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9" r:id="rId7"/>
    <p:sldId id="261" r:id="rId8"/>
    <p:sldId id="262" r:id="rId9"/>
    <p:sldId id="266" r:id="rId10"/>
    <p:sldId id="268" r:id="rId11"/>
    <p:sldId id="263" r:id="rId12"/>
    <p:sldId id="265" r:id="rId13"/>
    <p:sldId id="264" r:id="rId14"/>
    <p:sldId id="267" r:id="rId15"/>
    <p:sldId id="270" r:id="rId16"/>
    <p:sldId id="271" r:id="rId17"/>
    <p:sldId id="273"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74" r:id="rId4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0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70C8954F-50E4-4A73-AAA5-739221002CA6}" type="datetimeFigureOut">
              <a:rPr lang="tr-TR" smtClean="0"/>
              <a:t>18.10.2023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7060684-ED32-4623-8603-F34375BA9BE0}" type="slidenum">
              <a:rPr lang="tr-TR" smtClean="0"/>
              <a:t>‹#›</a:t>
            </a:fld>
            <a:endParaRPr lang="tr-TR"/>
          </a:p>
        </p:txBody>
      </p:sp>
    </p:spTree>
    <p:extLst>
      <p:ext uri="{BB962C8B-B14F-4D97-AF65-F5344CB8AC3E}">
        <p14:creationId xmlns:p14="http://schemas.microsoft.com/office/powerpoint/2010/main" val="1713955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0C8954F-50E4-4A73-AAA5-739221002CA6}" type="datetimeFigureOut">
              <a:rPr lang="tr-TR" smtClean="0"/>
              <a:t>18.10.2023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7060684-ED32-4623-8603-F34375BA9BE0}" type="slidenum">
              <a:rPr lang="tr-TR" smtClean="0"/>
              <a:t>‹#›</a:t>
            </a:fld>
            <a:endParaRPr lang="tr-TR"/>
          </a:p>
        </p:txBody>
      </p:sp>
    </p:spTree>
    <p:extLst>
      <p:ext uri="{BB962C8B-B14F-4D97-AF65-F5344CB8AC3E}">
        <p14:creationId xmlns:p14="http://schemas.microsoft.com/office/powerpoint/2010/main" val="2702495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0C8954F-50E4-4A73-AAA5-739221002CA6}" type="datetimeFigureOut">
              <a:rPr lang="tr-TR" smtClean="0"/>
              <a:t>18.10.2023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7060684-ED32-4623-8603-F34375BA9BE0}" type="slidenum">
              <a:rPr lang="tr-TR" smtClean="0"/>
              <a:t>‹#›</a:t>
            </a:fld>
            <a:endParaRPr lang="tr-TR"/>
          </a:p>
        </p:txBody>
      </p:sp>
    </p:spTree>
    <p:extLst>
      <p:ext uri="{BB962C8B-B14F-4D97-AF65-F5344CB8AC3E}">
        <p14:creationId xmlns:p14="http://schemas.microsoft.com/office/powerpoint/2010/main" val="345650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0C8954F-50E4-4A73-AAA5-739221002CA6}" type="datetimeFigureOut">
              <a:rPr lang="tr-TR" smtClean="0"/>
              <a:t>18.10.2023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7060684-ED32-4623-8603-F34375BA9BE0}" type="slidenum">
              <a:rPr lang="tr-TR" smtClean="0"/>
              <a:t>‹#›</a:t>
            </a:fld>
            <a:endParaRPr lang="tr-TR"/>
          </a:p>
        </p:txBody>
      </p:sp>
    </p:spTree>
    <p:extLst>
      <p:ext uri="{BB962C8B-B14F-4D97-AF65-F5344CB8AC3E}">
        <p14:creationId xmlns:p14="http://schemas.microsoft.com/office/powerpoint/2010/main" val="2770539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70C8954F-50E4-4A73-AAA5-739221002CA6}" type="datetimeFigureOut">
              <a:rPr lang="tr-TR" smtClean="0"/>
              <a:t>18.10.2023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7060684-ED32-4623-8603-F34375BA9BE0}" type="slidenum">
              <a:rPr lang="tr-TR" smtClean="0"/>
              <a:t>‹#›</a:t>
            </a:fld>
            <a:endParaRPr lang="tr-TR"/>
          </a:p>
        </p:txBody>
      </p:sp>
    </p:spTree>
    <p:extLst>
      <p:ext uri="{BB962C8B-B14F-4D97-AF65-F5344CB8AC3E}">
        <p14:creationId xmlns:p14="http://schemas.microsoft.com/office/powerpoint/2010/main" val="1559596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0C8954F-50E4-4A73-AAA5-739221002CA6}" type="datetimeFigureOut">
              <a:rPr lang="tr-TR" smtClean="0"/>
              <a:t>18.10.2023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7060684-ED32-4623-8603-F34375BA9BE0}" type="slidenum">
              <a:rPr lang="tr-TR" smtClean="0"/>
              <a:t>‹#›</a:t>
            </a:fld>
            <a:endParaRPr lang="tr-TR"/>
          </a:p>
        </p:txBody>
      </p:sp>
    </p:spTree>
    <p:extLst>
      <p:ext uri="{BB962C8B-B14F-4D97-AF65-F5344CB8AC3E}">
        <p14:creationId xmlns:p14="http://schemas.microsoft.com/office/powerpoint/2010/main" val="34588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0C8954F-50E4-4A73-AAA5-739221002CA6}" type="datetimeFigureOut">
              <a:rPr lang="tr-TR" smtClean="0"/>
              <a:t>18.10.2023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7060684-ED32-4623-8603-F34375BA9BE0}" type="slidenum">
              <a:rPr lang="tr-TR" smtClean="0"/>
              <a:t>‹#›</a:t>
            </a:fld>
            <a:endParaRPr lang="tr-TR"/>
          </a:p>
        </p:txBody>
      </p:sp>
    </p:spTree>
    <p:extLst>
      <p:ext uri="{BB962C8B-B14F-4D97-AF65-F5344CB8AC3E}">
        <p14:creationId xmlns:p14="http://schemas.microsoft.com/office/powerpoint/2010/main" val="270593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0C8954F-50E4-4A73-AAA5-739221002CA6}" type="datetimeFigureOut">
              <a:rPr lang="tr-TR" smtClean="0"/>
              <a:t>18.10.2023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7060684-ED32-4623-8603-F34375BA9BE0}" type="slidenum">
              <a:rPr lang="tr-TR" smtClean="0"/>
              <a:t>‹#›</a:t>
            </a:fld>
            <a:endParaRPr lang="tr-TR"/>
          </a:p>
        </p:txBody>
      </p:sp>
    </p:spTree>
    <p:extLst>
      <p:ext uri="{BB962C8B-B14F-4D97-AF65-F5344CB8AC3E}">
        <p14:creationId xmlns:p14="http://schemas.microsoft.com/office/powerpoint/2010/main" val="1720538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0C8954F-50E4-4A73-AAA5-739221002CA6}" type="datetimeFigureOut">
              <a:rPr lang="tr-TR" smtClean="0"/>
              <a:t>18.10.2023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7060684-ED32-4623-8603-F34375BA9BE0}" type="slidenum">
              <a:rPr lang="tr-TR" smtClean="0"/>
              <a:t>‹#›</a:t>
            </a:fld>
            <a:endParaRPr lang="tr-TR"/>
          </a:p>
        </p:txBody>
      </p:sp>
    </p:spTree>
    <p:extLst>
      <p:ext uri="{BB962C8B-B14F-4D97-AF65-F5344CB8AC3E}">
        <p14:creationId xmlns:p14="http://schemas.microsoft.com/office/powerpoint/2010/main" val="3549165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70C8954F-50E4-4A73-AAA5-739221002CA6}" type="datetimeFigureOut">
              <a:rPr lang="tr-TR" smtClean="0"/>
              <a:t>18.10.2023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7060684-ED32-4623-8603-F34375BA9BE0}" type="slidenum">
              <a:rPr lang="tr-TR" smtClean="0"/>
              <a:t>‹#›</a:t>
            </a:fld>
            <a:endParaRPr lang="tr-TR"/>
          </a:p>
        </p:txBody>
      </p:sp>
    </p:spTree>
    <p:extLst>
      <p:ext uri="{BB962C8B-B14F-4D97-AF65-F5344CB8AC3E}">
        <p14:creationId xmlns:p14="http://schemas.microsoft.com/office/powerpoint/2010/main" val="1223120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70C8954F-50E4-4A73-AAA5-739221002CA6}" type="datetimeFigureOut">
              <a:rPr lang="tr-TR" smtClean="0"/>
              <a:t>18.10.2023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7060684-ED32-4623-8603-F34375BA9BE0}" type="slidenum">
              <a:rPr lang="tr-TR" smtClean="0"/>
              <a:t>‹#›</a:t>
            </a:fld>
            <a:endParaRPr lang="tr-TR"/>
          </a:p>
        </p:txBody>
      </p:sp>
    </p:spTree>
    <p:extLst>
      <p:ext uri="{BB962C8B-B14F-4D97-AF65-F5344CB8AC3E}">
        <p14:creationId xmlns:p14="http://schemas.microsoft.com/office/powerpoint/2010/main" val="1151102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alpha val="30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C8954F-50E4-4A73-AAA5-739221002CA6}" type="datetimeFigureOut">
              <a:rPr lang="tr-TR" smtClean="0"/>
              <a:t>18.10.2023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60684-ED32-4623-8603-F34375BA9BE0}" type="slidenum">
              <a:rPr lang="tr-TR" smtClean="0"/>
              <a:t>‹#›</a:t>
            </a:fld>
            <a:endParaRPr lang="tr-TR"/>
          </a:p>
        </p:txBody>
      </p:sp>
    </p:spTree>
    <p:extLst>
      <p:ext uri="{BB962C8B-B14F-4D97-AF65-F5344CB8AC3E}">
        <p14:creationId xmlns:p14="http://schemas.microsoft.com/office/powerpoint/2010/main" val="1907937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a.me/message/W7LE36JBCA4JP1" TargetMode="External"/><Relationship Id="rId2" Type="http://schemas.openxmlformats.org/officeDocument/2006/relationships/hyperlink" Target="http://www.myo.bartin.edu.t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motorarac.bartin.edu.t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3.bartin.edu.tr/"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sksdb.bartin.edu.tr/ogrenci-kulupleri-listesi.html" TargetMode="External"/><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_q-M8HZM2-E"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192000" cy="6858000"/>
          </a:xfrm>
        </p:spPr>
        <p:txBody>
          <a:bodyPr>
            <a:noAutofit/>
          </a:bodyPr>
          <a:lstStyle/>
          <a:p>
            <a:pPr>
              <a:lnSpc>
                <a:spcPct val="150000"/>
              </a:lnSpc>
            </a:pPr>
            <a:r>
              <a:rPr lang="tr-TR" sz="7200" dirty="0" smtClean="0"/>
              <a:t>Bartın Üniversitesi</a:t>
            </a:r>
            <a:r>
              <a:rPr lang="tr-TR" sz="5400" dirty="0" smtClean="0"/>
              <a:t/>
            </a:r>
            <a:br>
              <a:rPr lang="tr-TR" sz="5400" dirty="0" smtClean="0"/>
            </a:br>
            <a:r>
              <a:rPr lang="tr-TR" sz="6600" dirty="0" smtClean="0"/>
              <a:t>Bartın Meslek Yüksekokulu</a:t>
            </a:r>
            <a:r>
              <a:rPr lang="tr-TR" sz="5400" dirty="0" smtClean="0"/>
              <a:t/>
            </a:r>
            <a:br>
              <a:rPr lang="tr-TR" sz="5400" dirty="0" smtClean="0"/>
            </a:br>
            <a:r>
              <a:rPr lang="tr-TR" sz="4400" dirty="0" smtClean="0"/>
              <a:t>Motorlu Araçlar ve Ulaştırma Teknolojileri Bölümü</a:t>
            </a:r>
            <a:r>
              <a:rPr lang="tr-TR" sz="4800" dirty="0" smtClean="0"/>
              <a:t/>
            </a:r>
            <a:br>
              <a:rPr lang="tr-TR" sz="4800" dirty="0" smtClean="0"/>
            </a:br>
            <a:r>
              <a:rPr lang="tr-TR" sz="4800" b="1" dirty="0" smtClean="0"/>
              <a:t>Gemi İnşaatı Programı</a:t>
            </a:r>
            <a:r>
              <a:rPr lang="tr-TR" sz="4400" dirty="0" smtClean="0"/>
              <a:t/>
            </a:r>
            <a:br>
              <a:rPr lang="tr-TR" sz="4400" dirty="0" smtClean="0"/>
            </a:br>
            <a:endParaRPr lang="tr-TR" sz="4000" dirty="0"/>
          </a:p>
        </p:txBody>
      </p:sp>
    </p:spTree>
    <p:extLst>
      <p:ext uri="{BB962C8B-B14F-4D97-AF65-F5344CB8AC3E}">
        <p14:creationId xmlns:p14="http://schemas.microsoft.com/office/powerpoint/2010/main" val="2860512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4"/>
          <p:cNvSpPr>
            <a:spLocks noGrp="1"/>
          </p:cNvSpPr>
          <p:nvPr>
            <p:ph type="body" idx="1"/>
          </p:nvPr>
        </p:nvSpPr>
        <p:spPr>
          <a:xfrm>
            <a:off x="839788" y="58840"/>
            <a:ext cx="5157787" cy="823912"/>
          </a:xfrm>
        </p:spPr>
        <p:txBody>
          <a:bodyPr/>
          <a:lstStyle/>
          <a:p>
            <a:r>
              <a:rPr lang="tr-TR" dirty="0"/>
              <a:t>MESLEK YÜKSEKOKULU MİSYONUMUZ</a:t>
            </a:r>
          </a:p>
        </p:txBody>
      </p:sp>
      <p:sp>
        <p:nvSpPr>
          <p:cNvPr id="6" name="İçerik Yer Tutucusu 5"/>
          <p:cNvSpPr>
            <a:spLocks noGrp="1"/>
          </p:cNvSpPr>
          <p:nvPr>
            <p:ph sz="half" idx="2"/>
          </p:nvPr>
        </p:nvSpPr>
        <p:spPr>
          <a:xfrm>
            <a:off x="839787" y="1030237"/>
            <a:ext cx="5157787" cy="3684588"/>
          </a:xfrm>
        </p:spPr>
        <p:txBody>
          <a:bodyPr/>
          <a:lstStyle/>
          <a:p>
            <a:r>
              <a:rPr lang="tr-TR" dirty="0"/>
              <a:t>İşletmelerin ve kamu kuruluşlarının ihtiyaç duyduğu; bilgi, beceri ve donanıma </a:t>
            </a:r>
            <a:r>
              <a:rPr lang="tr-TR" dirty="0" smtClean="0"/>
              <a:t>sahip, sorunlara </a:t>
            </a:r>
            <a:r>
              <a:rPr lang="tr-TR" dirty="0"/>
              <a:t>evrensel değerler doğrultusunda yenilikçi çözümler geliştirebilen, değer </a:t>
            </a:r>
            <a:r>
              <a:rPr lang="tr-TR" dirty="0" smtClean="0"/>
              <a:t>oluşturan nitelikli </a:t>
            </a:r>
            <a:r>
              <a:rPr lang="tr-TR" dirty="0"/>
              <a:t>meslek elemanı yetiştirmektir.</a:t>
            </a:r>
          </a:p>
        </p:txBody>
      </p:sp>
      <p:sp>
        <p:nvSpPr>
          <p:cNvPr id="7" name="Metin Yer Tutucusu 6"/>
          <p:cNvSpPr>
            <a:spLocks noGrp="1"/>
          </p:cNvSpPr>
          <p:nvPr>
            <p:ph type="body" sz="quarter" idx="3"/>
          </p:nvPr>
        </p:nvSpPr>
        <p:spPr>
          <a:xfrm>
            <a:off x="6658897" y="2048619"/>
            <a:ext cx="5183188" cy="823912"/>
          </a:xfrm>
        </p:spPr>
        <p:txBody>
          <a:bodyPr/>
          <a:lstStyle/>
          <a:p>
            <a:r>
              <a:rPr lang="tr-TR" dirty="0"/>
              <a:t>MESLEK YÜKSEKOKULU VİZYONUMUZ</a:t>
            </a:r>
          </a:p>
        </p:txBody>
      </p:sp>
      <p:sp>
        <p:nvSpPr>
          <p:cNvPr id="8" name="İçerik Yer Tutucusu 7"/>
          <p:cNvSpPr>
            <a:spLocks noGrp="1"/>
          </p:cNvSpPr>
          <p:nvPr>
            <p:ph sz="quarter" idx="4"/>
          </p:nvPr>
        </p:nvSpPr>
        <p:spPr>
          <a:xfrm>
            <a:off x="6658897" y="3171261"/>
            <a:ext cx="5183188" cy="3684588"/>
          </a:xfrm>
        </p:spPr>
        <p:txBody>
          <a:bodyPr/>
          <a:lstStyle/>
          <a:p>
            <a:r>
              <a:rPr lang="tr-TR" dirty="0"/>
              <a:t>Günümüzün sürekli değişen koşulları altında, verdiği eğitimle iç ve dış paydaşlarının </a:t>
            </a:r>
            <a:r>
              <a:rPr lang="tr-TR" dirty="0" smtClean="0"/>
              <a:t>değişen beklentilerini </a:t>
            </a:r>
            <a:r>
              <a:rPr lang="tr-TR" dirty="0"/>
              <a:t>en iyi düzeyde karşılayabilen, öncü konumuyla tercih edilen bir </a:t>
            </a:r>
            <a:r>
              <a:rPr lang="tr-TR" dirty="0" smtClean="0"/>
              <a:t>eğitim kurumu </a:t>
            </a:r>
            <a:r>
              <a:rPr lang="tr-TR" dirty="0"/>
              <a:t>olmaktır.</a:t>
            </a:r>
          </a:p>
        </p:txBody>
      </p:sp>
    </p:spTree>
    <p:extLst>
      <p:ext uri="{BB962C8B-B14F-4D97-AF65-F5344CB8AC3E}">
        <p14:creationId xmlns:p14="http://schemas.microsoft.com/office/powerpoint/2010/main" val="3310610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Bartın Meslek Yüksekokulu Programları</a:t>
            </a:r>
            <a:endParaRPr lang="tr-TR" dirty="0"/>
          </a:p>
        </p:txBody>
      </p:sp>
      <p:sp>
        <p:nvSpPr>
          <p:cNvPr id="3" name="İçerik Yer Tutucusu 2"/>
          <p:cNvSpPr>
            <a:spLocks noGrp="1"/>
          </p:cNvSpPr>
          <p:nvPr>
            <p:ph idx="1"/>
          </p:nvPr>
        </p:nvSpPr>
        <p:spPr>
          <a:xfrm>
            <a:off x="838200" y="1991040"/>
            <a:ext cx="5223387" cy="4395018"/>
          </a:xfrm>
        </p:spPr>
        <p:txBody>
          <a:bodyPr>
            <a:normAutofit/>
          </a:bodyPr>
          <a:lstStyle/>
          <a:p>
            <a:r>
              <a:rPr lang="tr-TR" dirty="0" smtClean="0"/>
              <a:t>Bilgisayar Programcılığı</a:t>
            </a:r>
          </a:p>
          <a:p>
            <a:r>
              <a:rPr lang="tr-TR" dirty="0" smtClean="0"/>
              <a:t>Organik Tarım</a:t>
            </a:r>
          </a:p>
          <a:p>
            <a:r>
              <a:rPr lang="tr-TR" dirty="0" smtClean="0"/>
              <a:t>Elektronik Teknolojisi</a:t>
            </a:r>
          </a:p>
          <a:p>
            <a:r>
              <a:rPr lang="tr-TR" dirty="0" smtClean="0"/>
              <a:t>Adalet</a:t>
            </a:r>
          </a:p>
          <a:p>
            <a:r>
              <a:rPr lang="tr-TR" dirty="0" smtClean="0"/>
              <a:t>Mobilya ve Dekorasyon</a:t>
            </a:r>
          </a:p>
          <a:p>
            <a:r>
              <a:rPr lang="tr-TR" dirty="0" smtClean="0"/>
              <a:t>Muhasebe ve Vergi Uygulamaları</a:t>
            </a:r>
          </a:p>
          <a:p>
            <a:r>
              <a:rPr lang="tr-TR" dirty="0" smtClean="0"/>
              <a:t>Sosyal Güvenlik</a:t>
            </a:r>
          </a:p>
          <a:p>
            <a:r>
              <a:rPr lang="tr-TR" dirty="0" smtClean="0"/>
              <a:t>Turizm ve Otel İşletmeciliği</a:t>
            </a:r>
          </a:p>
        </p:txBody>
      </p:sp>
      <p:sp>
        <p:nvSpPr>
          <p:cNvPr id="4" name="İçerik Yer Tutucusu 2"/>
          <p:cNvSpPr txBox="1">
            <a:spLocks/>
          </p:cNvSpPr>
          <p:nvPr/>
        </p:nvSpPr>
        <p:spPr>
          <a:xfrm>
            <a:off x="6607275" y="1991040"/>
            <a:ext cx="4753897" cy="43950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smtClean="0"/>
              <a:t>Peyzaj ve Süs Bitkileri</a:t>
            </a:r>
          </a:p>
          <a:p>
            <a:r>
              <a:rPr lang="tr-TR" dirty="0" smtClean="0"/>
              <a:t>Halka İlişkiler ve Tanıtım</a:t>
            </a:r>
          </a:p>
          <a:p>
            <a:r>
              <a:rPr lang="tr-TR" dirty="0" smtClean="0"/>
              <a:t>Grafik Tasarım</a:t>
            </a:r>
          </a:p>
          <a:p>
            <a:r>
              <a:rPr lang="tr-TR" dirty="0" smtClean="0"/>
              <a:t>İşletme Yönetimi</a:t>
            </a:r>
          </a:p>
          <a:p>
            <a:r>
              <a:rPr lang="tr-TR" dirty="0" smtClean="0"/>
              <a:t>Gemi İnşaatı</a:t>
            </a:r>
          </a:p>
          <a:p>
            <a:r>
              <a:rPr lang="tr-TR" dirty="0" smtClean="0"/>
              <a:t>Marina ve Yat İşletmeciliği</a:t>
            </a:r>
          </a:p>
          <a:p>
            <a:r>
              <a:rPr lang="tr-TR" dirty="0" smtClean="0"/>
              <a:t>Deniz ve Liman İşletmeciliği</a:t>
            </a:r>
          </a:p>
          <a:p>
            <a:r>
              <a:rPr lang="tr-TR" dirty="0" smtClean="0"/>
              <a:t>Turizm ve Seyahat Hizmetleri</a:t>
            </a:r>
            <a:endParaRPr lang="tr-TR" dirty="0"/>
          </a:p>
        </p:txBody>
      </p:sp>
    </p:spTree>
    <p:extLst>
      <p:ext uri="{BB962C8B-B14F-4D97-AF65-F5344CB8AC3E}">
        <p14:creationId xmlns:p14="http://schemas.microsoft.com/office/powerpoint/2010/main" val="305709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Bartın Meslek Yüksekokulu İletişim Kanalları</a:t>
            </a:r>
            <a:endParaRPr lang="tr-TR" dirty="0"/>
          </a:p>
        </p:txBody>
      </p:sp>
      <p:sp>
        <p:nvSpPr>
          <p:cNvPr id="3" name="İçerik Yer Tutucusu 2"/>
          <p:cNvSpPr>
            <a:spLocks noGrp="1"/>
          </p:cNvSpPr>
          <p:nvPr>
            <p:ph idx="1"/>
          </p:nvPr>
        </p:nvSpPr>
        <p:spPr>
          <a:xfrm>
            <a:off x="838200" y="1690688"/>
            <a:ext cx="10515600" cy="5167312"/>
          </a:xfrm>
        </p:spPr>
        <p:txBody>
          <a:bodyPr>
            <a:normAutofit/>
          </a:bodyPr>
          <a:lstStyle/>
          <a:p>
            <a:r>
              <a:rPr lang="tr-TR" dirty="0" smtClean="0">
                <a:hlinkClick r:id="rId2"/>
              </a:rPr>
              <a:t>www.myo.bartin.edu.tr</a:t>
            </a:r>
            <a:endParaRPr lang="tr-TR" dirty="0" smtClean="0"/>
          </a:p>
          <a:p>
            <a:r>
              <a:rPr lang="tr-TR" b="1" dirty="0" smtClean="0"/>
              <a:t>Meslek </a:t>
            </a:r>
            <a:r>
              <a:rPr lang="tr-TR" b="1" dirty="0"/>
              <a:t>Yüksekokulu </a:t>
            </a:r>
            <a:r>
              <a:rPr lang="tr-TR" b="1" dirty="0" smtClean="0"/>
              <a:t>Müdürlüğü</a:t>
            </a:r>
            <a:r>
              <a:rPr lang="tr-TR" dirty="0" smtClean="0"/>
              <a:t>: </a:t>
            </a:r>
            <a:r>
              <a:rPr lang="tr-TR" i="1" dirty="0" smtClean="0"/>
              <a:t>+90 </a:t>
            </a:r>
            <a:r>
              <a:rPr lang="tr-TR" i="1" dirty="0"/>
              <a:t>(378) 223 52 </a:t>
            </a:r>
            <a:r>
              <a:rPr lang="tr-TR" i="1" dirty="0" smtClean="0"/>
              <a:t>28</a:t>
            </a:r>
          </a:p>
          <a:p>
            <a:r>
              <a:rPr lang="tr-TR" b="1" dirty="0"/>
              <a:t>Meslek Yüksekokulu Öğrenci İşleri</a:t>
            </a:r>
            <a:br>
              <a:rPr lang="tr-TR" b="1" dirty="0"/>
            </a:br>
            <a:r>
              <a:rPr lang="tr-TR" b="1" dirty="0" smtClean="0"/>
              <a:t>	</a:t>
            </a:r>
            <a:r>
              <a:rPr lang="tr-TR" i="1" dirty="0" smtClean="0"/>
              <a:t>Telefon </a:t>
            </a:r>
            <a:r>
              <a:rPr lang="tr-TR" i="1" dirty="0"/>
              <a:t>(Hat 1): +90 (378) 223 52 23</a:t>
            </a:r>
            <a:br>
              <a:rPr lang="tr-TR" i="1" dirty="0"/>
            </a:br>
            <a:r>
              <a:rPr lang="tr-TR" i="1" dirty="0" smtClean="0"/>
              <a:t>	Telefon </a:t>
            </a:r>
            <a:r>
              <a:rPr lang="tr-TR" i="1" dirty="0"/>
              <a:t>(Hat 2): +90 (378) 223 52 </a:t>
            </a:r>
            <a:r>
              <a:rPr lang="tr-TR" i="1" dirty="0" smtClean="0"/>
              <a:t>25</a:t>
            </a:r>
          </a:p>
          <a:p>
            <a:r>
              <a:rPr lang="tr-TR" b="1" dirty="0"/>
              <a:t>Meslek Yüksekokulu </a:t>
            </a:r>
            <a:r>
              <a:rPr lang="tr-TR" b="1" dirty="0" smtClean="0"/>
              <a:t> </a:t>
            </a:r>
            <a:r>
              <a:rPr lang="tr-TR" b="1" dirty="0" err="1" smtClean="0"/>
              <a:t>WhatsApp</a:t>
            </a:r>
            <a:r>
              <a:rPr lang="tr-TR" b="1" dirty="0" smtClean="0"/>
              <a:t> </a:t>
            </a:r>
            <a:r>
              <a:rPr lang="tr-TR" b="1" dirty="0"/>
              <a:t>Business İletişim Hattı</a:t>
            </a:r>
            <a:br>
              <a:rPr lang="tr-TR" b="1" dirty="0"/>
            </a:br>
            <a:r>
              <a:rPr lang="tr-TR" i="1" dirty="0">
                <a:hlinkClick r:id="rId3"/>
              </a:rPr>
              <a:t>https://</a:t>
            </a:r>
            <a:r>
              <a:rPr lang="tr-TR" i="1" dirty="0" smtClean="0">
                <a:hlinkClick r:id="rId3"/>
              </a:rPr>
              <a:t>wa.me/message/W7LE36JBCA4JP1</a:t>
            </a:r>
          </a:p>
          <a:p>
            <a:r>
              <a:rPr lang="tr-TR" i="1" dirty="0" err="1" smtClean="0"/>
              <a:t>İnstagram</a:t>
            </a:r>
            <a:r>
              <a:rPr lang="tr-TR" i="1" dirty="0" smtClean="0"/>
              <a:t> Hesabımız:  </a:t>
            </a:r>
            <a:r>
              <a:rPr lang="tr-TR" i="1" dirty="0" err="1" smtClean="0">
                <a:solidFill>
                  <a:schemeClr val="accent5">
                    <a:lumMod val="75000"/>
                  </a:schemeClr>
                </a:solidFill>
              </a:rPr>
              <a:t>bartinmyo</a:t>
            </a:r>
            <a:r>
              <a:rPr lang="tr-TR" i="1" dirty="0" smtClean="0"/>
              <a:t>   /   </a:t>
            </a:r>
            <a:r>
              <a:rPr lang="tr-TR" dirty="0" err="1" smtClean="0">
                <a:solidFill>
                  <a:schemeClr val="accent5">
                    <a:lumMod val="75000"/>
                  </a:schemeClr>
                </a:solidFill>
              </a:rPr>
              <a:t>gemiinsaatiprogrami</a:t>
            </a:r>
            <a:endParaRPr lang="tr-TR" dirty="0" smtClean="0">
              <a:solidFill>
                <a:schemeClr val="accent5">
                  <a:lumMod val="75000"/>
                </a:schemeClr>
              </a:solidFill>
            </a:endParaRPr>
          </a:p>
          <a:p>
            <a:r>
              <a:rPr lang="tr-TR" i="1" dirty="0" smtClean="0">
                <a:solidFill>
                  <a:srgbClr val="FF0000"/>
                </a:solidFill>
              </a:rPr>
              <a:t>X Hesabımız : </a:t>
            </a:r>
            <a:r>
              <a:rPr lang="tr-TR" i="1" dirty="0" smtClean="0"/>
              <a:t/>
            </a:r>
            <a:br>
              <a:rPr lang="tr-TR" i="1" dirty="0" smtClean="0"/>
            </a:br>
            <a:endParaRPr lang="tr-TR" dirty="0"/>
          </a:p>
        </p:txBody>
      </p:sp>
    </p:spTree>
    <p:extLst>
      <p:ext uri="{BB962C8B-B14F-4D97-AF65-F5344CB8AC3E}">
        <p14:creationId xmlns:p14="http://schemas.microsoft.com/office/powerpoint/2010/main" val="331498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Gemi İnşaatı Programı Öğretim Elemanları</a:t>
            </a:r>
            <a:endParaRPr lang="tr-TR" dirty="0"/>
          </a:p>
        </p:txBody>
      </p:sp>
      <p:pic>
        <p:nvPicPr>
          <p:cNvPr id="6" name="İçerik Yer Tutucus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923392"/>
            <a:ext cx="2945524" cy="3587123"/>
          </a:xfr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8883" y="1923393"/>
            <a:ext cx="3344917" cy="3608324"/>
          </a:xfrm>
          <a:prstGeom prst="rect">
            <a:avLst/>
          </a:prstGeom>
        </p:spPr>
      </p:pic>
      <p:sp>
        <p:nvSpPr>
          <p:cNvPr id="8" name="İçerik Yer Tutucusu 2"/>
          <p:cNvSpPr txBox="1">
            <a:spLocks/>
          </p:cNvSpPr>
          <p:nvPr/>
        </p:nvSpPr>
        <p:spPr>
          <a:xfrm>
            <a:off x="759370" y="5569793"/>
            <a:ext cx="3902563" cy="11147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dirty="0" err="1" smtClean="0"/>
              <a:t>Öğr</a:t>
            </a:r>
            <a:r>
              <a:rPr lang="tr-TR" dirty="0" smtClean="0"/>
              <a:t>. Gör. Necati YILDIZ</a:t>
            </a:r>
          </a:p>
          <a:p>
            <a:pPr marL="0" indent="0">
              <a:buFont typeface="Arial" panose="020B0604020202020204" pitchFamily="34" charset="0"/>
              <a:buNone/>
            </a:pPr>
            <a:r>
              <a:rPr lang="tr-TR" dirty="0" smtClean="0"/>
              <a:t>Mobilya ve Dekorasyon Eğitmeni</a:t>
            </a:r>
          </a:p>
        </p:txBody>
      </p:sp>
      <p:sp>
        <p:nvSpPr>
          <p:cNvPr id="9" name="İçerik Yer Tutucusu 2"/>
          <p:cNvSpPr txBox="1">
            <a:spLocks/>
          </p:cNvSpPr>
          <p:nvPr/>
        </p:nvSpPr>
        <p:spPr>
          <a:xfrm>
            <a:off x="7840421" y="5617090"/>
            <a:ext cx="3902563" cy="11147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dirty="0" err="1" smtClean="0"/>
              <a:t>Öğr</a:t>
            </a:r>
            <a:r>
              <a:rPr lang="tr-TR" dirty="0" smtClean="0"/>
              <a:t>. Gör. Mehmet BEŞİK</a:t>
            </a:r>
          </a:p>
          <a:p>
            <a:pPr marL="0" indent="0">
              <a:buFont typeface="Arial" panose="020B0604020202020204" pitchFamily="34" charset="0"/>
              <a:buNone/>
            </a:pPr>
            <a:r>
              <a:rPr lang="tr-TR" dirty="0" smtClean="0"/>
              <a:t>Gemi Mühendisi</a:t>
            </a:r>
          </a:p>
        </p:txBody>
      </p:sp>
    </p:spTree>
    <p:extLst>
      <p:ext uri="{BB962C8B-B14F-4D97-AF65-F5344CB8AC3E}">
        <p14:creationId xmlns:p14="http://schemas.microsoft.com/office/powerpoint/2010/main" val="3327119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Bölüm Web ve Sosyal Medya Hesaplarımız</a:t>
            </a:r>
            <a:endParaRPr lang="tr-TR" dirty="0"/>
          </a:p>
        </p:txBody>
      </p:sp>
      <p:sp>
        <p:nvSpPr>
          <p:cNvPr id="3" name="İçerik Yer Tutucusu 2"/>
          <p:cNvSpPr>
            <a:spLocks noGrp="1"/>
          </p:cNvSpPr>
          <p:nvPr>
            <p:ph idx="1"/>
          </p:nvPr>
        </p:nvSpPr>
        <p:spPr/>
        <p:txBody>
          <a:bodyPr/>
          <a:lstStyle/>
          <a:p>
            <a:r>
              <a:rPr lang="tr-TR" dirty="0" smtClean="0">
                <a:hlinkClick r:id="rId2"/>
              </a:rPr>
              <a:t>www.motorarac.bartin.edu.tr</a:t>
            </a:r>
            <a:endParaRPr lang="tr-TR" dirty="0" smtClean="0"/>
          </a:p>
          <a:p>
            <a:r>
              <a:rPr lang="tr-TR" i="1" dirty="0" err="1"/>
              <a:t>İnstagram</a:t>
            </a:r>
            <a:r>
              <a:rPr lang="tr-TR" i="1" dirty="0"/>
              <a:t> Hesabımız</a:t>
            </a:r>
            <a:r>
              <a:rPr lang="tr-TR" i="1" dirty="0" smtClean="0"/>
              <a:t>:   </a:t>
            </a:r>
            <a:r>
              <a:rPr lang="tr-TR" dirty="0" err="1">
                <a:solidFill>
                  <a:schemeClr val="accent5">
                    <a:lumMod val="75000"/>
                  </a:schemeClr>
                </a:solidFill>
              </a:rPr>
              <a:t>gemiinsaatiprogrami</a:t>
            </a:r>
            <a:endParaRPr lang="tr-TR" dirty="0">
              <a:solidFill>
                <a:schemeClr val="accent5">
                  <a:lumMod val="75000"/>
                </a:schemeClr>
              </a:solidFill>
            </a:endParaRPr>
          </a:p>
          <a:p>
            <a:r>
              <a:rPr lang="tr-TR" i="1" dirty="0">
                <a:solidFill>
                  <a:srgbClr val="FF0000"/>
                </a:solidFill>
              </a:rPr>
              <a:t>X Hesabımız : </a:t>
            </a:r>
            <a:r>
              <a:rPr lang="tr-TR" i="1" dirty="0"/>
              <a:t/>
            </a:r>
            <a:br>
              <a:rPr lang="tr-TR" i="1" dirty="0"/>
            </a:br>
            <a:endParaRPr lang="tr-TR" dirty="0"/>
          </a:p>
          <a:p>
            <a:endParaRPr lang="tr-TR" dirty="0"/>
          </a:p>
          <a:p>
            <a:endParaRPr lang="tr-TR" dirty="0"/>
          </a:p>
        </p:txBody>
      </p:sp>
    </p:spTree>
    <p:extLst>
      <p:ext uri="{BB962C8B-B14F-4D97-AF65-F5344CB8AC3E}">
        <p14:creationId xmlns:p14="http://schemas.microsoft.com/office/powerpoint/2010/main" val="1502474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92510" y="114402"/>
            <a:ext cx="10515600" cy="1325563"/>
          </a:xfrm>
        </p:spPr>
        <p:txBody>
          <a:bodyPr>
            <a:normAutofit/>
          </a:bodyPr>
          <a:lstStyle/>
          <a:p>
            <a:r>
              <a:rPr lang="tr-TR" dirty="0" smtClean="0"/>
              <a:t>Öğrenci </a:t>
            </a:r>
            <a:r>
              <a:rPr lang="tr-TR" dirty="0"/>
              <a:t>Bilgilendirmeler    -  </a:t>
            </a:r>
            <a:r>
              <a:rPr lang="tr-TR" sz="2800" dirty="0">
                <a:hlinkClick r:id="rId2"/>
              </a:rPr>
              <a:t>https://</a:t>
            </a:r>
            <a:r>
              <a:rPr lang="tr-TR" sz="2800" dirty="0" smtClean="0">
                <a:hlinkClick r:id="rId2"/>
              </a:rPr>
              <a:t>w3.bartin.edu.tr</a:t>
            </a:r>
            <a:r>
              <a:rPr lang="tr-TR" sz="2800" dirty="0"/>
              <a:t> </a:t>
            </a:r>
            <a:endParaRPr lang="tr-TR" sz="2000" dirty="0"/>
          </a:p>
        </p:txBody>
      </p:sp>
      <p:pic>
        <p:nvPicPr>
          <p:cNvPr id="4" name="Resim 3"/>
          <p:cNvPicPr>
            <a:picLocks noChangeAspect="1"/>
          </p:cNvPicPr>
          <p:nvPr/>
        </p:nvPicPr>
        <p:blipFill>
          <a:blip r:embed="rId3"/>
          <a:stretch>
            <a:fillRect/>
          </a:stretch>
        </p:blipFill>
        <p:spPr>
          <a:xfrm>
            <a:off x="0" y="1209368"/>
            <a:ext cx="12226555" cy="5648632"/>
          </a:xfrm>
          <a:prstGeom prst="rect">
            <a:avLst/>
          </a:prstGeom>
        </p:spPr>
      </p:pic>
    </p:spTree>
    <p:extLst>
      <p:ext uri="{BB962C8B-B14F-4D97-AF65-F5344CB8AC3E}">
        <p14:creationId xmlns:p14="http://schemas.microsoft.com/office/powerpoint/2010/main" val="40200792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284" y="0"/>
            <a:ext cx="5304232" cy="6858000"/>
          </a:xfrm>
        </p:spPr>
      </p:pic>
      <p:sp>
        <p:nvSpPr>
          <p:cNvPr id="5" name="İçerik Yer Tutucusu 2"/>
          <p:cNvSpPr txBox="1">
            <a:spLocks/>
          </p:cNvSpPr>
          <p:nvPr/>
        </p:nvSpPr>
        <p:spPr>
          <a:xfrm>
            <a:off x="6951784" y="867508"/>
            <a:ext cx="4982308" cy="584981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smtClean="0"/>
              <a:t>Üniversitemiz Sağlık-Kültür ve Spor Daire Başkanlığına bağlı </a:t>
            </a:r>
            <a:r>
              <a:rPr lang="tr-TR" dirty="0" err="1" smtClean="0"/>
              <a:t>Mediko</a:t>
            </a:r>
            <a:r>
              <a:rPr lang="tr-TR" dirty="0" smtClean="0"/>
              <a:t>-Sosyal Biriminde 1 Tabip, 1 Diş Hekimi, 1 Psikolog, 1 Diyetisyen ve 2 Hemşire olmak üzere toplamda 6 (altı) sağlık personeli görev yapmaktadır.</a:t>
            </a:r>
            <a:br>
              <a:rPr lang="tr-TR" dirty="0" smtClean="0"/>
            </a:br>
            <a:r>
              <a:rPr lang="tr-TR" dirty="0" smtClean="0"/>
              <a:t/>
            </a:r>
            <a:br>
              <a:rPr lang="tr-TR" dirty="0" smtClean="0"/>
            </a:br>
            <a:r>
              <a:rPr lang="tr-TR" b="1" dirty="0" err="1" smtClean="0"/>
              <a:t>Mediko</a:t>
            </a:r>
            <a:r>
              <a:rPr lang="tr-TR" b="1" dirty="0" smtClean="0"/>
              <a:t> Sosyal Biriminden tüm öğrencilerimiz ve akademik personelimiz yararlanabilmektedir.</a:t>
            </a:r>
          </a:p>
          <a:p>
            <a:pPr marL="0" indent="0">
              <a:buNone/>
            </a:pPr>
            <a:endParaRPr lang="tr-TR" b="1" dirty="0" smtClean="0"/>
          </a:p>
          <a:p>
            <a:r>
              <a:rPr lang="tr-TR" sz="1500" dirty="0"/>
              <a:t>https://</a:t>
            </a:r>
            <a:r>
              <a:rPr lang="tr-TR" sz="1500" dirty="0" smtClean="0"/>
              <a:t>cdn.bartin.edu.tr/sksdb/e6c19abc7efd018ed0bf738808d82944/mediko-sosyal-merkezi.pdf</a:t>
            </a:r>
            <a:endParaRPr lang="tr-TR" dirty="0"/>
          </a:p>
        </p:txBody>
      </p:sp>
    </p:spTree>
    <p:extLst>
      <p:ext uri="{BB962C8B-B14F-4D97-AF65-F5344CB8AC3E}">
        <p14:creationId xmlns:p14="http://schemas.microsoft.com/office/powerpoint/2010/main" val="2972526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 Kampüs Tanıtım</a:t>
            </a:r>
            <a:endParaRPr lang="tr-TR" dirty="0"/>
          </a:p>
        </p:txBody>
      </p:sp>
      <p:sp>
        <p:nvSpPr>
          <p:cNvPr id="3" name="İçerik Yer Tutucusu 2"/>
          <p:cNvSpPr>
            <a:spLocks noGrp="1"/>
          </p:cNvSpPr>
          <p:nvPr>
            <p:ph idx="1"/>
          </p:nvPr>
        </p:nvSpPr>
        <p:spPr/>
        <p:txBody>
          <a:bodyPr/>
          <a:lstStyle/>
          <a:p>
            <a:r>
              <a:rPr lang="tr-TR" dirty="0"/>
              <a:t>https://bim.bartin.edu.tr/ekampus-09113426.html</a:t>
            </a:r>
          </a:p>
        </p:txBody>
      </p:sp>
    </p:spTree>
    <p:extLst>
      <p:ext uri="{BB962C8B-B14F-4D97-AF65-F5344CB8AC3E}">
        <p14:creationId xmlns:p14="http://schemas.microsoft.com/office/powerpoint/2010/main" val="3608108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45B2F3-7929-0B08-305A-280654174C83}"/>
              </a:ext>
            </a:extLst>
          </p:cNvPr>
          <p:cNvSpPr>
            <a:spLocks noGrp="1"/>
          </p:cNvSpPr>
          <p:nvPr>
            <p:ph type="ctrTitle"/>
          </p:nvPr>
        </p:nvSpPr>
        <p:spPr>
          <a:xfrm>
            <a:off x="4572001" y="601744"/>
            <a:ext cx="6781800" cy="1338696"/>
          </a:xfrm>
        </p:spPr>
        <p:txBody>
          <a:bodyPr vert="horz" lIns="91440" tIns="45720" rIns="91440" bIns="45720" rtlCol="0" anchor="ctr">
            <a:normAutofit/>
          </a:bodyPr>
          <a:lstStyle/>
          <a:p>
            <a:pPr algn="l"/>
            <a:r>
              <a:rPr lang="en-US" sz="4400" b="1"/>
              <a:t>15-Öğrenci Kulüpleri</a:t>
            </a:r>
          </a:p>
        </p:txBody>
      </p:sp>
      <p:pic>
        <p:nvPicPr>
          <p:cNvPr id="10" name="Picture 4" descr="Açık Hava mezuniyet">
            <a:extLst>
              <a:ext uri="{FF2B5EF4-FFF2-40B4-BE49-F238E27FC236}">
                <a16:creationId xmlns:a16="http://schemas.microsoft.com/office/drawing/2014/main" id="{694930FB-055A-1C1E-DCAE-0BA3B8464BA9}"/>
              </a:ext>
            </a:extLst>
          </p:cNvPr>
          <p:cNvPicPr>
            <a:picLocks noChangeAspect="1"/>
          </p:cNvPicPr>
          <p:nvPr/>
        </p:nvPicPr>
        <p:blipFill rotWithShape="1">
          <a:blip r:embed="rId2"/>
          <a:srcRect l="23583" r="39871"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Alt Başlık 2">
            <a:extLst>
              <a:ext uri="{FF2B5EF4-FFF2-40B4-BE49-F238E27FC236}">
                <a16:creationId xmlns:a16="http://schemas.microsoft.com/office/drawing/2014/main" id="{09F02C1B-FB2D-4FA8-1F1A-82CE87B931D4}"/>
              </a:ext>
            </a:extLst>
          </p:cNvPr>
          <p:cNvSpPr>
            <a:spLocks noGrp="1"/>
          </p:cNvSpPr>
          <p:nvPr>
            <p:ph type="subTitle" idx="1"/>
          </p:nvPr>
        </p:nvSpPr>
        <p:spPr>
          <a:xfrm>
            <a:off x="4572001" y="2201958"/>
            <a:ext cx="6781800" cy="3900730"/>
          </a:xfrm>
        </p:spPr>
        <p:txBody>
          <a:bodyPr vert="horz" lIns="91440" tIns="45720" rIns="91440" bIns="45720" rtlCol="0" anchor="t">
            <a:normAutofit/>
          </a:bodyPr>
          <a:lstStyle/>
          <a:p>
            <a:pPr indent="-228600" algn="l">
              <a:buFont typeface="Arial" panose="020B0604020202020204" pitchFamily="34" charset="0"/>
              <a:buChar char="•"/>
            </a:pPr>
            <a:r>
              <a:rPr lang="en-US" sz="1900"/>
              <a:t>Bartın Üniversitesi öğrenci kulüplerinde öğrencilerimiz ilgi alanlarına uygun bir kulübü seçerek faaliyetlerde bulunabilmektedir.</a:t>
            </a:r>
          </a:p>
          <a:p>
            <a:pPr indent="-228600" algn="l">
              <a:buFont typeface="Arial" panose="020B0604020202020204" pitchFamily="34" charset="0"/>
              <a:buChar char="•"/>
            </a:pPr>
            <a:r>
              <a:rPr lang="en-US" sz="1900"/>
              <a:t>Öğrenci kulüplerinde öğrencilerimiz etkinlikler düzenleyebilir, sosyal sorumluluk projeleri gerçekleştirebilir, çeşitli alanlarda kendilerini geliştirme fırsatı bulabilir. </a:t>
            </a:r>
          </a:p>
          <a:p>
            <a:pPr indent="-228600" algn="l">
              <a:buFont typeface="Arial" panose="020B0604020202020204" pitchFamily="34" charset="0"/>
              <a:buChar char="•"/>
            </a:pPr>
            <a:r>
              <a:rPr lang="en-US" sz="1900"/>
              <a:t>Kulüpler Ağdacı ve Kutlubey kampüslerinde ve online olarak kulüpler çeşitli etkinlikler düzenlemektedir.</a:t>
            </a:r>
            <a:br>
              <a:rPr lang="en-US" sz="1900"/>
            </a:br>
            <a:r>
              <a:rPr lang="en-US" sz="1900"/>
              <a:t>Öğrenci kulüplerine Bartın Üniversitesi Sağlık Kültür ve Spor Daire Başkanlığı web sayfası aracılığıyla erişebilirsiniz. (</a:t>
            </a:r>
            <a:r>
              <a:rPr lang="en-US" sz="1900">
                <a:hlinkClick r:id="rId3"/>
              </a:rPr>
              <a:t>https://sksdb.bartin.edu.tr/ogrenci-kulupleri-listesi.html</a:t>
            </a:r>
            <a:r>
              <a:rPr lang="en-US" sz="1900"/>
              <a:t> )</a:t>
            </a:r>
            <a:br>
              <a:rPr lang="en-US" sz="1900"/>
            </a:br>
            <a:r>
              <a:rPr lang="en-US" sz="1900"/>
              <a:t>Kulüplerin ayrıca sosyal medya hesapları aracılığıyla takip ederek aktivitelerinden haberdar olabilirsiniz.</a:t>
            </a:r>
          </a:p>
        </p:txBody>
      </p:sp>
    </p:spTree>
    <p:extLst>
      <p:ext uri="{BB962C8B-B14F-4D97-AF65-F5344CB8AC3E}">
        <p14:creationId xmlns:p14="http://schemas.microsoft.com/office/powerpoint/2010/main" val="2530397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a:extLst>
              <a:ext uri="{FF2B5EF4-FFF2-40B4-BE49-F238E27FC236}">
                <a16:creationId xmlns:a16="http://schemas.microsoft.com/office/drawing/2014/main" id="{5109F18E-2FBC-6F09-5D43-79A752C2BF5E}"/>
              </a:ext>
            </a:extLst>
          </p:cNvPr>
          <p:cNvSpPr>
            <a:spLocks noGrp="1"/>
          </p:cNvSpPr>
          <p:nvPr>
            <p:ph type="ctrTitle"/>
          </p:nvPr>
        </p:nvSpPr>
        <p:spPr>
          <a:xfrm>
            <a:off x="838200" y="171162"/>
            <a:ext cx="2840182" cy="2371148"/>
          </a:xfrm>
        </p:spPr>
        <p:txBody>
          <a:bodyPr vert="horz" lIns="91440" tIns="45720" rIns="91440" bIns="45720" rtlCol="0" anchor="ctr">
            <a:normAutofit/>
          </a:bodyPr>
          <a:lstStyle/>
          <a:p>
            <a:pPr algn="l"/>
            <a:r>
              <a:rPr lang="en-US" sz="3200" b="1" kern="1200">
                <a:solidFill>
                  <a:srgbClr val="FFFFFF"/>
                </a:solidFill>
                <a:latin typeface="+mj-lt"/>
                <a:ea typeface="+mj-ea"/>
                <a:cs typeface="+mj-cs"/>
              </a:rPr>
              <a:t>15-Öğrenci Kulüplerinden Bazıları</a:t>
            </a:r>
          </a:p>
        </p:txBody>
      </p:sp>
      <p:pic>
        <p:nvPicPr>
          <p:cNvPr id="8" name="Resim 7" descr="metin, ekran görüntüsü, yazı tipi, sayı, numara içeren bir resim&#10;&#10;Açıklama otomatik olarak oluşturuldu">
            <a:extLst>
              <a:ext uri="{FF2B5EF4-FFF2-40B4-BE49-F238E27FC236}">
                <a16:creationId xmlns:a16="http://schemas.microsoft.com/office/drawing/2014/main" id="{41E536B4-E121-5EF3-04F2-52DB07CD79E6}"/>
              </a:ext>
            </a:extLst>
          </p:cNvPr>
          <p:cNvPicPr>
            <a:picLocks noChangeAspect="1"/>
          </p:cNvPicPr>
          <p:nvPr/>
        </p:nvPicPr>
        <p:blipFill>
          <a:blip r:embed="rId2"/>
          <a:stretch>
            <a:fillRect/>
          </a:stretch>
        </p:blipFill>
        <p:spPr>
          <a:xfrm>
            <a:off x="4207933" y="1123519"/>
            <a:ext cx="7347537" cy="4611938"/>
          </a:xfrm>
          <a:prstGeom prst="rect">
            <a:avLst/>
          </a:prstGeom>
        </p:spPr>
      </p:pic>
    </p:spTree>
    <p:extLst>
      <p:ext uri="{BB962C8B-B14F-4D97-AF65-F5344CB8AC3E}">
        <p14:creationId xmlns:p14="http://schemas.microsoft.com/office/powerpoint/2010/main" val="3445703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27241"/>
            <a:ext cx="10515600" cy="1325563"/>
          </a:xfrm>
        </p:spPr>
        <p:txBody>
          <a:bodyPr/>
          <a:lstStyle/>
          <a:p>
            <a:pPr algn="ctr"/>
            <a:r>
              <a:rPr lang="tr-TR" dirty="0" smtClean="0"/>
              <a:t>Bartın Üniversitesi Yerleşkeleri</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9" y="3145315"/>
            <a:ext cx="5148054" cy="3712686"/>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7383" y="749501"/>
            <a:ext cx="7034617" cy="3261504"/>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0590" y="4011005"/>
            <a:ext cx="5131410" cy="2846995"/>
          </a:xfrm>
          <a:prstGeom prst="rect">
            <a:avLst/>
          </a:prstGeom>
        </p:spPr>
      </p:pic>
      <p:sp>
        <p:nvSpPr>
          <p:cNvPr id="9" name="İçerik Yer Tutucusu 2"/>
          <p:cNvSpPr txBox="1">
            <a:spLocks/>
          </p:cNvSpPr>
          <p:nvPr/>
        </p:nvSpPr>
        <p:spPr>
          <a:xfrm>
            <a:off x="838200" y="6295291"/>
            <a:ext cx="3757247" cy="5827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smtClean="0"/>
              <a:t>Kurucaşile Yerleşkesi</a:t>
            </a:r>
            <a:endParaRPr lang="tr-TR" dirty="0"/>
          </a:p>
        </p:txBody>
      </p:sp>
      <p:sp>
        <p:nvSpPr>
          <p:cNvPr id="10" name="İçerik Yer Tutucusu 2"/>
          <p:cNvSpPr txBox="1">
            <a:spLocks/>
          </p:cNvSpPr>
          <p:nvPr/>
        </p:nvSpPr>
        <p:spPr>
          <a:xfrm>
            <a:off x="8674691" y="6403316"/>
            <a:ext cx="3757247" cy="4805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smtClean="0"/>
              <a:t>Ulus Yerleşkesi</a:t>
            </a:r>
          </a:p>
        </p:txBody>
      </p:sp>
      <p:sp>
        <p:nvSpPr>
          <p:cNvPr id="11" name="İçerik Yer Tutucusu 2"/>
          <p:cNvSpPr txBox="1">
            <a:spLocks/>
          </p:cNvSpPr>
          <p:nvPr/>
        </p:nvSpPr>
        <p:spPr>
          <a:xfrm>
            <a:off x="7060590" y="3543741"/>
            <a:ext cx="3757247" cy="5727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err="1" smtClean="0"/>
              <a:t>Kutlubey</a:t>
            </a:r>
            <a:r>
              <a:rPr lang="tr-TR" dirty="0" smtClean="0"/>
              <a:t> Yerleşkesi</a:t>
            </a:r>
          </a:p>
        </p:txBody>
      </p:sp>
      <p:pic>
        <p:nvPicPr>
          <p:cNvPr id="13" name="Resim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49501"/>
            <a:ext cx="5157383" cy="2901028"/>
          </a:xfrm>
          <a:prstGeom prst="rect">
            <a:avLst/>
          </a:prstGeom>
        </p:spPr>
      </p:pic>
      <p:sp>
        <p:nvSpPr>
          <p:cNvPr id="14" name="İçerik Yer Tutucusu 13"/>
          <p:cNvSpPr>
            <a:spLocks noGrp="1"/>
          </p:cNvSpPr>
          <p:nvPr>
            <p:ph idx="1"/>
          </p:nvPr>
        </p:nvSpPr>
        <p:spPr/>
        <p:txBody>
          <a:bodyPr/>
          <a:lstStyle/>
          <a:p>
            <a:endParaRPr lang="tr-TR" dirty="0"/>
          </a:p>
        </p:txBody>
      </p:sp>
      <p:sp>
        <p:nvSpPr>
          <p:cNvPr id="15" name="İçerik Yer Tutucusu 2"/>
          <p:cNvSpPr txBox="1">
            <a:spLocks/>
          </p:cNvSpPr>
          <p:nvPr/>
        </p:nvSpPr>
        <p:spPr>
          <a:xfrm>
            <a:off x="0" y="762296"/>
            <a:ext cx="3135924" cy="5543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mtClean="0"/>
              <a:t>Ağdacı Yerleşkesi</a:t>
            </a:r>
            <a:endParaRPr lang="tr-TR" dirty="0" smtClean="0"/>
          </a:p>
        </p:txBody>
      </p:sp>
    </p:spTree>
    <p:extLst>
      <p:ext uri="{BB962C8B-B14F-4D97-AF65-F5344CB8AC3E}">
        <p14:creationId xmlns:p14="http://schemas.microsoft.com/office/powerpoint/2010/main" val="15872943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45B2F3-7929-0B08-305A-280654174C83}"/>
              </a:ext>
            </a:extLst>
          </p:cNvPr>
          <p:cNvSpPr>
            <a:spLocks noGrp="1"/>
          </p:cNvSpPr>
          <p:nvPr>
            <p:ph type="ctrTitle"/>
          </p:nvPr>
        </p:nvSpPr>
        <p:spPr>
          <a:xfrm>
            <a:off x="5162550" y="1562669"/>
            <a:ext cx="5636113" cy="2456597"/>
          </a:xfrm>
        </p:spPr>
        <p:txBody>
          <a:bodyPr anchor="b">
            <a:normAutofit/>
          </a:bodyPr>
          <a:lstStyle/>
          <a:p>
            <a:r>
              <a:rPr lang="tr-TR" sz="4400" dirty="0">
                <a:solidFill>
                  <a:schemeClr val="tx1">
                    <a:lumMod val="85000"/>
                    <a:lumOff val="15000"/>
                  </a:schemeClr>
                </a:solidFill>
                <a:effectLst/>
                <a:latin typeface="Times New Roman" panose="02020603050405020304" pitchFamily="18" charset="0"/>
              </a:rPr>
              <a:t> 16- Bilim </a:t>
            </a:r>
            <a:r>
              <a:rPr lang="tr-TR" sz="4400" dirty="0">
                <a:effectLst/>
                <a:latin typeface="Times New Roman" panose="02020603050405020304" pitchFamily="18" charset="0"/>
              </a:rPr>
              <a:t>, </a:t>
            </a:r>
            <a:r>
              <a:rPr lang="tr-TR" sz="4400" dirty="0" err="1">
                <a:effectLst/>
                <a:latin typeface="Times New Roman" panose="02020603050405020304" pitchFamily="18" charset="0"/>
              </a:rPr>
              <a:t>Kültür</a:t>
            </a:r>
            <a:r>
              <a:rPr lang="tr-TR" sz="4400" dirty="0">
                <a:effectLst/>
                <a:latin typeface="Times New Roman" panose="02020603050405020304" pitchFamily="18" charset="0"/>
              </a:rPr>
              <a:t> ve Spor </a:t>
            </a:r>
            <a:r>
              <a:rPr lang="tr-TR" sz="4400" dirty="0" err="1">
                <a:effectLst/>
                <a:latin typeface="Times New Roman" panose="02020603050405020304" pitchFamily="18" charset="0"/>
              </a:rPr>
              <a:t>Şenlikleri</a:t>
            </a:r>
            <a:endParaRPr lang="tr-TR" sz="4400" dirty="0">
              <a:solidFill>
                <a:schemeClr val="tx1">
                  <a:lumMod val="85000"/>
                  <a:lumOff val="15000"/>
                </a:schemeClr>
              </a:solidFill>
              <a:effectLst/>
              <a:latin typeface="Times New Roman" panose="02020603050405020304" pitchFamily="18" charset="0"/>
            </a:endParaRPr>
          </a:p>
        </p:txBody>
      </p:sp>
      <p:sp>
        <p:nvSpPr>
          <p:cNvPr id="3" name="Alt Başlık 2">
            <a:extLst>
              <a:ext uri="{FF2B5EF4-FFF2-40B4-BE49-F238E27FC236}">
                <a16:creationId xmlns:a16="http://schemas.microsoft.com/office/drawing/2014/main" id="{09F02C1B-FB2D-4FA8-1F1A-82CE87B931D4}"/>
              </a:ext>
            </a:extLst>
          </p:cNvPr>
          <p:cNvSpPr>
            <a:spLocks noGrp="1"/>
          </p:cNvSpPr>
          <p:nvPr>
            <p:ph type="subTitle" idx="1"/>
          </p:nvPr>
        </p:nvSpPr>
        <p:spPr>
          <a:xfrm>
            <a:off x="5649309" y="4298722"/>
            <a:ext cx="4678086" cy="1148885"/>
          </a:xfrm>
        </p:spPr>
        <p:txBody>
          <a:bodyPr anchor="t">
            <a:normAutofit/>
          </a:bodyPr>
          <a:lstStyle/>
          <a:p>
            <a:r>
              <a:rPr lang="tr-TR" sz="1800" dirty="0">
                <a:solidFill>
                  <a:schemeClr val="tx1">
                    <a:lumMod val="85000"/>
                    <a:lumOff val="15000"/>
                  </a:schemeClr>
                </a:solidFill>
                <a:effectLst/>
                <a:latin typeface="Times New Roman" panose="02020603050405020304" pitchFamily="18" charset="0"/>
              </a:rPr>
              <a:t>Ar-Ge Proje Pazarı etkinlikleri</a:t>
            </a:r>
            <a:br>
              <a:rPr lang="tr-TR" sz="1800" dirty="0">
                <a:solidFill>
                  <a:schemeClr val="tx1">
                    <a:lumMod val="85000"/>
                    <a:lumOff val="15000"/>
                  </a:schemeClr>
                </a:solidFill>
                <a:effectLst/>
                <a:latin typeface="Times New Roman" panose="02020603050405020304" pitchFamily="18" charset="0"/>
              </a:rPr>
            </a:br>
            <a:r>
              <a:rPr lang="tr-TR" sz="1800" dirty="0">
                <a:solidFill>
                  <a:schemeClr val="tx1">
                    <a:lumMod val="85000"/>
                    <a:lumOff val="15000"/>
                  </a:schemeClr>
                </a:solidFill>
                <a:effectLst/>
                <a:latin typeface="Times New Roman" panose="02020603050405020304" pitchFamily="18" charset="0"/>
              </a:rPr>
              <a:t>Verilen konserler ve </a:t>
            </a:r>
            <a:r>
              <a:rPr lang="tr-TR" sz="1800" dirty="0" err="1">
                <a:solidFill>
                  <a:schemeClr val="tx1">
                    <a:lumMod val="85000"/>
                    <a:lumOff val="15000"/>
                  </a:schemeClr>
                </a:solidFill>
                <a:effectLst/>
                <a:latin typeface="Times New Roman" panose="02020603050405020304" pitchFamily="18" charset="0"/>
              </a:rPr>
              <a:t>diğer</a:t>
            </a:r>
            <a:r>
              <a:rPr lang="tr-TR" sz="1800" dirty="0">
                <a:solidFill>
                  <a:schemeClr val="tx1">
                    <a:lumMod val="85000"/>
                    <a:lumOff val="15000"/>
                  </a:schemeClr>
                </a:solidFill>
                <a:effectLst/>
                <a:latin typeface="Times New Roman" panose="02020603050405020304" pitchFamily="18" charset="0"/>
              </a:rPr>
              <a:t> sosyal </a:t>
            </a:r>
            <a:r>
              <a:rPr lang="tr-TR" sz="1800" dirty="0" err="1">
                <a:solidFill>
                  <a:schemeClr val="tx1">
                    <a:lumMod val="85000"/>
                    <a:lumOff val="15000"/>
                  </a:schemeClr>
                </a:solidFill>
                <a:effectLst/>
                <a:latin typeface="Times New Roman" panose="02020603050405020304" pitchFamily="18" charset="0"/>
              </a:rPr>
              <a:t>kültürel</a:t>
            </a:r>
            <a:r>
              <a:rPr lang="tr-TR" sz="1800" dirty="0">
                <a:solidFill>
                  <a:schemeClr val="tx1">
                    <a:lumMod val="85000"/>
                    <a:lumOff val="15000"/>
                  </a:schemeClr>
                </a:solidFill>
                <a:effectLst/>
                <a:latin typeface="Times New Roman" panose="02020603050405020304" pitchFamily="18" charset="0"/>
              </a:rPr>
              <a:t> aktiviteler</a:t>
            </a:r>
          </a:p>
          <a:p>
            <a:endParaRPr lang="tr-TR" sz="1800" dirty="0">
              <a:solidFill>
                <a:schemeClr val="tx1">
                  <a:lumMod val="85000"/>
                  <a:lumOff val="15000"/>
                </a:schemeClr>
              </a:solidFill>
            </a:endParaRPr>
          </a:p>
        </p:txBody>
      </p:sp>
      <p:pic>
        <p:nvPicPr>
          <p:cNvPr id="15" name="Picture 4" descr="Yazı tahtası üzerinde yazılan formüller">
            <a:extLst>
              <a:ext uri="{FF2B5EF4-FFF2-40B4-BE49-F238E27FC236}">
                <a16:creationId xmlns:a16="http://schemas.microsoft.com/office/drawing/2014/main" id="{461F54F9-2E11-A7BD-275F-3A9165FEDD45}"/>
              </a:ext>
            </a:extLst>
          </p:cNvPr>
          <p:cNvPicPr>
            <a:picLocks noChangeAspect="1"/>
          </p:cNvPicPr>
          <p:nvPr/>
        </p:nvPicPr>
        <p:blipFill rotWithShape="1">
          <a:blip r:embed="rId2"/>
          <a:srcRect l="30729" r="34527" b="-1"/>
          <a:stretch/>
        </p:blipFill>
        <p:spPr>
          <a:xfrm>
            <a:off x="-7266" y="10"/>
            <a:ext cx="3569616" cy="6857990"/>
          </a:xfrm>
          <a:custGeom>
            <a:avLst/>
            <a:gdLst/>
            <a:ahLst/>
            <a:cxnLst/>
            <a:rect l="l" t="t" r="r" b="b"/>
            <a:pathLst>
              <a:path w="3569616" h="6858000">
                <a:moveTo>
                  <a:pt x="0" y="0"/>
                </a:moveTo>
                <a:lnTo>
                  <a:pt x="3119345" y="0"/>
                </a:lnTo>
                <a:lnTo>
                  <a:pt x="3123529" y="17226"/>
                </a:lnTo>
                <a:cubicBezTo>
                  <a:pt x="3124924" y="23927"/>
                  <a:pt x="3126075" y="29690"/>
                  <a:pt x="3127926" y="35733"/>
                </a:cubicBezTo>
                <a:cubicBezTo>
                  <a:pt x="3135983" y="55162"/>
                  <a:pt x="3152761" y="75163"/>
                  <a:pt x="3158476" y="86830"/>
                </a:cubicBezTo>
                <a:lnTo>
                  <a:pt x="3162217" y="105744"/>
                </a:lnTo>
                <a:lnTo>
                  <a:pt x="3166997" y="104727"/>
                </a:lnTo>
                <a:lnTo>
                  <a:pt x="3167793" y="111793"/>
                </a:lnTo>
                <a:lnTo>
                  <a:pt x="3168896" y="127609"/>
                </a:lnTo>
                <a:cubicBezTo>
                  <a:pt x="3170241" y="137435"/>
                  <a:pt x="3170795" y="164972"/>
                  <a:pt x="3173185" y="174906"/>
                </a:cubicBezTo>
                <a:cubicBezTo>
                  <a:pt x="3178510" y="177461"/>
                  <a:pt x="3181593" y="181749"/>
                  <a:pt x="3183238" y="187215"/>
                </a:cubicBezTo>
                <a:lnTo>
                  <a:pt x="3184145" y="199435"/>
                </a:lnTo>
                <a:lnTo>
                  <a:pt x="3200957" y="269529"/>
                </a:lnTo>
                <a:lnTo>
                  <a:pt x="3202491" y="279219"/>
                </a:lnTo>
                <a:lnTo>
                  <a:pt x="3206975" y="284221"/>
                </a:lnTo>
                <a:cubicBezTo>
                  <a:pt x="3208056" y="288198"/>
                  <a:pt x="3208241" y="299815"/>
                  <a:pt x="3208979" y="303078"/>
                </a:cubicBezTo>
                <a:cubicBezTo>
                  <a:pt x="3209786" y="303316"/>
                  <a:pt x="3210593" y="303555"/>
                  <a:pt x="3211400" y="303794"/>
                </a:cubicBezTo>
                <a:cubicBezTo>
                  <a:pt x="3215834" y="314048"/>
                  <a:pt x="3230882" y="352723"/>
                  <a:pt x="3235583" y="364595"/>
                </a:cubicBezTo>
                <a:cubicBezTo>
                  <a:pt x="3232098" y="367263"/>
                  <a:pt x="3238178" y="372307"/>
                  <a:pt x="3239601" y="375020"/>
                </a:cubicBezTo>
                <a:cubicBezTo>
                  <a:pt x="3237179" y="375617"/>
                  <a:pt x="3236854" y="382439"/>
                  <a:pt x="3239157" y="384290"/>
                </a:cubicBezTo>
                <a:cubicBezTo>
                  <a:pt x="3254070" y="431093"/>
                  <a:pt x="3227895" y="408920"/>
                  <a:pt x="3245230" y="435044"/>
                </a:cubicBezTo>
                <a:cubicBezTo>
                  <a:pt x="3246565" y="439781"/>
                  <a:pt x="3245820" y="443743"/>
                  <a:pt x="3244204" y="447282"/>
                </a:cubicBezTo>
                <a:lnTo>
                  <a:pt x="3240762" y="452630"/>
                </a:lnTo>
                <a:lnTo>
                  <a:pt x="3249093" y="471880"/>
                </a:lnTo>
                <a:cubicBezTo>
                  <a:pt x="3252174" y="481431"/>
                  <a:pt x="3254453" y="491548"/>
                  <a:pt x="3255857" y="501992"/>
                </a:cubicBezTo>
                <a:cubicBezTo>
                  <a:pt x="3250999" y="504682"/>
                  <a:pt x="3258622" y="512442"/>
                  <a:pt x="3260271" y="516223"/>
                </a:cubicBezTo>
                <a:cubicBezTo>
                  <a:pt x="3257006" y="516482"/>
                  <a:pt x="3255973" y="525173"/>
                  <a:pt x="3258865" y="528038"/>
                </a:cubicBezTo>
                <a:cubicBezTo>
                  <a:pt x="3274535" y="591283"/>
                  <a:pt x="3241762" y="557303"/>
                  <a:pt x="3262462" y="594499"/>
                </a:cubicBezTo>
                <a:cubicBezTo>
                  <a:pt x="3263816" y="600863"/>
                  <a:pt x="3262479" y="605795"/>
                  <a:pt x="3260024" y="610000"/>
                </a:cubicBezTo>
                <a:lnTo>
                  <a:pt x="3253721" y="617692"/>
                </a:lnTo>
                <a:lnTo>
                  <a:pt x="3256482" y="623204"/>
                </a:lnTo>
                <a:cubicBezTo>
                  <a:pt x="3258005" y="644600"/>
                  <a:pt x="3251476" y="651376"/>
                  <a:pt x="3259225" y="663365"/>
                </a:cubicBezTo>
                <a:cubicBezTo>
                  <a:pt x="3245876" y="682744"/>
                  <a:pt x="3258539" y="675670"/>
                  <a:pt x="3261631" y="689522"/>
                </a:cubicBezTo>
                <a:cubicBezTo>
                  <a:pt x="3265207" y="700373"/>
                  <a:pt x="3269507" y="679723"/>
                  <a:pt x="3271002" y="690492"/>
                </a:cubicBezTo>
                <a:cubicBezTo>
                  <a:pt x="3267989" y="702455"/>
                  <a:pt x="3279578" y="701125"/>
                  <a:pt x="3275760" y="713609"/>
                </a:cubicBezTo>
                <a:cubicBezTo>
                  <a:pt x="3266819" y="711239"/>
                  <a:pt x="3278954" y="737528"/>
                  <a:pt x="3271356" y="738880"/>
                </a:cubicBezTo>
                <a:cubicBezTo>
                  <a:pt x="3282938" y="748490"/>
                  <a:pt x="3269788" y="754591"/>
                  <a:pt x="3274016" y="768139"/>
                </a:cubicBezTo>
                <a:cubicBezTo>
                  <a:pt x="3278559" y="774347"/>
                  <a:pt x="3279560" y="778980"/>
                  <a:pt x="3275507" y="785654"/>
                </a:cubicBezTo>
                <a:cubicBezTo>
                  <a:pt x="3297514" y="814181"/>
                  <a:pt x="3277534" y="803670"/>
                  <a:pt x="3287024" y="831111"/>
                </a:cubicBezTo>
                <a:cubicBezTo>
                  <a:pt x="3296672" y="854655"/>
                  <a:pt x="3303659" y="881610"/>
                  <a:pt x="3324562" y="903604"/>
                </a:cubicBezTo>
                <a:cubicBezTo>
                  <a:pt x="3330338" y="907511"/>
                  <a:pt x="3333079" y="917872"/>
                  <a:pt x="3330682" y="926744"/>
                </a:cubicBezTo>
                <a:cubicBezTo>
                  <a:pt x="3330269" y="928269"/>
                  <a:pt x="3329716" y="929694"/>
                  <a:pt x="3329041" y="930971"/>
                </a:cubicBezTo>
                <a:cubicBezTo>
                  <a:pt x="3333270" y="950914"/>
                  <a:pt x="3351150" y="1023696"/>
                  <a:pt x="3356062" y="1046405"/>
                </a:cubicBezTo>
                <a:cubicBezTo>
                  <a:pt x="3349099" y="1048737"/>
                  <a:pt x="3362597" y="1059482"/>
                  <a:pt x="3358521" y="1067217"/>
                </a:cubicBezTo>
                <a:cubicBezTo>
                  <a:pt x="3354869" y="1072807"/>
                  <a:pt x="3358113" y="1077371"/>
                  <a:pt x="3358773" y="1082909"/>
                </a:cubicBezTo>
                <a:cubicBezTo>
                  <a:pt x="3356098" y="1090444"/>
                  <a:pt x="3363241" y="1113953"/>
                  <a:pt x="3367682" y="1119909"/>
                </a:cubicBezTo>
                <a:cubicBezTo>
                  <a:pt x="3382703" y="1133847"/>
                  <a:pt x="3374343" y="1168367"/>
                  <a:pt x="3385911" y="1180009"/>
                </a:cubicBezTo>
                <a:cubicBezTo>
                  <a:pt x="3387774" y="1184389"/>
                  <a:pt x="3388688" y="1188737"/>
                  <a:pt x="3389010" y="1193041"/>
                </a:cubicBezTo>
                <a:lnTo>
                  <a:pt x="3388572" y="1205179"/>
                </a:lnTo>
                <a:lnTo>
                  <a:pt x="3385768" y="1208811"/>
                </a:lnTo>
                <a:lnTo>
                  <a:pt x="3386975" y="1216129"/>
                </a:lnTo>
                <a:lnTo>
                  <a:pt x="3386647" y="1218271"/>
                </a:lnTo>
                <a:cubicBezTo>
                  <a:pt x="3386007" y="1222365"/>
                  <a:pt x="3385480" y="1226399"/>
                  <a:pt x="3385420" y="1230360"/>
                </a:cubicBezTo>
                <a:cubicBezTo>
                  <a:pt x="3400233" y="1224163"/>
                  <a:pt x="3387342" y="1263034"/>
                  <a:pt x="3398902" y="1251303"/>
                </a:cubicBezTo>
                <a:cubicBezTo>
                  <a:pt x="3401143" y="1271991"/>
                  <a:pt x="3411558" y="1255397"/>
                  <a:pt x="3402244" y="1281071"/>
                </a:cubicBezTo>
                <a:cubicBezTo>
                  <a:pt x="3416627" y="1312459"/>
                  <a:pt x="3415183" y="1363554"/>
                  <a:pt x="3435533" y="1387530"/>
                </a:cubicBezTo>
                <a:cubicBezTo>
                  <a:pt x="3428168" y="1384876"/>
                  <a:pt x="3423452" y="1398828"/>
                  <a:pt x="3427595" y="1407995"/>
                </a:cubicBezTo>
                <a:cubicBezTo>
                  <a:pt x="3398778" y="1398886"/>
                  <a:pt x="3455260" y="1443485"/>
                  <a:pt x="3436580" y="1453051"/>
                </a:cubicBezTo>
                <a:cubicBezTo>
                  <a:pt x="3454427" y="1452263"/>
                  <a:pt x="3487273" y="1492392"/>
                  <a:pt x="3473886" y="1513215"/>
                </a:cubicBezTo>
                <a:cubicBezTo>
                  <a:pt x="3479337" y="1543203"/>
                  <a:pt x="3495403" y="1563620"/>
                  <a:pt x="3491486" y="1595707"/>
                </a:cubicBezTo>
                <a:cubicBezTo>
                  <a:pt x="3493932" y="1596530"/>
                  <a:pt x="3496028" y="1598008"/>
                  <a:pt x="3497869" y="1599939"/>
                </a:cubicBezTo>
                <a:lnTo>
                  <a:pt x="3502453" y="1606503"/>
                </a:lnTo>
                <a:lnTo>
                  <a:pt x="3502232" y="1607846"/>
                </a:lnTo>
                <a:cubicBezTo>
                  <a:pt x="3502503" y="1613048"/>
                  <a:pt x="3503673" y="1615641"/>
                  <a:pt x="3505239" y="1617081"/>
                </a:cubicBezTo>
                <a:cubicBezTo>
                  <a:pt x="3505979" y="1617395"/>
                  <a:pt x="3506719" y="1617710"/>
                  <a:pt x="3507459" y="1618024"/>
                </a:cubicBezTo>
                <a:lnTo>
                  <a:pt x="3510011" y="1624022"/>
                </a:lnTo>
                <a:lnTo>
                  <a:pt x="3516358" y="1634929"/>
                </a:lnTo>
                <a:lnTo>
                  <a:pt x="3516308" y="1637821"/>
                </a:lnTo>
                <a:lnTo>
                  <a:pt x="3523955" y="1655598"/>
                </a:lnTo>
                <a:lnTo>
                  <a:pt x="3523473" y="1656247"/>
                </a:lnTo>
                <a:cubicBezTo>
                  <a:pt x="3522567" y="1658107"/>
                  <a:pt x="3522227" y="1660249"/>
                  <a:pt x="3523061" y="1663024"/>
                </a:cubicBezTo>
                <a:cubicBezTo>
                  <a:pt x="3513175" y="1664689"/>
                  <a:pt x="3520280" y="1667013"/>
                  <a:pt x="3523616" y="1675054"/>
                </a:cubicBezTo>
                <a:cubicBezTo>
                  <a:pt x="3509006" y="1679436"/>
                  <a:pt x="3523682" y="1698702"/>
                  <a:pt x="3517630" y="1707801"/>
                </a:cubicBezTo>
                <a:cubicBezTo>
                  <a:pt x="3520410" y="1713612"/>
                  <a:pt x="3523083" y="1719836"/>
                  <a:pt x="3525537" y="1726380"/>
                </a:cubicBezTo>
                <a:lnTo>
                  <a:pt x="3529903" y="1779986"/>
                </a:lnTo>
                <a:lnTo>
                  <a:pt x="3521468" y="1836998"/>
                </a:lnTo>
                <a:cubicBezTo>
                  <a:pt x="3522502" y="1857808"/>
                  <a:pt x="3519191" y="1876110"/>
                  <a:pt x="3523412" y="1893497"/>
                </a:cubicBezTo>
                <a:cubicBezTo>
                  <a:pt x="3520411" y="1900876"/>
                  <a:pt x="3519436" y="1907708"/>
                  <a:pt x="3525004" y="1913894"/>
                </a:cubicBezTo>
                <a:cubicBezTo>
                  <a:pt x="3524490" y="1933413"/>
                  <a:pt x="3517414" y="1938604"/>
                  <a:pt x="3523928" y="1950514"/>
                </a:cubicBezTo>
                <a:cubicBezTo>
                  <a:pt x="3512685" y="1962215"/>
                  <a:pt x="3517275" y="1962555"/>
                  <a:pt x="3521008" y="1967449"/>
                </a:cubicBezTo>
                <a:lnTo>
                  <a:pt x="3521297" y="1968163"/>
                </a:lnTo>
                <a:lnTo>
                  <a:pt x="3519686" y="1969768"/>
                </a:lnTo>
                <a:lnTo>
                  <a:pt x="3519089" y="1972904"/>
                </a:lnTo>
                <a:lnTo>
                  <a:pt x="3520122" y="1981289"/>
                </a:lnTo>
                <a:lnTo>
                  <a:pt x="3520948" y="1984413"/>
                </a:lnTo>
                <a:cubicBezTo>
                  <a:pt x="3521356" y="1986575"/>
                  <a:pt x="3521416" y="1988026"/>
                  <a:pt x="3521226" y="1989046"/>
                </a:cubicBezTo>
                <a:lnTo>
                  <a:pt x="3521092" y="1989171"/>
                </a:lnTo>
                <a:lnTo>
                  <a:pt x="3521624" y="1993492"/>
                </a:lnTo>
                <a:cubicBezTo>
                  <a:pt x="3522844" y="2000762"/>
                  <a:pt x="3524332" y="2007819"/>
                  <a:pt x="3525996" y="2014518"/>
                </a:cubicBezTo>
                <a:cubicBezTo>
                  <a:pt x="3518529" y="2020777"/>
                  <a:pt x="3529333" y="2045218"/>
                  <a:pt x="3514412" y="2043465"/>
                </a:cubicBezTo>
                <a:cubicBezTo>
                  <a:pt x="3516219" y="2052531"/>
                  <a:pt x="3522688" y="2057653"/>
                  <a:pt x="3512822" y="2055222"/>
                </a:cubicBezTo>
                <a:cubicBezTo>
                  <a:pt x="3513140" y="2058224"/>
                  <a:pt x="3512432" y="2060136"/>
                  <a:pt x="3511227" y="2061550"/>
                </a:cubicBezTo>
                <a:lnTo>
                  <a:pt x="3510645" y="2061975"/>
                </a:lnTo>
                <a:lnTo>
                  <a:pt x="3514907" y="2082129"/>
                </a:lnTo>
                <a:lnTo>
                  <a:pt x="3514347" y="2084880"/>
                </a:lnTo>
                <a:lnTo>
                  <a:pt x="3518565" y="2097919"/>
                </a:lnTo>
                <a:lnTo>
                  <a:pt x="3519976" y="2104707"/>
                </a:lnTo>
                <a:lnTo>
                  <a:pt x="3521958" y="2106519"/>
                </a:lnTo>
                <a:cubicBezTo>
                  <a:pt x="3523219" y="2108534"/>
                  <a:pt x="3523895" y="2111498"/>
                  <a:pt x="3523237" y="2116590"/>
                </a:cubicBezTo>
                <a:lnTo>
                  <a:pt x="3522786" y="2117790"/>
                </a:lnTo>
                <a:lnTo>
                  <a:pt x="3526064" y="2125947"/>
                </a:lnTo>
                <a:cubicBezTo>
                  <a:pt x="3527505" y="2128548"/>
                  <a:pt x="3529274" y="2130818"/>
                  <a:pt x="3531495" y="2132603"/>
                </a:cubicBezTo>
                <a:cubicBezTo>
                  <a:pt x="3522034" y="2161762"/>
                  <a:pt x="3533978" y="2187874"/>
                  <a:pt x="3533955" y="2218836"/>
                </a:cubicBezTo>
                <a:cubicBezTo>
                  <a:pt x="3517312" y="2233337"/>
                  <a:pt x="3542024" y="2285180"/>
                  <a:pt x="3559442" y="2291697"/>
                </a:cubicBezTo>
                <a:cubicBezTo>
                  <a:pt x="3544608" y="2292866"/>
                  <a:pt x="3567228" y="2330146"/>
                  <a:pt x="3568373" y="2340076"/>
                </a:cubicBezTo>
                <a:cubicBezTo>
                  <a:pt x="3568755" y="2343387"/>
                  <a:pt x="3566751" y="2343658"/>
                  <a:pt x="3560178" y="2338540"/>
                </a:cubicBezTo>
                <a:cubicBezTo>
                  <a:pt x="3562571" y="2349015"/>
                  <a:pt x="3555536" y="2360463"/>
                  <a:pt x="3548875" y="2354921"/>
                </a:cubicBezTo>
                <a:cubicBezTo>
                  <a:pt x="3564342" y="2386191"/>
                  <a:pt x="3553912" y="2434573"/>
                  <a:pt x="3562290" y="2470516"/>
                </a:cubicBezTo>
                <a:cubicBezTo>
                  <a:pt x="3548732" y="2491328"/>
                  <a:pt x="3561750" y="2479665"/>
                  <a:pt x="3560263" y="2500409"/>
                </a:cubicBezTo>
                <a:cubicBezTo>
                  <a:pt x="3573531" y="2493872"/>
                  <a:pt x="3554177" y="2525877"/>
                  <a:pt x="3569616" y="2525972"/>
                </a:cubicBezTo>
                <a:cubicBezTo>
                  <a:pt x="3568857" y="2529744"/>
                  <a:pt x="3567635" y="2533395"/>
                  <a:pt x="3566291" y="2537057"/>
                </a:cubicBezTo>
                <a:lnTo>
                  <a:pt x="3565595" y="2538979"/>
                </a:lnTo>
                <a:lnTo>
                  <a:pt x="3565471" y="2546483"/>
                </a:lnTo>
                <a:lnTo>
                  <a:pt x="3562111" y="2548822"/>
                </a:lnTo>
                <a:lnTo>
                  <a:pt x="3559542" y="2560277"/>
                </a:lnTo>
                <a:cubicBezTo>
                  <a:pt x="3559093" y="2564534"/>
                  <a:pt x="3559212" y="2569074"/>
                  <a:pt x="3560240" y="2574030"/>
                </a:cubicBezTo>
                <a:cubicBezTo>
                  <a:pt x="3567097" y="2585933"/>
                  <a:pt x="3560828" y="2605604"/>
                  <a:pt x="3562359" y="2622912"/>
                </a:cubicBezTo>
                <a:lnTo>
                  <a:pt x="3564740" y="2630748"/>
                </a:lnTo>
                <a:lnTo>
                  <a:pt x="3563214" y="2656947"/>
                </a:lnTo>
                <a:cubicBezTo>
                  <a:pt x="3563065" y="2664385"/>
                  <a:pt x="3563222" y="2672085"/>
                  <a:pt x="3563949" y="2680153"/>
                </a:cubicBezTo>
                <a:lnTo>
                  <a:pt x="3566383" y="2695058"/>
                </a:lnTo>
                <a:lnTo>
                  <a:pt x="3565385" y="2699075"/>
                </a:lnTo>
                <a:cubicBezTo>
                  <a:pt x="3565951" y="2705917"/>
                  <a:pt x="3570892" y="2714690"/>
                  <a:pt x="3565525" y="2714239"/>
                </a:cubicBezTo>
                <a:lnTo>
                  <a:pt x="3567847" y="2721812"/>
                </a:lnTo>
                <a:lnTo>
                  <a:pt x="3564077" y="2729693"/>
                </a:lnTo>
                <a:cubicBezTo>
                  <a:pt x="3563144" y="2730592"/>
                  <a:pt x="3562134" y="2731288"/>
                  <a:pt x="3561085" y="2731758"/>
                </a:cubicBezTo>
                <a:lnTo>
                  <a:pt x="3563149" y="2742418"/>
                </a:lnTo>
                <a:lnTo>
                  <a:pt x="3560661" y="2751437"/>
                </a:lnTo>
                <a:lnTo>
                  <a:pt x="3563126" y="2758989"/>
                </a:lnTo>
                <a:lnTo>
                  <a:pt x="3562876" y="2762207"/>
                </a:lnTo>
                <a:lnTo>
                  <a:pt x="3561866" y="2770236"/>
                </a:lnTo>
                <a:cubicBezTo>
                  <a:pt x="3561066" y="2774372"/>
                  <a:pt x="3560080" y="2779005"/>
                  <a:pt x="3559378" y="2784138"/>
                </a:cubicBezTo>
                <a:lnTo>
                  <a:pt x="3559178" y="2788436"/>
                </a:lnTo>
                <a:lnTo>
                  <a:pt x="3554648" y="2798068"/>
                </a:lnTo>
                <a:cubicBezTo>
                  <a:pt x="3551209" y="2805087"/>
                  <a:pt x="3548936" y="2810580"/>
                  <a:pt x="3551400" y="2816345"/>
                </a:cubicBezTo>
                <a:cubicBezTo>
                  <a:pt x="3547036" y="2826742"/>
                  <a:pt x="3533490" y="2834711"/>
                  <a:pt x="3538128" y="2849028"/>
                </a:cubicBezTo>
                <a:cubicBezTo>
                  <a:pt x="3531517" y="2845031"/>
                  <a:pt x="3538369" y="2865256"/>
                  <a:pt x="3532013" y="2868126"/>
                </a:cubicBezTo>
                <a:cubicBezTo>
                  <a:pt x="3526842" y="2869601"/>
                  <a:pt x="3527715" y="2876080"/>
                  <a:pt x="3526094" y="2881167"/>
                </a:cubicBezTo>
                <a:cubicBezTo>
                  <a:pt x="3520961" y="2885059"/>
                  <a:pt x="3517628" y="2910333"/>
                  <a:pt x="3518939" y="2918966"/>
                </a:cubicBezTo>
                <a:cubicBezTo>
                  <a:pt x="3525789" y="2943088"/>
                  <a:pt x="3505468" y="2964225"/>
                  <a:pt x="3510391" y="2983548"/>
                </a:cubicBezTo>
                <a:cubicBezTo>
                  <a:pt x="3510204" y="2988707"/>
                  <a:pt x="3509257" y="2993036"/>
                  <a:pt x="3507840" y="2996827"/>
                </a:cubicBezTo>
                <a:lnTo>
                  <a:pt x="3502741" y="3006379"/>
                </a:lnTo>
                <a:lnTo>
                  <a:pt x="3499028" y="3006971"/>
                </a:lnTo>
                <a:lnTo>
                  <a:pt x="3497157" y="3013976"/>
                </a:lnTo>
                <a:lnTo>
                  <a:pt x="3496053" y="3015450"/>
                </a:lnTo>
                <a:cubicBezTo>
                  <a:pt x="3493931" y="3018255"/>
                  <a:pt x="3491925" y="3021106"/>
                  <a:pt x="3490329" y="3024292"/>
                </a:cubicBezTo>
                <a:cubicBezTo>
                  <a:pt x="3504872" y="3031782"/>
                  <a:pt x="3479143" y="3052632"/>
                  <a:pt x="3493186" y="3052840"/>
                </a:cubicBezTo>
                <a:cubicBezTo>
                  <a:pt x="3486942" y="3071654"/>
                  <a:pt x="3501947" y="3066916"/>
                  <a:pt x="3484298" y="3080007"/>
                </a:cubicBezTo>
                <a:cubicBezTo>
                  <a:pt x="3483814" y="3117860"/>
                  <a:pt x="3462683" y="3158406"/>
                  <a:pt x="3469977" y="3195253"/>
                </a:cubicBezTo>
                <a:cubicBezTo>
                  <a:pt x="3464984" y="3186842"/>
                  <a:pt x="3455676" y="3194249"/>
                  <a:pt x="3455490" y="3205255"/>
                </a:cubicBezTo>
                <a:cubicBezTo>
                  <a:pt x="3435461" y="3173385"/>
                  <a:pt x="3464274" y="3257718"/>
                  <a:pt x="3445250" y="3249703"/>
                </a:cubicBezTo>
                <a:cubicBezTo>
                  <a:pt x="3460163" y="3264187"/>
                  <a:pt x="3471377" y="3324835"/>
                  <a:pt x="3452291" y="3330508"/>
                </a:cubicBezTo>
                <a:cubicBezTo>
                  <a:pt x="3445043" y="3359645"/>
                  <a:pt x="3450218" y="3389952"/>
                  <a:pt x="3434486" y="3412864"/>
                </a:cubicBezTo>
                <a:cubicBezTo>
                  <a:pt x="3436166" y="3415609"/>
                  <a:pt x="3437306" y="3418595"/>
                  <a:pt x="3438058" y="3421734"/>
                </a:cubicBezTo>
                <a:lnTo>
                  <a:pt x="3439245" y="3430986"/>
                </a:lnTo>
                <a:lnTo>
                  <a:pt x="3438541" y="3431897"/>
                </a:lnTo>
                <a:cubicBezTo>
                  <a:pt x="3436732" y="3436375"/>
                  <a:pt x="3436677" y="3439488"/>
                  <a:pt x="3437396" y="3441992"/>
                </a:cubicBezTo>
                <a:lnTo>
                  <a:pt x="3438843" y="3444647"/>
                </a:lnTo>
                <a:lnTo>
                  <a:pt x="3438591" y="3451712"/>
                </a:lnTo>
                <a:lnTo>
                  <a:pt x="3439527" y="3466008"/>
                </a:lnTo>
                <a:lnTo>
                  <a:pt x="3438357" y="3468331"/>
                </a:lnTo>
                <a:lnTo>
                  <a:pt x="3437674" y="3489343"/>
                </a:lnTo>
                <a:cubicBezTo>
                  <a:pt x="3437459" y="3489383"/>
                  <a:pt x="3437241" y="3489424"/>
                  <a:pt x="3437026" y="3489465"/>
                </a:cubicBezTo>
                <a:cubicBezTo>
                  <a:pt x="3435558" y="3490219"/>
                  <a:pt x="3434444" y="3491679"/>
                  <a:pt x="3434044" y="3494659"/>
                </a:cubicBezTo>
                <a:cubicBezTo>
                  <a:pt x="3425302" y="3487640"/>
                  <a:pt x="3430211" y="3495561"/>
                  <a:pt x="3429800" y="3504965"/>
                </a:cubicBezTo>
                <a:cubicBezTo>
                  <a:pt x="3416132" y="3496161"/>
                  <a:pt x="3420620" y="3524348"/>
                  <a:pt x="3412115" y="3526661"/>
                </a:cubicBezTo>
                <a:cubicBezTo>
                  <a:pt x="3412121" y="3533765"/>
                  <a:pt x="3411879" y="3541120"/>
                  <a:pt x="3411331" y="3548549"/>
                </a:cubicBezTo>
                <a:lnTo>
                  <a:pt x="3410824" y="3552872"/>
                </a:lnTo>
                <a:cubicBezTo>
                  <a:pt x="3410773" y="3552889"/>
                  <a:pt x="3410721" y="3552908"/>
                  <a:pt x="3410671" y="3552926"/>
                </a:cubicBezTo>
                <a:cubicBezTo>
                  <a:pt x="3410254" y="3553793"/>
                  <a:pt x="3409971" y="3555188"/>
                  <a:pt x="3409849" y="3557419"/>
                </a:cubicBezTo>
                <a:lnTo>
                  <a:pt x="3409902" y="3560756"/>
                </a:lnTo>
                <a:lnTo>
                  <a:pt x="3408918" y="3569144"/>
                </a:lnTo>
                <a:lnTo>
                  <a:pt x="3407623" y="3571810"/>
                </a:lnTo>
                <a:lnTo>
                  <a:pt x="3405729" y="3572549"/>
                </a:lnTo>
                <a:lnTo>
                  <a:pt x="3405835" y="3573359"/>
                </a:lnTo>
                <a:cubicBezTo>
                  <a:pt x="3408214" y="3579757"/>
                  <a:pt x="3412465" y="3582275"/>
                  <a:pt x="3399129" y="3587902"/>
                </a:cubicBezTo>
                <a:cubicBezTo>
                  <a:pt x="3402495" y="3602236"/>
                  <a:pt x="3394605" y="3603730"/>
                  <a:pt x="3389566" y="3621859"/>
                </a:cubicBezTo>
                <a:cubicBezTo>
                  <a:pt x="3393374" y="3630350"/>
                  <a:pt x="3390863" y="3636316"/>
                  <a:pt x="3386307" y="3641820"/>
                </a:cubicBezTo>
                <a:cubicBezTo>
                  <a:pt x="3386232" y="3660214"/>
                  <a:pt x="3378837" y="3675854"/>
                  <a:pt x="3374956" y="3695940"/>
                </a:cubicBezTo>
                <a:cubicBezTo>
                  <a:pt x="3378387" y="3718839"/>
                  <a:pt x="3365817" y="3728358"/>
                  <a:pt x="3361718" y="3749831"/>
                </a:cubicBezTo>
                <a:cubicBezTo>
                  <a:pt x="3370064" y="3770267"/>
                  <a:pt x="3350403" y="3763879"/>
                  <a:pt x="3344768" y="3774338"/>
                </a:cubicBezTo>
                <a:lnTo>
                  <a:pt x="3343985" y="3777418"/>
                </a:lnTo>
                <a:lnTo>
                  <a:pt x="3344520" y="3785849"/>
                </a:lnTo>
                <a:lnTo>
                  <a:pt x="3345162" y="3789023"/>
                </a:lnTo>
                <a:cubicBezTo>
                  <a:pt x="3345441" y="3791209"/>
                  <a:pt x="3345415" y="3792659"/>
                  <a:pt x="3345164" y="3793659"/>
                </a:cubicBezTo>
                <a:lnTo>
                  <a:pt x="3345024" y="3793774"/>
                </a:lnTo>
                <a:lnTo>
                  <a:pt x="3345300" y="3798119"/>
                </a:lnTo>
                <a:cubicBezTo>
                  <a:pt x="3346087" y="3805456"/>
                  <a:pt x="3347157" y="3812596"/>
                  <a:pt x="3348424" y="3819398"/>
                </a:cubicBezTo>
                <a:cubicBezTo>
                  <a:pt x="3340590" y="3825065"/>
                  <a:pt x="3349940" y="3850234"/>
                  <a:pt x="3335133" y="3847354"/>
                </a:cubicBezTo>
                <a:cubicBezTo>
                  <a:pt x="3336403" y="3856524"/>
                  <a:pt x="3342565" y="3862118"/>
                  <a:pt x="3332848" y="3858945"/>
                </a:cubicBezTo>
                <a:cubicBezTo>
                  <a:pt x="3332988" y="3861961"/>
                  <a:pt x="3332168" y="3863811"/>
                  <a:pt x="3330878" y="3865128"/>
                </a:cubicBezTo>
                <a:lnTo>
                  <a:pt x="3330273" y="3865510"/>
                </a:lnTo>
                <a:lnTo>
                  <a:pt x="3333337" y="3885908"/>
                </a:lnTo>
                <a:lnTo>
                  <a:pt x="3332616" y="3888608"/>
                </a:lnTo>
                <a:lnTo>
                  <a:pt x="3336057" y="3901916"/>
                </a:lnTo>
                <a:lnTo>
                  <a:pt x="3337066" y="3908785"/>
                </a:lnTo>
                <a:lnTo>
                  <a:pt x="3338940" y="3910739"/>
                </a:lnTo>
                <a:cubicBezTo>
                  <a:pt x="3340082" y="3912843"/>
                  <a:pt x="3340580" y="3915849"/>
                  <a:pt x="3339621" y="3920873"/>
                </a:cubicBezTo>
                <a:lnTo>
                  <a:pt x="3339102" y="3922032"/>
                </a:lnTo>
                <a:lnTo>
                  <a:pt x="3341891" y="3930408"/>
                </a:lnTo>
                <a:cubicBezTo>
                  <a:pt x="3343178" y="3933107"/>
                  <a:pt x="3344812" y="3935503"/>
                  <a:pt x="3346927" y="3937451"/>
                </a:cubicBezTo>
                <a:cubicBezTo>
                  <a:pt x="3335745" y="3965779"/>
                  <a:pt x="3346136" y="3992699"/>
                  <a:pt x="3344279" y="4023542"/>
                </a:cubicBezTo>
                <a:cubicBezTo>
                  <a:pt x="3347024" y="4058096"/>
                  <a:pt x="3350783" y="4081986"/>
                  <a:pt x="3351926" y="4104769"/>
                </a:cubicBezTo>
                <a:cubicBezTo>
                  <a:pt x="3353695" y="4115384"/>
                  <a:pt x="3359144" y="4193344"/>
                  <a:pt x="3352816" y="4187317"/>
                </a:cubicBezTo>
                <a:cubicBezTo>
                  <a:pt x="3366419" y="4219638"/>
                  <a:pt x="3351446" y="4239971"/>
                  <a:pt x="3357691" y="4276413"/>
                </a:cubicBezTo>
                <a:cubicBezTo>
                  <a:pt x="3342910" y="4296116"/>
                  <a:pt x="3356610" y="4285488"/>
                  <a:pt x="3353895" y="4306037"/>
                </a:cubicBezTo>
                <a:cubicBezTo>
                  <a:pt x="3367541" y="4300534"/>
                  <a:pt x="3346306" y="4330948"/>
                  <a:pt x="3361728" y="4332215"/>
                </a:cubicBezTo>
                <a:cubicBezTo>
                  <a:pt x="3360746" y="4335915"/>
                  <a:pt x="3359307" y="4339458"/>
                  <a:pt x="3357748" y="4343006"/>
                </a:cubicBezTo>
                <a:lnTo>
                  <a:pt x="3356941" y="4344866"/>
                </a:lnTo>
                <a:lnTo>
                  <a:pt x="3356370" y="4352332"/>
                </a:lnTo>
                <a:lnTo>
                  <a:pt x="3352876" y="4354407"/>
                </a:lnTo>
                <a:lnTo>
                  <a:pt x="3352683" y="4444689"/>
                </a:lnTo>
                <a:cubicBezTo>
                  <a:pt x="3355485" y="4452425"/>
                  <a:pt x="3356736" y="4477980"/>
                  <a:pt x="3352455" y="4483791"/>
                </a:cubicBezTo>
                <a:cubicBezTo>
                  <a:pt x="3351784" y="4489320"/>
                  <a:pt x="3353780" y="4495171"/>
                  <a:pt x="3349030" y="4498683"/>
                </a:cubicBezTo>
                <a:cubicBezTo>
                  <a:pt x="3346858" y="4510741"/>
                  <a:pt x="3341860" y="4538358"/>
                  <a:pt x="3339427" y="4556140"/>
                </a:cubicBezTo>
                <a:cubicBezTo>
                  <a:pt x="3342836" y="4560659"/>
                  <a:pt x="3341611" y="4566842"/>
                  <a:pt x="3339521" y="4574959"/>
                </a:cubicBezTo>
                <a:lnTo>
                  <a:pt x="3338246" y="4582576"/>
                </a:lnTo>
                <a:lnTo>
                  <a:pt x="3348539" y="4605460"/>
                </a:lnTo>
                <a:lnTo>
                  <a:pt x="3345760" y="4678575"/>
                </a:lnTo>
                <a:lnTo>
                  <a:pt x="3356250" y="4713574"/>
                </a:lnTo>
                <a:cubicBezTo>
                  <a:pt x="3358600" y="4727943"/>
                  <a:pt x="3359577" y="4741820"/>
                  <a:pt x="3361380" y="4755215"/>
                </a:cubicBezTo>
                <a:cubicBezTo>
                  <a:pt x="3363928" y="4785596"/>
                  <a:pt x="3347531" y="4766123"/>
                  <a:pt x="3361636" y="4803525"/>
                </a:cubicBezTo>
                <a:cubicBezTo>
                  <a:pt x="3356254" y="4807867"/>
                  <a:pt x="3356117" y="4812705"/>
                  <a:pt x="3358957" y="4820729"/>
                </a:cubicBezTo>
                <a:cubicBezTo>
                  <a:pt x="3359783" y="4835507"/>
                  <a:pt x="3345952" y="4834947"/>
                  <a:pt x="3354635" y="4849546"/>
                </a:cubicBezTo>
                <a:cubicBezTo>
                  <a:pt x="3350894" y="4848362"/>
                  <a:pt x="3350351" y="4855411"/>
                  <a:pt x="3349759" y="4861941"/>
                </a:cubicBezTo>
                <a:lnTo>
                  <a:pt x="3347368" y="4866228"/>
                </a:lnTo>
                <a:lnTo>
                  <a:pt x="3358408" y="4889535"/>
                </a:lnTo>
                <a:cubicBezTo>
                  <a:pt x="3373705" y="4931282"/>
                  <a:pt x="3382233" y="4982216"/>
                  <a:pt x="3393319" y="5017998"/>
                </a:cubicBezTo>
                <a:cubicBezTo>
                  <a:pt x="3368256" y="5040241"/>
                  <a:pt x="3392200" y="5029364"/>
                  <a:pt x="3389184" y="5055049"/>
                </a:cubicBezTo>
                <a:cubicBezTo>
                  <a:pt x="3413510" y="5050695"/>
                  <a:pt x="3377700" y="5085342"/>
                  <a:pt x="3405892" y="5089973"/>
                </a:cubicBezTo>
                <a:cubicBezTo>
                  <a:pt x="3404451" y="5094499"/>
                  <a:pt x="3402165" y="5098741"/>
                  <a:pt x="3399662" y="5102960"/>
                </a:cubicBezTo>
                <a:lnTo>
                  <a:pt x="3398363" y="5105176"/>
                </a:lnTo>
                <a:lnTo>
                  <a:pt x="3398026" y="5114590"/>
                </a:lnTo>
                <a:lnTo>
                  <a:pt x="3391859" y="5116550"/>
                </a:lnTo>
                <a:lnTo>
                  <a:pt x="3386999" y="5130226"/>
                </a:lnTo>
                <a:cubicBezTo>
                  <a:pt x="3386119" y="5135455"/>
                  <a:pt x="3386267" y="5141205"/>
                  <a:pt x="3388073" y="5147747"/>
                </a:cubicBezTo>
                <a:cubicBezTo>
                  <a:pt x="3400425" y="5164741"/>
                  <a:pt x="3388688" y="5187675"/>
                  <a:pt x="3391234" y="5209919"/>
                </a:cubicBezTo>
                <a:lnTo>
                  <a:pt x="3395469" y="5220481"/>
                </a:lnTo>
                <a:lnTo>
                  <a:pt x="3392518" y="5250830"/>
                </a:lnTo>
                <a:lnTo>
                  <a:pt x="3393800" y="5252877"/>
                </a:lnTo>
                <a:cubicBezTo>
                  <a:pt x="3393941" y="5258188"/>
                  <a:pt x="3392357" y="5268832"/>
                  <a:pt x="3393361" y="5282697"/>
                </a:cubicBezTo>
                <a:lnTo>
                  <a:pt x="3399825" y="5336059"/>
                </a:lnTo>
                <a:lnTo>
                  <a:pt x="3392824" y="5344884"/>
                </a:lnTo>
                <a:lnTo>
                  <a:pt x="3389277" y="5345998"/>
                </a:lnTo>
                <a:lnTo>
                  <a:pt x="3390946" y="5360636"/>
                </a:lnTo>
                <a:lnTo>
                  <a:pt x="3386366" y="5371486"/>
                </a:lnTo>
                <a:lnTo>
                  <a:pt x="3390662" y="5381496"/>
                </a:lnTo>
                <a:lnTo>
                  <a:pt x="3388199" y="5395290"/>
                </a:lnTo>
                <a:cubicBezTo>
                  <a:pt x="3386677" y="5400263"/>
                  <a:pt x="3384810" y="5405812"/>
                  <a:pt x="3383455" y="5412069"/>
                </a:cubicBezTo>
                <a:lnTo>
                  <a:pt x="3376345" y="5426008"/>
                </a:lnTo>
                <a:lnTo>
                  <a:pt x="3374012" y="5448470"/>
                </a:lnTo>
                <a:cubicBezTo>
                  <a:pt x="3372358" y="5465848"/>
                  <a:pt x="3370199" y="5482458"/>
                  <a:pt x="3365299" y="5498771"/>
                </a:cubicBezTo>
                <a:cubicBezTo>
                  <a:pt x="3368242" y="5512292"/>
                  <a:pt x="3368289" y="5524931"/>
                  <a:pt x="3358774" y="5536815"/>
                </a:cubicBezTo>
                <a:cubicBezTo>
                  <a:pt x="3355554" y="5573082"/>
                  <a:pt x="3364982" y="5582256"/>
                  <a:pt x="3352897" y="5604851"/>
                </a:cubicBezTo>
                <a:cubicBezTo>
                  <a:pt x="3357655" y="5611851"/>
                  <a:pt x="3360065" y="5616619"/>
                  <a:pt x="3360918" y="5620215"/>
                </a:cubicBezTo>
                <a:cubicBezTo>
                  <a:pt x="3363482" y="5631010"/>
                  <a:pt x="3352061" y="5631235"/>
                  <a:pt x="3348145" y="5649365"/>
                </a:cubicBezTo>
                <a:cubicBezTo>
                  <a:pt x="3342329" y="5668683"/>
                  <a:pt x="3336842" y="5635583"/>
                  <a:pt x="3334135" y="5654076"/>
                </a:cubicBezTo>
                <a:cubicBezTo>
                  <a:pt x="3338089" y="5673079"/>
                  <a:pt x="3320876" y="5674673"/>
                  <a:pt x="3326011" y="5694285"/>
                </a:cubicBezTo>
                <a:cubicBezTo>
                  <a:pt x="3339441" y="5687377"/>
                  <a:pt x="3320185" y="5735320"/>
                  <a:pt x="3331448" y="5735077"/>
                </a:cubicBezTo>
                <a:cubicBezTo>
                  <a:pt x="3313758" y="5754960"/>
                  <a:pt x="3333086" y="5760823"/>
                  <a:pt x="3326180" y="5784860"/>
                </a:cubicBezTo>
                <a:cubicBezTo>
                  <a:pt x="3319129" y="5796737"/>
                  <a:pt x="3317432" y="5804806"/>
                  <a:pt x="3323175" y="5814629"/>
                </a:cubicBezTo>
                <a:cubicBezTo>
                  <a:pt x="3289103" y="5869565"/>
                  <a:pt x="3319352" y="5845410"/>
                  <a:pt x="3303983" y="5894405"/>
                </a:cubicBezTo>
                <a:lnTo>
                  <a:pt x="3302615" y="5898375"/>
                </a:lnTo>
                <a:lnTo>
                  <a:pt x="3305988" y="5914019"/>
                </a:lnTo>
                <a:cubicBezTo>
                  <a:pt x="3306566" y="5914416"/>
                  <a:pt x="3307142" y="5914813"/>
                  <a:pt x="3307720" y="5915209"/>
                </a:cubicBezTo>
                <a:lnTo>
                  <a:pt x="3288942" y="5962966"/>
                </a:lnTo>
                <a:lnTo>
                  <a:pt x="3289995" y="5969791"/>
                </a:lnTo>
                <a:lnTo>
                  <a:pt x="3273219" y="6000303"/>
                </a:lnTo>
                <a:lnTo>
                  <a:pt x="3266971" y="6016394"/>
                </a:lnTo>
                <a:lnTo>
                  <a:pt x="3258268" y="6034498"/>
                </a:lnTo>
                <a:lnTo>
                  <a:pt x="3262376" y="6046147"/>
                </a:lnTo>
                <a:cubicBezTo>
                  <a:pt x="3269023" y="6073717"/>
                  <a:pt x="3250846" y="6118951"/>
                  <a:pt x="3274161" y="6127097"/>
                </a:cubicBezTo>
                <a:cubicBezTo>
                  <a:pt x="3261055" y="6140796"/>
                  <a:pt x="3284255" y="6151240"/>
                  <a:pt x="3287116" y="6165061"/>
                </a:cubicBezTo>
                <a:cubicBezTo>
                  <a:pt x="3278972" y="6176795"/>
                  <a:pt x="3286959" y="6181809"/>
                  <a:pt x="3289289" y="6191816"/>
                </a:cubicBezTo>
                <a:cubicBezTo>
                  <a:pt x="3284123" y="6196765"/>
                  <a:pt x="3284941" y="6205311"/>
                  <a:pt x="3291517" y="6207797"/>
                </a:cubicBezTo>
                <a:cubicBezTo>
                  <a:pt x="3306003" y="6202672"/>
                  <a:pt x="3300501" y="6232914"/>
                  <a:pt x="3310808" y="6234442"/>
                </a:cubicBezTo>
                <a:cubicBezTo>
                  <a:pt x="3314005" y="6251566"/>
                  <a:pt x="3305763" y="6327405"/>
                  <a:pt x="3322832" y="6339012"/>
                </a:cubicBezTo>
                <a:cubicBezTo>
                  <a:pt x="3332735" y="6373401"/>
                  <a:pt x="3309981" y="6425589"/>
                  <a:pt x="3311360" y="6440393"/>
                </a:cubicBezTo>
                <a:cubicBezTo>
                  <a:pt x="3282540" y="6457108"/>
                  <a:pt x="3365374" y="6523495"/>
                  <a:pt x="3370963" y="6586374"/>
                </a:cubicBezTo>
                <a:cubicBezTo>
                  <a:pt x="3368621" y="6595055"/>
                  <a:pt x="3368943" y="6599590"/>
                  <a:pt x="3375863" y="6601412"/>
                </a:cubicBezTo>
                <a:cubicBezTo>
                  <a:pt x="3380798" y="6617525"/>
                  <a:pt x="3389212" y="6649404"/>
                  <a:pt x="3400578" y="6683057"/>
                </a:cubicBezTo>
                <a:cubicBezTo>
                  <a:pt x="3408645" y="6705148"/>
                  <a:pt x="3410628" y="6805370"/>
                  <a:pt x="3417831" y="6852700"/>
                </a:cubicBezTo>
                <a:lnTo>
                  <a:pt x="3418926" y="6858000"/>
                </a:lnTo>
                <a:lnTo>
                  <a:pt x="0" y="6858000"/>
                </a:lnTo>
                <a:close/>
              </a:path>
            </a:pathLst>
          </a:custGeom>
        </p:spPr>
      </p:pic>
    </p:spTree>
    <p:extLst>
      <p:ext uri="{BB962C8B-B14F-4D97-AF65-F5344CB8AC3E}">
        <p14:creationId xmlns:p14="http://schemas.microsoft.com/office/powerpoint/2010/main" val="398575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64DC882C-F674-2999-FBC7-2879313FA3FD}"/>
              </a:ext>
            </a:extLst>
          </p:cNvPr>
          <p:cNvSpPr txBox="1"/>
          <p:nvPr/>
        </p:nvSpPr>
        <p:spPr>
          <a:xfrm>
            <a:off x="829734" y="609599"/>
            <a:ext cx="10600266" cy="5632311"/>
          </a:xfrm>
          <a:prstGeom prst="rect">
            <a:avLst/>
          </a:prstGeom>
          <a:noFill/>
        </p:spPr>
        <p:txBody>
          <a:bodyPr wrap="square" rtlCol="0">
            <a:spAutoFit/>
          </a:bodyPr>
          <a:lstStyle/>
          <a:p>
            <a:r>
              <a:rPr lang="tr-TR" sz="1800" b="1" i="0" dirty="0">
                <a:solidFill>
                  <a:srgbClr val="000000"/>
                </a:solidFill>
                <a:effectLst/>
                <a:latin typeface="SSS"/>
              </a:rPr>
              <a:t>BARÜ V. Ar-Ge Proje Pazarı </a:t>
            </a:r>
            <a:r>
              <a:rPr lang="tr-TR" sz="1800" b="0" i="0" dirty="0">
                <a:solidFill>
                  <a:srgbClr val="000000"/>
                </a:solidFill>
                <a:effectLst/>
                <a:latin typeface="SSS"/>
              </a:rPr>
              <a:t>Etkinliğinin </a:t>
            </a:r>
            <a:r>
              <a:rPr lang="tr-TR" b="1" i="0" dirty="0">
                <a:solidFill>
                  <a:srgbClr val="000000"/>
                </a:solidFill>
                <a:effectLst/>
                <a:latin typeface="SSS"/>
              </a:rPr>
              <a:t>03-04 Kasım 2022</a:t>
            </a:r>
            <a:r>
              <a:rPr lang="tr-TR" b="0" i="0" dirty="0">
                <a:solidFill>
                  <a:srgbClr val="000000"/>
                </a:solidFill>
                <a:effectLst/>
                <a:latin typeface="SSS"/>
              </a:rPr>
              <a:t> tarihlerinde düzenlendi.</a:t>
            </a:r>
            <a:br>
              <a:rPr lang="tr-TR" b="0" i="0" dirty="0">
                <a:solidFill>
                  <a:srgbClr val="000000"/>
                </a:solidFill>
                <a:effectLst/>
                <a:latin typeface="SSS"/>
              </a:rPr>
            </a:br>
            <a:r>
              <a:rPr lang="tr-TR" b="0" i="0" dirty="0">
                <a:solidFill>
                  <a:srgbClr val="000000"/>
                </a:solidFill>
                <a:effectLst/>
                <a:latin typeface="SSS"/>
              </a:rPr>
              <a:t/>
            </a:r>
            <a:br>
              <a:rPr lang="tr-TR" b="0" i="0" dirty="0">
                <a:solidFill>
                  <a:srgbClr val="000000"/>
                </a:solidFill>
                <a:effectLst/>
                <a:latin typeface="SSS"/>
              </a:rPr>
            </a:br>
            <a:r>
              <a:rPr lang="tr-TR" sz="1800" b="0" i="0" dirty="0">
                <a:solidFill>
                  <a:srgbClr val="000000"/>
                </a:solidFill>
                <a:effectLst/>
                <a:latin typeface="SSS"/>
              </a:rPr>
              <a:t/>
            </a:r>
            <a:br>
              <a:rPr lang="tr-TR" sz="1800" b="0" i="0" dirty="0">
                <a:solidFill>
                  <a:srgbClr val="000000"/>
                </a:solidFill>
                <a:effectLst/>
                <a:latin typeface="SSS"/>
              </a:rPr>
            </a:br>
            <a:r>
              <a:rPr lang="tr-TR" sz="1800" b="0" i="0" dirty="0">
                <a:solidFill>
                  <a:srgbClr val="000000"/>
                </a:solidFill>
                <a:effectLst/>
                <a:latin typeface="SSS"/>
              </a:rPr>
              <a:t>Türkiye’nin milli teknoloji üreten bir topluma dönüşmesi konusunda farkındalık oluşturulmasının hedeflendiği etkinlikte çeşitli disiplin ve kategorilerde yarışmalar düzenlendi..</a:t>
            </a:r>
            <a:br>
              <a:rPr lang="tr-TR" sz="1800" b="0" i="0" dirty="0">
                <a:solidFill>
                  <a:srgbClr val="000000"/>
                </a:solidFill>
                <a:effectLst/>
                <a:latin typeface="SSS"/>
              </a:rPr>
            </a:br>
            <a:r>
              <a:rPr lang="tr-TR" sz="1800" b="0" i="0" dirty="0">
                <a:solidFill>
                  <a:srgbClr val="000000"/>
                </a:solidFill>
                <a:effectLst/>
                <a:latin typeface="SSS"/>
              </a:rPr>
              <a:t/>
            </a:r>
            <a:br>
              <a:rPr lang="tr-TR" sz="1800" b="0" i="0" dirty="0">
                <a:solidFill>
                  <a:srgbClr val="000000"/>
                </a:solidFill>
                <a:effectLst/>
                <a:latin typeface="SSS"/>
              </a:rPr>
            </a:br>
            <a:endParaRPr lang="tr-TR" b="0" i="0" dirty="0">
              <a:solidFill>
                <a:srgbClr val="000000"/>
              </a:solidFill>
              <a:effectLst/>
              <a:latin typeface="SSS"/>
            </a:endParaRPr>
          </a:p>
          <a:p>
            <a:r>
              <a:rPr lang="tr-TR" sz="1800" b="0" i="0" dirty="0">
                <a:solidFill>
                  <a:srgbClr val="000000"/>
                </a:solidFill>
                <a:effectLst/>
                <a:latin typeface="SSS"/>
              </a:rPr>
              <a:t>Bu kapsamda “Akıllı Malzemeler ve Endüstriyel Uygulamaları”, “Akıllı Teknolojiler”, “Bulut Teknolojisi”, “Büyük Veri ve Analitik”, “Dijital Dönüşüm”, “Enerji Teknolojileri”, “Katmanlı Üretim”, “Kimyasal Teknolojiler”, “Nesnelerin İnterneti”, “Otonom Robotlar”, “Siber Güvenlik”, “Simülasyon”, “Sürdürülebilir Çevre ve Şehircilik” ile “Yatay ve Dikey Sistem Entegrasyonu” ana temalarına yer verildi.</a:t>
            </a:r>
            <a:endParaRPr lang="tr-TR" b="0" i="0" dirty="0">
              <a:solidFill>
                <a:srgbClr val="000000"/>
              </a:solidFill>
              <a:effectLst/>
              <a:latin typeface="SSS"/>
            </a:endParaRPr>
          </a:p>
          <a:p>
            <a:r>
              <a:rPr lang="tr-TR" dirty="0"/>
              <a:t/>
            </a:r>
            <a:br>
              <a:rPr lang="tr-TR" dirty="0"/>
            </a:br>
            <a:r>
              <a:rPr lang="tr-TR" dirty="0"/>
              <a:t>BARÜ 5. Ar-Ge Proje Pazarına </a:t>
            </a:r>
            <a:r>
              <a:rPr lang="tr-TR" b="1" dirty="0"/>
              <a:t>ASELSAN, ROKETSAN, HAVELSAN, TPAO, TÜBİTAK, TÜRKSAT </a:t>
            </a:r>
            <a:r>
              <a:rPr lang="tr-TR" dirty="0"/>
              <a:t>gibi önemli kuruluşlar destek vererek erkinlikte yer aldı.</a:t>
            </a:r>
            <a:br>
              <a:rPr lang="tr-TR" dirty="0"/>
            </a:br>
            <a:r>
              <a:rPr lang="tr-TR" dirty="0"/>
              <a:t/>
            </a:r>
            <a:br>
              <a:rPr lang="tr-TR" dirty="0"/>
            </a:br>
            <a:r>
              <a:rPr lang="tr-TR" dirty="0"/>
              <a:t/>
            </a:r>
            <a:br>
              <a:rPr lang="tr-TR" dirty="0"/>
            </a:br>
            <a:r>
              <a:rPr lang="tr-TR" b="0" i="0" dirty="0">
                <a:solidFill>
                  <a:srgbClr val="000000"/>
                </a:solidFill>
                <a:effectLst/>
                <a:latin typeface="SSS"/>
              </a:rPr>
              <a:t/>
            </a:r>
            <a:br>
              <a:rPr lang="tr-TR" b="0" i="0" dirty="0">
                <a:solidFill>
                  <a:srgbClr val="000000"/>
                </a:solidFill>
                <a:effectLst/>
                <a:latin typeface="SSS"/>
              </a:rPr>
            </a:br>
            <a:r>
              <a:rPr lang="tr-TR" dirty="0"/>
              <a:t/>
            </a:r>
            <a:br>
              <a:rPr lang="tr-TR" dirty="0"/>
            </a:br>
            <a:r>
              <a:rPr lang="tr-TR" dirty="0"/>
              <a:t/>
            </a:r>
            <a:br>
              <a:rPr lang="tr-TR" dirty="0"/>
            </a:br>
            <a:endParaRPr lang="tr-TR" dirty="0"/>
          </a:p>
        </p:txBody>
      </p:sp>
    </p:spTree>
    <p:extLst>
      <p:ext uri="{BB962C8B-B14F-4D97-AF65-F5344CB8AC3E}">
        <p14:creationId xmlns:p14="http://schemas.microsoft.com/office/powerpoint/2010/main" val="2104619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giyim, kişi, şahıs, iç mekan, insanlar içeren bir resim&#10;&#10;Açıklama otomatik olarak oluşturuldu">
            <a:extLst>
              <a:ext uri="{FF2B5EF4-FFF2-40B4-BE49-F238E27FC236}">
                <a16:creationId xmlns:a16="http://schemas.microsoft.com/office/drawing/2014/main" id="{B771C737-3F12-B6D7-A26A-EEA273790924}"/>
              </a:ext>
            </a:extLst>
          </p:cNvPr>
          <p:cNvPicPr>
            <a:picLocks noChangeAspect="1"/>
          </p:cNvPicPr>
          <p:nvPr/>
        </p:nvPicPr>
        <p:blipFill>
          <a:blip r:embed="rId2"/>
          <a:stretch>
            <a:fillRect/>
          </a:stretch>
        </p:blipFill>
        <p:spPr>
          <a:xfrm>
            <a:off x="2216489" y="1263650"/>
            <a:ext cx="7759022" cy="5167630"/>
          </a:xfrm>
          <a:prstGeom prst="rect">
            <a:avLst/>
          </a:prstGeom>
        </p:spPr>
      </p:pic>
      <p:sp>
        <p:nvSpPr>
          <p:cNvPr id="5" name="Metin kutusu 4">
            <a:extLst>
              <a:ext uri="{FF2B5EF4-FFF2-40B4-BE49-F238E27FC236}">
                <a16:creationId xmlns:a16="http://schemas.microsoft.com/office/drawing/2014/main" id="{25AEE7AD-286F-6508-22BF-186F4ABA6212}"/>
              </a:ext>
            </a:extLst>
          </p:cNvPr>
          <p:cNvSpPr txBox="1"/>
          <p:nvPr/>
        </p:nvSpPr>
        <p:spPr>
          <a:xfrm>
            <a:off x="670560" y="426720"/>
            <a:ext cx="10850880" cy="584775"/>
          </a:xfrm>
          <a:prstGeom prst="rect">
            <a:avLst/>
          </a:prstGeom>
          <a:noFill/>
        </p:spPr>
        <p:txBody>
          <a:bodyPr wrap="square" rtlCol="0">
            <a:spAutoFit/>
          </a:bodyPr>
          <a:lstStyle/>
          <a:p>
            <a:pPr algn="ctr"/>
            <a:r>
              <a:rPr lang="tr-TR" sz="3200" b="1" i="0" dirty="0">
                <a:solidFill>
                  <a:srgbClr val="000000"/>
                </a:solidFill>
                <a:effectLst/>
                <a:latin typeface="SSS"/>
              </a:rPr>
              <a:t>BARÜ V. Ar-Ge Proje Pazarı</a:t>
            </a:r>
            <a:r>
              <a:rPr lang="tr-TR" sz="3200" b="0" i="0" dirty="0">
                <a:solidFill>
                  <a:srgbClr val="000000"/>
                </a:solidFill>
                <a:effectLst/>
                <a:latin typeface="SSS"/>
              </a:rPr>
              <a:t> </a:t>
            </a:r>
            <a:r>
              <a:rPr lang="tr-TR" sz="3200" b="1" i="0" dirty="0">
                <a:solidFill>
                  <a:srgbClr val="000000"/>
                </a:solidFill>
                <a:effectLst/>
                <a:latin typeface="SSS"/>
              </a:rPr>
              <a:t>03-04 Kasım 2022</a:t>
            </a:r>
            <a:endParaRPr lang="tr-TR" sz="3200" dirty="0"/>
          </a:p>
        </p:txBody>
      </p:sp>
    </p:spTree>
    <p:extLst>
      <p:ext uri="{BB962C8B-B14F-4D97-AF65-F5344CB8AC3E}">
        <p14:creationId xmlns:p14="http://schemas.microsoft.com/office/powerpoint/2010/main" val="4116572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64DC882C-F674-2999-FBC7-2879313FA3FD}"/>
              </a:ext>
            </a:extLst>
          </p:cNvPr>
          <p:cNvSpPr txBox="1"/>
          <p:nvPr/>
        </p:nvSpPr>
        <p:spPr>
          <a:xfrm>
            <a:off x="4654296" y="640080"/>
            <a:ext cx="6894576" cy="356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100">
                <a:latin typeface="+mj-lt"/>
                <a:ea typeface="+mj-ea"/>
                <a:cs typeface="+mj-cs"/>
              </a:rPr>
              <a:t/>
            </a:r>
            <a:br>
              <a:rPr lang="en-US" sz="3100">
                <a:latin typeface="+mj-lt"/>
                <a:ea typeface="+mj-ea"/>
                <a:cs typeface="+mj-cs"/>
              </a:rPr>
            </a:br>
            <a:r>
              <a:rPr lang="en-US" sz="3100" b="1" i="0">
                <a:effectLst/>
                <a:latin typeface="+mj-lt"/>
                <a:ea typeface="+mj-ea"/>
                <a:cs typeface="+mj-cs"/>
              </a:rPr>
              <a:t>BARÜ VI. Ar-Ge Proje Pazarı </a:t>
            </a:r>
            <a:r>
              <a:rPr lang="en-US" sz="3100" b="0" i="0">
                <a:effectLst/>
                <a:latin typeface="+mj-lt"/>
                <a:ea typeface="+mj-ea"/>
                <a:cs typeface="+mj-cs"/>
              </a:rPr>
              <a:t>Etkinliğinin </a:t>
            </a:r>
            <a:r>
              <a:rPr lang="en-US" sz="3100" b="1" i="0">
                <a:effectLst/>
                <a:latin typeface="+mj-lt"/>
                <a:ea typeface="+mj-ea"/>
                <a:cs typeface="+mj-cs"/>
              </a:rPr>
              <a:t>02-03 Kasım 2023</a:t>
            </a:r>
            <a:r>
              <a:rPr lang="en-US" sz="3100" b="0" i="0">
                <a:effectLst/>
                <a:latin typeface="+mj-lt"/>
                <a:ea typeface="+mj-ea"/>
                <a:cs typeface="+mj-cs"/>
              </a:rPr>
              <a:t> tarihlerinde düzenlenmesi planlanmaktadır.</a:t>
            </a:r>
            <a:br>
              <a:rPr lang="en-US" sz="3100" b="0" i="0">
                <a:effectLst/>
                <a:latin typeface="+mj-lt"/>
                <a:ea typeface="+mj-ea"/>
                <a:cs typeface="+mj-cs"/>
              </a:rPr>
            </a:br>
            <a:r>
              <a:rPr lang="en-US" sz="3100" b="0" i="0">
                <a:effectLst/>
                <a:latin typeface="+mj-lt"/>
                <a:ea typeface="+mj-ea"/>
                <a:cs typeface="+mj-cs"/>
              </a:rPr>
              <a:t/>
            </a:r>
            <a:br>
              <a:rPr lang="en-US" sz="3100" b="0" i="0">
                <a:effectLst/>
                <a:latin typeface="+mj-lt"/>
                <a:ea typeface="+mj-ea"/>
                <a:cs typeface="+mj-cs"/>
              </a:rPr>
            </a:br>
            <a:r>
              <a:rPr lang="en-US" sz="3100">
                <a:latin typeface="+mj-lt"/>
                <a:ea typeface="+mj-ea"/>
                <a:cs typeface="+mj-cs"/>
              </a:rPr>
              <a:t/>
            </a:r>
            <a:br>
              <a:rPr lang="en-US" sz="3100">
                <a:latin typeface="+mj-lt"/>
                <a:ea typeface="+mj-ea"/>
                <a:cs typeface="+mj-cs"/>
              </a:rPr>
            </a:br>
            <a:r>
              <a:rPr lang="en-US" sz="3100">
                <a:latin typeface="+mj-lt"/>
                <a:ea typeface="+mj-ea"/>
                <a:cs typeface="+mj-cs"/>
              </a:rPr>
              <a:t/>
            </a:r>
            <a:br>
              <a:rPr lang="en-US" sz="3100">
                <a:latin typeface="+mj-lt"/>
                <a:ea typeface="+mj-ea"/>
                <a:cs typeface="+mj-cs"/>
              </a:rPr>
            </a:br>
            <a:endParaRPr lang="en-US" sz="3100">
              <a:latin typeface="+mj-lt"/>
              <a:ea typeface="+mj-ea"/>
              <a:cs typeface="+mj-cs"/>
            </a:endParaRPr>
          </a:p>
        </p:txBody>
      </p:sp>
      <p:pic>
        <p:nvPicPr>
          <p:cNvPr id="4" name="Resim 3" descr="metin, ekran görüntüsü, yazı tipi, tasarım içeren bir resim&#10;&#10;Açıklama otomatik olarak oluşturuldu">
            <a:extLst>
              <a:ext uri="{FF2B5EF4-FFF2-40B4-BE49-F238E27FC236}">
                <a16:creationId xmlns:a16="http://schemas.microsoft.com/office/drawing/2014/main" id="{4C4B229C-AAC1-C9AC-8E1D-145CDBEB1546}"/>
              </a:ext>
            </a:extLst>
          </p:cNvPr>
          <p:cNvPicPr>
            <a:picLocks noChangeAspect="1"/>
          </p:cNvPicPr>
          <p:nvPr/>
        </p:nvPicPr>
        <p:blipFill rotWithShape="1">
          <a:blip r:embed="rId2"/>
          <a:srcRect l="7005"/>
          <a:stretch/>
        </p:blipFill>
        <p:spPr>
          <a:xfrm>
            <a:off x="20" y="10"/>
            <a:ext cx="4049786" cy="6857990"/>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p:spPr>
      </p:pic>
    </p:spTree>
    <p:extLst>
      <p:ext uri="{BB962C8B-B14F-4D97-AF65-F5344CB8AC3E}">
        <p14:creationId xmlns:p14="http://schemas.microsoft.com/office/powerpoint/2010/main" val="3105633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608828-530C-8919-5B32-F4F57A0ADAD1}"/>
              </a:ext>
            </a:extLst>
          </p:cNvPr>
          <p:cNvSpPr>
            <a:spLocks noGrp="1"/>
          </p:cNvSpPr>
          <p:nvPr>
            <p:ph type="title"/>
          </p:nvPr>
        </p:nvSpPr>
        <p:spPr>
          <a:xfrm>
            <a:off x="213360" y="1280160"/>
            <a:ext cx="4602480" cy="3718560"/>
          </a:xfrm>
        </p:spPr>
        <p:txBody>
          <a:bodyPr vert="horz" lIns="91440" tIns="45720" rIns="91440" bIns="45720" rtlCol="0" anchor="b">
            <a:normAutofit/>
          </a:bodyPr>
          <a:lstStyle/>
          <a:p>
            <a:pPr algn="ctr"/>
            <a:r>
              <a:rPr lang="en-US" sz="2800" b="1" i="0" dirty="0">
                <a:effectLst/>
              </a:rPr>
              <a:t>BARÜFEST 2022 (BARTIN ÜNİVERSİTESİ BİLİM, KÜLTÜR, SANAT VE SPOR ŞENLİKLERİ)</a:t>
            </a:r>
            <a:br>
              <a:rPr lang="en-US" sz="2800" b="1" i="0" dirty="0">
                <a:effectLst/>
              </a:rPr>
            </a:br>
            <a:r>
              <a:rPr lang="en-US" sz="2800" b="1" i="0" dirty="0">
                <a:effectLst/>
              </a:rPr>
              <a:t/>
            </a:r>
            <a:br>
              <a:rPr lang="en-US" sz="2800" b="1" i="0" dirty="0">
                <a:effectLst/>
              </a:rPr>
            </a:br>
            <a:r>
              <a:rPr lang="en-US" sz="2800" b="1" i="0" dirty="0" err="1">
                <a:effectLst/>
              </a:rPr>
              <a:t>Kutlubey</a:t>
            </a:r>
            <a:r>
              <a:rPr lang="en-US" sz="2800" b="1" i="0" dirty="0">
                <a:effectLst/>
              </a:rPr>
              <a:t> </a:t>
            </a:r>
            <a:r>
              <a:rPr lang="en-US" sz="2800" b="1" i="0" dirty="0" err="1">
                <a:effectLst/>
              </a:rPr>
              <a:t>Yerleşkesi</a:t>
            </a:r>
            <a:r>
              <a:rPr lang="en-US" sz="2800" b="1" dirty="0"/>
              <a:t> </a:t>
            </a:r>
            <a:br>
              <a:rPr lang="en-US" sz="2800" b="1" dirty="0"/>
            </a:br>
            <a:r>
              <a:rPr lang="en-US" sz="2800" b="1" i="0" dirty="0">
                <a:effectLst/>
              </a:rPr>
              <a:t>26-27 </a:t>
            </a:r>
            <a:r>
              <a:rPr lang="en-US" sz="2800" b="1" i="0" dirty="0" err="1">
                <a:effectLst/>
              </a:rPr>
              <a:t>Mayıs</a:t>
            </a:r>
            <a:r>
              <a:rPr lang="en-US" sz="2800" b="1" i="0" dirty="0">
                <a:effectLst/>
              </a:rPr>
              <a:t> 2022</a:t>
            </a:r>
            <a:r>
              <a:rPr lang="en-US" sz="3600" b="1" i="0" dirty="0">
                <a:effectLst/>
              </a:rPr>
              <a:t/>
            </a:r>
            <a:br>
              <a:rPr lang="en-US" sz="3600" b="1" i="0" dirty="0">
                <a:effectLst/>
              </a:rPr>
            </a:br>
            <a:endParaRPr lang="en-US" sz="3600" dirty="0"/>
          </a:p>
        </p:txBody>
      </p:sp>
      <p:pic>
        <p:nvPicPr>
          <p:cNvPr id="5" name="Resim 4" descr="metin, insan yüzü, adam, insan, uçucu; el ilanı içeren bir resim&#10;&#10;Açıklama otomatik olarak oluşturuldu">
            <a:extLst>
              <a:ext uri="{FF2B5EF4-FFF2-40B4-BE49-F238E27FC236}">
                <a16:creationId xmlns:a16="http://schemas.microsoft.com/office/drawing/2014/main" id="{B10B50BE-97B3-1F12-9BED-7288C3C45360}"/>
              </a:ext>
            </a:extLst>
          </p:cNvPr>
          <p:cNvPicPr>
            <a:picLocks noChangeAspect="1"/>
          </p:cNvPicPr>
          <p:nvPr/>
        </p:nvPicPr>
        <p:blipFill rotWithShape="1">
          <a:blip r:embed="rId2"/>
          <a:srcRect t="444" b="18184"/>
          <a:stretch/>
        </p:blipFill>
        <p:spPr>
          <a:xfrm>
            <a:off x="4815840" y="10"/>
            <a:ext cx="7376161"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91758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45B2F3-7929-0B08-305A-280654174C83}"/>
              </a:ext>
            </a:extLst>
          </p:cNvPr>
          <p:cNvSpPr>
            <a:spLocks noGrp="1"/>
          </p:cNvSpPr>
          <p:nvPr>
            <p:ph type="ctrTitle"/>
          </p:nvPr>
        </p:nvSpPr>
        <p:spPr>
          <a:xfrm>
            <a:off x="275572" y="762000"/>
            <a:ext cx="11624152" cy="1201452"/>
          </a:xfrm>
        </p:spPr>
        <p:txBody>
          <a:bodyPr>
            <a:noAutofit/>
          </a:bodyPr>
          <a:lstStyle/>
          <a:p>
            <a:r>
              <a:rPr lang="tr-TR" sz="4000" dirty="0"/>
              <a:t>Bartın Üniversitesi Rektörlük İletişim Merkezi</a:t>
            </a:r>
            <a:br>
              <a:rPr lang="tr-TR" sz="4000" dirty="0"/>
            </a:br>
            <a:r>
              <a:rPr lang="tr-TR" sz="4000" b="1" dirty="0"/>
              <a:t> (RİMER)</a:t>
            </a:r>
          </a:p>
        </p:txBody>
      </p:sp>
      <p:sp>
        <p:nvSpPr>
          <p:cNvPr id="3" name="Alt Başlık 2">
            <a:extLst>
              <a:ext uri="{FF2B5EF4-FFF2-40B4-BE49-F238E27FC236}">
                <a16:creationId xmlns:a16="http://schemas.microsoft.com/office/drawing/2014/main" id="{09F02C1B-FB2D-4FA8-1F1A-82CE87B931D4}"/>
              </a:ext>
            </a:extLst>
          </p:cNvPr>
          <p:cNvSpPr>
            <a:spLocks noGrp="1"/>
          </p:cNvSpPr>
          <p:nvPr>
            <p:ph type="subTitle" idx="1"/>
          </p:nvPr>
        </p:nvSpPr>
        <p:spPr>
          <a:xfrm>
            <a:off x="275572" y="2160738"/>
            <a:ext cx="11624152" cy="4361981"/>
          </a:xfrm>
        </p:spPr>
        <p:txBody>
          <a:bodyPr anchor="t"/>
          <a:lstStyle/>
          <a:p>
            <a:pPr marL="342900" indent="-342900" algn="l">
              <a:buFont typeface="Wingdings" pitchFamily="2" charset="2"/>
              <a:buChar char="ü"/>
            </a:pPr>
            <a:r>
              <a:rPr lang="tr-TR" dirty="0"/>
              <a:t>Üniversite yönetim ile iletişim kanallarının sürekli açık tutması ve Rektörlüğe müracaatların </a:t>
            </a:r>
            <a:r>
              <a:rPr lang="tr-TR" b="1" dirty="0"/>
              <a:t>24 saat</a:t>
            </a:r>
            <a:r>
              <a:rPr lang="tr-TR" dirty="0"/>
              <a:t> gerçekleşmesini mümkün kılınması amacıyla kurulmuş bir sistemdir. </a:t>
            </a:r>
          </a:p>
          <a:p>
            <a:pPr marL="342900" indent="-342900" algn="l">
              <a:buFont typeface="Wingdings" pitchFamily="2" charset="2"/>
              <a:buChar char="ü"/>
            </a:pPr>
            <a:r>
              <a:rPr lang="tr-TR" dirty="0"/>
              <a:t>RİMER ile sadece şikâyet değil aynı zamanda  </a:t>
            </a:r>
            <a:r>
              <a:rPr lang="tr-TR" b="1" dirty="0"/>
              <a:t>talep, görüş ve öneriler </a:t>
            </a:r>
            <a:r>
              <a:rPr lang="tr-TR" dirty="0"/>
              <a:t>oluşturulan panel ile üniversite yönetimine kolayca iletilebilir.</a:t>
            </a:r>
          </a:p>
          <a:p>
            <a:pPr marL="342900" indent="-342900" algn="l">
              <a:buFont typeface="Wingdings" pitchFamily="2" charset="2"/>
              <a:buChar char="ü"/>
            </a:pPr>
            <a:r>
              <a:rPr lang="tr-TR" dirty="0"/>
              <a:t> RİMER üzerinden yapılan müracaatlar yönetim kanallarına ulaştırıldıktan sonra en kısa sürede geri dönüş gerçekleştirilebilmektedir.</a:t>
            </a:r>
          </a:p>
        </p:txBody>
      </p:sp>
      <p:pic>
        <p:nvPicPr>
          <p:cNvPr id="5" name="Resim 4" descr="metin, yazı tipi, logo, grafik içeren bir resim&#10;&#10;Açıklama otomatik olarak oluşturuldu">
            <a:extLst>
              <a:ext uri="{FF2B5EF4-FFF2-40B4-BE49-F238E27FC236}">
                <a16:creationId xmlns:a16="http://schemas.microsoft.com/office/drawing/2014/main" id="{F88B9ADF-FD56-2D02-6ED6-9D122FA54B53}"/>
              </a:ext>
            </a:extLst>
          </p:cNvPr>
          <p:cNvPicPr>
            <a:picLocks noChangeAspect="1"/>
          </p:cNvPicPr>
          <p:nvPr/>
        </p:nvPicPr>
        <p:blipFill>
          <a:blip r:embed="rId2"/>
          <a:stretch>
            <a:fillRect/>
          </a:stretch>
        </p:blipFill>
        <p:spPr>
          <a:xfrm>
            <a:off x="4377744" y="4697261"/>
            <a:ext cx="3419808" cy="2022744"/>
          </a:xfrm>
          <a:prstGeom prst="rect">
            <a:avLst/>
          </a:prstGeom>
        </p:spPr>
      </p:pic>
    </p:spTree>
    <p:extLst>
      <p:ext uri="{BB962C8B-B14F-4D97-AF65-F5344CB8AC3E}">
        <p14:creationId xmlns:p14="http://schemas.microsoft.com/office/powerpoint/2010/main" val="1047086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45B2F3-7929-0B08-305A-280654174C83}"/>
              </a:ext>
            </a:extLst>
          </p:cNvPr>
          <p:cNvSpPr>
            <a:spLocks noGrp="1"/>
          </p:cNvSpPr>
          <p:nvPr>
            <p:ph type="ctrTitle"/>
          </p:nvPr>
        </p:nvSpPr>
        <p:spPr>
          <a:xfrm>
            <a:off x="742950" y="742951"/>
            <a:ext cx="3476625" cy="4962524"/>
          </a:xfrm>
        </p:spPr>
        <p:txBody>
          <a:bodyPr vert="horz" lIns="91440" tIns="45720" rIns="91440" bIns="45720" rtlCol="0" anchor="ctr">
            <a:normAutofit/>
          </a:bodyPr>
          <a:lstStyle/>
          <a:p>
            <a:r>
              <a:rPr lang="en-US" sz="4800" kern="1200">
                <a:solidFill>
                  <a:srgbClr val="FFFFFF"/>
                </a:solidFill>
                <a:latin typeface="+mj-lt"/>
                <a:ea typeface="+mj-ea"/>
                <a:cs typeface="+mj-cs"/>
              </a:rPr>
              <a:t>17-BARÜ SIFIR ATIK PROJESİ</a:t>
            </a:r>
          </a:p>
        </p:txBody>
      </p:sp>
      <p:pic>
        <p:nvPicPr>
          <p:cNvPr id="5" name="Resim 4" descr="metin, ekran görüntüsü, yazı tipi, grafik içeren bir resim&#10;&#10;Açıklama otomatik olarak oluşturuldu">
            <a:extLst>
              <a:ext uri="{FF2B5EF4-FFF2-40B4-BE49-F238E27FC236}">
                <a16:creationId xmlns:a16="http://schemas.microsoft.com/office/drawing/2014/main" id="{C4C3E031-7090-831A-1093-6160B6D68955}"/>
              </a:ext>
            </a:extLst>
          </p:cNvPr>
          <p:cNvPicPr>
            <a:picLocks noChangeAspect="1"/>
          </p:cNvPicPr>
          <p:nvPr/>
        </p:nvPicPr>
        <p:blipFill>
          <a:blip r:embed="rId2"/>
          <a:stretch>
            <a:fillRect/>
          </a:stretch>
        </p:blipFill>
        <p:spPr>
          <a:xfrm>
            <a:off x="5153822" y="1573403"/>
            <a:ext cx="6553545" cy="3719135"/>
          </a:xfrm>
          <a:prstGeom prst="rect">
            <a:avLst/>
          </a:prstGeom>
        </p:spPr>
      </p:pic>
    </p:spTree>
    <p:extLst>
      <p:ext uri="{BB962C8B-B14F-4D97-AF65-F5344CB8AC3E}">
        <p14:creationId xmlns:p14="http://schemas.microsoft.com/office/powerpoint/2010/main" val="886278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metin, ekran görüntüsü, tasarım içeren bir resim&#10;&#10;Açıklama otomatik olarak oluşturuldu">
            <a:extLst>
              <a:ext uri="{FF2B5EF4-FFF2-40B4-BE49-F238E27FC236}">
                <a16:creationId xmlns:a16="http://schemas.microsoft.com/office/drawing/2014/main" id="{F3D5CC1C-C48A-A300-22EE-2F20A9ED5521}"/>
              </a:ext>
            </a:extLst>
          </p:cNvPr>
          <p:cNvPicPr>
            <a:picLocks noChangeAspect="1"/>
          </p:cNvPicPr>
          <p:nvPr/>
        </p:nvPicPr>
        <p:blipFill rotWithShape="1">
          <a:blip r:embed="rId2"/>
          <a:srcRect b="1334"/>
          <a:stretch/>
        </p:blipFill>
        <p:spPr>
          <a:xfrm>
            <a:off x="20" y="1282"/>
            <a:ext cx="12191980" cy="6856718"/>
          </a:xfrm>
          <a:prstGeom prst="rect">
            <a:avLst/>
          </a:prstGeom>
        </p:spPr>
      </p:pic>
    </p:spTree>
    <p:extLst>
      <p:ext uri="{BB962C8B-B14F-4D97-AF65-F5344CB8AC3E}">
        <p14:creationId xmlns:p14="http://schemas.microsoft.com/office/powerpoint/2010/main" val="1652760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metin, ekran görüntüsü içeren bir resim&#10;&#10;Açıklama otomatik olarak oluşturuldu">
            <a:extLst>
              <a:ext uri="{FF2B5EF4-FFF2-40B4-BE49-F238E27FC236}">
                <a16:creationId xmlns:a16="http://schemas.microsoft.com/office/drawing/2014/main" id="{1A4BDD81-DB45-7FCF-871D-11DC0009D637}"/>
              </a:ext>
            </a:extLst>
          </p:cNvPr>
          <p:cNvPicPr>
            <a:picLocks noGrp="1" noChangeAspect="1"/>
          </p:cNvPicPr>
          <p:nvPr>
            <p:ph idx="1"/>
          </p:nvPr>
        </p:nvPicPr>
        <p:blipFill rotWithShape="1">
          <a:blip r:embed="rId2"/>
          <a:srcRect b="1765"/>
          <a:stretch/>
        </p:blipFill>
        <p:spPr>
          <a:xfrm>
            <a:off x="20" y="1282"/>
            <a:ext cx="12191980" cy="6856718"/>
          </a:xfrm>
          <a:prstGeom prst="rect">
            <a:avLst/>
          </a:prstGeom>
        </p:spPr>
      </p:pic>
    </p:spTree>
    <p:extLst>
      <p:ext uri="{BB962C8B-B14F-4D97-AF65-F5344CB8AC3E}">
        <p14:creationId xmlns:p14="http://schemas.microsoft.com/office/powerpoint/2010/main" val="1664268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metin, ekran görüntüsü, kumsal içeren bir resim&#10;&#10;Açıklama otomatik olarak oluşturuldu">
            <a:extLst>
              <a:ext uri="{FF2B5EF4-FFF2-40B4-BE49-F238E27FC236}">
                <a16:creationId xmlns:a16="http://schemas.microsoft.com/office/drawing/2014/main" id="{42064149-226E-91EB-370F-1EBE90E4C828}"/>
              </a:ext>
            </a:extLst>
          </p:cNvPr>
          <p:cNvPicPr>
            <a:picLocks noGrp="1" noChangeAspect="1"/>
          </p:cNvPicPr>
          <p:nvPr>
            <p:ph idx="1"/>
          </p:nvPr>
        </p:nvPicPr>
        <p:blipFill rotWithShape="1">
          <a:blip r:embed="rId2"/>
          <a:srcRect b="1334"/>
          <a:stretch/>
        </p:blipFill>
        <p:spPr>
          <a:xfrm>
            <a:off x="20" y="1282"/>
            <a:ext cx="12191980" cy="6856718"/>
          </a:xfrm>
          <a:prstGeom prst="rect">
            <a:avLst/>
          </a:prstGeom>
        </p:spPr>
      </p:pic>
    </p:spTree>
    <p:extLst>
      <p:ext uri="{BB962C8B-B14F-4D97-AF65-F5344CB8AC3E}">
        <p14:creationId xmlns:p14="http://schemas.microsoft.com/office/powerpoint/2010/main" val="1074719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07476" y="365125"/>
            <a:ext cx="10146323" cy="1325563"/>
          </a:xfrm>
        </p:spPr>
        <p:txBody>
          <a:bodyPr/>
          <a:lstStyle/>
          <a:p>
            <a:r>
              <a:rPr lang="tr-TR" dirty="0" smtClean="0"/>
              <a:t>Bartın Şehir Tanıtımı</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9877" y="1348247"/>
            <a:ext cx="9472246" cy="5509753"/>
          </a:xfrm>
          <a:prstGeom prst="rect">
            <a:avLst/>
          </a:prstGeom>
        </p:spPr>
      </p:pic>
      <p:sp>
        <p:nvSpPr>
          <p:cNvPr id="6" name="İçerik Yer Tutucusu 2"/>
          <p:cNvSpPr txBox="1">
            <a:spLocks/>
          </p:cNvSpPr>
          <p:nvPr/>
        </p:nvSpPr>
        <p:spPr>
          <a:xfrm>
            <a:off x="7344508" y="1027906"/>
            <a:ext cx="3487615" cy="472098"/>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tr-TR" dirty="0" smtClean="0">
                <a:hlinkClick r:id="rId3"/>
              </a:rPr>
              <a:t>https://www.youtube.com/watch?v=_</a:t>
            </a:r>
            <a:r>
              <a:rPr lang="tr-TR" sz="2000" dirty="0" smtClean="0">
                <a:hlinkClick r:id="rId3"/>
              </a:rPr>
              <a:t>q-M8HZM2-E</a:t>
            </a:r>
            <a:endParaRPr lang="tr-TR" dirty="0" smtClean="0"/>
          </a:p>
          <a:p>
            <a:endParaRPr lang="tr-TR" dirty="0"/>
          </a:p>
        </p:txBody>
      </p:sp>
    </p:spTree>
    <p:extLst>
      <p:ext uri="{BB962C8B-B14F-4D97-AF65-F5344CB8AC3E}">
        <p14:creationId xmlns:p14="http://schemas.microsoft.com/office/powerpoint/2010/main" val="3854970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45B2F3-7929-0B08-305A-280654174C83}"/>
              </a:ext>
            </a:extLst>
          </p:cNvPr>
          <p:cNvSpPr>
            <a:spLocks noGrp="1"/>
          </p:cNvSpPr>
          <p:nvPr>
            <p:ph type="ctrTitle"/>
          </p:nvPr>
        </p:nvSpPr>
        <p:spPr>
          <a:xfrm>
            <a:off x="1" y="316727"/>
            <a:ext cx="5013952" cy="3798073"/>
          </a:xfrm>
          <a:noFill/>
        </p:spPr>
        <p:txBody>
          <a:bodyPr>
            <a:normAutofit/>
          </a:bodyPr>
          <a:lstStyle/>
          <a:p>
            <a:r>
              <a:rPr lang="tr-TR" sz="5200" b="1" dirty="0"/>
              <a:t>BARÜ </a:t>
            </a:r>
            <a:r>
              <a:rPr lang="tr-TR" sz="5200" dirty="0"/>
              <a:t/>
            </a:r>
            <a:br>
              <a:rPr lang="tr-TR" sz="5200" dirty="0"/>
            </a:br>
            <a:r>
              <a:rPr lang="tr-TR" sz="3600" dirty="0"/>
              <a:t>KISMİ ZAMANLI ÇALIŞMA (KZÖ)</a:t>
            </a:r>
            <a:br>
              <a:rPr lang="tr-TR" sz="3600" dirty="0"/>
            </a:br>
            <a:r>
              <a:rPr lang="tr-TR" sz="3600" dirty="0"/>
              <a:t/>
            </a:r>
            <a:br>
              <a:rPr lang="tr-TR" sz="3600" dirty="0"/>
            </a:br>
            <a:r>
              <a:rPr lang="tr-TR" sz="2800" dirty="0" err="1"/>
              <a:t>https</a:t>
            </a:r>
            <a:r>
              <a:rPr lang="tr-TR" sz="2800" dirty="0"/>
              <a:t>://</a:t>
            </a:r>
            <a:r>
              <a:rPr lang="tr-TR" sz="2800" dirty="0" err="1"/>
              <a:t>sksdb.bartin.edu.tr</a:t>
            </a:r>
            <a:r>
              <a:rPr lang="tr-TR" sz="2800" dirty="0"/>
              <a:t>/</a:t>
            </a:r>
            <a:endParaRPr lang="tr-TR" sz="5200" dirty="0"/>
          </a:p>
        </p:txBody>
      </p:sp>
      <p:pic>
        <p:nvPicPr>
          <p:cNvPr id="5" name="Resim 4" descr="metin, insan yüzü, giyim, gözlük içeren bir resim&#10;&#10;Açıklama otomatik olarak oluşturuldu">
            <a:extLst>
              <a:ext uri="{FF2B5EF4-FFF2-40B4-BE49-F238E27FC236}">
                <a16:creationId xmlns:a16="http://schemas.microsoft.com/office/drawing/2014/main" id="{0E753B19-EA72-90DF-9AEA-9BB693C9162F}"/>
              </a:ext>
            </a:extLst>
          </p:cNvPr>
          <p:cNvPicPr>
            <a:picLocks noChangeAspect="1"/>
          </p:cNvPicPr>
          <p:nvPr/>
        </p:nvPicPr>
        <p:blipFill rotWithShape="1">
          <a:blip r:embed="rId2"/>
          <a:srcRect r="-1" b="1928"/>
          <a:stretch/>
        </p:blipFill>
        <p:spPr>
          <a:xfrm>
            <a:off x="5287129" y="0"/>
            <a:ext cx="6992881" cy="6857990"/>
          </a:xfrm>
          <a:prstGeom prst="rect">
            <a:avLst/>
          </a:prstGeom>
        </p:spPr>
      </p:pic>
    </p:spTree>
    <p:extLst>
      <p:ext uri="{BB962C8B-B14F-4D97-AF65-F5344CB8AC3E}">
        <p14:creationId xmlns:p14="http://schemas.microsoft.com/office/powerpoint/2010/main" val="2751914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45B2F3-7929-0B08-305A-280654174C83}"/>
              </a:ext>
            </a:extLst>
          </p:cNvPr>
          <p:cNvSpPr>
            <a:spLocks noGrp="1"/>
          </p:cNvSpPr>
          <p:nvPr>
            <p:ph type="ctrTitle"/>
          </p:nvPr>
        </p:nvSpPr>
        <p:spPr>
          <a:xfrm>
            <a:off x="838200" y="3977206"/>
            <a:ext cx="10515600" cy="2880794"/>
          </a:xfrm>
        </p:spPr>
        <p:txBody>
          <a:bodyPr vert="horz" lIns="91440" tIns="45720" rIns="91440" bIns="45720" rtlCol="0">
            <a:normAutofit/>
          </a:bodyPr>
          <a:lstStyle/>
          <a:p>
            <a:pPr algn="l"/>
            <a:r>
              <a:rPr lang="en-US" sz="2400" i="0" dirty="0" err="1">
                <a:effectLst/>
              </a:rPr>
              <a:t>Üniversitemiz</a:t>
            </a:r>
            <a:r>
              <a:rPr lang="en-US" sz="2400" i="0" dirty="0">
                <a:effectLst/>
              </a:rPr>
              <a:t> </a:t>
            </a:r>
            <a:r>
              <a:rPr lang="en-US" sz="2400" i="0" dirty="0" err="1">
                <a:effectLst/>
              </a:rPr>
              <a:t>öğrencileri</a:t>
            </a:r>
            <a:r>
              <a:rPr lang="en-US" sz="2400" i="0" dirty="0">
                <a:effectLst/>
              </a:rPr>
              <a:t> </a:t>
            </a:r>
            <a:r>
              <a:rPr lang="en-US" sz="2400" i="0" dirty="0" err="1">
                <a:effectLst/>
              </a:rPr>
              <a:t>ve</a:t>
            </a:r>
            <a:r>
              <a:rPr lang="en-US" sz="2400" i="0" dirty="0">
                <a:effectLst/>
              </a:rPr>
              <a:t> </a:t>
            </a:r>
            <a:r>
              <a:rPr lang="en-US" sz="2400" i="0" dirty="0" err="1">
                <a:effectLst/>
              </a:rPr>
              <a:t>personeli</a:t>
            </a:r>
            <a:r>
              <a:rPr lang="en-US" sz="2400" i="0" dirty="0">
                <a:effectLst/>
              </a:rPr>
              <a:t> ‘EDUROAM’ </a:t>
            </a:r>
            <a:r>
              <a:rPr lang="en-US" sz="2400" i="0" dirty="0" err="1">
                <a:effectLst/>
              </a:rPr>
              <a:t>ile</a:t>
            </a:r>
            <a:r>
              <a:rPr lang="en-US" sz="2400" i="0" dirty="0">
                <a:effectLst/>
              </a:rPr>
              <a:t> </a:t>
            </a:r>
            <a:r>
              <a:rPr lang="en-US" sz="2400" i="0" dirty="0" err="1">
                <a:effectLst/>
              </a:rPr>
              <a:t>kullanıcı</a:t>
            </a:r>
            <a:r>
              <a:rPr lang="en-US" sz="2400" i="0" dirty="0">
                <a:effectLst/>
              </a:rPr>
              <a:t> </a:t>
            </a:r>
            <a:r>
              <a:rPr lang="en-US" sz="2400" i="0" dirty="0" err="1">
                <a:effectLst/>
              </a:rPr>
              <a:t>adı</a:t>
            </a:r>
            <a:r>
              <a:rPr lang="en-US" sz="2400" i="0" dirty="0">
                <a:effectLst/>
              </a:rPr>
              <a:t> </a:t>
            </a:r>
            <a:r>
              <a:rPr lang="en-US" sz="2400" i="0" dirty="0" err="1">
                <a:effectLst/>
              </a:rPr>
              <a:t>ve</a:t>
            </a:r>
            <a:r>
              <a:rPr lang="en-US" sz="2400" i="0" dirty="0">
                <a:effectLst/>
              </a:rPr>
              <a:t> </a:t>
            </a:r>
            <a:r>
              <a:rPr lang="en-US" sz="2400" i="0" dirty="0" err="1">
                <a:effectLst/>
              </a:rPr>
              <a:t>şifrelerini</a:t>
            </a:r>
            <a:r>
              <a:rPr lang="en-US" sz="2400" i="0" dirty="0">
                <a:effectLst/>
              </a:rPr>
              <a:t> </a:t>
            </a:r>
            <a:r>
              <a:rPr lang="en-US" sz="2400" i="0" dirty="0" err="1">
                <a:effectLst/>
              </a:rPr>
              <a:t>girerek</a:t>
            </a:r>
            <a:r>
              <a:rPr lang="en-US" sz="2400" i="0" dirty="0">
                <a:effectLst/>
              </a:rPr>
              <a:t> hem </a:t>
            </a:r>
            <a:r>
              <a:rPr lang="en-US" sz="2400" i="0" dirty="0" err="1">
                <a:effectLst/>
              </a:rPr>
              <a:t>üniversitemizde</a:t>
            </a:r>
            <a:r>
              <a:rPr lang="en-US" sz="2400" i="0" dirty="0">
                <a:effectLst/>
              </a:rPr>
              <a:t> hem ‘EDUROAM’ </a:t>
            </a:r>
            <a:r>
              <a:rPr lang="en-US" sz="2400" i="0" dirty="0" err="1">
                <a:effectLst/>
              </a:rPr>
              <a:t>üyesi</a:t>
            </a:r>
            <a:r>
              <a:rPr lang="en-US" sz="2400" i="0" dirty="0">
                <a:effectLst/>
              </a:rPr>
              <a:t> </a:t>
            </a:r>
            <a:r>
              <a:rPr lang="en-US" sz="2400" i="0" dirty="0" err="1">
                <a:effectLst/>
              </a:rPr>
              <a:t>onlarca</a:t>
            </a:r>
            <a:r>
              <a:rPr lang="en-US" sz="2400" i="0" dirty="0">
                <a:effectLst/>
              </a:rPr>
              <a:t> </a:t>
            </a:r>
            <a:r>
              <a:rPr lang="en-US" sz="2400" i="0" dirty="0" err="1">
                <a:effectLst/>
              </a:rPr>
              <a:t>eğitim</a:t>
            </a:r>
            <a:r>
              <a:rPr lang="en-US" sz="2400" i="0" dirty="0">
                <a:effectLst/>
              </a:rPr>
              <a:t> </a:t>
            </a:r>
            <a:r>
              <a:rPr lang="en-US" sz="2400" i="0" dirty="0" err="1">
                <a:effectLst/>
              </a:rPr>
              <a:t>kurumunda</a:t>
            </a:r>
            <a:r>
              <a:rPr lang="en-US" sz="2400" i="0" dirty="0">
                <a:effectLst/>
              </a:rPr>
              <a:t> </a:t>
            </a:r>
            <a:r>
              <a:rPr lang="en-US" sz="2400" i="0" dirty="0" err="1">
                <a:effectLst/>
              </a:rPr>
              <a:t>internete</a:t>
            </a:r>
            <a:r>
              <a:rPr lang="en-US" sz="2400" i="0" dirty="0">
                <a:effectLst/>
              </a:rPr>
              <a:t> </a:t>
            </a:r>
            <a:r>
              <a:rPr lang="en-US" sz="2400" i="0" dirty="0" err="1">
                <a:effectLst/>
              </a:rPr>
              <a:t>ücretsiz</a:t>
            </a:r>
            <a:r>
              <a:rPr lang="en-US" sz="2400" i="0" dirty="0">
                <a:effectLst/>
              </a:rPr>
              <a:t> </a:t>
            </a:r>
            <a:r>
              <a:rPr lang="en-US" sz="2400" i="0" dirty="0" err="1">
                <a:effectLst/>
              </a:rPr>
              <a:t>ve</a:t>
            </a:r>
            <a:r>
              <a:rPr lang="en-US" sz="2400" i="0" dirty="0">
                <a:effectLst/>
              </a:rPr>
              <a:t> </a:t>
            </a:r>
            <a:r>
              <a:rPr lang="en-US" sz="2400" i="0" dirty="0" err="1">
                <a:effectLst/>
              </a:rPr>
              <a:t>hızlı</a:t>
            </a:r>
            <a:r>
              <a:rPr lang="en-US" sz="2400" i="0" dirty="0">
                <a:effectLst/>
              </a:rPr>
              <a:t> </a:t>
            </a:r>
            <a:r>
              <a:rPr lang="en-US" sz="2400" i="0" dirty="0" err="1">
                <a:effectLst/>
              </a:rPr>
              <a:t>bir</a:t>
            </a:r>
            <a:r>
              <a:rPr lang="en-US" sz="2400" i="0" dirty="0">
                <a:effectLst/>
              </a:rPr>
              <a:t> </a:t>
            </a:r>
            <a:r>
              <a:rPr lang="en-US" sz="2400" i="0" dirty="0" err="1">
                <a:effectLst/>
              </a:rPr>
              <a:t>şekilde</a:t>
            </a:r>
            <a:r>
              <a:rPr lang="en-US" sz="2400" i="0" dirty="0">
                <a:effectLst/>
              </a:rPr>
              <a:t> </a:t>
            </a:r>
            <a:r>
              <a:rPr lang="en-US" sz="2400" i="0" dirty="0" err="1">
                <a:effectLst/>
              </a:rPr>
              <a:t>bağlanabiliyor</a:t>
            </a:r>
            <a:r>
              <a:rPr lang="en-US" sz="2400" i="0" dirty="0">
                <a:effectLst/>
              </a:rPr>
              <a:t>.</a:t>
            </a:r>
            <a:br>
              <a:rPr lang="en-US" sz="2400" i="0" dirty="0">
                <a:effectLst/>
              </a:rPr>
            </a:br>
            <a:r>
              <a:rPr lang="en-US" sz="2400" i="0" dirty="0">
                <a:effectLst/>
              </a:rPr>
              <a:t/>
            </a:r>
            <a:br>
              <a:rPr lang="en-US" sz="2400" i="0" dirty="0">
                <a:effectLst/>
              </a:rPr>
            </a:br>
            <a:r>
              <a:rPr lang="en-US" sz="2400" i="0" dirty="0">
                <a:effectLst/>
              </a:rPr>
              <a:t>https://w3.bartin.edu.tr/</a:t>
            </a:r>
            <a:r>
              <a:rPr lang="en-US" sz="2400" i="0" dirty="0" err="1">
                <a:effectLst/>
              </a:rPr>
              <a:t>haberler</a:t>
            </a:r>
            <a:r>
              <a:rPr lang="en-US" sz="2400" i="0" dirty="0">
                <a:effectLst/>
              </a:rPr>
              <a:t>/</a:t>
            </a:r>
            <a:r>
              <a:rPr lang="en-US" sz="2400" i="0" dirty="0" err="1">
                <a:effectLst/>
              </a:rPr>
              <a:t>eduramla</a:t>
            </a:r>
            <a:r>
              <a:rPr lang="en-US" sz="2400" i="0" dirty="0">
                <a:effectLst/>
              </a:rPr>
              <a:t>-</a:t>
            </a:r>
            <a:r>
              <a:rPr lang="en-US" sz="2400" i="0" dirty="0" err="1">
                <a:effectLst/>
              </a:rPr>
              <a:t>internetiniz</a:t>
            </a:r>
            <a:r>
              <a:rPr lang="en-US" sz="2400" i="0" dirty="0">
                <a:effectLst/>
              </a:rPr>
              <a:t>-hic-</a:t>
            </a:r>
            <a:r>
              <a:rPr lang="en-US" sz="2400" i="0" dirty="0" err="1">
                <a:effectLst/>
              </a:rPr>
              <a:t>kesilmesin.html</a:t>
            </a:r>
            <a:r>
              <a:rPr lang="en-US" sz="2400" i="0" dirty="0">
                <a:effectLst/>
              </a:rPr>
              <a:t/>
            </a:r>
            <a:br>
              <a:rPr lang="en-US" sz="2400" i="0" dirty="0">
                <a:effectLst/>
              </a:rPr>
            </a:br>
            <a:r>
              <a:rPr lang="en-US" sz="2400" i="0" dirty="0">
                <a:effectLst/>
              </a:rPr>
              <a:t/>
            </a:r>
            <a:br>
              <a:rPr lang="en-US" sz="2400" i="0" dirty="0">
                <a:effectLst/>
              </a:rPr>
            </a:br>
            <a:endParaRPr lang="en-US" sz="2400" dirty="0"/>
          </a:p>
        </p:txBody>
      </p:sp>
      <p:pic>
        <p:nvPicPr>
          <p:cNvPr id="6" name="Resim 5" descr="harita, metin içeren bir resim&#10;&#10;Açıklama otomatik olarak oluşturuldu">
            <a:extLst>
              <a:ext uri="{FF2B5EF4-FFF2-40B4-BE49-F238E27FC236}">
                <a16:creationId xmlns:a16="http://schemas.microsoft.com/office/drawing/2014/main" id="{2A2FCF21-9577-84DF-E6F4-3790BA0487A1}"/>
              </a:ext>
            </a:extLst>
          </p:cNvPr>
          <p:cNvPicPr>
            <a:picLocks noChangeAspect="1"/>
          </p:cNvPicPr>
          <p:nvPr/>
        </p:nvPicPr>
        <p:blipFill rotWithShape="1">
          <a:blip r:embed="rId2"/>
          <a:srcRect t="11477" r="-2" b="11475"/>
          <a:stretch/>
        </p:blipFill>
        <p:spPr>
          <a:xfrm>
            <a:off x="1420261" y="304800"/>
            <a:ext cx="9392179" cy="3672406"/>
          </a:xfrm>
          <a:custGeom>
            <a:avLst/>
            <a:gdLst/>
            <a:ahLst/>
            <a:cxnLst/>
            <a:rect l="l" t="t" r="r" b="b"/>
            <a:pathLst>
              <a:path w="9392179" h="3672406">
                <a:moveTo>
                  <a:pt x="8328426" y="0"/>
                </a:moveTo>
                <a:cubicBezTo>
                  <a:pt x="8306669" y="212063"/>
                  <a:pt x="8209966" y="234386"/>
                  <a:pt x="8156780" y="365530"/>
                </a:cubicBezTo>
                <a:cubicBezTo>
                  <a:pt x="8193044" y="376692"/>
                  <a:pt x="8224472" y="390643"/>
                  <a:pt x="8255900" y="396224"/>
                </a:cubicBezTo>
                <a:cubicBezTo>
                  <a:pt x="8379195" y="424127"/>
                  <a:pt x="8497654" y="496675"/>
                  <a:pt x="8608861" y="619448"/>
                </a:cubicBezTo>
                <a:cubicBezTo>
                  <a:pt x="8693475" y="711528"/>
                  <a:pt x="8785341" y="750593"/>
                  <a:pt x="8877208" y="756173"/>
                </a:cubicBezTo>
                <a:cubicBezTo>
                  <a:pt x="8923141" y="758964"/>
                  <a:pt x="8971492" y="761754"/>
                  <a:pt x="9012590" y="795238"/>
                </a:cubicBezTo>
                <a:cubicBezTo>
                  <a:pt x="9053688" y="828721"/>
                  <a:pt x="9133466" y="814770"/>
                  <a:pt x="9106875" y="996140"/>
                </a:cubicBezTo>
                <a:cubicBezTo>
                  <a:pt x="9210828" y="1068688"/>
                  <a:pt x="9167313" y="1283542"/>
                  <a:pt x="9215663" y="1417476"/>
                </a:cubicBezTo>
                <a:cubicBezTo>
                  <a:pt x="9268849" y="1565363"/>
                  <a:pt x="9300277" y="1746734"/>
                  <a:pt x="9370386" y="1872297"/>
                </a:cubicBezTo>
                <a:cubicBezTo>
                  <a:pt x="9396979" y="1916942"/>
                  <a:pt x="9396979" y="1967168"/>
                  <a:pt x="9382473" y="2014603"/>
                </a:cubicBezTo>
                <a:cubicBezTo>
                  <a:pt x="9355881" y="2115054"/>
                  <a:pt x="9322035" y="2201554"/>
                  <a:pt x="9276102" y="2268521"/>
                </a:cubicBezTo>
                <a:cubicBezTo>
                  <a:pt x="9106875" y="2514068"/>
                  <a:pt x="8932811" y="2756825"/>
                  <a:pt x="8746660" y="2949356"/>
                </a:cubicBezTo>
                <a:cubicBezTo>
                  <a:pt x="8536335" y="3169790"/>
                  <a:pt x="8304251" y="3289774"/>
                  <a:pt x="8069749" y="3384644"/>
                </a:cubicBezTo>
                <a:cubicBezTo>
                  <a:pt x="7624922" y="3566014"/>
                  <a:pt x="7172842" y="3632982"/>
                  <a:pt x="6713509" y="3649724"/>
                </a:cubicBezTo>
                <a:cubicBezTo>
                  <a:pt x="6406482" y="3660885"/>
                  <a:pt x="6101872" y="3674836"/>
                  <a:pt x="5794844" y="3672046"/>
                </a:cubicBezTo>
                <a:cubicBezTo>
                  <a:pt x="5526498" y="3669256"/>
                  <a:pt x="5258151" y="3638562"/>
                  <a:pt x="4987387" y="3599498"/>
                </a:cubicBezTo>
                <a:cubicBezTo>
                  <a:pt x="4636843" y="3546482"/>
                  <a:pt x="3362799" y="3312096"/>
                  <a:pt x="2920390" y="3220016"/>
                </a:cubicBezTo>
                <a:cubicBezTo>
                  <a:pt x="2702811" y="3175371"/>
                  <a:pt x="1498875" y="2762406"/>
                  <a:pt x="1472282" y="2695438"/>
                </a:cubicBezTo>
                <a:cubicBezTo>
                  <a:pt x="1554478" y="2650793"/>
                  <a:pt x="1634257" y="2728922"/>
                  <a:pt x="1721289" y="2681487"/>
                </a:cubicBezTo>
                <a:cubicBezTo>
                  <a:pt x="1571401" y="2578245"/>
                  <a:pt x="1399756" y="2625681"/>
                  <a:pt x="1257121" y="2555923"/>
                </a:cubicBezTo>
                <a:cubicBezTo>
                  <a:pt x="1259538" y="2488955"/>
                  <a:pt x="1322394" y="2508488"/>
                  <a:pt x="1332064" y="2463843"/>
                </a:cubicBezTo>
                <a:cubicBezTo>
                  <a:pt x="1061300" y="2335488"/>
                  <a:pt x="759108" y="2341069"/>
                  <a:pt x="483508" y="2229457"/>
                </a:cubicBezTo>
                <a:cubicBezTo>
                  <a:pt x="734932" y="2184812"/>
                  <a:pt x="981521" y="2232247"/>
                  <a:pt x="1235363" y="2240618"/>
                </a:cubicBezTo>
                <a:cubicBezTo>
                  <a:pt x="1211188" y="2182021"/>
                  <a:pt x="1167672" y="2187602"/>
                  <a:pt x="1138662" y="2168069"/>
                </a:cubicBezTo>
                <a:cubicBezTo>
                  <a:pt x="1099981" y="2142957"/>
                  <a:pt x="1068553" y="2120635"/>
                  <a:pt x="1092728" y="2056458"/>
                </a:cubicBezTo>
                <a:cubicBezTo>
                  <a:pt x="1116903" y="1995071"/>
                  <a:pt x="1085475" y="1978329"/>
                  <a:pt x="1039542" y="1956007"/>
                </a:cubicBezTo>
                <a:cubicBezTo>
                  <a:pt x="923501" y="1894620"/>
                  <a:pt x="795371" y="1914152"/>
                  <a:pt x="674494" y="1894620"/>
                </a:cubicBezTo>
                <a:cubicBezTo>
                  <a:pt x="618891" y="1886249"/>
                  <a:pt x="529441" y="1900200"/>
                  <a:pt x="514936" y="1852765"/>
                </a:cubicBezTo>
                <a:cubicBezTo>
                  <a:pt x="464168" y="1699298"/>
                  <a:pt x="362631" y="1743943"/>
                  <a:pt x="268347" y="1735572"/>
                </a:cubicBezTo>
                <a:cubicBezTo>
                  <a:pt x="171646" y="1727201"/>
                  <a:pt x="152305" y="1657444"/>
                  <a:pt x="200656" y="1529089"/>
                </a:cubicBezTo>
                <a:cubicBezTo>
                  <a:pt x="149887" y="1467702"/>
                  <a:pt x="65273" y="1537459"/>
                  <a:pt x="0" y="1453750"/>
                </a:cubicBezTo>
                <a:cubicBezTo>
                  <a:pt x="502848" y="1411896"/>
                  <a:pt x="993609" y="1450960"/>
                  <a:pt x="1479534" y="1330977"/>
                </a:cubicBezTo>
                <a:cubicBezTo>
                  <a:pt x="1324812" y="1336557"/>
                  <a:pt x="1172507" y="1286332"/>
                  <a:pt x="1017784" y="1317025"/>
                </a:cubicBezTo>
                <a:cubicBezTo>
                  <a:pt x="993609" y="1322606"/>
                  <a:pt x="964599" y="1317025"/>
                  <a:pt x="940423" y="1311445"/>
                </a:cubicBezTo>
                <a:cubicBezTo>
                  <a:pt x="913830" y="1305864"/>
                  <a:pt x="889655" y="1294703"/>
                  <a:pt x="889655" y="1255638"/>
                </a:cubicBezTo>
                <a:cubicBezTo>
                  <a:pt x="889655" y="1227735"/>
                  <a:pt x="908995" y="1213784"/>
                  <a:pt x="928335" y="1202623"/>
                </a:cubicBezTo>
                <a:cubicBezTo>
                  <a:pt x="981521" y="1171929"/>
                  <a:pt x="1039542" y="1163558"/>
                  <a:pt x="1092728" y="1194252"/>
                </a:cubicBezTo>
                <a:cubicBezTo>
                  <a:pt x="1153167" y="1227735"/>
                  <a:pt x="1201518" y="1219364"/>
                  <a:pt x="1247451" y="1160768"/>
                </a:cubicBezTo>
                <a:cubicBezTo>
                  <a:pt x="1307889" y="1085430"/>
                  <a:pt x="1394920" y="1113333"/>
                  <a:pt x="1467447" y="1088220"/>
                </a:cubicBezTo>
                <a:cubicBezTo>
                  <a:pt x="1547226" y="1063107"/>
                  <a:pt x="1631840" y="1077059"/>
                  <a:pt x="1735794" y="1032414"/>
                </a:cubicBezTo>
                <a:cubicBezTo>
                  <a:pt x="1559313" y="982188"/>
                  <a:pt x="1397338" y="1057527"/>
                  <a:pt x="1218440" y="1007301"/>
                </a:cubicBezTo>
                <a:cubicBezTo>
                  <a:pt x="1290966" y="937543"/>
                  <a:pt x="1356240" y="957076"/>
                  <a:pt x="1416678" y="945914"/>
                </a:cubicBezTo>
                <a:cubicBezTo>
                  <a:pt x="1489204" y="931963"/>
                  <a:pt x="1561731" y="929172"/>
                  <a:pt x="1634257" y="915221"/>
                </a:cubicBezTo>
                <a:cubicBezTo>
                  <a:pt x="1701949" y="904060"/>
                  <a:pt x="1767223" y="884528"/>
                  <a:pt x="1834914" y="873366"/>
                </a:cubicBezTo>
                <a:cubicBezTo>
                  <a:pt x="1900187" y="862205"/>
                  <a:pt x="1967878" y="876157"/>
                  <a:pt x="2028317" y="814770"/>
                </a:cubicBezTo>
                <a:cubicBezTo>
                  <a:pt x="1863924" y="691996"/>
                  <a:pt x="1677773" y="750593"/>
                  <a:pt x="1484370" y="719899"/>
                </a:cubicBezTo>
                <a:cubicBezTo>
                  <a:pt x="1535138" y="661303"/>
                  <a:pt x="1588324" y="672464"/>
                  <a:pt x="1631840" y="655722"/>
                </a:cubicBezTo>
                <a:cubicBezTo>
                  <a:pt x="1651180" y="650142"/>
                  <a:pt x="1675355" y="650142"/>
                  <a:pt x="1682608" y="622239"/>
                </a:cubicBezTo>
                <a:cubicBezTo>
                  <a:pt x="1692278" y="585965"/>
                  <a:pt x="1670520" y="563642"/>
                  <a:pt x="1646344" y="552481"/>
                </a:cubicBezTo>
                <a:cubicBezTo>
                  <a:pt x="1537556" y="499465"/>
                  <a:pt x="1421514" y="471562"/>
                  <a:pt x="1305472" y="443659"/>
                </a:cubicBezTo>
                <a:cubicBezTo>
                  <a:pt x="1240198" y="429707"/>
                  <a:pt x="1170090" y="438078"/>
                  <a:pt x="1112068" y="393433"/>
                </a:cubicBezTo>
                <a:cubicBezTo>
                  <a:pt x="1324812" y="200902"/>
                  <a:pt x="1561731" y="237176"/>
                  <a:pt x="1801068" y="248337"/>
                </a:cubicBezTo>
                <a:cubicBezTo>
                  <a:pt x="2190293" y="265079"/>
                  <a:pt x="2579516" y="281821"/>
                  <a:pt x="2971158" y="253918"/>
                </a:cubicBezTo>
                <a:cubicBezTo>
                  <a:pt x="3287854" y="200902"/>
                  <a:pt x="3609388" y="195322"/>
                  <a:pt x="3930923" y="175789"/>
                </a:cubicBezTo>
                <a:cubicBezTo>
                  <a:pt x="4283882" y="150677"/>
                  <a:pt x="4641678" y="170209"/>
                  <a:pt x="4997057" y="172999"/>
                </a:cubicBezTo>
                <a:cubicBezTo>
                  <a:pt x="5253316" y="175789"/>
                  <a:pt x="5511992" y="200902"/>
                  <a:pt x="5768252" y="178580"/>
                </a:cubicBezTo>
                <a:cubicBezTo>
                  <a:pt x="6068027" y="153467"/>
                  <a:pt x="6372637" y="172999"/>
                  <a:pt x="6674829" y="164628"/>
                </a:cubicBezTo>
                <a:cubicBezTo>
                  <a:pt x="6810212" y="161838"/>
                  <a:pt x="6945593" y="139515"/>
                  <a:pt x="7080976" y="122774"/>
                </a:cubicBezTo>
                <a:cubicBezTo>
                  <a:pt x="7334817" y="89290"/>
                  <a:pt x="7591076" y="44645"/>
                  <a:pt x="7847336" y="58596"/>
                </a:cubicBezTo>
                <a:cubicBezTo>
                  <a:pt x="8006894" y="66967"/>
                  <a:pt x="8164034" y="66967"/>
                  <a:pt x="8328426" y="0"/>
                </a:cubicBezTo>
                <a:close/>
              </a:path>
            </a:pathLst>
          </a:custGeom>
        </p:spPr>
      </p:pic>
    </p:spTree>
    <p:extLst>
      <p:ext uri="{BB962C8B-B14F-4D97-AF65-F5344CB8AC3E}">
        <p14:creationId xmlns:p14="http://schemas.microsoft.com/office/powerpoint/2010/main" val="1449579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45B2F3-7929-0B08-305A-280654174C83}"/>
              </a:ext>
            </a:extLst>
          </p:cNvPr>
          <p:cNvSpPr>
            <a:spLocks noGrp="1"/>
          </p:cNvSpPr>
          <p:nvPr>
            <p:ph type="ctrTitle"/>
          </p:nvPr>
        </p:nvSpPr>
        <p:spPr>
          <a:xfrm>
            <a:off x="275571" y="118998"/>
            <a:ext cx="5284970" cy="523553"/>
          </a:xfrm>
        </p:spPr>
        <p:txBody>
          <a:bodyPr>
            <a:noAutofit/>
          </a:bodyPr>
          <a:lstStyle/>
          <a:p>
            <a:pPr algn="l"/>
            <a:r>
              <a:rPr lang="tr-TR" sz="2400" b="1" dirty="0">
                <a:solidFill>
                  <a:srgbClr val="C00000"/>
                </a:solidFill>
              </a:rPr>
              <a:t>DEĞİŞİM PROGRAMLARI NELERDİR?</a:t>
            </a:r>
            <a:endParaRPr lang="tr-TR" sz="2400" b="1" dirty="0"/>
          </a:p>
        </p:txBody>
      </p:sp>
      <p:sp>
        <p:nvSpPr>
          <p:cNvPr id="3" name="Alt Başlık 2">
            <a:extLst>
              <a:ext uri="{FF2B5EF4-FFF2-40B4-BE49-F238E27FC236}">
                <a16:creationId xmlns:a16="http://schemas.microsoft.com/office/drawing/2014/main" id="{09F02C1B-FB2D-4FA8-1F1A-82CE87B931D4}"/>
              </a:ext>
            </a:extLst>
          </p:cNvPr>
          <p:cNvSpPr>
            <a:spLocks noGrp="1"/>
          </p:cNvSpPr>
          <p:nvPr>
            <p:ph type="subTitle" idx="1"/>
          </p:nvPr>
        </p:nvSpPr>
        <p:spPr>
          <a:xfrm>
            <a:off x="275572" y="1565753"/>
            <a:ext cx="11624153" cy="5173249"/>
          </a:xfrm>
        </p:spPr>
        <p:txBody>
          <a:bodyPr/>
          <a:lstStyle/>
          <a:p>
            <a:pPr algn="l">
              <a:spcAft>
                <a:spcPts val="0"/>
              </a:spcAft>
            </a:pPr>
            <a:r>
              <a:rPr lang="tr-TR" sz="1800" b="0" i="0" dirty="0">
                <a:solidFill>
                  <a:srgbClr val="424242"/>
                </a:solidFill>
                <a:effectLst/>
                <a:latin typeface="Arial" panose="020B0604020202020204" pitchFamily="34" charset="0"/>
              </a:rPr>
              <a:t> </a:t>
            </a:r>
            <a:endParaRPr lang="tr-TR" b="0" i="0" dirty="0">
              <a:solidFill>
                <a:srgbClr val="4C5960"/>
              </a:solidFill>
              <a:effectLst/>
              <a:latin typeface="Roboto Condensed" panose="02000000000000000000" pitchFamily="2" charset="0"/>
            </a:endParaRPr>
          </a:p>
          <a:p>
            <a:pPr algn="just">
              <a:spcAft>
                <a:spcPts val="0"/>
              </a:spcAft>
            </a:pPr>
            <a:r>
              <a:rPr lang="tr-TR" sz="1800" b="0" i="0" dirty="0">
                <a:solidFill>
                  <a:srgbClr val="424242"/>
                </a:solidFill>
                <a:effectLst/>
                <a:latin typeface="Arial" panose="020B0604020202020204" pitchFamily="34" charset="0"/>
              </a:rPr>
              <a:t>Öğrenci değişim programları genel olarak yurt dışı ve yurt içi kapsamında değerlendirilir. Söz konusu programlarla düzenlenen protokoller çerçevesinde üniversiteler arası karşılıklı öğrenci değişimine diğer bir deyişle öğrenim hareketliliğine olanak tanınmaktadır. Bununla birlikte değişim programları ile öğrencilerin stajlarını yurt dışında yapmaları ve öğretim elemanlarının ya da araştırmacıların da hareketliliği sağlanabilmektedir.</a:t>
            </a:r>
            <a:endParaRPr lang="tr-TR" b="0" i="0" dirty="0">
              <a:solidFill>
                <a:srgbClr val="4C5960"/>
              </a:solidFill>
              <a:effectLst/>
              <a:latin typeface="Roboto Condensed" panose="02000000000000000000" pitchFamily="2" charset="0"/>
            </a:endParaRPr>
          </a:p>
          <a:p>
            <a:pPr algn="just">
              <a:spcAft>
                <a:spcPts val="0"/>
              </a:spcAft>
            </a:pPr>
            <a:r>
              <a:rPr lang="tr-TR" sz="1800" b="0" i="0" dirty="0">
                <a:solidFill>
                  <a:srgbClr val="424242"/>
                </a:solidFill>
                <a:effectLst/>
                <a:latin typeface="Arial" panose="020B0604020202020204" pitchFamily="34" charset="0"/>
              </a:rPr>
              <a:t> </a:t>
            </a:r>
            <a:endParaRPr lang="tr-TR" b="0" i="0" dirty="0">
              <a:solidFill>
                <a:srgbClr val="4C5960"/>
              </a:solidFill>
              <a:effectLst/>
              <a:latin typeface="Roboto Condensed" panose="02000000000000000000" pitchFamily="2" charset="0"/>
            </a:endParaRPr>
          </a:p>
          <a:p>
            <a:pPr algn="l">
              <a:spcAft>
                <a:spcPts val="0"/>
              </a:spcAft>
            </a:pPr>
            <a:r>
              <a:rPr lang="tr-TR" sz="1800" b="0" i="0" dirty="0">
                <a:solidFill>
                  <a:srgbClr val="424242"/>
                </a:solidFill>
                <a:effectLst/>
                <a:latin typeface="Arial" panose="020B0604020202020204" pitchFamily="34" charset="0"/>
              </a:rPr>
              <a:t>Ülkemizde en bilinen öğrenci değişim programları şunlardır:</a:t>
            </a:r>
            <a:endParaRPr lang="tr-TR" b="0" i="0" dirty="0">
              <a:solidFill>
                <a:srgbClr val="4C5960"/>
              </a:solidFill>
              <a:effectLst/>
              <a:latin typeface="Roboto Condensed" panose="02000000000000000000" pitchFamily="2" charset="0"/>
            </a:endParaRPr>
          </a:p>
          <a:p>
            <a:pPr algn="l">
              <a:spcAft>
                <a:spcPts val="0"/>
              </a:spcAft>
            </a:pPr>
            <a:r>
              <a:rPr lang="tr-TR" sz="1800" b="0" i="0" dirty="0">
                <a:solidFill>
                  <a:srgbClr val="424242"/>
                </a:solidFill>
                <a:effectLst/>
                <a:latin typeface="Arial" panose="020B0604020202020204" pitchFamily="34" charset="0"/>
              </a:rPr>
              <a:t> </a:t>
            </a:r>
            <a:endParaRPr lang="tr-TR" b="0" i="0" dirty="0">
              <a:solidFill>
                <a:srgbClr val="4C5960"/>
              </a:solidFill>
              <a:effectLst/>
              <a:latin typeface="Roboto Condensed" panose="02000000000000000000" pitchFamily="2" charset="0"/>
            </a:endParaRPr>
          </a:p>
          <a:p>
            <a:pPr algn="l">
              <a:spcAft>
                <a:spcPts val="0"/>
              </a:spcAft>
            </a:pPr>
            <a:r>
              <a:rPr lang="tr-TR" sz="1800" b="1" i="0" dirty="0">
                <a:solidFill>
                  <a:srgbClr val="800000"/>
                </a:solidFill>
                <a:effectLst/>
                <a:latin typeface="Arial" panose="020B0604020202020204" pitchFamily="34" charset="0"/>
              </a:rPr>
              <a:t>-</a:t>
            </a:r>
            <a:r>
              <a:rPr lang="tr-TR" sz="1800" b="1" i="0" dirty="0" err="1">
                <a:solidFill>
                  <a:srgbClr val="800000"/>
                </a:solidFill>
                <a:effectLst/>
                <a:latin typeface="Arial" panose="020B0604020202020204" pitchFamily="34" charset="0"/>
              </a:rPr>
              <a:t>Erasmus</a:t>
            </a:r>
            <a:r>
              <a:rPr lang="tr-TR" sz="1800" b="1" i="0" dirty="0">
                <a:solidFill>
                  <a:srgbClr val="800000"/>
                </a:solidFill>
                <a:effectLst/>
                <a:latin typeface="Arial" panose="020B0604020202020204" pitchFamily="34" charset="0"/>
              </a:rPr>
              <a:t>+</a:t>
            </a:r>
            <a:r>
              <a:rPr lang="tr-TR" sz="1800" b="0" i="0" dirty="0">
                <a:solidFill>
                  <a:srgbClr val="424242"/>
                </a:solidFill>
                <a:effectLst/>
                <a:latin typeface="Arial" panose="020B0604020202020204" pitchFamily="34" charset="0"/>
              </a:rPr>
              <a:t> (Avrupa ülkeleri arası değişim programı)</a:t>
            </a:r>
            <a:endParaRPr lang="tr-TR" b="0" i="0" dirty="0">
              <a:solidFill>
                <a:srgbClr val="4C5960"/>
              </a:solidFill>
              <a:effectLst/>
              <a:latin typeface="Roboto Condensed" panose="02000000000000000000" pitchFamily="2" charset="0"/>
            </a:endParaRPr>
          </a:p>
          <a:p>
            <a:pPr algn="l">
              <a:spcAft>
                <a:spcPts val="0"/>
              </a:spcAft>
            </a:pPr>
            <a:r>
              <a:rPr lang="tr-TR" sz="1800" b="1" i="0" dirty="0">
                <a:solidFill>
                  <a:srgbClr val="800000"/>
                </a:solidFill>
                <a:effectLst/>
                <a:latin typeface="Arial" panose="020B0604020202020204" pitchFamily="34" charset="0"/>
              </a:rPr>
              <a:t>-Mevlana</a:t>
            </a:r>
            <a:r>
              <a:rPr lang="tr-TR" sz="1800" b="1" i="0" dirty="0">
                <a:solidFill>
                  <a:srgbClr val="424242"/>
                </a:solidFill>
                <a:effectLst/>
                <a:latin typeface="Arial" panose="020B0604020202020204" pitchFamily="34" charset="0"/>
              </a:rPr>
              <a:t> </a:t>
            </a:r>
            <a:r>
              <a:rPr lang="tr-TR" sz="1800" b="0" i="0" dirty="0">
                <a:solidFill>
                  <a:srgbClr val="424242"/>
                </a:solidFill>
                <a:effectLst/>
                <a:latin typeface="Arial" panose="020B0604020202020204" pitchFamily="34" charset="0"/>
              </a:rPr>
              <a:t>(Türkiye ve tüm dünya ülkeleri arasındaki değişim programı)</a:t>
            </a:r>
            <a:endParaRPr lang="tr-TR" b="0" i="0" dirty="0">
              <a:solidFill>
                <a:srgbClr val="4C5960"/>
              </a:solidFill>
              <a:effectLst/>
              <a:latin typeface="Roboto Condensed" panose="02000000000000000000" pitchFamily="2" charset="0"/>
            </a:endParaRPr>
          </a:p>
          <a:p>
            <a:pPr algn="l">
              <a:spcAft>
                <a:spcPts val="0"/>
              </a:spcAft>
            </a:pPr>
            <a:r>
              <a:rPr lang="tr-TR" sz="1800" b="1" i="0" dirty="0">
                <a:solidFill>
                  <a:srgbClr val="800000"/>
                </a:solidFill>
                <a:effectLst/>
                <a:latin typeface="Arial" panose="020B0604020202020204" pitchFamily="34" charset="0"/>
              </a:rPr>
              <a:t>-Farab</a:t>
            </a:r>
            <a:r>
              <a:rPr lang="tr-TR" sz="1800" b="0" i="0" dirty="0">
                <a:solidFill>
                  <a:srgbClr val="800000"/>
                </a:solidFill>
                <a:effectLst/>
                <a:latin typeface="Arial" panose="020B0604020202020204" pitchFamily="34" charset="0"/>
              </a:rPr>
              <a:t>i</a:t>
            </a:r>
            <a:r>
              <a:rPr lang="tr-TR" sz="1800" b="0" i="0" dirty="0">
                <a:solidFill>
                  <a:srgbClr val="424242"/>
                </a:solidFill>
                <a:effectLst/>
                <a:latin typeface="Arial" panose="020B0604020202020204" pitchFamily="34" charset="0"/>
              </a:rPr>
              <a:t> (Yurtiçi üniversiteler arası değişim programı)</a:t>
            </a:r>
            <a:endParaRPr lang="tr-TR" b="0" i="0" dirty="0">
              <a:solidFill>
                <a:srgbClr val="4C5960"/>
              </a:solidFill>
              <a:effectLst/>
              <a:latin typeface="Roboto Condensed" panose="02000000000000000000" pitchFamily="2" charset="0"/>
            </a:endParaRPr>
          </a:p>
          <a:p>
            <a:endParaRPr lang="tr-TR" dirty="0"/>
          </a:p>
        </p:txBody>
      </p:sp>
    </p:spTree>
    <p:extLst>
      <p:ext uri="{BB962C8B-B14F-4D97-AF65-F5344CB8AC3E}">
        <p14:creationId xmlns:p14="http://schemas.microsoft.com/office/powerpoint/2010/main" val="339105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09F02C1B-FB2D-4FA8-1F1A-82CE87B931D4}"/>
              </a:ext>
            </a:extLst>
          </p:cNvPr>
          <p:cNvSpPr>
            <a:spLocks noGrp="1"/>
          </p:cNvSpPr>
          <p:nvPr>
            <p:ph type="subTitle" idx="1"/>
          </p:nvPr>
        </p:nvSpPr>
        <p:spPr>
          <a:xfrm>
            <a:off x="283923" y="305364"/>
            <a:ext cx="11624153" cy="6367285"/>
          </a:xfrm>
        </p:spPr>
        <p:txBody>
          <a:bodyPr>
            <a:normAutofit fontScale="25000" lnSpcReduction="20000"/>
          </a:bodyPr>
          <a:lstStyle/>
          <a:p>
            <a:pPr algn="l">
              <a:spcAft>
                <a:spcPts val="0"/>
              </a:spcAft>
            </a:pPr>
            <a:r>
              <a:rPr lang="tr-TR" sz="8000" b="1" i="0" dirty="0" err="1">
                <a:solidFill>
                  <a:srgbClr val="800000"/>
                </a:solidFill>
                <a:effectLst/>
                <a:latin typeface="Arial" panose="020B0604020202020204" pitchFamily="34" charset="0"/>
              </a:rPr>
              <a:t>Erasmus</a:t>
            </a:r>
            <a:r>
              <a:rPr lang="tr-TR" sz="8000" b="1" i="0" dirty="0">
                <a:solidFill>
                  <a:srgbClr val="800000"/>
                </a:solidFill>
                <a:effectLst/>
                <a:latin typeface="Arial" panose="020B0604020202020204" pitchFamily="34" charset="0"/>
              </a:rPr>
              <a:t>+’un Amacı Nedir?</a:t>
            </a:r>
            <a:endParaRPr lang="tr-TR" sz="8000" b="0" i="0" dirty="0">
              <a:solidFill>
                <a:srgbClr val="4C5960"/>
              </a:solidFill>
              <a:effectLst/>
              <a:latin typeface="Roboto Condensed" panose="02000000000000000000" pitchFamily="2" charset="0"/>
            </a:endParaRPr>
          </a:p>
          <a:p>
            <a:pPr algn="l">
              <a:spcAft>
                <a:spcPts val="0"/>
              </a:spcAft>
            </a:pPr>
            <a:r>
              <a:rPr lang="tr-TR" sz="8000" b="0" i="0" dirty="0">
                <a:solidFill>
                  <a:srgbClr val="424242"/>
                </a:solidFill>
                <a:effectLst/>
                <a:latin typeface="Arial" panose="020B0604020202020204" pitchFamily="34" charset="0"/>
              </a:rPr>
              <a:t> </a:t>
            </a:r>
            <a:endParaRPr lang="tr-TR" sz="8000" b="0" i="0" dirty="0">
              <a:solidFill>
                <a:srgbClr val="4C5960"/>
              </a:solidFill>
              <a:effectLst/>
              <a:latin typeface="Roboto Condensed" panose="02000000000000000000" pitchFamily="2" charset="0"/>
            </a:endParaRPr>
          </a:p>
          <a:p>
            <a:pPr algn="l">
              <a:spcAft>
                <a:spcPts val="0"/>
              </a:spcAft>
            </a:pPr>
            <a:r>
              <a:rPr lang="tr-TR" sz="8000" b="0" i="0" dirty="0">
                <a:solidFill>
                  <a:srgbClr val="424242"/>
                </a:solidFill>
                <a:effectLst/>
                <a:latin typeface="Arial" panose="020B0604020202020204" pitchFamily="34" charset="0"/>
              </a:rPr>
              <a:t>-Öğrencilere uluslararası bir eğitim olanağı sağlamak</a:t>
            </a:r>
            <a:endParaRPr lang="tr-TR" sz="8000" b="0" i="0" dirty="0">
              <a:solidFill>
                <a:srgbClr val="4C5960"/>
              </a:solidFill>
              <a:effectLst/>
              <a:latin typeface="Roboto Condensed" panose="02000000000000000000" pitchFamily="2" charset="0"/>
            </a:endParaRPr>
          </a:p>
          <a:p>
            <a:pPr algn="l">
              <a:spcAft>
                <a:spcPts val="0"/>
              </a:spcAft>
            </a:pPr>
            <a:r>
              <a:rPr lang="tr-TR" sz="8000" b="0" i="0" dirty="0">
                <a:solidFill>
                  <a:srgbClr val="424242"/>
                </a:solidFill>
                <a:effectLst/>
                <a:latin typeface="Arial" panose="020B0604020202020204" pitchFamily="34" charset="0"/>
              </a:rPr>
              <a:t>-Ülkeler arası işbirliğini arttırmak</a:t>
            </a:r>
            <a:endParaRPr lang="tr-TR" sz="8000" b="0" i="0" dirty="0">
              <a:solidFill>
                <a:srgbClr val="4C5960"/>
              </a:solidFill>
              <a:effectLst/>
              <a:latin typeface="Roboto Condensed" panose="02000000000000000000" pitchFamily="2" charset="0"/>
            </a:endParaRPr>
          </a:p>
          <a:p>
            <a:pPr algn="l">
              <a:spcAft>
                <a:spcPts val="0"/>
              </a:spcAft>
            </a:pPr>
            <a:r>
              <a:rPr lang="tr-TR" sz="8000" b="0" i="0" dirty="0">
                <a:solidFill>
                  <a:srgbClr val="424242"/>
                </a:solidFill>
                <a:effectLst/>
                <a:latin typeface="Arial" panose="020B0604020202020204" pitchFamily="34" charset="0"/>
              </a:rPr>
              <a:t>-Akademik değişim ve gençlik değişim programlarını uygulamak</a:t>
            </a:r>
            <a:endParaRPr lang="tr-TR" sz="8000" b="0" i="0" dirty="0">
              <a:solidFill>
                <a:srgbClr val="4C5960"/>
              </a:solidFill>
              <a:effectLst/>
              <a:latin typeface="Roboto Condensed" panose="02000000000000000000" pitchFamily="2" charset="0"/>
            </a:endParaRPr>
          </a:p>
          <a:p>
            <a:pPr algn="l">
              <a:spcAft>
                <a:spcPts val="0"/>
              </a:spcAft>
            </a:pPr>
            <a:r>
              <a:rPr lang="tr-TR" sz="8000" b="0" i="0" dirty="0">
                <a:solidFill>
                  <a:srgbClr val="424242"/>
                </a:solidFill>
                <a:effectLst/>
                <a:latin typeface="Arial" panose="020B0604020202020204" pitchFamily="34" charset="0"/>
              </a:rPr>
              <a:t>-Değişimin yanı sıra staj, iş ve spor alanlarında işbirliği projeleri geliştirmek</a:t>
            </a:r>
            <a:endParaRPr lang="tr-TR" sz="8000" b="0" i="0" dirty="0">
              <a:solidFill>
                <a:srgbClr val="4C5960"/>
              </a:solidFill>
              <a:effectLst/>
              <a:latin typeface="Roboto Condensed" panose="02000000000000000000" pitchFamily="2" charset="0"/>
            </a:endParaRPr>
          </a:p>
          <a:p>
            <a:pPr algn="l"/>
            <a:r>
              <a:rPr lang="tr-TR" sz="8000" b="0" i="0" dirty="0">
                <a:solidFill>
                  <a:srgbClr val="4C5960"/>
                </a:solidFill>
                <a:effectLst/>
                <a:latin typeface="Roboto Condensed" panose="02000000000000000000" pitchFamily="2" charset="0"/>
              </a:rPr>
              <a:t> </a:t>
            </a:r>
          </a:p>
          <a:p>
            <a:pPr algn="l">
              <a:spcAft>
                <a:spcPts val="0"/>
              </a:spcAft>
            </a:pPr>
            <a:r>
              <a:rPr lang="tr-TR" sz="8000" b="1" i="0" dirty="0" err="1">
                <a:solidFill>
                  <a:srgbClr val="800000"/>
                </a:solidFill>
                <a:effectLst/>
                <a:latin typeface="Arial" panose="020B0604020202020204" pitchFamily="34" charset="0"/>
              </a:rPr>
              <a:t>Erasmus</a:t>
            </a:r>
            <a:r>
              <a:rPr lang="tr-TR" sz="8000" b="1" i="0" dirty="0">
                <a:solidFill>
                  <a:srgbClr val="800000"/>
                </a:solidFill>
                <a:effectLst/>
                <a:latin typeface="Arial" panose="020B0604020202020204" pitchFamily="34" charset="0"/>
              </a:rPr>
              <a:t>+’a Nasıl ve Ne Zaman Başvurulur?</a:t>
            </a:r>
            <a:endParaRPr lang="tr-TR" sz="8000" b="0" i="0" dirty="0">
              <a:solidFill>
                <a:srgbClr val="4C5960"/>
              </a:solidFill>
              <a:effectLst/>
              <a:latin typeface="Roboto Condensed" panose="02000000000000000000" pitchFamily="2" charset="0"/>
            </a:endParaRPr>
          </a:p>
          <a:p>
            <a:pPr algn="l">
              <a:spcAft>
                <a:spcPts val="0"/>
              </a:spcAft>
            </a:pPr>
            <a:r>
              <a:rPr lang="tr-TR" sz="8000" b="0" i="0" dirty="0">
                <a:solidFill>
                  <a:srgbClr val="424242"/>
                </a:solidFill>
                <a:effectLst/>
                <a:latin typeface="Arial" panose="020B0604020202020204" pitchFamily="34" charset="0"/>
              </a:rPr>
              <a:t> </a:t>
            </a:r>
            <a:endParaRPr lang="tr-TR" sz="8000" b="0" i="0" dirty="0">
              <a:solidFill>
                <a:srgbClr val="4C5960"/>
              </a:solidFill>
              <a:effectLst/>
              <a:latin typeface="Roboto Condensed" panose="02000000000000000000" pitchFamily="2" charset="0"/>
            </a:endParaRPr>
          </a:p>
          <a:p>
            <a:pPr algn="just">
              <a:spcAft>
                <a:spcPts val="0"/>
              </a:spcAft>
            </a:pPr>
            <a:r>
              <a:rPr lang="tr-TR" sz="8000" b="0" i="0" dirty="0" err="1">
                <a:solidFill>
                  <a:srgbClr val="424242"/>
                </a:solidFill>
                <a:effectLst/>
                <a:latin typeface="Arial" panose="020B0604020202020204" pitchFamily="34" charset="0"/>
              </a:rPr>
              <a:t>Erasmus</a:t>
            </a:r>
            <a:r>
              <a:rPr lang="tr-TR" sz="8000" b="0" i="0" dirty="0">
                <a:solidFill>
                  <a:srgbClr val="424242"/>
                </a:solidFill>
                <a:effectLst/>
                <a:latin typeface="Arial" panose="020B0604020202020204" pitchFamily="34" charset="0"/>
              </a:rPr>
              <a:t>+ başvuruları üniversitelerce internet üzerinden ilan yoluyla duyurulur. Genellikle internet üzerinden başvurular alınır ve birkaç ay içinde sonuçlar açıklanır. Bir sonraki yıl için başvurular önceki yılın Şubat-Mart aylarında alınır. Kısacası, gelecek yıl için yapılacak olan </a:t>
            </a:r>
            <a:r>
              <a:rPr lang="tr-TR" sz="8000" b="0" i="0" dirty="0" err="1">
                <a:solidFill>
                  <a:srgbClr val="424242"/>
                </a:solidFill>
                <a:effectLst/>
                <a:latin typeface="Arial" panose="020B0604020202020204" pitchFamily="34" charset="0"/>
              </a:rPr>
              <a:t>Erasmus</a:t>
            </a:r>
            <a:r>
              <a:rPr lang="tr-TR" sz="8000" b="0" i="0" dirty="0">
                <a:solidFill>
                  <a:srgbClr val="424242"/>
                </a:solidFill>
                <a:effectLst/>
                <a:latin typeface="Arial" panose="020B0604020202020204" pitchFamily="34" charset="0"/>
              </a:rPr>
              <a:t>+ başvuruları için özellikle bahsi geçen aylarda üniversitelerin duyuruları takip edilmelidir.</a:t>
            </a:r>
            <a:endParaRPr lang="tr-TR" sz="8000" b="0" i="0" dirty="0">
              <a:solidFill>
                <a:srgbClr val="4C5960"/>
              </a:solidFill>
              <a:effectLst/>
              <a:latin typeface="Roboto Condensed" panose="02000000000000000000" pitchFamily="2" charset="0"/>
            </a:endParaRPr>
          </a:p>
          <a:p>
            <a:pPr algn="l"/>
            <a:r>
              <a:rPr lang="tr-TR" sz="8000" b="0" i="0" dirty="0">
                <a:solidFill>
                  <a:srgbClr val="4C5960"/>
                </a:solidFill>
                <a:effectLst/>
                <a:latin typeface="Roboto Condensed" panose="02000000000000000000" pitchFamily="2" charset="0"/>
              </a:rPr>
              <a:t> </a:t>
            </a:r>
          </a:p>
          <a:p>
            <a:pPr algn="l">
              <a:spcAft>
                <a:spcPts val="0"/>
              </a:spcAft>
            </a:pPr>
            <a:r>
              <a:rPr lang="tr-TR" sz="8000" b="1" i="0" dirty="0" err="1">
                <a:solidFill>
                  <a:srgbClr val="800000"/>
                </a:solidFill>
                <a:effectLst/>
                <a:latin typeface="Arial" panose="020B0604020202020204" pitchFamily="34" charset="0"/>
              </a:rPr>
              <a:t>Erasmus</a:t>
            </a:r>
            <a:r>
              <a:rPr lang="tr-TR" sz="8000" b="1" i="0" dirty="0">
                <a:solidFill>
                  <a:srgbClr val="800000"/>
                </a:solidFill>
                <a:effectLst/>
                <a:latin typeface="Arial" panose="020B0604020202020204" pitchFamily="34" charset="0"/>
              </a:rPr>
              <a:t>+ Öğrenci Seçimleri Nasıl Yapılır?</a:t>
            </a:r>
            <a:endParaRPr lang="tr-TR" sz="8000" b="0" i="0" dirty="0">
              <a:solidFill>
                <a:srgbClr val="4C5960"/>
              </a:solidFill>
              <a:effectLst/>
              <a:latin typeface="Roboto Condensed" panose="02000000000000000000" pitchFamily="2" charset="0"/>
            </a:endParaRPr>
          </a:p>
          <a:p>
            <a:pPr algn="l">
              <a:spcAft>
                <a:spcPts val="0"/>
              </a:spcAft>
            </a:pPr>
            <a:r>
              <a:rPr lang="tr-TR" sz="8000" b="0" i="0" dirty="0">
                <a:solidFill>
                  <a:srgbClr val="424242"/>
                </a:solidFill>
                <a:effectLst/>
                <a:latin typeface="Arial" panose="020B0604020202020204" pitchFamily="34" charset="0"/>
              </a:rPr>
              <a:t> </a:t>
            </a:r>
            <a:endParaRPr lang="tr-TR" sz="8000" b="0" i="0" dirty="0">
              <a:solidFill>
                <a:srgbClr val="4C5960"/>
              </a:solidFill>
              <a:effectLst/>
              <a:latin typeface="Roboto Condensed" panose="02000000000000000000" pitchFamily="2" charset="0"/>
            </a:endParaRPr>
          </a:p>
          <a:p>
            <a:pPr algn="just">
              <a:spcAft>
                <a:spcPts val="0"/>
              </a:spcAft>
            </a:pPr>
            <a:r>
              <a:rPr lang="tr-TR" sz="8000" b="0" i="0" dirty="0">
                <a:solidFill>
                  <a:srgbClr val="424242"/>
                </a:solidFill>
                <a:effectLst/>
                <a:latin typeface="Arial" panose="020B0604020202020204" pitchFamily="34" charset="0"/>
              </a:rPr>
              <a:t>Yabancı dil düzeyi ve not ortalaması esas alınarak sıralama yapılır. KPDS, YDS, YÖKDİL ve diğer denk sınavların sonuçları üniversite yabancı dil sınavı yerine kullanılabilir. Asgari not ortalamasının ne olacağı (2,2/4 veya 72/100 gibi) ilanlarda belirtilmektedir. İlgili birimlere ayrılan kontenjanlar dâhilinde öğrenciler sıralamaya tabi tutulurlar.</a:t>
            </a:r>
            <a:endParaRPr lang="tr-TR" sz="8000" b="0" i="0" dirty="0">
              <a:solidFill>
                <a:srgbClr val="4C5960"/>
              </a:solidFill>
              <a:effectLst/>
              <a:latin typeface="Roboto Condensed" panose="02000000000000000000" pitchFamily="2" charset="0"/>
            </a:endParaRPr>
          </a:p>
          <a:p>
            <a:pPr algn="l"/>
            <a:r>
              <a:rPr lang="tr-TR" sz="8000" b="0" i="0" dirty="0">
                <a:solidFill>
                  <a:srgbClr val="4C5960"/>
                </a:solidFill>
                <a:effectLst/>
                <a:latin typeface="Roboto Condensed" panose="02000000000000000000" pitchFamily="2" charset="0"/>
              </a:rPr>
              <a:t> </a:t>
            </a:r>
          </a:p>
          <a:p>
            <a:endParaRPr lang="tr-TR" dirty="0"/>
          </a:p>
        </p:txBody>
      </p:sp>
    </p:spTree>
    <p:extLst>
      <p:ext uri="{BB962C8B-B14F-4D97-AF65-F5344CB8AC3E}">
        <p14:creationId xmlns:p14="http://schemas.microsoft.com/office/powerpoint/2010/main" val="3717268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09F02C1B-FB2D-4FA8-1F1A-82CE87B931D4}"/>
              </a:ext>
            </a:extLst>
          </p:cNvPr>
          <p:cNvSpPr>
            <a:spLocks noGrp="1"/>
          </p:cNvSpPr>
          <p:nvPr>
            <p:ph type="subTitle" idx="1"/>
          </p:nvPr>
        </p:nvSpPr>
        <p:spPr>
          <a:xfrm>
            <a:off x="283923" y="305365"/>
            <a:ext cx="11084293" cy="5996582"/>
          </a:xfrm>
        </p:spPr>
        <p:txBody>
          <a:bodyPr>
            <a:normAutofit fontScale="25000" lnSpcReduction="20000"/>
          </a:bodyPr>
          <a:lstStyle/>
          <a:p>
            <a:pPr algn="l">
              <a:spcAft>
                <a:spcPts val="0"/>
              </a:spcAft>
            </a:pPr>
            <a:r>
              <a:rPr lang="tr-TR" sz="8000" b="1" i="0" dirty="0">
                <a:solidFill>
                  <a:srgbClr val="800000"/>
                </a:solidFill>
                <a:effectLst/>
                <a:latin typeface="Arial" panose="020B0604020202020204" pitchFamily="34" charset="0"/>
              </a:rPr>
              <a:t/>
            </a:r>
            <a:br>
              <a:rPr lang="tr-TR" sz="8000" b="1" i="0" dirty="0">
                <a:solidFill>
                  <a:srgbClr val="800000"/>
                </a:solidFill>
                <a:effectLst/>
                <a:latin typeface="Arial" panose="020B0604020202020204" pitchFamily="34" charset="0"/>
              </a:rPr>
            </a:br>
            <a:r>
              <a:rPr lang="tr-TR" sz="8000" b="1" i="0" dirty="0">
                <a:solidFill>
                  <a:srgbClr val="800000"/>
                </a:solidFill>
                <a:effectLst/>
                <a:latin typeface="Arial" panose="020B0604020202020204" pitchFamily="34" charset="0"/>
              </a:rPr>
              <a:t/>
            </a:r>
            <a:br>
              <a:rPr lang="tr-TR" sz="8000" b="1" i="0" dirty="0">
                <a:solidFill>
                  <a:srgbClr val="800000"/>
                </a:solidFill>
                <a:effectLst/>
                <a:latin typeface="Arial" panose="020B0604020202020204" pitchFamily="34" charset="0"/>
              </a:rPr>
            </a:br>
            <a:r>
              <a:rPr lang="tr-TR" sz="8000" b="1" i="0" dirty="0" err="1">
                <a:solidFill>
                  <a:srgbClr val="800000"/>
                </a:solidFill>
                <a:effectLst/>
                <a:latin typeface="Arial" panose="020B0604020202020204" pitchFamily="34" charset="0"/>
              </a:rPr>
              <a:t>Erasmus</a:t>
            </a:r>
            <a:r>
              <a:rPr lang="tr-TR" sz="8000" b="1" i="0" dirty="0">
                <a:solidFill>
                  <a:srgbClr val="800000"/>
                </a:solidFill>
                <a:effectLst/>
                <a:latin typeface="Arial" panose="020B0604020202020204" pitchFamily="34" charset="0"/>
              </a:rPr>
              <a:t>+ Programının Süresi Ne Kadardır?</a:t>
            </a:r>
            <a:endParaRPr lang="tr-TR" sz="8000" b="0" i="0" dirty="0">
              <a:solidFill>
                <a:srgbClr val="4C5960"/>
              </a:solidFill>
              <a:effectLst/>
              <a:latin typeface="Roboto Condensed" panose="02000000000000000000" pitchFamily="2" charset="0"/>
            </a:endParaRPr>
          </a:p>
          <a:p>
            <a:pPr algn="just">
              <a:spcAft>
                <a:spcPts val="0"/>
              </a:spcAft>
            </a:pPr>
            <a:r>
              <a:rPr lang="tr-TR" sz="8000" b="0" i="0" dirty="0">
                <a:solidFill>
                  <a:srgbClr val="424242"/>
                </a:solidFill>
                <a:effectLst/>
                <a:latin typeface="Arial" panose="020B0604020202020204" pitchFamily="34" charset="0"/>
              </a:rPr>
              <a:t>Hibe kapsamında </a:t>
            </a:r>
            <a:r>
              <a:rPr lang="tr-TR" sz="8000" b="0" i="0" dirty="0" err="1">
                <a:solidFill>
                  <a:srgbClr val="424242"/>
                </a:solidFill>
                <a:effectLst/>
                <a:latin typeface="Arial" panose="020B0604020202020204" pitchFamily="34" charset="0"/>
              </a:rPr>
              <a:t>Erasmus</a:t>
            </a:r>
            <a:r>
              <a:rPr lang="tr-TR" sz="8000" b="0" i="0" dirty="0">
                <a:solidFill>
                  <a:srgbClr val="424242"/>
                </a:solidFill>
                <a:effectLst/>
                <a:latin typeface="Arial" panose="020B0604020202020204" pitchFamily="34" charset="0"/>
              </a:rPr>
              <a:t>+ programı genellikle 3-12 ay sürelidir. Bütünleşik doktora programında ve Tıp eğitiminde bu süre 24 aya kadar çıkabilir.</a:t>
            </a:r>
            <a:endParaRPr lang="tr-TR" sz="8000" b="0" i="0" dirty="0">
              <a:solidFill>
                <a:srgbClr val="4C5960"/>
              </a:solidFill>
              <a:effectLst/>
              <a:latin typeface="Roboto Condensed" panose="02000000000000000000" pitchFamily="2" charset="0"/>
            </a:endParaRPr>
          </a:p>
          <a:p>
            <a:pPr algn="l"/>
            <a:r>
              <a:rPr lang="tr-TR" sz="8000" b="0" i="0" dirty="0">
                <a:solidFill>
                  <a:srgbClr val="4C5960"/>
                </a:solidFill>
                <a:effectLst/>
                <a:latin typeface="Roboto Condensed" panose="02000000000000000000" pitchFamily="2" charset="0"/>
              </a:rPr>
              <a:t> </a:t>
            </a:r>
          </a:p>
          <a:p>
            <a:pPr algn="l">
              <a:spcAft>
                <a:spcPts val="0"/>
              </a:spcAft>
            </a:pPr>
            <a:r>
              <a:rPr lang="tr-TR" sz="8000" b="1" i="0" dirty="0" err="1">
                <a:solidFill>
                  <a:srgbClr val="800000"/>
                </a:solidFill>
                <a:effectLst/>
                <a:latin typeface="Arial" panose="020B0604020202020204" pitchFamily="34" charset="0"/>
              </a:rPr>
              <a:t>Erasmus</a:t>
            </a:r>
            <a:r>
              <a:rPr lang="tr-TR" sz="8000" b="1" i="0" dirty="0">
                <a:solidFill>
                  <a:srgbClr val="800000"/>
                </a:solidFill>
                <a:effectLst/>
                <a:latin typeface="Arial" panose="020B0604020202020204" pitchFamily="34" charset="0"/>
              </a:rPr>
              <a:t>+’un Öğrencilere Mali Yükü Nedir?</a:t>
            </a:r>
            <a:endParaRPr lang="tr-TR" sz="8000" b="0" i="0" dirty="0">
              <a:solidFill>
                <a:srgbClr val="4C5960"/>
              </a:solidFill>
              <a:effectLst/>
              <a:latin typeface="Roboto Condensed" panose="02000000000000000000" pitchFamily="2" charset="0"/>
            </a:endParaRPr>
          </a:p>
          <a:p>
            <a:pPr algn="just">
              <a:spcAft>
                <a:spcPts val="0"/>
              </a:spcAft>
            </a:pPr>
            <a:r>
              <a:rPr lang="tr-TR" sz="8000" b="0" i="0" dirty="0" err="1">
                <a:solidFill>
                  <a:srgbClr val="424242"/>
                </a:solidFill>
                <a:effectLst/>
                <a:latin typeface="Arial" panose="020B0604020202020204" pitchFamily="34" charset="0"/>
              </a:rPr>
              <a:t>Erasmus</a:t>
            </a:r>
            <a:r>
              <a:rPr lang="tr-TR" sz="8000" b="0" i="0" dirty="0">
                <a:solidFill>
                  <a:srgbClr val="424242"/>
                </a:solidFill>
                <a:effectLst/>
                <a:latin typeface="Arial" panose="020B0604020202020204" pitchFamily="34" charset="0"/>
              </a:rPr>
              <a:t>+ programı mali açıdan desteklenen bir projedir. Seçilen öğrencilerin masrafları aylık verilen hibeler kanalıyla Avrupa Birliği’nce karşılanmaktadır.</a:t>
            </a:r>
            <a:endParaRPr lang="tr-TR" sz="8000" b="0" i="0" dirty="0">
              <a:solidFill>
                <a:srgbClr val="4C5960"/>
              </a:solidFill>
              <a:effectLst/>
              <a:latin typeface="Roboto Condensed" panose="02000000000000000000" pitchFamily="2" charset="0"/>
            </a:endParaRPr>
          </a:p>
          <a:p>
            <a:pPr algn="l"/>
            <a:r>
              <a:rPr lang="tr-TR" sz="8000" b="0" i="0" dirty="0">
                <a:solidFill>
                  <a:srgbClr val="4C5960"/>
                </a:solidFill>
                <a:effectLst/>
                <a:latin typeface="Roboto Condensed" panose="02000000000000000000" pitchFamily="2" charset="0"/>
              </a:rPr>
              <a:t> </a:t>
            </a:r>
          </a:p>
          <a:p>
            <a:pPr algn="l">
              <a:spcAft>
                <a:spcPts val="0"/>
              </a:spcAft>
            </a:pPr>
            <a:r>
              <a:rPr lang="tr-TR" sz="8000" b="1" i="0" dirty="0" err="1">
                <a:solidFill>
                  <a:srgbClr val="800000"/>
                </a:solidFill>
                <a:effectLst/>
                <a:latin typeface="Arial" panose="020B0604020202020204" pitchFamily="34" charset="0"/>
              </a:rPr>
              <a:t>Erasmus</a:t>
            </a:r>
            <a:r>
              <a:rPr lang="tr-TR" sz="8000" b="1" i="0" dirty="0">
                <a:solidFill>
                  <a:srgbClr val="800000"/>
                </a:solidFill>
                <a:effectLst/>
                <a:latin typeface="Arial" panose="020B0604020202020204" pitchFamily="34" charset="0"/>
              </a:rPr>
              <a:t>+ Programının Yükümlülükleri Var mıdır?</a:t>
            </a:r>
            <a:endParaRPr lang="tr-TR" sz="8000" b="0" i="0" dirty="0">
              <a:solidFill>
                <a:srgbClr val="4C5960"/>
              </a:solidFill>
              <a:effectLst/>
              <a:latin typeface="Roboto Condensed" panose="02000000000000000000" pitchFamily="2" charset="0"/>
            </a:endParaRPr>
          </a:p>
          <a:p>
            <a:pPr algn="just">
              <a:spcAft>
                <a:spcPts val="0"/>
              </a:spcAft>
            </a:pPr>
            <a:r>
              <a:rPr lang="tr-TR" sz="8000" b="0" i="0" dirty="0">
                <a:solidFill>
                  <a:srgbClr val="424242"/>
                </a:solidFill>
                <a:effectLst/>
                <a:latin typeface="Arial" panose="020B0604020202020204" pitchFamily="34" charset="0"/>
              </a:rPr>
              <a:t>Öğrencilerin, hareketliliğe başladıktan kısa bir süre (3 aylık asgari süre sağlanmadan) sonra kendi istekleriyle (mücbir sebep olmaksızın) hareketliliklerini sona erdirmeleri halinde, öğrenciye ödenmiş bulunan hibe varsa geri talep edilir. Öğrencilerin, hareketliliğe başladıktan sonra öğrencilik sorumluluklarını yerine getirmemeleri halinde (derslere devam etmemek ya da sınavlara girmemek gibi), öğrenciye ödenmiş bulunan hibe varsa geri talep edilir</a:t>
            </a:r>
            <a:endParaRPr lang="tr-TR" sz="8000" b="0" i="0" dirty="0">
              <a:solidFill>
                <a:srgbClr val="4C5960"/>
              </a:solidFill>
              <a:effectLst/>
              <a:latin typeface="Roboto Condensed" panose="02000000000000000000" pitchFamily="2" charset="0"/>
            </a:endParaRPr>
          </a:p>
          <a:p>
            <a:pPr algn="l"/>
            <a:r>
              <a:rPr lang="tr-TR" sz="8000" b="0" i="0" dirty="0">
                <a:solidFill>
                  <a:srgbClr val="4C5960"/>
                </a:solidFill>
                <a:effectLst/>
                <a:latin typeface="Roboto Condensed" panose="02000000000000000000" pitchFamily="2" charset="0"/>
              </a:rPr>
              <a:t> </a:t>
            </a:r>
          </a:p>
          <a:p>
            <a:pPr algn="l">
              <a:spcAft>
                <a:spcPts val="0"/>
              </a:spcAft>
            </a:pPr>
            <a:r>
              <a:rPr lang="tr-TR" sz="8000" b="1" i="0" dirty="0" err="1">
                <a:solidFill>
                  <a:srgbClr val="800000"/>
                </a:solidFill>
                <a:effectLst/>
                <a:latin typeface="Arial" panose="020B0604020202020204" pitchFamily="34" charset="0"/>
              </a:rPr>
              <a:t>Erasmus</a:t>
            </a:r>
            <a:r>
              <a:rPr lang="tr-TR" sz="8000" b="1" i="0" dirty="0">
                <a:solidFill>
                  <a:srgbClr val="800000"/>
                </a:solidFill>
                <a:effectLst/>
                <a:latin typeface="Arial" panose="020B0604020202020204" pitchFamily="34" charset="0"/>
              </a:rPr>
              <a:t>+’un Öğrencilere Kazanımları Nedir?</a:t>
            </a:r>
            <a:endParaRPr lang="tr-TR" sz="8000" b="0" i="0" dirty="0">
              <a:solidFill>
                <a:srgbClr val="4C5960"/>
              </a:solidFill>
              <a:effectLst/>
              <a:latin typeface="Roboto Condensed" panose="02000000000000000000" pitchFamily="2" charset="0"/>
            </a:endParaRPr>
          </a:p>
          <a:p>
            <a:pPr algn="just">
              <a:spcAft>
                <a:spcPts val="0"/>
              </a:spcAft>
            </a:pPr>
            <a:r>
              <a:rPr lang="tr-TR" sz="8000" b="0" i="0" dirty="0">
                <a:solidFill>
                  <a:srgbClr val="424242"/>
                </a:solidFill>
                <a:effectLst/>
                <a:latin typeface="Arial" panose="020B0604020202020204" pitchFamily="34" charset="0"/>
              </a:rPr>
              <a:t>Öğrencilerimiz </a:t>
            </a:r>
            <a:r>
              <a:rPr lang="tr-TR" sz="8000" b="0" i="0" dirty="0" err="1">
                <a:solidFill>
                  <a:srgbClr val="424242"/>
                </a:solidFill>
                <a:effectLst/>
                <a:latin typeface="Arial" panose="020B0604020202020204" pitchFamily="34" charset="0"/>
              </a:rPr>
              <a:t>Erasmus</a:t>
            </a:r>
            <a:r>
              <a:rPr lang="tr-TR" sz="8000" b="0" i="0" dirty="0">
                <a:solidFill>
                  <a:srgbClr val="424242"/>
                </a:solidFill>
                <a:effectLst/>
                <a:latin typeface="Arial" panose="020B0604020202020204" pitchFamily="34" charset="0"/>
              </a:rPr>
              <a:t>+ değişim programıyla akademik, yabancı dil ve genel kültür gibi kişisel yetkinlerini arttırma fırsatına sahip olacaklardır.</a:t>
            </a:r>
            <a:endParaRPr lang="tr-TR" sz="8000" b="0" i="0" dirty="0">
              <a:solidFill>
                <a:srgbClr val="4C5960"/>
              </a:solidFill>
              <a:effectLst/>
              <a:latin typeface="Roboto Condensed" panose="02000000000000000000" pitchFamily="2" charset="0"/>
            </a:endParaRPr>
          </a:p>
        </p:txBody>
      </p:sp>
    </p:spTree>
    <p:extLst>
      <p:ext uri="{BB962C8B-B14F-4D97-AF65-F5344CB8AC3E}">
        <p14:creationId xmlns:p14="http://schemas.microsoft.com/office/powerpoint/2010/main" val="4284488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09F02C1B-FB2D-4FA8-1F1A-82CE87B931D4}"/>
              </a:ext>
            </a:extLst>
          </p:cNvPr>
          <p:cNvSpPr>
            <a:spLocks noGrp="1"/>
          </p:cNvSpPr>
          <p:nvPr>
            <p:ph type="subTitle" idx="1"/>
          </p:nvPr>
        </p:nvSpPr>
        <p:spPr>
          <a:xfrm>
            <a:off x="283923" y="255937"/>
            <a:ext cx="11603277" cy="6243717"/>
          </a:xfrm>
        </p:spPr>
        <p:txBody>
          <a:bodyPr>
            <a:normAutofit fontScale="92500" lnSpcReduction="20000"/>
          </a:bodyPr>
          <a:lstStyle/>
          <a:p>
            <a:pPr algn="l"/>
            <a:r>
              <a:rPr lang="tr-TR" sz="1900" b="1" i="0" dirty="0">
                <a:solidFill>
                  <a:srgbClr val="800000"/>
                </a:solidFill>
                <a:effectLst/>
                <a:latin typeface="Arial" panose="020B0604020202020204" pitchFamily="34" charset="0"/>
              </a:rPr>
              <a:t>MEVLANA</a:t>
            </a:r>
            <a:endParaRPr lang="tr-TR" sz="2500" b="0" i="0" dirty="0">
              <a:solidFill>
                <a:srgbClr val="4C5960"/>
              </a:solidFill>
              <a:effectLst/>
              <a:latin typeface="Roboto Condensed" panose="02000000000000000000" pitchFamily="2" charset="0"/>
            </a:endParaRPr>
          </a:p>
          <a:p>
            <a:pPr algn="just">
              <a:spcAft>
                <a:spcPts val="0"/>
              </a:spcAft>
            </a:pPr>
            <a:r>
              <a:rPr lang="tr-TR" sz="1900" b="0" i="0" dirty="0">
                <a:solidFill>
                  <a:srgbClr val="424242"/>
                </a:solidFill>
                <a:effectLst/>
                <a:latin typeface="Arial" panose="020B0604020202020204" pitchFamily="34" charset="0"/>
              </a:rPr>
              <a:t>Mevlana programı Türk üniversiteleri ile dünya üniversiteleri arasında öğrenci ve öğretim elemanı değişimine olanak tanıyan bir değişim programıdır. Türkiye’deki üniversitelerle YÖK tarafından diploma denklikleri tanınan üniversiteler arasında Mevlana Değişim Programı protokolü imzalanabilir. Söz konusu protokol taraf üniversiteler arasında ortak faaliyetler ve programlar gerçekleştirme konusunda işbirliği yapma imkânı sunar.</a:t>
            </a:r>
          </a:p>
          <a:p>
            <a:pPr algn="just">
              <a:spcAft>
                <a:spcPts val="0"/>
              </a:spcAft>
            </a:pPr>
            <a:endParaRPr lang="tr-TR" sz="1900" b="0" i="0" dirty="0">
              <a:solidFill>
                <a:srgbClr val="424242"/>
              </a:solidFill>
              <a:effectLst/>
              <a:latin typeface="Arial" panose="020B0604020202020204" pitchFamily="34" charset="0"/>
            </a:endParaRPr>
          </a:p>
          <a:p>
            <a:pPr algn="l">
              <a:spcAft>
                <a:spcPts val="0"/>
              </a:spcAft>
            </a:pPr>
            <a:r>
              <a:rPr lang="tr-TR" sz="1900" b="1" i="0" dirty="0">
                <a:solidFill>
                  <a:srgbClr val="800000"/>
                </a:solidFill>
                <a:effectLst/>
                <a:latin typeface="Arial" panose="020B0604020202020204" pitchFamily="34" charset="0"/>
              </a:rPr>
              <a:t>Mevlana Değişim Programının Süresi Ne Kadardır ve Programdan Kimler Faydalanabilir</a:t>
            </a:r>
            <a:endParaRPr lang="tr-TR" sz="1700" b="0" i="0" dirty="0">
              <a:solidFill>
                <a:srgbClr val="4C5960"/>
              </a:solidFill>
              <a:effectLst/>
              <a:latin typeface="Roboto Condensed" panose="02000000000000000000" pitchFamily="2" charset="0"/>
            </a:endParaRPr>
          </a:p>
          <a:p>
            <a:pPr algn="just">
              <a:spcAft>
                <a:spcPts val="0"/>
              </a:spcAft>
            </a:pPr>
            <a:r>
              <a:rPr lang="tr-TR" sz="1900" b="0" i="0" dirty="0">
                <a:solidFill>
                  <a:srgbClr val="424242"/>
                </a:solidFill>
                <a:effectLst/>
                <a:latin typeface="Arial" panose="020B0604020202020204" pitchFamily="34" charset="0"/>
              </a:rPr>
              <a:t>-Öğrenci değişimi süresi en az bir en fazla iki yarıyılı kapsar.</a:t>
            </a:r>
            <a:endParaRPr lang="tr-TR" sz="1700" b="0" i="0" dirty="0">
              <a:solidFill>
                <a:srgbClr val="4C5960"/>
              </a:solidFill>
              <a:effectLst/>
              <a:latin typeface="Roboto Condensed" panose="02000000000000000000" pitchFamily="2" charset="0"/>
            </a:endParaRPr>
          </a:p>
          <a:p>
            <a:pPr algn="just">
              <a:spcAft>
                <a:spcPts val="0"/>
              </a:spcAft>
            </a:pPr>
            <a:r>
              <a:rPr lang="tr-TR" sz="1900" b="0" i="0" dirty="0">
                <a:solidFill>
                  <a:srgbClr val="424242"/>
                </a:solidFill>
                <a:effectLst/>
                <a:latin typeface="Arial" panose="020B0604020202020204" pitchFamily="34" charset="0"/>
              </a:rPr>
              <a:t>-Mevlana programı öğrenci değişim programından sadece yükseköğretim örgün kayıtlı öğrencileri yararlanabilir.</a:t>
            </a:r>
            <a:endParaRPr lang="tr-TR" sz="1700" b="0" i="0" dirty="0">
              <a:solidFill>
                <a:srgbClr val="4C5960"/>
              </a:solidFill>
              <a:effectLst/>
              <a:latin typeface="Roboto Condensed" panose="02000000000000000000" pitchFamily="2" charset="0"/>
            </a:endParaRPr>
          </a:p>
          <a:p>
            <a:pPr algn="just">
              <a:spcAft>
                <a:spcPts val="0"/>
              </a:spcAft>
            </a:pPr>
            <a:r>
              <a:rPr lang="tr-TR" sz="1900" b="0" i="0" dirty="0">
                <a:solidFill>
                  <a:srgbClr val="424242"/>
                </a:solidFill>
                <a:effectLst/>
                <a:latin typeface="Arial" panose="020B0604020202020204" pitchFamily="34" charset="0"/>
              </a:rPr>
              <a:t>-Ön lisans ve lisans programlarının hazırlık ve birinci sınıfında okuyan öğrenciler ile hazırlık ve bilimsel hazırlık dönemlerinde bulunan yüksek lisans ve doktora öğrencileri esas eğitime başladıkları ilk yarıyıl için bu programdan faydalanamazlar.</a:t>
            </a:r>
            <a:endParaRPr lang="tr-TR" sz="1700" b="0" i="0" dirty="0">
              <a:solidFill>
                <a:srgbClr val="4C5960"/>
              </a:solidFill>
              <a:effectLst/>
              <a:latin typeface="Roboto Condensed" panose="02000000000000000000" pitchFamily="2" charset="0"/>
            </a:endParaRPr>
          </a:p>
          <a:p>
            <a:pPr algn="l"/>
            <a:r>
              <a:rPr lang="tr-TR" sz="1700" b="0" i="0" dirty="0">
                <a:solidFill>
                  <a:srgbClr val="4C5960"/>
                </a:solidFill>
                <a:effectLst/>
                <a:latin typeface="Roboto Condensed" panose="02000000000000000000" pitchFamily="2" charset="0"/>
              </a:rPr>
              <a:t> </a:t>
            </a:r>
          </a:p>
          <a:p>
            <a:pPr algn="l">
              <a:spcAft>
                <a:spcPts val="0"/>
              </a:spcAft>
            </a:pPr>
            <a:r>
              <a:rPr lang="tr-TR" sz="1900" b="1" i="0" dirty="0">
                <a:solidFill>
                  <a:srgbClr val="800000"/>
                </a:solidFill>
                <a:effectLst/>
                <a:latin typeface="Arial" panose="020B0604020202020204" pitchFamily="34" charset="0"/>
              </a:rPr>
              <a:t>Mevlana Değişim Programı İlanları Nasıl ve Ne Zaman Yapılır?</a:t>
            </a:r>
            <a:endParaRPr lang="tr-TR" sz="1700" b="0" i="0" dirty="0">
              <a:solidFill>
                <a:srgbClr val="4C5960"/>
              </a:solidFill>
              <a:effectLst/>
              <a:latin typeface="Roboto Condensed" panose="02000000000000000000" pitchFamily="2" charset="0"/>
            </a:endParaRPr>
          </a:p>
          <a:p>
            <a:pPr algn="just">
              <a:spcAft>
                <a:spcPts val="0"/>
              </a:spcAft>
            </a:pPr>
            <a:r>
              <a:rPr lang="tr-TR" sz="1900" b="0" i="0" dirty="0">
                <a:solidFill>
                  <a:srgbClr val="424242"/>
                </a:solidFill>
                <a:effectLst/>
                <a:latin typeface="Arial" panose="020B0604020202020204" pitchFamily="34" charset="0"/>
              </a:rPr>
              <a:t>İlanlar ilgili üniversitenin internet sitesinde yapılır. Başvuru koşulları ve ilan tarihlerinin belirlenmesi ve değiştirilmesi konusunda YÖK Yürütme Kurulu yetkilidir. Geçtiğimiz yıl Mevlana Değişim Programı duyurusu bir önceki yılın “Şubat” ayında yapılmıştır.</a:t>
            </a:r>
          </a:p>
          <a:p>
            <a:pPr algn="just">
              <a:spcAft>
                <a:spcPts val="0"/>
              </a:spcAft>
            </a:pPr>
            <a:endParaRPr lang="tr-TR" sz="1700" b="0" i="0" dirty="0">
              <a:solidFill>
                <a:srgbClr val="4C5960"/>
              </a:solidFill>
              <a:effectLst/>
              <a:latin typeface="Roboto Condensed" panose="02000000000000000000" pitchFamily="2" charset="0"/>
            </a:endParaRPr>
          </a:p>
          <a:p>
            <a:pPr algn="l">
              <a:spcAft>
                <a:spcPts val="0"/>
              </a:spcAft>
            </a:pPr>
            <a:r>
              <a:rPr lang="tr-TR" sz="1900" b="1" i="0" dirty="0">
                <a:solidFill>
                  <a:srgbClr val="800000"/>
                </a:solidFill>
                <a:effectLst/>
                <a:latin typeface="Arial" panose="020B0604020202020204" pitchFamily="34" charset="0"/>
              </a:rPr>
              <a:t>Mevlana Değişim Programı Öğrencisi Olmanın Not Şartı Nedir?</a:t>
            </a:r>
            <a:endParaRPr lang="tr-TR" sz="1700" b="0" i="0" dirty="0">
              <a:solidFill>
                <a:srgbClr val="4C5960"/>
              </a:solidFill>
              <a:effectLst/>
              <a:latin typeface="Roboto Condensed" panose="02000000000000000000" pitchFamily="2" charset="0"/>
            </a:endParaRPr>
          </a:p>
          <a:p>
            <a:pPr algn="just">
              <a:spcAft>
                <a:spcPts val="0"/>
              </a:spcAft>
            </a:pPr>
            <a:r>
              <a:rPr lang="tr-TR" sz="1900" b="0" i="0" dirty="0">
                <a:solidFill>
                  <a:srgbClr val="424242"/>
                </a:solidFill>
                <a:effectLst/>
                <a:latin typeface="Arial" panose="020B0604020202020204" pitchFamily="34" charset="0"/>
              </a:rPr>
              <a:t>-Ön lisans ve lisans öğrencilerinin genel akademik not ortalamasının dört üzerinden en az iki buçuk (2,5/4) olması,</a:t>
            </a:r>
            <a:endParaRPr lang="tr-TR" sz="1700" b="0" i="0" dirty="0">
              <a:solidFill>
                <a:srgbClr val="4C5960"/>
              </a:solidFill>
              <a:effectLst/>
              <a:latin typeface="Roboto Condensed" panose="02000000000000000000" pitchFamily="2" charset="0"/>
            </a:endParaRPr>
          </a:p>
          <a:p>
            <a:pPr algn="just">
              <a:spcAft>
                <a:spcPts val="0"/>
              </a:spcAft>
            </a:pPr>
            <a:r>
              <a:rPr lang="tr-TR" sz="1900" b="0" i="0" dirty="0">
                <a:solidFill>
                  <a:srgbClr val="424242"/>
                </a:solidFill>
                <a:effectLst/>
                <a:latin typeface="Arial" panose="020B0604020202020204" pitchFamily="34" charset="0"/>
              </a:rPr>
              <a:t>-Yüksek lisans ve doktora öğrencilerinin genel akademik not ortalamasının dört üzerinden en az üç (3/4) olması gereklidir.</a:t>
            </a:r>
            <a:endParaRPr lang="tr-TR" sz="1900" dirty="0">
              <a:solidFill>
                <a:srgbClr val="424242"/>
              </a:solidFill>
              <a:latin typeface="Arial" panose="020B0604020202020204" pitchFamily="34" charset="0"/>
            </a:endParaRPr>
          </a:p>
        </p:txBody>
      </p:sp>
    </p:spTree>
    <p:extLst>
      <p:ext uri="{BB962C8B-B14F-4D97-AF65-F5344CB8AC3E}">
        <p14:creationId xmlns:p14="http://schemas.microsoft.com/office/powerpoint/2010/main" val="1138145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09F02C1B-FB2D-4FA8-1F1A-82CE87B931D4}"/>
              </a:ext>
            </a:extLst>
          </p:cNvPr>
          <p:cNvSpPr>
            <a:spLocks noGrp="1"/>
          </p:cNvSpPr>
          <p:nvPr>
            <p:ph type="subTitle" idx="1"/>
          </p:nvPr>
        </p:nvSpPr>
        <p:spPr>
          <a:xfrm>
            <a:off x="283923" y="305364"/>
            <a:ext cx="11624153" cy="6367285"/>
          </a:xfrm>
        </p:spPr>
        <p:txBody>
          <a:bodyPr>
            <a:normAutofit/>
          </a:bodyPr>
          <a:lstStyle/>
          <a:p>
            <a:pPr algn="l">
              <a:spcAft>
                <a:spcPts val="0"/>
              </a:spcAft>
            </a:pPr>
            <a:r>
              <a:rPr lang="tr-TR" sz="1800" b="1" i="0" dirty="0">
                <a:solidFill>
                  <a:srgbClr val="800000"/>
                </a:solidFill>
                <a:effectLst/>
                <a:latin typeface="Arial" panose="020B0604020202020204" pitchFamily="34" charset="0"/>
              </a:rPr>
              <a:t>Mevlana Değişim Programının Süresi Ne Kadardır ve Programdan Kimler Faydalanabilir?</a:t>
            </a:r>
            <a:endParaRPr lang="tr-TR" b="0" i="0" dirty="0">
              <a:solidFill>
                <a:srgbClr val="4C5960"/>
              </a:solidFill>
              <a:effectLst/>
              <a:latin typeface="Roboto Condensed" panose="02000000000000000000" pitchFamily="2" charset="0"/>
            </a:endParaRPr>
          </a:p>
          <a:p>
            <a:pPr algn="just">
              <a:spcAft>
                <a:spcPts val="0"/>
              </a:spcAft>
            </a:pPr>
            <a:r>
              <a:rPr lang="tr-TR" sz="1800" b="0" i="0" dirty="0">
                <a:solidFill>
                  <a:srgbClr val="424242"/>
                </a:solidFill>
                <a:effectLst/>
                <a:latin typeface="Arial" panose="020B0604020202020204" pitchFamily="34" charset="0"/>
              </a:rPr>
              <a:t>-Öğrenci değişimi süresi en az bir en fazla iki yarıyılı kapsar.</a:t>
            </a:r>
            <a:endParaRPr lang="tr-TR" b="0" i="0" dirty="0">
              <a:solidFill>
                <a:srgbClr val="4C5960"/>
              </a:solidFill>
              <a:effectLst/>
              <a:latin typeface="Roboto Condensed" panose="02000000000000000000" pitchFamily="2" charset="0"/>
            </a:endParaRPr>
          </a:p>
          <a:p>
            <a:pPr algn="just">
              <a:spcAft>
                <a:spcPts val="0"/>
              </a:spcAft>
            </a:pPr>
            <a:r>
              <a:rPr lang="tr-TR" sz="1800" b="0" i="0" dirty="0">
                <a:solidFill>
                  <a:srgbClr val="424242"/>
                </a:solidFill>
                <a:effectLst/>
                <a:latin typeface="Arial" panose="020B0604020202020204" pitchFamily="34" charset="0"/>
              </a:rPr>
              <a:t>-Mevlana programı öğrenci değişim programından sadece yükseköğretim örgün kayıtlı öğrencileri yararlanabilir.</a:t>
            </a:r>
            <a:endParaRPr lang="tr-TR" b="0" i="0" dirty="0">
              <a:solidFill>
                <a:srgbClr val="4C5960"/>
              </a:solidFill>
              <a:effectLst/>
              <a:latin typeface="Roboto Condensed" panose="02000000000000000000" pitchFamily="2" charset="0"/>
            </a:endParaRPr>
          </a:p>
          <a:p>
            <a:pPr algn="just">
              <a:spcAft>
                <a:spcPts val="0"/>
              </a:spcAft>
            </a:pPr>
            <a:r>
              <a:rPr lang="tr-TR" sz="1800" b="0" i="0" dirty="0">
                <a:solidFill>
                  <a:srgbClr val="424242"/>
                </a:solidFill>
                <a:effectLst/>
                <a:latin typeface="Arial" panose="020B0604020202020204" pitchFamily="34" charset="0"/>
              </a:rPr>
              <a:t>-Ön lisans ve lisans programlarının hazırlık ve birinci sınıfında okuyan öğrenciler ile hazırlık ve bilimsel hazırlık dönemlerinde bulunan yüksek lisans ve doktora öğrencileri esas eğitime başladıkları ilk yarıyıl için bu programdan faydalanamazlar.</a:t>
            </a:r>
            <a:endParaRPr lang="tr-TR" b="0" i="0" dirty="0">
              <a:solidFill>
                <a:srgbClr val="4C5960"/>
              </a:solidFill>
              <a:effectLst/>
              <a:latin typeface="Roboto Condensed" panose="02000000000000000000" pitchFamily="2" charset="0"/>
            </a:endParaRPr>
          </a:p>
          <a:p>
            <a:pPr algn="l"/>
            <a:r>
              <a:rPr lang="tr-TR" b="0" i="0" dirty="0">
                <a:solidFill>
                  <a:srgbClr val="4C5960"/>
                </a:solidFill>
                <a:effectLst/>
                <a:latin typeface="Roboto Condensed" panose="02000000000000000000" pitchFamily="2" charset="0"/>
              </a:rPr>
              <a:t> </a:t>
            </a:r>
          </a:p>
          <a:p>
            <a:pPr algn="l">
              <a:spcAft>
                <a:spcPts val="0"/>
              </a:spcAft>
            </a:pPr>
            <a:r>
              <a:rPr lang="tr-TR" sz="1800" b="1" i="0" dirty="0">
                <a:solidFill>
                  <a:srgbClr val="800000"/>
                </a:solidFill>
                <a:effectLst/>
                <a:latin typeface="Arial" panose="020B0604020202020204" pitchFamily="34" charset="0"/>
              </a:rPr>
              <a:t>Mevlana Değişim Programı İlanları Nasıl ve Ne Zaman Yapılır?</a:t>
            </a:r>
            <a:endParaRPr lang="tr-TR" b="0" i="0" dirty="0">
              <a:solidFill>
                <a:srgbClr val="4C5960"/>
              </a:solidFill>
              <a:effectLst/>
              <a:latin typeface="Roboto Condensed" panose="02000000000000000000" pitchFamily="2" charset="0"/>
            </a:endParaRPr>
          </a:p>
          <a:p>
            <a:pPr algn="just">
              <a:spcAft>
                <a:spcPts val="0"/>
              </a:spcAft>
            </a:pPr>
            <a:r>
              <a:rPr lang="tr-TR" sz="1800" b="0" i="0" dirty="0">
                <a:solidFill>
                  <a:srgbClr val="424242"/>
                </a:solidFill>
                <a:effectLst/>
                <a:latin typeface="Arial" panose="020B0604020202020204" pitchFamily="34" charset="0"/>
              </a:rPr>
              <a:t>İlanlar ilgili üniversitenin internet sitesinde yapılır. Başvuru koşulları ve ilan tarihlerinin belirlenmesi ve değiştirilmesi konusunda YÖK Yürütme Kurulu yetkilidir. Geçtiğimiz yıl Mevlana Değişim Programı duyurusu bir önceki yılın “Şubat” ayında yapılmıştır.</a:t>
            </a:r>
            <a:endParaRPr lang="tr-TR" b="0" i="0" dirty="0">
              <a:solidFill>
                <a:srgbClr val="4C5960"/>
              </a:solidFill>
              <a:effectLst/>
              <a:latin typeface="Roboto Condensed" panose="02000000000000000000" pitchFamily="2" charset="0"/>
            </a:endParaRPr>
          </a:p>
          <a:p>
            <a:pPr algn="l"/>
            <a:endParaRPr lang="tr-TR" b="0" i="0" dirty="0">
              <a:solidFill>
                <a:srgbClr val="4C5960"/>
              </a:solidFill>
              <a:effectLst/>
              <a:latin typeface="Roboto Condensed" panose="02000000000000000000" pitchFamily="2" charset="0"/>
            </a:endParaRPr>
          </a:p>
          <a:p>
            <a:pPr algn="l">
              <a:spcAft>
                <a:spcPts val="0"/>
              </a:spcAft>
            </a:pPr>
            <a:r>
              <a:rPr lang="tr-TR" sz="1800" b="1" i="0" dirty="0">
                <a:solidFill>
                  <a:srgbClr val="800000"/>
                </a:solidFill>
                <a:effectLst/>
                <a:latin typeface="Arial" panose="020B0604020202020204" pitchFamily="34" charset="0"/>
              </a:rPr>
              <a:t>Mevlana Değişim Programı Öğrencisi Olmanın Not Şartı Nedir?</a:t>
            </a:r>
            <a:endParaRPr lang="tr-TR" b="0" i="0" dirty="0">
              <a:solidFill>
                <a:srgbClr val="4C5960"/>
              </a:solidFill>
              <a:effectLst/>
              <a:latin typeface="Roboto Condensed" panose="02000000000000000000" pitchFamily="2" charset="0"/>
            </a:endParaRPr>
          </a:p>
          <a:p>
            <a:pPr algn="just">
              <a:spcAft>
                <a:spcPts val="0"/>
              </a:spcAft>
            </a:pPr>
            <a:r>
              <a:rPr lang="tr-TR" sz="1800" b="0" i="0" dirty="0">
                <a:solidFill>
                  <a:srgbClr val="424242"/>
                </a:solidFill>
                <a:effectLst/>
                <a:latin typeface="Arial" panose="020B0604020202020204" pitchFamily="34" charset="0"/>
              </a:rPr>
              <a:t>-Ön lisans ve lisans öğrencilerinin genel akademik not ortalamasının dört üzerinden en az iki buçuk (2,5/4) olması,</a:t>
            </a:r>
            <a:endParaRPr lang="tr-TR" b="0" i="0" dirty="0">
              <a:solidFill>
                <a:srgbClr val="4C5960"/>
              </a:solidFill>
              <a:effectLst/>
              <a:latin typeface="Roboto Condensed" panose="02000000000000000000" pitchFamily="2" charset="0"/>
            </a:endParaRPr>
          </a:p>
          <a:p>
            <a:pPr algn="just">
              <a:spcAft>
                <a:spcPts val="0"/>
              </a:spcAft>
            </a:pPr>
            <a:r>
              <a:rPr lang="tr-TR" sz="1800" b="0" i="0" dirty="0">
                <a:solidFill>
                  <a:srgbClr val="424242"/>
                </a:solidFill>
                <a:effectLst/>
                <a:latin typeface="Arial" panose="020B0604020202020204" pitchFamily="34" charset="0"/>
              </a:rPr>
              <a:t>-Yüksek lisans ve doktora öğrencilerinin genel akademik not ortalamasının dört üzerinden en az üç (3/4) olması gereklidir.</a:t>
            </a:r>
            <a:endParaRPr lang="tr-TR" b="0" i="0" dirty="0">
              <a:solidFill>
                <a:srgbClr val="4C5960"/>
              </a:solidFill>
              <a:effectLst/>
              <a:latin typeface="Roboto Condensed" panose="02000000000000000000" pitchFamily="2" charset="0"/>
            </a:endParaRPr>
          </a:p>
          <a:p>
            <a:pPr algn="l"/>
            <a:r>
              <a:rPr lang="tr-TR" b="0" i="0" dirty="0">
                <a:solidFill>
                  <a:srgbClr val="4C5960"/>
                </a:solidFill>
                <a:effectLst/>
                <a:latin typeface="Roboto Condensed" panose="02000000000000000000" pitchFamily="2" charset="0"/>
              </a:rPr>
              <a:t> </a:t>
            </a:r>
          </a:p>
          <a:p>
            <a:endParaRPr lang="tr-TR" dirty="0"/>
          </a:p>
        </p:txBody>
      </p:sp>
    </p:spTree>
    <p:extLst>
      <p:ext uri="{BB962C8B-B14F-4D97-AF65-F5344CB8AC3E}">
        <p14:creationId xmlns:p14="http://schemas.microsoft.com/office/powerpoint/2010/main" val="4084045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09F02C1B-FB2D-4FA8-1F1A-82CE87B931D4}"/>
              </a:ext>
            </a:extLst>
          </p:cNvPr>
          <p:cNvSpPr>
            <a:spLocks noGrp="1"/>
          </p:cNvSpPr>
          <p:nvPr>
            <p:ph type="subTitle" idx="1"/>
          </p:nvPr>
        </p:nvSpPr>
        <p:spPr>
          <a:xfrm>
            <a:off x="319075" y="247136"/>
            <a:ext cx="11553850" cy="5634680"/>
          </a:xfrm>
        </p:spPr>
        <p:txBody>
          <a:bodyPr>
            <a:normAutofit lnSpcReduction="10000"/>
          </a:bodyPr>
          <a:lstStyle/>
          <a:p>
            <a:pPr algn="l"/>
            <a:r>
              <a:rPr lang="tr-TR" sz="2800" b="1" i="0" dirty="0">
                <a:solidFill>
                  <a:srgbClr val="800000"/>
                </a:solidFill>
                <a:effectLst/>
                <a:latin typeface="Arial" panose="020B0604020202020204" pitchFamily="34" charset="0"/>
              </a:rPr>
              <a:t>FARABİ</a:t>
            </a:r>
            <a:endParaRPr lang="tr-TR" b="0" i="0" dirty="0">
              <a:solidFill>
                <a:srgbClr val="4C5960"/>
              </a:solidFill>
              <a:effectLst/>
              <a:latin typeface="Roboto Condensed" panose="02000000000000000000" pitchFamily="2" charset="0"/>
            </a:endParaRPr>
          </a:p>
          <a:p>
            <a:pPr algn="just">
              <a:spcAft>
                <a:spcPts val="0"/>
              </a:spcAft>
            </a:pPr>
            <a:r>
              <a:rPr lang="tr-TR" sz="2800" b="0" i="0" dirty="0">
                <a:solidFill>
                  <a:srgbClr val="424242"/>
                </a:solidFill>
                <a:effectLst/>
                <a:latin typeface="Arial" panose="020B0604020202020204" pitchFamily="34" charset="0"/>
              </a:rPr>
              <a:t>“Farabi Değişim Programı” Türkiye’deki üniversitelerde öğrenim gören </a:t>
            </a:r>
            <a:r>
              <a:rPr lang="tr-TR" sz="2800" b="0" i="0" dirty="0" err="1">
                <a:solidFill>
                  <a:srgbClr val="424242"/>
                </a:solidFill>
                <a:effectLst/>
                <a:latin typeface="Arial" panose="020B0604020202020204" pitchFamily="34" charset="0"/>
              </a:rPr>
              <a:t>önlisans</a:t>
            </a:r>
            <a:r>
              <a:rPr lang="tr-TR" sz="2800" b="0" i="0" dirty="0">
                <a:solidFill>
                  <a:srgbClr val="424242"/>
                </a:solidFill>
                <a:effectLst/>
                <a:latin typeface="Arial" panose="020B0604020202020204" pitchFamily="34" charset="0"/>
              </a:rPr>
              <a:t>, lisans, yüksek lisans ve doktora düzeyindeki öğrencilerin ve öğretim üyelerinin karşılıklı protokollerle değişimine izin veren bir “Öğrenci ve Öğretim Üyesi Değişim </a:t>
            </a:r>
            <a:r>
              <a:rPr lang="tr-TR" sz="2800" b="0" i="0" dirty="0" err="1">
                <a:solidFill>
                  <a:srgbClr val="424242"/>
                </a:solidFill>
                <a:effectLst/>
                <a:latin typeface="Arial" panose="020B0604020202020204" pitchFamily="34" charset="0"/>
              </a:rPr>
              <a:t>Programı”dır</a:t>
            </a:r>
            <a:r>
              <a:rPr lang="tr-TR" sz="2800" b="0" i="0" dirty="0">
                <a:solidFill>
                  <a:srgbClr val="424242"/>
                </a:solidFill>
                <a:effectLst/>
                <a:latin typeface="Arial" panose="020B0604020202020204" pitchFamily="34" charset="0"/>
              </a:rPr>
              <a:t>.</a:t>
            </a:r>
            <a:endParaRPr lang="tr-TR" b="0" i="0" dirty="0">
              <a:solidFill>
                <a:srgbClr val="4C5960"/>
              </a:solidFill>
              <a:effectLst/>
              <a:latin typeface="Roboto Condensed" panose="02000000000000000000" pitchFamily="2" charset="0"/>
            </a:endParaRPr>
          </a:p>
          <a:p>
            <a:pPr algn="just">
              <a:spcAft>
                <a:spcPts val="0"/>
              </a:spcAft>
            </a:pPr>
            <a:r>
              <a:rPr lang="tr-TR" sz="2800" b="0" i="0" dirty="0">
                <a:solidFill>
                  <a:srgbClr val="424242"/>
                </a:solidFill>
                <a:effectLst/>
                <a:latin typeface="Arial" panose="020B0604020202020204" pitchFamily="34" charset="0"/>
              </a:rPr>
              <a:t>Farabi burslusu olarak programa katılabilir bir veya iki yarıyıl eğitim öğretiminizi Türkiye’deki başka bir üniversitede sürdürebilirsiniz. 2008 yılından bu yana aktif olan Farabi Değişim Programı bugün çok sayıda üniversiteyi kapsamı içine almıştır.</a:t>
            </a:r>
          </a:p>
          <a:p>
            <a:pPr algn="just">
              <a:spcAft>
                <a:spcPts val="0"/>
              </a:spcAft>
            </a:pPr>
            <a:endParaRPr lang="tr-TR" b="0" i="0" dirty="0">
              <a:solidFill>
                <a:srgbClr val="4C5960"/>
              </a:solidFill>
              <a:effectLst/>
              <a:latin typeface="Roboto Condensed" panose="02000000000000000000" pitchFamily="2" charset="0"/>
            </a:endParaRPr>
          </a:p>
          <a:p>
            <a:pPr algn="l">
              <a:spcAft>
                <a:spcPts val="0"/>
              </a:spcAft>
            </a:pPr>
            <a:r>
              <a:rPr lang="tr-TR" sz="2800" b="1" i="0" dirty="0">
                <a:solidFill>
                  <a:srgbClr val="800000"/>
                </a:solidFill>
                <a:effectLst/>
                <a:latin typeface="Arial" panose="020B0604020202020204" pitchFamily="34" charset="0"/>
              </a:rPr>
              <a:t>Farabi Öğrencisi Olmanın Koşulları Nelerdir?</a:t>
            </a:r>
            <a:endParaRPr lang="tr-TR" b="0" i="0" dirty="0">
              <a:solidFill>
                <a:srgbClr val="4C5960"/>
              </a:solidFill>
              <a:effectLst/>
              <a:latin typeface="Roboto Condensed" panose="02000000000000000000" pitchFamily="2" charset="0"/>
            </a:endParaRPr>
          </a:p>
          <a:p>
            <a:pPr algn="just">
              <a:spcAft>
                <a:spcPts val="0"/>
              </a:spcAft>
            </a:pPr>
            <a:r>
              <a:rPr lang="tr-TR" sz="2800" b="0" i="0" dirty="0" err="1">
                <a:solidFill>
                  <a:srgbClr val="424242"/>
                </a:solidFill>
                <a:effectLst/>
                <a:latin typeface="Arial" panose="020B0604020202020204" pitchFamily="34" charset="0"/>
              </a:rPr>
              <a:t>Önlisans</a:t>
            </a:r>
            <a:r>
              <a:rPr lang="tr-TR" sz="2800" b="0" i="0" dirty="0">
                <a:solidFill>
                  <a:srgbClr val="424242"/>
                </a:solidFill>
                <a:effectLst/>
                <a:latin typeface="Arial" panose="020B0604020202020204" pitchFamily="34" charset="0"/>
              </a:rPr>
              <a:t> ve lisans öğrencilerinin ilk yılı bitirmiş olması ve dört üzerinden en az iki (2/4) ortalamaya sahip olmaları gereklidir.</a:t>
            </a:r>
            <a:endParaRPr lang="tr-TR" b="0" i="0" dirty="0">
              <a:solidFill>
                <a:srgbClr val="4C5960"/>
              </a:solidFill>
              <a:effectLst/>
              <a:latin typeface="Roboto Condensed" panose="02000000000000000000" pitchFamily="2" charset="0"/>
            </a:endParaRPr>
          </a:p>
        </p:txBody>
      </p:sp>
    </p:spTree>
    <p:extLst>
      <p:ext uri="{BB962C8B-B14F-4D97-AF65-F5344CB8AC3E}">
        <p14:creationId xmlns:p14="http://schemas.microsoft.com/office/powerpoint/2010/main" val="16235991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09F02C1B-FB2D-4FA8-1F1A-82CE87B931D4}"/>
              </a:ext>
            </a:extLst>
          </p:cNvPr>
          <p:cNvSpPr>
            <a:spLocks noGrp="1"/>
          </p:cNvSpPr>
          <p:nvPr>
            <p:ph type="subTitle" idx="1"/>
          </p:nvPr>
        </p:nvSpPr>
        <p:spPr>
          <a:xfrm>
            <a:off x="283923" y="255937"/>
            <a:ext cx="11603277" cy="5724733"/>
          </a:xfrm>
        </p:spPr>
        <p:txBody>
          <a:bodyPr>
            <a:normAutofit/>
          </a:bodyPr>
          <a:lstStyle/>
          <a:p>
            <a:pPr algn="l">
              <a:spcAft>
                <a:spcPts val="0"/>
              </a:spcAft>
            </a:pPr>
            <a:r>
              <a:rPr lang="tr-TR" b="1" i="0" dirty="0">
                <a:solidFill>
                  <a:srgbClr val="800000"/>
                </a:solidFill>
                <a:effectLst/>
                <a:latin typeface="Arial" panose="020B0604020202020204" pitchFamily="34" charset="0"/>
              </a:rPr>
              <a:t>Farabi Öğrencisi Olmak Öğrencilere Ne Kazandırır?</a:t>
            </a:r>
            <a:endParaRPr lang="tr-TR" sz="1600" b="0" i="0" dirty="0">
              <a:solidFill>
                <a:srgbClr val="4C5960"/>
              </a:solidFill>
              <a:effectLst/>
              <a:latin typeface="Roboto Condensed" panose="02000000000000000000" pitchFamily="2" charset="0"/>
            </a:endParaRPr>
          </a:p>
          <a:p>
            <a:pPr algn="l">
              <a:spcAft>
                <a:spcPts val="0"/>
              </a:spcAft>
            </a:pPr>
            <a:r>
              <a:rPr lang="tr-TR" b="0" i="0" dirty="0">
                <a:solidFill>
                  <a:srgbClr val="424242"/>
                </a:solidFill>
                <a:effectLst/>
                <a:latin typeface="Arial" panose="020B0604020202020204" pitchFamily="34" charset="0"/>
              </a:rPr>
              <a:t> </a:t>
            </a:r>
            <a:endParaRPr lang="tr-TR" sz="1600" b="0" i="0" dirty="0">
              <a:solidFill>
                <a:srgbClr val="4C5960"/>
              </a:solidFill>
              <a:effectLst/>
              <a:latin typeface="Roboto Condensed" panose="02000000000000000000" pitchFamily="2" charset="0"/>
            </a:endParaRPr>
          </a:p>
          <a:p>
            <a:pPr algn="just">
              <a:spcAft>
                <a:spcPts val="0"/>
              </a:spcAft>
            </a:pPr>
            <a:r>
              <a:rPr lang="tr-TR" b="0" i="0" dirty="0">
                <a:solidFill>
                  <a:srgbClr val="424242"/>
                </a:solidFill>
                <a:effectLst/>
                <a:latin typeface="Arial" panose="020B0604020202020204" pitchFamily="34" charset="0"/>
              </a:rPr>
              <a:t>Öğrenci değişim programları öğrencilere farklı bir akademik ortamda eğitim alma, farklı bir sosyal çevrede iletişim kurarak iletişim becerilerini arttırma ve genel olarak gidilen yerlerin tarihi, kültürel ve coğrafi özellikleri konusunda bilgi sahibi olma fırsatı vermesi açılarından oldukça yararlıdır.</a:t>
            </a:r>
            <a:endParaRPr lang="tr-TR" sz="1600" b="0" i="0" dirty="0">
              <a:solidFill>
                <a:srgbClr val="4C5960"/>
              </a:solidFill>
              <a:effectLst/>
              <a:latin typeface="Roboto Condensed" panose="02000000000000000000" pitchFamily="2" charset="0"/>
            </a:endParaRPr>
          </a:p>
          <a:p>
            <a:pPr algn="just">
              <a:spcAft>
                <a:spcPts val="0"/>
              </a:spcAft>
            </a:pPr>
            <a:r>
              <a:rPr lang="tr-TR" b="0" i="0" dirty="0">
                <a:solidFill>
                  <a:srgbClr val="424242"/>
                </a:solidFill>
                <a:effectLst/>
                <a:latin typeface="Arial" panose="020B0604020202020204" pitchFamily="34" charset="0"/>
              </a:rPr>
              <a:t>Farabi programı da bu kazanımların yanı sıra yeni bir çevreye alışmayı gerektirdiği için öğrencilerin mücadeleci yönünü geliştirebilir.</a:t>
            </a:r>
            <a:endParaRPr lang="tr-TR" sz="1600" b="0" i="0" dirty="0">
              <a:solidFill>
                <a:srgbClr val="4C5960"/>
              </a:solidFill>
              <a:effectLst/>
              <a:latin typeface="Roboto Condensed" panose="02000000000000000000" pitchFamily="2" charset="0"/>
            </a:endParaRPr>
          </a:p>
          <a:p>
            <a:pPr algn="l">
              <a:spcAft>
                <a:spcPts val="0"/>
              </a:spcAft>
            </a:pPr>
            <a:r>
              <a:rPr lang="tr-TR" b="1" i="0" dirty="0">
                <a:solidFill>
                  <a:srgbClr val="800000"/>
                </a:solidFill>
                <a:effectLst/>
                <a:latin typeface="Arial" panose="020B0604020202020204" pitchFamily="34" charset="0"/>
              </a:rPr>
              <a:t>Farabi Değişim Programına Başvurumu Ne Zaman Yapabilirim?</a:t>
            </a:r>
            <a:endParaRPr lang="tr-TR" sz="1600" b="0" i="0" dirty="0">
              <a:solidFill>
                <a:srgbClr val="4C5960"/>
              </a:solidFill>
              <a:effectLst/>
              <a:latin typeface="Roboto Condensed" panose="02000000000000000000" pitchFamily="2" charset="0"/>
            </a:endParaRPr>
          </a:p>
          <a:p>
            <a:pPr algn="l">
              <a:spcAft>
                <a:spcPts val="0"/>
              </a:spcAft>
            </a:pPr>
            <a:r>
              <a:rPr lang="tr-TR" b="0" i="0" dirty="0">
                <a:solidFill>
                  <a:srgbClr val="424242"/>
                </a:solidFill>
                <a:effectLst/>
                <a:latin typeface="Arial" panose="020B0604020202020204" pitchFamily="34" charset="0"/>
              </a:rPr>
              <a:t> </a:t>
            </a:r>
            <a:endParaRPr lang="tr-TR" sz="1600" b="0" i="0" dirty="0">
              <a:solidFill>
                <a:srgbClr val="4C5960"/>
              </a:solidFill>
              <a:effectLst/>
              <a:latin typeface="Roboto Condensed" panose="02000000000000000000" pitchFamily="2" charset="0"/>
            </a:endParaRPr>
          </a:p>
          <a:p>
            <a:pPr algn="just">
              <a:spcAft>
                <a:spcPts val="0"/>
              </a:spcAft>
            </a:pPr>
            <a:r>
              <a:rPr lang="tr-TR" b="0" i="0" dirty="0">
                <a:solidFill>
                  <a:srgbClr val="424242"/>
                </a:solidFill>
                <a:effectLst/>
                <a:latin typeface="Arial" panose="020B0604020202020204" pitchFamily="34" charset="0"/>
              </a:rPr>
              <a:t>Farabi başvuruları (Güz) ya da (Güz + Bahar) olmak üzere önceki yılın “Mart” ayı içinde yapılır. Üniversiteler “Farabi Değişim Programı” duyurularını internet siteleri üzerinden yapmaktadırlar.</a:t>
            </a:r>
            <a:endParaRPr lang="tr-TR" sz="1600" b="0" i="0" dirty="0">
              <a:solidFill>
                <a:srgbClr val="4C5960"/>
              </a:solidFill>
              <a:effectLst/>
              <a:latin typeface="Roboto Condensed" panose="02000000000000000000" pitchFamily="2" charset="0"/>
            </a:endParaRPr>
          </a:p>
        </p:txBody>
      </p:sp>
    </p:spTree>
    <p:extLst>
      <p:ext uri="{BB962C8B-B14F-4D97-AF65-F5344CB8AC3E}">
        <p14:creationId xmlns:p14="http://schemas.microsoft.com/office/powerpoint/2010/main" val="12427932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45B2F3-7929-0B08-305A-280654174C83}"/>
              </a:ext>
            </a:extLst>
          </p:cNvPr>
          <p:cNvSpPr>
            <a:spLocks noGrp="1"/>
          </p:cNvSpPr>
          <p:nvPr>
            <p:ph type="ctrTitle"/>
          </p:nvPr>
        </p:nvSpPr>
        <p:spPr>
          <a:xfrm>
            <a:off x="477981" y="1122363"/>
            <a:ext cx="4023360" cy="3204134"/>
          </a:xfrm>
        </p:spPr>
        <p:txBody>
          <a:bodyPr anchor="b">
            <a:normAutofit/>
          </a:bodyPr>
          <a:lstStyle/>
          <a:p>
            <a:pPr algn="l"/>
            <a:r>
              <a:rPr lang="tr-TR" sz="1900" dirty="0"/>
              <a:t>BARÜ UZEM </a:t>
            </a:r>
            <a:br>
              <a:rPr lang="tr-TR" sz="1900" dirty="0"/>
            </a:br>
            <a:r>
              <a:rPr lang="tr-TR" sz="1900" dirty="0"/>
              <a:t>(</a:t>
            </a:r>
            <a:r>
              <a:rPr lang="tr-TR" sz="1900" dirty="0" err="1"/>
              <a:t>https</a:t>
            </a:r>
            <a:r>
              <a:rPr lang="tr-TR" sz="1900" dirty="0"/>
              <a:t>://</a:t>
            </a:r>
            <a:r>
              <a:rPr lang="tr-TR" sz="1900" dirty="0" err="1"/>
              <a:t>uzem.bartin.edu.tr</a:t>
            </a:r>
            <a:r>
              <a:rPr lang="tr-TR" sz="1900" dirty="0"/>
              <a:t>/uzaktan-ders-</a:t>
            </a:r>
            <a:r>
              <a:rPr lang="tr-TR" sz="1900" dirty="0" err="1"/>
              <a:t>ogrenci.html</a:t>
            </a:r>
            <a:r>
              <a:rPr lang="tr-TR" sz="1900" dirty="0"/>
              <a:t>)</a:t>
            </a:r>
          </a:p>
        </p:txBody>
      </p:sp>
      <p:pic>
        <p:nvPicPr>
          <p:cNvPr id="5" name="Resim 4" descr="metin, ekran görüntüsü, yazı tipi, web sitesi içeren bir resim&#10;&#10;Açıklama otomatik olarak oluşturuldu">
            <a:extLst>
              <a:ext uri="{FF2B5EF4-FFF2-40B4-BE49-F238E27FC236}">
                <a16:creationId xmlns:a16="http://schemas.microsoft.com/office/drawing/2014/main" id="{297A8EC5-1802-46EB-D0A8-9B7E523A7DCA}"/>
              </a:ext>
            </a:extLst>
          </p:cNvPr>
          <p:cNvPicPr>
            <a:picLocks noChangeAspect="1"/>
          </p:cNvPicPr>
          <p:nvPr/>
        </p:nvPicPr>
        <p:blipFill>
          <a:blip r:embed="rId2"/>
          <a:stretch>
            <a:fillRect/>
          </a:stretch>
        </p:blipFill>
        <p:spPr>
          <a:xfrm>
            <a:off x="4981498" y="625683"/>
            <a:ext cx="6612582" cy="5455380"/>
          </a:xfrm>
          <a:prstGeom prst="rect">
            <a:avLst/>
          </a:prstGeom>
        </p:spPr>
      </p:pic>
    </p:spTree>
    <p:extLst>
      <p:ext uri="{BB962C8B-B14F-4D97-AF65-F5344CB8AC3E}">
        <p14:creationId xmlns:p14="http://schemas.microsoft.com/office/powerpoint/2010/main" val="3391467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2120080" y="0"/>
            <a:ext cx="7951839" cy="1325563"/>
          </a:xfrm>
        </p:spPr>
        <p:txBody>
          <a:bodyPr/>
          <a:lstStyle/>
          <a:p>
            <a:r>
              <a:rPr lang="tr-TR" dirty="0" smtClean="0"/>
              <a:t>Rektörümüz; Prof. Dr. Orhan UZUN</a:t>
            </a:r>
            <a:endParaRPr lang="tr-TR" dirty="0"/>
          </a:p>
        </p:txBody>
      </p:sp>
      <p:pic>
        <p:nvPicPr>
          <p:cNvPr id="2" name="Resim 1"/>
          <p:cNvPicPr>
            <a:picLocks noChangeAspect="1"/>
          </p:cNvPicPr>
          <p:nvPr/>
        </p:nvPicPr>
        <p:blipFill>
          <a:blip r:embed="rId2"/>
          <a:stretch>
            <a:fillRect/>
          </a:stretch>
        </p:blipFill>
        <p:spPr>
          <a:xfrm>
            <a:off x="1442519" y="1027906"/>
            <a:ext cx="9306962" cy="5830432"/>
          </a:xfrm>
          <a:prstGeom prst="rect">
            <a:avLst/>
          </a:prstGeom>
        </p:spPr>
      </p:pic>
    </p:spTree>
    <p:extLst>
      <p:ext uri="{BB962C8B-B14F-4D97-AF65-F5344CB8AC3E}">
        <p14:creationId xmlns:p14="http://schemas.microsoft.com/office/powerpoint/2010/main" val="10573157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45B2F3-7929-0B08-305A-280654174C83}"/>
              </a:ext>
            </a:extLst>
          </p:cNvPr>
          <p:cNvSpPr>
            <a:spLocks noGrp="1"/>
          </p:cNvSpPr>
          <p:nvPr>
            <p:ph type="ctrTitle"/>
          </p:nvPr>
        </p:nvSpPr>
        <p:spPr>
          <a:xfrm>
            <a:off x="7845146" y="739113"/>
            <a:ext cx="3701681" cy="1705232"/>
          </a:xfrm>
        </p:spPr>
        <p:txBody>
          <a:bodyPr vert="horz" lIns="91440" tIns="45720" rIns="91440" bIns="45720" rtlCol="0" anchor="b">
            <a:normAutofit/>
          </a:bodyPr>
          <a:lstStyle/>
          <a:p>
            <a:pPr algn="l"/>
            <a:r>
              <a:rPr lang="en-US" sz="4800" b="1" kern="1200" dirty="0" err="1">
                <a:latin typeface="+mj-lt"/>
                <a:ea typeface="+mj-ea"/>
                <a:cs typeface="+mj-cs"/>
              </a:rPr>
              <a:t>Bağımlılıkla</a:t>
            </a:r>
            <a:r>
              <a:rPr lang="en-US" sz="4800" b="1" kern="1200" dirty="0">
                <a:latin typeface="+mj-lt"/>
                <a:ea typeface="+mj-ea"/>
                <a:cs typeface="+mj-cs"/>
              </a:rPr>
              <a:t> </a:t>
            </a:r>
            <a:r>
              <a:rPr lang="en-US" sz="4800" b="1" kern="1200" dirty="0" err="1">
                <a:latin typeface="+mj-lt"/>
                <a:ea typeface="+mj-ea"/>
                <a:cs typeface="+mj-cs"/>
              </a:rPr>
              <a:t>Mücadele</a:t>
            </a:r>
            <a:r>
              <a:rPr lang="en-US" sz="3300" kern="1200" dirty="0">
                <a:latin typeface="+mj-lt"/>
                <a:ea typeface="+mj-ea"/>
                <a:cs typeface="+mj-cs"/>
              </a:rPr>
              <a:t/>
            </a:r>
            <a:br>
              <a:rPr lang="en-US" sz="3300" kern="1200" dirty="0">
                <a:latin typeface="+mj-lt"/>
                <a:ea typeface="+mj-ea"/>
                <a:cs typeface="+mj-cs"/>
              </a:rPr>
            </a:br>
            <a:r>
              <a:rPr lang="en-US" sz="1100" kern="1200" dirty="0">
                <a:latin typeface="+mj-lt"/>
                <a:ea typeface="+mj-ea"/>
                <a:cs typeface="+mj-cs"/>
              </a:rPr>
              <a:t>(https://</a:t>
            </a:r>
            <a:r>
              <a:rPr lang="en-US" sz="1100" kern="1200" dirty="0" err="1">
                <a:latin typeface="+mj-lt"/>
                <a:ea typeface="+mj-ea"/>
                <a:cs typeface="+mj-cs"/>
              </a:rPr>
              <a:t>sporbf.bartin.edu.tr</a:t>
            </a:r>
            <a:r>
              <a:rPr lang="en-US" sz="1100" kern="1200" dirty="0">
                <a:latin typeface="+mj-lt"/>
                <a:ea typeface="+mj-ea"/>
                <a:cs typeface="+mj-cs"/>
              </a:rPr>
              <a:t>/</a:t>
            </a:r>
            <a:r>
              <a:rPr lang="en-US" sz="1100" kern="1200" dirty="0" err="1">
                <a:latin typeface="+mj-lt"/>
                <a:ea typeface="+mj-ea"/>
                <a:cs typeface="+mj-cs"/>
              </a:rPr>
              <a:t>bagimlilik-ile-mucadele.html</a:t>
            </a:r>
            <a:r>
              <a:rPr lang="en-US" sz="1100" kern="1200" dirty="0">
                <a:latin typeface="+mj-lt"/>
                <a:ea typeface="+mj-ea"/>
                <a:cs typeface="+mj-cs"/>
              </a:rPr>
              <a:t>)</a:t>
            </a:r>
            <a:endParaRPr lang="en-US" sz="3300" kern="1200" dirty="0">
              <a:latin typeface="+mj-lt"/>
              <a:ea typeface="+mj-ea"/>
              <a:cs typeface="+mj-cs"/>
            </a:endParaRPr>
          </a:p>
        </p:txBody>
      </p:sp>
      <p:pic>
        <p:nvPicPr>
          <p:cNvPr id="5" name="Resim 4" descr="metin, kompakt disk, daire, veri depolama cihazı içeren bir resim&#10;&#10;Açıklama otomatik olarak oluşturuldu">
            <a:extLst>
              <a:ext uri="{FF2B5EF4-FFF2-40B4-BE49-F238E27FC236}">
                <a16:creationId xmlns:a16="http://schemas.microsoft.com/office/drawing/2014/main" id="{D530A04C-51D0-DEF6-8112-2EBB2AE737B0}"/>
              </a:ext>
            </a:extLst>
          </p:cNvPr>
          <p:cNvPicPr>
            <a:picLocks noChangeAspect="1"/>
          </p:cNvPicPr>
          <p:nvPr/>
        </p:nvPicPr>
        <p:blipFill>
          <a:blip r:embed="rId2"/>
          <a:stretch>
            <a:fillRect/>
          </a:stretch>
        </p:blipFill>
        <p:spPr>
          <a:xfrm>
            <a:off x="810135" y="1244250"/>
            <a:ext cx="6411088" cy="4183234"/>
          </a:xfrm>
          <a:prstGeom prst="rect">
            <a:avLst/>
          </a:prstGeom>
        </p:spPr>
      </p:pic>
    </p:spTree>
    <p:extLst>
      <p:ext uri="{BB962C8B-B14F-4D97-AF65-F5344CB8AC3E}">
        <p14:creationId xmlns:p14="http://schemas.microsoft.com/office/powerpoint/2010/main" val="3273869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Bağımlılık ile Mücadele</a:t>
            </a:r>
            <a:endParaRPr lang="tr-TR" dirty="0"/>
          </a:p>
        </p:txBody>
      </p:sp>
      <p:sp>
        <p:nvSpPr>
          <p:cNvPr id="3" name="İçerik Yer Tutucusu 2"/>
          <p:cNvSpPr>
            <a:spLocks noGrp="1"/>
          </p:cNvSpPr>
          <p:nvPr>
            <p:ph idx="1"/>
          </p:nvPr>
        </p:nvSpPr>
        <p:spPr/>
        <p:txBody>
          <a:bodyPr/>
          <a:lstStyle/>
          <a:p>
            <a:r>
              <a:rPr lang="tr-TR" dirty="0" smtClean="0"/>
              <a:t>Alkol Bağımlılığı</a:t>
            </a:r>
          </a:p>
          <a:p>
            <a:r>
              <a:rPr lang="tr-TR" dirty="0" smtClean="0"/>
              <a:t>Sigara </a:t>
            </a:r>
            <a:r>
              <a:rPr lang="tr-TR" dirty="0"/>
              <a:t>Bağımlılığı</a:t>
            </a:r>
            <a:endParaRPr lang="tr-TR" dirty="0" smtClean="0"/>
          </a:p>
          <a:p>
            <a:r>
              <a:rPr lang="tr-TR" dirty="0" smtClean="0"/>
              <a:t>Uyuşturucu </a:t>
            </a:r>
            <a:r>
              <a:rPr lang="tr-TR" dirty="0"/>
              <a:t>Bağımlılığı</a:t>
            </a:r>
            <a:endParaRPr lang="tr-TR" dirty="0" smtClean="0"/>
          </a:p>
          <a:p>
            <a:r>
              <a:rPr lang="tr-TR" dirty="0" smtClean="0"/>
              <a:t>Teknoloji Bağımlılığı</a:t>
            </a:r>
          </a:p>
          <a:p>
            <a:r>
              <a:rPr lang="tr-TR" dirty="0" smtClean="0"/>
              <a:t>………..</a:t>
            </a:r>
            <a:endParaRPr lang="tr-TR" dirty="0"/>
          </a:p>
        </p:txBody>
      </p:sp>
    </p:spTree>
    <p:extLst>
      <p:ext uri="{BB962C8B-B14F-4D97-AF65-F5344CB8AC3E}">
        <p14:creationId xmlns:p14="http://schemas.microsoft.com/office/powerpoint/2010/main" val="478917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675070"/>
            <a:ext cx="12192001" cy="5543075"/>
          </a:xfrm>
        </p:spPr>
      </p:pic>
    </p:spTree>
    <p:extLst>
      <p:ext uri="{BB962C8B-B14F-4D97-AF65-F5344CB8AC3E}">
        <p14:creationId xmlns:p14="http://schemas.microsoft.com/office/powerpoint/2010/main" val="4083864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5476568" cy="1325563"/>
          </a:xfrm>
        </p:spPr>
        <p:txBody>
          <a:bodyPr/>
          <a:lstStyle/>
          <a:p>
            <a:pPr algn="ctr"/>
            <a:r>
              <a:rPr lang="tr-TR" b="1" dirty="0"/>
              <a:t>ÜNİVERSİTEMİZ MİSYONU</a:t>
            </a:r>
            <a:endParaRPr lang="tr-TR" dirty="0"/>
          </a:p>
        </p:txBody>
      </p:sp>
      <p:sp>
        <p:nvSpPr>
          <p:cNvPr id="3" name="İçerik Yer Tutucusu 2"/>
          <p:cNvSpPr>
            <a:spLocks noGrp="1"/>
          </p:cNvSpPr>
          <p:nvPr>
            <p:ph idx="1"/>
          </p:nvPr>
        </p:nvSpPr>
        <p:spPr>
          <a:xfrm>
            <a:off x="838200" y="2769521"/>
            <a:ext cx="4957916" cy="3764014"/>
          </a:xfrm>
        </p:spPr>
        <p:txBody>
          <a:bodyPr/>
          <a:lstStyle/>
          <a:p>
            <a:r>
              <a:rPr lang="tr-TR" dirty="0" smtClean="0"/>
              <a:t>Öğrenci </a:t>
            </a:r>
            <a:r>
              <a:rPr lang="tr-TR" dirty="0"/>
              <a:t>merkezli bir yaklaşımla nitelikli bireyler yetiştirmek,</a:t>
            </a:r>
          </a:p>
          <a:p>
            <a:r>
              <a:rPr lang="tr-TR" dirty="0"/>
              <a:t>T</a:t>
            </a:r>
            <a:r>
              <a:rPr lang="da-DK" dirty="0" smtClean="0"/>
              <a:t>oplumsal </a:t>
            </a:r>
            <a:r>
              <a:rPr lang="da-DK" dirty="0"/>
              <a:t>sorumluluk bilinciyle bilime, sanata ve kültüre ulusal ve evrensel düzeyde </a:t>
            </a:r>
            <a:r>
              <a:rPr lang="da-DK" dirty="0" smtClean="0"/>
              <a:t>katkı</a:t>
            </a:r>
            <a:r>
              <a:rPr lang="tr-TR" dirty="0" smtClean="0"/>
              <a:t> sağlamaktır</a:t>
            </a:r>
            <a:r>
              <a:rPr lang="tr-TR" dirty="0"/>
              <a:t>.</a:t>
            </a:r>
          </a:p>
        </p:txBody>
      </p:sp>
      <p:sp>
        <p:nvSpPr>
          <p:cNvPr id="4" name="Unvan 1"/>
          <p:cNvSpPr txBox="1">
            <a:spLocks/>
          </p:cNvSpPr>
          <p:nvPr/>
        </p:nvSpPr>
        <p:spPr>
          <a:xfrm>
            <a:off x="6314768" y="365125"/>
            <a:ext cx="495791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smtClean="0"/>
              <a:t>ÜNİVERSİTEMİZ VİZYONU</a:t>
            </a:r>
            <a:endParaRPr lang="tr-TR" dirty="0"/>
          </a:p>
        </p:txBody>
      </p:sp>
      <p:sp>
        <p:nvSpPr>
          <p:cNvPr id="5" name="İçerik Yer Tutucusu 2"/>
          <p:cNvSpPr txBox="1">
            <a:spLocks/>
          </p:cNvSpPr>
          <p:nvPr/>
        </p:nvSpPr>
        <p:spPr>
          <a:xfrm>
            <a:off x="6314768" y="2813771"/>
            <a:ext cx="4957916" cy="3778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a:t>Çözüm odaklı bir yaklaşımla bilimsel ve toplumsal sorunlara yönelik araştırmalar ve </a:t>
            </a:r>
            <a:r>
              <a:rPr lang="tr-TR" dirty="0" smtClean="0"/>
              <a:t>uygulamalar gerçekleştiren</a:t>
            </a:r>
            <a:r>
              <a:rPr lang="tr-TR" dirty="0"/>
              <a:t>, kurumsal kültürü ve aidiyet duygusu yüksek, verdiği iyi </a:t>
            </a:r>
            <a:r>
              <a:rPr lang="tr-TR" dirty="0" smtClean="0"/>
              <a:t>eğitimle tercih </a:t>
            </a:r>
            <a:r>
              <a:rPr lang="tr-TR" dirty="0"/>
              <a:t>edilen bir üniversite olmaktır.</a:t>
            </a:r>
          </a:p>
        </p:txBody>
      </p:sp>
    </p:spTree>
    <p:extLst>
      <p:ext uri="{BB962C8B-B14F-4D97-AF65-F5344CB8AC3E}">
        <p14:creationId xmlns:p14="http://schemas.microsoft.com/office/powerpoint/2010/main" val="1251653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3216" y="0"/>
            <a:ext cx="10515600" cy="1194619"/>
          </a:xfrm>
        </p:spPr>
        <p:txBody>
          <a:bodyPr/>
          <a:lstStyle/>
          <a:p>
            <a:pPr algn="ctr"/>
            <a:r>
              <a:rPr lang="tr-TR" dirty="0" smtClean="0"/>
              <a:t>Üniversitemiz Akademik Birimleri</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66" y="1047135"/>
            <a:ext cx="12260049" cy="5810865"/>
          </a:xfrm>
        </p:spPr>
      </p:pic>
    </p:spTree>
    <p:extLst>
      <p:ext uri="{BB962C8B-B14F-4D97-AF65-F5344CB8AC3E}">
        <p14:creationId xmlns:p14="http://schemas.microsoft.com/office/powerpoint/2010/main" val="2316655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14406"/>
            <a:ext cx="9839632" cy="1325563"/>
          </a:xfrm>
        </p:spPr>
        <p:txBody>
          <a:bodyPr/>
          <a:lstStyle/>
          <a:p>
            <a:r>
              <a:rPr lang="tr-TR" dirty="0" smtClean="0"/>
              <a:t>Bartın Meslek Yüksekokulu Müdürümüz</a:t>
            </a:r>
            <a:endParaRPr lang="tr-TR" dirty="0"/>
          </a:p>
        </p:txBody>
      </p:sp>
      <p:sp>
        <p:nvSpPr>
          <p:cNvPr id="3" name="İçerik Yer Tutucusu 2"/>
          <p:cNvSpPr>
            <a:spLocks noGrp="1"/>
          </p:cNvSpPr>
          <p:nvPr>
            <p:ph idx="1"/>
          </p:nvPr>
        </p:nvSpPr>
        <p:spPr>
          <a:xfrm>
            <a:off x="8214849" y="6312310"/>
            <a:ext cx="3991899" cy="545690"/>
          </a:xfrm>
        </p:spPr>
        <p:txBody>
          <a:bodyPr>
            <a:normAutofit/>
          </a:bodyPr>
          <a:lstStyle/>
          <a:p>
            <a:pPr marL="0" indent="0">
              <a:buNone/>
            </a:pPr>
            <a:r>
              <a:rPr lang="tr-TR" dirty="0" smtClean="0"/>
              <a:t>Doç. Dr. Ayşe GENÇ LERMİ</a:t>
            </a:r>
            <a:endParaRPr lang="tr-TR" dirty="0"/>
          </a:p>
        </p:txBody>
      </p:sp>
      <p:pic>
        <p:nvPicPr>
          <p:cNvPr id="5" name="Resim 4"/>
          <p:cNvPicPr>
            <a:picLocks noChangeAspect="1"/>
          </p:cNvPicPr>
          <p:nvPr/>
        </p:nvPicPr>
        <p:blipFill>
          <a:blip r:embed="rId2"/>
          <a:stretch>
            <a:fillRect/>
          </a:stretch>
        </p:blipFill>
        <p:spPr>
          <a:xfrm>
            <a:off x="0" y="1424226"/>
            <a:ext cx="8261555" cy="5433774"/>
          </a:xfrm>
          <a:prstGeom prst="rect">
            <a:avLst/>
          </a:prstGeom>
        </p:spPr>
      </p:pic>
    </p:spTree>
    <p:extLst>
      <p:ext uri="{BB962C8B-B14F-4D97-AF65-F5344CB8AC3E}">
        <p14:creationId xmlns:p14="http://schemas.microsoft.com/office/powerpoint/2010/main" val="1461742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14406"/>
            <a:ext cx="10515600" cy="1325563"/>
          </a:xfrm>
        </p:spPr>
        <p:txBody>
          <a:bodyPr/>
          <a:lstStyle/>
          <a:p>
            <a:r>
              <a:rPr lang="tr-TR" dirty="0" smtClean="0"/>
              <a:t>Bartın Meslek Yüksekokulu Müdür Yardımcıları</a:t>
            </a:r>
            <a:endParaRPr lang="tr-TR" dirty="0"/>
          </a:p>
        </p:txBody>
      </p:sp>
      <p:sp>
        <p:nvSpPr>
          <p:cNvPr id="3" name="İçerik Yer Tutucusu 2"/>
          <p:cNvSpPr>
            <a:spLocks noGrp="1"/>
          </p:cNvSpPr>
          <p:nvPr>
            <p:ph idx="1"/>
          </p:nvPr>
        </p:nvSpPr>
        <p:spPr>
          <a:xfrm>
            <a:off x="838200" y="6046840"/>
            <a:ext cx="3902563" cy="516193"/>
          </a:xfrm>
        </p:spPr>
        <p:txBody>
          <a:bodyPr>
            <a:normAutofit/>
          </a:bodyPr>
          <a:lstStyle/>
          <a:p>
            <a:pPr marL="0" indent="0">
              <a:buNone/>
            </a:pPr>
            <a:r>
              <a:rPr lang="tr-TR" dirty="0" err="1" smtClean="0"/>
              <a:t>Öğr</a:t>
            </a:r>
            <a:r>
              <a:rPr lang="tr-TR" dirty="0" smtClean="0"/>
              <a:t>. Gör. Hasan ASLAN</a:t>
            </a: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236383"/>
            <a:ext cx="3902563" cy="3347884"/>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2192138"/>
            <a:ext cx="3903406" cy="3548196"/>
          </a:xfrm>
          <a:prstGeom prst="rect">
            <a:avLst/>
          </a:prstGeom>
        </p:spPr>
      </p:pic>
      <p:sp>
        <p:nvSpPr>
          <p:cNvPr id="7" name="İçerik Yer Tutucusu 2"/>
          <p:cNvSpPr txBox="1">
            <a:spLocks/>
          </p:cNvSpPr>
          <p:nvPr/>
        </p:nvSpPr>
        <p:spPr>
          <a:xfrm>
            <a:off x="7316043" y="6046840"/>
            <a:ext cx="3902563" cy="516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dirty="0" err="1" smtClean="0"/>
              <a:t>Öğr</a:t>
            </a:r>
            <a:r>
              <a:rPr lang="tr-TR" dirty="0" smtClean="0"/>
              <a:t>. Gör. Selin Nur DUR</a:t>
            </a:r>
            <a:endParaRPr lang="tr-TR" dirty="0"/>
          </a:p>
        </p:txBody>
      </p:sp>
    </p:spTree>
    <p:extLst>
      <p:ext uri="{BB962C8B-B14F-4D97-AF65-F5344CB8AC3E}">
        <p14:creationId xmlns:p14="http://schemas.microsoft.com/office/powerpoint/2010/main" val="168945024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TotalTime>
  <Words>1954</Words>
  <Application>Microsoft Office PowerPoint</Application>
  <PresentationFormat>Geniş ekran</PresentationFormat>
  <Paragraphs>165</Paragraphs>
  <Slides>41</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41</vt:i4>
      </vt:variant>
    </vt:vector>
  </HeadingPairs>
  <TitlesOfParts>
    <vt:vector size="49" baseType="lpstr">
      <vt:lpstr>Arial</vt:lpstr>
      <vt:lpstr>Calibri</vt:lpstr>
      <vt:lpstr>Calibri Light</vt:lpstr>
      <vt:lpstr>Roboto Condensed</vt:lpstr>
      <vt:lpstr>SSS</vt:lpstr>
      <vt:lpstr>Times New Roman</vt:lpstr>
      <vt:lpstr>Wingdings</vt:lpstr>
      <vt:lpstr>Office Teması</vt:lpstr>
      <vt:lpstr>Bartın Üniversitesi Bartın Meslek Yüksekokulu Motorlu Araçlar ve Ulaştırma Teknolojileri Bölümü Gemi İnşaatı Programı </vt:lpstr>
      <vt:lpstr>Bartın Üniversitesi Yerleşkeleri</vt:lpstr>
      <vt:lpstr>Bartın Şehir Tanıtımı</vt:lpstr>
      <vt:lpstr>Rektörümüz; Prof. Dr. Orhan UZUN</vt:lpstr>
      <vt:lpstr>PowerPoint Sunusu</vt:lpstr>
      <vt:lpstr>ÜNİVERSİTEMİZ MİSYONU</vt:lpstr>
      <vt:lpstr>Üniversitemiz Akademik Birimleri</vt:lpstr>
      <vt:lpstr>Bartın Meslek Yüksekokulu Müdürümüz</vt:lpstr>
      <vt:lpstr>Bartın Meslek Yüksekokulu Müdür Yardımcıları</vt:lpstr>
      <vt:lpstr>PowerPoint Sunusu</vt:lpstr>
      <vt:lpstr>Bartın Meslek Yüksekokulu Programları</vt:lpstr>
      <vt:lpstr>Bartın Meslek Yüksekokulu İletişim Kanalları</vt:lpstr>
      <vt:lpstr>Gemi İnşaatı Programı Öğretim Elemanları</vt:lpstr>
      <vt:lpstr>Bölüm Web ve Sosyal Medya Hesaplarımız</vt:lpstr>
      <vt:lpstr>Öğrenci Bilgilendirmeler    -  https://w3.bartin.edu.tr </vt:lpstr>
      <vt:lpstr>PowerPoint Sunusu</vt:lpstr>
      <vt:lpstr>E Kampüs Tanıtım</vt:lpstr>
      <vt:lpstr>15-Öğrenci Kulüpleri</vt:lpstr>
      <vt:lpstr>15-Öğrenci Kulüplerinden Bazıları</vt:lpstr>
      <vt:lpstr> 16- Bilim , Kültür ve Spor Şenlikleri</vt:lpstr>
      <vt:lpstr>PowerPoint Sunusu</vt:lpstr>
      <vt:lpstr>PowerPoint Sunusu</vt:lpstr>
      <vt:lpstr>PowerPoint Sunusu</vt:lpstr>
      <vt:lpstr>BARÜFEST 2022 (BARTIN ÜNİVERSİTESİ BİLİM, KÜLTÜR, SANAT VE SPOR ŞENLİKLERİ)  Kutlubey Yerleşkesi  26-27 Mayıs 2022 </vt:lpstr>
      <vt:lpstr>Bartın Üniversitesi Rektörlük İletişim Merkezi  (RİMER)</vt:lpstr>
      <vt:lpstr>17-BARÜ SIFIR ATIK PROJESİ</vt:lpstr>
      <vt:lpstr>PowerPoint Sunusu</vt:lpstr>
      <vt:lpstr>PowerPoint Sunusu</vt:lpstr>
      <vt:lpstr>PowerPoint Sunusu</vt:lpstr>
      <vt:lpstr>BARÜ  KISMİ ZAMANLI ÇALIŞMA (KZÖ)  https://sksdb.bartin.edu.tr/</vt:lpstr>
      <vt:lpstr>Üniversitemiz öğrencileri ve personeli ‘EDUROAM’ ile kullanıcı adı ve şifrelerini girerek hem üniversitemizde hem ‘EDUROAM’ üyesi onlarca eğitim kurumunda internete ücretsiz ve hızlı bir şekilde bağlanabiliyor.  https://w3.bartin.edu.tr/haberler/eduramla-internetiniz-hic-kesilmesin.html  </vt:lpstr>
      <vt:lpstr>DEĞİŞİM PROGRAMLARI NELERDİR?</vt:lpstr>
      <vt:lpstr>PowerPoint Sunusu</vt:lpstr>
      <vt:lpstr>PowerPoint Sunusu</vt:lpstr>
      <vt:lpstr>PowerPoint Sunusu</vt:lpstr>
      <vt:lpstr>PowerPoint Sunusu</vt:lpstr>
      <vt:lpstr>PowerPoint Sunusu</vt:lpstr>
      <vt:lpstr>PowerPoint Sunusu</vt:lpstr>
      <vt:lpstr>BARÜ UZEM  (https://uzem.bartin.edu.tr/uzaktan-ders-ogrenci.html)</vt:lpstr>
      <vt:lpstr>Bağımlılıkla Mücadele (https://sporbf.bartin.edu.tr/bagimlilik-ile-mucadele.html)</vt:lpstr>
      <vt:lpstr>Bağımlılık ile Mücadele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Bartın Üniversitesi Bartın Meslek Yüksekokulu Motorlu Araçlar ve Ulaştırma Teknolojileri Bölümü Gemi İnşaatı Programı Kurucaşile Yerleşkesi</dc:title>
  <dc:creator>Necati YILDIZ</dc:creator>
  <cp:lastModifiedBy>User</cp:lastModifiedBy>
  <cp:revision>24</cp:revision>
  <dcterms:created xsi:type="dcterms:W3CDTF">2023-10-07T03:44:55Z</dcterms:created>
  <dcterms:modified xsi:type="dcterms:W3CDTF">2023-10-18T06:48:59Z</dcterms:modified>
</cp:coreProperties>
</file>