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26"/>
  </p:notesMasterIdLst>
  <p:sldIdLst>
    <p:sldId id="256" r:id="rId2"/>
    <p:sldId id="418" r:id="rId3"/>
    <p:sldId id="421" r:id="rId4"/>
    <p:sldId id="419" r:id="rId5"/>
    <p:sldId id="420" r:id="rId6"/>
    <p:sldId id="257" r:id="rId7"/>
    <p:sldId id="259" r:id="rId8"/>
    <p:sldId id="376" r:id="rId9"/>
    <p:sldId id="377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70" r:id="rId18"/>
    <p:sldId id="271" r:id="rId19"/>
    <p:sldId id="277" r:id="rId20"/>
    <p:sldId id="279" r:id="rId21"/>
    <p:sldId id="280" r:id="rId22"/>
    <p:sldId id="378" r:id="rId23"/>
    <p:sldId id="379" r:id="rId24"/>
    <p:sldId id="380" r:id="rId25"/>
    <p:sldId id="3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390" r:id="rId37"/>
    <p:sldId id="391" r:id="rId38"/>
    <p:sldId id="392" r:id="rId39"/>
    <p:sldId id="393" r:id="rId40"/>
    <p:sldId id="395" r:id="rId41"/>
    <p:sldId id="394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320" r:id="rId63"/>
    <p:sldId id="296" r:id="rId64"/>
    <p:sldId id="297" r:id="rId65"/>
    <p:sldId id="298" r:id="rId66"/>
    <p:sldId id="299" r:id="rId67"/>
    <p:sldId id="300" r:id="rId68"/>
    <p:sldId id="301" r:id="rId69"/>
    <p:sldId id="382" r:id="rId70"/>
    <p:sldId id="312" r:id="rId71"/>
    <p:sldId id="313" r:id="rId72"/>
    <p:sldId id="315" r:id="rId73"/>
    <p:sldId id="316" r:id="rId74"/>
    <p:sldId id="383" r:id="rId75"/>
    <p:sldId id="323" r:id="rId76"/>
    <p:sldId id="325" r:id="rId77"/>
    <p:sldId id="326" r:id="rId78"/>
    <p:sldId id="327" r:id="rId79"/>
    <p:sldId id="328" r:id="rId80"/>
    <p:sldId id="329" r:id="rId81"/>
    <p:sldId id="330" r:id="rId82"/>
    <p:sldId id="385" r:id="rId83"/>
    <p:sldId id="386" r:id="rId84"/>
    <p:sldId id="303" r:id="rId85"/>
    <p:sldId id="388" r:id="rId86"/>
    <p:sldId id="304" r:id="rId87"/>
    <p:sldId id="306" r:id="rId88"/>
    <p:sldId id="307" r:id="rId89"/>
    <p:sldId id="308" r:id="rId90"/>
    <p:sldId id="309" r:id="rId91"/>
    <p:sldId id="384" r:id="rId92"/>
    <p:sldId id="343" r:id="rId93"/>
    <p:sldId id="344" r:id="rId94"/>
    <p:sldId id="345" r:id="rId95"/>
    <p:sldId id="346" r:id="rId96"/>
    <p:sldId id="389" r:id="rId97"/>
    <p:sldId id="348" r:id="rId98"/>
    <p:sldId id="349" r:id="rId99"/>
    <p:sldId id="350" r:id="rId100"/>
    <p:sldId id="351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4" r:id="rId122"/>
    <p:sldId id="375" r:id="rId123"/>
    <p:sldId id="416" r:id="rId124"/>
    <p:sldId id="417" r:id="rId125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B46A32"/>
    <a:srgbClr val="D79C6F"/>
    <a:srgbClr val="EFFDA9"/>
    <a:srgbClr val="F2FDBB"/>
    <a:srgbClr val="CC814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906" autoAdjust="0"/>
  </p:normalViewPr>
  <p:slideViewPr>
    <p:cSldViewPr showGuides="1">
      <p:cViewPr varScale="1">
        <p:scale>
          <a:sx n="58" d="100"/>
          <a:sy n="58" d="100"/>
        </p:scale>
        <p:origin x="16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-252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457EC2BB-53AE-4714-8409-730A637636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3FAECA9F-B979-401A-90CF-1F4D6807A9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A13BB5-6875-4739-9BFA-7ABAEB476987}" type="datetimeFigureOut">
              <a:rPr lang="tr-TR"/>
              <a:pPr>
                <a:defRPr/>
              </a:pPr>
              <a:t>12.10.2018</a:t>
            </a:fld>
            <a:endParaRPr lang="tr-TR"/>
          </a:p>
        </p:txBody>
      </p:sp>
      <p:sp>
        <p:nvSpPr>
          <p:cNvPr id="4" name="3 Slayt Görüntüsü Yer Tutucusu">
            <a:extLst>
              <a:ext uri="{FF2B5EF4-FFF2-40B4-BE49-F238E27FC236}">
                <a16:creationId xmlns:a16="http://schemas.microsoft.com/office/drawing/2014/main" id="{BA6186F7-9078-454C-A64E-45027D64C3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>
            <a:extLst>
              <a:ext uri="{FF2B5EF4-FFF2-40B4-BE49-F238E27FC236}">
                <a16:creationId xmlns:a16="http://schemas.microsoft.com/office/drawing/2014/main" id="{21F6727B-8DFD-4C9D-8E19-F92E983FC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5900FEA4-B2E5-40C0-8FF4-15C5FAA55A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5AC61470-09E6-4F60-8B7B-6D9A42EFD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A10CD1D-DD6C-40DB-B884-5FA0ED15309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9F881F-EED6-4B69-8E70-9308974CA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19C498-36C2-4208-A87F-3099E131F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51BD3C-DE2C-4E81-B522-70E79581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873342-FE64-4EAA-8133-13960659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7BA888-729A-4158-B86D-F396799D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D83CE-C233-4585-944E-FE23BB3A8CB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326231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F01C01-5BCB-468B-B328-A9FFCB83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8B0CFC-25B9-4E86-A690-CF67F4DBB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160C99-AC91-4F77-93F4-562015D7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62A4BE-C101-41A8-88BB-15EFD6F6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9D7D4E-CF4B-4F06-8DF7-14476FAC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89EEE-B35C-4AA0-9A07-4BBE6B569B67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923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5440A3B-FF75-418B-9F25-7766F8F2E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3D0655-80CA-4424-B6C8-DA42313CA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914976-7151-4C2B-AB94-B23D173E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E993BF-C8FB-4EB8-AD1E-FFD7DFC4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2A7C5C-E51F-4ED7-92D1-7A2BCFAF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04CF7-87B3-49A4-9376-2A6B0B8706AF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3292461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69875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00113" y="1628775"/>
            <a:ext cx="38100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62513" y="1628775"/>
            <a:ext cx="3810000" cy="45307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A958C0-95B8-4387-8D8D-1BD1F0B8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AFBC71-D2DD-4DC6-88F3-4B9A0D6C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14A19C-CBAB-4D34-BCCF-8B3ECF9C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0466-94B0-44A5-AC33-1D390F563CF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01443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900113" y="269875"/>
            <a:ext cx="7786687" cy="58896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BA1C62-8C4A-4E77-8118-743ADD17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07AC2F-2C47-490F-B486-94A1B461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20A90F-16D8-41C5-8113-DA044AF2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1117-F93D-4146-9833-672B67F20D9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590973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108471-881E-4770-8884-E8268894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7FB303-B4FC-4A14-982A-070B64787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DFBD8F-4CB5-4529-8929-5CC15739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D2660-A293-426A-B7A7-179AEBE8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707058-9F2D-4F24-95AE-EA089FCE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FE972-96BB-42D1-9EE7-F581BC202C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502934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91B9D6-6560-4E28-9ABE-51BFA828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F61C44B-AB73-4DCA-8001-09C9468B2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C8CDCF-7EAC-49BA-AAF2-BA8F7C34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57827-8A83-4F67-951C-B95D381A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92B6E6-8987-4B2D-8177-CCD9B101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89EEE-B35C-4AA0-9A07-4BBE6B569B67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46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A559CB8-4D79-4A10-B7E9-5B8E0422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55B7A4-416E-4520-8284-6BEE081D3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B3DCFC-A407-45E8-B404-8A42AA29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62086C7-9491-4959-AF8F-478127C8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3DC9DD-4EF6-4FC1-A173-9741233D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2CA3AE-FE25-4EC7-895E-66E360A9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89EEE-B35C-4AA0-9A07-4BBE6B569B67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63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CDFDE5-6FCA-498B-A754-9BC21A83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F09220-C81C-47D7-8CCE-9E2047ECD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ADC9911-64A1-4B25-93C3-8F936555D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A1136A6-AEF8-43AB-B3ED-302DDA75B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EEC284A-A2FD-4381-8AD5-00CE61F5D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4FF40A7-1EA8-476B-8677-C04C0844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2D0F92B-90BF-4D5E-98FC-BA50153F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DA3002D-7F19-4156-ADD5-28EFFFB3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89EEE-B35C-4AA0-9A07-4BBE6B569B67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019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591BEF-E0A9-43D6-9328-9468D605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B05AB3D-54C0-4290-B1EE-3E85F983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8A8F91D-46E5-4B9F-9C30-A02A072E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CC85F71-9254-418C-8AB3-C7E58266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5D86F-08E0-4119-AFFA-FE6438748AC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6904493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B64721D-EB14-4251-A6E7-4BECCF9B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11A8CE-C7F7-45F8-B2E4-E70B7F74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D160AA7-E63C-4FF3-9400-4773BEFB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993F-6A99-4F5A-A5E9-43DF360F483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012234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1F3485-D592-41B5-9E7D-9BCAD19A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8E5A85-DF29-404C-A101-EA6D9A6A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861B76E-2EC4-467A-86E2-65D28A741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513B12-CD6C-4905-AFF8-CA3F816C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63578A-89F8-426D-BB77-BF8A59E5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19E748-0F5E-47DA-9731-711B786E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0E018-62AE-4D45-B349-73EDC3DEDF0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8430088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8E0DC8-1218-4935-B19D-6EB89205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CDA83B3-CE7A-409E-A05C-1D59944EF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98836B-393E-48E9-8B56-4FCA6919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891258-861B-4D62-8A50-97D14B7E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98348B-F3D7-4844-9FE4-DC411BC8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B43E0D-6B57-48B8-8081-CDDF7BEC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9BD26-4C28-45C1-9AFF-17B41B0EE30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93533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D4B805-9F43-4964-A23B-5800E578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6E3C25-DC12-4B28-A7FE-C02EEB2CD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E882E3-1BF8-4FAC-BDD1-6FF97B17F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00022F-6052-46F4-A265-8E1D14664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4503FC-AEFD-4851-869B-2ABBABB70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C89EEE-B35C-4AA0-9A07-4BBE6B569B67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91C03164-6370-4457-B912-F2C1FA83EE9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038" y="-304800"/>
            <a:ext cx="2411412" cy="3279775"/>
            <a:chOff x="657" y="1389"/>
            <a:chExt cx="1729" cy="1951"/>
          </a:xfrm>
        </p:grpSpPr>
        <p:sp>
          <p:nvSpPr>
            <p:cNvPr id="8" name="AutoShape 15">
              <a:extLst>
                <a:ext uri="{FF2B5EF4-FFF2-40B4-BE49-F238E27FC236}">
                  <a16:creationId xmlns:a16="http://schemas.microsoft.com/office/drawing/2014/main" id="{06DB67F4-CBBD-46B9-B865-7F2B3FDBB1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57" y="1480"/>
              <a:ext cx="1459" cy="1778"/>
            </a:xfrm>
            <a:custGeom>
              <a:avLst/>
              <a:gdLst>
                <a:gd name="T0" fmla="*/ 1039 w 64000"/>
                <a:gd name="T1" fmla="*/ 84 h 64000"/>
                <a:gd name="T2" fmla="*/ 1459 w 64000"/>
                <a:gd name="T3" fmla="*/ 889 h 64000"/>
                <a:gd name="T4" fmla="*/ 1039 w 64000"/>
                <a:gd name="T5" fmla="*/ 1694 h 64000"/>
                <a:gd name="T6" fmla="*/ 1039 w 64000"/>
                <a:gd name="T7" fmla="*/ 1694 h 64000"/>
                <a:gd name="T8" fmla="*/ 1039 w 64000"/>
                <a:gd name="T9" fmla="*/ 1694 h 64000"/>
                <a:gd name="T10" fmla="*/ 1039 w 64000"/>
                <a:gd name="T11" fmla="*/ 1694 h 64000"/>
                <a:gd name="T12" fmla="*/ 1039 w 64000"/>
                <a:gd name="T13" fmla="*/ 84 h 64000"/>
                <a:gd name="T14" fmla="*/ 1039 w 64000"/>
                <a:gd name="T15" fmla="*/ 84 h 64000"/>
                <a:gd name="T16" fmla="*/ 1039 w 64000"/>
                <a:gd name="T17" fmla="*/ 8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5576 w 64000"/>
                <a:gd name="T28" fmla="*/ -28976 h 64000"/>
                <a:gd name="T29" fmla="*/ 45576 w 64000"/>
                <a:gd name="T30" fmla="*/ 28976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5572" y="3020"/>
                  </a:moveTo>
                  <a:cubicBezTo>
                    <a:pt x="56816" y="8287"/>
                    <a:pt x="64000" y="19583"/>
                    <a:pt x="64000" y="32000"/>
                  </a:cubicBezTo>
                  <a:cubicBezTo>
                    <a:pt x="64000" y="44416"/>
                    <a:pt x="56816" y="55712"/>
                    <a:pt x="45572" y="60979"/>
                  </a:cubicBezTo>
                  <a:cubicBezTo>
                    <a:pt x="45571" y="60979"/>
                    <a:pt x="45571" y="60979"/>
                    <a:pt x="45571" y="60979"/>
                  </a:cubicBezTo>
                  <a:lnTo>
                    <a:pt x="45572" y="60980"/>
                  </a:lnTo>
                  <a:lnTo>
                    <a:pt x="45572" y="3020"/>
                  </a:lnTo>
                  <a:lnTo>
                    <a:pt x="45571" y="3020"/>
                  </a:lnTo>
                  <a:cubicBezTo>
                    <a:pt x="45571" y="3020"/>
                    <a:pt x="45571" y="3020"/>
                    <a:pt x="45572" y="3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tr-TR"/>
            </a:p>
          </p:txBody>
        </p:sp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6F335E14-A2FA-4A18-A2BE-602A66491A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741" y="1389"/>
              <a:ext cx="1645" cy="1951"/>
            </a:xfrm>
            <a:custGeom>
              <a:avLst/>
              <a:gdLst>
                <a:gd name="T0" fmla="*/ 1301 w 64000"/>
                <a:gd name="T1" fmla="*/ 182 h 64000"/>
                <a:gd name="T2" fmla="*/ 1645 w 64000"/>
                <a:gd name="T3" fmla="*/ 976 h 64000"/>
                <a:gd name="T4" fmla="*/ 1301 w 64000"/>
                <a:gd name="T5" fmla="*/ 1769 h 64000"/>
                <a:gd name="T6" fmla="*/ 1301 w 64000"/>
                <a:gd name="T7" fmla="*/ 1769 h 64000"/>
                <a:gd name="T8" fmla="*/ 1301 w 64000"/>
                <a:gd name="T9" fmla="*/ 1769 h 64000"/>
                <a:gd name="T10" fmla="*/ 1301 w 64000"/>
                <a:gd name="T11" fmla="*/ 1769 h 64000"/>
                <a:gd name="T12" fmla="*/ 1301 w 64000"/>
                <a:gd name="T13" fmla="*/ 182 h 64000"/>
                <a:gd name="T14" fmla="*/ 1301 w 64000"/>
                <a:gd name="T15" fmla="*/ 182 h 64000"/>
                <a:gd name="T16" fmla="*/ 1301 w 64000"/>
                <a:gd name="T17" fmla="*/ 18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616 w 64000"/>
                <a:gd name="T28" fmla="*/ -26013 h 64000"/>
                <a:gd name="T29" fmla="*/ 50616 w 64000"/>
                <a:gd name="T30" fmla="*/ 26013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616" y="5972"/>
                  </a:moveTo>
                  <a:cubicBezTo>
                    <a:pt x="59016" y="11980"/>
                    <a:pt x="64000" y="21672"/>
                    <a:pt x="64000" y="32000"/>
                  </a:cubicBezTo>
                  <a:cubicBezTo>
                    <a:pt x="64000" y="42327"/>
                    <a:pt x="59016" y="52019"/>
                    <a:pt x="50616" y="58027"/>
                  </a:cubicBezTo>
                  <a:cubicBezTo>
                    <a:pt x="50616" y="58027"/>
                    <a:pt x="50616" y="58027"/>
                    <a:pt x="50615" y="58027"/>
                  </a:cubicBezTo>
                  <a:lnTo>
                    <a:pt x="50616" y="58028"/>
                  </a:lnTo>
                  <a:lnTo>
                    <a:pt x="50616" y="5972"/>
                  </a:lnTo>
                  <a:lnTo>
                    <a:pt x="50615" y="5972"/>
                  </a:lnTo>
                  <a:cubicBezTo>
                    <a:pt x="50616" y="5972"/>
                    <a:pt x="50616" y="5972"/>
                    <a:pt x="50616" y="59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tr-TR"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5BCD6E41-EDA5-4D79-8A3E-EF07AA558B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081213" y="-282575"/>
            <a:ext cx="2754313" cy="3097213"/>
            <a:chOff x="-1331" y="-185"/>
            <a:chExt cx="1755" cy="1951"/>
          </a:xfrm>
        </p:grpSpPr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FC1890A7-5A20-4849-B54E-7E2CCBECFF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066" y="-93"/>
              <a:ext cx="1490" cy="1778"/>
            </a:xfrm>
            <a:custGeom>
              <a:avLst/>
              <a:gdLst>
                <a:gd name="T0" fmla="*/ 1061 w 64000"/>
                <a:gd name="T1" fmla="*/ 84 h 64000"/>
                <a:gd name="T2" fmla="*/ 1490 w 64000"/>
                <a:gd name="T3" fmla="*/ 889 h 64000"/>
                <a:gd name="T4" fmla="*/ 1061 w 64000"/>
                <a:gd name="T5" fmla="*/ 1694 h 64000"/>
                <a:gd name="T6" fmla="*/ 1061 w 64000"/>
                <a:gd name="T7" fmla="*/ 1694 h 64000"/>
                <a:gd name="T8" fmla="*/ 1061 w 64000"/>
                <a:gd name="T9" fmla="*/ 1694 h 64000"/>
                <a:gd name="T10" fmla="*/ 1061 w 64000"/>
                <a:gd name="T11" fmla="*/ 1694 h 64000"/>
                <a:gd name="T12" fmla="*/ 1061 w 64000"/>
                <a:gd name="T13" fmla="*/ 84 h 64000"/>
                <a:gd name="T14" fmla="*/ 1061 w 64000"/>
                <a:gd name="T15" fmla="*/ 84 h 64000"/>
                <a:gd name="T16" fmla="*/ 1061 w 64000"/>
                <a:gd name="T17" fmla="*/ 8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5573 w 64000"/>
                <a:gd name="T28" fmla="*/ -28976 h 64000"/>
                <a:gd name="T29" fmla="*/ 45573 w 64000"/>
                <a:gd name="T30" fmla="*/ 28976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5572" y="3020"/>
                  </a:moveTo>
                  <a:cubicBezTo>
                    <a:pt x="56816" y="8287"/>
                    <a:pt x="64000" y="19583"/>
                    <a:pt x="64000" y="32000"/>
                  </a:cubicBezTo>
                  <a:cubicBezTo>
                    <a:pt x="64000" y="44416"/>
                    <a:pt x="56816" y="55712"/>
                    <a:pt x="45572" y="60979"/>
                  </a:cubicBezTo>
                  <a:cubicBezTo>
                    <a:pt x="45571" y="60979"/>
                    <a:pt x="45571" y="60979"/>
                    <a:pt x="45571" y="60979"/>
                  </a:cubicBezTo>
                  <a:lnTo>
                    <a:pt x="45572" y="60980"/>
                  </a:lnTo>
                  <a:lnTo>
                    <a:pt x="45572" y="3020"/>
                  </a:lnTo>
                  <a:lnTo>
                    <a:pt x="45571" y="3020"/>
                  </a:lnTo>
                  <a:cubicBezTo>
                    <a:pt x="45571" y="3020"/>
                    <a:pt x="45571" y="3020"/>
                    <a:pt x="45572" y="30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3AF62A5E-51CA-4879-978D-F0EC761F58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331" y="-185"/>
              <a:ext cx="1680" cy="1951"/>
            </a:xfrm>
            <a:custGeom>
              <a:avLst/>
              <a:gdLst>
                <a:gd name="T0" fmla="*/ 1329 w 64000"/>
                <a:gd name="T1" fmla="*/ 182 h 64000"/>
                <a:gd name="T2" fmla="*/ 1680 w 64000"/>
                <a:gd name="T3" fmla="*/ 976 h 64000"/>
                <a:gd name="T4" fmla="*/ 1329 w 64000"/>
                <a:gd name="T5" fmla="*/ 1769 h 64000"/>
                <a:gd name="T6" fmla="*/ 1329 w 64000"/>
                <a:gd name="T7" fmla="*/ 1769 h 64000"/>
                <a:gd name="T8" fmla="*/ 1329 w 64000"/>
                <a:gd name="T9" fmla="*/ 1769 h 64000"/>
                <a:gd name="T10" fmla="*/ 1329 w 64000"/>
                <a:gd name="T11" fmla="*/ 1769 h 64000"/>
                <a:gd name="T12" fmla="*/ 1329 w 64000"/>
                <a:gd name="T13" fmla="*/ 182 h 64000"/>
                <a:gd name="T14" fmla="*/ 1329 w 64000"/>
                <a:gd name="T15" fmla="*/ 182 h 64000"/>
                <a:gd name="T16" fmla="*/ 1329 w 64000"/>
                <a:gd name="T17" fmla="*/ 18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629 w 64000"/>
                <a:gd name="T28" fmla="*/ -26013 h 64000"/>
                <a:gd name="T29" fmla="*/ 50629 w 64000"/>
                <a:gd name="T30" fmla="*/ 26013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616" y="5972"/>
                  </a:moveTo>
                  <a:cubicBezTo>
                    <a:pt x="59016" y="11980"/>
                    <a:pt x="64000" y="21672"/>
                    <a:pt x="64000" y="32000"/>
                  </a:cubicBezTo>
                  <a:cubicBezTo>
                    <a:pt x="64000" y="42327"/>
                    <a:pt x="59016" y="52019"/>
                    <a:pt x="50616" y="58027"/>
                  </a:cubicBezTo>
                  <a:cubicBezTo>
                    <a:pt x="50616" y="58027"/>
                    <a:pt x="50616" y="58027"/>
                    <a:pt x="50615" y="58027"/>
                  </a:cubicBezTo>
                  <a:lnTo>
                    <a:pt x="50616" y="58028"/>
                  </a:lnTo>
                  <a:lnTo>
                    <a:pt x="50616" y="5972"/>
                  </a:lnTo>
                  <a:lnTo>
                    <a:pt x="50615" y="5972"/>
                  </a:lnTo>
                  <a:cubicBezTo>
                    <a:pt x="50616" y="5972"/>
                    <a:pt x="50616" y="5972"/>
                    <a:pt x="50616" y="5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59453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</p:sldLayoutIdLst>
  <p:transition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" TargetMode="External"/><Relationship Id="rId2" Type="http://schemas.openxmlformats.org/officeDocument/2006/relationships/hyperlink" Target="http://www.die.gov.tr/" TargetMode="Externa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0">
            <a:extLst>
              <a:ext uri="{FF2B5EF4-FFF2-40B4-BE49-F238E27FC236}">
                <a16:creationId xmlns:a16="http://schemas.microsoft.com/office/drawing/2014/main" id="{F015DBC4-575A-4950-8031-005F03C4D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58800"/>
            <a:ext cx="7897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T.C.</a:t>
            </a:r>
            <a:br>
              <a:rPr lang="tr-TR" altLang="tr-TR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tr-TR" altLang="tr-T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BARTIN ÜNİVERSİTESİ</a:t>
            </a:r>
            <a:br>
              <a:rPr lang="tr-TR" altLang="tr-TR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tr-TR" altLang="tr-TR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31">
            <a:extLst>
              <a:ext uri="{FF2B5EF4-FFF2-40B4-BE49-F238E27FC236}">
                <a16:creationId xmlns:a16="http://schemas.microsoft.com/office/drawing/2014/main" id="{C3C589A5-AFEC-475D-A794-B5DE9ABD8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3789363"/>
            <a:ext cx="3960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Prof. Dr. Ahmet KARADAĞ</a:t>
            </a:r>
          </a:p>
        </p:txBody>
      </p:sp>
      <p:sp>
        <p:nvSpPr>
          <p:cNvPr id="6148" name="Text Box 32">
            <a:extLst>
              <a:ext uri="{FF2B5EF4-FFF2-40B4-BE49-F238E27FC236}">
                <a16:creationId xmlns:a16="http://schemas.microsoft.com/office/drawing/2014/main" id="{8344C3D9-5A6E-48B8-A927-17F458822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820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ARAŞTIRMA YÖNTEM VE TEKNİKLERİ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230EB84-C1F7-45F2-952B-6300451EE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4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Bilimin Özellikleri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63DBE96-8D3A-4484-A382-7EB38776E7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Olgusaldır.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Mantıksaldır.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Nesnel’dir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.(Objektif)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Genelleyicidir.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seçicidir.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inançlara dayanır.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5" descr="Bilimin Ãzellikleri ile ilgili gÃ¶rsel sonucu">
            <a:extLst>
              <a:ext uri="{FF2B5EF4-FFF2-40B4-BE49-F238E27FC236}">
                <a16:creationId xmlns:a16="http://schemas.microsoft.com/office/drawing/2014/main" id="{E303AAB8-95BC-4FE3-AC4B-2EECF52D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12" y="3575595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C49A77A-0F45-43C7-805D-8AE2A728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 Taramada İzlenecek Sıra	</a:t>
            </a:r>
          </a:p>
        </p:txBody>
      </p:sp>
      <p:graphicFrame>
        <p:nvGraphicFramePr>
          <p:cNvPr id="194636" name="Group 76">
            <a:extLst>
              <a:ext uri="{FF2B5EF4-FFF2-40B4-BE49-F238E27FC236}">
                <a16:creationId xmlns:a16="http://schemas.microsoft.com/office/drawing/2014/main" id="{B81B8019-92B3-4320-9BDB-A16C49C21590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1700213"/>
          <a:ext cx="2374900" cy="433387"/>
        </p:xfrm>
        <a:graphic>
          <a:graphicData uri="http://schemas.openxmlformats.org/drawingml/2006/table">
            <a:tbl>
              <a:tblPr/>
              <a:tblGrid>
                <a:gridCol w="23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Başla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637" name="Group 77">
            <a:extLst>
              <a:ext uri="{FF2B5EF4-FFF2-40B4-BE49-F238E27FC236}">
                <a16:creationId xmlns:a16="http://schemas.microsoft.com/office/drawing/2014/main" id="{A3F354D2-D404-4FFB-A307-73B01E203EDA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2487613"/>
          <a:ext cx="7272337" cy="365760"/>
        </p:xfrm>
        <a:graphic>
          <a:graphicData uri="http://schemas.openxmlformats.org/drawingml/2006/table">
            <a:tbl>
              <a:tblPr/>
              <a:tblGrid>
                <a:gridCol w="727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Tez Özetleri(Abstract)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584" name="Group 24">
            <a:extLst>
              <a:ext uri="{FF2B5EF4-FFF2-40B4-BE49-F238E27FC236}">
                <a16:creationId xmlns:a16="http://schemas.microsoft.com/office/drawing/2014/main" id="{8A4CAB54-734C-4B4D-BB4B-4C7B06002DAE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3217863"/>
          <a:ext cx="7848600" cy="576262"/>
        </p:xfrm>
        <a:graphic>
          <a:graphicData uri="http://schemas.openxmlformats.org/drawingml/2006/table">
            <a:tbl>
              <a:tblPr/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Yayınlanmış ve Yayımlanmamış Tezin kendisi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657" name="Group 97">
            <a:extLst>
              <a:ext uri="{FF2B5EF4-FFF2-40B4-BE49-F238E27FC236}">
                <a16:creationId xmlns:a16="http://schemas.microsoft.com/office/drawing/2014/main" id="{9062E83E-61C0-437A-9A8A-070A6508B777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4149725"/>
          <a:ext cx="7993063" cy="863600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Olduğu gibi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yayımlanmış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Makale hal.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yayınlanmış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Bilgisayar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ortamında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Mikrofilm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veya mikrofiş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Fotokopi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Yayımlanmamış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639" name="Group 79">
            <a:extLst>
              <a:ext uri="{FF2B5EF4-FFF2-40B4-BE49-F238E27FC236}">
                <a16:creationId xmlns:a16="http://schemas.microsoft.com/office/drawing/2014/main" id="{023ED50E-2256-452A-B502-5D67DE61F7D3}"/>
              </a:ext>
            </a:extLst>
          </p:cNvPr>
          <p:cNvGraphicFramePr>
            <a:graphicFrameLocks noGrp="1"/>
          </p:cNvGraphicFramePr>
          <p:nvPr/>
        </p:nvGraphicFramePr>
        <p:xfrm>
          <a:off x="3059113" y="5345113"/>
          <a:ext cx="3240087" cy="1152525"/>
        </p:xfrm>
        <a:graphic>
          <a:graphicData uri="http://schemas.openxmlformats.org/drawingml/2006/table">
            <a:tbl>
              <a:tblPr/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-Okuma ve inceleme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-Özetini çıkarma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-Belirli verileri alma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-Kaynak listesine dahil etme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91" name="AutoShape 98">
            <a:extLst>
              <a:ext uri="{FF2B5EF4-FFF2-40B4-BE49-F238E27FC236}">
                <a16:creationId xmlns:a16="http://schemas.microsoft.com/office/drawing/2014/main" id="{BF5FCD05-9FC4-4239-BE05-E64F5F029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165350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  <p:sp>
        <p:nvSpPr>
          <p:cNvPr id="104492" name="AutoShape 99">
            <a:extLst>
              <a:ext uri="{FF2B5EF4-FFF2-40B4-BE49-F238E27FC236}">
                <a16:creationId xmlns:a16="http://schemas.microsoft.com/office/drawing/2014/main" id="{7180982F-6A19-4ECA-A013-2800B1AE5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886075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  <p:sp>
        <p:nvSpPr>
          <p:cNvPr id="104493" name="AutoShape 100">
            <a:extLst>
              <a:ext uri="{FF2B5EF4-FFF2-40B4-BE49-F238E27FC236}">
                <a16:creationId xmlns:a16="http://schemas.microsoft.com/office/drawing/2014/main" id="{78C491C0-E8EF-4AA5-9F2D-725953F36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827463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  <p:sp>
        <p:nvSpPr>
          <p:cNvPr id="104494" name="AutoShape 101">
            <a:extLst>
              <a:ext uri="{FF2B5EF4-FFF2-40B4-BE49-F238E27FC236}">
                <a16:creationId xmlns:a16="http://schemas.microsoft.com/office/drawing/2014/main" id="{758D1E75-D267-4338-9BCF-A861151D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30788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3" name="Group 55">
            <a:extLst>
              <a:ext uri="{FF2B5EF4-FFF2-40B4-BE49-F238E27FC236}">
                <a16:creationId xmlns:a16="http://schemas.microsoft.com/office/drawing/2014/main" id="{03FB06C7-1B60-4FBE-9CB8-033C7D3A2B75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851275" y="1700213"/>
          <a:ext cx="1701800" cy="457200"/>
        </p:xfrm>
        <a:graphic>
          <a:graphicData uri="http://schemas.openxmlformats.org/drawingml/2006/table">
            <a:tbl>
              <a:tblPr/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Başla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68" name="Group 60">
            <a:extLst>
              <a:ext uri="{FF2B5EF4-FFF2-40B4-BE49-F238E27FC236}">
                <a16:creationId xmlns:a16="http://schemas.microsoft.com/office/drawing/2014/main" id="{2AB1B2BA-2214-4611-8084-012369FA9D9E}"/>
              </a:ext>
            </a:extLst>
          </p:cNvPr>
          <p:cNvGraphicFramePr>
            <a:graphicFrameLocks noGrp="1"/>
          </p:cNvGraphicFramePr>
          <p:nvPr/>
        </p:nvGraphicFramePr>
        <p:xfrm>
          <a:off x="1247775" y="2492375"/>
          <a:ext cx="7127875" cy="504825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CITATION INDEX TARAMASI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67" name="Group 59">
            <a:extLst>
              <a:ext uri="{FF2B5EF4-FFF2-40B4-BE49-F238E27FC236}">
                <a16:creationId xmlns:a16="http://schemas.microsoft.com/office/drawing/2014/main" id="{ACA8E7DC-E18B-472F-A4AD-B9A3A542AEA3}"/>
              </a:ext>
            </a:extLst>
          </p:cNvPr>
          <p:cNvGraphicFramePr>
            <a:graphicFrameLocks noGrp="1"/>
          </p:cNvGraphicFramePr>
          <p:nvPr/>
        </p:nvGraphicFramePr>
        <p:xfrm>
          <a:off x="1176338" y="3429000"/>
          <a:ext cx="7416800" cy="503238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İlgili Yayının Adına Ulaşılması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72" name="Group 64">
            <a:extLst>
              <a:ext uri="{FF2B5EF4-FFF2-40B4-BE49-F238E27FC236}">
                <a16:creationId xmlns:a16="http://schemas.microsoft.com/office/drawing/2014/main" id="{CD5125AC-BB9F-482D-81B1-90AA96882575}"/>
              </a:ext>
            </a:extLst>
          </p:cNvPr>
          <p:cNvGraphicFramePr>
            <a:graphicFrameLocks noGrp="1"/>
          </p:cNvGraphicFramePr>
          <p:nvPr/>
        </p:nvGraphicFramePr>
        <p:xfrm>
          <a:off x="1617663" y="4276725"/>
          <a:ext cx="6696075" cy="936625"/>
        </p:xfrm>
        <a:graphic>
          <a:graphicData uri="http://schemas.openxmlformats.org/drawingml/2006/table">
            <a:tbl>
              <a:tblPr/>
              <a:tblGrid>
                <a:gridCol w="92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Kitap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Bilgisayar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Ortamı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Mikrofiş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Fotokopi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6666" name="Group 58">
            <a:extLst>
              <a:ext uri="{FF2B5EF4-FFF2-40B4-BE49-F238E27FC236}">
                <a16:creationId xmlns:a16="http://schemas.microsoft.com/office/drawing/2014/main" id="{2766A852-03EF-40FE-882E-2A0DC38599E1}"/>
              </a:ext>
            </a:extLst>
          </p:cNvPr>
          <p:cNvGraphicFramePr>
            <a:graphicFrameLocks noGrp="1"/>
          </p:cNvGraphicFramePr>
          <p:nvPr/>
        </p:nvGraphicFramePr>
        <p:xfrm>
          <a:off x="2300288" y="5661025"/>
          <a:ext cx="5256212" cy="503238"/>
        </p:xfrm>
        <a:graphic>
          <a:graphicData uri="http://schemas.openxmlformats.org/drawingml/2006/table">
            <a:tbl>
              <a:tblPr/>
              <a:tblGrid>
                <a:gridCol w="525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Yayının İncelenmesi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5512" name="Rectangle 52">
            <a:extLst>
              <a:ext uri="{FF2B5EF4-FFF2-40B4-BE49-F238E27FC236}">
                <a16:creationId xmlns:a16="http://schemas.microsoft.com/office/drawing/2014/main" id="{638EE4F2-0974-4591-A863-50D2FF54D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92150"/>
            <a:ext cx="7629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CITATION INDEX(Atıf İndeksi) yoluyla bir yayına ulaşma</a:t>
            </a:r>
          </a:p>
        </p:txBody>
      </p:sp>
      <p:sp>
        <p:nvSpPr>
          <p:cNvPr id="105513" name="AutoShape 65">
            <a:extLst>
              <a:ext uri="{FF2B5EF4-FFF2-40B4-BE49-F238E27FC236}">
                <a16:creationId xmlns:a16="http://schemas.microsoft.com/office/drawing/2014/main" id="{1ED47B53-4C84-463D-8577-C416DAAD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2176463"/>
            <a:ext cx="287337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  <p:sp>
        <p:nvSpPr>
          <p:cNvPr id="105514" name="AutoShape 66">
            <a:extLst>
              <a:ext uri="{FF2B5EF4-FFF2-40B4-BE49-F238E27FC236}">
                <a16:creationId xmlns:a16="http://schemas.microsoft.com/office/drawing/2014/main" id="{8FACD279-F808-4622-86A5-14C38B89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074988"/>
            <a:ext cx="287337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  <p:sp>
        <p:nvSpPr>
          <p:cNvPr id="105515" name="AutoShape 67">
            <a:extLst>
              <a:ext uri="{FF2B5EF4-FFF2-40B4-BE49-F238E27FC236}">
                <a16:creationId xmlns:a16="http://schemas.microsoft.com/office/drawing/2014/main" id="{BA565187-9501-4619-905D-8B41B61C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3956050"/>
            <a:ext cx="287337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  <p:sp>
        <p:nvSpPr>
          <p:cNvPr id="105516" name="AutoShape 68">
            <a:extLst>
              <a:ext uri="{FF2B5EF4-FFF2-40B4-BE49-F238E27FC236}">
                <a16:creationId xmlns:a16="http://schemas.microsoft.com/office/drawing/2014/main" id="{847DC15C-AD35-4AE8-B34D-17C7C7EA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5240338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0E03F28-DA5E-4917-99B6-3010564A7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Tez Yazımının Planlanması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1355F93-505B-4046-B578-50C6CB672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 konusu belirlendikten sonra gerekli tüm çalışmalar yapılarak kaynak taramaları, alan çalışmaları ve diğer görüşler tamamlanınca artık tez yazımına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geçilebilinir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 yazımı, gösterilen tüm gayretlerin ve sahip olunan birikimin bir yansıması olacağı için araştırmanın en kritik kısmıdır. </a:t>
            </a:r>
          </a:p>
        </p:txBody>
      </p:sp>
    </p:spTree>
  </p:cSld>
  <p:clrMapOvr>
    <a:masterClrMapping/>
  </p:clrMapOvr>
  <p:transition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6749F303-E743-4CA1-BC33-B10C78E7E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8353425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8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Tez Yazımının Planlanmasında Dikkat Edilecek Hususlar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EF27DB8-0005-42ED-B53F-861781E0D5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342" y="1993900"/>
            <a:ext cx="7886700" cy="4351338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Planlanması</a:t>
            </a:r>
          </a:p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 Hacminin Kararlaştırılması</a:t>
            </a:r>
          </a:p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Giderlerin tahmini ve planlanması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525" name="Picture 5" descr="Zaman PlanlanmasÄ± ile ilgili gÃ¶rsel sonucu">
            <a:extLst>
              <a:ext uri="{FF2B5EF4-FFF2-40B4-BE49-F238E27FC236}">
                <a16:creationId xmlns:a16="http://schemas.microsoft.com/office/drawing/2014/main" id="{6FFA379F-37DD-46F6-B469-5B176ADB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62" y="3717032"/>
            <a:ext cx="465096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D739AB19-CAEC-4CF4-8615-772FAD856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Raporun Yazılması	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B267865-0D91-4E1D-ABDE-E20BEA4FCD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488237" cy="4752975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Tezin yazılması ile ilgili olarak zaman, hacim ve gider planlanması yapıldıktan sonra artık sıra yazmaya gelmiştir.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Tezin ana kısımları belirlenmiş , hangi sırayla yazılacağı ve mevcut malzemenin hangi bölümlerle ilgili olduğu ortaya konulmuştur.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Makale tarzında kısa çalışmalarda önce, ortaya bir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müsvette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çıkarılması, sonra bu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müsvette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üzerinde düzeltmeler yapılarak son şeklin verilmesi uygun olabilir. </a:t>
            </a:r>
          </a:p>
        </p:txBody>
      </p:sp>
    </p:spTree>
  </p:cSld>
  <p:clrMapOvr>
    <a:masterClrMapping/>
  </p:clrMapOvr>
  <p:transition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885758AE-859E-44E2-937D-27134EE10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493838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Müsvette</a:t>
            </a:r>
            <a:r>
              <a:rPr lang="tr-TR" altLang="tr-TR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üzerinde üç şey </a:t>
            </a:r>
            <a:r>
              <a:rPr lang="tr-TR" altLang="tr-TR" sz="3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yapılabilinir</a:t>
            </a:r>
            <a:r>
              <a:rPr lang="tr-TR" altLang="tr-TR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alt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273DECC-9442-4BDC-B051-091E73A468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786063"/>
            <a:ext cx="7772400" cy="2874962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Unutulan hususlar varsa eklemek,</a:t>
            </a:r>
          </a:p>
          <a:p>
            <a:pPr>
              <a:buClr>
                <a:schemeClr val="accent1"/>
              </a:buClr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Fazlalıkları çıkarmak,</a:t>
            </a:r>
          </a:p>
          <a:p>
            <a:pPr>
              <a:buClr>
                <a:schemeClr val="accent1"/>
              </a:buClr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küçük yeni düzenlemeler yapmak, </a:t>
            </a:r>
          </a:p>
        </p:txBody>
      </p:sp>
      <p:sp>
        <p:nvSpPr>
          <p:cNvPr id="109572" name="Rectangle 5">
            <a:extLst>
              <a:ext uri="{FF2B5EF4-FFF2-40B4-BE49-F238E27FC236}">
                <a16:creationId xmlns:a16="http://schemas.microsoft.com/office/drawing/2014/main" id="{6066EF79-69B7-42C2-802D-84F91D87C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413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2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Raporun Yazılması	</a:t>
            </a:r>
          </a:p>
        </p:txBody>
      </p:sp>
    </p:spTree>
  </p:cSld>
  <p:clrMapOvr>
    <a:masterClrMapping/>
  </p:clrMapOvr>
  <p:transition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845" name="Group 93">
            <a:extLst>
              <a:ext uri="{FF2B5EF4-FFF2-40B4-BE49-F238E27FC236}">
                <a16:creationId xmlns:a16="http://schemas.microsoft.com/office/drawing/2014/main" id="{7ADC1801-D0C0-4000-A4D6-44EA75952978}"/>
              </a:ext>
            </a:extLst>
          </p:cNvPr>
          <p:cNvGraphicFramePr>
            <a:graphicFrameLocks noGrp="1"/>
          </p:cNvGraphicFramePr>
          <p:nvPr/>
        </p:nvGraphicFramePr>
        <p:xfrm>
          <a:off x="804863" y="288925"/>
          <a:ext cx="7993062" cy="6600852"/>
        </p:xfrm>
        <a:graphic>
          <a:graphicData uri="http://schemas.openxmlformats.org/drawingml/2006/table">
            <a:tbl>
              <a:tblPr/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Raporun Ana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 Bölümleri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Üzerinde Durulacak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       Hususlar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           Kullanılacak Belge ve Bilgiler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Araştırmanın Amacı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Çözümlenecek sorun?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Üretilecek Bilgiler?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Sağlanacak yararlar?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Araştırma projesinin yeniden incelenmesi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Konu hakkında yayınlar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İlgili kişi  ve kuruluşlardan alınan veriler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Araştırmanın Önemi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Firmalara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Kurumlara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Bölgeye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Ülkeye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Tüm bilim dünyasına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Araştırılacak konular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Elde edilen veriler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Uygulayıcı kuruluşlar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Yöntem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Veri toplama yöntemi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Veri analiz yöntemi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Takibedilen veri toplama yöntemlerinin açıklanması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Verileri analiz etmek ve değerlenmekte kullanılan yöntem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Bulgular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Ortaya konulan yeni bilgiler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Ortaya konulan yeni veriler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Değişik yöntemler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Verilerin analizi ve değerlendirmesi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Başka araştırmacıların bulguları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Sonuç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Hipotezin doğrulanması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Hipotezin reddi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Araştırmanın amacının sağlanıp     sağlanmadığı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Araştırmanın bulguları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•"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Amaç ile bulguların karşılaştırılması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Öneriler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Konuya ilişkin önerilerin gelişilmesi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 Analiz sonuçları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F955A240-6B43-4608-9014-980713203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Anlatım ve Yazım Dili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B9DFAF9-0AA7-49BB-8F0E-FCAF9DF104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Yazanın Amacı: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araştırmada yerine getirmek istediğiniz husus veya varmak istediğiniz hedef nedir?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Gerçekten ortaya koymak ve rapor etmek midir?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Yoksa bir tezi ispat ederek karşıdakileri ikna etmek midir?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iki seçeneğe göre, kullanmaya karar vereceğimiz anlatım dili değişik olur.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 ispat etmek isteyen kişi, daha iddialı bir ifade tarzı seçmek durumundadır.</a:t>
            </a:r>
          </a:p>
        </p:txBody>
      </p:sp>
    </p:spTree>
  </p:cSld>
  <p:clrMapOvr>
    <a:masterClrMapping/>
  </p:clrMapOvr>
  <p:transition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>
            <a:extLst>
              <a:ext uri="{FF2B5EF4-FFF2-40B4-BE49-F238E27FC236}">
                <a16:creationId xmlns:a16="http://schemas.microsoft.com/office/drawing/2014/main" id="{6FC5EA0D-3705-4C4C-8A9A-EFBB54642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Anlatım ve Yazım Dili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FFB276A-12CF-4517-A73C-3480C31255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altLang="tr-T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Yazarın Konumu: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Yazar kendisini okuyucuya nasıl ve ne konumda bildirmelidir?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Burada yazarın kendisini okuyucuya hangi kimlikle tanıtacağı önemlidir.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Bilgili, konusuna hakim, tarafsız, bilime saygısı olan, samimi , dürüst, sabırlı ve karşısındakine saygılı bir kişilik etkisi oluşturabilmek çok önemlidir. </a:t>
            </a:r>
          </a:p>
        </p:txBody>
      </p:sp>
      <p:pic>
        <p:nvPicPr>
          <p:cNvPr id="1026" name="Picture 2" descr="AnlatÄ±m ve YazÄ±m Dili ile ilgili gÃ¶rsel sonucu">
            <a:extLst>
              <a:ext uri="{FF2B5EF4-FFF2-40B4-BE49-F238E27FC236}">
                <a16:creationId xmlns:a16="http://schemas.microsoft.com/office/drawing/2014/main" id="{3E70FEA4-8FF4-4716-BFE6-61F3F89F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768776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>
            <a:extLst>
              <a:ext uri="{FF2B5EF4-FFF2-40B4-BE49-F238E27FC236}">
                <a16:creationId xmlns:a16="http://schemas.microsoft.com/office/drawing/2014/main" id="{0166C305-7B65-408A-BFAB-70C72646D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Anlatım ve Yazım Dili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D6CB22D-5AD9-4C4D-8FE6-8C5D16E164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altLang="tr-T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Muhatap Kitle: </a:t>
            </a:r>
          </a:p>
          <a:p>
            <a:pPr algn="just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Raporda veya tezde kime hitap edeceksiniz? </a:t>
            </a:r>
          </a:p>
          <a:p>
            <a:pPr algn="just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Dinleyiciniz ve okuyucunuz kimlerdir? </a:t>
            </a:r>
          </a:p>
          <a:p>
            <a:pPr algn="just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Gazete makalesinin,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tezinin ve şirket raporunun okuyucuları birbirine benzemez. </a:t>
            </a:r>
          </a:p>
          <a:p>
            <a:pPr algn="just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açıdan, raporu kelime alırken okuyucu dikkate alınmalıdır.</a:t>
            </a:r>
          </a:p>
        </p:txBody>
      </p:sp>
      <p:pic>
        <p:nvPicPr>
          <p:cNvPr id="4098" name="Picture 2" descr="dinleyici ile ilgili gÃ¶rsel sonucu">
            <a:extLst>
              <a:ext uri="{FF2B5EF4-FFF2-40B4-BE49-F238E27FC236}">
                <a16:creationId xmlns:a16="http://schemas.microsoft.com/office/drawing/2014/main" id="{96B7594D-39BB-4484-B5F8-4864C101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0"/>
          <a:stretch/>
        </p:blipFill>
        <p:spPr bwMode="auto">
          <a:xfrm>
            <a:off x="2147904" y="4206874"/>
            <a:ext cx="48481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36D267B-8AE9-4705-B561-352B60FDB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4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Bilimin Amacı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907CB34-FA44-476D-9A4F-84AC5C6BE0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2663316"/>
            <a:ext cx="6627068" cy="1531367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Bilimin amacı evreni anlamak açıklamaktır. </a:t>
            </a:r>
          </a:p>
          <a:p>
            <a:pPr marL="0" indent="0" algn="just"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Bilimin AmacÄ± ile ilgili gÃ¶rsel sonucu">
            <a:extLst>
              <a:ext uri="{FF2B5EF4-FFF2-40B4-BE49-F238E27FC236}">
                <a16:creationId xmlns:a16="http://schemas.microsoft.com/office/drawing/2014/main" id="{13F9BD56-1343-4B35-B53C-77EFD6DC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1" y="3592479"/>
            <a:ext cx="7596336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>
            <a:extLst>
              <a:ext uri="{FF2B5EF4-FFF2-40B4-BE49-F238E27FC236}">
                <a16:creationId xmlns:a16="http://schemas.microsoft.com/office/drawing/2014/main" id="{16AC2E22-3597-455C-BEBA-7B4B99A4D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altLang="tr-T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Raporun Konusu: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yazımının asıl püf noktası konudur.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Konunun işlenişi, ele alınan örnekler ve varılan sonuçlar, işlenen konu ile anlamlı bir bağlantı içerisinde olmalıdır. </a:t>
            </a:r>
          </a:p>
        </p:txBody>
      </p:sp>
      <p:sp>
        <p:nvSpPr>
          <p:cNvPr id="114691" name="Rectangle 4">
            <a:extLst>
              <a:ext uri="{FF2B5EF4-FFF2-40B4-BE49-F238E27FC236}">
                <a16:creationId xmlns:a16="http://schemas.microsoft.com/office/drawing/2014/main" id="{7AAF33E5-9BB3-4C60-B161-7F0DB122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2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Anlatım ve Yazım Dili</a:t>
            </a:r>
          </a:p>
        </p:txBody>
      </p:sp>
      <p:pic>
        <p:nvPicPr>
          <p:cNvPr id="5122" name="Picture 2" descr="Rapor ile ilgili gÃ¶rsel sonucu">
            <a:extLst>
              <a:ext uri="{FF2B5EF4-FFF2-40B4-BE49-F238E27FC236}">
                <a16:creationId xmlns:a16="http://schemas.microsoft.com/office/drawing/2014/main" id="{9CC4EEF7-076A-4DD3-91C7-28BC9AD9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1294"/>
            <a:ext cx="454149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20E5100-772B-4A0C-8A46-D52680FC2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 Gösterme Yöntemleri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D23D015-DEF0-4176-8F16-0C157ECEDC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8208963" cy="4530725"/>
          </a:xfrm>
        </p:spPr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araştırmalarda ve her türlü proje çalışmalarında, değişik yoğunlukta, başkalarının daha önce yapmış oldukları çalışmalardan yararlanılmaktadır.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çok doğal ve faydalı bir olaydır.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başkalarınca yapılan çalışmalardan yararlanma, araştırma konusunu belirleme aşamasında başlanır.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konuda “kim, nerede, hangi amaçla, nasıl bir araştırma yapmış ve hangi sonuçlara ulaşmış?” soruları en başta sorulması ve yanıtlarının araştırılması gereken hususlardır.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da kaynak taraması (literatür çalışması) ile mümkün olur. Böylelikle hangi faydaların elde edileceği daha önce “Literatür bildirimi” bölümünde açıklanmıştır.</a:t>
            </a:r>
          </a:p>
        </p:txBody>
      </p:sp>
    </p:spTree>
  </p:cSld>
  <p:clrMapOvr>
    <a:masterClrMapping/>
  </p:clrMapOvr>
  <p:transition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ADD18F1-ED8B-428A-9E2F-DCD12F9BB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 Göstermenin Amaçları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81C8028-91B8-4AF5-B7BD-CD5137990C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Dürüst Davranmak,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Denetime yardımcı olmak,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Yardımcı olmak,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 sağlamak,</a:t>
            </a:r>
          </a:p>
        </p:txBody>
      </p:sp>
      <p:pic>
        <p:nvPicPr>
          <p:cNvPr id="6146" name="Picture 2" descr="DÃ¼rÃ¼st Davranmak ile ilgili gÃ¶rsel sonucu">
            <a:extLst>
              <a:ext uri="{FF2B5EF4-FFF2-40B4-BE49-F238E27FC236}">
                <a16:creationId xmlns:a16="http://schemas.microsoft.com/office/drawing/2014/main" id="{30F3B0F6-AEB0-4258-90CF-469393D8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968006"/>
            <a:ext cx="4629150" cy="25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8A6B0FF-324B-46B1-A907-7310F4431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628" y="692150"/>
            <a:ext cx="7772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Bilimsel Araştırmalarda Kaynak Bildirimi Beş Ayrı Yerde Yapılabilir.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B60CD3DB-15C7-40EE-896A-B377D473C1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3141663"/>
            <a:ext cx="7772400" cy="3024187"/>
          </a:xfrm>
        </p:spPr>
        <p:txBody>
          <a:bodyPr>
            <a:normAutofit/>
          </a:bodyPr>
          <a:lstStyle/>
          <a:p>
            <a:pPr lvl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DİPNOTU şeklinde aynı sayfanın SONUNDA</a:t>
            </a:r>
          </a:p>
          <a:p>
            <a:pPr lvl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Cümle içerisinde veya CÜMLE SONUNDA</a:t>
            </a:r>
          </a:p>
          <a:p>
            <a:pPr lvl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KİTAP VEYA MAKALE SONUNDA</a:t>
            </a:r>
          </a:p>
          <a:p>
            <a:pPr lvl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sonlarında KAYNAKÇA LİSTESİ</a:t>
            </a:r>
          </a:p>
          <a:p>
            <a:pPr lvl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 veya Makale sonunda (KAYNAKÇA LİSTESİ)</a:t>
            </a:r>
          </a:p>
        </p:txBody>
      </p:sp>
      <p:pic>
        <p:nvPicPr>
          <p:cNvPr id="3074" name="Picture 2" descr="DÄ°PNOT ile ilgili gÃ¶rsel sonucu">
            <a:extLst>
              <a:ext uri="{FF2B5EF4-FFF2-40B4-BE49-F238E27FC236}">
                <a16:creationId xmlns:a16="http://schemas.microsoft.com/office/drawing/2014/main" id="{1B56511C-3725-4F33-A237-50DF0CE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7252"/>
            <a:ext cx="30099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87483BB4-57B8-4B62-948C-0E79C8194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548680"/>
            <a:ext cx="7772400" cy="1143000"/>
          </a:xfrm>
        </p:spPr>
        <p:txBody>
          <a:bodyPr/>
          <a:lstStyle/>
          <a:p>
            <a:pPr algn="ctr" eaLnBrk="1" hangingPunct="1"/>
            <a:r>
              <a:rPr lang="tr-TR" altLang="tr-TR" sz="3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 Gösterilirken Aşağıdaki Bilgiler Anlaşılmalıdır.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907E8D0-2921-464F-A150-55C866FFDF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24" y="1844824"/>
            <a:ext cx="7772400" cy="4105275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Yazarlar veya sorumlu ekip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Yayının veya kaynağın adı(başlığı, varsa alt başlığı)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Çevirenler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Editör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Baskı sayısı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 adı veya seri sayısı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Cilt Numarası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 numarası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Yayıncı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 Tarihi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sayfa sayısı veya ilgili sayfa numaraları</a:t>
            </a:r>
          </a:p>
        </p:txBody>
      </p:sp>
    </p:spTree>
  </p:cSld>
  <p:clrMapOvr>
    <a:masterClrMapping/>
  </p:clrMapOvr>
  <p:transition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2A4A95D-28EE-4C2E-970E-DC8CD81AE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Kaynakça Listesini Düzenleme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862B7E6-FE55-4A5B-A46B-4AC800750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8208962" cy="4530725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 bildirme şekillerinin başında, makalenin veya kitabın sonunda yer alan kaynakça listesi gelmektedir.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listede faydalanılan kaynakların tümüne ait bilgiler eksiksiz olarak yer almaktadır.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bazı nadir hallerde olduğu gibi, yayın üzerinde tarih, yer, yazar adı, vs. gibi yer almayan bilgiler istisna teşkil eder. </a:t>
            </a:r>
          </a:p>
        </p:txBody>
      </p:sp>
    </p:spTree>
  </p:cSld>
  <p:clrMapOvr>
    <a:masterClrMapping/>
  </p:clrMapOvr>
  <p:transition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>
            <a:extLst>
              <a:ext uri="{FF2B5EF4-FFF2-40B4-BE49-F238E27FC236}">
                <a16:creationId xmlns:a16="http://schemas.microsoft.com/office/drawing/2014/main" id="{61C46FDC-550D-4779-B1B4-103F9226D6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Kaynakça listesi, yararlanılan eserlere ilişkin derli toplu bir arada bilgilendirmeyi sağlar. </a:t>
            </a:r>
          </a:p>
          <a:p>
            <a:pPr algn="just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liste soy ada göre alfabetik bir sıra izler. Soyadları aynı olan yazarlar için adlarına göre sıralama yapılır. </a:t>
            </a:r>
          </a:p>
          <a:p>
            <a:pPr algn="just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Soyadındaki harflerin (A)’dan (Z)’ye kadar sıralanışı kaynakça listesini belirler. Örneğin ABACI soyadı, ABADAN önce gelir. </a:t>
            </a:r>
          </a:p>
          <a:p>
            <a:pPr algn="just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yazarın eserleri eskiden yeniye doğru sıralanır, aynı yıldaki yayınların a, b, c harfleri eklenerek ayırt edilir.</a:t>
            </a:r>
          </a:p>
        </p:txBody>
      </p:sp>
      <p:sp>
        <p:nvSpPr>
          <p:cNvPr id="120835" name="Rectangle 4">
            <a:extLst>
              <a:ext uri="{FF2B5EF4-FFF2-40B4-BE49-F238E27FC236}">
                <a16:creationId xmlns:a16="http://schemas.microsoft.com/office/drawing/2014/main" id="{DEA4031E-2B31-40BD-8012-85DD3D434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2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Kaynakça Listesini Düzenleme</a:t>
            </a:r>
          </a:p>
        </p:txBody>
      </p:sp>
      <p:pic>
        <p:nvPicPr>
          <p:cNvPr id="2050" name="Picture 2" descr="KaynakÃ§a ile ilgili gÃ¶rsel sonucu">
            <a:extLst>
              <a:ext uri="{FF2B5EF4-FFF2-40B4-BE49-F238E27FC236}">
                <a16:creationId xmlns:a16="http://schemas.microsoft.com/office/drawing/2014/main" id="{980F1B70-6917-4136-A545-5E8A738D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8640960" cy="23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114" name="Group 98">
            <a:extLst>
              <a:ext uri="{FF2B5EF4-FFF2-40B4-BE49-F238E27FC236}">
                <a16:creationId xmlns:a16="http://schemas.microsoft.com/office/drawing/2014/main" id="{6D7D3A5C-C303-4723-8C2E-6B380EEB161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87450" y="368300"/>
          <a:ext cx="7358063" cy="5337176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Faydalanılan Eserin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 Özelliği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Kaynakçada Yer Alışı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1. Tek yazarlı kitap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Hiç, Süreyya(1998), Türkiye Ekonomisi. Menteş Kitabevi, İstanbul, 222 sayfa.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2. İki veya daha çok yazarlı kitap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Arıkan, Rauf ve Odabaşı, Yavuz (1993), Tüketici Davranışları ve Tüketici Tüketici Bilinci. Anadolu Üniversitesi Açıköğretim Fakültesi Yayın No:321, Eskişehir, 219 sayfa.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3. Editoryal kitap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Burdet, Silver (Ed.), (1986), Biology, Silver Burdet Company, Morristovnn, USA, 839 page.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4. Yazarı kurum olan kitap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Hazine ve Dış Ticaret Müsteşarlığı (1993), Avrupa Topluluğu ve Türkiye. 2. Baskı, HDTM Avrupa Topluluğu Koordinasyon Genel Müdürlüğü Yayını, Ankara, 238 Sayfa.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141" name="Group 77">
            <a:extLst>
              <a:ext uri="{FF2B5EF4-FFF2-40B4-BE49-F238E27FC236}">
                <a16:creationId xmlns:a16="http://schemas.microsoft.com/office/drawing/2014/main" id="{6D3E84E7-0DEF-45FD-85BD-0D4E9348D51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258888" y="277813"/>
          <a:ext cx="7427912" cy="4949825"/>
        </p:xfrm>
        <a:graphic>
          <a:graphicData uri="http://schemas.openxmlformats.org/drawingml/2006/table">
            <a:tbl>
              <a:tblPr/>
              <a:tblGrid>
                <a:gridCol w="302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7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Faydalanılan Eserin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 Özelliği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Kaynakçada Yer Alışı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5. Yazan kurum olan kitap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Tusiad (1987),_ Avrupa Topluluğu ve Türkiye’nin Tam Üyeliği Sorunu, Makro bir değerlendirme. Türk Sanayicileri ve İş adamları derneği Yayın no: T/87.4.99, İstanbul, 176 sayfa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6. Bir bölümden yararlanılan editöryal kitap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Tuncer, Doğan (1992) “Dağıtım kanalları Sistemi “. Pazarlama, Editör: M.Üner, Gazi Yayınları, Ankara, s.145-174.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7. Komisyon raporu olan kitap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TBMM Araştırma Komisyonu (1991), 10/15 nolu Çeviri Komisyonu Raporu. Ankara, 411 sayfa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8. Tercüme edilmiş kitap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Illich, Ivan (1978), Tüketim Köleliği (Çevr. Mesut Karaşahan). Pınar Yayınları: 48, İstanbul, 212 sayfa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92" name="Group 80">
            <a:extLst>
              <a:ext uri="{FF2B5EF4-FFF2-40B4-BE49-F238E27FC236}">
                <a16:creationId xmlns:a16="http://schemas.microsoft.com/office/drawing/2014/main" id="{D1FE4AF6-A931-483A-B354-6B10A2A3066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403350" y="277813"/>
          <a:ext cx="7283450" cy="4518026"/>
        </p:xfrm>
        <a:graphic>
          <a:graphicData uri="http://schemas.openxmlformats.org/drawingml/2006/table">
            <a:tbl>
              <a:tblPr/>
              <a:tblGrid>
                <a:gridCol w="28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Faydalanılan Eserin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 Özelliği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Kaynakçada Yer Alışı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9. Çok ciltli kitaplar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Devlet Planlama Teşkilatı (1993), Avrupa Topluluklarını Kuran Temele Antlaşmalar (AKGT, AET, AAET) Avrupa Topluluklarına İlişkin Temel Bilgiler, cilt: 1. Ankara, 449 sayfa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10. Yazan ve yayınlananı belirtilmemiş kitaplar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Kitap adıyla başlanır ve kitap tanıtılır.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11. Ansiklopediler (Madde yazarı belirli)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Tokgöz, E. (1984), Nüfüs Teorileri, Ekonomi Ansiklopedisi, cilt:3, Paymaş Yayınları, İstanbul.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12. Ansiklopediler (Madde yazarı belirsiz)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Teknoksari. Ak İktisat Ansiklopedisi, Cilt: 2, Ate yayınları, İstanbul, 1973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40C92DC-4235-40D6-A88C-14EFBC20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4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Bilimin İşlevleri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3286A31-8741-41A9-AFDD-E9BDC4C13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gerçekleri tasvir eder ve anlatır. 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Gerçeğin açıklanması ve anlaşılır halde ifade edilmesi de bilimin görevleri arasındadır.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İlişkilerin ve değişmelerin tahmin edilmesi de önemlidir.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Olayların ve olguların kontrol edilmesi de insanların yararınadır.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yukarıda sıralanan işlevleri yerine getirirken işe soru sormakla ve gözlem yapmakla başlar.</a:t>
            </a:r>
          </a:p>
        </p:txBody>
      </p:sp>
      <p:pic>
        <p:nvPicPr>
          <p:cNvPr id="13317" name="Picture 5" descr="Bilim ile ilgili gÃ¶rsel sonucu">
            <a:extLst>
              <a:ext uri="{FF2B5EF4-FFF2-40B4-BE49-F238E27FC236}">
                <a16:creationId xmlns:a16="http://schemas.microsoft.com/office/drawing/2014/main" id="{ACBA759F-0194-4919-994C-66815DF71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204276" cy="27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247" name="Group 87">
            <a:extLst>
              <a:ext uri="{FF2B5EF4-FFF2-40B4-BE49-F238E27FC236}">
                <a16:creationId xmlns:a16="http://schemas.microsoft.com/office/drawing/2014/main" id="{9999ED1B-6E7D-41A1-8131-A9B57853F04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16013" y="333375"/>
          <a:ext cx="7704137" cy="5322887"/>
        </p:xfrm>
        <a:graphic>
          <a:graphicData uri="http://schemas.openxmlformats.org/drawingml/2006/table">
            <a:tbl>
              <a:tblPr/>
              <a:tblGrid>
                <a:gridCol w="331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Faydalanılan Eserin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 Özelliği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Kaynakçada Yer Alışı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13. Sözlükler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Warhing, G. (1974) , Deutshes Wörterbuch. Bertelsmann. Lexikon Verlag. “Forshung” maddesi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14. Yayınlanmış Kongre Tebliğleri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Ünal, Işıl (1193), “Eğitimin Ekonomik Rolü ve Türkiye ile ilgili Bulgular”, 3 .İzmir İktisat Kongresi: 4-7 Haziran 1992, Sosyal değişme ve Sosyal Gelişme Staratejileri Tebliğleri, İzmir, s.225-234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15. Dergide tek yazarlı makale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Arıkan, Rauf (1994),”Soru Formu Düzenleme ve Soru Sorma Teknikleri”, Pazarlama Dünyası Derğisi, yıl:8, sayı:42, Ocak 1994, s.17-22.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16. Dergide çok yazarlı makale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Yazıcıoğlu, Y. Ve Karaduman. F. (1993), “Piyasada Bulunan Bazı Makine Halılarının Yıpranma Dayanımları Üzerine Bir Araştırma”, Endüstriyel Sanatlar Eğitim Fakültesi Dergisi, cilt:1, Sayı:1, Haziran 1993, s. 159-169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307" name="Group 75">
            <a:extLst>
              <a:ext uri="{FF2B5EF4-FFF2-40B4-BE49-F238E27FC236}">
                <a16:creationId xmlns:a16="http://schemas.microsoft.com/office/drawing/2014/main" id="{15FF202E-BF9F-47E2-BDE0-01537844F7D5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50938" y="333375"/>
          <a:ext cx="7804150" cy="4808539"/>
        </p:xfrm>
        <a:graphic>
          <a:graphicData uri="http://schemas.openxmlformats.org/drawingml/2006/table">
            <a:tbl>
              <a:tblPr/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Faydalanılan Eserin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 Özelliği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Kaynakçada Yer Alışı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17. Günlük Gazete makalesi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Temmuz 1995 tarihli Milliyet Gazetesi, Ankara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18. Yayınlanmamış Tez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Demirci, s</a:t>
                      </a: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:1994), Buğday Destekleme Sürecinde Borsa Uygulamaları: Polatlı örneği. Ankara Üniversitesi Fen Bilimleri Enstitüsü Yayınlanmamış Mastır Tezi, Ankara, 121 sayfa (Teksir)</a:t>
                      </a: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19. Bilgisayar Programları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Lotus 1-2-3 Rel., 2. Lotus Development Corporation, Cambridge, Mass,. (USA)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20. İnternet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www.die.gov.tr</a:t>
                      </a: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(12.06.2003)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www.tubitak.gov.tr</a:t>
                      </a: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(7.12.1998)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4E3A7974-4ED7-452E-862A-CD1CB01BE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50212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Tablo, Şekil ve Grafiklere Kaynak Gösterme	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53A0021-287A-48D5-94E5-ADFC6916D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348663" cy="4530725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tablo, şekil ve grafikler başka kaynaktan alınmış ise, hemen tablonun, şeklin ya da grafiğin altında kaynağında belirtilmesi gerekmektedir.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Çünkü, bunlar kaynağı ile bütünlük teşkil etmektedir.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Kaynak, tablonun hemen altına ve metindeki yazılara göre daha sık aralıklı olarak belirtilmelidir.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iki aralıklı ise, dipnotu ve kaynaklara ilişkin yazılar bir buçuk aralıklar ile yazılmalıdır. </a:t>
            </a:r>
          </a:p>
        </p:txBody>
      </p:sp>
    </p:spTree>
  </p:cSld>
  <p:clrMapOvr>
    <a:masterClrMapping/>
  </p:clrMapOvr>
  <p:transition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EE7FFAB1-C11B-4013-AC18-F879E91A9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2625" y="341313"/>
            <a:ext cx="7129463" cy="1143000"/>
          </a:xfrm>
        </p:spPr>
        <p:txBody>
          <a:bodyPr/>
          <a:lstStyle/>
          <a:p>
            <a:pPr algn="ctr" eaLnBrk="1" hangingPunct="1"/>
            <a:r>
              <a:rPr lang="tr-TR" altLang="tr-TR" b="1" dirty="0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Kaynakça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BAAEE14-E241-4BFA-8451-9EF09D2909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920037" cy="453072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ARIKAN, Rauf: Araştırma Teknikleri ve Rapor Yazma, Gazi Kitabevi Tic. Ltd. Şti. Ankara,2000</a:t>
            </a:r>
          </a:p>
        </p:txBody>
      </p:sp>
      <p:pic>
        <p:nvPicPr>
          <p:cNvPr id="7170" name="Picture 2" descr="KaynakÃ§a ile ilgili gÃ¶rsel sonucu">
            <a:extLst>
              <a:ext uri="{FF2B5EF4-FFF2-40B4-BE49-F238E27FC236}">
                <a16:creationId xmlns:a16="http://schemas.microsoft.com/office/drawing/2014/main" id="{83218A50-FBC5-4F96-8B35-85C44529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70" y="2996952"/>
            <a:ext cx="512325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1" name="Rectangle 3">
            <a:extLst>
              <a:ext uri="{FF2B5EF4-FFF2-40B4-BE49-F238E27FC236}">
                <a16:creationId xmlns:a16="http://schemas.microsoft.com/office/drawing/2014/main" id="{89B0F5BD-E69A-4F9A-BAF6-53CCE8DF4C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24075" y="1773238"/>
            <a:ext cx="5976938" cy="338455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3200" b="1" i="1" dirty="0">
              <a:solidFill>
                <a:srgbClr val="B46A3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3000" b="1" i="1" dirty="0">
                <a:solidFill>
                  <a:srgbClr val="B46A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İlim ilim bilmektir,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3000" b="1" i="1" dirty="0">
                <a:solidFill>
                  <a:srgbClr val="B46A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İlim kendini bilmektir.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3000" b="1" i="1" dirty="0">
                <a:solidFill>
                  <a:srgbClr val="B46A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 kendini bilmezsen,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3000" b="1" i="1" dirty="0">
                <a:solidFill>
                  <a:srgbClr val="B46A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 nice okumaktır….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7563BA3-137F-4364-AD9E-64615A879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8640886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4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Bilimsel Açıklama ve Bilimsel Yaklaşımlar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B7A2451-38D6-4424-A5A5-17DB6761E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7772400" cy="4530725"/>
          </a:xfrm>
        </p:spPr>
        <p:txBody>
          <a:bodyPr>
            <a:normAutofit/>
          </a:bodyPr>
          <a:lstStyle/>
          <a:p>
            <a:pPr algn="just">
              <a:buClr>
                <a:srgbClr val="D79C6F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yöntemlerinin belirli bir mantıksal düzen ve kalıp içerisinde yürütülmesi doğaldır. </a:t>
            </a:r>
          </a:p>
          <a:p>
            <a:pPr algn="just">
              <a:buClr>
                <a:srgbClr val="D79C6F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Gerçeği aramada ve evreni araştırmada izlenen yollar hızla daha güvenilir hale gelmiştir. </a:t>
            </a:r>
          </a:p>
        </p:txBody>
      </p:sp>
      <p:pic>
        <p:nvPicPr>
          <p:cNvPr id="14341" name="Picture 5" descr="araÅtÄ±rma teknikleri ile ilgili gÃ¶rsel sonucu">
            <a:extLst>
              <a:ext uri="{FF2B5EF4-FFF2-40B4-BE49-F238E27FC236}">
                <a16:creationId xmlns:a16="http://schemas.microsoft.com/office/drawing/2014/main" id="{CB3EC705-8745-4D3E-81C6-CE68C88D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45" y="3933056"/>
            <a:ext cx="3878609" cy="25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646D6A53-349B-4625-9E22-45EE3D4F2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Bilimsel Açıklama ve Bilimsel Yaklaşımlar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B4B8308-8363-4676-ABC4-D78434B87C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GÖZLEM:</a:t>
            </a:r>
            <a:r>
              <a:rPr lang="tr-TR" alt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bilgi toplamak ile eş anlamlı olarak kullanılmaktadır.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duyularımız yardımıyla bilgi elde ederiz ve böylece gözlem yapmış oluruz.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OLGU:</a:t>
            </a:r>
            <a:r>
              <a:rPr lang="tr-TR" alt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 konusu olan olay ve oluşumlardır.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GÃZLEM: ile ilgili gÃ¶rsel sonucu">
            <a:extLst>
              <a:ext uri="{FF2B5EF4-FFF2-40B4-BE49-F238E27FC236}">
                <a16:creationId xmlns:a16="http://schemas.microsoft.com/office/drawing/2014/main" id="{85B3EF82-1068-4170-ABB1-2323945C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52" y="3429000"/>
            <a:ext cx="27462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D696C46E-5558-4F39-AAE5-2A38F5C6F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333375"/>
            <a:ext cx="77724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Bilimsel Açıklama ve Bilimsel Yaklaşımlar</a:t>
            </a:r>
            <a:endParaRPr lang="tr-TR" altLang="tr-T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9A75CDF-12BB-4B5F-AFB1-99CAEDFD42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490663"/>
            <a:ext cx="7772400" cy="481806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HİPOTEZ:</a:t>
            </a:r>
            <a:r>
              <a:rPr lang="tr-TR" altLang="tr-TR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Gözlemlere ilişkin var olan gerçeklerin ifade edilmesidir, ispatlanması gereken yargı cümleleridir.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Toplanan verilere dayalı olarak oluşan kanı ve yargılara hipotez adı verilir.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Hipotez araştırmalarla test edilir.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TEORİ:</a:t>
            </a:r>
          </a:p>
          <a:p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Olaylar ve olgulara dayanan sistematik bilimsel açıklamadır. </a:t>
            </a:r>
          </a:p>
          <a:p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 konulan teori gözlemlerimizi organize eder.</a:t>
            </a:r>
          </a:p>
        </p:txBody>
      </p:sp>
      <p:pic>
        <p:nvPicPr>
          <p:cNvPr id="16389" name="Picture 5" descr="Ä°lgili resim">
            <a:extLst>
              <a:ext uri="{FF2B5EF4-FFF2-40B4-BE49-F238E27FC236}">
                <a16:creationId xmlns:a16="http://schemas.microsoft.com/office/drawing/2014/main" id="{86E3548D-4AF2-442F-B376-B9C21B6D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72" y="5301208"/>
            <a:ext cx="3391415" cy="14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>
            <a:extLst>
              <a:ext uri="{FF2B5EF4-FFF2-40B4-BE49-F238E27FC236}">
                <a16:creationId xmlns:a16="http://schemas.microsoft.com/office/drawing/2014/main" id="{AAC9DAF6-937C-4F90-A7C4-3EED1164A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Bilimsel Açıklama ve Bilimsel Yaklaşımlar</a:t>
            </a:r>
            <a:endParaRPr lang="tr-TR" altLang="tr-T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E05F774-6F33-486F-993B-03557CB64F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7693025" cy="453072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YASA: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Teoriler kesin olarak ispat edilirse bilimsel yasa haline gelmiş olurlar.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Suyun deniz seviyesinde 100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de kaynaması veya yerçekimi kanunu bilimsel yasalara örnek olarak verilebilir.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TÜMDENGELİM:</a:t>
            </a: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 ve mantık tümdengelim yöntemini kullanırlar.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Önceden doğruluğu kabul edilen bilgilerden veya eşitliklerden yola çıkarak yeni bilgiler üretir veya sorulara cevap verir.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5" descr="Ä°lgili resim">
            <a:extLst>
              <a:ext uri="{FF2B5EF4-FFF2-40B4-BE49-F238E27FC236}">
                <a16:creationId xmlns:a16="http://schemas.microsoft.com/office/drawing/2014/main" id="{95A2B4BA-A400-4A89-887B-2072AC877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1"/>
          <a:stretch/>
        </p:blipFill>
        <p:spPr bwMode="auto">
          <a:xfrm>
            <a:off x="2190750" y="5468492"/>
            <a:ext cx="4762500" cy="13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092465A6-07AD-48C8-87F8-F459DCB19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Bilimsel Açıklama ve Bilimsel Yaklaşımlar</a:t>
            </a:r>
            <a:endParaRPr lang="tr-TR" altLang="tr-T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2F38146-586B-433A-AA2C-32640C2D34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TÜMEVARIM:</a:t>
            </a: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Mantıksal düşünce yollarından birisidir.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yöntemde, hareket noktası bir teori ya da hipotez değildir.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Gözlemlerden veya olaylardan işe başlar.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 ve deneylerden genellemeler yapılarak teoriye ulaşmaya çalışırlar</a:t>
            </a:r>
            <a:r>
              <a:rPr lang="tr-TR" altLang="tr-TR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0C6A36B-690D-4332-ACC2-5F0165563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BİLİM DALLARININ SINIFLANDIRILMASI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97D77F0-5EC8-4EA1-A391-A42173E91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706563"/>
            <a:ext cx="8064500" cy="4530725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tr-TR" altLang="tr-TR" dirty="0"/>
              <a:t>Maddi Bilimler/Manevi Bilimler: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			</a:t>
            </a:r>
            <a:r>
              <a:rPr lang="tr-TR" altLang="tr-TR" i="1" dirty="0"/>
              <a:t>Biyoloji, Ahlak Bilgisi vs.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Fen Bilimleri/Sosyal Bilimler: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			</a:t>
            </a:r>
            <a:r>
              <a:rPr lang="tr-TR" altLang="tr-TR" i="1" dirty="0"/>
              <a:t>Kimya, Sosyoloji vs.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Deneysel Bilimler/Teorik Bilimler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			</a:t>
            </a:r>
            <a:r>
              <a:rPr lang="tr-TR" altLang="tr-TR" i="1" dirty="0" err="1"/>
              <a:t>Fizik,Felsefe</a:t>
            </a:r>
            <a:r>
              <a:rPr lang="tr-TR" altLang="tr-TR" i="1" dirty="0"/>
              <a:t> vs.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Temel Bilimler/Uygulamalı Bilimler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			</a:t>
            </a:r>
            <a:r>
              <a:rPr lang="tr-TR" altLang="tr-TR" i="1" dirty="0"/>
              <a:t>Matematik, Mühendislik vs.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Fen Bilimleri/Sosyal Bilimler/Sanat ve Estetik</a:t>
            </a:r>
          </a:p>
          <a:p>
            <a:pPr>
              <a:buClr>
                <a:schemeClr val="accent1"/>
              </a:buClr>
            </a:pPr>
            <a:r>
              <a:rPr lang="tr-TR" altLang="tr-TR" dirty="0"/>
              <a:t>			</a:t>
            </a:r>
            <a:r>
              <a:rPr lang="tr-TR" altLang="tr-TR" i="1" dirty="0" err="1"/>
              <a:t>Kimya,Ekonomi,sanat</a:t>
            </a:r>
            <a:r>
              <a:rPr lang="tr-TR" altLang="tr-TR" i="1" dirty="0"/>
              <a:t> vs.</a:t>
            </a:r>
          </a:p>
          <a:p>
            <a:pPr marL="0" indent="0">
              <a:buClr>
                <a:schemeClr val="accent1"/>
              </a:buClr>
              <a:buNone/>
            </a:pPr>
            <a:endParaRPr lang="tr-TR" altLang="tr-TR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22FADF8-19A3-4828-B741-01B6F63E3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182563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BİLİMSEL ARAŞTIRMALARIN AMAÇLARI VE ÇEŞİTLERİ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30172F5-A726-45CE-847C-CDCFB35BB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2775" y="1670050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ARAŞTIRMA </a:t>
            </a: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8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amaca yönelik, belirli aşamalar içerisinde ve bir yöntem dahilinde yapılan çalışmalara </a:t>
            </a: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adı verilir.</a:t>
            </a:r>
          </a:p>
          <a:p>
            <a:pPr algn="just">
              <a:lnSpc>
                <a:spcPct val="8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Düzenli, dikkatli ve belirli esaslar dahilinde yapılan çalışmalara araştırmaya tipik örnek teşkil eder.</a:t>
            </a:r>
          </a:p>
          <a:p>
            <a:pPr algn="just">
              <a:lnSpc>
                <a:spcPct val="8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Sistematik olarak yapılan bütün araştırmalar bilimsel değildir. </a:t>
            </a:r>
          </a:p>
          <a:p>
            <a:pPr algn="just">
              <a:lnSpc>
                <a:spcPct val="8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sistematik araştırmalar, deneysel ve rasyonel esaslara dayanmakta ise, o zaman bilimsel olurlar.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 descr="ARAÅTIRMA ile ilgili gÃ¶rsel sonucu">
            <a:extLst>
              <a:ext uri="{FF2B5EF4-FFF2-40B4-BE49-F238E27FC236}">
                <a16:creationId xmlns:a16="http://schemas.microsoft.com/office/drawing/2014/main" id="{6F80037B-C32B-432C-A0E7-494A305C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57" y="4693510"/>
            <a:ext cx="417688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2AE27F-2E06-4099-A1A6-200969FF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İçindekiler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B86B9B-ACC6-40EA-9E1C-027C1DA61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BİLİM Ve BİLGİ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Bilimin Özellikleri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Bilimin Amacı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Bilimin İşlevleri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Açıklama Ve Bilimsel Yaklaşımlar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Dallarının Sınıflandırılması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Araştırmaların Amaçları Ve Çeşitleri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Araştırmalarda Gözetilen Amaçlar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Araştırmaların Türleri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 Gelişme Ve Bilimsel Araştırma İlişkisi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Araştırmaların Planlanması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Araştırma İzlenecek Yollar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İletişim Yöntemleri</a:t>
            </a:r>
          </a:p>
          <a:p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Mezuniyet Projesi Taslağı</a:t>
            </a:r>
          </a:p>
          <a:p>
            <a:pPr marL="0" indent="0">
              <a:buNone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41941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1B853EA-180D-4477-9F24-53D68DABA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Araştırmalarda Gözetilen Amaçlar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FE7181D-4406-4F05-AA6B-8D6BD103D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sorunu çözmek,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bir ürün ortaya koymak,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bir yöntem veya teknoloji ortaya koymak,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bir bilgi ortaya koymak,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 yarar sağlamak,</a:t>
            </a:r>
          </a:p>
          <a:p>
            <a:pPr algn="just">
              <a:buClr>
                <a:srgbClr val="D79C6F"/>
              </a:buClr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5" descr="AraÅtÄ±rma ile ilgili gÃ¶rsel sonucu">
            <a:extLst>
              <a:ext uri="{FF2B5EF4-FFF2-40B4-BE49-F238E27FC236}">
                <a16:creationId xmlns:a16="http://schemas.microsoft.com/office/drawing/2014/main" id="{F5AE8C63-2BCB-4FD7-B648-1EB49532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67029"/>
            <a:ext cx="3960440" cy="30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3A0E8FB-2F2E-42D9-957B-4734D94EA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4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Araştırmaların Türleri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F37FD03-6694-409A-8266-6A72405F51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 araştırmaları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Laboratuar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araştırmaları(deneyler)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Gözleme dayalı araştırmalar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 araştırmaları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Beşeri araştırmalar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Analitik araştırmalar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Descriptif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(tasviri) araştırmalar</a:t>
            </a:r>
          </a:p>
          <a:p>
            <a:pPr algn="just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AR-GE araştırmaları</a:t>
            </a:r>
          </a:p>
        </p:txBody>
      </p:sp>
      <p:pic>
        <p:nvPicPr>
          <p:cNvPr id="22533" name="Picture 5" descr="AraÅtÄ±rma tÃ¼rleri ile ilgili gÃ¶rsel sonucu">
            <a:extLst>
              <a:ext uri="{FF2B5EF4-FFF2-40B4-BE49-F238E27FC236}">
                <a16:creationId xmlns:a16="http://schemas.microsoft.com/office/drawing/2014/main" id="{2BC5E512-6332-43B5-9E40-30E148DE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48391"/>
            <a:ext cx="386765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89260CB-6013-496C-88EA-D871139D1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32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EKONOMİK GELİŞME VE BİLİMSEL ARAŞTIRMA İLİŞKİSİ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2CAF95F-82BC-41E5-91A6-A260FB0B68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D79C6F"/>
              </a:buClr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 Gelişmede Araştırma ve Teknoloji</a:t>
            </a:r>
          </a:p>
          <a:p>
            <a:pPr lvl="1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Yapı</a:t>
            </a:r>
          </a:p>
          <a:p>
            <a:pPr lvl="1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AR-GE de çalışan insan gücü</a:t>
            </a:r>
          </a:p>
          <a:p>
            <a:pPr lvl="1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AR-GE harcamaları</a:t>
            </a:r>
          </a:p>
          <a:p>
            <a:pPr lvl="1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Teknolojik yapı ve seviye</a:t>
            </a:r>
          </a:p>
          <a:p>
            <a:pPr lvl="1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dağıtma ve yayma sistemi</a:t>
            </a:r>
          </a:p>
          <a:p>
            <a:pPr lvl="1">
              <a:buClr>
                <a:srgbClr val="D79C6F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 arası ilişkiler</a:t>
            </a:r>
          </a:p>
          <a:p>
            <a:pPr>
              <a:buClr>
                <a:srgbClr val="D79C6F"/>
              </a:buClr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5" descr="AR-GE ile ilgili gÃ¶rsel sonucu">
            <a:extLst>
              <a:ext uri="{FF2B5EF4-FFF2-40B4-BE49-F238E27FC236}">
                <a16:creationId xmlns:a16="http://schemas.microsoft.com/office/drawing/2014/main" id="{A8DA7B91-6427-43F9-851D-EE375679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04824"/>
            <a:ext cx="304700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E4EAF49F-3C72-4D3F-8F34-8763FFF652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Teknolojik gelişmelerde toplumların;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4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 ihtiyaçları</a:t>
            </a: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Toplumun kaynakları</a:t>
            </a: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 yapı ve ortam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tr-TR" alt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durumları dikkat çekmektedir.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4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9D9DB6E-0C5A-48D4-A537-B24FC55F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Verimlilikte artış</a:t>
            </a: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 ve hizmet üretiminde kalite</a:t>
            </a: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 maliyetlerinde düşme</a:t>
            </a: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Doğanın korunması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199DEBB5-994B-41AF-8C43-FEC303083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966788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</a:rPr>
              <a:t>İleri teknolojilerin olumlu sonuçları</a:t>
            </a:r>
          </a:p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tr-TR" altLang="tr-T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5" descr="Ä°leri teknoloji ile ilgili gÃ¶rsel sonucu">
            <a:extLst>
              <a:ext uri="{FF2B5EF4-FFF2-40B4-BE49-F238E27FC236}">
                <a16:creationId xmlns:a16="http://schemas.microsoft.com/office/drawing/2014/main" id="{0B4F7F20-884B-43AA-8A5C-AD450F1C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4553712" cy="28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E7BFFA11-A1ED-4A3E-B49C-EB5B464B1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Nükleer teknolojinin yol açtığı sorunlar</a:t>
            </a: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Hızlı nüfus artışı ve kentleşmeye ilişkin sorunlar</a:t>
            </a: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 sorunları</a:t>
            </a:r>
          </a:p>
          <a:p>
            <a:pPr lvl="1" algn="just"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iş gücü ile çalışma veya işten çıkarmalar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BD9ED0E6-21D7-44AA-88A4-C4338BE3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966788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</a:rPr>
              <a:t>Teknolojik gelişmelerin olumsuz sonuçları</a:t>
            </a:r>
          </a:p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tr-TR" altLang="tr-T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5" descr="Teknolojik geliÅmelerin olumsuz sonuÃ§larÄ± ile ilgili gÃ¶rsel sonucu">
            <a:extLst>
              <a:ext uri="{FF2B5EF4-FFF2-40B4-BE49-F238E27FC236}">
                <a16:creationId xmlns:a16="http://schemas.microsoft.com/office/drawing/2014/main" id="{ACFCD312-AB2F-4DEA-9A56-50D8BB8F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96" y="4001294"/>
            <a:ext cx="5256584" cy="25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9FB5534-5765-4FEF-96A8-08AE03DA8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2" y="260648"/>
            <a:ext cx="71278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ARAŞTIRMALARIN PLANLANMASI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326AB4F0-0E97-4F12-9FF9-B71401F6C8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7886700" cy="4351338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Bilimsel bir araştırmada izlenecek yol</a:t>
            </a:r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sorunun tanımı yapılır ve çerçevesi çizilir</a:t>
            </a:r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Sorunun çözümüne ilişkin hipotez geliştirilir.</a:t>
            </a:r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hipotezin ışığında hangi gözlem ve verilerin beklendiğine ilişkin bir varsayım yapılır</a:t>
            </a:r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 bir plan ve yöntem içerisinde gerekli gözlem yapılır veya veriler elde edilir.</a:t>
            </a:r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 değerleri ile varsayımlar arasındaki uyuma bakılarak hipotez kabul veya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edilir.</a:t>
            </a:r>
          </a:p>
        </p:txBody>
      </p:sp>
      <p:pic>
        <p:nvPicPr>
          <p:cNvPr id="27653" name="Picture 5" descr="Teknolojik geliÅmelerin olumsuz sonuÃ§larÄ± ile ilgili gÃ¶rsel sonucu">
            <a:extLst>
              <a:ext uri="{FF2B5EF4-FFF2-40B4-BE49-F238E27FC236}">
                <a16:creationId xmlns:a16="http://schemas.microsoft.com/office/drawing/2014/main" id="{9E80F8D6-81E1-4129-8018-CBE223C4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39" y="4581128"/>
            <a:ext cx="39338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7EE705A-B217-4EE3-A9A9-7B911E91C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Bilimsel Aşamaların Planlanması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8BBA21B-4D77-45DC-83B2-204D8ECD8E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Fikir üretme aşaması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Sorunun tanımlanması aşaması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Yöntemi belirleme aşaması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 elde etme aşaması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analiz edilmesi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Yorumlama aşaması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 aşaması</a:t>
            </a:r>
          </a:p>
        </p:txBody>
      </p:sp>
      <p:pic>
        <p:nvPicPr>
          <p:cNvPr id="28677" name="Picture 5" descr="Teknolojik geliÅmelerin olumsuz sonuÃ§larÄ± ile ilgili gÃ¶rsel sonucu">
            <a:extLst>
              <a:ext uri="{FF2B5EF4-FFF2-40B4-BE49-F238E27FC236}">
                <a16:creationId xmlns:a16="http://schemas.microsoft.com/office/drawing/2014/main" id="{9DC35415-C41F-4F33-AE5A-BB2927DC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3914"/>
            <a:ext cx="466343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1022B60-B4A6-4492-8780-E1337184E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Bilimsel Araştırma İzlenecek Yollar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171706A-FA4A-4EB9-AB2A-6A7624E02F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sorunun tanımı yapışır ve çerçevesi çizilir.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Sorunun çözümüne yarayacak bir hipotez geliştirilir.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hipotezin ışığı altında hangi gözlemlerin veya verilerin gerektiğine ilişkin bir varsayım yapılır.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 bir plan ve yöntem içerisinde gerekli gözlem yapılır veya veriler elde edilir.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 değerleri ile varsayımlar arasındaki uyuma bakılarak hipotez kabul veya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edilir.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83C1EF4-5DFA-4923-9BDB-86E2AC49A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Bilimsel İletişim Yöntemleri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1FF078-4CE6-4DDA-9C32-0A4EB8E33C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843735"/>
          </a:xfrm>
        </p:spPr>
        <p:txBody>
          <a:bodyPr rtlCol="0">
            <a:noAutofit/>
          </a:bodyPr>
          <a:lstStyle/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Konferans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Makale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Sempozyum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Açıkoturum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Kurul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 Konuşması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Teleks ve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Telefaks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Mektup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Bilgisayarlı İletişim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Teknik Gezi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Kongre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Seminer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5" descr="iletiÅim yollarÄ± ile ilgili gÃ¶rsel sonucu">
            <a:extLst>
              <a:ext uri="{FF2B5EF4-FFF2-40B4-BE49-F238E27FC236}">
                <a16:creationId xmlns:a16="http://schemas.microsoft.com/office/drawing/2014/main" id="{B7BDF694-2FA5-4CE4-9BF6-FB697C21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636912"/>
            <a:ext cx="43204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CBCA52-DB38-4083-AC9B-3C898AC9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İçindekiler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560420-8CB3-4453-90B2-6C72D394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Araştırma Projesi Önermek(örnek)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Yöntemleri Veri Çeşitleri Ve Veri Kaynakları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Kaynakları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Çeşitleri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Değişkenler Arasındaki Nedensellik İlişkileri Ve Veri Ölçme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Ölçümlerinde Verilerin Boyutları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 Formlarının Hazırlanması Ve Anket Tekniği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 Formu Hazırlama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Bilgisi Ve Örnekleme Soruları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 Sorma Tekniği (Görüşme Tekniği)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Yöntemleri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Düzenlenmesi Ve Analizi</a:t>
            </a:r>
          </a:p>
          <a:p>
            <a:r>
              <a:rPr lang="tr-TR" alt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Yazma</a:t>
            </a:r>
          </a:p>
          <a:p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 Yazımı</a:t>
            </a:r>
          </a:p>
          <a:p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09383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74" name="Group 570">
            <a:extLst>
              <a:ext uri="{FF2B5EF4-FFF2-40B4-BE49-F238E27FC236}">
                <a16:creationId xmlns:a16="http://schemas.microsoft.com/office/drawing/2014/main" id="{2AB1CB1B-FE1E-4E6D-89B0-D36E862ACCB5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95288" y="404813"/>
          <a:ext cx="8424862" cy="5903913"/>
        </p:xfrm>
        <a:graphic>
          <a:graphicData uri="http://schemas.openxmlformats.org/drawingml/2006/table">
            <a:tbl>
              <a:tblPr/>
              <a:tblGrid>
                <a:gridCol w="982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Adı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Kısaca Tanımı veya Amacı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Konuşmacı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Dinleyici Sayısı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Yer/ Ortam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Örnek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Konferans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Önceden belirlenmiş konuda yapılan konuşma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 kişi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Salon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Çevre Konferansı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Kongre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 konuşmacının, birden fazla konuyu, bildiriler şeklinde sunabileceği toplantı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 çok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Salon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 Kooperatifçilik Kongresi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Panel / Açıkoturum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Birkaç konuşmacı kişinin, bir başkanın yönetiminde kısa konuşmalarla, dinleyicilerinde soru sorabildiği tartışmalı toplantı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 çok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Salon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Kazaları Önleme Paneli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Sempozyum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Genel olarak konuşmacıların ve dinleyicilerin belirli bir düzeyde uzman olduğu bilimsel konuların tartışıldığı toplantı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 çok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Salon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Kalp-Damar Cerrahisi Sempozyumu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Seminer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Eğitim amacına yönelik toplantı. Her konuda düzenlenebilinir. 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 çok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Salon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Tarımda Destekleme Sorunları Semineri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Ders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Açıklamalı konuşma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Dershane veya Anfi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Genel Fizik Dersleri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Şura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Konusu önceden belirlenmiş, katılımcıları belirlenmiş toplantı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 çok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Salon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XI. Milli Eğitim Şurası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Genel Kurul</a:t>
                      </a:r>
                    </a:p>
                  </a:txBody>
                  <a:tcPr marL="90004" marR="9000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Dernek, Vakıf veya şirketlerin yasal olarak belirli aralıklarla düzenledikleri toplantı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Bir çok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Salon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Türk-İş Genel Kurulu</a:t>
                      </a:r>
                    </a:p>
                  </a:txBody>
                  <a:tcPr marL="90004" marR="90004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144" name="Group 168">
            <a:extLst>
              <a:ext uri="{FF2B5EF4-FFF2-40B4-BE49-F238E27FC236}">
                <a16:creationId xmlns:a16="http://schemas.microsoft.com/office/drawing/2014/main" id="{5892174F-2E01-471B-93B9-09899BFFCAC2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68313" y="404813"/>
          <a:ext cx="8280400" cy="6230945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Adı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Kısaca Tanımı veya Amacı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Konuşmacı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Dinleyici Sayısı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Yer/ Ortam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Örnek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Teknik Gezi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Belirli konularda yerinde inceleme ve gözlem yapmak üzere düzenlenen ekip veya grup gezisi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Konuşmacı şart değildir,rehber olabilir.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Katılımcı ve Gözlemci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Alan, İş yeri, fabrika vb.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Gap</a:t>
                      </a: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Bölgesi Teknik Gezi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Telefon Konuşması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İki kişi arasında olur. Maliyeti yüksektir. En seri iletişim şeklidir.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İki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İki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Mektuplaşma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Sınırlı iletişim sağlar, pahalıdır ve yavaştır.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Disket veya bant teatisi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Yavaş ve zaman alıcıdır. Maliyeti yüksektir. Karşılıklı dialog yoktur.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Teleks veya Faks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Her zaman mümkün olmaz. Dialog yoktur.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Telgraf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Tek taraflı iletişimdir, iletilen bilgi sınırlıdır.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Bilgisayarlı İletişim              (İnternet)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Terminal veya link bağlantı sistemiyle veya ekran üzerinden yapılan iletişimdir. Maliyeti yüksektir.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Çok sayıda katılım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Bilgisayar ortamı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Telekonferans,  e-mail, internet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Gazete Makale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Gazetede yayınlanan kısa yazılardır.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Gazete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Dergi Makale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Dergide yayınlanan kısa makale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Dergi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2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Kitap ve broşürler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Çeşitli yönetmeliklerle ve değişik ebatlarda yayınlanan kitap ve broşürler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Kitap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CCED357-BC59-4BD5-BE29-D538241E9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Mezuniyet Projesi Taslağı	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0A9E256-3431-4B85-B794-4C12FBB5CA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Clr>
                <a:srgbClr val="D79C6F"/>
              </a:buClr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 Konusu			:…………………..</a:t>
            </a:r>
          </a:p>
          <a:p>
            <a:pPr>
              <a:buClr>
                <a:srgbClr val="D79C6F"/>
              </a:buClr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Amacı ve Önemi		:…………………..</a:t>
            </a:r>
          </a:p>
          <a:p>
            <a:pPr>
              <a:buClr>
                <a:srgbClr val="D79C6F"/>
              </a:buClr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Yöntemi		:…………………..</a:t>
            </a:r>
          </a:p>
          <a:p>
            <a:pPr>
              <a:buClr>
                <a:srgbClr val="D79C6F"/>
              </a:buClr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Hazırlayan			:…………………..</a:t>
            </a:r>
          </a:p>
          <a:p>
            <a:pPr>
              <a:buClr>
                <a:srgbClr val="D79C6F"/>
              </a:buClr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 Danışmanı		:…………………..</a:t>
            </a:r>
          </a:p>
          <a:p>
            <a:pPr>
              <a:buClr>
                <a:srgbClr val="D79C6F"/>
              </a:buClr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İşbirliği Yapılacak veya </a:t>
            </a:r>
          </a:p>
          <a:p>
            <a:pPr marL="0" indent="0">
              <a:buClr>
                <a:srgbClr val="D79C6F"/>
              </a:buClr>
              <a:buNone/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Bilgi Alınacak kişi, kurum	:………………….</a:t>
            </a:r>
          </a:p>
          <a:p>
            <a:pPr>
              <a:buClr>
                <a:srgbClr val="D79C6F"/>
              </a:buClr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Tezin Zaman Planlanması	:………………….</a:t>
            </a:r>
          </a:p>
          <a:p>
            <a:pPr>
              <a:buClr>
                <a:srgbClr val="D79C6F"/>
              </a:buClr>
              <a:defRPr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B93F957-B604-48D1-BE19-196D8D8EE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72400" cy="1224558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BİR ARAŞTIRMA PROJESİ ÖNERMEK(ÖRNEK)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7DC5468-4588-43EF-8936-D3E996DEB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 bir araştırma önerisi 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4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Araştırma kavramının gerektiği kalite düzeyine sahip bulunmalıdır.</a:t>
            </a:r>
          </a:p>
          <a:p>
            <a:pPr marL="990600" lvl="1" indent="-533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Araştırılacak konuyu anlaşılır şekilde yazıya dökmüş olmalıdır.</a:t>
            </a:r>
          </a:p>
          <a:p>
            <a:pPr marL="990600" lvl="1" indent="-53340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Görünür bir gelecek içerisinde yapılabilecek bir proje olmalıdır. </a:t>
            </a:r>
          </a:p>
        </p:txBody>
      </p:sp>
      <p:pic>
        <p:nvPicPr>
          <p:cNvPr id="34821" name="Picture 5" descr="araÅtÄ±rma ile ilgili gÃ¶rsel sonucu">
            <a:extLst>
              <a:ext uri="{FF2B5EF4-FFF2-40B4-BE49-F238E27FC236}">
                <a16:creationId xmlns:a16="http://schemas.microsoft.com/office/drawing/2014/main" id="{B4AC6BAB-1858-440D-82CA-FA1D0609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54" y="3717032"/>
            <a:ext cx="4167492" cy="28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22696DBD-69F7-490A-A921-5F2EC4E2FC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562100"/>
            <a:ext cx="77724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önerisi bölümleri: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Araştırmanın Amacı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Önceki Araştırmaların İncelenmesi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Probleminin Ortaya Konulması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Yönteminin Belirlenmesi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Personelinin Nitelikleri ve Görevleri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Zamanın Planlanması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Bütçesinin Planlanması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Kaynakça	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CC50A1A4-3164-405D-8FEC-3F1968E7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79" y="103455"/>
            <a:ext cx="73244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BİR ARAŞTIRMA PROJESİ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ÖNERMEK(ÖRNEK)</a:t>
            </a:r>
            <a:endParaRPr lang="tr-TR" altLang="tr-TR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5" descr="proje ile ilgili gÃ¶rsel sonucu">
            <a:extLst>
              <a:ext uri="{FF2B5EF4-FFF2-40B4-BE49-F238E27FC236}">
                <a16:creationId xmlns:a16="http://schemas.microsoft.com/office/drawing/2014/main" id="{E674F494-A76D-4906-A0D5-0BD3D9AD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352839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337AC26-7E12-45A0-B0C2-BB5D9CA0B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Araştırma Yöntemleri	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74D88DC-DB9D-4D74-86E0-F41F7CF5F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Deneysel Araştırma Yöntemleri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Araştırma Yöntemi </a:t>
            </a:r>
          </a:p>
          <a:p>
            <a:pPr marL="708660" lvl="1" indent="-342900" algn="just">
              <a:defRPr/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Yüzyüze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Görüşme</a:t>
            </a:r>
          </a:p>
          <a:p>
            <a:pPr marL="708660" lvl="1" indent="-342900" algn="just"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Mektup (Posta) Yoluyla Yapılan Araştırmalar</a:t>
            </a:r>
          </a:p>
          <a:p>
            <a:pPr marL="708660" lvl="1" indent="-342900" algn="just"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Telefonla Görüşme Yöntemi</a:t>
            </a:r>
          </a:p>
          <a:p>
            <a:pPr marL="708660" lvl="1" indent="-342900" algn="just"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Gözleme Dayalı Araştırmalar</a:t>
            </a:r>
          </a:p>
          <a:p>
            <a:pPr marL="708660" lvl="1" indent="-342900" algn="just"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 Olay İncelemesi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Kütüphane Araştırmaları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İçerik Analizi Yöntemi</a:t>
            </a:r>
          </a:p>
        </p:txBody>
      </p:sp>
      <p:pic>
        <p:nvPicPr>
          <p:cNvPr id="36869" name="Picture 5" descr="araÅtÄ±rma ile ilgili gÃ¶rsel sonucu">
            <a:extLst>
              <a:ext uri="{FF2B5EF4-FFF2-40B4-BE49-F238E27FC236}">
                <a16:creationId xmlns:a16="http://schemas.microsoft.com/office/drawing/2014/main" id="{84061581-1E4C-442C-A002-273B485E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7896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8FD3961-4047-4EF6-BC90-005E3D071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634" y="427444"/>
            <a:ext cx="8280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VERİ ÇEŞİTLERİ VE VERİ KAYNAKLARI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5921B5B-7B50-4EAC-A044-8D2220941B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veri;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Bilgi veren, sorunu çözmemize ya da karar vermemize yardımcı olan her türlü bilgi veya olguya </a:t>
            </a:r>
            <a:r>
              <a:rPr lang="tr-TR" altLang="tr-T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adı verilir.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Kayıt edilmiş olması gerekir. </a:t>
            </a:r>
          </a:p>
        </p:txBody>
      </p:sp>
      <p:pic>
        <p:nvPicPr>
          <p:cNvPr id="37893" name="Picture 5" descr="veri ile ilgili gÃ¶rsel sonucu">
            <a:extLst>
              <a:ext uri="{FF2B5EF4-FFF2-40B4-BE49-F238E27FC236}">
                <a16:creationId xmlns:a16="http://schemas.microsoft.com/office/drawing/2014/main" id="{6B33515C-9C20-4646-905B-D1A3AA96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0" y="3861048"/>
            <a:ext cx="8136019" cy="25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40FFBDBA-FC54-4A7B-B588-7EBFF8671F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Aileler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Firmalar, kurum ve kuruluşlar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Yayınlanmış kaynaklar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Yayınlanmamış belge, bulgu, dosya,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dökümanlar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arşiv evrakları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35A7EA7B-555F-4AAD-8B2C-595F99C61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0713"/>
            <a:ext cx="69121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tr-TR" altLang="tr-T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Veri Kaynakları</a:t>
            </a:r>
          </a:p>
        </p:txBody>
      </p:sp>
      <p:pic>
        <p:nvPicPr>
          <p:cNvPr id="38917" name="Picture 5" descr="Veri KaynaklarÄ± ile ilgili gÃ¶rsel sonucu">
            <a:extLst>
              <a:ext uri="{FF2B5EF4-FFF2-40B4-BE49-F238E27FC236}">
                <a16:creationId xmlns:a16="http://schemas.microsoft.com/office/drawing/2014/main" id="{61B02229-139E-454E-92ED-7FA3F9584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5328592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DB1BEDD-90F8-4C1A-8CF3-9B3B5A667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Veri çeşitleri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5E5B6F3-D24D-47AE-9490-38C3C30C75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>
            <a:normAutofit/>
          </a:bodyPr>
          <a:lstStyle/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 alanına göre veriler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Karakterlerine göre 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Değişkenlerin durumuna göre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Özgün oluşlarına göre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Yayınlanma durumuna göre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Gizlilik durumlarına göre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Kaynaklarına göre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 ediliş yöntemlerine göre,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Ölçeklerine göre</a:t>
            </a:r>
          </a:p>
          <a:p>
            <a:pPr marL="0" lvl="1" indent="87313"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Tiplerine göre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B42B8A0-FF3A-4353-A72D-08F74FF7F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04069"/>
            <a:ext cx="8064375" cy="1728738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Değişkenler arasındaki nedensellik ilişkileri ve veri ölçme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E040151-A4D6-4060-B26E-D4AE80621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4806BB55-7492-4BBC-9DB0-D9BAE50B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81300"/>
            <a:ext cx="7561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Olayın sebebi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bağımsız değişken (etkileyici değişken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sonuç ise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bağımlı (etkilenen)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değişkendir.</a:t>
            </a:r>
          </a:p>
        </p:txBody>
      </p:sp>
      <p:pic>
        <p:nvPicPr>
          <p:cNvPr id="40966" name="Picture 6" descr="baÄÄ±msÄ±z deÄiÅken ile ilgili gÃ¶rsel sonucu">
            <a:extLst>
              <a:ext uri="{FF2B5EF4-FFF2-40B4-BE49-F238E27FC236}">
                <a16:creationId xmlns:a16="http://schemas.microsoft.com/office/drawing/2014/main" id="{72B77A44-1BFE-46CB-A39D-4EECC2BC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911153"/>
            <a:ext cx="8348985" cy="25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DC0707-40E0-4A95-A46A-345E774A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A826D1-5112-4689-9076-29DB0943F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Araştırma, kişinin yaşadığı toplumu ve çevreyi tanımak, karşılaştığı sorunlara çözüm yolları bulmak ve yeni keşif ve icatlarda bulunmak için giriştiği sistematik çabadır. </a:t>
            </a:r>
          </a:p>
          <a:p>
            <a:pPr algn="just"/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çaba bilginin bulunması, geliştirilmesi ve gerçeğe uygun olup olmadığının kontrol edilmesi için harcanır. </a:t>
            </a:r>
          </a:p>
          <a:p>
            <a:pPr algn="just"/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62" name="Picture 2" descr="AraÅtÄ±rma ile ilgili gÃ¶rsel sonucu">
            <a:extLst>
              <a:ext uri="{FF2B5EF4-FFF2-40B4-BE49-F238E27FC236}">
                <a16:creationId xmlns:a16="http://schemas.microsoft.com/office/drawing/2014/main" id="{4A144A14-5BE9-4F04-BBAE-E65B2B3B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99370"/>
            <a:ext cx="5578044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6295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F18F7E0-22D5-4EF2-A687-FB30CCC05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24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Bağımlı ve bağımsız değişkenleri belirleme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02CD07E-9FFD-4CF2-A91B-D1152E1CA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Sebep-sonuç ilişkilerinin geçmiş deneyimlere, günlük gözlemlere ve mantıksal düşünceye uygunluk göstermesi</a:t>
            </a:r>
          </a:p>
          <a:p>
            <a:pPr algn="just">
              <a:lnSpc>
                <a:spcPct val="80000"/>
              </a:lnSpc>
              <a:buClr>
                <a:schemeClr val="accent1"/>
              </a:buClr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Sebep-sonuç ilişkisi olan iki değişkenden hangisi önce vuku geliyorsa bu değişken belirleyici diğeri bağımlı değişkendir</a:t>
            </a:r>
          </a:p>
          <a:p>
            <a:pPr algn="just">
              <a:lnSpc>
                <a:spcPct val="80000"/>
              </a:lnSpc>
              <a:buClr>
                <a:schemeClr val="accent1"/>
              </a:buClr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Deneysel ve gözlemsel olarak iki değişken arasında korelasyon varsa sebep-sonuç ilişkisi vardır</a:t>
            </a:r>
          </a:p>
          <a:p>
            <a:pPr algn="just">
              <a:lnSpc>
                <a:spcPct val="80000"/>
              </a:lnSpc>
              <a:buClr>
                <a:schemeClr val="accent1"/>
              </a:buClr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değişken arasındaki sebep-sonuç ilişkisi 3. bir değişken tarafından açıklanamaz.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F725129-216D-4075-8FAF-E4C05D57E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Veri ölçümlerinde verilerin boyutları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5864E78-0CC2-4B5E-9FFA-E0F0DB623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 birimleri</a:t>
            </a:r>
          </a:p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Dikkate alınacak hususlar</a:t>
            </a:r>
          </a:p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zaman boyutu</a:t>
            </a:r>
          </a:p>
          <a:p>
            <a:pPr lvl="2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Kesit verileri</a:t>
            </a:r>
          </a:p>
          <a:p>
            <a:pPr lvl="2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serileri</a:t>
            </a:r>
          </a:p>
          <a:p>
            <a:pPr lvl="2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boyutlu veriler</a:t>
            </a:r>
          </a:p>
          <a:p>
            <a:pPr lvl="2" algn="just" eaLnBrk="1" hangingPunct="1"/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veriler</a:t>
            </a:r>
          </a:p>
          <a:p>
            <a:pPr lvl="2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verileri</a:t>
            </a:r>
          </a:p>
        </p:txBody>
      </p:sp>
      <p:pic>
        <p:nvPicPr>
          <p:cNvPr id="43013" name="Picture 5" descr="Cohort veriler ile ilgili gÃ¶rsel sonucu">
            <a:extLst>
              <a:ext uri="{FF2B5EF4-FFF2-40B4-BE49-F238E27FC236}">
                <a16:creationId xmlns:a16="http://schemas.microsoft.com/office/drawing/2014/main" id="{1CFFA60A-EC51-4805-BF33-38901BCF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5676"/>
            <a:ext cx="4419972" cy="29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DC55336-A1DB-42DE-9BE1-1EC2CFFC8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Ölçme hataları ve yanılgıları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D32253A-EAB6-471F-884A-A2E81B800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hatası</a:t>
            </a:r>
          </a:p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Kullanılan ölçüm aracının hatası</a:t>
            </a:r>
          </a:p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Ölçülen özellikten doğan hata</a:t>
            </a:r>
          </a:p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Kasıtlı veya aldatıcı yanıt</a:t>
            </a: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C5790E4-192D-41F2-82C4-17EBFA4CF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Ölçmelerde arzu edilen hususlar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8646CE-4DEC-47AB-AF8C-4638BF02A2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Güvenirlik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ölçek birimi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Geçerlilik</a:t>
            </a:r>
          </a:p>
        </p:txBody>
      </p:sp>
      <p:pic>
        <p:nvPicPr>
          <p:cNvPr id="45061" name="Picture 5" descr="GÃ¼venirlik ile ilgili gÃ¶rsel sonucu">
            <a:extLst>
              <a:ext uri="{FF2B5EF4-FFF2-40B4-BE49-F238E27FC236}">
                <a16:creationId xmlns:a16="http://schemas.microsoft.com/office/drawing/2014/main" id="{FB95D54C-0BD2-4153-BFA8-3B2FAADD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5625"/>
            <a:ext cx="31718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A37F585-323D-4689-9A55-AFC1FC38E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280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VERİ TOPLAMA YÖNTEMLERİ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A89F696-F4E1-4956-8D8D-4A8325254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İhtiyacımız olduğu halde hazırda bulamadığımız verileri elde etmek amacıyla yapılan çalışmalara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toplama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 verilir.</a:t>
            </a:r>
          </a:p>
          <a:p>
            <a:pPr eaLnBrk="1" hangingPunct="1"/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5" name="Picture 5" descr="veri toplama ile ilgili gÃ¶rsel sonucu">
            <a:extLst>
              <a:ext uri="{FF2B5EF4-FFF2-40B4-BE49-F238E27FC236}">
                <a16:creationId xmlns:a16="http://schemas.microsoft.com/office/drawing/2014/main" id="{43023854-80C8-468A-A7DB-EFF35E0D3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2996952"/>
            <a:ext cx="8048625" cy="35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E11343F-142B-4475-BD36-B8E6D5E64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Veri Toplama Yöntemleri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413A62C-72AF-4164-A997-F12D234D6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39F6703-386E-473E-8344-1869FCD85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844675"/>
            <a:ext cx="390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>
              <a:latin typeface="Arial" panose="020B0604020202020204" pitchFamily="34" charset="0"/>
            </a:endParaRP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8C6082A0-9D94-4AC5-88C9-2225B5F5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844675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Deneyler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Mektup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Telefon, faks veya bilgisayar ağı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İçerik analizi</a:t>
            </a:r>
          </a:p>
          <a:p>
            <a:pPr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 veya arşiv tarama</a:t>
            </a: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4D75528-590C-4F73-B07F-AEDA5980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ANKET FORMLARININ HAZIRLANMASI VE ANKET TEKNİĞİ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320B363-0AFC-4933-9581-4B67339CBC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Anket,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yazılı veya sözlü olarak soru sormak ve karşılıklı diyalog içerisinde bilgi toplamak demektir.</a:t>
            </a:r>
          </a:p>
        </p:txBody>
      </p:sp>
      <p:pic>
        <p:nvPicPr>
          <p:cNvPr id="48133" name="Picture 5" descr="Anket ile ilgili gÃ¶rsel sonucu">
            <a:extLst>
              <a:ext uri="{FF2B5EF4-FFF2-40B4-BE49-F238E27FC236}">
                <a16:creationId xmlns:a16="http://schemas.microsoft.com/office/drawing/2014/main" id="{6DC1C2D8-D1F9-4A2A-8C04-D1C5FB08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06140"/>
            <a:ext cx="7344816" cy="30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34B3BE4-4CD3-4D40-84FB-6EE6809D3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056" y="548680"/>
            <a:ext cx="849788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Anket yönteminin olumlu yönleri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9B4EEE8-5ACD-4453-9448-79C695CBB8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bir yöntemle bilgi toplama imkanı olmadığı durumlarda 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kısa sürede bilgi elde etme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az harcamayla bilgi elde etme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doğru bilgi alınabilme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sayıda birime ulaşılması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değişik düzeylerde anket olması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7" name="Picture 5" descr="Anket ile ilgili gÃ¶rsel sonucu">
            <a:extLst>
              <a:ext uri="{FF2B5EF4-FFF2-40B4-BE49-F238E27FC236}">
                <a16:creationId xmlns:a16="http://schemas.microsoft.com/office/drawing/2014/main" id="{9471899A-70FA-4207-91B8-174B7199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221088"/>
            <a:ext cx="4248845" cy="23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6A67D3C-046A-41C7-95D7-7C68ED070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137525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Anket yönteminin olumsuz veya güç yönleri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D952CA1-5487-4B44-96DA-45920E64B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 edilen bilgilerin beyan ve yanıt olması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Eğitilmiş ve deneyimli personele sahip olmanın her zaman mümkün olmaması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Aylarca süren anketlerde sonuçların etkilenmesi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Kanunsuz eylem ve dini inanışlar konusundaki araştırmalara uygun olmaması</a:t>
            </a:r>
          </a:p>
        </p:txBody>
      </p:sp>
      <p:pic>
        <p:nvPicPr>
          <p:cNvPr id="50181" name="Picture 5" descr="Anket ile ilgili gÃ¶rsel sonucu">
            <a:extLst>
              <a:ext uri="{FF2B5EF4-FFF2-40B4-BE49-F238E27FC236}">
                <a16:creationId xmlns:a16="http://schemas.microsoft.com/office/drawing/2014/main" id="{E3EBC297-5772-4CA5-A866-BB474733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67594"/>
            <a:ext cx="754375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25B6C27-5541-4BAA-997E-D328B43A5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37525" cy="1143000"/>
          </a:xfrm>
        </p:spPr>
        <p:txBody>
          <a:bodyPr/>
          <a:lstStyle/>
          <a:p>
            <a:pPr algn="ctr" eaLnBrk="1" hangingPunct="1"/>
            <a:r>
              <a:rPr lang="tr-TR" altLang="tr-TR" sz="34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Anket formu düzenleme ve soru sıralanışları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54338F9-AE6E-4074-8846-9D25746C2C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amaçların ortaya konulması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amaçlar ve analizlere ilişkin planların yapılması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 formunun hazırlanması</a:t>
            </a:r>
          </a:p>
          <a:p>
            <a:pPr>
              <a:buClr>
                <a:schemeClr val="accent1"/>
              </a:buClr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5" name="Picture 5" descr="Anket formu ile ilgili gÃ¶rsel sonucu">
            <a:extLst>
              <a:ext uri="{FF2B5EF4-FFF2-40B4-BE49-F238E27FC236}">
                <a16:creationId xmlns:a16="http://schemas.microsoft.com/office/drawing/2014/main" id="{A2533A3E-70C5-4E8F-8203-A19EC60D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474111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1F92CA-04DC-456A-927F-7928B306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5C217B-0DF7-47E9-B11C-00E7748E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esnada belli amaçlarla ve sistemli süreçler yoluyla konuya ve sorunlara ilişkin veriler toplanır, toplanan veriler analiz edilir ve bir sonuca ulaşılır. 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Ancak, sosyal bilimlerde ve eğitim bilimlerinde sorunların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karmaşıklılığı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çeşitliliği, çok boyutluluğu, çok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sebepliliği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çok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sonuçluluğu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sorulara aranan cevapların daha sağlıklı ve açıklayıcı olma ihtiyacı, araştırma yaklaşımlarının da çeşitlenmesine yol açmıştır. 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Böylece “nicel” ve “nitel” olmak üzere iki tür araştırma yaklaşımı ortaya çıkmıştır.</a:t>
            </a:r>
          </a:p>
          <a:p>
            <a:pPr algn="just"/>
            <a:endParaRPr lang="tr-TR" dirty="0"/>
          </a:p>
        </p:txBody>
      </p:sp>
      <p:pic>
        <p:nvPicPr>
          <p:cNvPr id="147458" name="Picture 2" descr="nicel ve nitel ile ilgili gÃ¶rsel sonucu">
            <a:extLst>
              <a:ext uri="{FF2B5EF4-FFF2-40B4-BE49-F238E27FC236}">
                <a16:creationId xmlns:a16="http://schemas.microsoft.com/office/drawing/2014/main" id="{E53812E4-D821-4839-88F0-5735C27D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1294"/>
            <a:ext cx="5328592" cy="27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5411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17C2E6D-AC04-4FAB-859A-2277D9BDA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Anket formu hazırlama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4EC58B2-FB07-4C17-A7D3-E38837D08CC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 tip seçimi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 sayısının kararlaştırılmasına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 uygun bir sırada olması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 tarafsız, amaca uygun ve konuyla ilgili olması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Sorularda belirlenen amacın dışına çıkılmamasına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 açık ve net olması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Sorularda tahminen gibi ve herkesin bilmediği ifadeler olmamasına dikkat edilmelidir.</a:t>
            </a:r>
          </a:p>
          <a:p>
            <a:pPr algn="just">
              <a:defRPr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9D47E116-FAA7-4EE2-B5CF-6A452E643D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tr-TR"/>
          </a:p>
        </p:txBody>
      </p:sp>
      <p:pic>
        <p:nvPicPr>
          <p:cNvPr id="52229" name="Picture 5" descr="Anket formu ile ilgili gÃ¶rsel sonucu">
            <a:extLst>
              <a:ext uri="{FF2B5EF4-FFF2-40B4-BE49-F238E27FC236}">
                <a16:creationId xmlns:a16="http://schemas.microsoft.com/office/drawing/2014/main" id="{BF58E1DA-67F3-4B17-96DB-B56959DD1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9896" r="7766" b="9740"/>
          <a:stretch/>
        </p:blipFill>
        <p:spPr bwMode="auto">
          <a:xfrm>
            <a:off x="4972100" y="1556792"/>
            <a:ext cx="3600400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B8D906B-BFA7-4C3D-A699-6ABD1B7DE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198285"/>
            <a:ext cx="533876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Anket soru tipleri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5C9CD9D-DB03-4607-94FA-BFFE30D945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539570"/>
            <a:ext cx="7886700" cy="4351338"/>
          </a:xfrm>
        </p:spPr>
        <p:txBody>
          <a:bodyPr rtlCol="0">
            <a:normAutofit lnSpcReduction="10000"/>
          </a:bodyPr>
          <a:lstStyle/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 saptama soruları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 belirleme soruları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Tutum belirleme soruları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ölçme soruları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Kapalı uçlu sorular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 uçlu sorular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şıklı sorular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Çoktan seçmeli sorular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Birden çok seçenekli sorular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Derecelendirilmiş veya sıralanmış sorular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Dolaylı sorular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Dolaysız sorular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3" name="Picture 5" descr="Anket sorularÄ± ile ilgili gÃ¶rsel sonucu">
            <a:extLst>
              <a:ext uri="{FF2B5EF4-FFF2-40B4-BE49-F238E27FC236}">
                <a16:creationId xmlns:a16="http://schemas.microsoft.com/office/drawing/2014/main" id="{92EE6836-91C6-4A64-8563-9E1D115D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5" y="1143000"/>
            <a:ext cx="361121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48E5A1-85B2-4252-95A1-3FC0A8C74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407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Soru formlarındaki ölçekler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0EA95DE-936A-4578-825B-D95B392BDD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Likert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ölçeği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Anlam farklılığı ölçeği</a:t>
            </a:r>
          </a:p>
          <a:p>
            <a:pPr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Sıralama ölçeği</a:t>
            </a:r>
          </a:p>
        </p:txBody>
      </p:sp>
      <p:pic>
        <p:nvPicPr>
          <p:cNvPr id="54277" name="Picture 5" descr="Likert Ã¶lÃ§eÄi ile ilgili gÃ¶rsel sonucu">
            <a:extLst>
              <a:ext uri="{FF2B5EF4-FFF2-40B4-BE49-F238E27FC236}">
                <a16:creationId xmlns:a16="http://schemas.microsoft.com/office/drawing/2014/main" id="{70330644-74F1-4A67-BD3F-D06BEE0B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425304"/>
            <a:ext cx="6470799" cy="27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A9FAD5B-EDAD-4203-B9A7-279611211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891587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Soru sorma tekniği </a:t>
            </a:r>
            <a:b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(görüşme tekniği)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95BFC21-2537-4018-8CF7-907B18D307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Anketörün iyi seçilmiş olması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Görüşülecek kişiden randevu alınması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Randevuya zamanında gidilmesi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Anketçinin kendini ve konuyu tanıtması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Görüşmenin planlandığı sürede bitirilmesi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süresince nazik ve kibar olunması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Ayrılırken iyi bir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intibayla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ayrınılması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gereklidir.  </a:t>
            </a:r>
          </a:p>
        </p:txBody>
      </p:sp>
      <p:pic>
        <p:nvPicPr>
          <p:cNvPr id="55301" name="Picture 5" descr="anket gÃ¶rÃ¼Åmesi ile ilgili gÃ¶rsel sonucu">
            <a:extLst>
              <a:ext uri="{FF2B5EF4-FFF2-40B4-BE49-F238E27FC236}">
                <a16:creationId xmlns:a16="http://schemas.microsoft.com/office/drawing/2014/main" id="{C42529AD-8765-411A-B143-C5EC281F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61945"/>
            <a:ext cx="4651995" cy="31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3FBDC61-E0F8-42D4-8BDF-9FBE8DAAD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13752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ÖRNEKLEME BİLGİSİ VE ÖRNEKLEME SORULARI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99E0BF9-C81D-4228-BB96-57DC83148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780928"/>
            <a:ext cx="7772400" cy="1800225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çalışılan bir kümeden örnek seçmek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örnekleme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yapmak demektir.</a:t>
            </a:r>
          </a:p>
          <a:p>
            <a:pPr algn="just"/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5" name="Picture 5" descr="Ã¶rnekleme ile ilgili gÃ¶rsel sonucu">
            <a:extLst>
              <a:ext uri="{FF2B5EF4-FFF2-40B4-BE49-F238E27FC236}">
                <a16:creationId xmlns:a16="http://schemas.microsoft.com/office/drawing/2014/main" id="{5ED83FFB-E920-4D12-A4FE-89E227AE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54768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7606896-E741-4BDD-9CB7-C59AC2E83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333375"/>
            <a:ext cx="644366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Örneklemenin faydaları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88FD096-8BEF-4C43-B24B-B2ECA45C64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az masrafla gerçekleşir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Kısa sürede veriler toplanır 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konular detaylı olarak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araştırılabilinir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Yaklaşık rakamların yeterli olduğu durumda tam sayıma gerek yoktur.</a:t>
            </a:r>
          </a:p>
        </p:txBody>
      </p:sp>
      <p:pic>
        <p:nvPicPr>
          <p:cNvPr id="57349" name="Picture 5" descr="Ã¶rnekleme ile ilgili gÃ¶rsel sonucu">
            <a:extLst>
              <a:ext uri="{FF2B5EF4-FFF2-40B4-BE49-F238E27FC236}">
                <a16:creationId xmlns:a16="http://schemas.microsoft.com/office/drawing/2014/main" id="{01A7F90A-1F13-4081-8B8D-5FD20477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16723"/>
            <a:ext cx="665208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1473B6C-DF38-4ED1-AD0C-BDBAD213D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33375"/>
            <a:ext cx="651668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Örneklemenin Safhaları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EB59AEB-2278-472B-83AD-16E3A699BE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Hazırlık çalışması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 ile verilerin toplanması, kontrol ve denetimin sürdürülmesi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Cevapların incelenip hataların giderilmesi, bilgilerin işlenmesi, kodlanması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İstatistik analizlerin yapılması ve değerlendirilmesi</a:t>
            </a:r>
          </a:p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Raporun hazırlanması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3" name="Picture 5" descr="Ã¶rnekleme ile ilgili gÃ¶rsel sonucu">
            <a:extLst>
              <a:ext uri="{FF2B5EF4-FFF2-40B4-BE49-F238E27FC236}">
                <a16:creationId xmlns:a16="http://schemas.microsoft.com/office/drawing/2014/main" id="{02411152-EB60-4DE7-9F62-B7B6C7D8C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5" r="22396"/>
          <a:stretch/>
        </p:blipFill>
        <p:spPr bwMode="auto">
          <a:xfrm>
            <a:off x="647700" y="4221088"/>
            <a:ext cx="7867650" cy="254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21E4E4C-13DE-4613-82AF-425591D79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33375"/>
            <a:ext cx="673258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Anketlerde yapılan hatalar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F4E7169-1319-4F39-816E-0AA65C96B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hatası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varyansı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8660" lvl="1" indent="-342900">
              <a:lnSpc>
                <a:spcPct val="80000"/>
              </a:lnSpc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bayesi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Yetersiz çerçeve</a:t>
            </a:r>
          </a:p>
          <a:p>
            <a:pPr lvl="2"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Konstant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bayesi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Konsistent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bayesi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 dışı hatalar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dışı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varyans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toplama</a:t>
            </a:r>
          </a:p>
          <a:p>
            <a:pPr lvl="2"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işleme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dışı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bayes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toplama</a:t>
            </a:r>
          </a:p>
          <a:p>
            <a:pPr lvl="2"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işleme</a:t>
            </a:r>
          </a:p>
          <a:p>
            <a:pPr lvl="2">
              <a:lnSpc>
                <a:spcPct val="80000"/>
              </a:lnSpc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Cevap alamama</a:t>
            </a: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6AAB997-4F6C-4FA0-A9B5-A06489E05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30078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Örnekleme ait özellikler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435EEDB-6D86-4E86-9833-EF2E879387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Kümenin kendisi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durulan özelliğin kendisi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 seçme yöntemi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 büyüklüğü</a:t>
            </a:r>
          </a:p>
        </p:txBody>
      </p:sp>
      <p:pic>
        <p:nvPicPr>
          <p:cNvPr id="60421" name="Picture 5" descr="Sampling ile ilgili gÃ¶rsel sonucu">
            <a:extLst>
              <a:ext uri="{FF2B5EF4-FFF2-40B4-BE49-F238E27FC236}">
                <a16:creationId xmlns:a16="http://schemas.microsoft.com/office/drawing/2014/main" id="{B794B56A-F32E-4D92-B6FD-E29C7AB4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0480"/>
            <a:ext cx="7488832" cy="28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AA76BD0-1405-4E24-A73E-411615041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4018" y="476672"/>
            <a:ext cx="579596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Örnekleme yöntemleri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C161149-C6EE-4E5A-AA23-C84E70FF5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Gayeli örnekleme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İhtimal örneklemesi</a:t>
            </a:r>
          </a:p>
          <a:p>
            <a:pPr lvl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Basit ihtimalli örnekleme</a:t>
            </a:r>
          </a:p>
          <a:p>
            <a:pPr lvl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Tabakalı örnekleme</a:t>
            </a:r>
          </a:p>
          <a:p>
            <a:pPr lvl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örnekleme</a:t>
            </a:r>
          </a:p>
          <a:p>
            <a:pPr lvl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Sistematik örnekleme</a:t>
            </a:r>
          </a:p>
        </p:txBody>
      </p:sp>
      <p:pic>
        <p:nvPicPr>
          <p:cNvPr id="61445" name="Picture 5" descr="Ãrnekleme yÃ¶ntemleri ile ilgili gÃ¶rsel sonucu">
            <a:extLst>
              <a:ext uri="{FF2B5EF4-FFF2-40B4-BE49-F238E27FC236}">
                <a16:creationId xmlns:a16="http://schemas.microsoft.com/office/drawing/2014/main" id="{3622AE46-7BA0-4BF0-AFC3-6A57E62AA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33056"/>
            <a:ext cx="8496944" cy="29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477E9D-36C2-4128-BCE0-4F14E9431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720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BİLİM ve BİLGİ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E01120D-933E-4355-A2AC-7C5053181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852738"/>
            <a:ext cx="7772400" cy="2593975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Bilmek, bilgi ve bilim aynı kökenlidir.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 yaşamının bilgi ile anlam ve zenginlik kazandığı da açık bir gerçektir.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Bilmek sadece insana has bir olgudur. </a:t>
            </a:r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C4621706-A838-4CAC-AB77-47EF0E9F2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003425"/>
            <a:ext cx="47949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tr-TR" altLang="tr-TR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Bilgi ve Bilginin Kaynakları</a:t>
            </a: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83889CB-4AA7-497B-9253-62A77D00E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137525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VERİLERİN DÜZENLENMESİ VE ANALİZİ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59F4D81-64D4-448E-922A-416A4C7142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205038"/>
            <a:ext cx="7772400" cy="3954462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Alandan toplanan bilgi formlarının elden geçirilmesi, eksik ve hatalı işlemlerin belirlenerek tamamlanması, hatalı bilgi formlarını anketörlerle işbirliği yaparak okunur hale getirmek, hatalı bilgi formlarını değerlendirme dışı bırakmak gibi işlemlerin tümüne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elden geçirme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</a:t>
            </a:r>
            <a:r>
              <a:rPr lang="tr-TR" altLang="tr-TR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editing</a:t>
            </a:r>
            <a:r>
              <a:rPr lang="tr-TR" altLang="tr-TR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 verilir.</a:t>
            </a:r>
          </a:p>
        </p:txBody>
      </p:sp>
      <p:pic>
        <p:nvPicPr>
          <p:cNvPr id="62469" name="Picture 5" descr="editing ile ilgili gÃ¶rsel sonucu">
            <a:extLst>
              <a:ext uri="{FF2B5EF4-FFF2-40B4-BE49-F238E27FC236}">
                <a16:creationId xmlns:a16="http://schemas.microsoft.com/office/drawing/2014/main" id="{BFFC9218-8A2E-431B-B0C7-CFAB5BA8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4052482"/>
            <a:ext cx="8420993" cy="26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7EBFF28-8D87-40AC-9695-40E8C3F4E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137525" cy="1143000"/>
          </a:xfrm>
        </p:spPr>
        <p:txBody>
          <a:bodyPr/>
          <a:lstStyle/>
          <a:p>
            <a:pPr algn="ctr" eaLnBrk="1" hangingPunct="1"/>
            <a:r>
              <a:rPr lang="tr-TR" altLang="tr-TR" sz="34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VERİLERİN DÜZENLENMESİ VE ANALİZİ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37BC568-BA46-479E-B499-4A9C028E1A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Tasnif veya gruplandırma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Tabloların hazırlanması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Grafiklerin hazırlanması</a:t>
            </a:r>
          </a:p>
          <a:p>
            <a:pPr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İstatistik analizler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3" name="Picture 5" descr="Ä°statistik analizler ile ilgili gÃ¶rsel sonucu">
            <a:extLst>
              <a:ext uri="{FF2B5EF4-FFF2-40B4-BE49-F238E27FC236}">
                <a16:creationId xmlns:a16="http://schemas.microsoft.com/office/drawing/2014/main" id="{FCC757FE-1AC1-48D3-BAAA-398628B8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7"/>
            <a:ext cx="4183316" cy="41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17BDEFB-614B-4CC8-8C85-AADC63D40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2206" y="548680"/>
            <a:ext cx="431958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RAPOR YAZMA</a:t>
            </a:r>
          </a:p>
        </p:txBody>
      </p:sp>
      <p:sp>
        <p:nvSpPr>
          <p:cNvPr id="64515" name="Text Box 4">
            <a:extLst>
              <a:ext uri="{FF2B5EF4-FFF2-40B4-BE49-F238E27FC236}">
                <a16:creationId xmlns:a16="http://schemas.microsoft.com/office/drawing/2014/main" id="{C7EE5864-399B-46E4-A0D2-3A9B324F8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492375"/>
            <a:ext cx="77771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araştırma veya makale çalışması ne kadar iyi planlanmış, objektif ve amaca uygun olarak geliştirilmiş olursa olsun, eğer başkalarının anlayabileceği ve uygulayabileceği tarzda kaleme  alınmamış ise eksik kalmış demektir.</a:t>
            </a:r>
          </a:p>
          <a:p>
            <a:pPr marL="342900" indent="-342900"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7" name="Picture 5" descr="RAPOR YAZMA ile ilgili gÃ¶rsel sonucu">
            <a:extLst>
              <a:ext uri="{FF2B5EF4-FFF2-40B4-BE49-F238E27FC236}">
                <a16:creationId xmlns:a16="http://schemas.microsoft.com/office/drawing/2014/main" id="{41507015-B479-4C6C-A995-7734B33A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008">
            <a:off x="3003831" y="4546909"/>
            <a:ext cx="3423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F569D8B5-A885-4D88-B78E-4F2EE9A2D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7823200" cy="4248150"/>
          </a:xfrm>
        </p:spPr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adamlarının yazılı eserleri, gazete, dergi, yıllık, broşür ve kitap halinde yayınlanmış olabilirler.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bu eserler, derleme ya da bilimsel araştırma olarak iki gruba ayrılabilirler.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Derleme rapor veya kitap başkalarından alınan fikirlerin ya da bilgilerin yeni katkılarıyla fazlaca gerek görülmeden sunulmasıdır. 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7772654-B322-4986-8310-2E9FE5457253}"/>
              </a:ext>
            </a:extLst>
          </p:cNvPr>
          <p:cNvSpPr/>
          <p:nvPr/>
        </p:nvSpPr>
        <p:spPr>
          <a:xfrm>
            <a:off x="2699792" y="476672"/>
            <a:ext cx="4006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RAPOR YAZMA</a:t>
            </a:r>
            <a:endParaRPr lang="tr-TR" sz="4000" dirty="0"/>
          </a:p>
        </p:txBody>
      </p:sp>
      <p:pic>
        <p:nvPicPr>
          <p:cNvPr id="65540" name="Picture 4" descr="RAPOR YAZMA ile ilgili gÃ¶rsel sonucu">
            <a:extLst>
              <a:ext uri="{FF2B5EF4-FFF2-40B4-BE49-F238E27FC236}">
                <a16:creationId xmlns:a16="http://schemas.microsoft.com/office/drawing/2014/main" id="{78D0BE58-3EB6-4CE8-8CBF-85FFCCD89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6"/>
          <a:stretch/>
        </p:blipFill>
        <p:spPr bwMode="auto">
          <a:xfrm>
            <a:off x="712788" y="3706746"/>
            <a:ext cx="7963668" cy="289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16684DCA-EF99-4440-BD4E-D7CFBE5C12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205038"/>
            <a:ext cx="7772400" cy="2592387"/>
          </a:xfrm>
        </p:spPr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bir tezin akademik açıdan irdelenmesi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Yönüyle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Bilimsel İçerik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yönüyle olmak üzere iki yönlü yapılabilir: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32BBA5D-2643-4AEF-B5CF-2356FCF877FB}"/>
              </a:ext>
            </a:extLst>
          </p:cNvPr>
          <p:cNvSpPr/>
          <p:nvPr/>
        </p:nvSpPr>
        <p:spPr>
          <a:xfrm>
            <a:off x="2915816" y="764704"/>
            <a:ext cx="4006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RAPOR YAZMA</a:t>
            </a:r>
            <a:endParaRPr lang="tr-TR" sz="4000" dirty="0"/>
          </a:p>
        </p:txBody>
      </p:sp>
      <p:pic>
        <p:nvPicPr>
          <p:cNvPr id="66564" name="Picture 4" descr="Åekil YÃ¶nÃ¼yle ile ilgili gÃ¶rsel sonucu">
            <a:extLst>
              <a:ext uri="{FF2B5EF4-FFF2-40B4-BE49-F238E27FC236}">
                <a16:creationId xmlns:a16="http://schemas.microsoft.com/office/drawing/2014/main" id="{15142F0B-02B3-4833-9CA8-778F4362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48" y="3501231"/>
            <a:ext cx="3375504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C7D2823-2F7A-467E-A132-1F229B43C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Şekil Yönünden İnceleme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05AD699-2E11-41A2-8859-6BA087ED15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tezde bulunması gereken kısımlar, sayfa düzeni, gramer ve dili kurallarına uygunluğunun incelenmesidir.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Günümüzdeki bir tezde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ÖZET, GİRİŞ, YÖNTEM, BULGULAR, SONUÇ/TARTIŞMA ve KAYNAKÇA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listesi bulunmalıdır.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Sayfaların kenar boşlukları harf büyüklükleri, satır aralıkları da standarda uymalıdır.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Anlaşılır bir dil ile ve noktalama işaretlerine uymalıdır. </a:t>
            </a:r>
          </a:p>
        </p:txBody>
      </p:sp>
      <p:pic>
        <p:nvPicPr>
          <p:cNvPr id="67589" name="Picture 5" descr="thesis ile ilgili gÃ¶rsel sonucu">
            <a:extLst>
              <a:ext uri="{FF2B5EF4-FFF2-40B4-BE49-F238E27FC236}">
                <a16:creationId xmlns:a16="http://schemas.microsoft.com/office/drawing/2014/main" id="{09B9612F-017B-420A-9E6F-233C5BF4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77139"/>
            <a:ext cx="4585999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53FE824-F878-4996-9A7B-057E36A84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2969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Bilimsel İçerik Yönünden İncelenmesi	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1D2F45E-6857-4363-B334-702A03FB18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Tezin amacı, hipotezleri, izlenen yöntem, toplanan veriler, verilere analiz şekli ve bulgular açısından tez de bir bütünlük ve uyum olmasıdır.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Böylece araştırma amacına ulaşmış ve katkı (sorun çözme, bilgi üretme, yenilik getirme gibi) sağlamış olacaktır.</a:t>
            </a:r>
          </a:p>
        </p:txBody>
      </p:sp>
      <p:pic>
        <p:nvPicPr>
          <p:cNvPr id="68613" name="Picture 5" descr="tezin amacÄ± ile ilgili gÃ¶rsel sonucu">
            <a:extLst>
              <a:ext uri="{FF2B5EF4-FFF2-40B4-BE49-F238E27FC236}">
                <a16:creationId xmlns:a16="http://schemas.microsoft.com/office/drawing/2014/main" id="{7F97BCEE-EEBD-4DE7-80F6-7578A16D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633654"/>
            <a:ext cx="4680519" cy="27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9337761-F60F-4AC7-9159-EA8F66F8E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6964362" cy="12033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Üniversitelerimizde yayın faaliyetleri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3FAE1C7-C9E1-442A-90DB-1C7154A84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9542" y="1851025"/>
            <a:ext cx="6408737" cy="45307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dönem raporları,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mezuniyet projeleri/ Bitirme tezleri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Lisans (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tezleri)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Doktora tezleri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Seminer tezleri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Seminer tebliğleri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Kongre / Konferans tebliğleri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Derleme yayınlar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Tercüme yayınlar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 kitapları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Yardımcı ders kitapları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Laboratuar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Uygulama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klavuzları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Raporları</a:t>
            </a:r>
          </a:p>
          <a:p>
            <a:pPr algn="just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araştırmalar</a:t>
            </a:r>
          </a:p>
        </p:txBody>
      </p: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1FB4D3D-DE45-441E-8315-490495266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Bir Tezin İçeriği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D5BFEDB-370B-435C-AAD4-08A0D31DE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 Kapak Sayfası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 Özet ve Anahtar Kelimeler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Yabancı dille özet (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Abstarct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Önsöz veya teşekkür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İçindekiler (Başlıklara Göre)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Tablolar Listesi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Grafikler veya Şekiller Listesi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Kısaltmalar veya Simgeler</a:t>
            </a:r>
          </a:p>
        </p:txBody>
      </p:sp>
      <p:pic>
        <p:nvPicPr>
          <p:cNvPr id="4" name="Picture 5" descr="tezin amacÄ± ile ilgili gÃ¶rsel sonucu">
            <a:extLst>
              <a:ext uri="{FF2B5EF4-FFF2-40B4-BE49-F238E27FC236}">
                <a16:creationId xmlns:a16="http://schemas.microsoft.com/office/drawing/2014/main" id="{A7ABBC85-AB13-4A1B-AAE1-156B249C7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8156"/>
            <a:ext cx="33123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AB9509C-EB3F-4A49-BCFC-B7A02FC5F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6964362" cy="1201738"/>
          </a:xfrm>
        </p:spPr>
        <p:txBody>
          <a:bodyPr>
            <a:normAutofit/>
          </a:bodyPr>
          <a:lstStyle/>
          <a:p>
            <a:pPr algn="ctr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Bir Tezin İçeriği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CF78510-3293-4EA0-9DD1-77A0194D23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994" y="1556792"/>
            <a:ext cx="7772400" cy="4530725"/>
          </a:xfrm>
        </p:spPr>
        <p:txBody>
          <a:bodyPr rtlCol="0">
            <a:normAutofit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 taraması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.…birinci derece bölüm başlığı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…..ikinci derece bölüm başlığı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…..birinci derece bölüm başlığı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……ikinci derece bölüm başlığı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Verilerin analizi ve yorumu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Araştırmanın sonuçları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öneriler,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Ekler</a:t>
            </a:r>
          </a:p>
          <a:p>
            <a:pPr marL="533400" indent="-53340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E4B2D78C-1E83-4FCC-AFC9-8DC73B777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7207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tr-TR" sz="4400" b="1" dirty="0">
                <a:solidFill>
                  <a:srgbClr val="008000"/>
                </a:solidFill>
                <a:latin typeface="Comic Sans MS" panose="030F0702030302020204" pitchFamily="66" charset="0"/>
                <a:cs typeface="Arial" charset="0"/>
              </a:rPr>
              <a:t>BİLİM ve BİLGİ</a:t>
            </a:r>
            <a:endParaRPr lang="tr-TR" altLang="tr-TR" sz="4400" dirty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D56D426-B342-4196-9DF8-21ACFD2A12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492375"/>
            <a:ext cx="7772400" cy="2880841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evrensel yasaları elde etme çabasıdır.</a:t>
            </a:r>
          </a:p>
          <a:p>
            <a:pPr algn="just">
              <a:buClr>
                <a:schemeClr val="accent1"/>
              </a:buClr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Bilim, gözlem ve akıl yoluyla olguları ve bu olguları birbirine bağlayan yasaları bulma çabasıdır. </a:t>
            </a:r>
          </a:p>
          <a:p>
            <a:pPr algn="just">
              <a:buClr>
                <a:schemeClr val="accent1"/>
              </a:buClr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gerçeği anlama teknikleridir.</a:t>
            </a:r>
          </a:p>
          <a:p>
            <a:pPr algn="just">
              <a:buClr>
                <a:schemeClr val="accent1"/>
              </a:buClr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evreni anlama ve açıklama gayretlerin tümüdür. 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83C6EE34-10FC-4FD9-88EC-5BE2EE3B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673225"/>
            <a:ext cx="47949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tr-TR" altLang="tr-TR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Bilgi ve Bilginin Kaynakları</a:t>
            </a:r>
          </a:p>
        </p:txBody>
      </p:sp>
      <p:pic>
        <p:nvPicPr>
          <p:cNvPr id="8198" name="Picture 6" descr="Bilginin KaynaklarÄ± ile ilgili gÃ¶rsel sonucu">
            <a:extLst>
              <a:ext uri="{FF2B5EF4-FFF2-40B4-BE49-F238E27FC236}">
                <a16:creationId xmlns:a16="http://schemas.microsoft.com/office/drawing/2014/main" id="{C4D9FC7D-6CD1-426E-8BE3-6766E0DC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7" y="4365104"/>
            <a:ext cx="6768752" cy="22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5AE8C1C-E08C-439B-9D52-267F963B0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Kapak Sayfası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5A66B3F-C4F6-470C-986B-F74D163DE8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sayfası, raporun ilk sayfasıdır. </a:t>
            </a:r>
          </a:p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 okuyan, bazı önemli bilgileri kapak sayfasından edinir ve ilk etiketlerin olumlu olması çok önem taşır. </a:t>
            </a:r>
          </a:p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sayesinde okuyucu etkilemek için dikkat edilecek husus vardır: </a:t>
            </a:r>
          </a:p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düzenlemesi ve kapaktaki bilgiler. </a:t>
            </a:r>
          </a:p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düzenlemesi bir grafiklerin yapacağı iştir. </a:t>
            </a:r>
          </a:p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Kapakta kullanılacak şekiller, renkler, harflerin türü ve büyüklükleri gibi düzenlemelerin itina ile yapılması gerekir. </a:t>
            </a:r>
          </a:p>
        </p:txBody>
      </p:sp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E2CE4E11-0809-48A9-8039-FC5F5EB55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6964362" cy="1201737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Kapak Sayfası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45FEFAE-71B9-4BA3-8B13-ED3686516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994" y="1822450"/>
            <a:ext cx="7772400" cy="4530725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kapak sayfasında şu bilgiler veya yazılar bulunmalıdır.</a:t>
            </a:r>
          </a:p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Raporun veya tezin adı (tezin konu başlığı)</a:t>
            </a:r>
          </a:p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 hazırlayan kişi, grup veya kuruluş adı</a:t>
            </a:r>
          </a:p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Raporun hazırlandığı ya da basıldığı yer</a:t>
            </a:r>
          </a:p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Raporun hazırlandığı (tamamlandığı veya basıldığı) tarih</a:t>
            </a:r>
          </a:p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yayınlanmış ise yayıncının adı veya araştırmanın sahibi olan kurum</a:t>
            </a:r>
          </a:p>
          <a:p>
            <a:pPr lvl="1" algn="just" eaLnBrk="1" hangingPunct="1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 numarası (yayın seri numarası veya ISBN numarası)</a:t>
            </a:r>
          </a:p>
        </p:txBody>
      </p:sp>
      <p:pic>
        <p:nvPicPr>
          <p:cNvPr id="73733" name="Picture 5" descr="tez nedir ile ilgili gÃ¶rsel sonucu">
            <a:extLst>
              <a:ext uri="{FF2B5EF4-FFF2-40B4-BE49-F238E27FC236}">
                <a16:creationId xmlns:a16="http://schemas.microsoft.com/office/drawing/2014/main" id="{9BC9A54A-1242-4C1F-883B-5C46AB72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941168"/>
            <a:ext cx="6532711" cy="17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2D7325A-53F9-41C1-8920-E40C21B88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Özet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94A5A91-1582-4964-ACDB-76075F6271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araştırma raporunda kapak sayfasından sonra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kısmı yer almaktadır.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sayfayı geçmemesi, hatta daktilo yazısıyla yarım sayfa olması en uygundur.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757" name="Picture 5" descr="Ãzet ile ilgili gÃ¶rsel sonucu">
            <a:extLst>
              <a:ext uri="{FF2B5EF4-FFF2-40B4-BE49-F238E27FC236}">
                <a16:creationId xmlns:a16="http://schemas.microsoft.com/office/drawing/2014/main" id="{5E31FE94-091B-44FC-8E0F-075BD42E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63DD323-5A79-40A2-BC3A-3204F64DB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9525" y="404664"/>
            <a:ext cx="6964362" cy="12017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Özet Hazırlamadaki Amaç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DEA7769-936A-4312-B053-9EF8891F7C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72816"/>
            <a:ext cx="7772400" cy="4530725"/>
          </a:xfrm>
        </p:spPr>
        <p:txBody>
          <a:bodyPr rtlCol="0">
            <a:noAutofit/>
          </a:bodyPr>
          <a:lstStyle/>
          <a:p>
            <a:pPr algn="just"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Tezin tümünü okumak için zaman bulmayanlar veya gerek duymayanlar, araştırma hakkında ilk bilgileri kısa yoldan özet yardımıyla elde edebilirler. 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 sipariş etmek isteyen yayıncılar veya tasnif etmek isteyen kütüphaneciler, ya da literatür taraması yapan araştırmacılar için kısmı gerekli ve yeterlidir.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kısım kuruşlar, tezin tümüne değil, sadece özetleri yayınlamakta ve abonelerine duyurmaktadır.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 özetleri sayesinde yapılan araştırmaları izlemek  mümkün olduğu için, tekrarlara ve böylece kaynak israfına yol açılmamış olur.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D72E492-A854-4972-B614-48A3E4525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6965950" cy="12033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Özet Hazırlamadaki Amaç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8CE1AAA-E5C8-40AE-A187-58D6776B9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7" y="1652056"/>
            <a:ext cx="8137525" cy="4530725"/>
          </a:xfrm>
        </p:spPr>
        <p:txBody>
          <a:bodyPr rtlCol="0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tr-TR" altLang="tr-TR" sz="22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Özetin belirlenen amaçlara ulaşması için üç grup bilginin yer alması gerekir.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Özet ilk kısımda birkaç cümle halinde tezin (raporun) amacı, önemi veya kapsamı belirtilmelidir.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Ayrıca, bilgi toplama ve değerlendirme uygulanan yöntem hakkında özlü olarak bilgi verilmelidir. Araştırmada kullanılan verilerin nereden ve nasıl elde edilmiş olduğu kısaca anlatılmalıdır.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Araştırmalarda elde edilen en önemli bulguya veya sonuca ayırmak gerekmektedir.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Sonuç, bir rakamla, bir cümleyle veya bir yargıyla ortaya konulabilir.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sonuç, araştırmanın başında açıklanan hipotezin doğrulanması ya da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edilmesi tarzında da olabilir.</a:t>
            </a:r>
          </a:p>
          <a:p>
            <a:pPr marL="274320" indent="-274320" algn="just" eaLnBrk="1" fontAlgn="auto" hangingPunct="1">
              <a:spcAft>
                <a:spcPts val="0"/>
              </a:spcAft>
              <a:buClrTx/>
              <a:buFont typeface="Arial" charset="0"/>
              <a:buNone/>
              <a:defRPr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80DD340-DB36-4CF4-859E-C0599DB68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954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Anahtar Kelimeler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B28CE5C-3A24-4B81-9E63-6F9F55A598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Özet sayfasının alt bölümüne anahtar kelimeler yer almalıdır.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Yayın tarayıcılar, kütüphaneciler veya araştırıcılar için tezin başlığı her zaman yeterli bilgiyi vermeyebilir.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nedenle, tezin içeriğini yansıtmak üzere 3-5 kelimeler ayrıca yazılmalıdır. </a:t>
            </a:r>
          </a:p>
        </p:txBody>
      </p:sp>
      <p:pic>
        <p:nvPicPr>
          <p:cNvPr id="77829" name="Picture 5" descr="key word ile ilgili gÃ¶rsel sonucu">
            <a:extLst>
              <a:ext uri="{FF2B5EF4-FFF2-40B4-BE49-F238E27FC236}">
                <a16:creationId xmlns:a16="http://schemas.microsoft.com/office/drawing/2014/main" id="{DE0D74CC-EF74-45F9-91AB-2063299D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681546"/>
            <a:ext cx="7124849" cy="27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7F82095-048E-4F40-AC5D-7B6854EF7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 err="1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Abstract</a:t>
            </a: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(yabancı dilde özet)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A2151C-899A-48D0-9A15-4A9E33942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Abstarct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kısmı da, Türkçe özetin karşılığıdır.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özet, İngilizce, Fransızca, Almanca, Arapça gibi akademik önemi Yüksek Öğretim Kurumu (YÖK) tarafından kabul edilen dillerden biri ile verilir.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yaygın bilim dili olarak İngilizce olduğu için anahtar kelimelerin karşılığı olarak “KEY WORDS” kullanılır ve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kısmının altına yazılır.</a:t>
            </a:r>
          </a:p>
        </p:txBody>
      </p:sp>
      <p:pic>
        <p:nvPicPr>
          <p:cNvPr id="78853" name="Picture 5" descr="summary ile ilgili gÃ¶rsel sonucu">
            <a:extLst>
              <a:ext uri="{FF2B5EF4-FFF2-40B4-BE49-F238E27FC236}">
                <a16:creationId xmlns:a16="http://schemas.microsoft.com/office/drawing/2014/main" id="{B36A372C-9AF7-4275-BD6E-EC1B0747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29201"/>
            <a:ext cx="4968552" cy="21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224D5A5-9AFE-425E-9643-E9987750D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Önsöz / Teşekkür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7B99B5F-472B-44DC-AA27-616FF0484A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raporlarında veya tezlerde önsöz başlığı altında bir sayfaya her zaman gerek yoktur. </a:t>
            </a:r>
          </a:p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Önsöz daha çok kitap niteliğindeki yayınlarda yer almaktadır. </a:t>
            </a:r>
          </a:p>
          <a:p>
            <a:pPr algn="just">
              <a:defRPr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özel durumlar dışında, önsöz veya teşekkür sayfasının bir sayfadan fazla olmasına gerek yoktur. </a:t>
            </a:r>
          </a:p>
          <a:p>
            <a:pPr algn="just"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tezlerde teşekkür sayfası, raporun sonuna yazılmaktadır.</a:t>
            </a:r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A1876DA-5413-431B-A4A9-4C63E9423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İçindekiler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FF1D348-FC3C-4F50-9346-B4BFC720A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içeriğinin bir sıra dahilinde veya sayfa numaralarına göre yer aldığı kısımdır.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 bir sayfa sınırlaması yoktur.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 başlıkları ve alt başlıkları ondalık sisteme göre sırayla numaralanır ve balıktan sonra karşısına da hangi sayfada yer aldığı yazılır. </a:t>
            </a:r>
          </a:p>
        </p:txBody>
      </p:sp>
      <p:pic>
        <p:nvPicPr>
          <p:cNvPr id="80901" name="Picture 5" descr="Ä°Ã§indekiler ile ilgili gÃ¶rsel sonucu">
            <a:extLst>
              <a:ext uri="{FF2B5EF4-FFF2-40B4-BE49-F238E27FC236}">
                <a16:creationId xmlns:a16="http://schemas.microsoft.com/office/drawing/2014/main" id="{A2F57AE3-4DD9-46A7-AFEA-71B83F30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03910"/>
            <a:ext cx="5378098" cy="29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2C2A7AB-B19B-4E93-ABE4-0B91E1E19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Tablo, Grafik veya Şekil listesi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F6855C3-71DD-466C-9026-D655ECC23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tablonun veya grafiğin hangi sayfada sunulduğunu bir bakışta görebilmek amacıyla bunlara numara verilerek sayfa numaralarına göre sırayla yerleştirilmesi gerekmektedir.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veya grafiklerin numarası, adı ve bulunduğu sayfa bu konuda yeterli olacaktır. </a:t>
            </a:r>
          </a:p>
        </p:txBody>
      </p:sp>
      <p:pic>
        <p:nvPicPr>
          <p:cNvPr id="81925" name="Picture 5" descr="Tablo, Grafik listesi ile ilgili gÃ¶rsel sonucu">
            <a:extLst>
              <a:ext uri="{FF2B5EF4-FFF2-40B4-BE49-F238E27FC236}">
                <a16:creationId xmlns:a16="http://schemas.microsoft.com/office/drawing/2014/main" id="{57EA3528-2F61-42CA-8E07-40A8B551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48" y="4026024"/>
            <a:ext cx="5825703" cy="2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BA1D9050-33F9-4C88-AD62-7D0846499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tr-T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Bilginin Kaynakları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Duyu-deneyim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Akıl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Sezgi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Bellek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İnançlar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Otorite</a:t>
            </a:r>
          </a:p>
          <a:p>
            <a:pPr>
              <a:buClr>
                <a:schemeClr val="accent1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İdeoloji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19415E-5A8E-4DD3-B812-2069D7B94D8D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765175"/>
            <a:ext cx="7772400" cy="72072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b="1" dirty="0">
                <a:solidFill>
                  <a:srgbClr val="008000"/>
                </a:solidFill>
                <a:latin typeface="Comic Sans MS" panose="030F0702030302020204" pitchFamily="66" charset="0"/>
                <a:cs typeface="Arial" charset="0"/>
              </a:rPr>
              <a:t>BİLİM ve BİLGİ</a:t>
            </a:r>
            <a:endParaRPr lang="tr-TR" altLang="tr-TR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9221" name="Picture 5" descr="Duyu-deneyim ile ilgili gÃ¶rsel sonucu">
            <a:extLst>
              <a:ext uri="{FF2B5EF4-FFF2-40B4-BE49-F238E27FC236}">
                <a16:creationId xmlns:a16="http://schemas.microsoft.com/office/drawing/2014/main" id="{0D76FB1C-7F90-465B-84BA-A6FD6199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37576"/>
            <a:ext cx="5256584" cy="27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31" name="Group 23">
            <a:extLst>
              <a:ext uri="{FF2B5EF4-FFF2-40B4-BE49-F238E27FC236}">
                <a16:creationId xmlns:a16="http://schemas.microsoft.com/office/drawing/2014/main" id="{6DCB1C50-E8B8-438E-992E-E26602DAE7D4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1771650"/>
          <a:ext cx="7921625" cy="4105275"/>
        </p:xfrm>
        <a:graphic>
          <a:graphicData uri="http://schemas.openxmlformats.org/drawingml/2006/table">
            <a:tbl>
              <a:tblPr/>
              <a:tblGrid>
                <a:gridCol w="792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TABLOLARIN LİSTESİ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Tablo No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tr-T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Tablonun Adı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tr-T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Sayfa 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               Türkiye’nin Turizm Geliri         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„                                „                                „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„                                „                                „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„                                „                                „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„                                „                                „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„                                „                                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4D3CA69-B451-4444-AB48-5097EC017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9875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Kısaltmalar veya Simgeler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F972739-0D87-4561-995C-24A6AD7EE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Kısaltılmış adların veya simgelerin metin içerisinde kullanılması hem kolaylık, hem de ekonomi sağlamaktadır. Uzun isimleri veya bir kısım yabancı adları kısaltılmış şekli ile kullanmak yaygın olarak başvurulan bir yöntemdir.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TBMM	=Türkiye Büyük Millet Meclisi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		=Avrupa Birliği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	=Birleşmiş Milletler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24303CF-E64E-464E-81B7-CC0F18E3D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Giriş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464E991-D651-45F6-919D-DB976DD1DB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tezin giriş bölümü konunun genel olarak ortaya konulduğu ve tanıtımın yapıldığı bölümdür.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 bölümüne ayrılacak sayfa sayısı bakımından herhangi bir sınırlama yapmak doğru değildir.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girişte üç hususun itina ile vurgulanmasında yarar vardır.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id="{01F3733B-DF34-4214-B945-C8885BF9E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Giriş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CA57236-DC08-4A2F-AEC8-7BC9D8C4B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Öncelikle tezin amacı belirtilmelidir.</a:t>
            </a:r>
          </a:p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Tezin ve konunun önemi üzerinde durulur.</a:t>
            </a:r>
          </a:p>
          <a:p>
            <a:pPr algn="just">
              <a:buClr>
                <a:schemeClr val="accent1"/>
              </a:buClr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Tezin kapsamı vurgulanmaktadır. </a:t>
            </a:r>
          </a:p>
        </p:txBody>
      </p:sp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3FF09A4-A2C6-4C8F-B631-CB7A8447C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1889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Literatür Bildirimi</a:t>
            </a:r>
          </a:p>
        </p:txBody>
      </p:sp>
      <p:sp>
        <p:nvSpPr>
          <p:cNvPr id="87043" name="Text Box 4">
            <a:extLst>
              <a:ext uri="{FF2B5EF4-FFF2-40B4-BE49-F238E27FC236}">
                <a16:creationId xmlns:a16="http://schemas.microsoft.com/office/drawing/2014/main" id="{2A2873AA-A4C5-428C-A4DD-4A509BF0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7056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çalışmayla doğrudan ilişkili başlıca çalışmaları özet olarak tanıtmaktır.</a:t>
            </a:r>
          </a:p>
        </p:txBody>
      </p:sp>
      <p:sp>
        <p:nvSpPr>
          <p:cNvPr id="87044" name="Text Box 5">
            <a:extLst>
              <a:ext uri="{FF2B5EF4-FFF2-40B4-BE49-F238E27FC236}">
                <a16:creationId xmlns:a16="http://schemas.microsoft.com/office/drawing/2014/main" id="{9A03AD83-EB67-49EA-B401-8E73C2E5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5654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i="1" dirty="0">
                <a:latin typeface="Times New Roman" panose="02020603050405020304" pitchFamily="18" charset="0"/>
              </a:rPr>
              <a:t>Seçenek 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i="1" dirty="0">
                <a:latin typeface="Times New Roman" panose="02020603050405020304" pitchFamily="18" charset="0"/>
              </a:rPr>
              <a:t>Anket yöntemiyle 440 aileyi kapsamak üzere yapılan bir araştırmada Türkiye’de ailelerin %25’inin tatil yapmadığı saptanmıştır (Arıkan,1994). </a:t>
            </a:r>
          </a:p>
        </p:txBody>
      </p:sp>
      <p:sp>
        <p:nvSpPr>
          <p:cNvPr id="87045" name="Text Box 6">
            <a:extLst>
              <a:ext uri="{FF2B5EF4-FFF2-40B4-BE49-F238E27FC236}">
                <a16:creationId xmlns:a16="http://schemas.microsoft.com/office/drawing/2014/main" id="{94228902-CEED-4051-985B-64D44127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3997325"/>
            <a:ext cx="7488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i="1" dirty="0">
                <a:latin typeface="Times New Roman" panose="02020603050405020304" pitchFamily="18" charset="0"/>
              </a:rPr>
              <a:t>Seçenek II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i="1" dirty="0">
                <a:latin typeface="Times New Roman" panose="02020603050405020304" pitchFamily="18" charset="0"/>
              </a:rPr>
              <a:t>440 aileyi kapsayan bir araştırmada 1994 yılında  ülkemiz ailelerinin %25’inin tatil yapmadığı ortaya çıkmıştır (8). </a:t>
            </a:r>
          </a:p>
        </p:txBody>
      </p:sp>
      <p:sp>
        <p:nvSpPr>
          <p:cNvPr id="87046" name="Text Box 7">
            <a:extLst>
              <a:ext uri="{FF2B5EF4-FFF2-40B4-BE49-F238E27FC236}">
                <a16:creationId xmlns:a16="http://schemas.microsoft.com/office/drawing/2014/main" id="{24B99EA2-CF37-4355-B309-0E54EBBB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29225"/>
            <a:ext cx="74882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i="1" dirty="0">
                <a:latin typeface="Times New Roman" panose="02020603050405020304" pitchFamily="18" charset="0"/>
              </a:rPr>
              <a:t>Seçenek III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i="1" dirty="0">
                <a:latin typeface="Times New Roman" panose="02020603050405020304" pitchFamily="18" charset="0"/>
              </a:rPr>
              <a:t>Arıkan tarafından yapılan bir araştırmada Türkiye’de ailelerin  tatil yapma ve tatil harcamaları ortaya konulmuştur (2). </a:t>
            </a:r>
          </a:p>
        </p:txBody>
      </p:sp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id="{5FFC99E4-E901-4EFE-8560-8E2972CD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43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Literatür Bildirimi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220B151-267C-4B8B-B218-3B63361CCE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628775"/>
            <a:ext cx="7942262" cy="58324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yapılmış bir çalışma tekrar edilerek kaynak savurganlığından kaçınılmış olunur.</a:t>
            </a: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yapılmış bir çalışma olsa dahi, o çalışmayı daha geliştirmek, daha da ileriye götürmek mümkündür. </a:t>
            </a: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Benzer çalışmalarda kullanılan yöntemlerden yararlanmak mümkün olur.</a:t>
            </a: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konuda çalışılan bilim adamları ile işbirliği </a:t>
            </a:r>
            <a:r>
              <a:rPr lang="tr-TR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sağlanabilinir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tezi veya raporu okuyan kişilere bilgi verilerek, önceki çalışmalar konusunda aydınlatılır.</a:t>
            </a: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Böylece araştırmada veya tezde nelerin yeni, nelerin öncekilerden alınma olduğu daha iyi ortaya çıkar. Bu sayede diğer araştırmacılara da kadirşinaslık yapılmış olur. </a:t>
            </a:r>
          </a:p>
        </p:txBody>
      </p:sp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5CF04E5-2856-44B3-AEF8-70F49ED64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Yöntem	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CB13B7D-A963-4F1F-96AA-61B73EBDD0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00213"/>
            <a:ext cx="8229600" cy="4530725"/>
          </a:xfrm>
        </p:spPr>
        <p:txBody>
          <a:bodyPr>
            <a:normAutofit/>
          </a:bodyPr>
          <a:lstStyle/>
          <a:p>
            <a:pPr algn="just" eaLnBrk="1" hangingPunct="1">
              <a:buClr>
                <a:srgbClr val="D79C6F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Toplama Yöntemi</a:t>
            </a:r>
          </a:p>
          <a:p>
            <a:pPr algn="just" eaLnBrk="1" hangingPunct="1">
              <a:buClr>
                <a:srgbClr val="D79C6F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 Yöntemi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093" name="Picture 5" descr="yÃ¶ntem ile ilgili gÃ¶rsel sonucu">
            <a:extLst>
              <a:ext uri="{FF2B5EF4-FFF2-40B4-BE49-F238E27FC236}">
                <a16:creationId xmlns:a16="http://schemas.microsoft.com/office/drawing/2014/main" id="{17A907EB-E793-4D62-9C34-6B414BDA8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1862826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ECA37EA-434E-478D-B947-D8B2F2E66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413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Verilerin analizi ve yorumu</a:t>
            </a:r>
          </a:p>
        </p:txBody>
      </p:sp>
      <p:sp>
        <p:nvSpPr>
          <p:cNvPr id="91139" name="Text Box 4">
            <a:extLst>
              <a:ext uri="{FF2B5EF4-FFF2-40B4-BE49-F238E27FC236}">
                <a16:creationId xmlns:a16="http://schemas.microsoft.com/office/drawing/2014/main" id="{5380E5C1-5CB4-40B1-ABA4-A940FB25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7508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başında belirlenen hipotezlerin kabul edilmesi veya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edilmesi bu analizlerin sonucunda mümkün olmaktadır.</a:t>
            </a:r>
          </a:p>
        </p:txBody>
      </p:sp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627C13B-9057-4537-8811-61C6048FE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Araştırmanın sonuçları</a:t>
            </a:r>
          </a:p>
        </p:txBody>
      </p:sp>
      <p:sp>
        <p:nvSpPr>
          <p:cNvPr id="92163" name="Text Box 4">
            <a:extLst>
              <a:ext uri="{FF2B5EF4-FFF2-40B4-BE49-F238E27FC236}">
                <a16:creationId xmlns:a16="http://schemas.microsoft.com/office/drawing/2014/main" id="{89055FA0-7F59-4753-805D-76105977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89138"/>
            <a:ext cx="50593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sorunu çözmüş olmak</a:t>
            </a:r>
          </a:p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üretmek</a:t>
            </a:r>
          </a:p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bir yöntem geliştirmek</a:t>
            </a:r>
          </a:p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 yarar sağlamak</a:t>
            </a:r>
          </a:p>
        </p:txBody>
      </p:sp>
      <p:pic>
        <p:nvPicPr>
          <p:cNvPr id="92165" name="Picture 5" descr="sonuÃ§ ile ilgili gÃ¶rsel sonucu">
            <a:extLst>
              <a:ext uri="{FF2B5EF4-FFF2-40B4-BE49-F238E27FC236}">
                <a16:creationId xmlns:a16="http://schemas.microsoft.com/office/drawing/2014/main" id="{BCC5C5DF-562D-44DE-8B9D-F568A3B5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64" y="1700808"/>
            <a:ext cx="4519786" cy="45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4185F01-6BE9-4264-ADA7-F10AF7AA6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640873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Öneriler</a:t>
            </a:r>
          </a:p>
        </p:txBody>
      </p:sp>
      <p:sp>
        <p:nvSpPr>
          <p:cNvPr id="93187" name="Text Box 4">
            <a:extLst>
              <a:ext uri="{FF2B5EF4-FFF2-40B4-BE49-F238E27FC236}">
                <a16:creationId xmlns:a16="http://schemas.microsoft.com/office/drawing/2014/main" id="{DAFC9D8E-7F36-420E-989B-B9CC4A9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0575"/>
            <a:ext cx="7705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Sorunun çözümünde ya da, daha da iyileştirilmesinde veya beklenen ekonomik yararın sağlanmasında nelerin yapılması gerektiğinin ortaya konulmasıdır.</a:t>
            </a:r>
          </a:p>
        </p:txBody>
      </p:sp>
      <p:pic>
        <p:nvPicPr>
          <p:cNvPr id="93189" name="Picture 5" descr="Ãneriler ile ilgili gÃ¶rsel sonucu">
            <a:extLst>
              <a:ext uri="{FF2B5EF4-FFF2-40B4-BE49-F238E27FC236}">
                <a16:creationId xmlns:a16="http://schemas.microsoft.com/office/drawing/2014/main" id="{3FC1C8C6-1E66-4D02-8A20-7DE95BDC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62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6158B93B-0953-40F4-BCB2-1994C76816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412875"/>
            <a:ext cx="7772400" cy="4530725"/>
          </a:xfrm>
        </p:spPr>
        <p:txBody>
          <a:bodyPr>
            <a:normAutofit/>
          </a:bodyPr>
          <a:lstStyle/>
          <a:p>
            <a:pPr algn="just"/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Evreni anlama ve açıklama gayretlerinin tümüdür.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yöntemle elde edilmiş bilgilerin tümüdür.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Gerçeği anlama etkinlikleridir.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Tasnif demektir.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6D86D4A8-6A2C-49D1-92C6-5753A5D3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1200150"/>
            <a:ext cx="11801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Bilim,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893CB65-C8CB-4DC4-9CF7-F5B34D135593}"/>
              </a:ext>
            </a:extLst>
          </p:cNvPr>
          <p:cNvSpPr/>
          <p:nvPr/>
        </p:nvSpPr>
        <p:spPr>
          <a:xfrm>
            <a:off x="2184599" y="430709"/>
            <a:ext cx="471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4400" b="1" dirty="0">
                <a:solidFill>
                  <a:srgbClr val="008000"/>
                </a:solidFill>
                <a:latin typeface="Comic Sans MS" panose="030F0702030302020204" pitchFamily="66" charset="0"/>
                <a:cs typeface="Arial" charset="0"/>
              </a:rPr>
              <a:t>BİLİM ve BİLGİ</a:t>
            </a:r>
            <a:endParaRPr lang="tr-TR" altLang="tr-TR" sz="4400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10245" name="Picture 5" descr="Bilim ile ilgili gÃ¶rsel sonucu">
            <a:extLst>
              <a:ext uri="{FF2B5EF4-FFF2-40B4-BE49-F238E27FC236}">
                <a16:creationId xmlns:a16="http://schemas.microsoft.com/office/drawing/2014/main" id="{4D7B9345-E8D8-4C2A-B509-08F1DB36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573015"/>
            <a:ext cx="7724775" cy="28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EC8046B-BEBD-411E-9704-660A640B0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3399" y="588172"/>
            <a:ext cx="273860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tr-TR" sz="4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Ekler</a:t>
            </a:r>
            <a:endParaRPr lang="en-US" altLang="tr-TR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1" name="Text Box 4">
            <a:extLst>
              <a:ext uri="{FF2B5EF4-FFF2-40B4-BE49-F238E27FC236}">
                <a16:creationId xmlns:a16="http://schemas.microsoft.com/office/drawing/2014/main" id="{E1D0FD1F-8507-43D9-AD2A-706214A8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36" y="2852936"/>
            <a:ext cx="5381446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indent="-228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Metin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kısmında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hacim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teşkil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edecek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istatistik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tablolar</a:t>
            </a:r>
            <a:endParaRPr lang="en-US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kısım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resim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harita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kroki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grafikler</a:t>
            </a:r>
            <a:endParaRPr lang="en-US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Araştırmada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anket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</a:t>
            </a:r>
            <a:endParaRPr lang="en-US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Araştırmada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sözü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metin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parçaları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mektuplar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belgeler</a:t>
            </a:r>
            <a:endParaRPr lang="en-US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13" name="Picture 5" descr="Ãneriler ile ilgili gÃ¶rsel sonucu">
            <a:extLst>
              <a:ext uri="{FF2B5EF4-FFF2-40B4-BE49-F238E27FC236}">
                <a16:creationId xmlns:a16="http://schemas.microsoft.com/office/drawing/2014/main" id="{6109BAC7-B329-4391-A4DC-F9A31BA62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r="23949"/>
          <a:stretch/>
        </p:blipFill>
        <p:spPr bwMode="auto">
          <a:xfrm>
            <a:off x="5508104" y="10"/>
            <a:ext cx="3635896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D0DCFDD-3791-44A5-80D7-B900ACEF4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Kaynakça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89F30B7-F76C-4139-9349-6E4DF24E9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Tezde doğrudan ya da dolaylı olarak yararlanılan tüm yayınların ve belgelerin bir düzen içerisinde belirtildiği listeye kaynakça adı verilir. </a:t>
            </a:r>
          </a:p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Kaynakça düzenlemenin amaçları ve yöntemleri ileri ki konularda anlatılacaktır. </a:t>
            </a:r>
          </a:p>
        </p:txBody>
      </p:sp>
      <p:pic>
        <p:nvPicPr>
          <p:cNvPr id="95237" name="Picture 5" descr="KaynakÃ§a ile ilgili gÃ¶rsel sonucu">
            <a:extLst>
              <a:ext uri="{FF2B5EF4-FFF2-40B4-BE49-F238E27FC236}">
                <a16:creationId xmlns:a16="http://schemas.microsoft.com/office/drawing/2014/main" id="{994D58F1-6A9A-4450-8E37-419BA0C4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69023"/>
            <a:ext cx="419784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A05D0FA-F561-4AB1-8685-111ACE147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Kaynakların tasnifi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2AD7440-F91C-4B52-99F0-E9EE8977FA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Tezin hangi kısımlardan oluştuğunu ortaya koyduktan sonra, tezi yazmaya geçmeden önce yapılması gereken çalışmaların başında yararlanacak kaynakların ve eldeki bilgilerin tasnif edilmesi (gruplandırılması) gelmektedir. </a:t>
            </a:r>
          </a:p>
        </p:txBody>
      </p:sp>
      <p:pic>
        <p:nvPicPr>
          <p:cNvPr id="96261" name="Picture 5" descr="KaynakÃ§a ile ilgili gÃ¶rsel sonucu">
            <a:extLst>
              <a:ext uri="{FF2B5EF4-FFF2-40B4-BE49-F238E27FC236}">
                <a16:creationId xmlns:a16="http://schemas.microsoft.com/office/drawing/2014/main" id="{D635707B-521E-4BC8-B0B5-F883431B8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12976"/>
            <a:ext cx="6286500" cy="3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81" name="Group 113">
            <a:extLst>
              <a:ext uri="{FF2B5EF4-FFF2-40B4-BE49-F238E27FC236}">
                <a16:creationId xmlns:a16="http://schemas.microsoft.com/office/drawing/2014/main" id="{78B54AAD-D6C8-4A28-91CD-CE880913CFE5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16013" y="333375"/>
          <a:ext cx="7162800" cy="6299574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VERİ KAYNAĞI</a:t>
                      </a:r>
                    </a:p>
                  </a:txBody>
                  <a:tcPr marL="90000" marR="90000" marT="46788" marB="467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      ADI</a:t>
                      </a: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İNCELENCEK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KONULAR</a:t>
                      </a: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KAYNAĞIN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BULUNDUĞU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YER</a:t>
                      </a: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Kütüphaneler</a:t>
                      </a:r>
                    </a:p>
                  </a:txBody>
                  <a:tcPr marL="90000" marR="90000" marT="46788" marB="467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Lügat ve Ansiklopediler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Kitaplar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Peryodikler(Sürekli Yayınlar)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Gazeteler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Arşiv Belgeleri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Diğerleri</a:t>
                      </a: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Tanımlar vb.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Teorik Bilgiler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Güncel Veriler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Tarihsel Veriler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Diğer Veriler</a:t>
                      </a: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Üniversite Kütüphanesi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Fakülte kitaplığı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Milli Kütüphane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Halk kütüphanesi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Şirket kütüphanesi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Diğer kütüphaneler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2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Kütüphane Dışı Kaynaklar</a:t>
                      </a:r>
                    </a:p>
                  </a:txBody>
                  <a:tcPr marL="90000" marR="90000" marT="46788" marB="467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Firmalar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Aileler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Kişiler Kamu Kuruşları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Kitapçılar/Yayınevleri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Araştırma Kurumları</a:t>
                      </a: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Muhtelif bilgi ve beceriler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„</a:t>
                      </a: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İlgili ortamlar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2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İstihdam edilen Araştırmacılar</a:t>
                      </a:r>
                    </a:p>
                  </a:txBody>
                  <a:tcPr marL="90000" marR="90000" marT="46788" marB="467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Gözlem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Sayım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Ölçme/Tartma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Yüz yüze görüşme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Mektup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Telefon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Diğerleri</a:t>
                      </a: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Araştırma konuları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„</a:t>
                      </a: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Araştırma Evreni ve örneği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„</a:t>
                      </a: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2137B94-E956-418A-9361-0BC63BED4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Kütüphane İncelemesi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3683495-559F-4884-A838-16D9F56EDE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Alfabetik konu indeksinin incelenmesi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Alfabetik yazar indekslerinin incelenmesi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yayınlar(periyodikler) listesinin incelenmesi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KartekReferans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kitapları indeksinin incelenmesi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İslerin incelenmesi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bilgilerin bilgisayar ortamında düzenlenmesi</a:t>
            </a:r>
          </a:p>
        </p:txBody>
      </p:sp>
      <p:pic>
        <p:nvPicPr>
          <p:cNvPr id="98309" name="Picture 5" descr="Ä°NTÄ°HAL ile ilgili gÃ¶rsel sonucu">
            <a:extLst>
              <a:ext uri="{FF2B5EF4-FFF2-40B4-BE49-F238E27FC236}">
                <a16:creationId xmlns:a16="http://schemas.microsoft.com/office/drawing/2014/main" id="{9ED98C07-21F8-416C-9D4E-5F1697B9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5974"/>
            <a:ext cx="529738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2C4733B-C7A3-443B-9A60-814E97AC9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Kütüphanede kaynak nasıl incelenmeli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7D264E-F408-4375-A66E-416CE7471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Eldeki kitabın incelemenin amacı unutulmamalıdır.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tek veri ya da formülden yararlandığınız kitap ile, konuya ilişkin bilgilenmeye yönelik temel bir kitabın okunuş amacı farklı olmalıdır.</a:t>
            </a:r>
          </a:p>
          <a:p>
            <a:pPr algn="just">
              <a:buClr>
                <a:schemeClr val="accent1"/>
              </a:buClr>
              <a:defRPr/>
            </a:pPr>
            <a:endParaRPr lang="tr-TR" alt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kitabı tekrar tekrar okumak mümkün değildir. 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halde, kitap ile ilgili bazı notlar yazmak ve satırları işaretlemek ya da çizmek uygun bir davranış değildir. </a:t>
            </a:r>
          </a:p>
          <a:p>
            <a:pPr algn="just">
              <a:buClr>
                <a:schemeClr val="accent1"/>
              </a:buClr>
              <a:defRPr/>
            </a:pP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kişisel kitaplarınızı serbestçe çizer veya işaretleyebilirsiniz.</a:t>
            </a:r>
          </a:p>
        </p:txBody>
      </p:sp>
    </p:spTree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F2959A8-D21A-4583-8CED-1593994CE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Kütüphanede kaynak nasıl incelenmeli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D71192D-64E2-4C7F-8994-9AB7A96003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Clr>
                <a:srgbClr val="D79C6F"/>
              </a:buClr>
              <a:buSzTx/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süre sonunda bu kitapları tekrar nerede bulabileceğinizi ve bu kitabın hangi kısımlarının bizi daha çok ilgilendirdiği bir kenara kaydetmekte yarar vardır.</a:t>
            </a:r>
          </a:p>
        </p:txBody>
      </p:sp>
      <p:pic>
        <p:nvPicPr>
          <p:cNvPr id="100357" name="Picture 5" descr="reference ile ilgili gÃ¶rsel sonucu">
            <a:extLst>
              <a:ext uri="{FF2B5EF4-FFF2-40B4-BE49-F238E27FC236}">
                <a16:creationId xmlns:a16="http://schemas.microsoft.com/office/drawing/2014/main" id="{138F411A-2EDE-4869-976B-D825FD3F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8880"/>
            <a:ext cx="814387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396A7A53-D9B7-4BA2-B617-4D8C90BD2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978775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40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Kaynakları inceleme ve not alma yöntemleri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D056E15-5D4F-477D-8E79-51A9BB1604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Kaynakları amaca uygun şekilde incelemek, daha sonra işe yarayacak tarzda notlar tutarak ve bir zaman sonra da ihtiyaç duyularak arandığında yeniden bulunabilecek bir yöntem uygulamak çok önemlidir. </a:t>
            </a:r>
          </a:p>
          <a:p>
            <a:pPr algn="just"/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 için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HANGİ BİLGİLERE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ihtiyaç duyduğumuzu, bunları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NEREDE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bulabileceğimizi ve </a:t>
            </a:r>
            <a:r>
              <a:rPr lang="tr-TR" altLang="tr-T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İŞE YARAYACAKLARINI </a:t>
            </a:r>
            <a:r>
              <a:rPr lang="tr-TR" alt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belirlemeliyiz. </a:t>
            </a:r>
          </a:p>
        </p:txBody>
      </p:sp>
      <p:pic>
        <p:nvPicPr>
          <p:cNvPr id="101381" name="Picture 5" descr="reference ile ilgili gÃ¶rsel sonucu">
            <a:extLst>
              <a:ext uri="{FF2B5EF4-FFF2-40B4-BE49-F238E27FC236}">
                <a16:creationId xmlns:a16="http://schemas.microsoft.com/office/drawing/2014/main" id="{19CF68A6-AD9C-49EE-A5FD-1D9E6A4F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984079" cy="28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DCA0746-76CF-465F-B1BE-367147DDC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74871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İncelenecek kitaptan notlar alırken</a:t>
            </a:r>
            <a:b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bazı hususlara dikkat etmeliyiz.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078F4AE-2A5C-446F-950D-FFD0B920A6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628775"/>
            <a:ext cx="8066087" cy="4530725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Alelacele hemen not çıkarmaya başlamamalı, önce kitabı dikkatlice incelemeli, kitabın  hangi düzen, sıralanış ve ayrıntıda olduğunu belirlemekte yarar vardır. 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Elinizde aynı konuda birkaç kitap varsa, en uygun olanını daha ayrıntılı incelemek yolunu seçebilirsiniz.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 hakkında temel bilgileriniz zayıf ise, önce genel kitapları, daha sonra ileri düzeydeki kitapları ve araştırmaları incelemeye geçmeliyiz. 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sayfaya veya bir kartekse sadece bir kitapla ilgili notları yazınız. 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Yani bir kitaba bir karteks yolu izlenmelidir.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şeyi not etmeye çalışmak, fotokopi alır gibi davranmak doğru değildir. Önemli olan not tutmak değil, işe yarar not almaktır. </a:t>
            </a:r>
          </a:p>
        </p:txBody>
      </p:sp>
    </p:spTree>
  </p:cSld>
  <p:clrMapOvr>
    <a:masterClrMapping/>
  </p:clrMapOvr>
  <p:transition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A5944CA-5415-4F69-A654-0EAE631B1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04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800" b="1" dirty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Kitap İncelenirken Dört Çeşit Yöntemden biri izlenmelidir.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355826F-21FE-42A2-94BA-322DEE5408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3117" y="2276872"/>
            <a:ext cx="7886700" cy="4351338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Fotokopi almak,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Özet çıkarmak,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Alıntı yapmak,</a:t>
            </a:r>
          </a:p>
          <a:p>
            <a:pPr algn="just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Açıklamak,</a:t>
            </a:r>
          </a:p>
        </p:txBody>
      </p:sp>
      <p:pic>
        <p:nvPicPr>
          <p:cNvPr id="103429" name="Picture 5" descr="Ä°lgili resim">
            <a:extLst>
              <a:ext uri="{FF2B5EF4-FFF2-40B4-BE49-F238E27FC236}">
                <a16:creationId xmlns:a16="http://schemas.microsoft.com/office/drawing/2014/main" id="{AC4F04D1-BDE7-4880-BAB4-23E1FAE4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72" y="21209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5335</Words>
  <Application>Microsoft Office PowerPoint</Application>
  <PresentationFormat>Ekran Gösterisi (4:3)</PresentationFormat>
  <Paragraphs>1008</Paragraphs>
  <Slides>124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124</vt:i4>
      </vt:variant>
    </vt:vector>
  </HeadingPairs>
  <TitlesOfParts>
    <vt:vector size="131" baseType="lpstr">
      <vt:lpstr>Arial</vt:lpstr>
      <vt:lpstr>Calibri</vt:lpstr>
      <vt:lpstr>Calibri Light</vt:lpstr>
      <vt:lpstr>Comic Sans MS</vt:lpstr>
      <vt:lpstr>Times New Roman</vt:lpstr>
      <vt:lpstr>Wingdings</vt:lpstr>
      <vt:lpstr>Office Teması</vt:lpstr>
      <vt:lpstr>PowerPoint Sunusu</vt:lpstr>
      <vt:lpstr>İçindekiler</vt:lpstr>
      <vt:lpstr>İçindekiler</vt:lpstr>
      <vt:lpstr>GİRİŞ</vt:lpstr>
      <vt:lpstr>GİRİŞ</vt:lpstr>
      <vt:lpstr>BİLİM ve BİLGİ</vt:lpstr>
      <vt:lpstr>BİLİM ve BİLGİ</vt:lpstr>
      <vt:lpstr>PowerPoint Sunusu</vt:lpstr>
      <vt:lpstr>PowerPoint Sunusu</vt:lpstr>
      <vt:lpstr>Bilimin Özellikleri</vt:lpstr>
      <vt:lpstr>Bilimin Amacı</vt:lpstr>
      <vt:lpstr>Bilimin İşlevleri</vt:lpstr>
      <vt:lpstr>Bilimsel Açıklama ve Bilimsel Yaklaşımlar</vt:lpstr>
      <vt:lpstr>Bilimsel Açıklama ve Bilimsel Yaklaşımlar</vt:lpstr>
      <vt:lpstr>Bilimsel Açıklama ve Bilimsel Yaklaşımlar</vt:lpstr>
      <vt:lpstr>Bilimsel Açıklama ve Bilimsel Yaklaşımlar</vt:lpstr>
      <vt:lpstr>Bilimsel Açıklama ve Bilimsel Yaklaşımlar</vt:lpstr>
      <vt:lpstr>BİLİM DALLARININ SINIFLANDIRILMASI</vt:lpstr>
      <vt:lpstr>BİLİMSEL ARAŞTIRMALARIN AMAÇLARI VE ÇEŞİTLERİ</vt:lpstr>
      <vt:lpstr>Araştırmalarda Gözetilen Amaçlar</vt:lpstr>
      <vt:lpstr>Araştırmaların Türleri</vt:lpstr>
      <vt:lpstr>EKONOMİK GELİŞME VE BİLİMSEL ARAŞTIRMA İLİŞKİSİ</vt:lpstr>
      <vt:lpstr>PowerPoint Sunusu</vt:lpstr>
      <vt:lpstr>PowerPoint Sunusu</vt:lpstr>
      <vt:lpstr>PowerPoint Sunusu</vt:lpstr>
      <vt:lpstr>ARAŞTIRMALARIN PLANLANMASI</vt:lpstr>
      <vt:lpstr>Bilimsel Aşamaların Planlanması</vt:lpstr>
      <vt:lpstr>Bilimsel Araştırma İzlenecek Yollar</vt:lpstr>
      <vt:lpstr>Bilimsel İletişim Yöntemleri</vt:lpstr>
      <vt:lpstr>PowerPoint Sunusu</vt:lpstr>
      <vt:lpstr>PowerPoint Sunusu</vt:lpstr>
      <vt:lpstr>Mezuniyet Projesi Taslağı </vt:lpstr>
      <vt:lpstr>BİR ARAŞTIRMA PROJESİ ÖNERMEK(ÖRNEK)</vt:lpstr>
      <vt:lpstr>PowerPoint Sunusu</vt:lpstr>
      <vt:lpstr>Araştırma Yöntemleri </vt:lpstr>
      <vt:lpstr>VERİ ÇEŞİTLERİ VE VERİ KAYNAKLARI</vt:lpstr>
      <vt:lpstr>PowerPoint Sunusu</vt:lpstr>
      <vt:lpstr>Veri çeşitleri</vt:lpstr>
      <vt:lpstr>Değişkenler arasındaki nedensellik ilişkileri ve veri ölçme</vt:lpstr>
      <vt:lpstr>Bağımlı ve bağımsız değişkenleri belirleme</vt:lpstr>
      <vt:lpstr>Veri ölçümlerinde verilerin boyutları</vt:lpstr>
      <vt:lpstr>Ölçme hataları ve yanılgıları</vt:lpstr>
      <vt:lpstr>Ölçmelerde arzu edilen hususlar</vt:lpstr>
      <vt:lpstr>VERİ TOPLAMA YÖNTEMLERİ</vt:lpstr>
      <vt:lpstr>Veri Toplama Yöntemleri</vt:lpstr>
      <vt:lpstr>ANKET FORMLARININ HAZIRLANMASI VE ANKET TEKNİĞİ</vt:lpstr>
      <vt:lpstr>Anket yönteminin olumlu yönleri</vt:lpstr>
      <vt:lpstr>Anket yönteminin olumsuz veya güç yönleri</vt:lpstr>
      <vt:lpstr>Anket formu düzenleme ve soru sıralanışları</vt:lpstr>
      <vt:lpstr>Anket formu hazırlama</vt:lpstr>
      <vt:lpstr>Anket soru tipleri</vt:lpstr>
      <vt:lpstr>Soru formlarındaki ölçekler</vt:lpstr>
      <vt:lpstr>Soru sorma tekniği  (görüşme tekniği)</vt:lpstr>
      <vt:lpstr>ÖRNEKLEME BİLGİSİ VE ÖRNEKLEME SORULARI</vt:lpstr>
      <vt:lpstr>Örneklemenin faydaları</vt:lpstr>
      <vt:lpstr>Örneklemenin Safhaları</vt:lpstr>
      <vt:lpstr>Anketlerde yapılan hatalar</vt:lpstr>
      <vt:lpstr>Örnekleme ait özellikler</vt:lpstr>
      <vt:lpstr>Örnekleme yöntemleri</vt:lpstr>
      <vt:lpstr>VERİLERİN DÜZENLENMESİ VE ANALİZİ</vt:lpstr>
      <vt:lpstr>VERİLERİN DÜZENLENMESİ VE ANALİZİ</vt:lpstr>
      <vt:lpstr>RAPOR YAZMA</vt:lpstr>
      <vt:lpstr>PowerPoint Sunusu</vt:lpstr>
      <vt:lpstr>PowerPoint Sunusu</vt:lpstr>
      <vt:lpstr>Şekil Yönünden İnceleme</vt:lpstr>
      <vt:lpstr>Bilimsel İçerik Yönünden İncelenmesi </vt:lpstr>
      <vt:lpstr>Üniversitelerimizde yayın faaliyetleri</vt:lpstr>
      <vt:lpstr>Bir Tezin İçeriği</vt:lpstr>
      <vt:lpstr>Bir Tezin İçeriği</vt:lpstr>
      <vt:lpstr>Kapak Sayfası</vt:lpstr>
      <vt:lpstr>Kapak Sayfası</vt:lpstr>
      <vt:lpstr>Özet</vt:lpstr>
      <vt:lpstr>Özet Hazırlamadaki Amaç</vt:lpstr>
      <vt:lpstr>Özet Hazırlamadaki Amaç</vt:lpstr>
      <vt:lpstr>Anahtar Kelimeler</vt:lpstr>
      <vt:lpstr>Abstract  (yabancı dilde özet)</vt:lpstr>
      <vt:lpstr>Önsöz / Teşekkür</vt:lpstr>
      <vt:lpstr>İçindekiler</vt:lpstr>
      <vt:lpstr>Tablo, Grafik veya Şekil listesi</vt:lpstr>
      <vt:lpstr>PowerPoint Sunusu</vt:lpstr>
      <vt:lpstr>Kısaltmalar veya Simgeler</vt:lpstr>
      <vt:lpstr>Giriş</vt:lpstr>
      <vt:lpstr>Giriş</vt:lpstr>
      <vt:lpstr>Literatür Bildirimi</vt:lpstr>
      <vt:lpstr>Literatür Bildirimi</vt:lpstr>
      <vt:lpstr>Yöntem </vt:lpstr>
      <vt:lpstr>Verilerin analizi ve yorumu</vt:lpstr>
      <vt:lpstr>Araştırmanın sonuçları</vt:lpstr>
      <vt:lpstr>Öneriler</vt:lpstr>
      <vt:lpstr>Ekler</vt:lpstr>
      <vt:lpstr>Kaynakça</vt:lpstr>
      <vt:lpstr>Kaynakların tasnifi</vt:lpstr>
      <vt:lpstr>PowerPoint Sunusu</vt:lpstr>
      <vt:lpstr>Kütüphane İncelemesi</vt:lpstr>
      <vt:lpstr>Kütüphanede kaynak nasıl incelenmeli</vt:lpstr>
      <vt:lpstr>Kütüphanede kaynak nasıl incelenmeli</vt:lpstr>
      <vt:lpstr>Kaynakları inceleme ve not alma yöntemleri</vt:lpstr>
      <vt:lpstr>İncelenecek kitaptan notlar alırken bazı hususlara dikkat etmeliyiz.</vt:lpstr>
      <vt:lpstr>Kitap İncelenirken Dört Çeşit Yöntemden biri izlenmelidir.</vt:lpstr>
      <vt:lpstr>Kaynak Taramada İzlenecek Sıra </vt:lpstr>
      <vt:lpstr>PowerPoint Sunusu</vt:lpstr>
      <vt:lpstr>Tez Yazımının Planlanması</vt:lpstr>
      <vt:lpstr>Tez Yazımının Planlanmasında Dikkat Edilecek Hususlar</vt:lpstr>
      <vt:lpstr>  Raporun Yazılması </vt:lpstr>
      <vt:lpstr>Müsvette üzerinde üç şey yapılabilinir. </vt:lpstr>
      <vt:lpstr>PowerPoint Sunusu</vt:lpstr>
      <vt:lpstr>Anlatım ve Yazım Dili</vt:lpstr>
      <vt:lpstr>Anlatım ve Yazım Dili</vt:lpstr>
      <vt:lpstr>Anlatım ve Yazım Dili</vt:lpstr>
      <vt:lpstr>PowerPoint Sunusu</vt:lpstr>
      <vt:lpstr>Kaynak Gösterme Yöntemleri</vt:lpstr>
      <vt:lpstr>Kaynak Göstermenin Amaçları</vt:lpstr>
      <vt:lpstr>Bilimsel Araştırmalarda Kaynak Bildirimi Beş Ayrı Yerde Yapılabilir.</vt:lpstr>
      <vt:lpstr>Kaynak Gösterilirken Aşağıdaki Bilgiler Anlaşılmalıdır.</vt:lpstr>
      <vt:lpstr>Kaynakça Listesini Düzenleme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Tablo, Şekil ve Grafiklere Kaynak Gösterme </vt:lpstr>
      <vt:lpstr>Kaynakça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Rizvan İMAMOĞLU</dc:creator>
  <cp:lastModifiedBy>Rizvan İMAMOĞLU</cp:lastModifiedBy>
  <cp:revision>12</cp:revision>
  <dcterms:created xsi:type="dcterms:W3CDTF">2018-10-11T13:10:14Z</dcterms:created>
  <dcterms:modified xsi:type="dcterms:W3CDTF">2018-10-12T14:07:14Z</dcterms:modified>
</cp:coreProperties>
</file>