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0" r:id="rId1"/>
  </p:sldMasterIdLst>
  <p:notesMasterIdLst>
    <p:notesMasterId r:id="rId26"/>
  </p:notesMasterIdLst>
  <p:sldIdLst>
    <p:sldId id="256" r:id="rId2"/>
    <p:sldId id="300" r:id="rId3"/>
    <p:sldId id="301" r:id="rId4"/>
    <p:sldId id="302" r:id="rId5"/>
    <p:sldId id="303" r:id="rId6"/>
    <p:sldId id="304" r:id="rId7"/>
    <p:sldId id="305" r:id="rId8"/>
    <p:sldId id="308" r:id="rId9"/>
    <p:sldId id="309" r:id="rId10"/>
    <p:sldId id="310" r:id="rId11"/>
    <p:sldId id="311" r:id="rId12"/>
    <p:sldId id="312" r:id="rId13"/>
    <p:sldId id="313" r:id="rId14"/>
    <p:sldId id="314" r:id="rId15"/>
    <p:sldId id="316" r:id="rId16"/>
    <p:sldId id="317" r:id="rId17"/>
    <p:sldId id="322" r:id="rId18"/>
    <p:sldId id="321" r:id="rId19"/>
    <p:sldId id="318" r:id="rId20"/>
    <p:sldId id="323" r:id="rId21"/>
    <p:sldId id="324" r:id="rId22"/>
    <p:sldId id="325" r:id="rId23"/>
    <p:sldId id="326" r:id="rId24"/>
    <p:sldId id="328"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818" autoAdjust="0"/>
  </p:normalViewPr>
  <p:slideViewPr>
    <p:cSldViewPr snapToGrid="0">
      <p:cViewPr varScale="1">
        <p:scale>
          <a:sx n="59" d="100"/>
          <a:sy n="59" d="100"/>
        </p:scale>
        <p:origin x="1176"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4338E-F718-454D-9A96-A51FC4B28002}" type="datetimeFigureOut">
              <a:rPr lang="tr-TR" smtClean="0"/>
              <a:t>12.10.2017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E03C6-122F-4E92-973C-9D651A351733}" type="slidenum">
              <a:rPr lang="tr-TR" smtClean="0"/>
              <a:t>‹#›</a:t>
            </a:fld>
            <a:endParaRPr lang="tr-TR"/>
          </a:p>
        </p:txBody>
      </p:sp>
    </p:spTree>
    <p:extLst>
      <p:ext uri="{BB962C8B-B14F-4D97-AF65-F5344CB8AC3E}">
        <p14:creationId xmlns:p14="http://schemas.microsoft.com/office/powerpoint/2010/main" val="599101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8E03C6-122F-4E92-973C-9D651A351733}" type="slidenum">
              <a:rPr lang="tr-TR" smtClean="0"/>
              <a:t>1</a:t>
            </a:fld>
            <a:endParaRPr lang="tr-TR"/>
          </a:p>
        </p:txBody>
      </p:sp>
    </p:spTree>
    <p:extLst>
      <p:ext uri="{BB962C8B-B14F-4D97-AF65-F5344CB8AC3E}">
        <p14:creationId xmlns:p14="http://schemas.microsoft.com/office/powerpoint/2010/main" val="2403228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30CF7F2-2074-4AB7-BF64-96E9546234CE}" type="datetimeFigureOut">
              <a:rPr lang="tr-TR" smtClean="0"/>
              <a:t>12.10.2017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161657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0CF7F2-2074-4AB7-BF64-96E9546234CE}" type="datetimeFigureOut">
              <a:rPr lang="tr-TR" smtClean="0"/>
              <a:t>12.10.2017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274455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0CF7F2-2074-4AB7-BF64-96E9546234CE}" type="datetimeFigureOut">
              <a:rPr lang="tr-TR" smtClean="0"/>
              <a:t>12.10.2017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3614810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0CF7F2-2074-4AB7-BF64-96E9546234CE}" type="datetimeFigureOut">
              <a:rPr lang="tr-TR" smtClean="0"/>
              <a:t>12.10.2017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2D48C371-AE3C-48AD-B36D-E8BB7247C0EB}" type="slidenum">
              <a:rPr lang="tr-TR" smtClean="0"/>
              <a:t>‹#›</a:t>
            </a:fld>
            <a:endParaRPr lang="tr-TR"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7994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0CF7F2-2074-4AB7-BF64-96E9546234CE}" type="datetimeFigureOut">
              <a:rPr lang="tr-TR" smtClean="0"/>
              <a:t>12.10.2017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37168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30CF7F2-2074-4AB7-BF64-96E9546234CE}" type="datetimeFigureOut">
              <a:rPr lang="tr-TR" smtClean="0"/>
              <a:t>12.10.2017</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3406164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30CF7F2-2074-4AB7-BF64-96E9546234CE}" type="datetimeFigureOut">
              <a:rPr lang="tr-TR" smtClean="0"/>
              <a:t>12.10.2017</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462744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30CF7F2-2074-4AB7-BF64-96E9546234CE}" type="datetimeFigureOut">
              <a:rPr lang="tr-TR" smtClean="0"/>
              <a:t>12.10.2017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4255829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30CF7F2-2074-4AB7-BF64-96E9546234CE}" type="datetimeFigureOut">
              <a:rPr lang="tr-TR" smtClean="0"/>
              <a:t>12.10.2017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309269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30CF7F2-2074-4AB7-BF64-96E9546234CE}" type="datetimeFigureOut">
              <a:rPr lang="tr-TR" smtClean="0"/>
              <a:t>12.10.2017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199797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30CF7F2-2074-4AB7-BF64-96E9546234CE}" type="datetimeFigureOut">
              <a:rPr lang="tr-TR" smtClean="0"/>
              <a:t>12.10.2017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125039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30CF7F2-2074-4AB7-BF64-96E9546234CE}" type="datetimeFigureOut">
              <a:rPr lang="tr-TR" smtClean="0"/>
              <a:t>12.10.2017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299878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913774" y="3051012"/>
            <a:ext cx="5106027"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6172200" y="3051012"/>
            <a:ext cx="510540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30CF7F2-2074-4AB7-BF64-96E9546234CE}" type="datetimeFigureOut">
              <a:rPr lang="tr-TR" smtClean="0"/>
              <a:t>12.10.2017</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320157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30CF7F2-2074-4AB7-BF64-96E9546234CE}" type="datetimeFigureOut">
              <a:rPr lang="tr-TR" smtClean="0"/>
              <a:t>12.10.2017</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360573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30CF7F2-2074-4AB7-BF64-96E9546234CE}" type="datetimeFigureOut">
              <a:rPr lang="tr-TR" smtClean="0"/>
              <a:t>12.10.2017</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25213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0CF7F2-2074-4AB7-BF64-96E9546234CE}" type="datetimeFigureOut">
              <a:rPr lang="tr-TR" smtClean="0"/>
              <a:t>12.10.2017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3265392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0CF7F2-2074-4AB7-BF64-96E9546234CE}" type="datetimeFigureOut">
              <a:rPr lang="tr-TR" smtClean="0"/>
              <a:t>12.10.2017</a:t>
            </a:fld>
            <a:endParaRPr lang="tr-TR"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48C371-AE3C-48AD-B36D-E8BB7247C0EB}" type="slidenum">
              <a:rPr lang="tr-TR" smtClean="0"/>
              <a:t>‹#›</a:t>
            </a:fld>
            <a:endParaRPr lang="tr-TR" dirty="0"/>
          </a:p>
        </p:txBody>
      </p:sp>
    </p:spTree>
    <p:extLst>
      <p:ext uri="{BB962C8B-B14F-4D97-AF65-F5344CB8AC3E}">
        <p14:creationId xmlns:p14="http://schemas.microsoft.com/office/powerpoint/2010/main" val="297516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30CF7F2-2074-4AB7-BF64-96E9546234CE}" type="datetimeFigureOut">
              <a:rPr lang="tr-TR" smtClean="0"/>
              <a:t>12.10.2017</a:t>
            </a:fld>
            <a:endParaRPr lang="tr-TR"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D48C371-AE3C-48AD-B36D-E8BB7247C0EB}" type="slidenum">
              <a:rPr lang="tr-TR" smtClean="0"/>
              <a:t>‹#›</a:t>
            </a:fld>
            <a:endParaRPr lang="tr-TR" dirty="0"/>
          </a:p>
        </p:txBody>
      </p:sp>
    </p:spTree>
    <p:extLst>
      <p:ext uri="{BB962C8B-B14F-4D97-AF65-F5344CB8AC3E}">
        <p14:creationId xmlns:p14="http://schemas.microsoft.com/office/powerpoint/2010/main" val="505404846"/>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91887" y="2041071"/>
            <a:ext cx="10008830" cy="2308324"/>
          </a:xfrm>
          <a:prstGeom prst="rect">
            <a:avLst/>
          </a:prstGeom>
          <a:noFill/>
        </p:spPr>
        <p:txBody>
          <a:bodyPr wrap="square" rtlCol="0">
            <a:spAutoFit/>
          </a:bodyPr>
          <a:lstStyle/>
          <a:p>
            <a:pPr algn="ctr"/>
            <a:r>
              <a:rPr lang="tr-TR" sz="7200" dirty="0" smtClean="0">
                <a:solidFill>
                  <a:srgbClr val="FF0000"/>
                </a:solidFill>
                <a:latin typeface="Comic Sans MS" panose="030F0702030302020204" pitchFamily="66" charset="0"/>
              </a:rPr>
              <a:t>POTANSİYEL-</a:t>
            </a:r>
            <a:r>
              <a:rPr lang="tr-TR" sz="7200" dirty="0" err="1" smtClean="0">
                <a:solidFill>
                  <a:srgbClr val="FF0000"/>
                </a:solidFill>
                <a:latin typeface="Comic Sans MS" panose="030F0702030302020204" pitchFamily="66" charset="0"/>
              </a:rPr>
              <a:t>pH</a:t>
            </a:r>
            <a:r>
              <a:rPr lang="tr-TR" sz="7200" dirty="0" smtClean="0">
                <a:solidFill>
                  <a:srgbClr val="FF0000"/>
                </a:solidFill>
                <a:latin typeface="Comic Sans MS" panose="030F0702030302020204" pitchFamily="66" charset="0"/>
              </a:rPr>
              <a:t> DİYAGRAMLARI</a:t>
            </a:r>
            <a:endParaRPr lang="tr-TR" sz="7200" dirty="0">
              <a:solidFill>
                <a:srgbClr val="FF0000"/>
              </a:solidFill>
              <a:latin typeface="Comic Sans MS" panose="030F0702030302020204" pitchFamily="66"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1817" y="0"/>
            <a:ext cx="2050183" cy="2041071"/>
          </a:xfrm>
          <a:prstGeom prst="rect">
            <a:avLst/>
          </a:prstGeom>
        </p:spPr>
      </p:pic>
    </p:spTree>
    <p:extLst>
      <p:ext uri="{BB962C8B-B14F-4D97-AF65-F5344CB8AC3E}">
        <p14:creationId xmlns:p14="http://schemas.microsoft.com/office/powerpoint/2010/main" val="134300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80144" y="434554"/>
            <a:ext cx="10972800" cy="5139869"/>
          </a:xfrm>
          <a:prstGeom prst="rect">
            <a:avLst/>
          </a:prstGeom>
        </p:spPr>
        <p:txBody>
          <a:bodyPr wrap="square">
            <a:spAutoFit/>
          </a:bodyPr>
          <a:lstStyle/>
          <a:p>
            <a:r>
              <a:rPr lang="tr-TR" sz="2400" dirty="0">
                <a:latin typeface="Comic Sans MS" panose="030F0702030302020204" pitchFamily="66" charset="0"/>
              </a:rPr>
              <a:t>Demirin  </a:t>
            </a:r>
            <a:r>
              <a:rPr lang="tr-TR" sz="2400" dirty="0" err="1">
                <a:latin typeface="Comic Sans MS" panose="030F0702030302020204" pitchFamily="66" charset="0"/>
              </a:rPr>
              <a:t>Pourbaix</a:t>
            </a:r>
            <a:r>
              <a:rPr lang="tr-TR" sz="2400" dirty="0">
                <a:latin typeface="Comic Sans MS" panose="030F0702030302020204" pitchFamily="66" charset="0"/>
              </a:rPr>
              <a:t>  diyagramında,  </a:t>
            </a:r>
            <a:r>
              <a:rPr lang="tr-TR" sz="2400" dirty="0">
                <a:solidFill>
                  <a:srgbClr val="FF0000"/>
                </a:solidFill>
                <a:latin typeface="Comic Sans MS" panose="030F0702030302020204" pitchFamily="66" charset="0"/>
              </a:rPr>
              <a:t>sulu  çözeltiler  </a:t>
            </a:r>
            <a:r>
              <a:rPr lang="tr-TR" sz="2400" dirty="0">
                <a:latin typeface="Comic Sans MS" panose="030F0702030302020204" pitchFamily="66" charset="0"/>
              </a:rPr>
              <a:t>içinde  </a:t>
            </a:r>
            <a:r>
              <a:rPr lang="tr-TR" sz="2400" dirty="0">
                <a:solidFill>
                  <a:srgbClr val="FF0000"/>
                </a:solidFill>
                <a:latin typeface="Comic Sans MS" panose="030F0702030302020204" pitchFamily="66" charset="0"/>
              </a:rPr>
              <a:t>demirin  korozyon </a:t>
            </a:r>
            <a:r>
              <a:rPr lang="tr-TR" sz="2400" dirty="0" smtClean="0">
                <a:latin typeface="Comic Sans MS" panose="030F0702030302020204" pitchFamily="66" charset="0"/>
              </a:rPr>
              <a:t>durumunu </a:t>
            </a:r>
            <a:r>
              <a:rPr lang="tr-TR" sz="2400" dirty="0">
                <a:latin typeface="Comic Sans MS" panose="030F0702030302020204" pitchFamily="66" charset="0"/>
              </a:rPr>
              <a:t>belirleyen </a:t>
            </a:r>
            <a:r>
              <a:rPr lang="tr-TR" sz="2400" dirty="0">
                <a:solidFill>
                  <a:srgbClr val="FF0000"/>
                </a:solidFill>
                <a:latin typeface="Comic Sans MS" panose="030F0702030302020204" pitchFamily="66" charset="0"/>
              </a:rPr>
              <a:t>üç bölge </a:t>
            </a:r>
            <a:r>
              <a:rPr lang="tr-TR" sz="2400" dirty="0">
                <a:latin typeface="Comic Sans MS" panose="030F0702030302020204" pitchFamily="66" charset="0"/>
              </a:rPr>
              <a:t>vardır. </a:t>
            </a:r>
            <a:endParaRPr lang="tr-TR" sz="2400" dirty="0" smtClean="0">
              <a:latin typeface="Comic Sans MS" panose="030F0702030302020204" pitchFamily="66" charset="0"/>
            </a:endParaRPr>
          </a:p>
          <a:p>
            <a:endParaRPr lang="tr-TR" sz="2400" dirty="0">
              <a:latin typeface="Comic Sans MS" panose="030F0702030302020204" pitchFamily="66" charset="0"/>
            </a:endParaRPr>
          </a:p>
          <a:p>
            <a:endParaRPr lang="tr-TR" sz="2400" dirty="0" smtClean="0">
              <a:latin typeface="Comic Sans MS" panose="030F0702030302020204" pitchFamily="66" charset="0"/>
            </a:endParaRPr>
          </a:p>
          <a:p>
            <a:endParaRPr lang="tr-TR" sz="2400" dirty="0">
              <a:latin typeface="Comic Sans MS" panose="030F0702030302020204" pitchFamily="66" charset="0"/>
            </a:endParaRPr>
          </a:p>
          <a:p>
            <a:pPr marL="342900" indent="-342900">
              <a:buFont typeface="Wingdings" panose="05000000000000000000" pitchFamily="2" charset="2"/>
              <a:buChar char="q"/>
            </a:pPr>
            <a:r>
              <a:rPr lang="tr-TR" sz="2800" b="1" dirty="0" smtClean="0">
                <a:solidFill>
                  <a:srgbClr val="FF0000"/>
                </a:solidFill>
                <a:latin typeface="Comic Sans MS" panose="030F0702030302020204" pitchFamily="66" charset="0"/>
              </a:rPr>
              <a:t>KOROZYON BÖLGELERİ</a:t>
            </a:r>
          </a:p>
          <a:p>
            <a:pPr marL="342900" indent="-342900">
              <a:buFont typeface="Wingdings" panose="05000000000000000000" pitchFamily="2" charset="2"/>
              <a:buChar char="q"/>
            </a:pPr>
            <a:endParaRPr lang="tr-TR" sz="2400" dirty="0" smtClean="0">
              <a:latin typeface="Comic Sans MS" panose="030F0702030302020204" pitchFamily="66" charset="0"/>
            </a:endParaRPr>
          </a:p>
          <a:p>
            <a:pPr marL="342900" indent="-342900">
              <a:buFont typeface="Wingdings" panose="05000000000000000000" pitchFamily="2" charset="2"/>
              <a:buChar char="q"/>
            </a:pPr>
            <a:endParaRPr lang="tr-TR" sz="2400" dirty="0">
              <a:latin typeface="Comic Sans MS" panose="030F0702030302020204" pitchFamily="66" charset="0"/>
            </a:endParaRPr>
          </a:p>
          <a:p>
            <a:pPr marL="342900" indent="-342900">
              <a:buFont typeface="Wingdings" panose="05000000000000000000" pitchFamily="2" charset="2"/>
              <a:buChar char="q"/>
            </a:pPr>
            <a:r>
              <a:rPr lang="tr-TR" sz="2800" b="1" dirty="0" smtClean="0">
                <a:solidFill>
                  <a:srgbClr val="FF0000"/>
                </a:solidFill>
                <a:latin typeface="Comic Sans MS" panose="030F0702030302020204" pitchFamily="66" charset="0"/>
              </a:rPr>
              <a:t>BAĞIŞIKLIK (METAL) </a:t>
            </a:r>
          </a:p>
          <a:p>
            <a:r>
              <a:rPr lang="tr-TR" sz="2800" b="1" dirty="0" smtClean="0">
                <a:solidFill>
                  <a:srgbClr val="FF0000"/>
                </a:solidFill>
                <a:latin typeface="Comic Sans MS" panose="030F0702030302020204" pitchFamily="66" charset="0"/>
              </a:rPr>
              <a:t>BÖLGESİ</a:t>
            </a:r>
          </a:p>
          <a:p>
            <a:pPr marL="342900" indent="-342900">
              <a:buFont typeface="Wingdings" panose="05000000000000000000" pitchFamily="2" charset="2"/>
              <a:buChar char="q"/>
            </a:pPr>
            <a:endParaRPr lang="tr-TR" sz="2400" dirty="0" smtClean="0">
              <a:latin typeface="Comic Sans MS" panose="030F0702030302020204" pitchFamily="66" charset="0"/>
            </a:endParaRPr>
          </a:p>
          <a:p>
            <a:pPr marL="342900" indent="-342900">
              <a:buFont typeface="Wingdings" panose="05000000000000000000" pitchFamily="2" charset="2"/>
              <a:buChar char="q"/>
            </a:pPr>
            <a:endParaRPr lang="tr-TR" sz="2400" dirty="0">
              <a:latin typeface="Comic Sans MS" panose="030F0702030302020204" pitchFamily="66" charset="0"/>
            </a:endParaRPr>
          </a:p>
          <a:p>
            <a:pPr marL="342900" indent="-342900">
              <a:buFont typeface="Wingdings" panose="05000000000000000000" pitchFamily="2" charset="2"/>
              <a:buChar char="q"/>
            </a:pPr>
            <a:r>
              <a:rPr lang="tr-TR" sz="2800" b="1" dirty="0" smtClean="0">
                <a:solidFill>
                  <a:srgbClr val="FF0000"/>
                </a:solidFill>
                <a:latin typeface="Comic Sans MS" panose="030F0702030302020204" pitchFamily="66" charset="0"/>
              </a:rPr>
              <a:t>PASİFLİK BÖLGESİ</a:t>
            </a:r>
            <a:endParaRPr lang="tr-TR" sz="2800" b="1" dirty="0">
              <a:solidFill>
                <a:srgbClr val="FF0000"/>
              </a:solidFill>
              <a:latin typeface="Comic Sans MS" panose="030F0702030302020204" pitchFamily="66"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534" y="1315092"/>
            <a:ext cx="5550410" cy="482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94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8197" y="601037"/>
            <a:ext cx="5500104" cy="5450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43155" y="516748"/>
            <a:ext cx="6096000" cy="1200329"/>
          </a:xfrm>
          <a:prstGeom prst="rect">
            <a:avLst/>
          </a:prstGeom>
        </p:spPr>
        <p:txBody>
          <a:bodyPr>
            <a:spAutoFit/>
          </a:bodyPr>
          <a:lstStyle/>
          <a:p>
            <a:pPr algn="just"/>
            <a:r>
              <a:rPr lang="tr-TR" sz="2400" dirty="0">
                <a:latin typeface="Comic Sans MS" panose="030F0702030302020204" pitchFamily="66" charset="0"/>
              </a:rPr>
              <a:t>Görüleceği gibi diyagram doğrusal olarak değişen </a:t>
            </a:r>
            <a:r>
              <a:rPr lang="tr-TR" sz="2400" dirty="0">
                <a:solidFill>
                  <a:srgbClr val="FF0000"/>
                </a:solidFill>
                <a:latin typeface="Comic Sans MS" panose="030F0702030302020204" pitchFamily="66" charset="0"/>
              </a:rPr>
              <a:t>üç çeşit çizgiden </a:t>
            </a:r>
            <a:r>
              <a:rPr lang="tr-TR" sz="2400" dirty="0">
                <a:latin typeface="Comic Sans MS" panose="030F0702030302020204" pitchFamily="66" charset="0"/>
              </a:rPr>
              <a:t>meydana gelmektedir. </a:t>
            </a:r>
          </a:p>
        </p:txBody>
      </p:sp>
      <p:sp>
        <p:nvSpPr>
          <p:cNvPr id="5" name="Dikdörtgen 4"/>
          <p:cNvSpPr/>
          <p:nvPr/>
        </p:nvSpPr>
        <p:spPr>
          <a:xfrm>
            <a:off x="243155" y="1975678"/>
            <a:ext cx="6096000" cy="1569660"/>
          </a:xfrm>
          <a:prstGeom prst="rect">
            <a:avLst/>
          </a:prstGeom>
        </p:spPr>
        <p:txBody>
          <a:bodyPr>
            <a:spAutoFit/>
          </a:bodyPr>
          <a:lstStyle/>
          <a:p>
            <a:pPr algn="just"/>
            <a:r>
              <a:rPr lang="tr-TR" sz="2400" dirty="0">
                <a:latin typeface="Comic Sans MS" panose="030F0702030302020204" pitchFamily="66" charset="0"/>
              </a:rPr>
              <a:t>Bu çizgiler </a:t>
            </a:r>
            <a:r>
              <a:rPr lang="tr-TR" sz="2400" dirty="0">
                <a:solidFill>
                  <a:srgbClr val="FF0000"/>
                </a:solidFill>
                <a:latin typeface="Comic Sans MS" panose="030F0702030302020204" pitchFamily="66" charset="0"/>
              </a:rPr>
              <a:t>düşey, yatay ve eğik </a:t>
            </a:r>
            <a:r>
              <a:rPr lang="tr-TR" sz="2400" dirty="0">
                <a:latin typeface="Comic Sans MS" panose="030F0702030302020204" pitchFamily="66" charset="0"/>
              </a:rPr>
              <a:t>çizgilerdir. Bu çizgileri meydana getiren reaksiyonları aşağıdaki gibi belirlemek mümkündür.</a:t>
            </a:r>
          </a:p>
        </p:txBody>
      </p:sp>
      <p:sp>
        <p:nvSpPr>
          <p:cNvPr id="6" name="Dikdörtgen 5"/>
          <p:cNvSpPr/>
          <p:nvPr/>
        </p:nvSpPr>
        <p:spPr>
          <a:xfrm>
            <a:off x="332197" y="3635155"/>
            <a:ext cx="6096000" cy="1569660"/>
          </a:xfrm>
          <a:prstGeom prst="rect">
            <a:avLst/>
          </a:prstGeom>
        </p:spPr>
        <p:txBody>
          <a:bodyPr>
            <a:spAutoFit/>
          </a:bodyPr>
          <a:lstStyle/>
          <a:p>
            <a:pPr algn="just"/>
            <a:r>
              <a:rPr lang="tr-TR" sz="2400" dirty="0" smtClean="0">
                <a:solidFill>
                  <a:srgbClr val="FF0000"/>
                </a:solidFill>
                <a:latin typeface="Comic Sans MS" panose="030F0702030302020204" pitchFamily="66" charset="0"/>
              </a:rPr>
              <a:t>Düşey </a:t>
            </a:r>
            <a:r>
              <a:rPr lang="tr-TR" sz="2400" dirty="0">
                <a:solidFill>
                  <a:srgbClr val="FF0000"/>
                </a:solidFill>
                <a:latin typeface="Comic Sans MS" panose="030F0702030302020204" pitchFamily="66" charset="0"/>
              </a:rPr>
              <a:t>çizgiler: </a:t>
            </a:r>
            <a:r>
              <a:rPr lang="tr-TR" sz="2400" dirty="0">
                <a:latin typeface="Comic Sans MS" panose="030F0702030302020204" pitchFamily="66" charset="0"/>
              </a:rPr>
              <a:t>Çözeltideki metal ve hidrojen iyonlarının katı maddelerle girdiği reaksiyonlardır. Reaksiyonda elektronlar yer almaz.</a:t>
            </a:r>
          </a:p>
        </p:txBody>
      </p:sp>
      <p:sp>
        <p:nvSpPr>
          <p:cNvPr id="7" name="Dikdörtgen 6"/>
          <p:cNvSpPr/>
          <p:nvPr/>
        </p:nvSpPr>
        <p:spPr>
          <a:xfrm>
            <a:off x="413604" y="5500788"/>
            <a:ext cx="5755102" cy="461665"/>
          </a:xfrm>
          <a:prstGeom prst="rect">
            <a:avLst/>
          </a:prstGeom>
        </p:spPr>
        <p:txBody>
          <a:bodyPr wrap="none">
            <a:spAutoFit/>
          </a:bodyPr>
          <a:lstStyle/>
          <a:p>
            <a:r>
              <a:rPr lang="tr-TR" sz="2400" dirty="0">
                <a:latin typeface="Comic Sans MS" panose="030F0702030302020204" pitchFamily="66" charset="0"/>
              </a:rPr>
              <a:t>2Fe</a:t>
            </a:r>
            <a:r>
              <a:rPr lang="tr-TR" sz="2400" baseline="30000" dirty="0">
                <a:latin typeface="Comic Sans MS" panose="030F0702030302020204" pitchFamily="66" charset="0"/>
              </a:rPr>
              <a:t>+3</a:t>
            </a:r>
            <a:r>
              <a:rPr lang="tr-TR" sz="2400" dirty="0">
                <a:latin typeface="Comic Sans MS" panose="030F0702030302020204" pitchFamily="66" charset="0"/>
              </a:rPr>
              <a:t> + 3H</a:t>
            </a:r>
            <a:r>
              <a:rPr lang="tr-TR" sz="2400" baseline="-25000" dirty="0">
                <a:latin typeface="Comic Sans MS" panose="030F0702030302020204" pitchFamily="66" charset="0"/>
              </a:rPr>
              <a:t>2</a:t>
            </a:r>
            <a:r>
              <a:rPr lang="tr-TR" sz="2400" dirty="0">
                <a:latin typeface="Comic Sans MS" panose="030F0702030302020204" pitchFamily="66" charset="0"/>
              </a:rPr>
              <a:t>O </a:t>
            </a:r>
            <a:r>
              <a:rPr lang="tr-TR" sz="2400" dirty="0" smtClean="0">
                <a:latin typeface="Comic Sans MS" panose="030F0702030302020204" pitchFamily="66" charset="0"/>
              </a:rPr>
              <a:t> 		Fe</a:t>
            </a:r>
            <a:r>
              <a:rPr lang="tr-TR" sz="2400" baseline="-25000" dirty="0" smtClean="0">
                <a:latin typeface="Comic Sans MS" panose="030F0702030302020204" pitchFamily="66" charset="0"/>
              </a:rPr>
              <a:t>2</a:t>
            </a:r>
            <a:r>
              <a:rPr lang="tr-TR" sz="2400" dirty="0" smtClean="0">
                <a:latin typeface="Comic Sans MS" panose="030F0702030302020204" pitchFamily="66" charset="0"/>
              </a:rPr>
              <a:t>O</a:t>
            </a:r>
            <a:r>
              <a:rPr lang="tr-TR" sz="2400" baseline="-25000" dirty="0" smtClean="0">
                <a:latin typeface="Comic Sans MS" panose="030F0702030302020204" pitchFamily="66" charset="0"/>
              </a:rPr>
              <a:t>3</a:t>
            </a:r>
            <a:r>
              <a:rPr lang="tr-TR" sz="2400" dirty="0" smtClean="0">
                <a:latin typeface="Comic Sans MS" panose="030F0702030302020204" pitchFamily="66" charset="0"/>
              </a:rPr>
              <a:t> </a:t>
            </a:r>
            <a:r>
              <a:rPr lang="tr-TR" sz="2400" dirty="0">
                <a:latin typeface="Comic Sans MS" panose="030F0702030302020204" pitchFamily="66" charset="0"/>
              </a:rPr>
              <a:t>+ 6H</a:t>
            </a:r>
            <a:r>
              <a:rPr lang="tr-TR" sz="2400" baseline="30000" dirty="0">
                <a:latin typeface="Comic Sans MS" panose="030F0702030302020204" pitchFamily="66" charset="0"/>
              </a:rPr>
              <a:t>+</a:t>
            </a:r>
          </a:p>
        </p:txBody>
      </p:sp>
      <p:cxnSp>
        <p:nvCxnSpPr>
          <p:cNvPr id="10" name="Düz Ok Bağlayıcısı 9"/>
          <p:cNvCxnSpPr/>
          <p:nvPr/>
        </p:nvCxnSpPr>
        <p:spPr>
          <a:xfrm>
            <a:off x="2763749" y="5713573"/>
            <a:ext cx="88086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99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8197" y="601037"/>
            <a:ext cx="5500104" cy="5450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272743" y="619286"/>
            <a:ext cx="5740674" cy="830997"/>
          </a:xfrm>
          <a:prstGeom prst="rect">
            <a:avLst/>
          </a:prstGeom>
        </p:spPr>
        <p:txBody>
          <a:bodyPr wrap="none">
            <a:spAutoFit/>
          </a:bodyPr>
          <a:lstStyle/>
          <a:p>
            <a:r>
              <a:rPr lang="tr-TR" sz="2400" dirty="0">
                <a:solidFill>
                  <a:srgbClr val="FF0000"/>
                </a:solidFill>
                <a:latin typeface="Comic Sans MS" panose="030F0702030302020204" pitchFamily="66" charset="0"/>
              </a:rPr>
              <a:t>Yatay çizgiler: </a:t>
            </a:r>
            <a:r>
              <a:rPr lang="tr-TR" sz="2400" dirty="0">
                <a:latin typeface="Comic Sans MS" panose="030F0702030302020204" pitchFamily="66" charset="0"/>
              </a:rPr>
              <a:t>İyonlar ile </a:t>
            </a:r>
            <a:r>
              <a:rPr lang="tr-TR" sz="2400" dirty="0" smtClean="0">
                <a:latin typeface="Comic Sans MS" panose="030F0702030302020204" pitchFamily="66" charset="0"/>
              </a:rPr>
              <a:t>elektronların</a:t>
            </a:r>
          </a:p>
          <a:p>
            <a:r>
              <a:rPr lang="tr-TR" sz="2400" dirty="0" smtClean="0">
                <a:latin typeface="Comic Sans MS" panose="030F0702030302020204" pitchFamily="66" charset="0"/>
              </a:rPr>
              <a:t> </a:t>
            </a:r>
            <a:r>
              <a:rPr lang="tr-TR" sz="2400" dirty="0">
                <a:latin typeface="Comic Sans MS" panose="030F0702030302020204" pitchFamily="66" charset="0"/>
              </a:rPr>
              <a:t>yer aldığı reaksiyonlardır.</a:t>
            </a:r>
          </a:p>
        </p:txBody>
      </p:sp>
      <p:sp>
        <p:nvSpPr>
          <p:cNvPr id="6" name="Dikdörtgen 5"/>
          <p:cNvSpPr/>
          <p:nvPr/>
        </p:nvSpPr>
        <p:spPr>
          <a:xfrm>
            <a:off x="595280" y="1805952"/>
            <a:ext cx="3530134" cy="461665"/>
          </a:xfrm>
          <a:prstGeom prst="rect">
            <a:avLst/>
          </a:prstGeom>
        </p:spPr>
        <p:txBody>
          <a:bodyPr wrap="none">
            <a:spAutoFit/>
          </a:bodyPr>
          <a:lstStyle/>
          <a:p>
            <a:r>
              <a:rPr lang="tr-TR" sz="2400" dirty="0">
                <a:latin typeface="Comic Sans MS" panose="030F0702030302020204" pitchFamily="66" charset="0"/>
              </a:rPr>
              <a:t>Fe</a:t>
            </a:r>
            <a:r>
              <a:rPr lang="tr-TR" sz="2400" baseline="30000" dirty="0">
                <a:latin typeface="Comic Sans MS" panose="030F0702030302020204" pitchFamily="66" charset="0"/>
              </a:rPr>
              <a:t>+2 </a:t>
            </a:r>
            <a:r>
              <a:rPr lang="tr-TR" sz="2400" dirty="0" smtClean="0">
                <a:latin typeface="Comic Sans MS" panose="030F0702030302020204" pitchFamily="66" charset="0"/>
              </a:rPr>
              <a:t>		</a:t>
            </a:r>
            <a:r>
              <a:rPr lang="tr-TR" sz="2400" dirty="0">
                <a:latin typeface="Comic Sans MS" panose="030F0702030302020204" pitchFamily="66" charset="0"/>
              </a:rPr>
              <a:t> </a:t>
            </a:r>
            <a:r>
              <a:rPr lang="tr-TR" sz="2400" dirty="0" smtClean="0">
                <a:latin typeface="Comic Sans MS" panose="030F0702030302020204" pitchFamily="66" charset="0"/>
              </a:rPr>
              <a:t>  Fe</a:t>
            </a:r>
            <a:r>
              <a:rPr lang="tr-TR" sz="2400" baseline="30000" dirty="0" smtClean="0">
                <a:latin typeface="Comic Sans MS" panose="030F0702030302020204" pitchFamily="66" charset="0"/>
              </a:rPr>
              <a:t>3</a:t>
            </a:r>
            <a:r>
              <a:rPr lang="tr-TR" sz="2400" baseline="30000" dirty="0">
                <a:latin typeface="Comic Sans MS" panose="030F0702030302020204" pitchFamily="66" charset="0"/>
              </a:rPr>
              <a:t>+ </a:t>
            </a:r>
            <a:r>
              <a:rPr lang="tr-TR" sz="2400" dirty="0">
                <a:latin typeface="Comic Sans MS" panose="030F0702030302020204" pitchFamily="66" charset="0"/>
              </a:rPr>
              <a:t>+ </a:t>
            </a:r>
            <a:r>
              <a:rPr lang="tr-TR" sz="2400" dirty="0" smtClean="0">
                <a:latin typeface="Comic Sans MS" panose="030F0702030302020204" pitchFamily="66" charset="0"/>
              </a:rPr>
              <a:t>e</a:t>
            </a:r>
            <a:r>
              <a:rPr lang="tr-TR" sz="2400" baseline="30000" dirty="0" smtClean="0">
                <a:latin typeface="Comic Sans MS" panose="030F0702030302020204" pitchFamily="66" charset="0"/>
              </a:rPr>
              <a:t>-</a:t>
            </a:r>
            <a:endParaRPr lang="tr-TR" sz="2400" baseline="30000" dirty="0">
              <a:latin typeface="Comic Sans MS" panose="030F0702030302020204" pitchFamily="66" charset="0"/>
            </a:endParaRPr>
          </a:p>
        </p:txBody>
      </p:sp>
      <p:cxnSp>
        <p:nvCxnSpPr>
          <p:cNvPr id="9" name="Düz Ok Bağlayıcısı 8"/>
          <p:cNvCxnSpPr/>
          <p:nvPr/>
        </p:nvCxnSpPr>
        <p:spPr>
          <a:xfrm>
            <a:off x="1479479" y="2036784"/>
            <a:ext cx="88086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Dikdörtgen 9"/>
          <p:cNvSpPr/>
          <p:nvPr/>
        </p:nvSpPr>
        <p:spPr>
          <a:xfrm>
            <a:off x="272743" y="2679927"/>
            <a:ext cx="6096000" cy="1200329"/>
          </a:xfrm>
          <a:prstGeom prst="rect">
            <a:avLst/>
          </a:prstGeom>
        </p:spPr>
        <p:txBody>
          <a:bodyPr>
            <a:spAutoFit/>
          </a:bodyPr>
          <a:lstStyle/>
          <a:p>
            <a:pPr algn="just"/>
            <a:r>
              <a:rPr lang="tr-TR" sz="2400" dirty="0">
                <a:solidFill>
                  <a:srgbClr val="FF0000"/>
                </a:solidFill>
                <a:latin typeface="Comic Sans MS" panose="030F0702030302020204" pitchFamily="66" charset="0"/>
              </a:rPr>
              <a:t>Eğik </a:t>
            </a:r>
            <a:r>
              <a:rPr lang="tr-TR" sz="2400" dirty="0" err="1">
                <a:solidFill>
                  <a:srgbClr val="FF0000"/>
                </a:solidFill>
                <a:latin typeface="Comic Sans MS" panose="030F0702030302020204" pitchFamily="66" charset="0"/>
              </a:rPr>
              <a:t>çizgiller</a:t>
            </a:r>
            <a:r>
              <a:rPr lang="tr-TR" sz="2400" dirty="0">
                <a:solidFill>
                  <a:srgbClr val="FF0000"/>
                </a:solidFill>
                <a:latin typeface="Comic Sans MS" panose="030F0702030302020204" pitchFamily="66" charset="0"/>
              </a:rPr>
              <a:t>: </a:t>
            </a:r>
            <a:r>
              <a:rPr lang="tr-TR" sz="2400" dirty="0">
                <a:latin typeface="Comic Sans MS" panose="030F0702030302020204" pitchFamily="66" charset="0"/>
              </a:rPr>
              <a:t>İyonların yanında hem H</a:t>
            </a:r>
            <a:r>
              <a:rPr lang="tr-TR" sz="2400" baseline="30000" dirty="0">
                <a:latin typeface="Comic Sans MS" panose="030F0702030302020204" pitchFamily="66" charset="0"/>
              </a:rPr>
              <a:t>+</a:t>
            </a:r>
            <a:r>
              <a:rPr lang="tr-TR" sz="2400" dirty="0">
                <a:latin typeface="Comic Sans MS" panose="030F0702030302020204" pitchFamily="66" charset="0"/>
              </a:rPr>
              <a:t> hem de </a:t>
            </a:r>
            <a:r>
              <a:rPr lang="tr-TR" sz="2400" dirty="0" smtClean="0">
                <a:latin typeface="Comic Sans MS" panose="030F0702030302020204" pitchFamily="66" charset="0"/>
              </a:rPr>
              <a:t>elektronların </a:t>
            </a:r>
            <a:r>
              <a:rPr lang="tr-TR" sz="2400" dirty="0">
                <a:latin typeface="Comic Sans MS" panose="030F0702030302020204" pitchFamily="66" charset="0"/>
              </a:rPr>
              <a:t>girdiği reaksiyonlardır.</a:t>
            </a:r>
          </a:p>
        </p:txBody>
      </p:sp>
      <p:sp>
        <p:nvSpPr>
          <p:cNvPr id="11" name="Dikdörtgen 10"/>
          <p:cNvSpPr/>
          <p:nvPr/>
        </p:nvSpPr>
        <p:spPr>
          <a:xfrm>
            <a:off x="344425" y="4240927"/>
            <a:ext cx="5795176" cy="461665"/>
          </a:xfrm>
          <a:prstGeom prst="rect">
            <a:avLst/>
          </a:prstGeom>
        </p:spPr>
        <p:txBody>
          <a:bodyPr wrap="none">
            <a:spAutoFit/>
          </a:bodyPr>
          <a:lstStyle/>
          <a:p>
            <a:r>
              <a:rPr lang="pt-BR" sz="2400" dirty="0">
                <a:latin typeface="Comic Sans MS" panose="030F0702030302020204" pitchFamily="66" charset="0"/>
              </a:rPr>
              <a:t>2Fe</a:t>
            </a:r>
            <a:r>
              <a:rPr lang="pt-BR" sz="2400" baseline="30000" dirty="0">
                <a:latin typeface="Comic Sans MS" panose="030F0702030302020204" pitchFamily="66" charset="0"/>
              </a:rPr>
              <a:t>+2</a:t>
            </a:r>
            <a:r>
              <a:rPr lang="pt-BR" sz="2400" dirty="0">
                <a:latin typeface="Comic Sans MS" panose="030F0702030302020204" pitchFamily="66" charset="0"/>
              </a:rPr>
              <a:t> + 3H</a:t>
            </a:r>
            <a:r>
              <a:rPr lang="pt-BR" sz="2400" baseline="-25000" dirty="0">
                <a:latin typeface="Comic Sans MS" panose="030F0702030302020204" pitchFamily="66" charset="0"/>
              </a:rPr>
              <a:t>2</a:t>
            </a:r>
            <a:r>
              <a:rPr lang="pt-BR" sz="2400" dirty="0">
                <a:latin typeface="Comic Sans MS" panose="030F0702030302020204" pitchFamily="66" charset="0"/>
              </a:rPr>
              <a:t>O </a:t>
            </a:r>
            <a:r>
              <a:rPr lang="tr-TR" sz="2400" dirty="0" smtClean="0">
                <a:latin typeface="Comic Sans MS" panose="030F0702030302020204" pitchFamily="66" charset="0"/>
              </a:rPr>
              <a:t>	</a:t>
            </a:r>
            <a:r>
              <a:rPr lang="tr-TR" sz="2400" dirty="0">
                <a:latin typeface="Comic Sans MS" panose="030F0702030302020204" pitchFamily="66" charset="0"/>
              </a:rPr>
              <a:t> </a:t>
            </a:r>
            <a:r>
              <a:rPr lang="tr-TR" sz="2400" dirty="0" smtClean="0">
                <a:latin typeface="Comic Sans MS" panose="030F0702030302020204" pitchFamily="66" charset="0"/>
              </a:rPr>
              <a:t>    </a:t>
            </a:r>
            <a:r>
              <a:rPr lang="pt-BR" sz="2400" dirty="0" smtClean="0">
                <a:latin typeface="Comic Sans MS" panose="030F0702030302020204" pitchFamily="66" charset="0"/>
              </a:rPr>
              <a:t>Fe</a:t>
            </a:r>
            <a:r>
              <a:rPr lang="pt-BR" sz="2400" baseline="-25000" dirty="0" smtClean="0">
                <a:latin typeface="Comic Sans MS" panose="030F0702030302020204" pitchFamily="66" charset="0"/>
              </a:rPr>
              <a:t>2</a:t>
            </a:r>
            <a:r>
              <a:rPr lang="pt-BR" sz="2400" dirty="0" smtClean="0">
                <a:latin typeface="Comic Sans MS" panose="030F0702030302020204" pitchFamily="66" charset="0"/>
              </a:rPr>
              <a:t>O</a:t>
            </a:r>
            <a:r>
              <a:rPr lang="pt-BR" sz="2400" baseline="-25000" dirty="0" smtClean="0">
                <a:latin typeface="Comic Sans MS" panose="030F0702030302020204" pitchFamily="66" charset="0"/>
              </a:rPr>
              <a:t>3</a:t>
            </a:r>
            <a:r>
              <a:rPr lang="pt-BR" sz="2400" dirty="0" smtClean="0">
                <a:latin typeface="Comic Sans MS" panose="030F0702030302020204" pitchFamily="66" charset="0"/>
              </a:rPr>
              <a:t> </a:t>
            </a:r>
            <a:r>
              <a:rPr lang="pt-BR" sz="2400" dirty="0">
                <a:latin typeface="Comic Sans MS" panose="030F0702030302020204" pitchFamily="66" charset="0"/>
              </a:rPr>
              <a:t>+ 6H</a:t>
            </a:r>
            <a:r>
              <a:rPr lang="pt-BR" sz="2400" baseline="30000" dirty="0">
                <a:latin typeface="Comic Sans MS" panose="030F0702030302020204" pitchFamily="66" charset="0"/>
              </a:rPr>
              <a:t>+</a:t>
            </a:r>
            <a:r>
              <a:rPr lang="pt-BR" sz="2400" dirty="0">
                <a:latin typeface="Comic Sans MS" panose="030F0702030302020204" pitchFamily="66" charset="0"/>
              </a:rPr>
              <a:t> +</a:t>
            </a:r>
            <a:r>
              <a:rPr lang="pt-BR" sz="2400" dirty="0" smtClean="0">
                <a:latin typeface="Comic Sans MS" panose="030F0702030302020204" pitchFamily="66" charset="0"/>
              </a:rPr>
              <a:t>2</a:t>
            </a:r>
            <a:r>
              <a:rPr lang="tr-TR" sz="2400" dirty="0" smtClean="0">
                <a:latin typeface="Comic Sans MS" panose="030F0702030302020204" pitchFamily="66" charset="0"/>
              </a:rPr>
              <a:t>e</a:t>
            </a:r>
            <a:r>
              <a:rPr lang="tr-TR" sz="2400" baseline="30000" dirty="0" smtClean="0">
                <a:latin typeface="Comic Sans MS" panose="030F0702030302020204" pitchFamily="66" charset="0"/>
              </a:rPr>
              <a:t>-</a:t>
            </a:r>
            <a:endParaRPr lang="tr-TR" sz="2400" baseline="30000" dirty="0">
              <a:latin typeface="Comic Sans MS" panose="030F0702030302020204" pitchFamily="66" charset="0"/>
            </a:endParaRPr>
          </a:p>
        </p:txBody>
      </p:sp>
      <p:cxnSp>
        <p:nvCxnSpPr>
          <p:cNvPr id="12" name="Düz Ok Bağlayıcısı 11"/>
          <p:cNvCxnSpPr/>
          <p:nvPr/>
        </p:nvCxnSpPr>
        <p:spPr>
          <a:xfrm>
            <a:off x="2661708" y="4471759"/>
            <a:ext cx="88086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382639" y="5071102"/>
            <a:ext cx="5853773" cy="1200329"/>
          </a:xfrm>
          <a:prstGeom prst="rect">
            <a:avLst/>
          </a:prstGeom>
        </p:spPr>
        <p:txBody>
          <a:bodyPr wrap="square">
            <a:spAutoFit/>
          </a:bodyPr>
          <a:lstStyle/>
          <a:p>
            <a:pPr algn="just"/>
            <a:r>
              <a:rPr lang="tr-TR" sz="2400" dirty="0">
                <a:latin typeface="Comic Sans MS" panose="030F0702030302020204" pitchFamily="66" charset="0"/>
              </a:rPr>
              <a:t>Burada </a:t>
            </a:r>
            <a:r>
              <a:rPr lang="tr-TR" sz="2400" dirty="0" smtClean="0">
                <a:latin typeface="Comic Sans MS" panose="030F0702030302020204" pitchFamily="66" charset="0"/>
              </a:rPr>
              <a:t>metalin korozyonunun hem </a:t>
            </a:r>
            <a:r>
              <a:rPr lang="tr-TR" sz="2400" dirty="0" err="1">
                <a:latin typeface="Comic Sans MS" panose="030F0702030302020204" pitchFamily="66" charset="0"/>
              </a:rPr>
              <a:t>pH</a:t>
            </a:r>
            <a:r>
              <a:rPr lang="tr-TR" sz="2400" dirty="0">
                <a:latin typeface="Comic Sans MS" panose="030F0702030302020204" pitchFamily="66" charset="0"/>
              </a:rPr>
              <a:t> hem de </a:t>
            </a:r>
            <a:r>
              <a:rPr lang="tr-TR" sz="2400" dirty="0" smtClean="0">
                <a:latin typeface="Comic Sans MS" panose="030F0702030302020204" pitchFamily="66" charset="0"/>
              </a:rPr>
              <a:t>potansiyele  bağımlılığı </a:t>
            </a:r>
            <a:r>
              <a:rPr lang="tr-TR" sz="2400" dirty="0">
                <a:latin typeface="Comic Sans MS" panose="030F0702030302020204" pitchFamily="66" charset="0"/>
              </a:rPr>
              <a:t>söz </a:t>
            </a:r>
            <a:r>
              <a:rPr lang="tr-TR" sz="2400" dirty="0" smtClean="0">
                <a:latin typeface="Comic Sans MS" panose="030F0702030302020204" pitchFamily="66" charset="0"/>
              </a:rPr>
              <a:t>konusudur.</a:t>
            </a:r>
            <a:endParaRPr lang="tr-TR" sz="2400" dirty="0">
              <a:latin typeface="Comic Sans MS" panose="030F0702030302020204" pitchFamily="66" charset="0"/>
            </a:endParaRPr>
          </a:p>
        </p:txBody>
      </p:sp>
    </p:spTree>
    <p:extLst>
      <p:ext uri="{BB962C8B-B14F-4D97-AF65-F5344CB8AC3E}">
        <p14:creationId xmlns:p14="http://schemas.microsoft.com/office/powerpoint/2010/main" val="88579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8197" y="601037"/>
            <a:ext cx="5500104" cy="5450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208907" y="601037"/>
            <a:ext cx="6096000" cy="5632311"/>
          </a:xfrm>
          <a:prstGeom prst="rect">
            <a:avLst/>
          </a:prstGeom>
        </p:spPr>
        <p:txBody>
          <a:bodyPr>
            <a:spAutoFit/>
          </a:bodyPr>
          <a:lstStyle/>
          <a:p>
            <a:pPr marL="342900" indent="-342900" algn="just">
              <a:buFont typeface="Wingdings" panose="05000000000000000000" pitchFamily="2" charset="2"/>
              <a:buChar char="v"/>
            </a:pPr>
            <a:r>
              <a:rPr lang="tr-TR" sz="2400" dirty="0" smtClean="0">
                <a:latin typeface="Comic Sans MS" panose="030F0702030302020204" pitchFamily="66" charset="0"/>
              </a:rPr>
              <a:t>Demir metalinin Fe şeklinde </a:t>
            </a:r>
            <a:r>
              <a:rPr lang="tr-TR" sz="2400" dirty="0">
                <a:latin typeface="Comic Sans MS" panose="030F0702030302020204" pitchFamily="66" charset="0"/>
              </a:rPr>
              <a:t>bulunduğu </a:t>
            </a:r>
            <a:r>
              <a:rPr lang="tr-TR" sz="2400" dirty="0" smtClean="0">
                <a:latin typeface="Comic Sans MS" panose="030F0702030302020204" pitchFamily="66" charset="0"/>
              </a:rPr>
              <a:t>bölge bu sistemde korozyonun </a:t>
            </a:r>
            <a:r>
              <a:rPr lang="tr-TR" sz="2400" dirty="0">
                <a:latin typeface="Comic Sans MS" panose="030F0702030302020204" pitchFamily="66" charset="0"/>
              </a:rPr>
              <a:t>olmayabileceği </a:t>
            </a:r>
            <a:r>
              <a:rPr lang="tr-TR" sz="2400" dirty="0" smtClean="0">
                <a:solidFill>
                  <a:srgbClr val="FF0000"/>
                </a:solidFill>
                <a:latin typeface="Comic Sans MS" panose="030F0702030302020204" pitchFamily="66" charset="0"/>
              </a:rPr>
              <a:t>BAĞIŞIKLIK (METAL) </a:t>
            </a:r>
            <a:r>
              <a:rPr lang="tr-TR" sz="2400" dirty="0" smtClean="0">
                <a:latin typeface="Comic Sans MS" panose="030F0702030302020204" pitchFamily="66" charset="0"/>
              </a:rPr>
              <a:t>bölgesidir</a:t>
            </a:r>
            <a:r>
              <a:rPr lang="tr-TR" sz="2400" dirty="0">
                <a:latin typeface="Comic Sans MS" panose="030F0702030302020204" pitchFamily="66" charset="0"/>
              </a:rPr>
              <a:t>. </a:t>
            </a:r>
            <a:endParaRPr lang="tr-TR" sz="2400" dirty="0" smtClean="0">
              <a:latin typeface="Comic Sans MS" panose="030F0702030302020204" pitchFamily="66" charset="0"/>
            </a:endParaRPr>
          </a:p>
          <a:p>
            <a:pPr marL="342900" indent="-342900" algn="just">
              <a:buFont typeface="Wingdings" panose="05000000000000000000" pitchFamily="2" charset="2"/>
              <a:buChar char="v"/>
            </a:pPr>
            <a:endParaRPr lang="tr-TR" sz="2400" dirty="0" smtClean="0">
              <a:latin typeface="Comic Sans MS" panose="030F0702030302020204" pitchFamily="66" charset="0"/>
            </a:endParaRPr>
          </a:p>
          <a:p>
            <a:pPr marL="342900" indent="-342900" algn="just">
              <a:buFont typeface="Wingdings" panose="05000000000000000000" pitchFamily="2" charset="2"/>
              <a:buChar char="v"/>
            </a:pPr>
            <a:r>
              <a:rPr lang="tr-TR" sz="2400" dirty="0" smtClean="0">
                <a:latin typeface="Comic Sans MS" panose="030F0702030302020204" pitchFamily="66" charset="0"/>
              </a:rPr>
              <a:t>Oksidin </a:t>
            </a:r>
            <a:r>
              <a:rPr lang="tr-TR" sz="2400" dirty="0">
                <a:latin typeface="Comic Sans MS" panose="030F0702030302020204" pitchFamily="66" charset="0"/>
              </a:rPr>
              <a:t>kararlı olduğu bölge </a:t>
            </a:r>
            <a:r>
              <a:rPr lang="tr-TR" sz="2400" dirty="0" smtClean="0">
                <a:solidFill>
                  <a:srgbClr val="FF0000"/>
                </a:solidFill>
                <a:latin typeface="Comic Sans MS" panose="030F0702030302020204" pitchFamily="66" charset="0"/>
              </a:rPr>
              <a:t>PASİFLİK </a:t>
            </a:r>
            <a:r>
              <a:rPr lang="tr-TR" sz="2400" dirty="0" smtClean="0">
                <a:latin typeface="Comic Sans MS" panose="030F0702030302020204" pitchFamily="66" charset="0"/>
              </a:rPr>
              <a:t>bölgesidir</a:t>
            </a:r>
            <a:r>
              <a:rPr lang="tr-TR" sz="2400" dirty="0">
                <a:latin typeface="Comic Sans MS" panose="030F0702030302020204" pitchFamily="66" charset="0"/>
              </a:rPr>
              <a:t>. Ancak tabakanın özelliğine göre tabaka </a:t>
            </a:r>
            <a:r>
              <a:rPr lang="tr-TR" sz="2400" dirty="0">
                <a:solidFill>
                  <a:srgbClr val="FF0000"/>
                </a:solidFill>
                <a:latin typeface="Comic Sans MS" panose="030F0702030302020204" pitchFamily="66" charset="0"/>
              </a:rPr>
              <a:t>koruyucu veya koruyucu değildir. </a:t>
            </a:r>
            <a:r>
              <a:rPr lang="tr-TR" sz="2400" dirty="0">
                <a:latin typeface="Comic Sans MS" panose="030F0702030302020204" pitchFamily="66" charset="0"/>
              </a:rPr>
              <a:t>Tabaka koruyucu ise korozyon durur. </a:t>
            </a:r>
            <a:endParaRPr lang="tr-TR" sz="2400" dirty="0" smtClean="0">
              <a:latin typeface="Comic Sans MS" panose="030F0702030302020204" pitchFamily="66" charset="0"/>
            </a:endParaRPr>
          </a:p>
          <a:p>
            <a:pPr marL="342900" indent="-342900" algn="just">
              <a:buFont typeface="Wingdings" panose="05000000000000000000" pitchFamily="2" charset="2"/>
              <a:buChar char="v"/>
            </a:pPr>
            <a:endParaRPr lang="tr-TR" sz="2400" dirty="0" smtClean="0">
              <a:latin typeface="Comic Sans MS" panose="030F0702030302020204" pitchFamily="66" charset="0"/>
            </a:endParaRPr>
          </a:p>
          <a:p>
            <a:pPr marL="342900" indent="-342900" algn="just">
              <a:buFont typeface="Wingdings" panose="05000000000000000000" pitchFamily="2" charset="2"/>
              <a:buChar char="v"/>
            </a:pPr>
            <a:r>
              <a:rPr lang="tr-TR" sz="2400" dirty="0" smtClean="0">
                <a:latin typeface="Comic Sans MS" panose="030F0702030302020204" pitchFamily="66" charset="0"/>
              </a:rPr>
              <a:t>İyonların (Fe</a:t>
            </a:r>
            <a:r>
              <a:rPr lang="tr-TR" sz="2400" baseline="30000" dirty="0" smtClean="0">
                <a:latin typeface="Comic Sans MS" panose="030F0702030302020204" pitchFamily="66" charset="0"/>
              </a:rPr>
              <a:t>2+ </a:t>
            </a:r>
            <a:r>
              <a:rPr lang="tr-TR" sz="2400" dirty="0" smtClean="0">
                <a:latin typeface="Comic Sans MS" panose="030F0702030302020204" pitchFamily="66" charset="0"/>
              </a:rPr>
              <a:t>ve Fe</a:t>
            </a:r>
            <a:r>
              <a:rPr lang="tr-TR" sz="2400" baseline="30000" dirty="0" smtClean="0">
                <a:latin typeface="Comic Sans MS" panose="030F0702030302020204" pitchFamily="66" charset="0"/>
              </a:rPr>
              <a:t>3+</a:t>
            </a:r>
            <a:r>
              <a:rPr lang="tr-TR" sz="2400" dirty="0" smtClean="0">
                <a:latin typeface="Comic Sans MS" panose="030F0702030302020204" pitchFamily="66" charset="0"/>
              </a:rPr>
              <a:t>) kararlı </a:t>
            </a:r>
            <a:r>
              <a:rPr lang="tr-TR" sz="2400" dirty="0">
                <a:latin typeface="Comic Sans MS" panose="030F0702030302020204" pitchFamily="66" charset="0"/>
              </a:rPr>
              <a:t>olduğu bölgede (</a:t>
            </a:r>
            <a:r>
              <a:rPr lang="tr-TR" sz="2400" dirty="0">
                <a:solidFill>
                  <a:srgbClr val="FF0000"/>
                </a:solidFill>
                <a:latin typeface="Comic Sans MS" panose="030F0702030302020204" pitchFamily="66" charset="0"/>
              </a:rPr>
              <a:t>asidik - bazik</a:t>
            </a:r>
            <a:r>
              <a:rPr lang="tr-TR" sz="2400" dirty="0">
                <a:latin typeface="Comic Sans MS" panose="030F0702030302020204" pitchFamily="66" charset="0"/>
              </a:rPr>
              <a:t>) </a:t>
            </a:r>
            <a:r>
              <a:rPr lang="tr-TR" sz="2400" dirty="0" smtClean="0">
                <a:solidFill>
                  <a:srgbClr val="FF0000"/>
                </a:solidFill>
                <a:latin typeface="Comic Sans MS" panose="030F0702030302020204" pitchFamily="66" charset="0"/>
              </a:rPr>
              <a:t>KOROZYON</a:t>
            </a:r>
            <a:r>
              <a:rPr lang="tr-TR" sz="2400" dirty="0" smtClean="0">
                <a:latin typeface="Comic Sans MS" panose="030F0702030302020204" pitchFamily="66" charset="0"/>
              </a:rPr>
              <a:t> bölgesidir ve metal korozyona uğramaktadır.</a:t>
            </a:r>
            <a:endParaRPr lang="tr-TR" sz="2400" dirty="0">
              <a:latin typeface="Comic Sans MS" panose="030F0702030302020204" pitchFamily="66" charset="0"/>
            </a:endParaRPr>
          </a:p>
        </p:txBody>
      </p:sp>
    </p:spTree>
    <p:extLst>
      <p:ext uri="{BB962C8B-B14F-4D97-AF65-F5344CB8AC3E}">
        <p14:creationId xmlns:p14="http://schemas.microsoft.com/office/powerpoint/2010/main" val="304551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54962" y="468886"/>
            <a:ext cx="2844048" cy="461665"/>
          </a:xfrm>
          <a:prstGeom prst="rect">
            <a:avLst/>
          </a:prstGeom>
        </p:spPr>
        <p:txBody>
          <a:bodyPr wrap="none">
            <a:spAutoFit/>
          </a:bodyPr>
          <a:lstStyle/>
          <a:p>
            <a:r>
              <a:rPr lang="tr-TR" sz="2400" dirty="0">
                <a:solidFill>
                  <a:srgbClr val="FF0000"/>
                </a:solidFill>
                <a:latin typeface="Comic Sans MS" panose="030F0702030302020204" pitchFamily="66" charset="0"/>
              </a:rPr>
              <a:t>Korozyon </a:t>
            </a:r>
            <a:r>
              <a:rPr lang="tr-TR" sz="2400" dirty="0" smtClean="0">
                <a:solidFill>
                  <a:srgbClr val="FF0000"/>
                </a:solidFill>
                <a:latin typeface="Comic Sans MS" panose="030F0702030302020204" pitchFamily="66" charset="0"/>
              </a:rPr>
              <a:t>Bölgeleri</a:t>
            </a:r>
            <a:endParaRPr lang="tr-TR" sz="2400" dirty="0">
              <a:solidFill>
                <a:srgbClr val="FF0000"/>
              </a:solidFill>
              <a:latin typeface="Comic Sans MS" panose="030F0702030302020204" pitchFamily="66"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397" y="1058438"/>
            <a:ext cx="5637088" cy="4901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151010" y="1247189"/>
            <a:ext cx="6096000" cy="4524315"/>
          </a:xfrm>
          <a:prstGeom prst="rect">
            <a:avLst/>
          </a:prstGeom>
        </p:spPr>
        <p:txBody>
          <a:bodyPr>
            <a:spAutoFit/>
          </a:bodyPr>
          <a:lstStyle/>
          <a:p>
            <a:pPr marL="342900" indent="-342900" algn="just">
              <a:buFont typeface="Wingdings" panose="05000000000000000000" pitchFamily="2" charset="2"/>
              <a:buChar char="Ø"/>
            </a:pPr>
            <a:r>
              <a:rPr lang="tr-TR" sz="2400" dirty="0">
                <a:latin typeface="Comic Sans MS" panose="030F0702030302020204" pitchFamily="66" charset="0"/>
              </a:rPr>
              <a:t>Potansiyelin  </a:t>
            </a:r>
            <a:r>
              <a:rPr lang="tr-TR" sz="2400" dirty="0">
                <a:solidFill>
                  <a:srgbClr val="FF0000"/>
                </a:solidFill>
                <a:latin typeface="Comic Sans MS" panose="030F0702030302020204" pitchFamily="66" charset="0"/>
              </a:rPr>
              <a:t>- </a:t>
            </a:r>
            <a:r>
              <a:rPr lang="tr-TR" sz="2400" dirty="0" smtClean="0">
                <a:solidFill>
                  <a:srgbClr val="FF0000"/>
                </a:solidFill>
                <a:latin typeface="Comic Sans MS" panose="030F0702030302020204" pitchFamily="66" charset="0"/>
              </a:rPr>
              <a:t>0,62  </a:t>
            </a:r>
            <a:r>
              <a:rPr lang="tr-TR" sz="2400" dirty="0" err="1">
                <a:solidFill>
                  <a:srgbClr val="FF0000"/>
                </a:solidFill>
                <a:latin typeface="Comic Sans MS" panose="030F0702030302020204" pitchFamily="66" charset="0"/>
              </a:rPr>
              <a:t>Volt’dan</a:t>
            </a:r>
            <a:r>
              <a:rPr lang="tr-TR" sz="2400" dirty="0">
                <a:solidFill>
                  <a:srgbClr val="FF0000"/>
                </a:solidFill>
                <a:latin typeface="Comic Sans MS" panose="030F0702030302020204" pitchFamily="66" charset="0"/>
              </a:rPr>
              <a:t>  </a:t>
            </a:r>
            <a:r>
              <a:rPr lang="tr-TR" sz="2400" dirty="0">
                <a:latin typeface="Comic Sans MS" panose="030F0702030302020204" pitchFamily="66" charset="0"/>
              </a:rPr>
              <a:t>(SHE)  </a:t>
            </a:r>
            <a:r>
              <a:rPr lang="tr-TR" sz="2400" dirty="0">
                <a:solidFill>
                  <a:srgbClr val="FF0000"/>
                </a:solidFill>
                <a:latin typeface="Comic Sans MS" panose="030F0702030302020204" pitchFamily="66" charset="0"/>
              </a:rPr>
              <a:t>daha  pozitif</a:t>
            </a:r>
            <a:r>
              <a:rPr lang="tr-TR" sz="2400" dirty="0">
                <a:latin typeface="Comic Sans MS" panose="030F0702030302020204" pitchFamily="66" charset="0"/>
              </a:rPr>
              <a:t>  ve  </a:t>
            </a:r>
            <a:r>
              <a:rPr lang="tr-TR" sz="2400" dirty="0" err="1">
                <a:solidFill>
                  <a:srgbClr val="FF0000"/>
                </a:solidFill>
                <a:latin typeface="Comic Sans MS" panose="030F0702030302020204" pitchFamily="66" charset="0"/>
              </a:rPr>
              <a:t>pH'ın</a:t>
            </a:r>
            <a:r>
              <a:rPr lang="tr-TR" sz="2400" dirty="0">
                <a:solidFill>
                  <a:srgbClr val="FF0000"/>
                </a:solidFill>
                <a:latin typeface="Comic Sans MS" panose="030F0702030302020204" pitchFamily="66" charset="0"/>
              </a:rPr>
              <a:t>  </a:t>
            </a:r>
            <a:r>
              <a:rPr lang="tr-TR" sz="2400" dirty="0" smtClean="0">
                <a:solidFill>
                  <a:srgbClr val="FF0000"/>
                </a:solidFill>
                <a:latin typeface="Comic Sans MS" panose="030F0702030302020204" pitchFamily="66" charset="0"/>
              </a:rPr>
              <a:t>9’dan  küçük </a:t>
            </a:r>
            <a:r>
              <a:rPr lang="tr-TR" sz="2400" dirty="0" smtClean="0">
                <a:latin typeface="Comic Sans MS" panose="030F0702030302020204" pitchFamily="66" charset="0"/>
              </a:rPr>
              <a:t>olduğu </a:t>
            </a:r>
            <a:r>
              <a:rPr lang="tr-TR" sz="2400" dirty="0">
                <a:latin typeface="Comic Sans MS" panose="030F0702030302020204" pitchFamily="66" charset="0"/>
              </a:rPr>
              <a:t>bölgede demir, Fe</a:t>
            </a:r>
            <a:r>
              <a:rPr lang="tr-TR" sz="2400" baseline="30000" dirty="0">
                <a:latin typeface="Comic Sans MS" panose="030F0702030302020204" pitchFamily="66" charset="0"/>
              </a:rPr>
              <a:t>2+ </a:t>
            </a:r>
            <a:r>
              <a:rPr lang="tr-TR" sz="2400" dirty="0">
                <a:latin typeface="Comic Sans MS" panose="030F0702030302020204" pitchFamily="66" charset="0"/>
              </a:rPr>
              <a:t>ve Fe</a:t>
            </a:r>
            <a:r>
              <a:rPr lang="tr-TR" sz="2400" baseline="30000" dirty="0">
                <a:latin typeface="Comic Sans MS" panose="030F0702030302020204" pitchFamily="66" charset="0"/>
              </a:rPr>
              <a:t>3+ </a:t>
            </a:r>
            <a:r>
              <a:rPr lang="tr-TR" sz="2400" dirty="0">
                <a:latin typeface="Comic Sans MS" panose="030F0702030302020204" pitchFamily="66" charset="0"/>
              </a:rPr>
              <a:t>iyonları oluşturarak </a:t>
            </a:r>
            <a:r>
              <a:rPr lang="tr-TR" sz="2400" dirty="0">
                <a:solidFill>
                  <a:srgbClr val="FF0000"/>
                </a:solidFill>
                <a:latin typeface="Comic Sans MS" panose="030F0702030302020204" pitchFamily="66" charset="0"/>
              </a:rPr>
              <a:t>korozyona uğrar. </a:t>
            </a:r>
            <a:r>
              <a:rPr lang="tr-TR" sz="2400" dirty="0">
                <a:latin typeface="Comic Sans MS" panose="030F0702030302020204" pitchFamily="66" charset="0"/>
              </a:rPr>
              <a:t>Bölgenin alt kısımlarında </a:t>
            </a:r>
            <a:r>
              <a:rPr lang="tr-TR" sz="2400" dirty="0" smtClean="0">
                <a:solidFill>
                  <a:srgbClr val="FF0000"/>
                </a:solidFill>
                <a:latin typeface="Comic Sans MS" panose="030F0702030302020204" pitchFamily="66" charset="0"/>
              </a:rPr>
              <a:t>Fe</a:t>
            </a:r>
            <a:r>
              <a:rPr lang="tr-TR" sz="2400" baseline="30000" dirty="0">
                <a:solidFill>
                  <a:srgbClr val="FF0000"/>
                </a:solidFill>
                <a:latin typeface="Comic Sans MS" panose="030F0702030302020204" pitchFamily="66" charset="0"/>
              </a:rPr>
              <a:t>+</a:t>
            </a:r>
            <a:r>
              <a:rPr lang="tr-TR" sz="2400" baseline="30000" dirty="0" smtClean="0">
                <a:solidFill>
                  <a:srgbClr val="FF0000"/>
                </a:solidFill>
                <a:latin typeface="Comic Sans MS" panose="030F0702030302020204" pitchFamily="66" charset="0"/>
              </a:rPr>
              <a:t>2</a:t>
            </a:r>
            <a:r>
              <a:rPr lang="tr-TR" sz="2400" dirty="0">
                <a:latin typeface="Comic Sans MS" panose="030F0702030302020204" pitchFamily="66" charset="0"/>
              </a:rPr>
              <a:t>, üst kısımlarında </a:t>
            </a:r>
            <a:r>
              <a:rPr lang="tr-TR" sz="2400" dirty="0" smtClean="0">
                <a:solidFill>
                  <a:srgbClr val="FF0000"/>
                </a:solidFill>
                <a:latin typeface="Comic Sans MS" panose="030F0702030302020204" pitchFamily="66" charset="0"/>
              </a:rPr>
              <a:t>Fe</a:t>
            </a:r>
            <a:r>
              <a:rPr lang="tr-TR" sz="2400" baseline="30000" dirty="0">
                <a:solidFill>
                  <a:srgbClr val="FF0000"/>
                </a:solidFill>
                <a:latin typeface="Comic Sans MS" panose="030F0702030302020204" pitchFamily="66" charset="0"/>
              </a:rPr>
              <a:t>+</a:t>
            </a:r>
            <a:r>
              <a:rPr lang="tr-TR" sz="2400" baseline="30000" dirty="0" smtClean="0">
                <a:solidFill>
                  <a:srgbClr val="FF0000"/>
                </a:solidFill>
                <a:latin typeface="Comic Sans MS" panose="030F0702030302020204" pitchFamily="66" charset="0"/>
              </a:rPr>
              <a:t>3</a:t>
            </a:r>
            <a:r>
              <a:rPr lang="tr-TR" sz="2400" dirty="0" smtClean="0">
                <a:latin typeface="Comic Sans MS" panose="030F0702030302020204" pitchFamily="66" charset="0"/>
              </a:rPr>
              <a:t> </a:t>
            </a:r>
            <a:r>
              <a:rPr lang="tr-TR" sz="2400" dirty="0">
                <a:latin typeface="Comic Sans MS" panose="030F0702030302020204" pitchFamily="66" charset="0"/>
              </a:rPr>
              <a:t>iyonları </a:t>
            </a:r>
            <a:r>
              <a:rPr lang="tr-TR" sz="2400" dirty="0">
                <a:solidFill>
                  <a:srgbClr val="FF0000"/>
                </a:solidFill>
                <a:latin typeface="Comic Sans MS" panose="030F0702030302020204" pitchFamily="66" charset="0"/>
              </a:rPr>
              <a:t>stabildir</a:t>
            </a:r>
            <a:r>
              <a:rPr lang="tr-TR" sz="2400" dirty="0">
                <a:latin typeface="Comic Sans MS" panose="030F0702030302020204" pitchFamily="66" charset="0"/>
              </a:rPr>
              <a:t>. </a:t>
            </a:r>
            <a:endParaRPr lang="tr-TR" sz="2400" dirty="0" smtClean="0">
              <a:latin typeface="Comic Sans MS" panose="030F0702030302020204" pitchFamily="66" charset="0"/>
            </a:endParaRPr>
          </a:p>
          <a:p>
            <a:pPr marL="342900" indent="-342900" algn="just">
              <a:buFont typeface="Wingdings" panose="05000000000000000000" pitchFamily="2" charset="2"/>
              <a:buChar char="Ø"/>
            </a:pPr>
            <a:r>
              <a:rPr lang="tr-TR" sz="2400" dirty="0" smtClean="0">
                <a:latin typeface="Comic Sans MS" panose="030F0702030302020204" pitchFamily="66" charset="0"/>
              </a:rPr>
              <a:t>Diğer </a:t>
            </a:r>
            <a:r>
              <a:rPr lang="tr-TR" sz="2400" dirty="0">
                <a:latin typeface="Comic Sans MS" panose="030F0702030302020204" pitchFamily="66" charset="0"/>
              </a:rPr>
              <a:t>korozyon bölgesi,  </a:t>
            </a:r>
            <a:r>
              <a:rPr lang="tr-TR" sz="2400" dirty="0" smtClean="0">
                <a:latin typeface="Comic Sans MS" panose="030F0702030302020204" pitchFamily="66" charset="0"/>
              </a:rPr>
              <a:t>potansiyelin    </a:t>
            </a:r>
            <a:r>
              <a:rPr lang="tr-TR" sz="2400" dirty="0">
                <a:solidFill>
                  <a:srgbClr val="FF0000"/>
                </a:solidFill>
                <a:latin typeface="Comic Sans MS" panose="030F0702030302020204" pitchFamily="66" charset="0"/>
              </a:rPr>
              <a:t>- </a:t>
            </a:r>
            <a:r>
              <a:rPr lang="tr-TR" sz="2400" dirty="0" smtClean="0">
                <a:solidFill>
                  <a:srgbClr val="FF0000"/>
                </a:solidFill>
                <a:latin typeface="Comic Sans MS" panose="030F0702030302020204" pitchFamily="66" charset="0"/>
              </a:rPr>
              <a:t>0,80  </a:t>
            </a:r>
            <a:r>
              <a:rPr lang="tr-TR" sz="2400" dirty="0">
                <a:solidFill>
                  <a:srgbClr val="FF0000"/>
                </a:solidFill>
                <a:latin typeface="Comic Sans MS" panose="030F0702030302020204" pitchFamily="66" charset="0"/>
              </a:rPr>
              <a:t>Volt  ile  -1,2  Volt  </a:t>
            </a:r>
            <a:r>
              <a:rPr lang="tr-TR" sz="2400" dirty="0">
                <a:latin typeface="Comic Sans MS" panose="030F0702030302020204" pitchFamily="66" charset="0"/>
              </a:rPr>
              <a:t>arasında  ve  </a:t>
            </a:r>
            <a:r>
              <a:rPr lang="tr-TR" sz="2400" dirty="0" err="1">
                <a:solidFill>
                  <a:srgbClr val="FF0000"/>
                </a:solidFill>
                <a:latin typeface="Comic Sans MS" panose="030F0702030302020204" pitchFamily="66" charset="0"/>
              </a:rPr>
              <a:t>pH'ın</a:t>
            </a:r>
            <a:r>
              <a:rPr lang="tr-TR" sz="2400" dirty="0">
                <a:solidFill>
                  <a:srgbClr val="FF0000"/>
                </a:solidFill>
                <a:latin typeface="Comic Sans MS" panose="030F0702030302020204" pitchFamily="66" charset="0"/>
              </a:rPr>
              <a:t>  </a:t>
            </a:r>
            <a:r>
              <a:rPr lang="tr-TR" sz="2400" dirty="0" smtClean="0">
                <a:solidFill>
                  <a:srgbClr val="FF0000"/>
                </a:solidFill>
                <a:latin typeface="Comic Sans MS" panose="030F0702030302020204" pitchFamily="66" charset="0"/>
              </a:rPr>
              <a:t>13’den  </a:t>
            </a:r>
            <a:r>
              <a:rPr lang="tr-TR" sz="2400" dirty="0">
                <a:solidFill>
                  <a:srgbClr val="FF0000"/>
                </a:solidFill>
                <a:latin typeface="Comic Sans MS" panose="030F0702030302020204" pitchFamily="66" charset="0"/>
              </a:rPr>
              <a:t>büyük </a:t>
            </a:r>
            <a:r>
              <a:rPr lang="tr-TR" sz="2400" dirty="0">
                <a:latin typeface="Comic Sans MS" panose="030F0702030302020204" pitchFamily="66" charset="0"/>
              </a:rPr>
              <a:t>olduğu  dar  bir  aralıktır.  Bu  bölgede  </a:t>
            </a:r>
            <a:r>
              <a:rPr lang="tr-TR" sz="2400" dirty="0" smtClean="0">
                <a:latin typeface="Comic Sans MS" panose="030F0702030302020204" pitchFamily="66" charset="0"/>
              </a:rPr>
              <a:t>Fe  </a:t>
            </a:r>
            <a:r>
              <a:rPr lang="tr-TR" sz="2400" dirty="0">
                <a:latin typeface="Comic Sans MS" panose="030F0702030302020204" pitchFamily="66" charset="0"/>
              </a:rPr>
              <a:t>aşağıdaki  reaksiyon  denklemine  göre </a:t>
            </a:r>
            <a:r>
              <a:rPr lang="tr-TR" sz="2400" dirty="0" err="1">
                <a:solidFill>
                  <a:srgbClr val="FF0000"/>
                </a:solidFill>
                <a:latin typeface="Comic Sans MS" panose="030F0702030302020204" pitchFamily="66" charset="0"/>
              </a:rPr>
              <a:t>ferrit</a:t>
            </a:r>
            <a:r>
              <a:rPr lang="tr-TR" sz="2400" dirty="0">
                <a:latin typeface="Comic Sans MS" panose="030F0702030302020204" pitchFamily="66" charset="0"/>
              </a:rPr>
              <a:t> iyonu halinde </a:t>
            </a:r>
            <a:r>
              <a:rPr lang="tr-TR" sz="2400" dirty="0">
                <a:solidFill>
                  <a:srgbClr val="FF0000"/>
                </a:solidFill>
                <a:latin typeface="Comic Sans MS" panose="030F0702030302020204" pitchFamily="66" charset="0"/>
              </a:rPr>
              <a:t>korozyona uğrar. </a:t>
            </a:r>
          </a:p>
        </p:txBody>
      </p:sp>
      <p:sp>
        <p:nvSpPr>
          <p:cNvPr id="8" name="Dikdörtgen 7"/>
          <p:cNvSpPr/>
          <p:nvPr/>
        </p:nvSpPr>
        <p:spPr>
          <a:xfrm>
            <a:off x="422980" y="5946623"/>
            <a:ext cx="5564344" cy="461665"/>
          </a:xfrm>
          <a:prstGeom prst="rect">
            <a:avLst/>
          </a:prstGeom>
        </p:spPr>
        <p:txBody>
          <a:bodyPr wrap="none">
            <a:spAutoFit/>
          </a:bodyPr>
          <a:lstStyle/>
          <a:p>
            <a:r>
              <a:rPr lang="pt-BR" sz="2400" dirty="0">
                <a:latin typeface="Comic Sans MS" panose="030F0702030302020204" pitchFamily="66" charset="0"/>
              </a:rPr>
              <a:t>Fe +  2H</a:t>
            </a:r>
            <a:r>
              <a:rPr lang="pt-BR" sz="2400" baseline="-25000" dirty="0">
                <a:latin typeface="Comic Sans MS" panose="030F0702030302020204" pitchFamily="66" charset="0"/>
              </a:rPr>
              <a:t>2</a:t>
            </a:r>
            <a:r>
              <a:rPr lang="pt-BR" sz="2400" dirty="0">
                <a:latin typeface="Comic Sans MS" panose="030F0702030302020204" pitchFamily="66" charset="0"/>
              </a:rPr>
              <a:t>O  →  HFeO</a:t>
            </a:r>
            <a:r>
              <a:rPr lang="pt-BR" sz="2400" baseline="-25000" dirty="0">
                <a:latin typeface="Comic Sans MS" panose="030F0702030302020204" pitchFamily="66" charset="0"/>
              </a:rPr>
              <a:t>2</a:t>
            </a:r>
            <a:r>
              <a:rPr lang="pt-BR" sz="2400" dirty="0">
                <a:latin typeface="Comic Sans MS" panose="030F0702030302020204" pitchFamily="66" charset="0"/>
              </a:rPr>
              <a:t> </a:t>
            </a:r>
            <a:r>
              <a:rPr lang="pt-BR" sz="2400" baseline="30000" dirty="0">
                <a:latin typeface="Comic Sans MS" panose="030F0702030302020204" pitchFamily="66" charset="0"/>
              </a:rPr>
              <a:t>-</a:t>
            </a:r>
            <a:r>
              <a:rPr lang="pt-BR" sz="2400" dirty="0">
                <a:latin typeface="Comic Sans MS" panose="030F0702030302020204" pitchFamily="66" charset="0"/>
              </a:rPr>
              <a:t> +  </a:t>
            </a:r>
            <a:r>
              <a:rPr lang="pt-BR" sz="2400" dirty="0" smtClean="0">
                <a:latin typeface="Comic Sans MS" panose="030F0702030302020204" pitchFamily="66" charset="0"/>
              </a:rPr>
              <a:t>3H</a:t>
            </a:r>
            <a:r>
              <a:rPr lang="pt-BR" sz="2400" baseline="30000" dirty="0" smtClean="0">
                <a:latin typeface="Comic Sans MS" panose="030F0702030302020204" pitchFamily="66" charset="0"/>
              </a:rPr>
              <a:t>+ </a:t>
            </a:r>
            <a:r>
              <a:rPr lang="pt-BR" sz="2400" dirty="0" smtClean="0">
                <a:latin typeface="Comic Sans MS" panose="030F0702030302020204" pitchFamily="66" charset="0"/>
              </a:rPr>
              <a:t> </a:t>
            </a:r>
            <a:r>
              <a:rPr lang="pt-BR" sz="2400" dirty="0">
                <a:latin typeface="Comic Sans MS" panose="030F0702030302020204" pitchFamily="66" charset="0"/>
              </a:rPr>
              <a:t>+ 2e</a:t>
            </a:r>
            <a:r>
              <a:rPr lang="pt-BR" sz="2400" baseline="30000" dirty="0">
                <a:latin typeface="Comic Sans MS" panose="030F0702030302020204" pitchFamily="66" charset="0"/>
              </a:rPr>
              <a:t>–</a:t>
            </a:r>
            <a:r>
              <a:rPr lang="pt-BR" sz="2400" dirty="0">
                <a:latin typeface="Comic Sans MS" panose="030F0702030302020204" pitchFamily="66" charset="0"/>
              </a:rPr>
              <a:t> </a:t>
            </a:r>
            <a:endParaRPr lang="tr-TR" sz="2400" dirty="0">
              <a:latin typeface="Comic Sans MS" panose="030F0702030302020204" pitchFamily="66" charset="0"/>
            </a:endParaRPr>
          </a:p>
        </p:txBody>
      </p:sp>
    </p:spTree>
    <p:extLst>
      <p:ext uri="{BB962C8B-B14F-4D97-AF65-F5344CB8AC3E}">
        <p14:creationId xmlns:p14="http://schemas.microsoft.com/office/powerpoint/2010/main" val="109908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49316" y="439489"/>
            <a:ext cx="2717411" cy="461665"/>
          </a:xfrm>
          <a:prstGeom prst="rect">
            <a:avLst/>
          </a:prstGeom>
        </p:spPr>
        <p:txBody>
          <a:bodyPr wrap="none">
            <a:spAutoFit/>
          </a:bodyPr>
          <a:lstStyle/>
          <a:p>
            <a:r>
              <a:rPr lang="tr-TR" sz="2400" dirty="0">
                <a:solidFill>
                  <a:srgbClr val="FF0000"/>
                </a:solidFill>
                <a:latin typeface="Comic Sans MS" panose="030F0702030302020204" pitchFamily="66" charset="0"/>
              </a:rPr>
              <a:t>Bağışıklık Bölgesi </a:t>
            </a:r>
          </a:p>
        </p:txBody>
      </p:sp>
      <p:sp>
        <p:nvSpPr>
          <p:cNvPr id="5" name="Dikdörtgen 4"/>
          <p:cNvSpPr/>
          <p:nvPr/>
        </p:nvSpPr>
        <p:spPr>
          <a:xfrm>
            <a:off x="0" y="969338"/>
            <a:ext cx="6096000" cy="4524315"/>
          </a:xfrm>
          <a:prstGeom prst="rect">
            <a:avLst/>
          </a:prstGeom>
        </p:spPr>
        <p:txBody>
          <a:bodyPr>
            <a:spAutoFit/>
          </a:bodyPr>
          <a:lstStyle/>
          <a:p>
            <a:pPr marL="342900" indent="-342900" algn="just">
              <a:buFont typeface="Courier New" panose="02070309020205020404" pitchFamily="49" charset="0"/>
              <a:buChar char="o"/>
            </a:pPr>
            <a:r>
              <a:rPr lang="tr-TR" sz="2400" dirty="0" smtClean="0">
                <a:latin typeface="Comic Sans MS" panose="030F0702030302020204" pitchFamily="66" charset="0"/>
              </a:rPr>
              <a:t>Fe </a:t>
            </a:r>
            <a:r>
              <a:rPr lang="tr-TR" sz="2400" dirty="0" smtClean="0">
                <a:solidFill>
                  <a:srgbClr val="FF0000"/>
                </a:solidFill>
                <a:latin typeface="Comic Sans MS" panose="030F0702030302020204" pitchFamily="66" charset="0"/>
              </a:rPr>
              <a:t>-0,62 </a:t>
            </a:r>
            <a:r>
              <a:rPr lang="tr-TR" sz="2400" dirty="0" err="1">
                <a:solidFill>
                  <a:srgbClr val="FF0000"/>
                </a:solidFill>
                <a:latin typeface="Comic Sans MS" panose="030F0702030302020204" pitchFamily="66" charset="0"/>
              </a:rPr>
              <a:t>Volt’dan</a:t>
            </a:r>
            <a:r>
              <a:rPr lang="tr-TR" sz="2400" dirty="0">
                <a:solidFill>
                  <a:srgbClr val="FF0000"/>
                </a:solidFill>
                <a:latin typeface="Comic Sans MS" panose="030F0702030302020204" pitchFamily="66" charset="0"/>
              </a:rPr>
              <a:t> daha negatif </a:t>
            </a:r>
            <a:r>
              <a:rPr lang="tr-TR" sz="2400" dirty="0">
                <a:latin typeface="Comic Sans MS" panose="030F0702030302020204" pitchFamily="66" charset="0"/>
              </a:rPr>
              <a:t>potansiyelde iken termodinamik </a:t>
            </a:r>
            <a:r>
              <a:rPr lang="tr-TR" sz="2400" dirty="0" smtClean="0">
                <a:latin typeface="Comic Sans MS" panose="030F0702030302020204" pitchFamily="66" charset="0"/>
              </a:rPr>
              <a:t>olarak </a:t>
            </a:r>
            <a:r>
              <a:rPr lang="tr-TR" sz="2400" dirty="0" smtClean="0">
                <a:solidFill>
                  <a:srgbClr val="FF0000"/>
                </a:solidFill>
                <a:latin typeface="Comic Sans MS" panose="030F0702030302020204" pitchFamily="66" charset="0"/>
              </a:rPr>
              <a:t>stabil </a:t>
            </a:r>
            <a:r>
              <a:rPr lang="tr-TR" sz="2400" dirty="0" smtClean="0">
                <a:latin typeface="Comic Sans MS" panose="030F0702030302020204" pitchFamily="66" charset="0"/>
              </a:rPr>
              <a:t> </a:t>
            </a:r>
            <a:r>
              <a:rPr lang="tr-TR" sz="2400" dirty="0">
                <a:latin typeface="Comic Sans MS" panose="030F0702030302020204" pitchFamily="66" charset="0"/>
              </a:rPr>
              <a:t>haldedir.  Bu  bölgede  </a:t>
            </a:r>
            <a:r>
              <a:rPr lang="tr-TR" sz="2400" dirty="0" smtClean="0">
                <a:latin typeface="Comic Sans MS" panose="030F0702030302020204" pitchFamily="66" charset="0"/>
              </a:rPr>
              <a:t>Fe  </a:t>
            </a:r>
            <a:r>
              <a:rPr lang="tr-TR" sz="2400" dirty="0">
                <a:solidFill>
                  <a:srgbClr val="FF0000"/>
                </a:solidFill>
                <a:latin typeface="Comic Sans MS" panose="030F0702030302020204" pitchFamily="66" charset="0"/>
              </a:rPr>
              <a:t>korozyona  uğramaz.  </a:t>
            </a:r>
            <a:r>
              <a:rPr lang="tr-TR" sz="2400" dirty="0" smtClean="0">
                <a:latin typeface="Comic Sans MS" panose="030F0702030302020204" pitchFamily="66" charset="0"/>
              </a:rPr>
              <a:t>Potansiyel  </a:t>
            </a:r>
            <a:r>
              <a:rPr lang="tr-TR" sz="2400" dirty="0">
                <a:latin typeface="Comic Sans MS" panose="030F0702030302020204" pitchFamily="66" charset="0"/>
              </a:rPr>
              <a:t>bu  bölgede tutulabilirse  </a:t>
            </a:r>
            <a:r>
              <a:rPr lang="tr-TR" sz="2400" dirty="0" smtClean="0">
                <a:latin typeface="Comic Sans MS" panose="030F0702030302020204" pitchFamily="66" charset="0"/>
              </a:rPr>
              <a:t>Fe  </a:t>
            </a:r>
            <a:r>
              <a:rPr lang="tr-TR" sz="2400" dirty="0" err="1">
                <a:solidFill>
                  <a:srgbClr val="FF0000"/>
                </a:solidFill>
                <a:latin typeface="Comic Sans MS" panose="030F0702030302020204" pitchFamily="66" charset="0"/>
              </a:rPr>
              <a:t>katodik</a:t>
            </a:r>
            <a:r>
              <a:rPr lang="tr-TR" sz="2400" dirty="0">
                <a:solidFill>
                  <a:srgbClr val="FF0000"/>
                </a:solidFill>
                <a:latin typeface="Comic Sans MS" panose="030F0702030302020204" pitchFamily="66" charset="0"/>
              </a:rPr>
              <a:t>  olarak  korunmuş  </a:t>
            </a:r>
            <a:r>
              <a:rPr lang="tr-TR" sz="2400" dirty="0">
                <a:latin typeface="Comic Sans MS" panose="030F0702030302020204" pitchFamily="66" charset="0"/>
              </a:rPr>
              <a:t>olur.  Hidrojen  elektroda  göre  </a:t>
            </a:r>
            <a:r>
              <a:rPr lang="tr-TR" sz="2400" dirty="0" smtClean="0">
                <a:solidFill>
                  <a:srgbClr val="FF0000"/>
                </a:solidFill>
                <a:latin typeface="Comic Sans MS" panose="030F0702030302020204" pitchFamily="66" charset="0"/>
              </a:rPr>
              <a:t>-0,62 </a:t>
            </a:r>
            <a:r>
              <a:rPr lang="tr-TR" sz="2400" dirty="0">
                <a:solidFill>
                  <a:srgbClr val="FF0000"/>
                </a:solidFill>
                <a:latin typeface="Comic Sans MS" panose="030F0702030302020204" pitchFamily="66" charset="0"/>
              </a:rPr>
              <a:t>olan  bu  potansiyel  değeri  doygun  bakır/bakır  sülfat  referans  </a:t>
            </a:r>
            <a:r>
              <a:rPr lang="tr-TR" sz="2400" dirty="0" err="1">
                <a:solidFill>
                  <a:srgbClr val="FF0000"/>
                </a:solidFill>
                <a:latin typeface="Comic Sans MS" panose="030F0702030302020204" pitchFamily="66" charset="0"/>
              </a:rPr>
              <a:t>elektrodu</a:t>
            </a:r>
            <a:r>
              <a:rPr lang="tr-TR" sz="2400" dirty="0">
                <a:solidFill>
                  <a:srgbClr val="FF0000"/>
                </a:solidFill>
                <a:latin typeface="Comic Sans MS" panose="030F0702030302020204" pitchFamily="66" charset="0"/>
              </a:rPr>
              <a:t>  ile  </a:t>
            </a:r>
            <a:r>
              <a:rPr lang="tr-TR" sz="2400" dirty="0" smtClean="0">
                <a:solidFill>
                  <a:srgbClr val="FF0000"/>
                </a:solidFill>
                <a:latin typeface="Comic Sans MS" panose="030F0702030302020204" pitchFamily="66" charset="0"/>
              </a:rPr>
              <a:t>-0,850 </a:t>
            </a:r>
            <a:r>
              <a:rPr lang="tr-TR" sz="2400" dirty="0" err="1">
                <a:solidFill>
                  <a:srgbClr val="FF0000"/>
                </a:solidFill>
                <a:latin typeface="Comic Sans MS" panose="030F0702030302020204" pitchFamily="66" charset="0"/>
              </a:rPr>
              <a:t>Volt'a</a:t>
            </a:r>
            <a:r>
              <a:rPr lang="tr-TR" sz="2400" dirty="0">
                <a:latin typeface="Comic Sans MS" panose="030F0702030302020204" pitchFamily="66" charset="0"/>
              </a:rPr>
              <a:t>  </a:t>
            </a:r>
            <a:r>
              <a:rPr lang="tr-TR" sz="2400" dirty="0" smtClean="0">
                <a:latin typeface="Comic Sans MS" panose="030F0702030302020204" pitchFamily="66" charset="0"/>
              </a:rPr>
              <a:t>karşılık  </a:t>
            </a:r>
            <a:r>
              <a:rPr lang="tr-TR" sz="2400" dirty="0">
                <a:latin typeface="Comic Sans MS" panose="030F0702030302020204" pitchFamily="66" charset="0"/>
              </a:rPr>
              <a:t>gelir.  Bu  değer  </a:t>
            </a:r>
            <a:r>
              <a:rPr lang="tr-TR" sz="2400" dirty="0" smtClean="0">
                <a:solidFill>
                  <a:srgbClr val="FF0000"/>
                </a:solidFill>
                <a:latin typeface="Comic Sans MS" panose="030F0702030302020204" pitchFamily="66" charset="0"/>
              </a:rPr>
              <a:t>Fe  </a:t>
            </a:r>
            <a:r>
              <a:rPr lang="tr-TR" sz="2400" dirty="0">
                <a:solidFill>
                  <a:srgbClr val="FF0000"/>
                </a:solidFill>
                <a:latin typeface="Comic Sans MS" panose="030F0702030302020204" pitchFamily="66" charset="0"/>
              </a:rPr>
              <a:t>ve  çeliğin  </a:t>
            </a:r>
            <a:r>
              <a:rPr lang="tr-TR" sz="2400" dirty="0" err="1">
                <a:solidFill>
                  <a:srgbClr val="FF0000"/>
                </a:solidFill>
                <a:latin typeface="Comic Sans MS" panose="030F0702030302020204" pitchFamily="66" charset="0"/>
              </a:rPr>
              <a:t>katodik</a:t>
            </a:r>
            <a:r>
              <a:rPr lang="tr-TR" sz="2400" dirty="0">
                <a:solidFill>
                  <a:srgbClr val="FF0000"/>
                </a:solidFill>
                <a:latin typeface="Comic Sans MS" panose="030F0702030302020204" pitchFamily="66" charset="0"/>
              </a:rPr>
              <a:t>  korumasında </a:t>
            </a:r>
            <a:r>
              <a:rPr lang="tr-TR" sz="2400" dirty="0">
                <a:latin typeface="Comic Sans MS" panose="030F0702030302020204" pitchFamily="66" charset="0"/>
              </a:rPr>
              <a:t> kriter  olarak kullanılır.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397" y="1058438"/>
            <a:ext cx="5637088" cy="4901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155716" y="5493653"/>
            <a:ext cx="6096000" cy="1200329"/>
          </a:xfrm>
          <a:prstGeom prst="rect">
            <a:avLst/>
          </a:prstGeom>
        </p:spPr>
        <p:txBody>
          <a:bodyPr>
            <a:spAutoFit/>
          </a:bodyPr>
          <a:lstStyle/>
          <a:p>
            <a:pPr marL="342900" indent="-342900" algn="just">
              <a:buFont typeface="Courier New" panose="02070309020205020404" pitchFamily="49" charset="0"/>
              <a:buChar char="o"/>
            </a:pPr>
            <a:r>
              <a:rPr lang="tr-TR" sz="2400" dirty="0" err="1" smtClean="0">
                <a:latin typeface="Comic Sans MS" panose="030F0702030302020204" pitchFamily="66" charset="0"/>
              </a:rPr>
              <a:t>Fe’in</a:t>
            </a:r>
            <a:r>
              <a:rPr lang="tr-TR" sz="2400" dirty="0" smtClean="0">
                <a:latin typeface="Comic Sans MS" panose="030F0702030302020204" pitchFamily="66" charset="0"/>
              </a:rPr>
              <a:t> </a:t>
            </a:r>
            <a:r>
              <a:rPr lang="tr-TR" sz="2400" dirty="0">
                <a:solidFill>
                  <a:srgbClr val="FF0000"/>
                </a:solidFill>
                <a:latin typeface="Comic Sans MS" panose="030F0702030302020204" pitchFamily="66" charset="0"/>
              </a:rPr>
              <a:t>stabil</a:t>
            </a:r>
            <a:r>
              <a:rPr lang="tr-TR" sz="2400" dirty="0">
                <a:latin typeface="Comic Sans MS" panose="030F0702030302020204" pitchFamily="66" charset="0"/>
              </a:rPr>
              <a:t>  olduğu  “</a:t>
            </a:r>
            <a:r>
              <a:rPr lang="tr-TR" sz="2400" dirty="0">
                <a:solidFill>
                  <a:srgbClr val="FF0000"/>
                </a:solidFill>
                <a:latin typeface="Comic Sans MS" panose="030F0702030302020204" pitchFamily="66" charset="0"/>
              </a:rPr>
              <a:t>bağışıklık</a:t>
            </a:r>
            <a:r>
              <a:rPr lang="tr-TR" sz="2400" dirty="0">
                <a:latin typeface="Comic Sans MS" panose="030F0702030302020204" pitchFamily="66" charset="0"/>
              </a:rPr>
              <a:t>”  bölgesinde  </a:t>
            </a:r>
            <a:r>
              <a:rPr lang="tr-TR" sz="2400" dirty="0">
                <a:solidFill>
                  <a:srgbClr val="FF0000"/>
                </a:solidFill>
                <a:latin typeface="Comic Sans MS" panose="030F0702030302020204" pitchFamily="66" charset="0"/>
              </a:rPr>
              <a:t>korozyonun  olmayacağı  kesin  </a:t>
            </a:r>
            <a:r>
              <a:rPr lang="tr-TR" sz="2400" dirty="0">
                <a:latin typeface="Comic Sans MS" panose="030F0702030302020204" pitchFamily="66" charset="0"/>
              </a:rPr>
              <a:t>olarak söylenebilir. </a:t>
            </a:r>
          </a:p>
        </p:txBody>
      </p:sp>
    </p:spTree>
    <p:extLst>
      <p:ext uri="{BB962C8B-B14F-4D97-AF65-F5344CB8AC3E}">
        <p14:creationId xmlns:p14="http://schemas.microsoft.com/office/powerpoint/2010/main" val="200253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47757" y="185807"/>
            <a:ext cx="2424062" cy="461665"/>
          </a:xfrm>
          <a:prstGeom prst="rect">
            <a:avLst/>
          </a:prstGeom>
        </p:spPr>
        <p:txBody>
          <a:bodyPr wrap="none">
            <a:spAutoFit/>
          </a:bodyPr>
          <a:lstStyle/>
          <a:p>
            <a:r>
              <a:rPr lang="tr-TR" sz="2400" dirty="0">
                <a:solidFill>
                  <a:srgbClr val="FF0000"/>
                </a:solidFill>
                <a:latin typeface="Comic Sans MS" panose="030F0702030302020204" pitchFamily="66" charset="0"/>
              </a:rPr>
              <a:t>Pasiflik Bölgesi </a:t>
            </a:r>
          </a:p>
        </p:txBody>
      </p:sp>
      <p:sp>
        <p:nvSpPr>
          <p:cNvPr id="5" name="Dikdörtgen 4"/>
          <p:cNvSpPr/>
          <p:nvPr/>
        </p:nvSpPr>
        <p:spPr>
          <a:xfrm>
            <a:off x="171236" y="647472"/>
            <a:ext cx="6306620" cy="2308324"/>
          </a:xfrm>
          <a:prstGeom prst="rect">
            <a:avLst/>
          </a:prstGeom>
        </p:spPr>
        <p:txBody>
          <a:bodyPr wrap="square">
            <a:spAutoFit/>
          </a:bodyPr>
          <a:lstStyle/>
          <a:p>
            <a:pPr marL="342900" indent="-342900" algn="just">
              <a:buFont typeface="Wingdings" panose="05000000000000000000" pitchFamily="2" charset="2"/>
              <a:buChar char="ü"/>
            </a:pPr>
            <a:r>
              <a:rPr lang="tr-TR" sz="2400" dirty="0">
                <a:latin typeface="Comic Sans MS" panose="030F0702030302020204" pitchFamily="66" charset="0"/>
              </a:rPr>
              <a:t>Bu bölgede de </a:t>
            </a:r>
            <a:r>
              <a:rPr lang="tr-TR" sz="2400" dirty="0" smtClean="0">
                <a:solidFill>
                  <a:srgbClr val="FF0000"/>
                </a:solidFill>
                <a:latin typeface="Comic Sans MS" panose="030F0702030302020204" pitchFamily="66" charset="0"/>
              </a:rPr>
              <a:t>Fe </a:t>
            </a:r>
            <a:r>
              <a:rPr lang="tr-TR" sz="2400" dirty="0">
                <a:solidFill>
                  <a:srgbClr val="FF0000"/>
                </a:solidFill>
                <a:latin typeface="Comic Sans MS" panose="030F0702030302020204" pitchFamily="66" charset="0"/>
              </a:rPr>
              <a:t>stabil değildir.</a:t>
            </a:r>
            <a:r>
              <a:rPr lang="tr-TR" sz="2400" dirty="0">
                <a:latin typeface="Comic Sans MS" panose="030F0702030302020204" pitchFamily="66" charset="0"/>
              </a:rPr>
              <a:t> Ancak korozyon sonucu  </a:t>
            </a:r>
            <a:r>
              <a:rPr lang="tr-TR" sz="2400" dirty="0">
                <a:solidFill>
                  <a:srgbClr val="FF0000"/>
                </a:solidFill>
                <a:latin typeface="Comic Sans MS" panose="030F0702030302020204" pitchFamily="66" charset="0"/>
              </a:rPr>
              <a:t>Fe</a:t>
            </a:r>
            <a:r>
              <a:rPr lang="tr-TR" sz="2400" baseline="-25000" dirty="0">
                <a:solidFill>
                  <a:srgbClr val="FF0000"/>
                </a:solidFill>
                <a:latin typeface="Comic Sans MS" panose="030F0702030302020204" pitchFamily="66" charset="0"/>
              </a:rPr>
              <a:t>3</a:t>
            </a:r>
            <a:r>
              <a:rPr lang="tr-TR" sz="2400" dirty="0">
                <a:solidFill>
                  <a:srgbClr val="FF0000"/>
                </a:solidFill>
                <a:latin typeface="Comic Sans MS" panose="030F0702030302020204" pitchFamily="66" charset="0"/>
              </a:rPr>
              <a:t>O</a:t>
            </a:r>
            <a:r>
              <a:rPr lang="tr-TR" sz="2400" baseline="-25000" dirty="0">
                <a:solidFill>
                  <a:srgbClr val="FF0000"/>
                </a:solidFill>
                <a:latin typeface="Comic Sans MS" panose="030F0702030302020204" pitchFamily="66" charset="0"/>
              </a:rPr>
              <a:t>4</a:t>
            </a:r>
            <a:r>
              <a:rPr lang="tr-TR" sz="2400" dirty="0">
                <a:latin typeface="Comic Sans MS" panose="030F0702030302020204" pitchFamily="66" charset="0"/>
              </a:rPr>
              <a:t>  </a:t>
            </a:r>
            <a:r>
              <a:rPr lang="tr-TR" sz="2400" dirty="0" smtClean="0">
                <a:latin typeface="Comic Sans MS" panose="030F0702030302020204" pitchFamily="66" charset="0"/>
              </a:rPr>
              <a:t>veya </a:t>
            </a:r>
            <a:r>
              <a:rPr lang="tr-TR" sz="2400" dirty="0" smtClean="0">
                <a:solidFill>
                  <a:srgbClr val="FF0000"/>
                </a:solidFill>
                <a:latin typeface="Comic Sans MS" panose="030F0702030302020204" pitchFamily="66" charset="0"/>
              </a:rPr>
              <a:t>Fe</a:t>
            </a:r>
            <a:r>
              <a:rPr lang="tr-TR" sz="2400" baseline="-25000" dirty="0" smtClean="0">
                <a:solidFill>
                  <a:srgbClr val="FF0000"/>
                </a:solidFill>
                <a:latin typeface="Comic Sans MS" panose="030F0702030302020204" pitchFamily="66" charset="0"/>
              </a:rPr>
              <a:t>2</a:t>
            </a:r>
            <a:r>
              <a:rPr lang="tr-TR" sz="2400" dirty="0" smtClean="0">
                <a:solidFill>
                  <a:srgbClr val="FF0000"/>
                </a:solidFill>
                <a:latin typeface="Comic Sans MS" panose="030F0702030302020204" pitchFamily="66" charset="0"/>
              </a:rPr>
              <a:t>O</a:t>
            </a:r>
            <a:r>
              <a:rPr lang="tr-TR" sz="2400" baseline="-25000" dirty="0" smtClean="0">
                <a:solidFill>
                  <a:srgbClr val="FF0000"/>
                </a:solidFill>
                <a:latin typeface="Comic Sans MS" panose="030F0702030302020204" pitchFamily="66" charset="0"/>
              </a:rPr>
              <a:t>3</a:t>
            </a:r>
            <a:r>
              <a:rPr lang="tr-TR" sz="2400" dirty="0" smtClean="0">
                <a:latin typeface="Comic Sans MS" panose="030F0702030302020204" pitchFamily="66" charset="0"/>
              </a:rPr>
              <a:t> </a:t>
            </a:r>
            <a:r>
              <a:rPr lang="tr-TR" sz="2400" dirty="0">
                <a:latin typeface="Comic Sans MS" panose="030F0702030302020204" pitchFamily="66" charset="0"/>
              </a:rPr>
              <a:t>oksitleri oluşur. Bunlar </a:t>
            </a:r>
            <a:r>
              <a:rPr lang="tr-TR" sz="2400" dirty="0" smtClean="0">
                <a:latin typeface="Comic Sans MS" panose="030F0702030302020204" pitchFamily="66" charset="0"/>
              </a:rPr>
              <a:t>Fe’nin </a:t>
            </a:r>
            <a:r>
              <a:rPr lang="tr-TR" sz="2400" dirty="0">
                <a:latin typeface="Comic Sans MS" panose="030F0702030302020204" pitchFamily="66" charset="0"/>
              </a:rPr>
              <a:t>“</a:t>
            </a:r>
            <a:r>
              <a:rPr lang="tr-TR" sz="2400" dirty="0">
                <a:solidFill>
                  <a:srgbClr val="FF0000"/>
                </a:solidFill>
                <a:latin typeface="Comic Sans MS" panose="030F0702030302020204" pitchFamily="66" charset="0"/>
              </a:rPr>
              <a:t>pasif</a:t>
            </a:r>
            <a:r>
              <a:rPr lang="tr-TR" sz="2400" dirty="0">
                <a:latin typeface="Comic Sans MS" panose="030F0702030302020204" pitchFamily="66" charset="0"/>
              </a:rPr>
              <a:t>” halde kalmasına neden olur. </a:t>
            </a:r>
            <a:r>
              <a:rPr lang="tr-TR" sz="2400" dirty="0">
                <a:solidFill>
                  <a:srgbClr val="FF0000"/>
                </a:solidFill>
                <a:latin typeface="Comic Sans MS" panose="030F0702030302020204" pitchFamily="66" charset="0"/>
              </a:rPr>
              <a:t>Oluşan oksit tabakasının bileşimi ve yapısı ortam koşullarına bağlıdır. </a:t>
            </a:r>
          </a:p>
        </p:txBody>
      </p:sp>
      <p:sp>
        <p:nvSpPr>
          <p:cNvPr id="7" name="Dikdörtgen 6"/>
          <p:cNvSpPr/>
          <p:nvPr/>
        </p:nvSpPr>
        <p:spPr>
          <a:xfrm>
            <a:off x="-39384" y="2966445"/>
            <a:ext cx="6517240" cy="3416320"/>
          </a:xfrm>
          <a:prstGeom prst="rect">
            <a:avLst/>
          </a:prstGeom>
        </p:spPr>
        <p:txBody>
          <a:bodyPr wrap="square">
            <a:spAutoFit/>
          </a:bodyPr>
          <a:lstStyle/>
          <a:p>
            <a:pPr marL="342900" indent="-342900" algn="just">
              <a:buFont typeface="Wingdings" panose="05000000000000000000" pitchFamily="2" charset="2"/>
              <a:buChar char="ü"/>
            </a:pPr>
            <a:r>
              <a:rPr lang="tr-TR" sz="2400" dirty="0" smtClean="0">
                <a:latin typeface="Comic Sans MS" panose="030F0702030302020204" pitchFamily="66" charset="0"/>
              </a:rPr>
              <a:t>Çözünmeyen  </a:t>
            </a:r>
            <a:r>
              <a:rPr lang="tr-TR" sz="2400" dirty="0">
                <a:latin typeface="Comic Sans MS" panose="030F0702030302020204" pitchFamily="66" charset="0"/>
              </a:rPr>
              <a:t>korozyon  ürünlerinin  stabil  olduğu  bölge,  pasiflik  </a:t>
            </a:r>
            <a:r>
              <a:rPr lang="tr-TR" sz="2400" dirty="0" smtClean="0">
                <a:latin typeface="Comic Sans MS" panose="030F0702030302020204" pitchFamily="66" charset="0"/>
              </a:rPr>
              <a:t>bölgesidir. Burada  </a:t>
            </a:r>
            <a:r>
              <a:rPr lang="tr-TR" sz="2400" dirty="0">
                <a:latin typeface="Comic Sans MS" panose="030F0702030302020204" pitchFamily="66" charset="0"/>
              </a:rPr>
              <a:t>pratik  olarak  </a:t>
            </a:r>
            <a:r>
              <a:rPr lang="tr-TR" sz="2400" dirty="0">
                <a:solidFill>
                  <a:srgbClr val="FF0000"/>
                </a:solidFill>
                <a:latin typeface="Comic Sans MS" panose="030F0702030302020204" pitchFamily="66" charset="0"/>
              </a:rPr>
              <a:t>korozyonun  etkili  olarak  yürüyüp yürümeyeceği  hakkında  kesin  bir  karar  verilemez.  </a:t>
            </a:r>
            <a:r>
              <a:rPr lang="tr-TR" sz="2400" dirty="0">
                <a:latin typeface="Comic Sans MS" panose="030F0702030302020204" pitchFamily="66" charset="0"/>
              </a:rPr>
              <a:t>Korozyon  ürünlerinin  yüzeye yapışması ve sağlamlığı pasifliğin oluşmasında rol oynar. </a:t>
            </a:r>
            <a:r>
              <a:rPr lang="tr-TR" sz="2400" dirty="0">
                <a:solidFill>
                  <a:srgbClr val="FF0000"/>
                </a:solidFill>
                <a:latin typeface="Comic Sans MS" panose="030F0702030302020204" pitchFamily="66" charset="0"/>
              </a:rPr>
              <a:t>Pasif bölge korozyonun olmadığı değil, korozyon hızının çok yavaş olduğu bölgedir. </a:t>
            </a:r>
          </a:p>
        </p:txBody>
      </p:sp>
      <p:pic>
        <p:nvPicPr>
          <p:cNvPr id="8" name="Picture 2" descr="Pourbaix 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575547" y="553565"/>
            <a:ext cx="5483856" cy="5549284"/>
          </a:xfrm>
          <a:prstGeom prst="rect">
            <a:avLst/>
          </a:prstGeom>
          <a:noFill/>
        </p:spPr>
      </p:pic>
    </p:spTree>
    <p:extLst>
      <p:ext uri="{BB962C8B-B14F-4D97-AF65-F5344CB8AC3E}">
        <p14:creationId xmlns:p14="http://schemas.microsoft.com/office/powerpoint/2010/main" val="194920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636" y="1227763"/>
            <a:ext cx="6391199" cy="522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2876765" y="372910"/>
            <a:ext cx="11373492" cy="523220"/>
          </a:xfrm>
          <a:prstGeom prst="rect">
            <a:avLst/>
          </a:prstGeom>
        </p:spPr>
        <p:txBody>
          <a:bodyPr wrap="square">
            <a:spAutoFit/>
          </a:bodyPr>
          <a:lstStyle/>
          <a:p>
            <a:pPr algn="just"/>
            <a:r>
              <a:rPr lang="tr-TR" sz="2800" b="1" dirty="0" smtClean="0">
                <a:solidFill>
                  <a:srgbClr val="FF0000"/>
                </a:solidFill>
                <a:latin typeface="Comic Sans MS" panose="030F0702030302020204" pitchFamily="66" charset="0"/>
              </a:rPr>
              <a:t>Su-Fe Sisteminin </a:t>
            </a:r>
            <a:r>
              <a:rPr lang="tr-TR" sz="2800" b="1" dirty="0">
                <a:solidFill>
                  <a:srgbClr val="FF0000"/>
                </a:solidFill>
                <a:latin typeface="Comic Sans MS" panose="030F0702030302020204" pitchFamily="66" charset="0"/>
              </a:rPr>
              <a:t>E-</a:t>
            </a:r>
            <a:r>
              <a:rPr lang="tr-TR" sz="2800" b="1" dirty="0" err="1">
                <a:solidFill>
                  <a:srgbClr val="FF0000"/>
                </a:solidFill>
                <a:latin typeface="Comic Sans MS" panose="030F0702030302020204" pitchFamily="66" charset="0"/>
              </a:rPr>
              <a:t>pH</a:t>
            </a:r>
            <a:r>
              <a:rPr lang="tr-TR" sz="2800" b="1" dirty="0">
                <a:solidFill>
                  <a:srgbClr val="FF0000"/>
                </a:solidFill>
                <a:latin typeface="Comic Sans MS" panose="030F0702030302020204" pitchFamily="66" charset="0"/>
              </a:rPr>
              <a:t> </a:t>
            </a:r>
            <a:r>
              <a:rPr lang="tr-TR" sz="2800" b="1" dirty="0" smtClean="0">
                <a:solidFill>
                  <a:srgbClr val="FF0000"/>
                </a:solidFill>
                <a:latin typeface="Comic Sans MS" panose="030F0702030302020204" pitchFamily="66" charset="0"/>
              </a:rPr>
              <a:t>Diyagramı</a:t>
            </a:r>
            <a:endParaRPr lang="tr-TR" sz="28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87800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202" y="631700"/>
            <a:ext cx="5136864" cy="542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02058" y="1477675"/>
            <a:ext cx="6096000" cy="3108543"/>
          </a:xfrm>
          <a:prstGeom prst="rect">
            <a:avLst/>
          </a:prstGeom>
        </p:spPr>
        <p:txBody>
          <a:bodyPr>
            <a:spAutoFit/>
          </a:bodyPr>
          <a:lstStyle/>
          <a:p>
            <a:pPr algn="just"/>
            <a:r>
              <a:rPr lang="tr-TR" sz="2800" dirty="0">
                <a:latin typeface="Comic Sans MS" panose="030F0702030302020204" pitchFamily="66" charset="0"/>
              </a:rPr>
              <a:t>Çelikte gözlemlenen korozyon tiplerinin termodinamik </a:t>
            </a:r>
            <a:r>
              <a:rPr lang="tr-TR" sz="2800" dirty="0" smtClean="0">
                <a:latin typeface="Comic Sans MS" panose="030F0702030302020204" pitchFamily="66" charset="0"/>
              </a:rPr>
              <a:t>sınırlarını gösteren yandaki şekilde </a:t>
            </a:r>
            <a:r>
              <a:rPr lang="tr-TR" sz="2800" dirty="0">
                <a:latin typeface="Comic Sans MS" panose="030F0702030302020204" pitchFamily="66" charset="0"/>
              </a:rPr>
              <a:t>çelik içerisinde oluşabilecek </a:t>
            </a:r>
            <a:r>
              <a:rPr lang="tr-TR" sz="2800" dirty="0">
                <a:solidFill>
                  <a:srgbClr val="FF0000"/>
                </a:solidFill>
                <a:latin typeface="Comic Sans MS" panose="030F0702030302020204" pitchFamily="66" charset="0"/>
              </a:rPr>
              <a:t>korozyonun tipi </a:t>
            </a:r>
            <a:r>
              <a:rPr lang="tr-TR" sz="2800" dirty="0">
                <a:latin typeface="Comic Sans MS" panose="030F0702030302020204" pitchFamily="66" charset="0"/>
              </a:rPr>
              <a:t>ve </a:t>
            </a:r>
            <a:r>
              <a:rPr lang="tr-TR" sz="2800" dirty="0">
                <a:solidFill>
                  <a:srgbClr val="FF0000"/>
                </a:solidFill>
                <a:latin typeface="Comic Sans MS" panose="030F0702030302020204" pitchFamily="66" charset="0"/>
              </a:rPr>
              <a:t>korozyonun şiddeti </a:t>
            </a:r>
            <a:r>
              <a:rPr lang="tr-TR" sz="2800" dirty="0" err="1">
                <a:solidFill>
                  <a:srgbClr val="FF0000"/>
                </a:solidFill>
                <a:latin typeface="Comic Sans MS" panose="030F0702030302020204" pitchFamily="66" charset="0"/>
              </a:rPr>
              <a:t>pH</a:t>
            </a:r>
            <a:r>
              <a:rPr lang="tr-TR" sz="2800" dirty="0">
                <a:solidFill>
                  <a:srgbClr val="FF0000"/>
                </a:solidFill>
                <a:latin typeface="Comic Sans MS" panose="030F0702030302020204" pitchFamily="66" charset="0"/>
              </a:rPr>
              <a:t> ve uygulanan </a:t>
            </a:r>
            <a:r>
              <a:rPr lang="tr-TR" sz="2800" dirty="0" smtClean="0">
                <a:solidFill>
                  <a:srgbClr val="FF0000"/>
                </a:solidFill>
                <a:latin typeface="Comic Sans MS" panose="030F0702030302020204" pitchFamily="66" charset="0"/>
              </a:rPr>
              <a:t>potansiyele </a:t>
            </a:r>
            <a:r>
              <a:rPr lang="tr-TR" sz="2800" dirty="0" smtClean="0">
                <a:latin typeface="Comic Sans MS" panose="030F0702030302020204" pitchFamily="66" charset="0"/>
              </a:rPr>
              <a:t>bağlı olduğu görülmektedir.</a:t>
            </a:r>
            <a:endParaRPr lang="tr-TR" sz="2800" dirty="0">
              <a:latin typeface="Comic Sans MS" panose="030F0702030302020204" pitchFamily="66" charset="0"/>
            </a:endParaRPr>
          </a:p>
        </p:txBody>
      </p:sp>
    </p:spTree>
    <p:extLst>
      <p:ext uri="{BB962C8B-B14F-4D97-AF65-F5344CB8AC3E}">
        <p14:creationId xmlns:p14="http://schemas.microsoft.com/office/powerpoint/2010/main" val="311632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7929" y="572988"/>
            <a:ext cx="4888304" cy="597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C:\Users\user\Desktop\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53" y="281262"/>
            <a:ext cx="5089128" cy="618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81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16429" y="105817"/>
            <a:ext cx="10989128" cy="523220"/>
          </a:xfrm>
          <a:prstGeom prst="rect">
            <a:avLst/>
          </a:prstGeom>
          <a:noFill/>
        </p:spPr>
        <p:txBody>
          <a:bodyPr wrap="square" rtlCol="0">
            <a:spAutoFit/>
          </a:bodyPr>
          <a:lstStyle/>
          <a:p>
            <a:pPr lvl="0" algn="ctr" fontAlgn="base">
              <a:spcBef>
                <a:spcPct val="0"/>
              </a:spcBef>
              <a:spcAft>
                <a:spcPct val="0"/>
              </a:spcAft>
            </a:pPr>
            <a:r>
              <a:rPr lang="tr-TR" sz="2800" dirty="0" smtClean="0">
                <a:solidFill>
                  <a:srgbClr val="FF0000"/>
                </a:solidFill>
                <a:latin typeface="Comic Sans MS" panose="030F0702030302020204" pitchFamily="66" charset="0"/>
              </a:rPr>
              <a:t>POURBAIX DİYAGRAMLARI</a:t>
            </a:r>
          </a:p>
        </p:txBody>
      </p:sp>
      <p:sp>
        <p:nvSpPr>
          <p:cNvPr id="5" name="Dikdörtgen 4"/>
          <p:cNvSpPr/>
          <p:nvPr/>
        </p:nvSpPr>
        <p:spPr>
          <a:xfrm>
            <a:off x="308956" y="2519894"/>
            <a:ext cx="11495313" cy="3785652"/>
          </a:xfrm>
          <a:prstGeom prst="rect">
            <a:avLst/>
          </a:prstGeom>
        </p:spPr>
        <p:txBody>
          <a:bodyPr wrap="square">
            <a:spAutoFit/>
          </a:bodyPr>
          <a:lstStyle/>
          <a:p>
            <a:pPr marL="457200" indent="-457200" algn="just">
              <a:buFont typeface="Wingdings" panose="05000000000000000000" pitchFamily="2" charset="2"/>
              <a:buChar char="Ø"/>
            </a:pPr>
            <a:r>
              <a:rPr lang="en-US" sz="2400" dirty="0" smtClean="0">
                <a:solidFill>
                  <a:srgbClr val="000000"/>
                </a:solidFill>
                <a:latin typeface="Comic Sans MS" panose="030F0702030302020204" pitchFamily="66" charset="0"/>
              </a:rPr>
              <a:t>Bu </a:t>
            </a:r>
            <a:r>
              <a:rPr lang="en-US" sz="2400" dirty="0" err="1">
                <a:solidFill>
                  <a:srgbClr val="000000"/>
                </a:solidFill>
                <a:latin typeface="Comic Sans MS" panose="030F0702030302020204" pitchFamily="66" charset="0"/>
              </a:rPr>
              <a:t>diyagramlar</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olası</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kimyasal</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reaksiyonlar</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göz</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önüne</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alınarak</a:t>
            </a:r>
            <a:r>
              <a:rPr lang="en-US" sz="2400" dirty="0">
                <a:solidFill>
                  <a:srgbClr val="000000"/>
                </a:solidFill>
                <a:latin typeface="Comic Sans MS" panose="030F0702030302020204" pitchFamily="66" charset="0"/>
              </a:rPr>
              <a:t>, her </a:t>
            </a:r>
            <a:r>
              <a:rPr lang="en-US" sz="2400" dirty="0" err="1">
                <a:solidFill>
                  <a:srgbClr val="000000"/>
                </a:solidFill>
                <a:latin typeface="Comic Sans MS" panose="030F0702030302020204" pitchFamily="66" charset="0"/>
              </a:rPr>
              <a:t>bir</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bileşenin</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kararlı</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halde</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olduğu</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bölgeler</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termodinamik</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yöntemlerle</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belirlenerek</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hazırlanır</a:t>
            </a:r>
            <a:r>
              <a:rPr lang="en-US" sz="2400" dirty="0">
                <a:solidFill>
                  <a:srgbClr val="000000"/>
                </a:solidFill>
                <a:latin typeface="Comic Sans MS" panose="030F0702030302020204" pitchFamily="66" charset="0"/>
              </a:rPr>
              <a:t>. </a:t>
            </a:r>
            <a:endParaRPr lang="tr-TR" sz="2400" dirty="0" smtClean="0">
              <a:solidFill>
                <a:srgbClr val="000000"/>
              </a:solidFill>
              <a:latin typeface="Comic Sans MS" panose="030F0702030302020204" pitchFamily="66" charset="0"/>
            </a:endParaRPr>
          </a:p>
          <a:p>
            <a:endParaRPr lang="tr-TR" sz="2400" dirty="0">
              <a:solidFill>
                <a:srgbClr val="000000"/>
              </a:solidFill>
              <a:latin typeface="Comic Sans MS" panose="030F0702030302020204" pitchFamily="66" charset="0"/>
            </a:endParaRPr>
          </a:p>
          <a:p>
            <a:pPr marL="457200" indent="-457200">
              <a:buFont typeface="Wingdings" panose="05000000000000000000" pitchFamily="2" charset="2"/>
              <a:buChar char="Ø"/>
            </a:pPr>
            <a:r>
              <a:rPr lang="en-US" sz="2400" dirty="0" err="1" smtClean="0">
                <a:solidFill>
                  <a:srgbClr val="000000"/>
                </a:solidFill>
                <a:latin typeface="Comic Sans MS" panose="030F0702030302020204" pitchFamily="66" charset="0"/>
              </a:rPr>
              <a:t>Bölgeler</a:t>
            </a:r>
            <a:r>
              <a:rPr lang="en-US" sz="2400" dirty="0" smtClean="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arasındaki</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sınır</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çizgileri</a:t>
            </a:r>
            <a:r>
              <a:rPr lang="en-US" sz="2400" dirty="0">
                <a:solidFill>
                  <a:srgbClr val="000000"/>
                </a:solidFill>
                <a:latin typeface="Comic Sans MS" panose="030F0702030302020204" pitchFamily="66" charset="0"/>
              </a:rPr>
              <a:t> </a:t>
            </a:r>
            <a:r>
              <a:rPr lang="en-US" sz="2400" dirty="0">
                <a:solidFill>
                  <a:srgbClr val="FF0000"/>
                </a:solidFill>
                <a:latin typeface="Comic Sans MS" panose="030F0702030302020204" pitchFamily="66" charset="0"/>
              </a:rPr>
              <a:t>Nernst </a:t>
            </a:r>
            <a:r>
              <a:rPr lang="en-US" sz="2400" dirty="0" err="1">
                <a:solidFill>
                  <a:srgbClr val="FF0000"/>
                </a:solidFill>
                <a:latin typeface="Comic Sans MS" panose="030F0702030302020204" pitchFamily="66" charset="0"/>
              </a:rPr>
              <a:t>Denklemi</a:t>
            </a:r>
            <a:r>
              <a:rPr lang="en-US" sz="2400" dirty="0">
                <a:solidFill>
                  <a:srgbClr val="FF0000"/>
                </a:solidFill>
                <a:latin typeface="Comic Sans MS" panose="030F0702030302020204" pitchFamily="66" charset="0"/>
              </a:rPr>
              <a:t> </a:t>
            </a:r>
            <a:r>
              <a:rPr lang="en-US" sz="2400" dirty="0" err="1">
                <a:solidFill>
                  <a:srgbClr val="000000"/>
                </a:solidFill>
                <a:latin typeface="Comic Sans MS" panose="030F0702030302020204" pitchFamily="66" charset="0"/>
              </a:rPr>
              <a:t>yardımı</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ile</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belirlenir</a:t>
            </a:r>
            <a:r>
              <a:rPr lang="en-US" sz="2400" dirty="0">
                <a:solidFill>
                  <a:srgbClr val="000000"/>
                </a:solidFill>
                <a:latin typeface="Comic Sans MS" panose="030F0702030302020204" pitchFamily="66" charset="0"/>
              </a:rPr>
              <a:t>. </a:t>
            </a:r>
            <a:endParaRPr lang="tr-TR" sz="2400" dirty="0" smtClean="0">
              <a:solidFill>
                <a:srgbClr val="000000"/>
              </a:solidFill>
              <a:latin typeface="Comic Sans MS" panose="030F0702030302020204" pitchFamily="66" charset="0"/>
            </a:endParaRPr>
          </a:p>
          <a:p>
            <a:pPr marL="457200" indent="-457200">
              <a:buFont typeface="Wingdings" panose="05000000000000000000" pitchFamily="2" charset="2"/>
              <a:buChar char="Ø"/>
            </a:pPr>
            <a:endParaRPr lang="tr-TR" sz="2400" dirty="0">
              <a:solidFill>
                <a:srgbClr val="000000"/>
              </a:solidFill>
              <a:latin typeface="Comic Sans MS" panose="030F0702030302020204" pitchFamily="66" charset="0"/>
            </a:endParaRPr>
          </a:p>
          <a:p>
            <a:pPr marL="457200" indent="-457200">
              <a:buFont typeface="Wingdings" panose="05000000000000000000" pitchFamily="2" charset="2"/>
              <a:buChar char="Ø"/>
            </a:pPr>
            <a:r>
              <a:rPr lang="en-US" sz="2400" dirty="0" err="1">
                <a:latin typeface="Comic Sans MS" panose="030F0702030302020204" pitchFamily="66" charset="0"/>
              </a:rPr>
              <a:t>Bütün</a:t>
            </a:r>
            <a:r>
              <a:rPr lang="en-US" sz="2400" dirty="0">
                <a:latin typeface="Comic Sans MS" panose="030F0702030302020204" pitchFamily="66" charset="0"/>
              </a:rPr>
              <a:t> </a:t>
            </a:r>
            <a:r>
              <a:rPr lang="en-US" sz="2400" dirty="0" err="1">
                <a:latin typeface="Comic Sans MS" panose="030F0702030302020204" pitchFamily="66" charset="0"/>
              </a:rPr>
              <a:t>metaller</a:t>
            </a:r>
            <a:r>
              <a:rPr lang="en-US" sz="2400" dirty="0">
                <a:latin typeface="Comic Sans MS" panose="030F0702030302020204" pitchFamily="66" charset="0"/>
              </a:rPr>
              <a:t> </a:t>
            </a:r>
            <a:r>
              <a:rPr lang="en-US" sz="2400" dirty="0" err="1">
                <a:latin typeface="Comic Sans MS" panose="030F0702030302020204" pitchFamily="66" charset="0"/>
              </a:rPr>
              <a:t>için</a:t>
            </a:r>
            <a:r>
              <a:rPr lang="en-US" sz="2400" dirty="0">
                <a:latin typeface="Comic Sans MS" panose="030F0702030302020204" pitchFamily="66" charset="0"/>
              </a:rPr>
              <a:t> </a:t>
            </a:r>
            <a:r>
              <a:rPr lang="en-US" sz="2400" dirty="0" err="1">
                <a:solidFill>
                  <a:srgbClr val="FF0000"/>
                </a:solidFill>
                <a:latin typeface="Comic Sans MS" panose="030F0702030302020204" pitchFamily="66" charset="0"/>
              </a:rPr>
              <a:t>özel</a:t>
            </a:r>
            <a:r>
              <a:rPr lang="en-US" sz="2400" dirty="0">
                <a:solidFill>
                  <a:srgbClr val="FF0000"/>
                </a:solidFill>
                <a:latin typeface="Comic Sans MS" panose="030F0702030302020204" pitchFamily="66" charset="0"/>
              </a:rPr>
              <a:t> </a:t>
            </a:r>
            <a:r>
              <a:rPr lang="en-US" sz="2400" dirty="0" err="1">
                <a:solidFill>
                  <a:srgbClr val="FF0000"/>
                </a:solidFill>
                <a:latin typeface="Comic Sans MS" panose="030F0702030302020204" pitchFamily="66" charset="0"/>
              </a:rPr>
              <a:t>Pourbaix</a:t>
            </a:r>
            <a:r>
              <a:rPr lang="en-US" sz="2400" dirty="0">
                <a:solidFill>
                  <a:srgbClr val="FF0000"/>
                </a:solidFill>
                <a:latin typeface="Comic Sans MS" panose="030F0702030302020204" pitchFamily="66" charset="0"/>
              </a:rPr>
              <a:t> </a:t>
            </a:r>
            <a:r>
              <a:rPr lang="en-US" sz="2400" dirty="0" err="1">
                <a:solidFill>
                  <a:srgbClr val="FF0000"/>
                </a:solidFill>
                <a:latin typeface="Comic Sans MS" panose="030F0702030302020204" pitchFamily="66" charset="0"/>
              </a:rPr>
              <a:t>diyagramları</a:t>
            </a:r>
            <a:r>
              <a:rPr lang="en-US" sz="2400" dirty="0">
                <a:solidFill>
                  <a:srgbClr val="FF0000"/>
                </a:solidFill>
                <a:latin typeface="Comic Sans MS" panose="030F0702030302020204" pitchFamily="66" charset="0"/>
              </a:rPr>
              <a:t> </a:t>
            </a:r>
            <a:r>
              <a:rPr lang="en-US" sz="2400" dirty="0" err="1">
                <a:latin typeface="Comic Sans MS" panose="030F0702030302020204" pitchFamily="66" charset="0"/>
              </a:rPr>
              <a:t>hazırlanmıştır</a:t>
            </a:r>
            <a:r>
              <a:rPr lang="en-US" sz="2400" dirty="0" smtClean="0">
                <a:latin typeface="Comic Sans MS" panose="030F0702030302020204" pitchFamily="66" charset="0"/>
              </a:rPr>
              <a:t>.</a:t>
            </a:r>
            <a:endParaRPr lang="tr-TR" sz="2400" dirty="0" smtClean="0">
              <a:latin typeface="Comic Sans MS" panose="030F0702030302020204" pitchFamily="66" charset="0"/>
            </a:endParaRPr>
          </a:p>
          <a:p>
            <a:pPr marL="457200" indent="-457200">
              <a:buFont typeface="Wingdings" panose="05000000000000000000" pitchFamily="2" charset="2"/>
              <a:buChar char="Ø"/>
            </a:pPr>
            <a:endParaRPr lang="tr-TR" sz="2400" dirty="0">
              <a:latin typeface="Comic Sans MS" panose="030F0702030302020204" pitchFamily="66" charset="0"/>
            </a:endParaRPr>
          </a:p>
          <a:p>
            <a:pPr marL="457200" indent="-457200">
              <a:buFont typeface="Wingdings" panose="05000000000000000000" pitchFamily="2" charset="2"/>
              <a:buChar char="Ø"/>
            </a:pPr>
            <a:r>
              <a:rPr lang="en-US" sz="2400" dirty="0" err="1">
                <a:latin typeface="Comic Sans MS" panose="030F0702030302020204" pitchFamily="66" charset="0"/>
              </a:rPr>
              <a:t>Pourbaix</a:t>
            </a:r>
            <a:r>
              <a:rPr lang="en-US" sz="2400" dirty="0">
                <a:latin typeface="Comic Sans MS" panose="030F0702030302020204" pitchFamily="66" charset="0"/>
              </a:rPr>
              <a:t> </a:t>
            </a:r>
            <a:r>
              <a:rPr lang="en-US" sz="2400" dirty="0" err="1">
                <a:latin typeface="Comic Sans MS" panose="030F0702030302020204" pitchFamily="66" charset="0"/>
              </a:rPr>
              <a:t>diyagramları</a:t>
            </a:r>
            <a:r>
              <a:rPr lang="en-US" sz="2400" dirty="0">
                <a:latin typeface="Comic Sans MS" panose="030F0702030302020204" pitchFamily="66" charset="0"/>
              </a:rPr>
              <a:t>, </a:t>
            </a:r>
            <a:r>
              <a:rPr lang="en-US" sz="2400" dirty="0" err="1">
                <a:latin typeface="Comic Sans MS" panose="030F0702030302020204" pitchFamily="66" charset="0"/>
              </a:rPr>
              <a:t>söz</a:t>
            </a:r>
            <a:r>
              <a:rPr lang="en-US" sz="2400" dirty="0">
                <a:latin typeface="Comic Sans MS" panose="030F0702030302020204" pitchFamily="66" charset="0"/>
              </a:rPr>
              <a:t> </a:t>
            </a:r>
            <a:r>
              <a:rPr lang="en-US" sz="2400" dirty="0" err="1">
                <a:latin typeface="Comic Sans MS" panose="030F0702030302020204" pitchFamily="66" charset="0"/>
              </a:rPr>
              <a:t>konusu</a:t>
            </a:r>
            <a:r>
              <a:rPr lang="en-US" sz="2400" dirty="0">
                <a:latin typeface="Comic Sans MS" panose="030F0702030302020204" pitchFamily="66" charset="0"/>
              </a:rPr>
              <a:t> </a:t>
            </a:r>
            <a:r>
              <a:rPr lang="en-US" sz="2400" dirty="0" err="1">
                <a:latin typeface="Comic Sans MS" panose="030F0702030302020204" pitchFamily="66" charset="0"/>
              </a:rPr>
              <a:t>olan</a:t>
            </a:r>
            <a:r>
              <a:rPr lang="en-US" sz="2400" dirty="0">
                <a:latin typeface="Comic Sans MS" panose="030F0702030302020204" pitchFamily="66" charset="0"/>
              </a:rPr>
              <a:t> </a:t>
            </a:r>
            <a:r>
              <a:rPr lang="en-US" sz="2400" dirty="0" err="1">
                <a:latin typeface="Comic Sans MS" panose="030F0702030302020204" pitchFamily="66" charset="0"/>
              </a:rPr>
              <a:t>metalin</a:t>
            </a:r>
            <a:r>
              <a:rPr lang="en-US" sz="2400" dirty="0">
                <a:latin typeface="Comic Sans MS" panose="030F0702030302020204" pitchFamily="66" charset="0"/>
              </a:rPr>
              <a:t> </a:t>
            </a:r>
            <a:r>
              <a:rPr lang="en-US" sz="2400" dirty="0" err="1">
                <a:latin typeface="Comic Sans MS" panose="030F0702030302020204" pitchFamily="66" charset="0"/>
              </a:rPr>
              <a:t>sulu</a:t>
            </a:r>
            <a:r>
              <a:rPr lang="en-US" sz="2400" dirty="0">
                <a:latin typeface="Comic Sans MS" panose="030F0702030302020204" pitchFamily="66" charset="0"/>
              </a:rPr>
              <a:t> </a:t>
            </a:r>
            <a:r>
              <a:rPr lang="en-US" sz="2400" dirty="0" err="1">
                <a:latin typeface="Comic Sans MS" panose="030F0702030302020204" pitchFamily="66" charset="0"/>
              </a:rPr>
              <a:t>çözeltiler</a:t>
            </a:r>
            <a:r>
              <a:rPr lang="en-US" sz="2400" dirty="0">
                <a:latin typeface="Comic Sans MS" panose="030F0702030302020204" pitchFamily="66" charset="0"/>
              </a:rPr>
              <a:t> </a:t>
            </a:r>
            <a:r>
              <a:rPr lang="en-US" sz="2400" dirty="0" err="1">
                <a:latin typeface="Comic Sans MS" panose="030F0702030302020204" pitchFamily="66" charset="0"/>
              </a:rPr>
              <a:t>içinde</a:t>
            </a:r>
            <a:r>
              <a:rPr lang="en-US" sz="2400" dirty="0">
                <a:latin typeface="Comic Sans MS" panose="030F0702030302020204" pitchFamily="66" charset="0"/>
              </a:rPr>
              <a:t> </a:t>
            </a:r>
            <a:r>
              <a:rPr lang="en-US" sz="2400" dirty="0" err="1">
                <a:latin typeface="Comic Sans MS" panose="030F0702030302020204" pitchFamily="66" charset="0"/>
              </a:rPr>
              <a:t>korozyona</a:t>
            </a:r>
            <a:r>
              <a:rPr lang="en-US" sz="2400" dirty="0">
                <a:latin typeface="Comic Sans MS" panose="030F0702030302020204" pitchFamily="66" charset="0"/>
              </a:rPr>
              <a:t> </a:t>
            </a:r>
            <a:r>
              <a:rPr lang="en-US" sz="2400" dirty="0" err="1">
                <a:latin typeface="Comic Sans MS" panose="030F0702030302020204" pitchFamily="66" charset="0"/>
              </a:rPr>
              <a:t>uğramadığı</a:t>
            </a:r>
            <a:r>
              <a:rPr lang="en-US" sz="2400" dirty="0">
                <a:latin typeface="Comic Sans MS" panose="030F0702030302020204" pitchFamily="66" charset="0"/>
              </a:rPr>
              <a:t> </a:t>
            </a:r>
            <a:r>
              <a:rPr lang="en-US" sz="2400" dirty="0" err="1">
                <a:latin typeface="Comic Sans MS" panose="030F0702030302020204" pitchFamily="66" charset="0"/>
              </a:rPr>
              <a:t>bölgeyi</a:t>
            </a:r>
            <a:r>
              <a:rPr lang="en-US" sz="2400" dirty="0">
                <a:latin typeface="Comic Sans MS" panose="030F0702030302020204" pitchFamily="66" charset="0"/>
              </a:rPr>
              <a:t> </a:t>
            </a:r>
            <a:r>
              <a:rPr lang="en-US" sz="2400" dirty="0" err="1">
                <a:latin typeface="Comic Sans MS" panose="030F0702030302020204" pitchFamily="66" charset="0"/>
              </a:rPr>
              <a:t>kesinlikle</a:t>
            </a:r>
            <a:r>
              <a:rPr lang="en-US" sz="2400" dirty="0">
                <a:latin typeface="Comic Sans MS" panose="030F0702030302020204" pitchFamily="66" charset="0"/>
              </a:rPr>
              <a:t> </a:t>
            </a:r>
            <a:r>
              <a:rPr lang="en-US" sz="2400" dirty="0" err="1">
                <a:latin typeface="Comic Sans MS" panose="030F0702030302020204" pitchFamily="66" charset="0"/>
              </a:rPr>
              <a:t>ortaya</a:t>
            </a:r>
            <a:r>
              <a:rPr lang="en-US" sz="2400" dirty="0">
                <a:latin typeface="Comic Sans MS" panose="030F0702030302020204" pitchFamily="66" charset="0"/>
              </a:rPr>
              <a:t> </a:t>
            </a:r>
            <a:r>
              <a:rPr lang="en-US" sz="2400" dirty="0" err="1">
                <a:latin typeface="Comic Sans MS" panose="030F0702030302020204" pitchFamily="66" charset="0"/>
              </a:rPr>
              <a:t>koyar</a:t>
            </a:r>
            <a:r>
              <a:rPr lang="en-US" sz="2400" dirty="0">
                <a:latin typeface="Comic Sans MS" panose="030F0702030302020204" pitchFamily="66" charset="0"/>
              </a:rPr>
              <a:t>.</a:t>
            </a:r>
          </a:p>
        </p:txBody>
      </p:sp>
      <p:sp>
        <p:nvSpPr>
          <p:cNvPr id="7" name="Dikdörtgen 6"/>
          <p:cNvSpPr/>
          <p:nvPr/>
        </p:nvSpPr>
        <p:spPr>
          <a:xfrm>
            <a:off x="410964" y="788668"/>
            <a:ext cx="11291299" cy="1569660"/>
          </a:xfrm>
          <a:prstGeom prst="rect">
            <a:avLst/>
          </a:prstGeom>
        </p:spPr>
        <p:txBody>
          <a:bodyPr wrap="square">
            <a:spAutoFit/>
          </a:bodyPr>
          <a:lstStyle/>
          <a:p>
            <a:pPr marL="342900" indent="-342900" algn="just">
              <a:buFont typeface="Wingdings" panose="05000000000000000000" pitchFamily="2" charset="2"/>
              <a:buChar char="Ø"/>
            </a:pPr>
            <a:r>
              <a:rPr lang="tr-TR" sz="2400" dirty="0">
                <a:latin typeface="Comic Sans MS" panose="030F0702030302020204" pitchFamily="66" charset="0"/>
              </a:rPr>
              <a:t>T</a:t>
            </a:r>
            <a:r>
              <a:rPr lang="it-IT" sz="2400" dirty="0" smtClean="0">
                <a:latin typeface="Comic Sans MS" panose="030F0702030302020204" pitchFamily="66" charset="0"/>
              </a:rPr>
              <a:t>ermodinamik </a:t>
            </a:r>
            <a:r>
              <a:rPr lang="it-IT" sz="2400" dirty="0">
                <a:latin typeface="Comic Sans MS" panose="030F0702030302020204" pitchFamily="66" charset="0"/>
              </a:rPr>
              <a:t>yöntemlerle bir </a:t>
            </a:r>
            <a:r>
              <a:rPr lang="it-IT" sz="2400" dirty="0">
                <a:solidFill>
                  <a:srgbClr val="FF0000"/>
                </a:solidFill>
                <a:latin typeface="Comic Sans MS" panose="030F0702030302020204" pitchFamily="66" charset="0"/>
              </a:rPr>
              <a:t>metalin sulu </a:t>
            </a:r>
            <a:r>
              <a:rPr lang="tr-TR" sz="2400" dirty="0" smtClean="0">
                <a:solidFill>
                  <a:srgbClr val="FF0000"/>
                </a:solidFill>
                <a:latin typeface="Comic Sans MS" panose="030F0702030302020204" pitchFamily="66" charset="0"/>
              </a:rPr>
              <a:t> çözeltiler </a:t>
            </a:r>
            <a:r>
              <a:rPr lang="tr-TR" sz="2400" dirty="0">
                <a:solidFill>
                  <a:srgbClr val="FF0000"/>
                </a:solidFill>
                <a:latin typeface="Comic Sans MS" panose="030F0702030302020204" pitchFamily="66" charset="0"/>
              </a:rPr>
              <a:t>içinde </a:t>
            </a:r>
            <a:r>
              <a:rPr lang="tr-TR" sz="2400" dirty="0">
                <a:latin typeface="Comic Sans MS" panose="030F0702030302020204" pitchFamily="66" charset="0"/>
              </a:rPr>
              <a:t>korozyon </a:t>
            </a:r>
            <a:r>
              <a:rPr lang="tr-TR" sz="2400" dirty="0" smtClean="0">
                <a:latin typeface="Comic Sans MS" panose="030F0702030302020204" pitchFamily="66" charset="0"/>
              </a:rPr>
              <a:t>bakımından </a:t>
            </a:r>
            <a:r>
              <a:rPr lang="tr-TR" sz="2400" dirty="0">
                <a:solidFill>
                  <a:srgbClr val="FF0000"/>
                </a:solidFill>
                <a:latin typeface="Comic Sans MS" panose="030F0702030302020204" pitchFamily="66" charset="0"/>
              </a:rPr>
              <a:t>aktif veya pasif </a:t>
            </a:r>
            <a:r>
              <a:rPr lang="tr-TR" sz="2400" dirty="0">
                <a:latin typeface="Comic Sans MS" panose="030F0702030302020204" pitchFamily="66" charset="0"/>
              </a:rPr>
              <a:t>halde </a:t>
            </a:r>
            <a:r>
              <a:rPr lang="tr-TR" sz="2400" dirty="0" smtClean="0">
                <a:latin typeface="Comic Sans MS" panose="030F0702030302020204" pitchFamily="66" charset="0"/>
              </a:rPr>
              <a:t>olduğu </a:t>
            </a:r>
            <a:r>
              <a:rPr lang="tr-TR" sz="2400" dirty="0" smtClean="0">
                <a:solidFill>
                  <a:srgbClr val="FF0000"/>
                </a:solidFill>
                <a:latin typeface="Comic Sans MS" panose="030F0702030302020204" pitchFamily="66" charset="0"/>
              </a:rPr>
              <a:t>çözeltinin </a:t>
            </a:r>
            <a:r>
              <a:rPr lang="tr-TR" sz="2400" dirty="0" err="1" smtClean="0">
                <a:solidFill>
                  <a:srgbClr val="FF0000"/>
                </a:solidFill>
                <a:latin typeface="Comic Sans MS" panose="030F0702030302020204" pitchFamily="66" charset="0"/>
              </a:rPr>
              <a:t>pH</a:t>
            </a:r>
            <a:r>
              <a:rPr lang="tr-TR" sz="2400" dirty="0" smtClean="0">
                <a:solidFill>
                  <a:srgbClr val="FF0000"/>
                </a:solidFill>
                <a:latin typeface="Comic Sans MS" panose="030F0702030302020204" pitchFamily="66" charset="0"/>
              </a:rPr>
              <a:t> </a:t>
            </a:r>
            <a:r>
              <a:rPr lang="tr-TR" sz="2400" dirty="0">
                <a:solidFill>
                  <a:srgbClr val="FF0000"/>
                </a:solidFill>
                <a:latin typeface="Comic Sans MS" panose="030F0702030302020204" pitchFamily="66" charset="0"/>
              </a:rPr>
              <a:t>derecesi </a:t>
            </a:r>
            <a:r>
              <a:rPr lang="tr-TR" sz="2400" dirty="0">
                <a:latin typeface="Comic Sans MS" panose="030F0702030302020204" pitchFamily="66" charset="0"/>
              </a:rPr>
              <a:t>ve metalin çözelti içindeki </a:t>
            </a:r>
            <a:r>
              <a:rPr lang="tr-TR" sz="2400" dirty="0">
                <a:solidFill>
                  <a:srgbClr val="FF0000"/>
                </a:solidFill>
                <a:latin typeface="Comic Sans MS" panose="030F0702030302020204" pitchFamily="66" charset="0"/>
              </a:rPr>
              <a:t>elektrot potansiyeli </a:t>
            </a:r>
            <a:r>
              <a:rPr lang="tr-TR" sz="2400" dirty="0" smtClean="0">
                <a:latin typeface="Comic Sans MS" panose="030F0702030302020204" pitchFamily="66" charset="0"/>
              </a:rPr>
              <a:t>grafiğe geçirilerek kesin </a:t>
            </a:r>
            <a:r>
              <a:rPr lang="tr-TR" sz="2400" dirty="0">
                <a:latin typeface="Comic Sans MS" panose="030F0702030302020204" pitchFamily="66" charset="0"/>
              </a:rPr>
              <a:t>ş</a:t>
            </a:r>
            <a:r>
              <a:rPr lang="tr-TR" sz="2400" dirty="0" smtClean="0">
                <a:latin typeface="Comic Sans MS" panose="030F0702030302020204" pitchFamily="66" charset="0"/>
              </a:rPr>
              <a:t>ekilde </a:t>
            </a:r>
            <a:r>
              <a:rPr lang="tr-TR" sz="2400" dirty="0">
                <a:latin typeface="Comic Sans MS" panose="030F0702030302020204" pitchFamily="66" charset="0"/>
              </a:rPr>
              <a:t>belirlenebilir.</a:t>
            </a:r>
          </a:p>
        </p:txBody>
      </p:sp>
    </p:spTree>
    <p:extLst>
      <p:ext uri="{BB962C8B-B14F-4D97-AF65-F5344CB8AC3E}">
        <p14:creationId xmlns:p14="http://schemas.microsoft.com/office/powerpoint/2010/main" val="206906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7366" y="318499"/>
            <a:ext cx="5856270" cy="625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06" y="95945"/>
            <a:ext cx="5650448" cy="639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76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4661" y="576262"/>
            <a:ext cx="606742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Users\user\Desktop\altı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16" y="399783"/>
            <a:ext cx="4980690" cy="588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61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348735" y="175197"/>
            <a:ext cx="5870518" cy="523220"/>
          </a:xfrm>
          <a:prstGeom prst="rect">
            <a:avLst/>
          </a:prstGeom>
        </p:spPr>
        <p:txBody>
          <a:bodyPr wrap="none">
            <a:spAutoFit/>
          </a:bodyPr>
          <a:lstStyle/>
          <a:p>
            <a:r>
              <a:rPr lang="tr-TR" sz="2800" dirty="0" smtClean="0">
                <a:solidFill>
                  <a:srgbClr val="FF0000"/>
                </a:solidFill>
                <a:latin typeface="Comic Sans MS" panose="030F0702030302020204" pitchFamily="66" charset="0"/>
              </a:rPr>
              <a:t>Korozyon Reaksiyonlarının Kinetiği</a:t>
            </a:r>
            <a:endParaRPr lang="en-US" sz="2800" dirty="0">
              <a:solidFill>
                <a:srgbClr val="FF0000"/>
              </a:solidFill>
              <a:latin typeface="Comic Sans MS" panose="030F0702030302020204" pitchFamily="66" charset="0"/>
            </a:endParaRPr>
          </a:p>
        </p:txBody>
      </p:sp>
      <p:sp>
        <p:nvSpPr>
          <p:cNvPr id="5" name="Dikdörtgen 4"/>
          <p:cNvSpPr/>
          <p:nvPr/>
        </p:nvSpPr>
        <p:spPr>
          <a:xfrm>
            <a:off x="407540" y="907165"/>
            <a:ext cx="11058419" cy="830997"/>
          </a:xfrm>
          <a:prstGeom prst="rect">
            <a:avLst/>
          </a:prstGeom>
        </p:spPr>
        <p:txBody>
          <a:bodyPr wrap="square">
            <a:spAutoFit/>
          </a:bodyPr>
          <a:lstStyle/>
          <a:p>
            <a:pPr algn="just"/>
            <a:r>
              <a:rPr lang="tr-TR" sz="2400" dirty="0">
                <a:latin typeface="Comic Sans MS" panose="030F0702030302020204" pitchFamily="66" charset="0"/>
              </a:rPr>
              <a:t>Bir metal kendi iyonlarını içeren bir çözeltiye daldırılırsa, bir süre sonra metal ve iyonları arasında aşağıdaki dengeye ulaşılır. </a:t>
            </a:r>
          </a:p>
        </p:txBody>
      </p:sp>
      <p:sp>
        <p:nvSpPr>
          <p:cNvPr id="6" name="Dikdörtgen 5"/>
          <p:cNvSpPr/>
          <p:nvPr/>
        </p:nvSpPr>
        <p:spPr>
          <a:xfrm>
            <a:off x="547540" y="1847048"/>
            <a:ext cx="2656496" cy="461665"/>
          </a:xfrm>
          <a:prstGeom prst="rect">
            <a:avLst/>
          </a:prstGeom>
        </p:spPr>
        <p:txBody>
          <a:bodyPr wrap="none">
            <a:spAutoFit/>
          </a:bodyPr>
          <a:lstStyle/>
          <a:p>
            <a:r>
              <a:rPr lang="tr-TR" sz="2400" dirty="0">
                <a:latin typeface="Comic Sans MS" panose="030F0702030302020204" pitchFamily="66" charset="0"/>
              </a:rPr>
              <a:t>Me ↔ Me</a:t>
            </a:r>
            <a:r>
              <a:rPr lang="tr-TR" sz="2400" baseline="30000" dirty="0">
                <a:latin typeface="Comic Sans MS" panose="030F0702030302020204" pitchFamily="66" charset="0"/>
              </a:rPr>
              <a:t>2+ </a:t>
            </a:r>
            <a:r>
              <a:rPr lang="tr-TR" sz="2400" dirty="0">
                <a:latin typeface="Comic Sans MS" panose="030F0702030302020204" pitchFamily="66" charset="0"/>
              </a:rPr>
              <a:t>+ 2e</a:t>
            </a:r>
            <a:r>
              <a:rPr lang="tr-TR" sz="2400" baseline="30000" dirty="0">
                <a:latin typeface="Comic Sans MS" panose="030F0702030302020204" pitchFamily="66" charset="0"/>
              </a:rPr>
              <a:t>-</a:t>
            </a:r>
            <a:r>
              <a:rPr lang="tr-TR" sz="2400" dirty="0">
                <a:latin typeface="Comic Sans MS" panose="030F0702030302020204" pitchFamily="66" charset="0"/>
              </a:rPr>
              <a:t> </a:t>
            </a:r>
          </a:p>
        </p:txBody>
      </p:sp>
      <p:sp>
        <p:nvSpPr>
          <p:cNvPr id="7" name="Dikdörtgen 6"/>
          <p:cNvSpPr/>
          <p:nvPr/>
        </p:nvSpPr>
        <p:spPr>
          <a:xfrm>
            <a:off x="308225" y="2592531"/>
            <a:ext cx="11250201" cy="1200329"/>
          </a:xfrm>
          <a:prstGeom prst="rect">
            <a:avLst/>
          </a:prstGeom>
        </p:spPr>
        <p:txBody>
          <a:bodyPr wrap="square">
            <a:spAutoFit/>
          </a:bodyPr>
          <a:lstStyle/>
          <a:p>
            <a:pPr algn="just"/>
            <a:r>
              <a:rPr lang="tr-TR" sz="2400" dirty="0">
                <a:latin typeface="Comic Sans MS" panose="030F0702030302020204" pitchFamily="66" charset="0"/>
              </a:rPr>
              <a:t>Denge  halinde  metalin  </a:t>
            </a:r>
            <a:r>
              <a:rPr lang="tr-TR" sz="2400" dirty="0" err="1">
                <a:solidFill>
                  <a:srgbClr val="FF0000"/>
                </a:solidFill>
                <a:latin typeface="Comic Sans MS" panose="030F0702030302020204" pitchFamily="66" charset="0"/>
              </a:rPr>
              <a:t>oksidasyon</a:t>
            </a:r>
            <a:r>
              <a:rPr lang="tr-TR" sz="2400" dirty="0">
                <a:solidFill>
                  <a:srgbClr val="FF0000"/>
                </a:solidFill>
                <a:latin typeface="Comic Sans MS" panose="030F0702030302020204" pitchFamily="66" charset="0"/>
              </a:rPr>
              <a:t>  ve  redüksiyon  </a:t>
            </a:r>
            <a:r>
              <a:rPr lang="tr-TR" sz="2400" dirty="0">
                <a:latin typeface="Comic Sans MS" panose="030F0702030302020204" pitchFamily="66" charset="0"/>
              </a:rPr>
              <a:t>reaksiyonlarının elektron  değişimi  hızı  birbirine  eşittir.  Bu  durumda  </a:t>
            </a:r>
            <a:r>
              <a:rPr lang="tr-TR" sz="2400" dirty="0" err="1">
                <a:solidFill>
                  <a:srgbClr val="FF0000"/>
                </a:solidFill>
                <a:latin typeface="Comic Sans MS" panose="030F0702030302020204" pitchFamily="66" charset="0"/>
              </a:rPr>
              <a:t>oksidasyon</a:t>
            </a:r>
            <a:r>
              <a:rPr lang="tr-TR" sz="2400" dirty="0">
                <a:solidFill>
                  <a:srgbClr val="FF0000"/>
                </a:solidFill>
                <a:latin typeface="Comic Sans MS" panose="030F0702030302020204" pitchFamily="66" charset="0"/>
              </a:rPr>
              <a:t>  ve  redüksiyon </a:t>
            </a:r>
            <a:r>
              <a:rPr lang="tr-TR" sz="2400" dirty="0">
                <a:latin typeface="Comic Sans MS" panose="030F0702030302020204" pitchFamily="66" charset="0"/>
              </a:rPr>
              <a:t>akım yoğunlukları da birbirine eşit olur. </a:t>
            </a:r>
          </a:p>
        </p:txBody>
      </p:sp>
      <p:sp>
        <p:nvSpPr>
          <p:cNvPr id="9" name="Metin kutusu 8"/>
          <p:cNvSpPr txBox="1"/>
          <p:nvPr/>
        </p:nvSpPr>
        <p:spPr>
          <a:xfrm>
            <a:off x="698642" y="4002120"/>
            <a:ext cx="1510350" cy="461665"/>
          </a:xfrm>
          <a:prstGeom prst="rect">
            <a:avLst/>
          </a:prstGeom>
          <a:noFill/>
        </p:spPr>
        <p:txBody>
          <a:bodyPr wrap="none" rtlCol="0">
            <a:spAutoFit/>
          </a:bodyPr>
          <a:lstStyle/>
          <a:p>
            <a:r>
              <a:rPr lang="tr-TR" sz="2400" dirty="0" err="1">
                <a:latin typeface="Comic Sans MS" panose="030F0702030302020204" pitchFamily="66" charset="0"/>
              </a:rPr>
              <a:t>i</a:t>
            </a:r>
            <a:r>
              <a:rPr lang="tr-TR" sz="2400" dirty="0" err="1" smtClean="0">
                <a:latin typeface="Comic Sans MS" panose="030F0702030302020204" pitchFamily="66" charset="0"/>
              </a:rPr>
              <a:t>a</a:t>
            </a:r>
            <a:r>
              <a:rPr lang="tr-TR" sz="2400" dirty="0" smtClean="0">
                <a:latin typeface="Comic Sans MS" panose="030F0702030302020204" pitchFamily="66" charset="0"/>
              </a:rPr>
              <a:t> = </a:t>
            </a:r>
            <a:r>
              <a:rPr lang="tr-TR" sz="2400" dirty="0" err="1" smtClean="0">
                <a:latin typeface="Comic Sans MS" panose="030F0702030302020204" pitchFamily="66" charset="0"/>
              </a:rPr>
              <a:t>ic</a:t>
            </a:r>
            <a:r>
              <a:rPr lang="tr-TR" sz="2400" dirty="0" smtClean="0">
                <a:latin typeface="Comic Sans MS" panose="030F0702030302020204" pitchFamily="66" charset="0"/>
              </a:rPr>
              <a:t>= </a:t>
            </a:r>
            <a:r>
              <a:rPr lang="tr-TR" sz="2400" dirty="0" err="1" smtClean="0">
                <a:latin typeface="Comic Sans MS" panose="030F0702030302020204" pitchFamily="66" charset="0"/>
              </a:rPr>
              <a:t>io</a:t>
            </a:r>
            <a:endParaRPr lang="tr-TR" sz="2400" dirty="0" smtClean="0">
              <a:latin typeface="Comic Sans MS" panose="030F0702030302020204" pitchFamily="66" charset="0"/>
            </a:endParaRPr>
          </a:p>
        </p:txBody>
      </p:sp>
      <p:sp>
        <p:nvSpPr>
          <p:cNvPr id="10" name="Dikdörtgen 9"/>
          <p:cNvSpPr/>
          <p:nvPr/>
        </p:nvSpPr>
        <p:spPr>
          <a:xfrm>
            <a:off x="407539" y="4590652"/>
            <a:ext cx="11633773" cy="830997"/>
          </a:xfrm>
          <a:prstGeom prst="rect">
            <a:avLst/>
          </a:prstGeom>
        </p:spPr>
        <p:txBody>
          <a:bodyPr wrap="square">
            <a:spAutoFit/>
          </a:bodyPr>
          <a:lstStyle/>
          <a:p>
            <a:pPr algn="just"/>
            <a:r>
              <a:rPr lang="tr-TR" sz="2400" dirty="0">
                <a:solidFill>
                  <a:srgbClr val="FF0000"/>
                </a:solidFill>
                <a:latin typeface="Comic Sans MS" panose="030F0702030302020204" pitchFamily="66" charset="0"/>
              </a:rPr>
              <a:t>(</a:t>
            </a:r>
            <a:r>
              <a:rPr lang="tr-TR" sz="2400" dirty="0" err="1">
                <a:solidFill>
                  <a:srgbClr val="FF0000"/>
                </a:solidFill>
                <a:latin typeface="Comic Sans MS" panose="030F0702030302020204" pitchFamily="66" charset="0"/>
              </a:rPr>
              <a:t>io</a:t>
            </a:r>
            <a:r>
              <a:rPr lang="tr-TR" sz="2400" dirty="0">
                <a:solidFill>
                  <a:srgbClr val="FF0000"/>
                </a:solidFill>
                <a:latin typeface="Comic Sans MS" panose="030F0702030302020204" pitchFamily="66" charset="0"/>
              </a:rPr>
              <a:t>)  </a:t>
            </a:r>
            <a:r>
              <a:rPr lang="tr-TR" sz="2400" dirty="0">
                <a:latin typeface="Comic Sans MS" panose="030F0702030302020204" pitchFamily="66" charset="0"/>
              </a:rPr>
              <a:t>akım  yoğunluğuna  “</a:t>
            </a:r>
            <a:r>
              <a:rPr lang="tr-TR" sz="2400" dirty="0">
                <a:solidFill>
                  <a:srgbClr val="FF0000"/>
                </a:solidFill>
                <a:latin typeface="Comic Sans MS" panose="030F0702030302020204" pitchFamily="66" charset="0"/>
              </a:rPr>
              <a:t>denge  akım  yoğunluğu</a:t>
            </a:r>
            <a:r>
              <a:rPr lang="tr-TR" sz="2400" dirty="0">
                <a:latin typeface="Comic Sans MS" panose="030F0702030302020204" pitchFamily="66" charset="0"/>
              </a:rPr>
              <a:t>”  adı  verilir.  Denge halinde ölçülen </a:t>
            </a:r>
            <a:r>
              <a:rPr lang="tr-TR" sz="2400" dirty="0" err="1">
                <a:solidFill>
                  <a:srgbClr val="FF0000"/>
                </a:solidFill>
                <a:latin typeface="Comic Sans MS" panose="030F0702030302020204" pitchFamily="66" charset="0"/>
              </a:rPr>
              <a:t>Eo</a:t>
            </a:r>
            <a:r>
              <a:rPr lang="tr-TR" sz="2400" dirty="0">
                <a:latin typeface="Comic Sans MS" panose="030F0702030302020204" pitchFamily="66" charset="0"/>
              </a:rPr>
              <a:t> potansiyeline de “</a:t>
            </a:r>
            <a:r>
              <a:rPr lang="tr-TR" sz="2400" dirty="0">
                <a:solidFill>
                  <a:srgbClr val="FF0000"/>
                </a:solidFill>
                <a:latin typeface="Comic Sans MS" panose="030F0702030302020204" pitchFamily="66" charset="0"/>
              </a:rPr>
              <a:t>denge potansiyeli</a:t>
            </a:r>
            <a:r>
              <a:rPr lang="tr-TR" sz="2400" dirty="0">
                <a:latin typeface="Comic Sans MS" panose="030F0702030302020204" pitchFamily="66" charset="0"/>
              </a:rPr>
              <a:t>” denir. </a:t>
            </a:r>
          </a:p>
        </p:txBody>
      </p:sp>
    </p:spTree>
    <p:extLst>
      <p:ext uri="{BB962C8B-B14F-4D97-AF65-F5344CB8AC3E}">
        <p14:creationId xmlns:p14="http://schemas.microsoft.com/office/powerpoint/2010/main" val="21118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18499" y="486732"/>
            <a:ext cx="11630346" cy="2308324"/>
          </a:xfrm>
          <a:prstGeom prst="rect">
            <a:avLst/>
          </a:prstGeom>
        </p:spPr>
        <p:txBody>
          <a:bodyPr wrap="square">
            <a:spAutoFit/>
          </a:bodyPr>
          <a:lstStyle/>
          <a:p>
            <a:pPr algn="just"/>
            <a:r>
              <a:rPr lang="tr-TR" sz="2400" dirty="0">
                <a:latin typeface="Comic Sans MS" panose="030F0702030302020204" pitchFamily="66" charset="0"/>
              </a:rPr>
              <a:t>Eğer elektroda bir </a:t>
            </a:r>
            <a:r>
              <a:rPr lang="tr-TR" sz="2400" dirty="0">
                <a:solidFill>
                  <a:srgbClr val="FF0000"/>
                </a:solidFill>
                <a:latin typeface="Comic Sans MS" panose="030F0702030302020204" pitchFamily="66" charset="0"/>
              </a:rPr>
              <a:t>(i) </a:t>
            </a:r>
            <a:r>
              <a:rPr lang="tr-TR" sz="2400" dirty="0">
                <a:latin typeface="Comic Sans MS" panose="030F0702030302020204" pitchFamily="66" charset="0"/>
              </a:rPr>
              <a:t>dış akımı uygulanacak olursa, bu durumda </a:t>
            </a:r>
            <a:r>
              <a:rPr lang="tr-TR" sz="2400" dirty="0" err="1">
                <a:solidFill>
                  <a:srgbClr val="FF0000"/>
                </a:solidFill>
                <a:latin typeface="Comic Sans MS" panose="030F0702030302020204" pitchFamily="66" charset="0"/>
              </a:rPr>
              <a:t>ia</a:t>
            </a:r>
            <a:r>
              <a:rPr lang="tr-TR" sz="2400" dirty="0">
                <a:solidFill>
                  <a:srgbClr val="FF0000"/>
                </a:solidFill>
                <a:latin typeface="Comic Sans MS" panose="030F0702030302020204" pitchFamily="66" charset="0"/>
              </a:rPr>
              <a:t> = </a:t>
            </a:r>
            <a:r>
              <a:rPr lang="tr-TR" sz="2400" dirty="0" err="1">
                <a:solidFill>
                  <a:srgbClr val="FF0000"/>
                </a:solidFill>
                <a:latin typeface="Comic Sans MS" panose="030F0702030302020204" pitchFamily="66" charset="0"/>
              </a:rPr>
              <a:t>ic</a:t>
            </a:r>
            <a:r>
              <a:rPr lang="tr-TR" sz="2400" dirty="0">
                <a:solidFill>
                  <a:srgbClr val="FF0000"/>
                </a:solidFill>
                <a:latin typeface="Comic Sans MS" panose="030F0702030302020204" pitchFamily="66" charset="0"/>
              </a:rPr>
              <a:t> </a:t>
            </a:r>
            <a:r>
              <a:rPr lang="tr-TR" sz="2400" dirty="0">
                <a:latin typeface="Comic Sans MS" panose="030F0702030302020204" pitchFamily="66" charset="0"/>
              </a:rPr>
              <a:t>eşitliği bozulur. Devreden geçen net akım bu ikisi arasındaki </a:t>
            </a:r>
            <a:r>
              <a:rPr lang="tr-TR" sz="2400" dirty="0">
                <a:solidFill>
                  <a:srgbClr val="FF0000"/>
                </a:solidFill>
                <a:latin typeface="Comic Sans MS" panose="030F0702030302020204" pitchFamily="66" charset="0"/>
              </a:rPr>
              <a:t>farka</a:t>
            </a:r>
            <a:r>
              <a:rPr lang="tr-TR" sz="2400" dirty="0">
                <a:latin typeface="Comic Sans MS" panose="030F0702030302020204" pitchFamily="66" charset="0"/>
              </a:rPr>
              <a:t> eşit olur. Bu durumda elektrot potansiyeli de,  hiç akım geçmediği </a:t>
            </a:r>
            <a:r>
              <a:rPr lang="tr-TR" sz="2400" dirty="0">
                <a:solidFill>
                  <a:srgbClr val="FF0000"/>
                </a:solidFill>
                <a:latin typeface="Comic Sans MS" panose="030F0702030302020204" pitchFamily="66" charset="0"/>
              </a:rPr>
              <a:t>(</a:t>
            </a:r>
            <a:r>
              <a:rPr lang="tr-TR" sz="2400" dirty="0" err="1">
                <a:solidFill>
                  <a:srgbClr val="FF0000"/>
                </a:solidFill>
                <a:latin typeface="Comic Sans MS" panose="030F0702030302020204" pitchFamily="66" charset="0"/>
              </a:rPr>
              <a:t>Eo</a:t>
            </a:r>
            <a:r>
              <a:rPr lang="tr-TR" sz="2400" dirty="0">
                <a:solidFill>
                  <a:srgbClr val="FF0000"/>
                </a:solidFill>
                <a:latin typeface="Comic Sans MS" panose="030F0702030302020204" pitchFamily="66" charset="0"/>
              </a:rPr>
              <a:t>) </a:t>
            </a:r>
            <a:r>
              <a:rPr lang="tr-TR" sz="2400" dirty="0">
                <a:latin typeface="Comic Sans MS" panose="030F0702030302020204" pitchFamily="66" charset="0"/>
              </a:rPr>
              <a:t>değerinden farklı bir </a:t>
            </a:r>
            <a:r>
              <a:rPr lang="tr-TR" sz="2400" dirty="0">
                <a:solidFill>
                  <a:srgbClr val="FF0000"/>
                </a:solidFill>
                <a:latin typeface="Comic Sans MS" panose="030F0702030302020204" pitchFamily="66" charset="0"/>
              </a:rPr>
              <a:t>(</a:t>
            </a:r>
            <a:r>
              <a:rPr lang="tr-TR" sz="2400" dirty="0" err="1">
                <a:solidFill>
                  <a:srgbClr val="FF0000"/>
                </a:solidFill>
                <a:latin typeface="Comic Sans MS" panose="030F0702030302020204" pitchFamily="66" charset="0"/>
              </a:rPr>
              <a:t>Ei</a:t>
            </a:r>
            <a:r>
              <a:rPr lang="tr-TR" sz="2400" dirty="0">
                <a:solidFill>
                  <a:srgbClr val="FF0000"/>
                </a:solidFill>
                <a:latin typeface="Comic Sans MS" panose="030F0702030302020204" pitchFamily="66" charset="0"/>
              </a:rPr>
              <a:t>)  </a:t>
            </a:r>
            <a:r>
              <a:rPr lang="tr-TR" sz="2400" dirty="0">
                <a:latin typeface="Comic Sans MS" panose="030F0702030302020204" pitchFamily="66" charset="0"/>
              </a:rPr>
              <a:t>değerini  alır.  Akım  geçerken  elektrot  potansiyelinde  meydana  gelen değişime  “</a:t>
            </a:r>
            <a:r>
              <a:rPr lang="tr-TR" sz="2400" dirty="0">
                <a:solidFill>
                  <a:srgbClr val="FF0000"/>
                </a:solidFill>
                <a:latin typeface="Comic Sans MS" panose="030F0702030302020204" pitchFamily="66" charset="0"/>
              </a:rPr>
              <a:t>polarizasyon</a:t>
            </a:r>
            <a:r>
              <a:rPr lang="tr-TR" sz="2400" dirty="0">
                <a:latin typeface="Comic Sans MS" panose="030F0702030302020204" pitchFamily="66" charset="0"/>
              </a:rPr>
              <a:t>”  denir.  Polarizasyon  sonucu  elektrotlarda  bir  aşırı gerilim  </a:t>
            </a:r>
            <a:r>
              <a:rPr lang="tr-TR" sz="2400" dirty="0">
                <a:solidFill>
                  <a:srgbClr val="FF0000"/>
                </a:solidFill>
                <a:latin typeface="Comic Sans MS" panose="030F0702030302020204" pitchFamily="66" charset="0"/>
              </a:rPr>
              <a:t>(</a:t>
            </a:r>
            <a:r>
              <a:rPr lang="el-GR" sz="2400" dirty="0">
                <a:solidFill>
                  <a:srgbClr val="FF0000"/>
                </a:solidFill>
                <a:latin typeface="Comic Sans MS" panose="030F0702030302020204" pitchFamily="66" charset="0"/>
              </a:rPr>
              <a:t>η)</a:t>
            </a:r>
            <a:r>
              <a:rPr lang="el-GR" sz="2400" dirty="0">
                <a:latin typeface="Comic Sans MS" panose="030F0702030302020204" pitchFamily="66" charset="0"/>
              </a:rPr>
              <a:t> </a:t>
            </a:r>
            <a:r>
              <a:rPr lang="tr-TR" sz="2400" dirty="0">
                <a:latin typeface="Comic Sans MS" panose="030F0702030302020204" pitchFamily="66" charset="0"/>
              </a:rPr>
              <a:t>meydana gelir. </a:t>
            </a:r>
          </a:p>
        </p:txBody>
      </p:sp>
      <p:sp>
        <p:nvSpPr>
          <p:cNvPr id="3" name="Dikdörtgen 2"/>
          <p:cNvSpPr/>
          <p:nvPr/>
        </p:nvSpPr>
        <p:spPr>
          <a:xfrm>
            <a:off x="584511" y="2999406"/>
            <a:ext cx="1904689" cy="461665"/>
          </a:xfrm>
          <a:prstGeom prst="rect">
            <a:avLst/>
          </a:prstGeom>
        </p:spPr>
        <p:txBody>
          <a:bodyPr wrap="none">
            <a:spAutoFit/>
          </a:bodyPr>
          <a:lstStyle/>
          <a:p>
            <a:r>
              <a:rPr lang="en-US" sz="2400" dirty="0">
                <a:latin typeface="Comic Sans MS" panose="030F0702030302020204" pitchFamily="66" charset="0"/>
              </a:rPr>
              <a:t> η  = </a:t>
            </a:r>
            <a:r>
              <a:rPr lang="en-US" sz="2400" dirty="0" err="1">
                <a:latin typeface="Comic Sans MS" panose="030F0702030302020204" pitchFamily="66" charset="0"/>
              </a:rPr>
              <a:t>Ei</a:t>
            </a:r>
            <a:r>
              <a:rPr lang="en-US" sz="2400" dirty="0">
                <a:latin typeface="Comic Sans MS" panose="030F0702030302020204" pitchFamily="66" charset="0"/>
              </a:rPr>
              <a:t>  - </a:t>
            </a:r>
            <a:r>
              <a:rPr lang="en-US" sz="2400" dirty="0" err="1">
                <a:latin typeface="Comic Sans MS" panose="030F0702030302020204" pitchFamily="66" charset="0"/>
              </a:rPr>
              <a:t>Eo</a:t>
            </a:r>
            <a:endParaRPr lang="en-US" sz="2400" dirty="0">
              <a:latin typeface="Comic Sans MS" panose="030F0702030302020204" pitchFamily="66" charset="0"/>
            </a:endParaRPr>
          </a:p>
        </p:txBody>
      </p:sp>
      <p:sp>
        <p:nvSpPr>
          <p:cNvPr id="5" name="Dikdörtgen 4"/>
          <p:cNvSpPr/>
          <p:nvPr/>
        </p:nvSpPr>
        <p:spPr>
          <a:xfrm>
            <a:off x="468085" y="3693027"/>
            <a:ext cx="11480759" cy="830997"/>
          </a:xfrm>
          <a:prstGeom prst="rect">
            <a:avLst/>
          </a:prstGeom>
        </p:spPr>
        <p:txBody>
          <a:bodyPr wrap="square">
            <a:spAutoFit/>
          </a:bodyPr>
          <a:lstStyle/>
          <a:p>
            <a:r>
              <a:rPr lang="en-US" sz="2400" dirty="0">
                <a:latin typeface="Comic Sans MS" panose="030F0702030302020204" pitchFamily="66" charset="0"/>
              </a:rPr>
              <a:t> </a:t>
            </a:r>
            <a:r>
              <a:rPr lang="en-US" sz="2400" dirty="0">
                <a:solidFill>
                  <a:srgbClr val="FF0000"/>
                </a:solidFill>
                <a:latin typeface="Comic Sans MS" panose="030F0702030302020204" pitchFamily="66" charset="0"/>
              </a:rPr>
              <a:t>η  : </a:t>
            </a:r>
            <a:r>
              <a:rPr lang="en-US" sz="2400" dirty="0" err="1">
                <a:latin typeface="Comic Sans MS" panose="030F0702030302020204" pitchFamily="66" charset="0"/>
              </a:rPr>
              <a:t>Aşırı</a:t>
            </a:r>
            <a:r>
              <a:rPr lang="en-US" sz="2400" dirty="0">
                <a:latin typeface="Comic Sans MS" panose="030F0702030302020204" pitchFamily="66" charset="0"/>
              </a:rPr>
              <a:t>  </a:t>
            </a:r>
            <a:r>
              <a:rPr lang="en-US" sz="2400" dirty="0" err="1">
                <a:latin typeface="Comic Sans MS" panose="030F0702030302020204" pitchFamily="66" charset="0"/>
              </a:rPr>
              <a:t>gerilim</a:t>
            </a:r>
            <a:r>
              <a:rPr lang="en-US" sz="2400" dirty="0">
                <a:latin typeface="Comic Sans MS" panose="030F0702030302020204" pitchFamily="66" charset="0"/>
              </a:rPr>
              <a:t>, </a:t>
            </a:r>
            <a:r>
              <a:rPr lang="en-US" sz="2400" dirty="0">
                <a:solidFill>
                  <a:srgbClr val="FF0000"/>
                </a:solidFill>
                <a:latin typeface="Comic Sans MS" panose="030F0702030302020204" pitchFamily="66" charset="0"/>
              </a:rPr>
              <a:t>Volt</a:t>
            </a:r>
            <a:r>
              <a:rPr lang="en-US" sz="2400" dirty="0">
                <a:latin typeface="Comic Sans MS" panose="030F0702030302020204" pitchFamily="66" charset="0"/>
              </a:rPr>
              <a:t>     </a:t>
            </a:r>
            <a:r>
              <a:rPr lang="en-US" sz="2400" dirty="0" err="1">
                <a:solidFill>
                  <a:srgbClr val="FF0000"/>
                </a:solidFill>
                <a:latin typeface="Comic Sans MS" panose="030F0702030302020204" pitchFamily="66" charset="0"/>
              </a:rPr>
              <a:t>Ei</a:t>
            </a:r>
            <a:r>
              <a:rPr lang="en-US" sz="2400" dirty="0">
                <a:solidFill>
                  <a:srgbClr val="FF0000"/>
                </a:solidFill>
                <a:latin typeface="Comic Sans MS" panose="030F0702030302020204" pitchFamily="66" charset="0"/>
              </a:rPr>
              <a:t> :  </a:t>
            </a:r>
            <a:r>
              <a:rPr lang="en-US" sz="2400" dirty="0">
                <a:latin typeface="Comic Sans MS" panose="030F0702030302020204" pitchFamily="66" charset="0"/>
              </a:rPr>
              <a:t>(</a:t>
            </a:r>
            <a:r>
              <a:rPr lang="en-US" sz="2400" dirty="0" err="1">
                <a:latin typeface="Comic Sans MS" panose="030F0702030302020204" pitchFamily="66" charset="0"/>
              </a:rPr>
              <a:t>i</a:t>
            </a:r>
            <a:r>
              <a:rPr lang="en-US" sz="2400" dirty="0">
                <a:latin typeface="Comic Sans MS" panose="030F0702030302020204" pitchFamily="66" charset="0"/>
              </a:rPr>
              <a:t> ) </a:t>
            </a:r>
            <a:r>
              <a:rPr lang="en-US" sz="2400" dirty="0" err="1">
                <a:latin typeface="Comic Sans MS" panose="030F0702030302020204" pitchFamily="66" charset="0"/>
              </a:rPr>
              <a:t>akımı</a:t>
            </a:r>
            <a:r>
              <a:rPr lang="en-US" sz="2400" dirty="0">
                <a:latin typeface="Comic Sans MS" panose="030F0702030302020204" pitchFamily="66" charset="0"/>
              </a:rPr>
              <a:t> </a:t>
            </a:r>
            <a:r>
              <a:rPr lang="en-US" sz="2400" dirty="0" err="1">
                <a:latin typeface="Comic Sans MS" panose="030F0702030302020204" pitchFamily="66" charset="0"/>
              </a:rPr>
              <a:t>altında</a:t>
            </a:r>
            <a:r>
              <a:rPr lang="en-US" sz="2400" dirty="0">
                <a:latin typeface="Comic Sans MS" panose="030F0702030302020204" pitchFamily="66" charset="0"/>
              </a:rPr>
              <a:t> </a:t>
            </a:r>
            <a:r>
              <a:rPr lang="en-US" sz="2400" dirty="0" err="1">
                <a:latin typeface="Comic Sans MS" panose="030F0702030302020204" pitchFamily="66" charset="0"/>
              </a:rPr>
              <a:t>ölçülen</a:t>
            </a:r>
            <a:r>
              <a:rPr lang="en-US" sz="2400" dirty="0">
                <a:latin typeface="Comic Sans MS" panose="030F0702030302020204" pitchFamily="66" charset="0"/>
              </a:rPr>
              <a:t> </a:t>
            </a:r>
            <a:r>
              <a:rPr lang="en-US" sz="2400" dirty="0" err="1">
                <a:latin typeface="Comic Sans MS" panose="030F0702030302020204" pitchFamily="66" charset="0"/>
              </a:rPr>
              <a:t>elektrot</a:t>
            </a:r>
            <a:r>
              <a:rPr lang="en-US" sz="2400" dirty="0">
                <a:latin typeface="Comic Sans MS" panose="030F0702030302020204" pitchFamily="66" charset="0"/>
              </a:rPr>
              <a:t> </a:t>
            </a:r>
            <a:r>
              <a:rPr lang="en-US" sz="2400" dirty="0" err="1">
                <a:latin typeface="Comic Sans MS" panose="030F0702030302020204" pitchFamily="66" charset="0"/>
              </a:rPr>
              <a:t>potansiyeli</a:t>
            </a:r>
            <a:r>
              <a:rPr lang="en-US" sz="2400" dirty="0">
                <a:latin typeface="Comic Sans MS" panose="030F0702030302020204" pitchFamily="66" charset="0"/>
              </a:rPr>
              <a:t>, </a:t>
            </a:r>
            <a:r>
              <a:rPr lang="en-US" sz="2400" dirty="0">
                <a:solidFill>
                  <a:srgbClr val="FF0000"/>
                </a:solidFill>
                <a:latin typeface="Comic Sans MS" panose="030F0702030302020204" pitchFamily="66" charset="0"/>
              </a:rPr>
              <a:t>Volt</a:t>
            </a:r>
            <a:r>
              <a:rPr lang="en-US" sz="2400" dirty="0">
                <a:latin typeface="Comic Sans MS" panose="030F0702030302020204" pitchFamily="66" charset="0"/>
              </a:rPr>
              <a:t>     </a:t>
            </a:r>
            <a:r>
              <a:rPr lang="en-US" sz="2400" dirty="0" err="1">
                <a:solidFill>
                  <a:srgbClr val="FF0000"/>
                </a:solidFill>
                <a:latin typeface="Comic Sans MS" panose="030F0702030302020204" pitchFamily="66" charset="0"/>
              </a:rPr>
              <a:t>Eo</a:t>
            </a:r>
            <a:r>
              <a:rPr lang="en-US" sz="2400" dirty="0">
                <a:solidFill>
                  <a:srgbClr val="FF0000"/>
                </a:solidFill>
                <a:latin typeface="Comic Sans MS" panose="030F0702030302020204" pitchFamily="66" charset="0"/>
              </a:rPr>
              <a:t> : </a:t>
            </a:r>
            <a:r>
              <a:rPr lang="en-US" sz="2400" dirty="0" err="1">
                <a:latin typeface="Comic Sans MS" panose="030F0702030302020204" pitchFamily="66" charset="0"/>
              </a:rPr>
              <a:t>Akımsız</a:t>
            </a:r>
            <a:r>
              <a:rPr lang="en-US" sz="2400" dirty="0">
                <a:latin typeface="Comic Sans MS" panose="030F0702030302020204" pitchFamily="66" charset="0"/>
              </a:rPr>
              <a:t> (</a:t>
            </a:r>
            <a:r>
              <a:rPr lang="en-US" sz="2400" dirty="0" err="1">
                <a:latin typeface="Comic Sans MS" panose="030F0702030302020204" pitchFamily="66" charset="0"/>
              </a:rPr>
              <a:t>denge</a:t>
            </a:r>
            <a:r>
              <a:rPr lang="en-US" sz="2400" dirty="0">
                <a:latin typeface="Comic Sans MS" panose="030F0702030302020204" pitchFamily="66" charset="0"/>
              </a:rPr>
              <a:t> </a:t>
            </a:r>
            <a:r>
              <a:rPr lang="en-US" sz="2400" dirty="0" err="1">
                <a:latin typeface="Comic Sans MS" panose="030F0702030302020204" pitchFamily="66" charset="0"/>
              </a:rPr>
              <a:t>halinde</a:t>
            </a:r>
            <a:r>
              <a:rPr lang="en-US" sz="2400" dirty="0">
                <a:latin typeface="Comic Sans MS" panose="030F0702030302020204" pitchFamily="66" charset="0"/>
              </a:rPr>
              <a:t>) </a:t>
            </a:r>
            <a:r>
              <a:rPr lang="en-US" sz="2400" dirty="0" err="1">
                <a:latin typeface="Comic Sans MS" panose="030F0702030302020204" pitchFamily="66" charset="0"/>
              </a:rPr>
              <a:t>ölçülen</a:t>
            </a:r>
            <a:r>
              <a:rPr lang="en-US" sz="2400" dirty="0">
                <a:latin typeface="Comic Sans MS" panose="030F0702030302020204" pitchFamily="66" charset="0"/>
              </a:rPr>
              <a:t> </a:t>
            </a:r>
            <a:r>
              <a:rPr lang="en-US" sz="2400" dirty="0" err="1">
                <a:latin typeface="Comic Sans MS" panose="030F0702030302020204" pitchFamily="66" charset="0"/>
              </a:rPr>
              <a:t>elektrot</a:t>
            </a:r>
            <a:r>
              <a:rPr lang="en-US" sz="2400" dirty="0">
                <a:latin typeface="Comic Sans MS" panose="030F0702030302020204" pitchFamily="66" charset="0"/>
              </a:rPr>
              <a:t> </a:t>
            </a:r>
            <a:r>
              <a:rPr lang="en-US" sz="2400" dirty="0" err="1">
                <a:latin typeface="Comic Sans MS" panose="030F0702030302020204" pitchFamily="66" charset="0"/>
              </a:rPr>
              <a:t>potansiyeli</a:t>
            </a:r>
            <a:r>
              <a:rPr lang="en-US" sz="2400" dirty="0">
                <a:latin typeface="Comic Sans MS" panose="030F0702030302020204" pitchFamily="66" charset="0"/>
              </a:rPr>
              <a:t>, </a:t>
            </a:r>
            <a:r>
              <a:rPr lang="en-US" sz="2400" dirty="0">
                <a:solidFill>
                  <a:srgbClr val="FF0000"/>
                </a:solidFill>
                <a:latin typeface="Comic Sans MS" panose="030F0702030302020204" pitchFamily="66" charset="0"/>
              </a:rPr>
              <a:t>Volt </a:t>
            </a:r>
          </a:p>
        </p:txBody>
      </p:sp>
      <p:sp>
        <p:nvSpPr>
          <p:cNvPr id="6" name="Dikdörtgen 5"/>
          <p:cNvSpPr/>
          <p:nvPr/>
        </p:nvSpPr>
        <p:spPr>
          <a:xfrm>
            <a:off x="318499" y="4641307"/>
            <a:ext cx="11487057" cy="1938992"/>
          </a:xfrm>
          <a:prstGeom prst="rect">
            <a:avLst/>
          </a:prstGeom>
        </p:spPr>
        <p:txBody>
          <a:bodyPr wrap="square">
            <a:spAutoFit/>
          </a:bodyPr>
          <a:lstStyle/>
          <a:p>
            <a:pPr algn="just"/>
            <a:r>
              <a:rPr lang="tr-TR" sz="2400" dirty="0" smtClean="0">
                <a:latin typeface="Comic Sans MS" panose="030F0702030302020204" pitchFamily="66" charset="0"/>
              </a:rPr>
              <a:t>Elektrotlarda </a:t>
            </a:r>
            <a:r>
              <a:rPr lang="tr-TR" sz="2400" dirty="0">
                <a:latin typeface="Comic Sans MS" panose="030F0702030302020204" pitchFamily="66" charset="0"/>
              </a:rPr>
              <a:t>yürüyen </a:t>
            </a:r>
            <a:r>
              <a:rPr lang="tr-TR" sz="2400" dirty="0">
                <a:solidFill>
                  <a:srgbClr val="FF0000"/>
                </a:solidFill>
                <a:latin typeface="Comic Sans MS" panose="030F0702030302020204" pitchFamily="66" charset="0"/>
              </a:rPr>
              <a:t>kimyasal reaksiyonların </a:t>
            </a:r>
            <a:r>
              <a:rPr lang="tr-TR" sz="2400" dirty="0" smtClean="0">
                <a:solidFill>
                  <a:srgbClr val="FF0000"/>
                </a:solidFill>
                <a:latin typeface="Comic Sans MS" panose="030F0702030302020204" pitchFamily="66" charset="0"/>
              </a:rPr>
              <a:t>hızı</a:t>
            </a:r>
            <a:r>
              <a:rPr lang="tr-TR" sz="2400" dirty="0" smtClean="0">
                <a:latin typeface="Comic Sans MS" panose="030F0702030302020204" pitchFamily="66" charset="0"/>
              </a:rPr>
              <a:t>, </a:t>
            </a:r>
            <a:r>
              <a:rPr lang="tr-TR" sz="2400" dirty="0">
                <a:solidFill>
                  <a:srgbClr val="FF0000"/>
                </a:solidFill>
                <a:latin typeface="Comic Sans MS" panose="030F0702030302020204" pitchFamily="66" charset="0"/>
              </a:rPr>
              <a:t>geçen akımdan daha </a:t>
            </a:r>
            <a:r>
              <a:rPr lang="tr-TR" sz="2400" dirty="0" err="1">
                <a:solidFill>
                  <a:srgbClr val="FF0000"/>
                </a:solidFill>
                <a:latin typeface="Comic Sans MS" panose="030F0702030302020204" pitchFamily="66" charset="0"/>
              </a:rPr>
              <a:t>küç</a:t>
            </a:r>
            <a:r>
              <a:rPr lang="en-US" sz="2400" dirty="0" err="1" smtClean="0">
                <a:solidFill>
                  <a:srgbClr val="FF0000"/>
                </a:solidFill>
                <a:latin typeface="Comic Sans MS" panose="030F0702030302020204" pitchFamily="66" charset="0"/>
              </a:rPr>
              <a:t>ük</a:t>
            </a:r>
            <a:r>
              <a:rPr lang="en-US" sz="2400" dirty="0" smtClean="0">
                <a:solidFill>
                  <a:srgbClr val="FF0000"/>
                </a:solidFill>
                <a:latin typeface="Comic Sans MS" panose="030F0702030302020204" pitchFamily="66" charset="0"/>
              </a:rPr>
              <a:t>  </a:t>
            </a:r>
            <a:r>
              <a:rPr lang="en-US" sz="2400" dirty="0" err="1">
                <a:latin typeface="Comic Sans MS" panose="030F0702030302020204" pitchFamily="66" charset="0"/>
              </a:rPr>
              <a:t>olması</a:t>
            </a:r>
            <a:r>
              <a:rPr lang="en-US" sz="2400" dirty="0">
                <a:latin typeface="Comic Sans MS" panose="030F0702030302020204" pitchFamily="66" charset="0"/>
              </a:rPr>
              <a:t>  </a:t>
            </a:r>
            <a:r>
              <a:rPr lang="en-US" sz="2400" dirty="0" err="1">
                <a:latin typeface="Comic Sans MS" panose="030F0702030302020204" pitchFamily="66" charset="0"/>
              </a:rPr>
              <a:t>halinde</a:t>
            </a:r>
            <a:r>
              <a:rPr lang="en-US" sz="2400" dirty="0">
                <a:latin typeface="Comic Sans MS" panose="030F0702030302020204" pitchFamily="66" charset="0"/>
              </a:rPr>
              <a:t>  </a:t>
            </a:r>
            <a:r>
              <a:rPr lang="en-US" sz="2400" dirty="0" err="1">
                <a:solidFill>
                  <a:srgbClr val="FF0000"/>
                </a:solidFill>
                <a:latin typeface="Comic Sans MS" panose="030F0702030302020204" pitchFamily="66" charset="0"/>
              </a:rPr>
              <a:t>polarizasyon</a:t>
            </a:r>
            <a:r>
              <a:rPr lang="en-US" sz="2400" dirty="0">
                <a:latin typeface="Comic Sans MS" panose="030F0702030302020204" pitchFamily="66" charset="0"/>
              </a:rPr>
              <a:t>  </a:t>
            </a:r>
            <a:r>
              <a:rPr lang="en-US" sz="2400" dirty="0" err="1">
                <a:latin typeface="Comic Sans MS" panose="030F0702030302020204" pitchFamily="66" charset="0"/>
              </a:rPr>
              <a:t>olayı</a:t>
            </a:r>
            <a:r>
              <a:rPr lang="en-US" sz="2400" dirty="0">
                <a:latin typeface="Comic Sans MS" panose="030F0702030302020204" pitchFamily="66" charset="0"/>
              </a:rPr>
              <a:t>  </a:t>
            </a:r>
            <a:r>
              <a:rPr lang="en-US" sz="2400" dirty="0" err="1">
                <a:latin typeface="Comic Sans MS" panose="030F0702030302020204" pitchFamily="66" charset="0"/>
              </a:rPr>
              <a:t>meydana</a:t>
            </a:r>
            <a:r>
              <a:rPr lang="en-US" sz="2400" dirty="0">
                <a:latin typeface="Comic Sans MS" panose="030F0702030302020204" pitchFamily="66" charset="0"/>
              </a:rPr>
              <a:t>  </a:t>
            </a:r>
            <a:r>
              <a:rPr lang="en-US" sz="2400" dirty="0" err="1">
                <a:latin typeface="Comic Sans MS" panose="030F0702030302020204" pitchFamily="66" charset="0"/>
              </a:rPr>
              <a:t>gelir</a:t>
            </a:r>
            <a:r>
              <a:rPr lang="en-US" sz="2400" dirty="0">
                <a:latin typeface="Comic Sans MS" panose="030F0702030302020204" pitchFamily="66" charset="0"/>
              </a:rPr>
              <a:t>.  </a:t>
            </a:r>
            <a:r>
              <a:rPr lang="en-US" sz="2400" dirty="0" err="1">
                <a:solidFill>
                  <a:srgbClr val="FF0000"/>
                </a:solidFill>
                <a:latin typeface="Comic Sans MS" panose="030F0702030302020204" pitchFamily="66" charset="0"/>
              </a:rPr>
              <a:t>Anot</a:t>
            </a:r>
            <a:r>
              <a:rPr lang="en-US" sz="2400" dirty="0">
                <a:solidFill>
                  <a:srgbClr val="FF0000"/>
                </a:solidFill>
                <a:latin typeface="Comic Sans MS" panose="030F0702030302020204" pitchFamily="66" charset="0"/>
              </a:rPr>
              <a:t>  </a:t>
            </a:r>
            <a:r>
              <a:rPr lang="en-US" sz="2400" dirty="0" err="1">
                <a:solidFill>
                  <a:srgbClr val="FF0000"/>
                </a:solidFill>
                <a:latin typeface="Comic Sans MS" panose="030F0702030302020204" pitchFamily="66" charset="0"/>
              </a:rPr>
              <a:t>ve</a:t>
            </a:r>
            <a:r>
              <a:rPr lang="en-US" sz="2400" dirty="0">
                <a:solidFill>
                  <a:srgbClr val="FF0000"/>
                </a:solidFill>
                <a:latin typeface="Comic Sans MS" panose="030F0702030302020204" pitchFamily="66" charset="0"/>
              </a:rPr>
              <a:t>  </a:t>
            </a:r>
            <a:r>
              <a:rPr lang="en-US" sz="2400" dirty="0" err="1">
                <a:solidFill>
                  <a:srgbClr val="FF0000"/>
                </a:solidFill>
                <a:latin typeface="Comic Sans MS" panose="030F0702030302020204" pitchFamily="66" charset="0"/>
              </a:rPr>
              <a:t>katot</a:t>
            </a:r>
            <a:r>
              <a:rPr lang="en-US" sz="2400" dirty="0">
                <a:solidFill>
                  <a:srgbClr val="FF0000"/>
                </a:solidFill>
                <a:latin typeface="Comic Sans MS" panose="030F0702030302020204" pitchFamily="66" charset="0"/>
              </a:rPr>
              <a:t> </a:t>
            </a:r>
            <a:r>
              <a:rPr lang="en-US" sz="2400" dirty="0" err="1">
                <a:solidFill>
                  <a:srgbClr val="FF0000"/>
                </a:solidFill>
                <a:latin typeface="Comic Sans MS" panose="030F0702030302020204" pitchFamily="66" charset="0"/>
              </a:rPr>
              <a:t>polarizasyonları</a:t>
            </a:r>
            <a:r>
              <a:rPr lang="en-US" sz="2400" dirty="0">
                <a:latin typeface="Comic Sans MS" panose="030F0702030302020204" pitchFamily="66" charset="0"/>
              </a:rPr>
              <a:t> </a:t>
            </a:r>
            <a:r>
              <a:rPr lang="en-US" sz="2400" dirty="0" err="1">
                <a:latin typeface="Comic Sans MS" panose="030F0702030302020204" pitchFamily="66" charset="0"/>
              </a:rPr>
              <a:t>hücreden</a:t>
            </a:r>
            <a:r>
              <a:rPr lang="en-US" sz="2400" dirty="0">
                <a:latin typeface="Comic Sans MS" panose="030F0702030302020204" pitchFamily="66" charset="0"/>
              </a:rPr>
              <a:t> </a:t>
            </a:r>
            <a:r>
              <a:rPr lang="en-US" sz="2400" dirty="0" err="1">
                <a:latin typeface="Comic Sans MS" panose="030F0702030302020204" pitchFamily="66" charset="0"/>
              </a:rPr>
              <a:t>geçen</a:t>
            </a:r>
            <a:r>
              <a:rPr lang="en-US" sz="2400" dirty="0">
                <a:latin typeface="Comic Sans MS" panose="030F0702030302020204" pitchFamily="66" charset="0"/>
              </a:rPr>
              <a:t> </a:t>
            </a:r>
            <a:r>
              <a:rPr lang="en-US" sz="2400" dirty="0" err="1">
                <a:latin typeface="Comic Sans MS" panose="030F0702030302020204" pitchFamily="66" charset="0"/>
              </a:rPr>
              <a:t>akım</a:t>
            </a:r>
            <a:r>
              <a:rPr lang="en-US" sz="2400" dirty="0">
                <a:latin typeface="Comic Sans MS" panose="030F0702030302020204" pitchFamily="66" charset="0"/>
              </a:rPr>
              <a:t> </a:t>
            </a:r>
            <a:r>
              <a:rPr lang="en-US" sz="2400" dirty="0" err="1">
                <a:latin typeface="Comic Sans MS" panose="030F0702030302020204" pitchFamily="66" charset="0"/>
              </a:rPr>
              <a:t>yoğunluklarına</a:t>
            </a:r>
            <a:r>
              <a:rPr lang="en-US" sz="2400" dirty="0">
                <a:latin typeface="Comic Sans MS" panose="030F0702030302020204" pitchFamily="66" charset="0"/>
              </a:rPr>
              <a:t> </a:t>
            </a:r>
            <a:r>
              <a:rPr lang="en-US" sz="2400" dirty="0" err="1">
                <a:latin typeface="Comic Sans MS" panose="030F0702030302020204" pitchFamily="66" charset="0"/>
              </a:rPr>
              <a:t>bağlı</a:t>
            </a:r>
            <a:r>
              <a:rPr lang="en-US" sz="2400" dirty="0">
                <a:latin typeface="Comic Sans MS" panose="030F0702030302020204" pitchFamily="66" charset="0"/>
              </a:rPr>
              <a:t> </a:t>
            </a:r>
            <a:r>
              <a:rPr lang="en-US" sz="2400" dirty="0" err="1">
                <a:latin typeface="Comic Sans MS" panose="030F0702030302020204" pitchFamily="66" charset="0"/>
              </a:rPr>
              <a:t>olarak</a:t>
            </a:r>
            <a:r>
              <a:rPr lang="en-US" sz="2400" dirty="0">
                <a:latin typeface="Comic Sans MS" panose="030F0702030302020204" pitchFamily="66" charset="0"/>
              </a:rPr>
              <a:t> </a:t>
            </a:r>
            <a:r>
              <a:rPr lang="en-US" sz="2400" dirty="0" err="1">
                <a:latin typeface="Comic Sans MS" panose="030F0702030302020204" pitchFamily="66" charset="0"/>
              </a:rPr>
              <a:t>artar</a:t>
            </a:r>
            <a:r>
              <a:rPr lang="en-US" sz="2400" dirty="0">
                <a:latin typeface="Comic Sans MS" panose="030F0702030302020204" pitchFamily="66" charset="0"/>
              </a:rPr>
              <a:t>. </a:t>
            </a:r>
            <a:r>
              <a:rPr lang="en-US" sz="2400" dirty="0" err="1">
                <a:latin typeface="Comic Sans MS" panose="030F0702030302020204" pitchFamily="66" charset="0"/>
              </a:rPr>
              <a:t>Denge</a:t>
            </a:r>
            <a:r>
              <a:rPr lang="en-US" sz="2400" dirty="0">
                <a:latin typeface="Comic Sans MS" panose="030F0702030302020204" pitchFamily="66" charset="0"/>
              </a:rPr>
              <a:t> </a:t>
            </a:r>
            <a:r>
              <a:rPr lang="en-US" sz="2400" dirty="0" err="1">
                <a:latin typeface="Comic Sans MS" panose="030F0702030302020204" pitchFamily="66" charset="0"/>
              </a:rPr>
              <a:t>halinde</a:t>
            </a:r>
            <a:r>
              <a:rPr lang="en-US" sz="2400" dirty="0">
                <a:latin typeface="Comic Sans MS" panose="030F0702030302020204" pitchFamily="66" charset="0"/>
              </a:rPr>
              <a:t> </a:t>
            </a:r>
            <a:r>
              <a:rPr lang="en-US" sz="2400" dirty="0" err="1">
                <a:latin typeface="Comic Sans MS" panose="030F0702030302020204" pitchFamily="66" charset="0"/>
              </a:rPr>
              <a:t>bir</a:t>
            </a:r>
            <a:r>
              <a:rPr lang="en-US" sz="2400" dirty="0">
                <a:latin typeface="Comic Sans MS" panose="030F0702030302020204" pitchFamily="66" charset="0"/>
              </a:rPr>
              <a:t> </a:t>
            </a:r>
            <a:r>
              <a:rPr lang="en-US" sz="2400" dirty="0" err="1">
                <a:latin typeface="Comic Sans MS" panose="030F0702030302020204" pitchFamily="66" charset="0"/>
              </a:rPr>
              <a:t>korozyon</a:t>
            </a:r>
            <a:r>
              <a:rPr lang="en-US" sz="2400" dirty="0">
                <a:latin typeface="Comic Sans MS" panose="030F0702030302020204" pitchFamily="66" charset="0"/>
              </a:rPr>
              <a:t> </a:t>
            </a:r>
            <a:r>
              <a:rPr lang="en-US" sz="2400" dirty="0" err="1">
                <a:latin typeface="Comic Sans MS" panose="030F0702030302020204" pitchFamily="66" charset="0"/>
              </a:rPr>
              <a:t>potansiyeli</a:t>
            </a:r>
            <a:r>
              <a:rPr lang="en-US" sz="2400" dirty="0">
                <a:latin typeface="Comic Sans MS" panose="030F0702030302020204" pitchFamily="66" charset="0"/>
              </a:rPr>
              <a:t> (</a:t>
            </a:r>
            <a:r>
              <a:rPr lang="en-US" sz="2400" dirty="0" err="1">
                <a:solidFill>
                  <a:srgbClr val="FF0000"/>
                </a:solidFill>
                <a:latin typeface="Comic Sans MS" panose="030F0702030302020204" pitchFamily="66" charset="0"/>
              </a:rPr>
              <a:t>Ecor</a:t>
            </a:r>
            <a:r>
              <a:rPr lang="en-US" sz="2400" dirty="0">
                <a:latin typeface="Comic Sans MS" panose="030F0702030302020204" pitchFamily="66" charset="0"/>
              </a:rPr>
              <a:t>) </a:t>
            </a:r>
            <a:r>
              <a:rPr lang="en-US" sz="2400" dirty="0" err="1">
                <a:latin typeface="Comic Sans MS" panose="030F0702030302020204" pitchFamily="66" charset="0"/>
              </a:rPr>
              <a:t>ve</a:t>
            </a:r>
            <a:r>
              <a:rPr lang="en-US" sz="2400" dirty="0">
                <a:latin typeface="Comic Sans MS" panose="030F0702030302020204" pitchFamily="66" charset="0"/>
              </a:rPr>
              <a:t> </a:t>
            </a:r>
            <a:r>
              <a:rPr lang="en-US" sz="2400" dirty="0" err="1">
                <a:latin typeface="Comic Sans MS" panose="030F0702030302020204" pitchFamily="66" charset="0"/>
              </a:rPr>
              <a:t>buna</a:t>
            </a:r>
            <a:r>
              <a:rPr lang="en-US" sz="2400" dirty="0">
                <a:latin typeface="Comic Sans MS" panose="030F0702030302020204" pitchFamily="66" charset="0"/>
              </a:rPr>
              <a:t> </a:t>
            </a:r>
            <a:r>
              <a:rPr lang="en-US" sz="2400" dirty="0" err="1">
                <a:latin typeface="Comic Sans MS" panose="030F0702030302020204" pitchFamily="66" charset="0"/>
              </a:rPr>
              <a:t>karşılık</a:t>
            </a:r>
            <a:r>
              <a:rPr lang="en-US" sz="2400" dirty="0">
                <a:latin typeface="Comic Sans MS" panose="030F0702030302020204" pitchFamily="66" charset="0"/>
              </a:rPr>
              <a:t> </a:t>
            </a:r>
            <a:r>
              <a:rPr lang="en-US" sz="2400" dirty="0" err="1">
                <a:latin typeface="Comic Sans MS" panose="030F0702030302020204" pitchFamily="66" charset="0"/>
              </a:rPr>
              <a:t>gelen</a:t>
            </a:r>
            <a:r>
              <a:rPr lang="en-US" sz="2400" dirty="0">
                <a:latin typeface="Comic Sans MS" panose="030F0702030302020204" pitchFamily="66" charset="0"/>
              </a:rPr>
              <a:t> </a:t>
            </a:r>
            <a:r>
              <a:rPr lang="en-US" sz="2400" dirty="0" err="1">
                <a:latin typeface="Comic Sans MS" panose="030F0702030302020204" pitchFamily="66" charset="0"/>
              </a:rPr>
              <a:t>bir</a:t>
            </a:r>
            <a:r>
              <a:rPr lang="en-US" sz="2400" dirty="0">
                <a:latin typeface="Comic Sans MS" panose="030F0702030302020204" pitchFamily="66" charset="0"/>
              </a:rPr>
              <a:t> </a:t>
            </a:r>
            <a:r>
              <a:rPr lang="en-US" sz="2400" dirty="0" err="1">
                <a:latin typeface="Comic Sans MS" panose="030F0702030302020204" pitchFamily="66" charset="0"/>
              </a:rPr>
              <a:t>korozyon</a:t>
            </a:r>
            <a:r>
              <a:rPr lang="en-US" sz="2400" dirty="0">
                <a:latin typeface="Comic Sans MS" panose="030F0702030302020204" pitchFamily="66" charset="0"/>
              </a:rPr>
              <a:t> </a:t>
            </a:r>
            <a:r>
              <a:rPr lang="en-US" sz="2400" dirty="0" err="1">
                <a:latin typeface="Comic Sans MS" panose="030F0702030302020204" pitchFamily="66" charset="0"/>
              </a:rPr>
              <a:t>akımı</a:t>
            </a:r>
            <a:r>
              <a:rPr lang="en-US" sz="2400" dirty="0">
                <a:latin typeface="Comic Sans MS" panose="030F0702030302020204" pitchFamily="66" charset="0"/>
              </a:rPr>
              <a:t>  (</a:t>
            </a:r>
            <a:r>
              <a:rPr lang="en-US" sz="2400" dirty="0" err="1">
                <a:solidFill>
                  <a:srgbClr val="FF0000"/>
                </a:solidFill>
                <a:latin typeface="Comic Sans MS" panose="030F0702030302020204" pitchFamily="66" charset="0"/>
              </a:rPr>
              <a:t>icor</a:t>
            </a:r>
            <a:r>
              <a:rPr lang="en-US" sz="2400" dirty="0">
                <a:latin typeface="Comic Sans MS" panose="030F0702030302020204" pitchFamily="66" charset="0"/>
              </a:rPr>
              <a:t>) </a:t>
            </a:r>
            <a:r>
              <a:rPr lang="en-US" sz="2400" dirty="0" err="1">
                <a:latin typeface="Comic Sans MS" panose="030F0702030302020204" pitchFamily="66" charset="0"/>
              </a:rPr>
              <a:t>oluşur</a:t>
            </a:r>
            <a:r>
              <a:rPr lang="en-US" sz="2400" dirty="0">
                <a:latin typeface="Comic Sans MS" panose="030F0702030302020204" pitchFamily="66" charset="0"/>
              </a:rPr>
              <a:t>. </a:t>
            </a:r>
          </a:p>
        </p:txBody>
      </p:sp>
    </p:spTree>
    <p:extLst>
      <p:ext uri="{BB962C8B-B14F-4D97-AF65-F5344CB8AC3E}">
        <p14:creationId xmlns:p14="http://schemas.microsoft.com/office/powerpoint/2010/main" val="70303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53553" y="175197"/>
            <a:ext cx="2234907" cy="523220"/>
          </a:xfrm>
          <a:prstGeom prst="rect">
            <a:avLst/>
          </a:prstGeom>
        </p:spPr>
        <p:txBody>
          <a:bodyPr wrap="none">
            <a:spAutoFit/>
          </a:bodyPr>
          <a:lstStyle/>
          <a:p>
            <a:r>
              <a:rPr lang="tr-TR" sz="2800" dirty="0" smtClean="0">
                <a:solidFill>
                  <a:srgbClr val="FF0000"/>
                </a:solidFill>
                <a:latin typeface="Comic Sans MS" panose="030F0702030302020204" pitchFamily="66" charset="0"/>
              </a:rPr>
              <a:t>Polarizasyon</a:t>
            </a:r>
            <a:endParaRPr lang="en-US" sz="2800" dirty="0">
              <a:solidFill>
                <a:srgbClr val="FF0000"/>
              </a:solidFill>
              <a:latin typeface="Comic Sans MS" panose="030F0702030302020204" pitchFamily="66" charset="0"/>
            </a:endParaRPr>
          </a:p>
        </p:txBody>
      </p:sp>
      <p:sp>
        <p:nvSpPr>
          <p:cNvPr id="3" name="Dikdörtgen 2"/>
          <p:cNvSpPr/>
          <p:nvPr/>
        </p:nvSpPr>
        <p:spPr>
          <a:xfrm>
            <a:off x="287675" y="817117"/>
            <a:ext cx="11424863" cy="5632311"/>
          </a:xfrm>
          <a:prstGeom prst="rect">
            <a:avLst/>
          </a:prstGeom>
        </p:spPr>
        <p:txBody>
          <a:bodyPr wrap="square">
            <a:spAutoFit/>
          </a:bodyPr>
          <a:lstStyle/>
          <a:p>
            <a:pPr marL="342900" indent="-342900" algn="just">
              <a:buFont typeface="Wingdings" panose="05000000000000000000" pitchFamily="2" charset="2"/>
              <a:buChar char="Ø"/>
            </a:pPr>
            <a:r>
              <a:rPr lang="tr-TR" sz="2400" dirty="0">
                <a:latin typeface="Comic Sans MS" panose="030F0702030302020204" pitchFamily="66" charset="0"/>
              </a:rPr>
              <a:t>Korozyon hücresinden bir miktar akım geçtikten sonra </a:t>
            </a:r>
            <a:r>
              <a:rPr lang="tr-TR" sz="2400" dirty="0">
                <a:solidFill>
                  <a:srgbClr val="FF0000"/>
                </a:solidFill>
                <a:latin typeface="Comic Sans MS" panose="030F0702030302020204" pitchFamily="66" charset="0"/>
              </a:rPr>
              <a:t>anot ve katotta </a:t>
            </a:r>
            <a:r>
              <a:rPr lang="tr-TR" sz="2400" dirty="0">
                <a:latin typeface="Comic Sans MS" panose="030F0702030302020204" pitchFamily="66" charset="0"/>
              </a:rPr>
              <a:t>meydana gelen kimyasal reaksiyonların etkisi ile </a:t>
            </a:r>
            <a:r>
              <a:rPr lang="tr-TR" sz="2400" dirty="0">
                <a:solidFill>
                  <a:srgbClr val="FF0000"/>
                </a:solidFill>
                <a:latin typeface="Comic Sans MS" panose="030F0702030302020204" pitchFamily="66" charset="0"/>
              </a:rPr>
              <a:t>elektrot potansiyelinde </a:t>
            </a:r>
            <a:r>
              <a:rPr lang="tr-TR" sz="2400" dirty="0">
                <a:latin typeface="Comic Sans MS" panose="030F0702030302020204" pitchFamily="66" charset="0"/>
              </a:rPr>
              <a:t>değişme olur</a:t>
            </a:r>
            <a:r>
              <a:rPr lang="tr-TR" sz="2400" dirty="0" smtClean="0">
                <a:latin typeface="Comic Sans MS" panose="030F0702030302020204" pitchFamily="66" charset="0"/>
              </a:rPr>
              <a:t>.</a:t>
            </a:r>
            <a:endParaRPr lang="tr-TR" sz="2400" dirty="0">
              <a:latin typeface="Comic Sans MS" panose="030F0702030302020204" pitchFamily="66" charset="0"/>
            </a:endParaRPr>
          </a:p>
          <a:p>
            <a:pPr marL="342900" indent="-342900" algn="just">
              <a:buFont typeface="Wingdings" panose="05000000000000000000" pitchFamily="2" charset="2"/>
              <a:buChar char="Ø"/>
            </a:pPr>
            <a:r>
              <a:rPr lang="tr-TR" sz="2400" dirty="0" smtClean="0">
                <a:solidFill>
                  <a:srgbClr val="FF0000"/>
                </a:solidFill>
                <a:latin typeface="Comic Sans MS" panose="030F0702030302020204" pitchFamily="66" charset="0"/>
              </a:rPr>
              <a:t>Katot </a:t>
            </a:r>
            <a:r>
              <a:rPr lang="tr-TR" sz="2400" dirty="0">
                <a:solidFill>
                  <a:srgbClr val="FF0000"/>
                </a:solidFill>
                <a:latin typeface="Comic Sans MS" panose="030F0702030302020204" pitchFamily="66" charset="0"/>
              </a:rPr>
              <a:t>polarizasyonuna metal yüzeyinde hidrojen birikmesi </a:t>
            </a:r>
            <a:r>
              <a:rPr lang="tr-TR" sz="2400" dirty="0">
                <a:latin typeface="Comic Sans MS" panose="030F0702030302020204" pitchFamily="66" charset="0"/>
              </a:rPr>
              <a:t>neden olur. </a:t>
            </a:r>
            <a:endParaRPr lang="tr-TR" sz="2400" dirty="0" smtClean="0">
              <a:latin typeface="Comic Sans MS" panose="030F0702030302020204" pitchFamily="66" charset="0"/>
            </a:endParaRPr>
          </a:p>
          <a:p>
            <a:pPr marL="342900" indent="-342900" algn="just">
              <a:buFont typeface="Wingdings" panose="05000000000000000000" pitchFamily="2" charset="2"/>
              <a:buChar char="Ø"/>
            </a:pPr>
            <a:r>
              <a:rPr lang="tr-TR" sz="2400" dirty="0" smtClean="0">
                <a:latin typeface="Comic Sans MS" panose="030F0702030302020204" pitchFamily="66" charset="0"/>
              </a:rPr>
              <a:t>Anot </a:t>
            </a:r>
            <a:r>
              <a:rPr lang="tr-TR" sz="2400" dirty="0">
                <a:latin typeface="Comic Sans MS" panose="030F0702030302020204" pitchFamily="66" charset="0"/>
              </a:rPr>
              <a:t>ise oluşan korozyon ürünleri çözünmeyen bileşikler halinde </a:t>
            </a:r>
            <a:r>
              <a:rPr lang="tr-TR" sz="2400" dirty="0">
                <a:solidFill>
                  <a:srgbClr val="FF0000"/>
                </a:solidFill>
                <a:latin typeface="Comic Sans MS" panose="030F0702030302020204" pitchFamily="66" charset="0"/>
              </a:rPr>
              <a:t>yüzeyi kaplayarak polarizasyona neden </a:t>
            </a:r>
            <a:r>
              <a:rPr lang="tr-TR" sz="2400" dirty="0">
                <a:latin typeface="Comic Sans MS" panose="030F0702030302020204" pitchFamily="66" charset="0"/>
              </a:rPr>
              <a:t>olur. </a:t>
            </a:r>
            <a:endParaRPr lang="tr-TR" sz="2400" dirty="0" smtClean="0">
              <a:latin typeface="Comic Sans MS" panose="030F0702030302020204" pitchFamily="66" charset="0"/>
            </a:endParaRPr>
          </a:p>
          <a:p>
            <a:pPr marL="342900" indent="-342900" algn="just">
              <a:buFont typeface="Wingdings" panose="05000000000000000000" pitchFamily="2" charset="2"/>
              <a:buChar char="Ø"/>
            </a:pPr>
            <a:r>
              <a:rPr lang="tr-TR" sz="2400" dirty="0" smtClean="0">
                <a:latin typeface="Comic Sans MS" panose="030F0702030302020204" pitchFamily="66" charset="0"/>
              </a:rPr>
              <a:t>Polarizasyon </a:t>
            </a:r>
            <a:r>
              <a:rPr lang="tr-TR" sz="2400" dirty="0">
                <a:latin typeface="Comic Sans MS" panose="030F0702030302020204" pitchFamily="66" charset="0"/>
              </a:rPr>
              <a:t>sonucu korozyon hücresinin anot ve katot potansiyel farkı gittikçe azalır</a:t>
            </a:r>
            <a:r>
              <a:rPr lang="tr-TR" sz="2400" dirty="0" smtClean="0">
                <a:latin typeface="Comic Sans MS" panose="030F0702030302020204" pitchFamily="66" charset="0"/>
              </a:rPr>
              <a:t>. </a:t>
            </a:r>
          </a:p>
          <a:p>
            <a:pPr marL="342900" indent="-342900" algn="just">
              <a:buFont typeface="Wingdings" panose="05000000000000000000" pitchFamily="2" charset="2"/>
              <a:buChar char="Ø"/>
            </a:pPr>
            <a:r>
              <a:rPr lang="tr-TR" sz="2400" dirty="0" smtClean="0">
                <a:latin typeface="Comic Sans MS" panose="030F0702030302020204" pitchFamily="66" charset="0"/>
              </a:rPr>
              <a:t>Anot </a:t>
            </a:r>
            <a:r>
              <a:rPr lang="tr-TR" sz="2400" dirty="0">
                <a:latin typeface="Comic Sans MS" panose="030F0702030302020204" pitchFamily="66" charset="0"/>
              </a:rPr>
              <a:t>ve katottaki polarizasyon özellikleri pratikte korozyonun önlenmesi açısından büyük önem taşır. Korozyonu önlemek için alınan tedbirler de polarizasyona dayanır. </a:t>
            </a:r>
            <a:endParaRPr lang="tr-TR" sz="2400" dirty="0" smtClean="0">
              <a:latin typeface="Comic Sans MS" panose="030F0702030302020204" pitchFamily="66" charset="0"/>
            </a:endParaRPr>
          </a:p>
          <a:p>
            <a:pPr marL="342900" indent="-342900" algn="just">
              <a:buFont typeface="Wingdings" panose="05000000000000000000" pitchFamily="2" charset="2"/>
              <a:buChar char="Ø"/>
            </a:pPr>
            <a:r>
              <a:rPr lang="tr-TR" sz="2400" dirty="0" smtClean="0">
                <a:latin typeface="Comic Sans MS" panose="030F0702030302020204" pitchFamily="66" charset="0"/>
              </a:rPr>
              <a:t>Pratikte </a:t>
            </a:r>
            <a:r>
              <a:rPr lang="tr-TR" sz="2400" dirty="0">
                <a:latin typeface="Comic Sans MS" panose="030F0702030302020204" pitchFamily="66" charset="0"/>
              </a:rPr>
              <a:t>korozyonu önlemek üzere başlıca </a:t>
            </a:r>
            <a:r>
              <a:rPr lang="tr-TR" sz="2400" dirty="0">
                <a:solidFill>
                  <a:srgbClr val="FF0000"/>
                </a:solidFill>
                <a:latin typeface="Comic Sans MS" panose="030F0702030302020204" pitchFamily="66" charset="0"/>
              </a:rPr>
              <a:t>iki yöntem </a:t>
            </a:r>
            <a:r>
              <a:rPr lang="tr-TR" sz="2400" dirty="0">
                <a:latin typeface="Comic Sans MS" panose="030F0702030302020204" pitchFamily="66" charset="0"/>
              </a:rPr>
              <a:t>uygulanmaktadır. Bunlardan birisi </a:t>
            </a:r>
            <a:r>
              <a:rPr lang="tr-TR" sz="2400" dirty="0">
                <a:solidFill>
                  <a:srgbClr val="FF0000"/>
                </a:solidFill>
                <a:latin typeface="Comic Sans MS" panose="030F0702030302020204" pitchFamily="66" charset="0"/>
              </a:rPr>
              <a:t>metal yüzeylerinin kaplanmasıdır</a:t>
            </a:r>
            <a:r>
              <a:rPr lang="tr-TR" sz="2400" dirty="0">
                <a:latin typeface="Comic Sans MS" panose="030F0702030302020204" pitchFamily="66" charset="0"/>
              </a:rPr>
              <a:t>. Böylece </a:t>
            </a:r>
            <a:r>
              <a:rPr lang="tr-TR" sz="2400" dirty="0" err="1">
                <a:solidFill>
                  <a:srgbClr val="FF0000"/>
                </a:solidFill>
                <a:latin typeface="Comic Sans MS" panose="030F0702030302020204" pitchFamily="66" charset="0"/>
              </a:rPr>
              <a:t>anodik</a:t>
            </a:r>
            <a:r>
              <a:rPr lang="tr-TR" sz="2400" dirty="0">
                <a:solidFill>
                  <a:srgbClr val="FF0000"/>
                </a:solidFill>
                <a:latin typeface="Comic Sans MS" panose="030F0702030302020204" pitchFamily="66" charset="0"/>
              </a:rPr>
              <a:t> potansiyel artırılmış</a:t>
            </a:r>
            <a:r>
              <a:rPr lang="tr-TR" sz="2400" dirty="0">
                <a:latin typeface="Comic Sans MS" panose="030F0702030302020204" pitchFamily="66" charset="0"/>
              </a:rPr>
              <a:t> olur. İkincisi ise </a:t>
            </a:r>
            <a:r>
              <a:rPr lang="tr-TR" sz="2400" dirty="0" err="1">
                <a:solidFill>
                  <a:srgbClr val="FF0000"/>
                </a:solidFill>
                <a:latin typeface="Comic Sans MS" panose="030F0702030302020204" pitchFamily="66" charset="0"/>
              </a:rPr>
              <a:t>katodik</a:t>
            </a:r>
            <a:r>
              <a:rPr lang="tr-TR" sz="2400" dirty="0">
                <a:solidFill>
                  <a:srgbClr val="FF0000"/>
                </a:solidFill>
                <a:latin typeface="Comic Sans MS" panose="030F0702030302020204" pitchFamily="66" charset="0"/>
              </a:rPr>
              <a:t> koruma yapılarak katodun polarize </a:t>
            </a:r>
            <a:r>
              <a:rPr lang="tr-TR" sz="2400" dirty="0">
                <a:latin typeface="Comic Sans MS" panose="030F0702030302020204" pitchFamily="66" charset="0"/>
              </a:rPr>
              <a:t>edilmesidir.</a:t>
            </a:r>
          </a:p>
        </p:txBody>
      </p:sp>
    </p:spTree>
    <p:extLst>
      <p:ext uri="{BB962C8B-B14F-4D97-AF65-F5344CB8AC3E}">
        <p14:creationId xmlns:p14="http://schemas.microsoft.com/office/powerpoint/2010/main" val="102181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62710"/>
            <a:ext cx="11723914" cy="3970318"/>
          </a:xfrm>
          <a:prstGeom prst="rect">
            <a:avLst/>
          </a:prstGeom>
        </p:spPr>
        <p:txBody>
          <a:bodyPr wrap="square">
            <a:spAutoFit/>
          </a:bodyPr>
          <a:lstStyle/>
          <a:p>
            <a:pPr marL="457200" indent="-457200" algn="just">
              <a:buFont typeface="Wingdings" panose="05000000000000000000" pitchFamily="2" charset="2"/>
              <a:buChar char="v"/>
            </a:pPr>
            <a:r>
              <a:rPr lang="en-US" sz="2800" dirty="0" err="1">
                <a:solidFill>
                  <a:srgbClr val="000000"/>
                </a:solidFill>
                <a:latin typeface="Comic Sans MS" panose="030F0702030302020204" pitchFamily="66" charset="0"/>
              </a:rPr>
              <a:t>Metalin</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korozyona</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uğramasının</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mümkün</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olduğu</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bölgelerde</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ise</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bazı</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halde</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korozyon</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olayı</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gözlenmeyebilir</a:t>
            </a:r>
            <a:r>
              <a:rPr lang="en-US" sz="2800" dirty="0">
                <a:solidFill>
                  <a:srgbClr val="000000"/>
                </a:solidFill>
                <a:latin typeface="Comic Sans MS" panose="030F0702030302020204" pitchFamily="66" charset="0"/>
              </a:rPr>
              <a:t>. Bu </a:t>
            </a:r>
            <a:r>
              <a:rPr lang="en-US" sz="2800" dirty="0" err="1">
                <a:solidFill>
                  <a:srgbClr val="000000"/>
                </a:solidFill>
                <a:latin typeface="Comic Sans MS" panose="030F0702030302020204" pitchFamily="66" charset="0"/>
              </a:rPr>
              <a:t>bölgelerde</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metalin</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termodinamik</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olarak</a:t>
            </a:r>
            <a:r>
              <a:rPr lang="en-US" sz="2800" dirty="0">
                <a:solidFill>
                  <a:srgbClr val="000000"/>
                </a:solidFill>
                <a:latin typeface="Comic Sans MS" panose="030F0702030302020204" pitchFamily="66" charset="0"/>
              </a:rPr>
              <a:t> </a:t>
            </a:r>
            <a:r>
              <a:rPr lang="en-US" sz="2800" dirty="0" err="1">
                <a:solidFill>
                  <a:srgbClr val="FF0000"/>
                </a:solidFill>
                <a:latin typeface="Comic Sans MS" panose="030F0702030302020204" pitchFamily="66" charset="0"/>
              </a:rPr>
              <a:t>stabil</a:t>
            </a:r>
            <a:r>
              <a:rPr lang="en-US" sz="2800" dirty="0">
                <a:solidFill>
                  <a:srgbClr val="FF0000"/>
                </a:solidFill>
                <a:latin typeface="Comic Sans MS" panose="030F0702030302020204" pitchFamily="66" charset="0"/>
              </a:rPr>
              <a:t> </a:t>
            </a:r>
            <a:r>
              <a:rPr lang="en-US" sz="2800" dirty="0" err="1">
                <a:solidFill>
                  <a:srgbClr val="FF0000"/>
                </a:solidFill>
                <a:latin typeface="Comic Sans MS" panose="030F0702030302020204" pitchFamily="66" charset="0"/>
              </a:rPr>
              <a:t>halde</a:t>
            </a:r>
            <a:r>
              <a:rPr lang="en-US" sz="2800" dirty="0">
                <a:solidFill>
                  <a:srgbClr val="FF0000"/>
                </a:solidFill>
                <a:latin typeface="Comic Sans MS" panose="030F0702030302020204" pitchFamily="66" charset="0"/>
              </a:rPr>
              <a:t> </a:t>
            </a:r>
            <a:r>
              <a:rPr lang="en-US" sz="2800" dirty="0" err="1">
                <a:solidFill>
                  <a:srgbClr val="000000"/>
                </a:solidFill>
                <a:latin typeface="Comic Sans MS" panose="030F0702030302020204" pitchFamily="66" charset="0"/>
              </a:rPr>
              <a:t>olmadığı</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bilinir</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ancak</a:t>
            </a:r>
            <a:r>
              <a:rPr lang="en-US" sz="2800" dirty="0">
                <a:solidFill>
                  <a:srgbClr val="000000"/>
                </a:solidFill>
                <a:latin typeface="Comic Sans MS" panose="030F0702030302020204" pitchFamily="66" charset="0"/>
              </a:rPr>
              <a:t> </a:t>
            </a:r>
            <a:r>
              <a:rPr lang="en-US" sz="2800" dirty="0" err="1">
                <a:solidFill>
                  <a:srgbClr val="FF0000"/>
                </a:solidFill>
                <a:latin typeface="Comic Sans MS" panose="030F0702030302020204" pitchFamily="66" charset="0"/>
              </a:rPr>
              <a:t>korozyona</a:t>
            </a:r>
            <a:r>
              <a:rPr lang="en-US" sz="2800" dirty="0">
                <a:solidFill>
                  <a:srgbClr val="FF0000"/>
                </a:solidFill>
                <a:latin typeface="Comic Sans MS" panose="030F0702030302020204" pitchFamily="66" charset="0"/>
              </a:rPr>
              <a:t> </a:t>
            </a:r>
            <a:r>
              <a:rPr lang="en-US" sz="2800" dirty="0" err="1">
                <a:solidFill>
                  <a:srgbClr val="FF0000"/>
                </a:solidFill>
                <a:latin typeface="Comic Sans MS" panose="030F0702030302020204" pitchFamily="66" charset="0"/>
              </a:rPr>
              <a:t>uğrayıp</a:t>
            </a:r>
            <a:r>
              <a:rPr lang="en-US" sz="2800" dirty="0">
                <a:solidFill>
                  <a:srgbClr val="FF0000"/>
                </a:solidFill>
                <a:latin typeface="Comic Sans MS" panose="030F0702030302020204" pitchFamily="66" charset="0"/>
              </a:rPr>
              <a:t> </a:t>
            </a:r>
            <a:r>
              <a:rPr lang="en-US" sz="2800" dirty="0" err="1">
                <a:solidFill>
                  <a:srgbClr val="FF0000"/>
                </a:solidFill>
                <a:latin typeface="Comic Sans MS" panose="030F0702030302020204" pitchFamily="66" charset="0"/>
              </a:rPr>
              <a:t>uğramayacağı</a:t>
            </a:r>
            <a:r>
              <a:rPr lang="en-US" sz="2800" dirty="0">
                <a:solidFill>
                  <a:srgbClr val="FF0000"/>
                </a:solidFill>
                <a:latin typeface="Comic Sans MS" panose="030F0702030302020204" pitchFamily="66" charset="0"/>
              </a:rPr>
              <a:t> </a:t>
            </a:r>
            <a:r>
              <a:rPr lang="en-US" sz="2800" dirty="0" err="1">
                <a:solidFill>
                  <a:srgbClr val="FF0000"/>
                </a:solidFill>
                <a:latin typeface="Comic Sans MS" panose="030F0702030302020204" pitchFamily="66" charset="0"/>
              </a:rPr>
              <a:t>kesin</a:t>
            </a:r>
            <a:r>
              <a:rPr lang="en-US" sz="2800" dirty="0">
                <a:solidFill>
                  <a:srgbClr val="FF0000"/>
                </a:solidFill>
                <a:latin typeface="Comic Sans MS" panose="030F0702030302020204" pitchFamily="66" charset="0"/>
              </a:rPr>
              <a:t> </a:t>
            </a:r>
            <a:r>
              <a:rPr lang="en-US" sz="2800" dirty="0" err="1">
                <a:solidFill>
                  <a:srgbClr val="FF0000"/>
                </a:solidFill>
                <a:latin typeface="Comic Sans MS" panose="030F0702030302020204" pitchFamily="66" charset="0"/>
              </a:rPr>
              <a:t>olarak</a:t>
            </a:r>
            <a:r>
              <a:rPr lang="en-US" sz="2800" dirty="0">
                <a:solidFill>
                  <a:srgbClr val="FF0000"/>
                </a:solidFill>
                <a:latin typeface="Comic Sans MS" panose="030F0702030302020204" pitchFamily="66" charset="0"/>
              </a:rPr>
              <a:t> </a:t>
            </a:r>
            <a:r>
              <a:rPr lang="en-US" sz="2800" dirty="0" err="1">
                <a:solidFill>
                  <a:srgbClr val="FF0000"/>
                </a:solidFill>
                <a:latin typeface="Comic Sans MS" panose="030F0702030302020204" pitchFamily="66" charset="0"/>
              </a:rPr>
              <a:t>söylenemez</a:t>
            </a:r>
            <a:r>
              <a:rPr lang="en-US" sz="2800" dirty="0">
                <a:solidFill>
                  <a:srgbClr val="000000"/>
                </a:solidFill>
                <a:latin typeface="Comic Sans MS" panose="030F0702030302020204" pitchFamily="66" charset="0"/>
              </a:rPr>
              <a:t>. </a:t>
            </a:r>
            <a:endParaRPr lang="tr-TR" sz="2800" dirty="0" smtClean="0">
              <a:solidFill>
                <a:srgbClr val="000000"/>
              </a:solidFill>
              <a:latin typeface="Comic Sans MS" panose="030F0702030302020204" pitchFamily="66" charset="0"/>
            </a:endParaRPr>
          </a:p>
          <a:p>
            <a:pPr marL="457200" indent="-457200" algn="just">
              <a:buFont typeface="Wingdings" panose="05000000000000000000" pitchFamily="2" charset="2"/>
              <a:buChar char="v"/>
            </a:pPr>
            <a:endParaRPr lang="tr-TR" sz="2800" dirty="0">
              <a:solidFill>
                <a:srgbClr val="000000"/>
              </a:solidFill>
              <a:latin typeface="Comic Sans MS" panose="030F0702030302020204" pitchFamily="66" charset="0"/>
            </a:endParaRPr>
          </a:p>
          <a:p>
            <a:pPr marL="457200" indent="-457200" algn="just">
              <a:buFont typeface="Wingdings" panose="05000000000000000000" pitchFamily="2" charset="2"/>
              <a:buChar char="v"/>
            </a:pPr>
            <a:r>
              <a:rPr lang="en-US" sz="2800" dirty="0" err="1" smtClean="0">
                <a:solidFill>
                  <a:srgbClr val="FF0000"/>
                </a:solidFill>
                <a:latin typeface="Comic Sans MS" panose="030F0702030302020204" pitchFamily="66" charset="0"/>
              </a:rPr>
              <a:t>Korozyon</a:t>
            </a:r>
            <a:r>
              <a:rPr lang="en-US" sz="2800" dirty="0" smtClean="0">
                <a:solidFill>
                  <a:srgbClr val="FF0000"/>
                </a:solidFill>
                <a:latin typeface="Comic Sans MS" panose="030F0702030302020204" pitchFamily="66" charset="0"/>
              </a:rPr>
              <a:t> </a:t>
            </a:r>
            <a:r>
              <a:rPr lang="en-US" sz="2800" dirty="0" err="1">
                <a:solidFill>
                  <a:srgbClr val="FF0000"/>
                </a:solidFill>
                <a:latin typeface="Comic Sans MS" panose="030F0702030302020204" pitchFamily="66" charset="0"/>
              </a:rPr>
              <a:t>hızı</a:t>
            </a:r>
            <a:r>
              <a:rPr lang="en-US" sz="2800" dirty="0">
                <a:solidFill>
                  <a:srgbClr val="FF0000"/>
                </a:solidFill>
                <a:latin typeface="Comic Sans MS" panose="030F0702030302020204" pitchFamily="66" charset="0"/>
              </a:rPr>
              <a:t> </a:t>
            </a:r>
            <a:r>
              <a:rPr lang="en-US" sz="2800" dirty="0" err="1">
                <a:solidFill>
                  <a:srgbClr val="FF0000"/>
                </a:solidFill>
                <a:latin typeface="Comic Sans MS" panose="030F0702030302020204" pitchFamily="66" charset="0"/>
              </a:rPr>
              <a:t>çok</a:t>
            </a:r>
            <a:r>
              <a:rPr lang="en-US" sz="2800" dirty="0">
                <a:solidFill>
                  <a:srgbClr val="FF0000"/>
                </a:solidFill>
                <a:latin typeface="Comic Sans MS" panose="030F0702030302020204" pitchFamily="66" charset="0"/>
              </a:rPr>
              <a:t> </a:t>
            </a:r>
            <a:r>
              <a:rPr lang="en-US" sz="2800" dirty="0" err="1">
                <a:solidFill>
                  <a:srgbClr val="FF0000"/>
                </a:solidFill>
                <a:latin typeface="Comic Sans MS" panose="030F0702030302020204" pitchFamily="66" charset="0"/>
              </a:rPr>
              <a:t>yavaş</a:t>
            </a:r>
            <a:r>
              <a:rPr lang="en-US" sz="2800" dirty="0">
                <a:solidFill>
                  <a:srgbClr val="FF0000"/>
                </a:solidFill>
                <a:latin typeface="Comic Sans MS" panose="030F0702030302020204" pitchFamily="66" charset="0"/>
              </a:rPr>
              <a:t> </a:t>
            </a:r>
            <a:r>
              <a:rPr lang="en-US" sz="2800" dirty="0" err="1">
                <a:solidFill>
                  <a:srgbClr val="000000"/>
                </a:solidFill>
                <a:latin typeface="Comic Sans MS" panose="030F0702030302020204" pitchFamily="66" charset="0"/>
              </a:rPr>
              <a:t>olabilir</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veya</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korozyon</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reaksiyonunu</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fiziksel</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olarak</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engelleyen</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örneğin</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pasifleşme</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veya</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kabuk</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oluşması</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gibi</a:t>
            </a:r>
            <a:r>
              <a:rPr lang="en-US" sz="2800" dirty="0">
                <a:solidFill>
                  <a:srgbClr val="000000"/>
                </a:solidFill>
                <a:latin typeface="Comic Sans MS" panose="030F0702030302020204" pitchFamily="66" charset="0"/>
              </a:rPr>
              <a:t>) </a:t>
            </a:r>
            <a:r>
              <a:rPr lang="en-US" sz="2800" dirty="0" err="1" smtClean="0">
                <a:solidFill>
                  <a:srgbClr val="000000"/>
                </a:solidFill>
                <a:latin typeface="Comic Sans MS" panose="030F0702030302020204" pitchFamily="66" charset="0"/>
              </a:rPr>
              <a:t>bir</a:t>
            </a:r>
            <a:r>
              <a:rPr lang="en-US" sz="2800" dirty="0" smtClean="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olay</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söz</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konusu</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ise</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korozyon</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olayının</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gerçekleşmesi</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mümkün</a:t>
            </a:r>
            <a:r>
              <a:rPr lang="en-US" sz="2800" dirty="0">
                <a:solidFill>
                  <a:srgbClr val="000000"/>
                </a:solidFill>
                <a:latin typeface="Comic Sans MS" panose="030F0702030302020204" pitchFamily="66" charset="0"/>
              </a:rPr>
              <a:t> </a:t>
            </a:r>
            <a:r>
              <a:rPr lang="en-US" sz="2800" dirty="0" err="1">
                <a:solidFill>
                  <a:srgbClr val="000000"/>
                </a:solidFill>
                <a:latin typeface="Comic Sans MS" panose="030F0702030302020204" pitchFamily="66" charset="0"/>
              </a:rPr>
              <a:t>olamaz</a:t>
            </a:r>
            <a:r>
              <a:rPr lang="en-US" sz="2800" dirty="0">
                <a:solidFill>
                  <a:srgbClr val="000000"/>
                </a:solidFill>
                <a:latin typeface="Comic Sans MS" panose="030F0702030302020204" pitchFamily="66" charset="0"/>
              </a:rPr>
              <a:t>. </a:t>
            </a:r>
            <a:endParaRPr lang="en-US" sz="2800" dirty="0">
              <a:latin typeface="Comic Sans MS" panose="030F0702030302020204" pitchFamily="66" charset="0"/>
            </a:endParaRPr>
          </a:p>
        </p:txBody>
      </p:sp>
      <p:sp>
        <p:nvSpPr>
          <p:cNvPr id="5" name="Metin kutusu 4"/>
          <p:cNvSpPr txBox="1"/>
          <p:nvPr/>
        </p:nvSpPr>
        <p:spPr>
          <a:xfrm>
            <a:off x="816429" y="105817"/>
            <a:ext cx="10989128" cy="523220"/>
          </a:xfrm>
          <a:prstGeom prst="rect">
            <a:avLst/>
          </a:prstGeom>
          <a:noFill/>
        </p:spPr>
        <p:txBody>
          <a:bodyPr wrap="square" rtlCol="0">
            <a:spAutoFit/>
          </a:bodyPr>
          <a:lstStyle/>
          <a:p>
            <a:pPr lvl="0" algn="ctr" fontAlgn="base">
              <a:spcBef>
                <a:spcPct val="0"/>
              </a:spcBef>
              <a:spcAft>
                <a:spcPct val="0"/>
              </a:spcAft>
            </a:pPr>
            <a:r>
              <a:rPr lang="tr-TR" sz="2800" dirty="0" smtClean="0">
                <a:solidFill>
                  <a:srgbClr val="FF0000"/>
                </a:solidFill>
                <a:latin typeface="Comic Sans MS" panose="030F0702030302020204" pitchFamily="66" charset="0"/>
              </a:rPr>
              <a:t>POURBAIX DİYAGRAMLARI</a:t>
            </a:r>
          </a:p>
        </p:txBody>
      </p:sp>
    </p:spTree>
    <p:extLst>
      <p:ext uri="{BB962C8B-B14F-4D97-AF65-F5344CB8AC3E}">
        <p14:creationId xmlns:p14="http://schemas.microsoft.com/office/powerpoint/2010/main" val="41494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677508" y="272533"/>
            <a:ext cx="4729180" cy="523220"/>
          </a:xfrm>
          <a:prstGeom prst="rect">
            <a:avLst/>
          </a:prstGeom>
        </p:spPr>
        <p:txBody>
          <a:bodyPr wrap="none">
            <a:spAutoFit/>
          </a:bodyPr>
          <a:lstStyle/>
          <a:p>
            <a:r>
              <a:rPr lang="en-US" sz="2800" dirty="0">
                <a:solidFill>
                  <a:srgbClr val="FF0000"/>
                </a:solidFill>
                <a:latin typeface="Comic Sans MS" panose="030F0702030302020204" pitchFamily="66" charset="0"/>
              </a:rPr>
              <a:t>Su </a:t>
            </a:r>
            <a:r>
              <a:rPr lang="en-US" sz="2800" dirty="0" err="1">
                <a:solidFill>
                  <a:srgbClr val="FF0000"/>
                </a:solidFill>
                <a:latin typeface="Comic Sans MS" panose="030F0702030302020204" pitchFamily="66" charset="0"/>
              </a:rPr>
              <a:t>için</a:t>
            </a:r>
            <a:r>
              <a:rPr lang="en-US" sz="2800" dirty="0">
                <a:solidFill>
                  <a:srgbClr val="FF0000"/>
                </a:solidFill>
                <a:latin typeface="Comic Sans MS" panose="030F0702030302020204" pitchFamily="66" charset="0"/>
              </a:rPr>
              <a:t> </a:t>
            </a:r>
            <a:r>
              <a:rPr lang="en-US" sz="2800" dirty="0" err="1">
                <a:solidFill>
                  <a:srgbClr val="FF0000"/>
                </a:solidFill>
                <a:latin typeface="Comic Sans MS" panose="030F0702030302020204" pitchFamily="66" charset="0"/>
              </a:rPr>
              <a:t>Pourbaix</a:t>
            </a:r>
            <a:r>
              <a:rPr lang="en-US" sz="2800" dirty="0">
                <a:solidFill>
                  <a:srgbClr val="FF0000"/>
                </a:solidFill>
                <a:latin typeface="Comic Sans MS" panose="030F0702030302020204" pitchFamily="66" charset="0"/>
              </a:rPr>
              <a:t> </a:t>
            </a:r>
            <a:r>
              <a:rPr lang="en-US" sz="2800" dirty="0" err="1">
                <a:solidFill>
                  <a:srgbClr val="FF0000"/>
                </a:solidFill>
                <a:latin typeface="Comic Sans MS" panose="030F0702030302020204" pitchFamily="66" charset="0"/>
              </a:rPr>
              <a:t>Diyagramı</a:t>
            </a:r>
            <a:r>
              <a:rPr lang="en-US" sz="2800" dirty="0">
                <a:solidFill>
                  <a:srgbClr val="FF0000"/>
                </a:solidFill>
                <a:latin typeface="Comic Sans MS" panose="030F0702030302020204" pitchFamily="66" charset="0"/>
              </a:rPr>
              <a:t> </a:t>
            </a:r>
          </a:p>
        </p:txBody>
      </p:sp>
      <p:sp>
        <p:nvSpPr>
          <p:cNvPr id="2" name="Dikdörtgen 1"/>
          <p:cNvSpPr/>
          <p:nvPr/>
        </p:nvSpPr>
        <p:spPr>
          <a:xfrm>
            <a:off x="359596" y="989762"/>
            <a:ext cx="11507056" cy="830997"/>
          </a:xfrm>
          <a:prstGeom prst="rect">
            <a:avLst/>
          </a:prstGeom>
        </p:spPr>
        <p:txBody>
          <a:bodyPr wrap="square">
            <a:spAutoFit/>
          </a:bodyPr>
          <a:lstStyle/>
          <a:p>
            <a:r>
              <a:rPr lang="sv-SE" sz="2400" dirty="0">
                <a:latin typeface="Comic Sans MS" panose="030F0702030302020204" pitchFamily="66" charset="0"/>
              </a:rPr>
              <a:t>Suyun inert elektrotlarla elektroliz edilmesi halinde katotta hidrojen </a:t>
            </a:r>
            <a:r>
              <a:rPr lang="tr-TR" sz="2400" dirty="0" smtClean="0">
                <a:latin typeface="Comic Sans MS" panose="030F0702030302020204" pitchFamily="66" charset="0"/>
              </a:rPr>
              <a:t> çıkışı </a:t>
            </a:r>
            <a:r>
              <a:rPr lang="tr-TR" sz="2400" dirty="0">
                <a:latin typeface="Comic Sans MS" panose="030F0702030302020204" pitchFamily="66" charset="0"/>
              </a:rPr>
              <a:t>olur. Suyun </a:t>
            </a:r>
            <a:r>
              <a:rPr lang="tr-TR" sz="2400" dirty="0" err="1">
                <a:solidFill>
                  <a:srgbClr val="FF0000"/>
                </a:solidFill>
                <a:latin typeface="Comic Sans MS" panose="030F0702030302020204" pitchFamily="66" charset="0"/>
              </a:rPr>
              <a:t>pH</a:t>
            </a:r>
            <a:r>
              <a:rPr lang="tr-TR" sz="2400" dirty="0">
                <a:solidFill>
                  <a:srgbClr val="FF0000"/>
                </a:solidFill>
                <a:latin typeface="Comic Sans MS" panose="030F0702030302020204" pitchFamily="66" charset="0"/>
              </a:rPr>
              <a:t> derecesine</a:t>
            </a:r>
            <a:r>
              <a:rPr lang="tr-TR" sz="2400" dirty="0">
                <a:latin typeface="Comic Sans MS" panose="030F0702030302020204" pitchFamily="66" charset="0"/>
              </a:rPr>
              <a:t> göre hidrojen </a:t>
            </a:r>
            <a:r>
              <a:rPr lang="tr-TR" sz="2400" dirty="0" smtClean="0">
                <a:latin typeface="Comic Sans MS" panose="030F0702030302020204" pitchFamily="66" charset="0"/>
              </a:rPr>
              <a:t>çıkış reaksiyonları </a:t>
            </a:r>
            <a:r>
              <a:rPr lang="tr-TR" sz="2400" dirty="0">
                <a:latin typeface="Comic Sans MS" panose="030F0702030302020204" pitchFamily="66" charset="0"/>
              </a:rPr>
              <a:t>b</a:t>
            </a:r>
            <a:r>
              <a:rPr lang="tr-TR" sz="2400" dirty="0" smtClean="0">
                <a:latin typeface="Comic Sans MS" panose="030F0702030302020204" pitchFamily="66" charset="0"/>
              </a:rPr>
              <a:t>öyledir</a:t>
            </a:r>
            <a:r>
              <a:rPr lang="tr-TR" sz="2400" dirty="0">
                <a:latin typeface="Comic Sans MS" panose="030F0702030302020204" pitchFamily="66" charset="0"/>
              </a:rPr>
              <a:t>.</a:t>
            </a:r>
          </a:p>
        </p:txBody>
      </p:sp>
      <p:sp>
        <p:nvSpPr>
          <p:cNvPr id="5" name="Dikdörtgen 4"/>
          <p:cNvSpPr/>
          <p:nvPr/>
        </p:nvSpPr>
        <p:spPr>
          <a:xfrm>
            <a:off x="453986" y="2098873"/>
            <a:ext cx="7037504" cy="461665"/>
          </a:xfrm>
          <a:prstGeom prst="rect">
            <a:avLst/>
          </a:prstGeom>
        </p:spPr>
        <p:txBody>
          <a:bodyPr wrap="none">
            <a:spAutoFit/>
          </a:bodyPr>
          <a:lstStyle/>
          <a:p>
            <a:r>
              <a:rPr lang="tr-TR" sz="2400" dirty="0" smtClean="0">
                <a:solidFill>
                  <a:srgbClr val="FF0000"/>
                </a:solidFill>
                <a:latin typeface="Comic Sans MS" panose="030F0702030302020204" pitchFamily="66" charset="0"/>
              </a:rPr>
              <a:t>Asidik çözeltilerde:</a:t>
            </a:r>
            <a:r>
              <a:rPr lang="tr-TR" sz="2400" dirty="0" smtClean="0">
                <a:solidFill>
                  <a:srgbClr val="000000"/>
                </a:solidFill>
                <a:latin typeface="Comic Sans MS" panose="030F0702030302020204" pitchFamily="66" charset="0"/>
              </a:rPr>
              <a:t>		2H</a:t>
            </a:r>
            <a:r>
              <a:rPr lang="tr-TR" sz="2400" baseline="30000" dirty="0" smtClean="0">
                <a:solidFill>
                  <a:srgbClr val="000000"/>
                </a:solidFill>
                <a:latin typeface="Comic Sans MS" panose="030F0702030302020204" pitchFamily="66" charset="0"/>
              </a:rPr>
              <a:t>+</a:t>
            </a:r>
            <a:r>
              <a:rPr lang="tr-TR" sz="2400" dirty="0" smtClean="0">
                <a:solidFill>
                  <a:srgbClr val="000000"/>
                </a:solidFill>
                <a:latin typeface="Comic Sans MS" panose="030F0702030302020204" pitchFamily="66" charset="0"/>
              </a:rPr>
              <a:t> + 2e</a:t>
            </a:r>
            <a:r>
              <a:rPr lang="tr-TR" sz="2400" baseline="30000" dirty="0" smtClean="0">
                <a:solidFill>
                  <a:srgbClr val="000000"/>
                </a:solidFill>
                <a:latin typeface="Comic Sans MS" panose="030F0702030302020204" pitchFamily="66" charset="0"/>
              </a:rPr>
              <a:t>-</a:t>
            </a:r>
            <a:r>
              <a:rPr lang="en-US" sz="2400" dirty="0" smtClean="0">
                <a:solidFill>
                  <a:srgbClr val="000000"/>
                </a:solidFill>
                <a:latin typeface="Comic Sans MS" panose="030F0702030302020204" pitchFamily="66" charset="0"/>
              </a:rPr>
              <a:t> </a:t>
            </a:r>
            <a:r>
              <a:rPr lang="en-US" sz="2400" dirty="0">
                <a:solidFill>
                  <a:srgbClr val="000000"/>
                </a:solidFill>
                <a:latin typeface="Comic Sans MS" panose="030F0702030302020204" pitchFamily="66" charset="0"/>
              </a:rPr>
              <a:t>→ </a:t>
            </a:r>
            <a:r>
              <a:rPr lang="tr-TR" sz="2400" dirty="0" smtClean="0">
                <a:solidFill>
                  <a:srgbClr val="000000"/>
                </a:solidFill>
                <a:latin typeface="Comic Sans MS" panose="030F0702030302020204" pitchFamily="66" charset="0"/>
              </a:rPr>
              <a:t>H</a:t>
            </a:r>
            <a:r>
              <a:rPr lang="tr-TR" sz="2400" baseline="-25000" dirty="0" smtClean="0">
                <a:solidFill>
                  <a:srgbClr val="000000"/>
                </a:solidFill>
                <a:latin typeface="Comic Sans MS" panose="030F0702030302020204" pitchFamily="66" charset="0"/>
              </a:rPr>
              <a:t>2</a:t>
            </a:r>
            <a:r>
              <a:rPr lang="en-US" sz="2400" dirty="0" smtClean="0">
                <a:solidFill>
                  <a:srgbClr val="000000"/>
                </a:solidFill>
                <a:latin typeface="Comic Sans MS" panose="030F0702030302020204" pitchFamily="66" charset="0"/>
              </a:rPr>
              <a:t> </a:t>
            </a:r>
            <a:endParaRPr lang="en-US" sz="2400" dirty="0">
              <a:latin typeface="Comic Sans MS" panose="030F0702030302020204" pitchFamily="66" charset="0"/>
            </a:endParaRPr>
          </a:p>
        </p:txBody>
      </p:sp>
      <p:sp>
        <p:nvSpPr>
          <p:cNvPr id="6" name="Dikdörtgen 5"/>
          <p:cNvSpPr/>
          <p:nvPr/>
        </p:nvSpPr>
        <p:spPr>
          <a:xfrm>
            <a:off x="489136" y="2848887"/>
            <a:ext cx="8361584" cy="461665"/>
          </a:xfrm>
          <a:prstGeom prst="rect">
            <a:avLst/>
          </a:prstGeom>
        </p:spPr>
        <p:txBody>
          <a:bodyPr wrap="none">
            <a:spAutoFit/>
          </a:bodyPr>
          <a:lstStyle/>
          <a:p>
            <a:r>
              <a:rPr lang="tr-TR" sz="2400" dirty="0" err="1" smtClean="0">
                <a:solidFill>
                  <a:srgbClr val="FF0000"/>
                </a:solidFill>
                <a:latin typeface="Comic Sans MS" panose="030F0702030302020204" pitchFamily="66" charset="0"/>
              </a:rPr>
              <a:t>Nötral</a:t>
            </a:r>
            <a:r>
              <a:rPr lang="tr-TR" sz="2400" dirty="0" smtClean="0">
                <a:solidFill>
                  <a:srgbClr val="FF0000"/>
                </a:solidFill>
                <a:latin typeface="Comic Sans MS" panose="030F0702030302020204" pitchFamily="66" charset="0"/>
              </a:rPr>
              <a:t> ve alkali çözeltilerde: </a:t>
            </a:r>
            <a:r>
              <a:rPr lang="tr-TR" sz="2400" dirty="0" smtClean="0">
                <a:solidFill>
                  <a:srgbClr val="000000"/>
                </a:solidFill>
                <a:latin typeface="Comic Sans MS" panose="030F0702030302020204" pitchFamily="66" charset="0"/>
              </a:rPr>
              <a:t>	2H</a:t>
            </a:r>
            <a:r>
              <a:rPr lang="tr-TR" sz="2400" baseline="-25000" dirty="0" smtClean="0">
                <a:solidFill>
                  <a:srgbClr val="000000"/>
                </a:solidFill>
                <a:latin typeface="Comic Sans MS" panose="030F0702030302020204" pitchFamily="66" charset="0"/>
              </a:rPr>
              <a:t>2</a:t>
            </a:r>
            <a:r>
              <a:rPr lang="tr-TR" sz="2400" dirty="0" smtClean="0">
                <a:solidFill>
                  <a:srgbClr val="000000"/>
                </a:solidFill>
                <a:latin typeface="Comic Sans MS" panose="030F0702030302020204" pitchFamily="66" charset="0"/>
              </a:rPr>
              <a:t>O + 2e</a:t>
            </a:r>
            <a:r>
              <a:rPr lang="tr-TR" sz="2400" baseline="30000" dirty="0" smtClean="0">
                <a:solidFill>
                  <a:srgbClr val="000000"/>
                </a:solidFill>
                <a:latin typeface="Comic Sans MS" panose="030F0702030302020204" pitchFamily="66" charset="0"/>
              </a:rPr>
              <a:t>-</a:t>
            </a:r>
            <a:r>
              <a:rPr lang="en-US" sz="2400" dirty="0" smtClean="0">
                <a:solidFill>
                  <a:srgbClr val="000000"/>
                </a:solidFill>
                <a:latin typeface="Comic Sans MS" panose="030F0702030302020204" pitchFamily="66" charset="0"/>
              </a:rPr>
              <a:t> </a:t>
            </a:r>
            <a:r>
              <a:rPr lang="en-US" sz="2400" dirty="0">
                <a:solidFill>
                  <a:srgbClr val="000000"/>
                </a:solidFill>
                <a:latin typeface="Comic Sans MS" panose="030F0702030302020204" pitchFamily="66" charset="0"/>
              </a:rPr>
              <a:t>→ </a:t>
            </a:r>
            <a:r>
              <a:rPr lang="tr-TR" sz="2400" dirty="0" smtClean="0">
                <a:solidFill>
                  <a:srgbClr val="000000"/>
                </a:solidFill>
                <a:latin typeface="Comic Sans MS" panose="030F0702030302020204" pitchFamily="66" charset="0"/>
              </a:rPr>
              <a:t>H</a:t>
            </a:r>
            <a:r>
              <a:rPr lang="tr-TR" sz="2400" baseline="-25000" dirty="0" smtClean="0">
                <a:solidFill>
                  <a:srgbClr val="000000"/>
                </a:solidFill>
                <a:latin typeface="Comic Sans MS" panose="030F0702030302020204" pitchFamily="66" charset="0"/>
              </a:rPr>
              <a:t>2</a:t>
            </a:r>
            <a:r>
              <a:rPr lang="en-US" sz="2400" baseline="30000" dirty="0" smtClean="0">
                <a:solidFill>
                  <a:srgbClr val="000000"/>
                </a:solidFill>
                <a:latin typeface="Comic Sans MS" panose="030F0702030302020204" pitchFamily="66" charset="0"/>
              </a:rPr>
              <a:t> </a:t>
            </a:r>
            <a:r>
              <a:rPr lang="en-US" sz="2400" dirty="0">
                <a:solidFill>
                  <a:srgbClr val="000000"/>
                </a:solidFill>
                <a:latin typeface="Comic Sans MS" panose="030F0702030302020204" pitchFamily="66" charset="0"/>
              </a:rPr>
              <a:t>+ </a:t>
            </a:r>
            <a:r>
              <a:rPr lang="en-US" sz="2400" dirty="0" smtClean="0">
                <a:solidFill>
                  <a:srgbClr val="000000"/>
                </a:solidFill>
                <a:latin typeface="Comic Sans MS" panose="030F0702030302020204" pitchFamily="66" charset="0"/>
              </a:rPr>
              <a:t>2</a:t>
            </a:r>
            <a:r>
              <a:rPr lang="tr-TR" sz="2400" dirty="0" smtClean="0">
                <a:solidFill>
                  <a:srgbClr val="000000"/>
                </a:solidFill>
                <a:latin typeface="Comic Sans MS" panose="030F0702030302020204" pitchFamily="66" charset="0"/>
              </a:rPr>
              <a:t>OH</a:t>
            </a:r>
            <a:r>
              <a:rPr lang="tr-TR" sz="2400" baseline="30000" dirty="0" smtClean="0">
                <a:solidFill>
                  <a:srgbClr val="000000"/>
                </a:solidFill>
                <a:latin typeface="Comic Sans MS" panose="030F0702030302020204" pitchFamily="66" charset="0"/>
              </a:rPr>
              <a:t>-</a:t>
            </a:r>
            <a:r>
              <a:rPr lang="en-US" sz="2400" dirty="0" smtClean="0">
                <a:solidFill>
                  <a:srgbClr val="000000"/>
                </a:solidFill>
                <a:latin typeface="Comic Sans MS" panose="030F0702030302020204" pitchFamily="66" charset="0"/>
              </a:rPr>
              <a:t> </a:t>
            </a:r>
            <a:endParaRPr lang="en-US" sz="2400" dirty="0">
              <a:latin typeface="Comic Sans MS" panose="030F0702030302020204" pitchFamily="66" charset="0"/>
            </a:endParaRPr>
          </a:p>
        </p:txBody>
      </p:sp>
      <p:sp>
        <p:nvSpPr>
          <p:cNvPr id="7" name="Dikdörtgen 6"/>
          <p:cNvSpPr/>
          <p:nvPr/>
        </p:nvSpPr>
        <p:spPr>
          <a:xfrm>
            <a:off x="359595" y="3522140"/>
            <a:ext cx="11229653" cy="830997"/>
          </a:xfrm>
          <a:prstGeom prst="rect">
            <a:avLst/>
          </a:prstGeom>
        </p:spPr>
        <p:txBody>
          <a:bodyPr wrap="square">
            <a:spAutoFit/>
          </a:bodyPr>
          <a:lstStyle/>
          <a:p>
            <a:r>
              <a:rPr lang="tr-TR" sz="2400" dirty="0" smtClean="0">
                <a:latin typeface="Comic Sans MS" panose="030F0702030302020204" pitchFamily="66" charset="0"/>
              </a:rPr>
              <a:t>Asidik çözelti </a:t>
            </a:r>
            <a:r>
              <a:rPr lang="tr-TR" sz="2400" dirty="0">
                <a:latin typeface="Comic Sans MS" panose="030F0702030302020204" pitchFamily="66" charset="0"/>
              </a:rPr>
              <a:t>reaksiyonu ile hidrojen </a:t>
            </a:r>
            <a:r>
              <a:rPr lang="tr-TR" sz="2400" dirty="0" smtClean="0">
                <a:latin typeface="Comic Sans MS" panose="030F0702030302020204" pitchFamily="66" charset="0"/>
              </a:rPr>
              <a:t>çıkışı reaksiyonunun </a:t>
            </a:r>
            <a:r>
              <a:rPr lang="tr-TR" sz="2400" dirty="0">
                <a:latin typeface="Comic Sans MS" panose="030F0702030302020204" pitchFamily="66" charset="0"/>
              </a:rPr>
              <a:t>denge potansiyeli </a:t>
            </a:r>
            <a:r>
              <a:rPr lang="tr-TR" sz="2400" dirty="0" smtClean="0">
                <a:latin typeface="Comic Sans MS" panose="030F0702030302020204" pitchFamily="66" charset="0"/>
              </a:rPr>
              <a:t> </a:t>
            </a:r>
            <a:r>
              <a:rPr lang="tr-TR" sz="2400" dirty="0" err="1" smtClean="0">
                <a:solidFill>
                  <a:srgbClr val="FF0000"/>
                </a:solidFill>
                <a:latin typeface="Comic Sans MS" panose="030F0702030302020204" pitchFamily="66" charset="0"/>
              </a:rPr>
              <a:t>Nernst</a:t>
            </a:r>
            <a:r>
              <a:rPr lang="tr-TR" sz="2400" dirty="0" smtClean="0">
                <a:solidFill>
                  <a:srgbClr val="FF0000"/>
                </a:solidFill>
                <a:latin typeface="Comic Sans MS" panose="030F0702030302020204" pitchFamily="66" charset="0"/>
              </a:rPr>
              <a:t> </a:t>
            </a:r>
            <a:r>
              <a:rPr lang="tr-TR" sz="2400" dirty="0">
                <a:solidFill>
                  <a:srgbClr val="FF0000"/>
                </a:solidFill>
                <a:latin typeface="Comic Sans MS" panose="030F0702030302020204" pitchFamily="66" charset="0"/>
              </a:rPr>
              <a:t>denklemine </a:t>
            </a:r>
            <a:r>
              <a:rPr lang="tr-TR" sz="2400" dirty="0">
                <a:latin typeface="Comic Sans MS" panose="030F0702030302020204" pitchFamily="66" charset="0"/>
              </a:rPr>
              <a:t>göre hesaplanabilir.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96" y="4863427"/>
            <a:ext cx="411480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ikdörtgen 8"/>
          <p:cNvSpPr/>
          <p:nvPr/>
        </p:nvSpPr>
        <p:spPr>
          <a:xfrm>
            <a:off x="4664650" y="4494095"/>
            <a:ext cx="2896947" cy="369332"/>
          </a:xfrm>
          <a:prstGeom prst="rect">
            <a:avLst/>
          </a:prstGeom>
        </p:spPr>
        <p:txBody>
          <a:bodyPr wrap="none">
            <a:spAutoFit/>
          </a:bodyPr>
          <a:lstStyle/>
          <a:p>
            <a:r>
              <a:rPr lang="tr-TR" dirty="0" smtClean="0">
                <a:solidFill>
                  <a:srgbClr val="000000"/>
                </a:solidFill>
                <a:latin typeface="Comic Sans MS" panose="030F0702030302020204" pitchFamily="66" charset="0"/>
              </a:rPr>
              <a:t>Bu denklemde P</a:t>
            </a:r>
            <a:r>
              <a:rPr lang="tr-TR" baseline="-25000" dirty="0" smtClean="0">
                <a:solidFill>
                  <a:srgbClr val="000000"/>
                </a:solidFill>
                <a:latin typeface="Comic Sans MS" panose="030F0702030302020204" pitchFamily="66" charset="0"/>
              </a:rPr>
              <a:t>H2</a:t>
            </a:r>
            <a:r>
              <a:rPr lang="en-US" dirty="0" smtClean="0">
                <a:solidFill>
                  <a:srgbClr val="000000"/>
                </a:solidFill>
                <a:latin typeface="Comic Sans MS" panose="030F0702030302020204" pitchFamily="66" charset="0"/>
              </a:rPr>
              <a:t> </a:t>
            </a:r>
            <a:r>
              <a:rPr lang="tr-TR" dirty="0" smtClean="0">
                <a:solidFill>
                  <a:srgbClr val="000000"/>
                </a:solidFill>
                <a:latin typeface="Comic Sans MS" panose="030F0702030302020204" pitchFamily="66" charset="0"/>
              </a:rPr>
              <a:t>= 1 </a:t>
            </a:r>
            <a:r>
              <a:rPr lang="tr-TR" dirty="0" err="1" smtClean="0">
                <a:solidFill>
                  <a:srgbClr val="000000"/>
                </a:solidFill>
                <a:latin typeface="Comic Sans MS" panose="030F0702030302020204" pitchFamily="66" charset="0"/>
              </a:rPr>
              <a:t>atm</a:t>
            </a:r>
            <a:endParaRPr lang="en-US" dirty="0">
              <a:latin typeface="Comic Sans MS" panose="030F0702030302020204" pitchFamily="66" charset="0"/>
            </a:endParaRPr>
          </a:p>
        </p:txBody>
      </p:sp>
      <p:sp>
        <p:nvSpPr>
          <p:cNvPr id="10" name="Dikdörtgen 9"/>
          <p:cNvSpPr/>
          <p:nvPr/>
        </p:nvSpPr>
        <p:spPr>
          <a:xfrm>
            <a:off x="7561597" y="4518932"/>
            <a:ext cx="4788490" cy="369332"/>
          </a:xfrm>
          <a:prstGeom prst="rect">
            <a:avLst/>
          </a:prstGeom>
        </p:spPr>
        <p:txBody>
          <a:bodyPr wrap="none">
            <a:spAutoFit/>
          </a:bodyPr>
          <a:lstStyle/>
          <a:p>
            <a:r>
              <a:rPr lang="tr-TR" dirty="0">
                <a:solidFill>
                  <a:srgbClr val="000000"/>
                </a:solidFill>
                <a:latin typeface="Comic Sans MS" panose="030F0702030302020204" pitchFamily="66" charset="0"/>
              </a:rPr>
              <a:t>v</a:t>
            </a:r>
            <a:r>
              <a:rPr lang="tr-TR" dirty="0" smtClean="0">
                <a:solidFill>
                  <a:srgbClr val="000000"/>
                </a:solidFill>
                <a:latin typeface="Comic Sans MS" panose="030F0702030302020204" pitchFamily="66" charset="0"/>
              </a:rPr>
              <a:t>e </a:t>
            </a:r>
            <a:r>
              <a:rPr lang="tr-TR" dirty="0" err="1" smtClean="0">
                <a:solidFill>
                  <a:srgbClr val="000000"/>
                </a:solidFill>
                <a:latin typeface="Comic Sans MS" panose="030F0702030302020204" pitchFamily="66" charset="0"/>
              </a:rPr>
              <a:t>pH</a:t>
            </a:r>
            <a:r>
              <a:rPr lang="tr-TR" dirty="0" smtClean="0">
                <a:solidFill>
                  <a:srgbClr val="000000"/>
                </a:solidFill>
                <a:latin typeface="Comic Sans MS" panose="030F0702030302020204" pitchFamily="66" charset="0"/>
              </a:rPr>
              <a:t> = - </a:t>
            </a:r>
            <a:r>
              <a:rPr lang="tr-TR" dirty="0" err="1" smtClean="0">
                <a:solidFill>
                  <a:srgbClr val="000000"/>
                </a:solidFill>
                <a:latin typeface="Comic Sans MS" panose="030F0702030302020204" pitchFamily="66" charset="0"/>
              </a:rPr>
              <a:t>log</a:t>
            </a:r>
            <a:r>
              <a:rPr lang="tr-TR" dirty="0" smtClean="0">
                <a:solidFill>
                  <a:srgbClr val="000000"/>
                </a:solidFill>
                <a:latin typeface="Comic Sans MS" panose="030F0702030302020204" pitchFamily="66" charset="0"/>
              </a:rPr>
              <a:t> [H</a:t>
            </a:r>
            <a:r>
              <a:rPr lang="tr-TR" baseline="30000" dirty="0" smtClean="0">
                <a:solidFill>
                  <a:srgbClr val="000000"/>
                </a:solidFill>
                <a:latin typeface="Comic Sans MS" panose="030F0702030302020204" pitchFamily="66" charset="0"/>
              </a:rPr>
              <a:t>+</a:t>
            </a:r>
            <a:r>
              <a:rPr lang="tr-TR" dirty="0" smtClean="0">
                <a:solidFill>
                  <a:srgbClr val="000000"/>
                </a:solidFill>
                <a:latin typeface="Comic Sans MS" panose="030F0702030302020204" pitchFamily="66" charset="0"/>
              </a:rPr>
              <a:t>] olduğu göz önüne alınırsa</a:t>
            </a:r>
            <a:r>
              <a:rPr lang="en-US" dirty="0" smtClean="0">
                <a:solidFill>
                  <a:srgbClr val="000000"/>
                </a:solidFill>
                <a:latin typeface="Comic Sans MS" panose="030F0702030302020204" pitchFamily="66" charset="0"/>
              </a:rPr>
              <a:t> </a:t>
            </a:r>
            <a:endParaRPr lang="en-US" dirty="0">
              <a:latin typeface="Comic Sans MS" panose="030F0702030302020204" pitchFamily="66"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384" y="5158002"/>
            <a:ext cx="290512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Dikdörtgen 12"/>
          <p:cNvSpPr/>
          <p:nvPr/>
        </p:nvSpPr>
        <p:spPr>
          <a:xfrm>
            <a:off x="9130600" y="5201675"/>
            <a:ext cx="1327608" cy="369332"/>
          </a:xfrm>
          <a:prstGeom prst="rect">
            <a:avLst/>
          </a:prstGeom>
        </p:spPr>
        <p:txBody>
          <a:bodyPr wrap="none">
            <a:spAutoFit/>
          </a:bodyPr>
          <a:lstStyle/>
          <a:p>
            <a:r>
              <a:rPr lang="tr-TR" dirty="0">
                <a:solidFill>
                  <a:srgbClr val="000000"/>
                </a:solidFill>
                <a:latin typeface="Comic Sans MS" panose="030F0702030302020204" pitchFamily="66" charset="0"/>
              </a:rPr>
              <a:t>e</a:t>
            </a:r>
            <a:r>
              <a:rPr lang="tr-TR" dirty="0" smtClean="0">
                <a:solidFill>
                  <a:srgbClr val="000000"/>
                </a:solidFill>
                <a:latin typeface="Comic Sans MS" panose="030F0702030302020204" pitchFamily="66" charset="0"/>
              </a:rPr>
              <a:t>lde edilir.</a:t>
            </a:r>
            <a:endParaRPr lang="en-US" dirty="0">
              <a:latin typeface="Comic Sans MS" panose="030F0702030302020204" pitchFamily="66" charset="0"/>
            </a:endParaRPr>
          </a:p>
        </p:txBody>
      </p:sp>
    </p:spTree>
    <p:extLst>
      <p:ext uri="{BB962C8B-B14F-4D97-AF65-F5344CB8AC3E}">
        <p14:creationId xmlns:p14="http://schemas.microsoft.com/office/powerpoint/2010/main" val="41716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7" grpId="0"/>
      <p:bldP spid="9"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8226" y="370650"/>
            <a:ext cx="11507056" cy="1569660"/>
          </a:xfrm>
          <a:prstGeom prst="rect">
            <a:avLst/>
          </a:prstGeom>
        </p:spPr>
        <p:txBody>
          <a:bodyPr wrap="square">
            <a:spAutoFit/>
          </a:bodyPr>
          <a:lstStyle/>
          <a:p>
            <a:pPr algn="just"/>
            <a:r>
              <a:rPr lang="tr-TR" sz="2400" dirty="0">
                <a:latin typeface="Comic Sans MS" panose="030F0702030302020204" pitchFamily="66" charset="0"/>
              </a:rPr>
              <a:t>Yani sulu bir çözelti içinde hidrojen </a:t>
            </a:r>
            <a:r>
              <a:rPr lang="tr-TR" sz="2400" dirty="0" smtClean="0">
                <a:latin typeface="Comic Sans MS" panose="030F0702030302020204" pitchFamily="66" charset="0"/>
              </a:rPr>
              <a:t>çıkış </a:t>
            </a:r>
            <a:r>
              <a:rPr lang="tr-TR" sz="2400" dirty="0">
                <a:latin typeface="Comic Sans MS" panose="030F0702030302020204" pitchFamily="66" charset="0"/>
              </a:rPr>
              <a:t>potansiyeli </a:t>
            </a:r>
            <a:r>
              <a:rPr lang="tr-TR" sz="2400" dirty="0" smtClean="0">
                <a:latin typeface="Comic Sans MS" panose="030F0702030302020204" pitchFamily="66" charset="0"/>
              </a:rPr>
              <a:t>doğrudan </a:t>
            </a:r>
            <a:r>
              <a:rPr lang="tr-TR" sz="2400" dirty="0" smtClean="0">
                <a:solidFill>
                  <a:srgbClr val="FF0000"/>
                </a:solidFill>
                <a:latin typeface="Comic Sans MS" panose="030F0702030302020204" pitchFamily="66" charset="0"/>
              </a:rPr>
              <a:t>çözelti </a:t>
            </a:r>
            <a:r>
              <a:rPr lang="tr-TR" sz="2400" dirty="0" err="1" smtClean="0">
                <a:solidFill>
                  <a:srgbClr val="FF0000"/>
                </a:solidFill>
                <a:latin typeface="Comic Sans MS" panose="030F0702030302020204" pitchFamily="66" charset="0"/>
              </a:rPr>
              <a:t>pH</a:t>
            </a:r>
            <a:r>
              <a:rPr lang="tr-TR" sz="2400" dirty="0" smtClean="0">
                <a:solidFill>
                  <a:srgbClr val="FF0000"/>
                </a:solidFill>
                <a:latin typeface="Comic Sans MS" panose="030F0702030302020204" pitchFamily="66" charset="0"/>
              </a:rPr>
              <a:t> </a:t>
            </a:r>
            <a:r>
              <a:rPr lang="tr-TR" sz="2400" dirty="0" smtClean="0">
                <a:latin typeface="Comic Sans MS" panose="030F0702030302020204" pitchFamily="66" charset="0"/>
              </a:rPr>
              <a:t>değerine bağlıdır. </a:t>
            </a:r>
            <a:r>
              <a:rPr lang="tr-TR" sz="2400" dirty="0">
                <a:latin typeface="Comic Sans MS" panose="030F0702030302020204" pitchFamily="66" charset="0"/>
              </a:rPr>
              <a:t>Çözeltide  </a:t>
            </a:r>
            <a:r>
              <a:rPr lang="tr-TR" sz="2400" dirty="0" err="1">
                <a:solidFill>
                  <a:srgbClr val="FF0000"/>
                </a:solidFill>
                <a:latin typeface="Comic Sans MS" panose="030F0702030302020204" pitchFamily="66" charset="0"/>
              </a:rPr>
              <a:t>pH</a:t>
            </a:r>
            <a:r>
              <a:rPr lang="tr-TR" sz="2400" dirty="0">
                <a:solidFill>
                  <a:srgbClr val="FF0000"/>
                </a:solidFill>
                <a:latin typeface="Comic Sans MS" panose="030F0702030302020204" pitchFamily="66" charset="0"/>
              </a:rPr>
              <a:t> = 7 ise, E = - 0,413 </a:t>
            </a:r>
            <a:r>
              <a:rPr lang="tr-TR" sz="2400" dirty="0" err="1">
                <a:solidFill>
                  <a:srgbClr val="FF0000"/>
                </a:solidFill>
                <a:latin typeface="Comic Sans MS" panose="030F0702030302020204" pitchFamily="66" charset="0"/>
              </a:rPr>
              <a:t>Volt’ta</a:t>
            </a:r>
            <a:r>
              <a:rPr lang="tr-TR" sz="2400" dirty="0">
                <a:solidFill>
                  <a:srgbClr val="FF0000"/>
                </a:solidFill>
                <a:latin typeface="Comic Sans MS" panose="030F0702030302020204" pitchFamily="66" charset="0"/>
              </a:rPr>
              <a:t> </a:t>
            </a:r>
            <a:r>
              <a:rPr lang="tr-TR" sz="2400" dirty="0">
                <a:latin typeface="Comic Sans MS" panose="030F0702030302020204" pitchFamily="66" charset="0"/>
              </a:rPr>
              <a:t>hidrojen </a:t>
            </a:r>
            <a:r>
              <a:rPr lang="tr-TR" sz="2400" dirty="0" smtClean="0">
                <a:latin typeface="Comic Sans MS" panose="030F0702030302020204" pitchFamily="66" charset="0"/>
              </a:rPr>
              <a:t>çıkışı</a:t>
            </a:r>
            <a:r>
              <a:rPr lang="tr-TR" sz="2400" dirty="0">
                <a:latin typeface="Comic Sans MS" panose="030F0702030302020204" pitchFamily="66" charset="0"/>
              </a:rPr>
              <a:t> </a:t>
            </a:r>
            <a:r>
              <a:rPr lang="tr-TR" sz="2400" dirty="0" smtClean="0">
                <a:latin typeface="Comic Sans MS" panose="030F0702030302020204" pitchFamily="66" charset="0"/>
              </a:rPr>
              <a:t>başlar</a:t>
            </a:r>
            <a:r>
              <a:rPr lang="tr-TR" sz="2400" dirty="0">
                <a:latin typeface="Comic Sans MS" panose="030F0702030302020204" pitchFamily="66" charset="0"/>
              </a:rPr>
              <a:t>. Çözeltinin </a:t>
            </a:r>
            <a:r>
              <a:rPr lang="tr-TR" sz="2400" dirty="0" err="1">
                <a:solidFill>
                  <a:srgbClr val="FF0000"/>
                </a:solidFill>
                <a:latin typeface="Comic Sans MS" panose="030F0702030302020204" pitchFamily="66" charset="0"/>
              </a:rPr>
              <a:t>pH</a:t>
            </a:r>
            <a:r>
              <a:rPr lang="tr-TR" sz="2400" dirty="0">
                <a:solidFill>
                  <a:srgbClr val="FF0000"/>
                </a:solidFill>
                <a:latin typeface="Comic Sans MS" panose="030F0702030302020204" pitchFamily="66" charset="0"/>
              </a:rPr>
              <a:t> </a:t>
            </a:r>
            <a:r>
              <a:rPr lang="tr-TR" sz="2400" dirty="0" smtClean="0">
                <a:solidFill>
                  <a:srgbClr val="FF0000"/>
                </a:solidFill>
                <a:latin typeface="Comic Sans MS" panose="030F0702030302020204" pitchFamily="66" charset="0"/>
              </a:rPr>
              <a:t>değeri arttıkça</a:t>
            </a:r>
            <a:r>
              <a:rPr lang="tr-TR" sz="2400" dirty="0">
                <a:latin typeface="Comic Sans MS" panose="030F0702030302020204" pitchFamily="66" charset="0"/>
              </a:rPr>
              <a:t>, </a:t>
            </a:r>
            <a:r>
              <a:rPr lang="tr-TR" sz="2400" dirty="0">
                <a:solidFill>
                  <a:srgbClr val="FF0000"/>
                </a:solidFill>
                <a:latin typeface="Comic Sans MS" panose="030F0702030302020204" pitchFamily="66" charset="0"/>
              </a:rPr>
              <a:t>elektrot potansiyelinin negatif yönde </a:t>
            </a:r>
            <a:r>
              <a:rPr lang="tr-TR" sz="2400" dirty="0" smtClean="0">
                <a:solidFill>
                  <a:srgbClr val="FF0000"/>
                </a:solidFill>
                <a:latin typeface="Comic Sans MS" panose="030F0702030302020204" pitchFamily="66" charset="0"/>
              </a:rPr>
              <a:t>lineer olarak arttığı</a:t>
            </a:r>
            <a:r>
              <a:rPr lang="tr-TR" sz="2400" dirty="0" smtClean="0">
                <a:latin typeface="Comic Sans MS" panose="030F0702030302020204" pitchFamily="66" charset="0"/>
              </a:rPr>
              <a:t> </a:t>
            </a:r>
            <a:r>
              <a:rPr lang="tr-TR" sz="2400" dirty="0">
                <a:latin typeface="Comic Sans MS" panose="030F0702030302020204" pitchFamily="66" charset="0"/>
              </a:rPr>
              <a:t>görülür.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6333" y="2191232"/>
            <a:ext cx="5109988" cy="3950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7926879" y="6141646"/>
            <a:ext cx="3193503" cy="369332"/>
          </a:xfrm>
          <a:prstGeom prst="rect">
            <a:avLst/>
          </a:prstGeom>
        </p:spPr>
        <p:txBody>
          <a:bodyPr wrap="none">
            <a:spAutoFit/>
          </a:bodyPr>
          <a:lstStyle/>
          <a:p>
            <a:r>
              <a:rPr lang="tr-TR" i="1" dirty="0" smtClean="0">
                <a:solidFill>
                  <a:srgbClr val="FF0000"/>
                </a:solidFill>
              </a:rPr>
              <a:t>Su </a:t>
            </a:r>
            <a:r>
              <a:rPr lang="tr-TR" i="1" dirty="0">
                <a:solidFill>
                  <a:srgbClr val="FF0000"/>
                </a:solidFill>
              </a:rPr>
              <a:t>için potansiyel - </a:t>
            </a:r>
            <a:r>
              <a:rPr lang="tr-TR" i="1" dirty="0" err="1">
                <a:solidFill>
                  <a:srgbClr val="FF0000"/>
                </a:solidFill>
              </a:rPr>
              <a:t>pH</a:t>
            </a:r>
            <a:r>
              <a:rPr lang="tr-TR" i="1" dirty="0">
                <a:solidFill>
                  <a:srgbClr val="FF0000"/>
                </a:solidFill>
              </a:rPr>
              <a:t> </a:t>
            </a:r>
            <a:r>
              <a:rPr lang="tr-TR" i="1" dirty="0" smtClean="0">
                <a:solidFill>
                  <a:srgbClr val="FF0000"/>
                </a:solidFill>
              </a:rPr>
              <a:t>diyagramı</a:t>
            </a:r>
            <a:endParaRPr lang="tr-TR" dirty="0">
              <a:solidFill>
                <a:srgbClr val="FF0000"/>
              </a:solidFill>
            </a:endParaRPr>
          </a:p>
        </p:txBody>
      </p:sp>
      <p:sp>
        <p:nvSpPr>
          <p:cNvPr id="3" name="Dikdörtgen 2"/>
          <p:cNvSpPr/>
          <p:nvPr/>
        </p:nvSpPr>
        <p:spPr>
          <a:xfrm>
            <a:off x="308226" y="2295387"/>
            <a:ext cx="6096000" cy="3416320"/>
          </a:xfrm>
          <a:prstGeom prst="rect">
            <a:avLst/>
          </a:prstGeom>
        </p:spPr>
        <p:txBody>
          <a:bodyPr>
            <a:spAutoFit/>
          </a:bodyPr>
          <a:lstStyle/>
          <a:p>
            <a:pPr algn="just"/>
            <a:r>
              <a:rPr lang="tr-TR" sz="2400" dirty="0">
                <a:latin typeface="Comic Sans MS" panose="030F0702030302020204" pitchFamily="66" charset="0"/>
              </a:rPr>
              <a:t>Ş</a:t>
            </a:r>
            <a:r>
              <a:rPr lang="tr-TR" sz="2400" dirty="0" smtClean="0">
                <a:latin typeface="Comic Sans MS" panose="030F0702030302020204" pitchFamily="66" charset="0"/>
              </a:rPr>
              <a:t>ekilde </a:t>
            </a:r>
            <a:r>
              <a:rPr lang="tr-TR" sz="2400" dirty="0">
                <a:latin typeface="Comic Sans MS" panose="030F0702030302020204" pitchFamily="66" charset="0"/>
              </a:rPr>
              <a:t>(a) </a:t>
            </a:r>
            <a:r>
              <a:rPr lang="tr-TR" sz="2400" dirty="0" smtClean="0">
                <a:latin typeface="Comic Sans MS" panose="030F0702030302020204" pitchFamily="66" charset="0"/>
              </a:rPr>
              <a:t>doğrusu </a:t>
            </a:r>
            <a:r>
              <a:rPr lang="tr-TR" sz="2400" dirty="0">
                <a:latin typeface="Comic Sans MS" panose="030F0702030302020204" pitchFamily="66" charset="0"/>
              </a:rPr>
              <a:t>hidrojen </a:t>
            </a:r>
            <a:r>
              <a:rPr lang="tr-TR" sz="2400" dirty="0" smtClean="0">
                <a:latin typeface="Comic Sans MS" panose="030F0702030302020204" pitchFamily="66" charset="0"/>
              </a:rPr>
              <a:t>çıkışına karşılık </a:t>
            </a:r>
            <a:r>
              <a:rPr lang="tr-TR" sz="2400" dirty="0">
                <a:latin typeface="Comic Sans MS" panose="030F0702030302020204" pitchFamily="66" charset="0"/>
              </a:rPr>
              <a:t>gelir. </a:t>
            </a:r>
            <a:r>
              <a:rPr lang="tr-TR" sz="2400" dirty="0" smtClean="0">
                <a:latin typeface="Comic Sans MS" panose="030F0702030302020204" pitchFamily="66" charset="0"/>
              </a:rPr>
              <a:t>Bu doğru </a:t>
            </a:r>
            <a:r>
              <a:rPr lang="tr-TR" sz="2400" dirty="0">
                <a:latin typeface="Comic Sans MS" panose="030F0702030302020204" pitchFamily="66" charset="0"/>
              </a:rPr>
              <a:t>üzerinde </a:t>
            </a:r>
            <a:r>
              <a:rPr lang="tr-TR" sz="2400" dirty="0" smtClean="0">
                <a:solidFill>
                  <a:srgbClr val="FF0000"/>
                </a:solidFill>
                <a:latin typeface="Comic Sans MS" panose="030F0702030302020204" pitchFamily="66" charset="0"/>
              </a:rPr>
              <a:t>hidrojen çıkış </a:t>
            </a:r>
            <a:r>
              <a:rPr lang="tr-TR" sz="2400" dirty="0">
                <a:solidFill>
                  <a:srgbClr val="FF0000"/>
                </a:solidFill>
                <a:latin typeface="Comic Sans MS" panose="030F0702030302020204" pitchFamily="66" charset="0"/>
              </a:rPr>
              <a:t>reaksiyonu</a:t>
            </a:r>
            <a:r>
              <a:rPr lang="tr-TR" sz="2400" dirty="0">
                <a:latin typeface="Comic Sans MS" panose="030F0702030302020204" pitchFamily="66" charset="0"/>
              </a:rPr>
              <a:t> </a:t>
            </a:r>
            <a:r>
              <a:rPr lang="tr-TR" sz="2400" dirty="0">
                <a:solidFill>
                  <a:srgbClr val="FF0000"/>
                </a:solidFill>
                <a:latin typeface="Comic Sans MS" panose="030F0702030302020204" pitchFamily="66" charset="0"/>
              </a:rPr>
              <a:t>denge halindedir</a:t>
            </a:r>
            <a:r>
              <a:rPr lang="tr-TR" sz="2400" dirty="0">
                <a:latin typeface="Comic Sans MS" panose="030F0702030302020204" pitchFamily="66" charset="0"/>
              </a:rPr>
              <a:t>. </a:t>
            </a:r>
            <a:r>
              <a:rPr lang="tr-TR" sz="2400" dirty="0" smtClean="0">
                <a:latin typeface="Comic Sans MS" panose="030F0702030302020204" pitchFamily="66" charset="0"/>
              </a:rPr>
              <a:t>Doğrunun altında, yani </a:t>
            </a:r>
            <a:r>
              <a:rPr lang="tr-TR" sz="2400" dirty="0">
                <a:latin typeface="Comic Sans MS" panose="030F0702030302020204" pitchFamily="66" charset="0"/>
              </a:rPr>
              <a:t>daha negatif potansiyellerde reaksiyon hidrojen </a:t>
            </a:r>
            <a:r>
              <a:rPr lang="tr-TR" sz="2400" dirty="0" smtClean="0">
                <a:latin typeface="Comic Sans MS" panose="030F0702030302020204" pitchFamily="66" charset="0"/>
              </a:rPr>
              <a:t>çıkışı </a:t>
            </a:r>
            <a:r>
              <a:rPr lang="tr-TR" sz="2400" dirty="0">
                <a:latin typeface="Comic Sans MS" panose="030F0702030302020204" pitchFamily="66" charset="0"/>
              </a:rPr>
              <a:t>yönünde </a:t>
            </a:r>
            <a:r>
              <a:rPr lang="tr-TR" sz="2400" dirty="0" smtClean="0">
                <a:latin typeface="Comic Sans MS" panose="030F0702030302020204" pitchFamily="66" charset="0"/>
              </a:rPr>
              <a:t>gelişirken, daha </a:t>
            </a:r>
            <a:r>
              <a:rPr lang="tr-TR" sz="2400" dirty="0">
                <a:latin typeface="Comic Sans MS" panose="030F0702030302020204" pitchFamily="66" charset="0"/>
              </a:rPr>
              <a:t>pozitif potansiyel </a:t>
            </a:r>
            <a:r>
              <a:rPr lang="tr-TR" sz="2400" dirty="0" smtClean="0">
                <a:latin typeface="Comic Sans MS" panose="030F0702030302020204" pitchFamily="66" charset="0"/>
              </a:rPr>
              <a:t>değerlerinde</a:t>
            </a:r>
            <a:r>
              <a:rPr lang="tr-TR" sz="2400" dirty="0">
                <a:latin typeface="Comic Sans MS" panose="030F0702030302020204" pitchFamily="66" charset="0"/>
              </a:rPr>
              <a:t>, yani (a) </a:t>
            </a:r>
            <a:r>
              <a:rPr lang="tr-TR" sz="2400" dirty="0" smtClean="0">
                <a:latin typeface="Comic Sans MS" panose="030F0702030302020204" pitchFamily="66" charset="0"/>
              </a:rPr>
              <a:t>doğrusunun </a:t>
            </a:r>
            <a:r>
              <a:rPr lang="tr-TR" sz="2400" dirty="0">
                <a:latin typeface="Comic Sans MS" panose="030F0702030302020204" pitchFamily="66" charset="0"/>
              </a:rPr>
              <a:t>üst </a:t>
            </a:r>
            <a:r>
              <a:rPr lang="tr-TR" sz="2400" dirty="0" smtClean="0">
                <a:latin typeface="Comic Sans MS" panose="030F0702030302020204" pitchFamily="66" charset="0"/>
              </a:rPr>
              <a:t>kısmında su </a:t>
            </a:r>
            <a:r>
              <a:rPr lang="nn-NO" sz="2400" dirty="0" smtClean="0">
                <a:latin typeface="Comic Sans MS" panose="030F0702030302020204" pitchFamily="66" charset="0"/>
              </a:rPr>
              <a:t>termodinamik </a:t>
            </a:r>
            <a:r>
              <a:rPr lang="nn-NO" sz="2400" dirty="0">
                <a:latin typeface="Comic Sans MS" panose="030F0702030302020204" pitchFamily="66" charset="0"/>
              </a:rPr>
              <a:t>olarak stabil halde bulunur. </a:t>
            </a:r>
            <a:endParaRPr lang="tr-TR" sz="2400" dirty="0">
              <a:latin typeface="Comic Sans MS" panose="030F0702030302020204" pitchFamily="66" charset="0"/>
            </a:endParaRPr>
          </a:p>
        </p:txBody>
      </p:sp>
    </p:spTree>
    <p:extLst>
      <p:ext uri="{BB962C8B-B14F-4D97-AF65-F5344CB8AC3E}">
        <p14:creationId xmlns:p14="http://schemas.microsoft.com/office/powerpoint/2010/main" val="42773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6579" y="332216"/>
            <a:ext cx="11702265" cy="830997"/>
          </a:xfrm>
          <a:prstGeom prst="rect">
            <a:avLst/>
          </a:prstGeom>
        </p:spPr>
        <p:txBody>
          <a:bodyPr wrap="square">
            <a:spAutoFit/>
          </a:bodyPr>
          <a:lstStyle/>
          <a:p>
            <a:pPr algn="just"/>
            <a:r>
              <a:rPr lang="tr-TR" sz="2400" dirty="0">
                <a:latin typeface="Comic Sans MS" panose="030F0702030302020204" pitchFamily="66" charset="0"/>
              </a:rPr>
              <a:t>Elektrot potansiyelinin belli bir </a:t>
            </a:r>
            <a:r>
              <a:rPr lang="tr-TR" sz="2400" dirty="0">
                <a:solidFill>
                  <a:srgbClr val="FF0000"/>
                </a:solidFill>
                <a:latin typeface="Comic Sans MS" panose="030F0702030302020204" pitchFamily="66" charset="0"/>
              </a:rPr>
              <a:t>pozitif </a:t>
            </a:r>
            <a:r>
              <a:rPr lang="tr-TR" sz="2400" dirty="0" smtClean="0">
                <a:solidFill>
                  <a:srgbClr val="FF0000"/>
                </a:solidFill>
                <a:latin typeface="Comic Sans MS" panose="030F0702030302020204" pitchFamily="66" charset="0"/>
              </a:rPr>
              <a:t>değere ulaşması </a:t>
            </a:r>
            <a:r>
              <a:rPr lang="tr-TR" sz="2400" dirty="0">
                <a:latin typeface="Comic Sans MS" panose="030F0702030302020204" pitchFamily="66" charset="0"/>
              </a:rPr>
              <a:t>halinde, suyun  </a:t>
            </a:r>
            <a:r>
              <a:rPr lang="tr-TR" sz="2400" dirty="0" smtClean="0">
                <a:latin typeface="Comic Sans MS" panose="030F0702030302020204" pitchFamily="66" charset="0"/>
              </a:rPr>
              <a:t>elektrolizinde </a:t>
            </a:r>
            <a:r>
              <a:rPr lang="tr-TR" sz="2400" dirty="0">
                <a:solidFill>
                  <a:srgbClr val="FF0000"/>
                </a:solidFill>
                <a:latin typeface="Comic Sans MS" panose="030F0702030302020204" pitchFamily="66" charset="0"/>
              </a:rPr>
              <a:t>anotta</a:t>
            </a:r>
            <a:r>
              <a:rPr lang="tr-TR" sz="2400" dirty="0">
                <a:latin typeface="Comic Sans MS" panose="030F0702030302020204" pitchFamily="66" charset="0"/>
              </a:rPr>
              <a:t> </a:t>
            </a:r>
            <a:r>
              <a:rPr lang="tr-TR" sz="2400" dirty="0" smtClean="0">
                <a:latin typeface="Comic Sans MS" panose="030F0702030302020204" pitchFamily="66" charset="0"/>
              </a:rPr>
              <a:t>aşağıdaki </a:t>
            </a:r>
            <a:r>
              <a:rPr lang="tr-TR" sz="2400" dirty="0">
                <a:latin typeface="Comic Sans MS" panose="030F0702030302020204" pitchFamily="66" charset="0"/>
              </a:rPr>
              <a:t>reaksiyonlara göre oksijen </a:t>
            </a:r>
            <a:r>
              <a:rPr lang="tr-TR" sz="2400" dirty="0" smtClean="0">
                <a:latin typeface="Comic Sans MS" panose="030F0702030302020204" pitchFamily="66" charset="0"/>
              </a:rPr>
              <a:t>çıkışı </a:t>
            </a:r>
            <a:r>
              <a:rPr lang="tr-TR" sz="2400" dirty="0">
                <a:latin typeface="Comic Sans MS" panose="030F0702030302020204" pitchFamily="66" charset="0"/>
              </a:rPr>
              <a:t>meydana gelir.</a:t>
            </a:r>
          </a:p>
        </p:txBody>
      </p:sp>
      <p:sp>
        <p:nvSpPr>
          <p:cNvPr id="5" name="Dikdörtgen 4"/>
          <p:cNvSpPr/>
          <p:nvPr/>
        </p:nvSpPr>
        <p:spPr>
          <a:xfrm>
            <a:off x="453986" y="1451601"/>
            <a:ext cx="8526693" cy="461665"/>
          </a:xfrm>
          <a:prstGeom prst="rect">
            <a:avLst/>
          </a:prstGeom>
        </p:spPr>
        <p:txBody>
          <a:bodyPr wrap="none">
            <a:spAutoFit/>
          </a:bodyPr>
          <a:lstStyle/>
          <a:p>
            <a:r>
              <a:rPr lang="tr-TR" sz="2400" dirty="0" smtClean="0">
                <a:solidFill>
                  <a:srgbClr val="FF0000"/>
                </a:solidFill>
                <a:latin typeface="Comic Sans MS" panose="030F0702030302020204" pitchFamily="66" charset="0"/>
              </a:rPr>
              <a:t>Asidik çözeltilerde:</a:t>
            </a:r>
            <a:r>
              <a:rPr lang="tr-TR" sz="2400" dirty="0" smtClean="0">
                <a:solidFill>
                  <a:srgbClr val="000000"/>
                </a:solidFill>
                <a:latin typeface="Comic Sans MS" panose="030F0702030302020204" pitchFamily="66" charset="0"/>
              </a:rPr>
              <a:t>		H</a:t>
            </a:r>
            <a:r>
              <a:rPr lang="tr-TR" sz="2400" baseline="-25000" dirty="0" smtClean="0">
                <a:solidFill>
                  <a:srgbClr val="000000"/>
                </a:solidFill>
                <a:latin typeface="Comic Sans MS" panose="030F0702030302020204" pitchFamily="66" charset="0"/>
              </a:rPr>
              <a:t>2</a:t>
            </a:r>
            <a:r>
              <a:rPr lang="tr-TR" sz="2400" dirty="0" smtClean="0">
                <a:solidFill>
                  <a:srgbClr val="000000"/>
                </a:solidFill>
                <a:latin typeface="Comic Sans MS" panose="030F0702030302020204" pitchFamily="66" charset="0"/>
              </a:rPr>
              <a:t>O</a:t>
            </a:r>
            <a:r>
              <a:rPr lang="en-US" sz="2400" dirty="0" smtClean="0">
                <a:solidFill>
                  <a:srgbClr val="000000"/>
                </a:solidFill>
                <a:latin typeface="Comic Sans MS" panose="030F0702030302020204" pitchFamily="66" charset="0"/>
              </a:rPr>
              <a:t> </a:t>
            </a:r>
            <a:r>
              <a:rPr lang="en-US" sz="2400" dirty="0">
                <a:solidFill>
                  <a:srgbClr val="000000"/>
                </a:solidFill>
                <a:latin typeface="Comic Sans MS" panose="030F0702030302020204" pitchFamily="66" charset="0"/>
              </a:rPr>
              <a:t>→ </a:t>
            </a:r>
            <a:r>
              <a:rPr lang="tr-TR" sz="2400" dirty="0" smtClean="0">
                <a:solidFill>
                  <a:srgbClr val="000000"/>
                </a:solidFill>
                <a:latin typeface="Comic Sans MS" panose="030F0702030302020204" pitchFamily="66" charset="0"/>
              </a:rPr>
              <a:t>1/2O</a:t>
            </a:r>
            <a:r>
              <a:rPr lang="tr-TR" sz="2400" baseline="-25000" dirty="0" smtClean="0">
                <a:solidFill>
                  <a:srgbClr val="000000"/>
                </a:solidFill>
                <a:latin typeface="Comic Sans MS" panose="030F0702030302020204" pitchFamily="66" charset="0"/>
              </a:rPr>
              <a:t>2 </a:t>
            </a:r>
            <a:r>
              <a:rPr lang="tr-TR" sz="2400" dirty="0" smtClean="0">
                <a:solidFill>
                  <a:srgbClr val="000000"/>
                </a:solidFill>
                <a:latin typeface="Comic Sans MS" panose="030F0702030302020204" pitchFamily="66" charset="0"/>
              </a:rPr>
              <a:t>+ 2H</a:t>
            </a:r>
            <a:r>
              <a:rPr lang="tr-TR" sz="2400" baseline="30000" dirty="0" smtClean="0">
                <a:solidFill>
                  <a:srgbClr val="000000"/>
                </a:solidFill>
                <a:latin typeface="Comic Sans MS" panose="030F0702030302020204" pitchFamily="66" charset="0"/>
              </a:rPr>
              <a:t>+</a:t>
            </a:r>
            <a:r>
              <a:rPr lang="tr-TR" sz="2400" dirty="0" smtClean="0">
                <a:solidFill>
                  <a:srgbClr val="000000"/>
                </a:solidFill>
                <a:latin typeface="Comic Sans MS" panose="030F0702030302020204" pitchFamily="66" charset="0"/>
              </a:rPr>
              <a:t> + 2e</a:t>
            </a:r>
            <a:r>
              <a:rPr lang="tr-TR" sz="2400" baseline="30000" dirty="0" smtClean="0">
                <a:solidFill>
                  <a:srgbClr val="000000"/>
                </a:solidFill>
                <a:latin typeface="Comic Sans MS" panose="030F0702030302020204" pitchFamily="66" charset="0"/>
              </a:rPr>
              <a:t>-</a:t>
            </a:r>
            <a:r>
              <a:rPr lang="en-US" sz="2400" dirty="0" smtClean="0">
                <a:solidFill>
                  <a:srgbClr val="000000"/>
                </a:solidFill>
                <a:latin typeface="Comic Sans MS" panose="030F0702030302020204" pitchFamily="66" charset="0"/>
              </a:rPr>
              <a:t> </a:t>
            </a:r>
            <a:endParaRPr lang="en-US" sz="2400" dirty="0">
              <a:latin typeface="Comic Sans MS" panose="030F0702030302020204" pitchFamily="66" charset="0"/>
            </a:endParaRPr>
          </a:p>
        </p:txBody>
      </p:sp>
      <p:sp>
        <p:nvSpPr>
          <p:cNvPr id="6" name="Dikdörtgen 5"/>
          <p:cNvSpPr/>
          <p:nvPr/>
        </p:nvSpPr>
        <p:spPr>
          <a:xfrm>
            <a:off x="489136" y="2098873"/>
            <a:ext cx="8948283" cy="461665"/>
          </a:xfrm>
          <a:prstGeom prst="rect">
            <a:avLst/>
          </a:prstGeom>
        </p:spPr>
        <p:txBody>
          <a:bodyPr wrap="none">
            <a:spAutoFit/>
          </a:bodyPr>
          <a:lstStyle/>
          <a:p>
            <a:r>
              <a:rPr lang="tr-TR" sz="2400" dirty="0" err="1" smtClean="0">
                <a:solidFill>
                  <a:srgbClr val="FF0000"/>
                </a:solidFill>
                <a:latin typeface="Comic Sans MS" panose="030F0702030302020204" pitchFamily="66" charset="0"/>
              </a:rPr>
              <a:t>Nötral</a:t>
            </a:r>
            <a:r>
              <a:rPr lang="tr-TR" sz="2400" dirty="0" smtClean="0">
                <a:solidFill>
                  <a:srgbClr val="FF0000"/>
                </a:solidFill>
                <a:latin typeface="Comic Sans MS" panose="030F0702030302020204" pitchFamily="66" charset="0"/>
              </a:rPr>
              <a:t> ve alkali çözeltilerde: </a:t>
            </a:r>
            <a:r>
              <a:rPr lang="tr-TR" sz="2400" dirty="0" smtClean="0">
                <a:solidFill>
                  <a:srgbClr val="000000"/>
                </a:solidFill>
                <a:latin typeface="Comic Sans MS" panose="030F0702030302020204" pitchFamily="66" charset="0"/>
              </a:rPr>
              <a:t>	2OH</a:t>
            </a:r>
            <a:r>
              <a:rPr lang="tr-TR" sz="2400" baseline="30000" dirty="0" smtClean="0">
                <a:solidFill>
                  <a:srgbClr val="000000"/>
                </a:solidFill>
                <a:latin typeface="Comic Sans MS" panose="030F0702030302020204" pitchFamily="66" charset="0"/>
              </a:rPr>
              <a:t>-</a:t>
            </a:r>
            <a:r>
              <a:rPr lang="tr-TR" sz="2400" dirty="0" smtClean="0">
                <a:solidFill>
                  <a:srgbClr val="000000"/>
                </a:solidFill>
                <a:latin typeface="Comic Sans MS" panose="030F0702030302020204" pitchFamily="66" charset="0"/>
              </a:rPr>
              <a:t> </a:t>
            </a:r>
            <a:r>
              <a:rPr lang="en-US" sz="2400" dirty="0" smtClean="0">
                <a:solidFill>
                  <a:srgbClr val="000000"/>
                </a:solidFill>
                <a:latin typeface="Comic Sans MS" panose="030F0702030302020204" pitchFamily="66" charset="0"/>
              </a:rPr>
              <a:t> </a:t>
            </a:r>
            <a:r>
              <a:rPr lang="en-US" sz="2400" dirty="0">
                <a:solidFill>
                  <a:srgbClr val="000000"/>
                </a:solidFill>
                <a:latin typeface="Comic Sans MS" panose="030F0702030302020204" pitchFamily="66" charset="0"/>
              </a:rPr>
              <a:t>→ </a:t>
            </a:r>
            <a:r>
              <a:rPr lang="tr-TR" sz="2400" dirty="0" smtClean="0">
                <a:solidFill>
                  <a:srgbClr val="000000"/>
                </a:solidFill>
                <a:latin typeface="Comic Sans MS" panose="030F0702030302020204" pitchFamily="66" charset="0"/>
              </a:rPr>
              <a:t>1/2O</a:t>
            </a:r>
            <a:r>
              <a:rPr lang="tr-TR" sz="2400" baseline="-25000" dirty="0" smtClean="0">
                <a:solidFill>
                  <a:srgbClr val="000000"/>
                </a:solidFill>
                <a:latin typeface="Comic Sans MS" panose="030F0702030302020204" pitchFamily="66" charset="0"/>
              </a:rPr>
              <a:t>2</a:t>
            </a:r>
            <a:r>
              <a:rPr lang="tr-TR" sz="2400" dirty="0" smtClean="0">
                <a:solidFill>
                  <a:srgbClr val="000000"/>
                </a:solidFill>
                <a:latin typeface="Comic Sans MS" panose="030F0702030302020204" pitchFamily="66" charset="0"/>
              </a:rPr>
              <a:t> + H</a:t>
            </a:r>
            <a:r>
              <a:rPr lang="tr-TR" sz="2400" baseline="-25000" dirty="0" smtClean="0">
                <a:solidFill>
                  <a:srgbClr val="000000"/>
                </a:solidFill>
                <a:latin typeface="Comic Sans MS" panose="030F0702030302020204" pitchFamily="66" charset="0"/>
              </a:rPr>
              <a:t>2</a:t>
            </a:r>
            <a:r>
              <a:rPr lang="tr-TR" sz="2400" dirty="0">
                <a:solidFill>
                  <a:srgbClr val="000000"/>
                </a:solidFill>
                <a:latin typeface="Comic Sans MS" panose="030F0702030302020204" pitchFamily="66" charset="0"/>
              </a:rPr>
              <a:t>O</a:t>
            </a:r>
            <a:r>
              <a:rPr lang="en-US" sz="2400" baseline="30000" dirty="0" smtClean="0">
                <a:solidFill>
                  <a:srgbClr val="000000"/>
                </a:solidFill>
                <a:latin typeface="Comic Sans MS" panose="030F0702030302020204" pitchFamily="66" charset="0"/>
              </a:rPr>
              <a:t> </a:t>
            </a:r>
            <a:r>
              <a:rPr lang="en-US" sz="2400" dirty="0">
                <a:solidFill>
                  <a:srgbClr val="000000"/>
                </a:solidFill>
                <a:latin typeface="Comic Sans MS" panose="030F0702030302020204" pitchFamily="66" charset="0"/>
              </a:rPr>
              <a:t>+ </a:t>
            </a:r>
            <a:r>
              <a:rPr lang="en-US" sz="2400" dirty="0" smtClean="0">
                <a:solidFill>
                  <a:srgbClr val="000000"/>
                </a:solidFill>
                <a:latin typeface="Comic Sans MS" panose="030F0702030302020204" pitchFamily="66" charset="0"/>
              </a:rPr>
              <a:t>2</a:t>
            </a:r>
            <a:r>
              <a:rPr lang="tr-TR" sz="2400" dirty="0" smtClean="0">
                <a:solidFill>
                  <a:srgbClr val="000000"/>
                </a:solidFill>
                <a:latin typeface="Comic Sans MS" panose="030F0702030302020204" pitchFamily="66" charset="0"/>
              </a:rPr>
              <a:t>e</a:t>
            </a:r>
            <a:r>
              <a:rPr lang="tr-TR" sz="2400" baseline="30000" dirty="0" smtClean="0">
                <a:solidFill>
                  <a:srgbClr val="000000"/>
                </a:solidFill>
                <a:latin typeface="Comic Sans MS" panose="030F0702030302020204" pitchFamily="66" charset="0"/>
              </a:rPr>
              <a:t>-</a:t>
            </a:r>
            <a:r>
              <a:rPr lang="en-US" sz="2400" dirty="0" smtClean="0">
                <a:solidFill>
                  <a:srgbClr val="000000"/>
                </a:solidFill>
                <a:latin typeface="Comic Sans MS" panose="030F0702030302020204" pitchFamily="66" charset="0"/>
              </a:rPr>
              <a:t> </a:t>
            </a:r>
            <a:endParaRPr lang="en-US" sz="2400" dirty="0">
              <a:latin typeface="Comic Sans MS" panose="030F0702030302020204" pitchFamily="66" charset="0"/>
            </a:endParaRPr>
          </a:p>
        </p:txBody>
      </p:sp>
      <p:sp>
        <p:nvSpPr>
          <p:cNvPr id="7" name="Dikdörtgen 6"/>
          <p:cNvSpPr/>
          <p:nvPr/>
        </p:nvSpPr>
        <p:spPr>
          <a:xfrm>
            <a:off x="349321" y="2726498"/>
            <a:ext cx="11219380" cy="1200329"/>
          </a:xfrm>
          <a:prstGeom prst="rect">
            <a:avLst/>
          </a:prstGeom>
        </p:spPr>
        <p:txBody>
          <a:bodyPr wrap="square">
            <a:spAutoFit/>
          </a:bodyPr>
          <a:lstStyle/>
          <a:p>
            <a:pPr algn="just"/>
            <a:r>
              <a:rPr lang="tr-TR" sz="2400" dirty="0">
                <a:latin typeface="Comic Sans MS" panose="030F0702030302020204" pitchFamily="66" charset="0"/>
              </a:rPr>
              <a:t>Oksijen </a:t>
            </a:r>
            <a:r>
              <a:rPr lang="tr-TR" sz="2400" dirty="0" smtClean="0">
                <a:latin typeface="Comic Sans MS" panose="030F0702030302020204" pitchFamily="66" charset="0"/>
              </a:rPr>
              <a:t>çıkışında P</a:t>
            </a:r>
            <a:r>
              <a:rPr lang="tr-TR" sz="2400" baseline="-25000" dirty="0" smtClean="0">
                <a:latin typeface="Comic Sans MS" panose="030F0702030302020204" pitchFamily="66" charset="0"/>
              </a:rPr>
              <a:t>O2</a:t>
            </a:r>
            <a:r>
              <a:rPr lang="tr-TR" sz="2400" dirty="0" smtClean="0">
                <a:latin typeface="Comic Sans MS" panose="030F0702030302020204" pitchFamily="66" charset="0"/>
              </a:rPr>
              <a:t> = </a:t>
            </a:r>
            <a:r>
              <a:rPr lang="tr-TR" sz="2400" dirty="0">
                <a:latin typeface="Comic Sans MS" panose="030F0702030302020204" pitchFamily="66" charset="0"/>
              </a:rPr>
              <a:t>1 </a:t>
            </a:r>
            <a:r>
              <a:rPr lang="tr-TR" sz="2400" dirty="0" err="1">
                <a:latin typeface="Comic Sans MS" panose="030F0702030302020204" pitchFamily="66" charset="0"/>
              </a:rPr>
              <a:t>atm</a:t>
            </a:r>
            <a:r>
              <a:rPr lang="tr-TR" sz="2400" dirty="0">
                <a:latin typeface="Comic Sans MS" panose="030F0702030302020204" pitchFamily="66" charset="0"/>
              </a:rPr>
              <a:t> </a:t>
            </a:r>
            <a:r>
              <a:rPr lang="tr-TR" sz="2400" dirty="0" smtClean="0">
                <a:latin typeface="Comic Sans MS" panose="030F0702030302020204" pitchFamily="66" charset="0"/>
              </a:rPr>
              <a:t>olduğu </a:t>
            </a:r>
            <a:r>
              <a:rPr lang="tr-TR" sz="2400" dirty="0">
                <a:latin typeface="Comic Sans MS" panose="030F0702030302020204" pitchFamily="66" charset="0"/>
              </a:rPr>
              <a:t>göz önüne </a:t>
            </a:r>
            <a:r>
              <a:rPr lang="tr-TR" sz="2400" dirty="0" smtClean="0">
                <a:latin typeface="Comic Sans MS" panose="030F0702030302020204" pitchFamily="66" charset="0"/>
              </a:rPr>
              <a:t>alınarak </a:t>
            </a:r>
            <a:r>
              <a:rPr lang="tr-TR" sz="2400" dirty="0" err="1" smtClean="0">
                <a:latin typeface="Comic Sans MS" panose="030F0702030302020204" pitchFamily="66" charset="0"/>
              </a:rPr>
              <a:t>Nernst</a:t>
            </a:r>
            <a:r>
              <a:rPr lang="tr-TR" sz="2400" dirty="0">
                <a:latin typeface="Comic Sans MS" panose="030F0702030302020204" pitchFamily="66" charset="0"/>
              </a:rPr>
              <a:t> </a:t>
            </a:r>
            <a:r>
              <a:rPr lang="tr-TR" sz="2400" dirty="0" smtClean="0">
                <a:latin typeface="Comic Sans MS" panose="030F0702030302020204" pitchFamily="66" charset="0"/>
              </a:rPr>
              <a:t>denklemi yazılacak </a:t>
            </a:r>
            <a:r>
              <a:rPr lang="tr-TR" sz="2400" dirty="0">
                <a:latin typeface="Comic Sans MS" panose="030F0702030302020204" pitchFamily="66" charset="0"/>
              </a:rPr>
              <a:t>olursa, </a:t>
            </a:r>
            <a:r>
              <a:rPr lang="tr-TR" sz="2400" dirty="0" err="1">
                <a:latin typeface="Comic Sans MS" panose="030F0702030302020204" pitchFamily="66" charset="0"/>
              </a:rPr>
              <a:t>nötral</a:t>
            </a:r>
            <a:r>
              <a:rPr lang="tr-TR" sz="2400" dirty="0">
                <a:latin typeface="Comic Sans MS" panose="030F0702030302020204" pitchFamily="66" charset="0"/>
              </a:rPr>
              <a:t> çözeltide oksijen </a:t>
            </a:r>
            <a:r>
              <a:rPr lang="tr-TR" sz="2400" dirty="0" smtClean="0">
                <a:latin typeface="Comic Sans MS" panose="030F0702030302020204" pitchFamily="66" charset="0"/>
              </a:rPr>
              <a:t>redüksiyonu reaksiyonunun</a:t>
            </a:r>
            <a:r>
              <a:rPr lang="tr-TR" sz="2400" dirty="0">
                <a:latin typeface="Comic Sans MS" panose="030F0702030302020204" pitchFamily="66" charset="0"/>
              </a:rPr>
              <a:t> </a:t>
            </a:r>
            <a:r>
              <a:rPr lang="tr-TR" sz="2400" dirty="0" smtClean="0">
                <a:latin typeface="Comic Sans MS" panose="030F0702030302020204" pitchFamily="66" charset="0"/>
              </a:rPr>
              <a:t>denge </a:t>
            </a:r>
            <a:r>
              <a:rPr lang="tr-TR" sz="2400" dirty="0">
                <a:latin typeface="Comic Sans MS" panose="030F0702030302020204" pitchFamily="66" charset="0"/>
              </a:rPr>
              <a:t>potansiyeli,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86" y="3926827"/>
            <a:ext cx="511492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ikdörtgen 7"/>
          <p:cNvSpPr/>
          <p:nvPr/>
        </p:nvSpPr>
        <p:spPr>
          <a:xfrm>
            <a:off x="6096000" y="4000090"/>
            <a:ext cx="5852844" cy="2677656"/>
          </a:xfrm>
          <a:prstGeom prst="rect">
            <a:avLst/>
          </a:prstGeom>
        </p:spPr>
        <p:txBody>
          <a:bodyPr wrap="square">
            <a:spAutoFit/>
          </a:bodyPr>
          <a:lstStyle/>
          <a:p>
            <a:pPr algn="just"/>
            <a:r>
              <a:rPr lang="tr-TR" sz="2400" dirty="0">
                <a:latin typeface="Comic Sans MS" panose="030F0702030302020204" pitchFamily="66" charset="0"/>
              </a:rPr>
              <a:t>Bu  potansiyel  değeri  suyun  elektrolizinde  oksijen  çıkış  potansiyelini ifade  eder.  </a:t>
            </a:r>
            <a:r>
              <a:rPr lang="tr-TR" sz="2400" dirty="0">
                <a:solidFill>
                  <a:srgbClr val="FF0000"/>
                </a:solidFill>
                <a:latin typeface="Comic Sans MS" panose="030F0702030302020204" pitchFamily="66" charset="0"/>
              </a:rPr>
              <a:t>Burada  </a:t>
            </a:r>
            <a:r>
              <a:rPr lang="tr-TR" sz="2400" dirty="0" err="1">
                <a:solidFill>
                  <a:srgbClr val="FF0000"/>
                </a:solidFill>
                <a:latin typeface="Comic Sans MS" panose="030F0702030302020204" pitchFamily="66" charset="0"/>
              </a:rPr>
              <a:t>pH</a:t>
            </a:r>
            <a:r>
              <a:rPr lang="tr-TR" sz="2400" dirty="0">
                <a:solidFill>
                  <a:srgbClr val="FF0000"/>
                </a:solidFill>
                <a:latin typeface="Comic Sans MS" panose="030F0702030302020204" pitchFamily="66" charset="0"/>
              </a:rPr>
              <a:t>  =  7  değeri</a:t>
            </a:r>
            <a:r>
              <a:rPr lang="tr-TR" sz="2400" dirty="0">
                <a:latin typeface="Comic Sans MS" panose="030F0702030302020204" pitchFamily="66" charset="0"/>
              </a:rPr>
              <a:t>  yerine  konulursa,  </a:t>
            </a:r>
            <a:r>
              <a:rPr lang="tr-TR" sz="2400" dirty="0" err="1">
                <a:latin typeface="Comic Sans MS" panose="030F0702030302020204" pitchFamily="66" charset="0"/>
              </a:rPr>
              <a:t>nötral</a:t>
            </a:r>
            <a:r>
              <a:rPr lang="tr-TR" sz="2400" dirty="0">
                <a:latin typeface="Comic Sans MS" panose="030F0702030302020204" pitchFamily="66" charset="0"/>
              </a:rPr>
              <a:t>  bir  sulu  çözeltinin elektrolizinde oksijen çıkışının,  </a:t>
            </a:r>
            <a:r>
              <a:rPr lang="tr-TR" sz="2400" dirty="0">
                <a:solidFill>
                  <a:srgbClr val="FF0000"/>
                </a:solidFill>
                <a:latin typeface="Comic Sans MS" panose="030F0702030302020204" pitchFamily="66" charset="0"/>
              </a:rPr>
              <a:t>E = 0,814 Volt</a:t>
            </a:r>
            <a:r>
              <a:rPr lang="tr-TR" sz="2400" dirty="0">
                <a:latin typeface="Comic Sans MS" panose="030F0702030302020204" pitchFamily="66" charset="0"/>
              </a:rPr>
              <a:t>’ da başlayacağı anlaşılır. </a:t>
            </a:r>
          </a:p>
        </p:txBody>
      </p:sp>
    </p:spTree>
    <p:extLst>
      <p:ext uri="{BB962C8B-B14F-4D97-AF65-F5344CB8AC3E}">
        <p14:creationId xmlns:p14="http://schemas.microsoft.com/office/powerpoint/2010/main" val="257696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512" y="320122"/>
            <a:ext cx="5285732" cy="4086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8235104" y="4406400"/>
            <a:ext cx="3193503" cy="369332"/>
          </a:xfrm>
          <a:prstGeom prst="rect">
            <a:avLst/>
          </a:prstGeom>
        </p:spPr>
        <p:txBody>
          <a:bodyPr wrap="none">
            <a:spAutoFit/>
          </a:bodyPr>
          <a:lstStyle/>
          <a:p>
            <a:r>
              <a:rPr lang="tr-TR" i="1" dirty="0" smtClean="0">
                <a:solidFill>
                  <a:srgbClr val="FF0000"/>
                </a:solidFill>
              </a:rPr>
              <a:t>Su </a:t>
            </a:r>
            <a:r>
              <a:rPr lang="tr-TR" i="1" dirty="0">
                <a:solidFill>
                  <a:srgbClr val="FF0000"/>
                </a:solidFill>
              </a:rPr>
              <a:t>için potansiyel - </a:t>
            </a:r>
            <a:r>
              <a:rPr lang="tr-TR" i="1" dirty="0" err="1">
                <a:solidFill>
                  <a:srgbClr val="FF0000"/>
                </a:solidFill>
              </a:rPr>
              <a:t>pH</a:t>
            </a:r>
            <a:r>
              <a:rPr lang="tr-TR" i="1" dirty="0">
                <a:solidFill>
                  <a:srgbClr val="FF0000"/>
                </a:solidFill>
              </a:rPr>
              <a:t> </a:t>
            </a:r>
            <a:r>
              <a:rPr lang="tr-TR" i="1" dirty="0" smtClean="0">
                <a:solidFill>
                  <a:srgbClr val="FF0000"/>
                </a:solidFill>
              </a:rPr>
              <a:t>diyagramı</a:t>
            </a:r>
            <a:endParaRPr lang="tr-TR" dirty="0">
              <a:solidFill>
                <a:srgbClr val="FF0000"/>
              </a:solidFill>
            </a:endParaRPr>
          </a:p>
        </p:txBody>
      </p:sp>
      <p:sp>
        <p:nvSpPr>
          <p:cNvPr id="6" name="Dikdörtgen 5"/>
          <p:cNvSpPr/>
          <p:nvPr/>
        </p:nvSpPr>
        <p:spPr>
          <a:xfrm>
            <a:off x="143840" y="470435"/>
            <a:ext cx="6671672" cy="3785652"/>
          </a:xfrm>
          <a:prstGeom prst="rect">
            <a:avLst/>
          </a:prstGeom>
        </p:spPr>
        <p:txBody>
          <a:bodyPr wrap="square">
            <a:spAutoFit/>
          </a:bodyPr>
          <a:lstStyle/>
          <a:p>
            <a:pPr algn="just"/>
            <a:r>
              <a:rPr lang="tr-TR" sz="2400" dirty="0" smtClean="0">
                <a:latin typeface="Comic Sans MS" panose="030F0702030302020204" pitchFamily="66" charset="0"/>
              </a:rPr>
              <a:t>(</a:t>
            </a:r>
            <a:r>
              <a:rPr lang="tr-TR" sz="2400" dirty="0">
                <a:latin typeface="Comic Sans MS" panose="030F0702030302020204" pitchFamily="66" charset="0"/>
              </a:rPr>
              <a:t>b)  doğrusu  suyun  oksijen  çıkışı  ile  ayrışma reaksiyonuna  karşı  gelir.  Eğer  potansiyel  bu  değerden  </a:t>
            </a:r>
            <a:r>
              <a:rPr lang="tr-TR" sz="2400" dirty="0">
                <a:solidFill>
                  <a:srgbClr val="FF0000"/>
                </a:solidFill>
                <a:latin typeface="Comic Sans MS" panose="030F0702030302020204" pitchFamily="66" charset="0"/>
              </a:rPr>
              <a:t>daha  pozitif  </a:t>
            </a:r>
            <a:r>
              <a:rPr lang="tr-TR" sz="2400" dirty="0">
                <a:latin typeface="Comic Sans MS" panose="030F0702030302020204" pitchFamily="66" charset="0"/>
              </a:rPr>
              <a:t>ise,  </a:t>
            </a:r>
            <a:r>
              <a:rPr lang="tr-TR" sz="2400" dirty="0">
                <a:solidFill>
                  <a:srgbClr val="FF0000"/>
                </a:solidFill>
                <a:latin typeface="Comic Sans MS" panose="030F0702030302020204" pitchFamily="66" charset="0"/>
              </a:rPr>
              <a:t>su ayrışarak oksijen </a:t>
            </a:r>
            <a:r>
              <a:rPr lang="tr-TR" sz="2400" dirty="0">
                <a:latin typeface="Comic Sans MS" panose="030F0702030302020204" pitchFamily="66" charset="0"/>
              </a:rPr>
              <a:t>çıkar. Eğer potansiyel değeri </a:t>
            </a:r>
            <a:r>
              <a:rPr lang="tr-TR" sz="2400" dirty="0">
                <a:solidFill>
                  <a:srgbClr val="FF0000"/>
                </a:solidFill>
                <a:latin typeface="Comic Sans MS" panose="030F0702030302020204" pitchFamily="66" charset="0"/>
              </a:rPr>
              <a:t>(b) doğrusunun altında </a:t>
            </a:r>
            <a:r>
              <a:rPr lang="tr-TR" sz="2400" dirty="0">
                <a:latin typeface="Comic Sans MS" panose="030F0702030302020204" pitchFamily="66" charset="0"/>
              </a:rPr>
              <a:t>ve fakat </a:t>
            </a:r>
            <a:r>
              <a:rPr lang="tr-TR" sz="2400" dirty="0">
                <a:solidFill>
                  <a:srgbClr val="FF0000"/>
                </a:solidFill>
                <a:latin typeface="Comic Sans MS" panose="030F0702030302020204" pitchFamily="66" charset="0"/>
              </a:rPr>
              <a:t>(a) doğrusu üstünde </a:t>
            </a:r>
            <a:r>
              <a:rPr lang="tr-TR" sz="2400" dirty="0">
                <a:latin typeface="Comic Sans MS" panose="030F0702030302020204" pitchFamily="66" charset="0"/>
              </a:rPr>
              <a:t>bulunuyorsa, bu durumda su </a:t>
            </a:r>
            <a:r>
              <a:rPr lang="tr-TR" sz="2400" dirty="0">
                <a:solidFill>
                  <a:srgbClr val="FF0000"/>
                </a:solidFill>
                <a:latin typeface="Comic Sans MS" panose="030F0702030302020204" pitchFamily="66" charset="0"/>
              </a:rPr>
              <a:t>stabil halde </a:t>
            </a:r>
            <a:r>
              <a:rPr lang="tr-TR" sz="2400" dirty="0">
                <a:latin typeface="Comic Sans MS" panose="030F0702030302020204" pitchFamily="66" charset="0"/>
              </a:rPr>
              <a:t>kalır. Bu bölgede, yukarıda </a:t>
            </a:r>
            <a:r>
              <a:rPr lang="tr-TR" sz="2400" dirty="0" err="1">
                <a:latin typeface="Comic Sans MS" panose="030F0702030302020204" pitchFamily="66" charset="0"/>
              </a:rPr>
              <a:t>nötral</a:t>
            </a:r>
            <a:r>
              <a:rPr lang="tr-TR" sz="2400" dirty="0">
                <a:latin typeface="Comic Sans MS" panose="030F0702030302020204" pitchFamily="66" charset="0"/>
              </a:rPr>
              <a:t> çözeltiler için verilmiş olan reaksiyonun tersi gerçekleşir. Eğer su içinde çözünmüş oksijen varsa </a:t>
            </a:r>
            <a:r>
              <a:rPr lang="tr-TR" sz="2400" dirty="0" err="1">
                <a:latin typeface="Comic Sans MS" panose="030F0702030302020204" pitchFamily="66" charset="0"/>
              </a:rPr>
              <a:t>redüklenerek</a:t>
            </a:r>
            <a:r>
              <a:rPr lang="tr-TR" sz="2400" dirty="0">
                <a:latin typeface="Comic Sans MS" panose="030F0702030302020204" pitchFamily="66" charset="0"/>
              </a:rPr>
              <a:t> </a:t>
            </a:r>
            <a:r>
              <a:rPr lang="tr-TR" sz="2400" dirty="0">
                <a:solidFill>
                  <a:srgbClr val="FF0000"/>
                </a:solidFill>
                <a:latin typeface="Comic Sans MS" panose="030F0702030302020204" pitchFamily="66" charset="0"/>
              </a:rPr>
              <a:t>OH- iyonu </a:t>
            </a:r>
            <a:r>
              <a:rPr lang="tr-TR" sz="2400" dirty="0">
                <a:latin typeface="Comic Sans MS" panose="030F0702030302020204" pitchFamily="66" charset="0"/>
              </a:rPr>
              <a:t>oluşturur. </a:t>
            </a:r>
          </a:p>
        </p:txBody>
      </p:sp>
      <p:sp>
        <p:nvSpPr>
          <p:cNvPr id="7" name="Dikdörtgen 6"/>
          <p:cNvSpPr/>
          <p:nvPr/>
        </p:nvSpPr>
        <p:spPr>
          <a:xfrm>
            <a:off x="273976" y="4881335"/>
            <a:ext cx="11376917" cy="1569660"/>
          </a:xfrm>
          <a:prstGeom prst="rect">
            <a:avLst/>
          </a:prstGeom>
        </p:spPr>
        <p:txBody>
          <a:bodyPr wrap="square">
            <a:spAutoFit/>
          </a:bodyPr>
          <a:lstStyle/>
          <a:p>
            <a:r>
              <a:rPr lang="tr-TR" sz="2400" dirty="0">
                <a:solidFill>
                  <a:srgbClr val="FF0000"/>
                </a:solidFill>
                <a:latin typeface="Comic Sans MS" panose="030F0702030302020204" pitchFamily="66" charset="0"/>
              </a:rPr>
              <a:t>(a) doğrusu altında kalan </a:t>
            </a:r>
            <a:r>
              <a:rPr lang="tr-TR" sz="2400" dirty="0">
                <a:latin typeface="Comic Sans MS" panose="030F0702030302020204" pitchFamily="66" charset="0"/>
              </a:rPr>
              <a:t>bölgede su ayrışarak hidrojen çıkışı meydana gelir. </a:t>
            </a:r>
            <a:r>
              <a:rPr lang="tr-TR" sz="2400" dirty="0">
                <a:solidFill>
                  <a:srgbClr val="FF0000"/>
                </a:solidFill>
                <a:latin typeface="Comic Sans MS" panose="030F0702030302020204" pitchFamily="66" charset="0"/>
              </a:rPr>
              <a:t>(a) ve (b) doğruları arasında kalan bölgede su stabil haldedir.</a:t>
            </a:r>
            <a:r>
              <a:rPr lang="tr-TR" sz="2400" dirty="0">
                <a:latin typeface="Comic Sans MS" panose="030F0702030302020204" pitchFamily="66" charset="0"/>
              </a:rPr>
              <a:t> Yani </a:t>
            </a:r>
            <a:r>
              <a:rPr lang="tr-TR" sz="2400" dirty="0">
                <a:solidFill>
                  <a:srgbClr val="FF0000"/>
                </a:solidFill>
                <a:latin typeface="Comic Sans MS" panose="030F0702030302020204" pitchFamily="66" charset="0"/>
              </a:rPr>
              <a:t>ne hidrojen, ne de oksijen  çıkışı  </a:t>
            </a:r>
            <a:r>
              <a:rPr lang="tr-TR" sz="2400" dirty="0">
                <a:latin typeface="Comic Sans MS" panose="030F0702030302020204" pitchFamily="66" charset="0"/>
              </a:rPr>
              <a:t>söz  konusu  olmaz.  </a:t>
            </a:r>
            <a:r>
              <a:rPr lang="tr-TR" sz="2400" dirty="0">
                <a:solidFill>
                  <a:srgbClr val="FF0000"/>
                </a:solidFill>
                <a:latin typeface="Comic Sans MS" panose="030F0702030302020204" pitchFamily="66" charset="0"/>
              </a:rPr>
              <a:t>(b)  doğrusunun  üstünde  kalan  bölgede  ise, suyun ayrışması ile oksijen çıkışı </a:t>
            </a:r>
            <a:r>
              <a:rPr lang="tr-TR" sz="2400" dirty="0">
                <a:latin typeface="Comic Sans MS" panose="030F0702030302020204" pitchFamily="66" charset="0"/>
              </a:rPr>
              <a:t>meydana gelir. </a:t>
            </a:r>
          </a:p>
        </p:txBody>
      </p:sp>
    </p:spTree>
    <p:extLst>
      <p:ext uri="{BB962C8B-B14F-4D97-AF65-F5344CB8AC3E}">
        <p14:creationId xmlns:p14="http://schemas.microsoft.com/office/powerpoint/2010/main" val="21851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53553" y="175197"/>
            <a:ext cx="1580882" cy="584775"/>
          </a:xfrm>
          <a:prstGeom prst="rect">
            <a:avLst/>
          </a:prstGeom>
        </p:spPr>
        <p:txBody>
          <a:bodyPr wrap="none">
            <a:spAutoFit/>
          </a:bodyPr>
          <a:lstStyle/>
          <a:p>
            <a:r>
              <a:rPr lang="tr-TR" sz="3200" dirty="0" smtClean="0">
                <a:solidFill>
                  <a:srgbClr val="FF0000"/>
                </a:solidFill>
                <a:latin typeface="Comic Sans MS" panose="030F0702030302020204" pitchFamily="66" charset="0"/>
              </a:rPr>
              <a:t>Pasiflik</a:t>
            </a:r>
            <a:endParaRPr lang="en-US" sz="3200" dirty="0">
              <a:solidFill>
                <a:srgbClr val="FF0000"/>
              </a:solidFill>
              <a:latin typeface="Comic Sans MS" panose="030F0702030302020204" pitchFamily="66" charset="0"/>
            </a:endParaRPr>
          </a:p>
        </p:txBody>
      </p:sp>
      <p:sp>
        <p:nvSpPr>
          <p:cNvPr id="5" name="Dikdörtgen 4"/>
          <p:cNvSpPr/>
          <p:nvPr/>
        </p:nvSpPr>
        <p:spPr>
          <a:xfrm>
            <a:off x="688369" y="874096"/>
            <a:ext cx="10664575" cy="830997"/>
          </a:xfrm>
          <a:prstGeom prst="rect">
            <a:avLst/>
          </a:prstGeom>
        </p:spPr>
        <p:txBody>
          <a:bodyPr wrap="square">
            <a:spAutoFit/>
          </a:bodyPr>
          <a:lstStyle/>
          <a:p>
            <a:pPr algn="just"/>
            <a:endParaRPr lang="tr-TR" sz="2400" dirty="0" smtClean="0">
              <a:latin typeface="Comic Sans MS" panose="030F0702030302020204" pitchFamily="66" charset="0"/>
            </a:endParaRPr>
          </a:p>
          <a:p>
            <a:pPr algn="just"/>
            <a:endParaRPr lang="tr-TR" sz="2400" dirty="0">
              <a:latin typeface="Comic Sans MS" panose="030F0702030302020204" pitchFamily="66" charset="0"/>
            </a:endParaRPr>
          </a:p>
        </p:txBody>
      </p:sp>
      <p:sp>
        <p:nvSpPr>
          <p:cNvPr id="6" name="Dikdörtgen 5"/>
          <p:cNvSpPr/>
          <p:nvPr/>
        </p:nvSpPr>
        <p:spPr>
          <a:xfrm>
            <a:off x="369869" y="900504"/>
            <a:ext cx="11301573" cy="5632311"/>
          </a:xfrm>
          <a:prstGeom prst="rect">
            <a:avLst/>
          </a:prstGeom>
        </p:spPr>
        <p:txBody>
          <a:bodyPr wrap="square">
            <a:spAutoFit/>
          </a:bodyPr>
          <a:lstStyle/>
          <a:p>
            <a:pPr algn="just"/>
            <a:r>
              <a:rPr lang="tr-TR" sz="2400" dirty="0">
                <a:latin typeface="Comic Sans MS" panose="030F0702030302020204" pitchFamily="66" charset="0"/>
              </a:rPr>
              <a:t>Bir metalin korozyona dayanıklı olup olmadığı termodinamik olarak </a:t>
            </a:r>
            <a:r>
              <a:rPr lang="tr-TR" sz="2400" dirty="0">
                <a:solidFill>
                  <a:srgbClr val="FF0000"/>
                </a:solidFill>
                <a:latin typeface="Comic Sans MS" panose="030F0702030302020204" pitchFamily="66" charset="0"/>
              </a:rPr>
              <a:t>(∆G) serbest enerji değişiminin işareti </a:t>
            </a:r>
            <a:r>
              <a:rPr lang="tr-TR" sz="2400" dirty="0">
                <a:latin typeface="Comic Sans MS" panose="030F0702030302020204" pitchFamily="66" charset="0"/>
              </a:rPr>
              <a:t>ile belirlenebilir. </a:t>
            </a:r>
            <a:endParaRPr lang="tr-TR" sz="2400" dirty="0" smtClean="0">
              <a:latin typeface="Comic Sans MS" panose="030F0702030302020204" pitchFamily="66" charset="0"/>
            </a:endParaRPr>
          </a:p>
          <a:p>
            <a:pPr algn="just"/>
            <a:endParaRPr lang="tr-TR" sz="2400" dirty="0">
              <a:latin typeface="Comic Sans MS" panose="030F0702030302020204" pitchFamily="66" charset="0"/>
            </a:endParaRPr>
          </a:p>
          <a:p>
            <a:pPr algn="just"/>
            <a:r>
              <a:rPr lang="tr-TR" sz="2400" dirty="0" smtClean="0">
                <a:latin typeface="Comic Sans MS" panose="030F0702030302020204" pitchFamily="66" charset="0"/>
              </a:rPr>
              <a:t>Ancak </a:t>
            </a:r>
            <a:r>
              <a:rPr lang="tr-TR" sz="2400" dirty="0">
                <a:latin typeface="Comic Sans MS" panose="030F0702030302020204" pitchFamily="66" charset="0"/>
              </a:rPr>
              <a:t>çoğu zaman belli bir ortamda termodinamik olarak korozyona uğraması beklenilen bir metalin pratikte korozyona uğramadığı görülmektedir. Bunun nedeni </a:t>
            </a:r>
            <a:r>
              <a:rPr lang="tr-TR" sz="2400" dirty="0">
                <a:solidFill>
                  <a:srgbClr val="FF0000"/>
                </a:solidFill>
                <a:latin typeface="Comic Sans MS" panose="030F0702030302020204" pitchFamily="66" charset="0"/>
              </a:rPr>
              <a:t>pasiflikle</a:t>
            </a:r>
            <a:r>
              <a:rPr lang="tr-TR" sz="2400" dirty="0">
                <a:latin typeface="Comic Sans MS" panose="030F0702030302020204" pitchFamily="66" charset="0"/>
              </a:rPr>
              <a:t> açıklanmaktadır. </a:t>
            </a:r>
            <a:endParaRPr lang="tr-TR" sz="2400" dirty="0" smtClean="0">
              <a:latin typeface="Comic Sans MS" panose="030F0702030302020204" pitchFamily="66" charset="0"/>
            </a:endParaRPr>
          </a:p>
          <a:p>
            <a:pPr algn="just"/>
            <a:endParaRPr lang="tr-TR" sz="2400" dirty="0">
              <a:latin typeface="Comic Sans MS" panose="030F0702030302020204" pitchFamily="66" charset="0"/>
            </a:endParaRPr>
          </a:p>
          <a:p>
            <a:pPr marL="342900" indent="-342900" algn="just">
              <a:buFont typeface="Wingdings" panose="05000000000000000000" pitchFamily="2" charset="2"/>
              <a:buChar char="Ø"/>
            </a:pPr>
            <a:r>
              <a:rPr lang="tr-TR" sz="2400" dirty="0" smtClean="0">
                <a:solidFill>
                  <a:srgbClr val="FF0000"/>
                </a:solidFill>
                <a:latin typeface="Comic Sans MS" panose="030F0702030302020204" pitchFamily="66" charset="0"/>
              </a:rPr>
              <a:t>Bir </a:t>
            </a:r>
            <a:r>
              <a:rPr lang="tr-TR" sz="2400" dirty="0">
                <a:solidFill>
                  <a:srgbClr val="FF0000"/>
                </a:solidFill>
                <a:latin typeface="Comic Sans MS" panose="030F0702030302020204" pitchFamily="66" charset="0"/>
              </a:rPr>
              <a:t>metalin standart elektron potansiyeli serisinde bulunduğu yerden daha </a:t>
            </a:r>
            <a:r>
              <a:rPr lang="tr-TR" sz="2400" dirty="0" smtClean="0">
                <a:solidFill>
                  <a:srgbClr val="FF0000"/>
                </a:solidFill>
                <a:latin typeface="Comic Sans MS" panose="030F0702030302020204" pitchFamily="66" charset="0"/>
              </a:rPr>
              <a:t>soy </a:t>
            </a:r>
            <a:r>
              <a:rPr lang="tr-TR" sz="2400" dirty="0">
                <a:solidFill>
                  <a:srgbClr val="FF0000"/>
                </a:solidFill>
                <a:latin typeface="Comic Sans MS" panose="030F0702030302020204" pitchFamily="66" charset="0"/>
              </a:rPr>
              <a:t>bir metal gibi davranmasına pasiflik denir</a:t>
            </a:r>
            <a:r>
              <a:rPr lang="tr-TR" sz="2400" dirty="0" smtClean="0">
                <a:solidFill>
                  <a:srgbClr val="FF0000"/>
                </a:solidFill>
                <a:latin typeface="Comic Sans MS" panose="030F0702030302020204" pitchFamily="66" charset="0"/>
              </a:rPr>
              <a:t>.</a:t>
            </a:r>
          </a:p>
          <a:p>
            <a:pPr algn="just"/>
            <a:endParaRPr lang="tr-TR" sz="2400" dirty="0" smtClean="0">
              <a:solidFill>
                <a:srgbClr val="FF0000"/>
              </a:solidFill>
              <a:latin typeface="Comic Sans MS" panose="030F0702030302020204" pitchFamily="66" charset="0"/>
            </a:endParaRPr>
          </a:p>
          <a:p>
            <a:pPr algn="just"/>
            <a:r>
              <a:rPr lang="tr-TR" sz="2400" dirty="0">
                <a:latin typeface="Comic Sans MS" panose="030F0702030302020204" pitchFamily="66" charset="0"/>
              </a:rPr>
              <a:t>Bazı metallerin korozyonu sonucu oluşan oksit filmi metal yüzeyinde sağlam bir kabuk oluşturmaktadır. Bu kabuk metali çevre etkilerinden korumaktadır. Alüminyum ve krom gibi bazı metallerde oksit filmi metali korozyondan tam olarak koruyabilmektedir. Demirde meydana gelen oksit filmi ise belli bir potansiyele kadar metali koruyabilmektedir.</a:t>
            </a:r>
          </a:p>
        </p:txBody>
      </p:sp>
    </p:spTree>
    <p:extLst>
      <p:ext uri="{BB962C8B-B14F-4D97-AF65-F5344CB8AC3E}">
        <p14:creationId xmlns:p14="http://schemas.microsoft.com/office/powerpoint/2010/main" val="220374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418114" y="221432"/>
            <a:ext cx="6529352" cy="461665"/>
          </a:xfrm>
          <a:prstGeom prst="rect">
            <a:avLst/>
          </a:prstGeom>
        </p:spPr>
        <p:txBody>
          <a:bodyPr wrap="none">
            <a:spAutoFit/>
          </a:bodyPr>
          <a:lstStyle/>
          <a:p>
            <a:r>
              <a:rPr lang="tr-TR" sz="2400" dirty="0">
                <a:solidFill>
                  <a:srgbClr val="FF0000"/>
                </a:solidFill>
                <a:latin typeface="Comic Sans MS" panose="030F0702030302020204" pitchFamily="66" charset="0"/>
              </a:rPr>
              <a:t>Demir + Su Sistemi İçin </a:t>
            </a:r>
            <a:r>
              <a:rPr lang="tr-TR" sz="2400" dirty="0" err="1">
                <a:solidFill>
                  <a:srgbClr val="FF0000"/>
                </a:solidFill>
                <a:latin typeface="Comic Sans MS" panose="030F0702030302020204" pitchFamily="66" charset="0"/>
              </a:rPr>
              <a:t>Pourbaix</a:t>
            </a:r>
            <a:r>
              <a:rPr lang="tr-TR" sz="2400" dirty="0">
                <a:solidFill>
                  <a:srgbClr val="FF0000"/>
                </a:solidFill>
                <a:latin typeface="Comic Sans MS" panose="030F0702030302020204" pitchFamily="66" charset="0"/>
              </a:rPr>
              <a:t> Diyagramı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765" y="683097"/>
            <a:ext cx="6791325"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256855" y="1009906"/>
            <a:ext cx="4438436" cy="1200329"/>
          </a:xfrm>
          <a:prstGeom prst="rect">
            <a:avLst/>
          </a:prstGeom>
        </p:spPr>
        <p:txBody>
          <a:bodyPr wrap="square">
            <a:spAutoFit/>
          </a:bodyPr>
          <a:lstStyle/>
          <a:p>
            <a:pPr algn="just"/>
            <a:r>
              <a:rPr lang="tr-TR" sz="2400" dirty="0">
                <a:latin typeface="Comic Sans MS" panose="030F0702030302020204" pitchFamily="66" charset="0"/>
              </a:rPr>
              <a:t>Demirin su içinde çözünen olası iyonları ve katı haldeki korozyon ürünleri  şunlardır:</a:t>
            </a:r>
          </a:p>
        </p:txBody>
      </p:sp>
      <p:sp>
        <p:nvSpPr>
          <p:cNvPr id="7" name="Dikdörtgen 6"/>
          <p:cNvSpPr/>
          <p:nvPr/>
        </p:nvSpPr>
        <p:spPr>
          <a:xfrm>
            <a:off x="192030" y="2302486"/>
            <a:ext cx="4869951" cy="830997"/>
          </a:xfrm>
          <a:prstGeom prst="rect">
            <a:avLst/>
          </a:prstGeom>
        </p:spPr>
        <p:txBody>
          <a:bodyPr wrap="square">
            <a:spAutoFit/>
          </a:bodyPr>
          <a:lstStyle/>
          <a:p>
            <a:r>
              <a:rPr lang="tr-TR" sz="2400" dirty="0" smtClean="0">
                <a:solidFill>
                  <a:srgbClr val="FF0000"/>
                </a:solidFill>
                <a:latin typeface="Comic Sans MS" panose="030F0702030302020204" pitchFamily="66" charset="0"/>
              </a:rPr>
              <a:t>İyonlar  </a:t>
            </a:r>
            <a:r>
              <a:rPr lang="tr-TR" sz="2400" dirty="0">
                <a:solidFill>
                  <a:srgbClr val="FF0000"/>
                </a:solidFill>
                <a:latin typeface="Comic Sans MS" panose="030F0702030302020204" pitchFamily="66" charset="0"/>
              </a:rPr>
              <a:t>:         </a:t>
            </a:r>
            <a:r>
              <a:rPr lang="tr-TR" sz="2400" dirty="0">
                <a:latin typeface="Comic Sans MS" panose="030F0702030302020204" pitchFamily="66" charset="0"/>
              </a:rPr>
              <a:t>Fe</a:t>
            </a:r>
            <a:r>
              <a:rPr lang="tr-TR" sz="2400" baseline="30000" dirty="0">
                <a:latin typeface="Comic Sans MS" panose="030F0702030302020204" pitchFamily="66" charset="0"/>
              </a:rPr>
              <a:t>2+  </a:t>
            </a:r>
            <a:r>
              <a:rPr lang="tr-TR" sz="2400" dirty="0">
                <a:latin typeface="Comic Sans MS" panose="030F0702030302020204" pitchFamily="66" charset="0"/>
              </a:rPr>
              <a:t>,  Fe</a:t>
            </a:r>
            <a:r>
              <a:rPr lang="tr-TR" sz="2400" baseline="30000" dirty="0">
                <a:latin typeface="Comic Sans MS" panose="030F0702030302020204" pitchFamily="66" charset="0"/>
              </a:rPr>
              <a:t>3+  </a:t>
            </a:r>
            <a:r>
              <a:rPr lang="tr-TR" sz="2400" dirty="0">
                <a:latin typeface="Comic Sans MS" panose="030F0702030302020204" pitchFamily="66" charset="0"/>
              </a:rPr>
              <a:t>,    </a:t>
            </a:r>
            <a:r>
              <a:rPr lang="tr-TR" sz="2400" dirty="0" smtClean="0">
                <a:latin typeface="Comic Sans MS" panose="030F0702030302020204" pitchFamily="66" charset="0"/>
              </a:rPr>
              <a:t>HFeO</a:t>
            </a:r>
            <a:r>
              <a:rPr lang="tr-TR" sz="2400" baseline="-25000" dirty="0" smtClean="0">
                <a:latin typeface="Comic Sans MS" panose="030F0702030302020204" pitchFamily="66" charset="0"/>
              </a:rPr>
              <a:t>2</a:t>
            </a:r>
            <a:r>
              <a:rPr lang="tr-TR" sz="2400" baseline="30000" dirty="0" smtClean="0">
                <a:latin typeface="Comic Sans MS" panose="030F0702030302020204" pitchFamily="66" charset="0"/>
              </a:rPr>
              <a:t>-</a:t>
            </a:r>
            <a:endParaRPr lang="tr-TR" sz="2400" baseline="30000" dirty="0">
              <a:latin typeface="Comic Sans MS" panose="030F0702030302020204" pitchFamily="66" charset="0"/>
            </a:endParaRPr>
          </a:p>
        </p:txBody>
      </p:sp>
      <p:sp>
        <p:nvSpPr>
          <p:cNvPr id="8" name="Dikdörtgen 7"/>
          <p:cNvSpPr/>
          <p:nvPr/>
        </p:nvSpPr>
        <p:spPr>
          <a:xfrm>
            <a:off x="167966" y="3623273"/>
            <a:ext cx="4701985" cy="830997"/>
          </a:xfrm>
          <a:prstGeom prst="rect">
            <a:avLst/>
          </a:prstGeom>
        </p:spPr>
        <p:txBody>
          <a:bodyPr wrap="square">
            <a:spAutoFit/>
          </a:bodyPr>
          <a:lstStyle/>
          <a:p>
            <a:r>
              <a:rPr lang="tr-TR" sz="2400" dirty="0" smtClean="0">
                <a:solidFill>
                  <a:srgbClr val="FF0000"/>
                </a:solidFill>
                <a:latin typeface="Comic Sans MS" panose="030F0702030302020204" pitchFamily="66" charset="0"/>
              </a:rPr>
              <a:t>K</a:t>
            </a:r>
            <a:r>
              <a:rPr lang="pt-BR" sz="2400" dirty="0" smtClean="0">
                <a:solidFill>
                  <a:srgbClr val="FF0000"/>
                </a:solidFill>
                <a:latin typeface="Comic Sans MS" panose="030F0702030302020204" pitchFamily="66" charset="0"/>
              </a:rPr>
              <a:t>atı </a:t>
            </a:r>
            <a:r>
              <a:rPr lang="pt-BR" sz="2400" dirty="0">
                <a:solidFill>
                  <a:srgbClr val="FF0000"/>
                </a:solidFill>
                <a:latin typeface="Comic Sans MS" panose="030F0702030302020204" pitchFamily="66" charset="0"/>
              </a:rPr>
              <a:t>ürünler :  </a:t>
            </a:r>
            <a:r>
              <a:rPr lang="pt-BR" sz="2400" dirty="0">
                <a:latin typeface="Comic Sans MS" panose="030F0702030302020204" pitchFamily="66" charset="0"/>
              </a:rPr>
              <a:t>FeO  , </a:t>
            </a:r>
            <a:r>
              <a:rPr lang="pt-BR" sz="2400" dirty="0" smtClean="0">
                <a:latin typeface="Comic Sans MS" panose="030F0702030302020204" pitchFamily="66" charset="0"/>
              </a:rPr>
              <a:t>Fe</a:t>
            </a:r>
            <a:r>
              <a:rPr lang="pt-BR" sz="2400" baseline="-25000" dirty="0" smtClean="0">
                <a:latin typeface="Comic Sans MS" panose="030F0702030302020204" pitchFamily="66" charset="0"/>
              </a:rPr>
              <a:t>2</a:t>
            </a:r>
            <a:r>
              <a:rPr lang="pt-BR" sz="2400" dirty="0" smtClean="0">
                <a:latin typeface="Comic Sans MS" panose="030F0702030302020204" pitchFamily="66" charset="0"/>
              </a:rPr>
              <a:t>O</a:t>
            </a:r>
            <a:r>
              <a:rPr lang="pt-BR" sz="2400" baseline="-25000" dirty="0" smtClean="0">
                <a:latin typeface="Comic Sans MS" panose="030F0702030302020204" pitchFamily="66" charset="0"/>
              </a:rPr>
              <a:t>3</a:t>
            </a:r>
            <a:r>
              <a:rPr lang="pt-BR" sz="2400" dirty="0" smtClean="0">
                <a:latin typeface="Comic Sans MS" panose="030F0702030302020204" pitchFamily="66" charset="0"/>
              </a:rPr>
              <a:t>,  </a:t>
            </a:r>
            <a:r>
              <a:rPr lang="pt-BR" sz="2400" dirty="0">
                <a:latin typeface="Comic Sans MS" panose="030F0702030302020204" pitchFamily="66" charset="0"/>
              </a:rPr>
              <a:t>Fe</a:t>
            </a:r>
            <a:r>
              <a:rPr lang="pt-BR" sz="2400" baseline="-25000" dirty="0">
                <a:latin typeface="Comic Sans MS" panose="030F0702030302020204" pitchFamily="66" charset="0"/>
              </a:rPr>
              <a:t>3</a:t>
            </a:r>
            <a:r>
              <a:rPr lang="pt-BR" sz="2400" dirty="0">
                <a:latin typeface="Comic Sans MS" panose="030F0702030302020204" pitchFamily="66" charset="0"/>
              </a:rPr>
              <a:t>O</a:t>
            </a:r>
            <a:r>
              <a:rPr lang="pt-BR" sz="2400" baseline="-25000" dirty="0">
                <a:latin typeface="Comic Sans MS" panose="030F0702030302020204" pitchFamily="66" charset="0"/>
              </a:rPr>
              <a:t>4</a:t>
            </a:r>
            <a:r>
              <a:rPr lang="pt-BR" sz="2400" dirty="0">
                <a:latin typeface="Comic Sans MS" panose="030F0702030302020204" pitchFamily="66" charset="0"/>
              </a:rPr>
              <a:t>   ,  Fe(OH)</a:t>
            </a:r>
            <a:r>
              <a:rPr lang="pt-BR" sz="2400" baseline="-25000" dirty="0">
                <a:latin typeface="Comic Sans MS" panose="030F0702030302020204" pitchFamily="66" charset="0"/>
              </a:rPr>
              <a:t>2</a:t>
            </a:r>
            <a:r>
              <a:rPr lang="pt-BR" sz="2400" dirty="0">
                <a:latin typeface="Comic Sans MS" panose="030F0702030302020204" pitchFamily="66" charset="0"/>
              </a:rPr>
              <a:t>  , Fe(OH)</a:t>
            </a:r>
            <a:r>
              <a:rPr lang="pt-BR" sz="2400" baseline="-25000" dirty="0">
                <a:latin typeface="Comic Sans MS" panose="030F0702030302020204" pitchFamily="66" charset="0"/>
              </a:rPr>
              <a:t>3</a:t>
            </a:r>
            <a:r>
              <a:rPr lang="pt-BR" sz="2400" dirty="0">
                <a:latin typeface="Comic Sans MS" panose="030F0702030302020204" pitchFamily="66" charset="0"/>
              </a:rPr>
              <a:t> </a:t>
            </a:r>
            <a:endParaRPr lang="tr-TR" sz="2400" dirty="0">
              <a:latin typeface="Comic Sans MS" panose="030F0702030302020204" pitchFamily="66" charset="0"/>
            </a:endParaRPr>
          </a:p>
        </p:txBody>
      </p:sp>
    </p:spTree>
    <p:extLst>
      <p:ext uri="{BB962C8B-B14F-4D97-AF65-F5344CB8AC3E}">
        <p14:creationId xmlns:p14="http://schemas.microsoft.com/office/powerpoint/2010/main" val="74843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txDef>
      <a:spPr>
        <a:noFill/>
      </a:spPr>
      <a:bodyPr wrap="square" rtlCol="0">
        <a:spAutoFit/>
      </a:bodyPr>
      <a:lstStyle>
        <a:defPPr marL="342900" indent="-342900">
          <a:buFont typeface="+mj-lt"/>
          <a:buAutoNum type="arabicPeriod"/>
          <a:defRPr sz="2400" dirty="0" smtClean="0">
            <a:latin typeface="Comic Sans MS" panose="030F0702030302020204" pitchFamily="66" charset="0"/>
          </a:defRPr>
        </a:defPPr>
      </a:lstStyle>
    </a:txDef>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TM04033925[[fn=Damla]]</Template>
  <TotalTime>2169</TotalTime>
  <Words>1510</Words>
  <Application>Microsoft Office PowerPoint</Application>
  <PresentationFormat>Geniş ekran</PresentationFormat>
  <Paragraphs>102</Paragraphs>
  <Slides>24</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24</vt:i4>
      </vt:variant>
    </vt:vector>
  </HeadingPairs>
  <TitlesOfParts>
    <vt:vector size="31" baseType="lpstr">
      <vt:lpstr>Arial</vt:lpstr>
      <vt:lpstr>Calibri</vt:lpstr>
      <vt:lpstr>Comic Sans MS</vt:lpstr>
      <vt:lpstr>Courier New</vt:lpstr>
      <vt:lpstr>Tw Cen MT</vt:lpstr>
      <vt:lpstr>Wingdings</vt:lpstr>
      <vt:lpstr>Damla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lenovo</cp:lastModifiedBy>
  <cp:revision>340</cp:revision>
  <dcterms:created xsi:type="dcterms:W3CDTF">2017-08-18T18:09:55Z</dcterms:created>
  <dcterms:modified xsi:type="dcterms:W3CDTF">2017-10-12T20:02:36Z</dcterms:modified>
</cp:coreProperties>
</file>