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0" r:id="rId1"/>
  </p:sldMasterIdLst>
  <p:notesMasterIdLst>
    <p:notesMasterId r:id="rId32"/>
  </p:notesMasterIdLst>
  <p:sldIdLst>
    <p:sldId id="256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67" r:id="rId10"/>
    <p:sldId id="275" r:id="rId11"/>
    <p:sldId id="281" r:id="rId12"/>
    <p:sldId id="282" r:id="rId13"/>
    <p:sldId id="283" r:id="rId14"/>
    <p:sldId id="284" r:id="rId15"/>
    <p:sldId id="293" r:id="rId16"/>
    <p:sldId id="295" r:id="rId17"/>
    <p:sldId id="297" r:id="rId18"/>
    <p:sldId id="299" r:id="rId19"/>
    <p:sldId id="301" r:id="rId20"/>
    <p:sldId id="305" r:id="rId21"/>
    <p:sldId id="307" r:id="rId22"/>
    <p:sldId id="309" r:id="rId23"/>
    <p:sldId id="311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818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4338E-F718-454D-9A96-A51FC4B28002}" type="datetimeFigureOut">
              <a:rPr lang="tr-TR" smtClean="0"/>
              <a:t>6.10.2017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E03C6-122F-4E92-973C-9D651A351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10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228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22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6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18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871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665EB3-6E48-4E2E-B695-5EDF5F418852}" type="slidenum">
              <a:rPr lang="tr-TR" altLang="tr-TR" sz="1200" smtClean="0"/>
              <a:pPr/>
              <a:t>11</a:t>
            </a:fld>
            <a:endParaRPr lang="tr-TR" altLang="tr-TR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70170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373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12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E03C6-122F-4E92-973C-9D651A351733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06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657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455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481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99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683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164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2744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5829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269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797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39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78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15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7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13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39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16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0CF7F2-2074-4AB7-BF64-96E9546234CE}" type="datetimeFigureOut">
              <a:rPr lang="tr-TR" smtClean="0"/>
              <a:t>6.10.2017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D48C371-AE3C-48AD-B36D-E8BB7247C0E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40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  <p:sldLayoutId id="214748405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1887" y="2409445"/>
            <a:ext cx="100088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ELEKTROKİMYA</a:t>
            </a:r>
            <a:endParaRPr lang="tr-TR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817" y="0"/>
            <a:ext cx="2050183" cy="20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61647" y="134753"/>
            <a:ext cx="104452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</a:t>
            </a:r>
            <a:endParaRPr lang="tr-TR" sz="1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endParaRPr lang="tr-TR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60"/>
          <p:cNvSpPr>
            <a:spLocks noChangeArrowheads="1"/>
          </p:cNvSpPr>
          <p:nvPr/>
        </p:nvSpPr>
        <p:spPr bwMode="auto">
          <a:xfrm>
            <a:off x="442756" y="851096"/>
            <a:ext cx="1128304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Bakır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sülfat çözeltisinden 1 saat süre ile, ortalama 26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şiddetinde akım geçirilmiştir. Bu süre sonunda katotta 0,0300 g bakır birikmiştir. Bu elektrolizde akım verimini hesaplayınız.</a:t>
            </a:r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Not: Bakırın atom ağırlığı =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63,5 g</a:t>
            </a:r>
            <a:endParaRPr lang="tr-TR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442755" y="2880083"/>
            <a:ext cx="1128304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ÇÖZÜM :</a:t>
            </a:r>
            <a:endParaRPr lang="tr-TR" altLang="en-US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m = 0,0300 g bakırın ayrılması için devreden geçen teorik akım miktarı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yasası ile hesaplanabilir.</a:t>
            </a:r>
          </a:p>
        </p:txBody>
      </p:sp>
      <p:pic>
        <p:nvPicPr>
          <p:cNvPr id="7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6" y="4271019"/>
            <a:ext cx="3361801" cy="105056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5" y="5629743"/>
            <a:ext cx="7280659" cy="835289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483" y="5699283"/>
            <a:ext cx="2801315" cy="765749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ağ Ok 10"/>
          <p:cNvSpPr/>
          <p:nvPr/>
        </p:nvSpPr>
        <p:spPr>
          <a:xfrm>
            <a:off x="7834744" y="58398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678518" y="6165851"/>
            <a:ext cx="6625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b="1">
              <a:latin typeface="Tahoma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378374" y="211200"/>
            <a:ext cx="5080237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tr-TR" alt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 ÇÖZÜM DEVAMI</a:t>
            </a:r>
            <a:endParaRPr lang="tr-TR" alt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15" y="1186543"/>
            <a:ext cx="8257832" cy="88718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Group 5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12870776"/>
              </p:ext>
            </p:extLst>
          </p:nvPr>
        </p:nvGraphicFramePr>
        <p:xfrm>
          <a:off x="6696529" y="2557810"/>
          <a:ext cx="1875972" cy="681038"/>
        </p:xfrm>
        <a:graphic>
          <a:graphicData uri="http://schemas.openxmlformats.org/drawingml/2006/table">
            <a:tbl>
              <a:tblPr/>
              <a:tblGrid>
                <a:gridCol w="1875972"/>
              </a:tblGrid>
              <a:tr h="681038">
                <a:tc>
                  <a:txBody>
                    <a:bodyPr/>
                    <a:lstStyle>
                      <a:lvl1pPr indent="3556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5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% 97,3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6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04411675"/>
              </p:ext>
            </p:extLst>
          </p:nvPr>
        </p:nvGraphicFramePr>
        <p:xfrm>
          <a:off x="1028700" y="2460639"/>
          <a:ext cx="4049485" cy="870390"/>
        </p:xfrm>
        <a:graphic>
          <a:graphicData uri="http://schemas.openxmlformats.org/drawingml/2006/table">
            <a:tbl>
              <a:tblPr/>
              <a:tblGrid>
                <a:gridCol w="4049485"/>
              </a:tblGrid>
              <a:tr h="870390">
                <a:tc>
                  <a:txBody>
                    <a:bodyPr/>
                    <a:lstStyle>
                      <a:lvl1pPr indent="3556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55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Akım verimi = 0,973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Sağ Ok 2"/>
          <p:cNvSpPr/>
          <p:nvPr/>
        </p:nvSpPr>
        <p:spPr>
          <a:xfrm>
            <a:off x="5398153" y="26535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68031" y="243857"/>
            <a:ext cx="7956024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tr-TR" alt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TERMODİNAMİK AÇIDAN KOROZYON</a:t>
            </a:r>
            <a:endParaRPr lang="tr-TR" alt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59230" y="894780"/>
            <a:ext cx="11299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Termodinamik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yasalarına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göre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bir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kimyasal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reaksiyon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ancak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serbest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entalpi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değişimi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negatif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l-G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Δ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 &lt; 0 )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olduğu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zaman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kendiliğinden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yürüyebilir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O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halde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belli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bir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ortamda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anot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ve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katot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reaksiyonlarının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toplamından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oluşan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reaksiyonunun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serbest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enerji</a:t>
            </a:r>
            <a:r>
              <a:rPr 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değişimi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hesaplanarak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korozyonun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meydana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gelip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gelmeyeceği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teorik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olarak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belirlenebilir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tr-TR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K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orozyon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reaksiyonunun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serbest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  <a:r>
              <a:rPr lang="tr-TR" sz="2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nerji</a:t>
            </a:r>
            <a:r>
              <a:rPr 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değişimi</a:t>
            </a:r>
            <a:r>
              <a:rPr lang="tr-TR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;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just"/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30" y="4020044"/>
            <a:ext cx="6716486" cy="650194"/>
          </a:xfrm>
          <a:prstGeom prst="rect">
            <a:avLst/>
          </a:prstGeom>
          <a:solidFill>
            <a:srgbClr val="FFFFCC"/>
          </a:solidFill>
          <a:ln w="34925">
            <a:solidFill>
              <a:schemeClr val="hlink"/>
            </a:solidFill>
            <a:miter lim="800000"/>
            <a:headEnd/>
            <a:tailEnd/>
          </a:ln>
        </p:spPr>
      </p:pic>
      <p:graphicFrame>
        <p:nvGraphicFramePr>
          <p:cNvPr id="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9214"/>
              </p:ext>
            </p:extLst>
          </p:nvPr>
        </p:nvGraphicFramePr>
        <p:xfrm>
          <a:off x="359230" y="4670238"/>
          <a:ext cx="12021631" cy="2225040"/>
        </p:xfrm>
        <a:graphic>
          <a:graphicData uri="http://schemas.openxmlformats.org/drawingml/2006/table">
            <a:tbl>
              <a:tblPr/>
              <a:tblGrid>
                <a:gridCol w="12021631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G: 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Anot ve katot meydana gelen toplam kimyasal reaksiyonun serbest enerji değişimi,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Joule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n : 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Reaksiyonlarda alınan - verilen elektron sayısı,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F :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Faraday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sabiti (96500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kulon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E : 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Korozyon hücresinin potansiyeli,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Volt’dur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68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36348"/>
              </p:ext>
            </p:extLst>
          </p:nvPr>
        </p:nvGraphicFramePr>
        <p:xfrm>
          <a:off x="386442" y="979715"/>
          <a:ext cx="11337472" cy="1371600"/>
        </p:xfrm>
        <a:graphic>
          <a:graphicData uri="http://schemas.openxmlformats.org/drawingml/2006/table">
            <a:tbl>
              <a:tblPr/>
              <a:tblGrid>
                <a:gridCol w="11337472"/>
              </a:tblGrid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Korozyon olayının kendiliğinden gerçekleşebilmesi için serbest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entalpi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değerinin 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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G &lt; 0 olması gerekir. Bu ise, korozyon hücresinin potansiyel fark değerinin (E) pozitif olması ile sağlanabilir.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329292" y="2650672"/>
            <a:ext cx="113946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Termodinamikte bir kimyasal reaksiyonun serbest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en</a:t>
            </a:r>
            <a:r>
              <a:rPr lang="tr-TR" altLang="en-US" sz="2800" i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alpi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değişimi aşağıdaki bağıntı ile hesaplanır.</a:t>
            </a:r>
          </a:p>
        </p:txBody>
      </p:sp>
      <p:pic>
        <p:nvPicPr>
          <p:cNvPr id="6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2" y="3904136"/>
            <a:ext cx="6257680" cy="55356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90"/>
          <p:cNvSpPr>
            <a:spLocks noChangeArrowheads="1"/>
          </p:cNvSpPr>
          <p:nvPr/>
        </p:nvSpPr>
        <p:spPr bwMode="auto">
          <a:xfrm>
            <a:off x="329292" y="4871357"/>
            <a:ext cx="1145177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Burada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Q</a:t>
            </a:r>
            <a:r>
              <a:rPr lang="tr-TR" altLang="en-US" sz="2800" baseline="-25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, reaksiyona giren ve çıkan bileşenlerin aktivitelerinin çarpımıdır. Bu bağıntıda </a:t>
            </a:r>
            <a:r>
              <a:rPr lang="tr-TR" altLang="en-US" sz="2800" b="1" dirty="0">
                <a:solidFill>
                  <a:srgbClr val="0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G yerine (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4.9)’</a:t>
            </a:r>
            <a:r>
              <a:rPr lang="tr-TR" altLang="en-US" sz="2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daki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değeri yerine konulursa,</a:t>
            </a:r>
          </a:p>
        </p:txBody>
      </p:sp>
    </p:spTree>
    <p:extLst>
      <p:ext uri="{BB962C8B-B14F-4D97-AF65-F5344CB8AC3E}">
        <p14:creationId xmlns:p14="http://schemas.microsoft.com/office/powerpoint/2010/main" val="1490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9" y="1077684"/>
            <a:ext cx="6897993" cy="587829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9" y="2146502"/>
            <a:ext cx="5667669" cy="800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86"/>
          <p:cNvSpPr>
            <a:spLocks noChangeArrowheads="1"/>
          </p:cNvSpPr>
          <p:nvPr/>
        </p:nvSpPr>
        <p:spPr bwMode="auto">
          <a:xfrm>
            <a:off x="6695922" y="2284942"/>
            <a:ext cx="3057247" cy="523220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8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Nernst</a:t>
            </a:r>
            <a:r>
              <a:rPr lang="tr-TR" altLang="en-US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Denklemi</a:t>
            </a:r>
          </a:p>
        </p:txBody>
      </p:sp>
      <p:sp>
        <p:nvSpPr>
          <p:cNvPr id="7" name="Rectangle 82"/>
          <p:cNvSpPr>
            <a:spLocks noChangeArrowheads="1"/>
          </p:cNvSpPr>
          <p:nvPr/>
        </p:nvSpPr>
        <p:spPr bwMode="auto">
          <a:xfrm>
            <a:off x="10117393" y="2284942"/>
            <a:ext cx="20746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elde edilir.</a:t>
            </a:r>
            <a:r>
              <a:rPr lang="tr-TR" altLang="en-US" sz="28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" name="Rectangle 92"/>
          <p:cNvSpPr>
            <a:spLocks noChangeArrowheads="1"/>
          </p:cNvSpPr>
          <p:nvPr/>
        </p:nvSpPr>
        <p:spPr bwMode="auto">
          <a:xfrm>
            <a:off x="212272" y="3689917"/>
            <a:ext cx="1172391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    İyonik aktivite ile elektrot potansiyeli arasındaki bu bağıntı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Nernst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Denklemi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olarak bilinir ve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korozyon hücre potansiyel değerinin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konsantrasyonlara göre hesaplanmasında kullanılır. Seyreltik çözeltilerde aktivite yerine doğrudan konsantrasyon değerleri alınabilir.</a:t>
            </a:r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79153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16429" y="105817"/>
            <a:ext cx="10989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TERMODİNAMİK AÇIDAN KOROZYON </a:t>
            </a:r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886" y="791520"/>
            <a:ext cx="11794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Herhangi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bir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ortamda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elektrot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reaksiyonu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için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eğer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Δ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 &gt; 0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ise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olayının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gerçekleşemeyeceği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kesin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söylenebilir</a:t>
            </a:r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Δ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 &lt; 0 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olması halinde ise, korozyon olayı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mümkün olabilir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 Ancak termodinamik olarak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korozyon hızı </a:t>
            </a:r>
            <a:r>
              <a:rPr 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hakkında bir fikir edinebilmek mümkün değildir. Korozyon hızı reaksiyon kinetiği incelenerek anlaşılabilir. Örneğin pasifleşme nedeniyle korozyon hızı pratikte önemsiz sayılacak kadar küçük kalabilir.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99770" y="3213816"/>
            <a:ext cx="8956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Serbest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enerji 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değişimi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orozyon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Arasındaki İlişki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294742" y="4038174"/>
            <a:ext cx="11510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emir,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pH = 4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olan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oksijensiz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bir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sulu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çözelti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içinde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korozyona</a:t>
            </a:r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uğrar mı?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14993" y="50622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sonucu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demir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atomu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anotta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iki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değerli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demir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iyonu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haline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dönüşür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katotta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hidrojen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çıkışı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olur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645895" y="4800977"/>
            <a:ext cx="2577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Fe → Fe</a:t>
            </a:r>
            <a:r>
              <a:rPr lang="en-US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2+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+ 2 e</a:t>
            </a:r>
            <a:r>
              <a:rPr lang="en-US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7645895" y="5266824"/>
            <a:ext cx="2512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2H</a:t>
            </a:r>
            <a:r>
              <a:rPr lang="en-US" sz="2400" u="sng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+</a:t>
            </a:r>
            <a:r>
              <a:rPr lang="en-US" sz="24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+ 2 e</a:t>
            </a:r>
            <a:r>
              <a:rPr lang="en-US" sz="2400" u="sng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lang="en-US" sz="24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→ H</a:t>
            </a:r>
            <a:r>
              <a:rPr lang="en-US" sz="2400" u="sng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24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477618" y="5800950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Fe + 2H</a:t>
            </a:r>
            <a:r>
              <a:rPr lang="en-US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→ Fe</a:t>
            </a:r>
            <a:r>
              <a:rPr lang="en-US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2+ 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+ H</a:t>
            </a:r>
            <a:r>
              <a:rPr lang="en-US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17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40871" y="510179"/>
            <a:ext cx="11201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Korozyonun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gerçekleşmesi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halinde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az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[Fe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]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10</a:t>
            </a:r>
            <a:r>
              <a:rPr lang="en-US" sz="2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-6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/L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demir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iyonunun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çözeltiye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geçmiş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olduğu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kabul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edil</a:t>
            </a:r>
            <a:r>
              <a:rPr 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irse,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Nernst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denklemi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kullanılarak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hücresinin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potansiyeli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hesaplanabilir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80" y="1975756"/>
            <a:ext cx="5993240" cy="2514602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565680" y="4755606"/>
            <a:ext cx="9460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Buna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korozyon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reaksiyonunun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serbest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entalpi</a:t>
            </a:r>
            <a:r>
              <a:rPr 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değişimi</a:t>
            </a:r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  <a:endParaRPr lang="tr-TR" sz="24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Δ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 = -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nFE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= - 2 x 96500 x 0,381 = - 73533 J/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885491" y="2035076"/>
            <a:ext cx="50833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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&lt; 0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demirin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pH = 4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olan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oksijensiz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sulu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çözeltiler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içinde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korozyona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uğrayabi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lir.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Yani 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demir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atomunun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Fe2+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iyonu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haline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dönüşebileceğini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gösterir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74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888281" y="207573"/>
            <a:ext cx="5444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ELEKTROT POTANSİYELLERİ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342900" y="670764"/>
            <a:ext cx="1121772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tr-TR" altLang="en-US" sz="2400" dirty="0">
                <a:latin typeface="Comic Sans MS" panose="030F0702030302020204" pitchFamily="66" charset="0"/>
              </a:rPr>
              <a:t>Bir metal çubuk kendi iyonlarını içeren bir çözelti içine daldırılırsa, metal iyonları çözeltiye geçer.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Çözelti (+), metal (-) </a:t>
            </a:r>
            <a:r>
              <a:rPr lang="tr-TR" altLang="en-US" sz="2400" dirty="0">
                <a:latin typeface="Comic Sans MS" panose="030F0702030302020204" pitchFamily="66" charset="0"/>
              </a:rPr>
              <a:t>yükle yüklenir. Ara yerde bir potansiyel farkı doğar. Elektron vererek çözeltiye geçen metal iyonları ile, elektron alarak yeniden serbest metal haline geçen metal </a:t>
            </a:r>
            <a:r>
              <a:rPr lang="tr-TR" altLang="en-US" sz="2400" dirty="0" smtClean="0">
                <a:latin typeface="Comic Sans MS" panose="030F0702030302020204" pitchFamily="66" charset="0"/>
              </a:rPr>
              <a:t>atomları aşağıdaki dengeyi oluşturur. </a:t>
            </a:r>
            <a:endParaRPr lang="tr-TR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20" y="2811337"/>
            <a:ext cx="5128760" cy="376419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88" y="3583390"/>
            <a:ext cx="5714461" cy="6678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6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24543" y="322693"/>
            <a:ext cx="112993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Denge halinde metal ile çözelti arasında oluşan potansiyele elektrot potansiyeli denir.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Her metal kendi iyonlarının 1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molar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(daha doğrusu aktivitesi 1 olan) çözeltisi içine daldırıldığında 25 °C sıcaklıkta ölçülen potansiyele o metalin </a:t>
            </a:r>
            <a:r>
              <a:rPr lang="tr-TR" alt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standart elektrot potansiyeli</a:t>
            </a:r>
            <a:r>
              <a:rPr lang="tr-TR" altLang="en-US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denir.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24543" y="2061393"/>
            <a:ext cx="11462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latin typeface="Comic Sans MS" panose="030F0702030302020204" pitchFamily="66" charset="0"/>
              </a:rPr>
              <a:t>Elektrot potansiyelleri ancak bir yardımcı </a:t>
            </a:r>
            <a:r>
              <a:rPr lang="tr-TR" altLang="en-US" sz="2400" dirty="0" smtClean="0">
                <a:latin typeface="Comic Sans MS" panose="030F0702030302020204" pitchFamily="66" charset="0"/>
              </a:rPr>
              <a:t>elektrot </a:t>
            </a:r>
            <a:r>
              <a:rPr lang="tr-T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(referans elektrot) </a:t>
            </a:r>
            <a:r>
              <a:rPr lang="tr-TR" altLang="en-US" sz="2400" dirty="0">
                <a:latin typeface="Comic Sans MS" panose="030F0702030302020204" pitchFamily="66" charset="0"/>
              </a:rPr>
              <a:t>ile ölçülebilir. Bu amaçla çeşitli referans elektrotlar kullanılır. Referans elektrot olarak, potansiyeli zamanla değişmeyen özel elektrotlar geliştirilmiştir.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386" y="3430762"/>
            <a:ext cx="4887686" cy="33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44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326571" y="304800"/>
            <a:ext cx="1151164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Potansiyometre</a:t>
            </a:r>
            <a:r>
              <a:rPr lang="tr-TR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kullanılarak referans elektrot ile deney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elektrodu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arasındaki potansiyel farkı ölçülür. Ölçüm sırasında devreden geçen akımın mümkün olduğunca küçük kalması sağlanır.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Ölçüm ile elde edilen potansiyel farkı 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ve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referans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elektrodun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potansiyel değeri toplanarak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elektrot potansiyeli (E) 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hesaplanabilir.</a:t>
            </a: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52" y="2379102"/>
            <a:ext cx="5347150" cy="40933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52" y="3077388"/>
            <a:ext cx="5347150" cy="44559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326570" y="3951514"/>
            <a:ext cx="1151164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    Böylece elektrot potansiyelinin mutlak değeri, ölçülen potansiyel farkı ile referans elektrot potansiyelinin toplamı olarak elde edilir. Referans elektrot potansiyeli sabit bir değerdir ve bilinir.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Standart hidrojen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elektrodun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potansiyeli sıfır kabul edilir. 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Diğer referans elektrotların potansiyeli standart hidrojen elektroda göre ayarlanır.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Ne yazık ki, standart hidrojen elektrot pratikte kullanılamaz. </a:t>
            </a:r>
            <a:endParaRPr lang="tr-TR" altLang="en-US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4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16429" y="105817"/>
            <a:ext cx="10989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ELEKTROKİMYASAL TERİM VE KAVRAMLAR</a:t>
            </a:r>
            <a:endParaRPr lang="tr-TR" alt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10244" y="943538"/>
            <a:ext cx="4463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ELEKTROLİTİK İLETKENLİK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1887" y="1682202"/>
            <a:ext cx="11413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İyon içeren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çözeltiler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elektrik akımını iletir.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Elektrolitler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içinde bulunan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(+) ve (-) yüklü iyonlar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bir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potansiyel farkı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altında </a:t>
            </a:r>
            <a:r>
              <a:rPr lang="tr-TR" alt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katotdan</a:t>
            </a:r>
            <a:r>
              <a:rPr lang="tr-TR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anoda doğru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hareket ederek elektrik akımını taşırlar.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Anot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ve katotta aynı anda meydana gelen kimyasal reaksiyonlar ile elektron alınır veya verilir.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10244" y="4274250"/>
            <a:ext cx="115769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İyon konsantrasyonu arttıkça iyonik iletkenlikte artış olur. </a:t>
            </a:r>
            <a:r>
              <a:rPr lang="tr-TR" altLang="en-US" sz="2800" dirty="0">
                <a:latin typeface="Comic Sans MS" panose="030F0702030302020204" pitchFamily="66" charset="0"/>
              </a:rPr>
              <a:t>Ancak her iyonun </a:t>
            </a:r>
            <a:r>
              <a:rPr lang="tr-TR" altLang="en-US" sz="2800" dirty="0" smtClean="0">
                <a:latin typeface="Comic Sans MS" panose="030F0702030302020204" pitchFamily="66" charset="0"/>
              </a:rPr>
              <a:t>iletkenliği birbirinden farklıdır ve sıcaklığın </a:t>
            </a:r>
            <a:r>
              <a:rPr lang="tr-TR" altLang="en-US" sz="2800" dirty="0">
                <a:latin typeface="Comic Sans MS" panose="030F0702030302020204" pitchFamily="66" charset="0"/>
              </a:rPr>
              <a:t>artması iyonik iletkenliğin de artmasına neden olur. Çünkü sıcaklığın artışı ile iyonların çözelti içinde hareketi kolaylaşır.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5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505284" y="164557"/>
            <a:ext cx="5107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Standart Hidrojen Elektrot (SHE)</a:t>
            </a:r>
          </a:p>
        </p:txBody>
      </p:sp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270549" y="939744"/>
            <a:ext cx="115769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</a:t>
            </a:r>
            <a:r>
              <a:rPr lang="tr-TR" altLang="en-US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+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iyonları aktivitesi 1 olan bir çözelti içine daldırılmış bir platin çubuk üzerinden 1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atm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basınçta hidrojen gazı geçirilmesi ile elde edilen elektroda standart hidrojen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elektrodu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denir.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Bu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elektrodun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25°C deki potansiyeli sıfır kabul edilir.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842713" y="2369901"/>
            <a:ext cx="4599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Doygun Kalomel Elektrot (SCE)</a:t>
            </a:r>
          </a:p>
        </p:txBody>
      </p:sp>
      <p:sp>
        <p:nvSpPr>
          <p:cNvPr id="8" name="Rectangle 62"/>
          <p:cNvSpPr>
            <a:spLocks noChangeArrowheads="1"/>
          </p:cNvSpPr>
          <p:nvPr/>
        </p:nvSpPr>
        <p:spPr bwMode="auto">
          <a:xfrm>
            <a:off x="270546" y="3061395"/>
            <a:ext cx="115769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Metalik cıva ve cıva (1) klorür (Hg</a:t>
            </a:r>
            <a:r>
              <a:rPr lang="tr-TR" altLang="en-US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CI</a:t>
            </a:r>
            <a:r>
              <a:rPr lang="tr-TR" altLang="en-US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) çökeltisinden oluşan katı ile, doygun potasyum klorür çözeltisinin temasından oluşan elektroda doygun kalomel elektrot (SCE) denir.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Bu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elektrodun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25°C deki potansiyeli + 0,244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Volt’dur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842713" y="4596585"/>
            <a:ext cx="4432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Gümüş-Gümüş Klorür Elektrot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270547" y="5321369"/>
            <a:ext cx="11576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" panose="020B0604020202020204" pitchFamily="34" charset="0"/>
              </a:rPr>
              <a:t>Gümüş , gümüş klorür ve 0,1 m potasyum klorür çözeltisinden oluşan bir referans elektrottur.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" panose="020B0604020202020204" pitchFamily="34" charset="0"/>
              </a:rPr>
              <a:t>Bu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" panose="020B0604020202020204" pitchFamily="34" charset="0"/>
              </a:rPr>
              <a:t>elektrodun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" panose="020B0604020202020204" pitchFamily="34" charset="0"/>
              </a:rPr>
              <a:t> 25°C deki potansiyeli + 0,288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" panose="020B0604020202020204" pitchFamily="34" charset="0"/>
              </a:rPr>
              <a:t>Volt’dur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2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32662" y="272534"/>
            <a:ext cx="6367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Doygun Bakır / Bakır Sülfat El</a:t>
            </a:r>
            <a:r>
              <a:rPr lang="tr-TR" altLang="en-US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ktrot (CSE)</a:t>
            </a:r>
          </a:p>
        </p:txBody>
      </p:sp>
      <p:sp>
        <p:nvSpPr>
          <p:cNvPr id="5" name="Rectangle 62"/>
          <p:cNvSpPr>
            <a:spLocks noChangeArrowheads="1"/>
          </p:cNvSpPr>
          <p:nvPr/>
        </p:nvSpPr>
        <p:spPr bwMode="auto">
          <a:xfrm>
            <a:off x="408214" y="903515"/>
            <a:ext cx="113973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Doygun bakır sülfat çözeltisi içine bir bakır çubuk daldırılarak elde edilir.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Bu </a:t>
            </a:r>
            <a:r>
              <a:rPr lang="tr-TR" alt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elektrodun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25°C deki potansiyeli + 0,318 Volt’ dur.</a:t>
            </a:r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228601" y="2111829"/>
            <a:ext cx="11462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    Bir metalin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oksidasyon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potansiyelinin standart hidrojen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elektroduna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karşı ölçülmesi aşağıdaki </a:t>
            </a:r>
            <a:r>
              <a:rPr lang="tr-TR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gibi gösterilebilir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601" y="3135876"/>
            <a:ext cx="6362828" cy="221989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56" y="5733488"/>
            <a:ext cx="2890267" cy="83059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544286" y="5874925"/>
            <a:ext cx="4392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en-US" sz="2400" dirty="0">
                <a:latin typeface="Comic Sans MS" panose="030F0702030302020204" pitchFamily="66" charset="0"/>
              </a:rPr>
              <a:t>Bu </a:t>
            </a:r>
            <a:r>
              <a:rPr lang="tr-TR" altLang="en-US" sz="2400" dirty="0" smtClean="0">
                <a:latin typeface="Comic Sans MS" panose="030F0702030302020204" pitchFamily="66" charset="0"/>
              </a:rPr>
              <a:t>metalin potansiyel değeri: </a:t>
            </a:r>
            <a:endParaRPr lang="tr-TR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26" y="368072"/>
            <a:ext cx="6154948" cy="113415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6"/>
          <p:cNvSpPr>
            <a:spLocks noChangeArrowheads="1"/>
          </p:cNvSpPr>
          <p:nvPr/>
        </p:nvSpPr>
        <p:spPr bwMode="auto">
          <a:xfrm>
            <a:off x="351525" y="1801586"/>
            <a:ext cx="115193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    Burada, P</a:t>
            </a:r>
            <a:r>
              <a:rPr lang="tr-TR" altLang="en-US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H2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= 1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atm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tr-TR" altLang="en-US" sz="2400" baseline="-25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</a:t>
            </a:r>
            <a:r>
              <a:rPr lang="tr-TR" altLang="en-US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+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= 1 ve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tr-TR" altLang="en-US" sz="2400" baseline="-25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Me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= 1 alınacak olursa, metal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elektrodun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hidrojen elektroda karşı ölçülen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oksidasyon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potansiyeli,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9" y="2931941"/>
            <a:ext cx="7064828" cy="802046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511629" y="4158734"/>
            <a:ext cx="7274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olarak bulunur. a</a:t>
            </a:r>
            <a:r>
              <a:rPr lang="tr-TR" altLang="en-US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Me2+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=1 olması halinde E = E° olur.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11629" y="5023562"/>
            <a:ext cx="11081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Potansiyel </a:t>
            </a:r>
            <a:r>
              <a:rPr lang="tr-TR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ne kadar büyük ise, elementin oksitlenme eğilimi de o derece yüksektir.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0"/>
          <p:cNvSpPr>
            <a:spLocks noChangeArrowheads="1"/>
          </p:cNvSpPr>
          <p:nvPr/>
        </p:nvSpPr>
        <p:spPr bwMode="auto">
          <a:xfrm>
            <a:off x="247650" y="898072"/>
            <a:ext cx="1139462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 =0,1 olan bir bakır çözeltisi içine daldırılmış bir bakır çubuğun potansiyelini hesaplayınız</a:t>
            </a:r>
            <a:r>
              <a:rPr lang="tr-TR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tr-TR" altLang="en-US" sz="2400" dirty="0">
              <a:latin typeface="Comic Sans MS" panose="030F0702030302020204" pitchFamily="66" charset="0"/>
            </a:endParaRPr>
          </a:p>
          <a:p>
            <a:r>
              <a:rPr lang="tr-TR" altLang="en-US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Not: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E°</a:t>
            </a:r>
            <a:r>
              <a:rPr lang="tr-TR" altLang="en-US" sz="2400" baseline="-25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Cu</a:t>
            </a:r>
            <a:r>
              <a:rPr lang="tr-TR" altLang="en-US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/Cu2+</a:t>
            </a:r>
            <a:r>
              <a:rPr lang="tr-TR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= - 0,337 Volt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47650" y="371603"/>
            <a:ext cx="12362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800" dirty="0" smtClean="0">
                <a:solidFill>
                  <a:srgbClr val="FF0000"/>
                </a:solidFill>
              </a:rPr>
              <a:t>ÖRNEK</a:t>
            </a:r>
            <a:endParaRPr lang="tr-TR" alt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927448"/>
            <a:ext cx="2954136" cy="82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4209035"/>
            <a:ext cx="3471421" cy="81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612858"/>
            <a:ext cx="4936481" cy="53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74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888791" y="347021"/>
            <a:ext cx="2675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KULONMETRE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41789" y="1241276"/>
            <a:ext cx="11476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Elektrotlarda açığa çıkan madde miktarına bağlı olarak devreden geçen elektrik akımı miktarının ölçülmesinde kullanılan cihazlara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"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kulonmetre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”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denir.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05829" y="2613885"/>
            <a:ext cx="115481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Ağırlık </a:t>
            </a:r>
            <a:r>
              <a:rPr lang="tr-TR" altLang="tr-TR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Kulonmetresi</a:t>
            </a:r>
            <a:endParaRPr lang="tr-TR" altLang="tr-TR" sz="2400" b="1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just"/>
            <a:endParaRPr lang="tr-TR" altLang="tr-TR" sz="24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Gümüş veya bakır iyonu içeren çözeltiler uygun koşullarda elektroliz edilecek olursa, akım yerimi % 100 olur. Bu durumda katotta yalnız bir kimyasal reaksiyon gerçekleşir. Eğer katotta açığa çıkan metal kütlesi tartılarak belirlenirse, bu değer kullanılarak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Yasasına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göre devreden geçen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akım miktarı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hesaplanabilir. Elektroliz süresi de belli ise, devreden geçen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ortalama akım şiddeti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de bulunabilir.</a:t>
            </a:r>
          </a:p>
        </p:txBody>
      </p:sp>
    </p:spTree>
    <p:extLst>
      <p:ext uri="{BB962C8B-B14F-4D97-AF65-F5344CB8AC3E}">
        <p14:creationId xmlns:p14="http://schemas.microsoft.com/office/powerpoint/2010/main" val="423754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2337" y="1046875"/>
            <a:ext cx="11496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Seyreltik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sülfürik asit çözeltisi içine platin elektrotlar daldırılır ve devreden akım geçirilirse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katotta hidrojen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anotta ise buna eşdeğer miktarda oksijen gazı </a:t>
            </a:r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çıkar.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Çıkan gazlar ayrı ayrı veya ikisi birlikte bir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bürette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toplanarak hacmi ölçülür.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Yasasına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göre çıkan gazın standart koşullardaki hacmi ile devreden geçen akım miktarı doğru orantılıdır.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950943" y="316199"/>
            <a:ext cx="3961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alt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Hacim </a:t>
            </a:r>
            <a:r>
              <a:rPr lang="tr-TR" altLang="tr-TR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Kulonmetresi</a:t>
            </a:r>
            <a:endParaRPr lang="tr-TR" altLang="tr-T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361" y="3088609"/>
            <a:ext cx="3509210" cy="359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65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381000" y="381000"/>
            <a:ext cx="114856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    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yasasına göre, elektroliz hücresinden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96500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(1 F)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akım geçtiğinde 1 eşdeğer gram madde açığa çıkacaktır. O halde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96500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akım ile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katotda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 gram hidrojen (standart koşullarda 11,2 litre)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ve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anotda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8 gram oksijen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(standart koşullarda 5,6 litre)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açığa çıkar</a:t>
            </a:r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altLang="tr-TR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>
                <a:latin typeface="Comic Sans MS" panose="030F0702030302020204" pitchFamily="66" charset="0"/>
              </a:rPr>
              <a:t>      </a:t>
            </a:r>
            <a:r>
              <a:rPr lang="tr-TR" altLang="tr-TR" sz="2400" dirty="0" err="1">
                <a:latin typeface="Comic Sans MS" panose="030F0702030302020204" pitchFamily="66" charset="0"/>
              </a:rPr>
              <a:t>Kulonmetre</a:t>
            </a:r>
            <a:r>
              <a:rPr lang="tr-TR" altLang="tr-TR" sz="2400" dirty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latin typeface="Comic Sans MS" panose="030F0702030302020204" pitchFamily="66" charset="0"/>
              </a:rPr>
              <a:t>büretinde</a:t>
            </a:r>
            <a:r>
              <a:rPr lang="tr-TR" altLang="tr-TR" sz="2400" dirty="0">
                <a:latin typeface="Comic Sans MS" panose="030F0702030302020204" pitchFamily="66" charset="0"/>
              </a:rPr>
              <a:t> okunan gazların hacmi standart koşullardan farklı olduğu zaman bunun standart koşullara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(1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atm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basınç ve 273 K) </a:t>
            </a:r>
            <a:r>
              <a:rPr lang="tr-TR" altLang="tr-TR" sz="2400" dirty="0">
                <a:latin typeface="Comic Sans MS" panose="030F0702030302020204" pitchFamily="66" charset="0"/>
              </a:rPr>
              <a:t>çevrilmesi gerekir. Bunun için aşağıdaki bağıntıdan yararlanılır.</a:t>
            </a:r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52" y="3808302"/>
            <a:ext cx="5029200" cy="8810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268270" y="3628347"/>
            <a:ext cx="8936519" cy="28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Burada,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Standart koşullardaki gaz hacmi, cm</a:t>
            </a:r>
            <a:r>
              <a:rPr lang="tr-TR" altLang="tr-TR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endParaRPr lang="tr-TR" altLang="tr-TR" sz="2400" baseline="300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: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Bürette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okunan gaz hacmi, cm</a:t>
            </a:r>
            <a:r>
              <a:rPr lang="tr-TR" altLang="tr-TR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endParaRPr lang="tr-TR" altLang="tr-TR" sz="2400" baseline="300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tr-TR" altLang="tr-TR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: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Deney ortamının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barometrik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basıncı,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tr-TR" altLang="tr-TR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: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Deney ortamının sıcaklığı, K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tr-TR" altLang="tr-TR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Standart sıcaklık, 273 K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>
              <a:lnSpc>
                <a:spcPct val="110000"/>
              </a:lnSpc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tr-TR" altLang="tr-TR" sz="24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Standart basınç, 760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’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dir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22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7586" y="654121"/>
            <a:ext cx="1157879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Ancak deney sırasında oluşan gaz genellikle </a:t>
            </a: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bürette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bir su sütunu üzerinde toplanır. Bunun sonucu olarak gaz içinde doygun halde su buharı bulunur. Gerçek gaz basıncını bulmak için, su buharı kısmi basıncının toplam basınçtan çıkarılması gerekir.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Su buharı kısmi basıncı ise, söz konusu sıcaklıktaki suyun doygun buhar basıncıdır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 Bu durumda hacim düzeltme bağıntısı aşağıdaki şekli alır.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0" y="3247851"/>
            <a:ext cx="5227638" cy="854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410110" y="4756665"/>
            <a:ext cx="110661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Burada, </a:t>
            </a:r>
            <a:endParaRPr lang="tr-TR" altLang="tr-TR" sz="24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Suyun T</a:t>
            </a:r>
            <a:r>
              <a:rPr lang="tr-TR" altLang="tr-TR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sıcaklığındaki doygun buhar basıncıdır ve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olarak tablolardan alınır.</a:t>
            </a:r>
          </a:p>
        </p:txBody>
      </p:sp>
    </p:spTree>
    <p:extLst>
      <p:ext uri="{BB962C8B-B14F-4D97-AF65-F5344CB8AC3E}">
        <p14:creationId xmlns:p14="http://schemas.microsoft.com/office/powerpoint/2010/main" val="12411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457199" y="266700"/>
            <a:ext cx="1137862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ÖRNEK:</a:t>
            </a:r>
            <a:endParaRPr lang="tr-TR" altLang="tr-TR" sz="2400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Bir gaz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kulonmetresinde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katotta 10 dakikada 120 cm</a:t>
            </a:r>
            <a:r>
              <a:rPr lang="tr-TR" altLang="tr-TR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hidrojen gazı toplanmıştır. Devreden geçen akım şiddetini hesaplayınız</a:t>
            </a:r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alt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NOT: </a:t>
            </a:r>
          </a:p>
          <a:p>
            <a:pPr algn="just"/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Sıcaklık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:15 °C, basınç : 750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15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°C deki suyun buhar basıncı : 12,8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dır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577065" y="2983230"/>
            <a:ext cx="12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ÇÖZÜM:</a:t>
            </a:r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437987"/>
            <a:ext cx="2994025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74" y="3505456"/>
            <a:ext cx="3443288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ağ Ok 7"/>
          <p:cNvSpPr/>
          <p:nvPr/>
        </p:nvSpPr>
        <p:spPr>
          <a:xfrm>
            <a:off x="3780890" y="37139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457198" y="4552308"/>
            <a:ext cx="1137862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tr-TR" altLang="tr-TR" sz="2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= 110,3 cm</a:t>
            </a:r>
            <a:r>
              <a:rPr lang="tr-TR" altLang="tr-TR" sz="2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bulunur. Bu gaz hacminden gidilerek devreden geçen elektrik akım miktarı hesaplanabilir</a:t>
            </a:r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Q = (110,3)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96500/11200 = 950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kulon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Q = l </a:t>
            </a:r>
            <a:r>
              <a:rPr lang="en-US" altLang="tr-TR" sz="2400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×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         </a:t>
            </a:r>
          </a:p>
          <a:p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950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=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I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de-DE" altLang="tr-TR" sz="2400" dirty="0">
                <a:latin typeface="Comic Sans MS" panose="030F0702030302020204" pitchFamily="66" charset="0"/>
              </a:rPr>
              <a:t> 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10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de-DE" altLang="tr-TR" sz="2400" dirty="0">
                <a:latin typeface="Comic Sans MS" panose="030F0702030302020204" pitchFamily="66" charset="0"/>
              </a:rPr>
              <a:t> 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60</a:t>
            </a:r>
            <a:r>
              <a:rPr lang="de-DE" altLang="tr-TR" sz="2400" dirty="0">
                <a:latin typeface="Comic Sans MS" panose="030F0702030302020204" pitchFamily="66" charset="0"/>
              </a:rPr>
              <a:t> 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8338335" y="5843534"/>
            <a:ext cx="2052165" cy="46166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altLang="tr-TR" sz="2400" b="1" i="1" dirty="0">
                <a:solidFill>
                  <a:srgbClr val="000000"/>
                </a:solidFill>
              </a:rPr>
              <a:t>I = 1,58 Amper</a:t>
            </a:r>
          </a:p>
        </p:txBody>
      </p:sp>
      <p:sp>
        <p:nvSpPr>
          <p:cNvPr id="11" name="Sağ Ok 10"/>
          <p:cNvSpPr/>
          <p:nvPr/>
        </p:nvSpPr>
        <p:spPr>
          <a:xfrm>
            <a:off x="6780944" y="5843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26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380145" y="215900"/>
            <a:ext cx="1145568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tr-TR" sz="2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ÖRNEK:</a:t>
            </a:r>
          </a:p>
          <a:p>
            <a:pPr algn="just"/>
            <a:endParaRPr lang="tr-TR" altLang="tr-TR" sz="2400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Bir sülfürik asit çözeltisinden 1 saat süreyle 0,536 Amper şiddetinde akım geçirilmektedir.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Kulonmetre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büretinde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kaç cm</a:t>
            </a:r>
            <a:r>
              <a:rPr lang="tr-TR" altLang="tr-TR" sz="24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(H</a:t>
            </a:r>
            <a:r>
              <a:rPr lang="tr-TR" altLang="tr-TR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+ O</a:t>
            </a:r>
            <a:r>
              <a:rPr lang="tr-TR" altLang="tr-TR" sz="2400" baseline="-25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) gaz karışımı toplanacağını hesaplayınız.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Sıcaklık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: 25° C, basınç : 700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ve söz konusu sıcaklıkta su buharı kısmi basıncı : 23,5 </a:t>
            </a:r>
            <a:r>
              <a:rPr lang="de-DE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mmHg’d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ı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lang="de-DE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tr-TR" altLang="tr-TR" sz="24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tr-TR" altLang="tr-TR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tr-TR" altLang="tr-TR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380145" y="2811900"/>
            <a:ext cx="114556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endParaRPr lang="tr-TR" altLang="tr-TR" sz="2400" b="1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ÇÖZÜM:</a:t>
            </a:r>
          </a:p>
          <a:p>
            <a:pPr algn="just"/>
            <a:endParaRPr lang="tr-TR" altLang="tr-TR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Devreden geçen akım miktarı,</a:t>
            </a:r>
          </a:p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Q = I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  <a:cs typeface="Arial" charset="0"/>
              </a:rPr>
              <a:t>×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t = 0,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536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de-DE" altLang="tr-TR" sz="2400" dirty="0">
                <a:latin typeface="Comic Sans MS" panose="030F0702030302020204" pitchFamily="66" charset="0"/>
              </a:rPr>
              <a:t> 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3600 =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1929,6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kulon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Anot ve katotta açığa çıkan eşdeğer madde miktarı,</a:t>
            </a:r>
          </a:p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x = 1929,6 / 96500 = 0,020 eşdeğer gram </a:t>
            </a: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Hidrojen gazı hacmi: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0,020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11,2 = 0,224 litre </a:t>
            </a: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Oksijen gazı hacmi: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0,020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5,6 = 0,112 litre </a:t>
            </a:r>
          </a:p>
          <a:p>
            <a:pPr algn="just"/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Toplam gaz hacmi: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0,224 </a:t>
            </a:r>
            <a:r>
              <a:rPr lang="en-US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0,112 = 0,336 </a:t>
            </a:r>
            <a:r>
              <a:rPr lang="tr-TR" altLang="tr-T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litre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360355" y="336753"/>
            <a:ext cx="301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109663" algn="l"/>
              </a:tabLst>
            </a:pP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ELEKTRİK YÜKÜ</a:t>
            </a:r>
            <a:endParaRPr lang="tr-TR" alt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57201" y="978852"/>
            <a:ext cx="11348357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Elektrik yükü miktarı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kulon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 (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Coulomb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)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ile ölçülür. Tanım olarak,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6,24x10</a:t>
            </a:r>
            <a:r>
              <a:rPr lang="tr-TR" altLang="en-US" sz="2800" baseline="30000" dirty="0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18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 elektrik yükü birimi 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kulon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’ a eşittir.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Bir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elektroliz hücresinin katodunda 1,118 mg gümüş ayıran elektrik miktarı 1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kulondur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Microsoft Sans Serif" panose="020B0604020202020204" pitchFamily="34" charset="0"/>
              </a:rPr>
              <a:t>.</a:t>
            </a:r>
            <a:endParaRPr lang="tr-TR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360355" y="3004021"/>
            <a:ext cx="296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900113" algn="l"/>
              </a:tabLst>
            </a:pP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AKIM ŞİDDETİ</a:t>
            </a:r>
            <a:endParaRPr lang="tr-TR" alt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9"/>
          <p:cNvSpPr>
            <a:spLocks noChangeArrowheads="1"/>
          </p:cNvSpPr>
          <p:nvPr/>
        </p:nvSpPr>
        <p:spPr bwMode="auto">
          <a:xfrm>
            <a:off x="400051" y="3527241"/>
            <a:ext cx="1146265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Birim zamanda geçen elektrik akımı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miktarının birimi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Amper ile ifade edilir. Bir elektrik devresinden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saniyede 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akım geçiyorsa, bu akımın şiddeti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 Amper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olarak tanımlanır.</a:t>
            </a:r>
          </a:p>
        </p:txBody>
      </p:sp>
      <p:pic>
        <p:nvPicPr>
          <p:cNvPr id="8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694" y="4912236"/>
            <a:ext cx="6301014" cy="73021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253094" y="5202328"/>
            <a:ext cx="8458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= 1 Amper x saniye </a:t>
            </a:r>
          </a:p>
          <a:p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Amper.saat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= 1 Amper x 3600 saniye </a:t>
            </a:r>
          </a:p>
          <a:p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Amper.saat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= 3600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</a:t>
            </a:r>
            <a:endParaRPr lang="tr-TR" alt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93160" y="866069"/>
            <a:ext cx="11239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Bu hacim, </a:t>
            </a:r>
            <a:r>
              <a:rPr lang="de-DE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st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de-DE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ndart</a:t>
            </a:r>
            <a:r>
              <a:rPr lang="de-DE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koşullardaki hacimdir. </a:t>
            </a:r>
            <a:r>
              <a:rPr lang="tr-TR" altLang="tr-TR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Bürette</a:t>
            </a:r>
            <a:r>
              <a:rPr lang="tr-TR" altLang="tr-T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toplanan gerçek gaz hacmi aşağıdaki bağıntı ile bulunur.</a:t>
            </a:r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0" y="2292848"/>
            <a:ext cx="2468250" cy="86131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2278562"/>
            <a:ext cx="3165363" cy="87560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ağ Ok 6"/>
          <p:cNvSpPr/>
          <p:nvPr/>
        </p:nvSpPr>
        <p:spPr>
          <a:xfrm>
            <a:off x="3277456" y="24289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872"/>
              </p:ext>
            </p:extLst>
          </p:nvPr>
        </p:nvGraphicFramePr>
        <p:xfrm>
          <a:off x="493160" y="3638764"/>
          <a:ext cx="5496674" cy="457200"/>
        </p:xfrm>
        <a:graphic>
          <a:graphicData uri="http://schemas.openxmlformats.org/drawingml/2006/table">
            <a:tbl>
              <a:tblPr/>
              <a:tblGrid>
                <a:gridCol w="5496674"/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Microsoft Sans Serif" pitchFamily="34" charset="0"/>
                        </a:rPr>
                        <a:t>V</a:t>
                      </a:r>
                      <a:r>
                        <a:rPr kumimoji="0" lang="tr-TR" altLang="tr-TR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Microsoft Sans Serif" pitchFamily="34" charset="0"/>
                        </a:rPr>
                        <a:t>1</a:t>
                      </a: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Microsoft Sans Serif" pitchFamily="34" charset="0"/>
                        </a:rPr>
                        <a:t> = 412 cm</a:t>
                      </a:r>
                      <a:r>
                        <a:rPr kumimoji="0" lang="tr-TR" altLang="tr-T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Microsoft Sans Serif" pitchFamily="34" charset="0"/>
                        </a:rPr>
                        <a:t>3</a:t>
                      </a:r>
                      <a:r>
                        <a:rPr kumimoji="0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Microsoft Sans Serif" pitchFamily="34" charset="0"/>
                        </a:rPr>
                        <a:t> (Hidrojen + oksijen)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Dikdörtgen 8"/>
          <p:cNvSpPr/>
          <p:nvPr/>
        </p:nvSpPr>
        <p:spPr>
          <a:xfrm>
            <a:off x="585627" y="4580781"/>
            <a:ext cx="110036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Polarizasyon:  Hücre potansiyeli ile akımın arasındaki </a:t>
            </a:r>
            <a:r>
              <a:rPr 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doğrusallığın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bozulması olayına hücre polarizasyonu denir. Polarizasyon her iki elektrotta da gözlenebilir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O </a:t>
            </a:r>
            <a:r>
              <a:rPr 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halde polarizasyon  Potansiyel değiştiği halde akımın değişmemesi olayıdır. </a:t>
            </a:r>
          </a:p>
        </p:txBody>
      </p:sp>
    </p:spTree>
    <p:extLst>
      <p:ext uri="{BB962C8B-B14F-4D97-AF65-F5344CB8AC3E}">
        <p14:creationId xmlns:p14="http://schemas.microsoft.com/office/powerpoint/2010/main" val="3628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94829" y="290652"/>
            <a:ext cx="412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ELEKTRİKSEL DİRENÇ</a:t>
            </a:r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304799" y="813872"/>
            <a:ext cx="11321143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Elektriksel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direnç birimi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Ohm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dur. Her noktada kesiti 1 mm</a:t>
            </a:r>
            <a:r>
              <a:rPr lang="tr-TR" altLang="en-US" sz="28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olan 106,3 cm uzunluğunda ve 14,4521 g ağırlığındaki cıva sütununun 0°C deki elektriksel direnci 1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Ohm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olarak tanımlanır.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563127" y="2502164"/>
            <a:ext cx="2545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POTANSİYEL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04800" y="3109326"/>
            <a:ext cx="1132114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Elektriksel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potansiyel birimi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Volt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’dur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1 Volt, 1 yük birimine          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1,6 x 10</a:t>
            </a:r>
            <a:r>
              <a:rPr lang="tr-TR" altLang="en-US" sz="28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19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J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enerji verebilen elektriksel potansiyel olarak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tanımlanır.</a:t>
            </a:r>
            <a:r>
              <a:rPr lang="tr-TR" altLang="en-US" sz="2800" dirty="0" smtClean="0">
                <a:latin typeface="Comic Sans MS" panose="030F0702030302020204" pitchFamily="66" charset="0"/>
              </a:rPr>
              <a:t> </a:t>
            </a:r>
            <a:r>
              <a:rPr lang="tr-TR" altLang="en-US" sz="2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Ohm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yasasına göre, direnci 1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Ohm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olan bir iletkenden,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eğer 1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Amper şiddetinde bir elektrik akımı geçiyorsa, bu iletkenin iki ucu arasında 1 Volt’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luk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bir potansiyel farkı vardır.</a:t>
            </a:r>
          </a:p>
        </p:txBody>
      </p:sp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870924"/>
            <a:ext cx="7608888" cy="623888"/>
          </a:xfrm>
          <a:prstGeom prst="rect">
            <a:avLst/>
          </a:prstGeom>
          <a:solidFill>
            <a:srgbClr val="FFCCCC">
              <a:alpha val="0"/>
            </a:srgbClr>
          </a:solidFill>
          <a:ln w="9525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62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173684" y="209009"/>
            <a:ext cx="3882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ELEKTRİK ENERJİSİ</a:t>
            </a:r>
            <a:endParaRPr lang="tr-TR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355600" y="990600"/>
            <a:ext cx="1135198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SI birim sisteminde enerji birimi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Joule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'dür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Amper şiddetinde olan bir elektrik akımının, 1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Ohm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direncinde olan bir iletkenden 1 saniye süre ile geçmesi halinde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Joule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ısı enerjisi açığa çıkar.</a:t>
            </a:r>
          </a:p>
          <a:p>
            <a:pPr algn="just"/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Enerji = V </a:t>
            </a:r>
            <a:r>
              <a:rPr lang="en-US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I </a:t>
            </a:r>
            <a:r>
              <a:rPr lang="en-US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</a:p>
          <a:p>
            <a:pPr algn="just"/>
            <a:endParaRPr lang="tr-TR" altLang="en-US" sz="2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Enerji = Volt </a:t>
            </a:r>
            <a:r>
              <a:rPr lang="en-US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×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Amper </a:t>
            </a:r>
            <a:r>
              <a:rPr lang="en-US" altLang="en-US" sz="2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×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Zaman </a:t>
            </a: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Joule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= 1 Volt </a:t>
            </a:r>
            <a:r>
              <a:rPr lang="en-US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1 Amper </a:t>
            </a:r>
            <a:r>
              <a:rPr lang="en-US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×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1 saniye</a:t>
            </a:r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veya, </a:t>
            </a:r>
          </a:p>
          <a:p>
            <a:pPr algn="just"/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V = I R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değeri yerine konularak,</a:t>
            </a:r>
          </a:p>
        </p:txBody>
      </p:sp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5524500"/>
            <a:ext cx="6767513" cy="4937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511143" y="5494993"/>
            <a:ext cx="1967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elde edilir.</a:t>
            </a: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324788" y="6121401"/>
            <a:ext cx="115805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alt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: Amper, </a:t>
            </a:r>
            <a:r>
              <a:rPr lang="tr-TR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: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Ohm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ve </a:t>
            </a:r>
            <a:r>
              <a:rPr lang="tr-TR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: </a:t>
            </a:r>
            <a:r>
              <a:rPr lang="tr-TR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saniye</a:t>
            </a:r>
            <a:endParaRPr lang="tr-TR" alt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445844" y="276197"/>
            <a:ext cx="4426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altLang="en-US" sz="32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FARADAY YASALARI</a:t>
            </a:r>
            <a:endParaRPr lang="tr-TR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64"/>
          <p:cNvSpPr>
            <a:spLocks noChangeArrowheads="1"/>
          </p:cNvSpPr>
          <p:nvPr/>
        </p:nvSpPr>
        <p:spPr bwMode="auto">
          <a:xfrm>
            <a:off x="433137" y="1339437"/>
            <a:ext cx="1151937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 smtClean="0">
                <a:latin typeface="Comic Sans MS" panose="030F0702030302020204" pitchFamily="66" charset="0"/>
              </a:rPr>
              <a:t>Bir </a:t>
            </a:r>
            <a:r>
              <a:rPr lang="tr-TR" altLang="en-US" sz="2800" dirty="0">
                <a:latin typeface="Comic Sans MS" panose="030F0702030302020204" pitchFamily="66" charset="0"/>
              </a:rPr>
              <a:t>elektroliz hücresinden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96500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kulon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2800" dirty="0">
                <a:latin typeface="Comic Sans MS" panose="030F0702030302020204" pitchFamily="66" charset="0"/>
              </a:rPr>
              <a:t>akım geçtiğinde elektrotlarda bir eşdeğer gram madde açığa çıkar veya azalır. Bir eşdeğer gram madde açığa çıkaran elektrik miktarına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en-US" sz="2800" dirty="0">
                <a:latin typeface="Comic Sans MS" panose="030F0702030302020204" pitchFamily="66" charset="0"/>
              </a:rPr>
              <a:t> denir.</a:t>
            </a:r>
          </a:p>
        </p:txBody>
      </p:sp>
      <p:graphicFrame>
        <p:nvGraphicFramePr>
          <p:cNvPr id="7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3332"/>
              </p:ext>
            </p:extLst>
          </p:nvPr>
        </p:nvGraphicFramePr>
        <p:xfrm>
          <a:off x="171879" y="3846056"/>
          <a:ext cx="7924800" cy="1371600"/>
        </p:xfrm>
        <a:graphic>
          <a:graphicData uri="http://schemas.openxmlformats.org/drawingml/2006/table">
            <a:tbl>
              <a:tblPr/>
              <a:tblGrid>
                <a:gridCol w="7924800"/>
              </a:tblGrid>
              <a:tr h="588963">
                <a:tc>
                  <a:txBody>
                    <a:bodyPr/>
                    <a:lstStyle>
                      <a:lvl1pPr indent="3683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3683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1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Faraday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 = 96500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kulon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  <a:p>
                      <a:pPr marL="0" marR="0" lvl="0" indent="3683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1 Amper x saat = 3600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kulon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  <a:p>
                      <a:pPr marL="0" marR="0" lvl="0" indent="3683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1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Faraday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 = 96500 / 3600 = 26,8 </a:t>
                      </a:r>
                      <a:r>
                        <a:rPr kumimoji="0" lang="tr-TR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Microsoft Sans Serif" panose="020B0604020202020204" pitchFamily="34" charset="0"/>
                        </a:rPr>
                        <a:t>A.saat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2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45844" y="402933"/>
            <a:ext cx="392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FARADAY YASASI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89382" y="3282043"/>
            <a:ext cx="855072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Burada,</a:t>
            </a:r>
          </a:p>
          <a:p>
            <a:pPr algn="just"/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: Elektrotlarda açığa çıkan madde miktarı,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tr-TR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: Atom ağırlığı,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tr-TR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 :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Tesir değerliği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 : Devreden geçen akım şiddeti,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Amper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tr-TR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  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: Akımın geçme süresi, </a:t>
            </a:r>
            <a:r>
              <a:rPr lang="tr-TR" alt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saniye</a:t>
            </a:r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’dir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82" y="2092808"/>
            <a:ext cx="6226554" cy="92797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51494" y="1177350"/>
            <a:ext cx="63049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yasası matematiksel </a:t>
            </a: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olarak;</a:t>
            </a:r>
            <a:endParaRPr lang="tr-TR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9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053810" y="206990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</a:t>
            </a:r>
          </a:p>
        </p:txBody>
      </p:sp>
      <p:graphicFrame>
        <p:nvGraphicFramePr>
          <p:cNvPr id="6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28903"/>
              </p:ext>
            </p:extLst>
          </p:nvPr>
        </p:nvGraphicFramePr>
        <p:xfrm>
          <a:off x="408214" y="930505"/>
          <a:ext cx="11103428" cy="2225040"/>
        </p:xfrm>
        <a:graphic>
          <a:graphicData uri="http://schemas.openxmlformats.org/drawingml/2006/table">
            <a:tbl>
              <a:tblPr/>
              <a:tblGrid>
                <a:gridCol w="11103428"/>
              </a:tblGrid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Bir nikel kaplama işleminde 2,5 dm</a:t>
                      </a:r>
                      <a:r>
                        <a:rPr kumimoji="0" lang="tr-TR" alt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2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 yüzey alanındaki bir cisim 75 dakika akım geçirilerek kaplanmaktadır. Akım şiddeti I = 1,25 A olarak sabit tutulmaktadır. Akım verimi % 95 o</a:t>
                      </a:r>
                      <a:r>
                        <a:rPr kumimoji="0" lang="tr-TR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l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duğuna göre, kaplama kalınlığını hesaplayınız.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Arial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Not:</a:t>
                      </a:r>
                      <a:r>
                        <a:rPr kumimoji="0" lang="tr-TR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 Nikelin atom ağırlığı = 58,7  Nikelin yoğunluğu = 8,9 g/cm</a:t>
                      </a:r>
                      <a:r>
                        <a:rPr kumimoji="0" lang="tr-TR" alt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Arial" panose="020B060402020202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  <a:endParaRPr kumimoji="0" lang="tr-TR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Arial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408212" y="3571871"/>
            <a:ext cx="1125038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ÇÖZÜM :</a:t>
            </a:r>
            <a:endParaRPr lang="tr-TR" altLang="en-US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Faraday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bağıntısı kullanılarak 1,25 A şiddetindeki akım ile 75 dakika içinde metal yüzeyinde açığa çıkan nikel miktarı hesaplanabilir.</a:t>
            </a:r>
          </a:p>
        </p:txBody>
      </p:sp>
      <p:pic>
        <p:nvPicPr>
          <p:cNvPr id="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26" y="5387753"/>
            <a:ext cx="4882944" cy="109637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5" y="5489637"/>
            <a:ext cx="2476852" cy="99449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31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483486" y="151084"/>
            <a:ext cx="5080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 ÇÖZÜM DEVAMI</a:t>
            </a: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609002" y="1175658"/>
            <a:ext cx="11185071" cy="468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Akım verimi % 95 olduğuna göre, metal yüzeyinde toplanan gerçek nikel kütlesi,</a:t>
            </a:r>
            <a:r>
              <a:rPr lang="tr-TR" altLang="en-US" sz="2800" dirty="0">
                <a:latin typeface="Comic Sans MS" panose="030F0702030302020204" pitchFamily="66" charset="0"/>
              </a:rPr>
              <a:t>  </a:t>
            </a:r>
          </a:p>
          <a:p>
            <a:pPr algn="just"/>
            <a:r>
              <a:rPr lang="tr-TR" altLang="en-US" sz="2800" dirty="0">
                <a:latin typeface="Comic Sans MS" panose="030F0702030302020204" pitchFamily="66" charset="0"/>
              </a:rPr>
              <a:t>   </a:t>
            </a:r>
          </a:p>
          <a:p>
            <a:pPr algn="just"/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 = 0,95(1,71) = 1,625 </a:t>
            </a:r>
            <a:r>
              <a:rPr lang="tr-TR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</a:p>
          <a:p>
            <a:pPr algn="just"/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Bu nikelin hacmi,</a:t>
            </a:r>
            <a:endParaRPr lang="tr-TR" altLang="en-US" sz="28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V = m/d = 1,625/8,9 =0,183 </a:t>
            </a:r>
            <a:r>
              <a:rPr lang="tr-TR" alt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cm</a:t>
            </a:r>
            <a:r>
              <a:rPr lang="tr-TR" altLang="en-US" sz="28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  <a:p>
            <a:pPr algn="just"/>
            <a:endParaRPr lang="tr-TR" altLang="en-US" sz="2800" baseline="30000" dirty="0">
              <a:latin typeface="Comic Sans MS" panose="030F0702030302020204" pitchFamily="66" charset="0"/>
            </a:endParaRP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Kaplama kalınlığı,	</a:t>
            </a:r>
          </a:p>
          <a:p>
            <a:pPr algn="just"/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h = V/A = 0,183/250 =7,3 10</a:t>
            </a:r>
            <a:r>
              <a:rPr lang="tr-TR" altLang="en-US" sz="28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  <a:r>
              <a:rPr lang="tr-TR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cm  </a:t>
            </a:r>
          </a:p>
          <a:p>
            <a:pPr algn="just"/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 = 7,3 10</a:t>
            </a:r>
            <a:r>
              <a:rPr lang="tr-TR" altLang="en-US" sz="28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cm = 7,3 10</a:t>
            </a:r>
            <a:r>
              <a:rPr lang="tr-TR" altLang="en-US" sz="28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-6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m = 7,3 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</a:t>
            </a:r>
            <a:r>
              <a:rPr lang="tr-TR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38719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buFont typeface="+mj-lt"/>
          <a:buAutoNum type="arabicPeriod"/>
          <a:defRPr sz="2400" dirty="0" smtClean="0">
            <a:latin typeface="Comic Sans MS" panose="030F0702030302020204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1814</TotalTime>
  <Words>2142</Words>
  <Application>Microsoft Office PowerPoint</Application>
  <PresentationFormat>Geniş ekran</PresentationFormat>
  <Paragraphs>174</Paragraphs>
  <Slides>30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41" baseType="lpstr">
      <vt:lpstr>Arial Unicode MS</vt:lpstr>
      <vt:lpstr>Arial</vt:lpstr>
      <vt:lpstr>Calibri</vt:lpstr>
      <vt:lpstr>Comic Sans MS</vt:lpstr>
      <vt:lpstr>Microsoft Sans Serif</vt:lpstr>
      <vt:lpstr>Symbol</vt:lpstr>
      <vt:lpstr>Tahoma</vt:lpstr>
      <vt:lpstr>Times New Roman</vt:lpstr>
      <vt:lpstr>Tw Cen MT</vt:lpstr>
      <vt:lpstr>Wingdings</vt:lpstr>
      <vt:lpstr>Damla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lenovo</cp:lastModifiedBy>
  <cp:revision>287</cp:revision>
  <dcterms:created xsi:type="dcterms:W3CDTF">2017-08-18T18:09:55Z</dcterms:created>
  <dcterms:modified xsi:type="dcterms:W3CDTF">2017-10-05T21:47:03Z</dcterms:modified>
</cp:coreProperties>
</file>