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32"/>
  </p:notesMasterIdLst>
  <p:sldIdLst>
    <p:sldId id="256" r:id="rId2"/>
    <p:sldId id="260" r:id="rId3"/>
    <p:sldId id="268" r:id="rId4"/>
    <p:sldId id="269" r:id="rId5"/>
    <p:sldId id="270" r:id="rId6"/>
    <p:sldId id="271" r:id="rId7"/>
    <p:sldId id="272" r:id="rId8"/>
    <p:sldId id="273" r:id="rId9"/>
    <p:sldId id="267" r:id="rId10"/>
    <p:sldId id="275" r:id="rId11"/>
    <p:sldId id="281" r:id="rId12"/>
    <p:sldId id="261" r:id="rId13"/>
    <p:sldId id="262" r:id="rId14"/>
    <p:sldId id="265" r:id="rId15"/>
    <p:sldId id="276" r:id="rId16"/>
    <p:sldId id="277" r:id="rId17"/>
    <p:sldId id="289" r:id="rId18"/>
    <p:sldId id="279" r:id="rId19"/>
    <p:sldId id="282" r:id="rId20"/>
    <p:sldId id="283" r:id="rId21"/>
    <p:sldId id="294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818" autoAdjust="0"/>
  </p:normalViewPr>
  <p:slideViewPr>
    <p:cSldViewPr snapToGrid="0">
      <p:cViewPr varScale="1">
        <p:scale>
          <a:sx n="59" d="100"/>
          <a:sy n="59" d="100"/>
        </p:scale>
        <p:origin x="11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4338E-F718-454D-9A96-A51FC4B28002}" type="datetimeFigureOut">
              <a:rPr lang="tr-TR" smtClean="0"/>
              <a:t>6.10.2017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03C6-122F-4E92-973C-9D651A3517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10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03C6-122F-4E92-973C-9D651A35173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22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03C6-122F-4E92-973C-9D651A35173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722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03C6-122F-4E92-973C-9D651A35173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03C6-122F-4E92-973C-9D651A35173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18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4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03C6-122F-4E92-973C-9D651A35173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87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665EB3-6E48-4E2E-B695-5EDF5F418852}" type="slidenum">
              <a:rPr lang="tr-TR" altLang="tr-TR" sz="1200" smtClean="0"/>
              <a:pPr/>
              <a:t>11</a:t>
            </a:fld>
            <a:endParaRPr lang="tr-TR" altLang="tr-TR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17017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03C6-122F-4E92-973C-9D651A35173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59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03C6-122F-4E92-973C-9D651A351733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67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657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5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481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99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68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6164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274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582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269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79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03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878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157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573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13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539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516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0CF7F2-2074-4AB7-BF64-96E9546234CE}" type="datetimeFigureOut">
              <a:rPr lang="tr-TR" smtClean="0"/>
              <a:t>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54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89373" y="2311474"/>
            <a:ext cx="8948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</a:t>
            </a:r>
            <a:endParaRPr lang="tr-TR" sz="9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61647" y="134753"/>
            <a:ext cx="104452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 Niçin Olur?</a:t>
            </a:r>
            <a:endParaRPr lang="tr-TR" sz="1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-2" y="1389185"/>
            <a:ext cx="11386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3200" dirty="0" smtClean="0">
                <a:latin typeface="Comic Sans MS" panose="030F0702030302020204" pitchFamily="66" charset="0"/>
              </a:rPr>
              <a:t>Korozyonun temel nedeni metallerin saf halde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kararsız</a:t>
            </a:r>
            <a:r>
              <a:rPr lang="tr-TR" sz="3200" dirty="0" smtClean="0">
                <a:latin typeface="Comic Sans MS" panose="030F0702030302020204" pitchFamily="66" charset="0"/>
              </a:rPr>
              <a:t> olmalarından kaynaklanmaktadır. </a:t>
            </a:r>
          </a:p>
          <a:p>
            <a:r>
              <a:rPr lang="tr-TR" sz="32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82880" y="2967335"/>
            <a:ext cx="108957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3200" dirty="0">
                <a:latin typeface="Comic Sans MS" panose="030F0702030302020204" pitchFamily="66" charset="0"/>
              </a:rPr>
              <a:t>Metaller daima doğada bulundukları hallerine geri dönme eğilimindedir. Çünkü bu durumda metaller en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stabil (kararlı) </a:t>
            </a:r>
            <a:r>
              <a:rPr lang="tr-TR" sz="3200" dirty="0">
                <a:latin typeface="Comic Sans MS" panose="030F0702030302020204" pitchFamily="66" charset="0"/>
              </a:rPr>
              <a:t>haldedir.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743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7051" y="1052513"/>
            <a:ext cx="11328400" cy="52562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 smtClean="0"/>
              <a:t>	</a:t>
            </a:r>
            <a:endParaRPr lang="tr-TR" altLang="tr-TR" sz="2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alt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Parlak metal yüzeyleri donuklaşır.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altLang="tr-TR" sz="3200" dirty="0" smtClean="0">
                <a:latin typeface="Comic Sans MS" panose="030F0702030302020204" pitchFamily="66" charset="0"/>
              </a:rPr>
              <a:t>Demir üzerinde pas oluşur.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alt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Çinko beyaz ve donuk bir tabaka ile örtülür.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altLang="tr-TR" sz="3200" dirty="0" smtClean="0">
                <a:latin typeface="Comic Sans MS" panose="030F0702030302020204" pitchFamily="66" charset="0"/>
              </a:rPr>
              <a:t>Bakır üzerinde yeşil bir katman oluşur.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alt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Gümüş kararır.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altLang="tr-TR" sz="3200" dirty="0" smtClean="0">
                <a:latin typeface="Comic Sans MS" panose="030F0702030302020204" pitchFamily="66" charset="0"/>
              </a:rPr>
              <a:t>Platin ve altın parlak kalır.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dirty="0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78518" y="6165851"/>
            <a:ext cx="6625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b="1">
              <a:latin typeface="Tahoma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378374" y="211200"/>
            <a:ext cx="5168403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 alt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 SONUÇLARI</a:t>
            </a:r>
            <a:endParaRPr lang="tr-TR" alt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80" y="3449669"/>
            <a:ext cx="2249626" cy="294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31" y="4542081"/>
            <a:ext cx="2266736" cy="185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81263" y="1437439"/>
            <a:ext cx="108187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200" dirty="0" smtClean="0">
                <a:latin typeface="Comic Sans MS" panose="030F0702030302020204" pitchFamily="66" charset="0"/>
              </a:rPr>
              <a:t>Demir doğada </a:t>
            </a:r>
            <a:r>
              <a:rPr lang="tr-TR" sz="3200" dirty="0">
                <a:latin typeface="Comic Sans MS" panose="030F0702030302020204" pitchFamily="66" charset="0"/>
              </a:rPr>
              <a:t>genellikle oksit mineralleri halinde bulunur. </a:t>
            </a:r>
            <a:endParaRPr lang="tr-TR" sz="32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Hematit (Fe2O3)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Manyetit (Fe3O4)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200" dirty="0" smtClean="0">
                <a:latin typeface="Comic Sans MS" panose="030F0702030302020204" pitchFamily="66" charset="0"/>
              </a:rPr>
              <a:t>Bu minerallerden </a:t>
            </a:r>
            <a:r>
              <a:rPr lang="tr-TR" sz="3200" dirty="0">
                <a:latin typeface="Comic Sans MS" panose="030F0702030302020204" pitchFamily="66" charset="0"/>
              </a:rPr>
              <a:t>yüksek </a:t>
            </a:r>
            <a:r>
              <a:rPr lang="tr-TR" sz="3200" dirty="0" smtClean="0">
                <a:latin typeface="Comic Sans MS" panose="030F0702030302020204" pitchFamily="66" charset="0"/>
              </a:rPr>
              <a:t>fırınlarda </a:t>
            </a:r>
            <a:r>
              <a:rPr lang="tr-TR" sz="3200" dirty="0">
                <a:latin typeface="Comic Sans MS" panose="030F0702030302020204" pitchFamily="66" charset="0"/>
              </a:rPr>
              <a:t>enerji harcanarak üretilen demir metali, </a:t>
            </a:r>
            <a:r>
              <a:rPr lang="tr-TR" sz="3200" dirty="0" smtClean="0">
                <a:latin typeface="Comic Sans MS" panose="030F0702030302020204" pitchFamily="66" charset="0"/>
              </a:rPr>
              <a:t>zamanla </a:t>
            </a:r>
            <a:r>
              <a:rPr lang="de-DE" sz="3200" dirty="0" err="1" smtClean="0">
                <a:latin typeface="Comic Sans MS" panose="030F0702030302020204" pitchFamily="66" charset="0"/>
              </a:rPr>
              <a:t>korozyona</a:t>
            </a:r>
            <a:r>
              <a:rPr lang="de-DE" sz="3200" dirty="0" smtClean="0">
                <a:latin typeface="Comic Sans MS" panose="030F0702030302020204" pitchFamily="66" charset="0"/>
              </a:rPr>
              <a:t> u</a:t>
            </a:r>
            <a:r>
              <a:rPr lang="tr-TR" sz="3200" dirty="0" smtClean="0">
                <a:latin typeface="Comic Sans MS" panose="030F0702030302020204" pitchFamily="66" charset="0"/>
              </a:rPr>
              <a:t>ğ</a:t>
            </a:r>
            <a:r>
              <a:rPr lang="de-DE" sz="3200" dirty="0" err="1" smtClean="0">
                <a:latin typeface="Comic Sans MS" panose="030F0702030302020204" pitchFamily="66" charset="0"/>
              </a:rPr>
              <a:t>rayarak</a:t>
            </a:r>
            <a:r>
              <a:rPr lang="de-DE" sz="3200" dirty="0" smtClean="0">
                <a:latin typeface="Comic Sans MS" panose="030F0702030302020204" pitchFamily="66" charset="0"/>
              </a:rPr>
              <a:t> do</a:t>
            </a:r>
            <a:r>
              <a:rPr lang="tr-TR" sz="3200" dirty="0" smtClean="0">
                <a:latin typeface="Comic Sans MS" panose="030F0702030302020204" pitchFamily="66" charset="0"/>
              </a:rPr>
              <a:t>ğ</a:t>
            </a:r>
            <a:r>
              <a:rPr lang="de-DE" sz="3200" dirty="0" err="1" smtClean="0">
                <a:latin typeface="Comic Sans MS" panose="030F0702030302020204" pitchFamily="66" charset="0"/>
              </a:rPr>
              <a:t>ada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>
                <a:latin typeface="Comic Sans MS" panose="030F0702030302020204" pitchFamily="66" charset="0"/>
              </a:rPr>
              <a:t>bulunan</a:t>
            </a:r>
            <a:r>
              <a:rPr lang="de-DE" sz="3200" dirty="0">
                <a:latin typeface="Comic Sans MS" panose="030F0702030302020204" pitchFamily="66" charset="0"/>
              </a:rPr>
              <a:t> </a:t>
            </a:r>
            <a:r>
              <a:rPr lang="de-DE" sz="3200" dirty="0" err="1">
                <a:latin typeface="Comic Sans MS" panose="030F0702030302020204" pitchFamily="66" charset="0"/>
              </a:rPr>
              <a:t>demir</a:t>
            </a:r>
            <a:r>
              <a:rPr lang="de-DE" sz="3200" dirty="0">
                <a:latin typeface="Comic Sans MS" panose="030F0702030302020204" pitchFamily="66" charset="0"/>
              </a:rPr>
              <a:t> </a:t>
            </a:r>
            <a:r>
              <a:rPr lang="de-DE" sz="3200" dirty="0" err="1">
                <a:latin typeface="Comic Sans MS" panose="030F0702030302020204" pitchFamily="66" charset="0"/>
              </a:rPr>
              <a:t>oksit</a:t>
            </a:r>
            <a:r>
              <a:rPr lang="de-DE" sz="3200" dirty="0">
                <a:latin typeface="Comic Sans MS" panose="030F0702030302020204" pitchFamily="66" charset="0"/>
              </a:rPr>
              <a:t> </a:t>
            </a:r>
            <a:r>
              <a:rPr lang="de-DE" sz="3200" dirty="0" err="1">
                <a:latin typeface="Comic Sans MS" panose="030F0702030302020204" pitchFamily="66" charset="0"/>
              </a:rPr>
              <a:t>minerallerine</a:t>
            </a:r>
            <a:r>
              <a:rPr lang="de-DE" sz="3200" dirty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benzer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latin typeface="Comic Sans MS" panose="030F0702030302020204" pitchFamily="66" charset="0"/>
              </a:rPr>
              <a:t>bileşimdeki pası oluşturur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444261" y="163629"/>
            <a:ext cx="71921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Paslanma?</a:t>
            </a:r>
          </a:p>
          <a:p>
            <a:endParaRPr lang="tr-TR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56024" y="-154004"/>
            <a:ext cx="10364451" cy="1596177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PAS</a:t>
            </a:r>
            <a:endParaRPr lang="tr-TR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81263" y="996289"/>
            <a:ext cx="11579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Pas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tr-TR" sz="3200" dirty="0">
                <a:latin typeface="Comic Sans MS" panose="030F0702030302020204" pitchFamily="66" charset="0"/>
              </a:rPr>
              <a:t> su ve hava varlığında oluşan </a:t>
            </a:r>
            <a:r>
              <a:rPr lang="tr-TR" sz="3200" b="1" dirty="0">
                <a:latin typeface="Comic Sans MS" panose="030F0702030302020204" pitchFamily="66" charset="0"/>
              </a:rPr>
              <a:t>demir</a:t>
            </a:r>
            <a:r>
              <a:rPr lang="tr-TR" sz="3200" dirty="0">
                <a:latin typeface="Comic Sans MS" panose="030F0702030302020204" pitchFamily="66" charset="0"/>
              </a:rPr>
              <a:t> ve oksijen bileşiklerine (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genellikle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kırmızı 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oksitler</a:t>
            </a:r>
            <a:r>
              <a:rPr lang="tr-TR" sz="3200" dirty="0">
                <a:latin typeface="Comic Sans MS" panose="030F0702030302020204" pitchFamily="66" charset="0"/>
              </a:rPr>
              <a:t>) verilen genel addır</a:t>
            </a:r>
            <a:r>
              <a:rPr lang="tr-TR" sz="3200" dirty="0" smtClean="0">
                <a:latin typeface="Comic Sans MS" panose="030F0702030302020204" pitchFamily="66" charset="0"/>
              </a:rPr>
              <a:t>. </a:t>
            </a:r>
          </a:p>
          <a:p>
            <a:endParaRPr lang="tr-TR" sz="32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latin typeface="Comic Sans MS" panose="030F0702030302020204" pitchFamily="66" charset="0"/>
              </a:rPr>
              <a:t>Pasın </a:t>
            </a:r>
            <a:r>
              <a:rPr lang="tr-TR" sz="3200" dirty="0">
                <a:latin typeface="Comic Sans MS" panose="030F0702030302020204" pitchFamily="66" charset="0"/>
              </a:rPr>
              <a:t>değişik formları görsel olarak veya spektroskopi ile saptanabilir ve değişik koşullar altında oluşabilirler</a:t>
            </a:r>
            <a:r>
              <a:rPr lang="tr-TR" sz="3200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32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>
                <a:latin typeface="Comic Sans MS" panose="030F0702030302020204" pitchFamily="66" charset="0"/>
              </a:rPr>
              <a:t> </a:t>
            </a:r>
            <a:r>
              <a:rPr lang="tr-T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Pas</a:t>
            </a:r>
            <a:r>
              <a:rPr lang="tr-TR" sz="3200" dirty="0" smtClean="0">
                <a:latin typeface="Comic Sans MS" panose="030F0702030302020204" pitchFamily="66" charset="0"/>
              </a:rPr>
              <a:t>,</a:t>
            </a:r>
            <a:r>
              <a:rPr lang="tr-TR" sz="3200" dirty="0">
                <a:latin typeface="Comic Sans MS" panose="030F0702030302020204" pitchFamily="66" charset="0"/>
              </a:rPr>
              <a:t> </a:t>
            </a:r>
            <a:r>
              <a:rPr lang="tr-TR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demiroksit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latin typeface="Comic Sans MS" panose="030F0702030302020204" pitchFamily="66" charset="0"/>
              </a:rPr>
              <a:t>Fe(OH)</a:t>
            </a:r>
            <a:r>
              <a:rPr lang="tr-TR" sz="3200" baseline="-25000" dirty="0" smtClean="0">
                <a:latin typeface="Comic Sans MS" panose="030F0702030302020204" pitchFamily="66" charset="0"/>
              </a:rPr>
              <a:t>2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5" name="Resim 4" descr="C:\Users\CANDAN\Desktop\korozyon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983" y="4184381"/>
            <a:ext cx="2701492" cy="247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" y="1939382"/>
            <a:ext cx="1475874" cy="290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80336" y="5170788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Orijinal </a:t>
            </a:r>
            <a:r>
              <a:rPr lang="tr-TR" sz="2400" dirty="0" err="1" smtClean="0">
                <a:latin typeface="Comic Sans MS" panose="030F0702030302020204" pitchFamily="66" charset="0"/>
              </a:rPr>
              <a:t>civata</a:t>
            </a:r>
            <a:endParaRPr lang="tr-TR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89" y="1895961"/>
            <a:ext cx="1520734" cy="298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3266204" y="5170788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Çinko kaplı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878809" y="5170788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Kaplamasız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09" y="1939382"/>
            <a:ext cx="1552768" cy="290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62" y="1939382"/>
            <a:ext cx="1436538" cy="290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8131240" y="5105914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Sıcak dip galvanizli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016120" y="477633"/>
            <a:ext cx="3595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CİVATA ÖRNEĞİ</a:t>
            </a:r>
          </a:p>
        </p:txBody>
      </p:sp>
    </p:spTree>
    <p:extLst>
      <p:ext uri="{BB962C8B-B14F-4D97-AF65-F5344CB8AC3E}">
        <p14:creationId xmlns:p14="http://schemas.microsoft.com/office/powerpoint/2010/main" val="23550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81262" y="978078"/>
            <a:ext cx="110401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Kimyasal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ve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elektrokimyasal </a:t>
            </a:r>
            <a:r>
              <a:rPr lang="tr-TR" sz="3200" dirty="0" smtClean="0">
                <a:latin typeface="Comic Sans MS" panose="030F0702030302020204" pitchFamily="66" charset="0"/>
              </a:rPr>
              <a:t>tepkimelerden dolayı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metalik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malzemenin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bileşiminde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yapısında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ve özelliklerinde </a:t>
            </a:r>
            <a:r>
              <a:rPr lang="tr-TR" sz="3200" dirty="0">
                <a:latin typeface="Comic Sans MS" panose="030F0702030302020204" pitchFamily="66" charset="0"/>
              </a:rPr>
              <a:t>görülen </a:t>
            </a:r>
            <a:r>
              <a:rPr lang="tr-TR" sz="3200" dirty="0" smtClean="0">
                <a:latin typeface="Comic Sans MS" panose="030F0702030302020204" pitchFamily="66" charset="0"/>
              </a:rPr>
              <a:t>bozulmadır. </a:t>
            </a:r>
            <a:endParaRPr lang="tr-TR" sz="3200" dirty="0">
              <a:latin typeface="Comic Sans MS" panose="030F0702030302020204" pitchFamily="66" charset="0"/>
            </a:endParaRPr>
          </a:p>
          <a:p>
            <a:r>
              <a:rPr lang="tr-TR" sz="3200" dirty="0">
                <a:latin typeface="Comic Sans MS" panose="030F0702030302020204" pitchFamily="66" charset="0"/>
              </a:rPr>
              <a:t>•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Malzeme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kaybına </a:t>
            </a:r>
            <a:r>
              <a:rPr lang="tr-TR" sz="3200" dirty="0">
                <a:latin typeface="Comic Sans MS" panose="030F0702030302020204" pitchFamily="66" charset="0"/>
              </a:rPr>
              <a:t>neden olur.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•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Mekanik özelliklerin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kaybına </a:t>
            </a:r>
            <a:r>
              <a:rPr lang="tr-TR" sz="3200" dirty="0">
                <a:latin typeface="Comic Sans MS" panose="030F0702030302020204" pitchFamily="66" charset="0"/>
              </a:rPr>
              <a:t>neden olur.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81262" y="3666234"/>
            <a:ext cx="108572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Comic Sans MS" panose="030F0702030302020204" pitchFamily="66" charset="0"/>
              </a:rPr>
              <a:t>Oluşması </a:t>
            </a:r>
            <a:r>
              <a:rPr lang="tr-TR" sz="3200" dirty="0">
                <a:latin typeface="Comic Sans MS" panose="030F0702030302020204" pitchFamily="66" charset="0"/>
              </a:rPr>
              <a:t>için </a:t>
            </a:r>
            <a:r>
              <a:rPr lang="tr-TR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korozif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bir ortam </a:t>
            </a:r>
            <a:r>
              <a:rPr lang="tr-TR" sz="3200" dirty="0">
                <a:latin typeface="Comic Sans MS" panose="030F0702030302020204" pitchFamily="66" charset="0"/>
              </a:rPr>
              <a:t>ve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yeterli süre </a:t>
            </a:r>
            <a:r>
              <a:rPr lang="tr-TR" sz="3200" dirty="0">
                <a:latin typeface="Comic Sans MS" panose="030F0702030302020204" pitchFamily="66" charset="0"/>
              </a:rPr>
              <a:t>söz </a:t>
            </a:r>
            <a:r>
              <a:rPr lang="tr-TR" sz="3200" dirty="0" smtClean="0">
                <a:latin typeface="Comic Sans MS" panose="030F0702030302020204" pitchFamily="66" charset="0"/>
              </a:rPr>
              <a:t>konusudur. İki </a:t>
            </a:r>
            <a:r>
              <a:rPr lang="tr-TR" sz="3200" dirty="0" err="1">
                <a:latin typeface="Comic Sans MS" panose="030F0702030302020204" pitchFamily="66" charset="0"/>
              </a:rPr>
              <a:t>katagoride</a:t>
            </a:r>
            <a:r>
              <a:rPr lang="tr-TR" sz="3200" dirty="0">
                <a:latin typeface="Comic Sans MS" panose="030F0702030302020204" pitchFamily="66" charset="0"/>
              </a:rPr>
              <a:t> incelenir</a:t>
            </a:r>
            <a:r>
              <a:rPr lang="tr-TR" sz="3200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3200" dirty="0">
              <a:latin typeface="Comic Sans MS" panose="030F0702030302020204" pitchFamily="66" charset="0"/>
            </a:endParaRPr>
          </a:p>
          <a:p>
            <a:r>
              <a:rPr lang="tr-TR" sz="3200" dirty="0">
                <a:latin typeface="Comic Sans MS" panose="030F0702030302020204" pitchFamily="66" charset="0"/>
              </a:rPr>
              <a:t>– </a:t>
            </a:r>
            <a:r>
              <a:rPr lang="tr-TR" sz="3200" i="1" dirty="0">
                <a:latin typeface="Comic Sans MS" panose="030F0702030302020204" pitchFamily="66" charset="0"/>
              </a:rPr>
              <a:t>Kimyasal korozyon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– </a:t>
            </a:r>
            <a:r>
              <a:rPr lang="tr-TR" sz="3200" i="1" dirty="0">
                <a:latin typeface="Comic Sans MS" panose="030F0702030302020204" pitchFamily="66" charset="0"/>
              </a:rPr>
              <a:t>Elektro kimyasal korozyon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285627" y="275502"/>
            <a:ext cx="2547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</a:t>
            </a:r>
          </a:p>
        </p:txBody>
      </p:sp>
    </p:spTree>
    <p:extLst>
      <p:ext uri="{BB962C8B-B14F-4D97-AF65-F5344CB8AC3E}">
        <p14:creationId xmlns:p14="http://schemas.microsoft.com/office/powerpoint/2010/main" val="23099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7259" y="1221939"/>
            <a:ext cx="117620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Kimyasal korozyon</a:t>
            </a:r>
          </a:p>
          <a:p>
            <a:r>
              <a:rPr lang="tr-TR" sz="3200" dirty="0" smtClean="0">
                <a:latin typeface="Comic Sans MS" panose="030F0702030302020204" pitchFamily="66" charset="0"/>
              </a:rPr>
              <a:t>1</a:t>
            </a:r>
            <a:r>
              <a:rPr lang="tr-TR" sz="3200" dirty="0">
                <a:latin typeface="Comic Sans MS" panose="030F0702030302020204" pitchFamily="66" charset="0"/>
              </a:rPr>
              <a:t>. Metallerin oksitlenmesi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2. Element </a:t>
            </a:r>
            <a:r>
              <a:rPr lang="tr-TR" sz="3200" dirty="0" smtClean="0">
                <a:latin typeface="Comic Sans MS" panose="030F0702030302020204" pitchFamily="66" charset="0"/>
              </a:rPr>
              <a:t>fakirleşmesi</a:t>
            </a:r>
            <a:endParaRPr lang="tr-TR" sz="3200" dirty="0">
              <a:latin typeface="Comic Sans MS" panose="030F0702030302020204" pitchFamily="66" charset="0"/>
            </a:endParaRPr>
          </a:p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Elektrokimyasal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1. </a:t>
            </a:r>
            <a:r>
              <a:rPr lang="tr-TR" sz="3200" dirty="0" err="1">
                <a:latin typeface="Comic Sans MS" panose="030F0702030302020204" pitchFamily="66" charset="0"/>
              </a:rPr>
              <a:t>Anodik</a:t>
            </a:r>
            <a:r>
              <a:rPr lang="tr-TR" sz="3200" dirty="0">
                <a:latin typeface="Comic Sans MS" panose="030F0702030302020204" pitchFamily="66" charset="0"/>
              </a:rPr>
              <a:t> reaksiyonlar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2. </a:t>
            </a:r>
            <a:r>
              <a:rPr lang="tr-TR" sz="3200" dirty="0" err="1">
                <a:latin typeface="Comic Sans MS" panose="030F0702030302020204" pitchFamily="66" charset="0"/>
              </a:rPr>
              <a:t>Katodik</a:t>
            </a:r>
            <a:r>
              <a:rPr lang="tr-TR" sz="3200" dirty="0">
                <a:latin typeface="Comic Sans MS" panose="030F0702030302020204" pitchFamily="66" charset="0"/>
              </a:rPr>
              <a:t> reaksiyonlar</a:t>
            </a:r>
          </a:p>
          <a:p>
            <a:r>
              <a:rPr lang="tr-TR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• Elektrolitik kaplamada </a:t>
            </a:r>
            <a:r>
              <a:rPr lang="tr-T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kullanılabilir</a:t>
            </a:r>
            <a:endParaRPr lang="tr-T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• Elektro kimyasal korozyon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574385" y="275501"/>
            <a:ext cx="2547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833936" y="1722923"/>
            <a:ext cx="2682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Ortam Elektrolit</a:t>
            </a:r>
          </a:p>
          <a:p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etkiye sahip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değil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995961" y="3280163"/>
            <a:ext cx="2929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Ortamda 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Elektrolit</a:t>
            </a:r>
          </a:p>
          <a:p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mevcut</a:t>
            </a:r>
          </a:p>
        </p:txBody>
      </p:sp>
      <p:sp>
        <p:nvSpPr>
          <p:cNvPr id="8" name="Şeritli Sağ Ok 7"/>
          <p:cNvSpPr/>
          <p:nvPr/>
        </p:nvSpPr>
        <p:spPr>
          <a:xfrm>
            <a:off x="5727032" y="2138421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Şeritli Sağ Ok 8"/>
          <p:cNvSpPr/>
          <p:nvPr/>
        </p:nvSpPr>
        <p:spPr>
          <a:xfrm>
            <a:off x="5727032" y="3453345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9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804364" y="203311"/>
            <a:ext cx="4879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KİMYASAL KOROZYON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48916" y="968091"/>
            <a:ext cx="114901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Comic Sans MS" panose="030F0702030302020204" pitchFamily="66" charset="0"/>
              </a:rPr>
              <a:t>Malzemenin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bulunduğu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ortamda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elektrik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iletiminin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söz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konusu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olmadığı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sadece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kimyasal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etkiden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dolayı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korozyonun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gerçekleşmesi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durumudur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tr-TR" sz="2800" dirty="0" smtClean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smtClean="0">
                <a:latin typeface="Comic Sans MS" panose="030F0702030302020204" pitchFamily="66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Oksitlenme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(Kuru </a:t>
            </a:r>
            <a:r>
              <a:rPr lang="en-US" sz="2800" dirty="0" err="1">
                <a:latin typeface="Comic Sans MS" panose="030F0702030302020204" pitchFamily="66" charset="0"/>
              </a:rPr>
              <a:t>gaz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ortamında</a:t>
            </a:r>
            <a:r>
              <a:rPr lang="en-US" sz="2800" dirty="0">
                <a:latin typeface="Comic Sans MS" panose="030F0702030302020204" pitchFamily="66" charset="0"/>
              </a:rPr>
              <a:t>)</a:t>
            </a:r>
          </a:p>
          <a:p>
            <a:r>
              <a:rPr lang="tr-TR" sz="2800" dirty="0" smtClean="0">
                <a:latin typeface="Comic Sans MS" panose="030F0702030302020204" pitchFamily="66" charset="0"/>
              </a:rPr>
              <a:t>-</a:t>
            </a:r>
            <a:r>
              <a:rPr lang="en-US" sz="2800" dirty="0" err="1" smtClean="0">
                <a:latin typeface="Comic Sans MS" panose="030F0702030302020204" pitchFamily="66" charset="0"/>
              </a:rPr>
              <a:t>Elektrolitik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özelliği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bulunmayan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sıvılarda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çözünme</a:t>
            </a:r>
            <a:r>
              <a:rPr lang="en-US" sz="2800" dirty="0">
                <a:latin typeface="Comic Sans MS" panose="030F0702030302020204" pitchFamily="66" charset="0"/>
              </a:rPr>
              <a:t>, vs.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48916" y="3645747"/>
            <a:ext cx="113818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Nem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oksijen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varsa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korozyon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oluşur</a:t>
            </a:r>
            <a:r>
              <a:rPr lang="en-US" sz="2800" dirty="0">
                <a:latin typeface="Comic Sans MS" panose="030F0702030302020204" pitchFamily="66" charset="0"/>
              </a:rPr>
              <a:t>. Pas </a:t>
            </a:r>
            <a:r>
              <a:rPr lang="en-US" sz="2800" dirty="0" err="1">
                <a:latin typeface="Comic Sans MS" panose="030F0702030302020204" pitchFamily="66" charset="0"/>
              </a:rPr>
              <a:t>oluşturmak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için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oksijenle</a:t>
            </a:r>
            <a:r>
              <a:rPr lang="en-US" sz="2800" dirty="0">
                <a:latin typeface="Comic Sans MS" panose="030F0702030302020204" pitchFamily="66" charset="0"/>
              </a:rPr>
              <a:t> metal </a:t>
            </a:r>
            <a:r>
              <a:rPr lang="en-US" sz="2800" dirty="0" err="1">
                <a:latin typeface="Comic Sans MS" panose="030F0702030302020204" pitchFamily="66" charset="0"/>
              </a:rPr>
              <a:t>reaksiyona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girer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Korozyon</a:t>
            </a:r>
            <a:r>
              <a:rPr lang="en-US" sz="2800" dirty="0">
                <a:latin typeface="Comic Sans MS" panose="030F0702030302020204" pitchFamily="66" charset="0"/>
              </a:rPr>
              <a:t> kuru </a:t>
            </a:r>
            <a:r>
              <a:rPr lang="en-US" sz="2800" dirty="0" err="1">
                <a:latin typeface="Comic Sans MS" panose="030F0702030302020204" pitchFamily="66" charset="0"/>
              </a:rPr>
              <a:t>ortamda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daha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yavaş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deniz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kenarlarında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tuzlu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çevrelerinde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daha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hızlı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oluşur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5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041583" y="356135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METALLERİN OKSİTLENMESİ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69533" y="1299411"/>
            <a:ext cx="1182246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200" dirty="0" smtClean="0">
                <a:latin typeface="Comic Sans MS" panose="030F0702030302020204" pitchFamily="66" charset="0"/>
              </a:rPr>
              <a:t>Oksijenle temas eden metallerin yüzeylerinde oluşan</a:t>
            </a:r>
          </a:p>
          <a:p>
            <a:r>
              <a:rPr lang="tr-TR" sz="3200" dirty="0" smtClean="0">
                <a:latin typeface="Comic Sans MS" panose="030F0702030302020204" pitchFamily="66" charset="0"/>
              </a:rPr>
              <a:t> reaksiyonlarda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oksit tabakası </a:t>
            </a:r>
            <a:r>
              <a:rPr lang="tr-TR" sz="3200" dirty="0" smtClean="0">
                <a:latin typeface="Comic Sans MS" panose="030F0702030302020204" pitchFamily="66" charset="0"/>
              </a:rPr>
              <a:t>meydana gelir.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Oksitlenme hızı </a:t>
            </a:r>
            <a:r>
              <a:rPr lang="tr-TR" sz="3200" dirty="0" smtClean="0">
                <a:latin typeface="Comic Sans MS" panose="030F0702030302020204" pitchFamily="66" charset="0"/>
              </a:rPr>
              <a:t>oluşan tabakanın koruyucu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karakterine</a:t>
            </a:r>
            <a:r>
              <a:rPr lang="tr-TR" sz="32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tr-TR" sz="3200" dirty="0" smtClean="0">
                <a:latin typeface="Comic Sans MS" panose="030F0702030302020204" pitchFamily="66" charset="0"/>
              </a:rPr>
              <a:t>bağlıdır.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Koruyucu vasfı olmayan</a:t>
            </a:r>
            <a:r>
              <a:rPr lang="tr-TR" sz="3200" dirty="0" smtClean="0">
                <a:latin typeface="Comic Sans MS" panose="030F0702030302020204" pitchFamily="66" charset="0"/>
              </a:rPr>
              <a:t> oksit tabakasının kalınlığı 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z</a:t>
            </a:r>
            <a:r>
              <a:rPr lang="tr-TR" sz="3200" dirty="0" smtClean="0">
                <a:latin typeface="Comic Sans MS" panose="030F0702030302020204" pitchFamily="66" charset="0"/>
              </a:rPr>
              <a:t>amanla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lineer</a:t>
            </a:r>
            <a:r>
              <a:rPr lang="tr-TR" sz="3200" dirty="0" smtClean="0">
                <a:latin typeface="Comic Sans MS" panose="030F0702030302020204" pitchFamily="66" charset="0"/>
              </a:rPr>
              <a:t> olarak artar.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>
                <a:latin typeface="Comic Sans MS" panose="030F0702030302020204" pitchFamily="66" charset="0"/>
              </a:rPr>
              <a:t>Koruma özelliği olan oksit tabakasının kalınlığı ise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parabolik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o</a:t>
            </a:r>
            <a:r>
              <a:rPr lang="tr-TR" sz="3200" dirty="0" smtClean="0">
                <a:latin typeface="Comic Sans MS" panose="030F0702030302020204" pitchFamily="66" charset="0"/>
              </a:rPr>
              <a:t>larak artar.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200" dirty="0" smtClean="0">
              <a:latin typeface="Comic Sans MS" panose="030F0702030302020204" pitchFamily="66" charset="0"/>
            </a:endParaRPr>
          </a:p>
          <a:p>
            <a:endParaRPr lang="tr-TR" sz="32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81262" y="1456690"/>
            <a:ext cx="110401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Comic Sans MS" panose="030F0702030302020204" pitchFamily="66" charset="0"/>
              </a:rPr>
              <a:t>• </a:t>
            </a:r>
            <a:r>
              <a:rPr lang="tr-TR" sz="3200" dirty="0">
                <a:latin typeface="Comic Sans MS" panose="030F0702030302020204" pitchFamily="66" charset="0"/>
              </a:rPr>
              <a:t>Kimyasal korozyonun </a:t>
            </a:r>
            <a:r>
              <a:rPr lang="tr-TR" sz="3200" dirty="0" smtClean="0">
                <a:latin typeface="Comic Sans MS" panose="030F0702030302020204" pitchFamily="66" charset="0"/>
              </a:rPr>
              <a:t>diğer </a:t>
            </a:r>
            <a:r>
              <a:rPr lang="tr-TR" sz="3200" dirty="0">
                <a:latin typeface="Comic Sans MS" panose="030F0702030302020204" pitchFamily="66" charset="0"/>
              </a:rPr>
              <a:t>bir </a:t>
            </a:r>
            <a:r>
              <a:rPr lang="tr-TR" sz="3200" dirty="0" smtClean="0">
                <a:latin typeface="Comic Sans MS" panose="030F0702030302020204" pitchFamily="66" charset="0"/>
              </a:rPr>
              <a:t>şeklidir. Metallerin </a:t>
            </a:r>
            <a:r>
              <a:rPr lang="tr-TR" sz="3200" dirty="0" err="1" smtClean="0">
                <a:latin typeface="Comic Sans MS" panose="030F0702030302020204" pitchFamily="66" charset="0"/>
              </a:rPr>
              <a:t>korozif</a:t>
            </a:r>
            <a:r>
              <a:rPr lang="tr-TR" sz="3200" dirty="0" smtClean="0">
                <a:latin typeface="Comic Sans MS" panose="030F0702030302020204" pitchFamily="66" charset="0"/>
              </a:rPr>
              <a:t> sıvıların </a:t>
            </a:r>
            <a:r>
              <a:rPr lang="tr-TR" sz="3200" dirty="0">
                <a:latin typeface="Comic Sans MS" panose="030F0702030302020204" pitchFamily="66" charset="0"/>
              </a:rPr>
              <a:t>içerisinde çözünmesi ş</a:t>
            </a:r>
            <a:r>
              <a:rPr lang="tr-TR" sz="3200" dirty="0" smtClean="0">
                <a:latin typeface="Comic Sans MS" panose="030F0702030302020204" pitchFamily="66" charset="0"/>
              </a:rPr>
              <a:t>eklinde gerçekleşir.</a:t>
            </a:r>
            <a:endParaRPr lang="tr-TR" sz="3200" dirty="0">
              <a:latin typeface="Comic Sans MS" panose="030F0702030302020204" pitchFamily="66" charset="0"/>
            </a:endParaRPr>
          </a:p>
          <a:p>
            <a:r>
              <a:rPr lang="tr-TR" sz="3200" dirty="0">
                <a:latin typeface="Comic Sans MS" panose="030F0702030302020204" pitchFamily="66" charset="0"/>
              </a:rPr>
              <a:t>•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Korunma </a:t>
            </a:r>
            <a:r>
              <a:rPr lang="tr-TR" sz="3200" dirty="0">
                <a:latin typeface="Comic Sans MS" panose="030F0702030302020204" pitchFamily="66" charset="0"/>
              </a:rPr>
              <a:t>(</a:t>
            </a:r>
            <a:r>
              <a:rPr lang="tr-TR" sz="3200" dirty="0" smtClean="0">
                <a:latin typeface="Comic Sans MS" panose="030F0702030302020204" pitchFamily="66" charset="0"/>
              </a:rPr>
              <a:t>diğer </a:t>
            </a:r>
            <a:r>
              <a:rPr lang="tr-TR" sz="3200" dirty="0">
                <a:latin typeface="Comic Sans MS" panose="030F0702030302020204" pitchFamily="66" charset="0"/>
              </a:rPr>
              <a:t>türlere göre zor olmakla birlikte); 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-</a:t>
            </a:r>
            <a:r>
              <a:rPr lang="tr-TR" sz="3200" dirty="0" smtClean="0">
                <a:latin typeface="Comic Sans MS" panose="030F0702030302020204" pitchFamily="66" charset="0"/>
              </a:rPr>
              <a:t>Ortam sıcaklığının düşürülmesi</a:t>
            </a:r>
            <a:endParaRPr lang="tr-TR" sz="3200" dirty="0">
              <a:latin typeface="Comic Sans MS" panose="030F0702030302020204" pitchFamily="66" charset="0"/>
            </a:endParaRPr>
          </a:p>
          <a:p>
            <a:r>
              <a:rPr lang="tr-TR" sz="3200" dirty="0" smtClean="0">
                <a:latin typeface="Comic Sans MS" panose="030F0702030302020204" pitchFamily="66" charset="0"/>
              </a:rPr>
              <a:t>-kaplama </a:t>
            </a:r>
            <a:r>
              <a:rPr lang="tr-TR" sz="3200" dirty="0">
                <a:latin typeface="Comic Sans MS" panose="030F0702030302020204" pitchFamily="66" charset="0"/>
              </a:rPr>
              <a:t>ve </a:t>
            </a:r>
          </a:p>
          <a:p>
            <a:r>
              <a:rPr lang="tr-TR" sz="3200" dirty="0" smtClean="0">
                <a:latin typeface="Comic Sans MS" panose="030F0702030302020204" pitchFamily="66" charset="0"/>
              </a:rPr>
              <a:t>-ortamla temasın </a:t>
            </a:r>
            <a:r>
              <a:rPr lang="tr-TR" sz="3200" dirty="0">
                <a:latin typeface="Comic Sans MS" panose="030F0702030302020204" pitchFamily="66" charset="0"/>
              </a:rPr>
              <a:t>kesilmesidir.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822824" y="356755"/>
            <a:ext cx="4854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Element</a:t>
            </a:r>
            <a:r>
              <a:rPr lang="tr-TR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Fakirleşmesi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44261" y="0"/>
            <a:ext cx="7192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 Nedir?</a:t>
            </a:r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25642" y="1266092"/>
            <a:ext cx="10077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3000" dirty="0" smtClean="0">
                <a:latin typeface="Comic Sans MS" panose="030F0702030302020204" pitchFamily="66" charset="0"/>
              </a:rPr>
              <a:t>Metallerin çevresi ile yaptığı </a:t>
            </a:r>
            <a:r>
              <a:rPr lang="tr-TR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kimyasal</a:t>
            </a:r>
            <a:r>
              <a:rPr lang="tr-TR" sz="3000" dirty="0" smtClean="0">
                <a:latin typeface="Comic Sans MS" panose="030F0702030302020204" pitchFamily="66" charset="0"/>
              </a:rPr>
              <a:t> ve </a:t>
            </a:r>
            <a:r>
              <a:rPr lang="tr-TR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elektrokimyasal</a:t>
            </a:r>
            <a:r>
              <a:rPr lang="tr-TR" sz="3000" dirty="0" smtClean="0">
                <a:latin typeface="Comic Sans MS" panose="030F0702030302020204" pitchFamily="66" charset="0"/>
              </a:rPr>
              <a:t> reaksiyonlar sonucu metalik özelliklerini kaybetmesi olayıdır.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30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30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30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30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49" y="2632536"/>
            <a:ext cx="3230034" cy="217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65760" y="3175619"/>
            <a:ext cx="7700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3200" dirty="0">
                <a:latin typeface="Comic Sans MS" panose="030F0702030302020204" pitchFamily="66" charset="0"/>
              </a:rPr>
              <a:t>Korozyon karmaşık bir olaydır ve tamamen önlenmesi mümkün değildir</a:t>
            </a:r>
            <a:r>
              <a:rPr lang="tr-TR" sz="32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tr-TR" sz="32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altLang="tr-TR" sz="3200" dirty="0">
                <a:latin typeface="Comic Sans MS" panose="030F0702030302020204" pitchFamily="66" charset="0"/>
              </a:rPr>
              <a:t>Metallerin ısı etkisi ile 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aşınması, </a:t>
            </a:r>
            <a:r>
              <a:rPr lang="tr-TR" altLang="tr-TR" sz="3200" dirty="0">
                <a:latin typeface="Comic Sans MS" panose="030F0702030302020204" pitchFamily="66" charset="0"/>
              </a:rPr>
              <a:t>zımpara ve diğer araçlarla oluşturulan aşınmalar  korozyon değildir.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4048" y="1077645"/>
            <a:ext cx="63270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Anot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Elektron ve iyon </a:t>
            </a:r>
            <a:r>
              <a:rPr lang="tr-TR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kaybıyla diğer</a:t>
            </a:r>
            <a:r>
              <a:rPr lang="tr-TR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smtClean="0">
                <a:latin typeface="Comic Sans MS" panose="030F0702030302020204" pitchFamily="66" charset="0"/>
              </a:rPr>
              <a:t>bir değişle </a:t>
            </a:r>
            <a:r>
              <a:rPr lang="tr-TR" sz="2800" dirty="0">
                <a:latin typeface="Comic Sans MS" panose="030F0702030302020204" pitchFamily="66" charset="0"/>
              </a:rPr>
              <a:t>malzeme </a:t>
            </a:r>
            <a:r>
              <a:rPr lang="tr-TR" sz="2800" dirty="0" smtClean="0">
                <a:latin typeface="Comic Sans MS" panose="030F0702030302020204" pitchFamily="66" charset="0"/>
              </a:rPr>
              <a:t>kaybı ile </a:t>
            </a:r>
            <a:r>
              <a:rPr lang="tr-TR" sz="2800" dirty="0">
                <a:latin typeface="Comic Sans MS" panose="030F0702030302020204" pitchFamily="66" charset="0"/>
              </a:rPr>
              <a:t>korozyona </a:t>
            </a:r>
            <a:r>
              <a:rPr lang="tr-TR" sz="2800" dirty="0" smtClean="0">
                <a:latin typeface="Comic Sans MS" panose="030F0702030302020204" pitchFamily="66" charset="0"/>
              </a:rPr>
              <a:t> uğrayan </a:t>
            </a:r>
            <a:r>
              <a:rPr lang="tr-TR" sz="2800" dirty="0">
                <a:latin typeface="Comic Sans MS" panose="030F0702030302020204" pitchFamily="66" charset="0"/>
              </a:rPr>
              <a:t>eleman</a:t>
            </a:r>
          </a:p>
          <a:p>
            <a:r>
              <a:rPr lang="fi-F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Katot: </a:t>
            </a:r>
            <a:r>
              <a:rPr lang="fi-FI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Elektron alan ve korozyona</a:t>
            </a:r>
          </a:p>
          <a:p>
            <a:r>
              <a:rPr lang="tr-TR" sz="2800" dirty="0" smtClean="0">
                <a:latin typeface="Comic Sans MS" panose="030F0702030302020204" pitchFamily="66" charset="0"/>
              </a:rPr>
              <a:t>uğramayan </a:t>
            </a:r>
            <a:r>
              <a:rPr lang="tr-TR" sz="2800" dirty="0">
                <a:latin typeface="Comic Sans MS" panose="030F0702030302020204" pitchFamily="66" charset="0"/>
              </a:rPr>
              <a:t>eleman</a:t>
            </a: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Fiziksel temas: </a:t>
            </a:r>
            <a:r>
              <a:rPr lang="tr-TR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Anot ile katot </a:t>
            </a:r>
            <a:r>
              <a:rPr lang="tr-TR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arasında </a:t>
            </a:r>
            <a:r>
              <a:rPr lang="tr-TR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elektriksel </a:t>
            </a:r>
            <a:r>
              <a:rPr lang="tr-TR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teması</a:t>
            </a:r>
            <a:r>
              <a:rPr lang="tr-TR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smtClean="0">
                <a:latin typeface="Comic Sans MS" panose="030F0702030302020204" pitchFamily="66" charset="0"/>
              </a:rPr>
              <a:t>sağlayan </a:t>
            </a:r>
            <a:r>
              <a:rPr lang="tr-TR" sz="2800" dirty="0">
                <a:latin typeface="Comic Sans MS" panose="030F0702030302020204" pitchFamily="66" charset="0"/>
              </a:rPr>
              <a:t>eleman</a:t>
            </a: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Elektrolit: </a:t>
            </a:r>
            <a:r>
              <a:rPr lang="tr-TR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Anot ve </a:t>
            </a:r>
            <a:r>
              <a:rPr lang="tr-TR" sz="28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katotu</a:t>
            </a:r>
            <a:r>
              <a:rPr lang="tr-TR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beraberce saran ve elektrik 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iletim </a:t>
            </a:r>
            <a:r>
              <a:rPr lang="tr-TR" sz="2800" dirty="0" smtClean="0">
                <a:latin typeface="Comic Sans MS" panose="030F0702030302020204" pitchFamily="66" charset="0"/>
              </a:rPr>
              <a:t>özelliği </a:t>
            </a:r>
            <a:r>
              <a:rPr lang="tr-TR" sz="2800" dirty="0">
                <a:latin typeface="Comic Sans MS" panose="030F0702030302020204" pitchFamily="66" charset="0"/>
              </a:rPr>
              <a:t>olan </a:t>
            </a:r>
            <a:r>
              <a:rPr lang="tr-TR" sz="2800" dirty="0" smtClean="0">
                <a:latin typeface="Comic Sans MS" panose="030F0702030302020204" pitchFamily="66" charset="0"/>
              </a:rPr>
              <a:t>sıvı </a:t>
            </a:r>
            <a:r>
              <a:rPr lang="tr-TR" sz="2800" dirty="0">
                <a:latin typeface="Comic Sans MS" panose="030F0702030302020204" pitchFamily="66" charset="0"/>
              </a:rPr>
              <a:t>eleman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276559" y="315244"/>
            <a:ext cx="5229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ElektroKimyasal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682163"/>
            <a:ext cx="542448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037096" y="5448072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 hücresi</a:t>
            </a:r>
          </a:p>
        </p:txBody>
      </p:sp>
    </p:spTree>
    <p:extLst>
      <p:ext uri="{BB962C8B-B14F-4D97-AF65-F5344CB8AC3E}">
        <p14:creationId xmlns:p14="http://schemas.microsoft.com/office/powerpoint/2010/main" val="4149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76559" y="315244"/>
            <a:ext cx="5822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Standart Elektrot Potansiyeli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71435"/>
              </p:ext>
            </p:extLst>
          </p:nvPr>
        </p:nvGraphicFramePr>
        <p:xfrm>
          <a:off x="4626591" y="995553"/>
          <a:ext cx="742438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725"/>
                <a:gridCol w="4053657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METAL İYONLARI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ELEKTROD POTANSİYELİ (VOLT)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 </a:t>
                      </a:r>
                      <a:r>
                        <a:rPr lang="en-US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tr-TR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                                   </a:t>
                      </a:r>
                    </a:p>
                    <a:p>
                      <a:r>
                        <a:rPr lang="tr-T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(AKTİF)</a:t>
                      </a:r>
                      <a:endParaRPr lang="en-US" sz="2000" baseline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2.71</a:t>
                      </a:r>
                      <a:r>
                        <a:rPr lang="tr-T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r-T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(ANODİK, KOROZYON EĞİLİMİ YÜKSEK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Mg</a:t>
                      </a:r>
                      <a:r>
                        <a:rPr lang="en-US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2+</a:t>
                      </a:r>
                      <a:endParaRPr lang="en-US" sz="2000" baseline="30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- 2.40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</a:t>
                      </a:r>
                      <a:r>
                        <a:rPr lang="en-US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3+</a:t>
                      </a:r>
                      <a:endParaRPr lang="en-US" sz="2000" baseline="30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- 1.70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Zn</a:t>
                      </a:r>
                      <a:r>
                        <a:rPr lang="en-US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2+</a:t>
                      </a:r>
                      <a:endParaRPr lang="en-US" sz="2000" baseline="30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- 0.76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Cr</a:t>
                      </a:r>
                      <a:r>
                        <a:rPr lang="en-US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2+</a:t>
                      </a:r>
                      <a:endParaRPr lang="en-US" sz="2000" baseline="30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- 0.56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Fe</a:t>
                      </a:r>
                      <a:r>
                        <a:rPr lang="en-US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2+</a:t>
                      </a:r>
                      <a:endParaRPr lang="en-US" sz="2000" baseline="30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- 0.44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en-US" sz="2000" b="1" baseline="30000" dirty="0" smtClean="0">
                          <a:latin typeface="Comic Sans MS" panose="030F0702030302020204" pitchFamily="66" charset="0"/>
                        </a:rPr>
                        <a:t>+</a:t>
                      </a:r>
                      <a:endParaRPr lang="en-US" sz="2000" b="1" baseline="30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0  (REFERANS)</a:t>
                      </a:r>
                      <a:endParaRPr lang="en-US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Cu</a:t>
                      </a:r>
                      <a:r>
                        <a:rPr lang="en-US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2+</a:t>
                      </a:r>
                      <a:endParaRPr lang="en-US" sz="2000" baseline="30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+ 0.34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Ag</a:t>
                      </a:r>
                      <a:r>
                        <a:rPr lang="en-US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</a:t>
                      </a:r>
                      <a:endParaRPr lang="en-US" sz="2000" baseline="30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+ 0.80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Au</a:t>
                      </a:r>
                      <a:r>
                        <a:rPr lang="en-US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tr-TR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tr-T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                                     (SOY)  </a:t>
                      </a:r>
                      <a:endParaRPr lang="en-US" sz="2000" baseline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+ 1.50</a:t>
                      </a:r>
                      <a:r>
                        <a:rPr lang="tr-T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tr-T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(KATODİK, DAHA KORUYUCU)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54591" y="1484794"/>
            <a:ext cx="4476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Bazı metaller kolay bazıları ise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zor korozyona uğrarlar.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4006" y="2900566"/>
            <a:ext cx="4487051" cy="2163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İki metal bir araya getirilince daha soy olan (az aktif olan) metal (+)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elektrot, diğeri              (-)</a:t>
            </a:r>
            <a:r>
              <a:rPr lang="tr-TR" alt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elektrot olur. 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(-) </a:t>
            </a:r>
            <a:r>
              <a:rPr lang="tr-TR" alt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elektrot olan metal korozyona uğrar, diğeri ise korunur.</a:t>
            </a:r>
          </a:p>
        </p:txBody>
      </p:sp>
    </p:spTree>
    <p:extLst>
      <p:ext uri="{BB962C8B-B14F-4D97-AF65-F5344CB8AC3E}">
        <p14:creationId xmlns:p14="http://schemas.microsoft.com/office/powerpoint/2010/main" val="53315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64289" y="293604"/>
            <a:ext cx="7975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ElektroKimyasal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Korozyon Reaksiyonları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6673" y="1054932"/>
            <a:ext cx="9416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Korozyon </a:t>
            </a:r>
            <a:r>
              <a:rPr lang="tr-TR" sz="2800" dirty="0">
                <a:latin typeface="Comic Sans MS" panose="030F0702030302020204" pitchFamily="66" charset="0"/>
              </a:rPr>
              <a:t>sırasında </a:t>
            </a:r>
            <a:r>
              <a:rPr lang="tr-T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anodik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(elektron veren-yükseltgenme)</a:t>
            </a:r>
            <a:r>
              <a:rPr lang="tr-TR" sz="2800" dirty="0">
                <a:latin typeface="Comic Sans MS" panose="030F0702030302020204" pitchFamily="66" charset="0"/>
              </a:rPr>
              <a:t> reaksiyonlar ile </a:t>
            </a:r>
            <a:r>
              <a:rPr lang="tr-T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katodik</a:t>
            </a:r>
            <a:r>
              <a:rPr lang="tr-TR" sz="2800" dirty="0">
                <a:latin typeface="Comic Sans MS" panose="030F0702030302020204" pitchFamily="66" charset="0"/>
              </a:rPr>
              <a:t>  </a:t>
            </a:r>
            <a:endParaRPr lang="tr-TR" sz="28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elektron alan-indirgenen)</a:t>
            </a:r>
            <a:r>
              <a:rPr lang="tr-TR" sz="2800" dirty="0">
                <a:latin typeface="Comic Sans MS" panose="030F0702030302020204" pitchFamily="66" charset="0"/>
              </a:rPr>
              <a:t> reaksiyonları 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birlikte</a:t>
            </a:r>
            <a:r>
              <a:rPr lang="tr-TR" sz="2800" dirty="0">
                <a:latin typeface="Comic Sans MS" panose="030F0702030302020204" pitchFamily="66" charset="0"/>
              </a:rPr>
              <a:t> oluşur.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56673" y="2791983"/>
            <a:ext cx="70421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tr-T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reaksiyon: </a:t>
            </a:r>
            <a:r>
              <a:rPr lang="tr-TR" sz="2800" dirty="0">
                <a:latin typeface="Comic Sans MS" panose="030F0702030302020204" pitchFamily="66" charset="0"/>
              </a:rPr>
              <a:t>Anot </a:t>
            </a:r>
            <a:r>
              <a:rPr lang="tr-TR" sz="2800" dirty="0" smtClean="0">
                <a:latin typeface="Comic Sans MS" panose="030F0702030302020204" pitchFamily="66" charset="0"/>
              </a:rPr>
              <a:t>metalinde meydana </a:t>
            </a:r>
            <a:r>
              <a:rPr lang="tr-TR" sz="2800" dirty="0">
                <a:latin typeface="Comic Sans MS" panose="030F0702030302020204" pitchFamily="66" charset="0"/>
              </a:rPr>
              <a:t>gelen ve </a:t>
            </a:r>
            <a:r>
              <a:rPr lang="tr-TR" sz="2800" dirty="0" smtClean="0">
                <a:latin typeface="Comic Sans MS" panose="030F0702030302020204" pitchFamily="66" charset="0"/>
              </a:rPr>
              <a:t>atomlarının </a:t>
            </a:r>
            <a:endParaRPr lang="tr-TR" sz="2800" dirty="0">
              <a:latin typeface="Comic Sans MS" panose="030F0702030302020204" pitchFamily="66" charset="0"/>
            </a:endParaRPr>
          </a:p>
          <a:p>
            <a:pPr algn="just"/>
            <a:r>
              <a:rPr lang="tr-TR" sz="2800" i="1" dirty="0">
                <a:latin typeface="Comic Sans MS" panose="030F0702030302020204" pitchFamily="66" charset="0"/>
              </a:rPr>
              <a:t>elektron ve </a:t>
            </a:r>
            <a:r>
              <a:rPr lang="tr-TR" sz="2800" i="1" dirty="0" smtClean="0">
                <a:latin typeface="Comic Sans MS" panose="030F0702030302020204" pitchFamily="66" charset="0"/>
              </a:rPr>
              <a:t>iyonları ayrıştığı </a:t>
            </a:r>
            <a:r>
              <a:rPr lang="tr-TR" sz="2800" i="1" dirty="0" err="1">
                <a:latin typeface="Comic Sans MS" panose="030F0702030302020204" pitchFamily="66" charset="0"/>
              </a:rPr>
              <a:t>oksidasyon</a:t>
            </a:r>
            <a:r>
              <a:rPr lang="tr-TR" sz="2800" i="1" dirty="0">
                <a:latin typeface="Comic Sans MS" panose="030F0702030302020204" pitchFamily="66" charset="0"/>
              </a:rPr>
              <a:t> reaksiyonudur. </a:t>
            </a:r>
            <a:r>
              <a:rPr lang="tr-TR" sz="2800" i="1" dirty="0" smtClean="0">
                <a:latin typeface="Comic Sans MS" panose="030F0702030302020204" pitchFamily="66" charset="0"/>
              </a:rPr>
              <a:t>Pilde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>
                <a:latin typeface="Comic Sans MS" panose="030F0702030302020204" pitchFamily="66" charset="0"/>
              </a:rPr>
              <a:t>elektronlar anodu </a:t>
            </a:r>
            <a:r>
              <a:rPr lang="tr-TR" sz="2800" dirty="0" smtClean="0">
                <a:latin typeface="Comic Sans MS" panose="030F0702030302020204" pitchFamily="66" charset="0"/>
              </a:rPr>
              <a:t>terk ederken </a:t>
            </a:r>
            <a:r>
              <a:rPr lang="tr-TR" sz="2800" dirty="0">
                <a:latin typeface="Comic Sans MS" panose="030F0702030302020204" pitchFamily="66" charset="0"/>
              </a:rPr>
              <a:t>iyonlarda elektrolite </a:t>
            </a:r>
            <a:r>
              <a:rPr lang="tr-TR" sz="2800" dirty="0" smtClean="0">
                <a:latin typeface="Comic Sans MS" panose="030F0702030302020204" pitchFamily="66" charset="0"/>
              </a:rPr>
              <a:t>karışır.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07" y="2452043"/>
            <a:ext cx="4137632" cy="349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-1130969" y="54098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altLang="tr-TR" sz="2400" dirty="0">
                <a:latin typeface="Comic Sans MS" panose="030F0702030302020204" pitchFamily="66" charset="0"/>
              </a:rPr>
              <a:t> 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M→ M</a:t>
            </a:r>
            <a:r>
              <a:rPr lang="tr-TR" altLang="tr-TR" sz="2400" baseline="30000" dirty="0" smtClean="0">
                <a:latin typeface="Comic Sans MS" panose="030F0702030302020204" pitchFamily="66" charset="0"/>
              </a:rPr>
              <a:t>n</a:t>
            </a:r>
            <a:r>
              <a:rPr lang="tr-TR" altLang="tr-TR" sz="2400" baseline="30000" dirty="0">
                <a:latin typeface="Comic Sans MS" panose="030F0702030302020204" pitchFamily="66" charset="0"/>
              </a:rPr>
              <a:t>+</a:t>
            </a:r>
            <a:r>
              <a:rPr lang="tr-TR" altLang="tr-TR" sz="2400" dirty="0">
                <a:latin typeface="Comic Sans MS" panose="030F0702030302020204" pitchFamily="66" charset="0"/>
              </a:rPr>
              <a:t> +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n.e</a:t>
            </a:r>
            <a:r>
              <a:rPr lang="tr-TR" altLang="tr-TR" sz="2400" baseline="30000" dirty="0" smtClean="0">
                <a:latin typeface="Comic Sans MS" panose="030F0702030302020204" pitchFamily="66" charset="0"/>
              </a:rPr>
              <a:t>-</a:t>
            </a:r>
            <a:endParaRPr lang="tr-TR" altLang="tr-TR" sz="2400" baseline="30000" dirty="0">
              <a:latin typeface="Comic Sans MS" panose="030F0702030302020204" pitchFamily="66" charset="0"/>
            </a:endParaRPr>
          </a:p>
          <a:p>
            <a:pPr algn="ctr"/>
            <a:endParaRPr lang="tr-TR" altLang="tr-TR" sz="2400" baseline="30000" dirty="0">
              <a:latin typeface="Comic Sans MS" panose="030F0702030302020204" pitchFamily="66" charset="0"/>
            </a:endParaRPr>
          </a:p>
          <a:p>
            <a:pPr algn="ctr"/>
            <a:r>
              <a:rPr lang="tr-TR" altLang="tr-TR" sz="2400" dirty="0">
                <a:latin typeface="Comic Sans MS" panose="030F0702030302020204" pitchFamily="66" charset="0"/>
              </a:rPr>
              <a:t>Al→Al</a:t>
            </a:r>
            <a:r>
              <a:rPr lang="tr-TR" altLang="tr-TR" sz="2400" baseline="30000" dirty="0">
                <a:latin typeface="Comic Sans MS" panose="030F0702030302020204" pitchFamily="66" charset="0"/>
              </a:rPr>
              <a:t>3+</a:t>
            </a:r>
            <a:r>
              <a:rPr lang="tr-TR" altLang="tr-TR" sz="2400" dirty="0">
                <a:latin typeface="Comic Sans MS" panose="030F0702030302020204" pitchFamily="66" charset="0"/>
              </a:rPr>
              <a:t> +3e</a:t>
            </a:r>
            <a:r>
              <a:rPr lang="tr-TR" altLang="tr-TR" sz="2400" baseline="30000" dirty="0">
                <a:latin typeface="Comic Sans MS" panose="030F0702030302020204" pitchFamily="66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852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88758" y="393261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dirty="0" smtClean="0">
                <a:latin typeface="Comic Sans MS" panose="030F0702030302020204" pitchFamily="66" charset="0"/>
              </a:rPr>
              <a:t>•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Elektrokimyasal korozyonda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•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Elektrolitik kaplamada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854075" y="315244"/>
            <a:ext cx="3743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Reaksiyon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588864"/>
            <a:ext cx="4885870" cy="39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88758" y="1026401"/>
            <a:ext cx="64778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defRPr/>
            </a:pPr>
            <a:r>
              <a:rPr lang="tr-TR" sz="3200" dirty="0" smtClean="0">
                <a:latin typeface="Comic Sans MS" panose="030F0702030302020204" pitchFamily="66" charset="0"/>
              </a:rPr>
              <a:t> Metalden </a:t>
            </a:r>
            <a:r>
              <a:rPr lang="tr-TR" sz="3200" dirty="0">
                <a:latin typeface="Comic Sans MS" panose="030F0702030302020204" pitchFamily="66" charset="0"/>
              </a:rPr>
              <a:t>elektrolite negatif yükün transfer olduğu elektrot reaksiyonudur. </a:t>
            </a:r>
            <a:r>
              <a:rPr lang="tr-TR" sz="3200" dirty="0" err="1">
                <a:latin typeface="Comic Sans MS" panose="030F0702030302020204" pitchFamily="66" charset="0"/>
              </a:rPr>
              <a:t>Katodik</a:t>
            </a:r>
            <a:r>
              <a:rPr lang="tr-TR" sz="3200" dirty="0">
                <a:latin typeface="Comic Sans MS" panose="030F0702030302020204" pitchFamily="66" charset="0"/>
              </a:rPr>
              <a:t> reaksiyon daima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indirgenme</a:t>
            </a:r>
            <a:r>
              <a:rPr lang="tr-TR" sz="3200" dirty="0">
                <a:latin typeface="Comic Sans MS" panose="030F0702030302020204" pitchFamily="66" charset="0"/>
              </a:rPr>
              <a:t> reaksiyonudur.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015343" y="3233559"/>
            <a:ext cx="2560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2800" dirty="0" smtClean="0">
                <a:latin typeface="Comic Sans MS" panose="030F0702030302020204" pitchFamily="66" charset="0"/>
              </a:rPr>
              <a:t>M</a:t>
            </a:r>
            <a:r>
              <a:rPr lang="tr-TR" altLang="tr-TR" sz="2800" baseline="30000" dirty="0" smtClean="0">
                <a:latin typeface="Comic Sans MS" panose="030F0702030302020204" pitchFamily="66" charset="0"/>
              </a:rPr>
              <a:t>n+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+ </a:t>
            </a:r>
            <a:r>
              <a:rPr lang="tr-TR" altLang="tr-TR" sz="2800" dirty="0" err="1" smtClean="0">
                <a:latin typeface="Comic Sans MS" panose="030F0702030302020204" pitchFamily="66" charset="0"/>
              </a:rPr>
              <a:t>n.e</a:t>
            </a:r>
            <a:r>
              <a:rPr lang="tr-TR" altLang="tr-TR" sz="2800" baseline="30000" dirty="0" smtClean="0">
                <a:latin typeface="Comic Sans MS" panose="030F0702030302020204" pitchFamily="66" charset="0"/>
              </a:rPr>
              <a:t>-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 → M</a:t>
            </a:r>
            <a:endParaRPr lang="tr-TR" altLang="tr-TR" sz="28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65317" y="315244"/>
            <a:ext cx="5463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 REAKSİYONU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79646" y="1511166"/>
            <a:ext cx="10753265" cy="4360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Reaksiyon: </a:t>
            </a:r>
            <a:r>
              <a:rPr lang="tr-TR" sz="3200" dirty="0">
                <a:latin typeface="Comic Sans MS" panose="030F0702030302020204" pitchFamily="66" charset="0"/>
              </a:rPr>
              <a:t>Fe</a:t>
            </a:r>
            <a:r>
              <a:rPr lang="tr-TR" sz="3200" baseline="30000" dirty="0">
                <a:latin typeface="Comic Sans MS" panose="030F0702030302020204" pitchFamily="66" charset="0"/>
              </a:rPr>
              <a:t>0</a:t>
            </a:r>
            <a:r>
              <a:rPr lang="tr-TR" sz="3200" dirty="0">
                <a:latin typeface="Comic Sans MS" panose="030F0702030302020204" pitchFamily="66" charset="0"/>
              </a:rPr>
              <a:t> → Fe+</a:t>
            </a:r>
            <a:r>
              <a:rPr lang="tr-TR" sz="3200" baseline="30000" dirty="0">
                <a:latin typeface="Comic Sans MS" panose="030F0702030302020204" pitchFamily="66" charset="0"/>
              </a:rPr>
              <a:t>2+ </a:t>
            </a:r>
            <a:r>
              <a:rPr lang="tr-TR" sz="3200" dirty="0">
                <a:latin typeface="Comic Sans MS" panose="030F0702030302020204" pitchFamily="66" charset="0"/>
              </a:rPr>
              <a:t>2e </a:t>
            </a:r>
            <a:r>
              <a:rPr lang="tr-TR" sz="3200" baseline="30000" dirty="0">
                <a:latin typeface="Comic Sans MS" panose="030F0702030302020204" pitchFamily="66" charset="0"/>
              </a:rPr>
              <a:t>–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(İyonlaşma)</a:t>
            </a:r>
          </a:p>
          <a:p>
            <a:endParaRPr lang="tr-TR" sz="3200" dirty="0" smtClean="0">
              <a:latin typeface="Comic Sans MS" panose="030F0702030302020204" pitchFamily="66" charset="0"/>
            </a:endParaRPr>
          </a:p>
          <a:p>
            <a:endParaRPr lang="tr-TR" sz="3200" dirty="0">
              <a:latin typeface="Comic Sans MS" panose="030F0702030302020204" pitchFamily="66" charset="0"/>
            </a:endParaRPr>
          </a:p>
          <a:p>
            <a:r>
              <a:rPr lang="tr-TR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Reaksiyon: </a:t>
            </a:r>
            <a:r>
              <a:rPr lang="tr-TR" sz="3200" dirty="0">
                <a:latin typeface="Comic Sans MS" panose="030F0702030302020204" pitchFamily="66" charset="0"/>
              </a:rPr>
              <a:t>½ O</a:t>
            </a:r>
            <a:r>
              <a:rPr lang="tr-TR" sz="3200" baseline="-25000" dirty="0">
                <a:latin typeface="Comic Sans MS" panose="030F0702030302020204" pitchFamily="66" charset="0"/>
              </a:rPr>
              <a:t>2</a:t>
            </a:r>
            <a:r>
              <a:rPr lang="tr-TR" sz="3200" dirty="0">
                <a:latin typeface="Comic Sans MS" panose="030F0702030302020204" pitchFamily="66" charset="0"/>
              </a:rPr>
              <a:t>+ H</a:t>
            </a:r>
            <a:r>
              <a:rPr lang="tr-TR" sz="3200" baseline="-25000" dirty="0">
                <a:latin typeface="Comic Sans MS" panose="030F0702030302020204" pitchFamily="66" charset="0"/>
              </a:rPr>
              <a:t>2</a:t>
            </a:r>
            <a:r>
              <a:rPr lang="tr-TR" sz="3200" dirty="0">
                <a:latin typeface="Comic Sans MS" panose="030F0702030302020204" pitchFamily="66" charset="0"/>
              </a:rPr>
              <a:t>O+ 2e </a:t>
            </a:r>
            <a:r>
              <a:rPr lang="tr-TR" sz="3200" baseline="30000" dirty="0">
                <a:latin typeface="Comic Sans MS" panose="030F0702030302020204" pitchFamily="66" charset="0"/>
              </a:rPr>
              <a:t>–</a:t>
            </a:r>
            <a:r>
              <a:rPr lang="tr-TR" sz="3200" dirty="0">
                <a:latin typeface="Comic Sans MS" panose="030F0702030302020204" pitchFamily="66" charset="0"/>
              </a:rPr>
              <a:t>   →  2(OH</a:t>
            </a:r>
            <a:r>
              <a:rPr lang="tr-TR" sz="3200" dirty="0" smtClean="0">
                <a:latin typeface="Comic Sans MS" panose="030F0702030302020204" pitchFamily="66" charset="0"/>
              </a:rPr>
              <a:t>)</a:t>
            </a:r>
            <a:r>
              <a:rPr lang="tr-TR" sz="3200" baseline="30000" dirty="0" smtClean="0">
                <a:latin typeface="Comic Sans MS" panose="030F0702030302020204" pitchFamily="66" charset="0"/>
              </a:rPr>
              <a:t>-</a:t>
            </a:r>
          </a:p>
          <a:p>
            <a:endParaRPr lang="tr-TR" sz="3200" baseline="30000" dirty="0">
              <a:latin typeface="Comic Sans MS" panose="030F0702030302020204" pitchFamily="66" charset="0"/>
            </a:endParaRPr>
          </a:p>
          <a:p>
            <a:r>
              <a:rPr lang="pt-BR" sz="3200" dirty="0"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latin typeface="Comic Sans MS" panose="030F0702030302020204" pitchFamily="66" charset="0"/>
              </a:rPr>
              <a:t>				</a:t>
            </a:r>
            <a:r>
              <a:rPr lang="pt-BR" sz="3200" dirty="0" smtClean="0">
                <a:latin typeface="Comic Sans MS" panose="030F0702030302020204" pitchFamily="66" charset="0"/>
              </a:rPr>
              <a:t>2H</a:t>
            </a:r>
            <a:r>
              <a:rPr lang="pt-BR" sz="3200" baseline="30000" dirty="0" smtClean="0">
                <a:latin typeface="Comic Sans MS" panose="030F0702030302020204" pitchFamily="66" charset="0"/>
              </a:rPr>
              <a:t>+</a:t>
            </a:r>
            <a:r>
              <a:rPr lang="tr-TR" sz="3200" baseline="30000" dirty="0" smtClean="0">
                <a:latin typeface="Comic Sans MS" panose="030F0702030302020204" pitchFamily="66" charset="0"/>
              </a:rPr>
              <a:t> </a:t>
            </a:r>
            <a:r>
              <a:rPr lang="pt-BR" sz="3200" dirty="0" smtClean="0">
                <a:latin typeface="Comic Sans MS" panose="030F0702030302020204" pitchFamily="66" charset="0"/>
              </a:rPr>
              <a:t>+ </a:t>
            </a:r>
            <a:r>
              <a:rPr lang="pt-BR" sz="3200" dirty="0">
                <a:latin typeface="Comic Sans MS" panose="030F0702030302020204" pitchFamily="66" charset="0"/>
              </a:rPr>
              <a:t>2e → H</a:t>
            </a:r>
            <a:r>
              <a:rPr lang="pt-BR" sz="3200" baseline="-25000" dirty="0">
                <a:latin typeface="Comic Sans MS" panose="030F0702030302020204" pitchFamily="66" charset="0"/>
              </a:rPr>
              <a:t>2</a:t>
            </a:r>
            <a:r>
              <a:rPr lang="pt-BR" sz="3200" dirty="0">
                <a:latin typeface="Comic Sans MS" panose="030F0702030302020204" pitchFamily="66" charset="0"/>
              </a:rPr>
              <a:t> </a:t>
            </a:r>
            <a:r>
              <a:rPr lang="pt-B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(Asitli Ortamda)</a:t>
            </a:r>
            <a:endParaRPr lang="tr-TR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3200" dirty="0">
              <a:latin typeface="Comic Sans MS" panose="030F0702030302020204" pitchFamily="66" charset="0"/>
            </a:endParaRPr>
          </a:p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Toplam Reaksiyon: </a:t>
            </a:r>
            <a:r>
              <a:rPr lang="pt-BR" sz="3200" dirty="0" smtClean="0">
                <a:latin typeface="Comic Sans MS" panose="030F0702030302020204" pitchFamily="66" charset="0"/>
              </a:rPr>
              <a:t>Fe</a:t>
            </a:r>
            <a:r>
              <a:rPr lang="pt-BR" sz="3200" baseline="30000" dirty="0" smtClean="0">
                <a:latin typeface="Comic Sans MS" panose="030F0702030302020204" pitchFamily="66" charset="0"/>
              </a:rPr>
              <a:t>0</a:t>
            </a:r>
            <a:r>
              <a:rPr lang="tr-TR" sz="3200" baseline="30000" dirty="0" smtClean="0">
                <a:latin typeface="Comic Sans MS" panose="030F0702030302020204" pitchFamily="66" charset="0"/>
              </a:rPr>
              <a:t> </a:t>
            </a:r>
            <a:r>
              <a:rPr lang="pt-BR" sz="3200" dirty="0" smtClean="0">
                <a:latin typeface="Comic Sans MS" panose="030F0702030302020204" pitchFamily="66" charset="0"/>
              </a:rPr>
              <a:t>+ </a:t>
            </a:r>
            <a:r>
              <a:rPr lang="pt-BR" sz="3200" dirty="0">
                <a:latin typeface="Comic Sans MS" panose="030F0702030302020204" pitchFamily="66" charset="0"/>
              </a:rPr>
              <a:t>½ O</a:t>
            </a:r>
            <a:r>
              <a:rPr lang="pt-BR" sz="3200" baseline="-25000" dirty="0">
                <a:latin typeface="Comic Sans MS" panose="030F0702030302020204" pitchFamily="66" charset="0"/>
              </a:rPr>
              <a:t>2</a:t>
            </a:r>
            <a:r>
              <a:rPr lang="pt-BR" sz="3200" dirty="0">
                <a:latin typeface="Comic Sans MS" panose="030F0702030302020204" pitchFamily="66" charset="0"/>
              </a:rPr>
              <a:t> + H</a:t>
            </a:r>
            <a:r>
              <a:rPr lang="pt-BR" sz="3200" baseline="-25000" dirty="0">
                <a:latin typeface="Comic Sans MS" panose="030F0702030302020204" pitchFamily="66" charset="0"/>
              </a:rPr>
              <a:t>2</a:t>
            </a:r>
            <a:r>
              <a:rPr lang="pt-BR" sz="3200" dirty="0">
                <a:latin typeface="Comic Sans MS" panose="030F0702030302020204" pitchFamily="66" charset="0"/>
              </a:rPr>
              <a:t>O→ Fe(OH)</a:t>
            </a:r>
            <a:r>
              <a:rPr lang="pt-BR" sz="3200" baseline="-25000" dirty="0">
                <a:latin typeface="Comic Sans MS" panose="030F0702030302020204" pitchFamily="66" charset="0"/>
              </a:rPr>
              <a:t>2</a:t>
            </a:r>
            <a:r>
              <a:rPr lang="pt-BR" sz="3200" dirty="0">
                <a:latin typeface="Comic Sans MS" panose="030F0702030302020204" pitchFamily="66" charset="0"/>
              </a:rPr>
              <a:t>    </a:t>
            </a:r>
            <a:r>
              <a:rPr lang="pt-B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(Pas)</a:t>
            </a:r>
          </a:p>
          <a:p>
            <a:endParaRPr lang="tr-TR" sz="32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40775" y="282586"/>
            <a:ext cx="5912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 HIZ BİRİMLERİ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82052" y="1025515"/>
            <a:ext cx="100463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Metallerin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korozyon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hızları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prensip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olarak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iki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ayrı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şekilde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ifade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edilir</a:t>
            </a:r>
            <a:r>
              <a:rPr lang="en-US" sz="2400" dirty="0" smtClean="0">
                <a:latin typeface="Comic Sans MS" panose="030F0702030302020204" pitchFamily="66" charset="0"/>
              </a:rPr>
              <a:t>: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irim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zamanda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birim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yüzeyde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meydana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gelen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kütle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kaybı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irim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zamanda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metal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yüzeyinde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meydana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gelen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kalınlık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azalması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Korozyon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hızı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aşağıdaki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birimlerle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ifade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edilir</a:t>
            </a:r>
            <a:r>
              <a:rPr lang="en-US" sz="2400" dirty="0" smtClean="0">
                <a:latin typeface="Comic Sans MS" panose="030F0702030302020204" pitchFamily="66" charset="0"/>
              </a:rPr>
              <a:t>: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Penetrasyonu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2400" dirty="0" err="1">
                <a:latin typeface="Comic Sans MS" panose="030F0702030302020204" pitchFamily="66" charset="0"/>
              </a:rPr>
              <a:t>Korozyon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sonucu</a:t>
            </a:r>
            <a:r>
              <a:rPr lang="en-US" sz="2400" dirty="0">
                <a:latin typeface="Comic Sans MS" panose="030F0702030302020204" pitchFamily="66" charset="0"/>
              </a:rPr>
              <a:t> metal </a:t>
            </a:r>
            <a:r>
              <a:rPr lang="en-US" sz="2400" dirty="0" err="1">
                <a:latin typeface="Comic Sans MS" panose="030F0702030302020204" pitchFamily="66" charset="0"/>
              </a:rPr>
              <a:t>kalınlığında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bir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yılda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err="1">
                <a:latin typeface="Comic Sans MS" panose="030F0702030302020204" pitchFamily="66" charset="0"/>
              </a:rPr>
              <a:t>meydana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gelen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azalma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mm/</a:t>
            </a:r>
            <a:r>
              <a:rPr lang="en-US" sz="24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yıl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Ağırlık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Kaybı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2400" dirty="0" err="1">
                <a:latin typeface="Comic Sans MS" panose="030F0702030302020204" pitchFamily="66" charset="0"/>
              </a:rPr>
              <a:t>Korozyon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sonucu</a:t>
            </a:r>
            <a:r>
              <a:rPr lang="en-US" sz="2400" dirty="0">
                <a:latin typeface="Comic Sans MS" panose="030F0702030302020204" pitchFamily="66" charset="0"/>
              </a:rPr>
              <a:t> metal </a:t>
            </a:r>
            <a:r>
              <a:rPr lang="en-US" sz="2400" dirty="0" err="1">
                <a:latin typeface="Comic Sans MS" panose="030F0702030302020204" pitchFamily="66" charset="0"/>
              </a:rPr>
              <a:t>yüzeyinin</a:t>
            </a:r>
            <a:r>
              <a:rPr lang="en-US" sz="2400" dirty="0">
                <a:latin typeface="Comic Sans MS" panose="030F0702030302020204" pitchFamily="66" charset="0"/>
              </a:rPr>
              <a:t> 1 m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sinde 1 </a:t>
            </a:r>
            <a:r>
              <a:rPr lang="en-US" sz="2400" dirty="0" err="1">
                <a:latin typeface="Comic Sans MS" panose="030F0702030302020204" pitchFamily="66" charset="0"/>
              </a:rPr>
              <a:t>günde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err="1">
                <a:latin typeface="Comic Sans MS" panose="030F0702030302020204" pitchFamily="66" charset="0"/>
              </a:rPr>
              <a:t>meydana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gelen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ağırlık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kaybı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g/m</a:t>
            </a:r>
            <a:r>
              <a:rPr lang="en-US" sz="2400" i="1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gün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tr-TR" sz="24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Korozyon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Akım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Yoğunluğu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2400" dirty="0">
                <a:latin typeface="Comic Sans MS" panose="030F0702030302020204" pitchFamily="66" charset="0"/>
              </a:rPr>
              <a:t>Metal </a:t>
            </a:r>
            <a:r>
              <a:rPr lang="en-US" sz="2400" dirty="0" err="1">
                <a:latin typeface="Comic Sans MS" panose="030F0702030302020204" pitchFamily="66" charset="0"/>
              </a:rPr>
              <a:t>yüzeyinin</a:t>
            </a:r>
            <a:r>
              <a:rPr lang="en-US" sz="2400" dirty="0">
                <a:latin typeface="Comic Sans MS" panose="030F0702030302020204" pitchFamily="66" charset="0"/>
              </a:rPr>
              <a:t> 1 cm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deki </a:t>
            </a:r>
            <a:r>
              <a:rPr lang="en-US" sz="2400" dirty="0" err="1">
                <a:latin typeface="Comic Sans MS" panose="030F0702030302020204" pitchFamily="66" charset="0"/>
              </a:rPr>
              <a:t>anodik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akım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yoğunluğu</a:t>
            </a:r>
            <a:r>
              <a:rPr lang="en-US" sz="2400" dirty="0" smtClean="0">
                <a:latin typeface="Comic Sans MS" panose="030F0702030302020204" pitchFamily="66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l-G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μ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A/cm</a:t>
            </a:r>
            <a:r>
              <a:rPr lang="en-US" sz="2400" i="1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291747" y="2994723"/>
            <a:ext cx="581120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2400" dirty="0">
                <a:latin typeface="Comic Sans MS" panose="030F0702030302020204" pitchFamily="66" charset="0"/>
              </a:rPr>
              <a:t>1 μ</a:t>
            </a:r>
            <a:r>
              <a:rPr lang="en-US" sz="2400" dirty="0">
                <a:latin typeface="Comic Sans MS" panose="030F0702030302020204" pitchFamily="66" charset="0"/>
              </a:rPr>
              <a:t>A/cm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 = 11,6 </a:t>
            </a:r>
            <a:r>
              <a:rPr lang="el-GR" sz="2400" dirty="0">
                <a:latin typeface="Comic Sans MS" panose="030F0702030302020204" pitchFamily="66" charset="0"/>
              </a:rPr>
              <a:t>μ</a:t>
            </a:r>
            <a:r>
              <a:rPr lang="en-US" sz="2400" dirty="0">
                <a:latin typeface="Comic Sans MS" panose="030F0702030302020204" pitchFamily="66" charset="0"/>
              </a:rPr>
              <a:t>m/</a:t>
            </a:r>
            <a:r>
              <a:rPr lang="en-US" sz="2400" dirty="0" err="1">
                <a:latin typeface="Comic Sans MS" panose="030F0702030302020204" pitchFamily="66" charset="0"/>
              </a:rPr>
              <a:t>yıl</a:t>
            </a:r>
            <a:r>
              <a:rPr lang="en-US" sz="2400" dirty="0">
                <a:latin typeface="Comic Sans MS" panose="030F0702030302020204" pitchFamily="66" charset="0"/>
              </a:rPr>
              <a:t> = 0,25 g/m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gün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91070" y="222428"/>
            <a:ext cx="776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KOROZYONA ETKİ EDEN FAKTÖRLER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3772" y="1338756"/>
            <a:ext cx="113685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Ortamın etkisi: </a:t>
            </a:r>
            <a:r>
              <a:rPr lang="en-US" sz="2800" dirty="0" err="1">
                <a:latin typeface="Comic Sans MS" panose="030F0702030302020204" pitchFamily="66" charset="0"/>
              </a:rPr>
              <a:t>Metallerin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korozyona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uğrama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hızı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büyük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ölçüde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bulunduğu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ortamla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ilgilidir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Ortamdaki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nem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miktarı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asitlik</a:t>
            </a:r>
            <a:r>
              <a:rPr lang="en-US" sz="2800" dirty="0">
                <a:latin typeface="Comic Sans MS" panose="030F0702030302020204" pitchFamily="66" charset="0"/>
              </a:rPr>
              <a:t>–</a:t>
            </a:r>
            <a:r>
              <a:rPr lang="en-US" sz="2800" dirty="0" err="1">
                <a:latin typeface="Comic Sans MS" panose="030F0702030302020204" pitchFamily="66" charset="0"/>
              </a:rPr>
              <a:t>baziklik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durumu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 smtClean="0">
                <a:latin typeface="Comic Sans MS" panose="030F0702030302020204" pitchFamily="66" charset="0"/>
              </a:rPr>
              <a:t>kaçak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akımlar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ve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çeşitli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bakteriler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korozyonu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başlatıcı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ve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hızlandırıcı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etken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olarak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karşımıza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çıkar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  <a:endParaRPr lang="tr-TR" altLang="tr-TR" sz="2800" dirty="0" smtClean="0">
              <a:latin typeface="Comic Sans MS" panose="030F0702030302020204" pitchFamily="66" charset="0"/>
            </a:endParaRPr>
          </a:p>
          <a:p>
            <a:endParaRPr lang="tr-TR" altLang="tr-TR" sz="2800" dirty="0"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75312" y="3462696"/>
            <a:ext cx="1134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Sıcaklığın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Etkisi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 err="1">
                <a:latin typeface="Comic Sans MS" panose="030F0702030302020204" pitchFamily="66" charset="0"/>
              </a:rPr>
              <a:t>Ortam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sıcaklığının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artması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iyon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hareketini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artırarak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korozyon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hızını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artırır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 smtClean="0">
                <a:latin typeface="Comic Sans MS" panose="030F0702030302020204" pitchFamily="66" charset="0"/>
              </a:rPr>
              <a:t>Sıcaklığın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artmasının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oksijen</a:t>
            </a:r>
            <a:endParaRPr lang="en-US" sz="2800" dirty="0">
              <a:latin typeface="Comic Sans MS" panose="030F0702030302020204" pitchFamily="66" charset="0"/>
            </a:endParaRPr>
          </a:p>
          <a:p>
            <a:pPr algn="just"/>
            <a:r>
              <a:rPr lang="en-US" sz="2800" dirty="0" err="1">
                <a:latin typeface="Comic Sans MS" panose="030F0702030302020204" pitchFamily="66" charset="0"/>
              </a:rPr>
              <a:t>konsantrasyonunu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düşürücü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etkisi</a:t>
            </a:r>
            <a:r>
              <a:rPr lang="en-US" sz="2800" dirty="0">
                <a:latin typeface="Comic Sans MS" panose="030F0702030302020204" pitchFamily="66" charset="0"/>
              </a:rPr>
              <a:t> de </a:t>
            </a:r>
            <a:r>
              <a:rPr lang="en-US" sz="2800" dirty="0" err="1">
                <a:latin typeface="Comic Sans MS" panose="030F0702030302020204" pitchFamily="66" charset="0"/>
              </a:rPr>
              <a:t>vardır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Ancak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etki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iyon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hareketinin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artmasından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kaynaklanan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reaksiyonların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yanında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oldukça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zayıf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kalmaktadır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4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5661" y="863053"/>
            <a:ext cx="115869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Malzeme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Seçimini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Etkisi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 err="1">
                <a:latin typeface="Comic Sans MS" panose="030F0702030302020204" pitchFamily="66" charset="0"/>
              </a:rPr>
              <a:t>Korozyona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sebep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etkenlerden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biri</a:t>
            </a:r>
            <a:r>
              <a:rPr lang="en-US" sz="2800" dirty="0">
                <a:latin typeface="Comic Sans MS" panose="030F0702030302020204" pitchFamily="66" charset="0"/>
              </a:rPr>
              <a:t> de </a:t>
            </a:r>
            <a:r>
              <a:rPr lang="en-US" sz="2800" dirty="0" err="1" smtClean="0">
                <a:latin typeface="Comic Sans MS" panose="030F0702030302020204" pitchFamily="66" charset="0"/>
              </a:rPr>
              <a:t>birbiriyle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potansiyel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farkı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bulunan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metallerin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bir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arada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kullanılmasıdır</a:t>
            </a:r>
            <a:r>
              <a:rPr lang="en-US" sz="2800" dirty="0">
                <a:latin typeface="Comic Sans MS" panose="030F0702030302020204" pitchFamily="66" charset="0"/>
              </a:rPr>
              <a:t>. Bu durum </a:t>
            </a:r>
            <a:r>
              <a:rPr lang="en-US" sz="2800" dirty="0" err="1" smtClean="0">
                <a:latin typeface="Comic Sans MS" panose="030F0702030302020204" pitchFamily="66" charset="0"/>
              </a:rPr>
              <a:t>korozyonu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başlatıcı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ve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hızlandırıcı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bir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etkendir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Örneğin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çok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düşülen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bir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hata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olarak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çelik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sacdan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yapılan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panoların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üzerine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konulan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paslanmaz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çelik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cıvata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ve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contalar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bulundukları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bölgede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galvanik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korozyona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sebep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olmaktadır</a:t>
            </a:r>
            <a:r>
              <a:rPr lang="en-US" sz="2800" dirty="0">
                <a:latin typeface="Comic Sans MS" panose="030F0702030302020204" pitchFamily="66" charset="0"/>
              </a:rPr>
              <a:t>. Bu tip </a:t>
            </a:r>
            <a:r>
              <a:rPr lang="en-US" sz="2800" dirty="0" err="1">
                <a:latin typeface="Comic Sans MS" panose="030F0702030302020204" pitchFamily="66" charset="0"/>
              </a:rPr>
              <a:t>durumlarda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ana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yüzeye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cıvatalar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</a:t>
            </a:r>
            <a:r>
              <a:rPr lang="en-US" sz="2800" dirty="0">
                <a:latin typeface="Comic Sans MS" panose="030F0702030302020204" pitchFamily="66" charset="0"/>
              </a:rPr>
              <a:t> da </a:t>
            </a:r>
            <a:r>
              <a:rPr lang="en-US" sz="2800" dirty="0" err="1">
                <a:latin typeface="Comic Sans MS" panose="030F0702030302020204" pitchFamily="66" charset="0"/>
              </a:rPr>
              <a:t>contalar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plastik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ile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izole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edilmelidir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68490" y="4402483"/>
            <a:ext cx="1146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Sistem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Dizaynı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 err="1">
                <a:latin typeface="Comic Sans MS" panose="030F0702030302020204" pitchFamily="66" charset="0"/>
              </a:rPr>
              <a:t>Korozif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malzemelerin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depolandığı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sistemlerde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korozif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ortamın</a:t>
            </a:r>
            <a:r>
              <a:rPr lang="en-US" sz="2800" dirty="0">
                <a:latin typeface="Comic Sans MS" panose="030F0702030302020204" pitchFamily="66" charset="0"/>
              </a:rPr>
              <a:t> (</a:t>
            </a:r>
            <a:r>
              <a:rPr lang="en-US" sz="2800" dirty="0" err="1" smtClean="0">
                <a:latin typeface="Comic Sans MS" panose="030F0702030302020204" pitchFamily="66" charset="0"/>
              </a:rPr>
              <a:t>su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vb</a:t>
            </a:r>
            <a:r>
              <a:rPr lang="en-US" sz="2800" dirty="0">
                <a:latin typeface="Comic Sans MS" panose="030F0702030302020204" pitchFamily="66" charset="0"/>
              </a:rPr>
              <a:t>.) </a:t>
            </a:r>
            <a:r>
              <a:rPr lang="en-US" sz="2800" dirty="0" err="1">
                <a:latin typeface="Comic Sans MS" panose="030F0702030302020204" pitchFamily="66" charset="0"/>
              </a:rPr>
              <a:t>birikmesini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önlemeye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yönelik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tasarımlar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uygulanmalıdır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Ayrıca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arasında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sıvı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birikintisine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neden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olabilecek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çok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ince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aralıklardan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kaçınılmadır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491070" y="222428"/>
            <a:ext cx="776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KOROZYONA ETKİ EDEN FAKTÖRLER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0125" y="1205078"/>
            <a:ext cx="117097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Taneler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Arası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Özellik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Farkları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 err="1">
                <a:latin typeface="Comic Sans MS" panose="030F0702030302020204" pitchFamily="66" charset="0"/>
              </a:rPr>
              <a:t>Metallerin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tane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boyutları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arasındaki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farklar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ve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iki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tanedeki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farklı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konsantrasyonlar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neticesinde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iki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tanenin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sınırı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korozyon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başlangıcı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için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uygun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bir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ortam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oluşturur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Çok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düşülen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bir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hata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olarak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paslanmaz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çelik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malzemelerden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imal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edilen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tanklar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ve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benzeri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yapılardaki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kaynak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bölgeleri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üretici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tarafından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hiç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beklemediği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halde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korozyona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uğratmaktır</a:t>
            </a:r>
            <a:r>
              <a:rPr lang="en-US" sz="2800" dirty="0">
                <a:latin typeface="Comic Sans MS" panose="030F0702030302020204" pitchFamily="66" charset="0"/>
              </a:rPr>
              <a:t>. Bu </a:t>
            </a:r>
            <a:r>
              <a:rPr lang="en-US" sz="2800" dirty="0" err="1">
                <a:latin typeface="Comic Sans MS" panose="030F0702030302020204" pitchFamily="66" charset="0"/>
              </a:rPr>
              <a:t>korozyonun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önüne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geçmenin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yolu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elektrotlu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kaynak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kullanmak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</a:t>
            </a:r>
            <a:r>
              <a:rPr lang="en-US" sz="2800" dirty="0">
                <a:latin typeface="Comic Sans MS" panose="030F0702030302020204" pitchFamily="66" charset="0"/>
              </a:rPr>
              <a:t> da </a:t>
            </a:r>
            <a:r>
              <a:rPr lang="en-US" sz="2800" dirty="0" err="1">
                <a:latin typeface="Comic Sans MS" panose="030F0702030302020204" pitchFamily="66" charset="0"/>
              </a:rPr>
              <a:t>önleyici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olarak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galvanik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anotlu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katodik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koruma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sistemi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uygulamaktır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491070" y="222428"/>
            <a:ext cx="776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KOROZYONA ETKİ EDEN FAKTÖRLER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6603" y="934369"/>
            <a:ext cx="11177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Sistemin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Bulunduğu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Ortamın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Oksijen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Konsantrasyonu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 err="1">
                <a:latin typeface="Comic Sans MS" panose="030F0702030302020204" pitchFamily="66" charset="0"/>
              </a:rPr>
              <a:t>Aynı</a:t>
            </a:r>
            <a:r>
              <a:rPr lang="en-US" sz="2800" dirty="0">
                <a:latin typeface="Comic Sans MS" panose="030F0702030302020204" pitchFamily="66" charset="0"/>
              </a:rPr>
              <a:t> tip </a:t>
            </a:r>
            <a:r>
              <a:rPr lang="en-US" sz="2800" dirty="0" err="1" smtClean="0">
                <a:latin typeface="Comic Sans MS" panose="030F0702030302020204" pitchFamily="66" charset="0"/>
              </a:rPr>
              <a:t>toprak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içerisinde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çözünmüş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hava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konsantrasyonu</a:t>
            </a:r>
            <a:r>
              <a:rPr lang="en-US" sz="2800" dirty="0">
                <a:latin typeface="Comic Sans MS" panose="030F0702030302020204" pitchFamily="66" charset="0"/>
              </a:rPr>
              <a:t> her </a:t>
            </a:r>
            <a:r>
              <a:rPr lang="en-US" sz="2800" dirty="0" err="1">
                <a:latin typeface="Comic Sans MS" panose="030F0702030302020204" pitchFamily="66" charset="0"/>
              </a:rPr>
              <a:t>yerde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aynı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olmayabilir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 smtClean="0">
                <a:latin typeface="Comic Sans MS" panose="030F0702030302020204" pitchFamily="66" charset="0"/>
              </a:rPr>
              <a:t>Farklı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havalandırma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koşullarındaki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sistemlerde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yana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duran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sistem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bir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bölgede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anot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iken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hemen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yanındaki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bölgede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katot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görevi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görerek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elektrokimyasal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korozyona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sebep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olabilir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491070" y="126894"/>
            <a:ext cx="776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KOROZYONA ETKİ EDEN FAKTÖRLER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86603" y="3739191"/>
            <a:ext cx="11546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Zemin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Elektriksel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Özgül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Direncinin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Etkisi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 err="1">
                <a:latin typeface="Comic Sans MS" panose="030F0702030302020204" pitchFamily="66" charset="0"/>
              </a:rPr>
              <a:t>Düşük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elektriksel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özgül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dirençli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bölgelerde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iletkenliğin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yüksek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olması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iyonik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ortamın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daha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aktif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olmasına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sebep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olmaktadır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Bundan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dolayı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korozyon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mekanizması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daha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hızlı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gelişir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445844" y="568238"/>
            <a:ext cx="4798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KOROZYONUN ÖNEMİ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11756" y="1289316"/>
            <a:ext cx="11829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3200" dirty="0">
                <a:latin typeface="Comic Sans MS" panose="030F0702030302020204" pitchFamily="66" charset="0"/>
              </a:rPr>
              <a:t>Korozyon, özellikle metallerde büyük ekonomik</a:t>
            </a:r>
          </a:p>
          <a:p>
            <a:r>
              <a:rPr lang="tr-TR" sz="3200" dirty="0" smtClean="0">
                <a:latin typeface="Comic Sans MS" panose="030F0702030302020204" pitchFamily="66" charset="0"/>
              </a:rPr>
              <a:t>kayıplara </a:t>
            </a:r>
            <a:r>
              <a:rPr lang="tr-TR" sz="3200" dirty="0">
                <a:latin typeface="Comic Sans MS" panose="030F0702030302020204" pitchFamily="66" charset="0"/>
              </a:rPr>
              <a:t>sebep </a:t>
            </a:r>
            <a:r>
              <a:rPr lang="tr-TR" sz="3200" dirty="0" smtClean="0">
                <a:latin typeface="Comic Sans MS" panose="030F0702030302020204" pitchFamily="66" charset="0"/>
              </a:rPr>
              <a:t>olur. Korozyona karşı </a:t>
            </a:r>
            <a:r>
              <a:rPr lang="tr-TR" sz="3200" dirty="0">
                <a:latin typeface="Comic Sans MS" panose="030F0702030302020204" pitchFamily="66" charset="0"/>
              </a:rPr>
              <a:t>metallerin </a:t>
            </a:r>
            <a:endParaRPr lang="tr-TR" sz="3200" dirty="0" smtClean="0">
              <a:latin typeface="Comic Sans MS" panose="030F0702030302020204" pitchFamily="66" charset="0"/>
            </a:endParaRPr>
          </a:p>
          <a:p>
            <a:r>
              <a:rPr lang="tr-TR" sz="3200" dirty="0" smtClean="0">
                <a:latin typeface="Comic Sans MS" panose="030F0702030302020204" pitchFamily="66" charset="0"/>
              </a:rPr>
              <a:t>dirençlerini arttırmak amacıyla;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yüzey kaplanabilir</a:t>
            </a:r>
            <a:r>
              <a:rPr lang="tr-TR" sz="3200" dirty="0">
                <a:latin typeface="Comic Sans MS" panose="030F0702030302020204" pitchFamily="66" charset="0"/>
              </a:rPr>
              <a:t>, </a:t>
            </a:r>
            <a:endParaRPr lang="tr-TR" sz="32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metalin bulunduğu ortamın 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etkisini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azaltmak için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ilave sistemler 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yapılabilir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korozyona uğrayan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parça 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yenisiyle değiştirilebilir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77" y="2704200"/>
            <a:ext cx="3852544" cy="286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5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146323"/>
              </p:ext>
            </p:extLst>
          </p:nvPr>
        </p:nvGraphicFramePr>
        <p:xfrm>
          <a:off x="791570" y="2098089"/>
          <a:ext cx="1045418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093"/>
                <a:gridCol w="52270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Zemin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Elektrik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Özgül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Direnci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( </a:t>
                      </a:r>
                      <a:r>
                        <a:rPr lang="tr-TR" sz="2800" b="0" i="0" u="none" strike="noStrike" kern="1200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)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Zemin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Korozif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Özelliği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&lt; 1.000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Çok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korozif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1.000 &lt; </a:t>
                      </a:r>
                      <a:r>
                        <a:rPr lang="tr-T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&lt; 3.000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Korozif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3.000&lt; </a:t>
                      </a:r>
                      <a:r>
                        <a:rPr lang="tr-T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&lt; 10.000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Orta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korozif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10.000 &lt;</a:t>
                      </a:r>
                      <a:r>
                        <a:rPr lang="tr-T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X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Az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korozif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941696" y="376283"/>
            <a:ext cx="10153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Zeminin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lektriksel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Ö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zgül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irencine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öre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oroziflik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ıralaması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85769" y="1369541"/>
            <a:ext cx="109182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Comic Sans MS" panose="030F0702030302020204" pitchFamily="66" charset="0"/>
              </a:rPr>
              <a:t>ABD’de korozyona karşı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latin typeface="Comic Sans MS" panose="030F0702030302020204" pitchFamily="66" charset="0"/>
              </a:rPr>
              <a:t>yapılan harcamaların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yıllık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8 milyar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doları</a:t>
            </a:r>
            <a:r>
              <a:rPr lang="tr-TR" sz="3200" dirty="0" smtClean="0">
                <a:latin typeface="Comic Sans MS" panose="030F0702030302020204" pitchFamily="66" charset="0"/>
              </a:rPr>
              <a:t> aştığı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latin typeface="Comic Sans MS" panose="030F0702030302020204" pitchFamily="66" charset="0"/>
              </a:rPr>
              <a:t>tahmin </a:t>
            </a:r>
            <a:r>
              <a:rPr lang="tr-TR" sz="3200" dirty="0">
                <a:latin typeface="Comic Sans MS" panose="030F0702030302020204" pitchFamily="66" charset="0"/>
              </a:rPr>
              <a:t>edilmektedir</a:t>
            </a:r>
            <a:r>
              <a:rPr lang="tr-TR" sz="3200" dirty="0" smtClean="0">
                <a:latin typeface="Comic Sans MS" panose="030F0702030302020204" pitchFamily="66" charset="0"/>
              </a:rPr>
              <a:t>. </a:t>
            </a:r>
          </a:p>
          <a:p>
            <a:endParaRPr lang="tr-TR" sz="32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Comic Sans MS" panose="030F0702030302020204" pitchFamily="66" charset="0"/>
              </a:rPr>
              <a:t>Otomobil yakıt </a:t>
            </a:r>
            <a:r>
              <a:rPr lang="tr-TR" sz="3200" dirty="0">
                <a:latin typeface="Comic Sans MS" panose="030F0702030302020204" pitchFamily="66" charset="0"/>
              </a:rPr>
              <a:t>sisteminde </a:t>
            </a:r>
            <a:r>
              <a:rPr lang="tr-TR" sz="3200" dirty="0" smtClean="0">
                <a:latin typeface="Comic Sans MS" panose="030F0702030302020204" pitchFamily="66" charset="0"/>
              </a:rPr>
              <a:t>korozyon: 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milyon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dolar/yıl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Comic Sans MS" panose="030F0702030302020204" pitchFamily="66" charset="0"/>
              </a:rPr>
              <a:t>Otomobil </a:t>
            </a:r>
            <a:r>
              <a:rPr lang="tr-TR" sz="3200" dirty="0">
                <a:latin typeface="Comic Sans MS" panose="030F0702030302020204" pitchFamily="66" charset="0"/>
              </a:rPr>
              <a:t>radyatörlerinde </a:t>
            </a:r>
            <a:r>
              <a:rPr lang="tr-TR" sz="3200" dirty="0" smtClean="0">
                <a:latin typeface="Comic Sans MS" panose="030F0702030302020204" pitchFamily="66" charset="0"/>
              </a:rPr>
              <a:t>korozyon:   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52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milyon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dolar/yıl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Comic Sans MS" panose="030F0702030302020204" pitchFamily="66" charset="0"/>
              </a:rPr>
              <a:t>Otomobil </a:t>
            </a:r>
            <a:r>
              <a:rPr lang="tr-TR" sz="3200" dirty="0" err="1" smtClean="0">
                <a:latin typeface="Comic Sans MS" panose="030F0702030302020204" pitchFamily="66" charset="0"/>
              </a:rPr>
              <a:t>egzos</a:t>
            </a:r>
            <a:r>
              <a:rPr lang="tr-TR" sz="3200" dirty="0" smtClean="0">
                <a:latin typeface="Comic Sans MS" panose="030F0702030302020204" pitchFamily="66" charset="0"/>
              </a:rPr>
              <a:t> </a:t>
            </a:r>
            <a:r>
              <a:rPr lang="tr-TR" sz="3200" dirty="0">
                <a:latin typeface="Comic Sans MS" panose="030F0702030302020204" pitchFamily="66" charset="0"/>
              </a:rPr>
              <a:t>sisteminde korozyon :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500 milyon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dolar/yıl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445844" y="568238"/>
            <a:ext cx="4798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KOROZYONUN ÖNEMİ</a:t>
            </a:r>
          </a:p>
        </p:txBody>
      </p:sp>
    </p:spTree>
    <p:extLst>
      <p:ext uri="{BB962C8B-B14F-4D97-AF65-F5344CB8AC3E}">
        <p14:creationId xmlns:p14="http://schemas.microsoft.com/office/powerpoint/2010/main" val="35086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445844" y="568238"/>
            <a:ext cx="4798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KOROZYONUN ÖNEMİ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69507" y="1229430"/>
            <a:ext cx="113481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3200" dirty="0" smtClean="0">
                <a:latin typeface="Comic Sans MS" panose="030F0702030302020204" pitchFamily="66" charset="0"/>
              </a:rPr>
              <a:t>Otomobiller</a:t>
            </a:r>
            <a:r>
              <a:rPr lang="tr-TR" sz="3200" dirty="0">
                <a:latin typeface="Comic Sans MS" panose="030F0702030302020204" pitchFamily="66" charset="0"/>
              </a:rPr>
              <a:t>, köprüler, </a:t>
            </a:r>
            <a:r>
              <a:rPr lang="tr-TR" sz="3200" dirty="0" smtClean="0">
                <a:latin typeface="Comic Sans MS" panose="030F0702030302020204" pitchFamily="66" charset="0"/>
              </a:rPr>
              <a:t>direkler</a:t>
            </a:r>
            <a:r>
              <a:rPr lang="tr-TR" sz="3200" dirty="0">
                <a:latin typeface="Comic Sans MS" panose="030F0702030302020204" pitchFamily="66" charset="0"/>
              </a:rPr>
              <a:t>, </a:t>
            </a:r>
            <a:r>
              <a:rPr lang="tr-TR" sz="3200" dirty="0" smtClean="0">
                <a:latin typeface="Comic Sans MS" panose="030F0702030302020204" pitchFamily="66" charset="0"/>
              </a:rPr>
              <a:t>iskeleler</a:t>
            </a:r>
            <a:r>
              <a:rPr lang="tr-TR" sz="3200" dirty="0">
                <a:latin typeface="Comic Sans MS" panose="030F0702030302020204" pitchFamily="66" charset="0"/>
              </a:rPr>
              <a:t>, gemiler, </a:t>
            </a:r>
            <a:r>
              <a:rPr lang="tr-TR" sz="3200" dirty="0" smtClean="0">
                <a:latin typeface="Comic Sans MS" panose="030F0702030302020204" pitchFamily="66" charset="0"/>
              </a:rPr>
              <a:t>yeraltındaki </a:t>
            </a:r>
            <a:r>
              <a:rPr lang="tr-TR" sz="3200" dirty="0">
                <a:latin typeface="Comic Sans MS" panose="030F0702030302020204" pitchFamily="66" charset="0"/>
              </a:rPr>
              <a:t>boru </a:t>
            </a:r>
            <a:r>
              <a:rPr lang="tr-TR" sz="3200" dirty="0" smtClean="0">
                <a:latin typeface="Comic Sans MS" panose="030F0702030302020204" pitchFamily="66" charset="0"/>
              </a:rPr>
              <a:t>hatları, </a:t>
            </a:r>
            <a:r>
              <a:rPr lang="tr-TR" sz="3200" dirty="0">
                <a:latin typeface="Comic Sans MS" panose="030F0702030302020204" pitchFamily="66" charset="0"/>
              </a:rPr>
              <a:t>baraj </a:t>
            </a:r>
            <a:r>
              <a:rPr lang="tr-TR" sz="3200" dirty="0" smtClean="0">
                <a:latin typeface="Comic Sans MS" panose="030F0702030302020204" pitchFamily="66" charset="0"/>
              </a:rPr>
              <a:t>kapakları, </a:t>
            </a:r>
            <a:r>
              <a:rPr lang="tr-TR" sz="3200" dirty="0">
                <a:latin typeface="Comic Sans MS" panose="030F0702030302020204" pitchFamily="66" charset="0"/>
              </a:rPr>
              <a:t>dubalar, </a:t>
            </a:r>
            <a:r>
              <a:rPr lang="tr-TR" sz="3200" dirty="0" smtClean="0">
                <a:latin typeface="Comic Sans MS" panose="030F0702030302020204" pitchFamily="66" charset="0"/>
              </a:rPr>
              <a:t>gibi metalik yapılar korozyona uğrayarak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latin typeface="Comic Sans MS" panose="030F0702030302020204" pitchFamily="66" charset="0"/>
              </a:rPr>
              <a:t>kullanılamaz </a:t>
            </a:r>
            <a:r>
              <a:rPr lang="tr-TR" sz="3200" dirty="0">
                <a:latin typeface="Comic Sans MS" panose="030F0702030302020204" pitchFamily="66" charset="0"/>
              </a:rPr>
              <a:t>hale gelmektedir.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69507" y="3297593"/>
            <a:ext cx="112423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3200" dirty="0">
                <a:latin typeface="Comic Sans MS" panose="030F0702030302020204" pitchFamily="66" charset="0"/>
              </a:rPr>
              <a:t>Ülkemizde bir </a:t>
            </a:r>
            <a:r>
              <a:rPr lang="tr-TR" sz="3200" dirty="0" smtClean="0">
                <a:latin typeface="Comic Sans MS" panose="030F0702030302020204" pitchFamily="66" charset="0"/>
              </a:rPr>
              <a:t>yılda </a:t>
            </a:r>
            <a:r>
              <a:rPr lang="tr-TR" sz="3200" dirty="0">
                <a:latin typeface="Comic Sans MS" panose="030F0702030302020204" pitchFamily="66" charset="0"/>
              </a:rPr>
              <a:t>meydana </a:t>
            </a:r>
            <a:r>
              <a:rPr lang="tr-TR" sz="3200" dirty="0" smtClean="0">
                <a:latin typeface="Comic Sans MS" panose="030F0702030302020204" pitchFamily="66" charset="0"/>
              </a:rPr>
              <a:t>gelen </a:t>
            </a:r>
          </a:p>
          <a:p>
            <a:pPr algn="just"/>
            <a:r>
              <a:rPr lang="tr-TR" sz="3200" dirty="0" smtClean="0">
                <a:latin typeface="Comic Sans MS" panose="030F0702030302020204" pitchFamily="66" charset="0"/>
              </a:rPr>
              <a:t>korozyon kayıplarının, 2010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yıllık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tr-TR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çelik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üretimimizin </a:t>
            </a:r>
            <a:endParaRPr lang="tr-TR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26.1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milyon ton) </a:t>
            </a:r>
            <a:r>
              <a:rPr lang="tr-TR" sz="3200" dirty="0" smtClean="0">
                <a:latin typeface="Comic Sans MS" panose="030F0702030302020204" pitchFamily="66" charset="0"/>
              </a:rPr>
              <a:t>yaklaşık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üçte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biri</a:t>
            </a:r>
          </a:p>
          <a:p>
            <a:pPr algn="just"/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8.7 milyon ton) </a:t>
            </a:r>
            <a:r>
              <a:rPr lang="tr-TR" sz="3200" dirty="0" smtClean="0">
                <a:latin typeface="Comic Sans MS" panose="030F0702030302020204" pitchFamily="66" charset="0"/>
              </a:rPr>
              <a:t>kadar olduğu </a:t>
            </a:r>
          </a:p>
          <a:p>
            <a:pPr algn="just"/>
            <a:r>
              <a:rPr lang="tr-TR" sz="3200" dirty="0" smtClean="0">
                <a:latin typeface="Comic Sans MS" panose="030F0702030302020204" pitchFamily="66" charset="0"/>
              </a:rPr>
              <a:t>tahmin </a:t>
            </a:r>
            <a:r>
              <a:rPr lang="tr-TR" sz="3200" dirty="0">
                <a:latin typeface="Comic Sans MS" panose="030F0702030302020204" pitchFamily="66" charset="0"/>
              </a:rPr>
              <a:t>edilmektedir.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924" y="3066535"/>
            <a:ext cx="4334400" cy="32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445844" y="276197"/>
            <a:ext cx="4798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KOROZYONUN ÖNEMİ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33137" y="971275"/>
            <a:ext cx="112904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3200" dirty="0">
                <a:latin typeface="Comic Sans MS" panose="030F0702030302020204" pitchFamily="66" charset="0"/>
              </a:rPr>
              <a:t>Korozyondan korunma </a:t>
            </a:r>
            <a:r>
              <a:rPr lang="sv-SE" sz="3200" dirty="0" smtClean="0">
                <a:latin typeface="Comic Sans MS" panose="030F0702030302020204" pitchFamily="66" charset="0"/>
              </a:rPr>
              <a:t>her</a:t>
            </a:r>
            <a:r>
              <a:rPr lang="tr-TR" sz="3200" dirty="0" smtClean="0">
                <a:latin typeface="Comic Sans MS" panose="030F0702030302020204" pitchFamily="66" charset="0"/>
              </a:rPr>
              <a:t>ş</a:t>
            </a:r>
            <a:r>
              <a:rPr lang="sv-SE" sz="3200" dirty="0" smtClean="0">
                <a:latin typeface="Comic Sans MS" panose="030F0702030302020204" pitchFamily="66" charset="0"/>
              </a:rPr>
              <a:t>eyden </a:t>
            </a:r>
            <a:r>
              <a:rPr lang="sv-SE" sz="3200" dirty="0">
                <a:latin typeface="Comic Sans MS" panose="030F0702030302020204" pitchFamily="66" charset="0"/>
              </a:rPr>
              <a:t>önce insan </a:t>
            </a:r>
            <a:r>
              <a:rPr lang="tr-TR" sz="3200" dirty="0" smtClean="0">
                <a:latin typeface="Comic Sans MS" panose="030F0702030302020204" pitchFamily="66" charset="0"/>
              </a:rPr>
              <a:t>hayatı </a:t>
            </a:r>
            <a:r>
              <a:rPr lang="tr-TR" sz="3200" dirty="0">
                <a:latin typeface="Comic Sans MS" panose="030F0702030302020204" pitchFamily="66" charset="0"/>
              </a:rPr>
              <a:t>için çok </a:t>
            </a:r>
            <a:r>
              <a:rPr lang="tr-TR" sz="3200" dirty="0" smtClean="0">
                <a:latin typeface="Comic Sans MS" panose="030F0702030302020204" pitchFamily="66" charset="0"/>
              </a:rPr>
              <a:t>önemlidir.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32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Comic Sans MS" panose="030F0702030302020204" pitchFamily="66" charset="0"/>
              </a:rPr>
              <a:t>Korozyon sınırlı </a:t>
            </a:r>
            <a:r>
              <a:rPr lang="tr-TR" sz="3200" dirty="0">
                <a:latin typeface="Comic Sans MS" panose="030F0702030302020204" pitchFamily="66" charset="0"/>
              </a:rPr>
              <a:t>olan metal </a:t>
            </a:r>
            <a:r>
              <a:rPr lang="tr-TR" sz="3200" dirty="0" smtClean="0">
                <a:latin typeface="Comic Sans MS" panose="030F0702030302020204" pitchFamily="66" charset="0"/>
              </a:rPr>
              <a:t>kaynaklarının israfına </a:t>
            </a:r>
            <a:r>
              <a:rPr lang="tr-TR" sz="3200" dirty="0">
                <a:latin typeface="Comic Sans MS" panose="030F0702030302020204" pitchFamily="66" charset="0"/>
              </a:rPr>
              <a:t>yol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açar. Genellikle bir ülkede </a:t>
            </a:r>
            <a:r>
              <a:rPr lang="tr-TR" sz="3200" dirty="0" smtClean="0">
                <a:latin typeface="Comic Sans MS" panose="030F0702030302020204" pitchFamily="66" charset="0"/>
              </a:rPr>
              <a:t>yıllık üretilen metalin </a:t>
            </a:r>
            <a:r>
              <a:rPr lang="tr-TR" sz="3200" dirty="0">
                <a:latin typeface="Comic Sans MS" panose="030F0702030302020204" pitchFamily="66" charset="0"/>
              </a:rPr>
              <a:t>%</a:t>
            </a:r>
            <a:r>
              <a:rPr lang="tr-TR" sz="3200" dirty="0" smtClean="0">
                <a:latin typeface="Comic Sans MS" panose="030F0702030302020204" pitchFamily="66" charset="0"/>
              </a:rPr>
              <a:t>13-16’sı </a:t>
            </a:r>
            <a:r>
              <a:rPr lang="tr-TR" sz="3200" dirty="0">
                <a:latin typeface="Comic Sans MS" panose="030F0702030302020204" pitchFamily="66" charset="0"/>
              </a:rPr>
              <a:t>bir daha </a:t>
            </a:r>
            <a:r>
              <a:rPr lang="tr-TR" sz="3200" dirty="0" smtClean="0">
                <a:latin typeface="Comic Sans MS" panose="030F0702030302020204" pitchFamily="66" charset="0"/>
              </a:rPr>
              <a:t>kazanılmamak 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latin typeface="Comic Sans MS" panose="030F0702030302020204" pitchFamily="66" charset="0"/>
              </a:rPr>
              <a:t>üzere </a:t>
            </a:r>
            <a:r>
              <a:rPr lang="tr-TR" sz="3200" dirty="0">
                <a:latin typeface="Comic Sans MS" panose="030F0702030302020204" pitchFamily="66" charset="0"/>
              </a:rPr>
              <a:t>kaybolur. </a:t>
            </a:r>
            <a:endParaRPr lang="tr-TR" sz="3200" dirty="0" smtClean="0">
              <a:latin typeface="Comic Sans MS" panose="030F0702030302020204" pitchFamily="66" charset="0"/>
            </a:endParaRPr>
          </a:p>
          <a:p>
            <a:endParaRPr lang="tr-TR" sz="32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dirty="0">
                <a:latin typeface="Comic Sans MS" panose="030F0702030302020204" pitchFamily="66" charset="0"/>
              </a:rPr>
              <a:t>Kaybedilen her kilo metal </a:t>
            </a:r>
            <a:r>
              <a:rPr lang="tr-TR" sz="3200" dirty="0" smtClean="0">
                <a:latin typeface="Comic Sans MS" panose="030F0702030302020204" pitchFamily="66" charset="0"/>
              </a:rPr>
              <a:t>aynı </a:t>
            </a:r>
            <a:r>
              <a:rPr lang="tr-TR" sz="3200" dirty="0">
                <a:latin typeface="Comic Sans MS" panose="030F0702030302020204" pitchFamily="66" charset="0"/>
              </a:rPr>
              <a:t>zamanda enerji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ve </a:t>
            </a:r>
            <a:r>
              <a:rPr lang="tr-TR" sz="3200" dirty="0" smtClean="0">
                <a:latin typeface="Comic Sans MS" panose="030F0702030302020204" pitchFamily="66" charset="0"/>
              </a:rPr>
              <a:t>işçilik kaybıdır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84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2011" y="987708"/>
            <a:ext cx="115406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Direkt 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kayıplar</a:t>
            </a: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omic Sans MS" panose="030F0702030302020204" pitchFamily="66" charset="0"/>
              </a:rPr>
              <a:t>Yatırım masrafları. Devamlı çalışan </a:t>
            </a:r>
            <a:r>
              <a:rPr lang="tr-TR" sz="2800" dirty="0">
                <a:latin typeface="Comic Sans MS" panose="030F0702030302020204" pitchFamily="66" charset="0"/>
              </a:rPr>
              <a:t>tesislerde korozyon</a:t>
            </a:r>
          </a:p>
          <a:p>
            <a:pPr algn="just"/>
            <a:r>
              <a:rPr lang="sv-SE" sz="2800" dirty="0">
                <a:latin typeface="Comic Sans MS" panose="030F0702030302020204" pitchFamily="66" charset="0"/>
              </a:rPr>
              <a:t>nedeni ile durmalara </a:t>
            </a:r>
            <a:r>
              <a:rPr lang="sv-SE" sz="2800" dirty="0" smtClean="0">
                <a:latin typeface="Comic Sans MS" panose="030F0702030302020204" pitchFamily="66" charset="0"/>
              </a:rPr>
              <a:t>kar</a:t>
            </a:r>
            <a:r>
              <a:rPr lang="tr-TR" sz="2800" dirty="0" err="1" smtClean="0">
                <a:latin typeface="Comic Sans MS" panose="030F0702030302020204" pitchFamily="66" charset="0"/>
              </a:rPr>
              <a:t>ş</a:t>
            </a:r>
            <a:r>
              <a:rPr lang="tr-TR" sz="2800" dirty="0" err="1">
                <a:latin typeface="Comic Sans MS" panose="030F0702030302020204" pitchFamily="66" charset="0"/>
              </a:rPr>
              <a:t>ı</a:t>
            </a:r>
            <a:r>
              <a:rPr lang="sv-SE" sz="2800" dirty="0" smtClean="0">
                <a:latin typeface="Comic Sans MS" panose="030F0702030302020204" pitchFamily="66" charset="0"/>
              </a:rPr>
              <a:t>  </a:t>
            </a:r>
            <a:r>
              <a:rPr lang="sv-SE" sz="2800" dirty="0">
                <a:latin typeface="Comic Sans MS" panose="030F0702030302020204" pitchFamily="66" charset="0"/>
              </a:rPr>
              <a:t>daha fazla malzeme </a:t>
            </a:r>
            <a:r>
              <a:rPr lang="sv-SE" sz="2800" dirty="0" smtClean="0">
                <a:latin typeface="Comic Sans MS" panose="030F0702030302020204" pitchFamily="66" charset="0"/>
              </a:rPr>
              <a:t>kullan</a:t>
            </a:r>
            <a:r>
              <a:rPr lang="tr-TR" sz="2800" dirty="0" smtClean="0">
                <a:latin typeface="Comic Sans MS" panose="030F0702030302020204" pitchFamily="66" charset="0"/>
              </a:rPr>
              <a:t>ı</a:t>
            </a:r>
            <a:r>
              <a:rPr lang="sv-SE" sz="2800" dirty="0" smtClean="0">
                <a:latin typeface="Comic Sans MS" panose="030F0702030302020204" pitchFamily="66" charset="0"/>
              </a:rPr>
              <a:t>lmas</a:t>
            </a:r>
            <a:r>
              <a:rPr lang="tr-TR" sz="2800" dirty="0" smtClean="0">
                <a:latin typeface="Comic Sans MS" panose="030F0702030302020204" pitchFamily="66" charset="0"/>
              </a:rPr>
              <a:t>ı</a:t>
            </a:r>
            <a:r>
              <a:rPr lang="sv-SE" sz="2800" dirty="0" smtClean="0">
                <a:latin typeface="Comic Sans MS" panose="030F0702030302020204" pitchFamily="66" charset="0"/>
              </a:rPr>
              <a:t>.</a:t>
            </a:r>
            <a:endParaRPr lang="sv-SE" sz="2800" dirty="0">
              <a:latin typeface="Comic Sans MS" panose="030F0702030302020204" pitchFamily="66" charset="0"/>
            </a:endParaRPr>
          </a:p>
          <a:p>
            <a:pPr algn="just"/>
            <a:r>
              <a:rPr lang="it-IT" sz="2800" dirty="0" smtClean="0">
                <a:latin typeface="Comic Sans MS" panose="030F0702030302020204" pitchFamily="66" charset="0"/>
              </a:rPr>
              <a:t>Korozyon </a:t>
            </a:r>
            <a:r>
              <a:rPr lang="it-IT" sz="2800" dirty="0">
                <a:latin typeface="Comic Sans MS" panose="030F0702030302020204" pitchFamily="66" charset="0"/>
              </a:rPr>
              <a:t>nedeni ile sistemde bozulan pompa v.s. </a:t>
            </a:r>
            <a:r>
              <a:rPr lang="it-IT" sz="2800" dirty="0" smtClean="0">
                <a:latin typeface="Comic Sans MS" panose="030F0702030302020204" pitchFamily="66" charset="0"/>
              </a:rPr>
              <a:t>Yerine</a:t>
            </a:r>
            <a:r>
              <a:rPr lang="tr-TR" sz="2800" dirty="0" smtClean="0">
                <a:latin typeface="Comic Sans MS" panose="030F0702030302020204" pitchFamily="66" charset="0"/>
              </a:rPr>
              <a:t> yedeklerinin   devamlı hazır bekletilmesi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omic Sans MS" panose="030F0702030302020204" pitchFamily="66" charset="0"/>
              </a:rPr>
              <a:t>Kontrol, bakım </a:t>
            </a:r>
            <a:r>
              <a:rPr lang="tr-TR" sz="2800" dirty="0">
                <a:latin typeface="Comic Sans MS" panose="030F0702030302020204" pitchFamily="66" charset="0"/>
              </a:rPr>
              <a:t>ve tamir </a:t>
            </a:r>
            <a:r>
              <a:rPr lang="tr-TR" sz="2800" dirty="0" smtClean="0">
                <a:latin typeface="Comic Sans MS" panose="030F0702030302020204" pitchFamily="66" charset="0"/>
              </a:rPr>
              <a:t>masrafları (boyama</a:t>
            </a:r>
            <a:r>
              <a:rPr lang="tr-TR" sz="2800" dirty="0">
                <a:latin typeface="Comic Sans MS" panose="030F0702030302020204" pitchFamily="66" charset="0"/>
              </a:rPr>
              <a:t>, kaplama)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omic Sans MS" panose="030F0702030302020204" pitchFamily="66" charset="0"/>
              </a:rPr>
              <a:t>Tasarım masrafları, </a:t>
            </a:r>
            <a:r>
              <a:rPr lang="tr-TR" sz="2800" dirty="0">
                <a:latin typeface="Comic Sans MS" panose="030F0702030302020204" pitchFamily="66" charset="0"/>
              </a:rPr>
              <a:t>korozyona </a:t>
            </a:r>
            <a:r>
              <a:rPr lang="tr-TR" sz="2800" dirty="0" smtClean="0">
                <a:latin typeface="Comic Sans MS" panose="030F0702030302020204" pitchFamily="66" charset="0"/>
              </a:rPr>
              <a:t>dayanıklı </a:t>
            </a:r>
            <a:r>
              <a:rPr lang="tr-TR" sz="2800" dirty="0">
                <a:latin typeface="Comic Sans MS" panose="030F0702030302020204" pitchFamily="66" charset="0"/>
              </a:rPr>
              <a:t>daha </a:t>
            </a:r>
            <a:r>
              <a:rPr lang="tr-TR" sz="2800" dirty="0" smtClean="0">
                <a:latin typeface="Comic Sans MS" panose="030F0702030302020204" pitchFamily="66" charset="0"/>
              </a:rPr>
              <a:t>pahalı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smtClean="0">
                <a:latin typeface="Comic Sans MS" panose="030F0702030302020204" pitchFamily="66" charset="0"/>
              </a:rPr>
              <a:t>malzeme </a:t>
            </a:r>
            <a:r>
              <a:rPr lang="tr-TR" sz="2800" dirty="0">
                <a:latin typeface="Comic Sans MS" panose="030F0702030302020204" pitchFamily="66" charset="0"/>
              </a:rPr>
              <a:t>kullanma. Özel </a:t>
            </a:r>
            <a:r>
              <a:rPr lang="tr-TR" sz="2800" dirty="0" smtClean="0">
                <a:latin typeface="Comic Sans MS" panose="030F0702030302020204" pitchFamily="66" charset="0"/>
              </a:rPr>
              <a:t>işlemler </a:t>
            </a:r>
            <a:r>
              <a:rPr lang="tr-TR" sz="2800" dirty="0">
                <a:latin typeface="Comic Sans MS" panose="030F0702030302020204" pitchFamily="66" charset="0"/>
              </a:rPr>
              <a:t>(gerilme giderme </a:t>
            </a:r>
            <a:r>
              <a:rPr lang="tr-TR" sz="2800" dirty="0" smtClean="0">
                <a:latin typeface="Comic Sans MS" panose="030F0702030302020204" pitchFamily="66" charset="0"/>
              </a:rPr>
              <a:t>tavı </a:t>
            </a:r>
            <a:r>
              <a:rPr lang="tr-TR" sz="2800" dirty="0" err="1">
                <a:latin typeface="Comic Sans MS" panose="030F0702030302020204" pitchFamily="66" charset="0"/>
              </a:rPr>
              <a:t>v.b</a:t>
            </a:r>
            <a:r>
              <a:rPr lang="tr-TR" sz="2800" dirty="0">
                <a:latin typeface="Comic Sans MS" panose="030F0702030302020204" pitchFamily="66" charset="0"/>
              </a:rPr>
              <a:t>.)</a:t>
            </a:r>
          </a:p>
          <a:p>
            <a:pPr algn="just"/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Dolaylı kayıplar   </a:t>
            </a: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omic Sans MS" panose="030F0702030302020204" pitchFamily="66" charset="0"/>
              </a:rPr>
              <a:t>Tesisin durması</a:t>
            </a:r>
            <a:endParaRPr lang="tr-TR" sz="28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omic Sans MS" panose="030F0702030302020204" pitchFamily="66" charset="0"/>
              </a:rPr>
              <a:t>Üretimden kayıp</a:t>
            </a:r>
            <a:endParaRPr lang="tr-TR" sz="28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omic Sans MS" panose="030F0702030302020204" pitchFamily="66" charset="0"/>
              </a:rPr>
              <a:t>Ürün </a:t>
            </a:r>
            <a:r>
              <a:rPr lang="tr-TR" sz="2800" dirty="0">
                <a:latin typeface="Comic Sans MS" panose="030F0702030302020204" pitchFamily="66" charset="0"/>
              </a:rPr>
              <a:t>kirlenmesi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omic Sans MS" panose="030F0702030302020204" pitchFamily="66" charset="0"/>
              </a:rPr>
              <a:t>Yedek </a:t>
            </a:r>
            <a:r>
              <a:rPr lang="tr-TR" sz="2800" dirty="0">
                <a:latin typeface="Comic Sans MS" panose="030F0702030302020204" pitchFamily="66" charset="0"/>
              </a:rPr>
              <a:t>malzeme stoklama </a:t>
            </a:r>
            <a:r>
              <a:rPr lang="tr-TR" sz="2800" dirty="0" smtClean="0">
                <a:latin typeface="Comic Sans MS" panose="030F0702030302020204" pitchFamily="66" charset="0"/>
              </a:rPr>
              <a:t>zorunluluğu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445844" y="402933"/>
            <a:ext cx="492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 KAYIPLARI</a:t>
            </a:r>
          </a:p>
        </p:txBody>
      </p:sp>
    </p:spTree>
    <p:extLst>
      <p:ext uri="{BB962C8B-B14F-4D97-AF65-F5344CB8AC3E}">
        <p14:creationId xmlns:p14="http://schemas.microsoft.com/office/powerpoint/2010/main" val="41703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02" y="1139774"/>
            <a:ext cx="6030240" cy="42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445844" y="402933"/>
            <a:ext cx="492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 KAYIPLARI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894700" y="5506472"/>
            <a:ext cx="6384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Şekil. Kimya </a:t>
            </a:r>
            <a:r>
              <a:rPr lang="tr-TR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endüstrisinde paslanmaz çelik malzemelerde görülen hasarların dağılımı </a:t>
            </a:r>
          </a:p>
        </p:txBody>
      </p:sp>
    </p:spTree>
    <p:extLst>
      <p:ext uri="{BB962C8B-B14F-4D97-AF65-F5344CB8AC3E}">
        <p14:creationId xmlns:p14="http://schemas.microsoft.com/office/powerpoint/2010/main" val="11593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4890" y="1674326"/>
            <a:ext cx="115021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200" dirty="0">
                <a:latin typeface="Comic Sans MS" panose="030F0702030302020204" pitchFamily="66" charset="0"/>
              </a:rPr>
              <a:t>Korozyonu engellemek genelde </a:t>
            </a:r>
            <a:r>
              <a:rPr lang="tr-TR" sz="3200" dirty="0" smtClean="0">
                <a:latin typeface="Comic Sans MS" panose="030F0702030302020204" pitchFamily="66" charset="0"/>
              </a:rPr>
              <a:t>olanaksızdır. </a:t>
            </a:r>
          </a:p>
          <a:p>
            <a:pPr algn="just"/>
            <a:endParaRPr lang="tr-TR" sz="32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200" dirty="0">
                <a:latin typeface="Comic Sans MS" panose="030F0702030302020204" pitchFamily="66" charset="0"/>
              </a:rPr>
              <a:t>Endüstriyel malzemelerin </a:t>
            </a:r>
            <a:r>
              <a:rPr lang="tr-TR" sz="3200" dirty="0" smtClean="0">
                <a:latin typeface="Comic Sans MS" panose="030F0702030302020204" pitchFamily="66" charset="0"/>
              </a:rPr>
              <a:t>tamamı doğadaki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latin typeface="Comic Sans MS" panose="030F0702030302020204" pitchFamily="66" charset="0"/>
              </a:rPr>
              <a:t>kararlı </a:t>
            </a:r>
            <a:r>
              <a:rPr lang="tr-TR" sz="3200" dirty="0">
                <a:latin typeface="Comic Sans MS" panose="030F0702030302020204" pitchFamily="66" charset="0"/>
              </a:rPr>
              <a:t>halleri olan </a:t>
            </a:r>
            <a:r>
              <a:rPr lang="tr-TR" sz="3200" dirty="0" smtClean="0">
                <a:latin typeface="Comic Sans MS" panose="030F0702030302020204" pitchFamily="66" charset="0"/>
              </a:rPr>
              <a:t>bileşik </a:t>
            </a:r>
            <a:r>
              <a:rPr lang="tr-TR" sz="3200" dirty="0">
                <a:latin typeface="Comic Sans MS" panose="030F0702030302020204" pitchFamily="66" charset="0"/>
              </a:rPr>
              <a:t>halindedir. </a:t>
            </a:r>
            <a:r>
              <a:rPr lang="tr-TR" sz="3200" dirty="0" smtClean="0">
                <a:latin typeface="Comic Sans MS" panose="030F0702030302020204" pitchFamily="66" charset="0"/>
              </a:rPr>
              <a:t>Üretim </a:t>
            </a:r>
            <a:r>
              <a:rPr lang="tr-TR" sz="3200" dirty="0" err="1" smtClean="0">
                <a:latin typeface="Comic Sans MS" panose="030F0702030302020204" pitchFamily="66" charset="0"/>
              </a:rPr>
              <a:t>metalurjisindeki</a:t>
            </a:r>
            <a:r>
              <a:rPr lang="tr-TR" sz="3200" dirty="0" smtClean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redükleyici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latin typeface="Comic Sans MS" panose="030F0702030302020204" pitchFamily="66" charset="0"/>
              </a:rPr>
              <a:t> yöntemleri </a:t>
            </a:r>
            <a:r>
              <a:rPr lang="tr-TR" sz="3200" dirty="0">
                <a:latin typeface="Comic Sans MS" panose="030F0702030302020204" pitchFamily="66" charset="0"/>
              </a:rPr>
              <a:t>ile bunlar metal haline döndürülür. </a:t>
            </a:r>
            <a:r>
              <a:rPr lang="tr-TR" sz="3200" dirty="0" smtClean="0">
                <a:latin typeface="Comic Sans MS" panose="030F0702030302020204" pitchFamily="66" charset="0"/>
              </a:rPr>
              <a:t>Doğada </a:t>
            </a:r>
            <a:r>
              <a:rPr lang="tr-TR" sz="3200" dirty="0">
                <a:latin typeface="Comic Sans MS" panose="030F0702030302020204" pitchFamily="66" charset="0"/>
              </a:rPr>
              <a:t>metaller oksit ve sülfür </a:t>
            </a:r>
            <a:r>
              <a:rPr lang="tr-TR" sz="3200" dirty="0" smtClean="0">
                <a:latin typeface="Comic Sans MS" panose="030F0702030302020204" pitchFamily="66" charset="0"/>
              </a:rPr>
              <a:t>bileşikleri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latin typeface="Comic Sans MS" panose="030F0702030302020204" pitchFamily="66" charset="0"/>
              </a:rPr>
              <a:t>halinde </a:t>
            </a:r>
            <a:r>
              <a:rPr lang="tr-TR" sz="3200" dirty="0">
                <a:latin typeface="Comic Sans MS" panose="030F0702030302020204" pitchFamily="66" charset="0"/>
              </a:rPr>
              <a:t>bulunurlar. Ortamdaki oksijen metal </a:t>
            </a:r>
            <a:r>
              <a:rPr lang="tr-TR" sz="3200" dirty="0" smtClean="0">
                <a:latin typeface="Comic Sans MS" panose="030F0702030302020204" pitchFamily="66" charset="0"/>
              </a:rPr>
              <a:t>ve alaşımları </a:t>
            </a:r>
            <a:r>
              <a:rPr lang="tr-TR" sz="3200" dirty="0">
                <a:latin typeface="Comic Sans MS" panose="030F0702030302020204" pitchFamily="66" charset="0"/>
              </a:rPr>
              <a:t>oksitleyip </a:t>
            </a:r>
            <a:r>
              <a:rPr lang="tr-TR" sz="3200" dirty="0" smtClean="0">
                <a:latin typeface="Comic Sans MS" panose="030F0702030302020204" pitchFamily="66" charset="0"/>
              </a:rPr>
              <a:t>bileşik </a:t>
            </a:r>
            <a:r>
              <a:rPr lang="tr-TR" sz="3200" dirty="0">
                <a:latin typeface="Comic Sans MS" panose="030F0702030302020204" pitchFamily="66" charset="0"/>
              </a:rPr>
              <a:t>haline </a:t>
            </a:r>
            <a:r>
              <a:rPr lang="tr-TR" sz="3200" dirty="0" smtClean="0">
                <a:latin typeface="Comic Sans MS" panose="030F0702030302020204" pitchFamily="66" charset="0"/>
              </a:rPr>
              <a:t>döndürmeye çalışır.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703672" y="510313"/>
            <a:ext cx="8704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KOROZYONU ENGELLEMEK MÜMKÜN MÜ?</a:t>
            </a:r>
          </a:p>
        </p:txBody>
      </p:sp>
    </p:spTree>
    <p:extLst>
      <p:ext uri="{BB962C8B-B14F-4D97-AF65-F5344CB8AC3E}">
        <p14:creationId xmlns:p14="http://schemas.microsoft.com/office/powerpoint/2010/main" val="33871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buFont typeface="+mj-lt"/>
          <a:buAutoNum type="arabicPeriod"/>
          <a:defRPr sz="24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1630</TotalTime>
  <Words>1443</Words>
  <Application>Microsoft Office PowerPoint</Application>
  <PresentationFormat>Geniş ekran</PresentationFormat>
  <Paragraphs>231</Paragraphs>
  <Slides>30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9" baseType="lpstr">
      <vt:lpstr>Arial</vt:lpstr>
      <vt:lpstr>Calibri</vt:lpstr>
      <vt:lpstr>Comic Sans MS</vt:lpstr>
      <vt:lpstr>Courier New</vt:lpstr>
      <vt:lpstr>Tahoma</vt:lpstr>
      <vt:lpstr>Times New Roman</vt:lpstr>
      <vt:lpstr>Tw Cen MT</vt:lpstr>
      <vt:lpstr>Wingdings</vt:lpstr>
      <vt:lpstr>Damla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PAS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lenovo</cp:lastModifiedBy>
  <cp:revision>254</cp:revision>
  <dcterms:created xsi:type="dcterms:W3CDTF">2017-08-18T18:09:55Z</dcterms:created>
  <dcterms:modified xsi:type="dcterms:W3CDTF">2017-10-05T21:47:32Z</dcterms:modified>
</cp:coreProperties>
</file>