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818" autoAdjust="0"/>
  </p:normalViewPr>
  <p:slideViewPr>
    <p:cSldViewPr snapToGrid="0">
      <p:cViewPr varScale="1">
        <p:scale>
          <a:sx n="93" d="100"/>
          <a:sy n="93" d="100"/>
        </p:scale>
        <p:origin x="-1260"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4338E-F718-454D-9A96-A51FC4B28002}" type="datetimeFigureOut">
              <a:rPr lang="tr-TR" smtClean="0"/>
              <a:t>15.12.2017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E03C6-122F-4E92-973C-9D651A351733}" type="slidenum">
              <a:rPr lang="tr-TR" smtClean="0"/>
              <a:t>‹#›</a:t>
            </a:fld>
            <a:endParaRPr lang="tr-TR"/>
          </a:p>
        </p:txBody>
      </p:sp>
    </p:spTree>
    <p:extLst>
      <p:ext uri="{BB962C8B-B14F-4D97-AF65-F5344CB8AC3E}">
        <p14:creationId xmlns:p14="http://schemas.microsoft.com/office/powerpoint/2010/main" val="599101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8E03C6-122F-4E92-973C-9D651A351733}" type="slidenum">
              <a:rPr lang="tr-TR" smtClean="0"/>
              <a:t>1</a:t>
            </a:fld>
            <a:endParaRPr lang="tr-TR"/>
          </a:p>
        </p:txBody>
      </p:sp>
    </p:spTree>
    <p:extLst>
      <p:ext uri="{BB962C8B-B14F-4D97-AF65-F5344CB8AC3E}">
        <p14:creationId xmlns:p14="http://schemas.microsoft.com/office/powerpoint/2010/main" val="2403228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161657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274455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614810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7994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7168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406164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46274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4255829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09269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199797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125039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299878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20157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60573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25213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26539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15.12.2017</a:t>
            </a:fld>
            <a:endParaRPr lang="tr-T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29751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0CF7F2-2074-4AB7-BF64-96E9546234CE}" type="datetimeFigureOut">
              <a:rPr lang="tr-TR" smtClean="0"/>
              <a:t>15.12.2017</a:t>
            </a:fld>
            <a:endParaRPr lang="tr-TR"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D48C371-AE3C-48AD-B36D-E8BB7247C0EB}" type="slidenum">
              <a:rPr lang="tr-TR" smtClean="0"/>
              <a:t>‹#›</a:t>
            </a:fld>
            <a:endParaRPr lang="tr-TR" dirty="0"/>
          </a:p>
        </p:txBody>
      </p:sp>
    </p:spTree>
    <p:extLst>
      <p:ext uri="{BB962C8B-B14F-4D97-AF65-F5344CB8AC3E}">
        <p14:creationId xmlns:p14="http://schemas.microsoft.com/office/powerpoint/2010/main" val="505404846"/>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9373" y="2311474"/>
            <a:ext cx="8948057" cy="2862322"/>
          </a:xfrm>
          <a:prstGeom prst="rect">
            <a:avLst/>
          </a:prstGeom>
          <a:noFill/>
        </p:spPr>
        <p:txBody>
          <a:bodyPr wrap="square" rtlCol="0">
            <a:spAutoFit/>
          </a:bodyPr>
          <a:lstStyle/>
          <a:p>
            <a:pPr algn="ctr"/>
            <a:r>
              <a:rPr lang="tr-TR" sz="6000" dirty="0" smtClean="0">
                <a:solidFill>
                  <a:srgbClr val="FF0000"/>
                </a:solidFill>
                <a:latin typeface="Comic Sans MS" panose="030F0702030302020204" pitchFamily="66" charset="0"/>
              </a:rPr>
              <a:t>KOROZYONDAN KORUNMA YÖNTEMLERİ</a:t>
            </a:r>
            <a:endParaRPr lang="tr-TR" sz="6000"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875" y="0"/>
            <a:ext cx="2143125" cy="2133600"/>
          </a:xfrm>
          <a:prstGeom prst="rect">
            <a:avLst/>
          </a:prstGeom>
        </p:spPr>
      </p:pic>
    </p:spTree>
    <p:extLst>
      <p:ext uri="{BB962C8B-B14F-4D97-AF65-F5344CB8AC3E}">
        <p14:creationId xmlns:p14="http://schemas.microsoft.com/office/powerpoint/2010/main" val="134300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8225" y="1044761"/>
            <a:ext cx="6924782" cy="4524315"/>
          </a:xfrm>
          <a:prstGeom prst="rect">
            <a:avLst/>
          </a:prstGeom>
        </p:spPr>
        <p:txBody>
          <a:bodyPr wrap="square">
            <a:spAutoFit/>
          </a:bodyPr>
          <a:lstStyle/>
          <a:p>
            <a:pPr algn="just"/>
            <a:r>
              <a:rPr lang="tr-TR" sz="2400" dirty="0">
                <a:latin typeface="Comic Sans MS" panose="030F0702030302020204" pitchFamily="66" charset="0"/>
              </a:rPr>
              <a:t>Şekilde  verilmiş  olan  örnekte,  </a:t>
            </a:r>
            <a:r>
              <a:rPr lang="tr-TR" sz="2400" dirty="0" err="1">
                <a:latin typeface="Comic Sans MS" panose="030F0702030302020204" pitchFamily="66" charset="0"/>
              </a:rPr>
              <a:t>katodik</a:t>
            </a:r>
            <a:r>
              <a:rPr lang="tr-TR" sz="2400" dirty="0">
                <a:latin typeface="Comic Sans MS" panose="030F0702030302020204" pitchFamily="66" charset="0"/>
              </a:rPr>
              <a:t>  koruma  uygulanmadan  önce çeliğin korozyon hızının 100 µA/cm</a:t>
            </a:r>
            <a:r>
              <a:rPr lang="tr-TR" sz="2400" baseline="30000" dirty="0">
                <a:latin typeface="Comic Sans MS" panose="030F0702030302020204" pitchFamily="66" charset="0"/>
              </a:rPr>
              <a:t>2</a:t>
            </a:r>
            <a:r>
              <a:rPr lang="tr-TR" sz="2400" dirty="0">
                <a:latin typeface="Comic Sans MS" panose="030F0702030302020204" pitchFamily="66" charset="0"/>
              </a:rPr>
              <a:t> olduğu görülmektedir. Bu değer genellikle hareketli sularda mümkün olur. Durgun sular içinde oksijen difüzyonu daha da  yavaştır.  Diğer  taraftan  durgun  sular  içinde  oluşan  korozyon  ürünleri  metal yüzeyinde  çökelerek  kabuk  oluşturur.  Bu  kabuk  korozyon  hızında  büyük ölçülerde  azalmalara  neden  olur.  Durgun  </a:t>
            </a:r>
            <a:r>
              <a:rPr lang="tr-TR" sz="2400" dirty="0" err="1">
                <a:latin typeface="Comic Sans MS" panose="030F0702030302020204" pitchFamily="66" charset="0"/>
              </a:rPr>
              <a:t>nötral</a:t>
            </a:r>
            <a:r>
              <a:rPr lang="tr-TR" sz="2400" dirty="0">
                <a:latin typeface="Comic Sans MS" panose="030F0702030302020204" pitchFamily="66" charset="0"/>
              </a:rPr>
              <a:t>  çözeltilerde  korozyon  hızı örneğin 20 µA/cm</a:t>
            </a:r>
            <a:r>
              <a:rPr lang="tr-TR" sz="2400" baseline="30000" dirty="0">
                <a:latin typeface="Comic Sans MS" panose="030F0702030302020204" pitchFamily="66" charset="0"/>
              </a:rPr>
              <a:t>2</a:t>
            </a:r>
            <a:r>
              <a:rPr lang="tr-TR" sz="2400" dirty="0">
                <a:latin typeface="Comic Sans MS" panose="030F0702030302020204" pitchFamily="66" charset="0"/>
              </a:rPr>
              <a:t> ye kadar düşebilir.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649" y="1110714"/>
            <a:ext cx="4555022" cy="395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87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35622" y="363845"/>
            <a:ext cx="6096000" cy="4154984"/>
          </a:xfrm>
          <a:prstGeom prst="rect">
            <a:avLst/>
          </a:prstGeom>
        </p:spPr>
        <p:txBody>
          <a:bodyPr>
            <a:spAutoFit/>
          </a:bodyPr>
          <a:lstStyle/>
          <a:p>
            <a:pPr algn="just"/>
            <a:r>
              <a:rPr lang="tr-TR" sz="2400" dirty="0" smtClean="0">
                <a:latin typeface="Comic Sans MS" panose="030F0702030302020204" pitchFamily="66" charset="0"/>
              </a:rPr>
              <a:t>Şekilde eğer </a:t>
            </a:r>
            <a:r>
              <a:rPr lang="tr-TR" sz="2400" dirty="0">
                <a:latin typeface="Comic Sans MS" panose="030F0702030302020204" pitchFamily="66" charset="0"/>
              </a:rPr>
              <a:t>çelik, </a:t>
            </a:r>
            <a:r>
              <a:rPr lang="tr-TR" sz="2400" dirty="0" err="1">
                <a:latin typeface="Comic Sans MS" panose="030F0702030302020204" pitchFamily="66" charset="0"/>
              </a:rPr>
              <a:t>katodik</a:t>
            </a:r>
            <a:r>
              <a:rPr lang="tr-TR" sz="2400" dirty="0">
                <a:latin typeface="Comic Sans MS" panose="030F0702030302020204" pitchFamily="66" charset="0"/>
              </a:rPr>
              <a:t> yönde </a:t>
            </a:r>
            <a:r>
              <a:rPr lang="tr-TR" sz="2400" dirty="0" smtClean="0">
                <a:latin typeface="Comic Sans MS" panose="030F0702030302020204" pitchFamily="66" charset="0"/>
              </a:rPr>
              <a:t>gereğinden </a:t>
            </a:r>
            <a:r>
              <a:rPr lang="tr-TR" sz="2400" dirty="0">
                <a:latin typeface="Comic Sans MS" panose="030F0702030302020204" pitchFamily="66" charset="0"/>
              </a:rPr>
              <a:t>fazla polarize edilerek potansiyeli negatif yönde  daha  fazla  artırılacak  olursa,  katot  reaksiyonunda  değişme  olmaktadır. Katot  potansiyeli  negatif  yönde  belli  bir  değere  eriştiğinde  artık  katotta  yalnız oksijen  redüksiyonu  reaksiyonu  değil,  suyun  elektrolizi  ile  aşağıdaki  reaksiyon denklemine göre hidrojen çıkışı da  gerçekleşmektedir.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164" y="1100440"/>
            <a:ext cx="4910058" cy="426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111" y="4848760"/>
            <a:ext cx="31146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40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00692" y="282055"/>
            <a:ext cx="11465960" cy="2246769"/>
          </a:xfrm>
          <a:prstGeom prst="rect">
            <a:avLst/>
          </a:prstGeom>
        </p:spPr>
        <p:txBody>
          <a:bodyPr wrap="square">
            <a:spAutoFit/>
          </a:bodyPr>
          <a:lstStyle/>
          <a:p>
            <a:pPr algn="just"/>
            <a:r>
              <a:rPr lang="tr-TR" sz="2000" dirty="0" err="1">
                <a:latin typeface="Comic Sans MS" panose="030F0702030302020204" pitchFamily="66" charset="0"/>
              </a:rPr>
              <a:t>Katodik</a:t>
            </a:r>
            <a:r>
              <a:rPr lang="tr-TR" sz="2000" dirty="0">
                <a:latin typeface="Comic Sans MS" panose="030F0702030302020204" pitchFamily="66" charset="0"/>
              </a:rPr>
              <a:t> olarak aşırı koruma yapılması halinde katotta </a:t>
            </a:r>
            <a:r>
              <a:rPr lang="tr-TR" sz="2000" dirty="0" smtClean="0">
                <a:latin typeface="Comic Sans MS" panose="030F0702030302020204" pitchFamily="66" charset="0"/>
              </a:rPr>
              <a:t>söz konusu denkleme göre  </a:t>
            </a:r>
            <a:r>
              <a:rPr lang="tr-TR" sz="2000" dirty="0">
                <a:latin typeface="Comic Sans MS" panose="030F0702030302020204" pitchFamily="66" charset="0"/>
              </a:rPr>
              <a:t>hidrojen  gazı  çıkışı  başlar.  Katotta  hidrojen  gazı  çıkışı  pratikte  önemli sorunlar yaratır. Açığa çıkan hidrojen gazı metal yüzeyinde bulunan kaplamanın soyulmasına  neden  olabilir.  Ayrıca  stres  korozyonunun  söz  konusu  olduğu ortamlarda,  metal  yüzeyinde  açığa  çıkan  hidrojen  atomları  molekül  halinde uzaklaşmak  yerine,  atom  halinde  metal  kristal  yapısına  girerek  orada  hidrojen kırılganlığına  neden  olabilir.  Üstelik  aşırı  koruma  halinde  </a:t>
            </a:r>
            <a:r>
              <a:rPr lang="tr-TR" sz="2000" dirty="0" err="1">
                <a:latin typeface="Comic Sans MS" panose="030F0702030302020204" pitchFamily="66" charset="0"/>
              </a:rPr>
              <a:t>katodik</a:t>
            </a:r>
            <a:r>
              <a:rPr lang="tr-TR" sz="2000" dirty="0">
                <a:latin typeface="Comic Sans MS" panose="030F0702030302020204" pitchFamily="66" charset="0"/>
              </a:rPr>
              <a:t>  koruma  için  harcanan akım da gereksiz yere artırılmış olacaktır. </a:t>
            </a:r>
          </a:p>
        </p:txBody>
      </p:sp>
      <p:sp>
        <p:nvSpPr>
          <p:cNvPr id="5" name="Dikdörtgen 4"/>
          <p:cNvSpPr/>
          <p:nvPr/>
        </p:nvSpPr>
        <p:spPr>
          <a:xfrm>
            <a:off x="400691" y="2528824"/>
            <a:ext cx="4188967" cy="461665"/>
          </a:xfrm>
          <a:prstGeom prst="rect">
            <a:avLst/>
          </a:prstGeom>
        </p:spPr>
        <p:txBody>
          <a:bodyPr wrap="none">
            <a:spAutoFit/>
          </a:bodyPr>
          <a:lstStyle/>
          <a:p>
            <a:r>
              <a:rPr lang="tr-TR" sz="2400" b="1" dirty="0">
                <a:solidFill>
                  <a:srgbClr val="FF0000"/>
                </a:solidFill>
                <a:latin typeface="Comic Sans MS" panose="030F0702030302020204" pitchFamily="66" charset="0"/>
              </a:rPr>
              <a:t>Dış Akım Kaynaklı Anotlar </a:t>
            </a:r>
          </a:p>
        </p:txBody>
      </p:sp>
      <p:sp>
        <p:nvSpPr>
          <p:cNvPr id="6" name="Dikdörtgen 5"/>
          <p:cNvSpPr/>
          <p:nvPr/>
        </p:nvSpPr>
        <p:spPr>
          <a:xfrm>
            <a:off x="400691" y="3018892"/>
            <a:ext cx="11383766" cy="3477875"/>
          </a:xfrm>
          <a:prstGeom prst="rect">
            <a:avLst/>
          </a:prstGeom>
        </p:spPr>
        <p:txBody>
          <a:bodyPr wrap="square">
            <a:spAutoFit/>
          </a:bodyPr>
          <a:lstStyle/>
          <a:p>
            <a:pPr algn="just"/>
            <a:r>
              <a:rPr lang="tr-TR" sz="2000" dirty="0">
                <a:latin typeface="Comic Sans MS" panose="030F0702030302020204" pitchFamily="66" charset="0"/>
              </a:rPr>
              <a:t>Dış  akım  kaynaklı  </a:t>
            </a:r>
            <a:r>
              <a:rPr lang="tr-TR" sz="2000" dirty="0" err="1">
                <a:latin typeface="Comic Sans MS" panose="030F0702030302020204" pitchFamily="66" charset="0"/>
              </a:rPr>
              <a:t>katodik</a:t>
            </a:r>
            <a:r>
              <a:rPr lang="tr-TR" sz="2000" dirty="0">
                <a:latin typeface="Comic Sans MS" panose="030F0702030302020204" pitchFamily="66" charset="0"/>
              </a:rPr>
              <a:t>  koruma  sistemlerinde  anot  metalinin çözünerek akım üretmesine gerek olmadığından bu anotlar uzun süre dayanır. Anotta  ortam  koşullarına  bağlı  olarak  çeşitli  reaksiyonlar  meydana  gelir.  Anot reaksiyonu  anodun  verimine  ve  ömrüne  doğrudan  etki  yapar.  Metal  cinsi  ne olursa  olsun,  anotta  daima  bir  </a:t>
            </a:r>
            <a:r>
              <a:rPr lang="tr-TR" sz="2000" dirty="0" err="1">
                <a:latin typeface="Comic Sans MS" panose="030F0702030302020204" pitchFamily="66" charset="0"/>
              </a:rPr>
              <a:t>oksidasyon</a:t>
            </a:r>
            <a:r>
              <a:rPr lang="tr-TR" sz="2000" dirty="0">
                <a:latin typeface="Comic Sans MS" panose="030F0702030302020204" pitchFamily="66" charset="0"/>
              </a:rPr>
              <a:t>  reaksiyonu  meydana  gelir.  Anot yüzeyinde  hangi  </a:t>
            </a:r>
            <a:r>
              <a:rPr lang="tr-TR" sz="2000" dirty="0" err="1">
                <a:latin typeface="Comic Sans MS" panose="030F0702030302020204" pitchFamily="66" charset="0"/>
              </a:rPr>
              <a:t>oksidasyon</a:t>
            </a:r>
            <a:r>
              <a:rPr lang="tr-TR" sz="2000" dirty="0">
                <a:latin typeface="Comic Sans MS" panose="030F0702030302020204" pitchFamily="66" charset="0"/>
              </a:rPr>
              <a:t>  reaksiyonunun  yürüyebileceğini  söz  konusu  olan reaksiyonların serbest </a:t>
            </a:r>
            <a:r>
              <a:rPr lang="tr-TR" sz="2000" dirty="0" err="1">
                <a:latin typeface="Comic Sans MS" panose="030F0702030302020204" pitchFamily="66" charset="0"/>
              </a:rPr>
              <a:t>entalpi</a:t>
            </a:r>
            <a:r>
              <a:rPr lang="tr-TR" sz="2000" dirty="0">
                <a:latin typeface="Comic Sans MS" panose="030F0702030302020204" pitchFamily="66" charset="0"/>
              </a:rPr>
              <a:t> değişimleri belirler. </a:t>
            </a:r>
            <a:endParaRPr lang="tr-TR" sz="2000" dirty="0" smtClean="0">
              <a:latin typeface="Comic Sans MS" panose="030F0702030302020204" pitchFamily="66" charset="0"/>
            </a:endParaRPr>
          </a:p>
          <a:p>
            <a:pPr algn="just"/>
            <a:endParaRPr lang="tr-TR" sz="2000" dirty="0" smtClean="0">
              <a:latin typeface="Comic Sans MS" panose="030F0702030302020204" pitchFamily="66" charset="0"/>
            </a:endParaRPr>
          </a:p>
          <a:p>
            <a:pPr algn="just"/>
            <a:r>
              <a:rPr lang="tr-TR" sz="2000" dirty="0" smtClean="0">
                <a:latin typeface="Comic Sans MS" panose="030F0702030302020204" pitchFamily="66" charset="0"/>
              </a:rPr>
              <a:t>Ancak </a:t>
            </a:r>
            <a:r>
              <a:rPr lang="tr-TR" sz="2000" dirty="0">
                <a:latin typeface="Comic Sans MS" panose="030F0702030302020204" pitchFamily="66" charset="0"/>
              </a:rPr>
              <a:t>anotta meydana gelen bazı  kimyasal  bileşiklerin  anot  yüzeyinde  çökelmesi  ile  metal-elektrolit  ara yüzeyinde  yürümesi  sonucu  beklenen  reaksiyonların  hızı  yavaşlayabilir.  Doğal su  veya  zemin  içinde  bulunan  bir  anodun  yüzeyinde  yürüyen  başlıca  anot reaksiyonları şunlardır. </a:t>
            </a:r>
          </a:p>
        </p:txBody>
      </p:sp>
    </p:spTree>
    <p:extLst>
      <p:ext uri="{BB962C8B-B14F-4D97-AF65-F5344CB8AC3E}">
        <p14:creationId xmlns:p14="http://schemas.microsoft.com/office/powerpoint/2010/main" val="41368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69947" y="305925"/>
            <a:ext cx="5165197" cy="461665"/>
          </a:xfrm>
          <a:prstGeom prst="rect">
            <a:avLst/>
          </a:prstGeom>
        </p:spPr>
        <p:txBody>
          <a:bodyPr wrap="none">
            <a:spAutoFit/>
          </a:bodyPr>
          <a:lstStyle/>
          <a:p>
            <a:r>
              <a:rPr lang="tr-TR" sz="2400" b="1" dirty="0" smtClean="0">
                <a:solidFill>
                  <a:srgbClr val="FF0000"/>
                </a:solidFill>
                <a:latin typeface="Comic Sans MS" panose="030F0702030302020204" pitchFamily="66" charset="0"/>
              </a:rPr>
              <a:t>1- Metalin </a:t>
            </a:r>
            <a:r>
              <a:rPr lang="tr-TR" sz="2400" b="1" dirty="0">
                <a:solidFill>
                  <a:srgbClr val="FF0000"/>
                </a:solidFill>
                <a:latin typeface="Comic Sans MS" panose="030F0702030302020204" pitchFamily="66" charset="0"/>
              </a:rPr>
              <a:t>Çözünme  Reaksiyonu </a:t>
            </a:r>
          </a:p>
        </p:txBody>
      </p:sp>
      <p:sp>
        <p:nvSpPr>
          <p:cNvPr id="5" name="Dikdörtgen 4"/>
          <p:cNvSpPr/>
          <p:nvPr/>
        </p:nvSpPr>
        <p:spPr>
          <a:xfrm>
            <a:off x="269947" y="948665"/>
            <a:ext cx="11545334" cy="1200329"/>
          </a:xfrm>
          <a:prstGeom prst="rect">
            <a:avLst/>
          </a:prstGeom>
        </p:spPr>
        <p:txBody>
          <a:bodyPr wrap="square">
            <a:spAutoFit/>
          </a:bodyPr>
          <a:lstStyle/>
          <a:p>
            <a:pPr algn="just"/>
            <a:r>
              <a:rPr lang="tr-TR" sz="2400" dirty="0">
                <a:latin typeface="Comic Sans MS" panose="030F0702030302020204" pitchFamily="66" charset="0"/>
              </a:rPr>
              <a:t>Bazı halde </a:t>
            </a:r>
            <a:r>
              <a:rPr lang="tr-TR" sz="2400" dirty="0">
                <a:solidFill>
                  <a:srgbClr val="FF0000"/>
                </a:solidFill>
                <a:latin typeface="Comic Sans MS" panose="030F0702030302020204" pitchFamily="66" charset="0"/>
              </a:rPr>
              <a:t>dış akım kaynaklı </a:t>
            </a:r>
            <a:r>
              <a:rPr lang="tr-TR" sz="2400" dirty="0" err="1">
                <a:solidFill>
                  <a:srgbClr val="FF0000"/>
                </a:solidFill>
                <a:latin typeface="Comic Sans MS" panose="030F0702030302020204" pitchFamily="66" charset="0"/>
              </a:rPr>
              <a:t>katodik</a:t>
            </a:r>
            <a:r>
              <a:rPr lang="tr-TR" sz="2400" dirty="0">
                <a:solidFill>
                  <a:srgbClr val="FF0000"/>
                </a:solidFill>
                <a:latin typeface="Comic Sans MS" panose="030F0702030302020204" pitchFamily="66" charset="0"/>
              </a:rPr>
              <a:t> koruma sistemlerinde </a:t>
            </a:r>
            <a:r>
              <a:rPr lang="tr-TR" sz="2400" dirty="0">
                <a:latin typeface="Comic Sans MS" panose="030F0702030302020204" pitchFamily="66" charset="0"/>
              </a:rPr>
              <a:t>de, örneğin hurda çelik gibi </a:t>
            </a:r>
            <a:r>
              <a:rPr lang="tr-TR" sz="2400" dirty="0">
                <a:solidFill>
                  <a:srgbClr val="FF0000"/>
                </a:solidFill>
                <a:latin typeface="Comic Sans MS" panose="030F0702030302020204" pitchFamily="66" charset="0"/>
              </a:rPr>
              <a:t>çözünebilen bir metal </a:t>
            </a:r>
            <a:r>
              <a:rPr lang="tr-TR" sz="2400" dirty="0">
                <a:latin typeface="Comic Sans MS" panose="030F0702030302020204" pitchFamily="66" charset="0"/>
              </a:rPr>
              <a:t>kullanılabilir. Bu durumda anot reaksiyonu  metalin oksitlenerek metal iyonu haline dönüşmesi şeklinde yürür. </a:t>
            </a:r>
          </a:p>
        </p:txBody>
      </p:sp>
      <p:sp>
        <p:nvSpPr>
          <p:cNvPr id="6" name="Dikdörtgen 5"/>
          <p:cNvSpPr/>
          <p:nvPr/>
        </p:nvSpPr>
        <p:spPr>
          <a:xfrm>
            <a:off x="269947" y="3105834"/>
            <a:ext cx="11637801" cy="830997"/>
          </a:xfrm>
          <a:prstGeom prst="rect">
            <a:avLst/>
          </a:prstGeom>
        </p:spPr>
        <p:txBody>
          <a:bodyPr wrap="square">
            <a:spAutoFit/>
          </a:bodyPr>
          <a:lstStyle/>
          <a:p>
            <a:pPr algn="just"/>
            <a:r>
              <a:rPr lang="tr-TR" sz="2400" dirty="0">
                <a:latin typeface="Comic Sans MS" panose="030F0702030302020204" pitchFamily="66" charset="0"/>
              </a:rPr>
              <a:t>Oluşan  metal  iyonları  </a:t>
            </a:r>
            <a:r>
              <a:rPr lang="tr-TR" sz="2400" dirty="0" err="1">
                <a:latin typeface="Comic Sans MS" panose="030F0702030302020204" pitchFamily="66" charset="0"/>
              </a:rPr>
              <a:t>nötral</a:t>
            </a:r>
            <a:r>
              <a:rPr lang="tr-TR" sz="2400" dirty="0">
                <a:latin typeface="Comic Sans MS" panose="030F0702030302020204" pitchFamily="66" charset="0"/>
              </a:rPr>
              <a:t>  ortamlarda  su  ile  reaksiyona  girerek hidroksit haline dönüşebilir. </a:t>
            </a:r>
          </a:p>
        </p:txBody>
      </p:sp>
      <p:sp>
        <p:nvSpPr>
          <p:cNvPr id="7" name="Dikdörtgen 6"/>
          <p:cNvSpPr/>
          <p:nvPr/>
        </p:nvSpPr>
        <p:spPr>
          <a:xfrm>
            <a:off x="376718" y="4817087"/>
            <a:ext cx="11531029" cy="1938992"/>
          </a:xfrm>
          <a:prstGeom prst="rect">
            <a:avLst/>
          </a:prstGeom>
        </p:spPr>
        <p:txBody>
          <a:bodyPr wrap="square">
            <a:spAutoFit/>
          </a:bodyPr>
          <a:lstStyle/>
          <a:p>
            <a:pPr algn="just"/>
            <a:r>
              <a:rPr lang="tr-TR" sz="2400" dirty="0">
                <a:latin typeface="Comic Sans MS" panose="030F0702030302020204" pitchFamily="66" charset="0"/>
              </a:rPr>
              <a:t>Metal  hidroksitlerin  çözünürlüğü  genellikle  azdır.  Bu  nedenle  çevrede bulunan  bazı  bileşiklerle,  örneğin  kalsiyum  karbonat  ve  silikat  ile  birlikte  anot yüzeyinde  çökelerek  kabuk  oluştururlar.  Kabuk  oluşumu  anot  reaksiyonlarının büyük ölçüde yavaşlamasına ve anodun kısa sürede pasifleşmesine neden olur.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626" y="2228101"/>
            <a:ext cx="25717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307" y="3936831"/>
            <a:ext cx="41338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3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4793" y="254554"/>
            <a:ext cx="3970959" cy="461665"/>
          </a:xfrm>
          <a:prstGeom prst="rect">
            <a:avLst/>
          </a:prstGeom>
        </p:spPr>
        <p:txBody>
          <a:bodyPr wrap="none">
            <a:spAutoFit/>
          </a:bodyPr>
          <a:lstStyle/>
          <a:p>
            <a:r>
              <a:rPr lang="tr-TR" sz="2400" b="1" dirty="0">
                <a:solidFill>
                  <a:srgbClr val="FF0000"/>
                </a:solidFill>
                <a:latin typeface="Comic Sans MS" panose="030F0702030302020204" pitchFamily="66" charset="0"/>
              </a:rPr>
              <a:t>2- Anotta Oksijen Çıkışı </a:t>
            </a:r>
          </a:p>
        </p:txBody>
      </p:sp>
      <p:sp>
        <p:nvSpPr>
          <p:cNvPr id="5" name="Dikdörtgen 4"/>
          <p:cNvSpPr/>
          <p:nvPr/>
        </p:nvSpPr>
        <p:spPr>
          <a:xfrm>
            <a:off x="324793" y="979085"/>
            <a:ext cx="11398020" cy="830997"/>
          </a:xfrm>
          <a:prstGeom prst="rect">
            <a:avLst/>
          </a:prstGeom>
        </p:spPr>
        <p:txBody>
          <a:bodyPr wrap="square">
            <a:spAutoFit/>
          </a:bodyPr>
          <a:lstStyle/>
          <a:p>
            <a:pPr algn="just"/>
            <a:r>
              <a:rPr lang="tr-TR" sz="2400" dirty="0">
                <a:latin typeface="Comic Sans MS" panose="030F0702030302020204" pitchFamily="66" charset="0"/>
              </a:rPr>
              <a:t>Anot  soy  bir  metal  ise  (veya  pasifleşmiş  ise)  anotta  suyun  ayrışması sonucu oksijen çıkışı meydana gelebilir. </a:t>
            </a:r>
          </a:p>
        </p:txBody>
      </p:sp>
      <p:sp>
        <p:nvSpPr>
          <p:cNvPr id="6" name="Dikdörtgen 5"/>
          <p:cNvSpPr/>
          <p:nvPr/>
        </p:nvSpPr>
        <p:spPr>
          <a:xfrm>
            <a:off x="403839" y="3952429"/>
            <a:ext cx="11239927" cy="830997"/>
          </a:xfrm>
          <a:prstGeom prst="rect">
            <a:avLst/>
          </a:prstGeom>
        </p:spPr>
        <p:txBody>
          <a:bodyPr wrap="square">
            <a:spAutoFit/>
          </a:bodyPr>
          <a:lstStyle/>
          <a:p>
            <a:pPr algn="just"/>
            <a:r>
              <a:rPr lang="tr-TR" sz="2400" dirty="0">
                <a:latin typeface="Comic Sans MS" panose="030F0702030302020204" pitchFamily="66" charset="0"/>
              </a:rPr>
              <a:t>Bu  reaksiyon  sonucunda  anot  civarında  asidik  bir  ortam  oluşur.  Tatlı sularda ve zemin içinde </a:t>
            </a:r>
            <a:r>
              <a:rPr lang="tr-TR" sz="2400" dirty="0" smtClean="0">
                <a:latin typeface="Comic Sans MS" panose="030F0702030302020204" pitchFamily="66" charset="0"/>
              </a:rPr>
              <a:t>anot </a:t>
            </a:r>
            <a:r>
              <a:rPr lang="tr-TR" sz="2400" dirty="0">
                <a:latin typeface="Comic Sans MS" panose="030F0702030302020204" pitchFamily="66" charset="0"/>
              </a:rPr>
              <a:t>reaksiyonu oksijen çıkışı şeklindedir.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849" y="2057400"/>
            <a:ext cx="6248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40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683" y="2122738"/>
            <a:ext cx="22098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895" y="3660490"/>
            <a:ext cx="29527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44391" y="326473"/>
            <a:ext cx="3610284" cy="461665"/>
          </a:xfrm>
          <a:prstGeom prst="rect">
            <a:avLst/>
          </a:prstGeom>
        </p:spPr>
        <p:txBody>
          <a:bodyPr wrap="none">
            <a:spAutoFit/>
          </a:bodyPr>
          <a:lstStyle/>
          <a:p>
            <a:r>
              <a:rPr lang="tr-TR" sz="2400" b="1" dirty="0">
                <a:solidFill>
                  <a:srgbClr val="FF0000"/>
                </a:solidFill>
                <a:latin typeface="Comic Sans MS" panose="030F0702030302020204" pitchFamily="66" charset="0"/>
              </a:rPr>
              <a:t>3- Anottan Klor Çıkışı </a:t>
            </a:r>
          </a:p>
        </p:txBody>
      </p:sp>
      <p:sp>
        <p:nvSpPr>
          <p:cNvPr id="5" name="Dikdörtgen 4"/>
          <p:cNvSpPr/>
          <p:nvPr/>
        </p:nvSpPr>
        <p:spPr>
          <a:xfrm>
            <a:off x="243155" y="994697"/>
            <a:ext cx="11808432" cy="830997"/>
          </a:xfrm>
          <a:prstGeom prst="rect">
            <a:avLst/>
          </a:prstGeom>
        </p:spPr>
        <p:txBody>
          <a:bodyPr wrap="square">
            <a:spAutoFit/>
          </a:bodyPr>
          <a:lstStyle/>
          <a:p>
            <a:pPr algn="just"/>
            <a:r>
              <a:rPr lang="tr-TR" sz="2400" dirty="0">
                <a:latin typeface="Comic Sans MS" panose="030F0702030302020204" pitchFamily="66" charset="0"/>
              </a:rPr>
              <a:t>Deniz  suyu  içinde  ve  klorür  konsantrasyonu  yüksek  diğer  tuzlu  sular içinde anotta oksijen yerine (veya onunla birlikte) klor gazı çıkabilir. </a:t>
            </a:r>
          </a:p>
        </p:txBody>
      </p:sp>
      <p:sp>
        <p:nvSpPr>
          <p:cNvPr id="6" name="Dikdörtgen 5"/>
          <p:cNvSpPr/>
          <p:nvPr/>
        </p:nvSpPr>
        <p:spPr>
          <a:xfrm>
            <a:off x="520081" y="2848092"/>
            <a:ext cx="6869188" cy="461665"/>
          </a:xfrm>
          <a:prstGeom prst="rect">
            <a:avLst/>
          </a:prstGeom>
        </p:spPr>
        <p:txBody>
          <a:bodyPr wrap="none">
            <a:spAutoFit/>
          </a:bodyPr>
          <a:lstStyle/>
          <a:p>
            <a:r>
              <a:rPr lang="tr-TR" sz="2400" dirty="0">
                <a:latin typeface="Comic Sans MS" panose="030F0702030302020204" pitchFamily="66" charset="0"/>
              </a:rPr>
              <a:t>Açığa çıkan klor gazı su ile reaksiyona girerek, </a:t>
            </a:r>
          </a:p>
        </p:txBody>
      </p:sp>
      <p:sp>
        <p:nvSpPr>
          <p:cNvPr id="7" name="Dikdörtgen 6"/>
          <p:cNvSpPr/>
          <p:nvPr/>
        </p:nvSpPr>
        <p:spPr>
          <a:xfrm>
            <a:off x="243155" y="4529007"/>
            <a:ext cx="11808432" cy="830997"/>
          </a:xfrm>
          <a:prstGeom prst="rect">
            <a:avLst/>
          </a:prstGeom>
        </p:spPr>
        <p:txBody>
          <a:bodyPr wrap="square">
            <a:spAutoFit/>
          </a:bodyPr>
          <a:lstStyle/>
          <a:p>
            <a:pPr algn="just"/>
            <a:r>
              <a:rPr lang="tr-TR" sz="2400" dirty="0" err="1">
                <a:latin typeface="Comic Sans MS" panose="030F0702030302020204" pitchFamily="66" charset="0"/>
              </a:rPr>
              <a:t>hipokloröz</a:t>
            </a:r>
            <a:r>
              <a:rPr lang="tr-TR" sz="2400" dirty="0">
                <a:latin typeface="Comic Sans MS" panose="030F0702030302020204" pitchFamily="66" charset="0"/>
              </a:rPr>
              <a:t>  asidi  oluşturur.    Bu  asit  zayıf  bir  asit  olduğundan  klor  çıkışı  halinde anot bölgesinde </a:t>
            </a:r>
            <a:r>
              <a:rPr lang="tr-TR" sz="2400" dirty="0" err="1">
                <a:latin typeface="Comic Sans MS" panose="030F0702030302020204" pitchFamily="66" charset="0"/>
              </a:rPr>
              <a:t>pH</a:t>
            </a:r>
            <a:r>
              <a:rPr lang="tr-TR" sz="2400" dirty="0">
                <a:latin typeface="Comic Sans MS" panose="030F0702030302020204" pitchFamily="66" charset="0"/>
              </a:rPr>
              <a:t> düşüşü çok fazla olmaz. </a:t>
            </a:r>
          </a:p>
        </p:txBody>
      </p:sp>
    </p:spTree>
    <p:extLst>
      <p:ext uri="{BB962C8B-B14F-4D97-AF65-F5344CB8AC3E}">
        <p14:creationId xmlns:p14="http://schemas.microsoft.com/office/powerpoint/2010/main" val="17102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18499" y="414409"/>
            <a:ext cx="11383765" cy="1846659"/>
          </a:xfrm>
          <a:prstGeom prst="rect">
            <a:avLst/>
          </a:prstGeom>
        </p:spPr>
        <p:txBody>
          <a:bodyPr wrap="square">
            <a:spAutoFit/>
          </a:bodyPr>
          <a:lstStyle/>
          <a:p>
            <a:pPr algn="just"/>
            <a:r>
              <a:rPr lang="tr-TR" sz="2400" b="1" dirty="0">
                <a:solidFill>
                  <a:srgbClr val="FF0000"/>
                </a:solidFill>
                <a:latin typeface="Comic Sans MS" panose="030F0702030302020204" pitchFamily="66" charset="0"/>
              </a:rPr>
              <a:t>4- Karbondioksit çıkışı     </a:t>
            </a:r>
            <a:endParaRPr lang="tr-TR" sz="2400" b="1" dirty="0" smtClean="0">
              <a:solidFill>
                <a:srgbClr val="FF0000"/>
              </a:solidFill>
              <a:latin typeface="Comic Sans MS" panose="030F0702030302020204" pitchFamily="66" charset="0"/>
            </a:endParaRPr>
          </a:p>
          <a:p>
            <a:pPr algn="just"/>
            <a:endParaRPr lang="tr-TR" dirty="0"/>
          </a:p>
          <a:p>
            <a:pPr algn="just"/>
            <a:r>
              <a:rPr lang="tr-TR" sz="2400" dirty="0" smtClean="0">
                <a:latin typeface="Comic Sans MS" panose="030F0702030302020204" pitchFamily="66" charset="0"/>
              </a:rPr>
              <a:t>Zemin </a:t>
            </a:r>
            <a:r>
              <a:rPr lang="tr-TR" sz="2400" dirty="0">
                <a:latin typeface="Comic Sans MS" panose="030F0702030302020204" pitchFamily="66" charset="0"/>
              </a:rPr>
              <a:t>içinde kullanılan anotlar genellikle kok tozundan oluşan bir anot yatağı  içine  konulur.  Bu  tip  anot  yataklarında  anot  reaksiyonu  karbonun oksitlenmesi şeklindedir. </a:t>
            </a:r>
          </a:p>
        </p:txBody>
      </p:sp>
      <p:sp>
        <p:nvSpPr>
          <p:cNvPr id="5" name="Dikdörtgen 4"/>
          <p:cNvSpPr/>
          <p:nvPr/>
        </p:nvSpPr>
        <p:spPr>
          <a:xfrm>
            <a:off x="318499" y="3542688"/>
            <a:ext cx="11527604" cy="830997"/>
          </a:xfrm>
          <a:prstGeom prst="rect">
            <a:avLst/>
          </a:prstGeom>
        </p:spPr>
        <p:txBody>
          <a:bodyPr wrap="square">
            <a:spAutoFit/>
          </a:bodyPr>
          <a:lstStyle/>
          <a:p>
            <a:pPr algn="just"/>
            <a:r>
              <a:rPr lang="tr-TR" sz="2400" dirty="0">
                <a:latin typeface="Comic Sans MS" panose="030F0702030302020204" pitchFamily="66" charset="0"/>
              </a:rPr>
              <a:t>Bu reaksiyonlar için kok tozunun ıslak halde olması gerekir. Reaksiyon sonunda anot bölgesi diğer anot reaksiyonlarında olduğu gibi asidik bir karakter kazanır.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557" y="2396716"/>
            <a:ext cx="34480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18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6580" y="214264"/>
            <a:ext cx="11568701" cy="2215991"/>
          </a:xfrm>
          <a:prstGeom prst="rect">
            <a:avLst/>
          </a:prstGeom>
        </p:spPr>
        <p:txBody>
          <a:bodyPr wrap="square">
            <a:spAutoFit/>
          </a:bodyPr>
          <a:lstStyle/>
          <a:p>
            <a:r>
              <a:rPr lang="tr-TR" sz="2400" b="1" dirty="0">
                <a:solidFill>
                  <a:srgbClr val="FF0000"/>
                </a:solidFill>
                <a:latin typeface="Comic Sans MS" panose="030F0702030302020204" pitchFamily="66" charset="0"/>
              </a:rPr>
              <a:t>Dış Akım Kaynaklı </a:t>
            </a:r>
            <a:r>
              <a:rPr lang="tr-TR" sz="2400" b="1" dirty="0" err="1">
                <a:solidFill>
                  <a:srgbClr val="FF0000"/>
                </a:solidFill>
                <a:latin typeface="Comic Sans MS" panose="030F0702030302020204" pitchFamily="66" charset="0"/>
              </a:rPr>
              <a:t>Katodik</a:t>
            </a:r>
            <a:r>
              <a:rPr lang="tr-TR" sz="2400" b="1" dirty="0">
                <a:solidFill>
                  <a:srgbClr val="FF0000"/>
                </a:solidFill>
                <a:latin typeface="Comic Sans MS" panose="030F0702030302020204" pitchFamily="66" charset="0"/>
              </a:rPr>
              <a:t> Koruma Sistemlerinde Kullanılan </a:t>
            </a:r>
            <a:r>
              <a:rPr lang="tr-TR" sz="2400" b="1" dirty="0" smtClean="0">
                <a:solidFill>
                  <a:srgbClr val="FF0000"/>
                </a:solidFill>
                <a:latin typeface="Comic Sans MS" panose="030F0702030302020204" pitchFamily="66" charset="0"/>
              </a:rPr>
              <a:t>Yardımcı </a:t>
            </a:r>
            <a:r>
              <a:rPr lang="tr-TR" sz="2400" b="1" dirty="0">
                <a:solidFill>
                  <a:srgbClr val="FF0000"/>
                </a:solidFill>
                <a:latin typeface="Comic Sans MS" panose="030F0702030302020204" pitchFamily="66" charset="0"/>
              </a:rPr>
              <a:t>Anot Cinsleri      </a:t>
            </a:r>
            <a:endParaRPr lang="tr-TR" sz="2400" b="1" dirty="0" smtClean="0">
              <a:solidFill>
                <a:srgbClr val="FF0000"/>
              </a:solidFill>
              <a:latin typeface="Comic Sans MS" panose="030F0702030302020204" pitchFamily="66" charset="0"/>
            </a:endParaRPr>
          </a:p>
          <a:p>
            <a:endParaRPr lang="tr-TR" dirty="0"/>
          </a:p>
          <a:p>
            <a:pPr algn="just"/>
            <a:r>
              <a:rPr lang="tr-TR" sz="2400" dirty="0" smtClean="0">
                <a:latin typeface="Comic Sans MS" panose="030F0702030302020204" pitchFamily="66" charset="0"/>
              </a:rPr>
              <a:t>Endüstride </a:t>
            </a:r>
            <a:r>
              <a:rPr lang="tr-TR" sz="2400" dirty="0">
                <a:latin typeface="Comic Sans MS" panose="030F0702030302020204" pitchFamily="66" charset="0"/>
              </a:rPr>
              <a:t>su altında, zemin içinde, deniz suyunda ve değişik kimyasal elektrolitler içinde kullanılmak üzere çeşitli anot tipleri geliştirilmiştir. Bu anotların elektrokimyasal özellikleri aşağıda özetlenmiştir. </a:t>
            </a:r>
          </a:p>
        </p:txBody>
      </p:sp>
      <p:sp>
        <p:nvSpPr>
          <p:cNvPr id="5" name="Dikdörtgen 4"/>
          <p:cNvSpPr/>
          <p:nvPr/>
        </p:nvSpPr>
        <p:spPr>
          <a:xfrm>
            <a:off x="376032" y="2648433"/>
            <a:ext cx="2464136" cy="461665"/>
          </a:xfrm>
          <a:prstGeom prst="rect">
            <a:avLst/>
          </a:prstGeom>
        </p:spPr>
        <p:txBody>
          <a:bodyPr wrap="none">
            <a:spAutoFit/>
          </a:bodyPr>
          <a:lstStyle/>
          <a:p>
            <a:r>
              <a:rPr lang="tr-TR" sz="2400" b="1" dirty="0">
                <a:solidFill>
                  <a:srgbClr val="FF0000"/>
                </a:solidFill>
                <a:latin typeface="Comic Sans MS" panose="030F0702030302020204" pitchFamily="66" charset="0"/>
              </a:rPr>
              <a:t>Grafit Anotlar </a:t>
            </a:r>
          </a:p>
        </p:txBody>
      </p:sp>
      <p:sp>
        <p:nvSpPr>
          <p:cNvPr id="6" name="Dikdörtgen 5"/>
          <p:cNvSpPr/>
          <p:nvPr/>
        </p:nvSpPr>
        <p:spPr>
          <a:xfrm>
            <a:off x="376031" y="3306785"/>
            <a:ext cx="11439249" cy="1569660"/>
          </a:xfrm>
          <a:prstGeom prst="rect">
            <a:avLst/>
          </a:prstGeom>
        </p:spPr>
        <p:txBody>
          <a:bodyPr wrap="square">
            <a:spAutoFit/>
          </a:bodyPr>
          <a:lstStyle/>
          <a:p>
            <a:pPr algn="just"/>
            <a:r>
              <a:rPr lang="tr-TR" sz="2400" dirty="0">
                <a:latin typeface="Comic Sans MS" panose="030F0702030302020204" pitchFamily="66" charset="0"/>
              </a:rPr>
              <a:t>Grafit anotlar, ekonomik oluşları nedeniyle deniz suyu, tatlı su ve zemin içinde  geniş  çapta  kullanılmaktadır.  Grafit  anotlarda  reaksiyon  sonucu  daima gaz  çıkışı  meydana  geldiğinden,  anotların  yüzeyinde  bir  pasif  tabaka  oluşmaz ve  anot  pasifleşmez. </a:t>
            </a:r>
          </a:p>
        </p:txBody>
      </p:sp>
      <p:sp>
        <p:nvSpPr>
          <p:cNvPr id="7" name="Dikdörtgen 6"/>
          <p:cNvSpPr/>
          <p:nvPr/>
        </p:nvSpPr>
        <p:spPr>
          <a:xfrm>
            <a:off x="376032" y="5032844"/>
            <a:ext cx="11439248" cy="1569660"/>
          </a:xfrm>
          <a:prstGeom prst="rect">
            <a:avLst/>
          </a:prstGeom>
        </p:spPr>
        <p:txBody>
          <a:bodyPr wrap="square">
            <a:spAutoFit/>
          </a:bodyPr>
          <a:lstStyle/>
          <a:p>
            <a:pPr algn="just"/>
            <a:r>
              <a:rPr lang="tr-TR" sz="2400" dirty="0">
                <a:latin typeface="Comic Sans MS" panose="030F0702030302020204" pitchFamily="66" charset="0"/>
              </a:rPr>
              <a:t>Zemin  ve  tatlı  sular  içinde  kullanılan  grafit  anot yataklarında  karbon  dioksit  ve  oksijen  çıkışı  meydana  gelir.  Deniz  suyu  içinde ise, esas olarak klor gazı oluşur. Yüksek akım yoğunluklarında klor yanında az miktarda oksijen ve karbondioksit gazları da çıkabilir.</a:t>
            </a:r>
          </a:p>
        </p:txBody>
      </p:sp>
    </p:spTree>
    <p:extLst>
      <p:ext uri="{BB962C8B-B14F-4D97-AF65-F5344CB8AC3E}">
        <p14:creationId xmlns:p14="http://schemas.microsoft.com/office/powerpoint/2010/main" val="53507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2059" y="271378"/>
            <a:ext cx="11623496" cy="3046988"/>
          </a:xfrm>
          <a:prstGeom prst="rect">
            <a:avLst/>
          </a:prstGeom>
        </p:spPr>
        <p:txBody>
          <a:bodyPr wrap="square">
            <a:spAutoFit/>
          </a:bodyPr>
          <a:lstStyle/>
          <a:p>
            <a:r>
              <a:rPr lang="tr-TR" sz="2400" b="1" dirty="0">
                <a:solidFill>
                  <a:srgbClr val="FF0000"/>
                </a:solidFill>
                <a:latin typeface="Comic Sans MS" panose="030F0702030302020204" pitchFamily="66" charset="0"/>
              </a:rPr>
              <a:t>Demir-Silikon Anotlar </a:t>
            </a:r>
            <a:endParaRPr lang="tr-TR" sz="2400" b="1" dirty="0" smtClean="0">
              <a:solidFill>
                <a:srgbClr val="FF0000"/>
              </a:solidFill>
              <a:latin typeface="Comic Sans MS" panose="030F0702030302020204" pitchFamily="66" charset="0"/>
            </a:endParaRPr>
          </a:p>
          <a:p>
            <a:r>
              <a:rPr lang="tr-TR" sz="2400" b="1" dirty="0" smtClean="0">
                <a:solidFill>
                  <a:srgbClr val="FF0000"/>
                </a:solidFill>
                <a:latin typeface="Comic Sans MS" panose="030F0702030302020204" pitchFamily="66" charset="0"/>
              </a:rPr>
              <a:t>  </a:t>
            </a:r>
          </a:p>
          <a:p>
            <a:r>
              <a:rPr lang="tr-TR" sz="2400" dirty="0" smtClean="0">
                <a:latin typeface="Comic Sans MS" panose="030F0702030302020204" pitchFamily="66" charset="0"/>
              </a:rPr>
              <a:t>Bileşiminde  </a:t>
            </a:r>
            <a:r>
              <a:rPr lang="tr-TR" sz="2400" dirty="0">
                <a:latin typeface="Comic Sans MS" panose="030F0702030302020204" pitchFamily="66" charset="0"/>
              </a:rPr>
              <a:t>yaklaşık  %  14,4  oranında  silisyum  içeren  dökme  demir anotlar </a:t>
            </a:r>
            <a:r>
              <a:rPr lang="tr-TR" sz="2400" dirty="0" err="1">
                <a:latin typeface="Comic Sans MS" panose="030F0702030302020204" pitchFamily="66" charset="0"/>
              </a:rPr>
              <a:t>inert</a:t>
            </a:r>
            <a:r>
              <a:rPr lang="tr-TR" sz="2400" dirty="0">
                <a:latin typeface="Comic Sans MS" panose="030F0702030302020204" pitchFamily="66" charset="0"/>
              </a:rPr>
              <a:t> anot olarak pratikte çokça kullanılmaktadır. Bu anotların yüzeyinde kısa  sürede  sağlam  bir  silisyum  dioksit  tabakası  oluşur.  Bu  film  anodun parçalanmasını önler, ancak silisyum dioksit iletken olduğu için anot direncinin artmasına  neden  olmaz. </a:t>
            </a:r>
            <a:r>
              <a:rPr lang="tr-TR" sz="2400" dirty="0" smtClean="0">
                <a:latin typeface="Comic Sans MS" panose="030F0702030302020204" pitchFamily="66" charset="0"/>
              </a:rPr>
              <a:t>Eğer </a:t>
            </a:r>
            <a:r>
              <a:rPr lang="tr-TR" sz="2400" dirty="0">
                <a:latin typeface="Comic Sans MS" panose="030F0702030302020204" pitchFamily="66" charset="0"/>
              </a:rPr>
              <a:t>anot  yüzeyi  silisyum  dioksit  ile  kaplanırsa  anot  akım  üretemez.  Fakat  anot yüzeyinde, </a:t>
            </a:r>
          </a:p>
        </p:txBody>
      </p:sp>
      <p:sp>
        <p:nvSpPr>
          <p:cNvPr id="5" name="Dikdörtgen 4"/>
          <p:cNvSpPr/>
          <p:nvPr/>
        </p:nvSpPr>
        <p:spPr>
          <a:xfrm>
            <a:off x="202059" y="4760377"/>
            <a:ext cx="11489932" cy="1200329"/>
          </a:xfrm>
          <a:prstGeom prst="rect">
            <a:avLst/>
          </a:prstGeom>
        </p:spPr>
        <p:txBody>
          <a:bodyPr wrap="square">
            <a:spAutoFit/>
          </a:bodyPr>
          <a:lstStyle/>
          <a:p>
            <a:pPr algn="just"/>
            <a:r>
              <a:rPr lang="tr-TR" sz="2400" dirty="0">
                <a:latin typeface="Comic Sans MS" panose="030F0702030302020204" pitchFamily="66" charset="0"/>
              </a:rPr>
              <a:t>reaksiyonu meydana gelir. Burada iletkenliği H+ iyonları sağlar. Bu nedenle anot pasifleşmeden akım üretebilir. Demir silikon anot yüzeyinin tam olarak silisyum dioksit ile kaplanmasını önlemek için en uygun silisyum yüzdesi % 14.35'dir.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875" y="3474004"/>
            <a:ext cx="39243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7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2213" y="103615"/>
            <a:ext cx="3886000" cy="461665"/>
          </a:xfrm>
          <a:prstGeom prst="rect">
            <a:avLst/>
          </a:prstGeom>
        </p:spPr>
        <p:txBody>
          <a:bodyPr wrap="none">
            <a:spAutoFit/>
          </a:bodyPr>
          <a:lstStyle/>
          <a:p>
            <a:r>
              <a:rPr lang="tr-TR" sz="2400" b="1" dirty="0">
                <a:solidFill>
                  <a:srgbClr val="FF0000"/>
                </a:solidFill>
                <a:latin typeface="Comic Sans MS" panose="030F0702030302020204" pitchFamily="66" charset="0"/>
              </a:rPr>
              <a:t>Gümüş - Kurşun Anotlar </a:t>
            </a:r>
          </a:p>
        </p:txBody>
      </p:sp>
      <p:sp>
        <p:nvSpPr>
          <p:cNvPr id="5" name="Dikdörtgen 4"/>
          <p:cNvSpPr/>
          <p:nvPr/>
        </p:nvSpPr>
        <p:spPr>
          <a:xfrm>
            <a:off x="195208" y="651118"/>
            <a:ext cx="11589249" cy="1938992"/>
          </a:xfrm>
          <a:prstGeom prst="rect">
            <a:avLst/>
          </a:prstGeom>
        </p:spPr>
        <p:txBody>
          <a:bodyPr wrap="square">
            <a:spAutoFit/>
          </a:bodyPr>
          <a:lstStyle/>
          <a:p>
            <a:pPr algn="just"/>
            <a:r>
              <a:rPr lang="tr-TR" sz="2400" dirty="0">
                <a:latin typeface="Comic Sans MS" panose="030F0702030302020204" pitchFamily="66" charset="0"/>
              </a:rPr>
              <a:t>Bu  anotların  kütle  kaybı başlangıçta  1  kg/</a:t>
            </a:r>
            <a:r>
              <a:rPr lang="tr-TR" sz="2400" dirty="0" err="1">
                <a:latin typeface="Comic Sans MS" panose="030F0702030302020204" pitchFamily="66" charset="0"/>
              </a:rPr>
              <a:t>A.yıl</a:t>
            </a:r>
            <a:r>
              <a:rPr lang="tr-TR" sz="2400" dirty="0">
                <a:latin typeface="Comic Sans MS" panose="030F0702030302020204" pitchFamily="66" charset="0"/>
              </a:rPr>
              <a:t>  olmasına  rağmen,  yaklaşık  1  ay  sonra  30-50  g/</a:t>
            </a:r>
            <a:r>
              <a:rPr lang="tr-TR" sz="2400" dirty="0" err="1">
                <a:latin typeface="Comic Sans MS" panose="030F0702030302020204" pitchFamily="66" charset="0"/>
              </a:rPr>
              <a:t>A.yıl</a:t>
            </a:r>
            <a:r>
              <a:rPr lang="tr-TR" sz="2400" dirty="0">
                <a:latin typeface="Comic Sans MS" panose="030F0702030302020204" pitchFamily="66" charset="0"/>
              </a:rPr>
              <a:t> değerine  kadar  düşer.  Bunun  nedeni  anot  yüzeyinde  oluşan  kurşun  peroksit filmidir.  Bu  bileşik  anodun  çözünerek  harcanmasını  önler.  Buna  karşılık  iyi iletken  özellikte  oluşu  nedeniyle  anot  direncinde  artışa  neden  olmaz. </a:t>
            </a:r>
          </a:p>
        </p:txBody>
      </p:sp>
      <p:sp>
        <p:nvSpPr>
          <p:cNvPr id="6" name="Dikdörtgen 5"/>
          <p:cNvSpPr/>
          <p:nvPr/>
        </p:nvSpPr>
        <p:spPr>
          <a:xfrm>
            <a:off x="287674" y="2645947"/>
            <a:ext cx="11681717" cy="1938992"/>
          </a:xfrm>
          <a:prstGeom prst="rect">
            <a:avLst/>
          </a:prstGeom>
        </p:spPr>
        <p:txBody>
          <a:bodyPr wrap="square">
            <a:spAutoFit/>
          </a:bodyPr>
          <a:lstStyle/>
          <a:p>
            <a:r>
              <a:rPr lang="tr-TR" sz="2400" b="1" dirty="0">
                <a:solidFill>
                  <a:srgbClr val="FF0000"/>
                </a:solidFill>
                <a:latin typeface="Comic Sans MS" panose="030F0702030302020204" pitchFamily="66" charset="0"/>
              </a:rPr>
              <a:t>Platin Kaplanmış Titanyum Anotlar  </a:t>
            </a:r>
            <a:endParaRPr lang="tr-TR" sz="2400" b="1" dirty="0" smtClean="0">
              <a:solidFill>
                <a:srgbClr val="FF0000"/>
              </a:solidFill>
              <a:latin typeface="Comic Sans MS" panose="030F0702030302020204" pitchFamily="66" charset="0"/>
            </a:endParaRPr>
          </a:p>
          <a:p>
            <a:r>
              <a:rPr lang="tr-TR" sz="2400" b="1" dirty="0" smtClean="0">
                <a:solidFill>
                  <a:srgbClr val="FF0000"/>
                </a:solidFill>
                <a:latin typeface="Comic Sans MS" panose="030F0702030302020204" pitchFamily="66" charset="0"/>
              </a:rPr>
              <a:t>   </a:t>
            </a:r>
          </a:p>
          <a:p>
            <a:pPr algn="just"/>
            <a:r>
              <a:rPr lang="tr-TR" sz="2400" dirty="0" smtClean="0">
                <a:latin typeface="Comic Sans MS" panose="030F0702030302020204" pitchFamily="66" charset="0"/>
              </a:rPr>
              <a:t>Titanyum </a:t>
            </a:r>
            <a:r>
              <a:rPr lang="tr-TR" sz="2400" dirty="0">
                <a:latin typeface="Comic Sans MS" panose="030F0702030302020204" pitchFamily="66" charset="0"/>
              </a:rPr>
              <a:t>metali üzerine 5 -10 µm kalınlığında platin kaplanarak yüksek </a:t>
            </a:r>
            <a:r>
              <a:rPr lang="tr-TR" sz="2400" dirty="0" smtClean="0">
                <a:latin typeface="Comic Sans MS" panose="030F0702030302020204" pitchFamily="66" charset="0"/>
              </a:rPr>
              <a:t>performanslı </a:t>
            </a:r>
            <a:r>
              <a:rPr lang="tr-TR" sz="2400" dirty="0">
                <a:latin typeface="Comic Sans MS" panose="030F0702030302020204" pitchFamily="66" charset="0"/>
              </a:rPr>
              <a:t>anotlar elde edilebilir. </a:t>
            </a:r>
            <a:r>
              <a:rPr lang="tr-TR" sz="2400" dirty="0" smtClean="0">
                <a:latin typeface="Comic Sans MS" panose="030F0702030302020204" pitchFamily="66" charset="0"/>
              </a:rPr>
              <a:t>Platin kaplanmış </a:t>
            </a:r>
            <a:r>
              <a:rPr lang="tr-TR" sz="2400" dirty="0">
                <a:latin typeface="Comic Sans MS" panose="030F0702030302020204" pitchFamily="66" charset="0"/>
              </a:rPr>
              <a:t>titanyum (veya </a:t>
            </a:r>
            <a:r>
              <a:rPr lang="tr-TR" sz="2400" dirty="0" err="1">
                <a:latin typeface="Comic Sans MS" panose="030F0702030302020204" pitchFamily="66" charset="0"/>
              </a:rPr>
              <a:t>niobyum</a:t>
            </a:r>
            <a:r>
              <a:rPr lang="tr-TR" sz="2400" dirty="0">
                <a:latin typeface="Comic Sans MS" panose="030F0702030302020204" pitchFamily="66" charset="0"/>
              </a:rPr>
              <a:t>) anotların kütle kaybı çok azdır.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662" y="4656859"/>
            <a:ext cx="87249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27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8363" y="326876"/>
            <a:ext cx="11284449" cy="1200329"/>
          </a:xfrm>
          <a:prstGeom prst="rect">
            <a:avLst/>
          </a:prstGeom>
        </p:spPr>
        <p:txBody>
          <a:bodyPr wrap="square">
            <a:spAutoFit/>
          </a:bodyPr>
          <a:lstStyle/>
          <a:p>
            <a:pPr algn="just"/>
            <a:r>
              <a:rPr lang="tr-TR" sz="2400" dirty="0">
                <a:latin typeface="Comic Sans MS" panose="030F0702030302020204" pitchFamily="66" charset="0"/>
              </a:rPr>
              <a:t>Metalik  yapıları  korozyondan  korumak  amacıyla  çeşitli  yöntemler uygulanmaktadır.  Elektrokimyasal  temele  dayanan  en  önemli  korozyondan korunma yöntemleri şunlardır: </a:t>
            </a:r>
          </a:p>
        </p:txBody>
      </p:sp>
      <p:sp>
        <p:nvSpPr>
          <p:cNvPr id="5" name="Dikdörtgen 4"/>
          <p:cNvSpPr/>
          <p:nvPr/>
        </p:nvSpPr>
        <p:spPr>
          <a:xfrm>
            <a:off x="438363" y="1682662"/>
            <a:ext cx="3167855" cy="1200329"/>
          </a:xfrm>
          <a:prstGeom prst="rect">
            <a:avLst/>
          </a:prstGeom>
        </p:spPr>
        <p:txBody>
          <a:bodyPr wrap="none">
            <a:spAutoFit/>
          </a:bodyPr>
          <a:lstStyle/>
          <a:p>
            <a:pPr marL="342900" indent="-342900">
              <a:buAutoNum type="arabicParenR"/>
            </a:pPr>
            <a:r>
              <a:rPr lang="tr-TR" sz="2400" dirty="0" err="1" smtClean="0">
                <a:latin typeface="Comic Sans MS" panose="030F0702030302020204" pitchFamily="66" charset="0"/>
              </a:rPr>
              <a:t>Katodik</a:t>
            </a:r>
            <a:r>
              <a:rPr lang="tr-TR" sz="2400" dirty="0" smtClean="0">
                <a:latin typeface="Comic Sans MS" panose="030F0702030302020204" pitchFamily="66" charset="0"/>
              </a:rPr>
              <a:t> koruma </a:t>
            </a:r>
          </a:p>
          <a:p>
            <a:pPr marL="342900" indent="-342900">
              <a:buAutoNum type="arabicParenR"/>
            </a:pPr>
            <a:r>
              <a:rPr lang="tr-TR" sz="2400" dirty="0" err="1" smtClean="0">
                <a:latin typeface="Comic Sans MS" panose="030F0702030302020204" pitchFamily="66" charset="0"/>
              </a:rPr>
              <a:t>Anodik</a:t>
            </a:r>
            <a:r>
              <a:rPr lang="tr-TR" sz="2400" dirty="0" smtClean="0">
                <a:latin typeface="Comic Sans MS" panose="030F0702030302020204" pitchFamily="66" charset="0"/>
              </a:rPr>
              <a:t> koruma</a:t>
            </a:r>
          </a:p>
          <a:p>
            <a:pPr marL="342900" indent="-342900">
              <a:buAutoNum type="arabicParenR"/>
            </a:pPr>
            <a:r>
              <a:rPr lang="tr-TR" sz="2400" dirty="0" smtClean="0">
                <a:latin typeface="Comic Sans MS" panose="030F0702030302020204" pitchFamily="66" charset="0"/>
              </a:rPr>
              <a:t>İnhibitör </a:t>
            </a:r>
            <a:r>
              <a:rPr lang="tr-TR" sz="2400" dirty="0">
                <a:latin typeface="Comic Sans MS" panose="030F0702030302020204" pitchFamily="66" charset="0"/>
              </a:rPr>
              <a:t>kullanımı</a:t>
            </a:r>
          </a:p>
        </p:txBody>
      </p:sp>
      <p:sp>
        <p:nvSpPr>
          <p:cNvPr id="6" name="Dikdörtgen 5"/>
          <p:cNvSpPr/>
          <p:nvPr/>
        </p:nvSpPr>
        <p:spPr>
          <a:xfrm>
            <a:off x="523646" y="3059668"/>
            <a:ext cx="3121367" cy="461665"/>
          </a:xfrm>
          <a:prstGeom prst="rect">
            <a:avLst/>
          </a:prstGeom>
        </p:spPr>
        <p:txBody>
          <a:bodyPr wrap="none">
            <a:spAutoFit/>
          </a:bodyPr>
          <a:lstStyle/>
          <a:p>
            <a:r>
              <a:rPr lang="tr-TR" sz="2400" b="1" dirty="0">
                <a:solidFill>
                  <a:srgbClr val="FF0000"/>
                </a:solidFill>
                <a:latin typeface="Comic Sans MS" panose="030F0702030302020204" pitchFamily="66" charset="0"/>
              </a:rPr>
              <a:t>KATODİK KORUMA</a:t>
            </a:r>
          </a:p>
        </p:txBody>
      </p:sp>
      <p:sp>
        <p:nvSpPr>
          <p:cNvPr id="7" name="Dikdörtgen 6"/>
          <p:cNvSpPr/>
          <p:nvPr/>
        </p:nvSpPr>
        <p:spPr>
          <a:xfrm>
            <a:off x="523646" y="3651978"/>
            <a:ext cx="11199166" cy="3046988"/>
          </a:xfrm>
          <a:prstGeom prst="rect">
            <a:avLst/>
          </a:prstGeom>
        </p:spPr>
        <p:txBody>
          <a:bodyPr wrap="square">
            <a:spAutoFit/>
          </a:bodyPr>
          <a:lstStyle/>
          <a:p>
            <a:pPr algn="just"/>
            <a:r>
              <a:rPr lang="tr-TR" sz="2400" dirty="0">
                <a:latin typeface="Comic Sans MS" panose="030F0702030302020204" pitchFamily="66" charset="0"/>
              </a:rPr>
              <a:t> </a:t>
            </a:r>
            <a:r>
              <a:rPr lang="tr-TR" sz="2400" dirty="0" err="1">
                <a:latin typeface="Comic Sans MS" panose="030F0702030302020204" pitchFamily="66" charset="0"/>
              </a:rPr>
              <a:t>Katodik</a:t>
            </a:r>
            <a:r>
              <a:rPr lang="tr-TR" sz="2400" dirty="0">
                <a:latin typeface="Comic Sans MS" panose="030F0702030302020204" pitchFamily="66" charset="0"/>
              </a:rPr>
              <a:t>  koruma  metalleri  korozyondan  korumak  üzere  kullanılan  en etkili  yöntemdir.  </a:t>
            </a:r>
            <a:r>
              <a:rPr lang="tr-TR" sz="2400" dirty="0" err="1">
                <a:latin typeface="Comic Sans MS" panose="030F0702030302020204" pitchFamily="66" charset="0"/>
              </a:rPr>
              <a:t>Katodik</a:t>
            </a:r>
            <a:r>
              <a:rPr lang="tr-TR" sz="2400" dirty="0">
                <a:latin typeface="Comic Sans MS" panose="030F0702030302020204" pitchFamily="66" charset="0"/>
              </a:rPr>
              <a:t>  korumanın  temel  ilkeleri  elektrokimyasal  korozyon teorisine  dayanır.  Buna  göre  bir  elektrokimyasal  hücreden  net  bir  akım geçtiğinde  anotta  </a:t>
            </a:r>
            <a:r>
              <a:rPr lang="tr-TR" sz="2400" dirty="0" err="1">
                <a:latin typeface="Comic Sans MS" panose="030F0702030302020204" pitchFamily="66" charset="0"/>
              </a:rPr>
              <a:t>oksidasyon</a:t>
            </a:r>
            <a:r>
              <a:rPr lang="tr-TR" sz="2400" dirty="0">
                <a:latin typeface="Comic Sans MS" panose="030F0702030302020204" pitchFamily="66" charset="0"/>
              </a:rPr>
              <a:t>  reaksiyonu,  katotta  buna  eşdeğer  olacak  şekilde redüksiyon  reaksiyonu  yürür.  Böyle  bir  sistem  içinde  katot  bölgesinde  hiç  bir şekilde  korozyon  olayı  meydana  gelmez.  Bu  teoriye  dayanarak  bir  metalin yüzeyindeki  </a:t>
            </a:r>
            <a:r>
              <a:rPr lang="tr-TR" sz="2400" dirty="0" err="1">
                <a:latin typeface="Comic Sans MS" panose="030F0702030302020204" pitchFamily="66" charset="0"/>
              </a:rPr>
              <a:t>anodik</a:t>
            </a:r>
            <a:r>
              <a:rPr lang="tr-TR" sz="2400" dirty="0">
                <a:latin typeface="Comic Sans MS" panose="030F0702030302020204" pitchFamily="66" charset="0"/>
              </a:rPr>
              <a:t>  bölgeler  katot  haline  dönüştürülerek  korozyon  olayı  kesin şekilde önlenebilir. </a:t>
            </a:r>
          </a:p>
        </p:txBody>
      </p:sp>
    </p:spTree>
    <p:extLst>
      <p:ext uri="{BB962C8B-B14F-4D97-AF65-F5344CB8AC3E}">
        <p14:creationId xmlns:p14="http://schemas.microsoft.com/office/powerpoint/2010/main" val="352352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4526" y="697957"/>
            <a:ext cx="11582400" cy="2308324"/>
          </a:xfrm>
          <a:prstGeom prst="rect">
            <a:avLst/>
          </a:prstGeom>
        </p:spPr>
        <p:txBody>
          <a:bodyPr wrap="square">
            <a:spAutoFit/>
          </a:bodyPr>
          <a:lstStyle/>
          <a:p>
            <a:pPr algn="just"/>
            <a:r>
              <a:rPr lang="tr-TR" sz="2400" dirty="0">
                <a:latin typeface="Comic Sans MS" panose="030F0702030302020204" pitchFamily="66" charset="0"/>
              </a:rPr>
              <a:t>Korozyona  uğramakta  olan  bir  metale  kendinden  daha  aktif  bir  metal (galvanik  anot)  bağlanacak  olursa,  bu  durumda  katot  reaksiyonu  için  gerekli olan  elektronlar  galvanik  anodun  çözünmesi  ile  karşılanır.  Korunmakta  olan metal yüzeyindeki bütün </a:t>
            </a:r>
            <a:r>
              <a:rPr lang="tr-TR" sz="2400" dirty="0" err="1">
                <a:latin typeface="Comic Sans MS" panose="030F0702030302020204" pitchFamily="66" charset="0"/>
              </a:rPr>
              <a:t>anodik</a:t>
            </a:r>
            <a:r>
              <a:rPr lang="tr-TR" sz="2400" dirty="0">
                <a:latin typeface="Comic Sans MS" panose="030F0702030302020204" pitchFamily="66" charset="0"/>
              </a:rPr>
              <a:t> reaksiyonlar tam olarak durur. Galvanik </a:t>
            </a:r>
            <a:r>
              <a:rPr lang="tr-TR" sz="2400" dirty="0" err="1">
                <a:latin typeface="Comic Sans MS" panose="030F0702030302020204" pitchFamily="66" charset="0"/>
              </a:rPr>
              <a:t>anotlu</a:t>
            </a:r>
            <a:r>
              <a:rPr lang="tr-TR" sz="2400" dirty="0">
                <a:latin typeface="Comic Sans MS" panose="030F0702030302020204" pitchFamily="66" charset="0"/>
              </a:rPr>
              <a:t> </a:t>
            </a:r>
            <a:r>
              <a:rPr lang="tr-TR" sz="2400" dirty="0" err="1">
                <a:latin typeface="Comic Sans MS" panose="030F0702030302020204" pitchFamily="66" charset="0"/>
              </a:rPr>
              <a:t>katodik</a:t>
            </a:r>
            <a:r>
              <a:rPr lang="tr-TR" sz="2400" dirty="0">
                <a:latin typeface="Comic Sans MS" panose="030F0702030302020204" pitchFamily="66" charset="0"/>
              </a:rPr>
              <a:t>  koruma    bu    temel  ilkeye  dayanır.  Yeraltında  bulunan  bir  çelik  yapının galvanik  anotlarla  </a:t>
            </a:r>
            <a:r>
              <a:rPr lang="tr-TR" sz="2400" dirty="0" err="1">
                <a:latin typeface="Comic Sans MS" panose="030F0702030302020204" pitchFamily="66" charset="0"/>
              </a:rPr>
              <a:t>katodik</a:t>
            </a:r>
            <a:r>
              <a:rPr lang="tr-TR" sz="2400" dirty="0">
                <a:latin typeface="Comic Sans MS" panose="030F0702030302020204" pitchFamily="66" charset="0"/>
              </a:rPr>
              <a:t>  olarak  korunması  </a:t>
            </a:r>
            <a:r>
              <a:rPr lang="tr-TR" sz="2400" dirty="0" smtClean="0">
                <a:latin typeface="Comic Sans MS" panose="030F0702030302020204" pitchFamily="66" charset="0"/>
              </a:rPr>
              <a:t>aşağıda </a:t>
            </a:r>
            <a:r>
              <a:rPr lang="tr-TR" sz="2400" dirty="0">
                <a:latin typeface="Comic Sans MS" panose="030F0702030302020204" pitchFamily="66" charset="0"/>
              </a:rPr>
              <a:t>görülmektedir.</a:t>
            </a:r>
          </a:p>
        </p:txBody>
      </p:sp>
      <p:sp>
        <p:nvSpPr>
          <p:cNvPr id="5" name="Dikdörtgen 4"/>
          <p:cNvSpPr/>
          <p:nvPr/>
        </p:nvSpPr>
        <p:spPr>
          <a:xfrm>
            <a:off x="370343" y="151812"/>
            <a:ext cx="6494085" cy="461665"/>
          </a:xfrm>
          <a:prstGeom prst="rect">
            <a:avLst/>
          </a:prstGeom>
        </p:spPr>
        <p:txBody>
          <a:bodyPr wrap="none">
            <a:spAutoFit/>
          </a:bodyPr>
          <a:lstStyle/>
          <a:p>
            <a:r>
              <a:rPr lang="tr-TR" sz="2400" b="1" dirty="0">
                <a:solidFill>
                  <a:srgbClr val="FF0000"/>
                </a:solidFill>
                <a:latin typeface="Comic Sans MS" panose="030F0702030302020204" pitchFamily="66" charset="0"/>
              </a:rPr>
              <a:t>GALVANİK ANOTLU KATODİK KORUMA </a:t>
            </a:r>
          </a:p>
        </p:txBody>
      </p:sp>
      <p:sp>
        <p:nvSpPr>
          <p:cNvPr id="6" name="Dikdörtgen 5"/>
          <p:cNvSpPr/>
          <p:nvPr/>
        </p:nvSpPr>
        <p:spPr>
          <a:xfrm>
            <a:off x="3731332" y="6307250"/>
            <a:ext cx="4475905" cy="400110"/>
          </a:xfrm>
          <a:prstGeom prst="rect">
            <a:avLst/>
          </a:prstGeom>
        </p:spPr>
        <p:txBody>
          <a:bodyPr wrap="none">
            <a:spAutoFit/>
          </a:bodyPr>
          <a:lstStyle/>
          <a:p>
            <a:r>
              <a:rPr lang="tr-TR" sz="2000" b="1" dirty="0">
                <a:solidFill>
                  <a:srgbClr val="FF0000"/>
                </a:solidFill>
                <a:latin typeface="Comic Sans MS" panose="030F0702030302020204" pitchFamily="66" charset="0"/>
              </a:rPr>
              <a:t>Galvanik anotlarla </a:t>
            </a:r>
            <a:r>
              <a:rPr lang="tr-TR" sz="2000" b="1" dirty="0" err="1">
                <a:solidFill>
                  <a:srgbClr val="FF0000"/>
                </a:solidFill>
                <a:latin typeface="Comic Sans MS" panose="030F0702030302020204" pitchFamily="66" charset="0"/>
              </a:rPr>
              <a:t>katodik</a:t>
            </a:r>
            <a:r>
              <a:rPr lang="tr-TR" sz="2000" b="1" dirty="0">
                <a:solidFill>
                  <a:srgbClr val="FF0000"/>
                </a:solidFill>
                <a:latin typeface="Comic Sans MS" panose="030F0702030302020204" pitchFamily="66" charset="0"/>
              </a:rPr>
              <a:t> koruma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332" y="3183801"/>
            <a:ext cx="4475904" cy="301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1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28" y="3267771"/>
            <a:ext cx="5000518" cy="338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981" y="189483"/>
            <a:ext cx="911542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5859693" y="4635957"/>
            <a:ext cx="6096000" cy="707886"/>
          </a:xfrm>
          <a:prstGeom prst="rect">
            <a:avLst/>
          </a:prstGeom>
        </p:spPr>
        <p:txBody>
          <a:bodyPr>
            <a:spAutoFit/>
          </a:bodyPr>
          <a:lstStyle/>
          <a:p>
            <a:pPr algn="just"/>
            <a:r>
              <a:rPr lang="tr-TR" sz="2000" b="1" dirty="0">
                <a:solidFill>
                  <a:srgbClr val="FF0000"/>
                </a:solidFill>
                <a:latin typeface="Comic Sans MS" panose="030F0702030302020204" pitchFamily="66" charset="0"/>
              </a:rPr>
              <a:t>Galvanik </a:t>
            </a:r>
            <a:r>
              <a:rPr lang="tr-TR" sz="2000" b="1" dirty="0" err="1">
                <a:solidFill>
                  <a:srgbClr val="FF0000"/>
                </a:solidFill>
                <a:latin typeface="Comic Sans MS" panose="030F0702030302020204" pitchFamily="66" charset="0"/>
              </a:rPr>
              <a:t>anotlu</a:t>
            </a:r>
            <a:r>
              <a:rPr lang="tr-TR" sz="2000" b="1" dirty="0">
                <a:solidFill>
                  <a:srgbClr val="FF0000"/>
                </a:solidFill>
                <a:latin typeface="Comic Sans MS" panose="030F0702030302020204" pitchFamily="66" charset="0"/>
              </a:rPr>
              <a:t> bir </a:t>
            </a:r>
            <a:r>
              <a:rPr lang="tr-TR" sz="2000" b="1" dirty="0" err="1">
                <a:solidFill>
                  <a:srgbClr val="FF0000"/>
                </a:solidFill>
                <a:latin typeface="Comic Sans MS" panose="030F0702030302020204" pitchFamily="66" charset="0"/>
              </a:rPr>
              <a:t>katodik</a:t>
            </a:r>
            <a:r>
              <a:rPr lang="tr-TR" sz="2000" b="1" dirty="0">
                <a:solidFill>
                  <a:srgbClr val="FF0000"/>
                </a:solidFill>
                <a:latin typeface="Comic Sans MS" panose="030F0702030302020204" pitchFamily="66" charset="0"/>
              </a:rPr>
              <a:t> koruma sisteminde                                                      (E - </a:t>
            </a:r>
            <a:r>
              <a:rPr lang="tr-TR" sz="2000" b="1" dirty="0" err="1">
                <a:solidFill>
                  <a:srgbClr val="FF0000"/>
                </a:solidFill>
                <a:latin typeface="Comic Sans MS" panose="030F0702030302020204" pitchFamily="66" charset="0"/>
              </a:rPr>
              <a:t>log</a:t>
            </a:r>
            <a:r>
              <a:rPr lang="tr-TR" sz="2000" b="1" dirty="0">
                <a:solidFill>
                  <a:srgbClr val="FF0000"/>
                </a:solidFill>
                <a:latin typeface="Comic Sans MS" panose="030F0702030302020204" pitchFamily="66" charset="0"/>
              </a:rPr>
              <a:t> i) </a:t>
            </a:r>
            <a:r>
              <a:rPr lang="tr-TR" sz="2000" b="1" dirty="0" smtClean="0">
                <a:solidFill>
                  <a:srgbClr val="FF0000"/>
                </a:solidFill>
                <a:latin typeface="Comic Sans MS" panose="030F0702030302020204" pitchFamily="66" charset="0"/>
              </a:rPr>
              <a:t>eğrileri </a:t>
            </a:r>
            <a:endParaRPr lang="tr-TR" sz="2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1791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5896" y="414409"/>
            <a:ext cx="11418014" cy="1938992"/>
          </a:xfrm>
          <a:prstGeom prst="rect">
            <a:avLst/>
          </a:prstGeom>
        </p:spPr>
        <p:txBody>
          <a:bodyPr wrap="square">
            <a:spAutoFit/>
          </a:bodyPr>
          <a:lstStyle/>
          <a:p>
            <a:pPr algn="just"/>
            <a:r>
              <a:rPr lang="tr-TR" sz="2400" dirty="0" err="1">
                <a:latin typeface="Comic Sans MS" panose="030F0702030302020204" pitchFamily="66" charset="0"/>
              </a:rPr>
              <a:t>Katodik</a:t>
            </a:r>
            <a:r>
              <a:rPr lang="tr-TR" sz="2400" dirty="0">
                <a:latin typeface="Comic Sans MS" panose="030F0702030302020204" pitchFamily="66" charset="0"/>
              </a:rPr>
              <a:t>  olarak  korunacak  metal  yapının  yüzeyi  uygun  bir  malzeme  ile kaplanarak  </a:t>
            </a:r>
            <a:r>
              <a:rPr lang="tr-TR" sz="2400" dirty="0" err="1">
                <a:latin typeface="Comic Sans MS" panose="030F0702030302020204" pitchFamily="66" charset="0"/>
              </a:rPr>
              <a:t>katodik</a:t>
            </a:r>
            <a:r>
              <a:rPr lang="tr-TR" sz="2400" dirty="0">
                <a:latin typeface="Comic Sans MS" panose="030F0702030302020204" pitchFamily="66" charset="0"/>
              </a:rPr>
              <a:t>  koruma  akım  ihtiyacı  azaltılabilir.  Kaplama  yapılarak  katot bölgesine  oksijen  difüzyon  hızı  azaltılmış  olur.  Böylece  katodun  koruma </a:t>
            </a:r>
            <a:r>
              <a:rPr lang="tr-TR" sz="2400" dirty="0" smtClean="0">
                <a:latin typeface="Comic Sans MS" panose="030F0702030302020204" pitchFamily="66" charset="0"/>
              </a:rPr>
              <a:t>potansiyeline </a:t>
            </a:r>
            <a:r>
              <a:rPr lang="tr-TR" sz="2400" dirty="0">
                <a:latin typeface="Comic Sans MS" panose="030F0702030302020204" pitchFamily="66" charset="0"/>
              </a:rPr>
              <a:t>kadar polarize edilmesi, yani </a:t>
            </a:r>
            <a:r>
              <a:rPr lang="tr-TR" sz="2400" dirty="0" err="1">
                <a:latin typeface="Comic Sans MS" panose="030F0702030302020204" pitchFamily="66" charset="0"/>
              </a:rPr>
              <a:t>katodik</a:t>
            </a:r>
            <a:r>
              <a:rPr lang="tr-TR" sz="2400" dirty="0">
                <a:latin typeface="Comic Sans MS" panose="030F0702030302020204" pitchFamily="66" charset="0"/>
              </a:rPr>
              <a:t> korumayı sağlamak için daha az akım harcanması yeterli olur.</a:t>
            </a:r>
          </a:p>
        </p:txBody>
      </p:sp>
      <p:sp>
        <p:nvSpPr>
          <p:cNvPr id="5" name="Dikdörtgen 4"/>
          <p:cNvSpPr/>
          <p:nvPr/>
        </p:nvSpPr>
        <p:spPr>
          <a:xfrm>
            <a:off x="160961" y="2869932"/>
            <a:ext cx="11418014" cy="1569660"/>
          </a:xfrm>
          <a:prstGeom prst="rect">
            <a:avLst/>
          </a:prstGeom>
        </p:spPr>
        <p:txBody>
          <a:bodyPr wrap="square">
            <a:spAutoFit/>
          </a:bodyPr>
          <a:lstStyle/>
          <a:p>
            <a:pPr algn="just"/>
            <a:r>
              <a:rPr lang="tr-TR" sz="2400" b="1" dirty="0">
                <a:solidFill>
                  <a:srgbClr val="FF0000"/>
                </a:solidFill>
                <a:latin typeface="Comic Sans MS" panose="030F0702030302020204" pitchFamily="66" charset="0"/>
              </a:rPr>
              <a:t>Galvanik Anotlar </a:t>
            </a:r>
            <a:endParaRPr lang="tr-TR" sz="2400" b="1" dirty="0" smtClean="0">
              <a:solidFill>
                <a:srgbClr val="FF0000"/>
              </a:solidFill>
              <a:latin typeface="Comic Sans MS" panose="030F0702030302020204" pitchFamily="66" charset="0"/>
            </a:endParaRPr>
          </a:p>
          <a:p>
            <a:pPr algn="just"/>
            <a:r>
              <a:rPr lang="tr-TR" sz="2400" b="1" dirty="0" smtClean="0">
                <a:solidFill>
                  <a:srgbClr val="FF0000"/>
                </a:solidFill>
                <a:latin typeface="Comic Sans MS" panose="030F0702030302020204" pitchFamily="66" charset="0"/>
              </a:rPr>
              <a:t>          </a:t>
            </a:r>
          </a:p>
          <a:p>
            <a:pPr algn="just"/>
            <a:r>
              <a:rPr lang="tr-TR" sz="2400" dirty="0" smtClean="0">
                <a:latin typeface="Comic Sans MS" panose="030F0702030302020204" pitchFamily="66" charset="0"/>
              </a:rPr>
              <a:t>Demir  </a:t>
            </a:r>
            <a:r>
              <a:rPr lang="tr-TR" sz="2400" dirty="0">
                <a:latin typeface="Comic Sans MS" panose="030F0702030302020204" pitchFamily="66" charset="0"/>
              </a:rPr>
              <a:t>ve  çelik  yapıların  </a:t>
            </a:r>
            <a:r>
              <a:rPr lang="tr-TR" sz="2400" dirty="0" err="1">
                <a:latin typeface="Comic Sans MS" panose="030F0702030302020204" pitchFamily="66" charset="0"/>
              </a:rPr>
              <a:t>katodik</a:t>
            </a:r>
            <a:r>
              <a:rPr lang="tr-TR" sz="2400" dirty="0">
                <a:latin typeface="Comic Sans MS" panose="030F0702030302020204" pitchFamily="66" charset="0"/>
              </a:rPr>
              <a:t>  korumasında  galvanik  anot  olarak </a:t>
            </a:r>
            <a:r>
              <a:rPr lang="tr-TR" sz="2400" dirty="0" smtClean="0">
                <a:latin typeface="Comic Sans MS" panose="030F0702030302020204" pitchFamily="66" charset="0"/>
              </a:rPr>
              <a:t>magnezyum</a:t>
            </a:r>
            <a:r>
              <a:rPr lang="tr-TR" sz="2400" dirty="0">
                <a:latin typeface="Comic Sans MS" panose="030F0702030302020204" pitchFamily="66" charset="0"/>
              </a:rPr>
              <a:t>,  çinko  ve  alüminyum  metal  ve  alaşımları  kullanılır.  </a:t>
            </a:r>
          </a:p>
        </p:txBody>
      </p:sp>
    </p:spTree>
    <p:extLst>
      <p:ext uri="{BB962C8B-B14F-4D97-AF65-F5344CB8AC3E}">
        <p14:creationId xmlns:p14="http://schemas.microsoft.com/office/powerpoint/2010/main" val="279757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3535" y="336748"/>
            <a:ext cx="4499950" cy="369332"/>
          </a:xfrm>
          <a:prstGeom prst="rect">
            <a:avLst/>
          </a:prstGeom>
        </p:spPr>
        <p:txBody>
          <a:bodyPr wrap="none">
            <a:spAutoFit/>
          </a:bodyPr>
          <a:lstStyle/>
          <a:p>
            <a:r>
              <a:rPr lang="tr-TR" b="1" dirty="0">
                <a:solidFill>
                  <a:srgbClr val="FF0000"/>
                </a:solidFill>
                <a:latin typeface="Comic Sans MS" panose="030F0702030302020204" pitchFamily="66" charset="0"/>
              </a:rPr>
              <a:t>KATODİK KORUMA AKIM İHTİYACI </a:t>
            </a:r>
          </a:p>
        </p:txBody>
      </p:sp>
      <p:sp>
        <p:nvSpPr>
          <p:cNvPr id="5" name="Dikdörtgen 4"/>
          <p:cNvSpPr/>
          <p:nvPr/>
        </p:nvSpPr>
        <p:spPr>
          <a:xfrm>
            <a:off x="325348" y="938795"/>
            <a:ext cx="11592674" cy="1631216"/>
          </a:xfrm>
          <a:prstGeom prst="rect">
            <a:avLst/>
          </a:prstGeom>
        </p:spPr>
        <p:txBody>
          <a:bodyPr wrap="square">
            <a:spAutoFit/>
          </a:bodyPr>
          <a:lstStyle/>
          <a:p>
            <a:r>
              <a:rPr lang="tr-TR" sz="2000" dirty="0" err="1">
                <a:latin typeface="Comic Sans MS" panose="030F0702030302020204" pitchFamily="66" charset="0"/>
              </a:rPr>
              <a:t>Katodik</a:t>
            </a:r>
            <a:r>
              <a:rPr lang="tr-TR" sz="2000" dirty="0">
                <a:latin typeface="Comic Sans MS" panose="030F0702030302020204" pitchFamily="66" charset="0"/>
              </a:rPr>
              <a:t>  koruma  sistemlerinin </a:t>
            </a:r>
            <a:r>
              <a:rPr lang="tr-TR" sz="2000" dirty="0" smtClean="0">
                <a:latin typeface="Comic Sans MS" panose="030F0702030302020204" pitchFamily="66" charset="0"/>
              </a:rPr>
              <a:t>kapasitesi</a:t>
            </a:r>
            <a:r>
              <a:rPr lang="tr-TR" sz="2000" dirty="0">
                <a:latin typeface="Comic Sans MS" panose="030F0702030302020204" pitchFamily="66" charset="0"/>
              </a:rPr>
              <a:t>,  tesis ömrü, anot kütlesi ve sayısı proje koşulları için ön görülen akım ihtiyacı değerine göre  hesaplanır.  Çeliğin  kaplamalı  ve  kaplamasız  olarak  çeşitli  ortamlarda korunması  için  gerekli  olan  yaklaşık  akım  ihtiyacı  değerleri  literatürde  listeler halinde  verilmiştir. Ancak,  zemin  içinde  bulunan  bir  boru  hattının  akım  ihtiyacı büyük  ölçüde  kaplama  kalitesine  ve  direncine  bağlıdır.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2" y="3347396"/>
            <a:ext cx="84867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3267921" y="2894744"/>
            <a:ext cx="6034024" cy="369332"/>
          </a:xfrm>
          <a:prstGeom prst="rect">
            <a:avLst/>
          </a:prstGeom>
        </p:spPr>
        <p:txBody>
          <a:bodyPr wrap="none">
            <a:spAutoFit/>
          </a:bodyPr>
          <a:lstStyle/>
          <a:p>
            <a:r>
              <a:rPr lang="tr-TR" b="1" dirty="0" err="1">
                <a:solidFill>
                  <a:srgbClr val="FF0000"/>
                </a:solidFill>
                <a:latin typeface="Comic Sans MS" panose="030F0702030302020204" pitchFamily="66" charset="0"/>
              </a:rPr>
              <a:t>Katodik</a:t>
            </a:r>
            <a:r>
              <a:rPr lang="tr-TR" b="1" dirty="0">
                <a:solidFill>
                  <a:srgbClr val="FF0000"/>
                </a:solidFill>
                <a:latin typeface="Comic Sans MS" panose="030F0702030302020204" pitchFamily="66" charset="0"/>
              </a:rPr>
              <a:t> koruma için yaklaşık akım ihtiyacı değerleri </a:t>
            </a:r>
          </a:p>
        </p:txBody>
      </p:sp>
    </p:spTree>
    <p:extLst>
      <p:ext uri="{BB962C8B-B14F-4D97-AF65-F5344CB8AC3E}">
        <p14:creationId xmlns:p14="http://schemas.microsoft.com/office/powerpoint/2010/main" val="175243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333" y="203172"/>
            <a:ext cx="11500206" cy="3046988"/>
          </a:xfrm>
          <a:prstGeom prst="rect">
            <a:avLst/>
          </a:prstGeom>
        </p:spPr>
        <p:txBody>
          <a:bodyPr wrap="square">
            <a:spAutoFit/>
          </a:bodyPr>
          <a:lstStyle/>
          <a:p>
            <a:pPr marL="457200" indent="-457200" algn="just">
              <a:buAutoNum type="arabicPeriod"/>
            </a:pPr>
            <a:r>
              <a:rPr lang="tr-TR" sz="2400" dirty="0" smtClean="0">
                <a:latin typeface="Comic Sans MS" panose="030F0702030302020204" pitchFamily="66" charset="0"/>
              </a:rPr>
              <a:t>Akım </a:t>
            </a:r>
            <a:r>
              <a:rPr lang="tr-TR" sz="2400" dirty="0">
                <a:latin typeface="Comic Sans MS" panose="030F0702030302020204" pitchFamily="66" charset="0"/>
              </a:rPr>
              <a:t>ihtiyacı değerleri listelerde çok geniş aralıklarla verilmiştir. Bu değerlerden  en  düşük  olanının  kullanılması  emniyet  açısından,  en  büyük değerin kullanılması da ekonomik açıdan sakıncalı olabilir. </a:t>
            </a:r>
            <a:endParaRPr lang="tr-TR" sz="2400" dirty="0" smtClean="0">
              <a:latin typeface="Comic Sans MS" panose="030F0702030302020204" pitchFamily="66" charset="0"/>
            </a:endParaRPr>
          </a:p>
          <a:p>
            <a:pPr algn="just"/>
            <a:endParaRPr lang="tr-TR" sz="2400" dirty="0" smtClean="0">
              <a:latin typeface="Comic Sans MS" panose="030F0702030302020204" pitchFamily="66" charset="0"/>
            </a:endParaRPr>
          </a:p>
          <a:p>
            <a:pPr algn="just"/>
            <a:r>
              <a:rPr lang="tr-TR" sz="2400" dirty="0" smtClean="0">
                <a:latin typeface="Comic Sans MS" panose="030F0702030302020204" pitchFamily="66" charset="0"/>
              </a:rPr>
              <a:t>2. Kaplama  </a:t>
            </a:r>
            <a:r>
              <a:rPr lang="tr-TR" sz="2400" dirty="0">
                <a:latin typeface="Comic Sans MS" panose="030F0702030302020204" pitchFamily="66" charset="0"/>
              </a:rPr>
              <a:t>cinsine  göre  verilmiş  olan  akım  ihtiyacı  değerlerinde, kaplamanın kalitesi ve işçilik hataları göz önüne alınmamıştır. Özellikle boruların taşınması,  depolanması,  hendeklere  yerleştirilmesi  ve  kaynak  bölgelerinin izolasyonu sırasında işçilik hataları oluşabilir. </a:t>
            </a:r>
          </a:p>
        </p:txBody>
      </p:sp>
      <p:sp>
        <p:nvSpPr>
          <p:cNvPr id="5" name="Dikdörtgen 4"/>
          <p:cNvSpPr/>
          <p:nvPr/>
        </p:nvSpPr>
        <p:spPr>
          <a:xfrm>
            <a:off x="386994" y="3436907"/>
            <a:ext cx="8008924" cy="400110"/>
          </a:xfrm>
          <a:prstGeom prst="rect">
            <a:avLst/>
          </a:prstGeom>
        </p:spPr>
        <p:txBody>
          <a:bodyPr wrap="none">
            <a:spAutoFit/>
          </a:bodyPr>
          <a:lstStyle/>
          <a:p>
            <a:r>
              <a:rPr lang="tr-TR" sz="2000" b="1" dirty="0">
                <a:solidFill>
                  <a:srgbClr val="FF0000"/>
                </a:solidFill>
                <a:latin typeface="Comic Sans MS" panose="030F0702030302020204" pitchFamily="66" charset="0"/>
              </a:rPr>
              <a:t>KATODİK KORUMA SİSTEMLERİNİN KARŞILAŞTIRILMASI </a:t>
            </a:r>
          </a:p>
        </p:txBody>
      </p:sp>
      <p:sp>
        <p:nvSpPr>
          <p:cNvPr id="6" name="Dikdörtgen 5"/>
          <p:cNvSpPr/>
          <p:nvPr/>
        </p:nvSpPr>
        <p:spPr>
          <a:xfrm>
            <a:off x="386994" y="4149670"/>
            <a:ext cx="11500206" cy="1938992"/>
          </a:xfrm>
          <a:prstGeom prst="rect">
            <a:avLst/>
          </a:prstGeom>
        </p:spPr>
        <p:txBody>
          <a:bodyPr wrap="square">
            <a:spAutoFit/>
          </a:bodyPr>
          <a:lstStyle/>
          <a:p>
            <a:r>
              <a:rPr lang="tr-TR" sz="2400" dirty="0">
                <a:latin typeface="Comic Sans MS" panose="030F0702030302020204" pitchFamily="66" charset="0"/>
              </a:rPr>
              <a:t>Teorik  ilkeleri  aynı  olan  </a:t>
            </a:r>
            <a:r>
              <a:rPr lang="tr-TR" sz="2400" dirty="0" err="1">
                <a:latin typeface="Comic Sans MS" panose="030F0702030302020204" pitchFamily="66" charset="0"/>
              </a:rPr>
              <a:t>katodik</a:t>
            </a:r>
            <a:r>
              <a:rPr lang="tr-TR" sz="2400" dirty="0">
                <a:latin typeface="Comic Sans MS" panose="030F0702030302020204" pitchFamily="66" charset="0"/>
              </a:rPr>
              <a:t>  koruma  sistemleri  uygulamada birbirinden oldukça farklıdır. Bu iki sistemden hangisinin uygulanacağının proje aşamasında  seçilmesi  gerekir.  Galvanik  </a:t>
            </a:r>
            <a:r>
              <a:rPr lang="tr-TR" sz="2400" dirty="0" err="1">
                <a:latin typeface="Comic Sans MS" panose="030F0702030302020204" pitchFamily="66" charset="0"/>
              </a:rPr>
              <a:t>anotlu</a:t>
            </a:r>
            <a:r>
              <a:rPr lang="tr-TR" sz="2400" dirty="0">
                <a:latin typeface="Comic Sans MS" panose="030F0702030302020204" pitchFamily="66" charset="0"/>
              </a:rPr>
              <a:t>  ve  dış  akım  kaynaklı  </a:t>
            </a:r>
            <a:r>
              <a:rPr lang="tr-TR" sz="2400" dirty="0" err="1">
                <a:latin typeface="Comic Sans MS" panose="030F0702030302020204" pitchFamily="66" charset="0"/>
              </a:rPr>
              <a:t>katodik</a:t>
            </a:r>
            <a:r>
              <a:rPr lang="tr-TR" sz="2400" dirty="0">
                <a:latin typeface="Comic Sans MS" panose="030F0702030302020204" pitchFamily="66" charset="0"/>
              </a:rPr>
              <a:t> koruma  sistemlerinin  pratikte  sistem  seçiminde  göz  önüne  alınması  gereken bazı avantaj ve dezavantajları aşağıda özetlenmektedir. </a:t>
            </a:r>
          </a:p>
        </p:txBody>
      </p:sp>
    </p:spTree>
    <p:extLst>
      <p:ext uri="{BB962C8B-B14F-4D97-AF65-F5344CB8AC3E}">
        <p14:creationId xmlns:p14="http://schemas.microsoft.com/office/powerpoint/2010/main" val="368865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1315" y="154940"/>
            <a:ext cx="6869188" cy="400110"/>
          </a:xfrm>
          <a:prstGeom prst="rect">
            <a:avLst/>
          </a:prstGeom>
        </p:spPr>
        <p:txBody>
          <a:bodyPr wrap="none">
            <a:spAutoFit/>
          </a:bodyPr>
          <a:lstStyle/>
          <a:p>
            <a:r>
              <a:rPr lang="tr-TR" sz="2000" b="1" dirty="0">
                <a:solidFill>
                  <a:srgbClr val="FF0000"/>
                </a:solidFill>
                <a:latin typeface="Comic Sans MS" panose="030F0702030302020204" pitchFamily="66" charset="0"/>
              </a:rPr>
              <a:t>Galvanik </a:t>
            </a:r>
            <a:r>
              <a:rPr lang="tr-TR" sz="2000" b="1" dirty="0" err="1">
                <a:solidFill>
                  <a:srgbClr val="FF0000"/>
                </a:solidFill>
                <a:latin typeface="Comic Sans MS" panose="030F0702030302020204" pitchFamily="66" charset="0"/>
              </a:rPr>
              <a:t>anotlu</a:t>
            </a:r>
            <a:r>
              <a:rPr lang="tr-TR" sz="2000" b="1" dirty="0">
                <a:solidFill>
                  <a:srgbClr val="FF0000"/>
                </a:solidFill>
                <a:latin typeface="Comic Sans MS" panose="030F0702030302020204" pitchFamily="66" charset="0"/>
              </a:rPr>
              <a:t> </a:t>
            </a:r>
            <a:r>
              <a:rPr lang="tr-TR" sz="2000" b="1" dirty="0" err="1">
                <a:solidFill>
                  <a:srgbClr val="FF0000"/>
                </a:solidFill>
                <a:latin typeface="Comic Sans MS" panose="030F0702030302020204" pitchFamily="66" charset="0"/>
              </a:rPr>
              <a:t>katodik</a:t>
            </a:r>
            <a:r>
              <a:rPr lang="tr-TR" sz="2000" b="1" dirty="0">
                <a:solidFill>
                  <a:srgbClr val="FF0000"/>
                </a:solidFill>
                <a:latin typeface="Comic Sans MS" panose="030F0702030302020204" pitchFamily="66" charset="0"/>
              </a:rPr>
              <a:t> koruma sisteminin avantajları </a:t>
            </a:r>
          </a:p>
        </p:txBody>
      </p:sp>
      <p:sp>
        <p:nvSpPr>
          <p:cNvPr id="5" name="Dikdörtgen 4"/>
          <p:cNvSpPr/>
          <p:nvPr/>
        </p:nvSpPr>
        <p:spPr>
          <a:xfrm>
            <a:off x="341315" y="733310"/>
            <a:ext cx="11418013" cy="2246769"/>
          </a:xfrm>
          <a:prstGeom prst="rect">
            <a:avLst/>
          </a:prstGeom>
        </p:spPr>
        <p:txBody>
          <a:bodyPr wrap="square">
            <a:spAutoFit/>
          </a:bodyPr>
          <a:lstStyle/>
          <a:p>
            <a:pPr marL="342900" indent="-342900">
              <a:buFont typeface="Wingdings" panose="05000000000000000000" pitchFamily="2" charset="2"/>
              <a:buChar char="q"/>
            </a:pPr>
            <a:r>
              <a:rPr lang="tr-TR" sz="2000" dirty="0" smtClean="0">
                <a:latin typeface="Comic Sans MS" panose="030F0702030302020204" pitchFamily="66" charset="0"/>
              </a:rPr>
              <a:t>Dış  </a:t>
            </a:r>
            <a:r>
              <a:rPr lang="tr-TR" sz="2000" dirty="0">
                <a:latin typeface="Comic Sans MS" panose="030F0702030302020204" pitchFamily="66" charset="0"/>
              </a:rPr>
              <a:t>akım  kaynağına  gerek  yoktur.  Akım  anotlardan  sağlanır.  Bu sistem elektrik enerjisinin bulunmadığı yerlerde tek seçenektir. </a:t>
            </a:r>
            <a:endParaRPr lang="tr-TR" sz="2000" dirty="0" smtClean="0">
              <a:latin typeface="Comic Sans MS" panose="030F0702030302020204" pitchFamily="66" charset="0"/>
            </a:endParaRPr>
          </a:p>
          <a:p>
            <a:endParaRPr lang="tr-TR" sz="2000" dirty="0" smtClean="0">
              <a:latin typeface="Comic Sans MS" panose="030F0702030302020204" pitchFamily="66" charset="0"/>
            </a:endParaRPr>
          </a:p>
          <a:p>
            <a:pPr marL="342900" indent="-342900">
              <a:buFont typeface="Wingdings" panose="05000000000000000000" pitchFamily="2" charset="2"/>
              <a:buChar char="q"/>
            </a:pPr>
            <a:r>
              <a:rPr lang="tr-TR" sz="2000" dirty="0" smtClean="0">
                <a:latin typeface="Comic Sans MS" panose="030F0702030302020204" pitchFamily="66" charset="0"/>
              </a:rPr>
              <a:t>Yapımı </a:t>
            </a:r>
            <a:r>
              <a:rPr lang="tr-TR" sz="2000" dirty="0">
                <a:latin typeface="Comic Sans MS" panose="030F0702030302020204" pitchFamily="66" charset="0"/>
              </a:rPr>
              <a:t>basit ve kolaydır. İşletme sırasında hiç bir ayarı gerektirmez. </a:t>
            </a:r>
            <a:endParaRPr lang="tr-TR" sz="2000" dirty="0" smtClean="0">
              <a:latin typeface="Comic Sans MS" panose="030F0702030302020204" pitchFamily="66" charset="0"/>
            </a:endParaRPr>
          </a:p>
          <a:p>
            <a:endParaRPr lang="tr-TR" sz="2000" dirty="0" smtClean="0">
              <a:latin typeface="Comic Sans MS" panose="030F0702030302020204" pitchFamily="66" charset="0"/>
            </a:endParaRPr>
          </a:p>
          <a:p>
            <a:pPr marL="342900" indent="-342900">
              <a:buFont typeface="Wingdings" panose="05000000000000000000" pitchFamily="2" charset="2"/>
              <a:buChar char="q"/>
            </a:pPr>
            <a:r>
              <a:rPr lang="tr-TR" sz="2000" dirty="0" smtClean="0">
                <a:latin typeface="Comic Sans MS" panose="030F0702030302020204" pitchFamily="66" charset="0"/>
              </a:rPr>
              <a:t>Anot  </a:t>
            </a:r>
            <a:r>
              <a:rPr lang="tr-TR" sz="2000" dirty="0">
                <a:latin typeface="Comic Sans MS" panose="030F0702030302020204" pitchFamily="66" charset="0"/>
              </a:rPr>
              <a:t>-  katot  arasındaki  potansiyel  farkı  akım  ihtiyacını  karşılayacak ölçüde otomatik olarak ayarlanır. </a:t>
            </a:r>
          </a:p>
        </p:txBody>
      </p:sp>
      <p:sp>
        <p:nvSpPr>
          <p:cNvPr id="6" name="Dikdörtgen 5"/>
          <p:cNvSpPr/>
          <p:nvPr/>
        </p:nvSpPr>
        <p:spPr>
          <a:xfrm>
            <a:off x="431554" y="3046624"/>
            <a:ext cx="7637027" cy="400110"/>
          </a:xfrm>
          <a:prstGeom prst="rect">
            <a:avLst/>
          </a:prstGeom>
        </p:spPr>
        <p:txBody>
          <a:bodyPr wrap="none">
            <a:spAutoFit/>
          </a:bodyPr>
          <a:lstStyle/>
          <a:p>
            <a:r>
              <a:rPr lang="tr-TR" sz="2000" b="1" dirty="0">
                <a:solidFill>
                  <a:srgbClr val="FF0000"/>
                </a:solidFill>
                <a:latin typeface="Comic Sans MS" panose="030F0702030302020204" pitchFamily="66" charset="0"/>
              </a:rPr>
              <a:t>Galvanik </a:t>
            </a:r>
            <a:r>
              <a:rPr lang="tr-TR" sz="2000" b="1" dirty="0" err="1">
                <a:solidFill>
                  <a:srgbClr val="FF0000"/>
                </a:solidFill>
                <a:latin typeface="Comic Sans MS" panose="030F0702030302020204" pitchFamily="66" charset="0"/>
              </a:rPr>
              <a:t>anotlu</a:t>
            </a:r>
            <a:r>
              <a:rPr lang="tr-TR" sz="2000" b="1" dirty="0">
                <a:solidFill>
                  <a:srgbClr val="FF0000"/>
                </a:solidFill>
                <a:latin typeface="Comic Sans MS" panose="030F0702030302020204" pitchFamily="66" charset="0"/>
              </a:rPr>
              <a:t> </a:t>
            </a:r>
            <a:r>
              <a:rPr lang="tr-TR" sz="2000" b="1" dirty="0" err="1">
                <a:solidFill>
                  <a:srgbClr val="FF0000"/>
                </a:solidFill>
                <a:latin typeface="Comic Sans MS" panose="030F0702030302020204" pitchFamily="66" charset="0"/>
              </a:rPr>
              <a:t>katodik</a:t>
            </a:r>
            <a:r>
              <a:rPr lang="tr-TR" sz="2000" b="1" dirty="0">
                <a:solidFill>
                  <a:srgbClr val="FF0000"/>
                </a:solidFill>
                <a:latin typeface="Comic Sans MS" panose="030F0702030302020204" pitchFamily="66" charset="0"/>
              </a:rPr>
              <a:t> koruma sistemlerinin dezavantajları </a:t>
            </a:r>
          </a:p>
        </p:txBody>
      </p:sp>
      <p:sp>
        <p:nvSpPr>
          <p:cNvPr id="7" name="Dikdörtgen 6"/>
          <p:cNvSpPr/>
          <p:nvPr/>
        </p:nvSpPr>
        <p:spPr>
          <a:xfrm>
            <a:off x="341314" y="3646237"/>
            <a:ext cx="11418013" cy="2862322"/>
          </a:xfrm>
          <a:prstGeom prst="rect">
            <a:avLst/>
          </a:prstGeom>
        </p:spPr>
        <p:txBody>
          <a:bodyPr wrap="square">
            <a:spAutoFit/>
          </a:bodyPr>
          <a:lstStyle/>
          <a:p>
            <a:pPr marL="342900" indent="-342900">
              <a:buFont typeface="Wingdings" panose="05000000000000000000" pitchFamily="2" charset="2"/>
              <a:buChar char="q"/>
            </a:pPr>
            <a:r>
              <a:rPr lang="tr-TR" sz="2000" dirty="0" smtClean="0">
                <a:latin typeface="Comic Sans MS" panose="030F0702030302020204" pitchFamily="66" charset="0"/>
              </a:rPr>
              <a:t>Akım  </a:t>
            </a:r>
            <a:r>
              <a:rPr lang="tr-TR" sz="2000" dirty="0">
                <a:latin typeface="Comic Sans MS" panose="030F0702030302020204" pitchFamily="66" charset="0"/>
              </a:rPr>
              <a:t>maliyeti  yüksektir.  Bu  nedenle  yüksek  akım  ihtiyacının  söz konusu olduğu hallerde tercih edilmez. </a:t>
            </a:r>
            <a:endParaRPr lang="tr-TR" sz="2000" dirty="0" smtClean="0">
              <a:latin typeface="Comic Sans MS" panose="030F0702030302020204" pitchFamily="66" charset="0"/>
            </a:endParaRPr>
          </a:p>
          <a:p>
            <a:pPr marL="342900" indent="-342900">
              <a:buFont typeface="Wingdings" panose="05000000000000000000" pitchFamily="2" charset="2"/>
              <a:buChar char="q"/>
            </a:pPr>
            <a:endParaRPr lang="tr-TR" sz="2000" dirty="0" smtClean="0">
              <a:latin typeface="Comic Sans MS" panose="030F0702030302020204" pitchFamily="66" charset="0"/>
            </a:endParaRPr>
          </a:p>
          <a:p>
            <a:pPr marL="342900" indent="-342900">
              <a:buFont typeface="Wingdings" panose="05000000000000000000" pitchFamily="2" charset="2"/>
              <a:buChar char="q"/>
            </a:pPr>
            <a:r>
              <a:rPr lang="tr-TR" sz="2000" dirty="0" smtClean="0">
                <a:latin typeface="Comic Sans MS" panose="030F0702030302020204" pitchFamily="66" charset="0"/>
              </a:rPr>
              <a:t>Galvanik </a:t>
            </a:r>
            <a:r>
              <a:rPr lang="tr-TR" sz="2000" dirty="0">
                <a:latin typeface="Comic Sans MS" panose="030F0702030302020204" pitchFamily="66" charset="0"/>
              </a:rPr>
              <a:t>anotların potansiyeli düşük olduğundan, yüksek </a:t>
            </a:r>
            <a:r>
              <a:rPr lang="tr-TR" sz="2000" dirty="0" smtClean="0">
                <a:latin typeface="Comic Sans MS" panose="030F0702030302020204" pitchFamily="66" charset="0"/>
              </a:rPr>
              <a:t>elektrolit direncine sahip ortamlar içinde </a:t>
            </a:r>
            <a:r>
              <a:rPr lang="tr-TR" sz="2000" dirty="0">
                <a:latin typeface="Comic Sans MS" panose="030F0702030302020204" pitchFamily="66" charset="0"/>
              </a:rPr>
              <a:t>etkili olamazlar. </a:t>
            </a:r>
            <a:endParaRPr lang="tr-TR" sz="2000" dirty="0" smtClean="0">
              <a:latin typeface="Comic Sans MS" panose="030F0702030302020204" pitchFamily="66" charset="0"/>
            </a:endParaRPr>
          </a:p>
          <a:p>
            <a:pPr marL="342900" indent="-342900">
              <a:buFont typeface="Wingdings" panose="05000000000000000000" pitchFamily="2" charset="2"/>
              <a:buChar char="q"/>
            </a:pPr>
            <a:endParaRPr lang="tr-TR" sz="2000" dirty="0" smtClean="0">
              <a:latin typeface="Comic Sans MS" panose="030F0702030302020204" pitchFamily="66" charset="0"/>
            </a:endParaRPr>
          </a:p>
          <a:p>
            <a:pPr marL="342900" indent="-342900">
              <a:buFont typeface="Wingdings" panose="05000000000000000000" pitchFamily="2" charset="2"/>
              <a:buChar char="q"/>
            </a:pPr>
            <a:r>
              <a:rPr lang="tr-TR" sz="2000" dirty="0" smtClean="0">
                <a:latin typeface="Comic Sans MS" panose="030F0702030302020204" pitchFamily="66" charset="0"/>
              </a:rPr>
              <a:t>İşletme  </a:t>
            </a:r>
            <a:r>
              <a:rPr lang="tr-TR" sz="2000" dirty="0">
                <a:latin typeface="Comic Sans MS" panose="030F0702030302020204" pitchFamily="66" charset="0"/>
              </a:rPr>
              <a:t>sırasında  herhangi  bir  nedenle  </a:t>
            </a:r>
            <a:r>
              <a:rPr lang="tr-TR" sz="2000" dirty="0" err="1">
                <a:latin typeface="Comic Sans MS" panose="030F0702030302020204" pitchFamily="66" charset="0"/>
              </a:rPr>
              <a:t>katodik</a:t>
            </a:r>
            <a:r>
              <a:rPr lang="tr-TR" sz="2000" dirty="0">
                <a:latin typeface="Comic Sans MS" panose="030F0702030302020204" pitchFamily="66" charset="0"/>
              </a:rPr>
              <a:t>  koruma  akım ihtiyacında  artış  olursa,  mevcut  anotlar  ile  bunu  karşılamak  mümkün olmaz. Sisteme yeni anotlar ilave edilmesi gerekir.</a:t>
            </a:r>
          </a:p>
        </p:txBody>
      </p:sp>
    </p:spTree>
    <p:extLst>
      <p:ext uri="{BB962C8B-B14F-4D97-AF65-F5344CB8AC3E}">
        <p14:creationId xmlns:p14="http://schemas.microsoft.com/office/powerpoint/2010/main" val="208286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0227" y="295651"/>
            <a:ext cx="7603363" cy="400110"/>
          </a:xfrm>
          <a:prstGeom prst="rect">
            <a:avLst/>
          </a:prstGeom>
        </p:spPr>
        <p:txBody>
          <a:bodyPr wrap="none">
            <a:spAutoFit/>
          </a:bodyPr>
          <a:lstStyle/>
          <a:p>
            <a:r>
              <a:rPr lang="tr-TR" sz="2000" b="1" dirty="0">
                <a:solidFill>
                  <a:srgbClr val="FF0000"/>
                </a:solidFill>
                <a:latin typeface="Comic Sans MS" panose="030F0702030302020204" pitchFamily="66" charset="0"/>
              </a:rPr>
              <a:t>Dış  akım kaynaklı </a:t>
            </a:r>
            <a:r>
              <a:rPr lang="tr-TR" sz="2000" b="1" dirty="0" err="1">
                <a:solidFill>
                  <a:srgbClr val="FF0000"/>
                </a:solidFill>
                <a:latin typeface="Comic Sans MS" panose="030F0702030302020204" pitchFamily="66" charset="0"/>
              </a:rPr>
              <a:t>katodik</a:t>
            </a:r>
            <a:r>
              <a:rPr lang="tr-TR" sz="2000" b="1" dirty="0">
                <a:solidFill>
                  <a:srgbClr val="FF0000"/>
                </a:solidFill>
                <a:latin typeface="Comic Sans MS" panose="030F0702030302020204" pitchFamily="66" charset="0"/>
              </a:rPr>
              <a:t> koruma sistemlerinin avantajları </a:t>
            </a:r>
          </a:p>
        </p:txBody>
      </p:sp>
      <p:sp>
        <p:nvSpPr>
          <p:cNvPr id="5" name="Dikdörtgen 4"/>
          <p:cNvSpPr/>
          <p:nvPr/>
        </p:nvSpPr>
        <p:spPr>
          <a:xfrm>
            <a:off x="300227" y="836053"/>
            <a:ext cx="11494506" cy="2246769"/>
          </a:xfrm>
          <a:prstGeom prst="rect">
            <a:avLst/>
          </a:prstGeom>
        </p:spPr>
        <p:txBody>
          <a:bodyPr wrap="square">
            <a:spAutoFit/>
          </a:bodyPr>
          <a:lstStyle/>
          <a:p>
            <a:pPr marL="342900" indent="-342900">
              <a:buFont typeface="Wingdings" panose="05000000000000000000" pitchFamily="2" charset="2"/>
              <a:buChar char="ü"/>
            </a:pPr>
            <a:r>
              <a:rPr lang="tr-TR" sz="2000" dirty="0" err="1" smtClean="0">
                <a:latin typeface="Comic Sans MS" panose="030F0702030302020204" pitchFamily="66" charset="0"/>
              </a:rPr>
              <a:t>Elektirik</a:t>
            </a:r>
            <a:r>
              <a:rPr lang="tr-TR" sz="2000" dirty="0" smtClean="0">
                <a:latin typeface="Comic Sans MS" panose="030F0702030302020204" pitchFamily="66" charset="0"/>
              </a:rPr>
              <a:t> </a:t>
            </a:r>
            <a:r>
              <a:rPr lang="tr-TR" sz="2000" dirty="0">
                <a:latin typeface="Comic Sans MS" panose="030F0702030302020204" pitchFamily="66" charset="0"/>
              </a:rPr>
              <a:t>akımının maliyeti galvanik anotlara göre daha ucuzdur. </a:t>
            </a:r>
            <a:endParaRPr lang="tr-TR" sz="2000" dirty="0" smtClean="0">
              <a:latin typeface="Comic Sans MS" panose="030F0702030302020204" pitchFamily="66" charset="0"/>
            </a:endParaRPr>
          </a:p>
          <a:p>
            <a:pPr marL="342900" indent="-342900">
              <a:buFont typeface="Wingdings" panose="05000000000000000000" pitchFamily="2" charset="2"/>
              <a:buChar char="ü"/>
            </a:pPr>
            <a:endParaRPr lang="tr-TR" sz="2000" dirty="0" smtClean="0">
              <a:latin typeface="Comic Sans MS" panose="030F0702030302020204" pitchFamily="66" charset="0"/>
            </a:endParaRPr>
          </a:p>
          <a:p>
            <a:pPr marL="342900" indent="-342900">
              <a:buFont typeface="Wingdings" panose="05000000000000000000" pitchFamily="2" charset="2"/>
              <a:buChar char="ü"/>
            </a:pPr>
            <a:r>
              <a:rPr lang="tr-TR" sz="2000" dirty="0" smtClean="0">
                <a:latin typeface="Comic Sans MS" panose="030F0702030302020204" pitchFamily="66" charset="0"/>
              </a:rPr>
              <a:t>Elektrolit  </a:t>
            </a:r>
            <a:r>
              <a:rPr lang="tr-TR" sz="2000" dirty="0">
                <a:latin typeface="Comic Sans MS" panose="030F0702030302020204" pitchFamily="66" charset="0"/>
              </a:rPr>
              <a:t>direncinin  yüksek  olması  halinde  doğru  akım  potansiyeli artırılarak rahatlıkla </a:t>
            </a:r>
            <a:r>
              <a:rPr lang="tr-TR" sz="2000" dirty="0" err="1">
                <a:latin typeface="Comic Sans MS" panose="030F0702030302020204" pitchFamily="66" charset="0"/>
              </a:rPr>
              <a:t>katodik</a:t>
            </a:r>
            <a:r>
              <a:rPr lang="tr-TR" sz="2000" dirty="0">
                <a:latin typeface="Comic Sans MS" panose="030F0702030302020204" pitchFamily="66" charset="0"/>
              </a:rPr>
              <a:t> koruma uygulanabilir. </a:t>
            </a:r>
            <a:endParaRPr lang="tr-TR" sz="2000" dirty="0" smtClean="0">
              <a:latin typeface="Comic Sans MS" panose="030F0702030302020204" pitchFamily="66" charset="0"/>
            </a:endParaRPr>
          </a:p>
          <a:p>
            <a:endParaRPr lang="tr-TR" sz="2000" dirty="0" smtClean="0">
              <a:latin typeface="Comic Sans MS" panose="030F0702030302020204" pitchFamily="66" charset="0"/>
            </a:endParaRPr>
          </a:p>
          <a:p>
            <a:pPr marL="342900" indent="-342900">
              <a:buFont typeface="Wingdings" panose="05000000000000000000" pitchFamily="2" charset="2"/>
              <a:buChar char="ü"/>
            </a:pPr>
            <a:r>
              <a:rPr lang="tr-TR" sz="2000" dirty="0" smtClean="0">
                <a:latin typeface="Comic Sans MS" panose="030F0702030302020204" pitchFamily="66" charset="0"/>
              </a:rPr>
              <a:t>Proje  </a:t>
            </a:r>
            <a:r>
              <a:rPr lang="tr-TR" sz="2000" dirty="0">
                <a:latin typeface="Comic Sans MS" panose="030F0702030302020204" pitchFamily="66" charset="0"/>
              </a:rPr>
              <a:t>sırasında  göz  önüne  alınmayan  etkenler  nedeniyle  akım ihtiyacı beklenmedik şekilde değişirse, trafo ünitesinden kolaylıkla ayar yapılabilir. </a:t>
            </a:r>
          </a:p>
        </p:txBody>
      </p:sp>
      <p:sp>
        <p:nvSpPr>
          <p:cNvPr id="6" name="Dikdörtgen 5"/>
          <p:cNvSpPr/>
          <p:nvPr/>
        </p:nvSpPr>
        <p:spPr>
          <a:xfrm>
            <a:off x="407346" y="3195554"/>
            <a:ext cx="7923964" cy="400110"/>
          </a:xfrm>
          <a:prstGeom prst="rect">
            <a:avLst/>
          </a:prstGeom>
        </p:spPr>
        <p:txBody>
          <a:bodyPr wrap="none">
            <a:spAutoFit/>
          </a:bodyPr>
          <a:lstStyle/>
          <a:p>
            <a:r>
              <a:rPr lang="tr-TR" sz="2000" b="1" dirty="0">
                <a:solidFill>
                  <a:srgbClr val="FF0000"/>
                </a:solidFill>
                <a:latin typeface="Comic Sans MS" panose="030F0702030302020204" pitchFamily="66" charset="0"/>
              </a:rPr>
              <a:t>Dış akım kaynaklı </a:t>
            </a:r>
            <a:r>
              <a:rPr lang="tr-TR" sz="2000" b="1" dirty="0" err="1">
                <a:solidFill>
                  <a:srgbClr val="FF0000"/>
                </a:solidFill>
                <a:latin typeface="Comic Sans MS" panose="030F0702030302020204" pitchFamily="66" charset="0"/>
              </a:rPr>
              <a:t>katodik</a:t>
            </a:r>
            <a:r>
              <a:rPr lang="tr-TR" sz="2000" b="1" dirty="0">
                <a:solidFill>
                  <a:srgbClr val="FF0000"/>
                </a:solidFill>
                <a:latin typeface="Comic Sans MS" panose="030F0702030302020204" pitchFamily="66" charset="0"/>
              </a:rPr>
              <a:t> koruma sistemlerinin dezavantajları </a:t>
            </a:r>
          </a:p>
        </p:txBody>
      </p:sp>
      <p:sp>
        <p:nvSpPr>
          <p:cNvPr id="7" name="Dikdörtgen 6"/>
          <p:cNvSpPr/>
          <p:nvPr/>
        </p:nvSpPr>
        <p:spPr>
          <a:xfrm>
            <a:off x="123290" y="3687901"/>
            <a:ext cx="11671441" cy="2554545"/>
          </a:xfrm>
          <a:prstGeom prst="rect">
            <a:avLst/>
          </a:prstGeom>
        </p:spPr>
        <p:txBody>
          <a:bodyPr wrap="square">
            <a:spAutoFit/>
          </a:bodyPr>
          <a:lstStyle/>
          <a:p>
            <a:pPr marL="342900" indent="-342900">
              <a:buFont typeface="Wingdings" panose="05000000000000000000" pitchFamily="2" charset="2"/>
              <a:buChar char="Ø"/>
            </a:pPr>
            <a:r>
              <a:rPr lang="tr-TR" sz="2000" dirty="0" smtClean="0">
                <a:latin typeface="Comic Sans MS" panose="030F0702030302020204" pitchFamily="66" charset="0"/>
              </a:rPr>
              <a:t>Bu </a:t>
            </a:r>
            <a:r>
              <a:rPr lang="tr-TR" sz="2000" dirty="0">
                <a:latin typeface="Comic Sans MS" panose="030F0702030302020204" pitchFamily="66" charset="0"/>
              </a:rPr>
              <a:t>sistem </a:t>
            </a:r>
            <a:r>
              <a:rPr lang="tr-TR" sz="2000" dirty="0" err="1">
                <a:latin typeface="Comic Sans MS" panose="030F0702030302020204" pitchFamily="66" charset="0"/>
              </a:rPr>
              <a:t>elektirik</a:t>
            </a:r>
            <a:r>
              <a:rPr lang="tr-TR" sz="2000" dirty="0">
                <a:latin typeface="Comic Sans MS" panose="030F0702030302020204" pitchFamily="66" charset="0"/>
              </a:rPr>
              <a:t> akımı bulunmayan yerlerde uygulanamaz. Ancak son  yıllarda,  güneş  enerjisinden  </a:t>
            </a:r>
            <a:r>
              <a:rPr lang="tr-TR" sz="2000" dirty="0" smtClean="0">
                <a:latin typeface="Comic Sans MS" panose="030F0702030302020204" pitchFamily="66" charset="0"/>
              </a:rPr>
              <a:t>elde  </a:t>
            </a:r>
            <a:r>
              <a:rPr lang="tr-TR" sz="2000" dirty="0">
                <a:latin typeface="Comic Sans MS" panose="030F0702030302020204" pitchFamily="66" charset="0"/>
              </a:rPr>
              <a:t>edilen  elektrik akımının </a:t>
            </a:r>
            <a:r>
              <a:rPr lang="tr-TR" sz="2000" dirty="0" err="1">
                <a:latin typeface="Comic Sans MS" panose="030F0702030302020204" pitchFamily="66" charset="0"/>
              </a:rPr>
              <a:t>katodik</a:t>
            </a:r>
            <a:r>
              <a:rPr lang="tr-TR" sz="2000" dirty="0">
                <a:latin typeface="Comic Sans MS" panose="030F0702030302020204" pitchFamily="66" charset="0"/>
              </a:rPr>
              <a:t> koruma sistemlerinde kullanılmasına başlanmıştır</a:t>
            </a:r>
            <a:r>
              <a:rPr lang="tr-TR" sz="2000" dirty="0" smtClean="0">
                <a:latin typeface="Comic Sans MS" panose="030F0702030302020204" pitchFamily="66" charset="0"/>
              </a:rPr>
              <a:t>.</a:t>
            </a:r>
          </a:p>
          <a:p>
            <a:r>
              <a:rPr lang="tr-TR" sz="2000" dirty="0" smtClean="0">
                <a:latin typeface="Comic Sans MS" panose="030F0702030302020204" pitchFamily="66" charset="0"/>
              </a:rPr>
              <a:t>  </a:t>
            </a:r>
          </a:p>
          <a:p>
            <a:pPr marL="342900" indent="-342900">
              <a:buFont typeface="Wingdings" panose="05000000000000000000" pitchFamily="2" charset="2"/>
              <a:buChar char="Ø"/>
            </a:pPr>
            <a:r>
              <a:rPr lang="tr-TR" sz="2000" dirty="0" smtClean="0">
                <a:latin typeface="Comic Sans MS" panose="030F0702030302020204" pitchFamily="66" charset="0"/>
              </a:rPr>
              <a:t>Anot  </a:t>
            </a:r>
            <a:r>
              <a:rPr lang="tr-TR" sz="2000" dirty="0">
                <a:latin typeface="Comic Sans MS" panose="030F0702030302020204" pitchFamily="66" charset="0"/>
              </a:rPr>
              <a:t>yatağı  yakınında  bulunan  yabancı  metalik  yapılar  üzerinde </a:t>
            </a:r>
            <a:r>
              <a:rPr lang="tr-TR" sz="2000" dirty="0" smtClean="0">
                <a:latin typeface="Comic Sans MS" panose="030F0702030302020204" pitchFamily="66" charset="0"/>
              </a:rPr>
              <a:t>olumsuz etki oluşturabilir. </a:t>
            </a:r>
            <a:endParaRPr lang="tr-TR" sz="2000" dirty="0" smtClean="0">
              <a:latin typeface="Comic Sans MS" panose="030F0702030302020204" pitchFamily="66" charset="0"/>
            </a:endParaRPr>
          </a:p>
          <a:p>
            <a:endParaRPr lang="tr-TR" sz="2000" dirty="0" smtClean="0">
              <a:latin typeface="Comic Sans MS" panose="030F0702030302020204" pitchFamily="66" charset="0"/>
            </a:endParaRPr>
          </a:p>
          <a:p>
            <a:pPr marL="342900" indent="-342900">
              <a:buFont typeface="Wingdings" panose="05000000000000000000" pitchFamily="2" charset="2"/>
              <a:buChar char="Ø"/>
            </a:pPr>
            <a:r>
              <a:rPr lang="tr-TR" sz="2000" dirty="0" smtClean="0">
                <a:latin typeface="Comic Sans MS" panose="030F0702030302020204" pitchFamily="66" charset="0"/>
              </a:rPr>
              <a:t>Yapıya  </a:t>
            </a:r>
            <a:r>
              <a:rPr lang="tr-TR" sz="2000" dirty="0">
                <a:latin typeface="Comic Sans MS" panose="030F0702030302020204" pitchFamily="66" charset="0"/>
              </a:rPr>
              <a:t>akımın  uygulandığı  noktada  aşırı  potansiyel  yükselmeleri görülebilir.  Bu  bölgede  hidrojen  çıkışı  nedeniyle  kabuk  soyulması  ve hidrojen kırılganlığı olayları meydana gelebilir.</a:t>
            </a:r>
          </a:p>
        </p:txBody>
      </p:sp>
    </p:spTree>
    <p:extLst>
      <p:ext uri="{BB962C8B-B14F-4D97-AF65-F5344CB8AC3E}">
        <p14:creationId xmlns:p14="http://schemas.microsoft.com/office/powerpoint/2010/main" val="261787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6022" y="234006"/>
            <a:ext cx="2616422" cy="400110"/>
          </a:xfrm>
          <a:prstGeom prst="rect">
            <a:avLst/>
          </a:prstGeom>
        </p:spPr>
        <p:txBody>
          <a:bodyPr wrap="none">
            <a:spAutoFit/>
          </a:bodyPr>
          <a:lstStyle/>
          <a:p>
            <a:r>
              <a:rPr lang="tr-TR" sz="2000" b="1" dirty="0">
                <a:solidFill>
                  <a:srgbClr val="FF0000"/>
                </a:solidFill>
                <a:latin typeface="Comic Sans MS" panose="030F0702030302020204" pitchFamily="66" charset="0"/>
              </a:rPr>
              <a:t>ANODİK KORUMA </a:t>
            </a:r>
          </a:p>
        </p:txBody>
      </p:sp>
      <p:sp>
        <p:nvSpPr>
          <p:cNvPr id="5" name="Dikdörtgen 4"/>
          <p:cNvSpPr/>
          <p:nvPr/>
        </p:nvSpPr>
        <p:spPr>
          <a:xfrm>
            <a:off x="191784" y="898908"/>
            <a:ext cx="11674868" cy="5324535"/>
          </a:xfrm>
          <a:prstGeom prst="rect">
            <a:avLst/>
          </a:prstGeom>
        </p:spPr>
        <p:txBody>
          <a:bodyPr wrap="square">
            <a:spAutoFit/>
          </a:bodyPr>
          <a:lstStyle/>
          <a:p>
            <a:pPr algn="just"/>
            <a:r>
              <a:rPr lang="tr-TR" sz="2000" dirty="0" err="1">
                <a:latin typeface="Comic Sans MS" panose="030F0702030302020204" pitchFamily="66" charset="0"/>
              </a:rPr>
              <a:t>Anodik</a:t>
            </a:r>
            <a:r>
              <a:rPr lang="tr-TR" sz="2000" dirty="0">
                <a:latin typeface="Comic Sans MS" panose="030F0702030302020204" pitchFamily="66" charset="0"/>
              </a:rPr>
              <a:t> koruma metalleri korozyondan korumak için uygulanan ilginç bir elektrokimyasal yöntemdir. Ancak </a:t>
            </a:r>
            <a:r>
              <a:rPr lang="tr-TR" sz="2000" dirty="0" err="1">
                <a:latin typeface="Comic Sans MS" panose="030F0702030302020204" pitchFamily="66" charset="0"/>
              </a:rPr>
              <a:t>anodik</a:t>
            </a:r>
            <a:r>
              <a:rPr lang="tr-TR" sz="2000" dirty="0">
                <a:latin typeface="Comic Sans MS" panose="030F0702030302020204" pitchFamily="66" charset="0"/>
              </a:rPr>
              <a:t> koruma yapılarak korozyon tam olarak durdurulmayıp, korozyon hızı pratikte önemsiz sayılacak ölçüde azaltılmaktadır. </a:t>
            </a:r>
            <a:r>
              <a:rPr lang="tr-TR" sz="2000" dirty="0" err="1">
                <a:latin typeface="Comic Sans MS" panose="030F0702030302020204" pitchFamily="66" charset="0"/>
              </a:rPr>
              <a:t>Anodik</a:t>
            </a:r>
            <a:r>
              <a:rPr lang="tr-TR" sz="2000" dirty="0">
                <a:latin typeface="Comic Sans MS" panose="030F0702030302020204" pitchFamily="66" charset="0"/>
              </a:rPr>
              <a:t> korumada da aynen </a:t>
            </a:r>
            <a:r>
              <a:rPr lang="tr-TR" sz="2000" dirty="0" err="1">
                <a:latin typeface="Comic Sans MS" panose="030F0702030302020204" pitchFamily="66" charset="0"/>
              </a:rPr>
              <a:t>katodik</a:t>
            </a:r>
            <a:r>
              <a:rPr lang="tr-TR" sz="2000" dirty="0">
                <a:latin typeface="Comic Sans MS" panose="030F0702030302020204" pitchFamily="66" charset="0"/>
              </a:rPr>
              <a:t> korumada olduğu gibi, metal dıştan bir akım uygulanarak  korunmaktadır.  Ancak  </a:t>
            </a:r>
            <a:r>
              <a:rPr lang="tr-TR" sz="2000" dirty="0" err="1">
                <a:latin typeface="Comic Sans MS" panose="030F0702030302020204" pitchFamily="66" charset="0"/>
              </a:rPr>
              <a:t>anodik</a:t>
            </a:r>
            <a:r>
              <a:rPr lang="tr-TR" sz="2000" dirty="0">
                <a:latin typeface="Comic Sans MS" panose="030F0702030302020204" pitchFamily="66" charset="0"/>
              </a:rPr>
              <a:t>  korumanın  elektrokimyasal  ilkeleri </a:t>
            </a:r>
            <a:r>
              <a:rPr lang="tr-TR" sz="2000" dirty="0" err="1">
                <a:latin typeface="Comic Sans MS" panose="030F0702030302020204" pitchFamily="66" charset="0"/>
              </a:rPr>
              <a:t>katodik</a:t>
            </a:r>
            <a:r>
              <a:rPr lang="tr-TR" sz="2000" dirty="0">
                <a:latin typeface="Comic Sans MS" panose="030F0702030302020204" pitchFamily="66" charset="0"/>
              </a:rPr>
              <a:t> korumadan oldukça farklıdır. </a:t>
            </a:r>
            <a:r>
              <a:rPr lang="tr-TR" sz="2000" dirty="0" err="1">
                <a:latin typeface="Comic Sans MS" panose="030F0702030302020204" pitchFamily="66" charset="0"/>
              </a:rPr>
              <a:t>Anodik</a:t>
            </a:r>
            <a:r>
              <a:rPr lang="tr-TR" sz="2000" dirty="0">
                <a:latin typeface="Comic Sans MS" panose="030F0702030302020204" pitchFamily="66" charset="0"/>
              </a:rPr>
              <a:t> koruma elektrokimyasal açıdan  bir pasifleştirme  işlemi  olarak  kabul  edilebilir.  Bu  nedenle  bu  yöntem  ancak pasifleşme özelliği olan metallere uygulanabilir. Ne var ki  çok az sayıda metal, o da ancak bazı çözeltiler içinde pasifleşme özelliği göstermektedir. </a:t>
            </a:r>
            <a:endParaRPr lang="tr-TR" sz="2000" dirty="0" smtClean="0">
              <a:latin typeface="Comic Sans MS" panose="030F0702030302020204" pitchFamily="66" charset="0"/>
            </a:endParaRPr>
          </a:p>
          <a:p>
            <a:pPr algn="just"/>
            <a:endParaRPr lang="tr-TR" sz="2000" dirty="0" smtClean="0">
              <a:latin typeface="Comic Sans MS" panose="030F0702030302020204" pitchFamily="66" charset="0"/>
            </a:endParaRPr>
          </a:p>
          <a:p>
            <a:pPr algn="just"/>
            <a:r>
              <a:rPr lang="tr-TR" sz="2000" dirty="0" err="1">
                <a:latin typeface="Comic Sans MS" panose="030F0702030302020204" pitchFamily="66" charset="0"/>
              </a:rPr>
              <a:t>Anodik</a:t>
            </a:r>
            <a:r>
              <a:rPr lang="tr-TR" sz="2000" dirty="0">
                <a:latin typeface="Comic Sans MS" panose="030F0702030302020204" pitchFamily="66" charset="0"/>
              </a:rPr>
              <a:t>  koruma  uygulanarak  metal  sürekli  olarak  pasif  bölgede  tutulur. Pasif hal, korozyon akımının en küçük olduğu haldir. Ancak en küçük korozyon akımı  her  zaman  yeterli  derecede  küçük  olmayabilir  ve  bu  nedenle  bazı çözeltiler  için  bu  yöntem  uygun  çözüm  getirmez.  Ayrıca  </a:t>
            </a:r>
            <a:r>
              <a:rPr lang="tr-TR" sz="2000" dirty="0" err="1">
                <a:latin typeface="Comic Sans MS" panose="030F0702030302020204" pitchFamily="66" charset="0"/>
              </a:rPr>
              <a:t>anodik</a:t>
            </a:r>
            <a:r>
              <a:rPr lang="tr-TR" sz="2000" dirty="0">
                <a:latin typeface="Comic Sans MS" panose="030F0702030302020204" pitchFamily="66" charset="0"/>
              </a:rPr>
              <a:t>  korumada potansiyel  ve  akım  kontrolünün  çok  iyi  yapılması  gerekir.  Eğer  sistemde  bir arıza  meydana  gelirse,  korunan  metal  aktif  bölgeye  kayarak  kısa  sürede korozyona  uğrayabilir.  Bu  nedenle  </a:t>
            </a:r>
            <a:r>
              <a:rPr lang="tr-TR" sz="2000" dirty="0" err="1">
                <a:latin typeface="Comic Sans MS" panose="030F0702030302020204" pitchFamily="66" charset="0"/>
              </a:rPr>
              <a:t>anodik</a:t>
            </a:r>
            <a:r>
              <a:rPr lang="tr-TR" sz="2000" dirty="0">
                <a:latin typeface="Comic Sans MS" panose="030F0702030302020204" pitchFamily="66" charset="0"/>
              </a:rPr>
              <a:t>  koruma  genellikle  çok  şiddetli korozyon  olayının  söz  konusu  olduğu  ortamlarda  korozyon  hızını  pratikte önemsenmeyecek ölçülere düşürmek amacıyla uygulanır. </a:t>
            </a:r>
          </a:p>
        </p:txBody>
      </p:sp>
    </p:spTree>
    <p:extLst>
      <p:ext uri="{BB962C8B-B14F-4D97-AF65-F5344CB8AC3E}">
        <p14:creationId xmlns:p14="http://schemas.microsoft.com/office/powerpoint/2010/main" val="86416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3978" y="411087"/>
            <a:ext cx="6096000" cy="5324535"/>
          </a:xfrm>
          <a:prstGeom prst="rect">
            <a:avLst/>
          </a:prstGeom>
        </p:spPr>
        <p:txBody>
          <a:bodyPr>
            <a:spAutoFit/>
          </a:bodyPr>
          <a:lstStyle/>
          <a:p>
            <a:pPr algn="just"/>
            <a:r>
              <a:rPr lang="tr-TR" sz="2000" dirty="0">
                <a:latin typeface="Comic Sans MS" panose="030F0702030302020204" pitchFamily="66" charset="0"/>
              </a:rPr>
              <a:t>Şekilde,  demirin  havası  giderilmiş  bir  asit  çözeltisi  içindeki  tipik  </a:t>
            </a:r>
            <a:r>
              <a:rPr lang="tr-TR" sz="2000" dirty="0" err="1">
                <a:latin typeface="Comic Sans MS" panose="030F0702030302020204" pitchFamily="66" charset="0"/>
              </a:rPr>
              <a:t>anodik</a:t>
            </a:r>
            <a:r>
              <a:rPr lang="tr-TR" sz="2000" dirty="0">
                <a:latin typeface="Comic Sans MS" panose="030F0702030302020204" pitchFamily="66" charset="0"/>
              </a:rPr>
              <a:t> polarizasyon  eğrisi  şematik  olarak  verilmiştir.  Şekilden  görüldüğü  üzere, başlangıçta  potansiyel artırıldıkça korozyon hızı da artar. Bu bölge “aktif bölge” olarak tanımlanır. Metalin pasifleşme potansiyeli olan  </a:t>
            </a:r>
            <a:r>
              <a:rPr lang="tr-TR" sz="2000" dirty="0" err="1">
                <a:latin typeface="Comic Sans MS" panose="030F0702030302020204" pitchFamily="66" charset="0"/>
              </a:rPr>
              <a:t>Epp</a:t>
            </a:r>
            <a:r>
              <a:rPr lang="tr-TR" sz="2000" dirty="0">
                <a:latin typeface="Comic Sans MS" panose="030F0702030302020204" pitchFamily="66" charset="0"/>
              </a:rPr>
              <a:t> değerine erişildiğinde, pasifleşme başlar ve bu noktadan sonra potansiyelin hafif bir artışı ile korozyon hızında  ani  bir  düşme  gözlenir.  Korozyon  hızı  bir  anda  binde  bire,  veya  daha fazla  düşer.  Pasif  hale  erişildikten  sonra,  potansiyel  </a:t>
            </a:r>
            <a:r>
              <a:rPr lang="tr-TR" sz="2000" dirty="0" err="1">
                <a:latin typeface="Comic Sans MS" panose="030F0702030302020204" pitchFamily="66" charset="0"/>
              </a:rPr>
              <a:t>anodik</a:t>
            </a:r>
            <a:r>
              <a:rPr lang="tr-TR" sz="2000" dirty="0">
                <a:latin typeface="Comic Sans MS" panose="030F0702030302020204" pitchFamily="66" charset="0"/>
              </a:rPr>
              <a:t>  yönde  artırılmaya devam  edilirse,  korozyon  hızının  artık  değişmediği  görülür.  Korozyon  akımının çok  küçük  bir  değerde  sabit  kaldığı  bu  bölgeye  “pasif  bölge”  denir.  </a:t>
            </a:r>
            <a:r>
              <a:rPr lang="tr-TR" sz="2000" dirty="0" err="1">
                <a:latin typeface="Comic Sans MS" panose="030F0702030302020204" pitchFamily="66" charset="0"/>
              </a:rPr>
              <a:t>Anodik</a:t>
            </a:r>
            <a:r>
              <a:rPr lang="tr-TR" sz="2000" dirty="0">
                <a:latin typeface="Comic Sans MS" panose="030F0702030302020204" pitchFamily="66" charset="0"/>
              </a:rPr>
              <a:t> koruma metal bu bölgede tutularak gerçekleştirilir.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978" y="1018408"/>
            <a:ext cx="5643938" cy="3649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916221" y="4916721"/>
            <a:ext cx="5024062" cy="646331"/>
          </a:xfrm>
          <a:prstGeom prst="rect">
            <a:avLst/>
          </a:prstGeom>
        </p:spPr>
        <p:txBody>
          <a:bodyPr wrap="square">
            <a:spAutoFit/>
          </a:bodyPr>
          <a:lstStyle/>
          <a:p>
            <a:pPr algn="ctr"/>
            <a:r>
              <a:rPr lang="tr-TR" b="1" dirty="0">
                <a:solidFill>
                  <a:srgbClr val="FF0000"/>
                </a:solidFill>
              </a:rPr>
              <a:t>Pasifleşme özelliği olan bir metalin </a:t>
            </a:r>
            <a:r>
              <a:rPr lang="tr-TR" b="1" dirty="0" err="1">
                <a:solidFill>
                  <a:srgbClr val="FF0000"/>
                </a:solidFill>
              </a:rPr>
              <a:t>anodik</a:t>
            </a:r>
            <a:r>
              <a:rPr lang="tr-TR" b="1" dirty="0">
                <a:solidFill>
                  <a:srgbClr val="FF0000"/>
                </a:solidFill>
              </a:rPr>
              <a:t> polarizasyon eğrisi </a:t>
            </a:r>
          </a:p>
        </p:txBody>
      </p:sp>
    </p:spTree>
    <p:extLst>
      <p:ext uri="{BB962C8B-B14F-4D97-AF65-F5344CB8AC3E}">
        <p14:creationId xmlns:p14="http://schemas.microsoft.com/office/powerpoint/2010/main" val="17213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3429" y="478071"/>
            <a:ext cx="6096000" cy="5632311"/>
          </a:xfrm>
          <a:prstGeom prst="rect">
            <a:avLst/>
          </a:prstGeom>
        </p:spPr>
        <p:txBody>
          <a:bodyPr>
            <a:spAutoFit/>
          </a:bodyPr>
          <a:lstStyle/>
          <a:p>
            <a:pPr algn="just"/>
            <a:r>
              <a:rPr lang="tr-TR" sz="2000" dirty="0">
                <a:latin typeface="Comic Sans MS" panose="030F0702030302020204" pitchFamily="66" charset="0"/>
              </a:rPr>
              <a:t>Pasiflik  özelliği  olan  bir  metalin  korozyona  uğrayıp  </a:t>
            </a:r>
            <a:r>
              <a:rPr lang="tr-TR" sz="2000" dirty="0" smtClean="0">
                <a:latin typeface="Comic Sans MS" panose="030F0702030302020204" pitchFamily="66" charset="0"/>
              </a:rPr>
              <a:t>uğramayacağı </a:t>
            </a:r>
            <a:r>
              <a:rPr lang="tr-TR" sz="2000" dirty="0">
                <a:latin typeface="Comic Sans MS" panose="030F0702030302020204" pitchFamily="66" charset="0"/>
              </a:rPr>
              <a:t>yalnızca  </a:t>
            </a:r>
            <a:r>
              <a:rPr lang="tr-TR" sz="2000" dirty="0" err="1">
                <a:latin typeface="Comic Sans MS" panose="030F0702030302020204" pitchFamily="66" charset="0"/>
              </a:rPr>
              <a:t>anodik</a:t>
            </a:r>
            <a:r>
              <a:rPr lang="tr-TR" sz="2000" dirty="0">
                <a:latin typeface="Comic Sans MS" panose="030F0702030302020204" pitchFamily="66" charset="0"/>
              </a:rPr>
              <a:t>  polarizasyon  eğrisinden  anlaşılamaz.  Söz  konusu  ortam içindeki  katot  reaksiyonu  ile  birlikte  incelenmesi  gerekir.  Eğer  </a:t>
            </a:r>
            <a:r>
              <a:rPr lang="tr-TR" sz="2000" dirty="0" err="1">
                <a:latin typeface="Comic Sans MS" panose="030F0702030302020204" pitchFamily="66" charset="0"/>
              </a:rPr>
              <a:t>katodik</a:t>
            </a:r>
            <a:r>
              <a:rPr lang="tr-TR" sz="2000" dirty="0">
                <a:latin typeface="Comic Sans MS" panose="030F0702030302020204" pitchFamily="66" charset="0"/>
              </a:rPr>
              <a:t> polarizasyon eğrisi, </a:t>
            </a:r>
            <a:r>
              <a:rPr lang="tr-TR" sz="2000" dirty="0" err="1">
                <a:latin typeface="Comic Sans MS" panose="030F0702030302020204" pitchFamily="66" charset="0"/>
              </a:rPr>
              <a:t>anodik</a:t>
            </a:r>
            <a:r>
              <a:rPr lang="tr-TR" sz="2000" dirty="0">
                <a:latin typeface="Comic Sans MS" panose="030F0702030302020204" pitchFamily="66" charset="0"/>
              </a:rPr>
              <a:t> eğriyi aktif bölgede keserse metal korozyona uğrar. </a:t>
            </a:r>
            <a:r>
              <a:rPr lang="tr-TR" sz="2000" dirty="0" err="1">
                <a:latin typeface="Comic Sans MS" panose="030F0702030302020204" pitchFamily="66" charset="0"/>
              </a:rPr>
              <a:t>Katodik</a:t>
            </a:r>
            <a:r>
              <a:rPr lang="tr-TR" sz="2000" dirty="0">
                <a:latin typeface="Comic Sans MS" panose="030F0702030302020204" pitchFamily="66" charset="0"/>
              </a:rPr>
              <a:t>  polarizasyon  eğrisi  </a:t>
            </a:r>
            <a:r>
              <a:rPr lang="tr-TR" sz="2000" dirty="0" err="1">
                <a:latin typeface="Comic Sans MS" panose="030F0702030302020204" pitchFamily="66" charset="0"/>
              </a:rPr>
              <a:t>anodik</a:t>
            </a:r>
            <a:r>
              <a:rPr lang="tr-TR" sz="2000" dirty="0">
                <a:latin typeface="Comic Sans MS" panose="030F0702030302020204" pitchFamily="66" charset="0"/>
              </a:rPr>
              <a:t>  eğriyi  pasif  bölgede  kesecek  olursa, korozyon  hızı  metalin  normal  korozyon  hızına  göre  çok  düşüktür.  Potansiyelin pasifleşme  potansiyelinden  yüksek  olduğu  bu  bölgede  metal  pasif  haldedir. Böylece  </a:t>
            </a:r>
            <a:r>
              <a:rPr lang="tr-TR" sz="2000" dirty="0" err="1">
                <a:latin typeface="Comic Sans MS" panose="030F0702030302020204" pitchFamily="66" charset="0"/>
              </a:rPr>
              <a:t>anodik</a:t>
            </a:r>
            <a:r>
              <a:rPr lang="tr-TR" sz="2000" dirty="0">
                <a:latin typeface="Comic Sans MS" panose="030F0702030302020204" pitchFamily="66" charset="0"/>
              </a:rPr>
              <a:t>  koruma  sağlanmış  olur.  Ancak    </a:t>
            </a:r>
            <a:r>
              <a:rPr lang="tr-TR" sz="2000" dirty="0" err="1">
                <a:latin typeface="Comic Sans MS" panose="030F0702030302020204" pitchFamily="66" charset="0"/>
              </a:rPr>
              <a:t>katodik</a:t>
            </a:r>
            <a:r>
              <a:rPr lang="tr-TR" sz="2000" dirty="0">
                <a:latin typeface="Comic Sans MS" panose="030F0702030302020204" pitchFamily="66" charset="0"/>
              </a:rPr>
              <a:t>  eğri  </a:t>
            </a:r>
            <a:r>
              <a:rPr lang="tr-TR" sz="2000" dirty="0" err="1">
                <a:latin typeface="Comic Sans MS" panose="030F0702030302020204" pitchFamily="66" charset="0"/>
              </a:rPr>
              <a:t>anodik</a:t>
            </a:r>
            <a:r>
              <a:rPr lang="tr-TR" sz="2000" dirty="0">
                <a:latin typeface="Comic Sans MS" panose="030F0702030302020204" pitchFamily="66" charset="0"/>
              </a:rPr>
              <a:t>  eğriyi  biri aktif, diğeri pasif bölgede olmak üzere iki noktada keserse, korozyon açısından kararsız bir durum ortaya çıkar. Potansiyeldeki çok küçük bir oynama ile metal pasif halden, aktif hale geçebilir.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978" y="1018408"/>
            <a:ext cx="5643938" cy="3649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6916221" y="4916721"/>
            <a:ext cx="5024062" cy="646331"/>
          </a:xfrm>
          <a:prstGeom prst="rect">
            <a:avLst/>
          </a:prstGeom>
        </p:spPr>
        <p:txBody>
          <a:bodyPr wrap="square">
            <a:spAutoFit/>
          </a:bodyPr>
          <a:lstStyle/>
          <a:p>
            <a:pPr algn="ctr"/>
            <a:r>
              <a:rPr lang="tr-TR" b="1" dirty="0">
                <a:solidFill>
                  <a:srgbClr val="FF0000"/>
                </a:solidFill>
              </a:rPr>
              <a:t>Pasifleşme özelliği olan bir metalin </a:t>
            </a:r>
            <a:r>
              <a:rPr lang="tr-TR" b="1" dirty="0" err="1">
                <a:solidFill>
                  <a:srgbClr val="FF0000"/>
                </a:solidFill>
              </a:rPr>
              <a:t>anodik</a:t>
            </a:r>
            <a:r>
              <a:rPr lang="tr-TR" b="1" dirty="0">
                <a:solidFill>
                  <a:srgbClr val="FF0000"/>
                </a:solidFill>
              </a:rPr>
              <a:t> polarizasyon eğrisi </a:t>
            </a:r>
          </a:p>
        </p:txBody>
      </p:sp>
    </p:spTree>
    <p:extLst>
      <p:ext uri="{BB962C8B-B14F-4D97-AF65-F5344CB8AC3E}">
        <p14:creationId xmlns:p14="http://schemas.microsoft.com/office/powerpoint/2010/main" val="31941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5349" y="353168"/>
            <a:ext cx="11500206" cy="1938992"/>
          </a:xfrm>
          <a:prstGeom prst="rect">
            <a:avLst/>
          </a:prstGeom>
        </p:spPr>
        <p:txBody>
          <a:bodyPr wrap="square">
            <a:spAutoFit/>
          </a:bodyPr>
          <a:lstStyle/>
          <a:p>
            <a:r>
              <a:rPr lang="tr-TR" sz="2400" dirty="0">
                <a:latin typeface="Comic Sans MS" panose="030F0702030302020204" pitchFamily="66" charset="0"/>
              </a:rPr>
              <a:t> </a:t>
            </a:r>
            <a:r>
              <a:rPr lang="tr-TR" sz="2400" dirty="0" err="1">
                <a:latin typeface="Comic Sans MS" panose="030F0702030302020204" pitchFamily="66" charset="0"/>
              </a:rPr>
              <a:t>Katodik</a:t>
            </a:r>
            <a:r>
              <a:rPr lang="tr-TR" sz="2400" dirty="0">
                <a:latin typeface="Comic Sans MS" panose="030F0702030302020204" pitchFamily="66" charset="0"/>
              </a:rPr>
              <a:t> koruma yapabilmek için, aynı elektrolit içine anot görevi yapmak üzere ikinci bir metal daldırılır. Anot metali korunacak olan metalden daha aktif bir  metalden  seçilmiş  ise,  bu  iki  metalin  bağlantısından  galvanik  bir  pil  oluşur. Bu durumda devreden kendiliğinden bir akım geçer. Korunması istenilen metal bu pilin katodu olacağından korozyona uğramaz. </a:t>
            </a:r>
          </a:p>
        </p:txBody>
      </p:sp>
      <p:sp>
        <p:nvSpPr>
          <p:cNvPr id="5" name="Dikdörtgen 4"/>
          <p:cNvSpPr/>
          <p:nvPr/>
        </p:nvSpPr>
        <p:spPr>
          <a:xfrm>
            <a:off x="352747" y="2706756"/>
            <a:ext cx="11472808" cy="3046988"/>
          </a:xfrm>
          <a:prstGeom prst="rect">
            <a:avLst/>
          </a:prstGeom>
        </p:spPr>
        <p:txBody>
          <a:bodyPr wrap="square">
            <a:spAutoFit/>
          </a:bodyPr>
          <a:lstStyle/>
          <a:p>
            <a:pPr algn="just"/>
            <a:r>
              <a:rPr lang="tr-TR" sz="2400" dirty="0" err="1">
                <a:latin typeface="Comic Sans MS" panose="030F0702030302020204" pitchFamily="66" charset="0"/>
              </a:rPr>
              <a:t>Katodik</a:t>
            </a:r>
            <a:r>
              <a:rPr lang="tr-TR" sz="2400" dirty="0">
                <a:latin typeface="Comic Sans MS" panose="030F0702030302020204" pitchFamily="66" charset="0"/>
              </a:rPr>
              <a:t>  koruma  </a:t>
            </a:r>
            <a:r>
              <a:rPr lang="tr-TR" sz="2400" dirty="0" err="1">
                <a:latin typeface="Comic Sans MS" panose="030F0702030302020204" pitchFamily="66" charset="0"/>
              </a:rPr>
              <a:t>inert</a:t>
            </a:r>
            <a:r>
              <a:rPr lang="tr-TR" sz="2400" dirty="0">
                <a:latin typeface="Comic Sans MS" panose="030F0702030302020204" pitchFamily="66" charset="0"/>
              </a:rPr>
              <a:t>  anotlar  ile  de  uygulanabilir.  Bu  durumda  sisteme dıştan  bir  doğru  akımın  uygulanması  gerekir.  Doğru  akım  kaynağının  (+)  ucu anoda,  (-)  ucu  da  korunacak  olan  metal  yapıya  bağlanır.  Böylece  bir  elektroliz hücresi  elde  edilmiş  olur.  Bu  hücrenin  katodunda  redüksiyon,  anodunda  da </a:t>
            </a:r>
            <a:r>
              <a:rPr lang="tr-TR" sz="2400" dirty="0" err="1">
                <a:latin typeface="Comic Sans MS" panose="030F0702030302020204" pitchFamily="66" charset="0"/>
              </a:rPr>
              <a:t>oksidasyon</a:t>
            </a:r>
            <a:r>
              <a:rPr lang="tr-TR" sz="2400" dirty="0">
                <a:latin typeface="Comic Sans MS" panose="030F0702030302020204" pitchFamily="66" charset="0"/>
              </a:rPr>
              <a:t>  reaksiyonları  meydana  gelir.  Ancak,  anottaki  reaksiyon  metalin çözünmesi şeklinde olmaz. Anotta </a:t>
            </a:r>
            <a:r>
              <a:rPr lang="tr-TR" sz="2400" dirty="0" err="1">
                <a:latin typeface="Comic Sans MS" panose="030F0702030302020204" pitchFamily="66" charset="0"/>
              </a:rPr>
              <a:t>inert</a:t>
            </a:r>
            <a:r>
              <a:rPr lang="tr-TR" sz="2400" dirty="0">
                <a:latin typeface="Comic Sans MS" panose="030F0702030302020204" pitchFamily="66" charset="0"/>
              </a:rPr>
              <a:t> metaller kullanılmış olduğu için elektrolit cinsine göre oksijen çıkışı, klor çıkışı gibi başka çeşit </a:t>
            </a:r>
            <a:r>
              <a:rPr lang="tr-TR" sz="2400" dirty="0" err="1">
                <a:latin typeface="Comic Sans MS" panose="030F0702030302020204" pitchFamily="66" charset="0"/>
              </a:rPr>
              <a:t>oksidasyon</a:t>
            </a:r>
            <a:r>
              <a:rPr lang="tr-TR" sz="2400" dirty="0">
                <a:latin typeface="Comic Sans MS" panose="030F0702030302020204" pitchFamily="66" charset="0"/>
              </a:rPr>
              <a:t> reaksiyonları meydana gelir. </a:t>
            </a:r>
          </a:p>
        </p:txBody>
      </p:sp>
    </p:spTree>
    <p:extLst>
      <p:ext uri="{BB962C8B-B14F-4D97-AF65-F5344CB8AC3E}">
        <p14:creationId xmlns:p14="http://schemas.microsoft.com/office/powerpoint/2010/main" val="47606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4991" y="234006"/>
            <a:ext cx="4051109" cy="400110"/>
          </a:xfrm>
          <a:prstGeom prst="rect">
            <a:avLst/>
          </a:prstGeom>
        </p:spPr>
        <p:txBody>
          <a:bodyPr wrap="none">
            <a:spAutoFit/>
          </a:bodyPr>
          <a:lstStyle/>
          <a:p>
            <a:r>
              <a:rPr lang="tr-TR" sz="2000" b="1" dirty="0" err="1">
                <a:solidFill>
                  <a:srgbClr val="FF0000"/>
                </a:solidFill>
                <a:latin typeface="Comic Sans MS" panose="030F0702030302020204" pitchFamily="66" charset="0"/>
              </a:rPr>
              <a:t>Anodik</a:t>
            </a:r>
            <a:r>
              <a:rPr lang="tr-TR" sz="2000" b="1" dirty="0">
                <a:solidFill>
                  <a:srgbClr val="FF0000"/>
                </a:solidFill>
                <a:latin typeface="Comic Sans MS" panose="030F0702030302020204" pitchFamily="66" charset="0"/>
              </a:rPr>
              <a:t> Korumanın Uygulanması </a:t>
            </a:r>
          </a:p>
        </p:txBody>
      </p:sp>
      <p:sp>
        <p:nvSpPr>
          <p:cNvPr id="5" name="Dikdörtgen 4"/>
          <p:cNvSpPr/>
          <p:nvPr/>
        </p:nvSpPr>
        <p:spPr>
          <a:xfrm>
            <a:off x="204991" y="938794"/>
            <a:ext cx="11815773" cy="1323439"/>
          </a:xfrm>
          <a:prstGeom prst="rect">
            <a:avLst/>
          </a:prstGeom>
        </p:spPr>
        <p:txBody>
          <a:bodyPr wrap="square">
            <a:spAutoFit/>
          </a:bodyPr>
          <a:lstStyle/>
          <a:p>
            <a:pPr algn="just"/>
            <a:r>
              <a:rPr lang="tr-TR" sz="2000" dirty="0" err="1">
                <a:latin typeface="Comic Sans MS" panose="030F0702030302020204" pitchFamily="66" charset="0"/>
              </a:rPr>
              <a:t>Anodik</a:t>
            </a:r>
            <a:r>
              <a:rPr lang="tr-TR" sz="2000" dirty="0">
                <a:latin typeface="Comic Sans MS" panose="030F0702030302020204" pitchFamily="66" charset="0"/>
              </a:rPr>
              <a:t>  koruma  genellikle  çok  </a:t>
            </a:r>
            <a:r>
              <a:rPr lang="tr-TR" sz="2000" dirty="0" err="1">
                <a:latin typeface="Comic Sans MS" panose="030F0702030302020204" pitchFamily="66" charset="0"/>
              </a:rPr>
              <a:t>korozif</a:t>
            </a:r>
            <a:r>
              <a:rPr lang="tr-TR" sz="2000" dirty="0">
                <a:latin typeface="Comic Sans MS" panose="030F0702030302020204" pitchFamily="66" charset="0"/>
              </a:rPr>
              <a:t>  ortamlarda  korozyon  hızının azaltılması amacıyla uygulanır. Örneğin çelik sülfürik asit tankları kısa zamanda korozyona  uğrar.  Bu  tankların  </a:t>
            </a:r>
            <a:r>
              <a:rPr lang="tr-TR" sz="2000" dirty="0" err="1">
                <a:latin typeface="Comic Sans MS" panose="030F0702030302020204" pitchFamily="66" charset="0"/>
              </a:rPr>
              <a:t>katodik</a:t>
            </a:r>
            <a:r>
              <a:rPr lang="tr-TR" sz="2000" dirty="0">
                <a:latin typeface="Comic Sans MS" panose="030F0702030302020204" pitchFamily="66" charset="0"/>
              </a:rPr>
              <a:t>  olarak  korunması  hem  güç,  hem  de ekonomik değildir. Bu nedenle çelik sülfürik asit tanklarında korozyonu önlemek amacıyla </a:t>
            </a:r>
            <a:r>
              <a:rPr lang="tr-TR" sz="2000" dirty="0" err="1">
                <a:latin typeface="Comic Sans MS" panose="030F0702030302020204" pitchFamily="66" charset="0"/>
              </a:rPr>
              <a:t>anodik</a:t>
            </a:r>
            <a:r>
              <a:rPr lang="tr-TR" sz="2000" dirty="0">
                <a:latin typeface="Comic Sans MS" panose="030F0702030302020204" pitchFamily="66" charset="0"/>
              </a:rPr>
              <a:t> koruma tercih edilir.</a:t>
            </a:r>
          </a:p>
        </p:txBody>
      </p:sp>
      <p:sp>
        <p:nvSpPr>
          <p:cNvPr id="6" name="Dikdörtgen 5"/>
          <p:cNvSpPr/>
          <p:nvPr/>
        </p:nvSpPr>
        <p:spPr>
          <a:xfrm>
            <a:off x="204990" y="2570457"/>
            <a:ext cx="11815773" cy="2862322"/>
          </a:xfrm>
          <a:prstGeom prst="rect">
            <a:avLst/>
          </a:prstGeom>
        </p:spPr>
        <p:txBody>
          <a:bodyPr wrap="square">
            <a:spAutoFit/>
          </a:bodyPr>
          <a:lstStyle/>
          <a:p>
            <a:pPr algn="just"/>
            <a:r>
              <a:rPr lang="tr-TR" sz="2000" dirty="0">
                <a:latin typeface="Comic Sans MS" panose="030F0702030302020204" pitchFamily="66" charset="0"/>
              </a:rPr>
              <a:t>Şekil  </a:t>
            </a:r>
            <a:r>
              <a:rPr lang="tr-TR" sz="2000" dirty="0" smtClean="0">
                <a:latin typeface="Comic Sans MS" panose="030F0702030302020204" pitchFamily="66" charset="0"/>
              </a:rPr>
              <a:t>(a</a:t>
            </a:r>
            <a:r>
              <a:rPr lang="tr-TR" sz="2000" dirty="0">
                <a:latin typeface="Comic Sans MS" panose="030F0702030302020204" pitchFamily="66" charset="0"/>
              </a:rPr>
              <a:t>)  da  görüldüğü  gibi  doğru  akım  kaynağının  pozitif  ucu tanka,  negatif  ucu  da  tank  içindeki  çözeltiye  daldırılmış  olan  katoda  bağlanır. Dıştan  ayarlı  bir  akım  uygulanarak  tank  metalinin  potansiyeli  </a:t>
            </a:r>
            <a:r>
              <a:rPr lang="tr-TR" sz="2000" dirty="0" err="1">
                <a:latin typeface="Comic Sans MS" panose="030F0702030302020204" pitchFamily="66" charset="0"/>
              </a:rPr>
              <a:t>anodik</a:t>
            </a:r>
            <a:r>
              <a:rPr lang="tr-TR" sz="2000" dirty="0">
                <a:latin typeface="Comic Sans MS" panose="030F0702030302020204" pitchFamily="66" charset="0"/>
              </a:rPr>
              <a:t>  yönde artırılır  ve  pasiflik  bölgesine  taşınır.  Bir  referans  elektrot  yardımı  ile  tank potansiyeli  sürekli  olarak  kontrol  edilir.  Potansiyelin  aktif  bölgeye  kayma tehlikesini  önlemek  için,  uygulanan  aşırı  gerilim  değeri,  </a:t>
            </a:r>
            <a:r>
              <a:rPr lang="tr-TR" sz="2000" dirty="0" err="1">
                <a:latin typeface="Comic Sans MS" panose="030F0702030302020204" pitchFamily="66" charset="0"/>
              </a:rPr>
              <a:t>Epp</a:t>
            </a:r>
            <a:r>
              <a:rPr lang="tr-TR" sz="2000" dirty="0">
                <a:latin typeface="Comic Sans MS" panose="030F0702030302020204" pitchFamily="66" charset="0"/>
              </a:rPr>
              <a:t>  pasifleşme potansiyeli değerinin bir kaç yüz </a:t>
            </a:r>
            <a:r>
              <a:rPr lang="tr-TR" sz="2000" dirty="0" err="1" smtClean="0">
                <a:latin typeface="Comic Sans MS" panose="030F0702030302020204" pitchFamily="66" charset="0"/>
              </a:rPr>
              <a:t>mV</a:t>
            </a:r>
            <a:r>
              <a:rPr lang="tr-TR" sz="2000" dirty="0" smtClean="0">
                <a:latin typeface="Comic Sans MS" panose="030F0702030302020204" pitchFamily="66" charset="0"/>
              </a:rPr>
              <a:t> </a:t>
            </a:r>
            <a:r>
              <a:rPr lang="tr-TR" sz="2000" dirty="0">
                <a:latin typeface="Comic Sans MS" panose="030F0702030302020204" pitchFamily="66" charset="0"/>
              </a:rPr>
              <a:t>üzerinde tutulmağa çalışılır.  Potansiyeli pasif bölgede sabit tutabilmek için doğru akım devresine bir kontrol ünitesi ilave edilir. Böylece </a:t>
            </a:r>
            <a:r>
              <a:rPr lang="tr-TR" sz="2000" dirty="0" err="1">
                <a:latin typeface="Comic Sans MS" panose="030F0702030302020204" pitchFamily="66" charset="0"/>
              </a:rPr>
              <a:t>anodik</a:t>
            </a:r>
            <a:r>
              <a:rPr lang="tr-TR" sz="2000" dirty="0">
                <a:latin typeface="Comic Sans MS" panose="030F0702030302020204" pitchFamily="66" charset="0"/>
              </a:rPr>
              <a:t> koruma için gerekli olan akım, referans elektrottan alınan sinyaller ile otomatik olarak ayarlanmış olur. </a:t>
            </a:r>
            <a:r>
              <a:rPr lang="tr-TR" sz="2000" dirty="0" smtClean="0">
                <a:latin typeface="Comic Sans MS" panose="030F0702030302020204" pitchFamily="66" charset="0"/>
              </a:rPr>
              <a:t>Şekil (b</a:t>
            </a:r>
            <a:r>
              <a:rPr lang="tr-TR" sz="2000" dirty="0">
                <a:latin typeface="Comic Sans MS" panose="030F0702030302020204" pitchFamily="66" charset="0"/>
              </a:rPr>
              <a:t>) de içi sülfürik asit ile dolu olan bir çelik tanka uygulanmış olan </a:t>
            </a:r>
            <a:r>
              <a:rPr lang="tr-TR" sz="2000" dirty="0" err="1">
                <a:latin typeface="Comic Sans MS" panose="030F0702030302020204" pitchFamily="66" charset="0"/>
              </a:rPr>
              <a:t>anodik</a:t>
            </a:r>
            <a:r>
              <a:rPr lang="tr-TR" sz="2000" dirty="0">
                <a:latin typeface="Comic Sans MS" panose="030F0702030302020204" pitchFamily="66" charset="0"/>
              </a:rPr>
              <a:t> koruma sistemi görülmektedir.</a:t>
            </a:r>
          </a:p>
        </p:txBody>
      </p:sp>
    </p:spTree>
    <p:extLst>
      <p:ext uri="{BB962C8B-B14F-4D97-AF65-F5344CB8AC3E}">
        <p14:creationId xmlns:p14="http://schemas.microsoft.com/office/powerpoint/2010/main" val="57036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11" y="636730"/>
            <a:ext cx="906780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485773" y="5944136"/>
            <a:ext cx="7072770" cy="400110"/>
          </a:xfrm>
          <a:prstGeom prst="rect">
            <a:avLst/>
          </a:prstGeom>
        </p:spPr>
        <p:txBody>
          <a:bodyPr wrap="none">
            <a:spAutoFit/>
          </a:bodyPr>
          <a:lstStyle/>
          <a:p>
            <a:r>
              <a:rPr lang="tr-TR" sz="2000" b="1" dirty="0" err="1">
                <a:solidFill>
                  <a:srgbClr val="FF0000"/>
                </a:solidFill>
                <a:latin typeface="Comic Sans MS" panose="030F0702030302020204" pitchFamily="66" charset="0"/>
              </a:rPr>
              <a:t>Anodik</a:t>
            </a:r>
            <a:r>
              <a:rPr lang="tr-TR" sz="2000" b="1" dirty="0">
                <a:solidFill>
                  <a:srgbClr val="FF0000"/>
                </a:solidFill>
                <a:latin typeface="Comic Sans MS" panose="030F0702030302020204" pitchFamily="66" charset="0"/>
              </a:rPr>
              <a:t> koruma ve bir sülfürik asit tankına uygulanması </a:t>
            </a:r>
          </a:p>
        </p:txBody>
      </p:sp>
    </p:spTree>
    <p:extLst>
      <p:ext uri="{BB962C8B-B14F-4D97-AF65-F5344CB8AC3E}">
        <p14:creationId xmlns:p14="http://schemas.microsoft.com/office/powerpoint/2010/main" val="14374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10859" y="188780"/>
            <a:ext cx="11531030" cy="1015663"/>
          </a:xfrm>
          <a:prstGeom prst="rect">
            <a:avLst/>
          </a:prstGeom>
        </p:spPr>
        <p:txBody>
          <a:bodyPr wrap="square">
            <a:spAutoFit/>
          </a:bodyPr>
          <a:lstStyle/>
          <a:p>
            <a:pPr algn="just"/>
            <a:r>
              <a:rPr lang="tr-TR" sz="2000" dirty="0">
                <a:latin typeface="Comic Sans MS" panose="030F0702030302020204" pitchFamily="66" charset="0"/>
              </a:rPr>
              <a:t>Pasifleştirilmiş  bir  metali  pasif  bölgede  tutabilmek  için  sisteme  çok küçük  bir  akım  yoğunluğunun  uygulanması  yeterli  olur.  Bu  nedenle  </a:t>
            </a:r>
            <a:r>
              <a:rPr lang="tr-TR" sz="2000" dirty="0" err="1">
                <a:latin typeface="Comic Sans MS" panose="030F0702030302020204" pitchFamily="66" charset="0"/>
              </a:rPr>
              <a:t>anodik</a:t>
            </a:r>
            <a:r>
              <a:rPr lang="tr-TR" sz="2000" dirty="0">
                <a:latin typeface="Comic Sans MS" panose="030F0702030302020204" pitchFamily="66" charset="0"/>
              </a:rPr>
              <a:t> korumada  akım  giderleri  </a:t>
            </a:r>
            <a:r>
              <a:rPr lang="tr-TR" sz="2000" dirty="0" err="1">
                <a:latin typeface="Comic Sans MS" panose="030F0702030302020204" pitchFamily="66" charset="0"/>
              </a:rPr>
              <a:t>katodik</a:t>
            </a:r>
            <a:r>
              <a:rPr lang="tr-TR" sz="2000" dirty="0">
                <a:latin typeface="Comic Sans MS" panose="030F0702030302020204" pitchFamily="66" charset="0"/>
              </a:rPr>
              <a:t>  korumaya  göre  çok  azdır.  </a:t>
            </a:r>
          </a:p>
        </p:txBody>
      </p:sp>
      <p:sp>
        <p:nvSpPr>
          <p:cNvPr id="5" name="Dikdörtgen 4"/>
          <p:cNvSpPr/>
          <p:nvPr/>
        </p:nvSpPr>
        <p:spPr>
          <a:xfrm>
            <a:off x="310859" y="1512219"/>
            <a:ext cx="8701421" cy="461665"/>
          </a:xfrm>
          <a:prstGeom prst="rect">
            <a:avLst/>
          </a:prstGeom>
        </p:spPr>
        <p:txBody>
          <a:bodyPr wrap="none">
            <a:spAutoFit/>
          </a:bodyPr>
          <a:lstStyle/>
          <a:p>
            <a:r>
              <a:rPr lang="tr-TR" sz="2400" b="1" dirty="0" err="1">
                <a:solidFill>
                  <a:srgbClr val="FF0000"/>
                </a:solidFill>
                <a:latin typeface="Comic Sans MS" panose="030F0702030302020204" pitchFamily="66" charset="0"/>
              </a:rPr>
              <a:t>Anodik</a:t>
            </a:r>
            <a:r>
              <a:rPr lang="tr-TR" sz="2400" b="1" dirty="0">
                <a:solidFill>
                  <a:srgbClr val="FF0000"/>
                </a:solidFill>
                <a:latin typeface="Comic Sans MS" panose="030F0702030302020204" pitchFamily="66" charset="0"/>
              </a:rPr>
              <a:t> ve </a:t>
            </a:r>
            <a:r>
              <a:rPr lang="tr-TR" sz="2400" b="1" dirty="0" err="1">
                <a:solidFill>
                  <a:srgbClr val="FF0000"/>
                </a:solidFill>
                <a:latin typeface="Comic Sans MS" panose="030F0702030302020204" pitchFamily="66" charset="0"/>
              </a:rPr>
              <a:t>Katodik</a:t>
            </a:r>
            <a:r>
              <a:rPr lang="tr-TR" sz="2400" b="1" dirty="0">
                <a:solidFill>
                  <a:srgbClr val="FF0000"/>
                </a:solidFill>
                <a:latin typeface="Comic Sans MS" panose="030F0702030302020204" pitchFamily="66" charset="0"/>
              </a:rPr>
              <a:t> Koruma Sistemlerinin Karşılaştırılması </a:t>
            </a:r>
          </a:p>
        </p:txBody>
      </p:sp>
      <p:sp>
        <p:nvSpPr>
          <p:cNvPr id="6" name="Dikdörtgen 5"/>
          <p:cNvSpPr/>
          <p:nvPr/>
        </p:nvSpPr>
        <p:spPr>
          <a:xfrm>
            <a:off x="286096" y="2106270"/>
            <a:ext cx="8159261" cy="4708981"/>
          </a:xfrm>
          <a:prstGeom prst="rect">
            <a:avLst/>
          </a:prstGeom>
        </p:spPr>
        <p:txBody>
          <a:bodyPr wrap="square">
            <a:spAutoFit/>
          </a:bodyPr>
          <a:lstStyle/>
          <a:p>
            <a:pPr algn="just"/>
            <a:r>
              <a:rPr lang="tr-TR" sz="2000" dirty="0" err="1">
                <a:latin typeface="Comic Sans MS" panose="030F0702030302020204" pitchFamily="66" charset="0"/>
              </a:rPr>
              <a:t>Katodik</a:t>
            </a:r>
            <a:r>
              <a:rPr lang="tr-TR" sz="2000" dirty="0">
                <a:latin typeface="Comic Sans MS" panose="030F0702030302020204" pitchFamily="66" charset="0"/>
              </a:rPr>
              <a:t>  korumada  metal  </a:t>
            </a:r>
            <a:r>
              <a:rPr lang="tr-TR" sz="2000" dirty="0" err="1">
                <a:latin typeface="Comic Sans MS" panose="030F0702030302020204" pitchFamily="66" charset="0"/>
              </a:rPr>
              <a:t>katodik</a:t>
            </a:r>
            <a:r>
              <a:rPr lang="tr-TR" sz="2000" dirty="0">
                <a:latin typeface="Comic Sans MS" panose="030F0702030302020204" pitchFamily="66" charset="0"/>
              </a:rPr>
              <a:t>  yönde  polarize  edilerek termodinamik  olarak  stabil  olduğu  bölgeye  taşınır.  Teorik  olarak  bu  bölgede metalin  korozyona  uğraması  söz  konusu  değildir.  </a:t>
            </a:r>
            <a:r>
              <a:rPr lang="tr-TR" sz="2000" dirty="0" err="1">
                <a:latin typeface="Comic Sans MS" panose="030F0702030302020204" pitchFamily="66" charset="0"/>
              </a:rPr>
              <a:t>Anodik</a:t>
            </a:r>
            <a:r>
              <a:rPr lang="tr-TR" sz="2000" dirty="0">
                <a:latin typeface="Comic Sans MS" panose="030F0702030302020204" pitchFamily="66" charset="0"/>
              </a:rPr>
              <a:t>  korumada  ise,  metal </a:t>
            </a:r>
            <a:r>
              <a:rPr lang="tr-TR" sz="2000" dirty="0" err="1">
                <a:latin typeface="Comic Sans MS" panose="030F0702030302020204" pitchFamily="66" charset="0"/>
              </a:rPr>
              <a:t>anodik</a:t>
            </a:r>
            <a:r>
              <a:rPr lang="tr-TR" sz="2000" dirty="0">
                <a:latin typeface="Comic Sans MS" panose="030F0702030302020204" pitchFamily="66" charset="0"/>
              </a:rPr>
              <a:t>  yönde  polarize  edilerek  pasiflik  potansiyelinden  daha  pozitif  bir potansiyele taşınır. Bu bölgede de metal korozyona uğrar, ancak korozyon hızı korumasız  hale  göre  çok  küçüktür.  Her  iki  koruma  sistemi  arasındaki  fark burada  kendini  gösterir.  </a:t>
            </a:r>
            <a:r>
              <a:rPr lang="tr-TR" sz="2000" dirty="0" err="1">
                <a:latin typeface="Comic Sans MS" panose="030F0702030302020204" pitchFamily="66" charset="0"/>
              </a:rPr>
              <a:t>Katodik</a:t>
            </a:r>
            <a:r>
              <a:rPr lang="tr-TR" sz="2000" dirty="0">
                <a:latin typeface="Comic Sans MS" panose="030F0702030302020204" pitchFamily="66" charset="0"/>
              </a:rPr>
              <a:t>  korumada  korozyon  tam  olarak  yok  edildiği halde,  </a:t>
            </a:r>
            <a:r>
              <a:rPr lang="tr-TR" sz="2000" dirty="0" err="1">
                <a:latin typeface="Comic Sans MS" panose="030F0702030302020204" pitchFamily="66" charset="0"/>
              </a:rPr>
              <a:t>anodik</a:t>
            </a:r>
            <a:r>
              <a:rPr lang="tr-TR" sz="2000" dirty="0">
                <a:latin typeface="Comic Sans MS" panose="030F0702030302020204" pitchFamily="66" charset="0"/>
              </a:rPr>
              <a:t>  korumada  korozyon  devam  etmektedir,  ancak  hızı  çok küçülmüştür.  Pratik  açıdan  önemli  olan  diğer  bir  fark  da,  </a:t>
            </a:r>
            <a:r>
              <a:rPr lang="tr-TR" sz="2000" dirty="0" err="1">
                <a:latin typeface="Comic Sans MS" panose="030F0702030302020204" pitchFamily="66" charset="0"/>
              </a:rPr>
              <a:t>anodik</a:t>
            </a:r>
            <a:r>
              <a:rPr lang="tr-TR" sz="2000" dirty="0">
                <a:latin typeface="Comic Sans MS" panose="030F0702030302020204" pitchFamily="66" charset="0"/>
              </a:rPr>
              <a:t>  koruma  için uygulanan  dış  akım  (</a:t>
            </a:r>
            <a:r>
              <a:rPr lang="tr-TR" sz="2000" dirty="0" err="1">
                <a:latin typeface="Comic Sans MS" panose="030F0702030302020204" pitchFamily="66" charset="0"/>
              </a:rPr>
              <a:t>iAP</a:t>
            </a:r>
            <a:r>
              <a:rPr lang="tr-TR" sz="2000" dirty="0">
                <a:latin typeface="Comic Sans MS" panose="030F0702030302020204" pitchFamily="66" charset="0"/>
              </a:rPr>
              <a:t>),  pasif  bölge  içinde  kalınmış  olduğundan  </a:t>
            </a:r>
            <a:r>
              <a:rPr lang="tr-TR" sz="2000" dirty="0" err="1">
                <a:latin typeface="Comic Sans MS" panose="030F0702030302020204" pitchFamily="66" charset="0"/>
              </a:rPr>
              <a:t>katodik</a:t>
            </a:r>
            <a:r>
              <a:rPr lang="tr-TR" sz="2000" dirty="0">
                <a:latin typeface="Comic Sans MS" panose="030F0702030302020204" pitchFamily="66" charset="0"/>
              </a:rPr>
              <a:t> korumada  uygulanan  (</a:t>
            </a:r>
            <a:r>
              <a:rPr lang="tr-TR" sz="2000" dirty="0" err="1">
                <a:latin typeface="Comic Sans MS" panose="030F0702030302020204" pitchFamily="66" charset="0"/>
              </a:rPr>
              <a:t>iCP</a:t>
            </a:r>
            <a:r>
              <a:rPr lang="tr-TR" sz="2000" dirty="0">
                <a:latin typeface="Comic Sans MS" panose="030F0702030302020204" pitchFamily="66" charset="0"/>
              </a:rPr>
              <a:t>)  akımına  göre  çok  küçüktür.  Korozyona  uğrayan  bir metalin </a:t>
            </a:r>
            <a:r>
              <a:rPr lang="tr-TR" sz="2000" dirty="0" err="1">
                <a:latin typeface="Comic Sans MS" panose="030F0702030302020204" pitchFamily="66" charset="0"/>
              </a:rPr>
              <a:t>anodik</a:t>
            </a:r>
            <a:r>
              <a:rPr lang="tr-TR" sz="2000" dirty="0">
                <a:latin typeface="Comic Sans MS" panose="030F0702030302020204" pitchFamily="66" charset="0"/>
              </a:rPr>
              <a:t> ve </a:t>
            </a:r>
            <a:r>
              <a:rPr lang="tr-TR" sz="2000" dirty="0" err="1">
                <a:latin typeface="Comic Sans MS" panose="030F0702030302020204" pitchFamily="66" charset="0"/>
              </a:rPr>
              <a:t>katodik</a:t>
            </a:r>
            <a:r>
              <a:rPr lang="tr-TR" sz="2000" dirty="0">
                <a:latin typeface="Comic Sans MS" panose="030F0702030302020204" pitchFamily="66" charset="0"/>
              </a:rPr>
              <a:t> koruma akım ihtiyaçları  </a:t>
            </a:r>
            <a:r>
              <a:rPr lang="tr-TR" sz="2000" dirty="0" smtClean="0">
                <a:latin typeface="Comic Sans MS" panose="030F0702030302020204" pitchFamily="66" charset="0"/>
              </a:rPr>
              <a:t>Şekilde </a:t>
            </a:r>
            <a:r>
              <a:rPr lang="tr-TR" sz="2000" dirty="0">
                <a:latin typeface="Comic Sans MS" panose="030F0702030302020204" pitchFamily="66" charset="0"/>
              </a:rPr>
              <a:t>görülmektedir.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512" y="2188396"/>
            <a:ext cx="3558101" cy="277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8728819" y="5081108"/>
            <a:ext cx="3113070" cy="646331"/>
          </a:xfrm>
          <a:prstGeom prst="rect">
            <a:avLst/>
          </a:prstGeom>
        </p:spPr>
        <p:txBody>
          <a:bodyPr wrap="square">
            <a:spAutoFit/>
          </a:bodyPr>
          <a:lstStyle/>
          <a:p>
            <a:pPr algn="ctr"/>
            <a:r>
              <a:rPr lang="tr-TR" dirty="0" err="1">
                <a:solidFill>
                  <a:srgbClr val="FF0000"/>
                </a:solidFill>
              </a:rPr>
              <a:t>Anodik</a:t>
            </a:r>
            <a:r>
              <a:rPr lang="tr-TR" dirty="0">
                <a:solidFill>
                  <a:srgbClr val="FF0000"/>
                </a:solidFill>
              </a:rPr>
              <a:t> ve </a:t>
            </a:r>
            <a:r>
              <a:rPr lang="tr-TR" dirty="0" err="1">
                <a:solidFill>
                  <a:srgbClr val="FF0000"/>
                </a:solidFill>
              </a:rPr>
              <a:t>katodik</a:t>
            </a:r>
            <a:r>
              <a:rPr lang="tr-TR" dirty="0">
                <a:solidFill>
                  <a:srgbClr val="FF0000"/>
                </a:solidFill>
              </a:rPr>
              <a:t> koruma akım ihtiyacı değerleri</a:t>
            </a:r>
          </a:p>
        </p:txBody>
      </p:sp>
    </p:spTree>
    <p:extLst>
      <p:ext uri="{BB962C8B-B14F-4D97-AF65-F5344CB8AC3E}">
        <p14:creationId xmlns:p14="http://schemas.microsoft.com/office/powerpoint/2010/main" val="3928917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84935" y="302200"/>
            <a:ext cx="11661168" cy="1323439"/>
          </a:xfrm>
          <a:prstGeom prst="rect">
            <a:avLst/>
          </a:prstGeom>
        </p:spPr>
        <p:txBody>
          <a:bodyPr wrap="square">
            <a:spAutoFit/>
          </a:bodyPr>
          <a:lstStyle/>
          <a:p>
            <a:pPr algn="just"/>
            <a:r>
              <a:rPr lang="tr-TR" sz="2000" dirty="0">
                <a:latin typeface="Comic Sans MS" panose="030F0702030302020204" pitchFamily="66" charset="0"/>
              </a:rPr>
              <a:t> İki koruma sistemi arasında karşılaştırma yapılırken, </a:t>
            </a:r>
            <a:r>
              <a:rPr lang="tr-TR" sz="2000" dirty="0" err="1">
                <a:latin typeface="Comic Sans MS" panose="030F0702030302020204" pitchFamily="66" charset="0"/>
              </a:rPr>
              <a:t>katodik</a:t>
            </a:r>
            <a:r>
              <a:rPr lang="tr-TR" sz="2000" dirty="0">
                <a:latin typeface="Comic Sans MS" panose="030F0702030302020204" pitchFamily="66" charset="0"/>
              </a:rPr>
              <a:t> korumanın bütün  metallere  uygulanabildiği,  buna  karşılık  </a:t>
            </a:r>
            <a:r>
              <a:rPr lang="tr-TR" sz="2000" dirty="0" err="1">
                <a:latin typeface="Comic Sans MS" panose="030F0702030302020204" pitchFamily="66" charset="0"/>
              </a:rPr>
              <a:t>anodik</a:t>
            </a:r>
            <a:r>
              <a:rPr lang="tr-TR" sz="2000" dirty="0">
                <a:latin typeface="Comic Sans MS" panose="030F0702030302020204" pitchFamily="66" charset="0"/>
              </a:rPr>
              <a:t>  korumanın  ancak pasifleşme  özelliği  olan  metal  veya  alaşımlara  uygulanabildiği  gözden  uzak tutulmamalıdır.  </a:t>
            </a:r>
            <a:r>
              <a:rPr lang="tr-TR" sz="2000" dirty="0" err="1">
                <a:latin typeface="Comic Sans MS" panose="030F0702030302020204" pitchFamily="66" charset="0"/>
              </a:rPr>
              <a:t>Anodik</a:t>
            </a:r>
            <a:r>
              <a:rPr lang="tr-TR" sz="2000" dirty="0">
                <a:latin typeface="Comic Sans MS" panose="030F0702030302020204" pitchFamily="66" charset="0"/>
              </a:rPr>
              <a:t>  koruma  uygulamalarında  önemli  olan  bir  husus  da yardımcı elektrot olarak uygun bir katot metalinin seçilmesidir. </a:t>
            </a:r>
          </a:p>
        </p:txBody>
      </p:sp>
      <p:sp>
        <p:nvSpPr>
          <p:cNvPr id="6" name="Dikdörtgen 5"/>
          <p:cNvSpPr/>
          <p:nvPr/>
        </p:nvSpPr>
        <p:spPr>
          <a:xfrm>
            <a:off x="3133587" y="2196370"/>
            <a:ext cx="6234399" cy="369332"/>
          </a:xfrm>
          <a:prstGeom prst="rect">
            <a:avLst/>
          </a:prstGeom>
        </p:spPr>
        <p:txBody>
          <a:bodyPr wrap="none">
            <a:spAutoFit/>
          </a:bodyPr>
          <a:lstStyle/>
          <a:p>
            <a:r>
              <a:rPr lang="tr-TR" dirty="0" err="1">
                <a:solidFill>
                  <a:srgbClr val="FF0000"/>
                </a:solidFill>
                <a:latin typeface="Comic Sans MS" panose="030F0702030302020204" pitchFamily="66" charset="0"/>
              </a:rPr>
              <a:t>Anodik</a:t>
            </a:r>
            <a:r>
              <a:rPr lang="tr-TR" dirty="0">
                <a:solidFill>
                  <a:srgbClr val="FF0000"/>
                </a:solidFill>
                <a:latin typeface="Comic Sans MS" panose="030F0702030302020204" pitchFamily="66" charset="0"/>
              </a:rPr>
              <a:t> ve </a:t>
            </a:r>
            <a:r>
              <a:rPr lang="tr-TR" dirty="0" err="1">
                <a:solidFill>
                  <a:srgbClr val="FF0000"/>
                </a:solidFill>
                <a:latin typeface="Comic Sans MS" panose="030F0702030302020204" pitchFamily="66" charset="0"/>
              </a:rPr>
              <a:t>katodik</a:t>
            </a:r>
            <a:r>
              <a:rPr lang="tr-TR" dirty="0">
                <a:solidFill>
                  <a:srgbClr val="FF0000"/>
                </a:solidFill>
                <a:latin typeface="Comic Sans MS" panose="030F0702030302020204" pitchFamily="66" charset="0"/>
              </a:rPr>
              <a:t> koruma yöntemlerinin karşılaştırılması</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393" y="2648433"/>
            <a:ext cx="7904252" cy="349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999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10109" y="234006"/>
            <a:ext cx="2292615" cy="400110"/>
          </a:xfrm>
          <a:prstGeom prst="rect">
            <a:avLst/>
          </a:prstGeom>
        </p:spPr>
        <p:txBody>
          <a:bodyPr wrap="none">
            <a:spAutoFit/>
          </a:bodyPr>
          <a:lstStyle/>
          <a:p>
            <a:r>
              <a:rPr lang="tr-TR" sz="2000" b="1" dirty="0">
                <a:solidFill>
                  <a:srgbClr val="FF0000"/>
                </a:solidFill>
                <a:latin typeface="Comic Sans MS" panose="030F0702030302020204" pitchFamily="66" charset="0"/>
              </a:rPr>
              <a:t>İNHİBİTÖRLER </a:t>
            </a:r>
          </a:p>
        </p:txBody>
      </p:sp>
      <p:sp>
        <p:nvSpPr>
          <p:cNvPr id="5" name="Dikdörtgen 4"/>
          <p:cNvSpPr/>
          <p:nvPr/>
        </p:nvSpPr>
        <p:spPr>
          <a:xfrm>
            <a:off x="310108" y="974956"/>
            <a:ext cx="11474349" cy="1631216"/>
          </a:xfrm>
          <a:prstGeom prst="rect">
            <a:avLst/>
          </a:prstGeom>
        </p:spPr>
        <p:txBody>
          <a:bodyPr wrap="square">
            <a:spAutoFit/>
          </a:bodyPr>
          <a:lstStyle/>
          <a:p>
            <a:pPr algn="just"/>
            <a:r>
              <a:rPr lang="tr-TR" sz="2000" dirty="0" smtClean="0">
                <a:latin typeface="Comic Sans MS" panose="030F0702030302020204" pitchFamily="66" charset="0"/>
              </a:rPr>
              <a:t>Çevrenin  </a:t>
            </a:r>
            <a:r>
              <a:rPr lang="tr-TR" sz="2000" dirty="0" err="1">
                <a:latin typeface="Comic Sans MS" panose="030F0702030302020204" pitchFamily="66" charset="0"/>
              </a:rPr>
              <a:t>korozif</a:t>
            </a:r>
            <a:r>
              <a:rPr lang="tr-TR" sz="2000" dirty="0">
                <a:latin typeface="Comic Sans MS" panose="030F0702030302020204" pitchFamily="66" charset="0"/>
              </a:rPr>
              <a:t> özellikleri  olumlu  yönde  değiştirilerek  metalin  korozyona  dayanımı  artırılabilir. Eğer  metal  söz  konusu  ortamda  korozyona  dayanıklı  değilse,  bir  başka  metal  ile  değiştirilebilir.  Ancak  bu  çoğu  zaman  ekonomik  olmayabilir.  Bu  durumda ortama  inhibitör  katılmak  suretiyle  korozyon  reaksiyonlarının  hızı  azaltılarak ucuz bir metal kullanmak uygun bir çözüm olabilir. </a:t>
            </a:r>
          </a:p>
        </p:txBody>
      </p:sp>
      <p:sp>
        <p:nvSpPr>
          <p:cNvPr id="6" name="Dikdörtgen 5"/>
          <p:cNvSpPr/>
          <p:nvPr/>
        </p:nvSpPr>
        <p:spPr>
          <a:xfrm>
            <a:off x="310109" y="2819369"/>
            <a:ext cx="11474348" cy="1938992"/>
          </a:xfrm>
          <a:prstGeom prst="rect">
            <a:avLst/>
          </a:prstGeom>
        </p:spPr>
        <p:txBody>
          <a:bodyPr wrap="square">
            <a:spAutoFit/>
          </a:bodyPr>
          <a:lstStyle/>
          <a:p>
            <a:pPr algn="just"/>
            <a:r>
              <a:rPr lang="tr-TR" sz="2000" dirty="0">
                <a:latin typeface="Comic Sans MS" panose="030F0702030302020204" pitchFamily="66" charset="0"/>
              </a:rPr>
              <a:t>Kapalı  ortamların  </a:t>
            </a:r>
            <a:r>
              <a:rPr lang="tr-TR" sz="2000" dirty="0" err="1">
                <a:latin typeface="Comic Sans MS" panose="030F0702030302020204" pitchFamily="66" charset="0"/>
              </a:rPr>
              <a:t>korozif</a:t>
            </a:r>
            <a:r>
              <a:rPr lang="tr-TR" sz="2000" dirty="0">
                <a:latin typeface="Comic Sans MS" panose="030F0702030302020204" pitchFamily="66" charset="0"/>
              </a:rPr>
              <a:t>  özellikleri  çeşitli  şekillerde  kontrol  altına alınabilir. Örneğin havanın rutubeti giderilerek, asidik çözeltiler nötralize edilerek korozyon  etkisi  azaltılabilir.  Zeminlerde  yer  altı  suyu  drene  edilerek  boruların korozyonu,  beton  içindeki  klorür  iyonları  giderilerek  betonarme  demirlerinin korozyonu  önlenebilir.  Ancak  çoğu  zaman  metalin  içinde  bulunduğu  ortamın </a:t>
            </a:r>
            <a:r>
              <a:rPr lang="tr-TR" sz="2000" dirty="0" err="1">
                <a:latin typeface="Comic Sans MS" panose="030F0702030302020204" pitchFamily="66" charset="0"/>
              </a:rPr>
              <a:t>korozif</a:t>
            </a:r>
            <a:r>
              <a:rPr lang="tr-TR" sz="2000" dirty="0">
                <a:latin typeface="Comic Sans MS" panose="030F0702030302020204" pitchFamily="66" charset="0"/>
              </a:rPr>
              <a:t> özelliklerinin değiştirilmesi pratik olarak mümkün olmaz. Bu durumlarda ortama az miktarda inhibitör katılması yoluna gidilir. </a:t>
            </a:r>
          </a:p>
        </p:txBody>
      </p:sp>
      <p:sp>
        <p:nvSpPr>
          <p:cNvPr id="7" name="Dikdörtgen 6"/>
          <p:cNvSpPr/>
          <p:nvPr/>
        </p:nvSpPr>
        <p:spPr>
          <a:xfrm>
            <a:off x="386992" y="4914086"/>
            <a:ext cx="11469385" cy="1631216"/>
          </a:xfrm>
          <a:prstGeom prst="rect">
            <a:avLst/>
          </a:prstGeom>
        </p:spPr>
        <p:txBody>
          <a:bodyPr wrap="square">
            <a:spAutoFit/>
          </a:bodyPr>
          <a:lstStyle/>
          <a:p>
            <a:pPr algn="just"/>
            <a:r>
              <a:rPr lang="tr-TR" sz="2000" dirty="0">
                <a:latin typeface="Comic Sans MS" panose="030F0702030302020204" pitchFamily="66" charset="0"/>
              </a:rPr>
              <a:t>Son  yıllarda  çevrenin  </a:t>
            </a:r>
            <a:r>
              <a:rPr lang="tr-TR" sz="2000" dirty="0" err="1">
                <a:latin typeface="Comic Sans MS" panose="030F0702030302020204" pitchFamily="66" charset="0"/>
              </a:rPr>
              <a:t>korozif</a:t>
            </a:r>
            <a:r>
              <a:rPr lang="tr-TR" sz="2000" dirty="0">
                <a:latin typeface="Comic Sans MS" panose="030F0702030302020204" pitchFamily="66" charset="0"/>
              </a:rPr>
              <a:t>  etkisini  azaltmak  amacıyla  inhibitör kullanılması  geniş  uygulama  alanı  bulmuştur.  Özellikle  radyatörlerde,  soğutma sularında,  betonlarda </a:t>
            </a:r>
            <a:r>
              <a:rPr lang="tr-TR" sz="2000" dirty="0" smtClean="0">
                <a:latin typeface="Comic Sans MS" panose="030F0702030302020204" pitchFamily="66" charset="0"/>
              </a:rPr>
              <a:t>olduğu  </a:t>
            </a:r>
            <a:r>
              <a:rPr lang="tr-TR" sz="2000" dirty="0">
                <a:latin typeface="Comic Sans MS" panose="030F0702030302020204" pitchFamily="66" charset="0"/>
              </a:rPr>
              <a:t>gibi  kapalı  sistemlerde inhibitör kullanımı en uygun yöntem haline gelmiş bulunmaktadır. Birçok halde korozyona  karşı  dayanıklı  fakat  pahalı  olan  metal  yerine,  inhibitör  kullanarak daha ucuz bir metalin kullanılması mümkün olabilmiştir. </a:t>
            </a:r>
          </a:p>
        </p:txBody>
      </p:sp>
    </p:spTree>
    <p:extLst>
      <p:ext uri="{BB962C8B-B14F-4D97-AF65-F5344CB8AC3E}">
        <p14:creationId xmlns:p14="http://schemas.microsoft.com/office/powerpoint/2010/main" val="1015543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3428" y="342087"/>
            <a:ext cx="11613223" cy="1631216"/>
          </a:xfrm>
          <a:prstGeom prst="rect">
            <a:avLst/>
          </a:prstGeom>
        </p:spPr>
        <p:txBody>
          <a:bodyPr wrap="square">
            <a:spAutoFit/>
          </a:bodyPr>
          <a:lstStyle/>
          <a:p>
            <a:pPr algn="just"/>
            <a:r>
              <a:rPr lang="tr-TR" sz="2000" dirty="0">
                <a:latin typeface="Comic Sans MS" panose="030F0702030302020204" pitchFamily="66" charset="0"/>
              </a:rPr>
              <a:t>Korozyon  reaksiyonları  üzerine  negatif  katalizör  olarak  etki  gösteren </a:t>
            </a:r>
            <a:r>
              <a:rPr lang="tr-TR" sz="2000" dirty="0" smtClean="0">
                <a:latin typeface="Comic Sans MS" panose="030F0702030302020204" pitchFamily="66" charset="0"/>
              </a:rPr>
              <a:t>inhibitörlerin  </a:t>
            </a:r>
            <a:r>
              <a:rPr lang="tr-TR" sz="2000" dirty="0">
                <a:latin typeface="Comic Sans MS" panose="030F0702030302020204" pitchFamily="66" charset="0"/>
              </a:rPr>
              <a:t>korozyon  hızını  azaltıcı  etkileri  çeşitli  şekillerde  gerçekleşir.  Bazı inhibitörler metal yüzeyinde ince bir film oluşturarak, metal ile çevresi arasındaki reaksiyon  hızını  yavaşlatırlar.  Bazı  halde  ortamda  bulunan  korozyon  yapıcı bileşenin,  örneğin  oksijenin  inhibitör  tarafından  kimyasal  olarak  bağlanması  ile korozyon önlenebilir. </a:t>
            </a:r>
          </a:p>
        </p:txBody>
      </p:sp>
      <p:sp>
        <p:nvSpPr>
          <p:cNvPr id="5" name="Dikdörtgen 4"/>
          <p:cNvSpPr/>
          <p:nvPr/>
        </p:nvSpPr>
        <p:spPr>
          <a:xfrm>
            <a:off x="253428" y="2134725"/>
            <a:ext cx="6205545" cy="400110"/>
          </a:xfrm>
          <a:prstGeom prst="rect">
            <a:avLst/>
          </a:prstGeom>
        </p:spPr>
        <p:txBody>
          <a:bodyPr wrap="none">
            <a:spAutoFit/>
          </a:bodyPr>
          <a:lstStyle/>
          <a:p>
            <a:r>
              <a:rPr lang="tr-TR" sz="2000" b="1" dirty="0">
                <a:solidFill>
                  <a:srgbClr val="FF0000"/>
                </a:solidFill>
                <a:latin typeface="Comic Sans MS" panose="030F0702030302020204" pitchFamily="66" charset="0"/>
              </a:rPr>
              <a:t>İnhibitör Etkisinin Elektrokimyasal Mekanizması </a:t>
            </a:r>
          </a:p>
        </p:txBody>
      </p:sp>
      <p:sp>
        <p:nvSpPr>
          <p:cNvPr id="2" name="Dikdörtgen 1"/>
          <p:cNvSpPr/>
          <p:nvPr/>
        </p:nvSpPr>
        <p:spPr>
          <a:xfrm>
            <a:off x="308199" y="2534835"/>
            <a:ext cx="11558451" cy="2246769"/>
          </a:xfrm>
          <a:prstGeom prst="rect">
            <a:avLst/>
          </a:prstGeom>
        </p:spPr>
        <p:txBody>
          <a:bodyPr wrap="square">
            <a:spAutoFit/>
          </a:bodyPr>
          <a:lstStyle/>
          <a:p>
            <a:pPr algn="just"/>
            <a:r>
              <a:rPr lang="tr-TR" sz="2000" dirty="0">
                <a:latin typeface="Comic Sans MS" panose="030F0702030302020204" pitchFamily="66" charset="0"/>
              </a:rPr>
              <a:t>Etkime şekline göre, inhibitörler “</a:t>
            </a:r>
            <a:r>
              <a:rPr lang="tr-TR" sz="2000" dirty="0" err="1">
                <a:latin typeface="Comic Sans MS" panose="030F0702030302020204" pitchFamily="66" charset="0"/>
              </a:rPr>
              <a:t>anodik</a:t>
            </a:r>
            <a:r>
              <a:rPr lang="tr-TR" sz="2000" dirty="0">
                <a:latin typeface="Comic Sans MS" panose="030F0702030302020204" pitchFamily="66" charset="0"/>
              </a:rPr>
              <a:t> </a:t>
            </a:r>
            <a:r>
              <a:rPr lang="tr-TR" sz="2000" dirty="0" err="1">
                <a:latin typeface="Comic Sans MS" panose="030F0702030302020204" pitchFamily="66" charset="0"/>
              </a:rPr>
              <a:t>inibitör</a:t>
            </a:r>
            <a:r>
              <a:rPr lang="tr-TR" sz="2000" dirty="0">
                <a:latin typeface="Comic Sans MS" panose="030F0702030302020204" pitchFamily="66" charset="0"/>
              </a:rPr>
              <a:t>” veya “</a:t>
            </a:r>
            <a:r>
              <a:rPr lang="tr-TR" sz="2000" dirty="0" err="1">
                <a:latin typeface="Comic Sans MS" panose="030F0702030302020204" pitchFamily="66" charset="0"/>
              </a:rPr>
              <a:t>katodik</a:t>
            </a:r>
            <a:r>
              <a:rPr lang="tr-TR" sz="2000" dirty="0">
                <a:latin typeface="Comic Sans MS" panose="030F0702030302020204" pitchFamily="66" charset="0"/>
              </a:rPr>
              <a:t> inhibitör” olarak  ikiye  ayrılır.  </a:t>
            </a:r>
            <a:r>
              <a:rPr lang="tr-TR" sz="2000" dirty="0" err="1">
                <a:latin typeface="Comic Sans MS" panose="030F0702030302020204" pitchFamily="66" charset="0"/>
              </a:rPr>
              <a:t>Anodik</a:t>
            </a:r>
            <a:r>
              <a:rPr lang="tr-TR" sz="2000" dirty="0">
                <a:latin typeface="Comic Sans MS" panose="030F0702030302020204" pitchFamily="66" charset="0"/>
              </a:rPr>
              <a:t>  inhibitörler  </a:t>
            </a:r>
            <a:r>
              <a:rPr lang="tr-TR" sz="2000" dirty="0" err="1">
                <a:latin typeface="Comic Sans MS" panose="030F0702030302020204" pitchFamily="66" charset="0"/>
              </a:rPr>
              <a:t>anodik</a:t>
            </a:r>
            <a:r>
              <a:rPr lang="tr-TR" sz="2000" dirty="0">
                <a:latin typeface="Comic Sans MS" panose="030F0702030302020204" pitchFamily="66" charset="0"/>
              </a:rPr>
              <a:t>  reaksiyonun  hızını,  </a:t>
            </a:r>
            <a:r>
              <a:rPr lang="tr-TR" sz="2000" dirty="0" err="1">
                <a:latin typeface="Comic Sans MS" panose="030F0702030302020204" pitchFamily="66" charset="0"/>
              </a:rPr>
              <a:t>katodik</a:t>
            </a:r>
            <a:r>
              <a:rPr lang="tr-TR" sz="2000" dirty="0">
                <a:latin typeface="Comic Sans MS" panose="030F0702030302020204" pitchFamily="66" charset="0"/>
              </a:rPr>
              <a:t> inhibitörler  de  </a:t>
            </a:r>
            <a:r>
              <a:rPr lang="tr-TR" sz="2000" dirty="0" err="1">
                <a:latin typeface="Comic Sans MS" panose="030F0702030302020204" pitchFamily="66" charset="0"/>
              </a:rPr>
              <a:t>katodik</a:t>
            </a:r>
            <a:r>
              <a:rPr lang="tr-TR" sz="2000" dirty="0">
                <a:latin typeface="Comic Sans MS" panose="030F0702030302020204" pitchFamily="66" charset="0"/>
              </a:rPr>
              <a:t>  reaksiyonun  hızını  kontrol  eder.  Elektrolit  içine  inhibitör katılmak  suretiyle  </a:t>
            </a:r>
            <a:r>
              <a:rPr lang="tr-TR" sz="2000" dirty="0" err="1">
                <a:latin typeface="Comic Sans MS" panose="030F0702030302020204" pitchFamily="66" charset="0"/>
              </a:rPr>
              <a:t>anodik</a:t>
            </a:r>
            <a:r>
              <a:rPr lang="tr-TR" sz="2000" dirty="0">
                <a:latin typeface="Comic Sans MS" panose="030F0702030302020204" pitchFamily="66" charset="0"/>
              </a:rPr>
              <a:t>  veya  </a:t>
            </a:r>
            <a:r>
              <a:rPr lang="tr-TR" sz="2000" dirty="0" err="1">
                <a:latin typeface="Comic Sans MS" panose="030F0702030302020204" pitchFamily="66" charset="0"/>
              </a:rPr>
              <a:t>katodik</a:t>
            </a:r>
            <a:r>
              <a:rPr lang="tr-TR" sz="2000" dirty="0">
                <a:latin typeface="Comic Sans MS" panose="030F0702030302020204" pitchFamily="66" charset="0"/>
              </a:rPr>
              <a:t>  polarizasyon  eğrisinin  eğimi değiştirilebilir. </a:t>
            </a:r>
            <a:r>
              <a:rPr lang="tr-TR" sz="2000" dirty="0" err="1" smtClean="0">
                <a:latin typeface="Comic Sans MS" panose="030F0702030302020204" pitchFamily="66" charset="0"/>
              </a:rPr>
              <a:t>Anodik</a:t>
            </a:r>
            <a:r>
              <a:rPr lang="tr-TR" sz="2000" dirty="0" smtClean="0">
                <a:latin typeface="Comic Sans MS" panose="030F0702030302020204" pitchFamily="66" charset="0"/>
              </a:rPr>
              <a:t>  </a:t>
            </a:r>
            <a:r>
              <a:rPr lang="tr-TR" sz="2000" dirty="0">
                <a:latin typeface="Comic Sans MS" panose="030F0702030302020204" pitchFamily="66" charset="0"/>
              </a:rPr>
              <a:t>ve/veya  </a:t>
            </a:r>
            <a:r>
              <a:rPr lang="tr-TR" sz="2000" dirty="0" err="1">
                <a:latin typeface="Comic Sans MS" panose="030F0702030302020204" pitchFamily="66" charset="0"/>
              </a:rPr>
              <a:t>katodik</a:t>
            </a:r>
            <a:r>
              <a:rPr lang="tr-TR" sz="2000" dirty="0">
                <a:latin typeface="Comic Sans MS" panose="030F0702030302020204" pitchFamily="66" charset="0"/>
              </a:rPr>
              <a:t> polarizasyon  eğrilerinin  eğimi  değiştirilmek  suretiyle  korozyon  hızı  azaltılabilir. Elektrolit  içine  uygun  bir  inhibitör  katılarak  polarizasyon  eğrilerinden  birinin (veya  ikisinin)  eğimleri  daha  dik  hale  getirilirse,  korozyon  hızında  azalma olacaktır. </a:t>
            </a:r>
          </a:p>
        </p:txBody>
      </p:sp>
    </p:spTree>
    <p:extLst>
      <p:ext uri="{BB962C8B-B14F-4D97-AF65-F5344CB8AC3E}">
        <p14:creationId xmlns:p14="http://schemas.microsoft.com/office/powerpoint/2010/main" val="3790776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4799" y="249619"/>
            <a:ext cx="11510481" cy="6617196"/>
          </a:xfrm>
          <a:prstGeom prst="rect">
            <a:avLst/>
          </a:prstGeom>
        </p:spPr>
        <p:txBody>
          <a:bodyPr wrap="square">
            <a:spAutoFit/>
          </a:bodyPr>
          <a:lstStyle/>
          <a:p>
            <a:pPr algn="just"/>
            <a:r>
              <a:rPr lang="tr-TR" sz="2000" dirty="0">
                <a:latin typeface="Comic Sans MS" panose="030F0702030302020204" pitchFamily="66" charset="0"/>
              </a:rPr>
              <a:t>Şekil  </a:t>
            </a:r>
            <a:r>
              <a:rPr lang="tr-TR" sz="2000" dirty="0" smtClean="0">
                <a:latin typeface="Comic Sans MS" panose="030F0702030302020204" pitchFamily="66" charset="0"/>
              </a:rPr>
              <a:t>(a</a:t>
            </a:r>
            <a:r>
              <a:rPr lang="tr-TR" sz="2000" dirty="0">
                <a:latin typeface="Comic Sans MS" panose="030F0702030302020204" pitchFamily="66" charset="0"/>
              </a:rPr>
              <a:t>)  da  inhibitör  kullanılarak  </a:t>
            </a:r>
            <a:r>
              <a:rPr lang="tr-TR" sz="2000" dirty="0" err="1">
                <a:solidFill>
                  <a:srgbClr val="FF0000"/>
                </a:solidFill>
                <a:latin typeface="Comic Sans MS" panose="030F0702030302020204" pitchFamily="66" charset="0"/>
              </a:rPr>
              <a:t>anodik</a:t>
            </a:r>
            <a:r>
              <a:rPr lang="tr-TR" sz="2000" dirty="0">
                <a:solidFill>
                  <a:srgbClr val="FF0000"/>
                </a:solidFill>
                <a:latin typeface="Comic Sans MS" panose="030F0702030302020204" pitchFamily="66" charset="0"/>
              </a:rPr>
              <a:t>  polarizasyon  eğrisinin </a:t>
            </a:r>
            <a:r>
              <a:rPr lang="tr-TR" sz="2000" dirty="0">
                <a:latin typeface="Comic Sans MS" panose="030F0702030302020204" pitchFamily="66" charset="0"/>
              </a:rPr>
              <a:t>eğiminin  daha  dik  hale  getirilmesi  sonucu  korozyon  hızında  meydana  gelen azalma görülmektedir. </a:t>
            </a:r>
            <a:r>
              <a:rPr lang="tr-TR" sz="2000" dirty="0" smtClean="0">
                <a:latin typeface="Comic Sans MS" panose="030F0702030302020204" pitchFamily="66" charset="0"/>
              </a:rPr>
              <a:t>Şekil (b</a:t>
            </a:r>
            <a:r>
              <a:rPr lang="tr-TR" sz="2000" dirty="0">
                <a:latin typeface="Comic Sans MS" panose="030F0702030302020204" pitchFamily="66" charset="0"/>
              </a:rPr>
              <a:t>) de ise, </a:t>
            </a:r>
            <a:r>
              <a:rPr lang="tr-TR" sz="2000" dirty="0" err="1">
                <a:latin typeface="Comic Sans MS" panose="030F0702030302020204" pitchFamily="66" charset="0"/>
              </a:rPr>
              <a:t>anodik</a:t>
            </a:r>
            <a:r>
              <a:rPr lang="tr-TR" sz="2000" dirty="0">
                <a:latin typeface="Comic Sans MS" panose="030F0702030302020204" pitchFamily="66" charset="0"/>
              </a:rPr>
              <a:t> polarizasyon eğrisinin eğimi aynı  kalmakla  beraber,  </a:t>
            </a:r>
            <a:r>
              <a:rPr lang="tr-TR" sz="2000" dirty="0" err="1">
                <a:latin typeface="Comic Sans MS" panose="030F0702030302020204" pitchFamily="66" charset="0"/>
              </a:rPr>
              <a:t>katodik</a:t>
            </a:r>
            <a:r>
              <a:rPr lang="tr-TR" sz="2000" dirty="0">
                <a:latin typeface="Comic Sans MS" panose="030F0702030302020204" pitchFamily="66" charset="0"/>
              </a:rPr>
              <a:t>  eğriyi  daha  yukardaki  bir  noktada  kesecek şekilde konumu değiştirilmektedir. </a:t>
            </a:r>
            <a:endParaRPr lang="tr-TR" sz="2000" dirty="0" smtClean="0">
              <a:latin typeface="Comic Sans MS" panose="030F0702030302020204" pitchFamily="66" charset="0"/>
            </a:endParaRPr>
          </a:p>
          <a:p>
            <a:pPr algn="just"/>
            <a:endParaRPr lang="tr-TR" sz="2000" dirty="0">
              <a:latin typeface="Comic Sans MS" panose="030F0702030302020204" pitchFamily="66" charset="0"/>
            </a:endParaRPr>
          </a:p>
          <a:p>
            <a:pPr algn="just"/>
            <a:endParaRPr lang="tr-TR" sz="2000" dirty="0" smtClean="0">
              <a:latin typeface="Comic Sans MS" panose="030F0702030302020204" pitchFamily="66" charset="0"/>
            </a:endParaRPr>
          </a:p>
          <a:p>
            <a:pPr algn="just"/>
            <a:endParaRPr lang="tr-TR" sz="2000" dirty="0">
              <a:latin typeface="Comic Sans MS" panose="030F0702030302020204" pitchFamily="66" charset="0"/>
            </a:endParaRPr>
          </a:p>
          <a:p>
            <a:pPr algn="just"/>
            <a:endParaRPr lang="tr-TR" sz="1600" dirty="0" smtClean="0">
              <a:latin typeface="Comic Sans MS" panose="030F0702030302020204" pitchFamily="66" charset="0"/>
            </a:endParaRPr>
          </a:p>
          <a:p>
            <a:pPr algn="just"/>
            <a:r>
              <a:rPr lang="tr-TR" sz="1600" b="1" dirty="0" err="1">
                <a:solidFill>
                  <a:srgbClr val="FF0000"/>
                </a:solidFill>
                <a:latin typeface="Comic Sans MS" panose="030F0702030302020204" pitchFamily="66" charset="0"/>
              </a:rPr>
              <a:t>Anodik</a:t>
            </a:r>
            <a:r>
              <a:rPr lang="tr-TR" sz="1600" b="1" dirty="0">
                <a:solidFill>
                  <a:srgbClr val="FF0000"/>
                </a:solidFill>
                <a:latin typeface="Comic Sans MS" panose="030F0702030302020204" pitchFamily="66" charset="0"/>
              </a:rPr>
              <a:t> polarizasyon eğrisi eğimi (a) </a:t>
            </a:r>
            <a:endParaRPr lang="tr-TR" sz="1600" b="1" dirty="0" smtClean="0">
              <a:solidFill>
                <a:srgbClr val="FF0000"/>
              </a:solidFill>
              <a:latin typeface="Comic Sans MS" panose="030F0702030302020204" pitchFamily="66" charset="0"/>
            </a:endParaRPr>
          </a:p>
          <a:p>
            <a:pPr algn="just"/>
            <a:r>
              <a:rPr lang="tr-TR" sz="1600" b="1" dirty="0" smtClean="0">
                <a:solidFill>
                  <a:srgbClr val="FF0000"/>
                </a:solidFill>
                <a:latin typeface="Comic Sans MS" panose="030F0702030302020204" pitchFamily="66" charset="0"/>
              </a:rPr>
              <a:t>Veya konumu </a:t>
            </a:r>
            <a:r>
              <a:rPr lang="tr-TR" sz="1600" b="1" dirty="0">
                <a:solidFill>
                  <a:srgbClr val="FF0000"/>
                </a:solidFill>
                <a:latin typeface="Comic Sans MS" panose="030F0702030302020204" pitchFamily="66" charset="0"/>
              </a:rPr>
              <a:t>(b) değiştirilerek korozyon </a:t>
            </a:r>
            <a:endParaRPr lang="tr-TR" sz="1600" b="1" dirty="0" smtClean="0">
              <a:solidFill>
                <a:srgbClr val="FF0000"/>
              </a:solidFill>
              <a:latin typeface="Comic Sans MS" panose="030F0702030302020204" pitchFamily="66" charset="0"/>
            </a:endParaRPr>
          </a:p>
          <a:p>
            <a:pPr algn="just"/>
            <a:r>
              <a:rPr lang="tr-TR" sz="1600" b="1" dirty="0" smtClean="0">
                <a:solidFill>
                  <a:srgbClr val="FF0000"/>
                </a:solidFill>
                <a:latin typeface="Comic Sans MS" panose="030F0702030302020204" pitchFamily="66" charset="0"/>
              </a:rPr>
              <a:t>hızının </a:t>
            </a:r>
            <a:r>
              <a:rPr lang="tr-TR" sz="1600" b="1" dirty="0">
                <a:solidFill>
                  <a:srgbClr val="FF0000"/>
                </a:solidFill>
                <a:latin typeface="Comic Sans MS" panose="030F0702030302020204" pitchFamily="66" charset="0"/>
              </a:rPr>
              <a:t>azaltılması</a:t>
            </a:r>
          </a:p>
          <a:p>
            <a:pPr algn="just"/>
            <a:endParaRPr lang="tr-TR" sz="2000" dirty="0">
              <a:latin typeface="Comic Sans MS" panose="030F0702030302020204" pitchFamily="66" charset="0"/>
            </a:endParaRPr>
          </a:p>
          <a:p>
            <a:pPr algn="just"/>
            <a:endParaRPr lang="tr-TR" sz="2000" dirty="0" smtClean="0">
              <a:latin typeface="Comic Sans MS" panose="030F0702030302020204" pitchFamily="66" charset="0"/>
            </a:endParaRPr>
          </a:p>
          <a:p>
            <a:pPr algn="just"/>
            <a:r>
              <a:rPr lang="tr-TR" sz="2000" dirty="0">
                <a:latin typeface="Comic Sans MS" panose="030F0702030302020204" pitchFamily="66" charset="0"/>
              </a:rPr>
              <a:t>Şekil </a:t>
            </a:r>
            <a:r>
              <a:rPr lang="tr-TR" sz="2000" dirty="0" smtClean="0">
                <a:latin typeface="Comic Sans MS" panose="030F0702030302020204" pitchFamily="66" charset="0"/>
              </a:rPr>
              <a:t>(a</a:t>
            </a:r>
            <a:r>
              <a:rPr lang="tr-TR" sz="2000" dirty="0">
                <a:latin typeface="Comic Sans MS" panose="030F0702030302020204" pitchFamily="66" charset="0"/>
              </a:rPr>
              <a:t>)’  da,  metalin  normal  haldeki  </a:t>
            </a:r>
            <a:r>
              <a:rPr lang="tr-TR" sz="2000" dirty="0" err="1">
                <a:latin typeface="Comic Sans MS" panose="030F0702030302020204" pitchFamily="66" charset="0"/>
              </a:rPr>
              <a:t>anodik</a:t>
            </a:r>
            <a:r>
              <a:rPr lang="tr-TR" sz="2000" dirty="0">
                <a:latin typeface="Comic Sans MS" panose="030F0702030302020204" pitchFamily="66" charset="0"/>
              </a:rPr>
              <a:t>  polarizasyon  eğrisi kesikli  çizgiler  ile  gösterilmiştir  ve  korozyon  hızı  (</a:t>
            </a:r>
            <a:r>
              <a:rPr lang="tr-TR" sz="2000" dirty="0" err="1">
                <a:latin typeface="Comic Sans MS" panose="030F0702030302020204" pitchFamily="66" charset="0"/>
              </a:rPr>
              <a:t>icor</a:t>
            </a:r>
            <a:r>
              <a:rPr lang="tr-TR" sz="2000" dirty="0">
                <a:latin typeface="Comic Sans MS" panose="030F0702030302020204" pitchFamily="66" charset="0"/>
              </a:rPr>
              <a:t>)  dur.  İnhibitör  katılması halinde </a:t>
            </a:r>
            <a:r>
              <a:rPr lang="tr-TR" sz="2000" dirty="0" err="1">
                <a:latin typeface="Comic Sans MS" panose="030F0702030302020204" pitchFamily="66" charset="0"/>
              </a:rPr>
              <a:t>anodik</a:t>
            </a:r>
            <a:r>
              <a:rPr lang="tr-TR" sz="2000" dirty="0">
                <a:latin typeface="Comic Sans MS" panose="030F0702030302020204" pitchFamily="66" charset="0"/>
              </a:rPr>
              <a:t> polarizasyon eğrisinin eğimi daha dik hale getirilmiş ve korozyon hızı (</a:t>
            </a:r>
            <a:r>
              <a:rPr lang="tr-TR" sz="2000" dirty="0" err="1">
                <a:latin typeface="Comic Sans MS" panose="030F0702030302020204" pitchFamily="66" charset="0"/>
              </a:rPr>
              <a:t>iinh</a:t>
            </a:r>
            <a:r>
              <a:rPr lang="tr-TR" sz="2000" dirty="0">
                <a:latin typeface="Comic Sans MS" panose="030F0702030302020204" pitchFamily="66" charset="0"/>
              </a:rPr>
              <a:t>) değerine düşürülmüştür. Şekil </a:t>
            </a:r>
            <a:r>
              <a:rPr lang="tr-TR" sz="2000" dirty="0" smtClean="0">
                <a:latin typeface="Comic Sans MS" panose="030F0702030302020204" pitchFamily="66" charset="0"/>
              </a:rPr>
              <a:t>(b</a:t>
            </a:r>
            <a:r>
              <a:rPr lang="tr-TR" sz="2000" dirty="0">
                <a:latin typeface="Comic Sans MS" panose="030F0702030302020204" pitchFamily="66" charset="0"/>
              </a:rPr>
              <a:t>)’ de, elektrolit içine pasifleştirici özellikte  bir  inhibitör  katılarak  korozyon  hızının  azaltılması  görülmektedir.  Bu durumda  </a:t>
            </a:r>
            <a:r>
              <a:rPr lang="tr-TR" sz="2000" dirty="0" err="1">
                <a:latin typeface="Comic Sans MS" panose="030F0702030302020204" pitchFamily="66" charset="0"/>
              </a:rPr>
              <a:t>anodik</a:t>
            </a:r>
            <a:r>
              <a:rPr lang="tr-TR" sz="2000" dirty="0">
                <a:latin typeface="Comic Sans MS" panose="030F0702030302020204" pitchFamily="66" charset="0"/>
              </a:rPr>
              <a:t>  polarizasyon  eğrisinin  eğiminde  bir  değişme  olmamaktadır. Fakat inhibitör anot yüzeyini pasifleştirmiş olduğu için, anot potansiyeli daha soy bölgeye  doğru  kaymıştır.  Bunun  sonucu  olarak  </a:t>
            </a:r>
            <a:r>
              <a:rPr lang="tr-TR" sz="2000" dirty="0" err="1">
                <a:latin typeface="Comic Sans MS" panose="030F0702030302020204" pitchFamily="66" charset="0"/>
              </a:rPr>
              <a:t>anodik</a:t>
            </a:r>
            <a:r>
              <a:rPr lang="tr-TR" sz="2000" dirty="0">
                <a:latin typeface="Comic Sans MS" panose="030F0702030302020204" pitchFamily="66" charset="0"/>
              </a:rPr>
              <a:t>  eğrinin,  </a:t>
            </a:r>
            <a:r>
              <a:rPr lang="tr-TR" sz="2000" dirty="0" err="1">
                <a:latin typeface="Comic Sans MS" panose="030F0702030302020204" pitchFamily="66" charset="0"/>
              </a:rPr>
              <a:t>katodik</a:t>
            </a:r>
            <a:r>
              <a:rPr lang="tr-TR" sz="2000" dirty="0">
                <a:latin typeface="Comic Sans MS" panose="030F0702030302020204" pitchFamily="66" charset="0"/>
              </a:rPr>
              <a:t>  eğriyi kestiği  nokta  öne  kaymış  ve  korozyon  hızında  azalma  meydana  gelmiştir.  Her iki halde de inhibitör katkısı korozyon potansiyelini pozitif yöne kaydırmıştır.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395" y="1592818"/>
            <a:ext cx="5058314" cy="224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304798" y="240804"/>
            <a:ext cx="11510481" cy="6617196"/>
          </a:xfrm>
          <a:prstGeom prst="rect">
            <a:avLst/>
          </a:prstGeom>
        </p:spPr>
        <p:txBody>
          <a:bodyPr wrap="square">
            <a:spAutoFit/>
          </a:bodyPr>
          <a:lstStyle/>
          <a:p>
            <a:pPr algn="just"/>
            <a:r>
              <a:rPr lang="tr-TR" sz="2000" dirty="0">
                <a:latin typeface="Comic Sans MS" panose="030F0702030302020204" pitchFamily="66" charset="0"/>
              </a:rPr>
              <a:t>Şekil  </a:t>
            </a:r>
            <a:r>
              <a:rPr lang="tr-TR" sz="2000" dirty="0" smtClean="0">
                <a:latin typeface="Comic Sans MS" panose="030F0702030302020204" pitchFamily="66" charset="0"/>
              </a:rPr>
              <a:t>(a</a:t>
            </a:r>
            <a:r>
              <a:rPr lang="tr-TR" sz="2000" dirty="0">
                <a:latin typeface="Comic Sans MS" panose="030F0702030302020204" pitchFamily="66" charset="0"/>
              </a:rPr>
              <a:t>)  da  inhibitör  kullanılarak  </a:t>
            </a:r>
            <a:r>
              <a:rPr lang="tr-TR" sz="2000" dirty="0" err="1">
                <a:solidFill>
                  <a:srgbClr val="FF0000"/>
                </a:solidFill>
                <a:latin typeface="Comic Sans MS" panose="030F0702030302020204" pitchFamily="66" charset="0"/>
              </a:rPr>
              <a:t>anodik</a:t>
            </a:r>
            <a:r>
              <a:rPr lang="tr-TR" sz="2000" dirty="0">
                <a:solidFill>
                  <a:srgbClr val="FF0000"/>
                </a:solidFill>
                <a:latin typeface="Comic Sans MS" panose="030F0702030302020204" pitchFamily="66" charset="0"/>
              </a:rPr>
              <a:t>  polarizasyon  eğrisinin </a:t>
            </a:r>
            <a:r>
              <a:rPr lang="tr-TR" sz="2000" dirty="0">
                <a:latin typeface="Comic Sans MS" panose="030F0702030302020204" pitchFamily="66" charset="0"/>
              </a:rPr>
              <a:t>eğiminin  daha  dik  hale  getirilmesi  sonucu  korozyon  hızında  meydana  gelen azalma görülmektedir. </a:t>
            </a:r>
            <a:r>
              <a:rPr lang="tr-TR" sz="2000" dirty="0" smtClean="0">
                <a:latin typeface="Comic Sans MS" panose="030F0702030302020204" pitchFamily="66" charset="0"/>
              </a:rPr>
              <a:t>Şekil (b</a:t>
            </a:r>
            <a:r>
              <a:rPr lang="tr-TR" sz="2000" dirty="0">
                <a:latin typeface="Comic Sans MS" panose="030F0702030302020204" pitchFamily="66" charset="0"/>
              </a:rPr>
              <a:t>) de ise, </a:t>
            </a:r>
            <a:r>
              <a:rPr lang="tr-TR" sz="2000" dirty="0" err="1">
                <a:latin typeface="Comic Sans MS" panose="030F0702030302020204" pitchFamily="66" charset="0"/>
              </a:rPr>
              <a:t>anodik</a:t>
            </a:r>
            <a:r>
              <a:rPr lang="tr-TR" sz="2000" dirty="0">
                <a:latin typeface="Comic Sans MS" panose="030F0702030302020204" pitchFamily="66" charset="0"/>
              </a:rPr>
              <a:t> polarizasyon eğrisinin eğimi aynı  kalmakla  beraber,  </a:t>
            </a:r>
            <a:r>
              <a:rPr lang="tr-TR" sz="2000" dirty="0" err="1">
                <a:latin typeface="Comic Sans MS" panose="030F0702030302020204" pitchFamily="66" charset="0"/>
              </a:rPr>
              <a:t>katodik</a:t>
            </a:r>
            <a:r>
              <a:rPr lang="tr-TR" sz="2000" dirty="0">
                <a:latin typeface="Comic Sans MS" panose="030F0702030302020204" pitchFamily="66" charset="0"/>
              </a:rPr>
              <a:t>  eğriyi  daha  yukardaki  bir  noktada  kesecek şekilde konumu değiştirilmektedir. </a:t>
            </a:r>
            <a:endParaRPr lang="tr-TR" sz="2000" dirty="0" smtClean="0">
              <a:latin typeface="Comic Sans MS" panose="030F0702030302020204" pitchFamily="66" charset="0"/>
            </a:endParaRPr>
          </a:p>
          <a:p>
            <a:pPr algn="just"/>
            <a:endParaRPr lang="tr-TR" sz="2000" dirty="0">
              <a:latin typeface="Comic Sans MS" panose="030F0702030302020204" pitchFamily="66" charset="0"/>
            </a:endParaRPr>
          </a:p>
          <a:p>
            <a:pPr algn="just"/>
            <a:endParaRPr lang="tr-TR" sz="2000" dirty="0" smtClean="0">
              <a:latin typeface="Comic Sans MS" panose="030F0702030302020204" pitchFamily="66" charset="0"/>
            </a:endParaRPr>
          </a:p>
          <a:p>
            <a:pPr algn="just"/>
            <a:endParaRPr lang="tr-TR" sz="2000" dirty="0">
              <a:latin typeface="Comic Sans MS" panose="030F0702030302020204" pitchFamily="66" charset="0"/>
            </a:endParaRPr>
          </a:p>
          <a:p>
            <a:pPr algn="just"/>
            <a:endParaRPr lang="tr-TR" sz="1600" dirty="0" smtClean="0">
              <a:latin typeface="Comic Sans MS" panose="030F0702030302020204" pitchFamily="66" charset="0"/>
            </a:endParaRPr>
          </a:p>
          <a:p>
            <a:pPr algn="just"/>
            <a:r>
              <a:rPr lang="tr-TR" sz="1600" b="1" dirty="0" err="1">
                <a:solidFill>
                  <a:srgbClr val="FF0000"/>
                </a:solidFill>
                <a:latin typeface="Comic Sans MS" panose="030F0702030302020204" pitchFamily="66" charset="0"/>
              </a:rPr>
              <a:t>Anodik</a:t>
            </a:r>
            <a:r>
              <a:rPr lang="tr-TR" sz="1600" b="1" dirty="0">
                <a:solidFill>
                  <a:srgbClr val="FF0000"/>
                </a:solidFill>
                <a:latin typeface="Comic Sans MS" panose="030F0702030302020204" pitchFamily="66" charset="0"/>
              </a:rPr>
              <a:t> polarizasyon eğrisi eğimi (a) </a:t>
            </a:r>
            <a:endParaRPr lang="tr-TR" sz="1600" b="1" dirty="0" smtClean="0">
              <a:solidFill>
                <a:srgbClr val="FF0000"/>
              </a:solidFill>
              <a:latin typeface="Comic Sans MS" panose="030F0702030302020204" pitchFamily="66" charset="0"/>
            </a:endParaRPr>
          </a:p>
          <a:p>
            <a:pPr algn="just"/>
            <a:r>
              <a:rPr lang="tr-TR" sz="1600" b="1" dirty="0" smtClean="0">
                <a:solidFill>
                  <a:srgbClr val="FF0000"/>
                </a:solidFill>
                <a:latin typeface="Comic Sans MS" panose="030F0702030302020204" pitchFamily="66" charset="0"/>
              </a:rPr>
              <a:t>Veya konumu </a:t>
            </a:r>
            <a:r>
              <a:rPr lang="tr-TR" sz="1600" b="1" dirty="0">
                <a:solidFill>
                  <a:srgbClr val="FF0000"/>
                </a:solidFill>
                <a:latin typeface="Comic Sans MS" panose="030F0702030302020204" pitchFamily="66" charset="0"/>
              </a:rPr>
              <a:t>(b) değiştirilerek korozyon </a:t>
            </a:r>
            <a:endParaRPr lang="tr-TR" sz="1600" b="1" dirty="0" smtClean="0">
              <a:solidFill>
                <a:srgbClr val="FF0000"/>
              </a:solidFill>
              <a:latin typeface="Comic Sans MS" panose="030F0702030302020204" pitchFamily="66" charset="0"/>
            </a:endParaRPr>
          </a:p>
          <a:p>
            <a:pPr algn="just"/>
            <a:r>
              <a:rPr lang="tr-TR" sz="1600" b="1" dirty="0" smtClean="0">
                <a:solidFill>
                  <a:srgbClr val="FF0000"/>
                </a:solidFill>
                <a:latin typeface="Comic Sans MS" panose="030F0702030302020204" pitchFamily="66" charset="0"/>
              </a:rPr>
              <a:t>hızının </a:t>
            </a:r>
            <a:r>
              <a:rPr lang="tr-TR" sz="1600" b="1" dirty="0">
                <a:solidFill>
                  <a:srgbClr val="FF0000"/>
                </a:solidFill>
                <a:latin typeface="Comic Sans MS" panose="030F0702030302020204" pitchFamily="66" charset="0"/>
              </a:rPr>
              <a:t>azaltılması</a:t>
            </a:r>
          </a:p>
          <a:p>
            <a:pPr algn="just"/>
            <a:endParaRPr lang="tr-TR" sz="2000" dirty="0">
              <a:latin typeface="Comic Sans MS" panose="030F0702030302020204" pitchFamily="66" charset="0"/>
            </a:endParaRPr>
          </a:p>
          <a:p>
            <a:pPr algn="just"/>
            <a:endParaRPr lang="tr-TR" sz="2000" dirty="0" smtClean="0">
              <a:latin typeface="Comic Sans MS" panose="030F0702030302020204" pitchFamily="66" charset="0"/>
            </a:endParaRPr>
          </a:p>
          <a:p>
            <a:pPr algn="just"/>
            <a:r>
              <a:rPr lang="tr-TR" sz="2000" dirty="0">
                <a:latin typeface="Comic Sans MS" panose="030F0702030302020204" pitchFamily="66" charset="0"/>
              </a:rPr>
              <a:t>Şekil </a:t>
            </a:r>
            <a:r>
              <a:rPr lang="tr-TR" sz="2000" dirty="0" smtClean="0">
                <a:latin typeface="Comic Sans MS" panose="030F0702030302020204" pitchFamily="66" charset="0"/>
              </a:rPr>
              <a:t>(a</a:t>
            </a:r>
            <a:r>
              <a:rPr lang="tr-TR" sz="2000" dirty="0">
                <a:latin typeface="Comic Sans MS" panose="030F0702030302020204" pitchFamily="66" charset="0"/>
              </a:rPr>
              <a:t>)’  da,  metalin  normal  haldeki  </a:t>
            </a:r>
            <a:r>
              <a:rPr lang="tr-TR" sz="2000" dirty="0" err="1">
                <a:latin typeface="Comic Sans MS" panose="030F0702030302020204" pitchFamily="66" charset="0"/>
              </a:rPr>
              <a:t>anodik</a:t>
            </a:r>
            <a:r>
              <a:rPr lang="tr-TR" sz="2000" dirty="0">
                <a:latin typeface="Comic Sans MS" panose="030F0702030302020204" pitchFamily="66" charset="0"/>
              </a:rPr>
              <a:t>  polarizasyon  eğrisi kesikli  çizgiler  ile  gösterilmiştir  ve  korozyon  hızı  (</a:t>
            </a:r>
            <a:r>
              <a:rPr lang="tr-TR" sz="2000" dirty="0" err="1">
                <a:latin typeface="Comic Sans MS" panose="030F0702030302020204" pitchFamily="66" charset="0"/>
              </a:rPr>
              <a:t>icor</a:t>
            </a:r>
            <a:r>
              <a:rPr lang="tr-TR" sz="2000" dirty="0">
                <a:latin typeface="Comic Sans MS" panose="030F0702030302020204" pitchFamily="66" charset="0"/>
              </a:rPr>
              <a:t>)  dur.  İnhibitör  katılması halinde </a:t>
            </a:r>
            <a:r>
              <a:rPr lang="tr-TR" sz="2000" dirty="0" err="1">
                <a:latin typeface="Comic Sans MS" panose="030F0702030302020204" pitchFamily="66" charset="0"/>
              </a:rPr>
              <a:t>anodik</a:t>
            </a:r>
            <a:r>
              <a:rPr lang="tr-TR" sz="2000" dirty="0">
                <a:latin typeface="Comic Sans MS" panose="030F0702030302020204" pitchFamily="66" charset="0"/>
              </a:rPr>
              <a:t> polarizasyon eğrisinin eğimi daha dik hale getirilmiş ve korozyon hızı (</a:t>
            </a:r>
            <a:r>
              <a:rPr lang="tr-TR" sz="2000" dirty="0" err="1">
                <a:latin typeface="Comic Sans MS" panose="030F0702030302020204" pitchFamily="66" charset="0"/>
              </a:rPr>
              <a:t>iinh</a:t>
            </a:r>
            <a:r>
              <a:rPr lang="tr-TR" sz="2000" dirty="0">
                <a:latin typeface="Comic Sans MS" panose="030F0702030302020204" pitchFamily="66" charset="0"/>
              </a:rPr>
              <a:t>) değerine düşürülmüştür. Şekil </a:t>
            </a:r>
            <a:r>
              <a:rPr lang="tr-TR" sz="2000" dirty="0" smtClean="0">
                <a:latin typeface="Comic Sans MS" panose="030F0702030302020204" pitchFamily="66" charset="0"/>
              </a:rPr>
              <a:t>(b</a:t>
            </a:r>
            <a:r>
              <a:rPr lang="tr-TR" sz="2000" dirty="0">
                <a:latin typeface="Comic Sans MS" panose="030F0702030302020204" pitchFamily="66" charset="0"/>
              </a:rPr>
              <a:t>)’ de, elektrolit içine pasifleştirici özellikte  bir  inhibitör  katılarak  korozyon  hızının  azaltılması  görülmektedir.  Bu durumda  </a:t>
            </a:r>
            <a:r>
              <a:rPr lang="tr-TR" sz="2000" dirty="0" err="1">
                <a:latin typeface="Comic Sans MS" panose="030F0702030302020204" pitchFamily="66" charset="0"/>
              </a:rPr>
              <a:t>anodik</a:t>
            </a:r>
            <a:r>
              <a:rPr lang="tr-TR" sz="2000" dirty="0">
                <a:latin typeface="Comic Sans MS" panose="030F0702030302020204" pitchFamily="66" charset="0"/>
              </a:rPr>
              <a:t>  polarizasyon  eğrisinin  eğiminde  bir  değişme  olmamaktadır. Fakat inhibitör anot yüzeyini pasifleştirmiş olduğu için, anot potansiyeli daha soy bölgeye  doğru  kaymıştır.  Bunun  sonucu  olarak  </a:t>
            </a:r>
            <a:r>
              <a:rPr lang="tr-TR" sz="2000" dirty="0" err="1">
                <a:latin typeface="Comic Sans MS" panose="030F0702030302020204" pitchFamily="66" charset="0"/>
              </a:rPr>
              <a:t>anodik</a:t>
            </a:r>
            <a:r>
              <a:rPr lang="tr-TR" sz="2000" dirty="0">
                <a:latin typeface="Comic Sans MS" panose="030F0702030302020204" pitchFamily="66" charset="0"/>
              </a:rPr>
              <a:t>  eğrinin,  </a:t>
            </a:r>
            <a:r>
              <a:rPr lang="tr-TR" sz="2000" dirty="0" err="1">
                <a:latin typeface="Comic Sans MS" panose="030F0702030302020204" pitchFamily="66" charset="0"/>
              </a:rPr>
              <a:t>katodik</a:t>
            </a:r>
            <a:r>
              <a:rPr lang="tr-TR" sz="2000" dirty="0">
                <a:latin typeface="Comic Sans MS" panose="030F0702030302020204" pitchFamily="66" charset="0"/>
              </a:rPr>
              <a:t>  eğriyi kestiği  nokta  öne  kaymış  ve  korozyon  hızında  azalma  meydana  gelmiştir.  Her iki halde de inhibitör katkısı korozyon potansiyelini pozitif yöne kaydırmıştır.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394" y="1584003"/>
            <a:ext cx="5058314" cy="224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0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6417" y="244280"/>
            <a:ext cx="3897221" cy="400110"/>
          </a:xfrm>
          <a:prstGeom prst="rect">
            <a:avLst/>
          </a:prstGeom>
        </p:spPr>
        <p:txBody>
          <a:bodyPr wrap="none">
            <a:spAutoFit/>
          </a:bodyPr>
          <a:lstStyle/>
          <a:p>
            <a:r>
              <a:rPr lang="tr-TR" sz="2000" b="1" dirty="0">
                <a:solidFill>
                  <a:srgbClr val="FF0000"/>
                </a:solidFill>
                <a:latin typeface="Comic Sans MS" panose="030F0702030302020204" pitchFamily="66" charset="0"/>
              </a:rPr>
              <a:t>İnhibitörlerin Sınıflandırılması</a:t>
            </a:r>
          </a:p>
        </p:txBody>
      </p:sp>
      <p:sp>
        <p:nvSpPr>
          <p:cNvPr id="6" name="Dikdörtgen 5"/>
          <p:cNvSpPr/>
          <p:nvPr/>
        </p:nvSpPr>
        <p:spPr>
          <a:xfrm>
            <a:off x="206417" y="757988"/>
            <a:ext cx="7896714" cy="1631216"/>
          </a:xfrm>
          <a:prstGeom prst="rect">
            <a:avLst/>
          </a:prstGeom>
        </p:spPr>
        <p:txBody>
          <a:bodyPr wrap="none">
            <a:spAutoFit/>
          </a:bodyPr>
          <a:lstStyle/>
          <a:p>
            <a:r>
              <a:rPr lang="tr-TR" sz="2000" dirty="0">
                <a:latin typeface="Comic Sans MS" panose="030F0702030302020204" pitchFamily="66" charset="0"/>
              </a:rPr>
              <a:t>İnhibitörler kimyasal etki biçimlerine göre de üç gruba ayrılırlar</a:t>
            </a:r>
            <a:r>
              <a:rPr lang="tr-TR" sz="2000" dirty="0" smtClean="0">
                <a:latin typeface="Comic Sans MS" panose="030F0702030302020204" pitchFamily="66" charset="0"/>
              </a:rPr>
              <a:t>.</a:t>
            </a:r>
          </a:p>
          <a:p>
            <a:endParaRPr lang="tr-TR" sz="2000" dirty="0" smtClean="0">
              <a:latin typeface="Comic Sans MS" panose="030F0702030302020204" pitchFamily="66" charset="0"/>
            </a:endParaRPr>
          </a:p>
          <a:p>
            <a:pPr marL="285750" indent="-285750">
              <a:buFont typeface="Wingdings" panose="05000000000000000000" pitchFamily="2" charset="2"/>
              <a:buChar char="Ø"/>
            </a:pPr>
            <a:r>
              <a:rPr lang="tr-TR" sz="2000" dirty="0" smtClean="0">
                <a:latin typeface="Comic Sans MS" panose="030F0702030302020204" pitchFamily="66" charset="0"/>
              </a:rPr>
              <a:t>Pasifleşme </a:t>
            </a:r>
            <a:r>
              <a:rPr lang="tr-TR" sz="2000" dirty="0">
                <a:latin typeface="Comic Sans MS" panose="030F0702030302020204" pitchFamily="66" charset="0"/>
              </a:rPr>
              <a:t>yoluyla </a:t>
            </a:r>
            <a:r>
              <a:rPr lang="tr-TR" sz="2000" dirty="0" err="1">
                <a:latin typeface="Comic Sans MS" panose="030F0702030302020204" pitchFamily="66" charset="0"/>
              </a:rPr>
              <a:t>inhibisyon</a:t>
            </a:r>
            <a:r>
              <a:rPr lang="tr-TR" sz="2000" dirty="0">
                <a:latin typeface="Comic Sans MS" panose="030F0702030302020204" pitchFamily="66" charset="0"/>
              </a:rPr>
              <a:t>, </a:t>
            </a:r>
            <a:endParaRPr lang="tr-TR" sz="2000" dirty="0" smtClean="0">
              <a:latin typeface="Comic Sans MS" panose="030F0702030302020204" pitchFamily="66" charset="0"/>
            </a:endParaRPr>
          </a:p>
          <a:p>
            <a:pPr marL="285750" indent="-285750">
              <a:buFont typeface="Wingdings" panose="05000000000000000000" pitchFamily="2" charset="2"/>
              <a:buChar char="Ø"/>
            </a:pPr>
            <a:r>
              <a:rPr lang="tr-TR" sz="2000" dirty="0" err="1" smtClean="0">
                <a:latin typeface="Comic Sans MS" panose="030F0702030302020204" pitchFamily="66" charset="0"/>
              </a:rPr>
              <a:t>Adsorpsiyon</a:t>
            </a:r>
            <a:r>
              <a:rPr lang="tr-TR" sz="2000" dirty="0" smtClean="0">
                <a:latin typeface="Comic Sans MS" panose="030F0702030302020204" pitchFamily="66" charset="0"/>
              </a:rPr>
              <a:t> </a:t>
            </a:r>
            <a:r>
              <a:rPr lang="tr-TR" sz="2000" dirty="0">
                <a:latin typeface="Comic Sans MS" panose="030F0702030302020204" pitchFamily="66" charset="0"/>
              </a:rPr>
              <a:t>yoluyla </a:t>
            </a:r>
            <a:r>
              <a:rPr lang="tr-TR" sz="2000" dirty="0" err="1">
                <a:latin typeface="Comic Sans MS" panose="030F0702030302020204" pitchFamily="66" charset="0"/>
              </a:rPr>
              <a:t>inhibisyon</a:t>
            </a:r>
            <a:r>
              <a:rPr lang="tr-TR" sz="2000" dirty="0">
                <a:latin typeface="Comic Sans MS" panose="030F0702030302020204" pitchFamily="66" charset="0"/>
              </a:rPr>
              <a:t>, </a:t>
            </a:r>
            <a:endParaRPr lang="tr-TR" sz="2000" dirty="0" smtClean="0">
              <a:latin typeface="Comic Sans MS" panose="030F0702030302020204" pitchFamily="66" charset="0"/>
            </a:endParaRPr>
          </a:p>
          <a:p>
            <a:pPr marL="285750" indent="-285750">
              <a:buFont typeface="Wingdings" panose="05000000000000000000" pitchFamily="2" charset="2"/>
              <a:buChar char="Ø"/>
            </a:pPr>
            <a:r>
              <a:rPr lang="tr-TR" sz="2000" dirty="0" smtClean="0">
                <a:latin typeface="Comic Sans MS" panose="030F0702030302020204" pitchFamily="66" charset="0"/>
              </a:rPr>
              <a:t>Çökelme </a:t>
            </a:r>
            <a:r>
              <a:rPr lang="tr-TR" sz="2000" dirty="0">
                <a:latin typeface="Comic Sans MS" panose="030F0702030302020204" pitchFamily="66" charset="0"/>
              </a:rPr>
              <a:t>yoluyla </a:t>
            </a:r>
            <a:r>
              <a:rPr lang="tr-TR" sz="2000" dirty="0" err="1">
                <a:latin typeface="Comic Sans MS" panose="030F0702030302020204" pitchFamily="66" charset="0"/>
              </a:rPr>
              <a:t>inhibisyon</a:t>
            </a:r>
            <a:r>
              <a:rPr lang="tr-TR" sz="2000" dirty="0">
                <a:latin typeface="Comic Sans MS" panose="030F0702030302020204" pitchFamily="66" charset="0"/>
              </a:rPr>
              <a:t>. </a:t>
            </a:r>
          </a:p>
        </p:txBody>
      </p:sp>
      <p:sp>
        <p:nvSpPr>
          <p:cNvPr id="7" name="Dikdörtgen 6"/>
          <p:cNvSpPr/>
          <p:nvPr/>
        </p:nvSpPr>
        <p:spPr>
          <a:xfrm>
            <a:off x="206417" y="2545692"/>
            <a:ext cx="4116833" cy="400110"/>
          </a:xfrm>
          <a:prstGeom prst="rect">
            <a:avLst/>
          </a:prstGeom>
        </p:spPr>
        <p:txBody>
          <a:bodyPr wrap="none">
            <a:spAutoFit/>
          </a:bodyPr>
          <a:lstStyle/>
          <a:p>
            <a:r>
              <a:rPr lang="tr-TR" sz="2000" b="1" dirty="0">
                <a:solidFill>
                  <a:srgbClr val="FF0000"/>
                </a:solidFill>
                <a:latin typeface="Comic Sans MS" panose="030F0702030302020204" pitchFamily="66" charset="0"/>
              </a:rPr>
              <a:t>Pasifleştirme Yoluyla </a:t>
            </a:r>
            <a:r>
              <a:rPr lang="tr-TR" sz="2000" b="1" dirty="0" err="1">
                <a:solidFill>
                  <a:srgbClr val="FF0000"/>
                </a:solidFill>
                <a:latin typeface="Comic Sans MS" panose="030F0702030302020204" pitchFamily="66" charset="0"/>
              </a:rPr>
              <a:t>İnhibisyon</a:t>
            </a:r>
            <a:endParaRPr lang="tr-TR" sz="2000" b="1" dirty="0">
              <a:solidFill>
                <a:srgbClr val="FF0000"/>
              </a:solidFill>
              <a:latin typeface="Comic Sans MS" panose="030F0702030302020204" pitchFamily="66" charset="0"/>
            </a:endParaRPr>
          </a:p>
        </p:txBody>
      </p:sp>
      <p:sp>
        <p:nvSpPr>
          <p:cNvPr id="8" name="Dikdörtgen 7"/>
          <p:cNvSpPr/>
          <p:nvPr/>
        </p:nvSpPr>
        <p:spPr>
          <a:xfrm>
            <a:off x="206417" y="3105835"/>
            <a:ext cx="11804073" cy="1938992"/>
          </a:xfrm>
          <a:prstGeom prst="rect">
            <a:avLst/>
          </a:prstGeom>
        </p:spPr>
        <p:txBody>
          <a:bodyPr wrap="square">
            <a:spAutoFit/>
          </a:bodyPr>
          <a:lstStyle/>
          <a:p>
            <a:pPr algn="just"/>
            <a:r>
              <a:rPr lang="tr-TR" sz="2000" dirty="0">
                <a:latin typeface="Comic Sans MS" panose="030F0702030302020204" pitchFamily="66" charset="0"/>
              </a:rPr>
              <a:t>Bazı  inhibitörler  metali  pasifleştirerek  korozyon  hızının  düşmesine neden  olurlar.  İnhibitör  katkısı  ile  </a:t>
            </a:r>
            <a:r>
              <a:rPr lang="tr-TR" sz="2000" dirty="0" err="1">
                <a:latin typeface="Comic Sans MS" panose="030F0702030302020204" pitchFamily="66" charset="0"/>
              </a:rPr>
              <a:t>katodik</a:t>
            </a:r>
            <a:r>
              <a:rPr lang="tr-TR" sz="2000" dirty="0">
                <a:latin typeface="Comic Sans MS" panose="030F0702030302020204" pitchFamily="66" charset="0"/>
              </a:rPr>
              <a:t>  reaksiyon  pasif  bölgeye  çekilebilir. </a:t>
            </a:r>
            <a:r>
              <a:rPr lang="tr-TR" sz="2000" dirty="0" err="1">
                <a:latin typeface="Comic Sans MS" panose="030F0702030302020204" pitchFamily="66" charset="0"/>
              </a:rPr>
              <a:t>Katodik</a:t>
            </a:r>
            <a:r>
              <a:rPr lang="tr-TR" sz="2000" dirty="0">
                <a:latin typeface="Comic Sans MS" panose="030F0702030302020204" pitchFamily="66" charset="0"/>
              </a:rPr>
              <a:t> eğri, </a:t>
            </a:r>
            <a:r>
              <a:rPr lang="tr-TR" sz="2000" dirty="0" err="1">
                <a:latin typeface="Comic Sans MS" panose="030F0702030302020204" pitchFamily="66" charset="0"/>
              </a:rPr>
              <a:t>anodik</a:t>
            </a:r>
            <a:r>
              <a:rPr lang="tr-TR" sz="2000" dirty="0">
                <a:latin typeface="Comic Sans MS" panose="030F0702030302020204" pitchFamily="66" charset="0"/>
              </a:rPr>
              <a:t> eğriyi pasif bölgede keserse, korozyon hızı çok düşük olur. Ancak  daha  önce  açıklandığı  üzere,  pasifleşme  özelliği  gösteren  bir  metalde pasifleşme  sağlanmış  olsa  bile  korozyon  hızının  azaldığı  kesin  olarak söylenemez. </a:t>
            </a:r>
            <a:r>
              <a:rPr lang="tr-TR" sz="2000" dirty="0" err="1">
                <a:latin typeface="Comic Sans MS" panose="030F0702030302020204" pitchFamily="66" charset="0"/>
              </a:rPr>
              <a:t>Katodik</a:t>
            </a:r>
            <a:r>
              <a:rPr lang="tr-TR" sz="2000" dirty="0">
                <a:latin typeface="Comic Sans MS" panose="030F0702030302020204" pitchFamily="66" charset="0"/>
              </a:rPr>
              <a:t> polarizasyon eğrisinin </a:t>
            </a:r>
            <a:r>
              <a:rPr lang="tr-TR" sz="2000" dirty="0" err="1">
                <a:latin typeface="Comic Sans MS" panose="030F0702030302020204" pitchFamily="66" charset="0"/>
              </a:rPr>
              <a:t>anodik</a:t>
            </a:r>
            <a:r>
              <a:rPr lang="tr-TR" sz="2000" dirty="0">
                <a:latin typeface="Comic Sans MS" panose="030F0702030302020204" pitchFamily="66" charset="0"/>
              </a:rPr>
              <a:t> polarizasyon eğrisini kesme durumuna göre korozyon açısından üç hal söz konusu olabilir.</a:t>
            </a:r>
          </a:p>
        </p:txBody>
      </p:sp>
    </p:spTree>
    <p:extLst>
      <p:ext uri="{BB962C8B-B14F-4D97-AF65-F5344CB8AC3E}">
        <p14:creationId xmlns:p14="http://schemas.microsoft.com/office/powerpoint/2010/main" val="384050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64" y="375468"/>
            <a:ext cx="4308296" cy="411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11649" y="4698327"/>
            <a:ext cx="6096000" cy="646331"/>
          </a:xfrm>
          <a:prstGeom prst="rect">
            <a:avLst/>
          </a:prstGeom>
        </p:spPr>
        <p:txBody>
          <a:bodyPr>
            <a:spAutoFit/>
          </a:bodyPr>
          <a:lstStyle/>
          <a:p>
            <a:pPr algn="ctr"/>
            <a:r>
              <a:rPr lang="tr-TR" b="1" dirty="0">
                <a:solidFill>
                  <a:srgbClr val="FF0000"/>
                </a:solidFill>
                <a:latin typeface="Comic Sans MS" panose="030F0702030302020204" pitchFamily="66" charset="0"/>
              </a:rPr>
              <a:t>Pasifleşme özelliği olan bir metalde inhibitör                                          katkısının korozyon hızına etkisi </a:t>
            </a:r>
          </a:p>
        </p:txBody>
      </p:sp>
      <p:sp>
        <p:nvSpPr>
          <p:cNvPr id="5" name="Dikdörtgen 4"/>
          <p:cNvSpPr/>
          <p:nvPr/>
        </p:nvSpPr>
        <p:spPr>
          <a:xfrm>
            <a:off x="5085708" y="211082"/>
            <a:ext cx="6852863" cy="6555641"/>
          </a:xfrm>
          <a:prstGeom prst="rect">
            <a:avLst/>
          </a:prstGeom>
        </p:spPr>
        <p:txBody>
          <a:bodyPr wrap="square">
            <a:spAutoFit/>
          </a:bodyPr>
          <a:lstStyle/>
          <a:p>
            <a:pPr marL="342900" indent="-342900" algn="just">
              <a:buFont typeface="Wingdings" panose="05000000000000000000" pitchFamily="2" charset="2"/>
              <a:buChar char="v"/>
            </a:pPr>
            <a:r>
              <a:rPr lang="tr-TR" sz="2000" dirty="0">
                <a:latin typeface="Comic Sans MS" panose="030F0702030302020204" pitchFamily="66" charset="0"/>
              </a:rPr>
              <a:t>Elektrolit  içine  yeterli  miktarda  uygun  bir  </a:t>
            </a:r>
            <a:r>
              <a:rPr lang="tr-TR" sz="2000" dirty="0" err="1">
                <a:latin typeface="Comic Sans MS" panose="030F0702030302020204" pitchFamily="66" charset="0"/>
              </a:rPr>
              <a:t>katodik</a:t>
            </a:r>
            <a:r>
              <a:rPr lang="tr-TR" sz="2000" dirty="0">
                <a:latin typeface="Comic Sans MS" panose="030F0702030302020204" pitchFamily="66" charset="0"/>
              </a:rPr>
              <a:t>  inhibitör  katılarak </a:t>
            </a:r>
            <a:r>
              <a:rPr lang="tr-TR" sz="2000" dirty="0" err="1">
                <a:latin typeface="Comic Sans MS" panose="030F0702030302020204" pitchFamily="66" charset="0"/>
              </a:rPr>
              <a:t>katodik</a:t>
            </a:r>
            <a:r>
              <a:rPr lang="tr-TR" sz="2000" dirty="0">
                <a:latin typeface="Comic Sans MS" panose="030F0702030302020204" pitchFamily="66" charset="0"/>
              </a:rPr>
              <a:t> eğri daha pozitif bölgeye çekilebilir. Böylece </a:t>
            </a:r>
            <a:r>
              <a:rPr lang="tr-TR" sz="2000" dirty="0" err="1">
                <a:latin typeface="Comic Sans MS" panose="030F0702030302020204" pitchFamily="66" charset="0"/>
              </a:rPr>
              <a:t>katodik</a:t>
            </a:r>
            <a:r>
              <a:rPr lang="tr-TR" sz="2000" dirty="0">
                <a:latin typeface="Comic Sans MS" panose="030F0702030302020204" pitchFamily="66" charset="0"/>
              </a:rPr>
              <a:t> eğrinin </a:t>
            </a:r>
            <a:r>
              <a:rPr lang="tr-TR" sz="2000" dirty="0" err="1">
                <a:latin typeface="Comic Sans MS" panose="030F0702030302020204" pitchFamily="66" charset="0"/>
              </a:rPr>
              <a:t>anodik</a:t>
            </a:r>
            <a:r>
              <a:rPr lang="tr-TR" sz="2000" dirty="0">
                <a:latin typeface="Comic Sans MS" panose="030F0702030302020204" pitchFamily="66" charset="0"/>
              </a:rPr>
              <a:t> eğriyi pasif  bölgede  kesmesi  sağlanarak  korozyon  hızı  (</a:t>
            </a:r>
            <a:r>
              <a:rPr lang="tr-TR" sz="2000" dirty="0" err="1">
                <a:latin typeface="Comic Sans MS" panose="030F0702030302020204" pitchFamily="66" charset="0"/>
              </a:rPr>
              <a:t>ipasif</a:t>
            </a:r>
            <a:r>
              <a:rPr lang="tr-TR" sz="2000" dirty="0">
                <a:latin typeface="Comic Sans MS" panose="030F0702030302020204" pitchFamily="66" charset="0"/>
              </a:rPr>
              <a:t>)  değerine  düşürülebilir. Eğer yeterli miktarda inhibitör kullanılmamış ise, bu durumda kararsız hal ortaya çıkabilir. Yani </a:t>
            </a:r>
            <a:r>
              <a:rPr lang="tr-TR" sz="2000" dirty="0" err="1">
                <a:latin typeface="Comic Sans MS" panose="030F0702030302020204" pitchFamily="66" charset="0"/>
              </a:rPr>
              <a:t>katodik</a:t>
            </a:r>
            <a:r>
              <a:rPr lang="tr-TR" sz="2000" dirty="0">
                <a:latin typeface="Comic Sans MS" panose="030F0702030302020204" pitchFamily="66" charset="0"/>
              </a:rPr>
              <a:t> eğri, </a:t>
            </a:r>
            <a:r>
              <a:rPr lang="tr-TR" sz="2000" dirty="0" err="1">
                <a:latin typeface="Comic Sans MS" panose="030F0702030302020204" pitchFamily="66" charset="0"/>
              </a:rPr>
              <a:t>anodik</a:t>
            </a:r>
            <a:r>
              <a:rPr lang="tr-TR" sz="2000" dirty="0">
                <a:latin typeface="Comic Sans MS" panose="030F0702030302020204" pitchFamily="66" charset="0"/>
              </a:rPr>
              <a:t> eğriyi hem pasif hem de aktif bölgede keser. Bu durumda,  korozyon hızı hiç inhibitör kullanılmamış olan halden daha yüksek değerlere ulaşabilir. </a:t>
            </a:r>
            <a:endParaRPr lang="tr-TR" sz="2000" dirty="0" smtClean="0">
              <a:latin typeface="Comic Sans MS" panose="030F0702030302020204" pitchFamily="66" charset="0"/>
            </a:endParaRPr>
          </a:p>
          <a:p>
            <a:pPr algn="just"/>
            <a:endParaRPr lang="tr-TR" sz="2000" dirty="0" smtClean="0">
              <a:latin typeface="Comic Sans MS" panose="030F0702030302020204" pitchFamily="66" charset="0"/>
            </a:endParaRPr>
          </a:p>
          <a:p>
            <a:pPr marL="342900" indent="-342900" algn="just">
              <a:buFont typeface="Wingdings" panose="05000000000000000000" pitchFamily="2" charset="2"/>
              <a:buChar char="v"/>
            </a:pPr>
            <a:r>
              <a:rPr lang="tr-TR" sz="2000" dirty="0">
                <a:latin typeface="Comic Sans MS" panose="030F0702030302020204" pitchFamily="66" charset="0"/>
              </a:rPr>
              <a:t> </a:t>
            </a:r>
            <a:r>
              <a:rPr lang="tr-TR" sz="2000" dirty="0" err="1">
                <a:latin typeface="Comic Sans MS" panose="030F0702030302020204" pitchFamily="66" charset="0"/>
              </a:rPr>
              <a:t>Kromat</a:t>
            </a:r>
            <a:r>
              <a:rPr lang="tr-TR" sz="2000" dirty="0">
                <a:latin typeface="Comic Sans MS" panose="030F0702030302020204" pitchFamily="66" charset="0"/>
              </a:rPr>
              <a:t>  ve  </a:t>
            </a:r>
            <a:r>
              <a:rPr lang="tr-TR" sz="2000" dirty="0" err="1">
                <a:latin typeface="Comic Sans MS" panose="030F0702030302020204" pitchFamily="66" charset="0"/>
              </a:rPr>
              <a:t>nitrit</a:t>
            </a:r>
            <a:r>
              <a:rPr lang="tr-TR" sz="2000" dirty="0">
                <a:latin typeface="Comic Sans MS" panose="030F0702030302020204" pitchFamily="66" charset="0"/>
              </a:rPr>
              <a:t>  gibi  inhibitörler  pasifleştirici  inhibitör  olarak  kullanılırlar. Bunlar  metali  oksitleyerek  pasif  hale  getirirler.  Fosfat,  </a:t>
            </a:r>
            <a:r>
              <a:rPr lang="tr-TR" sz="2000" dirty="0" err="1">
                <a:latin typeface="Comic Sans MS" panose="030F0702030302020204" pitchFamily="66" charset="0"/>
              </a:rPr>
              <a:t>molibdat</a:t>
            </a:r>
            <a:r>
              <a:rPr lang="tr-TR" sz="2000" dirty="0">
                <a:latin typeface="Comic Sans MS" panose="030F0702030302020204" pitchFamily="66" charset="0"/>
              </a:rPr>
              <a:t>  ve  silikat anyonlarının  oksitleme  özelliği  yoktur.  Bu  anyonların  metali  pasifleştirmesi  için çözelti  içinde  mutlaka  oksijenin  bulunması  gerekir.  Eğer  çözelti  içinde  yeterli miktarda  oksijen  yoksa,  bu  tür  inhibitörler  ile  pasifleşme  potansiyeline erişilemez. Bu durumda şiddetli korozyon olayı meydana gelir. </a:t>
            </a:r>
          </a:p>
        </p:txBody>
      </p:sp>
    </p:spTree>
    <p:extLst>
      <p:ext uri="{BB962C8B-B14F-4D97-AF65-F5344CB8AC3E}">
        <p14:creationId xmlns:p14="http://schemas.microsoft.com/office/powerpoint/2010/main" val="61525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0671" y="172361"/>
            <a:ext cx="4092787" cy="400110"/>
          </a:xfrm>
          <a:prstGeom prst="rect">
            <a:avLst/>
          </a:prstGeom>
        </p:spPr>
        <p:txBody>
          <a:bodyPr wrap="none">
            <a:spAutoFit/>
          </a:bodyPr>
          <a:lstStyle/>
          <a:p>
            <a:r>
              <a:rPr lang="tr-TR" sz="2000" b="1" dirty="0" err="1">
                <a:solidFill>
                  <a:srgbClr val="FF0000"/>
                </a:solidFill>
                <a:latin typeface="Comic Sans MS" panose="030F0702030302020204" pitchFamily="66" charset="0"/>
              </a:rPr>
              <a:t>Adsorpsiyon</a:t>
            </a:r>
            <a:r>
              <a:rPr lang="tr-TR" sz="2000" b="1" dirty="0">
                <a:solidFill>
                  <a:srgbClr val="FF0000"/>
                </a:solidFill>
                <a:latin typeface="Comic Sans MS" panose="030F0702030302020204" pitchFamily="66" charset="0"/>
              </a:rPr>
              <a:t> Yoluyla </a:t>
            </a:r>
            <a:r>
              <a:rPr lang="tr-TR" sz="2000" b="1" dirty="0" err="1">
                <a:solidFill>
                  <a:srgbClr val="FF0000"/>
                </a:solidFill>
                <a:latin typeface="Comic Sans MS" panose="030F0702030302020204" pitchFamily="66" charset="0"/>
              </a:rPr>
              <a:t>İnhibisyon</a:t>
            </a:r>
            <a:r>
              <a:rPr lang="tr-TR" sz="2000" b="1" dirty="0">
                <a:solidFill>
                  <a:srgbClr val="FF0000"/>
                </a:solidFill>
                <a:latin typeface="Comic Sans MS" panose="030F0702030302020204" pitchFamily="66" charset="0"/>
              </a:rPr>
              <a:t> </a:t>
            </a:r>
          </a:p>
        </p:txBody>
      </p:sp>
      <p:sp>
        <p:nvSpPr>
          <p:cNvPr id="5" name="Dikdörtgen 4"/>
          <p:cNvSpPr/>
          <p:nvPr/>
        </p:nvSpPr>
        <p:spPr>
          <a:xfrm>
            <a:off x="148752" y="856198"/>
            <a:ext cx="11738448" cy="1631216"/>
          </a:xfrm>
          <a:prstGeom prst="rect">
            <a:avLst/>
          </a:prstGeom>
        </p:spPr>
        <p:txBody>
          <a:bodyPr wrap="square">
            <a:spAutoFit/>
          </a:bodyPr>
          <a:lstStyle/>
          <a:p>
            <a:pPr algn="just"/>
            <a:r>
              <a:rPr lang="tr-TR" sz="2000" dirty="0" smtClean="0">
                <a:latin typeface="Comic Sans MS" panose="030F0702030302020204" pitchFamily="66" charset="0"/>
              </a:rPr>
              <a:t>Organik  </a:t>
            </a:r>
            <a:r>
              <a:rPr lang="tr-TR" sz="2000" dirty="0">
                <a:latin typeface="Comic Sans MS" panose="030F0702030302020204" pitchFamily="66" charset="0"/>
              </a:rPr>
              <a:t>inhibitörler  metal  yüzeyinde  </a:t>
            </a:r>
            <a:r>
              <a:rPr lang="tr-TR" sz="2000" dirty="0" err="1">
                <a:latin typeface="Comic Sans MS" panose="030F0702030302020204" pitchFamily="66" charset="0"/>
              </a:rPr>
              <a:t>adsorbe</a:t>
            </a:r>
            <a:r>
              <a:rPr lang="tr-TR" sz="2000" dirty="0">
                <a:latin typeface="Comic Sans MS" panose="030F0702030302020204" pitchFamily="66" charset="0"/>
              </a:rPr>
              <a:t>  olarak  </a:t>
            </a:r>
            <a:r>
              <a:rPr lang="tr-TR" sz="2000" dirty="0" err="1">
                <a:latin typeface="Comic Sans MS" panose="030F0702030302020204" pitchFamily="66" charset="0"/>
              </a:rPr>
              <a:t>inhibisyon</a:t>
            </a:r>
            <a:r>
              <a:rPr lang="tr-TR" sz="2000" dirty="0">
                <a:latin typeface="Comic Sans MS" panose="030F0702030302020204" pitchFamily="66" charset="0"/>
              </a:rPr>
              <a:t>  etkisi gösterirler.  </a:t>
            </a:r>
            <a:r>
              <a:rPr lang="tr-TR" sz="2000" dirty="0" err="1">
                <a:latin typeface="Comic Sans MS" panose="030F0702030302020204" pitchFamily="66" charset="0"/>
              </a:rPr>
              <a:t>Adsorpsiyon</a:t>
            </a:r>
            <a:r>
              <a:rPr lang="tr-TR" sz="2000" dirty="0">
                <a:latin typeface="Comic Sans MS" panose="030F0702030302020204" pitchFamily="66" charset="0"/>
              </a:rPr>
              <a:t>  olayı,  organik  bileşiklerde  bulunan  ve  kuvvetli elektronegatif  özellikte  olan  bazı  atomların  metal  tarafından  elektron  ortaklığı yapılarak yüzeyde tutulması ile meydana gelir. Böylece metal yüzeyi organik bir film  ile  kaplanmış  olur.  Yüzeyin  kaplanması  ile  elektrolit  içinde  bulunan  aktif iyonların metal yüzeyine temasları önlenmiş olur. </a:t>
            </a:r>
          </a:p>
        </p:txBody>
      </p:sp>
      <p:sp>
        <p:nvSpPr>
          <p:cNvPr id="6" name="Dikdörtgen 5"/>
          <p:cNvSpPr/>
          <p:nvPr/>
        </p:nvSpPr>
        <p:spPr>
          <a:xfrm>
            <a:off x="76833" y="2632321"/>
            <a:ext cx="6096000" cy="4093428"/>
          </a:xfrm>
          <a:prstGeom prst="rect">
            <a:avLst/>
          </a:prstGeom>
        </p:spPr>
        <p:txBody>
          <a:bodyPr>
            <a:spAutoFit/>
          </a:bodyPr>
          <a:lstStyle/>
          <a:p>
            <a:pPr marL="342900" indent="-342900" algn="just">
              <a:buFont typeface="Wingdings" panose="05000000000000000000" pitchFamily="2" charset="2"/>
              <a:buChar char="Ø"/>
            </a:pPr>
            <a:r>
              <a:rPr lang="tr-TR" sz="2000" dirty="0" smtClean="0">
                <a:latin typeface="Comic Sans MS" panose="030F0702030302020204" pitchFamily="66" charset="0"/>
              </a:rPr>
              <a:t>Şekilde </a:t>
            </a:r>
            <a:r>
              <a:rPr lang="tr-TR" sz="2000" dirty="0">
                <a:latin typeface="Comic Sans MS" panose="030F0702030302020204" pitchFamily="66" charset="0"/>
              </a:rPr>
              <a:t>organik inhibitör molekülünde bulunan bir azot atomunun demir metali ile yapmış olduğu elektron ortaklığı görülmektedir. Azot atomunun metal  yüzeyinde  elektron  ortaklığı  yapması,  çevrede  bulunan  </a:t>
            </a:r>
            <a:r>
              <a:rPr lang="tr-TR" sz="2000" dirty="0" err="1">
                <a:latin typeface="Comic Sans MS" panose="030F0702030302020204" pitchFamily="66" charset="0"/>
              </a:rPr>
              <a:t>korozif</a:t>
            </a:r>
            <a:r>
              <a:rPr lang="tr-TR" sz="2000" dirty="0">
                <a:latin typeface="Comic Sans MS" panose="030F0702030302020204" pitchFamily="66" charset="0"/>
              </a:rPr>
              <a:t>  iyonların metal yüzeyine yaklaşmalarını önleyerek korozyon reaksiyonunun başlamasına engel  olur.  Yeterli  miktarda  inhibitör  kullanılarak  metal  yüzeyi  tam  olarak kapatılabilir.  Kullanılan  inhibitör  hiçbir  kimyasal  reaksiyona  katılmadığı  için miktarında zamanla azalma olmaz ve sürekli olarak metali korur.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841" y="2487414"/>
            <a:ext cx="3815138" cy="377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6172833" y="6353131"/>
            <a:ext cx="6245621" cy="369332"/>
          </a:xfrm>
          <a:prstGeom prst="rect">
            <a:avLst/>
          </a:prstGeom>
        </p:spPr>
        <p:txBody>
          <a:bodyPr wrap="none">
            <a:spAutoFit/>
          </a:bodyPr>
          <a:lstStyle/>
          <a:p>
            <a:r>
              <a:rPr lang="tr-TR" b="1" dirty="0">
                <a:solidFill>
                  <a:srgbClr val="FF0000"/>
                </a:solidFill>
                <a:latin typeface="Comic Sans MS" panose="030F0702030302020204" pitchFamily="66" charset="0"/>
              </a:rPr>
              <a:t> Bir organik inhibitörün metal yüzeyinde </a:t>
            </a:r>
            <a:r>
              <a:rPr lang="tr-TR" b="1" dirty="0" err="1">
                <a:solidFill>
                  <a:srgbClr val="FF0000"/>
                </a:solidFill>
                <a:latin typeface="Comic Sans MS" panose="030F0702030302020204" pitchFamily="66" charset="0"/>
              </a:rPr>
              <a:t>adsorpsiyonu</a:t>
            </a:r>
            <a:r>
              <a:rPr lang="tr-TR" b="1" dirty="0">
                <a:solidFill>
                  <a:srgbClr val="FF0000"/>
                </a:solidFill>
                <a:latin typeface="Comic Sans MS" panose="030F0702030302020204" pitchFamily="66" charset="0"/>
              </a:rPr>
              <a:t> </a:t>
            </a:r>
          </a:p>
        </p:txBody>
      </p:sp>
    </p:spTree>
    <p:extLst>
      <p:ext uri="{BB962C8B-B14F-4D97-AF65-F5344CB8AC3E}">
        <p14:creationId xmlns:p14="http://schemas.microsoft.com/office/powerpoint/2010/main" val="5379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4290" y="254554"/>
            <a:ext cx="4461478" cy="400110"/>
          </a:xfrm>
          <a:prstGeom prst="rect">
            <a:avLst/>
          </a:prstGeom>
        </p:spPr>
        <p:txBody>
          <a:bodyPr wrap="none">
            <a:spAutoFit/>
          </a:bodyPr>
          <a:lstStyle/>
          <a:p>
            <a:r>
              <a:rPr lang="tr-TR" sz="2000" b="1" dirty="0" err="1">
                <a:solidFill>
                  <a:srgbClr val="FF0000"/>
                </a:solidFill>
                <a:latin typeface="Comic Sans MS" panose="030F0702030302020204" pitchFamily="66" charset="0"/>
              </a:rPr>
              <a:t>Katodik</a:t>
            </a:r>
            <a:r>
              <a:rPr lang="tr-TR" sz="2000" b="1" dirty="0">
                <a:solidFill>
                  <a:srgbClr val="FF0000"/>
                </a:solidFill>
                <a:latin typeface="Comic Sans MS" panose="030F0702030302020204" pitchFamily="66" charset="0"/>
              </a:rPr>
              <a:t> Korumanın Teorik İlkeleri </a:t>
            </a:r>
          </a:p>
        </p:txBody>
      </p:sp>
      <p:sp>
        <p:nvSpPr>
          <p:cNvPr id="3" name="Dikdörtgen 2"/>
          <p:cNvSpPr/>
          <p:nvPr/>
        </p:nvSpPr>
        <p:spPr>
          <a:xfrm>
            <a:off x="374290" y="797511"/>
            <a:ext cx="11512910" cy="1938992"/>
          </a:xfrm>
          <a:prstGeom prst="rect">
            <a:avLst/>
          </a:prstGeom>
        </p:spPr>
        <p:txBody>
          <a:bodyPr wrap="square">
            <a:spAutoFit/>
          </a:bodyPr>
          <a:lstStyle/>
          <a:p>
            <a:pPr algn="just"/>
            <a:r>
              <a:rPr lang="tr-TR" sz="2400" dirty="0" err="1">
                <a:latin typeface="Comic Sans MS" panose="030F0702030302020204" pitchFamily="66" charset="0"/>
              </a:rPr>
              <a:t>Katodik</a:t>
            </a:r>
            <a:r>
              <a:rPr lang="tr-TR" sz="2400" dirty="0">
                <a:latin typeface="Comic Sans MS" panose="030F0702030302020204" pitchFamily="66" charset="0"/>
              </a:rPr>
              <a:t>  koruma,  korunması  istenilen  metalin  bir  elektrokimyasal hücrenin katodu haline getirilmesi suretiyle metal yüzeyindeki </a:t>
            </a:r>
            <a:r>
              <a:rPr lang="tr-TR" sz="2400" dirty="0" err="1">
                <a:latin typeface="Comic Sans MS" panose="030F0702030302020204" pitchFamily="66" charset="0"/>
              </a:rPr>
              <a:t>anodik</a:t>
            </a:r>
            <a:r>
              <a:rPr lang="tr-TR" sz="2400" dirty="0">
                <a:latin typeface="Comic Sans MS" panose="030F0702030302020204" pitchFamily="66" charset="0"/>
              </a:rPr>
              <a:t> akımların giderilmesi  işlemidir.  Örnek  olarak  </a:t>
            </a:r>
            <a:r>
              <a:rPr lang="tr-TR" sz="2400" dirty="0" err="1">
                <a:latin typeface="Comic Sans MS" panose="030F0702030302020204" pitchFamily="66" charset="0"/>
              </a:rPr>
              <a:t>nötral</a:t>
            </a:r>
            <a:r>
              <a:rPr lang="tr-TR" sz="2400" dirty="0">
                <a:latin typeface="Comic Sans MS" panose="030F0702030302020204" pitchFamily="66" charset="0"/>
              </a:rPr>
              <a:t>  bir  sulu  çözelti  içinde  korozyona uğrayan  bir  demir  metalini  ele  alalım.  Demir  yüzeyinde  yürüyen  anot  ve  katot reaksiyonları şöyledir: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74" y="2971800"/>
            <a:ext cx="59055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374290" y="4495670"/>
            <a:ext cx="11512910" cy="1631216"/>
          </a:xfrm>
          <a:prstGeom prst="rect">
            <a:avLst/>
          </a:prstGeom>
        </p:spPr>
        <p:txBody>
          <a:bodyPr wrap="square">
            <a:spAutoFit/>
          </a:bodyPr>
          <a:lstStyle/>
          <a:p>
            <a:pPr algn="just"/>
            <a:r>
              <a:rPr lang="tr-TR" sz="2000" dirty="0">
                <a:latin typeface="Comic Sans MS" panose="030F0702030302020204" pitchFamily="66" charset="0"/>
              </a:rPr>
              <a:t>Korozyon  olayı  bu  iki  reaksiyonun  bir  arada  yürümesi  ile  gerçekleşir. Elektronlar  anottan  katoda  doğru  metal  üzerinden  akar.  Katot  reaksiyonu anottan gelen bu elektronları kullanarak yürüyebilir. Eğer katotta bu elektronlar kullanılamaz  ise,  bu  durumda  anottaki  </a:t>
            </a:r>
            <a:r>
              <a:rPr lang="tr-TR" sz="2000" dirty="0" err="1">
                <a:latin typeface="Comic Sans MS" panose="030F0702030302020204" pitchFamily="66" charset="0"/>
              </a:rPr>
              <a:t>oksidasyon</a:t>
            </a:r>
            <a:r>
              <a:rPr lang="tr-TR" sz="2000" dirty="0">
                <a:latin typeface="Comic Sans MS" panose="030F0702030302020204" pitchFamily="66" charset="0"/>
              </a:rPr>
              <a:t>  reaksiyonu  da  yürüyemez. Yani  katot  bölgesinde  yeterli  oksijen  bulunmazsa  korozyon  meydana  gelmez. </a:t>
            </a:r>
          </a:p>
        </p:txBody>
      </p:sp>
    </p:spTree>
    <p:extLst>
      <p:ext uri="{BB962C8B-B14F-4D97-AF65-F5344CB8AC3E}">
        <p14:creationId xmlns:p14="http://schemas.microsoft.com/office/powerpoint/2010/main" val="429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5758" y="159168"/>
            <a:ext cx="11784458" cy="2862322"/>
          </a:xfrm>
          <a:prstGeom prst="rect">
            <a:avLst/>
          </a:prstGeom>
        </p:spPr>
        <p:txBody>
          <a:bodyPr wrap="square">
            <a:spAutoFit/>
          </a:bodyPr>
          <a:lstStyle/>
          <a:p>
            <a:pPr algn="just"/>
            <a:r>
              <a:rPr lang="tr-TR" sz="2000" b="1" dirty="0">
                <a:solidFill>
                  <a:srgbClr val="FF0000"/>
                </a:solidFill>
                <a:latin typeface="Comic Sans MS" panose="030F0702030302020204" pitchFamily="66" charset="0"/>
              </a:rPr>
              <a:t>Çökelme Yoluyla </a:t>
            </a:r>
            <a:r>
              <a:rPr lang="tr-TR" sz="2000" b="1" dirty="0" err="1">
                <a:solidFill>
                  <a:srgbClr val="FF0000"/>
                </a:solidFill>
                <a:latin typeface="Comic Sans MS" panose="030F0702030302020204" pitchFamily="66" charset="0"/>
              </a:rPr>
              <a:t>İnhibisyon</a:t>
            </a:r>
            <a:r>
              <a:rPr lang="tr-TR" sz="2000" b="1" dirty="0">
                <a:solidFill>
                  <a:srgbClr val="FF0000"/>
                </a:solidFill>
                <a:latin typeface="Comic Sans MS" panose="030F0702030302020204" pitchFamily="66" charset="0"/>
              </a:rPr>
              <a:t>         </a:t>
            </a:r>
            <a:endParaRPr lang="tr-TR" sz="2000" b="1" dirty="0" smtClean="0">
              <a:solidFill>
                <a:srgbClr val="FF0000"/>
              </a:solidFill>
              <a:latin typeface="Comic Sans MS" panose="030F0702030302020204" pitchFamily="66" charset="0"/>
            </a:endParaRPr>
          </a:p>
          <a:p>
            <a:pPr algn="just"/>
            <a:r>
              <a:rPr lang="tr-TR" sz="2000" dirty="0" smtClean="0">
                <a:latin typeface="Comic Sans MS" panose="030F0702030302020204" pitchFamily="66" charset="0"/>
              </a:rPr>
              <a:t>                                                                               </a:t>
            </a:r>
          </a:p>
          <a:p>
            <a:pPr algn="just"/>
            <a:r>
              <a:rPr lang="tr-TR" sz="2000" dirty="0" err="1" smtClean="0">
                <a:latin typeface="Comic Sans MS" panose="030F0702030302020204" pitchFamily="66" charset="0"/>
              </a:rPr>
              <a:t>Nötral</a:t>
            </a:r>
            <a:r>
              <a:rPr lang="tr-TR" sz="2000" dirty="0" smtClean="0">
                <a:latin typeface="Comic Sans MS" panose="030F0702030302020204" pitchFamily="66" charset="0"/>
              </a:rPr>
              <a:t>  </a:t>
            </a:r>
            <a:r>
              <a:rPr lang="tr-TR" sz="2000" dirty="0">
                <a:latin typeface="Comic Sans MS" panose="030F0702030302020204" pitchFamily="66" charset="0"/>
              </a:rPr>
              <a:t>çözeltiler  içinde  korozyon  sonucu  oluşan  metal  iyonları  yüzeyde bir oksit veya hidroksit bileşiği halinde çökelebilir. Bazı inhibitörler bu çökeltilerin metal  yüzeyine  sağlamca  yapışmasına  yardımcı  olurlar.  Böylece  oluşan  film çevreden  metal  yüzeyine  olan  oksijen  difüzyonunu  önler.  Bu  tip  inhibitörler </a:t>
            </a:r>
            <a:r>
              <a:rPr lang="tr-TR" sz="2000" dirty="0" err="1">
                <a:latin typeface="Comic Sans MS" panose="030F0702030302020204" pitchFamily="66" charset="0"/>
              </a:rPr>
              <a:t>katodik</a:t>
            </a:r>
            <a:r>
              <a:rPr lang="tr-TR" sz="2000" dirty="0">
                <a:latin typeface="Comic Sans MS" panose="030F0702030302020204" pitchFamily="66" charset="0"/>
              </a:rPr>
              <a:t> reaksiyonu engelledikleri için </a:t>
            </a:r>
            <a:r>
              <a:rPr lang="tr-TR" sz="2000" dirty="0" err="1">
                <a:latin typeface="Comic Sans MS" panose="030F0702030302020204" pitchFamily="66" charset="0"/>
              </a:rPr>
              <a:t>katodik</a:t>
            </a:r>
            <a:r>
              <a:rPr lang="tr-TR" sz="2000" dirty="0">
                <a:latin typeface="Comic Sans MS" panose="030F0702030302020204" pitchFamily="66" charset="0"/>
              </a:rPr>
              <a:t> inhibitör olarak kabul edilir. </a:t>
            </a:r>
            <a:r>
              <a:rPr lang="tr-TR" sz="2000" dirty="0" err="1">
                <a:latin typeface="Comic Sans MS" panose="030F0702030302020204" pitchFamily="66" charset="0"/>
              </a:rPr>
              <a:t>Katodik</a:t>
            </a:r>
            <a:r>
              <a:rPr lang="tr-TR" sz="2000" dirty="0">
                <a:latin typeface="Comic Sans MS" panose="030F0702030302020204" pitchFamily="66" charset="0"/>
              </a:rPr>
              <a:t> reaksiyonlar  sonucu  genellikle  hidroksil  iyonları  oluştuğundan  katot  bölgesi alkali  özelliktedir.  Alkali  ortamda  çökelek  oluşturan  bir  çok  inhibitör  vardır. Örneğin çinko, </a:t>
            </a:r>
            <a:r>
              <a:rPr lang="tr-TR" sz="2000" dirty="0" smtClean="0">
                <a:latin typeface="Comic Sans MS" panose="030F0702030302020204" pitchFamily="66" charset="0"/>
              </a:rPr>
              <a:t>magnezyum </a:t>
            </a:r>
            <a:r>
              <a:rPr lang="tr-TR" sz="2000" dirty="0">
                <a:latin typeface="Comic Sans MS" panose="030F0702030302020204" pitchFamily="66" charset="0"/>
              </a:rPr>
              <a:t>ve kalsiyum iyonları yüksek </a:t>
            </a:r>
            <a:r>
              <a:rPr lang="tr-TR" sz="2000" dirty="0" err="1">
                <a:latin typeface="Comic Sans MS" panose="030F0702030302020204" pitchFamily="66" charset="0"/>
              </a:rPr>
              <a:t>pH</a:t>
            </a:r>
            <a:r>
              <a:rPr lang="tr-TR" sz="2000" dirty="0">
                <a:latin typeface="Comic Sans MS" panose="030F0702030302020204" pitchFamily="66" charset="0"/>
              </a:rPr>
              <a:t> ortamında kolayca çökelti oluşturabilir. </a:t>
            </a:r>
          </a:p>
        </p:txBody>
      </p:sp>
      <p:sp>
        <p:nvSpPr>
          <p:cNvPr id="5" name="Dikdörtgen 4"/>
          <p:cNvSpPr/>
          <p:nvPr/>
        </p:nvSpPr>
        <p:spPr>
          <a:xfrm>
            <a:off x="215758" y="3316657"/>
            <a:ext cx="11784457" cy="707886"/>
          </a:xfrm>
          <a:prstGeom prst="rect">
            <a:avLst/>
          </a:prstGeom>
        </p:spPr>
        <p:txBody>
          <a:bodyPr wrap="square">
            <a:spAutoFit/>
          </a:bodyPr>
          <a:lstStyle/>
          <a:p>
            <a:pPr algn="just"/>
            <a:r>
              <a:rPr lang="tr-TR" sz="2000" dirty="0">
                <a:latin typeface="Comic Sans MS" panose="030F0702030302020204" pitchFamily="66" charset="0"/>
              </a:rPr>
              <a:t>Doğal  sularda  bulunan  geçici  sertlik  de  metal  yüzeyinde  oluşan  alkali ortamda kalsiyum karbonat halinde çökelerek </a:t>
            </a:r>
            <a:r>
              <a:rPr lang="tr-TR" sz="2000" dirty="0" err="1">
                <a:latin typeface="Comic Sans MS" panose="030F0702030302020204" pitchFamily="66" charset="0"/>
              </a:rPr>
              <a:t>inhibisyon</a:t>
            </a:r>
            <a:r>
              <a:rPr lang="tr-TR" sz="2000" dirty="0">
                <a:latin typeface="Comic Sans MS" panose="030F0702030302020204" pitchFamily="66" charset="0"/>
              </a:rPr>
              <a:t> etkisi gösterebilir.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556" y="4121811"/>
            <a:ext cx="53530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513" y="5771187"/>
            <a:ext cx="18097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299556" y="4780749"/>
            <a:ext cx="11700660" cy="707886"/>
          </a:xfrm>
          <a:prstGeom prst="rect">
            <a:avLst/>
          </a:prstGeom>
        </p:spPr>
        <p:txBody>
          <a:bodyPr wrap="square">
            <a:spAutoFit/>
          </a:bodyPr>
          <a:lstStyle/>
          <a:p>
            <a:r>
              <a:rPr lang="tr-TR" sz="2000" dirty="0">
                <a:latin typeface="Comic Sans MS" panose="030F0702030302020204" pitchFamily="66" charset="0"/>
              </a:rPr>
              <a:t>Bir  suyun  metal  yüzeyinde  çökelme  yapıp  yapmaması  </a:t>
            </a:r>
            <a:r>
              <a:rPr lang="tr-TR" sz="2000" dirty="0" err="1">
                <a:latin typeface="Comic Sans MS" panose="030F0702030302020204" pitchFamily="66" charset="0"/>
              </a:rPr>
              <a:t>pH</a:t>
            </a:r>
            <a:r>
              <a:rPr lang="tr-TR" sz="2000" dirty="0">
                <a:latin typeface="Comic Sans MS" panose="030F0702030302020204" pitchFamily="66" charset="0"/>
              </a:rPr>
              <a:t>  derecesi  ve </a:t>
            </a:r>
            <a:r>
              <a:rPr lang="tr-TR" sz="2000" dirty="0" err="1">
                <a:latin typeface="Comic Sans MS" panose="030F0702030302020204" pitchFamily="66" charset="0"/>
              </a:rPr>
              <a:t>alkalinite</a:t>
            </a:r>
            <a:r>
              <a:rPr lang="tr-TR" sz="2000" dirty="0">
                <a:latin typeface="Comic Sans MS" panose="030F0702030302020204" pitchFamily="66" charset="0"/>
              </a:rPr>
              <a:t> değerine bağlıdır. Bu amaçla </a:t>
            </a:r>
            <a:r>
              <a:rPr lang="tr-TR" sz="2000" dirty="0" err="1">
                <a:latin typeface="Comic Sans MS" panose="030F0702030302020204" pitchFamily="66" charset="0"/>
              </a:rPr>
              <a:t>Langelier</a:t>
            </a:r>
            <a:r>
              <a:rPr lang="tr-TR" sz="2000" dirty="0">
                <a:latin typeface="Comic Sans MS" panose="030F0702030302020204" pitchFamily="66" charset="0"/>
              </a:rPr>
              <a:t> İndeksi kullanılır. </a:t>
            </a:r>
          </a:p>
        </p:txBody>
      </p:sp>
    </p:spTree>
    <p:extLst>
      <p:ext uri="{BB962C8B-B14F-4D97-AF65-F5344CB8AC3E}">
        <p14:creationId xmlns:p14="http://schemas.microsoft.com/office/powerpoint/2010/main" val="34741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6581" y="289679"/>
            <a:ext cx="11722812" cy="2246769"/>
          </a:xfrm>
          <a:prstGeom prst="rect">
            <a:avLst/>
          </a:prstGeom>
        </p:spPr>
        <p:txBody>
          <a:bodyPr wrap="square">
            <a:spAutoFit/>
          </a:bodyPr>
          <a:lstStyle/>
          <a:p>
            <a:pPr algn="just"/>
            <a:r>
              <a:rPr lang="tr-TR" sz="2000" dirty="0">
                <a:latin typeface="Comic Sans MS" panose="030F0702030302020204" pitchFamily="66" charset="0"/>
              </a:rPr>
              <a:t>Burada </a:t>
            </a:r>
            <a:r>
              <a:rPr lang="tr-TR" sz="2000" dirty="0" err="1">
                <a:latin typeface="Comic Sans MS" panose="030F0702030302020204" pitchFamily="66" charset="0"/>
              </a:rPr>
              <a:t>pH</a:t>
            </a:r>
            <a:r>
              <a:rPr lang="tr-TR" sz="2000" dirty="0">
                <a:latin typeface="Comic Sans MS" panose="030F0702030302020204" pitchFamily="66" charset="0"/>
              </a:rPr>
              <a:t> suyun normal haldeki, </a:t>
            </a:r>
            <a:r>
              <a:rPr lang="tr-TR" sz="2000" dirty="0" err="1">
                <a:latin typeface="Comic Sans MS" panose="030F0702030302020204" pitchFamily="66" charset="0"/>
              </a:rPr>
              <a:t>pHs</a:t>
            </a:r>
            <a:r>
              <a:rPr lang="tr-TR" sz="2000" dirty="0">
                <a:latin typeface="Comic Sans MS" panose="030F0702030302020204" pitchFamily="66" charset="0"/>
              </a:rPr>
              <a:t> ise kalsiyum karbonat ile doygun haldeki </a:t>
            </a:r>
            <a:r>
              <a:rPr lang="tr-TR" sz="2000" dirty="0" err="1">
                <a:latin typeface="Comic Sans MS" panose="030F0702030302020204" pitchFamily="66" charset="0"/>
              </a:rPr>
              <a:t>pH</a:t>
            </a:r>
            <a:r>
              <a:rPr lang="tr-TR" sz="2000" dirty="0">
                <a:latin typeface="Comic Sans MS" panose="030F0702030302020204" pitchFamily="66" charset="0"/>
              </a:rPr>
              <a:t> değerleridir. Eğer </a:t>
            </a:r>
            <a:r>
              <a:rPr lang="tr-TR" sz="2000" dirty="0">
                <a:solidFill>
                  <a:srgbClr val="FF0000"/>
                </a:solidFill>
                <a:latin typeface="Comic Sans MS" panose="030F0702030302020204" pitchFamily="66" charset="0"/>
              </a:rPr>
              <a:t>IL &gt; 0 </a:t>
            </a:r>
            <a:r>
              <a:rPr lang="tr-TR" sz="2000" dirty="0">
                <a:latin typeface="Comic Sans MS" panose="030F0702030302020204" pitchFamily="66" charset="0"/>
              </a:rPr>
              <a:t>ise, su kalsiyum karbonata doygun haldedir ve kabuk oluşturma eğilimindedir. Dolayısıyla </a:t>
            </a:r>
            <a:r>
              <a:rPr lang="tr-TR" sz="2000" dirty="0" err="1">
                <a:latin typeface="Comic Sans MS" panose="030F0702030302020204" pitchFamily="66" charset="0"/>
              </a:rPr>
              <a:t>Langelier</a:t>
            </a:r>
            <a:r>
              <a:rPr lang="tr-TR" sz="2000" dirty="0">
                <a:latin typeface="Comic Sans MS" panose="030F0702030302020204" pitchFamily="66" charset="0"/>
              </a:rPr>
              <a:t> indeksi pozitif olan sular bir  </a:t>
            </a:r>
            <a:r>
              <a:rPr lang="tr-TR" sz="2000" dirty="0" err="1">
                <a:latin typeface="Comic Sans MS" panose="030F0702030302020204" pitchFamily="66" charset="0"/>
              </a:rPr>
              <a:t>katodik</a:t>
            </a:r>
            <a:r>
              <a:rPr lang="tr-TR" sz="2000" dirty="0">
                <a:latin typeface="Comic Sans MS" panose="030F0702030302020204" pitchFamily="66" charset="0"/>
              </a:rPr>
              <a:t>  inhibitör  gibi  etki  yaparak  metali  korozyondan  korur.  Aksi  halde  su içinde serbest halde karbon dioksit bulunduğu anlaşılır. </a:t>
            </a:r>
            <a:r>
              <a:rPr lang="tr-TR" sz="2000" dirty="0" err="1">
                <a:latin typeface="Comic Sans MS" panose="030F0702030302020204" pitchFamily="66" charset="0"/>
              </a:rPr>
              <a:t>Langelier</a:t>
            </a:r>
            <a:r>
              <a:rPr lang="tr-TR" sz="2000" dirty="0">
                <a:latin typeface="Comic Sans MS" panose="030F0702030302020204" pitchFamily="66" charset="0"/>
              </a:rPr>
              <a:t> indeksi negatif olan  sular  metal  yüzeyinde  kabuk  oluşturamadıkları  için  </a:t>
            </a:r>
            <a:r>
              <a:rPr lang="tr-TR" sz="2000" dirty="0" err="1">
                <a:latin typeface="Comic Sans MS" panose="030F0702030302020204" pitchFamily="66" charset="0"/>
              </a:rPr>
              <a:t>korozif</a:t>
            </a:r>
            <a:r>
              <a:rPr lang="tr-TR" sz="2000" dirty="0">
                <a:latin typeface="Comic Sans MS" panose="030F0702030302020204" pitchFamily="66" charset="0"/>
              </a:rPr>
              <a:t>  özellik gösterirler.  Soğutma  sularının  </a:t>
            </a:r>
            <a:r>
              <a:rPr lang="tr-TR" sz="2000" dirty="0" err="1">
                <a:latin typeface="Comic Sans MS" panose="030F0702030302020204" pitchFamily="66" charset="0"/>
              </a:rPr>
              <a:t>pH</a:t>
            </a:r>
            <a:r>
              <a:rPr lang="tr-TR" sz="2000" dirty="0">
                <a:latin typeface="Comic Sans MS" panose="030F0702030302020204" pitchFamily="66" charset="0"/>
              </a:rPr>
              <a:t>  değeri  ayarlanarak,  </a:t>
            </a:r>
            <a:r>
              <a:rPr lang="tr-TR" sz="2000" dirty="0" err="1">
                <a:latin typeface="Comic Sans MS" panose="030F0702030302020204" pitchFamily="66" charset="0"/>
              </a:rPr>
              <a:t>Langelier</a:t>
            </a:r>
            <a:r>
              <a:rPr lang="tr-TR" sz="2000" dirty="0">
                <a:latin typeface="Comic Sans MS" panose="030F0702030302020204" pitchFamily="66" charset="0"/>
              </a:rPr>
              <a:t>  indeksinin sürekli  olarak  pozitif  bölgede  kalması  yani  hafif  kabuk  yapıcı  özellikte  olması sağlanır.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103" y="2522830"/>
            <a:ext cx="5965864" cy="382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3590965" y="6356880"/>
            <a:ext cx="3921010" cy="369332"/>
          </a:xfrm>
          <a:prstGeom prst="rect">
            <a:avLst/>
          </a:prstGeom>
        </p:spPr>
        <p:txBody>
          <a:bodyPr wrap="none">
            <a:spAutoFit/>
          </a:bodyPr>
          <a:lstStyle/>
          <a:p>
            <a:r>
              <a:rPr lang="tr-TR" dirty="0">
                <a:solidFill>
                  <a:srgbClr val="FF0000"/>
                </a:solidFill>
              </a:rPr>
              <a:t>Korozyon inhibitörlerinin sınıflandırılması </a:t>
            </a:r>
          </a:p>
        </p:txBody>
      </p:sp>
    </p:spTree>
    <p:extLst>
      <p:ext uri="{BB962C8B-B14F-4D97-AF65-F5344CB8AC3E}">
        <p14:creationId xmlns:p14="http://schemas.microsoft.com/office/powerpoint/2010/main" val="392588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4631" y="223731"/>
            <a:ext cx="2367956" cy="400110"/>
          </a:xfrm>
          <a:prstGeom prst="rect">
            <a:avLst/>
          </a:prstGeom>
        </p:spPr>
        <p:txBody>
          <a:bodyPr wrap="none">
            <a:spAutoFit/>
          </a:bodyPr>
          <a:lstStyle/>
          <a:p>
            <a:r>
              <a:rPr lang="tr-TR" sz="2000" b="1" dirty="0">
                <a:solidFill>
                  <a:srgbClr val="FF0000"/>
                </a:solidFill>
                <a:latin typeface="Comic Sans MS" panose="030F0702030302020204" pitchFamily="66" charset="0"/>
              </a:rPr>
              <a:t>İnhibitör Etkinliği</a:t>
            </a:r>
          </a:p>
        </p:txBody>
      </p:sp>
      <p:sp>
        <p:nvSpPr>
          <p:cNvPr id="5" name="Dikdörtgen 4"/>
          <p:cNvSpPr/>
          <p:nvPr/>
        </p:nvSpPr>
        <p:spPr>
          <a:xfrm>
            <a:off x="284631" y="855795"/>
            <a:ext cx="11695036" cy="707886"/>
          </a:xfrm>
          <a:prstGeom prst="rect">
            <a:avLst/>
          </a:prstGeom>
        </p:spPr>
        <p:txBody>
          <a:bodyPr wrap="square">
            <a:spAutoFit/>
          </a:bodyPr>
          <a:lstStyle/>
          <a:p>
            <a:pPr algn="just"/>
            <a:r>
              <a:rPr lang="tr-TR" sz="2000" dirty="0">
                <a:latin typeface="Comic Sans MS" panose="030F0702030302020204" pitchFamily="66" charset="0"/>
              </a:rPr>
              <a:t>Bütün  metaller  için  aynı  inhibitörün  kullanılması  mümkün  değildir.  Bu nedenle inhibitör cinsi belirlenirken yalnız elektrolit cinsi değil, metal cinsi de göz önüne  alınmalıdır.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609" y="2665341"/>
            <a:ext cx="89058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3455706" y="2016307"/>
            <a:ext cx="5799986" cy="369332"/>
          </a:xfrm>
          <a:prstGeom prst="rect">
            <a:avLst/>
          </a:prstGeom>
        </p:spPr>
        <p:txBody>
          <a:bodyPr wrap="none">
            <a:spAutoFit/>
          </a:bodyPr>
          <a:lstStyle/>
          <a:p>
            <a:r>
              <a:rPr lang="tr-TR" b="1" dirty="0">
                <a:solidFill>
                  <a:srgbClr val="FF0000"/>
                </a:solidFill>
                <a:latin typeface="Comic Sans MS" panose="030F0702030302020204" pitchFamily="66" charset="0"/>
              </a:rPr>
              <a:t>Çeşitli inhibitörlerin bazı metaller üzerine etkinliği</a:t>
            </a:r>
          </a:p>
        </p:txBody>
      </p:sp>
    </p:spTree>
    <p:extLst>
      <p:ext uri="{BB962C8B-B14F-4D97-AF65-F5344CB8AC3E}">
        <p14:creationId xmlns:p14="http://schemas.microsoft.com/office/powerpoint/2010/main" val="411822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213903"/>
            <a:ext cx="87249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374442" y="721281"/>
            <a:ext cx="5806398" cy="369332"/>
          </a:xfrm>
          <a:prstGeom prst="rect">
            <a:avLst/>
          </a:prstGeom>
        </p:spPr>
        <p:txBody>
          <a:bodyPr wrap="none">
            <a:spAutoFit/>
          </a:bodyPr>
          <a:lstStyle/>
          <a:p>
            <a:r>
              <a:rPr lang="tr-TR" dirty="0">
                <a:solidFill>
                  <a:srgbClr val="FF0000"/>
                </a:solidFill>
                <a:latin typeface="Comic Sans MS" panose="030F0702030302020204" pitchFamily="66" charset="0"/>
              </a:rPr>
              <a:t>Bazı ortamlarda kullanılan inhibitör cins ve dozajları </a:t>
            </a:r>
          </a:p>
        </p:txBody>
      </p:sp>
    </p:spTree>
    <p:extLst>
      <p:ext uri="{BB962C8B-B14F-4D97-AF65-F5344CB8AC3E}">
        <p14:creationId xmlns:p14="http://schemas.microsoft.com/office/powerpoint/2010/main" val="389067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9596" y="431232"/>
            <a:ext cx="11558426" cy="3046988"/>
          </a:xfrm>
          <a:prstGeom prst="rect">
            <a:avLst/>
          </a:prstGeom>
        </p:spPr>
        <p:txBody>
          <a:bodyPr wrap="square">
            <a:spAutoFit/>
          </a:bodyPr>
          <a:lstStyle/>
          <a:p>
            <a:pPr algn="just"/>
            <a:r>
              <a:rPr lang="tr-TR" sz="2400" dirty="0">
                <a:latin typeface="Comic Sans MS" panose="030F0702030302020204" pitchFamily="66" charset="0"/>
              </a:rPr>
              <a:t>Diğer  taraftan  eğer  katot  reaksiyonu  için  gerekli  elektronlar  bir  dış  kaynaktan  verilecek  olursa,  anot  reaksiyonu  ile  elektron  üretilemez.  Bu  durumda  anotta yürüyen korozyon olayı da durmuş olur. Dış akım kaynaklı </a:t>
            </a:r>
            <a:r>
              <a:rPr lang="tr-TR" sz="2400" dirty="0" err="1">
                <a:latin typeface="Comic Sans MS" panose="030F0702030302020204" pitchFamily="66" charset="0"/>
              </a:rPr>
              <a:t>katodik</a:t>
            </a:r>
            <a:r>
              <a:rPr lang="tr-TR" sz="2400" dirty="0">
                <a:latin typeface="Comic Sans MS" panose="030F0702030302020204" pitchFamily="66" charset="0"/>
              </a:rPr>
              <a:t>  koruma ile korozyonun  önlenmesi  bu  elektrokimyasal  ilkeye  dayanır.  Metale  dıştan uygulanan akım ile verilen elektronlar, metal yüzeyinde yürümekte olan </a:t>
            </a:r>
            <a:r>
              <a:rPr lang="tr-TR" sz="2400" dirty="0" err="1">
                <a:latin typeface="Comic Sans MS" panose="030F0702030302020204" pitchFamily="66" charset="0"/>
              </a:rPr>
              <a:t>anodik</a:t>
            </a:r>
            <a:r>
              <a:rPr lang="tr-TR" sz="2400" dirty="0">
                <a:latin typeface="Comic Sans MS" panose="030F0702030302020204" pitchFamily="66" charset="0"/>
              </a:rPr>
              <a:t> reaksiyonları tam olarak durur. </a:t>
            </a:r>
            <a:r>
              <a:rPr lang="tr-TR" sz="2400" dirty="0" err="1">
                <a:latin typeface="Comic Sans MS" panose="030F0702030302020204" pitchFamily="66" charset="0"/>
              </a:rPr>
              <a:t>Oksidasyon</a:t>
            </a:r>
            <a:r>
              <a:rPr lang="tr-TR" sz="2400" dirty="0">
                <a:latin typeface="Comic Sans MS" panose="030F0702030302020204" pitchFamily="66" charset="0"/>
              </a:rPr>
              <a:t> reaksiyonları artık korunmakta olan metal yüzeyinde değil, </a:t>
            </a:r>
            <a:r>
              <a:rPr lang="tr-TR" sz="2400" dirty="0" err="1">
                <a:latin typeface="Comic Sans MS" panose="030F0702030302020204" pitchFamily="66" charset="0"/>
              </a:rPr>
              <a:t>katodik</a:t>
            </a:r>
            <a:r>
              <a:rPr lang="tr-TR" sz="2400" dirty="0">
                <a:latin typeface="Comic Sans MS" panose="030F0702030302020204" pitchFamily="66" charset="0"/>
              </a:rPr>
              <a:t> korumanın yardımcı anodunda yürür. </a:t>
            </a:r>
          </a:p>
        </p:txBody>
      </p:sp>
      <p:sp>
        <p:nvSpPr>
          <p:cNvPr id="5" name="Dikdörtgen 4"/>
          <p:cNvSpPr/>
          <p:nvPr/>
        </p:nvSpPr>
        <p:spPr>
          <a:xfrm>
            <a:off x="359596" y="3687333"/>
            <a:ext cx="11558426" cy="2308324"/>
          </a:xfrm>
          <a:prstGeom prst="rect">
            <a:avLst/>
          </a:prstGeom>
        </p:spPr>
        <p:txBody>
          <a:bodyPr wrap="square">
            <a:spAutoFit/>
          </a:bodyPr>
          <a:lstStyle/>
          <a:p>
            <a:pPr algn="just"/>
            <a:r>
              <a:rPr lang="tr-TR" sz="2400" dirty="0">
                <a:latin typeface="Comic Sans MS" panose="030F0702030302020204" pitchFamily="66" charset="0"/>
              </a:rPr>
              <a:t>K</a:t>
            </a:r>
            <a:r>
              <a:rPr lang="tr-TR" sz="2400" dirty="0" smtClean="0">
                <a:latin typeface="Comic Sans MS" panose="030F0702030302020204" pitchFamily="66" charset="0"/>
              </a:rPr>
              <a:t>orozyona  </a:t>
            </a:r>
            <a:r>
              <a:rPr lang="tr-TR" sz="2400" dirty="0">
                <a:latin typeface="Comic Sans MS" panose="030F0702030302020204" pitchFamily="66" charset="0"/>
              </a:rPr>
              <a:t>uğramakta  olan  bir  metale  kendinden  daha  aktif  bir  metal (galvanik  anot)  bağlanacak  olursa,  bu  durumda  katot  reaksiyonu  için  gerekli olan  elektronlar  galvanik  anot  olarak  bağlanan  metalin  kendiliğinden  yürüyen yükseltgenme  reaksiyonu  ile  karşılanır.  Böylece  korunan  metal  yüzeyindeki bütün </a:t>
            </a:r>
            <a:r>
              <a:rPr lang="tr-TR" sz="2400" dirty="0" err="1">
                <a:latin typeface="Comic Sans MS" panose="030F0702030302020204" pitchFamily="66" charset="0"/>
              </a:rPr>
              <a:t>anodik</a:t>
            </a:r>
            <a:r>
              <a:rPr lang="tr-TR" sz="2400" dirty="0">
                <a:latin typeface="Comic Sans MS" panose="030F0702030302020204" pitchFamily="66" charset="0"/>
              </a:rPr>
              <a:t> reaksiyonlar tam olarak durur. Galvanik </a:t>
            </a:r>
            <a:r>
              <a:rPr lang="tr-TR" sz="2400" dirty="0" err="1">
                <a:latin typeface="Comic Sans MS" panose="030F0702030302020204" pitchFamily="66" charset="0"/>
              </a:rPr>
              <a:t>anotlu</a:t>
            </a:r>
            <a:r>
              <a:rPr lang="tr-TR" sz="2400" dirty="0">
                <a:latin typeface="Comic Sans MS" panose="030F0702030302020204" pitchFamily="66" charset="0"/>
              </a:rPr>
              <a:t> </a:t>
            </a:r>
            <a:r>
              <a:rPr lang="tr-TR" sz="2400" dirty="0" err="1">
                <a:latin typeface="Comic Sans MS" panose="030F0702030302020204" pitchFamily="66" charset="0"/>
              </a:rPr>
              <a:t>katodik</a:t>
            </a:r>
            <a:r>
              <a:rPr lang="tr-TR" sz="2400" dirty="0">
                <a:latin typeface="Comic Sans MS" panose="030F0702030302020204" pitchFamily="66" charset="0"/>
              </a:rPr>
              <a:t> koruma da bu temel ilkeye dayanır. </a:t>
            </a:r>
          </a:p>
        </p:txBody>
      </p:sp>
    </p:spTree>
    <p:extLst>
      <p:ext uri="{BB962C8B-B14F-4D97-AF65-F5344CB8AC3E}">
        <p14:creationId xmlns:p14="http://schemas.microsoft.com/office/powerpoint/2010/main" val="246361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7001" y="275102"/>
            <a:ext cx="6718506" cy="461665"/>
          </a:xfrm>
          <a:prstGeom prst="rect">
            <a:avLst/>
          </a:prstGeom>
        </p:spPr>
        <p:txBody>
          <a:bodyPr wrap="none">
            <a:spAutoFit/>
          </a:bodyPr>
          <a:lstStyle/>
          <a:p>
            <a:r>
              <a:rPr lang="tr-TR" sz="2400" b="1" dirty="0">
                <a:solidFill>
                  <a:srgbClr val="FF0000"/>
                </a:solidFill>
                <a:latin typeface="Comic Sans MS" panose="030F0702030302020204" pitchFamily="66" charset="0"/>
              </a:rPr>
              <a:t>DIŞ AKIM KAYNAKLI KATODİK KORUMA </a:t>
            </a:r>
          </a:p>
        </p:txBody>
      </p:sp>
      <p:sp>
        <p:nvSpPr>
          <p:cNvPr id="5" name="Dikdörtgen 4"/>
          <p:cNvSpPr/>
          <p:nvPr/>
        </p:nvSpPr>
        <p:spPr>
          <a:xfrm>
            <a:off x="327000" y="979488"/>
            <a:ext cx="11560199" cy="1200329"/>
          </a:xfrm>
          <a:prstGeom prst="rect">
            <a:avLst/>
          </a:prstGeom>
        </p:spPr>
        <p:txBody>
          <a:bodyPr wrap="square">
            <a:spAutoFit/>
          </a:bodyPr>
          <a:lstStyle/>
          <a:p>
            <a:pPr algn="just"/>
            <a:r>
              <a:rPr lang="tr-TR" sz="2400" dirty="0">
                <a:latin typeface="Comic Sans MS" panose="030F0702030302020204" pitchFamily="66" charset="0"/>
              </a:rPr>
              <a:t>Dış  akım  kaynaklı  </a:t>
            </a:r>
            <a:r>
              <a:rPr lang="tr-TR" sz="2400" dirty="0" err="1">
                <a:latin typeface="Comic Sans MS" panose="030F0702030302020204" pitchFamily="66" charset="0"/>
              </a:rPr>
              <a:t>katodik</a:t>
            </a:r>
            <a:r>
              <a:rPr lang="tr-TR" sz="2400" dirty="0">
                <a:latin typeface="Comic Sans MS" panose="030F0702030302020204" pitchFamily="66" charset="0"/>
              </a:rPr>
              <a:t>  koruma  metale  dıştan  bir  doğru  akım uygulanarak  yapılır.  Bir  </a:t>
            </a:r>
            <a:r>
              <a:rPr lang="tr-TR" sz="2400" dirty="0" smtClean="0">
                <a:latin typeface="Comic Sans MS" panose="030F0702030302020204" pitchFamily="66" charset="0"/>
              </a:rPr>
              <a:t>transformatörden elde  </a:t>
            </a:r>
            <a:r>
              <a:rPr lang="tr-TR" sz="2400" dirty="0">
                <a:latin typeface="Comic Sans MS" panose="030F0702030302020204" pitchFamily="66" charset="0"/>
              </a:rPr>
              <a:t>edilen doğru  akımın  (-)  ucu  korunacak  olan  metale,  (+)  ucu  da  bir  yardımcı  anoda bağlanır.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219" y="2275725"/>
            <a:ext cx="4612790" cy="351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3839534" y="6008082"/>
            <a:ext cx="4184159" cy="400110"/>
          </a:xfrm>
          <a:prstGeom prst="rect">
            <a:avLst/>
          </a:prstGeom>
        </p:spPr>
        <p:txBody>
          <a:bodyPr wrap="none">
            <a:spAutoFit/>
          </a:bodyPr>
          <a:lstStyle/>
          <a:p>
            <a:r>
              <a:rPr lang="tr-TR" sz="2000" dirty="0">
                <a:solidFill>
                  <a:srgbClr val="FF0000"/>
                </a:solidFill>
                <a:latin typeface="Comic Sans MS" panose="030F0702030302020204" pitchFamily="66" charset="0"/>
              </a:rPr>
              <a:t>Dış akım kaynaklı </a:t>
            </a:r>
            <a:r>
              <a:rPr lang="tr-TR" sz="2000" dirty="0" err="1">
                <a:solidFill>
                  <a:srgbClr val="FF0000"/>
                </a:solidFill>
                <a:latin typeface="Comic Sans MS" panose="030F0702030302020204" pitchFamily="66" charset="0"/>
              </a:rPr>
              <a:t>katodik</a:t>
            </a:r>
            <a:r>
              <a:rPr lang="tr-TR" sz="2000" dirty="0">
                <a:solidFill>
                  <a:srgbClr val="FF0000"/>
                </a:solidFill>
                <a:latin typeface="Comic Sans MS" panose="030F0702030302020204" pitchFamily="66" charset="0"/>
              </a:rPr>
              <a:t> koruma </a:t>
            </a:r>
          </a:p>
        </p:txBody>
      </p:sp>
    </p:spTree>
    <p:extLst>
      <p:ext uri="{BB962C8B-B14F-4D97-AF65-F5344CB8AC3E}">
        <p14:creationId xmlns:p14="http://schemas.microsoft.com/office/powerpoint/2010/main" val="1874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5348" y="327280"/>
            <a:ext cx="11582400" cy="1323439"/>
          </a:xfrm>
          <a:prstGeom prst="rect">
            <a:avLst/>
          </a:prstGeom>
        </p:spPr>
        <p:txBody>
          <a:bodyPr wrap="square">
            <a:spAutoFit/>
          </a:bodyPr>
          <a:lstStyle/>
          <a:p>
            <a:pPr algn="just"/>
            <a:r>
              <a:rPr lang="tr-TR" sz="2000" dirty="0" err="1">
                <a:latin typeface="Comic Sans MS" panose="030F0702030302020204" pitchFamily="66" charset="0"/>
              </a:rPr>
              <a:t>Katodik</a:t>
            </a:r>
            <a:r>
              <a:rPr lang="tr-TR" sz="2000" dirty="0">
                <a:latin typeface="Comic Sans MS" panose="030F0702030302020204" pitchFamily="66" charset="0"/>
              </a:rPr>
              <a:t>  koruma  uygulamalarında  en  önemli  konu,  korunacak  yapının </a:t>
            </a:r>
            <a:r>
              <a:rPr lang="tr-TR" sz="2000" dirty="0" err="1" smtClean="0">
                <a:latin typeface="Comic Sans MS" panose="030F0702030302020204" pitchFamily="66" charset="0"/>
              </a:rPr>
              <a:t>katodik</a:t>
            </a:r>
            <a:r>
              <a:rPr lang="tr-TR" sz="2000" dirty="0" smtClean="0">
                <a:latin typeface="Comic Sans MS" panose="030F0702030302020204" pitchFamily="66" charset="0"/>
              </a:rPr>
              <a:t> </a:t>
            </a:r>
            <a:r>
              <a:rPr lang="tr-TR" sz="2000" dirty="0">
                <a:latin typeface="Comic Sans MS" panose="030F0702030302020204" pitchFamily="66" charset="0"/>
              </a:rPr>
              <a:t>koruma akım ihtiyacının belirlenmesidir. Metali tam olarak korumak için gerekli  olan  minimum  akım  şiddeti  deneysel  olarak  veya,  katot  ve  anot reaksiyonlarının polarizasyon eğrileri çizilerek teorik olarak belirlenebilir. Örnek olarak demirin asidik bir çözelti içindeki korozyonunu ele alalım.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48" y="1905243"/>
            <a:ext cx="4472684" cy="298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5215847" y="2544570"/>
            <a:ext cx="6691901" cy="2862322"/>
          </a:xfrm>
          <a:prstGeom prst="rect">
            <a:avLst/>
          </a:prstGeom>
        </p:spPr>
        <p:txBody>
          <a:bodyPr wrap="square">
            <a:spAutoFit/>
          </a:bodyPr>
          <a:lstStyle/>
          <a:p>
            <a:pPr marL="342900" indent="-342900" algn="just">
              <a:buFont typeface="Wingdings" panose="05000000000000000000" pitchFamily="2" charset="2"/>
              <a:buChar char="Ø"/>
            </a:pPr>
            <a:r>
              <a:rPr lang="tr-TR" sz="2000" dirty="0">
                <a:latin typeface="Comic Sans MS" panose="030F0702030302020204" pitchFamily="66" charset="0"/>
              </a:rPr>
              <a:t>Asidik  bir  ortamda  çeliğin  korozyonunda  </a:t>
            </a:r>
            <a:r>
              <a:rPr lang="tr-TR" sz="2000" dirty="0" err="1">
                <a:latin typeface="Comic Sans MS" panose="030F0702030302020204" pitchFamily="66" charset="0"/>
              </a:rPr>
              <a:t>katodik</a:t>
            </a:r>
            <a:r>
              <a:rPr lang="tr-TR" sz="2000" dirty="0">
                <a:latin typeface="Comic Sans MS" panose="030F0702030302020204" pitchFamily="66" charset="0"/>
              </a:rPr>
              <a:t>  reaksiyon  hidrojen çıkışı  şeklinde  yürür.  Anotta  ise  demir korozyona  uğrayarak  iyon haline  geçer. Korozyon reaksiyonu denge halinde iken demirin potansiyeli (</a:t>
            </a:r>
            <a:r>
              <a:rPr lang="tr-TR" sz="2000" dirty="0" err="1">
                <a:latin typeface="Comic Sans MS" panose="030F0702030302020204" pitchFamily="66" charset="0"/>
              </a:rPr>
              <a:t>Ecor</a:t>
            </a:r>
            <a:r>
              <a:rPr lang="tr-TR" sz="2000" dirty="0">
                <a:latin typeface="Comic Sans MS" panose="030F0702030302020204" pitchFamily="66" charset="0"/>
              </a:rPr>
              <a:t>) değerini alır. Korozyon hızı, </a:t>
            </a:r>
            <a:r>
              <a:rPr lang="tr-TR" sz="2000" dirty="0" err="1">
                <a:latin typeface="Comic Sans MS" panose="030F0702030302020204" pitchFamily="66" charset="0"/>
              </a:rPr>
              <a:t>anodik</a:t>
            </a:r>
            <a:r>
              <a:rPr lang="tr-TR" sz="2000" dirty="0">
                <a:latin typeface="Comic Sans MS" panose="030F0702030302020204" pitchFamily="66" charset="0"/>
              </a:rPr>
              <a:t> ve </a:t>
            </a:r>
            <a:r>
              <a:rPr lang="tr-TR" sz="2000" dirty="0" err="1">
                <a:latin typeface="Comic Sans MS" panose="030F0702030302020204" pitchFamily="66" charset="0"/>
              </a:rPr>
              <a:t>katodik</a:t>
            </a:r>
            <a:r>
              <a:rPr lang="tr-TR" sz="2000" dirty="0">
                <a:latin typeface="Comic Sans MS" panose="030F0702030302020204" pitchFamily="66" charset="0"/>
              </a:rPr>
              <a:t> polarizasyon eğrilerinin kesim noktasına karşı gelen (</a:t>
            </a:r>
            <a:r>
              <a:rPr lang="tr-TR" sz="2000" dirty="0" err="1">
                <a:latin typeface="Comic Sans MS" panose="030F0702030302020204" pitchFamily="66" charset="0"/>
              </a:rPr>
              <a:t>icor</a:t>
            </a:r>
            <a:r>
              <a:rPr lang="tr-TR" sz="2000" dirty="0">
                <a:latin typeface="Comic Sans MS" panose="030F0702030302020204" pitchFamily="66" charset="0"/>
              </a:rPr>
              <a:t>) </a:t>
            </a:r>
            <a:r>
              <a:rPr lang="tr-TR" sz="2000" dirty="0" err="1">
                <a:latin typeface="Comic Sans MS" panose="030F0702030302020204" pitchFamily="66" charset="0"/>
              </a:rPr>
              <a:t>dır</a:t>
            </a:r>
            <a:r>
              <a:rPr lang="tr-TR" sz="2000" dirty="0">
                <a:latin typeface="Comic Sans MS" panose="030F0702030302020204" pitchFamily="66" charset="0"/>
              </a:rPr>
              <a:t>. Şekilde asit içindeki demirin korozyon potansiyeli E </a:t>
            </a:r>
            <a:r>
              <a:rPr lang="tr-TR" sz="2000" dirty="0" err="1">
                <a:latin typeface="Comic Sans MS" panose="030F0702030302020204" pitchFamily="66" charset="0"/>
              </a:rPr>
              <a:t>cor</a:t>
            </a:r>
            <a:r>
              <a:rPr lang="tr-TR" sz="2000" dirty="0">
                <a:latin typeface="Comic Sans MS" panose="030F0702030302020204" pitchFamily="66" charset="0"/>
              </a:rPr>
              <a:t> = -250 </a:t>
            </a:r>
            <a:r>
              <a:rPr lang="tr-TR" sz="2000" dirty="0" err="1" smtClean="0">
                <a:latin typeface="Comic Sans MS" panose="030F0702030302020204" pitchFamily="66" charset="0"/>
              </a:rPr>
              <a:t>mV</a:t>
            </a:r>
            <a:r>
              <a:rPr lang="tr-TR" sz="2000" dirty="0">
                <a:latin typeface="Comic Sans MS" panose="030F0702030302020204" pitchFamily="66" charset="0"/>
              </a:rPr>
              <a:t> ve korozyon akımı </a:t>
            </a:r>
            <a:r>
              <a:rPr lang="tr-TR" sz="2000" dirty="0" err="1">
                <a:latin typeface="Comic Sans MS" panose="030F0702030302020204" pitchFamily="66" charset="0"/>
              </a:rPr>
              <a:t>icor</a:t>
            </a:r>
            <a:r>
              <a:rPr lang="tr-TR" sz="2000" dirty="0">
                <a:latin typeface="Comic Sans MS" panose="030F0702030302020204" pitchFamily="66" charset="0"/>
              </a:rPr>
              <a:t>  = 103 µA /cm2  </a:t>
            </a:r>
            <a:r>
              <a:rPr lang="tr-TR" sz="2000" dirty="0" err="1">
                <a:latin typeface="Comic Sans MS" panose="030F0702030302020204" pitchFamily="66" charset="0"/>
              </a:rPr>
              <a:t>dir</a:t>
            </a:r>
            <a:r>
              <a:rPr lang="tr-TR" sz="2000" dirty="0">
                <a:latin typeface="Comic Sans MS" panose="030F0702030302020204" pitchFamily="66" charset="0"/>
              </a:rPr>
              <a:t>. </a:t>
            </a:r>
          </a:p>
        </p:txBody>
      </p:sp>
      <p:sp>
        <p:nvSpPr>
          <p:cNvPr id="7" name="Dikdörtgen 6"/>
          <p:cNvSpPr/>
          <p:nvPr/>
        </p:nvSpPr>
        <p:spPr>
          <a:xfrm>
            <a:off x="201560" y="5083726"/>
            <a:ext cx="5271140" cy="646331"/>
          </a:xfrm>
          <a:prstGeom prst="rect">
            <a:avLst/>
          </a:prstGeom>
        </p:spPr>
        <p:txBody>
          <a:bodyPr wrap="square">
            <a:spAutoFit/>
          </a:bodyPr>
          <a:lstStyle/>
          <a:p>
            <a:r>
              <a:rPr lang="tr-TR" dirty="0">
                <a:solidFill>
                  <a:srgbClr val="FF0000"/>
                </a:solidFill>
                <a:latin typeface="Comic Sans MS" panose="030F0702030302020204" pitchFamily="66" charset="0"/>
              </a:rPr>
              <a:t>Çeliğin  asitli  ortamda  dış  akım  kaynağı  ile  </a:t>
            </a:r>
            <a:r>
              <a:rPr lang="tr-TR" dirty="0" err="1">
                <a:solidFill>
                  <a:srgbClr val="FF0000"/>
                </a:solidFill>
                <a:latin typeface="Comic Sans MS" panose="030F0702030302020204" pitchFamily="66" charset="0"/>
              </a:rPr>
              <a:t>katodik</a:t>
            </a:r>
            <a:r>
              <a:rPr lang="tr-TR" dirty="0">
                <a:solidFill>
                  <a:srgbClr val="FF0000"/>
                </a:solidFill>
                <a:latin typeface="Comic Sans MS" panose="030F0702030302020204" pitchFamily="66" charset="0"/>
              </a:rPr>
              <a:t>  olarak </a:t>
            </a:r>
            <a:r>
              <a:rPr lang="tr-TR" dirty="0" smtClean="0">
                <a:solidFill>
                  <a:srgbClr val="FF0000"/>
                </a:solidFill>
                <a:latin typeface="Comic Sans MS" panose="030F0702030302020204" pitchFamily="66" charset="0"/>
              </a:rPr>
              <a:t>korunması</a:t>
            </a:r>
            <a:endParaRPr lang="tr-T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66560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462426" y="517958"/>
            <a:ext cx="6322031" cy="5324535"/>
          </a:xfrm>
          <a:prstGeom prst="rect">
            <a:avLst/>
          </a:prstGeom>
        </p:spPr>
        <p:txBody>
          <a:bodyPr wrap="square">
            <a:spAutoFit/>
          </a:bodyPr>
          <a:lstStyle/>
          <a:p>
            <a:pPr marL="342900" indent="-342900" algn="just">
              <a:buFont typeface="Wingdings" panose="05000000000000000000" pitchFamily="2" charset="2"/>
              <a:buChar char="Ø"/>
            </a:pPr>
            <a:r>
              <a:rPr lang="tr-TR" sz="2000" dirty="0">
                <a:latin typeface="Comic Sans MS" panose="030F0702030302020204" pitchFamily="66" charset="0"/>
              </a:rPr>
              <a:t>Korozyona uğramakta olan böyle bir çeliğe  </a:t>
            </a:r>
            <a:r>
              <a:rPr lang="tr-TR" sz="2000" dirty="0" err="1">
                <a:latin typeface="Comic Sans MS" panose="030F0702030302020204" pitchFamily="66" charset="0"/>
              </a:rPr>
              <a:t>katodik</a:t>
            </a:r>
            <a:r>
              <a:rPr lang="tr-TR" sz="2000" dirty="0">
                <a:latin typeface="Comic Sans MS" panose="030F0702030302020204" pitchFamily="66" charset="0"/>
              </a:rPr>
              <a:t>  yönde  bir  dış  akım  uyguladığımızı  düşünelim.  </a:t>
            </a:r>
            <a:r>
              <a:rPr lang="tr-TR" sz="2000" dirty="0" err="1">
                <a:latin typeface="Comic Sans MS" panose="030F0702030302020204" pitchFamily="66" charset="0"/>
              </a:rPr>
              <a:t>Katodik</a:t>
            </a:r>
            <a:r>
              <a:rPr lang="tr-TR" sz="2000" dirty="0">
                <a:latin typeface="Comic Sans MS" panose="030F0702030302020204" pitchFamily="66" charset="0"/>
              </a:rPr>
              <a:t>  koruma sonucu  çeliğin  potansiyeli  negatif  yönde  120  </a:t>
            </a:r>
            <a:r>
              <a:rPr lang="tr-TR" sz="2000" dirty="0" err="1">
                <a:latin typeface="Comic Sans MS" panose="030F0702030302020204" pitchFamily="66" charset="0"/>
              </a:rPr>
              <a:t>mV</a:t>
            </a:r>
            <a:r>
              <a:rPr lang="tr-TR" sz="2000" dirty="0">
                <a:latin typeface="Comic Sans MS" panose="030F0702030302020204" pitchFamily="66" charset="0"/>
              </a:rPr>
              <a:t>  artarak  </a:t>
            </a:r>
            <a:r>
              <a:rPr lang="tr-TR" sz="2000" dirty="0">
                <a:solidFill>
                  <a:srgbClr val="FF0000"/>
                </a:solidFill>
                <a:latin typeface="Comic Sans MS" panose="030F0702030302020204" pitchFamily="66" charset="0"/>
              </a:rPr>
              <a:t>-  370  </a:t>
            </a:r>
            <a:r>
              <a:rPr lang="tr-TR" sz="2000" dirty="0" err="1">
                <a:solidFill>
                  <a:srgbClr val="FF0000"/>
                </a:solidFill>
                <a:latin typeface="Comic Sans MS" panose="030F0702030302020204" pitchFamily="66" charset="0"/>
              </a:rPr>
              <a:t>mV</a:t>
            </a:r>
            <a:r>
              <a:rPr lang="tr-TR" sz="2000" dirty="0">
                <a:solidFill>
                  <a:srgbClr val="FF0000"/>
                </a:solidFill>
                <a:latin typeface="Comic Sans MS" panose="030F0702030302020204" pitchFamily="66" charset="0"/>
              </a:rPr>
              <a:t>’</a:t>
            </a:r>
            <a:r>
              <a:rPr lang="tr-TR" sz="2000" dirty="0">
                <a:latin typeface="Comic Sans MS" panose="030F0702030302020204" pitchFamily="66" charset="0"/>
              </a:rPr>
              <a:t>  a  düşmüş olsun. Şekilden görüleceği üzere, </a:t>
            </a:r>
            <a:r>
              <a:rPr lang="tr-TR" sz="2000" dirty="0" err="1">
                <a:latin typeface="Comic Sans MS" panose="030F0702030302020204" pitchFamily="66" charset="0"/>
              </a:rPr>
              <a:t>katodik</a:t>
            </a:r>
            <a:r>
              <a:rPr lang="tr-TR" sz="2000" dirty="0">
                <a:latin typeface="Comic Sans MS" panose="030F0702030302020204" pitchFamily="66" charset="0"/>
              </a:rPr>
              <a:t> koruma sonucu çeliğin korozyon hızı başlangıçtaki korozyon hızının binde birine, yani </a:t>
            </a:r>
            <a:r>
              <a:rPr lang="tr-TR" sz="2000" dirty="0">
                <a:solidFill>
                  <a:srgbClr val="FF0000"/>
                </a:solidFill>
                <a:latin typeface="Comic Sans MS" panose="030F0702030302020204" pitchFamily="66" charset="0"/>
              </a:rPr>
              <a:t>1 µA/cm</a:t>
            </a:r>
            <a:r>
              <a:rPr lang="tr-TR" sz="2000" baseline="30000" dirty="0">
                <a:solidFill>
                  <a:srgbClr val="FF0000"/>
                </a:solidFill>
                <a:latin typeface="Comic Sans MS" panose="030F0702030302020204" pitchFamily="66" charset="0"/>
              </a:rPr>
              <a:t>2</a:t>
            </a:r>
            <a:r>
              <a:rPr lang="tr-TR" sz="2000" dirty="0">
                <a:solidFill>
                  <a:srgbClr val="FF0000"/>
                </a:solidFill>
                <a:latin typeface="Comic Sans MS" panose="030F0702030302020204" pitchFamily="66" charset="0"/>
              </a:rPr>
              <a:t> </a:t>
            </a:r>
            <a:r>
              <a:rPr lang="tr-TR" sz="2000" dirty="0">
                <a:latin typeface="Comic Sans MS" panose="030F0702030302020204" pitchFamily="66" charset="0"/>
              </a:rPr>
              <a:t>ye düşürülmüş olur. Bunu sağlamak için çeliğe </a:t>
            </a:r>
            <a:r>
              <a:rPr lang="tr-TR" sz="2000" dirty="0" err="1">
                <a:latin typeface="Comic Sans MS" panose="030F0702030302020204" pitchFamily="66" charset="0"/>
              </a:rPr>
              <a:t>iapp</a:t>
            </a:r>
            <a:r>
              <a:rPr lang="tr-TR" sz="2000" dirty="0">
                <a:latin typeface="Comic Sans MS" panose="030F0702030302020204" pitchFamily="66" charset="0"/>
              </a:rPr>
              <a:t> </a:t>
            </a:r>
            <a:r>
              <a:rPr lang="tr-TR" sz="2000" dirty="0" smtClean="0">
                <a:latin typeface="Comic Sans MS" panose="030F0702030302020204" pitchFamily="66" charset="0"/>
              </a:rPr>
              <a:t>kadar bir dış akım uygulanmıştır. </a:t>
            </a:r>
          </a:p>
          <a:p>
            <a:pPr algn="just"/>
            <a:endParaRPr lang="tr-TR" sz="2000" dirty="0" smtClean="0">
              <a:latin typeface="Comic Sans MS" panose="030F0702030302020204" pitchFamily="66" charset="0"/>
            </a:endParaRPr>
          </a:p>
          <a:p>
            <a:pPr marL="342900" indent="-342900" algn="just">
              <a:buFont typeface="Wingdings" panose="05000000000000000000" pitchFamily="2" charset="2"/>
              <a:buChar char="Ø"/>
            </a:pPr>
            <a:r>
              <a:rPr lang="tr-TR" sz="2000" dirty="0">
                <a:latin typeface="Comic Sans MS" panose="030F0702030302020204" pitchFamily="66" charset="0"/>
              </a:rPr>
              <a:t>Grafikten görüldüğü üzere, uygulanan dış akım ile korozyon hızının ne derece azalacağı, </a:t>
            </a:r>
            <a:r>
              <a:rPr lang="tr-TR" sz="2000" dirty="0" err="1">
                <a:latin typeface="Comic Sans MS" panose="030F0702030302020204" pitchFamily="66" charset="0"/>
              </a:rPr>
              <a:t>anodik</a:t>
            </a:r>
            <a:r>
              <a:rPr lang="tr-TR" sz="2000" dirty="0">
                <a:latin typeface="Comic Sans MS" panose="030F0702030302020204" pitchFamily="66" charset="0"/>
              </a:rPr>
              <a:t> polarizasyon eğrisinin eğimine, yani  </a:t>
            </a:r>
            <a:r>
              <a:rPr lang="el-GR" sz="2000" dirty="0">
                <a:latin typeface="Comic Sans MS" panose="030F0702030302020204" pitchFamily="66" charset="0"/>
              </a:rPr>
              <a:t>β</a:t>
            </a:r>
            <a:r>
              <a:rPr lang="tr-TR" sz="2000" dirty="0">
                <a:latin typeface="Comic Sans MS" panose="030F0702030302020204" pitchFamily="66" charset="0"/>
              </a:rPr>
              <a:t>a değerine bağlıdır. Şekilde verilen örnekte  </a:t>
            </a:r>
            <a:r>
              <a:rPr lang="el-GR" sz="2000" dirty="0">
                <a:solidFill>
                  <a:srgbClr val="FF0000"/>
                </a:solidFill>
                <a:latin typeface="Comic Sans MS" panose="030F0702030302020204" pitchFamily="66" charset="0"/>
              </a:rPr>
              <a:t>β</a:t>
            </a:r>
            <a:r>
              <a:rPr lang="tr-TR" sz="2000" dirty="0">
                <a:solidFill>
                  <a:srgbClr val="FF0000"/>
                </a:solidFill>
                <a:latin typeface="Comic Sans MS" panose="030F0702030302020204" pitchFamily="66" charset="0"/>
              </a:rPr>
              <a:t>a = 40 </a:t>
            </a:r>
            <a:r>
              <a:rPr lang="tr-TR" sz="2000" dirty="0" err="1">
                <a:solidFill>
                  <a:srgbClr val="FF0000"/>
                </a:solidFill>
                <a:latin typeface="Comic Sans MS" panose="030F0702030302020204" pitchFamily="66" charset="0"/>
              </a:rPr>
              <a:t>mV</a:t>
            </a:r>
            <a:r>
              <a:rPr lang="tr-TR" sz="2000" dirty="0">
                <a:latin typeface="Comic Sans MS" panose="030F0702030302020204" pitchFamily="66" charset="0"/>
              </a:rPr>
              <a:t> </a:t>
            </a:r>
            <a:r>
              <a:rPr lang="tr-TR" sz="2000" dirty="0" err="1">
                <a:latin typeface="Comic Sans MS" panose="030F0702030302020204" pitchFamily="66" charset="0"/>
              </a:rPr>
              <a:t>dır</a:t>
            </a:r>
            <a:r>
              <a:rPr lang="tr-TR" sz="2000" dirty="0">
                <a:latin typeface="Comic Sans MS" panose="030F0702030302020204" pitchFamily="66" charset="0"/>
              </a:rPr>
              <a:t>.  Yani metal </a:t>
            </a:r>
            <a:r>
              <a:rPr lang="tr-TR" sz="2000" dirty="0" err="1">
                <a:latin typeface="Comic Sans MS" panose="030F0702030302020204" pitchFamily="66" charset="0"/>
              </a:rPr>
              <a:t>katodik</a:t>
            </a:r>
            <a:r>
              <a:rPr lang="tr-TR" sz="2000" dirty="0">
                <a:latin typeface="Comic Sans MS" panose="030F0702030302020204" pitchFamily="66" charset="0"/>
              </a:rPr>
              <a:t> yönde </a:t>
            </a:r>
            <a:r>
              <a:rPr lang="tr-TR" sz="2000" dirty="0">
                <a:solidFill>
                  <a:srgbClr val="FF0000"/>
                </a:solidFill>
                <a:latin typeface="Comic Sans MS" panose="030F0702030302020204" pitchFamily="66" charset="0"/>
              </a:rPr>
              <a:t>40 </a:t>
            </a:r>
            <a:r>
              <a:rPr lang="tr-TR" sz="2000" dirty="0" err="1">
                <a:solidFill>
                  <a:srgbClr val="FF0000"/>
                </a:solidFill>
                <a:latin typeface="Comic Sans MS" panose="030F0702030302020204" pitchFamily="66" charset="0"/>
              </a:rPr>
              <a:t>mV</a:t>
            </a:r>
            <a:r>
              <a:rPr lang="tr-TR" sz="2000" dirty="0">
                <a:solidFill>
                  <a:srgbClr val="FF0000"/>
                </a:solidFill>
                <a:latin typeface="Comic Sans MS" panose="030F0702030302020204" pitchFamily="66" charset="0"/>
              </a:rPr>
              <a:t> </a:t>
            </a:r>
            <a:r>
              <a:rPr lang="tr-TR" sz="2000" dirty="0">
                <a:latin typeface="Comic Sans MS" panose="030F0702030302020204" pitchFamily="66" charset="0"/>
              </a:rPr>
              <a:t>polarize edildiğinde korozyon hızında </a:t>
            </a:r>
            <a:r>
              <a:rPr lang="tr-TR" sz="2000" dirty="0">
                <a:solidFill>
                  <a:srgbClr val="FF0000"/>
                </a:solidFill>
                <a:latin typeface="Comic Sans MS" panose="030F0702030302020204" pitchFamily="66" charset="0"/>
              </a:rPr>
              <a:t>10 kat düşüş </a:t>
            </a:r>
            <a:r>
              <a:rPr lang="tr-TR" sz="2000" dirty="0">
                <a:latin typeface="Comic Sans MS" panose="030F0702030302020204" pitchFamily="66" charset="0"/>
              </a:rPr>
              <a:t>olmaktadır.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53" y="662682"/>
            <a:ext cx="5271140" cy="351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283753" y="4462024"/>
            <a:ext cx="5271140" cy="646331"/>
          </a:xfrm>
          <a:prstGeom prst="rect">
            <a:avLst/>
          </a:prstGeom>
        </p:spPr>
        <p:txBody>
          <a:bodyPr wrap="square">
            <a:spAutoFit/>
          </a:bodyPr>
          <a:lstStyle/>
          <a:p>
            <a:r>
              <a:rPr lang="tr-TR" dirty="0">
                <a:solidFill>
                  <a:srgbClr val="FF0000"/>
                </a:solidFill>
                <a:latin typeface="Comic Sans MS" panose="030F0702030302020204" pitchFamily="66" charset="0"/>
              </a:rPr>
              <a:t>Çeliğin  asitli  ortamda  dış  akım  kaynağı  ile  </a:t>
            </a:r>
            <a:r>
              <a:rPr lang="tr-TR" dirty="0" err="1">
                <a:solidFill>
                  <a:srgbClr val="FF0000"/>
                </a:solidFill>
                <a:latin typeface="Comic Sans MS" panose="030F0702030302020204" pitchFamily="66" charset="0"/>
              </a:rPr>
              <a:t>katodik</a:t>
            </a:r>
            <a:r>
              <a:rPr lang="tr-TR" dirty="0">
                <a:solidFill>
                  <a:srgbClr val="FF0000"/>
                </a:solidFill>
                <a:latin typeface="Comic Sans MS" panose="030F0702030302020204" pitchFamily="66" charset="0"/>
              </a:rPr>
              <a:t>  olarak </a:t>
            </a:r>
            <a:r>
              <a:rPr lang="tr-TR" dirty="0" smtClean="0">
                <a:solidFill>
                  <a:srgbClr val="FF0000"/>
                </a:solidFill>
                <a:latin typeface="Comic Sans MS" panose="030F0702030302020204" pitchFamily="66" charset="0"/>
              </a:rPr>
              <a:t>korunması</a:t>
            </a:r>
            <a:endParaRPr lang="tr-T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4983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0418" y="410281"/>
            <a:ext cx="11445411" cy="2677656"/>
          </a:xfrm>
          <a:prstGeom prst="rect">
            <a:avLst/>
          </a:prstGeom>
        </p:spPr>
        <p:txBody>
          <a:bodyPr wrap="square">
            <a:spAutoFit/>
          </a:bodyPr>
          <a:lstStyle/>
          <a:p>
            <a:r>
              <a:rPr lang="tr-TR" sz="2400" dirty="0">
                <a:latin typeface="Comic Sans MS" panose="030F0702030302020204" pitchFamily="66" charset="0"/>
              </a:rPr>
              <a:t>Doğal sular  ve  zeminler gibi  </a:t>
            </a:r>
            <a:r>
              <a:rPr lang="tr-TR" sz="2400" dirty="0" err="1">
                <a:latin typeface="Comic Sans MS" panose="030F0702030302020204" pitchFamily="66" charset="0"/>
              </a:rPr>
              <a:t>nötral</a:t>
            </a:r>
            <a:r>
              <a:rPr lang="tr-TR" sz="2400" dirty="0">
                <a:latin typeface="Comic Sans MS" panose="030F0702030302020204" pitchFamily="66" charset="0"/>
              </a:rPr>
              <a:t>  ortamlarda  yapılan  </a:t>
            </a:r>
            <a:r>
              <a:rPr lang="tr-TR" sz="2400" dirty="0" err="1">
                <a:latin typeface="Comic Sans MS" panose="030F0702030302020204" pitchFamily="66" charset="0"/>
              </a:rPr>
              <a:t>katodik</a:t>
            </a:r>
            <a:r>
              <a:rPr lang="tr-TR" sz="2400" dirty="0">
                <a:latin typeface="Comic Sans MS" panose="030F0702030302020204" pitchFamily="66" charset="0"/>
              </a:rPr>
              <a:t> koruma, yukarıdaki  örnekte  verilen  asitli  ortamlardakinden  biraz  farklıdır.  Aradaki  fark, </a:t>
            </a:r>
            <a:r>
              <a:rPr lang="tr-TR" sz="2400" dirty="0" err="1">
                <a:latin typeface="Comic Sans MS" panose="030F0702030302020204" pitchFamily="66" charset="0"/>
              </a:rPr>
              <a:t>nötral</a:t>
            </a:r>
            <a:r>
              <a:rPr lang="tr-TR" sz="2400" dirty="0">
                <a:latin typeface="Comic Sans MS" panose="030F0702030302020204" pitchFamily="66" charset="0"/>
              </a:rPr>
              <a:t>  çözeltiler  içinde  </a:t>
            </a:r>
            <a:r>
              <a:rPr lang="tr-TR" sz="2400" dirty="0" err="1">
                <a:latin typeface="Comic Sans MS" panose="030F0702030302020204" pitchFamily="66" charset="0"/>
              </a:rPr>
              <a:t>katodik</a:t>
            </a:r>
            <a:r>
              <a:rPr lang="tr-TR" sz="2400" dirty="0">
                <a:latin typeface="Comic Sans MS" panose="030F0702030302020204" pitchFamily="66" charset="0"/>
              </a:rPr>
              <a:t>  reaksiyonun  hidrojen  çıkışı  şeklinde  değil  de, çözünmüş  oksijenin  redüksiyonu  ile  yürümesinden  kaynaklanır.  Bu  durumda çeliğin  korozyon  hızı,  metal  yüzeyine  oksijen  difüzyon  hızının  kontrolü altındadır.  Su  içinde  oksijen  difüzyon  hızı  çok  yavaş  olduğundan,  </a:t>
            </a:r>
            <a:r>
              <a:rPr lang="tr-TR" sz="2400" dirty="0" err="1">
                <a:latin typeface="Comic Sans MS" panose="030F0702030302020204" pitchFamily="66" charset="0"/>
              </a:rPr>
              <a:t>nötral</a:t>
            </a:r>
            <a:r>
              <a:rPr lang="tr-TR" sz="2400" dirty="0">
                <a:latin typeface="Comic Sans MS" panose="030F0702030302020204" pitchFamily="66" charset="0"/>
              </a:rPr>
              <a:t> ortamlarda çeliğin korozyon hızı da oldukça düşüktür.</a:t>
            </a:r>
          </a:p>
        </p:txBody>
      </p:sp>
      <p:sp>
        <p:nvSpPr>
          <p:cNvPr id="5" name="Dikdörtgen 4"/>
          <p:cNvSpPr/>
          <p:nvPr/>
        </p:nvSpPr>
        <p:spPr>
          <a:xfrm>
            <a:off x="5006938" y="4420927"/>
            <a:ext cx="6096000" cy="707886"/>
          </a:xfrm>
          <a:prstGeom prst="rect">
            <a:avLst/>
          </a:prstGeom>
        </p:spPr>
        <p:txBody>
          <a:bodyPr>
            <a:spAutoFit/>
          </a:bodyPr>
          <a:lstStyle/>
          <a:p>
            <a:r>
              <a:rPr lang="tr-TR" sz="2000" dirty="0">
                <a:solidFill>
                  <a:srgbClr val="FF0000"/>
                </a:solidFill>
                <a:latin typeface="Comic Sans MS" panose="030F0702030302020204" pitchFamily="66" charset="0"/>
              </a:rPr>
              <a:t>Çeliğin </a:t>
            </a:r>
            <a:r>
              <a:rPr lang="tr-TR" sz="2000" dirty="0" err="1">
                <a:solidFill>
                  <a:srgbClr val="FF0000"/>
                </a:solidFill>
                <a:latin typeface="Comic Sans MS" panose="030F0702030302020204" pitchFamily="66" charset="0"/>
              </a:rPr>
              <a:t>nötral</a:t>
            </a:r>
            <a:r>
              <a:rPr lang="tr-TR" sz="2000" dirty="0">
                <a:solidFill>
                  <a:srgbClr val="FF0000"/>
                </a:solidFill>
                <a:latin typeface="Comic Sans MS" panose="030F0702030302020204" pitchFamily="66" charset="0"/>
              </a:rPr>
              <a:t> bir ortamda dış akım kaynağı ile </a:t>
            </a:r>
            <a:r>
              <a:rPr lang="tr-TR" sz="2000" dirty="0" err="1">
                <a:solidFill>
                  <a:srgbClr val="FF0000"/>
                </a:solidFill>
                <a:latin typeface="Comic Sans MS" panose="030F0702030302020204" pitchFamily="66" charset="0"/>
              </a:rPr>
              <a:t>katodik</a:t>
            </a:r>
            <a:r>
              <a:rPr lang="tr-TR" sz="2000" dirty="0">
                <a:solidFill>
                  <a:srgbClr val="FF0000"/>
                </a:solidFill>
                <a:latin typeface="Comic Sans MS" panose="030F0702030302020204" pitchFamily="66" charset="0"/>
              </a:rPr>
              <a:t> korunması</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01" y="3087937"/>
            <a:ext cx="4171670" cy="362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49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txDef>
      <a:spPr>
        <a:noFill/>
      </a:spPr>
      <a:bodyPr wrap="square" rtlCol="0">
        <a:spAutoFit/>
      </a:bodyPr>
      <a:lstStyle>
        <a:defPPr marL="342900" indent="-342900">
          <a:buFont typeface="+mj-lt"/>
          <a:buAutoNum type="arabicPeriod"/>
          <a:defRPr sz="2400" dirty="0" smtClean="0">
            <a:latin typeface="Comic Sans MS" panose="030F0702030302020204" pitchFamily="66" charset="0"/>
          </a:defRPr>
        </a:defPPr>
      </a:lstStyle>
    </a:txDef>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TM04033925[[fn=Damla]]</Template>
  <TotalTime>1852</TotalTime>
  <Words>4498</Words>
  <Application>Microsoft Office PowerPoint</Application>
  <PresentationFormat>Özel</PresentationFormat>
  <Paragraphs>178</Paragraphs>
  <Slides>43</Slides>
  <Notes>1</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Damla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user</cp:lastModifiedBy>
  <cp:revision>351</cp:revision>
  <dcterms:created xsi:type="dcterms:W3CDTF">2017-08-18T18:09:55Z</dcterms:created>
  <dcterms:modified xsi:type="dcterms:W3CDTF">2017-12-15T06:32:11Z</dcterms:modified>
</cp:coreProperties>
</file>