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40" r:id="rId1"/>
  </p:sldMasterIdLst>
  <p:notesMasterIdLst>
    <p:notesMasterId r:id="rId66"/>
  </p:notesMasterIdLst>
  <p:sldIdLst>
    <p:sldId id="256" r:id="rId2"/>
    <p:sldId id="257" r:id="rId3"/>
    <p:sldId id="258" r:id="rId4"/>
    <p:sldId id="259" r:id="rId5"/>
    <p:sldId id="260" r:id="rId6"/>
    <p:sldId id="262" r:id="rId7"/>
    <p:sldId id="261"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9" r:id="rId34"/>
    <p:sldId id="290" r:id="rId35"/>
    <p:sldId id="291" r:id="rId36"/>
    <p:sldId id="292" r:id="rId37"/>
    <p:sldId id="293" r:id="rId38"/>
    <p:sldId id="294" r:id="rId39"/>
    <p:sldId id="295" r:id="rId40"/>
    <p:sldId id="296" r:id="rId41"/>
    <p:sldId id="297" r:id="rId42"/>
    <p:sldId id="298" r:id="rId43"/>
    <p:sldId id="299" r:id="rId44"/>
    <p:sldId id="300" r:id="rId45"/>
    <p:sldId id="301" r:id="rId46"/>
    <p:sldId id="302" r:id="rId47"/>
    <p:sldId id="303" r:id="rId48"/>
    <p:sldId id="304" r:id="rId49"/>
    <p:sldId id="305" r:id="rId50"/>
    <p:sldId id="306" r:id="rId51"/>
    <p:sldId id="307" r:id="rId52"/>
    <p:sldId id="308" r:id="rId53"/>
    <p:sldId id="309" r:id="rId54"/>
    <p:sldId id="310" r:id="rId55"/>
    <p:sldId id="311" r:id="rId56"/>
    <p:sldId id="312" r:id="rId57"/>
    <p:sldId id="313" r:id="rId58"/>
    <p:sldId id="314" r:id="rId59"/>
    <p:sldId id="315" r:id="rId60"/>
    <p:sldId id="316" r:id="rId61"/>
    <p:sldId id="317" r:id="rId62"/>
    <p:sldId id="318" r:id="rId63"/>
    <p:sldId id="319" r:id="rId64"/>
    <p:sldId id="320" r:id="rId65"/>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79818" autoAdjust="0"/>
  </p:normalViewPr>
  <p:slideViewPr>
    <p:cSldViewPr snapToGrid="0">
      <p:cViewPr varScale="1">
        <p:scale>
          <a:sx n="93" d="100"/>
          <a:sy n="93" d="100"/>
        </p:scale>
        <p:origin x="-1260" y="-90"/>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DD4338E-F718-454D-9A96-A51FC4B28002}" type="datetimeFigureOut">
              <a:rPr lang="tr-TR" smtClean="0"/>
              <a:t>07.12.2017</a:t>
            </a:fld>
            <a:endParaRPr lang="tr-TR"/>
          </a:p>
        </p:txBody>
      </p:sp>
      <p:sp>
        <p:nvSpPr>
          <p:cNvPr id="4" name="Slayt Görüntüsü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6" name="Alt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8E03C6-122F-4E92-973C-9D651A351733}" type="slidenum">
              <a:rPr lang="tr-TR" smtClean="0"/>
              <a:t>‹#›</a:t>
            </a:fld>
            <a:endParaRPr lang="tr-TR"/>
          </a:p>
        </p:txBody>
      </p:sp>
    </p:spTree>
    <p:extLst>
      <p:ext uri="{BB962C8B-B14F-4D97-AF65-F5344CB8AC3E}">
        <p14:creationId xmlns:p14="http://schemas.microsoft.com/office/powerpoint/2010/main" val="5991010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4B8E03C6-122F-4E92-973C-9D651A351733}" type="slidenum">
              <a:rPr lang="tr-TR" smtClean="0"/>
              <a:t>1</a:t>
            </a:fld>
            <a:endParaRPr lang="tr-TR"/>
          </a:p>
        </p:txBody>
      </p:sp>
    </p:spTree>
    <p:extLst>
      <p:ext uri="{BB962C8B-B14F-4D97-AF65-F5344CB8AC3E}">
        <p14:creationId xmlns:p14="http://schemas.microsoft.com/office/powerpoint/2010/main" val="24032287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4B8E03C6-122F-4E92-973C-9D651A351733}" type="slidenum">
              <a:rPr lang="tr-TR" smtClean="0"/>
              <a:t>10</a:t>
            </a:fld>
            <a:endParaRPr lang="tr-TR"/>
          </a:p>
        </p:txBody>
      </p:sp>
    </p:spTree>
    <p:extLst>
      <p:ext uri="{BB962C8B-B14F-4D97-AF65-F5344CB8AC3E}">
        <p14:creationId xmlns:p14="http://schemas.microsoft.com/office/powerpoint/2010/main" val="24032287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4B8E03C6-122F-4E92-973C-9D651A351733}" type="slidenum">
              <a:rPr lang="tr-TR" smtClean="0"/>
              <a:t>11</a:t>
            </a:fld>
            <a:endParaRPr lang="tr-TR"/>
          </a:p>
        </p:txBody>
      </p:sp>
    </p:spTree>
    <p:extLst>
      <p:ext uri="{BB962C8B-B14F-4D97-AF65-F5344CB8AC3E}">
        <p14:creationId xmlns:p14="http://schemas.microsoft.com/office/powerpoint/2010/main" val="24032287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4B8E03C6-122F-4E92-973C-9D651A351733}" type="slidenum">
              <a:rPr lang="tr-TR" smtClean="0"/>
              <a:t>52</a:t>
            </a:fld>
            <a:endParaRPr lang="tr-TR"/>
          </a:p>
        </p:txBody>
      </p:sp>
    </p:spTree>
    <p:extLst>
      <p:ext uri="{BB962C8B-B14F-4D97-AF65-F5344CB8AC3E}">
        <p14:creationId xmlns:p14="http://schemas.microsoft.com/office/powerpoint/2010/main" val="36762808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4B8E03C6-122F-4E92-973C-9D651A351733}" type="slidenum">
              <a:rPr lang="tr-TR" smtClean="0"/>
              <a:t>2</a:t>
            </a:fld>
            <a:endParaRPr lang="tr-TR"/>
          </a:p>
        </p:txBody>
      </p:sp>
    </p:spTree>
    <p:extLst>
      <p:ext uri="{BB962C8B-B14F-4D97-AF65-F5344CB8AC3E}">
        <p14:creationId xmlns:p14="http://schemas.microsoft.com/office/powerpoint/2010/main" val="24032287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4B8E03C6-122F-4E92-973C-9D651A351733}" type="slidenum">
              <a:rPr lang="tr-TR" smtClean="0"/>
              <a:t>3</a:t>
            </a:fld>
            <a:endParaRPr lang="tr-TR"/>
          </a:p>
        </p:txBody>
      </p:sp>
    </p:spTree>
    <p:extLst>
      <p:ext uri="{BB962C8B-B14F-4D97-AF65-F5344CB8AC3E}">
        <p14:creationId xmlns:p14="http://schemas.microsoft.com/office/powerpoint/2010/main" val="24032287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4B8E03C6-122F-4E92-973C-9D651A351733}" type="slidenum">
              <a:rPr lang="tr-TR" smtClean="0"/>
              <a:t>4</a:t>
            </a:fld>
            <a:endParaRPr lang="tr-TR"/>
          </a:p>
        </p:txBody>
      </p:sp>
    </p:spTree>
    <p:extLst>
      <p:ext uri="{BB962C8B-B14F-4D97-AF65-F5344CB8AC3E}">
        <p14:creationId xmlns:p14="http://schemas.microsoft.com/office/powerpoint/2010/main" val="24032287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4B8E03C6-122F-4E92-973C-9D651A351733}" type="slidenum">
              <a:rPr lang="tr-TR" smtClean="0"/>
              <a:t>5</a:t>
            </a:fld>
            <a:endParaRPr lang="tr-TR"/>
          </a:p>
        </p:txBody>
      </p:sp>
    </p:spTree>
    <p:extLst>
      <p:ext uri="{BB962C8B-B14F-4D97-AF65-F5344CB8AC3E}">
        <p14:creationId xmlns:p14="http://schemas.microsoft.com/office/powerpoint/2010/main" val="24032287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4B8E03C6-122F-4E92-973C-9D651A351733}" type="slidenum">
              <a:rPr lang="tr-TR" smtClean="0"/>
              <a:t>6</a:t>
            </a:fld>
            <a:endParaRPr lang="tr-TR"/>
          </a:p>
        </p:txBody>
      </p:sp>
    </p:spTree>
    <p:extLst>
      <p:ext uri="{BB962C8B-B14F-4D97-AF65-F5344CB8AC3E}">
        <p14:creationId xmlns:p14="http://schemas.microsoft.com/office/powerpoint/2010/main" val="24032287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4B8E03C6-122F-4E92-973C-9D651A351733}" type="slidenum">
              <a:rPr lang="tr-TR" smtClean="0"/>
              <a:t>7</a:t>
            </a:fld>
            <a:endParaRPr lang="tr-TR"/>
          </a:p>
        </p:txBody>
      </p:sp>
    </p:spTree>
    <p:extLst>
      <p:ext uri="{BB962C8B-B14F-4D97-AF65-F5344CB8AC3E}">
        <p14:creationId xmlns:p14="http://schemas.microsoft.com/office/powerpoint/2010/main" val="24032287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4B8E03C6-122F-4E92-973C-9D651A351733}" type="slidenum">
              <a:rPr lang="tr-TR" smtClean="0"/>
              <a:t>8</a:t>
            </a:fld>
            <a:endParaRPr lang="tr-TR"/>
          </a:p>
        </p:txBody>
      </p:sp>
    </p:spTree>
    <p:extLst>
      <p:ext uri="{BB962C8B-B14F-4D97-AF65-F5344CB8AC3E}">
        <p14:creationId xmlns:p14="http://schemas.microsoft.com/office/powerpoint/2010/main" val="24032287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4B8E03C6-122F-4E92-973C-9D651A351733}" type="slidenum">
              <a:rPr lang="tr-TR" smtClean="0"/>
              <a:t>9</a:t>
            </a:fld>
            <a:endParaRPr lang="tr-TR"/>
          </a:p>
        </p:txBody>
      </p:sp>
    </p:spTree>
    <p:extLst>
      <p:ext uri="{BB962C8B-B14F-4D97-AF65-F5344CB8AC3E}">
        <p14:creationId xmlns:p14="http://schemas.microsoft.com/office/powerpoint/2010/main" val="240322877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751012" y="1300785"/>
            <a:ext cx="8689976" cy="2509213"/>
          </a:xfrm>
        </p:spPr>
        <p:txBody>
          <a:bodyPr anchor="b">
            <a:normAutofit/>
          </a:bodyPr>
          <a:lstStyle>
            <a:lvl1pPr algn="ctr">
              <a:defRPr sz="4800"/>
            </a:lvl1pPr>
          </a:lstStyle>
          <a:p>
            <a:r>
              <a:rPr lang="tr-TR" smtClean="0"/>
              <a:t>Asıl başlık stili için tıklatın</a:t>
            </a:r>
            <a:endParaRPr lang="en-US" dirty="0"/>
          </a:p>
        </p:txBody>
      </p:sp>
      <p:sp>
        <p:nvSpPr>
          <p:cNvPr id="3" name="Subtitle 2"/>
          <p:cNvSpPr>
            <a:spLocks noGrp="1"/>
          </p:cNvSpPr>
          <p:nvPr>
            <p:ph type="subTitle" idx="1"/>
          </p:nvPr>
        </p:nvSpPr>
        <p:spPr>
          <a:xfrm>
            <a:off x="1751012" y="3886200"/>
            <a:ext cx="8689976"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smtClean="0"/>
              <a:t>Asıl alt başlık stilini düzenlemek için tıklayın</a:t>
            </a:r>
            <a:endParaRPr lang="en-US" dirty="0"/>
          </a:p>
        </p:txBody>
      </p:sp>
      <p:sp>
        <p:nvSpPr>
          <p:cNvPr id="4" name="Date Placeholder 3"/>
          <p:cNvSpPr>
            <a:spLocks noGrp="1"/>
          </p:cNvSpPr>
          <p:nvPr>
            <p:ph type="dt" sz="half" idx="10"/>
          </p:nvPr>
        </p:nvSpPr>
        <p:spPr/>
        <p:txBody>
          <a:bodyPr/>
          <a:lstStyle/>
          <a:p>
            <a:fld id="{430CF7F2-2074-4AB7-BF64-96E9546234CE}" type="datetimeFigureOut">
              <a:rPr lang="tr-TR" smtClean="0"/>
              <a:t>07.12.2017</a:t>
            </a:fld>
            <a:endParaRPr lang="tr-TR" dirty="0"/>
          </a:p>
        </p:txBody>
      </p:sp>
      <p:sp>
        <p:nvSpPr>
          <p:cNvPr id="5" name="Footer Placeholder 4"/>
          <p:cNvSpPr>
            <a:spLocks noGrp="1"/>
          </p:cNvSpPr>
          <p:nvPr>
            <p:ph type="ftr" sz="quarter" idx="11"/>
          </p:nvPr>
        </p:nvSpPr>
        <p:spPr/>
        <p:txBody>
          <a:bodyPr/>
          <a:lstStyle/>
          <a:p>
            <a:endParaRPr lang="tr-TR" dirty="0"/>
          </a:p>
        </p:txBody>
      </p:sp>
      <p:sp>
        <p:nvSpPr>
          <p:cNvPr id="6" name="Slide Number Placeholder 5"/>
          <p:cNvSpPr>
            <a:spLocks noGrp="1"/>
          </p:cNvSpPr>
          <p:nvPr>
            <p:ph type="sldNum" sz="quarter" idx="12"/>
          </p:nvPr>
        </p:nvSpPr>
        <p:spPr/>
        <p:txBody>
          <a:bodyPr/>
          <a:lstStyle/>
          <a:p>
            <a:fld id="{2D48C371-AE3C-48AD-B36D-E8BB7247C0EB}" type="slidenum">
              <a:rPr lang="tr-TR" smtClean="0"/>
              <a:t>‹#›</a:t>
            </a:fld>
            <a:endParaRPr lang="tr-TR" dirty="0"/>
          </a:p>
        </p:txBody>
      </p:sp>
    </p:spTree>
    <p:extLst>
      <p:ext uri="{BB962C8B-B14F-4D97-AF65-F5344CB8AC3E}">
        <p14:creationId xmlns:p14="http://schemas.microsoft.com/office/powerpoint/2010/main" val="16165709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Yazılı Panoramik Resim">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94" y="4289374"/>
            <a:ext cx="10364432" cy="811610"/>
          </a:xfrm>
        </p:spPr>
        <p:txBody>
          <a:bodyPr anchor="b"/>
          <a:lstStyle>
            <a:lvl1pPr>
              <a:defRPr sz="3200"/>
            </a:lvl1pPr>
          </a:lstStyle>
          <a:p>
            <a:r>
              <a:rPr lang="tr-TR" smtClean="0"/>
              <a:t>Asıl başlık stili için tıklatın</a:t>
            </a:r>
            <a:endParaRPr lang="en-US" dirty="0"/>
          </a:p>
        </p:txBody>
      </p:sp>
      <p:sp>
        <p:nvSpPr>
          <p:cNvPr id="3" name="Picture Placeholder 2"/>
          <p:cNvSpPr>
            <a:spLocks noGrp="1" noChangeAspect="1"/>
          </p:cNvSpPr>
          <p:nvPr>
            <p:ph type="pic" idx="1"/>
          </p:nvPr>
        </p:nvSpPr>
        <p:spPr>
          <a:xfrm>
            <a:off x="1184744" y="698261"/>
            <a:ext cx="9822532" cy="3214136"/>
          </a:xfrm>
          <a:prstGeom prst="roundRect">
            <a:avLst>
              <a:gd name="adj" fmla="val 4944"/>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dirty="0" smtClean="0"/>
              <a:t>Resim eklemek için simgeyi tıklatın</a:t>
            </a:r>
            <a:endParaRPr lang="en-US" dirty="0"/>
          </a:p>
        </p:txBody>
      </p:sp>
      <p:sp>
        <p:nvSpPr>
          <p:cNvPr id="4" name="Text Placeholder 3"/>
          <p:cNvSpPr>
            <a:spLocks noGrp="1"/>
          </p:cNvSpPr>
          <p:nvPr>
            <p:ph type="body" sz="half" idx="2"/>
          </p:nvPr>
        </p:nvSpPr>
        <p:spPr>
          <a:xfrm>
            <a:off x="913774"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a:t>
            </a:r>
          </a:p>
        </p:txBody>
      </p:sp>
      <p:sp>
        <p:nvSpPr>
          <p:cNvPr id="5" name="Date Placeholder 4"/>
          <p:cNvSpPr>
            <a:spLocks noGrp="1"/>
          </p:cNvSpPr>
          <p:nvPr>
            <p:ph type="dt" sz="half" idx="10"/>
          </p:nvPr>
        </p:nvSpPr>
        <p:spPr/>
        <p:txBody>
          <a:bodyPr/>
          <a:lstStyle/>
          <a:p>
            <a:fld id="{430CF7F2-2074-4AB7-BF64-96E9546234CE}" type="datetimeFigureOut">
              <a:rPr lang="tr-TR" smtClean="0"/>
              <a:t>07.12.2017</a:t>
            </a:fld>
            <a:endParaRPr lang="tr-TR" dirty="0"/>
          </a:p>
        </p:txBody>
      </p:sp>
      <p:sp>
        <p:nvSpPr>
          <p:cNvPr id="6" name="Footer Placeholder 5"/>
          <p:cNvSpPr>
            <a:spLocks noGrp="1"/>
          </p:cNvSpPr>
          <p:nvPr>
            <p:ph type="ftr" sz="quarter" idx="11"/>
          </p:nvPr>
        </p:nvSpPr>
        <p:spPr/>
        <p:txBody>
          <a:bodyPr/>
          <a:lstStyle/>
          <a:p>
            <a:endParaRPr lang="tr-TR" dirty="0"/>
          </a:p>
        </p:txBody>
      </p:sp>
      <p:sp>
        <p:nvSpPr>
          <p:cNvPr id="7" name="Slide Number Placeholder 6"/>
          <p:cNvSpPr>
            <a:spLocks noGrp="1"/>
          </p:cNvSpPr>
          <p:nvPr>
            <p:ph type="sldNum" sz="quarter" idx="12"/>
          </p:nvPr>
        </p:nvSpPr>
        <p:spPr/>
        <p:txBody>
          <a:bodyPr/>
          <a:lstStyle/>
          <a:p>
            <a:fld id="{2D48C371-AE3C-48AD-B36D-E8BB7247C0EB}" type="slidenum">
              <a:rPr lang="tr-TR" smtClean="0"/>
              <a:t>‹#›</a:t>
            </a:fld>
            <a:endParaRPr lang="tr-TR" dirty="0"/>
          </a:p>
        </p:txBody>
      </p:sp>
    </p:spTree>
    <p:extLst>
      <p:ext uri="{BB962C8B-B14F-4D97-AF65-F5344CB8AC3E}">
        <p14:creationId xmlns:p14="http://schemas.microsoft.com/office/powerpoint/2010/main" val="27445592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Başlık ve Resim Yazısı">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599"/>
            <a:ext cx="10364452" cy="3427245"/>
          </a:xfrm>
        </p:spPr>
        <p:txBody>
          <a:bodyPr anchor="ctr"/>
          <a:lstStyle>
            <a:lvl1pPr algn="ctr">
              <a:defRPr sz="3200"/>
            </a:lvl1pPr>
          </a:lstStyle>
          <a:p>
            <a:r>
              <a:rPr lang="tr-TR" smtClean="0"/>
              <a:t>Asıl başlık stili için tıklatın</a:t>
            </a:r>
            <a:endParaRPr lang="en-US" dirty="0"/>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a:t>
            </a:r>
          </a:p>
        </p:txBody>
      </p:sp>
      <p:sp>
        <p:nvSpPr>
          <p:cNvPr id="5" name="Date Placeholder 4"/>
          <p:cNvSpPr>
            <a:spLocks noGrp="1"/>
          </p:cNvSpPr>
          <p:nvPr>
            <p:ph type="dt" sz="half" idx="10"/>
          </p:nvPr>
        </p:nvSpPr>
        <p:spPr/>
        <p:txBody>
          <a:bodyPr/>
          <a:lstStyle/>
          <a:p>
            <a:fld id="{430CF7F2-2074-4AB7-BF64-96E9546234CE}" type="datetimeFigureOut">
              <a:rPr lang="tr-TR" smtClean="0"/>
              <a:t>07.12.2017</a:t>
            </a:fld>
            <a:endParaRPr lang="tr-TR" dirty="0"/>
          </a:p>
        </p:txBody>
      </p:sp>
      <p:sp>
        <p:nvSpPr>
          <p:cNvPr id="6" name="Footer Placeholder 5"/>
          <p:cNvSpPr>
            <a:spLocks noGrp="1"/>
          </p:cNvSpPr>
          <p:nvPr>
            <p:ph type="ftr" sz="quarter" idx="11"/>
          </p:nvPr>
        </p:nvSpPr>
        <p:spPr/>
        <p:txBody>
          <a:bodyPr/>
          <a:lstStyle/>
          <a:p>
            <a:endParaRPr lang="tr-TR" dirty="0"/>
          </a:p>
        </p:txBody>
      </p:sp>
      <p:sp>
        <p:nvSpPr>
          <p:cNvPr id="7" name="Slide Number Placeholder 6"/>
          <p:cNvSpPr>
            <a:spLocks noGrp="1"/>
          </p:cNvSpPr>
          <p:nvPr>
            <p:ph type="sldNum" sz="quarter" idx="12"/>
          </p:nvPr>
        </p:nvSpPr>
        <p:spPr/>
        <p:txBody>
          <a:bodyPr/>
          <a:lstStyle/>
          <a:p>
            <a:fld id="{2D48C371-AE3C-48AD-B36D-E8BB7247C0EB}" type="slidenum">
              <a:rPr lang="tr-TR" smtClean="0"/>
              <a:t>‹#›</a:t>
            </a:fld>
            <a:endParaRPr lang="tr-TR" dirty="0"/>
          </a:p>
        </p:txBody>
      </p:sp>
    </p:spTree>
    <p:extLst>
      <p:ext uri="{BB962C8B-B14F-4D97-AF65-F5344CB8AC3E}">
        <p14:creationId xmlns:p14="http://schemas.microsoft.com/office/powerpoint/2010/main" val="36148107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Resim Yazılı Alıntı">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46212" y="609600"/>
            <a:ext cx="9302752" cy="2992904"/>
          </a:xfrm>
        </p:spPr>
        <p:txBody>
          <a:bodyPr anchor="ctr"/>
          <a:lstStyle>
            <a:lvl1pPr>
              <a:defRPr sz="3200"/>
            </a:lvl1pPr>
          </a:lstStyle>
          <a:p>
            <a:r>
              <a:rPr lang="tr-TR" smtClean="0"/>
              <a:t>Asıl başlık stili için tıklatın</a:t>
            </a:r>
            <a:endParaRPr lang="en-US" dirty="0"/>
          </a:p>
        </p:txBody>
      </p:sp>
      <p:sp>
        <p:nvSpPr>
          <p:cNvPr id="12" name="Text Placeholder 3"/>
          <p:cNvSpPr>
            <a:spLocks noGrp="1"/>
          </p:cNvSpPr>
          <p:nvPr>
            <p:ph type="body" sz="half" idx="13"/>
          </p:nvPr>
        </p:nvSpPr>
        <p:spPr>
          <a:xfrm>
            <a:off x="1720644" y="3610032"/>
            <a:ext cx="8752299"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a:t>
            </a:r>
          </a:p>
        </p:txBody>
      </p:sp>
      <p:sp>
        <p:nvSpPr>
          <p:cNvPr id="4" name="Text Placeholder 3"/>
          <p:cNvSpPr>
            <a:spLocks noGrp="1"/>
          </p:cNvSpPr>
          <p:nvPr>
            <p:ph type="body" sz="half" idx="2"/>
          </p:nvPr>
        </p:nvSpPr>
        <p:spPr>
          <a:xfrm>
            <a:off x="913774" y="4372796"/>
            <a:ext cx="10364452"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a:t>
            </a:r>
          </a:p>
        </p:txBody>
      </p:sp>
      <p:sp>
        <p:nvSpPr>
          <p:cNvPr id="5" name="Date Placeholder 4"/>
          <p:cNvSpPr>
            <a:spLocks noGrp="1"/>
          </p:cNvSpPr>
          <p:nvPr>
            <p:ph type="dt" sz="half" idx="10"/>
          </p:nvPr>
        </p:nvSpPr>
        <p:spPr/>
        <p:txBody>
          <a:bodyPr/>
          <a:lstStyle/>
          <a:p>
            <a:fld id="{430CF7F2-2074-4AB7-BF64-96E9546234CE}" type="datetimeFigureOut">
              <a:rPr lang="tr-TR" smtClean="0"/>
              <a:t>07.12.2017</a:t>
            </a:fld>
            <a:endParaRPr lang="tr-TR" dirty="0"/>
          </a:p>
        </p:txBody>
      </p:sp>
      <p:sp>
        <p:nvSpPr>
          <p:cNvPr id="6" name="Footer Placeholder 5"/>
          <p:cNvSpPr>
            <a:spLocks noGrp="1"/>
          </p:cNvSpPr>
          <p:nvPr>
            <p:ph type="ftr" sz="quarter" idx="11"/>
          </p:nvPr>
        </p:nvSpPr>
        <p:spPr/>
        <p:txBody>
          <a:bodyPr/>
          <a:lstStyle/>
          <a:p>
            <a:endParaRPr lang="tr-TR" dirty="0"/>
          </a:p>
        </p:txBody>
      </p:sp>
      <p:sp>
        <p:nvSpPr>
          <p:cNvPr id="7" name="Slide Number Placeholder 6"/>
          <p:cNvSpPr>
            <a:spLocks noGrp="1"/>
          </p:cNvSpPr>
          <p:nvPr>
            <p:ph type="sldNum" sz="quarter" idx="12"/>
          </p:nvPr>
        </p:nvSpPr>
        <p:spPr/>
        <p:txBody>
          <a:bodyPr/>
          <a:lstStyle/>
          <a:p>
            <a:fld id="{2D48C371-AE3C-48AD-B36D-E8BB7247C0EB}" type="slidenum">
              <a:rPr lang="tr-TR" smtClean="0"/>
              <a:t>‹#›</a:t>
            </a:fld>
            <a:endParaRPr lang="tr-TR" dirty="0"/>
          </a:p>
        </p:txBody>
      </p:sp>
      <p:sp>
        <p:nvSpPr>
          <p:cNvPr id="13" name="TextBox 12"/>
          <p:cNvSpPr txBox="1"/>
          <p:nvPr/>
        </p:nvSpPr>
        <p:spPr>
          <a:xfrm>
            <a:off x="1001488" y="75416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557558" y="299357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7279948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İsim Kartı">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2138721"/>
            <a:ext cx="10364452" cy="2511835"/>
          </a:xfrm>
        </p:spPr>
        <p:txBody>
          <a:bodyPr anchor="b"/>
          <a:lstStyle>
            <a:lvl1pPr algn="ctr">
              <a:defRPr sz="3200"/>
            </a:lvl1pPr>
          </a:lstStyle>
          <a:p>
            <a:r>
              <a:rPr lang="tr-TR" smtClean="0"/>
              <a:t>Asıl başlık stili için tıklatın</a:t>
            </a:r>
            <a:endParaRPr lang="en-US" dirty="0"/>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a:t>
            </a:r>
          </a:p>
        </p:txBody>
      </p:sp>
      <p:sp>
        <p:nvSpPr>
          <p:cNvPr id="5" name="Date Placeholder 4"/>
          <p:cNvSpPr>
            <a:spLocks noGrp="1"/>
          </p:cNvSpPr>
          <p:nvPr>
            <p:ph type="dt" sz="half" idx="10"/>
          </p:nvPr>
        </p:nvSpPr>
        <p:spPr/>
        <p:txBody>
          <a:bodyPr/>
          <a:lstStyle/>
          <a:p>
            <a:fld id="{430CF7F2-2074-4AB7-BF64-96E9546234CE}" type="datetimeFigureOut">
              <a:rPr lang="tr-TR" smtClean="0"/>
              <a:t>07.12.2017</a:t>
            </a:fld>
            <a:endParaRPr lang="tr-TR" dirty="0"/>
          </a:p>
        </p:txBody>
      </p:sp>
      <p:sp>
        <p:nvSpPr>
          <p:cNvPr id="6" name="Footer Placeholder 5"/>
          <p:cNvSpPr>
            <a:spLocks noGrp="1"/>
          </p:cNvSpPr>
          <p:nvPr>
            <p:ph type="ftr" sz="quarter" idx="11"/>
          </p:nvPr>
        </p:nvSpPr>
        <p:spPr/>
        <p:txBody>
          <a:bodyPr/>
          <a:lstStyle/>
          <a:p>
            <a:endParaRPr lang="tr-TR" dirty="0"/>
          </a:p>
        </p:txBody>
      </p:sp>
      <p:sp>
        <p:nvSpPr>
          <p:cNvPr id="7" name="Slide Number Placeholder 6"/>
          <p:cNvSpPr>
            <a:spLocks noGrp="1"/>
          </p:cNvSpPr>
          <p:nvPr>
            <p:ph type="sldNum" sz="quarter" idx="12"/>
          </p:nvPr>
        </p:nvSpPr>
        <p:spPr/>
        <p:txBody>
          <a:bodyPr/>
          <a:lstStyle/>
          <a:p>
            <a:fld id="{2D48C371-AE3C-48AD-B36D-E8BB7247C0EB}" type="slidenum">
              <a:rPr lang="tr-TR" smtClean="0"/>
              <a:t>‹#›</a:t>
            </a:fld>
            <a:endParaRPr lang="tr-TR" dirty="0"/>
          </a:p>
        </p:txBody>
      </p:sp>
    </p:spTree>
    <p:extLst>
      <p:ext uri="{BB962C8B-B14F-4D97-AF65-F5344CB8AC3E}">
        <p14:creationId xmlns:p14="http://schemas.microsoft.com/office/powerpoint/2010/main" val="3716832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Sütun">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Title 1"/>
          <p:cNvSpPr>
            <a:spLocks noGrp="1"/>
          </p:cNvSpPr>
          <p:nvPr>
            <p:ph type="title"/>
          </p:nvPr>
        </p:nvSpPr>
        <p:spPr>
          <a:xfrm>
            <a:off x="913774" y="609600"/>
            <a:ext cx="10364452" cy="1605094"/>
          </a:xfrm>
        </p:spPr>
        <p:txBody>
          <a:bodyPr/>
          <a:lstStyle/>
          <a:p>
            <a:r>
              <a:rPr lang="tr-TR" smtClean="0"/>
              <a:t>Asıl başlık stili için tıklatın</a:t>
            </a:r>
            <a:endParaRPr lang="en-US" dirty="0"/>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8" name="Text Placeholder 3"/>
          <p:cNvSpPr>
            <a:spLocks noGrp="1"/>
          </p:cNvSpPr>
          <p:nvPr>
            <p:ph type="body" sz="half" idx="15"/>
          </p:nvPr>
        </p:nvSpPr>
        <p:spPr>
          <a:xfrm>
            <a:off x="913774" y="2943355"/>
            <a:ext cx="329897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a:t>
            </a:r>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10" name="Text Placeholder 3"/>
          <p:cNvSpPr>
            <a:spLocks noGrp="1"/>
          </p:cNvSpPr>
          <p:nvPr>
            <p:ph type="body" sz="half" idx="16"/>
          </p:nvPr>
        </p:nvSpPr>
        <p:spPr>
          <a:xfrm>
            <a:off x="4441348" y="2943355"/>
            <a:ext cx="3303351"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a:t>
            </a:r>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12" name="Text Placeholder 3"/>
          <p:cNvSpPr>
            <a:spLocks noGrp="1"/>
          </p:cNvSpPr>
          <p:nvPr>
            <p:ph type="body" sz="half" idx="17"/>
          </p:nvPr>
        </p:nvSpPr>
        <p:spPr>
          <a:xfrm>
            <a:off x="7973298" y="2943355"/>
            <a:ext cx="3304928"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a:t>
            </a:r>
          </a:p>
        </p:txBody>
      </p:sp>
      <p:sp>
        <p:nvSpPr>
          <p:cNvPr id="3" name="Date Placeholder 2"/>
          <p:cNvSpPr>
            <a:spLocks noGrp="1"/>
          </p:cNvSpPr>
          <p:nvPr>
            <p:ph type="dt" sz="half" idx="10"/>
          </p:nvPr>
        </p:nvSpPr>
        <p:spPr/>
        <p:txBody>
          <a:bodyPr/>
          <a:lstStyle/>
          <a:p>
            <a:fld id="{430CF7F2-2074-4AB7-BF64-96E9546234CE}" type="datetimeFigureOut">
              <a:rPr lang="tr-TR" smtClean="0"/>
              <a:t>07.12.2017</a:t>
            </a:fld>
            <a:endParaRPr lang="tr-TR" dirty="0"/>
          </a:p>
        </p:txBody>
      </p:sp>
      <p:sp>
        <p:nvSpPr>
          <p:cNvPr id="4" name="Footer Placeholder 3"/>
          <p:cNvSpPr>
            <a:spLocks noGrp="1"/>
          </p:cNvSpPr>
          <p:nvPr>
            <p:ph type="ftr" sz="quarter" idx="11"/>
          </p:nvPr>
        </p:nvSpPr>
        <p:spPr/>
        <p:txBody>
          <a:bodyPr/>
          <a:lstStyle/>
          <a:p>
            <a:endParaRPr lang="tr-TR" dirty="0"/>
          </a:p>
        </p:txBody>
      </p:sp>
      <p:sp>
        <p:nvSpPr>
          <p:cNvPr id="5" name="Slide Number Placeholder 4"/>
          <p:cNvSpPr>
            <a:spLocks noGrp="1"/>
          </p:cNvSpPr>
          <p:nvPr>
            <p:ph type="sldNum" sz="quarter" idx="12"/>
          </p:nvPr>
        </p:nvSpPr>
        <p:spPr/>
        <p:txBody>
          <a:bodyPr/>
          <a:lstStyle/>
          <a:p>
            <a:fld id="{2D48C371-AE3C-48AD-B36D-E8BB7247C0EB}" type="slidenum">
              <a:rPr lang="tr-TR" smtClean="0"/>
              <a:t>‹#›</a:t>
            </a:fld>
            <a:endParaRPr lang="tr-TR" dirty="0"/>
          </a:p>
        </p:txBody>
      </p:sp>
    </p:spTree>
    <p:extLst>
      <p:ext uri="{BB962C8B-B14F-4D97-AF65-F5344CB8AC3E}">
        <p14:creationId xmlns:p14="http://schemas.microsoft.com/office/powerpoint/2010/main" val="34061644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Resim Sütunu">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 name="Title 1"/>
          <p:cNvSpPr>
            <a:spLocks noGrp="1"/>
          </p:cNvSpPr>
          <p:nvPr>
            <p:ph type="title"/>
          </p:nvPr>
        </p:nvSpPr>
        <p:spPr>
          <a:xfrm>
            <a:off x="913774" y="610772"/>
            <a:ext cx="10364452" cy="1603922"/>
          </a:xfrm>
        </p:spPr>
        <p:txBody>
          <a:bodyPr/>
          <a:lstStyle/>
          <a:p>
            <a:r>
              <a:rPr lang="tr-TR" smtClean="0"/>
              <a:t>Asıl başlık stili için tıklatın</a:t>
            </a:r>
            <a:endParaRPr lang="en-US" dirty="0"/>
          </a:p>
        </p:txBody>
      </p:sp>
      <p:sp>
        <p:nvSpPr>
          <p:cNvPr id="19" name="Text Placeholder 2"/>
          <p:cNvSpPr>
            <a:spLocks noGrp="1"/>
          </p:cNvSpPr>
          <p:nvPr>
            <p:ph type="body" idx="1"/>
          </p:nvPr>
        </p:nvSpPr>
        <p:spPr>
          <a:xfrm>
            <a:off x="913774" y="4204820"/>
            <a:ext cx="3296409"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20" name="Picture Placeholder 2"/>
          <p:cNvSpPr>
            <a:spLocks noGrp="1" noChangeAspect="1"/>
          </p:cNvSpPr>
          <p:nvPr>
            <p:ph type="pic" idx="15"/>
          </p:nvPr>
        </p:nvSpPr>
        <p:spPr>
          <a:xfrm>
            <a:off x="913774" y="2367093"/>
            <a:ext cx="3296409" cy="1524000"/>
          </a:xfrm>
          <a:prstGeom prst="roundRect">
            <a:avLst>
              <a:gd name="adj" fmla="val 936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dirty="0" smtClean="0"/>
              <a:t>Resim eklemek için simgeyi tıklatın</a:t>
            </a:r>
            <a:endParaRPr lang="en-US" dirty="0"/>
          </a:p>
        </p:txBody>
      </p:sp>
      <p:sp>
        <p:nvSpPr>
          <p:cNvPr id="21" name="Text Placeholder 3"/>
          <p:cNvSpPr>
            <a:spLocks noGrp="1"/>
          </p:cNvSpPr>
          <p:nvPr>
            <p:ph type="body" sz="half" idx="18"/>
          </p:nvPr>
        </p:nvSpPr>
        <p:spPr>
          <a:xfrm>
            <a:off x="913774" y="4781082"/>
            <a:ext cx="3296409"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dirty="0" smtClean="0"/>
              <a:t>Resim eklemek için simgeyi tıklatın</a:t>
            </a:r>
            <a:endParaRPr lang="en-US" dirty="0"/>
          </a:p>
        </p:txBody>
      </p:sp>
      <p:sp>
        <p:nvSpPr>
          <p:cNvPr id="24" name="Text Placeholder 3"/>
          <p:cNvSpPr>
            <a:spLocks noGrp="1"/>
          </p:cNvSpPr>
          <p:nvPr>
            <p:ph type="body" sz="half" idx="19"/>
          </p:nvPr>
        </p:nvSpPr>
        <p:spPr>
          <a:xfrm>
            <a:off x="4441348" y="4781080"/>
            <a:ext cx="3303352"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a:t>
            </a:r>
          </a:p>
        </p:txBody>
      </p:sp>
      <p:sp>
        <p:nvSpPr>
          <p:cNvPr id="25" name="Text Placeholder 4"/>
          <p:cNvSpPr>
            <a:spLocks noGrp="1"/>
          </p:cNvSpPr>
          <p:nvPr>
            <p:ph type="body" sz="quarter" idx="13"/>
          </p:nvPr>
        </p:nvSpPr>
        <p:spPr>
          <a:xfrm>
            <a:off x="7973298" y="4204820"/>
            <a:ext cx="330068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26" name="Picture Placeholder 2"/>
          <p:cNvSpPr>
            <a:spLocks noGrp="1" noChangeAspect="1"/>
          </p:cNvSpPr>
          <p:nvPr>
            <p:ph type="pic" idx="22"/>
          </p:nvPr>
        </p:nvSpPr>
        <p:spPr>
          <a:xfrm>
            <a:off x="7973298" y="2367093"/>
            <a:ext cx="3304928"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dirty="0" smtClean="0"/>
              <a:t>Resim eklemek için simgeyi tıklatın</a:t>
            </a:r>
            <a:endParaRPr lang="en-US" dirty="0"/>
          </a:p>
        </p:txBody>
      </p:sp>
      <p:sp>
        <p:nvSpPr>
          <p:cNvPr id="27" name="Text Placeholder 3"/>
          <p:cNvSpPr>
            <a:spLocks noGrp="1"/>
          </p:cNvSpPr>
          <p:nvPr>
            <p:ph type="body" sz="half" idx="20"/>
          </p:nvPr>
        </p:nvSpPr>
        <p:spPr>
          <a:xfrm>
            <a:off x="7973173" y="4781078"/>
            <a:ext cx="3305053"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a:t>
            </a:r>
          </a:p>
        </p:txBody>
      </p:sp>
      <p:sp>
        <p:nvSpPr>
          <p:cNvPr id="3" name="Date Placeholder 2"/>
          <p:cNvSpPr>
            <a:spLocks noGrp="1"/>
          </p:cNvSpPr>
          <p:nvPr>
            <p:ph type="dt" sz="half" idx="10"/>
          </p:nvPr>
        </p:nvSpPr>
        <p:spPr/>
        <p:txBody>
          <a:bodyPr/>
          <a:lstStyle/>
          <a:p>
            <a:fld id="{430CF7F2-2074-4AB7-BF64-96E9546234CE}" type="datetimeFigureOut">
              <a:rPr lang="tr-TR" smtClean="0"/>
              <a:t>07.12.2017</a:t>
            </a:fld>
            <a:endParaRPr lang="tr-TR" dirty="0"/>
          </a:p>
        </p:txBody>
      </p:sp>
      <p:sp>
        <p:nvSpPr>
          <p:cNvPr id="4" name="Footer Placeholder 3"/>
          <p:cNvSpPr>
            <a:spLocks noGrp="1"/>
          </p:cNvSpPr>
          <p:nvPr>
            <p:ph type="ftr" sz="quarter" idx="11"/>
          </p:nvPr>
        </p:nvSpPr>
        <p:spPr/>
        <p:txBody>
          <a:bodyPr/>
          <a:lstStyle/>
          <a:p>
            <a:endParaRPr lang="tr-TR" dirty="0"/>
          </a:p>
        </p:txBody>
      </p:sp>
      <p:sp>
        <p:nvSpPr>
          <p:cNvPr id="5" name="Slide Number Placeholder 4"/>
          <p:cNvSpPr>
            <a:spLocks noGrp="1"/>
          </p:cNvSpPr>
          <p:nvPr>
            <p:ph type="sldNum" sz="quarter" idx="12"/>
          </p:nvPr>
        </p:nvSpPr>
        <p:spPr/>
        <p:txBody>
          <a:bodyPr/>
          <a:lstStyle/>
          <a:p>
            <a:fld id="{2D48C371-AE3C-48AD-B36D-E8BB7247C0EB}" type="slidenum">
              <a:rPr lang="tr-TR" smtClean="0"/>
              <a:t>‹#›</a:t>
            </a:fld>
            <a:endParaRPr lang="tr-TR" dirty="0"/>
          </a:p>
        </p:txBody>
      </p:sp>
    </p:spTree>
    <p:extLst>
      <p:ext uri="{BB962C8B-B14F-4D97-AF65-F5344CB8AC3E}">
        <p14:creationId xmlns:p14="http://schemas.microsoft.com/office/powerpoint/2010/main" val="4627445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tr-TR" smtClean="0"/>
              <a:t>Asıl başlık stili için tıklatın</a:t>
            </a:r>
            <a:endParaRPr lang="en-US" dirty="0"/>
          </a:p>
        </p:txBody>
      </p:sp>
      <p:sp>
        <p:nvSpPr>
          <p:cNvPr id="11" name="Vertical Text Placeholder 2"/>
          <p:cNvSpPr>
            <a:spLocks noGrp="1"/>
          </p:cNvSpPr>
          <p:nvPr>
            <p:ph type="body" orient="vert" sz="quarter" idx="13"/>
          </p:nvPr>
        </p:nvSpPr>
        <p:spPr>
          <a:xfrm>
            <a:off x="913775" y="2367093"/>
            <a:ext cx="10364452" cy="3424107"/>
          </a:xfrm>
        </p:spPr>
        <p:txBody>
          <a:bodyPr vert="eaVert"/>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p>
            <a:fld id="{430CF7F2-2074-4AB7-BF64-96E9546234CE}" type="datetimeFigureOut">
              <a:rPr lang="tr-TR" smtClean="0"/>
              <a:t>07.12.2017</a:t>
            </a:fld>
            <a:endParaRPr lang="tr-TR" dirty="0"/>
          </a:p>
        </p:txBody>
      </p:sp>
      <p:sp>
        <p:nvSpPr>
          <p:cNvPr id="5" name="Footer Placeholder 4"/>
          <p:cNvSpPr>
            <a:spLocks noGrp="1"/>
          </p:cNvSpPr>
          <p:nvPr>
            <p:ph type="ftr" sz="quarter" idx="11"/>
          </p:nvPr>
        </p:nvSpPr>
        <p:spPr/>
        <p:txBody>
          <a:bodyPr/>
          <a:lstStyle/>
          <a:p>
            <a:endParaRPr lang="tr-TR" dirty="0"/>
          </a:p>
        </p:txBody>
      </p:sp>
      <p:sp>
        <p:nvSpPr>
          <p:cNvPr id="6" name="Slide Number Placeholder 5"/>
          <p:cNvSpPr>
            <a:spLocks noGrp="1"/>
          </p:cNvSpPr>
          <p:nvPr>
            <p:ph type="sldNum" sz="quarter" idx="12"/>
          </p:nvPr>
        </p:nvSpPr>
        <p:spPr/>
        <p:txBody>
          <a:bodyPr/>
          <a:lstStyle/>
          <a:p>
            <a:fld id="{2D48C371-AE3C-48AD-B36D-E8BB7247C0EB}" type="slidenum">
              <a:rPr lang="tr-TR" smtClean="0"/>
              <a:t>‹#›</a:t>
            </a:fld>
            <a:endParaRPr lang="tr-TR" dirty="0"/>
          </a:p>
        </p:txBody>
      </p:sp>
    </p:spTree>
    <p:extLst>
      <p:ext uri="{BB962C8B-B14F-4D97-AF65-F5344CB8AC3E}">
        <p14:creationId xmlns:p14="http://schemas.microsoft.com/office/powerpoint/2010/main" val="42558299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724900" y="609601"/>
            <a:ext cx="2553326" cy="5181599"/>
          </a:xfrm>
        </p:spPr>
        <p:txBody>
          <a:bodyPr vert="eaVert"/>
          <a:lstStyle>
            <a:lvl1pPr algn="l">
              <a:defRPr/>
            </a:lvl1pPr>
          </a:lstStyle>
          <a:p>
            <a:r>
              <a:rPr lang="tr-TR" smtClean="0"/>
              <a:t>Asıl başlık stili için tıklatın</a:t>
            </a:r>
            <a:endParaRPr lang="en-US" dirty="0"/>
          </a:p>
        </p:txBody>
      </p:sp>
      <p:sp>
        <p:nvSpPr>
          <p:cNvPr id="8" name="Vertical Text Placeholder 2"/>
          <p:cNvSpPr>
            <a:spLocks noGrp="1"/>
          </p:cNvSpPr>
          <p:nvPr>
            <p:ph type="body" orient="vert" sz="quarter" idx="13"/>
          </p:nvPr>
        </p:nvSpPr>
        <p:spPr>
          <a:xfrm>
            <a:off x="913775" y="609601"/>
            <a:ext cx="7658724" cy="5181599"/>
          </a:xfrm>
        </p:spPr>
        <p:txBody>
          <a:bodyPr vert="eaVert"/>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p>
            <a:fld id="{430CF7F2-2074-4AB7-BF64-96E9546234CE}" type="datetimeFigureOut">
              <a:rPr lang="tr-TR" smtClean="0"/>
              <a:t>07.12.2017</a:t>
            </a:fld>
            <a:endParaRPr lang="tr-TR" dirty="0"/>
          </a:p>
        </p:txBody>
      </p:sp>
      <p:sp>
        <p:nvSpPr>
          <p:cNvPr id="5" name="Footer Placeholder 4"/>
          <p:cNvSpPr>
            <a:spLocks noGrp="1"/>
          </p:cNvSpPr>
          <p:nvPr>
            <p:ph type="ftr" sz="quarter" idx="11"/>
          </p:nvPr>
        </p:nvSpPr>
        <p:spPr/>
        <p:txBody>
          <a:bodyPr/>
          <a:lstStyle/>
          <a:p>
            <a:endParaRPr lang="tr-TR" dirty="0"/>
          </a:p>
        </p:txBody>
      </p:sp>
      <p:sp>
        <p:nvSpPr>
          <p:cNvPr id="6" name="Slide Number Placeholder 5"/>
          <p:cNvSpPr>
            <a:spLocks noGrp="1"/>
          </p:cNvSpPr>
          <p:nvPr>
            <p:ph type="sldNum" sz="quarter" idx="12"/>
          </p:nvPr>
        </p:nvSpPr>
        <p:spPr/>
        <p:txBody>
          <a:bodyPr/>
          <a:lstStyle/>
          <a:p>
            <a:fld id="{2D48C371-AE3C-48AD-B36D-E8BB7247C0EB}" type="slidenum">
              <a:rPr lang="tr-TR" smtClean="0"/>
              <a:t>‹#›</a:t>
            </a:fld>
            <a:endParaRPr lang="tr-TR" dirty="0"/>
          </a:p>
        </p:txBody>
      </p:sp>
    </p:spTree>
    <p:extLst>
      <p:ext uri="{BB962C8B-B14F-4D97-AF65-F5344CB8AC3E}">
        <p14:creationId xmlns:p14="http://schemas.microsoft.com/office/powerpoint/2010/main" val="30926926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tr-TR" smtClean="0"/>
              <a:t>Asıl başlık stili için tıklatın</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p>
            <a:fld id="{430CF7F2-2074-4AB7-BF64-96E9546234CE}" type="datetimeFigureOut">
              <a:rPr lang="tr-TR" smtClean="0"/>
              <a:t>07.12.2017</a:t>
            </a:fld>
            <a:endParaRPr lang="tr-TR" dirty="0"/>
          </a:p>
        </p:txBody>
      </p:sp>
      <p:sp>
        <p:nvSpPr>
          <p:cNvPr id="5" name="Footer Placeholder 4"/>
          <p:cNvSpPr>
            <a:spLocks noGrp="1"/>
          </p:cNvSpPr>
          <p:nvPr>
            <p:ph type="ftr" sz="quarter" idx="11"/>
          </p:nvPr>
        </p:nvSpPr>
        <p:spPr/>
        <p:txBody>
          <a:bodyPr/>
          <a:lstStyle/>
          <a:p>
            <a:endParaRPr lang="tr-TR" dirty="0"/>
          </a:p>
        </p:txBody>
      </p:sp>
      <p:sp>
        <p:nvSpPr>
          <p:cNvPr id="6" name="Slide Number Placeholder 5"/>
          <p:cNvSpPr>
            <a:spLocks noGrp="1"/>
          </p:cNvSpPr>
          <p:nvPr>
            <p:ph type="sldNum" sz="quarter" idx="12"/>
          </p:nvPr>
        </p:nvSpPr>
        <p:spPr/>
        <p:txBody>
          <a:bodyPr/>
          <a:lstStyle/>
          <a:p>
            <a:fld id="{2D48C371-AE3C-48AD-B36D-E8BB7247C0EB}" type="slidenum">
              <a:rPr lang="tr-TR" smtClean="0"/>
              <a:t>‹#›</a:t>
            </a:fld>
            <a:endParaRPr lang="tr-TR" dirty="0"/>
          </a:p>
        </p:txBody>
      </p:sp>
    </p:spTree>
    <p:extLst>
      <p:ext uri="{BB962C8B-B14F-4D97-AF65-F5344CB8AC3E}">
        <p14:creationId xmlns:p14="http://schemas.microsoft.com/office/powerpoint/2010/main" val="19979795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828563"/>
            <a:ext cx="10351752" cy="2736819"/>
          </a:xfrm>
        </p:spPr>
        <p:txBody>
          <a:bodyPr anchor="b">
            <a:normAutofit/>
          </a:bodyPr>
          <a:lstStyle>
            <a:lvl1pPr>
              <a:defRPr sz="4000"/>
            </a:lvl1pPr>
          </a:lstStyle>
          <a:p>
            <a:r>
              <a:rPr lang="tr-TR" smtClean="0"/>
              <a:t>Asıl başlık stili için tıklatın</a:t>
            </a:r>
            <a:endParaRPr lang="en-US" dirty="0"/>
          </a:p>
        </p:txBody>
      </p:sp>
      <p:sp>
        <p:nvSpPr>
          <p:cNvPr id="3" name="Text Placeholder 2"/>
          <p:cNvSpPr>
            <a:spLocks noGrp="1"/>
          </p:cNvSpPr>
          <p:nvPr>
            <p:ph type="body" idx="1"/>
          </p:nvPr>
        </p:nvSpPr>
        <p:spPr>
          <a:xfrm>
            <a:off x="913774" y="3657457"/>
            <a:ext cx="10351752"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smtClean="0"/>
              <a:t>Asıl metin stillerini düzenle</a:t>
            </a:r>
          </a:p>
        </p:txBody>
      </p:sp>
      <p:sp>
        <p:nvSpPr>
          <p:cNvPr id="4" name="Date Placeholder 3"/>
          <p:cNvSpPr>
            <a:spLocks noGrp="1"/>
          </p:cNvSpPr>
          <p:nvPr>
            <p:ph type="dt" sz="half" idx="10"/>
          </p:nvPr>
        </p:nvSpPr>
        <p:spPr/>
        <p:txBody>
          <a:bodyPr/>
          <a:lstStyle/>
          <a:p>
            <a:fld id="{430CF7F2-2074-4AB7-BF64-96E9546234CE}" type="datetimeFigureOut">
              <a:rPr lang="tr-TR" smtClean="0"/>
              <a:t>07.12.2017</a:t>
            </a:fld>
            <a:endParaRPr lang="tr-TR" dirty="0"/>
          </a:p>
        </p:txBody>
      </p:sp>
      <p:sp>
        <p:nvSpPr>
          <p:cNvPr id="5" name="Footer Placeholder 4"/>
          <p:cNvSpPr>
            <a:spLocks noGrp="1"/>
          </p:cNvSpPr>
          <p:nvPr>
            <p:ph type="ftr" sz="quarter" idx="11"/>
          </p:nvPr>
        </p:nvSpPr>
        <p:spPr/>
        <p:txBody>
          <a:bodyPr/>
          <a:lstStyle/>
          <a:p>
            <a:endParaRPr lang="tr-TR" dirty="0"/>
          </a:p>
        </p:txBody>
      </p:sp>
      <p:sp>
        <p:nvSpPr>
          <p:cNvPr id="6" name="Slide Number Placeholder 5"/>
          <p:cNvSpPr>
            <a:spLocks noGrp="1"/>
          </p:cNvSpPr>
          <p:nvPr>
            <p:ph type="sldNum" sz="quarter" idx="12"/>
          </p:nvPr>
        </p:nvSpPr>
        <p:spPr/>
        <p:txBody>
          <a:bodyPr/>
          <a:lstStyle/>
          <a:p>
            <a:fld id="{2D48C371-AE3C-48AD-B36D-E8BB7247C0EB}" type="slidenum">
              <a:rPr lang="tr-TR" smtClean="0"/>
              <a:t>‹#›</a:t>
            </a:fld>
            <a:endParaRPr lang="tr-TR" dirty="0"/>
          </a:p>
        </p:txBody>
      </p:sp>
    </p:spTree>
    <p:extLst>
      <p:ext uri="{BB962C8B-B14F-4D97-AF65-F5344CB8AC3E}">
        <p14:creationId xmlns:p14="http://schemas.microsoft.com/office/powerpoint/2010/main" val="12503905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tr-TR" smtClean="0"/>
              <a:t>Asıl başlık stili için tıklatın</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5" name="Date Placeholder 4"/>
          <p:cNvSpPr>
            <a:spLocks noGrp="1"/>
          </p:cNvSpPr>
          <p:nvPr>
            <p:ph type="dt" sz="half" idx="10"/>
          </p:nvPr>
        </p:nvSpPr>
        <p:spPr/>
        <p:txBody>
          <a:bodyPr/>
          <a:lstStyle/>
          <a:p>
            <a:fld id="{430CF7F2-2074-4AB7-BF64-96E9546234CE}" type="datetimeFigureOut">
              <a:rPr lang="tr-TR" smtClean="0"/>
              <a:t>07.12.2017</a:t>
            </a:fld>
            <a:endParaRPr lang="tr-TR" dirty="0"/>
          </a:p>
        </p:txBody>
      </p:sp>
      <p:sp>
        <p:nvSpPr>
          <p:cNvPr id="6" name="Footer Placeholder 5"/>
          <p:cNvSpPr>
            <a:spLocks noGrp="1"/>
          </p:cNvSpPr>
          <p:nvPr>
            <p:ph type="ftr" sz="quarter" idx="11"/>
          </p:nvPr>
        </p:nvSpPr>
        <p:spPr/>
        <p:txBody>
          <a:bodyPr/>
          <a:lstStyle/>
          <a:p>
            <a:endParaRPr lang="tr-TR" dirty="0"/>
          </a:p>
        </p:txBody>
      </p:sp>
      <p:sp>
        <p:nvSpPr>
          <p:cNvPr id="7" name="Slide Number Placeholder 6"/>
          <p:cNvSpPr>
            <a:spLocks noGrp="1"/>
          </p:cNvSpPr>
          <p:nvPr>
            <p:ph type="sldNum" sz="quarter" idx="12"/>
          </p:nvPr>
        </p:nvSpPr>
        <p:spPr/>
        <p:txBody>
          <a:bodyPr/>
          <a:lstStyle/>
          <a:p>
            <a:fld id="{2D48C371-AE3C-48AD-B36D-E8BB7247C0EB}" type="slidenum">
              <a:rPr lang="tr-TR" smtClean="0"/>
              <a:t>‹#›</a:t>
            </a:fld>
            <a:endParaRPr lang="tr-TR" dirty="0"/>
          </a:p>
        </p:txBody>
      </p:sp>
    </p:spTree>
    <p:extLst>
      <p:ext uri="{BB962C8B-B14F-4D97-AF65-F5344CB8AC3E}">
        <p14:creationId xmlns:p14="http://schemas.microsoft.com/office/powerpoint/2010/main" val="29987841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tr-TR" smtClean="0"/>
              <a:t>Asıl başlık stili için tıklatın</a:t>
            </a:r>
            <a:endParaRPr lang="en-US" dirty="0"/>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12" name="Content Placeholder 3"/>
          <p:cNvSpPr>
            <a:spLocks noGrp="1"/>
          </p:cNvSpPr>
          <p:nvPr>
            <p:ph sz="quarter" idx="13"/>
          </p:nvPr>
        </p:nvSpPr>
        <p:spPr>
          <a:xfrm>
            <a:off x="913774" y="3051012"/>
            <a:ext cx="5106027" cy="2740187"/>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13" name="Content Placeholder 5"/>
          <p:cNvSpPr>
            <a:spLocks noGrp="1"/>
          </p:cNvSpPr>
          <p:nvPr>
            <p:ph sz="quarter" idx="14"/>
          </p:nvPr>
        </p:nvSpPr>
        <p:spPr>
          <a:xfrm>
            <a:off x="6172200" y="3051012"/>
            <a:ext cx="5105401" cy="2740187"/>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7" name="Date Placeholder 6"/>
          <p:cNvSpPr>
            <a:spLocks noGrp="1"/>
          </p:cNvSpPr>
          <p:nvPr>
            <p:ph type="dt" sz="half" idx="10"/>
          </p:nvPr>
        </p:nvSpPr>
        <p:spPr/>
        <p:txBody>
          <a:bodyPr/>
          <a:lstStyle/>
          <a:p>
            <a:fld id="{430CF7F2-2074-4AB7-BF64-96E9546234CE}" type="datetimeFigureOut">
              <a:rPr lang="tr-TR" smtClean="0"/>
              <a:t>07.12.2017</a:t>
            </a:fld>
            <a:endParaRPr lang="tr-TR" dirty="0"/>
          </a:p>
        </p:txBody>
      </p:sp>
      <p:sp>
        <p:nvSpPr>
          <p:cNvPr id="8" name="Footer Placeholder 7"/>
          <p:cNvSpPr>
            <a:spLocks noGrp="1"/>
          </p:cNvSpPr>
          <p:nvPr>
            <p:ph type="ftr" sz="quarter" idx="11"/>
          </p:nvPr>
        </p:nvSpPr>
        <p:spPr/>
        <p:txBody>
          <a:bodyPr/>
          <a:lstStyle/>
          <a:p>
            <a:endParaRPr lang="tr-TR" dirty="0"/>
          </a:p>
        </p:txBody>
      </p:sp>
      <p:sp>
        <p:nvSpPr>
          <p:cNvPr id="9" name="Slide Number Placeholder 8"/>
          <p:cNvSpPr>
            <a:spLocks noGrp="1"/>
          </p:cNvSpPr>
          <p:nvPr>
            <p:ph type="sldNum" sz="quarter" idx="12"/>
          </p:nvPr>
        </p:nvSpPr>
        <p:spPr/>
        <p:txBody>
          <a:bodyPr/>
          <a:lstStyle/>
          <a:p>
            <a:fld id="{2D48C371-AE3C-48AD-B36D-E8BB7247C0EB}" type="slidenum">
              <a:rPr lang="tr-TR" smtClean="0"/>
              <a:t>‹#›</a:t>
            </a:fld>
            <a:endParaRPr lang="tr-TR" dirty="0"/>
          </a:p>
        </p:txBody>
      </p:sp>
    </p:spTree>
    <p:extLst>
      <p:ext uri="{BB962C8B-B14F-4D97-AF65-F5344CB8AC3E}">
        <p14:creationId xmlns:p14="http://schemas.microsoft.com/office/powerpoint/2010/main" val="32015718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tr-TR" smtClean="0"/>
              <a:t>Asıl başlık stili için tıklatın</a:t>
            </a:r>
            <a:endParaRPr lang="en-US" dirty="0"/>
          </a:p>
        </p:txBody>
      </p:sp>
      <p:sp>
        <p:nvSpPr>
          <p:cNvPr id="3" name="Date Placeholder 2"/>
          <p:cNvSpPr>
            <a:spLocks noGrp="1"/>
          </p:cNvSpPr>
          <p:nvPr>
            <p:ph type="dt" sz="half" idx="10"/>
          </p:nvPr>
        </p:nvSpPr>
        <p:spPr/>
        <p:txBody>
          <a:bodyPr/>
          <a:lstStyle/>
          <a:p>
            <a:fld id="{430CF7F2-2074-4AB7-BF64-96E9546234CE}" type="datetimeFigureOut">
              <a:rPr lang="tr-TR" smtClean="0"/>
              <a:t>07.12.2017</a:t>
            </a:fld>
            <a:endParaRPr lang="tr-TR" dirty="0"/>
          </a:p>
        </p:txBody>
      </p:sp>
      <p:sp>
        <p:nvSpPr>
          <p:cNvPr id="4" name="Footer Placeholder 3"/>
          <p:cNvSpPr>
            <a:spLocks noGrp="1"/>
          </p:cNvSpPr>
          <p:nvPr>
            <p:ph type="ftr" sz="quarter" idx="11"/>
          </p:nvPr>
        </p:nvSpPr>
        <p:spPr/>
        <p:txBody>
          <a:bodyPr/>
          <a:lstStyle/>
          <a:p>
            <a:endParaRPr lang="tr-TR" dirty="0"/>
          </a:p>
        </p:txBody>
      </p:sp>
      <p:sp>
        <p:nvSpPr>
          <p:cNvPr id="5" name="Slide Number Placeholder 4"/>
          <p:cNvSpPr>
            <a:spLocks noGrp="1"/>
          </p:cNvSpPr>
          <p:nvPr>
            <p:ph type="sldNum" sz="quarter" idx="12"/>
          </p:nvPr>
        </p:nvSpPr>
        <p:spPr/>
        <p:txBody>
          <a:bodyPr/>
          <a:lstStyle/>
          <a:p>
            <a:fld id="{2D48C371-AE3C-48AD-B36D-E8BB7247C0EB}" type="slidenum">
              <a:rPr lang="tr-TR" smtClean="0"/>
              <a:t>‹#›</a:t>
            </a:fld>
            <a:endParaRPr lang="tr-TR" dirty="0"/>
          </a:p>
        </p:txBody>
      </p:sp>
    </p:spTree>
    <p:extLst>
      <p:ext uri="{BB962C8B-B14F-4D97-AF65-F5344CB8AC3E}">
        <p14:creationId xmlns:p14="http://schemas.microsoft.com/office/powerpoint/2010/main" val="36057387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430CF7F2-2074-4AB7-BF64-96E9546234CE}" type="datetimeFigureOut">
              <a:rPr lang="tr-TR" smtClean="0"/>
              <a:t>07.12.2017</a:t>
            </a:fld>
            <a:endParaRPr lang="tr-TR" dirty="0"/>
          </a:p>
        </p:txBody>
      </p:sp>
      <p:sp>
        <p:nvSpPr>
          <p:cNvPr id="3" name="Footer Placeholder 2"/>
          <p:cNvSpPr>
            <a:spLocks noGrp="1"/>
          </p:cNvSpPr>
          <p:nvPr>
            <p:ph type="ftr" sz="quarter" idx="11"/>
          </p:nvPr>
        </p:nvSpPr>
        <p:spPr/>
        <p:txBody>
          <a:bodyPr/>
          <a:lstStyle/>
          <a:p>
            <a:endParaRPr lang="tr-TR" dirty="0"/>
          </a:p>
        </p:txBody>
      </p:sp>
      <p:sp>
        <p:nvSpPr>
          <p:cNvPr id="4" name="Slide Number Placeholder 3"/>
          <p:cNvSpPr>
            <a:spLocks noGrp="1"/>
          </p:cNvSpPr>
          <p:nvPr>
            <p:ph type="sldNum" sz="quarter" idx="12"/>
          </p:nvPr>
        </p:nvSpPr>
        <p:spPr/>
        <p:txBody>
          <a:bodyPr/>
          <a:lstStyle/>
          <a:p>
            <a:fld id="{2D48C371-AE3C-48AD-B36D-E8BB7247C0EB}" type="slidenum">
              <a:rPr lang="tr-TR" smtClean="0"/>
              <a:t>‹#›</a:t>
            </a:fld>
            <a:endParaRPr lang="tr-TR" dirty="0"/>
          </a:p>
        </p:txBody>
      </p:sp>
    </p:spTree>
    <p:extLst>
      <p:ext uri="{BB962C8B-B14F-4D97-AF65-F5344CB8AC3E}">
        <p14:creationId xmlns:p14="http://schemas.microsoft.com/office/powerpoint/2010/main" val="2521330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tr-TR" smtClean="0"/>
              <a:t>Asıl başlık stili için tıklatın</a:t>
            </a:r>
            <a:endParaRPr lang="en-US" dirty="0"/>
          </a:p>
        </p:txBody>
      </p:sp>
      <p:sp>
        <p:nvSpPr>
          <p:cNvPr id="10" name="Content Placeholder 2"/>
          <p:cNvSpPr>
            <a:spLocks noGrp="1"/>
          </p:cNvSpPr>
          <p:nvPr>
            <p:ph sz="quarter" idx="13"/>
          </p:nvPr>
        </p:nvSpPr>
        <p:spPr>
          <a:xfrm>
            <a:off x="5078062" y="609600"/>
            <a:ext cx="6200163" cy="5181599"/>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a:t>
            </a:r>
          </a:p>
        </p:txBody>
      </p:sp>
      <p:sp>
        <p:nvSpPr>
          <p:cNvPr id="5" name="Date Placeholder 4"/>
          <p:cNvSpPr>
            <a:spLocks noGrp="1"/>
          </p:cNvSpPr>
          <p:nvPr>
            <p:ph type="dt" sz="half" idx="10"/>
          </p:nvPr>
        </p:nvSpPr>
        <p:spPr/>
        <p:txBody>
          <a:bodyPr/>
          <a:lstStyle/>
          <a:p>
            <a:fld id="{430CF7F2-2074-4AB7-BF64-96E9546234CE}" type="datetimeFigureOut">
              <a:rPr lang="tr-TR" smtClean="0"/>
              <a:t>07.12.2017</a:t>
            </a:fld>
            <a:endParaRPr lang="tr-TR" dirty="0"/>
          </a:p>
        </p:txBody>
      </p:sp>
      <p:sp>
        <p:nvSpPr>
          <p:cNvPr id="6" name="Footer Placeholder 5"/>
          <p:cNvSpPr>
            <a:spLocks noGrp="1"/>
          </p:cNvSpPr>
          <p:nvPr>
            <p:ph type="ftr" sz="quarter" idx="11"/>
          </p:nvPr>
        </p:nvSpPr>
        <p:spPr/>
        <p:txBody>
          <a:bodyPr/>
          <a:lstStyle/>
          <a:p>
            <a:endParaRPr lang="tr-TR" dirty="0"/>
          </a:p>
        </p:txBody>
      </p:sp>
      <p:sp>
        <p:nvSpPr>
          <p:cNvPr id="7" name="Slide Number Placeholder 6"/>
          <p:cNvSpPr>
            <a:spLocks noGrp="1"/>
          </p:cNvSpPr>
          <p:nvPr>
            <p:ph type="sldNum" sz="quarter" idx="12"/>
          </p:nvPr>
        </p:nvSpPr>
        <p:spPr/>
        <p:txBody>
          <a:bodyPr/>
          <a:lstStyle/>
          <a:p>
            <a:fld id="{2D48C371-AE3C-48AD-B36D-E8BB7247C0EB}" type="slidenum">
              <a:rPr lang="tr-TR" smtClean="0"/>
              <a:t>‹#›</a:t>
            </a:fld>
            <a:endParaRPr lang="tr-TR" dirty="0"/>
          </a:p>
        </p:txBody>
      </p:sp>
    </p:spTree>
    <p:extLst>
      <p:ext uri="{BB962C8B-B14F-4D97-AF65-F5344CB8AC3E}">
        <p14:creationId xmlns:p14="http://schemas.microsoft.com/office/powerpoint/2010/main" val="32653923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600"/>
            <a:ext cx="5934969" cy="2023254"/>
          </a:xfrm>
        </p:spPr>
        <p:txBody>
          <a:bodyPr anchor="b"/>
          <a:lstStyle>
            <a:lvl1pPr algn="ctr">
              <a:defRPr sz="3200"/>
            </a:lvl1pPr>
          </a:lstStyle>
          <a:p>
            <a:r>
              <a:rPr lang="tr-TR" smtClean="0"/>
              <a:t>Asıl başlık stili için tıklatın</a:t>
            </a:r>
            <a:endParaRPr lang="en-US" dirty="0"/>
          </a:p>
        </p:txBody>
      </p:sp>
      <p:sp>
        <p:nvSpPr>
          <p:cNvPr id="3" name="Picture Placeholder 2"/>
          <p:cNvSpPr>
            <a:spLocks noGrp="1" noChangeAspect="1"/>
          </p:cNvSpPr>
          <p:nvPr>
            <p:ph type="pic" idx="1"/>
          </p:nvPr>
        </p:nvSpPr>
        <p:spPr>
          <a:xfrm>
            <a:off x="7424803" y="609601"/>
            <a:ext cx="3255358" cy="5181600"/>
          </a:xfrm>
          <a:prstGeom prst="roundRect">
            <a:avLst>
              <a:gd name="adj" fmla="val 494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dirty="0" smtClean="0"/>
              <a:t>Resim eklemek için simgeyi tıklatın</a:t>
            </a:r>
            <a:endParaRPr lang="en-US" dirty="0"/>
          </a:p>
        </p:txBody>
      </p:sp>
      <p:sp>
        <p:nvSpPr>
          <p:cNvPr id="4" name="Text Placeholder 3"/>
          <p:cNvSpPr>
            <a:spLocks noGrp="1"/>
          </p:cNvSpPr>
          <p:nvPr>
            <p:ph type="body" sz="half" idx="2"/>
          </p:nvPr>
        </p:nvSpPr>
        <p:spPr>
          <a:xfrm>
            <a:off x="913794" y="2632852"/>
            <a:ext cx="593494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a:t>
            </a:r>
          </a:p>
        </p:txBody>
      </p:sp>
      <p:sp>
        <p:nvSpPr>
          <p:cNvPr id="5" name="Date Placeholder 4"/>
          <p:cNvSpPr>
            <a:spLocks noGrp="1"/>
          </p:cNvSpPr>
          <p:nvPr>
            <p:ph type="dt" sz="half" idx="10"/>
          </p:nvPr>
        </p:nvSpPr>
        <p:spPr/>
        <p:txBody>
          <a:bodyPr/>
          <a:lstStyle/>
          <a:p>
            <a:fld id="{430CF7F2-2074-4AB7-BF64-96E9546234CE}" type="datetimeFigureOut">
              <a:rPr lang="tr-TR" smtClean="0"/>
              <a:t>07.12.2017</a:t>
            </a:fld>
            <a:endParaRPr lang="tr-TR"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D48C371-AE3C-48AD-B36D-E8BB7247C0EB}" type="slidenum">
              <a:rPr lang="tr-TR" smtClean="0"/>
              <a:t>‹#›</a:t>
            </a:fld>
            <a:endParaRPr lang="tr-TR" dirty="0"/>
          </a:p>
        </p:txBody>
      </p:sp>
    </p:spTree>
    <p:extLst>
      <p:ext uri="{BB962C8B-B14F-4D97-AF65-F5344CB8AC3E}">
        <p14:creationId xmlns:p14="http://schemas.microsoft.com/office/powerpoint/2010/main" val="29751671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19">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13775" y="618517"/>
            <a:ext cx="10364451" cy="1596177"/>
          </a:xfrm>
          <a:prstGeom prst="rect">
            <a:avLst/>
          </a:prstGeom>
        </p:spPr>
        <p:txBody>
          <a:bodyPr vert="horz" lIns="91440" tIns="45720" rIns="91440" bIns="45720" rtlCol="0" anchor="ctr">
            <a:normAutofit/>
          </a:bodyPr>
          <a:lstStyle/>
          <a:p>
            <a:r>
              <a:rPr lang="tr-TR" smtClean="0"/>
              <a:t>Asıl başlık stili için tıklatın</a:t>
            </a:r>
            <a:endParaRPr lang="en-US" dirty="0"/>
          </a:p>
        </p:txBody>
      </p:sp>
      <p:sp>
        <p:nvSpPr>
          <p:cNvPr id="3" name="Text Placeholder 2"/>
          <p:cNvSpPr>
            <a:spLocks noGrp="1"/>
          </p:cNvSpPr>
          <p:nvPr>
            <p:ph type="body" idx="1"/>
          </p:nvPr>
        </p:nvSpPr>
        <p:spPr>
          <a:xfrm>
            <a:off x="913775" y="2367093"/>
            <a:ext cx="10364452" cy="3424107"/>
          </a:xfrm>
          <a:prstGeom prst="rect">
            <a:avLst/>
          </a:prstGeom>
        </p:spPr>
        <p:txBody>
          <a:bodyPr vert="horz" lIns="91440" tIns="45720" rIns="91440" bIns="45720" rtlCol="0">
            <a:normAutofit/>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2"/>
          </p:nvPr>
        </p:nvSpPr>
        <p:spPr>
          <a:xfrm>
            <a:off x="7678737" y="5883275"/>
            <a:ext cx="2743200" cy="365125"/>
          </a:xfrm>
          <a:prstGeom prst="rect">
            <a:avLst/>
          </a:prstGeom>
        </p:spPr>
        <p:txBody>
          <a:bodyPr vert="horz" lIns="91440" tIns="45720" rIns="91440" bIns="45720" rtlCol="0" anchor="ctr"/>
          <a:lstStyle>
            <a:lvl1pPr algn="r">
              <a:defRPr sz="1000">
                <a:solidFill>
                  <a:schemeClr val="tx1"/>
                </a:solidFill>
              </a:defRPr>
            </a:lvl1pPr>
          </a:lstStyle>
          <a:p>
            <a:fld id="{430CF7F2-2074-4AB7-BF64-96E9546234CE}" type="datetimeFigureOut">
              <a:rPr lang="tr-TR" smtClean="0"/>
              <a:t>07.12.2017</a:t>
            </a:fld>
            <a:endParaRPr lang="tr-TR" dirty="0"/>
          </a:p>
        </p:txBody>
      </p:sp>
      <p:sp>
        <p:nvSpPr>
          <p:cNvPr id="5" name="Footer Placeholder 4"/>
          <p:cNvSpPr>
            <a:spLocks noGrp="1"/>
          </p:cNvSpPr>
          <p:nvPr>
            <p:ph type="ftr" sz="quarter" idx="3"/>
          </p:nvPr>
        </p:nvSpPr>
        <p:spPr>
          <a:xfrm>
            <a:off x="913774" y="5883275"/>
            <a:ext cx="6672887" cy="365125"/>
          </a:xfrm>
          <a:prstGeom prst="rect">
            <a:avLst/>
          </a:prstGeom>
        </p:spPr>
        <p:txBody>
          <a:bodyPr vert="horz" lIns="91440" tIns="45720" rIns="91440" bIns="45720" rtlCol="0" anchor="ctr"/>
          <a:lstStyle>
            <a:lvl1pPr algn="l">
              <a:defRPr sz="1000">
                <a:solidFill>
                  <a:schemeClr val="tx1"/>
                </a:solidFill>
              </a:defRPr>
            </a:lvl1pPr>
          </a:lstStyle>
          <a:p>
            <a:endParaRPr lang="tr-TR" dirty="0"/>
          </a:p>
        </p:txBody>
      </p:sp>
      <p:sp>
        <p:nvSpPr>
          <p:cNvPr id="6" name="Slide Number Placeholder 5"/>
          <p:cNvSpPr>
            <a:spLocks noGrp="1"/>
          </p:cNvSpPr>
          <p:nvPr>
            <p:ph type="sldNum" sz="quarter" idx="4"/>
          </p:nvPr>
        </p:nvSpPr>
        <p:spPr>
          <a:xfrm>
            <a:off x="10514011" y="5883275"/>
            <a:ext cx="764215" cy="365125"/>
          </a:xfrm>
          <a:prstGeom prst="rect">
            <a:avLst/>
          </a:prstGeom>
        </p:spPr>
        <p:txBody>
          <a:bodyPr vert="horz" lIns="91440" tIns="45720" rIns="91440" bIns="45720" rtlCol="0" anchor="ctr"/>
          <a:lstStyle>
            <a:lvl1pPr algn="r">
              <a:defRPr sz="1000">
                <a:solidFill>
                  <a:schemeClr val="tx1"/>
                </a:solidFill>
              </a:defRPr>
            </a:lvl1pPr>
          </a:lstStyle>
          <a:p>
            <a:fld id="{2D48C371-AE3C-48AD-B36D-E8BB7247C0EB}" type="slidenum">
              <a:rPr lang="tr-TR" smtClean="0"/>
              <a:t>‹#›</a:t>
            </a:fld>
            <a:endParaRPr lang="tr-TR" dirty="0"/>
          </a:p>
        </p:txBody>
      </p:sp>
    </p:spTree>
    <p:extLst>
      <p:ext uri="{BB962C8B-B14F-4D97-AF65-F5344CB8AC3E}">
        <p14:creationId xmlns:p14="http://schemas.microsoft.com/office/powerpoint/2010/main" val="505404846"/>
      </p:ext>
    </p:extLst>
  </p:cSld>
  <p:clrMap bg1="lt1" tx1="dk1" bg2="lt2" tx2="dk2" accent1="accent1" accent2="accent2" accent3="accent3" accent4="accent4" accent5="accent5" accent6="accent6" hlink="hlink" folHlink="folHlink"/>
  <p:sldLayoutIdLst>
    <p:sldLayoutId id="2147484041" r:id="rId1"/>
    <p:sldLayoutId id="2147484042" r:id="rId2"/>
    <p:sldLayoutId id="2147484043" r:id="rId3"/>
    <p:sldLayoutId id="2147484044" r:id="rId4"/>
    <p:sldLayoutId id="2147484045" r:id="rId5"/>
    <p:sldLayoutId id="2147484046" r:id="rId6"/>
    <p:sldLayoutId id="2147484047" r:id="rId7"/>
    <p:sldLayoutId id="2147484048" r:id="rId8"/>
    <p:sldLayoutId id="2147484049" r:id="rId9"/>
    <p:sldLayoutId id="2147484050" r:id="rId10"/>
    <p:sldLayoutId id="2147484051" r:id="rId11"/>
    <p:sldLayoutId id="2147484052" r:id="rId12"/>
    <p:sldLayoutId id="2147484053" r:id="rId13"/>
    <p:sldLayoutId id="2147484054" r:id="rId14"/>
    <p:sldLayoutId id="2147484055" r:id="rId15"/>
    <p:sldLayoutId id="2147484056" r:id="rId16"/>
    <p:sldLayoutId id="2147484057" r:id="rId17"/>
  </p:sldLayoutIdLst>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3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kutusu 3"/>
          <p:cNvSpPr txBox="1"/>
          <p:nvPr/>
        </p:nvSpPr>
        <p:spPr>
          <a:xfrm>
            <a:off x="391887" y="2041071"/>
            <a:ext cx="10008830" cy="2308324"/>
          </a:xfrm>
          <a:prstGeom prst="rect">
            <a:avLst/>
          </a:prstGeom>
          <a:noFill/>
        </p:spPr>
        <p:txBody>
          <a:bodyPr wrap="square" rtlCol="0">
            <a:spAutoFit/>
          </a:bodyPr>
          <a:lstStyle/>
          <a:p>
            <a:pPr algn="ctr"/>
            <a:r>
              <a:rPr lang="tr-TR" sz="7200" dirty="0" smtClean="0">
                <a:solidFill>
                  <a:srgbClr val="FF0000"/>
                </a:solidFill>
                <a:latin typeface="Comic Sans MS" panose="030F0702030302020204" pitchFamily="66" charset="0"/>
              </a:rPr>
              <a:t>KOROZYON ÇEŞİTLERİ</a:t>
            </a:r>
            <a:endParaRPr lang="tr-TR" sz="7200" dirty="0">
              <a:solidFill>
                <a:srgbClr val="FF0000"/>
              </a:solidFill>
              <a:latin typeface="Comic Sans MS" panose="030F0702030302020204" pitchFamily="66" charset="0"/>
            </a:endParaRPr>
          </a:p>
        </p:txBody>
      </p:sp>
      <p:pic>
        <p:nvPicPr>
          <p:cNvPr id="2" name="Resim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41817" y="0"/>
            <a:ext cx="2050183" cy="2041071"/>
          </a:xfrm>
          <a:prstGeom prst="rect">
            <a:avLst/>
          </a:prstGeom>
        </p:spPr>
      </p:pic>
    </p:spTree>
    <p:extLst>
      <p:ext uri="{BB962C8B-B14F-4D97-AF65-F5344CB8AC3E}">
        <p14:creationId xmlns:p14="http://schemas.microsoft.com/office/powerpoint/2010/main" val="1343009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28652" y="85321"/>
            <a:ext cx="2929007" cy="400110"/>
          </a:xfrm>
          <a:prstGeom prst="rect">
            <a:avLst/>
          </a:prstGeom>
        </p:spPr>
        <p:txBody>
          <a:bodyPr wrap="none">
            <a:spAutoFit/>
          </a:bodyPr>
          <a:lstStyle/>
          <a:p>
            <a:r>
              <a:rPr lang="tr-TR" sz="2000" b="1" dirty="0">
                <a:solidFill>
                  <a:srgbClr val="FF0000"/>
                </a:solidFill>
                <a:latin typeface="Comic Sans MS" panose="030F0702030302020204" pitchFamily="66" charset="0"/>
              </a:rPr>
              <a:t>3 - Galvanik Korozyon</a:t>
            </a:r>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5084" y="727225"/>
            <a:ext cx="3280880" cy="27276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89147" y="685486"/>
            <a:ext cx="3280880" cy="27694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Dikdörtgen 2"/>
          <p:cNvSpPr/>
          <p:nvPr/>
        </p:nvSpPr>
        <p:spPr>
          <a:xfrm>
            <a:off x="3852809" y="3647326"/>
            <a:ext cx="4934364" cy="369332"/>
          </a:xfrm>
          <a:prstGeom prst="rect">
            <a:avLst/>
          </a:prstGeom>
        </p:spPr>
        <p:txBody>
          <a:bodyPr wrap="none">
            <a:spAutoFit/>
          </a:bodyPr>
          <a:lstStyle/>
          <a:p>
            <a:r>
              <a:rPr lang="tr-TR" dirty="0">
                <a:solidFill>
                  <a:srgbClr val="FF0000"/>
                </a:solidFill>
                <a:latin typeface="Comic Sans MS" panose="030F0702030302020204" pitchFamily="66" charset="0"/>
              </a:rPr>
              <a:t>Boru bağlantı bölgelerinde galvanik korozyon</a:t>
            </a:r>
          </a:p>
        </p:txBody>
      </p:sp>
      <p:sp>
        <p:nvSpPr>
          <p:cNvPr id="4" name="Dikdörtgen 3"/>
          <p:cNvSpPr/>
          <p:nvPr/>
        </p:nvSpPr>
        <p:spPr>
          <a:xfrm>
            <a:off x="328774" y="4364047"/>
            <a:ext cx="11168008" cy="707886"/>
          </a:xfrm>
          <a:prstGeom prst="rect">
            <a:avLst/>
          </a:prstGeom>
        </p:spPr>
        <p:txBody>
          <a:bodyPr wrap="square">
            <a:spAutoFit/>
          </a:bodyPr>
          <a:lstStyle/>
          <a:p>
            <a:pPr algn="just"/>
            <a:r>
              <a:rPr lang="tr-TR" sz="2000" dirty="0" smtClean="0">
                <a:latin typeface="Comic Sans MS" panose="030F0702030302020204" pitchFamily="66" charset="0"/>
              </a:rPr>
              <a:t>Şekilde görüldüğü </a:t>
            </a:r>
            <a:r>
              <a:rPr lang="tr-TR" sz="2000" dirty="0">
                <a:latin typeface="Comic Sans MS" panose="030F0702030302020204" pitchFamily="66" charset="0"/>
              </a:rPr>
              <a:t>gibi boru bağlantı bölgelerinde </a:t>
            </a:r>
            <a:r>
              <a:rPr lang="tr-TR" sz="2000" dirty="0">
                <a:solidFill>
                  <a:srgbClr val="FF0000"/>
                </a:solidFill>
                <a:latin typeface="Comic Sans MS" panose="030F0702030302020204" pitchFamily="66" charset="0"/>
              </a:rPr>
              <a:t>farklı malzeme </a:t>
            </a:r>
            <a:r>
              <a:rPr lang="tr-TR" sz="2000" dirty="0">
                <a:latin typeface="Comic Sans MS" panose="030F0702030302020204" pitchFamily="66" charset="0"/>
              </a:rPr>
              <a:t>kullanılması ve aralarında yeterli yalıtım yapılamadığından </a:t>
            </a:r>
            <a:r>
              <a:rPr lang="tr-TR" sz="2000" dirty="0">
                <a:solidFill>
                  <a:srgbClr val="FF0000"/>
                </a:solidFill>
                <a:latin typeface="Comic Sans MS" panose="030F0702030302020204" pitchFamily="66" charset="0"/>
              </a:rPr>
              <a:t>galvanik korozyon </a:t>
            </a:r>
            <a:r>
              <a:rPr lang="tr-TR" sz="2000" dirty="0">
                <a:latin typeface="Comic Sans MS" panose="030F0702030302020204" pitchFamily="66" charset="0"/>
              </a:rPr>
              <a:t>oluşmuştur.</a:t>
            </a:r>
          </a:p>
        </p:txBody>
      </p:sp>
    </p:spTree>
    <p:extLst>
      <p:ext uri="{BB962C8B-B14F-4D97-AF65-F5344CB8AC3E}">
        <p14:creationId xmlns:p14="http://schemas.microsoft.com/office/powerpoint/2010/main" val="9423452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28652" y="85321"/>
            <a:ext cx="2929007" cy="400110"/>
          </a:xfrm>
          <a:prstGeom prst="rect">
            <a:avLst/>
          </a:prstGeom>
        </p:spPr>
        <p:txBody>
          <a:bodyPr wrap="none">
            <a:spAutoFit/>
          </a:bodyPr>
          <a:lstStyle/>
          <a:p>
            <a:r>
              <a:rPr lang="tr-TR" sz="2000" b="1" dirty="0">
                <a:solidFill>
                  <a:srgbClr val="FF0000"/>
                </a:solidFill>
                <a:latin typeface="Comic Sans MS" panose="030F0702030302020204" pitchFamily="66" charset="0"/>
              </a:rPr>
              <a:t>3 - Galvanik Korozyon</a:t>
            </a:r>
          </a:p>
        </p:txBody>
      </p:sp>
      <p:sp>
        <p:nvSpPr>
          <p:cNvPr id="5" name="Dikdörtgen 4"/>
          <p:cNvSpPr/>
          <p:nvPr/>
        </p:nvSpPr>
        <p:spPr>
          <a:xfrm>
            <a:off x="0" y="485431"/>
            <a:ext cx="7219308" cy="6247864"/>
          </a:xfrm>
          <a:prstGeom prst="rect">
            <a:avLst/>
          </a:prstGeom>
        </p:spPr>
        <p:txBody>
          <a:bodyPr wrap="square">
            <a:spAutoFit/>
          </a:bodyPr>
          <a:lstStyle/>
          <a:p>
            <a:pPr marL="342900" indent="-342900" algn="just">
              <a:buFont typeface="Arial" panose="020B0604020202020204" pitchFamily="34" charset="0"/>
              <a:buChar char="•"/>
            </a:pPr>
            <a:r>
              <a:rPr lang="tr-TR" sz="2000" dirty="0" smtClean="0">
                <a:latin typeface="Comic Sans MS" panose="030F0702030302020204" pitchFamily="66" charset="0"/>
              </a:rPr>
              <a:t>Galvanik </a:t>
            </a:r>
            <a:r>
              <a:rPr lang="tr-TR" sz="2000" dirty="0">
                <a:latin typeface="Comic Sans MS" panose="030F0702030302020204" pitchFamily="66" charset="0"/>
              </a:rPr>
              <a:t>bir hücrede korozyon hızı, esas olarak </a:t>
            </a:r>
            <a:r>
              <a:rPr lang="tr-TR" sz="2000" dirty="0" smtClean="0">
                <a:solidFill>
                  <a:srgbClr val="FF0000"/>
                </a:solidFill>
                <a:latin typeface="Comic Sans MS" panose="030F0702030302020204" pitchFamily="66" charset="0"/>
              </a:rPr>
              <a:t>anot </a:t>
            </a:r>
            <a:r>
              <a:rPr lang="tr-TR" sz="2000" dirty="0">
                <a:solidFill>
                  <a:srgbClr val="FF0000"/>
                </a:solidFill>
                <a:latin typeface="Comic Sans MS" panose="030F0702030302020204" pitchFamily="66" charset="0"/>
              </a:rPr>
              <a:t>ve katot arasındaki potansiyel </a:t>
            </a:r>
            <a:r>
              <a:rPr lang="tr-TR" sz="2000" dirty="0" smtClean="0">
                <a:solidFill>
                  <a:srgbClr val="FF0000"/>
                </a:solidFill>
                <a:latin typeface="Comic Sans MS" panose="030F0702030302020204" pitchFamily="66" charset="0"/>
              </a:rPr>
              <a:t>fark</a:t>
            </a:r>
            <a:r>
              <a:rPr lang="tr-TR" sz="2000" dirty="0" smtClean="0">
                <a:latin typeface="Comic Sans MS" panose="030F0702030302020204" pitchFamily="66" charset="0"/>
              </a:rPr>
              <a:t> </a:t>
            </a:r>
            <a:r>
              <a:rPr lang="tr-TR" sz="2000" dirty="0">
                <a:latin typeface="Comic Sans MS" panose="030F0702030302020204" pitchFamily="66" charset="0"/>
              </a:rPr>
              <a:t>ile çevre </a:t>
            </a:r>
            <a:r>
              <a:rPr lang="tr-TR" sz="2000" dirty="0">
                <a:solidFill>
                  <a:srgbClr val="FF0000"/>
                </a:solidFill>
                <a:latin typeface="Comic Sans MS" panose="030F0702030302020204" pitchFamily="66" charset="0"/>
              </a:rPr>
              <a:t>elektrolitin iletkenliğine</a:t>
            </a:r>
            <a:r>
              <a:rPr lang="tr-TR" sz="2000" dirty="0">
                <a:latin typeface="Comic Sans MS" panose="030F0702030302020204" pitchFamily="66" charset="0"/>
              </a:rPr>
              <a:t> bağlıdır. </a:t>
            </a:r>
            <a:endParaRPr lang="tr-TR" sz="2000" dirty="0" smtClean="0">
              <a:latin typeface="Comic Sans MS" panose="030F0702030302020204" pitchFamily="66" charset="0"/>
            </a:endParaRPr>
          </a:p>
          <a:p>
            <a:pPr marL="342900" indent="-342900" algn="just">
              <a:buFont typeface="Arial" panose="020B0604020202020204" pitchFamily="34" charset="0"/>
              <a:buChar char="•"/>
            </a:pPr>
            <a:endParaRPr lang="tr-TR" sz="2000" dirty="0" smtClean="0">
              <a:latin typeface="Comic Sans MS" panose="030F0702030302020204" pitchFamily="66" charset="0"/>
            </a:endParaRPr>
          </a:p>
          <a:p>
            <a:pPr marL="342900" indent="-342900" algn="just">
              <a:buFont typeface="Arial" panose="020B0604020202020204" pitchFamily="34" charset="0"/>
              <a:buChar char="•"/>
            </a:pPr>
            <a:r>
              <a:rPr lang="tr-TR" sz="2000" dirty="0" smtClean="0">
                <a:latin typeface="Comic Sans MS" panose="030F0702030302020204" pitchFamily="66" charset="0"/>
              </a:rPr>
              <a:t>Bunun </a:t>
            </a:r>
            <a:r>
              <a:rPr lang="tr-TR" sz="2000" dirty="0">
                <a:latin typeface="Comic Sans MS" panose="030F0702030302020204" pitchFamily="66" charset="0"/>
              </a:rPr>
              <a:t>dışında </a:t>
            </a:r>
            <a:r>
              <a:rPr lang="tr-TR" sz="2000" dirty="0">
                <a:solidFill>
                  <a:srgbClr val="FF0000"/>
                </a:solidFill>
                <a:latin typeface="Comic Sans MS" panose="030F0702030302020204" pitchFamily="66" charset="0"/>
              </a:rPr>
              <a:t>katot/anot yüzey alanı oranı </a:t>
            </a:r>
            <a:r>
              <a:rPr lang="tr-TR" sz="2000" dirty="0">
                <a:latin typeface="Comic Sans MS" panose="030F0702030302020204" pitchFamily="66" charset="0"/>
              </a:rPr>
              <a:t>da </a:t>
            </a:r>
            <a:r>
              <a:rPr lang="tr-TR" sz="2000" dirty="0" smtClean="0">
                <a:latin typeface="Comic Sans MS" panose="030F0702030302020204" pitchFamily="66" charset="0"/>
              </a:rPr>
              <a:t>önemlidir. Bu </a:t>
            </a:r>
            <a:r>
              <a:rPr lang="tr-TR" sz="2000" dirty="0">
                <a:latin typeface="Comic Sans MS" panose="030F0702030302020204" pitchFamily="66" charset="0"/>
              </a:rPr>
              <a:t>oranın büyük olması, yani </a:t>
            </a:r>
            <a:r>
              <a:rPr lang="tr-TR" sz="2000" dirty="0">
                <a:solidFill>
                  <a:srgbClr val="FF0000"/>
                </a:solidFill>
                <a:latin typeface="Comic Sans MS" panose="030F0702030302020204" pitchFamily="66" charset="0"/>
              </a:rPr>
              <a:t>büyük bir katot yüzeyine karşı anot yüzey alanının küçük olması</a:t>
            </a:r>
            <a:r>
              <a:rPr lang="tr-TR" sz="2000" dirty="0">
                <a:latin typeface="Comic Sans MS" panose="030F0702030302020204" pitchFamily="66" charset="0"/>
              </a:rPr>
              <a:t>, anot akım  yoğunluğunun  artmasına  ve  dar  bir  bölgede  </a:t>
            </a:r>
            <a:r>
              <a:rPr lang="tr-TR" sz="2000" dirty="0">
                <a:solidFill>
                  <a:srgbClr val="FF0000"/>
                </a:solidFill>
                <a:latin typeface="Comic Sans MS" panose="030F0702030302020204" pitchFamily="66" charset="0"/>
              </a:rPr>
              <a:t>şiddetli  korozyon  oluşmasına </a:t>
            </a:r>
            <a:r>
              <a:rPr lang="tr-TR" sz="2000" dirty="0">
                <a:latin typeface="Comic Sans MS" panose="030F0702030302020204" pitchFamily="66" charset="0"/>
              </a:rPr>
              <a:t>neden olur. </a:t>
            </a:r>
            <a:endParaRPr lang="tr-TR" sz="2000" dirty="0" smtClean="0">
              <a:latin typeface="Comic Sans MS" panose="030F0702030302020204" pitchFamily="66" charset="0"/>
            </a:endParaRPr>
          </a:p>
          <a:p>
            <a:pPr marL="342900" indent="-342900" algn="just">
              <a:buFont typeface="Arial" panose="020B0604020202020204" pitchFamily="34" charset="0"/>
              <a:buChar char="•"/>
            </a:pPr>
            <a:endParaRPr lang="tr-TR" sz="2000" dirty="0" smtClean="0">
              <a:latin typeface="Comic Sans MS" panose="030F0702030302020204" pitchFamily="66" charset="0"/>
            </a:endParaRPr>
          </a:p>
          <a:p>
            <a:pPr marL="342900" indent="-342900" algn="just">
              <a:buFont typeface="Arial" panose="020B0604020202020204" pitchFamily="34" charset="0"/>
              <a:buChar char="•"/>
            </a:pPr>
            <a:r>
              <a:rPr lang="tr-TR" sz="2000" dirty="0" smtClean="0">
                <a:solidFill>
                  <a:srgbClr val="FF0000"/>
                </a:solidFill>
                <a:latin typeface="Comic Sans MS" panose="030F0702030302020204" pitchFamily="66" charset="0"/>
              </a:rPr>
              <a:t>Anodun </a:t>
            </a:r>
            <a:r>
              <a:rPr lang="tr-TR" sz="2000" dirty="0">
                <a:solidFill>
                  <a:srgbClr val="FF0000"/>
                </a:solidFill>
                <a:latin typeface="Comic Sans MS" panose="030F0702030302020204" pitchFamily="66" charset="0"/>
              </a:rPr>
              <a:t>büyük</a:t>
            </a:r>
            <a:r>
              <a:rPr lang="tr-TR" sz="2000" dirty="0">
                <a:latin typeface="Comic Sans MS" panose="030F0702030302020204" pitchFamily="66" charset="0"/>
              </a:rPr>
              <a:t>, buna karşılık </a:t>
            </a:r>
            <a:r>
              <a:rPr lang="tr-TR" sz="2000" dirty="0">
                <a:solidFill>
                  <a:srgbClr val="FF0000"/>
                </a:solidFill>
                <a:latin typeface="Comic Sans MS" panose="030F0702030302020204" pitchFamily="66" charset="0"/>
              </a:rPr>
              <a:t>katodun küçük olması </a:t>
            </a:r>
            <a:r>
              <a:rPr lang="tr-TR" sz="2000" dirty="0">
                <a:latin typeface="Comic Sans MS" panose="030F0702030302020204" pitchFamily="66" charset="0"/>
              </a:rPr>
              <a:t>halinde, korozyon geniş  bir  yüzey  alanına  yayılması  nedeniyle  etkisiz  kalır.  </a:t>
            </a:r>
            <a:endParaRPr lang="tr-TR" sz="2000" dirty="0" smtClean="0">
              <a:latin typeface="Comic Sans MS" panose="030F0702030302020204" pitchFamily="66" charset="0"/>
            </a:endParaRPr>
          </a:p>
          <a:p>
            <a:pPr marL="342900" indent="-342900" algn="just">
              <a:buFont typeface="Arial" panose="020B0604020202020204" pitchFamily="34" charset="0"/>
              <a:buChar char="•"/>
            </a:pPr>
            <a:endParaRPr lang="tr-TR" sz="2000" dirty="0" smtClean="0">
              <a:latin typeface="Comic Sans MS" panose="030F0702030302020204" pitchFamily="66" charset="0"/>
            </a:endParaRPr>
          </a:p>
          <a:p>
            <a:pPr marL="342900" indent="-342900" algn="just">
              <a:buFont typeface="Arial" panose="020B0604020202020204" pitchFamily="34" charset="0"/>
              <a:buChar char="•"/>
            </a:pPr>
            <a:r>
              <a:rPr lang="tr-TR" sz="2000" dirty="0" smtClean="0">
                <a:latin typeface="Comic Sans MS" panose="030F0702030302020204" pitchFamily="66" charset="0"/>
              </a:rPr>
              <a:t>Küçük  </a:t>
            </a:r>
            <a:r>
              <a:rPr lang="tr-TR" sz="2000" dirty="0">
                <a:latin typeface="Comic Sans MS" panose="030F0702030302020204" pitchFamily="66" charset="0"/>
              </a:rPr>
              <a:t>katot-büyük  anot halinde eğer elektrolitin iletkenliği yüksek ise, galvanik hücreden oluşan korozyon akımı  geniş  bir  alanda  kendini  gösterir.  </a:t>
            </a:r>
            <a:endParaRPr lang="tr-TR" sz="2000" dirty="0" smtClean="0">
              <a:latin typeface="Comic Sans MS" panose="030F0702030302020204" pitchFamily="66" charset="0"/>
            </a:endParaRPr>
          </a:p>
          <a:p>
            <a:pPr marL="342900" indent="-342900" algn="just">
              <a:buFont typeface="Arial" panose="020B0604020202020204" pitchFamily="34" charset="0"/>
              <a:buChar char="•"/>
            </a:pPr>
            <a:r>
              <a:rPr lang="tr-TR" sz="2000" dirty="0" smtClean="0">
                <a:latin typeface="Comic Sans MS" panose="030F0702030302020204" pitchFamily="66" charset="0"/>
              </a:rPr>
              <a:t>İletkenliğin  </a:t>
            </a:r>
            <a:r>
              <a:rPr lang="tr-TR" sz="2000" dirty="0">
                <a:latin typeface="Comic Sans MS" panose="030F0702030302020204" pitchFamily="66" charset="0"/>
              </a:rPr>
              <a:t>düşük  olması  halinde,  iki metalin temas ettiği bölgede dar bir alanda şiddetli olarak ortaya çıkar. </a:t>
            </a:r>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88003" y="285376"/>
            <a:ext cx="4719262" cy="38211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Dikdörtgen 5"/>
          <p:cNvSpPr/>
          <p:nvPr/>
        </p:nvSpPr>
        <p:spPr>
          <a:xfrm>
            <a:off x="7388003" y="4292298"/>
            <a:ext cx="4887957" cy="1754326"/>
          </a:xfrm>
          <a:prstGeom prst="rect">
            <a:avLst/>
          </a:prstGeom>
        </p:spPr>
        <p:txBody>
          <a:bodyPr wrap="square">
            <a:spAutoFit/>
          </a:bodyPr>
          <a:lstStyle/>
          <a:p>
            <a:pPr marL="342900" indent="-342900">
              <a:buAutoNum type="alphaUcParenBoth"/>
            </a:pPr>
            <a:r>
              <a:rPr lang="tr-TR" dirty="0" smtClean="0">
                <a:solidFill>
                  <a:srgbClr val="FF0000"/>
                </a:solidFill>
                <a:latin typeface="Comic Sans MS" panose="030F0702030302020204" pitchFamily="66" charset="0"/>
              </a:rPr>
              <a:t>Küçük </a:t>
            </a:r>
            <a:r>
              <a:rPr lang="tr-TR" dirty="0">
                <a:solidFill>
                  <a:srgbClr val="FF0000"/>
                </a:solidFill>
                <a:latin typeface="Comic Sans MS" panose="030F0702030302020204" pitchFamily="66" charset="0"/>
              </a:rPr>
              <a:t>katot - büyük anot (elektrolit iletkenliği yüksek</a:t>
            </a:r>
            <a:r>
              <a:rPr lang="tr-TR" dirty="0" smtClean="0">
                <a:solidFill>
                  <a:srgbClr val="FF0000"/>
                </a:solidFill>
                <a:latin typeface="Comic Sans MS" panose="030F0702030302020204" pitchFamily="66" charset="0"/>
              </a:rPr>
              <a:t>)</a:t>
            </a:r>
          </a:p>
          <a:p>
            <a:r>
              <a:rPr lang="tr-TR" dirty="0">
                <a:solidFill>
                  <a:srgbClr val="FF0000"/>
                </a:solidFill>
                <a:latin typeface="Comic Sans MS" panose="030F0702030302020204" pitchFamily="66" charset="0"/>
              </a:rPr>
              <a:t>(B) Küçük katot - büyük anot (elektrolit iletkenliği düşük</a:t>
            </a:r>
            <a:r>
              <a:rPr lang="tr-TR" dirty="0" smtClean="0">
                <a:solidFill>
                  <a:srgbClr val="FF0000"/>
                </a:solidFill>
                <a:latin typeface="Comic Sans MS" panose="030F0702030302020204" pitchFamily="66" charset="0"/>
              </a:rPr>
              <a:t>)</a:t>
            </a:r>
          </a:p>
          <a:p>
            <a:r>
              <a:rPr lang="tr-TR" dirty="0" smtClean="0">
                <a:solidFill>
                  <a:srgbClr val="FF0000"/>
                </a:solidFill>
                <a:latin typeface="Comic Sans MS" panose="030F0702030302020204" pitchFamily="66" charset="0"/>
              </a:rPr>
              <a:t>(C</a:t>
            </a:r>
            <a:r>
              <a:rPr lang="tr-TR" dirty="0">
                <a:solidFill>
                  <a:srgbClr val="FF0000"/>
                </a:solidFill>
                <a:latin typeface="Comic Sans MS" panose="030F0702030302020204" pitchFamily="66" charset="0"/>
              </a:rPr>
              <a:t>) Büyük katot - küçük anot (elektrolit iletkenliği yüksek) </a:t>
            </a:r>
          </a:p>
        </p:txBody>
      </p:sp>
    </p:spTree>
    <p:extLst>
      <p:ext uri="{BB962C8B-B14F-4D97-AF65-F5344CB8AC3E}">
        <p14:creationId xmlns:p14="http://schemas.microsoft.com/office/powerpoint/2010/main" val="3414619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21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356168" y="691409"/>
            <a:ext cx="11407739" cy="2246769"/>
          </a:xfrm>
          <a:prstGeom prst="rect">
            <a:avLst/>
          </a:prstGeom>
        </p:spPr>
        <p:txBody>
          <a:bodyPr wrap="square">
            <a:spAutoFit/>
          </a:bodyPr>
          <a:lstStyle/>
          <a:p>
            <a:pPr algn="just"/>
            <a:r>
              <a:rPr lang="tr-TR" sz="2000" dirty="0">
                <a:latin typeface="Comic Sans MS" panose="030F0702030302020204" pitchFamily="66" charset="0"/>
              </a:rPr>
              <a:t>Galvanik  korozyonun  bir  başka  çeşidi  de  konsantrasyon  pili  şeklinde oluşan korozyon hücreleridir. Bunlar </a:t>
            </a:r>
            <a:r>
              <a:rPr lang="tr-TR" sz="2000" dirty="0">
                <a:solidFill>
                  <a:srgbClr val="FF0000"/>
                </a:solidFill>
                <a:latin typeface="Comic Sans MS" panose="030F0702030302020204" pitchFamily="66" charset="0"/>
              </a:rPr>
              <a:t>aynı cins ve yapıda olan iki </a:t>
            </a:r>
            <a:r>
              <a:rPr lang="tr-TR" sz="2000" dirty="0" err="1">
                <a:solidFill>
                  <a:srgbClr val="FF0000"/>
                </a:solidFill>
                <a:latin typeface="Comic Sans MS" panose="030F0702030302020204" pitchFamily="66" charset="0"/>
              </a:rPr>
              <a:t>elektrodun</a:t>
            </a:r>
            <a:r>
              <a:rPr lang="tr-TR" sz="2000" dirty="0">
                <a:latin typeface="Comic Sans MS" panose="030F0702030302020204" pitchFamily="66" charset="0"/>
              </a:rPr>
              <a:t>, aynı </a:t>
            </a:r>
            <a:r>
              <a:rPr lang="tr-TR" sz="2000" dirty="0" smtClean="0">
                <a:latin typeface="Comic Sans MS" panose="030F0702030302020204" pitchFamily="66" charset="0"/>
              </a:rPr>
              <a:t>çözeltinin  </a:t>
            </a:r>
            <a:r>
              <a:rPr lang="tr-TR" sz="2000" dirty="0">
                <a:latin typeface="Comic Sans MS" panose="030F0702030302020204" pitchFamily="66" charset="0"/>
              </a:rPr>
              <a:t>iki  farklı  konsantrasyon  bölgesine  daldırılması  ile  meydana  gelir. Örneğin  derişik  ve seyreltik tuz çözeltileri ile temas eden bir demir çubuğun bu iki bölgesi arasında bir konsantrasyon  pili  meydana  gelir.  Bu  durumda  </a:t>
            </a:r>
            <a:r>
              <a:rPr lang="tr-TR" sz="2000" dirty="0">
                <a:solidFill>
                  <a:srgbClr val="FF0000"/>
                </a:solidFill>
                <a:latin typeface="Comic Sans MS" panose="030F0702030302020204" pitchFamily="66" charset="0"/>
              </a:rPr>
              <a:t>demirin  derişik  tuz  çözeltisi  ile temas eden bölgesi anot </a:t>
            </a:r>
            <a:r>
              <a:rPr lang="tr-TR" sz="2000" dirty="0">
                <a:latin typeface="Comic Sans MS" panose="030F0702030302020204" pitchFamily="66" charset="0"/>
              </a:rPr>
              <a:t>olarak korozyona uğrar. </a:t>
            </a:r>
            <a:endParaRPr lang="tr-TR" sz="2000" dirty="0" smtClean="0">
              <a:latin typeface="Comic Sans MS" panose="030F0702030302020204" pitchFamily="66" charset="0"/>
            </a:endParaRPr>
          </a:p>
          <a:p>
            <a:pPr algn="just"/>
            <a:endParaRPr lang="tr-TR" sz="2000" dirty="0">
              <a:latin typeface="Comic Sans MS" panose="030F0702030302020204" pitchFamily="66" charset="0"/>
            </a:endParaRPr>
          </a:p>
        </p:txBody>
      </p:sp>
      <p:sp>
        <p:nvSpPr>
          <p:cNvPr id="3" name="Dikdörtgen 2"/>
          <p:cNvSpPr/>
          <p:nvPr/>
        </p:nvSpPr>
        <p:spPr>
          <a:xfrm>
            <a:off x="356165" y="3301260"/>
            <a:ext cx="11407739" cy="2554545"/>
          </a:xfrm>
          <a:prstGeom prst="rect">
            <a:avLst/>
          </a:prstGeom>
        </p:spPr>
        <p:txBody>
          <a:bodyPr wrap="square">
            <a:spAutoFit/>
          </a:bodyPr>
          <a:lstStyle/>
          <a:p>
            <a:pPr algn="just"/>
            <a:r>
              <a:rPr lang="tr-TR" sz="2000" dirty="0">
                <a:latin typeface="Comic Sans MS" panose="030F0702030302020204" pitchFamily="66" charset="0"/>
              </a:rPr>
              <a:t>Bir  başka  galvanik  korozyon  türü  de,  </a:t>
            </a:r>
            <a:r>
              <a:rPr lang="tr-TR" sz="2000" dirty="0">
                <a:solidFill>
                  <a:srgbClr val="FF0000"/>
                </a:solidFill>
                <a:latin typeface="Comic Sans MS" panose="030F0702030302020204" pitchFamily="66" charset="0"/>
              </a:rPr>
              <a:t>farklı  havalanmadan</a:t>
            </a:r>
            <a:r>
              <a:rPr lang="tr-TR" sz="2000" dirty="0">
                <a:latin typeface="Comic Sans MS" panose="030F0702030302020204" pitchFamily="66" charset="0"/>
              </a:rPr>
              <a:t>  ileri  gelen konsantrasyon  pili  şeklindeki  korozyon  hücrelerinde  görülür.  Örneğin  su  içine daldırmış  olan  bir  demir  çubuğun  </a:t>
            </a:r>
            <a:r>
              <a:rPr lang="tr-TR" sz="2000" dirty="0">
                <a:solidFill>
                  <a:srgbClr val="FF0000"/>
                </a:solidFill>
                <a:latin typeface="Comic Sans MS" panose="030F0702030302020204" pitchFamily="66" charset="0"/>
              </a:rPr>
              <a:t>bir  bölgesi  diğer  bölgelerinden  fazla  oksijen alacak  şekilde  havalandırılırsa</a:t>
            </a:r>
            <a:r>
              <a:rPr lang="tr-TR" sz="2000" dirty="0">
                <a:latin typeface="Comic Sans MS" panose="030F0702030302020204" pitchFamily="66" charset="0"/>
              </a:rPr>
              <a:t>,  bu  iki  bölge  arasında  bir  </a:t>
            </a:r>
            <a:r>
              <a:rPr lang="tr-TR" sz="2000" dirty="0">
                <a:solidFill>
                  <a:srgbClr val="FF0000"/>
                </a:solidFill>
                <a:latin typeface="Comic Sans MS" panose="030F0702030302020204" pitchFamily="66" charset="0"/>
              </a:rPr>
              <a:t>oksijen  pili  </a:t>
            </a:r>
            <a:r>
              <a:rPr lang="tr-TR" sz="2000" dirty="0">
                <a:latin typeface="Comic Sans MS" panose="030F0702030302020204" pitchFamily="66" charset="0"/>
              </a:rPr>
              <a:t>oluşur.  Fazla hava  alan  bölge  katot,  az  hava  alanı  ise  anot  olur.  Bu  tür  korozyona  </a:t>
            </a:r>
            <a:r>
              <a:rPr lang="tr-TR" sz="2000" dirty="0">
                <a:solidFill>
                  <a:srgbClr val="FF0000"/>
                </a:solidFill>
                <a:latin typeface="Comic Sans MS" panose="030F0702030302020204" pitchFamily="66" charset="0"/>
              </a:rPr>
              <a:t>deniz  içi kazıklarında  </a:t>
            </a:r>
            <a:r>
              <a:rPr lang="tr-TR" sz="2000" dirty="0">
                <a:latin typeface="Comic Sans MS" panose="030F0702030302020204" pitchFamily="66" charset="0"/>
              </a:rPr>
              <a:t>sıkça  rastlanır.  Kazığın  su  düzeyine  yakın  olan  ve  zaman  zaman deniz  suyu  ile  ıslanan  bölgesi  bol  oksijen  aldığı  için  katot  olur.  Su  seviyesinin hemen  altında  kalan  bölge  ise,  daha  az  oksijen  alabildiği  için  anot  olarak korozyona uğrar. </a:t>
            </a:r>
          </a:p>
        </p:txBody>
      </p:sp>
    </p:spTree>
    <p:extLst>
      <p:ext uri="{BB962C8B-B14F-4D97-AF65-F5344CB8AC3E}">
        <p14:creationId xmlns:p14="http://schemas.microsoft.com/office/powerpoint/2010/main" val="4113810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63971" y="261996"/>
            <a:ext cx="3450052" cy="26969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Dikdörtgen 3"/>
          <p:cNvSpPr/>
          <p:nvPr/>
        </p:nvSpPr>
        <p:spPr>
          <a:xfrm>
            <a:off x="89692" y="3178426"/>
            <a:ext cx="6740948" cy="369332"/>
          </a:xfrm>
          <a:prstGeom prst="rect">
            <a:avLst/>
          </a:prstGeom>
        </p:spPr>
        <p:txBody>
          <a:bodyPr wrap="none">
            <a:spAutoFit/>
          </a:bodyPr>
          <a:lstStyle/>
          <a:p>
            <a:r>
              <a:rPr lang="tr-TR" dirty="0">
                <a:solidFill>
                  <a:srgbClr val="FF0000"/>
                </a:solidFill>
                <a:latin typeface="Comic Sans MS" panose="030F0702030302020204" pitchFamily="66" charset="0"/>
              </a:rPr>
              <a:t>Bir deniz içi kazıkta farklı havalanma sonucu oluşan korozyon </a:t>
            </a: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38163" y="377363"/>
            <a:ext cx="3923748" cy="27151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5175" y="3619678"/>
            <a:ext cx="5437654" cy="29660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Dikdörtgen 4"/>
          <p:cNvSpPr/>
          <p:nvPr/>
        </p:nvSpPr>
        <p:spPr>
          <a:xfrm>
            <a:off x="5938163" y="3825433"/>
            <a:ext cx="6096000" cy="2554545"/>
          </a:xfrm>
          <a:prstGeom prst="rect">
            <a:avLst/>
          </a:prstGeom>
        </p:spPr>
        <p:txBody>
          <a:bodyPr>
            <a:spAutoFit/>
          </a:bodyPr>
          <a:lstStyle/>
          <a:p>
            <a:pPr algn="just"/>
            <a:r>
              <a:rPr lang="tr-TR" sz="2000" dirty="0" smtClean="0">
                <a:latin typeface="Comic Sans MS" panose="030F0702030302020204" pitchFamily="66" charset="0"/>
              </a:rPr>
              <a:t>Galvanik </a:t>
            </a:r>
            <a:r>
              <a:rPr lang="tr-TR" sz="2000" dirty="0">
                <a:latin typeface="Comic Sans MS" panose="030F0702030302020204" pitchFamily="66" charset="0"/>
              </a:rPr>
              <a:t>korozyona karşı şu önlemler alınabilir:  </a:t>
            </a:r>
            <a:endParaRPr lang="tr-TR" sz="2000" dirty="0" smtClean="0">
              <a:latin typeface="Comic Sans MS" panose="030F0702030302020204" pitchFamily="66" charset="0"/>
            </a:endParaRPr>
          </a:p>
          <a:p>
            <a:pPr marL="342900" indent="-342900" algn="just">
              <a:buFont typeface="Wingdings" panose="05000000000000000000" pitchFamily="2" charset="2"/>
              <a:buChar char="Ø"/>
            </a:pPr>
            <a:r>
              <a:rPr lang="tr-TR" sz="2000" dirty="0" smtClean="0">
                <a:solidFill>
                  <a:srgbClr val="FF0000"/>
                </a:solidFill>
                <a:latin typeface="Comic Sans MS" panose="030F0702030302020204" pitchFamily="66" charset="0"/>
              </a:rPr>
              <a:t>Galvanik </a:t>
            </a:r>
            <a:r>
              <a:rPr lang="tr-TR" sz="2000" dirty="0">
                <a:solidFill>
                  <a:srgbClr val="FF0000"/>
                </a:solidFill>
                <a:latin typeface="Comic Sans MS" panose="030F0702030302020204" pitchFamily="66" charset="0"/>
              </a:rPr>
              <a:t>seride birbirinden uzak olan metallerin teması önlenmelidir. </a:t>
            </a:r>
            <a:endParaRPr lang="tr-TR" sz="2000" dirty="0" smtClean="0">
              <a:solidFill>
                <a:srgbClr val="FF0000"/>
              </a:solidFill>
              <a:latin typeface="Comic Sans MS" panose="030F0702030302020204" pitchFamily="66" charset="0"/>
            </a:endParaRPr>
          </a:p>
          <a:p>
            <a:pPr marL="342900" indent="-342900" algn="just">
              <a:buFont typeface="Wingdings" panose="05000000000000000000" pitchFamily="2" charset="2"/>
              <a:buChar char="Ø"/>
            </a:pPr>
            <a:r>
              <a:rPr lang="tr-TR" sz="2000" dirty="0" smtClean="0">
                <a:solidFill>
                  <a:srgbClr val="002060"/>
                </a:solidFill>
                <a:latin typeface="Comic Sans MS" panose="030F0702030302020204" pitchFamily="66" charset="0"/>
              </a:rPr>
              <a:t>Eğer  </a:t>
            </a:r>
            <a:r>
              <a:rPr lang="tr-TR" sz="2000" dirty="0">
                <a:solidFill>
                  <a:srgbClr val="002060"/>
                </a:solidFill>
                <a:latin typeface="Comic Sans MS" panose="030F0702030302020204" pitchFamily="66" charset="0"/>
              </a:rPr>
              <a:t>bu  iki  metalin  bir  arada  kullanılması  zorunlu  ise,  büyük  katot- küçük anot yüzeyinden kaçınılmalıdır. </a:t>
            </a:r>
            <a:endParaRPr lang="tr-TR" sz="2000" dirty="0" smtClean="0">
              <a:solidFill>
                <a:srgbClr val="002060"/>
              </a:solidFill>
              <a:latin typeface="Comic Sans MS" panose="030F0702030302020204" pitchFamily="66" charset="0"/>
            </a:endParaRPr>
          </a:p>
          <a:p>
            <a:pPr marL="342900" indent="-342900" algn="just">
              <a:buFont typeface="Wingdings" panose="05000000000000000000" pitchFamily="2" charset="2"/>
              <a:buChar char="Ø"/>
            </a:pPr>
            <a:r>
              <a:rPr lang="tr-TR" sz="2000" dirty="0" smtClean="0">
                <a:solidFill>
                  <a:srgbClr val="C00000"/>
                </a:solidFill>
                <a:latin typeface="Comic Sans MS" panose="030F0702030302020204" pitchFamily="66" charset="0"/>
              </a:rPr>
              <a:t>İki </a:t>
            </a:r>
            <a:r>
              <a:rPr lang="tr-TR" sz="2000" dirty="0">
                <a:solidFill>
                  <a:srgbClr val="C00000"/>
                </a:solidFill>
                <a:latin typeface="Comic Sans MS" panose="030F0702030302020204" pitchFamily="66" charset="0"/>
              </a:rPr>
              <a:t>metalin teması izole </a:t>
            </a:r>
            <a:r>
              <a:rPr lang="tr-TR" sz="2000" dirty="0" err="1">
                <a:solidFill>
                  <a:srgbClr val="C00000"/>
                </a:solidFill>
                <a:latin typeface="Comic Sans MS" panose="030F0702030302020204" pitchFamily="66" charset="0"/>
              </a:rPr>
              <a:t>flanşlarla</a:t>
            </a:r>
            <a:r>
              <a:rPr lang="tr-TR" sz="2000" dirty="0">
                <a:solidFill>
                  <a:srgbClr val="C00000"/>
                </a:solidFill>
                <a:latin typeface="Comic Sans MS" panose="030F0702030302020204" pitchFamily="66" charset="0"/>
              </a:rPr>
              <a:t> elektriksel olarak yalıtılmalıdır. </a:t>
            </a:r>
          </a:p>
        </p:txBody>
      </p:sp>
    </p:spTree>
    <p:extLst>
      <p:ext uri="{BB962C8B-B14F-4D97-AF65-F5344CB8AC3E}">
        <p14:creationId xmlns:p14="http://schemas.microsoft.com/office/powerpoint/2010/main" val="2408713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206048" y="75048"/>
            <a:ext cx="2945037" cy="400110"/>
          </a:xfrm>
          <a:prstGeom prst="rect">
            <a:avLst/>
          </a:prstGeom>
        </p:spPr>
        <p:txBody>
          <a:bodyPr wrap="none">
            <a:spAutoFit/>
          </a:bodyPr>
          <a:lstStyle/>
          <a:p>
            <a:r>
              <a:rPr lang="tr-TR" sz="2000" b="1" dirty="0">
                <a:solidFill>
                  <a:srgbClr val="C00000"/>
                </a:solidFill>
                <a:latin typeface="Comic Sans MS" panose="030F0702030302020204" pitchFamily="66" charset="0"/>
              </a:rPr>
              <a:t>4 - Çatlak Korozyonu </a:t>
            </a:r>
          </a:p>
        </p:txBody>
      </p:sp>
      <p:sp>
        <p:nvSpPr>
          <p:cNvPr id="5" name="Dikdörtgen 4"/>
          <p:cNvSpPr/>
          <p:nvPr/>
        </p:nvSpPr>
        <p:spPr>
          <a:xfrm>
            <a:off x="202967" y="660585"/>
            <a:ext cx="11465393" cy="1015663"/>
          </a:xfrm>
          <a:prstGeom prst="rect">
            <a:avLst/>
          </a:prstGeom>
        </p:spPr>
        <p:txBody>
          <a:bodyPr wrap="square">
            <a:spAutoFit/>
          </a:bodyPr>
          <a:lstStyle/>
          <a:p>
            <a:pPr marL="342900" indent="-342900" algn="just">
              <a:buFont typeface="Wingdings" panose="05000000000000000000" pitchFamily="2" charset="2"/>
              <a:buChar char="q"/>
            </a:pPr>
            <a:r>
              <a:rPr lang="tr-TR" sz="2000" dirty="0">
                <a:latin typeface="Comic Sans MS" panose="030F0702030302020204" pitchFamily="66" charset="0"/>
              </a:rPr>
              <a:t>Metal  yüzeyinde  bulunan </a:t>
            </a:r>
            <a:r>
              <a:rPr lang="tr-TR" sz="2000" dirty="0" smtClean="0">
                <a:latin typeface="Comic Sans MS" panose="030F0702030302020204" pitchFamily="66" charset="0"/>
              </a:rPr>
              <a:t>çatlaklarda  </a:t>
            </a:r>
            <a:r>
              <a:rPr lang="tr-TR" sz="2000" dirty="0">
                <a:latin typeface="Comic Sans MS" panose="030F0702030302020204" pitchFamily="66" charset="0"/>
              </a:rPr>
              <a:t>çözeltinin  durgun halde  kaldığı  bölgelerde  metal  yüzeyine  oksijen  transferi  güçleşir.  Bunun sonucu  olarak  </a:t>
            </a:r>
            <a:r>
              <a:rPr lang="tr-TR" sz="2000" dirty="0">
                <a:solidFill>
                  <a:srgbClr val="FF0000"/>
                </a:solidFill>
                <a:latin typeface="Comic Sans MS" panose="030F0702030302020204" pitchFamily="66" charset="0"/>
              </a:rPr>
              <a:t>bu  bölgeler  anot</a:t>
            </a:r>
            <a:r>
              <a:rPr lang="tr-TR" sz="2000" dirty="0">
                <a:latin typeface="Comic Sans MS" panose="030F0702030302020204" pitchFamily="66" charset="0"/>
              </a:rPr>
              <a:t>,  </a:t>
            </a:r>
            <a:r>
              <a:rPr lang="tr-TR" sz="2000" dirty="0">
                <a:solidFill>
                  <a:srgbClr val="FF0000"/>
                </a:solidFill>
                <a:latin typeface="Comic Sans MS" panose="030F0702030302020204" pitchFamily="66" charset="0"/>
              </a:rPr>
              <a:t>çatlağın  çevresindeki  metal  yüzeyleri  de  katot</a:t>
            </a:r>
            <a:r>
              <a:rPr lang="tr-TR" sz="2000" dirty="0">
                <a:latin typeface="Comic Sans MS" panose="030F0702030302020204" pitchFamily="66" charset="0"/>
              </a:rPr>
              <a:t> olur.</a:t>
            </a:r>
          </a:p>
        </p:txBody>
      </p:sp>
      <p:sp>
        <p:nvSpPr>
          <p:cNvPr id="6" name="Dikdörtgen 5"/>
          <p:cNvSpPr/>
          <p:nvPr/>
        </p:nvSpPr>
        <p:spPr>
          <a:xfrm>
            <a:off x="141321" y="1821786"/>
            <a:ext cx="11588683" cy="4708981"/>
          </a:xfrm>
          <a:prstGeom prst="rect">
            <a:avLst/>
          </a:prstGeom>
        </p:spPr>
        <p:txBody>
          <a:bodyPr wrap="square">
            <a:spAutoFit/>
          </a:bodyPr>
          <a:lstStyle/>
          <a:p>
            <a:pPr marL="342900" indent="-342900" algn="just">
              <a:buFont typeface="Wingdings" panose="05000000000000000000" pitchFamily="2" charset="2"/>
              <a:buChar char="q"/>
            </a:pPr>
            <a:r>
              <a:rPr lang="tr-TR" sz="2000" dirty="0">
                <a:latin typeface="Comic Sans MS" panose="030F0702030302020204" pitchFamily="66" charset="0"/>
              </a:rPr>
              <a:t>Çatlak korozyonu oluşum nedeni şu şekilde açıklanmaktadır. Bir cıvata veya  perçin  ile  birbirine  bağlanmış  iki  çelik  plakanın  </a:t>
            </a:r>
            <a:r>
              <a:rPr lang="tr-TR" sz="2000" dirty="0">
                <a:solidFill>
                  <a:srgbClr val="FF0000"/>
                </a:solidFill>
                <a:latin typeface="Comic Sans MS" panose="030F0702030302020204" pitchFamily="66" charset="0"/>
              </a:rPr>
              <a:t>deniz  suyu  </a:t>
            </a:r>
            <a:r>
              <a:rPr lang="tr-TR" sz="2000" dirty="0">
                <a:latin typeface="Comic Sans MS" panose="030F0702030302020204" pitchFamily="66" charset="0"/>
              </a:rPr>
              <a:t>içine konulduğunu  düşünelim.  Normal  olarak  metal  ile  çözeltinin  temas  ettiği yüzeylerde  çözelti  içinde  bulunan  oksijen  konsantrasyonuna  bağlı  olarak,  belli bir  hızda  korozyon  olayı  meydana  gelir.  İki  plakanın  birbirine  yapışık  olduğu bölgede  de  başlangıçta  çözelti  içinde  bulunan  oksijen  kullanılarak  </a:t>
            </a:r>
            <a:r>
              <a:rPr lang="tr-TR" sz="2000" dirty="0" err="1">
                <a:solidFill>
                  <a:srgbClr val="FF0000"/>
                </a:solidFill>
                <a:latin typeface="Comic Sans MS" panose="030F0702030302020204" pitchFamily="66" charset="0"/>
              </a:rPr>
              <a:t>katodik</a:t>
            </a:r>
            <a:r>
              <a:rPr lang="tr-TR" sz="2000" dirty="0">
                <a:solidFill>
                  <a:srgbClr val="FF0000"/>
                </a:solidFill>
                <a:latin typeface="Comic Sans MS" panose="030F0702030302020204" pitchFamily="66" charset="0"/>
              </a:rPr>
              <a:t>  ve </a:t>
            </a:r>
            <a:r>
              <a:rPr lang="tr-TR" sz="2000" dirty="0" err="1">
                <a:solidFill>
                  <a:srgbClr val="FF0000"/>
                </a:solidFill>
                <a:latin typeface="Comic Sans MS" panose="030F0702030302020204" pitchFamily="66" charset="0"/>
              </a:rPr>
              <a:t>anodik</a:t>
            </a:r>
            <a:r>
              <a:rPr lang="tr-TR" sz="2000" dirty="0">
                <a:solidFill>
                  <a:srgbClr val="FF0000"/>
                </a:solidFill>
                <a:latin typeface="Comic Sans MS" panose="030F0702030302020204" pitchFamily="66" charset="0"/>
              </a:rPr>
              <a:t> reaksiyonlar </a:t>
            </a:r>
            <a:r>
              <a:rPr lang="tr-TR" sz="2000" dirty="0">
                <a:latin typeface="Comic Sans MS" panose="030F0702030302020204" pitchFamily="66" charset="0"/>
              </a:rPr>
              <a:t>başlar. </a:t>
            </a:r>
            <a:endParaRPr lang="tr-TR" sz="2000" dirty="0" smtClean="0">
              <a:latin typeface="Comic Sans MS" panose="030F0702030302020204" pitchFamily="66" charset="0"/>
            </a:endParaRPr>
          </a:p>
          <a:p>
            <a:pPr algn="just"/>
            <a:endParaRPr lang="tr-TR" sz="2000" dirty="0" smtClean="0">
              <a:latin typeface="Comic Sans MS" panose="030F0702030302020204" pitchFamily="66" charset="0"/>
            </a:endParaRPr>
          </a:p>
          <a:p>
            <a:pPr marL="342900" indent="-342900" algn="just">
              <a:buFont typeface="Wingdings" panose="05000000000000000000" pitchFamily="2" charset="2"/>
              <a:buChar char="q"/>
            </a:pPr>
            <a:r>
              <a:rPr lang="tr-TR" sz="2000" dirty="0">
                <a:latin typeface="Comic Sans MS" panose="030F0702030302020204" pitchFamily="66" charset="0"/>
              </a:rPr>
              <a:t>Korozyon  olayı  </a:t>
            </a:r>
            <a:r>
              <a:rPr lang="tr-TR" sz="2000" dirty="0" smtClean="0">
                <a:solidFill>
                  <a:srgbClr val="FF0000"/>
                </a:solidFill>
                <a:latin typeface="Comic Sans MS" panose="030F0702030302020204" pitchFamily="66" charset="0"/>
              </a:rPr>
              <a:t>çatlak  </a:t>
            </a:r>
            <a:r>
              <a:rPr lang="tr-TR" sz="2000" dirty="0">
                <a:solidFill>
                  <a:srgbClr val="FF0000"/>
                </a:solidFill>
                <a:latin typeface="Comic Sans MS" panose="030F0702030302020204" pitchFamily="66" charset="0"/>
              </a:rPr>
              <a:t>içindeki  çözeltide  bulunan  oksijen  tükeninceye k</a:t>
            </a:r>
            <a:r>
              <a:rPr lang="tr-TR" sz="2000" dirty="0">
                <a:latin typeface="Comic Sans MS" panose="030F0702030302020204" pitchFamily="66" charset="0"/>
              </a:rPr>
              <a:t>adar  devam  eder. </a:t>
            </a:r>
            <a:r>
              <a:rPr lang="tr-TR" sz="2000" dirty="0" smtClean="0">
                <a:latin typeface="Comic Sans MS" panose="030F0702030302020204" pitchFamily="66" charset="0"/>
              </a:rPr>
              <a:t>Çatlağın </a:t>
            </a:r>
            <a:r>
              <a:rPr lang="tr-TR" sz="2000" dirty="0">
                <a:latin typeface="Comic Sans MS" panose="030F0702030302020204" pitchFamily="66" charset="0"/>
              </a:rPr>
              <a:t>hemen dışında oksijen redüksiyon olayı normal  hızı  ile  devam  eder.  Buna  karşılık  oksijen  alamayan  çatlağın  iç kısımlarında  </a:t>
            </a:r>
            <a:r>
              <a:rPr lang="tr-TR" sz="2000" dirty="0" err="1">
                <a:solidFill>
                  <a:srgbClr val="FF0000"/>
                </a:solidFill>
                <a:latin typeface="Comic Sans MS" panose="030F0702030302020204" pitchFamily="66" charset="0"/>
              </a:rPr>
              <a:t>katodik</a:t>
            </a:r>
            <a:r>
              <a:rPr lang="tr-TR" sz="2000" dirty="0">
                <a:solidFill>
                  <a:srgbClr val="FF0000"/>
                </a:solidFill>
                <a:latin typeface="Comic Sans MS" panose="030F0702030302020204" pitchFamily="66" charset="0"/>
              </a:rPr>
              <a:t>  reaksiyon  hızı  gittikçe  azalır</a:t>
            </a:r>
            <a:r>
              <a:rPr lang="tr-TR" sz="2000" dirty="0">
                <a:latin typeface="Comic Sans MS" panose="030F0702030302020204" pitchFamily="66" charset="0"/>
              </a:rPr>
              <a:t>.  Bu  durumda  çatlak  içinde </a:t>
            </a:r>
            <a:r>
              <a:rPr lang="tr-TR" sz="2000" dirty="0">
                <a:solidFill>
                  <a:srgbClr val="FF0000"/>
                </a:solidFill>
                <a:latin typeface="Comic Sans MS" panose="030F0702030302020204" pitchFamily="66" charset="0"/>
              </a:rPr>
              <a:t>yalnız metal </a:t>
            </a:r>
            <a:r>
              <a:rPr lang="tr-TR" sz="2000" dirty="0" err="1">
                <a:solidFill>
                  <a:srgbClr val="FF0000"/>
                </a:solidFill>
                <a:latin typeface="Comic Sans MS" panose="030F0702030302020204" pitchFamily="66" charset="0"/>
              </a:rPr>
              <a:t>oksidasyonu</a:t>
            </a:r>
            <a:r>
              <a:rPr lang="tr-TR" sz="2000" dirty="0">
                <a:solidFill>
                  <a:srgbClr val="FF0000"/>
                </a:solidFill>
                <a:latin typeface="Comic Sans MS" panose="030F0702030302020204" pitchFamily="66" charset="0"/>
              </a:rPr>
              <a:t> ve çatlağın dışında da oksijen redüksiyonu meydana gelir</a:t>
            </a:r>
            <a:r>
              <a:rPr lang="tr-TR" sz="2000" dirty="0">
                <a:latin typeface="Comic Sans MS" panose="030F0702030302020204" pitchFamily="66" charset="0"/>
              </a:rPr>
              <a:t>. Bu reaksiyonlar sonucu çatlak içinde </a:t>
            </a:r>
            <a:r>
              <a:rPr lang="tr-TR" sz="2000" dirty="0">
                <a:solidFill>
                  <a:srgbClr val="FF0000"/>
                </a:solidFill>
                <a:latin typeface="Comic Sans MS" panose="030F0702030302020204" pitchFamily="66" charset="0"/>
              </a:rPr>
              <a:t>Me</a:t>
            </a:r>
            <a:r>
              <a:rPr lang="tr-TR" sz="2000" baseline="30000" dirty="0">
                <a:solidFill>
                  <a:srgbClr val="FF0000"/>
                </a:solidFill>
                <a:latin typeface="Comic Sans MS" panose="030F0702030302020204" pitchFamily="66" charset="0"/>
              </a:rPr>
              <a:t>n+ </a:t>
            </a:r>
            <a:r>
              <a:rPr lang="tr-TR" sz="2000" dirty="0">
                <a:latin typeface="Comic Sans MS" panose="030F0702030302020204" pitchFamily="66" charset="0"/>
              </a:rPr>
              <a:t>iyonları konsantrasyonu gittikçe artar.  Bu  pozitif  yüklü  iyonlar  çatlak  içine  dışardan  negatif  yüklü  klorür iyonlarının </a:t>
            </a:r>
            <a:r>
              <a:rPr lang="tr-TR" sz="2000" dirty="0" err="1">
                <a:latin typeface="Comic Sans MS" panose="030F0702030302020204" pitchFamily="66" charset="0"/>
              </a:rPr>
              <a:t>difüzlenmesine</a:t>
            </a:r>
            <a:r>
              <a:rPr lang="tr-TR" sz="2000" dirty="0">
                <a:latin typeface="Comic Sans MS" panose="030F0702030302020204" pitchFamily="66" charset="0"/>
              </a:rPr>
              <a:t> neden olur. Bunun sonucu olarak çatlak içinde klorür iyonları konsantrasyonu gittikçe artar. </a:t>
            </a:r>
          </a:p>
        </p:txBody>
      </p:sp>
    </p:spTree>
    <p:extLst>
      <p:ext uri="{BB962C8B-B14F-4D97-AF65-F5344CB8AC3E}">
        <p14:creationId xmlns:p14="http://schemas.microsoft.com/office/powerpoint/2010/main" val="2395950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297951" y="265546"/>
            <a:ext cx="11394040" cy="707886"/>
          </a:xfrm>
          <a:prstGeom prst="rect">
            <a:avLst/>
          </a:prstGeom>
        </p:spPr>
        <p:txBody>
          <a:bodyPr wrap="square">
            <a:spAutoFit/>
          </a:bodyPr>
          <a:lstStyle/>
          <a:p>
            <a:pPr marL="342900" indent="-342900">
              <a:buFont typeface="Courier New" panose="02070309020205020404" pitchFamily="49" charset="0"/>
              <a:buChar char="o"/>
            </a:pPr>
            <a:r>
              <a:rPr lang="tr-TR" sz="2000" dirty="0">
                <a:latin typeface="Comic Sans MS" panose="030F0702030302020204" pitchFamily="66" charset="0"/>
              </a:rPr>
              <a:t>Korozyon  olayı  yürüdükçe  çatlak  içinde  oluşan  </a:t>
            </a:r>
            <a:r>
              <a:rPr lang="tr-TR" sz="2000" dirty="0">
                <a:solidFill>
                  <a:srgbClr val="FF0000"/>
                </a:solidFill>
                <a:latin typeface="Comic Sans MS" panose="030F0702030302020204" pitchFamily="66" charset="0"/>
              </a:rPr>
              <a:t>metal  klorür  bileşiği hidroliz </a:t>
            </a:r>
            <a:r>
              <a:rPr lang="tr-TR" sz="2000" dirty="0">
                <a:latin typeface="Comic Sans MS" panose="030F0702030302020204" pitchFamily="66" charset="0"/>
              </a:rPr>
              <a:t>olarak </a:t>
            </a:r>
            <a:r>
              <a:rPr lang="tr-TR" sz="2000" dirty="0">
                <a:solidFill>
                  <a:srgbClr val="FF0000"/>
                </a:solidFill>
                <a:latin typeface="Comic Sans MS" panose="030F0702030302020204" pitchFamily="66" charset="0"/>
              </a:rPr>
              <a:t>pası</a:t>
            </a:r>
            <a:r>
              <a:rPr lang="tr-TR" sz="2000" dirty="0">
                <a:latin typeface="Comic Sans MS" panose="030F0702030302020204" pitchFamily="66" charset="0"/>
              </a:rPr>
              <a:t> oluşturur.</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1333" y="1801616"/>
            <a:ext cx="4533900" cy="419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Dikdörtgen 4"/>
          <p:cNvSpPr/>
          <p:nvPr/>
        </p:nvSpPr>
        <p:spPr>
          <a:xfrm>
            <a:off x="297951" y="3013368"/>
            <a:ext cx="11394040" cy="3477875"/>
          </a:xfrm>
          <a:prstGeom prst="rect">
            <a:avLst/>
          </a:prstGeom>
        </p:spPr>
        <p:txBody>
          <a:bodyPr wrap="square">
            <a:spAutoFit/>
          </a:bodyPr>
          <a:lstStyle/>
          <a:p>
            <a:pPr marL="342900" indent="-342900" algn="just">
              <a:buFont typeface="Courier New" panose="02070309020205020404" pitchFamily="49" charset="0"/>
              <a:buChar char="o"/>
            </a:pPr>
            <a:r>
              <a:rPr lang="tr-TR" sz="2000" dirty="0">
                <a:latin typeface="Comic Sans MS" panose="030F0702030302020204" pitchFamily="66" charset="0"/>
              </a:rPr>
              <a:t>Hidroliz sonucu  çatlak içinde </a:t>
            </a:r>
            <a:r>
              <a:rPr lang="tr-TR" sz="2000" dirty="0">
                <a:solidFill>
                  <a:srgbClr val="FF0000"/>
                </a:solidFill>
                <a:latin typeface="Comic Sans MS" panose="030F0702030302020204" pitchFamily="66" charset="0"/>
              </a:rPr>
              <a:t>hem klorür konsantrasyonu artar, hem de </a:t>
            </a:r>
            <a:r>
              <a:rPr lang="tr-TR" sz="2000" dirty="0" err="1">
                <a:solidFill>
                  <a:srgbClr val="FF0000"/>
                </a:solidFill>
                <a:latin typeface="Comic Sans MS" panose="030F0702030302020204" pitchFamily="66" charset="0"/>
              </a:rPr>
              <a:t>pH</a:t>
            </a:r>
            <a:r>
              <a:rPr lang="tr-TR" sz="2000" dirty="0">
                <a:solidFill>
                  <a:srgbClr val="FF0000"/>
                </a:solidFill>
                <a:latin typeface="Comic Sans MS" panose="030F0702030302020204" pitchFamily="66" charset="0"/>
              </a:rPr>
              <a:t>  değerinde  düşme </a:t>
            </a:r>
            <a:r>
              <a:rPr lang="tr-TR" sz="2000" dirty="0">
                <a:latin typeface="Comic Sans MS" panose="030F0702030302020204" pitchFamily="66" charset="0"/>
              </a:rPr>
              <a:t> görülür.  Bu  durum  çatlak  içindeki  korozyon  hızının  daha da  artmasına  neden  olur.  Yani  korozyon  olayı  yürüdükçe  kendi  hızını  artırıcı olarak  gelişir.  Çözelti  içinde  başlangıçta  bulunan  klorür  konsantrasyonunun korozyon  sonucu    çatlak  içinde  </a:t>
            </a:r>
            <a:r>
              <a:rPr lang="tr-TR" sz="2000" dirty="0" smtClean="0">
                <a:latin typeface="Comic Sans MS" panose="030F0702030302020204" pitchFamily="66" charset="0"/>
              </a:rPr>
              <a:t>3-10  </a:t>
            </a:r>
            <a:r>
              <a:rPr lang="tr-TR" sz="2000" dirty="0">
                <a:latin typeface="Comic Sans MS" panose="030F0702030302020204" pitchFamily="66" charset="0"/>
              </a:rPr>
              <a:t>kat  arttığı  ve  </a:t>
            </a:r>
            <a:r>
              <a:rPr lang="tr-TR" sz="2000" dirty="0" err="1">
                <a:latin typeface="Comic Sans MS" panose="030F0702030302020204" pitchFamily="66" charset="0"/>
              </a:rPr>
              <a:t>pH</a:t>
            </a:r>
            <a:r>
              <a:rPr lang="tr-TR" sz="2000" dirty="0">
                <a:latin typeface="Comic Sans MS" panose="030F0702030302020204" pitchFamily="66" charset="0"/>
              </a:rPr>
              <a:t>  değerinin  2-3’  e  kadar düştüğü görülür. </a:t>
            </a:r>
            <a:endParaRPr lang="tr-TR" sz="2000" dirty="0" smtClean="0">
              <a:latin typeface="Comic Sans MS" panose="030F0702030302020204" pitchFamily="66" charset="0"/>
            </a:endParaRPr>
          </a:p>
          <a:p>
            <a:pPr marL="342900" indent="-342900" algn="just">
              <a:buFont typeface="Courier New" panose="02070309020205020404" pitchFamily="49" charset="0"/>
              <a:buChar char="o"/>
            </a:pPr>
            <a:endParaRPr lang="tr-TR" sz="2000" dirty="0" smtClean="0">
              <a:latin typeface="Comic Sans MS" panose="030F0702030302020204" pitchFamily="66" charset="0"/>
            </a:endParaRPr>
          </a:p>
          <a:p>
            <a:pPr marL="342900" indent="-342900" algn="just">
              <a:buFont typeface="Courier New" panose="02070309020205020404" pitchFamily="49" charset="0"/>
              <a:buChar char="o"/>
            </a:pPr>
            <a:r>
              <a:rPr lang="tr-TR" sz="2000" dirty="0" smtClean="0">
                <a:latin typeface="Comic Sans MS" panose="030F0702030302020204" pitchFamily="66" charset="0"/>
              </a:rPr>
              <a:t>Korozyon </a:t>
            </a:r>
            <a:r>
              <a:rPr lang="tr-TR" sz="2000" dirty="0">
                <a:latin typeface="Comic Sans MS" panose="030F0702030302020204" pitchFamily="66" charset="0"/>
              </a:rPr>
              <a:t>olayı, meydana gelen çukurların ağız kısımları </a:t>
            </a:r>
            <a:r>
              <a:rPr lang="tr-TR" sz="2000" dirty="0">
                <a:solidFill>
                  <a:srgbClr val="FF0000"/>
                </a:solidFill>
                <a:latin typeface="Comic Sans MS" panose="030F0702030302020204" pitchFamily="66" charset="0"/>
              </a:rPr>
              <a:t>demir hidroksit  çökeltisi  </a:t>
            </a:r>
            <a:r>
              <a:rPr lang="tr-TR" sz="2000" dirty="0">
                <a:latin typeface="Comic Sans MS" panose="030F0702030302020204" pitchFamily="66" charset="0"/>
              </a:rPr>
              <a:t>ile  tıkanıncaya  kadar  hızla  devam  eder.  Çatlak  dışındaki çözeltinin  oksijen  konsantrasyonu  ne  kadar  fazla  ise,  çatlak  içindeki  korozyon hızı  da  o  derece  yüksek  olur.  Çatlağın  dış  kısımları  katot  olacağından,  çatlak çevresinde hiç bir korozyon gözlenmez. </a:t>
            </a:r>
            <a:r>
              <a:rPr lang="tr-TR" sz="2000" dirty="0">
                <a:solidFill>
                  <a:srgbClr val="FF0000"/>
                </a:solidFill>
                <a:latin typeface="Comic Sans MS" panose="030F0702030302020204" pitchFamily="66" charset="0"/>
              </a:rPr>
              <a:t>Korozyon yalnız çatlak içinde gelişir. </a:t>
            </a:r>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83695" y="716524"/>
            <a:ext cx="3445268" cy="22968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01124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7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0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325349" y="393457"/>
            <a:ext cx="11346094" cy="2554545"/>
          </a:xfrm>
          <a:prstGeom prst="rect">
            <a:avLst/>
          </a:prstGeom>
        </p:spPr>
        <p:txBody>
          <a:bodyPr wrap="square">
            <a:spAutoFit/>
          </a:bodyPr>
          <a:lstStyle/>
          <a:p>
            <a:pPr marL="342900" indent="-342900" algn="just">
              <a:buFont typeface="Wingdings" panose="05000000000000000000" pitchFamily="2" charset="2"/>
              <a:buChar char="Ø"/>
            </a:pPr>
            <a:r>
              <a:rPr lang="tr-TR" sz="2000" dirty="0">
                <a:latin typeface="Comic Sans MS" panose="030F0702030302020204" pitchFamily="66" charset="0"/>
              </a:rPr>
              <a:t>Çatlak korozyonu yalnız yukarıdaki örnekte olduğu gibi </a:t>
            </a:r>
            <a:r>
              <a:rPr lang="tr-TR" sz="2000" dirty="0">
                <a:solidFill>
                  <a:srgbClr val="FF0000"/>
                </a:solidFill>
                <a:latin typeface="Comic Sans MS" panose="030F0702030302020204" pitchFamily="66" charset="0"/>
              </a:rPr>
              <a:t>klorürlü ortamlarda değil</a:t>
            </a:r>
            <a:r>
              <a:rPr lang="tr-TR" sz="2000" dirty="0">
                <a:latin typeface="Comic Sans MS" panose="030F0702030302020204" pitchFamily="66" charset="0"/>
              </a:rPr>
              <a:t>, </a:t>
            </a:r>
            <a:r>
              <a:rPr lang="tr-TR" sz="2000" dirty="0">
                <a:solidFill>
                  <a:srgbClr val="FF0000"/>
                </a:solidFill>
                <a:latin typeface="Comic Sans MS" panose="030F0702030302020204" pitchFamily="66" charset="0"/>
              </a:rPr>
              <a:t>daha az şiddetli olarak bütün sulu çözeltiler içinde </a:t>
            </a:r>
            <a:r>
              <a:rPr lang="tr-TR" sz="2000" dirty="0">
                <a:latin typeface="Comic Sans MS" panose="030F0702030302020204" pitchFamily="66" charset="0"/>
              </a:rPr>
              <a:t>meydana gelebilir. Ancak klorür bulunmayan ortamlarda korozyonun etkisi </a:t>
            </a:r>
            <a:r>
              <a:rPr lang="tr-TR" sz="2000" dirty="0">
                <a:solidFill>
                  <a:srgbClr val="FF0000"/>
                </a:solidFill>
                <a:latin typeface="Comic Sans MS" panose="030F0702030302020204" pitchFamily="66" charset="0"/>
              </a:rPr>
              <a:t>çok uzun süre </a:t>
            </a:r>
            <a:r>
              <a:rPr lang="tr-TR" sz="2000" dirty="0">
                <a:latin typeface="Comic Sans MS" panose="030F0702030302020204" pitchFamily="66" charset="0"/>
              </a:rPr>
              <a:t>sonra, </a:t>
            </a:r>
            <a:r>
              <a:rPr lang="tr-TR" sz="2000" dirty="0">
                <a:solidFill>
                  <a:srgbClr val="FF0000"/>
                </a:solidFill>
                <a:latin typeface="Comic Sans MS" panose="030F0702030302020204" pitchFamily="66" charset="0"/>
              </a:rPr>
              <a:t>yaklaşık bir yıl içinde </a:t>
            </a:r>
            <a:r>
              <a:rPr lang="tr-TR" sz="2000" dirty="0">
                <a:latin typeface="Comic Sans MS" panose="030F0702030302020204" pitchFamily="66" charset="0"/>
              </a:rPr>
              <a:t>ortaya çıkabilir</a:t>
            </a:r>
            <a:r>
              <a:rPr lang="tr-TR" sz="2000" dirty="0" smtClean="0">
                <a:latin typeface="Comic Sans MS" panose="030F0702030302020204" pitchFamily="66" charset="0"/>
              </a:rPr>
              <a:t>.</a:t>
            </a:r>
          </a:p>
          <a:p>
            <a:pPr marL="342900" indent="-342900" algn="just">
              <a:buFont typeface="Wingdings" panose="05000000000000000000" pitchFamily="2" charset="2"/>
              <a:buChar char="Ø"/>
            </a:pPr>
            <a:endParaRPr lang="tr-TR" sz="2000" dirty="0">
              <a:latin typeface="Comic Sans MS" panose="030F0702030302020204" pitchFamily="66" charset="0"/>
            </a:endParaRPr>
          </a:p>
          <a:p>
            <a:pPr marL="342900" indent="-342900" algn="just">
              <a:buFont typeface="Wingdings" panose="05000000000000000000" pitchFamily="2" charset="2"/>
              <a:buChar char="Ø"/>
            </a:pPr>
            <a:r>
              <a:rPr lang="tr-TR" sz="2000" dirty="0" smtClean="0">
                <a:latin typeface="Comic Sans MS" panose="030F0702030302020204" pitchFamily="66" charset="0"/>
              </a:rPr>
              <a:t>Pasifleşme </a:t>
            </a:r>
            <a:r>
              <a:rPr lang="tr-TR" sz="2000" dirty="0">
                <a:latin typeface="Comic Sans MS" panose="030F0702030302020204" pitchFamily="66" charset="0"/>
              </a:rPr>
              <a:t>özelliği olan veya hidroksit halinde çökelebilen metal ve alaşımlar çatlak korozyonuna daha duyarlıdırlar. Örneğin 18-8 paslanmaz çeliklerde  çatlak  korozyonu  olayına  sıkça  rastlanır.  Paslanmaz  çelik  cıvatalar çatlak korozyonu sonucu kısa sürede paslanır. </a:t>
            </a:r>
          </a:p>
        </p:txBody>
      </p:sp>
      <p:sp>
        <p:nvSpPr>
          <p:cNvPr id="5" name="Dikdörtgen 4"/>
          <p:cNvSpPr/>
          <p:nvPr/>
        </p:nvSpPr>
        <p:spPr>
          <a:xfrm>
            <a:off x="325349" y="2948002"/>
            <a:ext cx="8126858" cy="3785652"/>
          </a:xfrm>
          <a:prstGeom prst="rect">
            <a:avLst/>
          </a:prstGeom>
        </p:spPr>
        <p:txBody>
          <a:bodyPr wrap="square">
            <a:spAutoFit/>
          </a:bodyPr>
          <a:lstStyle/>
          <a:p>
            <a:pPr algn="just"/>
            <a:r>
              <a:rPr lang="tr-TR" sz="2000" dirty="0">
                <a:latin typeface="Comic Sans MS" panose="030F0702030302020204" pitchFamily="66" charset="0"/>
              </a:rPr>
              <a:t>Çatlak korozyonuna karşı pratik olarak aşağıdaki önlemler alınabilir:  </a:t>
            </a:r>
            <a:endParaRPr lang="tr-TR" sz="2000" dirty="0" smtClean="0">
              <a:latin typeface="Comic Sans MS" panose="030F0702030302020204" pitchFamily="66" charset="0"/>
            </a:endParaRPr>
          </a:p>
          <a:p>
            <a:pPr algn="just"/>
            <a:endParaRPr lang="tr-TR" sz="2000" dirty="0" smtClean="0">
              <a:latin typeface="Comic Sans MS" panose="030F0702030302020204" pitchFamily="66" charset="0"/>
            </a:endParaRPr>
          </a:p>
          <a:p>
            <a:pPr marL="342900" indent="-342900" algn="just">
              <a:buFont typeface="Wingdings" panose="05000000000000000000" pitchFamily="2" charset="2"/>
              <a:buChar char="v"/>
            </a:pPr>
            <a:r>
              <a:rPr lang="tr-TR" sz="2000" dirty="0" smtClean="0">
                <a:solidFill>
                  <a:srgbClr val="FF0000"/>
                </a:solidFill>
                <a:latin typeface="Comic Sans MS" panose="030F0702030302020204" pitchFamily="66" charset="0"/>
              </a:rPr>
              <a:t>Cıvata </a:t>
            </a:r>
            <a:r>
              <a:rPr lang="tr-TR" sz="2000" dirty="0">
                <a:solidFill>
                  <a:srgbClr val="FF0000"/>
                </a:solidFill>
                <a:latin typeface="Comic Sans MS" panose="030F0702030302020204" pitchFamily="66" charset="0"/>
              </a:rPr>
              <a:t>ve perçin yerine kaynak tercih edilmelidir. </a:t>
            </a:r>
            <a:endParaRPr lang="tr-TR" sz="2000" dirty="0" smtClean="0">
              <a:solidFill>
                <a:srgbClr val="FF0000"/>
              </a:solidFill>
              <a:latin typeface="Comic Sans MS" panose="030F0702030302020204" pitchFamily="66" charset="0"/>
            </a:endParaRPr>
          </a:p>
          <a:p>
            <a:pPr marL="342900" indent="-342900" algn="just">
              <a:buFont typeface="Wingdings" panose="05000000000000000000" pitchFamily="2" charset="2"/>
              <a:buChar char="v"/>
            </a:pPr>
            <a:endParaRPr lang="tr-TR" sz="2000" dirty="0" smtClean="0">
              <a:latin typeface="Comic Sans MS" panose="030F0702030302020204" pitchFamily="66" charset="0"/>
            </a:endParaRPr>
          </a:p>
          <a:p>
            <a:pPr marL="342900" indent="-342900" algn="just">
              <a:buFont typeface="Wingdings" panose="05000000000000000000" pitchFamily="2" charset="2"/>
              <a:buChar char="v"/>
            </a:pPr>
            <a:r>
              <a:rPr lang="tr-TR" sz="2000" dirty="0" smtClean="0">
                <a:solidFill>
                  <a:srgbClr val="FF0000"/>
                </a:solidFill>
                <a:latin typeface="Comic Sans MS" panose="030F0702030302020204" pitchFamily="66" charset="0"/>
              </a:rPr>
              <a:t>Birleşme </a:t>
            </a:r>
            <a:r>
              <a:rPr lang="tr-TR" sz="2000" dirty="0">
                <a:solidFill>
                  <a:srgbClr val="FF0000"/>
                </a:solidFill>
                <a:latin typeface="Comic Sans MS" panose="030F0702030302020204" pitchFamily="66" charset="0"/>
              </a:rPr>
              <a:t>yerleri kaynak veya lehim yapılarak kapatılmalıdır. </a:t>
            </a:r>
            <a:endParaRPr lang="tr-TR" sz="2000" dirty="0" smtClean="0">
              <a:solidFill>
                <a:srgbClr val="FF0000"/>
              </a:solidFill>
              <a:latin typeface="Comic Sans MS" panose="030F0702030302020204" pitchFamily="66" charset="0"/>
            </a:endParaRPr>
          </a:p>
          <a:p>
            <a:pPr marL="342900" indent="-342900" algn="just">
              <a:buFont typeface="Wingdings" panose="05000000000000000000" pitchFamily="2" charset="2"/>
              <a:buChar char="v"/>
            </a:pPr>
            <a:endParaRPr lang="tr-TR" sz="2000" dirty="0" smtClean="0">
              <a:latin typeface="Comic Sans MS" panose="030F0702030302020204" pitchFamily="66" charset="0"/>
            </a:endParaRPr>
          </a:p>
          <a:p>
            <a:pPr marL="342900" indent="-342900" algn="just">
              <a:buFont typeface="Wingdings" panose="05000000000000000000" pitchFamily="2" charset="2"/>
              <a:buChar char="v"/>
            </a:pPr>
            <a:r>
              <a:rPr lang="tr-TR" sz="2000" dirty="0" smtClean="0">
                <a:solidFill>
                  <a:srgbClr val="FF0000"/>
                </a:solidFill>
                <a:latin typeface="Comic Sans MS" panose="030F0702030302020204" pitchFamily="66" charset="0"/>
              </a:rPr>
              <a:t>Sıvı </a:t>
            </a:r>
            <a:r>
              <a:rPr lang="tr-TR" sz="2000" dirty="0">
                <a:solidFill>
                  <a:srgbClr val="FF0000"/>
                </a:solidFill>
                <a:latin typeface="Comic Sans MS" panose="030F0702030302020204" pitchFamily="66" charset="0"/>
              </a:rPr>
              <a:t>taşıyan kapların tasarımı, kabın tam olarak boşalabilmesi ve kap içinde temizlenemeyen köşe kalmamasına özen gösterilmelidir. </a:t>
            </a:r>
            <a:endParaRPr lang="tr-TR" sz="2000" dirty="0" smtClean="0">
              <a:solidFill>
                <a:srgbClr val="FF0000"/>
              </a:solidFill>
              <a:latin typeface="Comic Sans MS" panose="030F0702030302020204" pitchFamily="66" charset="0"/>
            </a:endParaRPr>
          </a:p>
          <a:p>
            <a:pPr marL="342900" indent="-342900" algn="just">
              <a:buFont typeface="Wingdings" panose="05000000000000000000" pitchFamily="2" charset="2"/>
              <a:buChar char="v"/>
            </a:pPr>
            <a:endParaRPr lang="tr-TR" sz="2000" dirty="0" smtClean="0">
              <a:latin typeface="Comic Sans MS" panose="030F0702030302020204" pitchFamily="66" charset="0"/>
            </a:endParaRPr>
          </a:p>
          <a:p>
            <a:pPr marL="342900" indent="-342900" algn="just">
              <a:buFont typeface="Wingdings" panose="05000000000000000000" pitchFamily="2" charset="2"/>
              <a:buChar char="v"/>
            </a:pPr>
            <a:r>
              <a:rPr lang="tr-TR" sz="2000" dirty="0" smtClean="0">
                <a:solidFill>
                  <a:srgbClr val="FF0000"/>
                </a:solidFill>
                <a:latin typeface="Comic Sans MS" panose="030F0702030302020204" pitchFamily="66" charset="0"/>
              </a:rPr>
              <a:t>Tahta</a:t>
            </a:r>
            <a:r>
              <a:rPr lang="tr-TR" sz="2000" dirty="0">
                <a:solidFill>
                  <a:srgbClr val="FF0000"/>
                </a:solidFill>
                <a:latin typeface="Comic Sans MS" panose="030F0702030302020204" pitchFamily="66" charset="0"/>
              </a:rPr>
              <a:t>,  plastik  gibi  ıslak  kalabilen  maddelerin  metal  ile  temas  etmesi önlenmelidir. </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99469" y="3503011"/>
            <a:ext cx="3231007" cy="23327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18204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09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253832" y="305925"/>
            <a:ext cx="3345788" cy="400110"/>
          </a:xfrm>
          <a:prstGeom prst="rect">
            <a:avLst/>
          </a:prstGeom>
        </p:spPr>
        <p:txBody>
          <a:bodyPr wrap="none">
            <a:spAutoFit/>
          </a:bodyPr>
          <a:lstStyle/>
          <a:p>
            <a:r>
              <a:rPr lang="tr-TR" sz="2000" b="1" dirty="0">
                <a:solidFill>
                  <a:srgbClr val="FF0000"/>
                </a:solidFill>
                <a:latin typeface="Comic Sans MS" panose="030F0702030302020204" pitchFamily="66" charset="0"/>
              </a:rPr>
              <a:t>5 - Kabuk Altı Korozyonu</a:t>
            </a:r>
          </a:p>
        </p:txBody>
      </p:sp>
      <p:sp>
        <p:nvSpPr>
          <p:cNvPr id="5" name="Dikdörtgen 4"/>
          <p:cNvSpPr/>
          <p:nvPr/>
        </p:nvSpPr>
        <p:spPr>
          <a:xfrm>
            <a:off x="253831" y="714413"/>
            <a:ext cx="11468981" cy="3477875"/>
          </a:xfrm>
          <a:prstGeom prst="rect">
            <a:avLst/>
          </a:prstGeom>
        </p:spPr>
        <p:txBody>
          <a:bodyPr wrap="square">
            <a:spAutoFit/>
          </a:bodyPr>
          <a:lstStyle/>
          <a:p>
            <a:pPr marL="342900" indent="-342900" algn="just">
              <a:buFont typeface="Courier New" panose="02070309020205020404" pitchFamily="49" charset="0"/>
              <a:buChar char="o"/>
            </a:pPr>
            <a:r>
              <a:rPr lang="tr-TR" sz="2000" dirty="0">
                <a:latin typeface="Comic Sans MS" panose="030F0702030302020204" pitchFamily="66" charset="0"/>
              </a:rPr>
              <a:t>Metal  yüzeyinde  korozyon  ürünlerinin  oluşturduğu  veya  başka  bir nedenle oluşan bir kabuk (birikinti) altında meydana gelen korozyona </a:t>
            </a:r>
            <a:r>
              <a:rPr lang="tr-TR" sz="2000" dirty="0">
                <a:solidFill>
                  <a:srgbClr val="FF0000"/>
                </a:solidFill>
                <a:latin typeface="Comic Sans MS" panose="030F0702030302020204" pitchFamily="66" charset="0"/>
              </a:rPr>
              <a:t>kabuk altı korozyonu </a:t>
            </a:r>
            <a:r>
              <a:rPr lang="tr-TR" sz="2000" dirty="0">
                <a:latin typeface="Comic Sans MS" panose="030F0702030302020204" pitchFamily="66" charset="0"/>
              </a:rPr>
              <a:t>denir. </a:t>
            </a:r>
            <a:endParaRPr lang="tr-TR" sz="2000" dirty="0" smtClean="0">
              <a:latin typeface="Comic Sans MS" panose="030F0702030302020204" pitchFamily="66" charset="0"/>
            </a:endParaRPr>
          </a:p>
          <a:p>
            <a:pPr marL="342900" indent="-342900" algn="just">
              <a:buFont typeface="Courier New" panose="02070309020205020404" pitchFamily="49" charset="0"/>
              <a:buChar char="o"/>
            </a:pPr>
            <a:endParaRPr lang="tr-TR" sz="2000" dirty="0" smtClean="0">
              <a:latin typeface="Comic Sans MS" panose="030F0702030302020204" pitchFamily="66" charset="0"/>
            </a:endParaRPr>
          </a:p>
          <a:p>
            <a:pPr marL="342900" indent="-342900" algn="just">
              <a:buFont typeface="Courier New" panose="02070309020205020404" pitchFamily="49" charset="0"/>
              <a:buChar char="o"/>
            </a:pPr>
            <a:r>
              <a:rPr lang="tr-TR" sz="2000" dirty="0">
                <a:latin typeface="Comic Sans MS" panose="030F0702030302020204" pitchFamily="66" charset="0"/>
              </a:rPr>
              <a:t>Bu korozyon kabuk altının rutubetli olmasından ve yeteri kadar oksijen alamamasından kaynaklanır</a:t>
            </a:r>
            <a:r>
              <a:rPr lang="tr-TR" sz="2000" dirty="0" smtClean="0">
                <a:latin typeface="Comic Sans MS" panose="030F0702030302020204" pitchFamily="66" charset="0"/>
              </a:rPr>
              <a:t>.</a:t>
            </a:r>
          </a:p>
          <a:p>
            <a:pPr marL="342900" indent="-342900" algn="just">
              <a:buFont typeface="Courier New" panose="02070309020205020404" pitchFamily="49" charset="0"/>
              <a:buChar char="o"/>
            </a:pPr>
            <a:endParaRPr lang="tr-TR" sz="2000" dirty="0">
              <a:latin typeface="Comic Sans MS" panose="030F0702030302020204" pitchFamily="66" charset="0"/>
            </a:endParaRPr>
          </a:p>
          <a:p>
            <a:pPr marL="342900" indent="-342900" algn="just">
              <a:buFont typeface="Courier New" panose="02070309020205020404" pitchFamily="49" charset="0"/>
              <a:buChar char="o"/>
            </a:pPr>
            <a:r>
              <a:rPr lang="tr-TR" sz="2000" dirty="0">
                <a:latin typeface="Comic Sans MS" panose="030F0702030302020204" pitchFamily="66" charset="0"/>
              </a:rPr>
              <a:t>Kabuğun  altı  anot  ve  kabuk  çevresi  ise  katot  olur</a:t>
            </a:r>
            <a:r>
              <a:rPr lang="tr-TR" sz="2000" dirty="0" smtClean="0">
                <a:latin typeface="Comic Sans MS" panose="030F0702030302020204" pitchFamily="66" charset="0"/>
              </a:rPr>
              <a:t>.</a:t>
            </a:r>
          </a:p>
          <a:p>
            <a:pPr algn="just"/>
            <a:endParaRPr lang="tr-TR" sz="2000" dirty="0">
              <a:latin typeface="Comic Sans MS" panose="030F0702030302020204" pitchFamily="66" charset="0"/>
            </a:endParaRPr>
          </a:p>
          <a:p>
            <a:pPr algn="just"/>
            <a:r>
              <a:rPr lang="tr-TR" sz="2000" dirty="0">
                <a:latin typeface="Comic Sans MS" panose="030F0702030302020204" pitchFamily="66" charset="0"/>
              </a:rPr>
              <a:t>Örneğin,  boru  yüzeylerini  izole  etmek  amacı  ile  sarılan  cam  pamuğu  yağış nedeniyle  ıslanırsa,  bu  bölgelerde  şiddetli  bir  kabuk  altı  korozyonu  başlar. Çünkü  kabuk  altında  sıvı  hareketi  yoktur.  </a:t>
            </a:r>
            <a:r>
              <a:rPr lang="tr-TR" sz="2000" dirty="0">
                <a:solidFill>
                  <a:srgbClr val="FF0000"/>
                </a:solidFill>
                <a:latin typeface="Comic Sans MS" panose="030F0702030302020204" pitchFamily="66" charset="0"/>
              </a:rPr>
              <a:t>Kabuğun  altı  anot  ve  kabuk  çevresi ise katot </a:t>
            </a:r>
            <a:r>
              <a:rPr lang="tr-TR" sz="2000" dirty="0">
                <a:latin typeface="Comic Sans MS" panose="030F0702030302020204" pitchFamily="66" charset="0"/>
              </a:rPr>
              <a:t>olur.  </a:t>
            </a: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0114" y="4192288"/>
            <a:ext cx="4290933" cy="22195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Dikdörtgen 5"/>
          <p:cNvSpPr/>
          <p:nvPr/>
        </p:nvSpPr>
        <p:spPr>
          <a:xfrm>
            <a:off x="1515340" y="6388226"/>
            <a:ext cx="2472152" cy="369332"/>
          </a:xfrm>
          <a:prstGeom prst="rect">
            <a:avLst/>
          </a:prstGeom>
        </p:spPr>
        <p:txBody>
          <a:bodyPr wrap="none">
            <a:spAutoFit/>
          </a:bodyPr>
          <a:lstStyle/>
          <a:p>
            <a:r>
              <a:rPr lang="tr-TR" dirty="0">
                <a:solidFill>
                  <a:srgbClr val="FF0000"/>
                </a:solidFill>
                <a:latin typeface="Comic Sans MS" panose="030F0702030302020204" pitchFamily="66" charset="0"/>
              </a:rPr>
              <a:t>Kabuk altı korozyonu </a:t>
            </a:r>
          </a:p>
        </p:txBody>
      </p:sp>
    </p:spTree>
    <p:extLst>
      <p:ext uri="{BB962C8B-B14F-4D97-AF65-F5344CB8AC3E}">
        <p14:creationId xmlns:p14="http://schemas.microsoft.com/office/powerpoint/2010/main" val="1811386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12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277403" y="235619"/>
            <a:ext cx="11537878" cy="1631216"/>
          </a:xfrm>
          <a:prstGeom prst="rect">
            <a:avLst/>
          </a:prstGeom>
        </p:spPr>
        <p:txBody>
          <a:bodyPr wrap="square">
            <a:spAutoFit/>
          </a:bodyPr>
          <a:lstStyle/>
          <a:p>
            <a:pPr algn="just"/>
            <a:r>
              <a:rPr lang="tr-TR" sz="2000" dirty="0">
                <a:latin typeface="Comic Sans MS" panose="030F0702030302020204" pitchFamily="66" charset="0"/>
              </a:rPr>
              <a:t>Kabuk  altı  korozyonunun  tipik  bir  örneği  de  “</a:t>
            </a:r>
            <a:r>
              <a:rPr lang="tr-TR" sz="2000" dirty="0" err="1">
                <a:solidFill>
                  <a:srgbClr val="FF0000"/>
                </a:solidFill>
                <a:latin typeface="Comic Sans MS" panose="030F0702030302020204" pitchFamily="66" charset="0"/>
              </a:rPr>
              <a:t>filiform</a:t>
            </a:r>
            <a:r>
              <a:rPr lang="tr-TR" sz="2000" dirty="0">
                <a:solidFill>
                  <a:srgbClr val="FF0000"/>
                </a:solidFill>
                <a:latin typeface="Comic Sans MS" panose="030F0702030302020204" pitchFamily="66" charset="0"/>
              </a:rPr>
              <a:t>  korozyonu</a:t>
            </a:r>
            <a:r>
              <a:rPr lang="tr-TR" sz="2000" dirty="0">
                <a:latin typeface="Comic Sans MS" panose="030F0702030302020204" pitchFamily="66" charset="0"/>
              </a:rPr>
              <a:t>”  olarak bilinir.  </a:t>
            </a:r>
            <a:endParaRPr lang="tr-TR" sz="2000" dirty="0" smtClean="0">
              <a:latin typeface="Comic Sans MS" panose="030F0702030302020204" pitchFamily="66" charset="0"/>
            </a:endParaRPr>
          </a:p>
          <a:p>
            <a:pPr marL="342900" indent="-342900" algn="just">
              <a:buFont typeface="Wingdings" panose="05000000000000000000" pitchFamily="2" charset="2"/>
              <a:buChar char="Ø"/>
            </a:pPr>
            <a:r>
              <a:rPr lang="tr-TR" sz="2000" dirty="0" err="1" smtClean="0">
                <a:latin typeface="Comic Sans MS" panose="030F0702030302020204" pitchFamily="66" charset="0"/>
              </a:rPr>
              <a:t>Filiform</a:t>
            </a:r>
            <a:r>
              <a:rPr lang="tr-TR" sz="2000" dirty="0" smtClean="0">
                <a:latin typeface="Comic Sans MS" panose="030F0702030302020204" pitchFamily="66" charset="0"/>
              </a:rPr>
              <a:t>  </a:t>
            </a:r>
            <a:r>
              <a:rPr lang="tr-TR" sz="2000" dirty="0">
                <a:latin typeface="Comic Sans MS" panose="030F0702030302020204" pitchFamily="66" charset="0"/>
              </a:rPr>
              <a:t>korozyonu,  metal  yüzeyinde  bulunan  boya  tabakası  veya kaplama altında oluşan ve kıvrıntılı biçimde yürüyen korozyon şeklidir. </a:t>
            </a:r>
            <a:endParaRPr lang="tr-TR" sz="2000" dirty="0" smtClean="0">
              <a:latin typeface="Comic Sans MS" panose="030F0702030302020204" pitchFamily="66" charset="0"/>
            </a:endParaRPr>
          </a:p>
          <a:p>
            <a:pPr marL="342900" indent="-342900" algn="just">
              <a:buFont typeface="Wingdings" panose="05000000000000000000" pitchFamily="2" charset="2"/>
              <a:buChar char="Ø"/>
            </a:pPr>
            <a:r>
              <a:rPr lang="tr-TR" sz="2000" dirty="0" err="1" smtClean="0">
                <a:latin typeface="Comic Sans MS" panose="030F0702030302020204" pitchFamily="66" charset="0"/>
              </a:rPr>
              <a:t>Filiform</a:t>
            </a:r>
            <a:r>
              <a:rPr lang="tr-TR" sz="2000" dirty="0" smtClean="0">
                <a:latin typeface="Comic Sans MS" panose="030F0702030302020204" pitchFamily="66" charset="0"/>
              </a:rPr>
              <a:t>  </a:t>
            </a:r>
            <a:r>
              <a:rPr lang="tr-TR" sz="2000" dirty="0">
                <a:latin typeface="Comic Sans MS" panose="030F0702030302020204" pitchFamily="66" charset="0"/>
              </a:rPr>
              <a:t>korozyonu  kaplamanın  zayıf  bir noktasından  başlayarak,  kabuk  altında  bir  solucan  hareketine  benzer  şekilde hareket eder.</a:t>
            </a:r>
          </a:p>
        </p:txBody>
      </p:sp>
      <p:sp>
        <p:nvSpPr>
          <p:cNvPr id="5" name="Dikdörtgen 4"/>
          <p:cNvSpPr/>
          <p:nvPr/>
        </p:nvSpPr>
        <p:spPr>
          <a:xfrm>
            <a:off x="417814" y="1866835"/>
            <a:ext cx="11397465" cy="2554545"/>
          </a:xfrm>
          <a:prstGeom prst="rect">
            <a:avLst/>
          </a:prstGeom>
        </p:spPr>
        <p:txBody>
          <a:bodyPr wrap="square">
            <a:spAutoFit/>
          </a:bodyPr>
          <a:lstStyle/>
          <a:p>
            <a:pPr algn="just"/>
            <a:r>
              <a:rPr lang="tr-TR" sz="2000" dirty="0">
                <a:latin typeface="Comic Sans MS" panose="030F0702030302020204" pitchFamily="66" charset="0"/>
              </a:rPr>
              <a:t>Korozyon  kaplamanın  suyu  geçirebilen  zayıf  bir  noktasında başlar. Bu noktada kabuk altına atmosferden oksijen ve su girişi olur. Korozyonun başladığı noktada oksijen konsantrasyonu maksimumdur ve korozyonun yürüdüğü yönde  gittikçe  azalır.  </a:t>
            </a:r>
            <a:endParaRPr lang="tr-TR" sz="2000" dirty="0" smtClean="0">
              <a:latin typeface="Comic Sans MS" panose="030F0702030302020204" pitchFamily="66" charset="0"/>
            </a:endParaRPr>
          </a:p>
          <a:p>
            <a:pPr algn="just"/>
            <a:endParaRPr lang="tr-TR" sz="2000" dirty="0" smtClean="0">
              <a:latin typeface="Comic Sans MS" panose="030F0702030302020204" pitchFamily="66" charset="0"/>
            </a:endParaRPr>
          </a:p>
          <a:p>
            <a:pPr algn="just"/>
            <a:r>
              <a:rPr lang="tr-TR" sz="2000" dirty="0" smtClean="0">
                <a:latin typeface="Comic Sans MS" panose="030F0702030302020204" pitchFamily="66" charset="0"/>
              </a:rPr>
              <a:t>Korozyon  </a:t>
            </a:r>
            <a:r>
              <a:rPr lang="tr-TR" sz="2000" dirty="0">
                <a:latin typeface="Comic Sans MS" panose="030F0702030302020204" pitchFamily="66" charset="0"/>
              </a:rPr>
              <a:t>sonucu  </a:t>
            </a:r>
            <a:r>
              <a:rPr lang="tr-TR" sz="2000" dirty="0">
                <a:solidFill>
                  <a:srgbClr val="FF0000"/>
                </a:solidFill>
                <a:latin typeface="Comic Sans MS" panose="030F0702030302020204" pitchFamily="66" charset="0"/>
              </a:rPr>
              <a:t>metal  hidroksiti  ve  hidrojen  iyonları </a:t>
            </a:r>
            <a:r>
              <a:rPr lang="tr-TR" sz="2000" dirty="0">
                <a:latin typeface="Comic Sans MS" panose="030F0702030302020204" pitchFamily="66" charset="0"/>
              </a:rPr>
              <a:t>oluştuğundan, </a:t>
            </a:r>
            <a:r>
              <a:rPr lang="tr-TR" sz="2000" dirty="0" err="1">
                <a:solidFill>
                  <a:srgbClr val="FF0000"/>
                </a:solidFill>
                <a:latin typeface="Comic Sans MS" panose="030F0702030302020204" pitchFamily="66" charset="0"/>
              </a:rPr>
              <a:t>filiform</a:t>
            </a:r>
            <a:r>
              <a:rPr lang="tr-TR" sz="2000" dirty="0">
                <a:solidFill>
                  <a:srgbClr val="FF0000"/>
                </a:solidFill>
                <a:latin typeface="Comic Sans MS" panose="030F0702030302020204" pitchFamily="66" charset="0"/>
              </a:rPr>
              <a:t> oluşumunun uç kısmında oksijen az ve </a:t>
            </a:r>
            <a:r>
              <a:rPr lang="tr-TR" sz="2000" dirty="0" err="1">
                <a:solidFill>
                  <a:srgbClr val="FF0000"/>
                </a:solidFill>
                <a:latin typeface="Comic Sans MS" panose="030F0702030302020204" pitchFamily="66" charset="0"/>
              </a:rPr>
              <a:t>pH</a:t>
            </a:r>
            <a:r>
              <a:rPr lang="tr-TR" sz="2000" dirty="0">
                <a:solidFill>
                  <a:srgbClr val="FF0000"/>
                </a:solidFill>
                <a:latin typeface="Comic Sans MS" panose="030F0702030302020204" pitchFamily="66" charset="0"/>
              </a:rPr>
              <a:t> derecesi düşüktür.</a:t>
            </a:r>
            <a:r>
              <a:rPr lang="tr-TR" sz="2000" dirty="0">
                <a:latin typeface="Comic Sans MS" panose="030F0702030302020204" pitchFamily="66" charset="0"/>
              </a:rPr>
              <a:t> Böylece  uç  kısımda  korozyonun  devamı  için  uygun  bir  ortam  (düşük  oksijen konsantrasyonu ve düşük </a:t>
            </a:r>
            <a:r>
              <a:rPr lang="tr-TR" sz="2000" dirty="0" err="1">
                <a:latin typeface="Comic Sans MS" panose="030F0702030302020204" pitchFamily="66" charset="0"/>
              </a:rPr>
              <a:t>pH</a:t>
            </a:r>
            <a:r>
              <a:rPr lang="tr-TR" sz="2000" dirty="0">
                <a:latin typeface="Comic Sans MS" panose="030F0702030302020204" pitchFamily="66" charset="0"/>
              </a:rPr>
              <a:t>) sağlanmış olur. Bu nedenle korozyon olayı daima uç noktadan  ileriye  doğru  hareket  eder.  </a:t>
            </a: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47326" y="4421380"/>
            <a:ext cx="4027470" cy="23502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Dikdörtgen 5"/>
          <p:cNvSpPr/>
          <p:nvPr/>
        </p:nvSpPr>
        <p:spPr>
          <a:xfrm>
            <a:off x="7982030" y="5235340"/>
            <a:ext cx="2499402" cy="400110"/>
          </a:xfrm>
          <a:prstGeom prst="rect">
            <a:avLst/>
          </a:prstGeom>
        </p:spPr>
        <p:txBody>
          <a:bodyPr wrap="none">
            <a:spAutoFit/>
          </a:bodyPr>
          <a:lstStyle/>
          <a:p>
            <a:r>
              <a:rPr lang="tr-TR" sz="2000" dirty="0" err="1">
                <a:solidFill>
                  <a:srgbClr val="FF0000"/>
                </a:solidFill>
                <a:latin typeface="Comic Sans MS" panose="030F0702030302020204" pitchFamily="66" charset="0"/>
              </a:rPr>
              <a:t>Filiform</a:t>
            </a:r>
            <a:r>
              <a:rPr lang="tr-TR" sz="2000" dirty="0">
                <a:solidFill>
                  <a:srgbClr val="FF0000"/>
                </a:solidFill>
                <a:latin typeface="Comic Sans MS" panose="030F0702030302020204" pitchFamily="66" charset="0"/>
              </a:rPr>
              <a:t> korozyonu </a:t>
            </a:r>
          </a:p>
        </p:txBody>
      </p:sp>
    </p:spTree>
    <p:extLst>
      <p:ext uri="{BB962C8B-B14F-4D97-AF65-F5344CB8AC3E}">
        <p14:creationId xmlns:p14="http://schemas.microsoft.com/office/powerpoint/2010/main" val="2026479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1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222606" y="281248"/>
            <a:ext cx="11407739" cy="1938992"/>
          </a:xfrm>
          <a:prstGeom prst="rect">
            <a:avLst/>
          </a:prstGeom>
        </p:spPr>
        <p:txBody>
          <a:bodyPr wrap="square">
            <a:spAutoFit/>
          </a:bodyPr>
          <a:lstStyle/>
          <a:p>
            <a:pPr algn="just"/>
            <a:r>
              <a:rPr lang="tr-TR" sz="2000" b="1" dirty="0" err="1" smtClean="0">
                <a:solidFill>
                  <a:srgbClr val="FF0000"/>
                </a:solidFill>
                <a:latin typeface="Comic Sans MS" panose="030F0702030302020204" pitchFamily="66" charset="0"/>
              </a:rPr>
              <a:t>Filiform</a:t>
            </a:r>
            <a:r>
              <a:rPr lang="tr-TR" sz="2000" b="1" dirty="0" smtClean="0">
                <a:solidFill>
                  <a:srgbClr val="FF0000"/>
                </a:solidFill>
                <a:latin typeface="Comic Sans MS" panose="030F0702030302020204" pitchFamily="66" charset="0"/>
              </a:rPr>
              <a:t> (Kaplama Altı) Korozyon</a:t>
            </a:r>
          </a:p>
          <a:p>
            <a:pPr algn="just"/>
            <a:endParaRPr lang="tr-TR" sz="2000" b="1" dirty="0" smtClean="0">
              <a:solidFill>
                <a:srgbClr val="FF0000"/>
              </a:solidFill>
              <a:latin typeface="Comic Sans MS" panose="030F0702030302020204" pitchFamily="66" charset="0"/>
            </a:endParaRPr>
          </a:p>
          <a:p>
            <a:pPr algn="just"/>
            <a:r>
              <a:rPr lang="tr-TR" sz="2000" dirty="0" smtClean="0">
                <a:latin typeface="Comic Sans MS" panose="030F0702030302020204" pitchFamily="66" charset="0"/>
              </a:rPr>
              <a:t>Suya </a:t>
            </a:r>
            <a:r>
              <a:rPr lang="tr-TR" sz="2000" dirty="0">
                <a:latin typeface="Comic Sans MS" panose="030F0702030302020204" pitchFamily="66" charset="0"/>
              </a:rPr>
              <a:t>karşı bir ölçüde geçirgen maddelerle kaplanan metaller, dış görünümü hayli farklı ancak  oluşum düzeni bakımından bir tür aralık korozyonu ile </a:t>
            </a:r>
            <a:r>
              <a:rPr lang="tr-TR" sz="2000" dirty="0" err="1">
                <a:latin typeface="Comic Sans MS" panose="030F0702030302020204" pitchFamily="66" charset="0"/>
              </a:rPr>
              <a:t>bozunurlar</a:t>
            </a:r>
            <a:r>
              <a:rPr lang="tr-TR" sz="2000" dirty="0">
                <a:latin typeface="Comic Sans MS" panose="030F0702030302020204" pitchFamily="66" charset="0"/>
              </a:rPr>
              <a:t>. Korozyon olayı metal- kaplama ara yüzeyinde, köşe veya benzer düzensizliklerin bulunduğu yerlerde başlar. Metal ile kaplama arasına sıkışan korozyon ürünleri   </a:t>
            </a:r>
            <a:r>
              <a:rPr lang="tr-TR" sz="2000" dirty="0">
                <a:solidFill>
                  <a:srgbClr val="FF0000"/>
                </a:solidFill>
                <a:latin typeface="Comic Sans MS" panose="030F0702030302020204" pitchFamily="66" charset="0"/>
              </a:rPr>
              <a:t>(0,5-1 mm) </a:t>
            </a:r>
            <a:r>
              <a:rPr lang="tr-TR" sz="2000" dirty="0">
                <a:latin typeface="Comic Sans MS" panose="030F0702030302020204" pitchFamily="66" charset="0"/>
              </a:rPr>
              <a:t>genişliğinde lifler oluştururlar.</a:t>
            </a: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93220" y="2299616"/>
            <a:ext cx="3866510" cy="25464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Dikdörtgen 5"/>
          <p:cNvSpPr/>
          <p:nvPr/>
        </p:nvSpPr>
        <p:spPr>
          <a:xfrm>
            <a:off x="222606" y="5151199"/>
            <a:ext cx="11712539" cy="1323439"/>
          </a:xfrm>
          <a:prstGeom prst="rect">
            <a:avLst/>
          </a:prstGeom>
        </p:spPr>
        <p:txBody>
          <a:bodyPr wrap="square">
            <a:spAutoFit/>
          </a:bodyPr>
          <a:lstStyle/>
          <a:p>
            <a:pPr algn="just"/>
            <a:r>
              <a:rPr lang="tr-TR" sz="2000" dirty="0">
                <a:solidFill>
                  <a:srgbClr val="FF0000"/>
                </a:solidFill>
                <a:latin typeface="Comic Sans MS" panose="030F0702030302020204" pitchFamily="66" charset="0"/>
              </a:rPr>
              <a:t>Çelik, alüminyum ve magnezyuma </a:t>
            </a:r>
            <a:r>
              <a:rPr lang="tr-TR" sz="2000" dirty="0">
                <a:latin typeface="Comic Sans MS" panose="030F0702030302020204" pitchFamily="66" charset="0"/>
              </a:rPr>
              <a:t>uygulanan farklı özellikte kaplamaların bu tür korozyona yol açtığı saptanmıştır. En etken kaplamalar </a:t>
            </a:r>
            <a:r>
              <a:rPr lang="tr-TR" sz="2000" dirty="0">
                <a:solidFill>
                  <a:srgbClr val="FF0000"/>
                </a:solidFill>
                <a:latin typeface="Comic Sans MS" panose="030F0702030302020204" pitchFamily="66" charset="0"/>
              </a:rPr>
              <a:t>organik (boyalar) </a:t>
            </a:r>
            <a:r>
              <a:rPr lang="tr-TR" sz="2000" dirty="0">
                <a:latin typeface="Comic Sans MS" panose="030F0702030302020204" pitchFamily="66" charset="0"/>
              </a:rPr>
              <a:t>olanlardır. Etkinlik sırasına göre </a:t>
            </a:r>
            <a:r>
              <a:rPr lang="tr-TR" sz="2000" dirty="0">
                <a:solidFill>
                  <a:srgbClr val="FF0000"/>
                </a:solidFill>
                <a:latin typeface="Comic Sans MS" panose="030F0702030302020204" pitchFamily="66" charset="0"/>
              </a:rPr>
              <a:t>emaye kaplama, fosfat kaplama ve metal kaplamalar</a:t>
            </a:r>
            <a:r>
              <a:rPr lang="tr-TR" sz="2000" dirty="0">
                <a:latin typeface="Comic Sans MS" panose="030F0702030302020204" pitchFamily="66" charset="0"/>
              </a:rPr>
              <a:t>dan söz etmek gerekir. Çeliğin bu yolla </a:t>
            </a:r>
            <a:r>
              <a:rPr lang="tr-TR" sz="2000" dirty="0" smtClean="0">
                <a:latin typeface="Comic Sans MS" panose="030F0702030302020204" pitchFamily="66" charset="0"/>
              </a:rPr>
              <a:t>korozyonuna </a:t>
            </a:r>
            <a:r>
              <a:rPr lang="tr-TR" sz="2000" dirty="0">
                <a:latin typeface="Comic Sans MS" panose="030F0702030302020204" pitchFamily="66" charset="0"/>
              </a:rPr>
              <a:t>yol açan tek ortam </a:t>
            </a:r>
            <a:r>
              <a:rPr lang="tr-TR" sz="2000" dirty="0">
                <a:solidFill>
                  <a:srgbClr val="FF0000"/>
                </a:solidFill>
                <a:latin typeface="Comic Sans MS" panose="030F0702030302020204" pitchFamily="66" charset="0"/>
              </a:rPr>
              <a:t>nemli </a:t>
            </a:r>
            <a:r>
              <a:rPr lang="tr-TR" sz="2000" dirty="0" smtClean="0">
                <a:solidFill>
                  <a:srgbClr val="FF0000"/>
                </a:solidFill>
                <a:latin typeface="Comic Sans MS" panose="030F0702030302020204" pitchFamily="66" charset="0"/>
              </a:rPr>
              <a:t>havadır</a:t>
            </a:r>
            <a:r>
              <a:rPr lang="tr-TR" sz="2000" dirty="0" smtClean="0">
                <a:latin typeface="Comic Sans MS" panose="030F0702030302020204" pitchFamily="66" charset="0"/>
              </a:rPr>
              <a:t>.</a:t>
            </a:r>
            <a:endParaRPr lang="tr-TR" sz="2000" dirty="0">
              <a:latin typeface="Comic Sans MS" panose="030F0702030302020204" pitchFamily="66" charset="0"/>
            </a:endParaRPr>
          </a:p>
        </p:txBody>
      </p:sp>
      <p:sp>
        <p:nvSpPr>
          <p:cNvPr id="7" name="Dikdörtgen 6"/>
          <p:cNvSpPr/>
          <p:nvPr/>
        </p:nvSpPr>
        <p:spPr>
          <a:xfrm>
            <a:off x="222606" y="2695676"/>
            <a:ext cx="3517187" cy="1754326"/>
          </a:xfrm>
          <a:prstGeom prst="rect">
            <a:avLst/>
          </a:prstGeom>
        </p:spPr>
        <p:txBody>
          <a:bodyPr wrap="square">
            <a:spAutoFit/>
          </a:bodyPr>
          <a:lstStyle/>
          <a:p>
            <a:pPr algn="just"/>
            <a:r>
              <a:rPr lang="tr-TR" dirty="0">
                <a:solidFill>
                  <a:srgbClr val="FF0000"/>
                </a:solidFill>
                <a:latin typeface="Comic Sans MS" panose="030F0702030302020204" pitchFamily="66" charset="0"/>
              </a:rPr>
              <a:t>Şekilde bir karbon çeliğinde kaplama altı korozyonu görülmektedir. Kaplanmış yüzeyde rutubet kalması nedeniyle kaplama altı korozyona örnek verilmiştir. </a:t>
            </a:r>
          </a:p>
        </p:txBody>
      </p:sp>
    </p:spTree>
    <p:extLst>
      <p:ext uri="{BB962C8B-B14F-4D97-AF65-F5344CB8AC3E}">
        <p14:creationId xmlns:p14="http://schemas.microsoft.com/office/powerpoint/2010/main" val="1972453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17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kdörtgen 2"/>
          <p:cNvSpPr/>
          <p:nvPr/>
        </p:nvSpPr>
        <p:spPr>
          <a:xfrm>
            <a:off x="236305" y="430427"/>
            <a:ext cx="11527603" cy="1631216"/>
          </a:xfrm>
          <a:prstGeom prst="rect">
            <a:avLst/>
          </a:prstGeom>
        </p:spPr>
        <p:txBody>
          <a:bodyPr wrap="square">
            <a:spAutoFit/>
          </a:bodyPr>
          <a:lstStyle/>
          <a:p>
            <a:pPr algn="just"/>
            <a:r>
              <a:rPr lang="tr-TR" sz="2000" b="1" dirty="0" smtClean="0">
                <a:solidFill>
                  <a:srgbClr val="FF0000"/>
                </a:solidFill>
                <a:latin typeface="Comic Sans MS" panose="030F0702030302020204" pitchFamily="66" charset="0"/>
              </a:rPr>
              <a:t>KOROZYON ÇEŞİTLERİ</a:t>
            </a:r>
          </a:p>
          <a:p>
            <a:pPr algn="just"/>
            <a:r>
              <a:rPr lang="tr-TR" sz="2000" dirty="0" smtClean="0">
                <a:latin typeface="Comic Sans MS" panose="030F0702030302020204" pitchFamily="66" charset="0"/>
              </a:rPr>
              <a:t>Çeşitli  </a:t>
            </a:r>
            <a:r>
              <a:rPr lang="tr-TR" sz="2000" dirty="0">
                <a:latin typeface="Comic Sans MS" panose="030F0702030302020204" pitchFamily="66" charset="0"/>
              </a:rPr>
              <a:t>ortamlarda  değişik  etkilerle  ve  mekanizmalarla  oluşan  korozyon olayları birbirinden farklıdır. Pratik olarak birbirinden ayırt edilebilen on dört ayrı korozyon  çeşidi    bilinmektedir.  Pratikte  farklı  korozyon  türlerine  karşı  alınacak önlemler  birbirinden  farklıdır.  Bu  nedenle  korozyonun  hangi  türde  olduğunun belirlenmesi korozyonla mücadelede büyük önem taşır. </a:t>
            </a:r>
          </a:p>
        </p:txBody>
      </p:sp>
      <p:sp>
        <p:nvSpPr>
          <p:cNvPr id="5" name="Dikdörtgen 4"/>
          <p:cNvSpPr/>
          <p:nvPr/>
        </p:nvSpPr>
        <p:spPr>
          <a:xfrm>
            <a:off x="345896" y="2274185"/>
            <a:ext cx="3021981" cy="400110"/>
          </a:xfrm>
          <a:prstGeom prst="rect">
            <a:avLst/>
          </a:prstGeom>
        </p:spPr>
        <p:txBody>
          <a:bodyPr wrap="none">
            <a:spAutoFit/>
          </a:bodyPr>
          <a:lstStyle/>
          <a:p>
            <a:r>
              <a:rPr lang="tr-TR" sz="2000" b="1" dirty="0">
                <a:solidFill>
                  <a:srgbClr val="FF0000"/>
                </a:solidFill>
                <a:latin typeface="Comic Sans MS" panose="030F0702030302020204" pitchFamily="66" charset="0"/>
              </a:rPr>
              <a:t>1 - </a:t>
            </a:r>
            <a:r>
              <a:rPr lang="tr-TR" sz="2000" b="1" dirty="0" err="1">
                <a:solidFill>
                  <a:srgbClr val="FF0000"/>
                </a:solidFill>
                <a:latin typeface="Comic Sans MS" panose="030F0702030302020204" pitchFamily="66" charset="0"/>
              </a:rPr>
              <a:t>Üniform</a:t>
            </a:r>
            <a:r>
              <a:rPr lang="tr-TR" sz="2000" b="1" dirty="0">
                <a:solidFill>
                  <a:srgbClr val="FF0000"/>
                </a:solidFill>
                <a:latin typeface="Comic Sans MS" panose="030F0702030302020204" pitchFamily="66" charset="0"/>
              </a:rPr>
              <a:t> Korozyon </a:t>
            </a:r>
          </a:p>
        </p:txBody>
      </p:sp>
      <p:sp>
        <p:nvSpPr>
          <p:cNvPr id="6" name="Dikdörtgen 5"/>
          <p:cNvSpPr/>
          <p:nvPr/>
        </p:nvSpPr>
        <p:spPr>
          <a:xfrm>
            <a:off x="291100" y="3354078"/>
            <a:ext cx="11418012" cy="2862322"/>
          </a:xfrm>
          <a:prstGeom prst="rect">
            <a:avLst/>
          </a:prstGeom>
        </p:spPr>
        <p:txBody>
          <a:bodyPr wrap="square">
            <a:spAutoFit/>
          </a:bodyPr>
          <a:lstStyle/>
          <a:p>
            <a:pPr marL="342900" indent="-342900" algn="just">
              <a:buFont typeface="Wingdings" panose="05000000000000000000" pitchFamily="2" charset="2"/>
              <a:buChar char="Ø"/>
            </a:pPr>
            <a:r>
              <a:rPr lang="tr-TR" sz="2000" dirty="0">
                <a:latin typeface="Comic Sans MS" panose="030F0702030302020204" pitchFamily="66" charset="0"/>
              </a:rPr>
              <a:t>Metal  yüzeyinin  </a:t>
            </a:r>
            <a:r>
              <a:rPr lang="tr-TR" sz="2000" dirty="0">
                <a:solidFill>
                  <a:srgbClr val="FF0000"/>
                </a:solidFill>
                <a:latin typeface="Comic Sans MS" panose="030F0702030302020204" pitchFamily="66" charset="0"/>
              </a:rPr>
              <a:t>her  noktasında  aynı  hızla  </a:t>
            </a:r>
            <a:r>
              <a:rPr lang="tr-TR" sz="2000" dirty="0">
                <a:latin typeface="Comic Sans MS" panose="030F0702030302020204" pitchFamily="66" charset="0"/>
              </a:rPr>
              <a:t>yürüyen  korozyon  çeşididir. </a:t>
            </a:r>
            <a:endParaRPr lang="tr-TR" sz="2000" dirty="0" smtClean="0">
              <a:latin typeface="Comic Sans MS" panose="030F0702030302020204" pitchFamily="66" charset="0"/>
            </a:endParaRPr>
          </a:p>
          <a:p>
            <a:pPr marL="342900" indent="-342900" algn="just">
              <a:buFont typeface="Wingdings" panose="05000000000000000000" pitchFamily="2" charset="2"/>
              <a:buChar char="Ø"/>
            </a:pPr>
            <a:r>
              <a:rPr lang="tr-TR" sz="2000" dirty="0" err="1" smtClean="0">
                <a:latin typeface="Comic Sans MS" panose="030F0702030302020204" pitchFamily="66" charset="0"/>
              </a:rPr>
              <a:t>Üniform</a:t>
            </a:r>
            <a:r>
              <a:rPr lang="tr-TR" sz="2000" dirty="0" smtClean="0">
                <a:latin typeface="Comic Sans MS" panose="030F0702030302020204" pitchFamily="66" charset="0"/>
              </a:rPr>
              <a:t> </a:t>
            </a:r>
            <a:r>
              <a:rPr lang="tr-TR" sz="2000" dirty="0">
                <a:latin typeface="Comic Sans MS" panose="030F0702030302020204" pitchFamily="66" charset="0"/>
              </a:rPr>
              <a:t>korozyon sonucu  </a:t>
            </a:r>
            <a:r>
              <a:rPr lang="tr-TR" sz="2000" dirty="0">
                <a:solidFill>
                  <a:srgbClr val="FF0000"/>
                </a:solidFill>
                <a:latin typeface="Comic Sans MS" panose="030F0702030302020204" pitchFamily="66" charset="0"/>
              </a:rPr>
              <a:t>metal  kalınlığı  her  noktada  aynı  derecede  </a:t>
            </a:r>
            <a:r>
              <a:rPr lang="tr-TR" sz="2000" dirty="0">
                <a:latin typeface="Comic Sans MS" panose="030F0702030302020204" pitchFamily="66" charset="0"/>
              </a:rPr>
              <a:t>incelir.  </a:t>
            </a:r>
            <a:endParaRPr lang="tr-TR" sz="2000" dirty="0" smtClean="0">
              <a:latin typeface="Comic Sans MS" panose="030F0702030302020204" pitchFamily="66" charset="0"/>
            </a:endParaRPr>
          </a:p>
          <a:p>
            <a:pPr marL="342900" indent="-342900" algn="just">
              <a:buFont typeface="Wingdings" panose="05000000000000000000" pitchFamily="2" charset="2"/>
              <a:buChar char="Ø"/>
            </a:pPr>
            <a:r>
              <a:rPr lang="tr-TR" sz="2000" dirty="0" err="1" smtClean="0">
                <a:latin typeface="Comic Sans MS" panose="030F0702030302020204" pitchFamily="66" charset="0"/>
              </a:rPr>
              <a:t>Üniform</a:t>
            </a:r>
            <a:r>
              <a:rPr lang="tr-TR" sz="2000" dirty="0" smtClean="0">
                <a:latin typeface="Comic Sans MS" panose="030F0702030302020204" pitchFamily="66" charset="0"/>
              </a:rPr>
              <a:t>  </a:t>
            </a:r>
            <a:r>
              <a:rPr lang="tr-TR" sz="2000" dirty="0">
                <a:latin typeface="Comic Sans MS" panose="030F0702030302020204" pitchFamily="66" charset="0"/>
              </a:rPr>
              <a:t>korozyon  hızı, birim zamanda birim yüzey alanına düşen ağırlık kaybı olarak (mg/dm</a:t>
            </a:r>
            <a:r>
              <a:rPr lang="tr-TR" sz="2000" baseline="30000" dirty="0">
                <a:latin typeface="Comic Sans MS" panose="030F0702030302020204" pitchFamily="66" charset="0"/>
              </a:rPr>
              <a:t>2</a:t>
            </a:r>
            <a:r>
              <a:rPr lang="tr-TR" sz="2000" dirty="0">
                <a:latin typeface="Comic Sans MS" panose="030F0702030302020204" pitchFamily="66" charset="0"/>
              </a:rPr>
              <a:t>.gün) veya ortalama  kalınlık  azalması  (mm/yıl)  olarak  ifade  edilebilir.  </a:t>
            </a:r>
            <a:endParaRPr lang="tr-TR" sz="2000" dirty="0" smtClean="0">
              <a:latin typeface="Comic Sans MS" panose="030F0702030302020204" pitchFamily="66" charset="0"/>
            </a:endParaRPr>
          </a:p>
          <a:p>
            <a:pPr marL="342900" indent="-342900" algn="just">
              <a:buFont typeface="Wingdings" panose="05000000000000000000" pitchFamily="2" charset="2"/>
              <a:buChar char="Ø"/>
            </a:pPr>
            <a:r>
              <a:rPr lang="tr-TR" sz="2000" dirty="0" err="1" smtClean="0">
                <a:latin typeface="Comic Sans MS" panose="030F0702030302020204" pitchFamily="66" charset="0"/>
              </a:rPr>
              <a:t>Üniform</a:t>
            </a:r>
            <a:r>
              <a:rPr lang="tr-TR" sz="2000" dirty="0" smtClean="0">
                <a:latin typeface="Comic Sans MS" panose="030F0702030302020204" pitchFamily="66" charset="0"/>
              </a:rPr>
              <a:t>  </a:t>
            </a:r>
            <a:r>
              <a:rPr lang="tr-TR" sz="2000" dirty="0">
                <a:latin typeface="Comic Sans MS" panose="030F0702030302020204" pitchFamily="66" charset="0"/>
              </a:rPr>
              <a:t>korozyon  dışında  diğer  korozyon  çeşitlerinde yüzeyin  bazı  bölgelerinde  korozyon  hızı  çok  yüksek  değerlere  ulaşır.  Bunun sonucunda  o  bölgeler  beklenenden  çok  önce  korozyon  nedeniyle  </a:t>
            </a:r>
            <a:r>
              <a:rPr lang="tr-TR" sz="2000" dirty="0">
                <a:solidFill>
                  <a:srgbClr val="FF0000"/>
                </a:solidFill>
                <a:latin typeface="Comic Sans MS" panose="030F0702030302020204" pitchFamily="66" charset="0"/>
              </a:rPr>
              <a:t>delinir  veya kırılır</a:t>
            </a:r>
            <a:r>
              <a:rPr lang="tr-TR" sz="2000" dirty="0">
                <a:latin typeface="Comic Sans MS" panose="030F0702030302020204" pitchFamily="66" charset="0"/>
              </a:rPr>
              <a:t>. </a:t>
            </a:r>
            <a:endParaRPr lang="tr-TR" sz="2000" dirty="0" smtClean="0">
              <a:latin typeface="Comic Sans MS" panose="030F0702030302020204" pitchFamily="66" charset="0"/>
            </a:endParaRPr>
          </a:p>
          <a:p>
            <a:pPr marL="342900" indent="-342900" algn="just">
              <a:buFont typeface="Wingdings" panose="05000000000000000000" pitchFamily="2" charset="2"/>
              <a:buChar char="Ø"/>
            </a:pPr>
            <a:r>
              <a:rPr lang="tr-TR" sz="2000" dirty="0" smtClean="0">
                <a:latin typeface="Comic Sans MS" panose="030F0702030302020204" pitchFamily="66" charset="0"/>
              </a:rPr>
              <a:t>Her  </a:t>
            </a:r>
            <a:r>
              <a:rPr lang="tr-TR" sz="2000" dirty="0">
                <a:latin typeface="Comic Sans MS" panose="030F0702030302020204" pitchFamily="66" charset="0"/>
              </a:rPr>
              <a:t>metal  için  verilen  ortalama  korozyon  hızı  değerleri </a:t>
            </a:r>
            <a:r>
              <a:rPr lang="tr-TR" sz="2000" dirty="0" err="1">
                <a:latin typeface="Comic Sans MS" panose="030F0702030302020204" pitchFamily="66" charset="0"/>
              </a:rPr>
              <a:t>üniform</a:t>
            </a:r>
            <a:r>
              <a:rPr lang="tr-TR" sz="2000" dirty="0">
                <a:latin typeface="Comic Sans MS" panose="030F0702030302020204" pitchFamily="66" charset="0"/>
              </a:rPr>
              <a:t> korozyonun söz konusu olduğu kabulüne dayanır. </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67788" y="2071246"/>
            <a:ext cx="2696120" cy="12828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Dikdörtgen 8"/>
          <p:cNvSpPr/>
          <p:nvPr/>
        </p:nvSpPr>
        <p:spPr>
          <a:xfrm>
            <a:off x="5358545" y="2343330"/>
            <a:ext cx="2255746" cy="369332"/>
          </a:xfrm>
          <a:prstGeom prst="rect">
            <a:avLst/>
          </a:prstGeom>
        </p:spPr>
        <p:txBody>
          <a:bodyPr wrap="none">
            <a:spAutoFit/>
          </a:bodyPr>
          <a:lstStyle/>
          <a:p>
            <a:r>
              <a:rPr lang="tr-TR" b="1" dirty="0" err="1">
                <a:solidFill>
                  <a:srgbClr val="FF0000"/>
                </a:solidFill>
                <a:latin typeface="Comic Sans MS" panose="030F0702030302020204" pitchFamily="66" charset="0"/>
              </a:rPr>
              <a:t>Üniform</a:t>
            </a:r>
            <a:r>
              <a:rPr lang="tr-TR" b="1" dirty="0">
                <a:solidFill>
                  <a:srgbClr val="FF0000"/>
                </a:solidFill>
                <a:latin typeface="Comic Sans MS" panose="030F0702030302020204" pitchFamily="66" charset="0"/>
              </a:rPr>
              <a:t> Korozyon </a:t>
            </a:r>
            <a:endParaRPr lang="tr-TR" dirty="0"/>
          </a:p>
        </p:txBody>
      </p:sp>
      <p:sp>
        <p:nvSpPr>
          <p:cNvPr id="10" name="Sağ Ok 9"/>
          <p:cNvSpPr/>
          <p:nvPr/>
        </p:nvSpPr>
        <p:spPr>
          <a:xfrm>
            <a:off x="7671981" y="2343330"/>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257978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0"/>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443571" y="995101"/>
            <a:ext cx="11311847" cy="1323439"/>
          </a:xfrm>
          <a:prstGeom prst="rect">
            <a:avLst/>
          </a:prstGeom>
        </p:spPr>
        <p:txBody>
          <a:bodyPr wrap="square">
            <a:spAutoFit/>
          </a:bodyPr>
          <a:lstStyle/>
          <a:p>
            <a:pPr algn="just"/>
            <a:r>
              <a:rPr lang="tr-TR" sz="2000" dirty="0">
                <a:latin typeface="Comic Sans MS" panose="030F0702030302020204" pitchFamily="66" charset="0"/>
              </a:rPr>
              <a:t>Kaplama altı korozyonun önemli sakıncası parçaların dış görünümünü olumsuz yönde etkilemesidir. Bu tür korozyona karşı uygulanabilecek tek önlem  havadaki nem miktarının mümkünse azaltılmasıdır. Kaplayıcı maddelere ilave edilen </a:t>
            </a:r>
            <a:r>
              <a:rPr lang="tr-TR" sz="2000" dirty="0">
                <a:solidFill>
                  <a:srgbClr val="FF0000"/>
                </a:solidFill>
                <a:latin typeface="Comic Sans MS" panose="030F0702030302020204" pitchFamily="66" charset="0"/>
              </a:rPr>
              <a:t>korozyon yavaşlatıcıların </a:t>
            </a:r>
            <a:r>
              <a:rPr lang="tr-TR" sz="2000" dirty="0">
                <a:latin typeface="Comic Sans MS" panose="030F0702030302020204" pitchFamily="66" charset="0"/>
              </a:rPr>
              <a:t>çok etkili olmadıkları saptanmıştır</a:t>
            </a: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5142" y="2541563"/>
            <a:ext cx="5931614" cy="37243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Dikdörtgen 4"/>
          <p:cNvSpPr/>
          <p:nvPr/>
        </p:nvSpPr>
        <p:spPr>
          <a:xfrm>
            <a:off x="268910" y="3301851"/>
            <a:ext cx="3517187" cy="1754326"/>
          </a:xfrm>
          <a:prstGeom prst="rect">
            <a:avLst/>
          </a:prstGeom>
        </p:spPr>
        <p:txBody>
          <a:bodyPr wrap="square">
            <a:spAutoFit/>
          </a:bodyPr>
          <a:lstStyle/>
          <a:p>
            <a:pPr algn="just"/>
            <a:r>
              <a:rPr lang="tr-TR" dirty="0">
                <a:solidFill>
                  <a:srgbClr val="FF0000"/>
                </a:solidFill>
                <a:latin typeface="Comic Sans MS" panose="030F0702030302020204" pitchFamily="66" charset="0"/>
              </a:rPr>
              <a:t>Şekilde bir karbon çeliğinde kaplama altı korozyonu görülmektedir. Kaplanmış yüzeyde rutubet kalması nedeniyle kaplama altı korozyona örnek verilmiştir. </a:t>
            </a:r>
          </a:p>
        </p:txBody>
      </p:sp>
      <p:sp>
        <p:nvSpPr>
          <p:cNvPr id="2" name="Dikdörtgen 1"/>
          <p:cNvSpPr/>
          <p:nvPr/>
        </p:nvSpPr>
        <p:spPr>
          <a:xfrm>
            <a:off x="443571" y="315930"/>
            <a:ext cx="3796232" cy="369332"/>
          </a:xfrm>
          <a:prstGeom prst="rect">
            <a:avLst/>
          </a:prstGeom>
        </p:spPr>
        <p:txBody>
          <a:bodyPr wrap="none">
            <a:spAutoFit/>
          </a:bodyPr>
          <a:lstStyle/>
          <a:p>
            <a:pPr algn="just"/>
            <a:r>
              <a:rPr lang="tr-TR" b="1" dirty="0" err="1">
                <a:solidFill>
                  <a:srgbClr val="FF0000"/>
                </a:solidFill>
                <a:latin typeface="Comic Sans MS" panose="030F0702030302020204" pitchFamily="66" charset="0"/>
              </a:rPr>
              <a:t>Filiform</a:t>
            </a:r>
            <a:r>
              <a:rPr lang="tr-TR" b="1" dirty="0">
                <a:solidFill>
                  <a:srgbClr val="FF0000"/>
                </a:solidFill>
                <a:latin typeface="Comic Sans MS" panose="030F0702030302020204" pitchFamily="66" charset="0"/>
              </a:rPr>
              <a:t> (Kaplama Altı) Korozyon</a:t>
            </a:r>
          </a:p>
        </p:txBody>
      </p:sp>
    </p:spTree>
    <p:extLst>
      <p:ext uri="{BB962C8B-B14F-4D97-AF65-F5344CB8AC3E}">
        <p14:creationId xmlns:p14="http://schemas.microsoft.com/office/powerpoint/2010/main" val="20205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1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235415" y="192909"/>
            <a:ext cx="5153975" cy="400110"/>
          </a:xfrm>
          <a:prstGeom prst="rect">
            <a:avLst/>
          </a:prstGeom>
        </p:spPr>
        <p:txBody>
          <a:bodyPr wrap="none">
            <a:spAutoFit/>
          </a:bodyPr>
          <a:lstStyle/>
          <a:p>
            <a:r>
              <a:rPr lang="tr-TR" sz="2000" b="1" dirty="0">
                <a:solidFill>
                  <a:srgbClr val="FF0000"/>
                </a:solidFill>
                <a:latin typeface="Comic Sans MS" panose="030F0702030302020204" pitchFamily="66" charset="0"/>
              </a:rPr>
              <a:t> 6 - Seçimli Korozyon </a:t>
            </a:r>
            <a:r>
              <a:rPr lang="tr-TR" sz="2000" b="1" dirty="0" smtClean="0">
                <a:solidFill>
                  <a:srgbClr val="FF0000"/>
                </a:solidFill>
                <a:latin typeface="Comic Sans MS" panose="030F0702030302020204" pitchFamily="66" charset="0"/>
              </a:rPr>
              <a:t>(</a:t>
            </a:r>
            <a:r>
              <a:rPr lang="tr-TR" sz="2000" b="1" dirty="0" err="1" smtClean="0">
                <a:solidFill>
                  <a:srgbClr val="FF0000"/>
                </a:solidFill>
                <a:latin typeface="Comic Sans MS" panose="030F0702030302020204" pitchFamily="66" charset="0"/>
              </a:rPr>
              <a:t>Dezinsifiksayon</a:t>
            </a:r>
            <a:r>
              <a:rPr lang="tr-TR" sz="2000" b="1" dirty="0">
                <a:solidFill>
                  <a:srgbClr val="FF0000"/>
                </a:solidFill>
                <a:latin typeface="Comic Sans MS" panose="030F0702030302020204" pitchFamily="66" charset="0"/>
              </a:rPr>
              <a:t>)</a:t>
            </a:r>
          </a:p>
        </p:txBody>
      </p:sp>
      <p:sp>
        <p:nvSpPr>
          <p:cNvPr id="5" name="Dikdörtgen 4"/>
          <p:cNvSpPr/>
          <p:nvPr/>
        </p:nvSpPr>
        <p:spPr>
          <a:xfrm>
            <a:off x="235415" y="1457654"/>
            <a:ext cx="11466849" cy="1015663"/>
          </a:xfrm>
          <a:prstGeom prst="rect">
            <a:avLst/>
          </a:prstGeom>
        </p:spPr>
        <p:txBody>
          <a:bodyPr wrap="square">
            <a:spAutoFit/>
          </a:bodyPr>
          <a:lstStyle/>
          <a:p>
            <a:pPr marL="342900" indent="-342900" algn="just">
              <a:buFont typeface="Wingdings" panose="05000000000000000000" pitchFamily="2" charset="2"/>
              <a:buChar char="ü"/>
            </a:pPr>
            <a:r>
              <a:rPr lang="tr-TR" sz="2000" dirty="0">
                <a:latin typeface="Comic Sans MS" panose="030F0702030302020204" pitchFamily="66" charset="0"/>
              </a:rPr>
              <a:t>Bir alaşım içinde bulunan metallerden birinin diğerinden önce korozyona uğramış </a:t>
            </a:r>
            <a:r>
              <a:rPr lang="tr-TR" sz="2000" dirty="0" smtClean="0">
                <a:latin typeface="Comic Sans MS" panose="030F0702030302020204" pitchFamily="66" charset="0"/>
              </a:rPr>
              <a:t>halidir. Bu </a:t>
            </a:r>
            <a:r>
              <a:rPr lang="tr-TR" sz="2000" dirty="0">
                <a:latin typeface="Comic Sans MS" panose="030F0702030302020204" pitchFamily="66" charset="0"/>
              </a:rPr>
              <a:t>tip korozyona en iyi örnek, </a:t>
            </a:r>
            <a:r>
              <a:rPr lang="tr-TR" sz="2000" dirty="0">
                <a:solidFill>
                  <a:srgbClr val="FF0000"/>
                </a:solidFill>
                <a:latin typeface="Comic Sans MS" panose="030F0702030302020204" pitchFamily="66" charset="0"/>
              </a:rPr>
              <a:t>pirinç</a:t>
            </a:r>
            <a:r>
              <a:rPr lang="tr-TR" sz="2000" dirty="0">
                <a:latin typeface="Comic Sans MS" panose="030F0702030302020204" pitchFamily="66" charset="0"/>
              </a:rPr>
              <a:t> alaşımı  içinde  bulunan  çinkonun  bakırdan  önce  korozyona  uğramasıdır. </a:t>
            </a:r>
          </a:p>
        </p:txBody>
      </p:sp>
      <p:sp>
        <p:nvSpPr>
          <p:cNvPr id="6" name="Dikdörtgen 5"/>
          <p:cNvSpPr/>
          <p:nvPr/>
        </p:nvSpPr>
        <p:spPr>
          <a:xfrm>
            <a:off x="235416" y="3203452"/>
            <a:ext cx="11466848" cy="1938992"/>
          </a:xfrm>
          <a:prstGeom prst="rect">
            <a:avLst/>
          </a:prstGeom>
        </p:spPr>
        <p:txBody>
          <a:bodyPr wrap="square">
            <a:spAutoFit/>
          </a:bodyPr>
          <a:lstStyle/>
          <a:p>
            <a:pPr marL="342900" indent="-342900" algn="just">
              <a:buFont typeface="Wingdings" panose="05000000000000000000" pitchFamily="2" charset="2"/>
              <a:buChar char="ü"/>
            </a:pPr>
            <a:r>
              <a:rPr lang="tr-TR" sz="2000" dirty="0">
                <a:latin typeface="Comic Sans MS" panose="030F0702030302020204" pitchFamily="66" charset="0"/>
              </a:rPr>
              <a:t>% 70 </a:t>
            </a:r>
            <a:r>
              <a:rPr lang="tr-TR" sz="2000" dirty="0">
                <a:solidFill>
                  <a:srgbClr val="FF0000"/>
                </a:solidFill>
                <a:latin typeface="Comic Sans MS" panose="030F0702030302020204" pitchFamily="66" charset="0"/>
              </a:rPr>
              <a:t>Cu</a:t>
            </a:r>
            <a:r>
              <a:rPr lang="tr-TR" sz="2000" dirty="0">
                <a:latin typeface="Comic Sans MS" panose="030F0702030302020204" pitchFamily="66" charset="0"/>
              </a:rPr>
              <a:t> + % 30</a:t>
            </a:r>
            <a:r>
              <a:rPr lang="tr-TR" sz="2000" dirty="0">
                <a:solidFill>
                  <a:srgbClr val="FF0000"/>
                </a:solidFill>
                <a:latin typeface="Comic Sans MS" panose="030F0702030302020204" pitchFamily="66" charset="0"/>
              </a:rPr>
              <a:t> </a:t>
            </a:r>
            <a:r>
              <a:rPr lang="tr-TR" sz="2000" dirty="0" err="1">
                <a:solidFill>
                  <a:srgbClr val="FF0000"/>
                </a:solidFill>
                <a:latin typeface="Comic Sans MS" panose="030F0702030302020204" pitchFamily="66" charset="0"/>
              </a:rPr>
              <a:t>Zn’den</a:t>
            </a:r>
            <a:r>
              <a:rPr lang="tr-TR" sz="2000" dirty="0">
                <a:solidFill>
                  <a:srgbClr val="FF0000"/>
                </a:solidFill>
                <a:latin typeface="Comic Sans MS" panose="030F0702030302020204" pitchFamily="66" charset="0"/>
              </a:rPr>
              <a:t> </a:t>
            </a:r>
            <a:r>
              <a:rPr lang="tr-TR" sz="2000" dirty="0">
                <a:latin typeface="Comic Sans MS" panose="030F0702030302020204" pitchFamily="66" charset="0"/>
              </a:rPr>
              <a:t>oluşan </a:t>
            </a:r>
            <a:r>
              <a:rPr lang="tr-TR" sz="2000" dirty="0">
                <a:solidFill>
                  <a:srgbClr val="FF0000"/>
                </a:solidFill>
                <a:latin typeface="Comic Sans MS" panose="030F0702030302020204" pitchFamily="66" charset="0"/>
              </a:rPr>
              <a:t>pirinç</a:t>
            </a:r>
            <a:r>
              <a:rPr lang="tr-TR" sz="2000" dirty="0">
                <a:latin typeface="Comic Sans MS" panose="030F0702030302020204" pitchFamily="66" charset="0"/>
              </a:rPr>
              <a:t> içinde bulunan </a:t>
            </a:r>
            <a:r>
              <a:rPr lang="tr-TR" sz="2000" dirty="0" err="1">
                <a:latin typeface="Comic Sans MS" panose="030F0702030302020204" pitchFamily="66" charset="0"/>
              </a:rPr>
              <a:t>Zn</a:t>
            </a:r>
            <a:r>
              <a:rPr lang="tr-TR" sz="2000" dirty="0">
                <a:latin typeface="Comic Sans MS" panose="030F0702030302020204" pitchFamily="66" charset="0"/>
              </a:rPr>
              <a:t> kolayca korozyona uğrayabilir. Korozyon sonucu alaşım yüzeyinde </a:t>
            </a:r>
            <a:r>
              <a:rPr lang="tr-TR" sz="2000" dirty="0" err="1">
                <a:solidFill>
                  <a:srgbClr val="FF0000"/>
                </a:solidFill>
                <a:latin typeface="Comic Sans MS" panose="030F0702030302020204" pitchFamily="66" charset="0"/>
              </a:rPr>
              <a:t>Zn</a:t>
            </a:r>
            <a:r>
              <a:rPr lang="tr-TR" sz="2000" dirty="0">
                <a:solidFill>
                  <a:srgbClr val="FF0000"/>
                </a:solidFill>
                <a:latin typeface="Comic Sans MS" panose="030F0702030302020204" pitchFamily="66" charset="0"/>
              </a:rPr>
              <a:t> konsantrasyonu azalır </a:t>
            </a:r>
            <a:r>
              <a:rPr lang="tr-TR" sz="2000" dirty="0">
                <a:latin typeface="Comic Sans MS" panose="030F0702030302020204" pitchFamily="66" charset="0"/>
              </a:rPr>
              <a:t>ve normal sarı renk, bakır kırmızısına dönüşür. Çok sık rastlanan bu seçimli korozyon olayına “çinko azalması” adı verilir</a:t>
            </a:r>
            <a:r>
              <a:rPr lang="tr-TR" sz="2000" dirty="0" smtClean="0">
                <a:latin typeface="Comic Sans MS" panose="030F0702030302020204" pitchFamily="66" charset="0"/>
              </a:rPr>
              <a:t>.</a:t>
            </a:r>
          </a:p>
          <a:p>
            <a:pPr algn="just"/>
            <a:endParaRPr lang="tr-TR" sz="2000" dirty="0" smtClean="0">
              <a:latin typeface="Comic Sans MS" panose="030F0702030302020204" pitchFamily="66" charset="0"/>
            </a:endParaRPr>
          </a:p>
          <a:p>
            <a:pPr marL="342900" indent="-342900" algn="just">
              <a:buFont typeface="Wingdings" panose="05000000000000000000" pitchFamily="2" charset="2"/>
              <a:buChar char="ü"/>
            </a:pPr>
            <a:r>
              <a:rPr lang="tr-TR" sz="2000" dirty="0">
                <a:latin typeface="Comic Sans MS" panose="030F0702030302020204" pitchFamily="66" charset="0"/>
              </a:rPr>
              <a:t>Alaşım  </a:t>
            </a:r>
            <a:r>
              <a:rPr lang="tr-TR" sz="2000" dirty="0" smtClean="0">
                <a:latin typeface="Comic Sans MS" panose="030F0702030302020204" pitchFamily="66" charset="0"/>
              </a:rPr>
              <a:t>gözenekli  </a:t>
            </a:r>
            <a:r>
              <a:rPr lang="tr-TR" sz="2000" dirty="0">
                <a:latin typeface="Comic Sans MS" panose="030F0702030302020204" pitchFamily="66" charset="0"/>
              </a:rPr>
              <a:t>bir  yapı  kazanarak  mukavemetini kaybeder.  Alaşım  içinde  </a:t>
            </a:r>
            <a:r>
              <a:rPr lang="tr-TR" sz="2000" dirty="0">
                <a:solidFill>
                  <a:srgbClr val="FF0000"/>
                </a:solidFill>
                <a:latin typeface="Comic Sans MS" panose="030F0702030302020204" pitchFamily="66" charset="0"/>
              </a:rPr>
              <a:t>çinko  yüzdesi  ne  kadar  fazla  </a:t>
            </a:r>
            <a:r>
              <a:rPr lang="tr-TR" sz="2000" dirty="0">
                <a:latin typeface="Comic Sans MS" panose="030F0702030302020204" pitchFamily="66" charset="0"/>
              </a:rPr>
              <a:t>ise,  </a:t>
            </a:r>
            <a:r>
              <a:rPr lang="tr-TR" sz="2000" dirty="0">
                <a:solidFill>
                  <a:srgbClr val="FF0000"/>
                </a:solidFill>
                <a:latin typeface="Comic Sans MS" panose="030F0702030302020204" pitchFamily="66" charset="0"/>
              </a:rPr>
              <a:t>seçimli  korozyona dayanıklılığı  o  kadar  azalır</a:t>
            </a:r>
            <a:r>
              <a:rPr lang="tr-TR" sz="2000" dirty="0">
                <a:latin typeface="Comic Sans MS" panose="030F0702030302020204" pitchFamily="66" charset="0"/>
              </a:rPr>
              <a:t>. </a:t>
            </a:r>
          </a:p>
        </p:txBody>
      </p:sp>
    </p:spTree>
    <p:extLst>
      <p:ext uri="{BB962C8B-B14F-4D97-AF65-F5344CB8AC3E}">
        <p14:creationId xmlns:p14="http://schemas.microsoft.com/office/powerpoint/2010/main" val="3809044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397267" y="378651"/>
            <a:ext cx="11582400" cy="5016758"/>
          </a:xfrm>
          <a:prstGeom prst="rect">
            <a:avLst/>
          </a:prstGeom>
        </p:spPr>
        <p:txBody>
          <a:bodyPr wrap="square">
            <a:spAutoFit/>
          </a:bodyPr>
          <a:lstStyle/>
          <a:p>
            <a:pPr marL="342900" indent="-342900" algn="just">
              <a:buFont typeface="Wingdings" panose="05000000000000000000" pitchFamily="2" charset="2"/>
              <a:buChar char="§"/>
            </a:pPr>
            <a:r>
              <a:rPr lang="tr-TR" sz="2000" dirty="0">
                <a:latin typeface="Comic Sans MS" panose="030F0702030302020204" pitchFamily="66" charset="0"/>
              </a:rPr>
              <a:t>Bu tür korozyon oluşumu düzenine ilişkin farklı görüşler vardır. </a:t>
            </a:r>
            <a:endParaRPr lang="tr-TR" sz="2000" dirty="0" smtClean="0">
              <a:latin typeface="Comic Sans MS" panose="030F0702030302020204" pitchFamily="66" charset="0"/>
            </a:endParaRPr>
          </a:p>
          <a:p>
            <a:pPr algn="just"/>
            <a:endParaRPr lang="tr-TR" sz="2000" dirty="0" smtClean="0">
              <a:latin typeface="Comic Sans MS" panose="030F0702030302020204" pitchFamily="66" charset="0"/>
            </a:endParaRPr>
          </a:p>
          <a:p>
            <a:pPr marL="342900" indent="-342900" algn="just">
              <a:buFont typeface="Wingdings" panose="05000000000000000000" pitchFamily="2" charset="2"/>
              <a:buChar char="§"/>
            </a:pPr>
            <a:r>
              <a:rPr lang="tr-TR" sz="2000" dirty="0" smtClean="0">
                <a:latin typeface="Comic Sans MS" panose="030F0702030302020204" pitchFamily="66" charset="0"/>
              </a:rPr>
              <a:t>Basit </a:t>
            </a:r>
            <a:r>
              <a:rPr lang="tr-TR" sz="2000" dirty="0">
                <a:latin typeface="Comic Sans MS" panose="030F0702030302020204" pitchFamily="66" charset="0"/>
              </a:rPr>
              <a:t>bir yaklaşım olarak </a:t>
            </a:r>
            <a:r>
              <a:rPr lang="tr-TR" sz="2000" dirty="0">
                <a:solidFill>
                  <a:srgbClr val="FF0000"/>
                </a:solidFill>
                <a:latin typeface="Comic Sans MS" panose="030F0702030302020204" pitchFamily="66" charset="0"/>
              </a:rPr>
              <a:t>çinko ve bakırın aynı zamanda çözündükleri </a:t>
            </a:r>
            <a:r>
              <a:rPr lang="tr-TR" sz="2000" dirty="0">
                <a:latin typeface="Comic Sans MS" panose="030F0702030302020204" pitchFamily="66" charset="0"/>
              </a:rPr>
              <a:t>ancak çinko iyonları ortamda kalırken daha soy olan </a:t>
            </a:r>
            <a:r>
              <a:rPr lang="tr-TR" sz="2000" dirty="0">
                <a:solidFill>
                  <a:srgbClr val="FF0000"/>
                </a:solidFill>
                <a:latin typeface="Comic Sans MS" panose="030F0702030302020204" pitchFamily="66" charset="0"/>
              </a:rPr>
              <a:t>bakır iyonlarının indirgenerek yeniden metalik </a:t>
            </a:r>
            <a:r>
              <a:rPr lang="tr-TR" sz="2000" dirty="0">
                <a:latin typeface="Comic Sans MS" panose="030F0702030302020204" pitchFamily="66" charset="0"/>
              </a:rPr>
              <a:t>duruma geçtikleri söylenebilir. </a:t>
            </a:r>
            <a:r>
              <a:rPr lang="tr-TR" sz="2000" dirty="0" smtClean="0">
                <a:latin typeface="Comic Sans MS" panose="030F0702030302020204" pitchFamily="66" charset="0"/>
              </a:rPr>
              <a:t>Bu olay </a:t>
            </a:r>
            <a:r>
              <a:rPr lang="tr-TR" sz="2000" dirty="0">
                <a:latin typeface="Comic Sans MS" panose="030F0702030302020204" pitchFamily="66" charset="0"/>
              </a:rPr>
              <a:t>çinkonun giderek tamamen çözülmesine ve ortama karışmasına yol </a:t>
            </a:r>
            <a:r>
              <a:rPr lang="tr-TR" sz="2000" dirty="0" smtClean="0">
                <a:latin typeface="Comic Sans MS" panose="030F0702030302020204" pitchFamily="66" charset="0"/>
              </a:rPr>
              <a:t>açar. </a:t>
            </a:r>
          </a:p>
          <a:p>
            <a:pPr algn="just"/>
            <a:endParaRPr lang="tr-TR" sz="2000" dirty="0" smtClean="0">
              <a:latin typeface="Comic Sans MS" panose="030F0702030302020204" pitchFamily="66" charset="0"/>
            </a:endParaRPr>
          </a:p>
          <a:p>
            <a:pPr marL="342900" indent="-342900" algn="just">
              <a:buFont typeface="Wingdings" panose="05000000000000000000" pitchFamily="2" charset="2"/>
              <a:buChar char="§"/>
            </a:pPr>
            <a:r>
              <a:rPr lang="tr-TR" sz="2000" dirty="0">
                <a:latin typeface="Comic Sans MS" panose="030F0702030302020204" pitchFamily="66" charset="0"/>
              </a:rPr>
              <a:t>Bakır-çinko  alaşımından geriye kalan bakır ve korozyon ürünlerinin oluşturduğu </a:t>
            </a:r>
            <a:r>
              <a:rPr lang="tr-TR" sz="2000" dirty="0" smtClean="0">
                <a:latin typeface="Comic Sans MS" panose="030F0702030302020204" pitchFamily="66" charset="0"/>
              </a:rPr>
              <a:t>yapı boşluklu bir </a:t>
            </a:r>
            <a:r>
              <a:rPr lang="tr-TR" sz="2000" dirty="0">
                <a:latin typeface="Comic Sans MS" panose="030F0702030302020204" pitchFamily="66" charset="0"/>
              </a:rPr>
              <a:t>yapıdan ibarettir. Pirince özgü </a:t>
            </a:r>
            <a:r>
              <a:rPr lang="tr-TR" sz="2000" dirty="0">
                <a:solidFill>
                  <a:srgbClr val="FF0000"/>
                </a:solidFill>
                <a:latin typeface="Comic Sans MS" panose="030F0702030302020204" pitchFamily="66" charset="0"/>
              </a:rPr>
              <a:t>sarı </a:t>
            </a:r>
            <a:r>
              <a:rPr lang="tr-TR" sz="2000" dirty="0" smtClean="0">
                <a:solidFill>
                  <a:srgbClr val="FF0000"/>
                </a:solidFill>
                <a:latin typeface="Comic Sans MS" panose="030F0702030302020204" pitchFamily="66" charset="0"/>
              </a:rPr>
              <a:t>rengin</a:t>
            </a:r>
            <a:r>
              <a:rPr lang="tr-TR" sz="2000" dirty="0" smtClean="0">
                <a:latin typeface="Comic Sans MS" panose="030F0702030302020204" pitchFamily="66" charset="0"/>
              </a:rPr>
              <a:t>, </a:t>
            </a:r>
            <a:r>
              <a:rPr lang="tr-TR" sz="2000" dirty="0" smtClean="0">
                <a:solidFill>
                  <a:srgbClr val="FF0000"/>
                </a:solidFill>
                <a:latin typeface="Comic Sans MS" panose="030F0702030302020204" pitchFamily="66" charset="0"/>
              </a:rPr>
              <a:t>kızıla</a:t>
            </a:r>
            <a:r>
              <a:rPr lang="tr-TR" sz="2000" dirty="0" smtClean="0">
                <a:latin typeface="Comic Sans MS" panose="030F0702030302020204" pitchFamily="66" charset="0"/>
              </a:rPr>
              <a:t> dönüştüğü görülür.</a:t>
            </a:r>
          </a:p>
          <a:p>
            <a:pPr algn="just"/>
            <a:endParaRPr lang="tr-TR" sz="2000" dirty="0" smtClean="0">
              <a:latin typeface="Comic Sans MS" panose="030F0702030302020204" pitchFamily="66" charset="0"/>
            </a:endParaRPr>
          </a:p>
          <a:p>
            <a:pPr marL="342900" indent="-342900" algn="just">
              <a:buFont typeface="Wingdings" panose="05000000000000000000" pitchFamily="2" charset="2"/>
              <a:buChar char="§"/>
            </a:pPr>
            <a:r>
              <a:rPr lang="tr-TR" sz="2000" dirty="0">
                <a:latin typeface="Comic Sans MS" panose="030F0702030302020204" pitchFamily="66" charset="0"/>
              </a:rPr>
              <a:t>Çinko kaybının çıplak gözle kolayca ayırt edilen iki türünden söz etmek mümkündür. </a:t>
            </a:r>
            <a:r>
              <a:rPr lang="tr-TR" sz="2000" dirty="0">
                <a:solidFill>
                  <a:srgbClr val="FF0000"/>
                </a:solidFill>
                <a:latin typeface="Comic Sans MS" panose="030F0702030302020204" pitchFamily="66" charset="0"/>
              </a:rPr>
              <a:t>Homojen dağılımlı çinko kaybı </a:t>
            </a:r>
            <a:r>
              <a:rPr lang="tr-TR" sz="2000" dirty="0">
                <a:latin typeface="Comic Sans MS" panose="030F0702030302020204" pitchFamily="66" charset="0"/>
              </a:rPr>
              <a:t>daha çok </a:t>
            </a:r>
            <a:r>
              <a:rPr lang="tr-TR" sz="2000" dirty="0">
                <a:solidFill>
                  <a:srgbClr val="FF0000"/>
                </a:solidFill>
                <a:latin typeface="Comic Sans MS" panose="030F0702030302020204" pitchFamily="66" charset="0"/>
              </a:rPr>
              <a:t>çinko miktarı yüksek pirinçlere </a:t>
            </a:r>
            <a:r>
              <a:rPr lang="tr-TR" sz="2000" dirty="0">
                <a:latin typeface="Comic Sans MS" panose="030F0702030302020204" pitchFamily="66" charset="0"/>
              </a:rPr>
              <a:t>özgü bir </a:t>
            </a:r>
            <a:r>
              <a:rPr lang="tr-TR" sz="2000" dirty="0" smtClean="0">
                <a:latin typeface="Comic Sans MS" panose="030F0702030302020204" pitchFamily="66" charset="0"/>
              </a:rPr>
              <a:t>durumdur. Çoğunlukla </a:t>
            </a:r>
            <a:r>
              <a:rPr lang="tr-TR" sz="2000" dirty="0">
                <a:solidFill>
                  <a:srgbClr val="FF0000"/>
                </a:solidFill>
                <a:latin typeface="Comic Sans MS" panose="030F0702030302020204" pitchFamily="66" charset="0"/>
              </a:rPr>
              <a:t>korozyon ürünlerinin tamamen çözünür </a:t>
            </a:r>
            <a:r>
              <a:rPr lang="tr-TR" sz="2000" dirty="0">
                <a:latin typeface="Comic Sans MS" panose="030F0702030302020204" pitchFamily="66" charset="0"/>
              </a:rPr>
              <a:t>olduğu </a:t>
            </a:r>
            <a:r>
              <a:rPr lang="tr-TR" sz="2000" dirty="0">
                <a:solidFill>
                  <a:srgbClr val="FF0000"/>
                </a:solidFill>
                <a:latin typeface="Comic Sans MS" panose="030F0702030302020204" pitchFamily="66" charset="0"/>
              </a:rPr>
              <a:t>asit ortamlarda </a:t>
            </a:r>
            <a:r>
              <a:rPr lang="tr-TR" sz="2000" dirty="0">
                <a:latin typeface="Comic Sans MS" panose="030F0702030302020204" pitchFamily="66" charset="0"/>
              </a:rPr>
              <a:t>görülür. Buna karşılık çinko miktarı düşük olan pirinçler nötr, bazik veya zayıf asit ortamlara bırakılınca çinko kaybının homojen dağılımı yerine bazı bölgelerde yoğunlaştığı görülür. </a:t>
            </a:r>
            <a:r>
              <a:rPr lang="tr-TR" sz="2000" dirty="0" smtClean="0">
                <a:latin typeface="Comic Sans MS" panose="030F0702030302020204" pitchFamily="66" charset="0"/>
              </a:rPr>
              <a:t>Bu </a:t>
            </a:r>
            <a:r>
              <a:rPr lang="tr-TR" sz="2000" dirty="0">
                <a:latin typeface="Comic Sans MS" panose="030F0702030302020204" pitchFamily="66" charset="0"/>
              </a:rPr>
              <a:t>tür korozyona uğrayan pirinç parçaların yüzeyinde </a:t>
            </a:r>
            <a:r>
              <a:rPr lang="tr-TR" sz="2000" dirty="0">
                <a:solidFill>
                  <a:srgbClr val="FF0000"/>
                </a:solidFill>
                <a:latin typeface="Comic Sans MS" panose="030F0702030302020204" pitchFamily="66" charset="0"/>
              </a:rPr>
              <a:t>kırmızı lekeler </a:t>
            </a:r>
            <a:r>
              <a:rPr lang="tr-TR" sz="2000" dirty="0">
                <a:latin typeface="Comic Sans MS" panose="030F0702030302020204" pitchFamily="66" charset="0"/>
              </a:rPr>
              <a:t>görülür. </a:t>
            </a:r>
          </a:p>
        </p:txBody>
      </p:sp>
      <p:sp>
        <p:nvSpPr>
          <p:cNvPr id="5" name="Dikdörtgen 4"/>
          <p:cNvSpPr/>
          <p:nvPr/>
        </p:nvSpPr>
        <p:spPr>
          <a:xfrm>
            <a:off x="397267" y="5643551"/>
            <a:ext cx="11161161" cy="707886"/>
          </a:xfrm>
          <a:prstGeom prst="rect">
            <a:avLst/>
          </a:prstGeom>
        </p:spPr>
        <p:txBody>
          <a:bodyPr wrap="square">
            <a:spAutoFit/>
          </a:bodyPr>
          <a:lstStyle/>
          <a:p>
            <a:pPr marL="342900" indent="-342900" algn="just">
              <a:buFont typeface="Wingdings" panose="05000000000000000000" pitchFamily="2" charset="2"/>
              <a:buChar char="§"/>
            </a:pPr>
            <a:r>
              <a:rPr lang="tr-TR" sz="2000" dirty="0">
                <a:solidFill>
                  <a:srgbClr val="FF0000"/>
                </a:solidFill>
                <a:latin typeface="Comic Sans MS" panose="030F0702030302020204" pitchFamily="66" charset="0"/>
              </a:rPr>
              <a:t>Çinko kaybı artan sıcaklıkla hızlanır</a:t>
            </a:r>
            <a:r>
              <a:rPr lang="tr-TR" sz="2000" dirty="0">
                <a:latin typeface="Comic Sans MS" panose="030F0702030302020204" pitchFamily="66" charset="0"/>
              </a:rPr>
              <a:t>. </a:t>
            </a:r>
            <a:r>
              <a:rPr lang="tr-TR" sz="2000" dirty="0">
                <a:solidFill>
                  <a:srgbClr val="FF0000"/>
                </a:solidFill>
                <a:latin typeface="Comic Sans MS" panose="030F0702030302020204" pitchFamily="66" charset="0"/>
              </a:rPr>
              <a:t>Ortam akış hızının etkisi genellikle </a:t>
            </a:r>
            <a:r>
              <a:rPr lang="tr-TR" sz="2000" dirty="0" smtClean="0">
                <a:solidFill>
                  <a:srgbClr val="FF0000"/>
                </a:solidFill>
                <a:latin typeface="Comic Sans MS" panose="030F0702030302020204" pitchFamily="66" charset="0"/>
              </a:rPr>
              <a:t>yavaşlatıcıdır.</a:t>
            </a:r>
          </a:p>
          <a:p>
            <a:pPr marL="342900" indent="-342900" algn="just">
              <a:buFont typeface="Wingdings" panose="05000000000000000000" pitchFamily="2" charset="2"/>
              <a:buChar char="§"/>
            </a:pPr>
            <a:endParaRPr lang="tr-TR" sz="2000" dirty="0">
              <a:solidFill>
                <a:srgbClr val="FF0000"/>
              </a:solidFill>
              <a:latin typeface="Comic Sans MS" panose="030F0702030302020204" pitchFamily="66" charset="0"/>
            </a:endParaRPr>
          </a:p>
        </p:txBody>
      </p:sp>
    </p:spTree>
    <p:extLst>
      <p:ext uri="{BB962C8B-B14F-4D97-AF65-F5344CB8AC3E}">
        <p14:creationId xmlns:p14="http://schemas.microsoft.com/office/powerpoint/2010/main" val="3150659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11020" y="1825381"/>
            <a:ext cx="5035679" cy="38078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Dikdörtgen 4"/>
          <p:cNvSpPr/>
          <p:nvPr/>
        </p:nvSpPr>
        <p:spPr>
          <a:xfrm>
            <a:off x="2558265" y="5797664"/>
            <a:ext cx="7089169" cy="646331"/>
          </a:xfrm>
          <a:prstGeom prst="rect">
            <a:avLst/>
          </a:prstGeom>
        </p:spPr>
        <p:txBody>
          <a:bodyPr wrap="square">
            <a:spAutoFit/>
          </a:bodyPr>
          <a:lstStyle/>
          <a:p>
            <a:pPr algn="ctr"/>
            <a:r>
              <a:rPr lang="tr-TR" dirty="0" smtClean="0">
                <a:solidFill>
                  <a:srgbClr val="FF0000"/>
                </a:solidFill>
                <a:latin typeface="Comic Sans MS" panose="030F0702030302020204" pitchFamily="66" charset="0"/>
              </a:rPr>
              <a:t>Sarı </a:t>
            </a:r>
            <a:r>
              <a:rPr lang="tr-TR" dirty="0" err="1">
                <a:solidFill>
                  <a:srgbClr val="FF0000"/>
                </a:solidFill>
                <a:latin typeface="Comic Sans MS" panose="030F0702030302020204" pitchFamily="66" charset="0"/>
              </a:rPr>
              <a:t>prinç</a:t>
            </a:r>
            <a:r>
              <a:rPr lang="tr-TR" dirty="0">
                <a:solidFill>
                  <a:srgbClr val="FF0000"/>
                </a:solidFill>
                <a:latin typeface="Comic Sans MS" panose="030F0702030302020204" pitchFamily="66" charset="0"/>
              </a:rPr>
              <a:t> diye de anılan </a:t>
            </a:r>
            <a:r>
              <a:rPr lang="tr-TR" dirty="0" err="1">
                <a:solidFill>
                  <a:srgbClr val="FF0000"/>
                </a:solidFill>
                <a:latin typeface="Comic Sans MS" panose="030F0702030302020204" pitchFamily="66" charset="0"/>
              </a:rPr>
              <a:t>a+b</a:t>
            </a:r>
            <a:r>
              <a:rPr lang="tr-TR" dirty="0">
                <a:solidFill>
                  <a:srgbClr val="FF0000"/>
                </a:solidFill>
                <a:latin typeface="Comic Sans MS" panose="030F0702030302020204" pitchFamily="66" charset="0"/>
              </a:rPr>
              <a:t> </a:t>
            </a:r>
            <a:r>
              <a:rPr lang="tr-TR" dirty="0" err="1">
                <a:solidFill>
                  <a:srgbClr val="FF0000"/>
                </a:solidFill>
                <a:latin typeface="Comic Sans MS" panose="030F0702030302020204" pitchFamily="66" charset="0"/>
              </a:rPr>
              <a:t>princinin</a:t>
            </a:r>
            <a:r>
              <a:rPr lang="tr-TR" dirty="0">
                <a:solidFill>
                  <a:srgbClr val="FF0000"/>
                </a:solidFill>
                <a:latin typeface="Comic Sans MS" panose="030F0702030302020204" pitchFamily="66" charset="0"/>
              </a:rPr>
              <a:t> </a:t>
            </a:r>
            <a:r>
              <a:rPr lang="tr-TR" dirty="0" err="1">
                <a:solidFill>
                  <a:srgbClr val="FF0000"/>
                </a:solidFill>
                <a:latin typeface="Comic Sans MS" panose="030F0702030302020204" pitchFamily="66" charset="0"/>
              </a:rPr>
              <a:t>mikroyapısı</a:t>
            </a:r>
            <a:r>
              <a:rPr lang="tr-TR" dirty="0">
                <a:solidFill>
                  <a:srgbClr val="FF0000"/>
                </a:solidFill>
                <a:latin typeface="Comic Sans MS" panose="030F0702030302020204" pitchFamily="66" charset="0"/>
              </a:rPr>
              <a:t>. b(Beta) fazı ~ 45 </a:t>
            </a:r>
            <a:r>
              <a:rPr lang="tr-TR" dirty="0" err="1">
                <a:solidFill>
                  <a:srgbClr val="FF0000"/>
                </a:solidFill>
                <a:latin typeface="Comic Sans MS" panose="030F0702030302020204" pitchFamily="66" charset="0"/>
              </a:rPr>
              <a:t>wt</a:t>
            </a:r>
            <a:r>
              <a:rPr lang="tr-TR" dirty="0">
                <a:solidFill>
                  <a:srgbClr val="FF0000"/>
                </a:solidFill>
                <a:latin typeface="Comic Sans MS" panose="030F0702030302020204" pitchFamily="66" charset="0"/>
              </a:rPr>
              <a:t>% </a:t>
            </a:r>
            <a:r>
              <a:rPr lang="tr-TR" dirty="0" err="1">
                <a:solidFill>
                  <a:srgbClr val="FF0000"/>
                </a:solidFill>
                <a:latin typeface="Comic Sans MS" panose="030F0702030302020204" pitchFamily="66" charset="0"/>
              </a:rPr>
              <a:t>Zn</a:t>
            </a:r>
            <a:r>
              <a:rPr lang="tr-TR" dirty="0">
                <a:solidFill>
                  <a:srgbClr val="FF0000"/>
                </a:solidFill>
                <a:latin typeface="Comic Sans MS" panose="030F0702030302020204" pitchFamily="66" charset="0"/>
              </a:rPr>
              <a:t>, a(</a:t>
            </a:r>
            <a:r>
              <a:rPr lang="tr-TR" dirty="0" err="1">
                <a:solidFill>
                  <a:srgbClr val="FF0000"/>
                </a:solidFill>
                <a:latin typeface="Comic Sans MS" panose="030F0702030302020204" pitchFamily="66" charset="0"/>
              </a:rPr>
              <a:t>alpha</a:t>
            </a:r>
            <a:r>
              <a:rPr lang="tr-TR" dirty="0">
                <a:solidFill>
                  <a:srgbClr val="FF0000"/>
                </a:solidFill>
                <a:latin typeface="Comic Sans MS" panose="030F0702030302020204" pitchFamily="66" charset="0"/>
              </a:rPr>
              <a:t>) fazı ~ 30 </a:t>
            </a:r>
            <a:r>
              <a:rPr lang="tr-TR" dirty="0" err="1">
                <a:solidFill>
                  <a:srgbClr val="FF0000"/>
                </a:solidFill>
                <a:latin typeface="Comic Sans MS" panose="030F0702030302020204" pitchFamily="66" charset="0"/>
              </a:rPr>
              <a:t>wt</a:t>
            </a:r>
            <a:r>
              <a:rPr lang="tr-TR" dirty="0">
                <a:solidFill>
                  <a:srgbClr val="FF0000"/>
                </a:solidFill>
                <a:latin typeface="Comic Sans MS" panose="030F0702030302020204" pitchFamily="66" charset="0"/>
              </a:rPr>
              <a:t>% </a:t>
            </a:r>
            <a:r>
              <a:rPr lang="tr-TR" dirty="0" err="1">
                <a:solidFill>
                  <a:srgbClr val="FF0000"/>
                </a:solidFill>
                <a:latin typeface="Comic Sans MS" panose="030F0702030302020204" pitchFamily="66" charset="0"/>
              </a:rPr>
              <a:t>Zn</a:t>
            </a:r>
            <a:r>
              <a:rPr lang="tr-TR" dirty="0">
                <a:solidFill>
                  <a:srgbClr val="FF0000"/>
                </a:solidFill>
                <a:latin typeface="Comic Sans MS" panose="030F0702030302020204" pitchFamily="66" charset="0"/>
              </a:rPr>
              <a:t> içerir.</a:t>
            </a:r>
          </a:p>
        </p:txBody>
      </p:sp>
      <p:sp>
        <p:nvSpPr>
          <p:cNvPr id="7" name="Dikdörtgen 6"/>
          <p:cNvSpPr/>
          <p:nvPr/>
        </p:nvSpPr>
        <p:spPr>
          <a:xfrm>
            <a:off x="130139" y="501941"/>
            <a:ext cx="11561851" cy="1323439"/>
          </a:xfrm>
          <a:prstGeom prst="rect">
            <a:avLst/>
          </a:prstGeom>
        </p:spPr>
        <p:txBody>
          <a:bodyPr wrap="square">
            <a:spAutoFit/>
          </a:bodyPr>
          <a:lstStyle/>
          <a:p>
            <a:pPr algn="just"/>
            <a:r>
              <a:rPr lang="tr-TR" sz="2000" dirty="0" err="1">
                <a:solidFill>
                  <a:srgbClr val="FF0000"/>
                </a:solidFill>
                <a:latin typeface="Comic Sans MS" panose="030F0702030302020204" pitchFamily="66" charset="0"/>
              </a:rPr>
              <a:t>Dezinsifikasyon</a:t>
            </a:r>
            <a:r>
              <a:rPr lang="tr-TR" sz="2000" dirty="0">
                <a:solidFill>
                  <a:srgbClr val="FF0000"/>
                </a:solidFill>
                <a:latin typeface="Comic Sans MS" panose="030F0702030302020204" pitchFamily="66" charset="0"/>
              </a:rPr>
              <a:t> </a:t>
            </a:r>
            <a:r>
              <a:rPr lang="tr-TR" sz="2000" dirty="0">
                <a:latin typeface="Comic Sans MS" panose="030F0702030302020204" pitchFamily="66" charset="0"/>
              </a:rPr>
              <a:t> korozyonunu  önlemek  için  en  uygun  yol,  alaşım  içindeki </a:t>
            </a:r>
            <a:r>
              <a:rPr lang="tr-TR" sz="2000" dirty="0">
                <a:solidFill>
                  <a:srgbClr val="FF0000"/>
                </a:solidFill>
                <a:latin typeface="Comic Sans MS" panose="030F0702030302020204" pitchFamily="66" charset="0"/>
              </a:rPr>
              <a:t>çinko yüzdesini % 15 ‘ in altına düşürmektir</a:t>
            </a:r>
            <a:r>
              <a:rPr lang="tr-TR" sz="2000" dirty="0">
                <a:latin typeface="Comic Sans MS" panose="030F0702030302020204" pitchFamily="66" charset="0"/>
              </a:rPr>
              <a:t>. Eğer </a:t>
            </a:r>
            <a:r>
              <a:rPr lang="tr-TR" sz="2000" dirty="0">
                <a:solidFill>
                  <a:srgbClr val="FF0000"/>
                </a:solidFill>
                <a:latin typeface="Comic Sans MS" panose="030F0702030302020204" pitchFamily="66" charset="0"/>
              </a:rPr>
              <a:t>pirinç içine % 1 oranında kalay katılacak  </a:t>
            </a:r>
            <a:r>
              <a:rPr lang="tr-TR" sz="2000" dirty="0">
                <a:latin typeface="Comic Sans MS" panose="030F0702030302020204" pitchFamily="66" charset="0"/>
              </a:rPr>
              <a:t>olursa  korozyon  dayanıklılığında  artış  olur.  Az  miktarlarda  </a:t>
            </a:r>
            <a:r>
              <a:rPr lang="tr-TR" sz="2000" dirty="0">
                <a:solidFill>
                  <a:srgbClr val="FF0000"/>
                </a:solidFill>
                <a:latin typeface="Comic Sans MS" panose="030F0702030302020204" pitchFamily="66" charset="0"/>
              </a:rPr>
              <a:t>arsenik, antimon veya fosfor </a:t>
            </a:r>
            <a:r>
              <a:rPr lang="tr-TR" sz="2000" dirty="0">
                <a:latin typeface="Comic Sans MS" panose="030F0702030302020204" pitchFamily="66" charset="0"/>
              </a:rPr>
              <a:t>katkısı da </a:t>
            </a:r>
            <a:r>
              <a:rPr lang="tr-TR" sz="2000" dirty="0">
                <a:solidFill>
                  <a:srgbClr val="FF0000"/>
                </a:solidFill>
                <a:latin typeface="Comic Sans MS" panose="030F0702030302020204" pitchFamily="66" charset="0"/>
              </a:rPr>
              <a:t>inhibitör </a:t>
            </a:r>
            <a:r>
              <a:rPr lang="tr-TR" sz="2000" dirty="0">
                <a:latin typeface="Comic Sans MS" panose="030F0702030302020204" pitchFamily="66" charset="0"/>
              </a:rPr>
              <a:t>olarak etki yapar. </a:t>
            </a:r>
          </a:p>
        </p:txBody>
      </p:sp>
    </p:spTree>
    <p:extLst>
      <p:ext uri="{BB962C8B-B14F-4D97-AF65-F5344CB8AC3E}">
        <p14:creationId xmlns:p14="http://schemas.microsoft.com/office/powerpoint/2010/main" val="1370121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2476" y="943741"/>
            <a:ext cx="5150778" cy="35526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8337" y="943741"/>
            <a:ext cx="4876800" cy="35526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Dikdörtgen 3"/>
          <p:cNvSpPr/>
          <p:nvPr/>
        </p:nvSpPr>
        <p:spPr>
          <a:xfrm>
            <a:off x="6337650" y="4621071"/>
            <a:ext cx="5636479" cy="369332"/>
          </a:xfrm>
          <a:prstGeom prst="rect">
            <a:avLst/>
          </a:prstGeom>
        </p:spPr>
        <p:txBody>
          <a:bodyPr wrap="none">
            <a:spAutoFit/>
          </a:bodyPr>
          <a:lstStyle/>
          <a:p>
            <a:r>
              <a:rPr lang="tr-TR" dirty="0">
                <a:solidFill>
                  <a:srgbClr val="FF0000"/>
                </a:solidFill>
                <a:latin typeface="Comic Sans MS" panose="030F0702030302020204" pitchFamily="66" charset="0"/>
              </a:rPr>
              <a:t>Pirinç malzemede yüzeyden başlayan </a:t>
            </a:r>
            <a:r>
              <a:rPr lang="tr-TR" dirty="0" err="1">
                <a:solidFill>
                  <a:srgbClr val="FF0000"/>
                </a:solidFill>
                <a:latin typeface="Comic Sans MS" panose="030F0702030302020204" pitchFamily="66" charset="0"/>
              </a:rPr>
              <a:t>çinkosuzlaşma</a:t>
            </a:r>
            <a:endParaRPr lang="tr-TR" dirty="0">
              <a:solidFill>
                <a:srgbClr val="FF0000"/>
              </a:solidFill>
              <a:latin typeface="Comic Sans MS" panose="030F0702030302020204" pitchFamily="66" charset="0"/>
            </a:endParaRPr>
          </a:p>
        </p:txBody>
      </p:sp>
      <p:sp>
        <p:nvSpPr>
          <p:cNvPr id="5" name="Dikdörtgen 4"/>
          <p:cNvSpPr/>
          <p:nvPr/>
        </p:nvSpPr>
        <p:spPr>
          <a:xfrm>
            <a:off x="715765" y="4608497"/>
            <a:ext cx="4448654" cy="646331"/>
          </a:xfrm>
          <a:prstGeom prst="rect">
            <a:avLst/>
          </a:prstGeom>
        </p:spPr>
        <p:txBody>
          <a:bodyPr wrap="none">
            <a:spAutoFit/>
          </a:bodyPr>
          <a:lstStyle/>
          <a:p>
            <a:pPr algn="ctr"/>
            <a:r>
              <a:rPr lang="tr-TR" dirty="0">
                <a:solidFill>
                  <a:srgbClr val="FF0000"/>
                </a:solidFill>
                <a:latin typeface="Comic Sans MS" panose="030F0702030302020204" pitchFamily="66" charset="0"/>
              </a:rPr>
              <a:t>Pirinç malzemede </a:t>
            </a:r>
            <a:r>
              <a:rPr lang="tr-TR" dirty="0" err="1">
                <a:solidFill>
                  <a:srgbClr val="FF0000"/>
                </a:solidFill>
                <a:latin typeface="Comic Sans MS" panose="030F0702030302020204" pitchFamily="66" charset="0"/>
              </a:rPr>
              <a:t>çinkosuzlaşma</a:t>
            </a:r>
            <a:r>
              <a:rPr lang="tr-TR" dirty="0">
                <a:solidFill>
                  <a:srgbClr val="FF0000"/>
                </a:solidFill>
                <a:latin typeface="Comic Sans MS" panose="030F0702030302020204" pitchFamily="66" charset="0"/>
              </a:rPr>
              <a:t> sonucu </a:t>
            </a:r>
            <a:endParaRPr lang="tr-TR" dirty="0" smtClean="0">
              <a:solidFill>
                <a:srgbClr val="FF0000"/>
              </a:solidFill>
              <a:latin typeface="Comic Sans MS" panose="030F0702030302020204" pitchFamily="66" charset="0"/>
            </a:endParaRPr>
          </a:p>
          <a:p>
            <a:pPr algn="ctr"/>
            <a:r>
              <a:rPr lang="tr-TR" dirty="0" smtClean="0">
                <a:solidFill>
                  <a:srgbClr val="FF0000"/>
                </a:solidFill>
                <a:latin typeface="Comic Sans MS" panose="030F0702030302020204" pitchFamily="66" charset="0"/>
              </a:rPr>
              <a:t>oluşan korozyon</a:t>
            </a:r>
            <a:endParaRPr lang="tr-TR" dirty="0">
              <a:solidFill>
                <a:srgbClr val="FF0000"/>
              </a:solidFill>
              <a:latin typeface="Comic Sans MS" panose="030F0702030302020204" pitchFamily="66" charset="0"/>
            </a:endParaRPr>
          </a:p>
        </p:txBody>
      </p:sp>
    </p:spTree>
    <p:extLst>
      <p:ext uri="{BB962C8B-B14F-4D97-AF65-F5344CB8AC3E}">
        <p14:creationId xmlns:p14="http://schemas.microsoft.com/office/powerpoint/2010/main" val="1500386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07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4099" y="54844"/>
            <a:ext cx="2656778" cy="37425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66407" y="368588"/>
            <a:ext cx="3959765" cy="29294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09185" y="3183898"/>
            <a:ext cx="3749854" cy="29968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Dikdörtgen 3"/>
          <p:cNvSpPr/>
          <p:nvPr/>
        </p:nvSpPr>
        <p:spPr>
          <a:xfrm>
            <a:off x="2976081" y="6258234"/>
            <a:ext cx="6096000" cy="646331"/>
          </a:xfrm>
          <a:prstGeom prst="rect">
            <a:avLst/>
          </a:prstGeom>
        </p:spPr>
        <p:txBody>
          <a:bodyPr>
            <a:spAutoFit/>
          </a:bodyPr>
          <a:lstStyle/>
          <a:p>
            <a:pPr algn="ctr"/>
            <a:r>
              <a:rPr lang="tr-TR" dirty="0">
                <a:solidFill>
                  <a:srgbClr val="FF0000"/>
                </a:solidFill>
                <a:latin typeface="Comic Sans MS" panose="030F0702030302020204" pitchFamily="66" charset="0"/>
              </a:rPr>
              <a:t>Pirinç malzeme içerisinde çinkonun </a:t>
            </a:r>
            <a:r>
              <a:rPr lang="tr-TR" dirty="0" err="1">
                <a:solidFill>
                  <a:srgbClr val="FF0000"/>
                </a:solidFill>
                <a:latin typeface="Comic Sans MS" panose="030F0702030302020204" pitchFamily="66" charset="0"/>
              </a:rPr>
              <a:t>yayınma</a:t>
            </a:r>
            <a:r>
              <a:rPr lang="tr-TR" dirty="0">
                <a:solidFill>
                  <a:srgbClr val="FF0000"/>
                </a:solidFill>
                <a:latin typeface="Comic Sans MS" panose="030F0702030302020204" pitchFamily="66" charset="0"/>
              </a:rPr>
              <a:t> bölgesinin SEM görüntüsü.</a:t>
            </a:r>
          </a:p>
        </p:txBody>
      </p:sp>
      <p:sp>
        <p:nvSpPr>
          <p:cNvPr id="5" name="Dikdörtgen 4"/>
          <p:cNvSpPr/>
          <p:nvPr/>
        </p:nvSpPr>
        <p:spPr>
          <a:xfrm>
            <a:off x="7766408" y="3474269"/>
            <a:ext cx="4326276" cy="923330"/>
          </a:xfrm>
          <a:prstGeom prst="rect">
            <a:avLst/>
          </a:prstGeom>
        </p:spPr>
        <p:txBody>
          <a:bodyPr wrap="square">
            <a:spAutoFit/>
          </a:bodyPr>
          <a:lstStyle/>
          <a:p>
            <a:pPr algn="ctr"/>
            <a:r>
              <a:rPr lang="tr-TR" dirty="0">
                <a:solidFill>
                  <a:srgbClr val="FF0000"/>
                </a:solidFill>
                <a:latin typeface="Comic Sans MS" panose="030F0702030302020204" pitchFamily="66" charset="0"/>
              </a:rPr>
              <a:t>a-b pirincinde </a:t>
            </a:r>
            <a:r>
              <a:rPr lang="tr-TR" dirty="0" err="1">
                <a:solidFill>
                  <a:srgbClr val="FF0000"/>
                </a:solidFill>
                <a:latin typeface="Comic Sans MS" panose="030F0702030302020204" pitchFamily="66" charset="0"/>
              </a:rPr>
              <a:t>çinkosuzlaşma</a:t>
            </a:r>
            <a:r>
              <a:rPr lang="tr-TR" dirty="0">
                <a:solidFill>
                  <a:srgbClr val="FF0000"/>
                </a:solidFill>
                <a:latin typeface="Comic Sans MS" panose="030F0702030302020204" pitchFamily="66" charset="0"/>
              </a:rPr>
              <a:t> nedeniyle süngerimsi </a:t>
            </a:r>
            <a:endParaRPr lang="tr-TR" dirty="0" smtClean="0">
              <a:solidFill>
                <a:srgbClr val="FF0000"/>
              </a:solidFill>
              <a:latin typeface="Comic Sans MS" panose="030F0702030302020204" pitchFamily="66" charset="0"/>
            </a:endParaRPr>
          </a:p>
          <a:p>
            <a:pPr algn="ctr"/>
            <a:r>
              <a:rPr lang="tr-TR" dirty="0" smtClean="0">
                <a:solidFill>
                  <a:srgbClr val="FF0000"/>
                </a:solidFill>
                <a:latin typeface="Comic Sans MS" panose="030F0702030302020204" pitchFamily="66" charset="0"/>
              </a:rPr>
              <a:t>bakır </a:t>
            </a:r>
            <a:r>
              <a:rPr lang="tr-TR" dirty="0">
                <a:solidFill>
                  <a:srgbClr val="FF0000"/>
                </a:solidFill>
                <a:latin typeface="Comic Sans MS" panose="030F0702030302020204" pitchFamily="66" charset="0"/>
              </a:rPr>
              <a:t>oluşumu X200</a:t>
            </a:r>
          </a:p>
        </p:txBody>
      </p:sp>
      <p:sp>
        <p:nvSpPr>
          <p:cNvPr id="6" name="Dikdörtgen 5"/>
          <p:cNvSpPr/>
          <p:nvPr/>
        </p:nvSpPr>
        <p:spPr>
          <a:xfrm>
            <a:off x="78768" y="3935934"/>
            <a:ext cx="3383623" cy="1754326"/>
          </a:xfrm>
          <a:prstGeom prst="rect">
            <a:avLst/>
          </a:prstGeom>
        </p:spPr>
        <p:txBody>
          <a:bodyPr wrap="square">
            <a:spAutoFit/>
          </a:bodyPr>
          <a:lstStyle/>
          <a:p>
            <a:pPr algn="ctr"/>
            <a:r>
              <a:rPr lang="tr-TR" dirty="0">
                <a:solidFill>
                  <a:srgbClr val="FF0000"/>
                </a:solidFill>
                <a:latin typeface="Comic Sans MS" panose="030F0702030302020204" pitchFamily="66" charset="0"/>
              </a:rPr>
              <a:t>İçerisinde </a:t>
            </a:r>
            <a:r>
              <a:rPr lang="tr-TR" dirty="0" err="1">
                <a:solidFill>
                  <a:srgbClr val="FF0000"/>
                </a:solidFill>
                <a:latin typeface="Comic Sans MS" panose="030F0702030302020204" pitchFamily="66" charset="0"/>
              </a:rPr>
              <a:t>çinkosuzlaşmanın</a:t>
            </a:r>
            <a:r>
              <a:rPr lang="tr-TR" dirty="0">
                <a:solidFill>
                  <a:srgbClr val="FF0000"/>
                </a:solidFill>
                <a:latin typeface="Comic Sans MS" panose="030F0702030302020204" pitchFamily="66" charset="0"/>
              </a:rPr>
              <a:t> olduğu pirinç malzemede kesit görünümü (karanlık alanlarda </a:t>
            </a:r>
            <a:r>
              <a:rPr lang="tr-TR" dirty="0" err="1">
                <a:solidFill>
                  <a:srgbClr val="FF0000"/>
                </a:solidFill>
                <a:latin typeface="Comic Sans MS" panose="030F0702030302020204" pitchFamily="66" charset="0"/>
              </a:rPr>
              <a:t>çinkosuzlaşma</a:t>
            </a:r>
            <a:r>
              <a:rPr lang="tr-TR" dirty="0">
                <a:solidFill>
                  <a:srgbClr val="FF0000"/>
                </a:solidFill>
                <a:latin typeface="Comic Sans MS" panose="030F0702030302020204" pitchFamily="66" charset="0"/>
              </a:rPr>
              <a:t> nedeniyle malzeme içerisinde boşluk oluşmuştur).</a:t>
            </a:r>
          </a:p>
        </p:txBody>
      </p:sp>
    </p:spTree>
    <p:extLst>
      <p:ext uri="{BB962C8B-B14F-4D97-AF65-F5344CB8AC3E}">
        <p14:creationId xmlns:p14="http://schemas.microsoft.com/office/powerpoint/2010/main" val="4234861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10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09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00728" y="802255"/>
            <a:ext cx="6712450" cy="42877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Dikdörtgen 3"/>
          <p:cNvSpPr/>
          <p:nvPr/>
        </p:nvSpPr>
        <p:spPr>
          <a:xfrm>
            <a:off x="2400728" y="5191489"/>
            <a:ext cx="6712450" cy="646331"/>
          </a:xfrm>
          <a:prstGeom prst="rect">
            <a:avLst/>
          </a:prstGeom>
        </p:spPr>
        <p:txBody>
          <a:bodyPr wrap="square">
            <a:spAutoFit/>
          </a:bodyPr>
          <a:lstStyle/>
          <a:p>
            <a:pPr algn="ctr"/>
            <a:r>
              <a:rPr lang="tr-TR" dirty="0">
                <a:solidFill>
                  <a:srgbClr val="FF0000"/>
                </a:solidFill>
                <a:latin typeface="Comic Sans MS" panose="030F0702030302020204" pitchFamily="66" charset="0"/>
              </a:rPr>
              <a:t>Nikel-</a:t>
            </a:r>
            <a:r>
              <a:rPr lang="tr-TR" dirty="0" err="1">
                <a:solidFill>
                  <a:srgbClr val="FF0000"/>
                </a:solidFill>
                <a:latin typeface="Comic Sans MS" panose="030F0702030302020204" pitchFamily="66" charset="0"/>
              </a:rPr>
              <a:t>aluminyum</a:t>
            </a:r>
            <a:r>
              <a:rPr lang="tr-TR" dirty="0">
                <a:solidFill>
                  <a:srgbClr val="FF0000"/>
                </a:solidFill>
                <a:latin typeface="Comic Sans MS" panose="030F0702030302020204" pitchFamily="66" charset="0"/>
              </a:rPr>
              <a:t> bronzunda sulu ortamın yol açtığı </a:t>
            </a:r>
            <a:r>
              <a:rPr lang="tr-TR" dirty="0" err="1">
                <a:solidFill>
                  <a:srgbClr val="FF0000"/>
                </a:solidFill>
                <a:latin typeface="Comic Sans MS" panose="030F0702030302020204" pitchFamily="66" charset="0"/>
              </a:rPr>
              <a:t>aluminyumsuzlaşma</a:t>
            </a:r>
            <a:endParaRPr lang="tr-TR" dirty="0">
              <a:solidFill>
                <a:srgbClr val="FF0000"/>
              </a:solidFill>
              <a:latin typeface="Comic Sans MS" panose="030F0702030302020204" pitchFamily="66" charset="0"/>
            </a:endParaRPr>
          </a:p>
        </p:txBody>
      </p:sp>
    </p:spTree>
    <p:extLst>
      <p:ext uri="{BB962C8B-B14F-4D97-AF65-F5344CB8AC3E}">
        <p14:creationId xmlns:p14="http://schemas.microsoft.com/office/powerpoint/2010/main" val="3904948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267127" y="259893"/>
            <a:ext cx="11311847" cy="3785652"/>
          </a:xfrm>
          <a:prstGeom prst="rect">
            <a:avLst/>
          </a:prstGeom>
        </p:spPr>
        <p:txBody>
          <a:bodyPr wrap="square">
            <a:spAutoFit/>
          </a:bodyPr>
          <a:lstStyle/>
          <a:p>
            <a:r>
              <a:rPr lang="tr-TR" sz="2000" b="1" dirty="0" err="1" smtClean="0">
                <a:solidFill>
                  <a:srgbClr val="FF0000"/>
                </a:solidFill>
                <a:latin typeface="Comic Sans MS" panose="030F0702030302020204" pitchFamily="66" charset="0"/>
              </a:rPr>
              <a:t>Grafitizasyon</a:t>
            </a:r>
            <a:r>
              <a:rPr lang="tr-TR" sz="2000" b="1" dirty="0" smtClean="0">
                <a:solidFill>
                  <a:srgbClr val="FF0000"/>
                </a:solidFill>
                <a:latin typeface="Comic Sans MS" panose="030F0702030302020204" pitchFamily="66" charset="0"/>
              </a:rPr>
              <a:t> (</a:t>
            </a:r>
            <a:r>
              <a:rPr lang="tr-TR" sz="2000" b="1" dirty="0" err="1" smtClean="0">
                <a:solidFill>
                  <a:srgbClr val="FF0000"/>
                </a:solidFill>
                <a:latin typeface="Comic Sans MS" panose="030F0702030302020204" pitchFamily="66" charset="0"/>
              </a:rPr>
              <a:t>Grafitleşme</a:t>
            </a:r>
            <a:r>
              <a:rPr lang="tr-TR" sz="2000" b="1" dirty="0" smtClean="0">
                <a:solidFill>
                  <a:srgbClr val="FF0000"/>
                </a:solidFill>
                <a:latin typeface="Comic Sans MS" panose="030F0702030302020204" pitchFamily="66" charset="0"/>
              </a:rPr>
              <a:t>)</a:t>
            </a:r>
          </a:p>
          <a:p>
            <a:endParaRPr lang="tr-TR" sz="2000" b="1" dirty="0" smtClean="0">
              <a:solidFill>
                <a:srgbClr val="FF0000"/>
              </a:solidFill>
              <a:latin typeface="Comic Sans MS" panose="030F0702030302020204" pitchFamily="66" charset="0"/>
            </a:endParaRPr>
          </a:p>
          <a:p>
            <a:r>
              <a:rPr lang="tr-TR" sz="2000" dirty="0" smtClean="0">
                <a:latin typeface="Comic Sans MS" panose="030F0702030302020204" pitchFamily="66" charset="0"/>
              </a:rPr>
              <a:t>S</a:t>
            </a:r>
            <a:r>
              <a:rPr lang="nn-NO" sz="2000" dirty="0" smtClean="0">
                <a:latin typeface="Comic Sans MS" panose="030F0702030302020204" pitchFamily="66" charset="0"/>
              </a:rPr>
              <a:t>ık </a:t>
            </a:r>
            <a:r>
              <a:rPr lang="nn-NO" sz="2000" dirty="0">
                <a:latin typeface="Comic Sans MS" panose="030F0702030302020204" pitchFamily="66" charset="0"/>
              </a:rPr>
              <a:t>rastlanan diğer bir seçimli korozyon olayı da, “</a:t>
            </a:r>
            <a:r>
              <a:rPr lang="nn-NO" sz="2000" dirty="0">
                <a:solidFill>
                  <a:srgbClr val="FF0000"/>
                </a:solidFill>
                <a:latin typeface="Comic Sans MS" panose="030F0702030302020204" pitchFamily="66" charset="0"/>
              </a:rPr>
              <a:t>grafitizasyon</a:t>
            </a:r>
            <a:r>
              <a:rPr lang="nn-NO" sz="2000" dirty="0">
                <a:latin typeface="Comic Sans MS" panose="030F0702030302020204" pitchFamily="66" charset="0"/>
              </a:rPr>
              <a:t>” denilen gri dökme  demirde  oluşan  korozyondur.  </a:t>
            </a:r>
            <a:endParaRPr lang="tr-TR" sz="2000" dirty="0" smtClean="0">
              <a:latin typeface="Comic Sans MS" panose="030F0702030302020204" pitchFamily="66" charset="0"/>
            </a:endParaRPr>
          </a:p>
          <a:p>
            <a:endParaRPr lang="tr-TR" sz="2000" dirty="0" smtClean="0">
              <a:latin typeface="Comic Sans MS" panose="030F0702030302020204" pitchFamily="66" charset="0"/>
            </a:endParaRPr>
          </a:p>
          <a:p>
            <a:pPr marL="342900" indent="-342900">
              <a:buFont typeface="Wingdings" panose="05000000000000000000" pitchFamily="2" charset="2"/>
              <a:buChar char="Ø"/>
            </a:pPr>
            <a:r>
              <a:rPr lang="nn-NO" sz="2000" dirty="0" smtClean="0">
                <a:solidFill>
                  <a:srgbClr val="FF0000"/>
                </a:solidFill>
                <a:latin typeface="Comic Sans MS" panose="030F0702030302020204" pitchFamily="66" charset="0"/>
              </a:rPr>
              <a:t>Gri  </a:t>
            </a:r>
            <a:r>
              <a:rPr lang="nn-NO" sz="2000" dirty="0">
                <a:solidFill>
                  <a:srgbClr val="FF0000"/>
                </a:solidFill>
                <a:latin typeface="Comic Sans MS" panose="030F0702030302020204" pitchFamily="66" charset="0"/>
              </a:rPr>
              <a:t>dökme  demir  </a:t>
            </a:r>
            <a:r>
              <a:rPr lang="nn-NO" sz="2000" dirty="0">
                <a:latin typeface="Comic Sans MS" panose="030F0702030302020204" pitchFamily="66" charset="0"/>
              </a:rPr>
              <a:t>içinde  </a:t>
            </a:r>
            <a:r>
              <a:rPr lang="nn-NO" sz="2000" dirty="0">
                <a:solidFill>
                  <a:srgbClr val="FF0000"/>
                </a:solidFill>
                <a:latin typeface="Comic Sans MS" panose="030F0702030302020204" pitchFamily="66" charset="0"/>
              </a:rPr>
              <a:t>%  2  -  4  oranında karbon  </a:t>
            </a:r>
            <a:r>
              <a:rPr lang="nn-NO" sz="2000" dirty="0">
                <a:latin typeface="Comic Sans MS" panose="030F0702030302020204" pitchFamily="66" charset="0"/>
              </a:rPr>
              <a:t>bulunur.  Dökme  demir  içinde  </a:t>
            </a:r>
            <a:r>
              <a:rPr lang="nn-NO" sz="2000" dirty="0">
                <a:solidFill>
                  <a:srgbClr val="FF0000"/>
                </a:solidFill>
                <a:latin typeface="Comic Sans MS" panose="030F0702030302020204" pitchFamily="66" charset="0"/>
              </a:rPr>
              <a:t>grafit  katot  </a:t>
            </a:r>
            <a:r>
              <a:rPr lang="nn-NO" sz="2000" dirty="0">
                <a:latin typeface="Comic Sans MS" panose="030F0702030302020204" pitchFamily="66" charset="0"/>
              </a:rPr>
              <a:t>ve  </a:t>
            </a:r>
            <a:r>
              <a:rPr lang="nn-NO" sz="2000" dirty="0">
                <a:solidFill>
                  <a:srgbClr val="FF0000"/>
                </a:solidFill>
                <a:latin typeface="Comic Sans MS" panose="030F0702030302020204" pitchFamily="66" charset="0"/>
              </a:rPr>
              <a:t>demir  anot  </a:t>
            </a:r>
            <a:r>
              <a:rPr lang="nn-NO" sz="2000" dirty="0">
                <a:latin typeface="Comic Sans MS" panose="030F0702030302020204" pitchFamily="66" charset="0"/>
              </a:rPr>
              <a:t>olur.  Böylece  bir galvanik  korozyon  olayı  gerçekleşir.  </a:t>
            </a:r>
            <a:endParaRPr lang="tr-TR" sz="2000" dirty="0" smtClean="0">
              <a:latin typeface="Comic Sans MS" panose="030F0702030302020204" pitchFamily="66" charset="0"/>
            </a:endParaRPr>
          </a:p>
          <a:p>
            <a:pPr marL="342900" indent="-342900">
              <a:buFont typeface="Wingdings" panose="05000000000000000000" pitchFamily="2" charset="2"/>
              <a:buChar char="Ø"/>
            </a:pPr>
            <a:endParaRPr lang="tr-TR" sz="2000" dirty="0" smtClean="0">
              <a:latin typeface="Comic Sans MS" panose="030F0702030302020204" pitchFamily="66" charset="0"/>
            </a:endParaRPr>
          </a:p>
          <a:p>
            <a:pPr marL="342900" indent="-342900">
              <a:buFont typeface="Wingdings" panose="05000000000000000000" pitchFamily="2" charset="2"/>
              <a:buChar char="Ø"/>
            </a:pPr>
            <a:r>
              <a:rPr lang="nn-NO" sz="2000" dirty="0" smtClean="0">
                <a:solidFill>
                  <a:srgbClr val="FF0000"/>
                </a:solidFill>
                <a:latin typeface="Comic Sans MS" panose="030F0702030302020204" pitchFamily="66" charset="0"/>
              </a:rPr>
              <a:t>Demir  </a:t>
            </a:r>
            <a:r>
              <a:rPr lang="nn-NO" sz="2000" dirty="0">
                <a:solidFill>
                  <a:srgbClr val="FF0000"/>
                </a:solidFill>
                <a:latin typeface="Comic Sans MS" panose="030F0702030302020204" pitchFamily="66" charset="0"/>
              </a:rPr>
              <a:t>çözünür  ve  grafit  iskelet  halinde</a:t>
            </a:r>
            <a:r>
              <a:rPr lang="nn-NO" sz="2000" dirty="0">
                <a:latin typeface="Comic Sans MS" panose="030F0702030302020204" pitchFamily="66" charset="0"/>
              </a:rPr>
              <a:t>  kalır. </a:t>
            </a:r>
            <a:endParaRPr lang="tr-TR" sz="2000" dirty="0" smtClean="0">
              <a:latin typeface="Comic Sans MS" panose="030F0702030302020204" pitchFamily="66" charset="0"/>
            </a:endParaRPr>
          </a:p>
          <a:p>
            <a:pPr marL="342900" indent="-342900">
              <a:buFont typeface="Wingdings" panose="05000000000000000000" pitchFamily="2" charset="2"/>
              <a:buChar char="Ø"/>
            </a:pPr>
            <a:endParaRPr lang="tr-TR" sz="2000" dirty="0" smtClean="0">
              <a:latin typeface="Comic Sans MS" panose="030F0702030302020204" pitchFamily="66" charset="0"/>
            </a:endParaRPr>
          </a:p>
          <a:p>
            <a:pPr marL="342900" indent="-342900">
              <a:buFont typeface="Wingdings" panose="05000000000000000000" pitchFamily="2" charset="2"/>
              <a:buChar char="Ø"/>
            </a:pPr>
            <a:r>
              <a:rPr lang="nn-NO" sz="2000" dirty="0" smtClean="0">
                <a:solidFill>
                  <a:srgbClr val="FF0000"/>
                </a:solidFill>
                <a:latin typeface="Comic Sans MS" panose="030F0702030302020204" pitchFamily="66" charset="0"/>
              </a:rPr>
              <a:t>Beyaz  </a:t>
            </a:r>
            <a:r>
              <a:rPr lang="nn-NO" sz="2000" dirty="0">
                <a:solidFill>
                  <a:srgbClr val="FF0000"/>
                </a:solidFill>
                <a:latin typeface="Comic Sans MS" panose="030F0702030302020204" pitchFamily="66" charset="0"/>
              </a:rPr>
              <a:t>dökme  demir  </a:t>
            </a:r>
            <a:r>
              <a:rPr lang="nn-NO" sz="2000" dirty="0">
                <a:latin typeface="Comic Sans MS" panose="030F0702030302020204" pitchFamily="66" charset="0"/>
              </a:rPr>
              <a:t>içinde  </a:t>
            </a:r>
            <a:r>
              <a:rPr lang="nn-NO" sz="2000" dirty="0">
                <a:solidFill>
                  <a:srgbClr val="FF0000"/>
                </a:solidFill>
                <a:latin typeface="Comic Sans MS" panose="030F0702030302020204" pitchFamily="66" charset="0"/>
              </a:rPr>
              <a:t>karbon  serbest  halde</a:t>
            </a:r>
            <a:r>
              <a:rPr lang="nn-NO" sz="2000" dirty="0">
                <a:latin typeface="Comic Sans MS" panose="030F0702030302020204" pitchFamily="66" charset="0"/>
              </a:rPr>
              <a:t>  bulunmaz.  Bu  nedenle  beyaz dökme demirde </a:t>
            </a:r>
            <a:r>
              <a:rPr lang="nn-NO" sz="2000" dirty="0">
                <a:solidFill>
                  <a:srgbClr val="FF0000"/>
                </a:solidFill>
                <a:latin typeface="Comic Sans MS" panose="030F0702030302020204" pitchFamily="66" charset="0"/>
              </a:rPr>
              <a:t>grafitizasyon olayı meydana gelmez. </a:t>
            </a:r>
            <a:endParaRPr lang="tr-TR" sz="2000" dirty="0">
              <a:solidFill>
                <a:srgbClr val="FF0000"/>
              </a:solidFill>
              <a:latin typeface="Comic Sans MS" panose="030F0702030302020204" pitchFamily="66" charset="0"/>
            </a:endParaRPr>
          </a:p>
        </p:txBody>
      </p:sp>
    </p:spTree>
    <p:extLst>
      <p:ext uri="{BB962C8B-B14F-4D97-AF65-F5344CB8AC3E}">
        <p14:creationId xmlns:p14="http://schemas.microsoft.com/office/powerpoint/2010/main" val="2129718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267347" y="295651"/>
            <a:ext cx="3735318" cy="400110"/>
          </a:xfrm>
          <a:prstGeom prst="rect">
            <a:avLst/>
          </a:prstGeom>
        </p:spPr>
        <p:txBody>
          <a:bodyPr wrap="none">
            <a:spAutoFit/>
          </a:bodyPr>
          <a:lstStyle/>
          <a:p>
            <a:r>
              <a:rPr lang="tr-TR" sz="2000" b="1" dirty="0">
                <a:solidFill>
                  <a:srgbClr val="FF0000"/>
                </a:solidFill>
                <a:latin typeface="Comic Sans MS" panose="030F0702030302020204" pitchFamily="66" charset="0"/>
              </a:rPr>
              <a:t> 7- Taneler Arası Korozyon </a:t>
            </a:r>
          </a:p>
        </p:txBody>
      </p:sp>
      <p:sp>
        <p:nvSpPr>
          <p:cNvPr id="5" name="Dikdörtgen 4"/>
          <p:cNvSpPr/>
          <p:nvPr/>
        </p:nvSpPr>
        <p:spPr>
          <a:xfrm>
            <a:off x="345896" y="887020"/>
            <a:ext cx="11397466" cy="5632311"/>
          </a:xfrm>
          <a:prstGeom prst="rect">
            <a:avLst/>
          </a:prstGeom>
        </p:spPr>
        <p:txBody>
          <a:bodyPr wrap="square">
            <a:spAutoFit/>
          </a:bodyPr>
          <a:lstStyle/>
          <a:p>
            <a:pPr algn="just"/>
            <a:r>
              <a:rPr lang="tr-TR" sz="2000" dirty="0">
                <a:latin typeface="Comic Sans MS" panose="030F0702030302020204" pitchFamily="66" charset="0"/>
              </a:rPr>
              <a:t>Metallerin </a:t>
            </a:r>
            <a:r>
              <a:rPr lang="tr-TR" sz="2000" dirty="0" smtClean="0">
                <a:latin typeface="Comic Sans MS" panose="030F0702030302020204" pitchFamily="66" charset="0"/>
              </a:rPr>
              <a:t>mikro yapısını </a:t>
            </a:r>
            <a:r>
              <a:rPr lang="tr-TR" sz="2000" dirty="0">
                <a:latin typeface="Comic Sans MS" panose="030F0702030302020204" pitchFamily="66" charset="0"/>
              </a:rPr>
              <a:t>incelediğimizde taneler ve bu taneleri birbirinden ayıran tane sınırlarından meydana geldiğini görürüz. </a:t>
            </a:r>
            <a:r>
              <a:rPr lang="tr-TR" sz="2000" dirty="0" smtClean="0">
                <a:latin typeface="Comic Sans MS" panose="030F0702030302020204" pitchFamily="66" charset="0"/>
              </a:rPr>
              <a:t>Taneler arası </a:t>
            </a:r>
            <a:r>
              <a:rPr lang="tr-TR" sz="2000" dirty="0">
                <a:latin typeface="Comic Sans MS" panose="030F0702030302020204" pitchFamily="66" charset="0"/>
              </a:rPr>
              <a:t>korozyon ise </a:t>
            </a:r>
            <a:r>
              <a:rPr lang="tr-TR" sz="2000" dirty="0">
                <a:solidFill>
                  <a:srgbClr val="FF0000"/>
                </a:solidFill>
                <a:latin typeface="Comic Sans MS" panose="030F0702030302020204" pitchFamily="66" charset="0"/>
              </a:rPr>
              <a:t>metalin tane sınırları boyunca meydana gelen korozyon</a:t>
            </a:r>
            <a:r>
              <a:rPr lang="tr-TR" sz="2000" dirty="0">
                <a:latin typeface="Comic Sans MS" panose="030F0702030302020204" pitchFamily="66" charset="0"/>
              </a:rPr>
              <a:t> türüdür</a:t>
            </a:r>
            <a:r>
              <a:rPr lang="tr-TR" sz="2000" dirty="0" smtClean="0">
                <a:latin typeface="Comic Sans MS" panose="030F0702030302020204" pitchFamily="66" charset="0"/>
              </a:rPr>
              <a:t>.</a:t>
            </a:r>
          </a:p>
          <a:p>
            <a:pPr algn="just"/>
            <a:endParaRPr lang="tr-TR" sz="2000" dirty="0" smtClean="0">
              <a:latin typeface="Comic Sans MS" panose="030F0702030302020204" pitchFamily="66" charset="0"/>
            </a:endParaRPr>
          </a:p>
          <a:p>
            <a:pPr algn="just"/>
            <a:endParaRPr lang="tr-TR" sz="2000" dirty="0" smtClean="0">
              <a:latin typeface="Comic Sans MS" panose="030F0702030302020204" pitchFamily="66" charset="0"/>
            </a:endParaRPr>
          </a:p>
          <a:p>
            <a:pPr algn="just"/>
            <a:endParaRPr lang="tr-TR" sz="2000" dirty="0">
              <a:latin typeface="Comic Sans MS" panose="030F0702030302020204" pitchFamily="66" charset="0"/>
            </a:endParaRPr>
          </a:p>
          <a:p>
            <a:pPr algn="just"/>
            <a:endParaRPr lang="tr-TR" sz="2000" dirty="0" smtClean="0">
              <a:latin typeface="Comic Sans MS" panose="030F0702030302020204" pitchFamily="66" charset="0"/>
            </a:endParaRPr>
          </a:p>
          <a:p>
            <a:pPr algn="just"/>
            <a:endParaRPr lang="tr-TR" sz="2000" dirty="0">
              <a:latin typeface="Comic Sans MS" panose="030F0702030302020204" pitchFamily="66" charset="0"/>
            </a:endParaRPr>
          </a:p>
          <a:p>
            <a:pPr algn="just"/>
            <a:endParaRPr lang="tr-TR" sz="2000" dirty="0" smtClean="0">
              <a:latin typeface="Comic Sans MS" panose="030F0702030302020204" pitchFamily="66" charset="0"/>
            </a:endParaRPr>
          </a:p>
          <a:p>
            <a:pPr algn="just"/>
            <a:endParaRPr lang="tr-TR" sz="2000" dirty="0">
              <a:latin typeface="Comic Sans MS" panose="030F0702030302020204" pitchFamily="66" charset="0"/>
            </a:endParaRPr>
          </a:p>
          <a:p>
            <a:pPr algn="just"/>
            <a:endParaRPr lang="tr-TR" sz="2000" dirty="0" smtClean="0">
              <a:latin typeface="Comic Sans MS" panose="030F0702030302020204" pitchFamily="66" charset="0"/>
            </a:endParaRPr>
          </a:p>
          <a:p>
            <a:pPr algn="just"/>
            <a:endParaRPr lang="tr-TR" sz="2000" dirty="0">
              <a:latin typeface="Comic Sans MS" panose="030F0702030302020204" pitchFamily="66" charset="0"/>
            </a:endParaRPr>
          </a:p>
          <a:p>
            <a:pPr algn="just"/>
            <a:endParaRPr lang="tr-TR" sz="2000" dirty="0" smtClean="0">
              <a:latin typeface="Comic Sans MS" panose="030F0702030302020204" pitchFamily="66" charset="0"/>
            </a:endParaRPr>
          </a:p>
          <a:p>
            <a:pPr algn="just"/>
            <a:endParaRPr lang="tr-TR" sz="2000" dirty="0" smtClean="0">
              <a:latin typeface="Comic Sans MS" panose="030F0702030302020204" pitchFamily="66" charset="0"/>
            </a:endParaRPr>
          </a:p>
          <a:p>
            <a:pPr algn="just"/>
            <a:r>
              <a:rPr lang="tr-TR" sz="2000" dirty="0" smtClean="0">
                <a:latin typeface="Comic Sans MS" panose="030F0702030302020204" pitchFamily="66" charset="0"/>
              </a:rPr>
              <a:t>Eritilmiş </a:t>
            </a:r>
            <a:r>
              <a:rPr lang="tr-TR" sz="2000" dirty="0">
                <a:latin typeface="Comic Sans MS" panose="030F0702030302020204" pitchFamily="66" charset="0"/>
              </a:rPr>
              <a:t>bir metalin katılaşması veya katı halde  bulunan  bir  metalin  herhangi  bir  </a:t>
            </a:r>
            <a:r>
              <a:rPr lang="tr-TR" sz="2000" dirty="0">
                <a:solidFill>
                  <a:srgbClr val="FF0000"/>
                </a:solidFill>
                <a:latin typeface="Comic Sans MS" panose="030F0702030302020204" pitchFamily="66" charset="0"/>
              </a:rPr>
              <a:t>ısıl  işleme  tabi  tutulması  sırasında  </a:t>
            </a:r>
            <a:r>
              <a:rPr lang="tr-TR" sz="2000" dirty="0">
                <a:latin typeface="Comic Sans MS" panose="030F0702030302020204" pitchFamily="66" charset="0"/>
              </a:rPr>
              <a:t>metal atomu  kristallerinin  sınır  bölgelerinde  korozyon  açısından  zayıf  bazı  bozukluklar meydana  gelebilir.  Metal  </a:t>
            </a:r>
            <a:r>
              <a:rPr lang="tr-TR" sz="2000" dirty="0" err="1">
                <a:latin typeface="Comic Sans MS" panose="030F0702030302020204" pitchFamily="66" charset="0"/>
              </a:rPr>
              <a:t>korozif</a:t>
            </a:r>
            <a:r>
              <a:rPr lang="tr-TR" sz="2000" dirty="0">
                <a:latin typeface="Comic Sans MS" panose="030F0702030302020204" pitchFamily="66" charset="0"/>
              </a:rPr>
              <a:t>  bir  ortam  içine  girdiğinde  bu  bölgelerde  taneler arası korozyon olayı kendini gösterir. </a:t>
            </a: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02665" y="2100208"/>
            <a:ext cx="3568560" cy="28776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95763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14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184935" y="417045"/>
            <a:ext cx="11671443" cy="6247864"/>
          </a:xfrm>
          <a:prstGeom prst="rect">
            <a:avLst/>
          </a:prstGeom>
        </p:spPr>
        <p:txBody>
          <a:bodyPr wrap="square">
            <a:spAutoFit/>
          </a:bodyPr>
          <a:lstStyle/>
          <a:p>
            <a:pPr marL="342900" indent="-342900" algn="just">
              <a:buFont typeface="Wingdings" panose="05000000000000000000" pitchFamily="2" charset="2"/>
              <a:buChar char="Ø"/>
            </a:pPr>
            <a:r>
              <a:rPr lang="tr-TR" sz="2000" dirty="0">
                <a:latin typeface="Comic Sans MS" panose="030F0702030302020204" pitchFamily="66" charset="0"/>
              </a:rPr>
              <a:t>Taneler arası korozyon, taneler arasında bulunan herhangi bir </a:t>
            </a:r>
            <a:r>
              <a:rPr lang="tr-TR" sz="2000" dirty="0" err="1" smtClean="0">
                <a:latin typeface="Comic Sans MS" panose="030F0702030302020204" pitchFamily="66" charset="0"/>
              </a:rPr>
              <a:t>safsızlıktan</a:t>
            </a:r>
            <a:r>
              <a:rPr lang="tr-TR" sz="2000" dirty="0">
                <a:latin typeface="Comic Sans MS" panose="030F0702030302020204" pitchFamily="66" charset="0"/>
              </a:rPr>
              <a:t> </a:t>
            </a:r>
            <a:r>
              <a:rPr lang="tr-TR" sz="2000" dirty="0" smtClean="0">
                <a:latin typeface="Comic Sans MS" panose="030F0702030302020204" pitchFamily="66" charset="0"/>
              </a:rPr>
              <a:t>veya bazı bileşiklerin tane sınırlarında </a:t>
            </a:r>
            <a:r>
              <a:rPr lang="tr-TR" sz="2000" dirty="0">
                <a:latin typeface="Comic Sans MS" panose="030F0702030302020204" pitchFamily="66" charset="0"/>
              </a:rPr>
              <a:t>oluşmasından kaynaklanabilir. </a:t>
            </a:r>
            <a:r>
              <a:rPr lang="tr-TR" sz="2000" dirty="0" smtClean="0">
                <a:latin typeface="Comic Sans MS" panose="030F0702030302020204" pitchFamily="66" charset="0"/>
              </a:rPr>
              <a:t>Yada </a:t>
            </a:r>
            <a:r>
              <a:rPr lang="tr-TR" sz="2000" dirty="0">
                <a:latin typeface="Comic Sans MS" panose="030F0702030302020204" pitchFamily="66" charset="0"/>
              </a:rPr>
              <a:t>bir alaşım elementinin daha fazla bulunması veya bulunmaması nedeniyle oluşur.  </a:t>
            </a:r>
            <a:endParaRPr lang="tr-TR" sz="2000" dirty="0" smtClean="0">
              <a:latin typeface="Comic Sans MS" panose="030F0702030302020204" pitchFamily="66" charset="0"/>
            </a:endParaRPr>
          </a:p>
          <a:p>
            <a:pPr algn="just"/>
            <a:endParaRPr lang="tr-TR" sz="2000" dirty="0" smtClean="0">
              <a:latin typeface="Comic Sans MS" panose="030F0702030302020204" pitchFamily="66" charset="0"/>
            </a:endParaRPr>
          </a:p>
          <a:p>
            <a:pPr marL="342900" indent="-342900" algn="just">
              <a:buFont typeface="Wingdings" panose="05000000000000000000" pitchFamily="2" charset="2"/>
              <a:buChar char="Ø"/>
            </a:pPr>
            <a:r>
              <a:rPr lang="tr-TR" sz="2000" dirty="0" smtClean="0">
                <a:latin typeface="Comic Sans MS" panose="030F0702030302020204" pitchFamily="66" charset="0"/>
              </a:rPr>
              <a:t>Örneğin  </a:t>
            </a:r>
            <a:r>
              <a:rPr lang="tr-TR" sz="2000" dirty="0">
                <a:latin typeface="Comic Sans MS" panose="030F0702030302020204" pitchFamily="66" charset="0"/>
              </a:rPr>
              <a:t>alüminyum  içinde  az  miktarda  bulunan  demir  taneler  arası korozyona neden olabilir. Çünkü </a:t>
            </a:r>
            <a:r>
              <a:rPr lang="tr-TR" sz="2000" dirty="0">
                <a:solidFill>
                  <a:srgbClr val="FF0000"/>
                </a:solidFill>
                <a:latin typeface="Comic Sans MS" panose="030F0702030302020204" pitchFamily="66" charset="0"/>
              </a:rPr>
              <a:t>alüminyum içinde demir çok az çözünebilir</a:t>
            </a:r>
            <a:r>
              <a:rPr lang="tr-TR" sz="2000" dirty="0">
                <a:latin typeface="Comic Sans MS" panose="030F0702030302020204" pitchFamily="66" charset="0"/>
              </a:rPr>
              <a:t>. </a:t>
            </a:r>
            <a:endParaRPr lang="tr-TR" sz="2000" dirty="0" smtClean="0">
              <a:latin typeface="Comic Sans MS" panose="030F0702030302020204" pitchFamily="66" charset="0"/>
            </a:endParaRPr>
          </a:p>
          <a:p>
            <a:pPr algn="just"/>
            <a:endParaRPr lang="tr-TR" sz="2000" dirty="0">
              <a:latin typeface="Comic Sans MS" panose="030F0702030302020204" pitchFamily="66" charset="0"/>
            </a:endParaRPr>
          </a:p>
          <a:p>
            <a:pPr marL="342900" indent="-342900" algn="just">
              <a:buFont typeface="Wingdings" panose="05000000000000000000" pitchFamily="2" charset="2"/>
              <a:buChar char="Ø"/>
            </a:pPr>
            <a:r>
              <a:rPr lang="tr-TR" sz="2000" dirty="0" smtClean="0">
                <a:latin typeface="Comic Sans MS" panose="030F0702030302020204" pitchFamily="66" charset="0"/>
              </a:rPr>
              <a:t> Paslanmaz </a:t>
            </a:r>
            <a:r>
              <a:rPr lang="tr-TR" sz="2000" dirty="0">
                <a:latin typeface="Comic Sans MS" panose="030F0702030302020204" pitchFamily="66" charset="0"/>
              </a:rPr>
              <a:t>çelik de taneler arası korozyon bakımından özel bir durum gösterir. Bu çelik  normal  hallerde  korozyona  çok  dayanıklı  olduğu  halde,  </a:t>
            </a:r>
            <a:r>
              <a:rPr lang="tr-TR" sz="2000" dirty="0">
                <a:solidFill>
                  <a:srgbClr val="FF0000"/>
                </a:solidFill>
                <a:latin typeface="Comic Sans MS" panose="030F0702030302020204" pitchFamily="66" charset="0"/>
              </a:rPr>
              <a:t>500-800  </a:t>
            </a:r>
            <a:r>
              <a:rPr lang="tr-TR" sz="2000" dirty="0" err="1">
                <a:solidFill>
                  <a:srgbClr val="FF0000"/>
                </a:solidFill>
                <a:latin typeface="Comic Sans MS" panose="030F0702030302020204" pitchFamily="66" charset="0"/>
              </a:rPr>
              <a:t>oC</a:t>
            </a:r>
            <a:r>
              <a:rPr lang="tr-TR" sz="2000" dirty="0">
                <a:solidFill>
                  <a:srgbClr val="FF0000"/>
                </a:solidFill>
                <a:latin typeface="Comic Sans MS" panose="030F0702030302020204" pitchFamily="66" charset="0"/>
              </a:rPr>
              <a:t>  ‘e ısıtıldığında korozyona duyarlı hale gelir</a:t>
            </a:r>
            <a:r>
              <a:rPr lang="tr-TR" sz="2000" dirty="0">
                <a:latin typeface="Comic Sans MS" panose="030F0702030302020204" pitchFamily="66" charset="0"/>
              </a:rPr>
              <a:t>. En şiddetli sıcaklık etkisi, </a:t>
            </a:r>
            <a:r>
              <a:rPr lang="tr-TR" sz="2000" dirty="0">
                <a:solidFill>
                  <a:srgbClr val="FF0000"/>
                </a:solidFill>
                <a:latin typeface="Comic Sans MS" panose="030F0702030302020204" pitchFamily="66" charset="0"/>
              </a:rPr>
              <a:t>çelik 650 </a:t>
            </a:r>
            <a:r>
              <a:rPr lang="tr-TR" sz="2000" dirty="0" err="1">
                <a:solidFill>
                  <a:srgbClr val="FF0000"/>
                </a:solidFill>
                <a:latin typeface="Comic Sans MS" panose="030F0702030302020204" pitchFamily="66" charset="0"/>
              </a:rPr>
              <a:t>oC</a:t>
            </a:r>
            <a:r>
              <a:rPr lang="tr-TR" sz="2000" dirty="0">
                <a:solidFill>
                  <a:srgbClr val="FF0000"/>
                </a:solidFill>
                <a:latin typeface="Comic Sans MS" panose="030F0702030302020204" pitchFamily="66" charset="0"/>
              </a:rPr>
              <a:t> ‘de bir saat</a:t>
            </a:r>
            <a:r>
              <a:rPr lang="tr-TR" sz="2000" dirty="0">
                <a:latin typeface="Comic Sans MS" panose="030F0702030302020204" pitchFamily="66" charset="0"/>
              </a:rPr>
              <a:t> bekletildiğinde kendini gösterir. Bunun nedeni, bu sıcaklıkta taneler arası bölgede  </a:t>
            </a:r>
            <a:r>
              <a:rPr lang="tr-TR" sz="2000" dirty="0" smtClean="0">
                <a:latin typeface="Comic Sans MS" panose="030F0702030302020204" pitchFamily="66" charset="0"/>
              </a:rPr>
              <a:t>kromun </a:t>
            </a:r>
            <a:r>
              <a:rPr lang="tr-TR" sz="2000" dirty="0">
                <a:latin typeface="Comic Sans MS" panose="030F0702030302020204" pitchFamily="66" charset="0"/>
              </a:rPr>
              <a:t>azalmasıdır</a:t>
            </a:r>
            <a:r>
              <a:rPr lang="tr-TR" sz="2000" dirty="0" smtClean="0">
                <a:latin typeface="Comic Sans MS" panose="030F0702030302020204" pitchFamily="66" charset="0"/>
              </a:rPr>
              <a:t>.</a:t>
            </a:r>
          </a:p>
          <a:p>
            <a:pPr algn="just"/>
            <a:r>
              <a:rPr lang="tr-TR" sz="2000" dirty="0" smtClean="0">
                <a:latin typeface="Comic Sans MS" panose="030F0702030302020204" pitchFamily="66" charset="0"/>
              </a:rPr>
              <a:t> </a:t>
            </a:r>
          </a:p>
          <a:p>
            <a:pPr marL="342900" indent="-342900" algn="just">
              <a:buFont typeface="Wingdings" panose="05000000000000000000" pitchFamily="2" charset="2"/>
              <a:buChar char="Ø"/>
            </a:pPr>
            <a:r>
              <a:rPr lang="tr-TR" sz="2000" dirty="0" smtClean="0">
                <a:latin typeface="Comic Sans MS" panose="030F0702030302020204" pitchFamily="66" charset="0"/>
              </a:rPr>
              <a:t>Eğer </a:t>
            </a:r>
            <a:r>
              <a:rPr lang="tr-TR" sz="2000" dirty="0">
                <a:latin typeface="Comic Sans MS" panose="030F0702030302020204" pitchFamily="66" charset="0"/>
              </a:rPr>
              <a:t>paslanmaz çelik yukarıda belirtilmiş olan sıcaklıklar arasında ısıtılırsa, bileşiminde bulunan krom, karbonla reaksiyona girerek </a:t>
            </a:r>
            <a:r>
              <a:rPr lang="tr-TR" sz="2000" dirty="0">
                <a:solidFill>
                  <a:srgbClr val="FF0000"/>
                </a:solidFill>
                <a:latin typeface="Comic Sans MS" panose="030F0702030302020204" pitchFamily="66" charset="0"/>
              </a:rPr>
              <a:t>krom karbür (Cr23C6) bileşiği </a:t>
            </a:r>
            <a:r>
              <a:rPr lang="tr-TR" sz="2000" dirty="0">
                <a:latin typeface="Comic Sans MS" panose="030F0702030302020204" pitchFamily="66" charset="0"/>
              </a:rPr>
              <a:t>oluşturur. </a:t>
            </a:r>
            <a:r>
              <a:rPr lang="tr-TR" sz="2000" dirty="0">
                <a:solidFill>
                  <a:srgbClr val="FF0000"/>
                </a:solidFill>
                <a:latin typeface="Comic Sans MS" panose="030F0702030302020204" pitchFamily="66" charset="0"/>
              </a:rPr>
              <a:t>Krom  karbür  çelik  içinde  çözünmeyen  bir  bileşiktir. </a:t>
            </a:r>
            <a:r>
              <a:rPr lang="tr-TR" sz="2000" dirty="0">
                <a:latin typeface="Comic Sans MS" panose="030F0702030302020204" pitchFamily="66" charset="0"/>
              </a:rPr>
              <a:t> </a:t>
            </a:r>
            <a:endParaRPr lang="tr-TR" sz="2000" dirty="0" smtClean="0">
              <a:latin typeface="Comic Sans MS" panose="030F0702030302020204" pitchFamily="66" charset="0"/>
            </a:endParaRPr>
          </a:p>
          <a:p>
            <a:pPr marL="342900" indent="-342900" algn="just">
              <a:buFont typeface="Wingdings" panose="05000000000000000000" pitchFamily="2" charset="2"/>
              <a:buChar char="Ø"/>
            </a:pPr>
            <a:endParaRPr lang="tr-TR" sz="2000" dirty="0">
              <a:latin typeface="Comic Sans MS" panose="030F0702030302020204" pitchFamily="66" charset="0"/>
            </a:endParaRPr>
          </a:p>
          <a:p>
            <a:pPr marL="342900" indent="-342900" algn="just">
              <a:buFont typeface="Wingdings" panose="05000000000000000000" pitchFamily="2" charset="2"/>
              <a:buChar char="Ø"/>
            </a:pPr>
            <a:r>
              <a:rPr lang="tr-TR" sz="2000" dirty="0" smtClean="0">
                <a:latin typeface="Comic Sans MS" panose="030F0702030302020204" pitchFamily="66" charset="0"/>
              </a:rPr>
              <a:t>Taneler  </a:t>
            </a:r>
            <a:r>
              <a:rPr lang="tr-TR" sz="2000" dirty="0">
                <a:latin typeface="Comic Sans MS" panose="030F0702030302020204" pitchFamily="66" charset="0"/>
              </a:rPr>
              <a:t>arasında  sınır  çizgisi boyunca  toplanır.  Isıtma  işlemi  sırasında  alaşım  içinde  bulunan  krom  da  taneler arasına  doğru  hareket  eder.  Fakat  kromun  hareket  hızı  çok  azdır,  bu  nedenle taneler arası bölgeye ulaşarak oradaki krom eksikliğini gideremez. </a:t>
            </a:r>
            <a:endParaRPr lang="tr-TR" sz="2000" dirty="0" smtClean="0">
              <a:latin typeface="Comic Sans MS" panose="030F0702030302020204" pitchFamily="66" charset="0"/>
            </a:endParaRPr>
          </a:p>
        </p:txBody>
      </p:sp>
    </p:spTree>
    <p:extLst>
      <p:ext uri="{BB962C8B-B14F-4D97-AF65-F5344CB8AC3E}">
        <p14:creationId xmlns:p14="http://schemas.microsoft.com/office/powerpoint/2010/main" val="3822634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281187" y="336748"/>
            <a:ext cx="3950120" cy="400110"/>
          </a:xfrm>
          <a:prstGeom prst="rect">
            <a:avLst/>
          </a:prstGeom>
        </p:spPr>
        <p:txBody>
          <a:bodyPr wrap="none">
            <a:spAutoFit/>
          </a:bodyPr>
          <a:lstStyle/>
          <a:p>
            <a:r>
              <a:rPr lang="tr-TR" sz="2000" b="1" dirty="0">
                <a:solidFill>
                  <a:srgbClr val="FF0000"/>
                </a:solidFill>
                <a:latin typeface="Comic Sans MS" panose="030F0702030302020204" pitchFamily="66" charset="0"/>
              </a:rPr>
              <a:t>2 - Çukur Korozyonu (</a:t>
            </a:r>
            <a:r>
              <a:rPr lang="tr-TR" sz="2000" b="1" dirty="0" err="1">
                <a:solidFill>
                  <a:srgbClr val="FF0000"/>
                </a:solidFill>
                <a:latin typeface="Comic Sans MS" panose="030F0702030302020204" pitchFamily="66" charset="0"/>
              </a:rPr>
              <a:t>Pitting</a:t>
            </a:r>
            <a:r>
              <a:rPr lang="tr-TR" sz="2000" b="1" dirty="0">
                <a:solidFill>
                  <a:srgbClr val="FF0000"/>
                </a:solidFill>
                <a:latin typeface="Comic Sans MS" panose="030F0702030302020204" pitchFamily="66" charset="0"/>
              </a:rPr>
              <a:t>) </a:t>
            </a:r>
          </a:p>
        </p:txBody>
      </p:sp>
      <p:sp>
        <p:nvSpPr>
          <p:cNvPr id="4" name="Dikdörtgen 3"/>
          <p:cNvSpPr/>
          <p:nvPr/>
        </p:nvSpPr>
        <p:spPr>
          <a:xfrm>
            <a:off x="281188" y="876343"/>
            <a:ext cx="11503270" cy="1631216"/>
          </a:xfrm>
          <a:prstGeom prst="rect">
            <a:avLst/>
          </a:prstGeom>
        </p:spPr>
        <p:txBody>
          <a:bodyPr wrap="square">
            <a:spAutoFit/>
          </a:bodyPr>
          <a:lstStyle/>
          <a:p>
            <a:pPr marL="342900" indent="-342900">
              <a:buFont typeface="Wingdings" panose="05000000000000000000" pitchFamily="2" charset="2"/>
              <a:buChar char="q"/>
            </a:pPr>
            <a:r>
              <a:rPr lang="tr-TR" sz="2000" dirty="0">
                <a:latin typeface="Comic Sans MS" panose="030F0702030302020204" pitchFamily="66" charset="0"/>
              </a:rPr>
              <a:t>Korozyon olayının çok dar bölgelerde yoğunlaşması sonucu meydana gelen çukurcuk, küçük iğnemsi veya krater şeklindeki korozyon türüdür</a:t>
            </a:r>
            <a:r>
              <a:rPr lang="tr-TR" sz="2000" dirty="0" smtClean="0">
                <a:latin typeface="Comic Sans MS" panose="030F0702030302020204" pitchFamily="66" charset="0"/>
              </a:rPr>
              <a:t>.</a:t>
            </a:r>
          </a:p>
          <a:p>
            <a:pPr marL="342900" indent="-342900">
              <a:buFont typeface="Wingdings" panose="05000000000000000000" pitchFamily="2" charset="2"/>
              <a:buChar char="q"/>
            </a:pPr>
            <a:endParaRPr lang="tr-TR" sz="2000" dirty="0" smtClean="0">
              <a:latin typeface="Comic Sans MS" panose="030F0702030302020204" pitchFamily="66" charset="0"/>
            </a:endParaRPr>
          </a:p>
          <a:p>
            <a:pPr marL="342900" indent="-342900" algn="just">
              <a:buFont typeface="Wingdings" panose="05000000000000000000" pitchFamily="2" charset="2"/>
              <a:buChar char="q"/>
            </a:pPr>
            <a:r>
              <a:rPr lang="tr-TR" sz="2000" dirty="0">
                <a:latin typeface="Comic Sans MS" panose="030F0702030302020204" pitchFamily="66" charset="0"/>
              </a:rPr>
              <a:t>Malzeme türüne ve bulunduğu </a:t>
            </a:r>
            <a:r>
              <a:rPr lang="tr-TR" sz="2000" dirty="0" err="1">
                <a:latin typeface="Comic Sans MS" panose="030F0702030302020204" pitchFamily="66" charset="0"/>
              </a:rPr>
              <a:t>korozif</a:t>
            </a:r>
            <a:r>
              <a:rPr lang="tr-TR" sz="2000" dirty="0">
                <a:latin typeface="Comic Sans MS" panose="030F0702030302020204" pitchFamily="66" charset="0"/>
              </a:rPr>
              <a:t> ortama bağlı olarak bu çukurcukların boyutları ve sıklığı değişir.</a:t>
            </a:r>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6767" y="2748338"/>
            <a:ext cx="7346402" cy="36627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26389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287676" y="298071"/>
            <a:ext cx="11435137" cy="3785652"/>
          </a:xfrm>
          <a:prstGeom prst="rect">
            <a:avLst/>
          </a:prstGeom>
        </p:spPr>
        <p:txBody>
          <a:bodyPr wrap="square">
            <a:spAutoFit/>
          </a:bodyPr>
          <a:lstStyle/>
          <a:p>
            <a:pPr marL="285750" indent="-285750" algn="just">
              <a:buFont typeface="Wingdings" panose="05000000000000000000" pitchFamily="2" charset="2"/>
              <a:buChar char="v"/>
            </a:pPr>
            <a:r>
              <a:rPr lang="tr-TR" sz="2000" dirty="0">
                <a:solidFill>
                  <a:srgbClr val="FF0000"/>
                </a:solidFill>
                <a:latin typeface="Comic Sans MS" panose="030F0702030302020204" pitchFamily="66" charset="0"/>
              </a:rPr>
              <a:t>Korozyona  dayanıklı  olması  için paslanmaz  çelik  içinde  en  az  %  12  oranında  krom  bulunması  gerekir. </a:t>
            </a:r>
            <a:endParaRPr lang="tr-TR" sz="2000" dirty="0" smtClean="0">
              <a:solidFill>
                <a:srgbClr val="FF0000"/>
              </a:solidFill>
              <a:latin typeface="Comic Sans MS" panose="030F0702030302020204" pitchFamily="66" charset="0"/>
            </a:endParaRPr>
          </a:p>
          <a:p>
            <a:pPr algn="just"/>
            <a:endParaRPr lang="tr-TR" sz="2000" dirty="0">
              <a:solidFill>
                <a:srgbClr val="FF0000"/>
              </a:solidFill>
              <a:latin typeface="Comic Sans MS" panose="030F0702030302020204" pitchFamily="66" charset="0"/>
            </a:endParaRPr>
          </a:p>
          <a:p>
            <a:pPr marL="285750" indent="-285750" algn="just">
              <a:buFont typeface="Wingdings" panose="05000000000000000000" pitchFamily="2" charset="2"/>
              <a:buChar char="v"/>
            </a:pPr>
            <a:r>
              <a:rPr lang="tr-TR" sz="2000" dirty="0" smtClean="0">
                <a:latin typeface="Comic Sans MS" panose="030F0702030302020204" pitchFamily="66" charset="0"/>
              </a:rPr>
              <a:t>Kromun </a:t>
            </a:r>
            <a:r>
              <a:rPr lang="tr-TR" sz="2000" dirty="0">
                <a:latin typeface="Comic Sans MS" panose="030F0702030302020204" pitchFamily="66" charset="0"/>
              </a:rPr>
              <a:t>karbür halinde  bağlanabilmesi  için  </a:t>
            </a:r>
            <a:r>
              <a:rPr lang="tr-TR" sz="2000" dirty="0">
                <a:solidFill>
                  <a:srgbClr val="FF0000"/>
                </a:solidFill>
                <a:latin typeface="Comic Sans MS" panose="030F0702030302020204" pitchFamily="66" charset="0"/>
              </a:rPr>
              <a:t>çelik  içinde  en  az  %  0,02  karbon  </a:t>
            </a:r>
            <a:r>
              <a:rPr lang="tr-TR" sz="2000" dirty="0">
                <a:latin typeface="Comic Sans MS" panose="030F0702030302020204" pitchFamily="66" charset="0"/>
              </a:rPr>
              <a:t>bulunması  gerekir. Daha  düşük  oranda  karbon  bulunması  halinde  </a:t>
            </a:r>
            <a:r>
              <a:rPr lang="tr-TR" sz="2000" dirty="0">
                <a:solidFill>
                  <a:srgbClr val="FF0000"/>
                </a:solidFill>
                <a:latin typeface="Comic Sans MS" panose="030F0702030302020204" pitchFamily="66" charset="0"/>
              </a:rPr>
              <a:t>oluşan  krom  karbür  bileşiği korozyon  açısından  etkili  olmaz.</a:t>
            </a:r>
            <a:r>
              <a:rPr lang="tr-TR" sz="2000" dirty="0">
                <a:latin typeface="Comic Sans MS" panose="030F0702030302020204" pitchFamily="66" charset="0"/>
              </a:rPr>
              <a:t>  </a:t>
            </a:r>
            <a:endParaRPr lang="tr-TR" sz="2000" dirty="0" smtClean="0">
              <a:latin typeface="Comic Sans MS" panose="030F0702030302020204" pitchFamily="66" charset="0"/>
            </a:endParaRPr>
          </a:p>
          <a:p>
            <a:pPr algn="just"/>
            <a:endParaRPr lang="tr-TR" sz="2000" dirty="0" smtClean="0">
              <a:solidFill>
                <a:srgbClr val="FF0000"/>
              </a:solidFill>
              <a:latin typeface="Comic Sans MS" panose="030F0702030302020204" pitchFamily="66" charset="0"/>
            </a:endParaRPr>
          </a:p>
          <a:p>
            <a:pPr marL="285750" indent="-285750" algn="just">
              <a:buFont typeface="Wingdings" panose="05000000000000000000" pitchFamily="2" charset="2"/>
              <a:buChar char="v"/>
            </a:pPr>
            <a:r>
              <a:rPr lang="tr-TR" sz="2000" dirty="0" smtClean="0">
                <a:solidFill>
                  <a:srgbClr val="FF0000"/>
                </a:solidFill>
                <a:latin typeface="Comic Sans MS" panose="030F0702030302020204" pitchFamily="66" charset="0"/>
              </a:rPr>
              <a:t>Krom  </a:t>
            </a:r>
            <a:r>
              <a:rPr lang="tr-TR" sz="2000" dirty="0">
                <a:solidFill>
                  <a:srgbClr val="FF0000"/>
                </a:solidFill>
                <a:latin typeface="Comic Sans MS" panose="030F0702030302020204" pitchFamily="66" charset="0"/>
              </a:rPr>
              <a:t>karbürün  kendisi  korozyona  uğramaz</a:t>
            </a:r>
            <a:r>
              <a:rPr lang="tr-TR" sz="2000" dirty="0">
                <a:latin typeface="Comic Sans MS" panose="030F0702030302020204" pitchFamily="66" charset="0"/>
              </a:rPr>
              <a:t>. Ancak,  </a:t>
            </a:r>
            <a:r>
              <a:rPr lang="tr-TR" sz="2000" dirty="0">
                <a:solidFill>
                  <a:srgbClr val="FF0000"/>
                </a:solidFill>
                <a:latin typeface="Comic Sans MS" panose="030F0702030302020204" pitchFamily="66" charset="0"/>
              </a:rPr>
              <a:t>taneler  arasındaki  bölgede  krom  azlığı  nedeniyle  bu  bölge  korozyona dayanıksız  hale  gelir</a:t>
            </a:r>
            <a:r>
              <a:rPr lang="tr-TR" sz="2000" dirty="0">
                <a:latin typeface="Comic Sans MS" panose="030F0702030302020204" pitchFamily="66" charset="0"/>
              </a:rPr>
              <a:t>.  </a:t>
            </a:r>
            <a:endParaRPr lang="tr-TR" sz="2000" dirty="0" smtClean="0">
              <a:latin typeface="Comic Sans MS" panose="030F0702030302020204" pitchFamily="66" charset="0"/>
            </a:endParaRPr>
          </a:p>
          <a:p>
            <a:pPr algn="just"/>
            <a:endParaRPr lang="tr-TR" sz="2000" dirty="0">
              <a:latin typeface="Comic Sans MS" panose="030F0702030302020204" pitchFamily="66" charset="0"/>
            </a:endParaRPr>
          </a:p>
          <a:p>
            <a:pPr marL="285750" indent="-285750" algn="just">
              <a:buFont typeface="Wingdings" panose="05000000000000000000" pitchFamily="2" charset="2"/>
              <a:buChar char="v"/>
            </a:pPr>
            <a:r>
              <a:rPr lang="tr-TR" sz="2000" dirty="0" smtClean="0">
                <a:latin typeface="Comic Sans MS" panose="030F0702030302020204" pitchFamily="66" charset="0"/>
              </a:rPr>
              <a:t>Paslanmaz  </a:t>
            </a:r>
            <a:r>
              <a:rPr lang="tr-TR" sz="2000" dirty="0">
                <a:latin typeface="Comic Sans MS" panose="030F0702030302020204" pitchFamily="66" charset="0"/>
              </a:rPr>
              <a:t>çeliklerde  içinde  %  0,06  -  0,08  arasında karbon bulunur. Bu nedenle taneler arasında önemli miktarda krom karbür çökeltisi birikir. </a:t>
            </a: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06238" y="4011749"/>
            <a:ext cx="3465816" cy="27237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79362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17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472611" y="671263"/>
            <a:ext cx="11096090" cy="1200329"/>
          </a:xfrm>
          <a:prstGeom prst="rect">
            <a:avLst/>
          </a:prstGeom>
        </p:spPr>
        <p:txBody>
          <a:bodyPr wrap="square">
            <a:spAutoFit/>
          </a:bodyPr>
          <a:lstStyle/>
          <a:p>
            <a:pPr algn="just"/>
            <a:r>
              <a:rPr lang="tr-TR" sz="2400" dirty="0">
                <a:latin typeface="Comic Sans MS" panose="030F0702030302020204" pitchFamily="66" charset="0"/>
              </a:rPr>
              <a:t>Bu karbürün çökelmesi için tane sınırlarına </a:t>
            </a:r>
            <a:r>
              <a:rPr lang="tr-TR" sz="2400" dirty="0">
                <a:solidFill>
                  <a:srgbClr val="FF0000"/>
                </a:solidFill>
                <a:latin typeface="Comic Sans MS" panose="030F0702030302020204" pitchFamily="66" charset="0"/>
              </a:rPr>
              <a:t>karbon ve krom difüzyonu </a:t>
            </a:r>
            <a:r>
              <a:rPr lang="tr-TR" sz="2400" dirty="0">
                <a:latin typeface="Comic Sans MS" panose="030F0702030302020204" pitchFamily="66" charset="0"/>
              </a:rPr>
              <a:t>olması gerekir. Bu difüzyon sebebiyle tane sınırlarında veya yakınlarında krom miktarının azalması sebebiyle </a:t>
            </a:r>
            <a:r>
              <a:rPr lang="tr-TR" sz="2400" dirty="0">
                <a:solidFill>
                  <a:srgbClr val="FF0000"/>
                </a:solidFill>
                <a:latin typeface="Comic Sans MS" panose="030F0702030302020204" pitchFamily="66" charset="0"/>
              </a:rPr>
              <a:t>kromca fakir bölgeler </a:t>
            </a:r>
            <a:r>
              <a:rPr lang="tr-TR" sz="2400" dirty="0">
                <a:latin typeface="Comic Sans MS" panose="030F0702030302020204" pitchFamily="66" charset="0"/>
              </a:rPr>
              <a:t>oluşur.</a:t>
            </a:r>
          </a:p>
        </p:txBody>
      </p:sp>
      <p:sp>
        <p:nvSpPr>
          <p:cNvPr id="5" name="Dikdörtgen 4"/>
          <p:cNvSpPr/>
          <p:nvPr/>
        </p:nvSpPr>
        <p:spPr>
          <a:xfrm>
            <a:off x="400692" y="3037762"/>
            <a:ext cx="6096000" cy="1938992"/>
          </a:xfrm>
          <a:prstGeom prst="rect">
            <a:avLst/>
          </a:prstGeom>
        </p:spPr>
        <p:txBody>
          <a:bodyPr>
            <a:spAutoFit/>
          </a:bodyPr>
          <a:lstStyle/>
          <a:p>
            <a:pPr algn="just"/>
            <a:r>
              <a:rPr lang="tr-TR" sz="2400" dirty="0">
                <a:latin typeface="Comic Sans MS" panose="030F0702030302020204" pitchFamily="66" charset="0"/>
              </a:rPr>
              <a:t>Böylece paslanmaz çelik içerisinde kromca fakir ve kromca zengin bölgeler arasında bir korozyon meydana gelir. Buda paslanmaz çelik tane sınırları boyunca hasara uğramasına sebep olur. </a:t>
            </a: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90094" y="2595973"/>
            <a:ext cx="4980291" cy="35052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19365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19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390416" y="474346"/>
            <a:ext cx="11455685" cy="3170099"/>
          </a:xfrm>
          <a:prstGeom prst="rect">
            <a:avLst/>
          </a:prstGeom>
        </p:spPr>
        <p:txBody>
          <a:bodyPr wrap="square">
            <a:spAutoFit/>
          </a:bodyPr>
          <a:lstStyle/>
          <a:p>
            <a:pPr algn="just"/>
            <a:r>
              <a:rPr lang="tr-TR" sz="2000" dirty="0">
                <a:latin typeface="Comic Sans MS" panose="030F0702030302020204" pitchFamily="66" charset="0"/>
              </a:rPr>
              <a:t> Paslanmaz çeliklerde </a:t>
            </a:r>
            <a:r>
              <a:rPr lang="tr-TR" sz="2000" dirty="0">
                <a:solidFill>
                  <a:srgbClr val="FF0000"/>
                </a:solidFill>
                <a:latin typeface="Comic Sans MS" panose="030F0702030302020204" pitchFamily="66" charset="0"/>
              </a:rPr>
              <a:t>taneler arası korozyon </a:t>
            </a:r>
            <a:r>
              <a:rPr lang="tr-TR" sz="2000" dirty="0">
                <a:latin typeface="Comic Sans MS" panose="030F0702030302020204" pitchFamily="66" charset="0"/>
              </a:rPr>
              <a:t>olayını  </a:t>
            </a:r>
            <a:r>
              <a:rPr lang="tr-TR" sz="2000" dirty="0">
                <a:solidFill>
                  <a:srgbClr val="FF0000"/>
                </a:solidFill>
                <a:latin typeface="Comic Sans MS" panose="030F0702030302020204" pitchFamily="66" charset="0"/>
              </a:rPr>
              <a:t>en aza  indirmek için aşağıdaki üç yöntem </a:t>
            </a:r>
            <a:r>
              <a:rPr lang="tr-TR" sz="2000" dirty="0">
                <a:latin typeface="Comic Sans MS" panose="030F0702030302020204" pitchFamily="66" charset="0"/>
              </a:rPr>
              <a:t>kullanılmaktadır: </a:t>
            </a:r>
            <a:endParaRPr lang="tr-TR" sz="2000" dirty="0" smtClean="0">
              <a:latin typeface="Comic Sans MS" panose="030F0702030302020204" pitchFamily="66" charset="0"/>
            </a:endParaRPr>
          </a:p>
          <a:p>
            <a:pPr algn="just"/>
            <a:endParaRPr lang="tr-TR" sz="2000" dirty="0" smtClean="0">
              <a:latin typeface="Comic Sans MS" panose="030F0702030302020204" pitchFamily="66" charset="0"/>
            </a:endParaRPr>
          </a:p>
          <a:p>
            <a:pPr marL="342900" indent="-342900" algn="just">
              <a:buFont typeface="Wingdings" panose="05000000000000000000" pitchFamily="2" charset="2"/>
              <a:buChar char="v"/>
            </a:pPr>
            <a:r>
              <a:rPr lang="tr-TR" sz="2000" dirty="0" smtClean="0">
                <a:latin typeface="Comic Sans MS" panose="030F0702030302020204" pitchFamily="66" charset="0"/>
              </a:rPr>
              <a:t>Isıl </a:t>
            </a:r>
            <a:r>
              <a:rPr lang="tr-TR" sz="2000" dirty="0">
                <a:latin typeface="Comic Sans MS" panose="030F0702030302020204" pitchFamily="66" charset="0"/>
              </a:rPr>
              <a:t>işlemler ile </a:t>
            </a:r>
            <a:r>
              <a:rPr lang="tr-TR" sz="2000" dirty="0">
                <a:solidFill>
                  <a:srgbClr val="FF0000"/>
                </a:solidFill>
                <a:latin typeface="Comic Sans MS" panose="030F0702030302020204" pitchFamily="66" charset="0"/>
              </a:rPr>
              <a:t>kromun alaşım içinde </a:t>
            </a:r>
            <a:r>
              <a:rPr lang="tr-TR" sz="2000" dirty="0" err="1">
                <a:solidFill>
                  <a:srgbClr val="FF0000"/>
                </a:solidFill>
                <a:latin typeface="Comic Sans MS" panose="030F0702030302020204" pitchFamily="66" charset="0"/>
              </a:rPr>
              <a:t>üniform</a:t>
            </a:r>
            <a:r>
              <a:rPr lang="tr-TR" sz="2000" dirty="0">
                <a:solidFill>
                  <a:srgbClr val="FF0000"/>
                </a:solidFill>
                <a:latin typeface="Comic Sans MS" panose="030F0702030302020204" pitchFamily="66" charset="0"/>
              </a:rPr>
              <a:t> dağılımı </a:t>
            </a:r>
            <a:r>
              <a:rPr lang="tr-TR" sz="2000" dirty="0">
                <a:latin typeface="Comic Sans MS" panose="030F0702030302020204" pitchFamily="66" charset="0"/>
              </a:rPr>
              <a:t>sağlanabilir. </a:t>
            </a:r>
            <a:endParaRPr lang="tr-TR" sz="2000" dirty="0" smtClean="0">
              <a:latin typeface="Comic Sans MS" panose="030F0702030302020204" pitchFamily="66" charset="0"/>
            </a:endParaRPr>
          </a:p>
          <a:p>
            <a:pPr marL="342900" indent="-342900" algn="just">
              <a:buFont typeface="Wingdings" panose="05000000000000000000" pitchFamily="2" charset="2"/>
              <a:buChar char="v"/>
            </a:pPr>
            <a:endParaRPr lang="tr-TR" sz="2000" dirty="0" smtClean="0">
              <a:latin typeface="Comic Sans MS" panose="030F0702030302020204" pitchFamily="66" charset="0"/>
            </a:endParaRPr>
          </a:p>
          <a:p>
            <a:pPr algn="just"/>
            <a:r>
              <a:rPr lang="tr-TR" sz="2000" dirty="0">
                <a:latin typeface="Comic Sans MS" panose="030F0702030302020204" pitchFamily="66" charset="0"/>
              </a:rPr>
              <a:t>Pratikte en çok birinci yöntem uygulanmaktadır. Isıl işlemde çelik yaklaşık </a:t>
            </a:r>
            <a:r>
              <a:rPr lang="tr-TR" sz="2000" dirty="0">
                <a:solidFill>
                  <a:srgbClr val="FF0000"/>
                </a:solidFill>
                <a:latin typeface="Comic Sans MS" panose="030F0702030302020204" pitchFamily="66" charset="0"/>
              </a:rPr>
              <a:t>1100  </a:t>
            </a:r>
            <a:r>
              <a:rPr lang="tr-TR" sz="2000" dirty="0" err="1">
                <a:solidFill>
                  <a:srgbClr val="FF0000"/>
                </a:solidFill>
                <a:latin typeface="Comic Sans MS" panose="030F0702030302020204" pitchFamily="66" charset="0"/>
              </a:rPr>
              <a:t>oC</a:t>
            </a:r>
            <a:r>
              <a:rPr lang="tr-TR" sz="2000" dirty="0">
                <a:solidFill>
                  <a:srgbClr val="FF0000"/>
                </a:solidFill>
                <a:latin typeface="Comic Sans MS" panose="030F0702030302020204" pitchFamily="66" charset="0"/>
              </a:rPr>
              <a:t>  ‘ye </a:t>
            </a:r>
            <a:r>
              <a:rPr lang="tr-TR" sz="2000" dirty="0">
                <a:latin typeface="Comic Sans MS" panose="030F0702030302020204" pitchFamily="66" charset="0"/>
              </a:rPr>
              <a:t> kadar  ısıtıldıktan  sonra,  suya  (veya  uygun  bir  yağ  içine)  daldırılarak </a:t>
            </a:r>
            <a:r>
              <a:rPr lang="tr-TR" sz="2000" dirty="0">
                <a:solidFill>
                  <a:srgbClr val="FF0000"/>
                </a:solidFill>
                <a:latin typeface="Comic Sans MS" panose="030F0702030302020204" pitchFamily="66" charset="0"/>
              </a:rPr>
              <a:t>aniden soğutulmaktadır</a:t>
            </a:r>
            <a:r>
              <a:rPr lang="tr-TR" sz="2000" dirty="0">
                <a:latin typeface="Comic Sans MS" panose="030F0702030302020204" pitchFamily="66" charset="0"/>
              </a:rPr>
              <a:t>. Yüksek sıcaklıkta </a:t>
            </a:r>
            <a:r>
              <a:rPr lang="tr-TR" sz="2000" dirty="0">
                <a:solidFill>
                  <a:srgbClr val="FF0000"/>
                </a:solidFill>
                <a:latin typeface="Comic Sans MS" panose="030F0702030302020204" pitchFamily="66" charset="0"/>
              </a:rPr>
              <a:t>krom karbür bileşiği </a:t>
            </a:r>
            <a:r>
              <a:rPr lang="tr-TR" sz="2000" dirty="0">
                <a:latin typeface="Comic Sans MS" panose="030F0702030302020204" pitchFamily="66" charset="0"/>
              </a:rPr>
              <a:t>çelik içinde henüz </a:t>
            </a:r>
            <a:r>
              <a:rPr lang="tr-TR" sz="2000" dirty="0">
                <a:solidFill>
                  <a:srgbClr val="FF0000"/>
                </a:solidFill>
                <a:latin typeface="Comic Sans MS" panose="030F0702030302020204" pitchFamily="66" charset="0"/>
              </a:rPr>
              <a:t>çözelti halindedir</a:t>
            </a:r>
            <a:r>
              <a:rPr lang="tr-TR" sz="2000" dirty="0">
                <a:latin typeface="Comic Sans MS" panose="030F0702030302020204" pitchFamily="66" charset="0"/>
              </a:rPr>
              <a:t>. Ani olarak soğutulmakla henüz  </a:t>
            </a:r>
            <a:r>
              <a:rPr lang="tr-TR" sz="2000" dirty="0">
                <a:solidFill>
                  <a:srgbClr val="FF0000"/>
                </a:solidFill>
                <a:latin typeface="Comic Sans MS" panose="030F0702030302020204" pitchFamily="66" charset="0"/>
              </a:rPr>
              <a:t>taneler arasına  ulaşma zamanı bulamadan alaşım içinde </a:t>
            </a:r>
            <a:r>
              <a:rPr lang="tr-TR" sz="2000" dirty="0" err="1">
                <a:solidFill>
                  <a:srgbClr val="FF0000"/>
                </a:solidFill>
                <a:latin typeface="Comic Sans MS" panose="030F0702030302020204" pitchFamily="66" charset="0"/>
              </a:rPr>
              <a:t>üniform</a:t>
            </a:r>
            <a:r>
              <a:rPr lang="tr-TR" sz="2000" dirty="0">
                <a:solidFill>
                  <a:srgbClr val="FF0000"/>
                </a:solidFill>
                <a:latin typeface="Comic Sans MS" panose="030F0702030302020204" pitchFamily="66" charset="0"/>
              </a:rPr>
              <a:t> </a:t>
            </a:r>
            <a:r>
              <a:rPr lang="tr-TR" sz="2000" dirty="0">
                <a:latin typeface="Comic Sans MS" panose="030F0702030302020204" pitchFamily="66" charset="0"/>
              </a:rPr>
              <a:t>olarak kalması sağlanmaktadır. </a:t>
            </a:r>
            <a:endParaRPr lang="tr-TR" sz="2000" dirty="0" smtClean="0">
              <a:latin typeface="Comic Sans MS" panose="030F0702030302020204" pitchFamily="66" charset="0"/>
            </a:endParaRPr>
          </a:p>
        </p:txBody>
      </p:sp>
      <p:sp>
        <p:nvSpPr>
          <p:cNvPr id="5" name="Dikdörtgen 4"/>
          <p:cNvSpPr/>
          <p:nvPr/>
        </p:nvSpPr>
        <p:spPr>
          <a:xfrm>
            <a:off x="390415" y="3778994"/>
            <a:ext cx="11455685" cy="707886"/>
          </a:xfrm>
          <a:prstGeom prst="rect">
            <a:avLst/>
          </a:prstGeom>
        </p:spPr>
        <p:txBody>
          <a:bodyPr wrap="square">
            <a:spAutoFit/>
          </a:bodyPr>
          <a:lstStyle/>
          <a:p>
            <a:pPr marL="342900" indent="-342900" algn="just">
              <a:buFont typeface="Wingdings" panose="05000000000000000000" pitchFamily="2" charset="2"/>
              <a:buChar char="v"/>
            </a:pPr>
            <a:r>
              <a:rPr lang="tr-TR" sz="2000" dirty="0">
                <a:latin typeface="Comic Sans MS" panose="030F0702030302020204" pitchFamily="66" charset="0"/>
              </a:rPr>
              <a:t>Alaşım  içine,  </a:t>
            </a:r>
            <a:r>
              <a:rPr lang="tr-TR" sz="2000" dirty="0" err="1">
                <a:solidFill>
                  <a:srgbClr val="FF0000"/>
                </a:solidFill>
                <a:latin typeface="Comic Sans MS" panose="030F0702030302020204" pitchFamily="66" charset="0"/>
              </a:rPr>
              <a:t>stabilizör</a:t>
            </a:r>
            <a:r>
              <a:rPr lang="tr-TR" sz="2000" dirty="0">
                <a:latin typeface="Comic Sans MS" panose="030F0702030302020204" pitchFamily="66" charset="0"/>
              </a:rPr>
              <a:t>  denilen  ve  dayanıklı  karbür  bileşiği  oluşturan elementler katılmak suretiyle </a:t>
            </a:r>
            <a:r>
              <a:rPr lang="tr-TR" sz="2000" dirty="0">
                <a:solidFill>
                  <a:srgbClr val="FF0000"/>
                </a:solidFill>
                <a:latin typeface="Comic Sans MS" panose="030F0702030302020204" pitchFamily="66" charset="0"/>
              </a:rPr>
              <a:t>krom karbür oluşması önlenebilir</a:t>
            </a:r>
            <a:r>
              <a:rPr lang="tr-TR" sz="2000" dirty="0">
                <a:latin typeface="Comic Sans MS" panose="030F0702030302020204" pitchFamily="66" charset="0"/>
              </a:rPr>
              <a:t>. </a:t>
            </a:r>
          </a:p>
        </p:txBody>
      </p:sp>
      <p:sp>
        <p:nvSpPr>
          <p:cNvPr id="6" name="Dikdörtgen 5"/>
          <p:cNvSpPr/>
          <p:nvPr/>
        </p:nvSpPr>
        <p:spPr>
          <a:xfrm>
            <a:off x="256855" y="4806812"/>
            <a:ext cx="11589246" cy="1323439"/>
          </a:xfrm>
          <a:prstGeom prst="rect">
            <a:avLst/>
          </a:prstGeom>
        </p:spPr>
        <p:txBody>
          <a:bodyPr wrap="square">
            <a:spAutoFit/>
          </a:bodyPr>
          <a:lstStyle/>
          <a:p>
            <a:pPr algn="just"/>
            <a:r>
              <a:rPr lang="tr-TR" sz="2000" dirty="0">
                <a:latin typeface="Comic Sans MS" panose="030F0702030302020204" pitchFamily="66" charset="0"/>
              </a:rPr>
              <a:t> İkinci  yöntemde,  paslanmaz  çelik  içine  az  miktarda  </a:t>
            </a:r>
            <a:r>
              <a:rPr lang="tr-TR" sz="2000" dirty="0">
                <a:solidFill>
                  <a:srgbClr val="FF0000"/>
                </a:solidFill>
                <a:latin typeface="Comic Sans MS" panose="030F0702030302020204" pitchFamily="66" charset="0"/>
              </a:rPr>
              <a:t>titanyum  veya kolombiyum  </a:t>
            </a:r>
            <a:r>
              <a:rPr lang="tr-TR" sz="2000" dirty="0">
                <a:latin typeface="Comic Sans MS" panose="030F0702030302020204" pitchFamily="66" charset="0"/>
              </a:rPr>
              <a:t>gibi  metaller  katılarak,  </a:t>
            </a:r>
            <a:r>
              <a:rPr lang="tr-TR" sz="2000" dirty="0">
                <a:solidFill>
                  <a:srgbClr val="FF0000"/>
                </a:solidFill>
                <a:latin typeface="Comic Sans MS" panose="030F0702030302020204" pitchFamily="66" charset="0"/>
              </a:rPr>
              <a:t>karbonun  karbür  bileşiği  halinde  stabilize edilmesi  </a:t>
            </a:r>
            <a:r>
              <a:rPr lang="tr-TR" sz="2000" dirty="0">
                <a:latin typeface="Comic Sans MS" panose="030F0702030302020204" pitchFamily="66" charset="0"/>
              </a:rPr>
              <a:t>sağlanmaktadır. </a:t>
            </a:r>
            <a:r>
              <a:rPr lang="tr-TR" sz="2000" dirty="0" smtClean="0">
                <a:latin typeface="Comic Sans MS" panose="030F0702030302020204" pitchFamily="66" charset="0"/>
              </a:rPr>
              <a:t>Bu </a:t>
            </a:r>
            <a:r>
              <a:rPr lang="tr-TR" sz="2000" dirty="0" err="1">
                <a:latin typeface="Comic Sans MS" panose="030F0702030302020204" pitchFamily="66" charset="0"/>
              </a:rPr>
              <a:t>stabilizör</a:t>
            </a:r>
            <a:r>
              <a:rPr lang="tr-TR" sz="2000" dirty="0">
                <a:latin typeface="Comic Sans MS" panose="030F0702030302020204" pitchFamily="66" charset="0"/>
              </a:rPr>
              <a:t>  elementler  çelik  içinde  bulunan  </a:t>
            </a:r>
            <a:r>
              <a:rPr lang="tr-TR" sz="2000" dirty="0">
                <a:solidFill>
                  <a:srgbClr val="FF0000"/>
                </a:solidFill>
                <a:latin typeface="Comic Sans MS" panose="030F0702030302020204" pitchFamily="66" charset="0"/>
              </a:rPr>
              <a:t>bütün  karbonu  kromdan  daha  sağlam olarak bağlayarak krom karbür oluşmasına engel olurlar</a:t>
            </a:r>
            <a:r>
              <a:rPr lang="tr-TR" sz="2000" dirty="0">
                <a:latin typeface="Comic Sans MS" panose="030F0702030302020204" pitchFamily="66" charset="0"/>
              </a:rPr>
              <a:t>. </a:t>
            </a:r>
          </a:p>
        </p:txBody>
      </p:sp>
    </p:spTree>
    <p:extLst>
      <p:ext uri="{BB962C8B-B14F-4D97-AF65-F5344CB8AC3E}">
        <p14:creationId xmlns:p14="http://schemas.microsoft.com/office/powerpoint/2010/main" val="728222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226031" y="393860"/>
            <a:ext cx="11578976" cy="707886"/>
          </a:xfrm>
          <a:prstGeom prst="rect">
            <a:avLst/>
          </a:prstGeom>
        </p:spPr>
        <p:txBody>
          <a:bodyPr wrap="square">
            <a:spAutoFit/>
          </a:bodyPr>
          <a:lstStyle/>
          <a:p>
            <a:pPr marL="342900" indent="-342900" algn="just">
              <a:buFont typeface="Wingdings" panose="05000000000000000000" pitchFamily="2" charset="2"/>
              <a:buChar char="v"/>
            </a:pPr>
            <a:r>
              <a:rPr lang="tr-TR" sz="2000" dirty="0">
                <a:latin typeface="Comic Sans MS" panose="030F0702030302020204" pitchFamily="66" charset="0"/>
              </a:rPr>
              <a:t>Paslanmaz çelik içinde bulunan </a:t>
            </a:r>
            <a:r>
              <a:rPr lang="tr-TR" sz="2000" dirty="0">
                <a:solidFill>
                  <a:srgbClr val="FF0000"/>
                </a:solidFill>
                <a:latin typeface="Comic Sans MS" panose="030F0702030302020204" pitchFamily="66" charset="0"/>
              </a:rPr>
              <a:t>karbon yüzdesi % 0,03 değerinin altına indirilerek  </a:t>
            </a:r>
            <a:r>
              <a:rPr lang="tr-TR" sz="2000" dirty="0">
                <a:latin typeface="Comic Sans MS" panose="030F0702030302020204" pitchFamily="66" charset="0"/>
              </a:rPr>
              <a:t>alaşım  içinde  oluşabilen  </a:t>
            </a:r>
            <a:r>
              <a:rPr lang="tr-TR" sz="2000" dirty="0">
                <a:solidFill>
                  <a:srgbClr val="FF0000"/>
                </a:solidFill>
                <a:latin typeface="Comic Sans MS" panose="030F0702030302020204" pitchFamily="66" charset="0"/>
              </a:rPr>
              <a:t>krom  karbür  bileşiğinin  zararlı  etkisi </a:t>
            </a:r>
            <a:r>
              <a:rPr lang="tr-TR" sz="2000" dirty="0">
                <a:latin typeface="Comic Sans MS" panose="030F0702030302020204" pitchFamily="66" charset="0"/>
              </a:rPr>
              <a:t>azaltılabilir. </a:t>
            </a:r>
          </a:p>
        </p:txBody>
      </p:sp>
      <p:sp>
        <p:nvSpPr>
          <p:cNvPr id="5" name="Dikdörtgen 4"/>
          <p:cNvSpPr/>
          <p:nvPr/>
        </p:nvSpPr>
        <p:spPr>
          <a:xfrm>
            <a:off x="297951" y="1437683"/>
            <a:ext cx="11507056" cy="1631216"/>
          </a:xfrm>
          <a:prstGeom prst="rect">
            <a:avLst/>
          </a:prstGeom>
        </p:spPr>
        <p:txBody>
          <a:bodyPr wrap="square">
            <a:spAutoFit/>
          </a:bodyPr>
          <a:lstStyle/>
          <a:p>
            <a:pPr algn="just"/>
            <a:r>
              <a:rPr lang="tr-TR" sz="2000" dirty="0">
                <a:latin typeface="Comic Sans MS" panose="030F0702030302020204" pitchFamily="66" charset="0"/>
              </a:rPr>
              <a:t> Üçüncü  yöntemde,  paslanmaz  çelik  içinde  bulunan  karbonun  </a:t>
            </a:r>
            <a:r>
              <a:rPr lang="tr-TR" sz="2000" dirty="0">
                <a:solidFill>
                  <a:srgbClr val="FF0000"/>
                </a:solidFill>
                <a:latin typeface="Comic Sans MS" panose="030F0702030302020204" pitchFamily="66" charset="0"/>
              </a:rPr>
              <a:t>%  0,03 değerinin  altına  </a:t>
            </a:r>
            <a:r>
              <a:rPr lang="tr-TR" sz="2000" dirty="0">
                <a:latin typeface="Comic Sans MS" panose="030F0702030302020204" pitchFamily="66" charset="0"/>
              </a:rPr>
              <a:t>düşürülmesi  yoluna  gidilir. </a:t>
            </a:r>
            <a:r>
              <a:rPr lang="tr-TR" sz="2000" dirty="0" smtClean="0">
                <a:latin typeface="Comic Sans MS" panose="030F0702030302020204" pitchFamily="66" charset="0"/>
              </a:rPr>
              <a:t>Bu  </a:t>
            </a:r>
            <a:r>
              <a:rPr lang="tr-TR" sz="2000" dirty="0">
                <a:latin typeface="Comic Sans MS" panose="030F0702030302020204" pitchFamily="66" charset="0"/>
              </a:rPr>
              <a:t>tip  paslanmaz  çeliklere    ELC  (</a:t>
            </a:r>
            <a:r>
              <a:rPr lang="tr-TR" sz="2000" dirty="0" err="1">
                <a:latin typeface="Comic Sans MS" panose="030F0702030302020204" pitchFamily="66" charset="0"/>
              </a:rPr>
              <a:t>Extra</a:t>
            </a:r>
            <a:r>
              <a:rPr lang="tr-TR" sz="2000" dirty="0">
                <a:latin typeface="Comic Sans MS" panose="030F0702030302020204" pitchFamily="66" charset="0"/>
              </a:rPr>
              <a:t>  -</a:t>
            </a:r>
            <a:r>
              <a:rPr lang="tr-TR" sz="2000" dirty="0" err="1">
                <a:latin typeface="Comic Sans MS" panose="030F0702030302020204" pitchFamily="66" charset="0"/>
              </a:rPr>
              <a:t>Low</a:t>
            </a:r>
            <a:r>
              <a:rPr lang="tr-TR" sz="2000" dirty="0">
                <a:latin typeface="Comic Sans MS" panose="030F0702030302020204" pitchFamily="66" charset="0"/>
              </a:rPr>
              <a:t>  -</a:t>
            </a:r>
            <a:r>
              <a:rPr lang="tr-TR" sz="2000" dirty="0" err="1">
                <a:latin typeface="Comic Sans MS" panose="030F0702030302020204" pitchFamily="66" charset="0"/>
              </a:rPr>
              <a:t>Carbon</a:t>
            </a:r>
            <a:r>
              <a:rPr lang="tr-TR" sz="2000" dirty="0">
                <a:latin typeface="Comic Sans MS" panose="030F0702030302020204" pitchFamily="66" charset="0"/>
              </a:rPr>
              <a:t>)  çeliği  denir. </a:t>
            </a:r>
            <a:r>
              <a:rPr lang="tr-TR" sz="2000" dirty="0" smtClean="0">
                <a:latin typeface="Comic Sans MS" panose="030F0702030302020204" pitchFamily="66" charset="0"/>
              </a:rPr>
              <a:t>Normal </a:t>
            </a:r>
            <a:r>
              <a:rPr lang="tr-TR" sz="2000" dirty="0">
                <a:latin typeface="Comic Sans MS" panose="030F0702030302020204" pitchFamily="66" charset="0"/>
              </a:rPr>
              <a:t>paslanmaz çeliklerde </a:t>
            </a:r>
            <a:r>
              <a:rPr lang="tr-TR" sz="2000" dirty="0">
                <a:solidFill>
                  <a:srgbClr val="FF0000"/>
                </a:solidFill>
                <a:latin typeface="Comic Sans MS" panose="030F0702030302020204" pitchFamily="66" charset="0"/>
              </a:rPr>
              <a:t>karbon yüzdesi % 0,20 civarındadır</a:t>
            </a:r>
            <a:r>
              <a:rPr lang="tr-TR" sz="2000" dirty="0">
                <a:latin typeface="Comic Sans MS" panose="030F0702030302020204" pitchFamily="66" charset="0"/>
              </a:rPr>
              <a:t>. Bu değeri herhangi  bir  yöntem  ile  </a:t>
            </a:r>
            <a:r>
              <a:rPr lang="tr-TR" sz="2000" dirty="0">
                <a:solidFill>
                  <a:srgbClr val="FF0000"/>
                </a:solidFill>
                <a:latin typeface="Comic Sans MS" panose="030F0702030302020204" pitchFamily="66" charset="0"/>
              </a:rPr>
              <a:t>%  0,08‘  e  kadar  indirmek  </a:t>
            </a:r>
            <a:r>
              <a:rPr lang="tr-TR" sz="2000" dirty="0">
                <a:latin typeface="Comic Sans MS" panose="030F0702030302020204" pitchFamily="66" charset="0"/>
              </a:rPr>
              <a:t>kolaydır.  Ancak  karbon yüzdesinin  daha  düşük  değerlere  indirilmesi  için  </a:t>
            </a:r>
            <a:r>
              <a:rPr lang="tr-TR" sz="2000" dirty="0">
                <a:solidFill>
                  <a:srgbClr val="FF0000"/>
                </a:solidFill>
                <a:latin typeface="Comic Sans MS" panose="030F0702030302020204" pitchFamily="66" charset="0"/>
              </a:rPr>
              <a:t>özel  yöntemlerin  </a:t>
            </a:r>
            <a:r>
              <a:rPr lang="tr-TR" sz="2000" dirty="0">
                <a:latin typeface="Comic Sans MS" panose="030F0702030302020204" pitchFamily="66" charset="0"/>
              </a:rPr>
              <a:t>uygulanması gerekir. </a:t>
            </a:r>
          </a:p>
        </p:txBody>
      </p:sp>
    </p:spTree>
    <p:extLst>
      <p:ext uri="{BB962C8B-B14F-4D97-AF65-F5344CB8AC3E}">
        <p14:creationId xmlns:p14="http://schemas.microsoft.com/office/powerpoint/2010/main" val="19867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261631" y="336747"/>
            <a:ext cx="3098925" cy="400110"/>
          </a:xfrm>
          <a:prstGeom prst="rect">
            <a:avLst/>
          </a:prstGeom>
        </p:spPr>
        <p:txBody>
          <a:bodyPr wrap="none">
            <a:spAutoFit/>
          </a:bodyPr>
          <a:lstStyle/>
          <a:p>
            <a:r>
              <a:rPr lang="tr-TR" sz="2000" b="1" dirty="0">
                <a:solidFill>
                  <a:srgbClr val="FF0000"/>
                </a:solidFill>
                <a:latin typeface="Comic Sans MS" panose="030F0702030302020204" pitchFamily="66" charset="0"/>
              </a:rPr>
              <a:t>8 - </a:t>
            </a:r>
            <a:r>
              <a:rPr lang="tr-TR" sz="2000" b="1" dirty="0" err="1">
                <a:solidFill>
                  <a:srgbClr val="FF0000"/>
                </a:solidFill>
                <a:latin typeface="Comic Sans MS" panose="030F0702030302020204" pitchFamily="66" charset="0"/>
              </a:rPr>
              <a:t>Erozyonlu</a:t>
            </a:r>
            <a:r>
              <a:rPr lang="tr-TR" sz="2000" b="1" dirty="0">
                <a:solidFill>
                  <a:srgbClr val="FF0000"/>
                </a:solidFill>
                <a:latin typeface="Comic Sans MS" panose="030F0702030302020204" pitchFamily="66" charset="0"/>
              </a:rPr>
              <a:t> Korozyon</a:t>
            </a:r>
          </a:p>
        </p:txBody>
      </p:sp>
      <p:sp>
        <p:nvSpPr>
          <p:cNvPr id="2" name="Dikdörtgen 1"/>
          <p:cNvSpPr/>
          <p:nvPr/>
        </p:nvSpPr>
        <p:spPr>
          <a:xfrm>
            <a:off x="261631" y="1215389"/>
            <a:ext cx="11481731" cy="3477875"/>
          </a:xfrm>
          <a:prstGeom prst="rect">
            <a:avLst/>
          </a:prstGeom>
        </p:spPr>
        <p:txBody>
          <a:bodyPr wrap="square">
            <a:spAutoFit/>
          </a:bodyPr>
          <a:lstStyle/>
          <a:p>
            <a:pPr algn="just"/>
            <a:r>
              <a:rPr lang="tr-TR" sz="2000" dirty="0">
                <a:latin typeface="Comic Sans MS" panose="030F0702030302020204" pitchFamily="66" charset="0"/>
              </a:rPr>
              <a:t>Malzeme yüzeyi ile ortam arasındaki bağıl hızın yüksek değerlere ulaştığı sistemlerde görülen </a:t>
            </a:r>
            <a:r>
              <a:rPr lang="tr-TR" sz="2000" dirty="0" err="1">
                <a:latin typeface="Comic Sans MS" panose="030F0702030302020204" pitchFamily="66" charset="0"/>
              </a:rPr>
              <a:t>bozunma</a:t>
            </a:r>
            <a:r>
              <a:rPr lang="tr-TR" sz="2000" dirty="0">
                <a:latin typeface="Comic Sans MS" panose="030F0702030302020204" pitchFamily="66" charset="0"/>
              </a:rPr>
              <a:t> türüdür</a:t>
            </a:r>
            <a:r>
              <a:rPr lang="tr-TR" sz="2000" dirty="0" smtClean="0">
                <a:latin typeface="Comic Sans MS" panose="030F0702030302020204" pitchFamily="66" charset="0"/>
              </a:rPr>
              <a:t>.</a:t>
            </a:r>
          </a:p>
          <a:p>
            <a:pPr algn="just"/>
            <a:endParaRPr lang="tr-TR" sz="2000" dirty="0" smtClean="0">
              <a:latin typeface="Comic Sans MS" panose="030F0702030302020204" pitchFamily="66" charset="0"/>
            </a:endParaRPr>
          </a:p>
          <a:p>
            <a:pPr algn="just"/>
            <a:r>
              <a:rPr lang="tr-TR" sz="2000" dirty="0" err="1">
                <a:latin typeface="Comic Sans MS" panose="030F0702030302020204" pitchFamily="66" charset="0"/>
              </a:rPr>
              <a:t>Erozyonlu</a:t>
            </a:r>
            <a:r>
              <a:rPr lang="tr-TR" sz="2000" dirty="0">
                <a:latin typeface="Comic Sans MS" panose="030F0702030302020204" pitchFamily="66" charset="0"/>
              </a:rPr>
              <a:t> korozyon durağan koşullara oranla metal kayıp hızının önemli ölçüde artması ile kendini hissettirir.  </a:t>
            </a:r>
            <a:endParaRPr lang="tr-TR" sz="2000" dirty="0" smtClean="0">
              <a:latin typeface="Comic Sans MS" panose="030F0702030302020204" pitchFamily="66" charset="0"/>
            </a:endParaRPr>
          </a:p>
          <a:p>
            <a:pPr algn="just"/>
            <a:endParaRPr lang="tr-TR" sz="2000" dirty="0">
              <a:latin typeface="Comic Sans MS" panose="030F0702030302020204" pitchFamily="66" charset="0"/>
            </a:endParaRPr>
          </a:p>
          <a:p>
            <a:pPr algn="just"/>
            <a:r>
              <a:rPr lang="tr-TR" sz="2000" dirty="0">
                <a:latin typeface="Comic Sans MS" panose="030F0702030302020204" pitchFamily="66" charset="0"/>
              </a:rPr>
              <a:t>Hızlı aşınma ile iç basıncı tutamayacak ölçüde incelen borular çatlayarak görevlerini yapamayacak duruma gelirler</a:t>
            </a:r>
            <a:r>
              <a:rPr lang="tr-TR" sz="2000" dirty="0" smtClean="0">
                <a:latin typeface="Comic Sans MS" panose="030F0702030302020204" pitchFamily="66" charset="0"/>
              </a:rPr>
              <a:t>.</a:t>
            </a:r>
          </a:p>
          <a:p>
            <a:pPr algn="just"/>
            <a:endParaRPr lang="tr-TR" sz="2000" dirty="0">
              <a:latin typeface="Comic Sans MS" panose="030F0702030302020204" pitchFamily="66" charset="0"/>
            </a:endParaRPr>
          </a:p>
          <a:p>
            <a:pPr algn="just"/>
            <a:r>
              <a:rPr lang="tr-TR" sz="2000" dirty="0">
                <a:latin typeface="Comic Sans MS" panose="030F0702030302020204" pitchFamily="66" charset="0"/>
              </a:rPr>
              <a:t>Metal kaybı metalin iyonlarına dönüşmesi veya yüzeyde oluşan oksit tabakalarının uzaklaştırılarak ortama karışması ile gerçekleşir. </a:t>
            </a:r>
          </a:p>
        </p:txBody>
      </p:sp>
    </p:spTree>
    <p:extLst>
      <p:ext uri="{BB962C8B-B14F-4D97-AF65-F5344CB8AC3E}">
        <p14:creationId xmlns:p14="http://schemas.microsoft.com/office/powerpoint/2010/main" val="1845975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310822" y="460037"/>
            <a:ext cx="6460423" cy="2246769"/>
          </a:xfrm>
          <a:prstGeom prst="rect">
            <a:avLst/>
          </a:prstGeom>
        </p:spPr>
        <p:txBody>
          <a:bodyPr wrap="none">
            <a:spAutoFit/>
          </a:bodyPr>
          <a:lstStyle/>
          <a:p>
            <a:r>
              <a:rPr lang="tr-TR" sz="2000" dirty="0" err="1">
                <a:latin typeface="Comic Sans MS" panose="030F0702030302020204" pitchFamily="66" charset="0"/>
              </a:rPr>
              <a:t>Erozyonlu</a:t>
            </a:r>
            <a:r>
              <a:rPr lang="tr-TR" sz="2000" dirty="0">
                <a:latin typeface="Comic Sans MS" panose="030F0702030302020204" pitchFamily="66" charset="0"/>
              </a:rPr>
              <a:t> korozyonun rastlandığı </a:t>
            </a:r>
            <a:r>
              <a:rPr lang="tr-TR" sz="2000" dirty="0" smtClean="0">
                <a:latin typeface="Comic Sans MS" panose="030F0702030302020204" pitchFamily="66" charset="0"/>
              </a:rPr>
              <a:t>durumlar;</a:t>
            </a:r>
          </a:p>
          <a:p>
            <a:endParaRPr lang="tr-TR" sz="2000" dirty="0" smtClean="0">
              <a:latin typeface="Comic Sans MS" panose="030F0702030302020204" pitchFamily="66" charset="0"/>
            </a:endParaRPr>
          </a:p>
          <a:p>
            <a:pPr marL="342900" indent="-342900">
              <a:buFont typeface="Courier New" panose="02070309020205020404" pitchFamily="49" charset="0"/>
              <a:buChar char="o"/>
            </a:pPr>
            <a:r>
              <a:rPr lang="tr-TR" sz="2000" dirty="0">
                <a:solidFill>
                  <a:srgbClr val="FF0000"/>
                </a:solidFill>
                <a:latin typeface="Comic Sans MS" panose="030F0702030302020204" pitchFamily="66" charset="0"/>
              </a:rPr>
              <a:t>Gaz ve sıvıların pompalanması ve uzak mesafelere </a:t>
            </a:r>
            <a:endParaRPr lang="tr-TR" sz="2000" dirty="0" smtClean="0">
              <a:solidFill>
                <a:srgbClr val="FF0000"/>
              </a:solidFill>
              <a:latin typeface="Comic Sans MS" panose="030F0702030302020204" pitchFamily="66" charset="0"/>
            </a:endParaRPr>
          </a:p>
          <a:p>
            <a:r>
              <a:rPr lang="tr-TR" sz="2000" dirty="0" smtClean="0">
                <a:solidFill>
                  <a:srgbClr val="FF0000"/>
                </a:solidFill>
                <a:latin typeface="Comic Sans MS" panose="030F0702030302020204" pitchFamily="66" charset="0"/>
              </a:rPr>
              <a:t>taşınmasında </a:t>
            </a:r>
            <a:r>
              <a:rPr lang="tr-TR" sz="2000" dirty="0">
                <a:solidFill>
                  <a:srgbClr val="FF0000"/>
                </a:solidFill>
                <a:latin typeface="Comic Sans MS" panose="030F0702030302020204" pitchFamily="66" charset="0"/>
              </a:rPr>
              <a:t>kullanılan </a:t>
            </a:r>
            <a:r>
              <a:rPr lang="tr-TR" sz="2000" dirty="0" err="1">
                <a:solidFill>
                  <a:srgbClr val="FF0000"/>
                </a:solidFill>
                <a:latin typeface="Comic Sans MS" panose="030F0702030302020204" pitchFamily="66" charset="0"/>
              </a:rPr>
              <a:t>techizat</a:t>
            </a:r>
            <a:r>
              <a:rPr lang="tr-TR" sz="2000" dirty="0">
                <a:solidFill>
                  <a:srgbClr val="FF0000"/>
                </a:solidFill>
                <a:latin typeface="Comic Sans MS" panose="030F0702030302020204" pitchFamily="66" charset="0"/>
              </a:rPr>
              <a:t> ve boru </a:t>
            </a:r>
            <a:r>
              <a:rPr lang="tr-TR" sz="2000" dirty="0" smtClean="0">
                <a:solidFill>
                  <a:srgbClr val="FF0000"/>
                </a:solidFill>
                <a:latin typeface="Comic Sans MS" panose="030F0702030302020204" pitchFamily="66" charset="0"/>
              </a:rPr>
              <a:t>hatları</a:t>
            </a:r>
          </a:p>
          <a:p>
            <a:endParaRPr lang="tr-TR" sz="2000" dirty="0" smtClean="0">
              <a:latin typeface="Comic Sans MS" panose="030F0702030302020204" pitchFamily="66" charset="0"/>
            </a:endParaRPr>
          </a:p>
          <a:p>
            <a:endParaRPr lang="tr-TR" sz="2000" dirty="0">
              <a:latin typeface="Comic Sans MS" panose="030F0702030302020204" pitchFamily="66" charset="0"/>
            </a:endParaRPr>
          </a:p>
          <a:p>
            <a:endParaRPr lang="tr-TR" sz="2000" dirty="0">
              <a:latin typeface="Comic Sans MS" panose="030F0702030302020204" pitchFamily="66"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7714" y="1992362"/>
            <a:ext cx="7143964" cy="42500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21141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495401" y="542230"/>
            <a:ext cx="3991798" cy="400110"/>
          </a:xfrm>
          <a:prstGeom prst="rect">
            <a:avLst/>
          </a:prstGeom>
        </p:spPr>
        <p:txBody>
          <a:bodyPr wrap="none">
            <a:spAutoFit/>
          </a:bodyPr>
          <a:lstStyle/>
          <a:p>
            <a:pPr marL="342900" indent="-342900">
              <a:buFont typeface="Courier New" panose="02070309020205020404" pitchFamily="49" charset="0"/>
              <a:buChar char="o"/>
            </a:pPr>
            <a:r>
              <a:rPr lang="tr-TR" sz="2000" dirty="0">
                <a:solidFill>
                  <a:srgbClr val="FF0000"/>
                </a:solidFill>
                <a:latin typeface="Comic Sans MS" panose="030F0702030302020204" pitchFamily="66" charset="0"/>
              </a:rPr>
              <a:t>Isı değiştiriciler (</a:t>
            </a:r>
            <a:r>
              <a:rPr lang="tr-TR" sz="2000" dirty="0" err="1">
                <a:solidFill>
                  <a:srgbClr val="FF0000"/>
                </a:solidFill>
                <a:latin typeface="Comic Sans MS" panose="030F0702030302020204" pitchFamily="66" charset="0"/>
              </a:rPr>
              <a:t>eşanjörler</a:t>
            </a:r>
            <a:r>
              <a:rPr lang="tr-TR" sz="2000" dirty="0">
                <a:solidFill>
                  <a:srgbClr val="FF0000"/>
                </a:solidFill>
                <a:latin typeface="Comic Sans MS" panose="030F0702030302020204" pitchFamily="66" charset="0"/>
              </a:rPr>
              <a:t>)</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7545" y="1374725"/>
            <a:ext cx="3609654" cy="31733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2976" y="942340"/>
            <a:ext cx="5376808" cy="24058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23407" y="3563048"/>
            <a:ext cx="3095946" cy="31100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Dikdörtgen 4"/>
          <p:cNvSpPr/>
          <p:nvPr/>
        </p:nvSpPr>
        <p:spPr>
          <a:xfrm>
            <a:off x="9869974" y="4436135"/>
            <a:ext cx="2183611" cy="1015663"/>
          </a:xfrm>
          <a:prstGeom prst="rect">
            <a:avLst/>
          </a:prstGeom>
        </p:spPr>
        <p:txBody>
          <a:bodyPr wrap="none">
            <a:spAutoFit/>
          </a:bodyPr>
          <a:lstStyle/>
          <a:p>
            <a:r>
              <a:rPr lang="tr-TR" sz="2000" dirty="0">
                <a:solidFill>
                  <a:srgbClr val="FF0000"/>
                </a:solidFill>
                <a:latin typeface="Comic Sans MS" panose="030F0702030302020204" pitchFamily="66" charset="0"/>
              </a:rPr>
              <a:t>Isı </a:t>
            </a:r>
            <a:r>
              <a:rPr lang="tr-TR" sz="2000" dirty="0" smtClean="0">
                <a:solidFill>
                  <a:srgbClr val="FF0000"/>
                </a:solidFill>
                <a:latin typeface="Comic Sans MS" panose="030F0702030302020204" pitchFamily="66" charset="0"/>
              </a:rPr>
              <a:t>değiştiricide </a:t>
            </a:r>
          </a:p>
          <a:p>
            <a:r>
              <a:rPr lang="tr-TR" sz="2000" dirty="0" smtClean="0">
                <a:solidFill>
                  <a:srgbClr val="FF0000"/>
                </a:solidFill>
                <a:latin typeface="Comic Sans MS" panose="030F0702030302020204" pitchFamily="66" charset="0"/>
              </a:rPr>
              <a:t>(</a:t>
            </a:r>
            <a:r>
              <a:rPr lang="tr-TR" sz="2000" dirty="0" err="1" smtClean="0">
                <a:solidFill>
                  <a:srgbClr val="FF0000"/>
                </a:solidFill>
                <a:latin typeface="Comic Sans MS" panose="030F0702030302020204" pitchFamily="66" charset="0"/>
              </a:rPr>
              <a:t>eşanjör</a:t>
            </a:r>
            <a:r>
              <a:rPr lang="tr-TR" sz="2000" dirty="0">
                <a:solidFill>
                  <a:srgbClr val="FF0000"/>
                </a:solidFill>
                <a:latin typeface="Comic Sans MS" panose="030F0702030302020204" pitchFamily="66" charset="0"/>
              </a:rPr>
              <a:t>) </a:t>
            </a:r>
            <a:endParaRPr lang="tr-TR" sz="2000" dirty="0" smtClean="0">
              <a:solidFill>
                <a:srgbClr val="FF0000"/>
              </a:solidFill>
              <a:latin typeface="Comic Sans MS" panose="030F0702030302020204" pitchFamily="66" charset="0"/>
            </a:endParaRPr>
          </a:p>
          <a:p>
            <a:r>
              <a:rPr lang="tr-TR" sz="2000" dirty="0" smtClean="0">
                <a:solidFill>
                  <a:srgbClr val="FF0000"/>
                </a:solidFill>
                <a:latin typeface="Comic Sans MS" panose="030F0702030302020204" pitchFamily="66" charset="0"/>
              </a:rPr>
              <a:t>borular </a:t>
            </a:r>
            <a:r>
              <a:rPr lang="tr-TR" sz="2000" dirty="0">
                <a:solidFill>
                  <a:srgbClr val="FF0000"/>
                </a:solidFill>
                <a:latin typeface="Comic Sans MS" panose="030F0702030302020204" pitchFamily="66" charset="0"/>
              </a:rPr>
              <a:t>demeti</a:t>
            </a:r>
          </a:p>
        </p:txBody>
      </p:sp>
    </p:spTree>
    <p:extLst>
      <p:ext uri="{BB962C8B-B14F-4D97-AF65-F5344CB8AC3E}">
        <p14:creationId xmlns:p14="http://schemas.microsoft.com/office/powerpoint/2010/main" val="3264274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5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05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5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294526" y="484412"/>
            <a:ext cx="6096000" cy="1323439"/>
          </a:xfrm>
          <a:prstGeom prst="rect">
            <a:avLst/>
          </a:prstGeom>
        </p:spPr>
        <p:txBody>
          <a:bodyPr>
            <a:spAutoFit/>
          </a:bodyPr>
          <a:lstStyle/>
          <a:p>
            <a:pPr marL="342900" indent="-342900" algn="just">
              <a:buFont typeface="Courier New" panose="02070309020205020404" pitchFamily="49" charset="0"/>
              <a:buChar char="o"/>
            </a:pPr>
            <a:r>
              <a:rPr lang="tr-TR" sz="2000" dirty="0">
                <a:solidFill>
                  <a:srgbClr val="FF0000"/>
                </a:solidFill>
                <a:latin typeface="Comic Sans MS" panose="030F0702030302020204" pitchFamily="66" charset="0"/>
              </a:rPr>
              <a:t>Kömür ve maden cevherlerinin toz halinde su ile karıştırılarak uzak mesafelere pompalandığı boru hatları, sıcak su ve buhar hazırlama </a:t>
            </a:r>
            <a:r>
              <a:rPr lang="tr-TR" sz="2000" dirty="0" smtClean="0">
                <a:solidFill>
                  <a:srgbClr val="FF0000"/>
                </a:solidFill>
                <a:latin typeface="Comic Sans MS" panose="030F0702030302020204" pitchFamily="66" charset="0"/>
              </a:rPr>
              <a:t>tesisleri</a:t>
            </a:r>
            <a:endParaRPr lang="tr-TR" sz="2000" dirty="0">
              <a:solidFill>
                <a:srgbClr val="FF0000"/>
              </a:solidFill>
              <a:latin typeface="Comic Sans MS" panose="030F0702030302020204" pitchFamily="66" charset="0"/>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2630" y="2152437"/>
            <a:ext cx="5223370" cy="33545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Dikdörtgen 4"/>
          <p:cNvSpPr/>
          <p:nvPr/>
        </p:nvSpPr>
        <p:spPr>
          <a:xfrm>
            <a:off x="6510391" y="490784"/>
            <a:ext cx="5489825" cy="1323439"/>
          </a:xfrm>
          <a:prstGeom prst="rect">
            <a:avLst/>
          </a:prstGeom>
        </p:spPr>
        <p:txBody>
          <a:bodyPr wrap="square">
            <a:spAutoFit/>
          </a:bodyPr>
          <a:lstStyle/>
          <a:p>
            <a:pPr marL="342900" indent="-342900">
              <a:buFont typeface="Courier New" panose="02070309020205020404" pitchFamily="49" charset="0"/>
              <a:buChar char="o"/>
            </a:pPr>
            <a:r>
              <a:rPr lang="tr-TR" sz="2000" dirty="0">
                <a:solidFill>
                  <a:srgbClr val="FF0000"/>
                </a:solidFill>
                <a:latin typeface="Comic Sans MS" panose="030F0702030302020204" pitchFamily="66" charset="0"/>
              </a:rPr>
              <a:t>Pompa gövdesi ve kanatları, valfler ve valf yuvaları, kazan ve </a:t>
            </a:r>
            <a:r>
              <a:rPr lang="tr-TR" sz="2000" dirty="0" err="1">
                <a:solidFill>
                  <a:srgbClr val="FF0000"/>
                </a:solidFill>
                <a:latin typeface="Comic Sans MS" panose="030F0702030302020204" pitchFamily="66" charset="0"/>
              </a:rPr>
              <a:t>kondenser</a:t>
            </a:r>
            <a:r>
              <a:rPr lang="tr-TR" sz="2000" dirty="0">
                <a:solidFill>
                  <a:srgbClr val="FF0000"/>
                </a:solidFill>
                <a:latin typeface="Comic Sans MS" panose="030F0702030302020204" pitchFamily="66" charset="0"/>
              </a:rPr>
              <a:t> boruları, türbin kanatları </a:t>
            </a:r>
            <a:r>
              <a:rPr lang="tr-TR" sz="2000" dirty="0" err="1">
                <a:solidFill>
                  <a:srgbClr val="FF0000"/>
                </a:solidFill>
                <a:latin typeface="Comic Sans MS" panose="030F0702030302020204" pitchFamily="66" charset="0"/>
              </a:rPr>
              <a:t>erozyonlu</a:t>
            </a:r>
            <a:r>
              <a:rPr lang="tr-TR" sz="2000" dirty="0">
                <a:solidFill>
                  <a:srgbClr val="FF0000"/>
                </a:solidFill>
                <a:latin typeface="Comic Sans MS" panose="030F0702030302020204" pitchFamily="66" charset="0"/>
              </a:rPr>
              <a:t> korozyona terkedilmiş olarak görev yapan </a:t>
            </a:r>
            <a:r>
              <a:rPr lang="tr-TR" sz="2000" dirty="0" smtClean="0">
                <a:solidFill>
                  <a:srgbClr val="FF0000"/>
                </a:solidFill>
                <a:latin typeface="Comic Sans MS" panose="030F0702030302020204" pitchFamily="66" charset="0"/>
              </a:rPr>
              <a:t>parçalar</a:t>
            </a:r>
            <a:endParaRPr lang="tr-TR" sz="2000" dirty="0">
              <a:solidFill>
                <a:srgbClr val="FF0000"/>
              </a:solidFill>
              <a:latin typeface="Comic Sans MS" panose="030F0702030302020204" pitchFamily="66" charset="0"/>
            </a:endParaRPr>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90561" y="2077609"/>
            <a:ext cx="2294562" cy="37301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Dikdörtgen 5"/>
          <p:cNvSpPr/>
          <p:nvPr/>
        </p:nvSpPr>
        <p:spPr>
          <a:xfrm>
            <a:off x="7232563" y="5898445"/>
            <a:ext cx="4610558" cy="707886"/>
          </a:xfrm>
          <a:prstGeom prst="rect">
            <a:avLst/>
          </a:prstGeom>
        </p:spPr>
        <p:txBody>
          <a:bodyPr wrap="none">
            <a:spAutoFit/>
          </a:bodyPr>
          <a:lstStyle/>
          <a:p>
            <a:pPr algn="ctr"/>
            <a:r>
              <a:rPr lang="tr-TR" sz="2000" dirty="0" err="1" smtClean="0">
                <a:latin typeface="Comic Sans MS" panose="030F0702030302020204" pitchFamily="66" charset="0"/>
              </a:rPr>
              <a:t>Erozyonlu</a:t>
            </a:r>
            <a:r>
              <a:rPr lang="tr-TR" sz="2000" dirty="0" smtClean="0">
                <a:latin typeface="Comic Sans MS" panose="030F0702030302020204" pitchFamily="66" charset="0"/>
              </a:rPr>
              <a:t> </a:t>
            </a:r>
            <a:r>
              <a:rPr lang="tr-TR" sz="2000" dirty="0">
                <a:latin typeface="Comic Sans MS" panose="030F0702030302020204" pitchFamily="66" charset="0"/>
              </a:rPr>
              <a:t>korozyonun rastlanabildiği </a:t>
            </a:r>
            <a:endParaRPr lang="tr-TR" sz="2000" dirty="0" smtClean="0">
              <a:latin typeface="Comic Sans MS" panose="030F0702030302020204" pitchFamily="66" charset="0"/>
            </a:endParaRPr>
          </a:p>
          <a:p>
            <a:pPr algn="ctr"/>
            <a:r>
              <a:rPr lang="tr-TR" sz="2000" dirty="0" smtClean="0">
                <a:latin typeface="Comic Sans MS" panose="030F0702030302020204" pitchFamily="66" charset="0"/>
              </a:rPr>
              <a:t>Valf </a:t>
            </a:r>
            <a:r>
              <a:rPr lang="tr-TR" sz="2000" dirty="0">
                <a:latin typeface="Comic Sans MS" panose="030F0702030302020204" pitchFamily="66" charset="0"/>
              </a:rPr>
              <a:t>örneği</a:t>
            </a:r>
          </a:p>
        </p:txBody>
      </p:sp>
    </p:spTree>
    <p:extLst>
      <p:ext uri="{BB962C8B-B14F-4D97-AF65-F5344CB8AC3E}">
        <p14:creationId xmlns:p14="http://schemas.microsoft.com/office/powerpoint/2010/main" val="2239485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7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07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2616" y="736957"/>
            <a:ext cx="8896350" cy="5219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Dikdörtgen 3"/>
          <p:cNvSpPr/>
          <p:nvPr/>
        </p:nvSpPr>
        <p:spPr>
          <a:xfrm>
            <a:off x="1355861" y="5985180"/>
            <a:ext cx="7297190" cy="369332"/>
          </a:xfrm>
          <a:prstGeom prst="rect">
            <a:avLst/>
          </a:prstGeom>
        </p:spPr>
        <p:txBody>
          <a:bodyPr wrap="none">
            <a:spAutoFit/>
          </a:bodyPr>
          <a:lstStyle/>
          <a:p>
            <a:r>
              <a:rPr lang="tr-TR" dirty="0">
                <a:latin typeface="Comic Sans MS" panose="030F0702030302020204" pitchFamily="66" charset="0"/>
              </a:rPr>
              <a:t>Borunun dirsek kısmında </a:t>
            </a:r>
            <a:r>
              <a:rPr lang="tr-TR" dirty="0" err="1">
                <a:latin typeface="Comic Sans MS" panose="030F0702030302020204" pitchFamily="66" charset="0"/>
              </a:rPr>
              <a:t>erozyonlu</a:t>
            </a:r>
            <a:r>
              <a:rPr lang="tr-TR" dirty="0">
                <a:latin typeface="Comic Sans MS" panose="030F0702030302020204" pitchFamily="66" charset="0"/>
              </a:rPr>
              <a:t> korozyon sonucu oluşan </a:t>
            </a:r>
            <a:r>
              <a:rPr lang="tr-TR" dirty="0" smtClean="0">
                <a:latin typeface="Comic Sans MS" panose="030F0702030302020204" pitchFamily="66" charset="0"/>
              </a:rPr>
              <a:t>delikler</a:t>
            </a:r>
            <a:endParaRPr lang="tr-TR" dirty="0">
              <a:latin typeface="Comic Sans MS" panose="030F0702030302020204" pitchFamily="66" charset="0"/>
            </a:endParaRPr>
          </a:p>
        </p:txBody>
      </p:sp>
    </p:spTree>
    <p:extLst>
      <p:ext uri="{BB962C8B-B14F-4D97-AF65-F5344CB8AC3E}">
        <p14:creationId xmlns:p14="http://schemas.microsoft.com/office/powerpoint/2010/main" val="2516225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339047" y="316602"/>
            <a:ext cx="11383765" cy="1323439"/>
          </a:xfrm>
          <a:prstGeom prst="rect">
            <a:avLst/>
          </a:prstGeom>
        </p:spPr>
        <p:txBody>
          <a:bodyPr wrap="square">
            <a:spAutoFit/>
          </a:bodyPr>
          <a:lstStyle/>
          <a:p>
            <a:pPr marL="342900" indent="-342900" algn="just">
              <a:buFont typeface="Wingdings" panose="05000000000000000000" pitchFamily="2" charset="2"/>
              <a:buChar char="ü"/>
            </a:pPr>
            <a:r>
              <a:rPr lang="tr-TR" sz="2000" dirty="0">
                <a:solidFill>
                  <a:srgbClr val="FF0000"/>
                </a:solidFill>
                <a:latin typeface="Comic Sans MS" panose="030F0702030302020204" pitchFamily="66" charset="0"/>
              </a:rPr>
              <a:t>Durağan koşullar altında </a:t>
            </a:r>
            <a:r>
              <a:rPr lang="tr-TR" sz="2000" dirty="0">
                <a:latin typeface="Comic Sans MS" panose="030F0702030302020204" pitchFamily="66" charset="0"/>
              </a:rPr>
              <a:t>yeterli korozyon </a:t>
            </a:r>
            <a:r>
              <a:rPr lang="tr-TR" sz="2000" dirty="0" smtClean="0">
                <a:latin typeface="Comic Sans MS" panose="030F0702030302020204" pitchFamily="66" charset="0"/>
              </a:rPr>
              <a:t>dayanımına </a:t>
            </a:r>
            <a:r>
              <a:rPr lang="tr-TR" sz="2000" dirty="0">
                <a:latin typeface="Comic Sans MS" panose="030F0702030302020204" pitchFamily="66" charset="0"/>
              </a:rPr>
              <a:t>sahip malzemelerin hemen hepsi </a:t>
            </a:r>
            <a:r>
              <a:rPr lang="tr-TR" sz="2000" dirty="0" smtClean="0">
                <a:latin typeface="Comic Sans MS" panose="030F0702030302020204" pitchFamily="66" charset="0"/>
              </a:rPr>
              <a:t>belirli ölçüde </a:t>
            </a:r>
            <a:r>
              <a:rPr lang="tr-TR" sz="2000" dirty="0" err="1" smtClean="0">
                <a:latin typeface="Comic Sans MS" panose="030F0702030302020204" pitchFamily="66" charset="0"/>
              </a:rPr>
              <a:t>erozyonlu</a:t>
            </a:r>
            <a:r>
              <a:rPr lang="tr-TR" sz="2000" dirty="0" smtClean="0">
                <a:latin typeface="Comic Sans MS" panose="030F0702030302020204" pitchFamily="66" charset="0"/>
              </a:rPr>
              <a:t> </a:t>
            </a:r>
            <a:r>
              <a:rPr lang="tr-TR" sz="2000" dirty="0">
                <a:latin typeface="Comic Sans MS" panose="030F0702030302020204" pitchFamily="66" charset="0"/>
              </a:rPr>
              <a:t>korozyona </a:t>
            </a:r>
            <a:r>
              <a:rPr lang="tr-TR" sz="2000" dirty="0" smtClean="0">
                <a:latin typeface="Comic Sans MS" panose="030F0702030302020204" pitchFamily="66" charset="0"/>
              </a:rPr>
              <a:t>uğrarlar. Bu durumda, </a:t>
            </a:r>
            <a:r>
              <a:rPr lang="tr-TR" sz="2000" dirty="0" err="1" smtClean="0">
                <a:latin typeface="Comic Sans MS" panose="030F0702030302020204" pitchFamily="66" charset="0"/>
              </a:rPr>
              <a:t>erozyonlu</a:t>
            </a:r>
            <a:r>
              <a:rPr lang="tr-TR" sz="2000" dirty="0" smtClean="0">
                <a:latin typeface="Comic Sans MS" panose="030F0702030302020204" pitchFamily="66" charset="0"/>
              </a:rPr>
              <a:t> korozyon malzemeye </a:t>
            </a:r>
            <a:r>
              <a:rPr lang="tr-TR" sz="2000" dirty="0">
                <a:latin typeface="Comic Sans MS" panose="030F0702030302020204" pitchFamily="66" charset="0"/>
              </a:rPr>
              <a:t>korozyon mukavemetini sağlayan yüzey tabakalarının uzaklaştırılması sonucu ortaya çıkar. </a:t>
            </a:r>
            <a:r>
              <a:rPr lang="tr-TR" sz="2000" dirty="0">
                <a:solidFill>
                  <a:srgbClr val="FF0000"/>
                </a:solidFill>
                <a:latin typeface="Comic Sans MS" panose="030F0702030302020204" pitchFamily="66" charset="0"/>
              </a:rPr>
              <a:t>Yüzey tabakasının </a:t>
            </a:r>
            <a:r>
              <a:rPr lang="tr-TR" sz="2000" dirty="0" err="1">
                <a:solidFill>
                  <a:srgbClr val="FF0000"/>
                </a:solidFill>
                <a:latin typeface="Comic Sans MS" panose="030F0702030302020204" pitchFamily="66" charset="0"/>
              </a:rPr>
              <a:t>bozunduğu</a:t>
            </a:r>
            <a:r>
              <a:rPr lang="tr-TR" sz="2000" dirty="0">
                <a:latin typeface="Comic Sans MS" panose="030F0702030302020204" pitchFamily="66" charset="0"/>
              </a:rPr>
              <a:t> yerlerde metal aktif duruma geçerek yüksek hızlarla çözünür.</a:t>
            </a:r>
          </a:p>
        </p:txBody>
      </p:sp>
      <p:sp>
        <p:nvSpPr>
          <p:cNvPr id="5" name="Dikdörtgen 4"/>
          <p:cNvSpPr/>
          <p:nvPr/>
        </p:nvSpPr>
        <p:spPr>
          <a:xfrm>
            <a:off x="339046" y="1801017"/>
            <a:ext cx="11383765" cy="1323439"/>
          </a:xfrm>
          <a:prstGeom prst="rect">
            <a:avLst/>
          </a:prstGeom>
        </p:spPr>
        <p:txBody>
          <a:bodyPr wrap="square">
            <a:spAutoFit/>
          </a:bodyPr>
          <a:lstStyle/>
          <a:p>
            <a:pPr marL="342900" indent="-342900" algn="just">
              <a:buFont typeface="Arial" panose="020B0604020202020204" pitchFamily="34" charset="0"/>
              <a:buChar char="•"/>
            </a:pPr>
            <a:r>
              <a:rPr lang="tr-TR" sz="2000" dirty="0" err="1">
                <a:latin typeface="Comic Sans MS" panose="030F0702030302020204" pitchFamily="66" charset="0"/>
              </a:rPr>
              <a:t>Erozyonlu</a:t>
            </a:r>
            <a:r>
              <a:rPr lang="tr-TR" sz="2000" dirty="0">
                <a:latin typeface="Comic Sans MS" panose="030F0702030302020204" pitchFamily="66" charset="0"/>
              </a:rPr>
              <a:t> korozyonun hızını belirleyen önemli </a:t>
            </a:r>
            <a:r>
              <a:rPr lang="tr-TR" sz="2000" dirty="0" smtClean="0">
                <a:latin typeface="Comic Sans MS" panose="030F0702030302020204" pitchFamily="66" charset="0"/>
              </a:rPr>
              <a:t>sebeplerde </a:t>
            </a:r>
            <a:r>
              <a:rPr lang="tr-TR" sz="2000" dirty="0">
                <a:latin typeface="Comic Sans MS" panose="030F0702030302020204" pitchFamily="66" charset="0"/>
              </a:rPr>
              <a:t>biri </a:t>
            </a:r>
            <a:r>
              <a:rPr lang="tr-TR" sz="2000" dirty="0" smtClean="0">
                <a:latin typeface="Comic Sans MS" panose="030F0702030302020204" pitchFamily="66" charset="0"/>
              </a:rPr>
              <a:t>de ortam </a:t>
            </a:r>
            <a:r>
              <a:rPr lang="tr-TR" sz="2000" dirty="0">
                <a:latin typeface="Comic Sans MS" panose="030F0702030302020204" pitchFamily="66" charset="0"/>
              </a:rPr>
              <a:t>akışkanının akış hızıdır. Genellikle akış hızı belirli kritik değerlerin aşılması ile etkinliğini ortaya koyar. </a:t>
            </a:r>
            <a:r>
              <a:rPr lang="tr-TR" sz="2000" dirty="0" smtClean="0">
                <a:latin typeface="Comic Sans MS" panose="030F0702030302020204" pitchFamily="66" charset="0"/>
              </a:rPr>
              <a:t>Genellikle </a:t>
            </a:r>
            <a:r>
              <a:rPr lang="tr-TR" sz="2000" dirty="0" err="1" smtClean="0">
                <a:solidFill>
                  <a:srgbClr val="FF0000"/>
                </a:solidFill>
                <a:latin typeface="Comic Sans MS" panose="030F0702030302020204" pitchFamily="66" charset="0"/>
              </a:rPr>
              <a:t>türbulanslı</a:t>
            </a:r>
            <a:r>
              <a:rPr lang="tr-TR" sz="2000" dirty="0" smtClean="0">
                <a:solidFill>
                  <a:srgbClr val="FF0000"/>
                </a:solidFill>
                <a:latin typeface="Comic Sans MS" panose="030F0702030302020204" pitchFamily="66" charset="0"/>
              </a:rPr>
              <a:t> </a:t>
            </a:r>
            <a:r>
              <a:rPr lang="tr-TR" sz="2000" dirty="0">
                <a:solidFill>
                  <a:srgbClr val="FF0000"/>
                </a:solidFill>
                <a:latin typeface="Comic Sans MS" panose="030F0702030302020204" pitchFamily="66" charset="0"/>
              </a:rPr>
              <a:t>akım </a:t>
            </a:r>
            <a:r>
              <a:rPr lang="tr-TR" sz="2000" dirty="0">
                <a:latin typeface="Comic Sans MS" panose="030F0702030302020204" pitchFamily="66" charset="0"/>
              </a:rPr>
              <a:t>için gerekli </a:t>
            </a:r>
            <a:r>
              <a:rPr lang="tr-TR" sz="2000" dirty="0" err="1">
                <a:solidFill>
                  <a:srgbClr val="FF0000"/>
                </a:solidFill>
                <a:latin typeface="Comic Sans MS" panose="030F0702030302020204" pitchFamily="66" charset="0"/>
              </a:rPr>
              <a:t>Reynolds</a:t>
            </a:r>
            <a:r>
              <a:rPr lang="tr-TR" sz="2000" dirty="0">
                <a:solidFill>
                  <a:srgbClr val="FF0000"/>
                </a:solidFill>
                <a:latin typeface="Comic Sans MS" panose="030F0702030302020204" pitchFamily="66" charset="0"/>
              </a:rPr>
              <a:t> sayılarının </a:t>
            </a:r>
            <a:r>
              <a:rPr lang="tr-TR" sz="2000" dirty="0">
                <a:latin typeface="Comic Sans MS" panose="030F0702030302020204" pitchFamily="66" charset="0"/>
              </a:rPr>
              <a:t>aşıldığı hallerde </a:t>
            </a:r>
            <a:r>
              <a:rPr lang="tr-TR" sz="2000" dirty="0" err="1">
                <a:latin typeface="Comic Sans MS" panose="030F0702030302020204" pitchFamily="66" charset="0"/>
              </a:rPr>
              <a:t>erozyonlu</a:t>
            </a:r>
            <a:r>
              <a:rPr lang="tr-TR" sz="2000" dirty="0">
                <a:latin typeface="Comic Sans MS" panose="030F0702030302020204" pitchFamily="66" charset="0"/>
              </a:rPr>
              <a:t> korozyon </a:t>
            </a:r>
            <a:r>
              <a:rPr lang="tr-TR" sz="2000" dirty="0" smtClean="0">
                <a:latin typeface="Comic Sans MS" panose="030F0702030302020204" pitchFamily="66" charset="0"/>
              </a:rPr>
              <a:t>etkili biçimde </a:t>
            </a:r>
            <a:r>
              <a:rPr lang="tr-TR" sz="2000" dirty="0">
                <a:latin typeface="Comic Sans MS" panose="030F0702030302020204" pitchFamily="66" charset="0"/>
              </a:rPr>
              <a:t>ortaya çıkmaktadır. </a:t>
            </a:r>
          </a:p>
        </p:txBody>
      </p:sp>
      <p:sp>
        <p:nvSpPr>
          <p:cNvPr id="6" name="Dikdörtgen 5"/>
          <p:cNvSpPr/>
          <p:nvPr/>
        </p:nvSpPr>
        <p:spPr>
          <a:xfrm>
            <a:off x="2408136" y="3244334"/>
            <a:ext cx="6381875" cy="400110"/>
          </a:xfrm>
          <a:prstGeom prst="rect">
            <a:avLst/>
          </a:prstGeom>
        </p:spPr>
        <p:txBody>
          <a:bodyPr wrap="none">
            <a:spAutoFit/>
          </a:bodyPr>
          <a:lstStyle/>
          <a:p>
            <a:r>
              <a:rPr lang="tr-TR" sz="2000" dirty="0" err="1" smtClean="0">
                <a:solidFill>
                  <a:srgbClr val="FF0000"/>
                </a:solidFill>
                <a:latin typeface="Comic Sans MS" panose="030F0702030302020204" pitchFamily="66" charset="0"/>
              </a:rPr>
              <a:t>LAMiNER</a:t>
            </a:r>
            <a:r>
              <a:rPr lang="tr-TR" sz="2000" dirty="0" smtClean="0">
                <a:solidFill>
                  <a:srgbClr val="FF0000"/>
                </a:solidFill>
                <a:latin typeface="Comic Sans MS" panose="030F0702030302020204" pitchFamily="66" charset="0"/>
              </a:rPr>
              <a:t> AKIŞTAN TÜRBÜLANSLI AKIŞA GEÇİŞ</a:t>
            </a:r>
            <a:endParaRPr lang="tr-TR" sz="2000" dirty="0">
              <a:solidFill>
                <a:srgbClr val="FF0000"/>
              </a:solidFill>
              <a:latin typeface="Comic Sans MS" panose="030F0702030302020204" pitchFamily="66" charset="0"/>
            </a:endParaRP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4322" y="3793710"/>
            <a:ext cx="5787776" cy="28411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83102" y="3885058"/>
            <a:ext cx="4681285" cy="26584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5090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12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1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281187" y="336748"/>
            <a:ext cx="3950120" cy="400110"/>
          </a:xfrm>
          <a:prstGeom prst="rect">
            <a:avLst/>
          </a:prstGeom>
        </p:spPr>
        <p:txBody>
          <a:bodyPr wrap="none">
            <a:spAutoFit/>
          </a:bodyPr>
          <a:lstStyle/>
          <a:p>
            <a:r>
              <a:rPr lang="tr-TR" sz="2000" b="1" dirty="0">
                <a:solidFill>
                  <a:srgbClr val="FF0000"/>
                </a:solidFill>
                <a:latin typeface="Comic Sans MS" panose="030F0702030302020204" pitchFamily="66" charset="0"/>
              </a:rPr>
              <a:t>2 - Çukur Korozyonu (</a:t>
            </a:r>
            <a:r>
              <a:rPr lang="tr-TR" sz="2000" b="1" dirty="0" err="1">
                <a:solidFill>
                  <a:srgbClr val="FF0000"/>
                </a:solidFill>
                <a:latin typeface="Comic Sans MS" panose="030F0702030302020204" pitchFamily="66" charset="0"/>
              </a:rPr>
              <a:t>Pitting</a:t>
            </a:r>
            <a:r>
              <a:rPr lang="tr-TR" sz="2000" b="1" dirty="0">
                <a:solidFill>
                  <a:srgbClr val="FF0000"/>
                </a:solidFill>
                <a:latin typeface="Comic Sans MS" panose="030F0702030302020204" pitchFamily="66" charset="0"/>
              </a:rPr>
              <a:t>) </a:t>
            </a:r>
          </a:p>
        </p:txBody>
      </p:sp>
      <p:sp>
        <p:nvSpPr>
          <p:cNvPr id="3" name="Dikdörtgen 2"/>
          <p:cNvSpPr/>
          <p:nvPr/>
        </p:nvSpPr>
        <p:spPr>
          <a:xfrm>
            <a:off x="281184" y="1625088"/>
            <a:ext cx="6510031" cy="4093428"/>
          </a:xfrm>
          <a:prstGeom prst="rect">
            <a:avLst/>
          </a:prstGeom>
        </p:spPr>
        <p:txBody>
          <a:bodyPr wrap="square">
            <a:spAutoFit/>
          </a:bodyPr>
          <a:lstStyle/>
          <a:p>
            <a:pPr marL="342900" indent="-342900" algn="just">
              <a:buFont typeface="Wingdings" panose="05000000000000000000" pitchFamily="2" charset="2"/>
              <a:buChar char="v"/>
            </a:pPr>
            <a:r>
              <a:rPr lang="tr-TR" sz="2000" dirty="0" smtClean="0">
                <a:latin typeface="Comic Sans MS" panose="030F0702030302020204" pitchFamily="66" charset="0"/>
              </a:rPr>
              <a:t>Çukur </a:t>
            </a:r>
            <a:r>
              <a:rPr lang="tr-TR" sz="2000" dirty="0">
                <a:latin typeface="Comic Sans MS" panose="030F0702030302020204" pitchFamily="66" charset="0"/>
              </a:rPr>
              <a:t>korozyonunda meydana gelen çukurcuklar gözle ayırt edilemeyecek kadar az olduğundan, korozyonun ileri aşamasında ancak fark edilebilir. </a:t>
            </a:r>
            <a:endParaRPr lang="tr-TR" sz="2000" dirty="0" smtClean="0">
              <a:latin typeface="Comic Sans MS" panose="030F0702030302020204" pitchFamily="66" charset="0"/>
            </a:endParaRPr>
          </a:p>
          <a:p>
            <a:pPr marL="342900" indent="-342900" algn="just">
              <a:buFont typeface="Wingdings" panose="05000000000000000000" pitchFamily="2" charset="2"/>
              <a:buChar char="v"/>
            </a:pPr>
            <a:endParaRPr lang="tr-TR" sz="2000" dirty="0" smtClean="0">
              <a:latin typeface="Comic Sans MS" panose="030F0702030302020204" pitchFamily="66" charset="0"/>
            </a:endParaRPr>
          </a:p>
          <a:p>
            <a:pPr marL="342900" indent="-342900" algn="just">
              <a:buFont typeface="Wingdings" panose="05000000000000000000" pitchFamily="2" charset="2"/>
              <a:buChar char="v"/>
            </a:pPr>
            <a:r>
              <a:rPr lang="tr-TR" sz="2000" dirty="0">
                <a:latin typeface="Comic Sans MS" panose="030F0702030302020204" pitchFamily="66" charset="0"/>
              </a:rPr>
              <a:t>Örneğin; parça delinip sızdırmaya başladığında </a:t>
            </a:r>
            <a:r>
              <a:rPr lang="tr-TR" sz="2000" dirty="0" smtClean="0">
                <a:latin typeface="Comic Sans MS" panose="030F0702030302020204" pitchFamily="66" charset="0"/>
              </a:rPr>
              <a:t>çukur </a:t>
            </a:r>
            <a:r>
              <a:rPr lang="tr-TR" sz="2000" dirty="0">
                <a:latin typeface="Comic Sans MS" panose="030F0702030302020204" pitchFamily="66" charset="0"/>
              </a:rPr>
              <a:t>korozyonunun farkına varılabilir. Bu nedenle en çok korkulan korozyon türlerinin başında gelir</a:t>
            </a:r>
            <a:r>
              <a:rPr lang="tr-TR" sz="2000" dirty="0" smtClean="0">
                <a:latin typeface="Comic Sans MS" panose="030F0702030302020204" pitchFamily="66" charset="0"/>
              </a:rPr>
              <a:t>.</a:t>
            </a:r>
          </a:p>
          <a:p>
            <a:pPr marL="342900" indent="-342900" algn="just">
              <a:buFont typeface="Wingdings" panose="05000000000000000000" pitchFamily="2" charset="2"/>
              <a:buChar char="v"/>
            </a:pPr>
            <a:endParaRPr lang="tr-TR" sz="2000" dirty="0">
              <a:latin typeface="Comic Sans MS" panose="030F0702030302020204" pitchFamily="66" charset="0"/>
            </a:endParaRPr>
          </a:p>
          <a:p>
            <a:pPr marL="342900" indent="-342900" algn="just">
              <a:buFont typeface="Wingdings" panose="05000000000000000000" pitchFamily="2" charset="2"/>
              <a:buChar char="v"/>
            </a:pPr>
            <a:r>
              <a:rPr lang="tr-TR" sz="2000" dirty="0" smtClean="0">
                <a:latin typeface="Comic Sans MS" panose="030F0702030302020204" pitchFamily="66" charset="0"/>
              </a:rPr>
              <a:t>Çukur </a:t>
            </a:r>
            <a:r>
              <a:rPr lang="tr-TR" sz="2000" dirty="0">
                <a:latin typeface="Comic Sans MS" panose="030F0702030302020204" pitchFamily="66" charset="0"/>
              </a:rPr>
              <a:t>korozyonu, genellikle klor ve brom iyonları içeren nötr ortamlarda meydana gelir. </a:t>
            </a:r>
            <a:r>
              <a:rPr lang="tr-TR" sz="2000" dirty="0" smtClean="0">
                <a:latin typeface="Comic Sans MS" panose="030F0702030302020204" pitchFamily="66" charset="0"/>
              </a:rPr>
              <a:t>Çukur </a:t>
            </a:r>
            <a:r>
              <a:rPr lang="tr-TR" sz="2000" dirty="0">
                <a:latin typeface="Comic Sans MS" panose="030F0702030302020204" pitchFamily="66" charset="0"/>
              </a:rPr>
              <a:t>korozyonu için en güzel ortam deniz suyudur. Çünkü </a:t>
            </a:r>
            <a:r>
              <a:rPr lang="tr-TR" sz="2000" dirty="0">
                <a:solidFill>
                  <a:srgbClr val="FF0000"/>
                </a:solidFill>
                <a:latin typeface="Comic Sans MS" panose="030F0702030302020204" pitchFamily="66" charset="0"/>
              </a:rPr>
              <a:t>deniz suyu </a:t>
            </a:r>
            <a:r>
              <a:rPr lang="tr-TR" sz="2000" dirty="0" err="1">
                <a:solidFill>
                  <a:srgbClr val="FF0000"/>
                </a:solidFill>
                <a:latin typeface="Comic Sans MS" panose="030F0702030302020204" pitchFamily="66" charset="0"/>
              </a:rPr>
              <a:t>NaCl</a:t>
            </a:r>
            <a:r>
              <a:rPr lang="tr-TR" sz="2000" dirty="0">
                <a:latin typeface="Comic Sans MS" panose="030F0702030302020204" pitchFamily="66" charset="0"/>
              </a:rPr>
              <a:t> ve </a:t>
            </a:r>
            <a:r>
              <a:rPr lang="tr-TR" sz="2000" dirty="0">
                <a:solidFill>
                  <a:srgbClr val="FF0000"/>
                </a:solidFill>
                <a:latin typeface="Comic Sans MS" panose="030F0702030302020204" pitchFamily="66" charset="0"/>
              </a:rPr>
              <a:t>oksijen </a:t>
            </a:r>
            <a:r>
              <a:rPr lang="tr-TR" sz="2000" dirty="0">
                <a:latin typeface="Comic Sans MS" panose="030F0702030302020204" pitchFamily="66" charset="0"/>
              </a:rPr>
              <a:t>bakımından oldukça zengin bir sudur.</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15202" y="336748"/>
            <a:ext cx="2684978" cy="31912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84415" y="3671802"/>
            <a:ext cx="3450694" cy="25942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Dikdörtgen 4"/>
          <p:cNvSpPr/>
          <p:nvPr/>
        </p:nvSpPr>
        <p:spPr>
          <a:xfrm>
            <a:off x="6561762" y="6197199"/>
            <a:ext cx="6096000" cy="646331"/>
          </a:xfrm>
          <a:prstGeom prst="rect">
            <a:avLst/>
          </a:prstGeom>
        </p:spPr>
        <p:txBody>
          <a:bodyPr>
            <a:spAutoFit/>
          </a:bodyPr>
          <a:lstStyle/>
          <a:p>
            <a:pPr algn="ctr"/>
            <a:r>
              <a:rPr lang="tr-TR" dirty="0">
                <a:solidFill>
                  <a:srgbClr val="FF0000"/>
                </a:solidFill>
              </a:rPr>
              <a:t>Düşük alaşımlı çelik tankın kaynak bölgesindeki çukurcuk korozyon</a:t>
            </a:r>
          </a:p>
        </p:txBody>
      </p:sp>
    </p:spTree>
    <p:extLst>
      <p:ext uri="{BB962C8B-B14F-4D97-AF65-F5344CB8AC3E}">
        <p14:creationId xmlns:p14="http://schemas.microsoft.com/office/powerpoint/2010/main" val="4204216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7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07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328773" y="362635"/>
            <a:ext cx="11435137" cy="2554545"/>
          </a:xfrm>
          <a:prstGeom prst="rect">
            <a:avLst/>
          </a:prstGeom>
        </p:spPr>
        <p:txBody>
          <a:bodyPr wrap="square">
            <a:spAutoFit/>
          </a:bodyPr>
          <a:lstStyle/>
          <a:p>
            <a:pPr marL="285750" indent="-285750">
              <a:buFont typeface="Wingdings" panose="05000000000000000000" pitchFamily="2" charset="2"/>
              <a:buChar char="v"/>
            </a:pPr>
            <a:r>
              <a:rPr lang="tr-TR" sz="2000" dirty="0">
                <a:latin typeface="Comic Sans MS" panose="030F0702030302020204" pitchFamily="66" charset="0"/>
              </a:rPr>
              <a:t>Akım doğrultusunun değişikliğe zorlandığı </a:t>
            </a:r>
            <a:r>
              <a:rPr lang="tr-TR" sz="2000" dirty="0">
                <a:solidFill>
                  <a:srgbClr val="FF0000"/>
                </a:solidFill>
                <a:latin typeface="Comic Sans MS" panose="030F0702030302020204" pitchFamily="66" charset="0"/>
              </a:rPr>
              <a:t>dirsek, vana ve </a:t>
            </a:r>
            <a:r>
              <a:rPr lang="tr-TR" sz="2000" dirty="0" err="1">
                <a:solidFill>
                  <a:srgbClr val="FF0000"/>
                </a:solidFill>
                <a:latin typeface="Comic Sans MS" panose="030F0702030302020204" pitchFamily="66" charset="0"/>
              </a:rPr>
              <a:t>flanş</a:t>
            </a:r>
            <a:r>
              <a:rPr lang="tr-TR" sz="2000" dirty="0">
                <a:solidFill>
                  <a:srgbClr val="FF0000"/>
                </a:solidFill>
                <a:latin typeface="Comic Sans MS" panose="030F0702030302020204" pitchFamily="66" charset="0"/>
              </a:rPr>
              <a:t> </a:t>
            </a:r>
            <a:r>
              <a:rPr lang="tr-TR" sz="2000" dirty="0">
                <a:latin typeface="Comic Sans MS" panose="030F0702030302020204" pitchFamily="66" charset="0"/>
              </a:rPr>
              <a:t>gibi </a:t>
            </a:r>
            <a:r>
              <a:rPr lang="tr-TR" sz="2000" dirty="0" smtClean="0">
                <a:latin typeface="Comic Sans MS" panose="030F0702030302020204" pitchFamily="66" charset="0"/>
              </a:rPr>
              <a:t>parçaların </a:t>
            </a:r>
            <a:r>
              <a:rPr lang="tr-TR" sz="2000" dirty="0" err="1">
                <a:solidFill>
                  <a:srgbClr val="FF0000"/>
                </a:solidFill>
                <a:latin typeface="Comic Sans MS" panose="030F0702030302020204" pitchFamily="66" charset="0"/>
              </a:rPr>
              <a:t>erozyonlu</a:t>
            </a:r>
            <a:r>
              <a:rPr lang="tr-TR" sz="2000" dirty="0">
                <a:solidFill>
                  <a:srgbClr val="FF0000"/>
                </a:solidFill>
                <a:latin typeface="Comic Sans MS" panose="030F0702030302020204" pitchFamily="66" charset="0"/>
              </a:rPr>
              <a:t> korozyona </a:t>
            </a:r>
            <a:r>
              <a:rPr lang="tr-TR" sz="2000" dirty="0" smtClean="0">
                <a:solidFill>
                  <a:srgbClr val="FF0000"/>
                </a:solidFill>
                <a:latin typeface="Comic Sans MS" panose="030F0702030302020204" pitchFamily="66" charset="0"/>
              </a:rPr>
              <a:t>uğrama ihtimalleri daha </a:t>
            </a:r>
            <a:r>
              <a:rPr lang="tr-TR" sz="2000" dirty="0">
                <a:solidFill>
                  <a:srgbClr val="FF0000"/>
                </a:solidFill>
                <a:latin typeface="Comic Sans MS" panose="030F0702030302020204" pitchFamily="66" charset="0"/>
              </a:rPr>
              <a:t>yüksektir</a:t>
            </a:r>
            <a:r>
              <a:rPr lang="tr-TR" sz="2000" dirty="0">
                <a:latin typeface="Comic Sans MS" panose="030F0702030302020204" pitchFamily="66" charset="0"/>
              </a:rPr>
              <a:t>. Bunun nedeni akım doğrultusunun malzeme yüzeyine paralel olmamasından kaynaklanan çarpma etkisidir. </a:t>
            </a:r>
            <a:endParaRPr lang="tr-TR" sz="2000" dirty="0" smtClean="0">
              <a:latin typeface="Comic Sans MS" panose="030F0702030302020204" pitchFamily="66" charset="0"/>
            </a:endParaRPr>
          </a:p>
          <a:p>
            <a:pPr marL="285750" indent="-285750">
              <a:buFont typeface="Wingdings" panose="05000000000000000000" pitchFamily="2" charset="2"/>
              <a:buChar char="v"/>
            </a:pPr>
            <a:endParaRPr lang="tr-TR" sz="2000" dirty="0" smtClean="0">
              <a:latin typeface="Comic Sans MS" panose="030F0702030302020204" pitchFamily="66" charset="0"/>
            </a:endParaRPr>
          </a:p>
          <a:p>
            <a:pPr marL="285750" indent="-285750" algn="just">
              <a:buFont typeface="Wingdings" panose="05000000000000000000" pitchFamily="2" charset="2"/>
              <a:buChar char="v"/>
            </a:pPr>
            <a:r>
              <a:rPr lang="tr-TR" sz="2000" dirty="0">
                <a:latin typeface="Comic Sans MS" panose="030F0702030302020204" pitchFamily="66" charset="0"/>
              </a:rPr>
              <a:t>Çarpma malzeme yüzeyini örten koruyucu tabakayı kısmen uzaklaştırarak </a:t>
            </a:r>
            <a:r>
              <a:rPr lang="tr-TR" sz="2000" dirty="0" smtClean="0">
                <a:latin typeface="Comic Sans MS" panose="030F0702030302020204" pitchFamily="66" charset="0"/>
              </a:rPr>
              <a:t>koruyucu etkinliğinin büyük </a:t>
            </a:r>
            <a:r>
              <a:rPr lang="tr-TR" sz="2000" dirty="0">
                <a:latin typeface="Comic Sans MS" panose="030F0702030302020204" pitchFamily="66" charset="0"/>
              </a:rPr>
              <a:t>ölçüde azalmasına yol açar. Bu kısımlar yüzey tabakalarının </a:t>
            </a:r>
            <a:r>
              <a:rPr lang="tr-TR" sz="2000" dirty="0" smtClean="0">
                <a:latin typeface="Comic Sans MS" panose="030F0702030302020204" pitchFamily="66" charset="0"/>
              </a:rPr>
              <a:t>koruyuculuğunu  </a:t>
            </a:r>
            <a:r>
              <a:rPr lang="tr-TR" sz="2000" dirty="0">
                <a:latin typeface="Comic Sans MS" panose="030F0702030302020204" pitchFamily="66" charset="0"/>
              </a:rPr>
              <a:t>sürdürdüğü diğer bölgelere oranla </a:t>
            </a:r>
            <a:r>
              <a:rPr lang="tr-TR" sz="2000" dirty="0" err="1">
                <a:solidFill>
                  <a:srgbClr val="FF0000"/>
                </a:solidFill>
                <a:latin typeface="Comic Sans MS" panose="030F0702030302020204" pitchFamily="66" charset="0"/>
              </a:rPr>
              <a:t>anodik</a:t>
            </a:r>
            <a:r>
              <a:rPr lang="tr-TR" sz="2000" dirty="0">
                <a:solidFill>
                  <a:srgbClr val="FF0000"/>
                </a:solidFill>
                <a:latin typeface="Comic Sans MS" panose="030F0702030302020204" pitchFamily="66" charset="0"/>
              </a:rPr>
              <a:t> tutum </a:t>
            </a:r>
            <a:r>
              <a:rPr lang="tr-TR" sz="2000" dirty="0">
                <a:latin typeface="Comic Sans MS" panose="030F0702030302020204" pitchFamily="66" charset="0"/>
              </a:rPr>
              <a:t>kazanacaklarından </a:t>
            </a:r>
            <a:r>
              <a:rPr lang="tr-TR" sz="2000" dirty="0">
                <a:solidFill>
                  <a:srgbClr val="FF0000"/>
                </a:solidFill>
                <a:latin typeface="Comic Sans MS" panose="030F0702030302020204" pitchFamily="66" charset="0"/>
              </a:rPr>
              <a:t>hızla çözünürler</a:t>
            </a:r>
            <a:r>
              <a:rPr lang="tr-TR" sz="2000" dirty="0">
                <a:latin typeface="Comic Sans MS" panose="030F0702030302020204" pitchFamily="66" charset="0"/>
              </a:rPr>
              <a:t>. </a:t>
            </a:r>
          </a:p>
          <a:p>
            <a:pPr marL="285750" indent="-285750">
              <a:buFont typeface="Wingdings" panose="05000000000000000000" pitchFamily="2" charset="2"/>
              <a:buChar char="v"/>
            </a:pPr>
            <a:endParaRPr lang="tr-TR" sz="2000" dirty="0">
              <a:latin typeface="Comic Sans MS" panose="030F0702030302020204" pitchFamily="66" charset="0"/>
            </a:endParaRPr>
          </a:p>
        </p:txBody>
      </p:sp>
      <p:sp>
        <p:nvSpPr>
          <p:cNvPr id="5" name="Dikdörtgen 4"/>
          <p:cNvSpPr/>
          <p:nvPr/>
        </p:nvSpPr>
        <p:spPr>
          <a:xfrm>
            <a:off x="328773" y="2917180"/>
            <a:ext cx="11342670" cy="1323439"/>
          </a:xfrm>
          <a:prstGeom prst="rect">
            <a:avLst/>
          </a:prstGeom>
        </p:spPr>
        <p:txBody>
          <a:bodyPr wrap="square">
            <a:spAutoFit/>
          </a:bodyPr>
          <a:lstStyle/>
          <a:p>
            <a:pPr algn="just"/>
            <a:r>
              <a:rPr lang="tr-TR" sz="2000" dirty="0" err="1">
                <a:latin typeface="Comic Sans MS" panose="030F0702030302020204" pitchFamily="66" charset="0"/>
              </a:rPr>
              <a:t>Erozyonlu</a:t>
            </a:r>
            <a:r>
              <a:rPr lang="tr-TR" sz="2000" dirty="0">
                <a:latin typeface="Comic Sans MS" panose="030F0702030302020204" pitchFamily="66" charset="0"/>
              </a:rPr>
              <a:t>  korozyon  olayının  özel  bir  şekli  de  </a:t>
            </a:r>
            <a:r>
              <a:rPr lang="tr-TR" sz="2000" dirty="0">
                <a:solidFill>
                  <a:srgbClr val="FF0000"/>
                </a:solidFill>
                <a:latin typeface="Comic Sans MS" panose="030F0702030302020204" pitchFamily="66" charset="0"/>
              </a:rPr>
              <a:t>“</a:t>
            </a:r>
            <a:r>
              <a:rPr lang="tr-TR" sz="2000" dirty="0" err="1">
                <a:solidFill>
                  <a:srgbClr val="FF0000"/>
                </a:solidFill>
                <a:latin typeface="Comic Sans MS" panose="030F0702030302020204" pitchFamily="66" charset="0"/>
              </a:rPr>
              <a:t>kavitasyon</a:t>
            </a:r>
            <a:r>
              <a:rPr lang="tr-TR" sz="2000" dirty="0">
                <a:solidFill>
                  <a:srgbClr val="FF0000"/>
                </a:solidFill>
                <a:latin typeface="Comic Sans MS" panose="030F0702030302020204" pitchFamily="66" charset="0"/>
              </a:rPr>
              <a:t>”  </a:t>
            </a:r>
            <a:r>
              <a:rPr lang="tr-TR" sz="2000" dirty="0">
                <a:latin typeface="Comic Sans MS" panose="030F0702030302020204" pitchFamily="66" charset="0"/>
              </a:rPr>
              <a:t>dur.  Akışkan içinde  bir  </a:t>
            </a:r>
            <a:r>
              <a:rPr lang="tr-TR" sz="2000" dirty="0">
                <a:solidFill>
                  <a:srgbClr val="FF0000"/>
                </a:solidFill>
                <a:latin typeface="Comic Sans MS" panose="030F0702030302020204" pitchFamily="66" charset="0"/>
              </a:rPr>
              <a:t>gaz  veya  buhar  kabarcığının  </a:t>
            </a:r>
            <a:r>
              <a:rPr lang="tr-TR" sz="2000" dirty="0">
                <a:latin typeface="Comic Sans MS" panose="030F0702030302020204" pitchFamily="66" charset="0"/>
              </a:rPr>
              <a:t>bulunması  halinde,  bu  basınçlı  gaz  metal yüzeyi  üzerinde  bulunan  herhangi  bir  engel  nedeniyle  </a:t>
            </a:r>
            <a:r>
              <a:rPr lang="tr-TR" sz="2000" dirty="0">
                <a:solidFill>
                  <a:srgbClr val="FF0000"/>
                </a:solidFill>
                <a:latin typeface="Comic Sans MS" panose="030F0702030302020204" pitchFamily="66" charset="0"/>
              </a:rPr>
              <a:t>patlayarak</a:t>
            </a:r>
            <a:r>
              <a:rPr lang="tr-TR" sz="2000" dirty="0">
                <a:latin typeface="Comic Sans MS" panose="030F0702030302020204" pitchFamily="66" charset="0"/>
              </a:rPr>
              <a:t>  o  bölgede yıpranmaya  neden  olabilir.  Bu  olay  genellikle  </a:t>
            </a:r>
            <a:r>
              <a:rPr lang="tr-TR" sz="2000" dirty="0">
                <a:solidFill>
                  <a:srgbClr val="FF0000"/>
                </a:solidFill>
                <a:latin typeface="Comic Sans MS" panose="030F0702030302020204" pitchFamily="66" charset="0"/>
              </a:rPr>
              <a:t>hidrolik  türbinlerde,  gemi pervanelerinde ve pompa paletlerinde </a:t>
            </a:r>
            <a:r>
              <a:rPr lang="tr-TR" sz="2000" dirty="0">
                <a:latin typeface="Comic Sans MS" panose="030F0702030302020204" pitchFamily="66" charset="0"/>
              </a:rPr>
              <a:t>ortaya çıkar. </a:t>
            </a:r>
          </a:p>
        </p:txBody>
      </p:sp>
      <p:sp>
        <p:nvSpPr>
          <p:cNvPr id="6" name="Dikdörtgen 5"/>
          <p:cNvSpPr/>
          <p:nvPr/>
        </p:nvSpPr>
        <p:spPr>
          <a:xfrm>
            <a:off x="328773" y="4513394"/>
            <a:ext cx="11260476" cy="1015663"/>
          </a:xfrm>
          <a:prstGeom prst="rect">
            <a:avLst/>
          </a:prstGeom>
        </p:spPr>
        <p:txBody>
          <a:bodyPr wrap="square">
            <a:spAutoFit/>
          </a:bodyPr>
          <a:lstStyle/>
          <a:p>
            <a:pPr algn="just"/>
            <a:r>
              <a:rPr lang="tr-TR" sz="2000" dirty="0" err="1" smtClean="0">
                <a:solidFill>
                  <a:srgbClr val="FF0000"/>
                </a:solidFill>
                <a:latin typeface="Comic Sans MS" panose="030F0702030302020204" pitchFamily="66" charset="0"/>
              </a:rPr>
              <a:t>Kavitasyon</a:t>
            </a:r>
            <a:r>
              <a:rPr lang="tr-TR" sz="2000" dirty="0" smtClean="0">
                <a:solidFill>
                  <a:srgbClr val="FF0000"/>
                </a:solidFill>
                <a:latin typeface="Comic Sans MS" panose="030F0702030302020204" pitchFamily="66" charset="0"/>
              </a:rPr>
              <a:t>  </a:t>
            </a:r>
            <a:r>
              <a:rPr lang="tr-TR" sz="2000" dirty="0">
                <a:solidFill>
                  <a:srgbClr val="FF0000"/>
                </a:solidFill>
                <a:latin typeface="Comic Sans MS" panose="030F0702030302020204" pitchFamily="66" charset="0"/>
              </a:rPr>
              <a:t>olayının  mekanizması  </a:t>
            </a:r>
            <a:r>
              <a:rPr lang="tr-TR" sz="2000" dirty="0">
                <a:latin typeface="Comic Sans MS" panose="030F0702030302020204" pitchFamily="66" charset="0"/>
              </a:rPr>
              <a:t>şöyledir:  Yüksek  akış  hızlarında  bazı bölgelerde  vakum  oluşur  ve  bunun  sonucu  olarak  sıvı  buharlaşabilir,  veya  sıvı içinde  bulunan  çözünmüş  gazlar  ayrışır.  Böylece  sıvı  içinde  </a:t>
            </a:r>
            <a:r>
              <a:rPr lang="tr-TR" sz="2000" dirty="0">
                <a:solidFill>
                  <a:srgbClr val="FF0000"/>
                </a:solidFill>
                <a:latin typeface="Comic Sans MS" panose="030F0702030302020204" pitchFamily="66" charset="0"/>
              </a:rPr>
              <a:t>düşük  basınçlı  gaz kabarcıkları  </a:t>
            </a:r>
            <a:r>
              <a:rPr lang="tr-TR" sz="2000" dirty="0">
                <a:latin typeface="Comic Sans MS" panose="030F0702030302020204" pitchFamily="66" charset="0"/>
              </a:rPr>
              <a:t>meydana  gelir. </a:t>
            </a:r>
          </a:p>
        </p:txBody>
      </p:sp>
    </p:spTree>
    <p:extLst>
      <p:ext uri="{BB962C8B-B14F-4D97-AF65-F5344CB8AC3E}">
        <p14:creationId xmlns:p14="http://schemas.microsoft.com/office/powerpoint/2010/main" val="1091827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441789" y="476457"/>
            <a:ext cx="11363217" cy="1323439"/>
          </a:xfrm>
          <a:prstGeom prst="rect">
            <a:avLst/>
          </a:prstGeom>
        </p:spPr>
        <p:txBody>
          <a:bodyPr wrap="square">
            <a:spAutoFit/>
          </a:bodyPr>
          <a:lstStyle/>
          <a:p>
            <a:pPr algn="just"/>
            <a:r>
              <a:rPr lang="tr-TR" sz="2000" dirty="0">
                <a:latin typeface="Comic Sans MS" panose="030F0702030302020204" pitchFamily="66" charset="0"/>
              </a:rPr>
              <a:t>Bu  </a:t>
            </a:r>
            <a:r>
              <a:rPr lang="tr-TR" sz="2000" dirty="0">
                <a:solidFill>
                  <a:srgbClr val="FF0000"/>
                </a:solidFill>
                <a:latin typeface="Comic Sans MS" panose="030F0702030302020204" pitchFamily="66" charset="0"/>
              </a:rPr>
              <a:t>kabarcıklar  (habbecikler)  </a:t>
            </a:r>
            <a:r>
              <a:rPr lang="tr-TR" sz="2000" dirty="0">
                <a:latin typeface="Comic Sans MS" panose="030F0702030302020204" pitchFamily="66" charset="0"/>
              </a:rPr>
              <a:t>akış yüzeyinde  bulunan  bir  engele  çarparak  parçalanır.  Bu  olay  genellikle  </a:t>
            </a:r>
            <a:r>
              <a:rPr lang="tr-TR" sz="2000" dirty="0" smtClean="0">
                <a:solidFill>
                  <a:srgbClr val="FF0000"/>
                </a:solidFill>
                <a:latin typeface="Comic Sans MS" panose="030F0702030302020204" pitchFamily="66" charset="0"/>
              </a:rPr>
              <a:t>metal </a:t>
            </a:r>
            <a:r>
              <a:rPr lang="tr-TR" sz="2000" dirty="0">
                <a:solidFill>
                  <a:srgbClr val="FF0000"/>
                </a:solidFill>
                <a:latin typeface="Comic Sans MS" panose="030F0702030302020204" pitchFamily="66" charset="0"/>
              </a:rPr>
              <a:t>yüzeyinde  patlama  </a:t>
            </a:r>
            <a:r>
              <a:rPr lang="tr-TR" sz="2000" dirty="0">
                <a:latin typeface="Comic Sans MS" panose="030F0702030302020204" pitchFamily="66" charset="0"/>
              </a:rPr>
              <a:t>şeklinde  meydana  gelir  ve  metal  yüzeyi  üzerinde  kuvvetli  bir </a:t>
            </a:r>
            <a:r>
              <a:rPr lang="tr-TR" sz="2000" dirty="0">
                <a:solidFill>
                  <a:srgbClr val="FF0000"/>
                </a:solidFill>
                <a:latin typeface="Comic Sans MS" panose="030F0702030302020204" pitchFamily="66" charset="0"/>
              </a:rPr>
              <a:t>emiş (vakum) etkisi </a:t>
            </a:r>
            <a:r>
              <a:rPr lang="tr-TR" sz="2000" dirty="0">
                <a:latin typeface="Comic Sans MS" panose="030F0702030302020204" pitchFamily="66" charset="0"/>
              </a:rPr>
              <a:t>yaparak metalin o noktada </a:t>
            </a:r>
            <a:r>
              <a:rPr lang="tr-TR" sz="2000" dirty="0">
                <a:solidFill>
                  <a:srgbClr val="FF0000"/>
                </a:solidFill>
                <a:latin typeface="Comic Sans MS" panose="030F0702030302020204" pitchFamily="66" charset="0"/>
              </a:rPr>
              <a:t>oyulmasına </a:t>
            </a:r>
            <a:r>
              <a:rPr lang="tr-TR" sz="2000" dirty="0">
                <a:latin typeface="Comic Sans MS" panose="030F0702030302020204" pitchFamily="66" charset="0"/>
              </a:rPr>
              <a:t>neden olur. Oluşan bu oyuk yeni kabarcıklar oluşmasına ve oyuğun gittikçe büyümesine neden olur. </a:t>
            </a: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789" y="1996257"/>
            <a:ext cx="4900774" cy="28064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Dikdörtgen 4"/>
          <p:cNvSpPr/>
          <p:nvPr/>
        </p:nvSpPr>
        <p:spPr>
          <a:xfrm>
            <a:off x="441789" y="4877925"/>
            <a:ext cx="4682666" cy="1200329"/>
          </a:xfrm>
          <a:prstGeom prst="rect">
            <a:avLst/>
          </a:prstGeom>
        </p:spPr>
        <p:txBody>
          <a:bodyPr wrap="square">
            <a:spAutoFit/>
          </a:bodyPr>
          <a:lstStyle/>
          <a:p>
            <a:pPr algn="just"/>
            <a:r>
              <a:rPr lang="tr-TR" dirty="0" err="1">
                <a:solidFill>
                  <a:srgbClr val="FF0000"/>
                </a:solidFill>
                <a:latin typeface="Comic Sans MS" panose="030F0702030302020204" pitchFamily="66" charset="0"/>
              </a:rPr>
              <a:t>Kavitasyon</a:t>
            </a:r>
            <a:r>
              <a:rPr lang="tr-TR" dirty="0">
                <a:solidFill>
                  <a:srgbClr val="FF0000"/>
                </a:solidFill>
                <a:latin typeface="Comic Sans MS" panose="030F0702030302020204" pitchFamily="66" charset="0"/>
              </a:rPr>
              <a:t> olayının meydana gelişi=Erozyon korozyonu oluşumunun ve oyuklara yol açan </a:t>
            </a:r>
            <a:r>
              <a:rPr lang="tr-TR" dirty="0" err="1">
                <a:solidFill>
                  <a:srgbClr val="FF0000"/>
                </a:solidFill>
                <a:latin typeface="Comic Sans MS" panose="030F0702030302020204" pitchFamily="66" charset="0"/>
              </a:rPr>
              <a:t>türbilanslı</a:t>
            </a:r>
            <a:r>
              <a:rPr lang="tr-TR" dirty="0">
                <a:solidFill>
                  <a:srgbClr val="FF0000"/>
                </a:solidFill>
                <a:latin typeface="Comic Sans MS" panose="030F0702030302020204" pitchFamily="66" charset="0"/>
              </a:rPr>
              <a:t> buhar akışının şematik mekanizması </a:t>
            </a:r>
          </a:p>
        </p:txBody>
      </p:sp>
      <p:sp>
        <p:nvSpPr>
          <p:cNvPr id="6" name="Dikdörtgen 5"/>
          <p:cNvSpPr/>
          <p:nvPr/>
        </p:nvSpPr>
        <p:spPr>
          <a:xfrm>
            <a:off x="5801474" y="2844852"/>
            <a:ext cx="6096000" cy="2862322"/>
          </a:xfrm>
          <a:prstGeom prst="rect">
            <a:avLst/>
          </a:prstGeom>
        </p:spPr>
        <p:txBody>
          <a:bodyPr>
            <a:spAutoFit/>
          </a:bodyPr>
          <a:lstStyle/>
          <a:p>
            <a:pPr algn="just"/>
            <a:r>
              <a:rPr lang="tr-TR" sz="2000" dirty="0" err="1">
                <a:latin typeface="Comic Sans MS" panose="030F0702030302020204" pitchFamily="66" charset="0"/>
              </a:rPr>
              <a:t>Kavitasyon</a:t>
            </a:r>
            <a:r>
              <a:rPr lang="tr-TR" sz="2000" dirty="0">
                <a:latin typeface="Comic Sans MS" panose="030F0702030302020204" pitchFamily="66" charset="0"/>
              </a:rPr>
              <a:t>  olayı  </a:t>
            </a:r>
            <a:r>
              <a:rPr lang="tr-TR" sz="2000" dirty="0">
                <a:solidFill>
                  <a:srgbClr val="FF0000"/>
                </a:solidFill>
                <a:latin typeface="Comic Sans MS" panose="030F0702030302020204" pitchFamily="66" charset="0"/>
              </a:rPr>
              <a:t>korozyonla</a:t>
            </a:r>
            <a:r>
              <a:rPr lang="tr-TR" sz="2000" dirty="0">
                <a:latin typeface="Comic Sans MS" panose="030F0702030302020204" pitchFamily="66" charset="0"/>
              </a:rPr>
              <a:t>  veya  </a:t>
            </a:r>
            <a:r>
              <a:rPr lang="tr-TR" sz="2000" dirty="0">
                <a:solidFill>
                  <a:srgbClr val="FF0000"/>
                </a:solidFill>
                <a:latin typeface="Comic Sans MS" panose="030F0702030302020204" pitchFamily="66" charset="0"/>
              </a:rPr>
              <a:t>erozyonla</a:t>
            </a:r>
            <a:r>
              <a:rPr lang="tr-TR" sz="2000" dirty="0">
                <a:latin typeface="Comic Sans MS" panose="030F0702030302020204" pitchFamily="66" charset="0"/>
              </a:rPr>
              <a:t>  birlikte  yürüyebilir.  Olayın başlaması  için  akış  yüzeyinde  herhangi  bir  </a:t>
            </a:r>
            <a:r>
              <a:rPr lang="tr-TR" sz="2000" dirty="0">
                <a:solidFill>
                  <a:srgbClr val="FF0000"/>
                </a:solidFill>
                <a:latin typeface="Comic Sans MS" panose="030F0702030302020204" pitchFamily="66" charset="0"/>
              </a:rPr>
              <a:t>hendek  veya  pürüzün  </a:t>
            </a:r>
            <a:r>
              <a:rPr lang="tr-TR" sz="2000" dirty="0">
                <a:latin typeface="Comic Sans MS" panose="030F0702030302020204" pitchFamily="66" charset="0"/>
              </a:rPr>
              <a:t>bulunması gerekir.  Gaz  kabarcıkları  bu  noktada  patlar  ve  metali  oyar.  Oluşan  oyukta meydana  gelen  </a:t>
            </a:r>
            <a:r>
              <a:rPr lang="tr-TR" sz="2000" dirty="0" smtClean="0">
                <a:latin typeface="Comic Sans MS" panose="030F0702030302020204" pitchFamily="66" charset="0"/>
              </a:rPr>
              <a:t>türbülans  </a:t>
            </a:r>
            <a:r>
              <a:rPr lang="tr-TR" sz="2000" dirty="0">
                <a:latin typeface="Comic Sans MS" panose="030F0702030302020204" pitchFamily="66" charset="0"/>
              </a:rPr>
              <a:t>yeni  kabarcıkların  oluşması  için  uygun  bir  ortam oluşturur.  Böylece  </a:t>
            </a:r>
            <a:r>
              <a:rPr lang="tr-TR" sz="2000" dirty="0" err="1">
                <a:solidFill>
                  <a:srgbClr val="FF0000"/>
                </a:solidFill>
                <a:latin typeface="Comic Sans MS" panose="030F0702030302020204" pitchFamily="66" charset="0"/>
              </a:rPr>
              <a:t>kavitasyon</a:t>
            </a:r>
            <a:r>
              <a:rPr lang="tr-TR" sz="2000" dirty="0">
                <a:solidFill>
                  <a:srgbClr val="FF0000"/>
                </a:solidFill>
                <a:latin typeface="Comic Sans MS" panose="030F0702030302020204" pitchFamily="66" charset="0"/>
              </a:rPr>
              <a:t>  olayı </a:t>
            </a:r>
            <a:r>
              <a:rPr lang="tr-TR" sz="2000" dirty="0">
                <a:latin typeface="Comic Sans MS" panose="030F0702030302020204" pitchFamily="66" charset="0"/>
              </a:rPr>
              <a:t> aynı  noktada  tekrarlanarak  metal yüzeyindeki </a:t>
            </a:r>
            <a:r>
              <a:rPr lang="tr-TR" sz="2000" dirty="0">
                <a:solidFill>
                  <a:srgbClr val="FF0000"/>
                </a:solidFill>
                <a:latin typeface="Comic Sans MS" panose="030F0702030302020204" pitchFamily="66" charset="0"/>
              </a:rPr>
              <a:t>oyuk gittikçe büyür</a:t>
            </a:r>
            <a:r>
              <a:rPr lang="tr-TR" sz="2000" dirty="0">
                <a:latin typeface="Comic Sans MS" panose="030F0702030302020204" pitchFamily="66" charset="0"/>
              </a:rPr>
              <a:t>. </a:t>
            </a:r>
          </a:p>
        </p:txBody>
      </p:sp>
    </p:spTree>
    <p:extLst>
      <p:ext uri="{BB962C8B-B14F-4D97-AF65-F5344CB8AC3E}">
        <p14:creationId xmlns:p14="http://schemas.microsoft.com/office/powerpoint/2010/main" val="3205689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14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359596" y="372909"/>
            <a:ext cx="11527604" cy="5632311"/>
          </a:xfrm>
          <a:prstGeom prst="rect">
            <a:avLst/>
          </a:prstGeom>
        </p:spPr>
        <p:txBody>
          <a:bodyPr wrap="square">
            <a:spAutoFit/>
          </a:bodyPr>
          <a:lstStyle/>
          <a:p>
            <a:r>
              <a:rPr lang="tr-TR" sz="2000" dirty="0">
                <a:latin typeface="Comic Sans MS" panose="030F0702030302020204" pitchFamily="66" charset="0"/>
              </a:rPr>
              <a:t>Sistemin </a:t>
            </a:r>
            <a:r>
              <a:rPr lang="tr-TR" sz="2000" dirty="0" err="1" smtClean="0">
                <a:latin typeface="Comic Sans MS" panose="030F0702030302020204" pitchFamily="66" charset="0"/>
              </a:rPr>
              <a:t>erozyonlu</a:t>
            </a:r>
            <a:r>
              <a:rPr lang="tr-TR" sz="2000" dirty="0" smtClean="0">
                <a:latin typeface="Comic Sans MS" panose="030F0702030302020204" pitchFamily="66" charset="0"/>
              </a:rPr>
              <a:t> </a:t>
            </a:r>
            <a:r>
              <a:rPr lang="tr-TR" sz="2000" dirty="0">
                <a:latin typeface="Comic Sans MS" panose="030F0702030302020204" pitchFamily="66" charset="0"/>
              </a:rPr>
              <a:t>korozyona uğrayarak </a:t>
            </a:r>
            <a:r>
              <a:rPr lang="tr-TR" sz="2000" dirty="0" err="1">
                <a:latin typeface="Comic Sans MS" panose="030F0702030302020204" pitchFamily="66" charset="0"/>
              </a:rPr>
              <a:t>bozunmasına</a:t>
            </a:r>
            <a:r>
              <a:rPr lang="tr-TR" sz="2000" dirty="0">
                <a:latin typeface="Comic Sans MS" panose="030F0702030302020204" pitchFamily="66" charset="0"/>
              </a:rPr>
              <a:t> yol açan diğer bir </a:t>
            </a:r>
            <a:r>
              <a:rPr lang="tr-TR" sz="2000" dirty="0" smtClean="0">
                <a:latin typeface="Comic Sans MS" panose="030F0702030302020204" pitchFamily="66" charset="0"/>
              </a:rPr>
              <a:t>faktör </a:t>
            </a:r>
            <a:r>
              <a:rPr lang="tr-TR" sz="2000" dirty="0" smtClean="0">
                <a:solidFill>
                  <a:srgbClr val="FF0000"/>
                </a:solidFill>
                <a:latin typeface="Comic Sans MS" panose="030F0702030302020204" pitchFamily="66" charset="0"/>
              </a:rPr>
              <a:t>galvanik </a:t>
            </a:r>
            <a:r>
              <a:rPr lang="tr-TR" sz="2000" dirty="0">
                <a:solidFill>
                  <a:srgbClr val="FF0000"/>
                </a:solidFill>
                <a:latin typeface="Comic Sans MS" panose="030F0702030302020204" pitchFamily="66" charset="0"/>
              </a:rPr>
              <a:t>eşlemedir. </a:t>
            </a:r>
            <a:endParaRPr lang="tr-TR" sz="2000" dirty="0" smtClean="0">
              <a:solidFill>
                <a:srgbClr val="FF0000"/>
              </a:solidFill>
              <a:latin typeface="Comic Sans MS" panose="030F0702030302020204" pitchFamily="66" charset="0"/>
            </a:endParaRPr>
          </a:p>
          <a:p>
            <a:endParaRPr lang="tr-TR" sz="2000" dirty="0" smtClean="0">
              <a:solidFill>
                <a:srgbClr val="FF0000"/>
              </a:solidFill>
              <a:latin typeface="Comic Sans MS" panose="030F0702030302020204" pitchFamily="66" charset="0"/>
            </a:endParaRPr>
          </a:p>
          <a:p>
            <a:pPr marL="342900" indent="-342900">
              <a:buFont typeface="Wingdings" panose="05000000000000000000" pitchFamily="2" charset="2"/>
              <a:buChar char="Ø"/>
            </a:pPr>
            <a:r>
              <a:rPr lang="tr-TR" sz="2000" dirty="0">
                <a:latin typeface="Comic Sans MS" panose="030F0702030302020204" pitchFamily="66" charset="0"/>
              </a:rPr>
              <a:t>Ortamda mevcut katı parçacıklar </a:t>
            </a:r>
            <a:r>
              <a:rPr lang="tr-TR" sz="2000" dirty="0" err="1">
                <a:latin typeface="Comic Sans MS" panose="030F0702030302020204" pitchFamily="66" charset="0"/>
              </a:rPr>
              <a:t>erozyonlu</a:t>
            </a:r>
            <a:r>
              <a:rPr lang="tr-TR" sz="2000" dirty="0">
                <a:latin typeface="Comic Sans MS" panose="030F0702030302020204" pitchFamily="66" charset="0"/>
              </a:rPr>
              <a:t> korozyonun hızını büyük ölçüde artırırlar</a:t>
            </a:r>
            <a:r>
              <a:rPr lang="tr-TR" sz="2000" dirty="0" smtClean="0">
                <a:latin typeface="Comic Sans MS" panose="030F0702030302020204" pitchFamily="66" charset="0"/>
              </a:rPr>
              <a:t>.</a:t>
            </a:r>
          </a:p>
          <a:p>
            <a:pPr marL="342900" indent="-342900">
              <a:buFont typeface="Wingdings" panose="05000000000000000000" pitchFamily="2" charset="2"/>
              <a:buChar char="Ø"/>
            </a:pPr>
            <a:endParaRPr lang="tr-TR" sz="2000" dirty="0" smtClean="0">
              <a:latin typeface="Comic Sans MS" panose="030F0702030302020204" pitchFamily="66" charset="0"/>
            </a:endParaRPr>
          </a:p>
          <a:p>
            <a:pPr marL="342900" indent="-342900">
              <a:buFont typeface="Wingdings" panose="05000000000000000000" pitchFamily="2" charset="2"/>
              <a:buChar char="Ø"/>
            </a:pPr>
            <a:r>
              <a:rPr lang="tr-TR" sz="2000" dirty="0">
                <a:latin typeface="Comic Sans MS" panose="030F0702030302020204" pitchFamily="66" charset="0"/>
              </a:rPr>
              <a:t>Bunlar oksit tabakalarının uzaklaştırılmasını hızlandırırlar. Ayrıca çarptıkları yüzey için aşındırıcı özellikte de olabilirler. </a:t>
            </a:r>
            <a:endParaRPr lang="tr-TR" sz="2000" dirty="0" smtClean="0">
              <a:latin typeface="Comic Sans MS" panose="030F0702030302020204" pitchFamily="66" charset="0"/>
            </a:endParaRPr>
          </a:p>
          <a:p>
            <a:pPr marL="342900" indent="-342900">
              <a:buFont typeface="Wingdings" panose="05000000000000000000" pitchFamily="2" charset="2"/>
              <a:buChar char="Ø"/>
            </a:pPr>
            <a:endParaRPr lang="tr-TR" sz="2000" dirty="0" smtClean="0">
              <a:latin typeface="Comic Sans MS" panose="030F0702030302020204" pitchFamily="66" charset="0"/>
            </a:endParaRPr>
          </a:p>
          <a:p>
            <a:pPr marL="342900" indent="-342900">
              <a:buFont typeface="Wingdings" panose="05000000000000000000" pitchFamily="2" charset="2"/>
              <a:buChar char="Ø"/>
            </a:pPr>
            <a:r>
              <a:rPr lang="tr-TR" sz="2000" dirty="0" smtClean="0">
                <a:latin typeface="Comic Sans MS" panose="030F0702030302020204" pitchFamily="66" charset="0"/>
              </a:rPr>
              <a:t>Meydana </a:t>
            </a:r>
            <a:r>
              <a:rPr lang="tr-TR" sz="2000" dirty="0">
                <a:latin typeface="Comic Sans MS" panose="030F0702030302020204" pitchFamily="66" charset="0"/>
              </a:rPr>
              <a:t>gelen korozyon </a:t>
            </a:r>
            <a:r>
              <a:rPr lang="tr-TR" sz="2000" dirty="0" smtClean="0">
                <a:latin typeface="Comic Sans MS" panose="030F0702030302020204" pitchFamily="66" charset="0"/>
              </a:rPr>
              <a:t>katı </a:t>
            </a:r>
            <a:r>
              <a:rPr lang="tr-TR" sz="2000" dirty="0">
                <a:latin typeface="Comic Sans MS" panose="030F0702030302020204" pitchFamily="66" charset="0"/>
              </a:rPr>
              <a:t>parçacıkların </a:t>
            </a:r>
            <a:r>
              <a:rPr lang="tr-TR" sz="2000" dirty="0" smtClean="0">
                <a:latin typeface="Comic Sans MS" panose="030F0702030302020204" pitchFamily="66" charset="0"/>
              </a:rPr>
              <a:t>ortam </a:t>
            </a:r>
            <a:r>
              <a:rPr lang="tr-TR" sz="2000" dirty="0">
                <a:latin typeface="Comic Sans MS" panose="030F0702030302020204" pitchFamily="66" charset="0"/>
              </a:rPr>
              <a:t>içindeki miktarlarına, tane büyüklüğüne, </a:t>
            </a:r>
            <a:r>
              <a:rPr lang="tr-TR" sz="2000" dirty="0" smtClean="0">
                <a:latin typeface="Comic Sans MS" panose="030F0702030302020204" pitchFamily="66" charset="0"/>
              </a:rPr>
              <a:t>sertliğine ve </a:t>
            </a:r>
            <a:r>
              <a:rPr lang="tr-TR" sz="2000" dirty="0">
                <a:latin typeface="Comic Sans MS" panose="030F0702030302020204" pitchFamily="66" charset="0"/>
              </a:rPr>
              <a:t>şekillerine </a:t>
            </a:r>
            <a:r>
              <a:rPr lang="tr-TR" sz="2000" dirty="0" smtClean="0">
                <a:latin typeface="Comic Sans MS" panose="030F0702030302020204" pitchFamily="66" charset="0"/>
              </a:rPr>
              <a:t>bağlıdır.</a:t>
            </a:r>
          </a:p>
          <a:p>
            <a:pPr marL="342900" indent="-342900">
              <a:buFont typeface="Wingdings" panose="05000000000000000000" pitchFamily="2" charset="2"/>
              <a:buChar char="Ø"/>
            </a:pPr>
            <a:endParaRPr lang="tr-TR" sz="2000" dirty="0" smtClean="0">
              <a:latin typeface="Comic Sans MS" panose="030F0702030302020204" pitchFamily="66" charset="0"/>
            </a:endParaRPr>
          </a:p>
          <a:p>
            <a:r>
              <a:rPr lang="tr-TR" sz="2000" dirty="0" err="1">
                <a:latin typeface="Comic Sans MS" panose="030F0702030302020204" pitchFamily="66" charset="0"/>
              </a:rPr>
              <a:t>Erozyonlu</a:t>
            </a:r>
            <a:r>
              <a:rPr lang="tr-TR" sz="2000" dirty="0">
                <a:latin typeface="Comic Sans MS" panose="030F0702030302020204" pitchFamily="66" charset="0"/>
              </a:rPr>
              <a:t> korozyona </a:t>
            </a:r>
            <a:r>
              <a:rPr lang="tr-TR" sz="2000" dirty="0" smtClean="0">
                <a:latin typeface="Comic Sans MS" panose="030F0702030302020204" pitchFamily="66" charset="0"/>
              </a:rPr>
              <a:t>karşı </a:t>
            </a:r>
            <a:r>
              <a:rPr lang="tr-TR" sz="2000" dirty="0">
                <a:latin typeface="Comic Sans MS" panose="030F0702030302020204" pitchFamily="66" charset="0"/>
              </a:rPr>
              <a:t>uygulanabilecek önlemler</a:t>
            </a:r>
            <a:r>
              <a:rPr lang="tr-TR" sz="2000" dirty="0" smtClean="0">
                <a:latin typeface="Comic Sans MS" panose="030F0702030302020204" pitchFamily="66" charset="0"/>
              </a:rPr>
              <a:t>:</a:t>
            </a:r>
          </a:p>
          <a:p>
            <a:endParaRPr lang="tr-TR" sz="2000" dirty="0" smtClean="0">
              <a:latin typeface="Comic Sans MS" panose="030F0702030302020204" pitchFamily="66" charset="0"/>
            </a:endParaRPr>
          </a:p>
          <a:p>
            <a:r>
              <a:rPr lang="tr-TR" sz="2000" dirty="0">
                <a:latin typeface="Comic Sans MS" panose="030F0702030302020204" pitchFamily="66" charset="0"/>
              </a:rPr>
              <a:t>1- </a:t>
            </a:r>
            <a:r>
              <a:rPr lang="tr-TR" sz="2000" dirty="0">
                <a:solidFill>
                  <a:srgbClr val="FF0000"/>
                </a:solidFill>
                <a:latin typeface="Comic Sans MS" panose="030F0702030302020204" pitchFamily="66" charset="0"/>
              </a:rPr>
              <a:t>Mukavemeti yüksek malzeme kullanmak: </a:t>
            </a:r>
            <a:r>
              <a:rPr lang="tr-TR" sz="2000" dirty="0">
                <a:latin typeface="Comic Sans MS" panose="030F0702030302020204" pitchFamily="66" charset="0"/>
              </a:rPr>
              <a:t>Bir malzemenin </a:t>
            </a:r>
            <a:r>
              <a:rPr lang="tr-TR" sz="2000" dirty="0" err="1">
                <a:latin typeface="Comic Sans MS" panose="030F0702030302020204" pitchFamily="66" charset="0"/>
              </a:rPr>
              <a:t>erozyonlu</a:t>
            </a:r>
            <a:r>
              <a:rPr lang="tr-TR" sz="2000" dirty="0">
                <a:latin typeface="Comic Sans MS" panose="030F0702030302020204" pitchFamily="66" charset="0"/>
              </a:rPr>
              <a:t> korozyona </a:t>
            </a:r>
            <a:r>
              <a:rPr lang="tr-TR" sz="2000" dirty="0" smtClean="0">
                <a:latin typeface="Comic Sans MS" panose="030F0702030302020204" pitchFamily="66" charset="0"/>
              </a:rPr>
              <a:t>mukavemeti; genel </a:t>
            </a:r>
            <a:r>
              <a:rPr lang="tr-TR" sz="2000" dirty="0">
                <a:latin typeface="Comic Sans MS" panose="030F0702030302020204" pitchFamily="66" charset="0"/>
              </a:rPr>
              <a:t>korozyon </a:t>
            </a:r>
            <a:r>
              <a:rPr lang="tr-TR" sz="2000" dirty="0" smtClean="0">
                <a:latin typeface="Comic Sans MS" panose="030F0702030302020204" pitchFamily="66" charset="0"/>
              </a:rPr>
              <a:t>dayanımı </a:t>
            </a:r>
            <a:r>
              <a:rPr lang="tr-TR" sz="2000" dirty="0">
                <a:latin typeface="Comic Sans MS" panose="030F0702030302020204" pitchFamily="66" charset="0"/>
              </a:rPr>
              <a:t>ve sertliği ile tanımlanır. </a:t>
            </a:r>
            <a:endParaRPr lang="tr-TR" sz="2000" dirty="0" smtClean="0">
              <a:latin typeface="Comic Sans MS" panose="030F0702030302020204" pitchFamily="66" charset="0"/>
            </a:endParaRPr>
          </a:p>
          <a:p>
            <a:pPr marL="342900" indent="-342900">
              <a:buFont typeface="Wingdings" panose="05000000000000000000" pitchFamily="2" charset="2"/>
              <a:buChar char="Ø"/>
            </a:pPr>
            <a:r>
              <a:rPr lang="tr-TR" sz="2000" dirty="0" smtClean="0">
                <a:solidFill>
                  <a:srgbClr val="FF0000"/>
                </a:solidFill>
                <a:latin typeface="Comic Sans MS" panose="030F0702030302020204" pitchFamily="66" charset="0"/>
              </a:rPr>
              <a:t>Molibden </a:t>
            </a:r>
            <a:r>
              <a:rPr lang="tr-TR" sz="2000" dirty="0">
                <a:solidFill>
                  <a:srgbClr val="FF0000"/>
                </a:solidFill>
                <a:latin typeface="Comic Sans MS" panose="030F0702030302020204" pitchFamily="66" charset="0"/>
              </a:rPr>
              <a:t>içeren paslanmaz çeliklerden sonra, nikel esaslı alaşımlar </a:t>
            </a:r>
            <a:r>
              <a:rPr lang="tr-TR" sz="2000" dirty="0">
                <a:latin typeface="Comic Sans MS" panose="030F0702030302020204" pitchFamily="66" charset="0"/>
              </a:rPr>
              <a:t>mukavemetli malzemeler arasında yer </a:t>
            </a:r>
            <a:r>
              <a:rPr lang="tr-TR" sz="2000" dirty="0" smtClean="0">
                <a:latin typeface="Comic Sans MS" panose="030F0702030302020204" pitchFamily="66" charset="0"/>
              </a:rPr>
              <a:t>alırlar. </a:t>
            </a:r>
            <a:r>
              <a:rPr lang="tr-TR" sz="2000" dirty="0" smtClean="0">
                <a:solidFill>
                  <a:srgbClr val="FF0000"/>
                </a:solidFill>
                <a:latin typeface="Comic Sans MS" panose="030F0702030302020204" pitchFamily="66" charset="0"/>
              </a:rPr>
              <a:t>Çinko </a:t>
            </a:r>
            <a:r>
              <a:rPr lang="tr-TR" sz="2000" dirty="0">
                <a:solidFill>
                  <a:srgbClr val="FF0000"/>
                </a:solidFill>
                <a:latin typeface="Comic Sans MS" panose="030F0702030302020204" pitchFamily="66" charset="0"/>
              </a:rPr>
              <a:t>miktarı yüksek pirinçler </a:t>
            </a:r>
            <a:r>
              <a:rPr lang="tr-TR" sz="2000" dirty="0">
                <a:latin typeface="Comic Sans MS" panose="030F0702030302020204" pitchFamily="66" charset="0"/>
              </a:rPr>
              <a:t>ve </a:t>
            </a:r>
            <a:r>
              <a:rPr lang="tr-TR" sz="2000" dirty="0">
                <a:solidFill>
                  <a:srgbClr val="FF0000"/>
                </a:solidFill>
                <a:latin typeface="Comic Sans MS" panose="030F0702030302020204" pitchFamily="66" charset="0"/>
              </a:rPr>
              <a:t>alüminyum pirinçleri </a:t>
            </a:r>
            <a:r>
              <a:rPr lang="tr-TR" sz="2000" dirty="0" err="1">
                <a:latin typeface="Comic Sans MS" panose="030F0702030302020204" pitchFamily="66" charset="0"/>
              </a:rPr>
              <a:t>erozyonlu</a:t>
            </a:r>
            <a:r>
              <a:rPr lang="tr-TR" sz="2000" dirty="0">
                <a:latin typeface="Comic Sans MS" panose="030F0702030302020204" pitchFamily="66" charset="0"/>
              </a:rPr>
              <a:t> korozyona daha az mukavemetlidirler. </a:t>
            </a:r>
          </a:p>
        </p:txBody>
      </p:sp>
    </p:spTree>
    <p:extLst>
      <p:ext uri="{BB962C8B-B14F-4D97-AF65-F5344CB8AC3E}">
        <p14:creationId xmlns:p14="http://schemas.microsoft.com/office/powerpoint/2010/main" val="3292324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374518" y="264828"/>
            <a:ext cx="10832198" cy="5632311"/>
          </a:xfrm>
          <a:prstGeom prst="rect">
            <a:avLst/>
          </a:prstGeom>
        </p:spPr>
        <p:txBody>
          <a:bodyPr wrap="square">
            <a:spAutoFit/>
          </a:bodyPr>
          <a:lstStyle/>
          <a:p>
            <a:pPr marL="342900" indent="-342900" algn="just">
              <a:buFont typeface="Wingdings" panose="05000000000000000000" pitchFamily="2" charset="2"/>
              <a:buChar char="Ø"/>
            </a:pPr>
            <a:r>
              <a:rPr lang="tr-TR" sz="2000" dirty="0">
                <a:solidFill>
                  <a:srgbClr val="FF0000"/>
                </a:solidFill>
                <a:latin typeface="Comic Sans MS" panose="030F0702030302020204" pitchFamily="66" charset="0"/>
              </a:rPr>
              <a:t>Pirinçlerde </a:t>
            </a:r>
            <a:r>
              <a:rPr lang="tr-TR" sz="2000" dirty="0" smtClean="0">
                <a:solidFill>
                  <a:srgbClr val="FF0000"/>
                </a:solidFill>
                <a:latin typeface="Comic Sans MS" panose="030F0702030302020204" pitchFamily="66" charset="0"/>
              </a:rPr>
              <a:t>korozyona uğrama eğilimi </a:t>
            </a:r>
            <a:r>
              <a:rPr lang="tr-TR" sz="2000" dirty="0">
                <a:solidFill>
                  <a:srgbClr val="FF0000"/>
                </a:solidFill>
                <a:latin typeface="Comic Sans MS" panose="030F0702030302020204" pitchFamily="66" charset="0"/>
              </a:rPr>
              <a:t>azalan çinko miktarı ile artar</a:t>
            </a:r>
            <a:r>
              <a:rPr lang="tr-TR" sz="2000" dirty="0">
                <a:latin typeface="Comic Sans MS" panose="030F0702030302020204" pitchFamily="66" charset="0"/>
              </a:rPr>
              <a:t>. Çinko miktarı düşük pirinçler </a:t>
            </a:r>
            <a:r>
              <a:rPr lang="tr-TR" sz="2000" dirty="0" smtClean="0">
                <a:latin typeface="Comic Sans MS" panose="030F0702030302020204" pitchFamily="66" charset="0"/>
              </a:rPr>
              <a:t>yeterli </a:t>
            </a:r>
            <a:r>
              <a:rPr lang="tr-TR" sz="2000" dirty="0">
                <a:latin typeface="Comic Sans MS" panose="030F0702030302020204" pitchFamily="66" charset="0"/>
              </a:rPr>
              <a:t>korozyon mukavemetine karşın </a:t>
            </a:r>
            <a:r>
              <a:rPr lang="tr-TR" sz="2000" dirty="0" err="1">
                <a:latin typeface="Comic Sans MS" panose="030F0702030302020204" pitchFamily="66" charset="0"/>
              </a:rPr>
              <a:t>erozyonlu</a:t>
            </a:r>
            <a:r>
              <a:rPr lang="tr-TR" sz="2000" dirty="0">
                <a:latin typeface="Comic Sans MS" panose="030F0702030302020204" pitchFamily="66" charset="0"/>
              </a:rPr>
              <a:t> korozyona </a:t>
            </a:r>
            <a:r>
              <a:rPr lang="tr-TR" sz="2000" dirty="0" smtClean="0">
                <a:latin typeface="Comic Sans MS" panose="030F0702030302020204" pitchFamily="66" charset="0"/>
              </a:rPr>
              <a:t>karşı dayanımları düşüktür.</a:t>
            </a:r>
          </a:p>
          <a:p>
            <a:pPr algn="just"/>
            <a:endParaRPr lang="tr-TR" sz="2000" dirty="0" smtClean="0">
              <a:latin typeface="Comic Sans MS" panose="030F0702030302020204" pitchFamily="66" charset="0"/>
            </a:endParaRPr>
          </a:p>
          <a:p>
            <a:pPr algn="just"/>
            <a:r>
              <a:rPr lang="tr-TR" sz="2000" dirty="0">
                <a:latin typeface="Comic Sans MS" panose="030F0702030302020204" pitchFamily="66" charset="0"/>
              </a:rPr>
              <a:t>2- </a:t>
            </a:r>
            <a:r>
              <a:rPr lang="tr-TR" sz="2000" dirty="0">
                <a:solidFill>
                  <a:srgbClr val="FF0000"/>
                </a:solidFill>
                <a:latin typeface="Comic Sans MS" panose="030F0702030302020204" pitchFamily="66" charset="0"/>
              </a:rPr>
              <a:t>Tasarım yönünden alınabilecek önlemler: </a:t>
            </a:r>
            <a:r>
              <a:rPr lang="tr-TR" sz="2000" dirty="0">
                <a:latin typeface="Comic Sans MS" panose="030F0702030302020204" pitchFamily="66" charset="0"/>
              </a:rPr>
              <a:t>Türbülansı azaltmak için malzeme yüzeyindeki düzensizlikleri gidermek, boru çapını artırarak </a:t>
            </a:r>
            <a:r>
              <a:rPr lang="tr-TR" sz="2000" dirty="0">
                <a:solidFill>
                  <a:srgbClr val="FF0000"/>
                </a:solidFill>
                <a:latin typeface="Comic Sans MS" panose="030F0702030302020204" pitchFamily="66" charset="0"/>
              </a:rPr>
              <a:t>hızı düşürmek</a:t>
            </a:r>
            <a:r>
              <a:rPr lang="tr-TR" sz="2000" dirty="0">
                <a:latin typeface="Comic Sans MS" panose="030F0702030302020204" pitchFamily="66" charset="0"/>
              </a:rPr>
              <a:t>, dirsek, vana ve </a:t>
            </a:r>
            <a:r>
              <a:rPr lang="tr-TR" sz="2000" dirty="0" err="1">
                <a:latin typeface="Comic Sans MS" panose="030F0702030302020204" pitchFamily="66" charset="0"/>
              </a:rPr>
              <a:t>flanş</a:t>
            </a:r>
            <a:r>
              <a:rPr lang="tr-TR" sz="2000" dirty="0">
                <a:latin typeface="Comic Sans MS" panose="030F0702030302020204" pitchFamily="66" charset="0"/>
              </a:rPr>
              <a:t> gibi </a:t>
            </a:r>
            <a:r>
              <a:rPr lang="tr-TR" sz="2000" dirty="0" err="1">
                <a:latin typeface="Comic Sans MS" panose="030F0702030302020204" pitchFamily="66" charset="0"/>
              </a:rPr>
              <a:t>erozyonlu</a:t>
            </a:r>
            <a:r>
              <a:rPr lang="tr-TR" sz="2000" dirty="0">
                <a:latin typeface="Comic Sans MS" panose="030F0702030302020204" pitchFamily="66" charset="0"/>
              </a:rPr>
              <a:t> korozyona </a:t>
            </a:r>
            <a:r>
              <a:rPr lang="tr-TR" sz="2000" dirty="0" smtClean="0">
                <a:latin typeface="Comic Sans MS" panose="030F0702030302020204" pitchFamily="66" charset="0"/>
              </a:rPr>
              <a:t>uğrayabilecek parçaların </a:t>
            </a:r>
            <a:r>
              <a:rPr lang="tr-TR" sz="2000" dirty="0">
                <a:latin typeface="Comic Sans MS" panose="030F0702030302020204" pitchFamily="66" charset="0"/>
              </a:rPr>
              <a:t>çarpma etkisini minimuma indirmek</a:t>
            </a:r>
            <a:r>
              <a:rPr lang="tr-TR" sz="2000" dirty="0" smtClean="0">
                <a:latin typeface="Comic Sans MS" panose="030F0702030302020204" pitchFamily="66" charset="0"/>
              </a:rPr>
              <a:t>,</a:t>
            </a:r>
          </a:p>
          <a:p>
            <a:pPr algn="just"/>
            <a:endParaRPr lang="tr-TR" sz="2000" dirty="0" smtClean="0">
              <a:latin typeface="Comic Sans MS" panose="030F0702030302020204" pitchFamily="66" charset="0"/>
            </a:endParaRPr>
          </a:p>
          <a:p>
            <a:pPr marL="342900" indent="-342900" algn="just">
              <a:buFont typeface="Wingdings" panose="05000000000000000000" pitchFamily="2" charset="2"/>
              <a:buChar char="Ø"/>
            </a:pPr>
            <a:r>
              <a:rPr lang="tr-TR" sz="2000" dirty="0">
                <a:latin typeface="Comic Sans MS" panose="030F0702030302020204" pitchFamily="66" charset="0"/>
              </a:rPr>
              <a:t>Çarpma etkisinin yeterince önlenemediği yerlerde kolay değiştirilebilir çarpma plakaları kullanmak, </a:t>
            </a:r>
            <a:endParaRPr lang="tr-TR" sz="2000" dirty="0" smtClean="0">
              <a:latin typeface="Comic Sans MS" panose="030F0702030302020204" pitchFamily="66" charset="0"/>
            </a:endParaRPr>
          </a:p>
          <a:p>
            <a:pPr algn="just"/>
            <a:endParaRPr lang="tr-TR" sz="2000" dirty="0" smtClean="0">
              <a:latin typeface="Comic Sans MS" panose="030F0702030302020204" pitchFamily="66" charset="0"/>
            </a:endParaRPr>
          </a:p>
          <a:p>
            <a:pPr marL="342900" indent="-342900" algn="just">
              <a:buFont typeface="Wingdings" panose="05000000000000000000" pitchFamily="2" charset="2"/>
              <a:buChar char="Ø"/>
            </a:pPr>
            <a:r>
              <a:rPr lang="tr-TR" sz="2000" dirty="0" smtClean="0">
                <a:latin typeface="Comic Sans MS" panose="030F0702030302020204" pitchFamily="66" charset="0"/>
              </a:rPr>
              <a:t>Aşınma </a:t>
            </a:r>
            <a:r>
              <a:rPr lang="tr-TR" sz="2000" dirty="0">
                <a:latin typeface="Comic Sans MS" panose="030F0702030302020204" pitchFamily="66" charset="0"/>
              </a:rPr>
              <a:t>hızına uygun cidar kalınlıkları seçmek </a:t>
            </a:r>
            <a:endParaRPr lang="tr-TR" sz="2000" dirty="0" smtClean="0">
              <a:latin typeface="Comic Sans MS" panose="030F0702030302020204" pitchFamily="66" charset="0"/>
            </a:endParaRPr>
          </a:p>
          <a:p>
            <a:pPr algn="just"/>
            <a:endParaRPr lang="tr-TR" sz="2000" dirty="0" smtClean="0">
              <a:latin typeface="Comic Sans MS" panose="030F0702030302020204" pitchFamily="66" charset="0"/>
            </a:endParaRPr>
          </a:p>
          <a:p>
            <a:pPr algn="just"/>
            <a:r>
              <a:rPr lang="tr-TR" sz="2000" dirty="0">
                <a:latin typeface="Comic Sans MS" panose="030F0702030302020204" pitchFamily="66" charset="0"/>
              </a:rPr>
              <a:t>3- </a:t>
            </a:r>
            <a:r>
              <a:rPr lang="tr-TR" sz="2000" dirty="0">
                <a:solidFill>
                  <a:srgbClr val="FF0000"/>
                </a:solidFill>
                <a:latin typeface="Comic Sans MS" panose="030F0702030302020204" pitchFamily="66" charset="0"/>
              </a:rPr>
              <a:t>Ortamın etkenliğini azaltıcı önlemler: </a:t>
            </a:r>
            <a:r>
              <a:rPr lang="tr-TR" sz="2000" dirty="0">
                <a:latin typeface="Comic Sans MS" panose="030F0702030302020204" pitchFamily="66" charset="0"/>
              </a:rPr>
              <a:t>Korozyon </a:t>
            </a:r>
            <a:r>
              <a:rPr lang="tr-TR" sz="2000" dirty="0" smtClean="0">
                <a:latin typeface="Comic Sans MS" panose="030F0702030302020204" pitchFamily="66" charset="0"/>
              </a:rPr>
              <a:t>etkinliğini azaltmak </a:t>
            </a:r>
            <a:r>
              <a:rPr lang="tr-TR" sz="2000" dirty="0">
                <a:latin typeface="Comic Sans MS" panose="030F0702030302020204" pitchFamily="66" charset="0"/>
              </a:rPr>
              <a:t>için ortamın oksijenden arınması veya korozyon </a:t>
            </a:r>
            <a:r>
              <a:rPr lang="tr-TR" sz="2000" dirty="0" smtClean="0">
                <a:latin typeface="Comic Sans MS" panose="030F0702030302020204" pitchFamily="66" charset="0"/>
              </a:rPr>
              <a:t>yavaşlatıcılarının ilavesi gereklidir.</a:t>
            </a:r>
          </a:p>
          <a:p>
            <a:pPr algn="just"/>
            <a:endParaRPr lang="tr-TR" sz="2000" dirty="0" smtClean="0">
              <a:latin typeface="Comic Sans MS" panose="030F0702030302020204" pitchFamily="66" charset="0"/>
            </a:endParaRPr>
          </a:p>
          <a:p>
            <a:pPr marL="342900" indent="-342900" algn="just">
              <a:buFont typeface="Wingdings" panose="05000000000000000000" pitchFamily="2" charset="2"/>
              <a:buChar char="Ø"/>
            </a:pPr>
            <a:r>
              <a:rPr lang="tr-TR" sz="2000" dirty="0">
                <a:latin typeface="Comic Sans MS" panose="030F0702030302020204" pitchFamily="66" charset="0"/>
              </a:rPr>
              <a:t>Mümkün olduğu hallerde ortam uygun bir işlemle içerdiği katı parçacıklardan </a:t>
            </a:r>
            <a:r>
              <a:rPr lang="tr-TR" sz="2000" dirty="0" smtClean="0">
                <a:latin typeface="Comic Sans MS" panose="030F0702030302020204" pitchFamily="66" charset="0"/>
              </a:rPr>
              <a:t>arınmalıdır.</a:t>
            </a:r>
            <a:endParaRPr lang="tr-TR" sz="2000" dirty="0">
              <a:latin typeface="Comic Sans MS" panose="030F0702030302020204" pitchFamily="66" charset="0"/>
            </a:endParaRPr>
          </a:p>
        </p:txBody>
      </p:sp>
    </p:spTree>
    <p:extLst>
      <p:ext uri="{BB962C8B-B14F-4D97-AF65-F5344CB8AC3E}">
        <p14:creationId xmlns:p14="http://schemas.microsoft.com/office/powerpoint/2010/main" val="2716689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390418" y="229474"/>
            <a:ext cx="11609797" cy="1631216"/>
          </a:xfrm>
          <a:prstGeom prst="rect">
            <a:avLst/>
          </a:prstGeom>
        </p:spPr>
        <p:txBody>
          <a:bodyPr wrap="square">
            <a:spAutoFit/>
          </a:bodyPr>
          <a:lstStyle/>
          <a:p>
            <a:pPr algn="just"/>
            <a:r>
              <a:rPr lang="tr-TR" sz="2000" dirty="0">
                <a:latin typeface="Comic Sans MS" panose="030F0702030302020204" pitchFamily="66" charset="0"/>
              </a:rPr>
              <a:t>4- </a:t>
            </a:r>
            <a:r>
              <a:rPr lang="tr-TR" sz="2000" dirty="0">
                <a:solidFill>
                  <a:srgbClr val="FF0000"/>
                </a:solidFill>
                <a:latin typeface="Comic Sans MS" panose="030F0702030302020204" pitchFamily="66" charset="0"/>
              </a:rPr>
              <a:t>Yüzey kaplamaları: </a:t>
            </a:r>
            <a:r>
              <a:rPr lang="tr-TR" sz="2000" dirty="0">
                <a:latin typeface="Comic Sans MS" panose="030F0702030302020204" pitchFamily="66" charset="0"/>
              </a:rPr>
              <a:t>Durağan koşullarda malzeme ile ortamın temasını kesmek amacı ile uygulanan yüzey </a:t>
            </a:r>
            <a:r>
              <a:rPr lang="tr-TR" sz="2000" dirty="0" smtClean="0">
                <a:latin typeface="Comic Sans MS" panose="030F0702030302020204" pitchFamily="66" charset="0"/>
              </a:rPr>
              <a:t>kaplamalarının </a:t>
            </a:r>
            <a:r>
              <a:rPr lang="tr-TR" sz="2000" dirty="0">
                <a:latin typeface="Comic Sans MS" panose="030F0702030302020204" pitchFamily="66" charset="0"/>
              </a:rPr>
              <a:t>kalınlık ve sertliklerinin çoğu kez yeterli olmaması nedeni ile ancak sınırlı ölçüde </a:t>
            </a:r>
            <a:r>
              <a:rPr lang="tr-TR" sz="2000" dirty="0" smtClean="0">
                <a:latin typeface="Comic Sans MS" panose="030F0702030302020204" pitchFamily="66" charset="0"/>
              </a:rPr>
              <a:t>korozyonu engelleyebilirler. </a:t>
            </a:r>
          </a:p>
          <a:p>
            <a:pPr algn="just"/>
            <a:endParaRPr lang="tr-TR" sz="2000" dirty="0" smtClean="0">
              <a:latin typeface="Comic Sans MS" panose="030F0702030302020204" pitchFamily="66" charset="0"/>
            </a:endParaRPr>
          </a:p>
          <a:p>
            <a:pPr marL="342900" indent="-342900" algn="just">
              <a:buFont typeface="Wingdings" panose="05000000000000000000" pitchFamily="2" charset="2"/>
              <a:buChar char="Ø"/>
            </a:pPr>
            <a:r>
              <a:rPr lang="tr-TR" sz="2000" dirty="0">
                <a:latin typeface="Comic Sans MS" panose="030F0702030302020204" pitchFamily="66" charset="0"/>
              </a:rPr>
              <a:t>Diğer yandan sert ve korozyona </a:t>
            </a:r>
            <a:r>
              <a:rPr lang="tr-TR" sz="2000" dirty="0" smtClean="0">
                <a:latin typeface="Comic Sans MS" panose="030F0702030302020204" pitchFamily="66" charset="0"/>
              </a:rPr>
              <a:t>dayanıklı </a:t>
            </a:r>
            <a:r>
              <a:rPr lang="tr-TR" sz="2000" dirty="0">
                <a:latin typeface="Comic Sans MS" panose="030F0702030302020204" pitchFamily="66" charset="0"/>
              </a:rPr>
              <a:t>malzemelerden imal edilen astarlar </a:t>
            </a:r>
            <a:r>
              <a:rPr lang="tr-TR" sz="2000" dirty="0" smtClean="0">
                <a:latin typeface="Comic Sans MS" panose="030F0702030302020204" pitchFamily="66" charset="0"/>
              </a:rPr>
              <a:t>kullanılabilir.</a:t>
            </a:r>
            <a:endParaRPr lang="tr-TR" sz="2000" dirty="0">
              <a:latin typeface="Comic Sans MS" panose="030F0702030302020204" pitchFamily="66" charset="0"/>
            </a:endParaRP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0418" y="2330307"/>
            <a:ext cx="5270643" cy="1085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Dikdörtgen 4"/>
          <p:cNvSpPr/>
          <p:nvPr/>
        </p:nvSpPr>
        <p:spPr>
          <a:xfrm>
            <a:off x="390418" y="3547624"/>
            <a:ext cx="5106256" cy="923330"/>
          </a:xfrm>
          <a:prstGeom prst="rect">
            <a:avLst/>
          </a:prstGeom>
        </p:spPr>
        <p:txBody>
          <a:bodyPr wrap="square">
            <a:spAutoFit/>
          </a:bodyPr>
          <a:lstStyle/>
          <a:p>
            <a:r>
              <a:rPr lang="tr-TR" dirty="0">
                <a:solidFill>
                  <a:srgbClr val="FF0000"/>
                </a:solidFill>
                <a:latin typeface="Comic Sans MS" panose="030F0702030302020204" pitchFamily="66" charset="0"/>
              </a:rPr>
              <a:t> Erozyon korozyonunu sonucunda bir ısı değiştiricide malzeme üzerinde buhar akışı yönünde oluşan oyuklar </a:t>
            </a:r>
          </a:p>
        </p:txBody>
      </p:sp>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81646" y="2240895"/>
            <a:ext cx="2972656" cy="26902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Dikdörtgen 5"/>
          <p:cNvSpPr/>
          <p:nvPr/>
        </p:nvSpPr>
        <p:spPr>
          <a:xfrm>
            <a:off x="6765533" y="4986006"/>
            <a:ext cx="4311722" cy="923330"/>
          </a:xfrm>
          <a:prstGeom prst="rect">
            <a:avLst/>
          </a:prstGeom>
        </p:spPr>
        <p:txBody>
          <a:bodyPr wrap="square">
            <a:spAutoFit/>
          </a:bodyPr>
          <a:lstStyle/>
          <a:p>
            <a:r>
              <a:rPr lang="tr-TR" dirty="0">
                <a:solidFill>
                  <a:srgbClr val="FF0000"/>
                </a:solidFill>
                <a:latin typeface="Comic Sans MS" panose="030F0702030302020204" pitchFamily="66" charset="0"/>
              </a:rPr>
              <a:t>Kalorifer borusunda oluşan gerilmeler neticesinde meydana gelen </a:t>
            </a:r>
            <a:r>
              <a:rPr lang="tr-TR" dirty="0" err="1">
                <a:solidFill>
                  <a:srgbClr val="FF0000"/>
                </a:solidFill>
                <a:latin typeface="Comic Sans MS" panose="030F0702030302020204" pitchFamily="66" charset="0"/>
              </a:rPr>
              <a:t>erozyonlu</a:t>
            </a:r>
            <a:r>
              <a:rPr lang="tr-TR" dirty="0">
                <a:solidFill>
                  <a:srgbClr val="FF0000"/>
                </a:solidFill>
                <a:latin typeface="Comic Sans MS" panose="030F0702030302020204" pitchFamily="66" charset="0"/>
              </a:rPr>
              <a:t> korozyon</a:t>
            </a:r>
          </a:p>
        </p:txBody>
      </p:sp>
    </p:spTree>
    <p:extLst>
      <p:ext uri="{BB962C8B-B14F-4D97-AF65-F5344CB8AC3E}">
        <p14:creationId xmlns:p14="http://schemas.microsoft.com/office/powerpoint/2010/main" val="730147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17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17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134276" y="285377"/>
            <a:ext cx="4201791" cy="400110"/>
          </a:xfrm>
          <a:prstGeom prst="rect">
            <a:avLst/>
          </a:prstGeom>
        </p:spPr>
        <p:txBody>
          <a:bodyPr wrap="none">
            <a:spAutoFit/>
          </a:bodyPr>
          <a:lstStyle/>
          <a:p>
            <a:r>
              <a:rPr lang="tr-TR" sz="2000" b="1" dirty="0">
                <a:solidFill>
                  <a:srgbClr val="FF0000"/>
                </a:solidFill>
                <a:latin typeface="Comic Sans MS" panose="030F0702030302020204" pitchFamily="66" charset="0"/>
              </a:rPr>
              <a:t>9- </a:t>
            </a:r>
            <a:r>
              <a:rPr lang="tr-TR" sz="2000" b="1" dirty="0" smtClean="0">
                <a:solidFill>
                  <a:srgbClr val="FF0000"/>
                </a:solidFill>
                <a:latin typeface="Comic Sans MS" panose="030F0702030302020204" pitchFamily="66" charset="0"/>
              </a:rPr>
              <a:t>Aşınmalı (Kazımalı) </a:t>
            </a:r>
            <a:r>
              <a:rPr lang="tr-TR" sz="2000" b="1" dirty="0">
                <a:solidFill>
                  <a:srgbClr val="FF0000"/>
                </a:solidFill>
                <a:latin typeface="Comic Sans MS" panose="030F0702030302020204" pitchFamily="66" charset="0"/>
              </a:rPr>
              <a:t>Korozyon </a:t>
            </a:r>
          </a:p>
        </p:txBody>
      </p:sp>
      <p:sp>
        <p:nvSpPr>
          <p:cNvPr id="5" name="Dikdörtgen 4"/>
          <p:cNvSpPr/>
          <p:nvPr/>
        </p:nvSpPr>
        <p:spPr>
          <a:xfrm>
            <a:off x="315073" y="855794"/>
            <a:ext cx="11520755" cy="707886"/>
          </a:xfrm>
          <a:prstGeom prst="rect">
            <a:avLst/>
          </a:prstGeom>
        </p:spPr>
        <p:txBody>
          <a:bodyPr wrap="square">
            <a:spAutoFit/>
          </a:bodyPr>
          <a:lstStyle/>
          <a:p>
            <a:pPr marL="342900" indent="-342900">
              <a:buFont typeface="Wingdings" panose="05000000000000000000" pitchFamily="2" charset="2"/>
              <a:buChar char="q"/>
            </a:pPr>
            <a:r>
              <a:rPr lang="tr-TR" sz="2000" dirty="0">
                <a:latin typeface="Comic Sans MS" panose="030F0702030302020204" pitchFamily="66" charset="0"/>
              </a:rPr>
              <a:t>Yeterli yük altında birbirleri üzerinde ileri geri hareket eden metal yüzeylerde görülen </a:t>
            </a:r>
            <a:r>
              <a:rPr lang="tr-TR" sz="2000" dirty="0" err="1">
                <a:latin typeface="Comic Sans MS" panose="030F0702030302020204" pitchFamily="66" charset="0"/>
              </a:rPr>
              <a:t>bozunma</a:t>
            </a:r>
            <a:r>
              <a:rPr lang="tr-TR" sz="2000" dirty="0">
                <a:latin typeface="Comic Sans MS" panose="030F0702030302020204" pitchFamily="66" charset="0"/>
              </a:rPr>
              <a:t> türüdür. </a:t>
            </a: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8106" y="1675007"/>
            <a:ext cx="4093346" cy="26426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Dikdörtgen 5"/>
          <p:cNvSpPr/>
          <p:nvPr/>
        </p:nvSpPr>
        <p:spPr>
          <a:xfrm>
            <a:off x="4989815" y="1872936"/>
            <a:ext cx="6959029" cy="2246769"/>
          </a:xfrm>
          <a:prstGeom prst="rect">
            <a:avLst/>
          </a:prstGeom>
        </p:spPr>
        <p:txBody>
          <a:bodyPr wrap="square">
            <a:spAutoFit/>
          </a:bodyPr>
          <a:lstStyle/>
          <a:p>
            <a:pPr marL="342900" indent="-342900" algn="just">
              <a:buFont typeface="Wingdings" panose="05000000000000000000" pitchFamily="2" charset="2"/>
              <a:buChar char="q"/>
            </a:pPr>
            <a:r>
              <a:rPr lang="tr-TR" sz="2000" dirty="0" err="1">
                <a:latin typeface="Comic Sans MS" panose="030F0702030302020204" pitchFamily="66" charset="0"/>
              </a:rPr>
              <a:t>Bozunan</a:t>
            </a:r>
            <a:r>
              <a:rPr lang="tr-TR" sz="2000" dirty="0">
                <a:latin typeface="Comic Sans MS" panose="030F0702030302020204" pitchFamily="66" charset="0"/>
              </a:rPr>
              <a:t> yüzeylerin görünümü çok sayıda oksit parçaları ile çevrelenmiş çukurcuklardan oluşur. </a:t>
            </a:r>
            <a:endParaRPr lang="tr-TR" sz="2000" dirty="0" smtClean="0">
              <a:latin typeface="Comic Sans MS" panose="030F0702030302020204" pitchFamily="66" charset="0"/>
            </a:endParaRPr>
          </a:p>
          <a:p>
            <a:pPr marL="342900" indent="-342900" algn="just">
              <a:buFont typeface="Wingdings" panose="05000000000000000000" pitchFamily="2" charset="2"/>
              <a:buChar char="q"/>
            </a:pPr>
            <a:endParaRPr lang="tr-TR" sz="2000" dirty="0">
              <a:latin typeface="Comic Sans MS" panose="030F0702030302020204" pitchFamily="66" charset="0"/>
            </a:endParaRPr>
          </a:p>
          <a:p>
            <a:pPr marL="342900" indent="-342900" algn="just">
              <a:buFont typeface="Wingdings" panose="05000000000000000000" pitchFamily="2" charset="2"/>
              <a:buChar char="q"/>
            </a:pPr>
            <a:r>
              <a:rPr lang="tr-TR" sz="2000" dirty="0" smtClean="0">
                <a:latin typeface="Comic Sans MS" panose="030F0702030302020204" pitchFamily="66" charset="0"/>
              </a:rPr>
              <a:t>Bu nedenle bu korozyon tipin, korozyonla </a:t>
            </a:r>
            <a:r>
              <a:rPr lang="tr-TR" sz="2000" dirty="0">
                <a:latin typeface="Comic Sans MS" panose="030F0702030302020204" pitchFamily="66" charset="0"/>
              </a:rPr>
              <a:t>desteklenen aşınma olarak bakılabilir. </a:t>
            </a:r>
            <a:endParaRPr lang="tr-TR" sz="2000" dirty="0" smtClean="0">
              <a:latin typeface="Comic Sans MS" panose="030F0702030302020204" pitchFamily="66" charset="0"/>
            </a:endParaRPr>
          </a:p>
          <a:p>
            <a:pPr algn="just"/>
            <a:endParaRPr lang="tr-TR" sz="2000" dirty="0">
              <a:latin typeface="Comic Sans MS" panose="030F0702030302020204" pitchFamily="66" charset="0"/>
            </a:endParaRPr>
          </a:p>
          <a:p>
            <a:pPr algn="just"/>
            <a:endParaRPr lang="tr-TR" sz="2000" dirty="0">
              <a:latin typeface="Comic Sans MS" panose="030F0702030302020204" pitchFamily="66" charset="0"/>
            </a:endParaRPr>
          </a:p>
        </p:txBody>
      </p:sp>
      <p:sp>
        <p:nvSpPr>
          <p:cNvPr id="7" name="Dikdörtgen 6"/>
          <p:cNvSpPr/>
          <p:nvPr/>
        </p:nvSpPr>
        <p:spPr>
          <a:xfrm>
            <a:off x="315073" y="4361769"/>
            <a:ext cx="11520754" cy="2246769"/>
          </a:xfrm>
          <a:prstGeom prst="rect">
            <a:avLst/>
          </a:prstGeom>
        </p:spPr>
        <p:txBody>
          <a:bodyPr wrap="square">
            <a:spAutoFit/>
          </a:bodyPr>
          <a:lstStyle/>
          <a:p>
            <a:pPr marL="342900" indent="-342900" algn="just">
              <a:buFont typeface="Arial" panose="020B0604020202020204" pitchFamily="34" charset="0"/>
              <a:buChar char="•"/>
            </a:pPr>
            <a:r>
              <a:rPr lang="tr-TR" sz="2000" dirty="0">
                <a:latin typeface="Comic Sans MS" panose="030F0702030302020204" pitchFamily="66" charset="0"/>
              </a:rPr>
              <a:t>Başlangıçta parçaların teması yüzeylerin çıkıntılı kısımlarının birbirlerine değmesi ile sağlanır</a:t>
            </a:r>
            <a:r>
              <a:rPr lang="tr-TR" sz="2000" dirty="0" smtClean="0">
                <a:latin typeface="Comic Sans MS" panose="030F0702030302020204" pitchFamily="66" charset="0"/>
              </a:rPr>
              <a:t>.</a:t>
            </a:r>
          </a:p>
          <a:p>
            <a:pPr algn="just"/>
            <a:r>
              <a:rPr lang="tr-TR" sz="2000" dirty="0" smtClean="0">
                <a:latin typeface="Comic Sans MS" panose="030F0702030302020204" pitchFamily="66" charset="0"/>
              </a:rPr>
              <a:t> </a:t>
            </a:r>
          </a:p>
          <a:p>
            <a:pPr marL="342900" indent="-342900" algn="just">
              <a:buFont typeface="Arial" panose="020B0604020202020204" pitchFamily="34" charset="0"/>
              <a:buChar char="•"/>
            </a:pPr>
            <a:r>
              <a:rPr lang="tr-TR" sz="2000" dirty="0">
                <a:latin typeface="Comic Sans MS" panose="030F0702030302020204" pitchFamily="66" charset="0"/>
              </a:rPr>
              <a:t>Yüksek gerilim altında birbirleriyle kaynayan sivri uçlar parçaların kayma hareketi sırasında kazınırlar ve ara yüzeye giren havanın oksijeni ile oksitlenirler</a:t>
            </a:r>
            <a:r>
              <a:rPr lang="tr-TR" sz="2000" dirty="0" smtClean="0">
                <a:latin typeface="Comic Sans MS" panose="030F0702030302020204" pitchFamily="66" charset="0"/>
              </a:rPr>
              <a:t>.</a:t>
            </a:r>
          </a:p>
          <a:p>
            <a:pPr marL="342900" indent="-342900" algn="just">
              <a:buFont typeface="Arial" panose="020B0604020202020204" pitchFamily="34" charset="0"/>
              <a:buChar char="•"/>
            </a:pPr>
            <a:endParaRPr lang="tr-TR" sz="2000" dirty="0" smtClean="0">
              <a:latin typeface="Comic Sans MS" panose="030F0702030302020204" pitchFamily="66" charset="0"/>
            </a:endParaRPr>
          </a:p>
          <a:p>
            <a:pPr marL="342900" indent="-342900" algn="just">
              <a:buFont typeface="Arial" panose="020B0604020202020204" pitchFamily="34" charset="0"/>
              <a:buChar char="•"/>
            </a:pPr>
            <a:r>
              <a:rPr lang="tr-TR" sz="2000" dirty="0">
                <a:latin typeface="Comic Sans MS" panose="030F0702030302020204" pitchFamily="66" charset="0"/>
              </a:rPr>
              <a:t>Böylece oluşan oksit parçacıklarını ara yüzeyden uzaklaştırma olanağı yoktur. Bunlar genellikle serttir ve kazıyıcı ortam olarak etkilidirler</a:t>
            </a:r>
          </a:p>
        </p:txBody>
      </p:sp>
    </p:spTree>
    <p:extLst>
      <p:ext uri="{BB962C8B-B14F-4D97-AF65-F5344CB8AC3E}">
        <p14:creationId xmlns:p14="http://schemas.microsoft.com/office/powerpoint/2010/main" val="2435637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19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856" y="2750832"/>
            <a:ext cx="3931578" cy="24090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Dikdörtgen 4"/>
          <p:cNvSpPr/>
          <p:nvPr/>
        </p:nvSpPr>
        <p:spPr>
          <a:xfrm>
            <a:off x="345897" y="5390186"/>
            <a:ext cx="5880244" cy="707886"/>
          </a:xfrm>
          <a:prstGeom prst="rect">
            <a:avLst/>
          </a:prstGeom>
        </p:spPr>
        <p:txBody>
          <a:bodyPr wrap="square">
            <a:spAutoFit/>
          </a:bodyPr>
          <a:lstStyle/>
          <a:p>
            <a:r>
              <a:rPr lang="tr-TR" sz="2000" dirty="0" smtClean="0">
                <a:solidFill>
                  <a:srgbClr val="FF0000"/>
                </a:solidFill>
                <a:latin typeface="Comic Sans MS" panose="030F0702030302020204" pitchFamily="66" charset="0"/>
              </a:rPr>
              <a:t>Çelik ring malzemede meydana gelen aşınmalı (kazımalı) korozyon</a:t>
            </a:r>
            <a:endParaRPr lang="tr-TR" sz="2000" dirty="0">
              <a:solidFill>
                <a:srgbClr val="FF0000"/>
              </a:solidFill>
              <a:latin typeface="Comic Sans MS" panose="030F0702030302020204" pitchFamily="66" charset="0"/>
            </a:endParaRPr>
          </a:p>
        </p:txBody>
      </p:sp>
      <p:sp>
        <p:nvSpPr>
          <p:cNvPr id="4" name="Dikdörtgen 3"/>
          <p:cNvSpPr/>
          <p:nvPr/>
        </p:nvSpPr>
        <p:spPr>
          <a:xfrm>
            <a:off x="191783" y="265232"/>
            <a:ext cx="11520755" cy="2862322"/>
          </a:xfrm>
          <a:prstGeom prst="rect">
            <a:avLst/>
          </a:prstGeom>
        </p:spPr>
        <p:txBody>
          <a:bodyPr wrap="square">
            <a:spAutoFit/>
          </a:bodyPr>
          <a:lstStyle/>
          <a:p>
            <a:pPr marL="285750" indent="-285750" algn="just">
              <a:buFont typeface="Arial" panose="020B0604020202020204" pitchFamily="34" charset="0"/>
              <a:buChar char="•"/>
            </a:pPr>
            <a:r>
              <a:rPr lang="tr-TR" sz="2000" dirty="0">
                <a:latin typeface="Comic Sans MS" panose="030F0702030302020204" pitchFamily="66" charset="0"/>
              </a:rPr>
              <a:t>Olay kazınan parçaların oksitlenmesi ile tekrarlayarak sürdürülürler. Kazımalı korozyon için gerekli olan bağıl kayma miktarı çok </a:t>
            </a:r>
            <a:r>
              <a:rPr lang="tr-TR" sz="2000" dirty="0" smtClean="0">
                <a:latin typeface="Comic Sans MS" panose="030F0702030302020204" pitchFamily="66" charset="0"/>
              </a:rPr>
              <a:t>düşüktür </a:t>
            </a:r>
            <a:r>
              <a:rPr lang="tr-TR" sz="2000" dirty="0">
                <a:latin typeface="Comic Sans MS" panose="030F0702030302020204" pitchFamily="66" charset="0"/>
              </a:rPr>
              <a:t>(yaklaşık 10  cm). </a:t>
            </a:r>
            <a:endParaRPr lang="tr-TR" sz="2000" dirty="0" smtClean="0">
              <a:latin typeface="Comic Sans MS" panose="030F0702030302020204" pitchFamily="66" charset="0"/>
            </a:endParaRPr>
          </a:p>
          <a:p>
            <a:pPr marL="285750" indent="-285750" algn="just">
              <a:buFont typeface="Arial" panose="020B0604020202020204" pitchFamily="34" charset="0"/>
              <a:buChar char="•"/>
            </a:pPr>
            <a:endParaRPr lang="tr-TR" sz="2000" dirty="0" smtClean="0">
              <a:latin typeface="Comic Sans MS" panose="030F0702030302020204" pitchFamily="66" charset="0"/>
            </a:endParaRPr>
          </a:p>
          <a:p>
            <a:pPr marL="285750" indent="-285750" algn="just">
              <a:buFont typeface="Arial" panose="020B0604020202020204" pitchFamily="34" charset="0"/>
              <a:buChar char="•"/>
            </a:pPr>
            <a:r>
              <a:rPr lang="tr-TR" sz="2000" dirty="0">
                <a:latin typeface="Comic Sans MS" panose="030F0702030302020204" pitchFamily="66" charset="0"/>
              </a:rPr>
              <a:t>Metal kaybı bağıl kayma büyüklüğü ve çevrim sayısı ile doğrusal artış gösterir. </a:t>
            </a:r>
            <a:endParaRPr lang="tr-TR" sz="2000" dirty="0" smtClean="0">
              <a:latin typeface="Comic Sans MS" panose="030F0702030302020204" pitchFamily="66" charset="0"/>
            </a:endParaRPr>
          </a:p>
          <a:p>
            <a:pPr marL="285750" indent="-285750" algn="just">
              <a:buFont typeface="Arial" panose="020B0604020202020204" pitchFamily="34" charset="0"/>
              <a:buChar char="•"/>
            </a:pPr>
            <a:endParaRPr lang="tr-TR" sz="2000" dirty="0" smtClean="0">
              <a:latin typeface="Comic Sans MS" panose="030F0702030302020204" pitchFamily="66" charset="0"/>
            </a:endParaRPr>
          </a:p>
          <a:p>
            <a:pPr marL="285750" indent="-285750" algn="just">
              <a:buFont typeface="Arial" panose="020B0604020202020204" pitchFamily="34" charset="0"/>
              <a:buChar char="•"/>
            </a:pPr>
            <a:r>
              <a:rPr lang="tr-TR" sz="2000" dirty="0">
                <a:latin typeface="Comic Sans MS" panose="030F0702030302020204" pitchFamily="66" charset="0"/>
              </a:rPr>
              <a:t>Çevrim frekansı arttıkça metal kaybında azalma olur. Ancak frekansın belirli bir minimum değerinden sonra metal kaybının sabit kaldığı yani frekans değişiminden etkilenmediği </a:t>
            </a:r>
            <a:r>
              <a:rPr lang="tr-TR" sz="2000" dirty="0" smtClean="0">
                <a:latin typeface="Comic Sans MS" panose="030F0702030302020204" pitchFamily="66" charset="0"/>
              </a:rPr>
              <a:t>görülür.</a:t>
            </a:r>
            <a:endParaRPr lang="tr-TR" sz="2000" dirty="0">
              <a:latin typeface="Comic Sans MS" panose="030F0702030302020204" pitchFamily="66" charset="0"/>
            </a:endParaRPr>
          </a:p>
          <a:p>
            <a:pPr marL="285750" indent="-285750" algn="just">
              <a:buFont typeface="Arial" panose="020B0604020202020204" pitchFamily="34" charset="0"/>
              <a:buChar char="•"/>
            </a:pPr>
            <a:endParaRPr lang="tr-TR" sz="2000" dirty="0">
              <a:latin typeface="Comic Sans MS" panose="030F0702030302020204" pitchFamily="66" charset="0"/>
            </a:endParaRPr>
          </a:p>
        </p:txBody>
      </p:sp>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43956" y="2612654"/>
            <a:ext cx="3404170" cy="25472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Dikdörtgen 7"/>
          <p:cNvSpPr/>
          <p:nvPr/>
        </p:nvSpPr>
        <p:spPr>
          <a:xfrm>
            <a:off x="6226141" y="5390186"/>
            <a:ext cx="5099407" cy="707886"/>
          </a:xfrm>
          <a:prstGeom prst="rect">
            <a:avLst/>
          </a:prstGeom>
        </p:spPr>
        <p:txBody>
          <a:bodyPr wrap="square">
            <a:spAutoFit/>
          </a:bodyPr>
          <a:lstStyle/>
          <a:p>
            <a:r>
              <a:rPr lang="tr-TR" sz="2000" dirty="0" smtClean="0">
                <a:solidFill>
                  <a:srgbClr val="FF0000"/>
                </a:solidFill>
                <a:latin typeface="Comic Sans MS" panose="030F0702030302020204" pitchFamily="66" charset="0"/>
              </a:rPr>
              <a:t>Çelik halatlarda aşınmalı (kazımalı) korozyon ihtimali</a:t>
            </a:r>
            <a:endParaRPr lang="tr-TR" sz="2000" dirty="0">
              <a:solidFill>
                <a:srgbClr val="FF0000"/>
              </a:solidFill>
              <a:latin typeface="Comic Sans MS" panose="030F0702030302020204" pitchFamily="66" charset="0"/>
            </a:endParaRPr>
          </a:p>
        </p:txBody>
      </p:sp>
    </p:spTree>
    <p:extLst>
      <p:ext uri="{BB962C8B-B14F-4D97-AF65-F5344CB8AC3E}">
        <p14:creationId xmlns:p14="http://schemas.microsoft.com/office/powerpoint/2010/main" val="2816556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21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21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p:bldP spid="8"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273977" y="506473"/>
            <a:ext cx="11551577" cy="1938992"/>
          </a:xfrm>
          <a:prstGeom prst="rect">
            <a:avLst/>
          </a:prstGeom>
        </p:spPr>
        <p:txBody>
          <a:bodyPr wrap="square">
            <a:spAutoFit/>
          </a:bodyPr>
          <a:lstStyle/>
          <a:p>
            <a:pPr marL="342900" indent="-342900" algn="just">
              <a:buFont typeface="Arial" panose="020B0604020202020204" pitchFamily="34" charset="0"/>
              <a:buChar char="•"/>
            </a:pPr>
            <a:r>
              <a:rPr lang="tr-TR" sz="2000" dirty="0" smtClean="0">
                <a:latin typeface="Comic Sans MS" panose="030F0702030302020204" pitchFamily="66" charset="0"/>
              </a:rPr>
              <a:t>Bu korozyon çeşidinde metal </a:t>
            </a:r>
            <a:r>
              <a:rPr lang="tr-TR" sz="2000" dirty="0">
                <a:latin typeface="Comic Sans MS" panose="030F0702030302020204" pitchFamily="66" charset="0"/>
              </a:rPr>
              <a:t>kaybının artan havadaki nem miktarı ve sıcaklık ile azalmasıdır. Bu </a:t>
            </a:r>
            <a:r>
              <a:rPr lang="tr-TR" sz="2000" dirty="0" smtClean="0">
                <a:latin typeface="Comic Sans MS" panose="030F0702030302020204" pitchFamily="66" charset="0"/>
              </a:rPr>
              <a:t>durum, kazımalı </a:t>
            </a:r>
            <a:r>
              <a:rPr lang="tr-TR" sz="2000" dirty="0">
                <a:latin typeface="Comic Sans MS" panose="030F0702030302020204" pitchFamily="66" charset="0"/>
              </a:rPr>
              <a:t>korozyonun elektro- kimyasal bir mekanizma ile oluşmadığını </a:t>
            </a:r>
            <a:r>
              <a:rPr lang="tr-TR" sz="2000" dirty="0" smtClean="0">
                <a:latin typeface="Comic Sans MS" panose="030F0702030302020204" pitchFamily="66" charset="0"/>
              </a:rPr>
              <a:t>göstermektedir.</a:t>
            </a:r>
          </a:p>
          <a:p>
            <a:pPr marL="342900" indent="-342900" algn="just">
              <a:buFont typeface="Arial" panose="020B0604020202020204" pitchFamily="34" charset="0"/>
              <a:buChar char="•"/>
            </a:pPr>
            <a:endParaRPr lang="tr-TR" sz="2000" dirty="0">
              <a:latin typeface="Comic Sans MS" panose="030F0702030302020204" pitchFamily="66" charset="0"/>
            </a:endParaRPr>
          </a:p>
          <a:p>
            <a:pPr marL="342900" indent="-342900" algn="just">
              <a:buFont typeface="Arial" panose="020B0604020202020204" pitchFamily="34" charset="0"/>
              <a:buChar char="•"/>
            </a:pPr>
            <a:r>
              <a:rPr lang="tr-TR" sz="2000" dirty="0">
                <a:latin typeface="Comic Sans MS" panose="030F0702030302020204" pitchFamily="66" charset="0"/>
              </a:rPr>
              <a:t>Kazımalı korozyon dar toleranslarla işlenmiş makine parçalarının bu özelliklerini kısa zamanda yitirerek işlevlerini sürdüremeyecek ölçüde </a:t>
            </a:r>
            <a:r>
              <a:rPr lang="tr-TR" sz="2000" dirty="0" err="1">
                <a:latin typeface="Comic Sans MS" panose="030F0702030302020204" pitchFamily="66" charset="0"/>
              </a:rPr>
              <a:t>bozunmalarına</a:t>
            </a:r>
            <a:r>
              <a:rPr lang="tr-TR" sz="2000" dirty="0">
                <a:latin typeface="Comic Sans MS" panose="030F0702030302020204" pitchFamily="66" charset="0"/>
              </a:rPr>
              <a:t> yol açabilir. </a:t>
            </a: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32271" y="2767898"/>
            <a:ext cx="3630202" cy="28633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Dikdörtgen 5"/>
          <p:cNvSpPr/>
          <p:nvPr/>
        </p:nvSpPr>
        <p:spPr>
          <a:xfrm>
            <a:off x="3684998" y="5776275"/>
            <a:ext cx="5880244" cy="400110"/>
          </a:xfrm>
          <a:prstGeom prst="rect">
            <a:avLst/>
          </a:prstGeom>
        </p:spPr>
        <p:txBody>
          <a:bodyPr wrap="square">
            <a:spAutoFit/>
          </a:bodyPr>
          <a:lstStyle/>
          <a:p>
            <a:r>
              <a:rPr lang="tr-TR" sz="2000" dirty="0" smtClean="0">
                <a:solidFill>
                  <a:srgbClr val="FF0000"/>
                </a:solidFill>
                <a:latin typeface="Comic Sans MS" panose="030F0702030302020204" pitchFamily="66" charset="0"/>
              </a:rPr>
              <a:t>Çelik kasnak yüzeyinde aşınmalı korozyon</a:t>
            </a:r>
            <a:endParaRPr lang="tr-TR" sz="2000" dirty="0">
              <a:solidFill>
                <a:srgbClr val="FF0000"/>
              </a:solidFill>
              <a:latin typeface="Comic Sans MS" panose="030F0702030302020204" pitchFamily="66" charset="0"/>
            </a:endParaRPr>
          </a:p>
        </p:txBody>
      </p:sp>
    </p:spTree>
    <p:extLst>
      <p:ext uri="{BB962C8B-B14F-4D97-AF65-F5344CB8AC3E}">
        <p14:creationId xmlns:p14="http://schemas.microsoft.com/office/powerpoint/2010/main" val="2311086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24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277403" y="480586"/>
            <a:ext cx="11691990" cy="5632311"/>
          </a:xfrm>
          <a:prstGeom prst="rect">
            <a:avLst/>
          </a:prstGeom>
        </p:spPr>
        <p:txBody>
          <a:bodyPr wrap="square">
            <a:spAutoFit/>
          </a:bodyPr>
          <a:lstStyle/>
          <a:p>
            <a:pPr algn="just"/>
            <a:r>
              <a:rPr lang="tr-TR" sz="2000" dirty="0">
                <a:latin typeface="Comic Sans MS" panose="030F0702030302020204" pitchFamily="66" charset="0"/>
              </a:rPr>
              <a:t>Kazımalı korozyona karşı uygulanabilecek önlemler</a:t>
            </a:r>
            <a:r>
              <a:rPr lang="tr-TR" sz="2000" dirty="0" smtClean="0">
                <a:latin typeface="Comic Sans MS" panose="030F0702030302020204" pitchFamily="66" charset="0"/>
              </a:rPr>
              <a:t>:</a:t>
            </a:r>
          </a:p>
          <a:p>
            <a:pPr algn="just"/>
            <a:endParaRPr lang="tr-TR" sz="2000" dirty="0" smtClean="0">
              <a:latin typeface="Comic Sans MS" panose="030F0702030302020204" pitchFamily="66" charset="0"/>
            </a:endParaRPr>
          </a:p>
          <a:p>
            <a:pPr algn="just"/>
            <a:r>
              <a:rPr lang="tr-TR" sz="2000" dirty="0">
                <a:latin typeface="Comic Sans MS" panose="030F0702030302020204" pitchFamily="66" charset="0"/>
              </a:rPr>
              <a:t>1- </a:t>
            </a:r>
            <a:r>
              <a:rPr lang="tr-TR" sz="2000" dirty="0">
                <a:solidFill>
                  <a:srgbClr val="FF0000"/>
                </a:solidFill>
                <a:latin typeface="Comic Sans MS" panose="030F0702030302020204" pitchFamily="66" charset="0"/>
              </a:rPr>
              <a:t>Kazımalı korozyon yükün uzaklaştırılması </a:t>
            </a:r>
            <a:r>
              <a:rPr lang="tr-TR" sz="2000" dirty="0">
                <a:latin typeface="Comic Sans MS" panose="030F0702030302020204" pitchFamily="66" charset="0"/>
              </a:rPr>
              <a:t>ile tamamen önlenebilir. </a:t>
            </a:r>
            <a:endParaRPr lang="tr-TR" sz="2000" dirty="0" smtClean="0">
              <a:latin typeface="Comic Sans MS" panose="030F0702030302020204" pitchFamily="66" charset="0"/>
            </a:endParaRPr>
          </a:p>
          <a:p>
            <a:pPr algn="just"/>
            <a:endParaRPr lang="tr-TR" sz="2000" dirty="0" smtClean="0">
              <a:latin typeface="Comic Sans MS" panose="030F0702030302020204" pitchFamily="66" charset="0"/>
            </a:endParaRPr>
          </a:p>
          <a:p>
            <a:pPr marL="285750" indent="-285750" algn="just">
              <a:buFont typeface="Wingdings" panose="05000000000000000000" pitchFamily="2" charset="2"/>
              <a:buChar char="Ø"/>
            </a:pPr>
            <a:r>
              <a:rPr lang="tr-TR" sz="2000" dirty="0">
                <a:latin typeface="Comic Sans MS" panose="030F0702030302020204" pitchFamily="66" charset="0"/>
              </a:rPr>
              <a:t>Örneğin makinaların uzak mesafelere taşınması sırasında taşıyıcı araçtan kaynaklanan titreşimler kazımalı korozyon açısından tehlikeli olurlar. </a:t>
            </a:r>
            <a:endParaRPr lang="tr-TR" sz="2000" dirty="0" smtClean="0">
              <a:latin typeface="Comic Sans MS" panose="030F0702030302020204" pitchFamily="66" charset="0"/>
            </a:endParaRPr>
          </a:p>
          <a:p>
            <a:pPr marL="285750" indent="-285750" algn="just">
              <a:buFont typeface="Wingdings" panose="05000000000000000000" pitchFamily="2" charset="2"/>
              <a:buChar char="Ø"/>
            </a:pPr>
            <a:endParaRPr lang="tr-TR" sz="2000" dirty="0" smtClean="0">
              <a:latin typeface="Comic Sans MS" panose="030F0702030302020204" pitchFamily="66" charset="0"/>
            </a:endParaRPr>
          </a:p>
          <a:p>
            <a:pPr marL="285750" indent="-285750" algn="just">
              <a:buFont typeface="Wingdings" panose="05000000000000000000" pitchFamily="2" charset="2"/>
              <a:buChar char="Ø"/>
            </a:pPr>
            <a:r>
              <a:rPr lang="tr-TR" sz="2000" dirty="0">
                <a:latin typeface="Comic Sans MS" panose="030F0702030302020204" pitchFamily="66" charset="0"/>
              </a:rPr>
              <a:t>Taşıma sırasında makinaların kısmen veya tamamen askıya alınarak etkili olabilecek yüklerin kaldırılması gerekir. Diğer yandan yükü yeterince artırarak bağıl kayma miktarını azaltmak, hatta sıfıra indirgemek mümkündür. Böylece yükü yeterli düzeye çıkartarak kazımalı korozyon önlenebilir</a:t>
            </a:r>
            <a:r>
              <a:rPr lang="tr-TR" sz="2000" dirty="0" smtClean="0">
                <a:latin typeface="Comic Sans MS" panose="030F0702030302020204" pitchFamily="66" charset="0"/>
              </a:rPr>
              <a:t>.</a:t>
            </a:r>
          </a:p>
          <a:p>
            <a:pPr marL="285750" indent="-285750" algn="just">
              <a:buFont typeface="Wingdings" panose="05000000000000000000" pitchFamily="2" charset="2"/>
              <a:buChar char="Ø"/>
            </a:pPr>
            <a:endParaRPr lang="tr-TR" sz="2000" dirty="0">
              <a:latin typeface="Comic Sans MS" panose="030F0702030302020204" pitchFamily="66" charset="0"/>
            </a:endParaRPr>
          </a:p>
          <a:p>
            <a:pPr algn="just"/>
            <a:r>
              <a:rPr lang="tr-TR" sz="2000" dirty="0">
                <a:latin typeface="Comic Sans MS" panose="030F0702030302020204" pitchFamily="66" charset="0"/>
              </a:rPr>
              <a:t>2- </a:t>
            </a:r>
            <a:r>
              <a:rPr lang="tr-TR" sz="2000" dirty="0">
                <a:solidFill>
                  <a:srgbClr val="FF0000"/>
                </a:solidFill>
                <a:latin typeface="Comic Sans MS" panose="030F0702030302020204" pitchFamily="66" charset="0"/>
              </a:rPr>
              <a:t>Temas eden yüzeylerin </a:t>
            </a:r>
            <a:r>
              <a:rPr lang="tr-TR" sz="2000" dirty="0" err="1">
                <a:solidFill>
                  <a:srgbClr val="FF0000"/>
                </a:solidFill>
                <a:latin typeface="Comic Sans MS" panose="030F0702030302020204" pitchFamily="66" charset="0"/>
              </a:rPr>
              <a:t>viskositesi</a:t>
            </a:r>
            <a:r>
              <a:rPr lang="tr-TR" sz="2000" dirty="0">
                <a:solidFill>
                  <a:srgbClr val="FF0000"/>
                </a:solidFill>
                <a:latin typeface="Comic Sans MS" panose="030F0702030302020204" pitchFamily="66" charset="0"/>
              </a:rPr>
              <a:t> düşük yağ veya gresle kaplanması</a:t>
            </a:r>
            <a:r>
              <a:rPr lang="tr-TR" sz="2000" dirty="0">
                <a:latin typeface="Comic Sans MS" panose="030F0702030302020204" pitchFamily="66" charset="0"/>
              </a:rPr>
              <a:t>: Bu önlem sürtünmeyi azalttığı gibi ara yüzeyde mevcut boşlukların yağla dolmasına olanak </a:t>
            </a:r>
            <a:r>
              <a:rPr lang="tr-TR" sz="2000" dirty="0" smtClean="0">
                <a:latin typeface="Comic Sans MS" panose="030F0702030302020204" pitchFamily="66" charset="0"/>
              </a:rPr>
              <a:t>sağlar.</a:t>
            </a:r>
          </a:p>
          <a:p>
            <a:pPr algn="just"/>
            <a:endParaRPr lang="tr-TR" sz="2000" dirty="0" smtClean="0">
              <a:latin typeface="Comic Sans MS" panose="030F0702030302020204" pitchFamily="66" charset="0"/>
            </a:endParaRPr>
          </a:p>
          <a:p>
            <a:pPr marL="342900" indent="-342900" algn="just">
              <a:buFont typeface="Wingdings" panose="05000000000000000000" pitchFamily="2" charset="2"/>
              <a:buChar char="Ø"/>
            </a:pPr>
            <a:r>
              <a:rPr lang="tr-TR" sz="2000" dirty="0">
                <a:latin typeface="Comic Sans MS" panose="030F0702030302020204" pitchFamily="66" charset="0"/>
              </a:rPr>
              <a:t>Böylece kazımalı korozyon için gerekli olan havanın ara yüzeye girmesi engellenmiş olur</a:t>
            </a:r>
            <a:r>
              <a:rPr lang="tr-TR" sz="2000" dirty="0" smtClean="0">
                <a:latin typeface="Comic Sans MS" panose="030F0702030302020204" pitchFamily="66" charset="0"/>
              </a:rPr>
              <a:t>.</a:t>
            </a:r>
          </a:p>
          <a:p>
            <a:pPr marL="342900" indent="-342900" algn="just">
              <a:buFont typeface="Wingdings" panose="05000000000000000000" pitchFamily="2" charset="2"/>
              <a:buChar char="Ø"/>
            </a:pPr>
            <a:endParaRPr lang="tr-TR" sz="2000" dirty="0" smtClean="0">
              <a:latin typeface="Comic Sans MS" panose="030F0702030302020204" pitchFamily="66" charset="0"/>
            </a:endParaRPr>
          </a:p>
          <a:p>
            <a:pPr marL="342900" indent="-342900" algn="just">
              <a:buFont typeface="Wingdings" panose="05000000000000000000" pitchFamily="2" charset="2"/>
              <a:buChar char="Ø"/>
            </a:pPr>
            <a:r>
              <a:rPr lang="tr-TR" sz="2000" dirty="0">
                <a:latin typeface="Comic Sans MS" panose="030F0702030302020204" pitchFamily="66" charset="0"/>
              </a:rPr>
              <a:t>Temas eden yüzeyleri fosfatlayarak yağlamanın etkenliğini arttırmak mümkündür. </a:t>
            </a:r>
          </a:p>
        </p:txBody>
      </p:sp>
    </p:spTree>
    <p:extLst>
      <p:ext uri="{BB962C8B-B14F-4D97-AF65-F5344CB8AC3E}">
        <p14:creationId xmlns:p14="http://schemas.microsoft.com/office/powerpoint/2010/main" val="3273578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10" end="1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226032" y="285780"/>
            <a:ext cx="11650894" cy="1938992"/>
          </a:xfrm>
          <a:prstGeom prst="rect">
            <a:avLst/>
          </a:prstGeom>
        </p:spPr>
        <p:txBody>
          <a:bodyPr wrap="square">
            <a:spAutoFit/>
          </a:bodyPr>
          <a:lstStyle/>
          <a:p>
            <a:pPr algn="just"/>
            <a:r>
              <a:rPr lang="tr-TR" sz="2000" dirty="0">
                <a:latin typeface="Comic Sans MS" panose="030F0702030302020204" pitchFamily="66" charset="0"/>
              </a:rPr>
              <a:t>3- Bağıl kaymayı azaltıcı önlemlerden biri de </a:t>
            </a:r>
            <a:r>
              <a:rPr lang="tr-TR" sz="2000" dirty="0">
                <a:solidFill>
                  <a:srgbClr val="FF0000"/>
                </a:solidFill>
                <a:latin typeface="Comic Sans MS" panose="030F0702030302020204" pitchFamily="66" charset="0"/>
              </a:rPr>
              <a:t>yüzeyler arası sürtünmenin azaltılmasıdır</a:t>
            </a:r>
            <a:r>
              <a:rPr lang="tr-TR" sz="2000" dirty="0">
                <a:latin typeface="Comic Sans MS" panose="030F0702030302020204" pitchFamily="66" charset="0"/>
              </a:rPr>
              <a:t>. Bu amaçla yüzeyleri </a:t>
            </a:r>
            <a:r>
              <a:rPr lang="tr-TR" sz="2000" dirty="0">
                <a:solidFill>
                  <a:srgbClr val="FF0000"/>
                </a:solidFill>
                <a:latin typeface="Comic Sans MS" panose="030F0702030302020204" pitchFamily="66" charset="0"/>
              </a:rPr>
              <a:t>kurşunla kaplamak </a:t>
            </a:r>
            <a:r>
              <a:rPr lang="tr-TR" sz="2000" dirty="0">
                <a:latin typeface="Comic Sans MS" panose="030F0702030302020204" pitchFamily="66" charset="0"/>
              </a:rPr>
              <a:t>yararlı olur. </a:t>
            </a:r>
            <a:endParaRPr lang="tr-TR" sz="2000" dirty="0" smtClean="0">
              <a:latin typeface="Comic Sans MS" panose="030F0702030302020204" pitchFamily="66" charset="0"/>
            </a:endParaRPr>
          </a:p>
          <a:p>
            <a:pPr algn="just"/>
            <a:endParaRPr lang="tr-TR" sz="2000" dirty="0" smtClean="0">
              <a:latin typeface="Comic Sans MS" panose="030F0702030302020204" pitchFamily="66" charset="0"/>
            </a:endParaRPr>
          </a:p>
          <a:p>
            <a:pPr marL="342900" indent="-342900" algn="just">
              <a:buFont typeface="Wingdings" panose="05000000000000000000" pitchFamily="2" charset="2"/>
              <a:buChar char="Ø"/>
            </a:pPr>
            <a:r>
              <a:rPr lang="tr-TR" sz="2000" dirty="0">
                <a:latin typeface="Comic Sans MS" panose="030F0702030302020204" pitchFamily="66" charset="0"/>
              </a:rPr>
              <a:t>Belirli bir süre (örneğin taşınma boyunca) parçalar arası bağıl hareketi söndürerek görevlerini yerine getiren bu tür kaplamalar normal çalışma koşullarında çabucak aşınarak yerlerini gerçek malzemelere </a:t>
            </a:r>
            <a:r>
              <a:rPr lang="tr-TR" sz="2000" dirty="0" smtClean="0">
                <a:latin typeface="Comic Sans MS" panose="030F0702030302020204" pitchFamily="66" charset="0"/>
              </a:rPr>
              <a:t>terk ederler</a:t>
            </a:r>
            <a:r>
              <a:rPr lang="tr-TR" sz="2000" dirty="0">
                <a:latin typeface="Comic Sans MS" panose="030F0702030302020204" pitchFamily="66" charset="0"/>
              </a:rPr>
              <a:t>.</a:t>
            </a:r>
          </a:p>
        </p:txBody>
      </p:sp>
      <p:sp>
        <p:nvSpPr>
          <p:cNvPr id="5" name="Dikdörtgen 4"/>
          <p:cNvSpPr/>
          <p:nvPr/>
        </p:nvSpPr>
        <p:spPr>
          <a:xfrm>
            <a:off x="488136" y="2463498"/>
            <a:ext cx="3449983" cy="400110"/>
          </a:xfrm>
          <a:prstGeom prst="rect">
            <a:avLst/>
          </a:prstGeom>
        </p:spPr>
        <p:txBody>
          <a:bodyPr wrap="none">
            <a:spAutoFit/>
          </a:bodyPr>
          <a:lstStyle/>
          <a:p>
            <a:r>
              <a:rPr lang="tr-TR" sz="2000" b="1" dirty="0">
                <a:solidFill>
                  <a:srgbClr val="FF0000"/>
                </a:solidFill>
                <a:latin typeface="Comic Sans MS" panose="030F0702030302020204" pitchFamily="66" charset="0"/>
              </a:rPr>
              <a:t>KURŞUN ve ALAŞIMLARI</a:t>
            </a:r>
          </a:p>
        </p:txBody>
      </p:sp>
      <p:sp>
        <p:nvSpPr>
          <p:cNvPr id="6" name="Dikdörtgen 5"/>
          <p:cNvSpPr/>
          <p:nvPr/>
        </p:nvSpPr>
        <p:spPr>
          <a:xfrm>
            <a:off x="488136" y="3640090"/>
            <a:ext cx="6580484" cy="1631216"/>
          </a:xfrm>
          <a:prstGeom prst="rect">
            <a:avLst/>
          </a:prstGeom>
        </p:spPr>
        <p:txBody>
          <a:bodyPr wrap="square">
            <a:spAutoFit/>
          </a:bodyPr>
          <a:lstStyle/>
          <a:p>
            <a:pPr marL="342900" indent="-342900">
              <a:buFont typeface="Courier New" panose="02070309020205020404" pitchFamily="49" charset="0"/>
              <a:buChar char="o"/>
            </a:pPr>
            <a:r>
              <a:rPr lang="tr-TR" sz="2000" dirty="0">
                <a:latin typeface="Comic Sans MS" panose="030F0702030302020204" pitchFamily="66" charset="0"/>
              </a:rPr>
              <a:t>Kurşun metalinin ağır oluşu onun ağırlık olarak </a:t>
            </a:r>
            <a:r>
              <a:rPr lang="tr-TR" sz="2000" dirty="0" smtClean="0">
                <a:latin typeface="Comic Sans MS" panose="030F0702030302020204" pitchFamily="66" charset="0"/>
              </a:rPr>
              <a:t>da kullanımına </a:t>
            </a:r>
            <a:r>
              <a:rPr lang="tr-TR" sz="2000" dirty="0">
                <a:latin typeface="Comic Sans MS" panose="030F0702030302020204" pitchFamily="66" charset="0"/>
              </a:rPr>
              <a:t>yol açar. </a:t>
            </a:r>
            <a:endParaRPr lang="tr-TR" sz="2000" dirty="0" smtClean="0">
              <a:latin typeface="Comic Sans MS" panose="030F0702030302020204" pitchFamily="66" charset="0"/>
            </a:endParaRPr>
          </a:p>
          <a:p>
            <a:endParaRPr lang="tr-TR" sz="2000" dirty="0" smtClean="0">
              <a:latin typeface="Comic Sans MS" panose="030F0702030302020204" pitchFamily="66" charset="0"/>
            </a:endParaRPr>
          </a:p>
          <a:p>
            <a:pPr marL="342900" indent="-342900">
              <a:buFont typeface="Courier New" panose="02070309020205020404" pitchFamily="49" charset="0"/>
              <a:buChar char="o"/>
            </a:pPr>
            <a:r>
              <a:rPr lang="tr-TR" sz="2000" dirty="0">
                <a:latin typeface="Comic Sans MS" panose="030F0702030302020204" pitchFamily="66" charset="0"/>
              </a:rPr>
              <a:t>Yumuşaklığı, kurşunun tel çekmede “yağlayıcı” göreviyle kullanımına yol açar. </a:t>
            </a:r>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96709" y="3050672"/>
            <a:ext cx="3486364" cy="25919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42921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2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281187" y="336748"/>
            <a:ext cx="3950120" cy="400110"/>
          </a:xfrm>
          <a:prstGeom prst="rect">
            <a:avLst/>
          </a:prstGeom>
        </p:spPr>
        <p:txBody>
          <a:bodyPr wrap="none">
            <a:spAutoFit/>
          </a:bodyPr>
          <a:lstStyle/>
          <a:p>
            <a:r>
              <a:rPr lang="tr-TR" sz="2000" b="1" dirty="0">
                <a:solidFill>
                  <a:srgbClr val="FF0000"/>
                </a:solidFill>
                <a:latin typeface="Comic Sans MS" panose="030F0702030302020204" pitchFamily="66" charset="0"/>
              </a:rPr>
              <a:t>2 - Çukur Korozyonu (</a:t>
            </a:r>
            <a:r>
              <a:rPr lang="tr-TR" sz="2000" b="1" dirty="0" err="1">
                <a:solidFill>
                  <a:srgbClr val="FF0000"/>
                </a:solidFill>
                <a:latin typeface="Comic Sans MS" panose="030F0702030302020204" pitchFamily="66" charset="0"/>
              </a:rPr>
              <a:t>Pitting</a:t>
            </a:r>
            <a:r>
              <a:rPr lang="tr-TR" sz="2000" b="1" dirty="0">
                <a:solidFill>
                  <a:srgbClr val="FF0000"/>
                </a:solidFill>
                <a:latin typeface="Comic Sans MS" panose="030F0702030302020204" pitchFamily="66" charset="0"/>
              </a:rPr>
              <a:t>) </a:t>
            </a:r>
          </a:p>
        </p:txBody>
      </p:sp>
      <p:sp>
        <p:nvSpPr>
          <p:cNvPr id="4" name="Dikdörtgen 3"/>
          <p:cNvSpPr/>
          <p:nvPr/>
        </p:nvSpPr>
        <p:spPr>
          <a:xfrm>
            <a:off x="85618" y="760444"/>
            <a:ext cx="11465959" cy="3170099"/>
          </a:xfrm>
          <a:prstGeom prst="rect">
            <a:avLst/>
          </a:prstGeom>
        </p:spPr>
        <p:txBody>
          <a:bodyPr wrap="square">
            <a:spAutoFit/>
          </a:bodyPr>
          <a:lstStyle/>
          <a:p>
            <a:pPr marL="342900" indent="-342900" algn="just">
              <a:buFont typeface="Wingdings" panose="05000000000000000000" pitchFamily="2" charset="2"/>
              <a:buChar char="ü"/>
            </a:pPr>
            <a:r>
              <a:rPr lang="tr-TR" sz="2000" dirty="0">
                <a:latin typeface="Comic Sans MS" panose="030F0702030302020204" pitchFamily="66" charset="0"/>
              </a:rPr>
              <a:t>Çukur  korozyonu  </a:t>
            </a:r>
            <a:r>
              <a:rPr lang="tr-TR" sz="2000" dirty="0">
                <a:solidFill>
                  <a:srgbClr val="FF0000"/>
                </a:solidFill>
                <a:latin typeface="Comic Sans MS" panose="030F0702030302020204" pitchFamily="66" charset="0"/>
              </a:rPr>
              <a:t>ağırlık  kaybı  yoluyla  değerlendirilemez</a:t>
            </a:r>
            <a:r>
              <a:rPr lang="tr-TR" sz="2000" dirty="0">
                <a:latin typeface="Comic Sans MS" panose="030F0702030302020204" pitchFamily="66" charset="0"/>
              </a:rPr>
              <a:t>.  </a:t>
            </a:r>
            <a:endParaRPr lang="tr-TR" sz="2000" dirty="0" smtClean="0">
              <a:latin typeface="Comic Sans MS" panose="030F0702030302020204" pitchFamily="66" charset="0"/>
            </a:endParaRPr>
          </a:p>
          <a:p>
            <a:pPr marL="342900" indent="-342900" algn="just">
              <a:buFont typeface="Wingdings" panose="05000000000000000000" pitchFamily="2" charset="2"/>
              <a:buChar char="ü"/>
            </a:pPr>
            <a:endParaRPr lang="tr-TR" sz="2000" dirty="0" smtClean="0">
              <a:latin typeface="Comic Sans MS" panose="030F0702030302020204" pitchFamily="66" charset="0"/>
            </a:endParaRPr>
          </a:p>
          <a:p>
            <a:pPr marL="342900" indent="-342900" algn="just">
              <a:buFont typeface="Wingdings" panose="05000000000000000000" pitchFamily="2" charset="2"/>
              <a:buChar char="ü"/>
            </a:pPr>
            <a:r>
              <a:rPr lang="tr-TR" sz="2000" dirty="0" smtClean="0">
                <a:latin typeface="Comic Sans MS" panose="030F0702030302020204" pitchFamily="66" charset="0"/>
              </a:rPr>
              <a:t>Çukur </a:t>
            </a:r>
            <a:r>
              <a:rPr lang="tr-TR" sz="2000" dirty="0">
                <a:latin typeface="Comic Sans MS" panose="030F0702030302020204" pitchFamily="66" charset="0"/>
              </a:rPr>
              <a:t>korozyonu  istatistiksel  yöntemlerle,  çukur  sayısı  ve  derinliği  belirlenerek değerlendirilebilir. Çukur derinliği de tek başına korozyon zararı konusunda bir fikir vermez. Önemli olan maksimum çukur derinliğidir. Bu ise ancak istatistiksel yöntemler  ile  belirlenebilir. </a:t>
            </a:r>
            <a:endParaRPr lang="tr-TR" sz="2000" dirty="0" smtClean="0">
              <a:latin typeface="Comic Sans MS" panose="030F0702030302020204" pitchFamily="66" charset="0"/>
            </a:endParaRPr>
          </a:p>
          <a:p>
            <a:pPr marL="342900" indent="-342900" algn="just">
              <a:buFont typeface="Wingdings" panose="05000000000000000000" pitchFamily="2" charset="2"/>
              <a:buChar char="ü"/>
            </a:pPr>
            <a:endParaRPr lang="tr-TR" sz="2000" dirty="0" smtClean="0">
              <a:latin typeface="Comic Sans MS" panose="030F0702030302020204" pitchFamily="66" charset="0"/>
            </a:endParaRPr>
          </a:p>
          <a:p>
            <a:pPr marL="342900" indent="-342900" algn="just">
              <a:buFont typeface="Wingdings" panose="05000000000000000000" pitchFamily="2" charset="2"/>
              <a:buChar char="ü"/>
            </a:pPr>
            <a:r>
              <a:rPr lang="tr-TR" sz="2000" dirty="0" smtClean="0">
                <a:latin typeface="Comic Sans MS" panose="030F0702030302020204" pitchFamily="66" charset="0"/>
              </a:rPr>
              <a:t>Maksimum  </a:t>
            </a:r>
            <a:r>
              <a:rPr lang="tr-TR" sz="2000" dirty="0">
                <a:latin typeface="Comic Sans MS" panose="030F0702030302020204" pitchFamily="66" charset="0"/>
              </a:rPr>
              <a:t>çukur  derinliği  ile  ortalama  korozyon  </a:t>
            </a:r>
            <a:r>
              <a:rPr lang="tr-TR" sz="2000" dirty="0" err="1">
                <a:latin typeface="Comic Sans MS" panose="030F0702030302020204" pitchFamily="66" charset="0"/>
              </a:rPr>
              <a:t>penetrasyonu</a:t>
            </a:r>
            <a:r>
              <a:rPr lang="tr-TR" sz="2000" dirty="0">
                <a:latin typeface="Comic Sans MS" panose="030F0702030302020204" pitchFamily="66" charset="0"/>
              </a:rPr>
              <a:t>  arasında  bir bağıntı  vardır.  Bu  bağıntı  çukur  oluşturma  faktörü  </a:t>
            </a:r>
            <a:r>
              <a:rPr lang="tr-TR" sz="2000" dirty="0">
                <a:solidFill>
                  <a:srgbClr val="FF0000"/>
                </a:solidFill>
                <a:latin typeface="Comic Sans MS" panose="030F0702030302020204" pitchFamily="66" charset="0"/>
              </a:rPr>
              <a:t>“</a:t>
            </a:r>
            <a:r>
              <a:rPr lang="tr-TR" sz="2000" dirty="0" err="1">
                <a:solidFill>
                  <a:srgbClr val="FF0000"/>
                </a:solidFill>
                <a:latin typeface="Comic Sans MS" panose="030F0702030302020204" pitchFamily="66" charset="0"/>
              </a:rPr>
              <a:t>pitting</a:t>
            </a:r>
            <a:r>
              <a:rPr lang="tr-TR" sz="2000" dirty="0">
                <a:solidFill>
                  <a:srgbClr val="FF0000"/>
                </a:solidFill>
                <a:latin typeface="Comic Sans MS" panose="030F0702030302020204" pitchFamily="66" charset="0"/>
              </a:rPr>
              <a:t>  faktörü”  </a:t>
            </a:r>
            <a:r>
              <a:rPr lang="tr-TR" sz="2000" dirty="0">
                <a:latin typeface="Comic Sans MS" panose="030F0702030302020204" pitchFamily="66" charset="0"/>
              </a:rPr>
              <a:t>olarak  ifade edilir. </a:t>
            </a:r>
            <a:r>
              <a:rPr lang="tr-TR" sz="2000" dirty="0" err="1">
                <a:latin typeface="Comic Sans MS" panose="030F0702030302020204" pitchFamily="66" charset="0"/>
              </a:rPr>
              <a:t>Pitting</a:t>
            </a:r>
            <a:r>
              <a:rPr lang="tr-TR" sz="2000" dirty="0">
                <a:latin typeface="Comic Sans MS" panose="030F0702030302020204" pitchFamily="66" charset="0"/>
              </a:rPr>
              <a:t> faktörü, </a:t>
            </a:r>
            <a:r>
              <a:rPr lang="tr-TR" sz="2000" dirty="0">
                <a:solidFill>
                  <a:srgbClr val="FF0000"/>
                </a:solidFill>
                <a:latin typeface="Comic Sans MS" panose="030F0702030302020204" pitchFamily="66" charset="0"/>
              </a:rPr>
              <a:t>maksimum çukur derinliğinin ortalama kalınlık azalmasına oranı </a:t>
            </a:r>
            <a:r>
              <a:rPr lang="tr-TR" sz="2000" dirty="0">
                <a:latin typeface="Comic Sans MS" panose="030F0702030302020204" pitchFamily="66" charset="0"/>
              </a:rPr>
              <a:t>olarak tanımlanır.</a:t>
            </a: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8446" y="4197670"/>
            <a:ext cx="4383280" cy="19992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9852" y="4625805"/>
            <a:ext cx="3019425"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Dikdörtgen 4"/>
          <p:cNvSpPr/>
          <p:nvPr/>
        </p:nvSpPr>
        <p:spPr>
          <a:xfrm>
            <a:off x="7739277" y="4193211"/>
            <a:ext cx="4302035" cy="2554545"/>
          </a:xfrm>
          <a:prstGeom prst="rect">
            <a:avLst/>
          </a:prstGeom>
        </p:spPr>
        <p:txBody>
          <a:bodyPr wrap="square">
            <a:spAutoFit/>
          </a:bodyPr>
          <a:lstStyle/>
          <a:p>
            <a:pPr algn="just"/>
            <a:r>
              <a:rPr lang="tr-TR" sz="2000" dirty="0">
                <a:latin typeface="Comic Sans MS" panose="030F0702030302020204" pitchFamily="66" charset="0"/>
              </a:rPr>
              <a:t>Bu  bağıntı  daha  çok  </a:t>
            </a:r>
            <a:r>
              <a:rPr lang="tr-TR" sz="2000" dirty="0">
                <a:solidFill>
                  <a:srgbClr val="FF0000"/>
                </a:solidFill>
                <a:latin typeface="Comic Sans MS" panose="030F0702030302020204" pitchFamily="66" charset="0"/>
              </a:rPr>
              <a:t>ortalama  </a:t>
            </a:r>
            <a:r>
              <a:rPr lang="tr-TR" sz="2000" dirty="0" err="1">
                <a:solidFill>
                  <a:srgbClr val="FF0000"/>
                </a:solidFill>
                <a:latin typeface="Comic Sans MS" panose="030F0702030302020204" pitchFamily="66" charset="0"/>
              </a:rPr>
              <a:t>penetrasyon</a:t>
            </a:r>
            <a:r>
              <a:rPr lang="tr-TR" sz="2000" dirty="0">
                <a:solidFill>
                  <a:srgbClr val="FF0000"/>
                </a:solidFill>
                <a:latin typeface="Comic Sans MS" panose="030F0702030302020204" pitchFamily="66" charset="0"/>
              </a:rPr>
              <a:t>  hızının </a:t>
            </a:r>
            <a:r>
              <a:rPr lang="tr-TR" sz="2000" dirty="0">
                <a:latin typeface="Comic Sans MS" panose="030F0702030302020204" pitchFamily="66" charset="0"/>
              </a:rPr>
              <a:t> hesaplanması  için kullanılır.  Eğer  </a:t>
            </a:r>
            <a:r>
              <a:rPr lang="tr-TR" sz="2000" dirty="0" err="1">
                <a:latin typeface="Comic Sans MS" panose="030F0702030302020204" pitchFamily="66" charset="0"/>
              </a:rPr>
              <a:t>pitting</a:t>
            </a:r>
            <a:r>
              <a:rPr lang="tr-TR" sz="2000" dirty="0">
                <a:latin typeface="Comic Sans MS" panose="030F0702030302020204" pitchFamily="66" charset="0"/>
              </a:rPr>
              <a:t>  faktörü  bilinirse,  </a:t>
            </a:r>
            <a:r>
              <a:rPr lang="tr-TR" sz="2000" dirty="0">
                <a:solidFill>
                  <a:srgbClr val="FF0000"/>
                </a:solidFill>
                <a:latin typeface="Comic Sans MS" panose="030F0702030302020204" pitchFamily="66" charset="0"/>
              </a:rPr>
              <a:t>maksimum  çukur  derinliği </a:t>
            </a:r>
            <a:r>
              <a:rPr lang="tr-TR" sz="2000" dirty="0">
                <a:latin typeface="Comic Sans MS" panose="030F0702030302020204" pitchFamily="66" charset="0"/>
              </a:rPr>
              <a:t> </a:t>
            </a:r>
            <a:r>
              <a:rPr lang="tr-TR" sz="2000" dirty="0" smtClean="0">
                <a:latin typeface="Comic Sans MS" panose="030F0702030302020204" pitchFamily="66" charset="0"/>
              </a:rPr>
              <a:t>istatistiksel  </a:t>
            </a:r>
            <a:r>
              <a:rPr lang="tr-TR" sz="2000" dirty="0">
                <a:latin typeface="Comic Sans MS" panose="030F0702030302020204" pitchFamily="66" charset="0"/>
              </a:rPr>
              <a:t>olarak  belirlenerek,  </a:t>
            </a:r>
            <a:r>
              <a:rPr lang="tr-TR" sz="2000" dirty="0" err="1">
                <a:latin typeface="Comic Sans MS" panose="030F0702030302020204" pitchFamily="66" charset="0"/>
              </a:rPr>
              <a:t>üniform</a:t>
            </a:r>
            <a:r>
              <a:rPr lang="tr-TR" sz="2000" dirty="0">
                <a:latin typeface="Comic Sans MS" panose="030F0702030302020204" pitchFamily="66" charset="0"/>
              </a:rPr>
              <a:t>  korozyona  karşılık  gelen  </a:t>
            </a:r>
            <a:r>
              <a:rPr lang="tr-TR" sz="2000" dirty="0" smtClean="0">
                <a:solidFill>
                  <a:srgbClr val="FF0000"/>
                </a:solidFill>
                <a:latin typeface="Comic Sans MS" panose="030F0702030302020204" pitchFamily="66" charset="0"/>
              </a:rPr>
              <a:t>kalınlık </a:t>
            </a:r>
            <a:r>
              <a:rPr lang="tr-TR" sz="2000" dirty="0">
                <a:solidFill>
                  <a:srgbClr val="FF0000"/>
                </a:solidFill>
                <a:latin typeface="Comic Sans MS" panose="030F0702030302020204" pitchFamily="66" charset="0"/>
              </a:rPr>
              <a:t>azalması</a:t>
            </a:r>
            <a:r>
              <a:rPr lang="tr-TR" sz="2000" dirty="0">
                <a:latin typeface="Comic Sans MS" panose="030F0702030302020204" pitchFamily="66" charset="0"/>
              </a:rPr>
              <a:t> hesaplanabilir. </a:t>
            </a:r>
          </a:p>
        </p:txBody>
      </p:sp>
    </p:spTree>
    <p:extLst>
      <p:ext uri="{BB962C8B-B14F-4D97-AF65-F5344CB8AC3E}">
        <p14:creationId xmlns:p14="http://schemas.microsoft.com/office/powerpoint/2010/main" val="3784675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09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09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315074" y="239345"/>
            <a:ext cx="11469384" cy="3477875"/>
          </a:xfrm>
          <a:prstGeom prst="rect">
            <a:avLst/>
          </a:prstGeom>
        </p:spPr>
        <p:txBody>
          <a:bodyPr wrap="square">
            <a:spAutoFit/>
          </a:bodyPr>
          <a:lstStyle/>
          <a:p>
            <a:pPr algn="just"/>
            <a:r>
              <a:rPr lang="tr-TR" sz="2000" dirty="0">
                <a:latin typeface="Comic Sans MS" panose="030F0702030302020204" pitchFamily="66" charset="0"/>
              </a:rPr>
              <a:t>4- </a:t>
            </a:r>
            <a:r>
              <a:rPr lang="tr-TR" sz="2000" dirty="0">
                <a:solidFill>
                  <a:srgbClr val="FF0000"/>
                </a:solidFill>
                <a:latin typeface="Comic Sans MS" panose="030F0702030302020204" pitchFamily="66" charset="0"/>
              </a:rPr>
              <a:t>Malzeme seçimi: </a:t>
            </a:r>
            <a:r>
              <a:rPr lang="tr-TR" sz="2000" dirty="0">
                <a:latin typeface="Comic Sans MS" panose="030F0702030302020204" pitchFamily="66" charset="0"/>
              </a:rPr>
              <a:t>İlke olarak sert malzemelerin yumuşak malzemelerle eşlenmesi önerilebilir</a:t>
            </a:r>
            <a:r>
              <a:rPr lang="tr-TR" sz="2000" dirty="0" smtClean="0">
                <a:latin typeface="Comic Sans MS" panose="030F0702030302020204" pitchFamily="66" charset="0"/>
              </a:rPr>
              <a:t>.</a:t>
            </a:r>
          </a:p>
          <a:p>
            <a:pPr algn="just"/>
            <a:endParaRPr lang="tr-TR" sz="2000" dirty="0" smtClean="0">
              <a:latin typeface="Comic Sans MS" panose="030F0702030302020204" pitchFamily="66" charset="0"/>
            </a:endParaRPr>
          </a:p>
          <a:p>
            <a:pPr marL="342900" indent="-342900" algn="just">
              <a:buFont typeface="Wingdings" panose="05000000000000000000" pitchFamily="2" charset="2"/>
              <a:buChar char="Ø"/>
            </a:pPr>
            <a:r>
              <a:rPr lang="tr-TR" sz="2000" dirty="0">
                <a:latin typeface="Comic Sans MS" panose="030F0702030302020204" pitchFamily="66" charset="0"/>
              </a:rPr>
              <a:t>Bu koşullarda sert malzemenin kazınması olanaksızdır. </a:t>
            </a:r>
            <a:endParaRPr lang="tr-TR" sz="2000" dirty="0" smtClean="0">
              <a:latin typeface="Comic Sans MS" panose="030F0702030302020204" pitchFamily="66" charset="0"/>
            </a:endParaRPr>
          </a:p>
          <a:p>
            <a:pPr algn="just"/>
            <a:endParaRPr lang="tr-TR" sz="2000" dirty="0" smtClean="0">
              <a:latin typeface="Comic Sans MS" panose="030F0702030302020204" pitchFamily="66" charset="0"/>
            </a:endParaRPr>
          </a:p>
          <a:p>
            <a:pPr marL="342900" indent="-342900" algn="just">
              <a:buFont typeface="Wingdings" panose="05000000000000000000" pitchFamily="2" charset="2"/>
              <a:buChar char="Ø"/>
            </a:pPr>
            <a:r>
              <a:rPr lang="tr-TR" sz="2000" dirty="0">
                <a:latin typeface="Comic Sans MS" panose="030F0702030302020204" pitchFamily="66" charset="0"/>
              </a:rPr>
              <a:t>Yumuşak malzeme ise kazınmayıp yalnızca deformasyona uğrar.  </a:t>
            </a:r>
            <a:endParaRPr lang="tr-TR" sz="2000" dirty="0" smtClean="0">
              <a:latin typeface="Comic Sans MS" panose="030F0702030302020204" pitchFamily="66" charset="0"/>
            </a:endParaRPr>
          </a:p>
          <a:p>
            <a:pPr marL="342900" indent="-342900" algn="just">
              <a:buFont typeface="Wingdings" panose="05000000000000000000" pitchFamily="2" charset="2"/>
              <a:buChar char="Ø"/>
            </a:pPr>
            <a:endParaRPr lang="tr-TR" sz="2000" dirty="0">
              <a:latin typeface="Comic Sans MS" panose="030F0702030302020204" pitchFamily="66" charset="0"/>
            </a:endParaRPr>
          </a:p>
          <a:p>
            <a:pPr marL="342900" indent="-342900" algn="just">
              <a:buFont typeface="Wingdings" panose="05000000000000000000" pitchFamily="2" charset="2"/>
              <a:buChar char="Ø"/>
            </a:pPr>
            <a:r>
              <a:rPr lang="tr-TR" sz="2000" dirty="0">
                <a:latin typeface="Comic Sans MS" panose="030F0702030302020204" pitchFamily="66" charset="0"/>
              </a:rPr>
              <a:t>Ayrıca yumuşak malzemenin kolaylıkla şekil değiştirmesi ara yüzeydeki boşlukların dolmasını ve böylece hava girişinin engellenmesini sağlar. </a:t>
            </a:r>
            <a:endParaRPr lang="tr-TR" sz="2000" dirty="0" smtClean="0">
              <a:latin typeface="Comic Sans MS" panose="030F0702030302020204" pitchFamily="66" charset="0"/>
            </a:endParaRPr>
          </a:p>
          <a:p>
            <a:pPr marL="342900" indent="-342900" algn="just">
              <a:buFont typeface="Wingdings" panose="05000000000000000000" pitchFamily="2" charset="2"/>
              <a:buChar char="Ø"/>
            </a:pPr>
            <a:endParaRPr lang="tr-TR" sz="2000" dirty="0">
              <a:latin typeface="Comic Sans MS" panose="030F0702030302020204" pitchFamily="66" charset="0"/>
            </a:endParaRPr>
          </a:p>
          <a:p>
            <a:pPr marL="342900" indent="-342900" algn="just">
              <a:buFont typeface="Wingdings" panose="05000000000000000000" pitchFamily="2" charset="2"/>
              <a:buChar char="Ø"/>
            </a:pPr>
            <a:r>
              <a:rPr lang="tr-TR" sz="2000" dirty="0">
                <a:latin typeface="Comic Sans MS" panose="030F0702030302020204" pitchFamily="66" charset="0"/>
              </a:rPr>
              <a:t>Yükün yeterli olduğu hallerde örneğin kalay, gümüş, indiyum ve kadmiyum ile kaplanmış parçaların çelikle beraber kullanılmaları </a:t>
            </a:r>
            <a:r>
              <a:rPr lang="tr-TR" sz="2000" dirty="0" smtClean="0">
                <a:latin typeface="Comic Sans MS" panose="030F0702030302020204" pitchFamily="66" charset="0"/>
              </a:rPr>
              <a:t>önerilebilir.</a:t>
            </a:r>
            <a:endParaRPr lang="tr-TR" sz="2000" dirty="0">
              <a:latin typeface="Comic Sans MS" panose="030F0702030302020204" pitchFamily="66" charset="0"/>
            </a:endParaRPr>
          </a:p>
        </p:txBody>
      </p:sp>
    </p:spTree>
    <p:extLst>
      <p:ext uri="{BB962C8B-B14F-4D97-AF65-F5344CB8AC3E}">
        <p14:creationId xmlns:p14="http://schemas.microsoft.com/office/powerpoint/2010/main" val="1308620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p:cNvSpPr/>
          <p:nvPr/>
        </p:nvSpPr>
        <p:spPr>
          <a:xfrm>
            <a:off x="261631" y="336747"/>
            <a:ext cx="3514104" cy="400110"/>
          </a:xfrm>
          <a:prstGeom prst="rect">
            <a:avLst/>
          </a:prstGeom>
        </p:spPr>
        <p:txBody>
          <a:bodyPr wrap="none">
            <a:spAutoFit/>
          </a:bodyPr>
          <a:lstStyle/>
          <a:p>
            <a:r>
              <a:rPr lang="tr-TR" sz="2000" b="1" dirty="0" smtClean="0">
                <a:solidFill>
                  <a:srgbClr val="FF0000"/>
                </a:solidFill>
                <a:latin typeface="Comic Sans MS" panose="030F0702030302020204" pitchFamily="66" charset="0"/>
              </a:rPr>
              <a:t>10 </a:t>
            </a:r>
            <a:r>
              <a:rPr lang="tr-TR" sz="2000" b="1" dirty="0">
                <a:solidFill>
                  <a:srgbClr val="FF0000"/>
                </a:solidFill>
                <a:latin typeface="Comic Sans MS" panose="030F0702030302020204" pitchFamily="66" charset="0"/>
              </a:rPr>
              <a:t>- </a:t>
            </a:r>
            <a:r>
              <a:rPr lang="tr-TR" sz="2000" b="1" dirty="0" err="1" smtClean="0">
                <a:solidFill>
                  <a:srgbClr val="FF0000"/>
                </a:solidFill>
                <a:latin typeface="Comic Sans MS" panose="030F0702030302020204" pitchFamily="66" charset="0"/>
              </a:rPr>
              <a:t>Kavitasyon</a:t>
            </a:r>
            <a:r>
              <a:rPr lang="tr-TR" sz="2000" b="1" dirty="0" smtClean="0">
                <a:solidFill>
                  <a:srgbClr val="FF0000"/>
                </a:solidFill>
                <a:latin typeface="Comic Sans MS" panose="030F0702030302020204" pitchFamily="66" charset="0"/>
              </a:rPr>
              <a:t> Korozyonu</a:t>
            </a:r>
            <a:endParaRPr lang="tr-TR" sz="2000" b="1" dirty="0">
              <a:solidFill>
                <a:srgbClr val="FF0000"/>
              </a:solidFill>
              <a:latin typeface="Comic Sans MS" panose="030F0702030302020204" pitchFamily="66" charset="0"/>
            </a:endParaRPr>
          </a:p>
        </p:txBody>
      </p:sp>
      <p:sp>
        <p:nvSpPr>
          <p:cNvPr id="6" name="Dikdörtgen 5"/>
          <p:cNvSpPr/>
          <p:nvPr/>
        </p:nvSpPr>
        <p:spPr>
          <a:xfrm>
            <a:off x="261631" y="876343"/>
            <a:ext cx="11430360" cy="707886"/>
          </a:xfrm>
          <a:prstGeom prst="rect">
            <a:avLst/>
          </a:prstGeom>
        </p:spPr>
        <p:txBody>
          <a:bodyPr wrap="square">
            <a:spAutoFit/>
          </a:bodyPr>
          <a:lstStyle/>
          <a:p>
            <a:r>
              <a:rPr lang="tr-TR" sz="2000" dirty="0">
                <a:latin typeface="Comic Sans MS" panose="030F0702030302020204" pitchFamily="66" charset="0"/>
              </a:rPr>
              <a:t>Su türbinleri ve pompa kanatları, gemi pervaneleri ve benzeri sistemlerde rastlanan </a:t>
            </a:r>
            <a:r>
              <a:rPr lang="tr-TR" sz="2000" dirty="0" err="1">
                <a:latin typeface="Comic Sans MS" panose="030F0702030302020204" pitchFamily="66" charset="0"/>
              </a:rPr>
              <a:t>bozunma</a:t>
            </a:r>
            <a:r>
              <a:rPr lang="tr-TR" sz="2000" dirty="0">
                <a:latin typeface="Comic Sans MS" panose="030F0702030302020204" pitchFamily="66" charset="0"/>
              </a:rPr>
              <a:t> türüdür. </a:t>
            </a:r>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9880" y="1584229"/>
            <a:ext cx="3712395" cy="24604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Dikdörtgen 6"/>
          <p:cNvSpPr/>
          <p:nvPr/>
        </p:nvSpPr>
        <p:spPr>
          <a:xfrm>
            <a:off x="5421331" y="1575893"/>
            <a:ext cx="6691900" cy="4708981"/>
          </a:xfrm>
          <a:prstGeom prst="rect">
            <a:avLst/>
          </a:prstGeom>
        </p:spPr>
        <p:txBody>
          <a:bodyPr wrap="square">
            <a:spAutoFit/>
          </a:bodyPr>
          <a:lstStyle/>
          <a:p>
            <a:pPr marL="285750" indent="-285750" algn="just">
              <a:buFont typeface="Wingdings" panose="05000000000000000000" pitchFamily="2" charset="2"/>
              <a:buChar char="Ø"/>
            </a:pPr>
            <a:r>
              <a:rPr lang="tr-TR" sz="2000" dirty="0">
                <a:latin typeface="Comic Sans MS" panose="030F0702030302020204" pitchFamily="66" charset="0"/>
              </a:rPr>
              <a:t>Hızla sıvıların malzeme yüzeyine yakın bölümlerde oluşan düşük basınç kabarcıkları giderek büyürler ve patlarlar . </a:t>
            </a:r>
            <a:endParaRPr lang="tr-TR" sz="2000" dirty="0" smtClean="0">
              <a:latin typeface="Comic Sans MS" panose="030F0702030302020204" pitchFamily="66" charset="0"/>
            </a:endParaRPr>
          </a:p>
          <a:p>
            <a:pPr marL="285750" indent="-285750" algn="just">
              <a:buFont typeface="Wingdings" panose="05000000000000000000" pitchFamily="2" charset="2"/>
              <a:buChar char="Ø"/>
            </a:pPr>
            <a:endParaRPr lang="tr-TR" sz="2000" dirty="0">
              <a:latin typeface="Comic Sans MS" panose="030F0702030302020204" pitchFamily="66" charset="0"/>
            </a:endParaRPr>
          </a:p>
          <a:p>
            <a:pPr marL="285750" indent="-285750" algn="just">
              <a:buFont typeface="Wingdings" panose="05000000000000000000" pitchFamily="2" charset="2"/>
              <a:buChar char="Ø"/>
            </a:pPr>
            <a:r>
              <a:rPr lang="tr-TR" sz="2000" dirty="0">
                <a:latin typeface="Comic Sans MS" panose="030F0702030302020204" pitchFamily="66" charset="0"/>
              </a:rPr>
              <a:t>Böylece başlatılan şok dalgaları yüzeye çarparak malzeme içinde yüksek gerilimlerin oluşmasını sağlarlar. </a:t>
            </a:r>
            <a:endParaRPr lang="tr-TR" sz="2000" dirty="0" smtClean="0">
              <a:latin typeface="Comic Sans MS" panose="030F0702030302020204" pitchFamily="66" charset="0"/>
            </a:endParaRPr>
          </a:p>
          <a:p>
            <a:pPr marL="285750" indent="-285750" algn="just">
              <a:buFont typeface="Wingdings" panose="05000000000000000000" pitchFamily="2" charset="2"/>
              <a:buChar char="Ø"/>
            </a:pPr>
            <a:endParaRPr lang="tr-TR" sz="2000" dirty="0">
              <a:latin typeface="Comic Sans MS" panose="030F0702030302020204" pitchFamily="66" charset="0"/>
            </a:endParaRPr>
          </a:p>
          <a:p>
            <a:pPr marL="285750" indent="-285750" algn="just">
              <a:buFont typeface="Wingdings" panose="05000000000000000000" pitchFamily="2" charset="2"/>
              <a:buChar char="Ø"/>
            </a:pPr>
            <a:r>
              <a:rPr lang="tr-TR" sz="2000" dirty="0" smtClean="0">
                <a:latin typeface="Comic Sans MS" panose="030F0702030302020204" pitchFamily="66" charset="0"/>
              </a:rPr>
              <a:t>Bu gerilimler </a:t>
            </a:r>
            <a:r>
              <a:rPr lang="tr-TR" sz="2000" dirty="0">
                <a:latin typeface="Comic Sans MS" panose="030F0702030302020204" pitchFamily="66" charset="0"/>
              </a:rPr>
              <a:t>malzemenin plastik deformasyonuna yol açacak düzeye </a:t>
            </a:r>
            <a:r>
              <a:rPr lang="tr-TR" sz="2000" dirty="0" smtClean="0">
                <a:latin typeface="Comic Sans MS" panose="030F0702030302020204" pitchFamily="66" charset="0"/>
              </a:rPr>
              <a:t>ulaşabilirler. </a:t>
            </a:r>
          </a:p>
          <a:p>
            <a:pPr marL="285750" indent="-285750" algn="just">
              <a:buFont typeface="Wingdings" panose="05000000000000000000" pitchFamily="2" charset="2"/>
              <a:buChar char="Ø"/>
            </a:pPr>
            <a:endParaRPr lang="tr-TR" sz="2000" dirty="0">
              <a:latin typeface="Comic Sans MS" panose="030F0702030302020204" pitchFamily="66" charset="0"/>
            </a:endParaRPr>
          </a:p>
          <a:p>
            <a:pPr marL="285750" indent="-285750" algn="just">
              <a:buFont typeface="Wingdings" panose="05000000000000000000" pitchFamily="2" charset="2"/>
              <a:buChar char="Ø"/>
            </a:pPr>
            <a:r>
              <a:rPr lang="tr-TR" sz="2000" dirty="0">
                <a:latin typeface="Comic Sans MS" panose="030F0702030302020204" pitchFamily="66" charset="0"/>
              </a:rPr>
              <a:t>Şok dalgalarının yüzeye çarpması sırasında malzeme yüzeyini örten tabaka yer yer yara alarak koruyucu özelliğini kaybeder. Bu bölgeler pasif tutumdan aktif tutuma geçerek </a:t>
            </a:r>
            <a:r>
              <a:rPr lang="tr-TR" sz="2000" dirty="0" smtClean="0">
                <a:latin typeface="Comic Sans MS" panose="030F0702030302020204" pitchFamily="66" charset="0"/>
              </a:rPr>
              <a:t>çözünürler. </a:t>
            </a:r>
            <a:endParaRPr lang="tr-TR" sz="2000" dirty="0">
              <a:latin typeface="Comic Sans MS" panose="030F0702030302020204" pitchFamily="66" charset="0"/>
            </a:endParaRPr>
          </a:p>
        </p:txBody>
      </p:sp>
      <p:pic>
        <p:nvPicPr>
          <p:cNvPr id="122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14410" y="4134076"/>
            <a:ext cx="2623334" cy="26102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43231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29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29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
                                            <p:txEl>
                                              <p:pRg st="0" end="0"/>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150688" y="372909"/>
            <a:ext cx="11767334" cy="707886"/>
          </a:xfrm>
          <a:prstGeom prst="rect">
            <a:avLst/>
          </a:prstGeom>
        </p:spPr>
        <p:txBody>
          <a:bodyPr wrap="square">
            <a:spAutoFit/>
          </a:bodyPr>
          <a:lstStyle/>
          <a:p>
            <a:pPr marL="342900" indent="-342900">
              <a:buFont typeface="Wingdings" panose="05000000000000000000" pitchFamily="2" charset="2"/>
              <a:buChar char="Ø"/>
            </a:pPr>
            <a:r>
              <a:rPr lang="tr-TR" sz="2000" dirty="0" smtClean="0">
                <a:latin typeface="Comic Sans MS" panose="030F0702030302020204" pitchFamily="66" charset="0"/>
              </a:rPr>
              <a:t>Kabarcıkların </a:t>
            </a:r>
            <a:r>
              <a:rPr lang="tr-TR" sz="2000" dirty="0">
                <a:latin typeface="Comic Sans MS" panose="030F0702030302020204" pitchFamily="66" charset="0"/>
              </a:rPr>
              <a:t>oluşumu, büyümeleri ve patlamaları çok kısa sürelerle tekrarlandığında </a:t>
            </a:r>
            <a:r>
              <a:rPr lang="tr-TR" sz="2000" dirty="0" err="1">
                <a:latin typeface="Comic Sans MS" panose="030F0702030302020204" pitchFamily="66" charset="0"/>
              </a:rPr>
              <a:t>bozunma</a:t>
            </a:r>
            <a:r>
              <a:rPr lang="tr-TR" sz="2000" dirty="0">
                <a:latin typeface="Comic Sans MS" panose="030F0702030302020204" pitchFamily="66" charset="0"/>
              </a:rPr>
              <a:t> hızı genellikle çok yüksektir. </a:t>
            </a:r>
          </a:p>
        </p:txBody>
      </p:sp>
      <p:pic>
        <p:nvPicPr>
          <p:cNvPr id="1331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7960" y="1523007"/>
            <a:ext cx="3732944" cy="24435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Dikdörtgen 4"/>
          <p:cNvSpPr/>
          <p:nvPr/>
        </p:nvSpPr>
        <p:spPr>
          <a:xfrm>
            <a:off x="4845977" y="1467498"/>
            <a:ext cx="6969303" cy="2554545"/>
          </a:xfrm>
          <a:prstGeom prst="rect">
            <a:avLst/>
          </a:prstGeom>
        </p:spPr>
        <p:txBody>
          <a:bodyPr wrap="square">
            <a:spAutoFit/>
          </a:bodyPr>
          <a:lstStyle/>
          <a:p>
            <a:pPr marL="342900" indent="-342900" algn="just">
              <a:buFont typeface="Wingdings" panose="05000000000000000000" pitchFamily="2" charset="2"/>
              <a:buChar char="Ø"/>
            </a:pPr>
            <a:r>
              <a:rPr lang="tr-TR" sz="2000" dirty="0">
                <a:latin typeface="Comic Sans MS" panose="030F0702030302020204" pitchFamily="66" charset="0"/>
              </a:rPr>
              <a:t>Ortamda çözünmüş oksijen ve katı parçacıklar </a:t>
            </a:r>
            <a:r>
              <a:rPr lang="tr-TR" sz="2000" dirty="0" err="1">
                <a:latin typeface="Comic Sans MS" panose="030F0702030302020204" pitchFamily="66" charset="0"/>
              </a:rPr>
              <a:t>kavitasyonun</a:t>
            </a:r>
            <a:r>
              <a:rPr lang="tr-TR" sz="2000" dirty="0">
                <a:latin typeface="Comic Sans MS" panose="030F0702030302020204" pitchFamily="66" charset="0"/>
              </a:rPr>
              <a:t> hızını arttırıcı diğer etmenlerdir</a:t>
            </a:r>
            <a:r>
              <a:rPr lang="tr-TR" sz="2000" dirty="0" smtClean="0">
                <a:latin typeface="Comic Sans MS" panose="030F0702030302020204" pitchFamily="66" charset="0"/>
              </a:rPr>
              <a:t>.</a:t>
            </a:r>
          </a:p>
          <a:p>
            <a:pPr marL="342900" indent="-342900" algn="just">
              <a:buFont typeface="Wingdings" panose="05000000000000000000" pitchFamily="2" charset="2"/>
              <a:buChar char="Ø"/>
            </a:pPr>
            <a:endParaRPr lang="tr-TR" sz="2000" dirty="0">
              <a:latin typeface="Comic Sans MS" panose="030F0702030302020204" pitchFamily="66" charset="0"/>
            </a:endParaRPr>
          </a:p>
          <a:p>
            <a:pPr marL="342900" indent="-342900" algn="just">
              <a:buFont typeface="Wingdings" panose="05000000000000000000" pitchFamily="2" charset="2"/>
              <a:buChar char="Ø"/>
            </a:pPr>
            <a:r>
              <a:rPr lang="tr-TR" sz="2000" dirty="0" err="1">
                <a:latin typeface="Comic Sans MS" panose="030F0702030302020204" pitchFamily="66" charset="0"/>
              </a:rPr>
              <a:t>Kavitasyon</a:t>
            </a:r>
            <a:r>
              <a:rPr lang="tr-TR" sz="2000" dirty="0">
                <a:latin typeface="Comic Sans MS" panose="030F0702030302020204" pitchFamily="66" charset="0"/>
              </a:rPr>
              <a:t> hızı sıcaklıkla artarak 45°C yakınında en yüksek değerine ulaşır. </a:t>
            </a:r>
            <a:endParaRPr lang="tr-TR" sz="2000" dirty="0" smtClean="0">
              <a:latin typeface="Comic Sans MS" panose="030F0702030302020204" pitchFamily="66" charset="0"/>
            </a:endParaRPr>
          </a:p>
          <a:p>
            <a:pPr marL="342900" indent="-342900" algn="just">
              <a:buFont typeface="Wingdings" panose="05000000000000000000" pitchFamily="2" charset="2"/>
              <a:buChar char="Ø"/>
            </a:pPr>
            <a:endParaRPr lang="tr-TR" sz="2000" dirty="0">
              <a:latin typeface="Comic Sans MS" panose="030F0702030302020204" pitchFamily="66" charset="0"/>
            </a:endParaRPr>
          </a:p>
          <a:p>
            <a:pPr marL="342900" indent="-342900" algn="just">
              <a:buFont typeface="Wingdings" panose="05000000000000000000" pitchFamily="2" charset="2"/>
              <a:buChar char="Ø"/>
            </a:pPr>
            <a:r>
              <a:rPr lang="tr-TR" sz="2000" dirty="0">
                <a:latin typeface="Comic Sans MS" panose="030F0702030302020204" pitchFamily="66" charset="0"/>
              </a:rPr>
              <a:t>Daha  yüksek sıcaklıklarda </a:t>
            </a:r>
            <a:r>
              <a:rPr lang="tr-TR" sz="2000" dirty="0" err="1">
                <a:latin typeface="Comic Sans MS" panose="030F0702030302020204" pitchFamily="66" charset="0"/>
              </a:rPr>
              <a:t>kavitasyon</a:t>
            </a:r>
            <a:r>
              <a:rPr lang="tr-TR" sz="2000" dirty="0">
                <a:latin typeface="Comic Sans MS" panose="030F0702030302020204" pitchFamily="66" charset="0"/>
              </a:rPr>
              <a:t> hızının azaldığı görülür.</a:t>
            </a:r>
          </a:p>
        </p:txBody>
      </p:sp>
      <p:pic>
        <p:nvPicPr>
          <p:cNvPr id="1331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28223" y="4265328"/>
            <a:ext cx="3404172" cy="24563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17077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3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33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253429" y="331812"/>
            <a:ext cx="11839254" cy="3785652"/>
          </a:xfrm>
          <a:prstGeom prst="rect">
            <a:avLst/>
          </a:prstGeom>
        </p:spPr>
        <p:txBody>
          <a:bodyPr wrap="square">
            <a:spAutoFit/>
          </a:bodyPr>
          <a:lstStyle/>
          <a:p>
            <a:pPr marL="342900" indent="-342900">
              <a:buFont typeface="Wingdings" panose="05000000000000000000" pitchFamily="2" charset="2"/>
              <a:buChar char="ü"/>
            </a:pPr>
            <a:r>
              <a:rPr lang="tr-TR" sz="2000" dirty="0" err="1">
                <a:latin typeface="Comic Sans MS" panose="030F0702030302020204" pitchFamily="66" charset="0"/>
              </a:rPr>
              <a:t>Kavitasyona</a:t>
            </a:r>
            <a:r>
              <a:rPr lang="tr-TR" sz="2000" dirty="0">
                <a:latin typeface="Comic Sans MS" panose="030F0702030302020204" pitchFamily="66" charset="0"/>
              </a:rPr>
              <a:t> karşı alınabilecek önlemlerin başında malzeme seçimi gelir</a:t>
            </a:r>
            <a:r>
              <a:rPr lang="tr-TR" sz="2000" dirty="0" smtClean="0">
                <a:latin typeface="Comic Sans MS" panose="030F0702030302020204" pitchFamily="66" charset="0"/>
              </a:rPr>
              <a:t>.</a:t>
            </a:r>
          </a:p>
          <a:p>
            <a:pPr marL="342900" indent="-342900">
              <a:buFont typeface="Wingdings" panose="05000000000000000000" pitchFamily="2" charset="2"/>
              <a:buChar char="ü"/>
            </a:pPr>
            <a:endParaRPr lang="tr-TR" sz="2000" dirty="0">
              <a:latin typeface="Comic Sans MS" panose="030F0702030302020204" pitchFamily="66" charset="0"/>
            </a:endParaRPr>
          </a:p>
          <a:p>
            <a:pPr marL="342900" indent="-342900">
              <a:buFont typeface="Wingdings" panose="05000000000000000000" pitchFamily="2" charset="2"/>
              <a:buChar char="ü"/>
            </a:pPr>
            <a:r>
              <a:rPr lang="tr-TR" sz="2000" dirty="0" smtClean="0">
                <a:latin typeface="Comic Sans MS" panose="030F0702030302020204" pitchFamily="66" charset="0"/>
              </a:rPr>
              <a:t>Örneğin </a:t>
            </a:r>
            <a:r>
              <a:rPr lang="tr-TR" sz="2000" dirty="0">
                <a:latin typeface="Comic Sans MS" panose="030F0702030302020204" pitchFamily="66" charset="0"/>
              </a:rPr>
              <a:t>krom ve krom-nikel paslanmaz çelikler düşük alaşımlı çelikler ve bakır alaşımlarına oranla daha mukavemetlidirler. </a:t>
            </a:r>
            <a:r>
              <a:rPr lang="es-ES" sz="2000" dirty="0">
                <a:latin typeface="Comic Sans MS" panose="030F0702030302020204" pitchFamily="66" charset="0"/>
              </a:rPr>
              <a:t>Ayrıca sert ve korozyona mukavemetli yüzey kaplamaları ve astarlar </a:t>
            </a:r>
            <a:r>
              <a:rPr lang="es-ES" sz="2000" dirty="0" smtClean="0">
                <a:latin typeface="Comic Sans MS" panose="030F0702030302020204" pitchFamily="66" charset="0"/>
              </a:rPr>
              <a:t>da</a:t>
            </a:r>
            <a:r>
              <a:rPr lang="tr-TR" sz="2000" dirty="0" smtClean="0">
                <a:latin typeface="Comic Sans MS" panose="030F0702030302020204" pitchFamily="66" charset="0"/>
              </a:rPr>
              <a:t> kullanılabilir.</a:t>
            </a:r>
          </a:p>
          <a:p>
            <a:pPr marL="342900" indent="-342900">
              <a:buFont typeface="Wingdings" panose="05000000000000000000" pitchFamily="2" charset="2"/>
              <a:buChar char="ü"/>
            </a:pPr>
            <a:endParaRPr lang="tr-TR" sz="2000" dirty="0">
              <a:latin typeface="Comic Sans MS" panose="030F0702030302020204" pitchFamily="66" charset="0"/>
            </a:endParaRPr>
          </a:p>
          <a:p>
            <a:pPr marL="342900" indent="-342900">
              <a:buFont typeface="Wingdings" panose="05000000000000000000" pitchFamily="2" charset="2"/>
              <a:buChar char="ü"/>
            </a:pPr>
            <a:r>
              <a:rPr lang="tr-TR" sz="2000" dirty="0">
                <a:latin typeface="Comic Sans MS" panose="030F0702030302020204" pitchFamily="66" charset="0"/>
              </a:rPr>
              <a:t>Şok dalgalarını söndürücü özellikte malzeme veya yüzey kaplamaları kullanmak yarar sağlar</a:t>
            </a:r>
            <a:r>
              <a:rPr lang="tr-TR" sz="2000" dirty="0" smtClean="0">
                <a:latin typeface="Comic Sans MS" panose="030F0702030302020204" pitchFamily="66" charset="0"/>
              </a:rPr>
              <a:t>.</a:t>
            </a:r>
          </a:p>
          <a:p>
            <a:pPr marL="342900" indent="-342900">
              <a:buFont typeface="Wingdings" panose="05000000000000000000" pitchFamily="2" charset="2"/>
              <a:buChar char="ü"/>
            </a:pPr>
            <a:endParaRPr lang="tr-TR" sz="2000" dirty="0">
              <a:latin typeface="Comic Sans MS" panose="030F0702030302020204" pitchFamily="66" charset="0"/>
            </a:endParaRPr>
          </a:p>
          <a:p>
            <a:pPr marL="342900" indent="-342900">
              <a:buFont typeface="Wingdings" panose="05000000000000000000" pitchFamily="2" charset="2"/>
              <a:buChar char="ü"/>
            </a:pPr>
            <a:r>
              <a:rPr lang="tr-TR" sz="2000" dirty="0">
                <a:latin typeface="Comic Sans MS" panose="030F0702030302020204" pitchFamily="66" charset="0"/>
              </a:rPr>
              <a:t>Kabarcıkların oluşumuna yol açıcı basınç düşmesi ve türbülans uygun tasarım yolu ile önemli ölçüde azaltılabilir.  </a:t>
            </a:r>
            <a:endParaRPr lang="tr-TR" sz="2000" dirty="0" smtClean="0">
              <a:latin typeface="Comic Sans MS" panose="030F0702030302020204" pitchFamily="66" charset="0"/>
            </a:endParaRPr>
          </a:p>
          <a:p>
            <a:pPr marL="342900" indent="-342900">
              <a:buFont typeface="Wingdings" panose="05000000000000000000" pitchFamily="2" charset="2"/>
              <a:buChar char="ü"/>
            </a:pPr>
            <a:endParaRPr lang="tr-TR" sz="2000" dirty="0">
              <a:latin typeface="Comic Sans MS" panose="030F0702030302020204" pitchFamily="66" charset="0"/>
            </a:endParaRPr>
          </a:p>
          <a:p>
            <a:pPr marL="342900" indent="-342900">
              <a:buFont typeface="Wingdings" panose="05000000000000000000" pitchFamily="2" charset="2"/>
              <a:buChar char="ü"/>
            </a:pPr>
            <a:endParaRPr lang="tr-TR" sz="2000" dirty="0">
              <a:latin typeface="Comic Sans MS" panose="030F0702030302020204" pitchFamily="66" charset="0"/>
            </a:endParaRPr>
          </a:p>
        </p:txBody>
      </p:sp>
    </p:spTree>
    <p:extLst>
      <p:ext uri="{BB962C8B-B14F-4D97-AF65-F5344CB8AC3E}">
        <p14:creationId xmlns:p14="http://schemas.microsoft.com/office/powerpoint/2010/main" val="1460199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134276" y="285377"/>
            <a:ext cx="5841664" cy="400110"/>
          </a:xfrm>
          <a:prstGeom prst="rect">
            <a:avLst/>
          </a:prstGeom>
        </p:spPr>
        <p:txBody>
          <a:bodyPr wrap="none">
            <a:spAutoFit/>
          </a:bodyPr>
          <a:lstStyle/>
          <a:p>
            <a:r>
              <a:rPr lang="tr-TR" sz="2000" b="1" dirty="0" smtClean="0">
                <a:solidFill>
                  <a:srgbClr val="FF0000"/>
                </a:solidFill>
                <a:latin typeface="Comic Sans MS" panose="030F0702030302020204" pitchFamily="66" charset="0"/>
              </a:rPr>
              <a:t>11- Hidrojen Kırılganlığı (H nedenli korozyon)</a:t>
            </a:r>
            <a:endParaRPr lang="tr-TR" sz="2000" b="1" dirty="0">
              <a:solidFill>
                <a:srgbClr val="FF0000"/>
              </a:solidFill>
              <a:latin typeface="Comic Sans MS" panose="030F0702030302020204" pitchFamily="66" charset="0"/>
            </a:endParaRPr>
          </a:p>
        </p:txBody>
      </p:sp>
      <p:sp>
        <p:nvSpPr>
          <p:cNvPr id="5" name="Dikdörtgen 4"/>
          <p:cNvSpPr/>
          <p:nvPr/>
        </p:nvSpPr>
        <p:spPr>
          <a:xfrm>
            <a:off x="212333" y="804424"/>
            <a:ext cx="11602948" cy="1631216"/>
          </a:xfrm>
          <a:prstGeom prst="rect">
            <a:avLst/>
          </a:prstGeom>
        </p:spPr>
        <p:txBody>
          <a:bodyPr wrap="square">
            <a:spAutoFit/>
          </a:bodyPr>
          <a:lstStyle/>
          <a:p>
            <a:r>
              <a:rPr lang="tr-TR" sz="2000" dirty="0">
                <a:latin typeface="Comic Sans MS" panose="030F0702030302020204" pitchFamily="66" charset="0"/>
              </a:rPr>
              <a:t>Bazı metaller, </a:t>
            </a:r>
            <a:r>
              <a:rPr lang="tr-TR" sz="2000" dirty="0" err="1">
                <a:latin typeface="Comic Sans MS" panose="030F0702030302020204" pitchFamily="66" charset="0"/>
              </a:rPr>
              <a:t>korozif</a:t>
            </a:r>
            <a:r>
              <a:rPr lang="tr-TR" sz="2000" dirty="0">
                <a:latin typeface="Comic Sans MS" panose="030F0702030302020204" pitchFamily="66" charset="0"/>
              </a:rPr>
              <a:t> ortamın farklı özelliklerde olması gerekmeksizin sulu ortamlara maruz kaldığında kırılırlar</a:t>
            </a:r>
            <a:r>
              <a:rPr lang="tr-TR" sz="2000" dirty="0" smtClean="0">
                <a:latin typeface="Comic Sans MS" panose="030F0702030302020204" pitchFamily="66" charset="0"/>
              </a:rPr>
              <a:t>.</a:t>
            </a:r>
          </a:p>
          <a:p>
            <a:endParaRPr lang="tr-TR" sz="2000" dirty="0">
              <a:latin typeface="Comic Sans MS" panose="030F0702030302020204" pitchFamily="66" charset="0"/>
            </a:endParaRPr>
          </a:p>
          <a:p>
            <a:r>
              <a:rPr lang="tr-TR" sz="2000" dirty="0">
                <a:latin typeface="Comic Sans MS" panose="030F0702030302020204" pitchFamily="66" charset="0"/>
              </a:rPr>
              <a:t>Seyreltik H2SO4 veya </a:t>
            </a:r>
            <a:r>
              <a:rPr lang="tr-TR" sz="2000" dirty="0" err="1">
                <a:latin typeface="Comic Sans MS" panose="030F0702030302020204" pitchFamily="66" charset="0"/>
              </a:rPr>
              <a:t>HCl</a:t>
            </a:r>
            <a:r>
              <a:rPr lang="tr-TR" sz="2000" dirty="0">
                <a:latin typeface="Comic Sans MS" panose="030F0702030302020204" pitchFamily="66" charset="0"/>
              </a:rPr>
              <a:t> içerisinde gerilim altında olan yüksek mukavemetli bir karbon çeliği birkaç dakika gibi kısa sürede kırılabilir . </a:t>
            </a:r>
          </a:p>
        </p:txBody>
      </p:sp>
      <p:sp>
        <p:nvSpPr>
          <p:cNvPr id="6" name="Dikdörtgen 5"/>
          <p:cNvSpPr/>
          <p:nvPr/>
        </p:nvSpPr>
        <p:spPr>
          <a:xfrm>
            <a:off x="212333" y="2848981"/>
            <a:ext cx="11489931" cy="3170099"/>
          </a:xfrm>
          <a:prstGeom prst="rect">
            <a:avLst/>
          </a:prstGeom>
        </p:spPr>
        <p:txBody>
          <a:bodyPr wrap="square">
            <a:spAutoFit/>
          </a:bodyPr>
          <a:lstStyle/>
          <a:p>
            <a:pPr algn="just"/>
            <a:r>
              <a:rPr lang="tr-TR" sz="2000" b="1" dirty="0" smtClean="0">
                <a:solidFill>
                  <a:srgbClr val="FF0000"/>
                </a:solidFill>
                <a:latin typeface="Comic Sans MS" panose="030F0702030302020204" pitchFamily="66" charset="0"/>
              </a:rPr>
              <a:t>Nasıl gerçekleşir?</a:t>
            </a:r>
          </a:p>
          <a:p>
            <a:pPr algn="just"/>
            <a:endParaRPr lang="tr-TR" sz="2000" dirty="0" smtClean="0">
              <a:latin typeface="Comic Sans MS" panose="030F0702030302020204" pitchFamily="66" charset="0"/>
            </a:endParaRPr>
          </a:p>
          <a:p>
            <a:pPr algn="just"/>
            <a:r>
              <a:rPr lang="tr-TR" sz="2000" dirty="0" smtClean="0">
                <a:latin typeface="Comic Sans MS" panose="030F0702030302020204" pitchFamily="66" charset="0"/>
              </a:rPr>
              <a:t>Korozyon  </a:t>
            </a:r>
            <a:r>
              <a:rPr lang="tr-TR" sz="2000" dirty="0">
                <a:latin typeface="Comic Sans MS" panose="030F0702030302020204" pitchFamily="66" charset="0"/>
              </a:rPr>
              <a:t>reaksiyonları  sonucu  veya  </a:t>
            </a:r>
            <a:r>
              <a:rPr lang="tr-TR" sz="2000" dirty="0" err="1">
                <a:latin typeface="Comic Sans MS" panose="030F0702030302020204" pitchFamily="66" charset="0"/>
              </a:rPr>
              <a:t>katodik</a:t>
            </a:r>
            <a:r>
              <a:rPr lang="tr-TR" sz="2000" dirty="0">
                <a:latin typeface="Comic Sans MS" panose="030F0702030302020204" pitchFamily="66" charset="0"/>
              </a:rPr>
              <a:t>  koruma  uygulamalarında metal  yüzeyinde  hidrojen  atomları  oluşur.  Bunlar  metal  yüzeyinde  </a:t>
            </a:r>
            <a:r>
              <a:rPr lang="tr-TR" sz="2000" dirty="0" err="1">
                <a:latin typeface="Comic Sans MS" panose="030F0702030302020204" pitchFamily="66" charset="0"/>
              </a:rPr>
              <a:t>adsorbe</a:t>
            </a:r>
            <a:r>
              <a:rPr lang="tr-TR" sz="2000" dirty="0">
                <a:latin typeface="Comic Sans MS" panose="030F0702030302020204" pitchFamily="66" charset="0"/>
              </a:rPr>
              <a:t>  edilir. Bu atomlardan bir kısmı  H + H → H2  şeklinde birleşerek hidrojen molekülü halinde atmosfere karışır. Hidrojen atomlarının bir kısmı da, metal bünyesine girerek orada bulunan  boşluklara  yerleşir.  Daha  sonra  bu  hidrojen  atomları  da  molekül  haline dönüşerek  büyük  bir  hacim  artışına  neden  olur.  </a:t>
            </a:r>
            <a:r>
              <a:rPr lang="tr-TR" sz="2000" dirty="0">
                <a:solidFill>
                  <a:srgbClr val="FF0000"/>
                </a:solidFill>
                <a:latin typeface="Comic Sans MS" panose="030F0702030302020204" pitchFamily="66" charset="0"/>
              </a:rPr>
              <a:t>Molekül  halindeki  hidrojenin </a:t>
            </a:r>
            <a:r>
              <a:rPr lang="tr-TR" sz="2000" dirty="0" err="1">
                <a:solidFill>
                  <a:srgbClr val="FF0000"/>
                </a:solidFill>
                <a:latin typeface="Comic Sans MS" panose="030F0702030302020204" pitchFamily="66" charset="0"/>
              </a:rPr>
              <a:t>difüzlenme</a:t>
            </a:r>
            <a:r>
              <a:rPr lang="tr-TR" sz="2000" dirty="0">
                <a:solidFill>
                  <a:srgbClr val="FF0000"/>
                </a:solidFill>
                <a:latin typeface="Comic Sans MS" panose="030F0702030302020204" pitchFamily="66" charset="0"/>
              </a:rPr>
              <a:t>  özelliği  yoktur.  </a:t>
            </a:r>
            <a:r>
              <a:rPr lang="tr-TR" sz="2000" dirty="0">
                <a:latin typeface="Comic Sans MS" panose="030F0702030302020204" pitchFamily="66" charset="0"/>
              </a:rPr>
              <a:t>Bu  nedenle  metal  içinde  oluşan  hidrojen  molekülleri metal boşluklarında büyük bir basınç oluşturarak metalin çatlamasına neden olur. </a:t>
            </a:r>
          </a:p>
        </p:txBody>
      </p:sp>
    </p:spTree>
    <p:extLst>
      <p:ext uri="{BB962C8B-B14F-4D97-AF65-F5344CB8AC3E}">
        <p14:creationId xmlns:p14="http://schemas.microsoft.com/office/powerpoint/2010/main" val="3454076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411794" y="316199"/>
            <a:ext cx="11560466" cy="707886"/>
          </a:xfrm>
          <a:prstGeom prst="rect">
            <a:avLst/>
          </a:prstGeom>
        </p:spPr>
        <p:txBody>
          <a:bodyPr wrap="square">
            <a:spAutoFit/>
          </a:bodyPr>
          <a:lstStyle/>
          <a:p>
            <a:r>
              <a:rPr lang="sv-SE" sz="2000" dirty="0">
                <a:latin typeface="Comic Sans MS" panose="030F0702030302020204" pitchFamily="66" charset="0"/>
              </a:rPr>
              <a:t>Bu şekilde olan hasarlar hidrojen </a:t>
            </a:r>
            <a:r>
              <a:rPr lang="sv-SE" sz="2000" dirty="0" smtClean="0">
                <a:latin typeface="Comic Sans MS" panose="030F0702030302020204" pitchFamily="66" charset="0"/>
              </a:rPr>
              <a:t>geri</a:t>
            </a:r>
            <a:r>
              <a:rPr lang="tr-TR" sz="2000" dirty="0" err="1" smtClean="0">
                <a:latin typeface="Comic Sans MS" panose="030F0702030302020204" pitchFamily="66" charset="0"/>
              </a:rPr>
              <a:t>lme</a:t>
            </a:r>
            <a:r>
              <a:rPr lang="tr-TR" sz="2000" dirty="0" smtClean="0">
                <a:latin typeface="Comic Sans MS" panose="030F0702030302020204" pitchFamily="66" charset="0"/>
              </a:rPr>
              <a:t> çatlaması </a:t>
            </a:r>
            <a:r>
              <a:rPr lang="tr-TR" sz="2000" dirty="0">
                <a:latin typeface="Comic Sans MS" panose="030F0702030302020204" pitchFamily="66" charset="0"/>
              </a:rPr>
              <a:t>şeklinde adlandırılır. Çatlaklar genellikle tane boyunca </a:t>
            </a:r>
            <a:r>
              <a:rPr lang="tr-TR" sz="2000" dirty="0" smtClean="0">
                <a:latin typeface="Comic Sans MS" panose="030F0702030302020204" pitchFamily="66" charset="0"/>
              </a:rPr>
              <a:t>olmaktadır. </a:t>
            </a:r>
            <a:endParaRPr lang="tr-TR" sz="2000" dirty="0">
              <a:latin typeface="Comic Sans MS" panose="030F0702030302020204" pitchFamily="66" charset="0"/>
            </a:endParaRPr>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4671" y="1516029"/>
            <a:ext cx="4328844" cy="2531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Dikdörtgen 4"/>
          <p:cNvSpPr/>
          <p:nvPr/>
        </p:nvSpPr>
        <p:spPr>
          <a:xfrm>
            <a:off x="674671" y="4300674"/>
            <a:ext cx="4314318" cy="646331"/>
          </a:xfrm>
          <a:prstGeom prst="rect">
            <a:avLst/>
          </a:prstGeom>
        </p:spPr>
        <p:txBody>
          <a:bodyPr wrap="square">
            <a:spAutoFit/>
          </a:bodyPr>
          <a:lstStyle/>
          <a:p>
            <a:r>
              <a:rPr lang="tr-TR" dirty="0">
                <a:solidFill>
                  <a:srgbClr val="FF0000"/>
                </a:solidFill>
                <a:latin typeface="Comic Sans MS" panose="030F0702030302020204" pitchFamily="66" charset="0"/>
              </a:rPr>
              <a:t>Çelik malzemede H2S’in neden olduğu hidrojen kökenli korozyon çatlakları.</a:t>
            </a:r>
          </a:p>
        </p:txBody>
      </p:sp>
      <p:sp>
        <p:nvSpPr>
          <p:cNvPr id="6" name="Dikdörtgen 5"/>
          <p:cNvSpPr/>
          <p:nvPr/>
        </p:nvSpPr>
        <p:spPr>
          <a:xfrm>
            <a:off x="5218551" y="1014917"/>
            <a:ext cx="6753709" cy="5632311"/>
          </a:xfrm>
          <a:prstGeom prst="rect">
            <a:avLst/>
          </a:prstGeom>
        </p:spPr>
        <p:txBody>
          <a:bodyPr wrap="square">
            <a:spAutoFit/>
          </a:bodyPr>
          <a:lstStyle/>
          <a:p>
            <a:pPr marL="342900" indent="-342900" algn="just">
              <a:buFont typeface="Wingdings" panose="05000000000000000000" pitchFamily="2" charset="2"/>
              <a:buChar char="v"/>
            </a:pPr>
            <a:r>
              <a:rPr lang="tr-TR" sz="2000" dirty="0">
                <a:latin typeface="Comic Sans MS" panose="030F0702030302020204" pitchFamily="66" charset="0"/>
              </a:rPr>
              <a:t>Korozyon başlangıcı sisteme atomik hidrojen girmesi ile oluşur. </a:t>
            </a:r>
            <a:endParaRPr lang="tr-TR" sz="2000" dirty="0" smtClean="0">
              <a:latin typeface="Comic Sans MS" panose="030F0702030302020204" pitchFamily="66" charset="0"/>
            </a:endParaRPr>
          </a:p>
          <a:p>
            <a:pPr marL="342900" indent="-342900" algn="just">
              <a:buFont typeface="Wingdings" panose="05000000000000000000" pitchFamily="2" charset="2"/>
              <a:buChar char="v"/>
            </a:pPr>
            <a:endParaRPr lang="tr-TR" sz="2000" dirty="0">
              <a:latin typeface="Comic Sans MS" panose="030F0702030302020204" pitchFamily="66" charset="0"/>
            </a:endParaRPr>
          </a:p>
          <a:p>
            <a:pPr marL="342900" indent="-342900" algn="just">
              <a:buFont typeface="Wingdings" panose="05000000000000000000" pitchFamily="2" charset="2"/>
              <a:buChar char="v"/>
            </a:pPr>
            <a:r>
              <a:rPr lang="tr-TR" sz="2000" dirty="0">
                <a:latin typeface="Comic Sans MS" panose="030F0702030302020204" pitchFamily="66" charset="0"/>
              </a:rPr>
              <a:t>Asitler ile yüzey temizlemede veya kaplama işlemlerinde hidrojen kırılganlığına rastlanır . </a:t>
            </a:r>
            <a:endParaRPr lang="tr-TR" sz="2000" dirty="0" smtClean="0">
              <a:latin typeface="Comic Sans MS" panose="030F0702030302020204" pitchFamily="66" charset="0"/>
            </a:endParaRPr>
          </a:p>
          <a:p>
            <a:pPr marL="342900" indent="-342900" algn="just">
              <a:buFont typeface="Wingdings" panose="05000000000000000000" pitchFamily="2" charset="2"/>
              <a:buChar char="v"/>
            </a:pPr>
            <a:endParaRPr lang="tr-TR" sz="2000" dirty="0">
              <a:latin typeface="Comic Sans MS" panose="030F0702030302020204" pitchFamily="66" charset="0"/>
            </a:endParaRPr>
          </a:p>
          <a:p>
            <a:pPr marL="342900" indent="-342900" algn="just">
              <a:buFont typeface="Wingdings" panose="05000000000000000000" pitchFamily="2" charset="2"/>
              <a:buChar char="v"/>
            </a:pPr>
            <a:r>
              <a:rPr lang="tr-TR" sz="2000" dirty="0">
                <a:latin typeface="Comic Sans MS" panose="030F0702030302020204" pitchFamily="66" charset="0"/>
              </a:rPr>
              <a:t>Çeliklerde </a:t>
            </a:r>
            <a:r>
              <a:rPr lang="tr-TR" sz="2000" dirty="0" err="1">
                <a:latin typeface="Comic Sans MS" panose="030F0702030302020204" pitchFamily="66" charset="0"/>
              </a:rPr>
              <a:t>Bi</a:t>
            </a:r>
            <a:r>
              <a:rPr lang="tr-TR" sz="2000" dirty="0">
                <a:latin typeface="Comic Sans MS" panose="030F0702030302020204" pitchFamily="66" charset="0"/>
              </a:rPr>
              <a:t>, Pb, P, Se, Te ve en önemlisi As hidrojen kırılganlığını artırır. Çünkü bunlar moleküler hidrojenin oluşumunu engelleyerek sistemin atomik hidrojene doymasına neden olurlar </a:t>
            </a:r>
            <a:r>
              <a:rPr lang="tr-TR" sz="2000" dirty="0" smtClean="0">
                <a:latin typeface="Comic Sans MS" panose="030F0702030302020204" pitchFamily="66" charset="0"/>
              </a:rPr>
              <a:t>.</a:t>
            </a:r>
          </a:p>
          <a:p>
            <a:pPr marL="342900" indent="-342900" algn="just">
              <a:buFont typeface="Wingdings" panose="05000000000000000000" pitchFamily="2" charset="2"/>
              <a:buChar char="v"/>
            </a:pPr>
            <a:endParaRPr lang="tr-TR" sz="2000" dirty="0">
              <a:latin typeface="Comic Sans MS" panose="030F0702030302020204" pitchFamily="66" charset="0"/>
            </a:endParaRPr>
          </a:p>
          <a:p>
            <a:pPr marL="342900" indent="-342900" algn="just">
              <a:buFont typeface="Wingdings" panose="05000000000000000000" pitchFamily="2" charset="2"/>
              <a:buChar char="v"/>
            </a:pPr>
            <a:r>
              <a:rPr lang="tr-TR" sz="2000" dirty="0">
                <a:latin typeface="Comic Sans MS" panose="030F0702030302020204" pitchFamily="66" charset="0"/>
              </a:rPr>
              <a:t>Yüksek mukavemetli çeliklerde, titanyum ve diğer bazı metallerde hidrojen gevrekliği önemli bir sorundur</a:t>
            </a:r>
            <a:r>
              <a:rPr lang="tr-TR" sz="2000" dirty="0" smtClean="0">
                <a:latin typeface="Comic Sans MS" panose="030F0702030302020204" pitchFamily="66" charset="0"/>
              </a:rPr>
              <a:t>.</a:t>
            </a:r>
          </a:p>
          <a:p>
            <a:pPr marL="342900" indent="-342900" algn="just">
              <a:buFont typeface="Wingdings" panose="05000000000000000000" pitchFamily="2" charset="2"/>
              <a:buChar char="v"/>
            </a:pPr>
            <a:endParaRPr lang="tr-TR" sz="2000" dirty="0">
              <a:latin typeface="Comic Sans MS" panose="030F0702030302020204" pitchFamily="66" charset="0"/>
            </a:endParaRPr>
          </a:p>
          <a:p>
            <a:pPr marL="342900" indent="-342900" algn="just">
              <a:buFont typeface="Wingdings" panose="05000000000000000000" pitchFamily="2" charset="2"/>
              <a:buChar char="v"/>
            </a:pPr>
            <a:r>
              <a:rPr lang="tr-TR" sz="2000" dirty="0">
                <a:latin typeface="Comic Sans MS" panose="030F0702030302020204" pitchFamily="66" charset="0"/>
              </a:rPr>
              <a:t>Ortamdan hidrojenin uzaklaştırılamaması veya korozyona dayanıklı alaşımların kullanılmasıyla bu problem önlenebilir . </a:t>
            </a:r>
          </a:p>
        </p:txBody>
      </p:sp>
    </p:spTree>
    <p:extLst>
      <p:ext uri="{BB962C8B-B14F-4D97-AF65-F5344CB8AC3E}">
        <p14:creationId xmlns:p14="http://schemas.microsoft.com/office/powerpoint/2010/main" val="3344745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433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0249" y="661987"/>
            <a:ext cx="5962650" cy="3705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Dikdörtgen 3"/>
          <p:cNvSpPr/>
          <p:nvPr/>
        </p:nvSpPr>
        <p:spPr>
          <a:xfrm>
            <a:off x="700249" y="4500910"/>
            <a:ext cx="5126724" cy="400110"/>
          </a:xfrm>
          <a:prstGeom prst="rect">
            <a:avLst/>
          </a:prstGeom>
        </p:spPr>
        <p:txBody>
          <a:bodyPr wrap="none">
            <a:spAutoFit/>
          </a:bodyPr>
          <a:lstStyle/>
          <a:p>
            <a:r>
              <a:rPr lang="tr-TR" sz="2000" dirty="0">
                <a:solidFill>
                  <a:srgbClr val="FF0000"/>
                </a:solidFill>
                <a:latin typeface="Comic Sans MS" panose="030F0702030302020204" pitchFamily="66" charset="0"/>
              </a:rPr>
              <a:t>Metal içine hidrojen atomu </a:t>
            </a:r>
            <a:r>
              <a:rPr lang="tr-TR" sz="2000" dirty="0" err="1">
                <a:solidFill>
                  <a:srgbClr val="FF0000"/>
                </a:solidFill>
                <a:latin typeface="Comic Sans MS" panose="030F0702030302020204" pitchFamily="66" charset="0"/>
              </a:rPr>
              <a:t>penetrasyonu</a:t>
            </a:r>
            <a:r>
              <a:rPr lang="tr-TR" sz="2000" dirty="0">
                <a:solidFill>
                  <a:srgbClr val="FF0000"/>
                </a:solidFill>
                <a:latin typeface="Comic Sans MS" panose="030F0702030302020204" pitchFamily="66" charset="0"/>
              </a:rPr>
              <a:t> </a:t>
            </a:r>
          </a:p>
        </p:txBody>
      </p:sp>
      <p:pic>
        <p:nvPicPr>
          <p:cNvPr id="153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42599" y="1712803"/>
            <a:ext cx="4267200" cy="19660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53601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36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53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134276" y="285377"/>
            <a:ext cx="3526928" cy="400110"/>
          </a:xfrm>
          <a:prstGeom prst="rect">
            <a:avLst/>
          </a:prstGeom>
        </p:spPr>
        <p:txBody>
          <a:bodyPr wrap="none">
            <a:spAutoFit/>
          </a:bodyPr>
          <a:lstStyle/>
          <a:p>
            <a:r>
              <a:rPr lang="tr-TR" sz="2000" b="1" dirty="0" smtClean="0">
                <a:solidFill>
                  <a:srgbClr val="FF0000"/>
                </a:solidFill>
                <a:latin typeface="Comic Sans MS" panose="030F0702030302020204" pitchFamily="66" charset="0"/>
              </a:rPr>
              <a:t>12- Kaçak Akım Korozyonu</a:t>
            </a:r>
            <a:endParaRPr lang="tr-TR" sz="2000" b="1" dirty="0">
              <a:solidFill>
                <a:srgbClr val="FF0000"/>
              </a:solidFill>
              <a:latin typeface="Comic Sans MS" panose="030F0702030302020204" pitchFamily="66" charset="0"/>
            </a:endParaRPr>
          </a:p>
        </p:txBody>
      </p:sp>
      <p:sp>
        <p:nvSpPr>
          <p:cNvPr id="5" name="Dikdörtgen 4"/>
          <p:cNvSpPr/>
          <p:nvPr/>
        </p:nvSpPr>
        <p:spPr>
          <a:xfrm>
            <a:off x="328773" y="700817"/>
            <a:ext cx="11599524" cy="4893647"/>
          </a:xfrm>
          <a:prstGeom prst="rect">
            <a:avLst/>
          </a:prstGeom>
        </p:spPr>
        <p:txBody>
          <a:bodyPr wrap="square">
            <a:spAutoFit/>
          </a:bodyPr>
          <a:lstStyle/>
          <a:p>
            <a:pPr algn="just"/>
            <a:r>
              <a:rPr lang="tr-TR" sz="2400" dirty="0">
                <a:latin typeface="Comic Sans MS" panose="030F0702030302020204" pitchFamily="66" charset="0"/>
              </a:rPr>
              <a:t>Doğru  akım  ile  çalışan  raylı  taşıt  araçları,  doğru  akım  taşıyan  yüksek </a:t>
            </a:r>
            <a:r>
              <a:rPr lang="tr-TR" sz="2400" dirty="0" smtClean="0">
                <a:latin typeface="Comic Sans MS" panose="030F0702030302020204" pitchFamily="66" charset="0"/>
              </a:rPr>
              <a:t> voltajlı </a:t>
            </a:r>
            <a:r>
              <a:rPr lang="tr-TR" sz="2400" dirty="0">
                <a:latin typeface="Comic Sans MS" panose="030F0702030302020204" pitchFamily="66" charset="0"/>
              </a:rPr>
              <a:t>elektrik hatları ve kaynak makinaları zemin içine kaçak akım yayarlar. Bu </a:t>
            </a:r>
            <a:r>
              <a:rPr lang="tr-TR" sz="2400" dirty="0">
                <a:solidFill>
                  <a:srgbClr val="FF0000"/>
                </a:solidFill>
                <a:latin typeface="Comic Sans MS" panose="030F0702030302020204" pitchFamily="66" charset="0"/>
              </a:rPr>
              <a:t>kaçak  akımlar  </a:t>
            </a:r>
            <a:r>
              <a:rPr lang="tr-TR" sz="2400" dirty="0">
                <a:latin typeface="Comic Sans MS" panose="030F0702030302020204" pitchFamily="66" charset="0"/>
              </a:rPr>
              <a:t>çevrede  bulunan  metalik  yapılara  girerek  </a:t>
            </a:r>
            <a:r>
              <a:rPr lang="tr-TR" sz="2400" dirty="0">
                <a:solidFill>
                  <a:srgbClr val="FF0000"/>
                </a:solidFill>
                <a:latin typeface="Comic Sans MS" panose="030F0702030302020204" pitchFamily="66" charset="0"/>
              </a:rPr>
              <a:t>korozyona  neden olurlar. </a:t>
            </a:r>
            <a:endParaRPr lang="tr-TR" sz="2400" dirty="0" smtClean="0">
              <a:solidFill>
                <a:srgbClr val="FF0000"/>
              </a:solidFill>
              <a:latin typeface="Comic Sans MS" panose="030F0702030302020204" pitchFamily="66" charset="0"/>
            </a:endParaRPr>
          </a:p>
          <a:p>
            <a:pPr algn="just"/>
            <a:endParaRPr lang="tr-TR" sz="2400" dirty="0" smtClean="0">
              <a:latin typeface="Comic Sans MS" panose="030F0702030302020204" pitchFamily="66" charset="0"/>
            </a:endParaRPr>
          </a:p>
          <a:p>
            <a:pPr algn="just"/>
            <a:r>
              <a:rPr lang="tr-TR" sz="2400" dirty="0" smtClean="0">
                <a:latin typeface="Comic Sans MS" panose="030F0702030302020204" pitchFamily="66" charset="0"/>
              </a:rPr>
              <a:t>Örneğin </a:t>
            </a:r>
            <a:r>
              <a:rPr lang="tr-TR" sz="2400" dirty="0">
                <a:latin typeface="Comic Sans MS" panose="030F0702030302020204" pitchFamily="66" charset="0"/>
              </a:rPr>
              <a:t>yeraltı trenlerinde doğru akım kaynağının (+) ucu trene, (-) ucu da  raya  bağlıdır.  Trenin  hareketi  sırasında  akım  devresini  tamamlayarak  ray üzerinden besleme istasyonuna döner. Ancak trenin bulunduğu noktada akımın bir  kısmı  zemine  kaçarak  yakında  bulunan  boru  hattına  girebilir.  Akımın  boru hattına  girdiği  noktalar  katot  olur.  Bu  noktalarda  korozyon  söz  konusu  olmaz. Boru  üzerinden  bir  süre  akan  akım,  yeniden  zemine  girerek  oradan  trafo istasyonuna  döner.  Korozyon  olayı  akımın  borudan  çıktığı  bölgelerde  görülür. </a:t>
            </a:r>
          </a:p>
        </p:txBody>
      </p:sp>
    </p:spTree>
    <p:extLst>
      <p:ext uri="{BB962C8B-B14F-4D97-AF65-F5344CB8AC3E}">
        <p14:creationId xmlns:p14="http://schemas.microsoft.com/office/powerpoint/2010/main" val="3545834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3420" y="609386"/>
            <a:ext cx="8972550" cy="3543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Dikdörtgen 3"/>
          <p:cNvSpPr/>
          <p:nvPr/>
        </p:nvSpPr>
        <p:spPr>
          <a:xfrm>
            <a:off x="1496602" y="4369557"/>
            <a:ext cx="8849368" cy="707886"/>
          </a:xfrm>
          <a:prstGeom prst="rect">
            <a:avLst/>
          </a:prstGeom>
        </p:spPr>
        <p:txBody>
          <a:bodyPr wrap="square">
            <a:spAutoFit/>
          </a:bodyPr>
          <a:lstStyle/>
          <a:p>
            <a:r>
              <a:rPr lang="tr-TR" sz="2000" dirty="0">
                <a:solidFill>
                  <a:srgbClr val="FF0000"/>
                </a:solidFill>
                <a:latin typeface="Comic Sans MS" panose="030F0702030302020204" pitchFamily="66" charset="0"/>
              </a:rPr>
              <a:t>Bir raylı taşıt aracından kaçan akımların bir boru </a:t>
            </a:r>
            <a:r>
              <a:rPr lang="tr-TR" sz="2000" dirty="0" smtClean="0">
                <a:solidFill>
                  <a:srgbClr val="FF0000"/>
                </a:solidFill>
                <a:latin typeface="Comic Sans MS" panose="030F0702030302020204" pitchFamily="66" charset="0"/>
              </a:rPr>
              <a:t>hattında </a:t>
            </a:r>
            <a:r>
              <a:rPr lang="tr-TR" sz="2000" dirty="0">
                <a:solidFill>
                  <a:srgbClr val="FF0000"/>
                </a:solidFill>
                <a:latin typeface="Comic Sans MS" panose="030F0702030302020204" pitchFamily="66" charset="0"/>
              </a:rPr>
              <a:t>oluşturduğu kaçak akım korozyonu </a:t>
            </a:r>
          </a:p>
        </p:txBody>
      </p:sp>
    </p:spTree>
    <p:extLst>
      <p:ext uri="{BB962C8B-B14F-4D97-AF65-F5344CB8AC3E}">
        <p14:creationId xmlns:p14="http://schemas.microsoft.com/office/powerpoint/2010/main" val="1593726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308226" y="455102"/>
            <a:ext cx="11589248" cy="1631216"/>
          </a:xfrm>
          <a:prstGeom prst="rect">
            <a:avLst/>
          </a:prstGeom>
        </p:spPr>
        <p:txBody>
          <a:bodyPr wrap="square">
            <a:spAutoFit/>
          </a:bodyPr>
          <a:lstStyle/>
          <a:p>
            <a:pPr algn="just"/>
            <a:r>
              <a:rPr lang="tr-TR" sz="2000" dirty="0">
                <a:latin typeface="Comic Sans MS" panose="030F0702030302020204" pitchFamily="66" charset="0"/>
              </a:rPr>
              <a:t>Dış  akım  kaynaklı  </a:t>
            </a:r>
            <a:r>
              <a:rPr lang="tr-TR" sz="2000" dirty="0" err="1">
                <a:latin typeface="Comic Sans MS" panose="030F0702030302020204" pitchFamily="66" charset="0"/>
              </a:rPr>
              <a:t>katodik</a:t>
            </a:r>
            <a:r>
              <a:rPr lang="tr-TR" sz="2000" dirty="0">
                <a:latin typeface="Comic Sans MS" panose="030F0702030302020204" pitchFamily="66" charset="0"/>
              </a:rPr>
              <a:t>  koruma  sistemlerinde  de  kaçak  akım  söz konusu  olabilir.  </a:t>
            </a:r>
            <a:r>
              <a:rPr lang="tr-TR" sz="2000" dirty="0" err="1">
                <a:latin typeface="Comic Sans MS" panose="030F0702030302020204" pitchFamily="66" charset="0"/>
              </a:rPr>
              <a:t>Katodik</a:t>
            </a:r>
            <a:r>
              <a:rPr lang="tr-TR" sz="2000" dirty="0">
                <a:latin typeface="Comic Sans MS" panose="030F0702030302020204" pitchFamily="66" charset="0"/>
              </a:rPr>
              <a:t>  koruma  sistemleri  </a:t>
            </a:r>
            <a:r>
              <a:rPr lang="tr-TR" sz="2000" dirty="0">
                <a:solidFill>
                  <a:srgbClr val="FF0000"/>
                </a:solidFill>
                <a:latin typeface="Comic Sans MS" panose="030F0702030302020204" pitchFamily="66" charset="0"/>
              </a:rPr>
              <a:t>akımı  yayıcı  ve  toplayıcı  </a:t>
            </a:r>
            <a:r>
              <a:rPr lang="tr-TR" sz="2000" dirty="0">
                <a:latin typeface="Comic Sans MS" panose="030F0702030302020204" pitchFamily="66" charset="0"/>
              </a:rPr>
              <a:t>olarak  </a:t>
            </a:r>
            <a:r>
              <a:rPr lang="tr-TR" sz="2000" dirty="0">
                <a:solidFill>
                  <a:srgbClr val="FF0000"/>
                </a:solidFill>
                <a:latin typeface="Comic Sans MS" panose="030F0702030302020204" pitchFamily="66" charset="0"/>
              </a:rPr>
              <a:t>iki yönlü  </a:t>
            </a:r>
            <a:r>
              <a:rPr lang="tr-TR" sz="2000" dirty="0">
                <a:latin typeface="Comic Sans MS" panose="030F0702030302020204" pitchFamily="66" charset="0"/>
              </a:rPr>
              <a:t>çalışır.  </a:t>
            </a:r>
            <a:r>
              <a:rPr lang="tr-TR" sz="2000" dirty="0">
                <a:solidFill>
                  <a:srgbClr val="FF0000"/>
                </a:solidFill>
                <a:latin typeface="Comic Sans MS" panose="030F0702030302020204" pitchFamily="66" charset="0"/>
              </a:rPr>
              <a:t>Anot  yatağından  </a:t>
            </a:r>
            <a:r>
              <a:rPr lang="tr-TR" sz="2000" dirty="0">
                <a:latin typeface="Comic Sans MS" panose="030F0702030302020204" pitchFamily="66" charset="0"/>
              </a:rPr>
              <a:t>çevrede  bulunan  metalik  yapılara  </a:t>
            </a:r>
            <a:r>
              <a:rPr lang="tr-TR" sz="2000" dirty="0">
                <a:solidFill>
                  <a:srgbClr val="FF0000"/>
                </a:solidFill>
                <a:latin typeface="Comic Sans MS" panose="030F0702030302020204" pitchFamily="66" charset="0"/>
              </a:rPr>
              <a:t>akım  kaçağı </a:t>
            </a:r>
            <a:r>
              <a:rPr lang="tr-TR" sz="2000" dirty="0">
                <a:latin typeface="Comic Sans MS" panose="030F0702030302020204" pitchFamily="66" charset="0"/>
              </a:rPr>
              <a:t>olur. Çevrede bulunan yabancı borulara giren kaçak akımlar, yabancı borunun korunan boru ile kesiştiği bölgelerde şiddetli korozyona neden olur. </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61018" y="2294667"/>
            <a:ext cx="5705580" cy="34193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Dikdörtgen 4"/>
          <p:cNvSpPr/>
          <p:nvPr/>
        </p:nvSpPr>
        <p:spPr>
          <a:xfrm>
            <a:off x="3048000" y="5807939"/>
            <a:ext cx="6096000" cy="1015663"/>
          </a:xfrm>
          <a:prstGeom prst="rect">
            <a:avLst/>
          </a:prstGeom>
        </p:spPr>
        <p:txBody>
          <a:bodyPr>
            <a:spAutoFit/>
          </a:bodyPr>
          <a:lstStyle/>
          <a:p>
            <a:r>
              <a:rPr lang="tr-TR" sz="2000" dirty="0" err="1">
                <a:solidFill>
                  <a:srgbClr val="FF0000"/>
                </a:solidFill>
                <a:latin typeface="Comic Sans MS" panose="030F0702030302020204" pitchFamily="66" charset="0"/>
              </a:rPr>
              <a:t>Katodik</a:t>
            </a:r>
            <a:r>
              <a:rPr lang="tr-TR" sz="2000" dirty="0">
                <a:solidFill>
                  <a:srgbClr val="FF0000"/>
                </a:solidFill>
                <a:latin typeface="Comic Sans MS" panose="030F0702030302020204" pitchFamily="66" charset="0"/>
              </a:rPr>
              <a:t> koruma yapılmış boru hattı ile kesişen yabancı                        boru hattında görülen kaçak akım korozyonu </a:t>
            </a:r>
          </a:p>
        </p:txBody>
      </p:sp>
    </p:spTree>
    <p:extLst>
      <p:ext uri="{BB962C8B-B14F-4D97-AF65-F5344CB8AC3E}">
        <p14:creationId xmlns:p14="http://schemas.microsoft.com/office/powerpoint/2010/main" val="925428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kdörtgen 2"/>
          <p:cNvSpPr/>
          <p:nvPr/>
        </p:nvSpPr>
        <p:spPr>
          <a:xfrm>
            <a:off x="349321" y="527021"/>
            <a:ext cx="11342669" cy="4401205"/>
          </a:xfrm>
          <a:prstGeom prst="rect">
            <a:avLst/>
          </a:prstGeom>
        </p:spPr>
        <p:txBody>
          <a:bodyPr wrap="square">
            <a:spAutoFit/>
          </a:bodyPr>
          <a:lstStyle/>
          <a:p>
            <a:pPr marL="342900" indent="-342900" algn="just">
              <a:buFont typeface="Wingdings" panose="05000000000000000000" pitchFamily="2" charset="2"/>
              <a:buChar char="§"/>
            </a:pPr>
            <a:r>
              <a:rPr lang="tr-TR" sz="2000" dirty="0">
                <a:latin typeface="Comic Sans MS" panose="030F0702030302020204" pitchFamily="66" charset="0"/>
              </a:rPr>
              <a:t>Çukur  korozyonu  oluşumunda  </a:t>
            </a:r>
            <a:r>
              <a:rPr lang="tr-TR" sz="2000" dirty="0">
                <a:solidFill>
                  <a:srgbClr val="FF0000"/>
                </a:solidFill>
                <a:latin typeface="Comic Sans MS" panose="030F0702030302020204" pitchFamily="66" charset="0"/>
              </a:rPr>
              <a:t>metal  cinsi  </a:t>
            </a:r>
            <a:r>
              <a:rPr lang="tr-TR" sz="2000" dirty="0">
                <a:latin typeface="Comic Sans MS" panose="030F0702030302020204" pitchFamily="66" charset="0"/>
              </a:rPr>
              <a:t>önemli  rol  oynar.  </a:t>
            </a:r>
            <a:r>
              <a:rPr lang="tr-TR" sz="2000" dirty="0">
                <a:solidFill>
                  <a:srgbClr val="FF0000"/>
                </a:solidFill>
                <a:latin typeface="Comic Sans MS" panose="030F0702030302020204" pitchFamily="66" charset="0"/>
              </a:rPr>
              <a:t>Pasifleşme özelliği  </a:t>
            </a:r>
            <a:r>
              <a:rPr lang="tr-TR" sz="2000" dirty="0">
                <a:latin typeface="Comic Sans MS" panose="030F0702030302020204" pitchFamily="66" charset="0"/>
              </a:rPr>
              <a:t>olan  metal  ve  alaşımlar  çukur  korozyonuna  daha  duyarlıdır.  Özellikle </a:t>
            </a:r>
            <a:r>
              <a:rPr lang="tr-TR" sz="2000" dirty="0">
                <a:solidFill>
                  <a:srgbClr val="FF0000"/>
                </a:solidFill>
                <a:latin typeface="Comic Sans MS" panose="030F0702030302020204" pitchFamily="66" charset="0"/>
              </a:rPr>
              <a:t>paslanmaz çeliklerde çukur korozyonuna sık rastlanır</a:t>
            </a:r>
            <a:r>
              <a:rPr lang="tr-TR" sz="2000" dirty="0">
                <a:latin typeface="Comic Sans MS" panose="030F0702030302020204" pitchFamily="66" charset="0"/>
              </a:rPr>
              <a:t>. Hatta düşük karbonlu çelik bile,  çukur  korozyonuna  paslanmaz  çeliklerden  daha  dayanıklıdır.  </a:t>
            </a:r>
            <a:endParaRPr lang="tr-TR" sz="2000" dirty="0" smtClean="0">
              <a:latin typeface="Comic Sans MS" panose="030F0702030302020204" pitchFamily="66" charset="0"/>
            </a:endParaRPr>
          </a:p>
          <a:p>
            <a:pPr marL="342900" indent="-342900" algn="just">
              <a:buFont typeface="Wingdings" panose="05000000000000000000" pitchFamily="2" charset="2"/>
              <a:buChar char="§"/>
            </a:pPr>
            <a:endParaRPr lang="tr-TR" sz="2000" dirty="0" smtClean="0">
              <a:latin typeface="Comic Sans MS" panose="030F0702030302020204" pitchFamily="66" charset="0"/>
            </a:endParaRPr>
          </a:p>
          <a:p>
            <a:pPr marL="342900" indent="-342900" algn="just">
              <a:buFont typeface="Wingdings" panose="05000000000000000000" pitchFamily="2" charset="2"/>
              <a:buChar char="§"/>
            </a:pPr>
            <a:r>
              <a:rPr lang="tr-TR" sz="2000" dirty="0" smtClean="0">
                <a:solidFill>
                  <a:srgbClr val="FF0000"/>
                </a:solidFill>
                <a:latin typeface="Comic Sans MS" panose="030F0702030302020204" pitchFamily="66" charset="0"/>
              </a:rPr>
              <a:t>Pasifleşme  </a:t>
            </a:r>
            <a:r>
              <a:rPr lang="tr-TR" sz="2000" dirty="0">
                <a:solidFill>
                  <a:srgbClr val="FF0000"/>
                </a:solidFill>
                <a:latin typeface="Comic Sans MS" panose="030F0702030302020204" pitchFamily="66" charset="0"/>
              </a:rPr>
              <a:t>özelliği  olan  veya korozyon  ürünleri  suda  az  çözünen  metaller  </a:t>
            </a:r>
            <a:r>
              <a:rPr lang="tr-TR" sz="2000" dirty="0">
                <a:latin typeface="Comic Sans MS" panose="030F0702030302020204" pitchFamily="66" charset="0"/>
              </a:rPr>
              <a:t>çukur  tipi  korozyona  duyarlıdır</a:t>
            </a:r>
            <a:r>
              <a:rPr lang="tr-TR" sz="2000" dirty="0" smtClean="0">
                <a:latin typeface="Comic Sans MS" panose="030F0702030302020204" pitchFamily="66" charset="0"/>
              </a:rPr>
              <a:t>.</a:t>
            </a:r>
          </a:p>
          <a:p>
            <a:pPr marL="342900" indent="-342900" algn="just">
              <a:buFont typeface="Wingdings" panose="05000000000000000000" pitchFamily="2" charset="2"/>
              <a:buChar char="§"/>
            </a:pPr>
            <a:endParaRPr lang="tr-TR" sz="2000" dirty="0" smtClean="0">
              <a:latin typeface="Comic Sans MS" panose="030F0702030302020204" pitchFamily="66" charset="0"/>
            </a:endParaRPr>
          </a:p>
          <a:p>
            <a:pPr marL="342900" indent="-342900" algn="just">
              <a:buFont typeface="Wingdings" panose="05000000000000000000" pitchFamily="2" charset="2"/>
              <a:buChar char="§"/>
            </a:pPr>
            <a:r>
              <a:rPr lang="tr-TR" sz="2000" dirty="0" err="1" smtClean="0">
                <a:solidFill>
                  <a:srgbClr val="FF0000"/>
                </a:solidFill>
                <a:latin typeface="Comic Sans MS" panose="030F0702030302020204" pitchFamily="66" charset="0"/>
              </a:rPr>
              <a:t>Katodik</a:t>
            </a:r>
            <a:r>
              <a:rPr lang="tr-TR" sz="2000" dirty="0" smtClean="0">
                <a:solidFill>
                  <a:srgbClr val="FF0000"/>
                </a:solidFill>
                <a:latin typeface="Comic Sans MS" panose="030F0702030302020204" pitchFamily="66" charset="0"/>
              </a:rPr>
              <a:t>  </a:t>
            </a:r>
            <a:r>
              <a:rPr lang="tr-TR" sz="2000" dirty="0">
                <a:solidFill>
                  <a:srgbClr val="FF0000"/>
                </a:solidFill>
                <a:latin typeface="Comic Sans MS" panose="030F0702030302020204" pitchFamily="66" charset="0"/>
              </a:rPr>
              <a:t>koruma  </a:t>
            </a:r>
            <a:r>
              <a:rPr lang="tr-TR" sz="2000" dirty="0">
                <a:latin typeface="Comic Sans MS" panose="030F0702030302020204" pitchFamily="66" charset="0"/>
              </a:rPr>
              <a:t>uygulanarak  çukur  korozyonu  tam  olarak  önlenebilir.  </a:t>
            </a:r>
            <a:endParaRPr lang="tr-TR" sz="2000" dirty="0" smtClean="0">
              <a:latin typeface="Comic Sans MS" panose="030F0702030302020204" pitchFamily="66" charset="0"/>
            </a:endParaRPr>
          </a:p>
          <a:p>
            <a:pPr marL="342900" indent="-342900" algn="just">
              <a:buFont typeface="Wingdings" panose="05000000000000000000" pitchFamily="2" charset="2"/>
              <a:buChar char="§"/>
            </a:pPr>
            <a:endParaRPr lang="tr-TR" sz="2000" dirty="0" smtClean="0">
              <a:latin typeface="Comic Sans MS" panose="030F0702030302020204" pitchFamily="66" charset="0"/>
            </a:endParaRPr>
          </a:p>
          <a:p>
            <a:pPr marL="342900" indent="-342900" algn="just">
              <a:buFont typeface="Wingdings" panose="05000000000000000000" pitchFamily="2" charset="2"/>
              <a:buChar char="§"/>
            </a:pPr>
            <a:r>
              <a:rPr lang="tr-TR" sz="2000" dirty="0" smtClean="0">
                <a:solidFill>
                  <a:srgbClr val="FF0000"/>
                </a:solidFill>
                <a:latin typeface="Comic Sans MS" panose="030F0702030302020204" pitchFamily="66" charset="0"/>
              </a:rPr>
              <a:t>İnhibitör</a:t>
            </a:r>
            <a:r>
              <a:rPr lang="tr-TR" sz="2000" dirty="0" smtClean="0">
                <a:latin typeface="Comic Sans MS" panose="030F0702030302020204" pitchFamily="66" charset="0"/>
              </a:rPr>
              <a:t> </a:t>
            </a:r>
            <a:r>
              <a:rPr lang="tr-TR" sz="2000" dirty="0">
                <a:latin typeface="Comic Sans MS" panose="030F0702030302020204" pitchFamily="66" charset="0"/>
              </a:rPr>
              <a:t>kullanılması  da  çukur  korozyonu  için  faydalıdır.  Ancak  kullanılan  inhibitör  </a:t>
            </a:r>
            <a:r>
              <a:rPr lang="tr-TR" sz="2000" dirty="0" smtClean="0">
                <a:latin typeface="Comic Sans MS" panose="030F0702030302020204" pitchFamily="66" charset="0"/>
              </a:rPr>
              <a:t>miktarı </a:t>
            </a:r>
            <a:r>
              <a:rPr lang="tr-TR" sz="2000" dirty="0">
                <a:latin typeface="Comic Sans MS" panose="030F0702030302020204" pitchFamily="66" charset="0"/>
              </a:rPr>
              <a:t>yetersiz  kalırsa,  metal  yüzeyini  tam  olarak  pasifleştirmek  mümkün  </a:t>
            </a:r>
            <a:r>
              <a:rPr lang="tr-TR" sz="2000" dirty="0" smtClean="0">
                <a:latin typeface="Comic Sans MS" panose="030F0702030302020204" pitchFamily="66" charset="0"/>
              </a:rPr>
              <a:t>olmaz.  </a:t>
            </a:r>
            <a:r>
              <a:rPr lang="tr-TR" sz="2000" dirty="0">
                <a:latin typeface="Comic Sans MS" panose="030F0702030302020204" pitchFamily="66" charset="0"/>
              </a:rPr>
              <a:t>Bu durumda  </a:t>
            </a:r>
            <a:r>
              <a:rPr lang="tr-TR" sz="2000" dirty="0">
                <a:solidFill>
                  <a:srgbClr val="FF0000"/>
                </a:solidFill>
                <a:latin typeface="Comic Sans MS" panose="030F0702030302020204" pitchFamily="66" charset="0"/>
              </a:rPr>
              <a:t>katot/anot  yüzey  alanı  </a:t>
            </a:r>
            <a:r>
              <a:rPr lang="tr-TR" sz="2000" dirty="0">
                <a:latin typeface="Comic Sans MS" panose="030F0702030302020204" pitchFamily="66" charset="0"/>
              </a:rPr>
              <a:t>oranı  artırılmış  olacağından  beklenenden  daha şiddetli korozyon ile karşılaşılabilir. </a:t>
            </a:r>
          </a:p>
        </p:txBody>
      </p:sp>
    </p:spTree>
    <p:extLst>
      <p:ext uri="{BB962C8B-B14F-4D97-AF65-F5344CB8AC3E}">
        <p14:creationId xmlns:p14="http://schemas.microsoft.com/office/powerpoint/2010/main" val="3091780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277403" y="348636"/>
            <a:ext cx="11291298" cy="4154984"/>
          </a:xfrm>
          <a:prstGeom prst="rect">
            <a:avLst/>
          </a:prstGeom>
        </p:spPr>
        <p:txBody>
          <a:bodyPr wrap="square">
            <a:spAutoFit/>
          </a:bodyPr>
          <a:lstStyle/>
          <a:p>
            <a:pPr algn="just"/>
            <a:r>
              <a:rPr lang="tr-TR" sz="2400" dirty="0">
                <a:latin typeface="Comic Sans MS" panose="030F0702030302020204" pitchFamily="66" charset="0"/>
              </a:rPr>
              <a:t>Kaçak  akım  korozyonundan  korunmak  için,  öncelikle  kaçak  akımların </a:t>
            </a:r>
            <a:r>
              <a:rPr lang="tr-TR" sz="2400" dirty="0" smtClean="0">
                <a:latin typeface="Comic Sans MS" panose="030F0702030302020204" pitchFamily="66" charset="0"/>
              </a:rPr>
              <a:t> yapıya </a:t>
            </a:r>
            <a:r>
              <a:rPr lang="tr-TR" sz="2400" dirty="0">
                <a:latin typeface="Comic Sans MS" panose="030F0702030302020204" pitchFamily="66" charset="0"/>
              </a:rPr>
              <a:t>girmesinin önlenmesine çalışılır. Bu amaçla kaçak akım etkisinde kalan yapı  </a:t>
            </a:r>
            <a:r>
              <a:rPr lang="tr-TR" sz="2400" dirty="0">
                <a:solidFill>
                  <a:srgbClr val="FF0000"/>
                </a:solidFill>
                <a:latin typeface="Comic Sans MS" panose="030F0702030302020204" pitchFamily="66" charset="0"/>
              </a:rPr>
              <a:t>kaplama  yapılarak  elektriksel  direnci  artırılır</a:t>
            </a:r>
            <a:r>
              <a:rPr lang="tr-TR" sz="2400" dirty="0">
                <a:latin typeface="Comic Sans MS" panose="030F0702030302020204" pitchFamily="66" charset="0"/>
              </a:rPr>
              <a:t>.  Bu  önlem  yeterli  olmazsa, yapı  çevresine  metalik  bir  kalkan  konularak,  kaçak  akımların  bu  metal  yoluyla taşınması  sağlanır.  </a:t>
            </a:r>
            <a:endParaRPr lang="tr-TR" sz="2400" dirty="0" smtClean="0">
              <a:latin typeface="Comic Sans MS" panose="030F0702030302020204" pitchFamily="66" charset="0"/>
            </a:endParaRPr>
          </a:p>
          <a:p>
            <a:pPr algn="just"/>
            <a:endParaRPr lang="tr-TR" sz="2400" dirty="0" smtClean="0">
              <a:latin typeface="Comic Sans MS" panose="030F0702030302020204" pitchFamily="66" charset="0"/>
            </a:endParaRPr>
          </a:p>
          <a:p>
            <a:pPr algn="just"/>
            <a:r>
              <a:rPr lang="tr-TR" sz="2400" dirty="0" smtClean="0">
                <a:latin typeface="Comic Sans MS" panose="030F0702030302020204" pitchFamily="66" charset="0"/>
              </a:rPr>
              <a:t>Özellikle  </a:t>
            </a:r>
            <a:r>
              <a:rPr lang="tr-TR" sz="2400" dirty="0">
                <a:latin typeface="Comic Sans MS" panose="030F0702030302020204" pitchFamily="66" charset="0"/>
              </a:rPr>
              <a:t>raylı  taşıt  araçlarından  çevreye  kaçan  akımların çevredeki  boru  hatları  üzerindeki  korozyonunu  önlemek  için,  boru  hattı  ile  ray arasına ayarlanabilen bir direnç konularak kaçak akımların kontrollü bir şekilde bu  metalik  bağ  üzerinden  geçmesi  sağlanabilir.  Bu  yolla  hem  korozyon önlenmiş, hem de gereksiz akım sarfiyatı azaltılmış olur.  </a:t>
            </a:r>
          </a:p>
        </p:txBody>
      </p:sp>
    </p:spTree>
    <p:extLst>
      <p:ext uri="{BB962C8B-B14F-4D97-AF65-F5344CB8AC3E}">
        <p14:creationId xmlns:p14="http://schemas.microsoft.com/office/powerpoint/2010/main" val="1007015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134276" y="285377"/>
            <a:ext cx="3821880" cy="400110"/>
          </a:xfrm>
          <a:prstGeom prst="rect">
            <a:avLst/>
          </a:prstGeom>
        </p:spPr>
        <p:txBody>
          <a:bodyPr wrap="none">
            <a:spAutoFit/>
          </a:bodyPr>
          <a:lstStyle/>
          <a:p>
            <a:r>
              <a:rPr lang="tr-TR" sz="2000" b="1" dirty="0" smtClean="0">
                <a:solidFill>
                  <a:srgbClr val="FF0000"/>
                </a:solidFill>
                <a:latin typeface="Comic Sans MS" panose="030F0702030302020204" pitchFamily="66" charset="0"/>
              </a:rPr>
              <a:t>13- Mikrobiyolojik Korozyonu</a:t>
            </a:r>
            <a:endParaRPr lang="tr-TR" sz="2000" b="1" dirty="0">
              <a:solidFill>
                <a:srgbClr val="FF0000"/>
              </a:solidFill>
              <a:latin typeface="Comic Sans MS" panose="030F0702030302020204" pitchFamily="66" charset="0"/>
            </a:endParaRPr>
          </a:p>
        </p:txBody>
      </p:sp>
      <p:sp>
        <p:nvSpPr>
          <p:cNvPr id="5" name="Dikdörtgen 4"/>
          <p:cNvSpPr/>
          <p:nvPr/>
        </p:nvSpPr>
        <p:spPr>
          <a:xfrm>
            <a:off x="294526" y="887424"/>
            <a:ext cx="11613222" cy="3785652"/>
          </a:xfrm>
          <a:prstGeom prst="rect">
            <a:avLst/>
          </a:prstGeom>
        </p:spPr>
        <p:txBody>
          <a:bodyPr wrap="square">
            <a:spAutoFit/>
          </a:bodyPr>
          <a:lstStyle/>
          <a:p>
            <a:pPr algn="just"/>
            <a:r>
              <a:rPr lang="tr-TR" sz="2400" dirty="0">
                <a:latin typeface="Comic Sans MS" panose="030F0702030302020204" pitchFamily="66" charset="0"/>
              </a:rPr>
              <a:t>Mikrobiyolojik  korozyon  normal  korozyon  olaylarından  farklı  yapıda olmayıp,  bazı  mikro  canlıların  korozyon  reaksiyon  hızını  artırması  şeklinde kendini  gösterir.  Mikro  canlıların  gelişmesi  sonucu  asitler  ve  sülfürler  gibi  bazı bileşenler  ortaya  çıkar.  Bu  bileşenler  korozyon  hızını  artırıcı  olarak  rol  oynar. Bazı halde mikroplar doğrudan elektrokimyasal reaksiyonlara da katılabilir. </a:t>
            </a:r>
            <a:endParaRPr lang="tr-TR" sz="2400" dirty="0" smtClean="0">
              <a:latin typeface="Comic Sans MS" panose="030F0702030302020204" pitchFamily="66" charset="0"/>
            </a:endParaRPr>
          </a:p>
          <a:p>
            <a:pPr algn="just"/>
            <a:endParaRPr lang="tr-TR" sz="2400" dirty="0" smtClean="0">
              <a:latin typeface="Comic Sans MS" panose="030F0702030302020204" pitchFamily="66" charset="0"/>
            </a:endParaRPr>
          </a:p>
          <a:p>
            <a:pPr algn="just"/>
            <a:r>
              <a:rPr lang="tr-TR" sz="2400" dirty="0" smtClean="0">
                <a:latin typeface="Comic Sans MS" panose="030F0702030302020204" pitchFamily="66" charset="0"/>
              </a:rPr>
              <a:t>Aerobik </a:t>
            </a:r>
            <a:r>
              <a:rPr lang="tr-TR" sz="2400" dirty="0">
                <a:latin typeface="Comic Sans MS" panose="030F0702030302020204" pitchFamily="66" charset="0"/>
              </a:rPr>
              <a:t>bakteriler, her çeşit sülfür </a:t>
            </a:r>
            <a:r>
              <a:rPr lang="tr-TR" sz="2400" dirty="0" err="1">
                <a:latin typeface="Comic Sans MS" panose="030F0702030302020204" pitchFamily="66" charset="0"/>
              </a:rPr>
              <a:t>bileşiğinive</a:t>
            </a:r>
            <a:r>
              <a:rPr lang="tr-TR" sz="2400" dirty="0">
                <a:latin typeface="Comic Sans MS" panose="030F0702030302020204" pitchFamily="66" charset="0"/>
              </a:rPr>
              <a:t> </a:t>
            </a:r>
            <a:r>
              <a:rPr lang="tr-TR" sz="2400" dirty="0" err="1">
                <a:latin typeface="Comic Sans MS" panose="030F0702030302020204" pitchFamily="66" charset="0"/>
              </a:rPr>
              <a:t>elementel</a:t>
            </a:r>
            <a:r>
              <a:rPr lang="tr-TR" sz="2400" dirty="0">
                <a:latin typeface="Comic Sans MS" panose="030F0702030302020204" pitchFamily="66" charset="0"/>
              </a:rPr>
              <a:t> kükürdü sülfat haline oksitleyebilir. Bu tip bakterilerin faaliyeti için ortamda  oksijen  bulunması  zorunludur.  Reaksiyon  sonucu  kükürt  oksitlenerek sülfürik asit haline dönüşür. </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86562" y="5163781"/>
            <a:ext cx="3714750" cy="352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40988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359597" y="522489"/>
            <a:ext cx="11486506" cy="1938992"/>
          </a:xfrm>
          <a:prstGeom prst="rect">
            <a:avLst/>
          </a:prstGeom>
        </p:spPr>
        <p:txBody>
          <a:bodyPr wrap="square">
            <a:spAutoFit/>
          </a:bodyPr>
          <a:lstStyle/>
          <a:p>
            <a:pPr algn="just"/>
            <a:r>
              <a:rPr lang="tr-TR" sz="2400" dirty="0" smtClean="0">
                <a:latin typeface="Comic Sans MS" panose="030F0702030302020204" pitchFamily="66" charset="0"/>
              </a:rPr>
              <a:t>Sülfat  </a:t>
            </a:r>
            <a:r>
              <a:rPr lang="tr-TR" sz="2400" dirty="0" err="1">
                <a:latin typeface="Comic Sans MS" panose="030F0702030302020204" pitchFamily="66" charset="0"/>
              </a:rPr>
              <a:t>redükleyici</a:t>
            </a:r>
            <a:r>
              <a:rPr lang="tr-TR" sz="2400" dirty="0">
                <a:latin typeface="Comic Sans MS" panose="030F0702030302020204" pitchFamily="66" charset="0"/>
              </a:rPr>
              <a:t>  </a:t>
            </a:r>
            <a:r>
              <a:rPr lang="tr-TR" sz="2400" dirty="0" smtClean="0">
                <a:latin typeface="Comic Sans MS" panose="030F0702030302020204" pitchFamily="66" charset="0"/>
              </a:rPr>
              <a:t>bakteriler</a:t>
            </a:r>
            <a:r>
              <a:rPr lang="tr-TR" sz="2400" dirty="0" smtClean="0">
                <a:solidFill>
                  <a:srgbClr val="FF0000"/>
                </a:solidFill>
                <a:latin typeface="Comic Sans MS" panose="030F0702030302020204" pitchFamily="66" charset="0"/>
              </a:rPr>
              <a:t>,  </a:t>
            </a:r>
            <a:r>
              <a:rPr lang="tr-TR" sz="2400" dirty="0">
                <a:solidFill>
                  <a:srgbClr val="FF0000"/>
                </a:solidFill>
                <a:latin typeface="Comic Sans MS" panose="030F0702030302020204" pitchFamily="66" charset="0"/>
              </a:rPr>
              <a:t>25-30  </a:t>
            </a:r>
            <a:r>
              <a:rPr lang="tr-TR" sz="2400" dirty="0" err="1" smtClean="0">
                <a:solidFill>
                  <a:srgbClr val="FF0000"/>
                </a:solidFill>
                <a:latin typeface="Comic Sans MS" panose="030F0702030302020204" pitchFamily="66" charset="0"/>
              </a:rPr>
              <a:t>oC</a:t>
            </a:r>
            <a:r>
              <a:rPr lang="tr-TR" sz="2400" dirty="0" smtClean="0">
                <a:solidFill>
                  <a:srgbClr val="FF0000"/>
                </a:solidFill>
                <a:latin typeface="Comic Sans MS" panose="030F0702030302020204" pitchFamily="66" charset="0"/>
              </a:rPr>
              <a:t> sıcaklıkta </a:t>
            </a:r>
            <a:r>
              <a:rPr lang="tr-TR" sz="2400" dirty="0">
                <a:latin typeface="Comic Sans MS" panose="030F0702030302020204" pitchFamily="66" charset="0"/>
              </a:rPr>
              <a:t>ve </a:t>
            </a:r>
            <a:r>
              <a:rPr lang="tr-TR" sz="2400" dirty="0">
                <a:solidFill>
                  <a:srgbClr val="FF0000"/>
                </a:solidFill>
                <a:latin typeface="Comic Sans MS" panose="030F0702030302020204" pitchFamily="66" charset="0"/>
              </a:rPr>
              <a:t>6 - 7,5 </a:t>
            </a:r>
            <a:r>
              <a:rPr lang="tr-TR" sz="2400" dirty="0" err="1">
                <a:solidFill>
                  <a:srgbClr val="FF0000"/>
                </a:solidFill>
                <a:latin typeface="Comic Sans MS" panose="030F0702030302020204" pitchFamily="66" charset="0"/>
              </a:rPr>
              <a:t>pH</a:t>
            </a:r>
            <a:r>
              <a:rPr lang="tr-TR" sz="2400" dirty="0">
                <a:solidFill>
                  <a:srgbClr val="FF0000"/>
                </a:solidFill>
                <a:latin typeface="Comic Sans MS" panose="030F0702030302020204" pitchFamily="66" charset="0"/>
              </a:rPr>
              <a:t> </a:t>
            </a:r>
            <a:r>
              <a:rPr lang="tr-TR" sz="2400" dirty="0">
                <a:latin typeface="Comic Sans MS" panose="030F0702030302020204" pitchFamily="66" charset="0"/>
              </a:rPr>
              <a:t>derecesinde anaerobik ortamlarda yaşar. Bu bakterinin bulunduğu  ortamda  redoks  potansiyeli  </a:t>
            </a:r>
            <a:r>
              <a:rPr lang="tr-TR" sz="2400" dirty="0" smtClean="0">
                <a:solidFill>
                  <a:srgbClr val="FF0000"/>
                </a:solidFill>
                <a:latin typeface="Comic Sans MS" panose="030F0702030302020204" pitchFamily="66" charset="0"/>
              </a:rPr>
              <a:t>-100  </a:t>
            </a:r>
            <a:r>
              <a:rPr lang="tr-TR" sz="2400" dirty="0" err="1">
                <a:solidFill>
                  <a:srgbClr val="FF0000"/>
                </a:solidFill>
                <a:latin typeface="Comic Sans MS" panose="030F0702030302020204" pitchFamily="66" charset="0"/>
              </a:rPr>
              <a:t>mV</a:t>
            </a:r>
            <a:r>
              <a:rPr lang="tr-TR" sz="2400" dirty="0">
                <a:solidFill>
                  <a:srgbClr val="FF0000"/>
                </a:solidFill>
                <a:latin typeface="Comic Sans MS" panose="030F0702030302020204" pitchFamily="66" charset="0"/>
              </a:rPr>
              <a:t>  </a:t>
            </a:r>
            <a:r>
              <a:rPr lang="tr-TR" sz="2400" dirty="0">
                <a:latin typeface="Comic Sans MS" panose="030F0702030302020204" pitchFamily="66" charset="0"/>
              </a:rPr>
              <a:t>civarındadır.  Bunlar  sülfat iyonu  kükürdünü  </a:t>
            </a:r>
            <a:r>
              <a:rPr lang="tr-TR" sz="2400" dirty="0" err="1">
                <a:latin typeface="Comic Sans MS" panose="030F0702030302020204" pitchFamily="66" charset="0"/>
              </a:rPr>
              <a:t>redükleyerek</a:t>
            </a:r>
            <a:r>
              <a:rPr lang="tr-TR" sz="2400" dirty="0">
                <a:latin typeface="Comic Sans MS" panose="030F0702030302020204" pitchFamily="66" charset="0"/>
              </a:rPr>
              <a:t>  sülfür  iyonu  haline  dönüştürürler.  Oluşan  sülfür iyonu demirin korozyonunu hızlandırıcı olarak rol oynar. </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99371" y="2797960"/>
            <a:ext cx="5222696" cy="29599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Dikdörtgen 4"/>
          <p:cNvSpPr/>
          <p:nvPr/>
        </p:nvSpPr>
        <p:spPr>
          <a:xfrm>
            <a:off x="3516849" y="5925890"/>
            <a:ext cx="4387740" cy="400110"/>
          </a:xfrm>
          <a:prstGeom prst="rect">
            <a:avLst/>
          </a:prstGeom>
        </p:spPr>
        <p:txBody>
          <a:bodyPr wrap="none">
            <a:spAutoFit/>
          </a:bodyPr>
          <a:lstStyle/>
          <a:p>
            <a:r>
              <a:rPr lang="tr-TR" sz="2000" dirty="0">
                <a:solidFill>
                  <a:srgbClr val="FF0000"/>
                </a:solidFill>
                <a:latin typeface="Comic Sans MS" panose="030F0702030302020204" pitchFamily="66" charset="0"/>
              </a:rPr>
              <a:t>Mikrobiyolojik korozyonun oluşumu </a:t>
            </a:r>
          </a:p>
        </p:txBody>
      </p:sp>
    </p:spTree>
    <p:extLst>
      <p:ext uri="{BB962C8B-B14F-4D97-AF65-F5344CB8AC3E}">
        <p14:creationId xmlns:p14="http://schemas.microsoft.com/office/powerpoint/2010/main" val="270287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09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5400" y="425628"/>
            <a:ext cx="7324725" cy="2266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Dikdörtgen 3"/>
          <p:cNvSpPr/>
          <p:nvPr/>
        </p:nvSpPr>
        <p:spPr>
          <a:xfrm>
            <a:off x="530832" y="3065142"/>
            <a:ext cx="11335820" cy="830997"/>
          </a:xfrm>
          <a:prstGeom prst="rect">
            <a:avLst/>
          </a:prstGeom>
        </p:spPr>
        <p:txBody>
          <a:bodyPr wrap="square">
            <a:spAutoFit/>
          </a:bodyPr>
          <a:lstStyle/>
          <a:p>
            <a:pPr algn="just"/>
            <a:r>
              <a:rPr lang="tr-TR" sz="2400" dirty="0">
                <a:latin typeface="Comic Sans MS" panose="030F0702030302020204" pitchFamily="66" charset="0"/>
              </a:rPr>
              <a:t>Anot  reaksiyon  denkleminden  görüldüğü  üzere  mikrobiyolojik </a:t>
            </a:r>
            <a:r>
              <a:rPr lang="tr-TR" sz="2400" dirty="0" smtClean="0">
                <a:latin typeface="Comic Sans MS" panose="030F0702030302020204" pitchFamily="66" charset="0"/>
              </a:rPr>
              <a:t>korozyon sonucu </a:t>
            </a:r>
            <a:r>
              <a:rPr lang="tr-TR" sz="2400" dirty="0">
                <a:latin typeface="Comic Sans MS" panose="030F0702030302020204" pitchFamily="66" charset="0"/>
              </a:rPr>
              <a:t>oluşan korozyon ürünleri içinde mutlaka demir sülfür bulunur. </a:t>
            </a:r>
          </a:p>
        </p:txBody>
      </p:sp>
    </p:spTree>
    <p:extLst>
      <p:ext uri="{BB962C8B-B14F-4D97-AF65-F5344CB8AC3E}">
        <p14:creationId xmlns:p14="http://schemas.microsoft.com/office/powerpoint/2010/main" val="4280372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349320" y="359716"/>
            <a:ext cx="11383767" cy="4154984"/>
          </a:xfrm>
          <a:prstGeom prst="rect">
            <a:avLst/>
          </a:prstGeom>
        </p:spPr>
        <p:txBody>
          <a:bodyPr wrap="square">
            <a:spAutoFit/>
          </a:bodyPr>
          <a:lstStyle/>
          <a:p>
            <a:pPr algn="just"/>
            <a:r>
              <a:rPr lang="tr-TR" sz="2400" dirty="0">
                <a:latin typeface="Comic Sans MS" panose="030F0702030302020204" pitchFamily="66" charset="0"/>
              </a:rPr>
              <a:t>Mikrobiyolojik  korozyon  olayına  ham  petrol  depolama  tanklarında, </a:t>
            </a:r>
            <a:r>
              <a:rPr lang="tr-TR" sz="2400" dirty="0" smtClean="0">
                <a:latin typeface="Comic Sans MS" panose="030F0702030302020204" pitchFamily="66" charset="0"/>
              </a:rPr>
              <a:t> kanalizasyon </a:t>
            </a:r>
            <a:r>
              <a:rPr lang="tr-TR" sz="2400" dirty="0">
                <a:latin typeface="Comic Sans MS" panose="030F0702030302020204" pitchFamily="66" charset="0"/>
              </a:rPr>
              <a:t>suyu ve çamurunda, soğutma suyu sistemlerinde, özellikle durgun bölgelerde  çok  sık  rastlanır.  Korozyon  olayı  genellikle  tabanda  durgun bölgelerde görülür ve büyük oyuklar meydana getirir. Bu tip korozyonu önlemek için,  </a:t>
            </a:r>
            <a:r>
              <a:rPr lang="tr-TR" sz="2400" dirty="0" err="1">
                <a:latin typeface="Comic Sans MS" panose="030F0702030302020204" pitchFamily="66" charset="0"/>
              </a:rPr>
              <a:t>pH</a:t>
            </a:r>
            <a:r>
              <a:rPr lang="tr-TR" sz="2400" dirty="0">
                <a:latin typeface="Comic Sans MS" panose="030F0702030302020204" pitchFamily="66" charset="0"/>
              </a:rPr>
              <a:t>  derecesinin  değiştirilmesi,  aralıklı  olarak  dezenfeksiyon  (klorlama) yapılması  veya  </a:t>
            </a:r>
            <a:r>
              <a:rPr lang="tr-TR" sz="2400" dirty="0" err="1">
                <a:latin typeface="Comic Sans MS" panose="030F0702030302020204" pitchFamily="66" charset="0"/>
              </a:rPr>
              <a:t>organometalik</a:t>
            </a:r>
            <a:r>
              <a:rPr lang="tr-TR" sz="2400" dirty="0">
                <a:latin typeface="Comic Sans MS" panose="030F0702030302020204" pitchFamily="66" charset="0"/>
              </a:rPr>
              <a:t>  metal  bileşikleri  kullanarak  mikro  canlıların öldürülmesi  yoluna  gidilir.  Ne  yazık  ki,  bir  çok  mikro  organizma  kendisini öldürmek için kullanılan bileşiklere kısa zamanda adapte olmaktadır. Bu konuda ümit verici bir mücadele şekli de mikro organizmalar için gerekli olan bazı eser elementlerin  belirlenerek  bunların  ortamdan  yok  edilmesidir.  Bu  elementlerden en çok bilinenler </a:t>
            </a:r>
            <a:r>
              <a:rPr lang="tr-TR" sz="2400" dirty="0">
                <a:solidFill>
                  <a:srgbClr val="FF0000"/>
                </a:solidFill>
                <a:latin typeface="Comic Sans MS" panose="030F0702030302020204" pitchFamily="66" charset="0"/>
              </a:rPr>
              <a:t>çinko ve </a:t>
            </a:r>
            <a:r>
              <a:rPr lang="tr-TR" sz="2400" dirty="0" err="1">
                <a:solidFill>
                  <a:srgbClr val="FF0000"/>
                </a:solidFill>
                <a:latin typeface="Comic Sans MS" panose="030F0702030302020204" pitchFamily="66" charset="0"/>
              </a:rPr>
              <a:t>vanadium</a:t>
            </a:r>
            <a:r>
              <a:rPr lang="tr-TR" sz="2400" dirty="0">
                <a:solidFill>
                  <a:srgbClr val="FF0000"/>
                </a:solidFill>
                <a:latin typeface="Comic Sans MS" panose="030F0702030302020204" pitchFamily="66" charset="0"/>
              </a:rPr>
              <a:t> </a:t>
            </a:r>
            <a:r>
              <a:rPr lang="tr-TR" sz="2400" dirty="0">
                <a:latin typeface="Comic Sans MS" panose="030F0702030302020204" pitchFamily="66" charset="0"/>
              </a:rPr>
              <a:t>metalleridir. </a:t>
            </a:r>
          </a:p>
        </p:txBody>
      </p:sp>
    </p:spTree>
    <p:extLst>
      <p:ext uri="{BB962C8B-B14F-4D97-AF65-F5344CB8AC3E}">
        <p14:creationId xmlns:p14="http://schemas.microsoft.com/office/powerpoint/2010/main" val="283088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4671" y="369083"/>
            <a:ext cx="3566970" cy="2418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Dikdörtgen 2"/>
          <p:cNvSpPr/>
          <p:nvPr/>
        </p:nvSpPr>
        <p:spPr>
          <a:xfrm>
            <a:off x="260279" y="2857918"/>
            <a:ext cx="4962418" cy="584775"/>
          </a:xfrm>
          <a:prstGeom prst="rect">
            <a:avLst/>
          </a:prstGeom>
        </p:spPr>
        <p:txBody>
          <a:bodyPr wrap="square">
            <a:spAutoFit/>
          </a:bodyPr>
          <a:lstStyle/>
          <a:p>
            <a:pPr algn="ctr"/>
            <a:r>
              <a:rPr lang="tr-TR" sz="1600" dirty="0">
                <a:solidFill>
                  <a:srgbClr val="FF0000"/>
                </a:solidFill>
                <a:latin typeface="Comic Sans MS" panose="030F0702030302020204" pitchFamily="66" charset="0"/>
              </a:rPr>
              <a:t>Çelik malzeme yüzeyinde oluşan çukurcuk korozyonunun SEM görüntüsü</a:t>
            </a:r>
          </a:p>
        </p:txBody>
      </p:sp>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13867" y="148188"/>
            <a:ext cx="3604860" cy="28601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Dikdörtgen 5"/>
          <p:cNvSpPr/>
          <p:nvPr/>
        </p:nvSpPr>
        <p:spPr>
          <a:xfrm>
            <a:off x="6781587" y="3108425"/>
            <a:ext cx="4190571" cy="338554"/>
          </a:xfrm>
          <a:prstGeom prst="rect">
            <a:avLst/>
          </a:prstGeom>
        </p:spPr>
        <p:txBody>
          <a:bodyPr wrap="none">
            <a:spAutoFit/>
          </a:bodyPr>
          <a:lstStyle/>
          <a:p>
            <a:r>
              <a:rPr lang="tr-TR" sz="1600" dirty="0">
                <a:solidFill>
                  <a:srgbClr val="FF0000"/>
                </a:solidFill>
                <a:latin typeface="Comic Sans MS" panose="030F0702030302020204" pitchFamily="66" charset="0"/>
              </a:rPr>
              <a:t>Çelik boru malzemede çukurcuk </a:t>
            </a:r>
            <a:r>
              <a:rPr lang="tr-TR" sz="1600" dirty="0" smtClean="0">
                <a:solidFill>
                  <a:srgbClr val="FF0000"/>
                </a:solidFill>
                <a:latin typeface="Comic Sans MS" panose="030F0702030302020204" pitchFamily="66" charset="0"/>
              </a:rPr>
              <a:t>korozyonu</a:t>
            </a:r>
            <a:endParaRPr lang="tr-TR" sz="1600" dirty="0">
              <a:solidFill>
                <a:srgbClr val="FF0000"/>
              </a:solidFill>
              <a:latin typeface="Comic Sans MS" panose="030F0702030302020204" pitchFamily="66" charset="0"/>
            </a:endParaRPr>
          </a:p>
        </p:txBody>
      </p:sp>
      <p:pic>
        <p:nvPicPr>
          <p:cNvPr id="512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0428" y="3514455"/>
            <a:ext cx="3762120" cy="22937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Dikdörtgen 6"/>
          <p:cNvSpPr/>
          <p:nvPr/>
        </p:nvSpPr>
        <p:spPr>
          <a:xfrm>
            <a:off x="674671" y="5924261"/>
            <a:ext cx="4253501" cy="830997"/>
          </a:xfrm>
          <a:prstGeom prst="rect">
            <a:avLst/>
          </a:prstGeom>
        </p:spPr>
        <p:txBody>
          <a:bodyPr wrap="square">
            <a:spAutoFit/>
          </a:bodyPr>
          <a:lstStyle/>
          <a:p>
            <a:pPr algn="just"/>
            <a:r>
              <a:rPr lang="tr-TR" sz="1600" dirty="0">
                <a:solidFill>
                  <a:srgbClr val="FF0000"/>
                </a:solidFill>
                <a:latin typeface="Comic Sans MS" panose="030F0702030302020204" pitchFamily="66" charset="0"/>
              </a:rPr>
              <a:t>Yüzeyi ince filmle kaplanmış bir </a:t>
            </a:r>
            <a:r>
              <a:rPr lang="tr-TR" sz="1600" dirty="0" err="1">
                <a:solidFill>
                  <a:srgbClr val="FF0000"/>
                </a:solidFill>
                <a:latin typeface="Comic Sans MS" panose="030F0702030302020204" pitchFamily="66" charset="0"/>
              </a:rPr>
              <a:t>sertmetal</a:t>
            </a:r>
            <a:r>
              <a:rPr lang="tr-TR" sz="1600" dirty="0">
                <a:solidFill>
                  <a:srgbClr val="FF0000"/>
                </a:solidFill>
                <a:latin typeface="Comic Sans MS" panose="030F0702030302020204" pitchFamily="66" charset="0"/>
              </a:rPr>
              <a:t> malzeme yüzeyinden içeri doğru ilerleyen </a:t>
            </a:r>
            <a:r>
              <a:rPr lang="tr-TR" sz="1600" dirty="0" err="1">
                <a:solidFill>
                  <a:srgbClr val="FF0000"/>
                </a:solidFill>
                <a:latin typeface="Comic Sans MS" panose="030F0702030302020204" pitchFamily="66" charset="0"/>
              </a:rPr>
              <a:t>oyuklaşma</a:t>
            </a:r>
            <a:r>
              <a:rPr lang="tr-TR" sz="1600" dirty="0">
                <a:solidFill>
                  <a:srgbClr val="FF0000"/>
                </a:solidFill>
                <a:latin typeface="Comic Sans MS" panose="030F0702030302020204" pitchFamily="66" charset="0"/>
              </a:rPr>
              <a:t> tipi korozyon</a:t>
            </a:r>
          </a:p>
        </p:txBody>
      </p:sp>
      <p:pic>
        <p:nvPicPr>
          <p:cNvPr id="5125"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13867" y="3514455"/>
            <a:ext cx="3205536" cy="26232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Dikdörtgen 8"/>
          <p:cNvSpPr/>
          <p:nvPr/>
        </p:nvSpPr>
        <p:spPr>
          <a:xfrm>
            <a:off x="5668297" y="6108927"/>
            <a:ext cx="6096000" cy="584775"/>
          </a:xfrm>
          <a:prstGeom prst="rect">
            <a:avLst/>
          </a:prstGeom>
        </p:spPr>
        <p:txBody>
          <a:bodyPr>
            <a:spAutoFit/>
          </a:bodyPr>
          <a:lstStyle/>
          <a:p>
            <a:pPr algn="ctr"/>
            <a:r>
              <a:rPr lang="tr-TR" sz="1600" dirty="0" smtClean="0">
                <a:solidFill>
                  <a:srgbClr val="FF0000"/>
                </a:solidFill>
                <a:latin typeface="Comic Sans MS" panose="030F0702030302020204" pitchFamily="66" charset="0"/>
              </a:rPr>
              <a:t>Paslanmaz </a:t>
            </a:r>
            <a:r>
              <a:rPr lang="tr-TR" sz="1600" dirty="0">
                <a:solidFill>
                  <a:srgbClr val="FF0000"/>
                </a:solidFill>
                <a:latin typeface="Comic Sans MS" panose="030F0702030302020204" pitchFamily="66" charset="0"/>
              </a:rPr>
              <a:t>çelik pompanın iç kısmında bölgesel </a:t>
            </a:r>
            <a:r>
              <a:rPr lang="tr-TR" sz="1600" dirty="0" smtClean="0">
                <a:solidFill>
                  <a:srgbClr val="FF0000"/>
                </a:solidFill>
                <a:latin typeface="Comic Sans MS" panose="030F0702030302020204" pitchFamily="66" charset="0"/>
              </a:rPr>
              <a:t>çukur </a:t>
            </a:r>
            <a:r>
              <a:rPr lang="tr-TR" sz="1600" dirty="0">
                <a:solidFill>
                  <a:srgbClr val="FF0000"/>
                </a:solidFill>
                <a:latin typeface="Comic Sans MS" panose="030F0702030302020204" pitchFamily="66" charset="0"/>
              </a:rPr>
              <a:t>tipi korozyon</a:t>
            </a:r>
          </a:p>
        </p:txBody>
      </p:sp>
    </p:spTree>
    <p:extLst>
      <p:ext uri="{BB962C8B-B14F-4D97-AF65-F5344CB8AC3E}">
        <p14:creationId xmlns:p14="http://schemas.microsoft.com/office/powerpoint/2010/main" val="2602121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12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12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12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258491" y="285376"/>
            <a:ext cx="2929007" cy="400110"/>
          </a:xfrm>
          <a:prstGeom prst="rect">
            <a:avLst/>
          </a:prstGeom>
        </p:spPr>
        <p:txBody>
          <a:bodyPr wrap="none">
            <a:spAutoFit/>
          </a:bodyPr>
          <a:lstStyle/>
          <a:p>
            <a:r>
              <a:rPr lang="tr-TR" sz="2000" b="1" dirty="0">
                <a:solidFill>
                  <a:srgbClr val="FF0000"/>
                </a:solidFill>
                <a:latin typeface="Comic Sans MS" panose="030F0702030302020204" pitchFamily="66" charset="0"/>
              </a:rPr>
              <a:t>3 - Galvanik Korozyon</a:t>
            </a:r>
          </a:p>
        </p:txBody>
      </p:sp>
      <p:sp>
        <p:nvSpPr>
          <p:cNvPr id="4" name="Dikdörtgen 3"/>
          <p:cNvSpPr/>
          <p:nvPr/>
        </p:nvSpPr>
        <p:spPr>
          <a:xfrm>
            <a:off x="258490" y="841392"/>
            <a:ext cx="11525968" cy="1323439"/>
          </a:xfrm>
          <a:prstGeom prst="rect">
            <a:avLst/>
          </a:prstGeom>
        </p:spPr>
        <p:txBody>
          <a:bodyPr wrap="square">
            <a:spAutoFit/>
          </a:bodyPr>
          <a:lstStyle/>
          <a:p>
            <a:pPr marL="342900" indent="-342900" algn="just">
              <a:buFont typeface="Courier New" panose="02070309020205020404" pitchFamily="49" charset="0"/>
              <a:buChar char="o"/>
            </a:pPr>
            <a:r>
              <a:rPr lang="tr-TR" sz="2000" dirty="0">
                <a:latin typeface="Comic Sans MS" panose="030F0702030302020204" pitchFamily="66" charset="0"/>
              </a:rPr>
              <a:t>Birbiriyle temas halinde olan  </a:t>
            </a:r>
            <a:r>
              <a:rPr lang="tr-TR" sz="2000" dirty="0">
                <a:solidFill>
                  <a:srgbClr val="FF0000"/>
                </a:solidFill>
                <a:latin typeface="Comic Sans MS" panose="030F0702030302020204" pitchFamily="66" charset="0"/>
              </a:rPr>
              <a:t>farklı  türden  metal  ve  alaşımların  </a:t>
            </a:r>
            <a:r>
              <a:rPr lang="tr-TR" sz="2000" dirty="0">
                <a:latin typeface="Comic Sans MS" panose="030F0702030302020204" pitchFamily="66" charset="0"/>
              </a:rPr>
              <a:t>aynı  ortama terkedilmesi halinde </a:t>
            </a:r>
            <a:r>
              <a:rPr lang="tr-TR" sz="2000" dirty="0" smtClean="0">
                <a:latin typeface="Comic Sans MS" panose="030F0702030302020204" pitchFamily="66" charset="0"/>
              </a:rPr>
              <a:t>karşılaşılan </a:t>
            </a:r>
            <a:r>
              <a:rPr lang="tr-TR" sz="2000" dirty="0">
                <a:latin typeface="Comic Sans MS" panose="030F0702030302020204" pitchFamily="66" charset="0"/>
              </a:rPr>
              <a:t>korozyon </a:t>
            </a:r>
            <a:r>
              <a:rPr lang="tr-TR" sz="2000" dirty="0" smtClean="0">
                <a:latin typeface="Comic Sans MS" panose="030F0702030302020204" pitchFamily="66" charset="0"/>
              </a:rPr>
              <a:t>olayıdır. </a:t>
            </a:r>
            <a:r>
              <a:rPr lang="tr-TR" sz="2000" dirty="0">
                <a:latin typeface="Comic Sans MS" panose="030F0702030302020204" pitchFamily="66" charset="0"/>
              </a:rPr>
              <a:t>Bu tür </a:t>
            </a:r>
            <a:r>
              <a:rPr lang="tr-TR" sz="2000" dirty="0" smtClean="0">
                <a:latin typeface="Comic Sans MS" panose="030F0702030302020204" pitchFamily="66" charset="0"/>
              </a:rPr>
              <a:t>korozyon tipi çoğunlukla bir  </a:t>
            </a:r>
            <a:r>
              <a:rPr lang="tr-TR" sz="2000" dirty="0">
                <a:latin typeface="Comic Sans MS" panose="030F0702030302020204" pitchFamily="66" charset="0"/>
              </a:rPr>
              <a:t>tasarım  veya  imalat  gereksinimi olarak karşımıza </a:t>
            </a:r>
            <a:r>
              <a:rPr lang="tr-TR" sz="2000" dirty="0" smtClean="0">
                <a:latin typeface="Comic Sans MS" panose="030F0702030302020204" pitchFamily="66" charset="0"/>
              </a:rPr>
              <a:t>çıkar. </a:t>
            </a:r>
            <a:r>
              <a:rPr lang="tr-TR" sz="2000" dirty="0">
                <a:latin typeface="Comic Sans MS" panose="030F0702030302020204" pitchFamily="66" charset="0"/>
              </a:rPr>
              <a:t>Örneğin otomobil motorunun soğutma sisteminde ayrı türden malzemeler soğutucu  ortamla temas halindedir. </a:t>
            </a: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84913" y="4019086"/>
            <a:ext cx="3868984" cy="23375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Dikdörtgen 4"/>
          <p:cNvSpPr/>
          <p:nvPr/>
        </p:nvSpPr>
        <p:spPr>
          <a:xfrm>
            <a:off x="4120495" y="6356598"/>
            <a:ext cx="3312125" cy="369332"/>
          </a:xfrm>
          <a:prstGeom prst="rect">
            <a:avLst/>
          </a:prstGeom>
        </p:spPr>
        <p:txBody>
          <a:bodyPr wrap="none">
            <a:spAutoFit/>
          </a:bodyPr>
          <a:lstStyle/>
          <a:p>
            <a:r>
              <a:rPr lang="tr-TR" dirty="0">
                <a:solidFill>
                  <a:srgbClr val="FF0000"/>
                </a:solidFill>
                <a:latin typeface="Comic Sans MS" panose="030F0702030302020204" pitchFamily="66" charset="0"/>
              </a:rPr>
              <a:t>Galvanik korozyonun oluşumu </a:t>
            </a:r>
          </a:p>
        </p:txBody>
      </p:sp>
      <p:sp>
        <p:nvSpPr>
          <p:cNvPr id="8" name="Dikdörtgen 7"/>
          <p:cNvSpPr/>
          <p:nvPr/>
        </p:nvSpPr>
        <p:spPr>
          <a:xfrm>
            <a:off x="335622" y="2350333"/>
            <a:ext cx="11448835" cy="1631216"/>
          </a:xfrm>
          <a:prstGeom prst="rect">
            <a:avLst/>
          </a:prstGeom>
        </p:spPr>
        <p:txBody>
          <a:bodyPr wrap="square">
            <a:spAutoFit/>
          </a:bodyPr>
          <a:lstStyle/>
          <a:p>
            <a:pPr marL="342900" indent="-342900" algn="just">
              <a:buFont typeface="Courier New" panose="02070309020205020404" pitchFamily="49" charset="0"/>
              <a:buChar char="o"/>
            </a:pPr>
            <a:r>
              <a:rPr lang="tr-TR" sz="2000" dirty="0">
                <a:latin typeface="Comic Sans MS" panose="030F0702030302020204" pitchFamily="66" charset="0"/>
              </a:rPr>
              <a:t>Metallerden  </a:t>
            </a:r>
            <a:r>
              <a:rPr lang="tr-TR" sz="2000" dirty="0">
                <a:solidFill>
                  <a:srgbClr val="FF0000"/>
                </a:solidFill>
                <a:latin typeface="Comic Sans MS" panose="030F0702030302020204" pitchFamily="66" charset="0"/>
              </a:rPr>
              <a:t>daha  soy  olanı  katot</a:t>
            </a:r>
            <a:r>
              <a:rPr lang="tr-TR" sz="2000" dirty="0">
                <a:latin typeface="Comic Sans MS" panose="030F0702030302020204" pitchFamily="66" charset="0"/>
              </a:rPr>
              <a:t>,  </a:t>
            </a:r>
            <a:r>
              <a:rPr lang="tr-TR" sz="2000" dirty="0">
                <a:solidFill>
                  <a:srgbClr val="FF0000"/>
                </a:solidFill>
                <a:latin typeface="Comic Sans MS" panose="030F0702030302020204" pitchFamily="66" charset="0"/>
              </a:rPr>
              <a:t>daha  aktif olanı ise anot </a:t>
            </a:r>
            <a:r>
              <a:rPr lang="tr-TR" sz="2000" dirty="0">
                <a:latin typeface="Comic Sans MS" panose="030F0702030302020204" pitchFamily="66" charset="0"/>
              </a:rPr>
              <a:t>olur. Böylece bir korozyon hücresi meydana gelir. </a:t>
            </a:r>
            <a:r>
              <a:rPr lang="tr-TR" sz="2000" dirty="0" smtClean="0">
                <a:latin typeface="Comic Sans MS" panose="030F0702030302020204" pitchFamily="66" charset="0"/>
              </a:rPr>
              <a:t>Böyle bir </a:t>
            </a:r>
            <a:r>
              <a:rPr lang="tr-TR" sz="2000" dirty="0">
                <a:latin typeface="Comic Sans MS" panose="030F0702030302020204" pitchFamily="66" charset="0"/>
              </a:rPr>
              <a:t>hücrede yalnız anot olan metal korozyona uğrar</a:t>
            </a:r>
            <a:r>
              <a:rPr lang="tr-TR" sz="2000" dirty="0" smtClean="0">
                <a:latin typeface="Comic Sans MS" panose="030F0702030302020204" pitchFamily="66" charset="0"/>
              </a:rPr>
              <a:t>.</a:t>
            </a:r>
          </a:p>
          <a:p>
            <a:pPr marL="342900" indent="-342900" algn="just">
              <a:buFont typeface="Courier New" panose="02070309020205020404" pitchFamily="49" charset="0"/>
              <a:buChar char="o"/>
            </a:pPr>
            <a:endParaRPr lang="tr-TR" sz="2000" dirty="0" smtClean="0">
              <a:latin typeface="Comic Sans MS" panose="030F0702030302020204" pitchFamily="66" charset="0"/>
            </a:endParaRPr>
          </a:p>
          <a:p>
            <a:pPr marL="342900" indent="-342900" algn="just">
              <a:buFont typeface="Courier New" panose="02070309020205020404" pitchFamily="49" charset="0"/>
              <a:buChar char="o"/>
            </a:pPr>
            <a:r>
              <a:rPr lang="tr-TR" sz="2000" dirty="0" smtClean="0">
                <a:latin typeface="Comic Sans MS" panose="030F0702030302020204" pitchFamily="66" charset="0"/>
              </a:rPr>
              <a:t>Galvanik  </a:t>
            </a:r>
            <a:r>
              <a:rPr lang="tr-TR" sz="2000" dirty="0">
                <a:latin typeface="Comic Sans MS" panose="030F0702030302020204" pitchFamily="66" charset="0"/>
              </a:rPr>
              <a:t>korozyondan  korunmak  için  öncelikle  galvanik  seride birbirinden uzakta olan metallerin temasından kaçınılır.</a:t>
            </a:r>
          </a:p>
        </p:txBody>
      </p:sp>
    </p:spTree>
    <p:extLst>
      <p:ext uri="{BB962C8B-B14F-4D97-AF65-F5344CB8AC3E}">
        <p14:creationId xmlns:p14="http://schemas.microsoft.com/office/powerpoint/2010/main" val="198701602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258491" y="285376"/>
            <a:ext cx="2929007" cy="400110"/>
          </a:xfrm>
          <a:prstGeom prst="rect">
            <a:avLst/>
          </a:prstGeom>
        </p:spPr>
        <p:txBody>
          <a:bodyPr wrap="none">
            <a:spAutoFit/>
          </a:bodyPr>
          <a:lstStyle/>
          <a:p>
            <a:r>
              <a:rPr lang="tr-TR" sz="2000" b="1" dirty="0">
                <a:solidFill>
                  <a:srgbClr val="FF0000"/>
                </a:solidFill>
                <a:latin typeface="Comic Sans MS" panose="030F0702030302020204" pitchFamily="66" charset="0"/>
              </a:rPr>
              <a:t>3 - Galvanik Korozyon</a:t>
            </a: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28938" y="685486"/>
            <a:ext cx="6334125" cy="6124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67786854"/>
      </p:ext>
    </p:extLst>
  </p:cSld>
  <p:clrMapOvr>
    <a:masterClrMapping/>
  </p:clrMapOvr>
  <p:timing>
    <p:tnLst>
      <p:par>
        <p:cTn id="1" dur="indefinite" restart="never" nodeType="tmRoot"/>
      </p:par>
    </p:tnLst>
  </p:timing>
</p:sld>
</file>

<file path=ppt/theme/theme1.xml><?xml version="1.0" encoding="utf-8"?>
<a:theme xmlns:a="http://schemas.openxmlformats.org/drawingml/2006/main" name="Damla">
  <a:themeElements>
    <a:clrScheme name="Damla">
      <a:dk1>
        <a:sysClr val="windowText" lastClr="000000"/>
      </a:dk1>
      <a:lt1>
        <a:sysClr val="window" lastClr="FFFFFF"/>
      </a:lt1>
      <a:dk2>
        <a:srgbClr val="355071"/>
      </a:dk2>
      <a:lt2>
        <a:srgbClr val="AABED7"/>
      </a:lt2>
      <a:accent1>
        <a:srgbClr val="2FA3EE"/>
      </a:accent1>
      <a:accent2>
        <a:srgbClr val="4BCAAD"/>
      </a:accent2>
      <a:accent3>
        <a:srgbClr val="86C157"/>
      </a:accent3>
      <a:accent4>
        <a:srgbClr val="D99C3F"/>
      </a:accent4>
      <a:accent5>
        <a:srgbClr val="CE6633"/>
      </a:accent5>
      <a:accent6>
        <a:srgbClr val="A35DD1"/>
      </a:accent6>
      <a:hlink>
        <a:srgbClr val="56BCFE"/>
      </a:hlink>
      <a:folHlink>
        <a:srgbClr val="97C5E3"/>
      </a:folHlink>
    </a:clrScheme>
    <a:fontScheme name="Damla">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amla">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130000"/>
                <a:satMod val="150000"/>
                <a:lumMod val="112000"/>
              </a:schemeClr>
            </a:gs>
            <a:gs pos="100000">
              <a:schemeClr val="phClr">
                <a:shade val="92000"/>
                <a:satMod val="140000"/>
                <a:lumMod val="110000"/>
              </a:schemeClr>
            </a:gs>
          </a:gsLst>
          <a:lin ang="5400000" scaled="0"/>
        </a:gradFill>
      </a:bgFillStyleLst>
    </a:fmtScheme>
  </a:themeElements>
  <a:objectDefaults>
    <a:txDef>
      <a:spPr>
        <a:noFill/>
      </a:spPr>
      <a:bodyPr wrap="square" rtlCol="0">
        <a:spAutoFit/>
      </a:bodyPr>
      <a:lstStyle>
        <a:defPPr marL="342900" indent="-342900">
          <a:buFont typeface="+mj-lt"/>
          <a:buAutoNum type="arabicPeriod"/>
          <a:defRPr sz="2400" dirty="0" smtClean="0">
            <a:latin typeface="Comic Sans MS" panose="030F0702030302020204" pitchFamily="66" charset="0"/>
          </a:defRPr>
        </a:defPPr>
      </a:lstStyle>
    </a:txDef>
  </a:objectDefaults>
  <a:extraClrSchemeLst/>
  <a:extLst>
    <a:ext uri="{05A4C25C-085E-4340-85A3-A5531E510DB2}">
      <thm15:themeFamily xmlns:thm15="http://schemas.microsoft.com/office/thememl/2012/main" xmlns="" name="Droplet" id="{8984A317-299A-4E50-B45D-BFC9EDE2337A}" vid="{A633B6A3-9E7F-4C10-9C98-2517A3134361}"/>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TM04033925[[fn=Damla]]</Template>
  <TotalTime>3187</TotalTime>
  <Words>5359</Words>
  <Application>Microsoft Office PowerPoint</Application>
  <PresentationFormat>Özel</PresentationFormat>
  <Paragraphs>368</Paragraphs>
  <Slides>64</Slides>
  <Notes>12</Notes>
  <HiddenSlides>0</HiddenSlides>
  <MMClips>0</MMClips>
  <ScaleCrop>false</ScaleCrop>
  <HeadingPairs>
    <vt:vector size="4" baseType="variant">
      <vt:variant>
        <vt:lpstr>Tema</vt:lpstr>
      </vt:variant>
      <vt:variant>
        <vt:i4>1</vt:i4>
      </vt:variant>
      <vt:variant>
        <vt:lpstr>Slayt Başlıkları</vt:lpstr>
      </vt:variant>
      <vt:variant>
        <vt:i4>64</vt:i4>
      </vt:variant>
    </vt:vector>
  </HeadingPairs>
  <TitlesOfParts>
    <vt:vector size="65" baseType="lpstr">
      <vt:lpstr>Damla</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HP</dc:creator>
  <cp:lastModifiedBy>user</cp:lastModifiedBy>
  <cp:revision>547</cp:revision>
  <dcterms:created xsi:type="dcterms:W3CDTF">2017-08-18T18:09:55Z</dcterms:created>
  <dcterms:modified xsi:type="dcterms:W3CDTF">2017-12-07T14:14:28Z</dcterms:modified>
</cp:coreProperties>
</file>