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818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338E-F718-454D-9A96-A51FC4B28002}" type="datetimeFigureOut">
              <a:rPr lang="tr-TR" smtClean="0"/>
              <a:t>26.10.2017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03C6-122F-4E92-973C-9D651A3517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1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03C6-122F-4E92-973C-9D651A35173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2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5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5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481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99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68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16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274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582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269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9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03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78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157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7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3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53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51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0CF7F2-2074-4AB7-BF64-96E9546234CE}" type="datetimeFigureOut">
              <a:rPr lang="tr-TR" smtClean="0"/>
              <a:t>26.10.2017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48C371-AE3C-48AD-B36D-E8BB7247C0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4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1887" y="2041071"/>
            <a:ext cx="10008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POLARİZASYON EĞRİLERİ</a:t>
            </a:r>
            <a:endParaRPr lang="tr-TR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7" y="0"/>
            <a:ext cx="2050183" cy="20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9047" y="843594"/>
            <a:ext cx="6359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Comic Sans MS" panose="030F0702030302020204" pitchFamily="66" charset="0"/>
              </a:rPr>
              <a:t>Tafel</a:t>
            </a:r>
            <a:r>
              <a:rPr lang="tr-TR" sz="2400" dirty="0">
                <a:latin typeface="Comic Sans MS" panose="030F0702030302020204" pitchFamily="66" charset="0"/>
              </a:rPr>
              <a:t>  bölgesinin  başlamış  olduğu  potansiyelde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uygulanan  dış  akım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korozyon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akımının  yaklaşık  100  katına  ulaşır  </a:t>
            </a:r>
            <a:r>
              <a:rPr lang="tr-TR" sz="2400" dirty="0">
                <a:latin typeface="Comic Sans MS" panose="030F0702030302020204" pitchFamily="66" charset="0"/>
              </a:rPr>
              <a:t>ve  artık 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 akımlar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akım  yanında  ihmal  edilecek  kadar  azalır.  Bu  noktaya  karşı  gelen  dış  akım yoğunluğu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koruma  akım  ihtiyacı  olarak  alınabilir.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err="1" smtClean="0">
                <a:latin typeface="Comic Sans MS" panose="030F0702030302020204" pitchFamily="66" charset="0"/>
              </a:rPr>
              <a:t>Tafel</a:t>
            </a:r>
            <a:r>
              <a:rPr lang="tr-TR" sz="2400" dirty="0" smtClean="0">
                <a:latin typeface="Comic Sans MS" panose="030F0702030302020204" pitchFamily="66" charset="0"/>
              </a:rPr>
              <a:t>  </a:t>
            </a:r>
            <a:r>
              <a:rPr lang="tr-TR" sz="2400" dirty="0">
                <a:latin typeface="Comic Sans MS" panose="030F0702030302020204" pitchFamily="66" charset="0"/>
              </a:rPr>
              <a:t>bölgesinin başlamış olduğu potansiyel değeri de (yaklaşık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100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mV</a:t>
            </a:r>
            <a:r>
              <a:rPr lang="tr-TR" sz="2400" dirty="0">
                <a:latin typeface="Comic Sans MS" panose="030F0702030302020204" pitchFamily="66" charset="0"/>
              </a:rPr>
              <a:t>) polarizasyon sapması olarak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koruma kriteri</a:t>
            </a:r>
            <a:r>
              <a:rPr lang="tr-TR" sz="2400" dirty="0">
                <a:latin typeface="Comic Sans MS" panose="030F0702030302020204" pitchFamily="66" charset="0"/>
              </a:rPr>
              <a:t> olarak kullanılmaktadır.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15" y="995864"/>
            <a:ext cx="5084888" cy="41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6445" y="814698"/>
            <a:ext cx="11191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Oksijensiz  </a:t>
            </a:r>
            <a:r>
              <a:rPr lang="tr-TR" sz="2400" dirty="0">
                <a:latin typeface="Comic Sans MS" panose="030F0702030302020204" pitchFamily="66" charset="0"/>
              </a:rPr>
              <a:t>bir  asit  çözeltisi  </a:t>
            </a:r>
            <a:r>
              <a:rPr lang="tr-TR" sz="2400" dirty="0" smtClean="0">
                <a:latin typeface="Comic Sans MS" panose="030F0702030302020204" pitchFamily="66" charset="0"/>
              </a:rPr>
              <a:t>içindeki pasifleşme </a:t>
            </a:r>
            <a:r>
              <a:rPr lang="tr-TR" sz="2400" dirty="0">
                <a:latin typeface="Comic Sans MS" panose="030F0702030302020204" pitchFamily="66" charset="0"/>
              </a:rPr>
              <a:t>özelliği olan bir </a:t>
            </a:r>
            <a:r>
              <a:rPr lang="tr-TR" sz="2400" dirty="0" smtClean="0">
                <a:latin typeface="Comic Sans MS" panose="030F0702030302020204" pitchFamily="66" charset="0"/>
              </a:rPr>
              <a:t>metal (M)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olarak polarize </a:t>
            </a:r>
            <a:r>
              <a:rPr lang="tr-TR" sz="2400" dirty="0">
                <a:latin typeface="Comic Sans MS" panose="030F0702030302020204" pitchFamily="66" charset="0"/>
              </a:rPr>
              <a:t>edilirse, </a:t>
            </a:r>
            <a:r>
              <a:rPr lang="tr-TR" sz="2400" dirty="0" smtClean="0">
                <a:latin typeface="Comic Sans MS" panose="030F0702030302020204" pitchFamily="66" charset="0"/>
              </a:rPr>
              <a:t>şekildeki gibi tipik  </a:t>
            </a:r>
            <a:r>
              <a:rPr lang="tr-TR" sz="2400" dirty="0">
                <a:latin typeface="Comic Sans MS" panose="030F0702030302020204" pitchFamily="66" charset="0"/>
              </a:rPr>
              <a:t>polarizasyon  eğrileri  elde  edilir.  </a:t>
            </a:r>
            <a:endParaRPr lang="tr-T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42038" y="172361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Pasifleşme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7" y="2111340"/>
            <a:ext cx="5786008" cy="36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962435" y="185893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Denge  </a:t>
            </a:r>
            <a:r>
              <a:rPr lang="tr-TR" sz="2400" dirty="0">
                <a:latin typeface="Comic Sans MS" panose="030F0702030302020204" pitchFamily="66" charset="0"/>
              </a:rPr>
              <a:t>potansiyelinden  itibaren  potansiyel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yönde  artırıldıkça korozyon hızı da artar</a:t>
            </a:r>
            <a:r>
              <a:rPr lang="tr-TR" sz="2400" dirty="0">
                <a:latin typeface="Comic Sans MS" panose="030F0702030302020204" pitchFamily="66" charset="0"/>
              </a:rPr>
              <a:t>. Bu bölge metalin korozyona uğradığı “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aktif bölge</a:t>
            </a:r>
            <a:r>
              <a:rPr lang="tr-TR" sz="2400" dirty="0">
                <a:latin typeface="Comic Sans MS" panose="030F0702030302020204" pitchFamily="66" charset="0"/>
              </a:rPr>
              <a:t>” olarak tanımlanır.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Metalin  </a:t>
            </a:r>
            <a:r>
              <a:rPr lang="tr-TR" sz="2400" dirty="0">
                <a:latin typeface="Comic Sans MS" panose="030F0702030302020204" pitchFamily="66" charset="0"/>
              </a:rPr>
              <a:t>potansiyeli,  “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pasifleşme  potansiyeli</a:t>
            </a:r>
            <a:r>
              <a:rPr lang="tr-TR" sz="2400" dirty="0">
                <a:latin typeface="Comic Sans MS" panose="030F0702030302020204" pitchFamily="66" charset="0"/>
              </a:rPr>
              <a:t>”  olan  (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Epp</a:t>
            </a:r>
            <a:r>
              <a:rPr lang="tr-TR" sz="2400" dirty="0">
                <a:latin typeface="Comic Sans MS" panose="030F0702030302020204" pitchFamily="66" charset="0"/>
              </a:rPr>
              <a:t>)  değerine ulaştığında, pasifleşme başlar ve bu noktadan sonra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potansiyelin hafif bir artışı</a:t>
            </a:r>
            <a:r>
              <a:rPr lang="tr-TR" sz="2400" dirty="0">
                <a:latin typeface="Comic Sans MS" panose="030F0702030302020204" pitchFamily="66" charset="0"/>
              </a:rPr>
              <a:t> ile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 hızında  ani  bir  düşme </a:t>
            </a:r>
            <a:r>
              <a:rPr lang="tr-TR" sz="2400" dirty="0">
                <a:latin typeface="Comic Sans MS" panose="030F0702030302020204" pitchFamily="66" charset="0"/>
              </a:rPr>
              <a:t> gözlenir.  Korozyon  hızı  bir  anda  binde  bir veya  daha  fazla  düşer. 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01391" y="5876818"/>
            <a:ext cx="513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>
                <a:solidFill>
                  <a:srgbClr val="FF0000"/>
                </a:solidFill>
                <a:latin typeface="Comic Sans MS" panose="030F0702030302020204" pitchFamily="66" charset="0"/>
              </a:rPr>
              <a:t>Pasifleşme özelliği olan bir metalin </a:t>
            </a:r>
            <a:r>
              <a:rPr lang="tr-TR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i="1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eğrisi </a:t>
            </a:r>
          </a:p>
        </p:txBody>
      </p:sp>
    </p:spTree>
    <p:extLst>
      <p:ext uri="{BB962C8B-B14F-4D97-AF65-F5344CB8AC3E}">
        <p14:creationId xmlns:p14="http://schemas.microsoft.com/office/powerpoint/2010/main" val="13731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484" y="615680"/>
            <a:ext cx="59898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Pasif  hale  </a:t>
            </a:r>
            <a:r>
              <a:rPr lang="tr-TR" sz="2400" dirty="0" smtClean="0">
                <a:latin typeface="Comic Sans MS" panose="030F0702030302020204" pitchFamily="66" charset="0"/>
              </a:rPr>
              <a:t>ulaşıldıktan  </a:t>
            </a:r>
            <a:r>
              <a:rPr lang="tr-TR" sz="2400" dirty="0">
                <a:latin typeface="Comic Sans MS" panose="030F0702030302020204" pitchFamily="66" charset="0"/>
              </a:rPr>
              <a:t>sonra,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potansiyel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yönde artırılmaya  </a:t>
            </a:r>
            <a:r>
              <a:rPr lang="tr-TR" sz="2400" dirty="0">
                <a:latin typeface="Comic Sans MS" panose="030F0702030302020204" pitchFamily="66" charset="0"/>
              </a:rPr>
              <a:t>devam  edilirse,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 hızının  artık  değişmediği  </a:t>
            </a:r>
            <a:r>
              <a:rPr lang="tr-TR" sz="2400" dirty="0">
                <a:latin typeface="Comic Sans MS" panose="030F0702030302020204" pitchFamily="66" charset="0"/>
              </a:rPr>
              <a:t>görülür.  Bu durum  metal  yüzeyinde  oluşan  pasif  tabaka  kırılıncaya  kadar  devam  eder. Korozyon  hızının  sabit  kaldığı  bu  bölge  “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pasif  bölge</a:t>
            </a:r>
            <a:r>
              <a:rPr lang="tr-TR" sz="2400" dirty="0">
                <a:latin typeface="Comic Sans MS" panose="030F0702030302020204" pitchFamily="66" charset="0"/>
              </a:rPr>
              <a:t>”  olarak  tanımlanır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sz="2400" dirty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Potansiyel  </a:t>
            </a:r>
            <a:r>
              <a:rPr lang="tr-TR" sz="2400" dirty="0">
                <a:latin typeface="Comic Sans MS" panose="030F0702030302020204" pitchFamily="66" charset="0"/>
              </a:rPr>
              <a:t>belli  bir  değere  erişince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pasif  film  kırılarak  bozulur</a:t>
            </a:r>
            <a:r>
              <a:rPr lang="tr-TR" sz="2400" dirty="0">
                <a:latin typeface="Comic Sans MS" panose="030F0702030302020204" pitchFamily="66" charset="0"/>
              </a:rPr>
              <a:t>.  Bu  noktadan sonra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 hızında  yeniden  artış  </a:t>
            </a:r>
            <a:r>
              <a:rPr lang="tr-TR" sz="2400" dirty="0">
                <a:latin typeface="Comic Sans MS" panose="030F0702030302020204" pitchFamily="66" charset="0"/>
              </a:rPr>
              <a:t>görülür.  Böylece  “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transpasif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bölge</a:t>
            </a:r>
            <a:r>
              <a:rPr lang="tr-TR" sz="2400" dirty="0">
                <a:latin typeface="Comic Sans MS" panose="030F0702030302020204" pitchFamily="66" charset="0"/>
              </a:rPr>
              <a:t>” başlamış  olur.  </a:t>
            </a:r>
            <a:endParaRPr lang="tr-T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99" y="1407089"/>
            <a:ext cx="5443537" cy="36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463827" y="5228604"/>
            <a:ext cx="513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>
                <a:solidFill>
                  <a:srgbClr val="FF0000"/>
                </a:solidFill>
                <a:latin typeface="Comic Sans MS" panose="030F0702030302020204" pitchFamily="66" charset="0"/>
              </a:rPr>
              <a:t>Pasifleşme özelliği olan bir metalin </a:t>
            </a:r>
            <a:r>
              <a:rPr lang="tr-TR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i="1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eğrisi </a:t>
            </a:r>
          </a:p>
        </p:txBody>
      </p:sp>
    </p:spTree>
    <p:extLst>
      <p:ext uri="{BB962C8B-B14F-4D97-AF65-F5344CB8AC3E}">
        <p14:creationId xmlns:p14="http://schemas.microsoft.com/office/powerpoint/2010/main" val="39796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049328" y="3155713"/>
            <a:ext cx="5991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Sıcaklığın  ve  ortam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pH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değerinin  artması  </a:t>
            </a:r>
            <a:r>
              <a:rPr lang="tr-TR" sz="2400" dirty="0">
                <a:latin typeface="Comic Sans MS" panose="030F0702030302020204" pitchFamily="66" charset="0"/>
              </a:rPr>
              <a:t>ile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pasif  bölge  hem  daralır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r>
              <a:rPr lang="tr-TR" sz="2400" dirty="0" smtClean="0">
                <a:latin typeface="Comic Sans MS" panose="030F0702030302020204" pitchFamily="66" charset="0"/>
              </a:rPr>
              <a:t>hem </a:t>
            </a:r>
            <a:r>
              <a:rPr lang="tr-TR" sz="2400" dirty="0">
                <a:latin typeface="Comic Sans MS" panose="030F0702030302020204" pitchFamily="66" charset="0"/>
              </a:rPr>
              <a:t>de pasif haldeki korozyon akım yoğunluğunda artış olur.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7" y="1231663"/>
            <a:ext cx="5486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2197" y="5355964"/>
            <a:ext cx="5612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Sıcaklık ve </a:t>
            </a:r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pH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değerinin pasif bölgeye etkisi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945314" y="14180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Pasif  bölgenin  büyüklüğü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metalin  cinsine  </a:t>
            </a:r>
            <a:r>
              <a:rPr lang="tr-TR" sz="2400" dirty="0">
                <a:latin typeface="Comic Sans MS" panose="030F0702030302020204" pitchFamily="66" charset="0"/>
              </a:rPr>
              <a:t>ve  içinde  bulunduğu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ortam koşullarına </a:t>
            </a:r>
            <a:r>
              <a:rPr lang="tr-TR" sz="2400" dirty="0">
                <a:latin typeface="Comic Sans MS" panose="030F0702030302020204" pitchFamily="66" charset="0"/>
              </a:rPr>
              <a:t>göre değişir.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125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60145" y="211158"/>
            <a:ext cx="6729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Katodik Reaksiyonun Pasiflik Üzerine Etkisi 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4895" y="743584"/>
            <a:ext cx="11609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Pasiflik  özelliği  olan  bir  metalin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korozyona  uğrayıp  uğramayacağı yalnızca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polarizasyon  eğrisinden  anlaşılamaz</a:t>
            </a:r>
            <a:r>
              <a:rPr lang="tr-TR" sz="2400" dirty="0">
                <a:latin typeface="Comic Sans MS" panose="030F0702030302020204" pitchFamily="66" charset="0"/>
              </a:rPr>
              <a:t>.  Söz  konusu  ortam içindeki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katot  reaksiyonu  </a:t>
            </a:r>
            <a:r>
              <a:rPr lang="tr-TR" sz="2400" dirty="0">
                <a:latin typeface="Comic Sans MS" panose="030F0702030302020204" pitchFamily="66" charset="0"/>
              </a:rPr>
              <a:t>ile  birlikte  incelenerek  belirlenebilir.  </a:t>
            </a:r>
            <a:r>
              <a:rPr lang="tr-TR" sz="2400" dirty="0" smtClean="0">
                <a:latin typeface="Comic Sans MS" panose="030F0702030302020204" pitchFamily="66" charset="0"/>
              </a:rPr>
              <a:t>Şekilde </a:t>
            </a:r>
            <a:r>
              <a:rPr lang="tr-TR" sz="2400" dirty="0">
                <a:latin typeface="Comic Sans MS" panose="030F0702030302020204" pitchFamily="66" charset="0"/>
              </a:rPr>
              <a:t>pasiflik  özelliği  olan  bir  metalin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polarizasyon  eğrisi  </a:t>
            </a:r>
            <a:r>
              <a:rPr lang="tr-TR" sz="2400" dirty="0">
                <a:latin typeface="Comic Sans MS" panose="030F0702030302020204" pitchFamily="66" charset="0"/>
              </a:rPr>
              <a:t>ile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üç  ayrı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eğrileri </a:t>
            </a:r>
            <a:r>
              <a:rPr lang="tr-TR" sz="2400" dirty="0">
                <a:latin typeface="Comic Sans MS" panose="030F0702030302020204" pitchFamily="66" charset="0"/>
              </a:rPr>
              <a:t>görülmektedir.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2" y="2682576"/>
            <a:ext cx="5726859" cy="40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425008" y="3895364"/>
            <a:ext cx="5359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Pasif halde bulunan bir metalin korozyonu </a:t>
            </a:r>
            <a:r>
              <a:rPr lang="tr-TR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üzerine </a:t>
            </a:r>
            <a:r>
              <a:rPr lang="tr-TR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katot reaksiyonlarının etkisi </a:t>
            </a:r>
          </a:p>
        </p:txBody>
      </p:sp>
    </p:spTree>
    <p:extLst>
      <p:ext uri="{BB962C8B-B14F-4D97-AF65-F5344CB8AC3E}">
        <p14:creationId xmlns:p14="http://schemas.microsoft.com/office/powerpoint/2010/main" val="19701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20" y="68688"/>
            <a:ext cx="4987120" cy="350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161155"/>
            <a:ext cx="6801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1) </a:t>
            </a:r>
            <a:r>
              <a:rPr lang="tr-TR" sz="2400" dirty="0">
                <a:latin typeface="Comic Sans MS" panose="030F0702030302020204" pitchFamily="66" charset="0"/>
              </a:rPr>
              <a:t>Eğer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polarizasyon eğrisi,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eğriyi (1) de olduğu gibi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aktif bölgede keserse (A)</a:t>
            </a:r>
            <a:r>
              <a:rPr lang="tr-TR" sz="2400" dirty="0">
                <a:latin typeface="Comic Sans MS" panose="030F0702030302020204" pitchFamily="66" charset="0"/>
              </a:rPr>
              <a:t>, metal korozyona uğrar ve korozyon hızı (</a:t>
            </a:r>
            <a:r>
              <a:rPr lang="tr-TR" sz="2400" dirty="0" err="1">
                <a:latin typeface="Comic Sans MS" panose="030F0702030302020204" pitchFamily="66" charset="0"/>
              </a:rPr>
              <a:t>iA</a:t>
            </a:r>
            <a:r>
              <a:rPr lang="tr-TR" sz="2400" dirty="0">
                <a:latin typeface="Comic Sans MS" panose="030F0702030302020204" pitchFamily="66" charset="0"/>
              </a:rPr>
              <a:t>) olur.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0821" y="198670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r>
              <a:rPr lang="tr-TR" sz="2400" dirty="0" smtClean="0">
                <a:latin typeface="Comic Sans MS" panose="030F0702030302020204" pitchFamily="66" charset="0"/>
              </a:rPr>
              <a:t> (2</a:t>
            </a:r>
            <a:r>
              <a:rPr lang="tr-TR" sz="2400" dirty="0">
                <a:latin typeface="Comic Sans MS" panose="030F0702030302020204" pitchFamily="66" charset="0"/>
              </a:rPr>
              <a:t>)  </a:t>
            </a:r>
            <a:r>
              <a:rPr lang="tr-TR" sz="2400" dirty="0" err="1">
                <a:latin typeface="Comic Sans MS" panose="030F0702030302020204" pitchFamily="66" charset="0"/>
              </a:rPr>
              <a:t>nolu</a:t>
            </a:r>
            <a:r>
              <a:rPr lang="tr-TR" sz="2400" dirty="0">
                <a:latin typeface="Comic Sans MS" panose="030F0702030302020204" pitchFamily="66" charset="0"/>
              </a:rPr>
              <a:t>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polarizasyon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eğrisinde  </a:t>
            </a:r>
            <a:r>
              <a:rPr lang="tr-TR" sz="2400" dirty="0">
                <a:latin typeface="Comic Sans MS" panose="030F0702030302020204" pitchFamily="66" charset="0"/>
              </a:rPr>
              <a:t>olduğu  gibi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eğri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 eğriyi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biri  aktif,  diğeri  pasif  </a:t>
            </a:r>
            <a:r>
              <a:rPr lang="tr-TR" sz="2400" dirty="0">
                <a:latin typeface="Comic Sans MS" panose="030F0702030302020204" pitchFamily="66" charset="0"/>
              </a:rPr>
              <a:t>bölgede  olmak  üzere  iki  noktada  keserse, korozyon  açısından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kararsız</a:t>
            </a:r>
            <a:r>
              <a:rPr lang="tr-TR" sz="2400" dirty="0">
                <a:latin typeface="Comic Sans MS" panose="030F0702030302020204" pitchFamily="66" charset="0"/>
              </a:rPr>
              <a:t>  bir  durum  ortaya  çıkar.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Potansiyeldeki  </a:t>
            </a:r>
            <a:r>
              <a:rPr lang="tr-TR" sz="2400" dirty="0">
                <a:latin typeface="Comic Sans MS" panose="030F0702030302020204" pitchFamily="66" charset="0"/>
              </a:rPr>
              <a:t>çok  küçük bir  oynama  ile  metal  pasif  halden  (D), aktif  hale  (B)  geçebilir.  Grafikte  görülen (C) noktası stabil değildir. Potansiyel her an aktif, ya da pasif bölgeye kayabilir.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126821" y="370344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3)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polarizasyon  eğrisi  (3)  de  olduğu  gibi 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 eğriyi   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pasif bölgede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kesecek olursa (E), korozyon hızı metalin normal korozyon hızına göre çok  düşüktür.  Metal  potansiyelinin  pasifleşme  potansiyelinden  daha  yüksek olduğu bu bölgede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metal pasif haldedir</a:t>
            </a:r>
            <a:r>
              <a:rPr lang="tr-TR" sz="2400" dirty="0">
                <a:latin typeface="Comic Sans MS" panose="030F0702030302020204" pitchFamily="66" charset="0"/>
              </a:rPr>
              <a:t>. Böylece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koruma </a:t>
            </a:r>
            <a:r>
              <a:rPr lang="tr-TR" sz="2400" dirty="0">
                <a:latin typeface="Comic Sans MS" panose="030F0702030302020204" pitchFamily="66" charset="0"/>
              </a:rPr>
              <a:t>sağlanmış olur. </a:t>
            </a:r>
          </a:p>
        </p:txBody>
      </p:sp>
    </p:spTree>
    <p:extLst>
      <p:ext uri="{BB962C8B-B14F-4D97-AF65-F5344CB8AC3E}">
        <p14:creationId xmlns:p14="http://schemas.microsoft.com/office/powerpoint/2010/main" val="35023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5757" y="545538"/>
            <a:ext cx="11805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Metallerin  korozyona  eğilimi 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elektrot potansiyel değerleri </a:t>
            </a:r>
            <a:r>
              <a:rPr lang="tr-TR" sz="2400" dirty="0" smtClean="0">
                <a:latin typeface="Comic Sans MS" panose="030F0702030302020204" pitchFamily="66" charset="0"/>
              </a:rPr>
              <a:t>ile ilişkilidir.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Negatif  elektrot potansiyeline  </a:t>
            </a:r>
            <a:r>
              <a:rPr lang="tr-TR" sz="2400" dirty="0">
                <a:latin typeface="Comic Sans MS" panose="030F0702030302020204" pitchFamily="66" charset="0"/>
              </a:rPr>
              <a:t>sahip  elementler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reaktiftirler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  <a:r>
              <a:rPr lang="tr-TR" sz="2400" dirty="0" smtClean="0">
                <a:latin typeface="Comic Sans MS" panose="030F0702030302020204" pitchFamily="66" charset="0"/>
              </a:rPr>
              <a:t>Pozitif  </a:t>
            </a:r>
            <a:r>
              <a:rPr lang="tr-TR" sz="2400" dirty="0">
                <a:latin typeface="Comic Sans MS" panose="030F0702030302020204" pitchFamily="66" charset="0"/>
              </a:rPr>
              <a:t>olanlar  ise  reaktif  değillerdir,  yani  zor  iyonize  olurlar  ve  soy  metaller  olarak adlandırılırlar. </a:t>
            </a:r>
            <a:r>
              <a:rPr lang="tr-TR" sz="2400" dirty="0" smtClean="0">
                <a:latin typeface="Comic Sans MS" panose="030F0702030302020204" pitchFamily="66" charset="0"/>
              </a:rPr>
              <a:t>Aktif </a:t>
            </a:r>
            <a:r>
              <a:rPr lang="tr-TR" sz="2400" dirty="0">
                <a:latin typeface="Comic Sans MS" panose="030F0702030302020204" pitchFamily="66" charset="0"/>
              </a:rPr>
              <a:t>metallerin korozyon hızları pasiflere göre daha yüksektir.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99746" y="89495"/>
            <a:ext cx="5665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HIZININ ÖLÇÜLMESİ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15756" y="2147702"/>
            <a:ext cx="11805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 hızı,  metalin  birim zamandaki  çözünme  miktarıdır</a:t>
            </a:r>
            <a:r>
              <a:rPr lang="tr-TR" sz="2400" dirty="0">
                <a:latin typeface="Comic Sans MS" panose="030F0702030302020204" pitchFamily="66" charset="0"/>
              </a:rPr>
              <a:t>.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Başlangıçta  </a:t>
            </a:r>
            <a:r>
              <a:rPr lang="tr-TR" sz="2400" dirty="0">
                <a:latin typeface="Comic Sans MS" panose="030F0702030302020204" pitchFamily="66" charset="0"/>
              </a:rPr>
              <a:t>korozyon  hızı  yalnızca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ağırlık  kaybı  yöntemi  </a:t>
            </a:r>
            <a:r>
              <a:rPr lang="tr-TR" sz="2400" dirty="0">
                <a:latin typeface="Comic Sans MS" panose="030F0702030302020204" pitchFamily="66" charset="0"/>
              </a:rPr>
              <a:t>ile  tayin  edilmiştir. </a:t>
            </a:r>
            <a:r>
              <a:rPr lang="tr-TR" sz="2400" dirty="0" smtClean="0">
                <a:latin typeface="Comic Sans MS" panose="030F0702030302020204" pitchFamily="66" charset="0"/>
              </a:rPr>
              <a:t>Bu  </a:t>
            </a:r>
            <a:r>
              <a:rPr lang="tr-TR" sz="2400" dirty="0">
                <a:latin typeface="Comic Sans MS" panose="030F0702030302020204" pitchFamily="66" charset="0"/>
              </a:rPr>
              <a:t>yöntemin  başlıca  iki  sakıncası  </a:t>
            </a:r>
            <a:r>
              <a:rPr lang="tr-TR" sz="2400" dirty="0" smtClean="0">
                <a:latin typeface="Comic Sans MS" panose="030F0702030302020204" pitchFamily="66" charset="0"/>
              </a:rPr>
              <a:t>vardır</a:t>
            </a:r>
            <a:r>
              <a:rPr lang="tr-TR" sz="2400" dirty="0">
                <a:latin typeface="Comic Sans MS" panose="030F0702030302020204" pitchFamily="66" charset="0"/>
              </a:rPr>
              <a:t>;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omic Sans MS" panose="030F0702030302020204" pitchFamily="66" charset="0"/>
              </a:rPr>
              <a:t>Ağırlık  </a:t>
            </a:r>
            <a:r>
              <a:rPr lang="tr-TR" sz="2400" dirty="0">
                <a:latin typeface="Comic Sans MS" panose="030F0702030302020204" pitchFamily="66" charset="0"/>
              </a:rPr>
              <a:t>kaybı  yöntemi  ile  duyarlı  bir  korozyon  hızı tayininde  çok  uzun  bir  zamana  ihtiyaç  duyulmaktadır.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Comic Sans MS" panose="030F0702030302020204" pitchFamily="66" charset="0"/>
              </a:rPr>
              <a:t>Elde  </a:t>
            </a:r>
            <a:r>
              <a:rPr lang="tr-TR" sz="2400" dirty="0">
                <a:latin typeface="Comic Sans MS" panose="030F0702030302020204" pitchFamily="66" charset="0"/>
              </a:rPr>
              <a:t>edilen  korozyon  hızı değerleri  o  andaki  korozyon  hızını  değil,  başlangıçtan  itibaren  geçen  uzun  bir  zaman  diliminin ortalamasını vermektedir.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9591" y="5557392"/>
            <a:ext cx="11993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Günümüzde korozyon  </a:t>
            </a:r>
            <a:r>
              <a:rPr lang="tr-TR" sz="2400" dirty="0">
                <a:latin typeface="Comic Sans MS" panose="030F0702030302020204" pitchFamily="66" charset="0"/>
              </a:rPr>
              <a:t>hızı  tayininde  polarizasyon  eğrileri </a:t>
            </a:r>
            <a:r>
              <a:rPr lang="tr-TR" sz="2400" dirty="0" smtClean="0">
                <a:latin typeface="Comic Sans MS" panose="030F0702030302020204" pitchFamily="66" charset="0"/>
              </a:rPr>
              <a:t>kullanılmakta olup metalin  </a:t>
            </a:r>
            <a:r>
              <a:rPr lang="tr-TR" sz="2400" dirty="0">
                <a:latin typeface="Comic Sans MS" panose="030F0702030302020204" pitchFamily="66" charset="0"/>
              </a:rPr>
              <a:t>belirli  bir  elektrolit  içindeki  polarizasyon  eğrileri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potansiyostatik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yöntem</a:t>
            </a:r>
            <a:r>
              <a:rPr lang="tr-TR" sz="2400" dirty="0">
                <a:latin typeface="Comic Sans MS" panose="030F0702030302020204" pitchFamily="66" charset="0"/>
              </a:rPr>
              <a:t> veya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galvanostatik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yöntem </a:t>
            </a:r>
            <a:r>
              <a:rPr lang="tr-TR" sz="2400" dirty="0">
                <a:latin typeface="Comic Sans MS" panose="030F0702030302020204" pitchFamily="66" charset="0"/>
              </a:rPr>
              <a:t>ile çizilmektedir. </a:t>
            </a:r>
          </a:p>
        </p:txBody>
      </p:sp>
    </p:spTree>
    <p:extLst>
      <p:ext uri="{BB962C8B-B14F-4D97-AF65-F5344CB8AC3E}">
        <p14:creationId xmlns:p14="http://schemas.microsoft.com/office/powerpoint/2010/main" val="9332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34907" y="189938"/>
            <a:ext cx="3757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Potansiyostatik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Yöntem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4526" y="114771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nn-NO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Potansiyostatik yöntem ile elektrot bir potansiyostat </a:t>
            </a:r>
            <a:r>
              <a:rPr lang="nn-NO" sz="2400" dirty="0">
                <a:latin typeface="Comic Sans MS" panose="030F0702030302020204" pitchFamily="66" charset="0"/>
              </a:rPr>
              <a:t>yardımı ile sabit bir </a:t>
            </a:r>
            <a:r>
              <a:rPr lang="tr-TR" sz="2400" dirty="0" smtClean="0">
                <a:latin typeface="Comic Sans MS" panose="030F0702030302020204" pitchFamily="66" charset="0"/>
              </a:rPr>
              <a:t>potansiyelde  </a:t>
            </a:r>
            <a:r>
              <a:rPr lang="tr-TR" sz="2400" dirty="0">
                <a:latin typeface="Comic Sans MS" panose="030F0702030302020204" pitchFamily="66" charset="0"/>
              </a:rPr>
              <a:t>belli  süre  tutularak,  bu  potansiyele  karşılık  gelen  akım  değerleri ölçülmektedir. 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287766" y="5827255"/>
            <a:ext cx="6904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Potansiyostatik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yöntem ile </a:t>
            </a:r>
            <a:r>
              <a:rPr lang="tr-T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hızı 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tayini düzeneği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26" y="1663771"/>
            <a:ext cx="5411986" cy="403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18681" y="210486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Galvanostatik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Yöntem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77212" y="672151"/>
            <a:ext cx="10890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 yöntemde  elektroda 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 veya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yönde  sabit  bir  akım  uygulanır  ve  bu  akım  altında elektrotun  potansiyeli  ölçülür.  Uygulanan  akım  yoğunluğuna  karşı  ölçülen  aşırı  gerilimler  grafiğe geçirilir.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10" y="1872480"/>
            <a:ext cx="7034372" cy="43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84745" y="2898287"/>
            <a:ext cx="4171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Her  iki  yöntemde  de  polarizasyon  ölçümlerinde  </a:t>
            </a:r>
            <a:r>
              <a:rPr lang="tr-TR" sz="2400" dirty="0" smtClean="0">
                <a:latin typeface="Comic Sans MS" panose="030F0702030302020204" pitchFamily="66" charset="0"/>
              </a:rPr>
              <a:t>yalnızca aktivasyon </a:t>
            </a:r>
            <a:r>
              <a:rPr lang="tr-TR" sz="2400" dirty="0">
                <a:latin typeface="Comic Sans MS" panose="030F0702030302020204" pitchFamily="66" charset="0"/>
              </a:rPr>
              <a:t>polarizasyon değerinin ölçülmesi gerekir. </a:t>
            </a:r>
          </a:p>
        </p:txBody>
      </p:sp>
    </p:spTree>
    <p:extLst>
      <p:ext uri="{BB962C8B-B14F-4D97-AF65-F5344CB8AC3E}">
        <p14:creationId xmlns:p14="http://schemas.microsoft.com/office/powerpoint/2010/main" val="192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16742" y="182635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Hızı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Tayin Metotları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35622" y="755329"/>
            <a:ext cx="1127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Metal  ve  alaşımlarının  korozyon  hızları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kimyasal</a:t>
            </a:r>
            <a:r>
              <a:rPr lang="tr-TR" sz="2400" dirty="0">
                <a:latin typeface="Comic Sans MS" panose="030F0702030302020204" pitchFamily="66" charset="0"/>
              </a:rPr>
              <a:t>  ve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elektrokimyasal</a:t>
            </a:r>
            <a:r>
              <a:rPr lang="tr-TR" sz="2400" dirty="0">
                <a:latin typeface="Comic Sans MS" panose="030F0702030302020204" pitchFamily="66" charset="0"/>
              </a:rPr>
              <a:t>  yöntemlerle  belirlenebilir. Kimyasal yöntemler 3 tanedir: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68741" y="4847103"/>
            <a:ext cx="47484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ekstrapolasyon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yöntemi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Lineer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polarizasyon yöntemi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68741" y="1730160"/>
            <a:ext cx="103883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Korozyona </a:t>
            </a:r>
            <a:r>
              <a:rPr lang="tr-TR" sz="2400" dirty="0">
                <a:latin typeface="Comic Sans MS" panose="030F0702030302020204" pitchFamily="66" charset="0"/>
              </a:rPr>
              <a:t>uğrayan metal ve alaşımın kütle kaybı </a:t>
            </a:r>
            <a:r>
              <a:rPr lang="tr-TR" sz="2400" dirty="0" smtClean="0">
                <a:latin typeface="Comic Sans MS" panose="030F0702030302020204" pitchFamily="66" charset="0"/>
              </a:rPr>
              <a:t>hesabı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 smtClean="0">
                <a:latin typeface="Comic Sans MS" panose="030F0702030302020204" pitchFamily="66" charset="0"/>
              </a:rPr>
              <a:t>Korozif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ortamdaki korozyon ürünlerinin miktarı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Korozyon </a:t>
            </a:r>
            <a:r>
              <a:rPr lang="tr-TR" sz="2400" dirty="0">
                <a:latin typeface="Comic Sans MS" panose="030F0702030302020204" pitchFamily="66" charset="0"/>
              </a:rPr>
              <a:t>reaksiyonu sırasında oluşan gaz miktarının </a:t>
            </a:r>
            <a:r>
              <a:rPr lang="tr-TR" sz="2400" dirty="0" smtClean="0">
                <a:latin typeface="Comic Sans MS" panose="030F0702030302020204" pitchFamily="66" charset="0"/>
              </a:rPr>
              <a:t>hesaplanması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68741" y="4114194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Elektrokimyasal olaylarda ise; </a:t>
            </a:r>
          </a:p>
        </p:txBody>
      </p:sp>
    </p:spTree>
    <p:extLst>
      <p:ext uri="{BB962C8B-B14F-4D97-AF65-F5344CB8AC3E}">
        <p14:creationId xmlns:p14="http://schemas.microsoft.com/office/powerpoint/2010/main" val="14777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6852" y="21879"/>
            <a:ext cx="11835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b="1" dirty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>
                <a:latin typeface="Comic Sans MS" panose="030F0702030302020204" pitchFamily="66" charset="0"/>
              </a:rPr>
              <a:t>Korozyona </a:t>
            </a:r>
            <a:r>
              <a:rPr lang="tr-TR" sz="2400" dirty="0" smtClean="0">
                <a:latin typeface="Comic Sans MS" panose="030F0702030302020204" pitchFamily="66" charset="0"/>
              </a:rPr>
              <a:t>uğrayan </a:t>
            </a:r>
            <a:r>
              <a:rPr lang="tr-TR" sz="2400" dirty="0">
                <a:latin typeface="Comic Sans MS" panose="030F0702030302020204" pitchFamily="66" charset="0"/>
              </a:rPr>
              <a:t>bir elektrotta metalin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reaksiyonu </a:t>
            </a:r>
            <a:r>
              <a:rPr lang="tr-TR" sz="2400" dirty="0" smtClean="0">
                <a:latin typeface="Comic Sans MS" panose="030F0702030302020204" pitchFamily="66" charset="0"/>
              </a:rPr>
              <a:t>yanında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eş zamanlı </a:t>
            </a:r>
            <a:r>
              <a:rPr lang="tr-TR" sz="2400" dirty="0" smtClean="0">
                <a:latin typeface="Comic Sans MS" panose="030F0702030302020204" pitchFamily="66" charset="0"/>
              </a:rPr>
              <a:t>olarak bir başka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reaksiyon </a:t>
            </a:r>
            <a:r>
              <a:rPr lang="tr-TR" sz="2400" dirty="0" smtClean="0">
                <a:latin typeface="Comic Sans MS" panose="030F0702030302020204" pitchFamily="66" charset="0"/>
              </a:rPr>
              <a:t>meydana </a:t>
            </a:r>
            <a:r>
              <a:rPr lang="tr-TR" sz="2400" dirty="0">
                <a:latin typeface="Comic Sans MS" panose="030F0702030302020204" pitchFamily="66" charset="0"/>
              </a:rPr>
              <a:t>gelir. Böylece elektrot yüzeyinde biri</a:t>
            </a:r>
          </a:p>
          <a:p>
            <a:pPr algn="just"/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diğeri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iki </a:t>
            </a:r>
            <a:r>
              <a:rPr lang="tr-TR" sz="2400" dirty="0" smtClean="0">
                <a:latin typeface="Comic Sans MS" panose="030F0702030302020204" pitchFamily="66" charset="0"/>
              </a:rPr>
              <a:t>farklı </a:t>
            </a:r>
            <a:r>
              <a:rPr lang="tr-TR" sz="2400" dirty="0">
                <a:latin typeface="Comic Sans MS" panose="030F0702030302020204" pitchFamily="66" charset="0"/>
              </a:rPr>
              <a:t>reaksiyonun dengesi ile </a:t>
            </a:r>
            <a:r>
              <a:rPr lang="tr-TR" sz="2400" dirty="0" smtClean="0">
                <a:latin typeface="Comic Sans MS" panose="030F0702030302020204" pitchFamily="66" charset="0"/>
              </a:rPr>
              <a:t>“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potansiyeli</a:t>
            </a:r>
            <a:r>
              <a:rPr lang="tr-TR" sz="2400" dirty="0">
                <a:latin typeface="Comic Sans MS" panose="030F0702030302020204" pitchFamily="66" charset="0"/>
              </a:rPr>
              <a:t>” </a:t>
            </a:r>
            <a:r>
              <a:rPr lang="tr-TR" sz="2400" dirty="0" smtClean="0">
                <a:latin typeface="Comic Sans MS" panose="030F0702030302020204" pitchFamily="66" charset="0"/>
              </a:rPr>
              <a:t>oluşur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ve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reaksiyonlar için aşırı </a:t>
            </a:r>
            <a:r>
              <a:rPr lang="tr-TR" sz="2400" dirty="0">
                <a:latin typeface="Comic Sans MS" panose="030F0702030302020204" pitchFamily="66" charset="0"/>
              </a:rPr>
              <a:t>gerilimler ile </a:t>
            </a:r>
            <a:r>
              <a:rPr lang="tr-TR" sz="2400" dirty="0" smtClean="0">
                <a:latin typeface="Comic Sans MS" panose="030F0702030302020204" pitchFamily="66" charset="0"/>
              </a:rPr>
              <a:t>akımın logaritması arasında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ve </a:t>
            </a:r>
            <a:r>
              <a:rPr lang="tr-TR" sz="2400" dirty="0" err="1" smtClean="0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polarizasyon eğrileri </a:t>
            </a:r>
            <a:r>
              <a:rPr lang="tr-TR" sz="2400" dirty="0">
                <a:latin typeface="Comic Sans MS" panose="030F0702030302020204" pitchFamily="66" charset="0"/>
              </a:rPr>
              <a:t>çizilerek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Ecor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ve </a:t>
            </a:r>
            <a:r>
              <a:rPr lang="tr-TR" sz="2400" dirty="0">
                <a:latin typeface="Comic Sans MS" panose="030F0702030302020204" pitchFamily="66" charset="0"/>
              </a:rPr>
              <a:t>bu potansiyele </a:t>
            </a:r>
            <a:r>
              <a:rPr lang="tr-TR" sz="2400" dirty="0" smtClean="0">
                <a:latin typeface="Comic Sans MS" panose="030F0702030302020204" pitchFamily="66" charset="0"/>
              </a:rPr>
              <a:t>karşılık </a:t>
            </a:r>
            <a:r>
              <a:rPr lang="tr-TR" sz="2400" dirty="0">
                <a:latin typeface="Comic Sans MS" panose="030F0702030302020204" pitchFamily="66" charset="0"/>
              </a:rPr>
              <a:t>gelen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icor</a:t>
            </a:r>
            <a:r>
              <a:rPr lang="tr-TR" sz="2400" dirty="0" smtClean="0">
                <a:latin typeface="Comic Sans MS" panose="030F0702030302020204" pitchFamily="66" charset="0"/>
              </a:rPr>
              <a:t> değerleri bulunabilir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58" y="2790969"/>
            <a:ext cx="5095654" cy="383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3837" y="868084"/>
            <a:ext cx="115584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 hızı  </a:t>
            </a:r>
            <a:r>
              <a:rPr lang="tr-TR" sz="2400" dirty="0">
                <a:latin typeface="Comic Sans MS" panose="030F0702030302020204" pitchFamily="66" charset="0"/>
              </a:rPr>
              <a:t>pratik  olarak,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birim  yüzey  alanından  birim  zamanda  uzaklaşan  metal  kütlesi </a:t>
            </a:r>
            <a:r>
              <a:rPr lang="tr-TR" sz="2400" dirty="0">
                <a:latin typeface="Comic Sans MS" panose="030F0702030302020204" pitchFamily="66" charset="0"/>
              </a:rPr>
              <a:t> şeklinde </a:t>
            </a:r>
            <a:r>
              <a:rPr lang="tr-TR" sz="2400" dirty="0" smtClean="0">
                <a:latin typeface="Comic Sans MS" panose="030F0702030302020204" pitchFamily="66" charset="0"/>
              </a:rPr>
              <a:t>tanımlanır</a:t>
            </a:r>
            <a:r>
              <a:rPr lang="tr-TR" sz="2400" dirty="0">
                <a:latin typeface="Comic Sans MS" panose="030F0702030302020204" pitchFamily="66" charset="0"/>
              </a:rPr>
              <a:t>. Örneğin 1 dm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yüzeyden, 1 gün içinde kaybolan metal kütlesi (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g/dm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.gün</a:t>
            </a:r>
            <a:r>
              <a:rPr lang="tr-TR" sz="2400" dirty="0">
                <a:latin typeface="Comic Sans MS" panose="030F0702030302020204" pitchFamily="66" charset="0"/>
              </a:rPr>
              <a:t>) olarak korozyon hızını  ifade  eder.  Ancak  genellikle  zaman  birimi  olarak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gün  yerine  yıl  </a:t>
            </a:r>
            <a:r>
              <a:rPr lang="tr-TR" sz="2400" dirty="0">
                <a:latin typeface="Comic Sans MS" panose="030F0702030302020204" pitchFamily="66" charset="0"/>
              </a:rPr>
              <a:t>seçilir.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Comic Sans MS" panose="030F0702030302020204" pitchFamily="66" charset="0"/>
              </a:rPr>
              <a:t>Pratikte  </a:t>
            </a:r>
            <a:r>
              <a:rPr lang="tr-TR" sz="2400" dirty="0">
                <a:latin typeface="Comic Sans MS" panose="030F0702030302020204" pitchFamily="66" charset="0"/>
              </a:rPr>
              <a:t>hesapları kolaylaştırmak  için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 hızının  metal  kalınlığının  belli  bir  süre  içindeki  azalışı </a:t>
            </a:r>
            <a:r>
              <a:rPr lang="tr-TR" sz="2400" dirty="0">
                <a:latin typeface="Comic Sans MS" panose="030F0702030302020204" pitchFamily="66" charset="0"/>
              </a:rPr>
              <a:t> şeklinde  ifade edilmesi tercih edilir. 1 yıl içinde metal kalınlığının azalışı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mm/yıl</a:t>
            </a:r>
            <a:r>
              <a:rPr lang="tr-TR" sz="2400" dirty="0">
                <a:latin typeface="Comic Sans MS" panose="030F0702030302020204" pitchFamily="66" charset="0"/>
              </a:rPr>
              <a:t> olarak korozyon hızını ifade eder. Bu çeşit korozyon hızı “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penetrasyon</a:t>
            </a:r>
            <a:r>
              <a:rPr lang="tr-TR" sz="2400" dirty="0">
                <a:latin typeface="Comic Sans MS" panose="030F0702030302020204" pitchFamily="66" charset="0"/>
              </a:rPr>
              <a:t>” adı ile de bilinir.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Comic Sans MS" panose="030F0702030302020204" pitchFamily="66" charset="0"/>
              </a:rPr>
              <a:t>Bilimsel </a:t>
            </a:r>
            <a:r>
              <a:rPr lang="tr-TR" sz="2400" dirty="0">
                <a:latin typeface="Comic Sans MS" panose="030F0702030302020204" pitchFamily="66" charset="0"/>
              </a:rPr>
              <a:t>çalışmalarda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hızı </a:t>
            </a:r>
            <a:r>
              <a:rPr lang="tr-TR" sz="2400" dirty="0">
                <a:latin typeface="Comic Sans MS" panose="030F0702030302020204" pitchFamily="66" charset="0"/>
              </a:rPr>
              <a:t>daha çok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akım yoğunluğu </a:t>
            </a:r>
            <a:r>
              <a:rPr lang="tr-TR" sz="2400" dirty="0">
                <a:latin typeface="Comic Sans MS" panose="030F0702030302020204" pitchFamily="66" charset="0"/>
              </a:rPr>
              <a:t>ile ifade edilir.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Birim metal yüzeyinden, birim zamanda geçen akım miktarı doğrudan korozyon  hızını  verir</a:t>
            </a:r>
            <a:r>
              <a:rPr lang="tr-TR" sz="2400" dirty="0">
                <a:latin typeface="Comic Sans MS" panose="030F0702030302020204" pitchFamily="66" charset="0"/>
              </a:rPr>
              <a:t>.  </a:t>
            </a:r>
            <a:r>
              <a:rPr lang="tr-TR" sz="2400" dirty="0" err="1">
                <a:latin typeface="Comic Sans MS" panose="030F0702030302020204" pitchFamily="66" charset="0"/>
              </a:rPr>
              <a:t>Faraday</a:t>
            </a:r>
            <a:r>
              <a:rPr lang="tr-TR" sz="2400" dirty="0">
                <a:latin typeface="Comic Sans MS" panose="030F0702030302020204" pitchFamily="66" charset="0"/>
              </a:rPr>
              <a:t>  Yasasına  göre  devreden  1  </a:t>
            </a:r>
            <a:r>
              <a:rPr lang="tr-TR" sz="2400" dirty="0" err="1">
                <a:latin typeface="Comic Sans MS" panose="030F0702030302020204" pitchFamily="66" charset="0"/>
              </a:rPr>
              <a:t>Faraday</a:t>
            </a:r>
            <a:r>
              <a:rPr lang="tr-TR" sz="2400" dirty="0">
                <a:latin typeface="Comic Sans MS" panose="030F0702030302020204" pitchFamily="66" charset="0"/>
              </a:rPr>
              <a:t>  akım  geçtiğinde  anotta  1  </a:t>
            </a:r>
            <a:r>
              <a:rPr lang="tr-TR" sz="2400" dirty="0" smtClean="0">
                <a:latin typeface="Comic Sans MS" panose="030F0702030302020204" pitchFamily="66" charset="0"/>
              </a:rPr>
              <a:t>eşdeğer </a:t>
            </a:r>
            <a:r>
              <a:rPr lang="tr-TR" sz="2400" dirty="0">
                <a:latin typeface="Comic Sans MS" panose="030F0702030302020204" pitchFamily="66" charset="0"/>
              </a:rPr>
              <a:t>gram madde iyon haline geçer. Elektrokimyada korozyon hızı (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A/cm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) olarak verilir.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851133" y="213456"/>
            <a:ext cx="7218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Kimyasal yöntemle korozyon hızının hesaplanması </a:t>
            </a:r>
          </a:p>
        </p:txBody>
      </p:sp>
    </p:spTree>
    <p:extLst>
      <p:ext uri="{BB962C8B-B14F-4D97-AF65-F5344CB8AC3E}">
        <p14:creationId xmlns:p14="http://schemas.microsoft.com/office/powerpoint/2010/main" val="32917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592569" y="131264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Akım yoğunluğu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10966" y="621854"/>
            <a:ext cx="11568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Tanım olarak,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birim anot yüzey alanından geçen akım şiddeti korozyon hızını </a:t>
            </a:r>
            <a:r>
              <a:rPr lang="tr-TR" sz="2400" dirty="0">
                <a:latin typeface="Comic Sans MS" panose="030F0702030302020204" pitchFamily="66" charset="0"/>
              </a:rPr>
              <a:t>verir. Özellikle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koruma  hesaplarında  korozyon  hızı  birimi  olarak  anot  akım  yoğunluğunun  (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/m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)  veya  (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A/cm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) olarak kullanılması tercih edilir.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/cm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= 10 A/m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dir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28773" y="2575207"/>
            <a:ext cx="11517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Birim </a:t>
            </a:r>
            <a:r>
              <a:rPr lang="tr-TR" sz="2400" dirty="0">
                <a:latin typeface="Comic Sans MS" panose="030F0702030302020204" pitchFamily="66" charset="0"/>
              </a:rPr>
              <a:t>yüzeyden birim zamanda kaybolan madde kütlesi de korozyon  hızı  olarak  </a:t>
            </a:r>
            <a:r>
              <a:rPr lang="tr-TR" sz="2400" dirty="0" smtClean="0">
                <a:latin typeface="Comic Sans MS" panose="030F0702030302020204" pitchFamily="66" charset="0"/>
              </a:rPr>
              <a:t>tanımlanmaktadır.  </a:t>
            </a:r>
            <a:r>
              <a:rPr lang="tr-TR" sz="2400" dirty="0">
                <a:latin typeface="Comic Sans MS" panose="030F0702030302020204" pitchFamily="66" charset="0"/>
              </a:rPr>
              <a:t>Bu  </a:t>
            </a:r>
            <a:r>
              <a:rPr lang="tr-TR" sz="2400" dirty="0" smtClean="0">
                <a:latin typeface="Comic Sans MS" panose="030F0702030302020204" pitchFamily="66" charset="0"/>
              </a:rPr>
              <a:t>nedenle  </a:t>
            </a:r>
            <a:r>
              <a:rPr lang="tr-TR" sz="2400" dirty="0">
                <a:latin typeface="Comic Sans MS" panose="030F0702030302020204" pitchFamily="66" charset="0"/>
              </a:rPr>
              <a:t>en  çok  kullanılan  korozyon birimi,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gram/m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.gün  (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gmd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 </a:t>
            </a:r>
            <a:r>
              <a:rPr lang="tr-TR" sz="2400" dirty="0">
                <a:latin typeface="Comic Sans MS" panose="030F0702030302020204" pitchFamily="66" charset="0"/>
              </a:rPr>
              <a:t>ve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mg/dm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gün  (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mdd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 </a:t>
            </a:r>
            <a:r>
              <a:rPr lang="tr-TR" sz="2400" dirty="0" err="1">
                <a:latin typeface="Comic Sans MS" panose="030F0702030302020204" pitchFamily="66" charset="0"/>
              </a:rPr>
              <a:t>dir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  <a:r>
              <a:rPr lang="tr-TR" sz="2400" dirty="0" smtClean="0">
                <a:latin typeface="Comic Sans MS" panose="030F0702030302020204" pitchFamily="66" charset="0"/>
              </a:rPr>
              <a:t>Bu iki birim birbirine </a:t>
            </a:r>
            <a:r>
              <a:rPr lang="tr-TR" sz="2400" dirty="0">
                <a:latin typeface="Comic Sans MS" panose="030F0702030302020204" pitchFamily="66" charset="0"/>
              </a:rPr>
              <a:t>dönüştürülebilir.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917326" y="2062831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Kütle kaybı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10966" y="4596797"/>
            <a:ext cx="1143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Korozyon  </a:t>
            </a:r>
            <a:r>
              <a:rPr lang="tr-TR" sz="2400" dirty="0">
                <a:latin typeface="Comic Sans MS" panose="030F0702030302020204" pitchFamily="66" charset="0"/>
              </a:rPr>
              <a:t>hızının  derinlik  </a:t>
            </a:r>
            <a:r>
              <a:rPr lang="tr-TR" sz="2400" dirty="0" smtClean="0">
                <a:latin typeface="Comic Sans MS" panose="030F0702030302020204" pitchFamily="66" charset="0"/>
              </a:rPr>
              <a:t>(kalınlık azalması)  </a:t>
            </a:r>
            <a:r>
              <a:rPr lang="tr-TR" sz="2400" dirty="0">
                <a:latin typeface="Comic Sans MS" panose="030F0702030302020204" pitchFamily="66" charset="0"/>
              </a:rPr>
              <a:t>olarak  </a:t>
            </a:r>
            <a:r>
              <a:rPr lang="tr-TR" sz="2400" dirty="0" smtClean="0">
                <a:latin typeface="Comic Sans MS" panose="030F0702030302020204" pitchFamily="66" charset="0"/>
              </a:rPr>
              <a:t>ifade </a:t>
            </a:r>
            <a:r>
              <a:rPr lang="tr-TR" sz="2400" dirty="0">
                <a:latin typeface="Comic Sans MS" panose="030F0702030302020204" pitchFamily="66" charset="0"/>
              </a:rPr>
              <a:t>edilmesi  büyük kolaylık  sağlar.  Korozyon  hızı  olarak  genellikle  “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mm/yıl</a:t>
            </a:r>
            <a:r>
              <a:rPr lang="tr-TR" sz="2400" dirty="0">
                <a:latin typeface="Comic Sans MS" panose="030F0702030302020204" pitchFamily="66" charset="0"/>
              </a:rPr>
              <a:t>”  birimi  kullanılır. </a:t>
            </a:r>
            <a:r>
              <a:rPr lang="tr-TR" sz="2400" dirty="0" smtClean="0">
                <a:latin typeface="Comic Sans MS" panose="030F0702030302020204" pitchFamily="66" charset="0"/>
              </a:rPr>
              <a:t>İngiliz  </a:t>
            </a:r>
            <a:r>
              <a:rPr lang="tr-TR" sz="2400" dirty="0">
                <a:latin typeface="Comic Sans MS" panose="030F0702030302020204" pitchFamily="66" charset="0"/>
              </a:rPr>
              <a:t>ölçü  sisteminde </a:t>
            </a:r>
            <a:r>
              <a:rPr lang="tr-TR" sz="2400" dirty="0" err="1">
                <a:latin typeface="Comic Sans MS" panose="030F0702030302020204" pitchFamily="66" charset="0"/>
              </a:rPr>
              <a:t>penetrasyon</a:t>
            </a:r>
            <a:r>
              <a:rPr lang="tr-TR" sz="2400" dirty="0">
                <a:latin typeface="Comic Sans MS" panose="030F0702030302020204" pitchFamily="66" charset="0"/>
              </a:rPr>
              <a:t> değeri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ipy</a:t>
            </a:r>
            <a:r>
              <a:rPr lang="tr-TR" sz="2400" dirty="0">
                <a:latin typeface="Comic Sans MS" panose="030F0702030302020204" pitchFamily="66" charset="0"/>
              </a:rPr>
              <a:t> (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inch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  <a:r>
              <a:rPr lang="tr-TR" sz="2400" dirty="0">
                <a:latin typeface="Comic Sans MS" panose="030F0702030302020204" pitchFamily="66" charset="0"/>
              </a:rPr>
              <a:t>) veya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mpy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(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mil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  <a:r>
              <a:rPr lang="tr-TR" sz="2400" dirty="0">
                <a:latin typeface="Comic Sans MS" panose="030F0702030302020204" pitchFamily="66" charset="0"/>
              </a:rPr>
              <a:t>) cinsinden verilmektedir. Bu birimlerin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mm/yıl</a:t>
            </a:r>
            <a:r>
              <a:rPr lang="tr-TR" sz="2400" dirty="0">
                <a:latin typeface="Comic Sans MS" panose="030F0702030302020204" pitchFamily="66" charset="0"/>
              </a:rPr>
              <a:t> olarak karşılıkları şöyledir: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ipy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= 1000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mpy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= 25,4 mm/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yıl</a:t>
            </a:r>
            <a:r>
              <a:rPr lang="tr-TR" sz="2400" dirty="0" err="1">
                <a:latin typeface="Comic Sans MS" panose="030F0702030302020204" pitchFamily="66" charset="0"/>
              </a:rPr>
              <a:t>’dır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926141" y="4016775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Penetrasyon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6718" y="840584"/>
            <a:ext cx="11531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Demir  metali  için  1  µA/cm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akım  yoğunluğuna  karşılık  gelen  korozyon hızını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a)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gmd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 b)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mdd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ve c) mm/yıl</a:t>
            </a:r>
            <a:r>
              <a:rPr lang="tr-TR" sz="2400" dirty="0">
                <a:latin typeface="Comic Sans MS" panose="030F0702030302020204" pitchFamily="66" charset="0"/>
              </a:rPr>
              <a:t> olarak hesaplayınız.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58911" y="1817033"/>
            <a:ext cx="11222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ÇÖZÜM : 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a</a:t>
            </a:r>
            <a:r>
              <a:rPr lang="tr-TR" sz="2400" dirty="0">
                <a:latin typeface="Comic Sans MS" panose="030F0702030302020204" pitchFamily="66" charset="0"/>
              </a:rPr>
              <a:t>)  Kütle  kaybına  dayanan  korozyon  hızları  </a:t>
            </a:r>
            <a:r>
              <a:rPr lang="tr-TR" sz="2400" dirty="0" err="1">
                <a:latin typeface="Comic Sans MS" panose="030F0702030302020204" pitchFamily="66" charset="0"/>
              </a:rPr>
              <a:t>Faraday</a:t>
            </a:r>
            <a:r>
              <a:rPr lang="tr-TR" sz="2400" dirty="0">
                <a:latin typeface="Comic Sans MS" panose="030F0702030302020204" pitchFamily="66" charset="0"/>
              </a:rPr>
              <a:t>  Yasası  ile hesaplanır.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3" y="3075505"/>
            <a:ext cx="1857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9" y="4693202"/>
            <a:ext cx="601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4" y="4283626"/>
            <a:ext cx="3581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231273" y="3244334"/>
            <a:ext cx="8759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Burada </a:t>
            </a:r>
            <a:r>
              <a:rPr lang="tr-TR" sz="2400" dirty="0">
                <a:latin typeface="Comic Sans MS" panose="030F0702030302020204" pitchFamily="66" charset="0"/>
              </a:rPr>
              <a:t>akım yoğunluğunun A/m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olarak kullanılması gerekir.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58911" y="264828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ÖRNEK 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8" name="Sağ Ok 7"/>
          <p:cNvSpPr/>
          <p:nvPr/>
        </p:nvSpPr>
        <p:spPr>
          <a:xfrm>
            <a:off x="6863138" y="4884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4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1790" y="542230"/>
            <a:ext cx="5926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b</a:t>
            </a:r>
            <a:r>
              <a:rPr lang="tr-TR" sz="2400" dirty="0" smtClean="0">
                <a:latin typeface="Comic Sans MS" panose="030F0702030302020204" pitchFamily="66" charset="0"/>
              </a:rPr>
              <a:t>)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gmd</a:t>
            </a:r>
            <a:r>
              <a:rPr lang="tr-TR" sz="2400" dirty="0">
                <a:latin typeface="Comic Sans MS" panose="030F0702030302020204" pitchFamily="66" charset="0"/>
              </a:rPr>
              <a:t> değerinden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mdd</a:t>
            </a:r>
            <a:r>
              <a:rPr lang="tr-TR" sz="2400" dirty="0">
                <a:latin typeface="Comic Sans MS" panose="030F0702030302020204" pitchFamily="66" charset="0"/>
              </a:rPr>
              <a:t> ye aşağıdaki şekilde geçilebilir.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65" y="363577"/>
            <a:ext cx="4591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825465" y="2943690"/>
            <a:ext cx="6061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c</a:t>
            </a:r>
            <a:r>
              <a:rPr lang="tr-TR" sz="2400" dirty="0" smtClean="0">
                <a:latin typeface="Comic Sans MS" panose="030F0702030302020204" pitchFamily="66" charset="0"/>
              </a:rPr>
              <a:t>)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 µA/cm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korozyon hızının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mm/yıl</a:t>
            </a:r>
            <a:r>
              <a:rPr lang="tr-TR" sz="2400" dirty="0">
                <a:latin typeface="Comic Sans MS" panose="030F0702030302020204" pitchFamily="66" charset="0"/>
              </a:rPr>
              <a:t> olarak eşdeğeri şöyle hesaplanır.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2" y="2382877"/>
            <a:ext cx="54006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36542" y="4590268"/>
            <a:ext cx="5700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Demirin yoğunluğu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 = 7,84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g/cm</a:t>
            </a:r>
            <a:r>
              <a:rPr lang="tr-TR" sz="2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tr-TR" sz="2400" dirty="0" smtClean="0">
                <a:latin typeface="Comic Sans MS" panose="030F0702030302020204" pitchFamily="66" charset="0"/>
              </a:rPr>
              <a:t>ise;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0" y="5336355"/>
            <a:ext cx="7353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ağ Ok 6"/>
          <p:cNvSpPr/>
          <p:nvPr/>
        </p:nvSpPr>
        <p:spPr>
          <a:xfrm>
            <a:off x="5616008" y="11309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10800000">
            <a:off x="5876906" y="3194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7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1" y="2958925"/>
            <a:ext cx="3305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04" y="2706513"/>
            <a:ext cx="380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9" y="5165008"/>
            <a:ext cx="436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26" y="4561388"/>
            <a:ext cx="3352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49321" y="563618"/>
            <a:ext cx="11455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Bir  tuz  çözeltisi  içinde  demirin  korozyon  hızı  0,15  mm/yıl  olarak ölçülmüştür. Buna göre korozyon hızını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gmd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ve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µA/cm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cinsinden hesaplayınız.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33699" y="1570259"/>
            <a:ext cx="5774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ÇÖZÜM: 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Önce </a:t>
            </a:r>
            <a:r>
              <a:rPr lang="tr-TR" sz="2400" dirty="0">
                <a:latin typeface="Comic Sans MS" panose="030F0702030302020204" pitchFamily="66" charset="0"/>
              </a:rPr>
              <a:t>1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alanından 1 yılda ayrılan demir hacmini hesaplayalım.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78495" y="101953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812196" y="1754926"/>
            <a:ext cx="5540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1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alanında 1 yılda korozyona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uğrayan </a:t>
            </a:r>
            <a:r>
              <a:rPr lang="tr-TR" sz="2400" dirty="0">
                <a:latin typeface="Comic Sans MS" panose="030F0702030302020204" pitchFamily="66" charset="0"/>
              </a:rPr>
              <a:t>demir kütlesi,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7359" y="3992917"/>
            <a:ext cx="5750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1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alanında 1 günde korozyona uğrayan demir kütlesi,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077164" y="33610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1  m</a:t>
            </a:r>
            <a:r>
              <a:rPr lang="tr-TR" sz="2400" baseline="30000" dirty="0">
                <a:latin typeface="Comic Sans MS" panose="030F0702030302020204" pitchFamily="66" charset="0"/>
              </a:rPr>
              <a:t>2 </a:t>
            </a:r>
            <a:r>
              <a:rPr lang="tr-TR" sz="2400" dirty="0">
                <a:latin typeface="Comic Sans MS" panose="030F0702030302020204" pitchFamily="66" charset="0"/>
              </a:rPr>
              <a:t> yüzey  alanında  meydana  gelen  korozyon  hızı  µA/cm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cinsinden aşağıdaki şekilde hesaplanır. </a:t>
            </a:r>
          </a:p>
        </p:txBody>
      </p:sp>
    </p:spTree>
    <p:extLst>
      <p:ext uri="{BB962C8B-B14F-4D97-AF65-F5344CB8AC3E}">
        <p14:creationId xmlns:p14="http://schemas.microsoft.com/office/powerpoint/2010/main" val="1297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6306" y="789213"/>
            <a:ext cx="11630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Bir  çelik  kazık  deniz  suyu  içinde  2,5  g/m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.gün  korozyon  hızı  ile korozyona  uğramaktadır.  Bu  çelik  kazık  için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koruma  akım  </a:t>
            </a:r>
            <a:r>
              <a:rPr lang="tr-TR" sz="2400" dirty="0" smtClean="0">
                <a:latin typeface="Comic Sans MS" panose="030F0702030302020204" pitchFamily="66" charset="0"/>
              </a:rPr>
              <a:t>ihtiyacını hesaplayınız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15155" y="152753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36305" y="2462542"/>
            <a:ext cx="11363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1 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yüzey  alanındaki  korozyon  için  harcanan  akım  şiddeti  </a:t>
            </a:r>
            <a:r>
              <a:rPr lang="tr-TR" sz="2400" dirty="0" err="1">
                <a:latin typeface="Comic Sans MS" panose="030F0702030302020204" pitchFamily="66" charset="0"/>
              </a:rPr>
              <a:t>Faraday</a:t>
            </a:r>
            <a:r>
              <a:rPr lang="tr-TR" sz="2400" dirty="0">
                <a:latin typeface="Comic Sans MS" panose="030F0702030302020204" pitchFamily="66" charset="0"/>
              </a:rPr>
              <a:t> yasası ile </a:t>
            </a:r>
            <a:r>
              <a:rPr lang="tr-TR" sz="2400" dirty="0" smtClean="0">
                <a:latin typeface="Comic Sans MS" panose="030F0702030302020204" pitchFamily="66" charset="0"/>
              </a:rPr>
              <a:t>hesaplanabilir.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15155" y="2055072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ÇÖZÜM: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0" y="3501132"/>
            <a:ext cx="3190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3784" y="651118"/>
            <a:ext cx="1121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7430  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yüzey  alanı  olan  bir  bakır  plaka  üzerinde  3,2  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yüzey alanında 5 adet demir perçin bulunmaktadır. Bu plaka yeterli oksijen içeren bir tuzlu su içine daldırılmıştır. Demirin aynı çözelti içinde yalnız başına bulunması halinde  korozyon  hızı  0,165  mm/yıl  olduğuna  göre,  perçinlerin  korozyon  hızını hesaplayınız.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63784" y="74137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90418" y="3090625"/>
            <a:ext cx="85891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Perçinlerin toplam yüzey alanı = 5 (3,2) = 16 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Katot/anot </a:t>
            </a:r>
            <a:r>
              <a:rPr lang="tr-TR" sz="2400" dirty="0">
                <a:latin typeface="Comic Sans MS" panose="030F0702030302020204" pitchFamily="66" charset="0"/>
              </a:rPr>
              <a:t>yüzey alanları oranı = 7430/16 = 464,4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Perçinlerden </a:t>
            </a:r>
            <a:r>
              <a:rPr lang="tr-TR" sz="2400" dirty="0">
                <a:latin typeface="Comic Sans MS" panose="030F0702030302020204" pitchFamily="66" charset="0"/>
              </a:rPr>
              <a:t>geçen anot akım yoğunluğu,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i  </a:t>
            </a:r>
            <a:r>
              <a:rPr lang="tr-TR" sz="2400" dirty="0">
                <a:latin typeface="Comic Sans MS" panose="030F0702030302020204" pitchFamily="66" charset="0"/>
              </a:rPr>
              <a:t>= 464,4(0,165) = 76,6 mm/yıl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90418" y="2695271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ÇÖZÜM: </a:t>
            </a:r>
          </a:p>
        </p:txBody>
      </p:sp>
    </p:spTree>
    <p:extLst>
      <p:ext uri="{BB962C8B-B14F-4D97-AF65-F5344CB8AC3E}">
        <p14:creationId xmlns:p14="http://schemas.microsoft.com/office/powerpoint/2010/main" val="493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9047" y="681134"/>
            <a:ext cx="11599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Bir çelik borudan dakikada 40 litre debi ile su akmaktadır. Suyun boruya </a:t>
            </a:r>
            <a:r>
              <a:rPr lang="tr-TR" sz="2400" dirty="0" smtClean="0">
                <a:latin typeface="Comic Sans MS" panose="030F0702030302020204" pitchFamily="66" charset="0"/>
              </a:rPr>
              <a:t>girişte  </a:t>
            </a:r>
            <a:r>
              <a:rPr lang="tr-TR" sz="2400" dirty="0">
                <a:latin typeface="Comic Sans MS" panose="030F0702030302020204" pitchFamily="66" charset="0"/>
              </a:rPr>
              <a:t>ve  çıkışta  çözünmüş  oksijen  konsantrasyonu  1  </a:t>
            </a:r>
            <a:r>
              <a:rPr lang="tr-TR" sz="2400" dirty="0" err="1">
                <a:latin typeface="Comic Sans MS" panose="030F0702030302020204" pitchFamily="66" charset="0"/>
              </a:rPr>
              <a:t>atm</a:t>
            </a:r>
            <a:r>
              <a:rPr lang="tr-TR" sz="2400" dirty="0">
                <a:latin typeface="Comic Sans MS" panose="030F0702030302020204" pitchFamily="66" charset="0"/>
              </a:rPr>
              <a:t>  basınç  ve  25  </a:t>
            </a:r>
            <a:r>
              <a:rPr lang="tr-TR" sz="2400" dirty="0" err="1">
                <a:latin typeface="Comic Sans MS" panose="030F0702030302020204" pitchFamily="66" charset="0"/>
              </a:rPr>
              <a:t>oC</a:t>
            </a:r>
            <a:r>
              <a:rPr lang="tr-TR" sz="2400" dirty="0">
                <a:latin typeface="Comic Sans MS" panose="030F0702030302020204" pitchFamily="66" charset="0"/>
              </a:rPr>
              <a:t> sıcaklıkta    5,5  ml/L  ve  0,15  ml/L  </a:t>
            </a:r>
            <a:r>
              <a:rPr lang="tr-TR" sz="2400" dirty="0" err="1">
                <a:latin typeface="Comic Sans MS" panose="030F0702030302020204" pitchFamily="66" charset="0"/>
              </a:rPr>
              <a:t>dir</a:t>
            </a:r>
            <a:r>
              <a:rPr lang="tr-TR" sz="2400" dirty="0">
                <a:latin typeface="Comic Sans MS" panose="030F0702030302020204" pitchFamily="66" charset="0"/>
              </a:rPr>
              <a:t>.  Bütün  korozyonun  borunun  30 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yüzey </a:t>
            </a:r>
            <a:r>
              <a:rPr lang="tr-TR" sz="2400" dirty="0" smtClean="0">
                <a:latin typeface="Comic Sans MS" panose="030F0702030302020204" pitchFamily="66" charset="0"/>
              </a:rPr>
              <a:t>alanı </a:t>
            </a:r>
            <a:r>
              <a:rPr lang="tr-TR" sz="2400" dirty="0">
                <a:latin typeface="Comic Sans MS" panose="030F0702030302020204" pitchFamily="66" charset="0"/>
              </a:rPr>
              <a:t>olan bölümünde meydana gelmiş olduğunu kabul ederek korozyon hızını hesaplayınız.  Not: Korozyon ürünü Fe</a:t>
            </a:r>
            <a:r>
              <a:rPr lang="tr-TR" sz="2400" baseline="-25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O</a:t>
            </a:r>
            <a:r>
              <a:rPr lang="tr-TR" sz="2400" baseline="-25000" dirty="0">
                <a:latin typeface="Comic Sans MS" panose="030F0702030302020204" pitchFamily="66" charset="0"/>
              </a:rPr>
              <a:t>3</a:t>
            </a:r>
            <a:r>
              <a:rPr lang="tr-TR" sz="2400" dirty="0">
                <a:latin typeface="Comic Sans MS" panose="030F0702030302020204" pitchFamily="66" charset="0"/>
              </a:rPr>
              <a:t> halindedir.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63784" y="74137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90418" y="2695271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ÇÖZÜM: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90417" y="3270221"/>
            <a:ext cx="9750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Boruya giriş ve çıkışta çözünmüş oksijen konsantrasyon farkı,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    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c </a:t>
            </a:r>
            <a:r>
              <a:rPr lang="tr-TR" sz="2400" dirty="0">
                <a:latin typeface="Comic Sans MS" panose="030F0702030302020204" pitchFamily="66" charset="0"/>
              </a:rPr>
              <a:t>= 5,5 - 0,15 = 5,35 ml/L O</a:t>
            </a:r>
            <a:r>
              <a:rPr lang="tr-TR" sz="2400" baseline="-25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90418" y="4646959"/>
            <a:ext cx="941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Korozyon </a:t>
            </a:r>
            <a:r>
              <a:rPr lang="tr-TR" sz="2400" dirty="0">
                <a:latin typeface="Comic Sans MS" panose="030F0702030302020204" pitchFamily="66" charset="0"/>
              </a:rPr>
              <a:t>reaksiyonunda 1 dakikada kullanılmış olan oksijen, 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V </a:t>
            </a:r>
            <a:r>
              <a:rPr lang="tr-TR" sz="2400" dirty="0">
                <a:latin typeface="Comic Sans MS" panose="030F0702030302020204" pitchFamily="66" charset="0"/>
              </a:rPr>
              <a:t>= 5,35(40) = 214 ml O</a:t>
            </a:r>
            <a:r>
              <a:rPr lang="tr-TR" sz="2400" baseline="-25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9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7520" y="449763"/>
            <a:ext cx="507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Harcanmış olan oksijen </a:t>
            </a:r>
            <a:r>
              <a:rPr lang="tr-TR" sz="2400" dirty="0" err="1">
                <a:latin typeface="Comic Sans MS" panose="030F0702030302020204" pitchFamily="66" charset="0"/>
              </a:rPr>
              <a:t>mol</a:t>
            </a:r>
            <a:r>
              <a:rPr lang="tr-TR" sz="2400" dirty="0">
                <a:latin typeface="Comic Sans MS" panose="030F0702030302020204" pitchFamily="66" charset="0"/>
              </a:rPr>
              <a:t> sayısı,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0" y="1041221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79925" y="2472818"/>
            <a:ext cx="11632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2  </a:t>
            </a:r>
            <a:r>
              <a:rPr lang="tr-TR" sz="2400" dirty="0" err="1">
                <a:latin typeface="Comic Sans MS" panose="030F0702030302020204" pitchFamily="66" charset="0"/>
              </a:rPr>
              <a:t>mol</a:t>
            </a:r>
            <a:r>
              <a:rPr lang="tr-TR" sz="2400" dirty="0">
                <a:latin typeface="Comic Sans MS" panose="030F0702030302020204" pitchFamily="66" charset="0"/>
              </a:rPr>
              <a:t>  demir  için  1,5  </a:t>
            </a:r>
            <a:r>
              <a:rPr lang="tr-TR" sz="2400" dirty="0" err="1">
                <a:latin typeface="Comic Sans MS" panose="030F0702030302020204" pitchFamily="66" charset="0"/>
              </a:rPr>
              <a:t>mol</a:t>
            </a:r>
            <a:r>
              <a:rPr lang="tr-TR" sz="2400" dirty="0">
                <a:latin typeface="Comic Sans MS" panose="030F0702030302020204" pitchFamily="66" charset="0"/>
              </a:rPr>
              <a:t>  oksijen  harcanmış  olduğuna  göre, </a:t>
            </a:r>
            <a:r>
              <a:rPr lang="tr-TR" sz="2400" dirty="0" smtClean="0">
                <a:latin typeface="Comic Sans MS" panose="030F0702030302020204" pitchFamily="66" charset="0"/>
              </a:rPr>
              <a:t>korozyona </a:t>
            </a:r>
            <a:r>
              <a:rPr lang="tr-TR" sz="2400" dirty="0">
                <a:latin typeface="Comic Sans MS" panose="030F0702030302020204" pitchFamily="66" charset="0"/>
              </a:rPr>
              <a:t>uğramış olan demir </a:t>
            </a:r>
            <a:r>
              <a:rPr lang="tr-TR" sz="2400" dirty="0" err="1">
                <a:latin typeface="Comic Sans MS" panose="030F0702030302020204" pitchFamily="66" charset="0"/>
              </a:rPr>
              <a:t>mol</a:t>
            </a:r>
            <a:r>
              <a:rPr lang="tr-TR" sz="2400" dirty="0">
                <a:latin typeface="Comic Sans MS" panose="030F0702030302020204" pitchFamily="66" charset="0"/>
              </a:rPr>
              <a:t> sayısı, 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79925" y="3426700"/>
            <a:ext cx="5376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Comic Sans MS" panose="030F0702030302020204" pitchFamily="66" charset="0"/>
              </a:rPr>
              <a:t> n = 12,614 (2/1,5) = 16,8 mol Fe/gün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9925" y="4261475"/>
            <a:ext cx="956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Korozyona uğrayan demir kütlesi, </a:t>
            </a:r>
            <a:r>
              <a:rPr lang="tr-TR" sz="2400" dirty="0" smtClean="0">
                <a:latin typeface="Comic Sans MS" panose="030F0702030302020204" pitchFamily="66" charset="0"/>
              </a:rPr>
              <a:t>	m </a:t>
            </a:r>
            <a:r>
              <a:rPr lang="tr-TR" sz="2400" dirty="0">
                <a:latin typeface="Comic Sans MS" panose="030F0702030302020204" pitchFamily="66" charset="0"/>
              </a:rPr>
              <a:t>= 16,8 (56) = 940,8 g Fe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79925" y="5057924"/>
            <a:ext cx="9638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1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alanında meydana gelen korozyon </a:t>
            </a:r>
            <a:r>
              <a:rPr lang="tr-TR" sz="2400" dirty="0" smtClean="0">
                <a:latin typeface="Comic Sans MS" panose="030F0702030302020204" pitchFamily="66" charset="0"/>
              </a:rPr>
              <a:t>hızı;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err="1" smtClean="0">
                <a:latin typeface="Comic Sans MS" panose="030F0702030302020204" pitchFamily="66" charset="0"/>
              </a:rPr>
              <a:t>gmd</a:t>
            </a:r>
            <a:r>
              <a:rPr lang="tr-TR" sz="2400" dirty="0" smtClean="0">
                <a:latin typeface="Comic Sans MS" panose="030F0702030302020204" pitchFamily="66" charset="0"/>
              </a:rPr>
              <a:t>  </a:t>
            </a:r>
            <a:r>
              <a:rPr lang="tr-TR" sz="2400" dirty="0">
                <a:latin typeface="Comic Sans MS" panose="030F0702030302020204" pitchFamily="66" charset="0"/>
              </a:rPr>
              <a:t>=  940,8/30 = 31,36 g/m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.gün </a:t>
            </a:r>
          </a:p>
        </p:txBody>
      </p:sp>
    </p:spTree>
    <p:extLst>
      <p:ext uri="{BB962C8B-B14F-4D97-AF65-F5344CB8AC3E}">
        <p14:creationId xmlns:p14="http://schemas.microsoft.com/office/powerpoint/2010/main" val="18034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7676" y="799489"/>
            <a:ext cx="1171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5 cm çapında ve 60 cm uzunluğunda bir çelik boruya 0,7 A şiddetinde kaçak akım girmektedir. Boru dış yüzeyindeki korozyon hızını mm/yıl cinsinden hesaplayınız.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87676" y="294292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07316" y="1836775"/>
            <a:ext cx="9374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 :  </a:t>
            </a:r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Boru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dış yüzey alanı,     </a:t>
            </a:r>
            <a:r>
              <a:rPr lang="tr-TR" sz="2400" dirty="0">
                <a:latin typeface="Comic Sans MS" panose="030F0702030302020204" pitchFamily="66" charset="0"/>
              </a:rPr>
              <a:t>A = </a:t>
            </a:r>
            <a:r>
              <a:rPr lang="el-GR" sz="2400" dirty="0">
                <a:latin typeface="Comic Sans MS" panose="030F0702030302020204" pitchFamily="66" charset="0"/>
              </a:rPr>
              <a:t>π </a:t>
            </a:r>
            <a:r>
              <a:rPr lang="tr-TR" sz="2400" dirty="0">
                <a:latin typeface="Comic Sans MS" panose="030F0702030302020204" pitchFamily="66" charset="0"/>
              </a:rPr>
              <a:t>d L = 3,14 (5) (60) 	A = 942 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07316" y="2875001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Kaçak akım yoğunluğu,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021467" y="2921167"/>
            <a:ext cx="47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i = 0,7/942 = 7,43  10</a:t>
            </a:r>
            <a:r>
              <a:rPr lang="tr-TR" sz="2400" baseline="30000" dirty="0">
                <a:latin typeface="Comic Sans MS" panose="030F0702030302020204" pitchFamily="66" charset="0"/>
              </a:rPr>
              <a:t>-4</a:t>
            </a:r>
            <a:r>
              <a:rPr lang="tr-TR" sz="2400" dirty="0">
                <a:latin typeface="Comic Sans MS" panose="030F0702030302020204" pitchFamily="66" charset="0"/>
              </a:rPr>
              <a:t> A/cm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07316" y="3767777"/>
            <a:ext cx="4520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 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yüzey alanında 1 günde meydana gelen kütle kaybı,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" y="4958317"/>
            <a:ext cx="5295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5950602" y="3868501"/>
            <a:ext cx="4709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 cm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yüzeyde 1 yılda meydana gelen demir hacmi,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950602" y="4773651"/>
            <a:ext cx="638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V = 0,0186(365)/7,84 = 0,866 cm</a:t>
            </a:r>
            <a:r>
              <a:rPr lang="es-ES" sz="2400" baseline="30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/cm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.yıl 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901710" y="5396648"/>
            <a:ext cx="6481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hızı = 0,866 cm/yıl = 8,67 mm/yıl </a:t>
            </a:r>
          </a:p>
        </p:txBody>
      </p:sp>
    </p:spTree>
    <p:extLst>
      <p:ext uri="{BB962C8B-B14F-4D97-AF65-F5344CB8AC3E}">
        <p14:creationId xmlns:p14="http://schemas.microsoft.com/office/powerpoint/2010/main" val="798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4800" y="42466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Çalışma </a:t>
            </a:r>
            <a:r>
              <a:rPr lang="tr-TR" sz="2400" dirty="0" err="1">
                <a:latin typeface="Comic Sans MS" panose="030F0702030302020204" pitchFamily="66" charset="0"/>
              </a:rPr>
              <a:t>elektrodunun</a:t>
            </a:r>
            <a:r>
              <a:rPr lang="tr-TR" sz="2400" dirty="0">
                <a:latin typeface="Comic Sans MS" panose="030F0702030302020204" pitchFamily="66" charset="0"/>
              </a:rPr>
              <a:t> potansiyeli,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çevrenin oksitleyici (yükseltgeyici) gücünü</a:t>
            </a: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yansıtırken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akım yoğunluğu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da, korozyon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hızının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ölçüsünü </a:t>
            </a:r>
            <a:r>
              <a:rPr lang="tr-TR" sz="2400" dirty="0">
                <a:latin typeface="Comic Sans MS" panose="030F0702030302020204" pitchFamily="66" charset="0"/>
              </a:rPr>
              <a:t>verir.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04801" y="682747"/>
            <a:ext cx="6229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K</a:t>
            </a:r>
            <a:r>
              <a:rPr lang="tr-TR" sz="2400" dirty="0" smtClean="0">
                <a:latin typeface="Comic Sans MS" panose="030F0702030302020204" pitchFamily="66" charset="0"/>
              </a:rPr>
              <a:t>orozyona uğrayan </a:t>
            </a:r>
            <a:r>
              <a:rPr lang="tr-TR" sz="2400" dirty="0">
                <a:latin typeface="Comic Sans MS" panose="030F0702030302020204" pitchFamily="66" charset="0"/>
              </a:rPr>
              <a:t>(M) </a:t>
            </a:r>
            <a:r>
              <a:rPr lang="tr-TR" sz="2400" dirty="0" err="1">
                <a:latin typeface="Comic Sans MS" panose="030F0702030302020204" pitchFamily="66" charset="0"/>
              </a:rPr>
              <a:t>elektrodunun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 potansiyeli </a:t>
            </a:r>
            <a:r>
              <a:rPr lang="tr-TR" sz="2400" dirty="0">
                <a:latin typeface="Comic Sans MS" panose="030F0702030302020204" pitchFamily="66" charset="0"/>
              </a:rPr>
              <a:t>pozitif yönde,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reaksiyonun potansiyeli de negatif yönde</a:t>
            </a:r>
          </a:p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değişerek </a:t>
            </a:r>
            <a:r>
              <a:rPr lang="tr-TR" sz="2400" dirty="0">
                <a:latin typeface="Comic Sans MS" panose="030F0702030302020204" pitchFamily="66" charset="0"/>
              </a:rPr>
              <a:t>birbirine </a:t>
            </a:r>
            <a:r>
              <a:rPr lang="tr-TR" sz="2400" dirty="0" smtClean="0">
                <a:latin typeface="Comic Sans MS" panose="030F0702030302020204" pitchFamily="66" charset="0"/>
              </a:rPr>
              <a:t>yaklaşmaktadır</a:t>
            </a:r>
            <a:r>
              <a:rPr lang="tr-TR" sz="2400" dirty="0">
                <a:latin typeface="Comic Sans MS" panose="030F0702030302020204" pitchFamily="66" charset="0"/>
              </a:rPr>
              <a:t>. Bir süre sonra bu iki elektrot potansiyeli bir</a:t>
            </a:r>
          </a:p>
          <a:p>
            <a:pPr algn="just"/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orozyon potansiyel değerine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E) </a:t>
            </a:r>
            <a:r>
              <a:rPr lang="tr-TR" sz="2400" dirty="0" smtClean="0">
                <a:latin typeface="Comic Sans MS" panose="030F0702030302020204" pitchFamily="66" charset="0"/>
              </a:rPr>
              <a:t>erişir</a:t>
            </a:r>
            <a:r>
              <a:rPr lang="tr-TR" sz="2400" dirty="0">
                <a:latin typeface="Comic Sans MS" panose="030F0702030302020204" pitchFamily="66" charset="0"/>
              </a:rPr>
              <a:t>. Bu </a:t>
            </a:r>
            <a:r>
              <a:rPr lang="tr-TR" sz="2400" dirty="0" smtClean="0">
                <a:latin typeface="Comic Sans MS" panose="030F0702030302020204" pitchFamily="66" charset="0"/>
              </a:rPr>
              <a:t>potansiyele karşı </a:t>
            </a:r>
            <a:r>
              <a:rPr lang="tr-TR" sz="2400" dirty="0">
                <a:latin typeface="Comic Sans MS" panose="030F0702030302020204" pitchFamily="66" charset="0"/>
              </a:rPr>
              <a:t>gelen </a:t>
            </a:r>
            <a:r>
              <a:rPr lang="tr-TR" sz="2400" dirty="0" smtClean="0">
                <a:latin typeface="Comic Sans MS" panose="030F0702030302020204" pitchFamily="66" charset="0"/>
              </a:rPr>
              <a:t>akıma </a:t>
            </a:r>
            <a:r>
              <a:rPr lang="tr-TR" sz="2400" dirty="0">
                <a:latin typeface="Comic Sans MS" panose="030F0702030302020204" pitchFamily="66" charset="0"/>
              </a:rPr>
              <a:t>da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akımı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icor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>
                <a:latin typeface="Comic Sans MS" panose="030F0702030302020204" pitchFamily="66" charset="0"/>
              </a:rPr>
              <a:t>denir.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65" y="1509805"/>
            <a:ext cx="5469558" cy="41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400800" y="5730680"/>
            <a:ext cx="602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reaksiyonunda </a:t>
            </a:r>
            <a:r>
              <a:rPr lang="tr-TR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potansiyelin oluşumu</a:t>
            </a:r>
            <a:endParaRPr lang="tr-TR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7951" y="665924"/>
            <a:ext cx="11291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Bir çelik plakanın </a:t>
            </a:r>
            <a:r>
              <a:rPr lang="tr-TR" sz="2400" dirty="0" err="1">
                <a:latin typeface="Comic Sans MS" panose="030F0702030302020204" pitchFamily="66" charset="0"/>
              </a:rPr>
              <a:t>üniform</a:t>
            </a:r>
            <a:r>
              <a:rPr lang="tr-TR" sz="2400" dirty="0">
                <a:latin typeface="Comic Sans MS" panose="030F0702030302020204" pitchFamily="66" charset="0"/>
              </a:rPr>
              <a:t> korozyon hızı 5,6 </a:t>
            </a:r>
            <a:r>
              <a:rPr lang="tr-TR" sz="2400" dirty="0" err="1">
                <a:latin typeface="Comic Sans MS" panose="030F0702030302020204" pitchFamily="66" charset="0"/>
              </a:rPr>
              <a:t>gmd</a:t>
            </a:r>
            <a:r>
              <a:rPr lang="tr-TR" sz="2400" dirty="0">
                <a:latin typeface="Comic Sans MS" panose="030F0702030302020204" pitchFamily="66" charset="0"/>
              </a:rPr>
              <a:t>’ </a:t>
            </a:r>
            <a:r>
              <a:rPr lang="tr-TR" sz="2400" dirty="0" err="1">
                <a:latin typeface="Comic Sans MS" panose="030F0702030302020204" pitchFamily="66" charset="0"/>
              </a:rPr>
              <a:t>dir</a:t>
            </a:r>
            <a:r>
              <a:rPr lang="tr-TR" sz="2400" dirty="0">
                <a:latin typeface="Comic Sans MS" panose="030F0702030302020204" pitchFamily="66" charset="0"/>
              </a:rPr>
              <a:t>. Bu plakada çukur tipi korozyon olayı söz konusudur. </a:t>
            </a:r>
            <a:r>
              <a:rPr lang="tr-TR" sz="2400" dirty="0" err="1">
                <a:latin typeface="Comic Sans MS" panose="030F0702030302020204" pitchFamily="66" charset="0"/>
              </a:rPr>
              <a:t>Pitting</a:t>
            </a:r>
            <a:r>
              <a:rPr lang="tr-TR" sz="2400" dirty="0">
                <a:latin typeface="Comic Sans MS" panose="030F0702030302020204" pitchFamily="66" charset="0"/>
              </a:rPr>
              <a:t> faktörü f = 9,2 olduğuna göre, 1 yılda oluşacak maksimum </a:t>
            </a:r>
            <a:r>
              <a:rPr lang="tr-TR" sz="2400" dirty="0" err="1">
                <a:latin typeface="Comic Sans MS" panose="030F0702030302020204" pitchFamily="66" charset="0"/>
              </a:rPr>
              <a:t>penetrasyon</a:t>
            </a:r>
            <a:r>
              <a:rPr lang="tr-TR" sz="2400" dirty="0">
                <a:latin typeface="Comic Sans MS" panose="030F0702030302020204" pitchFamily="66" charset="0"/>
              </a:rPr>
              <a:t> derinliğini hesaplayınız.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7951" y="172361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371845" y="1894776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 :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9299" y="2484046"/>
            <a:ext cx="708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yüzeyde 1 yılda  meydana gelen kütle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kaybı;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955145" y="2530212"/>
            <a:ext cx="378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5,6(365) = 2044 g/m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yıl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69299" y="3588720"/>
            <a:ext cx="1055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 m</a:t>
            </a:r>
            <a:r>
              <a:rPr lang="tr-TR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yüzeyde 1 yılda azalan demir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hacmi;     </a:t>
            </a:r>
            <a:r>
              <a:rPr lang="tr-TR" sz="2400" dirty="0">
                <a:latin typeface="Comic Sans MS" panose="030F0702030302020204" pitchFamily="66" charset="0"/>
              </a:rPr>
              <a:t>2044/7,84 = 260 cm</a:t>
            </a:r>
            <a:r>
              <a:rPr lang="tr-TR" sz="2400" baseline="30000" dirty="0">
                <a:latin typeface="Comic Sans MS" panose="030F0702030302020204" pitchFamily="66" charset="0"/>
              </a:rPr>
              <a:t>3</a:t>
            </a:r>
            <a:r>
              <a:rPr lang="tr-TR" sz="2400" dirty="0">
                <a:latin typeface="Comic Sans MS" panose="030F0702030302020204" pitchFamily="66" charset="0"/>
              </a:rPr>
              <a:t>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.yıl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69298" y="4333798"/>
            <a:ext cx="11489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mm/yıl olarak korozyon hızı = 260/10000 = 0,026 cm/yıl = 0,26 mm/yıl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Maksimum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penetrasyon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derinliği,     </a:t>
            </a:r>
            <a:r>
              <a:rPr lang="tr-TR" sz="2400" dirty="0">
                <a:latin typeface="Comic Sans MS" panose="030F0702030302020204" pitchFamily="66" charset="0"/>
              </a:rPr>
              <a:t>P = f d = 9,2(0,26) = 2,39 mm/yıl </a:t>
            </a:r>
          </a:p>
        </p:txBody>
      </p:sp>
    </p:spTree>
    <p:extLst>
      <p:ext uri="{BB962C8B-B14F-4D97-AF65-F5344CB8AC3E}">
        <p14:creationId xmlns:p14="http://schemas.microsoft.com/office/powerpoint/2010/main" val="12733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6854" y="732908"/>
            <a:ext cx="11640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0,300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 olan bir bakır tel, 0,05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 olan bir çelik tel  ile  bağlanarak deniz suyu  içine daldırılmıştır.  Bu  tellerin  ikisi birlikte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olarak korunacaktır. Gerekli akım şiddetini hesaplayınız.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Not:  </a:t>
            </a:r>
            <a:r>
              <a:rPr lang="tr-TR" sz="2400" dirty="0">
                <a:latin typeface="Comic Sans MS" panose="030F0702030302020204" pitchFamily="66" charset="0"/>
              </a:rPr>
              <a:t>Demirin  söz  konusu  deniz  suyu  içinde  yalnız  başına  bulunduğu zaman korozyon hızı 0,13 mm/yıl’ </a:t>
            </a:r>
            <a:r>
              <a:rPr lang="tr-TR" sz="2400" dirty="0" err="1">
                <a:latin typeface="Comic Sans MS" panose="030F0702030302020204" pitchFamily="66" charset="0"/>
              </a:rPr>
              <a:t>dır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7951" y="172361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297951" y="2782669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 :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56854" y="3321592"/>
            <a:ext cx="11640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 bağlantıda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demir  anot</a:t>
            </a:r>
            <a:r>
              <a:rPr lang="tr-TR" sz="2400" dirty="0">
                <a:latin typeface="Comic Sans MS" panose="030F0702030302020204" pitchFamily="66" charset="0"/>
              </a:rPr>
              <a:t>,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bakır  da  katot  </a:t>
            </a:r>
            <a:r>
              <a:rPr lang="tr-TR" sz="2400" dirty="0">
                <a:latin typeface="Comic Sans MS" panose="030F0702030302020204" pitchFamily="66" charset="0"/>
              </a:rPr>
              <a:t>olur.  Bu  iki  elektrot  arasında anot akım yoğunluğu kadar bir akım geçer.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7951" y="4261475"/>
            <a:ext cx="8026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Demir çubuğun (A/cm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) olarak korozyon hızını bulalım.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29642" y="4751663"/>
            <a:ext cx="72474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hızı </a:t>
            </a:r>
            <a:r>
              <a:rPr lang="tr-TR" sz="2400" dirty="0">
                <a:latin typeface="Comic Sans MS" panose="030F0702030302020204" pitchFamily="66" charset="0"/>
              </a:rPr>
              <a:t>= 0,13 mm/yıl = 0,013 </a:t>
            </a:r>
            <a:r>
              <a:rPr lang="tr-TR" sz="2400" dirty="0" smtClean="0">
                <a:latin typeface="Comic Sans MS" panose="030F0702030302020204" pitchFamily="66" charset="0"/>
              </a:rPr>
              <a:t>cm/yıl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		  = 0,013 cm/yıl (7,84 </a:t>
            </a:r>
            <a:r>
              <a:rPr lang="tr-TR" sz="2400" dirty="0" smtClean="0">
                <a:latin typeface="Comic Sans MS" panose="030F0702030302020204" pitchFamily="66" charset="0"/>
              </a:rPr>
              <a:t>g/cm</a:t>
            </a:r>
            <a:r>
              <a:rPr lang="tr-TR" sz="2400" baseline="30000" dirty="0" smtClean="0">
                <a:latin typeface="Comic Sans MS" panose="030F0702030302020204" pitchFamily="66" charset="0"/>
              </a:rPr>
              <a:t>3</a:t>
            </a:r>
            <a:r>
              <a:rPr lang="tr-TR" sz="2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		  = 0,102 g/cm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.yıl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	  = 0,102/365 = </a:t>
            </a:r>
            <a:r>
              <a:rPr lang="tr-TR" sz="2400" dirty="0" smtClean="0">
                <a:latin typeface="Comic Sans MS" panose="030F0702030302020204" pitchFamily="66" charset="0"/>
              </a:rPr>
              <a:t>27,9x10</a:t>
            </a:r>
            <a:r>
              <a:rPr lang="tr-TR" sz="2400" baseline="30000" dirty="0" smtClean="0">
                <a:latin typeface="Comic Sans MS" panose="030F0702030302020204" pitchFamily="66" charset="0"/>
              </a:rPr>
              <a:t>-3</a:t>
            </a:r>
            <a:r>
              <a:rPr lang="tr-TR" sz="2400" dirty="0" smtClean="0">
                <a:latin typeface="Comic Sans MS" panose="030F0702030302020204" pitchFamily="66" charset="0"/>
              </a:rPr>
              <a:t> g/cm</a:t>
            </a:r>
            <a:r>
              <a:rPr lang="tr-TR" sz="2400" baseline="30000" dirty="0" smtClean="0">
                <a:latin typeface="Comic Sans MS" panose="030F0702030302020204" pitchFamily="66" charset="0"/>
              </a:rPr>
              <a:t>2</a:t>
            </a:r>
            <a:r>
              <a:rPr lang="tr-TR" sz="2400" dirty="0" smtClean="0">
                <a:latin typeface="Comic Sans MS" panose="030F0702030302020204" pitchFamily="66" charset="0"/>
              </a:rPr>
              <a:t>.gün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		  = 27,9 10</a:t>
            </a:r>
            <a:r>
              <a:rPr lang="tr-TR" sz="2400" baseline="30000" dirty="0">
                <a:latin typeface="Comic Sans MS" panose="030F0702030302020204" pitchFamily="66" charset="0"/>
              </a:rPr>
              <a:t>-3</a:t>
            </a:r>
            <a:r>
              <a:rPr lang="tr-TR" sz="2400" dirty="0">
                <a:latin typeface="Comic Sans MS" panose="030F0702030302020204" pitchFamily="66" charset="0"/>
              </a:rPr>
              <a:t>(10</a:t>
            </a:r>
            <a:r>
              <a:rPr lang="tr-TR" sz="2400" baseline="30000" dirty="0">
                <a:latin typeface="Comic Sans MS" panose="030F0702030302020204" pitchFamily="66" charset="0"/>
              </a:rPr>
              <a:t>4</a:t>
            </a:r>
            <a:r>
              <a:rPr lang="tr-TR" sz="2400" dirty="0">
                <a:latin typeface="Comic Sans MS" panose="030F0702030302020204" pitchFamily="66" charset="0"/>
              </a:rPr>
              <a:t>) = 279 g/m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.gün  </a:t>
            </a:r>
          </a:p>
        </p:txBody>
      </p:sp>
    </p:spTree>
    <p:extLst>
      <p:ext uri="{BB962C8B-B14F-4D97-AF65-F5344CB8AC3E}">
        <p14:creationId xmlns:p14="http://schemas.microsoft.com/office/powerpoint/2010/main" val="18585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7402" y="547570"/>
            <a:ext cx="11599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1 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yüzey  alanında  meydana  gelen  kütle  kaybının  akım  yoğunluğu eşdeğerini bulalım.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9" y="1838752"/>
            <a:ext cx="2990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77402" y="4152858"/>
            <a:ext cx="11599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Korunacak  toplam  yüzey  alanı  0,35 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olduğuna  göre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koruma için toplam akım ihtiyacı,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2009" y="5550547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 = 11,13 (0,35) = 3,9 A </a:t>
            </a:r>
          </a:p>
        </p:txBody>
      </p:sp>
    </p:spTree>
    <p:extLst>
      <p:ext uri="{BB962C8B-B14F-4D97-AF65-F5344CB8AC3E}">
        <p14:creationId xmlns:p14="http://schemas.microsoft.com/office/powerpoint/2010/main" val="39681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7676" y="670859"/>
            <a:ext cx="11363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Bir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koruma  sisteminde  100  </a:t>
            </a:r>
            <a:r>
              <a:rPr lang="tr-TR" sz="2400" dirty="0" err="1">
                <a:latin typeface="Comic Sans MS" panose="030F0702030302020204" pitchFamily="66" charset="0"/>
              </a:rPr>
              <a:t>mV</a:t>
            </a:r>
            <a:r>
              <a:rPr lang="tr-TR" sz="2400" dirty="0">
                <a:latin typeface="Comic Sans MS" panose="030F0702030302020204" pitchFamily="66" charset="0"/>
              </a:rPr>
              <a:t>  aşırı  koruma  yapılmaktadır. Buna göre çelik yapının 1 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alanından 1 günde standart koşullarda kaç litre hidrojen gazı çıkışı olacağını hesaplayınız.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tr-TR" sz="2400" dirty="0">
                <a:latin typeface="Comic Sans MS" panose="030F0702030302020204" pitchFamily="66" charset="0"/>
              </a:rPr>
              <a:t>Çelik üzerinde aşırı gerilim ile akım yoğunluğu arasında aşağıdaki bağıntı vardır.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l-GR" sz="2400" dirty="0">
                <a:latin typeface="Comic Sans MS" panose="030F0702030302020204" pitchFamily="66" charset="0"/>
              </a:rPr>
              <a:t>η = 0,105 </a:t>
            </a:r>
            <a:r>
              <a:rPr lang="tr-TR" sz="2400" dirty="0" err="1">
                <a:latin typeface="Comic Sans MS" panose="030F0702030302020204" pitchFamily="66" charset="0"/>
              </a:rPr>
              <a:t>log</a:t>
            </a:r>
            <a:r>
              <a:rPr lang="tr-TR" sz="2400" dirty="0">
                <a:latin typeface="Comic Sans MS" panose="030F0702030302020204" pitchFamily="66" charset="0"/>
              </a:rPr>
              <a:t>(i/10</a:t>
            </a:r>
            <a:r>
              <a:rPr lang="tr-TR" sz="2400" baseline="30000" dirty="0">
                <a:latin typeface="Comic Sans MS" panose="030F0702030302020204" pitchFamily="66" charset="0"/>
              </a:rPr>
              <a:t>-7</a:t>
            </a:r>
            <a:r>
              <a:rPr lang="tr-TR" sz="2400" dirty="0">
                <a:latin typeface="Comic Sans MS" panose="030F0702030302020204" pitchFamily="66" charset="0"/>
              </a:rPr>
              <a:t>)                       Burada, </a:t>
            </a:r>
            <a:r>
              <a:rPr lang="el-GR" sz="2400" dirty="0">
                <a:latin typeface="Comic Sans MS" panose="030F0702030302020204" pitchFamily="66" charset="0"/>
              </a:rPr>
              <a:t>η = </a:t>
            </a:r>
            <a:r>
              <a:rPr lang="tr-TR" sz="2400" dirty="0">
                <a:latin typeface="Comic Sans MS" panose="030F0702030302020204" pitchFamily="66" charset="0"/>
              </a:rPr>
              <a:t>Volt  i = A/cm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dir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7951" y="172361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297951" y="2956335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 :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97952" y="3429000"/>
            <a:ext cx="6000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Önce  100  </a:t>
            </a:r>
            <a:r>
              <a:rPr lang="tr-TR" sz="2400" dirty="0" err="1">
                <a:latin typeface="Comic Sans MS" panose="030F0702030302020204" pitchFamily="66" charset="0"/>
              </a:rPr>
              <a:t>mV</a:t>
            </a:r>
            <a:r>
              <a:rPr lang="tr-TR" sz="2400" dirty="0">
                <a:latin typeface="Comic Sans MS" panose="030F0702030302020204" pitchFamily="66" charset="0"/>
              </a:rPr>
              <a:t>  aşırı  gerilime  neden  olan  akım  yoğunluğunu hesaplayalım</a:t>
            </a:r>
            <a:r>
              <a:rPr lang="tr-TR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el-GR" sz="2400" dirty="0" smtClean="0">
                <a:latin typeface="Comic Sans MS" panose="030F0702030302020204" pitchFamily="66" charset="0"/>
              </a:rPr>
              <a:t>η </a:t>
            </a:r>
            <a:r>
              <a:rPr lang="el-GR" sz="2400" dirty="0">
                <a:latin typeface="Comic Sans MS" panose="030F0702030302020204" pitchFamily="66" charset="0"/>
              </a:rPr>
              <a:t>= 0,105 </a:t>
            </a:r>
            <a:r>
              <a:rPr lang="tr-TR" sz="2400" dirty="0" err="1">
                <a:latin typeface="Comic Sans MS" panose="030F0702030302020204" pitchFamily="66" charset="0"/>
              </a:rPr>
              <a:t>log</a:t>
            </a:r>
            <a:r>
              <a:rPr lang="tr-TR" sz="2400" dirty="0">
                <a:latin typeface="Comic Sans MS" panose="030F0702030302020204" pitchFamily="66" charset="0"/>
              </a:rPr>
              <a:t>(i/10</a:t>
            </a:r>
            <a:r>
              <a:rPr lang="tr-TR" sz="2400" baseline="30000" dirty="0">
                <a:latin typeface="Comic Sans MS" panose="030F0702030302020204" pitchFamily="66" charset="0"/>
              </a:rPr>
              <a:t>-7</a:t>
            </a:r>
            <a:r>
              <a:rPr lang="tr-TR" sz="2400" dirty="0">
                <a:latin typeface="Comic Sans MS" panose="030F0702030302020204" pitchFamily="66" charset="0"/>
              </a:rPr>
              <a:t>)  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 0,1 </a:t>
            </a:r>
            <a:r>
              <a:rPr lang="tr-TR" sz="2400" dirty="0">
                <a:latin typeface="Comic Sans MS" panose="030F0702030302020204" pitchFamily="66" charset="0"/>
              </a:rPr>
              <a:t>= 0,105 </a:t>
            </a:r>
            <a:r>
              <a:rPr lang="tr-TR" sz="2400" dirty="0" err="1">
                <a:latin typeface="Comic Sans MS" panose="030F0702030302020204" pitchFamily="66" charset="0"/>
              </a:rPr>
              <a:t>log</a:t>
            </a:r>
            <a:r>
              <a:rPr lang="tr-TR" sz="2400" dirty="0">
                <a:latin typeface="Comic Sans MS" panose="030F0702030302020204" pitchFamily="66" charset="0"/>
              </a:rPr>
              <a:t> (10</a:t>
            </a:r>
            <a:r>
              <a:rPr lang="tr-TR" sz="2400" baseline="30000" dirty="0">
                <a:latin typeface="Comic Sans MS" panose="030F0702030302020204" pitchFamily="66" charset="0"/>
              </a:rPr>
              <a:t>7</a:t>
            </a:r>
            <a:r>
              <a:rPr lang="tr-TR" sz="2400" dirty="0">
                <a:latin typeface="Comic Sans MS" panose="030F0702030302020204" pitchFamily="66" charset="0"/>
              </a:rPr>
              <a:t> i</a:t>
            </a:r>
            <a:r>
              <a:rPr lang="tr-TR" sz="2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 i </a:t>
            </a:r>
            <a:r>
              <a:rPr lang="tr-TR" sz="2400" dirty="0">
                <a:latin typeface="Comic Sans MS" panose="030F0702030302020204" pitchFamily="66" charset="0"/>
              </a:rPr>
              <a:t>= 8,96 10</a:t>
            </a:r>
            <a:r>
              <a:rPr lang="tr-TR" sz="2400" baseline="30000" dirty="0">
                <a:latin typeface="Comic Sans MS" panose="030F0702030302020204" pitchFamily="66" charset="0"/>
              </a:rPr>
              <a:t>-7</a:t>
            </a:r>
            <a:r>
              <a:rPr lang="tr-TR" sz="2400" dirty="0">
                <a:latin typeface="Comic Sans MS" panose="030F0702030302020204" pitchFamily="66" charset="0"/>
              </a:rPr>
              <a:t> A/cm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= 8,96 10</a:t>
            </a:r>
            <a:r>
              <a:rPr lang="tr-TR" sz="2400" baseline="30000" dirty="0">
                <a:latin typeface="Comic Sans MS" panose="030F0702030302020204" pitchFamily="66" charset="0"/>
              </a:rPr>
              <a:t>-3</a:t>
            </a:r>
            <a:r>
              <a:rPr lang="tr-TR" sz="2400" dirty="0">
                <a:latin typeface="Comic Sans MS" panose="030F0702030302020204" pitchFamily="66" charset="0"/>
              </a:rPr>
              <a:t> A/m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118958" y="3418000"/>
            <a:ext cx="5979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1 </a:t>
            </a:r>
            <a:r>
              <a:rPr lang="tr-TR" sz="2400" dirty="0">
                <a:latin typeface="Comic Sans MS" panose="030F0702030302020204" pitchFamily="66" charset="0"/>
              </a:rPr>
              <a:t>m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yüzey alanında açığa çıkan hidrojen kütlesi,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99" y="4992223"/>
            <a:ext cx="4772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ağ Ok 8"/>
          <p:cNvSpPr/>
          <p:nvPr/>
        </p:nvSpPr>
        <p:spPr>
          <a:xfrm rot="5400000">
            <a:off x="8823021" y="41561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97952" y="5463551"/>
            <a:ext cx="6707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Çıkan hidrojenin standart koşullardaki hacmi,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52042" y="6035261"/>
            <a:ext cx="561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Comic Sans MS" panose="030F0702030302020204" pitchFamily="66" charset="0"/>
              </a:rPr>
              <a:t>V = 8.10</a:t>
            </a:r>
            <a:r>
              <a:rPr lang="pt-BR" sz="2400" baseline="30000" dirty="0">
                <a:latin typeface="Comic Sans MS" panose="030F0702030302020204" pitchFamily="66" charset="0"/>
              </a:rPr>
              <a:t>-3</a:t>
            </a:r>
            <a:r>
              <a:rPr lang="pt-BR" sz="2400" dirty="0">
                <a:latin typeface="Comic Sans MS" panose="030F0702030302020204" pitchFamily="66" charset="0"/>
              </a:rPr>
              <a:t> (11200) = 89,6 ml H</a:t>
            </a:r>
            <a:r>
              <a:rPr lang="pt-BR" sz="2400" baseline="-25000" dirty="0">
                <a:latin typeface="Comic Sans MS" panose="030F0702030302020204" pitchFamily="66" charset="0"/>
              </a:rPr>
              <a:t>2</a:t>
            </a:r>
            <a:r>
              <a:rPr lang="pt-BR" sz="2400" dirty="0">
                <a:latin typeface="Comic Sans MS" panose="030F0702030302020204" pitchFamily="66" charset="0"/>
              </a:rPr>
              <a:t>/m</a:t>
            </a:r>
            <a:r>
              <a:rPr lang="pt-BR" sz="2400" baseline="30000" dirty="0">
                <a:latin typeface="Comic Sans MS" panose="030F0702030302020204" pitchFamily="66" charset="0"/>
              </a:rPr>
              <a:t>2</a:t>
            </a:r>
            <a:r>
              <a:rPr lang="pt-BR" sz="2400" dirty="0">
                <a:latin typeface="Comic Sans MS" panose="030F0702030302020204" pitchFamily="66" charset="0"/>
              </a:rPr>
              <a:t>.gün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56854" y="691408"/>
            <a:ext cx="11599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Zemin  içinde  bulunan  demir  ve  çelik  yapıların 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 korumasında, minimum potansiyel kriterini doygun bakır-bakır sülfat referans </a:t>
            </a:r>
            <a:r>
              <a:rPr lang="tr-TR" sz="2400" dirty="0" err="1">
                <a:latin typeface="Comic Sans MS" panose="030F0702030302020204" pitchFamily="66" charset="0"/>
              </a:rPr>
              <a:t>elektroduna</a:t>
            </a:r>
            <a:r>
              <a:rPr lang="tr-TR" sz="2400" dirty="0">
                <a:latin typeface="Comic Sans MS" panose="030F0702030302020204" pitchFamily="66" charset="0"/>
              </a:rPr>
              <a:t> göre hesaplayınız.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Not:  </a:t>
            </a:r>
            <a:r>
              <a:rPr lang="tr-TR" sz="2400" dirty="0">
                <a:latin typeface="Comic Sans MS" panose="030F0702030302020204" pitchFamily="66" charset="0"/>
              </a:rPr>
              <a:t>Zemin  için  </a:t>
            </a:r>
            <a:r>
              <a:rPr lang="tr-TR" sz="2400" dirty="0" err="1">
                <a:latin typeface="Comic Sans MS" panose="030F0702030302020204" pitchFamily="66" charset="0"/>
              </a:rPr>
              <a:t>pH</a:t>
            </a:r>
            <a:r>
              <a:rPr lang="tr-TR" sz="2400" dirty="0">
                <a:latin typeface="Comic Sans MS" panose="030F0702030302020204" pitchFamily="66" charset="0"/>
              </a:rPr>
              <a:t>  =  9,0  ve  korozyon  ürünü  olan  Fe(OH)</a:t>
            </a:r>
            <a:r>
              <a:rPr lang="tr-TR" sz="2400" baseline="-25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  bileşiğinin çözünürlük çarpımı  </a:t>
            </a:r>
            <a:r>
              <a:rPr lang="tr-TR" sz="2400" dirty="0" err="1">
                <a:latin typeface="Comic Sans MS" panose="030F0702030302020204" pitchFamily="66" charset="0"/>
              </a:rPr>
              <a:t>Kç</a:t>
            </a:r>
            <a:r>
              <a:rPr lang="tr-TR" sz="2400" dirty="0">
                <a:latin typeface="Comic Sans MS" panose="030F0702030302020204" pitchFamily="66" charset="0"/>
              </a:rPr>
              <a:t> = 1,8 10</a:t>
            </a:r>
            <a:r>
              <a:rPr lang="tr-TR" sz="2400" baseline="30000" dirty="0">
                <a:latin typeface="Comic Sans MS" panose="030F0702030302020204" pitchFamily="66" charset="0"/>
              </a:rPr>
              <a:t>-15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dir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7951" y="172361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ÖRNEK :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69870" y="2268721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ÇÖZÜM : 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69869" y="2665971"/>
            <a:ext cx="1155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Korozyon  sonucu  demir  yüzeyi  demir  hidroksit  çökeltisi  ile  kaplı durumdadır.  Önce  demir  ile  denge  halinde  bulunan  [Fe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baseline="30000" dirty="0" smtClean="0">
                <a:latin typeface="Comic Sans MS" panose="030F0702030302020204" pitchFamily="66" charset="0"/>
              </a:rPr>
              <a:t>+</a:t>
            </a:r>
            <a:r>
              <a:rPr lang="tr-TR" sz="2400" dirty="0" smtClean="0">
                <a:latin typeface="Comic Sans MS" panose="030F0702030302020204" pitchFamily="66" charset="0"/>
              </a:rPr>
              <a:t>]  </a:t>
            </a:r>
            <a:r>
              <a:rPr lang="tr-TR" sz="2400" dirty="0">
                <a:latin typeface="Comic Sans MS" panose="030F0702030302020204" pitchFamily="66" charset="0"/>
              </a:rPr>
              <a:t>konsantrasyonunu </a:t>
            </a:r>
            <a:r>
              <a:rPr lang="tr-TR" sz="2400" dirty="0" smtClean="0">
                <a:latin typeface="Comic Sans MS" panose="030F0702030302020204" pitchFamily="66" charset="0"/>
              </a:rPr>
              <a:t>hesaplayalım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4" y="3866300"/>
            <a:ext cx="3590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4161642" y="3635467"/>
            <a:ext cx="769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Bu durumda redüksiyon yönünde demirin potansiyeli,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34" y="4097132"/>
            <a:ext cx="6076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344184" y="5613881"/>
            <a:ext cx="11445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değer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standart hidrojen elektroda </a:t>
            </a:r>
            <a:r>
              <a:rPr lang="tr-TR" sz="2400" dirty="0">
                <a:latin typeface="Comic Sans MS" panose="030F0702030302020204" pitchFamily="66" charset="0"/>
              </a:rPr>
              <a:t>göredir. Doygun bakır-bakır </a:t>
            </a:r>
            <a:r>
              <a:rPr lang="tr-TR" sz="2400" dirty="0" smtClean="0">
                <a:latin typeface="Comic Sans MS" panose="030F0702030302020204" pitchFamily="66" charset="0"/>
              </a:rPr>
              <a:t>sülfat re</a:t>
            </a:r>
            <a:r>
              <a:rPr lang="sv-SE" sz="2400" dirty="0" smtClean="0">
                <a:latin typeface="Comic Sans MS" panose="030F0702030302020204" pitchFamily="66" charset="0"/>
              </a:rPr>
              <a:t>ferans </a:t>
            </a:r>
            <a:r>
              <a:rPr lang="sv-SE" sz="2400" dirty="0">
                <a:latin typeface="Comic Sans MS" panose="030F0702030302020204" pitchFamily="66" charset="0"/>
              </a:rPr>
              <a:t>elektroda göre potansiyel değeri, </a:t>
            </a:r>
            <a:r>
              <a:rPr lang="sv-SE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 = - 0,57 + (- 0,316) = - 0,886 V </a:t>
            </a:r>
            <a:r>
              <a:rPr lang="sv-SE" sz="2400" dirty="0">
                <a:latin typeface="Comic Sans MS" panose="030F0702030302020204" pitchFamily="66" charset="0"/>
              </a:rPr>
              <a:t>dir.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6581" y="619892"/>
            <a:ext cx="11856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Comic Sans MS" panose="030F0702030302020204" pitchFamily="66" charset="0"/>
              </a:rPr>
              <a:t>28 inç</a:t>
            </a:r>
            <a:r>
              <a:rPr lang="tr-TR" sz="2400" baseline="30000" dirty="0">
                <a:latin typeface="Comic Sans MS" panose="030F0702030302020204" pitchFamily="66" charset="0"/>
              </a:rPr>
              <a:t>2</a:t>
            </a:r>
            <a:r>
              <a:rPr lang="tr-TR" sz="2400" dirty="0">
                <a:latin typeface="Comic Sans MS" panose="030F0702030302020204" pitchFamily="66" charset="0"/>
              </a:rPr>
              <a:t>’lik çelik bir parça bir hafta boyunca asit çözeltisinde bekletilmiş ve bu süre sonunda ağırlık kaybının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90 mg </a:t>
            </a:r>
            <a:r>
              <a:rPr lang="tr-TR" sz="2400" dirty="0">
                <a:latin typeface="Comic Sans MS" panose="030F0702030302020204" pitchFamily="66" charset="0"/>
              </a:rPr>
              <a:t>olduğu görülmüştür. Çeliğin sadece demirden oluştuğunu varsayarak korozyon hızını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mpy</a:t>
            </a:r>
            <a:r>
              <a:rPr lang="tr-TR" sz="2400" dirty="0">
                <a:latin typeface="Comic Sans MS" panose="030F0702030302020204" pitchFamily="66" charset="0"/>
              </a:rPr>
              <a:t> cinsinden hesaplayınız.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endParaRPr lang="tr-TR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400" dirty="0">
                <a:latin typeface="Comic Sans MS" panose="030F0702030302020204" pitchFamily="66" charset="0"/>
              </a:rPr>
              <a:t>1 metre yüksekliğinde ve 50 cm çapında düşük karbonlu çelikten bir silindirik tankın içinde 60  cm  yüksekliğinde  havalandırılmış  su  bulunmaktadır  ve  tank  6  hafta  sonra  korozyon  etkisiyle ağırlığından  304  gr  kaybetmiştir. 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algn="just"/>
            <a:endParaRPr lang="tr-TR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AutoNum type="alphaLcParenR"/>
            </a:pP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akımını,  </a:t>
            </a:r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AutoNum type="alphaLcParenR"/>
            </a:pP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tankın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korozyonunda  etkin  olan  akım yoğunluğunu  bulunuz.  </a:t>
            </a:r>
            <a:r>
              <a:rPr lang="tr-TR" sz="2400" dirty="0">
                <a:latin typeface="Comic Sans MS" panose="030F0702030302020204" pitchFamily="66" charset="0"/>
              </a:rPr>
              <a:t>Tankın  iç  yüzeyinde  homojen  korozyon  olduğunu  ve  çeliğin  saf  demirle  aynı tarzda korozyona uğradığı kabul ediniz.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80687" y="162086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ÖDEV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4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94883" y="194269"/>
            <a:ext cx="837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Elektrokimyasal Y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öntemle Korozyon Hızının Hesaplanması 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8773" y="769069"/>
            <a:ext cx="11281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Son zamanlarda gelişen elektrokimyasal yöntemlerle, korozyon hızını ölçmek,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ve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eğrilerinden </a:t>
            </a:r>
            <a:r>
              <a:rPr lang="tr-TR" sz="2400" dirty="0">
                <a:latin typeface="Comic Sans MS" panose="030F0702030302020204" pitchFamily="66" charset="0"/>
              </a:rPr>
              <a:t>biri veya ikisinin birlikte kullanılması esasına dayanmaktadır. Bu yöntemle, korozyon hızının ölçülmesi, akım-potansiyel eğrilerinin yardımıyla gerçekleşmektedir.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13798" y="2679255"/>
            <a:ext cx="11292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Elektrokimyasal yöntemlerin avantajları;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omic Sans MS" panose="030F0702030302020204" pitchFamily="66" charset="0"/>
              </a:rPr>
              <a:t>Uygulaması </a:t>
            </a:r>
            <a:r>
              <a:rPr lang="tr-TR" sz="2400" dirty="0">
                <a:latin typeface="Comic Sans MS" panose="030F0702030302020204" pitchFamily="66" charset="0"/>
              </a:rPr>
              <a:t>kolaydır</a:t>
            </a:r>
            <a:r>
              <a:rPr lang="tr-TR" sz="2400" dirty="0" smtClean="0">
                <a:latin typeface="Comic Sans MS" panose="030F0702030302020204" pitchFamily="66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sz="2400" dirty="0">
                <a:latin typeface="Comic Sans MS" panose="030F0702030302020204" pitchFamily="66" charset="0"/>
              </a:rPr>
              <a:t> Diğer yöntemlerle belirlenemeyen birçok küçük korozyon hızları </a:t>
            </a:r>
            <a:r>
              <a:rPr lang="tr-TR" sz="2400" dirty="0" smtClean="0">
                <a:latin typeface="Comic Sans MS" panose="030F0702030302020204" pitchFamily="66" charset="0"/>
              </a:rPr>
              <a:t>ölçülebilir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sz="2400" dirty="0">
                <a:latin typeface="Comic Sans MS" panose="030F0702030302020204" pitchFamily="66" charset="0"/>
              </a:rPr>
              <a:t>Ortalama bir korozyon hızı belirlenmesinden başka herhangi bir andaki korozyon hızı belirlenebilir.</a:t>
            </a:r>
          </a:p>
        </p:txBody>
      </p:sp>
    </p:spTree>
    <p:extLst>
      <p:ext uri="{BB962C8B-B14F-4D97-AF65-F5344CB8AC3E}">
        <p14:creationId xmlns:p14="http://schemas.microsoft.com/office/powerpoint/2010/main" val="14196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68511" y="128955"/>
            <a:ext cx="446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Ekstrapolasyon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Yöntemi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1257" y="590620"/>
            <a:ext cx="113156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metal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ile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çözelti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arasında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karşılıklı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iki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elektrokimyasal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reaksiyonun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dengeye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gelmesi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sonucu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oluşur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Reaksiyonlarından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biri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metalin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çözünmesiyle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oluşan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odik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reaksiyon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diğeri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ise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çözelti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ortamında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bulunan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veya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nin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indirgenmesi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ile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oluşan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reaksiyondur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reaksiyon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sonucu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açığa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çıkan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elektronlar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reaksiyonda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indirgenmede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kullanılır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61257" y="3988165"/>
            <a:ext cx="113156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Comic Sans MS" panose="030F0702030302020204" pitchFamily="66" charset="0"/>
              </a:rPr>
              <a:t>Korozyona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uğrayan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bir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elektrotta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anodik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katodik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reaksiyonlar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elektrot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yüzeyinde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aynı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anda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yürürler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Bu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durumda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elektrot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potansiyeli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bir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karma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potansiyel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değerine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Ecor</a:t>
            </a:r>
            <a:r>
              <a:rPr lang="en-US" sz="2800" dirty="0" smtClean="0">
                <a:latin typeface="Comic Sans MS" panose="030F0702030302020204" pitchFamily="66" charset="0"/>
              </a:rPr>
              <a:t>,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korozyon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potansiyeli</a:t>
            </a:r>
            <a:r>
              <a:rPr lang="en-US" sz="2800" dirty="0" smtClean="0">
                <a:latin typeface="Comic Sans MS" panose="030F0702030302020204" pitchFamily="66" charset="0"/>
              </a:rPr>
              <a:t>)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erişir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Bu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potansiyele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karşı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gelen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akımada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korozyon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akımı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icor</a:t>
            </a:r>
            <a:r>
              <a:rPr lang="en-US" sz="2800" dirty="0" smtClean="0">
                <a:latin typeface="Comic Sans MS" panose="030F0702030302020204" pitchFamily="66" charset="0"/>
              </a:rPr>
              <a:t>)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denir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1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0628" y="0"/>
            <a:ext cx="58782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Tafelekstrapolasyonu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yönteminde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korozyona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uğrayan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metal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için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eğrileri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elde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edilir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bunların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çizgisel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olan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kısımları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uzatılarak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kesim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noktalarından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sistem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için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hızı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icor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potansiyeli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Ecor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bulunur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29" y="568679"/>
            <a:ext cx="5834742" cy="327135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30628" y="3970318"/>
            <a:ext cx="118926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omic Sans MS" panose="030F0702030302020204" pitchFamily="66" charset="0"/>
              </a:rPr>
              <a:t>Polarizasyon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eğrileri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uygulanan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dış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akım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akımının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yaklaşık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olarak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on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katını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aştığında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kırılma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gösterir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eğrisinde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kırılma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noktasından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sonra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lineer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bölge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başlar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Bu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bölgeye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bölgesi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doğrunun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eğimine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de “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eğimi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Eğer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lineer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bölgedeki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doğru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potansiyeline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ekstrapole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edilirse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kesim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noktası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akım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yoğunluğunu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hızı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613" y="707295"/>
            <a:ext cx="11789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Teorik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eğrilerinde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aynen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eğrilerinde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olduğu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gibi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lineer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bölgesinin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bulunması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gerekir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Ancak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anodik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eğrileri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her zaman ideal hale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uygun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biçim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göstermeyebilir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Anodik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eğrileri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aşağıdaki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nedenlerle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ideal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halden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sapar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5684" y="2824019"/>
            <a:ext cx="115170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Anodik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reaksiyonlar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çözünme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reaksiyonudur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Bu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nedenle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anot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yakınındaki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çözelti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özellikleri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kısa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sürede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değişir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Çözünme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sonucu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metal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yüzeyi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değişikliğe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uğrar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ürünleri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metal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yüzeyinde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çözünmeyen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bileşikler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halinde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çökelerek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metalin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pasifleşmesine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neden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olabilirler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3837" y="498976"/>
            <a:ext cx="6780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K</a:t>
            </a:r>
            <a:r>
              <a:rPr lang="tr-TR" sz="2400" dirty="0" smtClean="0">
                <a:latin typeface="Comic Sans MS" panose="030F0702030302020204" pitchFamily="66" charset="0"/>
              </a:rPr>
              <a:t>orozyona uğrayan </a:t>
            </a:r>
            <a:r>
              <a:rPr lang="tr-TR" sz="2400" dirty="0">
                <a:latin typeface="Comic Sans MS" panose="030F0702030302020204" pitchFamily="66" charset="0"/>
              </a:rPr>
              <a:t>ve denge halinde bulunan bir elektroda bir </a:t>
            </a:r>
            <a:r>
              <a:rPr lang="tr-TR" sz="2400" dirty="0" smtClean="0">
                <a:latin typeface="Comic Sans MS" panose="030F0702030302020204" pitchFamily="66" charset="0"/>
              </a:rPr>
              <a:t>dış akım uygulanması </a:t>
            </a:r>
            <a:r>
              <a:rPr lang="tr-TR" sz="2400" dirty="0">
                <a:latin typeface="Comic Sans MS" panose="030F0702030302020204" pitchFamily="66" charset="0"/>
              </a:rPr>
              <a:t>halinde elektrot potansiyelinde meydana gelen </a:t>
            </a:r>
            <a:r>
              <a:rPr lang="tr-TR" sz="2400" dirty="0" smtClean="0">
                <a:latin typeface="Comic Sans MS" panose="030F0702030302020204" pitchFamily="66" charset="0"/>
              </a:rPr>
              <a:t>değişmeler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Şekil’de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görülmektedir.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43" y="746530"/>
            <a:ext cx="4673842" cy="40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47028" y="2534967"/>
            <a:ext cx="7150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Denge halinde iken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ve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akım yoğunlukları (x) </a:t>
            </a:r>
            <a:r>
              <a:rPr lang="tr-TR" sz="2400" dirty="0">
                <a:latin typeface="Comic Sans MS" panose="030F0702030302020204" pitchFamily="66" charset="0"/>
              </a:rPr>
              <a:t>birbirine eşittir ve devreden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net bir akım geçmez</a:t>
            </a:r>
            <a:r>
              <a:rPr lang="tr-TR" sz="2400" dirty="0">
                <a:latin typeface="Comic Sans MS" panose="030F0702030302020204" pitchFamily="66" charset="0"/>
              </a:rPr>
              <a:t>. Bu noktada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akım (y) ile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akım (z) birbirine eşittir</a:t>
            </a:r>
            <a:r>
              <a:rPr lang="tr-TR" sz="2400" dirty="0">
                <a:latin typeface="Comic Sans MS" panose="030F0702030302020204" pitchFamily="66" charset="0"/>
              </a:rPr>
              <a:t>. Elektroda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yönde bir dış akım uygulandığında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anot potansiyeli (CD) pozitif </a:t>
            </a:r>
            <a:r>
              <a:rPr lang="tr-TR" sz="2400" dirty="0">
                <a:latin typeface="Comic Sans MS" panose="030F0702030302020204" pitchFamily="66" charset="0"/>
              </a:rPr>
              <a:t>yönde artış gösterir.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7028" y="5177966"/>
            <a:ext cx="11824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yönde akım uygulanması halinde de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elektrot potansiyeli (AB) negatif </a:t>
            </a:r>
            <a:r>
              <a:rPr lang="tr-TR" sz="2400" dirty="0">
                <a:latin typeface="Comic Sans MS" panose="030F0702030302020204" pitchFamily="66" charset="0"/>
              </a:rPr>
              <a:t>yöne doğru kayar. </a:t>
            </a:r>
            <a:r>
              <a:rPr lang="tr-TR" sz="2400" dirty="0" err="1">
                <a:latin typeface="Comic Sans MS" panose="030F0702030302020204" pitchFamily="66" charset="0"/>
              </a:rPr>
              <a:t>Katodik</a:t>
            </a:r>
            <a:r>
              <a:rPr lang="tr-TR" sz="2400" dirty="0">
                <a:latin typeface="Comic Sans MS" panose="030F0702030302020204" pitchFamily="66" charset="0"/>
              </a:rPr>
              <a:t> yönde uygulanan dış akım yoğunluğu artırılacak olursa, metal yüzeyindeki </a:t>
            </a:r>
            <a:r>
              <a:rPr lang="tr-TR" sz="2400" dirty="0" err="1">
                <a:latin typeface="Comic Sans MS" panose="030F0702030302020204" pitchFamily="66" charset="0"/>
              </a:rPr>
              <a:t>anodik</a:t>
            </a:r>
            <a:r>
              <a:rPr lang="tr-TR" sz="2400" dirty="0">
                <a:latin typeface="Comic Sans MS" panose="030F0702030302020204" pitchFamily="66" charset="0"/>
              </a:rPr>
              <a:t> akımlar tamamen yok olur. 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7672340" y="4839412"/>
            <a:ext cx="4124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ve </a:t>
            </a:r>
            <a:r>
              <a:rPr lang="tr-TR" sz="1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</a:t>
            </a:r>
            <a:r>
              <a:rPr lang="tr-TR" sz="1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eğrileri</a:t>
            </a:r>
            <a:endParaRPr lang="tr-TR" sz="1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68511" y="128955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Lineer Polarizasyon Yöntemi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1209005"/>
            <a:ext cx="4985656" cy="466859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3657" y="7097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eğrileri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potansiyelinin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± 10 mV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civarında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uygulanan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dış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akım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yoğunluğu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aşırı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gerilim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arasında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lineer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değişim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gösterir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209658" y="6126648"/>
            <a:ext cx="617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Korozyon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potansiyeli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yakınında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oluşan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lineer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</a:rPr>
              <a:t>polarizasyon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3657" y="3176380"/>
            <a:ext cx="65320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eğrilerinin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potansiyeli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yakınındaki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lineer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bölgedeki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eğimine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RP = (</a:t>
            </a:r>
            <a:r>
              <a:rPr lang="el-G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E/</a:t>
            </a:r>
            <a:r>
              <a:rPr lang="el-G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Δ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I)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polarizasyon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direnci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Deneysel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olarak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tayin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edilen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direnç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hızının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hesaplanmasında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kullanılabilir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Bu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amaçla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aşağıdaki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bağıntı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kullanılır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9" y="587718"/>
            <a:ext cx="3597132" cy="12410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37457" y="2208937"/>
            <a:ext cx="11631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Bu </a:t>
            </a: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denklem</a:t>
            </a: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deki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β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β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sabitleri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sabitleridir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deneysel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tayin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edilir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Bu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değerlerin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ölçülemediği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durumda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ikisi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de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0,12 Volt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alınabilir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Bu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sabit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değerler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yukarıdaki </a:t>
            </a: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denklemde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yerine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konulacak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olursa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korozyon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hızı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aşağıdaki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bağıntı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elde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edilir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52" y="4397571"/>
            <a:ext cx="1739254" cy="9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26032" y="637118"/>
            <a:ext cx="62980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Şekilde görüldüğü </a:t>
            </a:r>
            <a:r>
              <a:rPr lang="tr-TR" sz="2400" dirty="0">
                <a:latin typeface="Comic Sans MS" panose="030F0702030302020204" pitchFamily="66" charset="0"/>
              </a:rPr>
              <a:t>gibi, korozyon potansiyeli </a:t>
            </a:r>
            <a:r>
              <a:rPr lang="tr-TR" sz="2400" dirty="0" smtClean="0">
                <a:latin typeface="Comic Sans MS" panose="030F0702030302020204" pitchFamily="66" charset="0"/>
              </a:rPr>
              <a:t>civarında </a:t>
            </a:r>
            <a:r>
              <a:rPr lang="tr-TR" sz="2400" dirty="0">
                <a:latin typeface="Comic Sans MS" panose="030F0702030302020204" pitchFamily="66" charset="0"/>
              </a:rPr>
              <a:t>lineer bir </a:t>
            </a:r>
            <a:r>
              <a:rPr lang="tr-TR" sz="2400" dirty="0" smtClean="0">
                <a:latin typeface="Comic Sans MS" panose="030F0702030302020204" pitchFamily="66" charset="0"/>
              </a:rPr>
              <a:t> bölge bulunmaktadır</a:t>
            </a:r>
            <a:r>
              <a:rPr lang="tr-TR" sz="2400" dirty="0">
                <a:latin typeface="Comic Sans MS" panose="030F0702030302020204" pitchFamily="66" charset="0"/>
              </a:rPr>
              <a:t>. Uygulanan </a:t>
            </a:r>
            <a:r>
              <a:rPr lang="tr-TR" sz="2400" dirty="0" smtClean="0">
                <a:latin typeface="Comic Sans MS" panose="030F0702030302020204" pitchFamily="66" charset="0"/>
              </a:rPr>
              <a:t>dış akım </a:t>
            </a:r>
            <a:r>
              <a:rPr lang="tr-TR" sz="2400" dirty="0">
                <a:latin typeface="Comic Sans MS" panose="030F0702030302020204" pitchFamily="66" charset="0"/>
              </a:rPr>
              <a:t>korozyon </a:t>
            </a:r>
            <a:r>
              <a:rPr lang="tr-TR" sz="2400" dirty="0" smtClean="0">
                <a:latin typeface="Comic Sans MS" panose="030F0702030302020204" pitchFamily="66" charset="0"/>
              </a:rPr>
              <a:t>akımından </a:t>
            </a:r>
            <a:r>
              <a:rPr lang="tr-TR" sz="2400" dirty="0">
                <a:latin typeface="Comic Sans MS" panose="030F0702030302020204" pitchFamily="66" charset="0"/>
              </a:rPr>
              <a:t>daha </a:t>
            </a:r>
            <a:r>
              <a:rPr lang="tr-TR" sz="2400" dirty="0" smtClean="0">
                <a:latin typeface="Comic Sans MS" panose="030F0702030302020204" pitchFamily="66" charset="0"/>
              </a:rPr>
              <a:t>büyük olacak </a:t>
            </a:r>
            <a:r>
              <a:rPr lang="tr-TR" sz="2400" dirty="0">
                <a:latin typeface="Comic Sans MS" panose="030F0702030302020204" pitchFamily="66" charset="0"/>
              </a:rPr>
              <a:t>ş</a:t>
            </a:r>
            <a:r>
              <a:rPr lang="tr-TR" sz="2400" dirty="0" smtClean="0">
                <a:latin typeface="Comic Sans MS" panose="030F0702030302020204" pitchFamily="66" charset="0"/>
              </a:rPr>
              <a:t>ekilde </a:t>
            </a:r>
            <a:r>
              <a:rPr lang="tr-TR" sz="2400" dirty="0">
                <a:latin typeface="Comic Sans MS" panose="030F0702030302020204" pitchFamily="66" charset="0"/>
              </a:rPr>
              <a:t>belli bir </a:t>
            </a:r>
            <a:r>
              <a:rPr lang="tr-TR" sz="2400" dirty="0" smtClean="0">
                <a:latin typeface="Comic Sans MS" panose="030F0702030302020204" pitchFamily="66" charset="0"/>
              </a:rPr>
              <a:t>değere eriştikten </a:t>
            </a:r>
            <a:r>
              <a:rPr lang="tr-TR" sz="2400" dirty="0">
                <a:latin typeface="Comic Sans MS" panose="030F0702030302020204" pitchFamily="66" charset="0"/>
              </a:rPr>
              <a:t>sonra polarizasyon </a:t>
            </a:r>
            <a:r>
              <a:rPr lang="tr-TR" sz="2400" dirty="0" smtClean="0">
                <a:latin typeface="Comic Sans MS" panose="030F0702030302020204" pitchFamily="66" charset="0"/>
              </a:rPr>
              <a:t>eğrileri </a:t>
            </a:r>
            <a:r>
              <a:rPr lang="tr-TR" sz="2400" dirty="0">
                <a:latin typeface="Comic Sans MS" panose="030F0702030302020204" pitchFamily="66" charset="0"/>
              </a:rPr>
              <a:t>hafif </a:t>
            </a:r>
            <a:r>
              <a:rPr lang="tr-TR" sz="2400" dirty="0" smtClean="0">
                <a:latin typeface="Comic Sans MS" panose="030F0702030302020204" pitchFamily="66" charset="0"/>
              </a:rPr>
              <a:t>bir şekilde </a:t>
            </a:r>
            <a:r>
              <a:rPr lang="tr-TR" sz="2400" dirty="0">
                <a:latin typeface="Comic Sans MS" panose="030F0702030302020204" pitchFamily="66" charset="0"/>
              </a:rPr>
              <a:t>bükülerek bu kez (E - </a:t>
            </a:r>
            <a:r>
              <a:rPr lang="tr-TR" sz="2400" dirty="0" err="1">
                <a:latin typeface="Comic Sans MS" panose="030F0702030302020204" pitchFamily="66" charset="0"/>
              </a:rPr>
              <a:t>log</a:t>
            </a:r>
            <a:r>
              <a:rPr lang="tr-TR" sz="2400" dirty="0">
                <a:latin typeface="Comic Sans MS" panose="030F0702030302020204" pitchFamily="66" charset="0"/>
              </a:rPr>
              <a:t> i) </a:t>
            </a:r>
            <a:r>
              <a:rPr lang="tr-TR" sz="2400" dirty="0" smtClean="0">
                <a:latin typeface="Comic Sans MS" panose="030F0702030302020204" pitchFamily="66" charset="0"/>
              </a:rPr>
              <a:t>değişimi </a:t>
            </a:r>
            <a:r>
              <a:rPr lang="tr-TR" sz="2400" dirty="0">
                <a:latin typeface="Comic Sans MS" panose="030F0702030302020204" pitchFamily="66" charset="0"/>
              </a:rPr>
              <a:t>lineer hale gelmektedir. </a:t>
            </a:r>
            <a:r>
              <a:rPr lang="tr-TR" sz="2400" dirty="0" smtClean="0">
                <a:latin typeface="Comic Sans MS" panose="030F0702030302020204" pitchFamily="66" charset="0"/>
              </a:rPr>
              <a:t>Aşırı gerilim ile </a:t>
            </a:r>
            <a:r>
              <a:rPr lang="tr-TR" sz="2400" dirty="0">
                <a:latin typeface="Comic Sans MS" panose="030F0702030302020204" pitchFamily="66" charset="0"/>
              </a:rPr>
              <a:t>uygulanan </a:t>
            </a:r>
            <a:r>
              <a:rPr lang="tr-TR" sz="2400" dirty="0" smtClean="0">
                <a:latin typeface="Comic Sans MS" panose="030F0702030302020204" pitchFamily="66" charset="0"/>
              </a:rPr>
              <a:t>dış akımın logaritmasının </a:t>
            </a:r>
            <a:r>
              <a:rPr lang="tr-TR" sz="2400" dirty="0">
                <a:latin typeface="Comic Sans MS" panose="030F0702030302020204" pitchFamily="66" charset="0"/>
              </a:rPr>
              <a:t>lineer olarak </a:t>
            </a:r>
            <a:r>
              <a:rPr lang="tr-TR" sz="2400" dirty="0" smtClean="0">
                <a:latin typeface="Comic Sans MS" panose="030F0702030302020204" pitchFamily="66" charset="0"/>
              </a:rPr>
              <a:t>değiştiği </a:t>
            </a:r>
            <a:r>
              <a:rPr lang="tr-TR" sz="2400" dirty="0">
                <a:latin typeface="Comic Sans MS" panose="030F0702030302020204" pitchFamily="66" charset="0"/>
              </a:rPr>
              <a:t>bu </a:t>
            </a:r>
            <a:r>
              <a:rPr lang="tr-TR" sz="2400" dirty="0" smtClean="0">
                <a:latin typeface="Comic Sans MS" panose="030F0702030302020204" pitchFamily="66" charset="0"/>
              </a:rPr>
              <a:t>bölgelere “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bölgesi</a:t>
            </a:r>
            <a:r>
              <a:rPr lang="tr-TR" sz="2400" dirty="0">
                <a:latin typeface="Comic Sans MS" panose="030F0702030302020204" pitchFamily="66" charset="0"/>
              </a:rPr>
              <a:t>” denir. Bu bölgede </a:t>
            </a:r>
            <a:r>
              <a:rPr lang="tr-TR" sz="2400" dirty="0" err="1">
                <a:latin typeface="Comic Sans MS" panose="030F0702030302020204" pitchFamily="66" charset="0"/>
              </a:rPr>
              <a:t>Tafel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doğrusunun eğimi </a:t>
            </a:r>
            <a:r>
              <a:rPr lang="tr-TR" sz="2400" dirty="0">
                <a:latin typeface="Comic Sans MS" panose="030F0702030302020204" pitchFamily="66" charset="0"/>
              </a:rPr>
              <a:t>deneysel olarak </a:t>
            </a:r>
            <a:r>
              <a:rPr lang="tr-TR" sz="2400" dirty="0" smtClean="0">
                <a:latin typeface="Comic Sans MS" panose="030F0702030302020204" pitchFamily="66" charset="0"/>
              </a:rPr>
              <a:t>elde edilerek </a:t>
            </a:r>
            <a:r>
              <a:rPr lang="tr-TR" sz="2400" dirty="0">
                <a:latin typeface="Comic Sans MS" panose="030F0702030302020204" pitchFamily="66" charset="0"/>
              </a:rPr>
              <a:t>korozyon </a:t>
            </a:r>
            <a:r>
              <a:rPr lang="tr-TR" sz="2400" dirty="0" smtClean="0">
                <a:latin typeface="Comic Sans MS" panose="030F0702030302020204" pitchFamily="66" charset="0"/>
              </a:rPr>
              <a:t>hızının </a:t>
            </a:r>
            <a:r>
              <a:rPr lang="tr-TR" sz="2400" dirty="0">
                <a:latin typeface="Comic Sans MS" panose="030F0702030302020204" pitchFamily="66" charset="0"/>
              </a:rPr>
              <a:t>belirlenmesinde </a:t>
            </a:r>
            <a:r>
              <a:rPr lang="tr-TR" sz="2400" dirty="0" smtClean="0">
                <a:latin typeface="Comic Sans MS" panose="030F0702030302020204" pitchFamily="66" charset="0"/>
              </a:rPr>
              <a:t>kullanılır.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93" y="1017139"/>
            <a:ext cx="4947674" cy="424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069754" y="5337426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ve </a:t>
            </a:r>
            <a:r>
              <a:rPr lang="tr-TR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</a:t>
            </a:r>
            <a:r>
              <a:rPr lang="tr-TR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eğrileri</a:t>
            </a:r>
            <a:endParaRPr lang="tr-TR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08874" y="231706"/>
            <a:ext cx="612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Anodik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ve </a:t>
            </a:r>
            <a:r>
              <a:rPr lang="tr-T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Katodik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Polarizasyon </a:t>
            </a:r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Eğrileri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7128" y="820439"/>
            <a:ext cx="11784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Korozyona </a:t>
            </a:r>
            <a:r>
              <a:rPr lang="tr-TR" sz="2400" dirty="0" smtClean="0">
                <a:latin typeface="Comic Sans MS" panose="030F0702030302020204" pitchFamily="66" charset="0"/>
              </a:rPr>
              <a:t>uğrayan </a:t>
            </a:r>
            <a:r>
              <a:rPr lang="tr-TR" sz="2400" dirty="0">
                <a:latin typeface="Comic Sans MS" panose="030F0702030302020204" pitchFamily="66" charset="0"/>
              </a:rPr>
              <a:t>bir elektroda uygulanan </a:t>
            </a:r>
            <a:r>
              <a:rPr lang="tr-TR" sz="2400" dirty="0" smtClean="0">
                <a:latin typeface="Comic Sans MS" panose="030F0702030302020204" pitchFamily="66" charset="0"/>
              </a:rPr>
              <a:t>dış akım yoğunluğu </a:t>
            </a:r>
            <a:r>
              <a:rPr lang="tr-TR" sz="2400" dirty="0">
                <a:latin typeface="Comic Sans MS" panose="030F0702030302020204" pitchFamily="66" charset="0"/>
              </a:rPr>
              <a:t>ile </a:t>
            </a:r>
            <a:r>
              <a:rPr lang="tr-TR" sz="2400" dirty="0" smtClean="0">
                <a:latin typeface="Comic Sans MS" panose="030F0702030302020204" pitchFamily="66" charset="0"/>
              </a:rPr>
              <a:t> elektrotlarda </a:t>
            </a:r>
            <a:r>
              <a:rPr lang="tr-TR" sz="2400" dirty="0">
                <a:latin typeface="Comic Sans MS" panose="030F0702030302020204" pitchFamily="66" charset="0"/>
              </a:rPr>
              <a:t>meydana gelen (</a:t>
            </a:r>
            <a:r>
              <a:rPr lang="el-GR" sz="2400" dirty="0">
                <a:latin typeface="Comic Sans MS" panose="030F0702030302020204" pitchFamily="66" charset="0"/>
              </a:rPr>
              <a:t>η) </a:t>
            </a:r>
            <a:r>
              <a:rPr lang="tr-TR" sz="2400" dirty="0">
                <a:latin typeface="Comic Sans MS" panose="030F0702030302020204" pitchFamily="66" charset="0"/>
              </a:rPr>
              <a:t>aktivasyon </a:t>
            </a:r>
            <a:r>
              <a:rPr lang="tr-TR" sz="2400" dirty="0" smtClean="0">
                <a:latin typeface="Comic Sans MS" panose="030F0702030302020204" pitchFamily="66" charset="0"/>
              </a:rPr>
              <a:t>aşırı </a:t>
            </a:r>
            <a:r>
              <a:rPr lang="tr-TR" sz="2400" dirty="0">
                <a:latin typeface="Comic Sans MS" panose="030F0702030302020204" pitchFamily="66" charset="0"/>
              </a:rPr>
              <a:t>gerilimi </a:t>
            </a:r>
            <a:r>
              <a:rPr lang="tr-TR" sz="2400" dirty="0" smtClean="0">
                <a:latin typeface="Comic Sans MS" panose="030F0702030302020204" pitchFamily="66" charset="0"/>
              </a:rPr>
              <a:t>arasında </a:t>
            </a:r>
            <a:r>
              <a:rPr lang="tr-TR" sz="2400" dirty="0">
                <a:latin typeface="Comic Sans MS" panose="030F0702030302020204" pitchFamily="66" charset="0"/>
              </a:rPr>
              <a:t>teorik </a:t>
            </a:r>
            <a:r>
              <a:rPr lang="tr-TR" sz="2400" dirty="0" smtClean="0">
                <a:latin typeface="Comic Sans MS" panose="030F0702030302020204" pitchFamily="66" charset="0"/>
              </a:rPr>
              <a:t>olarak aşağıdaki  bağıntı vardır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825447" y="2173224"/>
            <a:ext cx="6226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ifade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aşırı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gerilimin çok küçük </a:t>
            </a:r>
            <a:r>
              <a:rPr lang="tr-TR" sz="2400" dirty="0">
                <a:latin typeface="Comic Sans MS" panose="030F0702030302020204" pitchFamily="66" charset="0"/>
              </a:rPr>
              <a:t>ve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çok büyük </a:t>
            </a:r>
            <a:r>
              <a:rPr lang="tr-TR" sz="2400" dirty="0" smtClean="0">
                <a:latin typeface="Comic Sans MS" panose="030F0702030302020204" pitchFamily="66" charset="0"/>
              </a:rPr>
              <a:t>değerleri </a:t>
            </a:r>
            <a:r>
              <a:rPr lang="tr-TR" sz="2400" dirty="0">
                <a:latin typeface="Comic Sans MS" panose="030F0702030302020204" pitchFamily="66" charset="0"/>
              </a:rPr>
              <a:t>için </a:t>
            </a:r>
            <a:r>
              <a:rPr lang="tr-TR" sz="2400" dirty="0" smtClean="0">
                <a:latin typeface="Comic Sans MS" panose="030F0702030302020204" pitchFamily="66" charset="0"/>
              </a:rPr>
              <a:t>bazı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kabuller yapılarak  basitleştirilebilir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6" y="2470130"/>
            <a:ext cx="4905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82028" y="3621103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Çok büyük aşırı gerilimler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02522" y="4122977"/>
            <a:ext cx="11541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Eğer  elektrotlardaki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aşırı  gerilim  çok  büyük  </a:t>
            </a:r>
            <a:r>
              <a:rPr lang="tr-TR" sz="2400" dirty="0">
                <a:latin typeface="Comic Sans MS" panose="030F0702030302020204" pitchFamily="66" charset="0"/>
              </a:rPr>
              <a:t>ise,  bu  durumda  yukarıda verilen </a:t>
            </a:r>
            <a:r>
              <a:rPr lang="tr-TR" sz="2400" dirty="0" smtClean="0">
                <a:latin typeface="Comic Sans MS" panose="030F0702030302020204" pitchFamily="66" charset="0"/>
              </a:rPr>
              <a:t>denkleminin </a:t>
            </a:r>
            <a:r>
              <a:rPr lang="tr-TR" sz="2400" dirty="0">
                <a:latin typeface="Comic Sans MS" panose="030F0702030302020204" pitchFamily="66" charset="0"/>
              </a:rPr>
              <a:t>ikinci terimi (üssü negatif işaretli olduğundan) birinci terim yanında çok küçük kalacağından ihmal edilebilir.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2" y="5441344"/>
            <a:ext cx="3476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779147" y="5484504"/>
            <a:ext cx="2380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Aşırı </a:t>
            </a:r>
            <a:r>
              <a:rPr lang="tr-TR" sz="2000" dirty="0">
                <a:latin typeface="Comic Sans MS" panose="030F0702030302020204" pitchFamily="66" charset="0"/>
              </a:rPr>
              <a:t>gerilimin çok büyük (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η &gt; + 50 </a:t>
            </a:r>
            <a:r>
              <a:rPr lang="tr-T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mV</a:t>
            </a:r>
            <a:r>
              <a:rPr lang="tr-TR" sz="2000" dirty="0">
                <a:latin typeface="Comic Sans MS" panose="030F0702030302020204" pitchFamily="66" charset="0"/>
              </a:rPr>
              <a:t>) </a:t>
            </a:r>
            <a:r>
              <a:rPr lang="tr-TR" sz="2000" dirty="0" smtClean="0">
                <a:latin typeface="Comic Sans MS" panose="030F0702030302020204" pitchFamily="66" charset="0"/>
              </a:rPr>
              <a:t>olması </a:t>
            </a:r>
            <a:r>
              <a:rPr lang="tr-TR" sz="2000" dirty="0">
                <a:latin typeface="Comic Sans MS" panose="030F0702030302020204" pitchFamily="66" charset="0"/>
              </a:rPr>
              <a:t>hali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137764" y="5619997"/>
            <a:ext cx="506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ifadenin her iki yanının logaritması alınarak, </a:t>
            </a:r>
          </a:p>
        </p:txBody>
      </p:sp>
      <p:sp>
        <p:nvSpPr>
          <p:cNvPr id="11" name="Sağ Ok 10"/>
          <p:cNvSpPr/>
          <p:nvPr/>
        </p:nvSpPr>
        <p:spPr>
          <a:xfrm>
            <a:off x="6159356" y="57931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9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2" y="401013"/>
            <a:ext cx="3752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321575" y="499103"/>
            <a:ext cx="6237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Buradan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η)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aşırı gerilim </a:t>
            </a:r>
            <a:r>
              <a:rPr lang="tr-TR" sz="2400" dirty="0">
                <a:latin typeface="Comic Sans MS" panose="030F0702030302020204" pitchFamily="66" charset="0"/>
              </a:rPr>
              <a:t>değeri çözülürse,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2" y="1495586"/>
            <a:ext cx="396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578850" y="1698140"/>
            <a:ext cx="21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elde edilir.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84252" y="2659110"/>
            <a:ext cx="5561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denklemde yalnız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l-G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η)</a:t>
            </a: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ve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(i) </a:t>
            </a:r>
            <a:r>
              <a:rPr lang="tr-TR" sz="2400" dirty="0">
                <a:latin typeface="Comic Sans MS" panose="030F0702030302020204" pitchFamily="66" charset="0"/>
              </a:rPr>
              <a:t>değişkendir. Sabit değerler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(a)</a:t>
            </a:r>
            <a:r>
              <a:rPr lang="tr-TR" sz="2400" dirty="0">
                <a:latin typeface="Comic Sans MS" panose="030F0702030302020204" pitchFamily="66" charset="0"/>
              </a:rPr>
              <a:t> ve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(b)</a:t>
            </a:r>
            <a:r>
              <a:rPr lang="tr-TR" sz="2400" dirty="0">
                <a:latin typeface="Comic Sans MS" panose="030F0702030302020204" pitchFamily="66" charset="0"/>
              </a:rPr>
              <a:t> ile gösterilirse denklem aşağıdaki şekli alır.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33" y="1987109"/>
            <a:ext cx="2341434" cy="6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8982097" y="2146037"/>
            <a:ext cx="3154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TAFEL DENKLEMİ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56492" y="4486718"/>
            <a:ext cx="6619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Comic Sans MS" panose="030F0702030302020204" pitchFamily="66" charset="0"/>
              </a:rPr>
              <a:t>Bu denkleme göre yüksek aşırı gerilim değerlerinde</a:t>
            </a:r>
            <a:r>
              <a:rPr lang="tr-TR" sz="2400" dirty="0">
                <a:latin typeface="Comic Sans MS" panose="030F0702030302020204" pitchFamily="66" charset="0"/>
              </a:rPr>
              <a:t>,  uygulanan  dış  akımın  logaritması  ile  aşırı  gerilim  arasında  lineer bir bağıntı vardır.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77" y="3082435"/>
            <a:ext cx="3724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7128" y="372909"/>
            <a:ext cx="11352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Çok küçük aşırı gerilimler    </a:t>
            </a:r>
            <a:endParaRPr lang="tr-TR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Aşırı </a:t>
            </a:r>
            <a:r>
              <a:rPr lang="tr-TR" sz="2400" dirty="0">
                <a:latin typeface="Comic Sans MS" panose="030F0702030302020204" pitchFamily="66" charset="0"/>
              </a:rPr>
              <a:t>gerilimin 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η &lt; 5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mV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olması halinde,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akım yoğunluğu </a:t>
            </a:r>
            <a:r>
              <a:rPr lang="tr-TR" sz="2400" dirty="0">
                <a:latin typeface="Comic Sans MS" panose="030F0702030302020204" pitchFamily="66" charset="0"/>
              </a:rPr>
              <a:t>ile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aşırı gerilim </a:t>
            </a:r>
            <a:r>
              <a:rPr lang="tr-TR" sz="2400" dirty="0">
                <a:latin typeface="Comic Sans MS" panose="030F0702030302020204" pitchFamily="66" charset="0"/>
              </a:rPr>
              <a:t>arasında  yazılmış  olan  </a:t>
            </a:r>
            <a:r>
              <a:rPr lang="tr-TR" sz="2400" dirty="0" smtClean="0">
                <a:latin typeface="Comic Sans MS" panose="030F0702030302020204" pitchFamily="66" charset="0"/>
              </a:rPr>
              <a:t>aşağıdaki  </a:t>
            </a:r>
            <a:r>
              <a:rPr lang="tr-TR" sz="2400" dirty="0">
                <a:latin typeface="Comic Sans MS" panose="030F0702030302020204" pitchFamily="66" charset="0"/>
              </a:rPr>
              <a:t>genel  denkleminde  bulunan  üstel  </a:t>
            </a:r>
            <a:r>
              <a:rPr lang="tr-TR" sz="2400" dirty="0" smtClean="0">
                <a:latin typeface="Comic Sans MS" panose="030F0702030302020204" pitchFamily="66" charset="0"/>
              </a:rPr>
              <a:t>terimlerin yalnız  </a:t>
            </a:r>
            <a:r>
              <a:rPr lang="tr-TR" sz="2400" dirty="0">
                <a:latin typeface="Comic Sans MS" panose="030F0702030302020204" pitchFamily="66" charset="0"/>
              </a:rPr>
              <a:t>ilk  iki  terimi  alınabilir.  (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l-GR" sz="2400" dirty="0">
                <a:latin typeface="Comic Sans MS" panose="030F0702030302020204" pitchFamily="66" charset="0"/>
              </a:rPr>
              <a:t>)  </a:t>
            </a:r>
            <a:r>
              <a:rPr lang="tr-TR" sz="2400" dirty="0">
                <a:latin typeface="Comic Sans MS" panose="030F0702030302020204" pitchFamily="66" charset="0"/>
              </a:rPr>
              <a:t>çok  küçük olduğundan diğer terimler ihmal edilebilir.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2" y="2603694"/>
            <a:ext cx="4905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13" y="2570356"/>
            <a:ext cx="44672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ağ Ok 5"/>
          <p:cNvSpPr/>
          <p:nvPr/>
        </p:nvSpPr>
        <p:spPr>
          <a:xfrm>
            <a:off x="5527497" y="27226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0702" y="3764095"/>
            <a:ext cx="6606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Burada </a:t>
            </a:r>
            <a:r>
              <a:rPr lang="tr-TR" sz="2400" dirty="0">
                <a:latin typeface="Comic Sans MS" panose="030F0702030302020204" pitchFamily="66" charset="0"/>
              </a:rPr>
              <a:t>kısaltmalar yapılarak akım yoğunluğu,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2" y="4350303"/>
            <a:ext cx="1676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085662" y="4347981"/>
            <a:ext cx="478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bulunur ve (</a:t>
            </a:r>
            <a:r>
              <a:rPr lang="el-GR" sz="2400" dirty="0">
                <a:latin typeface="Comic Sans MS" panose="030F0702030302020204" pitchFamily="66" charset="0"/>
              </a:rPr>
              <a:t>η) </a:t>
            </a:r>
            <a:r>
              <a:rPr lang="tr-TR" sz="2400" dirty="0">
                <a:latin typeface="Comic Sans MS" panose="030F0702030302020204" pitchFamily="66" charset="0"/>
              </a:rPr>
              <a:t>aşırı gerilimi ile akım yoğunluğu arasında,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3" y="5638105"/>
            <a:ext cx="1314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815101" y="5366552"/>
            <a:ext cx="544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 durumda  da  aşırı  gerilimin  akım  yoğunluğu  ile  lineer olarak değiştiği görülür.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548" y="3588303"/>
            <a:ext cx="38862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3839" y="374914"/>
            <a:ext cx="11414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Başlangıçta  denge  halinde  olan  elektroda  uygulanan  dış  </a:t>
            </a:r>
            <a:r>
              <a:rPr lang="tr-TR" sz="2400" dirty="0" smtClean="0">
                <a:latin typeface="Comic Sans MS" panose="030F0702030302020204" pitchFamily="66" charset="0"/>
              </a:rPr>
              <a:t>akım yoğunluğu  </a:t>
            </a:r>
            <a:r>
              <a:rPr lang="tr-TR" sz="2400" dirty="0">
                <a:latin typeface="Comic Sans MS" panose="030F0702030302020204" pitchFamily="66" charset="0"/>
              </a:rPr>
              <a:t>çok  küçükken,  aşırı  gerilim  değerleri  de  çok  küçüktür.  Bu  bölgede (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potansiyeli civarında</a:t>
            </a:r>
            <a:r>
              <a:rPr lang="tr-TR" sz="2400" dirty="0">
                <a:latin typeface="Comic Sans MS" panose="030F0702030302020204" pitchFamily="66" charset="0"/>
              </a:rPr>
              <a:t>)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(i) akım yoğunluğu </a:t>
            </a:r>
            <a:r>
              <a:rPr lang="tr-TR" sz="2400" dirty="0">
                <a:latin typeface="Comic Sans MS" panose="030F0702030302020204" pitchFamily="66" charset="0"/>
              </a:rPr>
              <a:t>ile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η)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aşırı geriliminin </a:t>
            </a:r>
            <a:r>
              <a:rPr lang="tr-TR" sz="2400" dirty="0">
                <a:latin typeface="Comic Sans MS" panose="030F0702030302020204" pitchFamily="66" charset="0"/>
              </a:rPr>
              <a:t>lineer olarak  değiştiği  görülür.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0" y="2271303"/>
            <a:ext cx="5123785" cy="373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851133" y="161856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Uygulanan  dış  akım  belli  bir  değere  eriştikten  sonra,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polarizasyon eğrisinde belirgin bir kırılma olur </a:t>
            </a:r>
            <a:r>
              <a:rPr lang="tr-TR" sz="2400" dirty="0">
                <a:latin typeface="Comic Sans MS" panose="030F0702030302020204" pitchFamily="66" charset="0"/>
              </a:rPr>
              <a:t>ve bu noktadan sonra aşırı gerilim ile uygulanan dış akımın logaritması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lineer bir değişim </a:t>
            </a:r>
            <a:r>
              <a:rPr lang="tr-TR" sz="2400" dirty="0">
                <a:latin typeface="Comic Sans MS" panose="030F0702030302020204" pitchFamily="66" charset="0"/>
              </a:rPr>
              <a:t>gösterir. Bu bölge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bölgesi  </a:t>
            </a:r>
            <a:r>
              <a:rPr lang="tr-TR" sz="2400" dirty="0">
                <a:latin typeface="Comic Sans MS" panose="030F0702030302020204" pitchFamily="66" charset="0"/>
              </a:rPr>
              <a:t>olarak  bilinir.  </a:t>
            </a:r>
            <a:endParaRPr lang="tr-T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51133" y="39592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Yani; aşırı </a:t>
            </a:r>
            <a:r>
              <a:rPr lang="tr-TR" sz="2400" dirty="0">
                <a:latin typeface="Comic Sans MS" panose="030F0702030302020204" pitchFamily="66" charset="0"/>
              </a:rPr>
              <a:t>gerilim ile uygulanan dış akımın logaritmasının lineer olarak değiştiği bu bölgelere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bölgesi </a:t>
            </a:r>
            <a:r>
              <a:rPr lang="tr-TR" sz="2400" dirty="0">
                <a:latin typeface="Comic Sans MS" panose="030F0702030302020204" pitchFamily="66" charset="0"/>
              </a:rPr>
              <a:t>denir.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851133" y="54032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400" dirty="0">
                <a:latin typeface="Comic Sans MS" panose="030F0702030302020204" pitchFamily="66" charset="0"/>
              </a:rPr>
              <a:t>Bu bölgede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Tafel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doğrusunun eğimi </a:t>
            </a:r>
            <a:r>
              <a:rPr lang="tr-TR" sz="2400" dirty="0">
                <a:latin typeface="Comic Sans MS" panose="030F0702030302020204" pitchFamily="66" charset="0"/>
              </a:rPr>
              <a:t>deneysel olarak elde edilerek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korozyon hızının</a:t>
            </a:r>
            <a:r>
              <a:rPr lang="tr-TR" sz="2400" dirty="0">
                <a:latin typeface="Comic Sans MS" panose="030F0702030302020204" pitchFamily="66" charset="0"/>
              </a:rPr>
              <a:t> belirlenmesinde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8196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buFont typeface="+mj-lt"/>
          <a:buAutoNum type="arabicPeriod"/>
          <a:defRPr sz="24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2697</TotalTime>
  <Words>3288</Words>
  <Application>Microsoft Office PowerPoint</Application>
  <PresentationFormat>Geniş ekran</PresentationFormat>
  <Paragraphs>232</Paragraphs>
  <Slides>41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Tw Cen MT</vt:lpstr>
      <vt:lpstr>Wingdings</vt:lpstr>
      <vt:lpstr>Damla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lenovo</cp:lastModifiedBy>
  <cp:revision>404</cp:revision>
  <dcterms:created xsi:type="dcterms:W3CDTF">2017-08-18T18:09:55Z</dcterms:created>
  <dcterms:modified xsi:type="dcterms:W3CDTF">2017-10-26T20:36:45Z</dcterms:modified>
</cp:coreProperties>
</file>