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sldIdLst>
    <p:sldId id="369" r:id="rId2"/>
    <p:sldId id="389" r:id="rId3"/>
    <p:sldId id="418" r:id="rId4"/>
    <p:sldId id="317" r:id="rId5"/>
    <p:sldId id="390" r:id="rId6"/>
    <p:sldId id="391" r:id="rId7"/>
    <p:sldId id="416" r:id="rId8"/>
    <p:sldId id="392" r:id="rId9"/>
    <p:sldId id="393" r:id="rId10"/>
    <p:sldId id="394" r:id="rId11"/>
    <p:sldId id="395" r:id="rId12"/>
    <p:sldId id="419" r:id="rId13"/>
    <p:sldId id="420" r:id="rId14"/>
    <p:sldId id="421" r:id="rId15"/>
    <p:sldId id="396" r:id="rId16"/>
    <p:sldId id="424" r:id="rId17"/>
    <p:sldId id="397" r:id="rId18"/>
    <p:sldId id="398" r:id="rId19"/>
    <p:sldId id="417" r:id="rId20"/>
    <p:sldId id="399" r:id="rId21"/>
    <p:sldId id="404" r:id="rId22"/>
    <p:sldId id="415" r:id="rId23"/>
    <p:sldId id="422" r:id="rId24"/>
    <p:sldId id="423" r:id="rId25"/>
    <p:sldId id="400" r:id="rId26"/>
    <p:sldId id="409" r:id="rId27"/>
    <p:sldId id="410" r:id="rId28"/>
    <p:sldId id="413" r:id="rId29"/>
    <p:sldId id="411" r:id="rId30"/>
    <p:sldId id="401" r:id="rId31"/>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i="1" kern="1200">
        <a:solidFill>
          <a:schemeClr val="tx1"/>
        </a:solidFill>
        <a:latin typeface="Times" charset="0"/>
        <a:ea typeface="ＭＳ Ｐゴシック" pitchFamily="34" charset="-128"/>
        <a:cs typeface="+mn-cs"/>
      </a:defRPr>
    </a:lvl5pPr>
    <a:lvl6pPr marL="2286000" algn="l" defTabSz="914400" rtl="0" eaLnBrk="1" latinLnBrk="0" hangingPunct="1">
      <a:defRPr sz="2400" i="1" kern="1200">
        <a:solidFill>
          <a:schemeClr val="tx1"/>
        </a:solidFill>
        <a:latin typeface="Times" charset="0"/>
        <a:ea typeface="ＭＳ Ｐゴシック" pitchFamily="34" charset="-128"/>
        <a:cs typeface="+mn-cs"/>
      </a:defRPr>
    </a:lvl6pPr>
    <a:lvl7pPr marL="2743200" algn="l" defTabSz="914400" rtl="0" eaLnBrk="1" latinLnBrk="0" hangingPunct="1">
      <a:defRPr sz="2400" i="1" kern="1200">
        <a:solidFill>
          <a:schemeClr val="tx1"/>
        </a:solidFill>
        <a:latin typeface="Times" charset="0"/>
        <a:ea typeface="ＭＳ Ｐゴシック" pitchFamily="34" charset="-128"/>
        <a:cs typeface="+mn-cs"/>
      </a:defRPr>
    </a:lvl7pPr>
    <a:lvl8pPr marL="3200400" algn="l" defTabSz="914400" rtl="0" eaLnBrk="1" latinLnBrk="0" hangingPunct="1">
      <a:defRPr sz="2400" i="1" kern="1200">
        <a:solidFill>
          <a:schemeClr val="tx1"/>
        </a:solidFill>
        <a:latin typeface="Times" charset="0"/>
        <a:ea typeface="ＭＳ Ｐゴシック" pitchFamily="34" charset="-128"/>
        <a:cs typeface="+mn-cs"/>
      </a:defRPr>
    </a:lvl8pPr>
    <a:lvl9pPr marL="3657600" algn="l" defTabSz="914400" rtl="0" eaLnBrk="1" latinLnBrk="0" hangingPunct="1">
      <a:defRPr sz="2400" i="1" kern="1200">
        <a:solidFill>
          <a:schemeClr val="tx1"/>
        </a:solidFill>
        <a:latin typeface="Times"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1"/>
    <a:srgbClr val="FF0000"/>
    <a:srgbClr val="FFFF99"/>
    <a:srgbClr val="7854FE"/>
    <a:srgbClr val="00FEBF"/>
    <a:srgbClr val="2DC388"/>
    <a:srgbClr val="DD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94660"/>
  </p:normalViewPr>
  <p:slideViewPr>
    <p:cSldViewPr snapToGrid="0">
      <p:cViewPr>
        <p:scale>
          <a:sx n="60" d="100"/>
          <a:sy n="60" d="100"/>
        </p:scale>
        <p:origin x="-3000" y="-10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latin typeface="Times New Roman" pitchFamily="16"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latin typeface="Times New Roman" pitchFamily="16" charset="0"/>
                <a:ea typeface="+mn-ea"/>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latin typeface="Times New Roman" pitchFamily="16"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i="0">
                <a:latin typeface="Times New Roman" pitchFamily="18" charset="0"/>
                <a:ea typeface="ＭＳ Ｐゴシック" charset="-128"/>
              </a:defRPr>
            </a:lvl1pPr>
          </a:lstStyle>
          <a:p>
            <a:pPr>
              <a:defRPr/>
            </a:pPr>
            <a:fld id="{AF70B6D5-64EC-4EA0-9A70-9C25F664885F}" type="slidenum">
              <a:rPr lang="en-US"/>
              <a:pPr>
                <a:defRPr/>
              </a:pPr>
              <a:t>‹#›</a:t>
            </a:fld>
            <a:endParaRPr lang="en-US"/>
          </a:p>
        </p:txBody>
      </p:sp>
    </p:spTree>
    <p:extLst>
      <p:ext uri="{BB962C8B-B14F-4D97-AF65-F5344CB8AC3E}">
        <p14:creationId xmlns:p14="http://schemas.microsoft.com/office/powerpoint/2010/main" val="2388499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6"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89B64E8-F145-4B38-8933-5BDA0D242994}" type="slidenum">
              <a:rPr lang="en-US" smtClean="0">
                <a:ea typeface="ＭＳ Ｐゴシック" pitchFamily="34" charset="-128"/>
              </a:rPr>
              <a:pPr/>
              <a:t>1</a:t>
            </a:fld>
            <a:endParaRPr lang="en-US" smtClean="0">
              <a:ea typeface="ＭＳ Ｐゴシック"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tr-TR"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0955212-232D-45A1-B8C3-2420DACE9F58}" type="slidenum">
              <a:rPr lang="en-US" smtClean="0">
                <a:ea typeface="ＭＳ Ｐゴシック" pitchFamily="34" charset="-128"/>
              </a:rPr>
              <a:pPr/>
              <a:t>4</a:t>
            </a:fld>
            <a:endParaRPr lang="en-US"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tr-TR"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CEF1F-A22B-4132-B780-B2D078FB70EB}" type="slidenum">
              <a:rPr lang="en-US" smtClean="0"/>
              <a:t>14</a:t>
            </a:fld>
            <a:endParaRPr lang="en-US"/>
          </a:p>
        </p:txBody>
      </p:sp>
    </p:spTree>
    <p:extLst>
      <p:ext uri="{BB962C8B-B14F-4D97-AF65-F5344CB8AC3E}">
        <p14:creationId xmlns:p14="http://schemas.microsoft.com/office/powerpoint/2010/main" val="66391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CEF1F-A22B-4132-B780-B2D078FB70EB}" type="slidenum">
              <a:rPr lang="en-US" smtClean="0"/>
              <a:t>16</a:t>
            </a:fld>
            <a:endParaRPr lang="en-US"/>
          </a:p>
        </p:txBody>
      </p:sp>
    </p:spTree>
    <p:extLst>
      <p:ext uri="{BB962C8B-B14F-4D97-AF65-F5344CB8AC3E}">
        <p14:creationId xmlns:p14="http://schemas.microsoft.com/office/powerpoint/2010/main" val="163051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a:ln/>
        </p:spPr>
      </p:sp>
      <p:sp>
        <p:nvSpPr>
          <p:cNvPr id="37891" name="2 Not Yer Tutucusu"/>
          <p:cNvSpPr>
            <a:spLocks noGrp="1"/>
          </p:cNvSpPr>
          <p:nvPr>
            <p:ph type="body" idx="1"/>
          </p:nvPr>
        </p:nvSpPr>
        <p:spPr>
          <a:xfrm>
            <a:off x="685800" y="4343400"/>
            <a:ext cx="5486400" cy="4114800"/>
          </a:xfrm>
          <a:noFill/>
          <a:ln/>
        </p:spPr>
        <p:txBody>
          <a:bodyPr/>
          <a:lstStyle/>
          <a:p>
            <a:pPr eaLnBrk="1" hangingPunct="1">
              <a:spcBef>
                <a:spcPct val="0"/>
              </a:spcBef>
            </a:pPr>
            <a:endParaRPr lang="tr-TR" smtClean="0">
              <a:latin typeface="Times New Roman" pitchFamily="18" charset="0"/>
              <a:ea typeface="ＭＳ Ｐゴシック" pitchFamily="34" charset="-128"/>
            </a:endParaRPr>
          </a:p>
        </p:txBody>
      </p:sp>
      <p:sp>
        <p:nvSpPr>
          <p:cNvPr id="37892"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5ED6FAF0-2924-4EA6-BD15-067037C0F5E6}" type="slidenum">
              <a:rPr lang="tr-TR" sz="1200" i="0">
                <a:latin typeface="Arial" charset="0"/>
              </a:rPr>
              <a:pPr algn="r" eaLnBrk="1" hangingPunct="1"/>
              <a:t>21</a:t>
            </a:fld>
            <a:endParaRPr lang="tr-TR" sz="1200" i="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a:ln/>
        </p:spPr>
      </p:sp>
      <p:sp>
        <p:nvSpPr>
          <p:cNvPr id="38915" name="2 Not Yer Tutucusu"/>
          <p:cNvSpPr>
            <a:spLocks noGrp="1"/>
          </p:cNvSpPr>
          <p:nvPr>
            <p:ph type="body" idx="1"/>
          </p:nvPr>
        </p:nvSpPr>
        <p:spPr>
          <a:xfrm>
            <a:off x="685800" y="4343400"/>
            <a:ext cx="5486400" cy="4114800"/>
          </a:xfrm>
          <a:noFill/>
          <a:ln/>
        </p:spPr>
        <p:txBody>
          <a:bodyPr/>
          <a:lstStyle/>
          <a:p>
            <a:pPr eaLnBrk="1" hangingPunct="1">
              <a:spcBef>
                <a:spcPct val="0"/>
              </a:spcBef>
            </a:pPr>
            <a:endParaRPr lang="tr-TR" smtClean="0">
              <a:latin typeface="Times New Roman" pitchFamily="18" charset="0"/>
              <a:ea typeface="ＭＳ Ｐゴシック" pitchFamily="34" charset="-128"/>
            </a:endParaRPr>
          </a:p>
        </p:txBody>
      </p:sp>
      <p:sp>
        <p:nvSpPr>
          <p:cNvPr id="3891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3F07C97-E53D-42CB-8B60-03EABA9A291D}" type="slidenum">
              <a:rPr lang="tr-TR" sz="1200" i="0">
                <a:latin typeface="Arial" charset="0"/>
              </a:rPr>
              <a:pPr algn="r" eaLnBrk="1" hangingPunct="1"/>
              <a:t>22</a:t>
            </a:fld>
            <a:endParaRPr lang="tr-TR" sz="1200" i="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CEF1F-A22B-4132-B780-B2D078FB70EB}" type="slidenum">
              <a:rPr lang="en-US" smtClean="0"/>
              <a:t>23</a:t>
            </a:fld>
            <a:endParaRPr lang="en-US"/>
          </a:p>
        </p:txBody>
      </p:sp>
    </p:spTree>
    <p:extLst>
      <p:ext uri="{BB962C8B-B14F-4D97-AF65-F5344CB8AC3E}">
        <p14:creationId xmlns:p14="http://schemas.microsoft.com/office/powerpoint/2010/main" val="416336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CEF1F-A22B-4132-B780-B2D078FB70EB}" type="slidenum">
              <a:rPr lang="en-US" smtClean="0"/>
              <a:t>24</a:t>
            </a:fld>
            <a:endParaRPr lang="en-US"/>
          </a:p>
        </p:txBody>
      </p:sp>
    </p:spTree>
    <p:extLst>
      <p:ext uri="{BB962C8B-B14F-4D97-AF65-F5344CB8AC3E}">
        <p14:creationId xmlns:p14="http://schemas.microsoft.com/office/powerpoint/2010/main" val="409731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a:ln/>
        </p:spPr>
      </p:sp>
      <p:sp>
        <p:nvSpPr>
          <p:cNvPr id="44035" name="2 Not Yer Tutucusu"/>
          <p:cNvSpPr>
            <a:spLocks noGrp="1"/>
          </p:cNvSpPr>
          <p:nvPr>
            <p:ph type="body" idx="1"/>
          </p:nvPr>
        </p:nvSpPr>
        <p:spPr>
          <a:xfrm>
            <a:off x="685800" y="4343400"/>
            <a:ext cx="5486400" cy="4114800"/>
          </a:xfrm>
          <a:noFill/>
          <a:ln/>
        </p:spPr>
        <p:txBody>
          <a:bodyPr/>
          <a:lstStyle/>
          <a:p>
            <a:pPr eaLnBrk="1" hangingPunct="1">
              <a:spcBef>
                <a:spcPct val="0"/>
              </a:spcBef>
            </a:pPr>
            <a:endParaRPr lang="tr-TR" smtClean="0">
              <a:latin typeface="Times New Roman" pitchFamily="18" charset="0"/>
              <a:ea typeface="ＭＳ Ｐゴシック" pitchFamily="34" charset="-128"/>
            </a:endParaRPr>
          </a:p>
        </p:txBody>
      </p:sp>
      <p:sp>
        <p:nvSpPr>
          <p:cNvPr id="4403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57762A1-5A6C-4FE4-B6EB-2383FE037C73}" type="slidenum">
              <a:rPr lang="tr-TR" sz="1200" i="0">
                <a:latin typeface="Arial" charset="0"/>
              </a:rPr>
              <a:pPr algn="r" eaLnBrk="1" hangingPunct="1"/>
              <a:t>28</a:t>
            </a:fld>
            <a:endParaRPr lang="tr-TR" sz="1200" i="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50ED7DF-F178-419A-A7D3-F841B4E691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51CE516-4737-403D-A9D6-5E7EDAE79B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81000"/>
            <a:ext cx="1944688"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8642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B6245CB-2EFB-483E-8FF7-86B98A8319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96913" y="1203325"/>
            <a:ext cx="3810000" cy="2370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203325"/>
            <a:ext cx="3810000" cy="2370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96913" y="3725863"/>
            <a:ext cx="3810000" cy="2370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3725863"/>
            <a:ext cx="3810000" cy="2370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2A81654-E794-4380-A9A5-3D15FD5D5E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83513"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E17C699-91D3-4F39-8B4A-A13204A445D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96913" y="1203325"/>
            <a:ext cx="3810000" cy="4892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1203325"/>
            <a:ext cx="3810000" cy="2370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3725863"/>
            <a:ext cx="3810000" cy="2370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76569450-4567-4135-A9A2-36230DB2AB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D41F39C-6C00-4CF6-841C-765C4105DC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5A8694-AA13-41F4-8827-DF74293EF1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6913" y="1203325"/>
            <a:ext cx="38100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203325"/>
            <a:ext cx="38100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F648B9A-326D-4A7B-96EE-3158996C36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CED54AF8-BD99-4A60-A140-655D3D2451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94D059C-B452-4C5C-BA0A-A4983915A7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469600C0-6AD8-423E-8612-7BA4F3AB70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3872D14-DA9F-40B7-9210-57851E84E61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2CDE582-E7B1-49E7-A0A5-3010078BBC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3810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96913" y="1203325"/>
            <a:ext cx="7772400" cy="4892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0468" name="Rectangle 4"/>
          <p:cNvSpPr>
            <a:spLocks noGrp="1" noChangeArrowheads="1"/>
          </p:cNvSpPr>
          <p:nvPr>
            <p:ph type="dt" sz="half" idx="2"/>
          </p:nvPr>
        </p:nvSpPr>
        <p:spPr bwMode="auto">
          <a:xfrm>
            <a:off x="3048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Times" pitchFamily="16" charset="0"/>
                <a:ea typeface="+mn-ea"/>
                <a:cs typeface="+mn-cs"/>
              </a:defRPr>
            </a:lvl1pPr>
          </a:lstStyle>
          <a:p>
            <a:pPr>
              <a:defRPr/>
            </a:pPr>
            <a:endParaRPr lang="en-US"/>
          </a:p>
        </p:txBody>
      </p:sp>
      <p:sp>
        <p:nvSpPr>
          <p:cNvPr id="1904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Times" pitchFamily="16" charset="0"/>
                <a:ea typeface="+mn-ea"/>
                <a:cs typeface="+mn-cs"/>
              </a:defRPr>
            </a:lvl1pPr>
          </a:lstStyle>
          <a:p>
            <a:pPr>
              <a:defRPr/>
            </a:pPr>
            <a:endParaRPr lang="en-US"/>
          </a:p>
        </p:txBody>
      </p:sp>
      <p:pic>
        <p:nvPicPr>
          <p:cNvPr id="5126" name="Picture 7"/>
          <p:cNvPicPr>
            <a:picLocks noChangeAspect="1" noChangeArrowheads="1"/>
          </p:cNvPicPr>
          <p:nvPr/>
        </p:nvPicPr>
        <p:blipFill>
          <a:blip r:embed="rId16"/>
          <a:srcRect/>
          <a:stretch>
            <a:fillRect/>
          </a:stretch>
        </p:blipFill>
        <p:spPr bwMode="auto">
          <a:xfrm>
            <a:off x="8432800" y="6172200"/>
            <a:ext cx="431800" cy="468313"/>
          </a:xfrm>
          <a:prstGeom prst="rect">
            <a:avLst/>
          </a:prstGeom>
          <a:noFill/>
          <a:ln w="9525">
            <a:noFill/>
            <a:miter lim="800000"/>
            <a:headEnd/>
            <a:tailEnd/>
          </a:ln>
        </p:spPr>
      </p:pic>
      <p:sp>
        <p:nvSpPr>
          <p:cNvPr id="1031" name="Rectangle 8"/>
          <p:cNvSpPr>
            <a:spLocks noChangeArrowheads="1"/>
          </p:cNvSpPr>
          <p:nvPr/>
        </p:nvSpPr>
        <p:spPr bwMode="auto">
          <a:xfrm>
            <a:off x="7264400" y="6400800"/>
            <a:ext cx="954088" cy="276225"/>
          </a:xfrm>
          <a:prstGeom prst="rect">
            <a:avLst/>
          </a:prstGeom>
          <a:noFill/>
          <a:ln w="9525">
            <a:noFill/>
            <a:miter lim="800000"/>
            <a:headEnd/>
            <a:tailEnd/>
          </a:ln>
        </p:spPr>
        <p:txBody>
          <a:bodyPr wrap="none">
            <a:spAutoFit/>
          </a:bodyPr>
          <a:lstStyle/>
          <a:p>
            <a:pPr>
              <a:defRPr/>
            </a:pPr>
            <a:r>
              <a:rPr lang="en-US" sz="1200" i="0">
                <a:latin typeface="Arial" charset="0"/>
              </a:rPr>
              <a:t>Chapter 5 -</a:t>
            </a:r>
          </a:p>
        </p:txBody>
      </p:sp>
      <p:sp>
        <p:nvSpPr>
          <p:cNvPr id="190473" name="Rectangle 9"/>
          <p:cNvSpPr>
            <a:spLocks noGrp="1" noChangeArrowheads="1"/>
          </p:cNvSpPr>
          <p:nvPr>
            <p:ph type="sldNum" sz="quarter" idx="4"/>
          </p:nvPr>
        </p:nvSpPr>
        <p:spPr bwMode="auto">
          <a:xfrm>
            <a:off x="7670800" y="6403975"/>
            <a:ext cx="1181100" cy="35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charset="0"/>
                <a:ea typeface="ＭＳ Ｐゴシック" charset="-128"/>
              </a:defRPr>
            </a:lvl1pPr>
          </a:lstStyle>
          <a:p>
            <a:pPr>
              <a:defRPr/>
            </a:pPr>
            <a:fld id="{F91A6DC6-25C9-4453-8A86-400AF484E1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ftr="0" dt="0"/>
  <p:txStyles>
    <p:titleStyle>
      <a:lvl1pPr algn="ctr" rtl="0" eaLnBrk="0" fontAlgn="base" hangingPunct="0">
        <a:spcBef>
          <a:spcPct val="0"/>
        </a:spcBef>
        <a:spcAft>
          <a:spcPct val="0"/>
        </a:spcAft>
        <a:defRPr sz="3600" b="1">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3600" b="1">
          <a:solidFill>
            <a:schemeClr val="tx2"/>
          </a:solidFill>
          <a:latin typeface="Arial"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jpeg"/><Relationship Id="rId5" Type="http://schemas.openxmlformats.org/officeDocument/2006/relationships/image" Target="../media/image24.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319213" y="2743200"/>
            <a:ext cx="3308350" cy="369888"/>
          </a:xfrm>
          <a:prstGeom prst="rect">
            <a:avLst/>
          </a:prstGeom>
          <a:noFill/>
          <a:ln w="9525">
            <a:noFill/>
            <a:miter lim="800000"/>
            <a:headEnd/>
            <a:tailEnd/>
          </a:ln>
        </p:spPr>
        <p:txBody>
          <a:bodyPr wrap="none" lIns="0" tIns="0" rIns="0" bIns="0">
            <a:spAutoFit/>
          </a:bodyPr>
          <a:lstStyle/>
          <a:p>
            <a:r>
              <a:rPr lang="en-US" i="0" dirty="0">
                <a:solidFill>
                  <a:srgbClr val="000000"/>
                </a:solidFill>
                <a:latin typeface="Arial" charset="0"/>
              </a:rPr>
              <a:t>• </a:t>
            </a:r>
            <a:r>
              <a:rPr lang="tr-TR" i="0" dirty="0" smtClean="0">
                <a:solidFill>
                  <a:srgbClr val="000000"/>
                </a:solidFill>
                <a:latin typeface="Arial" charset="0"/>
              </a:rPr>
              <a:t>Difüzyon </a:t>
            </a:r>
            <a:r>
              <a:rPr lang="tr-TR" i="0" dirty="0">
                <a:solidFill>
                  <a:srgbClr val="000000"/>
                </a:solidFill>
                <a:latin typeface="Arial" charset="0"/>
              </a:rPr>
              <a:t>nasıl oluşur</a:t>
            </a:r>
            <a:r>
              <a:rPr lang="en-US" i="0" dirty="0">
                <a:solidFill>
                  <a:srgbClr val="000000"/>
                </a:solidFill>
                <a:latin typeface="Arial" charset="0"/>
              </a:rPr>
              <a:t>?</a:t>
            </a:r>
            <a:endParaRPr lang="en-US" i="0" dirty="0">
              <a:latin typeface="Arial" charset="0"/>
            </a:endParaRPr>
          </a:p>
        </p:txBody>
      </p:sp>
      <p:sp>
        <p:nvSpPr>
          <p:cNvPr id="6147" name="Rectangle 4"/>
          <p:cNvSpPr>
            <a:spLocks noChangeArrowheads="1"/>
          </p:cNvSpPr>
          <p:nvPr/>
        </p:nvSpPr>
        <p:spPr bwMode="auto">
          <a:xfrm>
            <a:off x="1319213" y="3368675"/>
            <a:ext cx="2693987" cy="369888"/>
          </a:xfrm>
          <a:prstGeom prst="rect">
            <a:avLst/>
          </a:prstGeom>
          <a:noFill/>
          <a:ln w="9525">
            <a:noFill/>
            <a:miter lim="800000"/>
            <a:headEnd/>
            <a:tailEnd/>
          </a:ln>
        </p:spPr>
        <p:txBody>
          <a:bodyPr wrap="none" lIns="0" tIns="0" rIns="0" bIns="0">
            <a:spAutoFit/>
          </a:bodyPr>
          <a:lstStyle/>
          <a:p>
            <a:r>
              <a:rPr lang="en-US" i="0" dirty="0">
                <a:solidFill>
                  <a:srgbClr val="000000"/>
                </a:solidFill>
                <a:latin typeface="Arial" charset="0"/>
              </a:rPr>
              <a:t>• </a:t>
            </a:r>
            <a:r>
              <a:rPr lang="tr-TR" i="0" dirty="0" smtClean="0">
                <a:solidFill>
                  <a:srgbClr val="000000"/>
                </a:solidFill>
                <a:latin typeface="Arial" charset="0"/>
              </a:rPr>
              <a:t>Neden </a:t>
            </a:r>
            <a:r>
              <a:rPr lang="tr-TR" i="0" dirty="0">
                <a:solidFill>
                  <a:srgbClr val="000000"/>
                </a:solidFill>
                <a:latin typeface="Arial" charset="0"/>
              </a:rPr>
              <a:t>önemlidir</a:t>
            </a:r>
            <a:r>
              <a:rPr lang="en-US" i="0" dirty="0">
                <a:solidFill>
                  <a:srgbClr val="000000"/>
                </a:solidFill>
                <a:latin typeface="Arial" charset="0"/>
              </a:rPr>
              <a:t>?</a:t>
            </a:r>
            <a:endParaRPr lang="en-US" i="0" dirty="0">
              <a:latin typeface="Arial" charset="0"/>
            </a:endParaRPr>
          </a:p>
        </p:txBody>
      </p:sp>
      <p:sp>
        <p:nvSpPr>
          <p:cNvPr id="6148" name="Rectangle 5"/>
          <p:cNvSpPr>
            <a:spLocks noChangeArrowheads="1"/>
          </p:cNvSpPr>
          <p:nvPr/>
        </p:nvSpPr>
        <p:spPr bwMode="auto">
          <a:xfrm>
            <a:off x="1319213" y="3994150"/>
            <a:ext cx="5106987" cy="369888"/>
          </a:xfrm>
          <a:prstGeom prst="rect">
            <a:avLst/>
          </a:prstGeom>
          <a:noFill/>
          <a:ln w="9525">
            <a:noFill/>
            <a:miter lim="800000"/>
            <a:headEnd/>
            <a:tailEnd/>
          </a:ln>
        </p:spPr>
        <p:txBody>
          <a:bodyPr wrap="none" lIns="0" tIns="0" rIns="0" bIns="0">
            <a:spAutoFit/>
          </a:bodyPr>
          <a:lstStyle/>
          <a:p>
            <a:r>
              <a:rPr lang="en-US" i="0">
                <a:solidFill>
                  <a:srgbClr val="000000"/>
                </a:solidFill>
                <a:latin typeface="Arial" charset="0"/>
              </a:rPr>
              <a:t>• </a:t>
            </a:r>
            <a:r>
              <a:rPr lang="tr-TR" i="0">
                <a:solidFill>
                  <a:srgbClr val="000000"/>
                </a:solidFill>
                <a:latin typeface="Arial" charset="0"/>
              </a:rPr>
              <a:t>Difüzyon hızı nasıl tahmin edilebilir</a:t>
            </a:r>
            <a:r>
              <a:rPr lang="en-US" i="0">
                <a:solidFill>
                  <a:srgbClr val="000000"/>
                </a:solidFill>
                <a:latin typeface="Arial" charset="0"/>
              </a:rPr>
              <a:t>?</a:t>
            </a:r>
            <a:endParaRPr lang="en-US" i="0">
              <a:latin typeface="Arial" charset="0"/>
            </a:endParaRPr>
          </a:p>
        </p:txBody>
      </p:sp>
      <p:sp>
        <p:nvSpPr>
          <p:cNvPr id="6149" name="Rectangle 7"/>
          <p:cNvSpPr>
            <a:spLocks noChangeArrowheads="1"/>
          </p:cNvSpPr>
          <p:nvPr/>
        </p:nvSpPr>
        <p:spPr bwMode="auto">
          <a:xfrm>
            <a:off x="1319213" y="4654550"/>
            <a:ext cx="6969125" cy="738188"/>
          </a:xfrm>
          <a:prstGeom prst="rect">
            <a:avLst/>
          </a:prstGeom>
          <a:noFill/>
          <a:ln w="9525">
            <a:noFill/>
            <a:miter lim="800000"/>
            <a:headEnd/>
            <a:tailEnd/>
          </a:ln>
        </p:spPr>
        <p:txBody>
          <a:bodyPr wrap="none" lIns="0" tIns="0" rIns="0" bIns="0">
            <a:spAutoFit/>
          </a:bodyPr>
          <a:lstStyle/>
          <a:p>
            <a:r>
              <a:rPr lang="en-US" i="0" dirty="0">
                <a:solidFill>
                  <a:srgbClr val="000000"/>
                </a:solidFill>
                <a:latin typeface="Arial" charset="0"/>
              </a:rPr>
              <a:t>• </a:t>
            </a:r>
            <a:r>
              <a:rPr lang="tr-TR" i="0" dirty="0" smtClean="0">
                <a:solidFill>
                  <a:srgbClr val="000000"/>
                </a:solidFill>
                <a:latin typeface="Arial" charset="0"/>
              </a:rPr>
              <a:t>Difüzyon </a:t>
            </a:r>
            <a:r>
              <a:rPr lang="tr-TR" i="0" dirty="0">
                <a:solidFill>
                  <a:srgbClr val="000000"/>
                </a:solidFill>
                <a:latin typeface="Arial" charset="0"/>
              </a:rPr>
              <a:t>malzemenin yapısına ve sıcaklığa göre </a:t>
            </a:r>
          </a:p>
          <a:p>
            <a:r>
              <a:rPr lang="tr-TR" i="0" dirty="0">
                <a:solidFill>
                  <a:srgbClr val="000000"/>
                </a:solidFill>
                <a:latin typeface="Arial" charset="0"/>
              </a:rPr>
              <a:t>nasıl değişir</a:t>
            </a:r>
            <a:endParaRPr lang="en-US" i="0" dirty="0">
              <a:latin typeface="Arial" charset="0"/>
            </a:endParaRPr>
          </a:p>
        </p:txBody>
      </p:sp>
      <p:sp>
        <p:nvSpPr>
          <p:cNvPr id="6150" name="Rectangle 8"/>
          <p:cNvSpPr>
            <a:spLocks noGrp="1" noChangeArrowheads="1"/>
          </p:cNvSpPr>
          <p:nvPr>
            <p:ph type="title" idx="4294967295"/>
          </p:nvPr>
        </p:nvSpPr>
        <p:spPr/>
        <p:txBody>
          <a:bodyPr/>
          <a:lstStyle/>
          <a:p>
            <a:r>
              <a:rPr lang="tr-TR" b="0" dirty="0" smtClean="0">
                <a:ea typeface="ＭＳ Ｐゴシック" pitchFamily="34" charset="-128"/>
              </a:rPr>
              <a:t>DİFÜZYON</a:t>
            </a:r>
            <a:endParaRPr lang="en-US" b="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r>
              <a:rPr lang="tr-TR" sz="2800" dirty="0" smtClean="0">
                <a:ea typeface="ＭＳ Ｐゴシック" pitchFamily="34" charset="-128"/>
              </a:rPr>
              <a:t>KARARLI HAL DİFÜZYONU (1.</a:t>
            </a:r>
            <a:r>
              <a:rPr lang="tr-TR" sz="2800" dirty="0" err="1" smtClean="0">
                <a:ea typeface="ＭＳ Ｐゴシック" pitchFamily="34" charset="-128"/>
              </a:rPr>
              <a:t>Fick</a:t>
            </a:r>
            <a:r>
              <a:rPr lang="tr-TR" sz="2800" dirty="0" smtClean="0">
                <a:ea typeface="ＭＳ Ｐゴシック" pitchFamily="34" charset="-128"/>
              </a:rPr>
              <a:t> kanunu)</a:t>
            </a:r>
          </a:p>
        </p:txBody>
      </p:sp>
      <p:pic>
        <p:nvPicPr>
          <p:cNvPr id="14339" name="Picture 4"/>
          <p:cNvPicPr>
            <a:picLocks noGrp="1" noChangeAspect="1" noChangeArrowheads="1"/>
          </p:cNvPicPr>
          <p:nvPr>
            <p:ph idx="1"/>
          </p:nvPr>
        </p:nvPicPr>
        <p:blipFill>
          <a:blip r:embed="rId2"/>
          <a:srcRect/>
          <a:stretch>
            <a:fillRect/>
          </a:stretch>
        </p:blipFill>
        <p:spPr>
          <a:xfrm>
            <a:off x="1471613" y="1203325"/>
            <a:ext cx="6223000" cy="489267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r>
              <a:rPr lang="tr-TR" dirty="0" smtClean="0"/>
              <a:t>KARARLI YAYINMA</a:t>
            </a:r>
            <a:endParaRPr lang="tr-TR" dirty="0" smtClean="0">
              <a:ea typeface="ＭＳ Ｐゴシック" pitchFamily="34" charset="-128"/>
            </a:endParaRPr>
          </a:p>
        </p:txBody>
      </p:sp>
      <p:sp>
        <p:nvSpPr>
          <p:cNvPr id="4" name="3 İçerik Yer Tutucusu"/>
          <p:cNvSpPr>
            <a:spLocks noGrp="1"/>
          </p:cNvSpPr>
          <p:nvPr>
            <p:ph idx="1"/>
          </p:nvPr>
        </p:nvSpPr>
        <p:spPr/>
        <p:txBody>
          <a:bodyPr/>
          <a:lstStyle/>
          <a:p>
            <a:r>
              <a:rPr lang="tr-TR" dirty="0" smtClean="0"/>
              <a:t>J = M</a:t>
            </a:r>
          </a:p>
          <a:p>
            <a:pPr lvl="2">
              <a:buNone/>
            </a:pPr>
            <a:r>
              <a:rPr lang="tr-TR" dirty="0" smtClean="0"/>
              <a:t>A t</a:t>
            </a:r>
          </a:p>
          <a:p>
            <a:pPr>
              <a:buNone/>
            </a:pPr>
            <a:endParaRPr lang="tr-TR" dirty="0" smtClean="0"/>
          </a:p>
          <a:p>
            <a:pPr>
              <a:buNone/>
            </a:pPr>
            <a:r>
              <a:rPr lang="tr-TR" dirty="0" smtClean="0"/>
              <a:t>J: yayınma akısı</a:t>
            </a:r>
          </a:p>
          <a:p>
            <a:pPr>
              <a:buNone/>
            </a:pPr>
            <a:r>
              <a:rPr lang="tr-TR" dirty="0" smtClean="0"/>
              <a:t>M: birim zamanda yayınan kütle</a:t>
            </a:r>
          </a:p>
          <a:p>
            <a:pPr>
              <a:buNone/>
            </a:pPr>
            <a:r>
              <a:rPr lang="tr-TR" dirty="0" smtClean="0"/>
              <a:t>A: yayınmanın gerçekleştiği kesit alanı</a:t>
            </a:r>
          </a:p>
          <a:p>
            <a:pPr>
              <a:buNone/>
            </a:pPr>
            <a:r>
              <a:rPr lang="tr-TR" dirty="0" smtClean="0"/>
              <a:t>t: yayınma süresi</a:t>
            </a:r>
          </a:p>
          <a:p>
            <a:pPr>
              <a:buNone/>
            </a:pPr>
            <a:endParaRPr lang="tr-TR" dirty="0" smtClean="0"/>
          </a:p>
          <a:p>
            <a:pPr>
              <a:buNone/>
            </a:pPr>
            <a:r>
              <a:rPr lang="tr-TR" sz="2400" dirty="0" smtClean="0"/>
              <a:t>    </a:t>
            </a:r>
            <a:r>
              <a:rPr lang="tr-TR" sz="2400" dirty="0" err="1" smtClean="0"/>
              <a:t>J’nin</a:t>
            </a:r>
            <a:r>
              <a:rPr lang="tr-TR" sz="2400" dirty="0" smtClean="0"/>
              <a:t> birimi bir metre kareden bir saniyede yayınan atomun ağırlıkça miktarıdır. (Kg/m</a:t>
            </a:r>
            <a:r>
              <a:rPr lang="tr-TR" sz="2400" baseline="30000" dirty="0" smtClean="0"/>
              <a:t>2</a:t>
            </a:r>
            <a:r>
              <a:rPr lang="tr-TR" sz="2400" dirty="0" smtClean="0"/>
              <a:t>s veya atom/m</a:t>
            </a:r>
            <a:r>
              <a:rPr lang="tr-TR" sz="2400" baseline="30000" dirty="0" smtClean="0"/>
              <a:t>2</a:t>
            </a:r>
            <a:r>
              <a:rPr lang="tr-TR" sz="2400" dirty="0" smtClean="0"/>
              <a:t>s)</a:t>
            </a:r>
          </a:p>
          <a:p>
            <a:pPr>
              <a:buNone/>
            </a:pPr>
            <a:endParaRPr lang="tr-TR" dirty="0" smtClean="0"/>
          </a:p>
        </p:txBody>
      </p:sp>
      <p:cxnSp>
        <p:nvCxnSpPr>
          <p:cNvPr id="8" name="7 Düz Bağlayıcı"/>
          <p:cNvCxnSpPr/>
          <p:nvPr/>
        </p:nvCxnSpPr>
        <p:spPr bwMode="auto">
          <a:xfrm>
            <a:off x="1639614" y="1718441"/>
            <a:ext cx="56755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KARARLI YAYINMA</a:t>
            </a:r>
            <a:endParaRPr lang="tr-TR" dirty="0"/>
          </a:p>
        </p:txBody>
      </p:sp>
      <p:sp>
        <p:nvSpPr>
          <p:cNvPr id="3" name="2 İçerik Yer Tutucusu"/>
          <p:cNvSpPr>
            <a:spLocks noGrp="1"/>
          </p:cNvSpPr>
          <p:nvPr>
            <p:ph idx="1"/>
          </p:nvPr>
        </p:nvSpPr>
        <p:spPr>
          <a:xfrm>
            <a:off x="696913" y="882869"/>
            <a:ext cx="7772400" cy="5754414"/>
          </a:xfrm>
        </p:spPr>
        <p:txBody>
          <a:bodyPr/>
          <a:lstStyle/>
          <a:p>
            <a:r>
              <a:rPr lang="tr-TR" sz="1800" dirty="0" smtClean="0"/>
              <a:t>Yayınma akısı zamanla değişmiyorsa kararlı yayınma hali söz konusudur. Her iki yüzeyindeki konsantrasyonun veya basıncın sabit tutulduğu bir metal plakada kesit boyunca gaz atomlarının yayınması kararlı yayınma için verilen bir örnektir. </a:t>
            </a:r>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r>
              <a:rPr lang="tr-TR" sz="1800" dirty="0" smtClean="0"/>
              <a:t>Katı içerisinde konsantrasyonun konumla x e göre değişimi çizildiğinde elde edilen eğri konsantrasyon profili, bu eğri üzerindeki belirli bir noktada eğim ise konsantrasyon </a:t>
            </a:r>
            <a:r>
              <a:rPr lang="tr-TR" sz="1800" dirty="0" err="1" smtClean="0"/>
              <a:t>gradyeni</a:t>
            </a:r>
            <a:r>
              <a:rPr lang="tr-TR" sz="1800" dirty="0" smtClean="0"/>
              <a:t> olarak adlandırılmıştır. </a:t>
            </a:r>
            <a:endParaRPr lang="tr-TR" sz="1800" dirty="0"/>
          </a:p>
        </p:txBody>
      </p:sp>
      <p:sp>
        <p:nvSpPr>
          <p:cNvPr id="4" name="3 Slayt Numarası Yer Tutucusu"/>
          <p:cNvSpPr>
            <a:spLocks noGrp="1"/>
          </p:cNvSpPr>
          <p:nvPr>
            <p:ph type="sldNum" sz="quarter" idx="12"/>
          </p:nvPr>
        </p:nvSpPr>
        <p:spPr/>
        <p:txBody>
          <a:bodyPr/>
          <a:lstStyle/>
          <a:p>
            <a:pPr>
              <a:defRPr/>
            </a:pPr>
            <a:fld id="{2D41F39C-6C00-4CF6-841C-765C4105DC20}" type="slidenum">
              <a:rPr lang="en-US" smtClean="0"/>
              <a:pPr>
                <a:defRPr/>
              </a:pPr>
              <a:t>12</a:t>
            </a:fld>
            <a:endParaRPr lang="en-US"/>
          </a:p>
        </p:txBody>
      </p:sp>
      <p:pic>
        <p:nvPicPr>
          <p:cNvPr id="46084" name="Picture 4"/>
          <p:cNvPicPr>
            <a:picLocks noChangeAspect="1" noChangeArrowheads="1"/>
          </p:cNvPicPr>
          <p:nvPr/>
        </p:nvPicPr>
        <p:blipFill>
          <a:blip r:embed="rId2"/>
          <a:srcRect/>
          <a:stretch>
            <a:fillRect/>
          </a:stretch>
        </p:blipFill>
        <p:spPr bwMode="auto">
          <a:xfrm>
            <a:off x="1387367" y="2098709"/>
            <a:ext cx="6166482" cy="3151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Yayınma akısının konsantrasyon </a:t>
            </a:r>
            <a:r>
              <a:rPr lang="tr-TR" dirty="0" err="1" smtClean="0"/>
              <a:t>gradyeniyle</a:t>
            </a:r>
            <a:r>
              <a:rPr lang="tr-TR" dirty="0" smtClean="0"/>
              <a:t> orantılı olması sebebiyle tek bir doğrultudaki kararlı yayınma matematiksel olarak nispeten basit bir şekilde ifade edilir.</a:t>
            </a:r>
          </a:p>
          <a:p>
            <a:r>
              <a:rPr lang="tr-TR" dirty="0" smtClean="0"/>
              <a:t>J= -D </a:t>
            </a:r>
            <a:r>
              <a:rPr lang="tr-TR" dirty="0" err="1" smtClean="0"/>
              <a:t>dC</a:t>
            </a:r>
            <a:r>
              <a:rPr lang="tr-TR" dirty="0" smtClean="0"/>
              <a:t> / </a:t>
            </a:r>
            <a:r>
              <a:rPr lang="tr-TR" dirty="0" err="1" smtClean="0"/>
              <a:t>dx</a:t>
            </a:r>
            <a:endParaRPr lang="tr-TR" dirty="0" smtClean="0"/>
          </a:p>
          <a:p>
            <a:endParaRPr lang="tr-TR" dirty="0" smtClean="0"/>
          </a:p>
          <a:p>
            <a:r>
              <a:rPr lang="tr-TR" dirty="0" smtClean="0"/>
              <a:t>Buradaki D orantı sabiti (yayınma katsayısı) olarak adlandırılır. Eksi işareti yayınma yönünde konsantrasyonun azaldığını gösterir. </a:t>
            </a:r>
            <a:endParaRPr lang="tr-TR" dirty="0"/>
          </a:p>
        </p:txBody>
      </p:sp>
      <p:sp>
        <p:nvSpPr>
          <p:cNvPr id="4" name="3 Slayt Numarası Yer Tutucusu"/>
          <p:cNvSpPr>
            <a:spLocks noGrp="1"/>
          </p:cNvSpPr>
          <p:nvPr>
            <p:ph type="sldNum" sz="quarter" idx="12"/>
          </p:nvPr>
        </p:nvSpPr>
        <p:spPr/>
        <p:txBody>
          <a:bodyPr/>
          <a:lstStyle/>
          <a:p>
            <a:pPr>
              <a:defRPr/>
            </a:pPr>
            <a:fld id="{2D41F39C-6C00-4CF6-841C-765C4105DC20}"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3103" y="18873"/>
            <a:ext cx="4477406" cy="646331"/>
          </a:xfrm>
          <a:prstGeom prst="rect">
            <a:avLst/>
          </a:prstGeom>
        </p:spPr>
        <p:txBody>
          <a:bodyPr wrap="square">
            <a:spAutoFit/>
          </a:bodyPr>
          <a:lstStyle/>
          <a:p>
            <a:pPr lvl="0"/>
            <a:r>
              <a:rPr lang="tr-TR" sz="3600" b="1" dirty="0" smtClean="0">
                <a:solidFill>
                  <a:prstClr val="black"/>
                </a:solidFill>
                <a:latin typeface="Times New Roman" pitchFamily="18" charset="0"/>
                <a:cs typeface="Times New Roman" pitchFamily="18" charset="0"/>
              </a:rPr>
              <a:t>Kararlı </a:t>
            </a:r>
            <a:r>
              <a:rPr lang="tr-TR" sz="3600" b="1" dirty="0" err="1" smtClean="0">
                <a:solidFill>
                  <a:prstClr val="black"/>
                </a:solidFill>
                <a:latin typeface="Times New Roman" pitchFamily="18" charset="0"/>
                <a:cs typeface="Times New Roman" pitchFamily="18" charset="0"/>
              </a:rPr>
              <a:t>Yayınma</a:t>
            </a:r>
            <a:endParaRPr lang="tr-TR" sz="3600" b="1" dirty="0">
              <a:solidFill>
                <a:prstClr val="black"/>
              </a:solidFill>
              <a:latin typeface="Times New Roman" pitchFamily="18" charset="0"/>
              <a:cs typeface="Times New Roman" pitchFamily="18" charset="0"/>
            </a:endParaRPr>
          </a:p>
        </p:txBody>
      </p:sp>
      <p:cxnSp>
        <p:nvCxnSpPr>
          <p:cNvPr id="7" name="Straight Connector 6"/>
          <p:cNvCxnSpPr/>
          <p:nvPr/>
        </p:nvCxnSpPr>
        <p:spPr>
          <a:xfrm flipV="1">
            <a:off x="1143000" y="609600"/>
            <a:ext cx="6858000" cy="556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4"/>
          <p:cNvSpPr/>
          <p:nvPr/>
        </p:nvSpPr>
        <p:spPr>
          <a:xfrm>
            <a:off x="0" y="861321"/>
            <a:ext cx="9144000" cy="3108543"/>
          </a:xfrm>
          <a:prstGeom prst="rect">
            <a:avLst/>
          </a:prstGeom>
        </p:spPr>
        <p:txBody>
          <a:bodyPr wrap="square">
            <a:spAutoFit/>
          </a:bodyPr>
          <a:lstStyle/>
          <a:p>
            <a:pPr lvl="0" algn="just"/>
            <a:r>
              <a:rPr lang="tr-TR" sz="2800" b="1" dirty="0" err="1" smtClean="0">
                <a:solidFill>
                  <a:prstClr val="black"/>
                </a:solidFill>
                <a:latin typeface="Times New Roman" pitchFamily="18" charset="0"/>
                <a:cs typeface="Times New Roman" pitchFamily="18" charset="0"/>
              </a:rPr>
              <a:t>Yayınma</a:t>
            </a:r>
            <a:r>
              <a:rPr lang="tr-TR" sz="2800" b="1" dirty="0" smtClean="0">
                <a:solidFill>
                  <a:prstClr val="black"/>
                </a:solidFill>
                <a:latin typeface="Times New Roman" pitchFamily="18" charset="0"/>
                <a:cs typeface="Times New Roman" pitchFamily="18" charset="0"/>
              </a:rPr>
              <a:t> akısı hesaplama: </a:t>
            </a:r>
            <a:r>
              <a:rPr lang="tr-TR" sz="2800" dirty="0" smtClean="0">
                <a:solidFill>
                  <a:prstClr val="black"/>
                </a:solidFill>
                <a:latin typeface="Times New Roman" pitchFamily="18" charset="0"/>
                <a:cs typeface="Times New Roman" pitchFamily="18" charset="0"/>
              </a:rPr>
              <a:t>700 </a:t>
            </a:r>
            <a:r>
              <a:rPr lang="tr-TR" sz="2800" baseline="30000" dirty="0" err="1" smtClean="0">
                <a:solidFill>
                  <a:prstClr val="black"/>
                </a:solidFill>
                <a:latin typeface="Times New Roman" pitchFamily="18" charset="0"/>
                <a:cs typeface="Times New Roman" pitchFamily="18" charset="0"/>
              </a:rPr>
              <a:t>o</a:t>
            </a:r>
            <a:r>
              <a:rPr lang="tr-TR" sz="2800" dirty="0" err="1" smtClean="0">
                <a:solidFill>
                  <a:prstClr val="black"/>
                </a:solidFill>
                <a:latin typeface="Times New Roman" pitchFamily="18" charset="0"/>
                <a:cs typeface="Times New Roman" pitchFamily="18" charset="0"/>
              </a:rPr>
              <a:t>C’de</a:t>
            </a:r>
            <a:r>
              <a:rPr lang="tr-TR" sz="2800" dirty="0" smtClean="0">
                <a:solidFill>
                  <a:prstClr val="black"/>
                </a:solidFill>
                <a:latin typeface="Times New Roman" pitchFamily="18" charset="0"/>
                <a:cs typeface="Times New Roman" pitchFamily="18" charset="0"/>
              </a:rPr>
              <a:t> demir plakanın bir yüzeyi karbonca zengin </a:t>
            </a:r>
            <a:r>
              <a:rPr lang="tr-TR" sz="2800" dirty="0" err="1" smtClean="0">
                <a:solidFill>
                  <a:prstClr val="black"/>
                </a:solidFill>
                <a:latin typeface="Times New Roman" pitchFamily="18" charset="0"/>
                <a:cs typeface="Times New Roman" pitchFamily="18" charset="0"/>
              </a:rPr>
              <a:t>karbürleme</a:t>
            </a:r>
            <a:r>
              <a:rPr lang="tr-TR" sz="2800" dirty="0" smtClean="0">
                <a:solidFill>
                  <a:prstClr val="black"/>
                </a:solidFill>
                <a:latin typeface="Times New Roman" pitchFamily="18" charset="0"/>
                <a:cs typeface="Times New Roman" pitchFamily="18" charset="0"/>
              </a:rPr>
              <a:t> atmosferine, diğer yüzeyi karbonca fakir </a:t>
            </a:r>
            <a:r>
              <a:rPr lang="tr-TR" sz="2800" dirty="0" err="1" smtClean="0">
                <a:solidFill>
                  <a:prstClr val="black"/>
                </a:solidFill>
                <a:latin typeface="Times New Roman" pitchFamily="18" charset="0"/>
                <a:cs typeface="Times New Roman" pitchFamily="18" charset="0"/>
              </a:rPr>
              <a:t>dekarbürleme</a:t>
            </a:r>
            <a:r>
              <a:rPr lang="tr-TR" sz="2800" dirty="0" smtClean="0">
                <a:solidFill>
                  <a:prstClr val="black"/>
                </a:solidFill>
                <a:latin typeface="Times New Roman" pitchFamily="18" charset="0"/>
                <a:cs typeface="Times New Roman" pitchFamily="18" charset="0"/>
              </a:rPr>
              <a:t> atmosferine maruz bırakılmıştır. Kararlı </a:t>
            </a:r>
            <a:r>
              <a:rPr lang="tr-TR" sz="2800" dirty="0" err="1" smtClean="0">
                <a:solidFill>
                  <a:prstClr val="black"/>
                </a:solidFill>
                <a:latin typeface="Times New Roman" pitchFamily="18" charset="0"/>
                <a:cs typeface="Times New Roman" pitchFamily="18" charset="0"/>
              </a:rPr>
              <a:t>yayınma</a:t>
            </a:r>
            <a:r>
              <a:rPr lang="tr-TR" sz="2800" dirty="0" smtClean="0">
                <a:solidFill>
                  <a:prstClr val="black"/>
                </a:solidFill>
                <a:latin typeface="Times New Roman" pitchFamily="18" charset="0"/>
                <a:cs typeface="Times New Roman" pitchFamily="18" charset="0"/>
              </a:rPr>
              <a:t> durumunda, </a:t>
            </a:r>
            <a:r>
              <a:rPr lang="tr-TR" sz="2800" dirty="0" err="1" smtClean="0">
                <a:solidFill>
                  <a:prstClr val="black"/>
                </a:solidFill>
                <a:latin typeface="Times New Roman" pitchFamily="18" charset="0"/>
                <a:cs typeface="Times New Roman" pitchFamily="18" charset="0"/>
              </a:rPr>
              <a:t>karbürleme</a:t>
            </a:r>
            <a:r>
              <a:rPr lang="tr-TR" sz="2800" dirty="0" smtClean="0">
                <a:solidFill>
                  <a:prstClr val="black"/>
                </a:solidFill>
                <a:latin typeface="Times New Roman" pitchFamily="18" charset="0"/>
                <a:cs typeface="Times New Roman" pitchFamily="18" charset="0"/>
              </a:rPr>
              <a:t> yüzeyinin 5 ve 10 mm derinlikteki karbon konsantrasyonları sırasıyla 1,2 ve 0,8 kg/m</a:t>
            </a:r>
            <a:r>
              <a:rPr lang="tr-TR" sz="2800" baseline="30000" dirty="0" smtClean="0">
                <a:solidFill>
                  <a:prstClr val="black"/>
                </a:solidFill>
                <a:latin typeface="Times New Roman" pitchFamily="18" charset="0"/>
                <a:cs typeface="Times New Roman" pitchFamily="18" charset="0"/>
              </a:rPr>
              <a:t>3</a:t>
            </a:r>
            <a:r>
              <a:rPr lang="tr-TR" sz="2800" dirty="0" smtClean="0">
                <a:solidFill>
                  <a:prstClr val="black"/>
                </a:solidFill>
                <a:latin typeface="Times New Roman" pitchFamily="18" charset="0"/>
                <a:cs typeface="Times New Roman" pitchFamily="18" charset="0"/>
              </a:rPr>
              <a:t> olduğuna göre, plaka boyunca karbonun </a:t>
            </a:r>
            <a:r>
              <a:rPr lang="tr-TR" sz="2800" dirty="0" err="1" smtClean="0">
                <a:solidFill>
                  <a:prstClr val="black"/>
                </a:solidFill>
                <a:latin typeface="Times New Roman" pitchFamily="18" charset="0"/>
                <a:cs typeface="Times New Roman" pitchFamily="18" charset="0"/>
              </a:rPr>
              <a:t>yayınma</a:t>
            </a:r>
            <a:r>
              <a:rPr lang="tr-TR" sz="2800" dirty="0" smtClean="0">
                <a:solidFill>
                  <a:prstClr val="black"/>
                </a:solidFill>
                <a:latin typeface="Times New Roman" pitchFamily="18" charset="0"/>
                <a:cs typeface="Times New Roman" pitchFamily="18" charset="0"/>
              </a:rPr>
              <a:t> akısını hesaplayınız. (D: 3x10</a:t>
            </a:r>
            <a:r>
              <a:rPr lang="tr-TR" sz="2800" baseline="30000" dirty="0" smtClean="0">
                <a:solidFill>
                  <a:prstClr val="black"/>
                </a:solidFill>
                <a:latin typeface="Times New Roman" pitchFamily="18" charset="0"/>
                <a:cs typeface="Times New Roman" pitchFamily="18" charset="0"/>
              </a:rPr>
              <a:t>-11</a:t>
            </a:r>
            <a:r>
              <a:rPr lang="tr-TR" sz="2800" dirty="0" smtClean="0">
                <a:solidFill>
                  <a:prstClr val="black"/>
                </a:solidFill>
                <a:latin typeface="Times New Roman" pitchFamily="18" charset="0"/>
                <a:cs typeface="Times New Roman" pitchFamily="18" charset="0"/>
              </a:rPr>
              <a:t> m</a:t>
            </a:r>
            <a:r>
              <a:rPr lang="tr-TR" sz="2800" baseline="30000" dirty="0" smtClean="0">
                <a:solidFill>
                  <a:prstClr val="black"/>
                </a:solidFill>
                <a:latin typeface="Times New Roman" pitchFamily="18" charset="0"/>
                <a:cs typeface="Times New Roman" pitchFamily="18" charset="0"/>
              </a:rPr>
              <a:t>2</a:t>
            </a:r>
            <a:r>
              <a:rPr lang="tr-TR" sz="2800" dirty="0" smtClean="0">
                <a:solidFill>
                  <a:prstClr val="black"/>
                </a:solidFill>
                <a:latin typeface="Times New Roman" pitchFamily="18" charset="0"/>
                <a:cs typeface="Times New Roman" pitchFamily="18" charset="0"/>
              </a:rPr>
              <a:t>/s)</a:t>
            </a:r>
          </a:p>
        </p:txBody>
      </p:sp>
      <mc:AlternateContent xmlns:mc="http://schemas.openxmlformats.org/markup-compatibility/2006" xmlns:a14="http://schemas.microsoft.com/office/drawing/2010/main">
        <mc:Choice Requires="a14">
          <p:sp>
            <p:nvSpPr>
              <p:cNvPr id="2" name="Metin kutusu 1"/>
              <p:cNvSpPr txBox="1"/>
              <p:nvPr/>
            </p:nvSpPr>
            <p:spPr>
              <a:xfrm>
                <a:off x="1" y="5009157"/>
                <a:ext cx="9144000" cy="7689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𝐽</m:t>
                      </m:r>
                      <m:r>
                        <a:rPr lang="tr-TR" b="0" i="1" smtClean="0">
                          <a:latin typeface="Cambria Math" panose="02040503050406030204" pitchFamily="18" charset="0"/>
                        </a:rPr>
                        <m:t>=−</m:t>
                      </m:r>
                      <m:r>
                        <a:rPr lang="tr-TR" b="0" i="1" smtClean="0">
                          <a:latin typeface="Cambria Math" panose="02040503050406030204" pitchFamily="18" charset="0"/>
                        </a:rPr>
                        <m:t>𝐷</m:t>
                      </m:r>
                      <m:f>
                        <m:fPr>
                          <m:ctrlPr>
                            <a:rPr lang="tr-TR" b="0" i="1" smtClean="0">
                              <a:latin typeface="Cambria Math"/>
                            </a:rPr>
                          </m:ctrlPr>
                        </m:fPr>
                        <m:num>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𝐶</m:t>
                          </m:r>
                        </m:num>
                        <m:den>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𝑥</m:t>
                          </m:r>
                        </m:den>
                      </m:f>
                      <m:r>
                        <a:rPr lang="tr-TR" b="0" i="1" smtClean="0">
                          <a:latin typeface="Cambria Math" panose="02040503050406030204" pitchFamily="18" charset="0"/>
                        </a:rPr>
                        <m:t>=−</m:t>
                      </m:r>
                      <m:d>
                        <m:dPr>
                          <m:ctrlPr>
                            <a:rPr lang="tr-TR" b="0" i="1" smtClean="0">
                              <a:latin typeface="Cambria Math"/>
                            </a:rPr>
                          </m:ctrlPr>
                        </m:dPr>
                        <m:e>
                          <m:r>
                            <m:rPr>
                              <m:nor/>
                            </m:rPr>
                            <a:rPr lang="tr-TR" dirty="0">
                              <a:solidFill>
                                <a:prstClr val="black"/>
                              </a:solidFill>
                              <a:latin typeface="Times New Roman" pitchFamily="18" charset="0"/>
                              <a:cs typeface="Times New Roman" pitchFamily="18" charset="0"/>
                            </a:rPr>
                            <m:t>3</m:t>
                          </m:r>
                          <m:r>
                            <m:rPr>
                              <m:nor/>
                            </m:rPr>
                            <a:rPr lang="tr-TR" dirty="0">
                              <a:solidFill>
                                <a:prstClr val="black"/>
                              </a:solidFill>
                              <a:latin typeface="Times New Roman" pitchFamily="18" charset="0"/>
                              <a:cs typeface="Times New Roman" pitchFamily="18" charset="0"/>
                            </a:rPr>
                            <m:t>x</m:t>
                          </m:r>
                          <m:r>
                            <m:rPr>
                              <m:nor/>
                            </m:rPr>
                            <a:rPr lang="tr-TR" dirty="0">
                              <a:solidFill>
                                <a:prstClr val="black"/>
                              </a:solidFill>
                              <a:latin typeface="Times New Roman" pitchFamily="18" charset="0"/>
                              <a:cs typeface="Times New Roman" pitchFamily="18" charset="0"/>
                            </a:rPr>
                            <m:t>10−11 </m:t>
                          </m:r>
                          <m:r>
                            <m:rPr>
                              <m:nor/>
                            </m:rPr>
                            <a:rPr lang="tr-TR" dirty="0">
                              <a:solidFill>
                                <a:prstClr val="black"/>
                              </a:solidFill>
                              <a:latin typeface="Times New Roman" pitchFamily="18" charset="0"/>
                              <a:cs typeface="Times New Roman" pitchFamily="18" charset="0"/>
                            </a:rPr>
                            <m:t>m</m:t>
                          </m:r>
                          <m:r>
                            <m:rPr>
                              <m:nor/>
                            </m:rPr>
                            <a:rPr lang="tr-TR" baseline="30000" dirty="0">
                              <a:solidFill>
                                <a:prstClr val="black"/>
                              </a:solidFill>
                              <a:latin typeface="Times New Roman" pitchFamily="18" charset="0"/>
                              <a:cs typeface="Times New Roman" pitchFamily="18" charset="0"/>
                            </a:rPr>
                            <m:t>2</m:t>
                          </m:r>
                          <m:r>
                            <m:rPr>
                              <m:nor/>
                            </m:rPr>
                            <a:rPr lang="tr-TR" dirty="0">
                              <a:solidFill>
                                <a:prstClr val="black"/>
                              </a:solidFill>
                              <a:latin typeface="Times New Roman" pitchFamily="18" charset="0"/>
                              <a:cs typeface="Times New Roman" pitchFamily="18" charset="0"/>
                            </a:rPr>
                            <m:t>/</m:t>
                          </m:r>
                          <m:r>
                            <m:rPr>
                              <m:nor/>
                            </m:rPr>
                            <a:rPr lang="tr-TR" dirty="0">
                              <a:solidFill>
                                <a:prstClr val="black"/>
                              </a:solidFill>
                              <a:latin typeface="Times New Roman" pitchFamily="18" charset="0"/>
                              <a:cs typeface="Times New Roman" pitchFamily="18" charset="0"/>
                            </a:rPr>
                            <m:t>s</m:t>
                          </m:r>
                        </m:e>
                      </m:d>
                      <m:f>
                        <m:fPr>
                          <m:ctrlPr>
                            <a:rPr lang="tr-TR" b="0" i="1" smtClean="0">
                              <a:latin typeface="Cambria Math"/>
                            </a:rPr>
                          </m:ctrlPr>
                        </m:fPr>
                        <m:num>
                          <m:d>
                            <m:dPr>
                              <m:ctrlPr>
                                <a:rPr lang="tr-TR" b="0" i="1" smtClean="0">
                                  <a:latin typeface="Cambria Math"/>
                                </a:rPr>
                              </m:ctrlPr>
                            </m:dPr>
                            <m:e>
                              <m:r>
                                <a:rPr lang="tr-TR" b="0" i="1" smtClean="0">
                                  <a:latin typeface="Cambria Math" panose="02040503050406030204" pitchFamily="18" charset="0"/>
                                </a:rPr>
                                <m:t>1,2−0,8</m:t>
                              </m:r>
                            </m:e>
                          </m:d>
                          <m:r>
                            <m:rPr>
                              <m:nor/>
                            </m:rPr>
                            <a:rPr lang="tr-TR" dirty="0">
                              <a:solidFill>
                                <a:prstClr val="black"/>
                              </a:solidFill>
                              <a:latin typeface="Times New Roman" pitchFamily="18" charset="0"/>
                              <a:cs typeface="Times New Roman" pitchFamily="18" charset="0"/>
                            </a:rPr>
                            <m:t>kg</m:t>
                          </m:r>
                          <m:r>
                            <m:rPr>
                              <m:nor/>
                            </m:rPr>
                            <a:rPr lang="tr-TR" dirty="0">
                              <a:solidFill>
                                <a:prstClr val="black"/>
                              </a:solidFill>
                              <a:latin typeface="Times New Roman" pitchFamily="18" charset="0"/>
                              <a:cs typeface="Times New Roman" pitchFamily="18" charset="0"/>
                            </a:rPr>
                            <m:t>/</m:t>
                          </m:r>
                          <m:r>
                            <m:rPr>
                              <m:nor/>
                            </m:rPr>
                            <a:rPr lang="tr-TR" dirty="0">
                              <a:solidFill>
                                <a:prstClr val="black"/>
                              </a:solidFill>
                              <a:latin typeface="Times New Roman" pitchFamily="18" charset="0"/>
                              <a:cs typeface="Times New Roman" pitchFamily="18" charset="0"/>
                            </a:rPr>
                            <m:t>m</m:t>
                          </m:r>
                          <m:r>
                            <m:rPr>
                              <m:nor/>
                            </m:rPr>
                            <a:rPr lang="tr-TR" baseline="30000" dirty="0">
                              <a:solidFill>
                                <a:prstClr val="black"/>
                              </a:solidFill>
                              <a:latin typeface="Times New Roman" pitchFamily="18" charset="0"/>
                              <a:cs typeface="Times New Roman" pitchFamily="18" charset="0"/>
                            </a:rPr>
                            <m:t>3</m:t>
                          </m:r>
                        </m:num>
                        <m:den>
                          <m:d>
                            <m:dPr>
                              <m:ctrlPr>
                                <a:rPr lang="tr-TR" b="0" i="1" smtClean="0">
                                  <a:latin typeface="Cambria Math"/>
                                </a:rPr>
                              </m:ctrlPr>
                            </m:dPr>
                            <m:e>
                              <m:r>
                                <a:rPr lang="tr-TR" b="0" i="1" smtClean="0">
                                  <a:latin typeface="Cambria Math" panose="02040503050406030204" pitchFamily="18" charset="0"/>
                                </a:rPr>
                                <m:t>0,005</m:t>
                              </m:r>
                              <m:r>
                                <a:rPr lang="tr-TR" i="1">
                                  <a:latin typeface="Cambria Math" panose="02040503050406030204" pitchFamily="18" charset="0"/>
                                </a:rPr>
                                <m:t>−</m:t>
                              </m:r>
                              <m:r>
                                <a:rPr lang="tr-TR" b="0" i="1" smtClean="0">
                                  <a:latin typeface="Cambria Math" panose="02040503050406030204" pitchFamily="18" charset="0"/>
                                </a:rPr>
                                <m:t>0,01</m:t>
                              </m:r>
                            </m:e>
                          </m:d>
                          <m:r>
                            <a:rPr lang="tr-TR" b="0" i="1" smtClean="0">
                              <a:latin typeface="Cambria Math" panose="02040503050406030204" pitchFamily="18" charset="0"/>
                            </a:rPr>
                            <m:t> </m:t>
                          </m:r>
                          <m:r>
                            <a:rPr lang="tr-TR" b="0" i="1" smtClean="0">
                              <a:latin typeface="Cambria Math" panose="02040503050406030204" pitchFamily="18" charset="0"/>
                            </a:rPr>
                            <m:t>𝑚</m:t>
                          </m:r>
                        </m:den>
                      </m:f>
                      <m:r>
                        <a:rPr lang="tr-TR" b="0" i="1" smtClean="0">
                          <a:latin typeface="Cambria Math" panose="02040503050406030204" pitchFamily="18" charset="0"/>
                        </a:rPr>
                        <m:t>=2,4</m:t>
                      </m:r>
                      <m:r>
                        <a:rPr lang="tr-TR" b="0" i="1" smtClean="0">
                          <a:latin typeface="Cambria Math" panose="02040503050406030204" pitchFamily="18" charset="0"/>
                        </a:rPr>
                        <m:t>𝑥</m:t>
                      </m:r>
                      <m:r>
                        <m:rPr>
                          <m:nor/>
                        </m:rPr>
                        <a:rPr lang="tr-TR" dirty="0">
                          <a:solidFill>
                            <a:prstClr val="black"/>
                          </a:solidFill>
                          <a:latin typeface="Times New Roman" pitchFamily="18" charset="0"/>
                          <a:cs typeface="Times New Roman" pitchFamily="18" charset="0"/>
                        </a:rPr>
                        <m:t>10</m:t>
                      </m:r>
                      <m:r>
                        <m:rPr>
                          <m:nor/>
                        </m:rPr>
                        <a:rPr lang="tr-TR" baseline="30000" dirty="0">
                          <a:solidFill>
                            <a:prstClr val="black"/>
                          </a:solidFill>
                          <a:latin typeface="Times New Roman" pitchFamily="18" charset="0"/>
                          <a:cs typeface="Times New Roman" pitchFamily="18" charset="0"/>
                        </a:rPr>
                        <m:t>−</m:t>
                      </m:r>
                      <m:r>
                        <m:rPr>
                          <m:nor/>
                        </m:rPr>
                        <a:rPr lang="tr-TR" b="0" i="0" baseline="30000" dirty="0" smtClean="0">
                          <a:solidFill>
                            <a:prstClr val="black"/>
                          </a:solidFill>
                          <a:latin typeface="Times New Roman" pitchFamily="18" charset="0"/>
                          <a:cs typeface="Times New Roman" pitchFamily="18" charset="0"/>
                        </a:rPr>
                        <m:t>9</m:t>
                      </m:r>
                      <m:r>
                        <m:rPr>
                          <m:nor/>
                        </m:rPr>
                        <a:rPr lang="tr-TR" dirty="0">
                          <a:solidFill>
                            <a:prstClr val="black"/>
                          </a:solidFill>
                          <a:latin typeface="Times New Roman" pitchFamily="18" charset="0"/>
                          <a:cs typeface="Times New Roman" pitchFamily="18" charset="0"/>
                        </a:rPr>
                        <m:t> </m:t>
                      </m:r>
                      <m:r>
                        <m:rPr>
                          <m:nor/>
                        </m:rPr>
                        <a:rPr lang="tr-TR" b="0" i="0" dirty="0" smtClean="0">
                          <a:solidFill>
                            <a:prstClr val="black"/>
                          </a:solidFill>
                          <a:latin typeface="Times New Roman" pitchFamily="18" charset="0"/>
                          <a:cs typeface="Times New Roman" pitchFamily="18" charset="0"/>
                        </a:rPr>
                        <m:t>kg</m:t>
                      </m:r>
                      <m:r>
                        <m:rPr>
                          <m:nor/>
                        </m:rPr>
                        <a:rPr lang="tr-TR" b="0" i="0" dirty="0" smtClean="0">
                          <a:solidFill>
                            <a:prstClr val="black"/>
                          </a:solidFill>
                          <a:latin typeface="Times New Roman" pitchFamily="18" charset="0"/>
                          <a:cs typeface="Times New Roman" pitchFamily="18" charset="0"/>
                        </a:rPr>
                        <m:t>/</m:t>
                      </m:r>
                      <m:r>
                        <m:rPr>
                          <m:nor/>
                        </m:rPr>
                        <a:rPr lang="tr-TR" dirty="0">
                          <a:solidFill>
                            <a:prstClr val="black"/>
                          </a:solidFill>
                          <a:latin typeface="Times New Roman" pitchFamily="18" charset="0"/>
                          <a:cs typeface="Times New Roman" pitchFamily="18" charset="0"/>
                        </a:rPr>
                        <m:t>m</m:t>
                      </m:r>
                      <m:r>
                        <m:rPr>
                          <m:nor/>
                        </m:rPr>
                        <a:rPr lang="tr-TR" baseline="30000" dirty="0">
                          <a:solidFill>
                            <a:prstClr val="black"/>
                          </a:solidFill>
                          <a:latin typeface="Times New Roman" pitchFamily="18" charset="0"/>
                          <a:cs typeface="Times New Roman" pitchFamily="18" charset="0"/>
                        </a:rPr>
                        <m:t>2</m:t>
                      </m:r>
                      <m:r>
                        <m:rPr>
                          <m:nor/>
                        </m:rPr>
                        <a:rPr lang="tr-TR" dirty="0">
                          <a:solidFill>
                            <a:prstClr val="black"/>
                          </a:solidFill>
                          <a:latin typeface="Times New Roman" pitchFamily="18" charset="0"/>
                          <a:cs typeface="Times New Roman" pitchFamily="18" charset="0"/>
                        </a:rPr>
                        <m:t>s</m:t>
                      </m:r>
                    </m:oMath>
                  </m:oMathPara>
                </a14:m>
                <a:endParaRPr lang="en-US" dirty="0"/>
              </a:p>
            </p:txBody>
          </p:sp>
        </mc:Choice>
        <mc:Fallback xmlns="">
          <p:sp>
            <p:nvSpPr>
              <p:cNvPr id="2" name="Metin kutusu 1"/>
              <p:cNvSpPr txBox="1">
                <a:spLocks noRot="1" noChangeAspect="1" noMove="1" noResize="1" noEditPoints="1" noAdjustHandles="1" noChangeArrowheads="1" noChangeShapeType="1" noTextEdit="1"/>
              </p:cNvSpPr>
              <p:nvPr/>
            </p:nvSpPr>
            <p:spPr>
              <a:xfrm>
                <a:off x="1" y="5009157"/>
                <a:ext cx="9144000" cy="768993"/>
              </a:xfrm>
              <a:prstGeom prst="rect">
                <a:avLst/>
              </a:prstGeom>
              <a:blipFill rotWithShape="1">
                <a:blip r:embed="rId3"/>
                <a:stretch>
                  <a:fillRect/>
                </a:stretch>
              </a:blipFill>
            </p:spPr>
            <p:txBody>
              <a:bodyPr/>
              <a:lstStyle/>
              <a:p>
                <a:r>
                  <a:rPr lang="tr-TR">
                    <a:noFill/>
                  </a:rPr>
                  <a:t> </a:t>
                </a:r>
              </a:p>
            </p:txBody>
          </p:sp>
        </mc:Fallback>
      </mc:AlternateContent>
      <p:pic>
        <p:nvPicPr>
          <p:cNvPr id="14" name="Resim 13"/>
          <p:cNvPicPr>
            <a:picLocks noChangeAspect="1"/>
          </p:cNvPicPr>
          <p:nvPr/>
        </p:nvPicPr>
        <p:blipFill>
          <a:blip r:embed="rId4"/>
          <a:stretch>
            <a:fillRect/>
          </a:stretch>
        </p:blipFill>
        <p:spPr>
          <a:xfrm>
            <a:off x="6200670" y="3656668"/>
            <a:ext cx="1673113" cy="1080000"/>
          </a:xfrm>
          <a:prstGeom prst="rect">
            <a:avLst/>
          </a:prstGeom>
        </p:spPr>
      </p:pic>
    </p:spTree>
    <p:extLst>
      <p:ext uri="{BB962C8B-B14F-4D97-AF65-F5344CB8AC3E}">
        <p14:creationId xmlns:p14="http://schemas.microsoft.com/office/powerpoint/2010/main" val="465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endParaRPr lang="tr-TR" smtClean="0">
              <a:ea typeface="ＭＳ Ｐゴシック" pitchFamily="34" charset="-128"/>
            </a:endParaRPr>
          </a:p>
        </p:txBody>
      </p:sp>
      <p:pic>
        <p:nvPicPr>
          <p:cNvPr id="16387" name="Picture 4"/>
          <p:cNvPicPr>
            <a:picLocks noGrp="1" noChangeAspect="1" noChangeArrowheads="1"/>
          </p:cNvPicPr>
          <p:nvPr>
            <p:ph idx="1"/>
          </p:nvPr>
        </p:nvPicPr>
        <p:blipFill>
          <a:blip r:embed="rId2"/>
          <a:srcRect/>
          <a:stretch>
            <a:fillRect/>
          </a:stretch>
        </p:blipFill>
        <p:spPr>
          <a:xfrm>
            <a:off x="1771650" y="1203325"/>
            <a:ext cx="5621338" cy="489267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1696" y="18873"/>
            <a:ext cx="6559304" cy="646331"/>
          </a:xfrm>
          <a:prstGeom prst="rect">
            <a:avLst/>
          </a:prstGeom>
        </p:spPr>
        <p:txBody>
          <a:bodyPr wrap="square">
            <a:spAutoFit/>
          </a:bodyPr>
          <a:lstStyle/>
          <a:p>
            <a:pPr lvl="0"/>
            <a:r>
              <a:rPr lang="tr-TR" sz="3600" b="1" dirty="0" err="1" smtClean="0">
                <a:solidFill>
                  <a:prstClr val="black"/>
                </a:solidFill>
                <a:latin typeface="Times New Roman" pitchFamily="18" charset="0"/>
                <a:cs typeface="Times New Roman" pitchFamily="18" charset="0"/>
              </a:rPr>
              <a:t>Yayınmayı</a:t>
            </a:r>
            <a:r>
              <a:rPr lang="tr-TR" sz="3600" b="1" dirty="0" smtClean="0">
                <a:solidFill>
                  <a:prstClr val="black"/>
                </a:solidFill>
                <a:latin typeface="Times New Roman" pitchFamily="18" charset="0"/>
                <a:cs typeface="Times New Roman" pitchFamily="18" charset="0"/>
              </a:rPr>
              <a:t> Etkileyen Faktörler</a:t>
            </a:r>
            <a:endParaRPr lang="tr-TR" sz="3600" b="1" dirty="0">
              <a:solidFill>
                <a:prstClr val="black"/>
              </a:solidFill>
              <a:latin typeface="Times New Roman" pitchFamily="18" charset="0"/>
              <a:cs typeface="Times New Roman" pitchFamily="18" charset="0"/>
            </a:endParaRPr>
          </a:p>
        </p:txBody>
      </p:sp>
      <p:cxnSp>
        <p:nvCxnSpPr>
          <p:cNvPr id="7" name="Straight Connector 6"/>
          <p:cNvCxnSpPr/>
          <p:nvPr/>
        </p:nvCxnSpPr>
        <p:spPr>
          <a:xfrm flipV="1">
            <a:off x="1143000" y="609600"/>
            <a:ext cx="6858000" cy="556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4"/>
          <p:cNvSpPr/>
          <p:nvPr/>
        </p:nvSpPr>
        <p:spPr>
          <a:xfrm>
            <a:off x="0" y="1062280"/>
            <a:ext cx="9144001" cy="1200329"/>
          </a:xfrm>
          <a:prstGeom prst="rect">
            <a:avLst/>
          </a:prstGeom>
        </p:spPr>
        <p:txBody>
          <a:bodyPr wrap="square">
            <a:spAutoFit/>
          </a:bodyPr>
          <a:lstStyle/>
          <a:p>
            <a:pPr lvl="0" algn="just"/>
            <a:r>
              <a:rPr lang="tr-TR" sz="2400" b="1" dirty="0" err="1" smtClean="0">
                <a:solidFill>
                  <a:prstClr val="black"/>
                </a:solidFill>
                <a:latin typeface="Times New Roman" pitchFamily="18" charset="0"/>
                <a:cs typeface="Times New Roman" pitchFamily="18" charset="0"/>
              </a:rPr>
              <a:t>Yayınma</a:t>
            </a:r>
            <a:r>
              <a:rPr lang="tr-TR" sz="2400" b="1" dirty="0" smtClean="0">
                <a:solidFill>
                  <a:prstClr val="black"/>
                </a:solidFill>
                <a:latin typeface="Times New Roman" pitchFamily="18" charset="0"/>
                <a:cs typeface="Times New Roman" pitchFamily="18" charset="0"/>
              </a:rPr>
              <a:t> katsayısı hesabı: </a:t>
            </a:r>
            <a:r>
              <a:rPr lang="tr-TR" sz="2400" dirty="0" smtClean="0">
                <a:solidFill>
                  <a:prstClr val="black"/>
                </a:solidFill>
                <a:latin typeface="Times New Roman" pitchFamily="18" charset="0"/>
                <a:cs typeface="Times New Roman" pitchFamily="18" charset="0"/>
              </a:rPr>
              <a:t>550 </a:t>
            </a:r>
            <a:r>
              <a:rPr lang="tr-TR" sz="2400" baseline="30000" dirty="0" err="1" smtClean="0">
                <a:solidFill>
                  <a:prstClr val="black"/>
                </a:solidFill>
                <a:latin typeface="Times New Roman" pitchFamily="18" charset="0"/>
                <a:cs typeface="Times New Roman" pitchFamily="18" charset="0"/>
              </a:rPr>
              <a:t>o</a:t>
            </a:r>
            <a:r>
              <a:rPr lang="tr-TR" sz="2400" dirty="0" err="1" smtClean="0">
                <a:solidFill>
                  <a:prstClr val="black"/>
                </a:solidFill>
                <a:latin typeface="Times New Roman" pitchFamily="18" charset="0"/>
                <a:cs typeface="Times New Roman" pitchFamily="18" charset="0"/>
              </a:rPr>
              <a:t>C</a:t>
            </a:r>
            <a:r>
              <a:rPr lang="tr-TR" sz="2400" dirty="0" smtClean="0">
                <a:solidFill>
                  <a:prstClr val="black"/>
                </a:solidFill>
                <a:latin typeface="Times New Roman" pitchFamily="18" charset="0"/>
                <a:cs typeface="Times New Roman" pitchFamily="18" charset="0"/>
              </a:rPr>
              <a:t> sıcaklıkta magnezyumun alüminyum içerisindeki yayınımı için D</a:t>
            </a:r>
            <a:r>
              <a:rPr lang="tr-TR" sz="2400" baseline="-25000" dirty="0" smtClean="0">
                <a:solidFill>
                  <a:prstClr val="black"/>
                </a:solidFill>
                <a:latin typeface="Times New Roman" pitchFamily="18" charset="0"/>
                <a:cs typeface="Times New Roman" pitchFamily="18" charset="0"/>
              </a:rPr>
              <a:t>0</a:t>
            </a:r>
            <a:r>
              <a:rPr lang="tr-TR" sz="2400" dirty="0" smtClean="0">
                <a:solidFill>
                  <a:prstClr val="black"/>
                </a:solidFill>
                <a:latin typeface="Times New Roman" pitchFamily="18" charset="0"/>
                <a:cs typeface="Times New Roman" pitchFamily="18" charset="0"/>
              </a:rPr>
              <a:t> sabiti 1,2 x 10</a:t>
            </a:r>
            <a:r>
              <a:rPr lang="tr-TR" sz="2400" baseline="30000" dirty="0" smtClean="0">
                <a:solidFill>
                  <a:prstClr val="black"/>
                </a:solidFill>
                <a:latin typeface="Times New Roman" pitchFamily="18" charset="0"/>
                <a:cs typeface="Times New Roman" pitchFamily="18" charset="0"/>
              </a:rPr>
              <a:t>-4</a:t>
            </a:r>
            <a:r>
              <a:rPr lang="tr-TR" sz="2400" dirty="0" smtClean="0">
                <a:solidFill>
                  <a:prstClr val="black"/>
                </a:solidFill>
                <a:latin typeface="Times New Roman" pitchFamily="18" charset="0"/>
                <a:cs typeface="Times New Roman" pitchFamily="18" charset="0"/>
              </a:rPr>
              <a:t> m</a:t>
            </a:r>
            <a:r>
              <a:rPr lang="tr-TR" sz="2400" baseline="30000" dirty="0" smtClean="0">
                <a:solidFill>
                  <a:prstClr val="black"/>
                </a:solidFill>
                <a:latin typeface="Times New Roman" pitchFamily="18" charset="0"/>
                <a:cs typeface="Times New Roman" pitchFamily="18" charset="0"/>
              </a:rPr>
              <a:t>2</a:t>
            </a:r>
            <a:r>
              <a:rPr lang="tr-TR" sz="2400" dirty="0" smtClean="0">
                <a:solidFill>
                  <a:prstClr val="black"/>
                </a:solidFill>
                <a:latin typeface="Times New Roman" pitchFamily="18" charset="0"/>
                <a:cs typeface="Times New Roman" pitchFamily="18" charset="0"/>
              </a:rPr>
              <a:t>/s ve aktivasyon enerjisi 130 </a:t>
            </a:r>
            <a:r>
              <a:rPr lang="tr-TR" sz="2400" dirty="0" err="1" smtClean="0">
                <a:solidFill>
                  <a:prstClr val="black"/>
                </a:solidFill>
                <a:latin typeface="Times New Roman" pitchFamily="18" charset="0"/>
                <a:cs typeface="Times New Roman" pitchFamily="18" charset="0"/>
              </a:rPr>
              <a:t>kJ</a:t>
            </a:r>
            <a:r>
              <a:rPr lang="tr-TR" sz="2400" dirty="0" smtClean="0">
                <a:solidFill>
                  <a:prstClr val="black"/>
                </a:solidFill>
                <a:latin typeface="Times New Roman" pitchFamily="18" charset="0"/>
                <a:cs typeface="Times New Roman" pitchFamily="18" charset="0"/>
              </a:rPr>
              <a:t>/</a:t>
            </a:r>
            <a:r>
              <a:rPr lang="tr-TR" sz="2400" dirty="0" err="1" smtClean="0">
                <a:solidFill>
                  <a:prstClr val="black"/>
                </a:solidFill>
                <a:latin typeface="Times New Roman" pitchFamily="18" charset="0"/>
                <a:cs typeface="Times New Roman" pitchFamily="18" charset="0"/>
              </a:rPr>
              <a:t>mol’dür</a:t>
            </a:r>
            <a:r>
              <a:rPr lang="tr-TR" sz="2400" dirty="0" smtClean="0">
                <a:solidFill>
                  <a:prstClr val="black"/>
                </a:solidFill>
                <a:latin typeface="Times New Roman" pitchFamily="18" charset="0"/>
                <a:cs typeface="Times New Roman" pitchFamily="18" charset="0"/>
              </a:rPr>
              <a:t>. </a:t>
            </a:r>
            <a:r>
              <a:rPr lang="tr-TR" sz="2400" dirty="0" err="1" smtClean="0">
                <a:solidFill>
                  <a:prstClr val="black"/>
                </a:solidFill>
                <a:latin typeface="Times New Roman" pitchFamily="18" charset="0"/>
                <a:cs typeface="Times New Roman" pitchFamily="18" charset="0"/>
              </a:rPr>
              <a:t>Yayınma</a:t>
            </a:r>
            <a:r>
              <a:rPr lang="tr-TR" sz="2400" dirty="0" smtClean="0">
                <a:solidFill>
                  <a:prstClr val="black"/>
                </a:solidFill>
                <a:latin typeface="Times New Roman" pitchFamily="18" charset="0"/>
                <a:cs typeface="Times New Roman" pitchFamily="18" charset="0"/>
              </a:rPr>
              <a:t> katsayısını hesaplayınız. (R = 8,31 J/</a:t>
            </a:r>
            <a:r>
              <a:rPr lang="tr-TR" sz="2400" dirty="0" err="1" smtClean="0">
                <a:solidFill>
                  <a:prstClr val="black"/>
                </a:solidFill>
                <a:latin typeface="Times New Roman" pitchFamily="18" charset="0"/>
                <a:cs typeface="Times New Roman" pitchFamily="18" charset="0"/>
              </a:rPr>
              <a:t>mol.K</a:t>
            </a:r>
            <a:r>
              <a:rPr lang="tr-TR" sz="2400" dirty="0" smtClean="0">
                <a:solidFill>
                  <a:prstClr val="black"/>
                </a:solidFill>
                <a:latin typeface="Times New Roman" pitchFamily="18" charset="0"/>
                <a:cs typeface="Times New Roman" pitchFamily="18" charset="0"/>
              </a:rPr>
              <a:t>)</a:t>
            </a:r>
            <a:endParaRPr lang="tr-TR" sz="2400" b="1" dirty="0" smtClean="0">
              <a:solidFill>
                <a:prstClr val="black"/>
              </a:solidFill>
              <a:latin typeface="Times New Roman" pitchFamily="18" charset="0"/>
              <a:cs typeface="Times New Roman" pitchFamily="18" charset="0"/>
            </a:endParaRPr>
          </a:p>
        </p:txBody>
      </p:sp>
      <p:pic>
        <p:nvPicPr>
          <p:cNvPr id="2" name="Resim 1"/>
          <p:cNvPicPr>
            <a:picLocks noChangeAspect="1"/>
          </p:cNvPicPr>
          <p:nvPr/>
        </p:nvPicPr>
        <p:blipFill>
          <a:blip r:embed="rId3"/>
          <a:stretch>
            <a:fillRect/>
          </a:stretch>
        </p:blipFill>
        <p:spPr>
          <a:xfrm>
            <a:off x="3100045" y="2643933"/>
            <a:ext cx="2545709" cy="1152000"/>
          </a:xfrm>
          <a:prstGeom prst="rect">
            <a:avLst/>
          </a:prstGeom>
        </p:spPr>
      </p:pic>
      <p:pic>
        <p:nvPicPr>
          <p:cNvPr id="4" name="Resim 3"/>
          <p:cNvPicPr>
            <a:picLocks noChangeAspect="1"/>
          </p:cNvPicPr>
          <p:nvPr/>
        </p:nvPicPr>
        <p:blipFill>
          <a:blip r:embed="rId4"/>
          <a:stretch>
            <a:fillRect/>
          </a:stretch>
        </p:blipFill>
        <p:spPr>
          <a:xfrm>
            <a:off x="1441696" y="4338470"/>
            <a:ext cx="6260606" cy="1548000"/>
          </a:xfrm>
          <a:prstGeom prst="rect">
            <a:avLst/>
          </a:prstGeom>
        </p:spPr>
      </p:pic>
    </p:spTree>
    <p:extLst>
      <p:ext uri="{BB962C8B-B14F-4D97-AF65-F5344CB8AC3E}">
        <p14:creationId xmlns:p14="http://schemas.microsoft.com/office/powerpoint/2010/main" val="101061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endParaRPr lang="tr-TR" smtClean="0">
              <a:ea typeface="ＭＳ Ｐゴシック" pitchFamily="34" charset="-128"/>
            </a:endParaRPr>
          </a:p>
        </p:txBody>
      </p:sp>
      <p:pic>
        <p:nvPicPr>
          <p:cNvPr id="17411" name="Picture 4"/>
          <p:cNvPicPr>
            <a:picLocks noGrp="1" noChangeAspect="1" noChangeArrowheads="1"/>
          </p:cNvPicPr>
          <p:nvPr>
            <p:ph idx="1"/>
          </p:nvPr>
        </p:nvPicPr>
        <p:blipFill>
          <a:blip r:embed="rId2"/>
          <a:srcRect/>
          <a:stretch>
            <a:fillRect/>
          </a:stretch>
        </p:blipFill>
        <p:spPr>
          <a:xfrm>
            <a:off x="696913" y="1703388"/>
            <a:ext cx="7772400" cy="3890962"/>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p:txBody>
          <a:bodyPr/>
          <a:lstStyle/>
          <a:p>
            <a:endParaRPr lang="tr-TR" smtClean="0">
              <a:ea typeface="ＭＳ Ｐゴシック" pitchFamily="34" charset="-128"/>
            </a:endParaRPr>
          </a:p>
        </p:txBody>
      </p:sp>
      <p:pic>
        <p:nvPicPr>
          <p:cNvPr id="18435" name="Picture 4" descr="fg05_14"/>
          <p:cNvPicPr>
            <a:picLocks noGrp="1" noChangeAspect="1" noChangeArrowheads="1"/>
          </p:cNvPicPr>
          <p:nvPr>
            <p:ph sz="half" idx="1"/>
          </p:nvPr>
        </p:nvPicPr>
        <p:blipFill>
          <a:blip r:embed="rId2"/>
          <a:srcRect/>
          <a:stretch>
            <a:fillRect/>
          </a:stretch>
        </p:blipFill>
        <p:spPr>
          <a:xfrm>
            <a:off x="133350" y="1560513"/>
            <a:ext cx="4076700" cy="3786187"/>
          </a:xfrm>
          <a:noFill/>
        </p:spPr>
      </p:pic>
      <p:pic>
        <p:nvPicPr>
          <p:cNvPr id="18436" name="Picture 5" descr="fg05_14a-T2Table"/>
          <p:cNvPicPr>
            <a:picLocks noGrp="1" noChangeAspect="1" noChangeArrowheads="1"/>
          </p:cNvPicPr>
          <p:nvPr>
            <p:ph sz="half" idx="2"/>
          </p:nvPr>
        </p:nvPicPr>
        <p:blipFill>
          <a:blip r:embed="rId3"/>
          <a:srcRect/>
          <a:stretch>
            <a:fillRect/>
          </a:stretch>
        </p:blipFill>
        <p:spPr>
          <a:xfrm>
            <a:off x="4556125" y="2247900"/>
            <a:ext cx="4430713" cy="2495550"/>
          </a:xfrm>
          <a:noFill/>
        </p:spPr>
      </p:pic>
      <p:sp>
        <p:nvSpPr>
          <p:cNvPr id="18437" name="Text Box 6"/>
          <p:cNvSpPr txBox="1">
            <a:spLocks noChangeArrowheads="1"/>
          </p:cNvSpPr>
          <p:nvPr/>
        </p:nvSpPr>
        <p:spPr bwMode="auto">
          <a:xfrm>
            <a:off x="682625" y="1073150"/>
            <a:ext cx="2836863" cy="519113"/>
          </a:xfrm>
          <a:prstGeom prst="rect">
            <a:avLst/>
          </a:prstGeom>
          <a:noFill/>
          <a:ln w="9525">
            <a:noFill/>
            <a:miter lim="800000"/>
            <a:headEnd/>
            <a:tailEnd/>
          </a:ln>
        </p:spPr>
        <p:txBody>
          <a:bodyPr wrap="none">
            <a:spAutoFit/>
          </a:bodyPr>
          <a:lstStyle/>
          <a:p>
            <a:pPr eaLnBrk="1" hangingPunct="1"/>
            <a:r>
              <a:rPr lang="tr-TR" sz="2800" i="0">
                <a:latin typeface="Arial" charset="0"/>
              </a:rPr>
              <a:t>Metalik sistemler</a:t>
            </a:r>
            <a:endParaRPr lang="en-US" sz="2800" i="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1295400"/>
            <a:ext cx="4495800" cy="365125"/>
          </a:xfrm>
          <a:prstGeom prst="rect">
            <a:avLst/>
          </a:prstGeom>
          <a:noFill/>
          <a:ln w="9525">
            <a:noFill/>
            <a:miter lim="800000"/>
            <a:headEnd/>
            <a:tailEnd/>
          </a:ln>
        </p:spPr>
        <p:txBody>
          <a:bodyPr lIns="0" tIns="0" rIns="0" bIns="0">
            <a:spAutoFit/>
          </a:bodyPr>
          <a:lstStyle/>
          <a:p>
            <a:r>
              <a:rPr lang="en-US" i="0">
                <a:latin typeface="Arial" charset="0"/>
              </a:rPr>
              <a:t>•  </a:t>
            </a:r>
            <a:r>
              <a:rPr lang="tr-TR" i="0">
                <a:latin typeface="Arial" charset="0"/>
              </a:rPr>
              <a:t>Difüzivite T ile artar</a:t>
            </a:r>
            <a:r>
              <a:rPr lang="en-US" i="0">
                <a:latin typeface="Arial" charset="0"/>
              </a:rPr>
              <a:t>.</a:t>
            </a:r>
          </a:p>
        </p:txBody>
      </p:sp>
      <p:sp>
        <p:nvSpPr>
          <p:cNvPr id="21507" name="Rectangle 3"/>
          <p:cNvSpPr>
            <a:spLocks noGrp="1" noChangeArrowheads="1"/>
          </p:cNvSpPr>
          <p:nvPr>
            <p:ph type="title" idx="4294967295"/>
          </p:nvPr>
        </p:nvSpPr>
        <p:spPr>
          <a:xfrm>
            <a:off x="685800" y="381000"/>
            <a:ext cx="7772400" cy="263525"/>
          </a:xfrm>
        </p:spPr>
        <p:txBody>
          <a:bodyPr/>
          <a:lstStyle/>
          <a:p>
            <a:r>
              <a:rPr lang="tr-TR" sz="2800" smtClean="0">
                <a:ea typeface="ＭＳ Ｐゴシック" pitchFamily="34" charset="-128"/>
              </a:rPr>
              <a:t>Difüzyon ve Sıcaklık</a:t>
            </a:r>
            <a:endParaRPr lang="en-US" sz="2800" smtClean="0">
              <a:ea typeface="ＭＳ Ｐゴシック" pitchFamily="34" charset="-128"/>
            </a:endParaRPr>
          </a:p>
        </p:txBody>
      </p:sp>
      <p:sp>
        <p:nvSpPr>
          <p:cNvPr id="140292" name="Rectangle 4"/>
          <p:cNvSpPr>
            <a:spLocks noChangeArrowheads="1"/>
          </p:cNvSpPr>
          <p:nvPr/>
        </p:nvSpPr>
        <p:spPr bwMode="auto">
          <a:xfrm>
            <a:off x="457200" y="4343400"/>
            <a:ext cx="8001000" cy="730250"/>
          </a:xfrm>
          <a:prstGeom prst="rect">
            <a:avLst/>
          </a:prstGeom>
          <a:noFill/>
          <a:ln w="9525">
            <a:noFill/>
            <a:miter lim="800000"/>
            <a:headEnd/>
            <a:tailEnd/>
          </a:ln>
        </p:spPr>
        <p:txBody>
          <a:bodyPr lIns="0" tIns="0" rIns="0" bIns="0">
            <a:spAutoFit/>
          </a:bodyPr>
          <a:lstStyle/>
          <a:p>
            <a:r>
              <a:rPr lang="en-US" i="0">
                <a:latin typeface="Arial" charset="0"/>
              </a:rPr>
              <a:t>• Qd </a:t>
            </a:r>
            <a:r>
              <a:rPr lang="tr-TR" i="0">
                <a:latin typeface="Arial" charset="0"/>
              </a:rPr>
              <a:t>aktivasyon enerjisidir</a:t>
            </a:r>
            <a:r>
              <a:rPr lang="en-US" i="0">
                <a:latin typeface="Arial" charset="0"/>
              </a:rPr>
              <a:t> (</a:t>
            </a:r>
            <a:r>
              <a:rPr lang="tr-TR" i="0">
                <a:latin typeface="Arial" charset="0"/>
              </a:rPr>
              <a:t>bu enerji arttıkça, difüzivite ve atomik difüzyon olasılığı azalır</a:t>
            </a:r>
            <a:r>
              <a:rPr lang="en-US" i="0">
                <a:latin typeface="Arial" charset="0"/>
              </a:rPr>
              <a:t>)</a:t>
            </a:r>
          </a:p>
        </p:txBody>
      </p:sp>
      <p:pic>
        <p:nvPicPr>
          <p:cNvPr id="21509" name="Picture 5"/>
          <p:cNvPicPr>
            <a:picLocks noChangeAspect="1" noChangeArrowheads="1"/>
          </p:cNvPicPr>
          <p:nvPr/>
        </p:nvPicPr>
        <p:blipFill>
          <a:blip r:embed="rId2"/>
          <a:srcRect/>
          <a:stretch>
            <a:fillRect/>
          </a:stretch>
        </p:blipFill>
        <p:spPr bwMode="auto">
          <a:xfrm>
            <a:off x="533400" y="2057400"/>
            <a:ext cx="7707313"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0292">
                                            <p:txEl>
                                              <p:pRg st="0" end="0"/>
                                            </p:txEl>
                                          </p:spTgt>
                                        </p:tgtEl>
                                        <p:attrNameLst>
                                          <p:attrName>style.visibility</p:attrName>
                                        </p:attrNameLst>
                                      </p:cBhvr>
                                      <p:to>
                                        <p:strVal val="visible"/>
                                      </p:to>
                                    </p:set>
                                    <p:animEffect transition="in" filter="box(in)">
                                      <p:cBhvr>
                                        <p:cTn id="7" dur="500"/>
                                        <p:tgtEl>
                                          <p:spTgt spid="140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tr-TR" smtClean="0">
              <a:ea typeface="ＭＳ Ｐゴシック" pitchFamily="34" charset="-128"/>
            </a:endParaRPr>
          </a:p>
        </p:txBody>
      </p:sp>
      <p:sp>
        <p:nvSpPr>
          <p:cNvPr id="7171" name="Rectangle 3"/>
          <p:cNvSpPr>
            <a:spLocks noGrp="1" noChangeArrowheads="1"/>
          </p:cNvSpPr>
          <p:nvPr>
            <p:ph type="body" idx="1"/>
          </p:nvPr>
        </p:nvSpPr>
        <p:spPr/>
        <p:txBody>
          <a:bodyPr/>
          <a:lstStyle/>
          <a:p>
            <a:pPr>
              <a:lnSpc>
                <a:spcPct val="80000"/>
              </a:lnSpc>
            </a:pPr>
            <a:r>
              <a:rPr lang="tr-TR" sz="2400" b="0" smtClean="0">
                <a:ea typeface="ＭＳ Ｐゴシック" pitchFamily="34" charset="-128"/>
              </a:rPr>
              <a:t>Malzemelerde üretim ve uygulama sırasında görülen katılaşma, çökelme, yeniden kristalleşme, tane büyümesi gibi olaylar ile kaynak, lehim, sementasyon gibi işlemler büyük ölçüde atomların kütle içindeki hareketlerine bağlıdır.</a:t>
            </a:r>
          </a:p>
          <a:p>
            <a:pPr>
              <a:lnSpc>
                <a:spcPct val="80000"/>
              </a:lnSpc>
            </a:pPr>
            <a:r>
              <a:rPr lang="tr-TR" sz="2400" b="0" smtClean="0">
                <a:ea typeface="ＭＳ Ｐゴシック" pitchFamily="34" charset="-128"/>
              </a:rPr>
              <a:t>Atomların hareketleri ısıl enerji etkisinde oluşur ve iki aşamalıdır.</a:t>
            </a:r>
          </a:p>
          <a:p>
            <a:pPr>
              <a:lnSpc>
                <a:spcPct val="80000"/>
              </a:lnSpc>
            </a:pPr>
            <a:r>
              <a:rPr lang="tr-TR" sz="2400" b="0" smtClean="0">
                <a:ea typeface="ＭＳ Ｐゴシック" pitchFamily="34" charset="-128"/>
              </a:rPr>
              <a:t>Birincisi ısıl etki ile atomların kendi denge konumları çevresindeki küçük titreşim hareketleri, ikincisi ise yine aynı etki ile bir denge konumundan diğerine atlayarak yaptıkları uzak mesafe hareketleridir. Bu sonuncuya </a:t>
            </a:r>
            <a:r>
              <a:rPr lang="tr-TR" sz="2400" b="0" i="1" smtClean="0">
                <a:ea typeface="ＭＳ Ｐゴシック" pitchFamily="34" charset="-128"/>
              </a:rPr>
              <a:t>atomsal yayınım </a:t>
            </a:r>
            <a:r>
              <a:rPr lang="tr-TR" sz="2400" b="0" smtClean="0">
                <a:ea typeface="ＭＳ Ｐゴシック" pitchFamily="34" charset="-128"/>
              </a:rPr>
              <a:t>veya </a:t>
            </a:r>
            <a:r>
              <a:rPr lang="tr-TR" sz="2400" b="0" i="1" smtClean="0">
                <a:ea typeface="ＭＳ Ｐゴシック" pitchFamily="34" charset="-128"/>
              </a:rPr>
              <a:t>difüzyon </a:t>
            </a:r>
            <a:r>
              <a:rPr lang="tr-TR" sz="2400" b="0" smtClean="0">
                <a:ea typeface="ＭＳ Ｐゴシック" pitchFamily="34" charset="-128"/>
              </a:rPr>
              <a:t>denir.</a:t>
            </a:r>
          </a:p>
          <a:p>
            <a:pPr>
              <a:lnSpc>
                <a:spcPct val="80000"/>
              </a:lnSpc>
            </a:pPr>
            <a:r>
              <a:rPr lang="tr-TR" sz="2400" b="0" smtClean="0">
                <a:ea typeface="ＭＳ Ｐゴシック" pitchFamily="34" charset="-128"/>
              </a:rPr>
              <a:t>Katı malzemelerde meydana gelen difüzyon gaz ve sıvılardaki difüzyondan çok daha yavaştır.</a:t>
            </a:r>
          </a:p>
          <a:p>
            <a:pPr>
              <a:lnSpc>
                <a:spcPct val="80000"/>
              </a:lnSpc>
            </a:pPr>
            <a:endParaRPr lang="tr-TR"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endParaRPr lang="tr-TR" smtClean="0">
              <a:ea typeface="ＭＳ Ｐゴシック" pitchFamily="34" charset="-128"/>
            </a:endParaRPr>
          </a:p>
        </p:txBody>
      </p:sp>
      <p:pic>
        <p:nvPicPr>
          <p:cNvPr id="22531" name="Picture 4"/>
          <p:cNvPicPr>
            <a:picLocks noGrp="1" noChangeAspect="1" noChangeArrowheads="1"/>
          </p:cNvPicPr>
          <p:nvPr>
            <p:ph idx="1"/>
          </p:nvPr>
        </p:nvPicPr>
        <p:blipFill>
          <a:blip r:embed="rId2"/>
          <a:srcRect/>
          <a:stretch>
            <a:fillRect/>
          </a:stretch>
        </p:blipFill>
        <p:spPr>
          <a:xfrm>
            <a:off x="1303338" y="741363"/>
            <a:ext cx="5962650" cy="4448175"/>
          </a:xfrm>
          <a:noFill/>
        </p:spPr>
      </p:pic>
      <p:sp>
        <p:nvSpPr>
          <p:cNvPr id="22532" name="Text Box 5"/>
          <p:cNvSpPr txBox="1">
            <a:spLocks noChangeArrowheads="1"/>
          </p:cNvSpPr>
          <p:nvPr/>
        </p:nvSpPr>
        <p:spPr bwMode="auto">
          <a:xfrm>
            <a:off x="909638" y="5413375"/>
            <a:ext cx="6615112" cy="1006475"/>
          </a:xfrm>
          <a:prstGeom prst="rect">
            <a:avLst/>
          </a:prstGeom>
          <a:noFill/>
          <a:ln w="9525">
            <a:noFill/>
            <a:miter lim="800000"/>
            <a:headEnd/>
            <a:tailEnd/>
          </a:ln>
        </p:spPr>
        <p:txBody>
          <a:bodyPr>
            <a:spAutoFit/>
          </a:bodyPr>
          <a:lstStyle/>
          <a:p>
            <a:pPr marL="269875" indent="-269875" eaLnBrk="1" hangingPunct="1">
              <a:buFontTx/>
              <a:buChar char="•"/>
            </a:pPr>
            <a:r>
              <a:rPr lang="tr-TR" sz="2000" i="0">
                <a:latin typeface="Times New Roman" pitchFamily="18" charset="0"/>
              </a:rPr>
              <a:t>Atom konsantrasyonun yüzeyden içeri doğru zamanla değişimi 2.Fick kanunu ile ifade edilir.</a:t>
            </a:r>
          </a:p>
          <a:p>
            <a:pPr marL="269875" indent="-269875" eaLnBrk="1" hangingPunct="1">
              <a:buFontTx/>
              <a:buChar char="•"/>
            </a:pPr>
            <a:r>
              <a:rPr lang="tr-TR" sz="2000" i="0">
                <a:latin typeface="Times New Roman" pitchFamily="18" charset="0"/>
              </a:rPr>
              <a:t>2.Fick kanunu, 1.Fick kanununun türevidir.</a:t>
            </a:r>
            <a:endParaRPr lang="en-US" sz="2000" i="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descr="fg05_10"/>
          <p:cNvPicPr>
            <a:picLocks noChangeAspect="1" noChangeArrowheads="1"/>
          </p:cNvPicPr>
          <p:nvPr/>
        </p:nvPicPr>
        <p:blipFill>
          <a:blip r:embed="rId4"/>
          <a:srcRect/>
          <a:stretch>
            <a:fillRect/>
          </a:stretch>
        </p:blipFill>
        <p:spPr bwMode="auto">
          <a:xfrm>
            <a:off x="827088" y="260350"/>
            <a:ext cx="3724275" cy="2574925"/>
          </a:xfrm>
          <a:prstGeom prst="rect">
            <a:avLst/>
          </a:prstGeom>
          <a:noFill/>
          <a:ln w="9525">
            <a:noFill/>
            <a:miter lim="800000"/>
            <a:headEnd/>
            <a:tailEnd/>
          </a:ln>
        </p:spPr>
      </p:pic>
      <p:graphicFrame>
        <p:nvGraphicFramePr>
          <p:cNvPr id="1026" name="Object 4"/>
          <p:cNvGraphicFramePr>
            <a:graphicFrameLocks noChangeAspect="1"/>
          </p:cNvGraphicFramePr>
          <p:nvPr/>
        </p:nvGraphicFramePr>
        <p:xfrm>
          <a:off x="5651500" y="620713"/>
          <a:ext cx="2012950" cy="911225"/>
        </p:xfrm>
        <a:graphic>
          <a:graphicData uri="http://schemas.openxmlformats.org/presentationml/2006/ole">
            <mc:AlternateContent xmlns:mc="http://schemas.openxmlformats.org/markup-compatibility/2006">
              <mc:Choice xmlns:v="urn:schemas-microsoft-com:vml" Requires="v">
                <p:oleObj spid="_x0000_s1030" name="Equation" r:id="rId5" imgW="927100" imgH="419100" progId="Equation.3">
                  <p:embed/>
                </p:oleObj>
              </mc:Choice>
              <mc:Fallback>
                <p:oleObj name="Equation" r:id="rId5" imgW="927100" imgH="4191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620713"/>
                        <a:ext cx="201295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5"/>
          <p:cNvSpPr txBox="1">
            <a:spLocks noChangeArrowheads="1"/>
          </p:cNvSpPr>
          <p:nvPr/>
        </p:nvSpPr>
        <p:spPr bwMode="auto">
          <a:xfrm>
            <a:off x="395288" y="2852738"/>
            <a:ext cx="4608512" cy="701675"/>
          </a:xfrm>
          <a:prstGeom prst="rect">
            <a:avLst/>
          </a:prstGeom>
          <a:noFill/>
          <a:ln w="9525">
            <a:noFill/>
            <a:miter lim="800000"/>
            <a:headEnd/>
            <a:tailEnd/>
          </a:ln>
        </p:spPr>
        <p:txBody>
          <a:bodyPr>
            <a:spAutoFit/>
          </a:bodyPr>
          <a:lstStyle/>
          <a:p>
            <a:pPr eaLnBrk="1" hangingPunct="1"/>
            <a:r>
              <a:rPr lang="tr-TR" sz="2000" i="0">
                <a:latin typeface="Times New Roman" pitchFamily="18" charset="0"/>
              </a:rPr>
              <a:t>Cs yüzey konsantrasyonu, </a:t>
            </a:r>
          </a:p>
          <a:p>
            <a:pPr eaLnBrk="1" hangingPunct="1"/>
            <a:r>
              <a:rPr lang="tr-TR" sz="2000" i="0">
                <a:latin typeface="Times New Roman" pitchFamily="18" charset="0"/>
              </a:rPr>
              <a:t>Co hacim konsanrasyonu</a:t>
            </a:r>
            <a:endParaRPr lang="en-US" sz="2000" i="0">
              <a:latin typeface="Times New Roman" pitchFamily="18" charset="0"/>
            </a:endParaRPr>
          </a:p>
        </p:txBody>
      </p:sp>
      <p:sp>
        <p:nvSpPr>
          <p:cNvPr id="1030" name="Text Box 7"/>
          <p:cNvSpPr txBox="1">
            <a:spLocks noChangeArrowheads="1"/>
          </p:cNvSpPr>
          <p:nvPr/>
        </p:nvSpPr>
        <p:spPr bwMode="auto">
          <a:xfrm>
            <a:off x="2627313" y="836613"/>
            <a:ext cx="2808287" cy="457200"/>
          </a:xfrm>
          <a:prstGeom prst="rect">
            <a:avLst/>
          </a:prstGeom>
          <a:noFill/>
          <a:ln w="9525">
            <a:noFill/>
            <a:miter lim="800000"/>
            <a:headEnd/>
            <a:tailEnd/>
          </a:ln>
        </p:spPr>
        <p:txBody>
          <a:bodyPr>
            <a:spAutoFit/>
          </a:bodyPr>
          <a:lstStyle/>
          <a:p>
            <a:pPr marL="269875" indent="-269875" eaLnBrk="1" hangingPunct="1">
              <a:buFontTx/>
              <a:buChar char="•"/>
            </a:pPr>
            <a:r>
              <a:rPr lang="tr-TR" i="0">
                <a:latin typeface="Times New Roman" pitchFamily="18" charset="0"/>
              </a:rPr>
              <a:t>2. Fick kanunu  </a:t>
            </a:r>
            <a:r>
              <a:rPr lang="tr-TR" i="0">
                <a:latin typeface="Times New Roman" pitchFamily="18" charset="0"/>
                <a:sym typeface="Symbol" pitchFamily="18" charset="2"/>
              </a:rPr>
              <a:t></a:t>
            </a:r>
            <a:endParaRPr lang="tr-TR" i="0">
              <a:latin typeface="Times New Roman" pitchFamily="18" charset="0"/>
            </a:endParaRPr>
          </a:p>
        </p:txBody>
      </p:sp>
      <p:sp>
        <p:nvSpPr>
          <p:cNvPr id="1031" name="Text Box 8"/>
          <p:cNvSpPr txBox="1">
            <a:spLocks noChangeArrowheads="1"/>
          </p:cNvSpPr>
          <p:nvPr/>
        </p:nvSpPr>
        <p:spPr bwMode="auto">
          <a:xfrm>
            <a:off x="4716463" y="1700213"/>
            <a:ext cx="4284662" cy="1187450"/>
          </a:xfrm>
          <a:prstGeom prst="rect">
            <a:avLst/>
          </a:prstGeom>
          <a:noFill/>
          <a:ln w="9525">
            <a:noFill/>
            <a:miter lim="800000"/>
            <a:headEnd/>
            <a:tailEnd/>
          </a:ln>
        </p:spPr>
        <p:txBody>
          <a:bodyPr>
            <a:spAutoFit/>
          </a:bodyPr>
          <a:lstStyle/>
          <a:p>
            <a:pPr marL="269875" indent="-269875" eaLnBrk="1" hangingPunct="1">
              <a:buFontTx/>
              <a:buChar char="•"/>
            </a:pPr>
            <a:r>
              <a:rPr lang="tr-TR" i="0">
                <a:latin typeface="Times New Roman" pitchFamily="18" charset="0"/>
              </a:rPr>
              <a:t>2.Fick kanununun, yarı sonsuz katıya difüzyon durumunda çözümü.</a:t>
            </a:r>
            <a:endParaRPr lang="en-US" i="0">
              <a:latin typeface="Times New Roman" pitchFamily="18" charset="0"/>
            </a:endParaRPr>
          </a:p>
        </p:txBody>
      </p:sp>
      <p:graphicFrame>
        <p:nvGraphicFramePr>
          <p:cNvPr id="1027" name="Object 9"/>
          <p:cNvGraphicFramePr>
            <a:graphicFrameLocks noChangeAspect="1"/>
          </p:cNvGraphicFramePr>
          <p:nvPr/>
        </p:nvGraphicFramePr>
        <p:xfrm>
          <a:off x="5148263" y="2924175"/>
          <a:ext cx="3600450" cy="1036638"/>
        </p:xfrm>
        <a:graphic>
          <a:graphicData uri="http://schemas.openxmlformats.org/presentationml/2006/ole">
            <mc:AlternateContent xmlns:mc="http://schemas.openxmlformats.org/markup-compatibility/2006">
              <mc:Choice xmlns:v="urn:schemas-microsoft-com:vml" Requires="v">
                <p:oleObj spid="_x0000_s1031" name="Equation" r:id="rId7" imgW="1587500" imgH="457200" progId="Equation.3">
                  <p:embed/>
                </p:oleObj>
              </mc:Choice>
              <mc:Fallback>
                <p:oleObj name="Equation" r:id="rId7" imgW="1587500" imgH="4572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2924175"/>
                        <a:ext cx="3600450" cy="103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 Box 10"/>
          <p:cNvSpPr txBox="1">
            <a:spLocks noChangeArrowheads="1"/>
          </p:cNvSpPr>
          <p:nvPr/>
        </p:nvSpPr>
        <p:spPr bwMode="auto">
          <a:xfrm>
            <a:off x="4932363" y="4076700"/>
            <a:ext cx="3960812" cy="822325"/>
          </a:xfrm>
          <a:prstGeom prst="rect">
            <a:avLst/>
          </a:prstGeom>
          <a:noFill/>
          <a:ln w="9525">
            <a:noFill/>
            <a:miter lim="800000"/>
            <a:headEnd/>
            <a:tailEnd/>
          </a:ln>
        </p:spPr>
        <p:txBody>
          <a:bodyPr>
            <a:spAutoFit/>
          </a:bodyPr>
          <a:lstStyle/>
          <a:p>
            <a:pPr eaLnBrk="1" hangingPunct="1"/>
            <a:r>
              <a:rPr lang="tr-TR" i="0">
                <a:latin typeface="Times New Roman" pitchFamily="18" charset="0"/>
              </a:rPr>
              <a:t>erf  </a:t>
            </a:r>
            <a:r>
              <a:rPr lang="tr-TR" i="0">
                <a:latin typeface="Times New Roman" pitchFamily="18" charset="0"/>
                <a:sym typeface="Symbol" pitchFamily="18" charset="2"/>
              </a:rPr>
              <a:t> gaus hata fonksiyonu (error function).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84213" y="476250"/>
          <a:ext cx="3816350" cy="1098550"/>
        </p:xfrm>
        <a:graphic>
          <a:graphicData uri="http://schemas.openxmlformats.org/presentationml/2006/ole">
            <mc:AlternateContent xmlns:mc="http://schemas.openxmlformats.org/markup-compatibility/2006">
              <mc:Choice xmlns:v="urn:schemas-microsoft-com:vml" Requires="v">
                <p:oleObj spid="_x0000_s2054" name="Equation" r:id="rId4" imgW="1587500" imgH="457200" progId="Equation.3">
                  <p:embed/>
                </p:oleObj>
              </mc:Choice>
              <mc:Fallback>
                <p:oleObj name="Equation" r:id="rId4" imgW="158750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76250"/>
                        <a:ext cx="3816350"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3" descr="fg05_11a-T1Table"/>
          <p:cNvPicPr>
            <a:picLocks noChangeAspect="1" noChangeArrowheads="1"/>
          </p:cNvPicPr>
          <p:nvPr/>
        </p:nvPicPr>
        <p:blipFill>
          <a:blip r:embed="rId6"/>
          <a:srcRect/>
          <a:stretch>
            <a:fillRect/>
          </a:stretch>
        </p:blipFill>
        <p:spPr bwMode="auto">
          <a:xfrm>
            <a:off x="5148263" y="908050"/>
            <a:ext cx="3670300" cy="4464050"/>
          </a:xfrm>
          <a:prstGeom prst="rect">
            <a:avLst/>
          </a:prstGeom>
          <a:noFill/>
          <a:ln w="9525">
            <a:noFill/>
            <a:miter lim="800000"/>
            <a:headEnd/>
            <a:tailEnd/>
          </a:ln>
        </p:spPr>
      </p:pic>
      <p:graphicFrame>
        <p:nvGraphicFramePr>
          <p:cNvPr id="2051" name="Object 4"/>
          <p:cNvGraphicFramePr>
            <a:graphicFrameLocks noChangeAspect="1"/>
          </p:cNvGraphicFramePr>
          <p:nvPr/>
        </p:nvGraphicFramePr>
        <p:xfrm>
          <a:off x="2700338" y="1700213"/>
          <a:ext cx="1924050" cy="1098550"/>
        </p:xfrm>
        <a:graphic>
          <a:graphicData uri="http://schemas.openxmlformats.org/presentationml/2006/ole">
            <mc:AlternateContent xmlns:mc="http://schemas.openxmlformats.org/markup-compatibility/2006">
              <mc:Choice xmlns:v="urn:schemas-microsoft-com:vml" Requires="v">
                <p:oleObj spid="_x0000_s2055" name="Equation" r:id="rId7" imgW="800100" imgH="457200" progId="Equation.3">
                  <p:embed/>
                </p:oleObj>
              </mc:Choice>
              <mc:Fallback>
                <p:oleObj name="Equation" r:id="rId7" imgW="80010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1700213"/>
                        <a:ext cx="1924050" cy="109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5"/>
          <p:cNvSpPr txBox="1">
            <a:spLocks noChangeArrowheads="1"/>
          </p:cNvSpPr>
          <p:nvPr/>
        </p:nvSpPr>
        <p:spPr bwMode="auto">
          <a:xfrm>
            <a:off x="468313" y="1987550"/>
            <a:ext cx="2735262" cy="457200"/>
          </a:xfrm>
          <a:prstGeom prst="rect">
            <a:avLst/>
          </a:prstGeom>
          <a:noFill/>
          <a:ln w="9525">
            <a:noFill/>
            <a:miter lim="800000"/>
            <a:headEnd/>
            <a:tailEnd/>
          </a:ln>
        </p:spPr>
        <p:txBody>
          <a:bodyPr>
            <a:spAutoFit/>
          </a:bodyPr>
          <a:lstStyle/>
          <a:p>
            <a:pPr eaLnBrk="1" hangingPunct="1"/>
            <a:r>
              <a:rPr lang="tr-TR" i="0">
                <a:latin typeface="Times New Roman" pitchFamily="18" charset="0"/>
              </a:rPr>
              <a:t>Tablo üzerinde:</a:t>
            </a:r>
            <a:endParaRPr lang="tr-TR" i="0">
              <a:latin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607" y="18873"/>
            <a:ext cx="8560676" cy="646331"/>
          </a:xfrm>
          <a:prstGeom prst="rect">
            <a:avLst/>
          </a:prstGeom>
        </p:spPr>
        <p:txBody>
          <a:bodyPr wrap="square">
            <a:spAutoFit/>
          </a:bodyPr>
          <a:lstStyle/>
          <a:p>
            <a:pPr lvl="0"/>
            <a:r>
              <a:rPr lang="tr-TR" sz="3600" b="1" dirty="0" smtClean="0">
                <a:solidFill>
                  <a:prstClr val="black"/>
                </a:solidFill>
                <a:latin typeface="Times New Roman" pitchFamily="18" charset="0"/>
                <a:cs typeface="Times New Roman" pitchFamily="18" charset="0"/>
              </a:rPr>
              <a:t>Kararsız </a:t>
            </a:r>
            <a:r>
              <a:rPr lang="tr-TR" sz="3600" b="1" dirty="0" err="1" smtClean="0">
                <a:solidFill>
                  <a:prstClr val="black"/>
                </a:solidFill>
                <a:latin typeface="Times New Roman" pitchFamily="18" charset="0"/>
                <a:cs typeface="Times New Roman" pitchFamily="18" charset="0"/>
              </a:rPr>
              <a:t>Yayınma</a:t>
            </a:r>
            <a:r>
              <a:rPr lang="tr-TR" sz="3600" b="1" dirty="0" smtClean="0">
                <a:solidFill>
                  <a:prstClr val="black"/>
                </a:solidFill>
                <a:latin typeface="Times New Roman" pitchFamily="18" charset="0"/>
                <a:cs typeface="Times New Roman" pitchFamily="18" charset="0"/>
              </a:rPr>
              <a:t> – </a:t>
            </a:r>
            <a:r>
              <a:rPr lang="tr-TR" sz="3600" b="1" dirty="0" err="1" smtClean="0">
                <a:solidFill>
                  <a:prstClr val="black"/>
                </a:solidFill>
                <a:latin typeface="Times New Roman" pitchFamily="18" charset="0"/>
                <a:cs typeface="Times New Roman" pitchFamily="18" charset="0"/>
              </a:rPr>
              <a:t>Fick’in</a:t>
            </a:r>
            <a:r>
              <a:rPr lang="tr-TR" sz="3600" b="1" dirty="0" smtClean="0">
                <a:solidFill>
                  <a:prstClr val="black"/>
                </a:solidFill>
                <a:latin typeface="Times New Roman" pitchFamily="18" charset="0"/>
                <a:cs typeface="Times New Roman" pitchFamily="18" charset="0"/>
              </a:rPr>
              <a:t> II. Kanunu</a:t>
            </a:r>
            <a:endParaRPr lang="tr-TR" sz="3600" b="1" dirty="0">
              <a:solidFill>
                <a:prstClr val="black"/>
              </a:solidFill>
              <a:latin typeface="Times New Roman" pitchFamily="18" charset="0"/>
              <a:cs typeface="Times New Roman" pitchFamily="18" charset="0"/>
            </a:endParaRPr>
          </a:p>
        </p:txBody>
      </p:sp>
      <p:cxnSp>
        <p:nvCxnSpPr>
          <p:cNvPr id="7" name="Straight Connector 6"/>
          <p:cNvCxnSpPr/>
          <p:nvPr/>
        </p:nvCxnSpPr>
        <p:spPr>
          <a:xfrm flipV="1">
            <a:off x="1143000" y="609600"/>
            <a:ext cx="6858000" cy="556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4"/>
          <p:cNvSpPr/>
          <p:nvPr/>
        </p:nvSpPr>
        <p:spPr>
          <a:xfrm>
            <a:off x="0" y="761570"/>
            <a:ext cx="9144000" cy="3539430"/>
          </a:xfrm>
          <a:prstGeom prst="rect">
            <a:avLst/>
          </a:prstGeom>
        </p:spPr>
        <p:txBody>
          <a:bodyPr wrap="square">
            <a:spAutoFit/>
          </a:bodyPr>
          <a:lstStyle/>
          <a:p>
            <a:pPr lvl="0" algn="just"/>
            <a:r>
              <a:rPr lang="tr-TR" sz="2800" b="1" dirty="0" err="1" smtClean="0">
                <a:solidFill>
                  <a:prstClr val="black"/>
                </a:solidFill>
                <a:latin typeface="Times New Roman" pitchFamily="18" charset="0"/>
                <a:cs typeface="Times New Roman" pitchFamily="18" charset="0"/>
              </a:rPr>
              <a:t>Yayınma</a:t>
            </a:r>
            <a:r>
              <a:rPr lang="tr-TR" sz="2800" b="1" dirty="0" smtClean="0">
                <a:solidFill>
                  <a:prstClr val="black"/>
                </a:solidFill>
                <a:latin typeface="Times New Roman" pitchFamily="18" charset="0"/>
                <a:cs typeface="Times New Roman" pitchFamily="18" charset="0"/>
              </a:rPr>
              <a:t> zamanı hesaplama: </a:t>
            </a:r>
            <a:r>
              <a:rPr lang="tr-TR" sz="2800" dirty="0" smtClean="0">
                <a:solidFill>
                  <a:prstClr val="black"/>
                </a:solidFill>
                <a:latin typeface="Times New Roman" pitchFamily="18" charset="0"/>
                <a:cs typeface="Times New Roman" pitchFamily="18" charset="0"/>
              </a:rPr>
              <a:t>Ağırlıkça %0,25 C içeren bir çelik alaşımı 950 </a:t>
            </a:r>
            <a:r>
              <a:rPr lang="tr-TR" sz="2800" baseline="30000" dirty="0" err="1" smtClean="0">
                <a:solidFill>
                  <a:prstClr val="black"/>
                </a:solidFill>
                <a:latin typeface="Times New Roman" pitchFamily="18" charset="0"/>
                <a:cs typeface="Times New Roman" pitchFamily="18" charset="0"/>
              </a:rPr>
              <a:t>o</a:t>
            </a:r>
            <a:r>
              <a:rPr lang="tr-TR" sz="2800" dirty="0" err="1" smtClean="0">
                <a:solidFill>
                  <a:prstClr val="black"/>
                </a:solidFill>
                <a:latin typeface="Times New Roman" pitchFamily="18" charset="0"/>
                <a:cs typeface="Times New Roman" pitchFamily="18" charset="0"/>
              </a:rPr>
              <a:t>C’de</a:t>
            </a:r>
            <a:r>
              <a:rPr lang="tr-TR" sz="2800" dirty="0" smtClean="0">
                <a:solidFill>
                  <a:prstClr val="black"/>
                </a:solidFill>
                <a:latin typeface="Times New Roman" pitchFamily="18" charset="0"/>
                <a:cs typeface="Times New Roman" pitchFamily="18" charset="0"/>
              </a:rPr>
              <a:t> metan gazı atmosferinde </a:t>
            </a:r>
            <a:r>
              <a:rPr lang="tr-TR" sz="2800" dirty="0" err="1" smtClean="0">
                <a:solidFill>
                  <a:prstClr val="black"/>
                </a:solidFill>
                <a:latin typeface="Times New Roman" pitchFamily="18" charset="0"/>
                <a:cs typeface="Times New Roman" pitchFamily="18" charset="0"/>
              </a:rPr>
              <a:t>karbürleniyor</a:t>
            </a:r>
            <a:r>
              <a:rPr lang="tr-TR" sz="2800" dirty="0" smtClean="0">
                <a:solidFill>
                  <a:prstClr val="black"/>
                </a:solidFill>
                <a:latin typeface="Times New Roman" pitchFamily="18" charset="0"/>
                <a:cs typeface="Times New Roman" pitchFamily="18" charset="0"/>
              </a:rPr>
              <a:t>. </a:t>
            </a:r>
            <a:r>
              <a:rPr lang="tr-TR" sz="2800" dirty="0" err="1" smtClean="0">
                <a:solidFill>
                  <a:prstClr val="black"/>
                </a:solidFill>
                <a:latin typeface="Times New Roman" pitchFamily="18" charset="0"/>
                <a:cs typeface="Times New Roman" pitchFamily="18" charset="0"/>
              </a:rPr>
              <a:t>Karbürleme</a:t>
            </a:r>
            <a:r>
              <a:rPr lang="tr-TR" sz="2800" dirty="0" smtClean="0">
                <a:solidFill>
                  <a:prstClr val="black"/>
                </a:solidFill>
                <a:latin typeface="Times New Roman" pitchFamily="18" charset="0"/>
                <a:cs typeface="Times New Roman" pitchFamily="18" charset="0"/>
              </a:rPr>
              <a:t> işlemi başlar başlamaz alaşımın yüzeyi %1,2 C içeren bir atmosfere maruz bırakılması durumunda (yüzey konsantrasyonu bu değerde sabit kalıyor) yüzeyden 0,50 mm derinlikteki karbon konsantrasyonunun %0,80 olması için gereken süreyi hesaplayınız. (D: 1,6x10</a:t>
            </a:r>
            <a:r>
              <a:rPr lang="tr-TR" sz="2800" baseline="30000" dirty="0" smtClean="0">
                <a:solidFill>
                  <a:prstClr val="black"/>
                </a:solidFill>
                <a:latin typeface="Times New Roman" pitchFamily="18" charset="0"/>
                <a:cs typeface="Times New Roman" pitchFamily="18" charset="0"/>
              </a:rPr>
              <a:t>-11</a:t>
            </a:r>
            <a:r>
              <a:rPr lang="tr-TR" sz="2800" dirty="0" smtClean="0">
                <a:solidFill>
                  <a:prstClr val="black"/>
                </a:solidFill>
                <a:latin typeface="Times New Roman" pitchFamily="18" charset="0"/>
                <a:cs typeface="Times New Roman" pitchFamily="18" charset="0"/>
              </a:rPr>
              <a:t> m</a:t>
            </a:r>
            <a:r>
              <a:rPr lang="tr-TR" sz="2800" baseline="30000" dirty="0" smtClean="0">
                <a:solidFill>
                  <a:prstClr val="black"/>
                </a:solidFill>
                <a:latin typeface="Times New Roman" pitchFamily="18" charset="0"/>
                <a:cs typeface="Times New Roman" pitchFamily="18" charset="0"/>
              </a:rPr>
              <a:t>2</a:t>
            </a:r>
            <a:r>
              <a:rPr lang="tr-TR" sz="2800" dirty="0" smtClean="0">
                <a:solidFill>
                  <a:prstClr val="black"/>
                </a:solidFill>
                <a:latin typeface="Times New Roman" pitchFamily="18" charset="0"/>
                <a:cs typeface="Times New Roman" pitchFamily="18" charset="0"/>
              </a:rPr>
              <a:t>/s)</a:t>
            </a:r>
          </a:p>
        </p:txBody>
      </p:sp>
      <p:pic>
        <p:nvPicPr>
          <p:cNvPr id="8" name="Resim 7"/>
          <p:cNvPicPr>
            <a:picLocks noChangeAspect="1"/>
          </p:cNvPicPr>
          <p:nvPr/>
        </p:nvPicPr>
        <p:blipFill>
          <a:blip r:embed="rId3"/>
          <a:stretch>
            <a:fillRect/>
          </a:stretch>
        </p:blipFill>
        <p:spPr>
          <a:xfrm>
            <a:off x="30683" y="4645052"/>
            <a:ext cx="3127500" cy="1080000"/>
          </a:xfrm>
          <a:prstGeom prst="rect">
            <a:avLst/>
          </a:prstGeom>
        </p:spPr>
      </p:pic>
      <p:sp>
        <p:nvSpPr>
          <p:cNvPr id="9" name="Rectangle 4"/>
          <p:cNvSpPr/>
          <p:nvPr/>
        </p:nvSpPr>
        <p:spPr>
          <a:xfrm>
            <a:off x="4415759" y="4039383"/>
            <a:ext cx="2981232" cy="2677656"/>
          </a:xfrm>
          <a:prstGeom prst="rect">
            <a:avLst/>
          </a:prstGeom>
        </p:spPr>
        <p:txBody>
          <a:bodyPr wrap="square">
            <a:spAutoFit/>
          </a:bodyPr>
          <a:lstStyle/>
          <a:p>
            <a:pPr lvl="0" algn="just"/>
            <a:r>
              <a:rPr lang="tr-TR" sz="2800" dirty="0" smtClean="0">
                <a:solidFill>
                  <a:prstClr val="black"/>
                </a:solidFill>
                <a:latin typeface="Times New Roman" pitchFamily="18" charset="0"/>
                <a:cs typeface="Times New Roman" pitchFamily="18" charset="0"/>
              </a:rPr>
              <a:t>C</a:t>
            </a:r>
            <a:r>
              <a:rPr lang="tr-TR" sz="2800" baseline="-25000" dirty="0" smtClean="0">
                <a:solidFill>
                  <a:prstClr val="black"/>
                </a:solidFill>
                <a:latin typeface="Times New Roman" pitchFamily="18" charset="0"/>
                <a:cs typeface="Times New Roman" pitchFamily="18" charset="0"/>
              </a:rPr>
              <a:t>0</a:t>
            </a:r>
            <a:r>
              <a:rPr lang="tr-TR" sz="2800" dirty="0" smtClean="0">
                <a:solidFill>
                  <a:prstClr val="black"/>
                </a:solidFill>
                <a:latin typeface="Times New Roman" pitchFamily="18" charset="0"/>
                <a:cs typeface="Times New Roman" pitchFamily="18" charset="0"/>
              </a:rPr>
              <a:t> = ağ. %0,25 C</a:t>
            </a:r>
          </a:p>
          <a:p>
            <a:pPr lvl="0" algn="just"/>
            <a:r>
              <a:rPr lang="tr-TR" sz="2800" dirty="0" smtClean="0">
                <a:solidFill>
                  <a:prstClr val="black"/>
                </a:solidFill>
                <a:latin typeface="Times New Roman" pitchFamily="18" charset="0"/>
                <a:cs typeface="Times New Roman" pitchFamily="18" charset="0"/>
              </a:rPr>
              <a:t>C</a:t>
            </a:r>
            <a:r>
              <a:rPr lang="tr-TR" sz="2800" baseline="-25000" dirty="0" smtClean="0">
                <a:solidFill>
                  <a:prstClr val="black"/>
                </a:solidFill>
                <a:latin typeface="Times New Roman" pitchFamily="18" charset="0"/>
                <a:cs typeface="Times New Roman" pitchFamily="18" charset="0"/>
              </a:rPr>
              <a:t>s</a:t>
            </a:r>
            <a:r>
              <a:rPr lang="tr-TR" sz="2800" dirty="0" smtClean="0">
                <a:solidFill>
                  <a:prstClr val="black"/>
                </a:solidFill>
                <a:latin typeface="Times New Roman" pitchFamily="18" charset="0"/>
                <a:cs typeface="Times New Roman" pitchFamily="18" charset="0"/>
              </a:rPr>
              <a:t> </a:t>
            </a:r>
            <a:r>
              <a:rPr lang="tr-TR" sz="2800" dirty="0">
                <a:solidFill>
                  <a:prstClr val="black"/>
                </a:solidFill>
                <a:latin typeface="Times New Roman" pitchFamily="18" charset="0"/>
                <a:cs typeface="Times New Roman" pitchFamily="18" charset="0"/>
              </a:rPr>
              <a:t>= ağ. </a:t>
            </a:r>
            <a:r>
              <a:rPr lang="tr-TR" sz="2800" dirty="0" smtClean="0">
                <a:solidFill>
                  <a:prstClr val="black"/>
                </a:solidFill>
                <a:latin typeface="Times New Roman" pitchFamily="18" charset="0"/>
                <a:cs typeface="Times New Roman" pitchFamily="18" charset="0"/>
              </a:rPr>
              <a:t>%1,2 C</a:t>
            </a:r>
          </a:p>
          <a:p>
            <a:pPr lvl="0" algn="just"/>
            <a:r>
              <a:rPr lang="tr-TR" sz="2800" dirty="0" err="1" smtClean="0">
                <a:solidFill>
                  <a:prstClr val="black"/>
                </a:solidFill>
                <a:latin typeface="Times New Roman" pitchFamily="18" charset="0"/>
                <a:cs typeface="Times New Roman" pitchFamily="18" charset="0"/>
              </a:rPr>
              <a:t>C</a:t>
            </a:r>
            <a:r>
              <a:rPr lang="tr-TR" sz="2800" baseline="-25000" dirty="0" err="1" smtClean="0">
                <a:solidFill>
                  <a:prstClr val="black"/>
                </a:solidFill>
                <a:latin typeface="Times New Roman" pitchFamily="18" charset="0"/>
                <a:cs typeface="Times New Roman" pitchFamily="18" charset="0"/>
              </a:rPr>
              <a:t>x</a:t>
            </a:r>
            <a:r>
              <a:rPr lang="tr-TR" sz="2800" dirty="0" smtClean="0">
                <a:solidFill>
                  <a:prstClr val="black"/>
                </a:solidFill>
                <a:latin typeface="Times New Roman" pitchFamily="18" charset="0"/>
                <a:cs typeface="Times New Roman" pitchFamily="18" charset="0"/>
              </a:rPr>
              <a:t> </a:t>
            </a:r>
            <a:r>
              <a:rPr lang="tr-TR" sz="2800" dirty="0">
                <a:solidFill>
                  <a:prstClr val="black"/>
                </a:solidFill>
                <a:latin typeface="Times New Roman" pitchFamily="18" charset="0"/>
                <a:cs typeface="Times New Roman" pitchFamily="18" charset="0"/>
              </a:rPr>
              <a:t>= ağ. %</a:t>
            </a:r>
            <a:r>
              <a:rPr lang="tr-TR" sz="2800" dirty="0" smtClean="0">
                <a:solidFill>
                  <a:prstClr val="black"/>
                </a:solidFill>
                <a:latin typeface="Times New Roman" pitchFamily="18" charset="0"/>
                <a:cs typeface="Times New Roman" pitchFamily="18" charset="0"/>
              </a:rPr>
              <a:t>0,8 C</a:t>
            </a:r>
          </a:p>
          <a:p>
            <a:pPr lvl="0" algn="just"/>
            <a:r>
              <a:rPr lang="tr-TR" sz="2800" dirty="0" smtClean="0">
                <a:solidFill>
                  <a:prstClr val="black"/>
                </a:solidFill>
                <a:latin typeface="Times New Roman" pitchFamily="18" charset="0"/>
                <a:cs typeface="Times New Roman" pitchFamily="18" charset="0"/>
              </a:rPr>
              <a:t>x = 0,50 mm = 0,0005 m</a:t>
            </a:r>
          </a:p>
          <a:p>
            <a:pPr lvl="0" algn="just"/>
            <a:r>
              <a:rPr lang="tr-TR" sz="2800" dirty="0" smtClean="0">
                <a:solidFill>
                  <a:prstClr val="black"/>
                </a:solidFill>
                <a:latin typeface="Times New Roman" pitchFamily="18" charset="0"/>
                <a:cs typeface="Times New Roman" pitchFamily="18" charset="0"/>
              </a:rPr>
              <a:t>D = </a:t>
            </a:r>
            <a:r>
              <a:rPr lang="tr-TR" sz="2800" dirty="0">
                <a:solidFill>
                  <a:prstClr val="black"/>
                </a:solidFill>
                <a:latin typeface="Times New Roman" pitchFamily="18" charset="0"/>
                <a:cs typeface="Times New Roman" pitchFamily="18" charset="0"/>
              </a:rPr>
              <a:t>1,6x10</a:t>
            </a:r>
            <a:r>
              <a:rPr lang="tr-TR" sz="2800" baseline="30000" dirty="0">
                <a:solidFill>
                  <a:prstClr val="black"/>
                </a:solidFill>
                <a:latin typeface="Times New Roman" pitchFamily="18" charset="0"/>
                <a:cs typeface="Times New Roman" pitchFamily="18" charset="0"/>
              </a:rPr>
              <a:t>-11</a:t>
            </a:r>
            <a:r>
              <a:rPr lang="tr-TR" sz="2800" dirty="0">
                <a:solidFill>
                  <a:prstClr val="black"/>
                </a:solidFill>
                <a:latin typeface="Times New Roman" pitchFamily="18" charset="0"/>
                <a:cs typeface="Times New Roman" pitchFamily="18" charset="0"/>
              </a:rPr>
              <a:t> m</a:t>
            </a:r>
            <a:r>
              <a:rPr lang="tr-TR" sz="2800" baseline="30000" dirty="0">
                <a:solidFill>
                  <a:prstClr val="black"/>
                </a:solidFill>
                <a:latin typeface="Times New Roman" pitchFamily="18" charset="0"/>
                <a:cs typeface="Times New Roman" pitchFamily="18" charset="0"/>
              </a:rPr>
              <a:t>2</a:t>
            </a:r>
            <a:r>
              <a:rPr lang="tr-TR" sz="2800" dirty="0">
                <a:solidFill>
                  <a:prstClr val="black"/>
                </a:solidFill>
                <a:latin typeface="Times New Roman" pitchFamily="18" charset="0"/>
                <a:cs typeface="Times New Roman" pitchFamily="18" charset="0"/>
              </a:rPr>
              <a:t>/s</a:t>
            </a:r>
            <a:r>
              <a:rPr lang="tr-TR" sz="2800" dirty="0" smtClean="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258117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148" y="18873"/>
            <a:ext cx="8462651" cy="646331"/>
          </a:xfrm>
          <a:prstGeom prst="rect">
            <a:avLst/>
          </a:prstGeom>
        </p:spPr>
        <p:txBody>
          <a:bodyPr wrap="square">
            <a:spAutoFit/>
          </a:bodyPr>
          <a:lstStyle/>
          <a:p>
            <a:pPr lvl="0"/>
            <a:r>
              <a:rPr lang="tr-TR" sz="3600" b="1" dirty="0" smtClean="0">
                <a:solidFill>
                  <a:prstClr val="black"/>
                </a:solidFill>
                <a:latin typeface="Times New Roman" pitchFamily="18" charset="0"/>
                <a:cs typeface="Times New Roman" pitchFamily="18" charset="0"/>
              </a:rPr>
              <a:t>Kararsız </a:t>
            </a:r>
            <a:r>
              <a:rPr lang="tr-TR" sz="3600" b="1" dirty="0" err="1" smtClean="0">
                <a:solidFill>
                  <a:prstClr val="black"/>
                </a:solidFill>
                <a:latin typeface="Times New Roman" pitchFamily="18" charset="0"/>
                <a:cs typeface="Times New Roman" pitchFamily="18" charset="0"/>
              </a:rPr>
              <a:t>Yayınma</a:t>
            </a:r>
            <a:r>
              <a:rPr lang="tr-TR" sz="3600" b="1" dirty="0" smtClean="0">
                <a:solidFill>
                  <a:prstClr val="black"/>
                </a:solidFill>
                <a:latin typeface="Times New Roman" pitchFamily="18" charset="0"/>
                <a:cs typeface="Times New Roman" pitchFamily="18" charset="0"/>
              </a:rPr>
              <a:t> – </a:t>
            </a:r>
            <a:r>
              <a:rPr lang="tr-TR" sz="3600" b="1" dirty="0" err="1" smtClean="0">
                <a:solidFill>
                  <a:prstClr val="black"/>
                </a:solidFill>
                <a:latin typeface="Times New Roman" pitchFamily="18" charset="0"/>
                <a:cs typeface="Times New Roman" pitchFamily="18" charset="0"/>
              </a:rPr>
              <a:t>Fick’in</a:t>
            </a:r>
            <a:r>
              <a:rPr lang="tr-TR" sz="3600" b="1" dirty="0" smtClean="0">
                <a:solidFill>
                  <a:prstClr val="black"/>
                </a:solidFill>
                <a:latin typeface="Times New Roman" pitchFamily="18" charset="0"/>
                <a:cs typeface="Times New Roman" pitchFamily="18" charset="0"/>
              </a:rPr>
              <a:t> II. Kanunu</a:t>
            </a:r>
            <a:endParaRPr lang="tr-TR" sz="3600" b="1" dirty="0">
              <a:solidFill>
                <a:prstClr val="black"/>
              </a:solidFill>
              <a:latin typeface="Times New Roman" pitchFamily="18" charset="0"/>
              <a:cs typeface="Times New Roman" pitchFamily="18" charset="0"/>
            </a:endParaRPr>
          </a:p>
        </p:txBody>
      </p:sp>
      <p:cxnSp>
        <p:nvCxnSpPr>
          <p:cNvPr id="7" name="Straight Connector 6"/>
          <p:cNvCxnSpPr/>
          <p:nvPr/>
        </p:nvCxnSpPr>
        <p:spPr>
          <a:xfrm flipV="1">
            <a:off x="1143000" y="609600"/>
            <a:ext cx="6858000" cy="5560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Resim 7"/>
          <p:cNvPicPr>
            <a:picLocks noChangeAspect="1"/>
          </p:cNvPicPr>
          <p:nvPr/>
        </p:nvPicPr>
        <p:blipFill>
          <a:blip r:embed="rId3"/>
          <a:stretch>
            <a:fillRect/>
          </a:stretch>
        </p:blipFill>
        <p:spPr>
          <a:xfrm>
            <a:off x="51292" y="905713"/>
            <a:ext cx="3127500" cy="1080000"/>
          </a:xfrm>
          <a:prstGeom prst="rect">
            <a:avLst/>
          </a:prstGeom>
        </p:spPr>
      </p:pic>
      <p:sp>
        <p:nvSpPr>
          <p:cNvPr id="9" name="Rectangle 4"/>
          <p:cNvSpPr/>
          <p:nvPr/>
        </p:nvSpPr>
        <p:spPr>
          <a:xfrm>
            <a:off x="3296359" y="952587"/>
            <a:ext cx="5273642" cy="1569660"/>
          </a:xfrm>
          <a:prstGeom prst="rect">
            <a:avLst/>
          </a:prstGeom>
        </p:spPr>
        <p:txBody>
          <a:bodyPr wrap="square">
            <a:spAutoFit/>
          </a:bodyPr>
          <a:lstStyle/>
          <a:p>
            <a:pPr lvl="0" algn="just"/>
            <a:r>
              <a:rPr lang="tr-TR" sz="2400" dirty="0" smtClean="0">
                <a:solidFill>
                  <a:prstClr val="black"/>
                </a:solidFill>
                <a:latin typeface="Times New Roman" pitchFamily="18" charset="0"/>
                <a:cs typeface="Times New Roman" pitchFamily="18" charset="0"/>
              </a:rPr>
              <a:t>C</a:t>
            </a:r>
            <a:r>
              <a:rPr lang="tr-TR" sz="2400" baseline="-25000" dirty="0" smtClean="0">
                <a:solidFill>
                  <a:prstClr val="black"/>
                </a:solidFill>
                <a:latin typeface="Times New Roman" pitchFamily="18" charset="0"/>
                <a:cs typeface="Times New Roman" pitchFamily="18" charset="0"/>
              </a:rPr>
              <a:t>0</a:t>
            </a:r>
            <a:r>
              <a:rPr lang="tr-TR" sz="2400" dirty="0" smtClean="0">
                <a:solidFill>
                  <a:prstClr val="black"/>
                </a:solidFill>
                <a:latin typeface="Times New Roman" pitchFamily="18" charset="0"/>
                <a:cs typeface="Times New Roman" pitchFamily="18" charset="0"/>
              </a:rPr>
              <a:t> = ağ. %0,25 C, C</a:t>
            </a:r>
            <a:r>
              <a:rPr lang="tr-TR" sz="2400" baseline="-25000" dirty="0" smtClean="0">
                <a:solidFill>
                  <a:prstClr val="black"/>
                </a:solidFill>
                <a:latin typeface="Times New Roman" pitchFamily="18" charset="0"/>
                <a:cs typeface="Times New Roman" pitchFamily="18" charset="0"/>
              </a:rPr>
              <a:t>s</a:t>
            </a:r>
            <a:r>
              <a:rPr lang="tr-TR" sz="2400" dirty="0" smtClean="0">
                <a:solidFill>
                  <a:prstClr val="black"/>
                </a:solidFill>
                <a:latin typeface="Times New Roman" pitchFamily="18" charset="0"/>
                <a:cs typeface="Times New Roman" pitchFamily="18" charset="0"/>
              </a:rPr>
              <a:t> </a:t>
            </a:r>
            <a:r>
              <a:rPr lang="tr-TR" sz="2400" dirty="0">
                <a:solidFill>
                  <a:prstClr val="black"/>
                </a:solidFill>
                <a:latin typeface="Times New Roman" pitchFamily="18" charset="0"/>
                <a:cs typeface="Times New Roman" pitchFamily="18" charset="0"/>
              </a:rPr>
              <a:t>= ağ. </a:t>
            </a:r>
            <a:r>
              <a:rPr lang="tr-TR" sz="2400" dirty="0" smtClean="0">
                <a:solidFill>
                  <a:prstClr val="black"/>
                </a:solidFill>
                <a:latin typeface="Times New Roman" pitchFamily="18" charset="0"/>
                <a:cs typeface="Times New Roman" pitchFamily="18" charset="0"/>
              </a:rPr>
              <a:t>%1,2 C, </a:t>
            </a:r>
            <a:r>
              <a:rPr lang="tr-TR" sz="2400" dirty="0" err="1" smtClean="0">
                <a:solidFill>
                  <a:prstClr val="black"/>
                </a:solidFill>
                <a:latin typeface="Times New Roman" pitchFamily="18" charset="0"/>
                <a:cs typeface="Times New Roman" pitchFamily="18" charset="0"/>
              </a:rPr>
              <a:t>C</a:t>
            </a:r>
            <a:r>
              <a:rPr lang="tr-TR" sz="2400" baseline="-25000" dirty="0" err="1" smtClean="0">
                <a:solidFill>
                  <a:prstClr val="black"/>
                </a:solidFill>
                <a:latin typeface="Times New Roman" pitchFamily="18" charset="0"/>
                <a:cs typeface="Times New Roman" pitchFamily="18" charset="0"/>
              </a:rPr>
              <a:t>x</a:t>
            </a:r>
            <a:r>
              <a:rPr lang="tr-TR" sz="2400" dirty="0" smtClean="0">
                <a:solidFill>
                  <a:prstClr val="black"/>
                </a:solidFill>
                <a:latin typeface="Times New Roman" pitchFamily="18" charset="0"/>
                <a:cs typeface="Times New Roman" pitchFamily="18" charset="0"/>
              </a:rPr>
              <a:t> </a:t>
            </a:r>
            <a:r>
              <a:rPr lang="tr-TR" sz="2400" dirty="0">
                <a:solidFill>
                  <a:prstClr val="black"/>
                </a:solidFill>
                <a:latin typeface="Times New Roman" pitchFamily="18" charset="0"/>
                <a:cs typeface="Times New Roman" pitchFamily="18" charset="0"/>
              </a:rPr>
              <a:t>= ağ. %</a:t>
            </a:r>
            <a:r>
              <a:rPr lang="tr-TR" sz="2400" dirty="0" smtClean="0">
                <a:solidFill>
                  <a:prstClr val="black"/>
                </a:solidFill>
                <a:latin typeface="Times New Roman" pitchFamily="18" charset="0"/>
                <a:cs typeface="Times New Roman" pitchFamily="18" charset="0"/>
              </a:rPr>
              <a:t>0,8 C</a:t>
            </a:r>
          </a:p>
          <a:p>
            <a:pPr lvl="0" algn="just"/>
            <a:r>
              <a:rPr lang="tr-TR" sz="2400" dirty="0" smtClean="0">
                <a:solidFill>
                  <a:prstClr val="black"/>
                </a:solidFill>
                <a:latin typeface="Times New Roman" pitchFamily="18" charset="0"/>
                <a:cs typeface="Times New Roman" pitchFamily="18" charset="0"/>
              </a:rPr>
              <a:t>x = 0,50 mm = 0,0005 m, D = </a:t>
            </a:r>
            <a:r>
              <a:rPr lang="tr-TR" sz="2400" dirty="0">
                <a:solidFill>
                  <a:prstClr val="black"/>
                </a:solidFill>
                <a:latin typeface="Times New Roman" pitchFamily="18" charset="0"/>
                <a:cs typeface="Times New Roman" pitchFamily="18" charset="0"/>
              </a:rPr>
              <a:t>1,6x10</a:t>
            </a:r>
            <a:r>
              <a:rPr lang="tr-TR" sz="2400" baseline="30000" dirty="0">
                <a:solidFill>
                  <a:prstClr val="black"/>
                </a:solidFill>
                <a:latin typeface="Times New Roman" pitchFamily="18" charset="0"/>
                <a:cs typeface="Times New Roman" pitchFamily="18" charset="0"/>
              </a:rPr>
              <a:t>-11</a:t>
            </a:r>
            <a:r>
              <a:rPr lang="tr-TR" sz="2400" dirty="0">
                <a:solidFill>
                  <a:prstClr val="black"/>
                </a:solidFill>
                <a:latin typeface="Times New Roman" pitchFamily="18" charset="0"/>
                <a:cs typeface="Times New Roman" pitchFamily="18" charset="0"/>
              </a:rPr>
              <a:t> m</a:t>
            </a:r>
            <a:r>
              <a:rPr lang="tr-TR" sz="2400" baseline="30000" dirty="0">
                <a:solidFill>
                  <a:prstClr val="black"/>
                </a:solidFill>
                <a:latin typeface="Times New Roman" pitchFamily="18" charset="0"/>
                <a:cs typeface="Times New Roman" pitchFamily="18" charset="0"/>
              </a:rPr>
              <a:t>2</a:t>
            </a:r>
            <a:r>
              <a:rPr lang="tr-TR" sz="2400" dirty="0">
                <a:solidFill>
                  <a:prstClr val="black"/>
                </a:solidFill>
                <a:latin typeface="Times New Roman" pitchFamily="18" charset="0"/>
                <a:cs typeface="Times New Roman" pitchFamily="18" charset="0"/>
              </a:rPr>
              <a:t>/s</a:t>
            </a:r>
            <a:r>
              <a:rPr lang="tr-TR" sz="2400" dirty="0" smtClean="0">
                <a:solidFill>
                  <a:prstClr val="black"/>
                </a:solidFill>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2" name="Metin kutusu 1"/>
              <p:cNvSpPr txBox="1"/>
              <p:nvPr/>
            </p:nvSpPr>
            <p:spPr>
              <a:xfrm>
                <a:off x="325758" y="2485199"/>
                <a:ext cx="7675242" cy="117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b>
                            <m:sSubPr>
                              <m:ctrlPr>
                                <a:rPr lang="en-US" i="1" smtClean="0">
                                  <a:latin typeface="Cambria Math"/>
                                </a:rPr>
                              </m:ctrlPr>
                            </m:sSubPr>
                            <m:e>
                              <m:r>
                                <a:rPr lang="tr-TR" b="0" i="1" smtClean="0">
                                  <a:latin typeface="Cambria Math" panose="02040503050406030204" pitchFamily="18" charset="0"/>
                                </a:rPr>
                                <m:t>𝐶</m:t>
                              </m:r>
                            </m:e>
                            <m:sub>
                              <m:r>
                                <a:rPr lang="tr-TR" b="0" i="1" smtClean="0">
                                  <a:latin typeface="Cambria Math" panose="02040503050406030204" pitchFamily="18" charset="0"/>
                                </a:rPr>
                                <m:t>𝑥</m:t>
                              </m:r>
                            </m:sub>
                          </m:sSub>
                          <m:r>
                            <a:rPr lang="tr-TR" b="0" i="1" smtClean="0">
                              <a:latin typeface="Cambria Math" panose="02040503050406030204" pitchFamily="18" charset="0"/>
                            </a:rPr>
                            <m:t> − </m:t>
                          </m:r>
                          <m:sSub>
                            <m:sSubPr>
                              <m:ctrlPr>
                                <a:rPr lang="tr-TR" b="0" i="1" smtClean="0">
                                  <a:latin typeface="Cambria Math"/>
                                </a:rPr>
                              </m:ctrlPr>
                            </m:sSubPr>
                            <m:e>
                              <m:r>
                                <a:rPr lang="tr-TR" b="0" i="1" smtClean="0">
                                  <a:latin typeface="Cambria Math" panose="02040503050406030204" pitchFamily="18" charset="0"/>
                                </a:rPr>
                                <m:t>𝐶</m:t>
                              </m:r>
                            </m:e>
                            <m:sub>
                              <m:r>
                                <a:rPr lang="tr-TR" b="0" i="1" smtClean="0">
                                  <a:latin typeface="Cambria Math" panose="02040503050406030204" pitchFamily="18" charset="0"/>
                                </a:rPr>
                                <m:t>0</m:t>
                              </m:r>
                            </m:sub>
                          </m:sSub>
                        </m:num>
                        <m:den>
                          <m:sSub>
                            <m:sSubPr>
                              <m:ctrlPr>
                                <a:rPr lang="en-US" i="1">
                                  <a:latin typeface="Cambria Math"/>
                                </a:rPr>
                              </m:ctrlPr>
                            </m:sSubPr>
                            <m:e>
                              <m:r>
                                <a:rPr lang="tr-TR" i="1">
                                  <a:latin typeface="Cambria Math" panose="02040503050406030204" pitchFamily="18" charset="0"/>
                                </a:rPr>
                                <m:t>𝐶</m:t>
                              </m:r>
                            </m:e>
                            <m:sub>
                              <m:r>
                                <a:rPr lang="tr-TR" b="0" i="1" smtClean="0">
                                  <a:latin typeface="Cambria Math" panose="02040503050406030204" pitchFamily="18" charset="0"/>
                                </a:rPr>
                                <m:t>𝑠</m:t>
                              </m:r>
                            </m:sub>
                          </m:sSub>
                          <m:r>
                            <a:rPr lang="tr-TR" i="1">
                              <a:latin typeface="Cambria Math" panose="02040503050406030204" pitchFamily="18" charset="0"/>
                            </a:rPr>
                            <m:t> − </m:t>
                          </m:r>
                          <m:sSub>
                            <m:sSubPr>
                              <m:ctrlPr>
                                <a:rPr lang="tr-TR" i="1">
                                  <a:latin typeface="Cambria Math"/>
                                </a:rPr>
                              </m:ctrlPr>
                            </m:sSubPr>
                            <m:e>
                              <m:r>
                                <a:rPr lang="tr-TR" i="1">
                                  <a:latin typeface="Cambria Math" panose="02040503050406030204" pitchFamily="18" charset="0"/>
                                </a:rPr>
                                <m:t>𝐶</m:t>
                              </m:r>
                            </m:e>
                            <m:sub>
                              <m:r>
                                <a:rPr lang="tr-TR" i="1">
                                  <a:latin typeface="Cambria Math" panose="02040503050406030204" pitchFamily="18" charset="0"/>
                                </a:rPr>
                                <m:t>0</m:t>
                              </m:r>
                            </m:sub>
                          </m:sSub>
                        </m:den>
                      </m:f>
                      <m:r>
                        <a:rPr lang="tr-TR" b="0" i="1" smtClean="0">
                          <a:latin typeface="Cambria Math" panose="02040503050406030204" pitchFamily="18" charset="0"/>
                        </a:rPr>
                        <m:t>=</m:t>
                      </m:r>
                      <m:f>
                        <m:fPr>
                          <m:ctrlPr>
                            <a:rPr lang="en-US" i="1">
                              <a:latin typeface="Cambria Math"/>
                            </a:rPr>
                          </m:ctrlPr>
                        </m:fPr>
                        <m:num>
                          <m:r>
                            <a:rPr lang="tr-TR" b="0" i="1" smtClean="0">
                              <a:latin typeface="Cambria Math" panose="02040503050406030204" pitchFamily="18" charset="0"/>
                            </a:rPr>
                            <m:t>0,8</m:t>
                          </m:r>
                          <m:r>
                            <a:rPr lang="tr-TR" i="1">
                              <a:latin typeface="Cambria Math" panose="02040503050406030204" pitchFamily="18" charset="0"/>
                            </a:rPr>
                            <m:t> −</m:t>
                          </m:r>
                          <m:r>
                            <a:rPr lang="tr-TR" b="0" i="1" smtClean="0">
                              <a:latin typeface="Cambria Math" panose="02040503050406030204" pitchFamily="18" charset="0"/>
                            </a:rPr>
                            <m:t>0,25</m:t>
                          </m:r>
                        </m:num>
                        <m:den>
                          <m:r>
                            <a:rPr lang="tr-TR" b="0" i="1" smtClean="0">
                              <a:latin typeface="Cambria Math" panose="02040503050406030204" pitchFamily="18" charset="0"/>
                            </a:rPr>
                            <m:t>1,2</m:t>
                          </m:r>
                          <m:r>
                            <a:rPr lang="tr-TR" i="1">
                              <a:latin typeface="Cambria Math" panose="02040503050406030204" pitchFamily="18" charset="0"/>
                            </a:rPr>
                            <m:t> −</m:t>
                          </m:r>
                          <m:r>
                            <a:rPr lang="tr-TR" b="0" i="1" smtClean="0">
                              <a:latin typeface="Cambria Math" panose="02040503050406030204" pitchFamily="18" charset="0"/>
                            </a:rPr>
                            <m:t>0,25</m:t>
                          </m:r>
                        </m:den>
                      </m:f>
                      <m:r>
                        <a:rPr lang="tr-TR" b="0" i="1" smtClean="0">
                          <a:latin typeface="Cambria Math" panose="02040503050406030204" pitchFamily="18" charset="0"/>
                        </a:rPr>
                        <m:t>=1 −</m:t>
                      </m:r>
                      <m:func>
                        <m:funcPr>
                          <m:ctrlPr>
                            <a:rPr lang="tr-TR" b="0" i="1" smtClean="0">
                              <a:latin typeface="Cambria Math"/>
                            </a:rPr>
                          </m:ctrlPr>
                        </m:funcPr>
                        <m:fName>
                          <m:r>
                            <m:rPr>
                              <m:sty m:val="p"/>
                            </m:rPr>
                            <a:rPr lang="tr-TR" b="0" i="0" smtClean="0">
                              <a:latin typeface="Cambria Math" panose="02040503050406030204" pitchFamily="18" charset="0"/>
                            </a:rPr>
                            <m:t>erf</m:t>
                          </m:r>
                        </m:fName>
                        <m:e>
                          <m:d>
                            <m:dPr>
                              <m:begChr m:val="["/>
                              <m:endChr m:val="]"/>
                              <m:ctrlPr>
                                <a:rPr lang="tr-TR" b="0" i="1" smtClean="0">
                                  <a:latin typeface="Cambria Math"/>
                                </a:rPr>
                              </m:ctrlPr>
                            </m:dPr>
                            <m:e>
                              <m:f>
                                <m:fPr>
                                  <m:ctrlPr>
                                    <a:rPr lang="tr-TR" b="0" i="1" smtClean="0">
                                      <a:latin typeface="Cambria Math"/>
                                    </a:rPr>
                                  </m:ctrlPr>
                                </m:fPr>
                                <m:num>
                                  <m:r>
                                    <a:rPr lang="tr-TR" b="0" i="1" smtClean="0">
                                      <a:latin typeface="Cambria Math" panose="02040503050406030204" pitchFamily="18" charset="0"/>
                                    </a:rPr>
                                    <m:t>(0,0005 </m:t>
                                  </m:r>
                                  <m:r>
                                    <a:rPr lang="tr-TR" b="0" i="1" smtClean="0">
                                      <a:latin typeface="Cambria Math" panose="02040503050406030204" pitchFamily="18" charset="0"/>
                                    </a:rPr>
                                    <m:t>𝑚</m:t>
                                  </m:r>
                                  <m:r>
                                    <a:rPr lang="tr-TR" b="0" i="1" smtClean="0">
                                      <a:latin typeface="Cambria Math" panose="02040503050406030204" pitchFamily="18" charset="0"/>
                                    </a:rPr>
                                    <m:t>)</m:t>
                                  </m:r>
                                </m:num>
                                <m:den>
                                  <m:r>
                                    <a:rPr lang="tr-TR" b="0" i="1" smtClean="0">
                                      <a:latin typeface="Cambria Math" panose="02040503050406030204" pitchFamily="18" charset="0"/>
                                    </a:rPr>
                                    <m:t>2</m:t>
                                  </m:r>
                                  <m:rad>
                                    <m:radPr>
                                      <m:degHide m:val="on"/>
                                      <m:ctrlPr>
                                        <a:rPr lang="tr-TR" b="0" i="1" smtClean="0">
                                          <a:latin typeface="Cambria Math"/>
                                        </a:rPr>
                                      </m:ctrlPr>
                                    </m:radPr>
                                    <m:deg/>
                                    <m:e>
                                      <m:r>
                                        <a:rPr lang="tr-TR" b="0" i="1" smtClean="0">
                                          <a:latin typeface="Cambria Math" panose="02040503050406030204" pitchFamily="18" charset="0"/>
                                        </a:rPr>
                                        <m:t>(1,6 </m:t>
                                      </m:r>
                                      <m:r>
                                        <a:rPr lang="tr-TR" b="0" i="1" smtClean="0">
                                          <a:latin typeface="Cambria Math" panose="02040503050406030204" pitchFamily="18" charset="0"/>
                                        </a:rPr>
                                        <m:t>𝑥</m:t>
                                      </m:r>
                                      <m:r>
                                        <a:rPr lang="tr-TR" b="0" i="1" smtClean="0">
                                          <a:latin typeface="Cambria Math" panose="02040503050406030204" pitchFamily="18" charset="0"/>
                                        </a:rPr>
                                        <m:t> </m:t>
                                      </m:r>
                                      <m:sSup>
                                        <m:sSupPr>
                                          <m:ctrlPr>
                                            <a:rPr lang="tr-TR" b="0" i="1" smtClean="0">
                                              <a:latin typeface="Cambria Math"/>
                                            </a:rPr>
                                          </m:ctrlPr>
                                        </m:sSupPr>
                                        <m:e>
                                          <m:r>
                                            <a:rPr lang="tr-TR" b="0" i="1" smtClean="0">
                                              <a:latin typeface="Cambria Math" panose="02040503050406030204" pitchFamily="18" charset="0"/>
                                            </a:rPr>
                                            <m:t>10</m:t>
                                          </m:r>
                                        </m:e>
                                        <m:sup>
                                          <m:r>
                                            <a:rPr lang="tr-TR" b="0" i="1" smtClean="0">
                                              <a:latin typeface="Cambria Math" panose="02040503050406030204" pitchFamily="18" charset="0"/>
                                            </a:rPr>
                                            <m:t>−11</m:t>
                                          </m:r>
                                        </m:sup>
                                      </m:sSup>
                                      <m:f>
                                        <m:fPr>
                                          <m:ctrlPr>
                                            <a:rPr lang="tr-TR" b="0" i="1" smtClean="0">
                                              <a:latin typeface="Cambria Math"/>
                                            </a:rPr>
                                          </m:ctrlPr>
                                        </m:fPr>
                                        <m:num>
                                          <m:sSup>
                                            <m:sSupPr>
                                              <m:ctrlPr>
                                                <a:rPr lang="tr-TR" b="0" i="1" smtClean="0">
                                                  <a:latin typeface="Cambria Math"/>
                                                </a:rPr>
                                              </m:ctrlPr>
                                            </m:sSupPr>
                                            <m:e>
                                              <m:r>
                                                <a:rPr lang="tr-TR" b="0" i="1" smtClean="0">
                                                  <a:latin typeface="Cambria Math" panose="02040503050406030204" pitchFamily="18" charset="0"/>
                                                </a:rPr>
                                                <m:t>𝑚</m:t>
                                              </m:r>
                                            </m:e>
                                            <m:sup>
                                              <m:r>
                                                <a:rPr lang="tr-TR" b="0" i="1" smtClean="0">
                                                  <a:latin typeface="Cambria Math" panose="02040503050406030204" pitchFamily="18" charset="0"/>
                                                </a:rPr>
                                                <m:t>2</m:t>
                                              </m:r>
                                            </m:sup>
                                          </m:sSup>
                                        </m:num>
                                        <m:den>
                                          <m:r>
                                            <a:rPr lang="tr-TR" b="0" i="1" smtClean="0">
                                              <a:latin typeface="Cambria Math" panose="02040503050406030204" pitchFamily="18" charset="0"/>
                                            </a:rPr>
                                            <m:t>𝑠</m:t>
                                          </m:r>
                                        </m:den>
                                      </m:f>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e>
                                  </m:rad>
                                </m:den>
                              </m:f>
                            </m:e>
                          </m:d>
                        </m:e>
                      </m:func>
                    </m:oMath>
                  </m:oMathPara>
                </a14:m>
                <a:endParaRPr lang="en-US" dirty="0"/>
              </a:p>
            </p:txBody>
          </p:sp>
        </mc:Choice>
        <mc:Fallback xmlns="">
          <p:sp>
            <p:nvSpPr>
              <p:cNvPr id="2" name="Metin kutusu 1"/>
              <p:cNvSpPr txBox="1">
                <a:spLocks noRot="1" noChangeAspect="1" noMove="1" noResize="1" noEditPoints="1" noAdjustHandles="1" noChangeArrowheads="1" noChangeShapeType="1" noTextEdit="1"/>
              </p:cNvSpPr>
              <p:nvPr/>
            </p:nvSpPr>
            <p:spPr>
              <a:xfrm>
                <a:off x="325758" y="2485199"/>
                <a:ext cx="7675242" cy="1173847"/>
              </a:xfrm>
              <a:prstGeom prst="rect">
                <a:avLst/>
              </a:prstGeom>
              <a:blipFill rotWithShape="1">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p:cNvSpPr txBox="1"/>
              <p:nvPr/>
            </p:nvSpPr>
            <p:spPr>
              <a:xfrm>
                <a:off x="0" y="3805250"/>
                <a:ext cx="3178792" cy="7067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2000" b="0" i="1" smtClean="0">
                          <a:latin typeface="Cambria Math" panose="02040503050406030204" pitchFamily="18" charset="0"/>
                        </a:rPr>
                        <m:t>0,4210=</m:t>
                      </m:r>
                      <m:func>
                        <m:funcPr>
                          <m:ctrlPr>
                            <a:rPr lang="tr-TR" sz="2000" b="0" i="1" smtClean="0">
                              <a:latin typeface="Cambria Math"/>
                            </a:rPr>
                          </m:ctrlPr>
                        </m:funcPr>
                        <m:fName>
                          <m:r>
                            <m:rPr>
                              <m:sty m:val="p"/>
                            </m:rPr>
                            <a:rPr lang="tr-TR" sz="2000" b="0" i="0" smtClean="0">
                              <a:latin typeface="Cambria Math" panose="02040503050406030204" pitchFamily="18" charset="0"/>
                            </a:rPr>
                            <m:t>erf</m:t>
                          </m:r>
                        </m:fName>
                        <m:e>
                          <m:d>
                            <m:dPr>
                              <m:begChr m:val="["/>
                              <m:endChr m:val="]"/>
                              <m:ctrlPr>
                                <a:rPr lang="tr-TR" sz="2000" b="0" i="1" smtClean="0">
                                  <a:latin typeface="Cambria Math"/>
                                </a:rPr>
                              </m:ctrlPr>
                            </m:dPr>
                            <m:e>
                              <m:f>
                                <m:fPr>
                                  <m:ctrlPr>
                                    <a:rPr lang="tr-TR" sz="2000" b="0" i="1" smtClean="0">
                                      <a:latin typeface="Cambria Math"/>
                                    </a:rPr>
                                  </m:ctrlPr>
                                </m:fPr>
                                <m:num>
                                  <m:r>
                                    <a:rPr lang="tr-TR" sz="2000" b="0" i="1" smtClean="0">
                                      <a:latin typeface="Cambria Math" panose="02040503050406030204" pitchFamily="18" charset="0"/>
                                    </a:rPr>
                                    <m:t>62,5 </m:t>
                                  </m:r>
                                  <m:sSup>
                                    <m:sSupPr>
                                      <m:ctrlPr>
                                        <a:rPr lang="tr-TR" sz="2000" b="0" i="1" smtClean="0">
                                          <a:latin typeface="Cambria Math"/>
                                        </a:rPr>
                                      </m:ctrlPr>
                                    </m:sSupPr>
                                    <m:e>
                                      <m:r>
                                        <a:rPr lang="tr-TR" sz="2000" b="0" i="1" smtClean="0">
                                          <a:latin typeface="Cambria Math" panose="02040503050406030204" pitchFamily="18" charset="0"/>
                                        </a:rPr>
                                        <m:t>𝑠</m:t>
                                      </m:r>
                                    </m:e>
                                    <m:sup>
                                      <m:r>
                                        <a:rPr lang="tr-TR" sz="2000" b="0" i="1" smtClean="0">
                                          <a:latin typeface="Cambria Math" panose="02040503050406030204" pitchFamily="18" charset="0"/>
                                        </a:rPr>
                                        <m:t>1/2</m:t>
                                      </m:r>
                                    </m:sup>
                                  </m:sSup>
                                </m:num>
                                <m:den>
                                  <m:rad>
                                    <m:radPr>
                                      <m:degHide m:val="on"/>
                                      <m:ctrlPr>
                                        <a:rPr lang="tr-TR" sz="2000" b="0" i="1" smtClean="0">
                                          <a:latin typeface="Cambria Math"/>
                                        </a:rPr>
                                      </m:ctrlPr>
                                    </m:radPr>
                                    <m:deg/>
                                    <m:e>
                                      <m:r>
                                        <a:rPr lang="tr-TR" sz="2000" b="0" i="1" smtClean="0">
                                          <a:latin typeface="Cambria Math" panose="02040503050406030204" pitchFamily="18" charset="0"/>
                                        </a:rPr>
                                        <m:t>𝑡</m:t>
                                      </m:r>
                                    </m:e>
                                  </m:rad>
                                </m:den>
                              </m:f>
                            </m:e>
                          </m:d>
                        </m:e>
                      </m:func>
                    </m:oMath>
                  </m:oMathPara>
                </a14:m>
                <a:endParaRPr lang="en-US" sz="2000"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0" y="3805250"/>
                <a:ext cx="3178792" cy="706797"/>
              </a:xfrm>
              <a:prstGeom prst="rect">
                <a:avLst/>
              </a:prstGeom>
              <a:blipFill rotWithShape="1">
                <a:blip r:embed="rId5"/>
                <a:stretch>
                  <a:fillRect/>
                </a:stretch>
              </a:blipFill>
            </p:spPr>
            <p:txBody>
              <a:bodyPr/>
              <a:lstStyle/>
              <a:p>
                <a:r>
                  <a:rPr lang="tr-TR">
                    <a:noFill/>
                  </a:rPr>
                  <a:t> </a:t>
                </a:r>
              </a:p>
            </p:txBody>
          </p:sp>
        </mc:Fallback>
      </mc:AlternateContent>
      <p:pic>
        <p:nvPicPr>
          <p:cNvPr id="3" name="Resim 2"/>
          <p:cNvPicPr>
            <a:picLocks noChangeAspect="1"/>
          </p:cNvPicPr>
          <p:nvPr/>
        </p:nvPicPr>
        <p:blipFill>
          <a:blip r:embed="rId6"/>
          <a:stretch>
            <a:fillRect/>
          </a:stretch>
        </p:blipFill>
        <p:spPr>
          <a:xfrm>
            <a:off x="2979539" y="3659045"/>
            <a:ext cx="1803389" cy="1332000"/>
          </a:xfrm>
          <a:prstGeom prst="rect">
            <a:avLst/>
          </a:prstGeom>
        </p:spPr>
      </p:pic>
      <mc:AlternateContent xmlns:mc="http://schemas.openxmlformats.org/markup-compatibility/2006" xmlns:a14="http://schemas.microsoft.com/office/drawing/2010/main">
        <mc:Choice Requires="a14">
          <p:sp>
            <p:nvSpPr>
              <p:cNvPr id="11" name="Metin kutusu 10"/>
              <p:cNvSpPr txBox="1"/>
              <p:nvPr/>
            </p:nvSpPr>
            <p:spPr>
              <a:xfrm>
                <a:off x="4741791" y="3954816"/>
                <a:ext cx="4312654" cy="740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tr-TR" i="1" smtClean="0">
                              <a:latin typeface="Cambria Math" panose="02040503050406030204" pitchFamily="18" charset="0"/>
                            </a:rPr>
                            <m:t>𝑧</m:t>
                          </m:r>
                          <m:r>
                            <a:rPr lang="tr-TR" b="0" i="1" smtClean="0">
                              <a:latin typeface="Cambria Math" panose="02040503050406030204" pitchFamily="18" charset="0"/>
                            </a:rPr>
                            <m:t> −0,35</m:t>
                          </m:r>
                        </m:num>
                        <m:den>
                          <m:r>
                            <a:rPr lang="tr-TR" i="1" smtClean="0">
                              <a:latin typeface="Cambria Math" panose="02040503050406030204" pitchFamily="18" charset="0"/>
                            </a:rPr>
                            <m:t>0</m:t>
                          </m:r>
                          <m:r>
                            <a:rPr lang="tr-TR" b="0" i="1" smtClean="0">
                              <a:latin typeface="Cambria Math" panose="02040503050406030204" pitchFamily="18" charset="0"/>
                            </a:rPr>
                            <m:t>,40</m:t>
                          </m:r>
                          <m:r>
                            <a:rPr lang="tr-TR" i="1">
                              <a:latin typeface="Cambria Math" panose="02040503050406030204" pitchFamily="18" charset="0"/>
                            </a:rPr>
                            <m:t> −</m:t>
                          </m:r>
                          <m:r>
                            <a:rPr lang="tr-TR" b="0" i="1" smtClean="0">
                              <a:latin typeface="Cambria Math" panose="02040503050406030204" pitchFamily="18" charset="0"/>
                            </a:rPr>
                            <m:t>0,35</m:t>
                          </m:r>
                        </m:den>
                      </m:f>
                      <m:r>
                        <a:rPr lang="tr-TR" b="0" i="1" smtClean="0">
                          <a:latin typeface="Cambria Math" panose="02040503050406030204" pitchFamily="18" charset="0"/>
                        </a:rPr>
                        <m:t>=</m:t>
                      </m:r>
                      <m:f>
                        <m:fPr>
                          <m:ctrlPr>
                            <a:rPr lang="en-US" i="1">
                              <a:latin typeface="Cambria Math"/>
                            </a:rPr>
                          </m:ctrlPr>
                        </m:fPr>
                        <m:num>
                          <m:r>
                            <a:rPr lang="tr-TR" b="0" i="1" smtClean="0">
                              <a:latin typeface="Cambria Math" panose="02040503050406030204" pitchFamily="18" charset="0"/>
                            </a:rPr>
                            <m:t>0,4210</m:t>
                          </m:r>
                          <m:r>
                            <a:rPr lang="tr-TR" i="1">
                              <a:latin typeface="Cambria Math" panose="02040503050406030204" pitchFamily="18" charset="0"/>
                            </a:rPr>
                            <m:t> −</m:t>
                          </m:r>
                          <m:r>
                            <a:rPr lang="tr-TR" b="0" i="1" smtClean="0">
                              <a:latin typeface="Cambria Math" panose="02040503050406030204" pitchFamily="18" charset="0"/>
                            </a:rPr>
                            <m:t>0,3794</m:t>
                          </m:r>
                        </m:num>
                        <m:den>
                          <m:r>
                            <a:rPr lang="tr-TR" b="0" i="1" smtClean="0">
                              <a:latin typeface="Cambria Math" panose="02040503050406030204" pitchFamily="18" charset="0"/>
                            </a:rPr>
                            <m:t>0,4284</m:t>
                          </m:r>
                          <m:r>
                            <a:rPr lang="tr-TR" i="1">
                              <a:latin typeface="Cambria Math" panose="02040503050406030204" pitchFamily="18" charset="0"/>
                            </a:rPr>
                            <m:t> −</m:t>
                          </m:r>
                          <m:r>
                            <a:rPr lang="tr-TR" b="0" i="1" smtClean="0">
                              <a:latin typeface="Cambria Math" panose="02040503050406030204" pitchFamily="18" charset="0"/>
                            </a:rPr>
                            <m:t>0,3794</m:t>
                          </m:r>
                        </m:den>
                      </m:f>
                    </m:oMath>
                  </m:oMathPara>
                </a14:m>
                <a:endParaRPr lang="en-US" dirty="0"/>
              </a:p>
            </p:txBody>
          </p:sp>
        </mc:Choice>
        <mc:Fallback xmlns="">
          <p:sp>
            <p:nvSpPr>
              <p:cNvPr id="11" name="Metin kutusu 10"/>
              <p:cNvSpPr txBox="1">
                <a:spLocks noRot="1" noChangeAspect="1" noMove="1" noResize="1" noEditPoints="1" noAdjustHandles="1" noChangeArrowheads="1" noChangeShapeType="1" noTextEdit="1"/>
              </p:cNvSpPr>
              <p:nvPr/>
            </p:nvSpPr>
            <p:spPr>
              <a:xfrm>
                <a:off x="4741791" y="3954816"/>
                <a:ext cx="4312654" cy="740459"/>
              </a:xfrm>
              <a:prstGeom prst="rect">
                <a:avLst/>
              </a:prstGeom>
              <a:blipFill rotWithShape="1">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p:cNvSpPr txBox="1"/>
              <p:nvPr/>
            </p:nvSpPr>
            <p:spPr>
              <a:xfrm>
                <a:off x="6308939" y="4820370"/>
                <a:ext cx="16051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i="1" smtClean="0">
                          <a:latin typeface="Cambria Math" panose="02040503050406030204" pitchFamily="18" charset="0"/>
                        </a:rPr>
                        <m:t>𝑧</m:t>
                      </m:r>
                      <m:r>
                        <a:rPr lang="tr-TR" sz="2800" b="0" i="1" smtClean="0">
                          <a:latin typeface="Cambria Math" panose="02040503050406030204" pitchFamily="18" charset="0"/>
                        </a:rPr>
                        <m:t>=</m:t>
                      </m:r>
                      <m:r>
                        <a:rPr lang="tr-TR" sz="2800" i="1" smtClean="0">
                          <a:latin typeface="Cambria Math" panose="02040503050406030204" pitchFamily="18" charset="0"/>
                        </a:rPr>
                        <m:t>0</m:t>
                      </m:r>
                      <m:r>
                        <a:rPr lang="tr-TR" sz="2800" b="0" i="1" smtClean="0">
                          <a:latin typeface="Cambria Math" panose="02040503050406030204" pitchFamily="18" charset="0"/>
                        </a:rPr>
                        <m:t>,392</m:t>
                      </m:r>
                    </m:oMath>
                  </m:oMathPara>
                </a14:m>
                <a:endParaRPr lang="en-US" sz="2800"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8411918" y="4820369"/>
                <a:ext cx="1597104" cy="4308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Metin kutusu 13"/>
              <p:cNvSpPr txBox="1"/>
              <p:nvPr/>
            </p:nvSpPr>
            <p:spPr>
              <a:xfrm>
                <a:off x="0" y="5199946"/>
                <a:ext cx="2796535" cy="9625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i="1" smtClean="0">
                              <a:latin typeface="Cambria Math"/>
                            </a:rPr>
                          </m:ctrlPr>
                        </m:fPr>
                        <m:num>
                          <m:r>
                            <a:rPr lang="tr-TR" sz="2800" i="1">
                              <a:latin typeface="Cambria Math" panose="02040503050406030204" pitchFamily="18" charset="0"/>
                            </a:rPr>
                            <m:t>62,5 </m:t>
                          </m:r>
                          <m:sSup>
                            <m:sSupPr>
                              <m:ctrlPr>
                                <a:rPr lang="tr-TR" sz="2800" i="1">
                                  <a:latin typeface="Cambria Math"/>
                                </a:rPr>
                              </m:ctrlPr>
                            </m:sSupPr>
                            <m:e>
                              <m:r>
                                <a:rPr lang="tr-TR" sz="2800" i="1">
                                  <a:latin typeface="Cambria Math" panose="02040503050406030204" pitchFamily="18" charset="0"/>
                                </a:rPr>
                                <m:t>𝑠</m:t>
                              </m:r>
                            </m:e>
                            <m:sup>
                              <m:r>
                                <a:rPr lang="tr-TR" sz="2800" i="1">
                                  <a:latin typeface="Cambria Math" panose="02040503050406030204" pitchFamily="18" charset="0"/>
                                </a:rPr>
                                <m:t>1/2</m:t>
                              </m:r>
                            </m:sup>
                          </m:sSup>
                        </m:num>
                        <m:den>
                          <m:rad>
                            <m:radPr>
                              <m:degHide m:val="on"/>
                              <m:ctrlPr>
                                <a:rPr lang="tr-TR" sz="2800" i="1">
                                  <a:latin typeface="Cambria Math"/>
                                </a:rPr>
                              </m:ctrlPr>
                            </m:radPr>
                            <m:deg/>
                            <m:e>
                              <m:r>
                                <a:rPr lang="tr-TR" sz="2800" i="1">
                                  <a:latin typeface="Cambria Math" panose="02040503050406030204" pitchFamily="18" charset="0"/>
                                </a:rPr>
                                <m:t>𝑡</m:t>
                              </m:r>
                            </m:e>
                          </m:rad>
                        </m:den>
                      </m:f>
                      <m:r>
                        <a:rPr lang="tr-TR" sz="2800" b="0" i="1" smtClean="0">
                          <a:latin typeface="Cambria Math" panose="02040503050406030204" pitchFamily="18" charset="0"/>
                        </a:rPr>
                        <m:t>=0,392</m:t>
                      </m:r>
                    </m:oMath>
                  </m:oMathPara>
                </a14:m>
                <a:endParaRPr lang="en-US" sz="2800" dirty="0"/>
              </a:p>
            </p:txBody>
          </p:sp>
        </mc:Choice>
        <mc:Fallback xmlns="">
          <p:sp>
            <p:nvSpPr>
              <p:cNvPr id="14" name="Metin kutusu 13"/>
              <p:cNvSpPr txBox="1">
                <a:spLocks noRot="1" noChangeAspect="1" noMove="1" noResize="1" noEditPoints="1" noAdjustHandles="1" noChangeArrowheads="1" noChangeShapeType="1" noTextEdit="1"/>
              </p:cNvSpPr>
              <p:nvPr/>
            </p:nvSpPr>
            <p:spPr>
              <a:xfrm>
                <a:off x="0" y="5199946"/>
                <a:ext cx="2796535" cy="962508"/>
              </a:xfrm>
              <a:prstGeom prst="rect">
                <a:avLst/>
              </a:prstGeom>
              <a:blipFill rotWithShape="1">
                <a:blip r:embed="rId9"/>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Metin kutusu 14"/>
              <p:cNvSpPr txBox="1"/>
              <p:nvPr/>
            </p:nvSpPr>
            <p:spPr>
              <a:xfrm>
                <a:off x="1752082" y="5995254"/>
                <a:ext cx="5359416" cy="847027"/>
              </a:xfrm>
              <a:prstGeom prst="rect">
                <a:avLst/>
              </a:prstGeom>
              <a:noFill/>
            </p:spPr>
            <p:txBody>
              <a:bodyPr wrap="none" lIns="0" tIns="0" rIns="0" bIns="0" rtlCol="0">
                <a:spAutoFit/>
              </a:bodyPr>
              <a:lstStyle/>
              <a:p>
                <a14:m>
                  <m:oMath xmlns:m="http://schemas.openxmlformats.org/officeDocument/2006/math">
                    <m:r>
                      <a:rPr lang="tr-TR" sz="2800" b="0" i="1" smtClean="0">
                        <a:latin typeface="Cambria Math" panose="02040503050406030204" pitchFamily="18" charset="0"/>
                      </a:rPr>
                      <m:t>𝑡</m:t>
                    </m:r>
                    <m:r>
                      <a:rPr lang="tr-TR" sz="2800" b="0" i="1" smtClean="0">
                        <a:latin typeface="Cambria Math" panose="02040503050406030204" pitchFamily="18" charset="0"/>
                      </a:rPr>
                      <m:t>=</m:t>
                    </m:r>
                    <m:sSup>
                      <m:sSupPr>
                        <m:ctrlPr>
                          <a:rPr lang="tr-TR" sz="2800" b="0" i="1" smtClean="0">
                            <a:latin typeface="Cambria Math"/>
                          </a:rPr>
                        </m:ctrlPr>
                      </m:sSupPr>
                      <m:e>
                        <m:d>
                          <m:dPr>
                            <m:ctrlPr>
                              <a:rPr lang="tr-TR" sz="2800" i="1">
                                <a:latin typeface="Cambria Math"/>
                              </a:rPr>
                            </m:ctrlPr>
                          </m:dPr>
                          <m:e>
                            <m:f>
                              <m:fPr>
                                <m:ctrlPr>
                                  <a:rPr lang="tr-TR" sz="2800" i="1">
                                    <a:latin typeface="Cambria Math"/>
                                  </a:rPr>
                                </m:ctrlPr>
                              </m:fPr>
                              <m:num>
                                <m:r>
                                  <a:rPr lang="tr-TR" sz="2800" i="1">
                                    <a:latin typeface="Cambria Math" panose="02040503050406030204" pitchFamily="18" charset="0"/>
                                  </a:rPr>
                                  <m:t>62,5 </m:t>
                                </m:r>
                                <m:sSup>
                                  <m:sSupPr>
                                    <m:ctrlPr>
                                      <a:rPr lang="tr-TR" sz="2800" i="1">
                                        <a:latin typeface="Cambria Math"/>
                                      </a:rPr>
                                    </m:ctrlPr>
                                  </m:sSupPr>
                                  <m:e>
                                    <m:r>
                                      <a:rPr lang="tr-TR" sz="2800" i="1">
                                        <a:latin typeface="Cambria Math" panose="02040503050406030204" pitchFamily="18" charset="0"/>
                                      </a:rPr>
                                      <m:t>𝑠</m:t>
                                    </m:r>
                                  </m:e>
                                  <m:sup>
                                    <m:r>
                                      <a:rPr lang="tr-TR" sz="2800" i="1">
                                        <a:latin typeface="Cambria Math" panose="02040503050406030204" pitchFamily="18" charset="0"/>
                                      </a:rPr>
                                      <m:t>1/2</m:t>
                                    </m:r>
                                  </m:sup>
                                </m:sSup>
                              </m:num>
                              <m:den>
                                <m:r>
                                  <a:rPr lang="tr-TR" sz="2800" i="1">
                                    <a:latin typeface="Cambria Math" panose="02040503050406030204" pitchFamily="18" charset="0"/>
                                  </a:rPr>
                                  <m:t>0,392</m:t>
                                </m:r>
                              </m:den>
                            </m:f>
                          </m:e>
                        </m:d>
                      </m:e>
                      <m:sup>
                        <m:r>
                          <a:rPr lang="tr-TR" sz="2800" b="0" i="1" smtClean="0">
                            <a:latin typeface="Cambria Math" panose="02040503050406030204" pitchFamily="18" charset="0"/>
                          </a:rPr>
                          <m:t>2</m:t>
                        </m:r>
                      </m:sup>
                    </m:sSup>
                    <m:r>
                      <a:rPr lang="tr-TR" sz="2800" b="0" i="1" smtClean="0">
                        <a:latin typeface="Cambria Math" panose="02040503050406030204" pitchFamily="18" charset="0"/>
                      </a:rPr>
                      <m:t>=</m:t>
                    </m:r>
                  </m:oMath>
                </a14:m>
                <a:r>
                  <a:rPr lang="tr-TR" sz="2800" dirty="0" smtClean="0"/>
                  <a:t> 25400 s = 7,1 saat</a:t>
                </a:r>
                <a:endParaRPr lang="en-US" sz="2800" dirty="0"/>
              </a:p>
            </p:txBody>
          </p:sp>
        </mc:Choice>
        <mc:Fallback xmlns="">
          <p:sp>
            <p:nvSpPr>
              <p:cNvPr id="15" name="Metin kutusu 14"/>
              <p:cNvSpPr txBox="1">
                <a:spLocks noRot="1" noChangeAspect="1" noMove="1" noResize="1" noEditPoints="1" noAdjustHandles="1" noChangeArrowheads="1" noChangeShapeType="1" noTextEdit="1"/>
              </p:cNvSpPr>
              <p:nvPr/>
            </p:nvSpPr>
            <p:spPr>
              <a:xfrm>
                <a:off x="1752082" y="5995254"/>
                <a:ext cx="5359416" cy="847027"/>
              </a:xfrm>
              <a:prstGeom prst="rect">
                <a:avLst/>
              </a:prstGeom>
              <a:blipFill rotWithShape="1">
                <a:blip r:embed="rId10"/>
                <a:stretch>
                  <a:fillRect r="-3068" b="-5755"/>
                </a:stretch>
              </a:blipFill>
            </p:spPr>
            <p:txBody>
              <a:bodyPr/>
              <a:lstStyle/>
              <a:p>
                <a:r>
                  <a:rPr lang="tr-TR">
                    <a:noFill/>
                  </a:rPr>
                  <a:t> </a:t>
                </a:r>
              </a:p>
            </p:txBody>
          </p:sp>
        </mc:Fallback>
      </mc:AlternateContent>
    </p:spTree>
    <p:extLst>
      <p:ext uri="{BB962C8B-B14F-4D97-AF65-F5344CB8AC3E}">
        <p14:creationId xmlns:p14="http://schemas.microsoft.com/office/powerpoint/2010/main" val="253478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title"/>
          </p:nvPr>
        </p:nvSpPr>
        <p:spPr/>
        <p:txBody>
          <a:bodyPr/>
          <a:lstStyle/>
          <a:p>
            <a:endParaRPr lang="tr-TR" smtClean="0">
              <a:ea typeface="ＭＳ Ｐゴシック" pitchFamily="34" charset="-128"/>
            </a:endParaRPr>
          </a:p>
        </p:txBody>
      </p:sp>
      <p:pic>
        <p:nvPicPr>
          <p:cNvPr id="25603" name="Picture 4"/>
          <p:cNvPicPr>
            <a:picLocks noGrp="1" noChangeAspect="1" noChangeArrowheads="1"/>
          </p:cNvPicPr>
          <p:nvPr>
            <p:ph sz="half" idx="1"/>
          </p:nvPr>
        </p:nvPicPr>
        <p:blipFill>
          <a:blip r:embed="rId2"/>
          <a:srcRect/>
          <a:stretch>
            <a:fillRect/>
          </a:stretch>
        </p:blipFill>
        <p:spPr>
          <a:xfrm>
            <a:off x="646113" y="393700"/>
            <a:ext cx="5937250" cy="4032250"/>
          </a:xfrm>
          <a:noFill/>
        </p:spPr>
      </p:pic>
      <p:pic>
        <p:nvPicPr>
          <p:cNvPr id="25604" name="Picture 7"/>
          <p:cNvPicPr>
            <a:picLocks noGrp="1" noChangeAspect="1" noChangeArrowheads="1"/>
          </p:cNvPicPr>
          <p:nvPr>
            <p:ph sz="quarter" idx="2"/>
          </p:nvPr>
        </p:nvPicPr>
        <p:blipFill>
          <a:blip r:embed="rId3"/>
          <a:srcRect/>
          <a:stretch>
            <a:fillRect/>
          </a:stretch>
        </p:blipFill>
        <p:spPr>
          <a:xfrm>
            <a:off x="654050" y="4468813"/>
            <a:ext cx="6024563" cy="1244600"/>
          </a:xfrm>
          <a:noFill/>
        </p:spPr>
      </p:pic>
      <p:pic>
        <p:nvPicPr>
          <p:cNvPr id="25605" name="Picture 105" descr="Fig 5_0"/>
          <p:cNvPicPr>
            <a:picLocks noGrp="1" noChangeAspect="1" noChangeArrowheads="1"/>
          </p:cNvPicPr>
          <p:nvPr>
            <p:ph sz="quarter" idx="3"/>
          </p:nvPr>
        </p:nvPicPr>
        <p:blipFill>
          <a:blip r:embed="rId4"/>
          <a:srcRect/>
          <a:stretch>
            <a:fillRect/>
          </a:stretch>
        </p:blipFill>
        <p:spPr>
          <a:xfrm>
            <a:off x="6796088" y="1187450"/>
            <a:ext cx="2062162" cy="2370138"/>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lstStyle/>
          <a:p>
            <a:endParaRPr lang="tr-TR" smtClean="0">
              <a:ea typeface="ＭＳ Ｐゴシック" pitchFamily="34" charset="-128"/>
            </a:endParaRPr>
          </a:p>
        </p:txBody>
      </p:sp>
      <p:pic>
        <p:nvPicPr>
          <p:cNvPr id="26627" name="Picture 4"/>
          <p:cNvPicPr>
            <a:picLocks noGrp="1" noChangeAspect="1" noChangeArrowheads="1"/>
          </p:cNvPicPr>
          <p:nvPr>
            <p:ph idx="1"/>
          </p:nvPr>
        </p:nvPicPr>
        <p:blipFill>
          <a:blip r:embed="rId2"/>
          <a:srcRect/>
          <a:stretch>
            <a:fillRect/>
          </a:stretch>
        </p:blipFill>
        <p:spPr>
          <a:xfrm>
            <a:off x="696913" y="2227263"/>
            <a:ext cx="7772400" cy="2843212"/>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endParaRPr lang="tr-TR" smtClean="0">
              <a:ea typeface="ＭＳ Ｐゴシック" pitchFamily="34" charset="-128"/>
            </a:endParaRPr>
          </a:p>
        </p:txBody>
      </p:sp>
      <p:pic>
        <p:nvPicPr>
          <p:cNvPr id="27651" name="Picture 4"/>
          <p:cNvPicPr>
            <a:picLocks noGrp="1" noChangeAspect="1" noChangeArrowheads="1"/>
          </p:cNvPicPr>
          <p:nvPr>
            <p:ph idx="1"/>
          </p:nvPr>
        </p:nvPicPr>
        <p:blipFill>
          <a:blip r:embed="rId2"/>
          <a:srcRect/>
          <a:stretch>
            <a:fillRect/>
          </a:stretch>
        </p:blipFill>
        <p:spPr>
          <a:xfrm>
            <a:off x="1325563" y="1203325"/>
            <a:ext cx="6513512" cy="4892675"/>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041400" y="1193800"/>
            <a:ext cx="7543800" cy="3689350"/>
            <a:chOff x="384" y="480"/>
            <a:chExt cx="4896" cy="2324"/>
          </a:xfrm>
        </p:grpSpPr>
        <p:pic>
          <p:nvPicPr>
            <p:cNvPr id="28676" name="Picture 3" descr="05_33"/>
            <p:cNvPicPr>
              <a:picLocks noChangeAspect="1" noChangeArrowheads="1"/>
            </p:cNvPicPr>
            <p:nvPr/>
          </p:nvPicPr>
          <p:blipFill>
            <a:blip r:embed="rId3"/>
            <a:srcRect/>
            <a:stretch>
              <a:fillRect/>
            </a:stretch>
          </p:blipFill>
          <p:spPr bwMode="auto">
            <a:xfrm>
              <a:off x="384" y="480"/>
              <a:ext cx="4896" cy="2233"/>
            </a:xfrm>
            <a:prstGeom prst="rect">
              <a:avLst/>
            </a:prstGeom>
            <a:noFill/>
            <a:ln w="9525">
              <a:noFill/>
              <a:miter lim="800000"/>
              <a:headEnd/>
              <a:tailEnd/>
            </a:ln>
          </p:spPr>
        </p:pic>
        <p:sp>
          <p:nvSpPr>
            <p:cNvPr id="28677" name="Text Box 4"/>
            <p:cNvSpPr txBox="1">
              <a:spLocks noChangeArrowheads="1"/>
            </p:cNvSpPr>
            <p:nvPr/>
          </p:nvSpPr>
          <p:spPr bwMode="auto">
            <a:xfrm rot="10800000" flipV="1">
              <a:off x="2640" y="2688"/>
              <a:ext cx="2640" cy="116"/>
            </a:xfrm>
            <a:prstGeom prst="rect">
              <a:avLst/>
            </a:prstGeom>
            <a:noFill/>
            <a:ln w="9525">
              <a:noFill/>
              <a:miter lim="800000"/>
              <a:headEnd/>
              <a:tailEnd/>
            </a:ln>
          </p:spPr>
          <p:txBody>
            <a:bodyPr>
              <a:spAutoFit/>
            </a:bodyPr>
            <a:lstStyle/>
            <a:p>
              <a:pPr algn="ctr"/>
              <a:r>
                <a:rPr lang="en-US" sz="600" i="0">
                  <a:latin typeface="Times New Roman" pitchFamily="18" charset="0"/>
                </a:rPr>
                <a:t>©2003 Brooks/Cole, a division of Thomson Learning, Inc.  Thomson Learning</a:t>
              </a:r>
              <a:r>
                <a:rPr lang="en-US" sz="600" i="0" baseline="-25000">
                  <a:latin typeface="Times New Roman" pitchFamily="18" charset="0"/>
                </a:rPr>
                <a:t>™</a:t>
              </a:r>
              <a:r>
                <a:rPr lang="en-US" sz="600" i="0">
                  <a:latin typeface="Times New Roman" pitchFamily="18" charset="0"/>
                </a:rPr>
                <a:t> is a trademark used herein under license.</a:t>
              </a:r>
            </a:p>
          </p:txBody>
        </p:sp>
      </p:grpSp>
      <p:sp>
        <p:nvSpPr>
          <p:cNvPr id="28675" name="Text Box 5"/>
          <p:cNvSpPr txBox="1">
            <a:spLocks noChangeArrowheads="1"/>
          </p:cNvSpPr>
          <p:nvPr/>
        </p:nvSpPr>
        <p:spPr bwMode="auto">
          <a:xfrm>
            <a:off x="889000" y="5156200"/>
            <a:ext cx="8229600" cy="1465263"/>
          </a:xfrm>
          <a:prstGeom prst="rect">
            <a:avLst/>
          </a:prstGeom>
          <a:noFill/>
          <a:ln w="9525">
            <a:noFill/>
            <a:miter lim="800000"/>
            <a:headEnd/>
            <a:tailEnd/>
          </a:ln>
        </p:spPr>
        <p:txBody>
          <a:bodyPr>
            <a:spAutoFit/>
          </a:bodyPr>
          <a:lstStyle/>
          <a:p>
            <a:r>
              <a:rPr lang="en-US" sz="1800" b="1" i="0">
                <a:latin typeface="Verdana" pitchFamily="34" charset="0"/>
              </a:rPr>
              <a:t>Figure 5.33  The steps in diffusion bonding: (a) Initially the contact area is small; (b) application of pressure deforms the surface, increasing the bonded area; (c) grain boundary diffusion permits voids to shrink; and (d) final elimination of the voids requires volume diffusion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6"/>
          <p:cNvSpPr>
            <a:spLocks noGrp="1" noChangeArrowheads="1"/>
          </p:cNvSpPr>
          <p:nvPr>
            <p:ph type="title"/>
          </p:nvPr>
        </p:nvSpPr>
        <p:spPr/>
        <p:txBody>
          <a:bodyPr/>
          <a:lstStyle/>
          <a:p>
            <a:endParaRPr lang="tr-TR" smtClean="0">
              <a:ea typeface="ＭＳ Ｐゴシック" pitchFamily="34" charset="-128"/>
            </a:endParaRPr>
          </a:p>
        </p:txBody>
      </p:sp>
      <p:pic>
        <p:nvPicPr>
          <p:cNvPr id="29699" name="Picture 14"/>
          <p:cNvPicPr>
            <a:picLocks noGrp="1" noChangeAspect="1" noChangeArrowheads="1"/>
          </p:cNvPicPr>
          <p:nvPr>
            <p:ph sz="half" idx="1"/>
          </p:nvPr>
        </p:nvPicPr>
        <p:blipFill>
          <a:blip r:embed="rId2"/>
          <a:srcRect/>
          <a:stretch>
            <a:fillRect/>
          </a:stretch>
        </p:blipFill>
        <p:spPr>
          <a:xfrm>
            <a:off x="717550" y="504825"/>
            <a:ext cx="6500813" cy="1966913"/>
          </a:xfrm>
          <a:noFill/>
        </p:spPr>
      </p:pic>
      <p:grpSp>
        <p:nvGrpSpPr>
          <p:cNvPr id="29700" name="Group 3"/>
          <p:cNvGrpSpPr>
            <a:grpSpLocks/>
          </p:cNvGrpSpPr>
          <p:nvPr/>
        </p:nvGrpSpPr>
        <p:grpSpPr bwMode="auto">
          <a:xfrm>
            <a:off x="285750" y="3560763"/>
            <a:ext cx="8610600" cy="2759075"/>
            <a:chOff x="192" y="742"/>
            <a:chExt cx="5424" cy="1931"/>
          </a:xfrm>
        </p:grpSpPr>
        <p:pic>
          <p:nvPicPr>
            <p:cNvPr id="29703" name="Picture 4" descr="05_28"/>
            <p:cNvPicPr>
              <a:picLocks noChangeAspect="1" noChangeArrowheads="1"/>
            </p:cNvPicPr>
            <p:nvPr/>
          </p:nvPicPr>
          <p:blipFill>
            <a:blip r:embed="rId3"/>
            <a:srcRect/>
            <a:stretch>
              <a:fillRect/>
            </a:stretch>
          </p:blipFill>
          <p:spPr bwMode="auto">
            <a:xfrm>
              <a:off x="192" y="742"/>
              <a:ext cx="5424" cy="1802"/>
            </a:xfrm>
            <a:prstGeom prst="rect">
              <a:avLst/>
            </a:prstGeom>
            <a:noFill/>
            <a:ln w="9525">
              <a:noFill/>
              <a:miter lim="800000"/>
              <a:headEnd/>
              <a:tailEnd/>
            </a:ln>
          </p:spPr>
        </p:pic>
        <p:sp>
          <p:nvSpPr>
            <p:cNvPr id="29704" name="Text Box 5"/>
            <p:cNvSpPr txBox="1">
              <a:spLocks noChangeArrowheads="1"/>
            </p:cNvSpPr>
            <p:nvPr/>
          </p:nvSpPr>
          <p:spPr bwMode="auto">
            <a:xfrm rot="10800000" flipV="1">
              <a:off x="2879" y="2544"/>
              <a:ext cx="2640" cy="129"/>
            </a:xfrm>
            <a:prstGeom prst="rect">
              <a:avLst/>
            </a:prstGeom>
            <a:noFill/>
            <a:ln w="9525">
              <a:noFill/>
              <a:miter lim="800000"/>
              <a:headEnd/>
              <a:tailEnd/>
            </a:ln>
          </p:spPr>
          <p:txBody>
            <a:bodyPr>
              <a:spAutoFit/>
            </a:bodyPr>
            <a:lstStyle/>
            <a:p>
              <a:pPr algn="ctr"/>
              <a:r>
                <a:rPr lang="en-US" sz="600" i="0">
                  <a:latin typeface="Times New Roman" pitchFamily="18" charset="0"/>
                </a:rPr>
                <a:t>©2003 Brooks/Cole, a division of Thomson Learning, Inc.  Thomson Learning</a:t>
              </a:r>
              <a:r>
                <a:rPr lang="en-US" sz="600" i="0" baseline="-25000">
                  <a:latin typeface="Times New Roman" pitchFamily="18" charset="0"/>
                </a:rPr>
                <a:t>™</a:t>
              </a:r>
              <a:r>
                <a:rPr lang="en-US" sz="600" i="0">
                  <a:latin typeface="Times New Roman" pitchFamily="18" charset="0"/>
                </a:rPr>
                <a:t> is a trademark used herein under license.</a:t>
              </a:r>
            </a:p>
          </p:txBody>
        </p:sp>
      </p:grpSp>
      <p:sp>
        <p:nvSpPr>
          <p:cNvPr id="29701" name="Rectangle 18"/>
          <p:cNvSpPr>
            <a:spLocks noGrp="1" noChangeArrowheads="1"/>
          </p:cNvSpPr>
          <p:nvPr>
            <p:ph sz="quarter" idx="3"/>
          </p:nvPr>
        </p:nvSpPr>
        <p:spPr/>
        <p:txBody>
          <a:bodyPr/>
          <a:lstStyle/>
          <a:p>
            <a:endParaRPr lang="tr-TR" sz="2000" smtClean="0">
              <a:ea typeface="ＭＳ Ｐゴシック" pitchFamily="34" charset="-128"/>
            </a:endParaRPr>
          </a:p>
        </p:txBody>
      </p:sp>
      <p:sp>
        <p:nvSpPr>
          <p:cNvPr id="29702" name="Rectangle 19"/>
          <p:cNvSpPr>
            <a:spLocks noChangeArrowheads="1"/>
          </p:cNvSpPr>
          <p:nvPr/>
        </p:nvSpPr>
        <p:spPr bwMode="auto">
          <a:xfrm>
            <a:off x="750888" y="2500313"/>
            <a:ext cx="6299200" cy="1006475"/>
          </a:xfrm>
          <a:prstGeom prst="rect">
            <a:avLst/>
          </a:prstGeom>
          <a:noFill/>
          <a:ln w="9525">
            <a:noFill/>
            <a:prstDash val="dash"/>
            <a:miter lim="800000"/>
            <a:headEnd/>
            <a:tailEnd/>
          </a:ln>
        </p:spPr>
        <p:txBody>
          <a:bodyPr>
            <a:spAutoFit/>
          </a:bodyPr>
          <a:lstStyle/>
          <a:p>
            <a:r>
              <a:rPr lang="tr-TR" sz="2000" i="0">
                <a:latin typeface="Arial" charset="0"/>
              </a:rPr>
              <a:t>Sinterleme esnasında difüzyon işlemleri. Temas noktalarında atomlar difüz eder, köprüler oluşturur ve sonunda boşlukları doldurur.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Difüzyon nedir?</a:t>
            </a:r>
            <a:endParaRPr lang="tr-TR" dirty="0"/>
          </a:p>
        </p:txBody>
      </p:sp>
      <p:sp>
        <p:nvSpPr>
          <p:cNvPr id="3" name="2 İçerik Yer Tutucusu"/>
          <p:cNvSpPr>
            <a:spLocks noGrp="1"/>
          </p:cNvSpPr>
          <p:nvPr>
            <p:ph idx="1"/>
          </p:nvPr>
        </p:nvSpPr>
        <p:spPr/>
        <p:txBody>
          <a:bodyPr/>
          <a:lstStyle/>
          <a:p>
            <a:r>
              <a:rPr lang="tr-TR" sz="2000" dirty="0" smtClean="0"/>
              <a:t>Atomsal hareketlerle malzemenin bir yerden başka yere taşınmasına </a:t>
            </a:r>
            <a:r>
              <a:rPr lang="tr-TR" sz="2000" u="sng" dirty="0" smtClean="0"/>
              <a:t>difüzyon (yayınma</a:t>
            </a:r>
            <a:r>
              <a:rPr lang="tr-TR" sz="2000" dirty="0" smtClean="0"/>
              <a:t>) denir.</a:t>
            </a:r>
          </a:p>
          <a:p>
            <a:endParaRPr lang="tr-TR" sz="2000" dirty="0" smtClean="0"/>
          </a:p>
          <a:p>
            <a:r>
              <a:rPr lang="tr-TR" sz="2000" dirty="0" smtClean="0"/>
              <a:t>Bir malzemenin atomlarının diğer bir malzeme atomları içinde yayınmasına </a:t>
            </a:r>
            <a:r>
              <a:rPr lang="tr-TR" sz="2000" u="sng" dirty="0" smtClean="0"/>
              <a:t>birbirinde yayınma </a:t>
            </a:r>
            <a:r>
              <a:rPr lang="tr-TR" sz="2000" dirty="0" smtClean="0"/>
              <a:t>denir. Makro ölçekte birbirinde yayınma uzun bir süre sonra konsantrasyonda oluşan değişimle fark edilebilir. Bu durumda yüksek konsantrasyonlu bölgeden düşük konsantrasyonlu bölgeye doğru bir akış söz konusudur. </a:t>
            </a:r>
          </a:p>
          <a:p>
            <a:endParaRPr lang="tr-TR" sz="2000" dirty="0" smtClean="0"/>
          </a:p>
          <a:p>
            <a:r>
              <a:rPr lang="tr-TR" sz="2000" dirty="0" smtClean="0"/>
              <a:t>Saf metallerde de yayınma gerçekleşir ancak konumlarını değiştiren atomların hepsi aynı tür atom olduklarından bu </a:t>
            </a:r>
            <a:r>
              <a:rPr lang="tr-TR" sz="2000" u="sng" dirty="0" smtClean="0"/>
              <a:t>kendinde yayınma </a:t>
            </a:r>
            <a:r>
              <a:rPr lang="tr-TR" sz="2000" dirty="0" smtClean="0"/>
              <a:t>olarak adlandırılır.</a:t>
            </a:r>
          </a:p>
        </p:txBody>
      </p:sp>
      <p:sp>
        <p:nvSpPr>
          <p:cNvPr id="4" name="3 Slayt Numarası Yer Tutucusu"/>
          <p:cNvSpPr>
            <a:spLocks noGrp="1"/>
          </p:cNvSpPr>
          <p:nvPr>
            <p:ph type="sldNum" sz="quarter" idx="12"/>
          </p:nvPr>
        </p:nvSpPr>
        <p:spPr/>
        <p:txBody>
          <a:bodyPr/>
          <a:lstStyle/>
          <a:p>
            <a:pPr>
              <a:defRPr/>
            </a:pPr>
            <a:fld id="{2D41F39C-6C00-4CF6-841C-765C4105DC20}"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p:txBody>
          <a:bodyPr/>
          <a:lstStyle/>
          <a:p>
            <a:endParaRPr lang="tr-TR" smtClean="0">
              <a:ea typeface="ＭＳ Ｐゴシック" pitchFamily="34" charset="-128"/>
            </a:endParaRPr>
          </a:p>
        </p:txBody>
      </p:sp>
      <p:pic>
        <p:nvPicPr>
          <p:cNvPr id="31747" name="Picture 4"/>
          <p:cNvPicPr>
            <a:picLocks noGrp="1" noChangeAspect="1" noChangeArrowheads="1"/>
          </p:cNvPicPr>
          <p:nvPr>
            <p:ph idx="1"/>
          </p:nvPr>
        </p:nvPicPr>
        <p:blipFill>
          <a:blip r:embed="rId2"/>
          <a:srcRect/>
          <a:stretch>
            <a:fillRect/>
          </a:stretch>
        </p:blipFill>
        <p:spPr>
          <a:xfrm>
            <a:off x="1228725" y="1203325"/>
            <a:ext cx="6707188" cy="4892675"/>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E9EC874D-B6AF-4EA3-A49D-48DFBF8FB6F0}" type="slidenum">
              <a:rPr lang="en-US" smtClean="0">
                <a:ea typeface="ＭＳ Ｐゴシック" pitchFamily="34" charset="-128"/>
              </a:rPr>
              <a:pPr/>
              <a:t>4</a:t>
            </a:fld>
            <a:endParaRPr lang="en-US" smtClean="0">
              <a:ea typeface="ＭＳ Ｐゴシック" pitchFamily="34" charset="-128"/>
            </a:endParaRPr>
          </a:p>
        </p:txBody>
      </p:sp>
      <p:sp>
        <p:nvSpPr>
          <p:cNvPr id="8195" name="Rectangle 4"/>
          <p:cNvSpPr>
            <a:spLocks noGrp="1" noChangeArrowheads="1"/>
          </p:cNvSpPr>
          <p:nvPr>
            <p:ph type="title"/>
          </p:nvPr>
        </p:nvSpPr>
        <p:spPr/>
        <p:txBody>
          <a:bodyPr/>
          <a:lstStyle/>
          <a:p>
            <a:r>
              <a:rPr lang="en-US" smtClean="0">
                <a:ea typeface="ＭＳ Ｐゴシック" pitchFamily="34" charset="-128"/>
              </a:rPr>
              <a:t>2. Yayınım Mekanizmaları </a:t>
            </a:r>
            <a:endParaRPr lang="en-US" b="0" smtClean="0">
              <a:ea typeface="ＭＳ Ｐゴシック" pitchFamily="34" charset="-128"/>
            </a:endParaRPr>
          </a:p>
        </p:txBody>
      </p:sp>
      <p:sp>
        <p:nvSpPr>
          <p:cNvPr id="8196" name="Rectangle 5"/>
          <p:cNvSpPr>
            <a:spLocks noGrp="1" noChangeArrowheads="1"/>
          </p:cNvSpPr>
          <p:nvPr>
            <p:ph type="body" idx="1"/>
          </p:nvPr>
        </p:nvSpPr>
        <p:spPr/>
        <p:txBody>
          <a:bodyPr/>
          <a:lstStyle/>
          <a:p>
            <a:pPr>
              <a:lnSpc>
                <a:spcPct val="90000"/>
              </a:lnSpc>
              <a:buFontTx/>
              <a:buNone/>
            </a:pPr>
            <a:r>
              <a:rPr lang="en-US" smtClean="0">
                <a:ea typeface="ＭＳ Ｐゴシック" pitchFamily="34" charset="-128"/>
              </a:rPr>
              <a:t>Boşluk yayınımı </a:t>
            </a:r>
            <a:r>
              <a:rPr lang="en-US" b="0" smtClean="0">
                <a:ea typeface="ＭＳ Ｐゴシック" pitchFamily="34" charset="-128"/>
              </a:rPr>
              <a:t>bir atomun yanındaki boşluğu doldurmak için kendi kafesindeki yerini terk etmesidir (bu nedenle orijinal kafes yerinde yeni bir boşluk oluşturur).</a:t>
            </a:r>
          </a:p>
          <a:p>
            <a:pPr>
              <a:lnSpc>
                <a:spcPct val="90000"/>
              </a:lnSpc>
              <a:buFontTx/>
              <a:buNone/>
            </a:pPr>
            <a:endParaRPr lang="en-US" sz="2400" b="0" smtClean="0">
              <a:ea typeface="ＭＳ Ｐゴシック" pitchFamily="34" charset="-128"/>
            </a:endParaRPr>
          </a:p>
          <a:p>
            <a:pPr lvl="1">
              <a:lnSpc>
                <a:spcPct val="90000"/>
              </a:lnSpc>
              <a:buFontTx/>
              <a:buNone/>
            </a:pPr>
            <a:endParaRPr lang="en-US" sz="2400" b="0" smtClean="0">
              <a:ea typeface="ＭＳ Ｐゴシック" pitchFamily="34" charset="-128"/>
            </a:endParaRPr>
          </a:p>
        </p:txBody>
      </p:sp>
      <p:pic>
        <p:nvPicPr>
          <p:cNvPr id="8197" name="Picture 5"/>
          <p:cNvPicPr>
            <a:picLocks noChangeAspect="1" noChangeArrowheads="1"/>
          </p:cNvPicPr>
          <p:nvPr/>
        </p:nvPicPr>
        <p:blipFill>
          <a:blip r:embed="rId3"/>
          <a:srcRect/>
          <a:stretch>
            <a:fillRect/>
          </a:stretch>
        </p:blipFill>
        <p:spPr bwMode="auto">
          <a:xfrm>
            <a:off x="1685925" y="3548063"/>
            <a:ext cx="5605463" cy="1079500"/>
          </a:xfrm>
          <a:prstGeom prst="rect">
            <a:avLst/>
          </a:prstGeom>
          <a:noFill/>
          <a:ln w="9525">
            <a:noFill/>
            <a:prstDash val="dash"/>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endParaRPr lang="tr-TR" smtClean="0">
              <a:ea typeface="ＭＳ Ｐゴシック" pitchFamily="34" charset="-128"/>
            </a:endParaRPr>
          </a:p>
        </p:txBody>
      </p:sp>
      <p:pic>
        <p:nvPicPr>
          <p:cNvPr id="9219" name="Picture 4"/>
          <p:cNvPicPr>
            <a:picLocks noGrp="1" noChangeAspect="1" noChangeArrowheads="1"/>
          </p:cNvPicPr>
          <p:nvPr>
            <p:ph idx="1"/>
          </p:nvPr>
        </p:nvPicPr>
        <p:blipFill>
          <a:blip r:embed="rId2"/>
          <a:srcRect/>
          <a:stretch>
            <a:fillRect/>
          </a:stretch>
        </p:blipFill>
        <p:spPr>
          <a:xfrm>
            <a:off x="1174750" y="2012950"/>
            <a:ext cx="6815138" cy="3271838"/>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Grp="1" noChangeArrowheads="1"/>
          </p:cNvSpPr>
          <p:nvPr>
            <p:ph type="title"/>
          </p:nvPr>
        </p:nvSpPr>
        <p:spPr/>
        <p:txBody>
          <a:bodyPr/>
          <a:lstStyle/>
          <a:p>
            <a:endParaRPr lang="tr-TR" smtClean="0">
              <a:ea typeface="ＭＳ Ｐゴシック" pitchFamily="34" charset="-128"/>
            </a:endParaRPr>
          </a:p>
        </p:txBody>
      </p:sp>
      <p:pic>
        <p:nvPicPr>
          <p:cNvPr id="10243" name="Picture 18"/>
          <p:cNvPicPr>
            <a:picLocks noGrp="1" noChangeAspect="1" noChangeArrowheads="1"/>
          </p:cNvPicPr>
          <p:nvPr>
            <p:ph idx="1"/>
          </p:nvPr>
        </p:nvPicPr>
        <p:blipFill>
          <a:blip r:embed="rId2"/>
          <a:srcRect/>
          <a:stretch>
            <a:fillRect/>
          </a:stretch>
        </p:blipFill>
        <p:spPr>
          <a:xfrm>
            <a:off x="1492250" y="1203325"/>
            <a:ext cx="6181725" cy="489267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457200" y="5684838"/>
            <a:ext cx="8229600" cy="639762"/>
          </a:xfrm>
        </p:spPr>
        <p:txBody>
          <a:bodyPr/>
          <a:lstStyle/>
          <a:p>
            <a:r>
              <a:rPr lang="tr-TR" smtClean="0">
                <a:ea typeface="ＭＳ Ｐゴシック" pitchFamily="34" charset="-128"/>
              </a:rPr>
              <a:t>Buna difüzyon enerji engeli de denir.</a:t>
            </a:r>
            <a:endParaRPr lang="en-US" smtClean="0">
              <a:ea typeface="ＭＳ Ｐゴシック" pitchFamily="34" charset="-128"/>
            </a:endParaRPr>
          </a:p>
        </p:txBody>
      </p:sp>
      <p:grpSp>
        <p:nvGrpSpPr>
          <p:cNvPr id="2" name="Group 4"/>
          <p:cNvGrpSpPr>
            <a:grpSpLocks/>
          </p:cNvGrpSpPr>
          <p:nvPr/>
        </p:nvGrpSpPr>
        <p:grpSpPr bwMode="auto">
          <a:xfrm>
            <a:off x="457200" y="2362200"/>
            <a:ext cx="2667000" cy="1371600"/>
            <a:chOff x="576" y="1440"/>
            <a:chExt cx="2304" cy="1248"/>
          </a:xfrm>
        </p:grpSpPr>
        <p:sp>
          <p:nvSpPr>
            <p:cNvPr id="12367" name="Oval 5"/>
            <p:cNvSpPr>
              <a:spLocks noChangeArrowheads="1"/>
            </p:cNvSpPr>
            <p:nvPr/>
          </p:nvSpPr>
          <p:spPr bwMode="auto">
            <a:xfrm>
              <a:off x="576" y="144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8" name="Oval 6"/>
            <p:cNvSpPr>
              <a:spLocks noChangeArrowheads="1"/>
            </p:cNvSpPr>
            <p:nvPr/>
          </p:nvSpPr>
          <p:spPr bwMode="auto">
            <a:xfrm>
              <a:off x="864" y="144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9" name="Oval 7"/>
            <p:cNvSpPr>
              <a:spLocks noChangeArrowheads="1"/>
            </p:cNvSpPr>
            <p:nvPr/>
          </p:nvSpPr>
          <p:spPr bwMode="auto">
            <a:xfrm>
              <a:off x="1152" y="144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0" name="Oval 8"/>
            <p:cNvSpPr>
              <a:spLocks noChangeArrowheads="1"/>
            </p:cNvSpPr>
            <p:nvPr/>
          </p:nvSpPr>
          <p:spPr bwMode="auto">
            <a:xfrm>
              <a:off x="1440" y="144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1" name="Oval 9"/>
            <p:cNvSpPr>
              <a:spLocks noChangeArrowheads="1"/>
            </p:cNvSpPr>
            <p:nvPr/>
          </p:nvSpPr>
          <p:spPr bwMode="auto">
            <a:xfrm>
              <a:off x="1728" y="144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2" name="Oval 10"/>
            <p:cNvSpPr>
              <a:spLocks noChangeArrowheads="1"/>
            </p:cNvSpPr>
            <p:nvPr/>
          </p:nvSpPr>
          <p:spPr bwMode="auto">
            <a:xfrm>
              <a:off x="2016" y="144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3" name="Oval 11"/>
            <p:cNvSpPr>
              <a:spLocks noChangeArrowheads="1"/>
            </p:cNvSpPr>
            <p:nvPr/>
          </p:nvSpPr>
          <p:spPr bwMode="auto">
            <a:xfrm>
              <a:off x="720" y="168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4" name="Oval 12"/>
            <p:cNvSpPr>
              <a:spLocks noChangeArrowheads="1"/>
            </p:cNvSpPr>
            <p:nvPr/>
          </p:nvSpPr>
          <p:spPr bwMode="auto">
            <a:xfrm>
              <a:off x="1008" y="168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5" name="Oval 13"/>
            <p:cNvSpPr>
              <a:spLocks noChangeArrowheads="1"/>
            </p:cNvSpPr>
            <p:nvPr/>
          </p:nvSpPr>
          <p:spPr bwMode="auto">
            <a:xfrm>
              <a:off x="1296" y="168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6" name="Oval 14"/>
            <p:cNvSpPr>
              <a:spLocks noChangeArrowheads="1"/>
            </p:cNvSpPr>
            <p:nvPr/>
          </p:nvSpPr>
          <p:spPr bwMode="auto">
            <a:xfrm>
              <a:off x="1584" y="168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7" name="Oval 15"/>
            <p:cNvSpPr>
              <a:spLocks noChangeArrowheads="1"/>
            </p:cNvSpPr>
            <p:nvPr/>
          </p:nvSpPr>
          <p:spPr bwMode="auto">
            <a:xfrm>
              <a:off x="1872" y="168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8" name="Oval 16"/>
            <p:cNvSpPr>
              <a:spLocks noChangeArrowheads="1"/>
            </p:cNvSpPr>
            <p:nvPr/>
          </p:nvSpPr>
          <p:spPr bwMode="auto">
            <a:xfrm>
              <a:off x="2160" y="168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79" name="Oval 17"/>
            <p:cNvSpPr>
              <a:spLocks noChangeArrowheads="1"/>
            </p:cNvSpPr>
            <p:nvPr/>
          </p:nvSpPr>
          <p:spPr bwMode="auto">
            <a:xfrm>
              <a:off x="864" y="192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0" name="Oval 18"/>
            <p:cNvSpPr>
              <a:spLocks noChangeArrowheads="1"/>
            </p:cNvSpPr>
            <p:nvPr/>
          </p:nvSpPr>
          <p:spPr bwMode="auto">
            <a:xfrm>
              <a:off x="1152" y="192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1" name="Oval 19"/>
            <p:cNvSpPr>
              <a:spLocks noChangeArrowheads="1"/>
            </p:cNvSpPr>
            <p:nvPr/>
          </p:nvSpPr>
          <p:spPr bwMode="auto">
            <a:xfrm>
              <a:off x="1728" y="192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2" name="Oval 20"/>
            <p:cNvSpPr>
              <a:spLocks noChangeArrowheads="1"/>
            </p:cNvSpPr>
            <p:nvPr/>
          </p:nvSpPr>
          <p:spPr bwMode="auto">
            <a:xfrm>
              <a:off x="2016" y="192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3" name="Oval 21"/>
            <p:cNvSpPr>
              <a:spLocks noChangeArrowheads="1"/>
            </p:cNvSpPr>
            <p:nvPr/>
          </p:nvSpPr>
          <p:spPr bwMode="auto">
            <a:xfrm>
              <a:off x="2304" y="192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4" name="Oval 22"/>
            <p:cNvSpPr>
              <a:spLocks noChangeArrowheads="1"/>
            </p:cNvSpPr>
            <p:nvPr/>
          </p:nvSpPr>
          <p:spPr bwMode="auto">
            <a:xfrm>
              <a:off x="1008" y="216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5" name="Oval 23"/>
            <p:cNvSpPr>
              <a:spLocks noChangeArrowheads="1"/>
            </p:cNvSpPr>
            <p:nvPr/>
          </p:nvSpPr>
          <p:spPr bwMode="auto">
            <a:xfrm>
              <a:off x="1296" y="216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6" name="Oval 24"/>
            <p:cNvSpPr>
              <a:spLocks noChangeArrowheads="1"/>
            </p:cNvSpPr>
            <p:nvPr/>
          </p:nvSpPr>
          <p:spPr bwMode="auto">
            <a:xfrm>
              <a:off x="1584" y="216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7" name="Oval 25"/>
            <p:cNvSpPr>
              <a:spLocks noChangeArrowheads="1"/>
            </p:cNvSpPr>
            <p:nvPr/>
          </p:nvSpPr>
          <p:spPr bwMode="auto">
            <a:xfrm>
              <a:off x="1872" y="216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8" name="Oval 26"/>
            <p:cNvSpPr>
              <a:spLocks noChangeArrowheads="1"/>
            </p:cNvSpPr>
            <p:nvPr/>
          </p:nvSpPr>
          <p:spPr bwMode="auto">
            <a:xfrm>
              <a:off x="2160" y="216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89" name="Oval 27"/>
            <p:cNvSpPr>
              <a:spLocks noChangeArrowheads="1"/>
            </p:cNvSpPr>
            <p:nvPr/>
          </p:nvSpPr>
          <p:spPr bwMode="auto">
            <a:xfrm>
              <a:off x="2448" y="216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90" name="Oval 28"/>
            <p:cNvSpPr>
              <a:spLocks noChangeArrowheads="1"/>
            </p:cNvSpPr>
            <p:nvPr/>
          </p:nvSpPr>
          <p:spPr bwMode="auto">
            <a:xfrm>
              <a:off x="1152" y="240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91" name="Oval 29"/>
            <p:cNvSpPr>
              <a:spLocks noChangeArrowheads="1"/>
            </p:cNvSpPr>
            <p:nvPr/>
          </p:nvSpPr>
          <p:spPr bwMode="auto">
            <a:xfrm>
              <a:off x="1440" y="240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92" name="Oval 30"/>
            <p:cNvSpPr>
              <a:spLocks noChangeArrowheads="1"/>
            </p:cNvSpPr>
            <p:nvPr/>
          </p:nvSpPr>
          <p:spPr bwMode="auto">
            <a:xfrm>
              <a:off x="1728" y="240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93" name="Oval 31"/>
            <p:cNvSpPr>
              <a:spLocks noChangeArrowheads="1"/>
            </p:cNvSpPr>
            <p:nvPr/>
          </p:nvSpPr>
          <p:spPr bwMode="auto">
            <a:xfrm>
              <a:off x="2016" y="240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94" name="Oval 32"/>
            <p:cNvSpPr>
              <a:spLocks noChangeArrowheads="1"/>
            </p:cNvSpPr>
            <p:nvPr/>
          </p:nvSpPr>
          <p:spPr bwMode="auto">
            <a:xfrm>
              <a:off x="2304" y="2400"/>
              <a:ext cx="288" cy="288"/>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95" name="Oval 33"/>
            <p:cNvSpPr>
              <a:spLocks noChangeArrowheads="1"/>
            </p:cNvSpPr>
            <p:nvPr/>
          </p:nvSpPr>
          <p:spPr bwMode="auto">
            <a:xfrm>
              <a:off x="2592" y="2400"/>
              <a:ext cx="288" cy="288"/>
            </a:xfrm>
            <a:prstGeom prst="ellipse">
              <a:avLst/>
            </a:prstGeom>
            <a:solidFill>
              <a:schemeClr val="accent1"/>
            </a:solidFill>
            <a:ln w="9525">
              <a:solidFill>
                <a:schemeClr val="tx1"/>
              </a:solidFill>
              <a:round/>
              <a:headEnd/>
              <a:tailEnd/>
            </a:ln>
          </p:spPr>
          <p:txBody>
            <a:bodyPr wrap="none" anchor="ctr"/>
            <a:lstStyle/>
            <a:p>
              <a:endParaRPr lang="tr-TR"/>
            </a:p>
          </p:txBody>
        </p:sp>
      </p:grpSp>
      <p:grpSp>
        <p:nvGrpSpPr>
          <p:cNvPr id="3" name="Group 34"/>
          <p:cNvGrpSpPr>
            <a:grpSpLocks/>
          </p:cNvGrpSpPr>
          <p:nvPr/>
        </p:nvGrpSpPr>
        <p:grpSpPr bwMode="auto">
          <a:xfrm>
            <a:off x="5943600" y="2362200"/>
            <a:ext cx="2667000" cy="1371600"/>
            <a:chOff x="3744" y="1488"/>
            <a:chExt cx="1680" cy="864"/>
          </a:xfrm>
        </p:grpSpPr>
        <p:sp>
          <p:nvSpPr>
            <p:cNvPr id="12338" name="Oval 35"/>
            <p:cNvSpPr>
              <a:spLocks noChangeArrowheads="1"/>
            </p:cNvSpPr>
            <p:nvPr/>
          </p:nvSpPr>
          <p:spPr bwMode="auto">
            <a:xfrm>
              <a:off x="374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9" name="Oval 36"/>
            <p:cNvSpPr>
              <a:spLocks noChangeArrowheads="1"/>
            </p:cNvSpPr>
            <p:nvPr/>
          </p:nvSpPr>
          <p:spPr bwMode="auto">
            <a:xfrm>
              <a:off x="395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0" name="Oval 37"/>
            <p:cNvSpPr>
              <a:spLocks noChangeArrowheads="1"/>
            </p:cNvSpPr>
            <p:nvPr/>
          </p:nvSpPr>
          <p:spPr bwMode="auto">
            <a:xfrm>
              <a:off x="416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1" name="Oval 38"/>
            <p:cNvSpPr>
              <a:spLocks noChangeArrowheads="1"/>
            </p:cNvSpPr>
            <p:nvPr/>
          </p:nvSpPr>
          <p:spPr bwMode="auto">
            <a:xfrm>
              <a:off x="437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2" name="Oval 39"/>
            <p:cNvSpPr>
              <a:spLocks noChangeArrowheads="1"/>
            </p:cNvSpPr>
            <p:nvPr/>
          </p:nvSpPr>
          <p:spPr bwMode="auto">
            <a:xfrm>
              <a:off x="458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3" name="Oval 40"/>
            <p:cNvSpPr>
              <a:spLocks noChangeArrowheads="1"/>
            </p:cNvSpPr>
            <p:nvPr/>
          </p:nvSpPr>
          <p:spPr bwMode="auto">
            <a:xfrm>
              <a:off x="479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4" name="Oval 41"/>
            <p:cNvSpPr>
              <a:spLocks noChangeArrowheads="1"/>
            </p:cNvSpPr>
            <p:nvPr/>
          </p:nvSpPr>
          <p:spPr bwMode="auto">
            <a:xfrm>
              <a:off x="384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5" name="Oval 42"/>
            <p:cNvSpPr>
              <a:spLocks noChangeArrowheads="1"/>
            </p:cNvSpPr>
            <p:nvPr/>
          </p:nvSpPr>
          <p:spPr bwMode="auto">
            <a:xfrm>
              <a:off x="405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6" name="Oval 43"/>
            <p:cNvSpPr>
              <a:spLocks noChangeArrowheads="1"/>
            </p:cNvSpPr>
            <p:nvPr/>
          </p:nvSpPr>
          <p:spPr bwMode="auto">
            <a:xfrm>
              <a:off x="426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7" name="Oval 44"/>
            <p:cNvSpPr>
              <a:spLocks noChangeArrowheads="1"/>
            </p:cNvSpPr>
            <p:nvPr/>
          </p:nvSpPr>
          <p:spPr bwMode="auto">
            <a:xfrm>
              <a:off x="447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8" name="Oval 45"/>
            <p:cNvSpPr>
              <a:spLocks noChangeArrowheads="1"/>
            </p:cNvSpPr>
            <p:nvPr/>
          </p:nvSpPr>
          <p:spPr bwMode="auto">
            <a:xfrm>
              <a:off x="468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49" name="Oval 46"/>
            <p:cNvSpPr>
              <a:spLocks noChangeArrowheads="1"/>
            </p:cNvSpPr>
            <p:nvPr/>
          </p:nvSpPr>
          <p:spPr bwMode="auto">
            <a:xfrm>
              <a:off x="489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0" name="Oval 47"/>
            <p:cNvSpPr>
              <a:spLocks noChangeArrowheads="1"/>
            </p:cNvSpPr>
            <p:nvPr/>
          </p:nvSpPr>
          <p:spPr bwMode="auto">
            <a:xfrm>
              <a:off x="395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1" name="Oval 48"/>
            <p:cNvSpPr>
              <a:spLocks noChangeArrowheads="1"/>
            </p:cNvSpPr>
            <p:nvPr/>
          </p:nvSpPr>
          <p:spPr bwMode="auto">
            <a:xfrm>
              <a:off x="416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2" name="Oval 49"/>
            <p:cNvSpPr>
              <a:spLocks noChangeArrowheads="1"/>
            </p:cNvSpPr>
            <p:nvPr/>
          </p:nvSpPr>
          <p:spPr bwMode="auto">
            <a:xfrm>
              <a:off x="4368"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3" name="Oval 50"/>
            <p:cNvSpPr>
              <a:spLocks noChangeArrowheads="1"/>
            </p:cNvSpPr>
            <p:nvPr/>
          </p:nvSpPr>
          <p:spPr bwMode="auto">
            <a:xfrm>
              <a:off x="479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4" name="Oval 51"/>
            <p:cNvSpPr>
              <a:spLocks noChangeArrowheads="1"/>
            </p:cNvSpPr>
            <p:nvPr/>
          </p:nvSpPr>
          <p:spPr bwMode="auto">
            <a:xfrm>
              <a:off x="500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5" name="Oval 52"/>
            <p:cNvSpPr>
              <a:spLocks noChangeArrowheads="1"/>
            </p:cNvSpPr>
            <p:nvPr/>
          </p:nvSpPr>
          <p:spPr bwMode="auto">
            <a:xfrm>
              <a:off x="405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6" name="Oval 53"/>
            <p:cNvSpPr>
              <a:spLocks noChangeArrowheads="1"/>
            </p:cNvSpPr>
            <p:nvPr/>
          </p:nvSpPr>
          <p:spPr bwMode="auto">
            <a:xfrm>
              <a:off x="426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7" name="Oval 54"/>
            <p:cNvSpPr>
              <a:spLocks noChangeArrowheads="1"/>
            </p:cNvSpPr>
            <p:nvPr/>
          </p:nvSpPr>
          <p:spPr bwMode="auto">
            <a:xfrm>
              <a:off x="447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8" name="Oval 55"/>
            <p:cNvSpPr>
              <a:spLocks noChangeArrowheads="1"/>
            </p:cNvSpPr>
            <p:nvPr/>
          </p:nvSpPr>
          <p:spPr bwMode="auto">
            <a:xfrm>
              <a:off x="468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59" name="Oval 56"/>
            <p:cNvSpPr>
              <a:spLocks noChangeArrowheads="1"/>
            </p:cNvSpPr>
            <p:nvPr/>
          </p:nvSpPr>
          <p:spPr bwMode="auto">
            <a:xfrm>
              <a:off x="489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0" name="Oval 57"/>
            <p:cNvSpPr>
              <a:spLocks noChangeArrowheads="1"/>
            </p:cNvSpPr>
            <p:nvPr/>
          </p:nvSpPr>
          <p:spPr bwMode="auto">
            <a:xfrm>
              <a:off x="510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1" name="Oval 58"/>
            <p:cNvSpPr>
              <a:spLocks noChangeArrowheads="1"/>
            </p:cNvSpPr>
            <p:nvPr/>
          </p:nvSpPr>
          <p:spPr bwMode="auto">
            <a:xfrm>
              <a:off x="416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2" name="Oval 59"/>
            <p:cNvSpPr>
              <a:spLocks noChangeArrowheads="1"/>
            </p:cNvSpPr>
            <p:nvPr/>
          </p:nvSpPr>
          <p:spPr bwMode="auto">
            <a:xfrm>
              <a:off x="437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3" name="Oval 60"/>
            <p:cNvSpPr>
              <a:spLocks noChangeArrowheads="1"/>
            </p:cNvSpPr>
            <p:nvPr/>
          </p:nvSpPr>
          <p:spPr bwMode="auto">
            <a:xfrm>
              <a:off x="458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4" name="Oval 61"/>
            <p:cNvSpPr>
              <a:spLocks noChangeArrowheads="1"/>
            </p:cNvSpPr>
            <p:nvPr/>
          </p:nvSpPr>
          <p:spPr bwMode="auto">
            <a:xfrm>
              <a:off x="479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5" name="Oval 62"/>
            <p:cNvSpPr>
              <a:spLocks noChangeArrowheads="1"/>
            </p:cNvSpPr>
            <p:nvPr/>
          </p:nvSpPr>
          <p:spPr bwMode="auto">
            <a:xfrm>
              <a:off x="500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66" name="Oval 63"/>
            <p:cNvSpPr>
              <a:spLocks noChangeArrowheads="1"/>
            </p:cNvSpPr>
            <p:nvPr/>
          </p:nvSpPr>
          <p:spPr bwMode="auto">
            <a:xfrm>
              <a:off x="521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grpSp>
      <p:grpSp>
        <p:nvGrpSpPr>
          <p:cNvPr id="4" name="Group 64"/>
          <p:cNvGrpSpPr>
            <a:grpSpLocks/>
          </p:cNvGrpSpPr>
          <p:nvPr/>
        </p:nvGrpSpPr>
        <p:grpSpPr bwMode="auto">
          <a:xfrm>
            <a:off x="3276600" y="2297113"/>
            <a:ext cx="2667000" cy="1484312"/>
            <a:chOff x="2064" y="1447"/>
            <a:chExt cx="1680" cy="935"/>
          </a:xfrm>
        </p:grpSpPr>
        <p:sp>
          <p:nvSpPr>
            <p:cNvPr id="12309" name="Oval 65"/>
            <p:cNvSpPr>
              <a:spLocks noChangeArrowheads="1"/>
            </p:cNvSpPr>
            <p:nvPr/>
          </p:nvSpPr>
          <p:spPr bwMode="auto">
            <a:xfrm>
              <a:off x="206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0" name="Oval 66"/>
            <p:cNvSpPr>
              <a:spLocks noChangeArrowheads="1"/>
            </p:cNvSpPr>
            <p:nvPr/>
          </p:nvSpPr>
          <p:spPr bwMode="auto">
            <a:xfrm>
              <a:off x="227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1" name="Oval 67"/>
            <p:cNvSpPr>
              <a:spLocks noChangeArrowheads="1"/>
            </p:cNvSpPr>
            <p:nvPr/>
          </p:nvSpPr>
          <p:spPr bwMode="auto">
            <a:xfrm>
              <a:off x="248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2" name="Oval 68"/>
            <p:cNvSpPr>
              <a:spLocks noChangeArrowheads="1"/>
            </p:cNvSpPr>
            <p:nvPr/>
          </p:nvSpPr>
          <p:spPr bwMode="auto">
            <a:xfrm>
              <a:off x="2694" y="1447"/>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3" name="Oval 69"/>
            <p:cNvSpPr>
              <a:spLocks noChangeArrowheads="1"/>
            </p:cNvSpPr>
            <p:nvPr/>
          </p:nvSpPr>
          <p:spPr bwMode="auto">
            <a:xfrm>
              <a:off x="2904" y="1447"/>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4" name="Oval 70"/>
            <p:cNvSpPr>
              <a:spLocks noChangeArrowheads="1"/>
            </p:cNvSpPr>
            <p:nvPr/>
          </p:nvSpPr>
          <p:spPr bwMode="auto">
            <a:xfrm>
              <a:off x="3114" y="1488"/>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5" name="Oval 71"/>
            <p:cNvSpPr>
              <a:spLocks noChangeArrowheads="1"/>
            </p:cNvSpPr>
            <p:nvPr/>
          </p:nvSpPr>
          <p:spPr bwMode="auto">
            <a:xfrm>
              <a:off x="216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6" name="Oval 72"/>
            <p:cNvSpPr>
              <a:spLocks noChangeArrowheads="1"/>
            </p:cNvSpPr>
            <p:nvPr/>
          </p:nvSpPr>
          <p:spPr bwMode="auto">
            <a:xfrm>
              <a:off x="237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7" name="Oval 73"/>
            <p:cNvSpPr>
              <a:spLocks noChangeArrowheads="1"/>
            </p:cNvSpPr>
            <p:nvPr/>
          </p:nvSpPr>
          <p:spPr bwMode="auto">
            <a:xfrm>
              <a:off x="258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8" name="Oval 74"/>
            <p:cNvSpPr>
              <a:spLocks noChangeArrowheads="1"/>
            </p:cNvSpPr>
            <p:nvPr/>
          </p:nvSpPr>
          <p:spPr bwMode="auto">
            <a:xfrm>
              <a:off x="2799" y="1613"/>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19" name="Oval 75"/>
            <p:cNvSpPr>
              <a:spLocks noChangeArrowheads="1"/>
            </p:cNvSpPr>
            <p:nvPr/>
          </p:nvSpPr>
          <p:spPr bwMode="auto">
            <a:xfrm>
              <a:off x="300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0" name="Oval 76"/>
            <p:cNvSpPr>
              <a:spLocks noChangeArrowheads="1"/>
            </p:cNvSpPr>
            <p:nvPr/>
          </p:nvSpPr>
          <p:spPr bwMode="auto">
            <a:xfrm>
              <a:off x="3219" y="1654"/>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1" name="Oval 77"/>
            <p:cNvSpPr>
              <a:spLocks noChangeArrowheads="1"/>
            </p:cNvSpPr>
            <p:nvPr/>
          </p:nvSpPr>
          <p:spPr bwMode="auto">
            <a:xfrm>
              <a:off x="227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2" name="Oval 78"/>
            <p:cNvSpPr>
              <a:spLocks noChangeArrowheads="1"/>
            </p:cNvSpPr>
            <p:nvPr/>
          </p:nvSpPr>
          <p:spPr bwMode="auto">
            <a:xfrm>
              <a:off x="248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3" name="Oval 79"/>
            <p:cNvSpPr>
              <a:spLocks noChangeArrowheads="1"/>
            </p:cNvSpPr>
            <p:nvPr/>
          </p:nvSpPr>
          <p:spPr bwMode="auto">
            <a:xfrm>
              <a:off x="281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4" name="Oval 80"/>
            <p:cNvSpPr>
              <a:spLocks noChangeArrowheads="1"/>
            </p:cNvSpPr>
            <p:nvPr/>
          </p:nvSpPr>
          <p:spPr bwMode="auto">
            <a:xfrm>
              <a:off x="311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5" name="Oval 81"/>
            <p:cNvSpPr>
              <a:spLocks noChangeArrowheads="1"/>
            </p:cNvSpPr>
            <p:nvPr/>
          </p:nvSpPr>
          <p:spPr bwMode="auto">
            <a:xfrm>
              <a:off x="3324" y="1820"/>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6" name="Oval 82"/>
            <p:cNvSpPr>
              <a:spLocks noChangeArrowheads="1"/>
            </p:cNvSpPr>
            <p:nvPr/>
          </p:nvSpPr>
          <p:spPr bwMode="auto">
            <a:xfrm>
              <a:off x="237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7" name="Oval 83"/>
            <p:cNvSpPr>
              <a:spLocks noChangeArrowheads="1"/>
            </p:cNvSpPr>
            <p:nvPr/>
          </p:nvSpPr>
          <p:spPr bwMode="auto">
            <a:xfrm>
              <a:off x="258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8" name="Oval 84"/>
            <p:cNvSpPr>
              <a:spLocks noChangeArrowheads="1"/>
            </p:cNvSpPr>
            <p:nvPr/>
          </p:nvSpPr>
          <p:spPr bwMode="auto">
            <a:xfrm>
              <a:off x="2799" y="201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29" name="Oval 85"/>
            <p:cNvSpPr>
              <a:spLocks noChangeArrowheads="1"/>
            </p:cNvSpPr>
            <p:nvPr/>
          </p:nvSpPr>
          <p:spPr bwMode="auto">
            <a:xfrm>
              <a:off x="300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0" name="Oval 86"/>
            <p:cNvSpPr>
              <a:spLocks noChangeArrowheads="1"/>
            </p:cNvSpPr>
            <p:nvPr/>
          </p:nvSpPr>
          <p:spPr bwMode="auto">
            <a:xfrm>
              <a:off x="321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1" name="Oval 87"/>
            <p:cNvSpPr>
              <a:spLocks noChangeArrowheads="1"/>
            </p:cNvSpPr>
            <p:nvPr/>
          </p:nvSpPr>
          <p:spPr bwMode="auto">
            <a:xfrm>
              <a:off x="3429" y="1986"/>
              <a:ext cx="210" cy="200"/>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2" name="Oval 88"/>
            <p:cNvSpPr>
              <a:spLocks noChangeArrowheads="1"/>
            </p:cNvSpPr>
            <p:nvPr/>
          </p:nvSpPr>
          <p:spPr bwMode="auto">
            <a:xfrm>
              <a:off x="248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3" name="Oval 89"/>
            <p:cNvSpPr>
              <a:spLocks noChangeArrowheads="1"/>
            </p:cNvSpPr>
            <p:nvPr/>
          </p:nvSpPr>
          <p:spPr bwMode="auto">
            <a:xfrm>
              <a:off x="2694" y="218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4" name="Oval 90"/>
            <p:cNvSpPr>
              <a:spLocks noChangeArrowheads="1"/>
            </p:cNvSpPr>
            <p:nvPr/>
          </p:nvSpPr>
          <p:spPr bwMode="auto">
            <a:xfrm>
              <a:off x="2904" y="218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5" name="Oval 91"/>
            <p:cNvSpPr>
              <a:spLocks noChangeArrowheads="1"/>
            </p:cNvSpPr>
            <p:nvPr/>
          </p:nvSpPr>
          <p:spPr bwMode="auto">
            <a:xfrm>
              <a:off x="311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6" name="Oval 92"/>
            <p:cNvSpPr>
              <a:spLocks noChangeArrowheads="1"/>
            </p:cNvSpPr>
            <p:nvPr/>
          </p:nvSpPr>
          <p:spPr bwMode="auto">
            <a:xfrm>
              <a:off x="332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sp>
          <p:nvSpPr>
            <p:cNvPr id="12337" name="Oval 93"/>
            <p:cNvSpPr>
              <a:spLocks noChangeArrowheads="1"/>
            </p:cNvSpPr>
            <p:nvPr/>
          </p:nvSpPr>
          <p:spPr bwMode="auto">
            <a:xfrm>
              <a:off x="3534" y="2153"/>
              <a:ext cx="210" cy="199"/>
            </a:xfrm>
            <a:prstGeom prst="ellipse">
              <a:avLst/>
            </a:prstGeom>
            <a:solidFill>
              <a:schemeClr val="accent1"/>
            </a:solidFill>
            <a:ln w="9525">
              <a:solidFill>
                <a:schemeClr val="tx1"/>
              </a:solidFill>
              <a:round/>
              <a:headEnd/>
              <a:tailEnd/>
            </a:ln>
          </p:spPr>
          <p:txBody>
            <a:bodyPr wrap="none" anchor="ctr"/>
            <a:lstStyle/>
            <a:p>
              <a:endParaRPr lang="tr-TR"/>
            </a:p>
          </p:txBody>
        </p:sp>
      </p:grpSp>
      <p:sp>
        <p:nvSpPr>
          <p:cNvPr id="139358" name="Text Box 94"/>
          <p:cNvSpPr txBox="1">
            <a:spLocks noChangeArrowheads="1"/>
          </p:cNvSpPr>
          <p:nvPr/>
        </p:nvSpPr>
        <p:spPr bwMode="auto">
          <a:xfrm>
            <a:off x="762000" y="1752600"/>
            <a:ext cx="2025650" cy="366713"/>
          </a:xfrm>
          <a:prstGeom prst="rect">
            <a:avLst/>
          </a:prstGeom>
          <a:noFill/>
          <a:ln w="9525">
            <a:noFill/>
            <a:miter lim="800000"/>
            <a:headEnd/>
            <a:tailEnd/>
          </a:ln>
        </p:spPr>
        <p:txBody>
          <a:bodyPr wrap="none">
            <a:spAutoFit/>
          </a:bodyPr>
          <a:lstStyle/>
          <a:p>
            <a:pPr eaLnBrk="1" hangingPunct="1"/>
            <a:r>
              <a:rPr lang="tr-TR" sz="1800" i="0">
                <a:latin typeface="Arial" charset="0"/>
              </a:rPr>
              <a:t>Başlangıç durumu</a:t>
            </a:r>
            <a:endParaRPr lang="en-US" sz="1800" i="0">
              <a:latin typeface="Arial" charset="0"/>
            </a:endParaRPr>
          </a:p>
        </p:txBody>
      </p:sp>
      <p:sp>
        <p:nvSpPr>
          <p:cNvPr id="139359" name="Text Box 95"/>
          <p:cNvSpPr txBox="1">
            <a:spLocks noChangeArrowheads="1"/>
          </p:cNvSpPr>
          <p:nvPr/>
        </p:nvSpPr>
        <p:spPr bwMode="auto">
          <a:xfrm>
            <a:off x="6324600" y="1752600"/>
            <a:ext cx="1301750" cy="366713"/>
          </a:xfrm>
          <a:prstGeom prst="rect">
            <a:avLst/>
          </a:prstGeom>
          <a:noFill/>
          <a:ln w="9525">
            <a:noFill/>
            <a:miter lim="800000"/>
            <a:headEnd/>
            <a:tailEnd/>
          </a:ln>
        </p:spPr>
        <p:txBody>
          <a:bodyPr wrap="none">
            <a:spAutoFit/>
          </a:bodyPr>
          <a:lstStyle/>
          <a:p>
            <a:pPr eaLnBrk="1" hangingPunct="1"/>
            <a:r>
              <a:rPr lang="tr-TR" sz="1800" i="0">
                <a:latin typeface="Arial" charset="0"/>
              </a:rPr>
              <a:t>Son durum</a:t>
            </a:r>
            <a:endParaRPr lang="en-US" sz="1800" i="0">
              <a:latin typeface="Arial" charset="0"/>
            </a:endParaRPr>
          </a:p>
        </p:txBody>
      </p:sp>
      <p:sp>
        <p:nvSpPr>
          <p:cNvPr id="139360" name="Text Box 96"/>
          <p:cNvSpPr txBox="1">
            <a:spLocks noChangeArrowheads="1"/>
          </p:cNvSpPr>
          <p:nvPr/>
        </p:nvSpPr>
        <p:spPr bwMode="auto">
          <a:xfrm>
            <a:off x="3352800" y="1752600"/>
            <a:ext cx="1250950" cy="366713"/>
          </a:xfrm>
          <a:prstGeom prst="rect">
            <a:avLst/>
          </a:prstGeom>
          <a:noFill/>
          <a:ln w="9525">
            <a:noFill/>
            <a:miter lim="800000"/>
            <a:headEnd/>
            <a:tailEnd/>
          </a:ln>
        </p:spPr>
        <p:txBody>
          <a:bodyPr wrap="none">
            <a:spAutoFit/>
          </a:bodyPr>
          <a:lstStyle/>
          <a:p>
            <a:pPr eaLnBrk="1" hangingPunct="1"/>
            <a:r>
              <a:rPr lang="tr-TR" sz="1800" i="0">
                <a:latin typeface="Arial" charset="0"/>
              </a:rPr>
              <a:t>Ara durum</a:t>
            </a:r>
            <a:endParaRPr lang="en-US" sz="1800" i="0">
              <a:latin typeface="Arial" charset="0"/>
            </a:endParaRPr>
          </a:p>
        </p:txBody>
      </p:sp>
      <p:grpSp>
        <p:nvGrpSpPr>
          <p:cNvPr id="5" name="Group 97"/>
          <p:cNvGrpSpPr>
            <a:grpSpLocks/>
          </p:cNvGrpSpPr>
          <p:nvPr/>
        </p:nvGrpSpPr>
        <p:grpSpPr bwMode="auto">
          <a:xfrm>
            <a:off x="136525" y="3886200"/>
            <a:ext cx="8626475" cy="1371600"/>
            <a:chOff x="86" y="2448"/>
            <a:chExt cx="5434" cy="864"/>
          </a:xfrm>
        </p:grpSpPr>
        <p:sp>
          <p:nvSpPr>
            <p:cNvPr id="12306" name="Line 98"/>
            <p:cNvSpPr>
              <a:spLocks noChangeShapeType="1"/>
            </p:cNvSpPr>
            <p:nvPr/>
          </p:nvSpPr>
          <p:spPr bwMode="auto">
            <a:xfrm flipV="1">
              <a:off x="576" y="2448"/>
              <a:ext cx="0" cy="864"/>
            </a:xfrm>
            <a:prstGeom prst="line">
              <a:avLst/>
            </a:prstGeom>
            <a:noFill/>
            <a:ln w="19050">
              <a:solidFill>
                <a:schemeClr val="tx1"/>
              </a:solidFill>
              <a:round/>
              <a:headEnd/>
              <a:tailEnd type="triangle" w="med" len="med"/>
            </a:ln>
          </p:spPr>
          <p:txBody>
            <a:bodyPr/>
            <a:lstStyle/>
            <a:p>
              <a:endParaRPr lang="tr-TR"/>
            </a:p>
          </p:txBody>
        </p:sp>
        <p:sp>
          <p:nvSpPr>
            <p:cNvPr id="12307" name="Line 99"/>
            <p:cNvSpPr>
              <a:spLocks noChangeShapeType="1"/>
            </p:cNvSpPr>
            <p:nvPr/>
          </p:nvSpPr>
          <p:spPr bwMode="auto">
            <a:xfrm>
              <a:off x="576" y="3312"/>
              <a:ext cx="4944" cy="0"/>
            </a:xfrm>
            <a:prstGeom prst="line">
              <a:avLst/>
            </a:prstGeom>
            <a:noFill/>
            <a:ln w="19050">
              <a:solidFill>
                <a:schemeClr val="tx1"/>
              </a:solidFill>
              <a:round/>
              <a:headEnd/>
              <a:tailEnd type="triangle" w="med" len="med"/>
            </a:ln>
          </p:spPr>
          <p:txBody>
            <a:bodyPr/>
            <a:lstStyle/>
            <a:p>
              <a:endParaRPr lang="tr-TR"/>
            </a:p>
          </p:txBody>
        </p:sp>
        <p:sp>
          <p:nvSpPr>
            <p:cNvPr id="12308" name="Text Box 100"/>
            <p:cNvSpPr txBox="1">
              <a:spLocks noChangeArrowheads="1"/>
            </p:cNvSpPr>
            <p:nvPr/>
          </p:nvSpPr>
          <p:spPr bwMode="auto">
            <a:xfrm>
              <a:off x="86" y="2726"/>
              <a:ext cx="442" cy="212"/>
            </a:xfrm>
            <a:prstGeom prst="rect">
              <a:avLst/>
            </a:prstGeom>
            <a:noFill/>
            <a:ln w="9525">
              <a:noFill/>
              <a:miter lim="800000"/>
              <a:headEnd/>
              <a:tailEnd/>
            </a:ln>
          </p:spPr>
          <p:txBody>
            <a:bodyPr wrap="none">
              <a:spAutoFit/>
            </a:bodyPr>
            <a:lstStyle/>
            <a:p>
              <a:pPr eaLnBrk="1" hangingPunct="1"/>
              <a:r>
                <a:rPr lang="en-US" sz="1600" i="0">
                  <a:latin typeface="Arial" charset="0"/>
                </a:rPr>
                <a:t>Ener</a:t>
              </a:r>
              <a:r>
                <a:rPr lang="tr-TR" sz="1600" i="0">
                  <a:latin typeface="Arial" charset="0"/>
                </a:rPr>
                <a:t>ji</a:t>
              </a:r>
              <a:endParaRPr lang="en-US" sz="1600" i="0">
                <a:latin typeface="Arial" charset="0"/>
              </a:endParaRPr>
            </a:p>
          </p:txBody>
        </p:sp>
      </p:grpSp>
      <p:grpSp>
        <p:nvGrpSpPr>
          <p:cNvPr id="6" name="Group 101"/>
          <p:cNvGrpSpPr>
            <a:grpSpLocks/>
          </p:cNvGrpSpPr>
          <p:nvPr/>
        </p:nvGrpSpPr>
        <p:grpSpPr bwMode="auto">
          <a:xfrm>
            <a:off x="1371600" y="4267200"/>
            <a:ext cx="6858000" cy="533400"/>
            <a:chOff x="864" y="2688"/>
            <a:chExt cx="4320" cy="336"/>
          </a:xfrm>
        </p:grpSpPr>
        <p:sp>
          <p:nvSpPr>
            <p:cNvPr id="12302" name="Freeform 102"/>
            <p:cNvSpPr>
              <a:spLocks/>
            </p:cNvSpPr>
            <p:nvPr/>
          </p:nvSpPr>
          <p:spPr bwMode="auto">
            <a:xfrm>
              <a:off x="2064" y="2688"/>
              <a:ext cx="960" cy="336"/>
            </a:xfrm>
            <a:custGeom>
              <a:avLst/>
              <a:gdLst>
                <a:gd name="T0" fmla="*/ 0 w 960"/>
                <a:gd name="T1" fmla="*/ 336 h 336"/>
                <a:gd name="T2" fmla="*/ 240 w 960"/>
                <a:gd name="T3" fmla="*/ 288 h 336"/>
                <a:gd name="T4" fmla="*/ 672 w 960"/>
                <a:gd name="T5" fmla="*/ 48 h 336"/>
                <a:gd name="T6" fmla="*/ 960 w 960"/>
                <a:gd name="T7" fmla="*/ 0 h 336"/>
                <a:gd name="T8" fmla="*/ 0 60000 65536"/>
                <a:gd name="T9" fmla="*/ 0 60000 65536"/>
                <a:gd name="T10" fmla="*/ 0 60000 65536"/>
                <a:gd name="T11" fmla="*/ 0 60000 65536"/>
                <a:gd name="T12" fmla="*/ 0 w 960"/>
                <a:gd name="T13" fmla="*/ 0 h 336"/>
                <a:gd name="T14" fmla="*/ 960 w 960"/>
                <a:gd name="T15" fmla="*/ 336 h 336"/>
              </a:gdLst>
              <a:ahLst/>
              <a:cxnLst>
                <a:cxn ang="T8">
                  <a:pos x="T0" y="T1"/>
                </a:cxn>
                <a:cxn ang="T9">
                  <a:pos x="T2" y="T3"/>
                </a:cxn>
                <a:cxn ang="T10">
                  <a:pos x="T4" y="T5"/>
                </a:cxn>
                <a:cxn ang="T11">
                  <a:pos x="T6" y="T7"/>
                </a:cxn>
              </a:cxnLst>
              <a:rect l="T12" t="T13" r="T14" b="T15"/>
              <a:pathLst>
                <a:path w="960" h="336">
                  <a:moveTo>
                    <a:pt x="0" y="336"/>
                  </a:moveTo>
                  <a:cubicBezTo>
                    <a:pt x="64" y="336"/>
                    <a:pt x="128" y="336"/>
                    <a:pt x="240" y="288"/>
                  </a:cubicBezTo>
                  <a:cubicBezTo>
                    <a:pt x="352" y="240"/>
                    <a:pt x="552" y="96"/>
                    <a:pt x="672" y="48"/>
                  </a:cubicBezTo>
                  <a:cubicBezTo>
                    <a:pt x="792" y="0"/>
                    <a:pt x="876" y="0"/>
                    <a:pt x="960" y="0"/>
                  </a:cubicBezTo>
                </a:path>
              </a:pathLst>
            </a:custGeom>
            <a:noFill/>
            <a:ln w="19050">
              <a:solidFill>
                <a:srgbClr val="FF0000"/>
              </a:solidFill>
              <a:round/>
              <a:headEnd/>
              <a:tailEnd/>
            </a:ln>
          </p:spPr>
          <p:txBody>
            <a:bodyPr/>
            <a:lstStyle/>
            <a:p>
              <a:endParaRPr lang="tr-TR"/>
            </a:p>
          </p:txBody>
        </p:sp>
        <p:sp>
          <p:nvSpPr>
            <p:cNvPr id="12303" name="Freeform 103"/>
            <p:cNvSpPr>
              <a:spLocks/>
            </p:cNvSpPr>
            <p:nvPr/>
          </p:nvSpPr>
          <p:spPr bwMode="auto">
            <a:xfrm flipH="1">
              <a:off x="3024" y="2688"/>
              <a:ext cx="960" cy="336"/>
            </a:xfrm>
            <a:custGeom>
              <a:avLst/>
              <a:gdLst>
                <a:gd name="T0" fmla="*/ 0 w 960"/>
                <a:gd name="T1" fmla="*/ 336 h 336"/>
                <a:gd name="T2" fmla="*/ 240 w 960"/>
                <a:gd name="T3" fmla="*/ 288 h 336"/>
                <a:gd name="T4" fmla="*/ 672 w 960"/>
                <a:gd name="T5" fmla="*/ 48 h 336"/>
                <a:gd name="T6" fmla="*/ 960 w 960"/>
                <a:gd name="T7" fmla="*/ 0 h 336"/>
                <a:gd name="T8" fmla="*/ 0 60000 65536"/>
                <a:gd name="T9" fmla="*/ 0 60000 65536"/>
                <a:gd name="T10" fmla="*/ 0 60000 65536"/>
                <a:gd name="T11" fmla="*/ 0 60000 65536"/>
                <a:gd name="T12" fmla="*/ 0 w 960"/>
                <a:gd name="T13" fmla="*/ 0 h 336"/>
                <a:gd name="T14" fmla="*/ 960 w 960"/>
                <a:gd name="T15" fmla="*/ 336 h 336"/>
              </a:gdLst>
              <a:ahLst/>
              <a:cxnLst>
                <a:cxn ang="T8">
                  <a:pos x="T0" y="T1"/>
                </a:cxn>
                <a:cxn ang="T9">
                  <a:pos x="T2" y="T3"/>
                </a:cxn>
                <a:cxn ang="T10">
                  <a:pos x="T4" y="T5"/>
                </a:cxn>
                <a:cxn ang="T11">
                  <a:pos x="T6" y="T7"/>
                </a:cxn>
              </a:cxnLst>
              <a:rect l="T12" t="T13" r="T14" b="T15"/>
              <a:pathLst>
                <a:path w="960" h="336">
                  <a:moveTo>
                    <a:pt x="0" y="336"/>
                  </a:moveTo>
                  <a:cubicBezTo>
                    <a:pt x="64" y="336"/>
                    <a:pt x="128" y="336"/>
                    <a:pt x="240" y="288"/>
                  </a:cubicBezTo>
                  <a:cubicBezTo>
                    <a:pt x="352" y="240"/>
                    <a:pt x="552" y="96"/>
                    <a:pt x="672" y="48"/>
                  </a:cubicBezTo>
                  <a:cubicBezTo>
                    <a:pt x="792" y="0"/>
                    <a:pt x="876" y="0"/>
                    <a:pt x="960" y="0"/>
                  </a:cubicBezTo>
                </a:path>
              </a:pathLst>
            </a:custGeom>
            <a:noFill/>
            <a:ln w="19050">
              <a:solidFill>
                <a:srgbClr val="FF0000"/>
              </a:solidFill>
              <a:round/>
              <a:headEnd/>
              <a:tailEnd/>
            </a:ln>
          </p:spPr>
          <p:txBody>
            <a:bodyPr/>
            <a:lstStyle/>
            <a:p>
              <a:endParaRPr lang="tr-TR"/>
            </a:p>
          </p:txBody>
        </p:sp>
        <p:sp>
          <p:nvSpPr>
            <p:cNvPr id="12304" name="Line 104"/>
            <p:cNvSpPr>
              <a:spLocks noChangeShapeType="1"/>
            </p:cNvSpPr>
            <p:nvPr/>
          </p:nvSpPr>
          <p:spPr bwMode="auto">
            <a:xfrm flipH="1">
              <a:off x="864" y="3024"/>
              <a:ext cx="1200" cy="0"/>
            </a:xfrm>
            <a:prstGeom prst="line">
              <a:avLst/>
            </a:prstGeom>
            <a:noFill/>
            <a:ln w="19050">
              <a:solidFill>
                <a:srgbClr val="FF0000"/>
              </a:solidFill>
              <a:round/>
              <a:headEnd/>
              <a:tailEnd/>
            </a:ln>
          </p:spPr>
          <p:txBody>
            <a:bodyPr/>
            <a:lstStyle/>
            <a:p>
              <a:endParaRPr lang="tr-TR"/>
            </a:p>
          </p:txBody>
        </p:sp>
        <p:sp>
          <p:nvSpPr>
            <p:cNvPr id="12305" name="Line 105"/>
            <p:cNvSpPr>
              <a:spLocks noChangeShapeType="1"/>
            </p:cNvSpPr>
            <p:nvPr/>
          </p:nvSpPr>
          <p:spPr bwMode="auto">
            <a:xfrm flipH="1">
              <a:off x="3984" y="3024"/>
              <a:ext cx="1200" cy="0"/>
            </a:xfrm>
            <a:prstGeom prst="line">
              <a:avLst/>
            </a:prstGeom>
            <a:noFill/>
            <a:ln w="19050">
              <a:solidFill>
                <a:srgbClr val="FF0000"/>
              </a:solidFill>
              <a:round/>
              <a:headEnd/>
              <a:tailEnd/>
            </a:ln>
          </p:spPr>
          <p:txBody>
            <a:bodyPr/>
            <a:lstStyle/>
            <a:p>
              <a:endParaRPr lang="tr-TR"/>
            </a:p>
          </p:txBody>
        </p:sp>
      </p:grpSp>
      <p:sp>
        <p:nvSpPr>
          <p:cNvPr id="139370" name="Line 106"/>
          <p:cNvSpPr>
            <a:spLocks noChangeShapeType="1"/>
          </p:cNvSpPr>
          <p:nvPr/>
        </p:nvSpPr>
        <p:spPr bwMode="auto">
          <a:xfrm>
            <a:off x="6781800" y="4267200"/>
            <a:ext cx="0" cy="533400"/>
          </a:xfrm>
          <a:prstGeom prst="line">
            <a:avLst/>
          </a:prstGeom>
          <a:noFill/>
          <a:ln w="9525">
            <a:solidFill>
              <a:schemeClr val="tx1"/>
            </a:solidFill>
            <a:round/>
            <a:headEnd type="triangle" w="med" len="med"/>
            <a:tailEnd type="triangle" w="med" len="med"/>
          </a:ln>
        </p:spPr>
        <p:txBody>
          <a:bodyPr/>
          <a:lstStyle/>
          <a:p>
            <a:endParaRPr lang="tr-TR"/>
          </a:p>
        </p:txBody>
      </p:sp>
      <p:sp>
        <p:nvSpPr>
          <p:cNvPr id="139371" name="Text Box 107"/>
          <p:cNvSpPr txBox="1">
            <a:spLocks noChangeArrowheads="1"/>
          </p:cNvSpPr>
          <p:nvPr/>
        </p:nvSpPr>
        <p:spPr bwMode="auto">
          <a:xfrm>
            <a:off x="6765925" y="4303713"/>
            <a:ext cx="2076450" cy="366712"/>
          </a:xfrm>
          <a:prstGeom prst="rect">
            <a:avLst/>
          </a:prstGeom>
          <a:noFill/>
          <a:ln w="9525">
            <a:noFill/>
            <a:miter lim="800000"/>
            <a:headEnd/>
            <a:tailEnd/>
          </a:ln>
        </p:spPr>
        <p:txBody>
          <a:bodyPr wrap="none">
            <a:spAutoFit/>
          </a:bodyPr>
          <a:lstStyle/>
          <a:p>
            <a:pPr eaLnBrk="1" hangingPunct="1"/>
            <a:r>
              <a:rPr lang="en-US" sz="1800" i="0">
                <a:latin typeface="Arial" charset="0"/>
              </a:rPr>
              <a:t>A</a:t>
            </a:r>
            <a:r>
              <a:rPr lang="tr-TR" sz="1800" i="0">
                <a:latin typeface="Arial" charset="0"/>
              </a:rPr>
              <a:t>k</a:t>
            </a:r>
            <a:r>
              <a:rPr lang="en-US" sz="1800" i="0">
                <a:latin typeface="Arial" charset="0"/>
              </a:rPr>
              <a:t>tiva</a:t>
            </a:r>
            <a:r>
              <a:rPr lang="tr-TR" sz="1800" i="0">
                <a:latin typeface="Arial" charset="0"/>
              </a:rPr>
              <a:t>sy</a:t>
            </a:r>
            <a:r>
              <a:rPr lang="en-US" sz="1800" i="0">
                <a:latin typeface="Arial" charset="0"/>
              </a:rPr>
              <a:t>on ener</a:t>
            </a:r>
            <a:r>
              <a:rPr lang="tr-TR" sz="1800" i="0">
                <a:latin typeface="Arial" charset="0"/>
              </a:rPr>
              <a:t>jisi</a:t>
            </a:r>
            <a:endParaRPr lang="en-US" sz="1800" i="0">
              <a:latin typeface="Arial" charset="0"/>
            </a:endParaRPr>
          </a:p>
        </p:txBody>
      </p:sp>
      <p:sp>
        <p:nvSpPr>
          <p:cNvPr id="139372" name="Line 108"/>
          <p:cNvSpPr>
            <a:spLocks noChangeShapeType="1"/>
          </p:cNvSpPr>
          <p:nvPr/>
        </p:nvSpPr>
        <p:spPr bwMode="auto">
          <a:xfrm flipH="1">
            <a:off x="1676400" y="3048000"/>
            <a:ext cx="304800" cy="0"/>
          </a:xfrm>
          <a:prstGeom prst="line">
            <a:avLst/>
          </a:prstGeom>
          <a:noFill/>
          <a:ln w="12700">
            <a:solidFill>
              <a:srgbClr val="FF0000"/>
            </a:solidFill>
            <a:round/>
            <a:headEnd/>
            <a:tailEnd type="triangle" w="med" len="me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358"/>
                                        </p:tgtEl>
                                        <p:attrNameLst>
                                          <p:attrName>style.visibility</p:attrName>
                                        </p:attrNameLst>
                                      </p:cBhvr>
                                      <p:to>
                                        <p:strVal val="visible"/>
                                      </p:to>
                                    </p:set>
                                    <p:animEffect transition="in" filter="box(in)">
                                      <p:cBhvr>
                                        <p:cTn id="7" dur="500"/>
                                        <p:tgtEl>
                                          <p:spTgt spid="139358"/>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9372"/>
                                        </p:tgtEl>
                                        <p:attrNameLst>
                                          <p:attrName>style.visibility</p:attrName>
                                        </p:attrNameLst>
                                      </p:cBhvr>
                                      <p:to>
                                        <p:strVal val="visible"/>
                                      </p:to>
                                    </p:set>
                                    <p:animEffect transition="in" filter="box(in)">
                                      <p:cBhvr>
                                        <p:cTn id="15" dur="500"/>
                                        <p:tgtEl>
                                          <p:spTgt spid="1393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9359"/>
                                        </p:tgtEl>
                                        <p:attrNameLst>
                                          <p:attrName>style.visibility</p:attrName>
                                        </p:attrNameLst>
                                      </p:cBhvr>
                                      <p:to>
                                        <p:strVal val="visible"/>
                                      </p:to>
                                    </p:set>
                                    <p:animEffect transition="in" filter="box(in)">
                                      <p:cBhvr>
                                        <p:cTn id="20" dur="500"/>
                                        <p:tgtEl>
                                          <p:spTgt spid="139359"/>
                                        </p:tgtEl>
                                      </p:cBhvr>
                                    </p:animEffect>
                                  </p:childTnLst>
                                </p:cTn>
                              </p:par>
                              <p:par>
                                <p:cTn id="21" presetID="4"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39360"/>
                                        </p:tgtEl>
                                        <p:attrNameLst>
                                          <p:attrName>style.visibility</p:attrName>
                                        </p:attrNameLst>
                                      </p:cBhvr>
                                      <p:to>
                                        <p:strVal val="visible"/>
                                      </p:to>
                                    </p:set>
                                    <p:animEffect transition="in" filter="box(in)">
                                      <p:cBhvr>
                                        <p:cTn id="31" dur="500"/>
                                        <p:tgtEl>
                                          <p:spTgt spid="1393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ox(in)">
                                      <p:cBhvr>
                                        <p:cTn id="36" dur="5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ox(in)">
                                      <p:cBhvr>
                                        <p:cTn id="41" dur="500"/>
                                        <p:tgtEl>
                                          <p:spTgt spid="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39370"/>
                                        </p:tgtEl>
                                        <p:attrNameLst>
                                          <p:attrName>style.visibility</p:attrName>
                                        </p:attrNameLst>
                                      </p:cBhvr>
                                      <p:to>
                                        <p:strVal val="visible"/>
                                      </p:to>
                                    </p:set>
                                    <p:animEffect transition="in" filter="box(in)">
                                      <p:cBhvr>
                                        <p:cTn id="46" dur="500"/>
                                        <p:tgtEl>
                                          <p:spTgt spid="13937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39371"/>
                                        </p:tgtEl>
                                        <p:attrNameLst>
                                          <p:attrName>style.visibility</p:attrName>
                                        </p:attrNameLst>
                                      </p:cBhvr>
                                      <p:to>
                                        <p:strVal val="visible"/>
                                      </p:to>
                                    </p:set>
                                    <p:animEffect transition="in" filter="box(in)">
                                      <p:cBhvr>
                                        <p:cTn id="49" dur="500"/>
                                        <p:tgtEl>
                                          <p:spTgt spid="13937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39267">
                                            <p:txEl>
                                              <p:pRg st="0" end="0"/>
                                            </p:txEl>
                                          </p:spTgt>
                                        </p:tgtEl>
                                        <p:attrNameLst>
                                          <p:attrName>style.visibility</p:attrName>
                                        </p:attrNameLst>
                                      </p:cBhvr>
                                      <p:to>
                                        <p:strVal val="visible"/>
                                      </p:to>
                                    </p:set>
                                    <p:animEffect transition="in" filter="box(in)">
                                      <p:cBhvr>
                                        <p:cTn id="54" dur="500"/>
                                        <p:tgtEl>
                                          <p:spTgt spid="13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358" grpId="0"/>
      <p:bldP spid="139359" grpId="0"/>
      <p:bldP spid="139360" grpId="0"/>
      <p:bldP spid="139370" grpId="0" animBg="1"/>
      <p:bldP spid="139371" grpId="0"/>
      <p:bldP spid="1393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Grp="1" noChangeArrowheads="1"/>
          </p:cNvSpPr>
          <p:nvPr>
            <p:ph type="title"/>
          </p:nvPr>
        </p:nvSpPr>
        <p:spPr/>
        <p:txBody>
          <a:bodyPr/>
          <a:lstStyle/>
          <a:p>
            <a:endParaRPr lang="tr-TR" smtClean="0">
              <a:ea typeface="ＭＳ Ｐゴシック" pitchFamily="34" charset="-128"/>
            </a:endParaRPr>
          </a:p>
        </p:txBody>
      </p:sp>
      <p:pic>
        <p:nvPicPr>
          <p:cNvPr id="11267" name="Picture 4"/>
          <p:cNvPicPr>
            <a:picLocks noGrp="1" noChangeAspect="1" noChangeArrowheads="1"/>
          </p:cNvPicPr>
          <p:nvPr>
            <p:ph sz="half" idx="1"/>
          </p:nvPr>
        </p:nvPicPr>
        <p:blipFill>
          <a:blip r:embed="rId2"/>
          <a:srcRect/>
          <a:stretch>
            <a:fillRect/>
          </a:stretch>
        </p:blipFill>
        <p:spPr>
          <a:xfrm>
            <a:off x="655638" y="962025"/>
            <a:ext cx="5976937" cy="2465388"/>
          </a:xfrm>
          <a:noFill/>
        </p:spPr>
      </p:pic>
      <p:pic>
        <p:nvPicPr>
          <p:cNvPr id="11268" name="Picture 7"/>
          <p:cNvPicPr>
            <a:picLocks noGrp="1" noChangeAspect="1" noChangeArrowheads="1"/>
          </p:cNvPicPr>
          <p:nvPr>
            <p:ph sz="quarter" idx="2"/>
          </p:nvPr>
        </p:nvPicPr>
        <p:blipFill>
          <a:blip r:embed="rId3"/>
          <a:srcRect/>
          <a:stretch>
            <a:fillRect/>
          </a:stretch>
        </p:blipFill>
        <p:spPr>
          <a:xfrm>
            <a:off x="5260975" y="3403600"/>
            <a:ext cx="3122613" cy="3001963"/>
          </a:xfrm>
          <a:noFill/>
        </p:spPr>
      </p:pic>
      <p:pic>
        <p:nvPicPr>
          <p:cNvPr id="11269" name="Picture 10"/>
          <p:cNvPicPr>
            <a:picLocks noGrp="1" noChangeAspect="1" noChangeArrowheads="1"/>
          </p:cNvPicPr>
          <p:nvPr>
            <p:ph sz="quarter" idx="3"/>
          </p:nvPr>
        </p:nvPicPr>
        <p:blipFill>
          <a:blip r:embed="rId4"/>
          <a:srcRect/>
          <a:stretch>
            <a:fillRect/>
          </a:stretch>
        </p:blipFill>
        <p:spPr>
          <a:xfrm>
            <a:off x="241300" y="4627563"/>
            <a:ext cx="4510088" cy="665162"/>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title"/>
          </p:nvPr>
        </p:nvSpPr>
        <p:spPr/>
        <p:txBody>
          <a:bodyPr/>
          <a:lstStyle/>
          <a:p>
            <a:endParaRPr lang="tr-TR" smtClean="0">
              <a:ea typeface="ＭＳ Ｐゴシック" pitchFamily="34" charset="-128"/>
            </a:endParaRPr>
          </a:p>
        </p:txBody>
      </p:sp>
      <p:pic>
        <p:nvPicPr>
          <p:cNvPr id="13315" name="Picture 4"/>
          <p:cNvPicPr>
            <a:picLocks noGrp="1" noChangeAspect="1" noChangeArrowheads="1"/>
          </p:cNvPicPr>
          <p:nvPr>
            <p:ph sz="half" idx="1"/>
          </p:nvPr>
        </p:nvPicPr>
        <p:blipFill>
          <a:blip r:embed="rId2"/>
          <a:srcRect/>
          <a:stretch>
            <a:fillRect/>
          </a:stretch>
        </p:blipFill>
        <p:spPr>
          <a:xfrm>
            <a:off x="428625" y="992188"/>
            <a:ext cx="4741863" cy="2139950"/>
          </a:xfrm>
          <a:noFill/>
        </p:spPr>
      </p:pic>
      <p:pic>
        <p:nvPicPr>
          <p:cNvPr id="13316" name="Picture 7"/>
          <p:cNvPicPr>
            <a:picLocks noGrp="1" noChangeAspect="1" noChangeArrowheads="1"/>
          </p:cNvPicPr>
          <p:nvPr>
            <p:ph sz="quarter" idx="2"/>
          </p:nvPr>
        </p:nvPicPr>
        <p:blipFill>
          <a:blip r:embed="rId3"/>
          <a:srcRect/>
          <a:stretch>
            <a:fillRect/>
          </a:stretch>
        </p:blipFill>
        <p:spPr>
          <a:xfrm>
            <a:off x="5241925" y="998538"/>
            <a:ext cx="3259138" cy="4341812"/>
          </a:xfrm>
          <a:noFill/>
        </p:spPr>
      </p:pic>
      <p:pic>
        <p:nvPicPr>
          <p:cNvPr id="13317" name="Picture 10"/>
          <p:cNvPicPr>
            <a:picLocks noGrp="1" noChangeAspect="1" noChangeArrowheads="1"/>
          </p:cNvPicPr>
          <p:nvPr>
            <p:ph sz="quarter" idx="3"/>
          </p:nvPr>
        </p:nvPicPr>
        <p:blipFill>
          <a:blip r:embed="rId4"/>
          <a:srcRect/>
          <a:stretch>
            <a:fillRect/>
          </a:stretch>
        </p:blipFill>
        <p:spPr>
          <a:xfrm>
            <a:off x="5121275" y="5749925"/>
            <a:ext cx="3810000" cy="4572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hapter_06">
  <a:themeElements>
    <a:clrScheme name="">
      <a:dk1>
        <a:srgbClr val="000000"/>
      </a:dk1>
      <a:lt1>
        <a:srgbClr val="FFFFFF"/>
      </a:lt1>
      <a:dk2>
        <a:srgbClr val="99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hapter_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dash"/>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pitchFamily="16" charset="0"/>
          </a:defRPr>
        </a:defPPr>
      </a:lstStyle>
    </a:lnDef>
  </a:objectDefaults>
  <a:extraClrSchemeLst>
    <a:extraClrScheme>
      <a:clrScheme name="1_Chapter_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hapter_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hapter_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hapter_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hapter_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hapter_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hapter_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Chapt_19_7th_Ed</Template>
  <TotalTime>4154</TotalTime>
  <Words>1016</Words>
  <Application>Microsoft Office PowerPoint</Application>
  <PresentationFormat>Ekran Gösterisi (4:3)</PresentationFormat>
  <Paragraphs>102</Paragraphs>
  <Slides>30</Slides>
  <Notes>9</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30</vt:i4>
      </vt:variant>
    </vt:vector>
  </HeadingPairs>
  <TitlesOfParts>
    <vt:vector size="32" baseType="lpstr">
      <vt:lpstr>1_Chapter_06</vt:lpstr>
      <vt:lpstr>Equation</vt:lpstr>
      <vt:lpstr>DİFÜZYON</vt:lpstr>
      <vt:lpstr>PowerPoint Sunusu</vt:lpstr>
      <vt:lpstr>Difüzyon nedir?</vt:lpstr>
      <vt:lpstr>2. Yayınım Mekanizmaları </vt:lpstr>
      <vt:lpstr>PowerPoint Sunusu</vt:lpstr>
      <vt:lpstr>PowerPoint Sunusu</vt:lpstr>
      <vt:lpstr>PowerPoint Sunusu</vt:lpstr>
      <vt:lpstr>PowerPoint Sunusu</vt:lpstr>
      <vt:lpstr>PowerPoint Sunusu</vt:lpstr>
      <vt:lpstr>KARARLI HAL DİFÜZYONU (1.Fick kanunu)</vt:lpstr>
      <vt:lpstr>KARARLI YAYINMA</vt:lpstr>
      <vt:lpstr>KARARLI YAYINMA</vt:lpstr>
      <vt:lpstr>PowerPoint Sunusu</vt:lpstr>
      <vt:lpstr>PowerPoint Sunusu</vt:lpstr>
      <vt:lpstr>PowerPoint Sunusu</vt:lpstr>
      <vt:lpstr>PowerPoint Sunusu</vt:lpstr>
      <vt:lpstr>PowerPoint Sunusu</vt:lpstr>
      <vt:lpstr>PowerPoint Sunusu</vt:lpstr>
      <vt:lpstr>Difüzyon ve Sıcaklık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University of Iowa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Diffusion</dc:title>
  <dc:subject>Callister &amp; Rethwisch 8th Edition</dc:subject>
  <dc:creator>David Rethwisch</dc:creator>
  <dc:description>Copyright 2010</dc:description>
  <cp:lastModifiedBy>user</cp:lastModifiedBy>
  <cp:revision>138</cp:revision>
  <dcterms:created xsi:type="dcterms:W3CDTF">2009-11-17T21:36:09Z</dcterms:created>
  <dcterms:modified xsi:type="dcterms:W3CDTF">2018-10-23T09:49:56Z</dcterms:modified>
</cp:coreProperties>
</file>