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2408" y="899490"/>
            <a:ext cx="9028582" cy="311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464" y="1875180"/>
            <a:ext cx="8973185" cy="4519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atematik.bartin.edu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18" Type="http://schemas.openxmlformats.org/officeDocument/2006/relationships/image" Target="../media/image19.jpg"/><Relationship Id="rId26" Type="http://schemas.openxmlformats.org/officeDocument/2006/relationships/image" Target="../media/image27.jpg"/><Relationship Id="rId3" Type="http://schemas.openxmlformats.org/officeDocument/2006/relationships/image" Target="../media/image4.jpg"/><Relationship Id="rId21" Type="http://schemas.openxmlformats.org/officeDocument/2006/relationships/image" Target="../media/image22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17" Type="http://schemas.openxmlformats.org/officeDocument/2006/relationships/image" Target="../media/image18.jpg"/><Relationship Id="rId25" Type="http://schemas.openxmlformats.org/officeDocument/2006/relationships/image" Target="../media/image26.jpg"/><Relationship Id="rId2" Type="http://schemas.openxmlformats.org/officeDocument/2006/relationships/image" Target="../media/image3.jpg"/><Relationship Id="rId16" Type="http://schemas.openxmlformats.org/officeDocument/2006/relationships/image" Target="../media/image17.jp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jp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jpg"/><Relationship Id="rId19" Type="http://schemas.openxmlformats.org/officeDocument/2006/relationships/image" Target="../media/image20.jpg"/><Relationship Id="rId31" Type="http://schemas.openxmlformats.org/officeDocument/2006/relationships/image" Target="../media/image32.png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image" Target="../media/image15.jpg"/><Relationship Id="rId22" Type="http://schemas.openxmlformats.org/officeDocument/2006/relationships/image" Target="../media/image23.jpg"/><Relationship Id="rId27" Type="http://schemas.openxmlformats.org/officeDocument/2006/relationships/image" Target="../media/image28.jpg"/><Relationship Id="rId30" Type="http://schemas.openxmlformats.org/officeDocument/2006/relationships/image" Target="../media/image3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2408" y="899490"/>
            <a:ext cx="8982075" cy="311785"/>
          </a:xfrm>
          <a:prstGeom prst="rect">
            <a:avLst/>
          </a:prstGeom>
          <a:solidFill>
            <a:srgbClr val="8DB3E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20"/>
              </a:lnSpc>
            </a:pPr>
            <a:r>
              <a:rPr spc="-50" dirty="0"/>
              <a:t>MATEMATİK</a:t>
            </a:r>
            <a:r>
              <a:rPr spc="-155" dirty="0"/>
              <a:t> </a:t>
            </a:r>
            <a:r>
              <a:rPr spc="-10" dirty="0">
                <a:latin typeface="Carlito"/>
                <a:cs typeface="Carlito"/>
              </a:rPr>
              <a:t>BÖLÜMÜ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32408" y="1381379"/>
            <a:ext cx="8982075" cy="170815"/>
            <a:chOff x="832408" y="1381379"/>
            <a:chExt cx="8982075" cy="170815"/>
          </a:xfrm>
        </p:grpSpPr>
        <p:sp>
          <p:nvSpPr>
            <p:cNvPr id="4" name="object 4"/>
            <p:cNvSpPr/>
            <p:nvPr/>
          </p:nvSpPr>
          <p:spPr>
            <a:xfrm>
              <a:off x="832408" y="1381379"/>
              <a:ext cx="2994025" cy="170815"/>
            </a:xfrm>
            <a:custGeom>
              <a:avLst/>
              <a:gdLst/>
              <a:ahLst/>
              <a:cxnLst/>
              <a:rect l="l" t="t" r="r" b="b"/>
              <a:pathLst>
                <a:path w="2994025" h="170815">
                  <a:moveTo>
                    <a:pt x="2994025" y="0"/>
                  </a:moveTo>
                  <a:lnTo>
                    <a:pt x="0" y="0"/>
                  </a:lnTo>
                  <a:lnTo>
                    <a:pt x="0" y="170687"/>
                  </a:lnTo>
                  <a:lnTo>
                    <a:pt x="2994025" y="170687"/>
                  </a:lnTo>
                  <a:lnTo>
                    <a:pt x="2994025" y="0"/>
                  </a:lnTo>
                  <a:close/>
                </a:path>
              </a:pathLst>
            </a:custGeom>
            <a:solidFill>
              <a:srgbClr val="F9BE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26509" y="1381379"/>
              <a:ext cx="2994025" cy="170815"/>
            </a:xfrm>
            <a:custGeom>
              <a:avLst/>
              <a:gdLst/>
              <a:ahLst/>
              <a:cxnLst/>
              <a:rect l="l" t="t" r="r" b="b"/>
              <a:pathLst>
                <a:path w="2994025" h="170815">
                  <a:moveTo>
                    <a:pt x="2993770" y="0"/>
                  </a:moveTo>
                  <a:lnTo>
                    <a:pt x="0" y="0"/>
                  </a:lnTo>
                  <a:lnTo>
                    <a:pt x="0" y="170687"/>
                  </a:lnTo>
                  <a:lnTo>
                    <a:pt x="2993770" y="170687"/>
                  </a:lnTo>
                  <a:lnTo>
                    <a:pt x="299377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20154" y="1381379"/>
              <a:ext cx="2994025" cy="170815"/>
            </a:xfrm>
            <a:custGeom>
              <a:avLst/>
              <a:gdLst/>
              <a:ahLst/>
              <a:cxnLst/>
              <a:rect l="l" t="t" r="r" b="b"/>
              <a:pathLst>
                <a:path w="2994025" h="170815">
                  <a:moveTo>
                    <a:pt x="2994025" y="0"/>
                  </a:moveTo>
                  <a:lnTo>
                    <a:pt x="0" y="0"/>
                  </a:lnTo>
                  <a:lnTo>
                    <a:pt x="0" y="170687"/>
                  </a:lnTo>
                  <a:lnTo>
                    <a:pt x="2994025" y="170687"/>
                  </a:lnTo>
                  <a:lnTo>
                    <a:pt x="2994025" y="0"/>
                  </a:lnTo>
                  <a:close/>
                </a:path>
              </a:pathLst>
            </a:custGeom>
            <a:solidFill>
              <a:srgbClr val="F9BE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99464" y="2046097"/>
            <a:ext cx="2439035" cy="195580"/>
          </a:xfrm>
          <a:custGeom>
            <a:avLst/>
            <a:gdLst/>
            <a:ahLst/>
            <a:cxnLst/>
            <a:rect l="l" t="t" r="r" b="b"/>
            <a:pathLst>
              <a:path w="2439035" h="195580">
                <a:moveTo>
                  <a:pt x="2439035" y="0"/>
                </a:moveTo>
                <a:lnTo>
                  <a:pt x="0" y="0"/>
                </a:lnTo>
                <a:lnTo>
                  <a:pt x="0" y="195072"/>
                </a:lnTo>
                <a:lnTo>
                  <a:pt x="2439035" y="195072"/>
                </a:lnTo>
                <a:lnTo>
                  <a:pt x="2439035" y="0"/>
                </a:lnTo>
                <a:close/>
              </a:path>
            </a:pathLst>
          </a:custGeom>
          <a:solidFill>
            <a:srgbClr val="8DB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21703" y="1875180"/>
            <a:ext cx="2850515" cy="4519295"/>
          </a:xfrm>
          <a:custGeom>
            <a:avLst/>
            <a:gdLst/>
            <a:ahLst/>
            <a:cxnLst/>
            <a:rect l="l" t="t" r="r" b="b"/>
            <a:pathLst>
              <a:path w="2850515" h="4519295">
                <a:moveTo>
                  <a:pt x="2850514" y="0"/>
                </a:moveTo>
                <a:lnTo>
                  <a:pt x="0" y="0"/>
                </a:lnTo>
                <a:lnTo>
                  <a:pt x="0" y="4518914"/>
                </a:lnTo>
                <a:lnTo>
                  <a:pt x="2850514" y="4518914"/>
                </a:lnTo>
                <a:lnTo>
                  <a:pt x="2850514" y="0"/>
                </a:lnTo>
                <a:close/>
              </a:path>
            </a:pathLst>
          </a:custGeom>
          <a:solidFill>
            <a:srgbClr val="B6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03687"/>
              </p:ext>
            </p:extLst>
          </p:nvPr>
        </p:nvGraphicFramePr>
        <p:xfrm>
          <a:off x="899464" y="1875180"/>
          <a:ext cx="8973819" cy="4518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8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064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rlito"/>
                          <a:cs typeface="Carlito"/>
                        </a:rPr>
                        <a:t>Matematik</a:t>
                      </a:r>
                      <a:r>
                        <a:rPr sz="12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latin typeface="Carlito"/>
                          <a:cs typeface="Carlito"/>
                        </a:rPr>
                        <a:t>Bölümü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82625" marR="925830" algn="ctr">
                        <a:lnSpc>
                          <a:spcPct val="102000"/>
                        </a:lnSpc>
                      </a:pPr>
                      <a:r>
                        <a:rPr sz="1100" b="1" spc="-45" dirty="0">
                          <a:latin typeface="Trebuchet MS"/>
                          <a:cs typeface="Trebuchet MS"/>
                        </a:rPr>
                        <a:t>BARTIN</a:t>
                      </a:r>
                      <a:r>
                        <a:rPr sz="1100" b="1" spc="-1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0" dirty="0">
                          <a:latin typeface="Trebuchet MS"/>
                          <a:cs typeface="Trebuchet MS"/>
                        </a:rPr>
                        <a:t>ÜNİVERSİTESİ  </a:t>
                      </a:r>
                      <a:r>
                        <a:rPr sz="1100" b="1" spc="-85" dirty="0">
                          <a:latin typeface="Trebuchet MS"/>
                          <a:cs typeface="Trebuchet MS"/>
                        </a:rPr>
                        <a:t>FEN</a:t>
                      </a:r>
                      <a:r>
                        <a:rPr sz="1100" b="1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80" dirty="0">
                          <a:latin typeface="Trebuchet MS"/>
                          <a:cs typeface="Trebuchet MS"/>
                        </a:rPr>
                        <a:t>FAKÜLTESİ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R="24066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Dekan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R="23939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Prof. Dr.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Bülent</a:t>
                      </a:r>
                      <a:r>
                        <a:rPr sz="11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KARAKAŞ</a:t>
                      </a:r>
                    </a:p>
                    <a:p>
                      <a:pPr marR="243204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25" dirty="0">
                          <a:latin typeface="Trebuchet MS"/>
                          <a:cs typeface="Trebuchet MS"/>
                        </a:rPr>
                        <a:t>MATEMATİK</a:t>
                      </a:r>
                      <a:r>
                        <a:rPr sz="1100" b="1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latin typeface="Trebuchet MS"/>
                          <a:cs typeface="Trebuchet MS"/>
                        </a:rPr>
                        <a:t>BÖLÜMÜ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R="24002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5" dirty="0">
                          <a:latin typeface="Trebuchet MS"/>
                          <a:cs typeface="Trebuchet MS"/>
                        </a:rPr>
                        <a:t>Bölümü</a:t>
                      </a:r>
                      <a:r>
                        <a:rPr sz="1100" b="1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5" dirty="0">
                          <a:latin typeface="Trebuchet MS"/>
                          <a:cs typeface="Trebuchet MS"/>
                        </a:rPr>
                        <a:t>Başkanı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  <a:p>
                      <a:pPr marR="2406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tr-TR" sz="1100" spc="-10" dirty="0">
                          <a:latin typeface="Carlito"/>
                          <a:cs typeface="Carlito"/>
                        </a:rPr>
                        <a:t>Prof. Dr. Şuayip YÜZBAŞI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R="2419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rlito"/>
                          <a:cs typeface="Carlito"/>
                          <a:hlinkClick r:id="rId2"/>
                        </a:rPr>
                        <a:t>https://matematik.bartin.edu.tr/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280"/>
                        </a:lnSpc>
                      </a:pPr>
                      <a:r>
                        <a:rPr sz="1100" b="1" spc="-50" dirty="0">
                          <a:latin typeface="Trebuchet MS"/>
                          <a:cs typeface="Trebuchet MS"/>
                        </a:rPr>
                        <a:t>Bölüm  </a:t>
                      </a:r>
                      <a:r>
                        <a:rPr sz="1100" b="1" spc="-65" dirty="0">
                          <a:latin typeface="Trebuchet MS"/>
                          <a:cs typeface="Trebuchet MS"/>
                        </a:rPr>
                        <a:t>Hakkında: 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Matematik   bölümümüz </a:t>
                      </a:r>
                      <a:r>
                        <a:rPr sz="11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2012-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9850" marR="57785" algn="just">
                        <a:lnSpc>
                          <a:spcPct val="101800"/>
                        </a:lnSpc>
                      </a:pPr>
                      <a:r>
                        <a:rPr sz="1100" spc="-10" dirty="0">
                          <a:latin typeface="Carlito"/>
                          <a:cs typeface="Carlito"/>
                        </a:rPr>
                        <a:t>2013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eğitim öğretim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yılında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lisans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seviyesinde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öğretim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vermeye başlamıştır. Matematik  bölümünde,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matematiğin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temel alanları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olan  analiz, 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cebir, 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geometri, 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topoloji  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ve  </a:t>
                      </a:r>
                      <a:r>
                        <a:rPr sz="1100" spc="2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uygulamalı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9850" marR="60325" algn="just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matematik gibi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alanlarda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eğitim,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öğretim ve  araştırmalar</a:t>
                      </a:r>
                      <a:r>
                        <a:rPr sz="11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yapılmaktadır.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marR="54610" algn="just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Amaç: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Matematiksel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alt yapı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ile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donanmış,  kendine güvenen, yeni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gelişmeleri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takip edebilen,  temel akademik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matematiği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matematiksel  düşünceyi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özümsemiş, aldığı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eğitimle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gerek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ülkemiz  bilim hayatında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gerekse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toplum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iş yaşamında  saygın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yerler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edinecek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öğrenciler</a:t>
                      </a:r>
                      <a:r>
                        <a:rPr sz="11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yetiştirmektir.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marR="57785" algn="just">
                        <a:lnSpc>
                          <a:spcPct val="101899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Hedef: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Teorik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uygulamalı matematik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alanında  lisans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seviyesinde üst düzeyde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önder konumda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bir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bölüm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olarak, diğer bölümlere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lisans  seviyesinde gerekli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olan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matematik formasyonu  sağlamaktır.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marR="58419" algn="just">
                        <a:lnSpc>
                          <a:spcPct val="101899"/>
                        </a:lnSpc>
                      </a:pPr>
                      <a:r>
                        <a:rPr sz="1100" b="1" spc="-65" dirty="0">
                          <a:latin typeface="Trebuchet MS"/>
                          <a:cs typeface="Trebuchet MS"/>
                        </a:rPr>
                        <a:t>Kazanılan </a:t>
                      </a:r>
                      <a:r>
                        <a:rPr sz="1100" b="1" spc="-85" dirty="0">
                          <a:latin typeface="Trebuchet MS"/>
                          <a:cs typeface="Trebuchet MS"/>
                        </a:rPr>
                        <a:t>Derece: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Program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başarılı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bir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şekilde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tamamlanıp, program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yeterlilikleri sağlandığında  Matematik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Bilim alanında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Lisans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derecesine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sahip  olunur.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280"/>
                        </a:lnSpc>
                      </a:pPr>
                      <a:r>
                        <a:rPr sz="1100" b="1" spc="-50" dirty="0">
                          <a:latin typeface="Trebuchet MS"/>
                          <a:cs typeface="Trebuchet MS"/>
                        </a:rPr>
                        <a:t>İstihdam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ve </a:t>
                      </a:r>
                      <a:r>
                        <a:rPr sz="1100" b="1" spc="-65" dirty="0">
                          <a:latin typeface="Trebuchet MS"/>
                          <a:cs typeface="Trebuchet MS"/>
                        </a:rPr>
                        <a:t>Eğitim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Olanakları: </a:t>
                      </a:r>
                      <a:r>
                        <a:rPr sz="1100" b="1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Bölümümüzden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L="69850" marR="58419" algn="just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mezun olan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öğrenciler genellikle üniversite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eğitim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kurumlarında, devlet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kuruluşlarında,  özel sektörde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bankacılık sektörlerinde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iş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bulabilmektedirler. Programı başarılı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bir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şekilde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 marL="69850" marR="56515" algn="just">
                        <a:lnSpc>
                          <a:spcPct val="1012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tamamlayan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öğrenci Matematik </a:t>
                      </a:r>
                      <a:r>
                        <a:rPr sz="1100" spc="-10" dirty="0">
                          <a:latin typeface="Carlito"/>
                          <a:cs typeface="Carlito"/>
                        </a:rPr>
                        <a:t>Bilimi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alanında  veya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bu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alandan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öğrenci kabul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eden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diğer bilim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dallarında yüksek lisans 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doktora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derecelerine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başvuruda</a:t>
                      </a:r>
                      <a:r>
                        <a:rPr sz="11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bulunabilir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 marR="56515" algn="just">
                        <a:lnSpc>
                          <a:spcPct val="101899"/>
                        </a:lnSpc>
                      </a:pPr>
                      <a:r>
                        <a:rPr sz="1100" b="1" spc="-55" dirty="0">
                          <a:latin typeface="Trebuchet MS"/>
                          <a:cs typeface="Trebuchet MS"/>
                        </a:rPr>
                        <a:t>İmkan </a:t>
                      </a:r>
                      <a:r>
                        <a:rPr sz="1100" b="1" spc="-70" dirty="0">
                          <a:latin typeface="Trebuchet MS"/>
                          <a:cs typeface="Trebuchet MS"/>
                        </a:rPr>
                        <a:t>ve </a:t>
                      </a:r>
                      <a:r>
                        <a:rPr sz="1100" b="1" spc="-60" dirty="0">
                          <a:latin typeface="Trebuchet MS"/>
                          <a:cs typeface="Trebuchet MS"/>
                        </a:rPr>
                        <a:t>Olanaklar: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Bölümümüzde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okuyan  öğrenciler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fakültemiz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bünyesinde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anlaşmalı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olan üniversiteler ile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Erasmus,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Mevlana ve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Farabi programlarından yararlanabilirler.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Ayrıca, üniversitemizin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sağladığı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zengin 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kütüphane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olanaklarından, süreli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yayınlardan 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geniş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kapsamlı bilimsel veri tabanlarından  istedikleri bilgilere ulaşabilirler.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Aynı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zamanda,  teknoloji tabanlı yapılan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araştırmalar için  gerekli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yazılım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bilgisayar desteği de  mevcuttur.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899794" y="2411984"/>
            <a:ext cx="2514092" cy="1573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9140" y="5625744"/>
            <a:ext cx="2759329" cy="7645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032" y="-22117"/>
            <a:ext cx="10658220" cy="7515223"/>
            <a:chOff x="0" y="0"/>
            <a:chExt cx="10658220" cy="7515223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0658220" cy="75152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66118" y="653144"/>
              <a:ext cx="1143000" cy="14287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99443" y="2026162"/>
              <a:ext cx="1276350" cy="3524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4500" y="2991104"/>
              <a:ext cx="1181100" cy="12573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28775" y="4267454"/>
              <a:ext cx="1209675" cy="3048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775" y="2943479"/>
              <a:ext cx="1123950" cy="13620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19500" y="2914904"/>
              <a:ext cx="1143000" cy="12573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72316" y="647700"/>
              <a:ext cx="1219200" cy="136207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8550" y="4172204"/>
              <a:ext cx="1143000" cy="28575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43750" y="2047621"/>
              <a:ext cx="1171575" cy="2667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91175" y="647700"/>
              <a:ext cx="1200150" cy="135255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48300" y="2852674"/>
              <a:ext cx="1238250" cy="125476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29250" y="4114419"/>
              <a:ext cx="1381125" cy="29527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53075" y="2009521"/>
              <a:ext cx="1241425" cy="31432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72325" y="609600"/>
              <a:ext cx="1181100" cy="138112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00900" y="2781554"/>
              <a:ext cx="1419225" cy="128587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077325" y="504825"/>
              <a:ext cx="1247775" cy="132397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10650" y="1876171"/>
              <a:ext cx="1466850" cy="43815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2650" y="4076954"/>
              <a:ext cx="1425448" cy="24701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49409" y="2667254"/>
              <a:ext cx="1200150" cy="146685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095740" y="4143629"/>
              <a:ext cx="1454023" cy="24638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58368" y="2038096"/>
              <a:ext cx="1685925" cy="28575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57625" y="19050"/>
              <a:ext cx="2114550" cy="40005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47950" y="4934204"/>
              <a:ext cx="1438275" cy="134302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98089" y="6282918"/>
              <a:ext cx="1987423" cy="20383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590665" y="4953254"/>
              <a:ext cx="1304925" cy="133350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85584" y="6344513"/>
              <a:ext cx="1331213" cy="304165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150" y="4305554"/>
              <a:ext cx="1333500" cy="40005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1133" y="707745"/>
              <a:ext cx="1381125" cy="1314450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399" y="2029806"/>
              <a:ext cx="1552575" cy="238125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04875"/>
            <a:ext cx="10544177" cy="6654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155306" y="3466591"/>
            <a:ext cx="25952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65" dirty="0">
                <a:latin typeface="Trebuchet MS"/>
                <a:cs typeface="Trebuchet MS"/>
              </a:rPr>
              <a:t>Yükseköğretim </a:t>
            </a:r>
            <a:r>
              <a:rPr sz="1100" b="1" spc="-5" dirty="0">
                <a:latin typeface="Carlito"/>
                <a:cs typeface="Carlito"/>
              </a:rPr>
              <a:t>Girdi Göstergeleri (2022</a:t>
            </a:r>
            <a:r>
              <a:rPr sz="1100" b="1" spc="-5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YKS)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19900" y="3171698"/>
            <a:ext cx="3867150" cy="300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47650" y="1047750"/>
            <a:ext cx="9067800" cy="5600700"/>
            <a:chOff x="247650" y="1047750"/>
            <a:chExt cx="9067800" cy="5600700"/>
          </a:xfrm>
        </p:grpSpPr>
        <p:sp>
          <p:nvSpPr>
            <p:cNvPr id="6" name="object 6"/>
            <p:cNvSpPr/>
            <p:nvPr/>
          </p:nvSpPr>
          <p:spPr>
            <a:xfrm>
              <a:off x="2009775" y="1047750"/>
              <a:ext cx="5781675" cy="19716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7650" y="3062605"/>
              <a:ext cx="3333750" cy="30384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33800" y="3152775"/>
              <a:ext cx="2886075" cy="30194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5350" y="6267157"/>
              <a:ext cx="8420100" cy="381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282</Words>
  <Application>Microsoft Office PowerPoint</Application>
  <PresentationFormat>Özel</PresentationFormat>
  <Paragraphs>38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Calibri</vt:lpstr>
      <vt:lpstr>Carlito</vt:lpstr>
      <vt:lpstr>Times New Roman</vt:lpstr>
      <vt:lpstr>Trebuchet MS</vt:lpstr>
      <vt:lpstr>Office Theme</vt:lpstr>
      <vt:lpstr>MATEMATİK BÖLÜMÜ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BÖLÜMÜ</dc:title>
  <dc:creator>samet</dc:creator>
  <cp:lastModifiedBy>Galip</cp:lastModifiedBy>
  <cp:revision>1</cp:revision>
  <dcterms:created xsi:type="dcterms:W3CDTF">2023-09-18T16:11:09Z</dcterms:created>
  <dcterms:modified xsi:type="dcterms:W3CDTF">2023-09-18T16:13:11Z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2023-09-18T00:00:00Z</vt:filetime>
  </property>
</Properties>
</file>