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97"/>
    <p:restoredTop sz="96208"/>
  </p:normalViewPr>
  <p:slideViewPr>
    <p:cSldViewPr snapToGrid="0">
      <p:cViewPr varScale="1">
        <p:scale>
          <a:sx n="114" d="100"/>
          <a:sy n="114" d="100"/>
        </p:scale>
        <p:origin x="11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861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790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0471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101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3875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3197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112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421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92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293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782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31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2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06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402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380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08460-8B2F-4AAA-A4E2-10730069204C}" type="datetimeFigureOut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946259B-8396-46CD-AD42-FDEDA89DA2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86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yyegm.meb.gov.tr/www/2023-ylsy-basvurulari-baslamistir/icerik/847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opuniversities.com/university-subject-rankings/mathematics?page=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ulbright.org.tr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zent.com/country/canada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education.ec.europa.eu/study-in-europe/planning-your-studies/scholarships-and-fundin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abdigm.meb.gov.tr/www/2024-2025-akademik-yili-yabanci-hukmet-burslari/icerik/2071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ath.oregonstate.edu/graduate/visit-and-apply/instructions" TargetMode="Externa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ulbright.org.tr/data/_files/Metin%20%C4%B0ci%20PDF%20Dosyalar%C4%B1/TOEFL_TR.pdf" TargetMode="External"/><Relationship Id="rId4" Type="http://schemas.openxmlformats.org/officeDocument/2006/relationships/hyperlink" Target="https://fulbright.org.tr/data/_files/Metin%20%C4%B0ci%20PDF%20Dosyalar%C4%B1/GRE-Subject-Tests_TR.pd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thjobs.org/jobs?joblist-0-961---40-dt--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22947-79BA-223C-0BFB-EA76C54DDF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YURTDIŞINDA LİSANSÜSTÜ EĞİTİM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51E3E9-0934-840B-F9DE-709E5B5E2F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>
                <a:solidFill>
                  <a:schemeClr val="tx1"/>
                </a:solidFill>
              </a:rPr>
              <a:t>Öğr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Gör</a:t>
            </a:r>
            <a:r>
              <a:rPr lang="en-US" dirty="0">
                <a:solidFill>
                  <a:schemeClr val="tx1"/>
                </a:solidFill>
              </a:rPr>
              <a:t>. Dr. Ayşe KARATAŞ</a:t>
            </a:r>
          </a:p>
        </p:txBody>
      </p:sp>
    </p:spTree>
    <p:extLst>
      <p:ext uri="{BB962C8B-B14F-4D97-AF65-F5344CB8AC3E}">
        <p14:creationId xmlns:p14="http://schemas.microsoft.com/office/powerpoint/2010/main" val="2160336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68947D-DA1F-4ABB-5392-69ADEF9B1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9281946" cy="85133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i="1" dirty="0">
                <a:latin typeface="Avenir Next Regular"/>
                <a:cs typeface="Avenir Next Regular"/>
              </a:rPr>
              <a:t>MEB </a:t>
            </a:r>
            <a:r>
              <a:rPr lang="en-US" sz="3600" b="1" i="1" dirty="0" err="1">
                <a:latin typeface="Avenir Next Regular"/>
                <a:cs typeface="Avenir Next Regular"/>
              </a:rPr>
              <a:t>Bursu</a:t>
            </a:r>
            <a:r>
              <a:rPr lang="en-US" sz="3600" b="1" i="1" dirty="0">
                <a:latin typeface="Avenir Next Regular"/>
                <a:cs typeface="Avenir Next Regular"/>
              </a:rPr>
              <a:t> (YLSY) </a:t>
            </a:r>
            <a:r>
              <a:rPr lang="en-US" sz="3600" b="1" i="1" dirty="0" err="1">
                <a:latin typeface="Avenir Next Regular"/>
                <a:cs typeface="Avenir Next Regular"/>
              </a:rPr>
              <a:t>ve</a:t>
            </a:r>
            <a:r>
              <a:rPr lang="en-US" sz="3600" b="1" i="1" dirty="0">
                <a:latin typeface="Avenir Next Regular"/>
                <a:cs typeface="Avenir Next Regular"/>
              </a:rPr>
              <a:t> </a:t>
            </a:r>
            <a:r>
              <a:rPr lang="en-US" sz="3600" b="1" i="1" dirty="0" err="1">
                <a:latin typeface="Avenir Next Regular"/>
                <a:cs typeface="Avenir Next Regular"/>
              </a:rPr>
              <a:t>Güncel</a:t>
            </a:r>
            <a:r>
              <a:rPr lang="en-US" sz="3600" b="1" i="1" dirty="0">
                <a:latin typeface="Avenir Next Regular"/>
                <a:cs typeface="Avenir Next Regular"/>
              </a:rPr>
              <a:t> </a:t>
            </a:r>
            <a:r>
              <a:rPr lang="en-US" sz="3600" b="1" i="1" dirty="0" err="1">
                <a:latin typeface="Avenir Next Regular"/>
                <a:cs typeface="Avenir Next Regular"/>
              </a:rPr>
              <a:t>Başvuru</a:t>
            </a:r>
            <a:r>
              <a:rPr lang="en-US" sz="3600" b="1" i="1" dirty="0">
                <a:latin typeface="Avenir Next Regular"/>
                <a:cs typeface="Avenir Next Regular"/>
              </a:rPr>
              <a:t> </a:t>
            </a:r>
            <a:r>
              <a:rPr lang="en-US" sz="3600" b="1" i="1" dirty="0" err="1">
                <a:latin typeface="Avenir Next Regular"/>
                <a:cs typeface="Avenir Next Regular"/>
              </a:rPr>
              <a:t>Koşulları</a:t>
            </a:r>
            <a:r>
              <a:rPr lang="en-US" sz="3600" b="1" i="1" dirty="0">
                <a:latin typeface="Avenir Next Regular"/>
                <a:cs typeface="Avenir Next Regular"/>
              </a:rPr>
              <a:t> 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441E3-D7FB-F928-E5F9-7450761BF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1460939"/>
            <a:ext cx="8596668" cy="4580424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cs typeface="Avenir Next Regular"/>
                <a:hlinkClick r:id="rId2"/>
              </a:rPr>
              <a:t>Meb Bursu Nedir?</a:t>
            </a:r>
            <a:endParaRPr lang="en-US" sz="2800" b="1" dirty="0">
              <a:cs typeface="Avenir Next Regular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tr-TR" sz="2400" dirty="0"/>
              <a:t>Üniversiteler ile kamu kurum ve kuruluşlarının yetişmiş insan kaynağı ihtiyacının karşılanması amacıyla mecburi hizmet karşılığında Milli Eğitim Bakanlığı tarafından yürütülen </a:t>
            </a:r>
            <a:r>
              <a:rPr lang="tr-TR" sz="2400" b="1" dirty="0"/>
              <a:t>yurt dışı lisansüstü öğrenim bursluluk programıdır</a:t>
            </a:r>
            <a:r>
              <a:rPr lang="tr-TR" sz="2400" dirty="0"/>
              <a:t>.</a:t>
            </a:r>
            <a:endParaRPr lang="tr-TR" sz="2400" dirty="0">
              <a:cs typeface="Avenir Next Regular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err="1">
                <a:cs typeface="Avenir Next Regular"/>
              </a:rPr>
              <a:t>Başvuru</a:t>
            </a:r>
            <a:r>
              <a:rPr lang="en-US" sz="2800" b="1" dirty="0">
                <a:cs typeface="Avenir Next Regular"/>
              </a:rPr>
              <a:t>: </a:t>
            </a:r>
            <a:r>
              <a:rPr lang="en-US" sz="2800" dirty="0">
                <a:cs typeface="Avenir Next Regular"/>
              </a:rPr>
              <a:t>Ales 75, Not Ort. 2,50/65, </a:t>
            </a:r>
            <a:r>
              <a:rPr lang="en-US" sz="2800" dirty="0" err="1">
                <a:cs typeface="Avenir Next Regular"/>
              </a:rPr>
              <a:t>Başvuru</a:t>
            </a:r>
            <a:r>
              <a:rPr lang="en-US" sz="2800" dirty="0">
                <a:cs typeface="Avenir Next Regular"/>
              </a:rPr>
              <a:t> </a:t>
            </a:r>
            <a:r>
              <a:rPr lang="en-US" sz="2800" dirty="0" err="1">
                <a:cs typeface="Avenir Next Regular"/>
              </a:rPr>
              <a:t>Ücreti</a:t>
            </a:r>
            <a:r>
              <a:rPr lang="en-US" sz="2800" dirty="0">
                <a:cs typeface="Avenir Next Regular"/>
              </a:rPr>
              <a:t> 160 TL (2023)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cs typeface="Avenir Next Regular"/>
              </a:rPr>
              <a:t>2023 Tercih Tablosu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sz="2800" dirty="0">
              <a:cs typeface="Avenir Next Regular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err="1">
                <a:cs typeface="Avenir Next Regular"/>
              </a:rPr>
              <a:t>Sözlü</a:t>
            </a:r>
            <a:r>
              <a:rPr lang="en-US" sz="2800" b="1" dirty="0">
                <a:cs typeface="Avenir Next Regular"/>
              </a:rPr>
              <a:t>: </a:t>
            </a:r>
            <a:r>
              <a:rPr lang="en-US" sz="2800" dirty="0">
                <a:cs typeface="Avenir Next Regular"/>
              </a:rPr>
              <a:t>ALES </a:t>
            </a:r>
            <a:r>
              <a:rPr lang="en-US" sz="2800" dirty="0" err="1">
                <a:cs typeface="Avenir Next Regular"/>
              </a:rPr>
              <a:t>ve</a:t>
            </a:r>
            <a:r>
              <a:rPr lang="en-US" sz="2800" dirty="0">
                <a:cs typeface="Avenir Next Regular"/>
              </a:rPr>
              <a:t> Not </a:t>
            </a:r>
            <a:r>
              <a:rPr lang="en-US" sz="2800" dirty="0" err="1">
                <a:cs typeface="Avenir Next Regular"/>
              </a:rPr>
              <a:t>Ortalamasına</a:t>
            </a:r>
            <a:r>
              <a:rPr lang="en-US" sz="2800" dirty="0">
                <a:cs typeface="Avenir Next Regular"/>
              </a:rPr>
              <a:t> </a:t>
            </a:r>
            <a:r>
              <a:rPr lang="en-US" sz="2800" dirty="0" err="1">
                <a:cs typeface="Avenir Next Regular"/>
              </a:rPr>
              <a:t>göre</a:t>
            </a:r>
            <a:r>
              <a:rPr lang="en-US" sz="2800" dirty="0">
                <a:cs typeface="Avenir Next Regular"/>
              </a:rPr>
              <a:t> her </a:t>
            </a:r>
            <a:r>
              <a:rPr lang="en-US" sz="2800" dirty="0" err="1">
                <a:cs typeface="Avenir Next Regular"/>
              </a:rPr>
              <a:t>bir</a:t>
            </a:r>
            <a:r>
              <a:rPr lang="en-US" sz="2800" dirty="0">
                <a:cs typeface="Avenir Next Regular"/>
              </a:rPr>
              <a:t> </a:t>
            </a:r>
            <a:r>
              <a:rPr lang="en-US" sz="2800" dirty="0" err="1">
                <a:cs typeface="Avenir Next Regular"/>
              </a:rPr>
              <a:t>kontenjanın</a:t>
            </a:r>
            <a:r>
              <a:rPr lang="en-US" sz="2800" dirty="0">
                <a:cs typeface="Avenir Next Regular"/>
              </a:rPr>
              <a:t> 3 </a:t>
            </a:r>
            <a:r>
              <a:rPr lang="en-US" sz="2800" dirty="0" err="1">
                <a:cs typeface="Avenir Next Regular"/>
              </a:rPr>
              <a:t>katı</a:t>
            </a:r>
            <a:endParaRPr lang="en-US" sz="2800" dirty="0">
              <a:cs typeface="Avenir Next Regular"/>
            </a:endParaRPr>
          </a:p>
          <a:p>
            <a:endParaRPr lang="en-US" sz="2800" dirty="0">
              <a:cs typeface="Avenir Next Regular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cs typeface="Avenir Next Regular"/>
              </a:rPr>
              <a:t>Kabul </a:t>
            </a:r>
            <a:r>
              <a:rPr lang="tr-TR" sz="2800" b="1" dirty="0">
                <a:cs typeface="Avenir Next Regular"/>
              </a:rPr>
              <a:t>E</a:t>
            </a:r>
            <a:r>
              <a:rPr lang="en-US" sz="2800" b="1" dirty="0" err="1">
                <a:cs typeface="Avenir Next Regular"/>
              </a:rPr>
              <a:t>dilme</a:t>
            </a:r>
            <a:r>
              <a:rPr lang="en-US" sz="2800" b="1" dirty="0">
                <a:cs typeface="Avenir Next Regular"/>
              </a:rPr>
              <a:t>: </a:t>
            </a:r>
            <a:r>
              <a:rPr lang="en-US" sz="2800" dirty="0">
                <a:cs typeface="Avenir Next Regular"/>
              </a:rPr>
              <a:t>Ales %40, </a:t>
            </a:r>
            <a:r>
              <a:rPr lang="en-US" sz="2800" dirty="0" err="1">
                <a:cs typeface="Avenir Next Regular"/>
              </a:rPr>
              <a:t>Sözlü</a:t>
            </a:r>
            <a:r>
              <a:rPr lang="en-US" sz="2800" dirty="0">
                <a:cs typeface="Avenir Next Regular"/>
              </a:rPr>
              <a:t> %40, Not ort. %20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2923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68947D-DA1F-4ABB-5392-69ADEF9B1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venir Next Regular"/>
                <a:cs typeface="Avenir Next Regular"/>
              </a:rPr>
              <a:t>Kabul </a:t>
            </a:r>
            <a:r>
              <a:rPr lang="en-US" sz="4000" b="1" dirty="0" err="1">
                <a:latin typeface="Avenir Next Regular"/>
                <a:cs typeface="Avenir Next Regular"/>
              </a:rPr>
              <a:t>Edilmeniz</a:t>
            </a:r>
            <a:r>
              <a:rPr lang="en-US" sz="3600" b="1" dirty="0">
                <a:latin typeface="Avenir Next Regular"/>
                <a:cs typeface="Avenir Next Regular"/>
              </a:rPr>
              <a:t> </a:t>
            </a:r>
            <a:r>
              <a:rPr lang="en-US" sz="3600" b="1" dirty="0" err="1">
                <a:latin typeface="Avenir Next Regular"/>
                <a:cs typeface="Avenir Next Regular"/>
              </a:rPr>
              <a:t>Durumunda</a:t>
            </a:r>
            <a:r>
              <a:rPr lang="en-US" sz="3600" b="1" dirty="0">
                <a:latin typeface="Avenir Next Regular"/>
                <a:cs typeface="Avenir Next Regular"/>
              </a:rPr>
              <a:t> 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441E3-D7FB-F928-E5F9-7450761BF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1460939"/>
            <a:ext cx="8596668" cy="4580424"/>
          </a:xfrm>
        </p:spPr>
        <p:txBody>
          <a:bodyPr>
            <a:normAutofit fontScale="70000" lnSpcReduction="20000"/>
          </a:bodyPr>
          <a:lstStyle/>
          <a:p>
            <a:pPr marL="285750" indent="-285750" algn="just">
              <a:buFont typeface="Arial" charset="0"/>
              <a:buChar char="•"/>
            </a:pPr>
            <a:r>
              <a:rPr lang="en-US" sz="2800" dirty="0" err="1">
                <a:cs typeface="Avenir Next Regular"/>
              </a:rPr>
              <a:t>Dil</a:t>
            </a:r>
            <a:r>
              <a:rPr lang="en-US" sz="2800" dirty="0">
                <a:cs typeface="Avenir Next Regular"/>
              </a:rPr>
              <a:t> </a:t>
            </a:r>
            <a:r>
              <a:rPr lang="en-US" sz="2800" dirty="0" err="1">
                <a:cs typeface="Avenir Next Regular"/>
              </a:rPr>
              <a:t>Okulu</a:t>
            </a:r>
            <a:r>
              <a:rPr lang="en-US" sz="2800" dirty="0">
                <a:cs typeface="Avenir Next Regular"/>
              </a:rPr>
              <a:t> (1 y</a:t>
            </a:r>
            <a:r>
              <a:rPr lang="tr-TR" sz="2800" dirty="0">
                <a:cs typeface="Avenir Next Regular"/>
              </a:rPr>
              <a:t>ı</a:t>
            </a:r>
            <a:r>
              <a:rPr lang="en-US" sz="2800" dirty="0">
                <a:cs typeface="Avenir Next Regular"/>
              </a:rPr>
              <a:t>la </a:t>
            </a:r>
            <a:r>
              <a:rPr lang="en-US" sz="2800" dirty="0" err="1">
                <a:cs typeface="Avenir Next Regular"/>
              </a:rPr>
              <a:t>kadar</a:t>
            </a:r>
            <a:r>
              <a:rPr lang="en-US" sz="2800" dirty="0">
                <a:cs typeface="Avenir Next Regular"/>
              </a:rPr>
              <a:t> Yurt </a:t>
            </a:r>
            <a:r>
              <a:rPr lang="en-US" sz="2800" dirty="0" err="1">
                <a:cs typeface="Avenir Next Regular"/>
              </a:rPr>
              <a:t>içinde</a:t>
            </a:r>
            <a:r>
              <a:rPr lang="en-US" sz="2800" dirty="0">
                <a:cs typeface="Avenir Next Regular"/>
              </a:rPr>
              <a:t> ) + 6 </a:t>
            </a:r>
            <a:r>
              <a:rPr lang="en-US" sz="2800" dirty="0" err="1">
                <a:cs typeface="Avenir Next Regular"/>
              </a:rPr>
              <a:t>aya</a:t>
            </a:r>
            <a:r>
              <a:rPr lang="en-US" sz="2800" dirty="0">
                <a:cs typeface="Avenir Next Regular"/>
              </a:rPr>
              <a:t> </a:t>
            </a:r>
            <a:r>
              <a:rPr lang="en-US" sz="2800" dirty="0" err="1">
                <a:cs typeface="Avenir Next Regular"/>
              </a:rPr>
              <a:t>kadar</a:t>
            </a:r>
            <a:r>
              <a:rPr lang="en-US" sz="2800" dirty="0">
                <a:cs typeface="Avenir Next Regular"/>
              </a:rPr>
              <a:t> Yurt </a:t>
            </a:r>
            <a:r>
              <a:rPr lang="en-US" sz="2800" dirty="0" err="1">
                <a:cs typeface="Avenir Next Regular"/>
              </a:rPr>
              <a:t>dışında</a:t>
            </a:r>
            <a:endParaRPr lang="en-US" sz="2800" dirty="0">
              <a:cs typeface="Avenir Next Regular"/>
            </a:endParaRPr>
          </a:p>
          <a:p>
            <a:pPr marL="285750" indent="-285750" algn="just">
              <a:buFont typeface="Arial" charset="0"/>
              <a:buChar char="•"/>
            </a:pPr>
            <a:r>
              <a:rPr lang="en-US" sz="2800" dirty="0" err="1">
                <a:cs typeface="Avenir Next Regular"/>
              </a:rPr>
              <a:t>Yabancı</a:t>
            </a:r>
            <a:r>
              <a:rPr lang="en-US" sz="2800" dirty="0">
                <a:cs typeface="Avenir Next Regular"/>
              </a:rPr>
              <a:t> </a:t>
            </a:r>
            <a:r>
              <a:rPr lang="en-US" sz="2800" dirty="0" err="1">
                <a:cs typeface="Avenir Next Regular"/>
              </a:rPr>
              <a:t>dil</a:t>
            </a:r>
            <a:r>
              <a:rPr lang="en-US" sz="2800" dirty="0">
                <a:cs typeface="Avenir Next Regular"/>
              </a:rPr>
              <a:t> </a:t>
            </a:r>
            <a:r>
              <a:rPr lang="en-US" sz="2800" dirty="0" err="1">
                <a:cs typeface="Avenir Next Regular"/>
              </a:rPr>
              <a:t>eğitimi</a:t>
            </a:r>
            <a:r>
              <a:rPr lang="en-US" sz="2800" dirty="0">
                <a:cs typeface="Avenir Next Regular"/>
              </a:rPr>
              <a:t> </a:t>
            </a:r>
            <a:r>
              <a:rPr lang="en-US" sz="2800" dirty="0" err="1">
                <a:cs typeface="Avenir Next Regular"/>
              </a:rPr>
              <a:t>tamamlandıktan</a:t>
            </a:r>
            <a:r>
              <a:rPr lang="en-US" sz="2800" dirty="0">
                <a:cs typeface="Avenir Next Regular"/>
              </a:rPr>
              <a:t> </a:t>
            </a:r>
            <a:r>
              <a:rPr lang="en-US" sz="2800" dirty="0" err="1">
                <a:cs typeface="Avenir Next Regular"/>
              </a:rPr>
              <a:t>sonra</a:t>
            </a:r>
            <a:r>
              <a:rPr lang="en-US" sz="2800" dirty="0">
                <a:cs typeface="Avenir Next Regular"/>
              </a:rPr>
              <a:t> </a:t>
            </a:r>
            <a:r>
              <a:rPr lang="en-US" sz="2800" dirty="0" err="1">
                <a:cs typeface="Avenir Next Regular"/>
              </a:rPr>
              <a:t>en</a:t>
            </a:r>
            <a:r>
              <a:rPr lang="en-US" sz="2800" dirty="0">
                <a:cs typeface="Avenir Next Regular"/>
              </a:rPr>
              <a:t> </a:t>
            </a:r>
            <a:r>
              <a:rPr lang="en-US" sz="2800" dirty="0" err="1">
                <a:cs typeface="Avenir Next Regular"/>
              </a:rPr>
              <a:t>fazla</a:t>
            </a:r>
            <a:r>
              <a:rPr lang="en-US" sz="2800" dirty="0">
                <a:cs typeface="Avenir Next Regular"/>
              </a:rPr>
              <a:t> 6 ay </a:t>
            </a:r>
            <a:r>
              <a:rPr lang="en-US" sz="2800" dirty="0" err="1">
                <a:cs typeface="Avenir Next Regular"/>
              </a:rPr>
              <a:t>içerisinde</a:t>
            </a:r>
            <a:r>
              <a:rPr lang="en-US" sz="2800" dirty="0">
                <a:cs typeface="Avenir Next Regular"/>
              </a:rPr>
              <a:t> </a:t>
            </a:r>
            <a:r>
              <a:rPr lang="en-US" sz="2800" dirty="0" err="1">
                <a:cs typeface="Avenir Next Regular"/>
              </a:rPr>
              <a:t>lisansüstü</a:t>
            </a:r>
            <a:r>
              <a:rPr lang="en-US" sz="2800" dirty="0">
                <a:cs typeface="Avenir Next Regular"/>
              </a:rPr>
              <a:t> </a:t>
            </a:r>
            <a:r>
              <a:rPr lang="en-US" sz="2800" dirty="0" err="1">
                <a:cs typeface="Avenir Next Regular"/>
              </a:rPr>
              <a:t>eğitime</a:t>
            </a:r>
            <a:r>
              <a:rPr lang="en-US" sz="2800" dirty="0">
                <a:cs typeface="Avenir Next Regular"/>
              </a:rPr>
              <a:t> </a:t>
            </a:r>
            <a:r>
              <a:rPr lang="en-US" sz="2800" dirty="0" err="1">
                <a:cs typeface="Avenir Next Regular"/>
              </a:rPr>
              <a:t>başlamaları</a:t>
            </a:r>
            <a:r>
              <a:rPr lang="en-US" sz="2800" dirty="0">
                <a:cs typeface="Avenir Next Regular"/>
              </a:rPr>
              <a:t> </a:t>
            </a:r>
            <a:r>
              <a:rPr lang="en-US" sz="2800" dirty="0" err="1">
                <a:cs typeface="Avenir Next Regular"/>
              </a:rPr>
              <a:t>gerekir</a:t>
            </a:r>
            <a:r>
              <a:rPr lang="en-US" sz="2800" dirty="0">
                <a:cs typeface="Avenir Next Regular"/>
              </a:rPr>
              <a:t>. Kabul </a:t>
            </a:r>
            <a:r>
              <a:rPr lang="en-US" sz="2800" dirty="0" err="1">
                <a:cs typeface="Avenir Next Regular"/>
              </a:rPr>
              <a:t>alamayan</a:t>
            </a:r>
            <a:r>
              <a:rPr lang="en-US" sz="2800" dirty="0">
                <a:cs typeface="Avenir Next Regular"/>
              </a:rPr>
              <a:t> </a:t>
            </a:r>
            <a:r>
              <a:rPr lang="en-US" sz="2800" dirty="0" err="1">
                <a:cs typeface="Avenir Next Regular"/>
              </a:rPr>
              <a:t>hakkını</a:t>
            </a:r>
            <a:r>
              <a:rPr lang="en-US" sz="2800" dirty="0">
                <a:cs typeface="Avenir Next Regular"/>
              </a:rPr>
              <a:t> </a:t>
            </a:r>
            <a:r>
              <a:rPr lang="en-US" sz="2800" dirty="0" err="1">
                <a:cs typeface="Avenir Next Regular"/>
              </a:rPr>
              <a:t>kaybeder</a:t>
            </a:r>
            <a:r>
              <a:rPr lang="en-US" sz="2800" dirty="0">
                <a:cs typeface="Avenir Next Regular"/>
              </a:rPr>
              <a:t>.</a:t>
            </a:r>
          </a:p>
          <a:p>
            <a:pPr marL="285750" indent="-285750" algn="just">
              <a:buFont typeface="Arial" charset="0"/>
              <a:buChar char="•"/>
            </a:pPr>
            <a:endParaRPr lang="en-US" sz="2800" dirty="0">
              <a:cs typeface="Avenir Next Regular"/>
            </a:endParaRPr>
          </a:p>
          <a:p>
            <a:pPr marL="285750" indent="-285750" algn="just">
              <a:buFont typeface="Arial" charset="0"/>
              <a:buChar char="•"/>
            </a:pPr>
            <a:r>
              <a:rPr lang="en-US" sz="2800" dirty="0">
                <a:cs typeface="Avenir Next Regular"/>
                <a:hlinkClick r:id="rId2"/>
              </a:rPr>
              <a:t>Meb’in Belirlediği Okullardan Kabul Alma</a:t>
            </a:r>
            <a:endParaRPr lang="en-US" sz="2800" dirty="0">
              <a:cs typeface="Avenir Next Regular"/>
            </a:endParaRPr>
          </a:p>
          <a:p>
            <a:pPr marL="742950" lvl="1" indent="-285750" algn="just">
              <a:buFont typeface="Arial" charset="0"/>
              <a:buChar char="•"/>
            </a:pPr>
            <a:r>
              <a:rPr lang="tr-TR" sz="2400" dirty="0"/>
              <a:t>Dünya üniversite sıralamalarının herhangi birinde son 3 (üç) yıl içerisinde alan sıralamasında %60’lık dilim içerisinde bulunması</a:t>
            </a:r>
            <a:endParaRPr lang="en-US" sz="2400" dirty="0"/>
          </a:p>
          <a:p>
            <a:pPr indent="-285750" algn="just">
              <a:buFont typeface="Arial" charset="0"/>
              <a:buChar char="•"/>
            </a:pPr>
            <a:r>
              <a:rPr lang="en-US" sz="3000" dirty="0" err="1">
                <a:cs typeface="Avenir Next Regular"/>
              </a:rPr>
              <a:t>Eğitimi</a:t>
            </a:r>
            <a:r>
              <a:rPr lang="en-US" sz="3000" dirty="0">
                <a:cs typeface="Avenir Next Regular"/>
              </a:rPr>
              <a:t> </a:t>
            </a:r>
            <a:r>
              <a:rPr lang="en-US" sz="3000" dirty="0" err="1">
                <a:cs typeface="Avenir Next Regular"/>
              </a:rPr>
              <a:t>tamamlama</a:t>
            </a:r>
            <a:r>
              <a:rPr lang="en-US" sz="3000" dirty="0">
                <a:cs typeface="Avenir Next Regular"/>
              </a:rPr>
              <a:t> </a:t>
            </a:r>
            <a:r>
              <a:rPr lang="en-US" sz="3000" dirty="0" err="1">
                <a:cs typeface="Avenir Next Regular"/>
              </a:rPr>
              <a:t>ve</a:t>
            </a:r>
            <a:r>
              <a:rPr lang="en-US" sz="3000" dirty="0">
                <a:cs typeface="Avenir Next Regular"/>
              </a:rPr>
              <a:t> </a:t>
            </a:r>
            <a:r>
              <a:rPr lang="en-US" sz="3000" dirty="0" err="1">
                <a:cs typeface="Avenir Next Regular"/>
              </a:rPr>
              <a:t>yurda</a:t>
            </a:r>
            <a:r>
              <a:rPr lang="en-US" sz="3000" dirty="0">
                <a:cs typeface="Avenir Next Regular"/>
              </a:rPr>
              <a:t> </a:t>
            </a:r>
            <a:r>
              <a:rPr lang="en-US" sz="3000" dirty="0" err="1">
                <a:cs typeface="Avenir Next Regular"/>
              </a:rPr>
              <a:t>dönüş</a:t>
            </a:r>
            <a:endParaRPr lang="en-US" sz="3000" dirty="0">
              <a:cs typeface="Avenir Next Regular"/>
            </a:endParaRPr>
          </a:p>
          <a:p>
            <a:pPr marL="285750" indent="-285750" algn="just">
              <a:buFont typeface="Arial" charset="0"/>
              <a:buChar char="•"/>
            </a:pPr>
            <a:r>
              <a:rPr lang="en-US" sz="2800" dirty="0">
                <a:cs typeface="Avenir Next Regular"/>
              </a:rPr>
              <a:t> </a:t>
            </a:r>
            <a:r>
              <a:rPr lang="en-US" sz="2800" dirty="0" err="1">
                <a:cs typeface="Avenir Next Regular"/>
              </a:rPr>
              <a:t>Zorunlu</a:t>
            </a:r>
            <a:r>
              <a:rPr lang="en-US" sz="2800" dirty="0">
                <a:cs typeface="Avenir Next Regular"/>
              </a:rPr>
              <a:t> </a:t>
            </a:r>
            <a:r>
              <a:rPr lang="en-US" sz="2800" dirty="0" err="1">
                <a:cs typeface="Avenir Next Regular"/>
              </a:rPr>
              <a:t>Hizmet</a:t>
            </a:r>
            <a:endParaRPr lang="en-US" sz="2800" dirty="0">
              <a:cs typeface="Avenir Next Regular"/>
            </a:endParaRPr>
          </a:p>
          <a:p>
            <a:pPr marL="742950" lvl="1" indent="-285750" algn="just">
              <a:buFont typeface="Arial" charset="0"/>
              <a:buChar char="•"/>
            </a:pPr>
            <a:r>
              <a:rPr lang="en-US" sz="2800" dirty="0" err="1">
                <a:cs typeface="Avenir Next Regular"/>
              </a:rPr>
              <a:t>Adına</a:t>
            </a:r>
            <a:r>
              <a:rPr lang="en-US" sz="2800" dirty="0">
                <a:cs typeface="Avenir Next Regular"/>
              </a:rPr>
              <a:t> </a:t>
            </a:r>
            <a:r>
              <a:rPr lang="en-US" sz="2800" dirty="0" err="1">
                <a:cs typeface="Avenir Next Regular"/>
              </a:rPr>
              <a:t>yerleştirildiğiniz</a:t>
            </a:r>
            <a:r>
              <a:rPr lang="en-US" sz="2800" dirty="0">
                <a:cs typeface="Avenir Next Regular"/>
              </a:rPr>
              <a:t> </a:t>
            </a:r>
            <a:r>
              <a:rPr lang="en-US" sz="2800" dirty="0" err="1">
                <a:cs typeface="Avenir Next Regular"/>
              </a:rPr>
              <a:t>kurumda</a:t>
            </a:r>
            <a:r>
              <a:rPr lang="en-US" sz="2800" dirty="0">
                <a:cs typeface="Avenir Next Regular"/>
              </a:rPr>
              <a:t> Yurt </a:t>
            </a:r>
            <a:r>
              <a:rPr lang="en-US" sz="2800" dirty="0" err="1">
                <a:cs typeface="Avenir Next Regular"/>
              </a:rPr>
              <a:t>içinde</a:t>
            </a:r>
            <a:r>
              <a:rPr lang="en-US" sz="2800" dirty="0">
                <a:cs typeface="Avenir Next Regular"/>
              </a:rPr>
              <a:t> </a:t>
            </a:r>
            <a:r>
              <a:rPr lang="en-US" sz="2800" dirty="0" err="1">
                <a:cs typeface="Avenir Next Regular"/>
              </a:rPr>
              <a:t>harcana</a:t>
            </a:r>
            <a:r>
              <a:rPr lang="en-US" sz="2800" dirty="0">
                <a:cs typeface="Avenir Next Regular"/>
              </a:rPr>
              <a:t> </a:t>
            </a:r>
            <a:r>
              <a:rPr lang="en-US" sz="2800" dirty="0" err="1">
                <a:cs typeface="Avenir Next Regular"/>
              </a:rPr>
              <a:t>süre</a:t>
            </a:r>
            <a:r>
              <a:rPr lang="en-US" sz="2800" dirty="0">
                <a:cs typeface="Avenir Next Regular"/>
              </a:rPr>
              <a:t> </a:t>
            </a:r>
            <a:r>
              <a:rPr lang="en-US" sz="2800" dirty="0" err="1">
                <a:cs typeface="Avenir Next Regular"/>
              </a:rPr>
              <a:t>kadar</a:t>
            </a:r>
            <a:r>
              <a:rPr lang="en-US" sz="2800" dirty="0">
                <a:cs typeface="Avenir Next Regular"/>
              </a:rPr>
              <a:t>, yurt </a:t>
            </a:r>
            <a:r>
              <a:rPr lang="en-US" sz="2800" dirty="0" err="1">
                <a:cs typeface="Avenir Next Regular"/>
              </a:rPr>
              <a:t>dışında</a:t>
            </a:r>
            <a:r>
              <a:rPr lang="en-US" sz="2800" dirty="0">
                <a:cs typeface="Avenir Next Regular"/>
              </a:rPr>
              <a:t> </a:t>
            </a:r>
            <a:r>
              <a:rPr lang="en-US" sz="2800" dirty="0" err="1">
                <a:cs typeface="Avenir Next Regular"/>
              </a:rPr>
              <a:t>harcanan</a:t>
            </a:r>
            <a:r>
              <a:rPr lang="en-US" sz="2800" dirty="0">
                <a:cs typeface="Avenir Next Regular"/>
              </a:rPr>
              <a:t> </a:t>
            </a:r>
            <a:r>
              <a:rPr lang="en-US" sz="2800" dirty="0" err="1">
                <a:cs typeface="Avenir Next Regular"/>
              </a:rPr>
              <a:t>sürenin</a:t>
            </a:r>
            <a:r>
              <a:rPr lang="en-US" sz="2800" dirty="0">
                <a:cs typeface="Avenir Next Regular"/>
              </a:rPr>
              <a:t> </a:t>
            </a:r>
            <a:r>
              <a:rPr lang="en-US" sz="2800" dirty="0" err="1">
                <a:cs typeface="Avenir Next Regular"/>
              </a:rPr>
              <a:t>iki</a:t>
            </a:r>
            <a:r>
              <a:rPr lang="en-US" sz="2800" dirty="0">
                <a:cs typeface="Avenir Next Regular"/>
              </a:rPr>
              <a:t> </a:t>
            </a:r>
            <a:r>
              <a:rPr lang="en-US" sz="2800" dirty="0" err="1">
                <a:cs typeface="Avenir Next Regular"/>
              </a:rPr>
              <a:t>katı</a:t>
            </a:r>
            <a:r>
              <a:rPr lang="en-US" sz="2800" dirty="0">
                <a:cs typeface="Avenir Next Regular"/>
              </a:rPr>
              <a:t> </a:t>
            </a:r>
            <a:r>
              <a:rPr lang="en-US" sz="2800" dirty="0" err="1">
                <a:cs typeface="Avenir Next Regular"/>
              </a:rPr>
              <a:t>kadar</a:t>
            </a:r>
            <a:r>
              <a:rPr lang="en-US" sz="2800" dirty="0">
                <a:cs typeface="Avenir Next Regular"/>
              </a:rPr>
              <a:t> </a:t>
            </a:r>
            <a:r>
              <a:rPr lang="en-US" sz="2800" dirty="0" err="1">
                <a:cs typeface="Avenir Next Regular"/>
              </a:rPr>
              <a:t>zorunlu</a:t>
            </a:r>
            <a:r>
              <a:rPr lang="en-US" sz="2800" dirty="0">
                <a:cs typeface="Avenir Next Regular"/>
              </a:rPr>
              <a:t> </a:t>
            </a:r>
            <a:r>
              <a:rPr lang="en-US" sz="2800" dirty="0" err="1">
                <a:cs typeface="Avenir Next Regular"/>
              </a:rPr>
              <a:t>hizmet</a:t>
            </a:r>
            <a:r>
              <a:rPr lang="en-US" sz="2800" dirty="0">
                <a:cs typeface="Avenir Next Regular"/>
              </a:rPr>
              <a:t> 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en-US" sz="2800" dirty="0" err="1">
                <a:cs typeface="Avenir Next Regular"/>
              </a:rPr>
              <a:t>Tazminat</a:t>
            </a:r>
            <a:r>
              <a:rPr lang="en-US" sz="2800" dirty="0">
                <a:cs typeface="Avenir Next Regular"/>
              </a:rPr>
              <a:t>: </a:t>
            </a:r>
            <a:r>
              <a:rPr lang="en-US" sz="2800" dirty="0" err="1">
                <a:cs typeface="Avenir Next Regular"/>
              </a:rPr>
              <a:t>Başarısız</a:t>
            </a:r>
            <a:r>
              <a:rPr lang="en-US" sz="2800" dirty="0">
                <a:cs typeface="Avenir Next Regular"/>
              </a:rPr>
              <a:t> </a:t>
            </a:r>
            <a:r>
              <a:rPr lang="en-US" sz="2800" dirty="0" err="1">
                <a:cs typeface="Avenir Next Regular"/>
              </a:rPr>
              <a:t>olma</a:t>
            </a:r>
            <a:r>
              <a:rPr lang="en-US" sz="2800" dirty="0">
                <a:cs typeface="Avenir Next Regular"/>
              </a:rPr>
              <a:t> </a:t>
            </a:r>
            <a:r>
              <a:rPr lang="en-US" sz="2800" dirty="0" err="1">
                <a:cs typeface="Avenir Next Regular"/>
              </a:rPr>
              <a:t>durumunda</a:t>
            </a:r>
            <a:r>
              <a:rPr lang="en-US" sz="2800" dirty="0">
                <a:cs typeface="Avenir Next Regular"/>
              </a:rPr>
              <a:t> </a:t>
            </a:r>
            <a:r>
              <a:rPr lang="en-US" sz="2800" dirty="0" err="1">
                <a:cs typeface="Avenir Next Regular"/>
              </a:rPr>
              <a:t>veya</a:t>
            </a:r>
            <a:r>
              <a:rPr lang="en-US" sz="2800" dirty="0">
                <a:cs typeface="Avenir Next Regular"/>
              </a:rPr>
              <a:t> </a:t>
            </a:r>
            <a:r>
              <a:rPr lang="en-US" sz="2800" dirty="0" err="1">
                <a:cs typeface="Avenir Next Regular"/>
              </a:rPr>
              <a:t>geri</a:t>
            </a:r>
            <a:r>
              <a:rPr lang="en-US" sz="2800" dirty="0">
                <a:cs typeface="Avenir Next Regular"/>
              </a:rPr>
              <a:t> </a:t>
            </a:r>
            <a:r>
              <a:rPr lang="en-US" sz="2800" dirty="0" err="1">
                <a:cs typeface="Avenir Next Regular"/>
              </a:rPr>
              <a:t>dönülmediği</a:t>
            </a:r>
            <a:r>
              <a:rPr lang="en-US" sz="2800" dirty="0">
                <a:cs typeface="Avenir Next Regular"/>
              </a:rPr>
              <a:t> </a:t>
            </a:r>
            <a:r>
              <a:rPr lang="en-US" sz="2800" dirty="0" err="1">
                <a:cs typeface="Avenir Next Regular"/>
              </a:rPr>
              <a:t>durumda</a:t>
            </a:r>
            <a:endParaRPr lang="en-US" sz="2800" dirty="0">
              <a:cs typeface="Avenir Next Regular"/>
            </a:endParaRP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7885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68947D-DA1F-4ABB-5392-69ADEF9B1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tr-TR" b="1" dirty="0" err="1">
                <a:latin typeface="+mn-lt"/>
              </a:rPr>
              <a:t>Teaching</a:t>
            </a:r>
            <a:r>
              <a:rPr lang="tr-TR" b="1" dirty="0">
                <a:latin typeface="+mn-lt"/>
              </a:rPr>
              <a:t> </a:t>
            </a:r>
            <a:r>
              <a:rPr lang="tr-TR" b="1" dirty="0" err="1">
                <a:latin typeface="+mn-lt"/>
              </a:rPr>
              <a:t>Assistant</a:t>
            </a:r>
            <a:r>
              <a:rPr lang="tr-TR" b="1" dirty="0">
                <a:latin typeface="+mn-lt"/>
              </a:rPr>
              <a:t>-TA (Ders Asistanı)</a:t>
            </a:r>
            <a:endParaRPr lang="en-US" sz="3600" b="1" dirty="0">
              <a:latin typeface="Avenir Next Regular"/>
              <a:cs typeface="Avenir Next Regular"/>
            </a:endParaRP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441E3-D7FB-F928-E5F9-7450761BF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1460939"/>
            <a:ext cx="8596668" cy="4580424"/>
          </a:xfrm>
        </p:spPr>
        <p:txBody>
          <a:bodyPr>
            <a:normAutofit/>
          </a:bodyPr>
          <a:lstStyle/>
          <a:p>
            <a:r>
              <a:rPr lang="tr-TR" dirty="0"/>
              <a:t>Lisans derslerinin öğretilmesinde dersin hocasına yardımcı olur</a:t>
            </a:r>
          </a:p>
          <a:p>
            <a:r>
              <a:rPr lang="tr-TR" dirty="0"/>
              <a:t>Dersi anlatabilir</a:t>
            </a:r>
          </a:p>
          <a:p>
            <a:r>
              <a:rPr lang="tr-TR" dirty="0"/>
              <a:t>Haftalık 16-20 saat çalışır</a:t>
            </a:r>
          </a:p>
          <a:p>
            <a:r>
              <a:rPr lang="tr-TR" dirty="0"/>
              <a:t>Okul ücreti ödemez.</a:t>
            </a:r>
          </a:p>
          <a:p>
            <a:r>
              <a:rPr lang="tr-TR" dirty="0"/>
              <a:t>Okul dönemi içinde maaş alır.</a:t>
            </a:r>
          </a:p>
          <a:p>
            <a:r>
              <a:rPr lang="tr-TR" dirty="0"/>
              <a:t>Bazı sertifika programlarına ücretsiz katılabilir.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1356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68947D-DA1F-4ABB-5392-69ADEF9B1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1" y="609600"/>
            <a:ext cx="9744401" cy="1320800"/>
          </a:xfrm>
        </p:spPr>
        <p:txBody>
          <a:bodyPr>
            <a:normAutofit/>
          </a:bodyPr>
          <a:lstStyle/>
          <a:p>
            <a:pPr algn="ctr"/>
            <a:r>
              <a:rPr lang="tr-TR" b="1" dirty="0" err="1">
                <a:latin typeface="+mn-lt"/>
              </a:rPr>
              <a:t>Research</a:t>
            </a:r>
            <a:r>
              <a:rPr lang="tr-TR" b="1" dirty="0">
                <a:latin typeface="+mn-lt"/>
              </a:rPr>
              <a:t> </a:t>
            </a:r>
            <a:r>
              <a:rPr lang="tr-TR" b="1" dirty="0" err="1">
                <a:latin typeface="+mn-lt"/>
              </a:rPr>
              <a:t>Assistant</a:t>
            </a:r>
            <a:r>
              <a:rPr lang="tr-TR" b="1" dirty="0">
                <a:latin typeface="+mn-lt"/>
              </a:rPr>
              <a:t>-RA (Araştırma Görevlisi)</a:t>
            </a:r>
            <a:endParaRPr lang="en-US" sz="3600" b="1" dirty="0">
              <a:latin typeface="Avenir Next Regular"/>
              <a:cs typeface="Avenir Next Regular"/>
            </a:endParaRP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441E3-D7FB-F928-E5F9-7450761BF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1460939"/>
            <a:ext cx="9744400" cy="4580424"/>
          </a:xfrm>
        </p:spPr>
        <p:txBody>
          <a:bodyPr>
            <a:normAutofit/>
          </a:bodyPr>
          <a:lstStyle/>
          <a:p>
            <a:r>
              <a:rPr lang="tr-TR" dirty="0"/>
              <a:t>Bölümdeki bir hocanın araştırmalarına yardımcı olur</a:t>
            </a:r>
          </a:p>
          <a:p>
            <a:pPr lvl="1"/>
            <a:r>
              <a:rPr lang="tr-TR" sz="1800" dirty="0"/>
              <a:t>Veri toplama ve girişi</a:t>
            </a:r>
          </a:p>
          <a:p>
            <a:pPr lvl="1"/>
            <a:r>
              <a:rPr lang="tr-TR" sz="1800" dirty="0"/>
              <a:t>Deney kurulumuna yardım</a:t>
            </a:r>
          </a:p>
          <a:p>
            <a:pPr lvl="1"/>
            <a:r>
              <a:rPr lang="tr-TR" sz="1800" dirty="0"/>
              <a:t>Deneyi gözleme vb.</a:t>
            </a:r>
          </a:p>
          <a:p>
            <a:r>
              <a:rPr lang="tr-TR" dirty="0"/>
              <a:t>Okul ücreti ödemez</a:t>
            </a:r>
          </a:p>
          <a:p>
            <a:r>
              <a:rPr lang="tr-TR" dirty="0"/>
              <a:t>Araştırma dönemi içinde maaş alır</a:t>
            </a:r>
          </a:p>
          <a:p>
            <a:r>
              <a:rPr lang="tr-TR" dirty="0"/>
              <a:t>Bazen uzun süreli projelerde çalışabilirler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6037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68947D-DA1F-4ABB-5392-69ADEF9B1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1" y="609600"/>
            <a:ext cx="9744401" cy="1320800"/>
          </a:xfrm>
        </p:spPr>
        <p:txBody>
          <a:bodyPr>
            <a:normAutofit/>
          </a:bodyPr>
          <a:lstStyle/>
          <a:p>
            <a:pPr algn="ctr"/>
            <a:r>
              <a:rPr lang="tr-TR" b="1" dirty="0" err="1">
                <a:latin typeface="+mn-lt"/>
              </a:rPr>
              <a:t>Fellowship</a:t>
            </a:r>
            <a:r>
              <a:rPr lang="tr-TR" b="1" dirty="0">
                <a:latin typeface="+mn-lt"/>
              </a:rPr>
              <a:t> (Burs)</a:t>
            </a:r>
            <a:endParaRPr lang="en-US" sz="3600" b="1" dirty="0">
              <a:latin typeface="Avenir Next Regular"/>
              <a:cs typeface="Avenir Next Regular"/>
            </a:endParaRP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441E3-D7FB-F928-E5F9-7450761BF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1460939"/>
            <a:ext cx="9744400" cy="45804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1800" dirty="0"/>
          </a:p>
          <a:p>
            <a:r>
              <a:rPr lang="tr-TR" sz="1800" dirty="0"/>
              <a:t>Okullar yüksek başarı gösteren öğrencilere burs verebilir.</a:t>
            </a:r>
          </a:p>
          <a:p>
            <a:r>
              <a:rPr lang="tr-TR" sz="1800" dirty="0"/>
              <a:t>Hocaların tavsiyesi ile verilir.</a:t>
            </a:r>
          </a:p>
          <a:p>
            <a:r>
              <a:rPr lang="tr-TR" sz="1800" dirty="0"/>
              <a:t>Herhangi bir çalışma gerektirmez.</a:t>
            </a:r>
          </a:p>
          <a:p>
            <a:r>
              <a:rPr lang="tr-TR" sz="1800" dirty="0"/>
              <a:t>Bursun devam etmesi için akademik çalışmalarda başarılı olmaya devam etme şartı olabilir.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1665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68947D-DA1F-4ABB-5392-69ADEF9B1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1" y="609600"/>
            <a:ext cx="9744401" cy="1320800"/>
          </a:xfrm>
        </p:spPr>
        <p:txBody>
          <a:bodyPr>
            <a:normAutofit/>
          </a:bodyPr>
          <a:lstStyle/>
          <a:p>
            <a:pPr algn="ctr"/>
            <a:r>
              <a:rPr lang="tr-TR" b="1" dirty="0" err="1">
                <a:latin typeface="+mn-lt"/>
              </a:rPr>
              <a:t>Fulbright</a:t>
            </a:r>
            <a:endParaRPr lang="en-US" sz="3600" b="1" dirty="0">
              <a:latin typeface="Avenir Next Regular"/>
              <a:cs typeface="Avenir Next Regular"/>
            </a:endParaRP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441E3-D7FB-F928-E5F9-7450761BF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1460939"/>
            <a:ext cx="9744400" cy="45804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1800" dirty="0"/>
          </a:p>
          <a:p>
            <a:r>
              <a:rPr lang="tr-TR" dirty="0"/>
              <a:t>ABD’nin en prestijli burs programı</a:t>
            </a:r>
          </a:p>
          <a:p>
            <a:r>
              <a:rPr lang="tr-TR" dirty="0"/>
              <a:t>Türkiye </a:t>
            </a:r>
            <a:r>
              <a:rPr lang="tr-TR" dirty="0" err="1"/>
              <a:t>Fulbright</a:t>
            </a:r>
            <a:r>
              <a:rPr lang="tr-TR" dirty="0"/>
              <a:t> Eğitim Komisyonu 1949 yılında kurulmuştur.</a:t>
            </a:r>
          </a:p>
          <a:p>
            <a:r>
              <a:rPr lang="tr-TR" dirty="0"/>
              <a:t>Türk öğrenci ve akademisyenlerinin ABD’de eğitimleri için burs vermektedir.</a:t>
            </a:r>
          </a:p>
          <a:p>
            <a:r>
              <a:rPr lang="tr-TR" dirty="0"/>
              <a:t>Amerikalılar da Türkiye’ye gelmek için bu bursu alabilmektedirler.</a:t>
            </a:r>
          </a:p>
          <a:p>
            <a:r>
              <a:rPr lang="tr-TR" dirty="0"/>
              <a:t>Kuruluşundan itibaren 6500 civarı kişiye burs verilmiştir.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0E727F-0016-98E2-9E8B-929D68595EB8}"/>
              </a:ext>
            </a:extLst>
          </p:cNvPr>
          <p:cNvSpPr txBox="1"/>
          <p:nvPr/>
        </p:nvSpPr>
        <p:spPr>
          <a:xfrm>
            <a:off x="1618593" y="4209534"/>
            <a:ext cx="1891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Fulbright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36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68947D-DA1F-4ABB-5392-69ADEF9B1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1" y="609600"/>
            <a:ext cx="9744401" cy="1320800"/>
          </a:xfrm>
        </p:spPr>
        <p:txBody>
          <a:bodyPr>
            <a:normAutofit/>
          </a:bodyPr>
          <a:lstStyle/>
          <a:p>
            <a:pPr algn="ctr"/>
            <a:r>
              <a:rPr lang="tr-TR" b="1" dirty="0">
                <a:latin typeface="+mn-lt"/>
              </a:rPr>
              <a:t>Kanada’da Lisansüstü Eğitim</a:t>
            </a:r>
            <a:endParaRPr lang="en-US" sz="3600" b="1" dirty="0">
              <a:latin typeface="Avenir Next Regular"/>
              <a:cs typeface="Avenir Next Regular"/>
            </a:endParaRP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441E3-D7FB-F928-E5F9-7450761BF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1460939"/>
            <a:ext cx="9744400" cy="45804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1800" dirty="0"/>
          </a:p>
          <a:p>
            <a:r>
              <a:rPr lang="tr-TR" dirty="0"/>
              <a:t>ABD ile çok benzer bir yapıya sahip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>
                <a:hlinkClick r:id="rId2"/>
              </a:rPr>
              <a:t>Kanada’da</a:t>
            </a:r>
            <a:r>
              <a:rPr lang="tr-TR" dirty="0"/>
              <a:t>  eğitim ve verilen burslar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9527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68947D-DA1F-4ABB-5392-69ADEF9B1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1" y="609600"/>
            <a:ext cx="9744401" cy="1320800"/>
          </a:xfrm>
        </p:spPr>
        <p:txBody>
          <a:bodyPr>
            <a:normAutofit/>
          </a:bodyPr>
          <a:lstStyle/>
          <a:p>
            <a:pPr algn="ctr"/>
            <a:r>
              <a:rPr lang="tr-TR" b="1" dirty="0">
                <a:latin typeface="+mn-lt"/>
              </a:rPr>
              <a:t>Avrupa’da Lisansüstü Eğitim</a:t>
            </a:r>
            <a:endParaRPr lang="en-US" sz="3600" b="1" dirty="0">
              <a:latin typeface="Avenir Next Regular"/>
              <a:cs typeface="Avenir Next Regular"/>
            </a:endParaRP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441E3-D7FB-F928-E5F9-7450761BF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1460939"/>
            <a:ext cx="9744400" cy="45804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1800" dirty="0"/>
          </a:p>
          <a:p>
            <a:r>
              <a:rPr lang="tr-TR" dirty="0"/>
              <a:t>Ülkeden ülkeye değişiklik göstermekte</a:t>
            </a:r>
          </a:p>
          <a:p>
            <a:r>
              <a:rPr lang="tr-TR" dirty="0"/>
              <a:t>Gitmek istediğiniz ülkenin eğitim sistemini ve burs olanaklarını incelemelisiniz.</a:t>
            </a:r>
          </a:p>
          <a:p>
            <a:endParaRPr lang="tr-TR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C1E58E-E8E5-618E-8A6C-C437F90EA58E}"/>
              </a:ext>
            </a:extLst>
          </p:cNvPr>
          <p:cNvSpPr txBox="1"/>
          <p:nvPr/>
        </p:nvSpPr>
        <p:spPr>
          <a:xfrm>
            <a:off x="2427890" y="3037490"/>
            <a:ext cx="998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EU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9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68947D-DA1F-4ABB-5392-69ADEF9B1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1" y="609600"/>
            <a:ext cx="9744401" cy="1320800"/>
          </a:xfrm>
        </p:spPr>
        <p:txBody>
          <a:bodyPr>
            <a:normAutofit/>
          </a:bodyPr>
          <a:lstStyle/>
          <a:p>
            <a:pPr algn="ctr"/>
            <a:r>
              <a:rPr lang="tr-TR" b="1" dirty="0">
                <a:latin typeface="+mn-lt"/>
              </a:rPr>
              <a:t>Yabancı Hükümet Bursları</a:t>
            </a:r>
            <a:endParaRPr lang="en-US" sz="3600" b="1" dirty="0">
              <a:latin typeface="Avenir Next Regular"/>
              <a:cs typeface="Avenir Next Regular"/>
            </a:endParaRP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441E3-D7FB-F928-E5F9-7450761BF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1460939"/>
            <a:ext cx="9744400" cy="45804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1800" dirty="0"/>
          </a:p>
          <a:p>
            <a:r>
              <a:rPr lang="tr-TR" dirty="0"/>
              <a:t>Türk Öğrencilere Yabancı Hükümetler tarafından devlet bursları verilmektedir.</a:t>
            </a:r>
          </a:p>
          <a:p>
            <a:r>
              <a:rPr lang="tr-TR" dirty="0"/>
              <a:t>Bu bursları takip etmek ve başvurmak için MEB internet sitesini takip ediniz.</a:t>
            </a:r>
          </a:p>
          <a:p>
            <a:r>
              <a:rPr lang="tr-TR" dirty="0">
                <a:hlinkClick r:id="rId2"/>
              </a:rPr>
              <a:t>Yabancı Hükümet Bursları</a:t>
            </a:r>
            <a:endParaRPr lang="tr-TR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8465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68947D-DA1F-4ABB-5392-69ADEF9B1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1" y="609600"/>
            <a:ext cx="9744401" cy="1320800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>
                <a:latin typeface="+mn-lt"/>
              </a:rPr>
              <a:t>Bu Fırsatlar </a:t>
            </a:r>
            <a:r>
              <a:rPr lang="tr-TR" b="1" dirty="0">
                <a:latin typeface="+mn-lt"/>
              </a:rPr>
              <a:t>İ</a:t>
            </a:r>
            <a:r>
              <a:rPr lang="tr-TR" sz="3600" b="1" dirty="0">
                <a:latin typeface="+mn-lt"/>
              </a:rPr>
              <a:t>çin Lisans Eğitiminiz Boyunca Yapmanız Gerekenler</a:t>
            </a:r>
            <a:endParaRPr lang="en-US" sz="3600" b="1" dirty="0">
              <a:latin typeface="Avenir Next Regular"/>
              <a:cs typeface="Avenir Next Regular"/>
            </a:endParaRP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441E3-D7FB-F928-E5F9-7450761BF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1930400"/>
            <a:ext cx="9744400" cy="4580424"/>
          </a:xfrm>
        </p:spPr>
        <p:txBody>
          <a:bodyPr>
            <a:normAutofit/>
          </a:bodyPr>
          <a:lstStyle/>
          <a:p>
            <a:r>
              <a:rPr lang="tr-TR" sz="1800" dirty="0"/>
              <a:t>Yüksek Not Ortalaması</a:t>
            </a:r>
          </a:p>
          <a:p>
            <a:r>
              <a:rPr lang="tr-TR" sz="1800" dirty="0"/>
              <a:t>İngilizce</a:t>
            </a:r>
          </a:p>
          <a:p>
            <a:r>
              <a:rPr lang="tr-TR" dirty="0"/>
              <a:t>ALES</a:t>
            </a:r>
            <a:endParaRPr lang="tr-TR" sz="1800" dirty="0"/>
          </a:p>
          <a:p>
            <a:r>
              <a:rPr lang="tr-TR" sz="1800" dirty="0" err="1"/>
              <a:t>Extra</a:t>
            </a:r>
            <a:r>
              <a:rPr lang="tr-TR" sz="1800" dirty="0"/>
              <a:t>: Bilgisayar Programları/ Programlama</a:t>
            </a:r>
          </a:p>
          <a:p>
            <a:r>
              <a:rPr lang="tr-TR" dirty="0" err="1"/>
              <a:t>Extra</a:t>
            </a:r>
            <a:r>
              <a:rPr lang="tr-TR" dirty="0"/>
              <a:t>: Projeler</a:t>
            </a:r>
            <a:endParaRPr lang="tr-TR" sz="1800" dirty="0"/>
          </a:p>
          <a:p>
            <a:pPr marL="0" indent="0">
              <a:buNone/>
            </a:pPr>
            <a:endParaRPr lang="tr-TR" sz="1800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302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68947D-DA1F-4ABB-5392-69ADEF9B1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 err="1"/>
              <a:t>ABD’de</a:t>
            </a:r>
            <a:r>
              <a:rPr lang="en-US" dirty="0"/>
              <a:t> </a:t>
            </a:r>
            <a:r>
              <a:rPr lang="en-US" dirty="0" err="1"/>
              <a:t>Lisansüstü</a:t>
            </a:r>
            <a:r>
              <a:rPr lang="en-US" dirty="0"/>
              <a:t> </a:t>
            </a:r>
            <a:r>
              <a:rPr lang="en-US" dirty="0" err="1"/>
              <a:t>Eğitim</a:t>
            </a:r>
            <a:endParaRPr lang="en-U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441E3-D7FB-F928-E5F9-7450761BF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1460939"/>
            <a:ext cx="8596668" cy="4580424"/>
          </a:xfrm>
        </p:spPr>
        <p:txBody>
          <a:bodyPr>
            <a:normAutofit/>
          </a:bodyPr>
          <a:lstStyle/>
          <a:p>
            <a:r>
              <a:rPr lang="tr-TR" dirty="0"/>
              <a:t>ABD en fazla yabancı öğrenci alan ülke</a:t>
            </a:r>
          </a:p>
          <a:p>
            <a:pPr lvl="1"/>
            <a:r>
              <a:rPr lang="tr-TR" dirty="0"/>
              <a:t>Yaklaşık 1 milyon yabancı öğrenci</a:t>
            </a:r>
          </a:p>
          <a:p>
            <a:pPr lvl="1"/>
            <a:r>
              <a:rPr lang="tr-TR" dirty="0" smtClean="0"/>
              <a:t>Yaklaşık 400,000 </a:t>
            </a:r>
            <a:r>
              <a:rPr lang="tr-TR" dirty="0"/>
              <a:t>lisansüstü öğrenci</a:t>
            </a:r>
          </a:p>
          <a:p>
            <a:r>
              <a:rPr lang="tr-TR" dirty="0"/>
              <a:t>Çok Fazla Üniversite bulunuyor.</a:t>
            </a:r>
          </a:p>
          <a:p>
            <a:pPr lvl="1"/>
            <a:r>
              <a:rPr lang="tr-TR" dirty="0"/>
              <a:t>4,500 Üniversite</a:t>
            </a:r>
          </a:p>
          <a:p>
            <a:pPr lvl="1"/>
            <a:r>
              <a:rPr lang="tr-TR" dirty="0"/>
              <a:t>1,700 Üniversitede Yüksek Lisans (</a:t>
            </a:r>
            <a:r>
              <a:rPr lang="tr-TR" dirty="0" err="1"/>
              <a:t>Masters</a:t>
            </a:r>
            <a:r>
              <a:rPr lang="tr-TR" dirty="0"/>
              <a:t>)</a:t>
            </a:r>
          </a:p>
          <a:p>
            <a:pPr lvl="1"/>
            <a:r>
              <a:rPr lang="tr-TR" dirty="0"/>
              <a:t>1,500 Üniversitede Doktora (</a:t>
            </a:r>
            <a:r>
              <a:rPr lang="tr-TR" dirty="0" err="1"/>
              <a:t>PhD</a:t>
            </a:r>
            <a:r>
              <a:rPr lang="tr-TR" dirty="0"/>
              <a:t>)</a:t>
            </a:r>
          </a:p>
          <a:p>
            <a:r>
              <a:rPr lang="tr-TR" dirty="0"/>
              <a:t>Kaliteli Eğitim</a:t>
            </a:r>
          </a:p>
          <a:p>
            <a:pPr lvl="1"/>
            <a:r>
              <a:rPr lang="tr-TR" dirty="0"/>
              <a:t>Dünyadaki en iyi İlk 50 üniversitenin 24’ü ABD’de 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673128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68947D-DA1F-4ABB-5392-69ADEF9B1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1" y="2385848"/>
            <a:ext cx="9744401" cy="1320800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Dinlediğiniz İçin Teşekkürler!</a:t>
            </a:r>
            <a:br>
              <a:rPr lang="tr-TR" sz="3600" dirty="0"/>
            </a:br>
            <a:endParaRPr lang="en-US" sz="3600" b="1" dirty="0">
              <a:latin typeface="Avenir Next Regular"/>
              <a:cs typeface="Avenir Next Regular"/>
            </a:endParaRP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441E3-D7FB-F928-E5F9-7450761BF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4927600"/>
            <a:ext cx="9744400" cy="15832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1800" dirty="0"/>
              <a:t>Sorular için: </a:t>
            </a:r>
            <a:r>
              <a:rPr lang="tr-TR" sz="1800" dirty="0" err="1"/>
              <a:t>akaratas@bartin</a:t>
            </a:r>
            <a:r>
              <a:rPr lang="tr-TR" dirty="0" err="1"/>
              <a:t>.edu.tr</a:t>
            </a:r>
            <a:endParaRPr lang="tr-TR" sz="1800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609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68947D-DA1F-4ABB-5392-69ADEF9B1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 err="1"/>
              <a:t>ABD’de</a:t>
            </a:r>
            <a:r>
              <a:rPr lang="en-US" dirty="0"/>
              <a:t> </a:t>
            </a:r>
            <a:r>
              <a:rPr lang="en-US" dirty="0" err="1"/>
              <a:t>Yüksek</a:t>
            </a:r>
            <a:r>
              <a:rPr lang="en-US" dirty="0"/>
              <a:t> </a:t>
            </a:r>
            <a:r>
              <a:rPr lang="en-US" dirty="0" err="1"/>
              <a:t>Lisans</a:t>
            </a:r>
            <a:r>
              <a:rPr lang="en-US" dirty="0"/>
              <a:t> (Master’s Degree)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441E3-D7FB-F928-E5F9-7450761BF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1460939"/>
            <a:ext cx="8596668" cy="4580424"/>
          </a:xfrm>
        </p:spPr>
        <p:txBody>
          <a:bodyPr>
            <a:normAutofit/>
          </a:bodyPr>
          <a:lstStyle/>
          <a:p>
            <a:r>
              <a:rPr lang="tr-TR" sz="1800" dirty="0"/>
              <a:t>Genellikle 2 yıl</a:t>
            </a:r>
          </a:p>
          <a:p>
            <a:r>
              <a:rPr lang="tr-TR" sz="1800" dirty="0"/>
              <a:t>Her üniversite kendi sistemini belirlemekte</a:t>
            </a:r>
          </a:p>
          <a:p>
            <a:r>
              <a:rPr lang="tr-TR" sz="1800" dirty="0"/>
              <a:t>Büyük kısmını ders alma oluşturmakta</a:t>
            </a:r>
          </a:p>
          <a:p>
            <a:r>
              <a:rPr lang="tr-TR" sz="1800" dirty="0"/>
              <a:t>En son olarak yüksek lisans tezi yazılmakta</a:t>
            </a:r>
            <a:endParaRPr lang="tr-TR" dirty="0"/>
          </a:p>
          <a:p>
            <a:r>
              <a:rPr lang="tr-TR" sz="1800" dirty="0"/>
              <a:t>Tezsiz seçeneklerde </a:t>
            </a:r>
            <a:r>
              <a:rPr lang="tr-TR" sz="1800" dirty="0" err="1"/>
              <a:t>expository</a:t>
            </a:r>
            <a:r>
              <a:rPr lang="tr-TR" sz="1800" dirty="0"/>
              <a:t> </a:t>
            </a:r>
            <a:r>
              <a:rPr lang="tr-TR" sz="1800" dirty="0" err="1"/>
              <a:t>paper</a:t>
            </a:r>
            <a:r>
              <a:rPr lang="tr-TR" sz="1800" dirty="0"/>
              <a:t> ya da doktora yeterlilik sınavını geçerek de mezun olunabilir.</a:t>
            </a:r>
          </a:p>
          <a:p>
            <a:r>
              <a:rPr lang="tr-TR" dirty="0"/>
              <a:t>Bazı üniversitelerde sadece ders kredisi de yeterli olabilir.</a:t>
            </a:r>
            <a:endParaRPr lang="tr-TR" sz="1800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91001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68947D-DA1F-4ABB-5392-69ADEF9B1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 err="1"/>
              <a:t>ABD’de</a:t>
            </a:r>
            <a:r>
              <a:rPr lang="en-US" dirty="0"/>
              <a:t> </a:t>
            </a:r>
            <a:r>
              <a:rPr lang="en-US" dirty="0" err="1"/>
              <a:t>Doktora</a:t>
            </a:r>
            <a:r>
              <a:rPr lang="en-US" dirty="0"/>
              <a:t> (Ph.D.)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441E3-D7FB-F928-E5F9-7450761BF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1460939"/>
            <a:ext cx="8596668" cy="4580424"/>
          </a:xfrm>
        </p:spPr>
        <p:txBody>
          <a:bodyPr>
            <a:normAutofit/>
          </a:bodyPr>
          <a:lstStyle/>
          <a:p>
            <a:r>
              <a:rPr lang="tr-TR" sz="1800" dirty="0"/>
              <a:t>Genellikle 4-6 yıl</a:t>
            </a:r>
          </a:p>
          <a:p>
            <a:r>
              <a:rPr lang="tr-TR" sz="1800" dirty="0"/>
              <a:t>Her üniversite kendi sistemini belirlemekte</a:t>
            </a:r>
          </a:p>
          <a:p>
            <a:r>
              <a:rPr lang="tr-TR" sz="1800" dirty="0"/>
              <a:t>Ders aşaması</a:t>
            </a:r>
          </a:p>
          <a:p>
            <a:r>
              <a:rPr lang="tr-TR" sz="1800" dirty="0"/>
              <a:t>Yeterlilik sınav(</a:t>
            </a:r>
            <a:r>
              <a:rPr lang="tr-TR" sz="1800" dirty="0" err="1"/>
              <a:t>lar</a:t>
            </a:r>
            <a:r>
              <a:rPr lang="tr-TR" sz="1800" dirty="0"/>
              <a:t>)ı (Yazılı ve sözlü sınavlar)</a:t>
            </a:r>
          </a:p>
          <a:p>
            <a:r>
              <a:rPr lang="tr-TR" sz="1800" dirty="0"/>
              <a:t>Doktora Tezi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61151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68947D-DA1F-4ABB-5392-69ADEF9B1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tr-TR" b="1" dirty="0"/>
              <a:t>Eyalet (Devlet) - Özel Üniversite</a:t>
            </a:r>
            <a:endParaRPr lang="en-U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441E3-D7FB-F928-E5F9-7450761BF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1460939"/>
            <a:ext cx="8596668" cy="4580424"/>
          </a:xfrm>
        </p:spPr>
        <p:txBody>
          <a:bodyPr>
            <a:normAutofit/>
          </a:bodyPr>
          <a:lstStyle/>
          <a:p>
            <a:r>
              <a:rPr lang="tr-TR" dirty="0"/>
              <a:t>Eyalet Üniversiteleri</a:t>
            </a:r>
          </a:p>
          <a:p>
            <a:pPr lvl="1"/>
            <a:r>
              <a:rPr lang="tr-TR" sz="1800" dirty="0"/>
              <a:t>Eyaletler tarafından finanse edilen ve yönetilen üniversiteler</a:t>
            </a:r>
          </a:p>
          <a:p>
            <a:pPr lvl="1"/>
            <a:r>
              <a:rPr lang="tr-TR" sz="1800" dirty="0"/>
              <a:t>Aynı isimde birçok şehirde olabilirler.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Özel (Vakıf) Üniversiteleri</a:t>
            </a:r>
          </a:p>
          <a:p>
            <a:pPr lvl="1"/>
            <a:r>
              <a:rPr lang="tr-TR" sz="1800" dirty="0"/>
              <a:t>Kar amacı güden ve vakıf olarak kurulan üniversiteler</a:t>
            </a:r>
          </a:p>
          <a:p>
            <a:pPr lvl="1"/>
            <a:r>
              <a:rPr lang="tr-TR" sz="1800" dirty="0"/>
              <a:t>Öğrencilerin okul ücretleri ve dışarıdan kabul edilen bağışlar ile finanse edilir.</a:t>
            </a:r>
          </a:p>
          <a:p>
            <a:r>
              <a:rPr lang="tr-TR" dirty="0">
                <a:solidFill>
                  <a:srgbClr val="FF0000"/>
                </a:solidFill>
              </a:rPr>
              <a:t>Bütün üniversiteler paralı, ancak eyalet üniversiteleri daha ucuz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79323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68947D-DA1F-4ABB-5392-69ADEF9B1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tr-TR" b="1" dirty="0"/>
              <a:t>Başvurular</a:t>
            </a:r>
            <a:endParaRPr lang="en-U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441E3-D7FB-F928-E5F9-7450761BF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1460939"/>
            <a:ext cx="8596668" cy="4580424"/>
          </a:xfrm>
        </p:spPr>
        <p:txBody>
          <a:bodyPr>
            <a:normAutofit/>
          </a:bodyPr>
          <a:lstStyle/>
          <a:p>
            <a:r>
              <a:rPr lang="tr-TR" dirty="0"/>
              <a:t>Her üniversitenin (bölümün) kendi başvuru koşulları var</a:t>
            </a:r>
          </a:p>
          <a:p>
            <a:r>
              <a:rPr lang="tr-TR" dirty="0"/>
              <a:t>Başvuru tarihleri Aralık-Nisan arasında değişebilir</a:t>
            </a:r>
          </a:p>
          <a:p>
            <a:r>
              <a:rPr lang="tr-TR" dirty="0"/>
              <a:t>Daha iyi üniversitelerin daha erken</a:t>
            </a:r>
          </a:p>
          <a:p>
            <a:r>
              <a:rPr lang="tr-TR" dirty="0"/>
              <a:t>Burs almak isteyenler için normal başvuru süresinden  daha önce başvuru yapmalı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Her üniversite için kendi sitelerine gidip başvuru koşulları </a:t>
            </a:r>
          </a:p>
          <a:p>
            <a:pPr marL="0" indent="0">
              <a:buNone/>
            </a:pPr>
            <a:r>
              <a:rPr lang="tr-TR" dirty="0"/>
              <a:t>incelenmeli  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6127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68947D-DA1F-4ABB-5392-69ADEF9B1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tr-TR" b="1" dirty="0"/>
              <a:t>Genel Başvuru Belgeleri</a:t>
            </a:r>
            <a:endParaRPr lang="en-U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441E3-D7FB-F928-E5F9-7450761BF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1460939"/>
            <a:ext cx="8596668" cy="4580424"/>
          </a:xfrm>
        </p:spPr>
        <p:txBody>
          <a:bodyPr>
            <a:normAutofit/>
          </a:bodyPr>
          <a:lstStyle/>
          <a:p>
            <a:r>
              <a:rPr lang="tr-TR" dirty="0"/>
              <a:t>Online Başvuru Formu     </a:t>
            </a:r>
          </a:p>
          <a:p>
            <a:r>
              <a:rPr lang="tr-TR" dirty="0"/>
              <a:t>Başvuru Ücreti ($50-100)</a:t>
            </a:r>
          </a:p>
          <a:p>
            <a:r>
              <a:rPr lang="tr-TR" dirty="0"/>
              <a:t>Transkript ( </a:t>
            </a:r>
            <a:r>
              <a:rPr lang="tr-TR" dirty="0" err="1"/>
              <a:t>İngilizce’ye</a:t>
            </a:r>
            <a:r>
              <a:rPr lang="tr-TR" dirty="0"/>
              <a:t> çevrilmiş ve onaylanmış)</a:t>
            </a:r>
          </a:p>
          <a:p>
            <a:r>
              <a:rPr lang="tr-TR" dirty="0"/>
              <a:t>Referans Mektupları </a:t>
            </a:r>
          </a:p>
          <a:p>
            <a:r>
              <a:rPr lang="tr-TR" dirty="0"/>
              <a:t>Niyet Mektubu (Statement of </a:t>
            </a:r>
            <a:r>
              <a:rPr lang="tr-TR" dirty="0" err="1"/>
              <a:t>Purpose</a:t>
            </a:r>
            <a:r>
              <a:rPr lang="tr-TR" dirty="0"/>
              <a:t>)</a:t>
            </a:r>
          </a:p>
          <a:p>
            <a:r>
              <a:rPr lang="tr-TR" dirty="0"/>
              <a:t>CV</a:t>
            </a:r>
          </a:p>
          <a:p>
            <a:r>
              <a:rPr lang="tr-TR" dirty="0"/>
              <a:t>GRE Sınavı </a:t>
            </a:r>
          </a:p>
          <a:p>
            <a:r>
              <a:rPr lang="tr-TR" dirty="0"/>
              <a:t>İngilizce yeterlilik sınavları (TOEFL, IELTS)  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Action Button: Custom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10B75DFE-8942-ACB9-1C1A-EE5579D8D512}"/>
              </a:ext>
            </a:extLst>
          </p:cNvPr>
          <p:cNvSpPr/>
          <p:nvPr/>
        </p:nvSpPr>
        <p:spPr>
          <a:xfrm>
            <a:off x="1610665" y="4929877"/>
            <a:ext cx="2090057" cy="736277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000" dirty="0">
                <a:hlinkClick r:id="rId3"/>
              </a:rPr>
              <a:t>Oregon </a:t>
            </a:r>
            <a:r>
              <a:rPr lang="tr-TR" sz="2000" dirty="0" err="1" smtClean="0">
                <a:hlinkClick r:id="rId3"/>
              </a:rPr>
              <a:t>State</a:t>
            </a:r>
            <a:endParaRPr lang="tr-TR" sz="2000" dirty="0"/>
          </a:p>
        </p:txBody>
      </p:sp>
      <p:sp>
        <p:nvSpPr>
          <p:cNvPr id="4" name="Action Button: Custom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4D3534F5-CA44-93FD-E9BF-33960C52A010}"/>
              </a:ext>
            </a:extLst>
          </p:cNvPr>
          <p:cNvSpPr/>
          <p:nvPr/>
        </p:nvSpPr>
        <p:spPr>
          <a:xfrm>
            <a:off x="3137818" y="3751151"/>
            <a:ext cx="1284514" cy="435428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solidFill>
                  <a:srgbClr val="0070C0"/>
                </a:solidFill>
                <a:hlinkClick r:id="rId4"/>
              </a:rPr>
              <a:t>GRE</a:t>
            </a:r>
            <a:endParaRPr lang="tr-TR" sz="2800" dirty="0">
              <a:solidFill>
                <a:srgbClr val="0070C0"/>
              </a:solidFill>
            </a:endParaRPr>
          </a:p>
        </p:txBody>
      </p:sp>
      <p:sp>
        <p:nvSpPr>
          <p:cNvPr id="5" name="Action Button: Custom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30954054-76E2-92CE-5B80-04539D880824}"/>
              </a:ext>
            </a:extLst>
          </p:cNvPr>
          <p:cNvSpPr/>
          <p:nvPr/>
        </p:nvSpPr>
        <p:spPr>
          <a:xfrm>
            <a:off x="6503380" y="4273087"/>
            <a:ext cx="1436914" cy="419780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hlinkClick r:id="rId5"/>
              </a:rPr>
              <a:t>TOEFL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53513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68947D-DA1F-4ABB-5392-69ADEF9B1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tr-TR" b="1" dirty="0">
                <a:latin typeface="+mn-lt"/>
              </a:rPr>
              <a:t>Okul Ücretleri</a:t>
            </a:r>
            <a:endParaRPr lang="en-U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441E3-D7FB-F928-E5F9-7450761BF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1460939"/>
            <a:ext cx="8596668" cy="4580424"/>
          </a:xfrm>
        </p:spPr>
        <p:txBody>
          <a:bodyPr>
            <a:normAutofit/>
          </a:bodyPr>
          <a:lstStyle/>
          <a:p>
            <a:r>
              <a:rPr lang="tr-TR" sz="1800" dirty="0"/>
              <a:t>Her üniversite için farklı</a:t>
            </a:r>
          </a:p>
          <a:p>
            <a:r>
              <a:rPr lang="tr-TR" sz="1800" dirty="0"/>
              <a:t>Eyalet Üniversiteleri daha ucuz</a:t>
            </a:r>
          </a:p>
          <a:p>
            <a:r>
              <a:rPr lang="tr-TR" sz="1800" dirty="0"/>
              <a:t>Yıllık ortalama olarak 20.000-65.000 dolar arası okul ücreti</a:t>
            </a:r>
          </a:p>
          <a:p>
            <a:r>
              <a:rPr lang="tr-TR" sz="1800" dirty="0"/>
              <a:t>Kabul sırasında indirim alınabilir</a:t>
            </a:r>
            <a:endParaRPr lang="tr-TR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6767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68947D-DA1F-4ABB-5392-69ADEF9B1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tr-TR" b="1" dirty="0">
                <a:latin typeface="+mn-lt"/>
              </a:rPr>
              <a:t>Burs-Çalışma İmkanları</a:t>
            </a:r>
            <a:endParaRPr lang="en-U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441E3-D7FB-F928-E5F9-7450761BF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1460939"/>
            <a:ext cx="8596668" cy="4580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Tamamen kendi imkanlarıyla doktora yapan öğrenci sayısı çok az</a:t>
            </a:r>
          </a:p>
          <a:p>
            <a:r>
              <a:rPr lang="tr-TR" dirty="0"/>
              <a:t>MEB Bursu</a:t>
            </a:r>
          </a:p>
          <a:p>
            <a:r>
              <a:rPr lang="tr-TR" dirty="0"/>
              <a:t>Asistanlıklar:</a:t>
            </a:r>
          </a:p>
          <a:p>
            <a:pPr lvl="1"/>
            <a:r>
              <a:rPr lang="tr-TR" dirty="0" err="1"/>
              <a:t>Teaching</a:t>
            </a:r>
            <a:r>
              <a:rPr lang="tr-TR" dirty="0"/>
              <a:t> </a:t>
            </a:r>
            <a:r>
              <a:rPr lang="tr-TR" dirty="0" err="1"/>
              <a:t>Assistant</a:t>
            </a:r>
            <a:endParaRPr lang="tr-TR" dirty="0"/>
          </a:p>
          <a:p>
            <a:pPr lvl="1"/>
            <a:r>
              <a:rPr lang="tr-TR" dirty="0" err="1"/>
              <a:t>Research</a:t>
            </a:r>
            <a:r>
              <a:rPr lang="tr-TR" dirty="0"/>
              <a:t> </a:t>
            </a:r>
            <a:r>
              <a:rPr lang="tr-TR" dirty="0" err="1"/>
              <a:t>Asistant</a:t>
            </a:r>
            <a:endParaRPr lang="tr-TR" dirty="0"/>
          </a:p>
          <a:p>
            <a:r>
              <a:rPr lang="tr-TR" dirty="0"/>
              <a:t>Burs (</a:t>
            </a:r>
            <a:r>
              <a:rPr lang="tr-TR" dirty="0" err="1"/>
              <a:t>Fellowship</a:t>
            </a:r>
            <a:r>
              <a:rPr lang="tr-TR" dirty="0"/>
              <a:t>)</a:t>
            </a:r>
          </a:p>
          <a:p>
            <a:r>
              <a:rPr lang="tr-TR" dirty="0" err="1"/>
              <a:t>Fulbright</a:t>
            </a:r>
            <a:endParaRPr lang="tr-TR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A3B960-E4E6-20ED-85B4-C05D8CE7753E}"/>
              </a:ext>
            </a:extLst>
          </p:cNvPr>
          <p:cNvSpPr txBox="1"/>
          <p:nvPr/>
        </p:nvSpPr>
        <p:spPr>
          <a:xfrm>
            <a:off x="1663793" y="4281494"/>
            <a:ext cx="1575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Mathjobs.org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{C237F87D-B92A-0447-9B30-81201BE276A7}tf10001060</Template>
  <TotalTime>1043</TotalTime>
  <Words>747</Words>
  <Application>Microsoft Office PowerPoint</Application>
  <PresentationFormat>Geniş ekran</PresentationFormat>
  <Paragraphs>140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5" baseType="lpstr">
      <vt:lpstr>Arial</vt:lpstr>
      <vt:lpstr>Avenir Next Regular</vt:lpstr>
      <vt:lpstr>Trebuchet MS</vt:lpstr>
      <vt:lpstr>Wingdings 3</vt:lpstr>
      <vt:lpstr>Facet</vt:lpstr>
      <vt:lpstr>YURTDIŞINDA LİSANSÜSTÜ EĞİTİM</vt:lpstr>
      <vt:lpstr>ABD’de Lisansüstü Eğitim</vt:lpstr>
      <vt:lpstr>ABD’de Yüksek Lisans (Master’s Degree)</vt:lpstr>
      <vt:lpstr>ABD’de Doktora (Ph.D.)</vt:lpstr>
      <vt:lpstr>Eyalet (Devlet) - Özel Üniversite</vt:lpstr>
      <vt:lpstr>Başvurular</vt:lpstr>
      <vt:lpstr>Genel Başvuru Belgeleri</vt:lpstr>
      <vt:lpstr>Okul Ücretleri</vt:lpstr>
      <vt:lpstr>Burs-Çalışma İmkanları</vt:lpstr>
      <vt:lpstr>MEB Bursu (YLSY) ve Güncel Başvuru Koşulları </vt:lpstr>
      <vt:lpstr>Kabul Edilmeniz Durumunda </vt:lpstr>
      <vt:lpstr>Teaching Assistant-TA (Ders Asistanı)</vt:lpstr>
      <vt:lpstr>Research Assistant-RA (Araştırma Görevlisi)</vt:lpstr>
      <vt:lpstr>Fellowship (Burs)</vt:lpstr>
      <vt:lpstr>Fulbright</vt:lpstr>
      <vt:lpstr>Kanada’da Lisansüstü Eğitim</vt:lpstr>
      <vt:lpstr>Avrupa’da Lisansüstü Eğitim</vt:lpstr>
      <vt:lpstr>Yabancı Hükümet Bursları</vt:lpstr>
      <vt:lpstr>Bu Fırsatlar İçin Lisans Eğitiminiz Boyunca Yapmanız Gerekenler</vt:lpstr>
      <vt:lpstr>Dinlediğiniz İçin Teşekkürler!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YURTDIŞINDA LİSANSÜSTÜ EĞİTİM</dc:title>
  <dc:creator>Yiltekin, Ayse</dc:creator>
  <cp:lastModifiedBy>USER</cp:lastModifiedBy>
  <cp:revision>6</cp:revision>
  <dcterms:created xsi:type="dcterms:W3CDTF">2023-12-25T17:31:19Z</dcterms:created>
  <dcterms:modified xsi:type="dcterms:W3CDTF">2023-12-27T13:56:48Z</dcterms:modified>
</cp:coreProperties>
</file>