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295" r:id="rId2"/>
    <p:sldId id="326" r:id="rId3"/>
    <p:sldId id="329" r:id="rId4"/>
    <p:sldId id="327" r:id="rId5"/>
    <p:sldId id="367" r:id="rId6"/>
    <p:sldId id="330" r:id="rId7"/>
    <p:sldId id="317" r:id="rId8"/>
    <p:sldId id="328" r:id="rId9"/>
    <p:sldId id="259" r:id="rId10"/>
    <p:sldId id="274" r:id="rId11"/>
    <p:sldId id="275" r:id="rId12"/>
    <p:sldId id="283" r:id="rId13"/>
    <p:sldId id="318" r:id="rId14"/>
    <p:sldId id="321" r:id="rId15"/>
    <p:sldId id="322" r:id="rId16"/>
    <p:sldId id="324" r:id="rId17"/>
    <p:sldId id="323" r:id="rId18"/>
    <p:sldId id="298" r:id="rId19"/>
    <p:sldId id="312" r:id="rId20"/>
    <p:sldId id="308" r:id="rId21"/>
    <p:sldId id="300" r:id="rId22"/>
    <p:sldId id="311" r:id="rId23"/>
    <p:sldId id="315" r:id="rId24"/>
    <p:sldId id="331" r:id="rId25"/>
    <p:sldId id="332" r:id="rId26"/>
    <p:sldId id="333" r:id="rId27"/>
    <p:sldId id="334" r:id="rId28"/>
    <p:sldId id="335" r:id="rId29"/>
    <p:sldId id="336" r:id="rId30"/>
    <p:sldId id="337" r:id="rId31"/>
    <p:sldId id="338" r:id="rId32"/>
    <p:sldId id="339" r:id="rId33"/>
    <p:sldId id="340" r:id="rId34"/>
    <p:sldId id="341" r:id="rId35"/>
    <p:sldId id="342" r:id="rId36"/>
    <p:sldId id="343" r:id="rId37"/>
    <p:sldId id="344" r:id="rId38"/>
    <p:sldId id="345" r:id="rId39"/>
    <p:sldId id="346" r:id="rId40"/>
    <p:sldId id="347" r:id="rId41"/>
    <p:sldId id="348" r:id="rId42"/>
    <p:sldId id="349" r:id="rId43"/>
    <p:sldId id="350" r:id="rId44"/>
    <p:sldId id="351" r:id="rId45"/>
    <p:sldId id="352" r:id="rId46"/>
    <p:sldId id="353" r:id="rId47"/>
    <p:sldId id="354" r:id="rId48"/>
    <p:sldId id="355" r:id="rId49"/>
    <p:sldId id="356" r:id="rId50"/>
    <p:sldId id="357" r:id="rId51"/>
    <p:sldId id="358" r:id="rId52"/>
    <p:sldId id="359" r:id="rId53"/>
    <p:sldId id="360" r:id="rId54"/>
    <p:sldId id="361" r:id="rId55"/>
    <p:sldId id="362" r:id="rId56"/>
    <p:sldId id="363" r:id="rId57"/>
    <p:sldId id="364" r:id="rId58"/>
    <p:sldId id="306" r:id="rId5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lip" initials="G" lastIdx="3" clrIdx="0">
    <p:extLst>
      <p:ext uri="{19B8F6BF-5375-455C-9EA6-DF929625EA0E}">
        <p15:presenceInfo xmlns:p15="http://schemas.microsoft.com/office/powerpoint/2012/main" userId="Gali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2A4B92"/>
    <a:srgbClr val="2D49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115" d="100"/>
          <a:sy n="115" d="100"/>
        </p:scale>
        <p:origin x="147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BE3DE9-5172-4C59-9938-4374DE6C03E9}" type="doc">
      <dgm:prSet loTypeId="urn:microsoft.com/office/officeart/2005/8/layout/hierarchy2" loCatId="hierarchy" qsTypeId="urn:microsoft.com/office/officeart/2009/2/quickstyle/3d8" qsCatId="3D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4F6CD463-4993-4D35-9F32-BB2F4D95545B}">
      <dgm:prSet phldrT="[Metin]" custT="1"/>
      <dgm:spPr/>
      <dgm:t>
        <a:bodyPr/>
        <a:lstStyle/>
        <a:p>
          <a:r>
            <a:rPr lang="tr-TR" sz="2400" dirty="0">
              <a:latin typeface="Arial Narrow" panose="020B0606020202030204" pitchFamily="34" charset="0"/>
              <a:cs typeface="Times New Roman" panose="02020603050405020304" pitchFamily="18" charset="0"/>
            </a:rPr>
            <a:t>Matematik Bölümü Anabilim Dalları</a:t>
          </a:r>
        </a:p>
      </dgm:t>
    </dgm:pt>
    <dgm:pt modelId="{03E6CA20-638B-4ECD-B013-519BA61F727B}" type="parTrans" cxnId="{CC1CD2C7-D98C-4399-B729-6FB13596E3DC}">
      <dgm:prSet/>
      <dgm:spPr/>
      <dgm:t>
        <a:bodyPr/>
        <a:lstStyle/>
        <a:p>
          <a:endParaRPr lang="tr-TR"/>
        </a:p>
      </dgm:t>
    </dgm:pt>
    <dgm:pt modelId="{C6F6745F-C9D8-47D1-B1C0-2C0C0A2A9534}" type="sibTrans" cxnId="{CC1CD2C7-D98C-4399-B729-6FB13596E3DC}">
      <dgm:prSet/>
      <dgm:spPr/>
      <dgm:t>
        <a:bodyPr/>
        <a:lstStyle/>
        <a:p>
          <a:endParaRPr lang="tr-TR"/>
        </a:p>
      </dgm:t>
    </dgm:pt>
    <dgm:pt modelId="{D84896FF-5446-43EC-9D92-604A886B8914}">
      <dgm:prSet phldrT="[Metin]" custT="1"/>
      <dgm:spPr/>
      <dgm:t>
        <a:bodyPr/>
        <a:lstStyle/>
        <a:p>
          <a:r>
            <a:rPr lang="tr-TR" sz="2400" dirty="0">
              <a:latin typeface="Arial Narrow" panose="020B0606020202030204" pitchFamily="34" charset="0"/>
              <a:cs typeface="Times New Roman" panose="02020603050405020304" pitchFamily="18" charset="0"/>
            </a:rPr>
            <a:t>Analiz ve Fonksiyonlar Teorisi</a:t>
          </a:r>
        </a:p>
      </dgm:t>
    </dgm:pt>
    <dgm:pt modelId="{E9BD2661-2666-47CD-ACAA-C2C6F1D09D79}" type="parTrans" cxnId="{B91A61CF-4BCB-4944-980B-89C2DB89F552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01D8E3-5705-4D9A-993F-C6C359F8BD7B}" type="sibTrans" cxnId="{B91A61CF-4BCB-4944-980B-89C2DB89F552}">
      <dgm:prSet/>
      <dgm:spPr/>
      <dgm:t>
        <a:bodyPr/>
        <a:lstStyle/>
        <a:p>
          <a:endParaRPr lang="tr-TR"/>
        </a:p>
      </dgm:t>
    </dgm:pt>
    <dgm:pt modelId="{434A8CDC-2D24-4968-9264-DF76AC3529EB}">
      <dgm:prSet phldrT="[Metin]" custT="1"/>
      <dgm:spPr/>
      <dgm:t>
        <a:bodyPr/>
        <a:lstStyle/>
        <a:p>
          <a:r>
            <a:rPr lang="tr-TR" sz="2400" dirty="0">
              <a:latin typeface="Arial Narrow" panose="020B0606020202030204" pitchFamily="34" charset="0"/>
              <a:cs typeface="Times New Roman" panose="02020603050405020304" pitchFamily="18" charset="0"/>
            </a:rPr>
            <a:t>Cebir ve Sayılar Teorisi</a:t>
          </a:r>
        </a:p>
      </dgm:t>
    </dgm:pt>
    <dgm:pt modelId="{D491BBCC-E82F-4076-820A-BC2282C14A77}" type="parTrans" cxnId="{0DD82BC6-EFF4-4B5B-B4F6-7D70F235CDC3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E0B872-50A4-4607-8233-4A3A0E0C7490}" type="sibTrans" cxnId="{0DD82BC6-EFF4-4B5B-B4F6-7D70F235CDC3}">
      <dgm:prSet/>
      <dgm:spPr/>
      <dgm:t>
        <a:bodyPr/>
        <a:lstStyle/>
        <a:p>
          <a:endParaRPr lang="tr-TR"/>
        </a:p>
      </dgm:t>
    </dgm:pt>
    <dgm:pt modelId="{35D16420-42D9-4CDE-A042-4631DC8F9F03}">
      <dgm:prSet phldrT="[Metin]" custT="1"/>
      <dgm:spPr/>
      <dgm:t>
        <a:bodyPr/>
        <a:lstStyle/>
        <a:p>
          <a:r>
            <a:rPr lang="tr-TR" sz="2400" dirty="0">
              <a:latin typeface="Arial Narrow" panose="020B0606020202030204" pitchFamily="34" charset="0"/>
              <a:cs typeface="Times New Roman" panose="02020603050405020304" pitchFamily="18" charset="0"/>
            </a:rPr>
            <a:t>Uygulamalı Matematik</a:t>
          </a:r>
        </a:p>
      </dgm:t>
    </dgm:pt>
    <dgm:pt modelId="{638EB2CB-59BF-482B-84C3-07E423BE6F0C}" type="parTrans" cxnId="{BE566E06-AF25-41D9-BD20-4FD1589A6A81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3C09F0-A6EC-4C3A-8EA2-CA95BD94DE48}" type="sibTrans" cxnId="{BE566E06-AF25-41D9-BD20-4FD1589A6A81}">
      <dgm:prSet/>
      <dgm:spPr/>
      <dgm:t>
        <a:bodyPr/>
        <a:lstStyle/>
        <a:p>
          <a:endParaRPr lang="tr-TR"/>
        </a:p>
      </dgm:t>
    </dgm:pt>
    <dgm:pt modelId="{96EB77A0-14BF-42CB-9517-37EE6D970DC5}">
      <dgm:prSet custT="1"/>
      <dgm:spPr/>
      <dgm:t>
        <a:bodyPr/>
        <a:lstStyle/>
        <a:p>
          <a:r>
            <a:rPr lang="tr-TR" sz="2400" dirty="0">
              <a:latin typeface="Arial Narrow" panose="020B0606020202030204" pitchFamily="34" charset="0"/>
              <a:cs typeface="Times New Roman" panose="02020603050405020304" pitchFamily="18" charset="0"/>
            </a:rPr>
            <a:t>Geometri</a:t>
          </a:r>
        </a:p>
      </dgm:t>
    </dgm:pt>
    <dgm:pt modelId="{1EB9DAF4-2309-40FD-B552-AE61070AA992}" type="parTrans" cxnId="{85CA64CB-AA5A-4CC6-AC7E-52E1ED5B3A3F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77C3F1-EFA6-4CF6-9E74-2D246683A189}" type="sibTrans" cxnId="{85CA64CB-AA5A-4CC6-AC7E-52E1ED5B3A3F}">
      <dgm:prSet/>
      <dgm:spPr/>
      <dgm:t>
        <a:bodyPr/>
        <a:lstStyle/>
        <a:p>
          <a:endParaRPr lang="tr-TR"/>
        </a:p>
      </dgm:t>
    </dgm:pt>
    <dgm:pt modelId="{6D829D76-9F07-41A0-BB8C-B6C4F05E0174}">
      <dgm:prSet phldrT="[Metin]" custT="1"/>
      <dgm:spPr/>
      <dgm:t>
        <a:bodyPr/>
        <a:lstStyle/>
        <a:p>
          <a:r>
            <a:rPr lang="tr-TR" sz="2400" dirty="0">
              <a:latin typeface="Arial Narrow" panose="020B0606020202030204" pitchFamily="34" charset="0"/>
              <a:cs typeface="Times New Roman" panose="02020603050405020304" pitchFamily="18" charset="0"/>
            </a:rPr>
            <a:t>Topoloji</a:t>
          </a:r>
        </a:p>
      </dgm:t>
    </dgm:pt>
    <dgm:pt modelId="{B203146A-BF17-4E88-88F0-3B829720A028}" type="parTrans" cxnId="{AF1B0EBC-0D1B-4BB0-ACE9-C14ED998B5FC}">
      <dgm:prSet/>
      <dgm:spPr/>
      <dgm:t>
        <a:bodyPr/>
        <a:lstStyle/>
        <a:p>
          <a:endParaRPr lang="tr-TR"/>
        </a:p>
      </dgm:t>
    </dgm:pt>
    <dgm:pt modelId="{2350E33F-E8EB-43B1-ACBD-E446F7CCED98}" type="sibTrans" cxnId="{AF1B0EBC-0D1B-4BB0-ACE9-C14ED998B5FC}">
      <dgm:prSet/>
      <dgm:spPr/>
      <dgm:t>
        <a:bodyPr/>
        <a:lstStyle/>
        <a:p>
          <a:endParaRPr lang="tr-TR"/>
        </a:p>
      </dgm:t>
    </dgm:pt>
    <dgm:pt modelId="{46B274D0-B798-4046-A2CD-C03A8FFCD285}">
      <dgm:prSet phldrT="[Metin]"/>
      <dgm:spPr/>
      <dgm:t>
        <a:bodyPr/>
        <a:lstStyle/>
        <a:p>
          <a:r>
            <a:rPr lang="tr-TR" dirty="0">
              <a:latin typeface="Arial Narrow" panose="020B0606020202030204" pitchFamily="34" charset="0"/>
              <a:cs typeface="Times New Roman" panose="02020603050405020304" pitchFamily="18" charset="0"/>
            </a:rPr>
            <a:t>Temel Matematik ve Matematik-Lojik</a:t>
          </a:r>
        </a:p>
      </dgm:t>
    </dgm:pt>
    <dgm:pt modelId="{EF269564-1B7C-4CF4-8692-17264CFECBFD}" type="parTrans" cxnId="{5CBB7BAC-45ED-4AC5-92A1-07E1882A68B5}">
      <dgm:prSet/>
      <dgm:spPr/>
      <dgm:t>
        <a:bodyPr/>
        <a:lstStyle/>
        <a:p>
          <a:endParaRPr lang="tr-TR"/>
        </a:p>
      </dgm:t>
    </dgm:pt>
    <dgm:pt modelId="{1CB7C213-3AF7-4274-8CAD-6C826D39DCD6}" type="sibTrans" cxnId="{5CBB7BAC-45ED-4AC5-92A1-07E1882A68B5}">
      <dgm:prSet/>
      <dgm:spPr/>
      <dgm:t>
        <a:bodyPr/>
        <a:lstStyle/>
        <a:p>
          <a:endParaRPr lang="tr-TR"/>
        </a:p>
      </dgm:t>
    </dgm:pt>
    <dgm:pt modelId="{59C21A0A-ECEE-4991-ABFD-BDBFFB8ADB9E}" type="pres">
      <dgm:prSet presAssocID="{FDBE3DE9-5172-4C59-9938-4374DE6C03E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78238BA-3D23-4288-8EB6-9BF7E478E438}" type="pres">
      <dgm:prSet presAssocID="{4F6CD463-4993-4D35-9F32-BB2F4D95545B}" presName="root1" presStyleCnt="0"/>
      <dgm:spPr/>
    </dgm:pt>
    <dgm:pt modelId="{F36F7E79-C8B3-4D6A-A0AA-4EEE153EADB7}" type="pres">
      <dgm:prSet presAssocID="{4F6CD463-4993-4D35-9F32-BB2F4D95545B}" presName="LevelOneTextNode" presStyleLbl="node0" presStyleIdx="0" presStyleCnt="1" custScaleX="118609" custScaleY="13555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F1A7FC34-E252-4FC6-B373-83CE3F701F86}" type="pres">
      <dgm:prSet presAssocID="{4F6CD463-4993-4D35-9F32-BB2F4D95545B}" presName="level2hierChild" presStyleCnt="0"/>
      <dgm:spPr/>
    </dgm:pt>
    <dgm:pt modelId="{C33D0792-165D-4770-A691-220A7195850B}" type="pres">
      <dgm:prSet presAssocID="{E9BD2661-2666-47CD-ACAA-C2C6F1D09D79}" presName="conn2-1" presStyleLbl="parChTrans1D2" presStyleIdx="0" presStyleCnt="6"/>
      <dgm:spPr/>
      <dgm:t>
        <a:bodyPr/>
        <a:lstStyle/>
        <a:p>
          <a:endParaRPr lang="tr-TR"/>
        </a:p>
      </dgm:t>
    </dgm:pt>
    <dgm:pt modelId="{AB53BBB3-F07E-4078-92A9-FAE36A76E849}" type="pres">
      <dgm:prSet presAssocID="{E9BD2661-2666-47CD-ACAA-C2C6F1D09D79}" presName="connTx" presStyleLbl="parChTrans1D2" presStyleIdx="0" presStyleCnt="6"/>
      <dgm:spPr/>
      <dgm:t>
        <a:bodyPr/>
        <a:lstStyle/>
        <a:p>
          <a:endParaRPr lang="tr-TR"/>
        </a:p>
      </dgm:t>
    </dgm:pt>
    <dgm:pt modelId="{2793FC84-81C1-43E5-BE43-221F685978F9}" type="pres">
      <dgm:prSet presAssocID="{D84896FF-5446-43EC-9D92-604A886B8914}" presName="root2" presStyleCnt="0"/>
      <dgm:spPr/>
    </dgm:pt>
    <dgm:pt modelId="{6FBE5269-9FF0-498E-AD13-FD82F617B1D9}" type="pres">
      <dgm:prSet presAssocID="{D84896FF-5446-43EC-9D92-604A886B8914}" presName="LevelTwoTextNode" presStyleLbl="node2" presStyleIdx="0" presStyleCnt="6" custScaleX="118609" custLinFactNeighborX="335" custLinFactNeighborY="-142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B2304168-4C03-41BB-A122-9B243371DB2E}" type="pres">
      <dgm:prSet presAssocID="{D84896FF-5446-43EC-9D92-604A886B8914}" presName="level3hierChild" presStyleCnt="0"/>
      <dgm:spPr/>
    </dgm:pt>
    <dgm:pt modelId="{8F7D814C-EDDB-432D-A1DC-C926C784718F}" type="pres">
      <dgm:prSet presAssocID="{D491BBCC-E82F-4076-820A-BC2282C14A77}" presName="conn2-1" presStyleLbl="parChTrans1D2" presStyleIdx="1" presStyleCnt="6"/>
      <dgm:spPr/>
      <dgm:t>
        <a:bodyPr/>
        <a:lstStyle/>
        <a:p>
          <a:endParaRPr lang="tr-TR"/>
        </a:p>
      </dgm:t>
    </dgm:pt>
    <dgm:pt modelId="{8E6A9DA1-A603-47F9-BAD2-9B4B2E26C209}" type="pres">
      <dgm:prSet presAssocID="{D491BBCC-E82F-4076-820A-BC2282C14A77}" presName="connTx" presStyleLbl="parChTrans1D2" presStyleIdx="1" presStyleCnt="6"/>
      <dgm:spPr/>
      <dgm:t>
        <a:bodyPr/>
        <a:lstStyle/>
        <a:p>
          <a:endParaRPr lang="tr-TR"/>
        </a:p>
      </dgm:t>
    </dgm:pt>
    <dgm:pt modelId="{2BFB4081-1046-4424-AD8A-49F27CF6C002}" type="pres">
      <dgm:prSet presAssocID="{434A8CDC-2D24-4968-9264-DF76AC3529EB}" presName="root2" presStyleCnt="0"/>
      <dgm:spPr/>
    </dgm:pt>
    <dgm:pt modelId="{945B8EFA-95D4-4D78-879C-BC046D4C8ACD}" type="pres">
      <dgm:prSet presAssocID="{434A8CDC-2D24-4968-9264-DF76AC3529EB}" presName="LevelTwoTextNode" presStyleLbl="node2" presStyleIdx="1" presStyleCnt="6" custScaleX="118609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6F5A94B-2C16-429A-ADC4-E219DFE9451C}" type="pres">
      <dgm:prSet presAssocID="{434A8CDC-2D24-4968-9264-DF76AC3529EB}" presName="level3hierChild" presStyleCnt="0"/>
      <dgm:spPr/>
    </dgm:pt>
    <dgm:pt modelId="{0129FD1E-6897-483B-B83D-3EC31193D83F}" type="pres">
      <dgm:prSet presAssocID="{1EB9DAF4-2309-40FD-B552-AE61070AA992}" presName="conn2-1" presStyleLbl="parChTrans1D2" presStyleIdx="2" presStyleCnt="6"/>
      <dgm:spPr/>
      <dgm:t>
        <a:bodyPr/>
        <a:lstStyle/>
        <a:p>
          <a:endParaRPr lang="tr-TR"/>
        </a:p>
      </dgm:t>
    </dgm:pt>
    <dgm:pt modelId="{29CB8517-A0BF-4AAF-81C6-D724D4EB9725}" type="pres">
      <dgm:prSet presAssocID="{1EB9DAF4-2309-40FD-B552-AE61070AA992}" presName="connTx" presStyleLbl="parChTrans1D2" presStyleIdx="2" presStyleCnt="6"/>
      <dgm:spPr/>
      <dgm:t>
        <a:bodyPr/>
        <a:lstStyle/>
        <a:p>
          <a:endParaRPr lang="tr-TR"/>
        </a:p>
      </dgm:t>
    </dgm:pt>
    <dgm:pt modelId="{05CE1D74-6065-4FDE-A899-67051D285300}" type="pres">
      <dgm:prSet presAssocID="{96EB77A0-14BF-42CB-9517-37EE6D970DC5}" presName="root2" presStyleCnt="0"/>
      <dgm:spPr/>
    </dgm:pt>
    <dgm:pt modelId="{CE414C4E-C7CC-4675-AAE9-EB5962A7C182}" type="pres">
      <dgm:prSet presAssocID="{96EB77A0-14BF-42CB-9517-37EE6D970DC5}" presName="LevelTwoTextNode" presStyleLbl="node2" presStyleIdx="2" presStyleCnt="6" custScaleX="118609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C008ADE-F1AD-44AF-8EEB-AE4B05D1AF4E}" type="pres">
      <dgm:prSet presAssocID="{96EB77A0-14BF-42CB-9517-37EE6D970DC5}" presName="level3hierChild" presStyleCnt="0"/>
      <dgm:spPr/>
    </dgm:pt>
    <dgm:pt modelId="{A1111EEE-005F-4F86-9F05-C733BF1CE3B3}" type="pres">
      <dgm:prSet presAssocID="{638EB2CB-59BF-482B-84C3-07E423BE6F0C}" presName="conn2-1" presStyleLbl="parChTrans1D2" presStyleIdx="3" presStyleCnt="6"/>
      <dgm:spPr/>
      <dgm:t>
        <a:bodyPr/>
        <a:lstStyle/>
        <a:p>
          <a:endParaRPr lang="tr-TR"/>
        </a:p>
      </dgm:t>
    </dgm:pt>
    <dgm:pt modelId="{FF8119A1-98FB-45EE-9619-6E8BDA814176}" type="pres">
      <dgm:prSet presAssocID="{638EB2CB-59BF-482B-84C3-07E423BE6F0C}" presName="connTx" presStyleLbl="parChTrans1D2" presStyleIdx="3" presStyleCnt="6"/>
      <dgm:spPr/>
      <dgm:t>
        <a:bodyPr/>
        <a:lstStyle/>
        <a:p>
          <a:endParaRPr lang="tr-TR"/>
        </a:p>
      </dgm:t>
    </dgm:pt>
    <dgm:pt modelId="{432FE294-21CE-434C-A8EE-AEE628155C8D}" type="pres">
      <dgm:prSet presAssocID="{35D16420-42D9-4CDE-A042-4631DC8F9F03}" presName="root2" presStyleCnt="0"/>
      <dgm:spPr/>
    </dgm:pt>
    <dgm:pt modelId="{2D1A88EA-4A3E-4B98-A9CB-8BC497DE364C}" type="pres">
      <dgm:prSet presAssocID="{35D16420-42D9-4CDE-A042-4631DC8F9F03}" presName="LevelTwoTextNode" presStyleLbl="node2" presStyleIdx="3" presStyleCnt="6" custScaleX="118609" custLinFactY="9199" custLinFactNeighborX="815" custLinFactNeighborY="1000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7D4AF6A-CFA1-4EB0-BD6D-8F21F5E35537}" type="pres">
      <dgm:prSet presAssocID="{35D16420-42D9-4CDE-A042-4631DC8F9F03}" presName="level3hierChild" presStyleCnt="0"/>
      <dgm:spPr/>
    </dgm:pt>
    <dgm:pt modelId="{E8050C26-6AA3-454E-943C-71C5D1BC82AC}" type="pres">
      <dgm:prSet presAssocID="{EF269564-1B7C-4CF4-8692-17264CFECBFD}" presName="conn2-1" presStyleLbl="parChTrans1D2" presStyleIdx="4" presStyleCnt="6"/>
      <dgm:spPr/>
      <dgm:t>
        <a:bodyPr/>
        <a:lstStyle/>
        <a:p>
          <a:endParaRPr lang="tr-TR"/>
        </a:p>
      </dgm:t>
    </dgm:pt>
    <dgm:pt modelId="{D2D1819B-A1D3-48C0-AC9B-3EC8C8706140}" type="pres">
      <dgm:prSet presAssocID="{EF269564-1B7C-4CF4-8692-17264CFECBFD}" presName="connTx" presStyleLbl="parChTrans1D2" presStyleIdx="4" presStyleCnt="6"/>
      <dgm:spPr/>
      <dgm:t>
        <a:bodyPr/>
        <a:lstStyle/>
        <a:p>
          <a:endParaRPr lang="tr-TR"/>
        </a:p>
      </dgm:t>
    </dgm:pt>
    <dgm:pt modelId="{8AC13CEB-9474-4C59-8656-0304663170E1}" type="pres">
      <dgm:prSet presAssocID="{46B274D0-B798-4046-A2CD-C03A8FFCD285}" presName="root2" presStyleCnt="0"/>
      <dgm:spPr/>
    </dgm:pt>
    <dgm:pt modelId="{31AFB16D-EAEC-4968-A18A-18FF70877380}" type="pres">
      <dgm:prSet presAssocID="{46B274D0-B798-4046-A2CD-C03A8FFCD285}" presName="LevelTwoTextNode" presStyleLbl="node2" presStyleIdx="4" presStyleCnt="6" custScaleX="118609" custLinFactY="9199" custLinFactNeighborX="815" custLinFactNeighborY="1000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CED2A7F-515C-4362-AB0C-E7406749FCCD}" type="pres">
      <dgm:prSet presAssocID="{46B274D0-B798-4046-A2CD-C03A8FFCD285}" presName="level3hierChild" presStyleCnt="0"/>
      <dgm:spPr/>
    </dgm:pt>
    <dgm:pt modelId="{0F6936DB-AAD4-4567-AD71-87EEBDB04D16}" type="pres">
      <dgm:prSet presAssocID="{B203146A-BF17-4E88-88F0-3B829720A028}" presName="conn2-1" presStyleLbl="parChTrans1D2" presStyleIdx="5" presStyleCnt="6"/>
      <dgm:spPr/>
      <dgm:t>
        <a:bodyPr/>
        <a:lstStyle/>
        <a:p>
          <a:endParaRPr lang="tr-TR"/>
        </a:p>
      </dgm:t>
    </dgm:pt>
    <dgm:pt modelId="{427BFB32-46B0-47D3-B866-DBA1D8EB00C0}" type="pres">
      <dgm:prSet presAssocID="{B203146A-BF17-4E88-88F0-3B829720A028}" presName="connTx" presStyleLbl="parChTrans1D2" presStyleIdx="5" presStyleCnt="6"/>
      <dgm:spPr/>
      <dgm:t>
        <a:bodyPr/>
        <a:lstStyle/>
        <a:p>
          <a:endParaRPr lang="tr-TR"/>
        </a:p>
      </dgm:t>
    </dgm:pt>
    <dgm:pt modelId="{D98F2638-C21E-4895-8352-B1CF9C46868B}" type="pres">
      <dgm:prSet presAssocID="{6D829D76-9F07-41A0-BB8C-B6C4F05E0174}" presName="root2" presStyleCnt="0"/>
      <dgm:spPr/>
    </dgm:pt>
    <dgm:pt modelId="{BDD34793-14D5-452D-B1CC-A3876C925358}" type="pres">
      <dgm:prSet presAssocID="{6D829D76-9F07-41A0-BB8C-B6C4F05E0174}" presName="LevelTwoTextNode" presStyleLbl="node2" presStyleIdx="5" presStyleCnt="6" custScaleX="118609" custLinFactY="-100000" custLinFactNeighborX="335" custLinFactNeighborY="-13072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60A37C2-44E7-4EBF-B5AB-27D3419CE1AA}" type="pres">
      <dgm:prSet presAssocID="{6D829D76-9F07-41A0-BB8C-B6C4F05E0174}" presName="level3hierChild" presStyleCnt="0"/>
      <dgm:spPr/>
    </dgm:pt>
  </dgm:ptLst>
  <dgm:cxnLst>
    <dgm:cxn modelId="{80DACF45-D07A-4E08-9C50-C13FC3167E1C}" type="presOf" srcId="{EF269564-1B7C-4CF4-8692-17264CFECBFD}" destId="{D2D1819B-A1D3-48C0-AC9B-3EC8C8706140}" srcOrd="1" destOrd="0" presId="urn:microsoft.com/office/officeart/2005/8/layout/hierarchy2"/>
    <dgm:cxn modelId="{3DBBA18A-0A79-4499-B9B7-E316AABEA4A5}" type="presOf" srcId="{434A8CDC-2D24-4968-9264-DF76AC3529EB}" destId="{945B8EFA-95D4-4D78-879C-BC046D4C8ACD}" srcOrd="0" destOrd="0" presId="urn:microsoft.com/office/officeart/2005/8/layout/hierarchy2"/>
    <dgm:cxn modelId="{1283B3B5-D85B-4E0A-893F-4506AE27F7C6}" type="presOf" srcId="{D491BBCC-E82F-4076-820A-BC2282C14A77}" destId="{8F7D814C-EDDB-432D-A1DC-C926C784718F}" srcOrd="0" destOrd="0" presId="urn:microsoft.com/office/officeart/2005/8/layout/hierarchy2"/>
    <dgm:cxn modelId="{AF1B0EBC-0D1B-4BB0-ACE9-C14ED998B5FC}" srcId="{4F6CD463-4993-4D35-9F32-BB2F4D95545B}" destId="{6D829D76-9F07-41A0-BB8C-B6C4F05E0174}" srcOrd="5" destOrd="0" parTransId="{B203146A-BF17-4E88-88F0-3B829720A028}" sibTransId="{2350E33F-E8EB-43B1-ACBD-E446F7CCED98}"/>
    <dgm:cxn modelId="{C58DB10B-0A3D-4787-8A6A-7C64C8836882}" type="presOf" srcId="{E9BD2661-2666-47CD-ACAA-C2C6F1D09D79}" destId="{AB53BBB3-F07E-4078-92A9-FAE36A76E849}" srcOrd="1" destOrd="0" presId="urn:microsoft.com/office/officeart/2005/8/layout/hierarchy2"/>
    <dgm:cxn modelId="{0E7B854F-9AD0-41FA-A355-53A0E8D77650}" type="presOf" srcId="{EF269564-1B7C-4CF4-8692-17264CFECBFD}" destId="{E8050C26-6AA3-454E-943C-71C5D1BC82AC}" srcOrd="0" destOrd="0" presId="urn:microsoft.com/office/officeart/2005/8/layout/hierarchy2"/>
    <dgm:cxn modelId="{9818B37B-B789-436C-9ABD-3DDCE315EBD3}" type="presOf" srcId="{96EB77A0-14BF-42CB-9517-37EE6D970DC5}" destId="{CE414C4E-C7CC-4675-AAE9-EB5962A7C182}" srcOrd="0" destOrd="0" presId="urn:microsoft.com/office/officeart/2005/8/layout/hierarchy2"/>
    <dgm:cxn modelId="{683256E1-234D-4B76-BE30-91449E14529F}" type="presOf" srcId="{638EB2CB-59BF-482B-84C3-07E423BE6F0C}" destId="{FF8119A1-98FB-45EE-9619-6E8BDA814176}" srcOrd="1" destOrd="0" presId="urn:microsoft.com/office/officeart/2005/8/layout/hierarchy2"/>
    <dgm:cxn modelId="{48E21F9E-7549-4168-A569-07DFCD7A043F}" type="presOf" srcId="{D84896FF-5446-43EC-9D92-604A886B8914}" destId="{6FBE5269-9FF0-498E-AD13-FD82F617B1D9}" srcOrd="0" destOrd="0" presId="urn:microsoft.com/office/officeart/2005/8/layout/hierarchy2"/>
    <dgm:cxn modelId="{B3D7C60F-CE9E-49E9-8B4C-FDD4EA25B73A}" type="presOf" srcId="{35D16420-42D9-4CDE-A042-4631DC8F9F03}" destId="{2D1A88EA-4A3E-4B98-A9CB-8BC497DE364C}" srcOrd="0" destOrd="0" presId="urn:microsoft.com/office/officeart/2005/8/layout/hierarchy2"/>
    <dgm:cxn modelId="{BE566E06-AF25-41D9-BD20-4FD1589A6A81}" srcId="{4F6CD463-4993-4D35-9F32-BB2F4D95545B}" destId="{35D16420-42D9-4CDE-A042-4631DC8F9F03}" srcOrd="3" destOrd="0" parTransId="{638EB2CB-59BF-482B-84C3-07E423BE6F0C}" sibTransId="{A73C09F0-A6EC-4C3A-8EA2-CA95BD94DE48}"/>
    <dgm:cxn modelId="{9F089D59-C0FB-475C-A0AC-F6D0487D7083}" type="presOf" srcId="{D491BBCC-E82F-4076-820A-BC2282C14A77}" destId="{8E6A9DA1-A603-47F9-BAD2-9B4B2E26C209}" srcOrd="1" destOrd="0" presId="urn:microsoft.com/office/officeart/2005/8/layout/hierarchy2"/>
    <dgm:cxn modelId="{0DD82BC6-EFF4-4B5B-B4F6-7D70F235CDC3}" srcId="{4F6CD463-4993-4D35-9F32-BB2F4D95545B}" destId="{434A8CDC-2D24-4968-9264-DF76AC3529EB}" srcOrd="1" destOrd="0" parTransId="{D491BBCC-E82F-4076-820A-BC2282C14A77}" sibTransId="{E3E0B872-50A4-4607-8233-4A3A0E0C7490}"/>
    <dgm:cxn modelId="{D9F2C272-0A07-4839-8A36-1CDB9139AD96}" type="presOf" srcId="{638EB2CB-59BF-482B-84C3-07E423BE6F0C}" destId="{A1111EEE-005F-4F86-9F05-C733BF1CE3B3}" srcOrd="0" destOrd="0" presId="urn:microsoft.com/office/officeart/2005/8/layout/hierarchy2"/>
    <dgm:cxn modelId="{84F488DB-D3F5-4F07-B0ED-4E35A9A720C9}" type="presOf" srcId="{4F6CD463-4993-4D35-9F32-BB2F4D95545B}" destId="{F36F7E79-C8B3-4D6A-A0AA-4EEE153EADB7}" srcOrd="0" destOrd="0" presId="urn:microsoft.com/office/officeart/2005/8/layout/hierarchy2"/>
    <dgm:cxn modelId="{85CA64CB-AA5A-4CC6-AC7E-52E1ED5B3A3F}" srcId="{4F6CD463-4993-4D35-9F32-BB2F4D95545B}" destId="{96EB77A0-14BF-42CB-9517-37EE6D970DC5}" srcOrd="2" destOrd="0" parTransId="{1EB9DAF4-2309-40FD-B552-AE61070AA992}" sibTransId="{D777C3F1-EFA6-4CF6-9E74-2D246683A189}"/>
    <dgm:cxn modelId="{71AEDA44-A9F6-43A5-94E1-7988540CB3DD}" type="presOf" srcId="{FDBE3DE9-5172-4C59-9938-4374DE6C03E9}" destId="{59C21A0A-ECEE-4991-ABFD-BDBFFB8ADB9E}" srcOrd="0" destOrd="0" presId="urn:microsoft.com/office/officeart/2005/8/layout/hierarchy2"/>
    <dgm:cxn modelId="{AC5F210D-B5A5-4DDA-ADC2-6D33E9D66156}" type="presOf" srcId="{6D829D76-9F07-41A0-BB8C-B6C4F05E0174}" destId="{BDD34793-14D5-452D-B1CC-A3876C925358}" srcOrd="0" destOrd="0" presId="urn:microsoft.com/office/officeart/2005/8/layout/hierarchy2"/>
    <dgm:cxn modelId="{F512C7EB-7E59-44D6-B704-8B71208C212C}" type="presOf" srcId="{1EB9DAF4-2309-40FD-B552-AE61070AA992}" destId="{29CB8517-A0BF-4AAF-81C6-D724D4EB9725}" srcOrd="1" destOrd="0" presId="urn:microsoft.com/office/officeart/2005/8/layout/hierarchy2"/>
    <dgm:cxn modelId="{0B5C3EED-409C-4CD7-B90C-E0E92F94C5E1}" type="presOf" srcId="{B203146A-BF17-4E88-88F0-3B829720A028}" destId="{0F6936DB-AAD4-4567-AD71-87EEBDB04D16}" srcOrd="0" destOrd="0" presId="urn:microsoft.com/office/officeart/2005/8/layout/hierarchy2"/>
    <dgm:cxn modelId="{A3893C22-EA9A-4805-9963-851A76F489CB}" type="presOf" srcId="{E9BD2661-2666-47CD-ACAA-C2C6F1D09D79}" destId="{C33D0792-165D-4770-A691-220A7195850B}" srcOrd="0" destOrd="0" presId="urn:microsoft.com/office/officeart/2005/8/layout/hierarchy2"/>
    <dgm:cxn modelId="{A59E4FAF-55F5-4B8C-B1B4-2348EA2A7B40}" type="presOf" srcId="{46B274D0-B798-4046-A2CD-C03A8FFCD285}" destId="{31AFB16D-EAEC-4968-A18A-18FF70877380}" srcOrd="0" destOrd="0" presId="urn:microsoft.com/office/officeart/2005/8/layout/hierarchy2"/>
    <dgm:cxn modelId="{CC1CD2C7-D98C-4399-B729-6FB13596E3DC}" srcId="{FDBE3DE9-5172-4C59-9938-4374DE6C03E9}" destId="{4F6CD463-4993-4D35-9F32-BB2F4D95545B}" srcOrd="0" destOrd="0" parTransId="{03E6CA20-638B-4ECD-B013-519BA61F727B}" sibTransId="{C6F6745F-C9D8-47D1-B1C0-2C0C0A2A9534}"/>
    <dgm:cxn modelId="{33859D21-7542-4555-BBD3-435363B6C747}" type="presOf" srcId="{1EB9DAF4-2309-40FD-B552-AE61070AA992}" destId="{0129FD1E-6897-483B-B83D-3EC31193D83F}" srcOrd="0" destOrd="0" presId="urn:microsoft.com/office/officeart/2005/8/layout/hierarchy2"/>
    <dgm:cxn modelId="{B91A61CF-4BCB-4944-980B-89C2DB89F552}" srcId="{4F6CD463-4993-4D35-9F32-BB2F4D95545B}" destId="{D84896FF-5446-43EC-9D92-604A886B8914}" srcOrd="0" destOrd="0" parTransId="{E9BD2661-2666-47CD-ACAA-C2C6F1D09D79}" sibTransId="{F801D8E3-5705-4D9A-993F-C6C359F8BD7B}"/>
    <dgm:cxn modelId="{5CBB7BAC-45ED-4AC5-92A1-07E1882A68B5}" srcId="{4F6CD463-4993-4D35-9F32-BB2F4D95545B}" destId="{46B274D0-B798-4046-A2CD-C03A8FFCD285}" srcOrd="4" destOrd="0" parTransId="{EF269564-1B7C-4CF4-8692-17264CFECBFD}" sibTransId="{1CB7C213-3AF7-4274-8CAD-6C826D39DCD6}"/>
    <dgm:cxn modelId="{9ABE9BA2-C097-4DF1-9DFA-FFA67205F8B8}" type="presOf" srcId="{B203146A-BF17-4E88-88F0-3B829720A028}" destId="{427BFB32-46B0-47D3-B866-DBA1D8EB00C0}" srcOrd="1" destOrd="0" presId="urn:microsoft.com/office/officeart/2005/8/layout/hierarchy2"/>
    <dgm:cxn modelId="{ACA29069-9CE5-479B-AC85-04C296842CD4}" type="presParOf" srcId="{59C21A0A-ECEE-4991-ABFD-BDBFFB8ADB9E}" destId="{F78238BA-3D23-4288-8EB6-9BF7E478E438}" srcOrd="0" destOrd="0" presId="urn:microsoft.com/office/officeart/2005/8/layout/hierarchy2"/>
    <dgm:cxn modelId="{2F0AD21B-8EBE-424B-A626-7573D29C9B28}" type="presParOf" srcId="{F78238BA-3D23-4288-8EB6-9BF7E478E438}" destId="{F36F7E79-C8B3-4D6A-A0AA-4EEE153EADB7}" srcOrd="0" destOrd="0" presId="urn:microsoft.com/office/officeart/2005/8/layout/hierarchy2"/>
    <dgm:cxn modelId="{7CE64A25-03B1-46B5-9CC5-A57F88859D22}" type="presParOf" srcId="{F78238BA-3D23-4288-8EB6-9BF7E478E438}" destId="{F1A7FC34-E252-4FC6-B373-83CE3F701F86}" srcOrd="1" destOrd="0" presId="urn:microsoft.com/office/officeart/2005/8/layout/hierarchy2"/>
    <dgm:cxn modelId="{C05BE95F-07AD-45FD-B38E-1B3BCFC5585A}" type="presParOf" srcId="{F1A7FC34-E252-4FC6-B373-83CE3F701F86}" destId="{C33D0792-165D-4770-A691-220A7195850B}" srcOrd="0" destOrd="0" presId="urn:microsoft.com/office/officeart/2005/8/layout/hierarchy2"/>
    <dgm:cxn modelId="{60EE45B2-171A-457F-BB11-7E199E3D691E}" type="presParOf" srcId="{C33D0792-165D-4770-A691-220A7195850B}" destId="{AB53BBB3-F07E-4078-92A9-FAE36A76E849}" srcOrd="0" destOrd="0" presId="urn:microsoft.com/office/officeart/2005/8/layout/hierarchy2"/>
    <dgm:cxn modelId="{D0CE2D8F-B721-49C3-8785-CB5C6107BF08}" type="presParOf" srcId="{F1A7FC34-E252-4FC6-B373-83CE3F701F86}" destId="{2793FC84-81C1-43E5-BE43-221F685978F9}" srcOrd="1" destOrd="0" presId="urn:microsoft.com/office/officeart/2005/8/layout/hierarchy2"/>
    <dgm:cxn modelId="{1C79DBEB-8E4E-4CA7-B195-A5927742950D}" type="presParOf" srcId="{2793FC84-81C1-43E5-BE43-221F685978F9}" destId="{6FBE5269-9FF0-498E-AD13-FD82F617B1D9}" srcOrd="0" destOrd="0" presId="urn:microsoft.com/office/officeart/2005/8/layout/hierarchy2"/>
    <dgm:cxn modelId="{0FDF3517-5CBF-4E68-885A-4A91F0E76AE5}" type="presParOf" srcId="{2793FC84-81C1-43E5-BE43-221F685978F9}" destId="{B2304168-4C03-41BB-A122-9B243371DB2E}" srcOrd="1" destOrd="0" presId="urn:microsoft.com/office/officeart/2005/8/layout/hierarchy2"/>
    <dgm:cxn modelId="{0700F2E9-6189-4274-9C15-60B8D897DA6C}" type="presParOf" srcId="{F1A7FC34-E252-4FC6-B373-83CE3F701F86}" destId="{8F7D814C-EDDB-432D-A1DC-C926C784718F}" srcOrd="2" destOrd="0" presId="urn:microsoft.com/office/officeart/2005/8/layout/hierarchy2"/>
    <dgm:cxn modelId="{84F51ABF-A048-4177-B966-3E5BE24DD56D}" type="presParOf" srcId="{8F7D814C-EDDB-432D-A1DC-C926C784718F}" destId="{8E6A9DA1-A603-47F9-BAD2-9B4B2E26C209}" srcOrd="0" destOrd="0" presId="urn:microsoft.com/office/officeart/2005/8/layout/hierarchy2"/>
    <dgm:cxn modelId="{810E07F1-CC4F-40FD-B736-A60E7A8CCAD8}" type="presParOf" srcId="{F1A7FC34-E252-4FC6-B373-83CE3F701F86}" destId="{2BFB4081-1046-4424-AD8A-49F27CF6C002}" srcOrd="3" destOrd="0" presId="urn:microsoft.com/office/officeart/2005/8/layout/hierarchy2"/>
    <dgm:cxn modelId="{023331F2-2449-48FA-896A-B9B36DA310FB}" type="presParOf" srcId="{2BFB4081-1046-4424-AD8A-49F27CF6C002}" destId="{945B8EFA-95D4-4D78-879C-BC046D4C8ACD}" srcOrd="0" destOrd="0" presId="urn:microsoft.com/office/officeart/2005/8/layout/hierarchy2"/>
    <dgm:cxn modelId="{E215F6F8-2E66-4F54-AC5A-EB46E8EECE42}" type="presParOf" srcId="{2BFB4081-1046-4424-AD8A-49F27CF6C002}" destId="{76F5A94B-2C16-429A-ADC4-E219DFE9451C}" srcOrd="1" destOrd="0" presId="urn:microsoft.com/office/officeart/2005/8/layout/hierarchy2"/>
    <dgm:cxn modelId="{114039EC-9541-4650-B655-6AB4EA21F20B}" type="presParOf" srcId="{F1A7FC34-E252-4FC6-B373-83CE3F701F86}" destId="{0129FD1E-6897-483B-B83D-3EC31193D83F}" srcOrd="4" destOrd="0" presId="urn:microsoft.com/office/officeart/2005/8/layout/hierarchy2"/>
    <dgm:cxn modelId="{C5C3C4E5-D039-40C6-9042-A35BDAD05D6E}" type="presParOf" srcId="{0129FD1E-6897-483B-B83D-3EC31193D83F}" destId="{29CB8517-A0BF-4AAF-81C6-D724D4EB9725}" srcOrd="0" destOrd="0" presId="urn:microsoft.com/office/officeart/2005/8/layout/hierarchy2"/>
    <dgm:cxn modelId="{C0DD07F6-BAE9-4C15-8690-E8FF19D7B9FF}" type="presParOf" srcId="{F1A7FC34-E252-4FC6-B373-83CE3F701F86}" destId="{05CE1D74-6065-4FDE-A899-67051D285300}" srcOrd="5" destOrd="0" presId="urn:microsoft.com/office/officeart/2005/8/layout/hierarchy2"/>
    <dgm:cxn modelId="{55FE0388-CF40-4FAA-B86A-5035BCCF9283}" type="presParOf" srcId="{05CE1D74-6065-4FDE-A899-67051D285300}" destId="{CE414C4E-C7CC-4675-AAE9-EB5962A7C182}" srcOrd="0" destOrd="0" presId="urn:microsoft.com/office/officeart/2005/8/layout/hierarchy2"/>
    <dgm:cxn modelId="{6AF99B2A-135F-490B-99DF-4F6B01745F47}" type="presParOf" srcId="{05CE1D74-6065-4FDE-A899-67051D285300}" destId="{9C008ADE-F1AD-44AF-8EEB-AE4B05D1AF4E}" srcOrd="1" destOrd="0" presId="urn:microsoft.com/office/officeart/2005/8/layout/hierarchy2"/>
    <dgm:cxn modelId="{488E0EBB-F535-469F-8A8E-088EDFDC360B}" type="presParOf" srcId="{F1A7FC34-E252-4FC6-B373-83CE3F701F86}" destId="{A1111EEE-005F-4F86-9F05-C733BF1CE3B3}" srcOrd="6" destOrd="0" presId="urn:microsoft.com/office/officeart/2005/8/layout/hierarchy2"/>
    <dgm:cxn modelId="{3A2CE87D-9096-4403-A847-BD72CC0BBB48}" type="presParOf" srcId="{A1111EEE-005F-4F86-9F05-C733BF1CE3B3}" destId="{FF8119A1-98FB-45EE-9619-6E8BDA814176}" srcOrd="0" destOrd="0" presId="urn:microsoft.com/office/officeart/2005/8/layout/hierarchy2"/>
    <dgm:cxn modelId="{C27697D8-7BD3-4295-B54A-84A6B7932FD7}" type="presParOf" srcId="{F1A7FC34-E252-4FC6-B373-83CE3F701F86}" destId="{432FE294-21CE-434C-A8EE-AEE628155C8D}" srcOrd="7" destOrd="0" presId="urn:microsoft.com/office/officeart/2005/8/layout/hierarchy2"/>
    <dgm:cxn modelId="{D27A5C14-7422-4F73-A625-3A043981481B}" type="presParOf" srcId="{432FE294-21CE-434C-A8EE-AEE628155C8D}" destId="{2D1A88EA-4A3E-4B98-A9CB-8BC497DE364C}" srcOrd="0" destOrd="0" presId="urn:microsoft.com/office/officeart/2005/8/layout/hierarchy2"/>
    <dgm:cxn modelId="{8648F7F8-AC1F-4B41-8DB6-D69E01F37126}" type="presParOf" srcId="{432FE294-21CE-434C-A8EE-AEE628155C8D}" destId="{07D4AF6A-CFA1-4EB0-BD6D-8F21F5E35537}" srcOrd="1" destOrd="0" presId="urn:microsoft.com/office/officeart/2005/8/layout/hierarchy2"/>
    <dgm:cxn modelId="{5C02561A-5D6D-48BB-83B5-A8EDC391AB68}" type="presParOf" srcId="{F1A7FC34-E252-4FC6-B373-83CE3F701F86}" destId="{E8050C26-6AA3-454E-943C-71C5D1BC82AC}" srcOrd="8" destOrd="0" presId="urn:microsoft.com/office/officeart/2005/8/layout/hierarchy2"/>
    <dgm:cxn modelId="{D404F15D-AB29-440F-AFC7-89FC1AA2A846}" type="presParOf" srcId="{E8050C26-6AA3-454E-943C-71C5D1BC82AC}" destId="{D2D1819B-A1D3-48C0-AC9B-3EC8C8706140}" srcOrd="0" destOrd="0" presId="urn:microsoft.com/office/officeart/2005/8/layout/hierarchy2"/>
    <dgm:cxn modelId="{8DE4E306-9A7C-4182-B259-FEC4571FE276}" type="presParOf" srcId="{F1A7FC34-E252-4FC6-B373-83CE3F701F86}" destId="{8AC13CEB-9474-4C59-8656-0304663170E1}" srcOrd="9" destOrd="0" presId="urn:microsoft.com/office/officeart/2005/8/layout/hierarchy2"/>
    <dgm:cxn modelId="{5954F955-9BCF-4C01-81BF-725E3EA81A95}" type="presParOf" srcId="{8AC13CEB-9474-4C59-8656-0304663170E1}" destId="{31AFB16D-EAEC-4968-A18A-18FF70877380}" srcOrd="0" destOrd="0" presId="urn:microsoft.com/office/officeart/2005/8/layout/hierarchy2"/>
    <dgm:cxn modelId="{BC084B6A-02D6-43D7-91B1-DC62FF03B3D3}" type="presParOf" srcId="{8AC13CEB-9474-4C59-8656-0304663170E1}" destId="{9CED2A7F-515C-4362-AB0C-E7406749FCCD}" srcOrd="1" destOrd="0" presId="urn:microsoft.com/office/officeart/2005/8/layout/hierarchy2"/>
    <dgm:cxn modelId="{F84AEBDD-BDC2-4565-ACCF-F852B3703C4C}" type="presParOf" srcId="{F1A7FC34-E252-4FC6-B373-83CE3F701F86}" destId="{0F6936DB-AAD4-4567-AD71-87EEBDB04D16}" srcOrd="10" destOrd="0" presId="urn:microsoft.com/office/officeart/2005/8/layout/hierarchy2"/>
    <dgm:cxn modelId="{0564A0B3-CA59-4CEE-BFDC-B67AF857599E}" type="presParOf" srcId="{0F6936DB-AAD4-4567-AD71-87EEBDB04D16}" destId="{427BFB32-46B0-47D3-B866-DBA1D8EB00C0}" srcOrd="0" destOrd="0" presId="urn:microsoft.com/office/officeart/2005/8/layout/hierarchy2"/>
    <dgm:cxn modelId="{994C5C4E-8FFD-4C59-801E-F69078A7A411}" type="presParOf" srcId="{F1A7FC34-E252-4FC6-B373-83CE3F701F86}" destId="{D98F2638-C21E-4895-8352-B1CF9C46868B}" srcOrd="11" destOrd="0" presId="urn:microsoft.com/office/officeart/2005/8/layout/hierarchy2"/>
    <dgm:cxn modelId="{301A0B76-92B3-43C4-BBBF-38F47B5A4BDC}" type="presParOf" srcId="{D98F2638-C21E-4895-8352-B1CF9C46868B}" destId="{BDD34793-14D5-452D-B1CC-A3876C925358}" srcOrd="0" destOrd="0" presId="urn:microsoft.com/office/officeart/2005/8/layout/hierarchy2"/>
    <dgm:cxn modelId="{53A74963-6E04-46F0-90A5-8D06A255750B}" type="presParOf" srcId="{D98F2638-C21E-4895-8352-B1CF9C46868B}" destId="{160A37C2-44E7-4EBF-B5AB-27D3419CE1A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6F7E79-C8B3-4D6A-A0AA-4EEE153EADB7}">
      <dsp:nvSpPr>
        <dsp:cNvPr id="0" name=""/>
        <dsp:cNvSpPr/>
      </dsp:nvSpPr>
      <dsp:spPr>
        <a:xfrm>
          <a:off x="2215801" y="2870131"/>
          <a:ext cx="2520000" cy="14399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>
              <a:latin typeface="Arial Narrow" panose="020B0606020202030204" pitchFamily="34" charset="0"/>
              <a:cs typeface="Times New Roman" panose="02020603050405020304" pitchFamily="18" charset="0"/>
            </a:rPr>
            <a:t>Matematik Bölümü Anabilim Dalları</a:t>
          </a:r>
        </a:p>
      </dsp:txBody>
      <dsp:txXfrm>
        <a:off x="2257977" y="2912307"/>
        <a:ext cx="2435648" cy="1355646"/>
      </dsp:txXfrm>
    </dsp:sp>
    <dsp:sp modelId="{C33D0792-165D-4770-A691-220A7195850B}">
      <dsp:nvSpPr>
        <dsp:cNvPr id="0" name=""/>
        <dsp:cNvSpPr/>
      </dsp:nvSpPr>
      <dsp:spPr>
        <a:xfrm rot="17139010">
          <a:off x="3575913" y="2047328"/>
          <a:ext cx="3176746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3176746" y="1331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84868" y="1981225"/>
        <a:ext cx="158837" cy="158837"/>
      </dsp:txXfrm>
    </dsp:sp>
    <dsp:sp modelId="{6FBE5269-9FF0-498E-AD13-FD82F617B1D9}">
      <dsp:nvSpPr>
        <dsp:cNvPr id="0" name=""/>
        <dsp:cNvSpPr/>
      </dsp:nvSpPr>
      <dsp:spPr>
        <a:xfrm>
          <a:off x="5592771" y="0"/>
          <a:ext cx="2520000" cy="10623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>
              <a:latin typeface="Arial Narrow" panose="020B0606020202030204" pitchFamily="34" charset="0"/>
              <a:cs typeface="Times New Roman" panose="02020603050405020304" pitchFamily="18" charset="0"/>
            </a:rPr>
            <a:t>Analiz ve Fonksiyonlar Teorisi</a:t>
          </a:r>
        </a:p>
      </dsp:txBody>
      <dsp:txXfrm>
        <a:off x="5623885" y="31114"/>
        <a:ext cx="2457772" cy="1000086"/>
      </dsp:txXfrm>
    </dsp:sp>
    <dsp:sp modelId="{8F7D814C-EDDB-432D-A1DC-C926C784718F}">
      <dsp:nvSpPr>
        <dsp:cNvPr id="0" name=""/>
        <dsp:cNvSpPr/>
      </dsp:nvSpPr>
      <dsp:spPr>
        <a:xfrm rot="17692822">
          <a:off x="4150743" y="2660569"/>
          <a:ext cx="2019968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2019968" y="1331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7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10228" y="2623385"/>
        <a:ext cx="100998" cy="100998"/>
      </dsp:txXfrm>
    </dsp:sp>
    <dsp:sp modelId="{945B8EFA-95D4-4D78-879C-BC046D4C8ACD}">
      <dsp:nvSpPr>
        <dsp:cNvPr id="0" name=""/>
        <dsp:cNvSpPr/>
      </dsp:nvSpPr>
      <dsp:spPr>
        <a:xfrm>
          <a:off x="5585653" y="1226482"/>
          <a:ext cx="2520000" cy="10623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>
              <a:latin typeface="Arial Narrow" panose="020B0606020202030204" pitchFamily="34" charset="0"/>
              <a:cs typeface="Times New Roman" panose="02020603050405020304" pitchFamily="18" charset="0"/>
            </a:rPr>
            <a:t>Cebir ve Sayılar Teorisi</a:t>
          </a:r>
        </a:p>
      </dsp:txBody>
      <dsp:txXfrm>
        <a:off x="5616767" y="1257596"/>
        <a:ext cx="2457772" cy="1000086"/>
      </dsp:txXfrm>
    </dsp:sp>
    <dsp:sp modelId="{0129FD1E-6897-483B-B83D-3EC31193D83F}">
      <dsp:nvSpPr>
        <dsp:cNvPr id="0" name=""/>
        <dsp:cNvSpPr/>
      </dsp:nvSpPr>
      <dsp:spPr>
        <a:xfrm rot="19457599">
          <a:off x="4637430" y="3271400"/>
          <a:ext cx="1046595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046595" y="1331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34563" y="3258550"/>
        <a:ext cx="52329" cy="52329"/>
      </dsp:txXfrm>
    </dsp:sp>
    <dsp:sp modelId="{CE414C4E-C7CC-4675-AAE9-EB5962A7C182}">
      <dsp:nvSpPr>
        <dsp:cNvPr id="0" name=""/>
        <dsp:cNvSpPr/>
      </dsp:nvSpPr>
      <dsp:spPr>
        <a:xfrm>
          <a:off x="5585653" y="2448143"/>
          <a:ext cx="2520000" cy="10623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>
              <a:latin typeface="Arial Narrow" panose="020B0606020202030204" pitchFamily="34" charset="0"/>
              <a:cs typeface="Times New Roman" panose="02020603050405020304" pitchFamily="18" charset="0"/>
            </a:rPr>
            <a:t>Geometri</a:t>
          </a:r>
        </a:p>
      </dsp:txBody>
      <dsp:txXfrm>
        <a:off x="5616767" y="2479257"/>
        <a:ext cx="2457772" cy="1000086"/>
      </dsp:txXfrm>
    </dsp:sp>
    <dsp:sp modelId="{A1111EEE-005F-4F86-9F05-C733BF1CE3B3}">
      <dsp:nvSpPr>
        <dsp:cNvPr id="0" name=""/>
        <dsp:cNvSpPr/>
      </dsp:nvSpPr>
      <dsp:spPr>
        <a:xfrm rot="3834582">
          <a:off x="4183491" y="4462249"/>
          <a:ext cx="1971788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971788" y="1331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7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20091" y="4426269"/>
        <a:ext cx="98589" cy="98589"/>
      </dsp:txXfrm>
    </dsp:sp>
    <dsp:sp modelId="{2D1A88EA-4A3E-4B98-A9CB-8BC497DE364C}">
      <dsp:nvSpPr>
        <dsp:cNvPr id="0" name=""/>
        <dsp:cNvSpPr/>
      </dsp:nvSpPr>
      <dsp:spPr>
        <a:xfrm>
          <a:off x="5602969" y="4829840"/>
          <a:ext cx="2520000" cy="10623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>
              <a:latin typeface="Arial Narrow" panose="020B0606020202030204" pitchFamily="34" charset="0"/>
              <a:cs typeface="Times New Roman" panose="02020603050405020304" pitchFamily="18" charset="0"/>
            </a:rPr>
            <a:t>Uygulamalı Matematik</a:t>
          </a:r>
        </a:p>
      </dsp:txBody>
      <dsp:txXfrm>
        <a:off x="5634083" y="4860954"/>
        <a:ext cx="2457772" cy="1000086"/>
      </dsp:txXfrm>
    </dsp:sp>
    <dsp:sp modelId="{E8050C26-6AA3-454E-943C-71C5D1BC82AC}">
      <dsp:nvSpPr>
        <dsp:cNvPr id="0" name=""/>
        <dsp:cNvSpPr/>
      </dsp:nvSpPr>
      <dsp:spPr>
        <a:xfrm rot="4430376">
          <a:off x="3611566" y="5073079"/>
          <a:ext cx="3115638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3115638" y="1331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100" kern="1200"/>
        </a:p>
      </dsp:txBody>
      <dsp:txXfrm>
        <a:off x="5091494" y="5008504"/>
        <a:ext cx="155781" cy="155781"/>
      </dsp:txXfrm>
    </dsp:sp>
    <dsp:sp modelId="{31AFB16D-EAEC-4968-A18A-18FF70877380}">
      <dsp:nvSpPr>
        <dsp:cNvPr id="0" name=""/>
        <dsp:cNvSpPr/>
      </dsp:nvSpPr>
      <dsp:spPr>
        <a:xfrm>
          <a:off x="5602969" y="6051502"/>
          <a:ext cx="2520000" cy="10623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kern="1200" dirty="0">
              <a:latin typeface="Arial Narrow" panose="020B0606020202030204" pitchFamily="34" charset="0"/>
              <a:cs typeface="Times New Roman" panose="02020603050405020304" pitchFamily="18" charset="0"/>
            </a:rPr>
            <a:t>Temel Matematik ve Matematik-Lojik</a:t>
          </a:r>
        </a:p>
      </dsp:txBody>
      <dsp:txXfrm>
        <a:off x="5634083" y="6082616"/>
        <a:ext cx="2457772" cy="1000086"/>
      </dsp:txXfrm>
    </dsp:sp>
    <dsp:sp modelId="{0F6936DB-AAD4-4567-AD71-87EEBDB04D16}">
      <dsp:nvSpPr>
        <dsp:cNvPr id="0" name=""/>
        <dsp:cNvSpPr/>
      </dsp:nvSpPr>
      <dsp:spPr>
        <a:xfrm rot="2108343">
          <a:off x="4640311" y="3878395"/>
          <a:ext cx="1047949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047949" y="1331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5138088" y="3865512"/>
        <a:ext cx="52397" cy="52397"/>
      </dsp:txXfrm>
    </dsp:sp>
    <dsp:sp modelId="{BDD34793-14D5-452D-B1CC-A3876C925358}">
      <dsp:nvSpPr>
        <dsp:cNvPr id="0" name=""/>
        <dsp:cNvSpPr/>
      </dsp:nvSpPr>
      <dsp:spPr>
        <a:xfrm>
          <a:off x="5592771" y="3662134"/>
          <a:ext cx="2520000" cy="10623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>
              <a:latin typeface="Arial Narrow" panose="020B0606020202030204" pitchFamily="34" charset="0"/>
              <a:cs typeface="Times New Roman" panose="02020603050405020304" pitchFamily="18" charset="0"/>
            </a:rPr>
            <a:t>Topoloji</a:t>
          </a:r>
        </a:p>
      </dsp:txBody>
      <dsp:txXfrm>
        <a:off x="5623885" y="3693248"/>
        <a:ext cx="2457772" cy="10000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C2A7A-27DF-4566-9358-BA9180D373E9}" type="datetimeFigureOut">
              <a:rPr lang="tr-TR" smtClean="0"/>
              <a:t>3.10.2023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DAA31-95B4-42F9-98CC-C49DE89474B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2430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3.10.2023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3.10.2023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3.10.2023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3.10.2023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3.10.2023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3.10.2023</a:t>
            </a:fld>
            <a:endParaRPr lang="tr-TR" dirty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3.10.2023</a:t>
            </a:fld>
            <a:endParaRPr lang="tr-TR" dirty="0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3.10.2023</a:t>
            </a:fld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3.10.2023</a:t>
            </a:fld>
            <a:endParaRPr lang="tr-TR" dirty="0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3.10.2023</a:t>
            </a:fld>
            <a:endParaRPr lang="tr-TR" dirty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3.10.2023</a:t>
            </a:fld>
            <a:endParaRPr lang="tr-TR" dirty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pPr/>
              <a:t>3.10.2023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mp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mp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mp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mp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mp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mp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mp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mp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mp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mp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mp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mp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mp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tmp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mp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mp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31000"/>
            </a:blip>
            <a:srcRect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69398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tr-TR" sz="6000" b="1" dirty="0">
                <a:solidFill>
                  <a:srgbClr val="2A4B92"/>
                </a:solidFill>
              </a:rPr>
              <a:t>MATEMATİK BÖLÜMÜ</a:t>
            </a:r>
            <a:br>
              <a:rPr lang="tr-TR" sz="6000" b="1" dirty="0">
                <a:solidFill>
                  <a:srgbClr val="2A4B92"/>
                </a:solidFill>
              </a:rPr>
            </a:br>
            <a:r>
              <a:rPr lang="tr-TR" sz="6000" b="1" dirty="0">
                <a:solidFill>
                  <a:srgbClr val="2A4B92"/>
                </a:solidFill>
              </a:rPr>
              <a:t>ORYANTASYON EĞİTİMİ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1800200" cy="1800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27004" y="1502502"/>
            <a:ext cx="2448272" cy="1143000"/>
          </a:xfrm>
        </p:spPr>
        <p:txBody>
          <a:bodyPr>
            <a:normAutofit/>
          </a:bodyPr>
          <a:lstStyle/>
          <a:p>
            <a:pPr algn="l"/>
            <a:r>
              <a:rPr lang="tr-TR" sz="3600" b="1" dirty="0">
                <a:solidFill>
                  <a:srgbClr val="2A4B92"/>
                </a:solidFill>
              </a:rPr>
              <a:t>Hedefimiz,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15516" y="2612932"/>
            <a:ext cx="8712968" cy="120808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Teorik ve uygulamalı matematik alanında lisans seviyesinde üst düzeyde ve önder konumda bir bölüm olarak, diğer bölümlere lisans seviyesinde gerekli olan matematik formasyonu sağlamaktır.</a:t>
            </a:r>
            <a:endParaRPr lang="tr-TR" sz="24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38" y="620688"/>
            <a:ext cx="1921324" cy="1641359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454" y="4148004"/>
            <a:ext cx="2071092" cy="2071092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47073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55576" y="-162272"/>
            <a:ext cx="8229600" cy="1143000"/>
          </a:xfrm>
        </p:spPr>
        <p:txBody>
          <a:bodyPr>
            <a:normAutofit/>
          </a:bodyPr>
          <a:lstStyle/>
          <a:p>
            <a:r>
              <a:rPr lang="tr-TR" sz="3600" b="1" dirty="0">
                <a:solidFill>
                  <a:srgbClr val="2A4B92"/>
                </a:solidFill>
              </a:rPr>
              <a:t>İstihdam ve Eğitim Olanakları:</a:t>
            </a:r>
            <a:endParaRPr lang="tr-TR" sz="3600" dirty="0">
              <a:solidFill>
                <a:srgbClr val="2A4B92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3528" y="692696"/>
            <a:ext cx="8640960" cy="396044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tr-TR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Bölümümüzden mezun olan öğrenciler genellikle;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üniversite ve eğitim kurumlarında,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devlet kuruluşlarında,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özel sektörde,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bankacılık sektörlerinde vb.</a:t>
            </a:r>
          </a:p>
          <a:p>
            <a:pPr marL="0" indent="0" algn="just">
              <a:buNone/>
            </a:pPr>
            <a:r>
              <a:rPr lang="tr-TR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iş bulabilmektedirler.</a:t>
            </a:r>
          </a:p>
          <a:p>
            <a:pPr marL="0" indent="0" algn="just">
              <a:buNone/>
            </a:pPr>
            <a:r>
              <a:rPr lang="tr-TR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Programı başarılı bir şekilde tamamlayan öğrenci Matematik Bilimi alanında veya bu alandan öğrenci kabul eden diğer bilim dallarında yüksek lisans ve doktora derecelerine başvuruda bulunabilir</a:t>
            </a:r>
            <a:r>
              <a:rPr lang="tr-TR" sz="24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2400" dirty="0"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4" b="7169"/>
          <a:stretch/>
        </p:blipFill>
        <p:spPr>
          <a:xfrm>
            <a:off x="4572000" y="1140205"/>
            <a:ext cx="4392488" cy="2288795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1" r="388" b="6251"/>
          <a:stretch/>
        </p:blipFill>
        <p:spPr>
          <a:xfrm>
            <a:off x="2201747" y="4483944"/>
            <a:ext cx="4602502" cy="2401439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157014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51520" y="764704"/>
            <a:ext cx="8280920" cy="4824536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tr-TR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 bölümü okuyan ve genel not ortalaması 3,00/4,00 olan öğrenciler, istedikleri takdirde, anlaşmalı olduğumuz lisans programlarında çift ana dal ve yan dal başvurusu yapabileceklerdir.</a:t>
            </a:r>
          </a:p>
          <a:p>
            <a:pPr marL="342000" indent="-342000" algn="just">
              <a:lnSpc>
                <a:spcPct val="7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tr-TR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Öğrenciler ayrıca ERASMUS,</a:t>
            </a:r>
          </a:p>
          <a:p>
            <a:pPr marL="342000" indent="-342000" algn="just">
              <a:lnSpc>
                <a:spcPct val="75000"/>
              </a:lnSpc>
              <a:spcAft>
                <a:spcPts val="800"/>
              </a:spcAft>
              <a:buNone/>
            </a:pPr>
            <a:r>
              <a:rPr lang="tr-TR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Farabi, Mevlana gibi değişim programlarından</a:t>
            </a:r>
          </a:p>
          <a:p>
            <a:pPr marL="342000" indent="-342000" algn="just">
              <a:lnSpc>
                <a:spcPct val="75000"/>
              </a:lnSpc>
              <a:spcAft>
                <a:spcPts val="800"/>
              </a:spcAft>
              <a:buNone/>
            </a:pPr>
            <a:r>
              <a:rPr lang="tr-TR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yararlanarak farklı uluslararası ve ulusal</a:t>
            </a:r>
          </a:p>
          <a:p>
            <a:pPr marL="342000" indent="-342000" algn="just">
              <a:lnSpc>
                <a:spcPct val="75000"/>
              </a:lnSpc>
              <a:spcAft>
                <a:spcPts val="800"/>
              </a:spcAft>
              <a:buNone/>
            </a:pPr>
            <a:r>
              <a:rPr lang="tr-TR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üniversitelerden de eğitim alabilirler.</a:t>
            </a:r>
          </a:p>
          <a:p>
            <a:pPr>
              <a:buNone/>
            </a:pPr>
            <a:endParaRPr lang="tr-TR" sz="2400" dirty="0">
              <a:latin typeface="Arial Narrow" panose="020B060602020203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1" b="3368"/>
          <a:stretch/>
        </p:blipFill>
        <p:spPr>
          <a:xfrm>
            <a:off x="5724128" y="2422572"/>
            <a:ext cx="3577020" cy="3672408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50"/>
          <a:stretch/>
        </p:blipFill>
        <p:spPr>
          <a:xfrm>
            <a:off x="179512" y="4258776"/>
            <a:ext cx="5381897" cy="2204864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Değişim Programları</a:t>
            </a:r>
            <a:br>
              <a:rPr lang="tr-TR" b="1" dirty="0">
                <a:solidFill>
                  <a:srgbClr val="C00000"/>
                </a:solidFill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4569371"/>
          </a:xfrm>
        </p:spPr>
        <p:txBody>
          <a:bodyPr>
            <a:normAutofit fontScale="62500" lnSpcReduction="20000"/>
          </a:bodyPr>
          <a:lstStyle/>
          <a:p>
            <a:pPr marL="109728" indent="0" algn="ctr">
              <a:buNone/>
              <a:defRPr/>
            </a:pPr>
            <a:endParaRPr lang="tr-TR" sz="1400" b="1" dirty="0">
              <a:solidFill>
                <a:srgbClr val="C00000"/>
              </a:solidFill>
            </a:endParaRPr>
          </a:p>
          <a:p>
            <a:pPr marL="109728" indent="0">
              <a:buNone/>
              <a:defRPr/>
            </a:pPr>
            <a:r>
              <a:rPr lang="tr-TR" dirty="0"/>
              <a:t>Üniversite ile yurtiçindeki veya yurtdışındaki yükseköğretim kurumları arasında yapılan anlaşmalar uyarınca üniversiteler arası öğrenci değişim programları çerçevesinde öğrenciler </a:t>
            </a:r>
            <a:r>
              <a:rPr lang="tr-TR" b="1" u="sng" dirty="0"/>
              <a:t>bir veya iki yarıyıl</a:t>
            </a:r>
            <a:r>
              <a:rPr lang="tr-TR" b="1" dirty="0"/>
              <a:t> </a:t>
            </a:r>
            <a:r>
              <a:rPr lang="tr-TR" dirty="0"/>
              <a:t>bu üniversitelere gönderilebilir.</a:t>
            </a:r>
          </a:p>
          <a:p>
            <a:pPr marL="365760" indent="-256032">
              <a:buFont typeface="Wingdings 3"/>
              <a:buChar char=""/>
              <a:defRPr/>
            </a:pPr>
            <a:endParaRPr lang="tr-TR" b="1" dirty="0"/>
          </a:p>
          <a:p>
            <a:pPr marL="365760" indent="-256032">
              <a:buFont typeface="Wingdings 3"/>
              <a:buChar char=""/>
              <a:defRPr/>
            </a:pPr>
            <a:r>
              <a:rPr lang="tr-TR" b="1" i="1" dirty="0"/>
              <a:t>Farabi Değişim Programı: </a:t>
            </a:r>
            <a:r>
              <a:rPr lang="tr-TR" b="1" dirty="0"/>
              <a:t>Bir veya iki yarıyıl </a:t>
            </a:r>
            <a:r>
              <a:rPr lang="tr-TR" dirty="0"/>
              <a:t>süresince kendi kurumları dışında anlaşmalı başka bir yükseköğretim kurumunda eğitim ve öğretim faaliyetlerine devam etmeleri </a:t>
            </a:r>
          </a:p>
          <a:p>
            <a:pPr marL="365760" indent="-256032">
              <a:buFont typeface="Wingdings 3"/>
              <a:buChar char=""/>
              <a:defRPr/>
            </a:pPr>
            <a:endParaRPr lang="tr-TR" dirty="0"/>
          </a:p>
          <a:p>
            <a:pPr marL="365760" indent="-256032">
              <a:buFont typeface="Wingdings 3"/>
              <a:buChar char=""/>
              <a:defRPr/>
            </a:pPr>
            <a:r>
              <a:rPr lang="tr-TR" b="1" i="1" dirty="0"/>
              <a:t>Mevlana Değişim Programı: </a:t>
            </a:r>
            <a:r>
              <a:rPr lang="tr-TR" dirty="0"/>
              <a:t>Yurtiçinde eğitim veren yükseköğretim kurumları ile yurtdışında </a:t>
            </a:r>
            <a:r>
              <a:rPr lang="tr-TR" b="1" dirty="0"/>
              <a:t>(Balkan ülkeleri) </a:t>
            </a:r>
            <a:r>
              <a:rPr lang="tr-TR" dirty="0"/>
              <a:t>eğitim veren yükseköğretim kurumları arasında öğrenci değişimi</a:t>
            </a:r>
          </a:p>
          <a:p>
            <a:pPr marL="365760" indent="-256032">
              <a:buFont typeface="Wingdings 3"/>
              <a:buChar char=""/>
              <a:defRPr/>
            </a:pPr>
            <a:endParaRPr lang="tr-TR" b="1" dirty="0"/>
          </a:p>
          <a:p>
            <a:pPr marL="365760" indent="-256032">
              <a:buFont typeface="Wingdings 3"/>
              <a:buChar char=""/>
              <a:defRPr/>
            </a:pPr>
            <a:r>
              <a:rPr lang="tr-TR" b="1" i="1" dirty="0" err="1"/>
              <a:t>Erasmus</a:t>
            </a:r>
            <a:r>
              <a:rPr lang="tr-TR" b="1" i="1" dirty="0"/>
              <a:t>+ Programı: </a:t>
            </a:r>
            <a:r>
              <a:rPr lang="tr-TR" dirty="0"/>
              <a:t>Öğrencilerin bir/iki dönem </a:t>
            </a:r>
            <a:r>
              <a:rPr lang="tr-TR" b="1" dirty="0"/>
              <a:t>AB üyesi ülkelerde </a:t>
            </a:r>
            <a:r>
              <a:rPr lang="tr-TR" dirty="0"/>
              <a:t>öğrenim görmeleri sağlanmakla birlikte 3-12 ay süresince mesleklerinde ilerlemeleri için staj yapma imkanı da sunulmaktadır.</a:t>
            </a:r>
          </a:p>
          <a:p>
            <a:pPr marL="109728" indent="0">
              <a:buNone/>
              <a:defRPr/>
            </a:pPr>
            <a:endParaRPr lang="tr-TR" dirty="0"/>
          </a:p>
          <a:p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0" y="23628"/>
            <a:ext cx="9144000" cy="6858000"/>
          </a:xfrm>
          <a:prstGeom prst="rect">
            <a:avLst/>
          </a:prstGeom>
          <a:blipFill dpi="0" rotWithShape="1">
            <a:blip r:embed="rId2">
              <a:alphaModFix amt="31000"/>
            </a:blip>
            <a:srcRect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6460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Sınavlar ve Değerlendirme</a:t>
            </a:r>
            <a:br>
              <a:rPr lang="tr-TR" b="1" dirty="0">
                <a:solidFill>
                  <a:srgbClr val="C00000"/>
                </a:solidFill>
              </a:rPr>
            </a:br>
            <a:endParaRPr lang="tr-TR" dirty="0"/>
          </a:p>
        </p:txBody>
      </p:sp>
      <p:sp>
        <p:nvSpPr>
          <p:cNvPr id="4" name="İçerik Yer Tutucusu 1"/>
          <p:cNvSpPr>
            <a:spLocks noGrp="1"/>
          </p:cNvSpPr>
          <p:nvPr>
            <p:ph idx="1"/>
          </p:nvPr>
        </p:nvSpPr>
        <p:spPr>
          <a:xfrm>
            <a:off x="457200" y="1600201"/>
            <a:ext cx="7571184" cy="3773015"/>
          </a:xfrm>
        </p:spPr>
        <p:txBody>
          <a:bodyPr>
            <a:normAutofit/>
          </a:bodyPr>
          <a:lstStyle/>
          <a:p>
            <a:pPr marL="109728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tr-TR" sz="1000" b="1" dirty="0">
              <a:solidFill>
                <a:srgbClr val="C00000"/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tr-TR" sz="2400" b="1" dirty="0"/>
              <a:t>Sınavlar; </a:t>
            </a:r>
            <a:r>
              <a:rPr lang="tr-TR" sz="2400" dirty="0"/>
              <a:t>ara sınav, genel sınav, bütünleme sınavı, mazeret sınavı, tek ders sınavı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tr-TR" sz="2400" dirty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tr-TR" sz="2400" dirty="0"/>
              <a:t>Ara Sınavın etki oranı </a:t>
            </a:r>
            <a:r>
              <a:rPr lang="tr-TR" sz="2400" b="1" dirty="0"/>
              <a:t>% 40</a:t>
            </a:r>
          </a:p>
          <a:p>
            <a:pPr marL="109728" indent="0" eaLnBrk="1" fontAlgn="auto" hangingPunct="1">
              <a:spcAft>
                <a:spcPts val="0"/>
              </a:spcAft>
              <a:buNone/>
              <a:defRPr/>
            </a:pPr>
            <a:r>
              <a:rPr lang="tr-TR" sz="2400" b="1" dirty="0"/>
              <a:t>   </a:t>
            </a:r>
            <a:r>
              <a:rPr lang="tr-TR" sz="2400" u="sng" dirty="0"/>
              <a:t>(Sınav ve ödev aktivitesi)</a:t>
            </a:r>
          </a:p>
          <a:p>
            <a:pPr marL="109728" indent="0" eaLnBrk="1" fontAlgn="auto" hangingPunct="1">
              <a:spcAft>
                <a:spcPts val="0"/>
              </a:spcAft>
              <a:buNone/>
              <a:defRPr/>
            </a:pPr>
            <a:endParaRPr lang="tr-TR" sz="2400" b="1" dirty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tr-TR" sz="2400" dirty="0"/>
              <a:t>Genel Sınav etki oranı </a:t>
            </a:r>
            <a:r>
              <a:rPr lang="tr-TR" sz="2400" b="1" dirty="0"/>
              <a:t>% 60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tr-TR" sz="2400" dirty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tr-TR" sz="1400" dirty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tr-TR" sz="1400" dirty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tr-TR" dirty="0"/>
          </a:p>
          <a:p>
            <a:pPr marL="109728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tr-TR" dirty="0"/>
          </a:p>
        </p:txBody>
      </p:sp>
      <p:sp>
        <p:nvSpPr>
          <p:cNvPr id="5" name="Dikdörtgen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31000"/>
            </a:blip>
            <a:srcRect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43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31000"/>
            </a:blip>
            <a:srcRect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Sınavlar ve Değerlendirme</a:t>
            </a:r>
            <a:br>
              <a:rPr lang="tr-TR" b="1" dirty="0">
                <a:solidFill>
                  <a:srgbClr val="C00000"/>
                </a:solidFill>
              </a:rPr>
            </a:br>
            <a:endParaRPr lang="tr-TR" dirty="0"/>
          </a:p>
        </p:txBody>
      </p:sp>
      <p:sp>
        <p:nvSpPr>
          <p:cNvPr id="4" name="İçerik Yer Tutucusu 1"/>
          <p:cNvSpPr>
            <a:spLocks noGrp="1"/>
          </p:cNvSpPr>
          <p:nvPr>
            <p:ph idx="1"/>
          </p:nvPr>
        </p:nvSpPr>
        <p:spPr>
          <a:xfrm>
            <a:off x="457200" y="1052736"/>
            <a:ext cx="7427168" cy="5184576"/>
          </a:xfrm>
        </p:spPr>
        <p:txBody>
          <a:bodyPr>
            <a:normAutofit/>
          </a:bodyPr>
          <a:lstStyle/>
          <a:p>
            <a:pPr marL="109728" indent="0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tr-TR" sz="2400" b="1" dirty="0">
              <a:solidFill>
                <a:srgbClr val="C00000"/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tr-TR" sz="2300" dirty="0"/>
              <a:t>Ara sınav </a:t>
            </a:r>
            <a:r>
              <a:rPr lang="tr-TR" sz="2300" b="1" dirty="0"/>
              <a:t>%40 </a:t>
            </a:r>
            <a:r>
              <a:rPr lang="tr-TR" sz="2300" dirty="0"/>
              <a:t>+ Genel sınav </a:t>
            </a:r>
            <a:r>
              <a:rPr lang="tr-TR" sz="2300" b="1" dirty="0"/>
              <a:t>%60</a:t>
            </a:r>
          </a:p>
          <a:p>
            <a:pPr marL="365760" indent="-256032">
              <a:buFont typeface="Wingdings 3"/>
              <a:buChar char=""/>
              <a:defRPr/>
            </a:pPr>
            <a:r>
              <a:rPr lang="tr-TR" sz="2400" dirty="0"/>
              <a:t>Dersteki başarı, Üniversitenin bağıl değerlendirme sistemi uygulama esaslarına göre belirlenir.</a:t>
            </a:r>
          </a:p>
          <a:p>
            <a:pPr marL="365760" indent="-256032">
              <a:buFont typeface="Wingdings 3"/>
              <a:buChar char=""/>
              <a:defRPr/>
            </a:pPr>
            <a:r>
              <a:rPr lang="tr-TR" sz="2400" dirty="0"/>
              <a:t> Dersin değerlendirmesinde aşağıdaki tablo kullanılır:</a:t>
            </a:r>
          </a:p>
          <a:p>
            <a:pPr marL="365760" indent="-256032">
              <a:buFont typeface="Wingdings 3"/>
              <a:buChar char=""/>
              <a:defRPr/>
            </a:pPr>
            <a:endParaRPr lang="tr-TR" sz="2400" dirty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tr-TR" dirty="0"/>
          </a:p>
          <a:p>
            <a:pPr marL="109728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tr-TR" dirty="0"/>
          </a:p>
        </p:txBody>
      </p:sp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929861"/>
              </p:ext>
            </p:extLst>
          </p:nvPr>
        </p:nvGraphicFramePr>
        <p:xfrm>
          <a:off x="1043608" y="3212976"/>
          <a:ext cx="6840759" cy="2448272"/>
        </p:xfrm>
        <a:graphic>
          <a:graphicData uri="http://schemas.openxmlformats.org/drawingml/2006/table">
            <a:tbl>
              <a:tblPr/>
              <a:tblGrid>
                <a:gridCol w="22802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0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02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482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100" b="1" dirty="0">
                          <a:effectLst/>
                          <a:latin typeface="Calibri"/>
                        </a:rPr>
                        <a:t>Harf Notu</a:t>
                      </a:r>
                      <a:endParaRPr lang="tr-TR" sz="1200" dirty="0">
                        <a:effectLst/>
                        <a:latin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Calibri"/>
                        </a:rPr>
                        <a:t>AA</a:t>
                      </a:r>
                      <a:endParaRPr lang="tr-TR" sz="1200" dirty="0">
                        <a:effectLst/>
                        <a:latin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Calibri"/>
                        </a:rPr>
                        <a:t>BA</a:t>
                      </a:r>
                      <a:endParaRPr lang="tr-TR" sz="1200" dirty="0">
                        <a:effectLst/>
                        <a:latin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Calibri"/>
                        </a:rPr>
                        <a:t>BB</a:t>
                      </a:r>
                      <a:endParaRPr lang="tr-TR" sz="1200" dirty="0">
                        <a:effectLst/>
                        <a:latin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Calibri"/>
                        </a:rPr>
                        <a:t>CB</a:t>
                      </a:r>
                      <a:endParaRPr lang="tr-TR" sz="1200" dirty="0">
                        <a:effectLst/>
                        <a:latin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Calibri"/>
                        </a:rPr>
                        <a:t>CC</a:t>
                      </a:r>
                      <a:endParaRPr lang="tr-TR" sz="1200" dirty="0">
                        <a:effectLst/>
                        <a:latin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Calibri"/>
                        </a:rPr>
                        <a:t>DC</a:t>
                      </a:r>
                      <a:endParaRPr lang="tr-TR" sz="1200" dirty="0">
                        <a:effectLst/>
                        <a:latin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Calibri"/>
                        </a:rPr>
                        <a:t>DD</a:t>
                      </a:r>
                      <a:endParaRPr lang="tr-TR" sz="1200" dirty="0">
                        <a:effectLst/>
                        <a:latin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Calibri"/>
                        </a:rPr>
                        <a:t>FF</a:t>
                      </a:r>
                      <a:endParaRPr lang="tr-TR" sz="12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i-FI" sz="1100" b="1" dirty="0">
                          <a:effectLst/>
                          <a:latin typeface="Calibri"/>
                        </a:rPr>
                        <a:t>Katsayısı</a:t>
                      </a:r>
                      <a:endParaRPr lang="fi-FI" sz="1200" dirty="0">
                        <a:effectLst/>
                        <a:latin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i-FI" sz="1100" dirty="0">
                          <a:effectLst/>
                          <a:latin typeface="Calibri"/>
                        </a:rPr>
                        <a:t>4,00</a:t>
                      </a:r>
                      <a:endParaRPr lang="fi-FI" sz="1200" dirty="0">
                        <a:effectLst/>
                        <a:latin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i-FI" sz="1100" dirty="0">
                          <a:effectLst/>
                          <a:latin typeface="Calibri"/>
                        </a:rPr>
                        <a:t>3,50</a:t>
                      </a:r>
                      <a:endParaRPr lang="fi-FI" sz="1200" dirty="0">
                        <a:effectLst/>
                        <a:latin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i-FI" sz="1100" dirty="0">
                          <a:effectLst/>
                          <a:latin typeface="Calibri"/>
                        </a:rPr>
                        <a:t>3,00</a:t>
                      </a:r>
                      <a:endParaRPr lang="fi-FI" sz="1200" dirty="0">
                        <a:effectLst/>
                        <a:latin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i-FI" sz="1100" dirty="0">
                          <a:effectLst/>
                          <a:latin typeface="Calibri"/>
                        </a:rPr>
                        <a:t>2,50</a:t>
                      </a:r>
                      <a:endParaRPr lang="fi-FI" sz="1200" dirty="0">
                        <a:effectLst/>
                        <a:latin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i-FI" sz="1100" dirty="0">
                          <a:effectLst/>
                          <a:latin typeface="Calibri"/>
                        </a:rPr>
                        <a:t>2,00</a:t>
                      </a:r>
                      <a:endParaRPr lang="fi-FI" sz="1200" dirty="0">
                        <a:effectLst/>
                        <a:latin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i-FI" sz="1100" dirty="0">
                          <a:effectLst/>
                          <a:latin typeface="Calibri"/>
                        </a:rPr>
                        <a:t>1,50</a:t>
                      </a:r>
                      <a:endParaRPr lang="fi-FI" sz="1200" dirty="0">
                        <a:effectLst/>
                        <a:latin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i-FI" sz="1100" dirty="0">
                          <a:effectLst/>
                          <a:latin typeface="Calibri"/>
                        </a:rPr>
                        <a:t>1,00</a:t>
                      </a:r>
                      <a:endParaRPr lang="fi-FI" sz="1200" dirty="0">
                        <a:effectLst/>
                        <a:latin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i-FI" sz="1100" dirty="0">
                          <a:effectLst/>
                          <a:latin typeface="Calibri"/>
                        </a:rPr>
                        <a:t>0,00</a:t>
                      </a:r>
                      <a:endParaRPr lang="fi-FI" sz="12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100" b="1" dirty="0">
                          <a:effectLst/>
                          <a:latin typeface="Calibri"/>
                        </a:rPr>
                        <a:t>Başarı Derecesi</a:t>
                      </a:r>
                      <a:endParaRPr lang="tr-TR" sz="1200" dirty="0">
                        <a:effectLst/>
                        <a:latin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Calibri"/>
                        </a:rPr>
                        <a:t>Pekiyi</a:t>
                      </a:r>
                      <a:endParaRPr lang="tr-TR" sz="1200" dirty="0">
                        <a:effectLst/>
                        <a:latin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Calibri"/>
                        </a:rPr>
                        <a:t>İyi-Pekiyi</a:t>
                      </a:r>
                      <a:endParaRPr lang="tr-TR" sz="1200" dirty="0">
                        <a:effectLst/>
                        <a:latin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Calibri"/>
                        </a:rPr>
                        <a:t>İyi</a:t>
                      </a:r>
                      <a:endParaRPr lang="tr-TR" sz="1200" dirty="0">
                        <a:effectLst/>
                        <a:latin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Calibri"/>
                        </a:rPr>
                        <a:t>Orta-İyi</a:t>
                      </a:r>
                      <a:endParaRPr lang="tr-TR" sz="1200" dirty="0">
                        <a:effectLst/>
                        <a:latin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Calibri"/>
                        </a:rPr>
                        <a:t>Orta</a:t>
                      </a:r>
                      <a:endParaRPr lang="tr-TR" sz="1200" dirty="0">
                        <a:effectLst/>
                        <a:latin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Calibri"/>
                        </a:rPr>
                        <a:t>Zayıf-   Orta</a:t>
                      </a:r>
                      <a:endParaRPr lang="tr-TR" sz="1200" dirty="0">
                        <a:effectLst/>
                        <a:latin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Calibri"/>
                        </a:rPr>
                        <a:t>Zayıf</a:t>
                      </a:r>
                      <a:endParaRPr lang="tr-TR" sz="1200" dirty="0">
                        <a:effectLst/>
                        <a:latin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Calibri"/>
                        </a:rPr>
                        <a:t>Başarısız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tr-TR" sz="1200" dirty="0">
                        <a:effectLst/>
                        <a:latin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Times New Roman"/>
                        </a:rPr>
                        <a:t>https://kms.kaysis.gov.tr/Home/Goster/40462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7990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Mezuniyet Koşulları</a:t>
            </a:r>
            <a:br>
              <a:rPr lang="tr-TR" b="1" dirty="0">
                <a:solidFill>
                  <a:srgbClr val="C00000"/>
                </a:solidFill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 </a:t>
            </a:r>
            <a:r>
              <a:rPr lang="tr-TR" sz="2200" dirty="0"/>
              <a:t>Öğrencinin kayıtlı olduğu programı bitirebilmesi ve diploma alabilmesi için, genel not ortalamasının en az 2,00 olması gerekir.</a:t>
            </a:r>
          </a:p>
          <a:p>
            <a:endParaRPr lang="tr-TR" sz="2200" dirty="0"/>
          </a:p>
          <a:p>
            <a:r>
              <a:rPr lang="tr-TR" sz="2200" dirty="0"/>
              <a:t>240 </a:t>
            </a:r>
            <a:r>
              <a:rPr lang="tr-TR" sz="2200" dirty="0" err="1"/>
              <a:t>AKTS’lik</a:t>
            </a:r>
            <a:r>
              <a:rPr lang="tr-TR" sz="2200" dirty="0"/>
              <a:t> zorunlu/seçmeli dersi başarmak</a:t>
            </a:r>
          </a:p>
          <a:p>
            <a:endParaRPr lang="tr-TR" sz="2200" dirty="0"/>
          </a:p>
          <a:p>
            <a:r>
              <a:rPr lang="tr-TR" sz="2200" dirty="0"/>
              <a:t>Akademik ortalaması 3.50-4.00 olan öğrenciler için yüksek onur belgesi</a:t>
            </a:r>
          </a:p>
          <a:p>
            <a:r>
              <a:rPr lang="tr-TR" sz="2200" dirty="0"/>
              <a:t>Akademik ortalaması 3.00-3.49 olan öğrenciler için onur belgesi verilir.</a:t>
            </a:r>
          </a:p>
          <a:p>
            <a:r>
              <a:rPr lang="tr-TR" sz="2200" dirty="0"/>
              <a:t>Akademik ortalaması 2.00-2.99 olan öğrenciler için mezuniyet derecesi belirtilmez.</a:t>
            </a:r>
          </a:p>
          <a:p>
            <a:endParaRPr lang="tr-TR" sz="2200" dirty="0"/>
          </a:p>
          <a:p>
            <a:endParaRPr lang="tr-TR" sz="2200" dirty="0"/>
          </a:p>
        </p:txBody>
      </p:sp>
      <p:sp>
        <p:nvSpPr>
          <p:cNvPr id="4" name="Dikdörtgen 3"/>
          <p:cNvSpPr/>
          <p:nvPr/>
        </p:nvSpPr>
        <p:spPr>
          <a:xfrm>
            <a:off x="18256" y="-14354"/>
            <a:ext cx="9144000" cy="6858000"/>
          </a:xfrm>
          <a:prstGeom prst="rect">
            <a:avLst/>
          </a:prstGeom>
          <a:blipFill dpi="0" rotWithShape="1">
            <a:blip r:embed="rId2">
              <a:alphaModFix amt="31000"/>
            </a:blip>
            <a:srcRect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9759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8229600" cy="4334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Başlık 4"/>
          <p:cNvSpPr>
            <a:spLocks noGrp="1"/>
          </p:cNvSpPr>
          <p:nvPr>
            <p:ph type="title"/>
          </p:nvPr>
        </p:nvSpPr>
        <p:spPr>
          <a:xfrm>
            <a:off x="2461839" y="584528"/>
            <a:ext cx="42203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728" indent="0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tr-TR" sz="2800" b="1" dirty="0">
                <a:solidFill>
                  <a:srgbClr val="C00000"/>
                </a:solidFill>
              </a:rPr>
              <a:t>Sınavlar ve Değerlendirme</a:t>
            </a:r>
          </a:p>
        </p:txBody>
      </p:sp>
      <p:sp>
        <p:nvSpPr>
          <p:cNvPr id="4" name="Dikdörtgen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31000"/>
            </a:blip>
            <a:srcRect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9918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2731">
            <a:off x="295322" y="1087730"/>
            <a:ext cx="6270534" cy="2776139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2187">
            <a:off x="2369440" y="3210212"/>
            <a:ext cx="6268637" cy="2748141"/>
          </a:xfrm>
          <a:prstGeom prst="rect">
            <a:avLst/>
          </a:prstGeom>
        </p:spPr>
      </p:pic>
      <p:sp>
        <p:nvSpPr>
          <p:cNvPr id="8" name="Unvan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tr-TR" sz="3600" b="1" dirty="0">
                <a:solidFill>
                  <a:srgbClr val="2A4B92"/>
                </a:solidFill>
              </a:rPr>
              <a:t>Üniversite Bilgi Yönetim Sistemi</a:t>
            </a:r>
            <a:endParaRPr lang="tr-TR" dirty="0">
              <a:solidFill>
                <a:srgbClr val="2A4B92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29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9552" y="3777027"/>
            <a:ext cx="7992888" cy="2880320"/>
          </a:xfrm>
        </p:spPr>
        <p:txBody>
          <a:bodyPr/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Araştırma yapmak isteyen öğrencilerimiz, üniversitemizin sağladığı zengin kütüphane olanaklarından, süreli yayınlardan ve geniş kapsamlı bilimsel veri tabanlarından istedikleri bilgilere ulaşabilirler.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Öğrenciler teknoloji tabanlı yapılan araştırmalar için gerekli teknik ve donanıma sahip laboratuvarlarda istedikleri yazılım ve bilgisayar desteğini de alabilirler.</a:t>
            </a:r>
          </a:p>
          <a:p>
            <a:endParaRPr lang="en-US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52" y="130125"/>
            <a:ext cx="7236296" cy="351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2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/>
          <p:cNvSpPr/>
          <p:nvPr/>
        </p:nvSpPr>
        <p:spPr>
          <a:xfrm>
            <a:off x="-590872" y="0"/>
            <a:ext cx="11067527" cy="68580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56692" y="311047"/>
            <a:ext cx="8363272" cy="850106"/>
          </a:xfrm>
        </p:spPr>
        <p:txBody>
          <a:bodyPr>
            <a:normAutofit/>
          </a:bodyPr>
          <a:lstStyle/>
          <a:p>
            <a:pPr algn="l"/>
            <a:r>
              <a:rPr lang="tr-TR" sz="3600" b="1" dirty="0">
                <a:solidFill>
                  <a:srgbClr val="2A4B92"/>
                </a:solidFill>
              </a:rPr>
              <a:t>Fakülte Yönetim</a:t>
            </a:r>
          </a:p>
        </p:txBody>
      </p:sp>
      <p:sp>
        <p:nvSpPr>
          <p:cNvPr id="12" name="İçerik Yer Tutucusu 2"/>
          <p:cNvSpPr txBox="1">
            <a:spLocks/>
          </p:cNvSpPr>
          <p:nvPr/>
        </p:nvSpPr>
        <p:spPr>
          <a:xfrm>
            <a:off x="256692" y="5930111"/>
            <a:ext cx="8779804" cy="7211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tr-TR" sz="2000" dirty="0">
                <a:latin typeface="Arial Narrow" panose="020B0606020202030204" pitchFamily="34" charset="0"/>
              </a:rPr>
              <a:t>          Prof. Dr. Murat RAKAP             		          Dr. </a:t>
            </a:r>
            <a:r>
              <a:rPr lang="tr-TR" sz="2000" dirty="0" err="1">
                <a:latin typeface="Arial Narrow" panose="020B0606020202030204" pitchFamily="34" charset="0"/>
              </a:rPr>
              <a:t>Öğr</a:t>
            </a:r>
            <a:r>
              <a:rPr lang="tr-TR" sz="2000" dirty="0">
                <a:latin typeface="Arial Narrow" panose="020B0606020202030204" pitchFamily="34" charset="0"/>
              </a:rPr>
              <a:t>. Üyesi </a:t>
            </a:r>
            <a:r>
              <a:rPr lang="tr-TR" sz="2000" dirty="0"/>
              <a:t>Adalet ÇENGEL</a:t>
            </a:r>
            <a:endParaRPr lang="tr-TR" sz="20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tr-TR" sz="2000" dirty="0">
                <a:latin typeface="Arial Narrow" panose="020B0606020202030204" pitchFamily="34" charset="0"/>
              </a:rPr>
              <a:t>              Dekan Yardımcısı	                                                      Dekan Yardımcısı</a:t>
            </a:r>
            <a:endParaRPr lang="tr-TR" sz="2000" dirty="0"/>
          </a:p>
          <a:p>
            <a:endParaRPr lang="tr-TR" sz="2000" dirty="0"/>
          </a:p>
        </p:txBody>
      </p:sp>
      <p:sp>
        <p:nvSpPr>
          <p:cNvPr id="14" name="İçerik Yer Tutucusu 2"/>
          <p:cNvSpPr txBox="1">
            <a:spLocks/>
          </p:cNvSpPr>
          <p:nvPr/>
        </p:nvSpPr>
        <p:spPr>
          <a:xfrm>
            <a:off x="755575" y="3588568"/>
            <a:ext cx="7632848" cy="7211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tr-TR" sz="2000" dirty="0"/>
              <a:t>Prof. Dr. Bülent KARAKAŞ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tr-TR" sz="2000" dirty="0"/>
              <a:t>Dekan</a:t>
            </a:r>
          </a:p>
          <a:p>
            <a:endParaRPr lang="tr-TR" sz="2000" dirty="0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 r="3950"/>
          <a:stretch/>
        </p:blipFill>
        <p:spPr>
          <a:xfrm>
            <a:off x="3635894" y="1315313"/>
            <a:ext cx="1872209" cy="2297271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785614"/>
            <a:ext cx="2142185" cy="214218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917" y="3776728"/>
            <a:ext cx="1622443" cy="214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93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89" y="573354"/>
            <a:ext cx="8040222" cy="2059891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53" y="2847852"/>
            <a:ext cx="6789494" cy="379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8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ikdörtgen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Metin kutusu 7"/>
          <p:cNvSpPr txBox="1"/>
          <p:nvPr/>
        </p:nvSpPr>
        <p:spPr>
          <a:xfrm>
            <a:off x="471347" y="467380"/>
            <a:ext cx="6188885" cy="461665"/>
          </a:xfrm>
          <a:prstGeom prst="rect">
            <a:avLst/>
          </a:prstGeom>
          <a:solidFill>
            <a:srgbClr val="2A4B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tr-TR" sz="2400" dirty="0">
                <a:latin typeface="Arial Narrow" panose="020B0606020202030204" pitchFamily="34" charset="0"/>
                <a:cs typeface="Times New Roman" panose="02020603050405020304" pitchFamily="18" charset="0"/>
              </a:rPr>
              <a:t>1. sınıf danışmanı: </a:t>
            </a:r>
            <a:r>
              <a:rPr lang="tr-TR" sz="2400" dirty="0">
                <a:latin typeface="Arial Narrow" panose="020B0606020202030204" pitchFamily="34" charset="0"/>
              </a:rPr>
              <a:t>Dr. </a:t>
            </a:r>
            <a:r>
              <a:rPr lang="tr-TR" sz="2400" dirty="0" err="1">
                <a:latin typeface="Arial Narrow" panose="020B0606020202030204" pitchFamily="34" charset="0"/>
              </a:rPr>
              <a:t>Öğr</a:t>
            </a:r>
            <a:r>
              <a:rPr lang="tr-TR" sz="2400" dirty="0">
                <a:latin typeface="Arial Narrow" panose="020B0606020202030204" pitchFamily="34" charset="0"/>
              </a:rPr>
              <a:t>. Üyesi </a:t>
            </a:r>
            <a:r>
              <a:rPr lang="tr-TR" sz="2400" dirty="0" smtClean="0">
                <a:latin typeface="Arial Narrow" panose="020B0606020202030204" pitchFamily="34" charset="0"/>
              </a:rPr>
              <a:t> Adalet ÇENGEL</a:t>
            </a:r>
            <a:endParaRPr lang="tr-TR" sz="2400" dirty="0"/>
          </a:p>
        </p:txBody>
      </p:sp>
      <p:grpSp>
        <p:nvGrpSpPr>
          <p:cNvPr id="2" name="Grup 1"/>
          <p:cNvGrpSpPr/>
          <p:nvPr/>
        </p:nvGrpSpPr>
        <p:grpSpPr>
          <a:xfrm>
            <a:off x="1503385" y="4678281"/>
            <a:ext cx="4724799" cy="1536750"/>
            <a:chOff x="1217263" y="4824108"/>
            <a:chExt cx="4724799" cy="1390922"/>
          </a:xfrm>
        </p:grpSpPr>
        <p:sp>
          <p:nvSpPr>
            <p:cNvPr id="18" name="Metin kutusu 17"/>
            <p:cNvSpPr txBox="1"/>
            <p:nvPr/>
          </p:nvSpPr>
          <p:spPr>
            <a:xfrm>
              <a:off x="1217263" y="5593830"/>
              <a:ext cx="1117277" cy="461665"/>
            </a:xfrm>
            <a:prstGeom prst="rect">
              <a:avLst/>
            </a:prstGeom>
            <a:solidFill>
              <a:srgbClr val="2A4B92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tr-TR" sz="2400" dirty="0">
                  <a:latin typeface="Arial Narrow" panose="020B0606020202030204" pitchFamily="34" charset="0"/>
                </a:rPr>
                <a:t>BUZEM</a:t>
              </a:r>
            </a:p>
          </p:txBody>
        </p:sp>
        <p:sp>
          <p:nvSpPr>
            <p:cNvPr id="20" name="Metin kutusu 19"/>
            <p:cNvSpPr txBox="1"/>
            <p:nvPr/>
          </p:nvSpPr>
          <p:spPr>
            <a:xfrm>
              <a:off x="2845718" y="4824108"/>
              <a:ext cx="30963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tr-T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Metin kutusu 21"/>
            <p:cNvSpPr txBox="1"/>
            <p:nvPr/>
          </p:nvSpPr>
          <p:spPr>
            <a:xfrm>
              <a:off x="2843808" y="5845698"/>
              <a:ext cx="2808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tr-T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40" y="2024783"/>
            <a:ext cx="2434560" cy="127902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47" y="2749508"/>
            <a:ext cx="2707354" cy="142234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35" y="3948996"/>
            <a:ext cx="2264252" cy="1189553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47" y="5193440"/>
            <a:ext cx="1021590" cy="1021590"/>
          </a:xfrm>
          <a:prstGeom prst="rect">
            <a:avLst/>
          </a:prstGeom>
        </p:spPr>
      </p:pic>
      <p:pic>
        <p:nvPicPr>
          <p:cNvPr id="24" name="Resim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168" y="176008"/>
            <a:ext cx="2332083" cy="2332083"/>
          </a:xfrm>
          <a:prstGeom prst="rect">
            <a:avLst/>
          </a:prstGeom>
        </p:spPr>
      </p:pic>
      <p:sp>
        <p:nvSpPr>
          <p:cNvPr id="27" name="Metin kutusu 26"/>
          <p:cNvSpPr txBox="1"/>
          <p:nvPr/>
        </p:nvSpPr>
        <p:spPr>
          <a:xfrm>
            <a:off x="3370536" y="4310788"/>
            <a:ext cx="5135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latin typeface="Arial Narrow" panose="020B0606020202030204" pitchFamily="34" charset="0"/>
              </a:rPr>
              <a:t>Doç. </a:t>
            </a:r>
            <a:r>
              <a:rPr lang="tr-TR" sz="2400" dirty="0" err="1">
                <a:latin typeface="Arial Narrow" panose="020B0606020202030204" pitchFamily="34" charset="0"/>
              </a:rPr>
              <a:t>Dr</a:t>
            </a:r>
            <a:r>
              <a:rPr lang="sv-SE" sz="2400" dirty="0">
                <a:latin typeface="Arial Narrow" panose="020B0606020202030204" pitchFamily="34" charset="0"/>
              </a:rPr>
              <a:t>.</a:t>
            </a:r>
            <a:r>
              <a:rPr lang="tr-TR" sz="2400" dirty="0">
                <a:latin typeface="Arial Narrow" panose="020B0606020202030204" pitchFamily="34" charset="0"/>
              </a:rPr>
              <a:t> M. Bahar BAŞKIR</a:t>
            </a:r>
            <a:endParaRPr lang="tr-TR" sz="24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Metin kutusu 27"/>
          <p:cNvSpPr txBox="1"/>
          <p:nvPr/>
        </p:nvSpPr>
        <p:spPr>
          <a:xfrm>
            <a:off x="3390406" y="3303809"/>
            <a:ext cx="441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latin typeface="Arial Narrow" panose="020B0606020202030204" pitchFamily="34" charset="0"/>
              </a:rPr>
              <a:t>Doç. </a:t>
            </a:r>
            <a:r>
              <a:rPr lang="tr-TR" sz="2400" dirty="0" err="1">
                <a:latin typeface="Arial Narrow" panose="020B0606020202030204" pitchFamily="34" charset="0"/>
              </a:rPr>
              <a:t>Dr</a:t>
            </a:r>
            <a:r>
              <a:rPr lang="sv-SE" sz="2400" dirty="0">
                <a:latin typeface="Arial Narrow" panose="020B0606020202030204" pitchFamily="34" charset="0"/>
              </a:rPr>
              <a:t>. </a:t>
            </a:r>
            <a:r>
              <a:rPr lang="tr-TR" sz="2400" dirty="0">
                <a:latin typeface="Arial Narrow" panose="020B0606020202030204" pitchFamily="34" charset="0"/>
              </a:rPr>
              <a:t>Samet ERDEN</a:t>
            </a:r>
            <a:endParaRPr lang="tr-TR" sz="24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70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6908365" cy="3288080"/>
          </a:xfrm>
          <a:prstGeom prst="rect">
            <a:avLst/>
          </a:prstGeom>
        </p:spPr>
      </p:pic>
      <p:sp>
        <p:nvSpPr>
          <p:cNvPr id="5" name="Unvan 1"/>
          <p:cNvSpPr>
            <a:spLocks noGrp="1"/>
          </p:cNvSpPr>
          <p:nvPr>
            <p:ph type="title"/>
          </p:nvPr>
        </p:nvSpPr>
        <p:spPr>
          <a:xfrm>
            <a:off x="471053" y="116632"/>
            <a:ext cx="8229600" cy="1143000"/>
          </a:xfrm>
        </p:spPr>
        <p:txBody>
          <a:bodyPr>
            <a:normAutofit/>
          </a:bodyPr>
          <a:lstStyle/>
          <a:p>
            <a:r>
              <a:rPr lang="tr-TR" sz="3600" b="1" dirty="0">
                <a:solidFill>
                  <a:srgbClr val="2A4B92"/>
                </a:solidFill>
              </a:rPr>
              <a:t>Bilimsel Araştırma</a:t>
            </a:r>
            <a:endParaRPr lang="tr-TR" sz="3600" dirty="0">
              <a:solidFill>
                <a:srgbClr val="2A4B92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848" y="3755890"/>
            <a:ext cx="5699997" cy="307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7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165" y="174904"/>
            <a:ext cx="3282772" cy="2424299"/>
          </a:xfrm>
          <a:prstGeom prst="rect">
            <a:avLst/>
          </a:prstGeom>
        </p:spPr>
      </p:pic>
      <p:sp>
        <p:nvSpPr>
          <p:cNvPr id="5" name="Unvan 1"/>
          <p:cNvSpPr txBox="1">
            <a:spLocks/>
          </p:cNvSpPr>
          <p:nvPr/>
        </p:nvSpPr>
        <p:spPr>
          <a:xfrm>
            <a:off x="268522" y="-99392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>
                <a:solidFill>
                  <a:srgbClr val="FF0000"/>
                </a:solidFill>
              </a:rPr>
              <a:t>Etkinlikler</a:t>
            </a:r>
            <a:endParaRPr lang="tr-TR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40" y="614242"/>
            <a:ext cx="2735506" cy="3475462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0" y="20576"/>
            <a:ext cx="2818428" cy="369918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16" y="3754728"/>
            <a:ext cx="2346668" cy="3083087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165" y="2599203"/>
            <a:ext cx="3138542" cy="4439043"/>
          </a:xfrm>
          <a:prstGeom prst="rect">
            <a:avLst/>
          </a:prstGeom>
        </p:spPr>
      </p:pic>
      <p:pic>
        <p:nvPicPr>
          <p:cNvPr id="1026" name="Picture 2" descr="https://cdn.bartin.edu.tr/matematik/c84898fede60b9f5e3aa0446f1e327cc/gold-and-white-floral-border-graduation-invitation-1_24W1zlz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622" y="4153542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05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D6573D51-B63D-C13E-CB80-42184CC0A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33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413D010-604C-4DCE-7020-843CB9600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803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FF2CC3D5-5EFD-C771-5226-B651E7021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36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EBCA7C1-45FC-D11B-5D2B-4A8D79358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22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0E99DF2-BF75-4C08-79B0-CBEA7A46E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45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41224" y="99431"/>
            <a:ext cx="8363272" cy="850106"/>
          </a:xfrm>
        </p:spPr>
        <p:txBody>
          <a:bodyPr>
            <a:normAutofit/>
          </a:bodyPr>
          <a:lstStyle/>
          <a:p>
            <a:pPr algn="l"/>
            <a:r>
              <a:rPr lang="tr-TR" sz="3600" b="1" dirty="0">
                <a:solidFill>
                  <a:srgbClr val="2A4B92"/>
                </a:solidFill>
              </a:rPr>
              <a:t>Matematik Bölümü Akademik Personel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11560" y="2921810"/>
            <a:ext cx="7427168" cy="792088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tr-TR" sz="2000" dirty="0">
                <a:latin typeface="Arial Narrow" panose="020B0606020202030204" pitchFamily="34" charset="0"/>
              </a:rPr>
              <a:t>  Prof. Dr. Bülent KARAKAŞ		               Prof. Dr. Şuayip  YÜZBAŞI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tr-TR" sz="2000">
                <a:latin typeface="Arial Narrow" panose="020B0606020202030204" pitchFamily="34" charset="0"/>
              </a:rPr>
              <a:t>                 (</a:t>
            </a:r>
            <a:r>
              <a:rPr lang="tr-TR" sz="2000"/>
              <a:t>Dekan)</a:t>
            </a:r>
            <a:r>
              <a:rPr lang="tr-TR" sz="2000" dirty="0">
                <a:latin typeface="Arial Narrow" panose="020B0606020202030204" pitchFamily="34" charset="0"/>
              </a:rPr>
              <a:t>	    			      (Bölüm Başkanı)				</a:t>
            </a:r>
            <a:endParaRPr lang="tr-TR" sz="2000" dirty="0"/>
          </a:p>
          <a:p>
            <a:endParaRPr lang="tr-TR" sz="2000" dirty="0"/>
          </a:p>
        </p:txBody>
      </p:sp>
      <p:pic>
        <p:nvPicPr>
          <p:cNvPr id="1028" name="Picture 4" descr="https://cdn.bartin.edu.tr/fen1/6ccf685b25aadedee8b77dd846ff59e5/personelresimhandler-2_xRif4T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15" y="3755689"/>
            <a:ext cx="1732611" cy="214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İçerik Yer Tutucusu 2"/>
          <p:cNvSpPr txBox="1">
            <a:spLocks/>
          </p:cNvSpPr>
          <p:nvPr/>
        </p:nvSpPr>
        <p:spPr>
          <a:xfrm>
            <a:off x="611560" y="5930111"/>
            <a:ext cx="8532440" cy="7211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tr-TR" sz="2000" dirty="0">
                <a:latin typeface="Arial Narrow" panose="020B0606020202030204" pitchFamily="34" charset="0"/>
              </a:rPr>
              <a:t>    Doç. Dr. Ömer KİŞİ             Doç. Dr. Mustafa YILDIZ         Doç. Dr. Erhan GÜLER                         		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tr-TR" sz="2000" dirty="0">
                <a:latin typeface="Arial Narrow" panose="020B0606020202030204" pitchFamily="34" charset="0"/>
              </a:rPr>
              <a:t>     </a:t>
            </a:r>
            <a:endParaRPr lang="tr-TR" sz="20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 r="3950"/>
          <a:stretch/>
        </p:blipFill>
        <p:spPr>
          <a:xfrm>
            <a:off x="1187624" y="964724"/>
            <a:ext cx="1680433" cy="1966254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949534"/>
            <a:ext cx="2045502" cy="204550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744273"/>
            <a:ext cx="2421147" cy="2055362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5869" y="3799685"/>
            <a:ext cx="1796539" cy="212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005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26F81CA8-CA34-5B7A-EBB3-497B47153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9286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408895A7-BB67-58C1-AB7D-AD58589D3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706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68AC4006-6DB3-3663-1CAE-3610EF0A1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579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C85390E-1802-D931-A840-12F305EB4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074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A549C70-C4FF-14AA-2B46-0607E03CA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894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91B28AA-2C19-E7A1-48F3-ECB26CAE1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717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66D55C7-0BBC-F4FF-CADE-50AA32DBE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010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E903F93-43DF-D9E2-E7A8-25040A05E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050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26B5B2C-0326-6AAA-9F1C-BA48DDE0C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1896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86331345-9FBB-37DE-8829-BEE6A8523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1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ikdörtgen 16"/>
          <p:cNvSpPr/>
          <p:nvPr/>
        </p:nvSpPr>
        <p:spPr>
          <a:xfrm>
            <a:off x="15280" y="-20851"/>
            <a:ext cx="9144000" cy="68580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İçerik Yer Tutucusu 2"/>
          <p:cNvSpPr txBox="1">
            <a:spLocks/>
          </p:cNvSpPr>
          <p:nvPr/>
        </p:nvSpPr>
        <p:spPr>
          <a:xfrm>
            <a:off x="683568" y="2708920"/>
            <a:ext cx="8712968" cy="4327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tr-TR" sz="2000" dirty="0">
                <a:latin typeface="Arial Narrow" panose="020B0606020202030204" pitchFamily="34" charset="0"/>
              </a:rPr>
              <a:t>Doç. Dr. Emrah ALTUN             Doç. Dr. Samet ERDEN         Doç. Dr. M. Bahar BAŞKIR</a:t>
            </a:r>
            <a:endParaRPr lang="tr-TR" sz="2000" dirty="0"/>
          </a:p>
        </p:txBody>
      </p:sp>
      <p:pic>
        <p:nvPicPr>
          <p:cNvPr id="2050" name="Picture 2" descr="https://cdn.bartin.edu.tr/fen1/6ccf685b25aadedee8b77dd846ff59e5/personelresimhandler-1_cRijmi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328" y="530994"/>
            <a:ext cx="1662104" cy="216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342" y="560717"/>
            <a:ext cx="1580338" cy="2107116"/>
          </a:xfrm>
          <a:prstGeom prst="rect">
            <a:avLst/>
          </a:prstGeom>
        </p:spPr>
      </p:pic>
      <p:sp>
        <p:nvSpPr>
          <p:cNvPr id="13" name="İçerik Yer Tutucusu 2"/>
          <p:cNvSpPr txBox="1">
            <a:spLocks/>
          </p:cNvSpPr>
          <p:nvPr/>
        </p:nvSpPr>
        <p:spPr>
          <a:xfrm>
            <a:off x="15280" y="5422687"/>
            <a:ext cx="10245352" cy="3509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tr-TR" sz="1900" dirty="0">
                <a:latin typeface="Arial Narrow" panose="020B0606020202030204" pitchFamily="34" charset="0"/>
              </a:rPr>
              <a:t> Dr. </a:t>
            </a:r>
            <a:r>
              <a:rPr lang="tr-TR" sz="1900" dirty="0" err="1">
                <a:latin typeface="Arial Narrow" panose="020B0606020202030204" pitchFamily="34" charset="0"/>
              </a:rPr>
              <a:t>Öğr</a:t>
            </a:r>
            <a:r>
              <a:rPr lang="tr-TR" sz="1900" dirty="0">
                <a:latin typeface="Arial Narrow" panose="020B0606020202030204" pitchFamily="34" charset="0"/>
              </a:rPr>
              <a:t>. Üyesi Funda TÜRK           Dr. </a:t>
            </a:r>
            <a:r>
              <a:rPr lang="tr-TR" sz="1900" dirty="0" err="1">
                <a:latin typeface="Arial Narrow" panose="020B0606020202030204" pitchFamily="34" charset="0"/>
              </a:rPr>
              <a:t>Öğr</a:t>
            </a:r>
            <a:r>
              <a:rPr lang="tr-TR" sz="1900" dirty="0">
                <a:latin typeface="Arial Narrow" panose="020B0606020202030204" pitchFamily="34" charset="0"/>
              </a:rPr>
              <a:t>. Üyesi Rumi Melih PELEN    Dr. </a:t>
            </a:r>
            <a:r>
              <a:rPr lang="tr-TR" sz="1900" dirty="0" err="1">
                <a:latin typeface="Arial Narrow" panose="020B0606020202030204" pitchFamily="34" charset="0"/>
              </a:rPr>
              <a:t>Öğr</a:t>
            </a:r>
            <a:r>
              <a:rPr lang="tr-TR" sz="1900" dirty="0">
                <a:latin typeface="Arial Narrow" panose="020B0606020202030204" pitchFamily="34" charset="0"/>
              </a:rPr>
              <a:t>. Üyesi Adalet ÇENGEL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tr-TR" sz="1900" dirty="0">
                <a:latin typeface="Arial Narrow" panose="020B0606020202030204" pitchFamily="34" charset="0"/>
              </a:rPr>
              <a:t>                                                                                                                          (Dekan Yardımcısı)</a:t>
            </a:r>
            <a:endParaRPr lang="tr-TR" sz="1900" dirty="0"/>
          </a:p>
        </p:txBody>
      </p:sp>
      <p:pic>
        <p:nvPicPr>
          <p:cNvPr id="11" name="Picture 2" descr="https://cdn.bartin.edu.tr/fen/00527bacddb17bce1111a72579352eb3/img3899_vcGedxP_tf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4" t="16491" r="18368" b="15278"/>
          <a:stretch/>
        </p:blipFill>
        <p:spPr bwMode="auto">
          <a:xfrm>
            <a:off x="740194" y="3375239"/>
            <a:ext cx="1706029" cy="187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s://cdn.bartin.edu.tr/istatistik/45fc9b12bc27574d739b9f4b49f1f66f/resim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6" t="28312" r="12879" b="28314"/>
          <a:stretch/>
        </p:blipFill>
        <p:spPr bwMode="auto">
          <a:xfrm>
            <a:off x="903084" y="543103"/>
            <a:ext cx="1739426" cy="212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524536"/>
            <a:ext cx="1866196" cy="186619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504" y="3366071"/>
            <a:ext cx="1597928" cy="211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2668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40DF7BFC-A60F-7450-AAD2-D8EB8EA31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398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E655172-BA76-C812-00F5-45519FA1F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126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4762B25-2AC0-95FE-6898-328D8DC68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947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3B25BB2-4930-BE89-57AF-D7F29DFC4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825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C64032E-A134-3333-9B06-50CE7A6C9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550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D8D8FBF-45C1-5EF7-6A4B-BF91AF3A3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764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F9C4D23-C5CD-3BCB-4899-2EF092ED0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937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868F8A0-887D-476D-F154-4EDDA79CE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571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D9D4036-9C58-6975-46DB-28AFB980B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96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F298EFAB-1AFF-7D89-C8AB-74EE8DB7D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23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1C57532-EEFA-B764-D7B5-01B3416F9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96753"/>
            <a:ext cx="2668212" cy="2448272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B350BDEE-16ED-65BA-042F-FD6F3247E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96753"/>
            <a:ext cx="3024336" cy="2448272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223388B7-A463-1382-ECCB-DF9DBEB1A9C1}"/>
              </a:ext>
            </a:extLst>
          </p:cNvPr>
          <p:cNvSpPr txBox="1"/>
          <p:nvPr/>
        </p:nvSpPr>
        <p:spPr>
          <a:xfrm>
            <a:off x="940306" y="3809191"/>
            <a:ext cx="8096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    Öğr. Görevlisi Dr. Ayşe KARATAŞ                        Doç. Dr. Neslihan </a:t>
            </a:r>
            <a:r>
              <a:rPr lang="tr-TR" dirty="0" err="1"/>
              <a:t>Nesliye</a:t>
            </a:r>
            <a:r>
              <a:rPr lang="tr-TR" dirty="0"/>
              <a:t> PELEN</a:t>
            </a:r>
          </a:p>
        </p:txBody>
      </p:sp>
    </p:spTree>
    <p:extLst>
      <p:ext uri="{BB962C8B-B14F-4D97-AF65-F5344CB8AC3E}">
        <p14:creationId xmlns:p14="http://schemas.microsoft.com/office/powerpoint/2010/main" val="36274955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2AFC8F7-2004-A11B-E08A-132F91AC0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177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F620440-5F66-6860-E0A1-6FB9983CB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562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BEC9A70-4CDF-081E-D590-469B1A401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081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9880C57-C14D-2E0F-2886-CB306CDF5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034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86867E17-8F37-E3FF-0A41-A09DF4251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372"/>
            <a:ext cx="9143999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350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7722879-FE1F-926B-46D6-77BEF56B6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492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C6F14899-1921-4560-A2A2-0C4065F83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8578"/>
            <a:ext cx="9144000" cy="464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96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>
            <a:extLst>
              <a:ext uri="{FF2B5EF4-FFF2-40B4-BE49-F238E27FC236}">
                <a16:creationId xmlns:a16="http://schemas.microsoft.com/office/drawing/2014/main" id="{E012F17B-507B-3B23-B63E-72D4A6C79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924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Metin kutusu 3"/>
          <p:cNvSpPr txBox="1"/>
          <p:nvPr/>
        </p:nvSpPr>
        <p:spPr>
          <a:xfrm>
            <a:off x="359532" y="2767281"/>
            <a:ext cx="8424936" cy="1323439"/>
          </a:xfrm>
          <a:prstGeom prst="rect">
            <a:avLst/>
          </a:prstGeom>
          <a:gradFill>
            <a:gsLst>
              <a:gs pos="0">
                <a:srgbClr val="2A4B92"/>
              </a:gs>
              <a:gs pos="63000">
                <a:schemeClr val="tx2">
                  <a:lumMod val="60000"/>
                  <a:lumOff val="40000"/>
                </a:schemeClr>
              </a:gs>
              <a:gs pos="100000">
                <a:srgbClr val="2A4B92"/>
              </a:gs>
            </a:gsLst>
          </a:gradFill>
          <a:effectLst>
            <a:outerShdw blurRad="40000" dist="23000" dir="5400000" rotWithShape="0">
              <a:schemeClr val="tx1">
                <a:alpha val="35000"/>
              </a:scheme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8000" dirty="0">
                <a:latin typeface="+mj-lt"/>
              </a:rPr>
              <a:t>TEŞEKKÜRLER</a:t>
            </a:r>
          </a:p>
        </p:txBody>
      </p:sp>
    </p:spTree>
    <p:extLst>
      <p:ext uri="{BB962C8B-B14F-4D97-AF65-F5344CB8AC3E}">
        <p14:creationId xmlns:p14="http://schemas.microsoft.com/office/powerpoint/2010/main" val="3505302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-756592" y="-21688"/>
            <a:ext cx="11067527" cy="68580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801599"/>
            <a:ext cx="2114528" cy="261220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99" y="1804692"/>
            <a:ext cx="1944216" cy="2609872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802751"/>
            <a:ext cx="2316182" cy="2632025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0" y="4640201"/>
            <a:ext cx="10404648" cy="372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Arial Narrow" panose="020B0606020202030204" pitchFamily="34" charset="0"/>
              </a:rPr>
              <a:t>Dr.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Öğr</a:t>
            </a:r>
            <a:r>
              <a:rPr lang="tr-TR" dirty="0">
                <a:latin typeface="Arial Narrow" panose="020B0606020202030204" pitchFamily="34" charset="0"/>
              </a:rPr>
              <a:t>. Üyesi</a:t>
            </a:r>
            <a:r>
              <a:rPr lang="sv-SE" dirty="0">
                <a:latin typeface="Arial Narrow" panose="020B0606020202030204" pitchFamily="34" charset="0"/>
              </a:rPr>
              <a:t> </a:t>
            </a:r>
            <a:r>
              <a:rPr lang="tr-TR" dirty="0">
                <a:latin typeface="Arial Narrow" panose="020B0606020202030204" pitchFamily="34" charset="0"/>
              </a:rPr>
              <a:t>Fatma GÜLER EROĞLU           Arş. Gör. İpek SARAÇLAR         Arş. Gör. Galip Furkan UÇAK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82223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31000"/>
            </a:blip>
            <a:srcRect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2A4B92"/>
                </a:solidFill>
              </a:rPr>
              <a:t>Matematik Bölümü Hakkında</a:t>
            </a:r>
            <a:endParaRPr lang="tr-TR" dirty="0">
              <a:solidFill>
                <a:srgbClr val="2A4B92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8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Matematik bölümümüz 2012-2013 eğitim öğretim yılında lisans seviyesinde öğretim vermeye başlamıştır.</a:t>
            </a:r>
            <a:endParaRPr lang="tr-TR" sz="28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04" y="3212976"/>
            <a:ext cx="3528392" cy="2293454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1158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6" name="Diyagram 5"/>
          <p:cNvGraphicFramePr/>
          <p:nvPr>
            <p:extLst>
              <p:ext uri="{D42A27DB-BD31-4B8C-83A1-F6EECF244321}">
                <p14:modId xmlns:p14="http://schemas.microsoft.com/office/powerpoint/2010/main" val="170271202"/>
              </p:ext>
            </p:extLst>
          </p:nvPr>
        </p:nvGraphicFramePr>
        <p:xfrm>
          <a:off x="-588728" y="-161131"/>
          <a:ext cx="10321456" cy="7180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5381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996" y="188640"/>
            <a:ext cx="8640960" cy="51845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3600" b="1" dirty="0">
                <a:solidFill>
                  <a:srgbClr val="2A4B92"/>
                </a:solidFill>
                <a:latin typeface="+mj-lt"/>
              </a:rPr>
              <a:t>Matematik Bölümü</a:t>
            </a:r>
            <a:endParaRPr lang="tr-TR" sz="3600" dirty="0">
              <a:solidFill>
                <a:srgbClr val="2A4B92"/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tr-TR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Matematik bölümünde, matematiğin temel alanları olan analiz, cebir, geometri, topoloji ve uygulamalı matematik gibi alanlarda eğitim, öğretim ve araştırmalar yapılmaktadır.</a:t>
            </a:r>
          </a:p>
          <a:p>
            <a:pPr marL="0" indent="0" algn="just">
              <a:buNone/>
            </a:pPr>
            <a:r>
              <a:rPr lang="tr-TR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Amacımız; Matematiksel alt yapı ile donanmış,</a:t>
            </a:r>
          </a:p>
          <a:p>
            <a:pPr marL="0" indent="0" algn="just">
              <a:buNone/>
            </a:pPr>
            <a:r>
              <a:rPr lang="tr-TR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kendine güvenen,</a:t>
            </a:r>
          </a:p>
          <a:p>
            <a:pPr marL="0" indent="0" algn="just">
              <a:buNone/>
            </a:pPr>
            <a:r>
              <a:rPr lang="tr-TR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yeni gelişmeleri takip edebilen,</a:t>
            </a:r>
          </a:p>
          <a:p>
            <a:pPr marL="0" indent="0" algn="just">
              <a:buNone/>
            </a:pPr>
            <a:r>
              <a:rPr lang="tr-TR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temel akademik matematiği ve matematiksel düşünceyi özümsemiş,</a:t>
            </a:r>
          </a:p>
          <a:p>
            <a:pPr marL="0" indent="0" algn="just">
              <a:buNone/>
            </a:pPr>
            <a:r>
              <a:rPr lang="tr-TR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aldığı eğitimle gerek ülkemiz bilim hayatında gerekse toplum ve iş yaşamında saygın yerler edinecek öğrenciler yetiştirmektir.</a:t>
            </a:r>
            <a:endParaRPr lang="tr-T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938" y="4452920"/>
            <a:ext cx="4846125" cy="2288448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574" y="1484784"/>
            <a:ext cx="3707904" cy="2085696"/>
          </a:xfrm>
          <a:prstGeom prst="rect">
            <a:avLst/>
          </a:prstGeom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364697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>
            <a:alphaModFix amt="20000"/>
          </a:blip>
          <a:srcRect/>
          <a:stretch>
            <a:fillRect/>
          </a:stretch>
        </a:blipFill>
        <a:ln>
          <a:solidFill>
            <a:schemeClr val="bg1">
              <a:lumMod val="9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2367</TotalTime>
  <Words>762</Words>
  <Application>Microsoft Office PowerPoint</Application>
  <PresentationFormat>Ekran Gösterisi (4:3)</PresentationFormat>
  <Paragraphs>121</Paragraphs>
  <Slides>58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58</vt:i4>
      </vt:variant>
    </vt:vector>
  </HeadingPairs>
  <TitlesOfParts>
    <vt:vector size="65" baseType="lpstr">
      <vt:lpstr>Arial</vt:lpstr>
      <vt:lpstr>Arial Narrow</vt:lpstr>
      <vt:lpstr>Calibri</vt:lpstr>
      <vt:lpstr>Times New Roman</vt:lpstr>
      <vt:lpstr>Wingdings</vt:lpstr>
      <vt:lpstr>Wingdings 3</vt:lpstr>
      <vt:lpstr>Ofis Teması</vt:lpstr>
      <vt:lpstr>MATEMATİK BÖLÜMÜ ORYANTASYON EĞİTİMİ</vt:lpstr>
      <vt:lpstr>Fakülte Yönetim</vt:lpstr>
      <vt:lpstr>Matematik Bölümü Akademik Personel</vt:lpstr>
      <vt:lpstr>PowerPoint Sunusu</vt:lpstr>
      <vt:lpstr>PowerPoint Sunusu</vt:lpstr>
      <vt:lpstr>PowerPoint Sunusu</vt:lpstr>
      <vt:lpstr>Matematik Bölümü Hakkında</vt:lpstr>
      <vt:lpstr>PowerPoint Sunusu</vt:lpstr>
      <vt:lpstr>PowerPoint Sunusu</vt:lpstr>
      <vt:lpstr>Hedefimiz,</vt:lpstr>
      <vt:lpstr>İstihdam ve Eğitim Olanakları:</vt:lpstr>
      <vt:lpstr>PowerPoint Sunusu</vt:lpstr>
      <vt:lpstr>Değişim Programları </vt:lpstr>
      <vt:lpstr>Sınavlar ve Değerlendirme </vt:lpstr>
      <vt:lpstr>Sınavlar ve Değerlendirme </vt:lpstr>
      <vt:lpstr>Mezuniyet Koşulları </vt:lpstr>
      <vt:lpstr>Sınavlar ve Değerlendirme</vt:lpstr>
      <vt:lpstr>Üniversite Bilgi Yönetim Sistemi</vt:lpstr>
      <vt:lpstr>PowerPoint Sunusu</vt:lpstr>
      <vt:lpstr>PowerPoint Sunusu</vt:lpstr>
      <vt:lpstr>PowerPoint Sunusu</vt:lpstr>
      <vt:lpstr>Bilimsel Araştırma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Süleyman DOGAN</dc:creator>
  <cp:lastModifiedBy>user</cp:lastModifiedBy>
  <cp:revision>216</cp:revision>
  <dcterms:created xsi:type="dcterms:W3CDTF">2014-10-15T06:53:46Z</dcterms:created>
  <dcterms:modified xsi:type="dcterms:W3CDTF">2023-10-03T12:30:16Z</dcterms:modified>
</cp:coreProperties>
</file>