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0" r:id="rId1"/>
  </p:sldMasterIdLst>
  <p:notesMasterIdLst>
    <p:notesMasterId r:id="rId32"/>
  </p:notesMasterIdLst>
  <p:sldIdLst>
    <p:sldId id="256" r:id="rId2"/>
    <p:sldId id="260" r:id="rId3"/>
    <p:sldId id="268" r:id="rId4"/>
    <p:sldId id="269" r:id="rId5"/>
    <p:sldId id="305" r:id="rId6"/>
    <p:sldId id="270" r:id="rId7"/>
    <p:sldId id="303" r:id="rId8"/>
    <p:sldId id="302" r:id="rId9"/>
    <p:sldId id="271" r:id="rId10"/>
    <p:sldId id="272" r:id="rId11"/>
    <p:sldId id="273" r:id="rId12"/>
    <p:sldId id="267" r:id="rId13"/>
    <p:sldId id="275" r:id="rId14"/>
    <p:sldId id="281" r:id="rId15"/>
    <p:sldId id="261" r:id="rId16"/>
    <p:sldId id="262" r:id="rId17"/>
    <p:sldId id="265" r:id="rId18"/>
    <p:sldId id="276" r:id="rId19"/>
    <p:sldId id="277" r:id="rId20"/>
    <p:sldId id="306" r:id="rId21"/>
    <p:sldId id="310" r:id="rId22"/>
    <p:sldId id="311" r:id="rId23"/>
    <p:sldId id="289" r:id="rId24"/>
    <p:sldId id="279" r:id="rId25"/>
    <p:sldId id="312" r:id="rId26"/>
    <p:sldId id="282" r:id="rId27"/>
    <p:sldId id="313" r:id="rId28"/>
    <p:sldId id="314" r:id="rId29"/>
    <p:sldId id="283" r:id="rId30"/>
    <p:sldId id="315"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291" autoAdjust="0"/>
  </p:normalViewPr>
  <p:slideViewPr>
    <p:cSldViewPr snapToGrid="0">
      <p:cViewPr varScale="1">
        <p:scale>
          <a:sx n="110" d="100"/>
          <a:sy n="110" d="100"/>
        </p:scale>
        <p:origin x="552" y="108"/>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DD4338E-F718-454D-9A96-A51FC4B28002}" type="datetimeFigureOut">
              <a:rPr lang="tr-TR" smtClean="0"/>
              <a:t>25.10.2018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8E03C6-122F-4E92-973C-9D651A351733}" type="slidenum">
              <a:rPr lang="tr-TR" smtClean="0"/>
              <a:t>‹#›</a:t>
            </a:fld>
            <a:endParaRPr lang="tr-TR"/>
          </a:p>
        </p:txBody>
      </p:sp>
    </p:spTree>
    <p:extLst>
      <p:ext uri="{BB962C8B-B14F-4D97-AF65-F5344CB8AC3E}">
        <p14:creationId xmlns:p14="http://schemas.microsoft.com/office/powerpoint/2010/main" val="599101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a:t>
            </a:fld>
            <a:endParaRPr lang="tr-TR"/>
          </a:p>
        </p:txBody>
      </p:sp>
    </p:spTree>
    <p:extLst>
      <p:ext uri="{BB962C8B-B14F-4D97-AF65-F5344CB8AC3E}">
        <p14:creationId xmlns:p14="http://schemas.microsoft.com/office/powerpoint/2010/main" val="2403228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2</a:t>
            </a:fld>
            <a:endParaRPr lang="tr-TR"/>
          </a:p>
        </p:txBody>
      </p:sp>
    </p:spTree>
    <p:extLst>
      <p:ext uri="{BB962C8B-B14F-4D97-AF65-F5344CB8AC3E}">
        <p14:creationId xmlns:p14="http://schemas.microsoft.com/office/powerpoint/2010/main" val="3707224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3</a:t>
            </a:fld>
            <a:endParaRPr lang="tr-TR"/>
          </a:p>
        </p:txBody>
      </p:sp>
    </p:spTree>
    <p:extLst>
      <p:ext uri="{BB962C8B-B14F-4D97-AF65-F5344CB8AC3E}">
        <p14:creationId xmlns:p14="http://schemas.microsoft.com/office/powerpoint/2010/main" val="34576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11</a:t>
            </a:fld>
            <a:endParaRPr lang="tr-TR"/>
          </a:p>
        </p:txBody>
      </p:sp>
    </p:spTree>
    <p:extLst>
      <p:ext uri="{BB962C8B-B14F-4D97-AF65-F5344CB8AC3E}">
        <p14:creationId xmlns:p14="http://schemas.microsoft.com/office/powerpoint/2010/main" val="3435185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sz="4000"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13</a:t>
            </a:fld>
            <a:endParaRPr lang="tr-TR"/>
          </a:p>
        </p:txBody>
      </p:sp>
    </p:spTree>
    <p:extLst>
      <p:ext uri="{BB962C8B-B14F-4D97-AF65-F5344CB8AC3E}">
        <p14:creationId xmlns:p14="http://schemas.microsoft.com/office/powerpoint/2010/main" val="8398711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itchFamily="18"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fld id="{B3665EB3-6E48-4E2E-B695-5EDF5F418852}" type="slidenum">
              <a:rPr lang="tr-TR" altLang="tr-TR" sz="1200" smtClean="0"/>
              <a:pPr/>
              <a:t>14</a:t>
            </a:fld>
            <a:endParaRPr lang="tr-TR" altLang="tr-TR" sz="12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tr-TR" altLang="tr-TR"/>
          </a:p>
        </p:txBody>
      </p:sp>
    </p:spTree>
    <p:extLst>
      <p:ext uri="{BB962C8B-B14F-4D97-AF65-F5344CB8AC3E}">
        <p14:creationId xmlns:p14="http://schemas.microsoft.com/office/powerpoint/2010/main" val="31701707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4B8E03C6-122F-4E92-973C-9D651A351733}" type="slidenum">
              <a:rPr lang="tr-TR" smtClean="0"/>
              <a:t>17</a:t>
            </a:fld>
            <a:endParaRPr lang="tr-TR"/>
          </a:p>
        </p:txBody>
      </p:sp>
    </p:spTree>
    <p:extLst>
      <p:ext uri="{BB962C8B-B14F-4D97-AF65-F5344CB8AC3E}">
        <p14:creationId xmlns:p14="http://schemas.microsoft.com/office/powerpoint/2010/main" val="36475931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B8E03C6-122F-4E92-973C-9D651A351733}" type="slidenum">
              <a:rPr lang="tr-TR" smtClean="0"/>
              <a:t>19</a:t>
            </a:fld>
            <a:endParaRPr lang="tr-TR"/>
          </a:p>
        </p:txBody>
      </p:sp>
    </p:spTree>
    <p:extLst>
      <p:ext uri="{BB962C8B-B14F-4D97-AF65-F5344CB8AC3E}">
        <p14:creationId xmlns:p14="http://schemas.microsoft.com/office/powerpoint/2010/main" val="2344403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4B8E03C6-122F-4E92-973C-9D651A351733}" type="slidenum">
              <a:rPr lang="tr-TR" smtClean="0"/>
              <a:t>20</a:t>
            </a:fld>
            <a:endParaRPr lang="tr-TR"/>
          </a:p>
        </p:txBody>
      </p:sp>
    </p:spTree>
    <p:extLst>
      <p:ext uri="{BB962C8B-B14F-4D97-AF65-F5344CB8AC3E}">
        <p14:creationId xmlns:p14="http://schemas.microsoft.com/office/powerpoint/2010/main" val="19821096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tr-TR"/>
              <a:t>Asıl başlık stili için tıklatın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616570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744559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6148107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7279948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tr-TR"/>
              <a:t>Asıl başlık stili için tıklatın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716832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406164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dirty="0"/>
              <a:t>Resim eklemek için simgeyi tıklatın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4627445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42558299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tr-TR"/>
              <a:t>Asıl başlık stili için tıklatın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092692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997979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tr-TR"/>
              <a:t>Asıl başlık stili için tıklatın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1250390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998784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Content Placeholder 3"/>
          <p:cNvSpPr>
            <a:spLocks noGrp="1"/>
          </p:cNvSpPr>
          <p:nvPr>
            <p:ph sz="quarter" idx="13"/>
          </p:nvPr>
        </p:nvSpPr>
        <p:spPr>
          <a:xfrm>
            <a:off x="913774" y="3051012"/>
            <a:ext cx="5106027"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3" name="Content Placeholder 5"/>
          <p:cNvSpPr>
            <a:spLocks noGrp="1"/>
          </p:cNvSpPr>
          <p:nvPr>
            <p:ph sz="quarter" idx="14"/>
          </p:nvPr>
        </p:nvSpPr>
        <p:spPr>
          <a:xfrm>
            <a:off x="6172200" y="3051012"/>
            <a:ext cx="5105401" cy="274018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2015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6057387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521330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tr-TR"/>
              <a:t>Asıl başlık stili için tıklatın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326539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a:t>Resim eklemek için simgeyi tıklatın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430CF7F2-2074-4AB7-BF64-96E9546234CE}" type="datetimeFigureOut">
              <a:rPr lang="tr-TR" smtClean="0"/>
              <a:t>25.10.2018</a:t>
            </a:fld>
            <a:endParaRPr lang="tr-TR"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D48C371-AE3C-48AD-B36D-E8BB7247C0EB}" type="slidenum">
              <a:rPr lang="tr-TR" smtClean="0"/>
              <a:t>‹#›</a:t>
            </a:fld>
            <a:endParaRPr lang="tr-TR" dirty="0"/>
          </a:p>
        </p:txBody>
      </p:sp>
    </p:spTree>
    <p:extLst>
      <p:ext uri="{BB962C8B-B14F-4D97-AF65-F5344CB8AC3E}">
        <p14:creationId xmlns:p14="http://schemas.microsoft.com/office/powerpoint/2010/main" val="2975167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tr-TR"/>
              <a:t>Asıl başlık stili için tıklatın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30CF7F2-2074-4AB7-BF64-96E9546234CE}" type="datetimeFigureOut">
              <a:rPr lang="tr-TR" smtClean="0"/>
              <a:t>25.10.2018</a:t>
            </a:fld>
            <a:endParaRPr lang="tr-TR"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tr-TR"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2D48C371-AE3C-48AD-B36D-E8BB7247C0EB}" type="slidenum">
              <a:rPr lang="tr-TR" smtClean="0"/>
              <a:t>‹#›</a:t>
            </a:fld>
            <a:endParaRPr lang="tr-TR" dirty="0"/>
          </a:p>
        </p:txBody>
      </p:sp>
    </p:spTree>
    <p:extLst>
      <p:ext uri="{BB962C8B-B14F-4D97-AF65-F5344CB8AC3E}">
        <p14:creationId xmlns:p14="http://schemas.microsoft.com/office/powerpoint/2010/main" val="505404846"/>
      </p:ext>
    </p:extLst>
  </p:cSld>
  <p:clrMap bg1="lt1" tx1="dk1" bg2="lt2" tx2="dk2" accent1="accent1" accent2="accent2" accent3="accent3" accent4="accent4" accent5="accent5" accent6="accent6" hlink="hlink" folHlink="folHlink"/>
  <p:sldLayoutIdLst>
    <p:sldLayoutId id="2147484041" r:id="rId1"/>
    <p:sldLayoutId id="2147484042" r:id="rId2"/>
    <p:sldLayoutId id="2147484043" r:id="rId3"/>
    <p:sldLayoutId id="2147484044" r:id="rId4"/>
    <p:sldLayoutId id="2147484045" r:id="rId5"/>
    <p:sldLayoutId id="2147484046" r:id="rId6"/>
    <p:sldLayoutId id="2147484047" r:id="rId7"/>
    <p:sldLayoutId id="2147484048" r:id="rId8"/>
    <p:sldLayoutId id="2147484049" r:id="rId9"/>
    <p:sldLayoutId id="2147484050" r:id="rId10"/>
    <p:sldLayoutId id="2147484051" r:id="rId11"/>
    <p:sldLayoutId id="2147484052" r:id="rId12"/>
    <p:sldLayoutId id="2147484053" r:id="rId13"/>
    <p:sldLayoutId id="2147484054" r:id="rId14"/>
    <p:sldLayoutId id="2147484055" r:id="rId15"/>
    <p:sldLayoutId id="2147484056" r:id="rId16"/>
    <p:sldLayoutId id="214748405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1296761" y="2504220"/>
            <a:ext cx="8948057" cy="1015663"/>
          </a:xfrm>
          <a:prstGeom prst="rect">
            <a:avLst/>
          </a:prstGeom>
          <a:noFill/>
        </p:spPr>
        <p:txBody>
          <a:bodyPr wrap="square" rtlCol="0">
            <a:spAutoFit/>
          </a:bodyPr>
          <a:lstStyle/>
          <a:p>
            <a:pPr algn="ctr"/>
            <a:r>
              <a:rPr lang="tr-TR" sz="6000" dirty="0">
                <a:solidFill>
                  <a:srgbClr val="FF0000"/>
                </a:solidFill>
                <a:latin typeface="Comic Sans MS" panose="030F0702030302020204" pitchFamily="66" charset="0"/>
              </a:rPr>
              <a:t>YAKITLAR ve YANMA</a:t>
            </a:r>
          </a:p>
        </p:txBody>
      </p:sp>
      <p:pic>
        <p:nvPicPr>
          <p:cNvPr id="2" name="Resi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48875" y="0"/>
            <a:ext cx="2143125" cy="2133600"/>
          </a:xfrm>
          <a:prstGeom prst="rect">
            <a:avLst/>
          </a:prstGeom>
        </p:spPr>
      </p:pic>
    </p:spTree>
    <p:extLst>
      <p:ext uri="{BB962C8B-B14F-4D97-AF65-F5344CB8AC3E}">
        <p14:creationId xmlns:p14="http://schemas.microsoft.com/office/powerpoint/2010/main" val="1343009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o 4">
            <a:extLst>
              <a:ext uri="{FF2B5EF4-FFF2-40B4-BE49-F238E27FC236}">
                <a16:creationId xmlns:a16="http://schemas.microsoft.com/office/drawing/2014/main" id="{77B56EC7-4DC4-4D9F-9FB5-1AED73E0616A}"/>
              </a:ext>
            </a:extLst>
          </p:cNvPr>
          <p:cNvGraphicFramePr>
            <a:graphicFrameLocks noGrp="1"/>
          </p:cNvGraphicFramePr>
          <p:nvPr>
            <p:extLst>
              <p:ext uri="{D42A27DB-BD31-4B8C-83A1-F6EECF244321}">
                <p14:modId xmlns:p14="http://schemas.microsoft.com/office/powerpoint/2010/main" val="8007085"/>
              </p:ext>
            </p:extLst>
          </p:nvPr>
        </p:nvGraphicFramePr>
        <p:xfrm>
          <a:off x="384105" y="2192539"/>
          <a:ext cx="8231782" cy="1584960"/>
        </p:xfrm>
        <a:graphic>
          <a:graphicData uri="http://schemas.openxmlformats.org/drawingml/2006/table">
            <a:tbl>
              <a:tblPr firstRow="1" bandRow="1">
                <a:tableStyleId>{5C22544A-7EE6-4342-B048-85BDC9FD1C3A}</a:tableStyleId>
              </a:tblPr>
              <a:tblGrid>
                <a:gridCol w="4115891">
                  <a:extLst>
                    <a:ext uri="{9D8B030D-6E8A-4147-A177-3AD203B41FA5}">
                      <a16:colId xmlns:a16="http://schemas.microsoft.com/office/drawing/2014/main" val="343744987"/>
                    </a:ext>
                  </a:extLst>
                </a:gridCol>
                <a:gridCol w="4115891">
                  <a:extLst>
                    <a:ext uri="{9D8B030D-6E8A-4147-A177-3AD203B41FA5}">
                      <a16:colId xmlns:a16="http://schemas.microsoft.com/office/drawing/2014/main" val="911540190"/>
                    </a:ext>
                  </a:extLst>
                </a:gridCol>
              </a:tblGrid>
              <a:tr h="370840">
                <a:tc gridSpan="2">
                  <a:txBody>
                    <a:bodyPr/>
                    <a:lstStyle/>
                    <a:p>
                      <a:pPr algn="ctr"/>
                      <a:r>
                        <a:rPr lang="tr-TR" sz="2000" dirty="0" err="1">
                          <a:latin typeface="Comic Sans MS" panose="030F0702030302020204" pitchFamily="66" charset="0"/>
                        </a:rPr>
                        <a:t>SantiPoise</a:t>
                      </a:r>
                      <a:r>
                        <a:rPr lang="tr-TR" sz="2000" dirty="0">
                          <a:latin typeface="Comic Sans MS" panose="030F0702030302020204" pitchFamily="66" charset="0"/>
                        </a:rPr>
                        <a:t> (</a:t>
                      </a:r>
                      <a:r>
                        <a:rPr lang="tr-TR" sz="2000" dirty="0" err="1">
                          <a:latin typeface="Comic Sans MS" panose="030F0702030302020204" pitchFamily="66" charset="0"/>
                        </a:rPr>
                        <a:t>cp</a:t>
                      </a:r>
                      <a:r>
                        <a:rPr lang="tr-TR" sz="2000" dirty="0">
                          <a:latin typeface="Comic Sans MS" panose="030F0702030302020204" pitchFamily="66" charset="0"/>
                        </a:rPr>
                        <a:t>) = </a:t>
                      </a:r>
                      <a:r>
                        <a:rPr lang="tr-TR" sz="2000" dirty="0" err="1">
                          <a:latin typeface="Comic Sans MS" panose="030F0702030302020204" pitchFamily="66" charset="0"/>
                        </a:rPr>
                        <a:t>SantiStokes</a:t>
                      </a:r>
                      <a:r>
                        <a:rPr lang="tr-TR" sz="2000" dirty="0">
                          <a:latin typeface="Comic Sans MS" panose="030F0702030302020204" pitchFamily="66" charset="0"/>
                        </a:rPr>
                        <a:t> (</a:t>
                      </a:r>
                      <a:r>
                        <a:rPr lang="tr-TR" sz="2000" dirty="0" err="1">
                          <a:latin typeface="Comic Sans MS" panose="030F0702030302020204" pitchFamily="66" charset="0"/>
                        </a:rPr>
                        <a:t>cSt</a:t>
                      </a:r>
                      <a:r>
                        <a:rPr lang="tr-TR" sz="2000" dirty="0">
                          <a:latin typeface="Comic Sans MS" panose="030F0702030302020204" pitchFamily="66" charset="0"/>
                        </a:rPr>
                        <a:t>) x Yoğunluk</a:t>
                      </a:r>
                    </a:p>
                  </a:txBody>
                  <a:tcPr/>
                </a:tc>
                <a:tc hMerge="1">
                  <a:txBody>
                    <a:bodyPr/>
                    <a:lstStyle/>
                    <a:p>
                      <a:endParaRPr lang="tr-TR" sz="2000" dirty="0">
                        <a:latin typeface="Comic Sans MS" panose="030F0702030302020204" pitchFamily="66" charset="0"/>
                      </a:endParaRPr>
                    </a:p>
                  </a:txBody>
                  <a:tcPr/>
                </a:tc>
                <a:extLst>
                  <a:ext uri="{0D108BD9-81ED-4DB2-BD59-A6C34878D82A}">
                    <a16:rowId xmlns:a16="http://schemas.microsoft.com/office/drawing/2014/main" val="588974723"/>
                  </a:ext>
                </a:extLst>
              </a:tr>
              <a:tr h="370840">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poise</a:t>
                      </a:r>
                      <a:r>
                        <a:rPr lang="tr-TR" sz="2000" dirty="0">
                          <a:latin typeface="Comic Sans MS" panose="030F0702030302020204" pitchFamily="66" charset="0"/>
                        </a:rPr>
                        <a:t> = 100 </a:t>
                      </a:r>
                      <a:r>
                        <a:rPr lang="tr-TR" sz="2000" dirty="0" err="1">
                          <a:latin typeface="Comic Sans MS" panose="030F0702030302020204" pitchFamily="66" charset="0"/>
                        </a:rPr>
                        <a:t>SantiPoise</a:t>
                      </a:r>
                      <a:r>
                        <a:rPr lang="tr-TR" sz="2000" dirty="0">
                          <a:latin typeface="Comic Sans MS" panose="030F0702030302020204" pitchFamily="66" charset="0"/>
                        </a:rPr>
                        <a:t> (</a:t>
                      </a:r>
                      <a:r>
                        <a:rPr lang="tr-TR" sz="2000" dirty="0" err="1">
                          <a:latin typeface="Comic Sans MS" panose="030F0702030302020204" pitchFamily="66" charset="0"/>
                        </a:rPr>
                        <a:t>cp</a:t>
                      </a:r>
                      <a:r>
                        <a:rPr lang="tr-TR" sz="2000" dirty="0">
                          <a:latin typeface="Comic Sans MS" panose="030F0702030302020204" pitchFamily="66" charset="0"/>
                        </a:rPr>
                        <a:t>)</a:t>
                      </a:r>
                    </a:p>
                  </a:txBody>
                  <a:tcPr/>
                </a:tc>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Paxs</a:t>
                      </a:r>
                      <a:r>
                        <a:rPr lang="tr-TR" sz="2000" dirty="0">
                          <a:latin typeface="Comic Sans MS" panose="030F0702030302020204" pitchFamily="66" charset="0"/>
                        </a:rPr>
                        <a:t>= 1 </a:t>
                      </a:r>
                      <a:r>
                        <a:rPr lang="tr-TR" sz="2000" dirty="0" err="1">
                          <a:latin typeface="Comic Sans MS" panose="030F0702030302020204" pitchFamily="66" charset="0"/>
                        </a:rPr>
                        <a:t>Nxs</a:t>
                      </a:r>
                      <a:r>
                        <a:rPr lang="tr-TR" sz="2000" dirty="0">
                          <a:latin typeface="Comic Sans MS" panose="030F0702030302020204" pitchFamily="66" charset="0"/>
                        </a:rPr>
                        <a:t>/m</a:t>
                      </a:r>
                      <a:r>
                        <a:rPr lang="tr-TR" sz="2000" baseline="30000" dirty="0">
                          <a:latin typeface="Comic Sans MS" panose="030F0702030302020204" pitchFamily="66" charset="0"/>
                        </a:rPr>
                        <a:t>2</a:t>
                      </a:r>
                      <a:r>
                        <a:rPr lang="tr-TR" sz="2000" dirty="0">
                          <a:latin typeface="Comic Sans MS" panose="030F0702030302020204" pitchFamily="66" charset="0"/>
                        </a:rPr>
                        <a:t> = 1 kg/</a:t>
                      </a:r>
                      <a:r>
                        <a:rPr lang="tr-TR" sz="2000" dirty="0" err="1">
                          <a:latin typeface="Comic Sans MS" panose="030F0702030302020204" pitchFamily="66" charset="0"/>
                        </a:rPr>
                        <a:t>mxs</a:t>
                      </a:r>
                      <a:endParaRPr lang="tr-TR" sz="2000" dirty="0">
                        <a:latin typeface="Comic Sans MS" panose="030F0702030302020204" pitchFamily="66" charset="0"/>
                      </a:endParaRPr>
                    </a:p>
                  </a:txBody>
                  <a:tcPr/>
                </a:tc>
                <a:extLst>
                  <a:ext uri="{0D108BD9-81ED-4DB2-BD59-A6C34878D82A}">
                    <a16:rowId xmlns:a16="http://schemas.microsoft.com/office/drawing/2014/main" val="2148480309"/>
                  </a:ext>
                </a:extLst>
              </a:tr>
              <a:tr h="370840">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poise</a:t>
                      </a:r>
                      <a:r>
                        <a:rPr lang="tr-TR" sz="2000" dirty="0">
                          <a:latin typeface="Comic Sans MS" panose="030F0702030302020204" pitchFamily="66" charset="0"/>
                        </a:rPr>
                        <a:t> = 1 </a:t>
                      </a:r>
                      <a:r>
                        <a:rPr lang="tr-TR" sz="2000" dirty="0" err="1">
                          <a:latin typeface="Comic Sans MS" panose="030F0702030302020204" pitchFamily="66" charset="0"/>
                        </a:rPr>
                        <a:t>dynxs</a:t>
                      </a:r>
                      <a:r>
                        <a:rPr lang="tr-TR" sz="2000" dirty="0">
                          <a:latin typeface="Comic Sans MS" panose="030F0702030302020204" pitchFamily="66" charset="0"/>
                        </a:rPr>
                        <a:t>/cm</a:t>
                      </a:r>
                      <a:r>
                        <a:rPr lang="tr-TR" sz="2000" baseline="30000" dirty="0">
                          <a:latin typeface="Comic Sans MS" panose="030F0702030302020204" pitchFamily="66" charset="0"/>
                        </a:rPr>
                        <a:t>2</a:t>
                      </a:r>
                      <a:r>
                        <a:rPr lang="tr-TR" sz="2000" dirty="0">
                          <a:latin typeface="Comic Sans MS" panose="030F0702030302020204" pitchFamily="66" charset="0"/>
                        </a:rPr>
                        <a:t> = 1 g/</a:t>
                      </a:r>
                      <a:r>
                        <a:rPr lang="tr-TR" sz="2000" dirty="0" err="1">
                          <a:latin typeface="Comic Sans MS" panose="030F0702030302020204" pitchFamily="66" charset="0"/>
                        </a:rPr>
                        <a:t>cmxs</a:t>
                      </a:r>
                      <a:endParaRPr lang="tr-TR" sz="2000" dirty="0">
                        <a:latin typeface="Comic Sans MS" panose="030F0702030302020204" pitchFamily="66" charset="0"/>
                      </a:endParaRPr>
                    </a:p>
                  </a:txBody>
                  <a:tcPr/>
                </a:tc>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St</a:t>
                      </a:r>
                      <a:r>
                        <a:rPr lang="tr-TR" sz="2000" dirty="0">
                          <a:latin typeface="Comic Sans MS" panose="030F0702030302020204" pitchFamily="66" charset="0"/>
                        </a:rPr>
                        <a:t> = 100 </a:t>
                      </a:r>
                      <a:r>
                        <a:rPr lang="tr-TR" sz="2000" dirty="0" err="1">
                          <a:latin typeface="Comic Sans MS" panose="030F0702030302020204" pitchFamily="66" charset="0"/>
                        </a:rPr>
                        <a:t>cSt</a:t>
                      </a:r>
                      <a:r>
                        <a:rPr lang="tr-TR" sz="2000" dirty="0">
                          <a:latin typeface="Comic Sans MS" panose="030F0702030302020204" pitchFamily="66" charset="0"/>
                        </a:rPr>
                        <a:t> = 100 mm</a:t>
                      </a:r>
                      <a:r>
                        <a:rPr lang="tr-TR" sz="2000" baseline="30000" dirty="0">
                          <a:latin typeface="Comic Sans MS" panose="030F0702030302020204" pitchFamily="66" charset="0"/>
                        </a:rPr>
                        <a:t>2</a:t>
                      </a:r>
                      <a:r>
                        <a:rPr lang="tr-TR" sz="2000" dirty="0">
                          <a:latin typeface="Comic Sans MS" panose="030F0702030302020204" pitchFamily="66" charset="0"/>
                        </a:rPr>
                        <a:t>/s</a:t>
                      </a:r>
                    </a:p>
                  </a:txBody>
                  <a:tcPr/>
                </a:tc>
                <a:extLst>
                  <a:ext uri="{0D108BD9-81ED-4DB2-BD59-A6C34878D82A}">
                    <a16:rowId xmlns:a16="http://schemas.microsoft.com/office/drawing/2014/main" val="1874648497"/>
                  </a:ext>
                </a:extLst>
              </a:tr>
              <a:tr h="370840">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poise</a:t>
                      </a:r>
                      <a:r>
                        <a:rPr lang="tr-TR" sz="2000" dirty="0">
                          <a:latin typeface="Comic Sans MS" panose="030F0702030302020204" pitchFamily="66" charset="0"/>
                        </a:rPr>
                        <a:t> = 0.1 </a:t>
                      </a:r>
                      <a:r>
                        <a:rPr lang="tr-TR" sz="2000" dirty="0" err="1">
                          <a:latin typeface="Comic Sans MS" panose="030F0702030302020204" pitchFamily="66" charset="0"/>
                        </a:rPr>
                        <a:t>Pa.s</a:t>
                      </a:r>
                      <a:endParaRPr lang="tr-TR" sz="2000" dirty="0">
                        <a:latin typeface="Comic Sans MS" panose="030F0702030302020204" pitchFamily="66" charset="0"/>
                      </a:endParaRPr>
                    </a:p>
                  </a:txBody>
                  <a:tcPr/>
                </a:tc>
                <a:tc>
                  <a:txBody>
                    <a:bodyPr/>
                    <a:lstStyle/>
                    <a:p>
                      <a:r>
                        <a:rPr lang="tr-TR" sz="2000" dirty="0">
                          <a:latin typeface="Comic Sans MS" panose="030F0702030302020204" pitchFamily="66" charset="0"/>
                        </a:rPr>
                        <a:t>1 </a:t>
                      </a:r>
                      <a:r>
                        <a:rPr lang="tr-TR" sz="2000" dirty="0" err="1">
                          <a:latin typeface="Comic Sans MS" panose="030F0702030302020204" pitchFamily="66" charset="0"/>
                        </a:rPr>
                        <a:t>cp</a:t>
                      </a:r>
                      <a:r>
                        <a:rPr lang="tr-TR" sz="2000" dirty="0">
                          <a:latin typeface="Comic Sans MS" panose="030F0702030302020204" pitchFamily="66" charset="0"/>
                        </a:rPr>
                        <a:t> = 1 </a:t>
                      </a:r>
                      <a:r>
                        <a:rPr lang="tr-TR" sz="2000" dirty="0" err="1">
                          <a:latin typeface="Comic Sans MS" panose="030F0702030302020204" pitchFamily="66" charset="0"/>
                        </a:rPr>
                        <a:t>mPaxs</a:t>
                      </a:r>
                      <a:r>
                        <a:rPr lang="tr-TR" sz="2000" dirty="0">
                          <a:latin typeface="Comic Sans MS" panose="030F0702030302020204" pitchFamily="66" charset="0"/>
                        </a:rPr>
                        <a:t> = 10</a:t>
                      </a:r>
                      <a:r>
                        <a:rPr lang="tr-TR" sz="2000" baseline="30000" dirty="0">
                          <a:latin typeface="Comic Sans MS" panose="030F0702030302020204" pitchFamily="66" charset="0"/>
                        </a:rPr>
                        <a:t>-3</a:t>
                      </a:r>
                      <a:r>
                        <a:rPr lang="tr-TR" sz="2000" dirty="0">
                          <a:latin typeface="Comic Sans MS" panose="030F0702030302020204" pitchFamily="66" charset="0"/>
                        </a:rPr>
                        <a:t> </a:t>
                      </a:r>
                      <a:r>
                        <a:rPr lang="tr-TR" sz="2000" dirty="0" err="1">
                          <a:latin typeface="Comic Sans MS" panose="030F0702030302020204" pitchFamily="66" charset="0"/>
                        </a:rPr>
                        <a:t>Paxs</a:t>
                      </a:r>
                      <a:endParaRPr lang="tr-TR" sz="2000" dirty="0">
                        <a:latin typeface="Comic Sans MS" panose="030F0702030302020204" pitchFamily="66" charset="0"/>
                      </a:endParaRPr>
                    </a:p>
                  </a:txBody>
                  <a:tcPr/>
                </a:tc>
                <a:extLst>
                  <a:ext uri="{0D108BD9-81ED-4DB2-BD59-A6C34878D82A}">
                    <a16:rowId xmlns:a16="http://schemas.microsoft.com/office/drawing/2014/main" val="1524505804"/>
                  </a:ext>
                </a:extLst>
              </a:tr>
            </a:tbl>
          </a:graphicData>
        </a:graphic>
      </p:graphicFrame>
      <p:pic>
        <p:nvPicPr>
          <p:cNvPr id="7" name="Resim 6">
            <a:extLst>
              <a:ext uri="{FF2B5EF4-FFF2-40B4-BE49-F238E27FC236}">
                <a16:creationId xmlns:a16="http://schemas.microsoft.com/office/drawing/2014/main" id="{2248349E-9459-4DDD-BF35-9CE72896EB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13395" y="346011"/>
            <a:ext cx="3094500" cy="2440732"/>
          </a:xfrm>
          <a:prstGeom prst="rect">
            <a:avLst/>
          </a:prstGeom>
        </p:spPr>
      </p:pic>
    </p:spTree>
    <p:extLst>
      <p:ext uri="{BB962C8B-B14F-4D97-AF65-F5344CB8AC3E}">
        <p14:creationId xmlns:p14="http://schemas.microsoft.com/office/powerpoint/2010/main" val="4170397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C4840AF5-694B-487D-B890-D6FE56B1B27F}"/>
              </a:ext>
            </a:extLst>
          </p:cNvPr>
          <p:cNvSpPr/>
          <p:nvPr/>
        </p:nvSpPr>
        <p:spPr>
          <a:xfrm>
            <a:off x="222707" y="610415"/>
            <a:ext cx="11746586" cy="1200329"/>
          </a:xfrm>
          <a:prstGeom prst="rect">
            <a:avLst/>
          </a:prstGeom>
        </p:spPr>
        <p:txBody>
          <a:bodyPr wrap="square">
            <a:spAutoFit/>
          </a:bodyPr>
          <a:lstStyle/>
          <a:p>
            <a:pPr algn="just"/>
            <a:r>
              <a:rPr lang="tr-TR" sz="2400" dirty="0">
                <a:latin typeface="Comic Sans MS" panose="030F0702030302020204" pitchFamily="66" charset="0"/>
              </a:rPr>
              <a:t>Yakıtın viskozitesinin sıcaklıkla ne şekilde değiştiğini gösterebilmek için bulunmuş bir yöntemdir. </a:t>
            </a:r>
            <a:r>
              <a:rPr lang="tr-TR" sz="2400" dirty="0" err="1">
                <a:latin typeface="Comic Sans MS" panose="030F0702030302020204" pitchFamily="66" charset="0"/>
              </a:rPr>
              <a:t>Walther</a:t>
            </a:r>
            <a:r>
              <a:rPr lang="tr-TR" sz="2400" dirty="0">
                <a:latin typeface="Comic Sans MS" panose="030F0702030302020204" pitchFamily="66" charset="0"/>
              </a:rPr>
              <a:t> yaptığı çalışmada viskozitenin sıcaklık artışıyla azaldığını belirlemiştir.</a:t>
            </a:r>
          </a:p>
        </p:txBody>
      </p:sp>
      <p:sp>
        <p:nvSpPr>
          <p:cNvPr id="9" name="Metin kutusu 8">
            <a:extLst>
              <a:ext uri="{FF2B5EF4-FFF2-40B4-BE49-F238E27FC236}">
                <a16:creationId xmlns:a16="http://schemas.microsoft.com/office/drawing/2014/main" id="{D29DD2C4-6AB9-4620-93E0-1E72E0A50D8A}"/>
              </a:ext>
            </a:extLst>
          </p:cNvPr>
          <p:cNvSpPr txBox="1"/>
          <p:nvPr/>
        </p:nvSpPr>
        <p:spPr>
          <a:xfrm>
            <a:off x="2378027" y="71806"/>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Viskozite İndeksi</a:t>
            </a:r>
          </a:p>
          <a:p>
            <a:endParaRPr lang="tr-TR" sz="2800" dirty="0">
              <a:solidFill>
                <a:srgbClr val="FF0000"/>
              </a:solidFill>
              <a:latin typeface="Comic Sans MS" panose="030F0702030302020204" pitchFamily="66" charset="0"/>
            </a:endParaRPr>
          </a:p>
        </p:txBody>
      </p:sp>
      <p:pic>
        <p:nvPicPr>
          <p:cNvPr id="3" name="Resim 2">
            <a:extLst>
              <a:ext uri="{FF2B5EF4-FFF2-40B4-BE49-F238E27FC236}">
                <a16:creationId xmlns:a16="http://schemas.microsoft.com/office/drawing/2014/main" id="{13C9C487-F2B8-419E-9093-3DBA1F269C5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9154" y="1564522"/>
            <a:ext cx="4232366" cy="2718202"/>
          </a:xfrm>
          <a:prstGeom prst="rect">
            <a:avLst/>
          </a:prstGeom>
        </p:spPr>
      </p:pic>
      <p:sp>
        <p:nvSpPr>
          <p:cNvPr id="8" name="Dikdörtgen 7">
            <a:extLst>
              <a:ext uri="{FF2B5EF4-FFF2-40B4-BE49-F238E27FC236}">
                <a16:creationId xmlns:a16="http://schemas.microsoft.com/office/drawing/2014/main" id="{B5A2A12D-B477-4791-9429-308650ECC631}"/>
              </a:ext>
            </a:extLst>
          </p:cNvPr>
          <p:cNvSpPr/>
          <p:nvPr/>
        </p:nvSpPr>
        <p:spPr>
          <a:xfrm>
            <a:off x="222707" y="4282724"/>
            <a:ext cx="11746586" cy="2677656"/>
          </a:xfrm>
          <a:prstGeom prst="rect">
            <a:avLst/>
          </a:prstGeom>
        </p:spPr>
        <p:txBody>
          <a:bodyPr wrap="square">
            <a:spAutoFit/>
          </a:bodyPr>
          <a:lstStyle/>
          <a:p>
            <a:pPr algn="just"/>
            <a:r>
              <a:rPr lang="tr-TR" sz="2400" b="1" dirty="0" err="1">
                <a:solidFill>
                  <a:srgbClr val="FF0000"/>
                </a:solidFill>
                <a:latin typeface="Comic Sans MS" panose="030F0702030302020204" pitchFamily="66" charset="0"/>
              </a:rPr>
              <a:t>Walther</a:t>
            </a:r>
            <a:r>
              <a:rPr lang="tr-TR" sz="2400" b="1" dirty="0">
                <a:solidFill>
                  <a:srgbClr val="FF0000"/>
                </a:solidFill>
                <a:latin typeface="Comic Sans MS" panose="030F0702030302020204" pitchFamily="66" charset="0"/>
              </a:rPr>
              <a:t> Bağıntısı: </a:t>
            </a:r>
            <a:r>
              <a:rPr lang="tr-TR" sz="2400" dirty="0">
                <a:latin typeface="Comic Sans MS" panose="030F0702030302020204" pitchFamily="66" charset="0"/>
              </a:rPr>
              <a:t>Viskozitenin sıcaklıkla değişimini ifade eder.</a:t>
            </a:r>
          </a:p>
          <a:p>
            <a:pPr algn="just"/>
            <a:r>
              <a:rPr lang="el-GR" sz="2400" dirty="0">
                <a:solidFill>
                  <a:srgbClr val="FF0000"/>
                </a:solidFill>
                <a:latin typeface="Comic Sans MS" panose="030F0702030302020204" pitchFamily="66" charset="0"/>
              </a:rPr>
              <a:t>υ</a:t>
            </a:r>
            <a:r>
              <a:rPr lang="tr-TR" sz="2400" dirty="0">
                <a:solidFill>
                  <a:srgbClr val="FF0000"/>
                </a:solidFill>
                <a:latin typeface="Comic Sans MS" panose="030F0702030302020204" pitchFamily="66" charset="0"/>
              </a:rPr>
              <a:t>=</a:t>
            </a:r>
            <a:r>
              <a:rPr lang="tr-TR" sz="2400" dirty="0">
                <a:latin typeface="Comic Sans MS" panose="030F0702030302020204" pitchFamily="66" charset="0"/>
              </a:rPr>
              <a:t>kinematik viskozite (</a:t>
            </a:r>
            <a:r>
              <a:rPr lang="tr-TR" sz="2400" dirty="0" err="1">
                <a:latin typeface="Comic Sans MS" panose="030F0702030302020204" pitchFamily="66" charset="0"/>
              </a:rPr>
              <a:t>cst</a:t>
            </a:r>
            <a:r>
              <a:rPr lang="tr-TR" sz="2400" dirty="0">
                <a:latin typeface="Comic Sans MS" panose="030F0702030302020204" pitchFamily="66" charset="0"/>
              </a:rPr>
              <a:t>)</a:t>
            </a:r>
          </a:p>
          <a:p>
            <a:pPr algn="just"/>
            <a:r>
              <a:rPr lang="tr-TR" sz="2400" dirty="0">
                <a:solidFill>
                  <a:srgbClr val="FF0000"/>
                </a:solidFill>
                <a:latin typeface="Comic Sans MS" panose="030F0702030302020204" pitchFamily="66" charset="0"/>
              </a:rPr>
              <a:t>k=</a:t>
            </a:r>
            <a:r>
              <a:rPr lang="tr-TR" sz="2400" dirty="0">
                <a:latin typeface="Comic Sans MS" panose="030F0702030302020204" pitchFamily="66" charset="0"/>
              </a:rPr>
              <a:t>0.6-0.8; yakıt için 0.6 alınabilir.</a:t>
            </a:r>
          </a:p>
          <a:p>
            <a:pPr algn="just"/>
            <a:r>
              <a:rPr lang="tr-TR" sz="2400" dirty="0">
                <a:solidFill>
                  <a:srgbClr val="FF0000"/>
                </a:solidFill>
                <a:latin typeface="Comic Sans MS" panose="030F0702030302020204" pitchFamily="66" charset="0"/>
              </a:rPr>
              <a:t>a, b= </a:t>
            </a:r>
            <a:r>
              <a:rPr lang="tr-TR" sz="2400" dirty="0">
                <a:latin typeface="Comic Sans MS" panose="030F0702030302020204" pitchFamily="66" charset="0"/>
              </a:rPr>
              <a:t>yakıtın </a:t>
            </a:r>
            <a:r>
              <a:rPr lang="tr-TR" sz="2400" dirty="0" err="1">
                <a:latin typeface="Comic Sans MS" panose="030F0702030302020204" pitchFamily="66" charset="0"/>
              </a:rPr>
              <a:t>parafenik</a:t>
            </a:r>
            <a:r>
              <a:rPr lang="tr-TR" sz="2400" dirty="0">
                <a:latin typeface="Comic Sans MS" panose="030F0702030302020204" pitchFamily="66" charset="0"/>
              </a:rPr>
              <a:t> veya </a:t>
            </a:r>
            <a:r>
              <a:rPr lang="tr-TR" sz="2400" dirty="0" err="1">
                <a:latin typeface="Comic Sans MS" panose="030F0702030302020204" pitchFamily="66" charset="0"/>
              </a:rPr>
              <a:t>naftenik</a:t>
            </a:r>
            <a:r>
              <a:rPr lang="tr-TR" sz="2400" dirty="0">
                <a:latin typeface="Comic Sans MS" panose="030F0702030302020204" pitchFamily="66" charset="0"/>
              </a:rPr>
              <a:t> olmasına bağlı olarak değişiklik gösteren katsayılar</a:t>
            </a:r>
          </a:p>
          <a:p>
            <a:pPr algn="just"/>
            <a:r>
              <a:rPr lang="tr-TR" sz="2400" dirty="0">
                <a:solidFill>
                  <a:srgbClr val="FF0000"/>
                </a:solidFill>
                <a:latin typeface="Comic Sans MS" panose="030F0702030302020204" pitchFamily="66" charset="0"/>
              </a:rPr>
              <a:t>T= </a:t>
            </a:r>
            <a:r>
              <a:rPr lang="tr-TR" sz="2400" dirty="0">
                <a:latin typeface="Comic Sans MS" panose="030F0702030302020204" pitchFamily="66" charset="0"/>
              </a:rPr>
              <a:t>sıcaklık (K)</a:t>
            </a:r>
          </a:p>
          <a:p>
            <a:pPr algn="just"/>
            <a:r>
              <a:rPr lang="tr-TR" sz="2400" dirty="0">
                <a:latin typeface="Comic Sans MS" panose="030F0702030302020204" pitchFamily="66" charset="0"/>
              </a:rPr>
              <a:t> </a:t>
            </a:r>
          </a:p>
        </p:txBody>
      </p:sp>
    </p:spTree>
    <p:extLst>
      <p:ext uri="{BB962C8B-B14F-4D97-AF65-F5344CB8AC3E}">
        <p14:creationId xmlns:p14="http://schemas.microsoft.com/office/powerpoint/2010/main" val="1159313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xEl>
                                              <p:pRg st="3" end="3"/>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26336" y="106691"/>
            <a:ext cx="11781586" cy="1569660"/>
          </a:xfrm>
          <a:prstGeom prst="rect">
            <a:avLst/>
          </a:prstGeom>
        </p:spPr>
        <p:txBody>
          <a:bodyPr wrap="square">
            <a:spAutoFit/>
          </a:bodyPr>
          <a:lstStyle/>
          <a:p>
            <a:pPr algn="just"/>
            <a:r>
              <a:rPr lang="tr-TR" sz="2400" dirty="0">
                <a:latin typeface="Comic Sans MS" panose="030F0702030302020204" pitchFamily="66" charset="0"/>
              </a:rPr>
              <a:t>Bu bağıntıda düşey eksen çift logaritmik, yatay eksende tek logaritmik seçilirse sıcaklığın fonksiyonu olarak viskozite değişimi doğrusal gösterilebilir.</a:t>
            </a: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p:txBody>
      </p:sp>
      <p:sp>
        <p:nvSpPr>
          <p:cNvPr id="6" name="Dikdörtgen 5">
            <a:extLst>
              <a:ext uri="{FF2B5EF4-FFF2-40B4-BE49-F238E27FC236}">
                <a16:creationId xmlns:a16="http://schemas.microsoft.com/office/drawing/2014/main" id="{D012B6B1-AEDB-43BA-A10B-1E5ECE9BAFCA}"/>
              </a:ext>
            </a:extLst>
          </p:cNvPr>
          <p:cNvSpPr/>
          <p:nvPr/>
        </p:nvSpPr>
        <p:spPr>
          <a:xfrm>
            <a:off x="126336" y="4442985"/>
            <a:ext cx="11781586" cy="2308324"/>
          </a:xfrm>
          <a:prstGeom prst="rect">
            <a:avLst/>
          </a:prstGeom>
        </p:spPr>
        <p:txBody>
          <a:bodyPr wrap="square">
            <a:spAutoFit/>
          </a:bodyPr>
          <a:lstStyle/>
          <a:p>
            <a:pPr algn="just"/>
            <a:r>
              <a:rPr lang="tr-TR" sz="2400" dirty="0">
                <a:latin typeface="Comic Sans MS" panose="030F0702030302020204" pitchFamily="66" charset="0"/>
              </a:rPr>
              <a:t>Herhangi bir yakıtın viskozite indeksi (VI) bulunurken;</a:t>
            </a:r>
          </a:p>
          <a:p>
            <a:pPr algn="just"/>
            <a:r>
              <a:rPr lang="tr-TR" sz="2400" dirty="0">
                <a:latin typeface="Comic Sans MS" panose="030F0702030302020204" pitchFamily="66" charset="0"/>
              </a:rPr>
              <a:t>A ve B yakıtlarının viskozitelerinin karşılaştırılması esas alınır.</a:t>
            </a:r>
          </a:p>
          <a:p>
            <a:pPr algn="just"/>
            <a:r>
              <a:rPr lang="tr-TR" sz="2400" dirty="0">
                <a:latin typeface="Comic Sans MS" panose="030F0702030302020204" pitchFamily="66" charset="0"/>
              </a:rPr>
              <a:t>A yakıtının viskozite indeksi 0,</a:t>
            </a:r>
          </a:p>
          <a:p>
            <a:pPr algn="just"/>
            <a:r>
              <a:rPr lang="tr-TR" sz="2400" dirty="0">
                <a:latin typeface="Comic Sans MS" panose="030F0702030302020204" pitchFamily="66" charset="0"/>
              </a:rPr>
              <a:t>B yakıtının viskozite indeksi 100,</a:t>
            </a:r>
          </a:p>
          <a:p>
            <a:pPr algn="just"/>
            <a:r>
              <a:rPr lang="tr-TR" sz="2400" dirty="0">
                <a:latin typeface="Comic Sans MS" panose="030F0702030302020204" pitchFamily="66" charset="0"/>
              </a:rPr>
              <a:t>Diğer yakıtların viskozite indeksleri bunların arasında kabul edilir.</a:t>
            </a:r>
          </a:p>
          <a:p>
            <a:pPr algn="just"/>
            <a:endParaRPr lang="tr-TR" sz="2400" dirty="0">
              <a:latin typeface="Comic Sans MS" panose="030F0702030302020204" pitchFamily="66" charset="0"/>
            </a:endParaRPr>
          </a:p>
        </p:txBody>
      </p:sp>
      <p:pic>
        <p:nvPicPr>
          <p:cNvPr id="3" name="Resim 2">
            <a:extLst>
              <a:ext uri="{FF2B5EF4-FFF2-40B4-BE49-F238E27FC236}">
                <a16:creationId xmlns:a16="http://schemas.microsoft.com/office/drawing/2014/main" id="{AB73ECD1-908E-4C1D-BE07-63C57F4D8FB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4651" y="1146113"/>
            <a:ext cx="4162698" cy="2893728"/>
          </a:xfrm>
          <a:prstGeom prst="rect">
            <a:avLst/>
          </a:prstGeom>
        </p:spPr>
      </p:pic>
    </p:spTree>
    <p:extLst>
      <p:ext uri="{BB962C8B-B14F-4D97-AF65-F5344CB8AC3E}">
        <p14:creationId xmlns:p14="http://schemas.microsoft.com/office/powerpoint/2010/main" val="3387197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Dikdörtgen 10">
            <a:extLst>
              <a:ext uri="{FF2B5EF4-FFF2-40B4-BE49-F238E27FC236}">
                <a16:creationId xmlns:a16="http://schemas.microsoft.com/office/drawing/2014/main" id="{ECE5C187-80BC-4050-8F9B-9C571AE91254}"/>
              </a:ext>
            </a:extLst>
          </p:cNvPr>
          <p:cNvSpPr/>
          <p:nvPr/>
        </p:nvSpPr>
        <p:spPr>
          <a:xfrm>
            <a:off x="222707" y="126855"/>
            <a:ext cx="11746586" cy="2400657"/>
          </a:xfrm>
          <a:prstGeom prst="rect">
            <a:avLst/>
          </a:prstGeom>
        </p:spPr>
        <p:txBody>
          <a:bodyPr wrap="square">
            <a:spAutoFit/>
          </a:bodyPr>
          <a:lstStyle/>
          <a:p>
            <a:pPr algn="just"/>
            <a:r>
              <a:rPr lang="tr-TR" sz="2400" u="sng" dirty="0">
                <a:latin typeface="Comic Sans MS" panose="030F0702030302020204" pitchFamily="66" charset="0"/>
              </a:rPr>
              <a:t>Bir yakıtın </a:t>
            </a:r>
            <a:r>
              <a:rPr lang="tr-TR" sz="2400" u="sng" dirty="0" err="1">
                <a:latin typeface="Comic Sans MS" panose="030F0702030302020204" pitchFamily="66" charset="0"/>
              </a:rPr>
              <a:t>VI’i</a:t>
            </a:r>
            <a:r>
              <a:rPr lang="tr-TR" sz="2400" u="sng" dirty="0">
                <a:latin typeface="Comic Sans MS" panose="030F0702030302020204" pitchFamily="66" charset="0"/>
              </a:rPr>
              <a:t> bulunurken öncelikle;</a:t>
            </a: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A ve B referans yakıtları ile VI değeri hesaplanacak yakıtın 100</a:t>
            </a:r>
            <a:r>
              <a:rPr lang="tr-TR" sz="2400" baseline="30000" dirty="0">
                <a:solidFill>
                  <a:srgbClr val="FF0000"/>
                </a:solidFill>
                <a:latin typeface="Comic Sans MS" panose="030F0702030302020204" pitchFamily="66" charset="0"/>
              </a:rPr>
              <a:t>o</a:t>
            </a:r>
            <a:r>
              <a:rPr lang="tr-TR" sz="2400" dirty="0">
                <a:solidFill>
                  <a:srgbClr val="FF0000"/>
                </a:solidFill>
                <a:latin typeface="Comic Sans MS" panose="030F0702030302020204" pitchFamily="66" charset="0"/>
              </a:rPr>
              <a:t>F ve 210</a:t>
            </a:r>
            <a:r>
              <a:rPr lang="tr-TR" sz="2400" baseline="30000" dirty="0">
                <a:solidFill>
                  <a:srgbClr val="FF0000"/>
                </a:solidFill>
                <a:latin typeface="Comic Sans MS" panose="030F0702030302020204" pitchFamily="66" charset="0"/>
              </a:rPr>
              <a:t>o</a:t>
            </a:r>
            <a:r>
              <a:rPr lang="tr-TR" sz="2400" dirty="0">
                <a:solidFill>
                  <a:srgbClr val="FF0000"/>
                </a:solidFill>
                <a:latin typeface="Comic Sans MS" panose="030F0702030302020204" pitchFamily="66" charset="0"/>
              </a:rPr>
              <a:t>F sıcaklıktaki kinematik viskoziteleri saptanır. </a:t>
            </a:r>
          </a:p>
          <a:p>
            <a:pPr algn="just"/>
            <a:r>
              <a:rPr lang="tr-TR" sz="2400" dirty="0">
                <a:latin typeface="Comic Sans MS" panose="030F0702030302020204" pitchFamily="66" charset="0"/>
              </a:rPr>
              <a:t>Her üç yakıtın 210</a:t>
            </a:r>
            <a:r>
              <a:rPr lang="tr-TR" sz="2400" baseline="30000" dirty="0">
                <a:latin typeface="Comic Sans MS" panose="030F0702030302020204" pitchFamily="66" charset="0"/>
              </a:rPr>
              <a:t>o</a:t>
            </a:r>
            <a:r>
              <a:rPr lang="tr-TR" sz="2400" dirty="0">
                <a:latin typeface="Comic Sans MS" panose="030F0702030302020204" pitchFamily="66" charset="0"/>
              </a:rPr>
              <a:t>F sıcaklıktaki kinematik viskoziteleri eşit olmalıdır.</a:t>
            </a:r>
          </a:p>
          <a:p>
            <a:pPr algn="just"/>
            <a:endParaRPr lang="tr-TR" sz="3000" dirty="0">
              <a:latin typeface="Comic Sans MS" panose="030F0702030302020204" pitchFamily="66" charset="0"/>
            </a:endParaRPr>
          </a:p>
        </p:txBody>
      </p:sp>
      <p:sp>
        <p:nvSpPr>
          <p:cNvPr id="3" name="Dikdörtgen 2">
            <a:extLst>
              <a:ext uri="{FF2B5EF4-FFF2-40B4-BE49-F238E27FC236}">
                <a16:creationId xmlns:a16="http://schemas.microsoft.com/office/drawing/2014/main" id="{16B86335-E211-4E82-8F0E-1C208DD64F08}"/>
              </a:ext>
            </a:extLst>
          </p:cNvPr>
          <p:cNvSpPr/>
          <p:nvPr/>
        </p:nvSpPr>
        <p:spPr>
          <a:xfrm>
            <a:off x="318502" y="4330489"/>
            <a:ext cx="11746586" cy="1200329"/>
          </a:xfrm>
          <a:prstGeom prst="rect">
            <a:avLst/>
          </a:prstGeom>
        </p:spPr>
        <p:txBody>
          <a:bodyPr wrap="square">
            <a:spAutoFit/>
          </a:bodyPr>
          <a:lstStyle/>
          <a:p>
            <a:pPr algn="just"/>
            <a:r>
              <a:rPr lang="tr-TR" sz="2400" dirty="0">
                <a:solidFill>
                  <a:srgbClr val="FF0000"/>
                </a:solidFill>
                <a:latin typeface="Comic Sans MS" panose="030F0702030302020204" pitchFamily="66" charset="0"/>
              </a:rPr>
              <a:t>A: </a:t>
            </a:r>
            <a:r>
              <a:rPr lang="tr-TR" sz="2400" dirty="0" err="1">
                <a:latin typeface="Comic Sans MS" panose="030F0702030302020204" pitchFamily="66" charset="0"/>
              </a:rPr>
              <a:t>VI’i</a:t>
            </a:r>
            <a:r>
              <a:rPr lang="tr-TR" sz="2400" dirty="0">
                <a:latin typeface="Comic Sans MS" panose="030F0702030302020204" pitchFamily="66" charset="0"/>
              </a:rPr>
              <a:t> 0 olan yakıtın 100</a:t>
            </a:r>
            <a:r>
              <a:rPr lang="tr-TR" sz="2400" baseline="30000" dirty="0">
                <a:latin typeface="Comic Sans MS" panose="030F0702030302020204" pitchFamily="66" charset="0"/>
              </a:rPr>
              <a:t>o</a:t>
            </a:r>
            <a:r>
              <a:rPr lang="tr-TR" sz="2400" dirty="0">
                <a:latin typeface="Comic Sans MS" panose="030F0702030302020204" pitchFamily="66" charset="0"/>
              </a:rPr>
              <a:t>F sıcaklıktaki kinematik viskozitesi</a:t>
            </a:r>
          </a:p>
          <a:p>
            <a:pPr algn="just"/>
            <a:r>
              <a:rPr lang="tr-TR" sz="2400" dirty="0">
                <a:solidFill>
                  <a:srgbClr val="FF0000"/>
                </a:solidFill>
                <a:latin typeface="Comic Sans MS" panose="030F0702030302020204" pitchFamily="66" charset="0"/>
              </a:rPr>
              <a:t>X: </a:t>
            </a:r>
            <a:r>
              <a:rPr lang="tr-TR" sz="2400" dirty="0" err="1">
                <a:latin typeface="Comic Sans MS" panose="030F0702030302020204" pitchFamily="66" charset="0"/>
              </a:rPr>
              <a:t>VI’i</a:t>
            </a:r>
            <a:r>
              <a:rPr lang="tr-TR" sz="2400" dirty="0">
                <a:latin typeface="Comic Sans MS" panose="030F0702030302020204" pitchFamily="66" charset="0"/>
              </a:rPr>
              <a:t> bulunacak olan yakıtın 100</a:t>
            </a:r>
            <a:r>
              <a:rPr lang="tr-TR" sz="2400" baseline="30000" dirty="0">
                <a:latin typeface="Comic Sans MS" panose="030F0702030302020204" pitchFamily="66" charset="0"/>
              </a:rPr>
              <a:t>o</a:t>
            </a:r>
            <a:r>
              <a:rPr lang="tr-TR" sz="2400" dirty="0">
                <a:latin typeface="Comic Sans MS" panose="030F0702030302020204" pitchFamily="66" charset="0"/>
              </a:rPr>
              <a:t>F sıcaklıktaki kinematik viskozitesi</a:t>
            </a:r>
          </a:p>
          <a:p>
            <a:pPr algn="just"/>
            <a:r>
              <a:rPr lang="tr-TR" sz="2400" dirty="0">
                <a:solidFill>
                  <a:srgbClr val="FF0000"/>
                </a:solidFill>
                <a:latin typeface="Comic Sans MS" panose="030F0702030302020204" pitchFamily="66" charset="0"/>
              </a:rPr>
              <a:t>B: </a:t>
            </a:r>
            <a:r>
              <a:rPr lang="tr-TR" sz="2400" dirty="0" err="1">
                <a:latin typeface="Comic Sans MS" panose="030F0702030302020204" pitchFamily="66" charset="0"/>
              </a:rPr>
              <a:t>VI’i</a:t>
            </a:r>
            <a:r>
              <a:rPr lang="tr-TR" sz="2400" dirty="0">
                <a:latin typeface="Comic Sans MS" panose="030F0702030302020204" pitchFamily="66" charset="0"/>
              </a:rPr>
              <a:t> 100 olan yakıtın 100</a:t>
            </a:r>
            <a:r>
              <a:rPr lang="tr-TR" sz="2400" baseline="30000" dirty="0">
                <a:latin typeface="Comic Sans MS" panose="030F0702030302020204" pitchFamily="66" charset="0"/>
              </a:rPr>
              <a:t>o</a:t>
            </a:r>
            <a:r>
              <a:rPr lang="tr-TR" sz="2400" dirty="0">
                <a:latin typeface="Comic Sans MS" panose="030F0702030302020204" pitchFamily="66" charset="0"/>
              </a:rPr>
              <a:t>F sıcaklıktaki kinematik viskozitesi</a:t>
            </a:r>
            <a:endParaRPr lang="tr-TR" sz="3000" dirty="0">
              <a:latin typeface="Comic Sans MS" panose="030F0702030302020204" pitchFamily="66" charset="0"/>
            </a:endParaRPr>
          </a:p>
        </p:txBody>
      </p:sp>
      <p:pic>
        <p:nvPicPr>
          <p:cNvPr id="4" name="Resim 3">
            <a:extLst>
              <a:ext uri="{FF2B5EF4-FFF2-40B4-BE49-F238E27FC236}">
                <a16:creationId xmlns:a16="http://schemas.microsoft.com/office/drawing/2014/main" id="{47E39976-1538-454D-BADC-FD52D6B6C7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20239" y="2598150"/>
            <a:ext cx="2551522" cy="1120410"/>
          </a:xfrm>
          <a:prstGeom prst="rect">
            <a:avLst/>
          </a:prstGeom>
        </p:spPr>
      </p:pic>
    </p:spTree>
    <p:extLst>
      <p:ext uri="{BB962C8B-B14F-4D97-AF65-F5344CB8AC3E}">
        <p14:creationId xmlns:p14="http://schemas.microsoft.com/office/powerpoint/2010/main" val="2074372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4294967295"/>
          </p:nvPr>
        </p:nvSpPr>
        <p:spPr>
          <a:xfrm>
            <a:off x="431800" y="1670822"/>
            <a:ext cx="11328400" cy="671784"/>
          </a:xfrm>
          <a:prstGeom prst="rect">
            <a:avLst/>
          </a:prstGeom>
        </p:spPr>
        <p:txBody>
          <a:bodyPr/>
          <a:lstStyle/>
          <a:p>
            <a:pPr eaLnBrk="1" hangingPunct="1">
              <a:lnSpc>
                <a:spcPct val="80000"/>
              </a:lnSpc>
              <a:buFont typeface="Wingdings" pitchFamily="2" charset="2"/>
              <a:buNone/>
            </a:pPr>
            <a:r>
              <a:rPr lang="tr-TR" altLang="tr-TR" dirty="0"/>
              <a:t>	</a:t>
            </a:r>
            <a:endParaRPr lang="tr-TR" altLang="tr-TR" sz="2800" dirty="0"/>
          </a:p>
          <a:p>
            <a:pPr eaLnBrk="1" hangingPunct="1">
              <a:lnSpc>
                <a:spcPct val="80000"/>
              </a:lnSpc>
              <a:buFont typeface="Wingdings" pitchFamily="2" charset="2"/>
              <a:buNone/>
            </a:pPr>
            <a:endParaRPr lang="tr-TR" altLang="tr-TR" dirty="0"/>
          </a:p>
        </p:txBody>
      </p:sp>
      <p:sp>
        <p:nvSpPr>
          <p:cNvPr id="16387" name="Text Box 4"/>
          <p:cNvSpPr txBox="1">
            <a:spLocks noChangeArrowheads="1"/>
          </p:cNvSpPr>
          <p:nvPr/>
        </p:nvSpPr>
        <p:spPr bwMode="auto">
          <a:xfrm>
            <a:off x="1667501" y="6217434"/>
            <a:ext cx="66251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itchFamily="18" charset="0"/>
              </a:defRPr>
            </a:lvl1pPr>
            <a:lvl2pPr marL="742950" indent="-285750" eaLnBrk="0" hangingPunct="0">
              <a:defRPr kumimoji="1" sz="2400">
                <a:solidFill>
                  <a:schemeClr val="tx1"/>
                </a:solidFill>
                <a:latin typeface="Times New Roman" pitchFamily="18" charset="0"/>
              </a:defRPr>
            </a:lvl2pPr>
            <a:lvl3pPr marL="1143000" indent="-228600" eaLnBrk="0" hangingPunct="0">
              <a:defRPr kumimoji="1" sz="2400">
                <a:solidFill>
                  <a:schemeClr val="tx1"/>
                </a:solidFill>
                <a:latin typeface="Times New Roman" pitchFamily="18" charset="0"/>
              </a:defRPr>
            </a:lvl3pPr>
            <a:lvl4pPr marL="1600200" indent="-228600" eaLnBrk="0" hangingPunct="0">
              <a:defRPr kumimoji="1" sz="2400">
                <a:solidFill>
                  <a:schemeClr val="tx1"/>
                </a:solidFill>
                <a:latin typeface="Times New Roman" pitchFamily="18" charset="0"/>
              </a:defRPr>
            </a:lvl4pPr>
            <a:lvl5pPr marL="2057400" indent="-228600" eaLnBrk="0" hangingPunct="0">
              <a:defRPr kumimoji="1" sz="2400">
                <a:solidFill>
                  <a:schemeClr val="tx1"/>
                </a:solidFill>
                <a:latin typeface="Times New Roman" pitchFamily="18" charset="0"/>
              </a:defRPr>
            </a:lvl5pPr>
            <a:lvl6pPr marL="2514600" indent="-228600" eaLnBrk="0" fontAlgn="base" hangingPunct="0">
              <a:spcBef>
                <a:spcPct val="0"/>
              </a:spcBef>
              <a:spcAft>
                <a:spcPct val="0"/>
              </a:spcAft>
              <a:defRPr kumimoji="1" sz="2400">
                <a:solidFill>
                  <a:schemeClr val="tx1"/>
                </a:solidFill>
                <a:latin typeface="Times New Roman" pitchFamily="18" charset="0"/>
              </a:defRPr>
            </a:lvl6pPr>
            <a:lvl7pPr marL="2971800" indent="-228600" eaLnBrk="0" fontAlgn="base" hangingPunct="0">
              <a:spcBef>
                <a:spcPct val="0"/>
              </a:spcBef>
              <a:spcAft>
                <a:spcPct val="0"/>
              </a:spcAft>
              <a:defRPr kumimoji="1" sz="2400">
                <a:solidFill>
                  <a:schemeClr val="tx1"/>
                </a:solidFill>
                <a:latin typeface="Times New Roman" pitchFamily="18" charset="0"/>
              </a:defRPr>
            </a:lvl7pPr>
            <a:lvl8pPr marL="3429000" indent="-228600" eaLnBrk="0" fontAlgn="base" hangingPunct="0">
              <a:spcBef>
                <a:spcPct val="0"/>
              </a:spcBef>
              <a:spcAft>
                <a:spcPct val="0"/>
              </a:spcAft>
              <a:defRPr kumimoji="1" sz="2400">
                <a:solidFill>
                  <a:schemeClr val="tx1"/>
                </a:solidFill>
                <a:latin typeface="Times New Roman" pitchFamily="18" charset="0"/>
              </a:defRPr>
            </a:lvl8pPr>
            <a:lvl9pPr marL="3886200" indent="-228600" eaLnBrk="0" fontAlgn="base" hangingPunct="0">
              <a:spcBef>
                <a:spcPct val="0"/>
              </a:spcBef>
              <a:spcAft>
                <a:spcPct val="0"/>
              </a:spcAft>
              <a:defRPr kumimoji="1" sz="2400">
                <a:solidFill>
                  <a:schemeClr val="tx1"/>
                </a:solidFill>
                <a:latin typeface="Times New Roman" pitchFamily="18" charset="0"/>
              </a:defRPr>
            </a:lvl9pPr>
          </a:lstStyle>
          <a:p>
            <a:pPr eaLnBrk="1" hangingPunct="1">
              <a:spcBef>
                <a:spcPct val="50000"/>
              </a:spcBef>
            </a:pPr>
            <a:endParaRPr lang="tr-TR" altLang="tr-TR" b="1">
              <a:latin typeface="Tahoma" pitchFamily="34" charset="0"/>
            </a:endParaRPr>
          </a:p>
        </p:txBody>
      </p:sp>
      <p:sp>
        <p:nvSpPr>
          <p:cNvPr id="7" name="Dikdörtgen 6">
            <a:extLst>
              <a:ext uri="{FF2B5EF4-FFF2-40B4-BE49-F238E27FC236}">
                <a16:creationId xmlns:a16="http://schemas.microsoft.com/office/drawing/2014/main" id="{C6307701-2237-4838-952F-C4E30F05086E}"/>
              </a:ext>
            </a:extLst>
          </p:cNvPr>
          <p:cNvSpPr/>
          <p:nvPr/>
        </p:nvSpPr>
        <p:spPr>
          <a:xfrm>
            <a:off x="130629" y="789613"/>
            <a:ext cx="11975646" cy="1200329"/>
          </a:xfrm>
          <a:prstGeom prst="rect">
            <a:avLst/>
          </a:prstGeom>
        </p:spPr>
        <p:txBody>
          <a:bodyPr wrap="square">
            <a:spAutoFit/>
          </a:bodyPr>
          <a:lstStyle/>
          <a:p>
            <a:pPr algn="just"/>
            <a:r>
              <a:rPr lang="tr-TR" sz="2400" dirty="0">
                <a:latin typeface="Comic Sans MS" panose="030F0702030302020204" pitchFamily="66" charset="0"/>
              </a:rPr>
              <a:t>Sıvı yakıtın soğutulduğunda sıvı içerisinde mum kristallerinden oluşan bir sis veya bulutun gözlendiği sıcaklıktır. Filtrelerin tıkanmasında önemlidir.  </a:t>
            </a:r>
          </a:p>
          <a:p>
            <a:pPr algn="just"/>
            <a:endParaRPr lang="tr-TR" sz="2400" dirty="0">
              <a:latin typeface="Comic Sans MS" panose="030F0702030302020204" pitchFamily="66" charset="0"/>
            </a:endParaRPr>
          </a:p>
        </p:txBody>
      </p:sp>
      <p:sp>
        <p:nvSpPr>
          <p:cNvPr id="5" name="Metin kutusu 4">
            <a:extLst>
              <a:ext uri="{FF2B5EF4-FFF2-40B4-BE49-F238E27FC236}">
                <a16:creationId xmlns:a16="http://schemas.microsoft.com/office/drawing/2014/main" id="{9094EF18-D0E5-4907-A6B9-7F0E575EA382}"/>
              </a:ext>
            </a:extLst>
          </p:cNvPr>
          <p:cNvSpPr txBox="1"/>
          <p:nvPr/>
        </p:nvSpPr>
        <p:spPr>
          <a:xfrm>
            <a:off x="2395443" y="153000"/>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Bulutlanma Noktası</a:t>
            </a:r>
          </a:p>
          <a:p>
            <a:endParaRPr lang="tr-TR" sz="2800" dirty="0">
              <a:solidFill>
                <a:srgbClr val="FF0000"/>
              </a:solidFill>
              <a:latin typeface="Comic Sans MS" panose="030F0702030302020204" pitchFamily="66" charset="0"/>
            </a:endParaRPr>
          </a:p>
        </p:txBody>
      </p:sp>
      <p:sp>
        <p:nvSpPr>
          <p:cNvPr id="8" name="Metin kutusu 7">
            <a:extLst>
              <a:ext uri="{FF2B5EF4-FFF2-40B4-BE49-F238E27FC236}">
                <a16:creationId xmlns:a16="http://schemas.microsoft.com/office/drawing/2014/main" id="{BABA6644-FB6D-47C8-9825-A57839D279F1}"/>
              </a:ext>
            </a:extLst>
          </p:cNvPr>
          <p:cNvSpPr txBox="1"/>
          <p:nvPr/>
        </p:nvSpPr>
        <p:spPr>
          <a:xfrm>
            <a:off x="2395443" y="1670822"/>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Akma Noktası</a:t>
            </a:r>
          </a:p>
          <a:p>
            <a:endParaRPr lang="tr-TR" sz="2800" dirty="0">
              <a:solidFill>
                <a:srgbClr val="FF0000"/>
              </a:solidFill>
              <a:latin typeface="Comic Sans MS" panose="030F0702030302020204" pitchFamily="66" charset="0"/>
            </a:endParaRPr>
          </a:p>
        </p:txBody>
      </p:sp>
      <p:sp>
        <p:nvSpPr>
          <p:cNvPr id="9" name="Dikdörtgen 8">
            <a:extLst>
              <a:ext uri="{FF2B5EF4-FFF2-40B4-BE49-F238E27FC236}">
                <a16:creationId xmlns:a16="http://schemas.microsoft.com/office/drawing/2014/main" id="{2EFBCA05-6B7A-4293-B495-76C96467CF10}"/>
              </a:ext>
            </a:extLst>
          </p:cNvPr>
          <p:cNvSpPr/>
          <p:nvPr/>
        </p:nvSpPr>
        <p:spPr>
          <a:xfrm>
            <a:off x="130629" y="2423797"/>
            <a:ext cx="11975646" cy="830997"/>
          </a:xfrm>
          <a:prstGeom prst="rect">
            <a:avLst/>
          </a:prstGeom>
        </p:spPr>
        <p:txBody>
          <a:bodyPr wrap="square">
            <a:spAutoFit/>
          </a:bodyPr>
          <a:lstStyle/>
          <a:p>
            <a:pPr algn="just"/>
            <a:r>
              <a:rPr lang="tr-TR" sz="2400" dirty="0">
                <a:latin typeface="Comic Sans MS" panose="030F0702030302020204" pitchFamily="66" charset="0"/>
              </a:rPr>
              <a:t>Belirli şartlarda soğutulan sıvı yakıtın akmasının durduğu en yüksek sıcaklıktır.</a:t>
            </a:r>
          </a:p>
          <a:p>
            <a:pPr algn="just"/>
            <a:endParaRPr lang="tr-TR" sz="2400" dirty="0">
              <a:latin typeface="Comic Sans MS" panose="030F0702030302020204" pitchFamily="66" charset="0"/>
            </a:endParaRPr>
          </a:p>
        </p:txBody>
      </p:sp>
      <p:sp>
        <p:nvSpPr>
          <p:cNvPr id="10" name="Metin kutusu 9">
            <a:extLst>
              <a:ext uri="{FF2B5EF4-FFF2-40B4-BE49-F238E27FC236}">
                <a16:creationId xmlns:a16="http://schemas.microsoft.com/office/drawing/2014/main" id="{131DEBEF-9195-4B98-8133-6118FC704B1F}"/>
              </a:ext>
            </a:extLst>
          </p:cNvPr>
          <p:cNvSpPr txBox="1"/>
          <p:nvPr/>
        </p:nvSpPr>
        <p:spPr>
          <a:xfrm>
            <a:off x="2652346" y="4013239"/>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Yakıt İçerisindeki Kirleticiler</a:t>
            </a:r>
          </a:p>
          <a:p>
            <a:endParaRPr lang="tr-TR" sz="2800" dirty="0">
              <a:solidFill>
                <a:srgbClr val="FF0000"/>
              </a:solidFill>
              <a:latin typeface="Comic Sans MS" panose="030F0702030302020204" pitchFamily="66" charset="0"/>
            </a:endParaRPr>
          </a:p>
        </p:txBody>
      </p:sp>
      <p:sp>
        <p:nvSpPr>
          <p:cNvPr id="11" name="Dikdörtgen 10">
            <a:extLst>
              <a:ext uri="{FF2B5EF4-FFF2-40B4-BE49-F238E27FC236}">
                <a16:creationId xmlns:a16="http://schemas.microsoft.com/office/drawing/2014/main" id="{53B5120A-0870-41E9-B193-1DC8DE2BAFA4}"/>
              </a:ext>
            </a:extLst>
          </p:cNvPr>
          <p:cNvSpPr/>
          <p:nvPr/>
        </p:nvSpPr>
        <p:spPr>
          <a:xfrm>
            <a:off x="130629" y="4535918"/>
            <a:ext cx="11975646" cy="2000548"/>
          </a:xfrm>
          <a:prstGeom prst="rect">
            <a:avLst/>
          </a:prstGeom>
        </p:spPr>
        <p:txBody>
          <a:bodyPr wrap="square">
            <a:spAutoFit/>
          </a:bodyPr>
          <a:lstStyle/>
          <a:p>
            <a:pPr marL="342900" indent="-342900" algn="just">
              <a:buFont typeface="Wingdings" panose="05000000000000000000" pitchFamily="2" charset="2"/>
              <a:buChar char="§"/>
            </a:pPr>
            <a:r>
              <a:rPr lang="tr-TR" sz="2400" dirty="0">
                <a:solidFill>
                  <a:srgbClr val="FF0000"/>
                </a:solidFill>
                <a:latin typeface="Comic Sans MS" panose="030F0702030302020204" pitchFamily="66" charset="0"/>
              </a:rPr>
              <a:t>Kükürt</a:t>
            </a:r>
          </a:p>
          <a:p>
            <a:pPr marL="342900" indent="-342900" algn="just">
              <a:buFont typeface="Wingdings" panose="05000000000000000000" pitchFamily="2" charset="2"/>
              <a:buChar char="§"/>
            </a:pPr>
            <a:r>
              <a:rPr lang="tr-TR" sz="2400" dirty="0">
                <a:solidFill>
                  <a:srgbClr val="FF0000"/>
                </a:solidFill>
                <a:latin typeface="Comic Sans MS" panose="030F0702030302020204" pitchFamily="66" charset="0"/>
              </a:rPr>
              <a:t>Kül</a:t>
            </a:r>
          </a:p>
          <a:p>
            <a:pPr marL="342900" indent="-342900" algn="just">
              <a:buFont typeface="Wingdings" panose="05000000000000000000" pitchFamily="2" charset="2"/>
              <a:buChar char="§"/>
            </a:pPr>
            <a:r>
              <a:rPr lang="tr-TR" sz="2400" dirty="0">
                <a:solidFill>
                  <a:srgbClr val="FF0000"/>
                </a:solidFill>
                <a:latin typeface="Comic Sans MS" panose="030F0702030302020204" pitchFamily="66" charset="0"/>
              </a:rPr>
              <a:t>Su</a:t>
            </a:r>
          </a:p>
          <a:p>
            <a:pPr marL="342900" indent="-342900" algn="just">
              <a:buFont typeface="Wingdings" panose="05000000000000000000" pitchFamily="2" charset="2"/>
              <a:buChar char="§"/>
            </a:pPr>
            <a:r>
              <a:rPr lang="tr-TR" sz="2400" dirty="0">
                <a:solidFill>
                  <a:srgbClr val="FF0000"/>
                </a:solidFill>
                <a:latin typeface="Comic Sans MS" panose="030F0702030302020204" pitchFamily="66" charset="0"/>
              </a:rPr>
              <a:t>Karbon kalıntısı</a:t>
            </a:r>
          </a:p>
          <a:p>
            <a:pPr algn="just"/>
            <a:endParaRPr lang="tr-TR" sz="2800" dirty="0">
              <a:solidFill>
                <a:srgbClr val="FF0000"/>
              </a:solidFill>
              <a:latin typeface="Comic Sans MS" panose="030F0702030302020204" pitchFamily="66" charset="0"/>
            </a:endParaRPr>
          </a:p>
        </p:txBody>
      </p:sp>
      <p:sp>
        <p:nvSpPr>
          <p:cNvPr id="12" name="Metin kutusu 11">
            <a:extLst>
              <a:ext uri="{FF2B5EF4-FFF2-40B4-BE49-F238E27FC236}">
                <a16:creationId xmlns:a16="http://schemas.microsoft.com/office/drawing/2014/main" id="{21AE1F9A-C664-489F-9318-861795BDC602}"/>
              </a:ext>
            </a:extLst>
          </p:cNvPr>
          <p:cNvSpPr txBox="1"/>
          <p:nvPr/>
        </p:nvSpPr>
        <p:spPr>
          <a:xfrm>
            <a:off x="2395443" y="2951946"/>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İyot Sayısı</a:t>
            </a:r>
          </a:p>
          <a:p>
            <a:endParaRPr lang="tr-TR" sz="2800" dirty="0">
              <a:solidFill>
                <a:srgbClr val="FF0000"/>
              </a:solidFill>
              <a:latin typeface="Comic Sans MS" panose="030F0702030302020204" pitchFamily="66" charset="0"/>
            </a:endParaRPr>
          </a:p>
        </p:txBody>
      </p:sp>
      <p:sp>
        <p:nvSpPr>
          <p:cNvPr id="13" name="Dikdörtgen 12">
            <a:extLst>
              <a:ext uri="{FF2B5EF4-FFF2-40B4-BE49-F238E27FC236}">
                <a16:creationId xmlns:a16="http://schemas.microsoft.com/office/drawing/2014/main" id="{7807893C-E993-4D13-B91E-8892BA84F87E}"/>
              </a:ext>
            </a:extLst>
          </p:cNvPr>
          <p:cNvSpPr/>
          <p:nvPr/>
        </p:nvSpPr>
        <p:spPr>
          <a:xfrm>
            <a:off x="260577" y="3383374"/>
            <a:ext cx="11975646" cy="830997"/>
          </a:xfrm>
          <a:prstGeom prst="rect">
            <a:avLst/>
          </a:prstGeom>
        </p:spPr>
        <p:txBody>
          <a:bodyPr wrap="square">
            <a:spAutoFit/>
          </a:bodyPr>
          <a:lstStyle/>
          <a:p>
            <a:pPr algn="just"/>
            <a:r>
              <a:rPr lang="tr-TR" sz="2400" dirty="0">
                <a:latin typeface="Comic Sans MS" panose="030F0702030302020204" pitchFamily="66" charset="0"/>
              </a:rPr>
              <a:t>Yakıtın cüruf (kurum) oluşturma eğilimini belirtmek için kullanılır.</a:t>
            </a:r>
          </a:p>
          <a:p>
            <a:pPr algn="just"/>
            <a:endParaRPr lang="tr-TR" sz="2400" dirty="0">
              <a:latin typeface="Comic Sans MS" panose="030F0702030302020204" pitchFamily="66" charset="0"/>
            </a:endParaRPr>
          </a:p>
        </p:txBody>
      </p:sp>
    </p:spTree>
    <p:extLst>
      <p:ext uri="{BB962C8B-B14F-4D97-AF65-F5344CB8AC3E}">
        <p14:creationId xmlns:p14="http://schemas.microsoft.com/office/powerpoint/2010/main" val="2834421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
                                            <p:txEl>
                                              <p:pRg st="0" end="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
                                            <p:txEl>
                                              <p:pRg st="1" end="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1">
                                            <p:txEl>
                                              <p:pRg st="2" end="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8" grpId="0"/>
      <p:bldP spid="9" grpId="0"/>
      <p:bldP spid="10" grpId="0"/>
      <p:bldP spid="12" grpId="0"/>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7916" y="380226"/>
            <a:ext cx="11734910" cy="6740307"/>
          </a:xfrm>
          <a:prstGeom prst="rect">
            <a:avLst/>
          </a:prstGeom>
        </p:spPr>
        <p:txBody>
          <a:bodyPr wrap="square">
            <a:spAutoFit/>
          </a:bodyPr>
          <a:lstStyle/>
          <a:p>
            <a:pPr marL="457200" indent="-457200" algn="just">
              <a:buFont typeface="Wingdings" panose="05000000000000000000" pitchFamily="2" charset="2"/>
              <a:buChar char="Ø"/>
            </a:pPr>
            <a:r>
              <a:rPr lang="tr-TR" sz="2400" u="sng" dirty="0">
                <a:solidFill>
                  <a:srgbClr val="FF0000"/>
                </a:solidFill>
                <a:latin typeface="Comic Sans MS" panose="030F0702030302020204" pitchFamily="66" charset="0"/>
              </a:rPr>
              <a:t>Kükürt: </a:t>
            </a:r>
            <a:r>
              <a:rPr lang="tr-TR" sz="2400" dirty="0">
                <a:latin typeface="Comic Sans MS" panose="030F0702030302020204" pitchFamily="66" charset="0"/>
              </a:rPr>
              <a:t>Yakı içerisindeki kükürt, yanma sonucunda SO</a:t>
            </a:r>
            <a:r>
              <a:rPr lang="tr-TR" sz="2400" baseline="-25000" dirty="0">
                <a:latin typeface="Comic Sans MS" panose="030F0702030302020204" pitchFamily="66" charset="0"/>
              </a:rPr>
              <a:t>2</a:t>
            </a:r>
            <a:r>
              <a:rPr lang="tr-TR" sz="2400" dirty="0">
                <a:latin typeface="Comic Sans MS" panose="030F0702030302020204" pitchFamily="66" charset="0"/>
              </a:rPr>
              <a:t> veya SO</a:t>
            </a:r>
            <a:r>
              <a:rPr lang="tr-TR" sz="2400" baseline="-25000" dirty="0">
                <a:latin typeface="Comic Sans MS" panose="030F0702030302020204" pitchFamily="66" charset="0"/>
              </a:rPr>
              <a:t>3</a:t>
            </a:r>
            <a:r>
              <a:rPr lang="tr-TR" sz="2400" dirty="0">
                <a:latin typeface="Comic Sans MS" panose="030F0702030302020204" pitchFamily="66" charset="0"/>
              </a:rPr>
              <a:t>’e dönüşür. </a:t>
            </a:r>
            <a:r>
              <a:rPr lang="tr-TR" sz="2400" dirty="0" err="1">
                <a:latin typeface="Comic Sans MS" panose="030F0702030302020204" pitchFamily="66" charset="0"/>
              </a:rPr>
              <a:t>Egzos</a:t>
            </a:r>
            <a:r>
              <a:rPr lang="tr-TR" sz="2400" dirty="0">
                <a:latin typeface="Comic Sans MS" panose="030F0702030302020204" pitchFamily="66" charset="0"/>
              </a:rPr>
              <a:t> gazındaki su buharıyla SO</a:t>
            </a:r>
            <a:r>
              <a:rPr lang="tr-TR" sz="2400" baseline="-25000" dirty="0">
                <a:latin typeface="Comic Sans MS" panose="030F0702030302020204" pitchFamily="66" charset="0"/>
              </a:rPr>
              <a:t>3</a:t>
            </a:r>
            <a:r>
              <a:rPr lang="tr-TR" sz="2400" dirty="0">
                <a:latin typeface="Comic Sans MS" panose="030F0702030302020204" pitchFamily="66" charset="0"/>
              </a:rPr>
              <a:t>’ün birleşmesinden H</a:t>
            </a:r>
            <a:r>
              <a:rPr lang="tr-TR" sz="2400" baseline="-25000" dirty="0">
                <a:latin typeface="Comic Sans MS" panose="030F0702030302020204" pitchFamily="66" charset="0"/>
              </a:rPr>
              <a:t>2</a:t>
            </a:r>
            <a:r>
              <a:rPr lang="tr-TR" sz="2400" dirty="0">
                <a:latin typeface="Comic Sans MS" panose="030F0702030302020204" pitchFamily="66" charset="0"/>
              </a:rPr>
              <a:t>SO</a:t>
            </a:r>
            <a:r>
              <a:rPr lang="tr-TR" sz="2400" baseline="-25000" dirty="0">
                <a:latin typeface="Comic Sans MS" panose="030F0702030302020204" pitchFamily="66" charset="0"/>
              </a:rPr>
              <a:t>4</a:t>
            </a:r>
            <a:r>
              <a:rPr lang="tr-TR" sz="2400" dirty="0">
                <a:latin typeface="Comic Sans MS" panose="030F0702030302020204" pitchFamily="66" charset="0"/>
              </a:rPr>
              <a:t> oluşarak korozyona sebep olur.</a:t>
            </a:r>
          </a:p>
          <a:p>
            <a:pPr algn="just"/>
            <a:r>
              <a:rPr lang="tr-TR" sz="2400" dirty="0">
                <a:latin typeface="Comic Sans MS" panose="030F0702030302020204" pitchFamily="66" charset="0"/>
              </a:rPr>
              <a:t>Benzindeki kükürt miktarı, dizel yakıta göre daha azdır.</a:t>
            </a:r>
          </a:p>
          <a:p>
            <a:pPr algn="just"/>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u="sng" dirty="0">
                <a:solidFill>
                  <a:srgbClr val="FF0000"/>
                </a:solidFill>
                <a:latin typeface="Comic Sans MS" panose="030F0702030302020204" pitchFamily="66" charset="0"/>
              </a:rPr>
              <a:t>Kül: </a:t>
            </a:r>
            <a:r>
              <a:rPr lang="tr-TR" sz="2400" dirty="0">
                <a:latin typeface="Comic Sans MS" panose="030F0702030302020204" pitchFamily="66" charset="0"/>
              </a:rPr>
              <a:t>Yakıt içerisinde katı halde bulunan metalik bileşiklerdir. Yanma sonucunda bu artıklar silindir cidarları, segmanlar ve supaplarda birikir.</a:t>
            </a:r>
          </a:p>
          <a:p>
            <a:pPr marL="457200" indent="-457200" algn="just">
              <a:buFont typeface="Wingdings" panose="05000000000000000000" pitchFamily="2" charset="2"/>
              <a:buChar char="Ø"/>
            </a:pPr>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u="sng" dirty="0">
                <a:solidFill>
                  <a:srgbClr val="FF0000"/>
                </a:solidFill>
                <a:latin typeface="Comic Sans MS" panose="030F0702030302020204" pitchFamily="66" charset="0"/>
              </a:rPr>
              <a:t>Su: </a:t>
            </a:r>
            <a:r>
              <a:rPr lang="tr-TR" sz="2400" dirty="0">
                <a:latin typeface="Comic Sans MS" panose="030F0702030302020204" pitchFamily="66" charset="0"/>
              </a:rPr>
              <a:t>Yakıt sistemi ve motor parçalarının aşınmasına, soğuk havalarda yakıt sisteminin donmasına ve yakıt akışına mani olur.</a:t>
            </a:r>
          </a:p>
          <a:p>
            <a:pPr marL="457200" indent="-457200" algn="just">
              <a:buFont typeface="Wingdings" panose="05000000000000000000" pitchFamily="2" charset="2"/>
              <a:buChar char="Ø"/>
            </a:pPr>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u="sng" dirty="0">
                <a:solidFill>
                  <a:srgbClr val="FF0000"/>
                </a:solidFill>
                <a:latin typeface="Comic Sans MS" panose="030F0702030302020204" pitchFamily="66" charset="0"/>
              </a:rPr>
              <a:t>Karbon </a:t>
            </a:r>
            <a:r>
              <a:rPr lang="tr-TR" sz="2400" u="sng" dirty="0" err="1">
                <a:solidFill>
                  <a:srgbClr val="FF0000"/>
                </a:solidFill>
                <a:latin typeface="Comic Sans MS" panose="030F0702030302020204" pitchFamily="66" charset="0"/>
              </a:rPr>
              <a:t>kalıntısı:</a:t>
            </a:r>
            <a:r>
              <a:rPr lang="tr-TR" sz="2400" dirty="0" err="1">
                <a:latin typeface="Comic Sans MS" panose="030F0702030302020204" pitchFamily="66" charset="0"/>
              </a:rPr>
              <a:t>Çok</a:t>
            </a:r>
            <a:r>
              <a:rPr lang="tr-TR" sz="2400" dirty="0">
                <a:latin typeface="Comic Sans MS" panose="030F0702030302020204" pitchFamily="66" charset="0"/>
              </a:rPr>
              <a:t> düşük miktarda hava gönderilerek ve motorda yanmanın gerçekleşmediği şartlarda meydana gelen eksik yanmada açığa çıkan karbon miktarıdır. Yakıt içerisindeki karbon artığı arttıkça kirlenme o kadar hızlı olur. Yağlama yağı ile </a:t>
            </a:r>
            <a:r>
              <a:rPr lang="tr-TR" sz="2400" dirty="0" err="1">
                <a:latin typeface="Comic Sans MS" panose="030F0702030302020204" pitchFamily="66" charset="0"/>
              </a:rPr>
              <a:t>birleşelerek</a:t>
            </a:r>
            <a:r>
              <a:rPr lang="tr-TR" sz="2400" dirty="0">
                <a:latin typeface="Comic Sans MS" panose="030F0702030302020204" pitchFamily="66" charset="0"/>
              </a:rPr>
              <a:t> yapışkan bir madde (</a:t>
            </a:r>
            <a:r>
              <a:rPr lang="tr-TR" sz="2400" dirty="0" err="1">
                <a:latin typeface="Comic Sans MS" panose="030F0702030302020204" pitchFamily="66" charset="0"/>
              </a:rPr>
              <a:t>gom</a:t>
            </a:r>
            <a:r>
              <a:rPr lang="tr-TR" sz="2400" dirty="0">
                <a:latin typeface="Comic Sans MS" panose="030F0702030302020204" pitchFamily="66" charset="0"/>
              </a:rPr>
              <a:t>=reçine) oluşturabilir. </a:t>
            </a:r>
          </a:p>
          <a:p>
            <a:pPr algn="just"/>
            <a:endParaRPr lang="tr-TR" sz="2400" dirty="0">
              <a:latin typeface="Comic Sans MS" panose="030F0702030302020204" pitchFamily="66" charset="0"/>
            </a:endParaRPr>
          </a:p>
          <a:p>
            <a:pPr marL="457200" indent="-457200" algn="just">
              <a:buFont typeface="Wingdings" panose="05000000000000000000" pitchFamily="2" charset="2"/>
              <a:buChar char="Ø"/>
            </a:pPr>
            <a:endParaRPr lang="tr-TR" sz="2400" dirty="0">
              <a:latin typeface="Comic Sans MS" panose="030F0702030302020204" pitchFamily="66" charset="0"/>
            </a:endParaRPr>
          </a:p>
          <a:p>
            <a:pPr algn="just"/>
            <a:endParaRPr lang="tr-TR" sz="2400" dirty="0">
              <a:latin typeface="Comic Sans MS" panose="030F0702030302020204" pitchFamily="66" charset="0"/>
            </a:endParaRPr>
          </a:p>
        </p:txBody>
      </p:sp>
    </p:spTree>
    <p:extLst>
      <p:ext uri="{BB962C8B-B14F-4D97-AF65-F5344CB8AC3E}">
        <p14:creationId xmlns:p14="http://schemas.microsoft.com/office/powerpoint/2010/main" val="3545439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306404" y="843677"/>
            <a:ext cx="11579192" cy="1015663"/>
          </a:xfrm>
          <a:prstGeom prst="rect">
            <a:avLst/>
          </a:prstGeom>
        </p:spPr>
        <p:txBody>
          <a:bodyPr wrap="square">
            <a:spAutoFit/>
          </a:bodyPr>
          <a:lstStyle/>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6" name="Metin kutusu 5">
            <a:extLst>
              <a:ext uri="{FF2B5EF4-FFF2-40B4-BE49-F238E27FC236}">
                <a16:creationId xmlns:a16="http://schemas.microsoft.com/office/drawing/2014/main" id="{C18476D2-F7D1-41C8-BABA-48E870EB2A16}"/>
              </a:ext>
            </a:extLst>
          </p:cNvPr>
          <p:cNvSpPr txBox="1"/>
          <p:nvPr/>
        </p:nvSpPr>
        <p:spPr>
          <a:xfrm>
            <a:off x="2391769" y="60780"/>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Oktan Sayısı</a:t>
            </a:r>
          </a:p>
          <a:p>
            <a:endParaRPr lang="tr-TR" sz="2800" dirty="0">
              <a:solidFill>
                <a:srgbClr val="FF0000"/>
              </a:solidFill>
              <a:latin typeface="Comic Sans MS" panose="030F0702030302020204" pitchFamily="66" charset="0"/>
            </a:endParaRPr>
          </a:p>
        </p:txBody>
      </p:sp>
      <p:sp>
        <p:nvSpPr>
          <p:cNvPr id="7" name="Dikdörtgen 6">
            <a:extLst>
              <a:ext uri="{FF2B5EF4-FFF2-40B4-BE49-F238E27FC236}">
                <a16:creationId xmlns:a16="http://schemas.microsoft.com/office/drawing/2014/main" id="{2FCBF479-C7DE-41B7-8782-11F413F73E49}"/>
              </a:ext>
            </a:extLst>
          </p:cNvPr>
          <p:cNvSpPr/>
          <p:nvPr/>
        </p:nvSpPr>
        <p:spPr>
          <a:xfrm>
            <a:off x="-1" y="537833"/>
            <a:ext cx="12078789" cy="6740307"/>
          </a:xfrm>
          <a:prstGeom prst="rect">
            <a:avLst/>
          </a:prstGeom>
        </p:spPr>
        <p:txBody>
          <a:bodyPr wrap="square">
            <a:spAutoFit/>
          </a:bodyPr>
          <a:lstStyle/>
          <a:p>
            <a:pPr marL="342900" indent="-342900" algn="just">
              <a:buFont typeface="Wingdings" panose="05000000000000000000" pitchFamily="2" charset="2"/>
              <a:buChar char="§"/>
            </a:pPr>
            <a:r>
              <a:rPr lang="tr-TR" sz="2400" dirty="0">
                <a:latin typeface="Comic Sans MS" panose="030F0702030302020204" pitchFamily="66" charset="0"/>
              </a:rPr>
              <a:t>Oktan sayısı </a:t>
            </a:r>
            <a:r>
              <a:rPr lang="tr-TR" sz="2400" dirty="0" err="1">
                <a:latin typeface="Comic Sans MS" panose="030F0702030302020204" pitchFamily="66" charset="0"/>
              </a:rPr>
              <a:t>Otto</a:t>
            </a:r>
            <a:r>
              <a:rPr lang="tr-TR" sz="2400" dirty="0">
                <a:latin typeface="Comic Sans MS" panose="030F0702030302020204" pitchFamily="66" charset="0"/>
              </a:rPr>
              <a:t> motorlarda yakıtların kendiliğinden tutuşmaya dayanıklılığının bir ölçüsüdür.</a:t>
            </a:r>
          </a:p>
          <a:p>
            <a:pPr marL="342900" indent="-342900" algn="just">
              <a:buFont typeface="Wingdings" panose="05000000000000000000" pitchFamily="2" charset="2"/>
              <a:buChar char="§"/>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err="1">
                <a:latin typeface="Comic Sans MS" panose="030F0702030302020204" pitchFamily="66" charset="0"/>
              </a:rPr>
              <a:t>Otto</a:t>
            </a:r>
            <a:r>
              <a:rPr lang="tr-TR" sz="2400" dirty="0">
                <a:latin typeface="Comic Sans MS" panose="030F0702030302020204" pitchFamily="66" charset="0"/>
              </a:rPr>
              <a:t> motorlarda </a:t>
            </a:r>
            <a:r>
              <a:rPr lang="tr-TR" sz="2400" dirty="0" err="1">
                <a:latin typeface="Comic Sans MS" panose="030F0702030302020204" pitchFamily="66" charset="0"/>
              </a:rPr>
              <a:t>vuruntulu</a:t>
            </a:r>
            <a:r>
              <a:rPr lang="tr-TR" sz="2400" dirty="0">
                <a:latin typeface="Comic Sans MS" panose="030F0702030302020204" pitchFamily="66" charset="0"/>
              </a:rPr>
              <a:t> çalışmanın </a:t>
            </a:r>
            <a:r>
              <a:rPr lang="tr-TR" sz="2400" dirty="0" err="1">
                <a:latin typeface="Comic Sans MS" panose="030F0702030302020204" pitchFamily="66" charset="0"/>
              </a:rPr>
              <a:t>başlıa</a:t>
            </a:r>
            <a:r>
              <a:rPr lang="tr-TR" sz="2400" dirty="0">
                <a:latin typeface="Comic Sans MS" panose="030F0702030302020204" pitchFamily="66" charset="0"/>
              </a:rPr>
              <a:t> nedeni: ateşleme kıvılcımı oluşmadan yakıtın kendiliğinden tutuşmasıdır.</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 Bu olay yanma odasının farklı yerlerinde aniden meydana gelir ve normalde 30 m/s olan yanma hızı 300 m/</a:t>
            </a:r>
            <a:r>
              <a:rPr lang="tr-TR" sz="2400" dirty="0" err="1">
                <a:latin typeface="Comic Sans MS" panose="030F0702030302020204" pitchFamily="66" charset="0"/>
              </a:rPr>
              <a:t>s’e</a:t>
            </a:r>
            <a:r>
              <a:rPr lang="tr-TR" sz="2400" dirty="0">
                <a:latin typeface="Comic Sans MS" panose="030F0702030302020204" pitchFamily="66" charset="0"/>
              </a:rPr>
              <a:t> çıkabilir.</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Bu şekilde ortaya çıkan kontrolsüz yanma motorlarda </a:t>
            </a:r>
            <a:r>
              <a:rPr lang="tr-TR" sz="2400" dirty="0" err="1">
                <a:latin typeface="Comic Sans MS" panose="030F0702030302020204" pitchFamily="66" charset="0"/>
              </a:rPr>
              <a:t>vuruntulu</a:t>
            </a:r>
            <a:r>
              <a:rPr lang="tr-TR" sz="2400" dirty="0">
                <a:latin typeface="Comic Sans MS" panose="030F0702030302020204" pitchFamily="66" charset="0"/>
              </a:rPr>
              <a:t> çalışmaya neden olur.</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Benzinin kendiliğinden tutuşmaya dayanımının bir ölçüsü olan oktan sayısı, aynı zamanda vuruntunun da bir ölçüsüdür.</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err="1">
                <a:latin typeface="Comic Sans MS" panose="030F0702030302020204" pitchFamily="66" charset="0"/>
              </a:rPr>
              <a:t>Vuruntulu</a:t>
            </a:r>
            <a:r>
              <a:rPr lang="tr-TR" sz="2400" dirty="0">
                <a:latin typeface="Comic Sans MS" panose="030F0702030302020204" pitchFamily="66" charset="0"/>
              </a:rPr>
              <a:t> </a:t>
            </a:r>
            <a:r>
              <a:rPr lang="tr-TR" sz="2400" dirty="0" err="1">
                <a:latin typeface="Comic Sans MS" panose="030F0702030302020204" pitchFamily="66" charset="0"/>
              </a:rPr>
              <a:t>çalışma;silindir</a:t>
            </a:r>
            <a:r>
              <a:rPr lang="tr-TR" sz="2400" dirty="0">
                <a:latin typeface="Comic Sans MS" panose="030F0702030302020204" pitchFamily="66" charset="0"/>
              </a:rPr>
              <a:t>, silindir kapağı, piston ve yataklar başta olmak üzere motorun çalışan tüm elemanlarına zarar verir.</a:t>
            </a:r>
          </a:p>
          <a:p>
            <a:pPr algn="just"/>
            <a:endParaRPr lang="tr-TR" sz="2400" dirty="0">
              <a:latin typeface="Comic Sans MS" panose="030F0702030302020204" pitchFamily="66" charset="0"/>
            </a:endParaRPr>
          </a:p>
        </p:txBody>
      </p:sp>
    </p:spTree>
    <p:extLst>
      <p:ext uri="{BB962C8B-B14F-4D97-AF65-F5344CB8AC3E}">
        <p14:creationId xmlns:p14="http://schemas.microsoft.com/office/powerpoint/2010/main" val="429236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038BA1E0-E232-4CFC-B071-C595FF6FD6F3}"/>
              </a:ext>
            </a:extLst>
          </p:cNvPr>
          <p:cNvSpPr/>
          <p:nvPr/>
        </p:nvSpPr>
        <p:spPr>
          <a:xfrm>
            <a:off x="228545" y="824873"/>
            <a:ext cx="11734910" cy="6370975"/>
          </a:xfrm>
          <a:prstGeom prst="rect">
            <a:avLst/>
          </a:prstGeom>
        </p:spPr>
        <p:txBody>
          <a:bodyPr wrap="square">
            <a:spAutoFit/>
          </a:bodyPr>
          <a:lstStyle/>
          <a:p>
            <a:pPr algn="just"/>
            <a:r>
              <a:rPr lang="tr-TR" sz="2400" dirty="0">
                <a:latin typeface="Comic Sans MS" panose="030F0702030302020204" pitchFamily="66" charset="0"/>
              </a:rPr>
              <a:t>Özellikleri belli ve sıkıştırma oranları değiştirilebilen deney motorlarında önce oktan sayısı ölçülecek yakıt ile motor çalıştırılarak,</a:t>
            </a:r>
          </a:p>
          <a:p>
            <a:pPr algn="just"/>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dirty="0">
                <a:latin typeface="Comic Sans MS" panose="030F0702030302020204" pitchFamily="66" charset="0"/>
              </a:rPr>
              <a:t>Ateşleme avansı (</a:t>
            </a:r>
            <a:r>
              <a:rPr lang="tr-TR" sz="2400" dirty="0" err="1">
                <a:latin typeface="Comic Sans MS" panose="030F0702030302020204" pitchFamily="66" charset="0"/>
              </a:rPr>
              <a:t>ÜÖN’dan</a:t>
            </a:r>
            <a:r>
              <a:rPr lang="tr-TR" sz="2400" dirty="0">
                <a:latin typeface="Comic Sans MS" panose="030F0702030302020204" pitchFamily="66" charset="0"/>
              </a:rPr>
              <a:t> belirli bir süre önce) ve sıkıştırma oranı ile ayar yaparak, motorun </a:t>
            </a:r>
            <a:r>
              <a:rPr lang="tr-TR" sz="2400" dirty="0" err="1">
                <a:latin typeface="Comic Sans MS" panose="030F0702030302020204" pitchFamily="66" charset="0"/>
              </a:rPr>
              <a:t>vuruntulu</a:t>
            </a:r>
            <a:r>
              <a:rPr lang="tr-TR" sz="2400" dirty="0">
                <a:latin typeface="Comic Sans MS" panose="030F0702030302020204" pitchFamily="66" charset="0"/>
              </a:rPr>
              <a:t> çalışması sağlanır.</a:t>
            </a:r>
          </a:p>
          <a:p>
            <a:pPr marL="457200" indent="-457200" algn="just">
              <a:buFont typeface="Wingdings" panose="05000000000000000000" pitchFamily="2" charset="2"/>
              <a:buChar char="Ø"/>
            </a:pPr>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dirty="0">
                <a:latin typeface="Comic Sans MS" panose="030F0702030302020204" pitchFamily="66" charset="0"/>
              </a:rPr>
              <a:t>Vuruntu derecesini tam olarak saptamak için, yanma iç basıncı ölçülür.</a:t>
            </a:r>
          </a:p>
          <a:p>
            <a:pPr marL="457200" indent="-457200" algn="just">
              <a:buFont typeface="Wingdings" panose="05000000000000000000" pitchFamily="2" charset="2"/>
              <a:buChar char="Ø"/>
            </a:pPr>
            <a:endParaRPr lang="tr-TR" sz="2400" dirty="0">
              <a:latin typeface="Comic Sans MS" panose="030F0702030302020204" pitchFamily="66" charset="0"/>
            </a:endParaRPr>
          </a:p>
          <a:p>
            <a:pPr marL="457200" indent="-457200" algn="just">
              <a:buFont typeface="Wingdings" panose="05000000000000000000" pitchFamily="2" charset="2"/>
              <a:buChar char="Ø"/>
            </a:pPr>
            <a:r>
              <a:rPr lang="tr-TR" sz="2400" dirty="0">
                <a:latin typeface="Comic Sans MS" panose="030F0702030302020204" pitchFamily="66" charset="0"/>
              </a:rPr>
              <a:t>Daha sonra oktan sayısı saptanacak yakıt boşaltılarak yerine </a:t>
            </a:r>
            <a:r>
              <a:rPr lang="tr-TR" sz="2400" dirty="0" err="1">
                <a:latin typeface="Comic Sans MS" panose="030F0702030302020204" pitchFamily="66" charset="0"/>
              </a:rPr>
              <a:t>izo</a:t>
            </a:r>
            <a:r>
              <a:rPr lang="tr-TR" sz="2400" dirty="0">
                <a:latin typeface="Comic Sans MS" panose="030F0702030302020204" pitchFamily="66" charset="0"/>
              </a:rPr>
              <a:t>-oktan (Oktan sayısı 100) ve normal </a:t>
            </a:r>
            <a:r>
              <a:rPr lang="tr-TR" sz="2400" dirty="0" err="1">
                <a:latin typeface="Comic Sans MS" panose="030F0702030302020204" pitchFamily="66" charset="0"/>
              </a:rPr>
              <a:t>heptan</a:t>
            </a:r>
            <a:r>
              <a:rPr lang="tr-TR" sz="2400" dirty="0">
                <a:latin typeface="Comic Sans MS" panose="030F0702030302020204" pitchFamily="66" charset="0"/>
              </a:rPr>
              <a:t> (oktan sayısı 0) karışımı yakıt, aynı vuruntu elde edilene kadar, oranları değiştirilerek konur. Bu sırada, motorun ayarları ile oynanmaz.</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Örneğin </a:t>
            </a:r>
            <a:r>
              <a:rPr lang="tr-TR" sz="2400" dirty="0" err="1">
                <a:latin typeface="Comic Sans MS" panose="030F0702030302020204" pitchFamily="66" charset="0"/>
              </a:rPr>
              <a:t>izo</a:t>
            </a:r>
            <a:r>
              <a:rPr lang="tr-TR" sz="2400" dirty="0">
                <a:latin typeface="Comic Sans MS" panose="030F0702030302020204" pitchFamily="66" charset="0"/>
              </a:rPr>
              <a:t>-oktan miktarı %95 ve </a:t>
            </a:r>
            <a:r>
              <a:rPr lang="tr-TR" sz="2400" dirty="0" err="1">
                <a:latin typeface="Comic Sans MS" panose="030F0702030302020204" pitchFamily="66" charset="0"/>
              </a:rPr>
              <a:t>heptan</a:t>
            </a:r>
            <a:r>
              <a:rPr lang="tr-TR" sz="2400" dirty="0">
                <a:latin typeface="Comic Sans MS" panose="030F0702030302020204" pitchFamily="66" charset="0"/>
              </a:rPr>
              <a:t> oranı %5 olan yakıtla aynı vuruntu elde edilmiş ise deneyi yapılan yakıtın oktan sayısı 95 olur.</a:t>
            </a: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p:txBody>
      </p:sp>
      <p:sp>
        <p:nvSpPr>
          <p:cNvPr id="3" name="Metin kutusu 2">
            <a:extLst>
              <a:ext uri="{FF2B5EF4-FFF2-40B4-BE49-F238E27FC236}">
                <a16:creationId xmlns:a16="http://schemas.microsoft.com/office/drawing/2014/main" id="{58D4F6AF-8EE9-4933-BD68-F57772305540}"/>
              </a:ext>
            </a:extLst>
          </p:cNvPr>
          <p:cNvSpPr txBox="1"/>
          <p:nvPr/>
        </p:nvSpPr>
        <p:spPr>
          <a:xfrm>
            <a:off x="2351900" y="260034"/>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Oktan Sayısı Nasıl Hesaplanır?</a:t>
            </a:r>
          </a:p>
          <a:p>
            <a:endParaRPr lang="tr-TR" sz="28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235504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82880" y="775664"/>
            <a:ext cx="11647714" cy="7257371"/>
          </a:xfrm>
          <a:prstGeom prst="rect">
            <a:avLst/>
          </a:prstGeom>
        </p:spPr>
        <p:txBody>
          <a:bodyPr wrap="square">
            <a:spAutoFit/>
          </a:bodyPr>
          <a:lstStyle/>
          <a:p>
            <a:pPr marL="449263" indent="-449263">
              <a:lnSpc>
                <a:spcPct val="90000"/>
              </a:lnSpc>
              <a:buAutoNum type="arabicParenR"/>
            </a:pPr>
            <a:r>
              <a:rPr lang="tr-TR" sz="2400" b="1" dirty="0">
                <a:solidFill>
                  <a:srgbClr val="FF0000"/>
                </a:solidFill>
                <a:latin typeface="Comic Sans MS" panose="030F0702030302020204" pitchFamily="66" charset="0"/>
              </a:rPr>
              <a:t>Araştırma Oktan Sayısı </a:t>
            </a:r>
            <a:r>
              <a:rPr lang="tr-TR" sz="2400" dirty="0">
                <a:latin typeface="Comic Sans MS" panose="030F0702030302020204" pitchFamily="66" charset="0"/>
              </a:rPr>
              <a:t>(RON: </a:t>
            </a:r>
            <a:r>
              <a:rPr lang="tr-TR" sz="2400" dirty="0" err="1">
                <a:latin typeface="Comic Sans MS" panose="030F0702030302020204" pitchFamily="66" charset="0"/>
              </a:rPr>
              <a:t>Research</a:t>
            </a:r>
            <a:r>
              <a:rPr lang="tr-TR" sz="2400" dirty="0">
                <a:latin typeface="Comic Sans MS" panose="030F0702030302020204" pitchFamily="66" charset="0"/>
              </a:rPr>
              <a:t> </a:t>
            </a:r>
            <a:r>
              <a:rPr lang="tr-TR" sz="2400" dirty="0" err="1">
                <a:latin typeface="Comic Sans MS" panose="030F0702030302020204" pitchFamily="66" charset="0"/>
              </a:rPr>
              <a:t>Octane</a:t>
            </a:r>
            <a:r>
              <a:rPr lang="tr-TR" sz="2400" dirty="0">
                <a:latin typeface="Comic Sans MS" panose="030F0702030302020204" pitchFamily="66" charset="0"/>
              </a:rPr>
              <a:t> </a:t>
            </a:r>
            <a:r>
              <a:rPr lang="tr-TR" sz="2400" dirty="0" err="1">
                <a:latin typeface="Comic Sans MS" panose="030F0702030302020204" pitchFamily="66" charset="0"/>
              </a:rPr>
              <a:t>Number</a:t>
            </a:r>
            <a:r>
              <a:rPr lang="tr-TR" sz="2400" dirty="0">
                <a:latin typeface="Comic Sans MS" panose="030F0702030302020204" pitchFamily="66" charset="0"/>
              </a:rPr>
              <a:t>): Motorun yüke binmediği ve düşük devirlerde çalıştığı durumdaki vuruntu ölçümü</a:t>
            </a:r>
          </a:p>
          <a:p>
            <a:pPr>
              <a:lnSpc>
                <a:spcPct val="90000"/>
              </a:lnSpc>
            </a:pPr>
            <a:r>
              <a:rPr lang="tr-TR" sz="2400" dirty="0">
                <a:latin typeface="Comic Sans MS" panose="030F0702030302020204" pitchFamily="66" charset="0"/>
              </a:rPr>
              <a:t> </a:t>
            </a:r>
          </a:p>
          <a:p>
            <a:pPr marL="609600" indent="-609600">
              <a:lnSpc>
                <a:spcPct val="90000"/>
              </a:lnSpc>
            </a:pPr>
            <a:r>
              <a:rPr lang="tr-TR" sz="2400" b="1" dirty="0">
                <a:solidFill>
                  <a:srgbClr val="FF0000"/>
                </a:solidFill>
                <a:latin typeface="Comic Sans MS" panose="030F0702030302020204" pitchFamily="66" charset="0"/>
              </a:rPr>
              <a:t>2) Motor Oktan Sayısı </a:t>
            </a:r>
            <a:r>
              <a:rPr lang="tr-TR" sz="2400" dirty="0">
                <a:latin typeface="Comic Sans MS" panose="030F0702030302020204" pitchFamily="66" charset="0"/>
              </a:rPr>
              <a:t>(MON: Motor </a:t>
            </a:r>
            <a:r>
              <a:rPr lang="tr-TR" sz="2400" dirty="0" err="1">
                <a:latin typeface="Comic Sans MS" panose="030F0702030302020204" pitchFamily="66" charset="0"/>
              </a:rPr>
              <a:t>Octane</a:t>
            </a:r>
            <a:r>
              <a:rPr lang="tr-TR" sz="2400" dirty="0">
                <a:latin typeface="Comic Sans MS" panose="030F0702030302020204" pitchFamily="66" charset="0"/>
              </a:rPr>
              <a:t> </a:t>
            </a:r>
            <a:r>
              <a:rPr lang="tr-TR" sz="2400" dirty="0" err="1">
                <a:latin typeface="Comic Sans MS" panose="030F0702030302020204" pitchFamily="66" charset="0"/>
              </a:rPr>
              <a:t>Number</a:t>
            </a:r>
            <a:r>
              <a:rPr lang="tr-TR" sz="2400" dirty="0">
                <a:latin typeface="Comic Sans MS" panose="030F0702030302020204" pitchFamily="66" charset="0"/>
              </a:rPr>
              <a:t>): Motor zorlandığında, yük altında olduğu andaki vuruntu ölçümü</a:t>
            </a:r>
          </a:p>
          <a:p>
            <a:pPr marL="609600" indent="-609600">
              <a:lnSpc>
                <a:spcPct val="90000"/>
              </a:lnSpc>
            </a:pPr>
            <a:endParaRPr lang="tr-TR" sz="2400" dirty="0">
              <a:latin typeface="Comic Sans MS" panose="030F0702030302020204" pitchFamily="66" charset="0"/>
            </a:endParaRPr>
          </a:p>
          <a:p>
            <a:pPr marL="609600" indent="-609600">
              <a:lnSpc>
                <a:spcPct val="90000"/>
              </a:lnSpc>
              <a:buFontTx/>
              <a:buChar char="-"/>
            </a:pPr>
            <a:r>
              <a:rPr lang="tr-TR" sz="2400" dirty="0">
                <a:latin typeface="Comic Sans MS" panose="030F0702030302020204" pitchFamily="66" charset="0"/>
              </a:rPr>
              <a:t>Genellikle oktan sayısı, bu iki değerin ortalaması alınarak hesaplanır.</a:t>
            </a:r>
          </a:p>
          <a:p>
            <a:pPr>
              <a:lnSpc>
                <a:spcPct val="90000"/>
              </a:lnSpc>
            </a:pPr>
            <a:endParaRPr lang="tr-TR" sz="2400" dirty="0">
              <a:latin typeface="Comic Sans MS" panose="030F0702030302020204" pitchFamily="66" charset="0"/>
            </a:endParaRPr>
          </a:p>
          <a:p>
            <a:pPr marL="609600" indent="-609600">
              <a:lnSpc>
                <a:spcPct val="90000"/>
              </a:lnSpc>
            </a:pPr>
            <a:r>
              <a:rPr lang="tr-TR" sz="2400" b="1" u="sng" dirty="0">
                <a:effectLst>
                  <a:outerShdw blurRad="38100" dist="38100" dir="2700000" algn="tl">
                    <a:srgbClr val="000000">
                      <a:alpha val="43137"/>
                    </a:srgbClr>
                  </a:outerShdw>
                </a:effectLst>
                <a:latin typeface="Comic Sans MS" panose="030F0702030302020204" pitchFamily="66" charset="0"/>
              </a:rPr>
              <a:t>Benzinin oktan sayısı </a:t>
            </a:r>
            <a:r>
              <a:rPr lang="tr-TR" sz="2400" dirty="0">
                <a:latin typeface="Comic Sans MS" panose="030F0702030302020204" pitchFamily="66" charset="0"/>
              </a:rPr>
              <a:t>50-110 arasında değişir. </a:t>
            </a:r>
          </a:p>
          <a:p>
            <a:pPr marL="609600" indent="-609600">
              <a:lnSpc>
                <a:spcPct val="90000"/>
              </a:lnSpc>
            </a:pPr>
            <a:endParaRPr lang="tr-TR" sz="2400" dirty="0">
              <a:latin typeface="Comic Sans MS" panose="030F0702030302020204" pitchFamily="66" charset="0"/>
            </a:endParaRPr>
          </a:p>
          <a:p>
            <a:pPr marL="609600" indent="-609600">
              <a:lnSpc>
                <a:spcPct val="90000"/>
              </a:lnSpc>
            </a:pPr>
            <a:r>
              <a:rPr lang="tr-TR" sz="2400" dirty="0">
                <a:latin typeface="Comic Sans MS" panose="030F0702030302020204" pitchFamily="66" charset="0"/>
              </a:rPr>
              <a:t>Türkiye’de satılan benzinin oktan sayısı 95-98 aralığındadır.</a:t>
            </a:r>
          </a:p>
          <a:p>
            <a:pPr marL="609600" indent="-609600">
              <a:lnSpc>
                <a:spcPct val="90000"/>
              </a:lnSpc>
            </a:pPr>
            <a:endParaRPr lang="tr-TR" sz="2400" dirty="0">
              <a:latin typeface="Comic Sans MS" panose="030F0702030302020204" pitchFamily="66" charset="0"/>
            </a:endParaRPr>
          </a:p>
          <a:p>
            <a:pPr marL="609600" indent="-609600">
              <a:lnSpc>
                <a:spcPct val="90000"/>
              </a:lnSpc>
            </a:pPr>
            <a:endParaRPr lang="tr-TR" sz="2400" dirty="0">
              <a:latin typeface="Comic Sans MS" panose="030F0702030302020204" pitchFamily="66" charset="0"/>
            </a:endParaRPr>
          </a:p>
          <a:p>
            <a:pPr marL="609600" indent="-609600">
              <a:lnSpc>
                <a:spcPct val="90000"/>
              </a:lnSpc>
            </a:pPr>
            <a:r>
              <a:rPr lang="tr-TR" sz="2400" dirty="0">
                <a:latin typeface="Comic Sans MS" panose="030F0702030302020204" pitchFamily="66" charset="0"/>
              </a:rPr>
              <a:t>       - Normal yol taşıtları için: 90-100</a:t>
            </a:r>
          </a:p>
          <a:p>
            <a:pPr marL="609600" indent="-609600">
              <a:lnSpc>
                <a:spcPct val="90000"/>
              </a:lnSpc>
            </a:pPr>
            <a:endParaRPr lang="tr-TR" sz="2400" dirty="0">
              <a:latin typeface="Comic Sans MS" panose="030F0702030302020204" pitchFamily="66" charset="0"/>
            </a:endParaRPr>
          </a:p>
          <a:p>
            <a:pPr marL="609600" indent="-609600">
              <a:lnSpc>
                <a:spcPct val="90000"/>
              </a:lnSpc>
            </a:pPr>
            <a:r>
              <a:rPr lang="tr-TR" sz="2400" dirty="0">
                <a:latin typeface="Comic Sans MS" panose="030F0702030302020204" pitchFamily="66" charset="0"/>
              </a:rPr>
              <a:t>       - Uçaklar için: 100-110</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 </a:t>
            </a: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
        <p:nvSpPr>
          <p:cNvPr id="7" name="Metin kutusu 6">
            <a:extLst>
              <a:ext uri="{FF2B5EF4-FFF2-40B4-BE49-F238E27FC236}">
                <a16:creationId xmlns:a16="http://schemas.microsoft.com/office/drawing/2014/main" id="{8F11A181-D27F-415D-98BD-254C6B820727}"/>
              </a:ext>
            </a:extLst>
          </p:cNvPr>
          <p:cNvSpPr txBox="1"/>
          <p:nvPr/>
        </p:nvSpPr>
        <p:spPr>
          <a:xfrm>
            <a:off x="2227803" y="103931"/>
            <a:ext cx="7192108" cy="954107"/>
          </a:xfrm>
          <a:prstGeom prst="rect">
            <a:avLst/>
          </a:prstGeom>
          <a:noFill/>
        </p:spPr>
        <p:txBody>
          <a:bodyPr wrap="square" rtlCol="0">
            <a:spAutoFit/>
          </a:bodyPr>
          <a:lstStyle/>
          <a:p>
            <a:pPr algn="ctr"/>
            <a:r>
              <a:rPr lang="tr-TR" sz="2800" dirty="0">
                <a:solidFill>
                  <a:srgbClr val="FF0000"/>
                </a:solidFill>
                <a:latin typeface="Comic Sans MS" panose="030F0702030302020204" pitchFamily="66" charset="0"/>
              </a:rPr>
              <a:t>Oktan Sayısı </a:t>
            </a:r>
          </a:p>
          <a:p>
            <a:endParaRPr lang="tr-TR" sz="28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2309968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87086" y="645140"/>
            <a:ext cx="11762071" cy="6740307"/>
          </a:xfrm>
          <a:prstGeom prst="rect">
            <a:avLst/>
          </a:prstGeom>
        </p:spPr>
        <p:txBody>
          <a:bodyPr wrap="square">
            <a:spAutoFit/>
          </a:bodyPr>
          <a:lstStyle/>
          <a:p>
            <a:pPr algn="just"/>
            <a:r>
              <a:rPr lang="tr-TR" sz="2400" dirty="0">
                <a:latin typeface="Comic Sans MS" panose="030F0702030302020204" pitchFamily="66" charset="0"/>
              </a:rPr>
              <a:t>Benzinli motorlarda yanma olayı şu şekilde gerçekleşir;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Sıkıştırma zamanı sonunda yanma odası içerisinde basınç 7-12 kg/cm</a:t>
            </a:r>
            <a:r>
              <a:rPr lang="tr-TR" sz="2400" baseline="30000" dirty="0">
                <a:latin typeface="Comic Sans MS" panose="030F0702030302020204" pitchFamily="66" charset="0"/>
              </a:rPr>
              <a:t>2</a:t>
            </a:r>
            <a:r>
              <a:rPr lang="tr-TR" sz="2400" dirty="0">
                <a:latin typeface="Comic Sans MS" panose="030F0702030302020204" pitchFamily="66" charset="0"/>
              </a:rPr>
              <a:t> (1 kg=1.033 bar), sıcaklık 260-400</a:t>
            </a:r>
            <a:r>
              <a:rPr lang="tr-TR" sz="2400" baseline="30000" dirty="0">
                <a:latin typeface="Comic Sans MS" panose="030F0702030302020204" pitchFamily="66" charset="0"/>
              </a:rPr>
              <a:t>o</a:t>
            </a:r>
            <a:r>
              <a:rPr lang="tr-TR" sz="2400" dirty="0">
                <a:latin typeface="Comic Sans MS" panose="030F0702030302020204" pitchFamily="66" charset="0"/>
              </a:rPr>
              <a:t>C’ye ulaşmaktadır. Karışımın ateşlenmesi, piston üst ölü nokta (ÜÖN)’dan belli bir krank mili açısı değeri mesafesindeyken yapılır.</a:t>
            </a: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Vuruntu, </a:t>
            </a:r>
            <a:r>
              <a:rPr lang="tr-TR" sz="2400" dirty="0">
                <a:latin typeface="Comic Sans MS" panose="030F0702030302020204" pitchFamily="66" charset="0"/>
              </a:rPr>
              <a:t>yanma olayı ilerlerken yanma odasının basıncı ve sıcaklığının etkisiyle odanın, alevin henüz ulaşmadığı başka bir noktasında ikinci bir yanma gerçekleşebilir. Bu iki yanma olayının karşılıklı ilerlemesiyle yanma hızı 300-350 m/s ve oda basıncı 9-12 </a:t>
            </a:r>
            <a:r>
              <a:rPr lang="tr-TR" sz="2400" dirty="0" err="1">
                <a:latin typeface="Comic Sans MS" panose="030F0702030302020204" pitchFamily="66" charset="0"/>
              </a:rPr>
              <a:t>MPa</a:t>
            </a:r>
            <a:r>
              <a:rPr lang="tr-TR" sz="2400" dirty="0">
                <a:latin typeface="Comic Sans MS" panose="030F0702030302020204" pitchFamily="66" charset="0"/>
              </a:rPr>
              <a:t> gibi yüksek değerlere ulaşır. Bu olaya benzin motorlarında vuruntu denilmektedir.</a:t>
            </a: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Diğer bir ifadeyle vuruntu: </a:t>
            </a:r>
            <a:r>
              <a:rPr lang="tr-TR" sz="2400" dirty="0">
                <a:latin typeface="Comic Sans MS" panose="030F0702030302020204" pitchFamily="66" charset="0"/>
              </a:rPr>
              <a:t>Motorda istenmeyen </a:t>
            </a:r>
            <a:r>
              <a:rPr lang="en-US" sz="2400" dirty="0" err="1">
                <a:latin typeface="Comic Sans MS" panose="030F0702030302020204" pitchFamily="66" charset="0"/>
              </a:rPr>
              <a:t>yanma</a:t>
            </a:r>
            <a:r>
              <a:rPr lang="en-US" sz="2400" dirty="0">
                <a:latin typeface="Comic Sans MS" panose="030F0702030302020204" pitchFamily="66" charset="0"/>
              </a:rPr>
              <a:t> </a:t>
            </a:r>
            <a:r>
              <a:rPr lang="en-US" sz="2400" dirty="0" err="1">
                <a:latin typeface="Comic Sans MS" panose="030F0702030302020204" pitchFamily="66" charset="0"/>
              </a:rPr>
              <a:t>veya</a:t>
            </a:r>
            <a:r>
              <a:rPr lang="en-US" sz="2400" dirty="0">
                <a:latin typeface="Comic Sans MS" panose="030F0702030302020204" pitchFamily="66" charset="0"/>
              </a:rPr>
              <a:t> </a:t>
            </a:r>
            <a:r>
              <a:rPr lang="en-US" sz="2400" dirty="0" err="1">
                <a:latin typeface="Comic Sans MS" panose="030F0702030302020204" pitchFamily="66" charset="0"/>
              </a:rPr>
              <a:t>patlama</a:t>
            </a:r>
            <a:r>
              <a:rPr lang="en-US" sz="2400" dirty="0">
                <a:latin typeface="Comic Sans MS" panose="030F0702030302020204" pitchFamily="66" charset="0"/>
              </a:rPr>
              <a:t> </a:t>
            </a:r>
            <a:r>
              <a:rPr lang="en-US" sz="2400" dirty="0" err="1">
                <a:latin typeface="Comic Sans MS" panose="030F0702030302020204" pitchFamily="66" charset="0"/>
              </a:rPr>
              <a:t>olay</a:t>
            </a:r>
            <a:r>
              <a:rPr lang="tr-TR" sz="2400" dirty="0">
                <a:latin typeface="Comic Sans MS" panose="030F0702030302020204" pitchFamily="66" charset="0"/>
              </a:rPr>
              <a:t>ı</a:t>
            </a:r>
            <a:r>
              <a:rPr lang="en-US" sz="2400" dirty="0">
                <a:latin typeface="Comic Sans MS" panose="030F0702030302020204" pitchFamily="66" charset="0"/>
              </a:rPr>
              <a:t>n</a:t>
            </a:r>
            <a:r>
              <a:rPr lang="tr-TR" sz="2400" dirty="0">
                <a:latin typeface="Comic Sans MS" panose="030F0702030302020204" pitchFamily="66" charset="0"/>
              </a:rPr>
              <a:t>ı</a:t>
            </a:r>
            <a:r>
              <a:rPr lang="en-US" sz="2400" dirty="0">
                <a:latin typeface="Comic Sans MS" panose="030F0702030302020204" pitchFamily="66" charset="0"/>
              </a:rPr>
              <a:t>n </a:t>
            </a:r>
            <a:r>
              <a:rPr lang="tr-TR" sz="2400" dirty="0">
                <a:latin typeface="Comic Sans MS" panose="030F0702030302020204" pitchFamily="66" charset="0"/>
              </a:rPr>
              <a:t>olmasıdır </a:t>
            </a:r>
            <a:r>
              <a:rPr lang="tr-TR" sz="2400" dirty="0">
                <a:solidFill>
                  <a:srgbClr val="FF0000"/>
                </a:solidFill>
                <a:latin typeface="Comic Sans MS" panose="030F0702030302020204" pitchFamily="66" charset="0"/>
              </a:rPr>
              <a:t>(zamansız yanma/patlama olayı).</a:t>
            </a:r>
          </a:p>
          <a:p>
            <a:pPr algn="just"/>
            <a:endParaRPr lang="tr-TR" sz="2400" dirty="0">
              <a:solidFill>
                <a:srgbClr val="FF0000"/>
              </a:solidFill>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solidFill>
                <a:srgbClr val="FF0000"/>
              </a:solidFill>
              <a:latin typeface="Comic Sans MS" panose="030F0702030302020204" pitchFamily="66" charset="0"/>
            </a:endParaRPr>
          </a:p>
          <a:p>
            <a:pPr algn="just"/>
            <a:endParaRPr lang="tr-TR" sz="2400" dirty="0">
              <a:latin typeface="Comic Sans MS" panose="030F0702030302020204" pitchFamily="66" charset="0"/>
            </a:endParaRPr>
          </a:p>
        </p:txBody>
      </p:sp>
      <p:sp>
        <p:nvSpPr>
          <p:cNvPr id="3" name="Dikdörtgen 2">
            <a:extLst>
              <a:ext uri="{FF2B5EF4-FFF2-40B4-BE49-F238E27FC236}">
                <a16:creationId xmlns:a16="http://schemas.microsoft.com/office/drawing/2014/main" id="{9491A7D5-32CF-4231-A5A0-B4F433CC77C0}"/>
              </a:ext>
            </a:extLst>
          </p:cNvPr>
          <p:cNvSpPr/>
          <p:nvPr/>
        </p:nvSpPr>
        <p:spPr>
          <a:xfrm>
            <a:off x="4982930" y="0"/>
            <a:ext cx="1507144" cy="523220"/>
          </a:xfrm>
          <a:prstGeom prst="rect">
            <a:avLst/>
          </a:prstGeom>
        </p:spPr>
        <p:txBody>
          <a:bodyPr wrap="none">
            <a:spAutoFit/>
          </a:bodyPr>
          <a:lstStyle/>
          <a:p>
            <a:r>
              <a:rPr lang="tr-TR" sz="2800" i="1" dirty="0">
                <a:solidFill>
                  <a:srgbClr val="FF0000"/>
                </a:solidFill>
                <a:latin typeface="Comic Sans MS" panose="030F0702030302020204" pitchFamily="66" charset="0"/>
              </a:rPr>
              <a:t>Vuruntu</a:t>
            </a:r>
          </a:p>
        </p:txBody>
      </p:sp>
    </p:spTree>
    <p:extLst>
      <p:ext uri="{BB962C8B-B14F-4D97-AF65-F5344CB8AC3E}">
        <p14:creationId xmlns:p14="http://schemas.microsoft.com/office/powerpoint/2010/main" val="200898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DBF54168-4EE8-40BB-80D9-F081FF30D57C}"/>
              </a:ext>
            </a:extLst>
          </p:cNvPr>
          <p:cNvSpPr txBox="1"/>
          <p:nvPr/>
        </p:nvSpPr>
        <p:spPr>
          <a:xfrm>
            <a:off x="2043563" y="137326"/>
            <a:ext cx="7192108" cy="1077218"/>
          </a:xfrm>
          <a:prstGeom prst="rect">
            <a:avLst/>
          </a:prstGeom>
          <a:noFill/>
        </p:spPr>
        <p:txBody>
          <a:bodyPr wrap="square" rtlCol="0">
            <a:spAutoFit/>
          </a:bodyPr>
          <a:lstStyle/>
          <a:p>
            <a:pPr algn="ctr"/>
            <a:r>
              <a:rPr lang="tr-TR" sz="3200" dirty="0">
                <a:solidFill>
                  <a:srgbClr val="FF0000"/>
                </a:solidFill>
                <a:latin typeface="Comic Sans MS" panose="030F0702030302020204" pitchFamily="66" charset="0"/>
              </a:rPr>
              <a:t>Viskozite</a:t>
            </a:r>
          </a:p>
          <a:p>
            <a:endParaRPr lang="tr-TR" sz="3200" dirty="0">
              <a:solidFill>
                <a:srgbClr val="FF0000"/>
              </a:solidFill>
              <a:latin typeface="Comic Sans MS" panose="030F0702030302020204" pitchFamily="66" charset="0"/>
            </a:endParaRPr>
          </a:p>
        </p:txBody>
      </p:sp>
      <p:sp>
        <p:nvSpPr>
          <p:cNvPr id="8" name="Dikdörtgen 7">
            <a:extLst>
              <a:ext uri="{FF2B5EF4-FFF2-40B4-BE49-F238E27FC236}">
                <a16:creationId xmlns:a16="http://schemas.microsoft.com/office/drawing/2014/main" id="{365ECA65-268C-4F34-B052-85976C2D11F9}"/>
              </a:ext>
            </a:extLst>
          </p:cNvPr>
          <p:cNvSpPr/>
          <p:nvPr/>
        </p:nvSpPr>
        <p:spPr>
          <a:xfrm>
            <a:off x="218079" y="1012954"/>
            <a:ext cx="11755842" cy="5262979"/>
          </a:xfrm>
          <a:prstGeom prst="rect">
            <a:avLst/>
          </a:prstGeom>
        </p:spPr>
        <p:txBody>
          <a:bodyPr wrap="square">
            <a:spAutoFit/>
          </a:bodyPr>
          <a:lstStyle/>
          <a:p>
            <a:pPr marL="457200" indent="-457200" algn="just">
              <a:buFont typeface="Courier New" panose="02070309020205020404" pitchFamily="49" charset="0"/>
              <a:buChar char="o"/>
            </a:pPr>
            <a:r>
              <a:rPr lang="tr-TR" sz="2800" dirty="0">
                <a:solidFill>
                  <a:srgbClr val="FF0000"/>
                </a:solidFill>
                <a:latin typeface="Comic Sans MS" panose="030F0702030302020204" pitchFamily="66" charset="0"/>
              </a:rPr>
              <a:t>Sıvıların akmaya karşı gösterdikleri direnç olarak tanımlanır.</a:t>
            </a:r>
          </a:p>
          <a:p>
            <a:pPr algn="just"/>
            <a:endParaRPr lang="tr-TR" sz="2800" dirty="0">
              <a:latin typeface="Comic Sans MS" panose="030F0702030302020204" pitchFamily="66" charset="0"/>
            </a:endParaRPr>
          </a:p>
          <a:p>
            <a:pPr marL="457200" indent="-457200" algn="just">
              <a:buFont typeface="Courier New" panose="02070309020205020404" pitchFamily="49" charset="0"/>
              <a:buChar char="o"/>
            </a:pPr>
            <a:r>
              <a:rPr lang="tr-TR" sz="2800" dirty="0">
                <a:solidFill>
                  <a:srgbClr val="002060"/>
                </a:solidFill>
                <a:latin typeface="Comic Sans MS" panose="030F0702030302020204" pitchFamily="66" charset="0"/>
              </a:rPr>
              <a:t>Viskozite, yakıtın düşük çalışma sıcaklıklarında dahi kolayca akmasını sağlayacak kadar düşük ve pompa-enjektör sistemini yağlayabilecek kadar da yüksek olmalıdır.</a:t>
            </a:r>
          </a:p>
          <a:p>
            <a:pPr algn="just"/>
            <a:endParaRPr lang="tr-TR" sz="2800" dirty="0">
              <a:latin typeface="Comic Sans MS" panose="030F0702030302020204" pitchFamily="66" charset="0"/>
            </a:endParaRPr>
          </a:p>
          <a:p>
            <a:pPr marL="457200" indent="-457200" algn="just">
              <a:buFont typeface="Wingdings" panose="05000000000000000000" pitchFamily="2" charset="2"/>
              <a:buChar char="Ø"/>
            </a:pPr>
            <a:r>
              <a:rPr lang="tr-TR" sz="2800" dirty="0" err="1">
                <a:solidFill>
                  <a:srgbClr val="FF0000"/>
                </a:solidFill>
                <a:latin typeface="Comic Sans MS" panose="030F0702030302020204" pitchFamily="66" charset="0"/>
              </a:rPr>
              <a:t>Otto</a:t>
            </a:r>
            <a:r>
              <a:rPr lang="tr-TR" sz="2800" dirty="0">
                <a:solidFill>
                  <a:srgbClr val="FF0000"/>
                </a:solidFill>
                <a:latin typeface="Comic Sans MS" panose="030F0702030302020204" pitchFamily="66" charset="0"/>
              </a:rPr>
              <a:t> (benzinli) motorlar </a:t>
            </a:r>
            <a:r>
              <a:rPr lang="tr-TR" sz="2800" dirty="0">
                <a:latin typeface="Comic Sans MS" panose="030F0702030302020204" pitchFamily="66" charset="0"/>
              </a:rPr>
              <a:t>için viskozite çok önemli değildir. Çünkü benzin düşük sıcaklıklarda dahi normal akıcılığını korur.</a:t>
            </a:r>
          </a:p>
          <a:p>
            <a:pPr algn="just"/>
            <a:endParaRPr lang="tr-TR" sz="2800" dirty="0">
              <a:latin typeface="Comic Sans MS" panose="030F0702030302020204" pitchFamily="66" charset="0"/>
            </a:endParaRPr>
          </a:p>
          <a:p>
            <a:pPr marL="457200" indent="-457200" algn="just">
              <a:buFont typeface="Wingdings" panose="05000000000000000000" pitchFamily="2" charset="2"/>
              <a:buChar char="Ø"/>
            </a:pPr>
            <a:r>
              <a:rPr lang="tr-TR" sz="2800" dirty="0">
                <a:solidFill>
                  <a:srgbClr val="FF0000"/>
                </a:solidFill>
                <a:latin typeface="Comic Sans MS" panose="030F0702030302020204" pitchFamily="66" charset="0"/>
              </a:rPr>
              <a:t>Dizel motorlarda</a:t>
            </a:r>
            <a:r>
              <a:rPr lang="tr-TR" sz="2800" dirty="0">
                <a:latin typeface="Comic Sans MS" panose="030F0702030302020204" pitchFamily="66" charset="0"/>
              </a:rPr>
              <a:t> yakıt, yüksek basınç altında yanma odasına püskürtüldüğünden viskozite önem arz eder.</a:t>
            </a:r>
          </a:p>
          <a:p>
            <a:pPr algn="just"/>
            <a:endParaRPr lang="tr-TR" sz="2800" u="sng" dirty="0">
              <a:latin typeface="Comic Sans MS" panose="030F0702030302020204" pitchFamily="66" charset="0"/>
            </a:endParaRPr>
          </a:p>
        </p:txBody>
      </p:sp>
    </p:spTree>
    <p:extLst>
      <p:ext uri="{BB962C8B-B14F-4D97-AF65-F5344CB8AC3E}">
        <p14:creationId xmlns:p14="http://schemas.microsoft.com/office/powerpoint/2010/main" val="169905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04503" y="218420"/>
            <a:ext cx="11762071" cy="6986528"/>
          </a:xfrm>
          <a:prstGeom prst="rect">
            <a:avLst/>
          </a:prstGeom>
        </p:spPr>
        <p:txBody>
          <a:bodyPr wrap="square">
            <a:spAutoFit/>
          </a:bodyPr>
          <a:lstStyle/>
          <a:p>
            <a:pPr algn="just"/>
            <a:r>
              <a:rPr lang="tr-TR" sz="2800" dirty="0">
                <a:latin typeface="Comic Sans MS" panose="030F0702030302020204" pitchFamily="66" charset="0"/>
              </a:rPr>
              <a:t>Vuruntu olayı en çok aracın yokuş yukarı çıkma veya hızlanma gibi büyük yük altında çalıştığı durumlarda meydana gelir. Vuruntunun olumsuzlukları: </a:t>
            </a:r>
          </a:p>
          <a:p>
            <a:pPr algn="just"/>
            <a:endParaRPr lang="tr-TR" sz="2800" dirty="0">
              <a:latin typeface="Comic Sans MS" panose="030F0702030302020204" pitchFamily="66" charset="0"/>
            </a:endParaRPr>
          </a:p>
          <a:p>
            <a:pPr marL="342900" indent="-342900" algn="just">
              <a:buFont typeface="Wingdings" panose="05000000000000000000" pitchFamily="2" charset="2"/>
              <a:buChar char="q"/>
            </a:pPr>
            <a:r>
              <a:rPr lang="tr-TR" sz="2800" dirty="0">
                <a:latin typeface="Comic Sans MS" panose="030F0702030302020204" pitchFamily="66" charset="0"/>
              </a:rPr>
              <a:t> </a:t>
            </a:r>
            <a:r>
              <a:rPr lang="tr-TR" sz="2800" dirty="0">
                <a:solidFill>
                  <a:srgbClr val="7030A0"/>
                </a:solidFill>
                <a:latin typeface="Comic Sans MS" panose="030F0702030302020204" pitchFamily="66" charset="0"/>
              </a:rPr>
              <a:t>Aşırı titreşim</a:t>
            </a:r>
          </a:p>
          <a:p>
            <a:pPr marL="342900" indent="-342900" algn="just">
              <a:buFont typeface="Wingdings" panose="05000000000000000000" pitchFamily="2" charset="2"/>
              <a:buChar char="q"/>
            </a:pPr>
            <a:r>
              <a:rPr lang="tr-TR" sz="2800" dirty="0">
                <a:solidFill>
                  <a:srgbClr val="7030A0"/>
                </a:solidFill>
                <a:latin typeface="Comic Sans MS" panose="030F0702030302020204" pitchFamily="66" charset="0"/>
              </a:rPr>
              <a:t> Gürültülü (vurma sesi) çalışma </a:t>
            </a:r>
          </a:p>
          <a:p>
            <a:pPr marL="342900" indent="-342900" algn="just">
              <a:buFont typeface="Wingdings" panose="05000000000000000000" pitchFamily="2" charset="2"/>
              <a:buChar char="q"/>
            </a:pPr>
            <a:r>
              <a:rPr lang="tr-TR" sz="2800" dirty="0">
                <a:solidFill>
                  <a:srgbClr val="7030A0"/>
                </a:solidFill>
                <a:latin typeface="Comic Sans MS" panose="030F0702030302020204" pitchFamily="66" charset="0"/>
              </a:rPr>
              <a:t> Düşük motor performansı</a:t>
            </a:r>
          </a:p>
          <a:p>
            <a:pPr marL="342900" indent="-342900" algn="just">
              <a:buFont typeface="Wingdings" panose="05000000000000000000" pitchFamily="2" charset="2"/>
              <a:buChar char="q"/>
            </a:pPr>
            <a:r>
              <a:rPr lang="tr-TR" sz="2800" dirty="0">
                <a:solidFill>
                  <a:srgbClr val="7030A0"/>
                </a:solidFill>
                <a:latin typeface="Comic Sans MS" panose="030F0702030302020204" pitchFamily="66" charset="0"/>
              </a:rPr>
              <a:t> Ciddi motor hasarları (aşınma)</a:t>
            </a:r>
          </a:p>
          <a:p>
            <a:pPr algn="just"/>
            <a:endParaRPr lang="tr-TR" sz="2800" dirty="0">
              <a:solidFill>
                <a:srgbClr val="FF0000"/>
              </a:solidFill>
              <a:latin typeface="Comic Sans MS" panose="030F0702030302020204" pitchFamily="66" charset="0"/>
            </a:endParaRPr>
          </a:p>
          <a:p>
            <a:pPr algn="just"/>
            <a:r>
              <a:rPr lang="tr-TR" sz="2800" dirty="0">
                <a:latin typeface="Comic Sans MS" panose="030F0702030302020204" pitchFamily="66" charset="0"/>
              </a:rPr>
              <a:t>Yanma odasının şekli, buji konumu, karışımın hava/yakıt oranı, yakıt özellikleri gibi pek çok faktör vuruntuya neden olur.</a:t>
            </a:r>
          </a:p>
          <a:p>
            <a:pPr algn="just"/>
            <a:endParaRPr lang="tr-TR" sz="2800" dirty="0">
              <a:latin typeface="Comic Sans MS" panose="030F0702030302020204" pitchFamily="66" charset="0"/>
            </a:endParaRPr>
          </a:p>
          <a:p>
            <a:pPr algn="just"/>
            <a:r>
              <a:rPr lang="tr-TR" sz="2800" dirty="0">
                <a:latin typeface="Comic Sans MS" panose="030F0702030302020204" pitchFamily="66" charset="0"/>
              </a:rPr>
              <a:t>Sıkıştırma oranı arttıkça vuruntu ihtimali de artar.</a:t>
            </a:r>
          </a:p>
          <a:p>
            <a:pPr algn="just"/>
            <a:endParaRPr lang="tr-TR" sz="2800" dirty="0">
              <a:latin typeface="Comic Sans MS" panose="030F0702030302020204" pitchFamily="66" charset="0"/>
            </a:endParaRPr>
          </a:p>
          <a:p>
            <a:pPr algn="just"/>
            <a:endParaRPr lang="tr-TR" sz="2800" dirty="0">
              <a:solidFill>
                <a:srgbClr val="FF0000"/>
              </a:solidFill>
              <a:latin typeface="Comic Sans MS" panose="030F0702030302020204" pitchFamily="66" charset="0"/>
            </a:endParaRPr>
          </a:p>
          <a:p>
            <a:pPr algn="just"/>
            <a:endParaRPr lang="tr-TR" sz="2800" dirty="0">
              <a:latin typeface="Comic Sans MS" panose="030F0702030302020204" pitchFamily="66" charset="0"/>
            </a:endParaRPr>
          </a:p>
        </p:txBody>
      </p:sp>
    </p:spTree>
    <p:extLst>
      <p:ext uri="{BB962C8B-B14F-4D97-AF65-F5344CB8AC3E}">
        <p14:creationId xmlns:p14="http://schemas.microsoft.com/office/powerpoint/2010/main" val="2336718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benzinli vuruntu Åekil ile ilgili gÃ¶rsel sonucu">
            <a:extLst>
              <a:ext uri="{FF2B5EF4-FFF2-40B4-BE49-F238E27FC236}">
                <a16:creationId xmlns:a16="http://schemas.microsoft.com/office/drawing/2014/main" id="{5024CE4E-9BD5-470D-96AF-544B457C64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52284" y="1484250"/>
            <a:ext cx="4467938" cy="3889500"/>
          </a:xfrm>
          <a:prstGeom prst="rect">
            <a:avLst/>
          </a:prstGeom>
          <a:noFill/>
          <a:extLst>
            <a:ext uri="{909E8E84-426E-40DD-AFC4-6F175D3DCCD1}">
              <a14:hiddenFill xmlns:a14="http://schemas.microsoft.com/office/drawing/2010/main">
                <a:solidFill>
                  <a:srgbClr val="FFFFFF"/>
                </a:solidFill>
              </a14:hiddenFill>
            </a:ext>
          </a:extLst>
        </p:spPr>
      </p:pic>
      <p:sp>
        <p:nvSpPr>
          <p:cNvPr id="3" name="Dikdörtgen 2">
            <a:extLst>
              <a:ext uri="{FF2B5EF4-FFF2-40B4-BE49-F238E27FC236}">
                <a16:creationId xmlns:a16="http://schemas.microsoft.com/office/drawing/2014/main" id="{F807BB42-110B-4EFB-A5EC-9ADF5D8EE00F}"/>
              </a:ext>
            </a:extLst>
          </p:cNvPr>
          <p:cNvSpPr/>
          <p:nvPr/>
        </p:nvSpPr>
        <p:spPr>
          <a:xfrm>
            <a:off x="165464" y="442435"/>
            <a:ext cx="6954050" cy="5632311"/>
          </a:xfrm>
          <a:prstGeom prst="rect">
            <a:avLst/>
          </a:prstGeom>
        </p:spPr>
        <p:txBody>
          <a:bodyPr wrap="square">
            <a:spAutoFit/>
          </a:bodyPr>
          <a:lstStyle/>
          <a:p>
            <a:pPr algn="just"/>
            <a:r>
              <a:rPr lang="tr-TR" sz="2400" dirty="0">
                <a:latin typeface="Comic Sans MS" panose="030F0702030302020204" pitchFamily="66" charset="0"/>
              </a:rPr>
              <a:t>Buji kıvılcımı ile başlayan yanma sonucu oluşan alev cephesi, yanma odası içerisinde düzgünce  ilerleyerek yakıtın tamamının yanmasını sağlar. Bujideki kıvılcım ile başlayan alev cephesi, silindirde ilerlerken Yanmamış karışımın bulunduğu son gaz bölgesindeki karışımın kendiliğinden tutuşması, enerjinin kontrolsüz ve  hızlı şekilde açığa çıkmasına neden olur.</a:t>
            </a:r>
          </a:p>
          <a:p>
            <a:pPr algn="just"/>
            <a:endParaRPr lang="tr-TR" sz="2400" dirty="0">
              <a:solidFill>
                <a:srgbClr val="FF0000"/>
              </a:solidFill>
              <a:latin typeface="Comic Sans MS" panose="030F0702030302020204" pitchFamily="66" charset="0"/>
            </a:endParaRPr>
          </a:p>
          <a:p>
            <a:pPr algn="just"/>
            <a:endParaRPr lang="tr-TR" sz="2400" dirty="0">
              <a:solidFill>
                <a:srgbClr val="FF0000"/>
              </a:solidFill>
              <a:latin typeface="Comic Sans MS" panose="030F0702030302020204" pitchFamily="66" charset="0"/>
            </a:endParaRPr>
          </a:p>
          <a:p>
            <a:pPr algn="just"/>
            <a:r>
              <a:rPr lang="tr-TR" sz="2400" dirty="0">
                <a:solidFill>
                  <a:srgbClr val="FF0000"/>
                </a:solidFill>
                <a:latin typeface="Comic Sans MS" panose="030F0702030302020204" pitchFamily="66" charset="0"/>
              </a:rPr>
              <a:t>Enerjinin aniden açığa çıkması basıncı aniden yükselteceğinden dalgalanmalara neden olur. Bu da motordan duyulabilir bir sesin çıkmasına, motorun düzensiz ve sarsıntılı çalışmasına sebep olur. Bu olaya vuruntu (</a:t>
            </a:r>
            <a:r>
              <a:rPr lang="tr-TR" sz="2400" dirty="0" err="1">
                <a:solidFill>
                  <a:srgbClr val="FF0000"/>
                </a:solidFill>
                <a:latin typeface="Comic Sans MS" panose="030F0702030302020204" pitchFamily="66" charset="0"/>
              </a:rPr>
              <a:t>detenasyon</a:t>
            </a:r>
            <a:r>
              <a:rPr lang="tr-TR" sz="2400" dirty="0">
                <a:solidFill>
                  <a:srgbClr val="FF0000"/>
                </a:solidFill>
                <a:latin typeface="Comic Sans MS" panose="030F0702030302020204" pitchFamily="66" charset="0"/>
              </a:rPr>
              <a:t>) denir.</a:t>
            </a:r>
          </a:p>
        </p:txBody>
      </p:sp>
    </p:spTree>
    <p:extLst>
      <p:ext uri="{BB962C8B-B14F-4D97-AF65-F5344CB8AC3E}">
        <p14:creationId xmlns:p14="http://schemas.microsoft.com/office/powerpoint/2010/main" val="3827963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a:extLst>
              <a:ext uri="{FF2B5EF4-FFF2-40B4-BE49-F238E27FC236}">
                <a16:creationId xmlns:a16="http://schemas.microsoft.com/office/drawing/2014/main" id="{F807BB42-110B-4EFB-A5EC-9ADF5D8EE00F}"/>
              </a:ext>
            </a:extLst>
          </p:cNvPr>
          <p:cNvSpPr/>
          <p:nvPr/>
        </p:nvSpPr>
        <p:spPr>
          <a:xfrm>
            <a:off x="156755" y="268264"/>
            <a:ext cx="11643359" cy="7109639"/>
          </a:xfrm>
          <a:prstGeom prst="rect">
            <a:avLst/>
          </a:prstGeom>
        </p:spPr>
        <p:txBody>
          <a:bodyPr wrap="square">
            <a:spAutoFit/>
          </a:bodyPr>
          <a:lstStyle/>
          <a:p>
            <a:pPr algn="just"/>
            <a:r>
              <a:rPr lang="tr-TR" sz="2400" dirty="0">
                <a:solidFill>
                  <a:srgbClr val="FF0000"/>
                </a:solidFill>
                <a:latin typeface="Comic Sans MS" panose="030F0702030302020204" pitchFamily="66" charset="0"/>
              </a:rPr>
              <a:t>Kendiliğinden tutuşmaya sebep olan sıcak noktalar;</a:t>
            </a:r>
          </a:p>
          <a:p>
            <a:pPr marL="342900" indent="-342900" algn="just">
              <a:buFont typeface="Wingdings" panose="05000000000000000000" pitchFamily="2" charset="2"/>
              <a:buChar char="Ø"/>
            </a:pPr>
            <a:r>
              <a:rPr lang="tr-TR" sz="2400" dirty="0">
                <a:solidFill>
                  <a:srgbClr val="FF0000"/>
                </a:solidFill>
                <a:latin typeface="Comic Sans MS" panose="030F0702030302020204" pitchFamily="66" charset="0"/>
              </a:rPr>
              <a:t>Yanma odasındaki sıcak depozitler</a:t>
            </a:r>
          </a:p>
          <a:p>
            <a:pPr marL="342900" indent="-342900" algn="just">
              <a:buFont typeface="Wingdings" panose="05000000000000000000" pitchFamily="2" charset="2"/>
              <a:buChar char="Ø"/>
            </a:pPr>
            <a:r>
              <a:rPr lang="tr-TR" sz="2400" dirty="0">
                <a:solidFill>
                  <a:srgbClr val="FF0000"/>
                </a:solidFill>
                <a:latin typeface="Comic Sans MS" panose="030F0702030302020204" pitchFamily="66" charset="0"/>
              </a:rPr>
              <a:t>Keskin köşeler</a:t>
            </a:r>
          </a:p>
          <a:p>
            <a:pPr marL="342900" indent="-342900" algn="just">
              <a:buFont typeface="Wingdings" panose="05000000000000000000" pitchFamily="2" charset="2"/>
              <a:buChar char="Ø"/>
            </a:pPr>
            <a:r>
              <a:rPr lang="tr-TR" sz="2400" dirty="0">
                <a:solidFill>
                  <a:srgbClr val="FF0000"/>
                </a:solidFill>
                <a:latin typeface="Comic Sans MS" panose="030F0702030302020204" pitchFamily="66" charset="0"/>
              </a:rPr>
              <a:t>Aşırı ısınmış buji </a:t>
            </a:r>
            <a:r>
              <a:rPr lang="tr-TR" sz="2400" dirty="0" err="1">
                <a:solidFill>
                  <a:srgbClr val="FF0000"/>
                </a:solidFill>
                <a:latin typeface="Comic Sans MS" panose="030F0702030302020204" pitchFamily="66" charset="0"/>
              </a:rPr>
              <a:t>elektrodu</a:t>
            </a:r>
            <a:endParaRPr lang="tr-TR" sz="2400" dirty="0">
              <a:solidFill>
                <a:srgbClr val="FF0000"/>
              </a:solidFill>
              <a:latin typeface="Comic Sans MS" panose="030F0702030302020204" pitchFamily="66" charset="0"/>
            </a:endParaRPr>
          </a:p>
          <a:p>
            <a:pPr marL="342900" indent="-342900" algn="just">
              <a:buFont typeface="Wingdings" panose="05000000000000000000" pitchFamily="2" charset="2"/>
              <a:buChar char="Ø"/>
            </a:pPr>
            <a:endParaRPr lang="tr-TR" sz="2400" dirty="0">
              <a:solidFill>
                <a:srgbClr val="FF0000"/>
              </a:solidFill>
              <a:latin typeface="Comic Sans MS" panose="030F0702030302020204" pitchFamily="66" charset="0"/>
            </a:endParaRPr>
          </a:p>
          <a:p>
            <a:pPr algn="just"/>
            <a:r>
              <a:rPr lang="tr-TR" sz="2400" dirty="0">
                <a:latin typeface="Comic Sans MS" panose="030F0702030302020204" pitchFamily="66" charset="0"/>
              </a:rPr>
              <a:t>Bunlar karışımın normal olarak ateşlenmesinden önce veya sonra karışımın bir kısmının tutuşmasına sebep olur.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Sıcak noktalardan dolayı henüz kıvılcım çakmadan meydana gelen yanmaya </a:t>
            </a:r>
            <a:r>
              <a:rPr lang="tr-TR" sz="2400" dirty="0">
                <a:solidFill>
                  <a:srgbClr val="FF0000"/>
                </a:solidFill>
                <a:latin typeface="Comic Sans MS" panose="030F0702030302020204" pitchFamily="66" charset="0"/>
              </a:rPr>
              <a:t>«ön yanma», </a:t>
            </a:r>
            <a:r>
              <a:rPr lang="tr-TR" sz="2400" dirty="0">
                <a:latin typeface="Comic Sans MS" panose="030F0702030302020204" pitchFamily="66" charset="0"/>
              </a:rPr>
              <a:t>bujide kıvılcım çaktıktan sonra gerçekleşen yanmaya </a:t>
            </a:r>
            <a:r>
              <a:rPr lang="tr-TR" sz="2400" dirty="0">
                <a:solidFill>
                  <a:srgbClr val="FF0000"/>
                </a:solidFill>
                <a:latin typeface="Comic Sans MS" panose="030F0702030302020204" pitchFamily="66" charset="0"/>
              </a:rPr>
              <a:t>«art yanma» </a:t>
            </a:r>
            <a:r>
              <a:rPr lang="tr-TR" sz="2400" dirty="0">
                <a:latin typeface="Comic Sans MS" panose="030F0702030302020204" pitchFamily="66" charset="0"/>
              </a:rPr>
              <a:t>denir.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Ön yanma ile ateşleme zamanı bozulur, erken yanma nedeniyle yüksek basınç oluşur. Bu motorun düzensiz çalışmasına, piston tepesinin ve silindirlerin ısınmasına neden olur. Silindirde sıcaklık arttığı için sıkıştırma sonuna varmadan ve kıvılcım çakmadan karışım kendiliğinden ateş alır. Böylece motor düzensiz çalışır, sarsıntı yapar.</a:t>
            </a:r>
            <a:r>
              <a:rPr lang="tr-TR" sz="2400" dirty="0">
                <a:solidFill>
                  <a:srgbClr val="FF0000"/>
                </a:solidFill>
                <a:latin typeface="Comic Sans MS" panose="030F0702030302020204" pitchFamily="66" charset="0"/>
              </a:rPr>
              <a:t> Art yanma da ise yanma zamanı düşer ve motor sarsıntılı çalışır.</a:t>
            </a:r>
            <a:endParaRPr lang="tr-TR" sz="2400" dirty="0">
              <a:latin typeface="Comic Sans MS" panose="030F0702030302020204" pitchFamily="66" charset="0"/>
            </a:endParaRPr>
          </a:p>
          <a:p>
            <a:pPr marL="342900" indent="-342900" algn="just">
              <a:buFont typeface="Wingdings" panose="05000000000000000000" pitchFamily="2" charset="2"/>
              <a:buChar char="q"/>
            </a:pPr>
            <a:endParaRPr lang="tr-TR" sz="2400" dirty="0">
              <a:solidFill>
                <a:srgbClr val="FF0000"/>
              </a:solidFill>
              <a:latin typeface="Comic Sans MS" panose="030F0702030302020204" pitchFamily="66" charset="0"/>
            </a:endParaRPr>
          </a:p>
          <a:p>
            <a:pPr marL="342900" indent="-342900" algn="just">
              <a:buFont typeface="Wingdings" panose="05000000000000000000" pitchFamily="2" charset="2"/>
              <a:buChar char="Ø"/>
            </a:pPr>
            <a:endParaRPr lang="tr-TR" sz="24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1314488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8015C983-3262-4AAC-AA78-3392BDB5FD41}"/>
              </a:ext>
            </a:extLst>
          </p:cNvPr>
          <p:cNvSpPr/>
          <p:nvPr/>
        </p:nvSpPr>
        <p:spPr>
          <a:xfrm>
            <a:off x="174197" y="619014"/>
            <a:ext cx="11765254" cy="6518708"/>
          </a:xfrm>
          <a:prstGeom prst="rect">
            <a:avLst/>
          </a:prstGeom>
        </p:spPr>
        <p:txBody>
          <a:bodyPr wrap="square">
            <a:spAutoFit/>
          </a:bodyPr>
          <a:lstStyle/>
          <a:p>
            <a:pPr>
              <a:lnSpc>
                <a:spcPct val="90000"/>
              </a:lnSpc>
            </a:pPr>
            <a:r>
              <a:rPr lang="tr-TR" sz="2400" dirty="0">
                <a:latin typeface="Comic Sans MS" panose="030F0702030302020204" pitchFamily="66" charset="0"/>
              </a:rPr>
              <a:t>Benzinin istenen süreden daha </a:t>
            </a:r>
            <a:r>
              <a:rPr lang="tr-TR" sz="2400" u="sng" dirty="0">
                <a:latin typeface="Comic Sans MS" panose="030F0702030302020204" pitchFamily="66" charset="0"/>
              </a:rPr>
              <a:t>erken yanması</a:t>
            </a:r>
            <a:r>
              <a:rPr lang="tr-TR" sz="2400" dirty="0">
                <a:latin typeface="Comic Sans MS" panose="030F0702030302020204" pitchFamily="66" charset="0"/>
              </a:rPr>
              <a:t> olayıdır.</a:t>
            </a:r>
          </a:p>
          <a:p>
            <a:pPr>
              <a:lnSpc>
                <a:spcPct val="90000"/>
              </a:lnSpc>
            </a:pPr>
            <a:r>
              <a:rPr lang="tr-TR" sz="2400" b="1" dirty="0">
                <a:solidFill>
                  <a:srgbClr val="FF0000"/>
                </a:solidFill>
                <a:effectLst>
                  <a:outerShdw blurRad="38100" dist="38100" dir="2700000" algn="tl">
                    <a:srgbClr val="000000">
                      <a:alpha val="43137"/>
                    </a:srgbClr>
                  </a:outerShdw>
                </a:effectLst>
                <a:latin typeface="Comic Sans MS" panose="030F0702030302020204" pitchFamily="66" charset="0"/>
              </a:rPr>
              <a:t>Sebep</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Benzin içinde bulunan doymamış hidrokarbonlardır.</a:t>
            </a:r>
          </a:p>
          <a:p>
            <a:pPr marL="609600" indent="-609600" algn="just">
              <a:lnSpc>
                <a:spcPct val="90000"/>
              </a:lnSpc>
              <a:buFont typeface="Wingdings" pitchFamily="2" charset="2"/>
              <a:buChar char="§"/>
            </a:pPr>
            <a:r>
              <a:rPr lang="tr-TR" sz="2400" dirty="0">
                <a:latin typeface="Comic Sans MS" panose="030F0702030302020204" pitchFamily="66" charset="0"/>
              </a:rPr>
              <a:t>Benzinin </a:t>
            </a:r>
            <a:r>
              <a:rPr lang="tr-TR" sz="2400" u="sng" dirty="0">
                <a:latin typeface="Comic Sans MS" panose="030F0702030302020204" pitchFamily="66" charset="0"/>
              </a:rPr>
              <a:t>oktan</a:t>
            </a:r>
            <a:r>
              <a:rPr lang="tr-TR" sz="2400" dirty="0">
                <a:latin typeface="Comic Sans MS" panose="030F0702030302020204" pitchFamily="66" charset="0"/>
              </a:rPr>
              <a:t> sayısı </a:t>
            </a:r>
            <a:r>
              <a:rPr lang="tr-TR" sz="2400" u="sng" dirty="0">
                <a:latin typeface="Comic Sans MS" panose="030F0702030302020204" pitchFamily="66" charset="0"/>
              </a:rPr>
              <a:t>artarsa</a:t>
            </a:r>
            <a:r>
              <a:rPr lang="tr-TR" sz="2400" dirty="0">
                <a:latin typeface="Comic Sans MS" panose="030F0702030302020204" pitchFamily="66" charset="0"/>
              </a:rPr>
              <a:t>, vuruntuya direnci de </a:t>
            </a:r>
            <a:r>
              <a:rPr lang="tr-TR" sz="2400" u="sng" dirty="0">
                <a:latin typeface="Comic Sans MS" panose="030F0702030302020204" pitchFamily="66" charset="0"/>
              </a:rPr>
              <a:t>artar. </a:t>
            </a:r>
            <a:r>
              <a:rPr lang="tr-TR" sz="2400" dirty="0">
                <a:latin typeface="Comic Sans MS" panose="030F0702030302020204" pitchFamily="66" charset="0"/>
              </a:rPr>
              <a:t>Dallanmış zincir</a:t>
            </a:r>
          </a:p>
          <a:p>
            <a:pPr algn="just">
              <a:lnSpc>
                <a:spcPct val="90000"/>
              </a:lnSpc>
            </a:pPr>
            <a:r>
              <a:rPr lang="tr-TR" sz="2400" dirty="0">
                <a:latin typeface="Comic Sans MS" panose="030F0702030302020204" pitchFamily="66" charset="0"/>
              </a:rPr>
              <a:t>şeklindeki hidrokarbonlar düz zincire göre daha yüksek vuruntu mukavemetleri vardır. Genel olarak karbon atomu sayısı arttıkça vuruntu direnci artar. </a:t>
            </a:r>
          </a:p>
          <a:p>
            <a:pPr>
              <a:lnSpc>
                <a:spcPct val="90000"/>
              </a:lnSpc>
            </a:pPr>
            <a:endParaRPr lang="tr-TR" sz="2400" u="sng" dirty="0">
              <a:latin typeface="Comic Sans MS" panose="030F0702030302020204" pitchFamily="66" charset="0"/>
            </a:endParaRPr>
          </a:p>
          <a:p>
            <a:pPr>
              <a:lnSpc>
                <a:spcPct val="90000"/>
              </a:lnSpc>
            </a:pPr>
            <a:r>
              <a:rPr lang="tr-TR" sz="2400" u="sng" dirty="0">
                <a:solidFill>
                  <a:srgbClr val="FF0000"/>
                </a:solidFill>
                <a:latin typeface="Comic Sans MS" panose="030F0702030302020204" pitchFamily="66" charset="0"/>
              </a:rPr>
              <a:t>Oktan sayısı</a:t>
            </a:r>
            <a:r>
              <a:rPr lang="tr-TR" sz="2400" dirty="0">
                <a:solidFill>
                  <a:srgbClr val="FF0000"/>
                </a:solidFill>
                <a:latin typeface="Comic Sans MS" panose="030F0702030302020204" pitchFamily="66" charset="0"/>
              </a:rPr>
              <a:t>:</a:t>
            </a:r>
          </a:p>
          <a:p>
            <a:pPr marL="609600" indent="-609600">
              <a:lnSpc>
                <a:spcPct val="90000"/>
              </a:lnSpc>
              <a:buFont typeface="Wingdings" pitchFamily="2" charset="2"/>
              <a:buChar char="§"/>
            </a:pPr>
            <a:r>
              <a:rPr lang="tr-TR" sz="2400" dirty="0">
                <a:latin typeface="Comic Sans MS" panose="030F0702030302020204" pitchFamily="66" charset="0"/>
              </a:rPr>
              <a:t>Normal benzin: 82-92</a:t>
            </a:r>
          </a:p>
          <a:p>
            <a:pPr marL="609600" indent="-609600">
              <a:lnSpc>
                <a:spcPct val="90000"/>
              </a:lnSpc>
              <a:buFont typeface="Wingdings" pitchFamily="2" charset="2"/>
              <a:buChar char="§"/>
            </a:pPr>
            <a:r>
              <a:rPr lang="tr-TR" sz="2400" dirty="0">
                <a:latin typeface="Comic Sans MS" panose="030F0702030302020204" pitchFamily="66" charset="0"/>
              </a:rPr>
              <a:t>Süper benzin: 93-98</a:t>
            </a:r>
          </a:p>
          <a:p>
            <a:pPr>
              <a:lnSpc>
                <a:spcPct val="90000"/>
              </a:lnSpc>
            </a:pPr>
            <a:endParaRPr lang="tr-TR" sz="2400" dirty="0">
              <a:latin typeface="Comic Sans MS" panose="030F0702030302020204" pitchFamily="66" charset="0"/>
            </a:endParaRPr>
          </a:p>
          <a:p>
            <a:pPr>
              <a:lnSpc>
                <a:spcPct val="90000"/>
              </a:lnSpc>
            </a:pPr>
            <a:r>
              <a:rPr lang="tr-TR" sz="2400" dirty="0">
                <a:latin typeface="Comic Sans MS" panose="030F0702030302020204" pitchFamily="66" charset="0"/>
              </a:rPr>
              <a:t>Vuruntu mukavemeti vuruntu önleyiciler kullanılmak suretiyle artırılabilir. </a:t>
            </a:r>
          </a:p>
          <a:p>
            <a:pPr>
              <a:lnSpc>
                <a:spcPct val="90000"/>
              </a:lnSpc>
            </a:pPr>
            <a:endParaRPr lang="tr-TR" sz="2400" dirty="0">
              <a:latin typeface="Comic Sans MS" panose="030F0702030302020204" pitchFamily="66" charset="0"/>
            </a:endParaRPr>
          </a:p>
          <a:p>
            <a:r>
              <a:rPr lang="tr-TR" sz="2400" dirty="0">
                <a:latin typeface="Comic Sans MS" panose="030F0702030302020204" pitchFamily="66" charset="0"/>
              </a:rPr>
              <a:t>TEL – Kurşun </a:t>
            </a:r>
            <a:r>
              <a:rPr lang="tr-TR" sz="2400" dirty="0" err="1">
                <a:latin typeface="Comic Sans MS" panose="030F0702030302020204" pitchFamily="66" charset="0"/>
              </a:rPr>
              <a:t>Tetraetil</a:t>
            </a:r>
            <a:r>
              <a:rPr lang="tr-TR" sz="2400" dirty="0">
                <a:latin typeface="Comic Sans MS" panose="030F0702030302020204" pitchFamily="66" charset="0"/>
              </a:rPr>
              <a:t> (C</a:t>
            </a:r>
            <a:r>
              <a:rPr lang="tr-TR" sz="2400" baseline="-25000" dirty="0">
                <a:latin typeface="Comic Sans MS" panose="030F0702030302020204" pitchFamily="66" charset="0"/>
              </a:rPr>
              <a:t>2</a:t>
            </a:r>
            <a:r>
              <a:rPr lang="tr-TR" sz="2400" dirty="0">
                <a:latin typeface="Comic Sans MS" panose="030F0702030302020204" pitchFamily="66" charset="0"/>
              </a:rPr>
              <a:t>H</a:t>
            </a:r>
            <a:r>
              <a:rPr lang="tr-TR" sz="2400" baseline="-25000" dirty="0">
                <a:latin typeface="Comic Sans MS" panose="030F0702030302020204" pitchFamily="66" charset="0"/>
              </a:rPr>
              <a:t>5</a:t>
            </a:r>
            <a:r>
              <a:rPr lang="tr-TR" sz="2400" dirty="0">
                <a:latin typeface="Comic Sans MS" panose="030F0702030302020204" pitchFamily="66" charset="0"/>
              </a:rPr>
              <a:t>)Pb</a:t>
            </a:r>
          </a:p>
          <a:p>
            <a:r>
              <a:rPr lang="tr-TR" sz="2400" dirty="0">
                <a:latin typeface="Comic Sans MS" panose="030F0702030302020204" pitchFamily="66" charset="0"/>
              </a:rPr>
              <a:t>TML – Kurşun </a:t>
            </a:r>
            <a:r>
              <a:rPr lang="tr-TR" sz="2400" dirty="0" err="1">
                <a:latin typeface="Comic Sans MS" panose="030F0702030302020204" pitchFamily="66" charset="0"/>
              </a:rPr>
              <a:t>Tetra</a:t>
            </a:r>
            <a:r>
              <a:rPr lang="tr-TR" sz="2400" dirty="0">
                <a:latin typeface="Comic Sans MS" panose="030F0702030302020204" pitchFamily="66" charset="0"/>
              </a:rPr>
              <a:t> Metil,</a:t>
            </a:r>
          </a:p>
          <a:p>
            <a:r>
              <a:rPr lang="nn-NO" sz="2400" dirty="0">
                <a:latin typeface="Comic Sans MS" panose="030F0702030302020204" pitchFamily="66" charset="0"/>
              </a:rPr>
              <a:t>MMT- Metil siklo pentan Manganez Trikarbon</a:t>
            </a:r>
            <a:endParaRPr lang="tr-TR" sz="2400" dirty="0">
              <a:latin typeface="Comic Sans MS" panose="030F0702030302020204" pitchFamily="66" charset="0"/>
            </a:endParaRPr>
          </a:p>
          <a:p>
            <a:pPr>
              <a:lnSpc>
                <a:spcPct val="90000"/>
              </a:lnSpc>
            </a:pPr>
            <a:endParaRPr lang="tr-TR" sz="2400" dirty="0">
              <a:latin typeface="Comic Sans MS" panose="030F0702030302020204" pitchFamily="66" charset="0"/>
            </a:endParaRPr>
          </a:p>
          <a:p>
            <a:pPr>
              <a:lnSpc>
                <a:spcPct val="90000"/>
              </a:lnSpc>
            </a:pPr>
            <a:r>
              <a:rPr lang="tr-TR" sz="2400" dirty="0">
                <a:latin typeface="Comic Sans MS" panose="030F0702030302020204" pitchFamily="66" charset="0"/>
              </a:rPr>
              <a:t>Kurşunun çevre ve insan sağlığına olumsuz etkisi sebebiyle, son zamanlarda kurşunlu benzin yerini </a:t>
            </a:r>
            <a:r>
              <a:rPr lang="tr-TR" sz="2400" dirty="0">
                <a:solidFill>
                  <a:srgbClr val="FF0000"/>
                </a:solidFill>
                <a:latin typeface="Comic Sans MS" panose="030F0702030302020204" pitchFamily="66" charset="0"/>
              </a:rPr>
              <a:t>kurşunsuz benzine </a:t>
            </a:r>
            <a:r>
              <a:rPr lang="tr-TR" sz="2400" dirty="0">
                <a:latin typeface="Comic Sans MS" panose="030F0702030302020204" pitchFamily="66" charset="0"/>
              </a:rPr>
              <a:t>bırakmıştır.</a:t>
            </a:r>
          </a:p>
          <a:p>
            <a:pPr>
              <a:lnSpc>
                <a:spcPct val="90000"/>
              </a:lnSpc>
            </a:pPr>
            <a:endParaRPr lang="tr-TR" sz="2400" b="1" dirty="0">
              <a:latin typeface="Comic Sans MS" panose="030F0702030302020204" pitchFamily="66" charset="0"/>
            </a:endParaRPr>
          </a:p>
        </p:txBody>
      </p:sp>
      <p:sp>
        <p:nvSpPr>
          <p:cNvPr id="5" name="Dikdörtgen 4">
            <a:extLst>
              <a:ext uri="{FF2B5EF4-FFF2-40B4-BE49-F238E27FC236}">
                <a16:creationId xmlns:a16="http://schemas.microsoft.com/office/drawing/2014/main" id="{3EB8E273-14AB-4347-817C-B8206E2C1A25}"/>
              </a:ext>
            </a:extLst>
          </p:cNvPr>
          <p:cNvSpPr/>
          <p:nvPr/>
        </p:nvSpPr>
        <p:spPr>
          <a:xfrm>
            <a:off x="3807096" y="95794"/>
            <a:ext cx="3972562" cy="523220"/>
          </a:xfrm>
          <a:prstGeom prst="rect">
            <a:avLst/>
          </a:prstGeom>
        </p:spPr>
        <p:txBody>
          <a:bodyPr wrap="none">
            <a:spAutoFit/>
          </a:bodyPr>
          <a:lstStyle/>
          <a:p>
            <a:r>
              <a:rPr lang="tr-TR" sz="2800" i="1" dirty="0" err="1">
                <a:solidFill>
                  <a:srgbClr val="FF0000"/>
                </a:solidFill>
                <a:latin typeface="Comic Sans MS" panose="030F0702030302020204" pitchFamily="66" charset="0"/>
              </a:rPr>
              <a:t>Otto</a:t>
            </a:r>
            <a:r>
              <a:rPr lang="tr-TR" sz="2800" i="1" dirty="0">
                <a:solidFill>
                  <a:srgbClr val="FF0000"/>
                </a:solidFill>
                <a:latin typeface="Comic Sans MS" panose="030F0702030302020204" pitchFamily="66" charset="0"/>
              </a:rPr>
              <a:t> Motorda Vuruntu</a:t>
            </a:r>
          </a:p>
        </p:txBody>
      </p:sp>
    </p:spTree>
    <p:extLst>
      <p:ext uri="{BB962C8B-B14F-4D97-AF65-F5344CB8AC3E}">
        <p14:creationId xmlns:p14="http://schemas.microsoft.com/office/powerpoint/2010/main" val="2631552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
                                            <p:txEl>
                                              <p:pRg st="12" end="12"/>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
                                            <p:txEl>
                                              <p:pRg st="13" end="1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BAC71295-873A-46A9-B823-C9AE1E0A7303}"/>
              </a:ext>
            </a:extLst>
          </p:cNvPr>
          <p:cNvSpPr/>
          <p:nvPr/>
        </p:nvSpPr>
        <p:spPr>
          <a:xfrm>
            <a:off x="3807096" y="95794"/>
            <a:ext cx="4006225" cy="523220"/>
          </a:xfrm>
          <a:prstGeom prst="rect">
            <a:avLst/>
          </a:prstGeom>
        </p:spPr>
        <p:txBody>
          <a:bodyPr wrap="none">
            <a:spAutoFit/>
          </a:bodyPr>
          <a:lstStyle/>
          <a:p>
            <a:r>
              <a:rPr lang="tr-TR" sz="2800" i="1" dirty="0">
                <a:solidFill>
                  <a:srgbClr val="FF0000"/>
                </a:solidFill>
                <a:latin typeface="Comic Sans MS" panose="030F0702030302020204" pitchFamily="66" charset="0"/>
              </a:rPr>
              <a:t>Dizel Motorda Vuruntu</a:t>
            </a:r>
          </a:p>
        </p:txBody>
      </p:sp>
      <p:sp>
        <p:nvSpPr>
          <p:cNvPr id="4" name="Dikdörtgen 3">
            <a:extLst>
              <a:ext uri="{FF2B5EF4-FFF2-40B4-BE49-F238E27FC236}">
                <a16:creationId xmlns:a16="http://schemas.microsoft.com/office/drawing/2014/main" id="{D9A3F3B0-0CD0-47D7-ABA3-D2F37F70FA7A}"/>
              </a:ext>
            </a:extLst>
          </p:cNvPr>
          <p:cNvSpPr/>
          <p:nvPr/>
        </p:nvSpPr>
        <p:spPr>
          <a:xfrm>
            <a:off x="269966" y="619014"/>
            <a:ext cx="11652068" cy="5262979"/>
          </a:xfrm>
          <a:prstGeom prst="rect">
            <a:avLst/>
          </a:prstGeom>
        </p:spPr>
        <p:txBody>
          <a:bodyPr wrap="square">
            <a:spAutoFit/>
          </a:bodyPr>
          <a:lstStyle/>
          <a:p>
            <a:pPr marL="342900" indent="-342900" algn="just">
              <a:buFont typeface="Wingdings" panose="05000000000000000000" pitchFamily="2" charset="2"/>
              <a:buChar char="§"/>
            </a:pPr>
            <a:r>
              <a:rPr lang="tr-TR" sz="2400" dirty="0">
                <a:latin typeface="Comic Sans MS" panose="030F0702030302020204" pitchFamily="66" charset="0"/>
              </a:rPr>
              <a:t>Motorinin geç tutuşması şeklinde olur.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Motorinin </a:t>
            </a:r>
            <a:r>
              <a:rPr lang="tr-TR" sz="2400" dirty="0" err="1">
                <a:latin typeface="Comic Sans MS" panose="030F0702030302020204" pitchFamily="66" charset="0"/>
              </a:rPr>
              <a:t>setan</a:t>
            </a:r>
            <a:r>
              <a:rPr lang="tr-TR" sz="2400" dirty="0">
                <a:latin typeface="Comic Sans MS" panose="030F0702030302020204" pitchFamily="66" charset="0"/>
              </a:rPr>
              <a:t> sayısı arttıkça, yakıtın niteliği (kalitesi) de artar.</a:t>
            </a:r>
          </a:p>
          <a:p>
            <a:pPr algn="just"/>
            <a:endParaRPr lang="tr-TR" sz="2400" dirty="0">
              <a:latin typeface="Comic Sans MS" panose="030F0702030302020204" pitchFamily="66" charset="0"/>
            </a:endParaRPr>
          </a:p>
          <a:p>
            <a:pPr algn="just"/>
            <a:r>
              <a:rPr lang="tr-TR" sz="2400" dirty="0" err="1">
                <a:solidFill>
                  <a:srgbClr val="FF0000"/>
                </a:solidFill>
                <a:latin typeface="Comic Sans MS" panose="030F0702030302020204" pitchFamily="66" charset="0"/>
              </a:rPr>
              <a:t>Setan</a:t>
            </a:r>
            <a:r>
              <a:rPr lang="tr-TR" sz="2400" dirty="0">
                <a:solidFill>
                  <a:srgbClr val="FF0000"/>
                </a:solidFill>
                <a:latin typeface="Comic Sans MS" panose="030F0702030302020204" pitchFamily="66" charset="0"/>
              </a:rPr>
              <a:t> sayısı: </a:t>
            </a:r>
            <a:r>
              <a:rPr lang="tr-TR" sz="2400" dirty="0">
                <a:latin typeface="Comic Sans MS" panose="030F0702030302020204" pitchFamily="66" charset="0"/>
              </a:rPr>
              <a:t>Motorinin kendiliğinden tutuşma kabiliyetini gösterir ve motorinde bulunan </a:t>
            </a:r>
            <a:r>
              <a:rPr lang="tr-TR" sz="2400" dirty="0" err="1">
                <a:latin typeface="Comic Sans MS" panose="030F0702030302020204" pitchFamily="66" charset="0"/>
              </a:rPr>
              <a:t>setanın</a:t>
            </a:r>
            <a:r>
              <a:rPr lang="tr-TR" sz="2400" dirty="0">
                <a:latin typeface="Comic Sans MS" panose="030F0702030302020204" pitchFamily="66" charset="0"/>
              </a:rPr>
              <a:t> hacimsel yüzdesidir.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Motorinin </a:t>
            </a:r>
            <a:r>
              <a:rPr lang="tr-TR" sz="2400" dirty="0" err="1">
                <a:latin typeface="Comic Sans MS" panose="030F0702030302020204" pitchFamily="66" charset="0"/>
              </a:rPr>
              <a:t>setan</a:t>
            </a:r>
            <a:r>
              <a:rPr lang="tr-TR" sz="2400" dirty="0">
                <a:latin typeface="Comic Sans MS" panose="030F0702030302020204" pitchFamily="66" charset="0"/>
              </a:rPr>
              <a:t> sayısı: 49-62 aralığındadır.</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Tutuşma gecikmesini önlemek için:</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	a) Ön yanma odası</a:t>
            </a:r>
          </a:p>
          <a:p>
            <a:pPr algn="just"/>
            <a:endParaRPr lang="tr-TR" sz="2400" dirty="0">
              <a:latin typeface="Comic Sans MS" panose="030F0702030302020204" pitchFamily="66" charset="0"/>
            </a:endParaRPr>
          </a:p>
          <a:p>
            <a:pPr algn="just"/>
            <a:r>
              <a:rPr lang="tr-TR" sz="2400" dirty="0">
                <a:latin typeface="Comic Sans MS" panose="030F0702030302020204" pitchFamily="66" charset="0"/>
              </a:rPr>
              <a:t>	b) Türbülans odası kullanılır.</a:t>
            </a:r>
          </a:p>
        </p:txBody>
      </p:sp>
    </p:spTree>
    <p:extLst>
      <p:ext uri="{BB962C8B-B14F-4D97-AF65-F5344CB8AC3E}">
        <p14:creationId xmlns:p14="http://schemas.microsoft.com/office/powerpoint/2010/main" val="28666725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BAC71295-873A-46A9-B823-C9AE1E0A7303}"/>
              </a:ext>
            </a:extLst>
          </p:cNvPr>
          <p:cNvSpPr/>
          <p:nvPr/>
        </p:nvSpPr>
        <p:spPr>
          <a:xfrm>
            <a:off x="3807096" y="95794"/>
            <a:ext cx="5153975" cy="523220"/>
          </a:xfrm>
          <a:prstGeom prst="rect">
            <a:avLst/>
          </a:prstGeom>
        </p:spPr>
        <p:txBody>
          <a:bodyPr wrap="none">
            <a:spAutoFit/>
          </a:bodyPr>
          <a:lstStyle/>
          <a:p>
            <a:r>
              <a:rPr lang="tr-TR" sz="2800" i="1" dirty="0">
                <a:solidFill>
                  <a:srgbClr val="FF0000"/>
                </a:solidFill>
                <a:latin typeface="Comic Sans MS" panose="030F0702030302020204" pitchFamily="66" charset="0"/>
              </a:rPr>
              <a:t>Vuruntuyu Azaltma Teknikleri</a:t>
            </a:r>
          </a:p>
        </p:txBody>
      </p:sp>
      <p:pic>
        <p:nvPicPr>
          <p:cNvPr id="2050" name="Picture 2" descr="yanma odasÄ± tipleri ile ilgili gÃ¶rsel sonucu">
            <a:extLst>
              <a:ext uri="{FF2B5EF4-FFF2-40B4-BE49-F238E27FC236}">
                <a16:creationId xmlns:a16="http://schemas.microsoft.com/office/drawing/2014/main" id="{6D35AF88-E7B8-460B-8320-4FECFCC333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0996" y="2384679"/>
            <a:ext cx="6108086" cy="2621554"/>
          </a:xfrm>
          <a:prstGeom prst="rect">
            <a:avLst/>
          </a:prstGeom>
          <a:noFill/>
          <a:extLst>
            <a:ext uri="{909E8E84-426E-40DD-AFC4-6F175D3DCCD1}">
              <a14:hiddenFill xmlns:a14="http://schemas.microsoft.com/office/drawing/2010/main">
                <a:solidFill>
                  <a:srgbClr val="FFFFFF"/>
                </a:solidFill>
              </a14:hiddenFill>
            </a:ext>
          </a:extLst>
        </p:spPr>
      </p:pic>
      <p:sp>
        <p:nvSpPr>
          <p:cNvPr id="2" name="Dikdörtgen 1">
            <a:extLst>
              <a:ext uri="{FF2B5EF4-FFF2-40B4-BE49-F238E27FC236}">
                <a16:creationId xmlns:a16="http://schemas.microsoft.com/office/drawing/2014/main" id="{03942CBF-238C-4C61-A8B8-E44BE99F2767}"/>
              </a:ext>
            </a:extLst>
          </p:cNvPr>
          <p:cNvSpPr/>
          <p:nvPr/>
        </p:nvSpPr>
        <p:spPr>
          <a:xfrm>
            <a:off x="121919" y="689104"/>
            <a:ext cx="11582401" cy="1938992"/>
          </a:xfrm>
          <a:prstGeom prst="rect">
            <a:avLst/>
          </a:prstGeom>
        </p:spPr>
        <p:txBody>
          <a:bodyPr wrap="square">
            <a:spAutoFit/>
          </a:bodyPr>
          <a:lstStyle/>
          <a:p>
            <a:pPr algn="just"/>
            <a:r>
              <a:rPr lang="tr-TR" sz="2400" dirty="0">
                <a:latin typeface="Comic Sans MS" panose="030F0702030302020204" pitchFamily="66" charset="0"/>
              </a:rPr>
              <a:t>Kama şeklindeki yanma odaları, diğer yanma odalarına kıyasla daha fazla soğutma yüzeyi sağladığı için son gazın, tutuşma gecikmesi periyodunu uzatarak benzinin vuruntu eğilimini azaltır.</a:t>
            </a: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p:txBody>
      </p:sp>
      <p:sp>
        <p:nvSpPr>
          <p:cNvPr id="3" name="Dikdörtgen 2">
            <a:extLst>
              <a:ext uri="{FF2B5EF4-FFF2-40B4-BE49-F238E27FC236}">
                <a16:creationId xmlns:a16="http://schemas.microsoft.com/office/drawing/2014/main" id="{C316C660-4817-4C8E-ABB3-55983EA2235F}"/>
              </a:ext>
            </a:extLst>
          </p:cNvPr>
          <p:cNvSpPr/>
          <p:nvPr/>
        </p:nvSpPr>
        <p:spPr>
          <a:xfrm>
            <a:off x="252548" y="5528376"/>
            <a:ext cx="11582401" cy="830997"/>
          </a:xfrm>
          <a:prstGeom prst="rect">
            <a:avLst/>
          </a:prstGeom>
        </p:spPr>
        <p:txBody>
          <a:bodyPr wrap="square">
            <a:spAutoFit/>
          </a:bodyPr>
          <a:lstStyle/>
          <a:p>
            <a:pPr algn="just"/>
            <a:r>
              <a:rPr lang="tr-TR" sz="2400" dirty="0">
                <a:latin typeface="Comic Sans MS" panose="030F0702030302020204" pitchFamily="66" charset="0"/>
              </a:rPr>
              <a:t>Ayrıca benzin içindeki düz zincirli hidrokarbon moleküllerinin miktarını azaltmak vuruntu direncini ve oktan sayısını arttırır.</a:t>
            </a:r>
          </a:p>
        </p:txBody>
      </p:sp>
    </p:spTree>
    <p:extLst>
      <p:ext uri="{BB962C8B-B14F-4D97-AF65-F5344CB8AC3E}">
        <p14:creationId xmlns:p14="http://schemas.microsoft.com/office/powerpoint/2010/main" val="2609865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86A79DD4-9876-484D-A39E-CCCC1E73EF4C}"/>
              </a:ext>
            </a:extLst>
          </p:cNvPr>
          <p:cNvSpPr/>
          <p:nvPr/>
        </p:nvSpPr>
        <p:spPr>
          <a:xfrm>
            <a:off x="47625" y="1097280"/>
            <a:ext cx="12096750" cy="2246769"/>
          </a:xfrm>
          <a:prstGeom prst="rect">
            <a:avLst/>
          </a:prstGeom>
        </p:spPr>
        <p:txBody>
          <a:bodyPr wrap="square">
            <a:spAutoFit/>
          </a:bodyPr>
          <a:lstStyle/>
          <a:p>
            <a:pPr algn="just"/>
            <a:endParaRPr lang="tr-TR" sz="2800" dirty="0">
              <a:solidFill>
                <a:srgbClr val="C00000"/>
              </a:solidFill>
              <a:latin typeface="Comic Sans MS" panose="030F0702030302020204" pitchFamily="66" charset="0"/>
            </a:endParaRPr>
          </a:p>
          <a:p>
            <a:pPr marL="285750" indent="-285750" algn="just">
              <a:buFont typeface="Wingdings" panose="05000000000000000000" pitchFamily="2" charset="2"/>
              <a:buChar char="§"/>
            </a:pPr>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latin typeface="Comic Sans MS" panose="030F0702030302020204" pitchFamily="66" charset="0"/>
            </a:endParaRPr>
          </a:p>
        </p:txBody>
      </p:sp>
      <p:sp>
        <p:nvSpPr>
          <p:cNvPr id="3" name="Dikdörtgen 2">
            <a:extLst>
              <a:ext uri="{FF2B5EF4-FFF2-40B4-BE49-F238E27FC236}">
                <a16:creationId xmlns:a16="http://schemas.microsoft.com/office/drawing/2014/main" id="{3B09AA69-5E76-4D8E-9EF5-1E66D6C63D78}"/>
              </a:ext>
            </a:extLst>
          </p:cNvPr>
          <p:cNvSpPr/>
          <p:nvPr/>
        </p:nvSpPr>
        <p:spPr>
          <a:xfrm>
            <a:off x="4277359" y="156754"/>
            <a:ext cx="2276585" cy="523220"/>
          </a:xfrm>
          <a:prstGeom prst="rect">
            <a:avLst/>
          </a:prstGeom>
        </p:spPr>
        <p:txBody>
          <a:bodyPr wrap="none">
            <a:spAutoFit/>
          </a:bodyPr>
          <a:lstStyle/>
          <a:p>
            <a:r>
              <a:rPr lang="tr-TR" sz="2800" i="1" dirty="0" err="1">
                <a:solidFill>
                  <a:srgbClr val="FF0000"/>
                </a:solidFill>
                <a:latin typeface="Comic Sans MS" panose="030F0702030302020204" pitchFamily="66" charset="0"/>
              </a:rPr>
              <a:t>Setan</a:t>
            </a:r>
            <a:r>
              <a:rPr lang="tr-TR" sz="2800" i="1" dirty="0">
                <a:solidFill>
                  <a:srgbClr val="FF0000"/>
                </a:solidFill>
                <a:latin typeface="Comic Sans MS" panose="030F0702030302020204" pitchFamily="66" charset="0"/>
              </a:rPr>
              <a:t> Sayısı</a:t>
            </a:r>
          </a:p>
        </p:txBody>
      </p:sp>
      <p:sp>
        <p:nvSpPr>
          <p:cNvPr id="5" name="Dikdörtgen 4">
            <a:extLst>
              <a:ext uri="{FF2B5EF4-FFF2-40B4-BE49-F238E27FC236}">
                <a16:creationId xmlns:a16="http://schemas.microsoft.com/office/drawing/2014/main" id="{C9F2FDE8-0319-4FB5-B300-E5630FE2DEB2}"/>
              </a:ext>
            </a:extLst>
          </p:cNvPr>
          <p:cNvSpPr/>
          <p:nvPr/>
        </p:nvSpPr>
        <p:spPr>
          <a:xfrm>
            <a:off x="190500" y="836375"/>
            <a:ext cx="11811000" cy="4401205"/>
          </a:xfrm>
          <a:prstGeom prst="rect">
            <a:avLst/>
          </a:prstGeom>
        </p:spPr>
        <p:txBody>
          <a:bodyPr wrap="square">
            <a:spAutoFit/>
          </a:bodyPr>
          <a:lstStyle/>
          <a:p>
            <a:pPr marL="342900" indent="-342900" algn="just">
              <a:buFont typeface="Wingdings" panose="05000000000000000000" pitchFamily="2" charset="2"/>
              <a:buChar char="Ø"/>
            </a:pPr>
            <a:r>
              <a:rPr lang="tr-TR" sz="2800" dirty="0">
                <a:solidFill>
                  <a:schemeClr val="accent6">
                    <a:lumMod val="50000"/>
                  </a:schemeClr>
                </a:solidFill>
                <a:latin typeface="Comic Sans MS" panose="030F0702030302020204" pitchFamily="66" charset="0"/>
              </a:rPr>
              <a:t>Dizel yakıtın tutuşma kolaylığını ve tutuşma kalitesini gösterir.</a:t>
            </a:r>
          </a:p>
          <a:p>
            <a:pPr algn="just"/>
            <a:endParaRPr lang="tr-TR" sz="2800" dirty="0">
              <a:latin typeface="Comic Sans MS" panose="030F0702030302020204" pitchFamily="66" charset="0"/>
            </a:endParaRPr>
          </a:p>
          <a:p>
            <a:pPr marL="342900" indent="-342900" algn="just">
              <a:buFont typeface="Wingdings" panose="05000000000000000000" pitchFamily="2" charset="2"/>
              <a:buChar char="§"/>
            </a:pPr>
            <a:r>
              <a:rPr lang="tr-TR" sz="2800" dirty="0" err="1">
                <a:solidFill>
                  <a:schemeClr val="accent5"/>
                </a:solidFill>
                <a:latin typeface="Comic Sans MS" panose="030F0702030302020204" pitchFamily="66" charset="0"/>
              </a:rPr>
              <a:t>Setan</a:t>
            </a:r>
            <a:r>
              <a:rPr lang="tr-TR" sz="2800" dirty="0">
                <a:solidFill>
                  <a:schemeClr val="accent5"/>
                </a:solidFill>
                <a:latin typeface="Comic Sans MS" panose="030F0702030302020204" pitchFamily="66" charset="0"/>
              </a:rPr>
              <a:t> sayısının yüksek olması, yakıtın tutuşma sıcaklığının düşük olduğunu, yani daha kolay tutuştuğunu gösterir.</a:t>
            </a:r>
          </a:p>
          <a:p>
            <a:pPr marL="342900" indent="-342900" algn="just">
              <a:buFont typeface="Wingdings" panose="05000000000000000000" pitchFamily="2" charset="2"/>
              <a:buChar char="§"/>
            </a:pPr>
            <a:endParaRPr lang="tr-TR" sz="2800" dirty="0">
              <a:solidFill>
                <a:schemeClr val="accent5"/>
              </a:solidFill>
              <a:latin typeface="Comic Sans MS" panose="030F0702030302020204" pitchFamily="66" charset="0"/>
            </a:endParaRPr>
          </a:p>
          <a:p>
            <a:pPr marL="342900" indent="-342900" algn="just">
              <a:buFont typeface="Wingdings" panose="05000000000000000000" pitchFamily="2" charset="2"/>
              <a:buChar char="§"/>
            </a:pPr>
            <a:r>
              <a:rPr lang="tr-TR" sz="2800" dirty="0" err="1">
                <a:solidFill>
                  <a:schemeClr val="accent5"/>
                </a:solidFill>
                <a:latin typeface="Comic Sans MS" panose="030F0702030302020204" pitchFamily="66" charset="0"/>
              </a:rPr>
              <a:t>Setan</a:t>
            </a:r>
            <a:r>
              <a:rPr lang="tr-TR" sz="2800" dirty="0">
                <a:solidFill>
                  <a:schemeClr val="accent5"/>
                </a:solidFill>
                <a:latin typeface="Comic Sans MS" panose="030F0702030302020204" pitchFamily="66" charset="0"/>
              </a:rPr>
              <a:t> sayısı yeteri kadar yüksek değilse; yakıtın tamamı, yanması gereken zaman aralığında yanamaz ve zamanından sonra yanan yakıt verimli olmaz.</a:t>
            </a:r>
          </a:p>
          <a:p>
            <a:pPr marL="342900" indent="-342900" algn="just">
              <a:buFont typeface="Wingdings" panose="05000000000000000000" pitchFamily="2" charset="2"/>
              <a:buChar char="§"/>
            </a:pPr>
            <a:endParaRPr lang="tr-TR" sz="2800" dirty="0">
              <a:solidFill>
                <a:schemeClr val="accent5"/>
              </a:solidFill>
              <a:latin typeface="Comic Sans MS" panose="030F0702030302020204" pitchFamily="66" charset="0"/>
            </a:endParaRPr>
          </a:p>
          <a:p>
            <a:pPr marL="342900" indent="-342900" algn="just">
              <a:buFont typeface="Wingdings" panose="05000000000000000000" pitchFamily="2" charset="2"/>
              <a:buChar char="§"/>
            </a:pPr>
            <a:r>
              <a:rPr lang="tr-TR" sz="2800" dirty="0">
                <a:solidFill>
                  <a:srgbClr val="FF0000"/>
                </a:solidFill>
                <a:latin typeface="Comic Sans MS" panose="030F0702030302020204" pitchFamily="66" charset="0"/>
              </a:rPr>
              <a:t> Dizel yakıtın </a:t>
            </a:r>
            <a:r>
              <a:rPr lang="tr-TR" sz="2800" dirty="0" err="1">
                <a:solidFill>
                  <a:srgbClr val="FF0000"/>
                </a:solidFill>
                <a:latin typeface="Comic Sans MS" panose="030F0702030302020204" pitchFamily="66" charset="0"/>
              </a:rPr>
              <a:t>setan</a:t>
            </a:r>
            <a:r>
              <a:rPr lang="tr-TR" sz="2800" dirty="0">
                <a:solidFill>
                  <a:srgbClr val="FF0000"/>
                </a:solidFill>
                <a:latin typeface="Comic Sans MS" panose="030F0702030302020204" pitchFamily="66" charset="0"/>
              </a:rPr>
              <a:t> sayısı 49-62 aralığındadır.</a:t>
            </a:r>
          </a:p>
        </p:txBody>
      </p:sp>
    </p:spTree>
    <p:extLst>
      <p:ext uri="{BB962C8B-B14F-4D97-AF65-F5344CB8AC3E}">
        <p14:creationId xmlns:p14="http://schemas.microsoft.com/office/powerpoint/2010/main" val="3182283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86A79DD4-9876-484D-A39E-CCCC1E73EF4C}"/>
              </a:ext>
            </a:extLst>
          </p:cNvPr>
          <p:cNvSpPr/>
          <p:nvPr/>
        </p:nvSpPr>
        <p:spPr>
          <a:xfrm>
            <a:off x="47625" y="1097280"/>
            <a:ext cx="12096750" cy="2246769"/>
          </a:xfrm>
          <a:prstGeom prst="rect">
            <a:avLst/>
          </a:prstGeom>
        </p:spPr>
        <p:txBody>
          <a:bodyPr wrap="square">
            <a:spAutoFit/>
          </a:bodyPr>
          <a:lstStyle/>
          <a:p>
            <a:pPr algn="just"/>
            <a:endParaRPr lang="tr-TR" sz="2800" dirty="0">
              <a:solidFill>
                <a:srgbClr val="C00000"/>
              </a:solidFill>
              <a:latin typeface="Comic Sans MS" panose="030F0702030302020204" pitchFamily="66" charset="0"/>
            </a:endParaRPr>
          </a:p>
          <a:p>
            <a:pPr marL="285750" indent="-285750" algn="just">
              <a:buFont typeface="Wingdings" panose="05000000000000000000" pitchFamily="2" charset="2"/>
              <a:buChar char="§"/>
            </a:pPr>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latin typeface="Comic Sans MS" panose="030F0702030302020204" pitchFamily="66" charset="0"/>
            </a:endParaRPr>
          </a:p>
        </p:txBody>
      </p:sp>
      <p:sp>
        <p:nvSpPr>
          <p:cNvPr id="3" name="Dikdörtgen 2">
            <a:extLst>
              <a:ext uri="{FF2B5EF4-FFF2-40B4-BE49-F238E27FC236}">
                <a16:creationId xmlns:a16="http://schemas.microsoft.com/office/drawing/2014/main" id="{3B09AA69-5E76-4D8E-9EF5-1E66D6C63D78}"/>
              </a:ext>
            </a:extLst>
          </p:cNvPr>
          <p:cNvSpPr/>
          <p:nvPr/>
        </p:nvSpPr>
        <p:spPr>
          <a:xfrm>
            <a:off x="3328125" y="181998"/>
            <a:ext cx="5075428" cy="523220"/>
          </a:xfrm>
          <a:prstGeom prst="rect">
            <a:avLst/>
          </a:prstGeom>
        </p:spPr>
        <p:txBody>
          <a:bodyPr wrap="none">
            <a:spAutoFit/>
          </a:bodyPr>
          <a:lstStyle/>
          <a:p>
            <a:r>
              <a:rPr lang="tr-TR" sz="2800" i="1" dirty="0" err="1">
                <a:solidFill>
                  <a:srgbClr val="FF0000"/>
                </a:solidFill>
                <a:latin typeface="Comic Sans MS" panose="030F0702030302020204" pitchFamily="66" charset="0"/>
              </a:rPr>
              <a:t>Setan</a:t>
            </a:r>
            <a:r>
              <a:rPr lang="tr-TR" sz="2800" i="1" dirty="0">
                <a:solidFill>
                  <a:srgbClr val="FF0000"/>
                </a:solidFill>
                <a:latin typeface="Comic Sans MS" panose="030F0702030302020204" pitchFamily="66" charset="0"/>
              </a:rPr>
              <a:t> Sayısı Nasıl Belirlenir?</a:t>
            </a:r>
          </a:p>
        </p:txBody>
      </p:sp>
      <p:sp>
        <p:nvSpPr>
          <p:cNvPr id="5" name="Dikdörtgen 4">
            <a:extLst>
              <a:ext uri="{FF2B5EF4-FFF2-40B4-BE49-F238E27FC236}">
                <a16:creationId xmlns:a16="http://schemas.microsoft.com/office/drawing/2014/main" id="{C9F2FDE8-0319-4FB5-B300-E5630FE2DEB2}"/>
              </a:ext>
            </a:extLst>
          </p:cNvPr>
          <p:cNvSpPr/>
          <p:nvPr/>
        </p:nvSpPr>
        <p:spPr>
          <a:xfrm>
            <a:off x="190500" y="882462"/>
            <a:ext cx="11811000" cy="5262979"/>
          </a:xfrm>
          <a:prstGeom prst="rect">
            <a:avLst/>
          </a:prstGeom>
        </p:spPr>
        <p:txBody>
          <a:bodyPr wrap="square">
            <a:spAutoFit/>
          </a:bodyPr>
          <a:lstStyle/>
          <a:p>
            <a:pPr marL="342900" indent="-342900" algn="just">
              <a:buFont typeface="Wingdings" panose="05000000000000000000" pitchFamily="2" charset="2"/>
              <a:buChar char="Ø"/>
            </a:pPr>
            <a:r>
              <a:rPr lang="tr-TR" sz="2400" dirty="0">
                <a:latin typeface="Comic Sans MS" panose="030F0702030302020204" pitchFamily="66" charset="0"/>
              </a:rPr>
              <a:t>Motorda yakıt püskürtüldükten sonra kendiliğinden yanma tutuşması için geçen süre ölçülür.</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 Bunun için motorun sıkıştırma oranı değiştirilerek </a:t>
            </a:r>
            <a:r>
              <a:rPr lang="tr-TR" sz="2400" dirty="0" err="1">
                <a:latin typeface="Comic Sans MS" panose="030F0702030302020204" pitchFamily="66" charset="0"/>
              </a:rPr>
              <a:t>setan</a:t>
            </a:r>
            <a:r>
              <a:rPr lang="tr-TR" sz="2400" dirty="0">
                <a:latin typeface="Comic Sans MS" panose="030F0702030302020204" pitchFamily="66" charset="0"/>
              </a:rPr>
              <a:t> sayısı belirlenecek yakıtın tutuşma gecikmesinin, 18° </a:t>
            </a:r>
            <a:r>
              <a:rPr lang="tr-TR" sz="2400" dirty="0" err="1">
                <a:latin typeface="Comic Sans MS" panose="030F0702030302020204" pitchFamily="66" charset="0"/>
              </a:rPr>
              <a:t>anamil</a:t>
            </a:r>
            <a:r>
              <a:rPr lang="tr-TR" sz="2400" dirty="0">
                <a:latin typeface="Comic Sans MS" panose="030F0702030302020204" pitchFamily="66" charset="0"/>
              </a:rPr>
              <a:t> açısı olması </a:t>
            </a:r>
            <a:r>
              <a:rPr lang="tr-TR" sz="2400" dirty="0">
                <a:solidFill>
                  <a:srgbClr val="FF0000"/>
                </a:solidFill>
                <a:latin typeface="Comic Sans MS" panose="030F0702030302020204" pitchFamily="66" charset="0"/>
              </a:rPr>
              <a:t>(yani püskürtme başlangıcı ile tutuşma başlangıcı arasındaki sürede krank milinin 18° dönmesi) </a:t>
            </a:r>
            <a:r>
              <a:rPr lang="tr-TR" sz="2400" dirty="0">
                <a:latin typeface="Comic Sans MS" panose="030F0702030302020204" pitchFamily="66" charset="0"/>
              </a:rPr>
              <a:t>sağlanır. </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 Daha sonra denenen yakıt boşaltılarak yerine </a:t>
            </a:r>
            <a:r>
              <a:rPr lang="tr-TR" sz="2400" dirty="0" err="1">
                <a:latin typeface="Comic Sans MS" panose="030F0702030302020204" pitchFamily="66" charset="0"/>
              </a:rPr>
              <a:t>setan</a:t>
            </a:r>
            <a:r>
              <a:rPr lang="tr-TR" sz="2400" dirty="0">
                <a:latin typeface="Comic Sans MS" panose="030F0702030302020204" pitchFamily="66" charset="0"/>
              </a:rPr>
              <a:t> (</a:t>
            </a:r>
            <a:r>
              <a:rPr lang="tr-TR" sz="2400" dirty="0" err="1">
                <a:latin typeface="Comic Sans MS" panose="030F0702030302020204" pitchFamily="66" charset="0"/>
              </a:rPr>
              <a:t>setan</a:t>
            </a:r>
            <a:r>
              <a:rPr lang="tr-TR" sz="2400" dirty="0">
                <a:latin typeface="Comic Sans MS" panose="030F0702030302020204" pitchFamily="66" charset="0"/>
              </a:rPr>
              <a:t> sayısı 100) ve </a:t>
            </a:r>
            <a:r>
              <a:rPr lang="el-GR" sz="2400" dirty="0">
                <a:latin typeface="Comic Sans MS" panose="030F0702030302020204" pitchFamily="66" charset="0"/>
              </a:rPr>
              <a:t>α-</a:t>
            </a:r>
            <a:r>
              <a:rPr lang="tr-TR" sz="2400" dirty="0">
                <a:latin typeface="Comic Sans MS" panose="030F0702030302020204" pitchFamily="66" charset="0"/>
              </a:rPr>
              <a:t>metil naftalin (</a:t>
            </a:r>
            <a:r>
              <a:rPr lang="tr-TR" sz="2400" dirty="0" err="1">
                <a:latin typeface="Comic Sans MS" panose="030F0702030302020204" pitchFamily="66" charset="0"/>
              </a:rPr>
              <a:t>setan</a:t>
            </a:r>
            <a:r>
              <a:rPr lang="tr-TR" sz="2400" dirty="0">
                <a:latin typeface="Comic Sans MS" panose="030F0702030302020204" pitchFamily="66" charset="0"/>
              </a:rPr>
              <a:t> sayısı 0) karışımı olan yakıt konur. Karışım oranları değiştirilerek aynı tutuşma gecikmesini sağlayan yakıttaki </a:t>
            </a:r>
            <a:r>
              <a:rPr lang="tr-TR" sz="2400" dirty="0" err="1">
                <a:latin typeface="Comic Sans MS" panose="030F0702030302020204" pitchFamily="66" charset="0"/>
              </a:rPr>
              <a:t>setan</a:t>
            </a:r>
            <a:r>
              <a:rPr lang="tr-TR" sz="2400" dirty="0">
                <a:latin typeface="Comic Sans MS" panose="030F0702030302020204" pitchFamily="66" charset="0"/>
              </a:rPr>
              <a:t> yüzdesi, denenen yakıtın </a:t>
            </a:r>
            <a:r>
              <a:rPr lang="tr-TR" sz="2400" dirty="0" err="1">
                <a:latin typeface="Comic Sans MS" panose="030F0702030302020204" pitchFamily="66" charset="0"/>
              </a:rPr>
              <a:t>setan</a:t>
            </a:r>
            <a:r>
              <a:rPr lang="tr-TR" sz="2400" dirty="0">
                <a:latin typeface="Comic Sans MS" panose="030F0702030302020204" pitchFamily="66" charset="0"/>
              </a:rPr>
              <a:t> sayısını verir. </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 Motorine bünyelerinde O</a:t>
            </a:r>
            <a:r>
              <a:rPr lang="tr-TR" sz="2400" baseline="-25000" dirty="0">
                <a:latin typeface="Comic Sans MS" panose="030F0702030302020204" pitchFamily="66" charset="0"/>
              </a:rPr>
              <a:t>2</a:t>
            </a:r>
            <a:r>
              <a:rPr lang="tr-TR" sz="2400" dirty="0">
                <a:latin typeface="Comic Sans MS" panose="030F0702030302020204" pitchFamily="66" charset="0"/>
              </a:rPr>
              <a:t> bulunan amil nitrat, etil nitrat ve etil </a:t>
            </a:r>
            <a:r>
              <a:rPr lang="tr-TR" sz="2400" dirty="0" err="1">
                <a:latin typeface="Comic Sans MS" panose="030F0702030302020204" pitchFamily="66" charset="0"/>
              </a:rPr>
              <a:t>nitrit</a:t>
            </a:r>
            <a:r>
              <a:rPr lang="tr-TR" sz="2400" dirty="0">
                <a:latin typeface="Comic Sans MS" panose="030F0702030302020204" pitchFamily="66" charset="0"/>
              </a:rPr>
              <a:t> çok az oranda karıştırılarak </a:t>
            </a:r>
            <a:r>
              <a:rPr lang="tr-TR" sz="2400" dirty="0" err="1">
                <a:latin typeface="Comic Sans MS" panose="030F0702030302020204" pitchFamily="66" charset="0"/>
              </a:rPr>
              <a:t>setan</a:t>
            </a:r>
            <a:r>
              <a:rPr lang="tr-TR" sz="2400" dirty="0">
                <a:latin typeface="Comic Sans MS" panose="030F0702030302020204" pitchFamily="66" charset="0"/>
              </a:rPr>
              <a:t> sayısı yükseltilebilmektedir.</a:t>
            </a:r>
          </a:p>
        </p:txBody>
      </p:sp>
    </p:spTree>
    <p:extLst>
      <p:ext uri="{BB962C8B-B14F-4D97-AF65-F5344CB8AC3E}">
        <p14:creationId xmlns:p14="http://schemas.microsoft.com/office/powerpoint/2010/main" val="1219325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5">
            <a:extLst>
              <a:ext uri="{FF2B5EF4-FFF2-40B4-BE49-F238E27FC236}">
                <a16:creationId xmlns:a16="http://schemas.microsoft.com/office/drawing/2014/main" id="{86A79DD4-9876-484D-A39E-CCCC1E73EF4C}"/>
              </a:ext>
            </a:extLst>
          </p:cNvPr>
          <p:cNvSpPr/>
          <p:nvPr/>
        </p:nvSpPr>
        <p:spPr>
          <a:xfrm>
            <a:off x="47625" y="1097280"/>
            <a:ext cx="12096750" cy="2246769"/>
          </a:xfrm>
          <a:prstGeom prst="rect">
            <a:avLst/>
          </a:prstGeom>
        </p:spPr>
        <p:txBody>
          <a:bodyPr wrap="square">
            <a:spAutoFit/>
          </a:bodyPr>
          <a:lstStyle/>
          <a:p>
            <a:pPr algn="just"/>
            <a:endParaRPr lang="tr-TR" sz="2800" dirty="0">
              <a:solidFill>
                <a:srgbClr val="C00000"/>
              </a:solidFill>
              <a:latin typeface="Comic Sans MS" panose="030F0702030302020204" pitchFamily="66" charset="0"/>
            </a:endParaRPr>
          </a:p>
          <a:p>
            <a:pPr marL="285750" indent="-285750" algn="just">
              <a:buFont typeface="Wingdings" panose="05000000000000000000" pitchFamily="2" charset="2"/>
              <a:buChar char="§"/>
            </a:pPr>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solidFill>
                <a:schemeClr val="accent5">
                  <a:lumMod val="75000"/>
                </a:schemeClr>
              </a:solidFill>
              <a:latin typeface="Comic Sans MS" panose="030F0702030302020204" pitchFamily="66" charset="0"/>
            </a:endParaRPr>
          </a:p>
          <a:p>
            <a:pPr algn="just"/>
            <a:endParaRPr lang="tr-TR" sz="2800" dirty="0">
              <a:latin typeface="Comic Sans MS" panose="030F0702030302020204" pitchFamily="66" charset="0"/>
            </a:endParaRPr>
          </a:p>
        </p:txBody>
      </p:sp>
      <p:sp>
        <p:nvSpPr>
          <p:cNvPr id="3" name="Dikdörtgen 2">
            <a:extLst>
              <a:ext uri="{FF2B5EF4-FFF2-40B4-BE49-F238E27FC236}">
                <a16:creationId xmlns:a16="http://schemas.microsoft.com/office/drawing/2014/main" id="{3B09AA69-5E76-4D8E-9EF5-1E66D6C63D78}"/>
              </a:ext>
            </a:extLst>
          </p:cNvPr>
          <p:cNvSpPr/>
          <p:nvPr/>
        </p:nvSpPr>
        <p:spPr>
          <a:xfrm>
            <a:off x="3328125" y="181998"/>
            <a:ext cx="5293437" cy="523220"/>
          </a:xfrm>
          <a:prstGeom prst="rect">
            <a:avLst/>
          </a:prstGeom>
        </p:spPr>
        <p:txBody>
          <a:bodyPr wrap="none">
            <a:spAutoFit/>
          </a:bodyPr>
          <a:lstStyle/>
          <a:p>
            <a:r>
              <a:rPr lang="tr-TR" sz="2800" i="1" dirty="0">
                <a:solidFill>
                  <a:srgbClr val="FF0000"/>
                </a:solidFill>
                <a:latin typeface="Comic Sans MS" panose="030F0702030302020204" pitchFamily="66" charset="0"/>
              </a:rPr>
              <a:t>Düşük </a:t>
            </a:r>
            <a:r>
              <a:rPr lang="tr-TR" sz="2800" i="1" dirty="0" err="1">
                <a:solidFill>
                  <a:srgbClr val="FF0000"/>
                </a:solidFill>
                <a:latin typeface="Comic Sans MS" panose="030F0702030302020204" pitchFamily="66" charset="0"/>
              </a:rPr>
              <a:t>Setan</a:t>
            </a:r>
            <a:r>
              <a:rPr lang="tr-TR" sz="2800" i="1" dirty="0">
                <a:solidFill>
                  <a:srgbClr val="FF0000"/>
                </a:solidFill>
                <a:latin typeface="Comic Sans MS" panose="030F0702030302020204" pitchFamily="66" charset="0"/>
              </a:rPr>
              <a:t> Sayısı ve Vuruntu</a:t>
            </a:r>
          </a:p>
        </p:txBody>
      </p:sp>
      <p:sp>
        <p:nvSpPr>
          <p:cNvPr id="5" name="Dikdörtgen 4">
            <a:extLst>
              <a:ext uri="{FF2B5EF4-FFF2-40B4-BE49-F238E27FC236}">
                <a16:creationId xmlns:a16="http://schemas.microsoft.com/office/drawing/2014/main" id="{C9F2FDE8-0319-4FB5-B300-E5630FE2DEB2}"/>
              </a:ext>
            </a:extLst>
          </p:cNvPr>
          <p:cNvSpPr/>
          <p:nvPr/>
        </p:nvSpPr>
        <p:spPr>
          <a:xfrm>
            <a:off x="190500" y="882462"/>
            <a:ext cx="11811000" cy="4893647"/>
          </a:xfrm>
          <a:prstGeom prst="rect">
            <a:avLst/>
          </a:prstGeom>
        </p:spPr>
        <p:txBody>
          <a:bodyPr wrap="square">
            <a:spAutoFit/>
          </a:bodyPr>
          <a:lstStyle/>
          <a:p>
            <a:pPr algn="just"/>
            <a:r>
              <a:rPr lang="tr-TR" sz="2400" u="sng" dirty="0">
                <a:latin typeface="Comic Sans MS" panose="030F0702030302020204" pitchFamily="66" charset="0"/>
              </a:rPr>
              <a:t>Düşük </a:t>
            </a:r>
            <a:r>
              <a:rPr lang="tr-TR" sz="2400" u="sng" dirty="0" err="1">
                <a:latin typeface="Comic Sans MS" panose="030F0702030302020204" pitchFamily="66" charset="0"/>
              </a:rPr>
              <a:t>setan</a:t>
            </a:r>
            <a:r>
              <a:rPr lang="tr-TR" sz="2400" u="sng" dirty="0">
                <a:latin typeface="Comic Sans MS" panose="030F0702030302020204" pitchFamily="66" charset="0"/>
              </a:rPr>
              <a:t> sayısı ve vuruntunun olumsuzlukları:</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İlk çalışmada zorlanma</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Çalışmaya başladıktan sonra daha uzun süreli beyaz duman atma</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Güç kaybı ve malzeme yorulması</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Aşırı gürültülü çalışma</a:t>
            </a:r>
          </a:p>
          <a:p>
            <a:pPr marL="342900" indent="-342900" algn="just">
              <a:buFont typeface="Wingdings" panose="05000000000000000000" pitchFamily="2" charset="2"/>
              <a:buChar char="Ø"/>
            </a:pPr>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err="1">
                <a:latin typeface="Comic Sans MS" panose="030F0702030302020204" pitchFamily="66" charset="0"/>
              </a:rPr>
              <a:t>Egsoz</a:t>
            </a:r>
            <a:r>
              <a:rPr lang="tr-TR" sz="2400" dirty="0">
                <a:latin typeface="Comic Sans MS" panose="030F0702030302020204" pitchFamily="66" charset="0"/>
              </a:rPr>
              <a:t> emisyonunda artış</a:t>
            </a:r>
          </a:p>
          <a:p>
            <a:pPr algn="just"/>
            <a:endParaRPr lang="tr-TR" sz="2400" dirty="0">
              <a:latin typeface="Comic Sans MS" panose="030F0702030302020204" pitchFamily="66" charset="0"/>
            </a:endParaRPr>
          </a:p>
          <a:p>
            <a:pPr marL="342900" indent="-342900" algn="just">
              <a:buFont typeface="Wingdings" panose="05000000000000000000" pitchFamily="2" charset="2"/>
              <a:buChar char="Ø"/>
            </a:pPr>
            <a:r>
              <a:rPr lang="tr-TR" sz="2400" dirty="0">
                <a:latin typeface="Comic Sans MS" panose="030F0702030302020204" pitchFamily="66" charset="0"/>
              </a:rPr>
              <a:t>Düşük verim</a:t>
            </a:r>
          </a:p>
        </p:txBody>
      </p:sp>
    </p:spTree>
    <p:extLst>
      <p:ext uri="{BB962C8B-B14F-4D97-AF65-F5344CB8AC3E}">
        <p14:creationId xmlns:p14="http://schemas.microsoft.com/office/powerpoint/2010/main" val="1823179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B4265683-A8AF-4D8E-9A94-014CF77252AC}"/>
              </a:ext>
            </a:extLst>
          </p:cNvPr>
          <p:cNvSpPr/>
          <p:nvPr/>
        </p:nvSpPr>
        <p:spPr>
          <a:xfrm>
            <a:off x="190500" y="1138918"/>
            <a:ext cx="11811000" cy="1015663"/>
          </a:xfrm>
          <a:prstGeom prst="rect">
            <a:avLst/>
          </a:prstGeom>
        </p:spPr>
        <p:txBody>
          <a:bodyPr wrap="square">
            <a:spAutoFit/>
          </a:bodyPr>
          <a:lstStyle/>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  </a:t>
            </a:r>
          </a:p>
        </p:txBody>
      </p:sp>
      <p:sp>
        <p:nvSpPr>
          <p:cNvPr id="2" name="Dikdörtgen 1">
            <a:extLst>
              <a:ext uri="{FF2B5EF4-FFF2-40B4-BE49-F238E27FC236}">
                <a16:creationId xmlns:a16="http://schemas.microsoft.com/office/drawing/2014/main" id="{C49557BF-6C80-418D-9E09-D1EB5297103F}"/>
              </a:ext>
            </a:extLst>
          </p:cNvPr>
          <p:cNvSpPr/>
          <p:nvPr/>
        </p:nvSpPr>
        <p:spPr>
          <a:xfrm>
            <a:off x="3796346" y="149382"/>
            <a:ext cx="4599307" cy="523220"/>
          </a:xfrm>
          <a:prstGeom prst="rect">
            <a:avLst/>
          </a:prstGeom>
        </p:spPr>
        <p:txBody>
          <a:bodyPr wrap="square">
            <a:spAutoFit/>
          </a:bodyPr>
          <a:lstStyle/>
          <a:p>
            <a:pPr algn="just"/>
            <a:r>
              <a:rPr lang="tr-TR" sz="2800" dirty="0">
                <a:solidFill>
                  <a:srgbClr val="FF0000"/>
                </a:solidFill>
                <a:latin typeface="Comic Sans MS" panose="030F0702030302020204" pitchFamily="66" charset="0"/>
              </a:rPr>
              <a:t>Vuruntuyu Azaltmak İçin</a:t>
            </a:r>
          </a:p>
        </p:txBody>
      </p:sp>
      <p:graphicFrame>
        <p:nvGraphicFramePr>
          <p:cNvPr id="3" name="Tablo 2">
            <a:extLst>
              <a:ext uri="{FF2B5EF4-FFF2-40B4-BE49-F238E27FC236}">
                <a16:creationId xmlns:a16="http://schemas.microsoft.com/office/drawing/2014/main" id="{5DAF8A3E-DED7-4113-8540-77FC5BBCB5A5}"/>
              </a:ext>
            </a:extLst>
          </p:cNvPr>
          <p:cNvGraphicFramePr>
            <a:graphicFrameLocks noGrp="1"/>
          </p:cNvGraphicFramePr>
          <p:nvPr>
            <p:extLst>
              <p:ext uri="{D42A27DB-BD31-4B8C-83A1-F6EECF244321}">
                <p14:modId xmlns:p14="http://schemas.microsoft.com/office/powerpoint/2010/main" val="2307150988"/>
              </p:ext>
            </p:extLst>
          </p:nvPr>
        </p:nvGraphicFramePr>
        <p:xfrm>
          <a:off x="1001485" y="1138918"/>
          <a:ext cx="9840686" cy="4206240"/>
        </p:xfrm>
        <a:graphic>
          <a:graphicData uri="http://schemas.openxmlformats.org/drawingml/2006/table">
            <a:tbl>
              <a:tblPr firstRow="1" bandRow="1">
                <a:tableStyleId>{5C22544A-7EE6-4342-B048-85BDC9FD1C3A}</a:tableStyleId>
              </a:tblPr>
              <a:tblGrid>
                <a:gridCol w="4920343">
                  <a:extLst>
                    <a:ext uri="{9D8B030D-6E8A-4147-A177-3AD203B41FA5}">
                      <a16:colId xmlns:a16="http://schemas.microsoft.com/office/drawing/2014/main" val="4140885830"/>
                    </a:ext>
                  </a:extLst>
                </a:gridCol>
                <a:gridCol w="4920343">
                  <a:extLst>
                    <a:ext uri="{9D8B030D-6E8A-4147-A177-3AD203B41FA5}">
                      <a16:colId xmlns:a16="http://schemas.microsoft.com/office/drawing/2014/main" val="1533667398"/>
                    </a:ext>
                  </a:extLst>
                </a:gridCol>
              </a:tblGrid>
              <a:tr h="370840">
                <a:tc>
                  <a:txBody>
                    <a:bodyPr/>
                    <a:lstStyle/>
                    <a:p>
                      <a:pPr algn="ctr"/>
                      <a:r>
                        <a:rPr lang="tr-TR" sz="2400" dirty="0">
                          <a:latin typeface="Comic Sans MS" panose="030F0702030302020204" pitchFamily="66" charset="0"/>
                        </a:rPr>
                        <a:t>OTTO</a:t>
                      </a:r>
                    </a:p>
                  </a:txBody>
                  <a:tcPr/>
                </a:tc>
                <a:tc>
                  <a:txBody>
                    <a:bodyPr/>
                    <a:lstStyle/>
                    <a:p>
                      <a:pPr algn="ctr"/>
                      <a:r>
                        <a:rPr lang="tr-TR" sz="2400" dirty="0">
                          <a:latin typeface="Comic Sans MS" panose="030F0702030302020204" pitchFamily="66" charset="0"/>
                        </a:rPr>
                        <a:t>DİZEL</a:t>
                      </a:r>
                    </a:p>
                  </a:txBody>
                  <a:tcPr/>
                </a:tc>
                <a:extLst>
                  <a:ext uri="{0D108BD9-81ED-4DB2-BD59-A6C34878D82A}">
                    <a16:rowId xmlns:a16="http://schemas.microsoft.com/office/drawing/2014/main" val="55914203"/>
                  </a:ext>
                </a:extLst>
              </a:tr>
              <a:tr h="370840">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1" i="0" u="none" strike="noStrike" cap="none" normalizeH="0" baseline="0" dirty="0">
                          <a:ln>
                            <a:noFill/>
                          </a:ln>
                          <a:solidFill>
                            <a:srgbClr val="FF0000"/>
                          </a:solidFill>
                          <a:effectLst/>
                          <a:latin typeface="Comic Sans MS" panose="030F0702030302020204" pitchFamily="66" charset="0"/>
                        </a:rPr>
                        <a:t>Düşük</a:t>
                      </a:r>
                      <a:r>
                        <a:rPr kumimoji="0" lang="tr-TR" sz="2400" b="0" i="0" u="none" strike="noStrike" cap="none" normalizeH="0" baseline="0" dirty="0">
                          <a:ln>
                            <a:noFill/>
                          </a:ln>
                          <a:solidFill>
                            <a:schemeClr val="tx1"/>
                          </a:solidFill>
                          <a:effectLst/>
                          <a:latin typeface="Comic Sans MS" panose="030F0702030302020204" pitchFamily="66" charset="0"/>
                        </a:rPr>
                        <a:t> sıkıştırma oranı</a:t>
                      </a:r>
                    </a:p>
                  </a:txBody>
                  <a:tcPr horzOverflow="overflow"/>
                </a:tc>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1" i="0" u="none" strike="noStrike" cap="none" normalizeH="0" baseline="0" dirty="0">
                          <a:ln>
                            <a:noFill/>
                          </a:ln>
                          <a:solidFill>
                            <a:srgbClr val="FF0000"/>
                          </a:solidFill>
                          <a:effectLst/>
                          <a:latin typeface="Comic Sans MS" panose="030F0702030302020204" pitchFamily="66" charset="0"/>
                        </a:rPr>
                        <a:t>Yüksek</a:t>
                      </a:r>
                      <a:r>
                        <a:rPr kumimoji="0" lang="tr-TR" sz="2400" b="0" i="0" u="none" strike="noStrike" cap="none" normalizeH="0" baseline="0" dirty="0">
                          <a:ln>
                            <a:noFill/>
                          </a:ln>
                          <a:solidFill>
                            <a:schemeClr val="tx1"/>
                          </a:solidFill>
                          <a:effectLst/>
                          <a:latin typeface="Comic Sans MS" panose="030F0702030302020204" pitchFamily="66" charset="0"/>
                        </a:rPr>
                        <a:t> sıkıştırma oranı</a:t>
                      </a:r>
                    </a:p>
                  </a:txBody>
                  <a:tcPr horzOverflow="overflow"/>
                </a:tc>
                <a:extLst>
                  <a:ext uri="{0D108BD9-81ED-4DB2-BD59-A6C34878D82A}">
                    <a16:rowId xmlns:a16="http://schemas.microsoft.com/office/drawing/2014/main" val="3394368360"/>
                  </a:ext>
                </a:extLst>
              </a:tr>
              <a:tr h="370840">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dirty="0">
                          <a:ln>
                            <a:noFill/>
                          </a:ln>
                          <a:solidFill>
                            <a:schemeClr val="tx1"/>
                          </a:solidFill>
                          <a:effectLst/>
                          <a:latin typeface="Comic Sans MS" panose="030F0702030302020204" pitchFamily="66" charset="0"/>
                        </a:rPr>
                        <a:t>Emilen havanın kısılması</a:t>
                      </a:r>
                    </a:p>
                  </a:txBody>
                  <a:tcPr horzOverflow="overflow"/>
                </a:tc>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dirty="0">
                          <a:ln>
                            <a:noFill/>
                          </a:ln>
                          <a:solidFill>
                            <a:schemeClr val="tx1"/>
                          </a:solidFill>
                          <a:effectLst/>
                          <a:latin typeface="Comic Sans MS" panose="030F0702030302020204" pitchFamily="66" charset="0"/>
                        </a:rPr>
                        <a:t>Aşırı doldurma </a:t>
                      </a:r>
                    </a:p>
                  </a:txBody>
                  <a:tcPr horzOverflow="overflow"/>
                </a:tc>
                <a:extLst>
                  <a:ext uri="{0D108BD9-81ED-4DB2-BD59-A6C34878D82A}">
                    <a16:rowId xmlns:a16="http://schemas.microsoft.com/office/drawing/2014/main" val="3059777329"/>
                  </a:ext>
                </a:extLst>
              </a:tr>
              <a:tr h="370840">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1" i="0" u="none" strike="noStrike" cap="none" normalizeH="0" baseline="0" dirty="0">
                          <a:ln>
                            <a:noFill/>
                          </a:ln>
                          <a:solidFill>
                            <a:srgbClr val="FF0000"/>
                          </a:solidFill>
                          <a:effectLst/>
                          <a:latin typeface="Comic Sans MS" panose="030F0702030302020204" pitchFamily="66" charset="0"/>
                        </a:rPr>
                        <a:t>Az</a:t>
                      </a:r>
                      <a:r>
                        <a:rPr kumimoji="0" lang="tr-TR" sz="2400" b="0" i="0" u="none" strike="noStrike" cap="none" normalizeH="0" baseline="0" dirty="0">
                          <a:ln>
                            <a:noFill/>
                          </a:ln>
                          <a:solidFill>
                            <a:schemeClr val="tx1"/>
                          </a:solidFill>
                          <a:effectLst/>
                          <a:latin typeface="Comic Sans MS" panose="030F0702030302020204" pitchFamily="66" charset="0"/>
                        </a:rPr>
                        <a:t> yük, Yüksek devir sayısı</a:t>
                      </a:r>
                    </a:p>
                  </a:txBody>
                  <a:tcPr horzOverflow="overflow"/>
                </a:tc>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1" i="0" u="none" strike="noStrike" cap="none" normalizeH="0" baseline="0" dirty="0">
                          <a:ln>
                            <a:noFill/>
                          </a:ln>
                          <a:solidFill>
                            <a:srgbClr val="FF0000"/>
                          </a:solidFill>
                          <a:effectLst/>
                          <a:latin typeface="Comic Sans MS" panose="030F0702030302020204" pitchFamily="66" charset="0"/>
                        </a:rPr>
                        <a:t>Aşırı</a:t>
                      </a:r>
                      <a:r>
                        <a:rPr kumimoji="0" lang="tr-TR" sz="2400" b="0" i="0" u="none" strike="noStrike" cap="none" normalizeH="0" baseline="0" dirty="0">
                          <a:ln>
                            <a:noFill/>
                          </a:ln>
                          <a:solidFill>
                            <a:schemeClr val="tx1"/>
                          </a:solidFill>
                          <a:effectLst/>
                          <a:latin typeface="Comic Sans MS" panose="030F0702030302020204" pitchFamily="66" charset="0"/>
                        </a:rPr>
                        <a:t> yük, Düşük devir</a:t>
                      </a:r>
                    </a:p>
                  </a:txBody>
                  <a:tcPr horzOverflow="overflow"/>
                </a:tc>
                <a:extLst>
                  <a:ext uri="{0D108BD9-81ED-4DB2-BD59-A6C34878D82A}">
                    <a16:rowId xmlns:a16="http://schemas.microsoft.com/office/drawing/2014/main" val="2157426339"/>
                  </a:ext>
                </a:extLst>
              </a:tr>
              <a:tr h="370840">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dirty="0">
                          <a:ln>
                            <a:noFill/>
                          </a:ln>
                          <a:solidFill>
                            <a:schemeClr val="tx1"/>
                          </a:solidFill>
                          <a:effectLst/>
                          <a:latin typeface="Comic Sans MS" panose="030F0702030302020204" pitchFamily="66" charset="0"/>
                        </a:rPr>
                        <a:t>Emilen havanın ve silindir kapağı sıcaklığın </a:t>
                      </a:r>
                      <a:r>
                        <a:rPr kumimoji="0" lang="tr-TR" sz="2400" b="1" i="0" u="none" strike="noStrike" cap="none" normalizeH="0" baseline="0" dirty="0">
                          <a:ln>
                            <a:noFill/>
                          </a:ln>
                          <a:solidFill>
                            <a:srgbClr val="FF0000"/>
                          </a:solidFill>
                          <a:effectLst/>
                          <a:latin typeface="Comic Sans MS" panose="030F0702030302020204" pitchFamily="66" charset="0"/>
                        </a:rPr>
                        <a:t>düşük</a:t>
                      </a:r>
                      <a:r>
                        <a:rPr kumimoji="0" lang="tr-TR" sz="2400" b="0" i="0" u="none" strike="noStrike" cap="none" normalizeH="0" baseline="0" dirty="0">
                          <a:ln>
                            <a:noFill/>
                          </a:ln>
                          <a:solidFill>
                            <a:schemeClr val="tx1"/>
                          </a:solidFill>
                          <a:effectLst/>
                          <a:latin typeface="Comic Sans MS" panose="030F0702030302020204" pitchFamily="66" charset="0"/>
                        </a:rPr>
                        <a:t> olması</a:t>
                      </a:r>
                    </a:p>
                  </a:txBody>
                  <a:tcPr horzOverflow="overflow"/>
                </a:tc>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dirty="0">
                          <a:ln>
                            <a:noFill/>
                          </a:ln>
                          <a:solidFill>
                            <a:schemeClr val="tx1"/>
                          </a:solidFill>
                          <a:effectLst/>
                          <a:latin typeface="Comic Sans MS" panose="030F0702030302020204" pitchFamily="66" charset="0"/>
                        </a:rPr>
                        <a:t>Emilen havanın, soğutma suyunun ve silindir kapağı sıcaklığın </a:t>
                      </a:r>
                      <a:r>
                        <a:rPr kumimoji="0" lang="tr-TR" sz="2400" b="1" i="0" u="none" strike="noStrike" cap="none" normalizeH="0" baseline="0" dirty="0">
                          <a:ln>
                            <a:noFill/>
                          </a:ln>
                          <a:solidFill>
                            <a:srgbClr val="FF0000"/>
                          </a:solidFill>
                          <a:effectLst/>
                          <a:latin typeface="Comic Sans MS" panose="030F0702030302020204" pitchFamily="66" charset="0"/>
                        </a:rPr>
                        <a:t>yüksek</a:t>
                      </a:r>
                      <a:r>
                        <a:rPr kumimoji="0" lang="tr-TR" sz="2400" b="0" i="0" u="none" strike="noStrike" cap="none" normalizeH="0" baseline="0" dirty="0">
                          <a:ln>
                            <a:noFill/>
                          </a:ln>
                          <a:solidFill>
                            <a:schemeClr val="tx1"/>
                          </a:solidFill>
                          <a:effectLst/>
                          <a:latin typeface="Comic Sans MS" panose="030F0702030302020204" pitchFamily="66" charset="0"/>
                        </a:rPr>
                        <a:t> olması</a:t>
                      </a:r>
                    </a:p>
                  </a:txBody>
                  <a:tcPr horzOverflow="overflow"/>
                </a:tc>
                <a:extLst>
                  <a:ext uri="{0D108BD9-81ED-4DB2-BD59-A6C34878D82A}">
                    <a16:rowId xmlns:a16="http://schemas.microsoft.com/office/drawing/2014/main" val="4794291"/>
                  </a:ext>
                </a:extLst>
              </a:tr>
              <a:tr h="370840">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pPr>
                      <a:r>
                        <a:rPr kumimoji="0" lang="tr-TR" sz="2400" b="0" i="0" u="none" strike="noStrike" cap="none" normalizeH="0" baseline="0" dirty="0">
                          <a:ln>
                            <a:noFill/>
                          </a:ln>
                          <a:solidFill>
                            <a:schemeClr val="tx1"/>
                          </a:solidFill>
                          <a:effectLst/>
                          <a:latin typeface="Comic Sans MS" panose="030F0702030302020204" pitchFamily="66" charset="0"/>
                        </a:rPr>
                        <a:t>Yakıtın kendiliğinden tutuşmaya dayanıklı </a:t>
                      </a:r>
                      <a:r>
                        <a:rPr kumimoji="0" lang="tr-TR" sz="2400" b="0" i="0" u="none" strike="noStrike" cap="none" normalizeH="0" baseline="0" dirty="0">
                          <a:ln>
                            <a:noFill/>
                          </a:ln>
                          <a:solidFill>
                            <a:srgbClr val="FF0000"/>
                          </a:solidFill>
                          <a:effectLst/>
                          <a:latin typeface="Comic Sans MS" panose="030F0702030302020204" pitchFamily="66" charset="0"/>
                        </a:rPr>
                        <a:t>(</a:t>
                      </a:r>
                      <a:r>
                        <a:rPr kumimoji="0" lang="tr-TR" sz="2400" b="1" i="0" u="none" strike="noStrike" cap="none" normalizeH="0" baseline="0" dirty="0">
                          <a:ln>
                            <a:noFill/>
                          </a:ln>
                          <a:solidFill>
                            <a:srgbClr val="FF0000"/>
                          </a:solidFill>
                          <a:effectLst/>
                          <a:latin typeface="Comic Sans MS" panose="030F0702030302020204" pitchFamily="66" charset="0"/>
                        </a:rPr>
                        <a:t>Yüksek oktan sayılı</a:t>
                      </a:r>
                      <a:r>
                        <a:rPr kumimoji="0" lang="tr-TR" sz="2400" b="0" i="0" u="none" strike="noStrike" cap="none" normalizeH="0" baseline="0" dirty="0">
                          <a:ln>
                            <a:noFill/>
                          </a:ln>
                          <a:solidFill>
                            <a:srgbClr val="FF0000"/>
                          </a:solidFill>
                          <a:effectLst/>
                          <a:latin typeface="Comic Sans MS" panose="030F0702030302020204" pitchFamily="66" charset="0"/>
                        </a:rPr>
                        <a:t>) </a:t>
                      </a:r>
                      <a:r>
                        <a:rPr kumimoji="0" lang="tr-TR" sz="2400" b="0" i="0" u="none" strike="noStrike" cap="none" normalizeH="0" baseline="0" dirty="0">
                          <a:ln>
                            <a:noFill/>
                          </a:ln>
                          <a:solidFill>
                            <a:schemeClr val="tx1"/>
                          </a:solidFill>
                          <a:effectLst/>
                          <a:latin typeface="Comic Sans MS" panose="030F0702030302020204" pitchFamily="66" charset="0"/>
                        </a:rPr>
                        <a:t>olması</a:t>
                      </a:r>
                    </a:p>
                  </a:txBody>
                  <a:tcPr horzOverflow="overflow"/>
                </a:tc>
                <a:tc>
                  <a:txBody>
                    <a:bodyPr/>
                    <a:lstStyle/>
                    <a:p>
                      <a:pPr marL="457200" marR="0" lvl="1" indent="0" algn="l" defTabSz="914400" rtl="0" eaLnBrk="1" fontAlgn="base" latinLnBrk="0" hangingPunct="1">
                        <a:lnSpc>
                          <a:spcPct val="100000"/>
                        </a:lnSpc>
                        <a:spcBef>
                          <a:spcPct val="20000"/>
                        </a:spcBef>
                        <a:spcAft>
                          <a:spcPct val="0"/>
                        </a:spcAft>
                        <a:buClrTx/>
                        <a:buSzTx/>
                        <a:buFontTx/>
                        <a:buNone/>
                        <a:tabLst/>
                        <a:defRPr/>
                      </a:pPr>
                      <a:r>
                        <a:rPr kumimoji="0" lang="tr-TR" sz="2400" b="0" i="0" u="none" strike="noStrike" cap="none" normalizeH="0" baseline="0" dirty="0">
                          <a:ln>
                            <a:noFill/>
                          </a:ln>
                          <a:solidFill>
                            <a:schemeClr val="tx1"/>
                          </a:solidFill>
                          <a:effectLst/>
                          <a:latin typeface="Comic Sans MS" panose="030F0702030302020204" pitchFamily="66" charset="0"/>
                        </a:rPr>
                        <a:t>Yakıtın kendiliğinden tutuşmaya elverişli (</a:t>
                      </a:r>
                      <a:r>
                        <a:rPr kumimoji="0" lang="tr-TR" sz="2400" b="0" i="0" u="none" strike="noStrike" cap="none" normalizeH="0" baseline="0" dirty="0">
                          <a:ln>
                            <a:noFill/>
                          </a:ln>
                          <a:solidFill>
                            <a:srgbClr val="FF0000"/>
                          </a:solidFill>
                          <a:effectLst/>
                          <a:latin typeface="Comic Sans MS" panose="030F0702030302020204" pitchFamily="66" charset="0"/>
                        </a:rPr>
                        <a:t>y</a:t>
                      </a:r>
                      <a:r>
                        <a:rPr kumimoji="0" lang="tr-TR" sz="2400" b="1" i="0" u="none" strike="noStrike" cap="none" normalizeH="0" baseline="0" dirty="0">
                          <a:ln>
                            <a:noFill/>
                          </a:ln>
                          <a:solidFill>
                            <a:srgbClr val="FF0000"/>
                          </a:solidFill>
                          <a:effectLst/>
                          <a:latin typeface="Comic Sans MS" panose="030F0702030302020204" pitchFamily="66" charset="0"/>
                        </a:rPr>
                        <a:t>üksek </a:t>
                      </a:r>
                      <a:r>
                        <a:rPr kumimoji="0" lang="tr-TR" sz="2400" b="1" i="0" u="none" strike="noStrike" cap="none" normalizeH="0" baseline="0" dirty="0" err="1">
                          <a:ln>
                            <a:noFill/>
                          </a:ln>
                          <a:solidFill>
                            <a:srgbClr val="FF0000"/>
                          </a:solidFill>
                          <a:effectLst/>
                          <a:latin typeface="Comic Sans MS" panose="030F0702030302020204" pitchFamily="66" charset="0"/>
                        </a:rPr>
                        <a:t>setan</a:t>
                      </a:r>
                      <a:r>
                        <a:rPr kumimoji="0" lang="tr-TR" sz="2400" b="1" i="0" u="none" strike="noStrike" cap="none" normalizeH="0" baseline="0" dirty="0">
                          <a:ln>
                            <a:noFill/>
                          </a:ln>
                          <a:solidFill>
                            <a:srgbClr val="FF0000"/>
                          </a:solidFill>
                          <a:effectLst/>
                          <a:latin typeface="Comic Sans MS" panose="030F0702030302020204" pitchFamily="66" charset="0"/>
                        </a:rPr>
                        <a:t> sayılı</a:t>
                      </a:r>
                      <a:r>
                        <a:rPr kumimoji="0" lang="tr-TR" sz="2400" b="0" i="0" u="none" strike="noStrike" cap="none" normalizeH="0" baseline="0" dirty="0">
                          <a:ln>
                            <a:noFill/>
                          </a:ln>
                          <a:solidFill>
                            <a:srgbClr val="FF0000"/>
                          </a:solidFill>
                          <a:effectLst/>
                          <a:latin typeface="Comic Sans MS" panose="030F0702030302020204" pitchFamily="66" charset="0"/>
                        </a:rPr>
                        <a:t>) </a:t>
                      </a:r>
                      <a:r>
                        <a:rPr kumimoji="0" lang="tr-TR" sz="2400" b="0" i="0" u="none" strike="noStrike" cap="none" normalizeH="0" baseline="0" dirty="0">
                          <a:ln>
                            <a:noFill/>
                          </a:ln>
                          <a:solidFill>
                            <a:schemeClr val="tx1"/>
                          </a:solidFill>
                          <a:effectLst/>
                          <a:latin typeface="Comic Sans MS" panose="030F0702030302020204" pitchFamily="66" charset="0"/>
                        </a:rPr>
                        <a:t>olması</a:t>
                      </a:r>
                    </a:p>
                  </a:txBody>
                  <a:tcPr horzOverflow="overflow"/>
                </a:tc>
                <a:extLst>
                  <a:ext uri="{0D108BD9-81ED-4DB2-BD59-A6C34878D82A}">
                    <a16:rowId xmlns:a16="http://schemas.microsoft.com/office/drawing/2014/main" val="3584198393"/>
                  </a:ext>
                </a:extLst>
              </a:tr>
            </a:tbl>
          </a:graphicData>
        </a:graphic>
      </p:graphicFrame>
    </p:spTree>
    <p:extLst>
      <p:ext uri="{BB962C8B-B14F-4D97-AF65-F5344CB8AC3E}">
        <p14:creationId xmlns:p14="http://schemas.microsoft.com/office/powerpoint/2010/main" val="414914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77723" y="382012"/>
            <a:ext cx="11836553" cy="6093976"/>
          </a:xfrm>
          <a:prstGeom prst="rect">
            <a:avLst/>
          </a:prstGeom>
        </p:spPr>
        <p:txBody>
          <a:bodyPr wrap="square">
            <a:spAutoFit/>
          </a:bodyPr>
          <a:lstStyle/>
          <a:p>
            <a:pPr algn="just"/>
            <a:r>
              <a:rPr lang="tr-TR" sz="3000" dirty="0">
                <a:latin typeface="Comic Sans MS" panose="030F0702030302020204" pitchFamily="66" charset="0"/>
              </a:rPr>
              <a:t>Dizel araçlar için yakıtın viskozitesi enjeksiyon pompasının düzgün bir şekilde çalışmasını sağlayacak seviyede olmalıdır. </a:t>
            </a:r>
            <a:r>
              <a:rPr lang="tr-TR" sz="3000" u="sng" dirty="0">
                <a:solidFill>
                  <a:schemeClr val="accent6">
                    <a:lumMod val="75000"/>
                  </a:schemeClr>
                </a:solidFill>
                <a:latin typeface="Comic Sans MS" panose="030F0702030302020204" pitchFamily="66" charset="0"/>
              </a:rPr>
              <a:t>Viskozite düşük olursa;</a:t>
            </a:r>
          </a:p>
          <a:p>
            <a:pPr algn="just"/>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Yakıt kolayca akacağından yakıt pompasında kaçaklara sebep olabilir.</a:t>
            </a: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r>
              <a:rPr lang="tr-TR" sz="3000" dirty="0">
                <a:solidFill>
                  <a:srgbClr val="002060"/>
                </a:solidFill>
                <a:latin typeface="Comic Sans MS" panose="030F0702030302020204" pitchFamily="66" charset="0"/>
              </a:rPr>
              <a:t>Pompa içerisindeki sabit ve hareketli parçalar arasındaki yakıt filmi korunamaz ve hareketli parçaların yağlanması tam olarak gerçekleşmez.</a:t>
            </a: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111656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6">
            <a:extLst>
              <a:ext uri="{FF2B5EF4-FFF2-40B4-BE49-F238E27FC236}">
                <a16:creationId xmlns:a16="http://schemas.microsoft.com/office/drawing/2014/main" id="{B4265683-A8AF-4D8E-9A94-014CF77252AC}"/>
              </a:ext>
            </a:extLst>
          </p:cNvPr>
          <p:cNvSpPr/>
          <p:nvPr/>
        </p:nvSpPr>
        <p:spPr>
          <a:xfrm>
            <a:off x="190500" y="1138918"/>
            <a:ext cx="11811000" cy="1015663"/>
          </a:xfrm>
          <a:prstGeom prst="rect">
            <a:avLst/>
          </a:prstGeom>
        </p:spPr>
        <p:txBody>
          <a:bodyPr wrap="square">
            <a:spAutoFit/>
          </a:bodyPr>
          <a:lstStyle/>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  </a:t>
            </a:r>
          </a:p>
        </p:txBody>
      </p:sp>
      <p:sp>
        <p:nvSpPr>
          <p:cNvPr id="2" name="Dikdörtgen 1">
            <a:extLst>
              <a:ext uri="{FF2B5EF4-FFF2-40B4-BE49-F238E27FC236}">
                <a16:creationId xmlns:a16="http://schemas.microsoft.com/office/drawing/2014/main" id="{C49557BF-6C80-418D-9E09-D1EB5297103F}"/>
              </a:ext>
            </a:extLst>
          </p:cNvPr>
          <p:cNvSpPr/>
          <p:nvPr/>
        </p:nvSpPr>
        <p:spPr>
          <a:xfrm>
            <a:off x="190500" y="297427"/>
            <a:ext cx="11565574" cy="6124754"/>
          </a:xfrm>
          <a:prstGeom prst="rect">
            <a:avLst/>
          </a:prstGeom>
        </p:spPr>
        <p:txBody>
          <a:bodyPr wrap="square">
            <a:spAutoFit/>
          </a:bodyPr>
          <a:lstStyle/>
          <a:p>
            <a:pPr algn="just"/>
            <a:r>
              <a:rPr lang="tr-TR" sz="2400" dirty="0">
                <a:solidFill>
                  <a:srgbClr val="FF0000"/>
                </a:solidFill>
                <a:latin typeface="Comic Sans MS" panose="030F0702030302020204" pitchFamily="66" charset="0"/>
              </a:rPr>
              <a:t>Sonuç olarak;</a:t>
            </a:r>
          </a:p>
          <a:p>
            <a:pPr algn="just"/>
            <a:endParaRPr lang="tr-TR" sz="2400" dirty="0">
              <a:solidFill>
                <a:srgbClr val="FF0000"/>
              </a:solidFill>
              <a:latin typeface="Comic Sans MS" panose="030F0702030302020204" pitchFamily="66" charset="0"/>
            </a:endParaRPr>
          </a:p>
          <a:p>
            <a:pPr marL="342900" indent="-342900" algn="just">
              <a:buFont typeface="Wingdings" panose="05000000000000000000" pitchFamily="2" charset="2"/>
              <a:buChar char="v"/>
            </a:pPr>
            <a:r>
              <a:rPr lang="tr-TR" sz="2400" dirty="0">
                <a:latin typeface="Comic Sans MS" panose="030F0702030302020204" pitchFamily="66" charset="0"/>
              </a:rPr>
              <a:t>Benzin motorlarında ateşleme olduktan sonra karışımın basınç ve sıcaklığın etkisiyle aniden yükselmesiyle alev cephesine uzak bölgelerin kendiliğinden tutuşarak anormal bir yanma meydana getirmesi vuruntuya sebep olur. Yani benzinli motorlarda karışımın kendiliğinden tutuşması istenmez.</a:t>
            </a:r>
          </a:p>
          <a:p>
            <a:pPr algn="just"/>
            <a:endParaRPr lang="tr-TR" sz="2400" dirty="0">
              <a:solidFill>
                <a:srgbClr val="FF0000"/>
              </a:solidFill>
              <a:latin typeface="Comic Sans MS" panose="030F0702030302020204" pitchFamily="66" charset="0"/>
            </a:endParaRPr>
          </a:p>
          <a:p>
            <a:pPr marL="342900" indent="-342900" algn="just">
              <a:buFont typeface="Arial" panose="020B0604020202020204" pitchFamily="34" charset="0"/>
              <a:buChar char="•"/>
            </a:pPr>
            <a:r>
              <a:rPr lang="tr-TR" sz="2400" dirty="0">
                <a:solidFill>
                  <a:schemeClr val="accent6">
                    <a:lumMod val="75000"/>
                  </a:schemeClr>
                </a:solidFill>
                <a:latin typeface="Comic Sans MS" panose="030F0702030302020204" pitchFamily="66" charset="0"/>
              </a:rPr>
              <a:t>Benzinli motorlarda vuruntuya karşı mukavemet oktan sayısı ile gösterilir ve bunun yüksek olması istenirse, dizel motorlarda da vuruntuya karşı direnç </a:t>
            </a:r>
            <a:r>
              <a:rPr lang="tr-TR" sz="2400" dirty="0" err="1">
                <a:solidFill>
                  <a:schemeClr val="accent6">
                    <a:lumMod val="75000"/>
                  </a:schemeClr>
                </a:solidFill>
                <a:latin typeface="Comic Sans MS" panose="030F0702030302020204" pitchFamily="66" charset="0"/>
              </a:rPr>
              <a:t>setan</a:t>
            </a:r>
            <a:r>
              <a:rPr lang="tr-TR" sz="2400" dirty="0">
                <a:solidFill>
                  <a:schemeClr val="accent6">
                    <a:lumMod val="75000"/>
                  </a:schemeClr>
                </a:solidFill>
                <a:latin typeface="Comic Sans MS" panose="030F0702030302020204" pitchFamily="66" charset="0"/>
              </a:rPr>
              <a:t> sayısıyla ifade edilir ve </a:t>
            </a:r>
            <a:r>
              <a:rPr lang="tr-TR" sz="2400" dirty="0" err="1">
                <a:solidFill>
                  <a:schemeClr val="accent6">
                    <a:lumMod val="75000"/>
                  </a:schemeClr>
                </a:solidFill>
                <a:latin typeface="Comic Sans MS" panose="030F0702030302020204" pitchFamily="66" charset="0"/>
              </a:rPr>
              <a:t>setan</a:t>
            </a:r>
            <a:r>
              <a:rPr lang="tr-TR" sz="2400" dirty="0">
                <a:solidFill>
                  <a:schemeClr val="accent6">
                    <a:lumMod val="75000"/>
                  </a:schemeClr>
                </a:solidFill>
                <a:latin typeface="Comic Sans MS" panose="030F0702030302020204" pitchFamily="66" charset="0"/>
              </a:rPr>
              <a:t> sayısının yüksek olması istenir.</a:t>
            </a:r>
          </a:p>
          <a:p>
            <a:pPr algn="just"/>
            <a:endParaRPr lang="tr-TR" sz="2400" dirty="0">
              <a:solidFill>
                <a:srgbClr val="FF0000"/>
              </a:solidFill>
              <a:latin typeface="Comic Sans MS" panose="030F0702030302020204" pitchFamily="66" charset="0"/>
            </a:endParaRPr>
          </a:p>
          <a:p>
            <a:pPr marL="342900" indent="-342900" algn="just">
              <a:buFont typeface="Courier New" panose="02070309020205020404" pitchFamily="49" charset="0"/>
              <a:buChar char="o"/>
            </a:pPr>
            <a:r>
              <a:rPr lang="tr-TR" sz="2400" dirty="0">
                <a:solidFill>
                  <a:srgbClr val="FF0000"/>
                </a:solidFill>
                <a:latin typeface="Comic Sans MS" panose="030F0702030302020204" pitchFamily="66" charset="0"/>
              </a:rPr>
              <a:t>Oktan sayısı ve </a:t>
            </a:r>
            <a:r>
              <a:rPr lang="tr-TR" sz="2400" dirty="0" err="1">
                <a:solidFill>
                  <a:srgbClr val="FF0000"/>
                </a:solidFill>
                <a:latin typeface="Comic Sans MS" panose="030F0702030302020204" pitchFamily="66" charset="0"/>
              </a:rPr>
              <a:t>setan</a:t>
            </a:r>
            <a:r>
              <a:rPr lang="tr-TR" sz="2400" dirty="0">
                <a:solidFill>
                  <a:srgbClr val="FF0000"/>
                </a:solidFill>
                <a:latin typeface="Comic Sans MS" panose="030F0702030302020204" pitchFamily="66" charset="0"/>
              </a:rPr>
              <a:t> sayısı birbirine tamamen iki zıt özelliktir; şöyle ki oktan sayısı yükseldikçe benzinin kendiliğinden tutuşma kabiliyeti azalırken, </a:t>
            </a:r>
            <a:r>
              <a:rPr lang="tr-TR" sz="2400" dirty="0" err="1">
                <a:solidFill>
                  <a:srgbClr val="FF0000"/>
                </a:solidFill>
                <a:latin typeface="Comic Sans MS" panose="030F0702030302020204" pitchFamily="66" charset="0"/>
              </a:rPr>
              <a:t>setan</a:t>
            </a:r>
            <a:r>
              <a:rPr lang="tr-TR" sz="2400" dirty="0">
                <a:solidFill>
                  <a:srgbClr val="FF0000"/>
                </a:solidFill>
                <a:latin typeface="Comic Sans MS" panose="030F0702030302020204" pitchFamily="66" charset="0"/>
              </a:rPr>
              <a:t> sayısı yükselen motorinin kendiliğinden tutuşma kabiliyeti artar.</a:t>
            </a:r>
          </a:p>
          <a:p>
            <a:pPr algn="just"/>
            <a:r>
              <a:rPr lang="tr-TR" sz="2800" dirty="0">
                <a:solidFill>
                  <a:srgbClr val="FF0000"/>
                </a:solidFill>
                <a:latin typeface="Comic Sans MS" panose="030F0702030302020204" pitchFamily="66" charset="0"/>
              </a:rPr>
              <a:t> </a:t>
            </a:r>
          </a:p>
          <a:p>
            <a:pPr algn="just"/>
            <a:endParaRPr lang="tr-TR" sz="2800" dirty="0">
              <a:solidFill>
                <a:srgbClr val="FF0000"/>
              </a:solidFill>
              <a:latin typeface="Comic Sans MS" panose="030F0702030302020204" pitchFamily="66" charset="0"/>
            </a:endParaRPr>
          </a:p>
        </p:txBody>
      </p:sp>
    </p:spTree>
    <p:extLst>
      <p:ext uri="{BB962C8B-B14F-4D97-AF65-F5344CB8AC3E}">
        <p14:creationId xmlns:p14="http://schemas.microsoft.com/office/powerpoint/2010/main" val="3760264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14301" y="217734"/>
            <a:ext cx="11789228" cy="7940635"/>
          </a:xfrm>
          <a:prstGeom prst="rect">
            <a:avLst/>
          </a:prstGeom>
        </p:spPr>
        <p:txBody>
          <a:bodyPr wrap="square">
            <a:spAutoFit/>
          </a:bodyPr>
          <a:lstStyle/>
          <a:p>
            <a:pPr algn="just"/>
            <a:r>
              <a:rPr lang="tr-TR" sz="3000" u="sng" dirty="0">
                <a:solidFill>
                  <a:schemeClr val="accent6">
                    <a:lumMod val="75000"/>
                  </a:schemeClr>
                </a:solidFill>
                <a:latin typeface="Comic Sans MS" panose="030F0702030302020204" pitchFamily="66" charset="0"/>
              </a:rPr>
              <a:t>Viskozite çok yüksek olursa;</a:t>
            </a:r>
          </a:p>
          <a:p>
            <a:pPr marL="457200" indent="-457200" algn="just">
              <a:buFont typeface="Wingdings" panose="05000000000000000000" pitchFamily="2" charset="2"/>
              <a:buChar char="Ø"/>
            </a:pPr>
            <a:r>
              <a:rPr lang="tr-TR" sz="3000" dirty="0">
                <a:solidFill>
                  <a:srgbClr val="FF0000"/>
                </a:solidFill>
                <a:latin typeface="Comic Sans MS" panose="030F0702030302020204" pitchFamily="66" charset="0"/>
              </a:rPr>
              <a:t>Enjektörler, iyi buharlaşma ve yanmanın sağlanması için yakıtın yeterince küçük damlalar haline dönüşmesini (</a:t>
            </a:r>
            <a:r>
              <a:rPr lang="tr-TR" sz="3000" dirty="0" err="1">
                <a:solidFill>
                  <a:srgbClr val="FF0000"/>
                </a:solidFill>
                <a:latin typeface="Comic Sans MS" panose="030F0702030302020204" pitchFamily="66" charset="0"/>
              </a:rPr>
              <a:t>atomizasyonunu</a:t>
            </a:r>
            <a:r>
              <a:rPr lang="tr-TR" sz="3000" dirty="0">
                <a:solidFill>
                  <a:srgbClr val="FF0000"/>
                </a:solidFill>
                <a:latin typeface="Comic Sans MS" panose="030F0702030302020204" pitchFamily="66" charset="0"/>
              </a:rPr>
              <a:t>) sağlayamaz ve yanma tam gerçekleşmez.</a:t>
            </a:r>
          </a:p>
          <a:p>
            <a:pPr algn="just"/>
            <a:endParaRPr lang="tr-TR" sz="3000" dirty="0">
              <a:latin typeface="Comic Sans MS" panose="030F0702030302020204" pitchFamily="66" charset="0"/>
            </a:endParaRPr>
          </a:p>
          <a:p>
            <a:pPr algn="just"/>
            <a:r>
              <a:rPr lang="tr-TR" sz="3000" dirty="0">
                <a:solidFill>
                  <a:schemeClr val="accent5">
                    <a:lumMod val="75000"/>
                  </a:schemeClr>
                </a:solidFill>
                <a:latin typeface="Comic Sans MS" panose="030F0702030302020204" pitchFamily="66" charset="0"/>
              </a:rPr>
              <a:t>Püskürtme hattı basıncı ve yakıt dağıtım miktarı da viskoziteden etkilenir.</a:t>
            </a:r>
          </a:p>
          <a:p>
            <a:pPr algn="just"/>
            <a:endParaRPr lang="tr-TR" sz="3000" dirty="0">
              <a:solidFill>
                <a:schemeClr val="accent5">
                  <a:lumMod val="75000"/>
                </a:schemeClr>
              </a:solidFill>
              <a:latin typeface="Comic Sans MS" panose="030F0702030302020204" pitchFamily="66" charset="0"/>
            </a:endParaRPr>
          </a:p>
          <a:p>
            <a:pPr algn="just"/>
            <a:r>
              <a:rPr lang="tr-TR" sz="3000" u="sng" dirty="0">
                <a:solidFill>
                  <a:srgbClr val="FF0000"/>
                </a:solidFill>
                <a:latin typeface="Comic Sans MS" panose="030F0702030302020204" pitchFamily="66" charset="0"/>
              </a:rPr>
              <a:t>İki tür viskozite vardır;</a:t>
            </a:r>
          </a:p>
          <a:p>
            <a:pPr marL="457200" indent="-457200" algn="just">
              <a:buFont typeface="Wingdings" panose="05000000000000000000" pitchFamily="2" charset="2"/>
              <a:buChar char="§"/>
            </a:pPr>
            <a:r>
              <a:rPr lang="tr-TR" sz="3000" dirty="0">
                <a:solidFill>
                  <a:srgbClr val="0070C0"/>
                </a:solidFill>
                <a:latin typeface="Comic Sans MS" panose="030F0702030302020204" pitchFamily="66" charset="0"/>
              </a:rPr>
              <a:t>Kinematik viskozite (v)</a:t>
            </a:r>
          </a:p>
          <a:p>
            <a:pPr algn="just"/>
            <a:endParaRPr lang="tr-TR" sz="3000" dirty="0">
              <a:solidFill>
                <a:srgbClr val="0070C0"/>
              </a:solidFill>
              <a:latin typeface="Comic Sans MS" panose="030F0702030302020204" pitchFamily="66" charset="0"/>
            </a:endParaRPr>
          </a:p>
          <a:p>
            <a:pPr marL="457200" indent="-457200" algn="just">
              <a:buFont typeface="Wingdings" panose="05000000000000000000" pitchFamily="2" charset="2"/>
              <a:buChar char="§"/>
            </a:pPr>
            <a:r>
              <a:rPr lang="tr-TR" sz="3000" dirty="0">
                <a:solidFill>
                  <a:srgbClr val="0070C0"/>
                </a:solidFill>
                <a:latin typeface="Comic Sans MS" panose="030F0702030302020204" pitchFamily="66" charset="0"/>
              </a:rPr>
              <a:t>Dinamik viskozite (</a:t>
            </a:r>
            <a:r>
              <a:rPr lang="el-GR" sz="3000" dirty="0">
                <a:solidFill>
                  <a:srgbClr val="0070C0"/>
                </a:solidFill>
                <a:latin typeface="Comic Sans MS" panose="030F0702030302020204" pitchFamily="66" charset="0"/>
              </a:rPr>
              <a:t>µ</a:t>
            </a:r>
            <a:r>
              <a:rPr lang="tr-TR" sz="3000" dirty="0">
                <a:solidFill>
                  <a:srgbClr val="0070C0"/>
                </a:solidFill>
                <a:latin typeface="Comic Sans MS" panose="030F0702030302020204" pitchFamily="66" charset="0"/>
              </a:rPr>
              <a:t>)</a:t>
            </a:r>
          </a:p>
          <a:p>
            <a:pPr algn="just"/>
            <a:endParaRPr lang="tr-TR" sz="3000" dirty="0">
              <a:latin typeface="Comic Sans MS" panose="030F0702030302020204" pitchFamily="66" charset="0"/>
            </a:endParaRPr>
          </a:p>
          <a:p>
            <a:pPr marL="457200" indent="-457200" algn="just">
              <a:buFont typeface="Wingdings" panose="05000000000000000000" pitchFamily="2" charset="2"/>
              <a:buChar char="Ø"/>
            </a:pPr>
            <a:endParaRPr lang="tr-TR" sz="3000" dirty="0">
              <a:latin typeface="Comic Sans MS" panose="030F0702030302020204" pitchFamily="66" charset="0"/>
            </a:endParaRPr>
          </a:p>
          <a:p>
            <a:pPr marL="457200" indent="-457200" algn="just">
              <a:buFont typeface="Wingdings" panose="05000000000000000000" pitchFamily="2" charset="2"/>
              <a:buChar char="Ø"/>
            </a:pPr>
            <a:endParaRPr lang="tr-TR" sz="3000" dirty="0">
              <a:latin typeface="Comic Sans MS" panose="030F0702030302020204" pitchFamily="66" charset="0"/>
            </a:endParaRP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35086227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0" y="124206"/>
            <a:ext cx="11754997" cy="8863965"/>
          </a:xfrm>
          <a:prstGeom prst="rect">
            <a:avLst/>
          </a:prstGeom>
        </p:spPr>
        <p:txBody>
          <a:bodyPr wrap="square">
            <a:spAutoFit/>
          </a:bodyPr>
          <a:lstStyle/>
          <a:p>
            <a:pPr algn="just"/>
            <a:r>
              <a:rPr lang="tr-TR" sz="3000" dirty="0">
                <a:solidFill>
                  <a:srgbClr val="FF0000"/>
                </a:solidFill>
                <a:latin typeface="Comic Sans MS" panose="030F0702030302020204" pitchFamily="66" charset="0"/>
              </a:rPr>
              <a:t>Dinamik viskozite;</a:t>
            </a:r>
          </a:p>
          <a:p>
            <a:pPr algn="just"/>
            <a:r>
              <a:rPr lang="tr-TR" sz="3000" u="sng" dirty="0">
                <a:solidFill>
                  <a:srgbClr val="C00000"/>
                </a:solidFill>
                <a:latin typeface="Comic Sans MS" panose="030F0702030302020204" pitchFamily="66" charset="0"/>
              </a:rPr>
              <a:t>SI :</a:t>
            </a:r>
            <a:r>
              <a:rPr lang="tr-TR" sz="3000" u="sng" dirty="0">
                <a:latin typeface="Comic Sans MS" panose="030F0702030302020204" pitchFamily="66" charset="0"/>
              </a:rPr>
              <a:t> </a:t>
            </a:r>
            <a:r>
              <a:rPr lang="tr-TR" sz="3000" dirty="0" err="1">
                <a:latin typeface="Comic Sans MS" panose="030F0702030302020204" pitchFamily="66" charset="0"/>
              </a:rPr>
              <a:t>Nxs</a:t>
            </a:r>
            <a:r>
              <a:rPr lang="tr-TR" sz="3000" dirty="0">
                <a:latin typeface="Comic Sans MS" panose="030F0702030302020204" pitchFamily="66" charset="0"/>
              </a:rPr>
              <a:t>/m</a:t>
            </a:r>
            <a:r>
              <a:rPr lang="tr-TR" sz="3000" baseline="30000" dirty="0">
                <a:latin typeface="Comic Sans MS" panose="030F0702030302020204" pitchFamily="66" charset="0"/>
              </a:rPr>
              <a:t>2</a:t>
            </a:r>
            <a:r>
              <a:rPr lang="tr-TR" sz="3000" dirty="0">
                <a:latin typeface="Comic Sans MS" panose="030F0702030302020204" pitchFamily="66" charset="0"/>
              </a:rPr>
              <a:t>, </a:t>
            </a:r>
            <a:r>
              <a:rPr lang="tr-TR" sz="3000" dirty="0" err="1">
                <a:latin typeface="Comic Sans MS" panose="030F0702030302020204" pitchFamily="66" charset="0"/>
              </a:rPr>
              <a:t>Paxs</a:t>
            </a:r>
            <a:r>
              <a:rPr lang="tr-TR" sz="3000" dirty="0">
                <a:latin typeface="Comic Sans MS" panose="030F0702030302020204" pitchFamily="66" charset="0"/>
              </a:rPr>
              <a:t> veya kg/</a:t>
            </a:r>
            <a:r>
              <a:rPr lang="tr-TR" sz="3000" dirty="0" err="1">
                <a:latin typeface="Comic Sans MS" panose="030F0702030302020204" pitchFamily="66" charset="0"/>
              </a:rPr>
              <a:t>mxs</a:t>
            </a:r>
            <a:endParaRPr lang="tr-TR" sz="3000" dirty="0">
              <a:latin typeface="Comic Sans MS" panose="030F0702030302020204" pitchFamily="66" charset="0"/>
            </a:endParaRPr>
          </a:p>
          <a:p>
            <a:pPr algn="just"/>
            <a:r>
              <a:rPr lang="tr-TR" sz="3000" u="sng" dirty="0">
                <a:solidFill>
                  <a:srgbClr val="C00000"/>
                </a:solidFill>
                <a:latin typeface="Comic Sans MS" panose="030F0702030302020204" pitchFamily="66" charset="0"/>
              </a:rPr>
              <a:t>Metrik CGS (santimetre-gram-saniye): </a:t>
            </a:r>
            <a:r>
              <a:rPr lang="tr-TR" sz="3000" dirty="0">
                <a:latin typeface="Comic Sans MS" panose="030F0702030302020204" pitchFamily="66" charset="0"/>
              </a:rPr>
              <a:t>g/</a:t>
            </a:r>
            <a:r>
              <a:rPr lang="tr-TR" sz="3000" dirty="0" err="1">
                <a:latin typeface="Comic Sans MS" panose="030F0702030302020204" pitchFamily="66" charset="0"/>
              </a:rPr>
              <a:t>cmxs</a:t>
            </a:r>
            <a:r>
              <a:rPr lang="tr-TR" sz="3000" dirty="0">
                <a:latin typeface="Comic Sans MS" panose="030F0702030302020204" pitchFamily="66" charset="0"/>
              </a:rPr>
              <a:t>, </a:t>
            </a:r>
            <a:r>
              <a:rPr lang="tr-TR" sz="3000" dirty="0" err="1">
                <a:latin typeface="Comic Sans MS" panose="030F0702030302020204" pitchFamily="66" charset="0"/>
              </a:rPr>
              <a:t>dynxs</a:t>
            </a:r>
            <a:r>
              <a:rPr lang="tr-TR" sz="3000" dirty="0">
                <a:latin typeface="Comic Sans MS" panose="030F0702030302020204" pitchFamily="66" charset="0"/>
              </a:rPr>
              <a:t>/cm</a:t>
            </a:r>
            <a:r>
              <a:rPr lang="tr-TR" sz="3000" baseline="30000" dirty="0">
                <a:latin typeface="Comic Sans MS" panose="030F0702030302020204" pitchFamily="66" charset="0"/>
              </a:rPr>
              <a:t>2</a:t>
            </a:r>
            <a:r>
              <a:rPr lang="tr-TR" sz="3000" dirty="0">
                <a:latin typeface="Comic Sans MS" panose="030F0702030302020204" pitchFamily="66" charset="0"/>
              </a:rPr>
              <a:t> veya </a:t>
            </a:r>
            <a:r>
              <a:rPr lang="tr-TR" sz="3000" dirty="0" err="1">
                <a:latin typeface="Comic Sans MS" panose="030F0702030302020204" pitchFamily="66" charset="0"/>
              </a:rPr>
              <a:t>poise</a:t>
            </a:r>
            <a:r>
              <a:rPr lang="tr-TR" sz="3000" dirty="0">
                <a:latin typeface="Comic Sans MS" panose="030F0702030302020204" pitchFamily="66" charset="0"/>
              </a:rPr>
              <a:t> (p) birimleri kullanılır.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Kinematik viskozite, dinamik viskozitenin yoğunluğa oranı olduğundan CGS sisteminde </a:t>
            </a:r>
            <a:r>
              <a:rPr lang="tr-TR" sz="3000" dirty="0">
                <a:solidFill>
                  <a:srgbClr val="C00000"/>
                </a:solidFill>
                <a:latin typeface="Comic Sans MS" panose="030F0702030302020204" pitchFamily="66" charset="0"/>
              </a:rPr>
              <a:t>mm</a:t>
            </a:r>
            <a:r>
              <a:rPr lang="tr-TR" sz="3000" baseline="30000" dirty="0">
                <a:solidFill>
                  <a:srgbClr val="C00000"/>
                </a:solidFill>
                <a:latin typeface="Comic Sans MS" panose="030F0702030302020204" pitchFamily="66" charset="0"/>
              </a:rPr>
              <a:t>2</a:t>
            </a:r>
            <a:r>
              <a:rPr lang="tr-TR" sz="3000" dirty="0">
                <a:solidFill>
                  <a:srgbClr val="C00000"/>
                </a:solidFill>
                <a:latin typeface="Comic Sans MS" panose="030F0702030302020204" pitchFamily="66" charset="0"/>
              </a:rPr>
              <a:t>/s</a:t>
            </a:r>
            <a:r>
              <a:rPr lang="tr-TR" sz="3000" dirty="0">
                <a:latin typeface="Comic Sans MS" panose="030F0702030302020204" pitchFamily="66" charset="0"/>
              </a:rPr>
              <a:t> veya </a:t>
            </a:r>
            <a:r>
              <a:rPr lang="tr-TR" sz="3000" dirty="0" err="1">
                <a:solidFill>
                  <a:srgbClr val="C00000"/>
                </a:solidFill>
                <a:latin typeface="Comic Sans MS" panose="030F0702030302020204" pitchFamily="66" charset="0"/>
              </a:rPr>
              <a:t>Stokes</a:t>
            </a:r>
            <a:r>
              <a:rPr lang="tr-TR" sz="3000" dirty="0">
                <a:solidFill>
                  <a:srgbClr val="C00000"/>
                </a:solidFill>
                <a:latin typeface="Comic Sans MS" panose="030F0702030302020204" pitchFamily="66" charset="0"/>
              </a:rPr>
              <a:t> (</a:t>
            </a:r>
            <a:r>
              <a:rPr lang="tr-TR" sz="3000" dirty="0" err="1">
                <a:solidFill>
                  <a:srgbClr val="C00000"/>
                </a:solidFill>
                <a:latin typeface="Comic Sans MS" panose="030F0702030302020204" pitchFamily="66" charset="0"/>
              </a:rPr>
              <a:t>St</a:t>
            </a:r>
            <a:r>
              <a:rPr lang="tr-TR" sz="3000" dirty="0">
                <a:solidFill>
                  <a:srgbClr val="C00000"/>
                </a:solidFill>
                <a:latin typeface="Comic Sans MS" panose="030F0702030302020204" pitchFamily="66" charset="0"/>
              </a:rPr>
              <a:t>) </a:t>
            </a:r>
            <a:r>
              <a:rPr lang="tr-TR" sz="3000" dirty="0">
                <a:latin typeface="Comic Sans MS" panose="030F0702030302020204" pitchFamily="66" charset="0"/>
              </a:rPr>
              <a:t>birimleri kullanılır. </a:t>
            </a:r>
          </a:p>
          <a:p>
            <a:pPr algn="just"/>
            <a:endParaRPr lang="tr-TR" sz="3000" dirty="0">
              <a:latin typeface="Comic Sans MS" panose="030F0702030302020204" pitchFamily="66" charset="0"/>
            </a:endParaRPr>
          </a:p>
          <a:p>
            <a:pPr algn="just"/>
            <a:r>
              <a:rPr lang="tr-TR" sz="3000" dirty="0" err="1">
                <a:latin typeface="Comic Sans MS" panose="030F0702030302020204" pitchFamily="66" charset="0"/>
              </a:rPr>
              <a:t>Stokes</a:t>
            </a:r>
            <a:r>
              <a:rPr lang="tr-TR" sz="3000" dirty="0">
                <a:latin typeface="Comic Sans MS" panose="030F0702030302020204" pitchFamily="66" charset="0"/>
              </a:rPr>
              <a:t>, pratikte kullanılmayacak kadar büyük bir birim olduğu için yüzde biri olan </a:t>
            </a:r>
            <a:r>
              <a:rPr lang="tr-TR" sz="3000" dirty="0" err="1">
                <a:solidFill>
                  <a:srgbClr val="C00000"/>
                </a:solidFill>
                <a:latin typeface="Comic Sans MS" panose="030F0702030302020204" pitchFamily="66" charset="0"/>
              </a:rPr>
              <a:t>santiStokes</a:t>
            </a:r>
            <a:r>
              <a:rPr lang="tr-TR" sz="3000" dirty="0">
                <a:solidFill>
                  <a:srgbClr val="C00000"/>
                </a:solidFill>
                <a:latin typeface="Comic Sans MS" panose="030F0702030302020204" pitchFamily="66" charset="0"/>
              </a:rPr>
              <a:t> (</a:t>
            </a:r>
            <a:r>
              <a:rPr lang="tr-TR" sz="3000" dirty="0" err="1">
                <a:solidFill>
                  <a:srgbClr val="C00000"/>
                </a:solidFill>
                <a:latin typeface="Comic Sans MS" panose="030F0702030302020204" pitchFamily="66" charset="0"/>
              </a:rPr>
              <a:t>cSt</a:t>
            </a:r>
            <a:r>
              <a:rPr lang="tr-TR" sz="3000" dirty="0">
                <a:solidFill>
                  <a:srgbClr val="C00000"/>
                </a:solidFill>
                <a:latin typeface="Comic Sans MS" panose="030F0702030302020204" pitchFamily="66" charset="0"/>
              </a:rPr>
              <a:t>) </a:t>
            </a:r>
            <a:r>
              <a:rPr lang="tr-TR" sz="3000" dirty="0">
                <a:latin typeface="Comic Sans MS" panose="030F0702030302020204" pitchFamily="66" charset="0"/>
              </a:rPr>
              <a:t>kullanılır.</a:t>
            </a:r>
          </a:p>
          <a:p>
            <a:pPr algn="just"/>
            <a:endParaRPr lang="tr-TR" sz="3000" dirty="0">
              <a:latin typeface="Comic Sans MS" panose="030F0702030302020204" pitchFamily="66" charset="0"/>
            </a:endParaRPr>
          </a:p>
          <a:p>
            <a:pPr algn="just"/>
            <a:r>
              <a:rPr lang="tr-TR" sz="3000" dirty="0">
                <a:latin typeface="Comic Sans MS" panose="030F0702030302020204" pitchFamily="66" charset="0"/>
              </a:rPr>
              <a:t>20.2</a:t>
            </a:r>
            <a:r>
              <a:rPr lang="tr-TR" sz="3000" baseline="30000" dirty="0">
                <a:latin typeface="Comic Sans MS" panose="030F0702030302020204" pitchFamily="66" charset="0"/>
              </a:rPr>
              <a:t>o</a:t>
            </a:r>
            <a:r>
              <a:rPr lang="tr-TR" sz="3000" dirty="0">
                <a:latin typeface="Comic Sans MS" panose="030F0702030302020204" pitchFamily="66" charset="0"/>
              </a:rPr>
              <a:t>C’deki suyun özgül ağırlığı yaklaşık 1 olduğu için aynı sıcaklıktaki suyun kinematik viskozitesi de 1 </a:t>
            </a:r>
            <a:r>
              <a:rPr lang="tr-TR" sz="3000" dirty="0" err="1">
                <a:latin typeface="Comic Sans MS" panose="030F0702030302020204" pitchFamily="66" charset="0"/>
              </a:rPr>
              <a:t>cSt’dir</a:t>
            </a:r>
            <a:r>
              <a:rPr lang="tr-TR" sz="3000" dirty="0">
                <a:latin typeface="Comic Sans MS" panose="030F0702030302020204" pitchFamily="66" charset="0"/>
              </a:rPr>
              <a:t>.</a:t>
            </a:r>
          </a:p>
          <a:p>
            <a:pPr algn="just"/>
            <a:endParaRPr lang="tr-TR" sz="3000" dirty="0">
              <a:latin typeface="Comic Sans MS" panose="030F0702030302020204" pitchFamily="66" charset="0"/>
            </a:endParaRPr>
          </a:p>
          <a:p>
            <a:pPr algn="just"/>
            <a:r>
              <a:rPr lang="tr-TR" sz="3000" dirty="0">
                <a:solidFill>
                  <a:srgbClr val="FF0000"/>
                </a:solidFill>
                <a:latin typeface="Comic Sans MS" panose="030F0702030302020204" pitchFamily="66" charset="0"/>
              </a:rPr>
              <a:t> </a:t>
            </a:r>
          </a:p>
          <a:p>
            <a:pPr algn="just"/>
            <a:endParaRPr lang="tr-TR" sz="3000" dirty="0">
              <a:latin typeface="Comic Sans MS" panose="030F0702030302020204" pitchFamily="66" charset="0"/>
            </a:endParaRPr>
          </a:p>
          <a:p>
            <a:pPr marL="457200" indent="-457200" algn="just">
              <a:buFont typeface="Wingdings" panose="05000000000000000000" pitchFamily="2" charset="2"/>
              <a:buChar char="§"/>
            </a:pPr>
            <a:endParaRPr lang="tr-TR" sz="3000" dirty="0">
              <a:latin typeface="Comic Sans MS" panose="030F0702030302020204" pitchFamily="66" charset="0"/>
            </a:endParaRPr>
          </a:p>
          <a:p>
            <a:pPr algn="just"/>
            <a:endParaRPr lang="tr-TR" sz="3000" dirty="0">
              <a:latin typeface="Comic Sans MS" panose="030F0702030302020204" pitchFamily="66" charset="0"/>
            </a:endParaRPr>
          </a:p>
        </p:txBody>
      </p:sp>
    </p:spTree>
    <p:extLst>
      <p:ext uri="{BB962C8B-B14F-4D97-AF65-F5344CB8AC3E}">
        <p14:creationId xmlns:p14="http://schemas.microsoft.com/office/powerpoint/2010/main" val="919000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0" end="1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21610" y="161870"/>
            <a:ext cx="11543670" cy="2677656"/>
          </a:xfrm>
          <a:prstGeom prst="rect">
            <a:avLst/>
          </a:prstGeom>
        </p:spPr>
        <p:txBody>
          <a:bodyPr wrap="square">
            <a:spAutoFit/>
          </a:bodyPr>
          <a:lstStyle/>
          <a:p>
            <a:pPr algn="just"/>
            <a:r>
              <a:rPr lang="tr-TR" sz="2400" u="sng" dirty="0">
                <a:solidFill>
                  <a:srgbClr val="FF0000"/>
                </a:solidFill>
                <a:latin typeface="Comic Sans MS" panose="030F0702030302020204" pitchFamily="66" charset="0"/>
              </a:rPr>
              <a:t>Dinamik viskozite</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Sıvı moleküllerinin iç sürtünmelerini karakterize eden bir katsayıdır.</a:t>
            </a:r>
          </a:p>
          <a:p>
            <a:pPr algn="just"/>
            <a:endParaRPr lang="tr-TR" sz="2400" dirty="0">
              <a:solidFill>
                <a:srgbClr val="FF0000"/>
              </a:solidFill>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marL="457200" indent="-457200" algn="just">
              <a:buFont typeface="Wingdings" panose="05000000000000000000" pitchFamily="2" charset="2"/>
              <a:buChar char="q"/>
            </a:pPr>
            <a:endParaRPr lang="tr-TR" sz="2400" dirty="0">
              <a:latin typeface="Comic Sans MS" panose="030F0702030302020204" pitchFamily="66" charset="0"/>
            </a:endParaRPr>
          </a:p>
        </p:txBody>
      </p:sp>
      <p:pic>
        <p:nvPicPr>
          <p:cNvPr id="4" name="Resim 3">
            <a:extLst>
              <a:ext uri="{FF2B5EF4-FFF2-40B4-BE49-F238E27FC236}">
                <a16:creationId xmlns:a16="http://schemas.microsoft.com/office/drawing/2014/main" id="{B432F5DE-5FD3-4132-B127-04747547A4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12246" y="1106529"/>
            <a:ext cx="4332972" cy="2870288"/>
          </a:xfrm>
          <a:prstGeom prst="rect">
            <a:avLst/>
          </a:prstGeom>
        </p:spPr>
      </p:pic>
      <p:sp>
        <p:nvSpPr>
          <p:cNvPr id="6" name="Dikdörtgen 5">
            <a:extLst>
              <a:ext uri="{FF2B5EF4-FFF2-40B4-BE49-F238E27FC236}">
                <a16:creationId xmlns:a16="http://schemas.microsoft.com/office/drawing/2014/main" id="{FA30254C-0465-4477-BF53-345776D7852C}"/>
              </a:ext>
            </a:extLst>
          </p:cNvPr>
          <p:cNvSpPr/>
          <p:nvPr/>
        </p:nvSpPr>
        <p:spPr>
          <a:xfrm>
            <a:off x="189182" y="4090479"/>
            <a:ext cx="11608526" cy="830997"/>
          </a:xfrm>
          <a:prstGeom prst="rect">
            <a:avLst/>
          </a:prstGeom>
        </p:spPr>
        <p:txBody>
          <a:bodyPr wrap="square">
            <a:spAutoFit/>
          </a:bodyPr>
          <a:lstStyle/>
          <a:p>
            <a:pPr algn="just"/>
            <a:r>
              <a:rPr lang="tr-TR" sz="2400" dirty="0">
                <a:latin typeface="Comic Sans MS" panose="030F0702030302020204" pitchFamily="66" charset="0"/>
              </a:rPr>
              <a:t>Dinamik viskozite, çekme kuvvetinin (F), birim yüzeye (S) düşen kısmının hız </a:t>
            </a:r>
            <a:r>
              <a:rPr lang="tr-TR" sz="2400" dirty="0" err="1">
                <a:latin typeface="Comic Sans MS" panose="030F0702030302020204" pitchFamily="66" charset="0"/>
              </a:rPr>
              <a:t>gradiyenine</a:t>
            </a:r>
            <a:r>
              <a:rPr lang="tr-TR" sz="2400" dirty="0">
                <a:latin typeface="Comic Sans MS" panose="030F0702030302020204" pitchFamily="66" charset="0"/>
              </a:rPr>
              <a:t> (</a:t>
            </a:r>
            <a:r>
              <a:rPr lang="tr-TR" sz="2400" dirty="0" err="1">
                <a:latin typeface="Comic Sans MS" panose="030F0702030302020204" pitchFamily="66" charset="0"/>
              </a:rPr>
              <a:t>dUs</a:t>
            </a:r>
            <a:r>
              <a:rPr lang="tr-TR" sz="2400" dirty="0">
                <a:latin typeface="Comic Sans MS" panose="030F0702030302020204" pitchFamily="66" charset="0"/>
              </a:rPr>
              <a:t>/</a:t>
            </a:r>
            <a:r>
              <a:rPr lang="tr-TR" sz="2400" dirty="0" err="1">
                <a:latin typeface="Comic Sans MS" panose="030F0702030302020204" pitchFamily="66" charset="0"/>
              </a:rPr>
              <a:t>dD</a:t>
            </a:r>
            <a:r>
              <a:rPr lang="tr-TR" sz="2400" dirty="0">
                <a:latin typeface="Comic Sans MS" panose="030F0702030302020204" pitchFamily="66" charset="0"/>
              </a:rPr>
              <a:t>) bölümüne denir.</a:t>
            </a:r>
          </a:p>
        </p:txBody>
      </p:sp>
      <p:pic>
        <p:nvPicPr>
          <p:cNvPr id="8" name="Resim 7">
            <a:extLst>
              <a:ext uri="{FF2B5EF4-FFF2-40B4-BE49-F238E27FC236}">
                <a16:creationId xmlns:a16="http://schemas.microsoft.com/office/drawing/2014/main" id="{7B5A0439-49C0-4E34-8A66-8EAAC3DBD9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2184" y="1695291"/>
            <a:ext cx="2295525" cy="1076325"/>
          </a:xfrm>
          <a:prstGeom prst="rect">
            <a:avLst/>
          </a:prstGeom>
        </p:spPr>
      </p:pic>
      <p:sp>
        <p:nvSpPr>
          <p:cNvPr id="9" name="Dikdörtgen 8">
            <a:extLst>
              <a:ext uri="{FF2B5EF4-FFF2-40B4-BE49-F238E27FC236}">
                <a16:creationId xmlns:a16="http://schemas.microsoft.com/office/drawing/2014/main" id="{D28EB7B1-E86F-4E9C-81C4-8DB912CE8C06}"/>
              </a:ext>
            </a:extLst>
          </p:cNvPr>
          <p:cNvSpPr/>
          <p:nvPr/>
        </p:nvSpPr>
        <p:spPr>
          <a:xfrm>
            <a:off x="324165" y="5162709"/>
            <a:ext cx="11543670" cy="2677656"/>
          </a:xfrm>
          <a:prstGeom prst="rect">
            <a:avLst/>
          </a:prstGeom>
        </p:spPr>
        <p:txBody>
          <a:bodyPr wrap="square">
            <a:spAutoFit/>
          </a:bodyPr>
          <a:lstStyle/>
          <a:p>
            <a:pPr algn="just"/>
            <a:r>
              <a:rPr lang="tr-TR" sz="2400" u="sng" dirty="0">
                <a:solidFill>
                  <a:srgbClr val="FF0000"/>
                </a:solidFill>
                <a:latin typeface="Comic Sans MS" panose="030F0702030302020204" pitchFamily="66" charset="0"/>
              </a:rPr>
              <a:t>Dinamik viskozite birimi</a:t>
            </a:r>
            <a:r>
              <a:rPr lang="tr-TR" sz="2400" dirty="0">
                <a:solidFill>
                  <a:srgbClr val="FF0000"/>
                </a:solidFill>
                <a:latin typeface="Comic Sans MS" panose="030F0702030302020204" pitchFamily="66" charset="0"/>
              </a:rPr>
              <a:t>: </a:t>
            </a:r>
            <a:r>
              <a:rPr lang="tr-TR" sz="2400" dirty="0" err="1">
                <a:latin typeface="Comic Sans MS" panose="030F0702030302020204" pitchFamily="66" charset="0"/>
              </a:rPr>
              <a:t>poise</a:t>
            </a:r>
            <a:r>
              <a:rPr lang="tr-TR" sz="2400" dirty="0">
                <a:latin typeface="Comic Sans MS" panose="030F0702030302020204" pitchFamily="66" charset="0"/>
              </a:rPr>
              <a:t> = g/</a:t>
            </a:r>
            <a:r>
              <a:rPr lang="tr-TR" sz="2400" dirty="0" err="1">
                <a:latin typeface="Comic Sans MS" panose="030F0702030302020204" pitchFamily="66" charset="0"/>
              </a:rPr>
              <a:t>cmxs</a:t>
            </a:r>
            <a:endParaRPr lang="tr-TR" sz="2400" dirty="0">
              <a:latin typeface="Comic Sans MS" panose="030F0702030302020204" pitchFamily="66" charset="0"/>
            </a:endParaRPr>
          </a:p>
          <a:p>
            <a:pPr algn="just"/>
            <a:r>
              <a:rPr lang="tr-TR" sz="2400" dirty="0">
                <a:latin typeface="Comic Sans MS" panose="030F0702030302020204" pitchFamily="66" charset="0"/>
              </a:rPr>
              <a:t>Uygulamada </a:t>
            </a:r>
            <a:r>
              <a:rPr lang="tr-TR" sz="2400" dirty="0" err="1">
                <a:latin typeface="Comic Sans MS" panose="030F0702030302020204" pitchFamily="66" charset="0"/>
              </a:rPr>
              <a:t>poisein</a:t>
            </a:r>
            <a:r>
              <a:rPr lang="tr-TR" sz="2400" dirty="0">
                <a:latin typeface="Comic Sans MS" panose="030F0702030302020204" pitchFamily="66" charset="0"/>
              </a:rPr>
              <a:t> yüzde biri olan </a:t>
            </a:r>
            <a:r>
              <a:rPr lang="tr-TR" sz="2400" dirty="0" err="1">
                <a:latin typeface="Comic Sans MS" panose="030F0702030302020204" pitchFamily="66" charset="0"/>
              </a:rPr>
              <a:t>centipoise</a:t>
            </a:r>
            <a:r>
              <a:rPr lang="tr-TR" sz="2400" dirty="0">
                <a:latin typeface="Comic Sans MS" panose="030F0702030302020204" pitchFamily="66" charset="0"/>
              </a:rPr>
              <a:t> (</a:t>
            </a:r>
            <a:r>
              <a:rPr lang="tr-TR" sz="2400" dirty="0" err="1">
                <a:latin typeface="Comic Sans MS" panose="030F0702030302020204" pitchFamily="66" charset="0"/>
              </a:rPr>
              <a:t>cp</a:t>
            </a:r>
            <a:r>
              <a:rPr lang="tr-TR" sz="2400" dirty="0">
                <a:latin typeface="Comic Sans MS" panose="030F0702030302020204" pitchFamily="66" charset="0"/>
              </a:rPr>
              <a:t>) kullanılır.</a:t>
            </a:r>
          </a:p>
          <a:p>
            <a:pPr algn="just"/>
            <a:endParaRPr lang="tr-TR" sz="2400" dirty="0">
              <a:solidFill>
                <a:srgbClr val="FF0000"/>
              </a:solidFill>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marL="457200" indent="-457200" algn="just">
              <a:buFont typeface="Wingdings" panose="05000000000000000000" pitchFamily="2" charset="2"/>
              <a:buChar char="q"/>
            </a:pPr>
            <a:endParaRPr lang="tr-TR" sz="2400" dirty="0">
              <a:latin typeface="Comic Sans MS" panose="030F0702030302020204" pitchFamily="66" charset="0"/>
            </a:endParaRPr>
          </a:p>
        </p:txBody>
      </p:sp>
    </p:spTree>
    <p:extLst>
      <p:ext uri="{BB962C8B-B14F-4D97-AF65-F5344CB8AC3E}">
        <p14:creationId xmlns:p14="http://schemas.microsoft.com/office/powerpoint/2010/main" val="105273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
                                            <p:txEl>
                                              <p:pRg st="0" end="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21610" y="320894"/>
            <a:ext cx="11543670" cy="2862322"/>
          </a:xfrm>
          <a:prstGeom prst="rect">
            <a:avLst/>
          </a:prstGeom>
        </p:spPr>
        <p:txBody>
          <a:bodyPr wrap="square">
            <a:spAutoFit/>
          </a:bodyPr>
          <a:lstStyle/>
          <a:p>
            <a:pPr algn="just"/>
            <a:r>
              <a:rPr lang="tr-TR" sz="3000" u="sng" dirty="0">
                <a:solidFill>
                  <a:srgbClr val="FF0000"/>
                </a:solidFill>
                <a:latin typeface="Comic Sans MS" panose="030F0702030302020204" pitchFamily="66" charset="0"/>
              </a:rPr>
              <a:t>Kinematik viskozite: </a:t>
            </a:r>
            <a:r>
              <a:rPr lang="tr-TR" sz="3000" dirty="0">
                <a:solidFill>
                  <a:srgbClr val="002060"/>
                </a:solidFill>
                <a:latin typeface="Comic Sans MS" panose="030F0702030302020204" pitchFamily="66" charset="0"/>
              </a:rPr>
              <a:t>Dinamik viskozitedeki kuvvet veya kütle birimi yok edilirse «kinematik viskozite» elde edilir.</a:t>
            </a:r>
          </a:p>
          <a:p>
            <a:pPr algn="just"/>
            <a:endParaRPr lang="tr-TR" sz="3000" dirty="0">
              <a:solidFill>
                <a:srgbClr val="002060"/>
              </a:solidFill>
              <a:latin typeface="Comic Sans MS" panose="030F0702030302020204" pitchFamily="66" charset="0"/>
            </a:endParaRPr>
          </a:p>
          <a:p>
            <a:pPr algn="just"/>
            <a:endParaRPr lang="tr-TR" sz="3000" dirty="0">
              <a:latin typeface="Comic Sans MS" panose="030F0702030302020204" pitchFamily="66" charset="0"/>
            </a:endParaRPr>
          </a:p>
          <a:p>
            <a:pPr algn="just"/>
            <a:endParaRPr lang="tr-TR" sz="3000" dirty="0">
              <a:latin typeface="Comic Sans MS" panose="030F0702030302020204" pitchFamily="66" charset="0"/>
            </a:endParaRPr>
          </a:p>
          <a:p>
            <a:pPr marL="457200" indent="-457200" algn="just">
              <a:buFont typeface="Wingdings" panose="05000000000000000000" pitchFamily="2" charset="2"/>
              <a:buChar char="q"/>
            </a:pPr>
            <a:endParaRPr lang="tr-TR" sz="3000" dirty="0">
              <a:latin typeface="Comic Sans MS" panose="030F0702030302020204" pitchFamily="66" charset="0"/>
            </a:endParaRPr>
          </a:p>
        </p:txBody>
      </p:sp>
      <p:pic>
        <p:nvPicPr>
          <p:cNvPr id="3" name="Resim 2">
            <a:extLst>
              <a:ext uri="{FF2B5EF4-FFF2-40B4-BE49-F238E27FC236}">
                <a16:creationId xmlns:a16="http://schemas.microsoft.com/office/drawing/2014/main" id="{5A10A728-5952-44A5-AD4D-18E2A1061B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6943" y="1424401"/>
            <a:ext cx="1376440" cy="1135368"/>
          </a:xfrm>
          <a:prstGeom prst="rect">
            <a:avLst/>
          </a:prstGeom>
        </p:spPr>
      </p:pic>
      <p:sp>
        <p:nvSpPr>
          <p:cNvPr id="4" name="Dikdörtgen 3">
            <a:extLst>
              <a:ext uri="{FF2B5EF4-FFF2-40B4-BE49-F238E27FC236}">
                <a16:creationId xmlns:a16="http://schemas.microsoft.com/office/drawing/2014/main" id="{DB23EDA3-387A-4996-83B8-D7625749B714}"/>
              </a:ext>
            </a:extLst>
          </p:cNvPr>
          <p:cNvSpPr/>
          <p:nvPr/>
        </p:nvSpPr>
        <p:spPr>
          <a:xfrm>
            <a:off x="6979144" y="1752055"/>
            <a:ext cx="4434227" cy="461665"/>
          </a:xfrm>
          <a:prstGeom prst="rect">
            <a:avLst/>
          </a:prstGeom>
        </p:spPr>
        <p:txBody>
          <a:bodyPr wrap="none">
            <a:spAutoFit/>
          </a:bodyPr>
          <a:lstStyle/>
          <a:p>
            <a:pPr algn="just"/>
            <a:r>
              <a:rPr lang="el-GR" sz="2400" dirty="0">
                <a:solidFill>
                  <a:srgbClr val="FF0000"/>
                </a:solidFill>
                <a:latin typeface="Comic Sans MS" panose="030F0702030302020204" pitchFamily="66" charset="0"/>
              </a:rPr>
              <a:t>ρ</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yakıtın özgül kütlesi g/cm</a:t>
            </a:r>
            <a:r>
              <a:rPr lang="tr-TR" sz="2400" baseline="30000" dirty="0">
                <a:latin typeface="Comic Sans MS" panose="030F0702030302020204" pitchFamily="66" charset="0"/>
              </a:rPr>
              <a:t>3</a:t>
            </a:r>
          </a:p>
        </p:txBody>
      </p:sp>
      <p:sp>
        <p:nvSpPr>
          <p:cNvPr id="6" name="Dikdörtgen 5">
            <a:extLst>
              <a:ext uri="{FF2B5EF4-FFF2-40B4-BE49-F238E27FC236}">
                <a16:creationId xmlns:a16="http://schemas.microsoft.com/office/drawing/2014/main" id="{A4813191-E96E-417D-BBC1-A05D2FEB13F9}"/>
              </a:ext>
            </a:extLst>
          </p:cNvPr>
          <p:cNvSpPr/>
          <p:nvPr/>
        </p:nvSpPr>
        <p:spPr>
          <a:xfrm>
            <a:off x="1012142" y="2838042"/>
            <a:ext cx="11543670" cy="2677656"/>
          </a:xfrm>
          <a:prstGeom prst="rect">
            <a:avLst/>
          </a:prstGeom>
        </p:spPr>
        <p:txBody>
          <a:bodyPr wrap="square">
            <a:spAutoFit/>
          </a:bodyPr>
          <a:lstStyle/>
          <a:p>
            <a:pPr algn="just"/>
            <a:r>
              <a:rPr lang="tr-TR" sz="2400" u="sng" dirty="0">
                <a:solidFill>
                  <a:srgbClr val="FF0000"/>
                </a:solidFill>
                <a:latin typeface="Comic Sans MS" panose="030F0702030302020204" pitchFamily="66" charset="0"/>
              </a:rPr>
              <a:t>Kinematik viskozite birimi</a:t>
            </a:r>
            <a:r>
              <a:rPr lang="tr-TR" sz="2400" dirty="0">
                <a:solidFill>
                  <a:srgbClr val="FF0000"/>
                </a:solidFill>
                <a:latin typeface="Comic Sans MS" panose="030F0702030302020204" pitchFamily="66" charset="0"/>
              </a:rPr>
              <a:t>: </a:t>
            </a:r>
            <a:r>
              <a:rPr lang="tr-TR" sz="2400" dirty="0" err="1">
                <a:latin typeface="Comic Sans MS" panose="030F0702030302020204" pitchFamily="66" charset="0"/>
              </a:rPr>
              <a:t>stokes</a:t>
            </a:r>
            <a:r>
              <a:rPr lang="tr-TR" sz="2400" dirty="0">
                <a:latin typeface="Comic Sans MS" panose="030F0702030302020204" pitchFamily="66" charset="0"/>
              </a:rPr>
              <a:t> = cm</a:t>
            </a:r>
            <a:r>
              <a:rPr lang="tr-TR" sz="2400" baseline="30000" dirty="0">
                <a:latin typeface="Comic Sans MS" panose="030F0702030302020204" pitchFamily="66" charset="0"/>
              </a:rPr>
              <a:t>2</a:t>
            </a:r>
            <a:r>
              <a:rPr lang="tr-TR" sz="2400" dirty="0">
                <a:latin typeface="Comic Sans MS" panose="030F0702030302020204" pitchFamily="66" charset="0"/>
              </a:rPr>
              <a:t>/s</a:t>
            </a:r>
          </a:p>
          <a:p>
            <a:pPr algn="just"/>
            <a:r>
              <a:rPr lang="tr-TR" sz="2400" dirty="0">
                <a:latin typeface="Comic Sans MS" panose="030F0702030302020204" pitchFamily="66" charset="0"/>
              </a:rPr>
              <a:t>Uygulamada </a:t>
            </a:r>
            <a:r>
              <a:rPr lang="tr-TR" sz="2400" dirty="0" err="1">
                <a:latin typeface="Comic Sans MS" panose="030F0702030302020204" pitchFamily="66" charset="0"/>
              </a:rPr>
              <a:t>stokesin</a:t>
            </a:r>
            <a:r>
              <a:rPr lang="tr-TR" sz="2400" dirty="0">
                <a:latin typeface="Comic Sans MS" panose="030F0702030302020204" pitchFamily="66" charset="0"/>
              </a:rPr>
              <a:t> yüzde biri olan </a:t>
            </a:r>
            <a:r>
              <a:rPr lang="tr-TR" sz="2400" dirty="0" err="1">
                <a:latin typeface="Comic Sans MS" panose="030F0702030302020204" pitchFamily="66" charset="0"/>
              </a:rPr>
              <a:t>centistokes</a:t>
            </a:r>
            <a:r>
              <a:rPr lang="tr-TR" sz="2400" dirty="0">
                <a:latin typeface="Comic Sans MS" panose="030F0702030302020204" pitchFamily="66" charset="0"/>
              </a:rPr>
              <a:t> (</a:t>
            </a:r>
            <a:r>
              <a:rPr lang="tr-TR" sz="2400" dirty="0" err="1">
                <a:latin typeface="Comic Sans MS" panose="030F0702030302020204" pitchFamily="66" charset="0"/>
              </a:rPr>
              <a:t>cs</a:t>
            </a:r>
            <a:r>
              <a:rPr lang="tr-TR" sz="2400" dirty="0">
                <a:latin typeface="Comic Sans MS" panose="030F0702030302020204" pitchFamily="66" charset="0"/>
              </a:rPr>
              <a:t>) kullanılır.</a:t>
            </a:r>
          </a:p>
          <a:p>
            <a:pPr algn="just"/>
            <a:endParaRPr lang="tr-TR" sz="2400" dirty="0">
              <a:solidFill>
                <a:srgbClr val="FF0000"/>
              </a:solidFill>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marL="457200" indent="-457200" algn="just">
              <a:buFont typeface="Wingdings" panose="05000000000000000000" pitchFamily="2" charset="2"/>
              <a:buChar char="q"/>
            </a:pPr>
            <a:endParaRPr lang="tr-TR" sz="2400" dirty="0">
              <a:latin typeface="Comic Sans MS" panose="030F0702030302020204" pitchFamily="66" charset="0"/>
            </a:endParaRPr>
          </a:p>
        </p:txBody>
      </p:sp>
      <p:pic>
        <p:nvPicPr>
          <p:cNvPr id="9" name="Resim 8">
            <a:extLst>
              <a:ext uri="{FF2B5EF4-FFF2-40B4-BE49-F238E27FC236}">
                <a16:creationId xmlns:a16="http://schemas.microsoft.com/office/drawing/2014/main" id="{D167BC8C-2EFE-46E9-855F-95FB7ADD4C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0598" y="3807538"/>
            <a:ext cx="2712790" cy="2729568"/>
          </a:xfrm>
          <a:prstGeom prst="rect">
            <a:avLst/>
          </a:prstGeom>
        </p:spPr>
      </p:pic>
    </p:spTree>
    <p:extLst>
      <p:ext uri="{BB962C8B-B14F-4D97-AF65-F5344CB8AC3E}">
        <p14:creationId xmlns:p14="http://schemas.microsoft.com/office/powerpoint/2010/main" val="62813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108399" y="242517"/>
            <a:ext cx="11543670" cy="2677656"/>
          </a:xfrm>
          <a:prstGeom prst="rect">
            <a:avLst/>
          </a:prstGeom>
        </p:spPr>
        <p:txBody>
          <a:bodyPr wrap="square">
            <a:spAutoFit/>
          </a:bodyPr>
          <a:lstStyle/>
          <a:p>
            <a:pPr algn="just"/>
            <a:r>
              <a:rPr lang="tr-TR" sz="2800" u="sng" dirty="0">
                <a:solidFill>
                  <a:srgbClr val="FF0000"/>
                </a:solidFill>
                <a:latin typeface="Comic Sans MS" panose="030F0702030302020204" pitchFamily="66" charset="0"/>
              </a:rPr>
              <a:t>Viskozite ölçmede kullanılan yöntemler </a:t>
            </a:r>
            <a:endParaRPr lang="tr-TR" sz="2800" dirty="0">
              <a:latin typeface="Comic Sans MS" panose="030F0702030302020204" pitchFamily="66" charset="0"/>
            </a:endParaRPr>
          </a:p>
          <a:p>
            <a:pPr marL="514350" indent="-514350" algn="just">
              <a:buAutoNum type="arabicPeriod"/>
            </a:pPr>
            <a:r>
              <a:rPr lang="tr-TR" sz="2800" dirty="0" err="1">
                <a:latin typeface="Comic Sans MS" panose="030F0702030302020204" pitchFamily="66" charset="0"/>
              </a:rPr>
              <a:t>Saybolt</a:t>
            </a:r>
            <a:r>
              <a:rPr lang="tr-TR" sz="2800" dirty="0">
                <a:latin typeface="Comic Sans MS" panose="030F0702030302020204" pitchFamily="66" charset="0"/>
              </a:rPr>
              <a:t> Yöntemi (SSU): ABD’de</a:t>
            </a:r>
          </a:p>
          <a:p>
            <a:pPr marL="514350" indent="-514350" algn="just">
              <a:buAutoNum type="arabicPeriod"/>
            </a:pPr>
            <a:r>
              <a:rPr lang="tr-TR" sz="2800" dirty="0" err="1">
                <a:latin typeface="Comic Sans MS" panose="030F0702030302020204" pitchFamily="66" charset="0"/>
              </a:rPr>
              <a:t>Redwood</a:t>
            </a:r>
            <a:r>
              <a:rPr lang="tr-TR" sz="2800" dirty="0">
                <a:latin typeface="Comic Sans MS" panose="030F0702030302020204" pitchFamily="66" charset="0"/>
              </a:rPr>
              <a:t> yöntemi (RI): İngiltere’de</a:t>
            </a:r>
          </a:p>
          <a:p>
            <a:pPr marL="514350" indent="-514350" algn="just">
              <a:buAutoNum type="arabicPeriod"/>
            </a:pPr>
            <a:r>
              <a:rPr lang="tr-TR" sz="2800" dirty="0" err="1">
                <a:latin typeface="Comic Sans MS" panose="030F0702030302020204" pitchFamily="66" charset="0"/>
              </a:rPr>
              <a:t>Engler</a:t>
            </a:r>
            <a:r>
              <a:rPr lang="tr-TR" sz="2800" dirty="0">
                <a:latin typeface="Comic Sans MS" panose="030F0702030302020204" pitchFamily="66" charset="0"/>
              </a:rPr>
              <a:t> yöntemi (</a:t>
            </a:r>
            <a:r>
              <a:rPr lang="tr-TR" sz="2800" baseline="30000" dirty="0" err="1">
                <a:latin typeface="Comic Sans MS" panose="030F0702030302020204" pitchFamily="66" charset="0"/>
              </a:rPr>
              <a:t>o</a:t>
            </a:r>
            <a:r>
              <a:rPr lang="tr-TR" sz="2800" dirty="0" err="1">
                <a:latin typeface="Comic Sans MS" panose="030F0702030302020204" pitchFamily="66" charset="0"/>
              </a:rPr>
              <a:t>E</a:t>
            </a:r>
            <a:r>
              <a:rPr lang="tr-TR" sz="2800" dirty="0">
                <a:latin typeface="Comic Sans MS" panose="030F0702030302020204" pitchFamily="66" charset="0"/>
              </a:rPr>
              <a:t>): Avrupa’da</a:t>
            </a:r>
          </a:p>
          <a:p>
            <a:pPr algn="just"/>
            <a:endParaRPr lang="tr-TR" sz="2800" dirty="0">
              <a:latin typeface="Comic Sans MS" panose="030F0702030302020204" pitchFamily="66" charset="0"/>
            </a:endParaRPr>
          </a:p>
          <a:p>
            <a:pPr marL="457200" indent="-457200" algn="just">
              <a:buFont typeface="Wingdings" panose="05000000000000000000" pitchFamily="2" charset="2"/>
              <a:buChar char="q"/>
            </a:pPr>
            <a:endParaRPr lang="tr-TR" sz="2800" dirty="0">
              <a:latin typeface="Comic Sans MS" panose="030F0702030302020204" pitchFamily="66" charset="0"/>
            </a:endParaRPr>
          </a:p>
        </p:txBody>
      </p:sp>
      <p:pic>
        <p:nvPicPr>
          <p:cNvPr id="3" name="Resim 2">
            <a:extLst>
              <a:ext uri="{FF2B5EF4-FFF2-40B4-BE49-F238E27FC236}">
                <a16:creationId xmlns:a16="http://schemas.microsoft.com/office/drawing/2014/main" id="{AFF7AD5E-8042-4AB5-AFEA-FA69E16F90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600" y="2579530"/>
            <a:ext cx="3483430" cy="3597408"/>
          </a:xfrm>
          <a:prstGeom prst="rect">
            <a:avLst/>
          </a:prstGeom>
        </p:spPr>
      </p:pic>
      <p:sp>
        <p:nvSpPr>
          <p:cNvPr id="4" name="Dikdörtgen 3">
            <a:extLst>
              <a:ext uri="{FF2B5EF4-FFF2-40B4-BE49-F238E27FC236}">
                <a16:creationId xmlns:a16="http://schemas.microsoft.com/office/drawing/2014/main" id="{457D955E-47BB-498F-BB3D-FCC670EF0EBD}"/>
              </a:ext>
            </a:extLst>
          </p:cNvPr>
          <p:cNvSpPr/>
          <p:nvPr/>
        </p:nvSpPr>
        <p:spPr>
          <a:xfrm>
            <a:off x="4519748" y="2956800"/>
            <a:ext cx="7428412" cy="2246769"/>
          </a:xfrm>
          <a:prstGeom prst="rect">
            <a:avLst/>
          </a:prstGeom>
        </p:spPr>
        <p:txBody>
          <a:bodyPr wrap="square">
            <a:spAutoFit/>
          </a:bodyPr>
          <a:lstStyle/>
          <a:p>
            <a:pPr marL="342900" indent="-342900" algn="just">
              <a:buFont typeface="Wingdings" panose="05000000000000000000" pitchFamily="2" charset="2"/>
              <a:buChar char="§"/>
            </a:pPr>
            <a:r>
              <a:rPr lang="tr-TR" sz="2800" dirty="0">
                <a:latin typeface="Comic Sans MS" panose="030F0702030302020204" pitchFamily="66" charset="0"/>
              </a:rPr>
              <a:t>Belli sıcaklığa sahip bir yakıtın belli hacminin kaptan akış zamanı ölçülür.</a:t>
            </a:r>
          </a:p>
          <a:p>
            <a:pPr marL="342900" indent="-342900" algn="just">
              <a:buFont typeface="Arial" panose="020B0604020202020204" pitchFamily="34" charset="0"/>
              <a:buChar char="•"/>
            </a:pPr>
            <a:r>
              <a:rPr lang="tr-TR" sz="2800" dirty="0">
                <a:latin typeface="Comic Sans MS" panose="030F0702030302020204" pitchFamily="66" charset="0"/>
              </a:rPr>
              <a:t>Her üç yöntemde de viskozite ölçme prensibi aynıdır.</a:t>
            </a:r>
          </a:p>
          <a:p>
            <a:pPr marL="342900" indent="-342900" algn="just">
              <a:buFont typeface="Arial" panose="020B0604020202020204" pitchFamily="34" charset="0"/>
              <a:buChar char="•"/>
            </a:pPr>
            <a:r>
              <a:rPr lang="tr-TR" sz="2800" dirty="0">
                <a:latin typeface="Comic Sans MS" panose="030F0702030302020204" pitchFamily="66" charset="0"/>
              </a:rPr>
              <a:t>Ancak kapların boyutları farklıdır.</a:t>
            </a:r>
          </a:p>
        </p:txBody>
      </p:sp>
    </p:spTree>
    <p:extLst>
      <p:ext uri="{BB962C8B-B14F-4D97-AF65-F5344CB8AC3E}">
        <p14:creationId xmlns:p14="http://schemas.microsoft.com/office/powerpoint/2010/main" val="344215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0" y="220000"/>
            <a:ext cx="11754997" cy="8217634"/>
          </a:xfrm>
          <a:prstGeom prst="rect">
            <a:avLst/>
          </a:prstGeom>
        </p:spPr>
        <p:txBody>
          <a:bodyPr wrap="square">
            <a:spAutoFit/>
          </a:bodyPr>
          <a:lstStyle/>
          <a:p>
            <a:pPr marL="514350" indent="-514350" algn="just">
              <a:buAutoNum type="arabicPeriod"/>
            </a:pPr>
            <a:r>
              <a:rPr lang="tr-TR" sz="2400" dirty="0" err="1">
                <a:solidFill>
                  <a:srgbClr val="FF0000"/>
                </a:solidFill>
                <a:latin typeface="Comic Sans MS" panose="030F0702030302020204" pitchFamily="66" charset="0"/>
              </a:rPr>
              <a:t>Saybolt</a:t>
            </a:r>
            <a:r>
              <a:rPr lang="tr-TR" sz="2400" dirty="0">
                <a:solidFill>
                  <a:srgbClr val="FF0000"/>
                </a:solidFill>
                <a:latin typeface="Comic Sans MS" panose="030F0702030302020204" pitchFamily="66" charset="0"/>
              </a:rPr>
              <a:t> Yöntemi:</a:t>
            </a:r>
          </a:p>
          <a:p>
            <a:pPr algn="just"/>
            <a:r>
              <a:rPr lang="tr-TR" sz="2400" dirty="0">
                <a:latin typeface="Comic Sans MS" panose="030F0702030302020204" pitchFamily="66" charset="0"/>
              </a:rPr>
              <a:t>100 </a:t>
            </a:r>
            <a:r>
              <a:rPr lang="tr-TR" sz="2400" baseline="30000" dirty="0" err="1">
                <a:latin typeface="Comic Sans MS" panose="030F0702030302020204" pitchFamily="66" charset="0"/>
              </a:rPr>
              <a:t>o</a:t>
            </a:r>
            <a:r>
              <a:rPr lang="tr-TR" sz="2400" dirty="0" err="1">
                <a:latin typeface="Comic Sans MS" panose="030F0702030302020204" pitchFamily="66" charset="0"/>
              </a:rPr>
              <a:t>F</a:t>
            </a:r>
            <a:r>
              <a:rPr lang="tr-TR" sz="2400" dirty="0">
                <a:latin typeface="Comic Sans MS" panose="030F0702030302020204" pitchFamily="66" charset="0"/>
              </a:rPr>
              <a:t> sıcaklıktaki yakıtın 60 cm</a:t>
            </a:r>
            <a:r>
              <a:rPr lang="tr-TR" sz="2400" baseline="30000" dirty="0">
                <a:latin typeface="Comic Sans MS" panose="030F0702030302020204" pitchFamily="66" charset="0"/>
              </a:rPr>
              <a:t>3</a:t>
            </a:r>
            <a:r>
              <a:rPr lang="tr-TR" sz="2400" dirty="0">
                <a:latin typeface="Comic Sans MS" panose="030F0702030302020204" pitchFamily="66" charset="0"/>
              </a:rPr>
              <a:t>’nün belli bir kaptaki akış zamanı olarak ölçülür. </a:t>
            </a:r>
            <a:r>
              <a:rPr lang="tr-TR" sz="2400" dirty="0" err="1">
                <a:solidFill>
                  <a:srgbClr val="FF0000"/>
                </a:solidFill>
                <a:latin typeface="Comic Sans MS" panose="030F0702030302020204" pitchFamily="66" charset="0"/>
              </a:rPr>
              <a:t>Örn</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akış zamanı 40 s ise viskozite </a:t>
            </a:r>
            <a:r>
              <a:rPr lang="tr-TR" sz="2400" dirty="0">
                <a:solidFill>
                  <a:srgbClr val="FF0000"/>
                </a:solidFill>
                <a:latin typeface="Comic Sans MS" panose="030F0702030302020204" pitchFamily="66" charset="0"/>
              </a:rPr>
              <a:t>40’’SSU/100</a:t>
            </a:r>
            <a:r>
              <a:rPr lang="tr-TR" sz="2400" baseline="30000" dirty="0">
                <a:solidFill>
                  <a:srgbClr val="FF0000"/>
                </a:solidFill>
                <a:latin typeface="Comic Sans MS" panose="030F0702030302020204" pitchFamily="66" charset="0"/>
              </a:rPr>
              <a:t>o</a:t>
            </a:r>
            <a:r>
              <a:rPr lang="tr-TR" sz="2400" dirty="0">
                <a:solidFill>
                  <a:srgbClr val="FF0000"/>
                </a:solidFill>
                <a:latin typeface="Comic Sans MS" panose="030F0702030302020204" pitchFamily="66" charset="0"/>
              </a:rPr>
              <a:t>F </a:t>
            </a:r>
            <a:r>
              <a:rPr lang="tr-TR" sz="2400" dirty="0">
                <a:latin typeface="Comic Sans MS" panose="030F0702030302020204" pitchFamily="66" charset="0"/>
              </a:rPr>
              <a:t>olarak verilir.</a:t>
            </a: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2. </a:t>
            </a:r>
            <a:r>
              <a:rPr lang="tr-TR" sz="2400" dirty="0" err="1">
                <a:solidFill>
                  <a:srgbClr val="FF0000"/>
                </a:solidFill>
                <a:latin typeface="Comic Sans MS" panose="030F0702030302020204" pitchFamily="66" charset="0"/>
              </a:rPr>
              <a:t>Redwood</a:t>
            </a:r>
            <a:r>
              <a:rPr lang="tr-TR" sz="2400" dirty="0">
                <a:solidFill>
                  <a:srgbClr val="FF0000"/>
                </a:solidFill>
                <a:latin typeface="Comic Sans MS" panose="030F0702030302020204" pitchFamily="66" charset="0"/>
              </a:rPr>
              <a:t> Yöntemi:</a:t>
            </a:r>
          </a:p>
          <a:p>
            <a:pPr algn="just"/>
            <a:r>
              <a:rPr lang="tr-TR" sz="2400" dirty="0">
                <a:latin typeface="Comic Sans MS" panose="030F0702030302020204" pitchFamily="66" charset="0"/>
              </a:rPr>
              <a:t>100 </a:t>
            </a:r>
            <a:r>
              <a:rPr lang="tr-TR" sz="2400" baseline="30000" dirty="0" err="1">
                <a:latin typeface="Comic Sans MS" panose="030F0702030302020204" pitchFamily="66" charset="0"/>
              </a:rPr>
              <a:t>o</a:t>
            </a:r>
            <a:r>
              <a:rPr lang="tr-TR" sz="2400" dirty="0" err="1">
                <a:latin typeface="Comic Sans MS" panose="030F0702030302020204" pitchFamily="66" charset="0"/>
              </a:rPr>
              <a:t>F</a:t>
            </a:r>
            <a:r>
              <a:rPr lang="tr-TR" sz="2400" dirty="0">
                <a:latin typeface="Comic Sans MS" panose="030F0702030302020204" pitchFamily="66" charset="0"/>
              </a:rPr>
              <a:t> sıcaklıktaki yakıtın 50 cm</a:t>
            </a:r>
            <a:r>
              <a:rPr lang="tr-TR" sz="2400" baseline="30000" dirty="0">
                <a:latin typeface="Comic Sans MS" panose="030F0702030302020204" pitchFamily="66" charset="0"/>
              </a:rPr>
              <a:t>3</a:t>
            </a:r>
            <a:r>
              <a:rPr lang="tr-TR" sz="2400" dirty="0">
                <a:latin typeface="Comic Sans MS" panose="030F0702030302020204" pitchFamily="66" charset="0"/>
              </a:rPr>
              <a:t>’nün belli bir kaptaki akış zamanı olarak ölçülür. </a:t>
            </a:r>
            <a:r>
              <a:rPr lang="tr-TR" sz="2400" dirty="0" err="1">
                <a:solidFill>
                  <a:srgbClr val="FF0000"/>
                </a:solidFill>
                <a:latin typeface="Comic Sans MS" panose="030F0702030302020204" pitchFamily="66" charset="0"/>
              </a:rPr>
              <a:t>Örn</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akış zamanı 38 s ise viskozite </a:t>
            </a:r>
            <a:r>
              <a:rPr lang="tr-TR" sz="2400" dirty="0">
                <a:solidFill>
                  <a:srgbClr val="FF0000"/>
                </a:solidFill>
                <a:latin typeface="Comic Sans MS" panose="030F0702030302020204" pitchFamily="66" charset="0"/>
              </a:rPr>
              <a:t>38’’RI/100</a:t>
            </a:r>
            <a:r>
              <a:rPr lang="tr-TR" sz="2400" baseline="30000" dirty="0">
                <a:solidFill>
                  <a:srgbClr val="FF0000"/>
                </a:solidFill>
                <a:latin typeface="Comic Sans MS" panose="030F0702030302020204" pitchFamily="66" charset="0"/>
              </a:rPr>
              <a:t>o</a:t>
            </a:r>
            <a:r>
              <a:rPr lang="tr-TR" sz="2400" dirty="0">
                <a:solidFill>
                  <a:srgbClr val="FF0000"/>
                </a:solidFill>
                <a:latin typeface="Comic Sans MS" panose="030F0702030302020204" pitchFamily="66" charset="0"/>
              </a:rPr>
              <a:t>F </a:t>
            </a:r>
            <a:r>
              <a:rPr lang="tr-TR" sz="2400" dirty="0">
                <a:latin typeface="Comic Sans MS" panose="030F0702030302020204" pitchFamily="66" charset="0"/>
              </a:rPr>
              <a:t>olarak verilir.</a:t>
            </a: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3. </a:t>
            </a:r>
            <a:r>
              <a:rPr lang="tr-TR" sz="2400" dirty="0" err="1">
                <a:solidFill>
                  <a:srgbClr val="FF0000"/>
                </a:solidFill>
                <a:latin typeface="Comic Sans MS" panose="030F0702030302020204" pitchFamily="66" charset="0"/>
              </a:rPr>
              <a:t>Engler</a:t>
            </a:r>
            <a:r>
              <a:rPr lang="tr-TR" sz="2400" dirty="0">
                <a:solidFill>
                  <a:srgbClr val="FF0000"/>
                </a:solidFill>
                <a:latin typeface="Comic Sans MS" panose="030F0702030302020204" pitchFamily="66" charset="0"/>
              </a:rPr>
              <a:t> Yöntemi:</a:t>
            </a:r>
          </a:p>
          <a:p>
            <a:pPr algn="just"/>
            <a:r>
              <a:rPr lang="tr-TR" sz="2400" dirty="0">
                <a:latin typeface="Comic Sans MS" panose="030F0702030302020204" pitchFamily="66" charset="0"/>
              </a:rPr>
              <a:t>20 </a:t>
            </a:r>
            <a:r>
              <a:rPr lang="tr-TR" sz="2400" dirty="0" err="1">
                <a:latin typeface="Comic Sans MS" panose="030F0702030302020204" pitchFamily="66" charset="0"/>
              </a:rPr>
              <a:t>oC</a:t>
            </a:r>
            <a:r>
              <a:rPr lang="tr-TR" sz="2400" dirty="0">
                <a:latin typeface="Comic Sans MS" panose="030F0702030302020204" pitchFamily="66" charset="0"/>
              </a:rPr>
              <a:t> sıcaklıktaki yakıtın 200 cm</a:t>
            </a:r>
            <a:r>
              <a:rPr lang="tr-TR" sz="2400" baseline="30000" dirty="0">
                <a:latin typeface="Comic Sans MS" panose="030F0702030302020204" pitchFamily="66" charset="0"/>
              </a:rPr>
              <a:t>3</a:t>
            </a:r>
            <a:r>
              <a:rPr lang="tr-TR" sz="2400" dirty="0">
                <a:latin typeface="Comic Sans MS" panose="030F0702030302020204" pitchFamily="66" charset="0"/>
              </a:rPr>
              <a:t>’nün belli bir kaptan akış zamanının; aynı kaptaki, aynı sıcaklıktaki, aynı miktardaki suyun akış zamanına oranıdır.</a:t>
            </a:r>
          </a:p>
          <a:p>
            <a:pPr algn="just"/>
            <a:endParaRPr lang="tr-TR" sz="2400" dirty="0">
              <a:latin typeface="Comic Sans MS" panose="030F0702030302020204" pitchFamily="66" charset="0"/>
            </a:endParaRPr>
          </a:p>
          <a:p>
            <a:pPr algn="just"/>
            <a:r>
              <a:rPr lang="tr-TR" sz="2400" dirty="0" err="1">
                <a:solidFill>
                  <a:srgbClr val="FF0000"/>
                </a:solidFill>
                <a:latin typeface="Comic Sans MS" panose="030F0702030302020204" pitchFamily="66" charset="0"/>
              </a:rPr>
              <a:t>Örn</a:t>
            </a:r>
            <a:r>
              <a:rPr lang="tr-TR" sz="2400" dirty="0">
                <a:solidFill>
                  <a:srgbClr val="FF0000"/>
                </a:solidFill>
                <a:latin typeface="Comic Sans MS" panose="030F0702030302020204" pitchFamily="66" charset="0"/>
              </a:rPr>
              <a:t>: </a:t>
            </a:r>
            <a:r>
              <a:rPr lang="tr-TR" sz="2400" dirty="0">
                <a:latin typeface="Comic Sans MS" panose="030F0702030302020204" pitchFamily="66" charset="0"/>
              </a:rPr>
              <a:t>Suyun akış süresi 19 s</a:t>
            </a:r>
          </a:p>
          <a:p>
            <a:pPr algn="just"/>
            <a:r>
              <a:rPr lang="tr-TR" sz="2400" dirty="0">
                <a:latin typeface="Comic Sans MS" panose="030F0702030302020204" pitchFamily="66" charset="0"/>
              </a:rPr>
              <a:t>	Yakıtın akış süresi 38 s</a:t>
            </a:r>
          </a:p>
          <a:p>
            <a:pPr algn="just"/>
            <a:r>
              <a:rPr lang="tr-TR" sz="2400" dirty="0">
                <a:latin typeface="Comic Sans MS" panose="030F0702030302020204" pitchFamily="66" charset="0"/>
              </a:rPr>
              <a:t>	Yakıtın viskozitesi = 38/19 =2 </a:t>
            </a:r>
            <a:r>
              <a:rPr lang="tr-TR" sz="2400" baseline="30000" dirty="0" err="1">
                <a:latin typeface="Comic Sans MS" panose="030F0702030302020204" pitchFamily="66" charset="0"/>
              </a:rPr>
              <a:t>o</a:t>
            </a:r>
            <a:r>
              <a:rPr lang="tr-TR" sz="2400" dirty="0" err="1">
                <a:latin typeface="Comic Sans MS" panose="030F0702030302020204" pitchFamily="66" charset="0"/>
              </a:rPr>
              <a:t>E</a:t>
            </a:r>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endParaRPr lang="tr-TR" sz="2400" dirty="0">
              <a:latin typeface="Comic Sans MS" panose="030F0702030302020204" pitchFamily="66" charset="0"/>
            </a:endParaRPr>
          </a:p>
          <a:p>
            <a:pPr algn="just"/>
            <a:r>
              <a:rPr lang="tr-TR" sz="2400" dirty="0">
                <a:solidFill>
                  <a:srgbClr val="FF0000"/>
                </a:solidFill>
                <a:latin typeface="Comic Sans MS" panose="030F0702030302020204" pitchFamily="66" charset="0"/>
              </a:rPr>
              <a:t> </a:t>
            </a:r>
          </a:p>
          <a:p>
            <a:pPr algn="just"/>
            <a:endParaRPr lang="tr-TR" sz="2400" dirty="0">
              <a:latin typeface="Comic Sans MS" panose="030F0702030302020204" pitchFamily="66" charset="0"/>
            </a:endParaRPr>
          </a:p>
          <a:p>
            <a:pPr marL="457200" indent="-457200" algn="just">
              <a:buFont typeface="Wingdings" panose="05000000000000000000" pitchFamily="2" charset="2"/>
              <a:buChar char="§"/>
            </a:pPr>
            <a:endParaRPr lang="tr-TR" sz="2400" dirty="0">
              <a:latin typeface="Comic Sans MS" panose="030F0702030302020204" pitchFamily="66" charset="0"/>
            </a:endParaRPr>
          </a:p>
          <a:p>
            <a:pPr algn="just"/>
            <a:endParaRPr lang="tr-TR" sz="2400" dirty="0">
              <a:latin typeface="Comic Sans MS" panose="030F0702030302020204" pitchFamily="66" charset="0"/>
            </a:endParaRPr>
          </a:p>
        </p:txBody>
      </p:sp>
    </p:spTree>
    <p:extLst>
      <p:ext uri="{BB962C8B-B14F-4D97-AF65-F5344CB8AC3E}">
        <p14:creationId xmlns:p14="http://schemas.microsoft.com/office/powerpoint/2010/main" val="2748421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amla">
  <a:themeElements>
    <a:clrScheme name="Damla">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amla">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la">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txDef>
      <a:spPr>
        <a:noFill/>
      </a:spPr>
      <a:bodyPr wrap="square" rtlCol="0">
        <a:spAutoFit/>
      </a:bodyPr>
      <a:lstStyle>
        <a:defPPr marL="342900" indent="-342900">
          <a:buFont typeface="+mj-lt"/>
          <a:buAutoNum type="arabicPeriod"/>
          <a:defRPr sz="2400" dirty="0" smtClean="0">
            <a:latin typeface="Comic Sans MS" panose="030F0702030302020204" pitchFamily="66" charset="0"/>
          </a:defRPr>
        </a:defPPr>
      </a:lstStyle>
    </a:txDef>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TM04033925[[fn=Damla]]</Template>
  <TotalTime>3410</TotalTime>
  <Words>2267</Words>
  <Application>Microsoft Office PowerPoint</Application>
  <PresentationFormat>Geniş ekran</PresentationFormat>
  <Paragraphs>312</Paragraphs>
  <Slides>30</Slides>
  <Notes>9</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30</vt:i4>
      </vt:variant>
    </vt:vector>
  </HeadingPairs>
  <TitlesOfParts>
    <vt:vector size="39" baseType="lpstr">
      <vt:lpstr>Arial</vt:lpstr>
      <vt:lpstr>Calibri</vt:lpstr>
      <vt:lpstr>Comic Sans MS</vt:lpstr>
      <vt:lpstr>Courier New</vt:lpstr>
      <vt:lpstr>Tahoma</vt:lpstr>
      <vt:lpstr>Times New Roman</vt:lpstr>
      <vt:lpstr>Tw Cen MT</vt:lpstr>
      <vt:lpstr>Wingdings</vt:lpstr>
      <vt:lpstr>Damla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Ali Yaraş</cp:lastModifiedBy>
  <cp:revision>845</cp:revision>
  <dcterms:created xsi:type="dcterms:W3CDTF">2017-08-18T18:09:55Z</dcterms:created>
  <dcterms:modified xsi:type="dcterms:W3CDTF">2018-10-25T13:29:26Z</dcterms:modified>
</cp:coreProperties>
</file>