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0" r:id="rId1"/>
  </p:sldMasterIdLst>
  <p:notesMasterIdLst>
    <p:notesMasterId r:id="rId30"/>
  </p:notesMasterIdLst>
  <p:sldIdLst>
    <p:sldId id="256" r:id="rId2"/>
    <p:sldId id="260" r:id="rId3"/>
    <p:sldId id="268" r:id="rId4"/>
    <p:sldId id="269" r:id="rId5"/>
    <p:sldId id="270" r:id="rId6"/>
    <p:sldId id="271" r:id="rId7"/>
    <p:sldId id="272" r:id="rId8"/>
    <p:sldId id="273" r:id="rId9"/>
    <p:sldId id="267" r:id="rId10"/>
    <p:sldId id="275" r:id="rId11"/>
    <p:sldId id="281" r:id="rId12"/>
    <p:sldId id="261" r:id="rId13"/>
    <p:sldId id="262" r:id="rId14"/>
    <p:sldId id="265" r:id="rId15"/>
    <p:sldId id="276" r:id="rId16"/>
    <p:sldId id="277" r:id="rId17"/>
    <p:sldId id="289" r:id="rId18"/>
    <p:sldId id="279" r:id="rId19"/>
    <p:sldId id="282" r:id="rId20"/>
    <p:sldId id="283" r:id="rId21"/>
    <p:sldId id="284" r:id="rId22"/>
    <p:sldId id="300" r:id="rId23"/>
    <p:sldId id="287" r:id="rId24"/>
    <p:sldId id="288" r:id="rId25"/>
    <p:sldId id="295" r:id="rId26"/>
    <p:sldId id="296" r:id="rId27"/>
    <p:sldId id="299" r:id="rId28"/>
    <p:sldId id="301" r:id="rId2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291" autoAdjust="0"/>
  </p:normalViewPr>
  <p:slideViewPr>
    <p:cSldViewPr snapToGrid="0">
      <p:cViewPr>
        <p:scale>
          <a:sx n="100" d="100"/>
          <a:sy n="100" d="100"/>
        </p:scale>
        <p:origin x="912" y="31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D4338E-F718-454D-9A96-A51FC4B28002}" type="datetimeFigureOut">
              <a:rPr lang="tr-TR" smtClean="0"/>
              <a:t>18.10.2018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8E03C6-122F-4E92-973C-9D651A351733}" type="slidenum">
              <a:rPr lang="tr-TR" smtClean="0"/>
              <a:t>‹#›</a:t>
            </a:fld>
            <a:endParaRPr lang="tr-TR"/>
          </a:p>
        </p:txBody>
      </p:sp>
    </p:spTree>
    <p:extLst>
      <p:ext uri="{BB962C8B-B14F-4D97-AF65-F5344CB8AC3E}">
        <p14:creationId xmlns:p14="http://schemas.microsoft.com/office/powerpoint/2010/main" val="599101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B8E03C6-122F-4E92-973C-9D651A351733}" type="slidenum">
              <a:rPr lang="tr-TR" smtClean="0"/>
              <a:t>1</a:t>
            </a:fld>
            <a:endParaRPr lang="tr-TR"/>
          </a:p>
        </p:txBody>
      </p:sp>
    </p:spTree>
    <p:extLst>
      <p:ext uri="{BB962C8B-B14F-4D97-AF65-F5344CB8AC3E}">
        <p14:creationId xmlns:p14="http://schemas.microsoft.com/office/powerpoint/2010/main" val="2403228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B8E03C6-122F-4E92-973C-9D651A351733}" type="slidenum">
              <a:rPr lang="tr-TR" smtClean="0"/>
              <a:t>2</a:t>
            </a:fld>
            <a:endParaRPr lang="tr-TR"/>
          </a:p>
        </p:txBody>
      </p:sp>
    </p:spTree>
    <p:extLst>
      <p:ext uri="{BB962C8B-B14F-4D97-AF65-F5344CB8AC3E}">
        <p14:creationId xmlns:p14="http://schemas.microsoft.com/office/powerpoint/2010/main" val="3707224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B8E03C6-122F-4E92-973C-9D651A351733}" type="slidenum">
              <a:rPr lang="tr-TR" smtClean="0"/>
              <a:t>3</a:t>
            </a:fld>
            <a:endParaRPr lang="tr-TR"/>
          </a:p>
        </p:txBody>
      </p:sp>
    </p:spTree>
    <p:extLst>
      <p:ext uri="{BB962C8B-B14F-4D97-AF65-F5344CB8AC3E}">
        <p14:creationId xmlns:p14="http://schemas.microsoft.com/office/powerpoint/2010/main" val="34576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B8E03C6-122F-4E92-973C-9D651A351733}" type="slidenum">
              <a:rPr lang="tr-TR" smtClean="0"/>
              <a:t>8</a:t>
            </a:fld>
            <a:endParaRPr lang="tr-TR"/>
          </a:p>
        </p:txBody>
      </p:sp>
    </p:spTree>
    <p:extLst>
      <p:ext uri="{BB962C8B-B14F-4D97-AF65-F5344CB8AC3E}">
        <p14:creationId xmlns:p14="http://schemas.microsoft.com/office/powerpoint/2010/main" val="3435185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sz="4000" dirty="0"/>
          </a:p>
        </p:txBody>
      </p:sp>
      <p:sp>
        <p:nvSpPr>
          <p:cNvPr id="4" name="Slayt Numarası Yer Tutucusu 3"/>
          <p:cNvSpPr>
            <a:spLocks noGrp="1"/>
          </p:cNvSpPr>
          <p:nvPr>
            <p:ph type="sldNum" sz="quarter" idx="10"/>
          </p:nvPr>
        </p:nvSpPr>
        <p:spPr/>
        <p:txBody>
          <a:bodyPr/>
          <a:lstStyle/>
          <a:p>
            <a:fld id="{4B8E03C6-122F-4E92-973C-9D651A351733}" type="slidenum">
              <a:rPr lang="tr-TR" smtClean="0"/>
              <a:t>10</a:t>
            </a:fld>
            <a:endParaRPr lang="tr-TR"/>
          </a:p>
        </p:txBody>
      </p:sp>
    </p:spTree>
    <p:extLst>
      <p:ext uri="{BB962C8B-B14F-4D97-AF65-F5344CB8AC3E}">
        <p14:creationId xmlns:p14="http://schemas.microsoft.com/office/powerpoint/2010/main" val="8398711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itchFamily="18"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fld id="{B3665EB3-6E48-4E2E-B695-5EDF5F418852}" type="slidenum">
              <a:rPr lang="tr-TR" altLang="tr-TR" sz="1200" smtClean="0"/>
              <a:pPr/>
              <a:t>11</a:t>
            </a:fld>
            <a:endParaRPr lang="tr-TR" altLang="tr-TR" sz="120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p>
        </p:txBody>
      </p:sp>
    </p:spTree>
    <p:extLst>
      <p:ext uri="{BB962C8B-B14F-4D97-AF65-F5344CB8AC3E}">
        <p14:creationId xmlns:p14="http://schemas.microsoft.com/office/powerpoint/2010/main" val="3170170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B8E03C6-122F-4E92-973C-9D651A351733}" type="slidenum">
              <a:rPr lang="tr-TR" smtClean="0"/>
              <a:t>14</a:t>
            </a:fld>
            <a:endParaRPr lang="tr-TR"/>
          </a:p>
        </p:txBody>
      </p:sp>
    </p:spTree>
    <p:extLst>
      <p:ext uri="{BB962C8B-B14F-4D97-AF65-F5344CB8AC3E}">
        <p14:creationId xmlns:p14="http://schemas.microsoft.com/office/powerpoint/2010/main" val="36475931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4B8E03C6-122F-4E92-973C-9D651A351733}" type="slidenum">
              <a:rPr lang="tr-TR" smtClean="0"/>
              <a:t>16</a:t>
            </a:fld>
            <a:endParaRPr lang="tr-TR"/>
          </a:p>
        </p:txBody>
      </p:sp>
    </p:spTree>
    <p:extLst>
      <p:ext uri="{BB962C8B-B14F-4D97-AF65-F5344CB8AC3E}">
        <p14:creationId xmlns:p14="http://schemas.microsoft.com/office/powerpoint/2010/main" val="23444038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fld id="{4B8E03C6-122F-4E92-973C-9D651A351733}" type="slidenum">
              <a:rPr lang="tr-TR" smtClean="0"/>
              <a:t>23</a:t>
            </a:fld>
            <a:endParaRPr lang="tr-TR"/>
          </a:p>
        </p:txBody>
      </p:sp>
    </p:spTree>
    <p:extLst>
      <p:ext uri="{BB962C8B-B14F-4D97-AF65-F5344CB8AC3E}">
        <p14:creationId xmlns:p14="http://schemas.microsoft.com/office/powerpoint/2010/main" val="9266784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1616570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2744559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36148107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2D48C371-AE3C-48AD-B36D-E8BB7247C0EB}" type="slidenum">
              <a:rPr lang="tr-TR" smtClean="0"/>
              <a:t>‹#›</a:t>
            </a:fld>
            <a:endParaRPr lang="tr-TR"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27994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3716832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3" name="Date Placeholder 2"/>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34061644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3" name="Date Placeholder 2"/>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4627445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42558299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3092692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1997979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1250390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2998784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32015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3605738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252133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3265392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30CF7F2-2074-4AB7-BF64-96E9546234CE}" type="datetimeFigureOut">
              <a:rPr lang="tr-TR" smtClean="0"/>
              <a:t>18.10.2018</a:t>
            </a:fld>
            <a:endParaRPr lang="tr-TR"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2975167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30CF7F2-2074-4AB7-BF64-96E9546234CE}" type="datetimeFigureOut">
              <a:rPr lang="tr-TR" smtClean="0"/>
              <a:t>18.10.2018</a:t>
            </a:fld>
            <a:endParaRPr lang="tr-TR"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2D48C371-AE3C-48AD-B36D-E8BB7247C0EB}" type="slidenum">
              <a:rPr lang="tr-TR" smtClean="0"/>
              <a:t>‹#›</a:t>
            </a:fld>
            <a:endParaRPr lang="tr-TR" dirty="0"/>
          </a:p>
        </p:txBody>
      </p:sp>
    </p:spTree>
    <p:extLst>
      <p:ext uri="{BB962C8B-B14F-4D97-AF65-F5344CB8AC3E}">
        <p14:creationId xmlns:p14="http://schemas.microsoft.com/office/powerpoint/2010/main" val="505404846"/>
      </p:ext>
    </p:extLst>
  </p:cSld>
  <p:clrMap bg1="lt1" tx1="dk1" bg2="lt2" tx2="dk2" accent1="accent1" accent2="accent2" accent3="accent3" accent4="accent4" accent5="accent5" accent6="accent6" hlink="hlink" folHlink="folHlink"/>
  <p:sldLayoutIdLst>
    <p:sldLayoutId id="2147484041" r:id="rId1"/>
    <p:sldLayoutId id="2147484042" r:id="rId2"/>
    <p:sldLayoutId id="2147484043" r:id="rId3"/>
    <p:sldLayoutId id="2147484044" r:id="rId4"/>
    <p:sldLayoutId id="2147484045" r:id="rId5"/>
    <p:sldLayoutId id="2147484046" r:id="rId6"/>
    <p:sldLayoutId id="2147484047" r:id="rId7"/>
    <p:sldLayoutId id="2147484048" r:id="rId8"/>
    <p:sldLayoutId id="2147484049" r:id="rId9"/>
    <p:sldLayoutId id="2147484050" r:id="rId10"/>
    <p:sldLayoutId id="2147484051" r:id="rId11"/>
    <p:sldLayoutId id="2147484052" r:id="rId12"/>
    <p:sldLayoutId id="2147484053" r:id="rId13"/>
    <p:sldLayoutId id="2147484054" r:id="rId14"/>
    <p:sldLayoutId id="2147484055" r:id="rId15"/>
    <p:sldLayoutId id="2147484056" r:id="rId16"/>
    <p:sldLayoutId id="214748405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1296761" y="2504220"/>
            <a:ext cx="8948057" cy="1015663"/>
          </a:xfrm>
          <a:prstGeom prst="rect">
            <a:avLst/>
          </a:prstGeom>
          <a:noFill/>
        </p:spPr>
        <p:txBody>
          <a:bodyPr wrap="square" rtlCol="0">
            <a:spAutoFit/>
          </a:bodyPr>
          <a:lstStyle/>
          <a:p>
            <a:pPr algn="ctr"/>
            <a:r>
              <a:rPr lang="tr-TR" sz="6000" dirty="0">
                <a:solidFill>
                  <a:srgbClr val="FF0000"/>
                </a:solidFill>
                <a:latin typeface="Comic Sans MS" panose="030F0702030302020204" pitchFamily="66" charset="0"/>
              </a:rPr>
              <a:t>YAKITLAR ve YANMA</a:t>
            </a:r>
          </a:p>
        </p:txBody>
      </p:sp>
      <p:pic>
        <p:nvPicPr>
          <p:cNvPr id="2" name="Resim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48875" y="0"/>
            <a:ext cx="2143125" cy="2133600"/>
          </a:xfrm>
          <a:prstGeom prst="rect">
            <a:avLst/>
          </a:prstGeom>
        </p:spPr>
      </p:pic>
    </p:spTree>
    <p:extLst>
      <p:ext uri="{BB962C8B-B14F-4D97-AF65-F5344CB8AC3E}">
        <p14:creationId xmlns:p14="http://schemas.microsoft.com/office/powerpoint/2010/main" val="1343009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ikdörtgen 10">
            <a:extLst>
              <a:ext uri="{FF2B5EF4-FFF2-40B4-BE49-F238E27FC236}">
                <a16:creationId xmlns:a16="http://schemas.microsoft.com/office/drawing/2014/main" id="{ECE5C187-80BC-4050-8F9B-9C571AE91254}"/>
              </a:ext>
            </a:extLst>
          </p:cNvPr>
          <p:cNvSpPr/>
          <p:nvPr/>
        </p:nvSpPr>
        <p:spPr>
          <a:xfrm>
            <a:off x="222707" y="126855"/>
            <a:ext cx="11746586" cy="7017306"/>
          </a:xfrm>
          <a:prstGeom prst="rect">
            <a:avLst/>
          </a:prstGeom>
        </p:spPr>
        <p:txBody>
          <a:bodyPr wrap="square">
            <a:spAutoFit/>
          </a:bodyPr>
          <a:lstStyle/>
          <a:p>
            <a:pPr algn="just"/>
            <a:r>
              <a:rPr lang="tr-TR" sz="3000" dirty="0">
                <a:solidFill>
                  <a:schemeClr val="accent6">
                    <a:lumMod val="75000"/>
                  </a:schemeClr>
                </a:solidFill>
                <a:latin typeface="Comic Sans MS" panose="030F0702030302020204" pitchFamily="66" charset="0"/>
              </a:rPr>
              <a:t>Buhar basıncı, motorun ilk çalışmasının kolay olmasının ve yakıtın buhar tıkacı oluşturma eğiliminin bir ölçüsüdür. </a:t>
            </a:r>
          </a:p>
          <a:p>
            <a:pPr algn="just"/>
            <a:r>
              <a:rPr lang="tr-TR" sz="3000" dirty="0">
                <a:solidFill>
                  <a:schemeClr val="accent6">
                    <a:lumMod val="75000"/>
                  </a:schemeClr>
                </a:solidFill>
                <a:latin typeface="Comic Sans MS" panose="030F0702030302020204" pitchFamily="66" charset="0"/>
              </a:rPr>
              <a:t>Buhar basıncının düşük olması, benzinin iyi uçucu olmadığını ve soğuk havalarda motorun ilk çalışmasının kolay yapılamayacağını gösterir. </a:t>
            </a:r>
          </a:p>
          <a:p>
            <a:pPr algn="just"/>
            <a:endParaRPr lang="tr-TR" sz="3000" dirty="0">
              <a:latin typeface="Comic Sans MS" panose="030F0702030302020204" pitchFamily="66" charset="0"/>
            </a:endParaRPr>
          </a:p>
          <a:p>
            <a:pPr algn="just"/>
            <a:r>
              <a:rPr lang="tr-TR" sz="3000" dirty="0">
                <a:solidFill>
                  <a:srgbClr val="0070C0"/>
                </a:solidFill>
                <a:latin typeface="Comic Sans MS" panose="030F0702030302020204" pitchFamily="66" charset="0"/>
              </a:rPr>
              <a:t>Enjeksiyonlu motorlar karbüratörlere göre daha düşük buhar basınçlı benzinlerle çalıştırılabilir.</a:t>
            </a:r>
          </a:p>
          <a:p>
            <a:pPr algn="just"/>
            <a:r>
              <a:rPr lang="tr-TR" sz="3000" dirty="0">
                <a:solidFill>
                  <a:srgbClr val="0070C0"/>
                </a:solidFill>
                <a:latin typeface="Comic Sans MS" panose="030F0702030302020204" pitchFamily="66" charset="0"/>
              </a:rPr>
              <a:t>Buhar basıncı değeri fazla iken motor soğuk çalışmada iyi bir performans gösterirken yakıt sisteminde tıkanıklığa sebep olabilir.</a:t>
            </a:r>
          </a:p>
          <a:p>
            <a:pPr algn="just"/>
            <a:endParaRPr lang="tr-TR" sz="3000" dirty="0">
              <a:latin typeface="Comic Sans MS" panose="030F0702030302020204" pitchFamily="66" charset="0"/>
            </a:endParaRPr>
          </a:p>
          <a:p>
            <a:pPr algn="just"/>
            <a:r>
              <a:rPr lang="tr-TR" sz="3000" dirty="0">
                <a:solidFill>
                  <a:srgbClr val="FF0000"/>
                </a:solidFill>
                <a:latin typeface="Comic Sans MS" panose="030F0702030302020204" pitchFamily="66" charset="0"/>
              </a:rPr>
              <a:t>Kışın kullanılan benzinin buhar basıncı 60-80 </a:t>
            </a:r>
            <a:r>
              <a:rPr lang="tr-TR" sz="3000" dirty="0" err="1">
                <a:solidFill>
                  <a:srgbClr val="FF0000"/>
                </a:solidFill>
                <a:latin typeface="Comic Sans MS" panose="030F0702030302020204" pitchFamily="66" charset="0"/>
              </a:rPr>
              <a:t>kPa</a:t>
            </a:r>
            <a:r>
              <a:rPr lang="tr-TR" sz="3000" dirty="0">
                <a:solidFill>
                  <a:srgbClr val="FF0000"/>
                </a:solidFill>
                <a:latin typeface="Comic Sans MS" panose="030F0702030302020204" pitchFamily="66" charset="0"/>
              </a:rPr>
              <a:t>, yazın kullanılan benzinin buhar basıncı ise 15-20 </a:t>
            </a:r>
            <a:r>
              <a:rPr lang="tr-TR" sz="3000" dirty="0" err="1">
                <a:solidFill>
                  <a:srgbClr val="FF0000"/>
                </a:solidFill>
                <a:latin typeface="Comic Sans MS" panose="030F0702030302020204" pitchFamily="66" charset="0"/>
              </a:rPr>
              <a:t>kPa</a:t>
            </a:r>
            <a:r>
              <a:rPr lang="tr-TR" sz="3000" dirty="0">
                <a:solidFill>
                  <a:srgbClr val="FF0000"/>
                </a:solidFill>
                <a:latin typeface="Comic Sans MS" panose="030F0702030302020204" pitchFamily="66" charset="0"/>
              </a:rPr>
              <a:t> aralığında olmalıdır. </a:t>
            </a:r>
          </a:p>
          <a:p>
            <a:pPr algn="just"/>
            <a:endParaRPr lang="tr-TR" sz="3000" dirty="0">
              <a:latin typeface="Comic Sans MS" panose="030F0702030302020204" pitchFamily="66" charset="0"/>
            </a:endParaRPr>
          </a:p>
        </p:txBody>
      </p:sp>
    </p:spTree>
    <p:extLst>
      <p:ext uri="{BB962C8B-B14F-4D97-AF65-F5344CB8AC3E}">
        <p14:creationId xmlns:p14="http://schemas.microsoft.com/office/powerpoint/2010/main" val="2074372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4294967295"/>
          </p:nvPr>
        </p:nvSpPr>
        <p:spPr>
          <a:xfrm>
            <a:off x="527051" y="1052513"/>
            <a:ext cx="11328400" cy="5256212"/>
          </a:xfrm>
          <a:prstGeom prst="rect">
            <a:avLst/>
          </a:prstGeom>
        </p:spPr>
        <p:txBody>
          <a:bodyPr/>
          <a:lstStyle/>
          <a:p>
            <a:pPr eaLnBrk="1" hangingPunct="1">
              <a:lnSpc>
                <a:spcPct val="80000"/>
              </a:lnSpc>
              <a:buFont typeface="Wingdings" pitchFamily="2" charset="2"/>
              <a:buNone/>
            </a:pPr>
            <a:r>
              <a:rPr lang="tr-TR" altLang="tr-TR" dirty="0"/>
              <a:t>	</a:t>
            </a:r>
            <a:endParaRPr lang="tr-TR" altLang="tr-TR" sz="2800" dirty="0"/>
          </a:p>
          <a:p>
            <a:pPr eaLnBrk="1" hangingPunct="1">
              <a:lnSpc>
                <a:spcPct val="80000"/>
              </a:lnSpc>
              <a:buFont typeface="Wingdings" pitchFamily="2" charset="2"/>
              <a:buNone/>
            </a:pPr>
            <a:endParaRPr lang="tr-TR" altLang="tr-TR" dirty="0"/>
          </a:p>
        </p:txBody>
      </p:sp>
      <p:sp>
        <p:nvSpPr>
          <p:cNvPr id="16387" name="Text Box 4"/>
          <p:cNvSpPr txBox="1">
            <a:spLocks noChangeArrowheads="1"/>
          </p:cNvSpPr>
          <p:nvPr/>
        </p:nvSpPr>
        <p:spPr bwMode="auto">
          <a:xfrm>
            <a:off x="1667501" y="6217434"/>
            <a:ext cx="66251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itchFamily="18"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eaLnBrk="1" hangingPunct="1">
              <a:spcBef>
                <a:spcPct val="50000"/>
              </a:spcBef>
            </a:pPr>
            <a:endParaRPr lang="tr-TR" altLang="tr-TR" b="1">
              <a:latin typeface="Tahoma" pitchFamily="34" charset="0"/>
            </a:endParaRPr>
          </a:p>
        </p:txBody>
      </p:sp>
      <p:sp>
        <p:nvSpPr>
          <p:cNvPr id="7" name="Dikdörtgen 6">
            <a:extLst>
              <a:ext uri="{FF2B5EF4-FFF2-40B4-BE49-F238E27FC236}">
                <a16:creationId xmlns:a16="http://schemas.microsoft.com/office/drawing/2014/main" id="{C6307701-2237-4838-952F-C4E30F05086E}"/>
              </a:ext>
            </a:extLst>
          </p:cNvPr>
          <p:cNvSpPr/>
          <p:nvPr/>
        </p:nvSpPr>
        <p:spPr>
          <a:xfrm>
            <a:off x="130629" y="789613"/>
            <a:ext cx="11975646" cy="6555641"/>
          </a:xfrm>
          <a:prstGeom prst="rect">
            <a:avLst/>
          </a:prstGeom>
        </p:spPr>
        <p:txBody>
          <a:bodyPr wrap="square">
            <a:spAutoFit/>
          </a:bodyPr>
          <a:lstStyle/>
          <a:p>
            <a:pPr algn="just"/>
            <a:r>
              <a:rPr lang="tr-TR" sz="3000" dirty="0" err="1">
                <a:solidFill>
                  <a:srgbClr val="FF0000"/>
                </a:solidFill>
                <a:latin typeface="Comic Sans MS" panose="030F0702030302020204" pitchFamily="66" charset="0"/>
              </a:rPr>
              <a:t>Distilasyon</a:t>
            </a:r>
            <a:r>
              <a:rPr lang="tr-TR" sz="3000" dirty="0">
                <a:solidFill>
                  <a:srgbClr val="FF0000"/>
                </a:solidFill>
                <a:latin typeface="Comic Sans MS" panose="030F0702030302020204" pitchFamily="66" charset="0"/>
              </a:rPr>
              <a:t>;</a:t>
            </a:r>
            <a:r>
              <a:rPr lang="tr-TR" sz="3000" dirty="0">
                <a:latin typeface="Comic Sans MS" panose="030F0702030302020204" pitchFamily="66" charset="0"/>
              </a:rPr>
              <a:t> Her maddenin farklı </a:t>
            </a:r>
            <a:r>
              <a:rPr lang="tr-TR" sz="3000" dirty="0" err="1">
                <a:latin typeface="Comic Sans MS" panose="030F0702030302020204" pitchFamily="66" charset="0"/>
              </a:rPr>
              <a:t>K.N’sı</a:t>
            </a:r>
            <a:r>
              <a:rPr lang="tr-TR" sz="3000" dirty="0">
                <a:latin typeface="Comic Sans MS" panose="030F0702030302020204" pitchFamily="66" charset="0"/>
              </a:rPr>
              <a:t> olması nedeniyle, sıvı karışımının önce kaynatılıp gaz haline dönüştürülmesi ve bu gazın soğutulup yeniden sıvı hale yoğunlaştırılması ile bileşenlerin geri kazanılması işlemidir. </a:t>
            </a:r>
          </a:p>
          <a:p>
            <a:pPr algn="just"/>
            <a:endParaRPr lang="tr-TR" sz="3000" dirty="0">
              <a:latin typeface="Comic Sans MS" panose="030F0702030302020204" pitchFamily="66" charset="0"/>
            </a:endParaRPr>
          </a:p>
          <a:p>
            <a:pPr algn="just"/>
            <a:r>
              <a:rPr lang="tr-TR" sz="3000" dirty="0">
                <a:latin typeface="Comic Sans MS" panose="030F0702030302020204" pitchFamily="66" charset="0"/>
              </a:rPr>
              <a:t>Benzin, K.N farklı çok sayıda hidrokarbon içeren bir sıvıdır. </a:t>
            </a:r>
          </a:p>
          <a:p>
            <a:pPr algn="just"/>
            <a:r>
              <a:rPr lang="tr-TR" sz="3000" dirty="0" err="1">
                <a:latin typeface="Comic Sans MS" panose="030F0702030302020204" pitchFamily="66" charset="0"/>
              </a:rPr>
              <a:t>Reid</a:t>
            </a:r>
            <a:r>
              <a:rPr lang="tr-TR" sz="3000" dirty="0">
                <a:latin typeface="Comic Sans MS" panose="030F0702030302020204" pitchFamily="66" charset="0"/>
              </a:rPr>
              <a:t> buhar basıncı testi sonuçlarından, benzinin  </a:t>
            </a:r>
            <a:r>
              <a:rPr lang="tr-TR" sz="3000" dirty="0">
                <a:solidFill>
                  <a:srgbClr val="FF0000"/>
                </a:solidFill>
                <a:latin typeface="Comic Sans MS" panose="030F0702030302020204" pitchFamily="66" charset="0"/>
              </a:rPr>
              <a:t>«damıtma eğrisi»</a:t>
            </a:r>
            <a:r>
              <a:rPr lang="tr-TR" sz="3000" dirty="0">
                <a:latin typeface="Comic Sans MS" panose="030F0702030302020204" pitchFamily="66" charset="0"/>
              </a:rPr>
              <a:t> elde edilmiştir.</a:t>
            </a:r>
          </a:p>
          <a:p>
            <a:pPr algn="just"/>
            <a:endParaRPr lang="tr-TR" sz="3000" dirty="0">
              <a:latin typeface="Comic Sans MS" panose="030F0702030302020204" pitchFamily="66" charset="0"/>
            </a:endParaRPr>
          </a:p>
          <a:p>
            <a:pPr algn="just"/>
            <a:r>
              <a:rPr lang="tr-TR" sz="3000" dirty="0" err="1">
                <a:latin typeface="Comic Sans MS" panose="030F0702030302020204" pitchFamily="66" charset="0"/>
              </a:rPr>
              <a:t>Distilasyon</a:t>
            </a:r>
            <a:r>
              <a:rPr lang="tr-TR" sz="3000" dirty="0">
                <a:latin typeface="Comic Sans MS" panose="030F0702030302020204" pitchFamily="66" charset="0"/>
              </a:rPr>
              <a:t> eğrisi; uçuculuk, ortalama K.N, molekül ağırlığı, bileşim ve diğer fiziksel özelliklerin (kritik sabitler, buhar basıncı vb.) belirlenmesinde kullanılır.</a:t>
            </a:r>
          </a:p>
          <a:p>
            <a:pPr algn="just"/>
            <a:endParaRPr lang="tr-TR" sz="3000" dirty="0">
              <a:solidFill>
                <a:srgbClr val="C00000"/>
              </a:solidFill>
              <a:latin typeface="Comic Sans MS" panose="030F0702030302020204" pitchFamily="66" charset="0"/>
            </a:endParaRPr>
          </a:p>
          <a:p>
            <a:pPr algn="just"/>
            <a:endParaRPr lang="tr-TR" sz="3000" dirty="0">
              <a:latin typeface="Comic Sans MS" panose="030F0702030302020204" pitchFamily="66" charset="0"/>
            </a:endParaRPr>
          </a:p>
        </p:txBody>
      </p:sp>
      <p:sp>
        <p:nvSpPr>
          <p:cNvPr id="5" name="Metin kutusu 4">
            <a:extLst>
              <a:ext uri="{FF2B5EF4-FFF2-40B4-BE49-F238E27FC236}">
                <a16:creationId xmlns:a16="http://schemas.microsoft.com/office/drawing/2014/main" id="{9094EF18-D0E5-4907-A6B9-7F0E575EA382}"/>
              </a:ext>
            </a:extLst>
          </p:cNvPr>
          <p:cNvSpPr txBox="1"/>
          <p:nvPr/>
        </p:nvSpPr>
        <p:spPr>
          <a:xfrm>
            <a:off x="2195146" y="143530"/>
            <a:ext cx="7192108" cy="1077218"/>
          </a:xfrm>
          <a:prstGeom prst="rect">
            <a:avLst/>
          </a:prstGeom>
          <a:noFill/>
        </p:spPr>
        <p:txBody>
          <a:bodyPr wrap="square" rtlCol="0">
            <a:spAutoFit/>
          </a:bodyPr>
          <a:lstStyle/>
          <a:p>
            <a:pPr algn="ctr"/>
            <a:r>
              <a:rPr lang="tr-TR" sz="3200" dirty="0">
                <a:solidFill>
                  <a:srgbClr val="FF0000"/>
                </a:solidFill>
                <a:latin typeface="Comic Sans MS" panose="030F0702030302020204" pitchFamily="66" charset="0"/>
              </a:rPr>
              <a:t>Damıtma Eğrisi (</a:t>
            </a:r>
            <a:r>
              <a:rPr lang="tr-TR" sz="3200" dirty="0" err="1">
                <a:solidFill>
                  <a:srgbClr val="FF0000"/>
                </a:solidFill>
                <a:latin typeface="Comic Sans MS" panose="030F0702030302020204" pitchFamily="66" charset="0"/>
              </a:rPr>
              <a:t>Distilasyon</a:t>
            </a:r>
            <a:r>
              <a:rPr lang="tr-TR" sz="3200" dirty="0">
                <a:solidFill>
                  <a:srgbClr val="FF0000"/>
                </a:solidFill>
                <a:latin typeface="Comic Sans MS" panose="030F0702030302020204" pitchFamily="66" charset="0"/>
              </a:rPr>
              <a:t> Profili)</a:t>
            </a:r>
          </a:p>
          <a:p>
            <a:endParaRPr lang="tr-TR" sz="3200" dirty="0">
              <a:solidFill>
                <a:srgbClr val="FF0000"/>
              </a:solidFill>
              <a:latin typeface="Comic Sans MS" panose="030F0702030302020204" pitchFamily="66" charset="0"/>
            </a:endParaRPr>
          </a:p>
        </p:txBody>
      </p:sp>
    </p:spTree>
    <p:extLst>
      <p:ext uri="{BB962C8B-B14F-4D97-AF65-F5344CB8AC3E}">
        <p14:creationId xmlns:p14="http://schemas.microsoft.com/office/powerpoint/2010/main" val="2834421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28545" y="153804"/>
            <a:ext cx="11734910" cy="1477328"/>
          </a:xfrm>
          <a:prstGeom prst="rect">
            <a:avLst/>
          </a:prstGeom>
        </p:spPr>
        <p:txBody>
          <a:bodyPr wrap="square">
            <a:spAutoFit/>
          </a:bodyPr>
          <a:lstStyle/>
          <a:p>
            <a:pPr algn="just"/>
            <a:r>
              <a:rPr lang="tr-TR" sz="3000" dirty="0" err="1">
                <a:latin typeface="Comic Sans MS" panose="030F0702030302020204" pitchFamily="66" charset="0"/>
              </a:rPr>
              <a:t>Reid</a:t>
            </a:r>
            <a:r>
              <a:rPr lang="tr-TR" sz="3000" dirty="0">
                <a:latin typeface="Comic Sans MS" panose="030F0702030302020204" pitchFamily="66" charset="0"/>
              </a:rPr>
              <a:t> buhar basıncı, uçuculuğu tek bir sayı ile açıklarken damıtma eğrisi detaylı bilgi verir. </a:t>
            </a:r>
          </a:p>
          <a:p>
            <a:pPr algn="just"/>
            <a:endParaRPr lang="tr-TR" sz="3000" dirty="0">
              <a:latin typeface="Comic Sans MS" panose="030F0702030302020204" pitchFamily="66" charset="0"/>
            </a:endParaRPr>
          </a:p>
        </p:txBody>
      </p:sp>
      <p:pic>
        <p:nvPicPr>
          <p:cNvPr id="2" name="Resim 1">
            <a:extLst>
              <a:ext uri="{FF2B5EF4-FFF2-40B4-BE49-F238E27FC236}">
                <a16:creationId xmlns:a16="http://schemas.microsoft.com/office/drawing/2014/main" id="{EE8FD64A-5025-4982-96C6-EDD26B0A9A25}"/>
              </a:ext>
            </a:extLst>
          </p:cNvPr>
          <p:cNvPicPr>
            <a:picLocks noChangeAspect="1"/>
          </p:cNvPicPr>
          <p:nvPr/>
        </p:nvPicPr>
        <p:blipFill>
          <a:blip r:embed="rId2"/>
          <a:stretch>
            <a:fillRect/>
          </a:stretch>
        </p:blipFill>
        <p:spPr>
          <a:xfrm>
            <a:off x="2867405" y="1558407"/>
            <a:ext cx="6114290" cy="4495802"/>
          </a:xfrm>
          <a:prstGeom prst="rect">
            <a:avLst/>
          </a:prstGeom>
        </p:spPr>
      </p:pic>
      <p:sp>
        <p:nvSpPr>
          <p:cNvPr id="3" name="Dikdörtgen 2">
            <a:extLst>
              <a:ext uri="{FF2B5EF4-FFF2-40B4-BE49-F238E27FC236}">
                <a16:creationId xmlns:a16="http://schemas.microsoft.com/office/drawing/2014/main" id="{56675AAB-962F-4945-B878-652CEC487094}"/>
              </a:ext>
            </a:extLst>
          </p:cNvPr>
          <p:cNvSpPr/>
          <p:nvPr/>
        </p:nvSpPr>
        <p:spPr>
          <a:xfrm>
            <a:off x="2941259" y="6235184"/>
            <a:ext cx="6040436" cy="400110"/>
          </a:xfrm>
          <a:prstGeom prst="rect">
            <a:avLst/>
          </a:prstGeom>
        </p:spPr>
        <p:txBody>
          <a:bodyPr wrap="none">
            <a:spAutoFit/>
          </a:bodyPr>
          <a:lstStyle/>
          <a:p>
            <a:r>
              <a:rPr lang="tr-TR" sz="2000" b="1" dirty="0">
                <a:solidFill>
                  <a:srgbClr val="FF0000"/>
                </a:solidFill>
                <a:latin typeface="Comic Sans MS" panose="030F0702030302020204" pitchFamily="66" charset="0"/>
              </a:rPr>
              <a:t>Damıtma eğrisinin benzin performansıyla ilişkisi</a:t>
            </a:r>
            <a:endParaRPr lang="tr-TR" sz="2000" b="1" dirty="0">
              <a:solidFill>
                <a:srgbClr val="FF0000"/>
              </a:solidFill>
            </a:endParaRPr>
          </a:p>
        </p:txBody>
      </p:sp>
    </p:spTree>
    <p:extLst>
      <p:ext uri="{BB962C8B-B14F-4D97-AF65-F5344CB8AC3E}">
        <p14:creationId xmlns:p14="http://schemas.microsoft.com/office/powerpoint/2010/main" val="3545439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06404" y="843677"/>
            <a:ext cx="11579192" cy="1015663"/>
          </a:xfrm>
          <a:prstGeom prst="rect">
            <a:avLst/>
          </a:prstGeom>
        </p:spPr>
        <p:txBody>
          <a:bodyPr wrap="square">
            <a:spAutoFit/>
          </a:bodyPr>
          <a:lstStyle/>
          <a:p>
            <a:pPr algn="just"/>
            <a:endParaRPr lang="tr-TR" sz="3000" dirty="0">
              <a:latin typeface="Comic Sans MS" panose="030F0702030302020204" pitchFamily="66" charset="0"/>
            </a:endParaRPr>
          </a:p>
          <a:p>
            <a:pPr algn="just"/>
            <a:endParaRPr lang="tr-TR" sz="3000" dirty="0">
              <a:latin typeface="Comic Sans MS" panose="030F0702030302020204" pitchFamily="66" charset="0"/>
            </a:endParaRPr>
          </a:p>
        </p:txBody>
      </p:sp>
      <p:sp>
        <p:nvSpPr>
          <p:cNvPr id="5" name="Dikdörtgen 4">
            <a:extLst>
              <a:ext uri="{FF2B5EF4-FFF2-40B4-BE49-F238E27FC236}">
                <a16:creationId xmlns:a16="http://schemas.microsoft.com/office/drawing/2014/main" id="{DF2A2EC3-E46E-47F3-B275-5537AAD2FB01}"/>
              </a:ext>
            </a:extLst>
          </p:cNvPr>
          <p:cNvSpPr/>
          <p:nvPr/>
        </p:nvSpPr>
        <p:spPr>
          <a:xfrm>
            <a:off x="228545" y="382012"/>
            <a:ext cx="11734910" cy="1477328"/>
          </a:xfrm>
          <a:prstGeom prst="rect">
            <a:avLst/>
          </a:prstGeom>
        </p:spPr>
        <p:txBody>
          <a:bodyPr wrap="square">
            <a:spAutoFit/>
          </a:bodyPr>
          <a:lstStyle/>
          <a:p>
            <a:pPr algn="just"/>
            <a:r>
              <a:rPr lang="tr-TR" sz="3000" dirty="0">
                <a:solidFill>
                  <a:srgbClr val="FF0000"/>
                </a:solidFill>
                <a:latin typeface="Comic Sans MS" panose="030F0702030302020204" pitchFamily="66" charset="0"/>
              </a:rPr>
              <a:t>T değerleri </a:t>
            </a:r>
            <a:r>
              <a:rPr lang="tr-TR" sz="3000" dirty="0">
                <a:latin typeface="Comic Sans MS" panose="030F0702030302020204" pitchFamily="66" charset="0"/>
              </a:rPr>
              <a:t>Amerika, Japonya ve Avustralya’daki standartlarda kullanılır.</a:t>
            </a:r>
          </a:p>
          <a:p>
            <a:pPr algn="just"/>
            <a:r>
              <a:rPr lang="tr-TR" sz="3000" dirty="0">
                <a:solidFill>
                  <a:srgbClr val="FF0000"/>
                </a:solidFill>
                <a:latin typeface="Comic Sans MS" panose="030F0702030302020204" pitchFamily="66" charset="0"/>
              </a:rPr>
              <a:t>E değerleri </a:t>
            </a:r>
            <a:r>
              <a:rPr lang="tr-TR" sz="3000" dirty="0">
                <a:latin typeface="Comic Sans MS" panose="030F0702030302020204" pitchFamily="66" charset="0"/>
              </a:rPr>
              <a:t>Avrupa’daki standartlarda kullanılır.</a:t>
            </a:r>
          </a:p>
        </p:txBody>
      </p:sp>
      <p:sp>
        <p:nvSpPr>
          <p:cNvPr id="8" name="Dikdörtgen 7">
            <a:extLst>
              <a:ext uri="{FF2B5EF4-FFF2-40B4-BE49-F238E27FC236}">
                <a16:creationId xmlns:a16="http://schemas.microsoft.com/office/drawing/2014/main" id="{1F52E229-C296-49FB-8E74-75605E2968CF}"/>
              </a:ext>
            </a:extLst>
          </p:cNvPr>
          <p:cNvSpPr/>
          <p:nvPr/>
        </p:nvSpPr>
        <p:spPr>
          <a:xfrm>
            <a:off x="228545" y="2321005"/>
            <a:ext cx="11734910" cy="4708981"/>
          </a:xfrm>
          <a:prstGeom prst="rect">
            <a:avLst/>
          </a:prstGeom>
        </p:spPr>
        <p:txBody>
          <a:bodyPr wrap="square">
            <a:spAutoFit/>
          </a:bodyPr>
          <a:lstStyle/>
          <a:p>
            <a:pPr algn="just"/>
            <a:r>
              <a:rPr lang="tr-TR" sz="3000" dirty="0">
                <a:solidFill>
                  <a:schemeClr val="accent6">
                    <a:lumMod val="75000"/>
                  </a:schemeClr>
                </a:solidFill>
                <a:latin typeface="Comic Sans MS" panose="030F0702030302020204" pitchFamily="66" charset="0"/>
              </a:rPr>
              <a:t>T harfinden sonra gelen rakam (T10), yakıtın hacimsel % olarak o rakam kadarının buharlaştığı andaki sıcaklık değeridir. (T10: Yakıtın %10’nun buharlaştığı sıcaklıktır.)</a:t>
            </a:r>
          </a:p>
          <a:p>
            <a:pPr algn="just"/>
            <a:endParaRPr lang="tr-TR" sz="3000" dirty="0">
              <a:solidFill>
                <a:srgbClr val="FF0000"/>
              </a:solidFill>
              <a:latin typeface="Comic Sans MS" panose="030F0702030302020204" pitchFamily="66" charset="0"/>
            </a:endParaRPr>
          </a:p>
          <a:p>
            <a:pPr algn="just"/>
            <a:r>
              <a:rPr lang="tr-TR" sz="3000" dirty="0">
                <a:solidFill>
                  <a:srgbClr val="00B0F0"/>
                </a:solidFill>
                <a:latin typeface="Comic Sans MS" panose="030F0702030302020204" pitchFamily="66" charset="0"/>
              </a:rPr>
              <a:t>E harfinden sonra gelen rakam (E120) ise sıcaklık (</a:t>
            </a:r>
            <a:r>
              <a:rPr lang="tr-TR" sz="3000" dirty="0" err="1">
                <a:solidFill>
                  <a:srgbClr val="00B0F0"/>
                </a:solidFill>
                <a:latin typeface="Comic Sans MS" panose="030F0702030302020204" pitchFamily="66" charset="0"/>
              </a:rPr>
              <a:t>oC</a:t>
            </a:r>
            <a:r>
              <a:rPr lang="tr-TR" sz="3000" dirty="0">
                <a:solidFill>
                  <a:srgbClr val="00B0F0"/>
                </a:solidFill>
                <a:latin typeface="Comic Sans MS" panose="030F0702030302020204" pitchFamily="66" charset="0"/>
              </a:rPr>
              <a:t>) değerini ifade eder ve o sıcaklığa kadar buharlaşan yakıtın hacimsel % değerini belirtir.</a:t>
            </a:r>
          </a:p>
          <a:p>
            <a:pPr algn="just"/>
            <a:endParaRPr lang="tr-TR" sz="3000" dirty="0">
              <a:solidFill>
                <a:srgbClr val="FF0000"/>
              </a:solidFill>
              <a:latin typeface="Comic Sans MS" panose="030F0702030302020204" pitchFamily="66" charset="0"/>
            </a:endParaRPr>
          </a:p>
          <a:p>
            <a:pPr algn="just"/>
            <a:endParaRPr lang="tr-TR" sz="3000" dirty="0">
              <a:solidFill>
                <a:srgbClr val="FF0000"/>
              </a:solidFill>
              <a:latin typeface="Comic Sans MS" panose="030F0702030302020204" pitchFamily="66" charset="0"/>
            </a:endParaRPr>
          </a:p>
          <a:p>
            <a:pPr algn="just"/>
            <a:endParaRPr lang="tr-TR" sz="3000" dirty="0">
              <a:latin typeface="Comic Sans MS" panose="030F0702030302020204" pitchFamily="66" charset="0"/>
            </a:endParaRPr>
          </a:p>
        </p:txBody>
      </p:sp>
    </p:spTree>
    <p:extLst>
      <p:ext uri="{BB962C8B-B14F-4D97-AF65-F5344CB8AC3E}">
        <p14:creationId xmlns:p14="http://schemas.microsoft.com/office/powerpoint/2010/main" val="429236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038BA1E0-E232-4CFC-B071-C595FF6FD6F3}"/>
              </a:ext>
            </a:extLst>
          </p:cNvPr>
          <p:cNvSpPr/>
          <p:nvPr/>
        </p:nvSpPr>
        <p:spPr>
          <a:xfrm>
            <a:off x="228545" y="302359"/>
            <a:ext cx="11734910" cy="6555641"/>
          </a:xfrm>
          <a:prstGeom prst="rect">
            <a:avLst/>
          </a:prstGeom>
        </p:spPr>
        <p:txBody>
          <a:bodyPr wrap="square">
            <a:spAutoFit/>
          </a:bodyPr>
          <a:lstStyle/>
          <a:p>
            <a:pPr algn="just"/>
            <a:r>
              <a:rPr lang="tr-TR" sz="2800" dirty="0">
                <a:solidFill>
                  <a:srgbClr val="FF0000"/>
                </a:solidFill>
                <a:latin typeface="Comic Sans MS" panose="030F0702030302020204" pitchFamily="66" charset="0"/>
              </a:rPr>
              <a:t>İlk %20’lik </a:t>
            </a:r>
            <a:r>
              <a:rPr lang="tr-TR" sz="2800" dirty="0" err="1">
                <a:solidFill>
                  <a:srgbClr val="FF0000"/>
                </a:solidFill>
                <a:latin typeface="Comic Sans MS" panose="030F0702030302020204" pitchFamily="66" charset="0"/>
              </a:rPr>
              <a:t>distilat</a:t>
            </a:r>
            <a:r>
              <a:rPr lang="tr-TR" sz="2800" dirty="0">
                <a:solidFill>
                  <a:srgbClr val="FF0000"/>
                </a:solidFill>
                <a:latin typeface="Comic Sans MS" panose="030F0702030302020204" pitchFamily="66" charset="0"/>
              </a:rPr>
              <a:t>: </a:t>
            </a:r>
            <a:r>
              <a:rPr lang="tr-TR" sz="2800" dirty="0">
                <a:latin typeface="Comic Sans MS" panose="030F0702030302020204" pitchFamily="66" charset="0"/>
              </a:rPr>
              <a:t>Motorun ilk çalışmasının kolay olması, ısınmış motorun düzgün çalışması, buhar tıkanması olmaması ve düşük buharlaşma kaybını tanımlar.</a:t>
            </a:r>
          </a:p>
          <a:p>
            <a:pPr algn="just"/>
            <a:endParaRPr lang="tr-TR" sz="2800" dirty="0">
              <a:latin typeface="Comic Sans MS" panose="030F0702030302020204" pitchFamily="66" charset="0"/>
            </a:endParaRPr>
          </a:p>
          <a:p>
            <a:pPr algn="just"/>
            <a:r>
              <a:rPr lang="tr-TR" sz="2800" dirty="0">
                <a:solidFill>
                  <a:srgbClr val="FF0000"/>
                </a:solidFill>
                <a:latin typeface="Comic Sans MS" panose="030F0702030302020204" pitchFamily="66" charset="0"/>
              </a:rPr>
              <a:t>%20-90 arası </a:t>
            </a:r>
            <a:r>
              <a:rPr lang="tr-TR" sz="2800" dirty="0" err="1">
                <a:solidFill>
                  <a:srgbClr val="FF0000"/>
                </a:solidFill>
                <a:latin typeface="Comic Sans MS" panose="030F0702030302020204" pitchFamily="66" charset="0"/>
              </a:rPr>
              <a:t>distilat</a:t>
            </a:r>
            <a:r>
              <a:rPr lang="tr-TR" sz="2800" dirty="0">
                <a:solidFill>
                  <a:srgbClr val="FF0000"/>
                </a:solidFill>
                <a:latin typeface="Comic Sans MS" panose="030F0702030302020204" pitchFamily="66" charset="0"/>
              </a:rPr>
              <a:t>: </a:t>
            </a:r>
            <a:r>
              <a:rPr lang="tr-TR" sz="2800" dirty="0">
                <a:latin typeface="Comic Sans MS" panose="030F0702030302020204" pitchFamily="66" charset="0"/>
              </a:rPr>
              <a:t>Motorun hızlı ısınması ve düzgün çalışması, kısa mesafelerde yakıt ekonomisi, iyi güç ve hızlanma, karbüratör buzlanmasını engellemek amacını taşır.</a:t>
            </a:r>
          </a:p>
          <a:p>
            <a:pPr algn="just"/>
            <a:endParaRPr lang="tr-TR" sz="2800" dirty="0">
              <a:latin typeface="Comic Sans MS" panose="030F0702030302020204" pitchFamily="66" charset="0"/>
            </a:endParaRPr>
          </a:p>
          <a:p>
            <a:pPr algn="just"/>
            <a:r>
              <a:rPr lang="tr-TR" sz="2800" dirty="0">
                <a:solidFill>
                  <a:srgbClr val="FF0000"/>
                </a:solidFill>
                <a:latin typeface="Comic Sans MS" panose="030F0702030302020204" pitchFamily="66" charset="0"/>
              </a:rPr>
              <a:t>Son %10’luk </a:t>
            </a:r>
            <a:r>
              <a:rPr lang="tr-TR" sz="2800" dirty="0" err="1">
                <a:solidFill>
                  <a:srgbClr val="FF0000"/>
                </a:solidFill>
                <a:latin typeface="Comic Sans MS" panose="030F0702030302020204" pitchFamily="66" charset="0"/>
              </a:rPr>
              <a:t>distilat</a:t>
            </a:r>
            <a:r>
              <a:rPr lang="tr-TR" sz="2800" dirty="0">
                <a:solidFill>
                  <a:srgbClr val="FF0000"/>
                </a:solidFill>
                <a:latin typeface="Comic Sans MS" panose="030F0702030302020204" pitchFamily="66" charset="0"/>
              </a:rPr>
              <a:t>: </a:t>
            </a:r>
            <a:r>
              <a:rPr lang="tr-TR" sz="2800" dirty="0">
                <a:latin typeface="Comic Sans MS" panose="030F0702030302020204" pitchFamily="66" charset="0"/>
              </a:rPr>
              <a:t>İyi yakıt ekonomisi, motorda depozit oluşmasını engelleme, </a:t>
            </a:r>
            <a:r>
              <a:rPr lang="tr-TR" sz="2800" dirty="0" err="1">
                <a:latin typeface="Comic Sans MS" panose="030F0702030302020204" pitchFamily="66" charset="0"/>
              </a:rPr>
              <a:t>karter</a:t>
            </a:r>
            <a:r>
              <a:rPr lang="tr-TR" sz="2800" dirty="0">
                <a:latin typeface="Comic Sans MS" panose="030F0702030302020204" pitchFamily="66" charset="0"/>
              </a:rPr>
              <a:t> yağının yakıtla seyrelmesini en aza düşürme, </a:t>
            </a:r>
            <a:r>
              <a:rPr lang="tr-TR" sz="2800" dirty="0" err="1">
                <a:latin typeface="Comic Sans MS" panose="030F0702030302020204" pitchFamily="66" charset="0"/>
              </a:rPr>
              <a:t>eksozdan</a:t>
            </a:r>
            <a:r>
              <a:rPr lang="tr-TR" sz="2800" dirty="0">
                <a:latin typeface="Comic Sans MS" panose="030F0702030302020204" pitchFamily="66" charset="0"/>
              </a:rPr>
              <a:t> uçucu organik madde çıkışının en az düzeyde olmasını belirler. Şekildeki sıcaklık aralıkları yaklaşıktır, kesin aralıklar aracın kullanıldığı yerleşim yerinin koşullarına bağlıdır.</a:t>
            </a:r>
          </a:p>
          <a:p>
            <a:pPr algn="just"/>
            <a:endParaRPr lang="tr-TR" sz="2800" dirty="0">
              <a:latin typeface="Comic Sans MS" panose="030F0702030302020204" pitchFamily="66" charset="0"/>
            </a:endParaRPr>
          </a:p>
          <a:p>
            <a:pPr algn="just"/>
            <a:endParaRPr lang="tr-TR" sz="2800" dirty="0">
              <a:latin typeface="Comic Sans MS" panose="030F0702030302020204" pitchFamily="66" charset="0"/>
            </a:endParaRPr>
          </a:p>
        </p:txBody>
      </p:sp>
    </p:spTree>
    <p:extLst>
      <p:ext uri="{BB962C8B-B14F-4D97-AF65-F5344CB8AC3E}">
        <p14:creationId xmlns:p14="http://schemas.microsoft.com/office/powerpoint/2010/main" val="2355046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6823" y="322818"/>
            <a:ext cx="11647714" cy="4247317"/>
          </a:xfrm>
          <a:prstGeom prst="rect">
            <a:avLst/>
          </a:prstGeom>
        </p:spPr>
        <p:txBody>
          <a:bodyPr wrap="square">
            <a:spAutoFit/>
          </a:bodyPr>
          <a:lstStyle/>
          <a:p>
            <a:pPr algn="just"/>
            <a:r>
              <a:rPr lang="tr-TR" sz="3000" dirty="0">
                <a:latin typeface="Comic Sans MS" panose="030F0702030302020204" pitchFamily="66" charset="0"/>
              </a:rPr>
              <a:t>Önemli miktarda yüksek </a:t>
            </a:r>
            <a:r>
              <a:rPr lang="tr-TR" sz="3000" dirty="0" err="1">
                <a:latin typeface="Comic Sans MS" panose="030F0702030302020204" pitchFamily="66" charset="0"/>
              </a:rPr>
              <a:t>K.N’lı</a:t>
            </a:r>
            <a:r>
              <a:rPr lang="tr-TR" sz="3000" dirty="0">
                <a:latin typeface="Comic Sans MS" panose="030F0702030302020204" pitchFamily="66" charset="0"/>
              </a:rPr>
              <a:t> bileşikler içeren benzinler </a:t>
            </a:r>
            <a:r>
              <a:rPr lang="tr-TR" sz="3000" dirty="0" err="1">
                <a:latin typeface="Comic Sans MS" panose="030F0702030302020204" pitchFamily="66" charset="0"/>
              </a:rPr>
              <a:t>egzos</a:t>
            </a:r>
            <a:r>
              <a:rPr lang="tr-TR" sz="3000" dirty="0">
                <a:latin typeface="Comic Sans MS" panose="030F0702030302020204" pitchFamily="66" charset="0"/>
              </a:rPr>
              <a:t> emisyonunda fazla uçucu organik madde salınımına neden olur. Bu tür maddeler zor buharlaşır, özellikle motor soğukken tam yanma olmaz. </a:t>
            </a:r>
            <a:r>
              <a:rPr lang="tr-TR" sz="3000" dirty="0" err="1">
                <a:latin typeface="Comic Sans MS" panose="030F0702030302020204" pitchFamily="66" charset="0"/>
              </a:rPr>
              <a:t>Distilasyon</a:t>
            </a:r>
            <a:r>
              <a:rPr lang="tr-TR" sz="3000" dirty="0">
                <a:latin typeface="Comic Sans MS" panose="030F0702030302020204" pitchFamily="66" charset="0"/>
              </a:rPr>
              <a:t> profiline getirilen sınırlamaların bir nedeni de bu bileşikleri asgari seviyede tutmaktır.</a:t>
            </a:r>
          </a:p>
          <a:p>
            <a:pPr algn="just"/>
            <a:endParaRPr lang="tr-TR" sz="3000" dirty="0">
              <a:latin typeface="Comic Sans MS" panose="030F0702030302020204" pitchFamily="66" charset="0"/>
            </a:endParaRPr>
          </a:p>
          <a:p>
            <a:pPr algn="just"/>
            <a:r>
              <a:rPr lang="tr-TR" sz="3000" dirty="0">
                <a:latin typeface="Comic Sans MS" panose="030F0702030302020204" pitchFamily="66" charset="0"/>
              </a:rPr>
              <a:t> </a:t>
            </a:r>
          </a:p>
          <a:p>
            <a:pPr algn="just"/>
            <a:endParaRPr lang="tr-TR" sz="3000" dirty="0">
              <a:latin typeface="Comic Sans MS" panose="030F0702030302020204" pitchFamily="66" charset="0"/>
            </a:endParaRPr>
          </a:p>
          <a:p>
            <a:pPr algn="just"/>
            <a:endParaRPr lang="tr-TR" sz="3000" dirty="0">
              <a:latin typeface="Comic Sans MS" panose="030F0702030302020204" pitchFamily="66" charset="0"/>
            </a:endParaRPr>
          </a:p>
        </p:txBody>
      </p:sp>
      <p:pic>
        <p:nvPicPr>
          <p:cNvPr id="5" name="Resim 4">
            <a:extLst>
              <a:ext uri="{FF2B5EF4-FFF2-40B4-BE49-F238E27FC236}">
                <a16:creationId xmlns:a16="http://schemas.microsoft.com/office/drawing/2014/main" id="{F2335B75-5A56-4215-96FB-65F0087B7671}"/>
              </a:ext>
            </a:extLst>
          </p:cNvPr>
          <p:cNvPicPr>
            <a:picLocks noChangeAspect="1"/>
          </p:cNvPicPr>
          <p:nvPr/>
        </p:nvPicPr>
        <p:blipFill>
          <a:blip r:embed="rId2"/>
          <a:stretch>
            <a:fillRect/>
          </a:stretch>
        </p:blipFill>
        <p:spPr>
          <a:xfrm>
            <a:off x="3478281" y="2788959"/>
            <a:ext cx="4844798" cy="3562352"/>
          </a:xfrm>
          <a:prstGeom prst="rect">
            <a:avLst/>
          </a:prstGeom>
        </p:spPr>
      </p:pic>
      <p:sp>
        <p:nvSpPr>
          <p:cNvPr id="6" name="Dikdörtgen 5">
            <a:extLst>
              <a:ext uri="{FF2B5EF4-FFF2-40B4-BE49-F238E27FC236}">
                <a16:creationId xmlns:a16="http://schemas.microsoft.com/office/drawing/2014/main" id="{179F34E1-BE83-4EA3-9D6E-4DA215D9994A}"/>
              </a:ext>
            </a:extLst>
          </p:cNvPr>
          <p:cNvSpPr/>
          <p:nvPr/>
        </p:nvSpPr>
        <p:spPr>
          <a:xfrm>
            <a:off x="2990057" y="6335127"/>
            <a:ext cx="6040436" cy="400110"/>
          </a:xfrm>
          <a:prstGeom prst="rect">
            <a:avLst/>
          </a:prstGeom>
        </p:spPr>
        <p:txBody>
          <a:bodyPr wrap="none">
            <a:spAutoFit/>
          </a:bodyPr>
          <a:lstStyle/>
          <a:p>
            <a:r>
              <a:rPr lang="tr-TR" sz="2000" b="1" dirty="0">
                <a:solidFill>
                  <a:srgbClr val="FF0000"/>
                </a:solidFill>
                <a:latin typeface="Comic Sans MS" panose="030F0702030302020204" pitchFamily="66" charset="0"/>
              </a:rPr>
              <a:t>Damıtma eğrisinin benzin performansıyla ilişkisi</a:t>
            </a:r>
            <a:endParaRPr lang="tr-TR" sz="2000" b="1" dirty="0">
              <a:solidFill>
                <a:srgbClr val="FF0000"/>
              </a:solidFill>
            </a:endParaRPr>
          </a:p>
        </p:txBody>
      </p:sp>
    </p:spTree>
    <p:extLst>
      <p:ext uri="{BB962C8B-B14F-4D97-AF65-F5344CB8AC3E}">
        <p14:creationId xmlns:p14="http://schemas.microsoft.com/office/powerpoint/2010/main" val="2309968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0" y="358934"/>
            <a:ext cx="11762071" cy="5170646"/>
          </a:xfrm>
          <a:prstGeom prst="rect">
            <a:avLst/>
          </a:prstGeom>
        </p:spPr>
        <p:txBody>
          <a:bodyPr wrap="square">
            <a:spAutoFit/>
          </a:bodyPr>
          <a:lstStyle/>
          <a:p>
            <a:pPr algn="just"/>
            <a:r>
              <a:rPr lang="tr-TR" sz="3000" dirty="0">
                <a:latin typeface="Comic Sans MS" panose="030F0702030302020204" pitchFamily="66" charset="0"/>
              </a:rPr>
              <a:t>Damıtma eğrisinde, T10, T50 ve T90 noktaları önemlidir. Çünkü bu değerler </a:t>
            </a:r>
            <a:r>
              <a:rPr lang="tr-TR" sz="3000" dirty="0">
                <a:solidFill>
                  <a:srgbClr val="FF0000"/>
                </a:solidFill>
                <a:latin typeface="Comic Sans MS" panose="030F0702030302020204" pitchFamily="66" charset="0"/>
              </a:rPr>
              <a:t>«</a:t>
            </a:r>
            <a:r>
              <a:rPr lang="tr-TR" sz="3000" dirty="0" err="1">
                <a:solidFill>
                  <a:srgbClr val="FF0000"/>
                </a:solidFill>
                <a:latin typeface="Comic Sans MS" panose="030F0702030302020204" pitchFamily="66" charset="0"/>
              </a:rPr>
              <a:t>Driveability</a:t>
            </a:r>
            <a:r>
              <a:rPr lang="tr-TR" sz="3000" dirty="0">
                <a:solidFill>
                  <a:srgbClr val="FF0000"/>
                </a:solidFill>
                <a:latin typeface="Comic Sans MS" panose="030F0702030302020204" pitchFamily="66" charset="0"/>
              </a:rPr>
              <a:t> (</a:t>
            </a:r>
            <a:r>
              <a:rPr lang="tr-TR" sz="3000" dirty="0" err="1">
                <a:solidFill>
                  <a:srgbClr val="FF0000"/>
                </a:solidFill>
                <a:latin typeface="Comic Sans MS" panose="030F0702030302020204" pitchFamily="66" charset="0"/>
              </a:rPr>
              <a:t>sürülebilirlik</a:t>
            </a:r>
            <a:r>
              <a:rPr lang="tr-TR" sz="3000" dirty="0">
                <a:solidFill>
                  <a:srgbClr val="FF0000"/>
                </a:solidFill>
                <a:latin typeface="Comic Sans MS" panose="030F0702030302020204" pitchFamily="66" charset="0"/>
              </a:rPr>
              <a:t>)/</a:t>
            </a:r>
            <a:r>
              <a:rPr lang="tr-TR" sz="3000" dirty="0" err="1">
                <a:solidFill>
                  <a:srgbClr val="FF0000"/>
                </a:solidFill>
                <a:latin typeface="Comic Sans MS" panose="030F0702030302020204" pitchFamily="66" charset="0"/>
              </a:rPr>
              <a:t>Distilasyon</a:t>
            </a:r>
            <a:r>
              <a:rPr lang="tr-TR" sz="3000" dirty="0">
                <a:solidFill>
                  <a:srgbClr val="FF0000"/>
                </a:solidFill>
                <a:latin typeface="Comic Sans MS" panose="030F0702030302020204" pitchFamily="66" charset="0"/>
              </a:rPr>
              <a:t> indisi (DI)»</a:t>
            </a:r>
            <a:r>
              <a:rPr lang="tr-TR" sz="3000" dirty="0">
                <a:latin typeface="Comic Sans MS" panose="030F0702030302020204" pitchFamily="66" charset="0"/>
              </a:rPr>
              <a:t>’</a:t>
            </a:r>
            <a:r>
              <a:rPr lang="tr-TR" sz="3000" dirty="0" err="1">
                <a:latin typeface="Comic Sans MS" panose="030F0702030302020204" pitchFamily="66" charset="0"/>
              </a:rPr>
              <a:t>nın</a:t>
            </a:r>
            <a:r>
              <a:rPr lang="tr-TR" sz="3000" dirty="0">
                <a:latin typeface="Comic Sans MS" panose="030F0702030302020204" pitchFamily="66" charset="0"/>
              </a:rPr>
              <a:t> hesaplanmasında kullanılır.</a:t>
            </a:r>
          </a:p>
          <a:p>
            <a:pPr algn="just"/>
            <a:endParaRPr lang="tr-TR" sz="3000" dirty="0">
              <a:latin typeface="Comic Sans MS" panose="030F0702030302020204" pitchFamily="66" charset="0"/>
            </a:endParaRPr>
          </a:p>
          <a:p>
            <a:pPr algn="just"/>
            <a:r>
              <a:rPr lang="tr-TR" sz="3000" dirty="0">
                <a:solidFill>
                  <a:srgbClr val="FF0000"/>
                </a:solidFill>
                <a:latin typeface="Comic Sans MS" panose="030F0702030302020204" pitchFamily="66" charset="0"/>
              </a:rPr>
              <a:t>Sürme İndeksi (DI): </a:t>
            </a:r>
            <a:r>
              <a:rPr lang="tr-TR" sz="3000" dirty="0">
                <a:latin typeface="Comic Sans MS" panose="030F0702030302020204" pitchFamily="66" charset="0"/>
              </a:rPr>
              <a:t>Benzinin motorda geçirdiği safhalar olan silindire giriş, buharlaşma ve yanma özellikleri de </a:t>
            </a:r>
            <a:r>
              <a:rPr lang="tr-TR" sz="3000" dirty="0" err="1">
                <a:latin typeface="Comic Sans MS" panose="030F0702030302020204" pitchFamily="66" charset="0"/>
              </a:rPr>
              <a:t>distilasyon</a:t>
            </a:r>
            <a:r>
              <a:rPr lang="tr-TR" sz="3000" dirty="0">
                <a:latin typeface="Comic Sans MS" panose="030F0702030302020204" pitchFamily="66" charset="0"/>
              </a:rPr>
              <a:t> profilinden tanımlanır ve </a:t>
            </a:r>
            <a:r>
              <a:rPr lang="tr-TR" sz="3000" dirty="0">
                <a:solidFill>
                  <a:srgbClr val="FF0000"/>
                </a:solidFill>
                <a:latin typeface="Comic Sans MS" panose="030F0702030302020204" pitchFamily="66" charset="0"/>
              </a:rPr>
              <a:t>«sürme indisi» </a:t>
            </a:r>
            <a:r>
              <a:rPr lang="tr-TR" sz="3000" dirty="0">
                <a:latin typeface="Comic Sans MS" panose="030F0702030302020204" pitchFamily="66" charset="0"/>
              </a:rPr>
              <a:t>olarak bilinir.</a:t>
            </a:r>
          </a:p>
          <a:p>
            <a:pPr algn="just"/>
            <a:endParaRPr lang="tr-TR" sz="3000" dirty="0">
              <a:latin typeface="Comic Sans MS" panose="030F0702030302020204" pitchFamily="66" charset="0"/>
            </a:endParaRPr>
          </a:p>
          <a:p>
            <a:pPr algn="just"/>
            <a:r>
              <a:rPr lang="tr-TR" sz="3000" dirty="0">
                <a:latin typeface="Comic Sans MS" panose="030F0702030302020204" pitchFamily="66" charset="0"/>
              </a:rPr>
              <a:t>Benzinin %10, %50 ve %90’ının buharlaştığı sıcaklıklar T10, T50 ve T90 ile gösterildiğinde, </a:t>
            </a:r>
            <a:r>
              <a:rPr lang="tr-TR" sz="3000" dirty="0">
                <a:solidFill>
                  <a:srgbClr val="FF0000"/>
                </a:solidFill>
                <a:latin typeface="Comic Sans MS" panose="030F0702030302020204" pitchFamily="66" charset="0"/>
              </a:rPr>
              <a:t>DI (sürme indeksi) </a:t>
            </a:r>
            <a:r>
              <a:rPr lang="tr-TR" sz="3000" dirty="0">
                <a:latin typeface="Comic Sans MS" panose="030F0702030302020204" pitchFamily="66" charset="0"/>
              </a:rPr>
              <a:t>aşağıdaki formülle verilir.</a:t>
            </a:r>
          </a:p>
        </p:txBody>
      </p:sp>
      <p:sp>
        <p:nvSpPr>
          <p:cNvPr id="3" name="Dikdörtgen 2">
            <a:extLst>
              <a:ext uri="{FF2B5EF4-FFF2-40B4-BE49-F238E27FC236}">
                <a16:creationId xmlns:a16="http://schemas.microsoft.com/office/drawing/2014/main" id="{9491A7D5-32CF-4231-A5A0-B4F433CC77C0}"/>
              </a:ext>
            </a:extLst>
          </p:cNvPr>
          <p:cNvSpPr/>
          <p:nvPr/>
        </p:nvSpPr>
        <p:spPr>
          <a:xfrm>
            <a:off x="3267341" y="5815330"/>
            <a:ext cx="5657318" cy="523220"/>
          </a:xfrm>
          <a:prstGeom prst="rect">
            <a:avLst/>
          </a:prstGeom>
        </p:spPr>
        <p:txBody>
          <a:bodyPr wrap="none">
            <a:spAutoFit/>
          </a:bodyPr>
          <a:lstStyle/>
          <a:p>
            <a:r>
              <a:rPr lang="tr-TR" sz="2800" i="1" dirty="0">
                <a:solidFill>
                  <a:srgbClr val="FF0000"/>
                </a:solidFill>
                <a:latin typeface="Comic Sans MS" panose="030F0702030302020204" pitchFamily="66" charset="0"/>
              </a:rPr>
              <a:t>DI = 1.5 x T10 + 3.0 x T50 + T90</a:t>
            </a:r>
          </a:p>
        </p:txBody>
      </p:sp>
    </p:spTree>
    <p:extLst>
      <p:ext uri="{BB962C8B-B14F-4D97-AF65-F5344CB8AC3E}">
        <p14:creationId xmlns:p14="http://schemas.microsoft.com/office/powerpoint/2010/main" val="2008988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8015C983-3262-4AAC-AA78-3392BDB5FD41}"/>
              </a:ext>
            </a:extLst>
          </p:cNvPr>
          <p:cNvSpPr/>
          <p:nvPr/>
        </p:nvSpPr>
        <p:spPr>
          <a:xfrm>
            <a:off x="322243" y="217982"/>
            <a:ext cx="11395114" cy="2677656"/>
          </a:xfrm>
          <a:prstGeom prst="rect">
            <a:avLst/>
          </a:prstGeom>
        </p:spPr>
        <p:txBody>
          <a:bodyPr wrap="square">
            <a:spAutoFit/>
          </a:bodyPr>
          <a:lstStyle/>
          <a:p>
            <a:pPr algn="just"/>
            <a:r>
              <a:rPr lang="tr-TR" sz="2800" dirty="0">
                <a:latin typeface="Comic Sans MS" panose="030F0702030302020204" pitchFamily="66" charset="0"/>
              </a:rPr>
              <a:t>Bu eşitlik geleneksel benzinlerin kullanıldığı karbüratörlü araçlardan alınan verilere göre çıkarılmıştır. Aynı tür benzinlerin kullanıldığı yakıt enjeksiyonlu motorlarda da yapılan ilave testlerle formülün geçerli olduğu kanıtlanmıştır. Ancak, örneğin etanol katkılı benzin kullanan araçlarda gerçek sürme performansının saptanmasında formülün yenilenmesi gerekir.</a:t>
            </a:r>
          </a:p>
        </p:txBody>
      </p:sp>
      <p:sp>
        <p:nvSpPr>
          <p:cNvPr id="6" name="Dikdörtgen 5">
            <a:extLst>
              <a:ext uri="{FF2B5EF4-FFF2-40B4-BE49-F238E27FC236}">
                <a16:creationId xmlns:a16="http://schemas.microsoft.com/office/drawing/2014/main" id="{E26AE364-E157-45F0-8603-96A5E3C1D247}"/>
              </a:ext>
            </a:extLst>
          </p:cNvPr>
          <p:cNvSpPr/>
          <p:nvPr/>
        </p:nvSpPr>
        <p:spPr>
          <a:xfrm>
            <a:off x="3048266" y="3012810"/>
            <a:ext cx="7194598" cy="523220"/>
          </a:xfrm>
          <a:prstGeom prst="rect">
            <a:avLst/>
          </a:prstGeom>
        </p:spPr>
        <p:txBody>
          <a:bodyPr wrap="none">
            <a:spAutoFit/>
          </a:bodyPr>
          <a:lstStyle/>
          <a:p>
            <a:r>
              <a:rPr lang="tr-TR" sz="2800" i="1" dirty="0">
                <a:solidFill>
                  <a:srgbClr val="FF0000"/>
                </a:solidFill>
                <a:latin typeface="Comic Sans MS" panose="030F0702030302020204" pitchFamily="66" charset="0"/>
              </a:rPr>
              <a:t>DI = 1.5 x T10 + 3.0 x T50 + T90 + 11 xO</a:t>
            </a:r>
            <a:r>
              <a:rPr lang="tr-TR" sz="2800" i="1" baseline="-25000" dirty="0">
                <a:solidFill>
                  <a:srgbClr val="FF0000"/>
                </a:solidFill>
                <a:latin typeface="Comic Sans MS" panose="030F0702030302020204" pitchFamily="66" charset="0"/>
              </a:rPr>
              <a:t>2</a:t>
            </a:r>
          </a:p>
        </p:txBody>
      </p:sp>
      <p:sp>
        <p:nvSpPr>
          <p:cNvPr id="7" name="Dikdörtgen 6">
            <a:extLst>
              <a:ext uri="{FF2B5EF4-FFF2-40B4-BE49-F238E27FC236}">
                <a16:creationId xmlns:a16="http://schemas.microsoft.com/office/drawing/2014/main" id="{CA967D4F-6AB2-4499-B4DC-03BDC6D8B6D4}"/>
              </a:ext>
            </a:extLst>
          </p:cNvPr>
          <p:cNvSpPr/>
          <p:nvPr/>
        </p:nvSpPr>
        <p:spPr>
          <a:xfrm>
            <a:off x="246043" y="3653202"/>
            <a:ext cx="11395114" cy="3108543"/>
          </a:xfrm>
          <a:prstGeom prst="rect">
            <a:avLst/>
          </a:prstGeom>
        </p:spPr>
        <p:txBody>
          <a:bodyPr wrap="square">
            <a:spAutoFit/>
          </a:bodyPr>
          <a:lstStyle/>
          <a:p>
            <a:pPr algn="just"/>
            <a:r>
              <a:rPr lang="tr-TR" sz="2800" dirty="0">
                <a:solidFill>
                  <a:schemeClr val="accent6">
                    <a:lumMod val="75000"/>
                  </a:schemeClr>
                </a:solidFill>
                <a:latin typeface="Comic Sans MS" panose="030F0702030302020204" pitchFamily="66" charset="0"/>
              </a:rPr>
              <a:t>Formüldeki O</a:t>
            </a:r>
            <a:r>
              <a:rPr lang="tr-TR" sz="2800" baseline="-25000" dirty="0">
                <a:solidFill>
                  <a:schemeClr val="accent6">
                    <a:lumMod val="75000"/>
                  </a:schemeClr>
                </a:solidFill>
                <a:latin typeface="Comic Sans MS" panose="030F0702030302020204" pitchFamily="66" charset="0"/>
              </a:rPr>
              <a:t>2</a:t>
            </a:r>
            <a:r>
              <a:rPr lang="tr-TR" sz="2800" dirty="0">
                <a:solidFill>
                  <a:schemeClr val="accent6">
                    <a:lumMod val="75000"/>
                  </a:schemeClr>
                </a:solidFill>
                <a:latin typeface="Comic Sans MS" panose="030F0702030302020204" pitchFamily="66" charset="0"/>
              </a:rPr>
              <a:t>, benzin katkısı olan etanol içindeki O</a:t>
            </a:r>
            <a:r>
              <a:rPr lang="tr-TR" sz="2800" baseline="-25000" dirty="0">
                <a:solidFill>
                  <a:schemeClr val="accent6">
                    <a:lumMod val="75000"/>
                  </a:schemeClr>
                </a:solidFill>
                <a:latin typeface="Comic Sans MS" panose="030F0702030302020204" pitchFamily="66" charset="0"/>
              </a:rPr>
              <a:t>2</a:t>
            </a:r>
            <a:r>
              <a:rPr lang="tr-TR" sz="2800" dirty="0">
                <a:solidFill>
                  <a:schemeClr val="accent6">
                    <a:lumMod val="75000"/>
                  </a:schemeClr>
                </a:solidFill>
                <a:latin typeface="Comic Sans MS" panose="030F0702030302020204" pitchFamily="66" charset="0"/>
              </a:rPr>
              <a:t> miktarının kütlesel değeridir. Eğer etanol katkısı yok ise bu değer sıfır kabul edilir.</a:t>
            </a:r>
          </a:p>
          <a:p>
            <a:pPr algn="just"/>
            <a:endParaRPr lang="tr-TR" sz="2800" dirty="0">
              <a:solidFill>
                <a:schemeClr val="accent6">
                  <a:lumMod val="75000"/>
                </a:schemeClr>
              </a:solidFill>
              <a:latin typeface="Comic Sans MS" panose="030F0702030302020204" pitchFamily="66" charset="0"/>
            </a:endParaRPr>
          </a:p>
          <a:p>
            <a:pPr algn="just"/>
            <a:r>
              <a:rPr lang="tr-TR" sz="2800" dirty="0">
                <a:solidFill>
                  <a:srgbClr val="002060"/>
                </a:solidFill>
                <a:latin typeface="Comic Sans MS" panose="030F0702030302020204" pitchFamily="66" charset="0"/>
              </a:rPr>
              <a:t>Motorların soğuk çalışma koşullarında HC ve CO emisyonlarının fazla olduğu bilindiğinden DI değeri motor emisyonları için de dikkate alınmaktadır.</a:t>
            </a:r>
          </a:p>
        </p:txBody>
      </p:sp>
    </p:spTree>
    <p:extLst>
      <p:ext uri="{BB962C8B-B14F-4D97-AF65-F5344CB8AC3E}">
        <p14:creationId xmlns:p14="http://schemas.microsoft.com/office/powerpoint/2010/main" val="2631552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p:cNvSpPr txBox="1"/>
          <p:nvPr/>
        </p:nvSpPr>
        <p:spPr>
          <a:xfrm>
            <a:off x="206830" y="221725"/>
            <a:ext cx="11832770" cy="1477328"/>
          </a:xfrm>
          <a:prstGeom prst="rect">
            <a:avLst/>
          </a:prstGeom>
          <a:noFill/>
        </p:spPr>
        <p:txBody>
          <a:bodyPr wrap="square" rtlCol="0">
            <a:spAutoFit/>
          </a:bodyPr>
          <a:lstStyle/>
          <a:p>
            <a:pPr algn="just"/>
            <a:r>
              <a:rPr lang="tr-TR" sz="3000" dirty="0">
                <a:latin typeface="Comic Sans MS" panose="030F0702030302020204" pitchFamily="66" charset="0"/>
              </a:rPr>
              <a:t> </a:t>
            </a:r>
          </a:p>
          <a:p>
            <a:pPr marL="457200" indent="-457200" algn="just">
              <a:buFont typeface="Arial" panose="020B0604020202020204" pitchFamily="34" charset="0"/>
              <a:buChar char="•"/>
            </a:pPr>
            <a:endParaRPr lang="tr-TR" sz="3000" dirty="0">
              <a:latin typeface="Comic Sans MS" panose="030F0702030302020204" pitchFamily="66" charset="0"/>
            </a:endParaRPr>
          </a:p>
          <a:p>
            <a:pPr algn="just"/>
            <a:endParaRPr lang="tr-TR" sz="3000" dirty="0">
              <a:latin typeface="Comic Sans MS" panose="030F0702030302020204" pitchFamily="66" charset="0"/>
            </a:endParaRPr>
          </a:p>
        </p:txBody>
      </p:sp>
      <p:sp>
        <p:nvSpPr>
          <p:cNvPr id="8" name="Dikdörtgen 7">
            <a:extLst>
              <a:ext uri="{FF2B5EF4-FFF2-40B4-BE49-F238E27FC236}">
                <a16:creationId xmlns:a16="http://schemas.microsoft.com/office/drawing/2014/main" id="{2EED43E0-202C-4B30-A299-CD395A2ABB66}"/>
              </a:ext>
            </a:extLst>
          </p:cNvPr>
          <p:cNvSpPr/>
          <p:nvPr/>
        </p:nvSpPr>
        <p:spPr>
          <a:xfrm>
            <a:off x="0" y="221725"/>
            <a:ext cx="11762071" cy="3539430"/>
          </a:xfrm>
          <a:prstGeom prst="rect">
            <a:avLst/>
          </a:prstGeom>
        </p:spPr>
        <p:txBody>
          <a:bodyPr wrap="square">
            <a:spAutoFit/>
          </a:bodyPr>
          <a:lstStyle/>
          <a:p>
            <a:pPr marL="457200" indent="-457200" algn="just">
              <a:buFont typeface="Wingdings" panose="05000000000000000000" pitchFamily="2" charset="2"/>
              <a:buChar char="v"/>
            </a:pPr>
            <a:r>
              <a:rPr lang="tr-TR" sz="2800" dirty="0" err="1">
                <a:solidFill>
                  <a:srgbClr val="002060"/>
                </a:solidFill>
                <a:latin typeface="Comic Sans MS" panose="030F0702030302020204" pitchFamily="66" charset="0"/>
              </a:rPr>
              <a:t>Distilasyon</a:t>
            </a:r>
            <a:r>
              <a:rPr lang="tr-TR" sz="2800" dirty="0">
                <a:solidFill>
                  <a:srgbClr val="002060"/>
                </a:solidFill>
                <a:latin typeface="Comic Sans MS" panose="030F0702030302020204" pitchFamily="66" charset="0"/>
              </a:rPr>
              <a:t> indisi çok fazla arttırılırsa </a:t>
            </a:r>
            <a:r>
              <a:rPr lang="tr-TR" sz="2800" dirty="0" err="1">
                <a:solidFill>
                  <a:srgbClr val="002060"/>
                </a:solidFill>
                <a:latin typeface="Comic Sans MS" panose="030F0702030302020204" pitchFamily="66" charset="0"/>
              </a:rPr>
              <a:t>sürülebilirlik</a:t>
            </a:r>
            <a:r>
              <a:rPr lang="tr-TR" sz="2800" dirty="0">
                <a:solidFill>
                  <a:srgbClr val="002060"/>
                </a:solidFill>
                <a:latin typeface="Comic Sans MS" panose="030F0702030302020204" pitchFamily="66" charset="0"/>
              </a:rPr>
              <a:t> problemleri de artar.</a:t>
            </a:r>
          </a:p>
          <a:p>
            <a:pPr marL="457200" indent="-457200" algn="just">
              <a:buFont typeface="Wingdings" panose="05000000000000000000" pitchFamily="2" charset="2"/>
              <a:buChar char="v"/>
            </a:pPr>
            <a:r>
              <a:rPr lang="tr-TR" sz="2800" dirty="0">
                <a:solidFill>
                  <a:srgbClr val="7030A0"/>
                </a:solidFill>
                <a:latin typeface="Comic Sans MS" panose="030F0702030302020204" pitchFamily="66" charset="0"/>
              </a:rPr>
              <a:t>DI değeri artışına bağlı olarak HC emisyon oluşumu da artış gösterir.</a:t>
            </a:r>
          </a:p>
          <a:p>
            <a:pPr algn="just"/>
            <a:endParaRPr lang="tr-TR" sz="2800" dirty="0">
              <a:solidFill>
                <a:srgbClr val="FF0000"/>
              </a:solidFill>
              <a:latin typeface="Comic Sans MS" panose="030F0702030302020204" pitchFamily="66" charset="0"/>
            </a:endParaRPr>
          </a:p>
          <a:p>
            <a:pPr algn="just"/>
            <a:endParaRPr lang="tr-TR" sz="2800" dirty="0">
              <a:latin typeface="Comic Sans MS" panose="030F0702030302020204" pitchFamily="66" charset="0"/>
            </a:endParaRPr>
          </a:p>
          <a:p>
            <a:pPr algn="just"/>
            <a:endParaRPr lang="tr-TR" sz="2800" dirty="0">
              <a:latin typeface="Comic Sans MS" panose="030F0702030302020204" pitchFamily="66" charset="0"/>
            </a:endParaRPr>
          </a:p>
          <a:p>
            <a:pPr algn="just"/>
            <a:endParaRPr lang="tr-TR" sz="2800" dirty="0">
              <a:latin typeface="Comic Sans MS" panose="030F0702030302020204" pitchFamily="66" charset="0"/>
            </a:endParaRPr>
          </a:p>
        </p:txBody>
      </p:sp>
      <p:pic>
        <p:nvPicPr>
          <p:cNvPr id="7" name="Resim 6">
            <a:extLst>
              <a:ext uri="{FF2B5EF4-FFF2-40B4-BE49-F238E27FC236}">
                <a16:creationId xmlns:a16="http://schemas.microsoft.com/office/drawing/2014/main" id="{7CE47D7E-3CBB-4BE1-84FB-3A7D74E1F75B}"/>
              </a:ext>
            </a:extLst>
          </p:cNvPr>
          <p:cNvPicPr>
            <a:picLocks noChangeAspect="1"/>
          </p:cNvPicPr>
          <p:nvPr/>
        </p:nvPicPr>
        <p:blipFill>
          <a:blip r:embed="rId2"/>
          <a:stretch>
            <a:fillRect/>
          </a:stretch>
        </p:blipFill>
        <p:spPr>
          <a:xfrm>
            <a:off x="7833278" y="1819272"/>
            <a:ext cx="4067558" cy="3539429"/>
          </a:xfrm>
          <a:prstGeom prst="rect">
            <a:avLst/>
          </a:prstGeom>
        </p:spPr>
      </p:pic>
      <p:sp>
        <p:nvSpPr>
          <p:cNvPr id="2" name="Dikdörtgen 1">
            <a:extLst>
              <a:ext uri="{FF2B5EF4-FFF2-40B4-BE49-F238E27FC236}">
                <a16:creationId xmlns:a16="http://schemas.microsoft.com/office/drawing/2014/main" id="{AFA53F28-B302-42FA-8A1A-41EE1D821AC2}"/>
              </a:ext>
            </a:extLst>
          </p:cNvPr>
          <p:cNvSpPr/>
          <p:nvPr/>
        </p:nvSpPr>
        <p:spPr>
          <a:xfrm>
            <a:off x="118767" y="2111960"/>
            <a:ext cx="7501233" cy="5693866"/>
          </a:xfrm>
          <a:prstGeom prst="rect">
            <a:avLst/>
          </a:prstGeom>
        </p:spPr>
        <p:txBody>
          <a:bodyPr wrap="square">
            <a:spAutoFit/>
          </a:bodyPr>
          <a:lstStyle/>
          <a:p>
            <a:pPr marL="285750" indent="-285750" algn="just">
              <a:buFont typeface="Wingdings" panose="05000000000000000000" pitchFamily="2" charset="2"/>
              <a:buChar char="§"/>
            </a:pPr>
            <a:r>
              <a:rPr lang="tr-TR" sz="2800" dirty="0">
                <a:latin typeface="Comic Sans MS" panose="030F0702030302020204" pitchFamily="66" charset="0"/>
              </a:rPr>
              <a:t>T10 sıcaklığı kış şartlarında motorun kolayca çalışmasını sağlayacak miktarda yakıtın buharlaştıracak kadar düşük olmalıdır.</a:t>
            </a:r>
          </a:p>
          <a:p>
            <a:pPr marL="285750" indent="-285750" algn="just">
              <a:buFont typeface="Wingdings" panose="05000000000000000000" pitchFamily="2" charset="2"/>
              <a:buChar char="§"/>
            </a:pPr>
            <a:r>
              <a:rPr lang="tr-TR" sz="2800" dirty="0">
                <a:solidFill>
                  <a:srgbClr val="FF0000"/>
                </a:solidFill>
                <a:latin typeface="Comic Sans MS" panose="030F0702030302020204" pitchFamily="66" charset="0"/>
              </a:rPr>
              <a:t>T50 sıcaklığı motorun ısınmasıyla ilgili olup bu sıcaklığın düşük olması (uçuculuk fazla) motorun kolay ısınmasını ve stop etmeden gücünün hızlıca artmasını sağlar. </a:t>
            </a:r>
            <a:r>
              <a:rPr lang="tr-TR" sz="2800" dirty="0">
                <a:solidFill>
                  <a:srgbClr val="002060"/>
                </a:solidFill>
                <a:latin typeface="Comic Sans MS" panose="030F0702030302020204" pitchFamily="66" charset="0"/>
              </a:rPr>
              <a:t>Fakat bu değer çok fazla düşük olursa bazı sürüş problemlerinin yanı sıra yakıt tüketimi de artar.</a:t>
            </a:r>
          </a:p>
          <a:p>
            <a:pPr algn="just"/>
            <a:endParaRPr lang="tr-TR" sz="2800" dirty="0">
              <a:solidFill>
                <a:srgbClr val="7030A0"/>
              </a:solidFill>
              <a:latin typeface="Comic Sans MS" panose="030F0702030302020204" pitchFamily="66" charset="0"/>
            </a:endParaRPr>
          </a:p>
          <a:p>
            <a:pPr marL="285750" indent="-285750" algn="just">
              <a:buFont typeface="Wingdings" panose="05000000000000000000" pitchFamily="2" charset="2"/>
              <a:buChar char="§"/>
            </a:pPr>
            <a:endParaRPr lang="tr-TR" sz="2800" dirty="0">
              <a:solidFill>
                <a:srgbClr val="7030A0"/>
              </a:solidFill>
              <a:latin typeface="Comic Sans MS" panose="030F0702030302020204" pitchFamily="66" charset="0"/>
            </a:endParaRPr>
          </a:p>
        </p:txBody>
      </p:sp>
    </p:spTree>
    <p:extLst>
      <p:ext uri="{BB962C8B-B14F-4D97-AF65-F5344CB8AC3E}">
        <p14:creationId xmlns:p14="http://schemas.microsoft.com/office/powerpoint/2010/main" val="2866672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86A79DD4-9876-484D-A39E-CCCC1E73EF4C}"/>
              </a:ext>
            </a:extLst>
          </p:cNvPr>
          <p:cNvSpPr/>
          <p:nvPr/>
        </p:nvSpPr>
        <p:spPr>
          <a:xfrm>
            <a:off x="0" y="0"/>
            <a:ext cx="12096750" cy="8710077"/>
          </a:xfrm>
          <a:prstGeom prst="rect">
            <a:avLst/>
          </a:prstGeom>
        </p:spPr>
        <p:txBody>
          <a:bodyPr wrap="square">
            <a:spAutoFit/>
          </a:bodyPr>
          <a:lstStyle/>
          <a:p>
            <a:pPr marL="285750" indent="-285750" algn="just">
              <a:buFont typeface="Wingdings" panose="05000000000000000000" pitchFamily="2" charset="2"/>
              <a:buChar char="§"/>
            </a:pPr>
            <a:r>
              <a:rPr lang="tr-TR" sz="2800" dirty="0">
                <a:solidFill>
                  <a:srgbClr val="C00000"/>
                </a:solidFill>
                <a:latin typeface="Comic Sans MS" panose="030F0702030302020204" pitchFamily="66" charset="0"/>
              </a:rPr>
              <a:t>T50’nin çok yüksek olması durumunda ise soğukta motor zor çalışır, geç ısınır ve karbüratörlü motorlarda hava/yakıt oranı bozulur.</a:t>
            </a:r>
          </a:p>
          <a:p>
            <a:pPr algn="just"/>
            <a:endParaRPr lang="tr-TR" sz="2800" dirty="0">
              <a:solidFill>
                <a:srgbClr val="C00000"/>
              </a:solidFill>
              <a:latin typeface="Comic Sans MS" panose="030F0702030302020204" pitchFamily="66" charset="0"/>
            </a:endParaRPr>
          </a:p>
          <a:p>
            <a:pPr marL="285750" indent="-285750" algn="just">
              <a:buFont typeface="Wingdings" panose="05000000000000000000" pitchFamily="2" charset="2"/>
              <a:buChar char="§"/>
            </a:pPr>
            <a:r>
              <a:rPr lang="tr-TR" sz="2800" dirty="0">
                <a:solidFill>
                  <a:schemeClr val="accent5">
                    <a:lumMod val="75000"/>
                  </a:schemeClr>
                </a:solidFill>
                <a:latin typeface="Comic Sans MS" panose="030F0702030302020204" pitchFamily="66" charset="0"/>
              </a:rPr>
              <a:t>T90 sıcaklığı ise </a:t>
            </a:r>
            <a:r>
              <a:rPr lang="tr-TR" sz="2800" dirty="0" err="1">
                <a:solidFill>
                  <a:schemeClr val="accent5">
                    <a:lumMod val="75000"/>
                  </a:schemeClr>
                </a:solidFill>
                <a:latin typeface="Comic Sans MS" panose="030F0702030302020204" pitchFamily="66" charset="0"/>
              </a:rPr>
              <a:t>karterdeki</a:t>
            </a:r>
            <a:r>
              <a:rPr lang="tr-TR" sz="2800" dirty="0">
                <a:solidFill>
                  <a:schemeClr val="accent5">
                    <a:lumMod val="75000"/>
                  </a:schemeClr>
                </a:solidFill>
                <a:latin typeface="Comic Sans MS" panose="030F0702030302020204" pitchFamily="66" charset="0"/>
              </a:rPr>
              <a:t> yağın incelmesine ve yakıt ekonomisine etki eder. Eğer T90 sıcaklığı çok yüksek ise büyük yakıt molekülleri silindir cidarı üzerinde yoğunlaşacak ve aşağı doğru inerek </a:t>
            </a:r>
            <a:r>
              <a:rPr lang="tr-TR" sz="2800" dirty="0" err="1">
                <a:solidFill>
                  <a:schemeClr val="accent5">
                    <a:lumMod val="75000"/>
                  </a:schemeClr>
                </a:solidFill>
                <a:latin typeface="Comic Sans MS" panose="030F0702030302020204" pitchFamily="66" charset="0"/>
              </a:rPr>
              <a:t>karterdeki</a:t>
            </a:r>
            <a:r>
              <a:rPr lang="tr-TR" sz="2800" dirty="0">
                <a:solidFill>
                  <a:schemeClr val="accent5">
                    <a:lumMod val="75000"/>
                  </a:schemeClr>
                </a:solidFill>
                <a:latin typeface="Comic Sans MS" panose="030F0702030302020204" pitchFamily="66" charset="0"/>
              </a:rPr>
              <a:t> yağa karışacaktır.</a:t>
            </a:r>
          </a:p>
          <a:p>
            <a:pPr marL="285750" indent="-285750" algn="just">
              <a:buFont typeface="Wingdings" panose="05000000000000000000" pitchFamily="2" charset="2"/>
              <a:buChar char="§"/>
            </a:pPr>
            <a:endParaRPr lang="tr-TR" sz="2800" dirty="0">
              <a:solidFill>
                <a:schemeClr val="accent5">
                  <a:lumMod val="75000"/>
                </a:schemeClr>
              </a:solidFill>
              <a:latin typeface="Comic Sans MS" panose="030F0702030302020204" pitchFamily="66" charset="0"/>
            </a:endParaRPr>
          </a:p>
          <a:p>
            <a:pPr marL="285750" indent="-285750" algn="just">
              <a:buFont typeface="Wingdings" panose="05000000000000000000" pitchFamily="2" charset="2"/>
              <a:buChar char="§"/>
            </a:pPr>
            <a:r>
              <a:rPr lang="tr-TR" sz="2800" dirty="0">
                <a:latin typeface="Comic Sans MS" panose="030F0702030302020204" pitchFamily="66" charset="0"/>
              </a:rPr>
              <a:t>Yazın yada yüksek yerlerde kullanılacak benzinin uçuculuğu düşük olmalıdır. Çünkü bu şartlarda buharlaşma kolay olduğundan yakıt sisteminde </a:t>
            </a:r>
            <a:r>
              <a:rPr lang="tr-TR" sz="2800" dirty="0">
                <a:solidFill>
                  <a:srgbClr val="FF0000"/>
                </a:solidFill>
                <a:latin typeface="Comic Sans MS" panose="030F0702030302020204" pitchFamily="66" charset="0"/>
              </a:rPr>
              <a:t>«buhar tıkacı» </a:t>
            </a:r>
            <a:r>
              <a:rPr lang="tr-TR" sz="2800" dirty="0">
                <a:latin typeface="Comic Sans MS" panose="030F0702030302020204" pitchFamily="66" charset="0"/>
              </a:rPr>
              <a:t>oluşabilir.</a:t>
            </a:r>
          </a:p>
          <a:p>
            <a:pPr marL="285750" indent="-285750" algn="just">
              <a:buFont typeface="Wingdings" panose="05000000000000000000" pitchFamily="2" charset="2"/>
              <a:buChar char="§"/>
            </a:pPr>
            <a:endParaRPr lang="tr-TR" sz="2800" dirty="0">
              <a:latin typeface="Comic Sans MS" panose="030F0702030302020204" pitchFamily="66" charset="0"/>
            </a:endParaRPr>
          </a:p>
          <a:p>
            <a:pPr marL="285750" indent="-285750" algn="just">
              <a:buFont typeface="Wingdings" panose="05000000000000000000" pitchFamily="2" charset="2"/>
              <a:buChar char="§"/>
            </a:pPr>
            <a:r>
              <a:rPr lang="tr-TR" sz="2800" dirty="0">
                <a:latin typeface="Comic Sans MS" panose="030F0702030302020204" pitchFamily="66" charset="0"/>
              </a:rPr>
              <a:t>Buhar tıkacı yakıt sisteminde yakıt buharı baloncuklarının oluşmasıdır ki bu durum yakıt pompasının çalışmasına engeldir. </a:t>
            </a:r>
            <a:r>
              <a:rPr lang="tr-TR" sz="2800" dirty="0">
                <a:solidFill>
                  <a:srgbClr val="FF0000"/>
                </a:solidFill>
                <a:latin typeface="Comic Sans MS" panose="030F0702030302020204" pitchFamily="66" charset="0"/>
              </a:rPr>
              <a:t>Buna karşın kışın yada alçak yerlerde kullanılan benzinin uçuculuğunun fazla olması istenir. Çünkü bu şartlarda buharlaşma zordur.</a:t>
            </a:r>
          </a:p>
          <a:p>
            <a:pPr marL="285750" indent="-285750" algn="just">
              <a:buFont typeface="Wingdings" panose="05000000000000000000" pitchFamily="2" charset="2"/>
              <a:buChar char="§"/>
            </a:pPr>
            <a:endParaRPr lang="tr-TR" sz="2800" dirty="0">
              <a:solidFill>
                <a:schemeClr val="accent5">
                  <a:lumMod val="75000"/>
                </a:schemeClr>
              </a:solidFill>
              <a:latin typeface="Comic Sans MS" panose="030F0702030302020204" pitchFamily="66" charset="0"/>
            </a:endParaRPr>
          </a:p>
          <a:p>
            <a:pPr algn="just"/>
            <a:endParaRPr lang="tr-TR" sz="2800" dirty="0">
              <a:solidFill>
                <a:schemeClr val="accent5">
                  <a:lumMod val="75000"/>
                </a:schemeClr>
              </a:solidFill>
              <a:latin typeface="Comic Sans MS" panose="030F0702030302020204" pitchFamily="66" charset="0"/>
            </a:endParaRPr>
          </a:p>
          <a:p>
            <a:pPr algn="just"/>
            <a:endParaRPr lang="tr-TR" sz="2800" dirty="0">
              <a:solidFill>
                <a:schemeClr val="accent5">
                  <a:lumMod val="75000"/>
                </a:schemeClr>
              </a:solidFill>
              <a:latin typeface="Comic Sans MS" panose="030F0702030302020204" pitchFamily="66" charset="0"/>
            </a:endParaRPr>
          </a:p>
          <a:p>
            <a:pPr algn="just"/>
            <a:endParaRPr lang="tr-TR" sz="2800" dirty="0">
              <a:latin typeface="Comic Sans MS" panose="030F0702030302020204" pitchFamily="66" charset="0"/>
            </a:endParaRPr>
          </a:p>
        </p:txBody>
      </p:sp>
    </p:spTree>
    <p:extLst>
      <p:ext uri="{BB962C8B-B14F-4D97-AF65-F5344CB8AC3E}">
        <p14:creationId xmlns:p14="http://schemas.microsoft.com/office/powerpoint/2010/main" val="3182283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60609" y="113212"/>
            <a:ext cx="7192108" cy="1077218"/>
          </a:xfrm>
          <a:prstGeom prst="rect">
            <a:avLst/>
          </a:prstGeom>
          <a:noFill/>
        </p:spPr>
        <p:txBody>
          <a:bodyPr wrap="square" rtlCol="0">
            <a:spAutoFit/>
          </a:bodyPr>
          <a:lstStyle/>
          <a:p>
            <a:pPr algn="ctr"/>
            <a:r>
              <a:rPr lang="tr-TR" sz="3200" dirty="0">
                <a:solidFill>
                  <a:srgbClr val="FF0000"/>
                </a:solidFill>
                <a:latin typeface="Comic Sans MS" panose="030F0702030302020204" pitchFamily="66" charset="0"/>
              </a:rPr>
              <a:t>Örnek</a:t>
            </a:r>
          </a:p>
          <a:p>
            <a:endParaRPr lang="tr-TR" sz="3200" dirty="0">
              <a:solidFill>
                <a:srgbClr val="FF0000"/>
              </a:solidFill>
              <a:latin typeface="Comic Sans MS" panose="030F0702030302020204" pitchFamily="66" charset="0"/>
            </a:endParaRPr>
          </a:p>
        </p:txBody>
      </p:sp>
      <p:sp>
        <p:nvSpPr>
          <p:cNvPr id="3" name="Metin kutusu 2"/>
          <p:cNvSpPr txBox="1"/>
          <p:nvPr/>
        </p:nvSpPr>
        <p:spPr>
          <a:xfrm>
            <a:off x="293915" y="886272"/>
            <a:ext cx="11604170" cy="1938992"/>
          </a:xfrm>
          <a:prstGeom prst="rect">
            <a:avLst/>
          </a:prstGeom>
          <a:noFill/>
        </p:spPr>
        <p:txBody>
          <a:bodyPr wrap="square" rtlCol="0">
            <a:spAutoFit/>
          </a:bodyPr>
          <a:lstStyle/>
          <a:p>
            <a:pPr algn="just">
              <a:tabLst>
                <a:tab pos="533400" algn="l"/>
              </a:tabLst>
            </a:pPr>
            <a:r>
              <a:rPr lang="tr-TR" sz="3000" dirty="0">
                <a:latin typeface="Comic Sans MS" panose="030F0702030302020204" pitchFamily="66" charset="0"/>
              </a:rPr>
              <a:t>15.6</a:t>
            </a:r>
            <a:r>
              <a:rPr lang="tr-TR" sz="3000" baseline="30000" dirty="0">
                <a:latin typeface="Comic Sans MS" panose="030F0702030302020204" pitchFamily="66" charset="0"/>
              </a:rPr>
              <a:t>o</a:t>
            </a:r>
            <a:r>
              <a:rPr lang="tr-TR" sz="3000" dirty="0">
                <a:latin typeface="Comic Sans MS" panose="030F0702030302020204" pitchFamily="66" charset="0"/>
              </a:rPr>
              <a:t>C’deki özgül ağırlığı 0.8354 g/ml olan bir dizel yakıtın alt ve üst ısıl değerini belirleyiniz.</a:t>
            </a:r>
          </a:p>
          <a:p>
            <a:pPr algn="just"/>
            <a:endParaRPr lang="tr-TR" sz="3000" dirty="0">
              <a:latin typeface="Comic Sans MS" panose="030F0702030302020204" pitchFamily="66" charset="0"/>
            </a:endParaRPr>
          </a:p>
          <a:p>
            <a:pPr algn="just"/>
            <a:endParaRPr lang="tr-TR" sz="3000" dirty="0">
              <a:latin typeface="Comic Sans MS" panose="030F0702030302020204" pitchFamily="66" charset="0"/>
            </a:endParaRPr>
          </a:p>
        </p:txBody>
      </p:sp>
      <p:sp>
        <p:nvSpPr>
          <p:cNvPr id="5" name="Metin kutusu 4">
            <a:extLst>
              <a:ext uri="{FF2B5EF4-FFF2-40B4-BE49-F238E27FC236}">
                <a16:creationId xmlns:a16="http://schemas.microsoft.com/office/drawing/2014/main" id="{98D331CE-00D7-4BB6-8226-7C5FC5166949}"/>
              </a:ext>
            </a:extLst>
          </p:cNvPr>
          <p:cNvSpPr txBox="1"/>
          <p:nvPr/>
        </p:nvSpPr>
        <p:spPr>
          <a:xfrm>
            <a:off x="456620" y="2087315"/>
            <a:ext cx="5793253" cy="1846659"/>
          </a:xfrm>
          <a:prstGeom prst="rect">
            <a:avLst/>
          </a:prstGeom>
          <a:noFill/>
        </p:spPr>
        <p:txBody>
          <a:bodyPr wrap="none" lIns="0" tIns="0" rIns="0" bIns="0" rtlCol="0">
            <a:spAutoFit/>
          </a:bodyPr>
          <a:lstStyle/>
          <a:p>
            <a:r>
              <a:rPr lang="tr-TR" sz="2400" dirty="0">
                <a:solidFill>
                  <a:srgbClr val="FF0000"/>
                </a:solidFill>
                <a:latin typeface="Comic Sans MS" panose="030F0702030302020204" pitchFamily="66" charset="0"/>
              </a:rPr>
              <a:t>API=(141.5/0.8354)-131.4=37.7</a:t>
            </a:r>
          </a:p>
          <a:p>
            <a:endParaRPr lang="tr-TR" sz="2400" dirty="0">
              <a:solidFill>
                <a:srgbClr val="FF0000"/>
              </a:solidFill>
              <a:latin typeface="Comic Sans MS" panose="030F0702030302020204" pitchFamily="66" charset="0"/>
            </a:endParaRPr>
          </a:p>
          <a:p>
            <a:r>
              <a:rPr lang="tr-TR" sz="2400" dirty="0">
                <a:solidFill>
                  <a:srgbClr val="FF0000"/>
                </a:solidFill>
                <a:latin typeface="Comic Sans MS" panose="030F0702030302020204" pitchFamily="66" charset="0"/>
              </a:rPr>
              <a:t>ÜID=42860+93(37.7-10)=45436 </a:t>
            </a:r>
            <a:r>
              <a:rPr lang="tr-TR" sz="2400" dirty="0" err="1">
                <a:solidFill>
                  <a:srgbClr val="FF0000"/>
                </a:solidFill>
                <a:latin typeface="Comic Sans MS" panose="030F0702030302020204" pitchFamily="66" charset="0"/>
              </a:rPr>
              <a:t>kJ</a:t>
            </a:r>
            <a:r>
              <a:rPr lang="tr-TR" sz="2400" dirty="0">
                <a:solidFill>
                  <a:srgbClr val="FF0000"/>
                </a:solidFill>
                <a:latin typeface="Comic Sans MS" panose="030F0702030302020204" pitchFamily="66" charset="0"/>
              </a:rPr>
              <a:t>/kg</a:t>
            </a:r>
          </a:p>
          <a:p>
            <a:endParaRPr lang="tr-TR" sz="2400" dirty="0">
              <a:solidFill>
                <a:srgbClr val="FF0000"/>
              </a:solidFill>
              <a:latin typeface="Comic Sans MS" panose="030F0702030302020204" pitchFamily="66" charset="0"/>
            </a:endParaRPr>
          </a:p>
          <a:p>
            <a:r>
              <a:rPr lang="tr-TR" sz="2400" dirty="0">
                <a:solidFill>
                  <a:srgbClr val="FF0000"/>
                </a:solidFill>
                <a:latin typeface="Comic Sans MS" panose="030F0702030302020204" pitchFamily="66" charset="0"/>
              </a:rPr>
              <a:t>AID=0.719(45436)+10000=42669 </a:t>
            </a:r>
            <a:r>
              <a:rPr lang="tr-TR" sz="2400" dirty="0" err="1">
                <a:solidFill>
                  <a:srgbClr val="FF0000"/>
                </a:solidFill>
                <a:latin typeface="Comic Sans MS" panose="030F0702030302020204" pitchFamily="66" charset="0"/>
              </a:rPr>
              <a:t>kJ</a:t>
            </a:r>
            <a:r>
              <a:rPr lang="tr-TR" sz="2400" dirty="0">
                <a:solidFill>
                  <a:srgbClr val="FF0000"/>
                </a:solidFill>
                <a:latin typeface="Comic Sans MS" panose="030F0702030302020204" pitchFamily="66" charset="0"/>
              </a:rPr>
              <a:t>/kg</a:t>
            </a:r>
          </a:p>
        </p:txBody>
      </p:sp>
      <p:graphicFrame>
        <p:nvGraphicFramePr>
          <p:cNvPr id="6" name="Tablo 5">
            <a:extLst>
              <a:ext uri="{FF2B5EF4-FFF2-40B4-BE49-F238E27FC236}">
                <a16:creationId xmlns:a16="http://schemas.microsoft.com/office/drawing/2014/main" id="{0C7D11ED-49BA-4D12-BBCE-D9F1774497C4}"/>
              </a:ext>
            </a:extLst>
          </p:cNvPr>
          <p:cNvGraphicFramePr>
            <a:graphicFrameLocks noGrp="1"/>
          </p:cNvGraphicFramePr>
          <p:nvPr>
            <p:extLst>
              <p:ext uri="{D42A27DB-BD31-4B8C-83A1-F6EECF244321}">
                <p14:modId xmlns:p14="http://schemas.microsoft.com/office/powerpoint/2010/main" val="636779894"/>
              </p:ext>
            </p:extLst>
          </p:nvPr>
        </p:nvGraphicFramePr>
        <p:xfrm>
          <a:off x="2032000" y="4259160"/>
          <a:ext cx="8128000" cy="222504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564149680"/>
                    </a:ext>
                  </a:extLst>
                </a:gridCol>
                <a:gridCol w="2032000">
                  <a:extLst>
                    <a:ext uri="{9D8B030D-6E8A-4147-A177-3AD203B41FA5}">
                      <a16:colId xmlns:a16="http://schemas.microsoft.com/office/drawing/2014/main" val="3228627893"/>
                    </a:ext>
                  </a:extLst>
                </a:gridCol>
                <a:gridCol w="2032000">
                  <a:extLst>
                    <a:ext uri="{9D8B030D-6E8A-4147-A177-3AD203B41FA5}">
                      <a16:colId xmlns:a16="http://schemas.microsoft.com/office/drawing/2014/main" val="791222675"/>
                    </a:ext>
                  </a:extLst>
                </a:gridCol>
                <a:gridCol w="2032000">
                  <a:extLst>
                    <a:ext uri="{9D8B030D-6E8A-4147-A177-3AD203B41FA5}">
                      <a16:colId xmlns:a16="http://schemas.microsoft.com/office/drawing/2014/main" val="3207484434"/>
                    </a:ext>
                  </a:extLst>
                </a:gridCol>
              </a:tblGrid>
              <a:tr h="370840">
                <a:tc>
                  <a:txBody>
                    <a:bodyPr/>
                    <a:lstStyle/>
                    <a:p>
                      <a:pPr algn="ctr"/>
                      <a:r>
                        <a:rPr lang="tr-TR" dirty="0"/>
                        <a:t>Yoğunluk (15.6 C)</a:t>
                      </a:r>
                    </a:p>
                  </a:txBody>
                  <a:tcPr/>
                </a:tc>
                <a:tc>
                  <a:txBody>
                    <a:bodyPr/>
                    <a:lstStyle/>
                    <a:p>
                      <a:pPr algn="ctr"/>
                      <a:r>
                        <a:rPr lang="tr-TR" dirty="0"/>
                        <a:t>API</a:t>
                      </a:r>
                    </a:p>
                  </a:txBody>
                  <a:tcPr/>
                </a:tc>
                <a:tc>
                  <a:txBody>
                    <a:bodyPr/>
                    <a:lstStyle/>
                    <a:p>
                      <a:pPr algn="ctr"/>
                      <a:r>
                        <a:rPr lang="tr-TR" dirty="0"/>
                        <a:t>ÜID (</a:t>
                      </a:r>
                      <a:r>
                        <a:rPr lang="tr-TR" dirty="0" err="1"/>
                        <a:t>kJ</a:t>
                      </a:r>
                      <a:r>
                        <a:rPr lang="tr-TR" dirty="0"/>
                        <a:t>/kg)</a:t>
                      </a:r>
                    </a:p>
                  </a:txBody>
                  <a:tcPr/>
                </a:tc>
                <a:tc>
                  <a:txBody>
                    <a:bodyPr/>
                    <a:lstStyle/>
                    <a:p>
                      <a:pPr algn="ctr"/>
                      <a:r>
                        <a:rPr lang="tr-TR" dirty="0"/>
                        <a:t>AID (</a:t>
                      </a:r>
                      <a:r>
                        <a:rPr lang="tr-TR" dirty="0" err="1"/>
                        <a:t>kJ</a:t>
                      </a:r>
                      <a:r>
                        <a:rPr lang="tr-TR" dirty="0"/>
                        <a:t>/kg)</a:t>
                      </a:r>
                    </a:p>
                  </a:txBody>
                  <a:tcPr/>
                </a:tc>
                <a:extLst>
                  <a:ext uri="{0D108BD9-81ED-4DB2-BD59-A6C34878D82A}">
                    <a16:rowId xmlns:a16="http://schemas.microsoft.com/office/drawing/2014/main" val="3383842682"/>
                  </a:ext>
                </a:extLst>
              </a:tr>
              <a:tr h="370840">
                <a:tc>
                  <a:txBody>
                    <a:bodyPr/>
                    <a:lstStyle/>
                    <a:p>
                      <a:pPr algn="ctr"/>
                      <a:r>
                        <a:rPr lang="tr-TR" dirty="0"/>
                        <a:t>0.70</a:t>
                      </a:r>
                    </a:p>
                  </a:txBody>
                  <a:tcPr/>
                </a:tc>
                <a:tc>
                  <a:txBody>
                    <a:bodyPr/>
                    <a:lstStyle/>
                    <a:p>
                      <a:pPr algn="ctr"/>
                      <a:r>
                        <a:rPr lang="tr-TR" dirty="0"/>
                        <a:t>70.64286</a:t>
                      </a:r>
                    </a:p>
                  </a:txBody>
                  <a:tcPr/>
                </a:tc>
                <a:tc>
                  <a:txBody>
                    <a:bodyPr/>
                    <a:lstStyle/>
                    <a:p>
                      <a:pPr algn="ctr"/>
                      <a:r>
                        <a:rPr lang="tr-TR" dirty="0"/>
                        <a:t>48499.79</a:t>
                      </a:r>
                    </a:p>
                  </a:txBody>
                  <a:tcPr/>
                </a:tc>
                <a:tc>
                  <a:txBody>
                    <a:bodyPr/>
                    <a:lstStyle/>
                    <a:p>
                      <a:pPr algn="ctr"/>
                      <a:r>
                        <a:rPr lang="tr-TR" dirty="0"/>
                        <a:t>44871.35</a:t>
                      </a:r>
                    </a:p>
                  </a:txBody>
                  <a:tcPr/>
                </a:tc>
                <a:extLst>
                  <a:ext uri="{0D108BD9-81ED-4DB2-BD59-A6C34878D82A}">
                    <a16:rowId xmlns:a16="http://schemas.microsoft.com/office/drawing/2014/main" val="2828267018"/>
                  </a:ext>
                </a:extLst>
              </a:tr>
              <a:tr h="370840">
                <a:tc>
                  <a:txBody>
                    <a:bodyPr/>
                    <a:lstStyle/>
                    <a:p>
                      <a:pPr algn="ctr"/>
                      <a:r>
                        <a:rPr lang="tr-TR" dirty="0"/>
                        <a:t>0.75</a:t>
                      </a:r>
                    </a:p>
                  </a:txBody>
                  <a:tcPr/>
                </a:tc>
                <a:tc>
                  <a:txBody>
                    <a:bodyPr/>
                    <a:lstStyle/>
                    <a:p>
                      <a:pPr algn="ctr"/>
                      <a:r>
                        <a:rPr lang="tr-TR" dirty="0"/>
                        <a:t>57.16667</a:t>
                      </a:r>
                    </a:p>
                  </a:txBody>
                  <a:tcPr/>
                </a:tc>
                <a:tc>
                  <a:txBody>
                    <a:bodyPr/>
                    <a:lstStyle/>
                    <a:p>
                      <a:pPr algn="ctr"/>
                      <a:r>
                        <a:rPr lang="tr-TR" dirty="0"/>
                        <a:t>47246.50</a:t>
                      </a:r>
                    </a:p>
                  </a:txBody>
                  <a:tcPr/>
                </a:tc>
                <a:tc>
                  <a:txBody>
                    <a:bodyPr/>
                    <a:lstStyle/>
                    <a:p>
                      <a:pPr algn="ctr"/>
                      <a:r>
                        <a:rPr lang="tr-TR" dirty="0"/>
                        <a:t>43970.23</a:t>
                      </a:r>
                    </a:p>
                  </a:txBody>
                  <a:tcPr/>
                </a:tc>
                <a:extLst>
                  <a:ext uri="{0D108BD9-81ED-4DB2-BD59-A6C34878D82A}">
                    <a16:rowId xmlns:a16="http://schemas.microsoft.com/office/drawing/2014/main" val="816683425"/>
                  </a:ext>
                </a:extLst>
              </a:tr>
              <a:tr h="370840">
                <a:tc>
                  <a:txBody>
                    <a:bodyPr/>
                    <a:lstStyle/>
                    <a:p>
                      <a:pPr algn="ctr"/>
                      <a:r>
                        <a:rPr lang="tr-TR" dirty="0"/>
                        <a:t>0.80</a:t>
                      </a:r>
                    </a:p>
                  </a:txBody>
                  <a:tcPr/>
                </a:tc>
                <a:tc>
                  <a:txBody>
                    <a:bodyPr/>
                    <a:lstStyle/>
                    <a:p>
                      <a:pPr algn="ctr"/>
                      <a:r>
                        <a:rPr lang="tr-TR" dirty="0"/>
                        <a:t>45.37500</a:t>
                      </a:r>
                    </a:p>
                  </a:txBody>
                  <a:tcPr/>
                </a:tc>
                <a:tc>
                  <a:txBody>
                    <a:bodyPr/>
                    <a:lstStyle/>
                    <a:p>
                      <a:pPr algn="ctr"/>
                      <a:r>
                        <a:rPr lang="tr-TR" dirty="0"/>
                        <a:t>46149.88</a:t>
                      </a:r>
                    </a:p>
                  </a:txBody>
                  <a:tcPr/>
                </a:tc>
                <a:tc>
                  <a:txBody>
                    <a:bodyPr/>
                    <a:lstStyle/>
                    <a:p>
                      <a:pPr algn="ctr"/>
                      <a:r>
                        <a:rPr lang="tr-TR" dirty="0"/>
                        <a:t>43181.76</a:t>
                      </a:r>
                    </a:p>
                  </a:txBody>
                  <a:tcPr/>
                </a:tc>
                <a:extLst>
                  <a:ext uri="{0D108BD9-81ED-4DB2-BD59-A6C34878D82A}">
                    <a16:rowId xmlns:a16="http://schemas.microsoft.com/office/drawing/2014/main" val="1724117068"/>
                  </a:ext>
                </a:extLst>
              </a:tr>
              <a:tr h="370840">
                <a:tc>
                  <a:txBody>
                    <a:bodyPr/>
                    <a:lstStyle/>
                    <a:p>
                      <a:pPr algn="ctr"/>
                      <a:r>
                        <a:rPr lang="tr-TR" dirty="0"/>
                        <a:t>0.90</a:t>
                      </a:r>
                    </a:p>
                  </a:txBody>
                  <a:tcPr/>
                </a:tc>
                <a:tc>
                  <a:txBody>
                    <a:bodyPr/>
                    <a:lstStyle/>
                    <a:p>
                      <a:pPr algn="ctr"/>
                      <a:r>
                        <a:rPr lang="tr-TR" dirty="0"/>
                        <a:t>25.72222</a:t>
                      </a:r>
                    </a:p>
                  </a:txBody>
                  <a:tcPr/>
                </a:tc>
                <a:tc>
                  <a:txBody>
                    <a:bodyPr/>
                    <a:lstStyle/>
                    <a:p>
                      <a:pPr algn="ctr"/>
                      <a:r>
                        <a:rPr lang="tr-TR" dirty="0"/>
                        <a:t>44322.17</a:t>
                      </a:r>
                    </a:p>
                  </a:txBody>
                  <a:tcPr/>
                </a:tc>
                <a:tc>
                  <a:txBody>
                    <a:bodyPr/>
                    <a:lstStyle/>
                    <a:p>
                      <a:pPr algn="ctr"/>
                      <a:r>
                        <a:rPr lang="tr-TR" dirty="0"/>
                        <a:t>41867.64</a:t>
                      </a:r>
                    </a:p>
                  </a:txBody>
                  <a:tcPr/>
                </a:tc>
                <a:extLst>
                  <a:ext uri="{0D108BD9-81ED-4DB2-BD59-A6C34878D82A}">
                    <a16:rowId xmlns:a16="http://schemas.microsoft.com/office/drawing/2014/main" val="1478859589"/>
                  </a:ext>
                </a:extLst>
              </a:tr>
              <a:tr h="370840">
                <a:tc>
                  <a:txBody>
                    <a:bodyPr/>
                    <a:lstStyle/>
                    <a:p>
                      <a:pPr algn="ctr"/>
                      <a:r>
                        <a:rPr lang="tr-TR" dirty="0"/>
                        <a:t>0.95</a:t>
                      </a:r>
                    </a:p>
                  </a:txBody>
                  <a:tcPr/>
                </a:tc>
                <a:tc>
                  <a:txBody>
                    <a:bodyPr/>
                    <a:lstStyle/>
                    <a:p>
                      <a:pPr algn="ctr"/>
                      <a:r>
                        <a:rPr lang="tr-TR" dirty="0"/>
                        <a:t>17.44737</a:t>
                      </a:r>
                    </a:p>
                  </a:txBody>
                  <a:tcPr/>
                </a:tc>
                <a:tc>
                  <a:txBody>
                    <a:bodyPr/>
                    <a:lstStyle/>
                    <a:p>
                      <a:pPr algn="ctr"/>
                      <a:r>
                        <a:rPr lang="tr-TR" dirty="0"/>
                        <a:t>43552.61</a:t>
                      </a:r>
                    </a:p>
                  </a:txBody>
                  <a:tcPr/>
                </a:tc>
                <a:tc>
                  <a:txBody>
                    <a:bodyPr/>
                    <a:lstStyle/>
                    <a:p>
                      <a:pPr algn="ctr"/>
                      <a:r>
                        <a:rPr lang="tr-TR" dirty="0"/>
                        <a:t>41314.32</a:t>
                      </a:r>
                    </a:p>
                  </a:txBody>
                  <a:tcPr/>
                </a:tc>
                <a:extLst>
                  <a:ext uri="{0D108BD9-81ED-4DB2-BD59-A6C34878D82A}">
                    <a16:rowId xmlns:a16="http://schemas.microsoft.com/office/drawing/2014/main" val="1554641991"/>
                  </a:ext>
                </a:extLst>
              </a:tr>
            </a:tbl>
          </a:graphicData>
        </a:graphic>
      </p:graphicFrame>
    </p:spTree>
    <p:extLst>
      <p:ext uri="{BB962C8B-B14F-4D97-AF65-F5344CB8AC3E}">
        <p14:creationId xmlns:p14="http://schemas.microsoft.com/office/powerpoint/2010/main" val="1699050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a:extLst>
              <a:ext uri="{FF2B5EF4-FFF2-40B4-BE49-F238E27FC236}">
                <a16:creationId xmlns:a16="http://schemas.microsoft.com/office/drawing/2014/main" id="{B4265683-A8AF-4D8E-9A94-014CF77252AC}"/>
              </a:ext>
            </a:extLst>
          </p:cNvPr>
          <p:cNvSpPr/>
          <p:nvPr/>
        </p:nvSpPr>
        <p:spPr>
          <a:xfrm>
            <a:off x="190500" y="1138918"/>
            <a:ext cx="11811000" cy="1015663"/>
          </a:xfrm>
          <a:prstGeom prst="rect">
            <a:avLst/>
          </a:prstGeom>
        </p:spPr>
        <p:txBody>
          <a:bodyPr wrap="square">
            <a:spAutoFit/>
          </a:bodyPr>
          <a:lstStyle/>
          <a:p>
            <a:pPr algn="just"/>
            <a:endParaRPr lang="tr-TR" sz="3000" dirty="0">
              <a:latin typeface="Comic Sans MS" panose="030F0702030302020204" pitchFamily="66" charset="0"/>
            </a:endParaRPr>
          </a:p>
          <a:p>
            <a:pPr algn="just"/>
            <a:r>
              <a:rPr lang="tr-TR" sz="3000" dirty="0">
                <a:latin typeface="Comic Sans MS" panose="030F0702030302020204" pitchFamily="66" charset="0"/>
              </a:rPr>
              <a:t>  </a:t>
            </a:r>
          </a:p>
        </p:txBody>
      </p:sp>
      <p:sp>
        <p:nvSpPr>
          <p:cNvPr id="2" name="Dikdörtgen 1">
            <a:extLst>
              <a:ext uri="{FF2B5EF4-FFF2-40B4-BE49-F238E27FC236}">
                <a16:creationId xmlns:a16="http://schemas.microsoft.com/office/drawing/2014/main" id="{C49557BF-6C80-418D-9E09-D1EB5297103F}"/>
              </a:ext>
            </a:extLst>
          </p:cNvPr>
          <p:cNvSpPr/>
          <p:nvPr/>
        </p:nvSpPr>
        <p:spPr>
          <a:xfrm>
            <a:off x="112030" y="123256"/>
            <a:ext cx="11811000" cy="6555641"/>
          </a:xfrm>
          <a:prstGeom prst="rect">
            <a:avLst/>
          </a:prstGeom>
        </p:spPr>
        <p:txBody>
          <a:bodyPr wrap="square">
            <a:spAutoFit/>
          </a:bodyPr>
          <a:lstStyle/>
          <a:p>
            <a:pPr algn="just"/>
            <a:r>
              <a:rPr lang="tr-TR" sz="2800" dirty="0">
                <a:latin typeface="Comic Sans MS" panose="030F0702030302020204" pitchFamily="66" charset="0"/>
              </a:rPr>
              <a:t>Rafineriler T10 sıcaklığını düşürmek için benzinin içine daha fazla bütan ve hafif hidrokarbonlar ilave eder. </a:t>
            </a:r>
          </a:p>
          <a:p>
            <a:pPr marL="342900" indent="-342900" algn="just">
              <a:buFont typeface="Wingdings" panose="05000000000000000000" pitchFamily="2" charset="2"/>
              <a:buChar char="Ø"/>
            </a:pPr>
            <a:r>
              <a:rPr lang="tr-TR" sz="2800" dirty="0">
                <a:solidFill>
                  <a:schemeClr val="accent6">
                    <a:lumMod val="50000"/>
                  </a:schemeClr>
                </a:solidFill>
                <a:latin typeface="Comic Sans MS" panose="030F0702030302020204" pitchFamily="66" charset="0"/>
              </a:rPr>
              <a:t>Benzinli motorlar kadar olmasa da dizel motorlar içinde uçuculuk önemlidir. Dizel yakıt, yanma için yeterli buharlaşmayı sağlayacak kadar uçucu olmalıdır. Fakat yakıt çok uçucu ise yakıt damlacıkları çok kolay buharlaşarak yakıtın yanma odasına püskürtülmesine imkan sağlar.</a:t>
            </a:r>
          </a:p>
          <a:p>
            <a:pPr marL="342900" indent="-342900" algn="just">
              <a:buFont typeface="Wingdings" panose="05000000000000000000" pitchFamily="2" charset="2"/>
              <a:buChar char="Ø"/>
            </a:pPr>
            <a:endParaRPr lang="tr-TR" sz="2800" dirty="0">
              <a:latin typeface="Comic Sans MS" panose="030F0702030302020204" pitchFamily="66" charset="0"/>
            </a:endParaRPr>
          </a:p>
          <a:p>
            <a:pPr marL="342900" indent="-342900" algn="just">
              <a:buFont typeface="Wingdings" panose="05000000000000000000" pitchFamily="2" charset="2"/>
              <a:buChar char="§"/>
            </a:pPr>
            <a:r>
              <a:rPr lang="tr-TR" sz="2800" dirty="0">
                <a:solidFill>
                  <a:srgbClr val="002060"/>
                </a:solidFill>
                <a:latin typeface="Comic Sans MS" panose="030F0702030302020204" pitchFamily="66" charset="0"/>
              </a:rPr>
              <a:t>T10 sıcaklığının düşük olması dizel motorunun daha kolay çalışmasını sağlar.</a:t>
            </a:r>
          </a:p>
          <a:p>
            <a:pPr marL="342900" indent="-342900" algn="just">
              <a:buFont typeface="Wingdings" panose="05000000000000000000" pitchFamily="2" charset="2"/>
              <a:buChar char="§"/>
            </a:pPr>
            <a:endParaRPr lang="tr-TR" sz="2800" dirty="0">
              <a:latin typeface="Comic Sans MS" panose="030F0702030302020204" pitchFamily="66" charset="0"/>
            </a:endParaRPr>
          </a:p>
          <a:p>
            <a:pPr marL="342900" indent="-342900" algn="just">
              <a:buFont typeface="Wingdings" panose="05000000000000000000" pitchFamily="2" charset="2"/>
              <a:buChar char="§"/>
            </a:pPr>
            <a:r>
              <a:rPr lang="tr-TR" sz="2800" dirty="0">
                <a:solidFill>
                  <a:schemeClr val="accent5"/>
                </a:solidFill>
                <a:latin typeface="Comic Sans MS" panose="030F0702030302020204" pitchFamily="66" charset="0"/>
              </a:rPr>
              <a:t>T50 sıcaklığının düşük olması dizel dumanını ve kokuyu azaltır.</a:t>
            </a:r>
          </a:p>
          <a:p>
            <a:pPr algn="just"/>
            <a:endParaRPr lang="tr-TR" sz="2800" dirty="0">
              <a:latin typeface="Comic Sans MS" panose="030F0702030302020204" pitchFamily="66" charset="0"/>
            </a:endParaRPr>
          </a:p>
          <a:p>
            <a:pPr marL="342900" indent="-342900" algn="just">
              <a:buFont typeface="Wingdings" panose="05000000000000000000" pitchFamily="2" charset="2"/>
              <a:buChar char="§"/>
            </a:pPr>
            <a:r>
              <a:rPr lang="tr-TR" sz="2800" dirty="0">
                <a:solidFill>
                  <a:srgbClr val="FF0000"/>
                </a:solidFill>
                <a:latin typeface="Comic Sans MS" panose="030F0702030302020204" pitchFamily="66" charset="0"/>
              </a:rPr>
              <a:t>T90 sıcaklığının düşük olması </a:t>
            </a:r>
            <a:r>
              <a:rPr lang="tr-TR" sz="2800" dirty="0" err="1">
                <a:solidFill>
                  <a:srgbClr val="FF0000"/>
                </a:solidFill>
                <a:latin typeface="Comic Sans MS" panose="030F0702030302020204" pitchFamily="66" charset="0"/>
              </a:rPr>
              <a:t>karterdeki</a:t>
            </a:r>
            <a:r>
              <a:rPr lang="tr-TR" sz="2800" dirty="0">
                <a:solidFill>
                  <a:srgbClr val="FF0000"/>
                </a:solidFill>
                <a:latin typeface="Comic Sans MS" panose="030F0702030302020204" pitchFamily="66" charset="0"/>
              </a:rPr>
              <a:t> yağın daha az kirlenmesini sağlar ve </a:t>
            </a:r>
            <a:r>
              <a:rPr lang="tr-TR" sz="2800" dirty="0" err="1">
                <a:solidFill>
                  <a:srgbClr val="FF0000"/>
                </a:solidFill>
                <a:latin typeface="Comic Sans MS" panose="030F0702030302020204" pitchFamily="66" charset="0"/>
              </a:rPr>
              <a:t>yahkıt</a:t>
            </a:r>
            <a:r>
              <a:rPr lang="tr-TR" sz="2800" dirty="0">
                <a:solidFill>
                  <a:srgbClr val="FF0000"/>
                </a:solidFill>
                <a:latin typeface="Comic Sans MS" panose="030F0702030302020204" pitchFamily="66" charset="0"/>
              </a:rPr>
              <a:t> ekonomisini iyileştirir. </a:t>
            </a:r>
          </a:p>
        </p:txBody>
      </p:sp>
    </p:spTree>
    <p:extLst>
      <p:ext uri="{BB962C8B-B14F-4D97-AF65-F5344CB8AC3E}">
        <p14:creationId xmlns:p14="http://schemas.microsoft.com/office/powerpoint/2010/main" val="414914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0" y="743694"/>
            <a:ext cx="11826471" cy="6124754"/>
          </a:xfrm>
          <a:prstGeom prst="rect">
            <a:avLst/>
          </a:prstGeom>
        </p:spPr>
        <p:txBody>
          <a:bodyPr wrap="square">
            <a:spAutoFit/>
          </a:bodyPr>
          <a:lstStyle/>
          <a:p>
            <a:pPr algn="just">
              <a:defRPr/>
            </a:pPr>
            <a:r>
              <a:rPr lang="tr-TR" sz="2800" dirty="0">
                <a:solidFill>
                  <a:srgbClr val="FF0000"/>
                </a:solidFill>
                <a:latin typeface="Comic Sans MS" panose="030F0702030302020204" pitchFamily="66" charset="0"/>
              </a:rPr>
              <a:t>Buhar tıkacı indisi; </a:t>
            </a:r>
            <a:r>
              <a:rPr lang="tr-TR" sz="2800" dirty="0">
                <a:latin typeface="Comic Sans MS" panose="030F0702030302020204" pitchFamily="66" charset="0"/>
              </a:rPr>
              <a:t>bir yakıtın ısınmasından dolayı meydana gelen buhar habbeciklerinin yakıt akışını düzensiz hale getirmesidir.</a:t>
            </a:r>
          </a:p>
          <a:p>
            <a:pPr algn="just">
              <a:defRPr/>
            </a:pPr>
            <a:endParaRPr lang="tr-TR" sz="2800" dirty="0">
              <a:latin typeface="Comic Sans MS" panose="030F0702030302020204" pitchFamily="66" charset="0"/>
            </a:endParaRPr>
          </a:p>
          <a:p>
            <a:pPr algn="just">
              <a:defRPr/>
            </a:pPr>
            <a:r>
              <a:rPr lang="tr-TR" sz="2800" dirty="0">
                <a:latin typeface="Comic Sans MS" panose="030F0702030302020204" pitchFamily="66" charset="0"/>
              </a:rPr>
              <a:t>Benzin sıcaklığı belli değere ulaşırsa benzin buharı oluşur ve buhar habbeleri </a:t>
            </a:r>
            <a:r>
              <a:rPr lang="tr-TR" sz="2800" dirty="0" err="1">
                <a:latin typeface="Comic Sans MS" panose="030F0702030302020204" pitchFamily="66" charset="0"/>
              </a:rPr>
              <a:t>yoğuşur</a:t>
            </a:r>
            <a:r>
              <a:rPr lang="tr-TR" sz="2800" dirty="0">
                <a:latin typeface="Comic Sans MS" panose="030F0702030302020204" pitchFamily="66" charset="0"/>
              </a:rPr>
              <a:t>. Hava/yakıt oranı fakirleştiğinden motor düzensiz çalışır ve hatta durabilir.</a:t>
            </a:r>
          </a:p>
          <a:p>
            <a:pPr algn="just">
              <a:defRPr/>
            </a:pPr>
            <a:endParaRPr lang="tr-TR" sz="2800" dirty="0">
              <a:latin typeface="Comic Sans MS" panose="030F0702030302020204" pitchFamily="66" charset="0"/>
            </a:endParaRPr>
          </a:p>
          <a:p>
            <a:pPr algn="just">
              <a:defRPr/>
            </a:pPr>
            <a:r>
              <a:rPr lang="tr-TR" sz="2800" dirty="0">
                <a:solidFill>
                  <a:srgbClr val="FF0000"/>
                </a:solidFill>
                <a:latin typeface="Comic Sans MS" panose="030F0702030302020204" pitchFamily="66" charset="0"/>
              </a:rPr>
              <a:t>Otomobillerde buhar tıkacının meydana gelmesinde hava sıcaklığı, </a:t>
            </a:r>
            <a:r>
              <a:rPr lang="tr-TR" sz="2800" dirty="0" err="1">
                <a:solidFill>
                  <a:srgbClr val="FF0000"/>
                </a:solidFill>
                <a:latin typeface="Comic Sans MS" panose="030F0702030302020204" pitchFamily="66" charset="0"/>
              </a:rPr>
              <a:t>barometrik</a:t>
            </a:r>
            <a:r>
              <a:rPr lang="tr-TR" sz="2800" dirty="0">
                <a:solidFill>
                  <a:srgbClr val="FF0000"/>
                </a:solidFill>
                <a:latin typeface="Comic Sans MS" panose="030F0702030302020204" pitchFamily="66" charset="0"/>
              </a:rPr>
              <a:t> yükseklik ve uçuculuk rol oynar. </a:t>
            </a:r>
          </a:p>
          <a:p>
            <a:pPr algn="just">
              <a:defRPr/>
            </a:pPr>
            <a:endParaRPr lang="tr-TR" sz="2800" dirty="0">
              <a:latin typeface="Comic Sans MS" panose="030F0702030302020204" pitchFamily="66" charset="0"/>
            </a:endParaRPr>
          </a:p>
          <a:p>
            <a:pPr algn="just">
              <a:defRPr/>
            </a:pPr>
            <a:r>
              <a:rPr lang="tr-TR" sz="2800" dirty="0">
                <a:latin typeface="Comic Sans MS" panose="030F0702030302020204" pitchFamily="66" charset="0"/>
              </a:rPr>
              <a:t>Buhar basıncı ve </a:t>
            </a:r>
            <a:r>
              <a:rPr lang="tr-TR" sz="2800" dirty="0" err="1">
                <a:latin typeface="Comic Sans MS" panose="030F0702030302020204" pitchFamily="66" charset="0"/>
              </a:rPr>
              <a:t>distilasyon</a:t>
            </a:r>
            <a:r>
              <a:rPr lang="tr-TR" sz="2800" dirty="0">
                <a:latin typeface="Comic Sans MS" panose="030F0702030302020204" pitchFamily="66" charset="0"/>
              </a:rPr>
              <a:t> özellikleri iyi bir taşıt performansı ile ilgili değilken buhar/sıvı oranı taşıt performansını etkiler.</a:t>
            </a:r>
          </a:p>
          <a:p>
            <a:pPr algn="just">
              <a:defRPr/>
            </a:pPr>
            <a:endParaRPr lang="tr-TR" sz="2800" dirty="0">
              <a:latin typeface="Comic Sans MS" panose="030F0702030302020204" pitchFamily="66" charset="0"/>
            </a:endParaRPr>
          </a:p>
          <a:p>
            <a:pPr algn="just">
              <a:defRPr/>
            </a:pPr>
            <a:r>
              <a:rPr lang="tr-TR" sz="2800" dirty="0">
                <a:latin typeface="Comic Sans MS" panose="030F0702030302020204" pitchFamily="66" charset="0"/>
              </a:rPr>
              <a:t> </a:t>
            </a:r>
          </a:p>
        </p:txBody>
      </p:sp>
      <p:sp>
        <p:nvSpPr>
          <p:cNvPr id="9" name="Metin kutusu 8">
            <a:extLst>
              <a:ext uri="{FF2B5EF4-FFF2-40B4-BE49-F238E27FC236}">
                <a16:creationId xmlns:a16="http://schemas.microsoft.com/office/drawing/2014/main" id="{CE13929E-C5DE-44CE-9FE8-6EFFD8A98EDC}"/>
              </a:ext>
            </a:extLst>
          </p:cNvPr>
          <p:cNvSpPr txBox="1"/>
          <p:nvPr/>
        </p:nvSpPr>
        <p:spPr>
          <a:xfrm>
            <a:off x="2195146" y="143530"/>
            <a:ext cx="7192108" cy="1077218"/>
          </a:xfrm>
          <a:prstGeom prst="rect">
            <a:avLst/>
          </a:prstGeom>
          <a:noFill/>
        </p:spPr>
        <p:txBody>
          <a:bodyPr wrap="square" rtlCol="0">
            <a:spAutoFit/>
          </a:bodyPr>
          <a:lstStyle/>
          <a:p>
            <a:pPr algn="ctr"/>
            <a:r>
              <a:rPr lang="tr-TR" sz="3200" dirty="0">
                <a:solidFill>
                  <a:srgbClr val="FF0000"/>
                </a:solidFill>
                <a:latin typeface="Comic Sans MS" panose="030F0702030302020204" pitchFamily="66" charset="0"/>
              </a:rPr>
              <a:t>Buhar Tıkacı İndisi</a:t>
            </a:r>
          </a:p>
          <a:p>
            <a:endParaRPr lang="tr-TR" sz="3200" dirty="0">
              <a:solidFill>
                <a:srgbClr val="FF0000"/>
              </a:solidFill>
              <a:latin typeface="Comic Sans MS" panose="030F0702030302020204" pitchFamily="66" charset="0"/>
            </a:endParaRPr>
          </a:p>
        </p:txBody>
      </p:sp>
    </p:spTree>
    <p:extLst>
      <p:ext uri="{BB962C8B-B14F-4D97-AF65-F5344CB8AC3E}">
        <p14:creationId xmlns:p14="http://schemas.microsoft.com/office/powerpoint/2010/main" val="3285275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ikdörtgen 9">
            <a:extLst>
              <a:ext uri="{FF2B5EF4-FFF2-40B4-BE49-F238E27FC236}">
                <a16:creationId xmlns:a16="http://schemas.microsoft.com/office/drawing/2014/main" id="{740EE9CF-E7A0-4D6E-B378-2AAD7E69B265}"/>
              </a:ext>
            </a:extLst>
          </p:cNvPr>
          <p:cNvSpPr/>
          <p:nvPr/>
        </p:nvSpPr>
        <p:spPr>
          <a:xfrm>
            <a:off x="261257" y="105251"/>
            <a:ext cx="11669486" cy="2092881"/>
          </a:xfrm>
          <a:prstGeom prst="rect">
            <a:avLst/>
          </a:prstGeom>
        </p:spPr>
        <p:txBody>
          <a:bodyPr wrap="square">
            <a:spAutoFit/>
          </a:bodyPr>
          <a:lstStyle/>
          <a:p>
            <a:pPr algn="just"/>
            <a:r>
              <a:rPr lang="tr-TR" sz="2600" dirty="0">
                <a:latin typeface="Comic Sans MS" panose="030F0702030302020204" pitchFamily="66" charset="0"/>
              </a:rPr>
              <a:t>Buhar tıkacı oluşma eğiliminin en sağlıklı saptanma yöntemi buhar/sıvı oranı ile belirlenir. </a:t>
            </a:r>
            <a:r>
              <a:rPr lang="tr-TR" sz="2600" dirty="0">
                <a:solidFill>
                  <a:srgbClr val="FF0000"/>
                </a:solidFill>
                <a:latin typeface="Comic Sans MS" panose="030F0702030302020204" pitchFamily="66" charset="0"/>
              </a:rPr>
              <a:t>V/L=20 </a:t>
            </a:r>
            <a:r>
              <a:rPr lang="tr-TR" sz="2600" dirty="0">
                <a:latin typeface="Comic Sans MS" panose="030F0702030302020204" pitchFamily="66" charset="0"/>
              </a:rPr>
              <a:t>değeri mevsime göre (35-60</a:t>
            </a:r>
            <a:r>
              <a:rPr lang="tr-TR" sz="2600" baseline="30000" dirty="0">
                <a:latin typeface="Comic Sans MS" panose="030F0702030302020204" pitchFamily="66" charset="0"/>
              </a:rPr>
              <a:t>o</a:t>
            </a:r>
            <a:r>
              <a:rPr lang="tr-TR" sz="2600" dirty="0">
                <a:latin typeface="Comic Sans MS" panose="030F0702030302020204" pitchFamily="66" charset="0"/>
              </a:rPr>
              <a:t>C) aralığında ayarlanmaktadır. 20’den daha yüksek değerler buhar tıkacı olayına karşı daha iyi koruma sağlarken zor çalışma veya çalışmama gibi durumlar ortaya çıkabilmektedir.</a:t>
            </a:r>
          </a:p>
        </p:txBody>
      </p:sp>
      <p:sp>
        <p:nvSpPr>
          <p:cNvPr id="6" name="Dikdörtgen 5">
            <a:extLst>
              <a:ext uri="{FF2B5EF4-FFF2-40B4-BE49-F238E27FC236}">
                <a16:creationId xmlns:a16="http://schemas.microsoft.com/office/drawing/2014/main" id="{A075F29B-B8E1-4633-91BB-68C9A51BD8F4}"/>
              </a:ext>
            </a:extLst>
          </p:cNvPr>
          <p:cNvSpPr/>
          <p:nvPr/>
        </p:nvSpPr>
        <p:spPr>
          <a:xfrm>
            <a:off x="261257" y="2437745"/>
            <a:ext cx="11669486" cy="1292662"/>
          </a:xfrm>
          <a:prstGeom prst="rect">
            <a:avLst/>
          </a:prstGeom>
        </p:spPr>
        <p:txBody>
          <a:bodyPr wrap="square">
            <a:spAutoFit/>
          </a:bodyPr>
          <a:lstStyle/>
          <a:p>
            <a:pPr algn="just"/>
            <a:r>
              <a:rPr lang="tr-TR" sz="2600" dirty="0">
                <a:solidFill>
                  <a:srgbClr val="002060"/>
                </a:solidFill>
                <a:latin typeface="Comic Sans MS" panose="030F0702030302020204" pitchFamily="66" charset="0"/>
              </a:rPr>
              <a:t>Bu durum eski nesil taşıt motorlarında geçerli bir durum olup günümüzde basınçlı yakıt enjeksiyon sistemine sahip araçların hidrokarbonlarla V/L arasında iyi bir korelasyon olduğu bilinmektedir.</a:t>
            </a:r>
          </a:p>
        </p:txBody>
      </p:sp>
      <p:sp>
        <p:nvSpPr>
          <p:cNvPr id="9" name="Dikdörtgen 8">
            <a:extLst>
              <a:ext uri="{FF2B5EF4-FFF2-40B4-BE49-F238E27FC236}">
                <a16:creationId xmlns:a16="http://schemas.microsoft.com/office/drawing/2014/main" id="{19A861DB-6A52-4251-855C-F1EB5804A9E7}"/>
              </a:ext>
            </a:extLst>
          </p:cNvPr>
          <p:cNvSpPr/>
          <p:nvPr/>
        </p:nvSpPr>
        <p:spPr>
          <a:xfrm>
            <a:off x="261257" y="3822740"/>
            <a:ext cx="11669486" cy="2092881"/>
          </a:xfrm>
          <a:prstGeom prst="rect">
            <a:avLst/>
          </a:prstGeom>
        </p:spPr>
        <p:txBody>
          <a:bodyPr wrap="square">
            <a:spAutoFit/>
          </a:bodyPr>
          <a:lstStyle/>
          <a:p>
            <a:pPr algn="just"/>
            <a:r>
              <a:rPr lang="tr-TR" sz="2600" dirty="0">
                <a:latin typeface="Comic Sans MS" panose="030F0702030302020204" pitchFamily="66" charset="0"/>
              </a:rPr>
              <a:t>Benzinin buhar tıkanması eğilimi, </a:t>
            </a:r>
            <a:r>
              <a:rPr lang="tr-TR" sz="2600" dirty="0" err="1">
                <a:latin typeface="Comic Sans MS" panose="030F0702030302020204" pitchFamily="66" charset="0"/>
              </a:rPr>
              <a:t>distilasyon</a:t>
            </a:r>
            <a:r>
              <a:rPr lang="tr-TR" sz="2600" dirty="0">
                <a:latin typeface="Comic Sans MS" panose="030F0702030302020204" pitchFamily="66" charset="0"/>
              </a:rPr>
              <a:t> profilinde ilk %20’lik </a:t>
            </a:r>
            <a:r>
              <a:rPr lang="tr-TR" sz="2600" dirty="0" err="1">
                <a:latin typeface="Comic Sans MS" panose="030F0702030302020204" pitchFamily="66" charset="0"/>
              </a:rPr>
              <a:t>distilatın</a:t>
            </a:r>
            <a:r>
              <a:rPr lang="tr-TR" sz="2600" dirty="0">
                <a:latin typeface="Comic Sans MS" panose="030F0702030302020204" pitchFamily="66" charset="0"/>
              </a:rPr>
              <a:t> toplandığı sıcaklık ile buhar basıncından etkilenir. Buhar tıkanmasını kontrol eden parametre </a:t>
            </a:r>
            <a:r>
              <a:rPr lang="tr-TR" sz="2600" dirty="0">
                <a:solidFill>
                  <a:srgbClr val="FF0000"/>
                </a:solidFill>
                <a:latin typeface="Comic Sans MS" panose="030F0702030302020204" pitchFamily="66" charset="0"/>
              </a:rPr>
              <a:t>«buhar tıkacı indisi (VLI)» </a:t>
            </a:r>
            <a:r>
              <a:rPr lang="tr-TR" sz="2600" dirty="0">
                <a:latin typeface="Comic Sans MS" panose="030F0702030302020204" pitchFamily="66" charset="0"/>
              </a:rPr>
              <a:t>denilen ve benzinin buhar basıncı (</a:t>
            </a:r>
            <a:r>
              <a:rPr lang="tr-TR" sz="2600" dirty="0" err="1">
                <a:latin typeface="Comic Sans MS" panose="030F0702030302020204" pitchFamily="66" charset="0"/>
              </a:rPr>
              <a:t>kPa</a:t>
            </a:r>
            <a:r>
              <a:rPr lang="tr-TR" sz="2600" dirty="0">
                <a:latin typeface="Comic Sans MS" panose="030F0702030302020204" pitchFamily="66" charset="0"/>
              </a:rPr>
              <a:t> olarak) ile ve 70</a:t>
            </a:r>
            <a:r>
              <a:rPr lang="tr-TR" sz="2600" baseline="30000" dirty="0">
                <a:latin typeface="Comic Sans MS" panose="030F0702030302020204" pitchFamily="66" charset="0"/>
              </a:rPr>
              <a:t>o</a:t>
            </a:r>
            <a:r>
              <a:rPr lang="tr-TR" sz="2600" dirty="0">
                <a:latin typeface="Comic Sans MS" panose="030F0702030302020204" pitchFamily="66" charset="0"/>
              </a:rPr>
              <a:t>C’de toplanan </a:t>
            </a:r>
            <a:r>
              <a:rPr lang="tr-TR" sz="2600" dirty="0" err="1">
                <a:latin typeface="Comic Sans MS" panose="030F0702030302020204" pitchFamily="66" charset="0"/>
              </a:rPr>
              <a:t>distilat</a:t>
            </a:r>
            <a:r>
              <a:rPr lang="tr-TR" sz="2600" dirty="0">
                <a:latin typeface="Comic Sans MS" panose="030F0702030302020204" pitchFamily="66" charset="0"/>
              </a:rPr>
              <a:t> hacminden hesaplanır. VLI, mevsimlere göre 800-1250 arasında değişir.</a:t>
            </a:r>
          </a:p>
        </p:txBody>
      </p:sp>
      <p:sp>
        <p:nvSpPr>
          <p:cNvPr id="11" name="Dikdörtgen 10">
            <a:extLst>
              <a:ext uri="{FF2B5EF4-FFF2-40B4-BE49-F238E27FC236}">
                <a16:creationId xmlns:a16="http://schemas.microsoft.com/office/drawing/2014/main" id="{8688124B-4AF1-417D-BDE4-2982AAEEB5B5}"/>
              </a:ext>
            </a:extLst>
          </p:cNvPr>
          <p:cNvSpPr/>
          <p:nvPr/>
        </p:nvSpPr>
        <p:spPr>
          <a:xfrm>
            <a:off x="2649222" y="6007954"/>
            <a:ext cx="7173759" cy="461665"/>
          </a:xfrm>
          <a:prstGeom prst="rect">
            <a:avLst/>
          </a:prstGeom>
        </p:spPr>
        <p:txBody>
          <a:bodyPr wrap="none">
            <a:spAutoFit/>
          </a:bodyPr>
          <a:lstStyle/>
          <a:p>
            <a:r>
              <a:rPr lang="tr-TR" sz="2400" b="1" i="1" dirty="0">
                <a:solidFill>
                  <a:srgbClr val="FF0000"/>
                </a:solidFill>
                <a:latin typeface="Comic Sans MS" panose="030F0702030302020204" pitchFamily="66" charset="0"/>
              </a:rPr>
              <a:t>VLI = 10 x buhar basıncı (</a:t>
            </a:r>
            <a:r>
              <a:rPr lang="tr-TR" sz="2400" b="1" i="1" dirty="0" err="1">
                <a:solidFill>
                  <a:srgbClr val="FF0000"/>
                </a:solidFill>
                <a:latin typeface="Comic Sans MS" panose="030F0702030302020204" pitchFamily="66" charset="0"/>
              </a:rPr>
              <a:t>kPa</a:t>
            </a:r>
            <a:r>
              <a:rPr lang="tr-TR" sz="2400" b="1" i="1" dirty="0">
                <a:solidFill>
                  <a:srgbClr val="FF0000"/>
                </a:solidFill>
                <a:latin typeface="Comic Sans MS" panose="030F0702030302020204" pitchFamily="66" charset="0"/>
              </a:rPr>
              <a:t>) + 7 x E70 (ml)</a:t>
            </a:r>
          </a:p>
        </p:txBody>
      </p:sp>
    </p:spTree>
    <p:extLst>
      <p:ext uri="{BB962C8B-B14F-4D97-AF65-F5344CB8AC3E}">
        <p14:creationId xmlns:p14="http://schemas.microsoft.com/office/powerpoint/2010/main" val="2947729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0" y="208775"/>
            <a:ext cx="11669487" cy="6555641"/>
          </a:xfrm>
          <a:prstGeom prst="rect">
            <a:avLst/>
          </a:prstGeom>
        </p:spPr>
        <p:txBody>
          <a:bodyPr wrap="square">
            <a:spAutoFit/>
          </a:bodyPr>
          <a:lstStyle/>
          <a:p>
            <a:pPr algn="just"/>
            <a:r>
              <a:rPr lang="tr-TR" sz="3000" u="sng" dirty="0">
                <a:solidFill>
                  <a:srgbClr val="002060"/>
                </a:solidFill>
                <a:latin typeface="Comic Sans MS" panose="030F0702030302020204" pitchFamily="66" charset="0"/>
              </a:rPr>
              <a:t>Özet olarak;</a:t>
            </a:r>
          </a:p>
          <a:p>
            <a:pPr algn="just"/>
            <a:endParaRPr lang="tr-TR" sz="3000" dirty="0">
              <a:latin typeface="Comic Sans MS" panose="030F0702030302020204" pitchFamily="66" charset="0"/>
            </a:endParaRPr>
          </a:p>
          <a:p>
            <a:pPr marL="457200" indent="-457200" algn="just">
              <a:buFont typeface="Wingdings" panose="05000000000000000000" pitchFamily="2" charset="2"/>
              <a:buChar char="Ø"/>
            </a:pPr>
            <a:r>
              <a:rPr lang="tr-TR" sz="3000" dirty="0">
                <a:solidFill>
                  <a:srgbClr val="FF0000"/>
                </a:solidFill>
                <a:latin typeface="Comic Sans MS" panose="030F0702030302020204" pitchFamily="66" charset="0"/>
              </a:rPr>
              <a:t>Buhar tıkacı; benzinin uçuculuğunu (K.N düşük bileşenlerin miktarını) sınırlamakla önlenebilir.</a:t>
            </a:r>
          </a:p>
          <a:p>
            <a:pPr marL="457200" indent="-457200" algn="just">
              <a:buFont typeface="Wingdings" panose="05000000000000000000" pitchFamily="2" charset="2"/>
              <a:buChar char="Ø"/>
            </a:pPr>
            <a:endParaRPr lang="tr-TR" sz="3000" dirty="0">
              <a:latin typeface="Comic Sans MS" panose="030F0702030302020204" pitchFamily="66" charset="0"/>
            </a:endParaRPr>
          </a:p>
          <a:p>
            <a:pPr marL="457200" indent="-457200" algn="just">
              <a:buFont typeface="Wingdings" panose="05000000000000000000" pitchFamily="2" charset="2"/>
              <a:buChar char="Ø"/>
            </a:pPr>
            <a:r>
              <a:rPr lang="tr-TR" sz="3000" dirty="0" err="1">
                <a:solidFill>
                  <a:srgbClr val="002060"/>
                </a:solidFill>
                <a:latin typeface="Comic Sans MS" panose="030F0702030302020204" pitchFamily="66" charset="0"/>
              </a:rPr>
              <a:t>Reid</a:t>
            </a:r>
            <a:r>
              <a:rPr lang="tr-TR" sz="3000" dirty="0">
                <a:solidFill>
                  <a:srgbClr val="002060"/>
                </a:solidFill>
                <a:latin typeface="Comic Sans MS" panose="030F0702030302020204" pitchFamily="66" charset="0"/>
              </a:rPr>
              <a:t> buhar basıncı 0.5 kg/m</a:t>
            </a:r>
            <a:r>
              <a:rPr lang="tr-TR" sz="3000" baseline="30000" dirty="0">
                <a:solidFill>
                  <a:srgbClr val="002060"/>
                </a:solidFill>
                <a:latin typeface="Comic Sans MS" panose="030F0702030302020204" pitchFamily="66" charset="0"/>
              </a:rPr>
              <a:t>2</a:t>
            </a:r>
            <a:r>
              <a:rPr lang="tr-TR" sz="3000" dirty="0">
                <a:solidFill>
                  <a:srgbClr val="002060"/>
                </a:solidFill>
                <a:latin typeface="Comic Sans MS" panose="030F0702030302020204" pitchFamily="66" charset="0"/>
              </a:rPr>
              <a:t>’den (4.9 </a:t>
            </a:r>
            <a:r>
              <a:rPr lang="tr-TR" sz="3000" dirty="0" err="1">
                <a:solidFill>
                  <a:srgbClr val="002060"/>
                </a:solidFill>
                <a:latin typeface="Comic Sans MS" panose="030F0702030302020204" pitchFamily="66" charset="0"/>
              </a:rPr>
              <a:t>Pa</a:t>
            </a:r>
            <a:r>
              <a:rPr lang="tr-TR" sz="3000" dirty="0">
                <a:solidFill>
                  <a:srgbClr val="002060"/>
                </a:solidFill>
                <a:latin typeface="Comic Sans MS" panose="030F0702030302020204" pitchFamily="66" charset="0"/>
              </a:rPr>
              <a:t>) fazla olan yakıtlar genellikle buhar tıkanıklığına neden olurlar. </a:t>
            </a:r>
          </a:p>
          <a:p>
            <a:pPr marL="457200" indent="-457200" algn="just">
              <a:buFont typeface="Wingdings" panose="05000000000000000000" pitchFamily="2" charset="2"/>
              <a:buChar char="Ø"/>
            </a:pPr>
            <a:endParaRPr lang="tr-TR" sz="3000" dirty="0">
              <a:latin typeface="Comic Sans MS" panose="030F0702030302020204" pitchFamily="66" charset="0"/>
            </a:endParaRPr>
          </a:p>
          <a:p>
            <a:pPr marL="457200" indent="-457200" algn="just">
              <a:buFont typeface="Wingdings" panose="05000000000000000000" pitchFamily="2" charset="2"/>
              <a:buChar char="Ø"/>
            </a:pPr>
            <a:r>
              <a:rPr lang="tr-TR" sz="3000" dirty="0">
                <a:solidFill>
                  <a:srgbClr val="FF0000"/>
                </a:solidFill>
                <a:latin typeface="Comic Sans MS" panose="030F0702030302020204" pitchFamily="66" charset="0"/>
              </a:rPr>
              <a:t>Buhar tıkanıklığının azalmasında enjeksiyon sisteminin fazla etkisi yoktur. Çünkü buhar tıkacı genellikle yakıt besleme sisteminde görülür.</a:t>
            </a:r>
          </a:p>
          <a:p>
            <a:pPr marL="457200" indent="-457200" algn="just">
              <a:buFont typeface="Wingdings" panose="05000000000000000000" pitchFamily="2" charset="2"/>
              <a:buChar char="Ø"/>
            </a:pPr>
            <a:endParaRPr lang="tr-TR" sz="3000" dirty="0">
              <a:latin typeface="Comic Sans MS" panose="030F0702030302020204" pitchFamily="66" charset="0"/>
            </a:endParaRPr>
          </a:p>
          <a:p>
            <a:pPr marL="457200" indent="-457200" algn="just">
              <a:buFont typeface="Wingdings" panose="05000000000000000000" pitchFamily="2" charset="2"/>
              <a:buChar char="Ø"/>
            </a:pPr>
            <a:r>
              <a:rPr lang="tr-TR" sz="3000" dirty="0">
                <a:solidFill>
                  <a:srgbClr val="002060"/>
                </a:solidFill>
                <a:latin typeface="Comic Sans MS" panose="030F0702030302020204" pitchFamily="66" charset="0"/>
              </a:rPr>
              <a:t>Benzin içinde hafif hidrokarbonların yüzdesi fazla ise buhar tıkacına eğilim artmaktadır.</a:t>
            </a:r>
            <a:endParaRPr lang="en-US" sz="3000" dirty="0">
              <a:solidFill>
                <a:srgbClr val="002060"/>
              </a:solidFill>
              <a:latin typeface="Comic Sans MS" panose="030F0702030302020204" pitchFamily="66" charset="0"/>
            </a:endParaRPr>
          </a:p>
        </p:txBody>
      </p:sp>
    </p:spTree>
    <p:extLst>
      <p:ext uri="{BB962C8B-B14F-4D97-AF65-F5344CB8AC3E}">
        <p14:creationId xmlns:p14="http://schemas.microsoft.com/office/powerpoint/2010/main" val="3445167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63772" y="1338756"/>
            <a:ext cx="11368585" cy="523220"/>
          </a:xfrm>
          <a:prstGeom prst="rect">
            <a:avLst/>
          </a:prstGeom>
        </p:spPr>
        <p:txBody>
          <a:bodyPr wrap="square">
            <a:spAutoFit/>
          </a:bodyPr>
          <a:lstStyle/>
          <a:p>
            <a:endParaRPr lang="tr-TR" altLang="tr-TR" sz="2800" dirty="0">
              <a:latin typeface="Comic Sans MS" panose="030F0702030302020204" pitchFamily="66" charset="0"/>
            </a:endParaRPr>
          </a:p>
        </p:txBody>
      </p:sp>
      <p:sp>
        <p:nvSpPr>
          <p:cNvPr id="7" name="Dikdörtgen 6">
            <a:extLst>
              <a:ext uri="{FF2B5EF4-FFF2-40B4-BE49-F238E27FC236}">
                <a16:creationId xmlns:a16="http://schemas.microsoft.com/office/drawing/2014/main" id="{94A51BBE-2ACC-4B25-A183-1EF0A0D19A6A}"/>
              </a:ext>
            </a:extLst>
          </p:cNvPr>
          <p:cNvSpPr/>
          <p:nvPr/>
        </p:nvSpPr>
        <p:spPr>
          <a:xfrm>
            <a:off x="2166879" y="188867"/>
            <a:ext cx="7858241" cy="584775"/>
          </a:xfrm>
          <a:prstGeom prst="rect">
            <a:avLst/>
          </a:prstGeom>
        </p:spPr>
        <p:txBody>
          <a:bodyPr wrap="none">
            <a:spAutoFit/>
          </a:bodyPr>
          <a:lstStyle/>
          <a:p>
            <a:r>
              <a:rPr lang="tr-TR" sz="3200" dirty="0">
                <a:solidFill>
                  <a:srgbClr val="FF0000"/>
                </a:solidFill>
                <a:latin typeface="Comic Sans MS" panose="030F0702030302020204" pitchFamily="66" charset="0"/>
              </a:rPr>
              <a:t>Yakıtların Parlama ve Tutuşma Noktaları</a:t>
            </a:r>
          </a:p>
        </p:txBody>
      </p:sp>
      <p:sp>
        <p:nvSpPr>
          <p:cNvPr id="8" name="Dikdörtgen 7">
            <a:extLst>
              <a:ext uri="{FF2B5EF4-FFF2-40B4-BE49-F238E27FC236}">
                <a16:creationId xmlns:a16="http://schemas.microsoft.com/office/drawing/2014/main" id="{5E8E5F85-3A78-461A-A350-CA1B03CF5474}"/>
              </a:ext>
            </a:extLst>
          </p:cNvPr>
          <p:cNvSpPr/>
          <p:nvPr/>
        </p:nvSpPr>
        <p:spPr>
          <a:xfrm>
            <a:off x="163772" y="1006461"/>
            <a:ext cx="11549742" cy="5170646"/>
          </a:xfrm>
          <a:prstGeom prst="rect">
            <a:avLst/>
          </a:prstGeom>
        </p:spPr>
        <p:txBody>
          <a:bodyPr wrap="square">
            <a:spAutoFit/>
          </a:bodyPr>
          <a:lstStyle/>
          <a:p>
            <a:pPr algn="just"/>
            <a:r>
              <a:rPr lang="tr-TR" sz="3000" dirty="0">
                <a:latin typeface="Comic Sans MS" panose="030F0702030302020204" pitchFamily="66" charset="0"/>
              </a:rPr>
              <a:t>Sıvı bir yakıtın yanabilmesi için bu yakıtın buharı ile havanın belirli oranlarda karışmış olması gerekir. </a:t>
            </a:r>
            <a:r>
              <a:rPr lang="tr-TR" sz="3000" dirty="0">
                <a:solidFill>
                  <a:schemeClr val="accent5">
                    <a:lumMod val="75000"/>
                  </a:schemeClr>
                </a:solidFill>
                <a:latin typeface="Comic Sans MS" panose="030F0702030302020204" pitchFamily="66" charset="0"/>
              </a:rPr>
              <a:t>Bir yakıt ne kadar kolay buhar haline geçebilirse, hava ile yanıcı bir ortam oluşturması o derece kolay olur. </a:t>
            </a:r>
          </a:p>
          <a:p>
            <a:pPr algn="just"/>
            <a:endParaRPr lang="tr-TR" sz="3000" dirty="0">
              <a:solidFill>
                <a:schemeClr val="accent5">
                  <a:lumMod val="75000"/>
                </a:schemeClr>
              </a:solidFill>
              <a:latin typeface="Comic Sans MS" panose="030F0702030302020204" pitchFamily="66" charset="0"/>
            </a:endParaRPr>
          </a:p>
          <a:p>
            <a:pPr algn="just"/>
            <a:r>
              <a:rPr lang="tr-TR" sz="3000" dirty="0">
                <a:solidFill>
                  <a:schemeClr val="accent5">
                    <a:lumMod val="75000"/>
                  </a:schemeClr>
                </a:solidFill>
                <a:latin typeface="Comic Sans MS" panose="030F0702030302020204" pitchFamily="66" charset="0"/>
              </a:rPr>
              <a:t>Bir sıvının sahip olduğu parlama noktası ortam sıcaklığına eşit veya düşükse sıvı kolayca tutuşabilir ve hızlıca yanabilir. Bu durumdaki ateşlemede, sıvı yüzeyinden alevin yayılması hızlı olacaktır. Çünkü yanma olayında gerekli buharı oluşturmak için sıvıya daha fazla enerji vermek (harcamak) gerekli değildir (benzin gibi).</a:t>
            </a:r>
            <a:endParaRPr lang="en-US" sz="3000" dirty="0">
              <a:solidFill>
                <a:schemeClr val="accent5">
                  <a:lumMod val="75000"/>
                </a:schemeClr>
              </a:solidFill>
              <a:latin typeface="Comic Sans MS" panose="030F0702030302020204" pitchFamily="66" charset="0"/>
            </a:endParaRPr>
          </a:p>
        </p:txBody>
      </p:sp>
    </p:spTree>
    <p:extLst>
      <p:ext uri="{BB962C8B-B14F-4D97-AF65-F5344CB8AC3E}">
        <p14:creationId xmlns:p14="http://schemas.microsoft.com/office/powerpoint/2010/main" val="92046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63772" y="1338756"/>
            <a:ext cx="11368585" cy="523220"/>
          </a:xfrm>
          <a:prstGeom prst="rect">
            <a:avLst/>
          </a:prstGeom>
        </p:spPr>
        <p:txBody>
          <a:bodyPr wrap="square">
            <a:spAutoFit/>
          </a:bodyPr>
          <a:lstStyle/>
          <a:p>
            <a:endParaRPr lang="tr-TR" altLang="tr-TR" sz="2800" dirty="0">
              <a:latin typeface="Comic Sans MS" panose="030F0702030302020204" pitchFamily="66" charset="0"/>
            </a:endParaRPr>
          </a:p>
        </p:txBody>
      </p:sp>
      <p:sp>
        <p:nvSpPr>
          <p:cNvPr id="2" name="Dikdörtgen 1">
            <a:extLst>
              <a:ext uri="{FF2B5EF4-FFF2-40B4-BE49-F238E27FC236}">
                <a16:creationId xmlns:a16="http://schemas.microsoft.com/office/drawing/2014/main" id="{01F4F252-6F69-44EE-90F0-956863FD8007}"/>
              </a:ext>
            </a:extLst>
          </p:cNvPr>
          <p:cNvSpPr/>
          <p:nvPr/>
        </p:nvSpPr>
        <p:spPr>
          <a:xfrm>
            <a:off x="163772" y="264460"/>
            <a:ext cx="11736128" cy="2400657"/>
          </a:xfrm>
          <a:prstGeom prst="rect">
            <a:avLst/>
          </a:prstGeom>
        </p:spPr>
        <p:txBody>
          <a:bodyPr wrap="square">
            <a:spAutoFit/>
          </a:bodyPr>
          <a:lstStyle/>
          <a:p>
            <a:pPr algn="just"/>
            <a:r>
              <a:rPr lang="tr-TR" sz="3000" dirty="0">
                <a:solidFill>
                  <a:srgbClr val="002060"/>
                </a:solidFill>
                <a:latin typeface="Comic Sans MS" panose="030F0702030302020204" pitchFamily="66" charset="0"/>
              </a:rPr>
              <a:t>Parlama noktası ortam sıcaklığının üzerinde olan bir sıvı daha az risklidir. Çünkü bu sıvıyı ateşlemek (benzine kıyasla) daha zordur ve buharın oluşma ve yayılma potansiyeli daha azdır. Yakıtların taşınması ve depolanmasında yakıtların «Parlama noktası» değeri dikkate alınmalıdır.</a:t>
            </a:r>
            <a:endParaRPr lang="en-US" sz="3000" dirty="0">
              <a:solidFill>
                <a:srgbClr val="002060"/>
              </a:solidFill>
              <a:latin typeface="Comic Sans MS" panose="030F0702030302020204" pitchFamily="66" charset="0"/>
            </a:endParaRPr>
          </a:p>
        </p:txBody>
      </p:sp>
      <p:sp>
        <p:nvSpPr>
          <p:cNvPr id="6" name="Dikdörtgen 5">
            <a:extLst>
              <a:ext uri="{FF2B5EF4-FFF2-40B4-BE49-F238E27FC236}">
                <a16:creationId xmlns:a16="http://schemas.microsoft.com/office/drawing/2014/main" id="{5B57B27C-8237-4A9A-A7D7-29F56F24B846}"/>
              </a:ext>
            </a:extLst>
          </p:cNvPr>
          <p:cNvSpPr/>
          <p:nvPr/>
        </p:nvSpPr>
        <p:spPr>
          <a:xfrm>
            <a:off x="163772" y="2936272"/>
            <a:ext cx="11736128" cy="3323987"/>
          </a:xfrm>
          <a:prstGeom prst="rect">
            <a:avLst/>
          </a:prstGeom>
        </p:spPr>
        <p:txBody>
          <a:bodyPr wrap="square">
            <a:spAutoFit/>
          </a:bodyPr>
          <a:lstStyle/>
          <a:p>
            <a:pPr algn="just"/>
            <a:r>
              <a:rPr lang="tr-TR" sz="3000" dirty="0">
                <a:solidFill>
                  <a:srgbClr val="FF0000"/>
                </a:solidFill>
                <a:latin typeface="Comic Sans MS" panose="030F0702030302020204" pitchFamily="66" charset="0"/>
              </a:rPr>
              <a:t>Parlama noktasına benzer bir özellik de «tutuşma </a:t>
            </a:r>
            <a:r>
              <a:rPr lang="tr-TR" sz="3000" dirty="0" err="1">
                <a:solidFill>
                  <a:srgbClr val="FF0000"/>
                </a:solidFill>
                <a:latin typeface="Comic Sans MS" panose="030F0702030302020204" pitchFamily="66" charset="0"/>
              </a:rPr>
              <a:t>noktası»dır</a:t>
            </a:r>
            <a:r>
              <a:rPr lang="tr-TR" sz="3000" dirty="0">
                <a:solidFill>
                  <a:srgbClr val="FF0000"/>
                </a:solidFill>
                <a:latin typeface="Comic Sans MS" panose="030F0702030302020204" pitchFamily="66" charset="0"/>
              </a:rPr>
              <a:t>. Parlama noktasından farklı olarak tutuşma noktasında yakıt buharı ile hava karışımı tutuştuktan sonra yanma olayı devam eder.</a:t>
            </a:r>
          </a:p>
          <a:p>
            <a:pPr algn="just"/>
            <a:endParaRPr lang="tr-TR" sz="3000" dirty="0">
              <a:latin typeface="Comic Sans MS" panose="030F0702030302020204" pitchFamily="66" charset="0"/>
            </a:endParaRPr>
          </a:p>
          <a:p>
            <a:pPr algn="just"/>
            <a:r>
              <a:rPr lang="tr-TR" sz="3000" dirty="0">
                <a:solidFill>
                  <a:schemeClr val="accent5">
                    <a:lumMod val="75000"/>
                  </a:schemeClr>
                </a:solidFill>
                <a:latin typeface="Comic Sans MS" panose="030F0702030302020204" pitchFamily="66" charset="0"/>
              </a:rPr>
              <a:t>Parlama noktasında, karışımda parlamanın (alev oluşumunun) görülmesi yeterlidir, yanmanın devam etmesine gerek yoktur. </a:t>
            </a:r>
            <a:endParaRPr lang="en-US" sz="3000" dirty="0">
              <a:solidFill>
                <a:schemeClr val="accent5">
                  <a:lumMod val="75000"/>
                </a:schemeClr>
              </a:solidFill>
              <a:latin typeface="Comic Sans MS" panose="030F0702030302020204" pitchFamily="66" charset="0"/>
            </a:endParaRPr>
          </a:p>
        </p:txBody>
      </p:sp>
    </p:spTree>
    <p:extLst>
      <p:ext uri="{BB962C8B-B14F-4D97-AF65-F5344CB8AC3E}">
        <p14:creationId xmlns:p14="http://schemas.microsoft.com/office/powerpoint/2010/main" val="3648611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63772" y="1338756"/>
            <a:ext cx="11368585" cy="523220"/>
          </a:xfrm>
          <a:prstGeom prst="rect">
            <a:avLst/>
          </a:prstGeom>
        </p:spPr>
        <p:txBody>
          <a:bodyPr wrap="square">
            <a:spAutoFit/>
          </a:bodyPr>
          <a:lstStyle/>
          <a:p>
            <a:endParaRPr lang="tr-TR" altLang="tr-TR" sz="2800" dirty="0">
              <a:latin typeface="Comic Sans MS" panose="030F0702030302020204" pitchFamily="66" charset="0"/>
            </a:endParaRPr>
          </a:p>
        </p:txBody>
      </p:sp>
      <p:sp>
        <p:nvSpPr>
          <p:cNvPr id="10" name="Dikdörtgen 9">
            <a:extLst>
              <a:ext uri="{FF2B5EF4-FFF2-40B4-BE49-F238E27FC236}">
                <a16:creationId xmlns:a16="http://schemas.microsoft.com/office/drawing/2014/main" id="{F067D127-A187-472A-A74A-36F26B681AB4}"/>
              </a:ext>
            </a:extLst>
          </p:cNvPr>
          <p:cNvSpPr/>
          <p:nvPr/>
        </p:nvSpPr>
        <p:spPr>
          <a:xfrm>
            <a:off x="163772" y="102535"/>
            <a:ext cx="11736128" cy="7017306"/>
          </a:xfrm>
          <a:prstGeom prst="rect">
            <a:avLst/>
          </a:prstGeom>
        </p:spPr>
        <p:txBody>
          <a:bodyPr wrap="square">
            <a:spAutoFit/>
          </a:bodyPr>
          <a:lstStyle/>
          <a:p>
            <a:pPr algn="just"/>
            <a:r>
              <a:rPr lang="tr-TR" sz="3000" u="sng" dirty="0">
                <a:solidFill>
                  <a:srgbClr val="FF0000"/>
                </a:solidFill>
                <a:latin typeface="Comic Sans MS" panose="030F0702030302020204" pitchFamily="66" charset="0"/>
              </a:rPr>
              <a:t>Diğer bir ifadeyle tutuşma noktası; </a:t>
            </a:r>
            <a:r>
              <a:rPr lang="tr-TR" sz="3000" dirty="0">
                <a:solidFill>
                  <a:srgbClr val="002060"/>
                </a:solidFill>
                <a:latin typeface="Comic Sans MS" panose="030F0702030302020204" pitchFamily="66" charset="0"/>
              </a:rPr>
              <a:t>yakıtın yüzeyindeki yakıt buharı ile havanın, harici (dış) bir kaynak tarafından yanma olayının gerçekleştirilebilmesi için yeterli oranda karışım meydana getirdiği andaki yakıtın </a:t>
            </a:r>
            <a:r>
              <a:rPr lang="tr-TR" sz="3000" dirty="0" err="1">
                <a:solidFill>
                  <a:srgbClr val="002060"/>
                </a:solidFill>
                <a:latin typeface="Comic Sans MS" panose="030F0702030302020204" pitchFamily="66" charset="0"/>
              </a:rPr>
              <a:t>minumum</a:t>
            </a:r>
            <a:r>
              <a:rPr lang="tr-TR" sz="3000" dirty="0">
                <a:solidFill>
                  <a:srgbClr val="002060"/>
                </a:solidFill>
                <a:latin typeface="Comic Sans MS" panose="030F0702030302020204" pitchFamily="66" charset="0"/>
              </a:rPr>
              <a:t> sıcaklığıdır.</a:t>
            </a:r>
          </a:p>
          <a:p>
            <a:pPr algn="just"/>
            <a:endParaRPr lang="tr-TR" sz="3000" dirty="0">
              <a:solidFill>
                <a:srgbClr val="002060"/>
              </a:solidFill>
              <a:latin typeface="Comic Sans MS" panose="030F0702030302020204" pitchFamily="66" charset="0"/>
            </a:endParaRPr>
          </a:p>
          <a:p>
            <a:pPr algn="just"/>
            <a:r>
              <a:rPr lang="tr-TR" sz="3000" dirty="0">
                <a:solidFill>
                  <a:srgbClr val="002060"/>
                </a:solidFill>
                <a:latin typeface="Comic Sans MS" panose="030F0702030302020204" pitchFamily="66" charset="0"/>
              </a:rPr>
              <a:t>Tutuşma noktası, yakıt-hava karışımlarının ateşlenebildiği en düşük sıcaklığı ifade ettiğinden yakıtlar tutuşma noktalarına göre sınıflandırılır.</a:t>
            </a:r>
          </a:p>
          <a:p>
            <a:pPr algn="just"/>
            <a:endParaRPr lang="tr-TR" sz="3000" dirty="0">
              <a:solidFill>
                <a:srgbClr val="002060"/>
              </a:solidFill>
              <a:latin typeface="Comic Sans MS" panose="030F0702030302020204" pitchFamily="66" charset="0"/>
            </a:endParaRPr>
          </a:p>
          <a:p>
            <a:pPr algn="just"/>
            <a:r>
              <a:rPr lang="tr-TR" sz="3000" dirty="0">
                <a:solidFill>
                  <a:srgbClr val="002060"/>
                </a:solidFill>
                <a:latin typeface="Comic Sans MS" panose="030F0702030302020204" pitchFamily="66" charset="0"/>
              </a:rPr>
              <a:t>Tutuşma noktasının tespiti için iki farklı yöntem kullanılır;</a:t>
            </a:r>
          </a:p>
          <a:p>
            <a:pPr algn="just"/>
            <a:endParaRPr lang="tr-TR" sz="3000" dirty="0">
              <a:solidFill>
                <a:srgbClr val="002060"/>
              </a:solidFill>
              <a:latin typeface="Comic Sans MS" panose="030F0702030302020204" pitchFamily="66" charset="0"/>
            </a:endParaRPr>
          </a:p>
          <a:p>
            <a:pPr marL="457200" indent="-457200" algn="just">
              <a:buFont typeface="Wingdings" panose="05000000000000000000" pitchFamily="2" charset="2"/>
              <a:buChar char="ü"/>
            </a:pPr>
            <a:r>
              <a:rPr lang="tr-TR" sz="3000" dirty="0">
                <a:solidFill>
                  <a:srgbClr val="FF0000"/>
                </a:solidFill>
                <a:latin typeface="Comic Sans MS" panose="030F0702030302020204" pitchFamily="66" charset="0"/>
              </a:rPr>
              <a:t>Açık potalı</a:t>
            </a:r>
          </a:p>
          <a:p>
            <a:pPr algn="just"/>
            <a:endParaRPr lang="tr-TR" sz="3000" dirty="0">
              <a:solidFill>
                <a:srgbClr val="FF0000"/>
              </a:solidFill>
              <a:latin typeface="Comic Sans MS" panose="030F0702030302020204" pitchFamily="66" charset="0"/>
            </a:endParaRPr>
          </a:p>
          <a:p>
            <a:pPr marL="457200" indent="-457200" algn="just">
              <a:buFont typeface="Wingdings" panose="05000000000000000000" pitchFamily="2" charset="2"/>
              <a:buChar char="ü"/>
            </a:pPr>
            <a:r>
              <a:rPr lang="tr-TR" sz="3000" dirty="0">
                <a:solidFill>
                  <a:srgbClr val="FF0000"/>
                </a:solidFill>
                <a:latin typeface="Comic Sans MS" panose="030F0702030302020204" pitchFamily="66" charset="0"/>
              </a:rPr>
              <a:t>Kapalı potalı</a:t>
            </a:r>
          </a:p>
          <a:p>
            <a:pPr algn="just"/>
            <a:endParaRPr lang="en-US" sz="3000" dirty="0">
              <a:solidFill>
                <a:srgbClr val="002060"/>
              </a:solidFill>
              <a:latin typeface="Comic Sans MS" panose="030F0702030302020204" pitchFamily="66" charset="0"/>
            </a:endParaRPr>
          </a:p>
        </p:txBody>
      </p:sp>
    </p:spTree>
    <p:extLst>
      <p:ext uri="{BB962C8B-B14F-4D97-AF65-F5344CB8AC3E}">
        <p14:creationId xmlns:p14="http://schemas.microsoft.com/office/powerpoint/2010/main" val="2762236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63772" y="1338756"/>
            <a:ext cx="11368585" cy="523220"/>
          </a:xfrm>
          <a:prstGeom prst="rect">
            <a:avLst/>
          </a:prstGeom>
        </p:spPr>
        <p:txBody>
          <a:bodyPr wrap="square">
            <a:spAutoFit/>
          </a:bodyPr>
          <a:lstStyle/>
          <a:p>
            <a:endParaRPr lang="tr-TR" altLang="tr-TR" sz="2800" dirty="0">
              <a:latin typeface="Comic Sans MS" panose="030F0702030302020204" pitchFamily="66" charset="0"/>
            </a:endParaRPr>
          </a:p>
        </p:txBody>
      </p:sp>
      <p:sp>
        <p:nvSpPr>
          <p:cNvPr id="2" name="Dikdörtgen 1">
            <a:extLst>
              <a:ext uri="{FF2B5EF4-FFF2-40B4-BE49-F238E27FC236}">
                <a16:creationId xmlns:a16="http://schemas.microsoft.com/office/drawing/2014/main" id="{01F4F252-6F69-44EE-90F0-956863FD8007}"/>
              </a:ext>
            </a:extLst>
          </p:cNvPr>
          <p:cNvSpPr/>
          <p:nvPr/>
        </p:nvSpPr>
        <p:spPr>
          <a:xfrm>
            <a:off x="272386" y="350778"/>
            <a:ext cx="11647228" cy="7017306"/>
          </a:xfrm>
          <a:prstGeom prst="rect">
            <a:avLst/>
          </a:prstGeom>
        </p:spPr>
        <p:txBody>
          <a:bodyPr wrap="square">
            <a:spAutoFit/>
          </a:bodyPr>
          <a:lstStyle/>
          <a:p>
            <a:pPr algn="just"/>
            <a:r>
              <a:rPr lang="tr-TR" sz="3000" u="sng" dirty="0">
                <a:solidFill>
                  <a:srgbClr val="FF0000"/>
                </a:solidFill>
                <a:latin typeface="Comic Sans MS" panose="030F0702030302020204" pitchFamily="66" charset="0"/>
              </a:rPr>
              <a:t>Yanma Noktası: </a:t>
            </a:r>
            <a:r>
              <a:rPr lang="tr-TR" sz="3000" dirty="0">
                <a:latin typeface="Comic Sans MS" panose="030F0702030302020204" pitchFamily="66" charset="0"/>
              </a:rPr>
              <a:t>Açık potada alev alma noktasından sonra sıcaklık daha yükselirse, çıkan gazlar homojen bir alevle yanarlar. Alev çekildiği halde yanmanın devam ettiği bu sıcaklığa </a:t>
            </a:r>
            <a:r>
              <a:rPr lang="tr-TR" sz="3000" dirty="0">
                <a:solidFill>
                  <a:srgbClr val="FF0000"/>
                </a:solidFill>
                <a:latin typeface="Comic Sans MS" panose="030F0702030302020204" pitchFamily="66" charset="0"/>
              </a:rPr>
              <a:t>«yanma noktası»</a:t>
            </a:r>
            <a:r>
              <a:rPr lang="tr-TR" sz="3000" dirty="0">
                <a:latin typeface="Comic Sans MS" panose="030F0702030302020204" pitchFamily="66" charset="0"/>
              </a:rPr>
              <a:t> denir. Yanma noktası, alevlenme noktasından yüksektir.</a:t>
            </a:r>
          </a:p>
          <a:p>
            <a:pPr algn="just"/>
            <a:endParaRPr lang="tr-TR" sz="3000" dirty="0">
              <a:latin typeface="Comic Sans MS" panose="030F0702030302020204" pitchFamily="66" charset="0"/>
            </a:endParaRPr>
          </a:p>
          <a:p>
            <a:pPr algn="just"/>
            <a:r>
              <a:rPr lang="tr-TR" sz="3000" u="sng" dirty="0">
                <a:solidFill>
                  <a:srgbClr val="FF0000"/>
                </a:solidFill>
                <a:latin typeface="Comic Sans MS" panose="030F0702030302020204" pitchFamily="66" charset="0"/>
              </a:rPr>
              <a:t>Kendiliğinden tutuşma </a:t>
            </a:r>
            <a:r>
              <a:rPr lang="tr-TR" sz="3000" u="sng" dirty="0" err="1">
                <a:solidFill>
                  <a:srgbClr val="FF0000"/>
                </a:solidFill>
                <a:latin typeface="Comic Sans MS" panose="030F0702030302020204" pitchFamily="66" charset="0"/>
              </a:rPr>
              <a:t>noktası:</a:t>
            </a:r>
            <a:r>
              <a:rPr lang="tr-TR" sz="3000" dirty="0" err="1">
                <a:solidFill>
                  <a:schemeClr val="accent5">
                    <a:lumMod val="75000"/>
                  </a:schemeClr>
                </a:solidFill>
                <a:latin typeface="Comic Sans MS" panose="030F0702030302020204" pitchFamily="66" charset="0"/>
              </a:rPr>
              <a:t>Alevlenme</a:t>
            </a:r>
            <a:r>
              <a:rPr lang="tr-TR" sz="3000" dirty="0">
                <a:solidFill>
                  <a:schemeClr val="accent5">
                    <a:lumMod val="75000"/>
                  </a:schemeClr>
                </a:solidFill>
                <a:latin typeface="Comic Sans MS" panose="030F0702030302020204" pitchFamily="66" charset="0"/>
              </a:rPr>
              <a:t> ve yanma odası test cihazında sıcaklık arttırılırsa, belirli bir süre sonra karışım kendi kendine tutuşur. Bu sıcaklık «kendiliğinden tutuşma </a:t>
            </a:r>
            <a:r>
              <a:rPr lang="tr-TR" sz="3000" dirty="0" err="1">
                <a:solidFill>
                  <a:schemeClr val="accent5">
                    <a:lumMod val="75000"/>
                  </a:schemeClr>
                </a:solidFill>
                <a:latin typeface="Comic Sans MS" panose="030F0702030302020204" pitchFamily="66" charset="0"/>
              </a:rPr>
              <a:t>noktası»dır</a:t>
            </a:r>
            <a:r>
              <a:rPr lang="tr-TR" sz="3000" dirty="0">
                <a:solidFill>
                  <a:schemeClr val="accent5">
                    <a:lumMod val="75000"/>
                  </a:schemeClr>
                </a:solidFill>
                <a:latin typeface="Comic Sans MS" panose="030F0702030302020204" pitchFamily="66" charset="0"/>
              </a:rPr>
              <a:t>.</a:t>
            </a:r>
          </a:p>
          <a:p>
            <a:pPr algn="just"/>
            <a:endParaRPr lang="tr-TR" sz="3000" dirty="0">
              <a:latin typeface="Comic Sans MS" panose="030F0702030302020204" pitchFamily="66" charset="0"/>
            </a:endParaRPr>
          </a:p>
          <a:p>
            <a:pPr algn="just"/>
            <a:r>
              <a:rPr lang="tr-TR" sz="3000" dirty="0">
                <a:latin typeface="Comic Sans MS" panose="030F0702030302020204" pitchFamily="66" charset="0"/>
              </a:rPr>
              <a:t>Çalışır durumdaki motorlarda silindirin iç kısmında özellikle </a:t>
            </a:r>
            <a:r>
              <a:rPr lang="tr-TR" sz="3000" dirty="0" err="1">
                <a:latin typeface="Comic Sans MS" panose="030F0702030302020204" pitchFamily="66" charset="0"/>
              </a:rPr>
              <a:t>egzos</a:t>
            </a:r>
            <a:r>
              <a:rPr lang="tr-TR" sz="3000" dirty="0">
                <a:latin typeface="Comic Sans MS" panose="030F0702030302020204" pitchFamily="66" charset="0"/>
              </a:rPr>
              <a:t> supabı bölgesi ve yanma odasındaki kurumların sıcaklıklarının yüksek olması karışımın </a:t>
            </a:r>
            <a:r>
              <a:rPr lang="tr-TR" sz="3000" dirty="0">
                <a:solidFill>
                  <a:srgbClr val="FF0000"/>
                </a:solidFill>
                <a:latin typeface="Comic Sans MS" panose="030F0702030302020204" pitchFamily="66" charset="0"/>
              </a:rPr>
              <a:t>kendiliğinden tutuşmasına ve vuruntuya </a:t>
            </a:r>
            <a:r>
              <a:rPr lang="tr-TR" sz="3000" dirty="0">
                <a:latin typeface="Comic Sans MS" panose="030F0702030302020204" pitchFamily="66" charset="0"/>
              </a:rPr>
              <a:t>sebep olur.</a:t>
            </a:r>
          </a:p>
          <a:p>
            <a:pPr algn="just"/>
            <a:endParaRPr lang="tr-TR" sz="3000" dirty="0">
              <a:solidFill>
                <a:schemeClr val="accent5">
                  <a:lumMod val="75000"/>
                </a:schemeClr>
              </a:solidFill>
              <a:latin typeface="Comic Sans MS" panose="030F0702030302020204" pitchFamily="66" charset="0"/>
            </a:endParaRPr>
          </a:p>
          <a:p>
            <a:pPr algn="just"/>
            <a:endParaRPr lang="tr-TR" sz="3000" u="sng" dirty="0">
              <a:latin typeface="Comic Sans MS" panose="030F0702030302020204" pitchFamily="66" charset="0"/>
            </a:endParaRPr>
          </a:p>
        </p:txBody>
      </p:sp>
    </p:spTree>
    <p:extLst>
      <p:ext uri="{BB962C8B-B14F-4D97-AF65-F5344CB8AC3E}">
        <p14:creationId xmlns:p14="http://schemas.microsoft.com/office/powerpoint/2010/main" val="4023042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63772" y="1338756"/>
            <a:ext cx="11368585" cy="523220"/>
          </a:xfrm>
          <a:prstGeom prst="rect">
            <a:avLst/>
          </a:prstGeom>
        </p:spPr>
        <p:txBody>
          <a:bodyPr wrap="square">
            <a:spAutoFit/>
          </a:bodyPr>
          <a:lstStyle/>
          <a:p>
            <a:endParaRPr lang="tr-TR" altLang="tr-TR" sz="2800" dirty="0">
              <a:latin typeface="Comic Sans MS" panose="030F0702030302020204" pitchFamily="66" charset="0"/>
            </a:endParaRPr>
          </a:p>
        </p:txBody>
      </p:sp>
      <p:sp>
        <p:nvSpPr>
          <p:cNvPr id="2" name="Dikdörtgen 1">
            <a:extLst>
              <a:ext uri="{FF2B5EF4-FFF2-40B4-BE49-F238E27FC236}">
                <a16:creationId xmlns:a16="http://schemas.microsoft.com/office/drawing/2014/main" id="{01F4F252-6F69-44EE-90F0-956863FD8007}"/>
              </a:ext>
            </a:extLst>
          </p:cNvPr>
          <p:cNvSpPr/>
          <p:nvPr/>
        </p:nvSpPr>
        <p:spPr>
          <a:xfrm>
            <a:off x="163772" y="219601"/>
            <a:ext cx="11647228" cy="1815882"/>
          </a:xfrm>
          <a:prstGeom prst="rect">
            <a:avLst/>
          </a:prstGeom>
        </p:spPr>
        <p:txBody>
          <a:bodyPr wrap="square">
            <a:spAutoFit/>
          </a:bodyPr>
          <a:lstStyle/>
          <a:p>
            <a:pPr algn="just"/>
            <a:r>
              <a:rPr lang="tr-TR" sz="2800" dirty="0">
                <a:latin typeface="Comic Sans MS" panose="030F0702030302020204" pitchFamily="66" charset="0"/>
              </a:rPr>
              <a:t>Kendiliğinden tutuşma sıcaklığının yüksek olması tehlikenin olmadığını ifade eder. Hava akımı içerisinde kendiliğinden tutuşma sıcaklığı; </a:t>
            </a:r>
            <a:r>
              <a:rPr lang="tr-TR" sz="2800" dirty="0">
                <a:solidFill>
                  <a:srgbClr val="FF0000"/>
                </a:solidFill>
                <a:latin typeface="Comic Sans MS" panose="030F0702030302020204" pitchFamily="66" charset="0"/>
              </a:rPr>
              <a:t>benzin (475-530</a:t>
            </a:r>
            <a:r>
              <a:rPr lang="tr-TR" sz="2800" baseline="30000" dirty="0">
                <a:solidFill>
                  <a:srgbClr val="FF0000"/>
                </a:solidFill>
                <a:latin typeface="Comic Sans MS" panose="030F0702030302020204" pitchFamily="66" charset="0"/>
              </a:rPr>
              <a:t>o</a:t>
            </a:r>
            <a:r>
              <a:rPr lang="tr-TR" sz="2800" dirty="0">
                <a:solidFill>
                  <a:srgbClr val="FF0000"/>
                </a:solidFill>
                <a:latin typeface="Comic Sans MS" panose="030F0702030302020204" pitchFamily="66" charset="0"/>
              </a:rPr>
              <a:t>C), motorin (350</a:t>
            </a:r>
            <a:r>
              <a:rPr lang="tr-TR" sz="2800" baseline="30000" dirty="0">
                <a:solidFill>
                  <a:srgbClr val="FF0000"/>
                </a:solidFill>
                <a:latin typeface="Comic Sans MS" panose="030F0702030302020204" pitchFamily="66" charset="0"/>
              </a:rPr>
              <a:t>o</a:t>
            </a:r>
            <a:r>
              <a:rPr lang="tr-TR" sz="2800" dirty="0">
                <a:solidFill>
                  <a:srgbClr val="FF0000"/>
                </a:solidFill>
                <a:latin typeface="Comic Sans MS" panose="030F0702030302020204" pitchFamily="66" charset="0"/>
              </a:rPr>
              <a:t>C) ve hidrojen için (585</a:t>
            </a:r>
            <a:r>
              <a:rPr lang="tr-TR" sz="2800" baseline="30000" dirty="0">
                <a:solidFill>
                  <a:srgbClr val="FF0000"/>
                </a:solidFill>
                <a:latin typeface="Comic Sans MS" panose="030F0702030302020204" pitchFamily="66" charset="0"/>
              </a:rPr>
              <a:t>o</a:t>
            </a:r>
            <a:r>
              <a:rPr lang="tr-TR" sz="2800" dirty="0">
                <a:solidFill>
                  <a:srgbClr val="FF0000"/>
                </a:solidFill>
                <a:latin typeface="Comic Sans MS" panose="030F0702030302020204" pitchFamily="66" charset="0"/>
              </a:rPr>
              <a:t>C)’</a:t>
            </a:r>
            <a:r>
              <a:rPr lang="tr-TR" sz="2800" dirty="0" err="1">
                <a:latin typeface="Comic Sans MS" panose="030F0702030302020204" pitchFamily="66" charset="0"/>
              </a:rPr>
              <a:t>dir</a:t>
            </a:r>
            <a:r>
              <a:rPr lang="tr-TR" sz="2800" dirty="0">
                <a:latin typeface="Comic Sans MS" panose="030F0702030302020204" pitchFamily="66" charset="0"/>
              </a:rPr>
              <a:t>.</a:t>
            </a:r>
          </a:p>
          <a:p>
            <a:pPr algn="just"/>
            <a:endParaRPr lang="tr-TR" sz="2800" u="sng" dirty="0">
              <a:latin typeface="Comic Sans MS" panose="030F0702030302020204" pitchFamily="66" charset="0"/>
            </a:endParaRPr>
          </a:p>
        </p:txBody>
      </p:sp>
      <p:sp>
        <p:nvSpPr>
          <p:cNvPr id="4" name="Metin kutusu 3">
            <a:extLst>
              <a:ext uri="{FF2B5EF4-FFF2-40B4-BE49-F238E27FC236}">
                <a16:creationId xmlns:a16="http://schemas.microsoft.com/office/drawing/2014/main" id="{DD130E5F-7103-46BD-9390-0DB3626A21AB}"/>
              </a:ext>
            </a:extLst>
          </p:cNvPr>
          <p:cNvSpPr txBox="1"/>
          <p:nvPr/>
        </p:nvSpPr>
        <p:spPr>
          <a:xfrm>
            <a:off x="2052271" y="1600366"/>
            <a:ext cx="7192108" cy="1077218"/>
          </a:xfrm>
          <a:prstGeom prst="rect">
            <a:avLst/>
          </a:prstGeom>
          <a:noFill/>
        </p:spPr>
        <p:txBody>
          <a:bodyPr wrap="square" rtlCol="0">
            <a:spAutoFit/>
          </a:bodyPr>
          <a:lstStyle/>
          <a:p>
            <a:pPr algn="ctr"/>
            <a:r>
              <a:rPr lang="tr-TR" sz="3200" dirty="0">
                <a:solidFill>
                  <a:srgbClr val="FF0000"/>
                </a:solidFill>
                <a:latin typeface="Comic Sans MS" panose="030F0702030302020204" pitchFamily="66" charset="0"/>
              </a:rPr>
              <a:t>Viskozite</a:t>
            </a:r>
          </a:p>
          <a:p>
            <a:endParaRPr lang="tr-TR" sz="3200" dirty="0">
              <a:solidFill>
                <a:srgbClr val="FF0000"/>
              </a:solidFill>
              <a:latin typeface="Comic Sans MS" panose="030F0702030302020204" pitchFamily="66" charset="0"/>
            </a:endParaRPr>
          </a:p>
        </p:txBody>
      </p:sp>
      <p:sp>
        <p:nvSpPr>
          <p:cNvPr id="6" name="Dikdörtgen 5">
            <a:extLst>
              <a:ext uri="{FF2B5EF4-FFF2-40B4-BE49-F238E27FC236}">
                <a16:creationId xmlns:a16="http://schemas.microsoft.com/office/drawing/2014/main" id="{8292E1FF-A42C-4499-B440-BEC162862075}"/>
              </a:ext>
            </a:extLst>
          </p:cNvPr>
          <p:cNvSpPr/>
          <p:nvPr/>
        </p:nvSpPr>
        <p:spPr>
          <a:xfrm>
            <a:off x="163772" y="2381363"/>
            <a:ext cx="11755842" cy="4832092"/>
          </a:xfrm>
          <a:prstGeom prst="rect">
            <a:avLst/>
          </a:prstGeom>
        </p:spPr>
        <p:txBody>
          <a:bodyPr wrap="square">
            <a:spAutoFit/>
          </a:bodyPr>
          <a:lstStyle/>
          <a:p>
            <a:pPr marL="457200" indent="-457200" algn="just">
              <a:buFont typeface="Courier New" panose="02070309020205020404" pitchFamily="49" charset="0"/>
              <a:buChar char="o"/>
            </a:pPr>
            <a:r>
              <a:rPr lang="tr-TR" sz="2800" dirty="0">
                <a:solidFill>
                  <a:srgbClr val="FF0000"/>
                </a:solidFill>
                <a:latin typeface="Comic Sans MS" panose="030F0702030302020204" pitchFamily="66" charset="0"/>
              </a:rPr>
              <a:t>Sıvıların akmaya karşı gösterdikleri direnç olarak tanımlanır.</a:t>
            </a:r>
          </a:p>
          <a:p>
            <a:pPr algn="just"/>
            <a:endParaRPr lang="tr-TR" sz="2800" dirty="0">
              <a:latin typeface="Comic Sans MS" panose="030F0702030302020204" pitchFamily="66" charset="0"/>
            </a:endParaRPr>
          </a:p>
          <a:p>
            <a:pPr marL="457200" indent="-457200" algn="just">
              <a:buFont typeface="Courier New" panose="02070309020205020404" pitchFamily="49" charset="0"/>
              <a:buChar char="o"/>
            </a:pPr>
            <a:r>
              <a:rPr lang="tr-TR" sz="2800" dirty="0">
                <a:solidFill>
                  <a:srgbClr val="002060"/>
                </a:solidFill>
                <a:latin typeface="Comic Sans MS" panose="030F0702030302020204" pitchFamily="66" charset="0"/>
              </a:rPr>
              <a:t>Viskozite, yakıtın düşük çalışma sıcaklıklarında dahi kolayca akmasını sağlayacak kadar düşük ve pompa-enjektör sistemini yağlayabilecek kadar da yüksek olmalıdır.</a:t>
            </a:r>
          </a:p>
          <a:p>
            <a:pPr algn="just"/>
            <a:endParaRPr lang="tr-TR" sz="2800" dirty="0">
              <a:latin typeface="Comic Sans MS" panose="030F0702030302020204" pitchFamily="66" charset="0"/>
            </a:endParaRPr>
          </a:p>
          <a:p>
            <a:pPr marL="457200" indent="-457200" algn="just">
              <a:buFont typeface="Wingdings" panose="05000000000000000000" pitchFamily="2" charset="2"/>
              <a:buChar char="Ø"/>
            </a:pPr>
            <a:r>
              <a:rPr lang="tr-TR" sz="2800" dirty="0" err="1">
                <a:solidFill>
                  <a:srgbClr val="FF0000"/>
                </a:solidFill>
                <a:latin typeface="Comic Sans MS" panose="030F0702030302020204" pitchFamily="66" charset="0"/>
              </a:rPr>
              <a:t>Otto</a:t>
            </a:r>
            <a:r>
              <a:rPr lang="tr-TR" sz="2800" dirty="0">
                <a:solidFill>
                  <a:srgbClr val="FF0000"/>
                </a:solidFill>
                <a:latin typeface="Comic Sans MS" panose="030F0702030302020204" pitchFamily="66" charset="0"/>
              </a:rPr>
              <a:t> (benzinli) motorlar </a:t>
            </a:r>
            <a:r>
              <a:rPr lang="tr-TR" sz="2800" dirty="0">
                <a:latin typeface="Comic Sans MS" panose="030F0702030302020204" pitchFamily="66" charset="0"/>
              </a:rPr>
              <a:t>için viskozite çok önemli değildir. Çünkü benzin düşük sıcaklıklarda dahi normal akıcılığını korur.</a:t>
            </a:r>
          </a:p>
          <a:p>
            <a:pPr marL="457200" indent="-457200" algn="just">
              <a:buFont typeface="Wingdings" panose="05000000000000000000" pitchFamily="2" charset="2"/>
              <a:buChar char="Ø"/>
            </a:pPr>
            <a:r>
              <a:rPr lang="tr-TR" sz="2800" dirty="0">
                <a:solidFill>
                  <a:srgbClr val="FF0000"/>
                </a:solidFill>
                <a:latin typeface="Comic Sans MS" panose="030F0702030302020204" pitchFamily="66" charset="0"/>
              </a:rPr>
              <a:t>Dizel motorlarda</a:t>
            </a:r>
            <a:r>
              <a:rPr lang="tr-TR" sz="2800" dirty="0">
                <a:latin typeface="Comic Sans MS" panose="030F0702030302020204" pitchFamily="66" charset="0"/>
              </a:rPr>
              <a:t> yakıt, yüksek basınç altında yanma odasına püskürtüldüğünden viskozite önem arz eder.</a:t>
            </a:r>
          </a:p>
          <a:p>
            <a:pPr algn="just"/>
            <a:endParaRPr lang="tr-TR" sz="2800" u="sng" dirty="0">
              <a:latin typeface="Comic Sans MS" panose="030F0702030302020204" pitchFamily="66" charset="0"/>
            </a:endParaRPr>
          </a:p>
        </p:txBody>
      </p:sp>
    </p:spTree>
    <p:extLst>
      <p:ext uri="{BB962C8B-B14F-4D97-AF65-F5344CB8AC3E}">
        <p14:creationId xmlns:p14="http://schemas.microsoft.com/office/powerpoint/2010/main" val="257392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77723" y="382012"/>
            <a:ext cx="11836553" cy="6093976"/>
          </a:xfrm>
          <a:prstGeom prst="rect">
            <a:avLst/>
          </a:prstGeom>
        </p:spPr>
        <p:txBody>
          <a:bodyPr wrap="square">
            <a:spAutoFit/>
          </a:bodyPr>
          <a:lstStyle/>
          <a:p>
            <a:pPr algn="just"/>
            <a:r>
              <a:rPr lang="tr-TR" sz="3000" dirty="0">
                <a:latin typeface="Comic Sans MS" panose="030F0702030302020204" pitchFamily="66" charset="0"/>
              </a:rPr>
              <a:t>Aynı özgül ağırlığa sahip yakıtların aynı kalori değerine sahip olmaları gerekir. Ancak aşağıdaki sebeplerden dolayı ısıl değerler farklı olabilir:</a:t>
            </a:r>
          </a:p>
          <a:p>
            <a:pPr marL="457200" indent="-457200" algn="just">
              <a:buFont typeface="Wingdings" panose="05000000000000000000" pitchFamily="2" charset="2"/>
              <a:buChar char="Ø"/>
            </a:pPr>
            <a:r>
              <a:rPr lang="tr-TR" sz="3000" dirty="0">
                <a:solidFill>
                  <a:srgbClr val="FF0000"/>
                </a:solidFill>
                <a:latin typeface="Comic Sans MS" panose="030F0702030302020204" pitchFamily="66" charset="0"/>
              </a:rPr>
              <a:t>Yakıtın içerdiği C ve H farkı (%); </a:t>
            </a:r>
            <a:r>
              <a:rPr lang="tr-TR" sz="3000" dirty="0">
                <a:latin typeface="Comic Sans MS" panose="030F0702030302020204" pitchFamily="66" charset="0"/>
              </a:rPr>
              <a:t>H oranı fazla ise ısı değeri yüksektir.</a:t>
            </a:r>
          </a:p>
          <a:p>
            <a:pPr marL="457200" indent="-457200" algn="just">
              <a:buFont typeface="Wingdings" panose="05000000000000000000" pitchFamily="2" charset="2"/>
              <a:buChar char="Ø"/>
            </a:pPr>
            <a:r>
              <a:rPr lang="tr-TR" sz="3000" dirty="0">
                <a:solidFill>
                  <a:srgbClr val="FF0000"/>
                </a:solidFill>
                <a:latin typeface="Comic Sans MS" panose="030F0702030302020204" pitchFamily="66" charset="0"/>
              </a:rPr>
              <a:t>Yakıtın içerdiği hidrokarbon çeşitleri ve % oranları; </a:t>
            </a:r>
            <a:r>
              <a:rPr lang="tr-TR" sz="3000" dirty="0">
                <a:latin typeface="Comic Sans MS" panose="030F0702030302020204" pitchFamily="66" charset="0"/>
              </a:rPr>
              <a:t>Parafin, olefin, aromatik hidrokarbonlarının ısı değerleri birbirinden farklıdır.</a:t>
            </a:r>
          </a:p>
          <a:p>
            <a:pPr marL="457200" indent="-457200" algn="just">
              <a:buFont typeface="Wingdings" panose="05000000000000000000" pitchFamily="2" charset="2"/>
              <a:buChar char="Ø"/>
            </a:pPr>
            <a:r>
              <a:rPr lang="tr-TR" sz="3000" dirty="0">
                <a:solidFill>
                  <a:srgbClr val="FF0000"/>
                </a:solidFill>
                <a:latin typeface="Comic Sans MS" panose="030F0702030302020204" pitchFamily="66" charset="0"/>
              </a:rPr>
              <a:t>Yakıt içindeki su ve </a:t>
            </a:r>
            <a:r>
              <a:rPr lang="tr-TR" sz="3000" dirty="0" err="1">
                <a:solidFill>
                  <a:srgbClr val="FF0000"/>
                </a:solidFill>
                <a:latin typeface="Comic Sans MS" panose="030F0702030302020204" pitchFamily="66" charset="0"/>
              </a:rPr>
              <a:t>sediment</a:t>
            </a:r>
            <a:r>
              <a:rPr lang="tr-TR" sz="3000" dirty="0">
                <a:solidFill>
                  <a:srgbClr val="FF0000"/>
                </a:solidFill>
                <a:latin typeface="Comic Sans MS" panose="030F0702030302020204" pitchFamily="66" charset="0"/>
              </a:rPr>
              <a:t> miktarı; </a:t>
            </a:r>
            <a:r>
              <a:rPr lang="tr-TR" sz="3000" dirty="0">
                <a:latin typeface="Comic Sans MS" panose="030F0702030302020204" pitchFamily="66" charset="0"/>
              </a:rPr>
              <a:t>Yakıtta su bulunması ısı değerini düşürür.</a:t>
            </a:r>
          </a:p>
          <a:p>
            <a:pPr marL="457200" indent="-457200" algn="just">
              <a:buFont typeface="Wingdings" panose="05000000000000000000" pitchFamily="2" charset="2"/>
              <a:buChar char="Ø"/>
            </a:pPr>
            <a:r>
              <a:rPr lang="tr-TR" sz="3000" dirty="0">
                <a:solidFill>
                  <a:srgbClr val="FF0000"/>
                </a:solidFill>
                <a:latin typeface="Comic Sans MS" panose="030F0702030302020204" pitchFamily="66" charset="0"/>
              </a:rPr>
              <a:t>Yakıttaki S miktarı %0.25-4 arasında değişir bu durum H ve C miktarının azalmasına neden olur. </a:t>
            </a:r>
            <a:r>
              <a:rPr lang="tr-TR" sz="3000" dirty="0" err="1">
                <a:latin typeface="Comic Sans MS" panose="030F0702030302020204" pitchFamily="66" charset="0"/>
              </a:rPr>
              <a:t>S’in</a:t>
            </a:r>
            <a:r>
              <a:rPr lang="tr-TR" sz="3000" dirty="0">
                <a:latin typeface="Comic Sans MS" panose="030F0702030302020204" pitchFamily="66" charset="0"/>
              </a:rPr>
              <a:t> ısıl değeri </a:t>
            </a:r>
            <a:r>
              <a:rPr lang="tr-TR" sz="3000" dirty="0" err="1">
                <a:latin typeface="Comic Sans MS" panose="030F0702030302020204" pitchFamily="66" charset="0"/>
              </a:rPr>
              <a:t>C’dan</a:t>
            </a:r>
            <a:r>
              <a:rPr lang="tr-TR" sz="3000" dirty="0">
                <a:latin typeface="Comic Sans MS" panose="030F0702030302020204" pitchFamily="66" charset="0"/>
              </a:rPr>
              <a:t> 4 kat, H’den ise 15 kat daha azdır.</a:t>
            </a:r>
          </a:p>
        </p:txBody>
      </p:sp>
    </p:spTree>
    <p:extLst>
      <p:ext uri="{BB962C8B-B14F-4D97-AF65-F5344CB8AC3E}">
        <p14:creationId xmlns:p14="http://schemas.microsoft.com/office/powerpoint/2010/main" val="1116569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4301" y="217734"/>
            <a:ext cx="11789228" cy="3323987"/>
          </a:xfrm>
          <a:prstGeom prst="rect">
            <a:avLst/>
          </a:prstGeom>
        </p:spPr>
        <p:txBody>
          <a:bodyPr wrap="square">
            <a:spAutoFit/>
          </a:bodyPr>
          <a:lstStyle/>
          <a:p>
            <a:pPr marL="457200" indent="-457200" algn="just">
              <a:buFont typeface="Wingdings" panose="05000000000000000000" pitchFamily="2" charset="2"/>
              <a:buChar char="Ø"/>
            </a:pPr>
            <a:r>
              <a:rPr lang="tr-TR" sz="3000" dirty="0">
                <a:solidFill>
                  <a:srgbClr val="FF0000"/>
                </a:solidFill>
                <a:latin typeface="Comic Sans MS" panose="030F0702030302020204" pitchFamily="66" charset="0"/>
              </a:rPr>
              <a:t>Yakıtın içerisindeki O miktarı; </a:t>
            </a:r>
            <a:r>
              <a:rPr lang="tr-TR" sz="3000" dirty="0">
                <a:latin typeface="Comic Sans MS" panose="030F0702030302020204" pitchFamily="66" charset="0"/>
              </a:rPr>
              <a:t>O, H ile birleşerek su oluşturur ve bu da ısı değerini düşürür.</a:t>
            </a:r>
          </a:p>
          <a:p>
            <a:pPr algn="just"/>
            <a:endParaRPr lang="tr-TR" sz="3000" dirty="0">
              <a:latin typeface="Comic Sans MS" panose="030F0702030302020204" pitchFamily="66" charset="0"/>
            </a:endParaRPr>
          </a:p>
          <a:p>
            <a:pPr algn="just"/>
            <a:r>
              <a:rPr lang="tr-TR" sz="3000" dirty="0">
                <a:latin typeface="Comic Sans MS" panose="030F0702030302020204" pitchFamily="66" charset="0"/>
              </a:rPr>
              <a:t>Gaz yakıtların ısıl değeri sabit basınç altında ölçülür ve aşağıdaki eşitliğe göre hesaplanır.</a:t>
            </a:r>
          </a:p>
          <a:p>
            <a:pPr algn="just"/>
            <a:endParaRPr lang="tr-TR" sz="3000" dirty="0">
              <a:latin typeface="Comic Sans MS" panose="030F0702030302020204" pitchFamily="66" charset="0"/>
            </a:endParaRPr>
          </a:p>
          <a:p>
            <a:pPr algn="just"/>
            <a:endParaRPr lang="tr-TR" sz="3000" dirty="0">
              <a:latin typeface="Comic Sans MS" panose="030F0702030302020204" pitchFamily="66" charset="0"/>
            </a:endParaRPr>
          </a:p>
        </p:txBody>
      </p:sp>
      <p:sp>
        <p:nvSpPr>
          <p:cNvPr id="2" name="Metin kutusu 1">
            <a:extLst>
              <a:ext uri="{FF2B5EF4-FFF2-40B4-BE49-F238E27FC236}">
                <a16:creationId xmlns:a16="http://schemas.microsoft.com/office/drawing/2014/main" id="{BB5CD8EA-911A-4640-93DB-17FBE3A64A75}"/>
              </a:ext>
            </a:extLst>
          </p:cNvPr>
          <p:cNvSpPr txBox="1"/>
          <p:nvPr/>
        </p:nvSpPr>
        <p:spPr>
          <a:xfrm>
            <a:off x="2653250" y="3429000"/>
            <a:ext cx="7601440" cy="430887"/>
          </a:xfrm>
          <a:prstGeom prst="rect">
            <a:avLst/>
          </a:prstGeom>
          <a:noFill/>
        </p:spPr>
        <p:txBody>
          <a:bodyPr wrap="none" lIns="0" tIns="0" rIns="0" bIns="0" rtlCol="0">
            <a:spAutoFit/>
          </a:bodyPr>
          <a:lstStyle/>
          <a:p>
            <a:r>
              <a:rPr lang="tr-TR" sz="2800" dirty="0">
                <a:solidFill>
                  <a:srgbClr val="0070C0"/>
                </a:solidFill>
                <a:latin typeface="Comic Sans MS" panose="030F0702030302020204" pitchFamily="66" charset="0"/>
              </a:rPr>
              <a:t>Üst ısıl değer </a:t>
            </a:r>
            <a:r>
              <a:rPr lang="tr-TR" sz="2800" dirty="0" err="1">
                <a:solidFill>
                  <a:srgbClr val="0070C0"/>
                </a:solidFill>
                <a:latin typeface="Comic Sans MS" panose="030F0702030302020204" pitchFamily="66" charset="0"/>
              </a:rPr>
              <a:t>Ho</a:t>
            </a:r>
            <a:r>
              <a:rPr lang="tr-TR" sz="2800" dirty="0">
                <a:solidFill>
                  <a:srgbClr val="0070C0"/>
                </a:solidFill>
                <a:latin typeface="Comic Sans MS" panose="030F0702030302020204" pitchFamily="66" charset="0"/>
              </a:rPr>
              <a:t> = (</a:t>
            </a:r>
            <a:r>
              <a:rPr lang="tr-TR" sz="2800" dirty="0" err="1">
                <a:solidFill>
                  <a:srgbClr val="0070C0"/>
                </a:solidFill>
                <a:latin typeface="Comic Sans MS" panose="030F0702030302020204" pitchFamily="66" charset="0"/>
              </a:rPr>
              <a:t>Wx</a:t>
            </a:r>
            <a:r>
              <a:rPr lang="el-GR" sz="2800" dirty="0">
                <a:solidFill>
                  <a:srgbClr val="0070C0"/>
                </a:solidFill>
                <a:latin typeface="Comic Sans MS" panose="030F0702030302020204" pitchFamily="66" charset="0"/>
              </a:rPr>
              <a:t>Δ</a:t>
            </a:r>
            <a:r>
              <a:rPr lang="tr-TR" sz="2800" dirty="0">
                <a:solidFill>
                  <a:srgbClr val="0070C0"/>
                </a:solidFill>
                <a:latin typeface="Comic Sans MS" panose="030F0702030302020204" pitchFamily="66" charset="0"/>
              </a:rPr>
              <a:t>tx1000)/G (</a:t>
            </a:r>
            <a:r>
              <a:rPr lang="tr-TR" sz="2800" dirty="0" err="1">
                <a:solidFill>
                  <a:srgbClr val="0070C0"/>
                </a:solidFill>
                <a:latin typeface="Comic Sans MS" panose="030F0702030302020204" pitchFamily="66" charset="0"/>
              </a:rPr>
              <a:t>kcal</a:t>
            </a:r>
            <a:r>
              <a:rPr lang="tr-TR" sz="2800" dirty="0">
                <a:solidFill>
                  <a:srgbClr val="0070C0"/>
                </a:solidFill>
                <a:latin typeface="Comic Sans MS" panose="030F0702030302020204" pitchFamily="66" charset="0"/>
              </a:rPr>
              <a:t>/kg)</a:t>
            </a:r>
          </a:p>
        </p:txBody>
      </p:sp>
      <p:sp>
        <p:nvSpPr>
          <p:cNvPr id="5" name="Metin kutusu 4">
            <a:extLst>
              <a:ext uri="{FF2B5EF4-FFF2-40B4-BE49-F238E27FC236}">
                <a16:creationId xmlns:a16="http://schemas.microsoft.com/office/drawing/2014/main" id="{09FB5C94-EA3A-4242-BE6D-A68CD7CDB8A2}"/>
              </a:ext>
            </a:extLst>
          </p:cNvPr>
          <p:cNvSpPr txBox="1"/>
          <p:nvPr/>
        </p:nvSpPr>
        <p:spPr>
          <a:xfrm>
            <a:off x="448319" y="4694855"/>
            <a:ext cx="4409862" cy="1292662"/>
          </a:xfrm>
          <a:prstGeom prst="rect">
            <a:avLst/>
          </a:prstGeom>
          <a:noFill/>
        </p:spPr>
        <p:txBody>
          <a:bodyPr wrap="none" lIns="0" tIns="0" rIns="0" bIns="0" rtlCol="0">
            <a:spAutoFit/>
          </a:bodyPr>
          <a:lstStyle/>
          <a:p>
            <a:r>
              <a:rPr lang="tr-TR" sz="2800" dirty="0">
                <a:solidFill>
                  <a:srgbClr val="FF0000"/>
                </a:solidFill>
                <a:latin typeface="Comic Sans MS" panose="030F0702030302020204" pitchFamily="66" charset="0"/>
              </a:rPr>
              <a:t>W: </a:t>
            </a:r>
            <a:r>
              <a:rPr lang="tr-TR" sz="2800" dirty="0">
                <a:latin typeface="Comic Sans MS" panose="030F0702030302020204" pitchFamily="66" charset="0"/>
              </a:rPr>
              <a:t>su miktarı (g)</a:t>
            </a:r>
          </a:p>
          <a:p>
            <a:r>
              <a:rPr lang="tr-TR" sz="2800" dirty="0" err="1">
                <a:solidFill>
                  <a:srgbClr val="FF0000"/>
                </a:solidFill>
                <a:latin typeface="Comic Sans MS" panose="030F0702030302020204" pitchFamily="66" charset="0"/>
              </a:rPr>
              <a:t>Δt</a:t>
            </a:r>
            <a:r>
              <a:rPr lang="tr-TR" sz="2800" dirty="0">
                <a:solidFill>
                  <a:srgbClr val="FF0000"/>
                </a:solidFill>
                <a:latin typeface="Comic Sans MS" panose="030F0702030302020204" pitchFamily="66" charset="0"/>
              </a:rPr>
              <a:t>: </a:t>
            </a:r>
            <a:r>
              <a:rPr lang="tr-TR" sz="2800" dirty="0">
                <a:latin typeface="Comic Sans MS" panose="030F0702030302020204" pitchFamily="66" charset="0"/>
              </a:rPr>
              <a:t>sıcaklık farkı (</a:t>
            </a:r>
            <a:r>
              <a:rPr lang="tr-TR" sz="2800" dirty="0" err="1">
                <a:latin typeface="Comic Sans MS" panose="030F0702030302020204" pitchFamily="66" charset="0"/>
              </a:rPr>
              <a:t>oC</a:t>
            </a:r>
            <a:r>
              <a:rPr lang="tr-TR" sz="2800" dirty="0">
                <a:latin typeface="Comic Sans MS" panose="030F0702030302020204" pitchFamily="66" charset="0"/>
              </a:rPr>
              <a:t>)</a:t>
            </a:r>
          </a:p>
          <a:p>
            <a:r>
              <a:rPr lang="tr-TR" sz="2800" dirty="0">
                <a:solidFill>
                  <a:srgbClr val="FF0000"/>
                </a:solidFill>
                <a:latin typeface="Comic Sans MS" panose="030F0702030302020204" pitchFamily="66" charset="0"/>
              </a:rPr>
              <a:t>G: </a:t>
            </a:r>
            <a:r>
              <a:rPr lang="tr-TR" sz="2800" dirty="0">
                <a:latin typeface="Comic Sans MS" panose="030F0702030302020204" pitchFamily="66" charset="0"/>
              </a:rPr>
              <a:t>yakılan yakıt miktarı (g)</a:t>
            </a:r>
          </a:p>
        </p:txBody>
      </p:sp>
    </p:spTree>
    <p:extLst>
      <p:ext uri="{BB962C8B-B14F-4D97-AF65-F5344CB8AC3E}">
        <p14:creationId xmlns:p14="http://schemas.microsoft.com/office/powerpoint/2010/main" val="350862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82570" y="651821"/>
            <a:ext cx="11348186" cy="7478970"/>
          </a:xfrm>
          <a:prstGeom prst="rect">
            <a:avLst/>
          </a:prstGeom>
        </p:spPr>
        <p:txBody>
          <a:bodyPr wrap="square">
            <a:spAutoFit/>
          </a:bodyPr>
          <a:lstStyle/>
          <a:p>
            <a:pPr algn="just"/>
            <a:r>
              <a:rPr lang="tr-TR" sz="3000" dirty="0">
                <a:latin typeface="Comic Sans MS" panose="030F0702030302020204" pitchFamily="66" charset="0"/>
              </a:rPr>
              <a:t>Benzin uçuculuğunu ölçmek için 3 farklı özellik kullanılır.</a:t>
            </a:r>
          </a:p>
          <a:p>
            <a:pPr marL="457200" indent="-457200" algn="just">
              <a:buFont typeface="Wingdings" panose="05000000000000000000" pitchFamily="2" charset="2"/>
              <a:buChar char="q"/>
            </a:pPr>
            <a:r>
              <a:rPr lang="tr-TR" sz="3000" dirty="0">
                <a:solidFill>
                  <a:srgbClr val="FF0000"/>
                </a:solidFill>
                <a:latin typeface="Comic Sans MS" panose="030F0702030302020204" pitchFamily="66" charset="0"/>
              </a:rPr>
              <a:t>Buhar basıncı (buhar tıkacı indisi (VLI))</a:t>
            </a:r>
          </a:p>
          <a:p>
            <a:pPr marL="457200" indent="-457200" algn="just">
              <a:buFont typeface="Wingdings" panose="05000000000000000000" pitchFamily="2" charset="2"/>
              <a:buChar char="q"/>
            </a:pPr>
            <a:r>
              <a:rPr lang="tr-TR" sz="3000" dirty="0">
                <a:solidFill>
                  <a:srgbClr val="FF0000"/>
                </a:solidFill>
                <a:latin typeface="Comic Sans MS" panose="030F0702030302020204" pitchFamily="66" charset="0"/>
              </a:rPr>
              <a:t>Damıtma (</a:t>
            </a:r>
            <a:r>
              <a:rPr lang="tr-TR" sz="3000" dirty="0" err="1">
                <a:solidFill>
                  <a:srgbClr val="FF0000"/>
                </a:solidFill>
                <a:latin typeface="Comic Sans MS" panose="030F0702030302020204" pitchFamily="66" charset="0"/>
              </a:rPr>
              <a:t>distilasyon</a:t>
            </a:r>
            <a:r>
              <a:rPr lang="tr-TR" sz="3000" dirty="0">
                <a:solidFill>
                  <a:srgbClr val="FF0000"/>
                </a:solidFill>
                <a:latin typeface="Comic Sans MS" panose="030F0702030302020204" pitchFamily="66" charset="0"/>
              </a:rPr>
              <a:t>) eğrisi</a:t>
            </a:r>
          </a:p>
          <a:p>
            <a:pPr marL="457200" indent="-457200" algn="just">
              <a:buFont typeface="Wingdings" panose="05000000000000000000" pitchFamily="2" charset="2"/>
              <a:buChar char="q"/>
            </a:pPr>
            <a:r>
              <a:rPr lang="tr-TR" sz="3000" dirty="0">
                <a:solidFill>
                  <a:srgbClr val="FF0000"/>
                </a:solidFill>
                <a:latin typeface="Comic Sans MS" panose="030F0702030302020204" pitchFamily="66" charset="0"/>
              </a:rPr>
              <a:t>Buhar-sıvı oranı</a:t>
            </a:r>
          </a:p>
          <a:p>
            <a:pPr algn="just"/>
            <a:r>
              <a:rPr lang="tr-TR" sz="3000" dirty="0">
                <a:latin typeface="Comic Sans MS" panose="030F0702030302020204" pitchFamily="66" charset="0"/>
              </a:rPr>
              <a:t>Ayrıca </a:t>
            </a:r>
            <a:r>
              <a:rPr lang="tr-TR" sz="3000" dirty="0" err="1">
                <a:latin typeface="Comic Sans MS" panose="030F0702030302020204" pitchFamily="66" charset="0"/>
              </a:rPr>
              <a:t>distilasyon</a:t>
            </a:r>
            <a:r>
              <a:rPr lang="tr-TR" sz="3000" dirty="0">
                <a:latin typeface="Comic Sans MS" panose="030F0702030302020204" pitchFamily="66" charset="0"/>
              </a:rPr>
              <a:t> eğrisinden hesaplanan «</a:t>
            </a:r>
            <a:r>
              <a:rPr lang="tr-TR" sz="3000" dirty="0" err="1">
                <a:latin typeface="Comic Sans MS" panose="030F0702030302020204" pitchFamily="66" charset="0"/>
              </a:rPr>
              <a:t>sürülebilirlik</a:t>
            </a:r>
            <a:r>
              <a:rPr lang="tr-TR" sz="3000" dirty="0">
                <a:latin typeface="Comic Sans MS" panose="030F0702030302020204" pitchFamily="66" charset="0"/>
              </a:rPr>
              <a:t> indisi» de kullanılabilir. </a:t>
            </a:r>
          </a:p>
          <a:p>
            <a:pPr algn="just"/>
            <a:endParaRPr lang="tr-TR" sz="3000" dirty="0">
              <a:latin typeface="Comic Sans MS" panose="030F0702030302020204" pitchFamily="66" charset="0"/>
            </a:endParaRPr>
          </a:p>
          <a:p>
            <a:pPr algn="just"/>
            <a:r>
              <a:rPr lang="tr-TR" sz="3000" dirty="0">
                <a:solidFill>
                  <a:srgbClr val="FF0000"/>
                </a:solidFill>
                <a:latin typeface="Comic Sans MS" panose="030F0702030302020204" pitchFamily="66" charset="0"/>
              </a:rPr>
              <a:t>Buharlaşma ısısı: </a:t>
            </a:r>
            <a:r>
              <a:rPr lang="tr-TR" sz="3000" dirty="0">
                <a:latin typeface="Comic Sans MS" panose="030F0702030302020204" pitchFamily="66" charset="0"/>
              </a:rPr>
              <a:t>birim kütle sıvı yakıtın normal şartlarda tam buhar haline geçmesi için gereken ısı miktarıdır.</a:t>
            </a:r>
          </a:p>
          <a:p>
            <a:pPr algn="just"/>
            <a:endParaRPr lang="tr-TR" sz="3000" dirty="0">
              <a:latin typeface="Comic Sans MS" panose="030F0702030302020204" pitchFamily="66" charset="0"/>
            </a:endParaRPr>
          </a:p>
          <a:p>
            <a:pPr algn="just"/>
            <a:r>
              <a:rPr lang="tr-TR" sz="3000" dirty="0">
                <a:latin typeface="Comic Sans MS" panose="030F0702030302020204" pitchFamily="66" charset="0"/>
              </a:rPr>
              <a:t>Otomobil motorlarının soğuk havada kolayca çalışabilmesi için kullanılan yakıtın kolayca buharlaşma özelliğine sahip olması gerekir.</a:t>
            </a:r>
          </a:p>
          <a:p>
            <a:pPr algn="just"/>
            <a:endParaRPr lang="tr-TR" sz="3000" dirty="0">
              <a:latin typeface="Comic Sans MS" panose="030F0702030302020204" pitchFamily="66" charset="0"/>
            </a:endParaRPr>
          </a:p>
          <a:p>
            <a:pPr algn="just"/>
            <a:endParaRPr lang="tr-TR" sz="3000" dirty="0">
              <a:latin typeface="Comic Sans MS" panose="030F0702030302020204" pitchFamily="66" charset="0"/>
            </a:endParaRPr>
          </a:p>
          <a:p>
            <a:pPr marL="457200" indent="-457200" algn="just">
              <a:buFont typeface="Wingdings" panose="05000000000000000000" pitchFamily="2" charset="2"/>
              <a:buChar char="q"/>
            </a:pPr>
            <a:endParaRPr lang="tr-TR" sz="3000" dirty="0">
              <a:latin typeface="Comic Sans MS" panose="030F0702030302020204" pitchFamily="66" charset="0"/>
            </a:endParaRPr>
          </a:p>
        </p:txBody>
      </p:sp>
      <p:sp>
        <p:nvSpPr>
          <p:cNvPr id="3" name="Metin kutusu 2">
            <a:extLst>
              <a:ext uri="{FF2B5EF4-FFF2-40B4-BE49-F238E27FC236}">
                <a16:creationId xmlns:a16="http://schemas.microsoft.com/office/drawing/2014/main" id="{49DABF7D-93BB-4191-95AD-8FC54143D8B8}"/>
              </a:ext>
            </a:extLst>
          </p:cNvPr>
          <p:cNvSpPr txBox="1"/>
          <p:nvPr/>
        </p:nvSpPr>
        <p:spPr>
          <a:xfrm>
            <a:off x="2360609" y="113212"/>
            <a:ext cx="7192108" cy="1077218"/>
          </a:xfrm>
          <a:prstGeom prst="rect">
            <a:avLst/>
          </a:prstGeom>
          <a:noFill/>
        </p:spPr>
        <p:txBody>
          <a:bodyPr wrap="square" rtlCol="0">
            <a:spAutoFit/>
          </a:bodyPr>
          <a:lstStyle/>
          <a:p>
            <a:pPr algn="ctr"/>
            <a:r>
              <a:rPr lang="tr-TR" sz="3200" dirty="0">
                <a:solidFill>
                  <a:srgbClr val="FF0000"/>
                </a:solidFill>
                <a:latin typeface="Comic Sans MS" panose="030F0702030302020204" pitchFamily="66" charset="0"/>
              </a:rPr>
              <a:t>Yakıtların Uçuculuğu</a:t>
            </a:r>
          </a:p>
          <a:p>
            <a:endParaRPr lang="tr-TR" sz="3200" dirty="0">
              <a:solidFill>
                <a:srgbClr val="FF0000"/>
              </a:solidFill>
              <a:latin typeface="Comic Sans MS" panose="030F0702030302020204" pitchFamily="66" charset="0"/>
            </a:endParaRPr>
          </a:p>
        </p:txBody>
      </p:sp>
    </p:spTree>
    <p:extLst>
      <p:ext uri="{BB962C8B-B14F-4D97-AF65-F5344CB8AC3E}">
        <p14:creationId xmlns:p14="http://schemas.microsoft.com/office/powerpoint/2010/main" val="105273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0" y="228709"/>
            <a:ext cx="11754997" cy="7017306"/>
          </a:xfrm>
          <a:prstGeom prst="rect">
            <a:avLst/>
          </a:prstGeom>
        </p:spPr>
        <p:txBody>
          <a:bodyPr wrap="square">
            <a:spAutoFit/>
          </a:bodyPr>
          <a:lstStyle/>
          <a:p>
            <a:pPr marL="457200" indent="-457200" algn="just">
              <a:buFont typeface="Wingdings" panose="05000000000000000000" pitchFamily="2" charset="2"/>
              <a:buChar char="§"/>
            </a:pPr>
            <a:r>
              <a:rPr lang="tr-TR" sz="3000" dirty="0">
                <a:solidFill>
                  <a:srgbClr val="FF0000"/>
                </a:solidFill>
                <a:latin typeface="Comic Sans MS" panose="030F0702030302020204" pitchFamily="66" charset="0"/>
              </a:rPr>
              <a:t>Uçuculuk, yakıtların buharlaşabilme yeteneğini ifade eder.</a:t>
            </a:r>
          </a:p>
          <a:p>
            <a:pPr marL="457200" indent="-457200" algn="just">
              <a:buFont typeface="Wingdings" panose="05000000000000000000" pitchFamily="2" charset="2"/>
              <a:buChar char="§"/>
            </a:pPr>
            <a:endParaRPr lang="tr-TR" sz="3000" dirty="0">
              <a:latin typeface="Comic Sans MS" panose="030F0702030302020204" pitchFamily="66" charset="0"/>
            </a:endParaRPr>
          </a:p>
          <a:p>
            <a:pPr marL="457200" indent="-457200" algn="just">
              <a:buFont typeface="Wingdings" panose="05000000000000000000" pitchFamily="2" charset="2"/>
              <a:buChar char="§"/>
            </a:pPr>
            <a:r>
              <a:rPr lang="tr-TR" sz="3000" dirty="0">
                <a:solidFill>
                  <a:srgbClr val="002060"/>
                </a:solidFill>
                <a:latin typeface="Comic Sans MS" panose="030F0702030302020204" pitchFamily="66" charset="0"/>
              </a:rPr>
              <a:t>Uçuculuğu yüksek olan yakıtın buhar basıncı yüksektir.</a:t>
            </a:r>
          </a:p>
          <a:p>
            <a:pPr marL="457200" indent="-457200" algn="just">
              <a:buFont typeface="Wingdings" panose="05000000000000000000" pitchFamily="2" charset="2"/>
              <a:buChar char="§"/>
            </a:pPr>
            <a:endParaRPr lang="tr-TR" sz="3000" dirty="0">
              <a:latin typeface="Comic Sans MS" panose="030F0702030302020204" pitchFamily="66" charset="0"/>
            </a:endParaRPr>
          </a:p>
          <a:p>
            <a:pPr marL="457200" indent="-457200" algn="just">
              <a:buFont typeface="Wingdings" panose="05000000000000000000" pitchFamily="2" charset="2"/>
              <a:buChar char="§"/>
            </a:pPr>
            <a:r>
              <a:rPr lang="tr-TR" sz="3000" dirty="0">
                <a:latin typeface="Comic Sans MS" panose="030F0702030302020204" pitchFamily="66" charset="0"/>
              </a:rPr>
              <a:t>Uçuculuğun yüksek olması iyi bir hava/yakıt karışımını meydana getirir. Ancak buharlaşmanın da belirli bir dereceyi aşmaması istenir. Çünkü kolay buharlaşabilen yakıtlar yakıt sisteminde buharlaşarak yakıtın akışını zorlaştırır </a:t>
            </a:r>
            <a:r>
              <a:rPr lang="tr-TR" sz="3000" dirty="0">
                <a:solidFill>
                  <a:srgbClr val="FF0000"/>
                </a:solidFill>
                <a:latin typeface="Comic Sans MS" panose="030F0702030302020204" pitchFamily="66" charset="0"/>
              </a:rPr>
              <a:t>(buhar tıkacı). </a:t>
            </a:r>
          </a:p>
          <a:p>
            <a:pPr marL="457200" indent="-457200" algn="just">
              <a:buFont typeface="Wingdings" panose="05000000000000000000" pitchFamily="2" charset="2"/>
              <a:buChar char="§"/>
            </a:pPr>
            <a:endParaRPr lang="tr-TR" sz="3000" dirty="0">
              <a:latin typeface="Comic Sans MS" panose="030F0702030302020204" pitchFamily="66" charset="0"/>
            </a:endParaRPr>
          </a:p>
          <a:p>
            <a:pPr marL="457200" indent="-457200" algn="just">
              <a:buFont typeface="Wingdings" panose="05000000000000000000" pitchFamily="2" charset="2"/>
              <a:buChar char="§"/>
            </a:pPr>
            <a:r>
              <a:rPr lang="tr-TR" sz="3000" dirty="0">
                <a:latin typeface="Comic Sans MS" panose="030F0702030302020204" pitchFamily="66" charset="0"/>
              </a:rPr>
              <a:t>Dizel motorlar için ilk hareket esnasında düşük sıcaklıkta buharlaşabilen yakıtlar iyidir. Fakat </a:t>
            </a:r>
            <a:r>
              <a:rPr lang="tr-TR" sz="3000" dirty="0">
                <a:solidFill>
                  <a:srgbClr val="FF0000"/>
                </a:solidFill>
                <a:latin typeface="Comic Sans MS" panose="030F0702030302020204" pitchFamily="66" charset="0"/>
              </a:rPr>
              <a:t>buharlaşma özelliği arttıkça is oluşum ihtimali artar.</a:t>
            </a:r>
          </a:p>
          <a:p>
            <a:pPr marL="457200" indent="-457200" algn="just">
              <a:buFont typeface="Wingdings" panose="05000000000000000000" pitchFamily="2" charset="2"/>
              <a:buChar char="§"/>
            </a:pPr>
            <a:endParaRPr lang="tr-TR" sz="3000" dirty="0">
              <a:latin typeface="Comic Sans MS" panose="030F0702030302020204" pitchFamily="66" charset="0"/>
            </a:endParaRPr>
          </a:p>
          <a:p>
            <a:pPr marL="457200" indent="-457200" algn="just">
              <a:buFont typeface="Wingdings" panose="05000000000000000000" pitchFamily="2" charset="2"/>
              <a:buChar char="§"/>
            </a:pPr>
            <a:endParaRPr lang="tr-TR" sz="3000" dirty="0">
              <a:latin typeface="Comic Sans MS" panose="030F0702030302020204" pitchFamily="66" charset="0"/>
            </a:endParaRPr>
          </a:p>
          <a:p>
            <a:pPr algn="just"/>
            <a:endParaRPr lang="tr-TR" sz="3000" dirty="0">
              <a:latin typeface="Comic Sans MS" panose="030F0702030302020204" pitchFamily="66" charset="0"/>
            </a:endParaRPr>
          </a:p>
        </p:txBody>
      </p:sp>
    </p:spTree>
    <p:extLst>
      <p:ext uri="{BB962C8B-B14F-4D97-AF65-F5344CB8AC3E}">
        <p14:creationId xmlns:p14="http://schemas.microsoft.com/office/powerpoint/2010/main" val="2748421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98347" y="136366"/>
            <a:ext cx="11795303" cy="1015663"/>
          </a:xfrm>
          <a:prstGeom prst="rect">
            <a:avLst/>
          </a:prstGeom>
        </p:spPr>
        <p:txBody>
          <a:bodyPr wrap="square">
            <a:spAutoFit/>
          </a:bodyPr>
          <a:lstStyle/>
          <a:p>
            <a:pPr algn="just"/>
            <a:r>
              <a:rPr lang="tr-TR" sz="3000" dirty="0">
                <a:latin typeface="Comic Sans MS" panose="030F0702030302020204" pitchFamily="66" charset="0"/>
              </a:rPr>
              <a:t>Yakıtların uçuculuğunu belirleyebilmek için </a:t>
            </a:r>
            <a:r>
              <a:rPr lang="tr-TR" sz="3000" dirty="0">
                <a:solidFill>
                  <a:srgbClr val="FF0000"/>
                </a:solidFill>
                <a:latin typeface="Comic Sans MS" panose="030F0702030302020204" pitchFamily="66" charset="0"/>
              </a:rPr>
              <a:t>«</a:t>
            </a:r>
            <a:r>
              <a:rPr lang="tr-TR" sz="3000" dirty="0" err="1">
                <a:solidFill>
                  <a:srgbClr val="FF0000"/>
                </a:solidFill>
                <a:latin typeface="Comic Sans MS" panose="030F0702030302020204" pitchFamily="66" charset="0"/>
              </a:rPr>
              <a:t>Reid</a:t>
            </a:r>
            <a:r>
              <a:rPr lang="tr-TR" sz="3000" dirty="0">
                <a:solidFill>
                  <a:srgbClr val="FF0000"/>
                </a:solidFill>
                <a:latin typeface="Comic Sans MS" panose="030F0702030302020204" pitchFamily="66" charset="0"/>
              </a:rPr>
              <a:t> buhar basıncı» </a:t>
            </a:r>
            <a:r>
              <a:rPr lang="tr-TR" sz="3000" dirty="0">
                <a:latin typeface="Comic Sans MS" panose="030F0702030302020204" pitchFamily="66" charset="0"/>
              </a:rPr>
              <a:t>ve </a:t>
            </a:r>
            <a:r>
              <a:rPr lang="tr-TR" sz="3000" dirty="0">
                <a:solidFill>
                  <a:srgbClr val="FF0000"/>
                </a:solidFill>
                <a:latin typeface="Comic Sans MS" panose="030F0702030302020204" pitchFamily="66" charset="0"/>
              </a:rPr>
              <a:t>«damıtma </a:t>
            </a:r>
            <a:r>
              <a:rPr lang="tr-TR" sz="3000" dirty="0" err="1">
                <a:solidFill>
                  <a:srgbClr val="FF0000"/>
                </a:solidFill>
                <a:latin typeface="Comic Sans MS" panose="030F0702030302020204" pitchFamily="66" charset="0"/>
              </a:rPr>
              <a:t>eğrisi»</a:t>
            </a:r>
            <a:r>
              <a:rPr lang="tr-TR" sz="3000" dirty="0" err="1">
                <a:latin typeface="Comic Sans MS" panose="030F0702030302020204" pitchFamily="66" charset="0"/>
              </a:rPr>
              <a:t>nden</a:t>
            </a:r>
            <a:r>
              <a:rPr lang="tr-TR" sz="3000" dirty="0">
                <a:latin typeface="Comic Sans MS" panose="030F0702030302020204" pitchFamily="66" charset="0"/>
              </a:rPr>
              <a:t> faydalanılır.</a:t>
            </a:r>
          </a:p>
        </p:txBody>
      </p:sp>
      <p:pic>
        <p:nvPicPr>
          <p:cNvPr id="2" name="Resim 1">
            <a:extLst>
              <a:ext uri="{FF2B5EF4-FFF2-40B4-BE49-F238E27FC236}">
                <a16:creationId xmlns:a16="http://schemas.microsoft.com/office/drawing/2014/main" id="{835F44A0-71C9-4825-B783-58ED2DDD8DD9}"/>
              </a:ext>
            </a:extLst>
          </p:cNvPr>
          <p:cNvPicPr>
            <a:picLocks noChangeAspect="1"/>
          </p:cNvPicPr>
          <p:nvPr/>
        </p:nvPicPr>
        <p:blipFill>
          <a:blip r:embed="rId2"/>
          <a:stretch>
            <a:fillRect/>
          </a:stretch>
        </p:blipFill>
        <p:spPr>
          <a:xfrm>
            <a:off x="2805520" y="1499116"/>
            <a:ext cx="5657850" cy="4229100"/>
          </a:xfrm>
          <a:prstGeom prst="rect">
            <a:avLst/>
          </a:prstGeom>
        </p:spPr>
      </p:pic>
      <p:sp>
        <p:nvSpPr>
          <p:cNvPr id="3" name="Dikdörtgen 2">
            <a:extLst>
              <a:ext uri="{FF2B5EF4-FFF2-40B4-BE49-F238E27FC236}">
                <a16:creationId xmlns:a16="http://schemas.microsoft.com/office/drawing/2014/main" id="{B7D032B0-A268-4409-A9F5-2F290B92C839}"/>
              </a:ext>
            </a:extLst>
          </p:cNvPr>
          <p:cNvSpPr/>
          <p:nvPr/>
        </p:nvSpPr>
        <p:spPr>
          <a:xfrm>
            <a:off x="1617946" y="5844470"/>
            <a:ext cx="8485015" cy="461665"/>
          </a:xfrm>
          <a:prstGeom prst="rect">
            <a:avLst/>
          </a:prstGeom>
        </p:spPr>
        <p:txBody>
          <a:bodyPr wrap="none">
            <a:spAutoFit/>
          </a:bodyPr>
          <a:lstStyle/>
          <a:p>
            <a:r>
              <a:rPr lang="tr-TR" sz="2400" dirty="0">
                <a:solidFill>
                  <a:srgbClr val="FF0000"/>
                </a:solidFill>
                <a:latin typeface="Comic Sans MS" panose="030F0702030302020204" pitchFamily="66" charset="0"/>
              </a:rPr>
              <a:t>Yakıtların damıtma testini yapabilmek için gerekli düzenek</a:t>
            </a:r>
            <a:endParaRPr lang="tr-TR" sz="2400" dirty="0">
              <a:solidFill>
                <a:srgbClr val="FF0000"/>
              </a:solidFill>
            </a:endParaRPr>
          </a:p>
        </p:txBody>
      </p:sp>
    </p:spTree>
    <p:extLst>
      <p:ext uri="{BB962C8B-B14F-4D97-AF65-F5344CB8AC3E}">
        <p14:creationId xmlns:p14="http://schemas.microsoft.com/office/powerpoint/2010/main" val="4170397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a:extLst>
              <a:ext uri="{FF2B5EF4-FFF2-40B4-BE49-F238E27FC236}">
                <a16:creationId xmlns:a16="http://schemas.microsoft.com/office/drawing/2014/main" id="{C4840AF5-694B-487D-B890-D6FE56B1B27F}"/>
              </a:ext>
            </a:extLst>
          </p:cNvPr>
          <p:cNvSpPr/>
          <p:nvPr/>
        </p:nvSpPr>
        <p:spPr>
          <a:xfrm>
            <a:off x="222707" y="126855"/>
            <a:ext cx="11746586" cy="2862322"/>
          </a:xfrm>
          <a:prstGeom prst="rect">
            <a:avLst/>
          </a:prstGeom>
        </p:spPr>
        <p:txBody>
          <a:bodyPr wrap="square">
            <a:spAutoFit/>
          </a:bodyPr>
          <a:lstStyle/>
          <a:p>
            <a:pPr algn="just"/>
            <a:r>
              <a:rPr lang="tr-TR" sz="3000" dirty="0">
                <a:latin typeface="Comic Sans MS" panose="030F0702030302020204" pitchFamily="66" charset="0"/>
              </a:rPr>
              <a:t>Yakıt numunesi </a:t>
            </a:r>
            <a:r>
              <a:rPr lang="tr-TR" sz="3000" dirty="0" err="1">
                <a:latin typeface="Comic Sans MS" panose="030F0702030302020204" pitchFamily="66" charset="0"/>
              </a:rPr>
              <a:t>distilasyon</a:t>
            </a:r>
            <a:r>
              <a:rPr lang="tr-TR" sz="3000" dirty="0">
                <a:latin typeface="Comic Sans MS" panose="030F0702030302020204" pitchFamily="66" charset="0"/>
              </a:rPr>
              <a:t> şişesine konularak ısıtılır. Buharın sıcaklığını ölçmek için termometre vardır. </a:t>
            </a:r>
          </a:p>
          <a:p>
            <a:pPr algn="just"/>
            <a:r>
              <a:rPr lang="tr-TR" sz="3000" dirty="0">
                <a:latin typeface="Comic Sans MS" panose="030F0702030302020204" pitchFamily="66" charset="0"/>
              </a:rPr>
              <a:t>Eğik tüp boyunca ilerleyen buhar, soğutularak </a:t>
            </a:r>
            <a:r>
              <a:rPr lang="tr-TR" sz="3000" dirty="0" err="1">
                <a:latin typeface="Comic Sans MS" panose="030F0702030302020204" pitchFamily="66" charset="0"/>
              </a:rPr>
              <a:t>yoğuşur</a:t>
            </a:r>
            <a:r>
              <a:rPr lang="tr-TR" sz="3000" dirty="0">
                <a:latin typeface="Comic Sans MS" panose="030F0702030302020204" pitchFamily="66" charset="0"/>
              </a:rPr>
              <a:t>. Yoğunlaşan yakıt toplama kabında toplanır.</a:t>
            </a:r>
          </a:p>
          <a:p>
            <a:pPr algn="just"/>
            <a:r>
              <a:rPr lang="tr-TR" sz="3000" dirty="0">
                <a:latin typeface="Comic Sans MS" panose="030F0702030302020204" pitchFamily="66" charset="0"/>
              </a:rPr>
              <a:t>Toplama kabının içine ilk damla düştüğü anda termometre okunur ve bu sıcaklık K.N başlangıcı olarak isimlendirilir.</a:t>
            </a:r>
          </a:p>
        </p:txBody>
      </p:sp>
      <p:sp>
        <p:nvSpPr>
          <p:cNvPr id="9" name="Metin kutusu 8">
            <a:extLst>
              <a:ext uri="{FF2B5EF4-FFF2-40B4-BE49-F238E27FC236}">
                <a16:creationId xmlns:a16="http://schemas.microsoft.com/office/drawing/2014/main" id="{D29DD2C4-6AB9-4620-93E0-1E72E0A50D8A}"/>
              </a:ext>
            </a:extLst>
          </p:cNvPr>
          <p:cNvSpPr txBox="1"/>
          <p:nvPr/>
        </p:nvSpPr>
        <p:spPr>
          <a:xfrm>
            <a:off x="2108061" y="2989177"/>
            <a:ext cx="7192108" cy="1077218"/>
          </a:xfrm>
          <a:prstGeom prst="rect">
            <a:avLst/>
          </a:prstGeom>
          <a:noFill/>
        </p:spPr>
        <p:txBody>
          <a:bodyPr wrap="square" rtlCol="0">
            <a:spAutoFit/>
          </a:bodyPr>
          <a:lstStyle/>
          <a:p>
            <a:pPr algn="ctr"/>
            <a:r>
              <a:rPr lang="tr-TR" sz="3200" dirty="0">
                <a:solidFill>
                  <a:srgbClr val="FF0000"/>
                </a:solidFill>
                <a:latin typeface="Comic Sans MS" panose="030F0702030302020204" pitchFamily="66" charset="0"/>
              </a:rPr>
              <a:t>Yakıtların Buhar Basınçları</a:t>
            </a:r>
          </a:p>
          <a:p>
            <a:endParaRPr lang="tr-TR" sz="3200" dirty="0">
              <a:solidFill>
                <a:srgbClr val="FF0000"/>
              </a:solidFill>
              <a:latin typeface="Comic Sans MS" panose="030F0702030302020204" pitchFamily="66" charset="0"/>
            </a:endParaRPr>
          </a:p>
        </p:txBody>
      </p:sp>
      <p:sp>
        <p:nvSpPr>
          <p:cNvPr id="10" name="Dikdörtgen 9">
            <a:extLst>
              <a:ext uri="{FF2B5EF4-FFF2-40B4-BE49-F238E27FC236}">
                <a16:creationId xmlns:a16="http://schemas.microsoft.com/office/drawing/2014/main" id="{1CF61282-0FF7-4CA3-BA8F-A8B0A6DD0B28}"/>
              </a:ext>
            </a:extLst>
          </p:cNvPr>
          <p:cNvSpPr/>
          <p:nvPr/>
        </p:nvSpPr>
        <p:spPr>
          <a:xfrm>
            <a:off x="222707" y="3534013"/>
            <a:ext cx="11746586" cy="3323987"/>
          </a:xfrm>
          <a:prstGeom prst="rect">
            <a:avLst/>
          </a:prstGeom>
        </p:spPr>
        <p:txBody>
          <a:bodyPr wrap="square">
            <a:spAutoFit/>
          </a:bodyPr>
          <a:lstStyle/>
          <a:p>
            <a:pPr algn="just"/>
            <a:r>
              <a:rPr lang="tr-TR" sz="3000" dirty="0">
                <a:latin typeface="Comic Sans MS" panose="030F0702030302020204" pitchFamily="66" charset="0"/>
              </a:rPr>
              <a:t>Her sıvının sıcaklıkla değişen bir buhar basıncı vardır ve bu basınç atmosfer basıncına eşit olduğu anda sıvı kaynamaya başlar.</a:t>
            </a:r>
          </a:p>
          <a:p>
            <a:pPr algn="just"/>
            <a:r>
              <a:rPr lang="tr-TR" sz="3000" dirty="0">
                <a:latin typeface="Comic Sans MS" panose="030F0702030302020204" pitchFamily="66" charset="0"/>
              </a:rPr>
              <a:t> </a:t>
            </a:r>
          </a:p>
          <a:p>
            <a:pPr algn="just"/>
            <a:r>
              <a:rPr lang="tr-TR" sz="3000" dirty="0">
                <a:latin typeface="Comic Sans MS" panose="030F0702030302020204" pitchFamily="66" charset="0"/>
              </a:rPr>
              <a:t>Farklı sıvılardan oluşan karışımların K.N sabit değildir.</a:t>
            </a:r>
          </a:p>
          <a:p>
            <a:pPr algn="just"/>
            <a:endParaRPr lang="tr-TR" sz="3000" dirty="0">
              <a:latin typeface="Comic Sans MS" panose="030F0702030302020204" pitchFamily="66" charset="0"/>
            </a:endParaRPr>
          </a:p>
          <a:p>
            <a:pPr algn="just"/>
            <a:r>
              <a:rPr lang="tr-TR" sz="3000" dirty="0">
                <a:latin typeface="Comic Sans MS" panose="030F0702030302020204" pitchFamily="66" charset="0"/>
              </a:rPr>
              <a:t>ASTM D86’ya göre yapılan damıtmanın %20’sinin buharlaştığı nokta K.N olarak kabul edilir.</a:t>
            </a:r>
          </a:p>
        </p:txBody>
      </p:sp>
    </p:spTree>
    <p:extLst>
      <p:ext uri="{BB962C8B-B14F-4D97-AF65-F5344CB8AC3E}">
        <p14:creationId xmlns:p14="http://schemas.microsoft.com/office/powerpoint/2010/main" val="1159313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26336" y="106691"/>
            <a:ext cx="11781586" cy="4832092"/>
          </a:xfrm>
          <a:prstGeom prst="rect">
            <a:avLst/>
          </a:prstGeom>
        </p:spPr>
        <p:txBody>
          <a:bodyPr wrap="square">
            <a:spAutoFit/>
          </a:bodyPr>
          <a:lstStyle/>
          <a:p>
            <a:pPr algn="just"/>
            <a:r>
              <a:rPr lang="tr-TR" sz="2800" dirty="0">
                <a:solidFill>
                  <a:srgbClr val="FF0000"/>
                </a:solidFill>
                <a:latin typeface="Comic Sans MS" panose="030F0702030302020204" pitchFamily="66" charset="0"/>
              </a:rPr>
              <a:t>Sıvı ne kadar uçucu ise (K.N ne kadar düşükse) düşük sıcaklıklardaki buhar basıncı o kadar yüksektir.</a:t>
            </a:r>
          </a:p>
          <a:p>
            <a:pPr marL="457200" indent="-457200" algn="just">
              <a:buFont typeface="Wingdings" panose="05000000000000000000" pitchFamily="2" charset="2"/>
              <a:buChar char="Ø"/>
            </a:pPr>
            <a:r>
              <a:rPr lang="tr-TR" sz="2800" dirty="0">
                <a:latin typeface="Comic Sans MS" panose="030F0702030302020204" pitchFamily="66" charset="0"/>
              </a:rPr>
              <a:t>Benzinin buhar basıncı </a:t>
            </a:r>
            <a:r>
              <a:rPr lang="tr-TR" sz="2800" dirty="0" err="1">
                <a:latin typeface="Comic Sans MS" panose="030F0702030302020204" pitchFamily="66" charset="0"/>
              </a:rPr>
              <a:t>Reid</a:t>
            </a:r>
            <a:r>
              <a:rPr lang="tr-TR" sz="2800" dirty="0">
                <a:latin typeface="Comic Sans MS" panose="030F0702030302020204" pitchFamily="66" charset="0"/>
              </a:rPr>
              <a:t> buhar basıncı testi ile ölçülür. Bu düzenek çelikten yapılmış iki kap ve bir manometreden oluşur. </a:t>
            </a:r>
          </a:p>
          <a:p>
            <a:pPr marL="457200" indent="-457200" algn="just">
              <a:buFont typeface="Wingdings" panose="05000000000000000000" pitchFamily="2" charset="2"/>
              <a:buChar char="Ø"/>
            </a:pPr>
            <a:r>
              <a:rPr lang="tr-TR" sz="2800" dirty="0">
                <a:latin typeface="Comic Sans MS" panose="030F0702030302020204" pitchFamily="66" charset="0"/>
              </a:rPr>
              <a:t>Yakıt kabın içine konur ve kap 37.8</a:t>
            </a:r>
            <a:r>
              <a:rPr lang="tr-TR" sz="2800" baseline="30000" dirty="0">
                <a:latin typeface="Comic Sans MS" panose="030F0702030302020204" pitchFamily="66" charset="0"/>
              </a:rPr>
              <a:t>o</a:t>
            </a:r>
            <a:r>
              <a:rPr lang="tr-TR" sz="2800" dirty="0">
                <a:latin typeface="Comic Sans MS" panose="030F0702030302020204" pitchFamily="66" charset="0"/>
              </a:rPr>
              <a:t>C’deki su banyosuna daldırılır.</a:t>
            </a:r>
          </a:p>
          <a:p>
            <a:pPr marL="457200" indent="-457200" algn="just">
              <a:buFont typeface="Wingdings" panose="05000000000000000000" pitchFamily="2" charset="2"/>
              <a:buChar char="Ø"/>
            </a:pPr>
            <a:r>
              <a:rPr lang="tr-TR" sz="2800" dirty="0">
                <a:latin typeface="Comic Sans MS" panose="030F0702030302020204" pitchFamily="66" charset="0"/>
              </a:rPr>
              <a:t>Yakıt ısındıktan sonra basınç artışı durduğu anda buhar basıncı manometreden okunur. Bu değer (</a:t>
            </a:r>
            <a:r>
              <a:rPr lang="tr-TR" sz="2800" dirty="0" err="1">
                <a:latin typeface="Comic Sans MS" panose="030F0702030302020204" pitchFamily="66" charset="0"/>
              </a:rPr>
              <a:t>kPa</a:t>
            </a:r>
            <a:r>
              <a:rPr lang="tr-TR" sz="2800" dirty="0">
                <a:latin typeface="Comic Sans MS" panose="030F0702030302020204" pitchFamily="66" charset="0"/>
              </a:rPr>
              <a:t> veya kg/cm</a:t>
            </a:r>
            <a:r>
              <a:rPr lang="tr-TR" sz="2800" baseline="30000" dirty="0">
                <a:latin typeface="Comic Sans MS" panose="030F0702030302020204" pitchFamily="66" charset="0"/>
              </a:rPr>
              <a:t>2</a:t>
            </a:r>
            <a:r>
              <a:rPr lang="tr-TR" sz="2800" dirty="0">
                <a:latin typeface="Comic Sans MS" panose="030F0702030302020204" pitchFamily="66" charset="0"/>
              </a:rPr>
              <a:t>) benzinin uçuculuğunu ifade eder.</a:t>
            </a:r>
          </a:p>
          <a:p>
            <a:pPr algn="just"/>
            <a:endParaRPr lang="tr-TR" sz="2800" dirty="0">
              <a:latin typeface="Comic Sans MS" panose="030F0702030302020204" pitchFamily="66" charset="0"/>
            </a:endParaRPr>
          </a:p>
          <a:p>
            <a:pPr algn="just"/>
            <a:endParaRPr lang="tr-TR" sz="2800" dirty="0">
              <a:latin typeface="Comic Sans MS" panose="030F0702030302020204" pitchFamily="66" charset="0"/>
            </a:endParaRPr>
          </a:p>
          <a:p>
            <a:pPr algn="just"/>
            <a:endParaRPr lang="tr-TR" sz="2800" dirty="0">
              <a:latin typeface="Comic Sans MS" panose="030F0702030302020204" pitchFamily="66" charset="0"/>
            </a:endParaRPr>
          </a:p>
        </p:txBody>
      </p:sp>
      <p:pic>
        <p:nvPicPr>
          <p:cNvPr id="7" name="Resim 6">
            <a:extLst>
              <a:ext uri="{FF2B5EF4-FFF2-40B4-BE49-F238E27FC236}">
                <a16:creationId xmlns:a16="http://schemas.microsoft.com/office/drawing/2014/main" id="{3101B1AE-AF6A-4BBD-890B-DEAE127AED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0928" y="3296823"/>
            <a:ext cx="2960912" cy="3283920"/>
          </a:xfrm>
          <a:prstGeom prst="rect">
            <a:avLst/>
          </a:prstGeom>
        </p:spPr>
      </p:pic>
      <p:sp>
        <p:nvSpPr>
          <p:cNvPr id="5" name="Dikdörtgen 4">
            <a:extLst>
              <a:ext uri="{FF2B5EF4-FFF2-40B4-BE49-F238E27FC236}">
                <a16:creationId xmlns:a16="http://schemas.microsoft.com/office/drawing/2014/main" id="{35391B4E-7348-49FF-B061-D46348D115E6}"/>
              </a:ext>
            </a:extLst>
          </p:cNvPr>
          <p:cNvSpPr/>
          <p:nvPr/>
        </p:nvSpPr>
        <p:spPr>
          <a:xfrm>
            <a:off x="1280160" y="4794621"/>
            <a:ext cx="5048177" cy="461665"/>
          </a:xfrm>
          <a:prstGeom prst="rect">
            <a:avLst/>
          </a:prstGeom>
        </p:spPr>
        <p:txBody>
          <a:bodyPr wrap="none">
            <a:spAutoFit/>
          </a:bodyPr>
          <a:lstStyle/>
          <a:p>
            <a:pPr algn="just"/>
            <a:r>
              <a:rPr lang="tr-TR" sz="2400" dirty="0" err="1">
                <a:solidFill>
                  <a:srgbClr val="FF0000"/>
                </a:solidFill>
                <a:latin typeface="Comic Sans MS" panose="030F0702030302020204" pitchFamily="66" charset="0"/>
              </a:rPr>
              <a:t>Reid</a:t>
            </a:r>
            <a:r>
              <a:rPr lang="tr-TR" sz="2400" dirty="0">
                <a:solidFill>
                  <a:srgbClr val="FF0000"/>
                </a:solidFill>
                <a:latin typeface="Comic Sans MS" panose="030F0702030302020204" pitchFamily="66" charset="0"/>
              </a:rPr>
              <a:t> buhar basıncı ölçüm düzeneği</a:t>
            </a:r>
          </a:p>
        </p:txBody>
      </p:sp>
      <p:sp>
        <p:nvSpPr>
          <p:cNvPr id="8" name="Ok: Şeritli Sağ 7">
            <a:extLst>
              <a:ext uri="{FF2B5EF4-FFF2-40B4-BE49-F238E27FC236}">
                <a16:creationId xmlns:a16="http://schemas.microsoft.com/office/drawing/2014/main" id="{F3B1FC46-C405-403B-B310-D1EA2A3CC7EB}"/>
              </a:ext>
            </a:extLst>
          </p:cNvPr>
          <p:cNvSpPr/>
          <p:nvPr/>
        </p:nvSpPr>
        <p:spPr>
          <a:xfrm>
            <a:off x="6467166" y="4771654"/>
            <a:ext cx="978408"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387197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animBg="1"/>
    </p:bldLst>
  </p:timing>
</p:sld>
</file>

<file path=ppt/theme/theme1.xml><?xml version="1.0" encoding="utf-8"?>
<a:theme xmlns:a="http://schemas.openxmlformats.org/drawingml/2006/main" name="Damla">
  <a:themeElements>
    <a:clrScheme name="Dam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txDef>
      <a:spPr>
        <a:noFill/>
      </a:spPr>
      <a:bodyPr wrap="square" rtlCol="0">
        <a:spAutoFit/>
      </a:bodyPr>
      <a:lstStyle>
        <a:defPPr marL="342900" indent="-342900">
          <a:buFont typeface="+mj-lt"/>
          <a:buAutoNum type="arabicPeriod"/>
          <a:defRPr sz="2400" dirty="0" smtClean="0">
            <a:latin typeface="Comic Sans MS" panose="030F0702030302020204" pitchFamily="66" charset="0"/>
          </a:defRPr>
        </a:defPPr>
      </a:lstStyle>
    </a:txDef>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TM04033925[[fn=Damla]]</Template>
  <TotalTime>2993</TotalTime>
  <Words>2165</Words>
  <Application>Microsoft Office PowerPoint</Application>
  <PresentationFormat>Geniş ekran</PresentationFormat>
  <Paragraphs>211</Paragraphs>
  <Slides>28</Slides>
  <Notes>9</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28</vt:i4>
      </vt:variant>
    </vt:vector>
  </HeadingPairs>
  <TitlesOfParts>
    <vt:vector size="37" baseType="lpstr">
      <vt:lpstr>Arial</vt:lpstr>
      <vt:lpstr>Calibri</vt:lpstr>
      <vt:lpstr>Comic Sans MS</vt:lpstr>
      <vt:lpstr>Courier New</vt:lpstr>
      <vt:lpstr>Tahoma</vt:lpstr>
      <vt:lpstr>Times New Roman</vt:lpstr>
      <vt:lpstr>Tw Cen MT</vt:lpstr>
      <vt:lpstr>Wingdings</vt:lpstr>
      <vt:lpstr>Damla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Ali Yaraş</cp:lastModifiedBy>
  <cp:revision>705</cp:revision>
  <dcterms:created xsi:type="dcterms:W3CDTF">2017-08-18T18:09:55Z</dcterms:created>
  <dcterms:modified xsi:type="dcterms:W3CDTF">2018-10-18T15:13:52Z</dcterms:modified>
</cp:coreProperties>
</file>