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256" r:id="rId2"/>
    <p:sldId id="257" r:id="rId3"/>
    <p:sldId id="258" r:id="rId4"/>
    <p:sldId id="262" r:id="rId5"/>
    <p:sldId id="259" r:id="rId6"/>
    <p:sldId id="260" r:id="rId7"/>
    <p:sldId id="261" r:id="rId8"/>
    <p:sldId id="265" r:id="rId9"/>
    <p:sldId id="283" r:id="rId10"/>
    <p:sldId id="269" r:id="rId11"/>
    <p:sldId id="266" r:id="rId12"/>
    <p:sldId id="267" r:id="rId13"/>
    <p:sldId id="270" r:id="rId14"/>
    <p:sldId id="271" r:id="rId15"/>
    <p:sldId id="272" r:id="rId16"/>
    <p:sldId id="273" r:id="rId17"/>
    <p:sldId id="274" r:id="rId18"/>
    <p:sldId id="275" r:id="rId19"/>
    <p:sldId id="284" r:id="rId20"/>
    <p:sldId id="288" r:id="rId21"/>
    <p:sldId id="277" r:id="rId22"/>
    <p:sldId id="278" r:id="rId23"/>
    <p:sldId id="279" r:id="rId24"/>
    <p:sldId id="280" r:id="rId25"/>
    <p:sldId id="276" r:id="rId26"/>
    <p:sldId id="285" r:id="rId27"/>
    <p:sldId id="286" r:id="rId28"/>
    <p:sldId id="287" r:id="rId29"/>
    <p:sldId id="281" r:id="rId30"/>
    <p:sldId id="282"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E3EBC-3987-4AEC-9A0F-AD67439A3950}" v="1225" dt="2022-02-27T14:00:45.646"/>
    <p1510:client id="{BCA9FB71-2FF0-0556-9A79-B7C62DE85D2A}" v="574" dt="2022-03-01T09:21:48.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3.png"/><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hyperlink" Target="mailto:Pelinsualtan@bartin.edu.tr" TargetMode="External"/><Relationship Id="rId5" Type="http://schemas.openxmlformats.org/officeDocument/2006/relationships/image" Target="../media/image35.sv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3.png"/><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svg"/><Relationship Id="rId1" Type="http://schemas.openxmlformats.org/officeDocument/2006/relationships/image" Target="../media/image20.png"/><Relationship Id="rId6" Type="http://schemas.openxmlformats.org/officeDocument/2006/relationships/image" Target="../media/image35.svg"/><Relationship Id="rId5" Type="http://schemas.openxmlformats.org/officeDocument/2006/relationships/image" Target="../media/image21.png"/><Relationship Id="rId4" Type="http://schemas.openxmlformats.org/officeDocument/2006/relationships/hyperlink" Target="mailto:Pelinsualtan@bartin.edu.tr"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A9D1F-BF9A-4F4B-8FF5-679FE8688940}" type="doc">
      <dgm:prSet loTypeId="urn:microsoft.com/office/officeart/2018/5/layout/IconCircle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BB48EB85-5CB5-4459-9D14-8C5F1E97352E}">
      <dgm:prSet/>
      <dgm:spPr/>
      <dgm:t>
        <a:bodyPr/>
        <a:lstStyle/>
        <a:p>
          <a:pPr>
            <a:lnSpc>
              <a:spcPct val="100000"/>
            </a:lnSpc>
            <a:defRPr cap="all"/>
          </a:pPr>
          <a:r>
            <a:rPr lang="tr-TR"/>
            <a:t>Kariyer Rehberliği ve Danışmanlık</a:t>
          </a:r>
          <a:endParaRPr lang="en-US"/>
        </a:p>
      </dgm:t>
    </dgm:pt>
    <dgm:pt modelId="{A719CD40-85A5-45E6-ADE5-51EBAFBC3CAD}" type="parTrans" cxnId="{A710886E-5A15-4577-8503-8342BAAC6AF3}">
      <dgm:prSet/>
      <dgm:spPr/>
      <dgm:t>
        <a:bodyPr/>
        <a:lstStyle/>
        <a:p>
          <a:endParaRPr lang="en-US"/>
        </a:p>
      </dgm:t>
    </dgm:pt>
    <dgm:pt modelId="{F4BCB72B-54D5-462E-ACB4-EC0A4E45B2A7}" type="sibTrans" cxnId="{A710886E-5A15-4577-8503-8342BAAC6AF3}">
      <dgm:prSet/>
      <dgm:spPr/>
      <dgm:t>
        <a:bodyPr/>
        <a:lstStyle/>
        <a:p>
          <a:endParaRPr lang="en-US"/>
        </a:p>
      </dgm:t>
    </dgm:pt>
    <dgm:pt modelId="{A37E15A4-A0F2-4BE0-AF54-CD6428311828}">
      <dgm:prSet/>
      <dgm:spPr/>
      <dgm:t>
        <a:bodyPr/>
        <a:lstStyle/>
        <a:p>
          <a:pPr>
            <a:lnSpc>
              <a:spcPct val="100000"/>
            </a:lnSpc>
            <a:defRPr cap="all"/>
          </a:pPr>
          <a:r>
            <a:rPr lang="tr-TR"/>
            <a:t>Yetkinlik Gelişimi için Öğrenci ve Mezun Eğitimi - Workshop ve Seminerler</a:t>
          </a:r>
          <a:endParaRPr lang="en-US"/>
        </a:p>
      </dgm:t>
    </dgm:pt>
    <dgm:pt modelId="{A0F7C7E1-D433-436B-8D0D-0D74C57E10D3}" type="parTrans" cxnId="{C2A2ED24-217B-46DD-9760-7169291D5204}">
      <dgm:prSet/>
      <dgm:spPr/>
      <dgm:t>
        <a:bodyPr/>
        <a:lstStyle/>
        <a:p>
          <a:endParaRPr lang="en-US"/>
        </a:p>
      </dgm:t>
    </dgm:pt>
    <dgm:pt modelId="{3DF6E0F4-D542-43FD-B8D5-1FC2249F9477}" type="sibTrans" cxnId="{C2A2ED24-217B-46DD-9760-7169291D5204}">
      <dgm:prSet/>
      <dgm:spPr/>
      <dgm:t>
        <a:bodyPr/>
        <a:lstStyle/>
        <a:p>
          <a:endParaRPr lang="en-US"/>
        </a:p>
      </dgm:t>
    </dgm:pt>
    <dgm:pt modelId="{82A3EB43-C869-441D-9C29-EA0E6CD777BC}">
      <dgm:prSet/>
      <dgm:spPr/>
      <dgm:t>
        <a:bodyPr/>
        <a:lstStyle/>
        <a:p>
          <a:pPr>
            <a:lnSpc>
              <a:spcPct val="100000"/>
            </a:lnSpc>
            <a:defRPr cap="all"/>
          </a:pPr>
          <a:r>
            <a:rPr lang="tr-TR"/>
            <a:t>Networking (İletişim Ağı Oluşturma) - Mezun Buluşma Etkinlikleri</a:t>
          </a:r>
          <a:endParaRPr lang="en-US"/>
        </a:p>
      </dgm:t>
    </dgm:pt>
    <dgm:pt modelId="{FC4D907A-4459-4B79-A1F7-5E2BE84524B0}" type="parTrans" cxnId="{2F391AD8-8E1B-49CC-8C2A-190626850397}">
      <dgm:prSet/>
      <dgm:spPr/>
      <dgm:t>
        <a:bodyPr/>
        <a:lstStyle/>
        <a:p>
          <a:endParaRPr lang="en-US"/>
        </a:p>
      </dgm:t>
    </dgm:pt>
    <dgm:pt modelId="{73BFB8C4-56B7-4A06-BE92-213471BA7D3E}" type="sibTrans" cxnId="{2F391AD8-8E1B-49CC-8C2A-190626850397}">
      <dgm:prSet/>
      <dgm:spPr/>
      <dgm:t>
        <a:bodyPr/>
        <a:lstStyle/>
        <a:p>
          <a:endParaRPr lang="en-US"/>
        </a:p>
      </dgm:t>
    </dgm:pt>
    <dgm:pt modelId="{8B764DAB-7B07-4B92-A8D0-4A6AE5CEADC0}">
      <dgm:prSet/>
      <dgm:spPr/>
      <dgm:t>
        <a:bodyPr/>
        <a:lstStyle/>
        <a:p>
          <a:pPr>
            <a:lnSpc>
              <a:spcPct val="100000"/>
            </a:lnSpc>
            <a:defRPr cap="all"/>
          </a:pPr>
          <a:r>
            <a:rPr lang="tr-TR"/>
            <a:t>Kariyer Fuarları - İşveren ve sektör tabanlı kariyer etkinliği</a:t>
          </a:r>
          <a:endParaRPr lang="en-US"/>
        </a:p>
      </dgm:t>
    </dgm:pt>
    <dgm:pt modelId="{D075D0B7-741B-40B2-B2FA-04D443DF1523}" type="parTrans" cxnId="{BA374F5B-C7E4-4269-B558-6F01229E577D}">
      <dgm:prSet/>
      <dgm:spPr/>
      <dgm:t>
        <a:bodyPr/>
        <a:lstStyle/>
        <a:p>
          <a:endParaRPr lang="en-US"/>
        </a:p>
      </dgm:t>
    </dgm:pt>
    <dgm:pt modelId="{A9E27F4F-015E-4A13-A665-66EE8E81AA40}" type="sibTrans" cxnId="{BA374F5B-C7E4-4269-B558-6F01229E577D}">
      <dgm:prSet/>
      <dgm:spPr/>
      <dgm:t>
        <a:bodyPr/>
        <a:lstStyle/>
        <a:p>
          <a:endParaRPr lang="en-US"/>
        </a:p>
      </dgm:t>
    </dgm:pt>
    <dgm:pt modelId="{22C8150E-2552-453A-A4D5-64A527130487}">
      <dgm:prSet/>
      <dgm:spPr/>
      <dgm:t>
        <a:bodyPr/>
        <a:lstStyle/>
        <a:p>
          <a:pPr>
            <a:lnSpc>
              <a:spcPct val="100000"/>
            </a:lnSpc>
            <a:defRPr cap="all"/>
          </a:pPr>
          <a:r>
            <a:rPr lang="tr-TR"/>
            <a:t>İs/Staj İmkanı Sağlama </a:t>
          </a:r>
          <a:endParaRPr lang="en-US"/>
        </a:p>
      </dgm:t>
    </dgm:pt>
    <dgm:pt modelId="{10AD5202-DD4D-4EF7-A8E6-4D799DF9EB5D}" type="parTrans" cxnId="{08444BD9-ACF8-4F3A-925C-F6B2A57C7D18}">
      <dgm:prSet/>
      <dgm:spPr/>
      <dgm:t>
        <a:bodyPr/>
        <a:lstStyle/>
        <a:p>
          <a:endParaRPr lang="en-US"/>
        </a:p>
      </dgm:t>
    </dgm:pt>
    <dgm:pt modelId="{25C4ADAD-8D21-4FDB-B00D-D4031CEE70C1}" type="sibTrans" cxnId="{08444BD9-ACF8-4F3A-925C-F6B2A57C7D18}">
      <dgm:prSet/>
      <dgm:spPr/>
      <dgm:t>
        <a:bodyPr/>
        <a:lstStyle/>
        <a:p>
          <a:endParaRPr lang="en-US"/>
        </a:p>
      </dgm:t>
    </dgm:pt>
    <dgm:pt modelId="{D0EC04B1-3048-4A11-B39D-11287FBBB2C4}">
      <dgm:prSet/>
      <dgm:spPr/>
      <dgm:t>
        <a:bodyPr/>
        <a:lstStyle/>
        <a:p>
          <a:pPr>
            <a:lnSpc>
              <a:spcPct val="100000"/>
            </a:lnSpc>
            <a:defRPr cap="all"/>
          </a:pPr>
          <a:r>
            <a:rPr lang="tr-TR"/>
            <a:t>Teknik Geziler</a:t>
          </a:r>
          <a:endParaRPr lang="en-US"/>
        </a:p>
      </dgm:t>
    </dgm:pt>
    <dgm:pt modelId="{4D83B41B-7B81-4F19-B10F-E5CCF2E38044}" type="parTrans" cxnId="{94AC16A9-77FE-4D2F-97D9-EE910F261CDF}">
      <dgm:prSet/>
      <dgm:spPr/>
      <dgm:t>
        <a:bodyPr/>
        <a:lstStyle/>
        <a:p>
          <a:endParaRPr lang="en-US"/>
        </a:p>
      </dgm:t>
    </dgm:pt>
    <dgm:pt modelId="{A10D4BE4-8D8E-4EAF-8D00-A850B3961927}" type="sibTrans" cxnId="{94AC16A9-77FE-4D2F-97D9-EE910F261CDF}">
      <dgm:prSet/>
      <dgm:spPr/>
      <dgm:t>
        <a:bodyPr/>
        <a:lstStyle/>
        <a:p>
          <a:endParaRPr lang="en-US"/>
        </a:p>
      </dgm:t>
    </dgm:pt>
    <dgm:pt modelId="{EB9BC154-8BE6-4B4B-975A-4A1721BA49F3}" type="pres">
      <dgm:prSet presAssocID="{D83A9D1F-BF9A-4F4B-8FF5-679FE8688940}" presName="root" presStyleCnt="0">
        <dgm:presLayoutVars>
          <dgm:dir/>
          <dgm:resizeHandles val="exact"/>
        </dgm:presLayoutVars>
      </dgm:prSet>
      <dgm:spPr/>
      <dgm:t>
        <a:bodyPr/>
        <a:lstStyle/>
        <a:p>
          <a:endParaRPr lang="tr-TR"/>
        </a:p>
      </dgm:t>
    </dgm:pt>
    <dgm:pt modelId="{FBBB2988-4D30-4E2D-BFA9-4AD296045AD6}" type="pres">
      <dgm:prSet presAssocID="{BB48EB85-5CB5-4459-9D14-8C5F1E97352E}" presName="compNode" presStyleCnt="0"/>
      <dgm:spPr/>
    </dgm:pt>
    <dgm:pt modelId="{47A88F15-D796-44B2-9064-C529928F6494}" type="pres">
      <dgm:prSet presAssocID="{BB48EB85-5CB5-4459-9D14-8C5F1E97352E}" presName="iconBgRect" presStyleLbl="bgShp" presStyleIdx="0" presStyleCnt="6"/>
      <dgm:spPr/>
    </dgm:pt>
    <dgm:pt modelId="{11DE3B59-627B-4066-82D6-53EC0402FC5A}" type="pres">
      <dgm:prSet presAssocID="{BB48EB85-5CB5-4459-9D14-8C5F1E97352E}"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Tokalaşma"/>
        </a:ext>
      </dgm:extLst>
    </dgm:pt>
    <dgm:pt modelId="{0199B64D-94F7-4C94-91D8-84B9DC51CD64}" type="pres">
      <dgm:prSet presAssocID="{BB48EB85-5CB5-4459-9D14-8C5F1E97352E}" presName="spaceRect" presStyleCnt="0"/>
      <dgm:spPr/>
    </dgm:pt>
    <dgm:pt modelId="{02F14F95-EF82-4040-A6B4-28D1DB4156A8}" type="pres">
      <dgm:prSet presAssocID="{BB48EB85-5CB5-4459-9D14-8C5F1E97352E}" presName="textRect" presStyleLbl="revTx" presStyleIdx="0" presStyleCnt="6">
        <dgm:presLayoutVars>
          <dgm:chMax val="1"/>
          <dgm:chPref val="1"/>
        </dgm:presLayoutVars>
      </dgm:prSet>
      <dgm:spPr/>
      <dgm:t>
        <a:bodyPr/>
        <a:lstStyle/>
        <a:p>
          <a:endParaRPr lang="tr-TR"/>
        </a:p>
      </dgm:t>
    </dgm:pt>
    <dgm:pt modelId="{6508F5BD-4F6C-4D35-8B36-99D9F423A6D9}" type="pres">
      <dgm:prSet presAssocID="{F4BCB72B-54D5-462E-ACB4-EC0A4E45B2A7}" presName="sibTrans" presStyleCnt="0"/>
      <dgm:spPr/>
    </dgm:pt>
    <dgm:pt modelId="{60FA2732-59AB-4C58-BEF2-4BDA5EB6EA4C}" type="pres">
      <dgm:prSet presAssocID="{A37E15A4-A0F2-4BE0-AF54-CD6428311828}" presName="compNode" presStyleCnt="0"/>
      <dgm:spPr/>
    </dgm:pt>
    <dgm:pt modelId="{4C6AE3C5-5625-4D78-AB9C-A57C977F0661}" type="pres">
      <dgm:prSet presAssocID="{A37E15A4-A0F2-4BE0-AF54-CD6428311828}" presName="iconBgRect" presStyleLbl="bgShp" presStyleIdx="1" presStyleCnt="6"/>
      <dgm:spPr/>
    </dgm:pt>
    <dgm:pt modelId="{D38FE67D-1E88-489E-9AF6-ACEA4A4B3361}" type="pres">
      <dgm:prSet presAssocID="{A37E15A4-A0F2-4BE0-AF54-CD6428311828}"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Diploma Roll"/>
        </a:ext>
      </dgm:extLst>
    </dgm:pt>
    <dgm:pt modelId="{43DED8CA-2F61-4A42-A1F3-6B6AC4F74412}" type="pres">
      <dgm:prSet presAssocID="{A37E15A4-A0F2-4BE0-AF54-CD6428311828}" presName="spaceRect" presStyleCnt="0"/>
      <dgm:spPr/>
    </dgm:pt>
    <dgm:pt modelId="{A4DE3B3F-0225-4E10-AE8A-00394ECC6491}" type="pres">
      <dgm:prSet presAssocID="{A37E15A4-A0F2-4BE0-AF54-CD6428311828}" presName="textRect" presStyleLbl="revTx" presStyleIdx="1" presStyleCnt="6">
        <dgm:presLayoutVars>
          <dgm:chMax val="1"/>
          <dgm:chPref val="1"/>
        </dgm:presLayoutVars>
      </dgm:prSet>
      <dgm:spPr/>
      <dgm:t>
        <a:bodyPr/>
        <a:lstStyle/>
        <a:p>
          <a:endParaRPr lang="tr-TR"/>
        </a:p>
      </dgm:t>
    </dgm:pt>
    <dgm:pt modelId="{93719A87-109D-4492-8D05-7CC2B28D4379}" type="pres">
      <dgm:prSet presAssocID="{3DF6E0F4-D542-43FD-B8D5-1FC2249F9477}" presName="sibTrans" presStyleCnt="0"/>
      <dgm:spPr/>
    </dgm:pt>
    <dgm:pt modelId="{681F84E7-22A6-431A-BB70-B774EB8F387A}" type="pres">
      <dgm:prSet presAssocID="{82A3EB43-C869-441D-9C29-EA0E6CD777BC}" presName="compNode" presStyleCnt="0"/>
      <dgm:spPr/>
    </dgm:pt>
    <dgm:pt modelId="{B11E3CB4-D214-4E41-BDD2-24414629E9A3}" type="pres">
      <dgm:prSet presAssocID="{82A3EB43-C869-441D-9C29-EA0E6CD777BC}" presName="iconBgRect" presStyleLbl="bgShp" presStyleIdx="2" presStyleCnt="6"/>
      <dgm:spPr/>
    </dgm:pt>
    <dgm:pt modelId="{039D2921-DC0B-49F7-93CB-9495AB3AA7CF}" type="pres">
      <dgm:prSet presAssocID="{82A3EB43-C869-441D-9C29-EA0E6CD777B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Diploma"/>
        </a:ext>
      </dgm:extLst>
    </dgm:pt>
    <dgm:pt modelId="{0D4BEDB2-0AA3-418E-B614-4F72810A97BC}" type="pres">
      <dgm:prSet presAssocID="{82A3EB43-C869-441D-9C29-EA0E6CD777BC}" presName="spaceRect" presStyleCnt="0"/>
      <dgm:spPr/>
    </dgm:pt>
    <dgm:pt modelId="{44B3C912-658C-42FA-831D-B8D8C4243219}" type="pres">
      <dgm:prSet presAssocID="{82A3EB43-C869-441D-9C29-EA0E6CD777BC}" presName="textRect" presStyleLbl="revTx" presStyleIdx="2" presStyleCnt="6">
        <dgm:presLayoutVars>
          <dgm:chMax val="1"/>
          <dgm:chPref val="1"/>
        </dgm:presLayoutVars>
      </dgm:prSet>
      <dgm:spPr/>
      <dgm:t>
        <a:bodyPr/>
        <a:lstStyle/>
        <a:p>
          <a:endParaRPr lang="tr-TR"/>
        </a:p>
      </dgm:t>
    </dgm:pt>
    <dgm:pt modelId="{886945E5-2FE5-46FD-B855-01BF4B4A2D3C}" type="pres">
      <dgm:prSet presAssocID="{73BFB8C4-56B7-4A06-BE92-213471BA7D3E}" presName="sibTrans" presStyleCnt="0"/>
      <dgm:spPr/>
    </dgm:pt>
    <dgm:pt modelId="{9E4FC5EE-6804-4790-9D06-8BE563605C4D}" type="pres">
      <dgm:prSet presAssocID="{8B764DAB-7B07-4B92-A8D0-4A6AE5CEADC0}" presName="compNode" presStyleCnt="0"/>
      <dgm:spPr/>
    </dgm:pt>
    <dgm:pt modelId="{69764F49-B74D-41A5-9FF3-C51381D49D48}" type="pres">
      <dgm:prSet presAssocID="{8B764DAB-7B07-4B92-A8D0-4A6AE5CEADC0}" presName="iconBgRect" presStyleLbl="bgShp" presStyleIdx="3" presStyleCnt="6"/>
      <dgm:spPr/>
    </dgm:pt>
    <dgm:pt modelId="{0A902B1A-0938-438E-8C9E-BE5E1B8902D8}" type="pres">
      <dgm:prSet presAssocID="{8B764DAB-7B07-4B92-A8D0-4A6AE5CEADC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Evrak çantası"/>
        </a:ext>
      </dgm:extLst>
    </dgm:pt>
    <dgm:pt modelId="{F06DA947-B2F2-4E79-9685-C4BD071AA88D}" type="pres">
      <dgm:prSet presAssocID="{8B764DAB-7B07-4B92-A8D0-4A6AE5CEADC0}" presName="spaceRect" presStyleCnt="0"/>
      <dgm:spPr/>
    </dgm:pt>
    <dgm:pt modelId="{C18427E8-74EC-4A94-BCFF-5E3BE9CAE796}" type="pres">
      <dgm:prSet presAssocID="{8B764DAB-7B07-4B92-A8D0-4A6AE5CEADC0}" presName="textRect" presStyleLbl="revTx" presStyleIdx="3" presStyleCnt="6">
        <dgm:presLayoutVars>
          <dgm:chMax val="1"/>
          <dgm:chPref val="1"/>
        </dgm:presLayoutVars>
      </dgm:prSet>
      <dgm:spPr/>
      <dgm:t>
        <a:bodyPr/>
        <a:lstStyle/>
        <a:p>
          <a:endParaRPr lang="tr-TR"/>
        </a:p>
      </dgm:t>
    </dgm:pt>
    <dgm:pt modelId="{929B6EA3-37A9-4A15-8460-068C12107313}" type="pres">
      <dgm:prSet presAssocID="{A9E27F4F-015E-4A13-A665-66EE8E81AA40}" presName="sibTrans" presStyleCnt="0"/>
      <dgm:spPr/>
    </dgm:pt>
    <dgm:pt modelId="{C92DF2AC-FCD4-4646-AD25-588206683DE1}" type="pres">
      <dgm:prSet presAssocID="{22C8150E-2552-453A-A4D5-64A527130487}" presName="compNode" presStyleCnt="0"/>
      <dgm:spPr/>
    </dgm:pt>
    <dgm:pt modelId="{B74CAB53-C6F4-4879-BD65-B2C058B3FC91}" type="pres">
      <dgm:prSet presAssocID="{22C8150E-2552-453A-A4D5-64A527130487}" presName="iconBgRect" presStyleLbl="bgShp" presStyleIdx="4" presStyleCnt="6"/>
      <dgm:spPr/>
    </dgm:pt>
    <dgm:pt modelId="{B6682C1F-9315-496D-9E23-E10AC686FBB0}" type="pres">
      <dgm:prSet presAssocID="{22C8150E-2552-453A-A4D5-64A52713048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Kontrol listesi"/>
        </a:ext>
      </dgm:extLst>
    </dgm:pt>
    <dgm:pt modelId="{2C63F717-298A-4425-926D-BD441A51C975}" type="pres">
      <dgm:prSet presAssocID="{22C8150E-2552-453A-A4D5-64A527130487}" presName="spaceRect" presStyleCnt="0"/>
      <dgm:spPr/>
    </dgm:pt>
    <dgm:pt modelId="{74F12258-C943-4011-8C1C-EAE07FD9B4F8}" type="pres">
      <dgm:prSet presAssocID="{22C8150E-2552-453A-A4D5-64A527130487}" presName="textRect" presStyleLbl="revTx" presStyleIdx="4" presStyleCnt="6">
        <dgm:presLayoutVars>
          <dgm:chMax val="1"/>
          <dgm:chPref val="1"/>
        </dgm:presLayoutVars>
      </dgm:prSet>
      <dgm:spPr/>
      <dgm:t>
        <a:bodyPr/>
        <a:lstStyle/>
        <a:p>
          <a:endParaRPr lang="tr-TR"/>
        </a:p>
      </dgm:t>
    </dgm:pt>
    <dgm:pt modelId="{7F6C3532-FB46-47E5-A15F-3E7E32315B74}" type="pres">
      <dgm:prSet presAssocID="{25C4ADAD-8D21-4FDB-B00D-D4031CEE70C1}" presName="sibTrans" presStyleCnt="0"/>
      <dgm:spPr/>
    </dgm:pt>
    <dgm:pt modelId="{454DDC5D-E0B5-4F7D-A3A1-5172008FE679}" type="pres">
      <dgm:prSet presAssocID="{D0EC04B1-3048-4A11-B39D-11287FBBB2C4}" presName="compNode" presStyleCnt="0"/>
      <dgm:spPr/>
    </dgm:pt>
    <dgm:pt modelId="{C700128C-642A-4F71-8254-A192027A50A2}" type="pres">
      <dgm:prSet presAssocID="{D0EC04B1-3048-4A11-B39D-11287FBBB2C4}" presName="iconBgRect" presStyleLbl="bgShp" presStyleIdx="5" presStyleCnt="6"/>
      <dgm:spPr/>
    </dgm:pt>
    <dgm:pt modelId="{20079F26-2573-407C-90E5-2D434D48D8FF}" type="pres">
      <dgm:prSet presAssocID="{D0EC04B1-3048-4A11-B39D-11287FBBB2C4}"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tr-TR"/>
        </a:p>
      </dgm:t>
      <dgm:extLst>
        <a:ext uri="{E40237B7-FDA0-4F09-8148-C483321AD2D9}">
          <dgm14:cNvPr xmlns:dgm14="http://schemas.microsoft.com/office/drawing/2010/diagram" id="0" name="" descr="Bilgisayar"/>
        </a:ext>
      </dgm:extLst>
    </dgm:pt>
    <dgm:pt modelId="{62C46334-AC50-4F6A-8643-7D024A1A5116}" type="pres">
      <dgm:prSet presAssocID="{D0EC04B1-3048-4A11-B39D-11287FBBB2C4}" presName="spaceRect" presStyleCnt="0"/>
      <dgm:spPr/>
    </dgm:pt>
    <dgm:pt modelId="{2A1553DF-C762-4956-A0EA-FFEB6E956FCB}" type="pres">
      <dgm:prSet presAssocID="{D0EC04B1-3048-4A11-B39D-11287FBBB2C4}" presName="textRect" presStyleLbl="revTx" presStyleIdx="5" presStyleCnt="6">
        <dgm:presLayoutVars>
          <dgm:chMax val="1"/>
          <dgm:chPref val="1"/>
        </dgm:presLayoutVars>
      </dgm:prSet>
      <dgm:spPr/>
      <dgm:t>
        <a:bodyPr/>
        <a:lstStyle/>
        <a:p>
          <a:endParaRPr lang="tr-TR"/>
        </a:p>
      </dgm:t>
    </dgm:pt>
  </dgm:ptLst>
  <dgm:cxnLst>
    <dgm:cxn modelId="{A710886E-5A15-4577-8503-8342BAAC6AF3}" srcId="{D83A9D1F-BF9A-4F4B-8FF5-679FE8688940}" destId="{BB48EB85-5CB5-4459-9D14-8C5F1E97352E}" srcOrd="0" destOrd="0" parTransId="{A719CD40-85A5-45E6-ADE5-51EBAFBC3CAD}" sibTransId="{F4BCB72B-54D5-462E-ACB4-EC0A4E45B2A7}"/>
    <dgm:cxn modelId="{ED97595C-875C-47A2-AAD8-9CA1EF43D2DA}" type="presOf" srcId="{82A3EB43-C869-441D-9C29-EA0E6CD777BC}" destId="{44B3C912-658C-42FA-831D-B8D8C4243219}" srcOrd="0" destOrd="0" presId="urn:microsoft.com/office/officeart/2018/5/layout/IconCircleLabelList"/>
    <dgm:cxn modelId="{2D249A2F-D605-48AE-905A-1C274CE8B385}" type="presOf" srcId="{8B764DAB-7B07-4B92-A8D0-4A6AE5CEADC0}" destId="{C18427E8-74EC-4A94-BCFF-5E3BE9CAE796}" srcOrd="0" destOrd="0" presId="urn:microsoft.com/office/officeart/2018/5/layout/IconCircleLabelList"/>
    <dgm:cxn modelId="{C2A2ED24-217B-46DD-9760-7169291D5204}" srcId="{D83A9D1F-BF9A-4F4B-8FF5-679FE8688940}" destId="{A37E15A4-A0F2-4BE0-AF54-CD6428311828}" srcOrd="1" destOrd="0" parTransId="{A0F7C7E1-D433-436B-8D0D-0D74C57E10D3}" sibTransId="{3DF6E0F4-D542-43FD-B8D5-1FC2249F9477}"/>
    <dgm:cxn modelId="{EA0E3335-F573-4F9D-A50C-C3CA3595DD6E}" type="presOf" srcId="{BB48EB85-5CB5-4459-9D14-8C5F1E97352E}" destId="{02F14F95-EF82-4040-A6B4-28D1DB4156A8}" srcOrd="0" destOrd="0" presId="urn:microsoft.com/office/officeart/2018/5/layout/IconCircleLabelList"/>
    <dgm:cxn modelId="{BA374F5B-C7E4-4269-B558-6F01229E577D}" srcId="{D83A9D1F-BF9A-4F4B-8FF5-679FE8688940}" destId="{8B764DAB-7B07-4B92-A8D0-4A6AE5CEADC0}" srcOrd="3" destOrd="0" parTransId="{D075D0B7-741B-40B2-B2FA-04D443DF1523}" sibTransId="{A9E27F4F-015E-4A13-A665-66EE8E81AA40}"/>
    <dgm:cxn modelId="{36D3BEEB-F83D-498F-9080-A8DAEC58EDD6}" type="presOf" srcId="{22C8150E-2552-453A-A4D5-64A527130487}" destId="{74F12258-C943-4011-8C1C-EAE07FD9B4F8}" srcOrd="0" destOrd="0" presId="urn:microsoft.com/office/officeart/2018/5/layout/IconCircleLabelList"/>
    <dgm:cxn modelId="{2F391AD8-8E1B-49CC-8C2A-190626850397}" srcId="{D83A9D1F-BF9A-4F4B-8FF5-679FE8688940}" destId="{82A3EB43-C869-441D-9C29-EA0E6CD777BC}" srcOrd="2" destOrd="0" parTransId="{FC4D907A-4459-4B79-A1F7-5E2BE84524B0}" sibTransId="{73BFB8C4-56B7-4A06-BE92-213471BA7D3E}"/>
    <dgm:cxn modelId="{DF304EE9-5B0B-4E65-98C4-1E490250A51D}" type="presOf" srcId="{D0EC04B1-3048-4A11-B39D-11287FBBB2C4}" destId="{2A1553DF-C762-4956-A0EA-FFEB6E956FCB}" srcOrd="0" destOrd="0" presId="urn:microsoft.com/office/officeart/2018/5/layout/IconCircleLabelList"/>
    <dgm:cxn modelId="{94AC16A9-77FE-4D2F-97D9-EE910F261CDF}" srcId="{D83A9D1F-BF9A-4F4B-8FF5-679FE8688940}" destId="{D0EC04B1-3048-4A11-B39D-11287FBBB2C4}" srcOrd="5" destOrd="0" parTransId="{4D83B41B-7B81-4F19-B10F-E5CCF2E38044}" sibTransId="{A10D4BE4-8D8E-4EAF-8D00-A850B3961927}"/>
    <dgm:cxn modelId="{08444BD9-ACF8-4F3A-925C-F6B2A57C7D18}" srcId="{D83A9D1F-BF9A-4F4B-8FF5-679FE8688940}" destId="{22C8150E-2552-453A-A4D5-64A527130487}" srcOrd="4" destOrd="0" parTransId="{10AD5202-DD4D-4EF7-A8E6-4D799DF9EB5D}" sibTransId="{25C4ADAD-8D21-4FDB-B00D-D4031CEE70C1}"/>
    <dgm:cxn modelId="{89154B77-2643-4134-B371-48FF24988733}" type="presOf" srcId="{A37E15A4-A0F2-4BE0-AF54-CD6428311828}" destId="{A4DE3B3F-0225-4E10-AE8A-00394ECC6491}" srcOrd="0" destOrd="0" presId="urn:microsoft.com/office/officeart/2018/5/layout/IconCircleLabelList"/>
    <dgm:cxn modelId="{1B8BC1DD-6F7B-45CC-AF11-3EE5B6EE9476}" type="presOf" srcId="{D83A9D1F-BF9A-4F4B-8FF5-679FE8688940}" destId="{EB9BC154-8BE6-4B4B-975A-4A1721BA49F3}" srcOrd="0" destOrd="0" presId="urn:microsoft.com/office/officeart/2018/5/layout/IconCircleLabelList"/>
    <dgm:cxn modelId="{2ED86A72-A85F-465A-B7FD-55A2E167E748}" type="presParOf" srcId="{EB9BC154-8BE6-4B4B-975A-4A1721BA49F3}" destId="{FBBB2988-4D30-4E2D-BFA9-4AD296045AD6}" srcOrd="0" destOrd="0" presId="urn:microsoft.com/office/officeart/2018/5/layout/IconCircleLabelList"/>
    <dgm:cxn modelId="{90508D19-1902-4562-9B8A-590908F44113}" type="presParOf" srcId="{FBBB2988-4D30-4E2D-BFA9-4AD296045AD6}" destId="{47A88F15-D796-44B2-9064-C529928F6494}" srcOrd="0" destOrd="0" presId="urn:microsoft.com/office/officeart/2018/5/layout/IconCircleLabelList"/>
    <dgm:cxn modelId="{2FDD7D91-76D9-4588-9505-869AD6486E3B}" type="presParOf" srcId="{FBBB2988-4D30-4E2D-BFA9-4AD296045AD6}" destId="{11DE3B59-627B-4066-82D6-53EC0402FC5A}" srcOrd="1" destOrd="0" presId="urn:microsoft.com/office/officeart/2018/5/layout/IconCircleLabelList"/>
    <dgm:cxn modelId="{3BF52B0B-FA23-4F74-9234-343F15CF84D1}" type="presParOf" srcId="{FBBB2988-4D30-4E2D-BFA9-4AD296045AD6}" destId="{0199B64D-94F7-4C94-91D8-84B9DC51CD64}" srcOrd="2" destOrd="0" presId="urn:microsoft.com/office/officeart/2018/5/layout/IconCircleLabelList"/>
    <dgm:cxn modelId="{2DB9A224-98D0-4121-BB59-F1FB0EA5F5B0}" type="presParOf" srcId="{FBBB2988-4D30-4E2D-BFA9-4AD296045AD6}" destId="{02F14F95-EF82-4040-A6B4-28D1DB4156A8}" srcOrd="3" destOrd="0" presId="urn:microsoft.com/office/officeart/2018/5/layout/IconCircleLabelList"/>
    <dgm:cxn modelId="{00CF3EAF-F448-490E-8E9B-0E38C21EBBA3}" type="presParOf" srcId="{EB9BC154-8BE6-4B4B-975A-4A1721BA49F3}" destId="{6508F5BD-4F6C-4D35-8B36-99D9F423A6D9}" srcOrd="1" destOrd="0" presId="urn:microsoft.com/office/officeart/2018/5/layout/IconCircleLabelList"/>
    <dgm:cxn modelId="{37FF5140-2FB8-4FA9-B128-EC041208F1A6}" type="presParOf" srcId="{EB9BC154-8BE6-4B4B-975A-4A1721BA49F3}" destId="{60FA2732-59AB-4C58-BEF2-4BDA5EB6EA4C}" srcOrd="2" destOrd="0" presId="urn:microsoft.com/office/officeart/2018/5/layout/IconCircleLabelList"/>
    <dgm:cxn modelId="{E9E173D0-19BD-40CB-BBBC-019D564E40EA}" type="presParOf" srcId="{60FA2732-59AB-4C58-BEF2-4BDA5EB6EA4C}" destId="{4C6AE3C5-5625-4D78-AB9C-A57C977F0661}" srcOrd="0" destOrd="0" presId="urn:microsoft.com/office/officeart/2018/5/layout/IconCircleLabelList"/>
    <dgm:cxn modelId="{CE6DE730-45CF-447D-A0BB-643E93671DF6}" type="presParOf" srcId="{60FA2732-59AB-4C58-BEF2-4BDA5EB6EA4C}" destId="{D38FE67D-1E88-489E-9AF6-ACEA4A4B3361}" srcOrd="1" destOrd="0" presId="urn:microsoft.com/office/officeart/2018/5/layout/IconCircleLabelList"/>
    <dgm:cxn modelId="{9061E6AB-CB30-4A16-8F94-16DC28D90130}" type="presParOf" srcId="{60FA2732-59AB-4C58-BEF2-4BDA5EB6EA4C}" destId="{43DED8CA-2F61-4A42-A1F3-6B6AC4F74412}" srcOrd="2" destOrd="0" presId="urn:microsoft.com/office/officeart/2018/5/layout/IconCircleLabelList"/>
    <dgm:cxn modelId="{6EC64811-D4DD-4767-B889-B44B5D713705}" type="presParOf" srcId="{60FA2732-59AB-4C58-BEF2-4BDA5EB6EA4C}" destId="{A4DE3B3F-0225-4E10-AE8A-00394ECC6491}" srcOrd="3" destOrd="0" presId="urn:microsoft.com/office/officeart/2018/5/layout/IconCircleLabelList"/>
    <dgm:cxn modelId="{71982D01-02E8-4B59-8CA0-59B682D09744}" type="presParOf" srcId="{EB9BC154-8BE6-4B4B-975A-4A1721BA49F3}" destId="{93719A87-109D-4492-8D05-7CC2B28D4379}" srcOrd="3" destOrd="0" presId="urn:microsoft.com/office/officeart/2018/5/layout/IconCircleLabelList"/>
    <dgm:cxn modelId="{8EF47DBA-4B4B-4389-A746-96EBB455362E}" type="presParOf" srcId="{EB9BC154-8BE6-4B4B-975A-4A1721BA49F3}" destId="{681F84E7-22A6-431A-BB70-B774EB8F387A}" srcOrd="4" destOrd="0" presId="urn:microsoft.com/office/officeart/2018/5/layout/IconCircleLabelList"/>
    <dgm:cxn modelId="{72D45FAA-89AA-4585-8F76-299D2F3F9AC6}" type="presParOf" srcId="{681F84E7-22A6-431A-BB70-B774EB8F387A}" destId="{B11E3CB4-D214-4E41-BDD2-24414629E9A3}" srcOrd="0" destOrd="0" presId="urn:microsoft.com/office/officeart/2018/5/layout/IconCircleLabelList"/>
    <dgm:cxn modelId="{108DA85F-C97C-40B8-94BA-9B85D7C71F07}" type="presParOf" srcId="{681F84E7-22A6-431A-BB70-B774EB8F387A}" destId="{039D2921-DC0B-49F7-93CB-9495AB3AA7CF}" srcOrd="1" destOrd="0" presId="urn:microsoft.com/office/officeart/2018/5/layout/IconCircleLabelList"/>
    <dgm:cxn modelId="{43F13943-689D-416B-B5BD-F0B342172336}" type="presParOf" srcId="{681F84E7-22A6-431A-BB70-B774EB8F387A}" destId="{0D4BEDB2-0AA3-418E-B614-4F72810A97BC}" srcOrd="2" destOrd="0" presId="urn:microsoft.com/office/officeart/2018/5/layout/IconCircleLabelList"/>
    <dgm:cxn modelId="{14D4A0C8-6944-4A8F-B271-8218681FEB42}" type="presParOf" srcId="{681F84E7-22A6-431A-BB70-B774EB8F387A}" destId="{44B3C912-658C-42FA-831D-B8D8C4243219}" srcOrd="3" destOrd="0" presId="urn:microsoft.com/office/officeart/2018/5/layout/IconCircleLabelList"/>
    <dgm:cxn modelId="{7B180801-5DE2-40DE-A363-0AF0EF6C9DD3}" type="presParOf" srcId="{EB9BC154-8BE6-4B4B-975A-4A1721BA49F3}" destId="{886945E5-2FE5-46FD-B855-01BF4B4A2D3C}" srcOrd="5" destOrd="0" presId="urn:microsoft.com/office/officeart/2018/5/layout/IconCircleLabelList"/>
    <dgm:cxn modelId="{B3F45AD1-CD22-4E6E-9BAF-FD70E1D5D22B}" type="presParOf" srcId="{EB9BC154-8BE6-4B4B-975A-4A1721BA49F3}" destId="{9E4FC5EE-6804-4790-9D06-8BE563605C4D}" srcOrd="6" destOrd="0" presId="urn:microsoft.com/office/officeart/2018/5/layout/IconCircleLabelList"/>
    <dgm:cxn modelId="{60FE71CA-A244-41D1-8137-CB8B95569A53}" type="presParOf" srcId="{9E4FC5EE-6804-4790-9D06-8BE563605C4D}" destId="{69764F49-B74D-41A5-9FF3-C51381D49D48}" srcOrd="0" destOrd="0" presId="urn:microsoft.com/office/officeart/2018/5/layout/IconCircleLabelList"/>
    <dgm:cxn modelId="{6F303085-3BE5-4389-92D7-654D66669C81}" type="presParOf" srcId="{9E4FC5EE-6804-4790-9D06-8BE563605C4D}" destId="{0A902B1A-0938-438E-8C9E-BE5E1B8902D8}" srcOrd="1" destOrd="0" presId="urn:microsoft.com/office/officeart/2018/5/layout/IconCircleLabelList"/>
    <dgm:cxn modelId="{AF07DADA-8B50-4ED8-8118-1A6AEDB0882B}" type="presParOf" srcId="{9E4FC5EE-6804-4790-9D06-8BE563605C4D}" destId="{F06DA947-B2F2-4E79-9685-C4BD071AA88D}" srcOrd="2" destOrd="0" presId="urn:microsoft.com/office/officeart/2018/5/layout/IconCircleLabelList"/>
    <dgm:cxn modelId="{E9EB4E68-0D83-441E-BD9E-95C892E70729}" type="presParOf" srcId="{9E4FC5EE-6804-4790-9D06-8BE563605C4D}" destId="{C18427E8-74EC-4A94-BCFF-5E3BE9CAE796}" srcOrd="3" destOrd="0" presId="urn:microsoft.com/office/officeart/2018/5/layout/IconCircleLabelList"/>
    <dgm:cxn modelId="{7AC5A9BA-ECDD-4E34-8ADC-C692C866D609}" type="presParOf" srcId="{EB9BC154-8BE6-4B4B-975A-4A1721BA49F3}" destId="{929B6EA3-37A9-4A15-8460-068C12107313}" srcOrd="7" destOrd="0" presId="urn:microsoft.com/office/officeart/2018/5/layout/IconCircleLabelList"/>
    <dgm:cxn modelId="{805F9120-8198-4C10-BA8D-6321C60C2BFB}" type="presParOf" srcId="{EB9BC154-8BE6-4B4B-975A-4A1721BA49F3}" destId="{C92DF2AC-FCD4-4646-AD25-588206683DE1}" srcOrd="8" destOrd="0" presId="urn:microsoft.com/office/officeart/2018/5/layout/IconCircleLabelList"/>
    <dgm:cxn modelId="{7F74CC45-F3FD-40FB-B00B-FB008993EF3A}" type="presParOf" srcId="{C92DF2AC-FCD4-4646-AD25-588206683DE1}" destId="{B74CAB53-C6F4-4879-BD65-B2C058B3FC91}" srcOrd="0" destOrd="0" presId="urn:microsoft.com/office/officeart/2018/5/layout/IconCircleLabelList"/>
    <dgm:cxn modelId="{643D7AA0-A55D-454C-934C-DE4D3ADD6491}" type="presParOf" srcId="{C92DF2AC-FCD4-4646-AD25-588206683DE1}" destId="{B6682C1F-9315-496D-9E23-E10AC686FBB0}" srcOrd="1" destOrd="0" presId="urn:microsoft.com/office/officeart/2018/5/layout/IconCircleLabelList"/>
    <dgm:cxn modelId="{6790631F-4862-4D42-8610-604FD0CAB1FD}" type="presParOf" srcId="{C92DF2AC-FCD4-4646-AD25-588206683DE1}" destId="{2C63F717-298A-4425-926D-BD441A51C975}" srcOrd="2" destOrd="0" presId="urn:microsoft.com/office/officeart/2018/5/layout/IconCircleLabelList"/>
    <dgm:cxn modelId="{C54B3822-562C-4CED-8002-1003772235A2}" type="presParOf" srcId="{C92DF2AC-FCD4-4646-AD25-588206683DE1}" destId="{74F12258-C943-4011-8C1C-EAE07FD9B4F8}" srcOrd="3" destOrd="0" presId="urn:microsoft.com/office/officeart/2018/5/layout/IconCircleLabelList"/>
    <dgm:cxn modelId="{E2A692AB-B184-4A2B-B149-FD689CCD0B14}" type="presParOf" srcId="{EB9BC154-8BE6-4B4B-975A-4A1721BA49F3}" destId="{7F6C3532-FB46-47E5-A15F-3E7E32315B74}" srcOrd="9" destOrd="0" presId="urn:microsoft.com/office/officeart/2018/5/layout/IconCircleLabelList"/>
    <dgm:cxn modelId="{C6E5BAF7-3D3F-4592-B5B4-22F8FB70BFC3}" type="presParOf" srcId="{EB9BC154-8BE6-4B4B-975A-4A1721BA49F3}" destId="{454DDC5D-E0B5-4F7D-A3A1-5172008FE679}" srcOrd="10" destOrd="0" presId="urn:microsoft.com/office/officeart/2018/5/layout/IconCircleLabelList"/>
    <dgm:cxn modelId="{CDC0320A-16E4-41D1-AFCD-F112CD84E435}" type="presParOf" srcId="{454DDC5D-E0B5-4F7D-A3A1-5172008FE679}" destId="{C700128C-642A-4F71-8254-A192027A50A2}" srcOrd="0" destOrd="0" presId="urn:microsoft.com/office/officeart/2018/5/layout/IconCircleLabelList"/>
    <dgm:cxn modelId="{4B3C02DD-08E8-4EC9-99B1-C8801B81C9AE}" type="presParOf" srcId="{454DDC5D-E0B5-4F7D-A3A1-5172008FE679}" destId="{20079F26-2573-407C-90E5-2D434D48D8FF}" srcOrd="1" destOrd="0" presId="urn:microsoft.com/office/officeart/2018/5/layout/IconCircleLabelList"/>
    <dgm:cxn modelId="{005D24C3-0371-488E-A11B-DF5C558BFB85}" type="presParOf" srcId="{454DDC5D-E0B5-4F7D-A3A1-5172008FE679}" destId="{62C46334-AC50-4F6A-8643-7D024A1A5116}" srcOrd="2" destOrd="0" presId="urn:microsoft.com/office/officeart/2018/5/layout/IconCircleLabelList"/>
    <dgm:cxn modelId="{2D7B3F3C-5818-49F1-8A9C-B4D029F8163F}" type="presParOf" srcId="{454DDC5D-E0B5-4F7D-A3A1-5172008FE679}" destId="{2A1553DF-C762-4956-A0EA-FFEB6E956FC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7A72E-B7D1-405E-9154-1C44E60CD2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970811-CD7F-485A-A744-3D36EEE076F3}">
      <dgm:prSet/>
      <dgm:spPr/>
      <dgm:t>
        <a:bodyPr/>
        <a:lstStyle/>
        <a:p>
          <a:r>
            <a:rPr lang="tr-TR"/>
            <a:t>Kariyer Danışmanlığı Randevusu</a:t>
          </a:r>
          <a:endParaRPr lang="en-US"/>
        </a:p>
      </dgm:t>
    </dgm:pt>
    <dgm:pt modelId="{EE2C2FD1-ACC0-4144-A4F4-386F523FAA81}" type="parTrans" cxnId="{BD6ADB2D-338D-4838-BE97-5672FECE31DB}">
      <dgm:prSet/>
      <dgm:spPr/>
      <dgm:t>
        <a:bodyPr/>
        <a:lstStyle/>
        <a:p>
          <a:endParaRPr lang="en-US"/>
        </a:p>
      </dgm:t>
    </dgm:pt>
    <dgm:pt modelId="{7E6DB49B-6E7D-4600-BC26-B0AFD861DA0A}" type="sibTrans" cxnId="{BD6ADB2D-338D-4838-BE97-5672FECE31DB}">
      <dgm:prSet/>
      <dgm:spPr/>
      <dgm:t>
        <a:bodyPr/>
        <a:lstStyle/>
        <a:p>
          <a:endParaRPr lang="en-US"/>
        </a:p>
      </dgm:t>
    </dgm:pt>
    <dgm:pt modelId="{77B76B86-C0E8-4FDD-A35C-B6BE30F0E702}">
      <dgm:prSet/>
      <dgm:spPr/>
      <dgm:t>
        <a:bodyPr/>
        <a:lstStyle/>
        <a:p>
          <a:r>
            <a:rPr lang="tr-TR"/>
            <a:t>İş/Staj İlanları ve Başvuruları</a:t>
          </a:r>
          <a:endParaRPr lang="en-US"/>
        </a:p>
      </dgm:t>
    </dgm:pt>
    <dgm:pt modelId="{6A5C63F5-99C3-4C94-A5FE-223550895966}" type="parTrans" cxnId="{9632B76F-E112-456E-8CEF-3A62C0DF41D6}">
      <dgm:prSet/>
      <dgm:spPr/>
      <dgm:t>
        <a:bodyPr/>
        <a:lstStyle/>
        <a:p>
          <a:endParaRPr lang="en-US"/>
        </a:p>
      </dgm:t>
    </dgm:pt>
    <dgm:pt modelId="{8F390AC7-9C85-4E49-AF01-14F9D1A01368}" type="sibTrans" cxnId="{9632B76F-E112-456E-8CEF-3A62C0DF41D6}">
      <dgm:prSet/>
      <dgm:spPr/>
      <dgm:t>
        <a:bodyPr/>
        <a:lstStyle/>
        <a:p>
          <a:endParaRPr lang="en-US"/>
        </a:p>
      </dgm:t>
    </dgm:pt>
    <dgm:pt modelId="{69A37911-781C-45A3-80F4-56DC7B80E7AA}">
      <dgm:prSet/>
      <dgm:spPr/>
      <dgm:t>
        <a:bodyPr/>
        <a:lstStyle/>
        <a:p>
          <a:r>
            <a:rPr lang="tr-TR"/>
            <a:t>Etkinlik Duyuruları</a:t>
          </a:r>
          <a:endParaRPr lang="en-US"/>
        </a:p>
      </dgm:t>
    </dgm:pt>
    <dgm:pt modelId="{2DE532B4-7B1C-4992-BBE6-E6C6F69CE611}" type="parTrans" cxnId="{0D903EC4-B7CA-47C6-975A-E242BA8836D9}">
      <dgm:prSet/>
      <dgm:spPr/>
      <dgm:t>
        <a:bodyPr/>
        <a:lstStyle/>
        <a:p>
          <a:endParaRPr lang="en-US"/>
        </a:p>
      </dgm:t>
    </dgm:pt>
    <dgm:pt modelId="{A36C6E22-039C-4B72-A6AC-57A50FF1EC2D}" type="sibTrans" cxnId="{0D903EC4-B7CA-47C6-975A-E242BA8836D9}">
      <dgm:prSet/>
      <dgm:spPr/>
      <dgm:t>
        <a:bodyPr/>
        <a:lstStyle/>
        <a:p>
          <a:endParaRPr lang="en-US"/>
        </a:p>
      </dgm:t>
    </dgm:pt>
    <dgm:pt modelId="{A79B15C7-6D8A-4D6B-92B0-B62D97AB7878}">
      <dgm:prSet/>
      <dgm:spPr/>
      <dgm:t>
        <a:bodyPr/>
        <a:lstStyle/>
        <a:p>
          <a:r>
            <a:rPr lang="tr-TR"/>
            <a:t>İşveren Bilgileri</a:t>
          </a:r>
          <a:endParaRPr lang="en-US"/>
        </a:p>
      </dgm:t>
    </dgm:pt>
    <dgm:pt modelId="{DD6F27DE-8D44-4CAD-BDA1-9E3DEA1C1525}" type="parTrans" cxnId="{F047EA79-5E34-4FB6-B480-4AC46D339028}">
      <dgm:prSet/>
      <dgm:spPr/>
      <dgm:t>
        <a:bodyPr/>
        <a:lstStyle/>
        <a:p>
          <a:endParaRPr lang="en-US"/>
        </a:p>
      </dgm:t>
    </dgm:pt>
    <dgm:pt modelId="{9B334622-0841-4D8D-A7DC-49ECC31B83F1}" type="sibTrans" cxnId="{F047EA79-5E34-4FB6-B480-4AC46D339028}">
      <dgm:prSet/>
      <dgm:spPr/>
      <dgm:t>
        <a:bodyPr/>
        <a:lstStyle/>
        <a:p>
          <a:endParaRPr lang="en-US"/>
        </a:p>
      </dgm:t>
    </dgm:pt>
    <dgm:pt modelId="{4AA2A93C-8161-4E44-A000-E21EA64B2CD6}">
      <dgm:prSet/>
      <dgm:spPr/>
      <dgm:t>
        <a:bodyPr/>
        <a:lstStyle/>
        <a:p>
          <a:r>
            <a:rPr lang="tr-TR"/>
            <a:t>Kariyer Fuarları</a:t>
          </a:r>
          <a:endParaRPr lang="en-US"/>
        </a:p>
      </dgm:t>
    </dgm:pt>
    <dgm:pt modelId="{229FC60B-D858-4BF1-990E-861596320DB3}" type="parTrans" cxnId="{BE27B84D-FD19-4BF9-B92A-412E3F4BDB9E}">
      <dgm:prSet/>
      <dgm:spPr/>
      <dgm:t>
        <a:bodyPr/>
        <a:lstStyle/>
        <a:p>
          <a:endParaRPr lang="en-US"/>
        </a:p>
      </dgm:t>
    </dgm:pt>
    <dgm:pt modelId="{407FC0FF-429F-4302-916B-6A99F5D87115}" type="sibTrans" cxnId="{BE27B84D-FD19-4BF9-B92A-412E3F4BDB9E}">
      <dgm:prSet/>
      <dgm:spPr/>
      <dgm:t>
        <a:bodyPr/>
        <a:lstStyle/>
        <a:p>
          <a:endParaRPr lang="en-US"/>
        </a:p>
      </dgm:t>
    </dgm:pt>
    <dgm:pt modelId="{A9E4A129-2936-4F32-A9C1-CE245C454C7B}">
      <dgm:prSet/>
      <dgm:spPr/>
      <dgm:t>
        <a:bodyPr/>
        <a:lstStyle/>
        <a:p>
          <a:r>
            <a:rPr lang="tr-TR"/>
            <a:t>Duyurular</a:t>
          </a:r>
          <a:endParaRPr lang="en-US"/>
        </a:p>
      </dgm:t>
    </dgm:pt>
    <dgm:pt modelId="{2BA572FF-AA4A-4F22-87CD-B5ACA982C83E}" type="parTrans" cxnId="{4FC52FEC-8F3F-4C49-9F42-4F66A4CED7D8}">
      <dgm:prSet/>
      <dgm:spPr/>
      <dgm:t>
        <a:bodyPr/>
        <a:lstStyle/>
        <a:p>
          <a:endParaRPr lang="en-US"/>
        </a:p>
      </dgm:t>
    </dgm:pt>
    <dgm:pt modelId="{1E22010A-23D5-4B55-B067-349C9123642B}" type="sibTrans" cxnId="{4FC52FEC-8F3F-4C49-9F42-4F66A4CED7D8}">
      <dgm:prSet/>
      <dgm:spPr/>
      <dgm:t>
        <a:bodyPr/>
        <a:lstStyle/>
        <a:p>
          <a:endParaRPr lang="en-US"/>
        </a:p>
      </dgm:t>
    </dgm:pt>
    <dgm:pt modelId="{72ED5B0D-1542-45FF-B8C3-CE228FE6B048}" type="pres">
      <dgm:prSet presAssocID="{4297A72E-B7D1-405E-9154-1C44E60CD2EC}" presName="root" presStyleCnt="0">
        <dgm:presLayoutVars>
          <dgm:dir/>
          <dgm:resizeHandles val="exact"/>
        </dgm:presLayoutVars>
      </dgm:prSet>
      <dgm:spPr/>
      <dgm:t>
        <a:bodyPr/>
        <a:lstStyle/>
        <a:p>
          <a:endParaRPr lang="tr-TR"/>
        </a:p>
      </dgm:t>
    </dgm:pt>
    <dgm:pt modelId="{34E39378-6EFC-4D91-84CA-B4EE926D1E94}" type="pres">
      <dgm:prSet presAssocID="{1A970811-CD7F-485A-A744-3D36EEE076F3}" presName="compNode" presStyleCnt="0"/>
      <dgm:spPr/>
    </dgm:pt>
    <dgm:pt modelId="{74CCDC11-2D2D-42A6-A4B6-93162390DA66}" type="pres">
      <dgm:prSet presAssocID="{1A970811-CD7F-485A-A744-3D36EEE076F3}" presName="bgRect" presStyleLbl="bgShp" presStyleIdx="0" presStyleCnt="6"/>
      <dgm:spPr/>
    </dgm:pt>
    <dgm:pt modelId="{4BBD5B99-5CBF-4564-B202-EFA8C7DBB9B1}" type="pres">
      <dgm:prSet presAssocID="{1A970811-CD7F-485A-A744-3D36EEE076F3}"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Evrak çantası"/>
        </a:ext>
      </dgm:extLst>
    </dgm:pt>
    <dgm:pt modelId="{28DEC296-F112-4226-B99C-060CFA674383}" type="pres">
      <dgm:prSet presAssocID="{1A970811-CD7F-485A-A744-3D36EEE076F3}" presName="spaceRect" presStyleCnt="0"/>
      <dgm:spPr/>
    </dgm:pt>
    <dgm:pt modelId="{65BD83FA-18E9-44EE-976F-F7595016C767}" type="pres">
      <dgm:prSet presAssocID="{1A970811-CD7F-485A-A744-3D36EEE076F3}" presName="parTx" presStyleLbl="revTx" presStyleIdx="0" presStyleCnt="6">
        <dgm:presLayoutVars>
          <dgm:chMax val="0"/>
          <dgm:chPref val="0"/>
        </dgm:presLayoutVars>
      </dgm:prSet>
      <dgm:spPr/>
      <dgm:t>
        <a:bodyPr/>
        <a:lstStyle/>
        <a:p>
          <a:endParaRPr lang="tr-TR"/>
        </a:p>
      </dgm:t>
    </dgm:pt>
    <dgm:pt modelId="{41C6B724-9C5C-45AB-A59E-21037BE5B18F}" type="pres">
      <dgm:prSet presAssocID="{7E6DB49B-6E7D-4600-BC26-B0AFD861DA0A}" presName="sibTrans" presStyleCnt="0"/>
      <dgm:spPr/>
    </dgm:pt>
    <dgm:pt modelId="{70185CC9-29B2-4295-9EC9-D0B0DB159BDE}" type="pres">
      <dgm:prSet presAssocID="{77B76B86-C0E8-4FDD-A35C-B6BE30F0E702}" presName="compNode" presStyleCnt="0"/>
      <dgm:spPr/>
    </dgm:pt>
    <dgm:pt modelId="{68E5A39F-B510-42A9-AEF9-9564166975CA}" type="pres">
      <dgm:prSet presAssocID="{77B76B86-C0E8-4FDD-A35C-B6BE30F0E702}" presName="bgRect" presStyleLbl="bgShp" presStyleIdx="1" presStyleCnt="6"/>
      <dgm:spPr/>
    </dgm:pt>
    <dgm:pt modelId="{A744FEC5-9FD2-4C4C-8F00-AA7E0BD20674}" type="pres">
      <dgm:prSet presAssocID="{77B76B86-C0E8-4FDD-A35C-B6BE30F0E702}"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Tokalaşma"/>
        </a:ext>
      </dgm:extLst>
    </dgm:pt>
    <dgm:pt modelId="{AB8E8DA5-23D9-4777-95EA-E5FC9DA45820}" type="pres">
      <dgm:prSet presAssocID="{77B76B86-C0E8-4FDD-A35C-B6BE30F0E702}" presName="spaceRect" presStyleCnt="0"/>
      <dgm:spPr/>
    </dgm:pt>
    <dgm:pt modelId="{A73E7984-7600-4DA3-9F8E-91B39A58832C}" type="pres">
      <dgm:prSet presAssocID="{77B76B86-C0E8-4FDD-A35C-B6BE30F0E702}" presName="parTx" presStyleLbl="revTx" presStyleIdx="1" presStyleCnt="6">
        <dgm:presLayoutVars>
          <dgm:chMax val="0"/>
          <dgm:chPref val="0"/>
        </dgm:presLayoutVars>
      </dgm:prSet>
      <dgm:spPr/>
      <dgm:t>
        <a:bodyPr/>
        <a:lstStyle/>
        <a:p>
          <a:endParaRPr lang="tr-TR"/>
        </a:p>
      </dgm:t>
    </dgm:pt>
    <dgm:pt modelId="{DA1B3A8D-078B-4CD4-8BA1-FAE7EBD17473}" type="pres">
      <dgm:prSet presAssocID="{8F390AC7-9C85-4E49-AF01-14F9D1A01368}" presName="sibTrans" presStyleCnt="0"/>
      <dgm:spPr/>
    </dgm:pt>
    <dgm:pt modelId="{AB28CEE1-296D-4C61-96C4-FF322B41270C}" type="pres">
      <dgm:prSet presAssocID="{69A37911-781C-45A3-80F4-56DC7B80E7AA}" presName="compNode" presStyleCnt="0"/>
      <dgm:spPr/>
    </dgm:pt>
    <dgm:pt modelId="{19AC6554-6E5A-41CF-98DB-637C487DFA99}" type="pres">
      <dgm:prSet presAssocID="{69A37911-781C-45A3-80F4-56DC7B80E7AA}" presName="bgRect" presStyleLbl="bgShp" presStyleIdx="2" presStyleCnt="6"/>
      <dgm:spPr/>
    </dgm:pt>
    <dgm:pt modelId="{1BAF0E6D-94C5-4537-BD03-9782D2656029}" type="pres">
      <dgm:prSet presAssocID="{69A37911-781C-45A3-80F4-56DC7B80E7AA}"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Dans"/>
        </a:ext>
      </dgm:extLst>
    </dgm:pt>
    <dgm:pt modelId="{D28C3CA4-9C31-4BBB-918B-496D4BF26A9C}" type="pres">
      <dgm:prSet presAssocID="{69A37911-781C-45A3-80F4-56DC7B80E7AA}" presName="spaceRect" presStyleCnt="0"/>
      <dgm:spPr/>
    </dgm:pt>
    <dgm:pt modelId="{3CF2B680-0585-4C13-8398-57A0CD815F23}" type="pres">
      <dgm:prSet presAssocID="{69A37911-781C-45A3-80F4-56DC7B80E7AA}" presName="parTx" presStyleLbl="revTx" presStyleIdx="2" presStyleCnt="6">
        <dgm:presLayoutVars>
          <dgm:chMax val="0"/>
          <dgm:chPref val="0"/>
        </dgm:presLayoutVars>
      </dgm:prSet>
      <dgm:spPr/>
      <dgm:t>
        <a:bodyPr/>
        <a:lstStyle/>
        <a:p>
          <a:endParaRPr lang="tr-TR"/>
        </a:p>
      </dgm:t>
    </dgm:pt>
    <dgm:pt modelId="{47D92DF6-6367-4DF6-AFD9-AB477E9ED444}" type="pres">
      <dgm:prSet presAssocID="{A36C6E22-039C-4B72-A6AC-57A50FF1EC2D}" presName="sibTrans" presStyleCnt="0"/>
      <dgm:spPr/>
    </dgm:pt>
    <dgm:pt modelId="{D667E478-A3D8-4EC9-991E-6A27A05BBE4A}" type="pres">
      <dgm:prSet presAssocID="{A79B15C7-6D8A-4D6B-92B0-B62D97AB7878}" presName="compNode" presStyleCnt="0"/>
      <dgm:spPr/>
    </dgm:pt>
    <dgm:pt modelId="{CBCE5CC2-55B1-4F92-8F83-9FBF0AA3B9C3}" type="pres">
      <dgm:prSet presAssocID="{A79B15C7-6D8A-4D6B-92B0-B62D97AB7878}" presName="bgRect" presStyleLbl="bgShp" presStyleIdx="3" presStyleCnt="6"/>
      <dgm:spPr/>
    </dgm:pt>
    <dgm:pt modelId="{BC976D9C-4F79-4D3E-9B5E-226265403981}" type="pres">
      <dgm:prSet presAssocID="{A79B15C7-6D8A-4D6B-92B0-B62D97AB7878}"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Kullanıcı"/>
        </a:ext>
      </dgm:extLst>
    </dgm:pt>
    <dgm:pt modelId="{522A0857-A9AC-45CB-B4CD-A9579C454120}" type="pres">
      <dgm:prSet presAssocID="{A79B15C7-6D8A-4D6B-92B0-B62D97AB7878}" presName="spaceRect" presStyleCnt="0"/>
      <dgm:spPr/>
    </dgm:pt>
    <dgm:pt modelId="{8D428048-0191-4997-B8D1-5841415F9D63}" type="pres">
      <dgm:prSet presAssocID="{A79B15C7-6D8A-4D6B-92B0-B62D97AB7878}" presName="parTx" presStyleLbl="revTx" presStyleIdx="3" presStyleCnt="6">
        <dgm:presLayoutVars>
          <dgm:chMax val="0"/>
          <dgm:chPref val="0"/>
        </dgm:presLayoutVars>
      </dgm:prSet>
      <dgm:spPr/>
      <dgm:t>
        <a:bodyPr/>
        <a:lstStyle/>
        <a:p>
          <a:endParaRPr lang="tr-TR"/>
        </a:p>
      </dgm:t>
    </dgm:pt>
    <dgm:pt modelId="{C122D30D-4732-43F0-8AEB-27006E8174B4}" type="pres">
      <dgm:prSet presAssocID="{9B334622-0841-4D8D-A7DC-49ECC31B83F1}" presName="sibTrans" presStyleCnt="0"/>
      <dgm:spPr/>
    </dgm:pt>
    <dgm:pt modelId="{186C8018-32B2-4F61-B792-A945E16EEBC6}" type="pres">
      <dgm:prSet presAssocID="{4AA2A93C-8161-4E44-A000-E21EA64B2CD6}" presName="compNode" presStyleCnt="0"/>
      <dgm:spPr/>
    </dgm:pt>
    <dgm:pt modelId="{1AADBA0F-CFB5-476A-AB25-723CB0392C65}" type="pres">
      <dgm:prSet presAssocID="{4AA2A93C-8161-4E44-A000-E21EA64B2CD6}" presName="bgRect" presStyleLbl="bgShp" presStyleIdx="4" presStyleCnt="6"/>
      <dgm:spPr/>
    </dgm:pt>
    <dgm:pt modelId="{E2AF9733-7D8D-4080-8525-875B5E5B8136}" type="pres">
      <dgm:prSet presAssocID="{4AA2A93C-8161-4E44-A000-E21EA64B2CD6}"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FDC7B31A-5CA2-4573-AA0D-BF41768A601A}" type="pres">
      <dgm:prSet presAssocID="{4AA2A93C-8161-4E44-A000-E21EA64B2CD6}" presName="spaceRect" presStyleCnt="0"/>
      <dgm:spPr/>
    </dgm:pt>
    <dgm:pt modelId="{9F703A4E-4750-4081-95A6-E4596891BD6A}" type="pres">
      <dgm:prSet presAssocID="{4AA2A93C-8161-4E44-A000-E21EA64B2CD6}" presName="parTx" presStyleLbl="revTx" presStyleIdx="4" presStyleCnt="6">
        <dgm:presLayoutVars>
          <dgm:chMax val="0"/>
          <dgm:chPref val="0"/>
        </dgm:presLayoutVars>
      </dgm:prSet>
      <dgm:spPr/>
      <dgm:t>
        <a:bodyPr/>
        <a:lstStyle/>
        <a:p>
          <a:endParaRPr lang="tr-TR"/>
        </a:p>
      </dgm:t>
    </dgm:pt>
    <dgm:pt modelId="{5972FDB6-ED49-4C8E-90FD-0F50B8777AF2}" type="pres">
      <dgm:prSet presAssocID="{407FC0FF-429F-4302-916B-6A99F5D87115}" presName="sibTrans" presStyleCnt="0"/>
      <dgm:spPr/>
    </dgm:pt>
    <dgm:pt modelId="{CDAA4794-2579-492D-B576-E5F4221660A0}" type="pres">
      <dgm:prSet presAssocID="{A9E4A129-2936-4F32-A9C1-CE245C454C7B}" presName="compNode" presStyleCnt="0"/>
      <dgm:spPr/>
    </dgm:pt>
    <dgm:pt modelId="{7D97E619-40BC-499E-8EB5-1483BFA1692B}" type="pres">
      <dgm:prSet presAssocID="{A9E4A129-2936-4F32-A9C1-CE245C454C7B}" presName="bgRect" presStyleLbl="bgShp" presStyleIdx="5" presStyleCnt="6"/>
      <dgm:spPr/>
    </dgm:pt>
    <dgm:pt modelId="{9878462F-8CE3-4612-9FCE-B0AB1E4974EC}" type="pres">
      <dgm:prSet presAssocID="{A9E4A129-2936-4F32-A9C1-CE245C454C7B}"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tr-TR"/>
        </a:p>
      </dgm:t>
      <dgm:extLst>
        <a:ext uri="{E40237B7-FDA0-4F09-8148-C483321AD2D9}">
          <dgm14:cNvPr xmlns:dgm14="http://schemas.microsoft.com/office/drawing/2010/diagram" id="0" name="" descr="Megafon"/>
        </a:ext>
      </dgm:extLst>
    </dgm:pt>
    <dgm:pt modelId="{835C2D9E-8780-43BC-B9A2-15AF1B2F99E5}" type="pres">
      <dgm:prSet presAssocID="{A9E4A129-2936-4F32-A9C1-CE245C454C7B}" presName="spaceRect" presStyleCnt="0"/>
      <dgm:spPr/>
    </dgm:pt>
    <dgm:pt modelId="{97664E1A-13B3-4071-B2AA-8C18213261AF}" type="pres">
      <dgm:prSet presAssocID="{A9E4A129-2936-4F32-A9C1-CE245C454C7B}" presName="parTx" presStyleLbl="revTx" presStyleIdx="5" presStyleCnt="6">
        <dgm:presLayoutVars>
          <dgm:chMax val="0"/>
          <dgm:chPref val="0"/>
        </dgm:presLayoutVars>
      </dgm:prSet>
      <dgm:spPr/>
      <dgm:t>
        <a:bodyPr/>
        <a:lstStyle/>
        <a:p>
          <a:endParaRPr lang="tr-TR"/>
        </a:p>
      </dgm:t>
    </dgm:pt>
  </dgm:ptLst>
  <dgm:cxnLst>
    <dgm:cxn modelId="{0D903EC4-B7CA-47C6-975A-E242BA8836D9}" srcId="{4297A72E-B7D1-405E-9154-1C44E60CD2EC}" destId="{69A37911-781C-45A3-80F4-56DC7B80E7AA}" srcOrd="2" destOrd="0" parTransId="{2DE532B4-7B1C-4992-BBE6-E6C6F69CE611}" sibTransId="{A36C6E22-039C-4B72-A6AC-57A50FF1EC2D}"/>
    <dgm:cxn modelId="{F8D50AF1-2E37-4F19-B29C-3079CB2BC5C1}" type="presOf" srcId="{4297A72E-B7D1-405E-9154-1C44E60CD2EC}" destId="{72ED5B0D-1542-45FF-B8C3-CE228FE6B048}" srcOrd="0" destOrd="0" presId="urn:microsoft.com/office/officeart/2018/2/layout/IconVerticalSolidList"/>
    <dgm:cxn modelId="{9632B76F-E112-456E-8CEF-3A62C0DF41D6}" srcId="{4297A72E-B7D1-405E-9154-1C44E60CD2EC}" destId="{77B76B86-C0E8-4FDD-A35C-B6BE30F0E702}" srcOrd="1" destOrd="0" parTransId="{6A5C63F5-99C3-4C94-A5FE-223550895966}" sibTransId="{8F390AC7-9C85-4E49-AF01-14F9D1A01368}"/>
    <dgm:cxn modelId="{4051EF72-F13B-42E3-ABA1-E9EE913043C3}" type="presOf" srcId="{1A970811-CD7F-485A-A744-3D36EEE076F3}" destId="{65BD83FA-18E9-44EE-976F-F7595016C767}" srcOrd="0" destOrd="0" presId="urn:microsoft.com/office/officeart/2018/2/layout/IconVerticalSolidList"/>
    <dgm:cxn modelId="{BD6ADB2D-338D-4838-BE97-5672FECE31DB}" srcId="{4297A72E-B7D1-405E-9154-1C44E60CD2EC}" destId="{1A970811-CD7F-485A-A744-3D36EEE076F3}" srcOrd="0" destOrd="0" parTransId="{EE2C2FD1-ACC0-4144-A4F4-386F523FAA81}" sibTransId="{7E6DB49B-6E7D-4600-BC26-B0AFD861DA0A}"/>
    <dgm:cxn modelId="{BC59DFC9-73D2-4B8A-8D22-54D0CC9CC06E}" type="presOf" srcId="{A79B15C7-6D8A-4D6B-92B0-B62D97AB7878}" destId="{8D428048-0191-4997-B8D1-5841415F9D63}" srcOrd="0" destOrd="0" presId="urn:microsoft.com/office/officeart/2018/2/layout/IconVerticalSolidList"/>
    <dgm:cxn modelId="{FE35216D-9721-4F97-958D-7E1AA3BC6274}" type="presOf" srcId="{77B76B86-C0E8-4FDD-A35C-B6BE30F0E702}" destId="{A73E7984-7600-4DA3-9F8E-91B39A58832C}" srcOrd="0" destOrd="0" presId="urn:microsoft.com/office/officeart/2018/2/layout/IconVerticalSolidList"/>
    <dgm:cxn modelId="{BE27B84D-FD19-4BF9-B92A-412E3F4BDB9E}" srcId="{4297A72E-B7D1-405E-9154-1C44E60CD2EC}" destId="{4AA2A93C-8161-4E44-A000-E21EA64B2CD6}" srcOrd="4" destOrd="0" parTransId="{229FC60B-D858-4BF1-990E-861596320DB3}" sibTransId="{407FC0FF-429F-4302-916B-6A99F5D87115}"/>
    <dgm:cxn modelId="{F047EA79-5E34-4FB6-B480-4AC46D339028}" srcId="{4297A72E-B7D1-405E-9154-1C44E60CD2EC}" destId="{A79B15C7-6D8A-4D6B-92B0-B62D97AB7878}" srcOrd="3" destOrd="0" parTransId="{DD6F27DE-8D44-4CAD-BDA1-9E3DEA1C1525}" sibTransId="{9B334622-0841-4D8D-A7DC-49ECC31B83F1}"/>
    <dgm:cxn modelId="{E3857FFD-9D94-4732-8BD3-FE4EEAA9D543}" type="presOf" srcId="{69A37911-781C-45A3-80F4-56DC7B80E7AA}" destId="{3CF2B680-0585-4C13-8398-57A0CD815F23}" srcOrd="0" destOrd="0" presId="urn:microsoft.com/office/officeart/2018/2/layout/IconVerticalSolidList"/>
    <dgm:cxn modelId="{6DDC82F6-8068-418D-B6A9-82D82C39117D}" type="presOf" srcId="{A9E4A129-2936-4F32-A9C1-CE245C454C7B}" destId="{97664E1A-13B3-4071-B2AA-8C18213261AF}" srcOrd="0" destOrd="0" presId="urn:microsoft.com/office/officeart/2018/2/layout/IconVerticalSolidList"/>
    <dgm:cxn modelId="{4FC52FEC-8F3F-4C49-9F42-4F66A4CED7D8}" srcId="{4297A72E-B7D1-405E-9154-1C44E60CD2EC}" destId="{A9E4A129-2936-4F32-A9C1-CE245C454C7B}" srcOrd="5" destOrd="0" parTransId="{2BA572FF-AA4A-4F22-87CD-B5ACA982C83E}" sibTransId="{1E22010A-23D5-4B55-B067-349C9123642B}"/>
    <dgm:cxn modelId="{483DB0C6-E856-4004-967A-6FECF4D0EC94}" type="presOf" srcId="{4AA2A93C-8161-4E44-A000-E21EA64B2CD6}" destId="{9F703A4E-4750-4081-95A6-E4596891BD6A}" srcOrd="0" destOrd="0" presId="urn:microsoft.com/office/officeart/2018/2/layout/IconVerticalSolidList"/>
    <dgm:cxn modelId="{E8A10055-2FB3-4BB6-B07E-C4D04A0259C4}" type="presParOf" srcId="{72ED5B0D-1542-45FF-B8C3-CE228FE6B048}" destId="{34E39378-6EFC-4D91-84CA-B4EE926D1E94}" srcOrd="0" destOrd="0" presId="urn:microsoft.com/office/officeart/2018/2/layout/IconVerticalSolidList"/>
    <dgm:cxn modelId="{F2E9F90A-8EBF-4C39-9DDE-4FF8BB1C17BB}" type="presParOf" srcId="{34E39378-6EFC-4D91-84CA-B4EE926D1E94}" destId="{74CCDC11-2D2D-42A6-A4B6-93162390DA66}" srcOrd="0" destOrd="0" presId="urn:microsoft.com/office/officeart/2018/2/layout/IconVerticalSolidList"/>
    <dgm:cxn modelId="{B6CF76EA-C9FB-4846-9074-D8AC16748473}" type="presParOf" srcId="{34E39378-6EFC-4D91-84CA-B4EE926D1E94}" destId="{4BBD5B99-5CBF-4564-B202-EFA8C7DBB9B1}" srcOrd="1" destOrd="0" presId="urn:microsoft.com/office/officeart/2018/2/layout/IconVerticalSolidList"/>
    <dgm:cxn modelId="{FEAF4E28-4D9A-4E05-A499-CD36550455D5}" type="presParOf" srcId="{34E39378-6EFC-4D91-84CA-B4EE926D1E94}" destId="{28DEC296-F112-4226-B99C-060CFA674383}" srcOrd="2" destOrd="0" presId="urn:microsoft.com/office/officeart/2018/2/layout/IconVerticalSolidList"/>
    <dgm:cxn modelId="{47FFA905-A299-46E3-993E-05DF4F8F69F0}" type="presParOf" srcId="{34E39378-6EFC-4D91-84CA-B4EE926D1E94}" destId="{65BD83FA-18E9-44EE-976F-F7595016C767}" srcOrd="3" destOrd="0" presId="urn:microsoft.com/office/officeart/2018/2/layout/IconVerticalSolidList"/>
    <dgm:cxn modelId="{75D8D842-43FE-46FF-8124-AF3E12510CA8}" type="presParOf" srcId="{72ED5B0D-1542-45FF-B8C3-CE228FE6B048}" destId="{41C6B724-9C5C-45AB-A59E-21037BE5B18F}" srcOrd="1" destOrd="0" presId="urn:microsoft.com/office/officeart/2018/2/layout/IconVerticalSolidList"/>
    <dgm:cxn modelId="{F15CCDEE-A7DE-48E4-B273-F8E609E8C8E9}" type="presParOf" srcId="{72ED5B0D-1542-45FF-B8C3-CE228FE6B048}" destId="{70185CC9-29B2-4295-9EC9-D0B0DB159BDE}" srcOrd="2" destOrd="0" presId="urn:microsoft.com/office/officeart/2018/2/layout/IconVerticalSolidList"/>
    <dgm:cxn modelId="{0CB080DC-B49E-4FB6-8ED2-5D2BA0158B5B}" type="presParOf" srcId="{70185CC9-29B2-4295-9EC9-D0B0DB159BDE}" destId="{68E5A39F-B510-42A9-AEF9-9564166975CA}" srcOrd="0" destOrd="0" presId="urn:microsoft.com/office/officeart/2018/2/layout/IconVerticalSolidList"/>
    <dgm:cxn modelId="{01089BFD-E64C-4F9F-A937-1CB4556EA7AE}" type="presParOf" srcId="{70185CC9-29B2-4295-9EC9-D0B0DB159BDE}" destId="{A744FEC5-9FD2-4C4C-8F00-AA7E0BD20674}" srcOrd="1" destOrd="0" presId="urn:microsoft.com/office/officeart/2018/2/layout/IconVerticalSolidList"/>
    <dgm:cxn modelId="{0CA3F4AF-AAEB-4C26-A685-F16C8803B87C}" type="presParOf" srcId="{70185CC9-29B2-4295-9EC9-D0B0DB159BDE}" destId="{AB8E8DA5-23D9-4777-95EA-E5FC9DA45820}" srcOrd="2" destOrd="0" presId="urn:microsoft.com/office/officeart/2018/2/layout/IconVerticalSolidList"/>
    <dgm:cxn modelId="{AD3CCCCA-C6C7-4E4C-BB67-07D823940A99}" type="presParOf" srcId="{70185CC9-29B2-4295-9EC9-D0B0DB159BDE}" destId="{A73E7984-7600-4DA3-9F8E-91B39A58832C}" srcOrd="3" destOrd="0" presId="urn:microsoft.com/office/officeart/2018/2/layout/IconVerticalSolidList"/>
    <dgm:cxn modelId="{4CB22718-EAA5-4B66-8725-0C2C9228BAAF}" type="presParOf" srcId="{72ED5B0D-1542-45FF-B8C3-CE228FE6B048}" destId="{DA1B3A8D-078B-4CD4-8BA1-FAE7EBD17473}" srcOrd="3" destOrd="0" presId="urn:microsoft.com/office/officeart/2018/2/layout/IconVerticalSolidList"/>
    <dgm:cxn modelId="{87126142-E123-4588-ADBC-938BF1EF3CE8}" type="presParOf" srcId="{72ED5B0D-1542-45FF-B8C3-CE228FE6B048}" destId="{AB28CEE1-296D-4C61-96C4-FF322B41270C}" srcOrd="4" destOrd="0" presId="urn:microsoft.com/office/officeart/2018/2/layout/IconVerticalSolidList"/>
    <dgm:cxn modelId="{997806C3-6CD4-4FAF-A5C0-7DF8FA998A3E}" type="presParOf" srcId="{AB28CEE1-296D-4C61-96C4-FF322B41270C}" destId="{19AC6554-6E5A-41CF-98DB-637C487DFA99}" srcOrd="0" destOrd="0" presId="urn:microsoft.com/office/officeart/2018/2/layout/IconVerticalSolidList"/>
    <dgm:cxn modelId="{669675AF-7CEE-4F31-831E-3E1568258147}" type="presParOf" srcId="{AB28CEE1-296D-4C61-96C4-FF322B41270C}" destId="{1BAF0E6D-94C5-4537-BD03-9782D2656029}" srcOrd="1" destOrd="0" presId="urn:microsoft.com/office/officeart/2018/2/layout/IconVerticalSolidList"/>
    <dgm:cxn modelId="{EEE84ACA-A7E8-4F61-BD1C-EC61393D6E98}" type="presParOf" srcId="{AB28CEE1-296D-4C61-96C4-FF322B41270C}" destId="{D28C3CA4-9C31-4BBB-918B-496D4BF26A9C}" srcOrd="2" destOrd="0" presId="urn:microsoft.com/office/officeart/2018/2/layout/IconVerticalSolidList"/>
    <dgm:cxn modelId="{49D11F59-FAAA-446A-8388-482B0B514D0F}" type="presParOf" srcId="{AB28CEE1-296D-4C61-96C4-FF322B41270C}" destId="{3CF2B680-0585-4C13-8398-57A0CD815F23}" srcOrd="3" destOrd="0" presId="urn:microsoft.com/office/officeart/2018/2/layout/IconVerticalSolidList"/>
    <dgm:cxn modelId="{ECCDD72C-4204-47CC-BD20-D7D68A37AA28}" type="presParOf" srcId="{72ED5B0D-1542-45FF-B8C3-CE228FE6B048}" destId="{47D92DF6-6367-4DF6-AFD9-AB477E9ED444}" srcOrd="5" destOrd="0" presId="urn:microsoft.com/office/officeart/2018/2/layout/IconVerticalSolidList"/>
    <dgm:cxn modelId="{C2927D1F-D0C0-4657-93B0-35AABA536BAD}" type="presParOf" srcId="{72ED5B0D-1542-45FF-B8C3-CE228FE6B048}" destId="{D667E478-A3D8-4EC9-991E-6A27A05BBE4A}" srcOrd="6" destOrd="0" presId="urn:microsoft.com/office/officeart/2018/2/layout/IconVerticalSolidList"/>
    <dgm:cxn modelId="{E0E2C096-5498-40F5-813C-85A7249DC28D}" type="presParOf" srcId="{D667E478-A3D8-4EC9-991E-6A27A05BBE4A}" destId="{CBCE5CC2-55B1-4F92-8F83-9FBF0AA3B9C3}" srcOrd="0" destOrd="0" presId="urn:microsoft.com/office/officeart/2018/2/layout/IconVerticalSolidList"/>
    <dgm:cxn modelId="{BB081961-8F7C-4B15-9ACD-8020DA545687}" type="presParOf" srcId="{D667E478-A3D8-4EC9-991E-6A27A05BBE4A}" destId="{BC976D9C-4F79-4D3E-9B5E-226265403981}" srcOrd="1" destOrd="0" presId="urn:microsoft.com/office/officeart/2018/2/layout/IconVerticalSolidList"/>
    <dgm:cxn modelId="{4C466539-CE65-4C62-B990-59A6401CF84D}" type="presParOf" srcId="{D667E478-A3D8-4EC9-991E-6A27A05BBE4A}" destId="{522A0857-A9AC-45CB-B4CD-A9579C454120}" srcOrd="2" destOrd="0" presId="urn:microsoft.com/office/officeart/2018/2/layout/IconVerticalSolidList"/>
    <dgm:cxn modelId="{A263FAC3-982A-4162-BC15-70824DFC40DB}" type="presParOf" srcId="{D667E478-A3D8-4EC9-991E-6A27A05BBE4A}" destId="{8D428048-0191-4997-B8D1-5841415F9D63}" srcOrd="3" destOrd="0" presId="urn:microsoft.com/office/officeart/2018/2/layout/IconVerticalSolidList"/>
    <dgm:cxn modelId="{3BDF23B1-753C-4510-AB75-E95ECBF61DE3}" type="presParOf" srcId="{72ED5B0D-1542-45FF-B8C3-CE228FE6B048}" destId="{C122D30D-4732-43F0-8AEB-27006E8174B4}" srcOrd="7" destOrd="0" presId="urn:microsoft.com/office/officeart/2018/2/layout/IconVerticalSolidList"/>
    <dgm:cxn modelId="{153565C0-22AC-42F8-A71D-5F1583ADCB14}" type="presParOf" srcId="{72ED5B0D-1542-45FF-B8C3-CE228FE6B048}" destId="{186C8018-32B2-4F61-B792-A945E16EEBC6}" srcOrd="8" destOrd="0" presId="urn:microsoft.com/office/officeart/2018/2/layout/IconVerticalSolidList"/>
    <dgm:cxn modelId="{E3AF6F55-7E19-4166-9EFA-34E79D10D1F8}" type="presParOf" srcId="{186C8018-32B2-4F61-B792-A945E16EEBC6}" destId="{1AADBA0F-CFB5-476A-AB25-723CB0392C65}" srcOrd="0" destOrd="0" presId="urn:microsoft.com/office/officeart/2018/2/layout/IconVerticalSolidList"/>
    <dgm:cxn modelId="{AA5915F8-AED5-41D7-9F5C-E2B2D1986336}" type="presParOf" srcId="{186C8018-32B2-4F61-B792-A945E16EEBC6}" destId="{E2AF9733-7D8D-4080-8525-875B5E5B8136}" srcOrd="1" destOrd="0" presId="urn:microsoft.com/office/officeart/2018/2/layout/IconVerticalSolidList"/>
    <dgm:cxn modelId="{A072E814-6FD8-409D-B0AC-8CA6CDD49E23}" type="presParOf" srcId="{186C8018-32B2-4F61-B792-A945E16EEBC6}" destId="{FDC7B31A-5CA2-4573-AA0D-BF41768A601A}" srcOrd="2" destOrd="0" presId="urn:microsoft.com/office/officeart/2018/2/layout/IconVerticalSolidList"/>
    <dgm:cxn modelId="{74FDB319-92C8-4C71-B3DB-F6FDA315D79B}" type="presParOf" srcId="{186C8018-32B2-4F61-B792-A945E16EEBC6}" destId="{9F703A4E-4750-4081-95A6-E4596891BD6A}" srcOrd="3" destOrd="0" presId="urn:microsoft.com/office/officeart/2018/2/layout/IconVerticalSolidList"/>
    <dgm:cxn modelId="{ED77F2A0-7181-4959-84EC-F292E7AF067D}" type="presParOf" srcId="{72ED5B0D-1542-45FF-B8C3-CE228FE6B048}" destId="{5972FDB6-ED49-4C8E-90FD-0F50B8777AF2}" srcOrd="9" destOrd="0" presId="urn:microsoft.com/office/officeart/2018/2/layout/IconVerticalSolidList"/>
    <dgm:cxn modelId="{0369897F-3BD5-4A1E-B284-921716CCD801}" type="presParOf" srcId="{72ED5B0D-1542-45FF-B8C3-CE228FE6B048}" destId="{CDAA4794-2579-492D-B576-E5F4221660A0}" srcOrd="10" destOrd="0" presId="urn:microsoft.com/office/officeart/2018/2/layout/IconVerticalSolidList"/>
    <dgm:cxn modelId="{C28CA623-6B28-4FCC-ABA4-E55CAA4326F5}" type="presParOf" srcId="{CDAA4794-2579-492D-B576-E5F4221660A0}" destId="{7D97E619-40BC-499E-8EB5-1483BFA1692B}" srcOrd="0" destOrd="0" presId="urn:microsoft.com/office/officeart/2018/2/layout/IconVerticalSolidList"/>
    <dgm:cxn modelId="{0F60DF2B-86D7-493D-AD5E-6C0E078F9EA6}" type="presParOf" srcId="{CDAA4794-2579-492D-B576-E5F4221660A0}" destId="{9878462F-8CE3-4612-9FCE-B0AB1E4974EC}" srcOrd="1" destOrd="0" presId="urn:microsoft.com/office/officeart/2018/2/layout/IconVerticalSolidList"/>
    <dgm:cxn modelId="{6A5227C4-1EAF-495E-B691-BB44680E08E7}" type="presParOf" srcId="{CDAA4794-2579-492D-B576-E5F4221660A0}" destId="{835C2D9E-8780-43BC-B9A2-15AF1B2F99E5}" srcOrd="2" destOrd="0" presId="urn:microsoft.com/office/officeart/2018/2/layout/IconVerticalSolidList"/>
    <dgm:cxn modelId="{727F8C9C-DD4E-45D9-9F74-D189148401AE}" type="presParOf" srcId="{CDAA4794-2579-492D-B576-E5F4221660A0}" destId="{97664E1A-13B3-4071-B2AA-8C18213261A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9B4F29-C501-4211-B297-C64D62CD8AD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2047CE3-7129-4BFD-A04C-42E3C500AF86}">
      <dgm:prSet/>
      <dgm:spPr/>
      <dgm:t>
        <a:bodyPr/>
        <a:lstStyle/>
        <a:p>
          <a:r>
            <a:rPr lang="tr-TR">
              <a:hlinkClick xmlns:r="http://schemas.openxmlformats.org/officeDocument/2006/relationships" r:id="rId1"/>
            </a:rPr>
            <a:t>pelinsualtan@bartin.edu.tr</a:t>
          </a:r>
          <a:endParaRPr lang="en-US"/>
        </a:p>
      </dgm:t>
    </dgm:pt>
    <dgm:pt modelId="{C46E3C11-112B-474D-A16C-D98E470CABA0}" type="parTrans" cxnId="{44BAC11C-84EE-452C-81F3-543AB40C039B}">
      <dgm:prSet/>
      <dgm:spPr/>
      <dgm:t>
        <a:bodyPr/>
        <a:lstStyle/>
        <a:p>
          <a:endParaRPr lang="en-US"/>
        </a:p>
      </dgm:t>
    </dgm:pt>
    <dgm:pt modelId="{82E6E228-A416-4215-9687-B7217347709D}" type="sibTrans" cxnId="{44BAC11C-84EE-452C-81F3-543AB40C039B}">
      <dgm:prSet/>
      <dgm:spPr/>
      <dgm:t>
        <a:bodyPr/>
        <a:lstStyle/>
        <a:p>
          <a:endParaRPr lang="en-US"/>
        </a:p>
      </dgm:t>
    </dgm:pt>
    <dgm:pt modelId="{F96611C7-8ACB-4383-83CF-C3B09D40AF99}">
      <dgm:prSet/>
      <dgm:spPr/>
      <dgm:t>
        <a:bodyPr/>
        <a:lstStyle/>
        <a:p>
          <a:r>
            <a:rPr lang="tr-TR"/>
            <a:t>0378 501 1000/2801</a:t>
          </a:r>
          <a:endParaRPr lang="en-US"/>
        </a:p>
      </dgm:t>
    </dgm:pt>
    <dgm:pt modelId="{492C6126-BE80-4D53-BB64-06DA020815C5}" type="parTrans" cxnId="{251141C9-A339-4D84-BFAB-C57DDA2A4DFC}">
      <dgm:prSet/>
      <dgm:spPr/>
      <dgm:t>
        <a:bodyPr/>
        <a:lstStyle/>
        <a:p>
          <a:endParaRPr lang="en-US"/>
        </a:p>
      </dgm:t>
    </dgm:pt>
    <dgm:pt modelId="{A5E1A0E8-C458-4371-9996-7E6F170FBA27}" type="sibTrans" cxnId="{251141C9-A339-4D84-BFAB-C57DDA2A4DFC}">
      <dgm:prSet/>
      <dgm:spPr/>
      <dgm:t>
        <a:bodyPr/>
        <a:lstStyle/>
        <a:p>
          <a:endParaRPr lang="en-US"/>
        </a:p>
      </dgm:t>
    </dgm:pt>
    <dgm:pt modelId="{038B99AC-D663-4CBC-8C7D-950241C0936D}" type="pres">
      <dgm:prSet presAssocID="{CC9B4F29-C501-4211-B297-C64D62CD8ADF}" presName="root" presStyleCnt="0">
        <dgm:presLayoutVars>
          <dgm:dir/>
          <dgm:resizeHandles val="exact"/>
        </dgm:presLayoutVars>
      </dgm:prSet>
      <dgm:spPr/>
      <dgm:t>
        <a:bodyPr/>
        <a:lstStyle/>
        <a:p>
          <a:endParaRPr lang="tr-TR"/>
        </a:p>
      </dgm:t>
    </dgm:pt>
    <dgm:pt modelId="{CEA0E299-9691-431B-ABF1-D053439F8300}" type="pres">
      <dgm:prSet presAssocID="{42047CE3-7129-4BFD-A04C-42E3C500AF86}" presName="compNode" presStyleCnt="0"/>
      <dgm:spPr/>
    </dgm:pt>
    <dgm:pt modelId="{987C9F73-765F-46E6-8828-4D5C9913705C}" type="pres">
      <dgm:prSet presAssocID="{42047CE3-7129-4BFD-A04C-42E3C500AF8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E-posta"/>
        </a:ext>
      </dgm:extLst>
    </dgm:pt>
    <dgm:pt modelId="{86BF3252-355A-48BB-9A1E-9E58BD9B91A0}" type="pres">
      <dgm:prSet presAssocID="{42047CE3-7129-4BFD-A04C-42E3C500AF86}" presName="spaceRect" presStyleCnt="0"/>
      <dgm:spPr/>
    </dgm:pt>
    <dgm:pt modelId="{962DC3A9-0AC5-49E3-8057-8035E6BC4DDE}" type="pres">
      <dgm:prSet presAssocID="{42047CE3-7129-4BFD-A04C-42E3C500AF86}" presName="textRect" presStyleLbl="revTx" presStyleIdx="0" presStyleCnt="2">
        <dgm:presLayoutVars>
          <dgm:chMax val="1"/>
          <dgm:chPref val="1"/>
        </dgm:presLayoutVars>
      </dgm:prSet>
      <dgm:spPr/>
      <dgm:t>
        <a:bodyPr/>
        <a:lstStyle/>
        <a:p>
          <a:endParaRPr lang="tr-TR"/>
        </a:p>
      </dgm:t>
    </dgm:pt>
    <dgm:pt modelId="{8C20848E-E3C4-48B0-B590-920035CC792B}" type="pres">
      <dgm:prSet presAssocID="{82E6E228-A416-4215-9687-B7217347709D}" presName="sibTrans" presStyleCnt="0"/>
      <dgm:spPr/>
    </dgm:pt>
    <dgm:pt modelId="{A99C2415-EFB0-4004-AFD4-EFA3274CA419}" type="pres">
      <dgm:prSet presAssocID="{F96611C7-8ACB-4383-83CF-C3B09D40AF99}" presName="compNode" presStyleCnt="0"/>
      <dgm:spPr/>
    </dgm:pt>
    <dgm:pt modelId="{C06BF252-E60B-45E4-A0D2-F70171E6D145}" type="pres">
      <dgm:prSet presAssocID="{F96611C7-8ACB-4383-83CF-C3B09D40AF9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Pazarlama"/>
        </a:ext>
      </dgm:extLst>
    </dgm:pt>
    <dgm:pt modelId="{E774C0C0-9AA9-46A5-86E0-5A8C8CAD4C89}" type="pres">
      <dgm:prSet presAssocID="{F96611C7-8ACB-4383-83CF-C3B09D40AF99}" presName="spaceRect" presStyleCnt="0"/>
      <dgm:spPr/>
    </dgm:pt>
    <dgm:pt modelId="{B98E0960-CA90-4A98-892C-63E404019E4A}" type="pres">
      <dgm:prSet presAssocID="{F96611C7-8ACB-4383-83CF-C3B09D40AF99}" presName="textRect" presStyleLbl="revTx" presStyleIdx="1" presStyleCnt="2">
        <dgm:presLayoutVars>
          <dgm:chMax val="1"/>
          <dgm:chPref val="1"/>
        </dgm:presLayoutVars>
      </dgm:prSet>
      <dgm:spPr/>
      <dgm:t>
        <a:bodyPr/>
        <a:lstStyle/>
        <a:p>
          <a:endParaRPr lang="tr-TR"/>
        </a:p>
      </dgm:t>
    </dgm:pt>
  </dgm:ptLst>
  <dgm:cxnLst>
    <dgm:cxn modelId="{A336A088-51C1-44C3-8DE5-E293F72B0C7A}" type="presOf" srcId="{CC9B4F29-C501-4211-B297-C64D62CD8ADF}" destId="{038B99AC-D663-4CBC-8C7D-950241C0936D}" srcOrd="0" destOrd="0" presId="urn:microsoft.com/office/officeart/2018/2/layout/IconLabelList"/>
    <dgm:cxn modelId="{0EDDB193-477D-4FAB-A740-9844465B84F2}" type="presOf" srcId="{F96611C7-8ACB-4383-83CF-C3B09D40AF99}" destId="{B98E0960-CA90-4A98-892C-63E404019E4A}" srcOrd="0" destOrd="0" presId="urn:microsoft.com/office/officeart/2018/2/layout/IconLabelList"/>
    <dgm:cxn modelId="{6251F66D-AF75-4E44-A182-601188E1B3BF}" type="presOf" srcId="{42047CE3-7129-4BFD-A04C-42E3C500AF86}" destId="{962DC3A9-0AC5-49E3-8057-8035E6BC4DDE}" srcOrd="0" destOrd="0" presId="urn:microsoft.com/office/officeart/2018/2/layout/IconLabelList"/>
    <dgm:cxn modelId="{251141C9-A339-4D84-BFAB-C57DDA2A4DFC}" srcId="{CC9B4F29-C501-4211-B297-C64D62CD8ADF}" destId="{F96611C7-8ACB-4383-83CF-C3B09D40AF99}" srcOrd="1" destOrd="0" parTransId="{492C6126-BE80-4D53-BB64-06DA020815C5}" sibTransId="{A5E1A0E8-C458-4371-9996-7E6F170FBA27}"/>
    <dgm:cxn modelId="{44BAC11C-84EE-452C-81F3-543AB40C039B}" srcId="{CC9B4F29-C501-4211-B297-C64D62CD8ADF}" destId="{42047CE3-7129-4BFD-A04C-42E3C500AF86}" srcOrd="0" destOrd="0" parTransId="{C46E3C11-112B-474D-A16C-D98E470CABA0}" sibTransId="{82E6E228-A416-4215-9687-B7217347709D}"/>
    <dgm:cxn modelId="{1457F6BB-2843-46F2-B9B6-046DC3A12606}" type="presParOf" srcId="{038B99AC-D663-4CBC-8C7D-950241C0936D}" destId="{CEA0E299-9691-431B-ABF1-D053439F8300}" srcOrd="0" destOrd="0" presId="urn:microsoft.com/office/officeart/2018/2/layout/IconLabelList"/>
    <dgm:cxn modelId="{E4A9343C-5023-4805-911B-E29ACA673DEB}" type="presParOf" srcId="{CEA0E299-9691-431B-ABF1-D053439F8300}" destId="{987C9F73-765F-46E6-8828-4D5C9913705C}" srcOrd="0" destOrd="0" presId="urn:microsoft.com/office/officeart/2018/2/layout/IconLabelList"/>
    <dgm:cxn modelId="{343D75DA-E58F-46CF-970B-9895D030D899}" type="presParOf" srcId="{CEA0E299-9691-431B-ABF1-D053439F8300}" destId="{86BF3252-355A-48BB-9A1E-9E58BD9B91A0}" srcOrd="1" destOrd="0" presId="urn:microsoft.com/office/officeart/2018/2/layout/IconLabelList"/>
    <dgm:cxn modelId="{51A016E6-15AE-4EC2-A895-3D42BD7FEA5F}" type="presParOf" srcId="{CEA0E299-9691-431B-ABF1-D053439F8300}" destId="{962DC3A9-0AC5-49E3-8057-8035E6BC4DDE}" srcOrd="2" destOrd="0" presId="urn:microsoft.com/office/officeart/2018/2/layout/IconLabelList"/>
    <dgm:cxn modelId="{3E124BB8-561E-4668-886C-4EDBB0C4E273}" type="presParOf" srcId="{038B99AC-D663-4CBC-8C7D-950241C0936D}" destId="{8C20848E-E3C4-48B0-B590-920035CC792B}" srcOrd="1" destOrd="0" presId="urn:microsoft.com/office/officeart/2018/2/layout/IconLabelList"/>
    <dgm:cxn modelId="{3F751E22-74F7-4C51-8258-2BEC3BF2E828}" type="presParOf" srcId="{038B99AC-D663-4CBC-8C7D-950241C0936D}" destId="{A99C2415-EFB0-4004-AFD4-EFA3274CA419}" srcOrd="2" destOrd="0" presId="urn:microsoft.com/office/officeart/2018/2/layout/IconLabelList"/>
    <dgm:cxn modelId="{E3806C28-B02B-4200-9FD0-5A79B5698F44}" type="presParOf" srcId="{A99C2415-EFB0-4004-AFD4-EFA3274CA419}" destId="{C06BF252-E60B-45E4-A0D2-F70171E6D145}" srcOrd="0" destOrd="0" presId="urn:microsoft.com/office/officeart/2018/2/layout/IconLabelList"/>
    <dgm:cxn modelId="{C1070561-484C-4589-BBAE-448EC6F9A3A5}" type="presParOf" srcId="{A99C2415-EFB0-4004-AFD4-EFA3274CA419}" destId="{E774C0C0-9AA9-46A5-86E0-5A8C8CAD4C89}" srcOrd="1" destOrd="0" presId="urn:microsoft.com/office/officeart/2018/2/layout/IconLabelList"/>
    <dgm:cxn modelId="{B0D0F3FC-98B6-4F7C-86D9-BB749441FBF7}" type="presParOf" srcId="{A99C2415-EFB0-4004-AFD4-EFA3274CA419}" destId="{B98E0960-CA90-4A98-892C-63E404019E4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8F15-D796-44B2-9064-C529928F6494}">
      <dsp:nvSpPr>
        <dsp:cNvPr id="0" name=""/>
        <dsp:cNvSpPr/>
      </dsp:nvSpPr>
      <dsp:spPr>
        <a:xfrm>
          <a:off x="299054"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E3B59-627B-4066-82D6-53EC0402FC5A}">
      <dsp:nvSpPr>
        <dsp:cNvPr id="0" name=""/>
        <dsp:cNvSpPr/>
      </dsp:nvSpPr>
      <dsp:spPr>
        <a:xfrm>
          <a:off x="497863" y="1112411"/>
          <a:ext cx="535253" cy="5352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14F95-EF82-4040-A6B4-28D1DB4156A8}">
      <dsp:nvSpPr>
        <dsp:cNvPr id="0" name=""/>
        <dsp:cNvSpPr/>
      </dsp:nvSpPr>
      <dsp:spPr>
        <a:xfrm>
          <a:off x="841"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Kariyer Rehberliği ve Danışmanlık</a:t>
          </a:r>
          <a:endParaRPr lang="en-US" sz="1100" kern="1200"/>
        </a:p>
      </dsp:txBody>
      <dsp:txXfrm>
        <a:off x="841" y="2137040"/>
        <a:ext cx="1529296" cy="611718"/>
      </dsp:txXfrm>
    </dsp:sp>
    <dsp:sp modelId="{4C6AE3C5-5625-4D78-AB9C-A57C977F0661}">
      <dsp:nvSpPr>
        <dsp:cNvPr id="0" name=""/>
        <dsp:cNvSpPr/>
      </dsp:nvSpPr>
      <dsp:spPr>
        <a:xfrm>
          <a:off x="2095978"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FE67D-1E88-489E-9AF6-ACEA4A4B3361}">
      <dsp:nvSpPr>
        <dsp:cNvPr id="0" name=""/>
        <dsp:cNvSpPr/>
      </dsp:nvSpPr>
      <dsp:spPr>
        <a:xfrm>
          <a:off x="2294787" y="1112411"/>
          <a:ext cx="535253" cy="5352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E3B3F-0225-4E10-AE8A-00394ECC6491}">
      <dsp:nvSpPr>
        <dsp:cNvPr id="0" name=""/>
        <dsp:cNvSpPr/>
      </dsp:nvSpPr>
      <dsp:spPr>
        <a:xfrm>
          <a:off x="1797765"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Yetkinlik Gelişimi için Öğrenci ve Mezun Eğitimi - Workshop ve Seminerler</a:t>
          </a:r>
          <a:endParaRPr lang="en-US" sz="1100" kern="1200"/>
        </a:p>
      </dsp:txBody>
      <dsp:txXfrm>
        <a:off x="1797765" y="2137040"/>
        <a:ext cx="1529296" cy="611718"/>
      </dsp:txXfrm>
    </dsp:sp>
    <dsp:sp modelId="{B11E3CB4-D214-4E41-BDD2-24414629E9A3}">
      <dsp:nvSpPr>
        <dsp:cNvPr id="0" name=""/>
        <dsp:cNvSpPr/>
      </dsp:nvSpPr>
      <dsp:spPr>
        <a:xfrm>
          <a:off x="3892902"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D2921-DC0B-49F7-93CB-9495AB3AA7CF}">
      <dsp:nvSpPr>
        <dsp:cNvPr id="0" name=""/>
        <dsp:cNvSpPr/>
      </dsp:nvSpPr>
      <dsp:spPr>
        <a:xfrm>
          <a:off x="4091711" y="1112411"/>
          <a:ext cx="535253" cy="5352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B3C912-658C-42FA-831D-B8D8C4243219}">
      <dsp:nvSpPr>
        <dsp:cNvPr id="0" name=""/>
        <dsp:cNvSpPr/>
      </dsp:nvSpPr>
      <dsp:spPr>
        <a:xfrm>
          <a:off x="3594689"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Networking (İletişim Ağı Oluşturma) - Mezun Buluşma Etkinlikleri</a:t>
          </a:r>
          <a:endParaRPr lang="en-US" sz="1100" kern="1200"/>
        </a:p>
      </dsp:txBody>
      <dsp:txXfrm>
        <a:off x="3594689" y="2137040"/>
        <a:ext cx="1529296" cy="611718"/>
      </dsp:txXfrm>
    </dsp:sp>
    <dsp:sp modelId="{69764F49-B74D-41A5-9FF3-C51381D49D48}">
      <dsp:nvSpPr>
        <dsp:cNvPr id="0" name=""/>
        <dsp:cNvSpPr/>
      </dsp:nvSpPr>
      <dsp:spPr>
        <a:xfrm>
          <a:off x="5689826"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02B1A-0938-438E-8C9E-BE5E1B8902D8}">
      <dsp:nvSpPr>
        <dsp:cNvPr id="0" name=""/>
        <dsp:cNvSpPr/>
      </dsp:nvSpPr>
      <dsp:spPr>
        <a:xfrm>
          <a:off x="5888634" y="1112411"/>
          <a:ext cx="535253" cy="5352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8427E8-74EC-4A94-BCFF-5E3BE9CAE796}">
      <dsp:nvSpPr>
        <dsp:cNvPr id="0" name=""/>
        <dsp:cNvSpPr/>
      </dsp:nvSpPr>
      <dsp:spPr>
        <a:xfrm>
          <a:off x="5391613"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Kariyer Fuarları - İşveren ve sektör tabanlı kariyer etkinliği</a:t>
          </a:r>
          <a:endParaRPr lang="en-US" sz="1100" kern="1200"/>
        </a:p>
      </dsp:txBody>
      <dsp:txXfrm>
        <a:off x="5391613" y="2137040"/>
        <a:ext cx="1529296" cy="611718"/>
      </dsp:txXfrm>
    </dsp:sp>
    <dsp:sp modelId="{B74CAB53-C6F4-4879-BD65-B2C058B3FC91}">
      <dsp:nvSpPr>
        <dsp:cNvPr id="0" name=""/>
        <dsp:cNvSpPr/>
      </dsp:nvSpPr>
      <dsp:spPr>
        <a:xfrm>
          <a:off x="7486750"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82C1F-9315-496D-9E23-E10AC686FBB0}">
      <dsp:nvSpPr>
        <dsp:cNvPr id="0" name=""/>
        <dsp:cNvSpPr/>
      </dsp:nvSpPr>
      <dsp:spPr>
        <a:xfrm>
          <a:off x="7685558" y="1112411"/>
          <a:ext cx="535253" cy="5352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12258-C943-4011-8C1C-EAE07FD9B4F8}">
      <dsp:nvSpPr>
        <dsp:cNvPr id="0" name=""/>
        <dsp:cNvSpPr/>
      </dsp:nvSpPr>
      <dsp:spPr>
        <a:xfrm>
          <a:off x="7188537"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İs/Staj İmkanı Sağlama </a:t>
          </a:r>
          <a:endParaRPr lang="en-US" sz="1100" kern="1200"/>
        </a:p>
      </dsp:txBody>
      <dsp:txXfrm>
        <a:off x="7188537" y="2137040"/>
        <a:ext cx="1529296" cy="611718"/>
      </dsp:txXfrm>
    </dsp:sp>
    <dsp:sp modelId="{C700128C-642A-4F71-8254-A192027A50A2}">
      <dsp:nvSpPr>
        <dsp:cNvPr id="0" name=""/>
        <dsp:cNvSpPr/>
      </dsp:nvSpPr>
      <dsp:spPr>
        <a:xfrm>
          <a:off x="9283674"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79F26-2573-407C-90E5-2D434D48D8FF}">
      <dsp:nvSpPr>
        <dsp:cNvPr id="0" name=""/>
        <dsp:cNvSpPr/>
      </dsp:nvSpPr>
      <dsp:spPr>
        <a:xfrm>
          <a:off x="9482482" y="1112411"/>
          <a:ext cx="535253" cy="53525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1553DF-C762-4956-A0EA-FFEB6E956FCB}">
      <dsp:nvSpPr>
        <dsp:cNvPr id="0" name=""/>
        <dsp:cNvSpPr/>
      </dsp:nvSpPr>
      <dsp:spPr>
        <a:xfrm>
          <a:off x="8985461"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Teknik Geziler</a:t>
          </a:r>
          <a:endParaRPr lang="en-US" sz="1100" kern="1200"/>
        </a:p>
      </dsp:txBody>
      <dsp:txXfrm>
        <a:off x="8985461" y="2137040"/>
        <a:ext cx="1529296" cy="61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DC11-2D2D-42A6-A4B6-93162390DA66}">
      <dsp:nvSpPr>
        <dsp:cNvPr id="0" name=""/>
        <dsp:cNvSpPr/>
      </dsp:nvSpPr>
      <dsp:spPr>
        <a:xfrm>
          <a:off x="0" y="1184"/>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D5B99-5CBF-4564-B202-EFA8C7DBB9B1}">
      <dsp:nvSpPr>
        <dsp:cNvPr id="0" name=""/>
        <dsp:cNvSpPr/>
      </dsp:nvSpPr>
      <dsp:spPr>
        <a:xfrm>
          <a:off x="152710" y="114770"/>
          <a:ext cx="277654" cy="2776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BD83FA-18E9-44EE-976F-F7595016C767}">
      <dsp:nvSpPr>
        <dsp:cNvPr id="0" name=""/>
        <dsp:cNvSpPr/>
      </dsp:nvSpPr>
      <dsp:spPr>
        <a:xfrm>
          <a:off x="583074" y="1184"/>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Kariyer Danışmanlığı Randevusu</a:t>
          </a:r>
          <a:endParaRPr lang="en-US" sz="1900" kern="1200"/>
        </a:p>
      </dsp:txBody>
      <dsp:txXfrm>
        <a:off x="583074" y="1184"/>
        <a:ext cx="9932525" cy="504826"/>
      </dsp:txXfrm>
    </dsp:sp>
    <dsp:sp modelId="{68E5A39F-B510-42A9-AEF9-9564166975CA}">
      <dsp:nvSpPr>
        <dsp:cNvPr id="0" name=""/>
        <dsp:cNvSpPr/>
      </dsp:nvSpPr>
      <dsp:spPr>
        <a:xfrm>
          <a:off x="0" y="632218"/>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4FEC5-9FD2-4C4C-8F00-AA7E0BD20674}">
      <dsp:nvSpPr>
        <dsp:cNvPr id="0" name=""/>
        <dsp:cNvSpPr/>
      </dsp:nvSpPr>
      <dsp:spPr>
        <a:xfrm>
          <a:off x="152710" y="745804"/>
          <a:ext cx="277654" cy="2776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E7984-7600-4DA3-9F8E-91B39A58832C}">
      <dsp:nvSpPr>
        <dsp:cNvPr id="0" name=""/>
        <dsp:cNvSpPr/>
      </dsp:nvSpPr>
      <dsp:spPr>
        <a:xfrm>
          <a:off x="583074" y="632218"/>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İş/Staj İlanları ve Başvuruları</a:t>
          </a:r>
          <a:endParaRPr lang="en-US" sz="1900" kern="1200"/>
        </a:p>
      </dsp:txBody>
      <dsp:txXfrm>
        <a:off x="583074" y="632218"/>
        <a:ext cx="9932525" cy="504826"/>
      </dsp:txXfrm>
    </dsp:sp>
    <dsp:sp modelId="{19AC6554-6E5A-41CF-98DB-637C487DFA99}">
      <dsp:nvSpPr>
        <dsp:cNvPr id="0" name=""/>
        <dsp:cNvSpPr/>
      </dsp:nvSpPr>
      <dsp:spPr>
        <a:xfrm>
          <a:off x="0" y="1263251"/>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F0E6D-94C5-4537-BD03-9782D2656029}">
      <dsp:nvSpPr>
        <dsp:cNvPr id="0" name=""/>
        <dsp:cNvSpPr/>
      </dsp:nvSpPr>
      <dsp:spPr>
        <a:xfrm>
          <a:off x="152710" y="1376837"/>
          <a:ext cx="277654" cy="2776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2B680-0585-4C13-8398-57A0CD815F23}">
      <dsp:nvSpPr>
        <dsp:cNvPr id="0" name=""/>
        <dsp:cNvSpPr/>
      </dsp:nvSpPr>
      <dsp:spPr>
        <a:xfrm>
          <a:off x="583074" y="1263251"/>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Etkinlik Duyuruları</a:t>
          </a:r>
          <a:endParaRPr lang="en-US" sz="1900" kern="1200"/>
        </a:p>
      </dsp:txBody>
      <dsp:txXfrm>
        <a:off x="583074" y="1263251"/>
        <a:ext cx="9932525" cy="504826"/>
      </dsp:txXfrm>
    </dsp:sp>
    <dsp:sp modelId="{CBCE5CC2-55B1-4F92-8F83-9FBF0AA3B9C3}">
      <dsp:nvSpPr>
        <dsp:cNvPr id="0" name=""/>
        <dsp:cNvSpPr/>
      </dsp:nvSpPr>
      <dsp:spPr>
        <a:xfrm>
          <a:off x="0" y="1894284"/>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76D9C-4F79-4D3E-9B5E-226265403981}">
      <dsp:nvSpPr>
        <dsp:cNvPr id="0" name=""/>
        <dsp:cNvSpPr/>
      </dsp:nvSpPr>
      <dsp:spPr>
        <a:xfrm>
          <a:off x="152710" y="2007870"/>
          <a:ext cx="277654" cy="2776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428048-0191-4997-B8D1-5841415F9D63}">
      <dsp:nvSpPr>
        <dsp:cNvPr id="0" name=""/>
        <dsp:cNvSpPr/>
      </dsp:nvSpPr>
      <dsp:spPr>
        <a:xfrm>
          <a:off x="583074" y="1894284"/>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İşveren Bilgileri</a:t>
          </a:r>
          <a:endParaRPr lang="en-US" sz="1900" kern="1200"/>
        </a:p>
      </dsp:txBody>
      <dsp:txXfrm>
        <a:off x="583074" y="1894284"/>
        <a:ext cx="9932525" cy="504826"/>
      </dsp:txXfrm>
    </dsp:sp>
    <dsp:sp modelId="{1AADBA0F-CFB5-476A-AB25-723CB0392C65}">
      <dsp:nvSpPr>
        <dsp:cNvPr id="0" name=""/>
        <dsp:cNvSpPr/>
      </dsp:nvSpPr>
      <dsp:spPr>
        <a:xfrm>
          <a:off x="0" y="2525318"/>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F9733-7D8D-4080-8525-875B5E5B8136}">
      <dsp:nvSpPr>
        <dsp:cNvPr id="0" name=""/>
        <dsp:cNvSpPr/>
      </dsp:nvSpPr>
      <dsp:spPr>
        <a:xfrm>
          <a:off x="152710" y="2638904"/>
          <a:ext cx="277654" cy="2776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703A4E-4750-4081-95A6-E4596891BD6A}">
      <dsp:nvSpPr>
        <dsp:cNvPr id="0" name=""/>
        <dsp:cNvSpPr/>
      </dsp:nvSpPr>
      <dsp:spPr>
        <a:xfrm>
          <a:off x="583074" y="2525318"/>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Kariyer Fuarları</a:t>
          </a:r>
          <a:endParaRPr lang="en-US" sz="1900" kern="1200"/>
        </a:p>
      </dsp:txBody>
      <dsp:txXfrm>
        <a:off x="583074" y="2525318"/>
        <a:ext cx="9932525" cy="504826"/>
      </dsp:txXfrm>
    </dsp:sp>
    <dsp:sp modelId="{7D97E619-40BC-499E-8EB5-1483BFA1692B}">
      <dsp:nvSpPr>
        <dsp:cNvPr id="0" name=""/>
        <dsp:cNvSpPr/>
      </dsp:nvSpPr>
      <dsp:spPr>
        <a:xfrm>
          <a:off x="0" y="3156351"/>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8462F-8CE3-4612-9FCE-B0AB1E4974EC}">
      <dsp:nvSpPr>
        <dsp:cNvPr id="0" name=""/>
        <dsp:cNvSpPr/>
      </dsp:nvSpPr>
      <dsp:spPr>
        <a:xfrm>
          <a:off x="152710" y="3269937"/>
          <a:ext cx="277654" cy="27765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64E1A-13B3-4071-B2AA-8C18213261AF}">
      <dsp:nvSpPr>
        <dsp:cNvPr id="0" name=""/>
        <dsp:cNvSpPr/>
      </dsp:nvSpPr>
      <dsp:spPr>
        <a:xfrm>
          <a:off x="583074" y="3156351"/>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Duyurular</a:t>
          </a:r>
          <a:endParaRPr lang="en-US" sz="1900" kern="1200"/>
        </a:p>
      </dsp:txBody>
      <dsp:txXfrm>
        <a:off x="583074" y="3156351"/>
        <a:ext cx="9932525" cy="504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C9F73-765F-46E6-8828-4D5C9913705C}">
      <dsp:nvSpPr>
        <dsp:cNvPr id="0" name=""/>
        <dsp:cNvSpPr/>
      </dsp:nvSpPr>
      <dsp:spPr>
        <a:xfrm>
          <a:off x="1747800" y="26398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DC3A9-0AC5-49E3-8057-8035E6BC4DDE}">
      <dsp:nvSpPr>
        <dsp:cNvPr id="0" name=""/>
        <dsp:cNvSpPr/>
      </dsp:nvSpPr>
      <dsp:spPr>
        <a:xfrm>
          <a:off x="559800" y="267837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90000"/>
            </a:lnSpc>
            <a:spcBef>
              <a:spcPct val="0"/>
            </a:spcBef>
            <a:spcAft>
              <a:spcPct val="35000"/>
            </a:spcAft>
          </a:pPr>
          <a:r>
            <a:rPr lang="tr-TR" sz="2900" kern="1200">
              <a:hlinkClick xmlns:r="http://schemas.openxmlformats.org/officeDocument/2006/relationships" r:id="rId4"/>
            </a:rPr>
            <a:t>pelinsualtan@bartin.edu.tr</a:t>
          </a:r>
          <a:endParaRPr lang="en-US" sz="2900" kern="1200"/>
        </a:p>
      </dsp:txBody>
      <dsp:txXfrm>
        <a:off x="559800" y="2678373"/>
        <a:ext cx="4320000" cy="720000"/>
      </dsp:txXfrm>
    </dsp:sp>
    <dsp:sp modelId="{C06BF252-E60B-45E4-A0D2-F70171E6D145}">
      <dsp:nvSpPr>
        <dsp:cNvPr id="0" name=""/>
        <dsp:cNvSpPr/>
      </dsp:nvSpPr>
      <dsp:spPr>
        <a:xfrm>
          <a:off x="6823800" y="263989"/>
          <a:ext cx="1944000" cy="1944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E0960-CA90-4A98-892C-63E404019E4A}">
      <dsp:nvSpPr>
        <dsp:cNvPr id="0" name=""/>
        <dsp:cNvSpPr/>
      </dsp:nvSpPr>
      <dsp:spPr>
        <a:xfrm>
          <a:off x="5635800" y="267837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90000"/>
            </a:lnSpc>
            <a:spcBef>
              <a:spcPct val="0"/>
            </a:spcBef>
            <a:spcAft>
              <a:spcPct val="35000"/>
            </a:spcAft>
          </a:pPr>
          <a:r>
            <a:rPr lang="tr-TR" sz="2900" kern="1200"/>
            <a:t>0378 501 1000/2801</a:t>
          </a:r>
          <a:endParaRPr lang="en-US" sz="2900" kern="1200"/>
        </a:p>
      </dsp:txBody>
      <dsp:txXfrm>
        <a:off x="5635800" y="267837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CE5CC-6562-418F-AEB8-ECE9AC1F16A1}" type="datetimeFigureOut">
              <a:t>16.03.2022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8E855-074A-4419-AC0E-4F4E1256DA11}" type="slidenum">
              <a:t>‹#›</a:t>
            </a:fld>
            <a:endParaRPr lang="tr-TR"/>
          </a:p>
        </p:txBody>
      </p:sp>
    </p:spTree>
    <p:extLst>
      <p:ext uri="{BB962C8B-B14F-4D97-AF65-F5344CB8AC3E}">
        <p14:creationId xmlns:p14="http://schemas.microsoft.com/office/powerpoint/2010/main" val="159401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Son </a:t>
            </a:r>
            <a:r>
              <a:rPr lang="en-US" dirty="0" err="1"/>
              <a:t>yıllarda</a:t>
            </a:r>
            <a:r>
              <a:rPr lang="en-US" dirty="0"/>
              <a:t> </a:t>
            </a:r>
            <a:r>
              <a:rPr lang="en-US" dirty="0" err="1"/>
              <a:t>yaşanan</a:t>
            </a:r>
            <a:r>
              <a:rPr lang="en-US" dirty="0"/>
              <a:t> </a:t>
            </a:r>
            <a:r>
              <a:rPr lang="en-US" dirty="0" err="1"/>
              <a:t>teknolojik</a:t>
            </a:r>
            <a:r>
              <a:rPr lang="en-US" dirty="0"/>
              <a:t> </a:t>
            </a:r>
            <a:r>
              <a:rPr lang="en-US" dirty="0" err="1"/>
              <a:t>gelişmelerle</a:t>
            </a:r>
            <a:r>
              <a:rPr lang="en-US" dirty="0"/>
              <a:t> </a:t>
            </a:r>
            <a:r>
              <a:rPr lang="en-US" dirty="0" err="1"/>
              <a:t>birlikte</a:t>
            </a:r>
            <a:r>
              <a:rPr lang="en-US" dirty="0"/>
              <a:t> </a:t>
            </a:r>
            <a:r>
              <a:rPr lang="en-US" dirty="0" err="1"/>
              <a:t>çalışma</a:t>
            </a:r>
            <a:r>
              <a:rPr lang="en-US" dirty="0"/>
              <a:t> </a:t>
            </a:r>
            <a:r>
              <a:rPr lang="en-US" dirty="0" err="1"/>
              <a:t>hayatlarındaki</a:t>
            </a:r>
            <a:r>
              <a:rPr lang="en-US" dirty="0"/>
              <a:t> </a:t>
            </a:r>
            <a:r>
              <a:rPr lang="en-US" dirty="0" err="1"/>
              <a:t>dönüşüm</a:t>
            </a:r>
            <a:r>
              <a:rPr lang="en-US" dirty="0"/>
              <a:t> </a:t>
            </a:r>
            <a:r>
              <a:rPr lang="en-US" dirty="0" err="1"/>
              <a:t>kariyer</a:t>
            </a:r>
            <a:r>
              <a:rPr lang="en-US" dirty="0"/>
              <a:t> </a:t>
            </a:r>
            <a:r>
              <a:rPr lang="en-US" dirty="0" err="1"/>
              <a:t>sürecine</a:t>
            </a:r>
            <a:r>
              <a:rPr lang="en-US" dirty="0"/>
              <a:t> </a:t>
            </a:r>
            <a:r>
              <a:rPr lang="en-US" dirty="0" err="1"/>
              <a:t>ilişkin</a:t>
            </a:r>
            <a:r>
              <a:rPr lang="en-US" dirty="0"/>
              <a:t> </a:t>
            </a:r>
            <a:r>
              <a:rPr lang="en-US" dirty="0" err="1"/>
              <a:t>pek</a:t>
            </a:r>
            <a:r>
              <a:rPr lang="en-US" dirty="0"/>
              <a:t> </a:t>
            </a:r>
            <a:r>
              <a:rPr lang="en-US" dirty="0" err="1"/>
              <a:t>çok</a:t>
            </a:r>
            <a:r>
              <a:rPr lang="en-US" dirty="0"/>
              <a:t> </a:t>
            </a:r>
            <a:r>
              <a:rPr lang="en-US" dirty="0" err="1"/>
              <a:t>sürecin</a:t>
            </a:r>
            <a:r>
              <a:rPr lang="en-US" dirty="0"/>
              <a:t> de </a:t>
            </a:r>
            <a:r>
              <a:rPr lang="en-US" dirty="0" err="1"/>
              <a:t>tartışılmasını</a:t>
            </a:r>
            <a:r>
              <a:rPr lang="en-US" dirty="0"/>
              <a:t> </a:t>
            </a:r>
            <a:r>
              <a:rPr lang="en-US" dirty="0" err="1"/>
              <a:t>beraberinde</a:t>
            </a:r>
            <a:r>
              <a:rPr lang="en-US" dirty="0"/>
              <a:t> </a:t>
            </a:r>
            <a:r>
              <a:rPr lang="en-US" dirty="0" err="1"/>
              <a:t>getirmiştir</a:t>
            </a:r>
            <a:r>
              <a:rPr lang="en-US" dirty="0"/>
              <a:t>. Bu </a:t>
            </a:r>
            <a:r>
              <a:rPr lang="en-US" dirty="0" err="1"/>
              <a:t>bağlamda</a:t>
            </a:r>
            <a:r>
              <a:rPr lang="en-US" dirty="0"/>
              <a:t> </a:t>
            </a:r>
            <a:r>
              <a:rPr lang="en-US" dirty="0" err="1"/>
              <a:t>karşımıza</a:t>
            </a:r>
            <a:r>
              <a:rPr lang="en-US" dirty="0"/>
              <a:t> </a:t>
            </a:r>
            <a:r>
              <a:rPr lang="en-US" dirty="0" err="1"/>
              <a:t>çıkan</a:t>
            </a:r>
            <a:r>
              <a:rPr lang="en-US" dirty="0"/>
              <a:t> </a:t>
            </a:r>
            <a:r>
              <a:rPr lang="en-US" dirty="0" err="1"/>
              <a:t>önemli</a:t>
            </a:r>
            <a:r>
              <a:rPr lang="en-US" dirty="0"/>
              <a:t> </a:t>
            </a:r>
            <a:r>
              <a:rPr lang="en-US" dirty="0" err="1"/>
              <a:t>kavramlardan</a:t>
            </a:r>
            <a:r>
              <a:rPr lang="en-US" dirty="0"/>
              <a:t> </a:t>
            </a:r>
            <a:r>
              <a:rPr lang="en-US" dirty="0" err="1"/>
              <a:t>olan</a:t>
            </a:r>
            <a:r>
              <a:rPr lang="en-US" dirty="0"/>
              <a:t> </a:t>
            </a:r>
            <a:r>
              <a:rPr lang="en-US" dirty="0" err="1"/>
              <a:t>kariyer</a:t>
            </a:r>
            <a:r>
              <a:rPr lang="en-US" dirty="0"/>
              <a:t> </a:t>
            </a:r>
            <a:r>
              <a:rPr lang="en-US" dirty="0" err="1"/>
              <a:t>planlama</a:t>
            </a:r>
            <a:r>
              <a:rPr lang="en-US" dirty="0"/>
              <a:t>, </a:t>
            </a:r>
            <a:r>
              <a:rPr lang="en-US" dirty="0" err="1"/>
              <a:t>varılmak</a:t>
            </a:r>
            <a:r>
              <a:rPr lang="en-US" dirty="0"/>
              <a:t> </a:t>
            </a:r>
            <a:r>
              <a:rPr lang="en-US" dirty="0" err="1"/>
              <a:t>istenen</a:t>
            </a:r>
            <a:r>
              <a:rPr lang="en-US" dirty="0"/>
              <a:t> </a:t>
            </a:r>
            <a:r>
              <a:rPr lang="en-US" dirty="0" err="1"/>
              <a:t>noktayı</a:t>
            </a:r>
            <a:r>
              <a:rPr lang="en-US" dirty="0"/>
              <a:t> </a:t>
            </a:r>
            <a:r>
              <a:rPr lang="en-US" dirty="0" err="1"/>
              <a:t>yapılandırmak</a:t>
            </a:r>
            <a:r>
              <a:rPr lang="en-US" dirty="0"/>
              <a:t> </a:t>
            </a:r>
            <a:r>
              <a:rPr lang="en-US" dirty="0" err="1"/>
              <a:t>ve</a:t>
            </a:r>
            <a:r>
              <a:rPr lang="en-US" dirty="0"/>
              <a:t> </a:t>
            </a:r>
            <a:r>
              <a:rPr lang="en-US" dirty="0" err="1"/>
              <a:t>gerçekçi</a:t>
            </a:r>
            <a:r>
              <a:rPr lang="en-US" dirty="0"/>
              <a:t> </a:t>
            </a:r>
            <a:r>
              <a:rPr lang="en-US" dirty="0" err="1"/>
              <a:t>hedefler</a:t>
            </a:r>
            <a:r>
              <a:rPr lang="en-US" dirty="0"/>
              <a:t> </a:t>
            </a:r>
            <a:r>
              <a:rPr lang="en-US" dirty="0" err="1"/>
              <a:t>belirlemek</a:t>
            </a:r>
            <a:r>
              <a:rPr lang="en-US" dirty="0"/>
              <a:t> </a:t>
            </a:r>
            <a:r>
              <a:rPr lang="en-US" dirty="0" err="1"/>
              <a:t>olarak</a:t>
            </a:r>
            <a:r>
              <a:rPr lang="en-US" dirty="0"/>
              <a:t> </a:t>
            </a:r>
            <a:r>
              <a:rPr lang="en-US" dirty="0" err="1"/>
              <a:t>tanımlanabilir</a:t>
            </a:r>
            <a:r>
              <a:rPr lang="en-US" dirty="0"/>
              <a:t>. </a:t>
            </a:r>
            <a:endParaRPr lang="tr-TR" dirty="0"/>
          </a:p>
        </p:txBody>
      </p:sp>
      <p:sp>
        <p:nvSpPr>
          <p:cNvPr id="4" name="Slayt Numarası Yer Tutucusu 3"/>
          <p:cNvSpPr>
            <a:spLocks noGrp="1"/>
          </p:cNvSpPr>
          <p:nvPr>
            <p:ph type="sldNum" sz="quarter" idx="5"/>
          </p:nvPr>
        </p:nvSpPr>
        <p:spPr/>
        <p:txBody>
          <a:bodyPr/>
          <a:lstStyle/>
          <a:p>
            <a:fld id="{8798E855-074A-4419-AC0E-4F4E1256DA11}" type="slidenum">
              <a:t>3</a:t>
            </a:fld>
            <a:endParaRPr lang="tr-TR"/>
          </a:p>
        </p:txBody>
      </p:sp>
    </p:spTree>
    <p:extLst>
      <p:ext uri="{BB962C8B-B14F-4D97-AF65-F5344CB8AC3E}">
        <p14:creationId xmlns:p14="http://schemas.microsoft.com/office/powerpoint/2010/main" val="257464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3/16/2022</a:t>
            </a:fld>
            <a:endParaRPr lang="en-US" dirty="0"/>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85483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3/16/2022</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2424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3/16/2022</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8179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3/16/2022</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6694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3/16/2022</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279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3/16/2022</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2460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3/16/2022</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5140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3/16/2022</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022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3/16/2022</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2813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3/16/2022</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7435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3/16/2022</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2416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3/16/2022</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xmlns=""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9210909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etenekkapisi.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4E7CE7A7-0AFD-439B-9765-E708254D9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4" name="Rectangle 73">
            <a:extLst>
              <a:ext uri="{FF2B5EF4-FFF2-40B4-BE49-F238E27FC236}">
                <a16:creationId xmlns:a16="http://schemas.microsoft.com/office/drawing/2014/main" xmlns="" id="{239CFBC2-8561-4BBF-BDDE-CF7908C98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6" name="Group 75">
            <a:extLst>
              <a:ext uri="{FF2B5EF4-FFF2-40B4-BE49-F238E27FC236}">
                <a16:creationId xmlns:a16="http://schemas.microsoft.com/office/drawing/2014/main" xmlns="" id="{2AAC8F43-3BD7-44FC-843A-972922AF2B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77" name="Picture 76">
              <a:extLst>
                <a:ext uri="{FF2B5EF4-FFF2-40B4-BE49-F238E27FC236}">
                  <a16:creationId xmlns:a16="http://schemas.microsoft.com/office/drawing/2014/main" xmlns="" id="{1DE643C6-923A-4762-9462-D589A0AED5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8" name="Picture 77">
              <a:extLst>
                <a:ext uri="{FF2B5EF4-FFF2-40B4-BE49-F238E27FC236}">
                  <a16:creationId xmlns:a16="http://schemas.microsoft.com/office/drawing/2014/main" xmlns="" id="{51AB708F-73DA-4CC8-89B1-8EB70ABB3AE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p:cNvSpPr>
            <a:spLocks noGrp="1"/>
          </p:cNvSpPr>
          <p:nvPr>
            <p:ph type="ctrTitle"/>
          </p:nvPr>
        </p:nvSpPr>
        <p:spPr>
          <a:xfrm>
            <a:off x="734096" y="1295400"/>
            <a:ext cx="10406129" cy="2604928"/>
          </a:xfrm>
        </p:spPr>
        <p:txBody>
          <a:bodyPr anchor="b">
            <a:normAutofit/>
          </a:bodyPr>
          <a:lstStyle/>
          <a:p>
            <a:r>
              <a:rPr lang="tr-TR" sz="5200" dirty="0" smtClean="0">
                <a:solidFill>
                  <a:srgbClr val="FFFFFF"/>
                </a:solidFill>
                <a:cs typeface="Calibri Light"/>
              </a:rPr>
              <a:t>ÖĞRENİM SÜRECİNDE KARİYER PLANLAMA </a:t>
            </a:r>
            <a:r>
              <a:rPr lang="tr-TR" sz="5200" dirty="0" smtClean="0">
                <a:solidFill>
                  <a:srgbClr val="FFFFFF"/>
                </a:solidFill>
                <a:cs typeface="Calibri Light"/>
              </a:rPr>
              <a:t>EĞİTİMİ</a:t>
            </a:r>
            <a:endParaRPr lang="tr-TR" sz="5200" dirty="0">
              <a:solidFill>
                <a:srgbClr val="FFFFFF"/>
              </a:solidFill>
            </a:endParaRPr>
          </a:p>
        </p:txBody>
      </p:sp>
      <p:sp>
        <p:nvSpPr>
          <p:cNvPr id="3" name="Alt Başlık 2"/>
          <p:cNvSpPr>
            <a:spLocks noGrp="1"/>
          </p:cNvSpPr>
          <p:nvPr>
            <p:ph type="subTitle" idx="1"/>
          </p:nvPr>
        </p:nvSpPr>
        <p:spPr>
          <a:xfrm>
            <a:off x="2593849" y="4074784"/>
            <a:ext cx="7010399" cy="1640216"/>
          </a:xfrm>
        </p:spPr>
        <p:txBody>
          <a:bodyPr vert="horz" lIns="91440" tIns="45720" rIns="91440" bIns="45720" rtlCol="0" anchor="t">
            <a:normAutofit/>
          </a:bodyPr>
          <a:lstStyle/>
          <a:p>
            <a:r>
              <a:rPr lang="tr-TR" sz="2200" dirty="0">
                <a:solidFill>
                  <a:srgbClr val="FFFFFF"/>
                </a:solidFill>
                <a:cs typeface="Calibri"/>
              </a:rPr>
              <a:t>ÖĞR. GÖR. PELİN SU </a:t>
            </a:r>
            <a:r>
              <a:rPr lang="tr-TR" sz="2200" dirty="0" smtClean="0">
                <a:solidFill>
                  <a:srgbClr val="FFFFFF"/>
                </a:solidFill>
                <a:cs typeface="Calibri"/>
              </a:rPr>
              <a:t>ALTAN</a:t>
            </a:r>
            <a:endParaRPr lang="tr-TR" sz="2200" dirty="0">
              <a:solidFill>
                <a:srgbClr val="FFFFFF"/>
              </a:solidFill>
              <a:cs typeface="Calibri"/>
            </a:endParaRPr>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21">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9" name="Group 23">
            <a:extLst>
              <a:ext uri="{FF2B5EF4-FFF2-40B4-BE49-F238E27FC236}">
                <a16:creationId xmlns:a16="http://schemas.microsoft.com/office/drawing/2014/main" xmlns="" id="{BBDA1F5A-F3A8-40DA-ADE6-E0B4D99C853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95800" y="0"/>
            <a:ext cx="7693152" cy="6858000"/>
            <a:chOff x="4495800" y="0"/>
            <a:chExt cx="7693152" cy="6858000"/>
          </a:xfrm>
        </p:grpSpPr>
        <p:pic>
          <p:nvPicPr>
            <p:cNvPr id="25" name="Picture 24">
              <a:extLst>
                <a:ext uri="{FF2B5EF4-FFF2-40B4-BE49-F238E27FC236}">
                  <a16:creationId xmlns:a16="http://schemas.microsoft.com/office/drawing/2014/main" xmlns="" id="{9DDD0C04-CED1-41AA-B09D-56D69AC9624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xmlns="" id="{7526FC46-8960-4F28-92D0-94C9F69A1B3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43054"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CB564695-94C7-4D44-A606-5526C5B7504C}"/>
              </a:ext>
            </a:extLst>
          </p:cNvPr>
          <p:cNvSpPr>
            <a:spLocks noGrp="1"/>
          </p:cNvSpPr>
          <p:nvPr>
            <p:ph type="title"/>
          </p:nvPr>
        </p:nvSpPr>
        <p:spPr>
          <a:xfrm>
            <a:off x="1198182" y="381000"/>
            <a:ext cx="10003218" cy="1600124"/>
          </a:xfrm>
        </p:spPr>
        <p:txBody>
          <a:bodyPr>
            <a:normAutofit/>
          </a:bodyPr>
          <a:lstStyle/>
          <a:p>
            <a:r>
              <a:rPr lang="tr-TR" dirty="0">
                <a:cs typeface="Sabon Next LT"/>
              </a:rPr>
              <a:t>Kariyer Merkezi Tarafından Sunulan Hizmetler</a:t>
            </a:r>
            <a:endParaRPr lang="tr-TR" dirty="0"/>
          </a:p>
        </p:txBody>
      </p:sp>
      <p:graphicFrame>
        <p:nvGraphicFramePr>
          <p:cNvPr id="5" name="İçerik Yer Tutucusu 2">
            <a:extLst>
              <a:ext uri="{FF2B5EF4-FFF2-40B4-BE49-F238E27FC236}">
                <a16:creationId xmlns:a16="http://schemas.microsoft.com/office/drawing/2014/main" xmlns="" id="{EF2D54AD-4B72-4E2C-89F0-0024D273FB6C}"/>
              </a:ext>
            </a:extLst>
          </p:cNvPr>
          <p:cNvGraphicFramePr>
            <a:graphicFrameLocks noGrp="1"/>
          </p:cNvGraphicFramePr>
          <p:nvPr>
            <p:ph idx="1"/>
            <p:extLst>
              <p:ext uri="{D42A27DB-BD31-4B8C-83A1-F6EECF244321}">
                <p14:modId xmlns:p14="http://schemas.microsoft.com/office/powerpoint/2010/main" val="3117356058"/>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851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24" name="Picture 23">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5" name="Picture 24">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7" name="Rectangle 26">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EDA7FB82-2833-4373-AE9E-8585A617DD2A}"/>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Rehberliği ve Danışmanlığı Hizmeti</a:t>
            </a:r>
            <a:endParaRPr lang="tr-TR" dirty="0"/>
          </a:p>
        </p:txBody>
      </p:sp>
      <p:sp>
        <p:nvSpPr>
          <p:cNvPr id="3" name="İçerik Yer Tutucusu 2">
            <a:extLst>
              <a:ext uri="{FF2B5EF4-FFF2-40B4-BE49-F238E27FC236}">
                <a16:creationId xmlns:a16="http://schemas.microsoft.com/office/drawing/2014/main" xmlns="" id="{3211BB97-0F24-4D4D-B8EE-52B528712334}"/>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lnSpc>
                <a:spcPct val="100000"/>
              </a:lnSpc>
              <a:buNone/>
            </a:pPr>
            <a:r>
              <a:rPr lang="tr-TR" sz="1500">
                <a:ea typeface="+mn-lt"/>
                <a:cs typeface="+mn-lt"/>
              </a:rPr>
              <a:t>Kariyer danışmanlığı, bireylerin kendi kariyer gelişim süreçlerine ilişkin farkındalık geliştirmelerini, karar vermelerini ve plan yapmalarını; bu süreci ilgi, yetenek ve değerleri doğrultusunda etkin bir şekilde yönlendirmelerini ve süreçteki belirsizlik, değişim ve geçişlerle daha iyi başa çıkabilmelerini hedefleyen bir danışma sürecidir.</a:t>
            </a:r>
            <a:endParaRPr lang="tr-TR" sz="1500"/>
          </a:p>
          <a:p>
            <a:pPr>
              <a:lnSpc>
                <a:spcPct val="100000"/>
              </a:lnSpc>
            </a:pPr>
            <a:r>
              <a:rPr lang="tr-TR" sz="1500">
                <a:ea typeface="+mn-lt"/>
                <a:cs typeface="+mn-lt"/>
              </a:rPr>
              <a:t>Öğrenci ve mezunları kariyer planlama konusunda bilinçlendirmek,</a:t>
            </a:r>
            <a:endParaRPr lang="tr-TR" sz="1500"/>
          </a:p>
          <a:p>
            <a:pPr>
              <a:lnSpc>
                <a:spcPct val="100000"/>
              </a:lnSpc>
            </a:pPr>
            <a:r>
              <a:rPr lang="tr-TR" sz="1500">
                <a:ea typeface="+mn-lt"/>
                <a:cs typeface="+mn-lt"/>
              </a:rPr>
              <a:t>Öğrenci ve mezunların, kariyer odaklı problemlerine yardımcı olabilmek için önce kendi farkındalıklarını kazanmalarını sağlamak,</a:t>
            </a:r>
            <a:endParaRPr lang="tr-TR" sz="1500"/>
          </a:p>
          <a:p>
            <a:pPr>
              <a:lnSpc>
                <a:spcPct val="100000"/>
              </a:lnSpc>
            </a:pPr>
            <a:r>
              <a:rPr lang="tr-TR" sz="1500">
                <a:ea typeface="+mn-lt"/>
                <a:cs typeface="+mn-lt"/>
              </a:rPr>
              <a:t>Öğrenci ve mezunların kendi farkındalıklarını, becerilerini ve ilgi alanlarını anlamaları için çeşitli çalışmalar yaparak destek olmak,</a:t>
            </a:r>
            <a:endParaRPr lang="tr-TR" sz="1500"/>
          </a:p>
          <a:p>
            <a:pPr>
              <a:lnSpc>
                <a:spcPct val="100000"/>
              </a:lnSpc>
            </a:pPr>
            <a:r>
              <a:rPr lang="tr-TR" sz="1500">
                <a:ea typeface="+mn-lt"/>
                <a:cs typeface="+mn-lt"/>
              </a:rPr>
              <a:t>Öğrenci ve mezunların eğitim ve mesleki seçenekleri arasında doğru karar alma süreçlerine yardımcı olmak,</a:t>
            </a:r>
            <a:endParaRPr lang="tr-TR" sz="1500"/>
          </a:p>
          <a:p>
            <a:pPr>
              <a:lnSpc>
                <a:spcPct val="100000"/>
              </a:lnSpc>
            </a:pPr>
            <a:endParaRPr lang="tr-TR" sz="1500"/>
          </a:p>
        </p:txBody>
      </p:sp>
    </p:spTree>
    <p:extLst>
      <p:ext uri="{BB962C8B-B14F-4D97-AF65-F5344CB8AC3E}">
        <p14:creationId xmlns:p14="http://schemas.microsoft.com/office/powerpoint/2010/main" val="246012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2F96E0D4-F5E7-4374-A1DD-4B375A17431B}"/>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Danışmanlığı Süreci</a:t>
            </a:r>
            <a:endParaRPr lang="tr-TR" dirty="0"/>
          </a:p>
        </p:txBody>
      </p:sp>
      <p:sp>
        <p:nvSpPr>
          <p:cNvPr id="3" name="İçerik Yer Tutucusu 2">
            <a:extLst>
              <a:ext uri="{FF2B5EF4-FFF2-40B4-BE49-F238E27FC236}">
                <a16:creationId xmlns:a16="http://schemas.microsoft.com/office/drawing/2014/main" xmlns="" id="{EE6D316D-EB8C-419E-8FD6-0BE972E13789}"/>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lnSpc>
                <a:spcPct val="100000"/>
              </a:lnSpc>
              <a:buNone/>
            </a:pPr>
            <a:r>
              <a:rPr lang="tr-TR" sz="1500">
                <a:ea typeface="+mn-lt"/>
                <a:cs typeface="+mn-lt"/>
              </a:rPr>
              <a:t>Danışmanlık hizmeti almak isteyen öğrenci/mezun öncelikle;</a:t>
            </a:r>
            <a:endParaRPr lang="tr-TR" sz="1500"/>
          </a:p>
          <a:p>
            <a:pPr>
              <a:lnSpc>
                <a:spcPct val="100000"/>
              </a:lnSpc>
            </a:pPr>
            <a:r>
              <a:rPr lang="tr-TR" sz="1500">
                <a:ea typeface="+mn-lt"/>
                <a:cs typeface="+mn-lt"/>
              </a:rPr>
              <a:t>Kariyer Danışmanı ile iletişime geçerek hizmetten yararlanmak istediğini belirtmelidir.</a:t>
            </a:r>
            <a:endParaRPr lang="tr-TR" sz="1500"/>
          </a:p>
          <a:p>
            <a:pPr>
              <a:lnSpc>
                <a:spcPct val="100000"/>
              </a:lnSpc>
            </a:pPr>
            <a:r>
              <a:rPr lang="tr-TR" sz="1500">
                <a:ea typeface="+mn-lt"/>
                <a:cs typeface="+mn-lt"/>
              </a:rPr>
              <a:t>Yetenek Kapısı Platformu üzerinden kariyer danışmanlığı randevusunu almalıdır.</a:t>
            </a:r>
            <a:endParaRPr lang="tr-TR" sz="1500"/>
          </a:p>
          <a:p>
            <a:pPr>
              <a:lnSpc>
                <a:spcPct val="100000"/>
              </a:lnSpc>
            </a:pPr>
            <a:r>
              <a:rPr lang="tr-TR" sz="1500">
                <a:ea typeface="+mn-lt"/>
                <a:cs typeface="+mn-lt"/>
              </a:rPr>
              <a:t>Randevu çevrimiçi olarak yapılacaksa randevu saatinden önce danışman tarafından gönderilen link üzerinden görüşmeye bağlanılacaktır.</a:t>
            </a:r>
            <a:endParaRPr lang="tr-TR" sz="1500"/>
          </a:p>
          <a:p>
            <a:pPr>
              <a:lnSpc>
                <a:spcPct val="100000"/>
              </a:lnSpc>
            </a:pPr>
            <a:r>
              <a:rPr lang="tr-TR" sz="1500">
                <a:ea typeface="+mn-lt"/>
                <a:cs typeface="+mn-lt"/>
              </a:rPr>
              <a:t>Randevu yüz yüze ise belirlenen saatte danışmanın görüşme odasında görüşülecektir.</a:t>
            </a:r>
            <a:endParaRPr lang="tr-TR" sz="1500"/>
          </a:p>
          <a:p>
            <a:pPr>
              <a:lnSpc>
                <a:spcPct val="100000"/>
              </a:lnSpc>
            </a:pPr>
            <a:r>
              <a:rPr lang="tr-TR" sz="1500">
                <a:ea typeface="+mn-lt"/>
                <a:cs typeface="+mn-lt"/>
              </a:rPr>
              <a:t>Randevular genellikle 30 – 60 dakikalık oturumlardan oluşmaktadır.</a:t>
            </a:r>
            <a:endParaRPr lang="tr-TR" sz="1500"/>
          </a:p>
          <a:p>
            <a:pPr>
              <a:lnSpc>
                <a:spcPct val="100000"/>
              </a:lnSpc>
            </a:pPr>
            <a:r>
              <a:rPr lang="tr-TR" sz="1500">
                <a:ea typeface="+mn-lt"/>
                <a:cs typeface="+mn-lt"/>
              </a:rPr>
              <a:t>Danışmanlık süresi en az 5 hafta olacak şekilde planlanmaktadır. </a:t>
            </a:r>
            <a:endParaRPr lang="tr-TR" sz="1500"/>
          </a:p>
          <a:p>
            <a:pPr>
              <a:lnSpc>
                <a:spcPct val="100000"/>
              </a:lnSpc>
            </a:pPr>
            <a:endParaRPr lang="tr-TR" sz="1500"/>
          </a:p>
        </p:txBody>
      </p:sp>
    </p:spTree>
    <p:extLst>
      <p:ext uri="{BB962C8B-B14F-4D97-AF65-F5344CB8AC3E}">
        <p14:creationId xmlns:p14="http://schemas.microsoft.com/office/powerpoint/2010/main" val="146310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4554365-3254-4F33-B5D3-0E52A6D2C74F}"/>
              </a:ext>
            </a:extLst>
          </p:cNvPr>
          <p:cNvSpPr>
            <a:spLocks noGrp="1"/>
          </p:cNvSpPr>
          <p:nvPr>
            <p:ph type="title"/>
          </p:nvPr>
        </p:nvSpPr>
        <p:spPr>
          <a:xfrm>
            <a:off x="1143318" y="914400"/>
            <a:ext cx="4952681" cy="5105400"/>
          </a:xfrm>
        </p:spPr>
        <p:txBody>
          <a:bodyPr anchor="ctr">
            <a:normAutofit/>
          </a:bodyPr>
          <a:lstStyle/>
          <a:p>
            <a:r>
              <a:rPr lang="tr-TR" dirty="0">
                <a:cs typeface="Sabon Next LT"/>
              </a:rPr>
              <a:t>Yetkinlik Gelişim İçin Sunulan Öğrenci ve Mezun Eğitimleri</a:t>
            </a:r>
            <a:endParaRPr lang="tr-TR" dirty="0"/>
          </a:p>
        </p:txBody>
      </p:sp>
      <p:sp>
        <p:nvSpPr>
          <p:cNvPr id="3" name="İçerik Yer Tutucusu 2">
            <a:extLst>
              <a:ext uri="{FF2B5EF4-FFF2-40B4-BE49-F238E27FC236}">
                <a16:creationId xmlns:a16="http://schemas.microsoft.com/office/drawing/2014/main" xmlns="" id="{C8178DF7-C6A8-4B3E-A511-B50B4E2B4431}"/>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r>
              <a:rPr lang="tr-TR" sz="1800">
                <a:ea typeface="+mn-lt"/>
                <a:cs typeface="+mn-lt"/>
              </a:rPr>
              <a:t>Kapak Yazısı ve Özgeçmiş Hazırlama Eğitimi</a:t>
            </a:r>
            <a:endParaRPr lang="tr-TR" sz="1800"/>
          </a:p>
          <a:p>
            <a:r>
              <a:rPr lang="tr-TR" sz="1800">
                <a:ea typeface="+mn-lt"/>
                <a:cs typeface="+mn-lt"/>
              </a:rPr>
              <a:t>Kariyer Yönetiminde İletişim Ağı Oluşturma Yönelimi Eğitimi</a:t>
            </a:r>
            <a:endParaRPr lang="tr-TR" sz="1800"/>
          </a:p>
          <a:p>
            <a:r>
              <a:rPr lang="tr-TR" sz="1800">
                <a:ea typeface="+mn-lt"/>
                <a:cs typeface="+mn-lt"/>
              </a:rPr>
              <a:t>İş Arama Yöntemleri Eğitimi</a:t>
            </a:r>
            <a:endParaRPr lang="tr-TR" sz="1800"/>
          </a:p>
          <a:p>
            <a:r>
              <a:rPr lang="tr-TR" sz="1800">
                <a:ea typeface="+mn-lt"/>
                <a:cs typeface="+mn-lt"/>
              </a:rPr>
              <a:t>İş Görüşmelerine Hazırlanma ve Mülakat Teknikleri Eğitimi</a:t>
            </a:r>
            <a:endParaRPr lang="tr-TR" sz="1800"/>
          </a:p>
          <a:p>
            <a:r>
              <a:rPr lang="tr-TR" sz="1800">
                <a:ea typeface="+mn-lt"/>
                <a:cs typeface="+mn-lt"/>
              </a:rPr>
              <a:t>Etkin Staj Yapma Eğitimi</a:t>
            </a:r>
            <a:endParaRPr lang="tr-TR" sz="1800"/>
          </a:p>
          <a:p>
            <a:r>
              <a:rPr lang="tr-TR" sz="1800">
                <a:ea typeface="+mn-lt"/>
                <a:cs typeface="+mn-lt"/>
              </a:rPr>
              <a:t>Erasmus Süreci Bilgilendirme Eğitimi</a:t>
            </a:r>
            <a:endParaRPr lang="tr-TR" sz="1800"/>
          </a:p>
          <a:p>
            <a:r>
              <a:rPr lang="tr-TR" sz="1800">
                <a:ea typeface="+mn-lt"/>
                <a:cs typeface="+mn-lt"/>
              </a:rPr>
              <a:t>Etkili Sunum Yapma Eğitimi</a:t>
            </a:r>
            <a:endParaRPr lang="tr-TR" sz="1800"/>
          </a:p>
          <a:p>
            <a:r>
              <a:rPr lang="tr-TR" sz="1800">
                <a:ea typeface="+mn-lt"/>
                <a:cs typeface="+mn-lt"/>
              </a:rPr>
              <a:t>Problem Çözme ve İletişim Becerileri Eğitimi</a:t>
            </a:r>
            <a:endParaRPr lang="tr-TR" sz="1800"/>
          </a:p>
          <a:p>
            <a:r>
              <a:rPr lang="tr-TR" sz="1800" dirty="0">
                <a:ea typeface="+mn-lt"/>
                <a:cs typeface="+mn-lt"/>
              </a:rPr>
              <a:t>Zaman Yönetimi Eğitimi</a:t>
            </a:r>
            <a:endParaRPr lang="tr-TR" sz="1800" dirty="0"/>
          </a:p>
          <a:p>
            <a:endParaRPr lang="tr-TR" sz="1800"/>
          </a:p>
        </p:txBody>
      </p:sp>
    </p:spTree>
    <p:extLst>
      <p:ext uri="{BB962C8B-B14F-4D97-AF65-F5344CB8AC3E}">
        <p14:creationId xmlns:p14="http://schemas.microsoft.com/office/powerpoint/2010/main" val="376792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7"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9"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CE261C7A-ECD7-4E43-AED0-BF723F3BA2A0}"/>
              </a:ext>
            </a:extLst>
          </p:cNvPr>
          <p:cNvSpPr>
            <a:spLocks noGrp="1"/>
          </p:cNvSpPr>
          <p:nvPr>
            <p:ph type="title"/>
          </p:nvPr>
        </p:nvSpPr>
        <p:spPr>
          <a:xfrm>
            <a:off x="1143318" y="914400"/>
            <a:ext cx="4952681" cy="5105400"/>
          </a:xfrm>
        </p:spPr>
        <p:txBody>
          <a:bodyPr anchor="ctr">
            <a:normAutofit/>
          </a:bodyPr>
          <a:lstStyle/>
          <a:p>
            <a:r>
              <a:rPr lang="tr-TR" dirty="0">
                <a:cs typeface="Sabon Next LT"/>
              </a:rPr>
              <a:t>Mezun Buluşmaları</a:t>
            </a:r>
            <a:endParaRPr lang="tr-TR" dirty="0"/>
          </a:p>
        </p:txBody>
      </p:sp>
      <p:sp>
        <p:nvSpPr>
          <p:cNvPr id="3" name="İçerik Yer Tutucusu 2">
            <a:extLst>
              <a:ext uri="{FF2B5EF4-FFF2-40B4-BE49-F238E27FC236}">
                <a16:creationId xmlns:a16="http://schemas.microsoft.com/office/drawing/2014/main" xmlns="" id="{09C8890B-21B0-41BD-8F50-F8E2D7BB19D4}"/>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r>
              <a:rPr lang="tr-TR" sz="1800">
                <a:ea typeface="+mn-lt"/>
                <a:cs typeface="+mn-lt"/>
              </a:rPr>
              <a:t>Üniversite mezunlarımız ile ilişkilerin ve iletişimin devamlılığını sağlamak, </a:t>
            </a:r>
            <a:endParaRPr lang="tr-TR" sz="1800"/>
          </a:p>
          <a:p>
            <a:r>
              <a:rPr lang="tr-TR" sz="1800">
                <a:ea typeface="+mn-lt"/>
                <a:cs typeface="+mn-lt"/>
              </a:rPr>
              <a:t>İş ve staj süreçlerinde desteklerini almak,</a:t>
            </a:r>
            <a:endParaRPr lang="tr-TR" sz="1800"/>
          </a:p>
          <a:p>
            <a:r>
              <a:rPr lang="tr-TR" sz="1800">
                <a:ea typeface="+mn-lt"/>
                <a:cs typeface="+mn-lt"/>
              </a:rPr>
              <a:t>Öğrenciler ile mezunları buluşturarak mentorluk sürecine destek sağlamak,</a:t>
            </a:r>
            <a:endParaRPr lang="tr-TR" sz="1800"/>
          </a:p>
          <a:p>
            <a:endParaRPr lang="tr-TR" sz="1800"/>
          </a:p>
        </p:txBody>
      </p:sp>
    </p:spTree>
    <p:extLst>
      <p:ext uri="{BB962C8B-B14F-4D97-AF65-F5344CB8AC3E}">
        <p14:creationId xmlns:p14="http://schemas.microsoft.com/office/powerpoint/2010/main" val="43292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21BFD685-14B5-4EF9-AC7F-D84A828CDE8C}"/>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Fuarları</a:t>
            </a:r>
            <a:endParaRPr lang="tr-TR" dirty="0"/>
          </a:p>
        </p:txBody>
      </p:sp>
      <p:sp>
        <p:nvSpPr>
          <p:cNvPr id="3" name="İçerik Yer Tutucusu 2">
            <a:extLst>
              <a:ext uri="{FF2B5EF4-FFF2-40B4-BE49-F238E27FC236}">
                <a16:creationId xmlns:a16="http://schemas.microsoft.com/office/drawing/2014/main" xmlns="" id="{28688CBE-CC75-40EF-B681-7F89FC8181E0}"/>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buNone/>
            </a:pPr>
            <a:r>
              <a:rPr lang="tr-TR" sz="1800">
                <a:ea typeface="+mn-lt"/>
                <a:cs typeface="+mn-lt"/>
              </a:rPr>
              <a:t>Öğrenci, mezun ve işvereni bir araya getiren temel etkinliklerden birisidir.</a:t>
            </a:r>
            <a:endParaRPr lang="tr-TR" sz="1800"/>
          </a:p>
          <a:p>
            <a:pPr marL="0" indent="0">
              <a:buNone/>
            </a:pPr>
            <a:r>
              <a:rPr lang="tr-TR" sz="1800">
                <a:ea typeface="+mn-lt"/>
                <a:cs typeface="+mn-lt"/>
              </a:rPr>
              <a:t>Kariyer Fuarları ile;</a:t>
            </a:r>
            <a:endParaRPr lang="tr-TR" sz="1800"/>
          </a:p>
          <a:p>
            <a:r>
              <a:rPr lang="tr-TR" sz="1800">
                <a:ea typeface="+mn-lt"/>
                <a:cs typeface="+mn-lt"/>
              </a:rPr>
              <a:t>İşveren ile öğrenci arasındaki etkileşimin artması,</a:t>
            </a:r>
            <a:endParaRPr lang="tr-TR" sz="1800"/>
          </a:p>
          <a:p>
            <a:r>
              <a:rPr lang="tr-TR" sz="1800">
                <a:ea typeface="+mn-lt"/>
                <a:cs typeface="+mn-lt"/>
              </a:rPr>
              <a:t>Öğrenci ve mezunların aynı anda çok sayıda işvereni tanıma fırsatı elde etmesi, </a:t>
            </a:r>
            <a:endParaRPr lang="tr-TR" sz="1800"/>
          </a:p>
          <a:p>
            <a:r>
              <a:rPr lang="tr-TR" sz="1800">
                <a:ea typeface="+mn-lt"/>
                <a:cs typeface="+mn-lt"/>
              </a:rPr>
              <a:t>Öğrencilerin ve mezunların iş yaşamı ve kariyer konusunda hem sektörel hem de genel bilgiler edinecekleri bir ortam oluşması,</a:t>
            </a:r>
            <a:endParaRPr lang="tr-TR" sz="1800"/>
          </a:p>
          <a:p>
            <a:r>
              <a:rPr lang="tr-TR" sz="1800" dirty="0">
                <a:ea typeface="+mn-lt"/>
                <a:cs typeface="+mn-lt"/>
              </a:rPr>
              <a:t>Şirketlerin kendilerini tanıtması ve açılan stantlarda özgeçmiş alışverişinin olması amaçlanmaktadır. </a:t>
            </a:r>
            <a:endParaRPr lang="tr-TR" sz="1800" dirty="0"/>
          </a:p>
          <a:p>
            <a:endParaRPr lang="tr-TR" sz="1800"/>
          </a:p>
        </p:txBody>
      </p:sp>
    </p:spTree>
    <p:extLst>
      <p:ext uri="{BB962C8B-B14F-4D97-AF65-F5344CB8AC3E}">
        <p14:creationId xmlns:p14="http://schemas.microsoft.com/office/powerpoint/2010/main" val="407398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xmlns="" id="{545001F7-3F8F-4035-8348-1B9798C77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5236971" cy="6858000"/>
            <a:chOff x="20829" y="1"/>
            <a:chExt cx="5236971" cy="6857999"/>
          </a:xfrm>
        </p:grpSpPr>
        <p:pic>
          <p:nvPicPr>
            <p:cNvPr id="14" name="Picture 13">
              <a:extLst>
                <a:ext uri="{FF2B5EF4-FFF2-40B4-BE49-F238E27FC236}">
                  <a16:creationId xmlns:a16="http://schemas.microsoft.com/office/drawing/2014/main" xmlns="" id="{0A49B481-5581-4AF6-AFFC-BB62F86A3B0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xmlns="" id="{CA289CF0-18E2-49F0-8C1F-511C4BA4809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7" name="Rectangle 16">
            <a:extLst>
              <a:ext uri="{FF2B5EF4-FFF2-40B4-BE49-F238E27FC236}">
                <a16:creationId xmlns:a16="http://schemas.microsoft.com/office/drawing/2014/main" xmlns="" id="{0DADC141-2CF4-4D22-BFEF-05FB358E4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43A66C0-8F79-4D55-8A61-9E980D5FEE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277365B-1C38-4552-9AB2-03E15948FB08}"/>
              </a:ext>
            </a:extLst>
          </p:cNvPr>
          <p:cNvSpPr>
            <a:spLocks noGrp="1"/>
          </p:cNvSpPr>
          <p:nvPr>
            <p:ph type="title"/>
          </p:nvPr>
        </p:nvSpPr>
        <p:spPr>
          <a:xfrm>
            <a:off x="1143000" y="1066800"/>
            <a:ext cx="5410200" cy="1997075"/>
          </a:xfrm>
        </p:spPr>
        <p:txBody>
          <a:bodyPr>
            <a:normAutofit/>
          </a:bodyPr>
          <a:lstStyle/>
          <a:p>
            <a:r>
              <a:rPr lang="tr-TR" sz="3600">
                <a:cs typeface="Sabon Next LT"/>
              </a:rPr>
              <a:t>Öğrenci ve Mezunlara Yönelik Açılan Ücretsiz Kurslar</a:t>
            </a:r>
            <a:endParaRPr lang="tr-TR" sz="3600"/>
          </a:p>
        </p:txBody>
      </p:sp>
      <p:sp>
        <p:nvSpPr>
          <p:cNvPr id="3" name="İçerik Yer Tutucusu 2">
            <a:extLst>
              <a:ext uri="{FF2B5EF4-FFF2-40B4-BE49-F238E27FC236}">
                <a16:creationId xmlns:a16="http://schemas.microsoft.com/office/drawing/2014/main" xmlns="" id="{1BB9CBD3-8A74-4458-9F16-36127BE82387}"/>
              </a:ext>
            </a:extLst>
          </p:cNvPr>
          <p:cNvSpPr>
            <a:spLocks noGrp="1"/>
          </p:cNvSpPr>
          <p:nvPr>
            <p:ph idx="1"/>
          </p:nvPr>
        </p:nvSpPr>
        <p:spPr>
          <a:xfrm>
            <a:off x="1143000" y="3200400"/>
            <a:ext cx="5410200" cy="2590800"/>
          </a:xfrm>
        </p:spPr>
        <p:txBody>
          <a:bodyPr vert="horz" lIns="91440" tIns="45720" rIns="91440" bIns="45720" rtlCol="0">
            <a:normAutofit/>
          </a:bodyPr>
          <a:lstStyle/>
          <a:p>
            <a:r>
              <a:rPr lang="tr-TR" sz="1800"/>
              <a:t>Öğrenci ve mezunların kariyer gelişimlerini desteklemek amacıyla Merkezimiz tarafından verilen ücretsiz ve sertifikalı kurslar ile kişisel gelişimin desteklenmesi hedeflenmektedir. </a:t>
            </a:r>
          </a:p>
        </p:txBody>
      </p:sp>
      <p:pic>
        <p:nvPicPr>
          <p:cNvPr id="4" name="Resim 4">
            <a:extLst>
              <a:ext uri="{FF2B5EF4-FFF2-40B4-BE49-F238E27FC236}">
                <a16:creationId xmlns:a16="http://schemas.microsoft.com/office/drawing/2014/main" xmlns="" id="{A504DF01-550B-42C2-8D07-E542B7F80394}"/>
              </a:ext>
            </a:extLst>
          </p:cNvPr>
          <p:cNvPicPr>
            <a:picLocks noChangeAspect="1"/>
          </p:cNvPicPr>
          <p:nvPr/>
        </p:nvPicPr>
        <p:blipFill>
          <a:blip r:embed="rId3"/>
          <a:stretch>
            <a:fillRect/>
          </a:stretch>
        </p:blipFill>
        <p:spPr>
          <a:xfrm>
            <a:off x="7010400" y="1324187"/>
            <a:ext cx="4209625" cy="4209625"/>
          </a:xfrm>
          <a:prstGeom prst="rect">
            <a:avLst/>
          </a:prstGeom>
        </p:spPr>
      </p:pic>
    </p:spTree>
    <p:extLst>
      <p:ext uri="{BB962C8B-B14F-4D97-AF65-F5344CB8AC3E}">
        <p14:creationId xmlns:p14="http://schemas.microsoft.com/office/powerpoint/2010/main" val="108607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4E7CE7A7-0AFD-439B-9765-E708254D9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xmlns="" id="{239CFBC2-8561-4BBF-BDDE-CF7908C98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xmlns="" id="{2AAC8F43-3BD7-44FC-843A-972922AF2B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24" name="Picture 23">
              <a:extLst>
                <a:ext uri="{FF2B5EF4-FFF2-40B4-BE49-F238E27FC236}">
                  <a16:creationId xmlns:a16="http://schemas.microsoft.com/office/drawing/2014/main" xmlns="" id="{1DE643C6-923A-4762-9462-D589A0AED5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5" name="Picture 24">
              <a:extLst>
                <a:ext uri="{FF2B5EF4-FFF2-40B4-BE49-F238E27FC236}">
                  <a16:creationId xmlns:a16="http://schemas.microsoft.com/office/drawing/2014/main" xmlns="" id="{51AB708F-73DA-4CC8-89B1-8EB70ABB3AE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E97A88BC-EB08-456A-A729-0A9DBCA1C872}"/>
              </a:ext>
            </a:extLst>
          </p:cNvPr>
          <p:cNvSpPr>
            <a:spLocks noGrp="1"/>
          </p:cNvSpPr>
          <p:nvPr>
            <p:ph type="ctrTitle"/>
          </p:nvPr>
        </p:nvSpPr>
        <p:spPr>
          <a:xfrm>
            <a:off x="1159099" y="1295400"/>
            <a:ext cx="10406129" cy="2604928"/>
          </a:xfrm>
        </p:spPr>
        <p:txBody>
          <a:bodyPr anchor="b">
            <a:normAutofit/>
          </a:bodyPr>
          <a:lstStyle/>
          <a:p>
            <a:r>
              <a:rPr lang="tr-TR" sz="5200" dirty="0" smtClean="0">
                <a:solidFill>
                  <a:srgbClr val="FFFFFF"/>
                </a:solidFill>
                <a:cs typeface="Sabon Next LT"/>
              </a:rPr>
              <a:t>Öğrenim Sürecinde </a:t>
            </a:r>
            <a:br>
              <a:rPr lang="tr-TR" sz="5200" dirty="0" smtClean="0">
                <a:solidFill>
                  <a:srgbClr val="FFFFFF"/>
                </a:solidFill>
                <a:cs typeface="Sabon Next LT"/>
              </a:rPr>
            </a:br>
            <a:r>
              <a:rPr lang="tr-TR" sz="5200" dirty="0" smtClean="0">
                <a:solidFill>
                  <a:srgbClr val="FFFFFF"/>
                </a:solidFill>
                <a:cs typeface="Sabon Next LT"/>
              </a:rPr>
              <a:t>Kariyer Planlama Desteği Sunan Platformlar</a:t>
            </a:r>
            <a:endParaRPr lang="tr-TR" sz="5200" dirty="0">
              <a:solidFill>
                <a:srgbClr val="FFFFFF"/>
              </a:solidFill>
            </a:endParaRPr>
          </a:p>
        </p:txBody>
      </p:sp>
    </p:spTree>
    <p:extLst>
      <p:ext uri="{BB962C8B-B14F-4D97-AF65-F5344CB8AC3E}">
        <p14:creationId xmlns:p14="http://schemas.microsoft.com/office/powerpoint/2010/main" val="3040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9"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A1DD071C-DDEB-4445-95A1-A1CFBC0A462E}"/>
              </a:ext>
            </a:extLst>
          </p:cNvPr>
          <p:cNvSpPr>
            <a:spLocks noGrp="1"/>
          </p:cNvSpPr>
          <p:nvPr>
            <p:ph type="title"/>
          </p:nvPr>
        </p:nvSpPr>
        <p:spPr>
          <a:xfrm>
            <a:off x="1143318" y="914400"/>
            <a:ext cx="4952681" cy="5105400"/>
          </a:xfrm>
        </p:spPr>
        <p:txBody>
          <a:bodyPr anchor="ctr">
            <a:normAutofit/>
          </a:bodyPr>
          <a:lstStyle/>
          <a:p>
            <a:r>
              <a:rPr lang="tr-TR" dirty="0">
                <a:cs typeface="Sabon Next LT"/>
              </a:rPr>
              <a:t>Yetenek Kapısı Platformu</a:t>
            </a:r>
            <a:endParaRPr lang="tr-TR" dirty="0"/>
          </a:p>
        </p:txBody>
      </p:sp>
      <p:sp>
        <p:nvSpPr>
          <p:cNvPr id="3" name="İçerik Yer Tutucusu 2">
            <a:extLst>
              <a:ext uri="{FF2B5EF4-FFF2-40B4-BE49-F238E27FC236}">
                <a16:creationId xmlns:a16="http://schemas.microsoft.com/office/drawing/2014/main" xmlns="" id="{BC821341-1E0D-47C6-B523-8E7D687245F9}"/>
              </a:ext>
            </a:extLst>
          </p:cNvPr>
          <p:cNvSpPr>
            <a:spLocks noGrp="1"/>
          </p:cNvSpPr>
          <p:nvPr>
            <p:ph idx="1"/>
          </p:nvPr>
        </p:nvSpPr>
        <p:spPr>
          <a:xfrm>
            <a:off x="6324601" y="785004"/>
            <a:ext cx="4800600" cy="5809890"/>
          </a:xfrm>
        </p:spPr>
        <p:txBody>
          <a:bodyPr vert="horz" lIns="91440" tIns="45720" rIns="91440" bIns="45720" rtlCol="0" anchor="ctr">
            <a:normAutofit/>
          </a:bodyPr>
          <a:lstStyle/>
          <a:p>
            <a:pPr marL="0" indent="0">
              <a:lnSpc>
                <a:spcPct val="100000"/>
              </a:lnSpc>
              <a:buNone/>
            </a:pPr>
            <a:r>
              <a:rPr lang="tr-TR" sz="1500" dirty="0">
                <a:ea typeface="+mn-lt"/>
                <a:cs typeface="+mn-lt"/>
              </a:rPr>
              <a:t>Cumhurbaşkanlığı İnsan Kaynakları Ofisi Başkanlığı tarafından, öğrenci ve mezunların nitelikli istihdamına katkı sağlamak amacıyla geliştirilmiş online platformdur. </a:t>
            </a:r>
            <a:endParaRPr lang="tr-TR" sz="1500" dirty="0"/>
          </a:p>
          <a:p>
            <a:pPr>
              <a:lnSpc>
                <a:spcPct val="100000"/>
              </a:lnSpc>
            </a:pPr>
            <a:r>
              <a:rPr lang="tr-TR" sz="1500" dirty="0">
                <a:ea typeface="+mn-lt"/>
                <a:cs typeface="+mn-lt"/>
              </a:rPr>
              <a:t>Kariyer Merkezleri’nin ihtiyaçlarına göre hazırlanan ‘Yetenek Kapısı’ platformu gençler ve işverenlerin zamandan ve mekândan bağımsız şekilde sürekli iletişimde kalabilmelerini sağlamaktadır. </a:t>
            </a:r>
            <a:endParaRPr lang="tr-TR" sz="1500" dirty="0"/>
          </a:p>
          <a:p>
            <a:pPr>
              <a:lnSpc>
                <a:spcPct val="100000"/>
              </a:lnSpc>
            </a:pPr>
            <a:r>
              <a:rPr lang="tr-TR" sz="1500" dirty="0">
                <a:ea typeface="+mn-lt"/>
                <a:cs typeface="+mn-lt"/>
              </a:rPr>
              <a:t>Öğrenciler ve mezunlar, ‘Yetenek Kapısı’nda profil oluşturarak, kariyer ağına ilk adımı atabilecek; oluşturulan profil aracılığıyla, kariyer fuarları, etkinlikler ve eğitimlere kolaylıkla katılabileceklerdir. </a:t>
            </a:r>
            <a:endParaRPr lang="tr-TR" sz="1500" dirty="0"/>
          </a:p>
          <a:p>
            <a:pPr>
              <a:lnSpc>
                <a:spcPct val="100000"/>
              </a:lnSpc>
            </a:pPr>
            <a:r>
              <a:rPr lang="tr-TR" sz="1500" dirty="0">
                <a:ea typeface="+mn-lt"/>
                <a:cs typeface="+mn-lt"/>
              </a:rPr>
              <a:t>Ayrıca ‘Yetenek Kapısı’ işverenler için de doğru ve hızlı insan kaynağına ulaşmayı kolaylaştırmak için tasarlanmıştır.</a:t>
            </a:r>
            <a:endParaRPr lang="tr-TR" sz="1500" dirty="0"/>
          </a:p>
          <a:p>
            <a:pPr>
              <a:lnSpc>
                <a:spcPct val="100000"/>
              </a:lnSpc>
            </a:pPr>
            <a:r>
              <a:rPr lang="tr-TR" sz="1500" dirty="0">
                <a:ea typeface="+mn-lt"/>
                <a:cs typeface="+mn-lt"/>
              </a:rPr>
              <a:t>Üye olmak için </a:t>
            </a:r>
            <a:r>
              <a:rPr lang="tr-TR" sz="1500" dirty="0">
                <a:ea typeface="+mn-lt"/>
                <a:cs typeface="+mn-lt"/>
                <a:hlinkClick r:id="rId3"/>
              </a:rPr>
              <a:t>https://www.yetenekkapisi.org/</a:t>
            </a:r>
            <a:r>
              <a:rPr lang="tr-TR" sz="1500" dirty="0">
                <a:ea typeface="+mn-lt"/>
                <a:cs typeface="+mn-lt"/>
              </a:rPr>
              <a:t> adresini ziyaret ediniz.</a:t>
            </a:r>
            <a:endParaRPr lang="tr-TR" sz="1500" dirty="0"/>
          </a:p>
          <a:p>
            <a:pPr>
              <a:lnSpc>
                <a:spcPct val="100000"/>
              </a:lnSpc>
            </a:pPr>
            <a:endParaRPr lang="tr-TR" sz="1500"/>
          </a:p>
          <a:p>
            <a:pPr>
              <a:lnSpc>
                <a:spcPct val="100000"/>
              </a:lnSpc>
            </a:pPr>
            <a:endParaRPr lang="tr-TR" sz="1500"/>
          </a:p>
        </p:txBody>
      </p:sp>
    </p:spTree>
    <p:extLst>
      <p:ext uri="{BB962C8B-B14F-4D97-AF65-F5344CB8AC3E}">
        <p14:creationId xmlns:p14="http://schemas.microsoft.com/office/powerpoint/2010/main" val="158998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xmlns="" id="{12B335A1-0110-4D6F-BC0E-DCDCB43203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xmlns="" id="{3B05D9A1-5C36-49D4-8D83-8782DE1E1BC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xmlns="" id="{3D2C8D16-C3E9-4377-B192-9F3B9A8673D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554D5437-6B78-4B27-947B-2DC9D0448867}"/>
              </a:ext>
            </a:extLst>
          </p:cNvPr>
          <p:cNvSpPr>
            <a:spLocks noGrp="1"/>
          </p:cNvSpPr>
          <p:nvPr>
            <p:ph type="title"/>
          </p:nvPr>
        </p:nvSpPr>
        <p:spPr>
          <a:xfrm>
            <a:off x="1094391" y="381000"/>
            <a:ext cx="10003218" cy="2057400"/>
          </a:xfrm>
        </p:spPr>
        <p:txBody>
          <a:bodyPr>
            <a:normAutofit/>
          </a:bodyPr>
          <a:lstStyle/>
          <a:p>
            <a:pPr algn="ctr"/>
            <a:r>
              <a:rPr lang="tr-TR" dirty="0">
                <a:cs typeface="Sabon Next LT"/>
              </a:rPr>
              <a:t>Yetenek Kapısı Platformunda Yer Alan Sekmeler</a:t>
            </a:r>
            <a:endParaRPr lang="tr-TR"/>
          </a:p>
        </p:txBody>
      </p:sp>
      <p:graphicFrame>
        <p:nvGraphicFramePr>
          <p:cNvPr id="5" name="İçerik Yer Tutucusu 2">
            <a:extLst>
              <a:ext uri="{FF2B5EF4-FFF2-40B4-BE49-F238E27FC236}">
                <a16:creationId xmlns:a16="http://schemas.microsoft.com/office/drawing/2014/main" xmlns="" id="{C54423D1-EDB1-48CB-8C3C-80D18E692AAA}"/>
              </a:ext>
            </a:extLst>
          </p:cNvPr>
          <p:cNvGraphicFramePr>
            <a:graphicFrameLocks noGrp="1"/>
          </p:cNvGraphicFramePr>
          <p:nvPr>
            <p:ph idx="1"/>
            <p:extLst>
              <p:ext uri="{D42A27DB-BD31-4B8C-83A1-F6EECF244321}">
                <p14:modId xmlns:p14="http://schemas.microsoft.com/office/powerpoint/2010/main" val="437741221"/>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092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9" name="Rectangle 3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5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0" name="Group 32">
            <a:extLst>
              <a:ext uri="{FF2B5EF4-FFF2-40B4-BE49-F238E27FC236}">
                <a16:creationId xmlns:a16="http://schemas.microsoft.com/office/drawing/2014/main" xmlns="" id="{60D82D56-D377-48D4-8DE9-6A0A8DB5E31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1" y="-2"/>
            <a:ext cx="2696853" cy="4598233"/>
            <a:chOff x="8059620" y="41922"/>
            <a:chExt cx="3997615" cy="6816077"/>
          </a:xfrm>
        </p:grpSpPr>
        <p:pic>
          <p:nvPicPr>
            <p:cNvPr id="41" name="Picture 33">
              <a:extLst>
                <a:ext uri="{FF2B5EF4-FFF2-40B4-BE49-F238E27FC236}">
                  <a16:creationId xmlns:a16="http://schemas.microsoft.com/office/drawing/2014/main" xmlns="" id="{6D8CD235-5DAC-4779-B652-AEF90B9844A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42" name="Picture 34">
              <a:extLst>
                <a:ext uri="{FF2B5EF4-FFF2-40B4-BE49-F238E27FC236}">
                  <a16:creationId xmlns:a16="http://schemas.microsoft.com/office/drawing/2014/main" xmlns="" id="{9048802B-B281-498F-88C5-E240B74438C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9FC0EEF0-6730-4E0C-AFB1-EBABAE4BF25B}"/>
              </a:ext>
            </a:extLst>
          </p:cNvPr>
          <p:cNvSpPr>
            <a:spLocks noGrp="1"/>
          </p:cNvSpPr>
          <p:nvPr>
            <p:ph type="title"/>
          </p:nvPr>
        </p:nvSpPr>
        <p:spPr>
          <a:xfrm>
            <a:off x="609601" y="559813"/>
            <a:ext cx="5181599" cy="5612387"/>
          </a:xfrm>
        </p:spPr>
        <p:txBody>
          <a:bodyPr anchor="ctr">
            <a:normAutofit/>
          </a:bodyPr>
          <a:lstStyle/>
          <a:p>
            <a:r>
              <a:rPr lang="tr-TR">
                <a:cs typeface="Sabon Next LT"/>
              </a:rPr>
              <a:t>Kariyer Nedir?</a:t>
            </a:r>
            <a:endParaRPr lang="tr-TR"/>
          </a:p>
        </p:txBody>
      </p:sp>
      <p:sp>
        <p:nvSpPr>
          <p:cNvPr id="3" name="İçerik Yer Tutucusu 2">
            <a:extLst>
              <a:ext uri="{FF2B5EF4-FFF2-40B4-BE49-F238E27FC236}">
                <a16:creationId xmlns:a16="http://schemas.microsoft.com/office/drawing/2014/main" xmlns="" id="{105E8EAD-0ADE-4F91-BB6F-324566370030}"/>
              </a:ext>
            </a:extLst>
          </p:cNvPr>
          <p:cNvSpPr>
            <a:spLocks noGrp="1"/>
          </p:cNvSpPr>
          <p:nvPr>
            <p:ph idx="1"/>
          </p:nvPr>
        </p:nvSpPr>
        <p:spPr>
          <a:xfrm>
            <a:off x="6477000" y="559813"/>
            <a:ext cx="5180106" cy="5612387"/>
          </a:xfrm>
        </p:spPr>
        <p:txBody>
          <a:bodyPr vert="horz" lIns="91440" tIns="45720" rIns="91440" bIns="45720" rtlCol="0" anchor="ctr">
            <a:normAutofit/>
          </a:bodyPr>
          <a:lstStyle/>
          <a:p>
            <a:pPr>
              <a:lnSpc>
                <a:spcPct val="100000"/>
              </a:lnSpc>
            </a:pPr>
            <a:r>
              <a:rPr lang="tr-TR" sz="1500">
                <a:ea typeface="+mn-lt"/>
                <a:cs typeface="+mn-lt"/>
              </a:rPr>
              <a:t>Kariyer kavramı, meslek ve iş kavramları ile aynı anlamda olmayıp; bireyin yaşamı boyunca mesleki anlamda çıktığı sürdürülebilir yol olarak ifade edilebilir.</a:t>
            </a:r>
          </a:p>
          <a:p>
            <a:pPr>
              <a:lnSpc>
                <a:spcPct val="100000"/>
              </a:lnSpc>
            </a:pPr>
            <a:r>
              <a:rPr lang="tr-TR" sz="1500">
                <a:ea typeface="+mn-lt"/>
                <a:cs typeface="+mn-lt"/>
              </a:rPr>
              <a:t>Kariyer kelimesinin kökenine bakıldığında benzer şekilde İngilizce ‘</a:t>
            </a:r>
            <a:r>
              <a:rPr lang="tr-TR" sz="1500" i="1">
                <a:ea typeface="+mn-lt"/>
                <a:cs typeface="+mn-lt"/>
              </a:rPr>
              <a:t>career’</a:t>
            </a:r>
            <a:r>
              <a:rPr lang="tr-TR" sz="1500">
                <a:ea typeface="+mn-lt"/>
                <a:cs typeface="+mn-lt"/>
              </a:rPr>
              <a:t> meslek, meslek hayatı ve Latince </a:t>
            </a:r>
            <a:r>
              <a:rPr lang="tr-TR" sz="1500" i="1">
                <a:ea typeface="+mn-lt"/>
                <a:cs typeface="+mn-lt"/>
              </a:rPr>
              <a:t>‘carrera’</a:t>
            </a:r>
            <a:r>
              <a:rPr lang="tr-TR" sz="1500">
                <a:ea typeface="+mn-lt"/>
                <a:cs typeface="+mn-lt"/>
              </a:rPr>
              <a:t> yol anlamına geldiğini görmekteyiz.</a:t>
            </a:r>
          </a:p>
          <a:p>
            <a:pPr>
              <a:lnSpc>
                <a:spcPct val="100000"/>
              </a:lnSpc>
            </a:pPr>
            <a:r>
              <a:rPr lang="tr-TR" sz="1500">
                <a:ea typeface="+mn-lt"/>
                <a:cs typeface="+mn-lt"/>
              </a:rPr>
              <a:t>Kavram olarak kariyer uzun yıllardır kullanılmasına karşın, 1970’li yıllarda yaşanan kapitalizmdeki dönüşümler ile insan kaynakları, personel yönetimi gibi çalışma alanlarının ön plana çıkmasıyla akademik literatürde önem kazandığı görülmektedir.</a:t>
            </a:r>
            <a:endParaRPr lang="tr-TR" sz="1500">
              <a:latin typeface="Avenir Next LT Pro"/>
              <a:cs typeface="Sabon Next LT"/>
            </a:endParaRPr>
          </a:p>
          <a:p>
            <a:pPr>
              <a:lnSpc>
                <a:spcPct val="100000"/>
              </a:lnSpc>
            </a:pPr>
            <a:r>
              <a:rPr lang="tr-TR" sz="1500">
                <a:latin typeface="Avenir Next LT Pro"/>
                <a:cs typeface="Sabon Next LT"/>
              </a:rPr>
              <a:t>Genel olarak, </a:t>
            </a:r>
            <a:r>
              <a:rPr lang="tr-TR" sz="1500">
                <a:ea typeface="+mn-lt"/>
                <a:cs typeface="Sabon Next LT"/>
              </a:rPr>
              <a:t>k</a:t>
            </a:r>
            <a:r>
              <a:rPr lang="tr-TR" sz="1500">
                <a:ea typeface="+mn-lt"/>
                <a:cs typeface="+mn-lt"/>
              </a:rPr>
              <a:t>ariyer; bireyin iş yaşamında sahip olmak ve ulaşmak isteyeceği uzmanlık ve iş başarısı; bireyin çalışma süreci boyunca elde ettiği tecrübelerin oluşturduğu sürecin adı ve bireyin hayatı boyunca sahip olduğu işe ilişkin deneyim ve faaliyetleri ile ilgili olarak tutum ve davranışları şeklinde tanımlanmaktadır. </a:t>
            </a:r>
          </a:p>
          <a:p>
            <a:pPr>
              <a:lnSpc>
                <a:spcPct val="100000"/>
              </a:lnSpc>
            </a:pPr>
            <a:endParaRPr lang="tr-TR" sz="1500">
              <a:latin typeface="Avenir Next LT Pro"/>
              <a:cs typeface="Sabon Next LT"/>
            </a:endParaRPr>
          </a:p>
          <a:p>
            <a:pPr>
              <a:lnSpc>
                <a:spcPct val="100000"/>
              </a:lnSpc>
            </a:pPr>
            <a:endParaRPr lang="tr-TR" sz="1500">
              <a:latin typeface="Times"/>
              <a:cs typeface="Sabon Next LT"/>
            </a:endParaRPr>
          </a:p>
        </p:txBody>
      </p:sp>
    </p:spTree>
    <p:extLst>
      <p:ext uri="{BB962C8B-B14F-4D97-AF65-F5344CB8AC3E}">
        <p14:creationId xmlns:p14="http://schemas.microsoft.com/office/powerpoint/2010/main" val="268371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2" name="Picture 61">
            <a:extLst>
              <a:ext uri="{FF2B5EF4-FFF2-40B4-BE49-F238E27FC236}">
                <a16:creationId xmlns:a16="http://schemas.microsoft.com/office/drawing/2014/main" xmlns="" id="{BC526B7A-4801-4FD1-95C8-03AF22629E8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64" name="Rectangle 63">
            <a:extLst>
              <a:ext uri="{FF2B5EF4-FFF2-40B4-BE49-F238E27FC236}">
                <a16:creationId xmlns:a16="http://schemas.microsoft.com/office/drawing/2014/main" xmlns="" id="{2D924463-4DB7-437D-85B1-7EE5042DE5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Rectangle 65">
            <a:extLst>
              <a:ext uri="{FF2B5EF4-FFF2-40B4-BE49-F238E27FC236}">
                <a16:creationId xmlns:a16="http://schemas.microsoft.com/office/drawing/2014/main" xmlns="" id="{9F108545-2EA9-4B3E-915B-295949608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68" name="Group 67">
            <a:extLst>
              <a:ext uri="{FF2B5EF4-FFF2-40B4-BE49-F238E27FC236}">
                <a16:creationId xmlns:a16="http://schemas.microsoft.com/office/drawing/2014/main" xmlns="" id="{E014A1C6-ABE4-4764-8CAC-9D4DFBED38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3048" y="1"/>
            <a:ext cx="5236971" cy="6858000"/>
            <a:chOff x="20829" y="1"/>
            <a:chExt cx="5236971" cy="6857999"/>
          </a:xfrm>
        </p:grpSpPr>
        <p:pic>
          <p:nvPicPr>
            <p:cNvPr id="69" name="Picture 68">
              <a:extLst>
                <a:ext uri="{FF2B5EF4-FFF2-40B4-BE49-F238E27FC236}">
                  <a16:creationId xmlns:a16="http://schemas.microsoft.com/office/drawing/2014/main" xmlns="" id="{F41F3FA7-366E-43EA-A45E-F80A71356F4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70" name="Picture 69">
              <a:extLst>
                <a:ext uri="{FF2B5EF4-FFF2-40B4-BE49-F238E27FC236}">
                  <a16:creationId xmlns:a16="http://schemas.microsoft.com/office/drawing/2014/main" xmlns="" id="{9205DBCF-C4CF-4848-8BDD-A6EB0CF6E08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Başlık 1">
            <a:extLst>
              <a:ext uri="{FF2B5EF4-FFF2-40B4-BE49-F238E27FC236}">
                <a16:creationId xmlns:a16="http://schemas.microsoft.com/office/drawing/2014/main" xmlns="" id="{F41E2DDE-DD49-4AF2-AA46-1030F46620D2}"/>
              </a:ext>
            </a:extLst>
          </p:cNvPr>
          <p:cNvSpPr>
            <a:spLocks noGrp="1"/>
          </p:cNvSpPr>
          <p:nvPr>
            <p:ph type="title"/>
          </p:nvPr>
        </p:nvSpPr>
        <p:spPr>
          <a:xfrm>
            <a:off x="4495799" y="744909"/>
            <a:ext cx="6858000" cy="3155419"/>
          </a:xfrm>
        </p:spPr>
        <p:txBody>
          <a:bodyPr vert="horz" lIns="91440" tIns="45720" rIns="91440" bIns="45720" rtlCol="0" anchor="b">
            <a:normAutofit/>
          </a:bodyPr>
          <a:lstStyle/>
          <a:p>
            <a:r>
              <a:rPr lang="en-US" sz="5200"/>
              <a:t>Kariyer Fuarları İle Kariyerine Yön Ver!</a:t>
            </a:r>
          </a:p>
        </p:txBody>
      </p:sp>
    </p:spTree>
    <p:extLst>
      <p:ext uri="{BB962C8B-B14F-4D97-AF65-F5344CB8AC3E}">
        <p14:creationId xmlns:p14="http://schemas.microsoft.com/office/powerpoint/2010/main" val="18211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2" name="Group 31">
            <a:extLst>
              <a:ext uri="{FF2B5EF4-FFF2-40B4-BE49-F238E27FC236}">
                <a16:creationId xmlns:a16="http://schemas.microsoft.com/office/drawing/2014/main" xmlns="" id="{545001F7-3F8F-4035-8348-1B9798C77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5236971" cy="6858000"/>
            <a:chOff x="20829" y="1"/>
            <a:chExt cx="5236971" cy="6857999"/>
          </a:xfrm>
        </p:grpSpPr>
        <p:pic>
          <p:nvPicPr>
            <p:cNvPr id="33" name="Picture 32">
              <a:extLst>
                <a:ext uri="{FF2B5EF4-FFF2-40B4-BE49-F238E27FC236}">
                  <a16:creationId xmlns:a16="http://schemas.microsoft.com/office/drawing/2014/main" xmlns="" id="{0A49B481-5581-4AF6-AFFC-BB62F86A3B0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4" name="Picture 33">
              <a:extLst>
                <a:ext uri="{FF2B5EF4-FFF2-40B4-BE49-F238E27FC236}">
                  <a16:creationId xmlns:a16="http://schemas.microsoft.com/office/drawing/2014/main" xmlns="" id="{CA289CF0-18E2-49F0-8C1F-511C4BA4809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36" name="Rectangle 35">
            <a:extLst>
              <a:ext uri="{FF2B5EF4-FFF2-40B4-BE49-F238E27FC236}">
                <a16:creationId xmlns:a16="http://schemas.microsoft.com/office/drawing/2014/main" xmlns="" id="{0DADC141-2CF4-4D22-BFEF-05FB358E4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F43A66C0-8F79-4D55-8A61-9E980D5FEE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8E018D4-8EB3-424D-BF08-D378A9A2C4D7}"/>
              </a:ext>
            </a:extLst>
          </p:cNvPr>
          <p:cNvSpPr>
            <a:spLocks noGrp="1"/>
          </p:cNvSpPr>
          <p:nvPr>
            <p:ph type="title"/>
          </p:nvPr>
        </p:nvSpPr>
        <p:spPr>
          <a:xfrm>
            <a:off x="1143000" y="1066800"/>
            <a:ext cx="5410200" cy="1997075"/>
          </a:xfrm>
        </p:spPr>
        <p:txBody>
          <a:bodyPr vert="horz" lIns="91440" tIns="45720" rIns="91440" bIns="45720" rtlCol="0">
            <a:normAutofit/>
          </a:bodyPr>
          <a:lstStyle/>
          <a:p>
            <a:pPr>
              <a:lnSpc>
                <a:spcPct val="90000"/>
              </a:lnSpc>
            </a:pPr>
            <a:r>
              <a:rPr lang="en-US" sz="3300"/>
              <a:t>Batı Karadeniz Kariyer Fuarı (BATIKAF)</a:t>
            </a:r>
            <a:r>
              <a:rPr lang="en-US" sz="3300">
                <a:cs typeface="Sabon Next LT"/>
              </a:rPr>
              <a:t/>
            </a:r>
            <a:br>
              <a:rPr lang="en-US" sz="3300">
                <a:cs typeface="Sabon Next LT"/>
              </a:rPr>
            </a:br>
            <a:r>
              <a:rPr lang="en-US" sz="3300"/>
              <a:t/>
            </a:r>
            <a:br>
              <a:rPr lang="en-US" sz="3300"/>
            </a:br>
            <a:r>
              <a:rPr lang="en-US" sz="3300"/>
              <a:t>25 – 26 Mart 2022</a:t>
            </a:r>
          </a:p>
        </p:txBody>
      </p:sp>
      <p:pic>
        <p:nvPicPr>
          <p:cNvPr id="4" name="Resim 4" descr="metin içeren bir resim&#10;&#10;Açıklama otomatik olarak oluşturuldu">
            <a:extLst>
              <a:ext uri="{FF2B5EF4-FFF2-40B4-BE49-F238E27FC236}">
                <a16:creationId xmlns:a16="http://schemas.microsoft.com/office/drawing/2014/main" xmlns="" id="{5D79DEE0-E46B-462B-A2B3-389CC56A5889}"/>
              </a:ext>
            </a:extLst>
          </p:cNvPr>
          <p:cNvPicPr>
            <a:picLocks noChangeAspect="1"/>
          </p:cNvPicPr>
          <p:nvPr/>
        </p:nvPicPr>
        <p:blipFill>
          <a:blip r:embed="rId3"/>
          <a:stretch>
            <a:fillRect/>
          </a:stretch>
        </p:blipFill>
        <p:spPr>
          <a:xfrm>
            <a:off x="7010400" y="1939845"/>
            <a:ext cx="4209625" cy="2978309"/>
          </a:xfrm>
          <a:prstGeom prst="rect">
            <a:avLst/>
          </a:prstGeom>
        </p:spPr>
      </p:pic>
    </p:spTree>
    <p:extLst>
      <p:ext uri="{BB962C8B-B14F-4D97-AF65-F5344CB8AC3E}">
        <p14:creationId xmlns:p14="http://schemas.microsoft.com/office/powerpoint/2010/main" val="278373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7" name="Group 26">
            <a:extLst>
              <a:ext uri="{FF2B5EF4-FFF2-40B4-BE49-F238E27FC236}">
                <a16:creationId xmlns:a16="http://schemas.microsoft.com/office/drawing/2014/main" xmlns="" id="{DB2F975E-DA49-4702-8C47-1C492A7A848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28" name="Picture 27">
              <a:extLst>
                <a:ext uri="{FF2B5EF4-FFF2-40B4-BE49-F238E27FC236}">
                  <a16:creationId xmlns:a16="http://schemas.microsoft.com/office/drawing/2014/main" xmlns="" id="{9BB1C3C0-F046-4A8E-B762-5D60202A6BB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9" name="Picture 28">
              <a:extLst>
                <a:ext uri="{FF2B5EF4-FFF2-40B4-BE49-F238E27FC236}">
                  <a16:creationId xmlns:a16="http://schemas.microsoft.com/office/drawing/2014/main" xmlns="" id="{CC2C50DE-161C-4D3A-8A43-4DFCF8C6415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23F11DC0-21FF-41C2-9C31-FA98D36A1E53}"/>
              </a:ext>
            </a:extLst>
          </p:cNvPr>
          <p:cNvSpPr>
            <a:spLocks noGrp="1"/>
          </p:cNvSpPr>
          <p:nvPr>
            <p:ph type="title"/>
          </p:nvPr>
        </p:nvSpPr>
        <p:spPr>
          <a:xfrm>
            <a:off x="1563625" y="1163662"/>
            <a:ext cx="9067799" cy="1664573"/>
          </a:xfrm>
        </p:spPr>
        <p:txBody>
          <a:bodyPr>
            <a:normAutofit/>
          </a:bodyPr>
          <a:lstStyle/>
          <a:p>
            <a:pPr algn="ctr"/>
            <a:r>
              <a:rPr lang="tr-TR">
                <a:solidFill>
                  <a:srgbClr val="FFFFFF"/>
                </a:solidFill>
                <a:cs typeface="Sabon Next LT"/>
              </a:rPr>
              <a:t>Batı Karadeniz Kariyer Fuarı (BATIKAF)</a:t>
            </a:r>
            <a:endParaRPr lang="tr-TR">
              <a:solidFill>
                <a:srgbClr val="FFFFFF"/>
              </a:solidFill>
            </a:endParaRPr>
          </a:p>
        </p:txBody>
      </p:sp>
      <p:sp>
        <p:nvSpPr>
          <p:cNvPr id="3" name="İçerik Yer Tutucusu 2">
            <a:extLst>
              <a:ext uri="{FF2B5EF4-FFF2-40B4-BE49-F238E27FC236}">
                <a16:creationId xmlns:a16="http://schemas.microsoft.com/office/drawing/2014/main" xmlns="" id="{6E192601-7047-4A53-BE64-5C3F6FD8AA7C}"/>
              </a:ext>
            </a:extLst>
          </p:cNvPr>
          <p:cNvSpPr>
            <a:spLocks noGrp="1"/>
          </p:cNvSpPr>
          <p:nvPr>
            <p:ph idx="1"/>
          </p:nvPr>
        </p:nvSpPr>
        <p:spPr>
          <a:xfrm>
            <a:off x="1722068" y="3218361"/>
            <a:ext cx="9067215" cy="3728613"/>
          </a:xfrm>
        </p:spPr>
        <p:txBody>
          <a:bodyPr vert="horz" lIns="91440" tIns="45720" rIns="91440" bIns="45720" rtlCol="0">
            <a:normAutofit/>
          </a:bodyPr>
          <a:lstStyle/>
          <a:p>
            <a:pPr marL="0" indent="0" algn="ctr">
              <a:buNone/>
            </a:pPr>
            <a:r>
              <a:rPr lang="tr-TR" sz="1800">
                <a:solidFill>
                  <a:srgbClr val="FFFFFF"/>
                </a:solidFill>
                <a:ea typeface="+mn-lt"/>
                <a:cs typeface="+mn-lt"/>
              </a:rPr>
              <a:t>Cumhurbaşkanlığı İnsan Kaynakları Ofisi Başkanlığı koordinasyonunda düzenlenen ve geçen sene Kovid-19 salgını sebebiyle iptal edilen 'Yetenek Her Yerde - Bölgesel Kariyer Fuarlarının' 2022 yılı içinde 11 bölgede devam etmesine karar verilmiştir. Bu kapsamda, Bartın Üniversitesi'nin paydaş olarak yer aldığı Batı Karadeniz Kariyer Fuarı Bolu Abant İzzet Baysal Üniversitesi (BAİBÜ) ev sahipliğinde on beş üniversitenin paydaş katılımları ile</a:t>
            </a:r>
            <a:r>
              <a:rPr lang="tr-TR" sz="1800" b="1">
                <a:solidFill>
                  <a:srgbClr val="FFFFFF"/>
                </a:solidFill>
                <a:ea typeface="+mn-lt"/>
                <a:cs typeface="+mn-lt"/>
              </a:rPr>
              <a:t> </a:t>
            </a:r>
            <a:endParaRPr lang="tr-TR" sz="1800">
              <a:solidFill>
                <a:srgbClr val="FFFFFF"/>
              </a:solidFill>
              <a:ea typeface="+mn-lt"/>
              <a:cs typeface="+mn-lt"/>
            </a:endParaRPr>
          </a:p>
          <a:p>
            <a:pPr marL="0" indent="0" algn="ctr">
              <a:buNone/>
            </a:pPr>
            <a:r>
              <a:rPr lang="tr-TR" sz="1800" b="1">
                <a:solidFill>
                  <a:srgbClr val="FFFFFF"/>
                </a:solidFill>
                <a:ea typeface="+mn-lt"/>
                <a:cs typeface="+mn-lt"/>
              </a:rPr>
              <a:t>25 - 26 Mart 2022</a:t>
            </a:r>
            <a:r>
              <a:rPr lang="tr-TR" sz="1800">
                <a:solidFill>
                  <a:srgbClr val="FFFFFF"/>
                </a:solidFill>
                <a:ea typeface="+mn-lt"/>
                <a:cs typeface="+mn-lt"/>
              </a:rPr>
              <a:t> tarihleri arasında gerçekleştirilecektir. </a:t>
            </a:r>
            <a:endParaRPr lang="tr-TR" sz="1800">
              <a:solidFill>
                <a:srgbClr val="FFFFFF"/>
              </a:solidFill>
            </a:endParaRPr>
          </a:p>
          <a:p>
            <a:pPr marL="0" indent="0" algn="ctr"/>
            <a:endParaRPr lang="tr-TR" sz="1800">
              <a:solidFill>
                <a:srgbClr val="FFFFFF"/>
              </a:solidFill>
            </a:endParaRPr>
          </a:p>
          <a:p>
            <a:pPr marL="0" indent="0" algn="ctr">
              <a:buNone/>
            </a:pPr>
            <a:r>
              <a:rPr lang="en-US" sz="1800">
                <a:solidFill>
                  <a:srgbClr val="FFFFFF"/>
                </a:solidFill>
              </a:rPr>
              <a:t/>
            </a:r>
            <a:br>
              <a:rPr lang="en-US" sz="1800">
                <a:solidFill>
                  <a:srgbClr val="FFFFFF"/>
                </a:solidFill>
              </a:rPr>
            </a:br>
            <a:endParaRPr lang="en-US" sz="1800">
              <a:solidFill>
                <a:srgbClr val="FFFFFF"/>
              </a:solidFill>
            </a:endParaRPr>
          </a:p>
        </p:txBody>
      </p:sp>
    </p:spTree>
    <p:extLst>
      <p:ext uri="{BB962C8B-B14F-4D97-AF65-F5344CB8AC3E}">
        <p14:creationId xmlns:p14="http://schemas.microsoft.com/office/powerpoint/2010/main" val="248489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7"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1">
            <a:extLst>
              <a:ext uri="{FF2B5EF4-FFF2-40B4-BE49-F238E27FC236}">
                <a16:creationId xmlns:a16="http://schemas.microsoft.com/office/drawing/2014/main" xmlns="" id="{027CAEDE-D92D-4745-8749-71019415A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xmlns="" id="{6A0ABFF7-3293-4EAC-9426-EBDCAA34D5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flipV="1">
            <a:off x="0" y="5080"/>
            <a:ext cx="3464215" cy="4598234"/>
            <a:chOff x="8059620" y="41922"/>
            <a:chExt cx="3997615" cy="6816077"/>
          </a:xfrm>
        </p:grpSpPr>
        <p:pic>
          <p:nvPicPr>
            <p:cNvPr id="15" name="Picture 14">
              <a:extLst>
                <a:ext uri="{FF2B5EF4-FFF2-40B4-BE49-F238E27FC236}">
                  <a16:creationId xmlns:a16="http://schemas.microsoft.com/office/drawing/2014/main" xmlns="" id="{FB475375-4F9B-4D93-8769-B42BB7F4470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9" name="Picture 15">
              <a:extLst>
                <a:ext uri="{FF2B5EF4-FFF2-40B4-BE49-F238E27FC236}">
                  <a16:creationId xmlns:a16="http://schemas.microsoft.com/office/drawing/2014/main" xmlns="" id="{6074A43D-E1B2-4563-8D84-A962E8ABE79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47FCBCCE-DCBA-410E-B801-802B91B8975A}"/>
              </a:ext>
            </a:extLst>
          </p:cNvPr>
          <p:cNvSpPr>
            <a:spLocks noGrp="1"/>
          </p:cNvSpPr>
          <p:nvPr>
            <p:ph type="title"/>
          </p:nvPr>
        </p:nvSpPr>
        <p:spPr>
          <a:xfrm>
            <a:off x="838201" y="559813"/>
            <a:ext cx="4876800" cy="5577934"/>
          </a:xfrm>
        </p:spPr>
        <p:txBody>
          <a:bodyPr anchor="ctr">
            <a:normAutofit/>
          </a:bodyPr>
          <a:lstStyle/>
          <a:p>
            <a:r>
              <a:rPr lang="tr-TR">
                <a:solidFill>
                  <a:srgbClr val="FFFFFF"/>
                </a:solidFill>
                <a:cs typeface="Sabon Next LT"/>
              </a:rPr>
              <a:t>Neden Kayıt Olmalıyım?</a:t>
            </a:r>
            <a:endParaRPr lang="tr-TR">
              <a:solidFill>
                <a:srgbClr val="FFFFFF"/>
              </a:solidFill>
            </a:endParaRPr>
          </a:p>
        </p:txBody>
      </p:sp>
      <p:sp>
        <p:nvSpPr>
          <p:cNvPr id="3" name="İçerik Yer Tutucusu 2">
            <a:extLst>
              <a:ext uri="{FF2B5EF4-FFF2-40B4-BE49-F238E27FC236}">
                <a16:creationId xmlns:a16="http://schemas.microsoft.com/office/drawing/2014/main" xmlns="" id="{92F260CF-3173-4FA5-BF14-22547D4D298D}"/>
              </a:ext>
            </a:extLst>
          </p:cNvPr>
          <p:cNvSpPr>
            <a:spLocks noGrp="1"/>
          </p:cNvSpPr>
          <p:nvPr>
            <p:ph idx="1"/>
          </p:nvPr>
        </p:nvSpPr>
        <p:spPr>
          <a:xfrm>
            <a:off x="6324600" y="716366"/>
            <a:ext cx="5408706" cy="5396722"/>
          </a:xfrm>
        </p:spPr>
        <p:txBody>
          <a:bodyPr vert="horz" lIns="91440" tIns="45720" rIns="91440" bIns="45720" rtlCol="0" anchor="ctr">
            <a:normAutofit/>
          </a:bodyPr>
          <a:lstStyle/>
          <a:p>
            <a:pPr marL="0" indent="0">
              <a:buNone/>
            </a:pPr>
            <a:r>
              <a:rPr lang="tr-TR" sz="1800">
                <a:ea typeface="+mn-lt"/>
                <a:cs typeface="+mn-lt"/>
              </a:rPr>
              <a:t>Kariyer Fuarına katılan öğrenci ve mezunlarımız; </a:t>
            </a:r>
          </a:p>
          <a:p>
            <a:pPr marL="457200" indent="-457200"/>
            <a:r>
              <a:rPr lang="tr-TR" sz="1800">
                <a:ea typeface="+mn-lt"/>
                <a:cs typeface="+mn-lt"/>
              </a:rPr>
              <a:t>meslekleri hakkında derinlemesine bilgi alabilir, </a:t>
            </a:r>
          </a:p>
          <a:p>
            <a:pPr marL="457200" indent="-457200"/>
            <a:r>
              <a:rPr lang="tr-TR" sz="1800">
                <a:ea typeface="+mn-lt"/>
                <a:cs typeface="+mn-lt"/>
              </a:rPr>
              <a:t>özyeterliliklerinin farkına vararak mesleki becerilerini geliştirebilir, </a:t>
            </a:r>
          </a:p>
          <a:p>
            <a:pPr marL="457200" indent="-457200"/>
            <a:r>
              <a:rPr lang="tr-TR" sz="1800">
                <a:ea typeface="+mn-lt"/>
                <a:cs typeface="+mn-lt"/>
              </a:rPr>
              <a:t>alanlarına uygun birçok firma ile tanışarak detaylı bilgi alma şansı elde edebilir, </a:t>
            </a:r>
          </a:p>
          <a:p>
            <a:pPr marL="457200" indent="-457200"/>
            <a:r>
              <a:rPr lang="tr-TR" sz="1800">
                <a:ea typeface="+mn-lt"/>
                <a:cs typeface="+mn-lt"/>
              </a:rPr>
              <a:t>katılımcı firmaların iş ve staj süreçleri hakkında detaylı bilgi edinerek başvuru yapabilir, </a:t>
            </a:r>
          </a:p>
          <a:p>
            <a:pPr marL="457200" indent="-457200"/>
            <a:r>
              <a:rPr lang="tr-TR" sz="1800">
                <a:ea typeface="+mn-lt"/>
                <a:cs typeface="+mn-lt"/>
              </a:rPr>
              <a:t>girişimciler ile bir araya gelerek kendi markalarını oluşturmak ve hayallerindeki işi hayata geçirmek için önerileri dinleyebilirler. </a:t>
            </a:r>
            <a:endParaRPr lang="tr-TR" sz="1800"/>
          </a:p>
        </p:txBody>
      </p:sp>
    </p:spTree>
    <p:extLst>
      <p:ext uri="{BB962C8B-B14F-4D97-AF65-F5344CB8AC3E}">
        <p14:creationId xmlns:p14="http://schemas.microsoft.com/office/powerpoint/2010/main" val="383556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xmlns="" id="{027CAEDE-D92D-4745-8749-71019415A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xmlns="" id="{6A0ABFF7-3293-4EAC-9426-EBDCAA34D5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flipV="1">
            <a:off x="0" y="5080"/>
            <a:ext cx="3464215" cy="4598234"/>
            <a:chOff x="8059620" y="41922"/>
            <a:chExt cx="3997615" cy="6816077"/>
          </a:xfrm>
        </p:grpSpPr>
        <p:pic>
          <p:nvPicPr>
            <p:cNvPr id="15" name="Picture 14">
              <a:extLst>
                <a:ext uri="{FF2B5EF4-FFF2-40B4-BE49-F238E27FC236}">
                  <a16:creationId xmlns:a16="http://schemas.microsoft.com/office/drawing/2014/main" xmlns="" id="{FB475375-4F9B-4D93-8769-B42BB7F4470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6" name="Picture 15">
              <a:extLst>
                <a:ext uri="{FF2B5EF4-FFF2-40B4-BE49-F238E27FC236}">
                  <a16:creationId xmlns:a16="http://schemas.microsoft.com/office/drawing/2014/main" xmlns="" id="{6074A43D-E1B2-4563-8D84-A962E8ABE79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A558681D-CA80-4BD9-BD42-D00400E4A91F}"/>
              </a:ext>
            </a:extLst>
          </p:cNvPr>
          <p:cNvSpPr>
            <a:spLocks noGrp="1"/>
          </p:cNvSpPr>
          <p:nvPr>
            <p:ph type="title"/>
          </p:nvPr>
        </p:nvSpPr>
        <p:spPr>
          <a:xfrm>
            <a:off x="838201" y="559813"/>
            <a:ext cx="4876800" cy="5577934"/>
          </a:xfrm>
        </p:spPr>
        <p:txBody>
          <a:bodyPr anchor="ctr">
            <a:normAutofit/>
          </a:bodyPr>
          <a:lstStyle/>
          <a:p>
            <a:r>
              <a:rPr lang="tr-TR">
                <a:solidFill>
                  <a:srgbClr val="FFFFFF"/>
                </a:solidFill>
                <a:cs typeface="Sabon Next LT"/>
              </a:rPr>
              <a:t>Nasıl Kayıt Olurum?</a:t>
            </a:r>
            <a:endParaRPr lang="tr-TR">
              <a:solidFill>
                <a:srgbClr val="FFFFFF"/>
              </a:solidFill>
            </a:endParaRPr>
          </a:p>
        </p:txBody>
      </p:sp>
      <p:sp>
        <p:nvSpPr>
          <p:cNvPr id="3" name="İçerik Yer Tutucusu 2">
            <a:extLst>
              <a:ext uri="{FF2B5EF4-FFF2-40B4-BE49-F238E27FC236}">
                <a16:creationId xmlns:a16="http://schemas.microsoft.com/office/drawing/2014/main" xmlns="" id="{3AB00237-7352-4211-BCE9-2641091B91AF}"/>
              </a:ext>
            </a:extLst>
          </p:cNvPr>
          <p:cNvSpPr>
            <a:spLocks noGrp="1"/>
          </p:cNvSpPr>
          <p:nvPr>
            <p:ph idx="1"/>
          </p:nvPr>
        </p:nvSpPr>
        <p:spPr>
          <a:xfrm>
            <a:off x="6324600" y="716366"/>
            <a:ext cx="5408706" cy="5396722"/>
          </a:xfrm>
        </p:spPr>
        <p:txBody>
          <a:bodyPr vert="horz" lIns="91440" tIns="45720" rIns="91440" bIns="45720" rtlCol="0" anchor="ctr">
            <a:normAutofit/>
          </a:bodyPr>
          <a:lstStyle/>
          <a:p>
            <a:pPr marL="0" indent="0">
              <a:lnSpc>
                <a:spcPct val="100000"/>
              </a:lnSpc>
              <a:buNone/>
            </a:pPr>
            <a:r>
              <a:rPr lang="tr-TR" sz="1500">
                <a:ea typeface="+mn-lt"/>
                <a:cs typeface="+mn-lt"/>
              </a:rPr>
              <a:t>Kariyer Fuarına katılım için kayıtlar sadece </a:t>
            </a:r>
            <a:r>
              <a:rPr lang="tr-TR" sz="1500" b="1">
                <a:ea typeface="+mn-lt"/>
                <a:cs typeface="+mn-lt"/>
              </a:rPr>
              <a:t>Yetenek Kapısı Platformu</a:t>
            </a:r>
            <a:r>
              <a:rPr lang="tr-TR" sz="1500">
                <a:ea typeface="+mn-lt"/>
                <a:cs typeface="+mn-lt"/>
              </a:rPr>
              <a:t> üzerinden (yetenekkapisi.org) yapılmaktadır. </a:t>
            </a:r>
          </a:p>
          <a:p>
            <a:pPr marL="457200" indent="-457200">
              <a:lnSpc>
                <a:spcPct val="100000"/>
              </a:lnSpc>
            </a:pPr>
            <a:r>
              <a:rPr lang="tr-TR" sz="1500" b="1" i="1">
                <a:ea typeface="+mn-lt"/>
                <a:cs typeface="+mn-lt"/>
              </a:rPr>
              <a:t>Öğrenci/Mezun Kaydı</a:t>
            </a:r>
            <a:r>
              <a:rPr lang="tr-TR" sz="1500">
                <a:ea typeface="+mn-lt"/>
                <a:cs typeface="+mn-lt"/>
              </a:rPr>
              <a:t> sekmesi üzerinden kayıt oluşturma işlemi başlayacak olup, </a:t>
            </a:r>
          </a:p>
          <a:p>
            <a:pPr marL="457200" indent="-457200">
              <a:lnSpc>
                <a:spcPct val="100000"/>
              </a:lnSpc>
            </a:pPr>
            <a:r>
              <a:rPr lang="tr-TR" sz="1500" b="1" i="1">
                <a:ea typeface="+mn-lt"/>
                <a:cs typeface="+mn-lt"/>
              </a:rPr>
              <a:t>öğrenim durumu ve kişisel bilgiler</a:t>
            </a:r>
            <a:r>
              <a:rPr lang="tr-TR" sz="1500">
                <a:ea typeface="+mn-lt"/>
                <a:cs typeface="+mn-lt"/>
              </a:rPr>
              <a:t> girildikten sonra e-posta adreslerine gelen </a:t>
            </a:r>
            <a:r>
              <a:rPr lang="tr-TR" sz="1500" b="1" i="1">
                <a:ea typeface="+mn-lt"/>
                <a:cs typeface="+mn-lt"/>
              </a:rPr>
              <a:t>aktivasyon bağlantısı</a:t>
            </a:r>
            <a:r>
              <a:rPr lang="tr-TR" sz="1500">
                <a:ea typeface="+mn-lt"/>
                <a:cs typeface="+mn-lt"/>
              </a:rPr>
              <a:t> ile hesaplar aktif hale getirilerek kariyer fuarına kayıtlarını tamamlayabilirler. </a:t>
            </a:r>
          </a:p>
          <a:p>
            <a:pPr marL="457200" indent="-457200">
              <a:lnSpc>
                <a:spcPct val="100000"/>
              </a:lnSpc>
            </a:pPr>
            <a:r>
              <a:rPr lang="tr-TR" sz="1500">
                <a:ea typeface="+mn-lt"/>
                <a:cs typeface="+mn-lt"/>
              </a:rPr>
              <a:t>Ülke genelinde pek çok kariyer fuarı yapıldığından Üniversitemiz öğrenci ve mezunlarının Kariyer Fuarları sekmesinden </a:t>
            </a:r>
            <a:r>
              <a:rPr lang="tr-TR" sz="1500" b="1" i="1">
                <a:ea typeface="+mn-lt"/>
                <a:cs typeface="+mn-lt"/>
              </a:rPr>
              <a:t>BATIKAF'ı</a:t>
            </a:r>
            <a:r>
              <a:rPr lang="tr-TR" sz="1500">
                <a:ea typeface="+mn-lt"/>
                <a:cs typeface="+mn-lt"/>
              </a:rPr>
              <a:t> seçmesi önem arz etmektedir.  </a:t>
            </a:r>
          </a:p>
          <a:p>
            <a:pPr marL="457200" indent="-457200">
              <a:lnSpc>
                <a:spcPct val="100000"/>
              </a:lnSpc>
            </a:pPr>
            <a:r>
              <a:rPr lang="tr-TR" sz="1500">
                <a:ea typeface="+mn-lt"/>
                <a:cs typeface="+mn-lt"/>
              </a:rPr>
              <a:t>Fuar alanına girişte </a:t>
            </a:r>
            <a:r>
              <a:rPr lang="tr-TR" sz="1500" b="1" i="1">
                <a:ea typeface="+mn-lt"/>
                <a:cs typeface="+mn-lt"/>
              </a:rPr>
              <a:t>karekod</a:t>
            </a:r>
            <a:r>
              <a:rPr lang="tr-TR" sz="1500">
                <a:ea typeface="+mn-lt"/>
                <a:cs typeface="+mn-lt"/>
              </a:rPr>
              <a:t> kullanılacaktır. Bu nedenle, kayıt işleminin ardından e-posta adreslerine iletilen karekod bilgisinin indirilmesi veya çıktısının alınması önemlidir. </a:t>
            </a:r>
          </a:p>
          <a:p>
            <a:pPr marL="457200" indent="-457200">
              <a:lnSpc>
                <a:spcPct val="100000"/>
              </a:lnSpc>
            </a:pPr>
            <a:r>
              <a:rPr lang="tr-TR" sz="1500">
                <a:ea typeface="+mn-lt"/>
                <a:cs typeface="+mn-lt"/>
              </a:rPr>
              <a:t>Batıkaf için detaylı bilgiye http://batikaf.ibu.edu.tr/ adresinden veya Merkezimiz web sayfasından https://kariyer.bartin.edu.tr/ ulaşabilirsiniz. </a:t>
            </a:r>
          </a:p>
          <a:p>
            <a:pPr marL="457200" indent="-457200">
              <a:lnSpc>
                <a:spcPct val="100000"/>
              </a:lnSpc>
            </a:pPr>
            <a:endParaRPr lang="tr-TR" sz="1500"/>
          </a:p>
        </p:txBody>
      </p:sp>
    </p:spTree>
    <p:extLst>
      <p:ext uri="{BB962C8B-B14F-4D97-AF65-F5344CB8AC3E}">
        <p14:creationId xmlns:p14="http://schemas.microsoft.com/office/powerpoint/2010/main" val="352711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7" name="Group 26">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28" name="Picture 27">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9" name="Picture 28">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31" name="Rectangle 30">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60294E7-D54A-44D4-AF0A-ABE1151785AF}"/>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Kapısı Platformu</a:t>
            </a:r>
            <a:endParaRPr lang="tr-TR" dirty="0"/>
          </a:p>
        </p:txBody>
      </p:sp>
      <p:sp>
        <p:nvSpPr>
          <p:cNvPr id="3" name="İçerik Yer Tutucusu 2">
            <a:extLst>
              <a:ext uri="{FF2B5EF4-FFF2-40B4-BE49-F238E27FC236}">
                <a16:creationId xmlns:a16="http://schemas.microsoft.com/office/drawing/2014/main" xmlns="" id="{16A0CC37-2176-40A6-A17B-1225286CD712}"/>
              </a:ext>
            </a:extLst>
          </p:cNvPr>
          <p:cNvSpPr>
            <a:spLocks noGrp="1"/>
          </p:cNvSpPr>
          <p:nvPr>
            <p:ph idx="1"/>
          </p:nvPr>
        </p:nvSpPr>
        <p:spPr>
          <a:xfrm>
            <a:off x="6324601" y="310551"/>
            <a:ext cx="4800600" cy="7103852"/>
          </a:xfrm>
        </p:spPr>
        <p:txBody>
          <a:bodyPr vert="horz" lIns="91440" tIns="45720" rIns="91440" bIns="45720" rtlCol="0" anchor="ctr">
            <a:normAutofit/>
          </a:bodyPr>
          <a:lstStyle/>
          <a:p>
            <a:pPr marL="0" indent="0">
              <a:lnSpc>
                <a:spcPct val="100000"/>
              </a:lnSpc>
              <a:buNone/>
            </a:pPr>
            <a:r>
              <a:rPr lang="tr-TR" sz="1700" dirty="0">
                <a:ea typeface="+mn-lt"/>
                <a:cs typeface="+mn-lt"/>
              </a:rPr>
              <a:t>Kamu istihdamında liyakat temelli fırsat eşitliğinin sağlanması; </a:t>
            </a:r>
            <a:endParaRPr lang="tr-TR" sz="1700"/>
          </a:p>
          <a:p>
            <a:pPr>
              <a:lnSpc>
                <a:spcPct val="100000"/>
              </a:lnSpc>
            </a:pPr>
            <a:r>
              <a:rPr lang="tr-TR" sz="1700" b="1" dirty="0">
                <a:ea typeface="+mn-lt"/>
                <a:cs typeface="+mn-lt"/>
              </a:rPr>
              <a:t>staj imkanları</a:t>
            </a:r>
            <a:r>
              <a:rPr lang="tr-TR" sz="1700" dirty="0">
                <a:ea typeface="+mn-lt"/>
                <a:cs typeface="+mn-lt"/>
              </a:rPr>
              <a:t> da dahil olmak üzere kamu kurumlarındaki kariyer olanaklarının kamuoyu ile daha etkin ve şeffaf bir şekilde paylaşılması için, </a:t>
            </a:r>
            <a:endParaRPr lang="tr-TR" sz="1700"/>
          </a:p>
          <a:p>
            <a:pPr>
              <a:lnSpc>
                <a:spcPct val="100000"/>
              </a:lnSpc>
            </a:pPr>
            <a:r>
              <a:rPr lang="tr-TR" sz="1700" dirty="0">
                <a:ea typeface="+mn-lt"/>
                <a:cs typeface="+mn-lt"/>
              </a:rPr>
              <a:t>Cumhurbaşkanlığı İnsan Kaynakları Ofisi Başkanlığı tarafından geliştirilen ve e- Devlet ile entegre çalışan dijital platformdur.</a:t>
            </a:r>
            <a:endParaRPr lang="tr-TR" sz="1700" dirty="0"/>
          </a:p>
          <a:p>
            <a:pPr marL="0" indent="0">
              <a:lnSpc>
                <a:spcPct val="100000"/>
              </a:lnSpc>
              <a:buNone/>
            </a:pPr>
            <a:r>
              <a:rPr lang="tr-TR" sz="1700" dirty="0">
                <a:ea typeface="+mn-lt"/>
                <a:cs typeface="+mn-lt"/>
              </a:rPr>
              <a:t>Adaylar, tüm kamu kurumlarının </a:t>
            </a:r>
            <a:r>
              <a:rPr lang="tr-TR" sz="1700" b="1" dirty="0">
                <a:ea typeface="+mn-lt"/>
                <a:cs typeface="+mn-lt"/>
              </a:rPr>
              <a:t>iş ilanlarına</a:t>
            </a:r>
            <a:r>
              <a:rPr lang="tr-TR" sz="1700" dirty="0">
                <a:ea typeface="+mn-lt"/>
                <a:cs typeface="+mn-lt"/>
              </a:rPr>
              <a:t> Kariyer Kapısı Platformu’ndan ulaşarak başvuru yapabileceklerdir. </a:t>
            </a:r>
            <a:endParaRPr lang="tr-TR" sz="1700" dirty="0"/>
          </a:p>
          <a:p>
            <a:pPr>
              <a:lnSpc>
                <a:spcPct val="100000"/>
              </a:lnSpc>
            </a:pPr>
            <a:r>
              <a:rPr lang="tr-TR" sz="1700" dirty="0">
                <a:ea typeface="+mn-lt"/>
                <a:cs typeface="+mn-lt"/>
              </a:rPr>
              <a:t>Üniversiteli öğrenciler ise Platform aracılığı ile, Ulusal Staj Programı kapsamında tüm kamu kurumlarının ve özel sektörden gönüllü işverenlerin staj imkânlarından yıl boyunca yararlanabilmektedir.</a:t>
            </a:r>
            <a:endParaRPr lang="tr-TR" sz="1700" dirty="0"/>
          </a:p>
          <a:p>
            <a:pPr>
              <a:lnSpc>
                <a:spcPct val="100000"/>
              </a:lnSpc>
            </a:pPr>
            <a:endParaRPr lang="tr-TR" sz="1700"/>
          </a:p>
          <a:p>
            <a:pPr>
              <a:lnSpc>
                <a:spcPct val="100000"/>
              </a:lnSpc>
            </a:pPr>
            <a:endParaRPr lang="tr-TR" sz="1700"/>
          </a:p>
        </p:txBody>
      </p:sp>
    </p:spTree>
    <p:extLst>
      <p:ext uri="{BB962C8B-B14F-4D97-AF65-F5344CB8AC3E}">
        <p14:creationId xmlns:p14="http://schemas.microsoft.com/office/powerpoint/2010/main" val="306848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xmlns="" id="{027CAEDE-D92D-4745-8749-71019415A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xmlns="" id="{6A0ABFF7-3293-4EAC-9426-EBDCAA34D5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flipV="1">
            <a:off x="0" y="5080"/>
            <a:ext cx="3464215" cy="4598234"/>
            <a:chOff x="8059620" y="41922"/>
            <a:chExt cx="3997615" cy="6816077"/>
          </a:xfrm>
        </p:grpSpPr>
        <p:pic>
          <p:nvPicPr>
            <p:cNvPr id="15" name="Picture 14">
              <a:extLst>
                <a:ext uri="{FF2B5EF4-FFF2-40B4-BE49-F238E27FC236}">
                  <a16:creationId xmlns:a16="http://schemas.microsoft.com/office/drawing/2014/main" xmlns="" id="{FB475375-4F9B-4D93-8769-B42BB7F4470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6" name="Picture 15">
              <a:extLst>
                <a:ext uri="{FF2B5EF4-FFF2-40B4-BE49-F238E27FC236}">
                  <a16:creationId xmlns:a16="http://schemas.microsoft.com/office/drawing/2014/main" xmlns="" id="{6074A43D-E1B2-4563-8D84-A962E8ABE79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7EA48056-62D5-44E3-A1DF-F0CC175A2E42}"/>
              </a:ext>
            </a:extLst>
          </p:cNvPr>
          <p:cNvSpPr>
            <a:spLocks noGrp="1"/>
          </p:cNvSpPr>
          <p:nvPr>
            <p:ph type="title"/>
          </p:nvPr>
        </p:nvSpPr>
        <p:spPr>
          <a:xfrm>
            <a:off x="838201" y="559813"/>
            <a:ext cx="4876800" cy="5577934"/>
          </a:xfrm>
        </p:spPr>
        <p:txBody>
          <a:bodyPr anchor="ctr">
            <a:normAutofit/>
          </a:bodyPr>
          <a:lstStyle/>
          <a:p>
            <a:r>
              <a:rPr lang="tr-TR">
                <a:solidFill>
                  <a:srgbClr val="FFFFFF"/>
                </a:solidFill>
                <a:cs typeface="Sabon Next LT"/>
              </a:rPr>
              <a:t>Ulusal Staj Programı</a:t>
            </a:r>
            <a:endParaRPr lang="tr-TR">
              <a:solidFill>
                <a:srgbClr val="FFFFFF"/>
              </a:solidFill>
            </a:endParaRPr>
          </a:p>
        </p:txBody>
      </p:sp>
      <p:sp>
        <p:nvSpPr>
          <p:cNvPr id="3" name="İçerik Yer Tutucusu 2">
            <a:extLst>
              <a:ext uri="{FF2B5EF4-FFF2-40B4-BE49-F238E27FC236}">
                <a16:creationId xmlns:a16="http://schemas.microsoft.com/office/drawing/2014/main" xmlns="" id="{92FCCC97-72B2-4071-BBCE-FD409A97022D}"/>
              </a:ext>
            </a:extLst>
          </p:cNvPr>
          <p:cNvSpPr>
            <a:spLocks noGrp="1"/>
          </p:cNvSpPr>
          <p:nvPr>
            <p:ph idx="1"/>
          </p:nvPr>
        </p:nvSpPr>
        <p:spPr>
          <a:xfrm>
            <a:off x="6324600" y="716366"/>
            <a:ext cx="5408706" cy="5396722"/>
          </a:xfrm>
        </p:spPr>
        <p:txBody>
          <a:bodyPr vert="horz" lIns="91440" tIns="45720" rIns="91440" bIns="45720" rtlCol="0" anchor="ctr">
            <a:normAutofit/>
          </a:bodyPr>
          <a:lstStyle/>
          <a:p>
            <a:r>
              <a:rPr lang="tr-TR" sz="1800"/>
              <a:t>Cumhurbaşkanlığı İnsan Kaynakları Ofisi Koordinasyonunda kamu ve özel sektörden işverenlerin katılımı ile 'Senin İçin Seferbiriz' teması altında 2020 yılından itibaren yürütülen staj programının 3.yılında, ülkemizin istihdam politikaları paralelinde kapsamı genişletilerek 'Ulusal Staj Programı' adını almıştır.</a:t>
            </a:r>
          </a:p>
          <a:p>
            <a:r>
              <a:rPr lang="tr-TR" sz="1800"/>
              <a:t>Başvurular kariyerkapisi.cbiko.gov.tr adresi üzerinden 31 Mart 2022 tarihine kadar devam edecektir. </a:t>
            </a:r>
          </a:p>
          <a:p>
            <a:r>
              <a:rPr lang="tr-TR" sz="1800" dirty="0"/>
              <a:t>Staj sürecine ilişkin aklınıza takılan her türlü soruya cevap bulabileceğiniz 'Sıkça Sorulan Sorular' kitapçığı web sayfamızda yayınlanmıştır.</a:t>
            </a:r>
          </a:p>
        </p:txBody>
      </p:sp>
    </p:spTree>
    <p:extLst>
      <p:ext uri="{BB962C8B-B14F-4D97-AF65-F5344CB8AC3E}">
        <p14:creationId xmlns:p14="http://schemas.microsoft.com/office/powerpoint/2010/main" val="411692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9">
            <a:extLst>
              <a:ext uri="{FF2B5EF4-FFF2-40B4-BE49-F238E27FC236}">
                <a16:creationId xmlns:a16="http://schemas.microsoft.com/office/drawing/2014/main" xmlns="" id="{BC526B7A-4801-4FD1-95C8-03AF22629E8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 name="Rectangle 11">
            <a:extLst>
              <a:ext uri="{FF2B5EF4-FFF2-40B4-BE49-F238E27FC236}">
                <a16:creationId xmlns:a16="http://schemas.microsoft.com/office/drawing/2014/main" xmlns="" id="{4E7CE7A7-0AFD-439B-9765-E708254D9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 name="Rectangle 13">
            <a:extLst>
              <a:ext uri="{FF2B5EF4-FFF2-40B4-BE49-F238E27FC236}">
                <a16:creationId xmlns:a16="http://schemas.microsoft.com/office/drawing/2014/main" xmlns="" id="{239CFBC2-8561-4BBF-BDDE-CF7908C98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 name="Group 15">
            <a:extLst>
              <a:ext uri="{FF2B5EF4-FFF2-40B4-BE49-F238E27FC236}">
                <a16:creationId xmlns:a16="http://schemas.microsoft.com/office/drawing/2014/main" xmlns="" id="{2AAC8F43-3BD7-44FC-843A-972922AF2B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7" name="Picture 16">
              <a:extLst>
                <a:ext uri="{FF2B5EF4-FFF2-40B4-BE49-F238E27FC236}">
                  <a16:creationId xmlns:a16="http://schemas.microsoft.com/office/drawing/2014/main" xmlns="" id="{1DE643C6-923A-4762-9462-D589A0AED5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xmlns="" id="{51AB708F-73DA-4CC8-89B1-8EB70ABB3AE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57920B15-D903-4836-A246-15C49B17B35D}"/>
              </a:ext>
            </a:extLst>
          </p:cNvPr>
          <p:cNvSpPr>
            <a:spLocks noGrp="1"/>
          </p:cNvSpPr>
          <p:nvPr>
            <p:ph type="title"/>
          </p:nvPr>
        </p:nvSpPr>
        <p:spPr>
          <a:xfrm>
            <a:off x="2593848" y="1295400"/>
            <a:ext cx="7010400" cy="2604928"/>
          </a:xfrm>
        </p:spPr>
        <p:txBody>
          <a:bodyPr vert="horz" lIns="91440" tIns="45720" rIns="91440" bIns="45720" rtlCol="0" anchor="b">
            <a:normAutofit/>
          </a:bodyPr>
          <a:lstStyle/>
          <a:p>
            <a:pPr algn="ctr"/>
            <a:r>
              <a:rPr lang="en-US" sz="5200">
                <a:solidFill>
                  <a:srgbClr val="FFFFFF"/>
                </a:solidFill>
              </a:rPr>
              <a:t>Ulusal Staj Programına Kimler Başvurabilir?</a:t>
            </a:r>
          </a:p>
        </p:txBody>
      </p:sp>
    </p:spTree>
    <p:extLst>
      <p:ext uri="{BB962C8B-B14F-4D97-AF65-F5344CB8AC3E}">
        <p14:creationId xmlns:p14="http://schemas.microsoft.com/office/powerpoint/2010/main" val="1355723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B5DC14B-42E6-4483-9331-C49412DCEE23}"/>
              </a:ext>
            </a:extLst>
          </p:cNvPr>
          <p:cNvSpPr>
            <a:spLocks noGrp="1"/>
          </p:cNvSpPr>
          <p:nvPr>
            <p:ph type="title"/>
          </p:nvPr>
        </p:nvSpPr>
        <p:spPr/>
        <p:txBody>
          <a:bodyPr/>
          <a:lstStyle/>
          <a:p>
            <a:r>
              <a:rPr lang="tr-TR" dirty="0">
                <a:cs typeface="Sabon Next LT"/>
              </a:rPr>
              <a:t>Başvuru Şartları</a:t>
            </a:r>
            <a:endParaRPr lang="tr-TR" dirty="0"/>
          </a:p>
        </p:txBody>
      </p:sp>
      <p:sp>
        <p:nvSpPr>
          <p:cNvPr id="3" name="İçerik Yer Tutucusu 2">
            <a:extLst>
              <a:ext uri="{FF2B5EF4-FFF2-40B4-BE49-F238E27FC236}">
                <a16:creationId xmlns:a16="http://schemas.microsoft.com/office/drawing/2014/main" xmlns="" id="{79F1C615-26F0-4EEB-BD6F-AA0B9D960273}"/>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tr-TR" b="1" dirty="0">
                <a:ea typeface="+mn-lt"/>
                <a:cs typeface="+mn-lt"/>
              </a:rPr>
              <a:t>1</a:t>
            </a:r>
            <a:r>
              <a:rPr lang="tr-TR" dirty="0">
                <a:ea typeface="+mn-lt"/>
                <a:cs typeface="+mn-lt"/>
              </a:rPr>
              <a:t>. Türkiye, KKTC ve yurt dışındaki üniversitelerde not ortalaması 4 üzerinden en az 2 (diğer sistemlerde dengi) olan;</a:t>
            </a:r>
            <a:endParaRPr lang="tr-TR" dirty="0"/>
          </a:p>
          <a:p>
            <a:pPr marL="0" indent="0">
              <a:buNone/>
            </a:pPr>
            <a:r>
              <a:rPr lang="tr-TR" dirty="0">
                <a:ea typeface="+mn-lt"/>
                <a:cs typeface="+mn-lt"/>
              </a:rPr>
              <a:t>Örgün eğitim veren lisans programlarının 2., 3. veya 4. sınıf öğrencileri (lisans 2. sınıf öğrencilerinde staj yapacağı tarihte bir üst sınıfa geçme ve 4. sınıf öğrencilerinde staj yapacağı tarihte henüz mezun olma şartları aranmaktadır)</a:t>
            </a:r>
            <a:endParaRPr lang="tr-TR" dirty="0"/>
          </a:p>
          <a:p>
            <a:r>
              <a:rPr lang="tr-TR" dirty="0">
                <a:ea typeface="+mn-lt"/>
                <a:cs typeface="+mn-lt"/>
              </a:rPr>
              <a:t>•Ön lisans programlarının 1. veya 2. sınıf öğrencileri (ön lisans 1. sınıf öğrencilerinde staj yapacağı tarihte bir üst sınıfa geçme ve 2. sınıf öğrencilerinde staj yapacağı tarihte henüz mezun olmamış bulunma şartı aranmaktadır)</a:t>
            </a:r>
            <a:endParaRPr lang="tr-TR" dirty="0"/>
          </a:p>
          <a:p>
            <a:pPr marL="0" indent="0">
              <a:buNone/>
            </a:pPr>
            <a:r>
              <a:rPr lang="tr-TR" b="1" dirty="0">
                <a:ea typeface="+mn-lt"/>
                <a:cs typeface="+mn-lt"/>
              </a:rPr>
              <a:t>2.</a:t>
            </a:r>
            <a:r>
              <a:rPr lang="tr-TR" dirty="0">
                <a:ea typeface="+mn-lt"/>
                <a:cs typeface="+mn-lt"/>
              </a:rPr>
              <a:t> Yurt içinde öğrenimine devam eden yüksek lisans öğrencileri ile yurt dışında yüksek lisans/doktora öğrenimine devam eden Türk Vatandaşı veya Mavi Kart sahibi öğrenciler (not ortalaması 4 üzerinden en az 2 veya diğer sistemlerde dengi)</a:t>
            </a:r>
          </a:p>
          <a:p>
            <a:pPr marL="0" indent="0">
              <a:buNone/>
            </a:pPr>
            <a:r>
              <a:rPr lang="tr-TR" b="1" dirty="0"/>
              <a:t>3.</a:t>
            </a:r>
            <a:r>
              <a:rPr lang="tr-TR" dirty="0"/>
              <a:t> </a:t>
            </a:r>
            <a:r>
              <a:rPr lang="tr-TR" dirty="0">
                <a:ea typeface="+mn-lt"/>
                <a:cs typeface="+mn-lt"/>
              </a:rPr>
              <a:t>“Organize Sanayi Bölgeleri içerisinde yer alan Mesleki ve Teknik Ortaöğretim Kurumlarının” 10., 11. ve 12. sınıf öğrencileri</a:t>
            </a:r>
            <a:endParaRPr lang="tr-TR" dirty="0"/>
          </a:p>
        </p:txBody>
      </p:sp>
    </p:spTree>
    <p:extLst>
      <p:ext uri="{BB962C8B-B14F-4D97-AF65-F5344CB8AC3E}">
        <p14:creationId xmlns:p14="http://schemas.microsoft.com/office/powerpoint/2010/main" val="248810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D924463-4DB7-437D-85B1-7EE5042DE5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xmlns="" id="{4684E975-303E-47A8-B594-8B8635D99C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xmlns="" id="{80077833-8B68-4C70-971A-2B043CF0BBE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5236971" cy="6858000"/>
            <a:chOff x="20829" y="1"/>
            <a:chExt cx="5236971" cy="6857999"/>
          </a:xfrm>
        </p:grpSpPr>
        <p:pic>
          <p:nvPicPr>
            <p:cNvPr id="24" name="Picture 23">
              <a:extLst>
                <a:ext uri="{FF2B5EF4-FFF2-40B4-BE49-F238E27FC236}">
                  <a16:creationId xmlns:a16="http://schemas.microsoft.com/office/drawing/2014/main" xmlns="" id="{71963C11-A5F2-44E2-971E-CC01E226310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5" name="Picture 24">
              <a:extLst>
                <a:ext uri="{FF2B5EF4-FFF2-40B4-BE49-F238E27FC236}">
                  <a16:creationId xmlns:a16="http://schemas.microsoft.com/office/drawing/2014/main" xmlns="" id="{B123F466-27B2-48C0-840E-F3AD889CC97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7" name="Rectangle 26">
            <a:extLst>
              <a:ext uri="{FF2B5EF4-FFF2-40B4-BE49-F238E27FC236}">
                <a16:creationId xmlns:a16="http://schemas.microsoft.com/office/drawing/2014/main" xmlns="" id="{5619E882-12EA-4946-A93B-09E6EA1376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C0C5CD6C-C668-4B17-BFAF-532384BCB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E26377BA-AB65-45B9-A99D-7BAB69D4EF70}"/>
              </a:ext>
            </a:extLst>
          </p:cNvPr>
          <p:cNvSpPr>
            <a:spLocks noGrp="1"/>
          </p:cNvSpPr>
          <p:nvPr>
            <p:ph type="ctrTitle"/>
          </p:nvPr>
        </p:nvSpPr>
        <p:spPr>
          <a:xfrm>
            <a:off x="1219201" y="1219200"/>
            <a:ext cx="4876800" cy="4495800"/>
          </a:xfrm>
        </p:spPr>
        <p:txBody>
          <a:bodyPr anchor="t">
            <a:normAutofit/>
          </a:bodyPr>
          <a:lstStyle/>
          <a:p>
            <a:pPr algn="l"/>
            <a:r>
              <a:rPr lang="tr-TR">
                <a:cs typeface="Sabon Next LT"/>
              </a:rPr>
              <a:t>Kariyer yolculuğunuzu aydınlatan ışıklarınızın çok olması dileklerimle,</a:t>
            </a:r>
            <a:endParaRPr lang="tr-TR"/>
          </a:p>
        </p:txBody>
      </p:sp>
      <p:sp>
        <p:nvSpPr>
          <p:cNvPr id="3" name="İçerik Yer Tutucusu 2">
            <a:extLst>
              <a:ext uri="{FF2B5EF4-FFF2-40B4-BE49-F238E27FC236}">
                <a16:creationId xmlns:a16="http://schemas.microsoft.com/office/drawing/2014/main" xmlns="" id="{86C5AF22-BED7-415C-9422-80F6D059DAC2}"/>
              </a:ext>
            </a:extLst>
          </p:cNvPr>
          <p:cNvSpPr>
            <a:spLocks noGrp="1"/>
          </p:cNvSpPr>
          <p:nvPr>
            <p:ph type="subTitle" idx="1"/>
          </p:nvPr>
        </p:nvSpPr>
        <p:spPr>
          <a:xfrm>
            <a:off x="6356426" y="4074784"/>
            <a:ext cx="4616374" cy="1716416"/>
          </a:xfrm>
        </p:spPr>
        <p:txBody>
          <a:bodyPr vert="horz" lIns="91440" tIns="45720" rIns="91440" bIns="45720" rtlCol="0" anchor="b">
            <a:normAutofit/>
          </a:bodyPr>
          <a:lstStyle/>
          <a:p>
            <a:pPr algn="r"/>
            <a:r>
              <a:rPr lang="tr-TR" sz="2200" b="1" dirty="0"/>
              <a:t>Beni dinlediğiniz için teşekkür ederim. </a:t>
            </a:r>
            <a:endParaRPr lang="tr-TR" sz="2200" b="1"/>
          </a:p>
          <a:p>
            <a:pPr algn="r"/>
            <a:r>
              <a:rPr lang="tr-TR" sz="2200" b="1"/>
              <a:t>Öğr</a:t>
            </a:r>
            <a:r>
              <a:rPr lang="tr-TR" sz="2200" b="1" dirty="0"/>
              <a:t>. Gör. Pelin Su ALTAN</a:t>
            </a:r>
            <a:endParaRPr lang="tr-TR" sz="2200" b="1"/>
          </a:p>
        </p:txBody>
      </p:sp>
    </p:spTree>
    <p:extLst>
      <p:ext uri="{BB962C8B-B14F-4D97-AF65-F5344CB8AC3E}">
        <p14:creationId xmlns:p14="http://schemas.microsoft.com/office/powerpoint/2010/main" val="250913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2D0E135-42B1-4A94-A2BC-C1ABD35885C5}"/>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Planlama Nedir?</a:t>
            </a:r>
          </a:p>
        </p:txBody>
      </p:sp>
      <p:sp>
        <p:nvSpPr>
          <p:cNvPr id="3" name="İçerik Yer Tutucusu 2">
            <a:extLst>
              <a:ext uri="{FF2B5EF4-FFF2-40B4-BE49-F238E27FC236}">
                <a16:creationId xmlns:a16="http://schemas.microsoft.com/office/drawing/2014/main" xmlns="" id="{C6638930-BCD5-446F-83C6-E3A9ADE59F26}"/>
              </a:ext>
            </a:extLst>
          </p:cNvPr>
          <p:cNvSpPr>
            <a:spLocks noGrp="1"/>
          </p:cNvSpPr>
          <p:nvPr>
            <p:ph idx="1"/>
          </p:nvPr>
        </p:nvSpPr>
        <p:spPr>
          <a:xfrm>
            <a:off x="6324601" y="914400"/>
            <a:ext cx="4800600" cy="5105400"/>
          </a:xfrm>
        </p:spPr>
        <p:txBody>
          <a:bodyPr vert="horz" lIns="91440" tIns="45720" rIns="91440" bIns="45720" rtlCol="0" anchor="ctr">
            <a:normAutofit lnSpcReduction="10000"/>
          </a:bodyPr>
          <a:lstStyle/>
          <a:p>
            <a:r>
              <a:rPr lang="tr-TR" sz="1800" dirty="0">
                <a:ea typeface="+mn-lt"/>
                <a:cs typeface="+mn-lt"/>
              </a:rPr>
              <a:t>Bireyin kariyeri ile ilgili hedefleri belirleme ve eğitim ile önceden planlayarak bu süreci yürütmesi kariyer planlama olarak adlandırılmaktadır.</a:t>
            </a:r>
          </a:p>
          <a:p>
            <a:r>
              <a:rPr lang="tr-TR" sz="1800" dirty="0">
                <a:ea typeface="+mn-lt"/>
                <a:cs typeface="+mn-lt"/>
              </a:rPr>
              <a:t>Bu aşamada bireyin kendisini iyi tanıması olumlu, olumsuz yanlarını keşfetmesi ayrı bir beceri gerektirmektedir. Bu anlamda kariyer planlaması bireyin yeteneklerinin gelecekte kullanılma süreci olarak betimlenebilir.</a:t>
            </a:r>
            <a:endParaRPr lang="tr-TR" sz="1800" dirty="0"/>
          </a:p>
          <a:p>
            <a:r>
              <a:rPr lang="tr-TR" sz="1800" dirty="0">
                <a:ea typeface="+mn-lt"/>
                <a:cs typeface="+mn-lt"/>
              </a:rPr>
              <a:t>Kariyer planlama aşamasında karşılaşılabilecek beklenmedik durumlar da(ekonomik, sosyal vb.) söz konusu olabilir. Bu durumlarda planlarda aksama ve değişiklik olabileceği göz önünde bulundurularak karamsarlığa kapılmamak gerekir.</a:t>
            </a:r>
            <a:endParaRPr lang="tr-TR" sz="1800" dirty="0"/>
          </a:p>
          <a:p>
            <a:endParaRPr lang="tr-TR" sz="1800"/>
          </a:p>
        </p:txBody>
      </p:sp>
    </p:spTree>
    <p:extLst>
      <p:ext uri="{BB962C8B-B14F-4D97-AF65-F5344CB8AC3E}">
        <p14:creationId xmlns:p14="http://schemas.microsoft.com/office/powerpoint/2010/main" val="276719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6" name="Rectangle 25">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xmlns="" id="{A56932E6-5BA9-4C85-82EA-A307011BB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Başlık 1">
            <a:extLst>
              <a:ext uri="{FF2B5EF4-FFF2-40B4-BE49-F238E27FC236}">
                <a16:creationId xmlns:a16="http://schemas.microsoft.com/office/drawing/2014/main" xmlns="" id="{3C99890B-888A-4504-A91C-E95D38865EA1}"/>
              </a:ext>
            </a:extLst>
          </p:cNvPr>
          <p:cNvSpPr>
            <a:spLocks noGrp="1"/>
          </p:cNvSpPr>
          <p:nvPr>
            <p:ph type="title"/>
          </p:nvPr>
        </p:nvSpPr>
        <p:spPr>
          <a:xfrm>
            <a:off x="1198182" y="381000"/>
            <a:ext cx="10003218" cy="1600124"/>
          </a:xfrm>
        </p:spPr>
        <p:txBody>
          <a:bodyPr>
            <a:normAutofit/>
          </a:bodyPr>
          <a:lstStyle/>
          <a:p>
            <a:r>
              <a:rPr lang="tr-TR">
                <a:solidFill>
                  <a:srgbClr val="FFFFFF"/>
                </a:solidFill>
                <a:cs typeface="Sabon Next LT"/>
              </a:rPr>
              <a:t>İletişim Bilgileri</a:t>
            </a:r>
            <a:endParaRPr lang="tr-TR">
              <a:solidFill>
                <a:srgbClr val="FFFFFF"/>
              </a:solidFill>
            </a:endParaRPr>
          </a:p>
        </p:txBody>
      </p:sp>
      <p:graphicFrame>
        <p:nvGraphicFramePr>
          <p:cNvPr id="20" name="İçerik Yer Tutucusu 2">
            <a:extLst>
              <a:ext uri="{FF2B5EF4-FFF2-40B4-BE49-F238E27FC236}">
                <a16:creationId xmlns:a16="http://schemas.microsoft.com/office/drawing/2014/main" xmlns="" id="{FCD4B7D7-D5B1-4FB7-99D1-6015C5ADF551}"/>
              </a:ext>
            </a:extLst>
          </p:cNvPr>
          <p:cNvGraphicFramePr>
            <a:graphicFrameLocks noGrp="1"/>
          </p:cNvGraphicFramePr>
          <p:nvPr>
            <p:ph idx="1"/>
            <p:extLst>
              <p:ext uri="{D42A27DB-BD31-4B8C-83A1-F6EECF244321}">
                <p14:modId xmlns:p14="http://schemas.microsoft.com/office/powerpoint/2010/main" val="3158274441"/>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3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871DFA8-F8C6-4FB3-9B03-F917F452A003}"/>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Planlamanın Amacı;</a:t>
            </a:r>
            <a:endParaRPr lang="tr-TR" dirty="0"/>
          </a:p>
        </p:txBody>
      </p:sp>
      <p:sp>
        <p:nvSpPr>
          <p:cNvPr id="3" name="İçerik Yer Tutucusu 2">
            <a:extLst>
              <a:ext uri="{FF2B5EF4-FFF2-40B4-BE49-F238E27FC236}">
                <a16:creationId xmlns:a16="http://schemas.microsoft.com/office/drawing/2014/main" xmlns="" id="{1E6DA983-DB00-4537-9DE9-A07C979E31C4}"/>
              </a:ext>
            </a:extLst>
          </p:cNvPr>
          <p:cNvSpPr>
            <a:spLocks noGrp="1"/>
          </p:cNvSpPr>
          <p:nvPr>
            <p:ph idx="1"/>
          </p:nvPr>
        </p:nvSpPr>
        <p:spPr>
          <a:xfrm>
            <a:off x="6324601" y="914400"/>
            <a:ext cx="4800600" cy="5105400"/>
          </a:xfrm>
        </p:spPr>
        <p:txBody>
          <a:bodyPr vert="horz" lIns="91440" tIns="45720" rIns="91440" bIns="45720" rtlCol="0" anchor="ctr">
            <a:normAutofit/>
          </a:bodyPr>
          <a:lstStyle/>
          <a:p>
            <a:r>
              <a:rPr lang="tr-TR" sz="1800">
                <a:ea typeface="+mn-lt"/>
                <a:cs typeface="+mn-lt"/>
              </a:rPr>
              <a:t>Kariyer planlamasının temel amaçları arasında bireyin eğitim ile edindiği bilginin geleceğini şekillendirebilme sürecindeki etkin görevidir.</a:t>
            </a:r>
          </a:p>
          <a:p>
            <a:r>
              <a:rPr lang="tr-TR" sz="1800">
                <a:ea typeface="+mn-lt"/>
                <a:cs typeface="+mn-lt"/>
              </a:rPr>
              <a:t>Kariyer Planlama süreci ile birey kendini farkındalığını da devreye sokarak fırsatları ve tehditleri görecek ve bunun ötesinde kariyer planında nasıl ilerlemesi gerektiğini belirleyebilecektir.</a:t>
            </a:r>
          </a:p>
          <a:p>
            <a:r>
              <a:rPr lang="tr-TR" sz="1800">
                <a:ea typeface="+mn-lt"/>
                <a:cs typeface="+mn-lt"/>
              </a:rPr>
              <a:t>Burada önemli husus, kariyer planlaması yapan bireyin yeteneklerini değerlendirerek gelecekte mesleki anlamda ihtiyaç duyulacak yeteneklerin de belirlenebilmesidir.</a:t>
            </a:r>
            <a:endParaRPr lang="tr-TR" sz="1800"/>
          </a:p>
        </p:txBody>
      </p:sp>
    </p:spTree>
    <p:extLst>
      <p:ext uri="{BB962C8B-B14F-4D97-AF65-F5344CB8AC3E}">
        <p14:creationId xmlns:p14="http://schemas.microsoft.com/office/powerpoint/2010/main" val="361944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E7CE7A7-0AFD-439B-9765-E708254D9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239CFBC2-8561-4BBF-BDDE-CF7908C98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2AAC8F43-3BD7-44FC-843A-972922AF2B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xmlns="" id="{1DE643C6-923A-4762-9462-D589A0AED5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xmlns="" id="{51AB708F-73DA-4CC8-89B1-8EB70ABB3AE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05DD6BE9-9BE6-4D7A-ACB0-441923279574}"/>
              </a:ext>
            </a:extLst>
          </p:cNvPr>
          <p:cNvSpPr>
            <a:spLocks noGrp="1"/>
          </p:cNvSpPr>
          <p:nvPr>
            <p:ph type="ctrTitle"/>
          </p:nvPr>
        </p:nvSpPr>
        <p:spPr>
          <a:xfrm>
            <a:off x="1931831" y="1295399"/>
            <a:ext cx="8281115" cy="3598573"/>
          </a:xfrm>
        </p:spPr>
        <p:txBody>
          <a:bodyPr anchor="b">
            <a:normAutofit/>
          </a:bodyPr>
          <a:lstStyle/>
          <a:p>
            <a:r>
              <a:rPr lang="tr-TR" sz="5200" dirty="0" smtClean="0">
                <a:solidFill>
                  <a:srgbClr val="FFFFFF"/>
                </a:solidFill>
                <a:cs typeface="Sabon Next LT"/>
              </a:rPr>
              <a:t>Öğrenim Sürecinde </a:t>
            </a:r>
            <a:br>
              <a:rPr lang="tr-TR" sz="5200" dirty="0" smtClean="0">
                <a:solidFill>
                  <a:srgbClr val="FFFFFF"/>
                </a:solidFill>
                <a:cs typeface="Sabon Next LT"/>
              </a:rPr>
            </a:br>
            <a:r>
              <a:rPr lang="tr-TR" sz="5200" dirty="0" smtClean="0">
                <a:solidFill>
                  <a:srgbClr val="FFFFFF"/>
                </a:solidFill>
                <a:cs typeface="Sabon Next LT"/>
              </a:rPr>
              <a:t>Kariyer </a:t>
            </a:r>
            <a:r>
              <a:rPr lang="tr-TR" sz="5200" dirty="0">
                <a:solidFill>
                  <a:srgbClr val="FFFFFF"/>
                </a:solidFill>
                <a:cs typeface="Sabon Next LT"/>
              </a:rPr>
              <a:t>Planlama Sürecinin Aşamaları</a:t>
            </a:r>
            <a:endParaRPr lang="tr-TR" sz="5200" dirty="0">
              <a:solidFill>
                <a:srgbClr val="FFFFFF"/>
              </a:solidFill>
            </a:endParaRPr>
          </a:p>
        </p:txBody>
      </p:sp>
    </p:spTree>
    <p:extLst>
      <p:ext uri="{BB962C8B-B14F-4D97-AF65-F5344CB8AC3E}">
        <p14:creationId xmlns:p14="http://schemas.microsoft.com/office/powerpoint/2010/main" val="362531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5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 name="Group 11">
            <a:extLst>
              <a:ext uri="{FF2B5EF4-FFF2-40B4-BE49-F238E27FC236}">
                <a16:creationId xmlns:a16="http://schemas.microsoft.com/office/drawing/2014/main" xmlns="" id="{60D82D56-D377-48D4-8DE9-6A0A8DB5E31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1" y="-2"/>
            <a:ext cx="2696853" cy="4598233"/>
            <a:chOff x="8059620" y="41922"/>
            <a:chExt cx="3997615" cy="6816077"/>
          </a:xfrm>
        </p:grpSpPr>
        <p:pic>
          <p:nvPicPr>
            <p:cNvPr id="13" name="Picture 12">
              <a:extLst>
                <a:ext uri="{FF2B5EF4-FFF2-40B4-BE49-F238E27FC236}">
                  <a16:creationId xmlns:a16="http://schemas.microsoft.com/office/drawing/2014/main" xmlns="" id="{6D8CD235-5DAC-4779-B652-AEF90B9844A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 name="Picture 13">
              <a:extLst>
                <a:ext uri="{FF2B5EF4-FFF2-40B4-BE49-F238E27FC236}">
                  <a16:creationId xmlns:a16="http://schemas.microsoft.com/office/drawing/2014/main" xmlns="" id="{9048802B-B281-498F-88C5-E240B74438C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5430EC53-1893-4D3F-B4A3-3C2833E56EEE}"/>
              </a:ext>
            </a:extLst>
          </p:cNvPr>
          <p:cNvSpPr>
            <a:spLocks noGrp="1"/>
          </p:cNvSpPr>
          <p:nvPr>
            <p:ph type="title"/>
          </p:nvPr>
        </p:nvSpPr>
        <p:spPr>
          <a:xfrm>
            <a:off x="609601" y="559813"/>
            <a:ext cx="5181599" cy="5612387"/>
          </a:xfrm>
        </p:spPr>
        <p:txBody>
          <a:bodyPr anchor="ctr">
            <a:normAutofit/>
          </a:bodyPr>
          <a:lstStyle/>
          <a:p>
            <a:r>
              <a:rPr lang="tr-TR" dirty="0">
                <a:cs typeface="Sabon Next LT"/>
              </a:rPr>
              <a:t>Kendine Farkındalık</a:t>
            </a:r>
            <a:endParaRPr lang="tr-TR" dirty="0"/>
          </a:p>
        </p:txBody>
      </p:sp>
      <p:sp>
        <p:nvSpPr>
          <p:cNvPr id="3" name="İçerik Yer Tutucusu 2">
            <a:extLst>
              <a:ext uri="{FF2B5EF4-FFF2-40B4-BE49-F238E27FC236}">
                <a16:creationId xmlns:a16="http://schemas.microsoft.com/office/drawing/2014/main" xmlns="" id="{20490071-AC7D-42BF-A34F-7B54C3529752}"/>
              </a:ext>
            </a:extLst>
          </p:cNvPr>
          <p:cNvSpPr>
            <a:spLocks noGrp="1"/>
          </p:cNvSpPr>
          <p:nvPr>
            <p:ph idx="1"/>
          </p:nvPr>
        </p:nvSpPr>
        <p:spPr>
          <a:xfrm>
            <a:off x="6477000" y="559813"/>
            <a:ext cx="5180106" cy="5612387"/>
          </a:xfrm>
        </p:spPr>
        <p:txBody>
          <a:bodyPr vert="horz" lIns="91440" tIns="45720" rIns="91440" bIns="45720" rtlCol="0" anchor="ctr">
            <a:normAutofit/>
          </a:bodyPr>
          <a:lstStyle/>
          <a:p>
            <a:r>
              <a:rPr lang="tr-TR" sz="1800">
                <a:ea typeface="+mn-lt"/>
                <a:cs typeface="+mn-lt"/>
              </a:rPr>
              <a:t>Bireyler kariyer süreçlerini belirlemenin ilk basamağı olarak kendi potansiyellerini fark etmeyi tanımlarlar.</a:t>
            </a:r>
          </a:p>
          <a:p>
            <a:r>
              <a:rPr lang="tr-TR" sz="1800">
                <a:ea typeface="+mn-lt"/>
                <a:cs typeface="+mn-lt"/>
              </a:rPr>
              <a:t>Kariyer planlamasında ilk ve en önemli nokta; öncelikle kendini tanıyarak iş hayatı için hedefler koymak gerektiğidir.</a:t>
            </a:r>
          </a:p>
          <a:p>
            <a:r>
              <a:rPr lang="tr-TR" sz="1800">
                <a:ea typeface="+mn-lt"/>
                <a:cs typeface="+mn-lt"/>
              </a:rPr>
              <a:t>Aksi takdirde sürekli olarak hedef değiştirme, iş hayatında memnuniyetsizlik ve bunun getireceği verimsizlikle karşılaşmak kaçınılmaz olacaktır.</a:t>
            </a:r>
          </a:p>
          <a:p>
            <a:endParaRPr lang="tr-TR" sz="1800"/>
          </a:p>
        </p:txBody>
      </p:sp>
    </p:spTree>
    <p:extLst>
      <p:ext uri="{BB962C8B-B14F-4D97-AF65-F5344CB8AC3E}">
        <p14:creationId xmlns:p14="http://schemas.microsoft.com/office/powerpoint/2010/main" val="39260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5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60D82D56-D377-48D4-8DE9-6A0A8DB5E31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1" y="-2"/>
            <a:ext cx="2696853" cy="4598233"/>
            <a:chOff x="8059620" y="41922"/>
            <a:chExt cx="3997615" cy="6816077"/>
          </a:xfrm>
        </p:grpSpPr>
        <p:pic>
          <p:nvPicPr>
            <p:cNvPr id="13" name="Picture 12">
              <a:extLst>
                <a:ext uri="{FF2B5EF4-FFF2-40B4-BE49-F238E27FC236}">
                  <a16:creationId xmlns:a16="http://schemas.microsoft.com/office/drawing/2014/main" xmlns="" id="{6D8CD235-5DAC-4779-B652-AEF90B9844A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 name="Picture 13">
              <a:extLst>
                <a:ext uri="{FF2B5EF4-FFF2-40B4-BE49-F238E27FC236}">
                  <a16:creationId xmlns:a16="http://schemas.microsoft.com/office/drawing/2014/main" xmlns="" id="{9048802B-B281-498F-88C5-E240B74438C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D1DF6D56-0502-4675-B26F-602CAD750683}"/>
              </a:ext>
            </a:extLst>
          </p:cNvPr>
          <p:cNvSpPr>
            <a:spLocks noGrp="1"/>
          </p:cNvSpPr>
          <p:nvPr>
            <p:ph type="title"/>
          </p:nvPr>
        </p:nvSpPr>
        <p:spPr>
          <a:xfrm>
            <a:off x="609601" y="559813"/>
            <a:ext cx="5181599" cy="5612387"/>
          </a:xfrm>
        </p:spPr>
        <p:txBody>
          <a:bodyPr anchor="ctr">
            <a:normAutofit/>
          </a:bodyPr>
          <a:lstStyle/>
          <a:p>
            <a:r>
              <a:rPr lang="tr-TR" dirty="0">
                <a:cs typeface="Sabon Next LT"/>
              </a:rPr>
              <a:t>Karar Verme ve Hedefe Ulaşma </a:t>
            </a:r>
            <a:endParaRPr lang="tr-TR" dirty="0"/>
          </a:p>
        </p:txBody>
      </p:sp>
      <p:sp>
        <p:nvSpPr>
          <p:cNvPr id="3" name="İçerik Yer Tutucusu 2">
            <a:extLst>
              <a:ext uri="{FF2B5EF4-FFF2-40B4-BE49-F238E27FC236}">
                <a16:creationId xmlns:a16="http://schemas.microsoft.com/office/drawing/2014/main" xmlns="" id="{7793EA55-CCB8-4D52-A02D-27B71D45BF6C}"/>
              </a:ext>
            </a:extLst>
          </p:cNvPr>
          <p:cNvSpPr>
            <a:spLocks noGrp="1"/>
          </p:cNvSpPr>
          <p:nvPr>
            <p:ph idx="1"/>
          </p:nvPr>
        </p:nvSpPr>
        <p:spPr>
          <a:xfrm>
            <a:off x="6477000" y="559813"/>
            <a:ext cx="5180106" cy="5612387"/>
          </a:xfrm>
        </p:spPr>
        <p:txBody>
          <a:bodyPr vert="horz" lIns="91440" tIns="45720" rIns="91440" bIns="45720" rtlCol="0" anchor="ctr">
            <a:normAutofit/>
          </a:bodyPr>
          <a:lstStyle/>
          <a:p>
            <a:r>
              <a:rPr lang="tr-TR" sz="1800" dirty="0">
                <a:ea typeface="+mn-lt"/>
                <a:cs typeface="+mn-lt"/>
              </a:rPr>
              <a:t>Kariyer planlama sürecinde ikinci aşama; ulaşılmak istenilen nihai noktanın belirlenerek (karar verilerek), o nokta (hedef) için kariyer  yola </a:t>
            </a:r>
            <a:r>
              <a:rPr lang="tr-TR" sz="1800" dirty="0" smtClean="0">
                <a:ea typeface="+mn-lt"/>
                <a:cs typeface="+mn-lt"/>
              </a:rPr>
              <a:t>çıkılır.</a:t>
            </a:r>
            <a:r>
              <a:rPr lang="tr-TR" sz="1800" dirty="0">
                <a:ea typeface="+mn-lt"/>
                <a:cs typeface="+mn-lt"/>
              </a:rPr>
              <a:t> </a:t>
            </a:r>
          </a:p>
          <a:p>
            <a:r>
              <a:rPr lang="tr-TR" sz="1800" dirty="0">
                <a:ea typeface="+mn-lt"/>
                <a:cs typeface="+mn-lt"/>
              </a:rPr>
              <a:t>Belirlenen hedefe karar verme süreci, hedefe yönelik bilgi toplama ve bireyin kendisi için en uygun olanı seçmesi şeklinde ifade edilebilir. </a:t>
            </a:r>
          </a:p>
          <a:p>
            <a:r>
              <a:rPr lang="tr-TR" sz="1800" dirty="0">
                <a:ea typeface="+mn-lt"/>
                <a:cs typeface="+mn-lt"/>
              </a:rPr>
              <a:t>Bir başka ifadeyle karar; insanların ilgi alanları ve değerlerine yol gösteren eylemler bütünüdür.</a:t>
            </a:r>
            <a:endParaRPr lang="tr-TR" sz="1800" dirty="0"/>
          </a:p>
        </p:txBody>
      </p:sp>
    </p:spTree>
    <p:extLst>
      <p:ext uri="{BB962C8B-B14F-4D97-AF65-F5344CB8AC3E}">
        <p14:creationId xmlns:p14="http://schemas.microsoft.com/office/powerpoint/2010/main" val="250278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E7CE7A7-0AFD-439B-9765-E708254D9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239CFBC2-8561-4BBF-BDDE-CF7908C98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2AAC8F43-3BD7-44FC-843A-972922AF2B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xmlns="" id="{1DE643C6-923A-4762-9462-D589A0AED5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xmlns="" id="{51AB708F-73DA-4CC8-89B1-8EB70ABB3AE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09BE477E-C448-491F-B621-9F9ECE68FF05}"/>
              </a:ext>
            </a:extLst>
          </p:cNvPr>
          <p:cNvSpPr>
            <a:spLocks noGrp="1"/>
          </p:cNvSpPr>
          <p:nvPr>
            <p:ph type="ctrTitle"/>
          </p:nvPr>
        </p:nvSpPr>
        <p:spPr>
          <a:xfrm>
            <a:off x="1854558" y="1295400"/>
            <a:ext cx="8912180" cy="2604928"/>
          </a:xfrm>
        </p:spPr>
        <p:txBody>
          <a:bodyPr anchor="b">
            <a:normAutofit/>
          </a:bodyPr>
          <a:lstStyle/>
          <a:p>
            <a:r>
              <a:rPr lang="tr-TR" sz="5200" dirty="0">
                <a:solidFill>
                  <a:srgbClr val="FFFFFF"/>
                </a:solidFill>
                <a:cs typeface="Sabon Next LT"/>
              </a:rPr>
              <a:t>Kariyer </a:t>
            </a:r>
            <a:r>
              <a:rPr lang="tr-TR" sz="5200" dirty="0" smtClean="0">
                <a:solidFill>
                  <a:srgbClr val="FFFFFF"/>
                </a:solidFill>
                <a:cs typeface="Sabon Next LT"/>
              </a:rPr>
              <a:t>Merkezinin Görevleri Nelerdir?</a:t>
            </a:r>
            <a:endParaRPr lang="tr-TR" sz="5200" dirty="0">
              <a:solidFill>
                <a:srgbClr val="FFFFFF"/>
              </a:solidFill>
            </a:endParaRPr>
          </a:p>
        </p:txBody>
      </p:sp>
    </p:spTree>
    <p:extLst>
      <p:ext uri="{BB962C8B-B14F-4D97-AF65-F5344CB8AC3E}">
        <p14:creationId xmlns:p14="http://schemas.microsoft.com/office/powerpoint/2010/main" val="213288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 name="Rectangle 9">
            <a:extLst>
              <a:ext uri="{FF2B5EF4-FFF2-40B4-BE49-F238E27FC236}">
                <a16:creationId xmlns:a16="http://schemas.microsoft.com/office/drawing/2014/main" xmlns="" id="{7462BFBC-0E19-4E6F-B0C7-CD5C519BC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11">
            <a:extLst>
              <a:ext uri="{FF2B5EF4-FFF2-40B4-BE49-F238E27FC236}">
                <a16:creationId xmlns:a16="http://schemas.microsoft.com/office/drawing/2014/main" xmlns="" id="{F2C2A007-4AE9-49C4-B364-5FDF345962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1"/>
            <a:ext cx="5236971" cy="6858000"/>
            <a:chOff x="20829" y="1"/>
            <a:chExt cx="5236971" cy="6857999"/>
          </a:xfrm>
        </p:grpSpPr>
        <p:pic>
          <p:nvPicPr>
            <p:cNvPr id="13" name="Picture 12">
              <a:extLst>
                <a:ext uri="{FF2B5EF4-FFF2-40B4-BE49-F238E27FC236}">
                  <a16:creationId xmlns:a16="http://schemas.microsoft.com/office/drawing/2014/main" xmlns="" id="{7078F960-6916-4F42-8EF7-539F7BCF6E1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xmlns="" id="{5DDD393C-0974-429B-BE40-48457E19E48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6" name="Rectangle 15">
            <a:extLst>
              <a:ext uri="{FF2B5EF4-FFF2-40B4-BE49-F238E27FC236}">
                <a16:creationId xmlns:a16="http://schemas.microsoft.com/office/drawing/2014/main" xmlns="" id="{D813CD98-5EBE-426D-A4AC-FA5518B09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453545A-B2D3-41EE-A91C-DBF43402D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2D422D3-052A-4FE9-9349-103BA5D5C064}"/>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Merkezi </a:t>
            </a:r>
            <a:endParaRPr lang="tr-TR" dirty="0"/>
          </a:p>
        </p:txBody>
      </p:sp>
      <p:sp>
        <p:nvSpPr>
          <p:cNvPr id="3" name="İçerik Yer Tutucusu 2">
            <a:extLst>
              <a:ext uri="{FF2B5EF4-FFF2-40B4-BE49-F238E27FC236}">
                <a16:creationId xmlns:a16="http://schemas.microsoft.com/office/drawing/2014/main" xmlns="" id="{579F8A39-4B81-4DA8-B848-5F1A73F3FEB3}"/>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r>
              <a:rPr lang="tr-TR" sz="1700">
                <a:ea typeface="+mn-lt"/>
                <a:cs typeface="+mn-lt"/>
              </a:rPr>
              <a:t>Öğrenci ve mezunlarla görüşmeler yaparak, </a:t>
            </a:r>
            <a:endParaRPr lang="tr-TR" sz="1700"/>
          </a:p>
          <a:p>
            <a:r>
              <a:rPr lang="tr-TR" sz="1700">
                <a:ea typeface="+mn-lt"/>
                <a:cs typeface="+mn-lt"/>
              </a:rPr>
              <a:t>İş dünyası ile iletişim kurarak ve sürdürerek,</a:t>
            </a:r>
            <a:endParaRPr lang="tr-TR" sz="1700"/>
          </a:p>
          <a:p>
            <a:r>
              <a:rPr lang="tr-TR" sz="1700">
                <a:ea typeface="+mn-lt"/>
                <a:cs typeface="+mn-lt"/>
              </a:rPr>
              <a:t>Yurtiçi ve yurtdışı eğitim kurumları ile bağlantılar oluşturarak, </a:t>
            </a:r>
            <a:endParaRPr lang="tr-TR" sz="1700"/>
          </a:p>
          <a:p>
            <a:r>
              <a:rPr lang="tr-TR" sz="1700">
                <a:ea typeface="+mn-lt"/>
                <a:cs typeface="+mn-lt"/>
              </a:rPr>
              <a:t>Üniversite içindeki bölümler, fakülteler ve öğretim elemanları ile işbirliği içinde çalışarak,</a:t>
            </a:r>
            <a:endParaRPr lang="tr-TR" sz="1700"/>
          </a:p>
          <a:p>
            <a:r>
              <a:rPr lang="tr-TR" sz="1700">
                <a:ea typeface="+mn-lt"/>
                <a:cs typeface="+mn-lt"/>
              </a:rPr>
              <a:t>Öğrencilerin çeşitli iş becerileri kazanması, </a:t>
            </a:r>
            <a:endParaRPr lang="tr-TR" sz="1700"/>
          </a:p>
          <a:p>
            <a:r>
              <a:rPr lang="tr-TR" sz="1700">
                <a:ea typeface="+mn-lt"/>
                <a:cs typeface="+mn-lt"/>
              </a:rPr>
              <a:t>Stajlar ile iş dünyasına ilk adımı atması,</a:t>
            </a:r>
            <a:endParaRPr lang="tr-TR" sz="1700"/>
          </a:p>
          <a:p>
            <a:r>
              <a:rPr lang="tr-TR" sz="1700">
                <a:ea typeface="+mn-lt"/>
                <a:cs typeface="+mn-lt"/>
              </a:rPr>
              <a:t>Kariyer danışmanlığı hizmeti ile öğrenci ve mezuna kariyer planlama süreçlerinde destek sağlayan merkez olarak görev yapmaktadır. </a:t>
            </a:r>
            <a:endParaRPr lang="tr-TR" sz="1700"/>
          </a:p>
          <a:p>
            <a:endParaRPr lang="tr-TR" sz="1700"/>
          </a:p>
          <a:p>
            <a:endParaRPr lang="tr-TR" sz="1700"/>
          </a:p>
        </p:txBody>
      </p:sp>
    </p:spTree>
    <p:extLst>
      <p:ext uri="{BB962C8B-B14F-4D97-AF65-F5344CB8AC3E}">
        <p14:creationId xmlns:p14="http://schemas.microsoft.com/office/powerpoint/2010/main" val="129694854"/>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appledVTI" id="{204FEFAB-F02B-4FE8-B509-C50A618B972D}" vid="{7EAEADA8-5A8E-45B2-B0E4-448EC7E7A94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1032</Words>
  <Application>Microsoft Office PowerPoint</Application>
  <PresentationFormat>Özel</PresentationFormat>
  <Paragraphs>137</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DappledVTI</vt:lpstr>
      <vt:lpstr>ÖĞRENİM SÜRECİNDE KARİYER PLANLAMA EĞİTİMİ</vt:lpstr>
      <vt:lpstr>Kariyer Nedir?</vt:lpstr>
      <vt:lpstr>Kariyer Planlama Nedir?</vt:lpstr>
      <vt:lpstr>Kariyer Planlamanın Amacı;</vt:lpstr>
      <vt:lpstr>Öğrenim Sürecinde  Kariyer Planlama Sürecinin Aşamaları</vt:lpstr>
      <vt:lpstr>Kendine Farkındalık</vt:lpstr>
      <vt:lpstr>Karar Verme ve Hedefe Ulaşma </vt:lpstr>
      <vt:lpstr>Kariyer Merkezinin Görevleri Nelerdir?</vt:lpstr>
      <vt:lpstr>Kariyer Merkezi </vt:lpstr>
      <vt:lpstr>Kariyer Merkezi Tarafından Sunulan Hizmetler</vt:lpstr>
      <vt:lpstr>Kariyer Rehberliği ve Danışmanlığı Hizmeti</vt:lpstr>
      <vt:lpstr>Kariyer Danışmanlığı Süreci</vt:lpstr>
      <vt:lpstr>Yetkinlik Gelişim İçin Sunulan Öğrenci ve Mezun Eğitimleri</vt:lpstr>
      <vt:lpstr>Mezun Buluşmaları</vt:lpstr>
      <vt:lpstr>Kariyer Fuarları</vt:lpstr>
      <vt:lpstr>Öğrenci ve Mezunlara Yönelik Açılan Ücretsiz Kurslar</vt:lpstr>
      <vt:lpstr>Öğrenim Sürecinde  Kariyer Planlama Desteği Sunan Platformlar</vt:lpstr>
      <vt:lpstr>Yetenek Kapısı Platformu</vt:lpstr>
      <vt:lpstr>Yetenek Kapısı Platformunda Yer Alan Sekmeler</vt:lpstr>
      <vt:lpstr>Kariyer Fuarları İle Kariyerine Yön Ver!</vt:lpstr>
      <vt:lpstr>Batı Karadeniz Kariyer Fuarı (BATIKAF)  25 – 26 Mart 2022</vt:lpstr>
      <vt:lpstr>Batı Karadeniz Kariyer Fuarı (BATIKAF)</vt:lpstr>
      <vt:lpstr>Neden Kayıt Olmalıyım?</vt:lpstr>
      <vt:lpstr>Nasıl Kayıt Olurum?</vt:lpstr>
      <vt:lpstr>Kariyer Kapısı Platformu</vt:lpstr>
      <vt:lpstr>Ulusal Staj Programı</vt:lpstr>
      <vt:lpstr>Ulusal Staj Programına Kimler Başvurabilir?</vt:lpstr>
      <vt:lpstr>Başvuru Şartları</vt:lpstr>
      <vt:lpstr>Kariyer yolculuğunuzu aydınlatan ışıklarınızın çok olması dileklerimle,</vt:lpstr>
      <vt:lpstr>İletişim Bilgileri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Pelin Su Altan</dc:creator>
  <cp:lastModifiedBy>lenovo</cp:lastModifiedBy>
  <cp:revision>417</cp:revision>
  <dcterms:created xsi:type="dcterms:W3CDTF">2022-02-27T12:44:27Z</dcterms:created>
  <dcterms:modified xsi:type="dcterms:W3CDTF">2022-03-16T08:27:05Z</dcterms:modified>
</cp:coreProperties>
</file>