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83DFC1F-A0DF-49CF-AB95-A9DDB80210D6}" type="datetimeFigureOut">
              <a:rPr lang="tr-TR" smtClean="0"/>
              <a:t>30.10.2023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BCDF14-FB08-4A27-9C5B-322C39B86B9D}" type="slidenum">
              <a:rPr lang="tr-TR" smtClean="0"/>
              <a:t>‹#›</a:t>
            </a:fld>
            <a:endParaRPr lang="tr-TR"/>
          </a:p>
        </p:txBody>
      </p:sp>
    </p:spTree>
    <p:extLst>
      <p:ext uri="{BB962C8B-B14F-4D97-AF65-F5344CB8AC3E}">
        <p14:creationId xmlns:p14="http://schemas.microsoft.com/office/powerpoint/2010/main" val="224968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83DFC1F-A0DF-49CF-AB95-A9DDB80210D6}" type="datetimeFigureOut">
              <a:rPr lang="tr-TR" smtClean="0"/>
              <a:t>30.10.2023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1BCDF14-FB08-4A27-9C5B-322C39B86B9D}" type="slidenum">
              <a:rPr lang="tr-TR" smtClean="0"/>
              <a:t>‹#›</a:t>
            </a:fld>
            <a:endParaRPr lang="tr-TR"/>
          </a:p>
        </p:txBody>
      </p:sp>
    </p:spTree>
    <p:extLst>
      <p:ext uri="{BB962C8B-B14F-4D97-AF65-F5344CB8AC3E}">
        <p14:creationId xmlns:p14="http://schemas.microsoft.com/office/powerpoint/2010/main" val="832400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83DFC1F-A0DF-49CF-AB95-A9DDB80210D6}" type="datetimeFigureOut">
              <a:rPr lang="tr-TR" smtClean="0"/>
              <a:t>30.10.2023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1BCDF14-FB08-4A27-9C5B-322C39B86B9D}" type="slidenum">
              <a:rPr lang="tr-TR" smtClean="0"/>
              <a:t>‹#›</a:t>
            </a:fld>
            <a:endParaRPr lang="tr-TR"/>
          </a:p>
        </p:txBody>
      </p:sp>
    </p:spTree>
    <p:extLst>
      <p:ext uri="{BB962C8B-B14F-4D97-AF65-F5344CB8AC3E}">
        <p14:creationId xmlns:p14="http://schemas.microsoft.com/office/powerpoint/2010/main" val="834548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83DFC1F-A0DF-49CF-AB95-A9DDB80210D6}" type="datetimeFigureOut">
              <a:rPr lang="tr-TR" smtClean="0"/>
              <a:t>30.10.2023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BCDF14-FB08-4A27-9C5B-322C39B86B9D}" type="slidenum">
              <a:rPr lang="tr-TR" smtClean="0"/>
              <a:t>‹#›</a:t>
            </a:fld>
            <a:endParaRPr lang="tr-TR"/>
          </a:p>
        </p:txBody>
      </p:sp>
    </p:spTree>
    <p:extLst>
      <p:ext uri="{BB962C8B-B14F-4D97-AF65-F5344CB8AC3E}">
        <p14:creationId xmlns:p14="http://schemas.microsoft.com/office/powerpoint/2010/main" val="1878131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83DFC1F-A0DF-49CF-AB95-A9DDB80210D6}" type="datetimeFigureOut">
              <a:rPr lang="tr-TR" smtClean="0"/>
              <a:t>30.10.2023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BCDF14-FB08-4A27-9C5B-322C39B86B9D}" type="slidenum">
              <a:rPr lang="tr-TR" smtClean="0"/>
              <a:t>‹#›</a:t>
            </a:fld>
            <a:endParaRPr lang="tr-TR"/>
          </a:p>
        </p:txBody>
      </p:sp>
    </p:spTree>
    <p:extLst>
      <p:ext uri="{BB962C8B-B14F-4D97-AF65-F5344CB8AC3E}">
        <p14:creationId xmlns:p14="http://schemas.microsoft.com/office/powerpoint/2010/main" val="2723174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683DFC1F-A0DF-49CF-AB95-A9DDB80210D6}" type="datetimeFigureOut">
              <a:rPr lang="tr-TR" smtClean="0"/>
              <a:t>30.10.2023</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D1BCDF14-FB08-4A27-9C5B-322C39B86B9D}" type="slidenum">
              <a:rPr lang="tr-TR" smtClean="0"/>
              <a:t>‹#›</a:t>
            </a:fld>
            <a:endParaRPr lang="tr-TR"/>
          </a:p>
        </p:txBody>
      </p:sp>
    </p:spTree>
    <p:extLst>
      <p:ext uri="{BB962C8B-B14F-4D97-AF65-F5344CB8AC3E}">
        <p14:creationId xmlns:p14="http://schemas.microsoft.com/office/powerpoint/2010/main" val="38486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2" name="Date Placeholder 1"/>
          <p:cNvSpPr>
            <a:spLocks noGrp="1"/>
          </p:cNvSpPr>
          <p:nvPr>
            <p:ph type="dt" sz="half" idx="10"/>
          </p:nvPr>
        </p:nvSpPr>
        <p:spPr/>
        <p:txBody>
          <a:bodyPr/>
          <a:lstStyle/>
          <a:p>
            <a:fld id="{683DFC1F-A0DF-49CF-AB95-A9DDB80210D6}" type="datetimeFigureOut">
              <a:rPr lang="tr-TR" smtClean="0"/>
              <a:t>30.10.2023</a:t>
            </a:fld>
            <a:endParaRPr lang="tr-TR"/>
          </a:p>
        </p:txBody>
      </p:sp>
      <p:sp>
        <p:nvSpPr>
          <p:cNvPr id="11" name="Footer Placeholder 10"/>
          <p:cNvSpPr>
            <a:spLocks noGrp="1"/>
          </p:cNvSpPr>
          <p:nvPr>
            <p:ph type="ftr" sz="quarter" idx="11"/>
          </p:nvPr>
        </p:nvSpPr>
        <p:spPr/>
        <p:txBody>
          <a:bodyPr/>
          <a:lstStyle/>
          <a:p>
            <a:endParaRPr lang="tr-TR"/>
          </a:p>
        </p:txBody>
      </p:sp>
      <p:sp>
        <p:nvSpPr>
          <p:cNvPr id="12" name="Slide Number Placeholder 11"/>
          <p:cNvSpPr>
            <a:spLocks noGrp="1"/>
          </p:cNvSpPr>
          <p:nvPr>
            <p:ph type="sldNum" sz="quarter" idx="12"/>
          </p:nvPr>
        </p:nvSpPr>
        <p:spPr/>
        <p:txBody>
          <a:bodyPr/>
          <a:lstStyle/>
          <a:p>
            <a:fld id="{D1BCDF14-FB08-4A27-9C5B-322C39B86B9D}" type="slidenum">
              <a:rPr lang="tr-TR" smtClean="0"/>
              <a:t>‹#›</a:t>
            </a:fld>
            <a:endParaRPr lang="tr-TR"/>
          </a:p>
        </p:txBody>
      </p:sp>
    </p:spTree>
    <p:extLst>
      <p:ext uri="{BB962C8B-B14F-4D97-AF65-F5344CB8AC3E}">
        <p14:creationId xmlns:p14="http://schemas.microsoft.com/office/powerpoint/2010/main" val="2852297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2" name="Date Placeholder 1"/>
          <p:cNvSpPr>
            <a:spLocks noGrp="1"/>
          </p:cNvSpPr>
          <p:nvPr>
            <p:ph type="dt" sz="half" idx="10"/>
          </p:nvPr>
        </p:nvSpPr>
        <p:spPr/>
        <p:txBody>
          <a:bodyPr/>
          <a:lstStyle/>
          <a:p>
            <a:fld id="{683DFC1F-A0DF-49CF-AB95-A9DDB80210D6}" type="datetimeFigureOut">
              <a:rPr lang="tr-TR" smtClean="0"/>
              <a:t>30.10.2023</a:t>
            </a:fld>
            <a:endParaRPr lang="tr-TR"/>
          </a:p>
        </p:txBody>
      </p:sp>
      <p:sp>
        <p:nvSpPr>
          <p:cNvPr id="7" name="Footer Placeholder 6"/>
          <p:cNvSpPr>
            <a:spLocks noGrp="1"/>
          </p:cNvSpPr>
          <p:nvPr>
            <p:ph type="ftr" sz="quarter" idx="11"/>
          </p:nvPr>
        </p:nvSpPr>
        <p:spPr/>
        <p:txBody>
          <a:bodyPr/>
          <a:lstStyle/>
          <a:p>
            <a:endParaRPr lang="tr-TR"/>
          </a:p>
        </p:txBody>
      </p:sp>
      <p:sp>
        <p:nvSpPr>
          <p:cNvPr id="8" name="Slide Number Placeholder 7"/>
          <p:cNvSpPr>
            <a:spLocks noGrp="1"/>
          </p:cNvSpPr>
          <p:nvPr>
            <p:ph type="sldNum" sz="quarter" idx="12"/>
          </p:nvPr>
        </p:nvSpPr>
        <p:spPr/>
        <p:txBody>
          <a:bodyPr/>
          <a:lstStyle/>
          <a:p>
            <a:fld id="{D1BCDF14-FB08-4A27-9C5B-322C39B86B9D}" type="slidenum">
              <a:rPr lang="tr-TR" smtClean="0"/>
              <a:t>‹#›</a:t>
            </a:fld>
            <a:endParaRPr lang="tr-TR"/>
          </a:p>
        </p:txBody>
      </p:sp>
    </p:spTree>
    <p:extLst>
      <p:ext uri="{BB962C8B-B14F-4D97-AF65-F5344CB8AC3E}">
        <p14:creationId xmlns:p14="http://schemas.microsoft.com/office/powerpoint/2010/main" val="3940445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83DFC1F-A0DF-49CF-AB95-A9DDB80210D6}" type="datetimeFigureOut">
              <a:rPr lang="tr-TR" smtClean="0"/>
              <a:t>30.10.2023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BCDF14-FB08-4A27-9C5B-322C39B86B9D}" type="slidenum">
              <a:rPr lang="tr-TR" smtClean="0"/>
              <a:t>‹#›</a:t>
            </a:fld>
            <a:endParaRPr lang="tr-TR"/>
          </a:p>
        </p:txBody>
      </p:sp>
    </p:spTree>
    <p:extLst>
      <p:ext uri="{BB962C8B-B14F-4D97-AF65-F5344CB8AC3E}">
        <p14:creationId xmlns:p14="http://schemas.microsoft.com/office/powerpoint/2010/main" val="3895243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tr-TR"/>
              <a:t>Asıl başlık stilini düzenlemek için tıklayın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683DFC1F-A0DF-49CF-AB95-A9DDB80210D6}" type="datetimeFigureOut">
              <a:rPr lang="tr-TR" smtClean="0"/>
              <a:t>30.10.2023</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D1BCDF14-FB08-4A27-9C5B-322C39B86B9D}" type="slidenum">
              <a:rPr lang="tr-TR" smtClean="0"/>
              <a:t>‹#›</a:t>
            </a:fld>
            <a:endParaRPr lang="tr-TR"/>
          </a:p>
        </p:txBody>
      </p:sp>
    </p:spTree>
    <p:extLst>
      <p:ext uri="{BB962C8B-B14F-4D97-AF65-F5344CB8AC3E}">
        <p14:creationId xmlns:p14="http://schemas.microsoft.com/office/powerpoint/2010/main" val="205806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683DFC1F-A0DF-49CF-AB95-A9DDB80210D6}" type="datetimeFigureOut">
              <a:rPr lang="tr-TR" smtClean="0"/>
              <a:t>30.10.2023</a:t>
            </a:fld>
            <a:endParaRPr lang="tr-TR"/>
          </a:p>
        </p:txBody>
      </p:sp>
      <p:sp>
        <p:nvSpPr>
          <p:cNvPr id="9" name="Footer Placeholder 8"/>
          <p:cNvSpPr>
            <a:spLocks noGrp="1"/>
          </p:cNvSpPr>
          <p:nvPr>
            <p:ph type="ftr" sz="quarter" idx="11"/>
          </p:nvPr>
        </p:nvSpPr>
        <p:spPr>
          <a:xfrm>
            <a:off x="3499101" y="6356350"/>
            <a:ext cx="5911517" cy="365125"/>
          </a:xfrm>
        </p:spPr>
        <p:txBody>
          <a:bodyPr/>
          <a:lstStyle/>
          <a:p>
            <a:endParaRPr lang="tr-TR"/>
          </a:p>
        </p:txBody>
      </p:sp>
      <p:sp>
        <p:nvSpPr>
          <p:cNvPr id="10" name="Slide Number Placeholder 9"/>
          <p:cNvSpPr>
            <a:spLocks noGrp="1"/>
          </p:cNvSpPr>
          <p:nvPr>
            <p:ph type="sldNum" sz="quarter" idx="12"/>
          </p:nvPr>
        </p:nvSpPr>
        <p:spPr/>
        <p:txBody>
          <a:bodyPr/>
          <a:lstStyle/>
          <a:p>
            <a:fld id="{D1BCDF14-FB08-4A27-9C5B-322C39B86B9D}" type="slidenum">
              <a:rPr lang="tr-TR" smtClean="0"/>
              <a:t>‹#›</a:t>
            </a:fld>
            <a:endParaRPr lang="tr-TR"/>
          </a:p>
        </p:txBody>
      </p:sp>
    </p:spTree>
    <p:extLst>
      <p:ext uri="{BB962C8B-B14F-4D97-AF65-F5344CB8AC3E}">
        <p14:creationId xmlns:p14="http://schemas.microsoft.com/office/powerpoint/2010/main" val="3656890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683DFC1F-A0DF-49CF-AB95-A9DDB80210D6}" type="datetimeFigureOut">
              <a:rPr lang="tr-TR" smtClean="0"/>
              <a:t>30.10.2023</a:t>
            </a:fld>
            <a:endParaRPr lang="tr-T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1BCDF14-FB08-4A27-9C5B-322C39B86B9D}" type="slidenum">
              <a:rPr lang="tr-TR" smtClean="0"/>
              <a:t>‹#›</a:t>
            </a:fld>
            <a:endParaRPr lang="tr-TR"/>
          </a:p>
        </p:txBody>
      </p:sp>
    </p:spTree>
    <p:extLst>
      <p:ext uri="{BB962C8B-B14F-4D97-AF65-F5344CB8AC3E}">
        <p14:creationId xmlns:p14="http://schemas.microsoft.com/office/powerpoint/2010/main" val="35114884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kariyerkapisi.cbiko.gov.tr/ulusalstajprogrami" TargetMode="External"/><Relationship Id="rId2" Type="http://schemas.openxmlformats.org/officeDocument/2006/relationships/hyperlink" Target="https://einsan.gov.tr/"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ibf.bartin.edu.tr/ogrenci-rehberi/staj-hakkinda.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0A2252-DDE2-8BC9-E293-C51D5920968C}"/>
              </a:ext>
            </a:extLst>
          </p:cNvPr>
          <p:cNvSpPr>
            <a:spLocks noGrp="1"/>
          </p:cNvSpPr>
          <p:nvPr>
            <p:ph type="ctrTitle"/>
          </p:nvPr>
        </p:nvSpPr>
        <p:spPr/>
        <p:txBody>
          <a:bodyPr>
            <a:normAutofit/>
          </a:bodyPr>
          <a:lstStyle/>
          <a:p>
            <a:r>
              <a:rPr lang="tr-TR" sz="4400" dirty="0"/>
              <a:t>BARTIN  ÜNİVERSİTESİ İKTİSADİ  VE  İDARİ  BİLİMLER FAKÜLTESİ </a:t>
            </a:r>
            <a:br>
              <a:rPr lang="tr-TR" sz="4400" dirty="0"/>
            </a:br>
            <a:r>
              <a:rPr lang="tr-TR" sz="4400" dirty="0"/>
              <a:t>STAJ  YÖNERGESİ</a:t>
            </a:r>
          </a:p>
        </p:txBody>
      </p:sp>
      <p:sp>
        <p:nvSpPr>
          <p:cNvPr id="3" name="Alt Başlık 2">
            <a:extLst>
              <a:ext uri="{FF2B5EF4-FFF2-40B4-BE49-F238E27FC236}">
                <a16:creationId xmlns:a16="http://schemas.microsoft.com/office/drawing/2014/main" id="{1EFF5E90-16E7-C6A9-D29F-D87DDF2A28AA}"/>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385128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A9C991-72C4-5173-6E1D-E16DF7EB82BF}"/>
              </a:ext>
            </a:extLst>
          </p:cNvPr>
          <p:cNvSpPr>
            <a:spLocks noGrp="1"/>
          </p:cNvSpPr>
          <p:nvPr>
            <p:ph type="title"/>
          </p:nvPr>
        </p:nvSpPr>
        <p:spPr/>
        <p:txBody>
          <a:bodyPr vert="vert270"/>
          <a:lstStyle/>
          <a:p>
            <a:pPr algn="ctr"/>
            <a:r>
              <a:rPr lang="tr-TR" dirty="0"/>
              <a:t>STAJLARIN DEĞERLENDİRİLMESİ</a:t>
            </a:r>
          </a:p>
        </p:txBody>
      </p:sp>
      <p:sp>
        <p:nvSpPr>
          <p:cNvPr id="3" name="İçerik Yer Tutucusu 2">
            <a:extLst>
              <a:ext uri="{FF2B5EF4-FFF2-40B4-BE49-F238E27FC236}">
                <a16:creationId xmlns:a16="http://schemas.microsoft.com/office/drawing/2014/main" id="{80DB4D99-5BD9-6769-0CE2-0372D5511197}"/>
              </a:ext>
            </a:extLst>
          </p:cNvPr>
          <p:cNvSpPr>
            <a:spLocks noGrp="1"/>
          </p:cNvSpPr>
          <p:nvPr>
            <p:ph idx="1"/>
          </p:nvPr>
        </p:nvSpPr>
        <p:spPr/>
        <p:txBody>
          <a:bodyPr/>
          <a:lstStyle/>
          <a:p>
            <a:r>
              <a:rPr lang="tr-TR" dirty="0"/>
              <a:t>Stajların değerlendirilmeleri, staj dosyalarının tesliminden itibaren en geç 1 (bir) ay içerisinde, ilgili bölüm staj komisyonu tarafından incelenerek karara bağlanır.</a:t>
            </a:r>
          </a:p>
          <a:p>
            <a:r>
              <a:rPr lang="tr-TR" dirty="0"/>
              <a:t>Staj çalışmaları kabul veya reddedilebilir. Kabul edilen Zorunlu Staj çalışmalarına sadece AKTS (Avrupa Kredi Transfer Sistemi) kredisi verilir.</a:t>
            </a:r>
          </a:p>
          <a:p>
            <a:r>
              <a:rPr lang="tr-TR" dirty="0"/>
              <a:t>Staj değerlendirmeleri Bartın Üniversitesi Ön lisans ve Lisans Eğitim Öğretim ve Sınav Yönetmeliğinde belirlenen kriterlere göre yapılır.</a:t>
            </a:r>
          </a:p>
          <a:p>
            <a:r>
              <a:rPr lang="tr-TR" dirty="0"/>
              <a:t>Staj komisyonları reddedilen stajların reddedilme nedenlerini, sonuç raporları ile birlikte, ilgili bölüm başkanlığı aracılığıyla Dekanlığa bildirirler.</a:t>
            </a:r>
          </a:p>
          <a:p>
            <a:r>
              <a:rPr lang="tr-TR" dirty="0"/>
              <a:t>Dekanlık staj sonuçlarını birim web sayfası üzerinden öğrencilere ilan eder.</a:t>
            </a:r>
          </a:p>
          <a:p>
            <a:endParaRPr lang="tr-TR" dirty="0"/>
          </a:p>
        </p:txBody>
      </p:sp>
    </p:spTree>
    <p:extLst>
      <p:ext uri="{BB962C8B-B14F-4D97-AF65-F5344CB8AC3E}">
        <p14:creationId xmlns:p14="http://schemas.microsoft.com/office/powerpoint/2010/main" val="328500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6235DE-AC2B-ADC7-5751-85880ACC85AB}"/>
              </a:ext>
            </a:extLst>
          </p:cNvPr>
          <p:cNvSpPr>
            <a:spLocks noGrp="1"/>
          </p:cNvSpPr>
          <p:nvPr>
            <p:ph type="title"/>
          </p:nvPr>
        </p:nvSpPr>
        <p:spPr/>
        <p:txBody>
          <a:bodyPr/>
          <a:lstStyle/>
          <a:p>
            <a:r>
              <a:rPr lang="tr-TR" dirty="0"/>
              <a:t>ULUSAL STAJ PROGRAMI</a:t>
            </a:r>
            <a:br>
              <a:rPr lang="tr-TR" dirty="0"/>
            </a:br>
            <a:r>
              <a:rPr lang="tr-TR" dirty="0"/>
              <a:t>NEDİR?</a:t>
            </a:r>
          </a:p>
        </p:txBody>
      </p:sp>
      <p:sp>
        <p:nvSpPr>
          <p:cNvPr id="3" name="İçerik Yer Tutucusu 2">
            <a:extLst>
              <a:ext uri="{FF2B5EF4-FFF2-40B4-BE49-F238E27FC236}">
                <a16:creationId xmlns:a16="http://schemas.microsoft.com/office/drawing/2014/main" id="{CE6F8199-1632-42EF-FFC1-3EC28BE9512C}"/>
              </a:ext>
            </a:extLst>
          </p:cNvPr>
          <p:cNvSpPr>
            <a:spLocks noGrp="1"/>
          </p:cNvSpPr>
          <p:nvPr>
            <p:ph idx="1"/>
          </p:nvPr>
        </p:nvSpPr>
        <p:spPr>
          <a:xfrm>
            <a:off x="3931261" y="1422047"/>
            <a:ext cx="7315200" cy="5120640"/>
          </a:xfrm>
        </p:spPr>
        <p:txBody>
          <a:bodyPr>
            <a:normAutofit lnSpcReduction="10000"/>
          </a:bodyPr>
          <a:lstStyle/>
          <a:p>
            <a:r>
              <a:rPr lang="tr-TR" dirty="0"/>
              <a:t>Ulusal Staj Programı, Cumhurbaşkanlığı İnsan Kaynakları Ofisi koordinasyonunda, tüm kamu kurumlarının ve özel sektörden gönüllü işverenlerin katılımıyla, tüm üniversiteli gençlerin fırsat eşitliği ve liyakat ilkelerine uygun olarak staj olanaklarından faydalanmasına yönelik yürütülen staj programıdır.</a:t>
            </a:r>
          </a:p>
          <a:p>
            <a:r>
              <a:rPr lang="tr-TR" dirty="0"/>
              <a:t>Programda liyakat esaslı ve objektif yöntemler ile adayların eğitim hayatları boyunca sergiledikleri performans, becerilerini artırmaya yönelik gerçekleştirdikleri çalışmalar ve başarılar göz önünde bulundurulmaktadır. Bu yöntemde, her bir öğrencinin e-devletten gelen bilgileri ve beyan ettikleri belgelere göre “akademik / mesleki”, “sanatsal / sosyal” ve “sportif“ yeterlilik puanları hesaplanmaktadır. </a:t>
            </a:r>
          </a:p>
          <a:p>
            <a:r>
              <a:rPr lang="tr-TR" dirty="0"/>
              <a:t>Değerlemeler sonucunda adayların yeterlilik puanları belirlenmekte ve adaylar kimlik bilgileri gizlenerek stajyer havuzuna aktarılmaktadır. İşverenler, ihtiyaç duydukları nitelikteki adaylara staj tekliflerini adayların kimlik bilgilerini görmeden yalnızca yeterlilik puanlarını baz alarak göndermekte, adaylar staj teklifleri arasından kendileri için uygun olan teklifi seçmektedir. </a:t>
            </a:r>
          </a:p>
        </p:txBody>
      </p:sp>
      <p:pic>
        <p:nvPicPr>
          <p:cNvPr id="4" name="Resim 3">
            <a:extLst>
              <a:ext uri="{FF2B5EF4-FFF2-40B4-BE49-F238E27FC236}">
                <a16:creationId xmlns:a16="http://schemas.microsoft.com/office/drawing/2014/main" id="{FFF1E951-B043-CA60-A71D-048AFF2C5FE4}"/>
              </a:ext>
            </a:extLst>
          </p:cNvPr>
          <p:cNvPicPr>
            <a:picLocks noChangeAspect="1"/>
          </p:cNvPicPr>
          <p:nvPr/>
        </p:nvPicPr>
        <p:blipFill>
          <a:blip r:embed="rId2"/>
          <a:stretch>
            <a:fillRect/>
          </a:stretch>
        </p:blipFill>
        <p:spPr>
          <a:xfrm>
            <a:off x="5034883" y="443849"/>
            <a:ext cx="4239109" cy="978198"/>
          </a:xfrm>
          <a:prstGeom prst="rect">
            <a:avLst/>
          </a:prstGeom>
        </p:spPr>
      </p:pic>
    </p:spTree>
    <p:extLst>
      <p:ext uri="{BB962C8B-B14F-4D97-AF65-F5344CB8AC3E}">
        <p14:creationId xmlns:p14="http://schemas.microsoft.com/office/powerpoint/2010/main" val="4032411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D5A230-63B8-F967-578B-31E22002225F}"/>
              </a:ext>
            </a:extLst>
          </p:cNvPr>
          <p:cNvSpPr>
            <a:spLocks noGrp="1"/>
          </p:cNvSpPr>
          <p:nvPr>
            <p:ph type="title"/>
          </p:nvPr>
        </p:nvSpPr>
        <p:spPr/>
        <p:txBody>
          <a:bodyPr/>
          <a:lstStyle/>
          <a:p>
            <a:r>
              <a:rPr lang="tr-TR" dirty="0"/>
              <a:t>ULUSAL STAJ PROGRAMI</a:t>
            </a:r>
          </a:p>
        </p:txBody>
      </p:sp>
      <p:sp>
        <p:nvSpPr>
          <p:cNvPr id="3" name="İçerik Yer Tutucusu 2">
            <a:extLst>
              <a:ext uri="{FF2B5EF4-FFF2-40B4-BE49-F238E27FC236}">
                <a16:creationId xmlns:a16="http://schemas.microsoft.com/office/drawing/2014/main" id="{708754EB-0FB4-70BA-D518-ACED1BC00F8F}"/>
              </a:ext>
            </a:extLst>
          </p:cNvPr>
          <p:cNvSpPr>
            <a:spLocks noGrp="1"/>
          </p:cNvSpPr>
          <p:nvPr>
            <p:ph idx="1"/>
          </p:nvPr>
        </p:nvSpPr>
        <p:spPr/>
        <p:txBody>
          <a:bodyPr/>
          <a:lstStyle/>
          <a:p>
            <a:r>
              <a:rPr lang="tr-TR" dirty="0"/>
              <a:t>Başvurular </a:t>
            </a:r>
            <a:r>
              <a:rPr lang="tr-TR" dirty="0">
                <a:solidFill>
                  <a:srgbClr val="FF0000"/>
                </a:solidFill>
                <a:hlinkClick r:id="rId2">
                  <a:extLst>
                    <a:ext uri="{A12FA001-AC4F-418D-AE19-62706E023703}">
                      <ahyp:hlinkClr xmlns:ahyp="http://schemas.microsoft.com/office/drawing/2018/hyperlinkcolor" val="tx"/>
                    </a:ext>
                  </a:extLst>
                </a:hlinkClick>
              </a:rPr>
              <a:t>https://einsan.gov.tr</a:t>
            </a:r>
            <a:r>
              <a:rPr lang="tr-TR" dirty="0">
                <a:solidFill>
                  <a:srgbClr val="FF0000"/>
                </a:solidFill>
              </a:rPr>
              <a:t> </a:t>
            </a:r>
            <a:r>
              <a:rPr lang="tr-TR" dirty="0"/>
              <a:t>adresinde yer alan </a:t>
            </a:r>
            <a:r>
              <a:rPr lang="tr-TR" dirty="0">
                <a:solidFill>
                  <a:srgbClr val="0070C0"/>
                </a:solidFill>
                <a:hlinkClick r:id="rId3">
                  <a:extLst>
                    <a:ext uri="{A12FA001-AC4F-418D-AE19-62706E023703}">
                      <ahyp:hlinkClr xmlns:ahyp="http://schemas.microsoft.com/office/drawing/2018/hyperlinkcolor" val="tx"/>
                    </a:ext>
                  </a:extLst>
                </a:hlinkClick>
              </a:rPr>
              <a:t>https://kariyerkapisi.cbiko.gov.tr/ulusalstajprogrami</a:t>
            </a:r>
            <a:r>
              <a:rPr lang="tr-TR" dirty="0">
                <a:solidFill>
                  <a:srgbClr val="0070C0"/>
                </a:solidFill>
              </a:rPr>
              <a:t> </a:t>
            </a:r>
            <a:r>
              <a:rPr lang="tr-TR" dirty="0">
                <a:solidFill>
                  <a:schemeClr val="bg2">
                    <a:lumMod val="50000"/>
                  </a:schemeClr>
                </a:solidFill>
              </a:rPr>
              <a:t>linki üzerinden yapılır. Başvuru aşamaları e-devlet kullanılarak gerçekleştirilir.</a:t>
            </a:r>
          </a:p>
          <a:p>
            <a:r>
              <a:rPr lang="tr-TR" dirty="0">
                <a:solidFill>
                  <a:schemeClr val="bg2">
                    <a:lumMod val="50000"/>
                  </a:schemeClr>
                </a:solidFill>
              </a:rPr>
              <a:t>Staja kabul edilen öğrencilere staj süresi baz alınarak asgari ücret üzerinden ödeme yapılmaktadır. </a:t>
            </a:r>
          </a:p>
          <a:p>
            <a:r>
              <a:rPr lang="tr-TR" dirty="0">
                <a:solidFill>
                  <a:schemeClr val="bg2">
                    <a:lumMod val="50000"/>
                  </a:schemeClr>
                </a:solidFill>
              </a:rPr>
              <a:t>Staj sayısı konusunda bir sınır bulunmamaktadır.</a:t>
            </a:r>
          </a:p>
        </p:txBody>
      </p:sp>
      <p:pic>
        <p:nvPicPr>
          <p:cNvPr id="4" name="Resim 3">
            <a:extLst>
              <a:ext uri="{FF2B5EF4-FFF2-40B4-BE49-F238E27FC236}">
                <a16:creationId xmlns:a16="http://schemas.microsoft.com/office/drawing/2014/main" id="{4BADC336-5D93-4539-CB17-B2EAEFDFBD39}"/>
              </a:ext>
            </a:extLst>
          </p:cNvPr>
          <p:cNvPicPr>
            <a:picLocks noChangeAspect="1"/>
          </p:cNvPicPr>
          <p:nvPr/>
        </p:nvPicPr>
        <p:blipFill>
          <a:blip r:embed="rId4"/>
          <a:stretch>
            <a:fillRect/>
          </a:stretch>
        </p:blipFill>
        <p:spPr>
          <a:xfrm>
            <a:off x="5019643" y="490833"/>
            <a:ext cx="4239109" cy="978198"/>
          </a:xfrm>
          <a:prstGeom prst="rect">
            <a:avLst/>
          </a:prstGeom>
        </p:spPr>
      </p:pic>
    </p:spTree>
    <p:extLst>
      <p:ext uri="{BB962C8B-B14F-4D97-AF65-F5344CB8AC3E}">
        <p14:creationId xmlns:p14="http://schemas.microsoft.com/office/powerpoint/2010/main" val="376440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C6959C-A40E-F39D-E1CA-1C3502843117}"/>
              </a:ext>
            </a:extLst>
          </p:cNvPr>
          <p:cNvSpPr>
            <a:spLocks noGrp="1"/>
          </p:cNvSpPr>
          <p:nvPr>
            <p:ph type="title"/>
          </p:nvPr>
        </p:nvSpPr>
        <p:spPr/>
        <p:txBody>
          <a:bodyPr/>
          <a:lstStyle/>
          <a:p>
            <a:r>
              <a:rPr lang="tr-TR" dirty="0"/>
              <a:t>STAJ NEDİR?</a:t>
            </a:r>
          </a:p>
        </p:txBody>
      </p:sp>
      <p:sp>
        <p:nvSpPr>
          <p:cNvPr id="3" name="İçerik Yer Tutucusu 2">
            <a:extLst>
              <a:ext uri="{FF2B5EF4-FFF2-40B4-BE49-F238E27FC236}">
                <a16:creationId xmlns:a16="http://schemas.microsoft.com/office/drawing/2014/main" id="{069CE69D-53A2-7532-34B4-7BFC576840CF}"/>
              </a:ext>
            </a:extLst>
          </p:cNvPr>
          <p:cNvSpPr>
            <a:spLocks noGrp="1"/>
          </p:cNvSpPr>
          <p:nvPr>
            <p:ph idx="1"/>
          </p:nvPr>
        </p:nvSpPr>
        <p:spPr>
          <a:xfrm>
            <a:off x="3730171" y="864108"/>
            <a:ext cx="7454297" cy="5120640"/>
          </a:xfrm>
        </p:spPr>
        <p:txBody>
          <a:bodyPr>
            <a:normAutofit/>
          </a:bodyPr>
          <a:lstStyle/>
          <a:p>
            <a:r>
              <a:rPr lang="tr-TR" dirty="0"/>
              <a:t>Staj, akademik kariyer devam ederken öğrencilik hayatında öğrenilen bilgilerin, iş dünyasında “pratikte” uygulanmasını sağlayan çalışma şekline verilen isimdir. </a:t>
            </a:r>
          </a:p>
          <a:p>
            <a:r>
              <a:rPr lang="tr-TR" dirty="0"/>
              <a:t>Fakültemizde </a:t>
            </a:r>
            <a:r>
              <a:rPr lang="tr-TR" dirty="0">
                <a:solidFill>
                  <a:srgbClr val="FF0000"/>
                </a:solidFill>
              </a:rPr>
              <a:t>İsteğe Bağlı Staj </a:t>
            </a:r>
            <a:r>
              <a:rPr lang="tr-TR" dirty="0"/>
              <a:t>imkanı bulunmaktadır.</a:t>
            </a:r>
          </a:p>
          <a:p>
            <a:r>
              <a:rPr lang="tr-TR" dirty="0"/>
              <a:t>İsteğe bağlı staj, öğrencilerin tabi oldukları ders planlarında bulunmayan, programdan mezun olma koşullarında yer almayan ve bölüm staj komisyonu onayıyla öğrencilerin yaptıkları stajdır.</a:t>
            </a:r>
          </a:p>
        </p:txBody>
      </p:sp>
    </p:spTree>
    <p:extLst>
      <p:ext uri="{BB962C8B-B14F-4D97-AF65-F5344CB8AC3E}">
        <p14:creationId xmlns:p14="http://schemas.microsoft.com/office/powerpoint/2010/main" val="2332750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9CB23E-CD65-9D20-7F2B-C8E18CBBC09B}"/>
              </a:ext>
            </a:extLst>
          </p:cNvPr>
          <p:cNvSpPr>
            <a:spLocks noGrp="1"/>
          </p:cNvSpPr>
          <p:nvPr>
            <p:ph type="title"/>
          </p:nvPr>
        </p:nvSpPr>
        <p:spPr/>
        <p:txBody>
          <a:bodyPr/>
          <a:lstStyle/>
          <a:p>
            <a:r>
              <a:rPr lang="tr-TR" dirty="0"/>
              <a:t>NE  ZAMAN STAJ YAPILABİLİR?</a:t>
            </a:r>
          </a:p>
        </p:txBody>
      </p:sp>
      <p:sp>
        <p:nvSpPr>
          <p:cNvPr id="3" name="İçerik Yer Tutucusu 2">
            <a:extLst>
              <a:ext uri="{FF2B5EF4-FFF2-40B4-BE49-F238E27FC236}">
                <a16:creationId xmlns:a16="http://schemas.microsoft.com/office/drawing/2014/main" id="{260A1A2F-12A4-CC90-6104-2E0A0ED48DCB}"/>
              </a:ext>
            </a:extLst>
          </p:cNvPr>
          <p:cNvSpPr>
            <a:spLocks noGrp="1"/>
          </p:cNvSpPr>
          <p:nvPr>
            <p:ph idx="1"/>
          </p:nvPr>
        </p:nvSpPr>
        <p:spPr/>
        <p:txBody>
          <a:bodyPr/>
          <a:lstStyle/>
          <a:p>
            <a:r>
              <a:rPr lang="tr-TR" dirty="0"/>
              <a:t>Staj başvurusu için en az 4. yarıyılın sonunda olmak gerekir. Yani 2. sınıfın 2. döneminden itibaren başvurulabilir.</a:t>
            </a:r>
          </a:p>
          <a:p>
            <a:r>
              <a:rPr lang="tr-TR" dirty="0"/>
              <a:t>Başvurular genellikle mayıs ayı içerisinde başlar. Bu başvurular o yılın yaz döneminde yapılacak stajlar içindir.</a:t>
            </a:r>
          </a:p>
          <a:p>
            <a:r>
              <a:rPr lang="tr-TR" dirty="0"/>
              <a:t>Eğitim öğretim dönemi içinde staj yapılamaz</a:t>
            </a:r>
          </a:p>
          <a:p>
            <a:endParaRPr lang="tr-TR" dirty="0"/>
          </a:p>
        </p:txBody>
      </p:sp>
    </p:spTree>
    <p:extLst>
      <p:ext uri="{BB962C8B-B14F-4D97-AF65-F5344CB8AC3E}">
        <p14:creationId xmlns:p14="http://schemas.microsoft.com/office/powerpoint/2010/main" val="2951143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9EAC66-E3FC-2896-CAE2-4D6AFD4EBD99}"/>
              </a:ext>
            </a:extLst>
          </p:cNvPr>
          <p:cNvSpPr>
            <a:spLocks noGrp="1"/>
          </p:cNvSpPr>
          <p:nvPr>
            <p:ph type="title"/>
          </p:nvPr>
        </p:nvSpPr>
        <p:spPr/>
        <p:txBody>
          <a:bodyPr/>
          <a:lstStyle/>
          <a:p>
            <a:r>
              <a:rPr lang="tr-TR" dirty="0"/>
              <a:t>STAJ YÖNETİMİ</a:t>
            </a:r>
          </a:p>
        </p:txBody>
      </p:sp>
      <p:sp>
        <p:nvSpPr>
          <p:cNvPr id="3" name="İçerik Yer Tutucusu 2">
            <a:extLst>
              <a:ext uri="{FF2B5EF4-FFF2-40B4-BE49-F238E27FC236}">
                <a16:creationId xmlns:a16="http://schemas.microsoft.com/office/drawing/2014/main" id="{C682D50D-C287-2FF8-B90A-B74D69EDD898}"/>
              </a:ext>
            </a:extLst>
          </p:cNvPr>
          <p:cNvSpPr>
            <a:spLocks noGrp="1"/>
          </p:cNvSpPr>
          <p:nvPr>
            <p:ph idx="1"/>
          </p:nvPr>
        </p:nvSpPr>
        <p:spPr/>
        <p:txBody>
          <a:bodyPr/>
          <a:lstStyle/>
          <a:p>
            <a:r>
              <a:rPr lang="tr-TR" dirty="0"/>
              <a:t>Staj çalışmaları, bölüm staj komisyonunca yürütülür.</a:t>
            </a:r>
          </a:p>
          <a:p>
            <a:r>
              <a:rPr lang="tr-TR" dirty="0"/>
              <a:t>Fakülte staj komisyonu, öğrencilerin staj belgelerini düzenlemek, takip etmek ve staj bilgilerini saklamakla görevlidir.</a:t>
            </a:r>
          </a:p>
          <a:p>
            <a:r>
              <a:rPr lang="tr-TR" dirty="0"/>
              <a:t>Stajlar, bölüm staj komisyonunun uygun görüşüyle başlar.</a:t>
            </a:r>
          </a:p>
          <a:p>
            <a:endParaRPr lang="tr-TR" dirty="0"/>
          </a:p>
        </p:txBody>
      </p:sp>
    </p:spTree>
    <p:extLst>
      <p:ext uri="{BB962C8B-B14F-4D97-AF65-F5344CB8AC3E}">
        <p14:creationId xmlns:p14="http://schemas.microsoft.com/office/powerpoint/2010/main" val="2677964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73BD8C-D32D-FA56-920C-2F15A68D436C}"/>
              </a:ext>
            </a:extLst>
          </p:cNvPr>
          <p:cNvSpPr>
            <a:spLocks noGrp="1"/>
          </p:cNvSpPr>
          <p:nvPr>
            <p:ph type="title"/>
          </p:nvPr>
        </p:nvSpPr>
        <p:spPr/>
        <p:txBody>
          <a:bodyPr/>
          <a:lstStyle/>
          <a:p>
            <a:pPr algn="ctr"/>
            <a:r>
              <a:rPr lang="tr-TR" dirty="0"/>
              <a:t>STAJ BAŞVURUSU</a:t>
            </a:r>
          </a:p>
        </p:txBody>
      </p:sp>
      <p:sp>
        <p:nvSpPr>
          <p:cNvPr id="3" name="İçerik Yer Tutucusu 2">
            <a:extLst>
              <a:ext uri="{FF2B5EF4-FFF2-40B4-BE49-F238E27FC236}">
                <a16:creationId xmlns:a16="http://schemas.microsoft.com/office/drawing/2014/main" id="{2E8D08EA-E9AC-78F6-04D4-56A85D532B66}"/>
              </a:ext>
            </a:extLst>
          </p:cNvPr>
          <p:cNvSpPr>
            <a:spLocks noGrp="1"/>
          </p:cNvSpPr>
          <p:nvPr>
            <p:ph idx="1"/>
          </p:nvPr>
        </p:nvSpPr>
        <p:spPr/>
        <p:txBody>
          <a:bodyPr/>
          <a:lstStyle/>
          <a:p>
            <a:r>
              <a:rPr lang="tr-TR" dirty="0"/>
              <a:t>Staj yapmak isteyen öğrencilerimiz genellikle Mayıs ayı içerisinde başlayan başvuru sürecinde staj başvurusu yapmalıdır.</a:t>
            </a:r>
          </a:p>
          <a:p>
            <a:r>
              <a:rPr lang="tr-TR" dirty="0"/>
              <a:t>Stajlara ilişkin duyuru fakülte web sayfalarında yapılır.</a:t>
            </a:r>
          </a:p>
          <a:p>
            <a:r>
              <a:rPr lang="tr-TR" dirty="0"/>
              <a:t>Staj başvurusu için gereken formlar </a:t>
            </a:r>
            <a:r>
              <a:rPr lang="tr-TR" dirty="0">
                <a:hlinkClick r:id="rId2"/>
              </a:rPr>
              <a:t>https://iibf.bartin.edu.tr/ogrenci-rehberi/staj-hakkinda.html</a:t>
            </a:r>
            <a:r>
              <a:rPr lang="tr-TR" dirty="0"/>
              <a:t> adresinde yer almaktadır. </a:t>
            </a:r>
          </a:p>
        </p:txBody>
      </p:sp>
    </p:spTree>
    <p:extLst>
      <p:ext uri="{BB962C8B-B14F-4D97-AF65-F5344CB8AC3E}">
        <p14:creationId xmlns:p14="http://schemas.microsoft.com/office/powerpoint/2010/main" val="680093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119BD9-68FD-03D5-4212-4573ADF96B8B}"/>
              </a:ext>
            </a:extLst>
          </p:cNvPr>
          <p:cNvSpPr>
            <a:spLocks noGrp="1"/>
          </p:cNvSpPr>
          <p:nvPr>
            <p:ph type="title"/>
          </p:nvPr>
        </p:nvSpPr>
        <p:spPr/>
        <p:txBody>
          <a:bodyPr/>
          <a:lstStyle/>
          <a:p>
            <a:r>
              <a:rPr lang="tr-TR" dirty="0"/>
              <a:t>STAJ ÜCRETİ</a:t>
            </a:r>
          </a:p>
        </p:txBody>
      </p:sp>
      <p:sp>
        <p:nvSpPr>
          <p:cNvPr id="3" name="İçerik Yer Tutucusu 2">
            <a:extLst>
              <a:ext uri="{FF2B5EF4-FFF2-40B4-BE49-F238E27FC236}">
                <a16:creationId xmlns:a16="http://schemas.microsoft.com/office/drawing/2014/main" id="{6B227F2A-23E4-EAA4-65C0-8E998AD91B80}"/>
              </a:ext>
            </a:extLst>
          </p:cNvPr>
          <p:cNvSpPr>
            <a:spLocks noGrp="1"/>
          </p:cNvSpPr>
          <p:nvPr>
            <p:ph idx="1"/>
          </p:nvPr>
        </p:nvSpPr>
        <p:spPr/>
        <p:txBody>
          <a:bodyPr/>
          <a:lstStyle/>
          <a:p>
            <a:r>
              <a:rPr lang="tr-TR" dirty="0"/>
              <a:t>Üniversite staj nedeniyle, sosyal güvenlik primi dışında öğrencilere herhangi bir ücret ödemesi yapmaz</a:t>
            </a:r>
          </a:p>
        </p:txBody>
      </p:sp>
    </p:spTree>
    <p:extLst>
      <p:ext uri="{BB962C8B-B14F-4D97-AF65-F5344CB8AC3E}">
        <p14:creationId xmlns:p14="http://schemas.microsoft.com/office/powerpoint/2010/main" val="245469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F8C696-6E2E-4B68-6463-949D6B2E13E0}"/>
              </a:ext>
            </a:extLst>
          </p:cNvPr>
          <p:cNvSpPr>
            <a:spLocks noGrp="1"/>
          </p:cNvSpPr>
          <p:nvPr>
            <p:ph type="title"/>
          </p:nvPr>
        </p:nvSpPr>
        <p:spPr/>
        <p:txBody>
          <a:bodyPr/>
          <a:lstStyle/>
          <a:p>
            <a:r>
              <a:rPr lang="tr-TR" dirty="0"/>
              <a:t>STAJ SÜRESİ</a:t>
            </a:r>
          </a:p>
        </p:txBody>
      </p:sp>
      <p:sp>
        <p:nvSpPr>
          <p:cNvPr id="3" name="İçerik Yer Tutucusu 2">
            <a:extLst>
              <a:ext uri="{FF2B5EF4-FFF2-40B4-BE49-F238E27FC236}">
                <a16:creationId xmlns:a16="http://schemas.microsoft.com/office/drawing/2014/main" id="{A0D90E3C-CB8B-B5B1-EBD4-B60EB25FD2AE}"/>
              </a:ext>
            </a:extLst>
          </p:cNvPr>
          <p:cNvSpPr>
            <a:spLocks noGrp="1"/>
          </p:cNvSpPr>
          <p:nvPr>
            <p:ph idx="1"/>
          </p:nvPr>
        </p:nvSpPr>
        <p:spPr/>
        <p:txBody>
          <a:bodyPr/>
          <a:lstStyle/>
          <a:p>
            <a:r>
              <a:rPr lang="tr-TR" dirty="0"/>
              <a:t>Staj süresi kesintisiz 20 iş günüdür. </a:t>
            </a:r>
          </a:p>
          <a:p>
            <a:r>
              <a:rPr lang="tr-TR" dirty="0"/>
              <a:t>Her öğrencinin 2 defa staj hakkı vardır.</a:t>
            </a:r>
          </a:p>
          <a:p>
            <a:r>
              <a:rPr lang="tr-TR" dirty="0"/>
              <a:t>Resmi tatil günleri, cumartesi ve pazar günleri yapılan çalışmalar staj süresinden sayılmaz.</a:t>
            </a:r>
          </a:p>
          <a:p>
            <a:r>
              <a:rPr lang="tr-TR" dirty="0"/>
              <a:t>Öğrenciler, aynı anda yaz okulu ve staj yapamaz.</a:t>
            </a:r>
          </a:p>
          <a:p>
            <a:r>
              <a:rPr lang="tr-TR" dirty="0"/>
              <a:t>Öğrenci staj esnasında mücbir nedenlerle mazeret izni alması halinde, eksik kalan staj süresini aynı yıl veya gelecek staj döneminde tamamlamak zorundadır. Mazeret izni 10 (on) günü geçtiği takdirde, stajın tamamı ayrı bir staj döneminde tekrar ettirilir. Stajı izinsiz terk eden öğrenciye de süreye bakılmaksızın bu hüküm uygulanır.</a:t>
            </a:r>
          </a:p>
        </p:txBody>
      </p:sp>
    </p:spTree>
    <p:extLst>
      <p:ext uri="{BB962C8B-B14F-4D97-AF65-F5344CB8AC3E}">
        <p14:creationId xmlns:p14="http://schemas.microsoft.com/office/powerpoint/2010/main" val="2969125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6DEE7C-0169-9159-B3CF-A10C47ACE444}"/>
              </a:ext>
            </a:extLst>
          </p:cNvPr>
          <p:cNvSpPr>
            <a:spLocks noGrp="1"/>
          </p:cNvSpPr>
          <p:nvPr>
            <p:ph type="title"/>
          </p:nvPr>
        </p:nvSpPr>
        <p:spPr/>
        <p:txBody>
          <a:bodyPr/>
          <a:lstStyle/>
          <a:p>
            <a:r>
              <a:rPr lang="tr-TR" dirty="0"/>
              <a:t>STAJ  YERİ</a:t>
            </a:r>
          </a:p>
        </p:txBody>
      </p:sp>
      <p:sp>
        <p:nvSpPr>
          <p:cNvPr id="3" name="İçerik Yer Tutucusu 2">
            <a:extLst>
              <a:ext uri="{FF2B5EF4-FFF2-40B4-BE49-F238E27FC236}">
                <a16:creationId xmlns:a16="http://schemas.microsoft.com/office/drawing/2014/main" id="{D03DD9C1-DA65-72B8-D088-ED674247E5AE}"/>
              </a:ext>
            </a:extLst>
          </p:cNvPr>
          <p:cNvSpPr>
            <a:spLocks noGrp="1"/>
          </p:cNvSpPr>
          <p:nvPr>
            <p:ph idx="1"/>
          </p:nvPr>
        </p:nvSpPr>
        <p:spPr/>
        <p:txBody>
          <a:bodyPr/>
          <a:lstStyle/>
          <a:p>
            <a:r>
              <a:rPr lang="tr-TR" dirty="0"/>
              <a:t>Staj, Fakülteye bağlı bölümlerin program hedeflerine ve eğitim programlarının özüne uygun kurum ve/veya işletmelerde yapılır.</a:t>
            </a:r>
          </a:p>
          <a:p>
            <a:r>
              <a:rPr lang="tr-TR" dirty="0"/>
              <a:t>Staj yerleri seçilirken, bunların öğrencilere kazandırılmak istenen bilgi ve beceriyi sağlayacak nitelikte olmasına özen gösterilir. Staj yerlerinin, özellikle kurumsal işletmeler veya program hedeflerine uygun faaliyet gösteren kamu kurumları olmasına dikkat edilir.</a:t>
            </a:r>
          </a:p>
          <a:p>
            <a:r>
              <a:rPr lang="tr-TR" dirty="0"/>
              <a:t>Uygunluğu bölüm staj komisyonunca onaylanmamış bir işyerinde yapılacak olan çalışmalar staj olarak kabul edilmez.</a:t>
            </a:r>
          </a:p>
          <a:p>
            <a:r>
              <a:rPr lang="tr-TR" dirty="0"/>
              <a:t>Genel ilke olarak</a:t>
            </a:r>
            <a:r>
              <a:rPr lang="tr-TR" u="sng" dirty="0"/>
              <a:t> staj yerleri öğrenciler tarafından belirlenir ve temin edilir</a:t>
            </a:r>
            <a:r>
              <a:rPr lang="tr-TR" dirty="0"/>
              <a:t>.</a:t>
            </a:r>
          </a:p>
          <a:p>
            <a:endParaRPr lang="tr-TR" dirty="0"/>
          </a:p>
        </p:txBody>
      </p:sp>
    </p:spTree>
    <p:extLst>
      <p:ext uri="{BB962C8B-B14F-4D97-AF65-F5344CB8AC3E}">
        <p14:creationId xmlns:p14="http://schemas.microsoft.com/office/powerpoint/2010/main" val="2505475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95C5DB-D6A9-7DB5-F4F3-05B88C8D6217}"/>
              </a:ext>
            </a:extLst>
          </p:cNvPr>
          <p:cNvSpPr>
            <a:spLocks noGrp="1"/>
          </p:cNvSpPr>
          <p:nvPr>
            <p:ph type="title"/>
          </p:nvPr>
        </p:nvSpPr>
        <p:spPr/>
        <p:txBody>
          <a:bodyPr/>
          <a:lstStyle/>
          <a:p>
            <a:r>
              <a:rPr lang="tr-TR" dirty="0"/>
              <a:t>STAJ  İLE İLGİLİ BELGELER</a:t>
            </a:r>
          </a:p>
        </p:txBody>
      </p:sp>
      <p:sp>
        <p:nvSpPr>
          <p:cNvPr id="3" name="İçerik Yer Tutucusu 2">
            <a:extLst>
              <a:ext uri="{FF2B5EF4-FFF2-40B4-BE49-F238E27FC236}">
                <a16:creationId xmlns:a16="http://schemas.microsoft.com/office/drawing/2014/main" id="{31B13D0F-DD19-C2E8-BFAE-31BCD01E21CA}"/>
              </a:ext>
            </a:extLst>
          </p:cNvPr>
          <p:cNvSpPr>
            <a:spLocks noGrp="1"/>
          </p:cNvSpPr>
          <p:nvPr>
            <p:ph idx="1"/>
          </p:nvPr>
        </p:nvSpPr>
        <p:spPr>
          <a:xfrm>
            <a:off x="3869267" y="868679"/>
            <a:ext cx="7466389" cy="5372463"/>
          </a:xfrm>
        </p:spPr>
        <p:txBody>
          <a:bodyPr>
            <a:normAutofit lnSpcReduction="10000"/>
          </a:bodyPr>
          <a:lstStyle/>
          <a:p>
            <a:r>
              <a:rPr lang="tr-TR" dirty="0"/>
              <a:t>Öğrenciler staj evrakını, stajını tamamladığı tarihi takip eden akademik dönemin başında, en geç 2 (iki) hafta içerisinde ilgili bölüm sekreterliğine teslim etmek zorundadır. Öğrenciler, staj dosyalarının tamamlanmasını izlemek ve sağlamakla yükümlüdür.</a:t>
            </a:r>
          </a:p>
          <a:p>
            <a:r>
              <a:rPr lang="tr-TR" dirty="0"/>
              <a:t>Staj dosyasında bulunması gereken evraklar:</a:t>
            </a:r>
          </a:p>
          <a:p>
            <a:pPr marL="502920" lvl="1" indent="0">
              <a:buNone/>
            </a:pPr>
            <a:r>
              <a:rPr lang="tr-TR" sz="2000" dirty="0"/>
              <a:t>a) Staj Başvuru Dilekçesi: Öğrenciler tarafından doldurulan, staj yapmak istedikleri işletmeyi ve staj tarihlerini belirten dilekçedir.</a:t>
            </a:r>
          </a:p>
          <a:p>
            <a:pPr marL="502920" lvl="1" indent="0">
              <a:buNone/>
            </a:pPr>
            <a:r>
              <a:rPr lang="tr-TR" sz="2000" dirty="0"/>
              <a:t>b) Staja Başlama Belgesi: Öğrenci tarafından staja başladığı gün işyerine verilmesi gereken belgedir. </a:t>
            </a:r>
          </a:p>
          <a:p>
            <a:pPr marL="502920" lvl="1" indent="0">
              <a:buNone/>
            </a:pPr>
            <a:r>
              <a:rPr lang="tr-TR" sz="2000" dirty="0"/>
              <a:t>c) Staj Değerlendirme Belgesi: İşyeri staj amiri tarafından her stajyer için staj süresince yapılan çalışmalarındaki performanslarını çeşitli ölçütlere göre değerlendiren bilgileri içerir. Bu belge stajyer tarafından ilgili işyerinde staja başladığı ilk gün teslim edilir. Stajın bitiminden itibaren staj dosyası içinde ilgili bölüm sekreterliğe ulaştırılır.</a:t>
            </a:r>
          </a:p>
          <a:p>
            <a:pPr marL="502920" lvl="1" indent="0">
              <a:buNone/>
            </a:pPr>
            <a:r>
              <a:rPr lang="tr-TR" sz="2000" dirty="0"/>
              <a:t> (ç) Staj Raporu: Her öğrenci, staj çalışması hakkında düzenleyeceği raporu staj dosyası içinde ilgili bölüm sekreterliğine teslim etmek zorundadır. </a:t>
            </a:r>
          </a:p>
          <a:p>
            <a:endParaRPr lang="tr-TR" dirty="0"/>
          </a:p>
        </p:txBody>
      </p:sp>
    </p:spTree>
    <p:extLst>
      <p:ext uri="{BB962C8B-B14F-4D97-AF65-F5344CB8AC3E}">
        <p14:creationId xmlns:p14="http://schemas.microsoft.com/office/powerpoint/2010/main" val="4231079617"/>
      </p:ext>
    </p:extLst>
  </p:cSld>
  <p:clrMapOvr>
    <a:masterClrMapping/>
  </p:clrMapOvr>
</p:sld>
</file>

<file path=ppt/theme/theme1.xml><?xml version="1.0" encoding="utf-8"?>
<a:theme xmlns:a="http://schemas.openxmlformats.org/drawingml/2006/main" name="Çerçeve">
  <a:themeElements>
    <a:clrScheme name="Çerçev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Çerçev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Çerçev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TM03457475[[fn=Çerçeve]]</Template>
  <TotalTime>541</TotalTime>
  <Words>855</Words>
  <Application>Microsoft Office PowerPoint</Application>
  <PresentationFormat>Geniş ekran</PresentationFormat>
  <Paragraphs>51</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Corbel</vt:lpstr>
      <vt:lpstr>Wingdings 2</vt:lpstr>
      <vt:lpstr>Çerçeve</vt:lpstr>
      <vt:lpstr>BARTIN  ÜNİVERSİTESİ İKTİSADİ  VE  İDARİ  BİLİMLER FAKÜLTESİ  STAJ  YÖNERGESİ</vt:lpstr>
      <vt:lpstr>STAJ NEDİR?</vt:lpstr>
      <vt:lpstr>NE  ZAMAN STAJ YAPILABİLİR?</vt:lpstr>
      <vt:lpstr>STAJ YÖNETİMİ</vt:lpstr>
      <vt:lpstr>STAJ BAŞVURUSU</vt:lpstr>
      <vt:lpstr>STAJ ÜCRETİ</vt:lpstr>
      <vt:lpstr>STAJ SÜRESİ</vt:lpstr>
      <vt:lpstr>STAJ  YERİ</vt:lpstr>
      <vt:lpstr>STAJ  İLE İLGİLİ BELGELER</vt:lpstr>
      <vt:lpstr>STAJLARIN DEĞERLENDİRİLMESİ</vt:lpstr>
      <vt:lpstr>ULUSAL STAJ PROGRAMI NEDİR?</vt:lpstr>
      <vt:lpstr>ULUSAL STAJ PROGRAMI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BARTIN  ÜNİVERSİTESİ İKTİSADİ  VE  İDARİ  BİLİMLER FAKÜLTESİ  STAJ  YÖNERGESİ</dc:title>
  <dc:creator>Yaşar ÖZ</dc:creator>
  <cp:lastModifiedBy>Yaşar ÖZ</cp:lastModifiedBy>
  <cp:revision>2</cp:revision>
  <dcterms:created xsi:type="dcterms:W3CDTF">2023-10-29T19:28:21Z</dcterms:created>
  <dcterms:modified xsi:type="dcterms:W3CDTF">2023-10-30T10:37:32Z</dcterms:modified>
</cp:coreProperties>
</file>