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8" r:id="rId11"/>
    <p:sldId id="264" r:id="rId12"/>
    <p:sldId id="266" r:id="rId13"/>
    <p:sldId id="267" r:id="rId14"/>
    <p:sldId id="274" r:id="rId15"/>
    <p:sldId id="269" r:id="rId16"/>
    <p:sldId id="277" r:id="rId17"/>
    <p:sldId id="275" r:id="rId18"/>
    <p:sldId id="278" r:id="rId19"/>
    <p:sldId id="276" r:id="rId20"/>
    <p:sldId id="282" r:id="rId21"/>
    <p:sldId id="279" r:id="rId22"/>
    <p:sldId id="280" r:id="rId23"/>
    <p:sldId id="283" r:id="rId24"/>
    <p:sldId id="288" r:id="rId25"/>
    <p:sldId id="284" r:id="rId26"/>
    <p:sldId id="285" r:id="rId27"/>
    <p:sldId id="286" r:id="rId28"/>
    <p:sldId id="287" r:id="rId29"/>
    <p:sldId id="290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18.05.2017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 Kazasından Sayılan Durumlar</a:t>
            </a:r>
            <a:endParaRPr lang="tr-TR" dirty="0"/>
          </a:p>
        </p:txBody>
      </p:sp>
      <p:pic>
        <p:nvPicPr>
          <p:cNvPr id="5" name="Picture 2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57430"/>
            <a:ext cx="2341563" cy="40433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72" y="6363137"/>
            <a:ext cx="971528" cy="494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4363" y="1184275"/>
            <a:ext cx="7000875" cy="16927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İşyerinden ücretli izinli olan biri;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İzin sırasında ziyaret amacıyla işyerine geldi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Bu sırada da kaza geçirse...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2700" y="4614863"/>
            <a:ext cx="5400675" cy="167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Bu da iş kazasıdır.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Çünkü izinli de olsa;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İşyeri ile hukuki bağı sürmektedir.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2349500"/>
            <a:ext cx="2425700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04825" y="1257300"/>
            <a:ext cx="63500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Yemek saatinde yemek yerken;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Elini kesse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Boğazına yemek takılsa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Çatal eline batsa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54075" y="4387850"/>
            <a:ext cx="7778750" cy="1908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 fıkrasına göre;</a:t>
            </a:r>
          </a:p>
          <a:p>
            <a:pPr marL="274320" marR="0" lvl="0" indent="-274320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 typeface="Wingdings 2" pitchFamily="18" charset="2"/>
              <a:buChar char="E"/>
              <a:tabLst/>
              <a:defRPr/>
            </a:pPr>
            <a:r>
              <a:rPr kumimoji="0" lang="tr-T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Sigortalının işyerinde bulunduğu sırada meydana gelen herhangi bir olay, yapılan işle ilgili olup olmadığına bakılmaksızın iş kazası sayılmaktadır.</a:t>
            </a:r>
            <a:endParaRPr kumimoji="0" lang="tr-T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0513" y="1998663"/>
            <a:ext cx="3233737" cy="306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4638" y="1125538"/>
            <a:ext cx="3425825" cy="3960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188" y="1268413"/>
            <a:ext cx="35052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İntihar ederse...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419100" y="3759200"/>
            <a:ext cx="8435975" cy="2628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 fıkrasına göre;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 typeface="Wingdings 2" pitchFamily="18" charset="2"/>
              <a:buChar char="E"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Sigortalının işyerinde bulunduğu sırada 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   meydana gelen herhangi bir olay, yapılan işle ilgili olup olmadığına bakılmaksızın iş kazası sayılmaktadır.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17563" y="1660525"/>
            <a:ext cx="6337300" cy="10702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400" b="1" dirty="0">
                <a:latin typeface="Verdana" pitchFamily="34" charset="0"/>
              </a:rPr>
              <a:t>Kalp krizi geçirse veya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400" b="1" dirty="0">
                <a:latin typeface="Verdana" pitchFamily="34" charset="0"/>
              </a:rPr>
              <a:t>Bir hastalık nedeniyle ölse;</a:t>
            </a:r>
          </a:p>
        </p:txBody>
      </p:sp>
      <p:pic>
        <p:nvPicPr>
          <p:cNvPr id="3" name="Picture 3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4138" y="1373188"/>
            <a:ext cx="3429000" cy="2857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731963" y="4468813"/>
            <a:ext cx="5329237" cy="1511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 fıkrasına göre;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 typeface="Wingdings 2" pitchFamily="18" charset="2"/>
              <a:buChar char="E"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sayılmaktadır.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11238" y="1219200"/>
            <a:ext cx="7059612" cy="14957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Fabrika gece bekçisi;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Sokağa kaçan bekçi köpeğini yakalamak için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sokağa çıktığında </a:t>
            </a:r>
            <a:r>
              <a:rPr lang="tr-TR" sz="2000" b="1" dirty="0" smtClean="0">
                <a:latin typeface="Verdana" pitchFamily="34" charset="0"/>
              </a:rPr>
              <a:t>kaza geçirirse.......</a:t>
            </a:r>
            <a:endParaRPr lang="tr-TR" sz="2000" b="1" dirty="0">
              <a:latin typeface="Verdan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33488" y="5270500"/>
            <a:ext cx="6973887" cy="1081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sayılır.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Çünkü görevini yaparken kaza geçirmiştir	 </a:t>
            </a: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3033713"/>
            <a:ext cx="5759450" cy="1928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6642" y="1428736"/>
            <a:ext cx="5481638" cy="430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0075" y="1182688"/>
            <a:ext cx="4608513" cy="25791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Bir apartman kapıcısı;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Kat sakinlerinin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gereksinimleri için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bakkala giderken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yolda </a:t>
            </a:r>
            <a:r>
              <a:rPr lang="tr-TR" sz="2000" b="1" dirty="0" smtClean="0">
                <a:latin typeface="Verdana" pitchFamily="34" charset="0"/>
              </a:rPr>
              <a:t>kaza geçirirse........</a:t>
            </a:r>
            <a:endParaRPr lang="tr-TR" sz="2000" b="1" dirty="0">
              <a:latin typeface="Verdana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374775" y="5143500"/>
            <a:ext cx="6781800" cy="11572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sayılır.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Çünkü görevini yaparken kaza geçirmiştir</a:t>
            </a: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184275"/>
            <a:ext cx="2684463" cy="3697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336800" y="1403350"/>
            <a:ext cx="6265863" cy="12741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Şirket adına denetim yapmak üzere</a:t>
            </a:r>
          </a:p>
          <a:p>
            <a:pPr marL="342900" indent="-342900"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başka yere giden yetkili;</a:t>
            </a:r>
          </a:p>
          <a:p>
            <a:pPr marL="342900" indent="-342900"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iş dışı eğlenirken </a:t>
            </a:r>
            <a:r>
              <a:rPr lang="tr-TR" sz="2000" b="1" dirty="0" smtClean="0">
                <a:latin typeface="Verdana" pitchFamily="34" charset="0"/>
              </a:rPr>
              <a:t>kaza geçirirse;</a:t>
            </a:r>
            <a:endParaRPr lang="tr-TR" sz="2000" b="1" dirty="0">
              <a:latin typeface="Verdana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771525" y="4856163"/>
            <a:ext cx="7772400" cy="15843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sayılmaz</a:t>
            </a:r>
          </a:p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Uğranılan kazanın,işverence verilen görevle ilgili</a:t>
            </a:r>
            <a:endParaRPr kumimoji="0" lang="tr-TR" sz="2000" b="1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olup olmadığına bakmak gerekir.</a:t>
            </a:r>
          </a:p>
        </p:txBody>
      </p:sp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5788" y="1206500"/>
            <a:ext cx="5329237" cy="180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İşveren;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Şoförünü kendi özel işi için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görevli olarak bir yere yollasa ve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000" b="1" dirty="0">
                <a:solidFill>
                  <a:srgbClr val="000066"/>
                </a:solidFill>
                <a:latin typeface="Verdana" pitchFamily="34" charset="0"/>
              </a:rPr>
              <a:t>yolda kaza olursa;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22313" y="4941888"/>
            <a:ext cx="7772400" cy="1489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sayılır.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Uğranılan kazanın,</a:t>
            </a: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işverence verilen görevle ilgili</a:t>
            </a:r>
            <a:endParaRPr kumimoji="0" lang="tr-TR" sz="2000" b="1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olup olmadığına bakmak gerekir.</a:t>
            </a: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5703" y="1743087"/>
            <a:ext cx="5076825" cy="3471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750" y="1271588"/>
            <a:ext cx="78740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tr-TR" sz="2000" b="1" dirty="0">
                <a:solidFill>
                  <a:srgbClr val="000066"/>
                </a:solidFill>
                <a:latin typeface="Verdana" pitchFamily="34" charset="0"/>
              </a:rPr>
              <a:t>İşverence sağlanan ve işe geliş-gidişlerde kullanılan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tr-TR" sz="2000" b="1" dirty="0">
                <a:solidFill>
                  <a:srgbClr val="000066"/>
                </a:solidFill>
                <a:latin typeface="Verdana" pitchFamily="34" charset="0"/>
              </a:rPr>
              <a:t>toplu taşıma araçlarında </a:t>
            </a:r>
            <a:r>
              <a:rPr lang="tr-TR" sz="2000" b="1" dirty="0" smtClean="0">
                <a:solidFill>
                  <a:srgbClr val="000066"/>
                </a:solidFill>
                <a:latin typeface="Verdana" pitchFamily="34" charset="0"/>
              </a:rPr>
              <a:t>kaza geçirilirse;</a:t>
            </a:r>
            <a:endParaRPr lang="tr-TR" sz="2000" b="1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60475" y="5689600"/>
            <a:ext cx="7140575" cy="6905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Toplu taşıma sırasında geçirilen kazalar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sayılır</a:t>
            </a: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205038"/>
            <a:ext cx="5121275" cy="3036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47688" y="1314450"/>
            <a:ext cx="6935787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000" b="1" dirty="0">
                <a:solidFill>
                  <a:srgbClr val="000066"/>
                </a:solidFill>
                <a:latin typeface="Verdana" pitchFamily="34" charset="0"/>
              </a:rPr>
              <a:t>İşveren şoförünü kendi özel işi için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000" b="1" dirty="0">
                <a:solidFill>
                  <a:srgbClr val="000066"/>
                </a:solidFill>
                <a:latin typeface="Verdana" pitchFamily="34" charset="0"/>
              </a:rPr>
              <a:t>görevli olarak bir yere yollasa;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Şoför yolda durup, başka bir işle ilgilense ve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000" b="1" dirty="0" smtClean="0">
                <a:latin typeface="Verdana" pitchFamily="34" charset="0"/>
              </a:rPr>
              <a:t>Kaza geçirirse…</a:t>
            </a:r>
            <a:endParaRPr lang="tr-TR" sz="2000" b="1" dirty="0">
              <a:latin typeface="Verdan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04850" y="5159375"/>
            <a:ext cx="7535863" cy="1358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sayılmaz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Uğranılan kazanın,</a:t>
            </a: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işverence verilen görevle ilgili</a:t>
            </a:r>
            <a:endParaRPr kumimoji="0" lang="tr-TR" sz="2000" b="1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olup olmadığına bakmak gerekir.</a:t>
            </a: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0880" y="1141413"/>
            <a:ext cx="2128838" cy="4357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8596" y="1071546"/>
            <a:ext cx="8220075" cy="502285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 w="381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 typeface="Wingdings 2" pitchFamily="18" charset="2"/>
              <a:buChar char="E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“İş kazası, aşağıdaki hal ve durumlardan birinde meydana gelen ve sigortalıyı hemen veya sonradan bedence veya ruhça arızaya uğratan olaydır.”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 typeface="Wingdings 2" pitchFamily="18" charset="2"/>
              <a:buChar char="E"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-Sigortalı işyerinde bulunduğu sırada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 typeface="Wingdings 2" pitchFamily="18" charset="2"/>
              <a:buChar char="E"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B-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İşveren tarafından yürütülmekte olan iş dolayısıyla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 typeface="Wingdings 2" pitchFamily="18" charset="2"/>
              <a:buChar char="E"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C-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Sigortalı işveren tarafından başka bir yere görevli olarak gönderildiği sırada asıl işini yapmaksızın geçen zamanlarda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 typeface="Wingdings 2" pitchFamily="18" charset="2"/>
              <a:buChar char="E"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D-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Emzikli kadın için emzirme sırasında (gidiş dönüş dahil)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 typeface="Wingdings 2" pitchFamily="18" charset="2"/>
              <a:buChar char="E"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E-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İşverence sağlanan toplu taşıma sırasında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6" name="5 İçerik Yer Tutucusu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17850" y="1204913"/>
            <a:ext cx="5543550" cy="16989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Araç fabrika bölgesine geldi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Kişi araçtan indi ve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fabrikaya doğru yürürken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yolda kaza geçirse...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03575" y="4221163"/>
            <a:ext cx="4968875" cy="1368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sayılmaz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Toplu taşıma işi bittiği için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bu kazalar iş kazası sayılmazlar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625" y="1108075"/>
            <a:ext cx="2501900" cy="5265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88950" y="1444625"/>
            <a:ext cx="5711825" cy="3230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90000"/>
              </a:lnSpc>
              <a:spcBef>
                <a:spcPct val="20000"/>
              </a:spcBef>
            </a:pPr>
            <a:r>
              <a:rPr lang="tr-TR" sz="2000" b="1" dirty="0">
                <a:solidFill>
                  <a:srgbClr val="000066"/>
                </a:solidFill>
                <a:latin typeface="Verdana" pitchFamily="34" charset="0"/>
              </a:rPr>
              <a:t>Toplu taşıma aracı yolda arızalanır </a:t>
            </a:r>
            <a:r>
              <a:rPr lang="tr-TR" sz="2000" b="1" dirty="0">
                <a:latin typeface="Verdana" pitchFamily="34" charset="0"/>
              </a:rPr>
              <a:t>ve</a:t>
            </a:r>
          </a:p>
          <a:p>
            <a:pPr marL="342900" indent="-342900">
              <a:lnSpc>
                <a:spcPct val="19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çalışanlardan biri veya birkaçı </a:t>
            </a:r>
          </a:p>
          <a:p>
            <a:pPr marL="342900" indent="-342900">
              <a:lnSpc>
                <a:spcPct val="19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tamirat sırasında araçtan iner.</a:t>
            </a:r>
          </a:p>
          <a:p>
            <a:pPr marL="342900" indent="-342900">
              <a:lnSpc>
                <a:spcPct val="190000"/>
              </a:lnSpc>
              <a:spcBef>
                <a:spcPct val="20000"/>
              </a:spcBef>
            </a:pPr>
            <a:r>
              <a:rPr lang="tr-TR" sz="2000" b="1" dirty="0">
                <a:solidFill>
                  <a:srgbClr val="000066"/>
                </a:solidFill>
                <a:latin typeface="Verdana" pitchFamily="34" charset="0"/>
              </a:rPr>
              <a:t>Yoldan geçen başka bir araç </a:t>
            </a:r>
          </a:p>
          <a:p>
            <a:pPr marL="342900" indent="-342900">
              <a:lnSpc>
                <a:spcPct val="190000"/>
              </a:lnSpc>
              <a:spcBef>
                <a:spcPct val="20000"/>
              </a:spcBef>
            </a:pPr>
            <a:r>
              <a:rPr lang="tr-TR" sz="2000" b="1" dirty="0">
                <a:solidFill>
                  <a:srgbClr val="000066"/>
                </a:solidFill>
                <a:latin typeface="Verdana" pitchFamily="34" charset="0"/>
              </a:rPr>
              <a:t>bunlara çarparsa...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93700" y="5638800"/>
            <a:ext cx="8453438" cy="727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Toplu taşıma henüz bitmediği için bu olay da İş kazasıdır</a:t>
            </a: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3650" y="2068513"/>
            <a:ext cx="3481388" cy="2951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98488" y="1184275"/>
            <a:ext cx="5976937" cy="295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Toplu taşım aracı yolda arızalandı.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Çalışanlardan biri veya birkaçı 		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aracı tamir etmek için inerler ve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aracı tamir etmeye başlarlar.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Bu sırada başka bir araç;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gelip bu kişilere çarpsa....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5600" y="5610225"/>
            <a:ext cx="8366125" cy="727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Toplu taşıma henüz bitmediği için bu olay da İş kazasıdır</a:t>
            </a: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7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5275" y="1268413"/>
            <a:ext cx="3316288" cy="3960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0" y="1131888"/>
            <a:ext cx="8048625" cy="27392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000" b="1" dirty="0">
                <a:solidFill>
                  <a:srgbClr val="000066"/>
                </a:solidFill>
                <a:latin typeface="Verdana" pitchFamily="34" charset="0"/>
              </a:rPr>
              <a:t>Araç fabrika bölgesine geldi ve kişi araçtan indi </a:t>
            </a:r>
            <a:r>
              <a:rPr lang="tr-TR" sz="2000" b="1" dirty="0" smtClean="0">
                <a:solidFill>
                  <a:srgbClr val="000066"/>
                </a:solidFill>
                <a:latin typeface="Verdana" pitchFamily="34" charset="0"/>
              </a:rPr>
              <a:t>ve doğruca </a:t>
            </a:r>
            <a:r>
              <a:rPr lang="tr-TR" sz="2000" b="1" dirty="0">
                <a:solidFill>
                  <a:srgbClr val="000066"/>
                </a:solidFill>
                <a:latin typeface="Verdana" pitchFamily="34" charset="0"/>
              </a:rPr>
              <a:t>karşı tarafta bulunan büfeye uğrayıp</a:t>
            </a:r>
            <a:r>
              <a:rPr lang="tr-TR" sz="2000" b="1" dirty="0" smtClean="0">
                <a:solidFill>
                  <a:srgbClr val="000066"/>
                </a:solidFill>
                <a:latin typeface="Verdana" pitchFamily="34" charset="0"/>
              </a:rPr>
              <a:t>;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endParaRPr lang="tr-TR" sz="2000" b="1" dirty="0">
              <a:solidFill>
                <a:srgbClr val="000066"/>
              </a:solidFill>
              <a:latin typeface="Verdana" pitchFamily="34" charset="0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Sigara, tost, vb almak istedi.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Fabrikaya sigara vb aldıktan sonra gidecekti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Büfenin önünde veya fabrikaya yürürken kaza geçirse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09600" y="4868863"/>
            <a:ext cx="6075363" cy="1489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sayılmaz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Toplu taşıma işi bittiği için bu kazalar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iş kazası sayılmazlar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121" y="3813196"/>
            <a:ext cx="3887787" cy="2544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93713" y="1196975"/>
            <a:ext cx="6602412" cy="11018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Kişi özel aracı ile işe gelip gidiyor.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Bu sırada yolda kaza yaparsa;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73100" y="4149725"/>
            <a:ext cx="8059738" cy="2232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sayılmaz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İşverenin sağladığı toplu taşıma aracından yararlanmadığı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için bu tür kazalar iş kazası sayılmazlar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Bu olayın iş kazası sayılabilmesi için;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İşverenin daha önceden yazılı olarak “kendi aracı ile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işe gelip – gidebileceğini” tebliğ etmesi gerekir.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3038" y="1077913"/>
            <a:ext cx="4770437" cy="3262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92138" y="1212850"/>
            <a:ext cx="5211762" cy="18035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İşe gitmek üzere evden çıktı ve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durağa doğru yürümeye başladı. 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Bu sırada bir kaza geçirse;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11263" y="4711700"/>
            <a:ext cx="6742112" cy="1736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sayılmaz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Toplu taşıma işi henüz başlamadığı için bu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kazalar iş kazası sayılmazlar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700213"/>
            <a:ext cx="4718050" cy="2881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82600" y="1487488"/>
            <a:ext cx="5832475" cy="16712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İşe gitmek üzere evden çıktı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ve durağa geldi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Bu sırada;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tr-TR" sz="2200" b="1" dirty="0">
                <a:solidFill>
                  <a:srgbClr val="000066"/>
                </a:solidFill>
                <a:latin typeface="Verdana" pitchFamily="34" charset="0"/>
              </a:rPr>
              <a:t>Durakta beklerken bir kaza geçirse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8825" y="4697413"/>
            <a:ext cx="7772400" cy="16208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sayılmaz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Toplu taşıma işi henüz başlamadığı için bu kazalar 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iş kazası sayılmazlar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1314450"/>
            <a:ext cx="2805113" cy="3575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92138" y="1096963"/>
            <a:ext cx="6359525" cy="1107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Araçtan indi ve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evine giderken yolda </a:t>
            </a:r>
            <a:r>
              <a:rPr lang="tr-TR" sz="2400" b="1" dirty="0" err="1">
                <a:solidFill>
                  <a:srgbClr val="000066"/>
                </a:solidFill>
                <a:latin typeface="Verdana" pitchFamily="34" charset="0"/>
              </a:rPr>
              <a:t>kazalandı</a:t>
            </a:r>
            <a:endParaRPr lang="tr-TR" sz="2400" b="1" dirty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1650" y="5434013"/>
            <a:ext cx="8250238" cy="768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Toplu taşıma işi bittiği için bu kazalar iş kazası sayılmaz</a:t>
            </a:r>
            <a:endParaRPr kumimoji="0" lang="en-US" sz="2000" b="1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7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065338"/>
            <a:ext cx="5111750" cy="312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8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0250" y="1736725"/>
            <a:ext cx="4068763" cy="3240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82600" y="1182688"/>
            <a:ext cx="5184775" cy="2743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Kişi servis aracını kaçırdı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İşe yetişmek için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başka bir araca bindi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Araç;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İşyerine doğru yola çıktı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Fakat yolda kaza yaptı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555625" y="4883150"/>
            <a:ext cx="8142288" cy="1512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 sayılmaz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İşverenin sağladığı toplu taşıma aracından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Yararlanmadığı için bu tür kazalar iş kazası sayılmazlar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latin typeface="Constantia" pitchFamily="18" charset="0"/>
              </a:rPr>
              <a:t>TEŞEKKÜR EDERİZ</a:t>
            </a:r>
            <a:endParaRPr lang="tr-TR" dirty="0">
              <a:latin typeface="Constantia" pitchFamily="18" charset="0"/>
            </a:endParaRPr>
          </a:p>
        </p:txBody>
      </p:sp>
      <p:pic>
        <p:nvPicPr>
          <p:cNvPr id="3" name="4 İçerik Yer Tutucusu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2357430"/>
            <a:ext cx="4038600" cy="17178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74713" y="2811463"/>
            <a:ext cx="4845050" cy="215265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 w="381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A-Sigortalı;</a:t>
            </a:r>
          </a:p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İşyerinde bulunduğu sırada</a:t>
            </a:r>
          </a:p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Başından geçen bütün olaylar</a:t>
            </a:r>
          </a:p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 kazasıdır.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5" name="Picture 3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557338"/>
            <a:ext cx="3360738" cy="467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06475" y="3429000"/>
            <a:ext cx="4897438" cy="187325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 w="381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B-İşveren tarafından yürütülmekte olan iş dolayısıyla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5" name="Picture 3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1746250"/>
            <a:ext cx="4679950" cy="3554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3141663"/>
            <a:ext cx="7772400" cy="281305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 w="381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C-Sigortalı;</a:t>
            </a:r>
          </a:p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İşveren tarafından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başka bir yere </a:t>
            </a:r>
          </a:p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görevli olarak gönderildiği sırada </a:t>
            </a:r>
          </a:p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asıl işini yapmaksızın geçen zamanlarda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5" name="Picture 3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8775" y="1257300"/>
            <a:ext cx="4537075" cy="3844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2625" y="2781300"/>
            <a:ext cx="4968875" cy="23034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 w="381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D-Emzikli kadın için;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emzirme sırasında 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(gidiş dönüş dahil)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3" name="Picture 3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341438"/>
            <a:ext cx="3946525" cy="472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371600" y="5557838"/>
            <a:ext cx="6799263" cy="49212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 w="381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E-İşverence sağlanan toplu taşıma sırasında </a:t>
            </a:r>
          </a:p>
        </p:txBody>
      </p:sp>
      <p:pic>
        <p:nvPicPr>
          <p:cNvPr id="3" name="Picture 3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898650"/>
            <a:ext cx="7527925" cy="2867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31863" y="1284288"/>
            <a:ext cx="4695825" cy="1603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Paydos saatinde;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Top oynarken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Dinlenirken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........../....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Satranç oynarken yaralandı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1688" y="4849813"/>
            <a:ext cx="7612062" cy="1385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 fıkrasına göre;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 typeface="Wingdings 2" pitchFamily="18" charset="2"/>
              <a:buChar char="E"/>
              <a:tabLst/>
              <a:defRPr/>
            </a:pPr>
            <a:r>
              <a:rPr kumimoji="0" lang="tr-T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Sigortalının işyerinde bulunduğu sırada meydana gelen herhangi bir olay,yapılan işle ilgili olup olmadığına bakılmaksızın iş kazası sayılmaktadır.</a:t>
            </a:r>
            <a:endParaRPr kumimoji="0" lang="tr-T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4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2900" y="2886075"/>
            <a:ext cx="2700338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5" descr="Wide upward diago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079500"/>
            <a:ext cx="3343275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5 İçerik Yer Tutucusu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781050" y="4194175"/>
            <a:ext cx="7596188" cy="2089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 fıkrasına göre;</a:t>
            </a:r>
          </a:p>
          <a:p>
            <a:pPr marL="274320" marR="0" lvl="0" indent="-27432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SzPct val="95000"/>
              <a:buFont typeface="Wingdings 2" pitchFamily="18" charset="2"/>
              <a:buChar char="E"/>
              <a:tabLst/>
              <a:defRPr/>
            </a:pPr>
            <a:r>
              <a:rPr kumimoji="0" lang="tr-TR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Sigortalının işyerinde bulunduğu sırada meydana gelen herhangi bir olay, yapılan işle ilgili olup olmadığına bakılmaksızın iş kazası sayılmaktadır.</a:t>
            </a: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3" name="Picture 3" descr="Wide upward diag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25663"/>
            <a:ext cx="3887788" cy="2382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1800" y="908050"/>
            <a:ext cx="7524750" cy="1771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Paydos saatinde dinlenirken </a:t>
            </a:r>
            <a:r>
              <a:rPr lang="tr-TR" sz="2400" b="1" dirty="0" err="1">
                <a:solidFill>
                  <a:srgbClr val="000066"/>
                </a:solidFill>
                <a:latin typeface="Verdana" pitchFamily="34" charset="0"/>
              </a:rPr>
              <a:t>kazalansa</a:t>
            </a:r>
            <a:r>
              <a:rPr lang="tr-TR" sz="2400" b="1" dirty="0">
                <a:solidFill>
                  <a:srgbClr val="000066"/>
                </a:solidFill>
                <a:latin typeface="Verdana" pitchFamily="34" charset="0"/>
              </a:rPr>
              <a:t>;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Gölgesine yattığı ağaçtan 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</a:pPr>
            <a:r>
              <a:rPr lang="tr-TR" sz="2000" b="1" dirty="0">
                <a:latin typeface="Verdana" pitchFamily="34" charset="0"/>
              </a:rPr>
              <a:t>üstüne </a:t>
            </a:r>
            <a:r>
              <a:rPr lang="tr-TR" sz="2000" b="1" dirty="0" err="1">
                <a:latin typeface="Verdana" pitchFamily="34" charset="0"/>
              </a:rPr>
              <a:t>birşeyler</a:t>
            </a:r>
            <a:r>
              <a:rPr lang="tr-TR" sz="2000" b="1" dirty="0">
                <a:latin typeface="Verdana" pitchFamily="34" charset="0"/>
              </a:rPr>
              <a:t> düşse.......</a:t>
            </a:r>
          </a:p>
        </p:txBody>
      </p:sp>
      <p:pic>
        <p:nvPicPr>
          <p:cNvPr id="5" name="5 İçerik Yer Tutucusu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214" y="1"/>
            <a:ext cx="785786" cy="400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772</Words>
  <Application>Microsoft Office PowerPoint</Application>
  <PresentationFormat>Ekran Gösterisi (4:3)</PresentationFormat>
  <Paragraphs>151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Akış</vt:lpstr>
      <vt:lpstr>İş Kazasından Sayılan Durumlar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 EDERİZ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Kazasından Sayılan Durumlar</dc:title>
  <cp:lastModifiedBy>Yener KESKİN (GM İş Sağlığı ve Güvenliği)</cp:lastModifiedBy>
  <cp:revision>4</cp:revision>
  <dcterms:modified xsi:type="dcterms:W3CDTF">2017-05-18T05:23:52Z</dcterms:modified>
</cp:coreProperties>
</file>