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6" r:id="rId3"/>
    <p:sldId id="257" r:id="rId4"/>
    <p:sldId id="260" r:id="rId5"/>
    <p:sldId id="285" r:id="rId6"/>
    <p:sldId id="289" r:id="rId7"/>
    <p:sldId id="292" r:id="rId8"/>
    <p:sldId id="259" r:id="rId9"/>
    <p:sldId id="261" r:id="rId10"/>
    <p:sldId id="263" r:id="rId11"/>
    <p:sldId id="275" r:id="rId12"/>
    <p:sldId id="268" r:id="rId13"/>
    <p:sldId id="266" r:id="rId14"/>
    <p:sldId id="270" r:id="rId15"/>
    <p:sldId id="267" r:id="rId16"/>
    <p:sldId id="262" r:id="rId17"/>
    <p:sldId id="271" r:id="rId18"/>
    <p:sldId id="272" r:id="rId19"/>
    <p:sldId id="273" r:id="rId20"/>
    <p:sldId id="274" r:id="rId21"/>
    <p:sldId id="276" r:id="rId22"/>
    <p:sldId id="264" r:id="rId23"/>
    <p:sldId id="277" r:id="rId24"/>
    <p:sldId id="278" r:id="rId25"/>
    <p:sldId id="279" r:id="rId26"/>
    <p:sldId id="280" r:id="rId27"/>
    <p:sldId id="281" r:id="rId28"/>
    <p:sldId id="282" r:id="rId29"/>
    <p:sldId id="284" r:id="rId30"/>
    <p:sldId id="286" r:id="rId31"/>
    <p:sldId id="287" r:id="rId32"/>
    <p:sldId id="288"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1056" y="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E3391D6-1927-4260-A70C-EA087C7383F1}" type="datetimeFigureOut">
              <a:rPr lang="tr-TR" smtClean="0"/>
              <a:t>9.11.2018</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17372E0-48EB-4F06-9FDC-BD37793B8913}"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3391D6-1927-4260-A70C-EA087C7383F1}" type="datetimeFigureOut">
              <a:rPr lang="tr-TR" smtClean="0"/>
              <a:t>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3391D6-1927-4260-A70C-EA087C7383F1}" type="datetimeFigureOut">
              <a:rPr lang="tr-TR" smtClean="0"/>
              <a:t>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E3391D6-1927-4260-A70C-EA087C7383F1}" type="datetimeFigureOut">
              <a:rPr lang="tr-TR" smtClean="0"/>
              <a:t>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3391D6-1927-4260-A70C-EA087C7383F1}" type="datetimeFigureOut">
              <a:rPr lang="tr-TR" smtClean="0"/>
              <a:t>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3391D6-1927-4260-A70C-EA087C7383F1}" type="datetimeFigureOut">
              <a:rPr lang="tr-TR" smtClean="0"/>
              <a:t>9.11.2018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7372E0-48EB-4F06-9FDC-BD37793B8913}"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3391D6-1927-4260-A70C-EA087C7383F1}" type="datetimeFigureOut">
              <a:rPr lang="tr-TR" smtClean="0"/>
              <a:t>9.11.2018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3391D6-1927-4260-A70C-EA087C7383F1}" type="datetimeFigureOut">
              <a:rPr lang="tr-TR" smtClean="0"/>
              <a:t>9.11.2018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391D6-1927-4260-A70C-EA087C7383F1}" type="datetimeFigureOut">
              <a:rPr lang="tr-TR" smtClean="0"/>
              <a:t>9.11.2018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3391D6-1927-4260-A70C-EA087C7383F1}" type="datetimeFigureOut">
              <a:rPr lang="tr-TR" smtClean="0"/>
              <a:t>9.11.2018</a:t>
            </a:fld>
            <a:endParaRPr lang="tr-TR"/>
          </a:p>
        </p:txBody>
      </p:sp>
      <p:sp>
        <p:nvSpPr>
          <p:cNvPr id="7" name="Slide Number Placeholder 6"/>
          <p:cNvSpPr>
            <a:spLocks noGrp="1"/>
          </p:cNvSpPr>
          <p:nvPr>
            <p:ph type="sldNum" sz="quarter" idx="12"/>
          </p:nvPr>
        </p:nvSpPr>
        <p:spPr/>
        <p:txBody>
          <a:bodyPr/>
          <a:lstStyle/>
          <a:p>
            <a:fld id="{517372E0-48EB-4F06-9FDC-BD37793B8913}"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3391D6-1927-4260-A70C-EA087C7383F1}" type="datetimeFigureOut">
              <a:rPr lang="tr-TR" smtClean="0"/>
              <a:t>9.11.2018</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E3391D6-1927-4260-A70C-EA087C7383F1}" type="datetimeFigureOut">
              <a:rPr lang="tr-TR" smtClean="0"/>
              <a:t>9.11.2018</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17372E0-48EB-4F06-9FDC-BD37793B891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elirlig&#252;nvehaftalar.com/yazi/Yesila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rot="10800000" flipV="1">
            <a:off x="755574" y="692696"/>
            <a:ext cx="7774621" cy="1728192"/>
          </a:xfrm>
        </p:spPr>
        <p:txBody>
          <a:bodyPr>
            <a:normAutofit fontScale="90000"/>
          </a:bodyPr>
          <a:lstStyle/>
          <a:p>
            <a:pPr algn="ctr"/>
            <a:r>
              <a:rPr lang="tr-TR" sz="6700" dirty="0" smtClean="0"/>
              <a:t>SOSYAL SORUMLULUK </a:t>
            </a:r>
            <a:endParaRPr lang="tr-TR" dirty="0"/>
          </a:p>
        </p:txBody>
      </p:sp>
      <p:sp>
        <p:nvSpPr>
          <p:cNvPr id="3" name="İçerik Yer Tutucusu 2"/>
          <p:cNvSpPr>
            <a:spLocks noGrp="1"/>
          </p:cNvSpPr>
          <p:nvPr>
            <p:ph idx="1"/>
          </p:nvPr>
        </p:nvSpPr>
        <p:spPr>
          <a:xfrm>
            <a:off x="2339752" y="2564904"/>
            <a:ext cx="6417277" cy="4085041"/>
          </a:xfrm>
        </p:spPr>
        <p:txBody>
          <a:bodyPr/>
          <a:lstStyle/>
          <a:p>
            <a:pPr marL="68580" indent="0">
              <a:buNone/>
            </a:pPr>
            <a:r>
              <a:rPr lang="tr-TR" sz="5400" b="1" u="sng" dirty="0" smtClean="0"/>
              <a:t>  HAZIRLAYANLAR</a:t>
            </a:r>
            <a:r>
              <a:rPr lang="tr-TR" sz="5400" dirty="0" smtClean="0"/>
              <a:t> </a:t>
            </a:r>
          </a:p>
          <a:p>
            <a:r>
              <a:rPr lang="tr-TR" sz="4400" dirty="0" smtClean="0"/>
              <a:t>SEMİH SEZER </a:t>
            </a:r>
          </a:p>
          <a:p>
            <a:r>
              <a:rPr lang="tr-TR" sz="4400" dirty="0" smtClean="0"/>
              <a:t>NESRİN BAYINDIR</a:t>
            </a:r>
          </a:p>
          <a:p>
            <a:r>
              <a:rPr lang="tr-TR" sz="4400" dirty="0" smtClean="0"/>
              <a:t>ZEYNEP AVŞAR</a:t>
            </a:r>
          </a:p>
          <a:p>
            <a:endParaRPr lang="tr-TR" dirty="0"/>
          </a:p>
        </p:txBody>
      </p:sp>
    </p:spTree>
    <p:extLst>
      <p:ext uri="{BB962C8B-B14F-4D97-AF65-F5344CB8AC3E}">
        <p14:creationId xmlns:p14="http://schemas.microsoft.com/office/powerpoint/2010/main" val="1096560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8208912" cy="1584176"/>
          </a:xfrm>
        </p:spPr>
        <p:txBody>
          <a:bodyPr>
            <a:normAutofit fontScale="90000"/>
          </a:bodyPr>
          <a:lstStyle/>
          <a:p>
            <a:pPr algn="ctr"/>
            <a:r>
              <a:rPr lang="tr-TR" b="1" u="sng" dirty="0" smtClean="0"/>
              <a:t>                                                         KİM NEDEN VE NE KADAR SİGARA İÇİYOR ?</a:t>
            </a:r>
            <a:r>
              <a:rPr lang="tr-TR" dirty="0" smtClean="0"/>
              <a:t/>
            </a:r>
            <a:br>
              <a:rPr lang="tr-TR" dirty="0" smtClean="0"/>
            </a:br>
            <a:endParaRPr lang="tr-TR" dirty="0"/>
          </a:p>
        </p:txBody>
      </p:sp>
      <p:sp>
        <p:nvSpPr>
          <p:cNvPr id="3" name="İçerik Yer Tutucusu 2"/>
          <p:cNvSpPr>
            <a:spLocks noGrp="1"/>
          </p:cNvSpPr>
          <p:nvPr>
            <p:ph idx="1"/>
          </p:nvPr>
        </p:nvSpPr>
        <p:spPr>
          <a:xfrm>
            <a:off x="467544" y="1844824"/>
            <a:ext cx="8136904" cy="4608512"/>
          </a:xfrm>
        </p:spPr>
        <p:txBody>
          <a:bodyPr>
            <a:normAutofit/>
          </a:bodyPr>
          <a:lstStyle/>
          <a:p>
            <a:r>
              <a:rPr lang="tr-TR" dirty="0">
                <a:solidFill>
                  <a:srgbClr val="2D0F34"/>
                </a:solidFill>
                <a:latin typeface="Arial"/>
              </a:rPr>
              <a:t>TÜBİTAK tarafından Ankara’da 2 bin 428 lise ve dengi okul son sınıf öğrencileriyle, 935 8. sınıf öğrencisi arasında yapılan anket, toplumumuzda sigara içme boyutunun oldukça büyüdüğünü ortaya koymuştur. Lise ve dengi okul son sınıf öğrencilerinin babalarının %60.8’inin, annelerinin ise gecekondu bölgelerinde %15.8, yukarı </a:t>
            </a:r>
            <a:r>
              <a:rPr lang="tr-TR" dirty="0" err="1">
                <a:solidFill>
                  <a:srgbClr val="2D0F34"/>
                </a:solidFill>
                <a:latin typeface="Arial"/>
              </a:rPr>
              <a:t>sosyo</a:t>
            </a:r>
            <a:r>
              <a:rPr lang="tr-TR" dirty="0">
                <a:solidFill>
                  <a:srgbClr val="2D0F34"/>
                </a:solidFill>
                <a:latin typeface="Arial"/>
              </a:rPr>
              <a:t>-ekonomik gruplarda ise %51.2’sinin sigara içtiği ortaya çıkmıştır. Ağabeylerin sigara içme oranının %66.7 olduğunu gösteren araştırma, ablaların ise gecekondu kesiminde %34.5, yukarı soysa-ekonomik gruplarda ise %47’lik bir oranla sigara kullandığını ortaya çıkarmıştır.</a:t>
            </a:r>
            <a:endParaRPr lang="tr-TR" dirty="0"/>
          </a:p>
        </p:txBody>
      </p:sp>
    </p:spTree>
    <p:extLst>
      <p:ext uri="{BB962C8B-B14F-4D97-AF65-F5344CB8AC3E}">
        <p14:creationId xmlns:p14="http://schemas.microsoft.com/office/powerpoint/2010/main" val="4252070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42" name="Picture 2" descr="C:\Users\toshiba\Desktop\23162038_20150304_tibio_yesilayhaftasi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063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7170" name="Picture 2" descr="C:\Users\toshiba\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5"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829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00231"/>
            <a:ext cx="8676456" cy="5857769"/>
          </a:xfrm>
        </p:spPr>
        <p:txBody>
          <a:bodyPr>
            <a:normAutofit fontScale="25000" lnSpcReduction="20000"/>
          </a:bodyPr>
          <a:lstStyle/>
          <a:p>
            <a:pPr marL="68580" indent="0" fontAlgn="base">
              <a:buNone/>
            </a:pPr>
            <a:r>
              <a:rPr lang="tr-TR" sz="8600" b="1" dirty="0" smtClean="0">
                <a:solidFill>
                  <a:srgbClr val="2D0F34"/>
                </a:solidFill>
                <a:latin typeface="inherit"/>
              </a:rPr>
              <a:t>  Sigara</a:t>
            </a:r>
            <a:r>
              <a:rPr lang="tr-TR" sz="8600" b="1" dirty="0" smtClean="0">
                <a:solidFill>
                  <a:srgbClr val="2D0F34"/>
                </a:solidFill>
                <a:latin typeface="Arial"/>
              </a:rPr>
              <a:t>nın </a:t>
            </a:r>
            <a:r>
              <a:rPr lang="tr-TR" sz="8600" b="1" dirty="0">
                <a:solidFill>
                  <a:srgbClr val="2D0F34"/>
                </a:solidFill>
                <a:latin typeface="Arial"/>
              </a:rPr>
              <a:t>Belirlenmiş Zararları</a:t>
            </a:r>
          </a:p>
          <a:p>
            <a:pPr marL="68580" indent="0" fontAlgn="base">
              <a:buNone/>
            </a:pPr>
            <a:r>
              <a:rPr lang="tr-TR" sz="9600" dirty="0" smtClean="0">
                <a:solidFill>
                  <a:srgbClr val="2D0F34"/>
                </a:solidFill>
                <a:latin typeface="Cambria" panose="02040503050406030204" pitchFamily="18" charset="0"/>
              </a:rPr>
              <a:t>Yapılan </a:t>
            </a:r>
            <a:r>
              <a:rPr lang="tr-TR" sz="9600" dirty="0">
                <a:solidFill>
                  <a:srgbClr val="2D0F34"/>
                </a:solidFill>
                <a:latin typeface="Cambria" panose="02040503050406030204" pitchFamily="18" charset="0"/>
              </a:rPr>
              <a:t>tetkiklerde, sigara dumanında şu zehirlerin bulunduğu ortaya çıkmıştır:</a:t>
            </a:r>
          </a:p>
          <a:p>
            <a:pPr fontAlgn="base"/>
            <a:r>
              <a:rPr lang="tr-TR" sz="9600" dirty="0" err="1">
                <a:solidFill>
                  <a:srgbClr val="2D0F34"/>
                </a:solidFill>
                <a:latin typeface="Cambria" panose="02040503050406030204" pitchFamily="18" charset="0"/>
              </a:rPr>
              <a:t>Diridin</a:t>
            </a:r>
            <a:r>
              <a:rPr lang="tr-TR" sz="9600" dirty="0">
                <a:solidFill>
                  <a:srgbClr val="2D0F34"/>
                </a:solidFill>
                <a:latin typeface="Cambria" panose="02040503050406030204" pitchFamily="18" charset="0"/>
              </a:rPr>
              <a:t>, </a:t>
            </a:r>
            <a:r>
              <a:rPr lang="tr-TR" sz="9600" dirty="0" err="1">
                <a:solidFill>
                  <a:srgbClr val="2D0F34"/>
                </a:solidFill>
                <a:latin typeface="Cambria" panose="02040503050406030204" pitchFamily="18" charset="0"/>
              </a:rPr>
              <a:t>benzopirin</a:t>
            </a:r>
            <a:r>
              <a:rPr lang="tr-TR" sz="9600" dirty="0">
                <a:solidFill>
                  <a:srgbClr val="2D0F34"/>
                </a:solidFill>
                <a:latin typeface="Cambria" panose="02040503050406030204" pitchFamily="18" charset="0"/>
              </a:rPr>
              <a:t>, </a:t>
            </a:r>
            <a:r>
              <a:rPr lang="tr-TR" sz="9600" dirty="0" err="1">
                <a:solidFill>
                  <a:srgbClr val="2D0F34"/>
                </a:solidFill>
                <a:latin typeface="Cambria" panose="02040503050406030204" pitchFamily="18" charset="0"/>
              </a:rPr>
              <a:t>aldahit</a:t>
            </a:r>
            <a:r>
              <a:rPr lang="tr-TR" sz="9600" dirty="0">
                <a:solidFill>
                  <a:srgbClr val="2D0F34"/>
                </a:solidFill>
                <a:latin typeface="Cambria" panose="02040503050406030204" pitchFamily="18" charset="0"/>
              </a:rPr>
              <a:t>, formik asit, </a:t>
            </a:r>
            <a:r>
              <a:rPr lang="tr-TR" sz="9600" dirty="0" err="1">
                <a:solidFill>
                  <a:srgbClr val="2D0F34"/>
                </a:solidFill>
                <a:latin typeface="Cambria" panose="02040503050406030204" pitchFamily="18" charset="0"/>
              </a:rPr>
              <a:t>siyaritrik</a:t>
            </a:r>
            <a:r>
              <a:rPr lang="tr-TR" sz="9600" dirty="0">
                <a:solidFill>
                  <a:srgbClr val="2D0F34"/>
                </a:solidFill>
                <a:latin typeface="Cambria" panose="02040503050406030204" pitchFamily="18" charset="0"/>
              </a:rPr>
              <a:t>, amonyak, aseton, karbonik asit, karbon, dioksit, </a:t>
            </a:r>
            <a:r>
              <a:rPr lang="tr-TR" sz="9600" dirty="0" err="1">
                <a:solidFill>
                  <a:srgbClr val="2D0F34"/>
                </a:solidFill>
                <a:latin typeface="Cambria" panose="02040503050406030204" pitchFamily="18" charset="0"/>
              </a:rPr>
              <a:t>glütonik</a:t>
            </a:r>
            <a:r>
              <a:rPr lang="tr-TR" sz="9600" dirty="0">
                <a:solidFill>
                  <a:srgbClr val="2D0F34"/>
                </a:solidFill>
                <a:latin typeface="Cambria" panose="02040503050406030204" pitchFamily="18" charset="0"/>
              </a:rPr>
              <a:t> asit, nikotin.</a:t>
            </a:r>
          </a:p>
          <a:p>
            <a:pPr fontAlgn="base"/>
            <a:r>
              <a:rPr lang="tr-TR" sz="9600" dirty="0">
                <a:solidFill>
                  <a:srgbClr val="2D0F34"/>
                </a:solidFill>
                <a:latin typeface="Cambria" panose="02040503050406030204" pitchFamily="18" charset="0"/>
              </a:rPr>
              <a:t>Bu zehirlerin sağlımıza verdiği sayısız zararlardan bazıları ise şunlardır:</a:t>
            </a:r>
          </a:p>
          <a:p>
            <a:pPr marL="68580" indent="0" fontAlgn="base">
              <a:buNone/>
            </a:pPr>
            <a:r>
              <a:rPr lang="tr-TR" sz="9600" b="1" dirty="0" smtClean="0">
                <a:solidFill>
                  <a:srgbClr val="2D0F34"/>
                </a:solidFill>
                <a:latin typeface="Cambria" panose="02040503050406030204" pitchFamily="18" charset="0"/>
              </a:rPr>
              <a:t> a</a:t>
            </a:r>
            <a:r>
              <a:rPr lang="tr-TR" sz="9600" b="1" dirty="0">
                <a:solidFill>
                  <a:srgbClr val="2D0F34"/>
                </a:solidFill>
                <a:latin typeface="Cambria" panose="02040503050406030204" pitchFamily="18" charset="0"/>
              </a:rPr>
              <a:t>) Sindirim Sistemiyle İlgili </a:t>
            </a:r>
            <a:r>
              <a:rPr lang="tr-TR" sz="9600" b="1" dirty="0" smtClean="0">
                <a:solidFill>
                  <a:srgbClr val="2D0F34"/>
                </a:solidFill>
                <a:latin typeface="Cambria" panose="02040503050406030204" pitchFamily="18" charset="0"/>
              </a:rPr>
              <a:t>Zararları</a:t>
            </a:r>
            <a:endParaRPr lang="tr-TR" sz="9600" dirty="0">
              <a:solidFill>
                <a:srgbClr val="2D0F34"/>
              </a:solidFill>
              <a:latin typeface="Cambria" panose="02040503050406030204" pitchFamily="18" charset="0"/>
            </a:endParaRPr>
          </a:p>
          <a:p>
            <a:pPr marL="68580" indent="0" fontAlgn="base">
              <a:buNone/>
            </a:pPr>
            <a:endParaRPr lang="tr-TR" sz="9600" dirty="0" smtClean="0">
              <a:solidFill>
                <a:srgbClr val="2D0F34"/>
              </a:solidFill>
              <a:latin typeface="Cambria" panose="02040503050406030204" pitchFamily="18" charset="0"/>
            </a:endParaRPr>
          </a:p>
          <a:p>
            <a:pPr marL="68580" indent="0" fontAlgn="base">
              <a:buNone/>
            </a:pPr>
            <a:r>
              <a:rPr lang="tr-TR" sz="9600" dirty="0" smtClean="0">
                <a:solidFill>
                  <a:srgbClr val="2D0F34"/>
                </a:solidFill>
                <a:latin typeface="Cambria" panose="02040503050406030204" pitchFamily="18" charset="0"/>
              </a:rPr>
              <a:t>• </a:t>
            </a:r>
            <a:r>
              <a:rPr lang="tr-TR" sz="9600" dirty="0">
                <a:solidFill>
                  <a:srgbClr val="2D0F34"/>
                </a:solidFill>
                <a:latin typeface="Cambria" panose="02040503050406030204" pitchFamily="18" charset="0"/>
              </a:rPr>
              <a:t>Yeme içme isteğini (iştahı) azaltır. </a:t>
            </a:r>
            <a:br>
              <a:rPr lang="tr-TR" sz="9600" dirty="0">
                <a:solidFill>
                  <a:srgbClr val="2D0F34"/>
                </a:solidFill>
                <a:latin typeface="Cambria" panose="02040503050406030204" pitchFamily="18" charset="0"/>
              </a:rPr>
            </a:br>
            <a:r>
              <a:rPr lang="tr-TR" sz="9600" dirty="0">
                <a:solidFill>
                  <a:srgbClr val="2D0F34"/>
                </a:solidFill>
                <a:latin typeface="Cambria" panose="02040503050406030204" pitchFamily="18" charset="0"/>
              </a:rPr>
              <a:t>• Sindirimi zorlaştırır. </a:t>
            </a:r>
            <a:br>
              <a:rPr lang="tr-TR" sz="9600" dirty="0">
                <a:solidFill>
                  <a:srgbClr val="2D0F34"/>
                </a:solidFill>
                <a:latin typeface="Cambria" panose="02040503050406030204" pitchFamily="18" charset="0"/>
              </a:rPr>
            </a:br>
            <a:r>
              <a:rPr lang="tr-TR" sz="9600" dirty="0">
                <a:solidFill>
                  <a:srgbClr val="2D0F34"/>
                </a:solidFill>
                <a:latin typeface="Cambria" panose="02040503050406030204" pitchFamily="18" charset="0"/>
              </a:rPr>
              <a:t>• Dişleri sarartır, çürütür. </a:t>
            </a:r>
            <a:br>
              <a:rPr lang="tr-TR" sz="9600" dirty="0">
                <a:solidFill>
                  <a:srgbClr val="2D0F34"/>
                </a:solidFill>
                <a:latin typeface="Cambria" panose="02040503050406030204" pitchFamily="18" charset="0"/>
              </a:rPr>
            </a:br>
            <a:r>
              <a:rPr lang="tr-TR" sz="9600" dirty="0">
                <a:solidFill>
                  <a:srgbClr val="2D0F34"/>
                </a:solidFill>
                <a:latin typeface="Cambria" panose="02040503050406030204" pitchFamily="18" charset="0"/>
              </a:rPr>
              <a:t>• Mide hastalıklarına yol açar. </a:t>
            </a:r>
            <a:br>
              <a:rPr lang="tr-TR" sz="9600" dirty="0">
                <a:solidFill>
                  <a:srgbClr val="2D0F34"/>
                </a:solidFill>
                <a:latin typeface="Cambria" panose="02040503050406030204" pitchFamily="18" charset="0"/>
              </a:rPr>
            </a:br>
            <a:r>
              <a:rPr lang="tr-TR" sz="9600" dirty="0">
                <a:solidFill>
                  <a:srgbClr val="2D0F34"/>
                </a:solidFill>
                <a:latin typeface="Cambria" panose="02040503050406030204" pitchFamily="18" charset="0"/>
              </a:rPr>
              <a:t>• Kalın parmak spazmına neden olur. </a:t>
            </a:r>
            <a:br>
              <a:rPr lang="tr-TR" sz="9600" dirty="0">
                <a:solidFill>
                  <a:srgbClr val="2D0F34"/>
                </a:solidFill>
                <a:latin typeface="Cambria" panose="02040503050406030204" pitchFamily="18" charset="0"/>
              </a:rPr>
            </a:br>
            <a:endParaRPr lang="tr-TR" sz="9600" dirty="0">
              <a:latin typeface="Cambria" panose="02040503050406030204" pitchFamily="18" charset="0"/>
            </a:endParaRPr>
          </a:p>
        </p:txBody>
      </p:sp>
    </p:spTree>
    <p:extLst>
      <p:ext uri="{BB962C8B-B14F-4D97-AF65-F5344CB8AC3E}">
        <p14:creationId xmlns:p14="http://schemas.microsoft.com/office/powerpoint/2010/main" val="2476937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412776"/>
            <a:ext cx="7560840" cy="4707885"/>
          </a:xfrm>
        </p:spPr>
        <p:txBody>
          <a:bodyPr>
            <a:normAutofit/>
          </a:bodyPr>
          <a:lstStyle/>
          <a:p>
            <a:pPr marL="68580" indent="0" fontAlgn="base">
              <a:buNone/>
            </a:pPr>
            <a:r>
              <a:rPr lang="tr-TR" b="1" dirty="0">
                <a:solidFill>
                  <a:srgbClr val="2D0F34"/>
                </a:solidFill>
                <a:latin typeface="Cambria" panose="02040503050406030204" pitchFamily="18" charset="0"/>
              </a:rPr>
              <a:t>b) </a:t>
            </a:r>
            <a:r>
              <a:rPr lang="tr-TR" b="1" dirty="0" smtClean="0">
                <a:solidFill>
                  <a:srgbClr val="2D0F34"/>
                </a:solidFill>
                <a:latin typeface="Cambria" panose="02040503050406030204" pitchFamily="18" charset="0"/>
              </a:rPr>
              <a:t>Solunum Sistemiyle </a:t>
            </a:r>
            <a:r>
              <a:rPr lang="tr-TR" b="1" dirty="0">
                <a:solidFill>
                  <a:srgbClr val="2D0F34"/>
                </a:solidFill>
                <a:latin typeface="Cambria" panose="02040503050406030204" pitchFamily="18" charset="0"/>
              </a:rPr>
              <a:t>İlgili Zararları</a:t>
            </a:r>
          </a:p>
          <a:p>
            <a:pPr fontAlgn="base"/>
            <a:endParaRPr lang="tr-TR" dirty="0">
              <a:solidFill>
                <a:srgbClr val="2D0F34"/>
              </a:solidFill>
              <a:latin typeface="Cambria" panose="02040503050406030204" pitchFamily="18" charset="0"/>
            </a:endParaRPr>
          </a:p>
          <a:p>
            <a:pPr marL="68580" indent="0" fontAlgn="base">
              <a:buNone/>
            </a:pPr>
            <a:r>
              <a:rPr lang="tr-TR" dirty="0">
                <a:solidFill>
                  <a:srgbClr val="2D0F34"/>
                </a:solidFill>
                <a:latin typeface="Cambria" panose="02040503050406030204" pitchFamily="18" charset="0"/>
              </a:rPr>
              <a:t>• Öksürtür ve balgam yapar. </a:t>
            </a:r>
            <a:br>
              <a:rPr lang="tr-TR" dirty="0">
                <a:solidFill>
                  <a:srgbClr val="2D0F34"/>
                </a:solidFill>
                <a:latin typeface="Cambria" panose="02040503050406030204" pitchFamily="18" charset="0"/>
              </a:rPr>
            </a:br>
            <a:r>
              <a:rPr lang="tr-TR" dirty="0">
                <a:solidFill>
                  <a:srgbClr val="2D0F34"/>
                </a:solidFill>
                <a:latin typeface="Cambria" panose="02040503050406030204" pitchFamily="18" charset="0"/>
              </a:rPr>
              <a:t>• Gırtlak kanserine neden olur. </a:t>
            </a:r>
            <a:br>
              <a:rPr lang="tr-TR" dirty="0">
                <a:solidFill>
                  <a:srgbClr val="2D0F34"/>
                </a:solidFill>
                <a:latin typeface="Cambria" panose="02040503050406030204" pitchFamily="18" charset="0"/>
              </a:rPr>
            </a:br>
            <a:r>
              <a:rPr lang="tr-TR" dirty="0">
                <a:solidFill>
                  <a:srgbClr val="2D0F34"/>
                </a:solidFill>
                <a:latin typeface="Cambria" panose="02040503050406030204" pitchFamily="18" charset="0"/>
              </a:rPr>
              <a:t>• Bronşit hastalığına neden olur. </a:t>
            </a:r>
            <a:br>
              <a:rPr lang="tr-TR" dirty="0">
                <a:solidFill>
                  <a:srgbClr val="2D0F34"/>
                </a:solidFill>
                <a:latin typeface="Cambria" panose="02040503050406030204" pitchFamily="18" charset="0"/>
              </a:rPr>
            </a:br>
            <a:r>
              <a:rPr lang="tr-TR" dirty="0">
                <a:solidFill>
                  <a:srgbClr val="2D0F34"/>
                </a:solidFill>
                <a:latin typeface="Cambria" panose="02040503050406030204" pitchFamily="18" charset="0"/>
              </a:rPr>
              <a:t>• </a:t>
            </a:r>
            <a:r>
              <a:rPr lang="tr-TR" dirty="0" err="1">
                <a:solidFill>
                  <a:srgbClr val="2D0F34"/>
                </a:solidFill>
                <a:latin typeface="Cambria" panose="02040503050406030204" pitchFamily="18" charset="0"/>
              </a:rPr>
              <a:t>Anfizem</a:t>
            </a:r>
            <a:r>
              <a:rPr lang="tr-TR" dirty="0">
                <a:solidFill>
                  <a:srgbClr val="2D0F34"/>
                </a:solidFill>
                <a:latin typeface="Cambria" panose="02040503050406030204" pitchFamily="18" charset="0"/>
              </a:rPr>
              <a:t>’ den (bir akciğer hastalığı) ölme riski, sigara içenlerde, içmeyenlere oranla 6 kat fazladır. </a:t>
            </a:r>
            <a:br>
              <a:rPr lang="tr-TR" dirty="0">
                <a:solidFill>
                  <a:srgbClr val="2D0F34"/>
                </a:solidFill>
                <a:latin typeface="Cambria" panose="02040503050406030204" pitchFamily="18" charset="0"/>
              </a:rPr>
            </a:br>
            <a:r>
              <a:rPr lang="tr-TR" dirty="0">
                <a:solidFill>
                  <a:srgbClr val="2D0F34"/>
                </a:solidFill>
                <a:latin typeface="Cambria" panose="02040503050406030204" pitchFamily="18" charset="0"/>
              </a:rPr>
              <a:t>• Akciğer kanserinin baş nedenidir.</a:t>
            </a:r>
          </a:p>
          <a:p>
            <a:endParaRPr lang="tr-TR" dirty="0">
              <a:latin typeface="Cambria" panose="02040503050406030204" pitchFamily="18" charset="0"/>
            </a:endParaRPr>
          </a:p>
          <a:p>
            <a:endParaRPr lang="tr-TR" dirty="0"/>
          </a:p>
        </p:txBody>
      </p:sp>
    </p:spTree>
    <p:extLst>
      <p:ext uri="{BB962C8B-B14F-4D97-AF65-F5344CB8AC3E}">
        <p14:creationId xmlns:p14="http://schemas.microsoft.com/office/powerpoint/2010/main" val="1494962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92696"/>
            <a:ext cx="7848872" cy="5832648"/>
          </a:xfrm>
        </p:spPr>
        <p:txBody>
          <a:bodyPr>
            <a:normAutofit lnSpcReduction="10000"/>
          </a:bodyPr>
          <a:lstStyle/>
          <a:p>
            <a:pPr marL="68580" indent="0" fontAlgn="base">
              <a:buNone/>
            </a:pPr>
            <a:r>
              <a:rPr lang="tr-TR" b="1" dirty="0" smtClean="0">
                <a:solidFill>
                  <a:srgbClr val="2D0F34"/>
                </a:solidFill>
                <a:latin typeface="Arial"/>
              </a:rPr>
              <a:t> c</a:t>
            </a:r>
            <a:r>
              <a:rPr lang="tr-TR" b="1" dirty="0">
                <a:solidFill>
                  <a:srgbClr val="2D0F34"/>
                </a:solidFill>
                <a:latin typeface="Arial"/>
              </a:rPr>
              <a:t>) Dolaşım Sistemiyle İlgili Zararları</a:t>
            </a:r>
          </a:p>
          <a:p>
            <a:pPr marL="68580" indent="0" fontAlgn="base">
              <a:buNone/>
            </a:pPr>
            <a:r>
              <a:rPr lang="tr-TR" dirty="0" smtClean="0">
                <a:solidFill>
                  <a:srgbClr val="2D0F34"/>
                </a:solidFill>
                <a:latin typeface="Arial"/>
              </a:rPr>
              <a:t>   • </a:t>
            </a:r>
            <a:r>
              <a:rPr lang="tr-TR" dirty="0">
                <a:solidFill>
                  <a:srgbClr val="2D0F34"/>
                </a:solidFill>
                <a:latin typeface="Arial"/>
              </a:rPr>
              <a:t>Damar sertliği yapar.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Kol ve bacak damarlarında tıkanıklığa (</a:t>
            </a:r>
            <a:r>
              <a:rPr lang="tr-TR" dirty="0" err="1">
                <a:solidFill>
                  <a:srgbClr val="2D0F34"/>
                </a:solidFill>
                <a:latin typeface="Arial"/>
              </a:rPr>
              <a:t>burgere</a:t>
            </a:r>
            <a:r>
              <a:rPr lang="tr-TR" dirty="0">
                <a:solidFill>
                  <a:srgbClr val="2D0F34"/>
                </a:solidFill>
                <a:latin typeface="Arial"/>
              </a:rPr>
              <a:t>) </a:t>
            </a:r>
            <a:r>
              <a:rPr lang="tr-TR" dirty="0" smtClean="0">
                <a:solidFill>
                  <a:srgbClr val="2D0F34"/>
                </a:solidFill>
                <a:latin typeface="Arial"/>
              </a:rPr>
              <a:t>  neden </a:t>
            </a:r>
            <a:r>
              <a:rPr lang="tr-TR" dirty="0">
                <a:solidFill>
                  <a:srgbClr val="2D0F34"/>
                </a:solidFill>
                <a:latin typeface="Arial"/>
              </a:rPr>
              <a:t>olur.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Kalp krizine (enfarktüse) ortam hazırlar.</a:t>
            </a:r>
          </a:p>
          <a:p>
            <a:pPr marL="68580" indent="0" fontAlgn="base">
              <a:buNone/>
            </a:pPr>
            <a:r>
              <a:rPr lang="tr-TR" b="1" dirty="0" smtClean="0">
                <a:solidFill>
                  <a:srgbClr val="2D0F34"/>
                </a:solidFill>
                <a:latin typeface="Arial"/>
              </a:rPr>
              <a:t> d</a:t>
            </a:r>
            <a:r>
              <a:rPr lang="tr-TR" b="1" dirty="0">
                <a:solidFill>
                  <a:srgbClr val="2D0F34"/>
                </a:solidFill>
                <a:latin typeface="Arial"/>
              </a:rPr>
              <a:t>) Sinir Sistemiyle İlgili Zararları</a:t>
            </a:r>
          </a:p>
          <a:p>
            <a:pPr marL="68580" indent="0" fontAlgn="base">
              <a:buNone/>
            </a:pPr>
            <a:r>
              <a:rPr lang="tr-TR" dirty="0" smtClean="0">
                <a:solidFill>
                  <a:srgbClr val="2D0F34"/>
                </a:solidFill>
                <a:latin typeface="Arial"/>
              </a:rPr>
              <a:t>  • </a:t>
            </a:r>
            <a:r>
              <a:rPr lang="tr-TR" dirty="0">
                <a:solidFill>
                  <a:srgbClr val="2D0F34"/>
                </a:solidFill>
                <a:latin typeface="Arial"/>
              </a:rPr>
              <a:t>Uykusuzluk yapar.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Belleği (hafızayı) zayıflatır.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İrade gücünü azaltır.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Görme bozukluğuna yol açar.</a:t>
            </a:r>
          </a:p>
          <a:p>
            <a:pPr marL="68580" indent="0" fontAlgn="base">
              <a:buNone/>
            </a:pPr>
            <a:r>
              <a:rPr lang="tr-TR" b="1" dirty="0" smtClean="0">
                <a:solidFill>
                  <a:srgbClr val="2D0F34"/>
                </a:solidFill>
                <a:latin typeface="Arial"/>
              </a:rPr>
              <a:t>  Bunların </a:t>
            </a:r>
            <a:r>
              <a:rPr lang="tr-TR" b="1" dirty="0">
                <a:solidFill>
                  <a:srgbClr val="2D0F34"/>
                </a:solidFill>
                <a:latin typeface="Arial"/>
              </a:rPr>
              <a:t>dışında;</a:t>
            </a:r>
          </a:p>
          <a:p>
            <a:pPr marL="68580" indent="0" fontAlgn="base">
              <a:buNone/>
            </a:pPr>
            <a:r>
              <a:rPr lang="tr-TR" dirty="0" smtClean="0">
                <a:solidFill>
                  <a:srgbClr val="2D0F34"/>
                </a:solidFill>
                <a:latin typeface="Arial"/>
              </a:rPr>
              <a:t>  • </a:t>
            </a:r>
            <a:r>
              <a:rPr lang="tr-TR" dirty="0">
                <a:solidFill>
                  <a:srgbClr val="2D0F34"/>
                </a:solidFill>
                <a:latin typeface="Arial"/>
              </a:rPr>
              <a:t>Vücuttaki B ve C vitaminlerini azaltır.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Canlılığı (aktiviteyi azaltır)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Cildi buruşturur.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Kemiklerin kireçlenmesini artırır.</a:t>
            </a:r>
          </a:p>
          <a:p>
            <a:endParaRPr lang="tr-TR" dirty="0"/>
          </a:p>
        </p:txBody>
      </p:sp>
    </p:spTree>
    <p:extLst>
      <p:ext uri="{BB962C8B-B14F-4D97-AF65-F5344CB8AC3E}">
        <p14:creationId xmlns:p14="http://schemas.microsoft.com/office/powerpoint/2010/main" val="2752250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098" name="Picture 2" descr="C:\Users\toshiba\Desktop\k_30203936_k_03014229_yesil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57744" cy="6937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788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u="sng" dirty="0" smtClean="0"/>
              <a:t>UYUŞTURUCU MADDENİN TANIMI  </a:t>
            </a:r>
            <a:endParaRPr lang="tr-TR" b="1" u="sng" dirty="0"/>
          </a:p>
        </p:txBody>
      </p:sp>
      <p:pic>
        <p:nvPicPr>
          <p:cNvPr id="8194" name="Picture 2" descr="C:\Users\toshiba\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20888"/>
            <a:ext cx="8208912"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663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08912" cy="5832648"/>
          </a:xfrm>
        </p:spPr>
        <p:txBody>
          <a:bodyPr>
            <a:normAutofit/>
          </a:bodyPr>
          <a:lstStyle/>
          <a:p>
            <a:r>
              <a:rPr lang="tr-TR" sz="2800" dirty="0">
                <a:solidFill>
                  <a:srgbClr val="2D0F34"/>
                </a:solidFill>
                <a:latin typeface="Arial"/>
              </a:rPr>
              <a:t>Belirli dozda alındığı zaman; </a:t>
            </a:r>
            <a:r>
              <a:rPr lang="tr-TR" sz="2800" dirty="0"/>
              <a:t/>
            </a:r>
            <a:br>
              <a:rPr lang="tr-TR" sz="2800" dirty="0"/>
            </a:br>
            <a:r>
              <a:rPr lang="tr-TR" sz="2800" dirty="0">
                <a:solidFill>
                  <a:srgbClr val="2D0F34"/>
                </a:solidFill>
                <a:latin typeface="Arial"/>
              </a:rPr>
              <a:t>Kişinin sinir sistemi üzerinde etki ederek, </a:t>
            </a:r>
            <a:r>
              <a:rPr lang="tr-TR" sz="2800" dirty="0"/>
              <a:t/>
            </a:r>
            <a:br>
              <a:rPr lang="tr-TR" sz="2800" dirty="0"/>
            </a:br>
            <a:r>
              <a:rPr lang="tr-TR" sz="2800" dirty="0">
                <a:solidFill>
                  <a:srgbClr val="2D0F34"/>
                </a:solidFill>
                <a:latin typeface="Arial"/>
              </a:rPr>
              <a:t>Akli, fiziki ve </a:t>
            </a:r>
            <a:r>
              <a:rPr lang="tr-TR" sz="2800" dirty="0" smtClean="0">
                <a:solidFill>
                  <a:srgbClr val="2D0F34"/>
                </a:solidFill>
                <a:latin typeface="Arial"/>
              </a:rPr>
              <a:t>psikolojik dengesini </a:t>
            </a:r>
            <a:r>
              <a:rPr lang="tr-TR" sz="2800" dirty="0">
                <a:solidFill>
                  <a:srgbClr val="2D0F34"/>
                </a:solidFill>
                <a:latin typeface="Arial"/>
              </a:rPr>
              <a:t>bozan, </a:t>
            </a:r>
            <a:r>
              <a:rPr lang="tr-TR" sz="2800" dirty="0"/>
              <a:t/>
            </a:r>
            <a:br>
              <a:rPr lang="tr-TR" sz="2800" dirty="0"/>
            </a:br>
            <a:r>
              <a:rPr lang="tr-TR" sz="2800" dirty="0">
                <a:solidFill>
                  <a:srgbClr val="2D0F34"/>
                </a:solidFill>
                <a:latin typeface="Arial"/>
              </a:rPr>
              <a:t>Fert ve toplum içerisinde iktisadi ve sosyal çöküntü meydana getiren, </a:t>
            </a:r>
            <a:r>
              <a:rPr lang="tr-TR" sz="2800" dirty="0"/>
              <a:t/>
            </a:r>
            <a:br>
              <a:rPr lang="tr-TR" sz="2800" dirty="0"/>
            </a:br>
            <a:r>
              <a:rPr lang="tr-TR" sz="2800" dirty="0">
                <a:solidFill>
                  <a:srgbClr val="2D0F34"/>
                </a:solidFill>
                <a:latin typeface="Arial"/>
              </a:rPr>
              <a:t>Alışkanlık ve bağımlılık yapan, </a:t>
            </a:r>
            <a:endParaRPr lang="tr-TR" sz="2800" dirty="0" smtClean="0">
              <a:solidFill>
                <a:srgbClr val="2D0F34"/>
              </a:solidFill>
              <a:latin typeface="Arial"/>
            </a:endParaRPr>
          </a:p>
          <a:p>
            <a:pPr marL="68580" indent="0">
              <a:buNone/>
            </a:pPr>
            <a:r>
              <a:rPr lang="tr-TR" sz="2800" dirty="0"/>
              <a:t/>
            </a:r>
            <a:br>
              <a:rPr lang="tr-TR" sz="2800" dirty="0"/>
            </a:br>
            <a:r>
              <a:rPr lang="tr-TR" sz="2800" dirty="0" smtClean="0"/>
              <a:t>  </a:t>
            </a:r>
            <a:r>
              <a:rPr lang="tr-TR" sz="2800" dirty="0" smtClean="0">
                <a:solidFill>
                  <a:srgbClr val="2D0F34"/>
                </a:solidFill>
                <a:latin typeface="Arial"/>
              </a:rPr>
              <a:t>Kanunların </a:t>
            </a:r>
            <a:r>
              <a:rPr lang="tr-TR" sz="2800" dirty="0">
                <a:solidFill>
                  <a:srgbClr val="2D0F34"/>
                </a:solidFill>
                <a:latin typeface="Arial"/>
              </a:rPr>
              <a:t>kullanılmasını, bulundurulmasını ve </a:t>
            </a:r>
            <a:r>
              <a:rPr lang="tr-TR" sz="2800" dirty="0" smtClean="0">
                <a:solidFill>
                  <a:srgbClr val="2D0F34"/>
                </a:solidFill>
                <a:latin typeface="Arial"/>
              </a:rPr>
              <a:t>        satışını </a:t>
            </a:r>
            <a:r>
              <a:rPr lang="tr-TR" sz="2800" dirty="0">
                <a:solidFill>
                  <a:srgbClr val="2D0F34"/>
                </a:solidFill>
                <a:latin typeface="Arial"/>
              </a:rPr>
              <a:t>yasakladığı narkotik ve </a:t>
            </a:r>
            <a:r>
              <a:rPr lang="tr-TR" sz="2800" dirty="0" err="1">
                <a:solidFill>
                  <a:srgbClr val="2D0F34"/>
                </a:solidFill>
                <a:latin typeface="Arial"/>
              </a:rPr>
              <a:t>psikotrop</a:t>
            </a:r>
            <a:r>
              <a:rPr lang="tr-TR" sz="2800" dirty="0">
                <a:solidFill>
                  <a:srgbClr val="2D0F34"/>
                </a:solidFill>
                <a:latin typeface="Arial"/>
              </a:rPr>
              <a:t> </a:t>
            </a:r>
            <a:r>
              <a:rPr lang="tr-TR" sz="2800" dirty="0" smtClean="0">
                <a:solidFill>
                  <a:srgbClr val="2D0F34"/>
                </a:solidFill>
                <a:latin typeface="Arial"/>
              </a:rPr>
              <a:t>  sözcükleriyle </a:t>
            </a:r>
            <a:r>
              <a:rPr lang="tr-TR" sz="2800" dirty="0">
                <a:solidFill>
                  <a:srgbClr val="2D0F34"/>
                </a:solidFill>
                <a:latin typeface="Arial"/>
              </a:rPr>
              <a:t>de tanımlanan maddelere "</a:t>
            </a:r>
            <a:r>
              <a:rPr lang="tr-TR" sz="2800" b="1" dirty="0">
                <a:solidFill>
                  <a:srgbClr val="2D0F34"/>
                </a:solidFill>
                <a:latin typeface="Arial"/>
              </a:rPr>
              <a:t>UYUŞTURUCU MADDE</a:t>
            </a:r>
            <a:r>
              <a:rPr lang="tr-TR" sz="2800" dirty="0">
                <a:solidFill>
                  <a:srgbClr val="2D0F34"/>
                </a:solidFill>
                <a:latin typeface="Arial"/>
              </a:rPr>
              <a:t>" denir. </a:t>
            </a:r>
            <a:endParaRPr lang="tr-TR" sz="2800" dirty="0"/>
          </a:p>
        </p:txBody>
      </p:sp>
    </p:spTree>
    <p:extLst>
      <p:ext uri="{BB962C8B-B14F-4D97-AF65-F5344CB8AC3E}">
        <p14:creationId xmlns:p14="http://schemas.microsoft.com/office/powerpoint/2010/main" val="1785233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toshiba\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7"/>
            <a:ext cx="8280920" cy="630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539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2088231"/>
          </a:xfrm>
        </p:spPr>
        <p:txBody>
          <a:bodyPr>
            <a:normAutofit/>
          </a:bodyPr>
          <a:lstStyle/>
          <a:p>
            <a:r>
              <a:rPr lang="tr-TR" dirty="0" smtClean="0"/>
              <a:t/>
            </a:r>
            <a:br>
              <a:rPr lang="tr-TR" dirty="0" smtClean="0"/>
            </a:br>
            <a:endParaRPr lang="tr-TR" dirty="0"/>
          </a:p>
        </p:txBody>
      </p:sp>
      <p:sp>
        <p:nvSpPr>
          <p:cNvPr id="3" name="Alt Başlık 2"/>
          <p:cNvSpPr>
            <a:spLocks noGrp="1"/>
          </p:cNvSpPr>
          <p:nvPr>
            <p:ph type="subTitle" idx="1"/>
          </p:nvPr>
        </p:nvSpPr>
        <p:spPr>
          <a:xfrm>
            <a:off x="179512" y="116632"/>
            <a:ext cx="8712968" cy="6624736"/>
          </a:xfrm>
        </p:spPr>
        <p:txBody>
          <a:bodyPr/>
          <a:lstStyle/>
          <a:p>
            <a:endParaRPr lang="tr-TR" dirty="0"/>
          </a:p>
        </p:txBody>
      </p:sp>
      <p:pic>
        <p:nvPicPr>
          <p:cNvPr id="1026" name="Picture 2" descr="C:\Users\toshiba\Desktop\yesilay-logo-yatay-yes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78" y="0"/>
            <a:ext cx="934598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353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08912" cy="4824536"/>
          </a:xfrm>
        </p:spPr>
        <p:txBody>
          <a:bodyPr>
            <a:noAutofit/>
          </a:bodyPr>
          <a:lstStyle/>
          <a:p>
            <a:pPr marL="68580" indent="0">
              <a:buNone/>
            </a:pPr>
            <a:endParaRPr lang="tr-TR" sz="3200" dirty="0">
              <a:solidFill>
                <a:srgbClr val="808285"/>
              </a:solidFill>
              <a:latin typeface="metaotnorm"/>
            </a:endParaRPr>
          </a:p>
          <a:p>
            <a:r>
              <a:rPr lang="tr-TR" sz="3200" dirty="0">
                <a:solidFill>
                  <a:srgbClr val="808285"/>
                </a:solidFill>
                <a:latin typeface="Cambria" panose="02040503050406030204" pitchFamily="18" charset="0"/>
              </a:rPr>
              <a:t>Madde bağımlılığı, vücudun işlevlerini olumsuz yönde etkileyen maddelerin kullanılması, bundan dolayı zarar görüldüğü hâlde bu maddelerin kullanımının bırakılamamasıdır. Bağımlı, madde kullanımına ara verdiğinde yoksunluk belirtileri yaşar. Zamanla madde kullanım sıklığını ve dozunu artırır</a:t>
            </a:r>
            <a:r>
              <a:rPr lang="tr-TR" sz="3200" dirty="0" smtClean="0">
                <a:solidFill>
                  <a:srgbClr val="808285"/>
                </a:solidFill>
                <a:latin typeface="Cambria" panose="02040503050406030204" pitchFamily="18" charset="0"/>
              </a:rPr>
              <a:t>.</a:t>
            </a:r>
            <a:endParaRPr lang="tr-TR" sz="3200" dirty="0">
              <a:solidFill>
                <a:srgbClr val="808285"/>
              </a:solidFill>
              <a:latin typeface="Cambria" panose="02040503050406030204" pitchFamily="18" charset="0"/>
            </a:endParaRPr>
          </a:p>
        </p:txBody>
      </p:sp>
      <p:sp>
        <p:nvSpPr>
          <p:cNvPr id="4" name="Başlık 1"/>
          <p:cNvSpPr>
            <a:spLocks noGrp="1"/>
          </p:cNvSpPr>
          <p:nvPr>
            <p:ph type="title"/>
          </p:nvPr>
        </p:nvSpPr>
        <p:spPr>
          <a:xfrm>
            <a:off x="467544" y="692696"/>
            <a:ext cx="8208912" cy="1152128"/>
          </a:xfrm>
        </p:spPr>
        <p:txBody>
          <a:bodyPr>
            <a:normAutofit fontScale="90000"/>
          </a:bodyPr>
          <a:lstStyle/>
          <a:p>
            <a:pPr algn="ctr"/>
            <a:r>
              <a:rPr lang="tr-TR" b="1" dirty="0">
                <a:solidFill>
                  <a:srgbClr val="808285"/>
                </a:solidFill>
                <a:latin typeface="metaotnorm"/>
              </a:rPr>
              <a:t>Uyuşturucu madde </a:t>
            </a:r>
            <a:r>
              <a:rPr lang="tr-TR" b="1" dirty="0" smtClean="0">
                <a:solidFill>
                  <a:srgbClr val="808285"/>
                </a:solidFill>
                <a:latin typeface="metaotnorm"/>
              </a:rPr>
              <a:t>bağımlılığı nedir</a:t>
            </a:r>
            <a:r>
              <a:rPr lang="tr-TR" b="1" dirty="0">
                <a:solidFill>
                  <a:srgbClr val="808285"/>
                </a:solidFill>
                <a:latin typeface="metaotnorm"/>
              </a:rPr>
              <a:t>?</a:t>
            </a:r>
          </a:p>
        </p:txBody>
      </p:sp>
    </p:spTree>
    <p:extLst>
      <p:ext uri="{BB962C8B-B14F-4D97-AF65-F5344CB8AC3E}">
        <p14:creationId xmlns:p14="http://schemas.microsoft.com/office/powerpoint/2010/main" val="133141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08912" cy="5472608"/>
          </a:xfrm>
        </p:spPr>
        <p:txBody>
          <a:bodyPr>
            <a:normAutofit/>
          </a:bodyPr>
          <a:lstStyle/>
          <a:p>
            <a:r>
              <a:rPr lang="tr-TR" b="1" dirty="0">
                <a:solidFill>
                  <a:srgbClr val="808285"/>
                </a:solidFill>
                <a:latin typeface="metaotnorm"/>
              </a:rPr>
              <a:t>Aşağıdakilerden sadece 3'ünün 12 aylık bir süre içerisinde görüldüğü kişi bağımlıdır.</a:t>
            </a:r>
            <a:endParaRPr lang="tr-TR" dirty="0">
              <a:solidFill>
                <a:srgbClr val="808285"/>
              </a:solidFill>
              <a:latin typeface="metaotnorm"/>
            </a:endParaRPr>
          </a:p>
          <a:p>
            <a:pPr>
              <a:buFont typeface="Arial"/>
              <a:buChar char="•"/>
            </a:pPr>
            <a:r>
              <a:rPr lang="tr-TR" dirty="0">
                <a:solidFill>
                  <a:srgbClr val="808285"/>
                </a:solidFill>
                <a:latin typeface="metaotnorm"/>
              </a:rPr>
              <a:t>Kullanılan madde miktarının sorunlara rağmen giderek artırılması.</a:t>
            </a:r>
          </a:p>
          <a:p>
            <a:pPr>
              <a:buFont typeface="Arial"/>
              <a:buChar char="•"/>
            </a:pPr>
            <a:r>
              <a:rPr lang="tr-TR" dirty="0">
                <a:solidFill>
                  <a:srgbClr val="808285"/>
                </a:solidFill>
                <a:latin typeface="metaotnorm"/>
              </a:rPr>
              <a:t>Bırakma çabalarının boşa çıkması.</a:t>
            </a:r>
          </a:p>
          <a:p>
            <a:pPr>
              <a:buFont typeface="Arial"/>
              <a:buChar char="•"/>
            </a:pPr>
            <a:r>
              <a:rPr lang="tr-TR" dirty="0">
                <a:solidFill>
                  <a:srgbClr val="808285"/>
                </a:solidFill>
                <a:latin typeface="metaotnorm"/>
              </a:rPr>
              <a:t>Maddeyi sağlamak, kullanmak veya bırakmak için çok fazla zaman harcanması.</a:t>
            </a:r>
          </a:p>
          <a:p>
            <a:pPr>
              <a:buFont typeface="Arial"/>
              <a:buChar char="•"/>
            </a:pPr>
            <a:r>
              <a:rPr lang="tr-TR" dirty="0">
                <a:solidFill>
                  <a:srgbClr val="808285"/>
                </a:solidFill>
                <a:latin typeface="metaotnorm"/>
              </a:rPr>
              <a:t>Sosyal, mesleki ve kişisel etkinliklerin azaltılması veya bırakılması</a:t>
            </a:r>
          </a:p>
          <a:p>
            <a:endParaRPr lang="tr-TR" dirty="0"/>
          </a:p>
        </p:txBody>
      </p:sp>
    </p:spTree>
    <p:extLst>
      <p:ext uri="{BB962C8B-B14F-4D97-AF65-F5344CB8AC3E}">
        <p14:creationId xmlns:p14="http://schemas.microsoft.com/office/powerpoint/2010/main" val="2888562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5123" name="Picture 3" descr="C:\Users\toshiba\Desktop\bagimlilik-dongus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695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929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08912" cy="5760640"/>
          </a:xfrm>
        </p:spPr>
        <p:txBody>
          <a:bodyPr>
            <a:normAutofit/>
          </a:bodyPr>
          <a:lstStyle/>
          <a:p>
            <a:r>
              <a:rPr lang="tr-TR" sz="4200" b="1" dirty="0">
                <a:solidFill>
                  <a:srgbClr val="808285"/>
                </a:solidFill>
                <a:latin typeface="metaotnorm"/>
              </a:rPr>
              <a:t>Etkileri</a:t>
            </a:r>
            <a:endParaRPr lang="tr-TR" sz="4200" dirty="0">
              <a:solidFill>
                <a:srgbClr val="808285"/>
              </a:solidFill>
              <a:latin typeface="metaotnorm"/>
            </a:endParaRPr>
          </a:p>
          <a:p>
            <a:r>
              <a:rPr lang="tr-TR" dirty="0">
                <a:solidFill>
                  <a:srgbClr val="808285"/>
                </a:solidFill>
                <a:latin typeface="metaotnorm"/>
              </a:rPr>
              <a:t>Uyuşturucu olarak kullanılan maddelerin kimyasal yapıları birbirinden farklıdır. Kullanıldıklarında merkezi sinir sisteminin farklı bölümlerini etkileyerek fiziksel ve psikolojik tahribata yol açarlar. Uyuşturucu maddelerin hiçbir güvenli kullanım şekli yoktur. Kullanan herkes için bağımlı olma riski eşittir. Hücrelerimiz vücuda giren her maddeyi tanır ve bir daha unutmamak üzere hafızasına alır. Hücresel öğrenme süreci denen bu durum herkes için geçerlidir.</a:t>
            </a:r>
          </a:p>
          <a:p>
            <a:pPr marL="68580" indent="0">
              <a:buNone/>
            </a:pPr>
            <a:r>
              <a:rPr lang="tr-TR" dirty="0">
                <a:solidFill>
                  <a:srgbClr val="808285"/>
                </a:solidFill>
                <a:latin typeface="metaotnorm"/>
              </a:rPr>
              <a:t> </a:t>
            </a:r>
          </a:p>
          <a:p>
            <a:endParaRPr lang="tr-TR" dirty="0"/>
          </a:p>
        </p:txBody>
      </p:sp>
    </p:spTree>
    <p:extLst>
      <p:ext uri="{BB962C8B-B14F-4D97-AF65-F5344CB8AC3E}">
        <p14:creationId xmlns:p14="http://schemas.microsoft.com/office/powerpoint/2010/main" val="12329895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08912" cy="5544616"/>
          </a:xfrm>
        </p:spPr>
        <p:txBody>
          <a:bodyPr>
            <a:normAutofit/>
          </a:bodyPr>
          <a:lstStyle/>
          <a:p>
            <a:pPr>
              <a:buFont typeface="Arial"/>
              <a:buChar char="•"/>
            </a:pPr>
            <a:r>
              <a:rPr lang="tr-TR" dirty="0">
                <a:solidFill>
                  <a:srgbClr val="808285"/>
                </a:solidFill>
                <a:latin typeface="metaotnorm"/>
              </a:rPr>
              <a:t>Aklı ve iradeyi işlemez hale getirir. Kişiyi normal yaşam ve davranışlarından uzaklaştırır.</a:t>
            </a:r>
          </a:p>
          <a:p>
            <a:pPr>
              <a:buFont typeface="Arial"/>
              <a:buChar char="•"/>
            </a:pPr>
            <a:r>
              <a:rPr lang="tr-TR" dirty="0">
                <a:solidFill>
                  <a:srgbClr val="808285"/>
                </a:solidFill>
                <a:latin typeface="metaotnorm"/>
              </a:rPr>
              <a:t>Bulantı, kusma, karın ağrıları, kabızlık, ishal, mide ve bağırsak spazmlarına/kanamalarına sebep olur.</a:t>
            </a:r>
          </a:p>
          <a:p>
            <a:pPr>
              <a:buFont typeface="Arial"/>
              <a:buChar char="•"/>
            </a:pPr>
            <a:r>
              <a:rPr lang="tr-TR" dirty="0">
                <a:solidFill>
                  <a:srgbClr val="808285"/>
                </a:solidFill>
                <a:latin typeface="metaotnorm"/>
              </a:rPr>
              <a:t>Tüm iç organların zarar görmesine ve buna eşlik eden bir dizi hastalığa neden olur.</a:t>
            </a:r>
          </a:p>
          <a:p>
            <a:pPr>
              <a:buFont typeface="Arial"/>
              <a:buChar char="•"/>
            </a:pPr>
            <a:r>
              <a:rPr lang="tr-TR" dirty="0">
                <a:solidFill>
                  <a:srgbClr val="808285"/>
                </a:solidFill>
                <a:latin typeface="metaotnorm"/>
              </a:rPr>
              <a:t>Zehirlenmelere ve bu yolla gelen ölümlere sebep olur.</a:t>
            </a:r>
          </a:p>
          <a:p>
            <a:pPr>
              <a:buFont typeface="Arial"/>
              <a:buChar char="•"/>
            </a:pPr>
            <a:r>
              <a:rPr lang="tr-TR" dirty="0">
                <a:solidFill>
                  <a:srgbClr val="808285"/>
                </a:solidFill>
                <a:latin typeface="metaotnorm"/>
              </a:rPr>
              <a:t>Uyuşturucular, bireyin çevreye uyum yeteneğini azaltır. Bağımlı giderek aileden ve çevresinden kopararak, yalnızlaşır. Çoğu zaman bu tabloya ağır bunalımlar eşlik eder.</a:t>
            </a:r>
          </a:p>
          <a:p>
            <a:pPr marL="68580" indent="0">
              <a:buNone/>
            </a:pPr>
            <a:endParaRPr lang="tr-TR" sz="5400" dirty="0">
              <a:solidFill>
                <a:srgbClr val="808285"/>
              </a:solidFill>
              <a:latin typeface="Calibri" panose="020F0502020204030204" pitchFamily="34" charset="0"/>
            </a:endParaRPr>
          </a:p>
          <a:p>
            <a:endParaRPr lang="tr-TR" dirty="0"/>
          </a:p>
        </p:txBody>
      </p:sp>
    </p:spTree>
    <p:extLst>
      <p:ext uri="{BB962C8B-B14F-4D97-AF65-F5344CB8AC3E}">
        <p14:creationId xmlns:p14="http://schemas.microsoft.com/office/powerpoint/2010/main" val="3607489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08912" cy="5904656"/>
          </a:xfrm>
        </p:spPr>
        <p:txBody>
          <a:bodyPr>
            <a:normAutofit fontScale="92500" lnSpcReduction="20000"/>
          </a:bodyPr>
          <a:lstStyle/>
          <a:p>
            <a:r>
              <a:rPr lang="tr-TR" sz="3900" b="1" dirty="0">
                <a:solidFill>
                  <a:srgbClr val="808285"/>
                </a:solidFill>
                <a:latin typeface="metaotnorm"/>
              </a:rPr>
              <a:t>Ne yapmalı?</a:t>
            </a:r>
            <a:endParaRPr lang="tr-TR" sz="3900" dirty="0">
              <a:solidFill>
                <a:srgbClr val="808285"/>
              </a:solidFill>
              <a:latin typeface="metaotnorm"/>
            </a:endParaRPr>
          </a:p>
          <a:p>
            <a:pPr>
              <a:buFont typeface="Arial"/>
              <a:buChar char="•"/>
            </a:pPr>
            <a:r>
              <a:rPr lang="tr-TR" dirty="0">
                <a:solidFill>
                  <a:srgbClr val="808285"/>
                </a:solidFill>
                <a:latin typeface="metaotnorm"/>
              </a:rPr>
              <a:t>Eğer kişi maddenin etkisi altında ise onunla bu durumda konuşmanın yararı olmaz.</a:t>
            </a:r>
          </a:p>
          <a:p>
            <a:pPr>
              <a:buFont typeface="Arial"/>
              <a:buChar char="•"/>
            </a:pPr>
            <a:r>
              <a:rPr lang="tr-TR" dirty="0">
                <a:solidFill>
                  <a:srgbClr val="808285"/>
                </a:solidFill>
                <a:latin typeface="metaotnorm"/>
              </a:rPr>
              <a:t>Kendinizi hazır hissetmeden onunla konuşmayın.</a:t>
            </a:r>
          </a:p>
          <a:p>
            <a:pPr>
              <a:buFont typeface="Arial"/>
              <a:buChar char="•"/>
            </a:pPr>
            <a:r>
              <a:rPr lang="tr-TR" dirty="0">
                <a:solidFill>
                  <a:srgbClr val="808285"/>
                </a:solidFill>
                <a:latin typeface="metaotnorm"/>
              </a:rPr>
              <a:t>Açık, samimi ve inandırıcı olun, öğüt vermeyin.</a:t>
            </a:r>
          </a:p>
          <a:p>
            <a:pPr>
              <a:buFont typeface="Arial"/>
              <a:buChar char="•"/>
            </a:pPr>
            <a:r>
              <a:rPr lang="tr-TR" dirty="0">
                <a:solidFill>
                  <a:srgbClr val="808285"/>
                </a:solidFill>
                <a:latin typeface="metaotnorm"/>
              </a:rPr>
              <a:t>Genellemeler yapmaktan kaçının.</a:t>
            </a:r>
          </a:p>
          <a:p>
            <a:pPr>
              <a:buFont typeface="Arial"/>
              <a:buChar char="•"/>
            </a:pPr>
            <a:r>
              <a:rPr lang="tr-TR" dirty="0">
                <a:solidFill>
                  <a:srgbClr val="808285"/>
                </a:solidFill>
                <a:latin typeface="metaotnorm"/>
              </a:rPr>
              <a:t>Korkularınıza dayanarak konuşmayın.</a:t>
            </a:r>
          </a:p>
          <a:p>
            <a:pPr>
              <a:buFont typeface="Arial"/>
              <a:buChar char="•"/>
            </a:pPr>
            <a:r>
              <a:rPr lang="tr-TR" dirty="0">
                <a:solidFill>
                  <a:srgbClr val="808285"/>
                </a:solidFill>
                <a:latin typeface="metaotnorm"/>
              </a:rPr>
              <a:t>Onu etiketlemekten kaçının, çünkü “kullanıcı olarak” etiketlenen kişiye yaklaşmak çok zordur.</a:t>
            </a:r>
          </a:p>
          <a:p>
            <a:pPr>
              <a:buFont typeface="Arial"/>
              <a:buChar char="•"/>
            </a:pPr>
            <a:r>
              <a:rPr lang="tr-TR" dirty="0">
                <a:solidFill>
                  <a:srgbClr val="808285"/>
                </a:solidFill>
                <a:latin typeface="metaotnorm"/>
              </a:rPr>
              <a:t>Önyargılarınızın farkına varın (“Bunlar iflah olmaz”), böylece yanlış iletişim kurma olasılığını azaltırsınız.</a:t>
            </a:r>
          </a:p>
          <a:p>
            <a:pPr>
              <a:buFont typeface="Arial"/>
              <a:buChar char="•"/>
            </a:pPr>
            <a:r>
              <a:rPr lang="tr-TR" dirty="0">
                <a:solidFill>
                  <a:srgbClr val="808285"/>
                </a:solidFill>
                <a:latin typeface="metaotnorm"/>
              </a:rPr>
              <a:t>Kendinizi onun yerine koymayı deneyerek onun düşünce, yaşantı ve korkularını anlamaya çalışın.</a:t>
            </a:r>
          </a:p>
          <a:p>
            <a:pPr>
              <a:buFont typeface="Arial"/>
              <a:buChar char="•"/>
            </a:pPr>
            <a:r>
              <a:rPr lang="tr-TR" dirty="0">
                <a:solidFill>
                  <a:srgbClr val="808285"/>
                </a:solidFill>
                <a:latin typeface="metaotnorm"/>
              </a:rPr>
              <a:t>Uzman yardımı alması için samimi bir yaklaşımla onu ikna edin.</a:t>
            </a:r>
          </a:p>
          <a:p>
            <a:pPr marL="68580" indent="0">
              <a:buNone/>
            </a:pPr>
            <a:r>
              <a:rPr lang="tr-TR" dirty="0"/>
              <a:t/>
            </a:r>
            <a:br>
              <a:rPr lang="tr-TR" dirty="0"/>
            </a:br>
            <a:endParaRPr lang="tr-TR" dirty="0"/>
          </a:p>
        </p:txBody>
      </p:sp>
    </p:spTree>
    <p:extLst>
      <p:ext uri="{BB962C8B-B14F-4D97-AF65-F5344CB8AC3E}">
        <p14:creationId xmlns:p14="http://schemas.microsoft.com/office/powerpoint/2010/main" val="1151770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08912" cy="5760640"/>
          </a:xfrm>
        </p:spPr>
        <p:txBody>
          <a:bodyPr>
            <a:normAutofit/>
          </a:bodyPr>
          <a:lstStyle/>
          <a:p>
            <a:r>
              <a:rPr lang="tr-TR" sz="3600" b="1" dirty="0">
                <a:solidFill>
                  <a:srgbClr val="808285"/>
                </a:solidFill>
                <a:latin typeface="metaotnorm"/>
              </a:rPr>
              <a:t>Ne yapmamalı?</a:t>
            </a:r>
            <a:endParaRPr lang="tr-TR" sz="3600" dirty="0">
              <a:solidFill>
                <a:srgbClr val="808285"/>
              </a:solidFill>
              <a:latin typeface="metaotnorm"/>
            </a:endParaRPr>
          </a:p>
          <a:p>
            <a:pPr>
              <a:buFont typeface="Arial"/>
              <a:buChar char="•"/>
            </a:pPr>
            <a:r>
              <a:rPr lang="tr-TR" dirty="0">
                <a:solidFill>
                  <a:srgbClr val="808285"/>
                </a:solidFill>
                <a:latin typeface="metaotnorm"/>
              </a:rPr>
              <a:t>Kabullenmeme-İnkâr: “Yok, benim çocuğum asla kullanmaz.”</a:t>
            </a:r>
          </a:p>
          <a:p>
            <a:pPr>
              <a:buFont typeface="Arial"/>
              <a:buChar char="•"/>
            </a:pPr>
            <a:r>
              <a:rPr lang="tr-TR" dirty="0">
                <a:solidFill>
                  <a:srgbClr val="808285"/>
                </a:solidFill>
                <a:latin typeface="metaotnorm"/>
              </a:rPr>
              <a:t>Kendini ve eşini suçlama: “Bu çocuk senin yüzünden böyle oldu.” “Biz iyi anne-baba olamadık.”</a:t>
            </a:r>
          </a:p>
          <a:p>
            <a:pPr>
              <a:buFont typeface="Arial"/>
              <a:buChar char="•"/>
            </a:pPr>
            <a:r>
              <a:rPr lang="tr-TR" dirty="0">
                <a:solidFill>
                  <a:srgbClr val="808285"/>
                </a:solidFill>
                <a:latin typeface="metaotnorm"/>
              </a:rPr>
              <a:t>Hayal kırıklığı, çaresizlik duygusu: “Ben seni bunun için mi yetiştirdim?” “Her şey bitti, artık hiçbir şey eskisi gibi olamaz.”</a:t>
            </a:r>
          </a:p>
          <a:p>
            <a:pPr>
              <a:buFont typeface="Arial"/>
              <a:buChar char="•"/>
            </a:pPr>
            <a:r>
              <a:rPr lang="tr-TR" dirty="0">
                <a:solidFill>
                  <a:srgbClr val="808285"/>
                </a:solidFill>
                <a:latin typeface="metaotnorm"/>
              </a:rPr>
              <a:t>Öfke: “Benim böyle bir çocuğum olamaz!”</a:t>
            </a:r>
          </a:p>
          <a:p>
            <a:pPr>
              <a:buFont typeface="Arial"/>
              <a:buChar char="•"/>
            </a:pPr>
            <a:r>
              <a:rPr lang="tr-TR" dirty="0">
                <a:solidFill>
                  <a:srgbClr val="808285"/>
                </a:solidFill>
                <a:latin typeface="metaotnorm"/>
              </a:rPr>
              <a:t>Çocuğu suçlama ve aşağılama: “Senden hiçbir şey olmaz.”</a:t>
            </a:r>
          </a:p>
          <a:p>
            <a:pPr>
              <a:buFont typeface="Arial"/>
              <a:buChar char="•"/>
            </a:pPr>
            <a:r>
              <a:rPr lang="tr-TR" dirty="0">
                <a:solidFill>
                  <a:srgbClr val="808285"/>
                </a:solidFill>
                <a:latin typeface="metaotnorm"/>
              </a:rPr>
              <a:t>Uç kararlar alma: “Okul hayatın bitti.”</a:t>
            </a:r>
          </a:p>
          <a:p>
            <a:endParaRPr lang="tr-TR" dirty="0">
              <a:solidFill>
                <a:srgbClr val="808285"/>
              </a:solidFill>
              <a:latin typeface="metaotnorm"/>
            </a:endParaRPr>
          </a:p>
        </p:txBody>
      </p:sp>
    </p:spTree>
    <p:extLst>
      <p:ext uri="{BB962C8B-B14F-4D97-AF65-F5344CB8AC3E}">
        <p14:creationId xmlns:p14="http://schemas.microsoft.com/office/powerpoint/2010/main" val="31210689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pic>
        <p:nvPicPr>
          <p:cNvPr id="11266" name="Picture 2" descr="C:\Users\toshiba\Desktop\yesilay-haftas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75210"/>
            <a:ext cx="8208912" cy="6215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742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08912" cy="5832648"/>
          </a:xfrm>
        </p:spPr>
        <p:txBody>
          <a:bodyPr>
            <a:normAutofit fontScale="92500" lnSpcReduction="10000"/>
          </a:bodyPr>
          <a:lstStyle/>
          <a:p>
            <a:r>
              <a:rPr lang="tr-TR" sz="4300" b="1" dirty="0">
                <a:solidFill>
                  <a:srgbClr val="808285"/>
                </a:solidFill>
                <a:latin typeface="metaotnorm"/>
              </a:rPr>
              <a:t>Alkol bağımlılığı nedir?</a:t>
            </a:r>
            <a:r>
              <a:rPr lang="tr-TR" dirty="0"/>
              <a:t/>
            </a:r>
            <a:br>
              <a:rPr lang="tr-TR" dirty="0"/>
            </a:br>
            <a:r>
              <a:rPr lang="tr-TR" dirty="0">
                <a:solidFill>
                  <a:srgbClr val="808285"/>
                </a:solidFill>
                <a:latin typeface="metaotnorm"/>
              </a:rPr>
              <a:t>Alkolün birçok çeşidi vardır. Etanol denilen türü içki olarak tüketilmektedir. İçki olarak tüketilen alkol birçok hastalığa neden olmaktadır. Bunun yanında alkol iradeyi zayıflatır, kişi kontrol kaybı yaşar ve uyuşturucu maddelere açık hâle getirir. Uyuşturucu kullananların yüzde 57’si alkol kullanmaktadır. Alkolden uzak durmak diğer madde bağımlılıklarından korunma noktasında önleyici bir role sahiptir.</a:t>
            </a:r>
            <a:r>
              <a:rPr lang="tr-TR" dirty="0"/>
              <a:t/>
            </a:r>
            <a:br>
              <a:rPr lang="tr-TR" dirty="0"/>
            </a:br>
            <a:r>
              <a:rPr lang="tr-TR" dirty="0"/>
              <a:t/>
            </a:r>
            <a:br>
              <a:rPr lang="tr-TR" dirty="0"/>
            </a:br>
            <a:r>
              <a:rPr lang="tr-TR" dirty="0">
                <a:solidFill>
                  <a:srgbClr val="808285"/>
                </a:solidFill>
                <a:latin typeface="metaotnorm"/>
              </a:rPr>
              <a:t>Çok miktarda ve sıklıkla alkol tüketen, bedensel, ruhsal ve toplumsal sağlığının bozulmasına rağmen alkol almak isteyen, tedavi edilmesi gereken kişiye alkolik denir. Dünyada alkol kullanan 2 milyar kişinin 76 milyon kadarı alkol bağımlısıdır. Yılda 1 milyon 800 bin kişi bu nedenle hayatını kaybetmektedir. Ülkemizde ilk tüketim yaşı 11’e kadar inmiştir. İlk kullanım yaşı düştükçe ileriki yaşlarda bağımlı olma riski artmaktadır.</a:t>
            </a:r>
            <a:endParaRPr lang="tr-TR" dirty="0"/>
          </a:p>
        </p:txBody>
      </p:sp>
    </p:spTree>
    <p:extLst>
      <p:ext uri="{BB962C8B-B14F-4D97-AF65-F5344CB8AC3E}">
        <p14:creationId xmlns:p14="http://schemas.microsoft.com/office/powerpoint/2010/main" val="27086577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08912" cy="5256584"/>
          </a:xfrm>
        </p:spPr>
        <p:txBody>
          <a:bodyPr>
            <a:normAutofit fontScale="25000" lnSpcReduction="20000"/>
          </a:bodyPr>
          <a:lstStyle/>
          <a:p>
            <a:r>
              <a:rPr lang="tr-TR" sz="14400" b="1" dirty="0">
                <a:solidFill>
                  <a:srgbClr val="808285"/>
                </a:solidFill>
                <a:latin typeface="metaotnorm"/>
              </a:rPr>
              <a:t>Alkolün Vücutta İzlediği Yol</a:t>
            </a:r>
            <a:r>
              <a:rPr lang="tr-TR" sz="3900" dirty="0">
                <a:solidFill>
                  <a:srgbClr val="808285"/>
                </a:solidFill>
                <a:latin typeface="metaotnorm"/>
              </a:rPr>
              <a:t/>
            </a:r>
            <a:br>
              <a:rPr lang="tr-TR" sz="3900" dirty="0">
                <a:solidFill>
                  <a:srgbClr val="808285"/>
                </a:solidFill>
                <a:latin typeface="metaotnorm"/>
              </a:rPr>
            </a:br>
            <a:r>
              <a:rPr lang="tr-TR" dirty="0">
                <a:solidFill>
                  <a:srgbClr val="808285"/>
                </a:solidFill>
                <a:latin typeface="metaotnorm"/>
              </a:rPr>
              <a:t/>
            </a:r>
            <a:br>
              <a:rPr lang="tr-TR" dirty="0">
                <a:solidFill>
                  <a:srgbClr val="808285"/>
                </a:solidFill>
                <a:latin typeface="metaotnorm"/>
              </a:rPr>
            </a:br>
            <a:r>
              <a:rPr lang="tr-TR" sz="12800" dirty="0">
                <a:solidFill>
                  <a:srgbClr val="808285"/>
                </a:solidFill>
                <a:latin typeface="Times New Roman" panose="02020603050405020304" pitchFamily="18" charset="0"/>
                <a:cs typeface="Times New Roman" panose="02020603050405020304" pitchFamily="18" charset="0"/>
              </a:rPr>
              <a:t>Alkol mide yüzeyinden hücrelere geçiş yapar. Yüzde 20’si mideden, yüzde 80’i ince bağırsaklardan kana karışır. Sonraki durak karaciğerdir. Karaciğerin önceliği yağ asitlerini yakarak enerji üretmektir. Ancak alkol olunca bu öncelik değişir. Normalde parçalayacağı yağ asitleri karaciğerde birikmeye başlar ve karaciğer yağlanır. Alkol, kanla, kalbe, akciğerlere ve bronşlara ulaşır.</a:t>
            </a:r>
            <a:r>
              <a:rPr lang="tr-TR" sz="11200" dirty="0">
                <a:solidFill>
                  <a:srgbClr val="808285"/>
                </a:solidFill>
                <a:latin typeface="Times New Roman" panose="02020603050405020304" pitchFamily="18" charset="0"/>
                <a:cs typeface="Times New Roman" panose="02020603050405020304" pitchFamily="18" charset="0"/>
              </a:rPr>
              <a:t/>
            </a:r>
            <a:br>
              <a:rPr lang="tr-TR" sz="11200" dirty="0">
                <a:solidFill>
                  <a:srgbClr val="808285"/>
                </a:solidFill>
                <a:latin typeface="Times New Roman" panose="02020603050405020304" pitchFamily="18" charset="0"/>
                <a:cs typeface="Times New Roman" panose="02020603050405020304" pitchFamily="18" charset="0"/>
              </a:rPr>
            </a:br>
            <a:r>
              <a:rPr lang="tr-TR" sz="11200" dirty="0">
                <a:solidFill>
                  <a:srgbClr val="808285"/>
                </a:solidFill>
                <a:latin typeface="Times New Roman" panose="02020603050405020304" pitchFamily="18" charset="0"/>
                <a:cs typeface="Times New Roman" panose="02020603050405020304" pitchFamily="18" charset="0"/>
              </a:rPr>
              <a:t/>
            </a:r>
            <a:br>
              <a:rPr lang="tr-TR" sz="11200" dirty="0">
                <a:solidFill>
                  <a:srgbClr val="808285"/>
                </a:solidFill>
                <a:latin typeface="Times New Roman" panose="02020603050405020304" pitchFamily="18" charset="0"/>
                <a:cs typeface="Times New Roman" panose="02020603050405020304" pitchFamily="18" charset="0"/>
              </a:rPr>
            </a:br>
            <a:endParaRPr lang="tr-TR" sz="11200" dirty="0">
              <a:solidFill>
                <a:srgbClr val="808285"/>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018371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08912" cy="5616624"/>
          </a:xfrm>
        </p:spPr>
        <p:txBody>
          <a:bodyPr>
            <a:normAutofit/>
          </a:bodyPr>
          <a:lstStyle/>
          <a:p>
            <a:r>
              <a:rPr lang="tr-TR" sz="3200" b="1" dirty="0" smtClean="0">
                <a:solidFill>
                  <a:srgbClr val="222222"/>
                </a:solidFill>
                <a:latin typeface="Arial"/>
              </a:rPr>
              <a:t>Yeşilay:</a:t>
            </a:r>
            <a:r>
              <a:rPr lang="tr-TR" sz="3200" dirty="0" smtClean="0">
                <a:solidFill>
                  <a:srgbClr val="222222"/>
                </a:solidFill>
                <a:latin typeface="Arial"/>
              </a:rPr>
              <a:t>                                                      </a:t>
            </a:r>
            <a:r>
              <a:rPr lang="tr-TR" sz="3200" dirty="0">
                <a:solidFill>
                  <a:schemeClr val="tx1">
                    <a:lumMod val="85000"/>
                    <a:lumOff val="15000"/>
                  </a:schemeClr>
                </a:solidFill>
                <a:latin typeface="Arial"/>
              </a:rPr>
              <a:t> S</a:t>
            </a:r>
            <a:r>
              <a:rPr lang="tr-TR" sz="3200" dirty="0" smtClean="0">
                <a:solidFill>
                  <a:schemeClr val="tx1">
                    <a:lumMod val="85000"/>
                    <a:lumOff val="15000"/>
                  </a:schemeClr>
                </a:solidFill>
                <a:latin typeface="Arial"/>
              </a:rPr>
              <a:t>igara, alkollü</a:t>
            </a:r>
            <a:r>
              <a:rPr lang="tr-TR" sz="3200" dirty="0">
                <a:solidFill>
                  <a:schemeClr val="tx1">
                    <a:lumMod val="85000"/>
                    <a:lumOff val="15000"/>
                  </a:schemeClr>
                </a:solidFill>
                <a:latin typeface="Arial"/>
              </a:rPr>
              <a:t> içki </a:t>
            </a:r>
            <a:r>
              <a:rPr lang="tr-TR" sz="3200" dirty="0" smtClean="0">
                <a:solidFill>
                  <a:schemeClr val="tx1">
                    <a:lumMod val="85000"/>
                    <a:lumOff val="15000"/>
                  </a:schemeClr>
                </a:solidFill>
                <a:latin typeface="Arial"/>
              </a:rPr>
              <a:t>diğer</a:t>
            </a:r>
            <a:r>
              <a:rPr lang="tr-TR" sz="3200" dirty="0">
                <a:solidFill>
                  <a:schemeClr val="tx1">
                    <a:lumMod val="85000"/>
                    <a:lumOff val="15000"/>
                  </a:schemeClr>
                </a:solidFill>
                <a:latin typeface="Arial"/>
              </a:rPr>
              <a:t> uyuşturucu</a:t>
            </a:r>
            <a:r>
              <a:rPr lang="tr-TR" sz="3200" dirty="0">
                <a:solidFill>
                  <a:srgbClr val="222222"/>
                </a:solidFill>
                <a:latin typeface="Arial"/>
              </a:rPr>
              <a:t> gibi alışkanlıklar </a:t>
            </a:r>
            <a:r>
              <a:rPr lang="tr-TR" sz="3200" dirty="0" smtClean="0">
                <a:solidFill>
                  <a:srgbClr val="222222"/>
                </a:solidFill>
                <a:latin typeface="Arial"/>
              </a:rPr>
              <a:t>ile mücadele </a:t>
            </a:r>
            <a:r>
              <a:rPr lang="tr-TR" sz="3200" dirty="0">
                <a:solidFill>
                  <a:srgbClr val="222222"/>
                </a:solidFill>
                <a:latin typeface="Arial"/>
              </a:rPr>
              <a:t>eden ve bütün zararlı alışkanlıklardan halkın ve bilhassa gençlerin korunması için yaptığı çalışmalarla kamuya hizmet veren bu sebeple de “Kamuya Yararlı Cemiyetler” arasında yer alan bir kurumdur. Kamuya Yararlı Cemiyetler, çalışmaları memleket çapında faydalı olan, ülke ve toplum menfaatine hizmet eden cemiyetlerdir.</a:t>
            </a:r>
            <a:endParaRPr lang="tr-TR" sz="3200" dirty="0"/>
          </a:p>
        </p:txBody>
      </p:sp>
    </p:spTree>
    <p:extLst>
      <p:ext uri="{BB962C8B-B14F-4D97-AF65-F5344CB8AC3E}">
        <p14:creationId xmlns:p14="http://schemas.microsoft.com/office/powerpoint/2010/main" val="2653221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08912" cy="5328592"/>
          </a:xfrm>
        </p:spPr>
        <p:txBody>
          <a:bodyPr>
            <a:normAutofit fontScale="47500" lnSpcReduction="20000"/>
          </a:bodyPr>
          <a:lstStyle/>
          <a:p>
            <a:r>
              <a:rPr lang="tr-TR" sz="9600" dirty="0">
                <a:solidFill>
                  <a:srgbClr val="808285"/>
                </a:solidFill>
                <a:latin typeface="Times New Roman" panose="02020603050405020304" pitchFamily="18" charset="0"/>
                <a:cs typeface="Times New Roman" panose="02020603050405020304" pitchFamily="18" charset="0"/>
              </a:rPr>
              <a:t>Akciğerlerden dakikalar içinde beyne ulaşır ve uyuşma etkisi yapar. Alkol, vücuda alındıktan 3 dakika sonra tüm hücrelere ulaşmış olur. Alınan alkol miktarı, belirli seviyeyi geçerse solunum yavaşlayarak kişide komaya ve hatta ölüme neden olur.</a:t>
            </a:r>
          </a:p>
          <a:p>
            <a:endParaRPr lang="tr-TR" sz="9600" dirty="0">
              <a:solidFill>
                <a:srgbClr val="808285"/>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21635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2291" name="Picture 3" descr="C:\Users\toshiba\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0"/>
            <a:ext cx="828092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2443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3314" name="Picture 2" descr="C:\Users\toshiba\Desktop\05223341_images2twxskg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0"/>
            <a:ext cx="828092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91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05751" y="1268760"/>
            <a:ext cx="6952618" cy="457120"/>
          </a:xfrm>
        </p:spPr>
        <p:txBody>
          <a:bodyPr>
            <a:normAutofit fontScale="90000"/>
          </a:bodyPr>
          <a:lstStyle/>
          <a:p>
            <a:endParaRPr lang="tr-TR" dirty="0"/>
          </a:p>
        </p:txBody>
      </p:sp>
      <p:sp>
        <p:nvSpPr>
          <p:cNvPr id="3" name="İçerik Yer Tutucusu 2"/>
          <p:cNvSpPr>
            <a:spLocks noGrp="1"/>
          </p:cNvSpPr>
          <p:nvPr>
            <p:ph idx="1"/>
          </p:nvPr>
        </p:nvSpPr>
        <p:spPr/>
        <p:txBody>
          <a:bodyPr/>
          <a:lstStyle/>
          <a:p>
            <a:endParaRPr lang="tr-TR"/>
          </a:p>
        </p:txBody>
      </p:sp>
      <p:pic>
        <p:nvPicPr>
          <p:cNvPr id="3074" name="Picture 2" descr="C:\Users\toshiba\Desktop\yesilay-haftasi-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04" y="-30297"/>
            <a:ext cx="9144000" cy="666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8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2656" y="836712"/>
            <a:ext cx="10081120" cy="5616624"/>
          </a:xfrm>
        </p:spPr>
        <p:txBody>
          <a:bodyPr>
            <a:normAutofit/>
          </a:bodyPr>
          <a:lstStyle/>
          <a:p>
            <a:pPr lvl="8">
              <a:buFont typeface="Arial" panose="020B0604020202020204" pitchFamily="34" charset="0"/>
              <a:buChar char="•"/>
            </a:pPr>
            <a:r>
              <a:rPr lang="tr-TR" sz="3200" dirty="0">
                <a:solidFill>
                  <a:srgbClr val="806487"/>
                </a:solidFill>
                <a:latin typeface="Arial"/>
              </a:rPr>
              <a:t>Cemiyet’in amacı; ülkemizde ahlâkî ve kültürel bir kalkınma atmosferi içerisinde; içki ve uyuşturucu maddelerin –sigara dahil- tüketimini, </a:t>
            </a:r>
            <a:r>
              <a:rPr lang="tr-TR" sz="3200" dirty="0" smtClean="0">
                <a:solidFill>
                  <a:srgbClr val="806487"/>
                </a:solidFill>
                <a:latin typeface="Arial"/>
              </a:rPr>
              <a:t>devlet </a:t>
            </a:r>
            <a:r>
              <a:rPr lang="tr-TR" sz="3200" dirty="0">
                <a:solidFill>
                  <a:srgbClr val="806487"/>
                </a:solidFill>
                <a:latin typeface="Arial"/>
              </a:rPr>
              <a:t>organları ile de iş ve gönül birliği yaparak, en aza indirmek ve sağlıklı bir neslin ve toplumun </a:t>
            </a:r>
            <a:r>
              <a:rPr lang="tr-TR" sz="3200" dirty="0" smtClean="0">
                <a:solidFill>
                  <a:srgbClr val="806487"/>
                </a:solidFill>
                <a:latin typeface="Arial"/>
              </a:rPr>
              <a:t>oluşmasına </a:t>
            </a:r>
            <a:r>
              <a:rPr lang="tr-TR" sz="3200" dirty="0">
                <a:solidFill>
                  <a:srgbClr val="806487"/>
                </a:solidFill>
                <a:latin typeface="Arial"/>
              </a:rPr>
              <a:t>zemin hazırlamaktır</a:t>
            </a:r>
            <a:r>
              <a:rPr lang="tr-TR" sz="3200" dirty="0" smtClean="0">
                <a:solidFill>
                  <a:srgbClr val="806487"/>
                </a:solidFill>
                <a:latin typeface="Arial"/>
              </a:rPr>
              <a:t>.</a:t>
            </a:r>
            <a:endParaRPr lang="tr-TR" sz="3200" dirty="0"/>
          </a:p>
        </p:txBody>
      </p:sp>
    </p:spTree>
    <p:extLst>
      <p:ext uri="{BB962C8B-B14F-4D97-AF65-F5344CB8AC3E}">
        <p14:creationId xmlns:p14="http://schemas.microsoft.com/office/powerpoint/2010/main" val="1726349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548680"/>
            <a:ext cx="8208912" cy="5976664"/>
          </a:xfrm>
        </p:spPr>
        <p:txBody>
          <a:bodyPr>
            <a:noAutofit/>
          </a:bodyPr>
          <a:lstStyle/>
          <a:p>
            <a:r>
              <a:rPr lang="tr-TR" sz="2800" dirty="0" err="1">
                <a:solidFill>
                  <a:srgbClr val="806487"/>
                </a:solidFill>
                <a:latin typeface="Arial"/>
              </a:rPr>
              <a:t>Ahlâki</a:t>
            </a:r>
            <a:r>
              <a:rPr lang="tr-TR" sz="2800" dirty="0">
                <a:solidFill>
                  <a:srgbClr val="806487"/>
                </a:solidFill>
                <a:latin typeface="Arial"/>
              </a:rPr>
              <a:t> ve kültürel </a:t>
            </a:r>
            <a:r>
              <a:rPr lang="tr-TR" sz="2800" dirty="0" err="1">
                <a:solidFill>
                  <a:srgbClr val="806487"/>
                </a:solidFill>
                <a:latin typeface="Arial"/>
              </a:rPr>
              <a:t>seviyelenmenin</a:t>
            </a:r>
            <a:r>
              <a:rPr lang="tr-TR" sz="2800" dirty="0">
                <a:solidFill>
                  <a:srgbClr val="806487"/>
                </a:solidFill>
                <a:latin typeface="Arial"/>
              </a:rPr>
              <a:t> şart koşulması neden? Ahlâk ve bilgiden ,mukaddes duygulardan mahrum olan toplumlar hiçbir hususta kalkınamazlar. Ahlâk ve bilgiden yoksun cemiyetler, verimsiz ve kurak toprağa benzerler. Oralarda hiçbir hayrın ekimi ve hasadı yapılamaz. Bu mukaddes mücadelede başarının önde gelen şartı; Aydın sınıfın, genç nesillerin, basının</a:t>
            </a:r>
            <a:r>
              <a:rPr lang="tr-TR" sz="2800" dirty="0" smtClean="0">
                <a:solidFill>
                  <a:srgbClr val="806487"/>
                </a:solidFill>
                <a:latin typeface="Arial"/>
              </a:rPr>
              <a:t>, halk </a:t>
            </a:r>
            <a:r>
              <a:rPr lang="tr-TR" sz="2800" dirty="0">
                <a:solidFill>
                  <a:srgbClr val="806487"/>
                </a:solidFill>
                <a:latin typeface="Arial"/>
              </a:rPr>
              <a:t>ve devletin bu yolda iş ve gönül birliği yapabilmesidir. Bugün kutsal hizmet safında ve işbirliğinde kesin yerini alması, üzerine düşeni samimiyetle ve ciddiyetle yapması, hayatî ve millî bir zaruret halini almış bulunmaktadır.</a:t>
            </a:r>
            <a:endParaRPr lang="tr-TR" sz="2800" dirty="0"/>
          </a:p>
          <a:p>
            <a:endParaRPr lang="tr-TR" sz="2800" dirty="0"/>
          </a:p>
        </p:txBody>
      </p:sp>
    </p:spTree>
    <p:extLst>
      <p:ext uri="{BB962C8B-B14F-4D97-AF65-F5344CB8AC3E}">
        <p14:creationId xmlns:p14="http://schemas.microsoft.com/office/powerpoint/2010/main" val="173252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08912" cy="1296144"/>
          </a:xfrm>
        </p:spPr>
        <p:txBody>
          <a:bodyPr>
            <a:normAutofit fontScale="90000"/>
          </a:bodyPr>
          <a:lstStyle/>
          <a:p>
            <a:r>
              <a:rPr lang="tr-TR" b="1" u="sng" dirty="0" smtClean="0"/>
              <a:t>YEŞİLAY’IN ÇALIŞMALARI</a:t>
            </a:r>
            <a:r>
              <a:rPr lang="tr-TR" dirty="0" smtClean="0"/>
              <a:t/>
            </a:r>
            <a:br>
              <a:rPr lang="tr-TR" dirty="0" smtClean="0"/>
            </a:br>
            <a:endParaRPr lang="tr-TR" dirty="0"/>
          </a:p>
        </p:txBody>
      </p:sp>
      <p:sp>
        <p:nvSpPr>
          <p:cNvPr id="3" name="İçerik Yer Tutucusu 2"/>
          <p:cNvSpPr>
            <a:spLocks noGrp="1"/>
          </p:cNvSpPr>
          <p:nvPr>
            <p:ph idx="1"/>
          </p:nvPr>
        </p:nvSpPr>
        <p:spPr>
          <a:xfrm>
            <a:off x="467544" y="692696"/>
            <a:ext cx="8136904" cy="5688632"/>
          </a:xfrm>
        </p:spPr>
        <p:txBody>
          <a:bodyPr>
            <a:noAutofit/>
          </a:bodyPr>
          <a:lstStyle/>
          <a:p>
            <a:pPr marL="68580" indent="0">
              <a:buNone/>
            </a:pPr>
            <a:r>
              <a:rPr lang="tr-TR" dirty="0"/>
              <a:t/>
            </a:r>
            <a:br>
              <a:rPr lang="tr-TR" dirty="0"/>
            </a:br>
            <a:r>
              <a:rPr lang="tr-TR" dirty="0">
                <a:solidFill>
                  <a:srgbClr val="806487"/>
                </a:solidFill>
                <a:latin typeface="Arial"/>
              </a:rPr>
              <a:t>a) Konferanslar, Radyo-Televizyon konuşmaları, geziler, sergiler, kurs ve seminerler düzenler.</a:t>
            </a:r>
            <a:r>
              <a:rPr lang="tr-TR" dirty="0"/>
              <a:t/>
            </a:r>
            <a:br>
              <a:rPr lang="tr-TR" dirty="0"/>
            </a:br>
            <a:r>
              <a:rPr lang="tr-TR" dirty="0">
                <a:solidFill>
                  <a:srgbClr val="806487"/>
                </a:solidFill>
                <a:latin typeface="Arial"/>
              </a:rPr>
              <a:t>b) </a:t>
            </a:r>
            <a:r>
              <a:rPr lang="tr-TR" dirty="0" err="1">
                <a:solidFill>
                  <a:srgbClr val="806487"/>
                </a:solidFill>
                <a:latin typeface="Arial"/>
              </a:rPr>
              <a:t>Kitap,dergi</a:t>
            </a:r>
            <a:r>
              <a:rPr lang="tr-TR" dirty="0">
                <a:solidFill>
                  <a:srgbClr val="806487"/>
                </a:solidFill>
                <a:latin typeface="Arial"/>
              </a:rPr>
              <a:t> ve makaleler yayınlar. </a:t>
            </a:r>
            <a:r>
              <a:rPr lang="tr-TR" dirty="0"/>
              <a:t/>
            </a:r>
            <a:br>
              <a:rPr lang="tr-TR" dirty="0"/>
            </a:br>
            <a:r>
              <a:rPr lang="tr-TR" dirty="0">
                <a:solidFill>
                  <a:srgbClr val="806487"/>
                </a:solidFill>
                <a:latin typeface="Arial"/>
              </a:rPr>
              <a:t>c) Kültür ve sanat çalışmaları yapar. </a:t>
            </a:r>
            <a:r>
              <a:rPr lang="tr-TR" dirty="0"/>
              <a:t/>
            </a:r>
            <a:br>
              <a:rPr lang="tr-TR" dirty="0"/>
            </a:br>
            <a:r>
              <a:rPr lang="tr-TR" dirty="0">
                <a:solidFill>
                  <a:srgbClr val="806487"/>
                </a:solidFill>
                <a:latin typeface="Arial"/>
              </a:rPr>
              <a:t>d) Alkol ve uyuşturucu düşkünlerinin tedavisinde yol gösterir, yardımcı olur. </a:t>
            </a:r>
            <a:r>
              <a:rPr lang="tr-TR" dirty="0"/>
              <a:t/>
            </a:r>
            <a:br>
              <a:rPr lang="tr-TR" dirty="0"/>
            </a:br>
            <a:r>
              <a:rPr lang="tr-TR" dirty="0">
                <a:solidFill>
                  <a:srgbClr val="806487"/>
                </a:solidFill>
                <a:latin typeface="Arial"/>
              </a:rPr>
              <a:t>e) Okul ve kurumlarda yapılacak çalışmaların </a:t>
            </a:r>
            <a:r>
              <a:rPr lang="tr-TR" dirty="0" err="1">
                <a:solidFill>
                  <a:srgbClr val="806487"/>
                </a:solidFill>
                <a:latin typeface="Arial"/>
              </a:rPr>
              <a:t>döküman</a:t>
            </a:r>
            <a:r>
              <a:rPr lang="tr-TR" dirty="0">
                <a:solidFill>
                  <a:srgbClr val="806487"/>
                </a:solidFill>
                <a:latin typeface="Arial"/>
              </a:rPr>
              <a:t>, video cd, video kaset, afiş ve pankart ihtiyaçlarını karşılamaya çalışır. </a:t>
            </a:r>
            <a:r>
              <a:rPr lang="tr-TR" dirty="0"/>
              <a:t/>
            </a:r>
            <a:br>
              <a:rPr lang="tr-TR" dirty="0"/>
            </a:br>
            <a:r>
              <a:rPr lang="tr-TR" dirty="0">
                <a:solidFill>
                  <a:srgbClr val="806487"/>
                </a:solidFill>
                <a:latin typeface="Arial"/>
              </a:rPr>
              <a:t>f) Alkollü içki ve uyuşturucu maddelerin zararlarına karşı mücadele yolunda gerekli karar ve tedbirlerin alınmasını temin için Hükümet ve Yetkili </a:t>
            </a:r>
            <a:r>
              <a:rPr lang="tr-TR" dirty="0" err="1">
                <a:solidFill>
                  <a:srgbClr val="806487"/>
                </a:solidFill>
                <a:latin typeface="Arial"/>
              </a:rPr>
              <a:t>Mercîler</a:t>
            </a:r>
            <a:r>
              <a:rPr lang="tr-TR" dirty="0">
                <a:solidFill>
                  <a:srgbClr val="806487"/>
                </a:solidFill>
                <a:latin typeface="Arial"/>
              </a:rPr>
              <a:t> nezdinde teşebbüslerde bulunur. </a:t>
            </a:r>
            <a:r>
              <a:rPr lang="tr-TR" dirty="0"/>
              <a:t/>
            </a:r>
            <a:br>
              <a:rPr lang="tr-TR" dirty="0"/>
            </a:br>
            <a:r>
              <a:rPr lang="tr-TR" dirty="0">
                <a:solidFill>
                  <a:srgbClr val="806487"/>
                </a:solidFill>
                <a:latin typeface="Arial"/>
              </a:rPr>
              <a:t>g) Kendi konularında bölgesel çalışmalar yapmak için şubeler açar. </a:t>
            </a:r>
            <a:endParaRPr lang="tr-TR" dirty="0"/>
          </a:p>
        </p:txBody>
      </p:sp>
    </p:spTree>
    <p:extLst>
      <p:ext uri="{BB962C8B-B14F-4D97-AF65-F5344CB8AC3E}">
        <p14:creationId xmlns:p14="http://schemas.microsoft.com/office/powerpoint/2010/main" val="332098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04664"/>
            <a:ext cx="7848872" cy="1944216"/>
          </a:xfrm>
        </p:spPr>
        <p:txBody>
          <a:bodyPr anchor="ctr">
            <a:noAutofit/>
          </a:bodyPr>
          <a:lstStyle/>
          <a:p>
            <a:pPr algn="ctr"/>
            <a:r>
              <a:rPr lang="tr-TR" sz="3200" b="1" u="sng" dirty="0" smtClean="0"/>
              <a:t>YEŞİLAYIN ANLAM VE  ÖNEMİ</a:t>
            </a:r>
            <a:r>
              <a:rPr lang="tr-TR" sz="2400" dirty="0" smtClean="0"/>
              <a:t/>
            </a:r>
            <a:br>
              <a:rPr lang="tr-TR" sz="2400" dirty="0" smtClean="0"/>
            </a:br>
            <a:r>
              <a:rPr lang="tr-TR" sz="2400" dirty="0" smtClean="0"/>
              <a:t/>
            </a:r>
            <a:br>
              <a:rPr lang="tr-TR" sz="2400" dirty="0" smtClean="0"/>
            </a:br>
            <a:endParaRPr lang="tr-TR" sz="2400" dirty="0"/>
          </a:p>
        </p:txBody>
      </p:sp>
      <p:sp>
        <p:nvSpPr>
          <p:cNvPr id="3" name="İçerik Yer Tutucusu 2"/>
          <p:cNvSpPr>
            <a:spLocks noGrp="1"/>
          </p:cNvSpPr>
          <p:nvPr>
            <p:ph idx="1"/>
          </p:nvPr>
        </p:nvSpPr>
        <p:spPr>
          <a:xfrm>
            <a:off x="611560" y="1916832"/>
            <a:ext cx="7992888" cy="4248472"/>
          </a:xfrm>
        </p:spPr>
        <p:txBody>
          <a:bodyPr>
            <a:normAutofit/>
          </a:bodyPr>
          <a:lstStyle/>
          <a:p>
            <a:pPr fontAlgn="base"/>
            <a:r>
              <a:rPr lang="tr-TR" sz="3600" dirty="0">
                <a:solidFill>
                  <a:srgbClr val="2D0F34"/>
                </a:solidFill>
                <a:latin typeface="inherit"/>
                <a:hlinkClick r:id="rId2" tooltip="Yeşilay"/>
              </a:rPr>
              <a:t>Yeşilay</a:t>
            </a:r>
            <a:r>
              <a:rPr lang="tr-TR" sz="3600" dirty="0">
                <a:solidFill>
                  <a:srgbClr val="2D0F34"/>
                </a:solidFill>
                <a:latin typeface="Arial"/>
              </a:rPr>
              <a:t> </a:t>
            </a:r>
            <a:r>
              <a:rPr lang="tr-TR" sz="3600" dirty="0" smtClean="0">
                <a:solidFill>
                  <a:srgbClr val="2D0F34"/>
                </a:solidFill>
                <a:latin typeface="Arial"/>
              </a:rPr>
              <a:t> Derneğinin </a:t>
            </a:r>
            <a:r>
              <a:rPr lang="tr-TR" sz="3600" dirty="0">
                <a:solidFill>
                  <a:srgbClr val="2D0F34"/>
                </a:solidFill>
                <a:latin typeface="Arial"/>
              </a:rPr>
              <a:t>kuruluş tarihini içine alan 1 - 7 Mart arası ülkemizde </a:t>
            </a:r>
            <a:r>
              <a:rPr lang="tr-TR" sz="3600" dirty="0">
                <a:solidFill>
                  <a:srgbClr val="2D0F34"/>
                </a:solidFill>
                <a:latin typeface="inherit"/>
                <a:hlinkClick r:id="rId2" tooltip="Yeşilay"/>
              </a:rPr>
              <a:t>Yeşilay</a:t>
            </a:r>
            <a:r>
              <a:rPr lang="tr-TR" sz="3600" dirty="0">
                <a:solidFill>
                  <a:srgbClr val="2D0F34"/>
                </a:solidFill>
                <a:latin typeface="Arial"/>
              </a:rPr>
              <a:t> Haftası olarak kutlanır. </a:t>
            </a:r>
            <a:r>
              <a:rPr lang="tr-TR" sz="3600" dirty="0">
                <a:solidFill>
                  <a:srgbClr val="2D0F34"/>
                </a:solidFill>
                <a:latin typeface="inherit"/>
                <a:hlinkClick r:id="rId2" tooltip="Yeşilay"/>
              </a:rPr>
              <a:t>Yeşilay</a:t>
            </a:r>
            <a:r>
              <a:rPr lang="tr-TR" sz="3600" dirty="0">
                <a:solidFill>
                  <a:srgbClr val="2D0F34"/>
                </a:solidFill>
                <a:latin typeface="Arial"/>
              </a:rPr>
              <a:t> </a:t>
            </a:r>
            <a:r>
              <a:rPr lang="tr-TR" sz="3600" dirty="0" smtClean="0">
                <a:solidFill>
                  <a:srgbClr val="2D0F34"/>
                </a:solidFill>
                <a:latin typeface="Arial"/>
              </a:rPr>
              <a:t>Haftasında </a:t>
            </a:r>
            <a:r>
              <a:rPr lang="tr-TR" sz="3600" dirty="0" smtClean="0">
                <a:solidFill>
                  <a:srgbClr val="2D0F34"/>
                </a:solidFill>
                <a:latin typeface="inherit"/>
              </a:rPr>
              <a:t>a</a:t>
            </a:r>
            <a:r>
              <a:rPr lang="tr-TR" sz="3600" dirty="0" smtClean="0">
                <a:solidFill>
                  <a:schemeClr val="tx1">
                    <a:lumMod val="85000"/>
                    <a:lumOff val="15000"/>
                  </a:schemeClr>
                </a:solidFill>
                <a:latin typeface="inherit"/>
              </a:rPr>
              <a:t>lkol</a:t>
            </a:r>
            <a:r>
              <a:rPr lang="tr-TR" sz="3600" dirty="0" smtClean="0">
                <a:solidFill>
                  <a:schemeClr val="tx1">
                    <a:lumMod val="85000"/>
                    <a:lumOff val="15000"/>
                  </a:schemeClr>
                </a:solidFill>
                <a:latin typeface="Arial"/>
              </a:rPr>
              <a:t>lü</a:t>
            </a:r>
            <a:r>
              <a:rPr lang="tr-TR" sz="3600" dirty="0" smtClean="0">
                <a:solidFill>
                  <a:srgbClr val="2D0F34"/>
                </a:solidFill>
                <a:latin typeface="Arial"/>
              </a:rPr>
              <a:t> </a:t>
            </a:r>
            <a:r>
              <a:rPr lang="tr-TR" sz="3600" dirty="0">
                <a:solidFill>
                  <a:srgbClr val="2D0F34"/>
                </a:solidFill>
                <a:latin typeface="Arial"/>
              </a:rPr>
              <a:t>içkilerin ve uyuşturucunun toplumumuza, aile yapımıza ve bireylere verdiği zararlar anlatılır.</a:t>
            </a:r>
          </a:p>
          <a:p>
            <a:endParaRPr lang="tr-TR" dirty="0"/>
          </a:p>
        </p:txBody>
      </p:sp>
    </p:spTree>
    <p:extLst>
      <p:ext uri="{BB962C8B-B14F-4D97-AF65-F5344CB8AC3E}">
        <p14:creationId xmlns:p14="http://schemas.microsoft.com/office/powerpoint/2010/main" val="2757760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052736"/>
            <a:ext cx="7776864" cy="4779893"/>
          </a:xfrm>
        </p:spPr>
        <p:txBody>
          <a:bodyPr>
            <a:noAutofit/>
          </a:bodyPr>
          <a:lstStyle/>
          <a:p>
            <a:pPr fontAlgn="base"/>
            <a:r>
              <a:rPr lang="tr-TR" dirty="0">
                <a:solidFill>
                  <a:srgbClr val="2D0F34"/>
                </a:solidFill>
                <a:latin typeface="Arial"/>
              </a:rPr>
              <a:t>Esrar, afyon, kokain, LSD gibi uyuşturma özelliği olan maddeler, uyuşturucu olarak adlandırılır. Alkollü içkiler ise içildiğinde insanı sarhoş eden, hareketlerini ve düşünceleri kontrol etmesini engelleyen her tür içkidir. Alkollü içki veya uyuşturucu alan kişiler vücutlarında önce rahatlık, baş dönmesi gibi etkiler görürler. Bu kişiler daha sonra vücutlarının ve akıllarının kontrolünü kaybettikleri için doğru düşünüp doğru karar veremezler. Bu nedenle diğer insanlara göre kolay suç işlerler. Alkollüyken araç sürenler, kazalara neden olurlar.</a:t>
            </a:r>
          </a:p>
          <a:p>
            <a:pPr marL="68580" indent="0">
              <a:buNone/>
            </a:pPr>
            <a:r>
              <a:rPr lang="tr-TR" dirty="0"/>
              <a:t/>
            </a:r>
            <a:br>
              <a:rPr lang="tr-TR" dirty="0"/>
            </a:br>
            <a:endParaRPr lang="tr-TR" dirty="0"/>
          </a:p>
        </p:txBody>
      </p:sp>
    </p:spTree>
    <p:extLst>
      <p:ext uri="{BB962C8B-B14F-4D97-AF65-F5344CB8AC3E}">
        <p14:creationId xmlns:p14="http://schemas.microsoft.com/office/powerpoint/2010/main" val="1706657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228</TotalTime>
  <Words>907</Words>
  <Application>Microsoft Office PowerPoint</Application>
  <PresentationFormat>Ekran Gösterisi (4:3)</PresentationFormat>
  <Paragraphs>73</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Austin</vt:lpstr>
      <vt:lpstr>SOSYAL SORUMLULUK </vt:lpstr>
      <vt:lpstr> </vt:lpstr>
      <vt:lpstr>PowerPoint Sunusu</vt:lpstr>
      <vt:lpstr>PowerPoint Sunusu</vt:lpstr>
      <vt:lpstr>PowerPoint Sunusu</vt:lpstr>
      <vt:lpstr>PowerPoint Sunusu</vt:lpstr>
      <vt:lpstr>YEŞİLAY’IN ÇALIŞMALARI </vt:lpstr>
      <vt:lpstr>YEŞİLAYIN ANLAM VE  ÖNEMİ  </vt:lpstr>
      <vt:lpstr>PowerPoint Sunusu</vt:lpstr>
      <vt:lpstr>                                                         KİM NEDEN VE NE KADAR SİGARA İÇİYOR ? </vt:lpstr>
      <vt:lpstr>PowerPoint Sunusu</vt:lpstr>
      <vt:lpstr>PowerPoint Sunusu</vt:lpstr>
      <vt:lpstr>PowerPoint Sunusu</vt:lpstr>
      <vt:lpstr>PowerPoint Sunusu</vt:lpstr>
      <vt:lpstr>PowerPoint Sunusu</vt:lpstr>
      <vt:lpstr>PowerPoint Sunusu</vt:lpstr>
      <vt:lpstr>UYUŞTURUCU MADDENİN TANIMI  </vt:lpstr>
      <vt:lpstr>PowerPoint Sunusu</vt:lpstr>
      <vt:lpstr>PowerPoint Sunusu</vt:lpstr>
      <vt:lpstr>Uyuşturucu madde bağımlılığı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HAZIRLAYANLAR</dc:title>
  <dc:creator>toshiba</dc:creator>
  <cp:lastModifiedBy>Windows User</cp:lastModifiedBy>
  <cp:revision>19</cp:revision>
  <dcterms:created xsi:type="dcterms:W3CDTF">2017-03-27T12:57:37Z</dcterms:created>
  <dcterms:modified xsi:type="dcterms:W3CDTF">2018-11-09T09:41:53Z</dcterms:modified>
</cp:coreProperties>
</file>