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D9F75050-0E15-4C5B-92B0-66D068882F1F}" type="datetimeFigureOut">
              <a:rPr lang="tr-TR" smtClean="0"/>
              <a:pPr/>
              <a:t>26.03.2019</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26.03.2019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26.03.2019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26.03.2019</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D9F75050-0E15-4C5B-92B0-66D068882F1F}" type="datetimeFigureOut">
              <a:rPr lang="tr-TR" smtClean="0"/>
              <a:pPr/>
              <a:t>26.03.2019</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D9F75050-0E15-4C5B-92B0-66D068882F1F}" type="datetimeFigureOut">
              <a:rPr lang="tr-TR" smtClean="0"/>
              <a:pPr/>
              <a:t>26.03.2019</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D9F75050-0E15-4C5B-92B0-66D068882F1F}" type="datetimeFigureOut">
              <a:rPr lang="tr-TR" smtClean="0"/>
              <a:pPr/>
              <a:t>26.03.2019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B1DEFA8C-F947-479F-BE07-76B6B3F80BF1}"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26.03.2019</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26.03.2019</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26.03.2019</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D9F75050-0E15-4C5B-92B0-66D068882F1F}" type="datetimeFigureOut">
              <a:rPr lang="tr-TR" smtClean="0"/>
              <a:pPr/>
              <a:t>26.03.2019</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9F75050-0E15-4C5B-92B0-66D068882F1F}" type="datetimeFigureOut">
              <a:rPr lang="tr-TR" smtClean="0"/>
              <a:pPr/>
              <a:t>26.03.2019</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DEFA8C-F947-479F-BE07-76B6B3F80BF1}"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nerji.gov.tr/tr-TR/Sayfalar/Ulkemizde-ve-Dunyada-Nukleer-Santraller" TargetMode="External"/><Relationship Id="rId2" Type="http://schemas.openxmlformats.org/officeDocument/2006/relationships/hyperlink" Target="https://www.enerji.gov.tr/tr-TR/Sikca-Sorulan-Sorular" TargetMode="External"/><Relationship Id="rId1" Type="http://schemas.openxmlformats.org/officeDocument/2006/relationships/slideLayout" Target="../slideLayouts/slideLayout2.xml"/><Relationship Id="rId5" Type="http://schemas.openxmlformats.org/officeDocument/2006/relationships/hyperlink" Target="https://www.bolgegundem.com/nukleer-santral-nedir-nasil-calisir-faydalari-nelerdir-407114h.htm" TargetMode="External"/><Relationship Id="rId4" Type="http://schemas.openxmlformats.org/officeDocument/2006/relationships/hyperlink" Target="https://www.enerji.gov.tr/tr-tr/sayfalar/nukleer-enerji"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188640"/>
            <a:ext cx="8458200" cy="1222375"/>
          </a:xfrm>
        </p:spPr>
        <p:txBody>
          <a:bodyPr/>
          <a:lstStyle/>
          <a:p>
            <a:pPr algn="ctr"/>
            <a:r>
              <a:rPr lang="tr-TR" b="1" dirty="0" smtClean="0">
                <a:latin typeface="Times New Roman" pitchFamily="18" charset="0"/>
                <a:cs typeface="Times New Roman" pitchFamily="18" charset="0"/>
              </a:rPr>
              <a:t>Nükleer enerji</a:t>
            </a:r>
            <a:endParaRPr lang="tr-TR" b="1" dirty="0">
              <a:latin typeface="Times New Roman" pitchFamily="18" charset="0"/>
              <a:cs typeface="Times New Roman" pitchFamily="18" charset="0"/>
            </a:endParaRPr>
          </a:p>
        </p:txBody>
      </p:sp>
      <p:sp>
        <p:nvSpPr>
          <p:cNvPr id="3" name="2 Alt Başlık"/>
          <p:cNvSpPr>
            <a:spLocks noGrp="1"/>
          </p:cNvSpPr>
          <p:nvPr>
            <p:ph type="subTitle" idx="1"/>
          </p:nvPr>
        </p:nvSpPr>
        <p:spPr>
          <a:xfrm>
            <a:off x="0" y="764704"/>
            <a:ext cx="8458200" cy="2808312"/>
          </a:xfrm>
        </p:spPr>
        <p:txBody>
          <a:bodyPr/>
          <a:lstStyle/>
          <a:p>
            <a:r>
              <a:rPr lang="tr-TR" dirty="0" err="1" smtClean="0"/>
              <a:t>Mestan</a:t>
            </a:r>
            <a:r>
              <a:rPr lang="tr-TR" dirty="0" smtClean="0"/>
              <a:t> KIRAR		15010308050</a:t>
            </a:r>
          </a:p>
          <a:p>
            <a:r>
              <a:rPr lang="tr-TR" dirty="0" smtClean="0"/>
              <a:t>Buğra Berk ERÇOBAN	15010308023</a:t>
            </a:r>
          </a:p>
          <a:p>
            <a:r>
              <a:rPr lang="tr-TR" dirty="0" smtClean="0"/>
              <a:t>Bilal Enes EVLEKOĞLU	15010308018</a:t>
            </a:r>
          </a:p>
          <a:p>
            <a:r>
              <a:rPr lang="tr-TR" dirty="0" smtClean="0"/>
              <a:t>Burak TOSUN			15010308010</a:t>
            </a:r>
          </a:p>
          <a:p>
            <a:r>
              <a:rPr lang="tr-TR" dirty="0" smtClean="0"/>
              <a:t>Faruk ÖZPOLAT		15010308029</a:t>
            </a:r>
            <a:endParaRPr lang="tr-TR" dirty="0"/>
          </a:p>
        </p:txBody>
      </p:sp>
      <p:pic>
        <p:nvPicPr>
          <p:cNvPr id="26626" name="Picture 2" descr="nÃ¼kleer enerji bilgi ile ilgili gÃ¶rsel sonucu"/>
          <p:cNvPicPr>
            <a:picLocks noChangeAspect="1" noChangeArrowheads="1"/>
          </p:cNvPicPr>
          <p:nvPr/>
        </p:nvPicPr>
        <p:blipFill>
          <a:blip r:embed="rId2" cstate="print"/>
          <a:srcRect/>
          <a:stretch>
            <a:fillRect/>
          </a:stretch>
        </p:blipFill>
        <p:spPr bwMode="auto">
          <a:xfrm>
            <a:off x="0" y="3556864"/>
            <a:ext cx="9144000" cy="330113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052736"/>
            <a:ext cx="8686800" cy="4525963"/>
          </a:xfrm>
        </p:spPr>
        <p:txBody>
          <a:bodyPr>
            <a:normAutofit/>
          </a:bodyPr>
          <a:lstStyle/>
          <a:p>
            <a:r>
              <a:rPr lang="tr-TR" sz="2000" dirty="0" smtClean="0"/>
              <a:t>Yaklaşık 70 yıllık süre içinde yaşanan tecrübeler, iyi örnekler ve gelişen teknoloji ile birlikte günümüzde kurulan nükleer santraller 3 (+) nesil olarak anılmaktadır. Dışarıdan insan müdahalesi olmaksızın 72 saat boyunca soğutma, uçak çarpmalarına karşı koruma, pasif güvenlik sistemleri, dijital kontrol odaları, kompakt ekipman ve sistem tasarımları vb. gibi bir çok önemli gelişme nükleer santrallerin daha güvenli bir tasarıma sahip olmalarını sağlamıştır.</a:t>
            </a:r>
            <a:endParaRPr lang="tr-TR" sz="2000" dirty="0"/>
          </a:p>
        </p:txBody>
      </p:sp>
      <p:pic>
        <p:nvPicPr>
          <p:cNvPr id="17410" name="Picture 2" descr="nÃ¼kleer santral gÃ¼venlik ile ilgili gÃ¶rsel sonucu"/>
          <p:cNvPicPr>
            <a:picLocks noChangeAspect="1" noChangeArrowheads="1"/>
          </p:cNvPicPr>
          <p:nvPr/>
        </p:nvPicPr>
        <p:blipFill>
          <a:blip r:embed="rId2" cstate="print"/>
          <a:srcRect/>
          <a:stretch>
            <a:fillRect/>
          </a:stretch>
        </p:blipFill>
        <p:spPr bwMode="auto">
          <a:xfrm>
            <a:off x="0" y="3257600"/>
            <a:ext cx="9144000" cy="3600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68760"/>
            <a:ext cx="8686800" cy="4525963"/>
          </a:xfrm>
        </p:spPr>
        <p:txBody>
          <a:bodyPr>
            <a:normAutofit lnSpcReduction="10000"/>
          </a:bodyPr>
          <a:lstStyle/>
          <a:p>
            <a:r>
              <a:rPr lang="tr-TR" sz="2400" dirty="0" smtClean="0"/>
              <a:t>Temmuz 2018 itibariyle, 31 ülkede 453 nükleer reaktör işletmede, 17 ülkede 57 adet nükleer reaktörde inşa halindedir. Nükleer Güç Santrallerinde üretilen elektrik dünya elektrik arzının %11’ine denk gelmektedir. Ülke bazında bakılırsa Fransa elektrik talebinin yaklaşık %72’sini, Ukrayna %55’ini, Belçika %50’sini, İsveç %40’ını, Güney Kore %27’sini, Avrupa Birliği % 30 ve ABD %20’sini nükleer enerjiden karşılamaktadır.</a:t>
            </a:r>
          </a:p>
          <a:p>
            <a:r>
              <a:rPr lang="tr-TR" sz="2400" dirty="0" smtClean="0"/>
              <a:t>İnşa halindeki nükleer reaktörlerin 15’i Çin’de, 7’si Hindistan’da, 6’sı ise Rusya’dadır. Bunun yanında ABD’de 2, Birleşik Arap Emirlikleri’nde 4, Güney Kore’de 4, Fransa ve Türkiye’de 1’er nükleer reaktör inşa halindedir.</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b="1" dirty="0" smtClean="0"/>
              <a:t>ÜLKELER                          İŞLETMEDEKİ N.R SAYISI</a:t>
            </a:r>
          </a:p>
          <a:p>
            <a:pPr>
              <a:buNone/>
            </a:pPr>
            <a:endParaRPr lang="tr-TR" b="1" dirty="0" smtClean="0"/>
          </a:p>
          <a:p>
            <a:pPr>
              <a:buNone/>
            </a:pPr>
            <a:r>
              <a:rPr lang="tr-TR" b="1" dirty="0" smtClean="0"/>
              <a:t>-ABD					104</a:t>
            </a:r>
          </a:p>
          <a:p>
            <a:pPr>
              <a:buNone/>
            </a:pPr>
            <a:r>
              <a:rPr lang="tr-TR" b="1" dirty="0" smtClean="0"/>
              <a:t>-FRANSA				58</a:t>
            </a:r>
          </a:p>
          <a:p>
            <a:pPr>
              <a:buNone/>
            </a:pPr>
            <a:r>
              <a:rPr lang="tr-TR" b="1" dirty="0" smtClean="0"/>
              <a:t>-JAPONYA				50</a:t>
            </a:r>
          </a:p>
          <a:p>
            <a:pPr>
              <a:buNone/>
            </a:pPr>
            <a:r>
              <a:rPr lang="tr-TR" b="1" dirty="0" smtClean="0"/>
              <a:t>-RUSYA				33     </a:t>
            </a:r>
            <a:r>
              <a:rPr lang="tr-TR" b="1" u="sng" dirty="0" smtClean="0"/>
              <a:t>                      </a:t>
            </a:r>
            <a:endParaRPr lang="tr-TR" b="1"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ÜLKEMİZDE NÜKLEER ENERJİ</a:t>
            </a:r>
            <a:endParaRPr lang="tr-TR" dirty="0"/>
          </a:p>
        </p:txBody>
      </p:sp>
      <p:sp>
        <p:nvSpPr>
          <p:cNvPr id="3" name="2 İçerik Yer Tutucusu"/>
          <p:cNvSpPr>
            <a:spLocks noGrp="1"/>
          </p:cNvSpPr>
          <p:nvPr>
            <p:ph idx="1"/>
          </p:nvPr>
        </p:nvSpPr>
        <p:spPr>
          <a:xfrm>
            <a:off x="304800" y="1554163"/>
            <a:ext cx="8686800" cy="1658814"/>
          </a:xfrm>
        </p:spPr>
        <p:txBody>
          <a:bodyPr>
            <a:normAutofit/>
          </a:bodyPr>
          <a:lstStyle/>
          <a:p>
            <a:r>
              <a:rPr lang="tr-TR" sz="2000" dirty="0" smtClean="0"/>
              <a:t>Ülkemizin yarım asırlık nükleer güç santrali kurma hedefi, “Türkiye Cumhuriyeti Hükümeti ile Rusya Federasyonu Arasında </a:t>
            </a:r>
            <a:r>
              <a:rPr lang="tr-TR" sz="2000" dirty="0" err="1" smtClean="0"/>
              <a:t>Akkuyu</a:t>
            </a:r>
            <a:r>
              <a:rPr lang="tr-TR" sz="2000" dirty="0" smtClean="0"/>
              <a:t> Sahasında Bir Nükleer Güç Santralinin Tesisine ve İşletimine Dair İşbirliğine İlişkin Anlaşma”nın 12 Mayıs 2010 tarihinde imzalanmasıyla gerçekleşmeye başlamıştır.</a:t>
            </a:r>
            <a:endParaRPr lang="tr-TR" sz="2000" dirty="0"/>
          </a:p>
        </p:txBody>
      </p:sp>
      <p:pic>
        <p:nvPicPr>
          <p:cNvPr id="14338" name="Picture 2" descr="akkuyu nÃ¼kleer santral ile ilgili gÃ¶rsel sonucu"/>
          <p:cNvPicPr>
            <a:picLocks noChangeAspect="1" noChangeArrowheads="1"/>
          </p:cNvPicPr>
          <p:nvPr/>
        </p:nvPicPr>
        <p:blipFill>
          <a:blip r:embed="rId2" cstate="print"/>
          <a:srcRect/>
          <a:stretch>
            <a:fillRect/>
          </a:stretch>
        </p:blipFill>
        <p:spPr bwMode="auto">
          <a:xfrm>
            <a:off x="0" y="3324224"/>
            <a:ext cx="9144000" cy="35337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052736"/>
            <a:ext cx="8686800" cy="4525963"/>
          </a:xfrm>
        </p:spPr>
        <p:txBody>
          <a:bodyPr>
            <a:normAutofit/>
          </a:bodyPr>
          <a:lstStyle/>
          <a:p>
            <a:r>
              <a:rPr lang="tr-TR" sz="2000" dirty="0" smtClean="0"/>
              <a:t>Ülkemizin ikinci nükleer santral projesi olan Sinop Nükleer Santrali için 3 Mayıs 2013 tarihinde Japonya ile nükleer santral yapımı ve işbirliğine ilişkin hükümetler arası anlaşma imzalanmıştır. Bu konuda çalışmalar devam etmektedir.</a:t>
            </a:r>
            <a:endParaRPr lang="tr-TR" sz="2000" dirty="0"/>
          </a:p>
        </p:txBody>
      </p:sp>
      <p:pic>
        <p:nvPicPr>
          <p:cNvPr id="13314" name="Picture 2" descr="sinop nÃ¼kleer santral ile ilgili gÃ¶rsel sonucu"/>
          <p:cNvPicPr>
            <a:picLocks noChangeAspect="1" noChangeArrowheads="1"/>
          </p:cNvPicPr>
          <p:nvPr/>
        </p:nvPicPr>
        <p:blipFill>
          <a:blip r:embed="rId2" cstate="print"/>
          <a:srcRect/>
          <a:stretch>
            <a:fillRect/>
          </a:stretch>
        </p:blipFill>
        <p:spPr bwMode="auto">
          <a:xfrm>
            <a:off x="0" y="2492896"/>
            <a:ext cx="9144000" cy="436510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052736"/>
            <a:ext cx="8686800" cy="4525963"/>
          </a:xfrm>
        </p:spPr>
        <p:txBody>
          <a:bodyPr>
            <a:normAutofit/>
          </a:bodyPr>
          <a:lstStyle/>
          <a:p>
            <a:r>
              <a:rPr lang="tr-TR" sz="2200" dirty="0" smtClean="0"/>
              <a:t>Ülkemizin nükleer santrallerle ilgili 2023 programı, ilk nükleer santralin elektrik üretimine başlaması, ikinci ve üçüncüsünün de inşaatına başlanmasıdır.</a:t>
            </a:r>
          </a:p>
          <a:p>
            <a:r>
              <a:rPr lang="tr-TR" sz="2200" dirty="0" smtClean="0"/>
              <a:t>Dünyada nükleer santraller görünümüne bakıldığında ise; 31 ülkede 453 nükleer santralin bulunduğu ve 31 ülkenin içerisindeki 10 ülkenin nüfusunun İstanbul’dan az olduğu görülmektedir.</a:t>
            </a:r>
          </a:p>
          <a:p>
            <a:r>
              <a:rPr lang="tr-TR" sz="2200" dirty="0" smtClean="0"/>
              <a:t>Petrol ve doğal gaz zengini ülkelerde dahi nükleer enerjiyi elektrik üretiminde kullanmaktadır.</a:t>
            </a:r>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686800" cy="838200"/>
          </a:xfrm>
        </p:spPr>
        <p:txBody>
          <a:bodyPr/>
          <a:lstStyle/>
          <a:p>
            <a:pPr algn="ctr"/>
            <a:r>
              <a:rPr lang="tr-TR" dirty="0" smtClean="0"/>
              <a:t>NÜKLEER ENERJİNİN FAYDALARI</a:t>
            </a:r>
            <a:endParaRPr lang="tr-TR" dirty="0"/>
          </a:p>
        </p:txBody>
      </p:sp>
      <p:sp>
        <p:nvSpPr>
          <p:cNvPr id="3" name="2 İçerik Yer Tutucusu"/>
          <p:cNvSpPr>
            <a:spLocks noGrp="1"/>
          </p:cNvSpPr>
          <p:nvPr>
            <p:ph idx="1"/>
          </p:nvPr>
        </p:nvSpPr>
        <p:spPr>
          <a:xfrm>
            <a:off x="251520" y="1124744"/>
            <a:ext cx="8686800" cy="4525963"/>
          </a:xfrm>
        </p:spPr>
        <p:txBody>
          <a:bodyPr>
            <a:normAutofit/>
          </a:bodyPr>
          <a:lstStyle/>
          <a:p>
            <a:r>
              <a:rPr lang="tr-TR" sz="2200" dirty="0" smtClean="0"/>
              <a:t>Nükleer santraller, yakıt enerjisi yoğun olan bir kaynaktır. Karbondioksiti (CO2) havaya karıştırmaz. Sera etkisi oluşturmaması, en önemli faydalarından biridir. Bu sistemde kullanılmış olan yakıtlar tekrardan dönüştürülerek, yakıt olarak baştan kullanılabilmektedir. Modern nükleer santraller, çok kaliteli bir güvenlik sistemi ile yapılandırılmışlardır. Nükleer reaksiyon tamamlanana kadar çevreye zarar vermemesi için önlem olarak kontrol edilir. </a:t>
            </a:r>
          </a:p>
          <a:p>
            <a:endParaRPr lang="tr-TR" dirty="0"/>
          </a:p>
        </p:txBody>
      </p:sp>
      <p:pic>
        <p:nvPicPr>
          <p:cNvPr id="30722" name="Picture 2" descr="nÃ¼kleer santral ve Åehir ile ilgili gÃ¶rsel sonucu"/>
          <p:cNvPicPr>
            <a:picLocks noChangeAspect="1" noChangeArrowheads="1"/>
          </p:cNvPicPr>
          <p:nvPr/>
        </p:nvPicPr>
        <p:blipFill>
          <a:blip r:embed="rId2" cstate="print"/>
          <a:srcRect/>
          <a:stretch>
            <a:fillRect/>
          </a:stretch>
        </p:blipFill>
        <p:spPr bwMode="auto">
          <a:xfrm>
            <a:off x="0" y="3501008"/>
            <a:ext cx="9144000" cy="335699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686800" cy="838200"/>
          </a:xfrm>
        </p:spPr>
        <p:txBody>
          <a:bodyPr>
            <a:normAutofit fontScale="90000"/>
          </a:bodyPr>
          <a:lstStyle/>
          <a:p>
            <a:pPr algn="ctr"/>
            <a:r>
              <a:rPr lang="tr-TR" b="1" dirty="0" smtClean="0"/>
              <a:t>Nükleer Santral Enerji bağımlılığımızı azaltacaktır</a:t>
            </a:r>
            <a:r>
              <a:rPr lang="tr-TR" dirty="0" smtClean="0"/>
              <a:t>. </a:t>
            </a:r>
            <a:endParaRPr lang="tr-TR" dirty="0"/>
          </a:p>
        </p:txBody>
      </p:sp>
      <p:sp>
        <p:nvSpPr>
          <p:cNvPr id="3" name="2 İçerik Yer Tutucusu"/>
          <p:cNvSpPr>
            <a:spLocks noGrp="1"/>
          </p:cNvSpPr>
          <p:nvPr>
            <p:ph idx="1"/>
          </p:nvPr>
        </p:nvSpPr>
        <p:spPr>
          <a:xfrm>
            <a:off x="251520" y="1340768"/>
            <a:ext cx="8686800" cy="4525963"/>
          </a:xfrm>
        </p:spPr>
        <p:txBody>
          <a:bodyPr>
            <a:normAutofit/>
          </a:bodyPr>
          <a:lstStyle/>
          <a:p>
            <a:r>
              <a:rPr lang="tr-TR" sz="2000" dirty="0" smtClean="0"/>
              <a:t>Türkiye'nin şuan % 31 oranında elektrik üretimi doğalgazdan  yapılmaktadır. Enerji ihtiyacımızın önemli bir kısmında dışarıya bağımlı olduğumuz gerçektir. Nükleer enerji bu bağımlılığı uzun bir süre azaltacaktır.</a:t>
            </a:r>
            <a:endParaRPr lang="tr-TR" sz="2000" dirty="0"/>
          </a:p>
        </p:txBody>
      </p:sp>
      <p:pic>
        <p:nvPicPr>
          <p:cNvPr id="29698" name="Picture 2" descr="nÃ¼kleer santral ile ilgili gÃ¶rsel sonucu"/>
          <p:cNvPicPr>
            <a:picLocks noChangeAspect="1" noChangeArrowheads="1"/>
          </p:cNvPicPr>
          <p:nvPr/>
        </p:nvPicPr>
        <p:blipFill>
          <a:blip r:embed="rId2" cstate="print"/>
          <a:srcRect/>
          <a:stretch>
            <a:fillRect/>
          </a:stretch>
        </p:blipFill>
        <p:spPr bwMode="auto">
          <a:xfrm>
            <a:off x="0" y="2708920"/>
            <a:ext cx="9144000" cy="414908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3100" dirty="0" smtClean="0"/>
              <a:t>Nükleer Santral Fosil yakıtlara alternatif enerji kaynağı olarak kullanılabilir.</a:t>
            </a:r>
            <a:r>
              <a:rPr lang="tr-TR" dirty="0" smtClean="0"/>
              <a:t/>
            </a:r>
            <a:br>
              <a:rPr lang="tr-TR" dirty="0" smtClean="0"/>
            </a:br>
            <a:endParaRPr lang="tr-TR" dirty="0"/>
          </a:p>
        </p:txBody>
      </p:sp>
      <p:sp>
        <p:nvSpPr>
          <p:cNvPr id="3" name="2 İçerik Yer Tutucusu"/>
          <p:cNvSpPr>
            <a:spLocks noGrp="1"/>
          </p:cNvSpPr>
          <p:nvPr>
            <p:ph idx="1"/>
          </p:nvPr>
        </p:nvSpPr>
        <p:spPr/>
        <p:txBody>
          <a:bodyPr>
            <a:normAutofit/>
          </a:bodyPr>
          <a:lstStyle/>
          <a:p>
            <a:r>
              <a:rPr lang="tr-TR" sz="2000" dirty="0" smtClean="0"/>
              <a:t>Dünyanın enerji talebinin yüzde 80'i kömür, petrol ve gaz gibi fosil yakıtlardan sağlanıyor. Dünyada petrol rezervleri 2050, doğal gaz rezervleri ise 2070 yılına kadar bitecektir . Bu nedenle yeni enerji kaynaklarının kullanımı söz konusu olduğunda nükleer enerji bu ihtiyacı karşılamakta kullanılabilir.</a:t>
            </a:r>
            <a:endParaRPr lang="tr-TR" sz="2000" dirty="0"/>
          </a:p>
        </p:txBody>
      </p:sp>
      <p:pic>
        <p:nvPicPr>
          <p:cNvPr id="28674" name="Picture 2" descr="Ä°lgili resim"/>
          <p:cNvPicPr>
            <a:picLocks noChangeAspect="1" noChangeArrowheads="1"/>
          </p:cNvPicPr>
          <p:nvPr/>
        </p:nvPicPr>
        <p:blipFill>
          <a:blip r:embed="rId2" cstate="print"/>
          <a:srcRect/>
          <a:stretch>
            <a:fillRect/>
          </a:stretch>
        </p:blipFill>
        <p:spPr bwMode="auto">
          <a:xfrm>
            <a:off x="0" y="3212976"/>
            <a:ext cx="9144000" cy="364502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686800" cy="838200"/>
          </a:xfrm>
        </p:spPr>
        <p:txBody>
          <a:bodyPr>
            <a:normAutofit fontScale="90000"/>
          </a:bodyPr>
          <a:lstStyle/>
          <a:p>
            <a:pPr algn="ctr"/>
            <a:r>
              <a:rPr lang="tr-TR" dirty="0" smtClean="0"/>
              <a:t>Nükleer Santraller Termik santraller gibi kül oluşturmaz.</a:t>
            </a:r>
            <a:endParaRPr lang="tr-TR" dirty="0"/>
          </a:p>
        </p:txBody>
      </p:sp>
      <p:sp>
        <p:nvSpPr>
          <p:cNvPr id="3" name="2 İçerik Yer Tutucusu"/>
          <p:cNvSpPr>
            <a:spLocks noGrp="1"/>
          </p:cNvSpPr>
          <p:nvPr>
            <p:ph idx="1"/>
          </p:nvPr>
        </p:nvSpPr>
        <p:spPr>
          <a:xfrm>
            <a:off x="179512" y="1124744"/>
            <a:ext cx="8686800" cy="4525963"/>
          </a:xfrm>
        </p:spPr>
        <p:txBody>
          <a:bodyPr>
            <a:normAutofit/>
          </a:bodyPr>
          <a:lstStyle/>
          <a:p>
            <a:r>
              <a:rPr lang="tr-TR" sz="2400" dirty="0" smtClean="0"/>
              <a:t>Termik santraller oluşturdukları kül ve kükürtlü, azotlu gazlar nedeni ile topraklarımızda tarım yapılamaz hale getirmektedir. Nükleer santraller termik santrallere göre çevreye daha az zarar vermektedir.</a:t>
            </a:r>
            <a:endParaRPr lang="tr-TR" sz="2400" dirty="0"/>
          </a:p>
        </p:txBody>
      </p:sp>
      <p:pic>
        <p:nvPicPr>
          <p:cNvPr id="27650" name="Picture 2" descr="nÃ¼kleer santral ile ilgili gÃ¶rsel sonucu"/>
          <p:cNvPicPr>
            <a:picLocks noChangeAspect="1" noChangeArrowheads="1"/>
          </p:cNvPicPr>
          <p:nvPr/>
        </p:nvPicPr>
        <p:blipFill>
          <a:blip r:embed="rId2" cstate="print"/>
          <a:srcRect/>
          <a:stretch>
            <a:fillRect/>
          </a:stretch>
        </p:blipFill>
        <p:spPr bwMode="auto">
          <a:xfrm>
            <a:off x="0" y="2708920"/>
            <a:ext cx="9144000" cy="41490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686800" cy="838200"/>
          </a:xfrm>
        </p:spPr>
        <p:txBody>
          <a:bodyPr/>
          <a:lstStyle/>
          <a:p>
            <a:pPr algn="ctr"/>
            <a:r>
              <a:rPr lang="tr-TR" dirty="0" smtClean="0"/>
              <a:t>NÜKLEER ENERJİ NEDİR ?</a:t>
            </a:r>
            <a:endParaRPr lang="tr-TR" dirty="0"/>
          </a:p>
        </p:txBody>
      </p:sp>
      <p:sp>
        <p:nvSpPr>
          <p:cNvPr id="3" name="2 İçerik Yer Tutucusu"/>
          <p:cNvSpPr>
            <a:spLocks noGrp="1"/>
          </p:cNvSpPr>
          <p:nvPr>
            <p:ph idx="1"/>
          </p:nvPr>
        </p:nvSpPr>
        <p:spPr>
          <a:xfrm>
            <a:off x="0" y="1052736"/>
            <a:ext cx="9144000" cy="5805264"/>
          </a:xfrm>
        </p:spPr>
        <p:txBody>
          <a:bodyPr>
            <a:normAutofit/>
          </a:bodyPr>
          <a:lstStyle/>
          <a:p>
            <a:pPr algn="ctr"/>
            <a:r>
              <a:rPr lang="tr-TR" sz="2000" dirty="0" smtClean="0"/>
              <a:t>Atom çekirdeklerinin parçalanması sonucunda büyük bir enerji açığa çıkmaktadır. Ağır atom çekirdeklerinin nötronlarla bombardımanı sonucunda bu çekirdeklerin parçalanması sağlanabilir; bu tepkimeye "</a:t>
            </a:r>
            <a:r>
              <a:rPr lang="tr-TR" sz="2000" dirty="0" err="1" smtClean="0"/>
              <a:t>fisyon</a:t>
            </a:r>
            <a:r>
              <a:rPr lang="tr-TR" sz="2000" dirty="0" smtClean="0"/>
              <a:t>" adı verilmektedir. Her bir parçalanma tepkimesi sonucunda açığa </a:t>
            </a:r>
            <a:r>
              <a:rPr lang="tr-TR" sz="2000" dirty="0" err="1" smtClean="0"/>
              <a:t>fisyon</a:t>
            </a:r>
            <a:r>
              <a:rPr lang="tr-TR" sz="2000" dirty="0" smtClean="0"/>
              <a:t> ürünleri, enerji ve 2-3 adet de nötron çıkmaktadır. Uygun şekilde tasarlanan bir sistemde tepkime sonucu açığa çıkan nötronlar da kullanılarak parçalanma tepkimesinin sürekliliği sağlanabilir (zincirleme tepkime). Bunun haricinde hafif atom çekirdeklerinin birleşme tepkimeleri de büyük bir enerjinin açığa çıkmasına sebep olmaktadır.</a:t>
            </a:r>
            <a:endParaRPr lang="tr-TR" sz="2000" dirty="0"/>
          </a:p>
        </p:txBody>
      </p:sp>
      <p:pic>
        <p:nvPicPr>
          <p:cNvPr id="25602" name="Picture 2" descr="nÃ¼kleer enerji ile ilgili gÃ¶rsel sonucu"/>
          <p:cNvPicPr>
            <a:picLocks noChangeAspect="1" noChangeArrowheads="1"/>
          </p:cNvPicPr>
          <p:nvPr/>
        </p:nvPicPr>
        <p:blipFill>
          <a:blip r:embed="rId2" cstate="print"/>
          <a:srcRect/>
          <a:stretch>
            <a:fillRect/>
          </a:stretch>
        </p:blipFill>
        <p:spPr bwMode="auto">
          <a:xfrm>
            <a:off x="0" y="3645024"/>
            <a:ext cx="9144000" cy="32129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332656"/>
            <a:ext cx="8686800" cy="838200"/>
          </a:xfrm>
        </p:spPr>
        <p:txBody>
          <a:bodyPr>
            <a:normAutofit fontScale="90000"/>
          </a:bodyPr>
          <a:lstStyle/>
          <a:p>
            <a:r>
              <a:rPr lang="tr-TR" dirty="0" smtClean="0"/>
              <a:t>Nükleer Santral Her yıl artan enerji ihtiyacını karşılamada kullanılacaktır.</a:t>
            </a:r>
            <a:br>
              <a:rPr lang="tr-TR" dirty="0" smtClean="0"/>
            </a:br>
            <a:endParaRPr lang="tr-TR" dirty="0"/>
          </a:p>
        </p:txBody>
      </p:sp>
      <p:sp>
        <p:nvSpPr>
          <p:cNvPr id="3" name="2 İçerik Yer Tutucusu"/>
          <p:cNvSpPr>
            <a:spLocks noGrp="1"/>
          </p:cNvSpPr>
          <p:nvPr>
            <p:ph idx="1"/>
          </p:nvPr>
        </p:nvSpPr>
        <p:spPr>
          <a:xfrm>
            <a:off x="251520" y="1196752"/>
            <a:ext cx="8686800" cy="4525963"/>
          </a:xfrm>
        </p:spPr>
        <p:txBody>
          <a:bodyPr/>
          <a:lstStyle/>
          <a:p>
            <a:r>
              <a:rPr lang="tr-TR" sz="2000" dirty="0" smtClean="0"/>
              <a:t>Türkiye'de her yıl yaklaşık %8 kadar enerji ihtiyacı artmaktadır. Bugünün şartlarında enerji ihtiyacımızı karşılayabiliriz, fakat enerji yatırımları uzun vadeli olduğu için bundan 5-6 yıl sonrası için gerekli olacak enerjinin şimdiden planlanması gerekmektedir. Bu nedenle gelecek yıllar için faydalı bir alternatif enerji kaynağı olarak kullanılabilir</a:t>
            </a:r>
          </a:p>
          <a:p>
            <a:endParaRPr lang="tr-TR" dirty="0"/>
          </a:p>
        </p:txBody>
      </p:sp>
      <p:pic>
        <p:nvPicPr>
          <p:cNvPr id="39938" name="Picture 2" descr="nÃ¼kleer santral enerji ile ilgili gÃ¶rsel sonucu"/>
          <p:cNvPicPr>
            <a:picLocks noChangeAspect="1" noChangeArrowheads="1"/>
          </p:cNvPicPr>
          <p:nvPr/>
        </p:nvPicPr>
        <p:blipFill>
          <a:blip r:embed="rId2" cstate="print"/>
          <a:srcRect/>
          <a:stretch>
            <a:fillRect/>
          </a:stretch>
        </p:blipFill>
        <p:spPr bwMode="auto">
          <a:xfrm>
            <a:off x="0" y="2780928"/>
            <a:ext cx="9144000" cy="407707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Nükleer Santral İstikrarlı bir elektrik üretimi sunmaktadır.</a:t>
            </a:r>
            <a:br>
              <a:rPr lang="tr-TR" dirty="0" smtClean="0"/>
            </a:br>
            <a:endParaRPr lang="tr-TR" dirty="0"/>
          </a:p>
        </p:txBody>
      </p:sp>
      <p:sp>
        <p:nvSpPr>
          <p:cNvPr id="3" name="2 İçerik Yer Tutucusu"/>
          <p:cNvSpPr>
            <a:spLocks noGrp="1"/>
          </p:cNvSpPr>
          <p:nvPr>
            <p:ph idx="1"/>
          </p:nvPr>
        </p:nvSpPr>
        <p:spPr/>
        <p:txBody>
          <a:bodyPr>
            <a:normAutofit/>
          </a:bodyPr>
          <a:lstStyle/>
          <a:p>
            <a:r>
              <a:rPr lang="tr-TR" sz="2000" dirty="0" smtClean="0"/>
              <a:t>Elektrik üretiminde diğer kaynaklara olan bağımlılığı azaltacaktır. Doğal gaz kesildiğinde, yetersiz yağış olduğunda elektrik üretimi azalacaktır. Ancak nükleer enerjide Nükleer madde olan uranyum karşılandığı sürece herhangi bir sıkıntı yaşanmayacaktır.</a:t>
            </a:r>
            <a:endParaRPr lang="tr-TR" sz="2000" dirty="0"/>
          </a:p>
        </p:txBody>
      </p:sp>
      <p:pic>
        <p:nvPicPr>
          <p:cNvPr id="38914" name="Picture 2" descr="Ä°lgili resim"/>
          <p:cNvPicPr>
            <a:picLocks noChangeAspect="1" noChangeArrowheads="1"/>
          </p:cNvPicPr>
          <p:nvPr/>
        </p:nvPicPr>
        <p:blipFill>
          <a:blip r:embed="rId2" cstate="print"/>
          <a:srcRect/>
          <a:stretch>
            <a:fillRect/>
          </a:stretch>
        </p:blipFill>
        <p:spPr bwMode="auto">
          <a:xfrm>
            <a:off x="0" y="2924944"/>
            <a:ext cx="9144000" cy="393305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686800" cy="838200"/>
          </a:xfrm>
        </p:spPr>
        <p:txBody>
          <a:bodyPr>
            <a:normAutofit fontScale="90000"/>
          </a:bodyPr>
          <a:lstStyle/>
          <a:p>
            <a:r>
              <a:rPr lang="tr-TR" dirty="0" smtClean="0"/>
              <a:t>Nükleer Santral Küresel ısınmaya karşı alternatif enerji kaynağıdır. </a:t>
            </a:r>
            <a:endParaRPr lang="tr-TR" dirty="0"/>
          </a:p>
        </p:txBody>
      </p:sp>
      <p:sp>
        <p:nvSpPr>
          <p:cNvPr id="3" name="2 İçerik Yer Tutucusu"/>
          <p:cNvSpPr>
            <a:spLocks noGrp="1"/>
          </p:cNvSpPr>
          <p:nvPr>
            <p:ph idx="1"/>
          </p:nvPr>
        </p:nvSpPr>
        <p:spPr>
          <a:xfrm>
            <a:off x="0" y="1052736"/>
            <a:ext cx="8686800" cy="4525963"/>
          </a:xfrm>
        </p:spPr>
        <p:txBody>
          <a:bodyPr>
            <a:normAutofit/>
          </a:bodyPr>
          <a:lstStyle/>
          <a:p>
            <a:r>
              <a:rPr lang="tr-TR" sz="2000" dirty="0" smtClean="0"/>
              <a:t>Fosil yakıtların meydana getirmiş olduğu karbondioksit gazı sera etkisini artırmaktadır. Buda dünyanın ortalama sıcaklığını artırmasından dolayı küresel ısınma meydana gelmektedir. Küresel ısınma dünyada iklim değişiklikleri başta olmak üzere pek çok çevre felaketine neden olmaktadır. Nükleer enerji ile karbondioksit gazı çok az meydana gelmesinden dolayı, küresel ısınmayı azaltıcı etkisi vardır.</a:t>
            </a:r>
            <a:endParaRPr lang="tr-TR" sz="2000" dirty="0"/>
          </a:p>
        </p:txBody>
      </p:sp>
      <p:pic>
        <p:nvPicPr>
          <p:cNvPr id="37890" name="Picture 2" descr="Ä°lgili resim"/>
          <p:cNvPicPr>
            <a:picLocks noChangeAspect="1" noChangeArrowheads="1"/>
          </p:cNvPicPr>
          <p:nvPr/>
        </p:nvPicPr>
        <p:blipFill>
          <a:blip r:embed="rId2" cstate="print"/>
          <a:srcRect/>
          <a:stretch>
            <a:fillRect/>
          </a:stretch>
        </p:blipFill>
        <p:spPr bwMode="auto">
          <a:xfrm>
            <a:off x="0" y="3212976"/>
            <a:ext cx="9144000" cy="364502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NÜKLEER SANTRALLERİN ZARARLARI</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Uranyum maddesinin, elde edilip geliştirilmesi büyük miktarda radyoaktif kirliliğe sebep olmaktadır. Düzgün çalışmayan bir nükleer santral, 1986 yılında gerçekleşen Çernobil faciası gibi büyük çaplı felaketlere neden olabilmektedir. Bu nedenle, güvenlik önlemleri üst düzeyde alınmalıdır. Bu santrallerde ortaya çıkan radyoaktif atıkların, doğaya karışması halinde insan vücuduna etkisi çok büyük olmaktadır. Radyoaktif atıkların güvenle saklanabileceği bir formül dünya üzerinde halen bulunmadığından, ne kadar güvenlik önlemi alınırsa alınsın uzun vadede insan sağlığı ve çevre sağlığı için büyük tehlike arz etmektedir</a:t>
            </a:r>
          </a:p>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332656"/>
            <a:ext cx="8686800" cy="838200"/>
          </a:xfrm>
        </p:spPr>
        <p:txBody>
          <a:bodyPr>
            <a:normAutofit/>
          </a:bodyPr>
          <a:lstStyle/>
          <a:p>
            <a:pPr algn="ctr"/>
            <a:r>
              <a:rPr lang="tr-TR" sz="4800" dirty="0" smtClean="0"/>
              <a:t>S.S.S</a:t>
            </a:r>
            <a:endParaRPr lang="tr-TR" sz="4800" dirty="0"/>
          </a:p>
        </p:txBody>
      </p:sp>
      <p:sp>
        <p:nvSpPr>
          <p:cNvPr id="3" name="2 İçerik Yer Tutucusu"/>
          <p:cNvSpPr>
            <a:spLocks noGrp="1"/>
          </p:cNvSpPr>
          <p:nvPr>
            <p:ph idx="1"/>
          </p:nvPr>
        </p:nvSpPr>
        <p:spPr/>
        <p:txBody>
          <a:bodyPr>
            <a:normAutofit fontScale="92500" lnSpcReduction="10000"/>
          </a:bodyPr>
          <a:lstStyle/>
          <a:p>
            <a:r>
              <a:rPr lang="tr-TR" u="sng" dirty="0" smtClean="0"/>
              <a:t>RADYASYON NEDİR?</a:t>
            </a:r>
          </a:p>
          <a:p>
            <a:endParaRPr lang="tr-TR" dirty="0" smtClean="0"/>
          </a:p>
          <a:p>
            <a:r>
              <a:rPr lang="tr-TR" sz="2600" dirty="0" smtClean="0"/>
              <a:t>Radyasyon, partikül veya elektromanyetik dalgalar halindeki enerji ışınımı demektir. Radyasyon, milyarlarca yıl süren doğal bir olgudur. Tüm canlı organizmalar, sürekli olarak doğal radyasyonun etkisi altında yaşarlar. Uzaydan ve yerkabuğunda bulunan radyoaktif maddelerden çıkan ve yeryüzüne ışınım veren radyasyonun çeşitli türleri vardır. Yerkabuğunda bulunan potasyum, aynı zamanda doğal bir radyoaktif izotop içerir. Hatta insan vücudundaki dokularda da sürekli olarak radyoaktif elementler mevcuttur ve bunlardan kurtulmak da fiziksel olarak imkansızdır.</a:t>
            </a:r>
            <a:endParaRPr lang="tr-TR" sz="2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32656"/>
            <a:ext cx="8686800" cy="838200"/>
          </a:xfrm>
        </p:spPr>
        <p:txBody>
          <a:bodyPr>
            <a:normAutofit fontScale="90000"/>
          </a:bodyPr>
          <a:lstStyle/>
          <a:p>
            <a:r>
              <a:rPr lang="tr-TR" sz="3100" b="1" dirty="0" smtClean="0"/>
              <a:t>NÜKLEER GÜÇ SANTRALİNİN ÇEVRESİNDE YAŞAYAN HALKA OLABİLECEK RADYASYON ETKİSİ NEDİR?</a:t>
            </a:r>
            <a:r>
              <a:rPr lang="tr-TR" b="1" dirty="0" smtClean="0"/>
              <a:t/>
            </a:r>
            <a:br>
              <a:rPr lang="tr-TR" b="1" dirty="0" smtClean="0"/>
            </a:b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Nükleer güç santralı doğayı kirletmez. </a:t>
            </a:r>
            <a:r>
              <a:rPr lang="tr-TR" dirty="0" err="1" smtClean="0"/>
              <a:t>NGS’nin</a:t>
            </a:r>
            <a:r>
              <a:rPr lang="tr-TR" dirty="0" smtClean="0"/>
              <a:t> çevreye yapacağı radyasyon etkisi; petrol, kömür ve akaryakıt ile çalışan, zararlı maddeleri havaya atan elektrik santrallerin etkisine nazaran daha düşüktür. NGS kapalı üretim döngüsü olan bir tesistir. Santralde kullanılan yakıt nükleer güç santral binasının içindeki havuzda belli bir süre tutulur ve sonra bu yakıt çok mukavemetli ve zırhlanmış konteynırların içinde kullanılmış yakıtı yeniden işleme tesisine taşınır. </a:t>
            </a:r>
            <a:r>
              <a:rPr lang="tr-TR" dirty="0" err="1" smtClean="0"/>
              <a:t>NGS’den</a:t>
            </a:r>
            <a:r>
              <a:rPr lang="tr-TR" dirty="0" smtClean="0"/>
              <a:t> havaya yalnızca temizlenmiş hava bırakılır.</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100" b="1" dirty="0" smtClean="0"/>
              <a:t>NÜKLEER GÜÇ SANTRALİ BULUNDUĞUMUZ ÇEVREYİ ETKİLER Mİ ?</a:t>
            </a:r>
            <a:r>
              <a:rPr lang="tr-TR" b="1" dirty="0" smtClean="0"/>
              <a:t/>
            </a:r>
            <a:br>
              <a:rPr lang="tr-TR" b="1" dirty="0" smtClean="0"/>
            </a:br>
            <a:endParaRPr lang="tr-TR" dirty="0"/>
          </a:p>
        </p:txBody>
      </p:sp>
      <p:sp>
        <p:nvSpPr>
          <p:cNvPr id="3" name="2 İçerik Yer Tutucusu"/>
          <p:cNvSpPr>
            <a:spLocks noGrp="1"/>
          </p:cNvSpPr>
          <p:nvPr>
            <p:ph idx="1"/>
          </p:nvPr>
        </p:nvSpPr>
        <p:spPr/>
        <p:txBody>
          <a:bodyPr/>
          <a:lstStyle/>
          <a:p>
            <a:r>
              <a:rPr lang="tr-TR" dirty="0" smtClean="0"/>
              <a:t>Nükleer santral güvenli ve çevre dostudur. NGS, tarım ürünlerine ve bölgedeki sulara zarar vermez. </a:t>
            </a:r>
            <a:r>
              <a:rPr lang="tr-TR" dirty="0" err="1" smtClean="0"/>
              <a:t>NGS’den</a:t>
            </a:r>
            <a:r>
              <a:rPr lang="tr-TR" dirty="0" smtClean="0"/>
              <a:t> çevreye ve sulara </a:t>
            </a:r>
            <a:r>
              <a:rPr lang="tr-TR" dirty="0" err="1" smtClean="0"/>
              <a:t>herhangibir</a:t>
            </a:r>
            <a:r>
              <a:rPr lang="tr-TR" dirty="0" smtClean="0"/>
              <a:t> kirletici kimyasal madde atılmaz. Örneğin, Rusya'da her yıl </a:t>
            </a:r>
            <a:r>
              <a:rPr lang="tr-TR" dirty="0" err="1" smtClean="0"/>
              <a:t>NGS’lere</a:t>
            </a:r>
            <a:r>
              <a:rPr lang="tr-TR" dirty="0" smtClean="0"/>
              <a:t> yakın bölgelerde balık tutma yarışmaları yapılır ve tutulan balıklar </a:t>
            </a:r>
            <a:r>
              <a:rPr lang="tr-TR" dirty="0" err="1" smtClean="0"/>
              <a:t>dozimetre</a:t>
            </a:r>
            <a:r>
              <a:rPr lang="tr-TR" dirty="0" smtClean="0"/>
              <a:t> ile ölçülür ve kontrol edilir. Kontrol sonuçları balık ve suyun, diğer bölgelerde bulunanlardan farklı olmadığını göstermiştir.</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FUKUSHİMA OLAYI TEKRAR GERÇEKLEŞEBİLİR Mİ?</a:t>
            </a:r>
            <a:br>
              <a:rPr lang="tr-TR" b="1" dirty="0" smtClean="0"/>
            </a:br>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t>Rusya’nın yurtiçinde ve yurtdışında inşa ettiği nükleer santrallerde, </a:t>
            </a:r>
            <a:r>
              <a:rPr lang="tr-TR" dirty="0" err="1" smtClean="0"/>
              <a:t>Fukushima</a:t>
            </a:r>
            <a:r>
              <a:rPr lang="tr-TR" dirty="0" smtClean="0"/>
              <a:t> </a:t>
            </a:r>
            <a:r>
              <a:rPr lang="tr-TR" dirty="0" err="1" smtClean="0"/>
              <a:t>NGS’deoluşan</a:t>
            </a:r>
            <a:r>
              <a:rPr lang="tr-TR" dirty="0" smtClean="0"/>
              <a:t> kaza ihtimalini ortadan kaldırmak için tedbirler alınmıştır. Rus uzmanları tarafından projelendirilen </a:t>
            </a:r>
            <a:r>
              <a:rPr lang="tr-TR" dirty="0" err="1" smtClean="0"/>
              <a:t>NGS’lerde</a:t>
            </a:r>
            <a:r>
              <a:rPr lang="tr-TR" dirty="0" smtClean="0"/>
              <a:t> derinlemesine güvenlik (çok kademeli emniyet) sistemi ve yenilikler: tuzak sistemi ve </a:t>
            </a:r>
            <a:r>
              <a:rPr lang="tr-TR" dirty="0" err="1" smtClean="0"/>
              <a:t>NGS’de</a:t>
            </a:r>
            <a:r>
              <a:rPr lang="tr-TR" dirty="0" smtClean="0"/>
              <a:t> elektrik kesildiğinde reaktörü kapatan, pasif ısı giderme sistemi gibi sistemler uygulanmıştır. Bu sistemler, </a:t>
            </a:r>
            <a:r>
              <a:rPr lang="tr-TR" dirty="0" err="1" smtClean="0"/>
              <a:t>Akkuyu</a:t>
            </a:r>
            <a:r>
              <a:rPr lang="tr-TR" dirty="0" smtClean="0"/>
              <a:t> NGS dahil olmak üzere Rus uzmanları tarafından projelendirilen tüm </a:t>
            </a:r>
            <a:r>
              <a:rPr lang="tr-TR" dirty="0" err="1" smtClean="0"/>
              <a:t>NGS’lerde</a:t>
            </a:r>
            <a:r>
              <a:rPr lang="tr-TR" dirty="0" smtClean="0"/>
              <a:t> mevcuttur. </a:t>
            </a:r>
            <a:r>
              <a:rPr lang="tr-TR" dirty="0" err="1" smtClean="0"/>
              <a:t>Fukushima</a:t>
            </a:r>
            <a:r>
              <a:rPr lang="tr-TR" dirty="0" smtClean="0"/>
              <a:t> </a:t>
            </a:r>
            <a:r>
              <a:rPr lang="tr-TR" dirty="0" err="1" smtClean="0"/>
              <a:t>NGS’de</a:t>
            </a:r>
            <a:r>
              <a:rPr lang="tr-TR" dirty="0" smtClean="0"/>
              <a:t> ise bu emniyet kademeleri yoktu.</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NÜKLEER SANTRALLER </a:t>
            </a:r>
            <a:r>
              <a:rPr lang="tr-TR" b="1" dirty="0" err="1" smtClean="0"/>
              <a:t>RADYASyon</a:t>
            </a:r>
            <a:r>
              <a:rPr lang="tr-TR" b="1" dirty="0" smtClean="0"/>
              <a:t> YAYAR MI?</a:t>
            </a:r>
            <a:br>
              <a:rPr lang="tr-TR" b="1" dirty="0" smtClean="0"/>
            </a:b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Nükleer santrallerden kaynaklanan radyasyon, doğal radyasyona göre çok düşüktür.  Doğal radyasyon yer kabuğunda bulunan radyoizotoplar, yapı malzemeleri, gıda maddeleri gibi günlük hayatta iç içe olduğumuz her şeyde vardır.  Nükleer santral yakınında yaşayan bir kişinin alacağı radyasyon miktarı, doğadan kaynaklanan radyasyon miktarının 1/240’ı (iki yüz kırkta biri) kadardır. Nükleer santrallere göre bilgisayarlı tomografi yaklaşık 1100 katı; 1 yılda günde bir paket sigara 20 kat, uçuş personeli Ankara-Washington arası uçuşunda 2.7 kat daha fazla radyasyona maruz kalıyor. Doğal radyasyon yolu ile alınan ortalama yıllık etkin doz 2,4 </a:t>
            </a:r>
            <a:r>
              <a:rPr lang="tr-TR" dirty="0" err="1" smtClean="0"/>
              <a:t>mSv</a:t>
            </a:r>
            <a:r>
              <a:rPr lang="tr-TR" dirty="0" smtClean="0"/>
              <a:t> (</a:t>
            </a:r>
            <a:r>
              <a:rPr lang="tr-TR" dirty="0" err="1" smtClean="0"/>
              <a:t>milisivert</a:t>
            </a:r>
            <a:r>
              <a:rPr lang="tr-TR" dirty="0" smtClean="0"/>
              <a:t>) civarındadır. Dünyada en fazla nükleer santralin olduğu Amerika Birleşik Devletleri'nde, nükleer santrallerin sınırında yaşayan bir kişi doğal yollardan aldığı radyasyon miktarının %1'inden az (0,01 </a:t>
            </a:r>
            <a:r>
              <a:rPr lang="tr-TR" dirty="0" err="1" smtClean="0"/>
              <a:t>mSv’ten</a:t>
            </a:r>
            <a:r>
              <a:rPr lang="tr-TR" dirty="0" smtClean="0"/>
              <a:t> az) radyasyon almaktadır. </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60648"/>
            <a:ext cx="8686800" cy="838200"/>
          </a:xfrm>
        </p:spPr>
        <p:txBody>
          <a:bodyPr>
            <a:noAutofit/>
          </a:bodyPr>
          <a:lstStyle/>
          <a:p>
            <a:r>
              <a:rPr lang="tr-TR" sz="2800" dirty="0" smtClean="0"/>
              <a:t>YENİLENEBİLİR ENERJİ KAYNAKLARI VARKEN NEDEN NÜKLEER SANTRAL PROJELERİNE </a:t>
            </a:r>
            <a:r>
              <a:rPr lang="tr-TR" sz="2800" dirty="0" err="1" smtClean="0"/>
              <a:t>BAŞLANIyOR</a:t>
            </a:r>
            <a:r>
              <a:rPr lang="tr-TR" sz="2800" dirty="0" smtClean="0"/>
              <a:t> ?</a:t>
            </a:r>
            <a:endParaRPr lang="tr-TR" sz="2800" dirty="0"/>
          </a:p>
        </p:txBody>
      </p:sp>
      <p:sp>
        <p:nvSpPr>
          <p:cNvPr id="3" name="2 İçerik Yer Tutucusu"/>
          <p:cNvSpPr>
            <a:spLocks noGrp="1"/>
          </p:cNvSpPr>
          <p:nvPr>
            <p:ph idx="1"/>
          </p:nvPr>
        </p:nvSpPr>
        <p:spPr/>
        <p:txBody>
          <a:bodyPr>
            <a:normAutofit fontScale="77500" lnSpcReduction="20000"/>
          </a:bodyPr>
          <a:lstStyle/>
          <a:p>
            <a:r>
              <a:rPr lang="tr-TR" dirty="0" smtClean="0"/>
              <a:t>Yenilenebilir enerji nükleer enerjinin rakibi değil, tamamlayıcısıdır. Yenilenebilir enerjinin, iklim koşullarına bağlı olarak sürekli değişkenlik göstermesi nedeniyle 4 mevsim, 7 gün 24 saat çalışan nükleer gibi baz yük santrallerine her halükarda ihtiyaç duyulmaktadır.</a:t>
            </a:r>
            <a:br>
              <a:rPr lang="tr-TR" dirty="0" smtClean="0"/>
            </a:br>
            <a:r>
              <a:rPr lang="tr-TR" dirty="0" smtClean="0"/>
              <a:t>Nükleer santraller, mevsimden ve iklim şartlarından bağımsız olarak sürekli çalıştırılabilmektedir. Yılda 8760 saatin, bakım dönemleri çıkarılırsa, nükleer santral yaklaşık 8000 saatinde çalışabilir</a:t>
            </a:r>
            <a:br>
              <a:rPr lang="tr-TR" dirty="0" smtClean="0"/>
            </a:br>
            <a:r>
              <a:rPr lang="tr-TR" dirty="0" smtClean="0"/>
              <a:t>Yenilenebilir enerji kaynaklarımızın iklim koşullarına bağlı olmaları ve bunun sonucu olarak üretilecek elektriğin “sürekli” olamaması nedeniyle, nükleer santral gibi baz güç santrallerine her halükarda ihtiyaç duyulmaktadır.</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04664"/>
            <a:ext cx="8686800" cy="838200"/>
          </a:xfrm>
        </p:spPr>
        <p:txBody>
          <a:bodyPr/>
          <a:lstStyle/>
          <a:p>
            <a:pPr algn="ctr"/>
            <a:r>
              <a:rPr lang="tr-TR" dirty="0" smtClean="0"/>
              <a:t>NÜKLEER REAKTÖR</a:t>
            </a:r>
            <a:endParaRPr lang="tr-TR" dirty="0"/>
          </a:p>
        </p:txBody>
      </p:sp>
      <p:sp>
        <p:nvSpPr>
          <p:cNvPr id="3" name="2 İçerik Yer Tutucusu"/>
          <p:cNvSpPr>
            <a:spLocks noGrp="1"/>
          </p:cNvSpPr>
          <p:nvPr>
            <p:ph idx="1"/>
          </p:nvPr>
        </p:nvSpPr>
        <p:spPr>
          <a:xfrm>
            <a:off x="304800" y="1628801"/>
            <a:ext cx="7795592" cy="1584176"/>
          </a:xfrm>
        </p:spPr>
        <p:txBody>
          <a:bodyPr>
            <a:normAutofit/>
          </a:bodyPr>
          <a:lstStyle/>
          <a:p>
            <a:r>
              <a:rPr lang="tr-TR" sz="2000" b="1" dirty="0" smtClean="0"/>
              <a:t>Nükleer reaktör</a:t>
            </a:r>
            <a:r>
              <a:rPr lang="tr-TR" sz="2000" dirty="0" smtClean="0"/>
              <a:t>, zincirleme çekirdek tepkimesinin başlatılıp sürekli ve denetimli bir biçimde sürdürüldüğü aygıtlardır. </a:t>
            </a:r>
            <a:r>
              <a:rPr lang="tr-TR" sz="2000" b="1" dirty="0" smtClean="0"/>
              <a:t>Nükleer reaktörler</a:t>
            </a:r>
            <a:r>
              <a:rPr lang="tr-TR" sz="2000" dirty="0" smtClean="0"/>
              <a:t> bazen </a:t>
            </a:r>
            <a:r>
              <a:rPr lang="tr-TR" sz="2000" b="1" dirty="0" smtClean="0"/>
              <a:t>nükleer</a:t>
            </a:r>
            <a:r>
              <a:rPr lang="tr-TR" sz="2000" dirty="0" smtClean="0"/>
              <a:t> enerjiyi başka bir tür enerjiye çevrilen santraller olarak kullanılırlar.</a:t>
            </a:r>
            <a:endParaRPr lang="tr-TR" sz="2000" dirty="0"/>
          </a:p>
        </p:txBody>
      </p:sp>
      <p:pic>
        <p:nvPicPr>
          <p:cNvPr id="24578" name="Picture 2" descr="nÃ¼kleer reaktÃ¶r ile ilgili gÃ¶rsel sonucu"/>
          <p:cNvPicPr>
            <a:picLocks noChangeAspect="1" noChangeArrowheads="1"/>
          </p:cNvPicPr>
          <p:nvPr/>
        </p:nvPicPr>
        <p:blipFill>
          <a:blip r:embed="rId2" cstate="print"/>
          <a:srcRect/>
          <a:stretch>
            <a:fillRect/>
          </a:stretch>
        </p:blipFill>
        <p:spPr bwMode="auto">
          <a:xfrm>
            <a:off x="0" y="2996952"/>
            <a:ext cx="9144000" cy="386104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32656"/>
            <a:ext cx="8686800" cy="838200"/>
          </a:xfrm>
        </p:spPr>
        <p:txBody>
          <a:bodyPr/>
          <a:lstStyle/>
          <a:p>
            <a:pPr algn="ctr"/>
            <a:r>
              <a:rPr lang="tr-TR" b="1" dirty="0" smtClean="0"/>
              <a:t>KAYNAKLAR</a:t>
            </a:r>
            <a:endParaRPr lang="tr-TR" b="1" dirty="0"/>
          </a:p>
        </p:txBody>
      </p:sp>
      <p:sp>
        <p:nvSpPr>
          <p:cNvPr id="3" name="2 İçerik Yer Tutucusu"/>
          <p:cNvSpPr>
            <a:spLocks noGrp="1"/>
          </p:cNvSpPr>
          <p:nvPr>
            <p:ph idx="1"/>
          </p:nvPr>
        </p:nvSpPr>
        <p:spPr/>
        <p:txBody>
          <a:bodyPr>
            <a:normAutofit fontScale="92500"/>
          </a:bodyPr>
          <a:lstStyle/>
          <a:p>
            <a:r>
              <a:rPr lang="tr-TR" dirty="0" smtClean="0">
                <a:hlinkClick r:id="rId2"/>
              </a:rPr>
              <a:t>https://www.enerji.gov.tr/tr-TR/Sikca-Sorulan-Sorular</a:t>
            </a:r>
            <a:endParaRPr lang="tr-TR" dirty="0" smtClean="0"/>
          </a:p>
          <a:p>
            <a:r>
              <a:rPr lang="tr-TR" dirty="0" smtClean="0">
                <a:hlinkClick r:id="rId3"/>
              </a:rPr>
              <a:t>https://www.enerji.gov.tr/tr-TR/Sayfalar/Ulkemizde-ve-Dunyada-Nukleer-Santraller</a:t>
            </a:r>
            <a:endParaRPr lang="tr-TR" dirty="0" smtClean="0"/>
          </a:p>
          <a:p>
            <a:r>
              <a:rPr lang="tr-TR" dirty="0" smtClean="0">
                <a:hlinkClick r:id="rId4"/>
              </a:rPr>
              <a:t>https://www.enerji.gov.tr/tr-tr/sayfalar/nukleer-enerji</a:t>
            </a:r>
            <a:endParaRPr lang="tr-TR" dirty="0" smtClean="0"/>
          </a:p>
          <a:p>
            <a:r>
              <a:rPr lang="tr-TR" dirty="0" smtClean="0">
                <a:hlinkClick r:id="rId5"/>
              </a:rPr>
              <a:t>https://www.bolgegundem.com/nukleer-santral-nedir-nasil-calisir-faydalari-nelerdir-407114h.htm</a:t>
            </a: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628800"/>
          </a:xfrm>
        </p:spPr>
        <p:txBody>
          <a:bodyPr>
            <a:normAutofit/>
          </a:bodyPr>
          <a:lstStyle/>
          <a:p>
            <a:r>
              <a:rPr lang="tr-TR" dirty="0" smtClean="0"/>
              <a:t>BİZİ DİNLEDİĞİNİZ İÇİN TEŞEKKÜR EDERİZ.</a:t>
            </a:r>
            <a:endParaRPr lang="tr-TR" dirty="0"/>
          </a:p>
        </p:txBody>
      </p:sp>
      <p:pic>
        <p:nvPicPr>
          <p:cNvPr id="40962" name="Picture 2" descr="https://www.enerji.gov.tr/File/?path=ROOT/1/Documents/Sayfalar/nukleer.jpg"/>
          <p:cNvPicPr>
            <a:picLocks noChangeAspect="1" noChangeArrowheads="1"/>
          </p:cNvPicPr>
          <p:nvPr/>
        </p:nvPicPr>
        <p:blipFill>
          <a:blip r:embed="rId2" cstate="print"/>
          <a:srcRect/>
          <a:stretch>
            <a:fillRect/>
          </a:stretch>
        </p:blipFill>
        <p:spPr bwMode="auto">
          <a:xfrm>
            <a:off x="0" y="1484785"/>
            <a:ext cx="9144000" cy="53732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NÜKLEER ENERJİDEN ELEKTRİK ÜRETMEK</a:t>
            </a:r>
            <a:endParaRPr lang="tr-TR" dirty="0"/>
          </a:p>
        </p:txBody>
      </p:sp>
      <p:sp>
        <p:nvSpPr>
          <p:cNvPr id="3" name="2 İçerik Yer Tutucusu"/>
          <p:cNvSpPr>
            <a:spLocks noGrp="1"/>
          </p:cNvSpPr>
          <p:nvPr>
            <p:ph idx="1"/>
          </p:nvPr>
        </p:nvSpPr>
        <p:spPr/>
        <p:txBody>
          <a:bodyPr>
            <a:normAutofit/>
          </a:bodyPr>
          <a:lstStyle/>
          <a:p>
            <a:r>
              <a:rPr lang="tr-TR" sz="2000" dirty="0" smtClean="0"/>
              <a:t>Nükleer santrali çalıştırmak için, ana madde olarak uranyum kullanılır. Uranyumun parçalanmasından sonra ortaya yüksek miktarlarda enerji çıkmaktadır. Uranyum, bu şekilde </a:t>
            </a:r>
            <a:r>
              <a:rPr lang="tr-TR" sz="2000" dirty="0" err="1" smtClean="0"/>
              <a:t>fisyon</a:t>
            </a:r>
            <a:r>
              <a:rPr lang="tr-TR" sz="2000" dirty="0" smtClean="0"/>
              <a:t> (atomun iki veya daha fazla çekirdeğe bölünmesi) tepkimesine girer. </a:t>
            </a:r>
            <a:r>
              <a:rPr lang="tr-TR" sz="2000" dirty="0" err="1" smtClean="0"/>
              <a:t>Fisyon</a:t>
            </a:r>
            <a:r>
              <a:rPr lang="tr-TR" sz="2000" dirty="0" smtClean="0"/>
              <a:t> tepkimesi ile oluşan yüksek miktardaki enerji, su buharını üst düzey sıcaklıklara kadar ısıtır. Oluşan buhar, elektrik jeneratörü türbinlerine iletilir. İletilen buhar da türbin şaftını çevirerek elektrik üretimini sağlar.</a:t>
            </a:r>
            <a:endParaRPr lang="tr-TR" sz="2000" dirty="0"/>
          </a:p>
        </p:txBody>
      </p:sp>
      <p:pic>
        <p:nvPicPr>
          <p:cNvPr id="23554" name="Picture 2" descr="nÃ¼kleer reaktÃ¶r ile ilgili gÃ¶rsel sonucu"/>
          <p:cNvPicPr>
            <a:picLocks noChangeAspect="1" noChangeArrowheads="1"/>
          </p:cNvPicPr>
          <p:nvPr/>
        </p:nvPicPr>
        <p:blipFill>
          <a:blip r:embed="rId2" cstate="print"/>
          <a:srcRect/>
          <a:stretch>
            <a:fillRect/>
          </a:stretch>
        </p:blipFill>
        <p:spPr bwMode="auto">
          <a:xfrm>
            <a:off x="0" y="3789040"/>
            <a:ext cx="9144000" cy="30689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DÜNYADA NÜKLEER ENERJİ</a:t>
            </a:r>
            <a:endParaRPr lang="tr-TR" dirty="0"/>
          </a:p>
        </p:txBody>
      </p:sp>
      <p:sp>
        <p:nvSpPr>
          <p:cNvPr id="3" name="2 İçerik Yer Tutucusu"/>
          <p:cNvSpPr>
            <a:spLocks noGrp="1"/>
          </p:cNvSpPr>
          <p:nvPr>
            <p:ph idx="1"/>
          </p:nvPr>
        </p:nvSpPr>
        <p:spPr>
          <a:xfrm>
            <a:off x="0" y="1340769"/>
            <a:ext cx="8686800" cy="2592288"/>
          </a:xfrm>
        </p:spPr>
        <p:txBody>
          <a:bodyPr>
            <a:normAutofit/>
          </a:bodyPr>
          <a:lstStyle/>
          <a:p>
            <a:r>
              <a:rPr lang="tr-TR" sz="2000" dirty="0" smtClean="0"/>
              <a:t>Nükleer enerji, 1879 yılında Uranyum’un keşfi ile başlayan ve 1934 yılında atomun parçalanması ile devam eden süreçte politikacılar, bilim adamları ve sanayicilerin gündemine girmiştir. Diğer birçok teknolojik gelişmede olduğu gibi önce askeri savunma alanında başlayan çalışmalar daha sonra ticari olarak devam etmiştir. ABD ve Rusya başta olmak üzere birçok ülke nükleer enerjiden faydalanılması yönünde yoğun çalışmalar gerçekleştirmiş, bu çalışmaların neticesinde atomların parçalanması sonucu açığa çıkan ısı enerjisini elektrik enerjisine dönüştürecek sistemler geliştirilmiştir.</a:t>
            </a:r>
            <a:endParaRPr lang="tr-TR" sz="2000" dirty="0"/>
          </a:p>
        </p:txBody>
      </p:sp>
      <p:sp>
        <p:nvSpPr>
          <p:cNvPr id="22530" name="AutoShape 2" descr="nÃ¼kleer reaktÃ¶r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2532" name="Picture 4" descr="nÃ¼kleer reaktÃ¶r ile ilgili gÃ¶rsel sonucu"/>
          <p:cNvPicPr>
            <a:picLocks noChangeAspect="1" noChangeArrowheads="1"/>
          </p:cNvPicPr>
          <p:nvPr/>
        </p:nvPicPr>
        <p:blipFill>
          <a:blip r:embed="rId2" cstate="print"/>
          <a:srcRect/>
          <a:stretch>
            <a:fillRect/>
          </a:stretch>
        </p:blipFill>
        <p:spPr bwMode="auto">
          <a:xfrm>
            <a:off x="0" y="3861048"/>
            <a:ext cx="9144000" cy="29969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980728"/>
            <a:ext cx="8686800" cy="4525963"/>
          </a:xfrm>
        </p:spPr>
        <p:txBody>
          <a:bodyPr>
            <a:normAutofit/>
          </a:bodyPr>
          <a:lstStyle/>
          <a:p>
            <a:r>
              <a:rPr lang="tr-TR" sz="2000" dirty="0" smtClean="0"/>
              <a:t>Nükleer santrallerin yaygınlaşması 1970’li yılların başındaki petrol krizi ile birlikte başladı. Petrol ve diğer hidrokarbon kaynaklarına sahip olmayan ülkeler, bu kaynaklara olan bağımlılıklarını azaltmak ve enerji arz güvenliklerini temin etmek için nükleer santrallere yöneldiler. Nükleer santraller tüm dünyada hızlı bir şekilde işletmeye alınırken, 1979 yılında ABD’de yaşanan </a:t>
            </a:r>
            <a:r>
              <a:rPr lang="tr-TR" sz="2000" dirty="0" err="1" smtClean="0"/>
              <a:t>Three</a:t>
            </a:r>
            <a:r>
              <a:rPr lang="tr-TR" sz="2000" dirty="0" smtClean="0"/>
              <a:t> Mile Island (TMI) ve 1986 yılında Sovyet Rusya’da (bugün Ukrayna sınırları içinde) yaşanan Çernobil kazaları ile görece bir yavaşlama olsa da nükleer santraller tüm dünyada kurulmaya devam etti.</a:t>
            </a:r>
            <a:endParaRPr lang="tr-TR" sz="2000" dirty="0"/>
          </a:p>
        </p:txBody>
      </p:sp>
      <p:pic>
        <p:nvPicPr>
          <p:cNvPr id="21506" name="Picture 2" descr="nÃ¼kleer santral ile ilgili gÃ¶rsel sonucu"/>
          <p:cNvPicPr>
            <a:picLocks noChangeAspect="1" noChangeArrowheads="1"/>
          </p:cNvPicPr>
          <p:nvPr/>
        </p:nvPicPr>
        <p:blipFill>
          <a:blip r:embed="rId2" cstate="print"/>
          <a:srcRect/>
          <a:stretch>
            <a:fillRect/>
          </a:stretch>
        </p:blipFill>
        <p:spPr bwMode="auto">
          <a:xfrm>
            <a:off x="0" y="3573016"/>
            <a:ext cx="9144000" cy="328498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686800" cy="4525963"/>
          </a:xfrm>
        </p:spPr>
        <p:txBody>
          <a:bodyPr>
            <a:normAutofit/>
          </a:bodyPr>
          <a:lstStyle/>
          <a:p>
            <a:r>
              <a:rPr lang="tr-TR" sz="2000" dirty="0" smtClean="0"/>
              <a:t>Günümüzde nükleer santraller sahip oldukları kendilerine has özelliklerden dolayı ülkelerin tercih ettiği bir elektrik kaynağı konumundadır. Artan çevre hassasiyetiyle güvenilir, ucuz, sürdürülebilir ve erişilebilir bir enerji kaynağına olan ihtiyaç, diğer alternatiflere göre nükleer santralleri daha çok ön plana çıkarmaktadır. Nükleer santraller 7 gün 24 saat meteorolojik şartlardan etkilenmeden elektrik üretimi gerçekleştirir.</a:t>
            </a:r>
            <a:endParaRPr lang="tr-TR" sz="2000" dirty="0"/>
          </a:p>
        </p:txBody>
      </p:sp>
      <p:pic>
        <p:nvPicPr>
          <p:cNvPr id="20482" name="Picture 2" descr="Ä°lgili resim"/>
          <p:cNvPicPr>
            <a:picLocks noChangeAspect="1" noChangeArrowheads="1"/>
          </p:cNvPicPr>
          <p:nvPr/>
        </p:nvPicPr>
        <p:blipFill>
          <a:blip r:embed="rId2" cstate="print"/>
          <a:srcRect/>
          <a:stretch>
            <a:fillRect/>
          </a:stretch>
        </p:blipFill>
        <p:spPr bwMode="auto">
          <a:xfrm>
            <a:off x="0" y="2952749"/>
            <a:ext cx="9144000" cy="39052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052736"/>
            <a:ext cx="8686800" cy="4525963"/>
          </a:xfrm>
        </p:spPr>
        <p:txBody>
          <a:bodyPr>
            <a:normAutofit/>
          </a:bodyPr>
          <a:lstStyle/>
          <a:p>
            <a:r>
              <a:rPr lang="tr-TR" sz="2000" dirty="0" smtClean="0"/>
              <a:t>Bunların yanında nükleer santraller, işletme sırasında sera gazı salımı yapmazlar. Bu nedenle küresel ısınmayı önlemede önemli bir alternatiftirler. Ayrıca nükleer santrallerin birim elektrik üretimi başına kurulum alanı diğer tüm santrallere göre oldukça küçüktür. Bu nedenle tarım, yerleşim ve doğal hayata minimum etki ederler.</a:t>
            </a:r>
            <a:endParaRPr lang="tr-TR" sz="2000" dirty="0"/>
          </a:p>
        </p:txBody>
      </p:sp>
      <p:pic>
        <p:nvPicPr>
          <p:cNvPr id="19458" name="Picture 2" descr="Ä°lgili resim"/>
          <p:cNvPicPr>
            <a:picLocks noChangeAspect="1" noChangeArrowheads="1"/>
          </p:cNvPicPr>
          <p:nvPr/>
        </p:nvPicPr>
        <p:blipFill>
          <a:blip r:embed="rId2" cstate="print"/>
          <a:srcRect/>
          <a:stretch>
            <a:fillRect/>
          </a:stretch>
        </p:blipFill>
        <p:spPr bwMode="auto">
          <a:xfrm>
            <a:off x="0" y="2708920"/>
            <a:ext cx="9144000" cy="41490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052736"/>
            <a:ext cx="8686800" cy="4525963"/>
          </a:xfrm>
        </p:spPr>
        <p:txBody>
          <a:bodyPr>
            <a:normAutofit/>
          </a:bodyPr>
          <a:lstStyle/>
          <a:p>
            <a:r>
              <a:rPr lang="tr-TR" sz="2000" dirty="0" smtClean="0"/>
              <a:t>Nükleer santraller sahip oldukları güvenlik sistemleri ile doğal olarak çevremizde bulunan radyasyonun ancak % 1’i kadar bir etkiye sahiptir. Bu nedenle nükleer santrallerin yanında yerleşim, tarım, balıkçılık ve turizm yapılabilmektedir. Paris, Londra, New York gibi dünyanın en önemli turizm ve yerleşim merkezlerinin yanı başında nükleer santraller mevcuttur.</a:t>
            </a:r>
            <a:endParaRPr lang="tr-TR" sz="2000" dirty="0"/>
          </a:p>
        </p:txBody>
      </p:sp>
      <p:pic>
        <p:nvPicPr>
          <p:cNvPr id="18434" name="Picture 2" descr="paris nÃ¼kleer santral ile ilgili gÃ¶rsel sonucu"/>
          <p:cNvPicPr>
            <a:picLocks noChangeAspect="1" noChangeArrowheads="1"/>
          </p:cNvPicPr>
          <p:nvPr/>
        </p:nvPicPr>
        <p:blipFill>
          <a:blip r:embed="rId2" cstate="print"/>
          <a:srcRect/>
          <a:stretch>
            <a:fillRect/>
          </a:stretch>
        </p:blipFill>
        <p:spPr bwMode="auto">
          <a:xfrm>
            <a:off x="0" y="2708920"/>
            <a:ext cx="9144000" cy="414907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94</TotalTime>
  <Words>1653</Words>
  <Application>Microsoft Office PowerPoint</Application>
  <PresentationFormat>Ekran Gösterisi (4:3)</PresentationFormat>
  <Paragraphs>69</Paragraphs>
  <Slides>31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31</vt:i4>
      </vt:variant>
    </vt:vector>
  </HeadingPairs>
  <TitlesOfParts>
    <vt:vector size="36" baseType="lpstr">
      <vt:lpstr>Franklin Gothic Book</vt:lpstr>
      <vt:lpstr>Franklin Gothic Medium</vt:lpstr>
      <vt:lpstr>Times New Roman</vt:lpstr>
      <vt:lpstr>Wingdings 2</vt:lpstr>
      <vt:lpstr>Gezinti</vt:lpstr>
      <vt:lpstr>Nükleer enerji</vt:lpstr>
      <vt:lpstr>NÜKLEER ENERJİ NEDİR ?</vt:lpstr>
      <vt:lpstr>NÜKLEER REAKTÖR</vt:lpstr>
      <vt:lpstr>NÜKLEER ENERJİDEN ELEKTRİK ÜRETMEK</vt:lpstr>
      <vt:lpstr>DÜNYADA NÜKLEER ENERJİ</vt:lpstr>
      <vt:lpstr>PowerPoint Sunusu</vt:lpstr>
      <vt:lpstr>PowerPoint Sunusu</vt:lpstr>
      <vt:lpstr>PowerPoint Sunusu</vt:lpstr>
      <vt:lpstr>PowerPoint Sunusu</vt:lpstr>
      <vt:lpstr>PowerPoint Sunusu</vt:lpstr>
      <vt:lpstr>PowerPoint Sunusu</vt:lpstr>
      <vt:lpstr>PowerPoint Sunusu</vt:lpstr>
      <vt:lpstr>ÜLKEMİZDE NÜKLEER ENERJİ</vt:lpstr>
      <vt:lpstr>PowerPoint Sunusu</vt:lpstr>
      <vt:lpstr>PowerPoint Sunusu</vt:lpstr>
      <vt:lpstr>NÜKLEER ENERJİNİN FAYDALARI</vt:lpstr>
      <vt:lpstr>Nükleer Santral Enerji bağımlılığımızı azaltacaktır. </vt:lpstr>
      <vt:lpstr>Nükleer Santral Fosil yakıtlara alternatif enerji kaynağı olarak kullanılabilir. </vt:lpstr>
      <vt:lpstr>Nükleer Santraller Termik santraller gibi kül oluşturmaz.</vt:lpstr>
      <vt:lpstr>Nükleer Santral Her yıl artan enerji ihtiyacını karşılamada kullanılacaktır. </vt:lpstr>
      <vt:lpstr>Nükleer Santral İstikrarlı bir elektrik üretimi sunmaktadır. </vt:lpstr>
      <vt:lpstr>Nükleer Santral Küresel ısınmaya karşı alternatif enerji kaynağıdır. </vt:lpstr>
      <vt:lpstr>NÜKLEER SANTRALLERİN ZARARLARI</vt:lpstr>
      <vt:lpstr>S.S.S</vt:lpstr>
      <vt:lpstr>NÜKLEER GÜÇ SANTRALİNİN ÇEVRESİNDE YAŞAYAN HALKA OLABİLECEK RADYASYON ETKİSİ NEDİR? </vt:lpstr>
      <vt:lpstr>NÜKLEER GÜÇ SANTRALİ BULUNDUĞUMUZ ÇEVREYİ ETKİLER Mİ ? </vt:lpstr>
      <vt:lpstr>FUKUSHİMA OLAYI TEKRAR GERÇEKLEŞEBİLİR Mİ? </vt:lpstr>
      <vt:lpstr>NÜKLEER SANTRALLER RADYASyon YAYAR MI? </vt:lpstr>
      <vt:lpstr>YENİLENEBİLİR ENERJİ KAYNAKLARI VARKEN NEDEN NÜKLEER SANTRAL PROJELERİNE BAŞLANIyOR ?</vt:lpstr>
      <vt:lpstr>KAYNAKLAR</vt:lpstr>
      <vt:lpstr>BİZİ DİNLEDİĞİNİZ İÇİN TEŞEKKÜR EDERİZ.</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Nükleer enerji</dc:title>
  <dc:creator>ASUS</dc:creator>
  <cp:lastModifiedBy>user</cp:lastModifiedBy>
  <cp:revision>12</cp:revision>
  <dcterms:created xsi:type="dcterms:W3CDTF">2019-03-26T10:27:56Z</dcterms:created>
  <dcterms:modified xsi:type="dcterms:W3CDTF">2019-03-26T15:04:38Z</dcterms:modified>
</cp:coreProperties>
</file>