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5" r:id="rId7"/>
    <p:sldId id="266" r:id="rId8"/>
    <p:sldId id="267" r:id="rId9"/>
    <p:sldId id="268" r:id="rId10"/>
    <p:sldId id="274" r:id="rId11"/>
    <p:sldId id="260" r:id="rId12"/>
    <p:sldId id="261" r:id="rId13"/>
    <p:sldId id="262" r:id="rId14"/>
    <p:sldId id="269" r:id="rId15"/>
    <p:sldId id="263" r:id="rId16"/>
    <p:sldId id="264" r:id="rId17"/>
    <p:sldId id="270" r:id="rId18"/>
    <p:sldId id="272" r:id="rId19"/>
    <p:sldId id="273"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6" d="100"/>
          <a:sy n="96" d="100"/>
        </p:scale>
        <p:origin x="-1056" y="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9.11.2018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mehmetÃ§ik vakfÄ± ile ilgili gÃ¶rsel sonucu"/>
          <p:cNvPicPr>
            <a:picLocks noChangeAspect="1" noChangeArrowheads="1"/>
          </p:cNvPicPr>
          <p:nvPr/>
        </p:nvPicPr>
        <p:blipFill>
          <a:blip r:embed="rId2"/>
          <a:srcRect/>
          <a:stretch>
            <a:fillRect/>
          </a:stretch>
        </p:blipFill>
        <p:spPr bwMode="auto">
          <a:xfrm>
            <a:off x="3214678" y="1000107"/>
            <a:ext cx="2643206" cy="3018957"/>
          </a:xfrm>
          <a:prstGeom prst="rect">
            <a:avLst/>
          </a:prstGeom>
          <a:noFill/>
        </p:spPr>
      </p:pic>
      <p:sp>
        <p:nvSpPr>
          <p:cNvPr id="6" name="5 Metin kutusu"/>
          <p:cNvSpPr txBox="1"/>
          <p:nvPr/>
        </p:nvSpPr>
        <p:spPr>
          <a:xfrm>
            <a:off x="1928794" y="4500570"/>
            <a:ext cx="5214974" cy="707886"/>
          </a:xfrm>
          <a:prstGeom prst="rect">
            <a:avLst/>
          </a:prstGeom>
          <a:noFill/>
        </p:spPr>
        <p:txBody>
          <a:bodyPr wrap="square" rtlCol="0">
            <a:spAutoFit/>
          </a:bodyPr>
          <a:lstStyle/>
          <a:p>
            <a:pPr algn="ctr"/>
            <a:r>
              <a:rPr lang="tr-TR" sz="4000" b="1" dirty="0" smtClean="0"/>
              <a:t>TSK MEHMETÇİK VAKFI</a:t>
            </a:r>
            <a:endParaRPr lang="tr-TR"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Ä°lgili resim"/>
          <p:cNvPicPr>
            <a:picLocks noChangeAspect="1" noChangeArrowheads="1"/>
          </p:cNvPicPr>
          <p:nvPr/>
        </p:nvPicPr>
        <p:blipFill>
          <a:blip r:embed="rId2"/>
          <a:srcRect/>
          <a:stretch>
            <a:fillRect/>
          </a:stretch>
        </p:blipFill>
        <p:spPr bwMode="auto">
          <a:xfrm>
            <a:off x="2143108" y="285728"/>
            <a:ext cx="4357718" cy="617706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Nasıl Bağış Yapılır ?</a:t>
            </a:r>
            <a:endParaRPr lang="tr-TR" b="1" dirty="0"/>
          </a:p>
        </p:txBody>
      </p:sp>
      <p:sp>
        <p:nvSpPr>
          <p:cNvPr id="3" name="2 İçerik Yer Tutucusu"/>
          <p:cNvSpPr>
            <a:spLocks noGrp="1"/>
          </p:cNvSpPr>
          <p:nvPr>
            <p:ph idx="1"/>
          </p:nvPr>
        </p:nvSpPr>
        <p:spPr/>
        <p:txBody>
          <a:bodyPr/>
          <a:lstStyle/>
          <a:p>
            <a:r>
              <a:rPr lang="tr-TR" dirty="0" smtClean="0"/>
              <a:t>Online Bağış</a:t>
            </a:r>
          </a:p>
          <a:p>
            <a:r>
              <a:rPr lang="tr-TR" dirty="0" err="1" smtClean="0"/>
              <a:t>Sms</a:t>
            </a:r>
            <a:r>
              <a:rPr lang="tr-TR" dirty="0" smtClean="0"/>
              <a:t> ile Bağış</a:t>
            </a:r>
          </a:p>
          <a:p>
            <a:r>
              <a:rPr lang="tr-TR" dirty="0" smtClean="0"/>
              <a:t>Banka İle Bağış</a:t>
            </a:r>
          </a:p>
          <a:p>
            <a:r>
              <a:rPr lang="tr-TR" dirty="0" smtClean="0"/>
              <a:t>Vekaleten Kurban Bağışı</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Online Bağış</a:t>
            </a:r>
            <a:endParaRPr lang="tr-TR" b="1" dirty="0"/>
          </a:p>
        </p:txBody>
      </p:sp>
      <p:sp>
        <p:nvSpPr>
          <p:cNvPr id="3" name="2 İçerik Yer Tutucusu"/>
          <p:cNvSpPr>
            <a:spLocks noGrp="1"/>
          </p:cNvSpPr>
          <p:nvPr>
            <p:ph idx="1"/>
          </p:nvPr>
        </p:nvSpPr>
        <p:spPr/>
        <p:txBody>
          <a:bodyPr/>
          <a:lstStyle/>
          <a:p>
            <a:r>
              <a:rPr lang="tr-TR" dirty="0" smtClean="0"/>
              <a:t>Bağışçılarımız internet sitemizdeki online bağış bölümünden nakit veya vekâleten kurban bağışı (kurban bayramı dönemlerinde) menülerinden birini seçerek ve bağış formlarındaki ilgili yerleri doldurarak Vakfa kredi kartı ile online nakit bağış ve/veya vekâleten kurban bağışında bulunabilmektedir.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SMS İle Bağış</a:t>
            </a:r>
            <a:endParaRPr lang="tr-TR" b="1" dirty="0"/>
          </a:p>
        </p:txBody>
      </p:sp>
      <p:sp>
        <p:nvSpPr>
          <p:cNvPr id="3" name="2 İçerik Yer Tutucusu"/>
          <p:cNvSpPr>
            <a:spLocks noGrp="1"/>
          </p:cNvSpPr>
          <p:nvPr>
            <p:ph idx="1"/>
          </p:nvPr>
        </p:nvSpPr>
        <p:spPr/>
        <p:txBody>
          <a:bodyPr/>
          <a:lstStyle/>
          <a:p>
            <a:r>
              <a:rPr lang="tr-TR" dirty="0" smtClean="0"/>
              <a:t>Arzu eden vatandaşlarımız, </a:t>
            </a:r>
            <a:r>
              <a:rPr lang="tr-TR" b="1" dirty="0" smtClean="0"/>
              <a:t>TÜRK TELEKOM</a:t>
            </a:r>
            <a:r>
              <a:rPr lang="tr-TR" dirty="0" smtClean="0"/>
              <a:t>, </a:t>
            </a:r>
            <a:r>
              <a:rPr lang="tr-TR" b="1" dirty="0" smtClean="0"/>
              <a:t>TURKCELL</a:t>
            </a:r>
            <a:r>
              <a:rPr lang="tr-TR" dirty="0" smtClean="0"/>
              <a:t> veya </a:t>
            </a:r>
            <a:r>
              <a:rPr lang="tr-TR" b="1" dirty="0" smtClean="0"/>
              <a:t>VODAFONE</a:t>
            </a:r>
            <a:r>
              <a:rPr lang="tr-TR" dirty="0" smtClean="0"/>
              <a:t> GSM operatörlerine ait faturalı telefonlardan </a:t>
            </a:r>
            <a:r>
              <a:rPr lang="tr-TR" b="1" dirty="0" smtClean="0"/>
              <a:t>2582</a:t>
            </a:r>
            <a:r>
              <a:rPr lang="tr-TR" dirty="0" smtClean="0"/>
              <a:t>'ye MEHMETÇİK yazıp kısa mesaj (SMS) göndererek Mehmetçik Vakfına 10,00 TL tutarında bağışta bulunabilirler.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ehmetÃ§ik vakfÄ± ile ilgili gÃ¶rsel sonucu"/>
          <p:cNvPicPr>
            <a:picLocks noChangeAspect="1" noChangeArrowheads="1"/>
          </p:cNvPicPr>
          <p:nvPr/>
        </p:nvPicPr>
        <p:blipFill>
          <a:blip r:embed="rId2"/>
          <a:srcRect/>
          <a:stretch>
            <a:fillRect/>
          </a:stretch>
        </p:blipFill>
        <p:spPr bwMode="auto">
          <a:xfrm>
            <a:off x="1643042" y="857232"/>
            <a:ext cx="5715000" cy="503872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Banka İle Bağış</a:t>
            </a:r>
            <a:br>
              <a:rPr lang="tr-TR" b="1" dirty="0" smtClean="0"/>
            </a:br>
            <a:endParaRPr lang="tr-TR" dirty="0"/>
          </a:p>
        </p:txBody>
      </p:sp>
      <p:sp>
        <p:nvSpPr>
          <p:cNvPr id="3" name="2 İçerik Yer Tutucusu"/>
          <p:cNvSpPr>
            <a:spLocks noGrp="1"/>
          </p:cNvSpPr>
          <p:nvPr>
            <p:ph idx="1"/>
          </p:nvPr>
        </p:nvSpPr>
        <p:spPr/>
        <p:txBody>
          <a:bodyPr/>
          <a:lstStyle/>
          <a:p>
            <a:r>
              <a:rPr lang="tr-TR" dirty="0" smtClean="0"/>
              <a:t>TSK Mehmetçik Vakfına banka yolu ile bağış yapabilmek için; bankaların internet bankacılığı bağış menüsünden veya bu bankaların şubelerinden yararlanabilirsiniz. Banka şubelerinden yapacağınız bağışlarda banka görevlisine "TSK Mehmetçik Vakfına bağış yapmak istiyorum" demeniz yeterlidir.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Vekaleten Kurban Bağışı</a:t>
            </a:r>
            <a:br>
              <a:rPr lang="tr-TR" b="1"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Kesilen kurbanların bir bölümü kesim bölgelerindeki şehit ve gazi ailelerine dağıtılmakta, bir bölümü de taze et </a:t>
            </a:r>
            <a:r>
              <a:rPr lang="tr-TR" dirty="0" err="1" smtClean="0"/>
              <a:t>dağtımı</a:t>
            </a:r>
            <a:r>
              <a:rPr lang="tr-TR" dirty="0" smtClean="0"/>
              <a:t> yapılamayan tüm şehit yakınlarına ve gazilere ayrıca kurban bağışında bulunan tüm bağışçılarımıza üretimini müteakip kurban etinden yapılmış 750 gr. konserve kavurma gönderilmektedir. Kurban etinin dağıtılamayan kısmı ise ekonomik olarak değerlendirilerek yardım planına dahil şehit yakınları ve gazi Mehmetçiklerimiz ile çocuklarına yardım için kullanılmaktadır.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mehmetÃ§ik vakfÄ± ile ilgili gÃ¶rsel sonucu"/>
          <p:cNvPicPr>
            <a:picLocks noChangeAspect="1" noChangeArrowheads="1"/>
          </p:cNvPicPr>
          <p:nvPr/>
        </p:nvPicPr>
        <p:blipFill>
          <a:blip r:embed="rId2"/>
          <a:srcRect/>
          <a:stretch>
            <a:fillRect/>
          </a:stretch>
        </p:blipFill>
        <p:spPr bwMode="auto">
          <a:xfrm>
            <a:off x="857224" y="1285860"/>
            <a:ext cx="7409141" cy="392909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Kimler Yardım Alabilir?</a:t>
            </a:r>
            <a:endParaRPr lang="tr-TR" dirty="0"/>
          </a:p>
        </p:txBody>
      </p:sp>
      <p:sp>
        <p:nvSpPr>
          <p:cNvPr id="3" name="2 İçerik Yer Tutucusu"/>
          <p:cNvSpPr>
            <a:spLocks noGrp="1"/>
          </p:cNvSpPr>
          <p:nvPr>
            <p:ph idx="1"/>
          </p:nvPr>
        </p:nvSpPr>
        <p:spPr/>
        <p:txBody>
          <a:bodyPr/>
          <a:lstStyle/>
          <a:p>
            <a:pPr>
              <a:buNone/>
            </a:pPr>
            <a:r>
              <a:rPr lang="tr-TR" b="1" dirty="0" smtClean="0"/>
              <a:t>* Türk Silahlı Kuvvetlerinde yaptığı Vatan Hizmeti esnasında;</a:t>
            </a:r>
            <a:endParaRPr lang="tr-TR" dirty="0" smtClean="0"/>
          </a:p>
          <a:p>
            <a:r>
              <a:rPr lang="tr-TR" dirty="0" smtClean="0"/>
              <a:t>- Şehit olan veya herhangi bir nedenle hayatını kaybeden Mehmetçiklerin bakmakla yükümlü olduğu yakınları,</a:t>
            </a:r>
          </a:p>
          <a:p>
            <a:r>
              <a:rPr lang="tr-TR" dirty="0" smtClean="0"/>
              <a:t>- Malul gazi ve engelli olan Mehmetçikler ile çocukları yardım alabilir.</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Ä°lgili resim"/>
          <p:cNvPicPr>
            <a:picLocks noChangeAspect="1" noChangeArrowheads="1"/>
          </p:cNvPicPr>
          <p:nvPr/>
        </p:nvPicPr>
        <p:blipFill>
          <a:blip r:embed="rId2"/>
          <a:srcRect/>
          <a:stretch>
            <a:fillRect/>
          </a:stretch>
        </p:blipFill>
        <p:spPr bwMode="auto">
          <a:xfrm>
            <a:off x="642910" y="1785926"/>
            <a:ext cx="7727208" cy="4214842"/>
          </a:xfrm>
          <a:prstGeom prst="rect">
            <a:avLst/>
          </a:prstGeom>
          <a:noFill/>
        </p:spPr>
      </p:pic>
      <p:sp>
        <p:nvSpPr>
          <p:cNvPr id="6" name="5 Metin kutusu"/>
          <p:cNvSpPr txBox="1"/>
          <p:nvPr/>
        </p:nvSpPr>
        <p:spPr>
          <a:xfrm>
            <a:off x="142844" y="714356"/>
            <a:ext cx="8786874" cy="523220"/>
          </a:xfrm>
          <a:prstGeom prst="rect">
            <a:avLst/>
          </a:prstGeom>
          <a:noFill/>
        </p:spPr>
        <p:txBody>
          <a:bodyPr wrap="square" rtlCol="0">
            <a:spAutoFit/>
          </a:bodyPr>
          <a:lstStyle/>
          <a:p>
            <a:pPr algn="ctr"/>
            <a:r>
              <a:rPr lang="tr-TR" sz="2800" b="1" dirty="0" smtClean="0">
                <a:solidFill>
                  <a:srgbClr val="FF0000"/>
                </a:solidFill>
              </a:rPr>
              <a:t>ŞEHİTLERİMİZİN EMANETİNE BİRLİKTE SAHİP ÇIKALIM!</a:t>
            </a:r>
            <a:endParaRPr lang="tr-TR" sz="28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4000" b="1" dirty="0" smtClean="0"/>
              <a:t/>
            </a:r>
            <a:br>
              <a:rPr lang="tr-TR" sz="4000" b="1" dirty="0" smtClean="0"/>
            </a:br>
            <a:r>
              <a:rPr lang="tr-TR" sz="4000" b="1" dirty="0" smtClean="0"/>
              <a:t>Kuruluş</a:t>
            </a:r>
            <a:r>
              <a:rPr lang="tr-TR" sz="2000" b="1" dirty="0" smtClean="0"/>
              <a:t/>
            </a:r>
            <a:br>
              <a:rPr lang="tr-TR" sz="2000" b="1" dirty="0" smtClean="0"/>
            </a:br>
            <a:r>
              <a:rPr lang="tr-TR" sz="2000" b="1" dirty="0" smtClean="0"/>
              <a:t/>
            </a:r>
            <a:br>
              <a:rPr lang="tr-TR" sz="2000" b="1" dirty="0" smtClean="0"/>
            </a:br>
            <a:r>
              <a:rPr lang="tr-TR" sz="2000" dirty="0" smtClean="0"/>
              <a:t>Türk Silahlı Kuvvetleri Mehmetçik Vakfı, ülkemizin ve milletimizin güvenliği için canlarını hiçe sayarak görev yapan erbaş ve erlerimizden şehit olan veya herhangi bir nedenle hayatını kaybedenlerin bakmakla yükümlü oldukları yakınları ile gazi ve engelli Mehmetçiklere sosyal ve ekonomik destek sağlamak amacıyla 17 Mayıs 1982 tarihinde kurulmuştur.</a:t>
            </a:r>
            <a:br>
              <a:rPr lang="tr-TR" sz="2000" dirty="0" smtClean="0"/>
            </a:br>
            <a:r>
              <a:rPr lang="tr-TR" sz="2000" dirty="0" smtClean="0"/>
              <a:t/>
            </a:r>
            <a:br>
              <a:rPr lang="tr-TR" sz="2000" dirty="0" smtClean="0"/>
            </a:br>
            <a:r>
              <a:rPr lang="tr-TR" sz="2000" dirty="0" smtClean="0"/>
              <a:t>Ülkemiz ve milletimiz açısından son derece önemli ve yararlı bu Vakfın kurulmasına öncülük eden birçok değerli hamiyetli insan olmakla birlikte, "Mehmetçik Vakfı" adı altında kurulmasını zamanın </a:t>
            </a:r>
            <a:r>
              <a:rPr lang="tr-TR" sz="2000" dirty="0" err="1" smtClean="0"/>
              <a:t>Gnkur</a:t>
            </a:r>
            <a:r>
              <a:rPr lang="tr-TR" sz="2000" dirty="0" smtClean="0"/>
              <a:t>. Per. D. Bşk. </a:t>
            </a:r>
            <a:r>
              <a:rPr lang="tr-TR" sz="2000" dirty="0" err="1" smtClean="0"/>
              <a:t>Korg</a:t>
            </a:r>
            <a:r>
              <a:rPr lang="tr-TR" sz="2000" dirty="0" smtClean="0"/>
              <a:t>. Fuat AVCI önermiştir.</a:t>
            </a:r>
            <a:br>
              <a:rPr lang="tr-TR" sz="2000" dirty="0" smtClean="0"/>
            </a:br>
            <a:endParaRPr lang="tr-T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HAZIRLAYANLAR:</a:t>
            </a:r>
            <a:endParaRPr lang="tr-TR" dirty="0"/>
          </a:p>
        </p:txBody>
      </p:sp>
      <p:sp>
        <p:nvSpPr>
          <p:cNvPr id="3" name="2 İçerik Yer Tutucusu"/>
          <p:cNvSpPr>
            <a:spLocks noGrp="1"/>
          </p:cNvSpPr>
          <p:nvPr>
            <p:ph idx="1"/>
          </p:nvPr>
        </p:nvSpPr>
        <p:spPr/>
        <p:txBody>
          <a:bodyPr/>
          <a:lstStyle/>
          <a:p>
            <a:r>
              <a:rPr lang="tr-TR" dirty="0" smtClean="0"/>
              <a:t>Sabri TOZ                         15010308005</a:t>
            </a:r>
          </a:p>
          <a:p>
            <a:r>
              <a:rPr lang="tr-TR" dirty="0" smtClean="0"/>
              <a:t>Soykan KUDAL                15010308022</a:t>
            </a:r>
          </a:p>
          <a:p>
            <a:r>
              <a:rPr lang="tr-TR" dirty="0" smtClean="0"/>
              <a:t>Batuhan BİLGİN              15010308001</a:t>
            </a:r>
          </a:p>
          <a:p>
            <a:r>
              <a:rPr lang="tr-TR" dirty="0" err="1" smtClean="0"/>
              <a:t>Bedirhan</a:t>
            </a:r>
            <a:r>
              <a:rPr lang="tr-TR" dirty="0" smtClean="0"/>
              <a:t> YÜCE               15010308032</a:t>
            </a:r>
          </a:p>
          <a:p>
            <a:r>
              <a:rPr lang="tr-TR" dirty="0" smtClean="0"/>
              <a:t>Fatih BAYRAK                  15010308033</a:t>
            </a:r>
          </a:p>
          <a:p>
            <a:r>
              <a:rPr lang="tr-TR" dirty="0" smtClean="0"/>
              <a:t>Ali Yasin YİĞİT                 15010308009</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Temel Görevlerimiz</a:t>
            </a:r>
            <a:endParaRPr lang="tr-TR" b="1" dirty="0"/>
          </a:p>
        </p:txBody>
      </p:sp>
      <p:sp>
        <p:nvSpPr>
          <p:cNvPr id="3" name="2 İçerik Yer Tutucusu"/>
          <p:cNvSpPr>
            <a:spLocks noGrp="1"/>
          </p:cNvSpPr>
          <p:nvPr>
            <p:ph idx="1"/>
          </p:nvPr>
        </p:nvSpPr>
        <p:spPr/>
        <p:txBody>
          <a:bodyPr>
            <a:normAutofit fontScale="62500" lnSpcReduction="20000"/>
          </a:bodyPr>
          <a:lstStyle/>
          <a:p>
            <a:r>
              <a:rPr lang="tr-TR" dirty="0" smtClean="0"/>
              <a:t>Türk Silahlı Kuvvetlerinde yaptığı vatan hizmeti esnasında; şehit olan veya herhangi bir nedenle hayatını kaybeden Mehmetçiklerin bakmakla yükümlü oldukları yakınları ile gazi ve engelli Mehmetçiklere belirlenen esaslara göre ölüm ve maluliyet yardımı yapmak,</a:t>
            </a:r>
          </a:p>
          <a:p>
            <a:r>
              <a:rPr lang="tr-TR" dirty="0" smtClean="0"/>
              <a:t>Gazi ve engelli Mehmetçiklerin kendilerine sürekli bakım yardımında bulunmak,</a:t>
            </a:r>
          </a:p>
          <a:p>
            <a:r>
              <a:rPr lang="tr-TR" dirty="0" smtClean="0"/>
              <a:t>Söz konusu Mehmetçiklerin çocuklarına bakım ve öğrenim desteği sağlamak,</a:t>
            </a:r>
          </a:p>
          <a:p>
            <a:r>
              <a:rPr lang="tr-TR" dirty="0" smtClean="0"/>
              <a:t>Yardım planına dahil Mehmetçik ve aileleri ile bağışçılara yönelik sosyal destek programları uygulamak,</a:t>
            </a:r>
          </a:p>
          <a:p>
            <a:r>
              <a:rPr lang="tr-TR" dirty="0" smtClean="0"/>
              <a:t>Yardım planını destekleyen bağış, yatırım ve tanıtım programları ile kendini sürekli geliştirmek ve kamuoyunu düzenli olarak bilgilendirmek,</a:t>
            </a:r>
          </a:p>
          <a:p>
            <a:r>
              <a:rPr lang="tr-TR" dirty="0" smtClean="0"/>
              <a:t>Bu faaliyetleri ile ülke düzeyinde sosyal adaletin, toplumsal barışın ve ulusal birliğin güçlenmesine katkıda bulunmaktır.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Hedefi</a:t>
            </a:r>
            <a:endParaRPr lang="tr-TR" b="1" dirty="0"/>
          </a:p>
        </p:txBody>
      </p:sp>
      <p:sp>
        <p:nvSpPr>
          <p:cNvPr id="3" name="2 İçerik Yer Tutucusu"/>
          <p:cNvSpPr>
            <a:spLocks noGrp="1"/>
          </p:cNvSpPr>
          <p:nvPr>
            <p:ph idx="1"/>
          </p:nvPr>
        </p:nvSpPr>
        <p:spPr/>
        <p:txBody>
          <a:bodyPr>
            <a:normAutofit fontScale="77500" lnSpcReduction="20000"/>
          </a:bodyPr>
          <a:lstStyle/>
          <a:p>
            <a:r>
              <a:rPr lang="tr-TR" dirty="0" smtClean="0"/>
              <a:t>Bilimsel gelişmeleri takip etmek suretiyle etkin bağış, yardım, yatırım ve tanıtım projeleri ile kendini sürekli geliştirerek;</a:t>
            </a:r>
          </a:p>
          <a:p>
            <a:r>
              <a:rPr lang="tr-TR" dirty="0" smtClean="0"/>
              <a:t>Türk Silahlı Kuvvetlerinde vatani görevini yerine getirirken; şehit olan veya herhangi bir nedenle hayatını kaybeden Mehmetçiklerin bakmakla yükümlü oldukları yakınlarına, gazi ve engelli Mehmetçikler ile çocuklarına sağlamakta olduğu sosyal ve ekonomik desteği artırarak yükseltmek ve</a:t>
            </a:r>
          </a:p>
          <a:p>
            <a:r>
              <a:rPr lang="tr-TR" dirty="0" smtClean="0"/>
              <a:t>TSK Mehmetçik Vakfına bağışta bulunanlar ile kendilerine yardım edilen Mehmetçik ve aileleri arasındaki sevgi ve güven duygularını sosyal destek faaliyetleri ile güçlendirerek, yüce Türk ulusunun takdirine layık örnek bir yardım kuruluşu olmaktır.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Temel Değerlerimiz</a:t>
            </a:r>
            <a:endParaRPr lang="tr-TR" b="1" dirty="0"/>
          </a:p>
        </p:txBody>
      </p:sp>
      <p:sp>
        <p:nvSpPr>
          <p:cNvPr id="3" name="2 İçerik Yer Tutucusu"/>
          <p:cNvSpPr>
            <a:spLocks noGrp="1"/>
          </p:cNvSpPr>
          <p:nvPr>
            <p:ph idx="1"/>
          </p:nvPr>
        </p:nvSpPr>
        <p:spPr/>
        <p:txBody>
          <a:bodyPr>
            <a:normAutofit fontScale="85000" lnSpcReduction="20000"/>
          </a:bodyPr>
          <a:lstStyle/>
          <a:p>
            <a:r>
              <a:rPr lang="tr-TR" dirty="0" smtClean="0"/>
              <a:t>Dürüstlük,</a:t>
            </a:r>
          </a:p>
          <a:p>
            <a:r>
              <a:rPr lang="tr-TR" dirty="0" smtClean="0"/>
              <a:t>Güvenirlilik ve saygınlık,</a:t>
            </a:r>
          </a:p>
          <a:p>
            <a:r>
              <a:rPr lang="tr-TR" dirty="0" smtClean="0"/>
              <a:t>Milli değerlere, Atatürk ilke ve inkılâplarına bağlılık,</a:t>
            </a:r>
          </a:p>
          <a:p>
            <a:r>
              <a:rPr lang="tr-TR" dirty="0" smtClean="0"/>
              <a:t>Şeffaflık,</a:t>
            </a:r>
          </a:p>
          <a:p>
            <a:r>
              <a:rPr lang="tr-TR" dirty="0" smtClean="0"/>
              <a:t>Yüksek sorumluluk duygusu,</a:t>
            </a:r>
          </a:p>
          <a:p>
            <a:r>
              <a:rPr lang="tr-TR" dirty="0" smtClean="0"/>
              <a:t>Gönüllülük,</a:t>
            </a:r>
          </a:p>
          <a:p>
            <a:r>
              <a:rPr lang="tr-TR" dirty="0" smtClean="0"/>
              <a:t>Yardım severlik,</a:t>
            </a:r>
          </a:p>
          <a:p>
            <a:r>
              <a:rPr lang="tr-TR" dirty="0" smtClean="0"/>
              <a:t>Yaratıcı katılımcılık,</a:t>
            </a:r>
          </a:p>
          <a:p>
            <a:r>
              <a:rPr lang="tr-TR" dirty="0" smtClean="0"/>
              <a:t>Tarafsızlık,</a:t>
            </a:r>
          </a:p>
          <a:p>
            <a:r>
              <a:rPr lang="tr-TR" dirty="0" smtClean="0"/>
              <a:t>Bilimsellik.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Nasıl Üye Olunur ?</a:t>
            </a:r>
            <a:endParaRPr lang="tr-TR" b="1" dirty="0"/>
          </a:p>
        </p:txBody>
      </p:sp>
      <p:sp>
        <p:nvSpPr>
          <p:cNvPr id="3" name="2 İçerik Yer Tutucusu"/>
          <p:cNvSpPr>
            <a:spLocks noGrp="1"/>
          </p:cNvSpPr>
          <p:nvPr>
            <p:ph idx="1"/>
          </p:nvPr>
        </p:nvSpPr>
        <p:spPr/>
        <p:txBody>
          <a:bodyPr>
            <a:normAutofit/>
          </a:bodyPr>
          <a:lstStyle/>
          <a:p>
            <a:pPr>
              <a:buNone/>
            </a:pPr>
            <a:r>
              <a:rPr lang="tr-TR" b="1" dirty="0" smtClean="0"/>
              <a:t>Müracaat Esasları:</a:t>
            </a:r>
          </a:p>
          <a:p>
            <a:pPr>
              <a:buNone/>
            </a:pPr>
            <a:r>
              <a:rPr lang="tr-TR" b="1" dirty="0" smtClean="0"/>
              <a:t> 1. </a:t>
            </a:r>
            <a:r>
              <a:rPr lang="tr-TR" dirty="0" smtClean="0"/>
              <a:t>Vakıf tarafından yönetmelikte yazılı yardımların yapılabilmesi için olayın birlik komutanlıklarınca veya hak sahipleri tarafından gerekli belgelerle birlikte Vakfa bildirilmesi gerekir.</a:t>
            </a:r>
          </a:p>
          <a:p>
            <a:pPr>
              <a:buNone/>
            </a:pPr>
            <a:r>
              <a:rPr lang="tr-TR" b="1" dirty="0" smtClean="0"/>
              <a:t> 2. </a:t>
            </a:r>
            <a:r>
              <a:rPr lang="tr-TR" dirty="0" smtClean="0"/>
              <a:t>Yardım müracaatlarında gerekli olan belgeler: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14422"/>
            <a:ext cx="8229600" cy="4525963"/>
          </a:xfrm>
        </p:spPr>
        <p:txBody>
          <a:bodyPr>
            <a:normAutofit fontScale="85000" lnSpcReduction="10000"/>
          </a:bodyPr>
          <a:lstStyle/>
          <a:p>
            <a:pPr>
              <a:buNone/>
            </a:pPr>
            <a:r>
              <a:rPr lang="tr-TR" b="1" dirty="0" smtClean="0"/>
              <a:t> a. Ölüm Yardımlarında:</a:t>
            </a:r>
            <a:endParaRPr lang="tr-TR" dirty="0" smtClean="0"/>
          </a:p>
          <a:p>
            <a:r>
              <a:rPr lang="tr-TR" b="1" dirty="0" smtClean="0"/>
              <a:t>             (1)</a:t>
            </a:r>
            <a:r>
              <a:rPr lang="tr-TR" dirty="0" smtClean="0"/>
              <a:t> Hak sahibi/sahipleri tarafından verilmiş dilekçe,</a:t>
            </a:r>
          </a:p>
          <a:p>
            <a:r>
              <a:rPr lang="tr-TR" b="1" dirty="0" smtClean="0"/>
              <a:t>             (2)</a:t>
            </a:r>
            <a:r>
              <a:rPr lang="tr-TR" dirty="0" smtClean="0"/>
              <a:t> Hak sahibi/sahiplerine ait ayrı ayrı T.C. Ziraat Bankasından açılmış olan banka hesap numaralarını gösteren banka hesap cüzdanı fotokopileri,</a:t>
            </a:r>
          </a:p>
          <a:p>
            <a:r>
              <a:rPr lang="tr-TR" b="1" dirty="0" smtClean="0"/>
              <a:t>             (3) </a:t>
            </a:r>
            <a:r>
              <a:rPr lang="tr-TR" dirty="0" smtClean="0"/>
              <a:t>Nüfus müdürlüğünden alınacak nüfus kayıt örneği,</a:t>
            </a:r>
          </a:p>
          <a:p>
            <a:r>
              <a:rPr lang="tr-TR" b="1" dirty="0" smtClean="0"/>
              <a:t>             (4)</a:t>
            </a:r>
            <a:r>
              <a:rPr lang="tr-TR" dirty="0" smtClean="0"/>
              <a:t> Olayın kısa açıklaması ile ölümün meydana geliş nedeni hakkında kıta veya kurum amirinin düşünce ve kanaatini içeren durum belgesi.</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normAutofit fontScale="77500" lnSpcReduction="20000"/>
          </a:bodyPr>
          <a:lstStyle/>
          <a:p>
            <a:pPr>
              <a:buNone/>
            </a:pPr>
            <a:r>
              <a:rPr lang="tr-TR" b="1" dirty="0" smtClean="0"/>
              <a:t> b. Maluliyet Yardımlarında:</a:t>
            </a:r>
            <a:endParaRPr lang="tr-TR" dirty="0" smtClean="0"/>
          </a:p>
          <a:p>
            <a:r>
              <a:rPr lang="tr-TR" b="1" dirty="0" smtClean="0"/>
              <a:t>             (1)</a:t>
            </a:r>
            <a:r>
              <a:rPr lang="tr-TR" dirty="0" smtClean="0"/>
              <a:t> Malul gazi veya engelli Mehmetçik veya vekili tarafından verilmiş dilekçe,</a:t>
            </a:r>
          </a:p>
          <a:p>
            <a:r>
              <a:rPr lang="tr-TR" b="1" dirty="0" smtClean="0"/>
              <a:t>             (2)</a:t>
            </a:r>
            <a:r>
              <a:rPr lang="tr-TR" dirty="0" smtClean="0"/>
              <a:t> Malul gazi veya engelli Mehmetçiğin T.C. Ziraat Bankasından açılmış olan banka hesap numaralarını gösteren banka hesap cüzdanı fotokopisi,</a:t>
            </a:r>
          </a:p>
          <a:p>
            <a:r>
              <a:rPr lang="tr-TR" b="1" dirty="0" smtClean="0"/>
              <a:t>             (3)</a:t>
            </a:r>
            <a:r>
              <a:rPr lang="tr-TR" dirty="0" smtClean="0"/>
              <a:t> Nüfus müdürlüğünden alınacak nüfus kayıt örneği,</a:t>
            </a:r>
          </a:p>
          <a:p>
            <a:r>
              <a:rPr lang="tr-TR" b="1" dirty="0" smtClean="0"/>
              <a:t>             (4)</a:t>
            </a:r>
            <a:r>
              <a:rPr lang="tr-TR" dirty="0" smtClean="0"/>
              <a:t> Askerî hastaneden alınacak "Askerliğe Elverişli Değildir" kararlı sağlık kurulu raporu,</a:t>
            </a:r>
          </a:p>
          <a:p>
            <a:r>
              <a:rPr lang="tr-TR" b="1" dirty="0" smtClean="0"/>
              <a:t>             (5)</a:t>
            </a:r>
            <a:r>
              <a:rPr lang="tr-TR" dirty="0" smtClean="0"/>
              <a:t> Olayın kısaca açıklaması ile sakatlanmanın meydana geliş nedeni hakkında birlik komutanı veya kurum amirinin kanaatini içeren durum belgesi.</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29600" cy="4525963"/>
          </a:xfrm>
        </p:spPr>
        <p:txBody>
          <a:bodyPr>
            <a:normAutofit fontScale="77500" lnSpcReduction="20000"/>
          </a:bodyPr>
          <a:lstStyle/>
          <a:p>
            <a:pPr>
              <a:buNone/>
            </a:pPr>
            <a:r>
              <a:rPr lang="tr-TR" b="1" dirty="0" smtClean="0"/>
              <a:t> c. Diğer Yardımlarda;</a:t>
            </a:r>
            <a:endParaRPr lang="tr-TR" dirty="0" smtClean="0"/>
          </a:p>
          <a:p>
            <a:r>
              <a:rPr lang="tr-TR" b="1" dirty="0" smtClean="0"/>
              <a:t>             (1)</a:t>
            </a:r>
            <a:r>
              <a:rPr lang="tr-TR" dirty="0" smtClean="0"/>
              <a:t> Bakım ve öğrenim yardımlarında; ilgili öğrenim kurumundan alınan resmi ve onaylı öğrenim belgesi (her yıl için),</a:t>
            </a:r>
          </a:p>
          <a:p>
            <a:r>
              <a:rPr lang="tr-TR" b="1" dirty="0" smtClean="0"/>
              <a:t>             (2)</a:t>
            </a:r>
            <a:r>
              <a:rPr lang="tr-TR" dirty="0" smtClean="0"/>
              <a:t> Doğum yardımlarında çocuğun babası adına tescil edildiğini gösteren vukuatlı nüfus kayıt örneği,</a:t>
            </a:r>
          </a:p>
          <a:p>
            <a:r>
              <a:rPr lang="tr-TR" b="1" dirty="0" smtClean="0"/>
              <a:t>             (3)</a:t>
            </a:r>
            <a:r>
              <a:rPr lang="tr-TR" dirty="0" smtClean="0"/>
              <a:t> Malul gazi ve engelli bakım yardımı alanlar ile bakım ve öğrenim yardımı alan çocukların ölümlerine yönelik yardımlarında; ölümün tescil edildiğini gösteren nüfus kayıt örneği,</a:t>
            </a:r>
          </a:p>
          <a:p>
            <a:r>
              <a:rPr lang="tr-TR" b="1" dirty="0" smtClean="0"/>
              <a:t>             (4)</a:t>
            </a:r>
            <a:r>
              <a:rPr lang="tr-TR" dirty="0" smtClean="0"/>
              <a:t> Öz gereksinimlerini yerine getiremeyen, bu nedenle bakım ve yardıma muhtaç olan çocuklara yapılacak bakım ve öğrenim yardımı için, sağlık kurulu raporu.</a:t>
            </a:r>
          </a:p>
          <a:p>
            <a:pPr>
              <a:buNone/>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492</Words>
  <Application>Microsoft Office PowerPoint</Application>
  <PresentationFormat>Ekran Gösterisi (4:3)</PresentationFormat>
  <Paragraphs>69</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PowerPoint Sunusu</vt:lpstr>
      <vt:lpstr> Kuruluş  Türk Silahlı Kuvvetleri Mehmetçik Vakfı, ülkemizin ve milletimizin güvenliği için canlarını hiçe sayarak görev yapan erbaş ve erlerimizden şehit olan veya herhangi bir nedenle hayatını kaybedenlerin bakmakla yükümlü oldukları yakınları ile gazi ve engelli Mehmetçiklere sosyal ve ekonomik destek sağlamak amacıyla 17 Mayıs 1982 tarihinde kurulmuştur.  Ülkemiz ve milletimiz açısından son derece önemli ve yararlı bu Vakfın kurulmasına öncülük eden birçok değerli hamiyetli insan olmakla birlikte, "Mehmetçik Vakfı" adı altında kurulmasını zamanın Gnkur. Per. D. Bşk. Korg. Fuat AVCI önermiştir. </vt:lpstr>
      <vt:lpstr>Temel Görevlerimiz</vt:lpstr>
      <vt:lpstr>Hedefi</vt:lpstr>
      <vt:lpstr>Temel Değerlerimiz</vt:lpstr>
      <vt:lpstr>Nasıl Üye Olunur ?</vt:lpstr>
      <vt:lpstr>PowerPoint Sunusu</vt:lpstr>
      <vt:lpstr>PowerPoint Sunusu</vt:lpstr>
      <vt:lpstr>PowerPoint Sunusu</vt:lpstr>
      <vt:lpstr>PowerPoint Sunusu</vt:lpstr>
      <vt:lpstr>Nasıl Bağış Yapılır ?</vt:lpstr>
      <vt:lpstr>Online Bağış</vt:lpstr>
      <vt:lpstr>SMS İle Bağış</vt:lpstr>
      <vt:lpstr>PowerPoint Sunusu</vt:lpstr>
      <vt:lpstr> Banka İle Bağış </vt:lpstr>
      <vt:lpstr> Vekaleten Kurban Bağışı </vt:lpstr>
      <vt:lpstr>PowerPoint Sunusu</vt:lpstr>
      <vt:lpstr>Kimler Yardım Alabilir?</vt:lpstr>
      <vt:lpstr>PowerPoint Sunusu</vt:lpstr>
      <vt:lpstr>HAZIRLAYANLAR: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Kuruluş  Türk Silahlı Kuvvetleri Mehmetçik Vakfı, ülkemizin ve milletimizin güvenliği için canlarını hiçe sayarak görev yapan erbaş ve erlerimizden şehit olan veya herhangi bir nedenle hayatını kaybedenlerin bakmakla yükümlü oldukları yakınları ile gazi ve engelli Mehmetçiklere sosyal ve ekonomik destek sağlamak amacıyla 17 Mayıs 1982 tarihinde kurulmuştur.  Ülkemiz ve milletimiz açısından son derece önemli ve yararlı bu Vakfın kurulmasına öncülük eden birçok değerli hamiyetli insan olmakla birlikte, "Mehmetçik Vakfı" adı altında kurulmasını zamanın Gnkur. Per. D. Bşk. Korg. Fuat AVCI önermiştir.</dc:title>
  <dc:creator>soykan</dc:creator>
  <cp:lastModifiedBy>Windows User</cp:lastModifiedBy>
  <cp:revision>5</cp:revision>
  <dcterms:created xsi:type="dcterms:W3CDTF">2018-10-28T12:59:02Z</dcterms:created>
  <dcterms:modified xsi:type="dcterms:W3CDTF">2018-11-09T09:40:26Z</dcterms:modified>
</cp:coreProperties>
</file>