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1" r:id="rId4"/>
    <p:sldId id="258" r:id="rId5"/>
    <p:sldId id="259" r:id="rId6"/>
    <p:sldId id="260" r:id="rId7"/>
    <p:sldId id="262" r:id="rId8"/>
    <p:sldId id="263"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20" r:id="rId46"/>
    <p:sldId id="308" r:id="rId47"/>
    <p:sldId id="310" r:id="rId48"/>
    <p:sldId id="311" r:id="rId49"/>
    <p:sldId id="312" r:id="rId50"/>
    <p:sldId id="314" r:id="rId51"/>
    <p:sldId id="315" r:id="rId52"/>
    <p:sldId id="316" r:id="rId53"/>
    <p:sldId id="317" r:id="rId54"/>
    <p:sldId id="319" r:id="rId5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p:scale>
          <a:sx n="69" d="100"/>
          <a:sy n="69" d="100"/>
        </p:scale>
        <p:origin x="-1829" y="-4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tr-TR" smtClean="0"/>
              <a:t>Asıl başlık stili için tıklatın</a:t>
            </a:r>
            <a:endParaRPr kumimoji="0" lang="en-US"/>
          </a:p>
        </p:txBody>
      </p:sp>
      <p:sp>
        <p:nvSpPr>
          <p:cNvPr id="3" name="2 Alt Başlık"/>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tr-TR" smtClean="0"/>
              <a:t>Asıl alt başlık stilini düzenlemek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9.11.2018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0" name="9 Dikdörtgen"/>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9.11.2018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8 Dikdörtgen"/>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Dikdörtgen"/>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Dikey Başlık"/>
          <p:cNvSpPr>
            <a:spLocks noGrp="1"/>
          </p:cNvSpPr>
          <p:nvPr>
            <p:ph type="title" orient="vert"/>
          </p:nvPr>
        </p:nvSpPr>
        <p:spPr>
          <a:xfrm>
            <a:off x="6781800" y="274640"/>
            <a:ext cx="19050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04800"/>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9.11.2018</a:t>
            </a:fld>
            <a:endParaRPr lang="tr-TR"/>
          </a:p>
        </p:txBody>
      </p:sp>
      <p:sp>
        <p:nvSpPr>
          <p:cNvPr id="5" name="4 Altbilgi Yer Tutucusu"/>
          <p:cNvSpPr>
            <a:spLocks noGrp="1"/>
          </p:cNvSpPr>
          <p:nvPr>
            <p:ph type="ftr" sz="quarter" idx="11"/>
          </p:nvPr>
        </p:nvSpPr>
        <p:spPr>
          <a:xfrm>
            <a:off x="2640597" y="6377459"/>
            <a:ext cx="3836404" cy="365125"/>
          </a:xfrm>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5448"/>
            <a:ext cx="8229600" cy="1252728"/>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9.11.2018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Dikdörtgen"/>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9.11.2018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9.11.2018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Metin Yer Tutucusu"/>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smtClean="0"/>
              <a:t>Asıl metin stillerini düzenlemek için tıklatın</a:t>
            </a:r>
          </a:p>
        </p:txBody>
      </p:sp>
      <p:sp>
        <p:nvSpPr>
          <p:cNvPr id="6" name="5 İçerik Yer Tutucusu"/>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9.11.2018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9.11.2018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9.11.2018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Metin Yer Tutucusu"/>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9.11.2018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2" name="11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tr-TR" smtClean="0"/>
              <a:t>Asıl başlık stili için tıklatın</a:t>
            </a:r>
            <a:endParaRPr kumimoji="0" lang="en-US"/>
          </a:p>
        </p:txBody>
      </p:sp>
      <p:sp>
        <p:nvSpPr>
          <p:cNvPr id="3" name="2 Resim Yer Tutucusu"/>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164592" y="1170432"/>
            <a:ext cx="2523744" cy="201168"/>
          </a:xfrm>
        </p:spPr>
        <p:txBody>
          <a:bodyPr/>
          <a:lstStyle/>
          <a:p>
            <a:fld id="{D9F75050-0E15-4C5B-92B0-66D068882F1F}" type="datetimeFigureOut">
              <a:rPr lang="tr-TR" smtClean="0"/>
              <a:pPr/>
              <a:t>9.11.2018</a:t>
            </a:fld>
            <a:endParaRPr lang="tr-TR"/>
          </a:p>
        </p:txBody>
      </p:sp>
      <p:sp>
        <p:nvSpPr>
          <p:cNvPr id="11" name="10 Dikdörtgen"/>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Altbilgi Yer Tutucusu"/>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tr-TR"/>
          </a:p>
        </p:txBody>
      </p:sp>
      <p:sp>
        <p:nvSpPr>
          <p:cNvPr id="7" name="6 Slayt Numarası Yer Tutucusu"/>
          <p:cNvSpPr>
            <a:spLocks noGrp="1"/>
          </p:cNvSpPr>
          <p:nvPr>
            <p:ph type="sldNum" sz="quarter" idx="12"/>
          </p:nvPr>
        </p:nvSpPr>
        <p:spPr>
          <a:xfrm>
            <a:off x="8339328" y="1170432"/>
            <a:ext cx="733864" cy="201168"/>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Dikdörtgen"/>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Dikdörtgen"/>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Yer Tutucusu"/>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4" name="3 Veri Yer Tutucusu"/>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9F75050-0E15-4C5B-92B0-66D068882F1F}" type="datetimeFigureOut">
              <a:rPr lang="tr-TR" smtClean="0"/>
              <a:pPr/>
              <a:t>9.11.2018</a:t>
            </a:fld>
            <a:endParaRPr lang="tr-TR"/>
          </a:p>
        </p:txBody>
      </p:sp>
      <p:sp>
        <p:nvSpPr>
          <p:cNvPr id="5" name="4 Altbilgi Yer Tutucusu"/>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tr-TR"/>
          </a:p>
        </p:txBody>
      </p:sp>
      <p:sp>
        <p:nvSpPr>
          <p:cNvPr id="6" name="5 Slayt Numarası Yer Tutucusu"/>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0"/>
            <a:ext cx="9144000" cy="1340768"/>
          </a:xfrm>
        </p:spPr>
        <p:txBody>
          <a:bodyPr>
            <a:normAutofit/>
          </a:bodyPr>
          <a:lstStyle/>
          <a:p>
            <a:pPr algn="ctr"/>
            <a:r>
              <a:rPr lang="tr-TR" sz="8000" dirty="0" smtClean="0">
                <a:solidFill>
                  <a:srgbClr val="FF0000"/>
                </a:solidFill>
                <a:latin typeface="Times New Roman" pitchFamily="18" charset="0"/>
                <a:cs typeface="Times New Roman" pitchFamily="18" charset="0"/>
              </a:rPr>
              <a:t>TÜRK </a:t>
            </a:r>
            <a:r>
              <a:rPr lang="tr-TR" sz="8000" dirty="0" smtClean="0">
                <a:solidFill>
                  <a:schemeClr val="tx1"/>
                </a:solidFill>
                <a:latin typeface="Times New Roman" pitchFamily="18" charset="0"/>
                <a:cs typeface="Times New Roman" pitchFamily="18" charset="0"/>
              </a:rPr>
              <a:t>KIZILAYI</a:t>
            </a:r>
            <a:endParaRPr lang="tr-TR" sz="8000" dirty="0">
              <a:solidFill>
                <a:schemeClr val="tx1"/>
              </a:solidFill>
              <a:latin typeface="Times New Roman" pitchFamily="18" charset="0"/>
              <a:cs typeface="Times New Roman" pitchFamily="18" charset="0"/>
            </a:endParaRPr>
          </a:p>
        </p:txBody>
      </p:sp>
      <p:pic>
        <p:nvPicPr>
          <p:cNvPr id="15362" name="Picture 2" descr="kÄ±zÄ±lay ile ilgili gÃ¶rsel sonucu"/>
          <p:cNvPicPr>
            <a:picLocks noChangeAspect="1" noChangeArrowheads="1"/>
          </p:cNvPicPr>
          <p:nvPr/>
        </p:nvPicPr>
        <p:blipFill>
          <a:blip r:embed="rId2" cstate="print"/>
          <a:srcRect/>
          <a:stretch>
            <a:fillRect/>
          </a:stretch>
        </p:blipFill>
        <p:spPr bwMode="auto">
          <a:xfrm>
            <a:off x="0" y="4049688"/>
            <a:ext cx="9144000" cy="2808312"/>
          </a:xfrm>
          <a:prstGeom prst="rect">
            <a:avLst/>
          </a:prstGeom>
          <a:noFill/>
        </p:spPr>
      </p:pic>
      <p:sp>
        <p:nvSpPr>
          <p:cNvPr id="6" name="5 Metin kutusu"/>
          <p:cNvSpPr txBox="1"/>
          <p:nvPr/>
        </p:nvSpPr>
        <p:spPr>
          <a:xfrm>
            <a:off x="0" y="1340768"/>
            <a:ext cx="9144000" cy="3108543"/>
          </a:xfrm>
          <a:prstGeom prst="rect">
            <a:avLst/>
          </a:prstGeom>
          <a:noFill/>
        </p:spPr>
        <p:txBody>
          <a:bodyPr wrap="square" rtlCol="0">
            <a:spAutoFit/>
          </a:bodyPr>
          <a:lstStyle/>
          <a:p>
            <a:r>
              <a:rPr lang="tr-TR" sz="2400" dirty="0" smtClean="0"/>
              <a:t>				</a:t>
            </a:r>
            <a:r>
              <a:rPr lang="tr-TR" sz="2400" dirty="0" smtClean="0">
                <a:solidFill>
                  <a:srgbClr val="FF0000"/>
                </a:solidFill>
              </a:rPr>
              <a:t>GRUP</a:t>
            </a:r>
            <a:r>
              <a:rPr lang="tr-TR" sz="2400" dirty="0" smtClean="0">
                <a:solidFill>
                  <a:srgbClr val="FFFF00"/>
                </a:solidFill>
              </a:rPr>
              <a:t>   </a:t>
            </a:r>
            <a:r>
              <a:rPr lang="tr-TR" sz="2400" dirty="0" smtClean="0"/>
              <a:t>ÜYELERİ</a:t>
            </a:r>
          </a:p>
          <a:p>
            <a:r>
              <a:rPr lang="tr-TR" sz="2400" dirty="0" smtClean="0">
                <a:solidFill>
                  <a:srgbClr val="FF0000"/>
                </a:solidFill>
                <a:latin typeface="Times New Roman" pitchFamily="18" charset="0"/>
                <a:cs typeface="Times New Roman" pitchFamily="18" charset="0"/>
              </a:rPr>
              <a:t>15010308050</a:t>
            </a:r>
            <a:r>
              <a:rPr lang="tr-TR" sz="2400" dirty="0" smtClean="0">
                <a:solidFill>
                  <a:srgbClr val="FFFF00"/>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MESTAN KIRAR</a:t>
            </a:r>
          </a:p>
          <a:p>
            <a:r>
              <a:rPr lang="tr-TR" sz="2400" dirty="0" smtClean="0">
                <a:solidFill>
                  <a:srgbClr val="FF0000"/>
                </a:solidFill>
                <a:latin typeface="Times New Roman" pitchFamily="18" charset="0"/>
                <a:cs typeface="Times New Roman" pitchFamily="18" charset="0"/>
              </a:rPr>
              <a:t>15010308022</a:t>
            </a:r>
            <a:r>
              <a:rPr lang="tr-TR" sz="2400" dirty="0" smtClean="0">
                <a:solidFill>
                  <a:srgbClr val="FFFF00"/>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BİLAL ENES EVLEKOĞLU</a:t>
            </a:r>
          </a:p>
          <a:p>
            <a:r>
              <a:rPr lang="tr-TR" sz="2400" dirty="0" smtClean="0">
                <a:solidFill>
                  <a:srgbClr val="FF0000"/>
                </a:solidFill>
                <a:latin typeface="Times New Roman" pitchFamily="18" charset="0"/>
                <a:cs typeface="Times New Roman" pitchFamily="18" charset="0"/>
              </a:rPr>
              <a:t>15010308010</a:t>
            </a:r>
            <a:r>
              <a:rPr lang="tr-TR" sz="2400" dirty="0" smtClean="0">
                <a:solidFill>
                  <a:srgbClr val="FFFF00"/>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BURAK TOSUN</a:t>
            </a:r>
          </a:p>
          <a:p>
            <a:r>
              <a:rPr lang="tr-TR" sz="2400" dirty="0" smtClean="0">
                <a:solidFill>
                  <a:srgbClr val="FF0000"/>
                </a:solidFill>
                <a:latin typeface="Times New Roman" pitchFamily="18" charset="0"/>
                <a:cs typeface="Times New Roman" pitchFamily="18" charset="0"/>
              </a:rPr>
              <a:t>15010308029</a:t>
            </a:r>
            <a:r>
              <a:rPr lang="tr-TR" sz="2400" dirty="0" smtClean="0">
                <a:solidFill>
                  <a:srgbClr val="FFFF00"/>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FARUK ÖZPOLAT</a:t>
            </a:r>
          </a:p>
          <a:p>
            <a:r>
              <a:rPr lang="tr-TR" sz="2400" dirty="0" smtClean="0">
                <a:solidFill>
                  <a:srgbClr val="FF0000"/>
                </a:solidFill>
                <a:latin typeface="Times New Roman" pitchFamily="18" charset="0"/>
                <a:cs typeface="Times New Roman" pitchFamily="18" charset="0"/>
              </a:rPr>
              <a:t>15010308023</a:t>
            </a:r>
            <a:r>
              <a:rPr lang="tr-TR" sz="2400" dirty="0" smtClean="0">
                <a:solidFill>
                  <a:srgbClr val="FFFF00"/>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BUĞRA BERK ERÇOBAN</a:t>
            </a:r>
          </a:p>
          <a:p>
            <a:r>
              <a:rPr lang="tr-TR" sz="2400" dirty="0" smtClean="0">
                <a:solidFill>
                  <a:srgbClr val="FF0000"/>
                </a:solidFill>
                <a:latin typeface="Times New Roman" pitchFamily="18" charset="0"/>
                <a:cs typeface="Times New Roman" pitchFamily="18" charset="0"/>
              </a:rPr>
              <a:t>15010308039</a:t>
            </a:r>
            <a:r>
              <a:rPr lang="tr-TR" sz="2400" dirty="0" smtClean="0">
                <a:solidFill>
                  <a:srgbClr val="FFFF00"/>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FURKAN AYATA</a:t>
            </a:r>
          </a:p>
          <a:p>
            <a:endParaRPr lang="tr-TR"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lstStyle/>
          <a:p>
            <a:pPr algn="ctr"/>
            <a:r>
              <a:rPr lang="tr-TR" dirty="0" smtClean="0">
                <a:solidFill>
                  <a:srgbClr val="FF0000"/>
                </a:solidFill>
              </a:rPr>
              <a:t>BAĞIMSIZLIK</a:t>
            </a:r>
            <a:endParaRPr lang="tr-TR" dirty="0">
              <a:solidFill>
                <a:srgbClr val="FF0000"/>
              </a:solidFill>
            </a:endParaRPr>
          </a:p>
        </p:txBody>
      </p:sp>
      <p:sp>
        <p:nvSpPr>
          <p:cNvPr id="4" name="3 Metin kutusu"/>
          <p:cNvSpPr txBox="1"/>
          <p:nvPr/>
        </p:nvSpPr>
        <p:spPr>
          <a:xfrm>
            <a:off x="0" y="1484784"/>
            <a:ext cx="9144000" cy="1200329"/>
          </a:xfrm>
          <a:prstGeom prst="rect">
            <a:avLst/>
          </a:prstGeom>
          <a:noFill/>
        </p:spPr>
        <p:txBody>
          <a:bodyPr wrap="square" rtlCol="0">
            <a:spAutoFit/>
          </a:bodyPr>
          <a:lstStyle/>
          <a:p>
            <a:pPr algn="just"/>
            <a:r>
              <a:rPr lang="tr-TR" dirty="0" smtClean="0"/>
              <a:t>	</a:t>
            </a:r>
            <a:r>
              <a:rPr lang="tr-TR" b="1" dirty="0" smtClean="0">
                <a:latin typeface="Times New Roman" pitchFamily="18" charset="0"/>
                <a:cs typeface="Times New Roman" pitchFamily="18" charset="0"/>
              </a:rPr>
              <a:t>Kızılay bağımsız bir kurumdur. Kızılay, insancıl faaliyetlerinde kamu otoritelerinin yardımcısı olarak, Türkiye Cumhuriyeti Devleti yasalarına tabii, ancak kendisine her daim Uluslararası Kızılay-Kızılhaç Hareketi temel ilkelerine uygun hareket etme olanağı veren bir özerkliğe sahiptir.</a:t>
            </a:r>
            <a:endParaRPr lang="tr-TR" b="1" dirty="0">
              <a:latin typeface="Times New Roman" pitchFamily="18" charset="0"/>
              <a:cs typeface="Times New Roman" pitchFamily="18" charset="0"/>
            </a:endParaRPr>
          </a:p>
        </p:txBody>
      </p:sp>
      <p:pic>
        <p:nvPicPr>
          <p:cNvPr id="56322" name="Picture 2" descr="kÄ±zÄ±lay ile ilgili gÃ¶rsel sonucu"/>
          <p:cNvPicPr>
            <a:picLocks noChangeAspect="1" noChangeArrowheads="1"/>
          </p:cNvPicPr>
          <p:nvPr/>
        </p:nvPicPr>
        <p:blipFill>
          <a:blip r:embed="rId2" cstate="print"/>
          <a:srcRect/>
          <a:stretch>
            <a:fillRect/>
          </a:stretch>
        </p:blipFill>
        <p:spPr bwMode="auto">
          <a:xfrm>
            <a:off x="0" y="2924944"/>
            <a:ext cx="9144000" cy="393305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lstStyle/>
          <a:p>
            <a:pPr algn="ctr"/>
            <a:r>
              <a:rPr lang="tr-TR" dirty="0" smtClean="0">
                <a:solidFill>
                  <a:srgbClr val="FF0000"/>
                </a:solidFill>
              </a:rPr>
              <a:t>GÖNÜLLÜ HİZMET</a:t>
            </a:r>
            <a:endParaRPr lang="tr-TR" dirty="0">
              <a:solidFill>
                <a:srgbClr val="FF0000"/>
              </a:solidFill>
            </a:endParaRPr>
          </a:p>
        </p:txBody>
      </p:sp>
      <p:sp>
        <p:nvSpPr>
          <p:cNvPr id="4" name="3 Metin kutusu"/>
          <p:cNvSpPr txBox="1"/>
          <p:nvPr/>
        </p:nvSpPr>
        <p:spPr>
          <a:xfrm>
            <a:off x="0" y="1484784"/>
            <a:ext cx="9144000" cy="923330"/>
          </a:xfrm>
          <a:prstGeom prst="rect">
            <a:avLst/>
          </a:prstGeom>
          <a:noFill/>
        </p:spPr>
        <p:txBody>
          <a:bodyPr wrap="square" rtlCol="0">
            <a:spAutoFit/>
          </a:bodyPr>
          <a:lstStyle/>
          <a:p>
            <a:r>
              <a:rPr lang="tr-TR" dirty="0" smtClean="0"/>
              <a:t>	</a:t>
            </a:r>
            <a:r>
              <a:rPr lang="tr-TR" b="1" dirty="0" smtClean="0">
                <a:latin typeface="Times New Roman" pitchFamily="18" charset="0"/>
                <a:cs typeface="Times New Roman" pitchFamily="18" charset="0"/>
              </a:rPr>
              <a:t>Kızılay, hizmetlerinden hiçbir şekilde çıkar gözetmeyen gönüllü bir yardım kurumudur.</a:t>
            </a:r>
            <a:r>
              <a:rPr lang="tr-TR" dirty="0" smtClean="0"/>
              <a:t/>
            </a:r>
            <a:br>
              <a:rPr lang="tr-TR" dirty="0" smtClean="0"/>
            </a:br>
            <a:endParaRPr lang="tr-TR" dirty="0"/>
          </a:p>
        </p:txBody>
      </p:sp>
      <p:pic>
        <p:nvPicPr>
          <p:cNvPr id="55298" name="Picture 2" descr="kÄ±zÄ±lay gÃ¶nÃ¼llÃ¼ hizmet ile ilgili gÃ¶rsel sonucu"/>
          <p:cNvPicPr>
            <a:picLocks noChangeAspect="1" noChangeArrowheads="1"/>
          </p:cNvPicPr>
          <p:nvPr/>
        </p:nvPicPr>
        <p:blipFill>
          <a:blip r:embed="rId2" cstate="print"/>
          <a:srcRect/>
          <a:stretch>
            <a:fillRect/>
          </a:stretch>
        </p:blipFill>
        <p:spPr bwMode="auto">
          <a:xfrm>
            <a:off x="0" y="2276872"/>
            <a:ext cx="9144000" cy="45811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lstStyle/>
          <a:p>
            <a:pPr algn="ctr"/>
            <a:r>
              <a:rPr lang="tr-TR" dirty="0" smtClean="0">
                <a:solidFill>
                  <a:srgbClr val="FF0000"/>
                </a:solidFill>
              </a:rPr>
              <a:t>BİRLİK</a:t>
            </a:r>
            <a:endParaRPr lang="tr-TR" dirty="0">
              <a:solidFill>
                <a:srgbClr val="FF0000"/>
              </a:solidFill>
            </a:endParaRPr>
          </a:p>
        </p:txBody>
      </p:sp>
      <p:sp>
        <p:nvSpPr>
          <p:cNvPr id="4" name="3 Metin kutusu"/>
          <p:cNvSpPr txBox="1"/>
          <p:nvPr/>
        </p:nvSpPr>
        <p:spPr>
          <a:xfrm>
            <a:off x="0" y="1484784"/>
            <a:ext cx="9144000" cy="646331"/>
          </a:xfrm>
          <a:prstGeom prst="rect">
            <a:avLst/>
          </a:prstGeom>
          <a:noFill/>
        </p:spPr>
        <p:txBody>
          <a:bodyPr wrap="square" rtlCol="0">
            <a:spAutoFit/>
          </a:bodyPr>
          <a:lstStyle/>
          <a:p>
            <a:r>
              <a:rPr lang="tr-TR" dirty="0" smtClean="0"/>
              <a:t>	</a:t>
            </a:r>
            <a:r>
              <a:rPr lang="tr-TR" b="1" dirty="0" smtClean="0">
                <a:latin typeface="Times New Roman" pitchFamily="18" charset="0"/>
                <a:cs typeface="Times New Roman" pitchFamily="18" charset="0"/>
              </a:rPr>
              <a:t>Türkiye’de “Kızılay” adı altında tek bir dernek kurulabilir. Bu dernek herkese açıktır. İnsancıl faaliyetlerini bütün yurdu kapsayacak şekilde yürütür.</a:t>
            </a:r>
            <a:endParaRPr lang="tr-TR" b="1" dirty="0">
              <a:latin typeface="Times New Roman" pitchFamily="18" charset="0"/>
              <a:cs typeface="Times New Roman" pitchFamily="18" charset="0"/>
            </a:endParaRPr>
          </a:p>
        </p:txBody>
      </p:sp>
      <p:pic>
        <p:nvPicPr>
          <p:cNvPr id="54274" name="Picture 2" descr="kÄ±zÄ±lay gÃ¶nÃ¼llÃ¼ hizmet ile ilgili gÃ¶rsel sonucu"/>
          <p:cNvPicPr>
            <a:picLocks noChangeAspect="1" noChangeArrowheads="1"/>
          </p:cNvPicPr>
          <p:nvPr/>
        </p:nvPicPr>
        <p:blipFill>
          <a:blip r:embed="rId2" cstate="print"/>
          <a:srcRect/>
          <a:stretch>
            <a:fillRect/>
          </a:stretch>
        </p:blipFill>
        <p:spPr bwMode="auto">
          <a:xfrm>
            <a:off x="0" y="2492895"/>
            <a:ext cx="9144000" cy="436510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lstStyle/>
          <a:p>
            <a:pPr algn="ctr"/>
            <a:r>
              <a:rPr lang="tr-TR" dirty="0" smtClean="0">
                <a:solidFill>
                  <a:srgbClr val="FF0000"/>
                </a:solidFill>
              </a:rPr>
              <a:t>EVRENSELLİK</a:t>
            </a:r>
            <a:endParaRPr lang="tr-TR" dirty="0">
              <a:solidFill>
                <a:srgbClr val="FF0000"/>
              </a:solidFill>
            </a:endParaRPr>
          </a:p>
        </p:txBody>
      </p:sp>
      <p:sp>
        <p:nvSpPr>
          <p:cNvPr id="4" name="3 Metin kutusu"/>
          <p:cNvSpPr txBox="1"/>
          <p:nvPr/>
        </p:nvSpPr>
        <p:spPr>
          <a:xfrm>
            <a:off x="0" y="1484784"/>
            <a:ext cx="9144000" cy="923330"/>
          </a:xfrm>
          <a:prstGeom prst="rect">
            <a:avLst/>
          </a:prstGeom>
          <a:noFill/>
        </p:spPr>
        <p:txBody>
          <a:bodyPr wrap="square" rtlCol="0">
            <a:spAutoFit/>
          </a:bodyPr>
          <a:lstStyle/>
          <a:p>
            <a:pPr algn="just"/>
            <a:r>
              <a:rPr lang="tr-TR" b="1" dirty="0" smtClean="0">
                <a:latin typeface="Times New Roman" pitchFamily="18" charset="0"/>
                <a:cs typeface="Times New Roman" pitchFamily="18" charset="0"/>
              </a:rPr>
              <a:t>Diğer ülke ulusal dernekleri ile eşit statüye sahip ve karşılıklı yardımlaşmada onlarla eşit sorumlulukları ve görevleri paylaşan Kızılay, dünya çapında bir organizasyonun içinde yer alır.</a:t>
            </a:r>
            <a:endParaRPr lang="tr-TR" b="1" dirty="0">
              <a:latin typeface="Times New Roman" pitchFamily="18" charset="0"/>
              <a:cs typeface="Times New Roman" pitchFamily="18" charset="0"/>
            </a:endParaRPr>
          </a:p>
        </p:txBody>
      </p:sp>
      <p:pic>
        <p:nvPicPr>
          <p:cNvPr id="62466" name="Picture 2" descr="kÄ±zÄ±lay evrensel ile ilgili gÃ¶rsel sonucu"/>
          <p:cNvPicPr>
            <a:picLocks noChangeAspect="1" noChangeArrowheads="1"/>
          </p:cNvPicPr>
          <p:nvPr/>
        </p:nvPicPr>
        <p:blipFill>
          <a:blip r:embed="rId2" cstate="print"/>
          <a:srcRect/>
          <a:stretch>
            <a:fillRect/>
          </a:stretch>
        </p:blipFill>
        <p:spPr bwMode="auto">
          <a:xfrm>
            <a:off x="0" y="2446016"/>
            <a:ext cx="9144000" cy="441198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lstStyle/>
          <a:p>
            <a:pPr algn="ctr"/>
            <a:r>
              <a:rPr lang="tr-TR" dirty="0" smtClean="0">
                <a:solidFill>
                  <a:srgbClr val="FF0000"/>
                </a:solidFill>
              </a:rPr>
              <a:t>NELER YAPIYOR ?</a:t>
            </a:r>
            <a:endParaRPr lang="tr-TR" dirty="0">
              <a:solidFill>
                <a:srgbClr val="FF0000"/>
              </a:solidFill>
            </a:endParaRPr>
          </a:p>
        </p:txBody>
      </p:sp>
      <p:sp>
        <p:nvSpPr>
          <p:cNvPr id="4" name="3 Metin kutusu"/>
          <p:cNvSpPr txBox="1"/>
          <p:nvPr/>
        </p:nvSpPr>
        <p:spPr>
          <a:xfrm>
            <a:off x="0" y="1484784"/>
            <a:ext cx="9144000" cy="1477328"/>
          </a:xfrm>
          <a:prstGeom prst="rect">
            <a:avLst/>
          </a:prstGeom>
          <a:noFill/>
        </p:spPr>
        <p:txBody>
          <a:bodyPr wrap="square" rtlCol="0">
            <a:spAutoFit/>
          </a:bodyPr>
          <a:lstStyle/>
          <a:p>
            <a:pPr algn="just"/>
            <a:r>
              <a:rPr lang="tr-TR" b="1" dirty="0" smtClean="0">
                <a:latin typeface="Times New Roman" pitchFamily="18" charset="0"/>
                <a:cs typeface="Times New Roman" pitchFamily="18" charset="0"/>
              </a:rPr>
              <a:t>Kurulduğu 1868 yılından bu yana toplumsal dayanışmayı sağlamak, sosyal refahın gelişmesine katkıda bulunmak, yoksul ve muhtaç insanlara barınma, beslenme ve sağlık yardımı ulaştırmak için önemli görevler üstlenen Türk Kızılay, kan, afet, uluslararası yardım, göç ve mülteci hizmetleri, sosyal hizmetler, sağlık, ilk yardım, eğitim, gençlik ve mineralli su işletmeleri alanlarında faaliyet sunar.</a:t>
            </a:r>
            <a:endParaRPr lang="tr-TR" dirty="0">
              <a:latin typeface="Times New Roman" pitchFamily="18" charset="0"/>
              <a:cs typeface="Times New Roman" pitchFamily="18" charset="0"/>
            </a:endParaRPr>
          </a:p>
        </p:txBody>
      </p:sp>
      <p:pic>
        <p:nvPicPr>
          <p:cNvPr id="5124" name="Picture 4" descr="Ä°lgili resim"/>
          <p:cNvPicPr>
            <a:picLocks noChangeAspect="1" noChangeArrowheads="1"/>
          </p:cNvPicPr>
          <p:nvPr/>
        </p:nvPicPr>
        <p:blipFill>
          <a:blip r:embed="rId2" cstate="print"/>
          <a:srcRect/>
          <a:stretch>
            <a:fillRect/>
          </a:stretch>
        </p:blipFill>
        <p:spPr bwMode="auto">
          <a:xfrm>
            <a:off x="4427984" y="3501008"/>
            <a:ext cx="4716016" cy="3356993"/>
          </a:xfrm>
          <a:prstGeom prst="rect">
            <a:avLst/>
          </a:prstGeom>
          <a:noFill/>
        </p:spPr>
      </p:pic>
      <p:pic>
        <p:nvPicPr>
          <p:cNvPr id="5126" name="Picture 6" descr="https://www.kizilay.org.tr/assets/images/kan-bagisi.png"/>
          <p:cNvPicPr>
            <a:picLocks noChangeAspect="1" noChangeArrowheads="1"/>
          </p:cNvPicPr>
          <p:nvPr/>
        </p:nvPicPr>
        <p:blipFill>
          <a:blip r:embed="rId3" cstate="print"/>
          <a:srcRect/>
          <a:stretch>
            <a:fillRect/>
          </a:stretch>
        </p:blipFill>
        <p:spPr bwMode="auto">
          <a:xfrm>
            <a:off x="0" y="3284984"/>
            <a:ext cx="4427984" cy="357301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Ulusal Afet Yönetimi</a:t>
            </a:r>
            <a:r>
              <a:rPr lang="tr-TR" dirty="0" smtClean="0"/>
              <a:t/>
            </a:r>
            <a:br>
              <a:rPr lang="tr-TR" dirty="0" smtClean="0"/>
            </a:br>
            <a:endParaRPr lang="tr-TR" dirty="0"/>
          </a:p>
        </p:txBody>
      </p:sp>
      <p:sp>
        <p:nvSpPr>
          <p:cNvPr id="4" name="3 Metin kutusu"/>
          <p:cNvSpPr txBox="1"/>
          <p:nvPr/>
        </p:nvSpPr>
        <p:spPr>
          <a:xfrm>
            <a:off x="0" y="1484784"/>
            <a:ext cx="9144000" cy="2970044"/>
          </a:xfrm>
          <a:prstGeom prst="rect">
            <a:avLst/>
          </a:prstGeom>
          <a:noFill/>
        </p:spPr>
        <p:txBody>
          <a:bodyPr wrap="square" rtlCol="0">
            <a:spAutoFit/>
          </a:bodyPr>
          <a:lstStyle/>
          <a:p>
            <a:pPr algn="just"/>
            <a:r>
              <a:rPr lang="tr-TR" sz="1700" b="1" dirty="0" smtClean="0">
                <a:latin typeface="Times New Roman" pitchFamily="18" charset="0"/>
                <a:cs typeface="Times New Roman" pitchFamily="18" charset="0"/>
              </a:rPr>
              <a:t>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ülke çapında yaygınlaştırdığı afet müdahale ve afet lojistik sistemleri ile</a:t>
            </a:r>
            <a:br>
              <a:rPr lang="tr-TR" sz="1700" b="1" dirty="0" smtClean="0">
                <a:latin typeface="Times New Roman" pitchFamily="18" charset="0"/>
                <a:cs typeface="Times New Roman" pitchFamily="18" charset="0"/>
              </a:rPr>
            </a:br>
            <a:r>
              <a:rPr lang="tr-TR" sz="1700" b="1" dirty="0" smtClean="0">
                <a:latin typeface="Times New Roman" pitchFamily="18" charset="0"/>
                <a:cs typeface="Times New Roman" pitchFamily="18" charset="0"/>
              </a:rPr>
              <a:t>dünyanın en iyi afet örgütlenmelerinden birine sahiptir. 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yurt içinde meydana gelen doğal afetler sonrasında afetzedelere acil beslenme hizmeti verir. Acil barınma konusunda devletin ilgili kurumlarının yanında yardımcı rol üstlenir.  Afet müdahale ve afet lojistik </a:t>
            </a:r>
            <a:r>
              <a:rPr lang="tr-TR" sz="1700" b="1" dirty="0" err="1" smtClean="0">
                <a:latin typeface="Times New Roman" pitchFamily="18" charset="0"/>
                <a:cs typeface="Times New Roman" pitchFamily="18" charset="0"/>
              </a:rPr>
              <a:t>sisteise</a:t>
            </a:r>
            <a:r>
              <a:rPr lang="tr-TR" sz="1700" b="1" dirty="0" smtClean="0">
                <a:latin typeface="Times New Roman" pitchFamily="18" charset="0"/>
                <a:cs typeface="Times New Roman" pitchFamily="18" charset="0"/>
              </a:rPr>
              <a:t> </a:t>
            </a:r>
            <a:r>
              <a:rPr lang="tr-TR" sz="1700" b="1" dirty="0" err="1" smtClean="0">
                <a:latin typeface="Times New Roman" pitchFamily="18" charset="0"/>
                <a:cs typeface="Times New Roman" pitchFamily="18" charset="0"/>
              </a:rPr>
              <a:t>mlerini</a:t>
            </a:r>
            <a:r>
              <a:rPr lang="tr-TR" sz="1700" b="1" dirty="0" smtClean="0">
                <a:latin typeface="Times New Roman" pitchFamily="18" charset="0"/>
                <a:cs typeface="Times New Roman" pitchFamily="18" charset="0"/>
              </a:rPr>
              <a:t> ülke çapında yaygınlaştıran, bu ağ ile dünyanın en iyi afet örgütlenmelerinden birine sahip olan 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8 Bölgesel ile 25 Yerel Afet Müdahale ve Lojistik Merkezleri sayesinde en kısa sürede afet alanına ulaşır. Afet sonrası bölgedeki acil ihtiyaçları karşılayan 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beslenme alanında ise Mobil Ekmek Fırını, Mobil Mutfak ve Mobil İkram Araçları ile kaliteli ve hızlı hizmetle afetzedelerin yanında olur. Ankara ve Erzincan’da çadır işletmesi ve üretim atölyesi bulunan 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yurt içi ve yurt dışı insani yardım çalışmalarında uzun süreli kullanılabilen afet çadırlarının yanı sıra ihtiyaca yönelik özel çadırlar da üretmektedir.</a:t>
            </a:r>
            <a:endParaRPr lang="tr-TR" sz="1700" b="1" dirty="0">
              <a:latin typeface="Times New Roman" pitchFamily="18" charset="0"/>
              <a:cs typeface="Times New Roman" pitchFamily="18" charset="0"/>
            </a:endParaRPr>
          </a:p>
        </p:txBody>
      </p:sp>
      <p:pic>
        <p:nvPicPr>
          <p:cNvPr id="4098" name="Picture 2" descr="kÄ±zÄ±lay afet ile ilgili gÃ¶rsel sonucu"/>
          <p:cNvPicPr>
            <a:picLocks noChangeAspect="1" noChangeArrowheads="1"/>
          </p:cNvPicPr>
          <p:nvPr/>
        </p:nvPicPr>
        <p:blipFill>
          <a:blip r:embed="rId2" cstate="print"/>
          <a:srcRect/>
          <a:stretch>
            <a:fillRect/>
          </a:stretch>
        </p:blipFill>
        <p:spPr bwMode="auto">
          <a:xfrm>
            <a:off x="0" y="4437112"/>
            <a:ext cx="9144000" cy="242088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Kan Hizmetleri</a:t>
            </a:r>
            <a:r>
              <a:rPr lang="tr-TR" dirty="0" smtClean="0"/>
              <a:t/>
            </a:r>
            <a:br>
              <a:rPr lang="tr-TR" dirty="0" smtClean="0"/>
            </a:br>
            <a:endParaRPr lang="tr-TR" dirty="0"/>
          </a:p>
        </p:txBody>
      </p:sp>
      <p:sp>
        <p:nvSpPr>
          <p:cNvPr id="4" name="3 Metin kutusu"/>
          <p:cNvSpPr txBox="1"/>
          <p:nvPr/>
        </p:nvSpPr>
        <p:spPr>
          <a:xfrm>
            <a:off x="0" y="1484784"/>
            <a:ext cx="9144000" cy="2708434"/>
          </a:xfrm>
          <a:prstGeom prst="rect">
            <a:avLst/>
          </a:prstGeom>
          <a:noFill/>
        </p:spPr>
        <p:txBody>
          <a:bodyPr wrap="square" rtlCol="0">
            <a:spAutoFit/>
          </a:bodyPr>
          <a:lstStyle/>
          <a:p>
            <a:pPr algn="just"/>
            <a:r>
              <a:rPr lang="tr-TR" sz="1700" b="1" dirty="0" smtClean="0">
                <a:latin typeface="Times New Roman" pitchFamily="18" charset="0"/>
                <a:cs typeface="Times New Roman" pitchFamily="18" charset="0"/>
              </a:rPr>
              <a:t>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Bölge Kan Merkezleri, Kan Bağış Merkezleri ve mobil kan bağış</a:t>
            </a:r>
            <a:br>
              <a:rPr lang="tr-TR" sz="1700" b="1" dirty="0" smtClean="0">
                <a:latin typeface="Times New Roman" pitchFamily="18" charset="0"/>
                <a:cs typeface="Times New Roman" pitchFamily="18" charset="0"/>
              </a:rPr>
            </a:br>
            <a:r>
              <a:rPr lang="tr-TR" sz="1700" b="1" dirty="0" smtClean="0">
                <a:latin typeface="Times New Roman" pitchFamily="18" charset="0"/>
                <a:cs typeface="Times New Roman" pitchFamily="18" charset="0"/>
              </a:rPr>
              <a:t>araçları ile ülkemizin ihtiyacı olan kanın tamamını gönüllü ve sürekli bağışçılardan karşılamayı hedeflemektedir.Türk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Türkiye’nin ihtiyacı olan kanın tamamını gönüllü ve sürekli bağışçılardan karşılamak için “Ulusal Kan Temini Projesi”ni yürütür. Ülke genelinde 17 Bölge Kan Merkezi, 64 Kan Bağış Merkezi ve 150’den fazla mobil kan bağış aracı ile hizmet verir. Bu merkez ve birimlerde binlerce uzman personel istihdam edilmektedir. Hasta güvenliği açısından kendisine bağışlanan her kanı modern </a:t>
            </a:r>
            <a:r>
              <a:rPr lang="tr-TR" sz="1700" b="1" dirty="0" err="1" smtClean="0">
                <a:latin typeface="Times New Roman" pitchFamily="18" charset="0"/>
                <a:cs typeface="Times New Roman" pitchFamily="18" charset="0"/>
              </a:rPr>
              <a:t>laboratuvarlarda</a:t>
            </a:r>
            <a:r>
              <a:rPr lang="tr-TR" sz="1700" b="1" dirty="0" smtClean="0">
                <a:latin typeface="Times New Roman" pitchFamily="18" charset="0"/>
                <a:cs typeface="Times New Roman" pitchFamily="18" charset="0"/>
              </a:rPr>
              <a:t> testlere tabii tutan 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kanı ihtiyacı olan kişilere verilmek üzere hastanelere ulaştırır. Güvenli kan temini konusundaki başarısını ilik nakli ve kök hücre tedavisi alanına da taşıyan 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TÜRKÖK Projesini Sağlık Bakanlığı ile ortaklaşa yürütür.</a:t>
            </a:r>
            <a:endParaRPr lang="tr-TR" sz="1700" b="1" dirty="0">
              <a:latin typeface="Times New Roman" pitchFamily="18" charset="0"/>
              <a:cs typeface="Times New Roman" pitchFamily="18" charset="0"/>
            </a:endParaRPr>
          </a:p>
        </p:txBody>
      </p:sp>
      <p:pic>
        <p:nvPicPr>
          <p:cNvPr id="3074" name="Picture 2" descr="kÄ±zÄ±lay kan hizmetleri ile ilgili gÃ¶rsel sonucu"/>
          <p:cNvPicPr>
            <a:picLocks noChangeAspect="1" noChangeArrowheads="1"/>
          </p:cNvPicPr>
          <p:nvPr/>
        </p:nvPicPr>
        <p:blipFill>
          <a:blip r:embed="rId2" cstate="print"/>
          <a:srcRect/>
          <a:stretch>
            <a:fillRect/>
          </a:stretch>
        </p:blipFill>
        <p:spPr bwMode="auto">
          <a:xfrm>
            <a:off x="0" y="4149080"/>
            <a:ext cx="9144000" cy="270892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Uluslararası Yardımlar</a:t>
            </a:r>
            <a:r>
              <a:rPr lang="tr-TR" dirty="0" smtClean="0"/>
              <a:t/>
            </a:r>
            <a:br>
              <a:rPr lang="tr-TR" dirty="0" smtClean="0"/>
            </a:br>
            <a:endParaRPr lang="tr-TR" dirty="0"/>
          </a:p>
        </p:txBody>
      </p:sp>
      <p:sp>
        <p:nvSpPr>
          <p:cNvPr id="4" name="3 Metin kutusu"/>
          <p:cNvSpPr txBox="1"/>
          <p:nvPr/>
        </p:nvSpPr>
        <p:spPr>
          <a:xfrm>
            <a:off x="0" y="1484784"/>
            <a:ext cx="9144000" cy="3231654"/>
          </a:xfrm>
          <a:prstGeom prst="rect">
            <a:avLst/>
          </a:prstGeom>
          <a:noFill/>
        </p:spPr>
        <p:txBody>
          <a:bodyPr wrap="square" rtlCol="0">
            <a:spAutoFit/>
          </a:bodyPr>
          <a:lstStyle/>
          <a:p>
            <a:pPr algn="just"/>
            <a:r>
              <a:rPr lang="tr-TR" sz="1700" b="1" dirty="0" smtClean="0">
                <a:latin typeface="Times New Roman" pitchFamily="18" charset="0"/>
                <a:cs typeface="Times New Roman" pitchFamily="18" charset="0"/>
              </a:rPr>
              <a:t>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son 10 yılda 78 farklı ülkede doğal ve insan kaynaklı afetlere müdahale etmiş, kuruluşundan bugüne 137 ülkeye  yardım eli uzatmıştır.Dil, din, ırk ayrımı gözetmeden çalışmalarını sürdüren 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dünyanın farklı bölgelerinde milyonlarca insana yardım eli uzatır. Her geçen gün insani yardım alanında yürüttüğü yardım çalışmaları ile kapasitesini artıran 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insani yardım çalışmalarında küresel bir aktör haline gelmiştir. 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son 10 yılda 78 farklı ülkede doğal ve insan kaynaklı afetlere müdahale etmiş, ihtiyaç sahiplerinin barınma ve beslenme gibi temel ihtiyaçlarını karşılamıştır. 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Filistin, Sudan, Endonezya, Sri Lanka, Kırgızistan, Kosova, Somali, Pakistan gibi ülkelerde insani yardım faaliyetlerinin yanı sıra pek çok kalıcı refaha yönelik çalışmalara imza atmıştır. İhtiyaç sahibi ülkelerdeki projelerini konut, okul, toplum merkezi, ibadethane, kamu tesisleri inşası, geçim kaynaklarının temini ve desteklenmesi, sağlık, eğitim, sosyal yardım, tarım ve sulama gibi alanlarda yoğunlaşmıştır.</a:t>
            </a:r>
            <a:endParaRPr lang="tr-TR" sz="1700" b="1" dirty="0">
              <a:latin typeface="Times New Roman" pitchFamily="18" charset="0"/>
              <a:cs typeface="Times New Roman" pitchFamily="18" charset="0"/>
            </a:endParaRPr>
          </a:p>
        </p:txBody>
      </p:sp>
      <p:pic>
        <p:nvPicPr>
          <p:cNvPr id="2050" name="Picture 2" descr="https://www.kizilay.org.tr/Upload/Editor/images/tr-3-uluslararasi-alt-sayfa.jpg"/>
          <p:cNvPicPr>
            <a:picLocks noChangeAspect="1" noChangeArrowheads="1"/>
          </p:cNvPicPr>
          <p:nvPr/>
        </p:nvPicPr>
        <p:blipFill>
          <a:blip r:embed="rId2" cstate="print"/>
          <a:srcRect/>
          <a:stretch>
            <a:fillRect/>
          </a:stretch>
        </p:blipFill>
        <p:spPr bwMode="auto">
          <a:xfrm>
            <a:off x="0" y="4653136"/>
            <a:ext cx="9144000" cy="220486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Sosyal Hizmetler</a:t>
            </a:r>
            <a:r>
              <a:rPr lang="tr-TR" dirty="0" smtClean="0"/>
              <a:t/>
            </a:r>
            <a:br>
              <a:rPr lang="tr-TR" dirty="0" smtClean="0"/>
            </a:br>
            <a:endParaRPr lang="tr-TR" dirty="0"/>
          </a:p>
        </p:txBody>
      </p:sp>
      <p:sp>
        <p:nvSpPr>
          <p:cNvPr id="4" name="3 Metin kutusu"/>
          <p:cNvSpPr txBox="1"/>
          <p:nvPr/>
        </p:nvSpPr>
        <p:spPr>
          <a:xfrm>
            <a:off x="0" y="1484784"/>
            <a:ext cx="9144000" cy="2185214"/>
          </a:xfrm>
          <a:prstGeom prst="rect">
            <a:avLst/>
          </a:prstGeom>
          <a:noFill/>
        </p:spPr>
        <p:txBody>
          <a:bodyPr wrap="square" rtlCol="0">
            <a:spAutoFit/>
          </a:bodyPr>
          <a:lstStyle/>
          <a:p>
            <a:pPr algn="just"/>
            <a:r>
              <a:rPr lang="tr-TR" sz="1700" b="1" dirty="0" smtClean="0">
                <a:latin typeface="Times New Roman" pitchFamily="18" charset="0"/>
                <a:cs typeface="Times New Roman" pitchFamily="18" charset="0"/>
              </a:rPr>
              <a:t>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ülke genelinde hizmet veren Şubeleri aracılığıyla yıl boyunca ihtiyaç sahiplerinin yanında olur.Türk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sosyal hizmet alanında, geliştirdiği örnek projelerle insan onurunu koruyarak sosyal yardım çalışmaları yürütür. Vekâletle Kurban Kesimi Kampanyası, Adak Kurban Kesimi, Zekât, Sevgi Bohçası, Özel Eğitim Sınıfları Projesi, büyük alışveriş zincirleriyle gerçekleştirilen işbirlikleri, hayırseverlerin bağışlarıyla hazırlanan gıda paketleri ile Şubeleri aracılığıyla ihtiyaç sahiplerinin yıl boyu yanında olur. Ülke çapında faaliyet gösteren Şubeleri, 13 aşevi, 3 huzurevi, 8 öğrenci yurdu, 5 giyim yardım merkezi ve kimsesizler evi ile mağdurların ihtiyaçlarına yönelik çözümler üretir.</a:t>
            </a:r>
            <a:endParaRPr lang="tr-TR" sz="1700" b="1" dirty="0">
              <a:latin typeface="Times New Roman" pitchFamily="18" charset="0"/>
              <a:cs typeface="Times New Roman" pitchFamily="18" charset="0"/>
            </a:endParaRPr>
          </a:p>
        </p:txBody>
      </p:sp>
      <p:pic>
        <p:nvPicPr>
          <p:cNvPr id="1026" name="Picture 2" descr="https://www.kizilay.org.tr/Upload/Editor/images/tr-4-sosyal-alt-sayfa.jpg"/>
          <p:cNvPicPr>
            <a:picLocks noChangeAspect="1" noChangeArrowheads="1"/>
          </p:cNvPicPr>
          <p:nvPr/>
        </p:nvPicPr>
        <p:blipFill>
          <a:blip r:embed="rId2" cstate="print"/>
          <a:srcRect/>
          <a:stretch>
            <a:fillRect/>
          </a:stretch>
        </p:blipFill>
        <p:spPr bwMode="auto">
          <a:xfrm>
            <a:off x="0" y="3645025"/>
            <a:ext cx="9144000" cy="32129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Sağlık Hizmetleri</a:t>
            </a:r>
            <a:r>
              <a:rPr lang="tr-TR" dirty="0" smtClean="0"/>
              <a:t/>
            </a:r>
            <a:br>
              <a:rPr lang="tr-TR" dirty="0" smtClean="0"/>
            </a:br>
            <a:endParaRPr lang="tr-TR" dirty="0"/>
          </a:p>
        </p:txBody>
      </p:sp>
      <p:sp>
        <p:nvSpPr>
          <p:cNvPr id="4" name="3 Metin kutusu"/>
          <p:cNvSpPr txBox="1"/>
          <p:nvPr/>
        </p:nvSpPr>
        <p:spPr>
          <a:xfrm>
            <a:off x="0" y="1484784"/>
            <a:ext cx="9144000" cy="1938992"/>
          </a:xfrm>
          <a:prstGeom prst="rect">
            <a:avLst/>
          </a:prstGeom>
          <a:noFill/>
        </p:spPr>
        <p:txBody>
          <a:bodyPr wrap="square" rtlCol="0">
            <a:spAutoFit/>
          </a:bodyPr>
          <a:lstStyle/>
          <a:p>
            <a:pPr algn="just"/>
            <a:r>
              <a:rPr lang="tr-TR" sz="1700" b="1" dirty="0" smtClean="0">
                <a:latin typeface="Times New Roman" pitchFamily="18" charset="0"/>
                <a:cs typeface="Times New Roman" pitchFamily="18" charset="0"/>
              </a:rPr>
              <a:t>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modern teknolojilerinin uygulandığı hastaneler ve tıp merkezlerinde uzman sağlık kadroları ile hizmet vermektedir.Kurulduğu günden bu yana sağlık hizmeti veren 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Konya ve Kayseri’deki hastaneleri, İstanbul’daki 3 Tıp Merkezinde yüksek kaliteli cihazları ve deneyimli sağlık çalışanları ile vatandaşlarımıza uygun ücretlerle modern sağlık hizmeti sunar. 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olası bir afetin ardından ortaya çıkabilecek sağlık hizmeti ihtiyacını da tıp merkezleri ve hastaneleri aracılığıyla karşılamak için çalışma yürütür.</a:t>
            </a:r>
            <a:r>
              <a:rPr lang="tr-TR" b="1" dirty="0" smtClean="0">
                <a:latin typeface="Times New Roman" pitchFamily="18" charset="0"/>
                <a:cs typeface="Times New Roman" pitchFamily="18" charset="0"/>
              </a:rPr>
              <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a:t>
            </a:r>
            <a:endParaRPr lang="tr-TR" b="1" dirty="0">
              <a:latin typeface="Times New Roman" pitchFamily="18" charset="0"/>
              <a:cs typeface="Times New Roman" pitchFamily="18" charset="0"/>
            </a:endParaRPr>
          </a:p>
        </p:txBody>
      </p:sp>
      <p:pic>
        <p:nvPicPr>
          <p:cNvPr id="39938" name="Picture 2" descr="https://www.kizilay.org.tr/Upload/Editor/images/tr-5-saglik-alt-sayfa.jpg"/>
          <p:cNvPicPr>
            <a:picLocks noChangeAspect="1" noChangeArrowheads="1"/>
          </p:cNvPicPr>
          <p:nvPr/>
        </p:nvPicPr>
        <p:blipFill>
          <a:blip r:embed="rId2" cstate="print"/>
          <a:srcRect/>
          <a:stretch>
            <a:fillRect/>
          </a:stretch>
        </p:blipFill>
        <p:spPr bwMode="auto">
          <a:xfrm>
            <a:off x="0" y="3140969"/>
            <a:ext cx="9144000" cy="371703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17638"/>
          </a:xfrm>
        </p:spPr>
        <p:txBody>
          <a:bodyPr/>
          <a:lstStyle/>
          <a:p>
            <a:pPr algn="ctr"/>
            <a:r>
              <a:rPr lang="tr-TR" dirty="0" smtClean="0">
                <a:solidFill>
                  <a:srgbClr val="FF0000"/>
                </a:solidFill>
              </a:rPr>
              <a:t>TARİHÇE</a:t>
            </a:r>
            <a:endParaRPr lang="tr-TR" dirty="0">
              <a:solidFill>
                <a:srgbClr val="FF0000"/>
              </a:solidFill>
            </a:endParaRPr>
          </a:p>
        </p:txBody>
      </p:sp>
      <p:sp>
        <p:nvSpPr>
          <p:cNvPr id="4" name="3 Metin kutusu"/>
          <p:cNvSpPr txBox="1"/>
          <p:nvPr/>
        </p:nvSpPr>
        <p:spPr>
          <a:xfrm>
            <a:off x="251520" y="1412776"/>
            <a:ext cx="7848872" cy="4985980"/>
          </a:xfrm>
          <a:prstGeom prst="rect">
            <a:avLst/>
          </a:prstGeom>
          <a:noFill/>
        </p:spPr>
        <p:txBody>
          <a:bodyPr wrap="square" rtlCol="0">
            <a:spAutoFit/>
          </a:bodyPr>
          <a:lstStyle/>
          <a:p>
            <a:r>
              <a:rPr lang="tr-TR" b="1" dirty="0" smtClean="0"/>
              <a:t>	</a:t>
            </a:r>
            <a:r>
              <a:rPr lang="tr-TR" sz="2000" b="1" dirty="0" smtClean="0">
                <a:latin typeface="Times New Roman" pitchFamily="18" charset="0"/>
                <a:cs typeface="Times New Roman" pitchFamily="18" charset="0"/>
              </a:rPr>
              <a:t>Kızılay, savaş alanında yaralanan veya hastalanan askerlere hiçbir ayrım gözetmeksizin yardım etmek arzusundan doğmuştur.</a:t>
            </a:r>
            <a:endParaRPr lang="tr-TR" sz="2000" dirty="0" smtClean="0">
              <a:latin typeface="Times New Roman" pitchFamily="18" charset="0"/>
              <a:cs typeface="Times New Roman" pitchFamily="18" charset="0"/>
            </a:endParaRPr>
          </a:p>
          <a:p>
            <a:endParaRPr lang="tr-TR" sz="2000"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11 Haziran 1868 tarihinde "</a:t>
            </a:r>
            <a:r>
              <a:rPr lang="tr-TR" sz="2000" b="1" dirty="0" smtClean="0">
                <a:latin typeface="Times New Roman" pitchFamily="18" charset="0"/>
                <a:cs typeface="Times New Roman" pitchFamily="18" charset="0"/>
              </a:rPr>
              <a:t>Osmanlı Yaralı ve Hasta Askerlere Yardım Cemiyeti" </a:t>
            </a:r>
            <a:r>
              <a:rPr lang="tr-TR" sz="2000" dirty="0" smtClean="0">
                <a:latin typeface="Times New Roman" pitchFamily="18" charset="0"/>
                <a:cs typeface="Times New Roman" pitchFamily="18" charset="0"/>
              </a:rPr>
              <a:t>adıyla kurulan Kızılay,</a:t>
            </a:r>
            <a:br>
              <a:rPr lang="tr-TR" sz="2000" dirty="0" smtClean="0">
                <a:latin typeface="Times New Roman" pitchFamily="18" charset="0"/>
                <a:cs typeface="Times New Roman" pitchFamily="18" charset="0"/>
              </a:rPr>
            </a:br>
            <a:endParaRPr lang="tr-TR" sz="2000"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1877'de </a:t>
            </a:r>
            <a:r>
              <a:rPr lang="tr-TR" sz="2000" b="1" dirty="0" smtClean="0">
                <a:latin typeface="Times New Roman" pitchFamily="18" charset="0"/>
                <a:cs typeface="Times New Roman" pitchFamily="18" charset="0"/>
              </a:rPr>
              <a:t>"Osmanlı Hilali </a:t>
            </a:r>
            <a:r>
              <a:rPr lang="tr-TR" sz="2000" b="1" dirty="0" err="1" smtClean="0">
                <a:latin typeface="Times New Roman" pitchFamily="18" charset="0"/>
                <a:cs typeface="Times New Roman" pitchFamily="18" charset="0"/>
              </a:rPr>
              <a:t>Ahmer</a:t>
            </a:r>
            <a:r>
              <a:rPr lang="tr-TR" sz="2000" b="1" dirty="0" smtClean="0">
                <a:latin typeface="Times New Roman" pitchFamily="18" charset="0"/>
                <a:cs typeface="Times New Roman" pitchFamily="18" charset="0"/>
              </a:rPr>
              <a:t> Cemiyeti"</a:t>
            </a:r>
            <a:r>
              <a:rPr lang="tr-TR" sz="2000" dirty="0" smtClean="0">
                <a:latin typeface="Times New Roman" pitchFamily="18" charset="0"/>
                <a:cs typeface="Times New Roman" pitchFamily="18" charset="0"/>
              </a:rPr>
              <a:t>,</a:t>
            </a:r>
            <a:br>
              <a:rPr lang="tr-TR" sz="2000" dirty="0" smtClean="0">
                <a:latin typeface="Times New Roman" pitchFamily="18" charset="0"/>
                <a:cs typeface="Times New Roman" pitchFamily="18" charset="0"/>
              </a:rPr>
            </a:br>
            <a:endParaRPr lang="tr-TR" sz="2000"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1923'de </a:t>
            </a:r>
            <a:r>
              <a:rPr lang="tr-TR" sz="2000" b="1" dirty="0" smtClean="0">
                <a:latin typeface="Times New Roman" pitchFamily="18" charset="0"/>
                <a:cs typeface="Times New Roman" pitchFamily="18" charset="0"/>
              </a:rPr>
              <a:t>"Türkiye </a:t>
            </a:r>
            <a:r>
              <a:rPr lang="tr-TR" sz="2000" b="1" dirty="0" err="1" smtClean="0">
                <a:latin typeface="Times New Roman" pitchFamily="18" charset="0"/>
                <a:cs typeface="Times New Roman" pitchFamily="18" charset="0"/>
              </a:rPr>
              <a:t>Hilaliahmer</a:t>
            </a:r>
            <a:r>
              <a:rPr lang="tr-TR" sz="2000" b="1" dirty="0" smtClean="0">
                <a:latin typeface="Times New Roman" pitchFamily="18" charset="0"/>
                <a:cs typeface="Times New Roman" pitchFamily="18" charset="0"/>
              </a:rPr>
              <a:t> Cemiyeti",</a:t>
            </a: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endParaRPr lang="tr-TR" sz="2000"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1935'te </a:t>
            </a:r>
            <a:r>
              <a:rPr lang="tr-TR" sz="2000" b="1" dirty="0" smtClean="0">
                <a:latin typeface="Times New Roman" pitchFamily="18" charset="0"/>
                <a:cs typeface="Times New Roman" pitchFamily="18" charset="0"/>
              </a:rPr>
              <a:t>"Türkiye Kızılay Cemiyeti"</a:t>
            </a:r>
            <a:r>
              <a:rPr lang="tr-TR" sz="2000" dirty="0" smtClean="0">
                <a:latin typeface="Times New Roman" pitchFamily="18" charset="0"/>
                <a:cs typeface="Times New Roman" pitchFamily="18" charset="0"/>
              </a:rPr>
              <a:t> ve</a:t>
            </a:r>
            <a:br>
              <a:rPr lang="tr-TR" sz="2000" dirty="0" smtClean="0">
                <a:latin typeface="Times New Roman" pitchFamily="18" charset="0"/>
                <a:cs typeface="Times New Roman" pitchFamily="18" charset="0"/>
              </a:rPr>
            </a:br>
            <a:endParaRPr lang="tr-TR" sz="2000"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1947'de </a:t>
            </a:r>
            <a:r>
              <a:rPr lang="tr-TR" sz="2000" b="1" dirty="0" smtClean="0">
                <a:latin typeface="Times New Roman" pitchFamily="18" charset="0"/>
                <a:cs typeface="Times New Roman" pitchFamily="18" charset="0"/>
              </a:rPr>
              <a:t>"Türkiye Kızılay Derneği" adını almıştır. </a:t>
            </a:r>
          </a:p>
          <a:p>
            <a:endParaRPr lang="tr-TR" sz="2000" b="1"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Kuruluşa </a:t>
            </a:r>
            <a:r>
              <a:rPr lang="tr-TR" sz="2000" b="1" dirty="0" smtClean="0">
                <a:latin typeface="Times New Roman" pitchFamily="18" charset="0"/>
                <a:cs typeface="Times New Roman" pitchFamily="18" charset="0"/>
              </a:rPr>
              <a:t>"KIZILAY"</a:t>
            </a:r>
            <a:r>
              <a:rPr lang="tr-TR" sz="2000" dirty="0" smtClean="0">
                <a:latin typeface="Times New Roman" pitchFamily="18" charset="0"/>
                <a:cs typeface="Times New Roman" pitchFamily="18" charset="0"/>
              </a:rPr>
              <a:t> adını büyük önder Atatürk vermiştir.</a:t>
            </a: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İlk Yardım</a:t>
            </a:r>
            <a:r>
              <a:rPr lang="tr-TR" dirty="0" smtClean="0"/>
              <a:t/>
            </a:r>
            <a:br>
              <a:rPr lang="tr-TR" dirty="0" smtClean="0"/>
            </a:br>
            <a:endParaRPr lang="tr-TR" dirty="0"/>
          </a:p>
        </p:txBody>
      </p:sp>
      <p:sp>
        <p:nvSpPr>
          <p:cNvPr id="4" name="3 Metin kutusu"/>
          <p:cNvSpPr txBox="1"/>
          <p:nvPr/>
        </p:nvSpPr>
        <p:spPr>
          <a:xfrm>
            <a:off x="0" y="1484784"/>
            <a:ext cx="9144000" cy="1938992"/>
          </a:xfrm>
          <a:prstGeom prst="rect">
            <a:avLst/>
          </a:prstGeom>
          <a:noFill/>
        </p:spPr>
        <p:txBody>
          <a:bodyPr wrap="square" rtlCol="0">
            <a:spAutoFit/>
          </a:bodyPr>
          <a:lstStyle/>
          <a:p>
            <a:pPr algn="just"/>
            <a:r>
              <a:rPr lang="tr-TR" sz="1700" b="1" dirty="0" smtClean="0">
                <a:latin typeface="Times New Roman" pitchFamily="18" charset="0"/>
                <a:cs typeface="Times New Roman" pitchFamily="18" charset="0"/>
              </a:rPr>
              <a:t>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bünyesindeki İlk Yardım Merkezilerinde düzenlediği eğitim programları ile toplumda ilk yardım bilincinin yaygınlaşmasını hedeflemektedir. 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insanların acil durumlar karşısında doğru bilgi ve beceriyle gereken ilk yardım müdahalesini yapabilmelerini hedefler. Bu kapsamda Şubeleri bünyesindeki 33 İlk Yardım Merkezi ile eğitim programları düzenler. Bu güne kadar 100.000’den fazla insana ilk yardım eğitimi veren Türk </a:t>
            </a:r>
            <a:r>
              <a:rPr lang="tr-TR" sz="1700" b="1" dirty="0" err="1" smtClean="0">
                <a:latin typeface="Times New Roman" pitchFamily="18" charset="0"/>
                <a:cs typeface="Times New Roman" pitchFamily="18" charset="0"/>
              </a:rPr>
              <a:t>Kızılayı</a:t>
            </a:r>
            <a:r>
              <a:rPr lang="tr-TR" sz="1700" b="1" dirty="0" smtClean="0">
                <a:latin typeface="Times New Roman" pitchFamily="18" charset="0"/>
                <a:cs typeface="Times New Roman" pitchFamily="18" charset="0"/>
              </a:rPr>
              <a:t>, toplumda ilk yardım bilincinin yaygınlaştırılması amacıyla </a:t>
            </a:r>
            <a:r>
              <a:rPr lang="tr-TR" sz="1700" b="1" dirty="0" err="1" smtClean="0">
                <a:latin typeface="Times New Roman" pitchFamily="18" charset="0"/>
                <a:cs typeface="Times New Roman" pitchFamily="18" charset="0"/>
              </a:rPr>
              <a:t>farkındalık</a:t>
            </a:r>
            <a:r>
              <a:rPr lang="tr-TR" sz="1700" b="1" dirty="0" smtClean="0">
                <a:latin typeface="Times New Roman" pitchFamily="18" charset="0"/>
                <a:cs typeface="Times New Roman" pitchFamily="18" charset="0"/>
              </a:rPr>
              <a:t> projeleri yürütür.</a:t>
            </a:r>
            <a:r>
              <a:rPr lang="tr-TR" b="1" dirty="0" smtClean="0">
                <a:latin typeface="Times New Roman" pitchFamily="18" charset="0"/>
                <a:cs typeface="Times New Roman" pitchFamily="18" charset="0"/>
              </a:rPr>
              <a:t/>
            </a:r>
            <a:br>
              <a:rPr lang="tr-TR" b="1" dirty="0" smtClean="0">
                <a:latin typeface="Times New Roman" pitchFamily="18" charset="0"/>
                <a:cs typeface="Times New Roman" pitchFamily="18" charset="0"/>
              </a:rPr>
            </a:br>
            <a:endParaRPr lang="tr-TR" b="1" dirty="0">
              <a:latin typeface="Times New Roman" pitchFamily="18" charset="0"/>
              <a:cs typeface="Times New Roman" pitchFamily="18" charset="0"/>
            </a:endParaRPr>
          </a:p>
        </p:txBody>
      </p:sp>
      <p:pic>
        <p:nvPicPr>
          <p:cNvPr id="38914" name="Picture 2" descr="https://www.kizilay.org.tr/Upload/Editor/images/tr-6-ilkyardim-alt-sayfa.jpg"/>
          <p:cNvPicPr>
            <a:picLocks noChangeAspect="1" noChangeArrowheads="1"/>
          </p:cNvPicPr>
          <p:nvPr/>
        </p:nvPicPr>
        <p:blipFill>
          <a:blip r:embed="rId2" cstate="print"/>
          <a:srcRect/>
          <a:stretch>
            <a:fillRect/>
          </a:stretch>
        </p:blipFill>
        <p:spPr bwMode="auto">
          <a:xfrm>
            <a:off x="0" y="3140969"/>
            <a:ext cx="9144000" cy="371703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Eğitim ve Gençlik Hizmetleri</a:t>
            </a:r>
            <a:r>
              <a:rPr lang="tr-TR" dirty="0" smtClean="0"/>
              <a:t/>
            </a:r>
            <a:br>
              <a:rPr lang="tr-TR" dirty="0" smtClean="0"/>
            </a:br>
            <a:endParaRPr lang="tr-TR" dirty="0"/>
          </a:p>
        </p:txBody>
      </p:sp>
      <p:sp>
        <p:nvSpPr>
          <p:cNvPr id="4" name="3 Metin kutusu"/>
          <p:cNvSpPr txBox="1"/>
          <p:nvPr/>
        </p:nvSpPr>
        <p:spPr>
          <a:xfrm>
            <a:off x="0" y="1412776"/>
            <a:ext cx="9144000" cy="3970318"/>
          </a:xfrm>
          <a:prstGeom prst="rect">
            <a:avLst/>
          </a:prstGeom>
          <a:noFill/>
        </p:spPr>
        <p:txBody>
          <a:bodyPr wrap="square" rtlCol="0">
            <a:spAutoFit/>
          </a:bodyPr>
          <a:lstStyle/>
          <a:p>
            <a:pPr algn="just"/>
            <a:r>
              <a:rPr lang="tr-TR" b="1" dirty="0" smtClean="0">
                <a:latin typeface="Times New Roman" pitchFamily="18" charset="0"/>
                <a:cs typeface="Times New Roman" pitchFamily="18" charset="0"/>
              </a:rPr>
              <a:t>Kızılaycılık ve yardımlaşma kültürünün erken yaşlarda gelişmesi için eğitim çalışmaları yürüten Türk </a:t>
            </a:r>
            <a:r>
              <a:rPr lang="tr-TR" b="1" dirty="0" err="1" smtClean="0">
                <a:latin typeface="Times New Roman" pitchFamily="18" charset="0"/>
                <a:cs typeface="Times New Roman" pitchFamily="18" charset="0"/>
              </a:rPr>
              <a:t>Kızılayı</a:t>
            </a:r>
            <a:r>
              <a:rPr lang="tr-TR" b="1" dirty="0" smtClean="0">
                <a:latin typeface="Times New Roman" pitchFamily="18" charset="0"/>
                <a:cs typeface="Times New Roman" pitchFamily="18" charset="0"/>
              </a:rPr>
              <a:t>,  aynı zamanda Şubeleri aracılığıyla Gençlik Kolları, Üniversite Kulüpleri - Toplulukları aracılığıyla gençleri Kızılay gönüllüsü olmaya teşvik eder.Toplumda Kızılaycılık ve yardımlaşma kültürünün yaygınlaşması adına eğitim çalışmaları hayata geçiren Türk </a:t>
            </a:r>
            <a:r>
              <a:rPr lang="tr-TR" b="1" dirty="0" err="1" smtClean="0">
                <a:latin typeface="Times New Roman" pitchFamily="18" charset="0"/>
                <a:cs typeface="Times New Roman" pitchFamily="18" charset="0"/>
              </a:rPr>
              <a:t>Kızılayı</a:t>
            </a:r>
            <a:r>
              <a:rPr lang="tr-TR" b="1" dirty="0" smtClean="0">
                <a:latin typeface="Times New Roman" pitchFamily="18" charset="0"/>
                <a:cs typeface="Times New Roman" pitchFamily="18" charset="0"/>
              </a:rPr>
              <a:t>, afet zararlarını azaltma ve afetlerden korunma, kişi ve toplum sağlığı gibi birçok konuda kurumsal ve toplumsal bilinci artırmaya yönelik eğitim programları gerçekleştirir. İlköğretim çağındaki öğrencilere ve öğretmenlere yönelik, toplumu afetler konusunda bilinçlendirmek, güvenli bir yaşam ve afet zararlarından korunma yöntemleri konusunda </a:t>
            </a:r>
            <a:r>
              <a:rPr lang="tr-TR" b="1" dirty="0" err="1" smtClean="0">
                <a:latin typeface="Times New Roman" pitchFamily="18" charset="0"/>
                <a:cs typeface="Times New Roman" pitchFamily="18" charset="0"/>
              </a:rPr>
              <a:t>farkındalığı</a:t>
            </a:r>
            <a:r>
              <a:rPr lang="tr-TR" b="1" dirty="0" smtClean="0">
                <a:latin typeface="Times New Roman" pitchFamily="18" charset="0"/>
                <a:cs typeface="Times New Roman" pitchFamily="18" charset="0"/>
              </a:rPr>
              <a:t> artırmak amacıyla “Kızılay ile Güvenli Yaşamı Öğreniyorum” projesini yürütür. Türk </a:t>
            </a:r>
            <a:r>
              <a:rPr lang="tr-TR" b="1" dirty="0" err="1" smtClean="0">
                <a:latin typeface="Times New Roman" pitchFamily="18" charset="0"/>
                <a:cs typeface="Times New Roman" pitchFamily="18" charset="0"/>
              </a:rPr>
              <a:t>Kızılayı</a:t>
            </a:r>
            <a:r>
              <a:rPr lang="tr-TR" b="1" dirty="0" smtClean="0">
                <a:latin typeface="Times New Roman" pitchFamily="18" charset="0"/>
                <a:cs typeface="Times New Roman" pitchFamily="18" charset="0"/>
              </a:rPr>
              <a:t> gençlik hizmetleri kapsamında Şubeleri ile birlikte kamp ve burs hizmeti sunar. Türk </a:t>
            </a:r>
            <a:r>
              <a:rPr lang="tr-TR" b="1" dirty="0" err="1" smtClean="0">
                <a:latin typeface="Times New Roman" pitchFamily="18" charset="0"/>
                <a:cs typeface="Times New Roman" pitchFamily="18" charset="0"/>
              </a:rPr>
              <a:t>Kızılayı</a:t>
            </a:r>
            <a:r>
              <a:rPr lang="tr-TR" b="1" dirty="0" smtClean="0">
                <a:latin typeface="Times New Roman" pitchFamily="18" charset="0"/>
                <a:cs typeface="Times New Roman" pitchFamily="18" charset="0"/>
              </a:rPr>
              <a:t> kendi olanaklarıyla tatil yapamayan öğrenciler için yurdun çeşitli illerinde “Gençlik Kampları” organize eder. Gençlik Kolları, Üniversite Kulüpleri-Toplulukları aracılığıyla gençlerde Kızılaycılık kültürünün yaygınlaşması yönünde çalışmalar yürütür.</a:t>
            </a:r>
            <a:endParaRPr lang="tr-T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kizilay.org.tr/Upload/Editor/images/tr-7-egit-genclik-alt-sayfa.jpg"/>
          <p:cNvPicPr>
            <a:picLocks noChangeAspect="1" noChangeArrowheads="1"/>
          </p:cNvPicPr>
          <p:nvPr/>
        </p:nvPicPr>
        <p:blipFill>
          <a:blip r:embed="rId2" cstate="print"/>
          <a:srcRect/>
          <a:stretch>
            <a:fillRect/>
          </a:stretch>
        </p:blipFill>
        <p:spPr bwMode="auto">
          <a:xfrm>
            <a:off x="0" y="3284984"/>
            <a:ext cx="9144000" cy="3573016"/>
          </a:xfrm>
          <a:prstGeom prst="rect">
            <a:avLst/>
          </a:prstGeom>
          <a:noFill/>
        </p:spPr>
      </p:pic>
      <p:pic>
        <p:nvPicPr>
          <p:cNvPr id="36866" name="Picture 2" descr="Ä°lgili resim"/>
          <p:cNvPicPr>
            <a:picLocks noChangeAspect="1" noChangeArrowheads="1"/>
          </p:cNvPicPr>
          <p:nvPr/>
        </p:nvPicPr>
        <p:blipFill>
          <a:blip r:embed="rId3" cstate="print"/>
          <a:srcRect/>
          <a:stretch>
            <a:fillRect/>
          </a:stretch>
        </p:blipFill>
        <p:spPr bwMode="auto">
          <a:xfrm>
            <a:off x="0" y="0"/>
            <a:ext cx="9144000" cy="321297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Göç ve Mülteci Hizmetleri</a:t>
            </a:r>
            <a:r>
              <a:rPr lang="tr-TR" dirty="0" smtClean="0"/>
              <a:t/>
            </a:r>
            <a:br>
              <a:rPr lang="tr-TR" dirty="0" smtClean="0"/>
            </a:br>
            <a:endParaRPr lang="tr-TR" dirty="0"/>
          </a:p>
        </p:txBody>
      </p:sp>
      <p:sp>
        <p:nvSpPr>
          <p:cNvPr id="4" name="3 Metin kutusu"/>
          <p:cNvSpPr txBox="1"/>
          <p:nvPr/>
        </p:nvSpPr>
        <p:spPr>
          <a:xfrm>
            <a:off x="0" y="1484784"/>
            <a:ext cx="9144000" cy="5078313"/>
          </a:xfrm>
          <a:prstGeom prst="rect">
            <a:avLst/>
          </a:prstGeom>
          <a:noFill/>
        </p:spPr>
        <p:txBody>
          <a:bodyPr wrap="square" rtlCol="0">
            <a:spAutoFit/>
          </a:bodyPr>
          <a:lstStyle/>
          <a:p>
            <a:pPr algn="just"/>
            <a:r>
              <a:rPr lang="tr-TR" b="1" dirty="0" smtClean="0">
                <a:latin typeface="Times New Roman" pitchFamily="18" charset="0"/>
                <a:cs typeface="Times New Roman" pitchFamily="18" charset="0"/>
              </a:rPr>
              <a:t>Türk </a:t>
            </a:r>
            <a:r>
              <a:rPr lang="tr-TR" b="1" dirty="0" err="1" smtClean="0">
                <a:latin typeface="Times New Roman" pitchFamily="18" charset="0"/>
                <a:cs typeface="Times New Roman" pitchFamily="18" charset="0"/>
              </a:rPr>
              <a:t>Kızılayı</a:t>
            </a:r>
            <a:r>
              <a:rPr lang="tr-TR" b="1" dirty="0" smtClean="0">
                <a:latin typeface="Times New Roman" pitchFamily="18" charset="0"/>
                <a:cs typeface="Times New Roman" pitchFamily="18" charset="0"/>
              </a:rPr>
              <a:t> tarafından göç hizmetleri kapsamında dil, din, ırk ayrımı yapmaksızın ülkemiz sınırları içerisinde kayıt altında bulunan tüm yabancılara yönelik insani yardım faaliyetleri yürütülmektedir.Türk </a:t>
            </a:r>
            <a:r>
              <a:rPr lang="tr-TR" b="1" dirty="0" err="1" smtClean="0">
                <a:latin typeface="Times New Roman" pitchFamily="18" charset="0"/>
                <a:cs typeface="Times New Roman" pitchFamily="18" charset="0"/>
              </a:rPr>
              <a:t>Kızılayı</a:t>
            </a:r>
            <a:r>
              <a:rPr lang="tr-TR" b="1" dirty="0" smtClean="0">
                <a:latin typeface="Times New Roman" pitchFamily="18" charset="0"/>
                <a:cs typeface="Times New Roman" pitchFamily="18" charset="0"/>
              </a:rPr>
              <a:t> Göç ve Mülteci Hizmetleri Müdürlüğü; İçişleri Bakanlığı Göç İdaresi Genel Müdürlüğü, AFAD, Aile ve Sosyal Politikalar Bakanlığı, Uluslararası Kızılhaç ve Kızılay Dernekleri Federasyonu (IFRC) ve Birleşmiş Milletler ajansları gibi göç alanında hizmet veren kurum ve kuruluşlar ile işbirliği ve koordinasyon içerisinde çalışmaktadır. Bu kapsamda ülkemizde kayıt altında bulunan ve yardıma muhtaç durumda yaşayan tüm yabancılara yönelik acil yardım ile uyum ve bütünleşme hizmetleri verilmesi, ayni ve nakdi yardım sağlanması, proje ve programların geliştirilmesi ve uygulanmasından sorumludur. Kızılay Kart (ayni ve nakdi yardım maksatlı dağıtılan akıllı kartlar), çocuk koruma/çocuk dostu alanlar (4-18 yaş grubuna yönelik sunulan </a:t>
            </a:r>
            <a:r>
              <a:rPr lang="tr-TR" b="1" dirty="0" err="1" smtClean="0">
                <a:latin typeface="Times New Roman" pitchFamily="18" charset="0"/>
                <a:cs typeface="Times New Roman" pitchFamily="18" charset="0"/>
              </a:rPr>
              <a:t>psikososyal</a:t>
            </a:r>
            <a:r>
              <a:rPr lang="tr-TR" b="1" dirty="0" smtClean="0">
                <a:latin typeface="Times New Roman" pitchFamily="18" charset="0"/>
                <a:cs typeface="Times New Roman" pitchFamily="18" charset="0"/>
              </a:rPr>
              <a:t> destek ve beceri geliştirici faaliyetler), toplum merkezleri (kamp dışında bulunan yetişkin ve çocuk nüfusa yönelik meslek ve lisan kursları ile uyum çalışmaları, </a:t>
            </a:r>
            <a:r>
              <a:rPr lang="tr-TR" b="1" dirty="0" err="1" smtClean="0">
                <a:latin typeface="Times New Roman" pitchFamily="18" charset="0"/>
                <a:cs typeface="Times New Roman" pitchFamily="18" charset="0"/>
              </a:rPr>
              <a:t>psikososyal</a:t>
            </a:r>
            <a:r>
              <a:rPr lang="tr-TR" b="1" dirty="0" smtClean="0">
                <a:latin typeface="Times New Roman" pitchFamily="18" charset="0"/>
                <a:cs typeface="Times New Roman" pitchFamily="18" charset="0"/>
              </a:rPr>
              <a:t> destek, koruma, yönlendirme ve savunuculuk faaliyetleri v.s.) ve sınır yardımları faaliyetlerinin (Suriye içerisine ulaştırılmak üzere bağışlanan insani yardım malzemelerinin sınır noktalarından gönderimi) yanı sıra kabul ve barınma ile geri gönderme merkezlerinde sunulan hizmetler Türk </a:t>
            </a:r>
            <a:r>
              <a:rPr lang="tr-TR" b="1" dirty="0" err="1" smtClean="0">
                <a:latin typeface="Times New Roman" pitchFamily="18" charset="0"/>
                <a:cs typeface="Times New Roman" pitchFamily="18" charset="0"/>
              </a:rPr>
              <a:t>Kızılayı</a:t>
            </a:r>
            <a:r>
              <a:rPr lang="tr-TR" b="1" dirty="0" smtClean="0">
                <a:latin typeface="Times New Roman" pitchFamily="18" charset="0"/>
                <a:cs typeface="Times New Roman" pitchFamily="18" charset="0"/>
              </a:rPr>
              <a:t> Göç ve Mülteci Hizmetleri Müdürlüğü bünyesinde gerçekleştirilmektedir.</a:t>
            </a:r>
            <a:endParaRPr lang="tr-T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www.kizilay.org.tr/Upload/Editor/images/tr-8-goc-alt-sayfa.jpg"/>
          <p:cNvPicPr>
            <a:picLocks noChangeAspect="1" noChangeArrowheads="1"/>
          </p:cNvPicPr>
          <p:nvPr/>
        </p:nvPicPr>
        <p:blipFill>
          <a:blip r:embed="rId2" cstate="print"/>
          <a:srcRect/>
          <a:stretch>
            <a:fillRect/>
          </a:stretch>
        </p:blipFill>
        <p:spPr bwMode="auto">
          <a:xfrm>
            <a:off x="0" y="0"/>
            <a:ext cx="9144000" cy="3356992"/>
          </a:xfrm>
          <a:prstGeom prst="rect">
            <a:avLst/>
          </a:prstGeom>
          <a:noFill/>
        </p:spPr>
      </p:pic>
      <p:pic>
        <p:nvPicPr>
          <p:cNvPr id="34820" name="Picture 4" descr="Ä°lgili resim"/>
          <p:cNvPicPr>
            <a:picLocks noChangeAspect="1" noChangeArrowheads="1"/>
          </p:cNvPicPr>
          <p:nvPr/>
        </p:nvPicPr>
        <p:blipFill>
          <a:blip r:embed="rId3" cstate="print"/>
          <a:srcRect/>
          <a:stretch>
            <a:fillRect/>
          </a:stretch>
        </p:blipFill>
        <p:spPr bwMode="auto">
          <a:xfrm>
            <a:off x="0" y="3284985"/>
            <a:ext cx="9144000" cy="357301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Mineralli Su İşletmeleri</a:t>
            </a:r>
            <a:r>
              <a:rPr lang="tr-TR" dirty="0" smtClean="0"/>
              <a:t/>
            </a:r>
            <a:br>
              <a:rPr lang="tr-TR" dirty="0" smtClean="0"/>
            </a:br>
            <a:endParaRPr lang="tr-TR" dirty="0"/>
          </a:p>
        </p:txBody>
      </p:sp>
      <p:sp>
        <p:nvSpPr>
          <p:cNvPr id="4" name="3 Metin kutusu"/>
          <p:cNvSpPr txBox="1"/>
          <p:nvPr/>
        </p:nvSpPr>
        <p:spPr>
          <a:xfrm>
            <a:off x="0" y="1484784"/>
            <a:ext cx="9144000" cy="2862322"/>
          </a:xfrm>
          <a:prstGeom prst="rect">
            <a:avLst/>
          </a:prstGeom>
          <a:noFill/>
        </p:spPr>
        <p:txBody>
          <a:bodyPr wrap="square" rtlCol="0">
            <a:spAutoFit/>
          </a:bodyPr>
          <a:lstStyle/>
          <a:p>
            <a:pPr algn="just"/>
            <a:r>
              <a:rPr lang="tr-TR" b="1" dirty="0" smtClean="0">
                <a:latin typeface="Times New Roman" pitchFamily="18" charset="0"/>
                <a:cs typeface="Times New Roman" pitchFamily="18" charset="0"/>
              </a:rPr>
              <a:t>Kızılay Maden Suyu’nun satışından elde edilen gelirin fazlası Türk </a:t>
            </a:r>
            <a:r>
              <a:rPr lang="tr-TR" b="1" dirty="0" err="1" smtClean="0">
                <a:latin typeface="Times New Roman" pitchFamily="18" charset="0"/>
                <a:cs typeface="Times New Roman" pitchFamily="18" charset="0"/>
              </a:rPr>
              <a:t>Kızılayı’nın</a:t>
            </a:r>
            <a:r>
              <a:rPr lang="tr-TR" b="1" dirty="0" smtClean="0">
                <a:latin typeface="Times New Roman" pitchFamily="18" charset="0"/>
                <a:cs typeface="Times New Roman" pitchFamily="18" charset="0"/>
              </a:rPr>
              <a:t> sosyal yardım ve afet müdahale hizmetlerinde kullanılır.Kızılay Maden Suyu, 17 Ekim 1926 tarihinde gelir getirmesi ve kamu yararına kullanılması amacıyla Ulu Önder Atatürk tarafından Kızılay’a bağışlanmıştır. Türkiye’nin ilk, günümüzün ise en modern mineralli su fabrikası olan Afyon Mineralli Su Fabrikası’nda, Klasik Maden Suyu, Meyve Aromalı Maden Suyu ve Meyveli Maden Suyu üretilmektedir. Afyon’dan sonra 2014 yılında Erzincan’da kurduğu Mineralli Su Fabrikası ile Türk </a:t>
            </a:r>
            <a:r>
              <a:rPr lang="tr-TR" b="1" dirty="0" err="1" smtClean="0">
                <a:latin typeface="Times New Roman" pitchFamily="18" charset="0"/>
                <a:cs typeface="Times New Roman" pitchFamily="18" charset="0"/>
              </a:rPr>
              <a:t>Kızılayı</a:t>
            </a:r>
            <a:r>
              <a:rPr lang="tr-TR" b="1" dirty="0" smtClean="0">
                <a:latin typeface="Times New Roman" pitchFamily="18" charset="0"/>
                <a:cs typeface="Times New Roman" pitchFamily="18" charset="0"/>
              </a:rPr>
              <a:t>, ihracat ağını her geçen gün geliştirmektedir. Satışından elde edilen gelirle, Türk </a:t>
            </a:r>
            <a:r>
              <a:rPr lang="tr-TR" b="1" dirty="0" err="1" smtClean="0">
                <a:latin typeface="Times New Roman" pitchFamily="18" charset="0"/>
                <a:cs typeface="Times New Roman" pitchFamily="18" charset="0"/>
              </a:rPr>
              <a:t>Kızılayı’nın</a:t>
            </a:r>
            <a:r>
              <a:rPr lang="tr-TR" b="1" dirty="0" smtClean="0">
                <a:latin typeface="Times New Roman" pitchFamily="18" charset="0"/>
                <a:cs typeface="Times New Roman" pitchFamily="18" charset="0"/>
              </a:rPr>
              <a:t> yardım çalışmalarına katkı sağlamaktadır. Afyon ve Erzincan Maden Suyu fabrikaları yıllık 1 milyar şişe üretim kapasitesine sahiptir.</a:t>
            </a:r>
            <a:endParaRPr lang="tr-TR" b="1" dirty="0">
              <a:latin typeface="Times New Roman" pitchFamily="18" charset="0"/>
              <a:cs typeface="Times New Roman" pitchFamily="18" charset="0"/>
            </a:endParaRPr>
          </a:p>
        </p:txBody>
      </p:sp>
      <p:pic>
        <p:nvPicPr>
          <p:cNvPr id="33794" name="Picture 2" descr="https://www.kizilay.org.tr/Upload/Editor/images/tr-9-mineralli-alt-sayfa.jpg"/>
          <p:cNvPicPr>
            <a:picLocks noChangeAspect="1" noChangeArrowheads="1"/>
          </p:cNvPicPr>
          <p:nvPr/>
        </p:nvPicPr>
        <p:blipFill>
          <a:blip r:embed="rId2" cstate="print"/>
          <a:srcRect/>
          <a:stretch>
            <a:fillRect/>
          </a:stretch>
        </p:blipFill>
        <p:spPr bwMode="auto">
          <a:xfrm>
            <a:off x="0" y="4077072"/>
            <a:ext cx="9144000" cy="278092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lstStyle/>
          <a:p>
            <a:pPr algn="ctr"/>
            <a:r>
              <a:rPr lang="tr-TR" dirty="0" smtClean="0">
                <a:solidFill>
                  <a:srgbClr val="FF0000"/>
                </a:solidFill>
              </a:rPr>
              <a:t>BAĞIŞ</a:t>
            </a:r>
            <a:endParaRPr lang="tr-TR" dirty="0">
              <a:solidFill>
                <a:srgbClr val="FF0000"/>
              </a:solidFill>
            </a:endParaRPr>
          </a:p>
        </p:txBody>
      </p:sp>
      <p:sp>
        <p:nvSpPr>
          <p:cNvPr id="4" name="3 Metin kutusu"/>
          <p:cNvSpPr txBox="1"/>
          <p:nvPr/>
        </p:nvSpPr>
        <p:spPr>
          <a:xfrm>
            <a:off x="0" y="1484784"/>
            <a:ext cx="9144000" cy="4801314"/>
          </a:xfrm>
          <a:prstGeom prst="rect">
            <a:avLst/>
          </a:prstGeom>
          <a:noFill/>
        </p:spPr>
        <p:txBody>
          <a:bodyPr wrap="square" rtlCol="0">
            <a:spAutoFit/>
          </a:bodyPr>
          <a:lstStyle/>
          <a:p>
            <a:r>
              <a:rPr lang="tr-TR" b="1" dirty="0" smtClean="0"/>
              <a:t>​</a:t>
            </a:r>
            <a:r>
              <a:rPr lang="tr-TR" b="1" dirty="0" smtClean="0">
                <a:latin typeface="Times New Roman" pitchFamily="18" charset="0"/>
                <a:cs typeface="Times New Roman" pitchFamily="18" charset="0"/>
              </a:rPr>
              <a:t>Kızılay’a Nasıl Bağış Yapabilir​siniz?</a:t>
            </a:r>
          </a:p>
          <a:p>
            <a:r>
              <a:rPr lang="tr-TR" b="1" dirty="0" smtClean="0">
                <a:latin typeface="Times New Roman" pitchFamily="18" charset="0"/>
                <a:cs typeface="Times New Roman" pitchFamily="18" charset="0"/>
              </a:rPr>
              <a:t>• Bankalarda bulunan Kızılay bağış tahsilât menülerinden ya da Banka Hesap Numaraları’na bağış göndererek,</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 www.</a:t>
            </a:r>
            <a:r>
              <a:rPr lang="tr-TR" b="1" dirty="0" err="1" smtClean="0">
                <a:latin typeface="Times New Roman" pitchFamily="18" charset="0"/>
                <a:cs typeface="Times New Roman" pitchFamily="18" charset="0"/>
              </a:rPr>
              <a:t>kizilay</a:t>
            </a:r>
            <a:r>
              <a:rPr lang="tr-TR" b="1" dirty="0" smtClean="0">
                <a:latin typeface="Times New Roman" pitchFamily="18" charset="0"/>
                <a:cs typeface="Times New Roman" pitchFamily="18" charset="0"/>
              </a:rPr>
              <a:t>.</a:t>
            </a:r>
            <a:r>
              <a:rPr lang="tr-TR" b="1" dirty="0" err="1" smtClean="0">
                <a:latin typeface="Times New Roman" pitchFamily="18" charset="0"/>
                <a:cs typeface="Times New Roman" pitchFamily="18" charset="0"/>
              </a:rPr>
              <a:t>org.tr</a:t>
            </a:r>
            <a:r>
              <a:rPr lang="tr-TR" b="1" dirty="0" smtClean="0">
                <a:latin typeface="Times New Roman" pitchFamily="18" charset="0"/>
                <a:cs typeface="Times New Roman" pitchFamily="18" charset="0"/>
              </a:rPr>
              <a:t> üzerinden kredi kartı ile online,</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 168 Çağrı Merkezini arayarak,</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 Tüm GSM operatörleri üzerinden 2868'e “KIZILAY” yazıp mesaj yollayarak (Her SMS 10 TL),</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 Tüm PTT İşlem Merkezlerinin 2868 </a:t>
            </a:r>
            <a:r>
              <a:rPr lang="tr-TR" b="1" dirty="0" err="1" smtClean="0">
                <a:latin typeface="Times New Roman" pitchFamily="18" charset="0"/>
                <a:cs typeface="Times New Roman" pitchFamily="18" charset="0"/>
              </a:rPr>
              <a:t>no’lu</a:t>
            </a:r>
            <a:r>
              <a:rPr lang="tr-TR" b="1" dirty="0" smtClean="0">
                <a:latin typeface="Times New Roman" pitchFamily="18" charset="0"/>
                <a:cs typeface="Times New Roman" pitchFamily="18" charset="0"/>
              </a:rPr>
              <a:t> Kızılay Posta Çeki hesabından,</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 Ülke genelindeki tüm Kızılay şubelerinden  bağışınızı gerçekleştirebilirsiniz.</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Bağışlarınızın takibini,  Kızılay’ın web sitesindeki bağış sekmesinde yer alan “Bağış Takibi” bölümüne, T.C. Kimlik numaranızı veya bağışçı kodunuzu girerek yapabilirsiniz.</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500 Lira ve üzerinde bağış yapan ve adres belirten tüm bağışçılarımıza teşekkür belgesi ile geri dönüş yapılmaktadır.</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Bağışlarla ilgili daha fazla bilgi almak için 168 Çağrı Merkezini arayabilirsiniz.</a:t>
            </a:r>
            <a:endParaRPr lang="tr-T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Nakdi Bağış</a:t>
            </a:r>
            <a:r>
              <a:rPr lang="tr-TR" dirty="0" smtClean="0"/>
              <a:t/>
            </a:r>
            <a:br>
              <a:rPr lang="tr-TR" dirty="0" smtClean="0"/>
            </a:br>
            <a:endParaRPr lang="tr-TR" dirty="0">
              <a:solidFill>
                <a:srgbClr val="FF0000"/>
              </a:solidFill>
            </a:endParaRPr>
          </a:p>
        </p:txBody>
      </p:sp>
      <p:sp>
        <p:nvSpPr>
          <p:cNvPr id="4" name="3 Metin kutusu"/>
          <p:cNvSpPr txBox="1"/>
          <p:nvPr/>
        </p:nvSpPr>
        <p:spPr>
          <a:xfrm>
            <a:off x="0" y="1484784"/>
            <a:ext cx="9144000" cy="1754326"/>
          </a:xfrm>
          <a:prstGeom prst="rect">
            <a:avLst/>
          </a:prstGeom>
          <a:noFill/>
        </p:spPr>
        <p:txBody>
          <a:bodyPr wrap="square" rtlCol="0">
            <a:spAutoFit/>
          </a:bodyPr>
          <a:lstStyle/>
          <a:p>
            <a:pPr algn="just"/>
            <a:r>
              <a:rPr lang="tr-TR" b="1" dirty="0" smtClean="0">
                <a:latin typeface="Times New Roman" pitchFamily="18" charset="0"/>
                <a:cs typeface="Times New Roman" pitchFamily="18" charset="0"/>
              </a:rPr>
              <a:t>Kuruluşundan bugüne yürüttüğü insani yardım faaliyetleri ile milyonlarca insana ulaşan Türk Kızılay, bu çalışmalarını bağışçılarından aldığı güçle yerine getirmektedir. Siz de insani yardım faaliyetlerine nakdi bağışta bulanarak Kızılay’ın çalışmalarına destek olabilirsiniz. Nakdi bağışınızı Türk Lirası ve yabancı para cinsinden yapabilir, altın vb. nakde çevrilebilen ve nakit benzeri olarak tanımlanan finansal araçlar ile gerçekleştirebilirsiniz.</a:t>
            </a:r>
            <a:endParaRPr lang="tr-TR" b="1" dirty="0">
              <a:latin typeface="Times New Roman" pitchFamily="18" charset="0"/>
              <a:cs typeface="Times New Roman" pitchFamily="18" charset="0"/>
            </a:endParaRPr>
          </a:p>
        </p:txBody>
      </p:sp>
      <p:pic>
        <p:nvPicPr>
          <p:cNvPr id="31746" name="Picture 2" descr="https://www.kizilay.org.tr/Upload/Kampanya/16125341_genel-nakdi.jpg"/>
          <p:cNvPicPr>
            <a:picLocks noChangeAspect="1" noChangeArrowheads="1"/>
          </p:cNvPicPr>
          <p:nvPr/>
        </p:nvPicPr>
        <p:blipFill>
          <a:blip r:embed="rId2" cstate="print"/>
          <a:srcRect/>
          <a:stretch>
            <a:fillRect/>
          </a:stretch>
        </p:blipFill>
        <p:spPr bwMode="auto">
          <a:xfrm>
            <a:off x="0" y="3140969"/>
            <a:ext cx="9144000" cy="371703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SOSYAL YARDIM BAĞIŞLARI</a:t>
            </a:r>
            <a:r>
              <a:rPr lang="tr-TR" dirty="0" smtClean="0"/>
              <a:t/>
            </a:r>
            <a:br>
              <a:rPr lang="tr-TR" dirty="0" smtClean="0"/>
            </a:br>
            <a:endParaRPr lang="tr-TR" dirty="0"/>
          </a:p>
        </p:txBody>
      </p:sp>
      <p:sp>
        <p:nvSpPr>
          <p:cNvPr id="3" name="2 İçerik Yer Tutucusu"/>
          <p:cNvSpPr>
            <a:spLocks noGrp="1"/>
          </p:cNvSpPr>
          <p:nvPr>
            <p:ph idx="1"/>
          </p:nvPr>
        </p:nvSpPr>
        <p:spPr>
          <a:xfrm>
            <a:off x="0" y="1412776"/>
            <a:ext cx="9144000" cy="5445223"/>
          </a:xfrm>
        </p:spPr>
        <p:txBody>
          <a:bodyPr/>
          <a:lstStyle/>
          <a:p>
            <a:r>
              <a:rPr lang="tr-TR" b="1" dirty="0" smtClean="0"/>
              <a:t>Aşevlerine Nakdi Bağış</a:t>
            </a:r>
          </a:p>
          <a:p>
            <a:r>
              <a:rPr lang="tr-TR" b="1" dirty="0" smtClean="0"/>
              <a:t>Kızılay Kart Bağışı</a:t>
            </a:r>
          </a:p>
          <a:p>
            <a:r>
              <a:rPr lang="tr-TR" b="1" dirty="0" smtClean="0"/>
              <a:t>Geleceğe El Uzat</a:t>
            </a:r>
          </a:p>
          <a:p>
            <a:r>
              <a:rPr lang="tr-TR" b="1" dirty="0" smtClean="0"/>
              <a:t>Terör Mağdurlarına Bağış</a:t>
            </a:r>
          </a:p>
          <a:p>
            <a:r>
              <a:rPr lang="tr-TR" b="1" dirty="0" smtClean="0"/>
              <a:t>Yayın Şartlı Bağışı</a:t>
            </a:r>
          </a:p>
          <a:p>
            <a:r>
              <a:rPr lang="tr-TR" b="1" dirty="0" smtClean="0"/>
              <a:t>Mobil Çocuk Dostu Alan Bağışı</a:t>
            </a:r>
          </a:p>
          <a:p>
            <a:r>
              <a:rPr lang="tr-TR" b="1" dirty="0" smtClean="0"/>
              <a:t>Tekerlekli Sandalye, Sağlık Yardımları</a:t>
            </a:r>
          </a:p>
          <a:p>
            <a:r>
              <a:rPr lang="tr-TR" b="1" dirty="0" smtClean="0"/>
              <a:t>Sevgi Bohçası Bağışı</a:t>
            </a:r>
          </a:p>
          <a:p>
            <a:r>
              <a:rPr lang="tr-TR" b="1" dirty="0" smtClean="0"/>
              <a:t>Özel Eğitim Sınıfları Şartlı Bağışı</a:t>
            </a:r>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Aşevlerine Nakdi Bağış</a:t>
            </a:r>
            <a:r>
              <a:rPr lang="tr-TR" dirty="0" smtClean="0"/>
              <a:t/>
            </a:r>
            <a:br>
              <a:rPr lang="tr-TR" dirty="0" smtClean="0"/>
            </a:br>
            <a:endParaRPr lang="tr-TR" dirty="0"/>
          </a:p>
        </p:txBody>
      </p:sp>
      <p:sp>
        <p:nvSpPr>
          <p:cNvPr id="4" name="3 Metin kutusu"/>
          <p:cNvSpPr txBox="1"/>
          <p:nvPr/>
        </p:nvSpPr>
        <p:spPr>
          <a:xfrm>
            <a:off x="0" y="1412776"/>
            <a:ext cx="9144000" cy="2862322"/>
          </a:xfrm>
          <a:prstGeom prst="rect">
            <a:avLst/>
          </a:prstGeom>
          <a:noFill/>
        </p:spPr>
        <p:txBody>
          <a:bodyPr wrap="square" rtlCol="0">
            <a:spAutoFit/>
          </a:bodyPr>
          <a:lstStyle/>
          <a:p>
            <a:r>
              <a:rPr lang="tr-TR" b="1" dirty="0" smtClean="0">
                <a:latin typeface="Times New Roman" pitchFamily="18" charset="0"/>
                <a:cs typeface="Times New Roman" pitchFamily="18" charset="0"/>
              </a:rPr>
              <a:t>Kızılay aşevlerinde, hazırlanan besin değeri yüksek sıcak yemekler yıl boyunca ihtiyaç sahiplerine dağıtılmaktadır. Aşevlerine gelemeyecek durumda olan hasta, yaşlı ve engellilerin yemekleri özel sefer taslarında evlerine ulaştırılmaktadır. Kızılay aşevlerinden ihtiyaç sahibi üniversite öğrencileri de öğretim süresi boyunca öğle yemeği hizmetinden yararlanabilmektedir. </a:t>
            </a:r>
            <a:r>
              <a:rPr lang="tr-TR" dirty="0" smtClean="0"/>
              <a:t/>
            </a:r>
            <a:br>
              <a:rPr lang="tr-TR" dirty="0" smtClean="0"/>
            </a:br>
            <a:r>
              <a:rPr lang="tr-TR" dirty="0" smtClean="0"/>
              <a:t/>
            </a:r>
            <a:br>
              <a:rPr lang="tr-TR" dirty="0" smtClean="0"/>
            </a:br>
            <a:r>
              <a:rPr lang="tr-TR" b="1" dirty="0" smtClean="0"/>
              <a:t>     	Aşevimizden  5 kişilik bir ailenin;</a:t>
            </a:r>
            <a:r>
              <a:rPr lang="tr-TR" dirty="0" smtClean="0"/>
              <a:t/>
            </a:r>
            <a:br>
              <a:rPr lang="tr-TR" dirty="0" smtClean="0"/>
            </a:br>
            <a:r>
              <a:rPr lang="tr-TR" b="1" dirty="0" smtClean="0"/>
              <a:t>          	 Günlük yararlanma maliyeti: 35 Lira. </a:t>
            </a:r>
            <a:endParaRPr lang="tr-TR" dirty="0" smtClean="0"/>
          </a:p>
          <a:p>
            <a:r>
              <a:rPr lang="tr-TR" b="1" dirty="0" smtClean="0"/>
              <a:t>  	1 haftalık yararlanma maliyeti: 255 Lira. </a:t>
            </a:r>
            <a:r>
              <a:rPr lang="tr-TR" dirty="0" smtClean="0"/>
              <a:t/>
            </a:r>
            <a:br>
              <a:rPr lang="tr-TR" dirty="0" smtClean="0"/>
            </a:br>
            <a:r>
              <a:rPr lang="tr-TR" b="1" dirty="0" smtClean="0"/>
              <a:t>  	1 aylık yararlanma maliyeti: 1000 Lira olarak belirlenmiştir.</a:t>
            </a:r>
            <a:endParaRPr lang="tr-TR" dirty="0"/>
          </a:p>
        </p:txBody>
      </p:sp>
      <p:pic>
        <p:nvPicPr>
          <p:cNvPr id="46082" name="Picture 2" descr="https://www.kizilay.org.tr/Upload/Kampanya/67806963_1ab3352d-fec8-4cb8-937f-61d52b51e210.jpg"/>
          <p:cNvPicPr>
            <a:picLocks noChangeAspect="1" noChangeArrowheads="1"/>
          </p:cNvPicPr>
          <p:nvPr/>
        </p:nvPicPr>
        <p:blipFill>
          <a:blip r:embed="rId2" cstate="print"/>
          <a:srcRect/>
          <a:stretch>
            <a:fillRect/>
          </a:stretch>
        </p:blipFill>
        <p:spPr bwMode="auto">
          <a:xfrm>
            <a:off x="0" y="4221088"/>
            <a:ext cx="9144000" cy="263691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blob:https://web.whatsapp.com/e3fcfc0c-e11e-48c5-bd92-aa162850f15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0723" name="Picture 3"/>
          <p:cNvPicPr>
            <a:picLocks noGrp="1" noChangeAspect="1" noChangeArrowheads="1"/>
          </p:cNvPicPr>
          <p:nvPr>
            <p:ph idx="1"/>
          </p:nvPr>
        </p:nvPicPr>
        <p:blipFill>
          <a:blip r:embed="rId2" cstate="print"/>
          <a:srcRect/>
          <a:stretch>
            <a:fillRect/>
          </a:stretch>
        </p:blipFill>
        <p:spPr bwMode="auto">
          <a:xfrm>
            <a:off x="20212" y="0"/>
            <a:ext cx="91237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lstStyle/>
          <a:p>
            <a:pPr algn="ctr"/>
            <a:r>
              <a:rPr lang="tr-TR" dirty="0" smtClean="0">
                <a:solidFill>
                  <a:srgbClr val="FF0000"/>
                </a:solidFill>
              </a:rPr>
              <a:t>Kızılay Kart Bağışı</a:t>
            </a:r>
            <a:endParaRPr lang="tr-TR" dirty="0">
              <a:solidFill>
                <a:srgbClr val="FF0000"/>
              </a:solidFill>
            </a:endParaRPr>
          </a:p>
        </p:txBody>
      </p:sp>
      <p:sp>
        <p:nvSpPr>
          <p:cNvPr id="4" name="3 Metin kutusu"/>
          <p:cNvSpPr txBox="1"/>
          <p:nvPr/>
        </p:nvSpPr>
        <p:spPr>
          <a:xfrm>
            <a:off x="0" y="1484784"/>
            <a:ext cx="9144000" cy="2031325"/>
          </a:xfrm>
          <a:prstGeom prst="rect">
            <a:avLst/>
          </a:prstGeom>
          <a:noFill/>
        </p:spPr>
        <p:txBody>
          <a:bodyPr wrap="square" rtlCol="0">
            <a:spAutoFit/>
          </a:bodyPr>
          <a:lstStyle/>
          <a:p>
            <a:pPr algn="just"/>
            <a:r>
              <a:rPr lang="tr-TR" b="1" dirty="0" smtClean="0">
                <a:latin typeface="Times New Roman" pitchFamily="18" charset="0"/>
                <a:cs typeface="Times New Roman" pitchFamily="18" charset="0"/>
              </a:rPr>
              <a:t>Kızılay Kart,  ihtiyaç sahiplerinin tüm ihtiyaçlarını alışveriş noktalarından, verileni değil tercih ettiğini almasını sağlamak amacıyla üretilen, akıllı kart sistemidir. Türk Kızılay ve </a:t>
            </a:r>
            <a:r>
              <a:rPr lang="tr-TR" b="1" dirty="0" err="1" smtClean="0">
                <a:latin typeface="Times New Roman" pitchFamily="18" charset="0"/>
                <a:cs typeface="Times New Roman" pitchFamily="18" charset="0"/>
              </a:rPr>
              <a:t>Halkbank</a:t>
            </a:r>
            <a:r>
              <a:rPr lang="tr-TR" b="1" dirty="0" smtClean="0">
                <a:latin typeface="Times New Roman" pitchFamily="18" charset="0"/>
                <a:cs typeface="Times New Roman" pitchFamily="18" charset="0"/>
              </a:rPr>
              <a:t> işbirliğinde ortaya konulan Kızılay Kart modeliyle, belirlenen yardım tutarları, lojistik operasyona gerek kalmadan ve zamandan tasarruf edilerek ihtiyaç sahiplerine ulaştırılmaktadır. Türk </a:t>
            </a:r>
            <a:r>
              <a:rPr lang="tr-TR" b="1" dirty="0" err="1" smtClean="0">
                <a:latin typeface="Times New Roman" pitchFamily="18" charset="0"/>
                <a:cs typeface="Times New Roman" pitchFamily="18" charset="0"/>
              </a:rPr>
              <a:t>Kızılayı</a:t>
            </a:r>
            <a:r>
              <a:rPr lang="tr-TR" b="1" dirty="0" smtClean="0">
                <a:latin typeface="Times New Roman" pitchFamily="18" charset="0"/>
                <a:cs typeface="Times New Roman" pitchFamily="18" charset="0"/>
              </a:rPr>
              <a:t> tarafından belirlenen tutarların, kişiye özel olan Kızılay Kart’a aktarılması sonucunda, kart kullanıcılarının istedikleri zaman, bakiyeleri doğrultusunda alışverişlerini, nakit kullanmadan yapabilmesine olanak sağlamaktadır.</a:t>
            </a:r>
            <a:endParaRPr lang="tr-TR" b="1" dirty="0">
              <a:latin typeface="Times New Roman" pitchFamily="18" charset="0"/>
              <a:cs typeface="Times New Roman" pitchFamily="18" charset="0"/>
            </a:endParaRPr>
          </a:p>
        </p:txBody>
      </p:sp>
      <p:pic>
        <p:nvPicPr>
          <p:cNvPr id="45058" name="Picture 2" descr="https://www.kizilay.org.tr/Upload/Kampanya/25888655_a6de2cd1-f9f8-4e12-89d2-c6787872c7cb.jpg"/>
          <p:cNvPicPr>
            <a:picLocks noChangeAspect="1" noChangeArrowheads="1"/>
          </p:cNvPicPr>
          <p:nvPr/>
        </p:nvPicPr>
        <p:blipFill>
          <a:blip r:embed="rId2" cstate="print"/>
          <a:srcRect/>
          <a:stretch>
            <a:fillRect/>
          </a:stretch>
        </p:blipFill>
        <p:spPr bwMode="auto">
          <a:xfrm>
            <a:off x="0" y="3645025"/>
            <a:ext cx="9144000" cy="321297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Geleceğe El Uzat</a:t>
            </a:r>
            <a:r>
              <a:rPr lang="tr-TR" dirty="0" smtClean="0"/>
              <a:t/>
            </a:r>
            <a:br>
              <a:rPr lang="tr-TR" dirty="0" smtClean="0"/>
            </a:br>
            <a:endParaRPr lang="tr-TR" dirty="0"/>
          </a:p>
        </p:txBody>
      </p:sp>
      <p:sp>
        <p:nvSpPr>
          <p:cNvPr id="4" name="3 Metin kutusu"/>
          <p:cNvSpPr txBox="1"/>
          <p:nvPr/>
        </p:nvSpPr>
        <p:spPr>
          <a:xfrm>
            <a:off x="0" y="1484784"/>
            <a:ext cx="9144000" cy="2308324"/>
          </a:xfrm>
          <a:prstGeom prst="rect">
            <a:avLst/>
          </a:prstGeom>
          <a:noFill/>
        </p:spPr>
        <p:txBody>
          <a:bodyPr wrap="square" rtlCol="0">
            <a:spAutoFit/>
          </a:bodyPr>
          <a:lstStyle/>
          <a:p>
            <a:r>
              <a:rPr lang="tr-TR" b="1" dirty="0" smtClean="0">
                <a:latin typeface="Times New Roman" pitchFamily="18" charset="0"/>
                <a:cs typeface="Times New Roman" pitchFamily="18" charset="0"/>
              </a:rPr>
              <a:t>Kızılay, ülkemizdeki Yatılı İlköğretim Bölge Okullarında eğitim gören yavrularımıza destek oluyor.  Onların ihtiyaçlarını karşılamak, yüzleştikleri olumsuzlukları gidermek için sizleri geleceğimize el uzatmaya çağırıyoruz.</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Gelin bu bayram onları yalnız bırakmayalım,</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Bağışlarımızla yanlarında olalım.</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“Müge Anlı ile Tatlı Sert” programı ile ortaklaşa yürütülen kampanyaya "MÜGE" yazıp 2868’e SMS göndererek 10 TL bağışta bulunabilirsiniz.</a:t>
            </a:r>
            <a:endParaRPr lang="tr-TR" b="1" dirty="0">
              <a:latin typeface="Times New Roman" pitchFamily="18" charset="0"/>
              <a:cs typeface="Times New Roman" pitchFamily="18" charset="0"/>
            </a:endParaRPr>
          </a:p>
        </p:txBody>
      </p:sp>
      <p:pic>
        <p:nvPicPr>
          <p:cNvPr id="44034" name="Picture 2" descr="https://www.kizilay.org.tr/Upload/Kampanya/15689788_yatili-2.jpg"/>
          <p:cNvPicPr>
            <a:picLocks noChangeAspect="1" noChangeArrowheads="1"/>
          </p:cNvPicPr>
          <p:nvPr/>
        </p:nvPicPr>
        <p:blipFill>
          <a:blip r:embed="rId2" cstate="print"/>
          <a:srcRect/>
          <a:stretch>
            <a:fillRect/>
          </a:stretch>
        </p:blipFill>
        <p:spPr bwMode="auto">
          <a:xfrm>
            <a:off x="0" y="3762375"/>
            <a:ext cx="9144000" cy="309562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Terör Mağdurlarına Bağış</a:t>
            </a:r>
            <a:r>
              <a:rPr lang="tr-TR" dirty="0" smtClean="0"/>
              <a:t/>
            </a:r>
            <a:br>
              <a:rPr lang="tr-TR" dirty="0" smtClean="0"/>
            </a:br>
            <a:endParaRPr lang="tr-TR" dirty="0"/>
          </a:p>
        </p:txBody>
      </p:sp>
      <p:sp>
        <p:nvSpPr>
          <p:cNvPr id="4" name="3 Metin kutusu"/>
          <p:cNvSpPr txBox="1"/>
          <p:nvPr/>
        </p:nvSpPr>
        <p:spPr>
          <a:xfrm>
            <a:off x="0" y="1484784"/>
            <a:ext cx="9144000" cy="2031325"/>
          </a:xfrm>
          <a:prstGeom prst="rect">
            <a:avLst/>
          </a:prstGeom>
          <a:noFill/>
        </p:spPr>
        <p:txBody>
          <a:bodyPr wrap="square" rtlCol="0">
            <a:spAutoFit/>
          </a:bodyPr>
          <a:lstStyle/>
          <a:p>
            <a:r>
              <a:rPr lang="tr-TR" b="1" dirty="0" smtClean="0"/>
              <a:t>Acımızı da Aşımızı da Paylaşalım.</a:t>
            </a:r>
            <a:r>
              <a:rPr lang="tr-TR" dirty="0" smtClean="0"/>
              <a:t/>
            </a:r>
            <a:br>
              <a:rPr lang="tr-TR" dirty="0" smtClean="0"/>
            </a:br>
            <a:r>
              <a:rPr lang="tr-TR" dirty="0" smtClean="0"/>
              <a:t/>
            </a:r>
            <a:br>
              <a:rPr lang="tr-TR" dirty="0" smtClean="0"/>
            </a:br>
            <a:r>
              <a:rPr lang="tr-TR" b="1" dirty="0" smtClean="0">
                <a:latin typeface="Times New Roman" pitchFamily="18" charset="0"/>
                <a:cs typeface="Times New Roman" pitchFamily="18" charset="0"/>
              </a:rPr>
              <a:t>Doğu ve Güneydoğu Anadolu'daki terör mağduru kardeşlerimizin bize ihtiyacı var. </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Gelin bu bayram onları yalnız bırakmayalım,</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Bağışlarımızla yanlarında olalım.</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"KIZILAY" yazıp 2868’e SMS göndererek 10TL bağışta bulunabilirsiniz.</a:t>
            </a:r>
            <a:endParaRPr lang="tr-TR" b="1" dirty="0">
              <a:latin typeface="Times New Roman" pitchFamily="18" charset="0"/>
              <a:cs typeface="Times New Roman" pitchFamily="18" charset="0"/>
            </a:endParaRPr>
          </a:p>
        </p:txBody>
      </p:sp>
      <p:pic>
        <p:nvPicPr>
          <p:cNvPr id="43010" name="Picture 2" descr="https://www.kizilay.org.tr/Upload/Kampanya/13972673_teror-magdurlari.jpg"/>
          <p:cNvPicPr>
            <a:picLocks noChangeAspect="1" noChangeArrowheads="1"/>
          </p:cNvPicPr>
          <p:nvPr/>
        </p:nvPicPr>
        <p:blipFill>
          <a:blip r:embed="rId2" cstate="print"/>
          <a:srcRect/>
          <a:stretch>
            <a:fillRect/>
          </a:stretch>
        </p:blipFill>
        <p:spPr bwMode="auto">
          <a:xfrm>
            <a:off x="0" y="3501009"/>
            <a:ext cx="9144000" cy="335699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Yayın Şartlı Bağışı</a:t>
            </a:r>
            <a:r>
              <a:rPr lang="tr-TR" dirty="0" smtClean="0"/>
              <a:t/>
            </a:r>
            <a:br>
              <a:rPr lang="tr-TR" dirty="0" smtClean="0"/>
            </a:br>
            <a:endParaRPr lang="tr-TR" dirty="0"/>
          </a:p>
        </p:txBody>
      </p:sp>
      <p:sp>
        <p:nvSpPr>
          <p:cNvPr id="4" name="3 Metin kutusu"/>
          <p:cNvSpPr txBox="1"/>
          <p:nvPr/>
        </p:nvSpPr>
        <p:spPr>
          <a:xfrm>
            <a:off x="0" y="1484784"/>
            <a:ext cx="9144000" cy="3416320"/>
          </a:xfrm>
          <a:prstGeom prst="rect">
            <a:avLst/>
          </a:prstGeom>
          <a:noFill/>
        </p:spPr>
        <p:txBody>
          <a:bodyPr wrap="square" rtlCol="0">
            <a:spAutoFit/>
          </a:bodyPr>
          <a:lstStyle/>
          <a:p>
            <a:r>
              <a:rPr lang="tr-TR" b="1" dirty="0" smtClean="0">
                <a:latin typeface="Times New Roman" pitchFamily="18" charset="0"/>
                <a:cs typeface="Times New Roman" pitchFamily="18" charset="0"/>
              </a:rPr>
              <a:t>Kızılay çocuklarımız için hazırladığı eğitim materyalleriyle deprem, sel, yangın ve heyelan gibi afetlerle karşılaşmaları durumunda çocukların kendilerini korumaya yönelik bilinçlendirilmesi, afet öncesinde alınacak önlemlerle zararın minimum seviyede tutulabilmesi, ihtiyaç anında paylaşmanın ve yardımlaşma duygusunun çocuklara aşılanması, kazaların en aza indirgenmesi, sağlık ve ilk yardım bilinci ve becerilerinin yaygınlaştırılması, kan bağışının hayat kurtarmasına ilişkin konularda bilinçlendirilmesine yönelik destek sağlamaktadır.</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Siz de bu amaç doğrultusunda Türk Kızılay'ın Kızılay Haftası gibi önemli günlerde çocuklarımıza dağıtılmak üzere hazırladığı ''</a:t>
            </a:r>
            <a:r>
              <a:rPr lang="tr-TR" b="1" dirty="0" err="1" smtClean="0">
                <a:latin typeface="Times New Roman" pitchFamily="18" charset="0"/>
                <a:cs typeface="Times New Roman" pitchFamily="18" charset="0"/>
              </a:rPr>
              <a:t>Aycan</a:t>
            </a:r>
            <a:r>
              <a:rPr lang="tr-TR" b="1" dirty="0" smtClean="0">
                <a:latin typeface="Times New Roman" pitchFamily="18" charset="0"/>
                <a:cs typeface="Times New Roman" pitchFamily="18" charset="0"/>
              </a:rPr>
              <a:t> ve </a:t>
            </a:r>
            <a:r>
              <a:rPr lang="tr-TR" b="1" dirty="0" err="1" smtClean="0">
                <a:latin typeface="Times New Roman" pitchFamily="18" charset="0"/>
                <a:cs typeface="Times New Roman" pitchFamily="18" charset="0"/>
              </a:rPr>
              <a:t>Aykız'ın</a:t>
            </a:r>
            <a:r>
              <a:rPr lang="tr-TR" b="1" dirty="0" smtClean="0">
                <a:latin typeface="Times New Roman" pitchFamily="18" charset="0"/>
                <a:cs typeface="Times New Roman" pitchFamily="18" charset="0"/>
              </a:rPr>
              <a:t> Maceraları'' kitabının basımına bağışlarınızla katkıda bulunabilirsiniz.</a:t>
            </a:r>
            <a:r>
              <a:rPr lang="tr-TR" dirty="0" smtClean="0"/>
              <a:t/>
            </a:r>
            <a:br>
              <a:rPr lang="tr-TR" dirty="0" smtClean="0"/>
            </a:br>
            <a:endParaRPr lang="tr-TR" dirty="0"/>
          </a:p>
        </p:txBody>
      </p:sp>
      <p:pic>
        <p:nvPicPr>
          <p:cNvPr id="41986" name="Picture 2" descr="https://www.kizilay.org.tr/Upload/Kampanya/16973545_yayin-sartli-bagisi.jpg"/>
          <p:cNvPicPr>
            <a:picLocks noChangeAspect="1" noChangeArrowheads="1"/>
          </p:cNvPicPr>
          <p:nvPr/>
        </p:nvPicPr>
        <p:blipFill>
          <a:blip r:embed="rId2" cstate="print"/>
          <a:srcRect/>
          <a:stretch>
            <a:fillRect/>
          </a:stretch>
        </p:blipFill>
        <p:spPr bwMode="auto">
          <a:xfrm>
            <a:off x="0" y="4293096"/>
            <a:ext cx="9144000" cy="256490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Mobil Çocuk Dostu Alan Bağışı</a:t>
            </a:r>
            <a:r>
              <a:rPr lang="tr-TR" dirty="0" smtClean="0"/>
              <a:t/>
            </a:r>
            <a:br>
              <a:rPr lang="tr-TR" dirty="0" smtClean="0"/>
            </a:br>
            <a:endParaRPr lang="tr-TR" dirty="0"/>
          </a:p>
        </p:txBody>
      </p:sp>
      <p:sp>
        <p:nvSpPr>
          <p:cNvPr id="4" name="3 Metin kutusu"/>
          <p:cNvSpPr txBox="1"/>
          <p:nvPr/>
        </p:nvSpPr>
        <p:spPr>
          <a:xfrm>
            <a:off x="0" y="1484784"/>
            <a:ext cx="9144000" cy="2308324"/>
          </a:xfrm>
          <a:prstGeom prst="rect">
            <a:avLst/>
          </a:prstGeom>
          <a:noFill/>
        </p:spPr>
        <p:txBody>
          <a:bodyPr wrap="square" rtlCol="0">
            <a:spAutoFit/>
          </a:bodyPr>
          <a:lstStyle/>
          <a:p>
            <a:r>
              <a:rPr lang="tr-TR" b="1" dirty="0" smtClean="0">
                <a:latin typeface="Times New Roman" pitchFamily="18" charset="0"/>
                <a:cs typeface="Times New Roman" pitchFamily="18" charset="0"/>
              </a:rPr>
              <a:t>Savaş mağduru Suriyeli çocuklar, kendilerine uzanacak bir el arıyor. Türk Kızılay çocukların savaş travmasını atlatmaları ve hayata tutunmalarını sağlamak amacıyla “Mobil Çocuk Dostu Alanlar” kuruyor. Bu alanlarda   savaşın derin izlerini yaşayan Suriyeli çocuklar, drama, jimnastik, müzik ve dans faaliyetlerine katılabilecek, psikolojik destek hizmetlerinden yararlanabilecekler.</a:t>
            </a:r>
            <a:r>
              <a:rPr lang="tr-TR" dirty="0" smtClean="0"/>
              <a:t/>
            </a:r>
            <a:br>
              <a:rPr lang="tr-TR" dirty="0" smtClean="0"/>
            </a:br>
            <a:r>
              <a:rPr lang="tr-TR" b="1" dirty="0" smtClean="0"/>
              <a:t>Kızılay’ın  Mobil Çocuk Dostu Alan projesine destek vermek için;Tüm operatörlerden "KIZILAY" yazıp 2868’e 10TL karşılığında SMS gönderebilir ya da tüm bankaların Kızılay hesaplarına bağışta bulunabilirsiniz.</a:t>
            </a:r>
            <a:endParaRPr lang="tr-TR" b="1" dirty="0"/>
          </a:p>
        </p:txBody>
      </p:sp>
      <p:pic>
        <p:nvPicPr>
          <p:cNvPr id="40962" name="Picture 2" descr="https://www.kizilay.org.tr/Upload/Kampanya/34105678_86744934_cocuk-dostu.jpg"/>
          <p:cNvPicPr>
            <a:picLocks noChangeAspect="1" noChangeArrowheads="1"/>
          </p:cNvPicPr>
          <p:nvPr/>
        </p:nvPicPr>
        <p:blipFill>
          <a:blip r:embed="rId2" cstate="print"/>
          <a:srcRect/>
          <a:stretch>
            <a:fillRect/>
          </a:stretch>
        </p:blipFill>
        <p:spPr bwMode="auto">
          <a:xfrm>
            <a:off x="0" y="3789040"/>
            <a:ext cx="9144000" cy="306896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4800" dirty="0" smtClean="0">
                <a:solidFill>
                  <a:srgbClr val="FF0000"/>
                </a:solidFill>
              </a:rPr>
              <a:t>Tekerlekli Sandalye, Sağlık Yardımları</a:t>
            </a:r>
            <a:r>
              <a:rPr lang="tr-TR" dirty="0" smtClean="0"/>
              <a:t/>
            </a:r>
            <a:br>
              <a:rPr lang="tr-TR" dirty="0" smtClean="0"/>
            </a:br>
            <a:endParaRPr lang="tr-TR" dirty="0"/>
          </a:p>
        </p:txBody>
      </p:sp>
      <p:sp>
        <p:nvSpPr>
          <p:cNvPr id="4" name="3 Metin kutusu"/>
          <p:cNvSpPr txBox="1"/>
          <p:nvPr/>
        </p:nvSpPr>
        <p:spPr>
          <a:xfrm>
            <a:off x="0" y="1412776"/>
            <a:ext cx="9144000" cy="2308324"/>
          </a:xfrm>
          <a:prstGeom prst="rect">
            <a:avLst/>
          </a:prstGeom>
          <a:noFill/>
        </p:spPr>
        <p:txBody>
          <a:bodyPr wrap="square" rtlCol="0">
            <a:spAutoFit/>
          </a:bodyPr>
          <a:lstStyle/>
          <a:p>
            <a:r>
              <a:rPr lang="tr-TR" b="1" dirty="0" smtClean="0">
                <a:latin typeface="Times New Roman" pitchFamily="18" charset="0"/>
                <a:cs typeface="Times New Roman" pitchFamily="18" charset="0"/>
              </a:rPr>
              <a:t>Tekerlekli sandalye ve diğer tıbbi cihaz/malzeme ve tedavi giderleri ihtiyacı olan dezavantajlı vatandaşlarımıza destek oluyoruz.  Vücut fonksiyonlarının yüzde 70 ve üzeri engelli olduğunu devlet hastaneleri tarafından düzenlenen raporlarla belgeleyebilenler, Türk Kızılay’dan tekerlekli sandalye yardımı alabilmektedir. Bir tekerlekli sandalye 500 Lira’ya temin edilmekte olup, bağışçılarımız istedikleri oranda bağış yapabilmektedir. </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Tekerlekli sandalye bağışının yanı sıra yapılacak inceleme doğrultusunda her türlü ilaç, tıbbi cihaz/malzeme ve tedavi giderleri de karşılanabilecektir.</a:t>
            </a:r>
            <a:endParaRPr lang="tr-TR" b="1" dirty="0">
              <a:latin typeface="Times New Roman" pitchFamily="18" charset="0"/>
              <a:cs typeface="Times New Roman" pitchFamily="18" charset="0"/>
            </a:endParaRPr>
          </a:p>
        </p:txBody>
      </p:sp>
      <p:pic>
        <p:nvPicPr>
          <p:cNvPr id="55298" name="Picture 2" descr="https://www.kizilay.org.tr/Upload/Kampanya/12744406_56699400_kizilay-engelli-bagis-gorsel-e.jpg"/>
          <p:cNvPicPr>
            <a:picLocks noChangeAspect="1" noChangeArrowheads="1"/>
          </p:cNvPicPr>
          <p:nvPr/>
        </p:nvPicPr>
        <p:blipFill>
          <a:blip r:embed="rId2" cstate="print"/>
          <a:srcRect/>
          <a:stretch>
            <a:fillRect/>
          </a:stretch>
        </p:blipFill>
        <p:spPr bwMode="auto">
          <a:xfrm>
            <a:off x="0" y="3717031"/>
            <a:ext cx="9144000" cy="314096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Sevgi Bohçası Bağışı</a:t>
            </a:r>
            <a:r>
              <a:rPr lang="tr-TR" dirty="0" smtClean="0"/>
              <a:t/>
            </a:r>
            <a:br>
              <a:rPr lang="tr-TR" dirty="0" smtClean="0"/>
            </a:br>
            <a:endParaRPr lang="tr-TR" dirty="0"/>
          </a:p>
        </p:txBody>
      </p:sp>
      <p:sp>
        <p:nvSpPr>
          <p:cNvPr id="4" name="3 Metin kutusu"/>
          <p:cNvSpPr txBox="1"/>
          <p:nvPr/>
        </p:nvSpPr>
        <p:spPr>
          <a:xfrm>
            <a:off x="0" y="1484784"/>
            <a:ext cx="9144000" cy="2031325"/>
          </a:xfrm>
          <a:prstGeom prst="rect">
            <a:avLst/>
          </a:prstGeom>
          <a:noFill/>
        </p:spPr>
        <p:txBody>
          <a:bodyPr wrap="square" rtlCol="0">
            <a:spAutoFit/>
          </a:bodyPr>
          <a:lstStyle/>
          <a:p>
            <a:pPr algn="just"/>
            <a:r>
              <a:rPr lang="tr-TR" b="1" dirty="0" smtClean="0">
                <a:latin typeface="Times New Roman" pitchFamily="18" charset="0"/>
                <a:cs typeface="Times New Roman" pitchFamily="18" charset="0"/>
              </a:rPr>
              <a:t>Yeni doğan bebeklerin ve annelerinin öncelikli hijyen, giyim eşyası gibi temel ihtiyaçlarının karşılanmasında nakdi bağışınızla destek olabilirisiniz. Hayırseverlerin bağışları ile satın alınan Sevgi Bohçaları, Kızılay şubeleri tarafından,  bebek sahibi olan yardıma muhtaç ailelere ulaştırılmaktadır. Ayrıca doğum sonrasında ailelere bebek bakımı ile ilgili bilgiler verilmektedir.</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 </a:t>
            </a:r>
            <a:r>
              <a:rPr lang="tr-TR" dirty="0" smtClean="0"/>
              <a:t/>
            </a:r>
            <a:br>
              <a:rPr lang="tr-TR" dirty="0" smtClean="0"/>
            </a:br>
            <a:endParaRPr lang="tr-TR" dirty="0"/>
          </a:p>
        </p:txBody>
      </p:sp>
      <p:pic>
        <p:nvPicPr>
          <p:cNvPr id="54274" name="Picture 2" descr="https://www.kizilay.org.tr/Upload/Kampanya/67843846_6794d130-6753-414d-b266-39803e687858.jpg"/>
          <p:cNvPicPr>
            <a:picLocks noChangeAspect="1" noChangeArrowheads="1"/>
          </p:cNvPicPr>
          <p:nvPr/>
        </p:nvPicPr>
        <p:blipFill>
          <a:blip r:embed="rId2" cstate="print"/>
          <a:srcRect/>
          <a:stretch>
            <a:fillRect/>
          </a:stretch>
        </p:blipFill>
        <p:spPr bwMode="auto">
          <a:xfrm>
            <a:off x="0" y="2924945"/>
            <a:ext cx="9144000" cy="393305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Özel Eğitim Sınıfları Şartlı Bağışı</a:t>
            </a:r>
            <a:r>
              <a:rPr lang="tr-TR" dirty="0" smtClean="0"/>
              <a:t/>
            </a:r>
            <a:br>
              <a:rPr lang="tr-TR" dirty="0" smtClean="0"/>
            </a:br>
            <a:endParaRPr lang="tr-TR" dirty="0"/>
          </a:p>
        </p:txBody>
      </p:sp>
      <p:sp>
        <p:nvSpPr>
          <p:cNvPr id="4" name="3 Metin kutusu"/>
          <p:cNvSpPr txBox="1"/>
          <p:nvPr/>
        </p:nvSpPr>
        <p:spPr>
          <a:xfrm>
            <a:off x="0" y="1484784"/>
            <a:ext cx="9144000" cy="2862322"/>
          </a:xfrm>
          <a:prstGeom prst="rect">
            <a:avLst/>
          </a:prstGeom>
          <a:noFill/>
        </p:spPr>
        <p:txBody>
          <a:bodyPr wrap="square" rtlCol="0">
            <a:spAutoFit/>
          </a:bodyPr>
          <a:lstStyle/>
          <a:p>
            <a:r>
              <a:rPr lang="tr-TR" b="1" dirty="0" smtClean="0"/>
              <a:t>Türk Kızılay, doğumlarından itibaren yaşıtlarına göre pek çok konuda destek ve bakıma daha fazla ihtiyacı olan çocuklarımızın eğitimleri için devlet okullarında “Özel Eğitim Sınıfları” açmaktadır. Böylece çocuklar, özel eğitime ihtiyacı olmayan akranlarıyla birlikte aynı okula devam edebilmektedir.</a:t>
            </a:r>
            <a:br>
              <a:rPr lang="tr-TR" b="1" dirty="0" smtClean="0"/>
            </a:br>
            <a:r>
              <a:rPr lang="tr-TR" b="1" dirty="0" smtClean="0"/>
              <a:t>Özel eğitim sınıflarının temel disiplini; çocuklarımızın temel eğitimine katkı sağlayacak seviyede, el-göz koordinasyonu, motor beceri geliştirmeye yönelik sesli, renkli, dokunarak öğrenmeyi-kavramayı hedefleyen çeşitli eğitici materyaller ve donanım malzemelerinden oluşmaktadır. Projeye yapılan bağışlarla, Türk Kızılay tarafından, devlet okullarında “Sen Çok Özelsin” isimli özel eğitim sınıflarının iç düzenlemesi yapılmakta ve eğitimlerini kolaylaştırıcı materyaller temin edilmektedir.</a:t>
            </a:r>
            <a:endParaRPr lang="tr-TR" b="1" dirty="0"/>
          </a:p>
        </p:txBody>
      </p:sp>
      <p:pic>
        <p:nvPicPr>
          <p:cNvPr id="53250" name="Picture 2" descr="https://www.kizilay.org.tr/Upload/Kampanya/68180645_196810e0-0b9f-45ff-b103-744e1c53c662.jpg"/>
          <p:cNvPicPr>
            <a:picLocks noChangeAspect="1" noChangeArrowheads="1"/>
          </p:cNvPicPr>
          <p:nvPr/>
        </p:nvPicPr>
        <p:blipFill>
          <a:blip r:embed="rId2" cstate="print"/>
          <a:srcRect/>
          <a:stretch>
            <a:fillRect/>
          </a:stretch>
        </p:blipFill>
        <p:spPr bwMode="auto">
          <a:xfrm>
            <a:off x="0" y="4293096"/>
            <a:ext cx="9144000" cy="256490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ULUSLARARASI BAĞIŞLAR</a:t>
            </a:r>
            <a:r>
              <a:rPr lang="tr-TR" dirty="0" smtClean="0"/>
              <a:t/>
            </a:r>
            <a:br>
              <a:rPr lang="tr-TR" dirty="0" smtClean="0"/>
            </a:br>
            <a:endParaRPr lang="tr-TR" dirty="0"/>
          </a:p>
        </p:txBody>
      </p:sp>
      <p:sp>
        <p:nvSpPr>
          <p:cNvPr id="3" name="2 İçerik Yer Tutucusu"/>
          <p:cNvSpPr>
            <a:spLocks noGrp="1"/>
          </p:cNvSpPr>
          <p:nvPr>
            <p:ph idx="1"/>
          </p:nvPr>
        </p:nvSpPr>
        <p:spPr>
          <a:xfrm>
            <a:off x="457200" y="1484785"/>
            <a:ext cx="8229600" cy="5373216"/>
          </a:xfrm>
        </p:spPr>
        <p:txBody>
          <a:bodyPr>
            <a:normAutofit lnSpcReduction="10000"/>
          </a:bodyPr>
          <a:lstStyle/>
          <a:p>
            <a:r>
              <a:rPr lang="tr-TR" b="1" dirty="0" smtClean="0"/>
              <a:t>Arakan Bağışları</a:t>
            </a:r>
          </a:p>
          <a:p>
            <a:r>
              <a:rPr lang="tr-TR" b="1" dirty="0" smtClean="0"/>
              <a:t>Endonezya'ya İnsani Yardım</a:t>
            </a:r>
          </a:p>
          <a:p>
            <a:r>
              <a:rPr lang="tr-TR" b="1" dirty="0" smtClean="0"/>
              <a:t>Filistin ve </a:t>
            </a:r>
            <a:r>
              <a:rPr lang="tr-TR" b="1" dirty="0" err="1" smtClean="0"/>
              <a:t>Gazze’ye</a:t>
            </a:r>
            <a:r>
              <a:rPr lang="tr-TR" b="1" dirty="0" smtClean="0"/>
              <a:t> İnsani Yardım</a:t>
            </a:r>
          </a:p>
          <a:p>
            <a:r>
              <a:rPr lang="tr-TR" b="1" dirty="0" smtClean="0"/>
              <a:t>Güney Sudan'a İnsani Yardım</a:t>
            </a:r>
          </a:p>
          <a:p>
            <a:r>
              <a:rPr lang="tr-TR" b="1" dirty="0" smtClean="0"/>
              <a:t>Doğu Afrika'ya İnsani Yardım</a:t>
            </a:r>
          </a:p>
          <a:p>
            <a:r>
              <a:rPr lang="tr-TR" b="1" dirty="0" smtClean="0"/>
              <a:t>Yemen'e İnsani Yardım</a:t>
            </a:r>
          </a:p>
          <a:p>
            <a:r>
              <a:rPr lang="tr-TR" b="1" dirty="0" smtClean="0"/>
              <a:t>Somali'ye İnsani Yardım</a:t>
            </a:r>
          </a:p>
          <a:p>
            <a:r>
              <a:rPr lang="tr-TR" b="1" dirty="0" smtClean="0"/>
              <a:t>Halep'e İnsani Yardım</a:t>
            </a:r>
          </a:p>
          <a:p>
            <a:r>
              <a:rPr lang="tr-TR" b="1" dirty="0" smtClean="0"/>
              <a:t>Musul'a İnsani Yardım</a:t>
            </a:r>
          </a:p>
          <a:p>
            <a:r>
              <a:rPr lang="tr-TR" b="1" dirty="0" smtClean="0"/>
              <a:t>Suriye'ye İnsani Yardım</a:t>
            </a:r>
          </a:p>
          <a:p>
            <a:r>
              <a:rPr lang="tr-TR" b="1" dirty="0" smtClean="0"/>
              <a:t>Irak'a İnsani Yardım</a:t>
            </a:r>
          </a:p>
          <a:p>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s://www.kizilay.org.tr/Upload/Kampanya/05688953_470x325px-02.jpg"/>
          <p:cNvPicPr>
            <a:picLocks noChangeAspect="1" noChangeArrowheads="1"/>
          </p:cNvPicPr>
          <p:nvPr/>
        </p:nvPicPr>
        <p:blipFill>
          <a:blip r:embed="rId2" cstate="print"/>
          <a:srcRect/>
          <a:stretch>
            <a:fillRect/>
          </a:stretch>
        </p:blipFill>
        <p:spPr bwMode="auto">
          <a:xfrm>
            <a:off x="0" y="0"/>
            <a:ext cx="4499992" cy="3501008"/>
          </a:xfrm>
          <a:prstGeom prst="rect">
            <a:avLst/>
          </a:prstGeom>
          <a:noFill/>
        </p:spPr>
      </p:pic>
      <p:pic>
        <p:nvPicPr>
          <p:cNvPr id="51204" name="Picture 4" descr="https://www.kizilay.org.tr/Upload/Kampanya/48443342_470x325pxl.jpg"/>
          <p:cNvPicPr>
            <a:picLocks noChangeAspect="1" noChangeArrowheads="1"/>
          </p:cNvPicPr>
          <p:nvPr/>
        </p:nvPicPr>
        <p:blipFill>
          <a:blip r:embed="rId3" cstate="print"/>
          <a:srcRect/>
          <a:stretch>
            <a:fillRect/>
          </a:stretch>
        </p:blipFill>
        <p:spPr bwMode="auto">
          <a:xfrm>
            <a:off x="4499992" y="1"/>
            <a:ext cx="4644008" cy="3501008"/>
          </a:xfrm>
          <a:prstGeom prst="rect">
            <a:avLst/>
          </a:prstGeom>
          <a:noFill/>
        </p:spPr>
      </p:pic>
      <p:pic>
        <p:nvPicPr>
          <p:cNvPr id="51206" name="Picture 6" descr="https://www.kizilay.org.tr/Upload/Kampanya/58187625_halep_suriye.jpg"/>
          <p:cNvPicPr>
            <a:picLocks noChangeAspect="1" noChangeArrowheads="1"/>
          </p:cNvPicPr>
          <p:nvPr/>
        </p:nvPicPr>
        <p:blipFill>
          <a:blip r:embed="rId4" cstate="print"/>
          <a:srcRect/>
          <a:stretch>
            <a:fillRect/>
          </a:stretch>
        </p:blipFill>
        <p:spPr bwMode="auto">
          <a:xfrm>
            <a:off x="0" y="3501009"/>
            <a:ext cx="4476750" cy="3356992"/>
          </a:xfrm>
          <a:prstGeom prst="rect">
            <a:avLst/>
          </a:prstGeom>
          <a:noFill/>
        </p:spPr>
      </p:pic>
      <p:pic>
        <p:nvPicPr>
          <p:cNvPr id="51208" name="Picture 8" descr="https://www.kizilay.org.tr/Upload/Kampanya/73409553_a-nakdi.jpg"/>
          <p:cNvPicPr>
            <a:picLocks noChangeAspect="1" noChangeArrowheads="1"/>
          </p:cNvPicPr>
          <p:nvPr/>
        </p:nvPicPr>
        <p:blipFill>
          <a:blip r:embed="rId5" cstate="print"/>
          <a:srcRect/>
          <a:stretch>
            <a:fillRect/>
          </a:stretch>
        </p:blipFill>
        <p:spPr bwMode="auto">
          <a:xfrm>
            <a:off x="4499992" y="3501009"/>
            <a:ext cx="4644008" cy="335699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kizilay.org.tr/Upload/Editor/images/tk-kurucula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AFET MÜDAHALE BAĞIŞLARI</a:t>
            </a:r>
            <a:r>
              <a:rPr lang="tr-TR" dirty="0" smtClean="0"/>
              <a:t/>
            </a:r>
            <a:br>
              <a:rPr lang="tr-TR" dirty="0" smtClean="0"/>
            </a:br>
            <a:endParaRPr lang="tr-TR" dirty="0"/>
          </a:p>
        </p:txBody>
      </p:sp>
      <p:sp>
        <p:nvSpPr>
          <p:cNvPr id="3" name="2 İçerik Yer Tutucusu"/>
          <p:cNvSpPr>
            <a:spLocks noGrp="1"/>
          </p:cNvSpPr>
          <p:nvPr>
            <p:ph idx="1"/>
          </p:nvPr>
        </p:nvSpPr>
        <p:spPr/>
        <p:txBody>
          <a:bodyPr/>
          <a:lstStyle/>
          <a:p>
            <a:r>
              <a:rPr lang="tr-TR" b="1" dirty="0" smtClean="0"/>
              <a:t>Mobil Mutfak Bağışı</a:t>
            </a:r>
          </a:p>
          <a:p>
            <a:r>
              <a:rPr lang="tr-TR" b="1" dirty="0" smtClean="0"/>
              <a:t>Acil Afet Çadırı Bağışı</a:t>
            </a:r>
          </a:p>
          <a:p>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Mobil Mutfak Bağışı</a:t>
            </a:r>
            <a:r>
              <a:rPr lang="tr-TR" dirty="0" smtClean="0"/>
              <a:t/>
            </a:r>
            <a:br>
              <a:rPr lang="tr-TR" dirty="0" smtClean="0"/>
            </a:br>
            <a:endParaRPr lang="tr-TR" dirty="0"/>
          </a:p>
        </p:txBody>
      </p:sp>
      <p:sp>
        <p:nvSpPr>
          <p:cNvPr id="4" name="3 Metin kutusu"/>
          <p:cNvSpPr txBox="1"/>
          <p:nvPr/>
        </p:nvSpPr>
        <p:spPr>
          <a:xfrm>
            <a:off x="0" y="1484784"/>
            <a:ext cx="9144000" cy="1477328"/>
          </a:xfrm>
          <a:prstGeom prst="rect">
            <a:avLst/>
          </a:prstGeom>
          <a:noFill/>
        </p:spPr>
        <p:txBody>
          <a:bodyPr wrap="square" rtlCol="0">
            <a:spAutoFit/>
          </a:bodyPr>
          <a:lstStyle/>
          <a:p>
            <a:r>
              <a:rPr lang="tr-TR" b="1" dirty="0" smtClean="0"/>
              <a:t>Türk Kızılay, afet ve acil durumlarda ihtiyaç sahiplerinin beslenme ihtiyacını karşılamak için Mobil Mutfakları ile bir öğünde 3.000’den fazla kişiye iki çeşit sıcak yemek çıkarabilmektedir. Yemek hazırlama ve pişirme ünitelerinin yanı sıra soğutma ve servis bölümleri de bulunan Mobil Mutfaklar, modern bir mutfaktaki tüm ekipmanları bünyesinde barındırmaktadır.</a:t>
            </a:r>
            <a:endParaRPr lang="tr-TR" b="1" dirty="0"/>
          </a:p>
        </p:txBody>
      </p:sp>
      <p:pic>
        <p:nvPicPr>
          <p:cNvPr id="5" name="Picture 2" descr="https://www.kizilay.org.tr/Upload/Kampanya/90449823_37210090_mobil-mutfak.jpg"/>
          <p:cNvPicPr>
            <a:picLocks noChangeAspect="1" noChangeArrowheads="1"/>
          </p:cNvPicPr>
          <p:nvPr/>
        </p:nvPicPr>
        <p:blipFill>
          <a:blip r:embed="rId2" cstate="print"/>
          <a:srcRect/>
          <a:stretch>
            <a:fillRect/>
          </a:stretch>
        </p:blipFill>
        <p:spPr bwMode="auto">
          <a:xfrm>
            <a:off x="0" y="3140969"/>
            <a:ext cx="9144000" cy="3717032"/>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Acil Afet Çadırı Bağışı</a:t>
            </a:r>
            <a:r>
              <a:rPr lang="tr-TR" dirty="0" smtClean="0"/>
              <a:t/>
            </a:r>
            <a:br>
              <a:rPr lang="tr-TR" dirty="0" smtClean="0"/>
            </a:br>
            <a:endParaRPr lang="tr-TR" dirty="0"/>
          </a:p>
        </p:txBody>
      </p:sp>
      <p:sp>
        <p:nvSpPr>
          <p:cNvPr id="4" name="3 Metin kutusu"/>
          <p:cNvSpPr txBox="1"/>
          <p:nvPr/>
        </p:nvSpPr>
        <p:spPr>
          <a:xfrm>
            <a:off x="0" y="1484784"/>
            <a:ext cx="9144000" cy="2031325"/>
          </a:xfrm>
          <a:prstGeom prst="rect">
            <a:avLst/>
          </a:prstGeom>
          <a:noFill/>
        </p:spPr>
        <p:txBody>
          <a:bodyPr wrap="square" rtlCol="0">
            <a:spAutoFit/>
          </a:bodyPr>
          <a:lstStyle/>
          <a:p>
            <a:r>
              <a:rPr lang="tr-TR" b="1" dirty="0" smtClean="0"/>
              <a:t>Türk Kızılay, afet bölgelerinde oluşan geçici barınma ihtiyacını ürettiği yüksek kalitedeki afet çadırları ile karşılamaktadır. </a:t>
            </a:r>
            <a:br>
              <a:rPr lang="tr-TR" b="1" dirty="0" smtClean="0"/>
            </a:br>
            <a:r>
              <a:rPr lang="tr-TR" b="1" dirty="0" smtClean="0"/>
              <a:t>Yurt içi ve yurt dışı insani yardım çalışmalarında uzun süreli kullanılabilen afet çadırlarının yanı sıra ihtiyaca yönelik özel çadırlar üretmektedir.</a:t>
            </a:r>
            <a:br>
              <a:rPr lang="tr-TR" b="1" dirty="0" smtClean="0"/>
            </a:br>
            <a:r>
              <a:rPr lang="tr-TR" b="1" dirty="0" smtClean="0"/>
              <a:t>Türk Kızılay Acil Afet Çadırları afetzedelerin güvenliğini ve rahatlığını düşünerek yeniden tasarlamıştır. Her türlü güvenlik önlemlerinin alındığı çadırlar, tutuşmaz, su geçirmez ve %100 pamuklu kumaştan üretilmektedir.</a:t>
            </a:r>
            <a:endParaRPr lang="tr-TR" b="1" dirty="0"/>
          </a:p>
        </p:txBody>
      </p:sp>
      <p:pic>
        <p:nvPicPr>
          <p:cNvPr id="5" name="Picture 4" descr="https://www.kizilay.org.tr/Upload/Kampanya/82266833_94326431_acil-afet-cadiri.jpg"/>
          <p:cNvPicPr>
            <a:picLocks noChangeAspect="1" noChangeArrowheads="1"/>
          </p:cNvPicPr>
          <p:nvPr/>
        </p:nvPicPr>
        <p:blipFill>
          <a:blip r:embed="rId2" cstate="print"/>
          <a:srcRect/>
          <a:stretch>
            <a:fillRect/>
          </a:stretch>
        </p:blipFill>
        <p:spPr bwMode="auto">
          <a:xfrm>
            <a:off x="0" y="3762375"/>
            <a:ext cx="9144000" cy="309562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ZEKAT</a:t>
            </a:r>
            <a:r>
              <a:rPr lang="tr-TR" dirty="0" smtClean="0"/>
              <a:t/>
            </a:r>
            <a:br>
              <a:rPr lang="tr-TR" dirty="0" smtClean="0"/>
            </a:br>
            <a:endParaRPr lang="tr-TR" dirty="0"/>
          </a:p>
        </p:txBody>
      </p:sp>
      <p:sp>
        <p:nvSpPr>
          <p:cNvPr id="4" name="3 Metin kutusu"/>
          <p:cNvSpPr txBox="1"/>
          <p:nvPr/>
        </p:nvSpPr>
        <p:spPr>
          <a:xfrm>
            <a:off x="0" y="1412776"/>
            <a:ext cx="9144000" cy="2585323"/>
          </a:xfrm>
          <a:prstGeom prst="rect">
            <a:avLst/>
          </a:prstGeom>
          <a:noFill/>
        </p:spPr>
        <p:txBody>
          <a:bodyPr wrap="square" rtlCol="0">
            <a:spAutoFit/>
          </a:bodyPr>
          <a:lstStyle/>
          <a:p>
            <a:r>
              <a:rPr lang="tr-TR" b="1" dirty="0" smtClean="0"/>
              <a:t>Yıl boyunca yurt içi ve yurt dışındaki ihtiyaç sahiplerine insani yardım ulaştırabilmesi için Türk Kızılay’a zekât bağışında bulunabilirsiniz. Diyanet İşleri Başkanlığı Din İşleri Yüksek Kurulunun 27.06.2014 tarih ve 510 sayılı fetvasında; "Türk Kızılay’ın zekât hesabına yatırılan paraların; Müslüman toplulukların bulunduğu ülkelerde meydana gelen tabii afet, savaş ve iç karışıklıklar yüzünden mağdur olan kimselere, temizlik, barınma, giyim ve benzeri ihtiyaçların karşılanması amacı ile ayni olarak verilmesinde dinen bir sakınca olmadığı” belirtilmiştir.Kızılay zekât yardımı yapılacak ihtiyaç sahiplerini Şube Başkanı,  İl/İlçe Milli Eğitim Müdürü, İl/İlçe Müftüleri, Muhtarlar veya bunların görevlendireceği bir temsilcinin katıldığı komisyonca belirler.</a:t>
            </a:r>
            <a:endParaRPr lang="tr-TR" b="1" dirty="0"/>
          </a:p>
        </p:txBody>
      </p:sp>
      <p:pic>
        <p:nvPicPr>
          <p:cNvPr id="59394" name="Picture 2" descr="https://www.kizilay.org.tr/Upload/Kampanya/26706065_e65365d5-3e8a-4c7c-a9c0-c63f678a7b5e.jpg"/>
          <p:cNvPicPr>
            <a:picLocks noChangeAspect="1" noChangeArrowheads="1"/>
          </p:cNvPicPr>
          <p:nvPr/>
        </p:nvPicPr>
        <p:blipFill>
          <a:blip r:embed="rId2" cstate="print"/>
          <a:srcRect/>
          <a:stretch>
            <a:fillRect/>
          </a:stretch>
        </p:blipFill>
        <p:spPr bwMode="auto">
          <a:xfrm>
            <a:off x="0" y="3933056"/>
            <a:ext cx="9144000" cy="2924944"/>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Vekaleten Adak</a:t>
            </a:r>
            <a:r>
              <a:rPr lang="tr-TR" dirty="0" smtClean="0"/>
              <a:t/>
            </a:r>
            <a:br>
              <a:rPr lang="tr-TR" dirty="0" smtClean="0"/>
            </a:br>
            <a:endParaRPr lang="tr-TR" dirty="0"/>
          </a:p>
        </p:txBody>
      </p:sp>
      <p:sp>
        <p:nvSpPr>
          <p:cNvPr id="4" name="3 Metin kutusu"/>
          <p:cNvSpPr txBox="1"/>
          <p:nvPr/>
        </p:nvSpPr>
        <p:spPr>
          <a:xfrm>
            <a:off x="0" y="1484784"/>
            <a:ext cx="9144000" cy="3139321"/>
          </a:xfrm>
          <a:prstGeom prst="rect">
            <a:avLst/>
          </a:prstGeom>
          <a:noFill/>
        </p:spPr>
        <p:txBody>
          <a:bodyPr wrap="square" rtlCol="0">
            <a:spAutoFit/>
          </a:bodyPr>
          <a:lstStyle/>
          <a:p>
            <a:r>
              <a:rPr lang="tr-TR" b="1" dirty="0" smtClean="0"/>
              <a:t>Türk Kızılay’a verdiğiniz adak vekaletlerinizin kesimleri ve elde edilen etlerin ihtiyaç sahiplerine ulaştırılma işlemleri, ihtiyaçlar doğrultusunda yurtiçinde ve yurtdışında gerçekleştirilir.Vekâlet sahiplerinin vekâletleri verilerek ve isimleri okunarak,</a:t>
            </a:r>
            <a:br>
              <a:rPr lang="tr-TR" b="1" dirty="0" smtClean="0"/>
            </a:br>
            <a:r>
              <a:rPr lang="tr-TR" b="1" dirty="0" smtClean="0"/>
              <a:t>Din adamlarının yapmış olduğu dualar eşliğinde dini vecibeler yerine getirilerek,</a:t>
            </a:r>
            <a:br>
              <a:rPr lang="tr-TR" b="1" dirty="0" smtClean="0"/>
            </a:br>
            <a:r>
              <a:rPr lang="tr-TR" b="1" dirty="0" smtClean="0"/>
              <a:t>Veteriner hekim gözetiminde İslami ve kesim koşullarına uygun olarak,</a:t>
            </a:r>
            <a:br>
              <a:rPr lang="tr-TR" b="1" dirty="0" smtClean="0"/>
            </a:br>
            <a:r>
              <a:rPr lang="tr-TR" b="1" dirty="0" smtClean="0"/>
              <a:t>Sertifikalı kasaplar tarafından Hijyen kurallarına uygun olarak,</a:t>
            </a:r>
            <a:br>
              <a:rPr lang="tr-TR" b="1" dirty="0" smtClean="0"/>
            </a:br>
            <a:r>
              <a:rPr lang="tr-TR" b="1" dirty="0" smtClean="0"/>
              <a:t>Yurtiçinde Noter kontrolünde gerçekleştirilmektedir.Türk </a:t>
            </a:r>
            <a:r>
              <a:rPr lang="tr-TR" b="1" dirty="0" err="1" smtClean="0"/>
              <a:t>Kızılayı</a:t>
            </a:r>
            <a:r>
              <a:rPr lang="tr-TR" b="1" dirty="0" smtClean="0"/>
              <a:t> adak kurban kesimlerinden elde edilen etler aşevlerinde kullanılmakta, ihtiyaç sahiplerine sıcak yemek olarak servis edilmektedir. Etlerin bir kısmı da konserve haline getirilerek ihtiyaç sahiplerine yıl boyunca dağıtılmaktadır. </a:t>
            </a:r>
            <a:r>
              <a:rPr lang="tr-TR" dirty="0" smtClean="0"/>
              <a:t/>
            </a:r>
            <a:br>
              <a:rPr lang="tr-TR" dirty="0" smtClean="0"/>
            </a:br>
            <a:r>
              <a:rPr lang="tr-TR" b="1" dirty="0" smtClean="0"/>
              <a:t>1 hisse vekaleten adak bedeli 790 TL’dir.</a:t>
            </a: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Ä°lgili resim"/>
          <p:cNvPicPr>
            <a:picLocks noChangeAspect="1" noChangeArrowheads="1"/>
          </p:cNvPicPr>
          <p:nvPr/>
        </p:nvPicPr>
        <p:blipFill>
          <a:blip r:embed="rId2" cstate="print"/>
          <a:srcRect/>
          <a:stretch>
            <a:fillRect/>
          </a:stretch>
        </p:blipFill>
        <p:spPr bwMode="auto">
          <a:xfrm>
            <a:off x="0" y="0"/>
            <a:ext cx="9144000" cy="3429000"/>
          </a:xfrm>
          <a:prstGeom prst="rect">
            <a:avLst/>
          </a:prstGeom>
          <a:noFill/>
        </p:spPr>
      </p:pic>
      <p:pic>
        <p:nvPicPr>
          <p:cNvPr id="60418" name="Picture 2" descr="kÄ±zÄ±lay adak ile ilgili gÃ¶rsel sonucu"/>
          <p:cNvPicPr>
            <a:picLocks noChangeAspect="1" noChangeArrowheads="1"/>
          </p:cNvPicPr>
          <p:nvPr/>
        </p:nvPicPr>
        <p:blipFill>
          <a:blip r:embed="rId3" cstate="print"/>
          <a:srcRect/>
          <a:stretch>
            <a:fillRect/>
          </a:stretch>
        </p:blipFill>
        <p:spPr bwMode="auto">
          <a:xfrm>
            <a:off x="0" y="3501008"/>
            <a:ext cx="9144000" cy="3356992"/>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Diğer Bağış Yöntemleri</a:t>
            </a:r>
            <a:r>
              <a:rPr lang="tr-TR" dirty="0" smtClean="0"/>
              <a:t/>
            </a:r>
            <a:br>
              <a:rPr lang="tr-TR" dirty="0" smtClean="0"/>
            </a:br>
            <a:endParaRPr lang="tr-TR" dirty="0"/>
          </a:p>
        </p:txBody>
      </p:sp>
      <p:sp>
        <p:nvSpPr>
          <p:cNvPr id="4" name="3 Metin kutusu"/>
          <p:cNvSpPr txBox="1"/>
          <p:nvPr/>
        </p:nvSpPr>
        <p:spPr>
          <a:xfrm>
            <a:off x="0" y="1412776"/>
            <a:ext cx="9144000" cy="3139321"/>
          </a:xfrm>
          <a:prstGeom prst="rect">
            <a:avLst/>
          </a:prstGeom>
          <a:noFill/>
        </p:spPr>
        <p:txBody>
          <a:bodyPr wrap="square" rtlCol="0">
            <a:spAutoFit/>
          </a:bodyPr>
          <a:lstStyle/>
          <a:p>
            <a:r>
              <a:rPr lang="tr-TR" b="1" dirty="0" smtClean="0"/>
              <a:t>Ayni Bağış</a:t>
            </a:r>
            <a:r>
              <a:rPr lang="tr-TR" dirty="0" smtClean="0"/>
              <a:t/>
            </a:r>
            <a:br>
              <a:rPr lang="tr-TR" dirty="0" smtClean="0"/>
            </a:br>
            <a:r>
              <a:rPr lang="tr-TR" dirty="0" smtClean="0"/>
              <a:t/>
            </a:r>
            <a:br>
              <a:rPr lang="tr-TR" dirty="0" smtClean="0"/>
            </a:br>
            <a:r>
              <a:rPr lang="tr-TR" b="1" dirty="0" smtClean="0"/>
              <a:t>Türk Kızılay’ın  yurt içi ve yurt dışında gerçekleştirdiği  insani yardım çalışmalarına ayni bağışlarınızla  destek olabilirsiniz.</a:t>
            </a:r>
            <a:br>
              <a:rPr lang="tr-TR" b="1" dirty="0" smtClean="0"/>
            </a:br>
            <a:r>
              <a:rPr lang="tr-TR" b="1" dirty="0" smtClean="0"/>
              <a:t> </a:t>
            </a:r>
            <a:br>
              <a:rPr lang="tr-TR" b="1" dirty="0" smtClean="0"/>
            </a:br>
            <a:r>
              <a:rPr lang="tr-TR" b="1" dirty="0" smtClean="0"/>
              <a:t>Kurumumuz, barınma, beslenme, giyim, kırtasiye malzemesi, hijyen ürünleri, elektronik cihaz, mobilya vb. mal ve eşyaları ayni bağış olarak kabul etmektedir.</a:t>
            </a:r>
            <a:br>
              <a:rPr lang="tr-TR" b="1" dirty="0" smtClean="0"/>
            </a:br>
            <a:r>
              <a:rPr lang="tr-TR" b="1" dirty="0" smtClean="0"/>
              <a:t/>
            </a:r>
            <a:br>
              <a:rPr lang="tr-TR" b="1" dirty="0" smtClean="0"/>
            </a:br>
            <a:r>
              <a:rPr lang="tr-TR" b="1" dirty="0" smtClean="0"/>
              <a:t>Gerçek ve tüzel kişilerin fatura veya fatura yerine geçen hizmetler ile gayrimenkul ve eşyaların bedelsiz olarak belirli süreli kullanım hakkının verilmesi yoluyla yapılan bağışları da kabul etmektedir. </a:t>
            </a:r>
            <a:endParaRPr lang="tr-TR"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lstStyle/>
          <a:p>
            <a:pPr algn="ctr"/>
            <a:r>
              <a:rPr lang="tr-TR" dirty="0" smtClean="0">
                <a:solidFill>
                  <a:srgbClr val="FF0000"/>
                </a:solidFill>
              </a:rPr>
              <a:t>Kimler Kan </a:t>
            </a:r>
            <a:r>
              <a:rPr lang="tr-TR" dirty="0" err="1" smtClean="0">
                <a:solidFill>
                  <a:srgbClr val="FF0000"/>
                </a:solidFill>
              </a:rPr>
              <a:t>BağışıYapabilir</a:t>
            </a:r>
            <a:r>
              <a:rPr lang="tr-TR" dirty="0" smtClean="0">
                <a:solidFill>
                  <a:srgbClr val="FF0000"/>
                </a:solidFill>
              </a:rPr>
              <a:t>?</a:t>
            </a:r>
            <a:endParaRPr lang="tr-TR" dirty="0">
              <a:solidFill>
                <a:srgbClr val="FF0000"/>
              </a:solidFill>
            </a:endParaRPr>
          </a:p>
        </p:txBody>
      </p:sp>
      <p:sp>
        <p:nvSpPr>
          <p:cNvPr id="3" name="2 İçerik Yer Tutucusu"/>
          <p:cNvSpPr>
            <a:spLocks noGrp="1"/>
          </p:cNvSpPr>
          <p:nvPr>
            <p:ph idx="1"/>
          </p:nvPr>
        </p:nvSpPr>
        <p:spPr>
          <a:xfrm>
            <a:off x="0" y="1484784"/>
            <a:ext cx="9144000" cy="5373215"/>
          </a:xfrm>
        </p:spPr>
        <p:txBody>
          <a:bodyPr>
            <a:normAutofit/>
          </a:bodyPr>
          <a:lstStyle/>
          <a:p>
            <a:pPr>
              <a:buNone/>
            </a:pPr>
            <a:r>
              <a:rPr lang="tr-TR" dirty="0" smtClean="0"/>
              <a:t>	</a:t>
            </a:r>
          </a:p>
          <a:p>
            <a:pPr>
              <a:buNone/>
            </a:pPr>
            <a:r>
              <a:rPr lang="tr-TR" dirty="0" smtClean="0"/>
              <a:t>	</a:t>
            </a:r>
            <a:r>
              <a:rPr lang="tr-TR" b="1" dirty="0" smtClean="0">
                <a:latin typeface="Times New Roman" pitchFamily="18" charset="0"/>
                <a:cs typeface="Times New Roman" pitchFamily="18" charset="0"/>
              </a:rPr>
              <a:t>18-68 Yaş arasında, ağırlığı en az 50 kg ve üzerinde olan her sağlıklı birey kan bağışında bulunabilir.</a:t>
            </a:r>
          </a:p>
          <a:p>
            <a:pPr>
              <a:buNone/>
            </a:pPr>
            <a:r>
              <a:rPr lang="tr-TR" b="1" dirty="0" smtClean="0">
                <a:latin typeface="Times New Roman" pitchFamily="18" charset="0"/>
                <a:cs typeface="Times New Roman" pitchFamily="18" charset="0"/>
              </a:rPr>
              <a:t>	</a:t>
            </a:r>
          </a:p>
          <a:p>
            <a:pPr>
              <a:buNone/>
            </a:pPr>
            <a:r>
              <a:rPr lang="tr-TR" sz="2000" dirty="0" smtClean="0"/>
              <a:t>	</a:t>
            </a:r>
          </a:p>
          <a:p>
            <a:pPr>
              <a:buNone/>
            </a:pPr>
            <a:r>
              <a:rPr lang="tr-TR" sz="2000" dirty="0" smtClean="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lstStyle/>
          <a:p>
            <a:pPr algn="ctr"/>
            <a:r>
              <a:rPr lang="tr-TR" sz="4800" dirty="0" smtClean="0">
                <a:solidFill>
                  <a:srgbClr val="FF0000"/>
                </a:solidFill>
              </a:rPr>
              <a:t>Kan bağışı ne kadar sürer ?</a:t>
            </a:r>
            <a:endParaRPr lang="tr-TR" dirty="0">
              <a:solidFill>
                <a:srgbClr val="FF0000"/>
              </a:solidFill>
            </a:endParaRPr>
          </a:p>
        </p:txBody>
      </p:sp>
      <p:sp>
        <p:nvSpPr>
          <p:cNvPr id="3" name="2 İçerik Yer Tutucusu"/>
          <p:cNvSpPr>
            <a:spLocks noGrp="1"/>
          </p:cNvSpPr>
          <p:nvPr>
            <p:ph idx="1"/>
          </p:nvPr>
        </p:nvSpPr>
        <p:spPr/>
        <p:txBody>
          <a:bodyPr/>
          <a:lstStyle/>
          <a:p>
            <a:pPr>
              <a:buNone/>
            </a:pPr>
            <a:r>
              <a:rPr lang="tr-TR" dirty="0" smtClean="0"/>
              <a:t>	</a:t>
            </a:r>
            <a:r>
              <a:rPr lang="tr-TR" b="1" dirty="0" smtClean="0">
                <a:latin typeface="Times New Roman" pitchFamily="18" charset="0"/>
                <a:cs typeface="Times New Roman" pitchFamily="18" charset="0"/>
              </a:rPr>
              <a:t>Kayıt, muayene, kan verme ve ikram işlemlerinin tamamı yaklaşık olarak 30-35 dakika sürmektedir.</a:t>
            </a:r>
            <a:endParaRPr lang="tr-TR" b="1"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lstStyle/>
          <a:p>
            <a:pPr algn="ctr"/>
            <a:r>
              <a:rPr lang="tr-TR" sz="4800" dirty="0" smtClean="0">
                <a:solidFill>
                  <a:srgbClr val="FF0000"/>
                </a:solidFill>
              </a:rPr>
              <a:t>Canım çok yanar mı?</a:t>
            </a:r>
            <a:endParaRPr lang="tr-TR" dirty="0">
              <a:solidFill>
                <a:srgbClr val="FF0000"/>
              </a:solidFill>
            </a:endParaRPr>
          </a:p>
        </p:txBody>
      </p:sp>
      <p:sp>
        <p:nvSpPr>
          <p:cNvPr id="4" name="3 Metin kutusu"/>
          <p:cNvSpPr txBox="1"/>
          <p:nvPr/>
        </p:nvSpPr>
        <p:spPr>
          <a:xfrm>
            <a:off x="0" y="1556792"/>
            <a:ext cx="9144000" cy="4401205"/>
          </a:xfrm>
          <a:prstGeom prst="rect">
            <a:avLst/>
          </a:prstGeom>
          <a:noFill/>
        </p:spPr>
        <p:txBody>
          <a:bodyPr wrap="square" rtlCol="0">
            <a:spAutoFit/>
          </a:bodyPr>
          <a:lstStyle/>
          <a:p>
            <a:r>
              <a:rPr lang="tr-TR" sz="2800" b="1" dirty="0" smtClean="0">
                <a:latin typeface="Times New Roman" pitchFamily="18" charset="0"/>
                <a:cs typeface="Times New Roman" pitchFamily="18" charset="0"/>
              </a:rPr>
              <a:t>Kullanılan iğnenin kalınlığı uluslararası standartlarda bu işlem için uygulanan kalınlıktadır. Hayat kurtarmak için alınan kanın içindeki hücrelere zarar verilmemesi açısından iğnenin kalın olması gerekmektedir. İğnenin kalın olması kan alımı sırasında iğne içinden geçen kan hücrelerinin parçalanmasını engeller, oluşabilecek hasarı azaltır. Acının az hissedilmesi için iğne ucu özel bir işlemle lazerle kesilmiş, silikon ile kaplanmıştır. Personelimiz kan alımı konusunda özel eğitim almış uzmanlardır. Hissettiğiniz acı çok azdır.</a:t>
            </a:r>
            <a:endParaRPr lang="tr-TR" sz="28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3429000"/>
            <a:ext cx="9144000" cy="2862322"/>
          </a:xfrm>
          <a:prstGeom prst="rect">
            <a:avLst/>
          </a:prstGeom>
          <a:noFill/>
        </p:spPr>
        <p:txBody>
          <a:bodyPr wrap="square" rtlCol="0">
            <a:spAutoFit/>
          </a:bodyPr>
          <a:lstStyle/>
          <a:p>
            <a:pPr algn="just"/>
            <a:r>
              <a:rPr lang="tr-TR" dirty="0" smtClean="0"/>
              <a:t>	</a:t>
            </a:r>
            <a:r>
              <a:rPr lang="tr-TR" b="1" dirty="0" smtClean="0">
                <a:latin typeface="Times New Roman" pitchFamily="18" charset="0"/>
                <a:cs typeface="Times New Roman" pitchFamily="18" charset="0"/>
              </a:rPr>
              <a:t>Kızılay'ın amacı, her nerede görülür ise , hiçbir ayrım yapmaksızın insanın acısını önlemeye veya hafifletmeye çalışmak, insanın hayatını ve sağlığını korumak, onun kişiliğine saygı gösterilmesini sağlamak ve insanlar arasındaki karşılıklı anlayışı, dostluğu saygıyı, işbirliğini ve sürekli barışı getirmeye uğraşmaktır. Kızılay ihtiyaç anında dayanışmanın,ıstırap anında eşitliğin, savaşın en kızgın anında insancıllığın, tarafsızlığın ve barışın simgesidir.</a:t>
            </a:r>
          </a:p>
          <a:p>
            <a:pPr algn="just"/>
            <a:r>
              <a:rPr lang="tr-TR" b="1" dirty="0" smtClean="0">
                <a:latin typeface="Times New Roman" pitchFamily="18" charset="0"/>
                <a:cs typeface="Times New Roman" pitchFamily="18" charset="0"/>
              </a:rPr>
              <a:t>	Kızılay, tüzel kişiliğe sahip, özel hukuk hükümlerine tâbi, kâr amacı gütmeyen, yardım ve hizmetleri karşılıksız olan ve kamu yararına çalışan bir gönüllü sosyal hizmet kuruluşudur.</a:t>
            </a:r>
          </a:p>
          <a:p>
            <a:endParaRPr lang="tr-TR" dirty="0"/>
          </a:p>
        </p:txBody>
      </p:sp>
      <p:pic>
        <p:nvPicPr>
          <p:cNvPr id="29698" name="Picture 2" descr="kÄ±zÄ±lay ile ilgili gÃ¶rsel sonucu"/>
          <p:cNvPicPr>
            <a:picLocks noChangeAspect="1" noChangeArrowheads="1"/>
          </p:cNvPicPr>
          <p:nvPr/>
        </p:nvPicPr>
        <p:blipFill>
          <a:blip r:embed="rId2" cstate="print"/>
          <a:srcRect/>
          <a:stretch>
            <a:fillRect/>
          </a:stretch>
        </p:blipFill>
        <p:spPr bwMode="auto">
          <a:xfrm>
            <a:off x="0" y="0"/>
            <a:ext cx="9144000" cy="289388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Kansız kalır mıyım?</a:t>
            </a:r>
            <a:endParaRPr lang="tr-TR" dirty="0">
              <a:solidFill>
                <a:srgbClr val="FF0000"/>
              </a:solidFill>
            </a:endParaRPr>
          </a:p>
        </p:txBody>
      </p:sp>
      <p:sp>
        <p:nvSpPr>
          <p:cNvPr id="3" name="2 İçerik Yer Tutucusu"/>
          <p:cNvSpPr>
            <a:spLocks noGrp="1"/>
          </p:cNvSpPr>
          <p:nvPr>
            <p:ph idx="1"/>
          </p:nvPr>
        </p:nvSpPr>
        <p:spPr>
          <a:xfrm>
            <a:off x="0" y="1556792"/>
            <a:ext cx="9144000" cy="5301207"/>
          </a:xfrm>
        </p:spPr>
        <p:txBody>
          <a:bodyPr>
            <a:normAutofit fontScale="77500" lnSpcReduction="20000"/>
          </a:bodyPr>
          <a:lstStyle/>
          <a:p>
            <a:pPr>
              <a:buNone/>
            </a:pPr>
            <a:r>
              <a:rPr lang="tr-TR" dirty="0" smtClean="0"/>
              <a:t>	</a:t>
            </a:r>
            <a:r>
              <a:rPr lang="tr-TR" b="1" dirty="0" smtClean="0">
                <a:latin typeface="Times New Roman" pitchFamily="18" charset="0"/>
                <a:cs typeface="Times New Roman" pitchFamily="18" charset="0"/>
              </a:rPr>
              <a:t>Bağışlanan kan 450 ml (bir kutu kola, 330 </a:t>
            </a:r>
            <a:r>
              <a:rPr lang="tr-TR" b="1" dirty="0" err="1" smtClean="0">
                <a:latin typeface="Times New Roman" pitchFamily="18" charset="0"/>
                <a:cs typeface="Times New Roman" pitchFamily="18" charset="0"/>
              </a:rPr>
              <a:t>ml'dir</a:t>
            </a:r>
            <a:r>
              <a:rPr lang="tr-TR" b="1" dirty="0" smtClean="0">
                <a:latin typeface="Times New Roman" pitchFamily="18" charset="0"/>
                <a:cs typeface="Times New Roman" pitchFamily="18" charset="0"/>
              </a:rPr>
              <a:t>.) kadardır. Vücudumuzda ortalama 5000 - 6000 ml kan mevcut olup, bu miktar vücut ağırlığının %8 'ini oluşturur. Alınan kan vücudumuzdaki kanın yaklaşık 1/13'ü kadarı olup, size zarar vermez. Ayrıca kan bağışı öncesinde kan sayımınız yapılır, doktor tarafından değerlendirilirsiniz. Kan bağışından önce yapılan muayenede, kan düzeyi düşük (anemi) olduğu saptanan insanlardan kan bağışı alınamaz. Kan seviyesi normal olan sağlıklı bireyler kan bağışında bulunduklarında eksilen kan hücreleri, kemik iliğinin çalışmasıyla hızla yenilenir. Genç kan hücrelerinin dolaşımı başlar. Zaten vücut, bu hücrelerin yapım ve yıkım faaliyetlerini sürekli olarak gerçekleştirmektedir. Alınan kan miktarı ise sağlığı olumsuz etkileyecek düzeyde olmadığı için kansız kalmak gibi bir durum söz konusu değildir.</a:t>
            </a:r>
            <a:endParaRPr lang="tr-TR" b="1"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lstStyle/>
          <a:p>
            <a:pPr algn="ctr"/>
            <a:r>
              <a:rPr lang="tr-TR" dirty="0" smtClean="0">
                <a:solidFill>
                  <a:srgbClr val="FF0000"/>
                </a:solidFill>
              </a:rPr>
              <a:t>Kilo alır mıyım? Kilo verir miyim ?</a:t>
            </a:r>
            <a:endParaRPr lang="tr-TR" dirty="0">
              <a:solidFill>
                <a:srgbClr val="FF0000"/>
              </a:solidFill>
            </a:endParaRPr>
          </a:p>
        </p:txBody>
      </p:sp>
      <p:sp>
        <p:nvSpPr>
          <p:cNvPr id="3" name="2 İçerik Yer Tutucusu"/>
          <p:cNvSpPr>
            <a:spLocks noGrp="1"/>
          </p:cNvSpPr>
          <p:nvPr>
            <p:ph idx="1"/>
          </p:nvPr>
        </p:nvSpPr>
        <p:spPr/>
        <p:txBody>
          <a:bodyPr/>
          <a:lstStyle/>
          <a:p>
            <a:pPr>
              <a:buNone/>
            </a:pPr>
            <a:r>
              <a:rPr lang="tr-TR" dirty="0" smtClean="0"/>
              <a:t>	</a:t>
            </a:r>
            <a:r>
              <a:rPr lang="tr-TR" b="1" dirty="0" smtClean="0"/>
              <a:t>Kan bağışının tıbbi olarak kanıtlanmış kilo aldırıcı veya verdirici özelliği yoktur. Genellikle kan bağışı sonrasında yeni kan hücrelerinin üretilmesi sonucu iştah açtığı söylenir. Ancak bu durum psikolojiktir. Bağışlanan kanın yerine konulması düşüncesiyle çok gıda alınmakta ve bu durum kilo alınmasına sebep olmaktadır.</a:t>
            </a:r>
            <a:endParaRPr lang="tr-TR"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lstStyle/>
          <a:p>
            <a:pPr algn="ctr"/>
            <a:r>
              <a:rPr lang="tr-TR" dirty="0" smtClean="0">
                <a:solidFill>
                  <a:srgbClr val="FF0000"/>
                </a:solidFill>
              </a:rPr>
              <a:t>Bayılır mıyım?</a:t>
            </a:r>
            <a:endParaRPr lang="tr-TR" dirty="0">
              <a:solidFill>
                <a:srgbClr val="FF0000"/>
              </a:solidFill>
            </a:endParaRPr>
          </a:p>
        </p:txBody>
      </p:sp>
      <p:sp>
        <p:nvSpPr>
          <p:cNvPr id="3" name="2 İçerik Yer Tutucusu"/>
          <p:cNvSpPr>
            <a:spLocks noGrp="1"/>
          </p:cNvSpPr>
          <p:nvPr>
            <p:ph idx="1"/>
          </p:nvPr>
        </p:nvSpPr>
        <p:spPr>
          <a:xfrm>
            <a:off x="0" y="1556792"/>
            <a:ext cx="9144000" cy="5301207"/>
          </a:xfrm>
        </p:spPr>
        <p:txBody>
          <a:bodyPr>
            <a:normAutofit fontScale="85000" lnSpcReduction="10000"/>
          </a:bodyPr>
          <a:lstStyle/>
          <a:p>
            <a:pPr>
              <a:buNone/>
            </a:pPr>
            <a:r>
              <a:rPr lang="tr-TR" dirty="0" smtClean="0"/>
              <a:t>	</a:t>
            </a:r>
            <a:r>
              <a:rPr lang="tr-TR" b="1" dirty="0" smtClean="0"/>
              <a:t>Kan bağışı esnasında veya ilk yarım saat içinde nadiren baş dönmesi, mide bulantısı ve baygınlım hissi gibi şikâyetleriniz olabilir. Kan bağışından sonra, dikkat edilmesi gereken noktalara uyduğunuzda bu sorunları yaşamayacaksınız. Bağış sonrası; kan bağışı yatağında bir süre dinlenmeniz gerekir (yaklaşık 10 </a:t>
            </a:r>
            <a:r>
              <a:rPr lang="tr-TR" b="1" dirty="0" err="1" smtClean="0"/>
              <a:t>dk</a:t>
            </a:r>
            <a:r>
              <a:rPr lang="tr-TR" b="1" dirty="0" smtClean="0"/>
              <a:t>.). Hemen kalkmamalısınız. Sıvı eksikliğinin tamamlanması için ikram edilen meyve suyunu içmelisiniz, gün içinde bol sıvı almalı ve bir sonraki öğünden önce alkol almamalısınız (alkol vücudumuzda sıvı kaybına sebep olur). Bunlara dikkat ettiğiniz halde rahatsızlık hissederseniz; bir yere uzanarak veya başınızı iki dizinizin arasına alacak şekilde oturarak dinlenmelisiniz.</a:t>
            </a:r>
            <a:endParaRPr lang="tr-TR"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dirty="0" smtClean="0">
                <a:solidFill>
                  <a:srgbClr val="FF0000"/>
                </a:solidFill>
              </a:rPr>
              <a:t>Hangi aralıklarla kan bağışı yapabilirim?</a:t>
            </a:r>
            <a:endParaRPr lang="tr-TR" dirty="0">
              <a:solidFill>
                <a:srgbClr val="FF0000"/>
              </a:solidFill>
            </a:endParaRPr>
          </a:p>
        </p:txBody>
      </p:sp>
      <p:sp>
        <p:nvSpPr>
          <p:cNvPr id="3" name="2 İçerik Yer Tutucusu"/>
          <p:cNvSpPr>
            <a:spLocks noGrp="1"/>
          </p:cNvSpPr>
          <p:nvPr>
            <p:ph idx="1"/>
          </p:nvPr>
        </p:nvSpPr>
        <p:spPr/>
        <p:txBody>
          <a:bodyPr>
            <a:normAutofit lnSpcReduction="10000"/>
          </a:bodyPr>
          <a:lstStyle/>
          <a:p>
            <a:pPr>
              <a:buNone/>
            </a:pPr>
            <a:r>
              <a:rPr lang="tr-TR" dirty="0" smtClean="0"/>
              <a:t>	</a:t>
            </a:r>
            <a:r>
              <a:rPr lang="tr-TR" b="1" dirty="0" smtClean="0"/>
              <a:t>Sağlıklı bireyler için; Erkeklerde; Bağış aralığı 90 günde birdir. Kadınlarda; Bağış aralığı 120 günde birdir. Ülke güvenli kan ihtiyacının karşılanabilmesi için düzenli kan bağışı gerekmektedir. Kanın güvenilirliği açısından sürekliliği ve izlenebilirliği ancak düzenli bağış ile mümkündür. En güvenilir kan ile hayat kurtarılması ancak gönüllü, bilinçli, karşılık beklemeksizin ve düzenli bağışlarınız ile mümkündür.</a:t>
            </a:r>
            <a:endParaRPr lang="tr-TR"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BİZİ DİNLEDİĞİNİZ İÇİN TEŞEKKÜR EDERİZ</a:t>
            </a:r>
            <a:endParaRPr lang="tr-TR"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Misyon</a:t>
            </a:r>
            <a:r>
              <a:rPr lang="tr-TR" sz="5000" dirty="0" smtClean="0"/>
              <a:t> </a:t>
            </a:r>
            <a:r>
              <a:rPr lang="tr-TR" sz="5000" dirty="0" smtClean="0">
                <a:solidFill>
                  <a:schemeClr val="bg1"/>
                </a:solidFill>
              </a:rPr>
              <a:t>&amp;</a:t>
            </a:r>
            <a:r>
              <a:rPr lang="tr-TR" sz="5000" dirty="0" smtClean="0"/>
              <a:t> </a:t>
            </a:r>
            <a:r>
              <a:rPr lang="tr-TR" sz="5000" dirty="0" smtClean="0">
                <a:solidFill>
                  <a:srgbClr val="FF0000"/>
                </a:solidFill>
              </a:rPr>
              <a:t>Vizyon</a:t>
            </a:r>
            <a:r>
              <a:rPr lang="tr-TR" dirty="0" smtClean="0"/>
              <a:t/>
            </a:r>
            <a:br>
              <a:rPr lang="tr-TR" dirty="0" smtClean="0"/>
            </a:br>
            <a:endParaRPr lang="tr-TR" dirty="0"/>
          </a:p>
        </p:txBody>
      </p:sp>
      <p:sp>
        <p:nvSpPr>
          <p:cNvPr id="4" name="3 Metin kutusu"/>
          <p:cNvSpPr txBox="1"/>
          <p:nvPr/>
        </p:nvSpPr>
        <p:spPr>
          <a:xfrm>
            <a:off x="0" y="1412776"/>
            <a:ext cx="9144000" cy="2308324"/>
          </a:xfrm>
          <a:prstGeom prst="rect">
            <a:avLst/>
          </a:prstGeom>
          <a:noFill/>
        </p:spPr>
        <p:txBody>
          <a:bodyPr wrap="square" rtlCol="0">
            <a:spAutoFit/>
          </a:bodyPr>
          <a:lstStyle/>
          <a:p>
            <a:r>
              <a:rPr lang="tr-TR" b="1" dirty="0" smtClean="0"/>
              <a:t>	</a:t>
            </a:r>
            <a:r>
              <a:rPr lang="tr-TR" b="1" dirty="0" smtClean="0">
                <a:solidFill>
                  <a:srgbClr val="FF0000"/>
                </a:solidFill>
                <a:latin typeface="Times New Roman" pitchFamily="18" charset="0"/>
                <a:cs typeface="Times New Roman" pitchFamily="18" charset="0"/>
              </a:rPr>
              <a:t>MİSYONUMUZ</a:t>
            </a:r>
          </a:p>
          <a:p>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Proaktif</a:t>
            </a:r>
            <a:r>
              <a:rPr lang="tr-TR" b="1" dirty="0" smtClean="0">
                <a:latin typeface="Times New Roman" pitchFamily="18" charset="0"/>
                <a:cs typeface="Times New Roman" pitchFamily="18" charset="0"/>
              </a:rPr>
              <a:t> bir kurum olarak afetlerde ve olağan dönemde ihtiyaç sahipleri ve korunmasızlara yönelik yardım sağlamak, toplumda yardımlaşmayı geliştirmek, güvenli kan teminini gerçekleştirmek ve zarar görebilirliği azaltmak.”</a:t>
            </a:r>
          </a:p>
          <a:p>
            <a:r>
              <a:rPr lang="tr-TR" b="1" dirty="0" smtClean="0">
                <a:latin typeface="Times New Roman" pitchFamily="18" charset="0"/>
                <a:cs typeface="Times New Roman" pitchFamily="18" charset="0"/>
              </a:rPr>
              <a:t>	</a:t>
            </a:r>
            <a:r>
              <a:rPr lang="tr-TR" b="1" dirty="0" smtClean="0">
                <a:solidFill>
                  <a:srgbClr val="FF0000"/>
                </a:solidFill>
                <a:latin typeface="Times New Roman" pitchFamily="18" charset="0"/>
                <a:cs typeface="Times New Roman" pitchFamily="18" charset="0"/>
              </a:rPr>
              <a:t>VİZYONUMUZ</a:t>
            </a:r>
          </a:p>
          <a:p>
            <a:r>
              <a:rPr lang="tr-TR" b="1" dirty="0" smtClean="0">
                <a:latin typeface="Times New Roman" pitchFamily="18" charset="0"/>
                <a:cs typeface="Times New Roman" pitchFamily="18" charset="0"/>
              </a:rPr>
              <a:t>	“Türkiye’de ve dünyada, insani yardım hizmetinde model alınan, insanların en zor anlarında yanındaki kuruluş olmak.”</a:t>
            </a:r>
          </a:p>
          <a:p>
            <a:endParaRPr lang="tr-TR" dirty="0"/>
          </a:p>
        </p:txBody>
      </p:sp>
      <p:pic>
        <p:nvPicPr>
          <p:cNvPr id="28674" name="Picture 2" descr="kÄ±zÄ±lay ile ilgili gÃ¶rsel sonucu"/>
          <p:cNvPicPr>
            <a:picLocks noChangeAspect="1" noChangeArrowheads="1"/>
          </p:cNvPicPr>
          <p:nvPr/>
        </p:nvPicPr>
        <p:blipFill>
          <a:blip r:embed="rId2" cstate="print"/>
          <a:srcRect/>
          <a:stretch>
            <a:fillRect/>
          </a:stretch>
        </p:blipFill>
        <p:spPr bwMode="auto">
          <a:xfrm>
            <a:off x="0" y="3429001"/>
            <a:ext cx="9144000" cy="3429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normAutofit fontScale="90000"/>
          </a:bodyPr>
          <a:lstStyle/>
          <a:p>
            <a:pPr algn="ctr"/>
            <a:r>
              <a:rPr lang="tr-TR" sz="5000" dirty="0" smtClean="0">
                <a:solidFill>
                  <a:srgbClr val="FF0000"/>
                </a:solidFill>
              </a:rPr>
              <a:t>Temel İlkeler</a:t>
            </a:r>
            <a:r>
              <a:rPr lang="tr-TR" dirty="0" smtClean="0"/>
              <a:t/>
            </a:r>
            <a:br>
              <a:rPr lang="tr-TR" dirty="0" smtClean="0"/>
            </a:br>
            <a:endParaRPr lang="tr-TR" dirty="0"/>
          </a:p>
        </p:txBody>
      </p:sp>
      <p:sp>
        <p:nvSpPr>
          <p:cNvPr id="4" name="3 Metin kutusu"/>
          <p:cNvSpPr txBox="1"/>
          <p:nvPr/>
        </p:nvSpPr>
        <p:spPr>
          <a:xfrm>
            <a:off x="0" y="1484784"/>
            <a:ext cx="9144000" cy="1754326"/>
          </a:xfrm>
          <a:prstGeom prst="rect">
            <a:avLst/>
          </a:prstGeom>
          <a:noFill/>
        </p:spPr>
        <p:txBody>
          <a:bodyPr wrap="square" rtlCol="0">
            <a:spAutoFit/>
          </a:bodyPr>
          <a:lstStyle/>
          <a:p>
            <a:pPr algn="just"/>
            <a:r>
              <a:rPr lang="tr-TR"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Uluslararası  Kızılay ve Kızılhaç Hareketi öğretisi, 1965’de ilan edilen Hareketin Temel İlkeleriyle özetlenmiştir. Bu Temel İlkeler, Uluslararası Federasyon (IFRC), Ulusal Dernekler (Kızılay/Kızılhaç) ve Uluslararası Kızılhaç Komitesi'nin (ICRC) görevli ve gönüllülerine yardım çalışmalarındaki faaliyet alanlarını belirleme ve kolaylaştırma konularında yol gösterirken, aynı zamanda Hareketin amacını ve yardımseverlik değerlerini tanıtmak için evrensel bir temel oluşturur. </a:t>
            </a:r>
            <a:endParaRPr lang="tr-TR" b="1" dirty="0">
              <a:latin typeface="Times New Roman" pitchFamily="18" charset="0"/>
              <a:cs typeface="Times New Roman" pitchFamily="18" charset="0"/>
            </a:endParaRPr>
          </a:p>
        </p:txBody>
      </p:sp>
      <p:pic>
        <p:nvPicPr>
          <p:cNvPr id="45058" name="Picture 2" descr="UluslararasÄ± KÄ±zÄ±lhaÃ§ Komitesi ile ilgili gÃ¶rsel sonucu"/>
          <p:cNvPicPr>
            <a:picLocks noChangeAspect="1" noChangeArrowheads="1"/>
          </p:cNvPicPr>
          <p:nvPr/>
        </p:nvPicPr>
        <p:blipFill>
          <a:blip r:embed="rId2" cstate="print"/>
          <a:srcRect/>
          <a:stretch>
            <a:fillRect/>
          </a:stretch>
        </p:blipFill>
        <p:spPr bwMode="auto">
          <a:xfrm>
            <a:off x="0" y="3858004"/>
            <a:ext cx="4499992" cy="2999995"/>
          </a:xfrm>
          <a:prstGeom prst="rect">
            <a:avLst/>
          </a:prstGeom>
          <a:noFill/>
        </p:spPr>
      </p:pic>
      <p:pic>
        <p:nvPicPr>
          <p:cNvPr id="45060" name="Picture 4" descr="UluslararasÄ± Federasyon (IFRC) ile ilgili gÃ¶rsel sonucu"/>
          <p:cNvPicPr>
            <a:picLocks noChangeAspect="1" noChangeArrowheads="1"/>
          </p:cNvPicPr>
          <p:nvPr/>
        </p:nvPicPr>
        <p:blipFill>
          <a:blip r:embed="rId3" cstate="print"/>
          <a:srcRect/>
          <a:stretch>
            <a:fillRect/>
          </a:stretch>
        </p:blipFill>
        <p:spPr bwMode="auto">
          <a:xfrm>
            <a:off x="4261565" y="3501008"/>
            <a:ext cx="4882435" cy="335699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lstStyle/>
          <a:p>
            <a:pPr algn="ctr"/>
            <a:r>
              <a:rPr lang="tr-TR" dirty="0" smtClean="0">
                <a:solidFill>
                  <a:srgbClr val="FF0000"/>
                </a:solidFill>
              </a:rPr>
              <a:t>İNSANLIK</a:t>
            </a:r>
            <a:endParaRPr lang="tr-TR" dirty="0">
              <a:solidFill>
                <a:srgbClr val="FF0000"/>
              </a:solidFill>
            </a:endParaRPr>
          </a:p>
        </p:txBody>
      </p:sp>
      <p:sp>
        <p:nvSpPr>
          <p:cNvPr id="4" name="3 Metin kutusu"/>
          <p:cNvSpPr txBox="1"/>
          <p:nvPr/>
        </p:nvSpPr>
        <p:spPr>
          <a:xfrm>
            <a:off x="0" y="1412776"/>
            <a:ext cx="9144000" cy="1477328"/>
          </a:xfrm>
          <a:prstGeom prst="rect">
            <a:avLst/>
          </a:prstGeom>
          <a:noFill/>
        </p:spPr>
        <p:txBody>
          <a:bodyPr wrap="square" rtlCol="0">
            <a:spAutoFit/>
          </a:bodyPr>
          <a:lstStyle/>
          <a:p>
            <a:pPr algn="just"/>
            <a:r>
              <a:rPr lang="tr-TR" dirty="0" smtClean="0"/>
              <a:t>	</a:t>
            </a:r>
            <a:r>
              <a:rPr lang="tr-TR" b="1" dirty="0" smtClean="0">
                <a:latin typeface="Times New Roman" pitchFamily="18" charset="0"/>
                <a:cs typeface="Times New Roman" pitchFamily="18" charset="0"/>
              </a:rPr>
              <a:t>Savaş alanında yaralılara ayrım gözetmeksizin yardım etme isteğinden doğan Kızılay, her nerede olursa olsun insan ıstırabını ulusal ve uluslararası kapasitesi dâhilinde önlemek ve dindirmek için çabalar. Amacı insan hayatının, sağlığının korunması ve insan onuruna saygı duyulmasının sağlanmasıdır. Bütün insanlar arasında karşılıklı anlayışı, dostluğu, işbirliğini ve kalıcı barışı destekler.</a:t>
            </a:r>
            <a:endParaRPr lang="tr-TR" b="1" dirty="0">
              <a:latin typeface="Times New Roman" pitchFamily="18" charset="0"/>
              <a:cs typeface="Times New Roman" pitchFamily="18" charset="0"/>
            </a:endParaRPr>
          </a:p>
        </p:txBody>
      </p:sp>
      <p:pic>
        <p:nvPicPr>
          <p:cNvPr id="44034" name="Picture 2" descr="kÄ±zÄ±lay ile ilgili gÃ¶rsel sonucu"/>
          <p:cNvPicPr>
            <a:picLocks noChangeAspect="1" noChangeArrowheads="1"/>
          </p:cNvPicPr>
          <p:nvPr/>
        </p:nvPicPr>
        <p:blipFill>
          <a:blip r:embed="rId2" cstate="print"/>
          <a:srcRect/>
          <a:stretch>
            <a:fillRect/>
          </a:stretch>
        </p:blipFill>
        <p:spPr bwMode="auto">
          <a:xfrm>
            <a:off x="0" y="3095624"/>
            <a:ext cx="9144000" cy="37623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408176"/>
          </a:xfrm>
        </p:spPr>
        <p:txBody>
          <a:bodyPr/>
          <a:lstStyle/>
          <a:p>
            <a:pPr algn="ctr"/>
            <a:r>
              <a:rPr lang="tr-TR" dirty="0" smtClean="0">
                <a:solidFill>
                  <a:srgbClr val="FF0000"/>
                </a:solidFill>
              </a:rPr>
              <a:t>AYRIM GÖZETMEMEK</a:t>
            </a:r>
            <a:endParaRPr lang="tr-TR" dirty="0">
              <a:solidFill>
                <a:srgbClr val="FF0000"/>
              </a:solidFill>
            </a:endParaRPr>
          </a:p>
        </p:txBody>
      </p:sp>
      <p:sp>
        <p:nvSpPr>
          <p:cNvPr id="4" name="3 Metin kutusu"/>
          <p:cNvSpPr txBox="1"/>
          <p:nvPr/>
        </p:nvSpPr>
        <p:spPr>
          <a:xfrm>
            <a:off x="0" y="1484784"/>
            <a:ext cx="9144000" cy="646331"/>
          </a:xfrm>
          <a:prstGeom prst="rect">
            <a:avLst/>
          </a:prstGeom>
          <a:noFill/>
        </p:spPr>
        <p:txBody>
          <a:bodyPr wrap="square" rtlCol="0">
            <a:spAutoFit/>
          </a:bodyPr>
          <a:lstStyle/>
          <a:p>
            <a:pPr algn="just"/>
            <a:r>
              <a:rPr lang="tr-TR" dirty="0" smtClean="0"/>
              <a:t>	</a:t>
            </a:r>
            <a:r>
              <a:rPr lang="tr-TR" b="1" dirty="0" smtClean="0">
                <a:latin typeface="Times New Roman" pitchFamily="18" charset="0"/>
                <a:cs typeface="Times New Roman" pitchFamily="18" charset="0"/>
              </a:rPr>
              <a:t>Kızılay, milliyet, ırk, dini inanç, sınıf veya siyasi düşünce farkı gözetmez. İnsan ıstırabını, en ivedi ve zaruri ihtiyaçlara öncelik vererek dindirmeye çalışır.</a:t>
            </a:r>
            <a:endParaRPr lang="tr-TR" b="1" dirty="0">
              <a:latin typeface="Times New Roman" pitchFamily="18" charset="0"/>
              <a:cs typeface="Times New Roman" pitchFamily="18" charset="0"/>
            </a:endParaRPr>
          </a:p>
        </p:txBody>
      </p:sp>
      <p:pic>
        <p:nvPicPr>
          <p:cNvPr id="46082" name="Picture 2" descr="kÄ±zÄ±lay afrika yardÄ±m ile ilgili gÃ¶rsel sonucu"/>
          <p:cNvPicPr>
            <a:picLocks noChangeAspect="1" noChangeArrowheads="1"/>
          </p:cNvPicPr>
          <p:nvPr/>
        </p:nvPicPr>
        <p:blipFill>
          <a:blip r:embed="rId2" cstate="print"/>
          <a:srcRect/>
          <a:stretch>
            <a:fillRect/>
          </a:stretch>
        </p:blipFill>
        <p:spPr bwMode="auto">
          <a:xfrm>
            <a:off x="0" y="2420889"/>
            <a:ext cx="4860032" cy="4437112"/>
          </a:xfrm>
          <a:prstGeom prst="rect">
            <a:avLst/>
          </a:prstGeom>
          <a:noFill/>
        </p:spPr>
      </p:pic>
      <p:pic>
        <p:nvPicPr>
          <p:cNvPr id="46084" name="Picture 4" descr="kÄ±zÄ±lay afrika yardÄ±m ile ilgili gÃ¶rsel sonucu"/>
          <p:cNvPicPr>
            <a:picLocks noChangeAspect="1" noChangeArrowheads="1"/>
          </p:cNvPicPr>
          <p:nvPr/>
        </p:nvPicPr>
        <p:blipFill>
          <a:blip r:embed="rId3" cstate="print"/>
          <a:srcRect/>
          <a:stretch>
            <a:fillRect/>
          </a:stretch>
        </p:blipFill>
        <p:spPr bwMode="auto">
          <a:xfrm>
            <a:off x="4499992" y="2420889"/>
            <a:ext cx="4392488" cy="443711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ül">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ü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ü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275</TotalTime>
  <Words>1144</Words>
  <Application>Microsoft Office PowerPoint</Application>
  <PresentationFormat>Ekran Gösterisi (4:3)</PresentationFormat>
  <Paragraphs>137</Paragraphs>
  <Slides>54</Slides>
  <Notes>0</Notes>
  <HiddenSlides>0</HiddenSlides>
  <MMClips>0</MMClips>
  <ScaleCrop>false</ScaleCrop>
  <HeadingPairs>
    <vt:vector size="4" baseType="variant">
      <vt:variant>
        <vt:lpstr>Tema</vt:lpstr>
      </vt:variant>
      <vt:variant>
        <vt:i4>1</vt:i4>
      </vt:variant>
      <vt:variant>
        <vt:lpstr>Slayt Başlıkları</vt:lpstr>
      </vt:variant>
      <vt:variant>
        <vt:i4>54</vt:i4>
      </vt:variant>
    </vt:vector>
  </HeadingPairs>
  <TitlesOfParts>
    <vt:vector size="55" baseType="lpstr">
      <vt:lpstr>Modül</vt:lpstr>
      <vt:lpstr>TÜRK KIZILAYI</vt:lpstr>
      <vt:lpstr>TARİHÇE</vt:lpstr>
      <vt:lpstr>PowerPoint Sunusu</vt:lpstr>
      <vt:lpstr>PowerPoint Sunusu</vt:lpstr>
      <vt:lpstr>PowerPoint Sunusu</vt:lpstr>
      <vt:lpstr>Misyon &amp; Vizyon </vt:lpstr>
      <vt:lpstr>Temel İlkeler </vt:lpstr>
      <vt:lpstr>İNSANLIK</vt:lpstr>
      <vt:lpstr>AYRIM GÖZETMEMEK</vt:lpstr>
      <vt:lpstr>BAĞIMSIZLIK</vt:lpstr>
      <vt:lpstr>GÖNÜLLÜ HİZMET</vt:lpstr>
      <vt:lpstr>BİRLİK</vt:lpstr>
      <vt:lpstr>EVRENSELLİK</vt:lpstr>
      <vt:lpstr>NELER YAPIYOR ?</vt:lpstr>
      <vt:lpstr>Ulusal Afet Yönetimi </vt:lpstr>
      <vt:lpstr>Kan Hizmetleri </vt:lpstr>
      <vt:lpstr>Uluslararası Yardımlar </vt:lpstr>
      <vt:lpstr>Sosyal Hizmetler </vt:lpstr>
      <vt:lpstr>Sağlık Hizmetleri </vt:lpstr>
      <vt:lpstr>İlk Yardım </vt:lpstr>
      <vt:lpstr>Eğitim ve Gençlik Hizmetleri </vt:lpstr>
      <vt:lpstr>PowerPoint Sunusu</vt:lpstr>
      <vt:lpstr>Göç ve Mülteci Hizmetleri </vt:lpstr>
      <vt:lpstr>PowerPoint Sunusu</vt:lpstr>
      <vt:lpstr>Mineralli Su İşletmeleri </vt:lpstr>
      <vt:lpstr>BAĞIŞ</vt:lpstr>
      <vt:lpstr>Nakdi Bağış </vt:lpstr>
      <vt:lpstr>SOSYAL YARDIM BAĞIŞLARI </vt:lpstr>
      <vt:lpstr>Aşevlerine Nakdi Bağış </vt:lpstr>
      <vt:lpstr>Kızılay Kart Bağışı</vt:lpstr>
      <vt:lpstr>Geleceğe El Uzat </vt:lpstr>
      <vt:lpstr>Terör Mağdurlarına Bağış </vt:lpstr>
      <vt:lpstr>Yayın Şartlı Bağışı </vt:lpstr>
      <vt:lpstr>Mobil Çocuk Dostu Alan Bağışı </vt:lpstr>
      <vt:lpstr>Tekerlekli Sandalye, Sağlık Yardımları </vt:lpstr>
      <vt:lpstr>Sevgi Bohçası Bağışı </vt:lpstr>
      <vt:lpstr>Özel Eğitim Sınıfları Şartlı Bağışı </vt:lpstr>
      <vt:lpstr>ULUSLARARASI BAĞIŞLAR </vt:lpstr>
      <vt:lpstr>PowerPoint Sunusu</vt:lpstr>
      <vt:lpstr>AFET MÜDAHALE BAĞIŞLARI </vt:lpstr>
      <vt:lpstr>Mobil Mutfak Bağışı </vt:lpstr>
      <vt:lpstr>Acil Afet Çadırı Bağışı </vt:lpstr>
      <vt:lpstr>ZEKAT </vt:lpstr>
      <vt:lpstr>Vekaleten Adak </vt:lpstr>
      <vt:lpstr>PowerPoint Sunusu</vt:lpstr>
      <vt:lpstr>Diğer Bağış Yöntemleri </vt:lpstr>
      <vt:lpstr>Kimler Kan BağışıYapabilir?</vt:lpstr>
      <vt:lpstr>Kan bağışı ne kadar sürer ?</vt:lpstr>
      <vt:lpstr>Canım çok yanar mı?</vt:lpstr>
      <vt:lpstr>Kansız kalır mıyım?</vt:lpstr>
      <vt:lpstr>Kilo alır mıyım? Kilo verir miyim ?</vt:lpstr>
      <vt:lpstr>Bayılır mıyım?</vt:lpstr>
      <vt:lpstr>Hangi aralıklarla kan bağışı yapabilirim?</vt:lpstr>
      <vt:lpstr>BİZİ DİNLEDİĞİNİZ İÇİN TEŞEKKÜR EDERİZ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 KIZILAYI</dc:title>
  <dc:creator>ASUS</dc:creator>
  <cp:lastModifiedBy>Windows User</cp:lastModifiedBy>
  <cp:revision>29</cp:revision>
  <dcterms:created xsi:type="dcterms:W3CDTF">2018-11-03T16:47:39Z</dcterms:created>
  <dcterms:modified xsi:type="dcterms:W3CDTF">2018-11-09T09:39:45Z</dcterms:modified>
</cp:coreProperties>
</file>