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59" r:id="rId5"/>
    <p:sldId id="260" r:id="rId6"/>
    <p:sldId id="269" r:id="rId7"/>
    <p:sldId id="268" r:id="rId8"/>
    <p:sldId id="263" r:id="rId9"/>
    <p:sldId id="262" r:id="rId10"/>
    <p:sldId id="264" r:id="rId11"/>
    <p:sldId id="265" r:id="rId12"/>
    <p:sldId id="266" r:id="rId13"/>
    <p:sldId id="267" r:id="rId14"/>
    <p:sldId id="261" r:id="rId1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p:scale>
          <a:sx n="97" d="100"/>
          <a:sy n="97" d="100"/>
        </p:scale>
        <p:origin x="-86"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99A83BA3-37A6-4976-AE10-BC4F3BDD1879}" type="datetimeFigureOut">
              <a:rPr lang="tr-TR" smtClean="0"/>
              <a:t>9.11.2018</a:t>
            </a:fld>
            <a:endParaRPr lang="tr-TR"/>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tr-TR"/>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B7CFE298-3156-4683-910A-82FF7D31CFDC}" type="slidenum">
              <a:rPr lang="tr-TR" smtClean="0"/>
              <a:t>‹#›</a:t>
            </a:fld>
            <a:endParaRPr lang="tr-TR"/>
          </a:p>
        </p:txBody>
      </p:sp>
    </p:spTree>
    <p:extLst>
      <p:ext uri="{BB962C8B-B14F-4D97-AF65-F5344CB8AC3E}">
        <p14:creationId xmlns:p14="http://schemas.microsoft.com/office/powerpoint/2010/main" val="382064036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9A83BA3-37A6-4976-AE10-BC4F3BDD1879}" type="datetimeFigureOut">
              <a:rPr lang="tr-TR" smtClean="0"/>
              <a:t>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7CFE298-3156-4683-910A-82FF7D31CFDC}" type="slidenum">
              <a:rPr lang="tr-TR" smtClean="0"/>
              <a:t>‹#›</a:t>
            </a:fld>
            <a:endParaRPr lang="tr-TR"/>
          </a:p>
        </p:txBody>
      </p:sp>
    </p:spTree>
    <p:extLst>
      <p:ext uri="{BB962C8B-B14F-4D97-AF65-F5344CB8AC3E}">
        <p14:creationId xmlns:p14="http://schemas.microsoft.com/office/powerpoint/2010/main" val="234413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9A83BA3-37A6-4976-AE10-BC4F3BDD1879}" type="datetimeFigureOut">
              <a:rPr lang="tr-TR" smtClean="0"/>
              <a:t>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B7CFE298-3156-4683-910A-82FF7D31CFDC}" type="slidenum">
              <a:rPr lang="tr-TR" smtClean="0"/>
              <a:t>‹#›</a:t>
            </a:fld>
            <a:endParaRPr lang="tr-TR"/>
          </a:p>
        </p:txBody>
      </p:sp>
    </p:spTree>
    <p:extLst>
      <p:ext uri="{BB962C8B-B14F-4D97-AF65-F5344CB8AC3E}">
        <p14:creationId xmlns:p14="http://schemas.microsoft.com/office/powerpoint/2010/main" val="2162060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9A83BA3-37A6-4976-AE10-BC4F3BDD1879}" type="datetimeFigureOut">
              <a:rPr lang="tr-TR" smtClean="0"/>
              <a:t>9.11.2018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7CFE298-3156-4683-910A-82FF7D31CFDC}" type="slidenum">
              <a:rPr lang="tr-TR" smtClean="0"/>
              <a:t>‹#›</a:t>
            </a:fld>
            <a:endParaRPr lang="tr-TR"/>
          </a:p>
        </p:txBody>
      </p:sp>
    </p:spTree>
    <p:extLst>
      <p:ext uri="{BB962C8B-B14F-4D97-AF65-F5344CB8AC3E}">
        <p14:creationId xmlns:p14="http://schemas.microsoft.com/office/powerpoint/2010/main" val="3106386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99A83BA3-37A6-4976-AE10-BC4F3BDD1879}" type="datetimeFigureOut">
              <a:rPr lang="tr-TR" smtClean="0"/>
              <a:t>9.11.2018</a:t>
            </a:fld>
            <a:endParaRPr lang="tr-TR"/>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tr-TR"/>
          </a:p>
        </p:txBody>
      </p:sp>
      <p:sp>
        <p:nvSpPr>
          <p:cNvPr id="6" name="Slide Number Placeholder 5"/>
          <p:cNvSpPr>
            <a:spLocks noGrp="1"/>
          </p:cNvSpPr>
          <p:nvPr>
            <p:ph type="sldNum" sz="quarter" idx="12"/>
          </p:nvPr>
        </p:nvSpPr>
        <p:spPr>
          <a:xfrm>
            <a:off x="8604504" y="5211060"/>
            <a:ext cx="2112264" cy="228600"/>
          </a:xfrm>
        </p:spPr>
        <p:txBody>
          <a:bodyPr/>
          <a:lstStyle/>
          <a:p>
            <a:fld id="{B7CFE298-3156-4683-910A-82FF7D31CFDC}" type="slidenum">
              <a:rPr lang="tr-TR" smtClean="0"/>
              <a:t>‹#›</a:t>
            </a:fld>
            <a:endParaRPr lang="tr-TR"/>
          </a:p>
        </p:txBody>
      </p:sp>
    </p:spTree>
    <p:extLst>
      <p:ext uri="{BB962C8B-B14F-4D97-AF65-F5344CB8AC3E}">
        <p14:creationId xmlns:p14="http://schemas.microsoft.com/office/powerpoint/2010/main" val="227377792"/>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99A83BA3-37A6-4976-AE10-BC4F3BDD1879}" type="datetimeFigureOut">
              <a:rPr lang="tr-TR" smtClean="0"/>
              <a:t>9.11.2018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B7CFE298-3156-4683-910A-82FF7D31CFDC}" type="slidenum">
              <a:rPr lang="tr-TR" smtClean="0"/>
              <a:t>‹#›</a:t>
            </a:fld>
            <a:endParaRPr lang="tr-TR"/>
          </a:p>
        </p:txBody>
      </p:sp>
    </p:spTree>
    <p:extLst>
      <p:ext uri="{BB962C8B-B14F-4D97-AF65-F5344CB8AC3E}">
        <p14:creationId xmlns:p14="http://schemas.microsoft.com/office/powerpoint/2010/main" val="3384019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9A83BA3-37A6-4976-AE10-BC4F3BDD1879}" type="datetimeFigureOut">
              <a:rPr lang="tr-TR" smtClean="0"/>
              <a:t>9.11.2018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B7CFE298-3156-4683-910A-82FF7D31CFDC}" type="slidenum">
              <a:rPr lang="tr-TR" smtClean="0"/>
              <a:t>‹#›</a:t>
            </a:fld>
            <a:endParaRPr lang="tr-TR"/>
          </a:p>
        </p:txBody>
      </p:sp>
    </p:spTree>
    <p:extLst>
      <p:ext uri="{BB962C8B-B14F-4D97-AF65-F5344CB8AC3E}">
        <p14:creationId xmlns:p14="http://schemas.microsoft.com/office/powerpoint/2010/main" val="3821672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99A83BA3-37A6-4976-AE10-BC4F3BDD1879}" type="datetimeFigureOut">
              <a:rPr lang="tr-TR" smtClean="0"/>
              <a:t>9.11.2018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B7CFE298-3156-4683-910A-82FF7D31CFDC}" type="slidenum">
              <a:rPr lang="tr-TR" smtClean="0"/>
              <a:t>‹#›</a:t>
            </a:fld>
            <a:endParaRPr lang="tr-TR"/>
          </a:p>
        </p:txBody>
      </p:sp>
    </p:spTree>
    <p:extLst>
      <p:ext uri="{BB962C8B-B14F-4D97-AF65-F5344CB8AC3E}">
        <p14:creationId xmlns:p14="http://schemas.microsoft.com/office/powerpoint/2010/main" val="775107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A83BA3-37A6-4976-AE10-BC4F3BDD1879}" type="datetimeFigureOut">
              <a:rPr lang="tr-TR" smtClean="0"/>
              <a:t>9.11.2018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B7CFE298-3156-4683-910A-82FF7D31CFDC}" type="slidenum">
              <a:rPr lang="tr-TR" smtClean="0"/>
              <a:t>‹#›</a:t>
            </a:fld>
            <a:endParaRPr lang="tr-TR"/>
          </a:p>
        </p:txBody>
      </p:sp>
    </p:spTree>
    <p:extLst>
      <p:ext uri="{BB962C8B-B14F-4D97-AF65-F5344CB8AC3E}">
        <p14:creationId xmlns:p14="http://schemas.microsoft.com/office/powerpoint/2010/main" val="3011368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tr-TR" smtClean="0"/>
              <a:t>Asıl başlık stili için tıklatın</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8" name="Date Placeholder 7"/>
          <p:cNvSpPr>
            <a:spLocks noGrp="1"/>
          </p:cNvSpPr>
          <p:nvPr>
            <p:ph type="dt" sz="half" idx="10"/>
          </p:nvPr>
        </p:nvSpPr>
        <p:spPr/>
        <p:txBody>
          <a:bodyPr/>
          <a:lstStyle/>
          <a:p>
            <a:fld id="{99A83BA3-37A6-4976-AE10-BC4F3BDD1879}" type="datetimeFigureOut">
              <a:rPr lang="tr-TR" smtClean="0"/>
              <a:t>9.11.2018</a:t>
            </a:fld>
            <a:endParaRPr lang="tr-TR"/>
          </a:p>
        </p:txBody>
      </p:sp>
      <p:sp>
        <p:nvSpPr>
          <p:cNvPr id="9" name="Footer Placeholder 8"/>
          <p:cNvSpPr>
            <a:spLocks noGrp="1"/>
          </p:cNvSpPr>
          <p:nvPr>
            <p:ph type="ftr" sz="quarter" idx="11"/>
          </p:nvPr>
        </p:nvSpPr>
        <p:spPr/>
        <p:txBody>
          <a:bodyPr/>
          <a:lstStyle>
            <a:lvl1pPr algn="r">
              <a:defRPr/>
            </a:lvl1pPr>
          </a:lstStyle>
          <a:p>
            <a:endParaRPr lang="tr-TR"/>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B7CFE298-3156-4683-910A-82FF7D31CFDC}" type="slidenum">
              <a:rPr lang="tr-TR" smtClean="0"/>
              <a:t>‹#›</a:t>
            </a:fld>
            <a:endParaRPr lang="tr-TR"/>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26013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99A83BA3-37A6-4976-AE10-BC4F3BDD1879}" type="datetimeFigureOut">
              <a:rPr lang="tr-TR" smtClean="0"/>
              <a:t>9.11.2018</a:t>
            </a:fld>
            <a:endParaRPr lang="tr-TR"/>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tr-TR"/>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B7CFE298-3156-4683-910A-82FF7D31CFDC}" type="slidenum">
              <a:rPr lang="tr-TR" smtClean="0"/>
              <a:t>‹#›</a:t>
            </a:fld>
            <a:endParaRPr lang="tr-TR"/>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15816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99A83BA3-37A6-4976-AE10-BC4F3BDD1879}" type="datetimeFigureOut">
              <a:rPr lang="tr-TR" smtClean="0"/>
              <a:t>9.11.2018</a:t>
            </a:fld>
            <a:endParaRPr lang="tr-TR"/>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tr-TR"/>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B7CFE298-3156-4683-910A-82FF7D31CFDC}" type="slidenum">
              <a:rPr lang="tr-TR" smtClean="0"/>
              <a:t>‹#›</a:t>
            </a:fld>
            <a:endParaRPr lang="tr-TR"/>
          </a:p>
        </p:txBody>
      </p:sp>
    </p:spTree>
    <p:extLst>
      <p:ext uri="{BB962C8B-B14F-4D97-AF65-F5344CB8AC3E}">
        <p14:creationId xmlns:p14="http://schemas.microsoft.com/office/powerpoint/2010/main" val="120326218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r>
              <a:rPr lang="tr-TR" sz="6000" dirty="0" err="1" smtClean="0">
                <a:solidFill>
                  <a:schemeClr val="accent1">
                    <a:lumMod val="75000"/>
                  </a:schemeClr>
                </a:solidFill>
              </a:rPr>
              <a:t>Kaçuv</a:t>
            </a:r>
            <a:r>
              <a:rPr lang="tr-TR" sz="6000" dirty="0" smtClean="0">
                <a:solidFill>
                  <a:schemeClr val="accent1">
                    <a:lumMod val="75000"/>
                  </a:schemeClr>
                </a:solidFill>
              </a:rPr>
              <a:t/>
            </a:r>
            <a:br>
              <a:rPr lang="tr-TR" sz="6000" dirty="0" smtClean="0">
                <a:solidFill>
                  <a:schemeClr val="accent1">
                    <a:lumMod val="75000"/>
                  </a:schemeClr>
                </a:solidFill>
              </a:rPr>
            </a:br>
            <a:r>
              <a:rPr lang="tr-TR" sz="6000" dirty="0" smtClean="0">
                <a:solidFill>
                  <a:schemeClr val="accent1">
                    <a:lumMod val="75000"/>
                  </a:schemeClr>
                </a:solidFill>
              </a:rPr>
              <a:t>(kanserli çocuklara umut vakfı)</a:t>
            </a:r>
            <a:endParaRPr lang="tr-TR" sz="6000" dirty="0">
              <a:solidFill>
                <a:schemeClr val="accent1">
                  <a:lumMod val="75000"/>
                </a:schemeClr>
              </a:solidFill>
            </a:endParaRPr>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1258820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066800" y="-579120"/>
            <a:ext cx="10058400" cy="2212314"/>
          </a:xfrm>
        </p:spPr>
        <p:txBody>
          <a:bodyPr/>
          <a:lstStyle/>
          <a:p>
            <a:r>
              <a:rPr lang="tr-TR" dirty="0"/>
              <a:t>	</a:t>
            </a:r>
            <a:r>
              <a:rPr lang="tr-TR" b="1" dirty="0">
                <a:solidFill>
                  <a:schemeClr val="accent1">
                    <a:lumMod val="75000"/>
                  </a:schemeClr>
                </a:solidFill>
              </a:rPr>
              <a:t>Çocuk Kanseri Bilgi Ağacı</a:t>
            </a:r>
          </a:p>
        </p:txBody>
      </p:sp>
      <p:pic>
        <p:nvPicPr>
          <p:cNvPr id="4" name="İçerik Yer Tutucusu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35480" y="3947160"/>
            <a:ext cx="8321040" cy="2575560"/>
          </a:xfrm>
        </p:spPr>
      </p:pic>
      <p:sp>
        <p:nvSpPr>
          <p:cNvPr id="5" name="Metin kutusu 4"/>
          <p:cNvSpPr txBox="1"/>
          <p:nvPr/>
        </p:nvSpPr>
        <p:spPr>
          <a:xfrm>
            <a:off x="914400" y="1341120"/>
            <a:ext cx="10683240" cy="2308324"/>
          </a:xfrm>
          <a:prstGeom prst="rect">
            <a:avLst/>
          </a:prstGeom>
          <a:noFill/>
        </p:spPr>
        <p:txBody>
          <a:bodyPr wrap="square" rtlCol="0">
            <a:spAutoFit/>
          </a:bodyPr>
          <a:lstStyle/>
          <a:p>
            <a:r>
              <a:rPr lang="tr-TR" sz="2400" dirty="0" smtClean="0"/>
              <a:t>Projeyle, sağlıklı ve doğru bilgilendirme yaparak çocuğa bakım veren ebeveynlerin tedavi sürecine dair bilgi ve becerilerini geliştirmek, bu yolla kendilerine olan güvenlerini arttırmak, çocuğun tedavisine olumlu katkı sağlamak, ailenin tedavi sürecine adaptasyonunu güçlendirmek ve çocuk ile ebeveynlerde oluşması muhtemel </a:t>
            </a:r>
            <a:r>
              <a:rPr lang="tr-TR" sz="2400" dirty="0" err="1" smtClean="0"/>
              <a:t>psiko</a:t>
            </a:r>
            <a:r>
              <a:rPr lang="tr-TR" sz="2400" dirty="0" smtClean="0"/>
              <a:t>-sosyal problemleri önleyebilmek hedefleniyor.</a:t>
            </a:r>
            <a:endParaRPr lang="tr-TR" sz="2400" dirty="0"/>
          </a:p>
        </p:txBody>
      </p:sp>
    </p:spTree>
    <p:extLst>
      <p:ext uri="{BB962C8B-B14F-4D97-AF65-F5344CB8AC3E}">
        <p14:creationId xmlns:p14="http://schemas.microsoft.com/office/powerpoint/2010/main" val="9969986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563880" y="-121920"/>
            <a:ext cx="10561320" cy="1508760"/>
          </a:xfrm>
        </p:spPr>
        <p:txBody>
          <a:bodyPr/>
          <a:lstStyle/>
          <a:p>
            <a:r>
              <a:rPr lang="tr-TR" dirty="0"/>
              <a:t>	</a:t>
            </a:r>
            <a:r>
              <a:rPr lang="tr-TR" b="1" dirty="0">
                <a:solidFill>
                  <a:schemeClr val="accent1">
                    <a:lumMod val="75000"/>
                  </a:schemeClr>
                </a:solidFill>
              </a:rPr>
              <a:t>Nehir’in Adımları</a:t>
            </a:r>
          </a:p>
        </p:txBody>
      </p:sp>
      <p:sp>
        <p:nvSpPr>
          <p:cNvPr id="3" name="İçerik Yer Tutucusu 2"/>
          <p:cNvSpPr>
            <a:spLocks noGrp="1"/>
          </p:cNvSpPr>
          <p:nvPr>
            <p:ph idx="1"/>
          </p:nvPr>
        </p:nvSpPr>
        <p:spPr>
          <a:xfrm>
            <a:off x="1066800" y="1188720"/>
            <a:ext cx="5638800" cy="4846320"/>
          </a:xfrm>
        </p:spPr>
        <p:txBody>
          <a:bodyPr>
            <a:normAutofit/>
          </a:bodyPr>
          <a:lstStyle/>
          <a:p>
            <a:r>
              <a:rPr lang="tr-TR" sz="2400" dirty="0"/>
              <a:t>Nehir’in Çocukça Yaşam Gönüllüleri (ÇOYAG) ve KAÇUV tarafından ortaklaşa her yıl düzenlenen Nehir’in Adımları Buluşması’nı İTÜ Ayazağa Kampüsü’nde düzenlemektedirler. Bu organizasyon ile Nehir’in adını yaşatarak farkındalık yaratmayı sağlamaktadır. Her yıl etkinlikten sağlanan gelir ile hastalık ve süreçlerine ait birçok alanda fayda yaratmaktadır</a:t>
            </a: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5600" y="0"/>
            <a:ext cx="5486400" cy="6720840"/>
          </a:xfrm>
          <a:prstGeom prst="rect">
            <a:avLst/>
          </a:prstGeom>
        </p:spPr>
      </p:pic>
    </p:spTree>
    <p:extLst>
      <p:ext uri="{BB962C8B-B14F-4D97-AF65-F5344CB8AC3E}">
        <p14:creationId xmlns:p14="http://schemas.microsoft.com/office/powerpoint/2010/main" val="12001098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066800" y="0"/>
            <a:ext cx="10058400" cy="1661160"/>
          </a:xfrm>
        </p:spPr>
        <p:txBody>
          <a:bodyPr/>
          <a:lstStyle/>
          <a:p>
            <a:r>
              <a:rPr lang="tr-TR" dirty="0"/>
              <a:t>	</a:t>
            </a:r>
            <a:r>
              <a:rPr lang="tr-TR" b="1" dirty="0">
                <a:solidFill>
                  <a:schemeClr val="accent1">
                    <a:lumMod val="75000"/>
                  </a:schemeClr>
                </a:solidFill>
              </a:rPr>
              <a:t>Çocuk Kaşifler Sanal Dünyada</a:t>
            </a:r>
          </a:p>
        </p:txBody>
      </p:sp>
      <p:sp>
        <p:nvSpPr>
          <p:cNvPr id="3" name="İçerik Yer Tutucusu 2"/>
          <p:cNvSpPr>
            <a:spLocks noGrp="1"/>
          </p:cNvSpPr>
          <p:nvPr>
            <p:ph idx="1"/>
          </p:nvPr>
        </p:nvSpPr>
        <p:spPr>
          <a:xfrm>
            <a:off x="1066800" y="1493520"/>
            <a:ext cx="10058400" cy="4541520"/>
          </a:xfrm>
        </p:spPr>
        <p:txBody>
          <a:bodyPr/>
          <a:lstStyle/>
          <a:p>
            <a:r>
              <a:rPr lang="tr-TR" sz="2400" dirty="0"/>
              <a:t>Bilim, Sanat, Sağlık, Doğa ve Çevre, Sayılarla Oyun, Yaşam, Düşünüyorum, İnternet ve Bilgisayar başlıklarında yer alan sunumlar, videolar ve oyunlar aracılığıyla çocukların keyif alacağı bir portal hazırladık.  Ayrıca bu uygulamalar ile kanser tedavisi gören çocukların bilişsel gelişimlerinin desteklenmesi, özgüvenlerinin artması, hastalığı algılama ve tedavi sürecine uyumun gelişmesi, stres düzeylerinin azalması hedeflenmektedir</a:t>
            </a:r>
            <a:r>
              <a:rPr lang="tr-TR" dirty="0"/>
              <a:t>.</a:t>
            </a:r>
          </a:p>
        </p:txBody>
      </p:sp>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8920" y="4221480"/>
            <a:ext cx="6541008" cy="2636520"/>
          </a:xfrm>
          <a:prstGeom prst="rect">
            <a:avLst/>
          </a:prstGeom>
        </p:spPr>
      </p:pic>
    </p:spTree>
    <p:extLst>
      <p:ext uri="{BB962C8B-B14F-4D97-AF65-F5344CB8AC3E}">
        <p14:creationId xmlns:p14="http://schemas.microsoft.com/office/powerpoint/2010/main" val="1777805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066800" y="0"/>
            <a:ext cx="10058400" cy="1463040"/>
          </a:xfrm>
        </p:spPr>
        <p:txBody>
          <a:bodyPr/>
          <a:lstStyle/>
          <a:p>
            <a:r>
              <a:rPr lang="tr-TR" dirty="0"/>
              <a:t>	</a:t>
            </a:r>
            <a:r>
              <a:rPr lang="tr-TR" b="1" dirty="0">
                <a:solidFill>
                  <a:schemeClr val="accent1">
                    <a:lumMod val="75000"/>
                  </a:schemeClr>
                </a:solidFill>
              </a:rPr>
              <a:t>Oyun Benim İlacım</a:t>
            </a:r>
          </a:p>
        </p:txBody>
      </p:sp>
      <p:sp>
        <p:nvSpPr>
          <p:cNvPr id="3" name="İçerik Yer Tutucusu 2"/>
          <p:cNvSpPr>
            <a:spLocks noGrp="1"/>
          </p:cNvSpPr>
          <p:nvPr>
            <p:ph idx="1"/>
          </p:nvPr>
        </p:nvSpPr>
        <p:spPr>
          <a:xfrm>
            <a:off x="1066800" y="1264920"/>
            <a:ext cx="10058400" cy="4770120"/>
          </a:xfrm>
        </p:spPr>
        <p:txBody>
          <a:bodyPr>
            <a:normAutofit/>
          </a:bodyPr>
          <a:lstStyle/>
          <a:p>
            <a:r>
              <a:rPr lang="tr-TR" sz="2000" dirty="0"/>
              <a:t>Proje, Kanserli Çocuklara Umut Vakfı’nın kendi kaynaklarıyla sürdürülüyor. Çocuklar gönüllüler aracılığıyla 3 farklı yaş grubuna yönelik olarak hazırlanmış eğlenceli bilim, oyun ve yaratıcı etkinlikler ve sanat etkinlikleri içeren aktivitelerle buluşuyor. Proje ile kanser tedavisi görmekte olan çocukların duygusal ve sosyal gelişimlerine yardımcı olmak, ifade becerilerini geliştirmek, sosyalleşme ihtiyaçlarını karşılamak ve tedavi sürecine uyumlarını kolaylaştırmak hedefleniyor</a:t>
            </a: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1760" y="3649980"/>
            <a:ext cx="7620000" cy="3124200"/>
          </a:xfrm>
          <a:prstGeom prst="rect">
            <a:avLst/>
          </a:prstGeom>
        </p:spPr>
      </p:pic>
    </p:spTree>
    <p:extLst>
      <p:ext uri="{BB962C8B-B14F-4D97-AF65-F5344CB8AC3E}">
        <p14:creationId xmlns:p14="http://schemas.microsoft.com/office/powerpoint/2010/main" val="40302153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3360" y="228600"/>
            <a:ext cx="11780520" cy="6385560"/>
          </a:xfrm>
        </p:spPr>
      </p:pic>
    </p:spTree>
    <p:extLst>
      <p:ext uri="{BB962C8B-B14F-4D97-AF65-F5344CB8AC3E}">
        <p14:creationId xmlns:p14="http://schemas.microsoft.com/office/powerpoint/2010/main" val="32508005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8" name="Unvan 17"/>
          <p:cNvSpPr>
            <a:spLocks noGrp="1"/>
          </p:cNvSpPr>
          <p:nvPr>
            <p:ph type="title"/>
          </p:nvPr>
        </p:nvSpPr>
        <p:spPr>
          <a:xfrm>
            <a:off x="274320" y="642594"/>
            <a:ext cx="10058400" cy="1371600"/>
          </a:xfrm>
        </p:spPr>
        <p:txBody>
          <a:bodyPr>
            <a:scene3d>
              <a:camera prst="orthographicFront"/>
              <a:lightRig rig="harsh" dir="t"/>
            </a:scene3d>
            <a:sp3d extrusionH="57150" prstMaterial="matte">
              <a:bevelT w="63500" h="12700" prst="angle"/>
              <a:contourClr>
                <a:schemeClr val="bg1">
                  <a:lumMod val="65000"/>
                </a:schemeClr>
              </a:contourClr>
            </a:sp3d>
          </a:bodyPr>
          <a:lstStyle/>
          <a:p>
            <a:r>
              <a:rPr lang="tr-TR" b="1" dirty="0" smtClean="0">
                <a:ln/>
                <a:solidFill>
                  <a:schemeClr val="accent5">
                    <a:lumMod val="50000"/>
                  </a:schemeClr>
                </a:solidFill>
              </a:rPr>
              <a:t>KURURLUŞUN TARİHÇESİ :</a:t>
            </a:r>
            <a:endParaRPr lang="tr-TR" b="1" dirty="0">
              <a:ln/>
              <a:solidFill>
                <a:schemeClr val="accent5">
                  <a:lumMod val="50000"/>
                </a:schemeClr>
              </a:solidFill>
            </a:endParaRPr>
          </a:p>
        </p:txBody>
      </p:sp>
      <p:pic>
        <p:nvPicPr>
          <p:cNvPr id="20" name="İçerik Yer Tutucusu 19"/>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498080" y="1609028"/>
            <a:ext cx="4587240" cy="3794442"/>
          </a:xfrm>
        </p:spPr>
      </p:pic>
      <p:sp>
        <p:nvSpPr>
          <p:cNvPr id="22" name="Metin kutusu 21"/>
          <p:cNvSpPr txBox="1"/>
          <p:nvPr/>
        </p:nvSpPr>
        <p:spPr>
          <a:xfrm>
            <a:off x="274320" y="1889760"/>
            <a:ext cx="6553200" cy="3108543"/>
          </a:xfrm>
          <a:prstGeom prst="rect">
            <a:avLst/>
          </a:prstGeom>
          <a:noFill/>
        </p:spPr>
        <p:txBody>
          <a:bodyPr wrap="square" rtlCol="0">
            <a:spAutoFit/>
          </a:bodyPr>
          <a:lstStyle/>
          <a:p>
            <a:pPr algn="ctr"/>
            <a:r>
              <a:rPr lang="tr-TR" sz="2800" dirty="0" smtClean="0"/>
              <a:t>Kanserli Çocuklara Umut Vakfı, 2000 yılında İ.Ü. Cerrahpaşa Tıp Fakültesi Çocuk Sağlığı ve Hastalıkları Hematoloji Onkoloji Servisi’nde çocukları tedavi görmekte olan aileler ile hekimlerinin bir araya gelmeleriyle kuruldu.</a:t>
            </a:r>
            <a:endParaRPr lang="tr-TR" sz="2800" dirty="0"/>
          </a:p>
        </p:txBody>
      </p:sp>
    </p:spTree>
    <p:extLst>
      <p:ext uri="{BB962C8B-B14F-4D97-AF65-F5344CB8AC3E}">
        <p14:creationId xmlns:p14="http://schemas.microsoft.com/office/powerpoint/2010/main" val="1951092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5760" y="1569720"/>
            <a:ext cx="6294120" cy="5059679"/>
          </a:xfrm>
        </p:spPr>
        <p:txBody>
          <a:bodyPr>
            <a:normAutofit/>
          </a:bodyPr>
          <a:lstStyle/>
          <a:p>
            <a:r>
              <a:rPr lang="tr-TR" sz="2400" dirty="0"/>
              <a:t>Kanserli Çocuklara Umut Vakfı; maddi sorunları nedeniyle tedavileri aksama riski taşıyan çocukların tedavilerinin sürekliliğini sağlayarak, kanserle mücadelede önemli bir gereksinim olan psikolojik destek ve çocuk psikolojisine uygun tedavi ortamı </a:t>
            </a:r>
            <a:r>
              <a:rPr lang="tr-TR" sz="2400" dirty="0" smtClean="0"/>
              <a:t>sağlamaktadır</a:t>
            </a:r>
          </a:p>
          <a:p>
            <a:r>
              <a:rPr lang="tr-TR" sz="2400" dirty="0"/>
              <a:t>Vakıf, çocukların tedavi süreçlerinde Aile Evi’nde ve Çocuk Hematoloji-Onkoloji Servislerinde psikolojik, sosyal, fiziksel ve tıbbi açıdan yaşam kalitelerini arttıracak etkinlikler yürütmektir.</a:t>
            </a: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9880" y="1005841"/>
            <a:ext cx="5227320" cy="4739639"/>
          </a:xfrm>
          <a:prstGeom prst="rect">
            <a:avLst/>
          </a:prstGeom>
        </p:spPr>
      </p:pic>
      <p:sp>
        <p:nvSpPr>
          <p:cNvPr id="5" name="Metin kutusu 4"/>
          <p:cNvSpPr txBox="1"/>
          <p:nvPr/>
        </p:nvSpPr>
        <p:spPr>
          <a:xfrm>
            <a:off x="716280" y="579895"/>
            <a:ext cx="5318760" cy="70788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tr-TR" sz="4000" b="1" dirty="0" smtClean="0">
                <a:ln/>
                <a:solidFill>
                  <a:schemeClr val="accent1">
                    <a:lumMod val="50000"/>
                  </a:schemeClr>
                </a:solidFill>
              </a:rPr>
              <a:t>KURULUŞUN AMACI:</a:t>
            </a:r>
            <a:endParaRPr lang="tr-TR" sz="4000" b="1" dirty="0">
              <a:ln/>
              <a:solidFill>
                <a:schemeClr val="accent1">
                  <a:lumMod val="50000"/>
                </a:schemeClr>
              </a:solidFill>
            </a:endParaRPr>
          </a:p>
        </p:txBody>
      </p:sp>
    </p:spTree>
    <p:extLst>
      <p:ext uri="{BB962C8B-B14F-4D97-AF65-F5344CB8AC3E}">
        <p14:creationId xmlns:p14="http://schemas.microsoft.com/office/powerpoint/2010/main" val="12962770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66800" y="655320"/>
            <a:ext cx="10058400" cy="5669280"/>
          </a:xfrm>
        </p:spPr>
        <p:txBody>
          <a:bodyPr>
            <a:normAutofit lnSpcReduction="10000"/>
          </a:bodyPr>
          <a:lstStyle/>
          <a:p>
            <a:r>
              <a:rPr lang="tr-TR" sz="2800" dirty="0"/>
              <a:t>Şehir dışından İstanbul’a tedavi için gelen ailelerin tedavileri süresince ücretsiz konaklayabileceği Aile Evini 2012 yılında hizmete açmıştır. Bağışlarla projelendirilen Aile Evi’nde İstanbul’da bulunan tüm kamu ve üniversite hastanelerinde tedavi gören kanser hastası çocuklar ve aileleri ücretsiz olarak konaklayabilmektedir.</a:t>
            </a:r>
          </a:p>
          <a:p>
            <a:r>
              <a:rPr lang="tr-TR" sz="2800" dirty="0"/>
              <a:t>Kamuoyunda farkındalık yaratarak, çocukluk çağı kanser hastalığının erken tanısı için yayınlar ve projeler hazırlamaktadır.</a:t>
            </a:r>
          </a:p>
          <a:p>
            <a:r>
              <a:rPr lang="tr-TR" sz="2800" dirty="0"/>
              <a:t>“Nerede yaşam varsa, orada umut vardır” inancı ile tedavisi süren çocuklarımızın iyileşmelerini sağlamak, sağlıklı yetişkin bireyler olarak topluma kazandırmak </a:t>
            </a:r>
            <a:r>
              <a:rPr lang="tr-TR" sz="2800" dirty="0" err="1"/>
              <a:t>KAÇUV’un</a:t>
            </a:r>
            <a:r>
              <a:rPr lang="tr-TR" sz="2800" dirty="0"/>
              <a:t> en büyük amacıdır.</a:t>
            </a:r>
          </a:p>
          <a:p>
            <a:endParaRPr lang="tr-TR" dirty="0"/>
          </a:p>
        </p:txBody>
      </p:sp>
    </p:spTree>
    <p:extLst>
      <p:ext uri="{BB962C8B-B14F-4D97-AF65-F5344CB8AC3E}">
        <p14:creationId xmlns:p14="http://schemas.microsoft.com/office/powerpoint/2010/main" val="1293969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502920" y="642594"/>
            <a:ext cx="6888480" cy="1371600"/>
          </a:xfrm>
        </p:spPr>
        <p:txBody>
          <a:bodyPr>
            <a:normAutofit fontScale="90000"/>
          </a:bodyPr>
          <a:lstStyle/>
          <a:p>
            <a:r>
              <a:rPr lang="tr-TR" dirty="0">
                <a:solidFill>
                  <a:schemeClr val="accent1">
                    <a:lumMod val="75000"/>
                  </a:schemeClr>
                </a:solidFill>
              </a:rPr>
              <a:t>Bu kuruluşa nasıl katılım sağlanır ? </a:t>
            </a:r>
          </a:p>
        </p:txBody>
      </p:sp>
      <p:sp>
        <p:nvSpPr>
          <p:cNvPr id="3" name="İçerik Yer Tutucusu 2"/>
          <p:cNvSpPr>
            <a:spLocks noGrp="1"/>
          </p:cNvSpPr>
          <p:nvPr>
            <p:ph idx="1"/>
          </p:nvPr>
        </p:nvSpPr>
        <p:spPr>
          <a:xfrm>
            <a:off x="182880" y="2103120"/>
            <a:ext cx="7208520" cy="4572000"/>
          </a:xfrm>
        </p:spPr>
        <p:txBody>
          <a:bodyPr>
            <a:normAutofit fontScale="92500" lnSpcReduction="10000"/>
          </a:bodyPr>
          <a:lstStyle/>
          <a:p>
            <a:r>
              <a:rPr lang="tr-TR" sz="2400" dirty="0" smtClean="0"/>
              <a:t>•Gönüllü </a:t>
            </a:r>
            <a:r>
              <a:rPr lang="tr-TR" sz="2400" dirty="0"/>
              <a:t>olmak için </a:t>
            </a:r>
            <a:r>
              <a:rPr lang="tr-TR" sz="2400" dirty="0" err="1"/>
              <a:t>KAÇUV’un</a:t>
            </a:r>
            <a:r>
              <a:rPr lang="tr-TR" sz="2400" dirty="0"/>
              <a:t> internet sayfasında yer alan gönüllü formunu doldurmanız yeterlidir.</a:t>
            </a:r>
          </a:p>
          <a:p>
            <a:r>
              <a:rPr lang="tr-TR" sz="2400" dirty="0" smtClean="0"/>
              <a:t>•Formu </a:t>
            </a:r>
            <a:r>
              <a:rPr lang="tr-TR" sz="2400" dirty="0"/>
              <a:t>doldurduktan sonra ayda bir gerçekleştirilen Vakıf Tanıtım Toplantıları için gönüllü adayların bilgilendirilmesi yapılır. Vakıf tanıtım toplantısına katılım, KAÇUV gönüllülük sürecinin ilk adımıdır. Çocuklarla çalışmalar yürütmek isteyen gönüllülerin ise ayrıca Kanserli Çocuklarla Çalışmak Gönüllü Eğitimi’ne katılımı istenmektedir</a:t>
            </a:r>
          </a:p>
          <a:p>
            <a:r>
              <a:rPr lang="tr-TR" sz="2400" dirty="0" smtClean="0"/>
              <a:t>•İstanbul </a:t>
            </a:r>
            <a:r>
              <a:rPr lang="tr-TR" sz="2400" dirty="0"/>
              <a:t>dışından başvuru yapan gönüllü adaylara ise başvurularının ardından şehir dışından hangi alanlarda </a:t>
            </a:r>
            <a:r>
              <a:rPr lang="tr-TR" sz="2400" dirty="0" err="1"/>
              <a:t>KAÇUV’a</a:t>
            </a:r>
            <a:r>
              <a:rPr lang="tr-TR" sz="2400" dirty="0"/>
              <a:t> gönüllü destek sağlayabileceklerini içeren bir e-posta gönderilir.</a:t>
            </a:r>
          </a:p>
          <a:p>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9960" y="0"/>
            <a:ext cx="4983480" cy="6858000"/>
          </a:xfrm>
          <a:prstGeom prst="rect">
            <a:avLst/>
          </a:prstGeom>
        </p:spPr>
      </p:pic>
    </p:spTree>
    <p:extLst>
      <p:ext uri="{BB962C8B-B14F-4D97-AF65-F5344CB8AC3E}">
        <p14:creationId xmlns:p14="http://schemas.microsoft.com/office/powerpoint/2010/main" val="1853977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066800" y="642594"/>
            <a:ext cx="10058400" cy="1140486"/>
          </a:xfrm>
        </p:spPr>
        <p:txBody>
          <a:bodyPr>
            <a:normAutofit/>
          </a:bodyPr>
          <a:lstStyle/>
          <a:p>
            <a:r>
              <a:rPr lang="tr-TR" dirty="0">
                <a:solidFill>
                  <a:schemeClr val="accent1">
                    <a:lumMod val="75000"/>
                  </a:schemeClr>
                </a:solidFill>
              </a:rPr>
              <a:t>Kimler </a:t>
            </a:r>
            <a:r>
              <a:rPr lang="tr-TR" dirty="0" err="1">
                <a:solidFill>
                  <a:schemeClr val="accent1">
                    <a:lumMod val="75000"/>
                  </a:schemeClr>
                </a:solidFill>
              </a:rPr>
              <a:t>KAÇUV’da</a:t>
            </a:r>
            <a:r>
              <a:rPr lang="tr-TR" dirty="0">
                <a:solidFill>
                  <a:schemeClr val="accent1">
                    <a:lumMod val="75000"/>
                  </a:schemeClr>
                </a:solidFill>
              </a:rPr>
              <a:t> gönüllü olabilir?</a:t>
            </a:r>
          </a:p>
        </p:txBody>
      </p:sp>
      <p:sp>
        <p:nvSpPr>
          <p:cNvPr id="3" name="İçerik Yer Tutucusu 2"/>
          <p:cNvSpPr>
            <a:spLocks noGrp="1"/>
          </p:cNvSpPr>
          <p:nvPr>
            <p:ph idx="1"/>
          </p:nvPr>
        </p:nvSpPr>
        <p:spPr/>
        <p:txBody>
          <a:bodyPr>
            <a:normAutofit/>
          </a:bodyPr>
          <a:lstStyle/>
          <a:p>
            <a:r>
              <a:rPr lang="tr-TR" sz="2800" dirty="0"/>
              <a:t>18 yaşını </a:t>
            </a:r>
            <a:r>
              <a:rPr lang="tr-TR" sz="2800" dirty="0" smtClean="0"/>
              <a:t>dolduran,</a:t>
            </a:r>
            <a:endParaRPr lang="tr-TR" sz="2800" dirty="0"/>
          </a:p>
          <a:p>
            <a:r>
              <a:rPr lang="tr-TR" sz="2800" dirty="0"/>
              <a:t>Çocukluk çağı kanseri tedavisi gören çocuklarla ya da bu konuyla ilgili faaliyetlerde çalışmaya istekli,</a:t>
            </a:r>
          </a:p>
          <a:p>
            <a:r>
              <a:rPr lang="tr-TR" sz="2800" dirty="0"/>
              <a:t>Düzenli olarak Vakfın çalışmalarına katılabilecek,</a:t>
            </a:r>
          </a:p>
          <a:p>
            <a:r>
              <a:rPr lang="tr-TR" sz="2800" dirty="0"/>
              <a:t>Vakfın çalışmalarını ve misyonunu kabul eden,</a:t>
            </a:r>
          </a:p>
          <a:p>
            <a:r>
              <a:rPr lang="tr-TR" sz="2800" dirty="0"/>
              <a:t>HERKES </a:t>
            </a:r>
            <a:r>
              <a:rPr lang="tr-TR" sz="2800" dirty="0" err="1"/>
              <a:t>KAÇUV‘da</a:t>
            </a:r>
            <a:r>
              <a:rPr lang="tr-TR" sz="2800" dirty="0"/>
              <a:t> gönüllü olabilir.</a:t>
            </a:r>
          </a:p>
        </p:txBody>
      </p:sp>
    </p:spTree>
    <p:extLst>
      <p:ext uri="{BB962C8B-B14F-4D97-AF65-F5344CB8AC3E}">
        <p14:creationId xmlns:p14="http://schemas.microsoft.com/office/powerpoint/2010/main" val="3037867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066800" y="0"/>
            <a:ext cx="10058400" cy="1722120"/>
          </a:xfrm>
        </p:spPr>
        <p:txBody>
          <a:bodyPr>
            <a:normAutofit/>
          </a:bodyPr>
          <a:lstStyle/>
          <a:p>
            <a:r>
              <a:rPr lang="tr-TR" i="1" dirty="0" smtClean="0">
                <a:solidFill>
                  <a:schemeClr val="accent1">
                    <a:lumMod val="75000"/>
                  </a:schemeClr>
                </a:solidFill>
              </a:rPr>
              <a:t>Hangi alanlarda gönüllülük yapabiliriz?</a:t>
            </a:r>
            <a:endParaRPr lang="tr-TR" i="1" dirty="0">
              <a:solidFill>
                <a:schemeClr val="accent1">
                  <a:lumMod val="75000"/>
                </a:schemeClr>
              </a:solidFill>
            </a:endParaRPr>
          </a:p>
        </p:txBody>
      </p:sp>
      <p:sp>
        <p:nvSpPr>
          <p:cNvPr id="3" name="İçerik Yer Tutucusu 2"/>
          <p:cNvSpPr>
            <a:spLocks noGrp="1"/>
          </p:cNvSpPr>
          <p:nvPr>
            <p:ph idx="1"/>
          </p:nvPr>
        </p:nvSpPr>
        <p:spPr>
          <a:xfrm>
            <a:off x="1066800" y="1722120"/>
            <a:ext cx="10058400" cy="4312920"/>
          </a:xfrm>
        </p:spPr>
        <p:txBody>
          <a:bodyPr>
            <a:noAutofit/>
          </a:bodyPr>
          <a:lstStyle/>
          <a:p>
            <a:r>
              <a:rPr lang="tr-TR" sz="2000" dirty="0"/>
              <a:t>Aile Evi Destek Gönüllüsü: Aile Evi’nde yapılan ofis çalışmalarına ve organizasyonlara destek olur</a:t>
            </a:r>
            <a:r>
              <a:rPr lang="tr-TR" sz="2000" dirty="0" smtClean="0"/>
              <a:t>.</a:t>
            </a:r>
          </a:p>
          <a:p>
            <a:r>
              <a:rPr lang="tr-TR" sz="2000" dirty="0"/>
              <a:t>Aile Destek </a:t>
            </a:r>
            <a:r>
              <a:rPr lang="tr-TR" sz="2000" dirty="0" err="1"/>
              <a:t>Gönüllüsü:Ailelerle</a:t>
            </a:r>
            <a:r>
              <a:rPr lang="tr-TR" sz="2000" dirty="0"/>
              <a:t> yürütülen etkinliklere destek verir</a:t>
            </a:r>
            <a:r>
              <a:rPr lang="tr-TR" sz="2000" dirty="0" smtClean="0"/>
              <a:t>.</a:t>
            </a:r>
          </a:p>
          <a:p>
            <a:r>
              <a:rPr lang="tr-TR" sz="2000" dirty="0"/>
              <a:t>Çocuk Etkinlik </a:t>
            </a:r>
            <a:r>
              <a:rPr lang="tr-TR" sz="2000" dirty="0" err="1"/>
              <a:t>Gönüllüsü:Çocuklarla</a:t>
            </a:r>
            <a:r>
              <a:rPr lang="tr-TR" sz="2000" dirty="0"/>
              <a:t> yürütülen etkinliklere destek </a:t>
            </a:r>
            <a:r>
              <a:rPr lang="tr-TR" sz="2000" dirty="0" smtClean="0"/>
              <a:t>verir</a:t>
            </a:r>
          </a:p>
          <a:p>
            <a:r>
              <a:rPr lang="tr-TR" sz="2000" dirty="0"/>
              <a:t>Hastane Destek </a:t>
            </a:r>
            <a:r>
              <a:rPr lang="tr-TR" sz="2000" dirty="0" err="1"/>
              <a:t>Gönüllüsü:Aileler</a:t>
            </a:r>
            <a:r>
              <a:rPr lang="tr-TR" sz="2000" dirty="0"/>
              <a:t> ve çocuklarla hastanelerde yapılan organizasyonlara destek olur</a:t>
            </a:r>
            <a:r>
              <a:rPr lang="tr-TR" sz="2000" dirty="0" smtClean="0"/>
              <a:t>.</a:t>
            </a:r>
          </a:p>
          <a:p>
            <a:r>
              <a:rPr lang="tr-TR" sz="2000" dirty="0"/>
              <a:t>İletişim </a:t>
            </a:r>
            <a:r>
              <a:rPr lang="tr-TR" sz="2000" dirty="0" err="1"/>
              <a:t>Gönüllüsü:Vakfın</a:t>
            </a:r>
            <a:r>
              <a:rPr lang="tr-TR" sz="2000" dirty="0"/>
              <a:t> iletişim faaliyetlerine destek verilmesi ve Vakfın tanınırlığının artması için çalışmalara destek verir</a:t>
            </a:r>
            <a:r>
              <a:rPr lang="tr-TR" sz="2000" dirty="0" smtClean="0"/>
              <a:t>.</a:t>
            </a:r>
          </a:p>
          <a:p>
            <a:r>
              <a:rPr lang="tr-TR" sz="2000" dirty="0"/>
              <a:t>Kaynak Geliştirme </a:t>
            </a:r>
            <a:r>
              <a:rPr lang="tr-TR" sz="2000" dirty="0" smtClean="0"/>
              <a:t>Gönüllüsü</a:t>
            </a:r>
          </a:p>
          <a:p>
            <a:r>
              <a:rPr lang="tr-TR" sz="2000" dirty="0"/>
              <a:t>Merkez Ofis </a:t>
            </a:r>
            <a:r>
              <a:rPr lang="tr-TR" sz="2000" dirty="0" err="1"/>
              <a:t>Gönüllüsü:Ofis</a:t>
            </a:r>
            <a:r>
              <a:rPr lang="tr-TR" sz="2000" dirty="0"/>
              <a:t> çalışmalarına destek verir. </a:t>
            </a:r>
            <a:endParaRPr lang="tr-TR" sz="2000" dirty="0" smtClean="0"/>
          </a:p>
          <a:p>
            <a:r>
              <a:rPr lang="tr-TR" sz="2000" dirty="0"/>
              <a:t>Sosyal Medya </a:t>
            </a:r>
            <a:r>
              <a:rPr lang="tr-TR" sz="2000" dirty="0" err="1"/>
              <a:t>Gönüllüsü:Vakfın</a:t>
            </a:r>
            <a:r>
              <a:rPr lang="tr-TR" sz="2000" dirty="0"/>
              <a:t> sosyal medyada (Facebook, </a:t>
            </a:r>
            <a:r>
              <a:rPr lang="tr-TR" sz="2000" dirty="0" err="1"/>
              <a:t>Twitter</a:t>
            </a:r>
            <a:r>
              <a:rPr lang="tr-TR" sz="2000" dirty="0"/>
              <a:t>, </a:t>
            </a:r>
            <a:r>
              <a:rPr lang="tr-TR" sz="2000" dirty="0" err="1"/>
              <a:t>Instagram</a:t>
            </a:r>
            <a:r>
              <a:rPr lang="tr-TR" sz="2000" dirty="0"/>
              <a:t> vb. mecralar) daha görünür hale gelmesine destek olur.</a:t>
            </a:r>
          </a:p>
        </p:txBody>
      </p:sp>
    </p:spTree>
    <p:extLst>
      <p:ext uri="{BB962C8B-B14F-4D97-AF65-F5344CB8AC3E}">
        <p14:creationId xmlns:p14="http://schemas.microsoft.com/office/powerpoint/2010/main" val="1871730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5151120" y="228600"/>
            <a:ext cx="5974080" cy="1691640"/>
          </a:xfrm>
          <a:solidFill>
            <a:schemeClr val="bg1"/>
          </a:solidFill>
        </p:spPr>
        <p:txBody>
          <a:bodyPr>
            <a:noAutofit/>
          </a:bodyPr>
          <a:lstStyle/>
          <a:p>
            <a:r>
              <a:rPr lang="tr-TR" sz="6600" dirty="0" smtClean="0">
                <a:solidFill>
                  <a:schemeClr val="tx1">
                    <a:lumMod val="95000"/>
                    <a:lumOff val="5000"/>
                  </a:schemeClr>
                </a:solidFill>
              </a:rPr>
              <a:t>KURURLUŞUN PROJELERİ:</a:t>
            </a:r>
            <a:endParaRPr lang="tr-TR" sz="6600" dirty="0">
              <a:solidFill>
                <a:schemeClr val="tx1">
                  <a:lumMod val="95000"/>
                  <a:lumOff val="5000"/>
                </a:schemeClr>
              </a:solidFill>
            </a:endParaRPr>
          </a:p>
        </p:txBody>
      </p:sp>
      <p:sp>
        <p:nvSpPr>
          <p:cNvPr id="3" name="İçerik Yer Tutucusu 2"/>
          <p:cNvSpPr>
            <a:spLocks noGrp="1"/>
          </p:cNvSpPr>
          <p:nvPr>
            <p:ph idx="1"/>
          </p:nvPr>
        </p:nvSpPr>
        <p:spPr/>
        <p:txBody>
          <a:bodyPr/>
          <a:lstStyle/>
          <a:p>
            <a:endParaRPr lang="tr-TR" dirty="0"/>
          </a:p>
        </p:txBody>
      </p:sp>
    </p:spTree>
    <p:extLst>
      <p:ext uri="{BB962C8B-B14F-4D97-AF65-F5344CB8AC3E}">
        <p14:creationId xmlns:p14="http://schemas.microsoft.com/office/powerpoint/2010/main" val="14800889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1066800" y="-121920"/>
            <a:ext cx="10058400" cy="1295400"/>
          </a:xfrm>
        </p:spPr>
        <p:txBody>
          <a:bodyPr/>
          <a:lstStyle/>
          <a:p>
            <a:r>
              <a:rPr lang="tr-TR" dirty="0"/>
              <a:t>	</a:t>
            </a:r>
            <a:r>
              <a:rPr lang="tr-TR" b="1" dirty="0">
                <a:solidFill>
                  <a:schemeClr val="accent1">
                    <a:lumMod val="75000"/>
                  </a:schemeClr>
                </a:solidFill>
              </a:rPr>
              <a:t>Sanatla Hayata Renk Kat</a:t>
            </a:r>
          </a:p>
        </p:txBody>
      </p:sp>
      <p:pic>
        <p:nvPicPr>
          <p:cNvPr id="5" name="İçerik Yer Tutucusu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41720" y="1569720"/>
            <a:ext cx="6050280" cy="4572000"/>
          </a:xfrm>
        </p:spPr>
      </p:pic>
      <p:sp>
        <p:nvSpPr>
          <p:cNvPr id="6" name="Metin kutusu 5"/>
          <p:cNvSpPr txBox="1"/>
          <p:nvPr/>
        </p:nvSpPr>
        <p:spPr>
          <a:xfrm>
            <a:off x="716280" y="1569720"/>
            <a:ext cx="5273040" cy="4893647"/>
          </a:xfrm>
          <a:prstGeom prst="rect">
            <a:avLst/>
          </a:prstGeom>
          <a:noFill/>
        </p:spPr>
        <p:txBody>
          <a:bodyPr wrap="square" rtlCol="0">
            <a:spAutoFit/>
          </a:bodyPr>
          <a:lstStyle/>
          <a:p>
            <a:r>
              <a:rPr lang="tr-TR" sz="2400" dirty="0" smtClean="0"/>
              <a:t>Sanat terapisti danışmanlığında hazırlanan projede </a:t>
            </a:r>
            <a:r>
              <a:rPr lang="tr-TR" sz="2400" dirty="0" err="1" smtClean="0"/>
              <a:t>terapötik</a:t>
            </a:r>
            <a:r>
              <a:rPr lang="tr-TR" sz="2400" dirty="0" smtClean="0"/>
              <a:t> sanat aktiviteleri, meditasyon ve hayal egzersizleri, gevşeme ve masaj egzersizleri ve nefes egzersizleri kullanılıyor. Bu projeyle çocukların tedavi süreçlerinde kendilerini ifade edebilme becerilerini geliştirmek, hastalıktan kaynaklı fizyolojik baş etme yöntemleri oluşturmak ve tedavi sonrası dönemde sosyal uyumlarını arttırmak amaçlanıyor.</a:t>
            </a:r>
            <a:endParaRPr lang="tr-TR" sz="2400" dirty="0"/>
          </a:p>
        </p:txBody>
      </p:sp>
    </p:spTree>
    <p:extLst>
      <p:ext uri="{BB962C8B-B14F-4D97-AF65-F5344CB8AC3E}">
        <p14:creationId xmlns:p14="http://schemas.microsoft.com/office/powerpoint/2010/main" val="4820332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bun">
  <a:themeElements>
    <a:clrScheme name="Kırmızı Mor">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Sabun">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bu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xmlns=""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Sabun</Template>
  <TotalTime>100</TotalTime>
  <Words>675</Words>
  <Application>Microsoft Office PowerPoint</Application>
  <PresentationFormat>Özel</PresentationFormat>
  <Paragraphs>39</Paragraphs>
  <Slides>14</Slides>
  <Notes>0</Notes>
  <HiddenSlides>0</HiddenSlides>
  <MMClips>0</MMClips>
  <ScaleCrop>false</ScaleCrop>
  <HeadingPairs>
    <vt:vector size="4" baseType="variant">
      <vt:variant>
        <vt:lpstr>Tema</vt:lpstr>
      </vt:variant>
      <vt:variant>
        <vt:i4>1</vt:i4>
      </vt:variant>
      <vt:variant>
        <vt:lpstr>Slayt Başlıkları</vt:lpstr>
      </vt:variant>
      <vt:variant>
        <vt:i4>14</vt:i4>
      </vt:variant>
    </vt:vector>
  </HeadingPairs>
  <TitlesOfParts>
    <vt:vector size="15" baseType="lpstr">
      <vt:lpstr>Sabun</vt:lpstr>
      <vt:lpstr>Kaçuv (kanserli çocuklara umut vakfı)</vt:lpstr>
      <vt:lpstr>KURURLUŞUN TARİHÇESİ :</vt:lpstr>
      <vt:lpstr>PowerPoint Sunusu</vt:lpstr>
      <vt:lpstr>PowerPoint Sunusu</vt:lpstr>
      <vt:lpstr>Bu kuruluşa nasıl katılım sağlanır ? </vt:lpstr>
      <vt:lpstr>Kimler KAÇUV’da gönüllü olabilir?</vt:lpstr>
      <vt:lpstr>Hangi alanlarda gönüllülük yapabiliriz?</vt:lpstr>
      <vt:lpstr>KURURLUŞUN PROJELERİ:</vt:lpstr>
      <vt:lpstr> Sanatla Hayata Renk Kat</vt:lpstr>
      <vt:lpstr> Çocuk Kanseri Bilgi Ağacı</vt:lpstr>
      <vt:lpstr> Nehir’in Adımları</vt:lpstr>
      <vt:lpstr> Çocuk Kaşifler Sanal Dünyada</vt:lpstr>
      <vt:lpstr> Oyun Benim İlacım</vt:lpstr>
      <vt:lpstr>PowerPoint Sunusu</vt:lpstr>
    </vt:vector>
  </TitlesOfParts>
  <Company>Silentall Unattended Installer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Kaçuv (kanserli çocuklara umut vakfı)</dc:title>
  <dc:creator>zeynep</dc:creator>
  <cp:lastModifiedBy>Windows User</cp:lastModifiedBy>
  <cp:revision>11</cp:revision>
  <dcterms:created xsi:type="dcterms:W3CDTF">2018-10-23T11:09:12Z</dcterms:created>
  <dcterms:modified xsi:type="dcterms:W3CDTF">2018-11-09T09:39:04Z</dcterms:modified>
</cp:coreProperties>
</file>