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3" r:id="rId2"/>
    <p:sldId id="256" r:id="rId3"/>
    <p:sldId id="291" r:id="rId4"/>
    <p:sldId id="293" r:id="rId5"/>
    <p:sldId id="295" r:id="rId6"/>
    <p:sldId id="296" r:id="rId7"/>
    <p:sldId id="297" r:id="rId8"/>
    <p:sldId id="298" r:id="rId9"/>
    <p:sldId id="299" r:id="rId10"/>
    <p:sldId id="300" r:id="rId11"/>
    <p:sldId id="302" r:id="rId12"/>
    <p:sldId id="303" r:id="rId13"/>
    <p:sldId id="305" r:id="rId14"/>
    <p:sldId id="309" r:id="rId15"/>
    <p:sldId id="317" r:id="rId16"/>
    <p:sldId id="310" r:id="rId17"/>
    <p:sldId id="286" r:id="rId18"/>
    <p:sldId id="313" r:id="rId19"/>
    <p:sldId id="258" r:id="rId20"/>
    <p:sldId id="257" r:id="rId21"/>
    <p:sldId id="259" r:id="rId22"/>
    <p:sldId id="261" r:id="rId23"/>
    <p:sldId id="262" r:id="rId24"/>
    <p:sldId id="263" r:id="rId25"/>
    <p:sldId id="274" r:id="rId26"/>
    <p:sldId id="264" r:id="rId27"/>
    <p:sldId id="265" r:id="rId28"/>
    <p:sldId id="266" r:id="rId29"/>
    <p:sldId id="267" r:id="rId30"/>
    <p:sldId id="268" r:id="rId31"/>
    <p:sldId id="272" r:id="rId32"/>
    <p:sldId id="269" r:id="rId33"/>
    <p:sldId id="270" r:id="rId34"/>
    <p:sldId id="273" r:id="rId35"/>
    <p:sldId id="275" r:id="rId36"/>
    <p:sldId id="278" r:id="rId37"/>
    <p:sldId id="277" r:id="rId38"/>
    <p:sldId id="279" r:id="rId39"/>
    <p:sldId id="322" r:id="rId40"/>
    <p:sldId id="281" r:id="rId41"/>
    <p:sldId id="284" r:id="rId42"/>
    <p:sldId id="282" r:id="rId43"/>
    <p:sldId id="314" r:id="rId44"/>
    <p:sldId id="31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1056" y="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0A51DF5-A805-4497-A479-F6027AEC00B3}" type="datetimeFigureOut">
              <a:rPr lang="tr-TR" smtClean="0"/>
              <a:pPr/>
              <a:t>3.1.2019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461BA8-E103-4463-9461-09FD432B104F}" type="slidenum">
              <a:rPr lang="tr-TR" smtClean="0"/>
              <a:pPr/>
              <a:t>‹#›</a:t>
            </a:fld>
            <a:endParaRPr lang="tr-TR"/>
          </a:p>
        </p:txBody>
      </p:sp>
    </p:spTree>
    <p:extLst>
      <p:ext uri="{BB962C8B-B14F-4D97-AF65-F5344CB8AC3E}">
        <p14:creationId xmlns:p14="http://schemas.microsoft.com/office/powerpoint/2010/main" val="3691610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a:t>Asıl başlık stilini düzenlemek için tıklayın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Date Placeholder 2"/>
          <p:cNvSpPr>
            <a:spLocks noGrp="1"/>
          </p:cNvSpPr>
          <p:nvPr>
            <p:ph type="dt" sz="half" idx="10"/>
          </p:nvPr>
        </p:nvSpPr>
        <p:spPr/>
        <p:txBody>
          <a:bodyPr/>
          <a:lstStyle/>
          <a:p>
            <a:fld id="{50A51DF5-A805-4497-A479-F6027AEC00B3}" type="datetimeFigureOut">
              <a:rPr lang="tr-TR" smtClean="0"/>
              <a:pPr/>
              <a:t>3.1.2019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D461BA8-E103-4463-9461-09FD432B104F}" type="slidenum">
              <a:rPr lang="tr-TR" smtClean="0"/>
              <a:pPr/>
              <a:t>‹#›</a:t>
            </a:fld>
            <a:endParaRPr lang="tr-TR"/>
          </a:p>
        </p:txBody>
      </p:sp>
    </p:spTree>
    <p:extLst>
      <p:ext uri="{BB962C8B-B14F-4D97-AF65-F5344CB8AC3E}">
        <p14:creationId xmlns:p14="http://schemas.microsoft.com/office/powerpoint/2010/main" val="2693536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0A51DF5-A805-4497-A479-F6027AEC00B3}" type="datetimeFigureOut">
              <a:rPr lang="tr-TR" smtClean="0"/>
              <a:pPr/>
              <a:t>3.1.2019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461BA8-E103-4463-9461-09FD432B104F}" type="slidenum">
              <a:rPr lang="tr-TR" smtClean="0"/>
              <a:pPr/>
              <a:t>‹#›</a:t>
            </a:fld>
            <a:endParaRPr lang="tr-TR"/>
          </a:p>
        </p:txBody>
      </p:sp>
    </p:spTree>
    <p:extLst>
      <p:ext uri="{BB962C8B-B14F-4D97-AF65-F5344CB8AC3E}">
        <p14:creationId xmlns:p14="http://schemas.microsoft.com/office/powerpoint/2010/main" val="3627688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0A51DF5-A805-4497-A479-F6027AEC00B3}" type="datetimeFigureOut">
              <a:rPr lang="tr-TR" smtClean="0"/>
              <a:pPr/>
              <a:t>3.1.2019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461BA8-E103-4463-9461-09FD432B104F}" type="slidenum">
              <a:rPr lang="tr-TR" smtClean="0"/>
              <a:pPr/>
              <a:t>‹#›</a:t>
            </a:fld>
            <a:endParaRPr lang="tr-T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01776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0A51DF5-A805-4497-A479-F6027AEC00B3}" type="datetimeFigureOut">
              <a:rPr lang="tr-TR" smtClean="0"/>
              <a:pPr/>
              <a:t>3.1.2019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461BA8-E103-4463-9461-09FD432B104F}" type="slidenum">
              <a:rPr lang="tr-TR" smtClean="0"/>
              <a:pPr/>
              <a:t>‹#›</a:t>
            </a:fld>
            <a:endParaRPr lang="tr-TR"/>
          </a:p>
        </p:txBody>
      </p:sp>
    </p:spTree>
    <p:extLst>
      <p:ext uri="{BB962C8B-B14F-4D97-AF65-F5344CB8AC3E}">
        <p14:creationId xmlns:p14="http://schemas.microsoft.com/office/powerpoint/2010/main" val="3993482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0A51DF5-A805-4497-A479-F6027AEC00B3}" type="datetimeFigureOut">
              <a:rPr lang="tr-TR" smtClean="0"/>
              <a:pPr/>
              <a:t>3.1.2019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461BA8-E103-4463-9461-09FD432B104F}" type="slidenum">
              <a:rPr lang="tr-TR" smtClean="0"/>
              <a:pPr/>
              <a:t>‹#›</a:t>
            </a:fld>
            <a:endParaRPr lang="tr-T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77014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0A51DF5-A805-4497-A479-F6027AEC00B3}" type="datetimeFigureOut">
              <a:rPr lang="tr-TR" smtClean="0"/>
              <a:pPr/>
              <a:t>3.1.2019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461BA8-E103-4463-9461-09FD432B104F}" type="slidenum">
              <a:rPr lang="tr-TR" smtClean="0"/>
              <a:pPr/>
              <a:t>‹#›</a:t>
            </a:fld>
            <a:endParaRPr lang="tr-TR"/>
          </a:p>
        </p:txBody>
      </p:sp>
    </p:spTree>
    <p:extLst>
      <p:ext uri="{BB962C8B-B14F-4D97-AF65-F5344CB8AC3E}">
        <p14:creationId xmlns:p14="http://schemas.microsoft.com/office/powerpoint/2010/main" val="545204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0A51DF5-A805-4497-A479-F6027AEC00B3}" type="datetimeFigureOut">
              <a:rPr lang="tr-TR" smtClean="0"/>
              <a:pPr/>
              <a:t>3.1.2019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461BA8-E103-4463-9461-09FD432B104F}" type="slidenum">
              <a:rPr lang="tr-TR" smtClean="0"/>
              <a:pPr/>
              <a:t>‹#›</a:t>
            </a:fld>
            <a:endParaRPr lang="tr-TR"/>
          </a:p>
        </p:txBody>
      </p:sp>
    </p:spTree>
    <p:extLst>
      <p:ext uri="{BB962C8B-B14F-4D97-AF65-F5344CB8AC3E}">
        <p14:creationId xmlns:p14="http://schemas.microsoft.com/office/powerpoint/2010/main" val="3766273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0A51DF5-A805-4497-A479-F6027AEC00B3}" type="datetimeFigureOut">
              <a:rPr lang="tr-TR" smtClean="0"/>
              <a:pPr/>
              <a:t>3.1.2019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461BA8-E103-4463-9461-09FD432B104F}" type="slidenum">
              <a:rPr lang="tr-TR" smtClean="0"/>
              <a:pPr/>
              <a:t>‹#›</a:t>
            </a:fld>
            <a:endParaRPr lang="tr-TR"/>
          </a:p>
        </p:txBody>
      </p:sp>
    </p:spTree>
    <p:extLst>
      <p:ext uri="{BB962C8B-B14F-4D97-AF65-F5344CB8AC3E}">
        <p14:creationId xmlns:p14="http://schemas.microsoft.com/office/powerpoint/2010/main" val="19318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0A51DF5-A805-4497-A479-F6027AEC00B3}" type="datetimeFigureOut">
              <a:rPr lang="tr-TR" smtClean="0"/>
              <a:pPr/>
              <a:t>3.1.2019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461BA8-E103-4463-9461-09FD432B104F}" type="slidenum">
              <a:rPr lang="tr-TR" smtClean="0"/>
              <a:pPr/>
              <a:t>‹#›</a:t>
            </a:fld>
            <a:endParaRPr lang="tr-TR"/>
          </a:p>
        </p:txBody>
      </p:sp>
    </p:spTree>
    <p:extLst>
      <p:ext uri="{BB962C8B-B14F-4D97-AF65-F5344CB8AC3E}">
        <p14:creationId xmlns:p14="http://schemas.microsoft.com/office/powerpoint/2010/main" val="228288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0A51DF5-A805-4497-A479-F6027AEC00B3}" type="datetimeFigureOut">
              <a:rPr lang="tr-TR" smtClean="0"/>
              <a:pPr/>
              <a:t>3.1.2019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D461BA8-E103-4463-9461-09FD432B104F}" type="slidenum">
              <a:rPr lang="tr-TR" smtClean="0"/>
              <a:pPr/>
              <a:t>‹#›</a:t>
            </a:fld>
            <a:endParaRPr lang="tr-TR"/>
          </a:p>
        </p:txBody>
      </p:sp>
    </p:spTree>
    <p:extLst>
      <p:ext uri="{BB962C8B-B14F-4D97-AF65-F5344CB8AC3E}">
        <p14:creationId xmlns:p14="http://schemas.microsoft.com/office/powerpoint/2010/main" val="215057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stilini düzenlemek için tıklayın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0A51DF5-A805-4497-A479-F6027AEC00B3}" type="datetimeFigureOut">
              <a:rPr lang="tr-TR" smtClean="0"/>
              <a:pPr/>
              <a:t>3.1.2019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D461BA8-E103-4463-9461-09FD432B104F}" type="slidenum">
              <a:rPr lang="tr-TR" smtClean="0"/>
              <a:pPr/>
              <a:t>‹#›</a:t>
            </a:fld>
            <a:endParaRPr lang="tr-TR"/>
          </a:p>
        </p:txBody>
      </p:sp>
    </p:spTree>
    <p:extLst>
      <p:ext uri="{BB962C8B-B14F-4D97-AF65-F5344CB8AC3E}">
        <p14:creationId xmlns:p14="http://schemas.microsoft.com/office/powerpoint/2010/main" val="3871697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0A51DF5-A805-4497-A479-F6027AEC00B3}" type="datetimeFigureOut">
              <a:rPr lang="tr-TR" smtClean="0"/>
              <a:pPr/>
              <a:t>3.1.2019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D461BA8-E103-4463-9461-09FD432B104F}" type="slidenum">
              <a:rPr lang="tr-TR" smtClean="0"/>
              <a:pPr/>
              <a:t>‹#›</a:t>
            </a:fld>
            <a:endParaRPr lang="tr-TR"/>
          </a:p>
        </p:txBody>
      </p:sp>
    </p:spTree>
    <p:extLst>
      <p:ext uri="{BB962C8B-B14F-4D97-AF65-F5344CB8AC3E}">
        <p14:creationId xmlns:p14="http://schemas.microsoft.com/office/powerpoint/2010/main" val="34224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0A51DF5-A805-4497-A479-F6027AEC00B3}" type="datetimeFigureOut">
              <a:rPr lang="tr-TR" smtClean="0"/>
              <a:pPr/>
              <a:t>3.1.2019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D461BA8-E103-4463-9461-09FD432B104F}" type="slidenum">
              <a:rPr lang="tr-TR" smtClean="0"/>
              <a:pPr/>
              <a:t>‹#›</a:t>
            </a:fld>
            <a:endParaRPr lang="tr-TR"/>
          </a:p>
        </p:txBody>
      </p:sp>
    </p:spTree>
    <p:extLst>
      <p:ext uri="{BB962C8B-B14F-4D97-AF65-F5344CB8AC3E}">
        <p14:creationId xmlns:p14="http://schemas.microsoft.com/office/powerpoint/2010/main" val="2042445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51DF5-A805-4497-A479-F6027AEC00B3}" type="datetimeFigureOut">
              <a:rPr lang="tr-TR" smtClean="0"/>
              <a:pPr/>
              <a:t>3.1.2019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D461BA8-E103-4463-9461-09FD432B104F}" type="slidenum">
              <a:rPr lang="tr-TR" smtClean="0"/>
              <a:pPr/>
              <a:t>‹#›</a:t>
            </a:fld>
            <a:endParaRPr lang="tr-TR"/>
          </a:p>
        </p:txBody>
      </p:sp>
    </p:spTree>
    <p:extLst>
      <p:ext uri="{BB962C8B-B14F-4D97-AF65-F5344CB8AC3E}">
        <p14:creationId xmlns:p14="http://schemas.microsoft.com/office/powerpoint/2010/main" val="259478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50A51DF5-A805-4497-A479-F6027AEC00B3}" type="datetimeFigureOut">
              <a:rPr lang="tr-TR" smtClean="0"/>
              <a:pPr/>
              <a:t>3.1.2019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D461BA8-E103-4463-9461-09FD432B104F}" type="slidenum">
              <a:rPr lang="tr-TR" smtClean="0"/>
              <a:pPr/>
              <a:t>‹#›</a:t>
            </a:fld>
            <a:endParaRPr lang="tr-TR"/>
          </a:p>
        </p:txBody>
      </p:sp>
    </p:spTree>
    <p:extLst>
      <p:ext uri="{BB962C8B-B14F-4D97-AF65-F5344CB8AC3E}">
        <p14:creationId xmlns:p14="http://schemas.microsoft.com/office/powerpoint/2010/main" val="2359415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tr-TR"/>
              <a:t>Asıl başlık stilini düzenlemek için tıklayın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50A51DF5-A805-4497-A479-F6027AEC00B3}" type="datetimeFigureOut">
              <a:rPr lang="tr-TR" smtClean="0"/>
              <a:pPr/>
              <a:t>3.1.2019</a:t>
            </a:fld>
            <a:endParaRPr lang="tr-TR"/>
          </a:p>
        </p:txBody>
      </p:sp>
      <p:sp>
        <p:nvSpPr>
          <p:cNvPr id="6" name="Footer Placeholder 5"/>
          <p:cNvSpPr>
            <a:spLocks noGrp="1"/>
          </p:cNvSpPr>
          <p:nvPr>
            <p:ph type="ftr" sz="quarter" idx="11"/>
          </p:nvPr>
        </p:nvSpPr>
        <p:spPr>
          <a:xfrm>
            <a:off x="533400" y="6172200"/>
            <a:ext cx="5811724" cy="365125"/>
          </a:xfrm>
        </p:spPr>
        <p:txBody>
          <a:bodyPr/>
          <a:lstStyle/>
          <a:p>
            <a:endParaRPr lang="tr-TR"/>
          </a:p>
        </p:txBody>
      </p:sp>
      <p:sp>
        <p:nvSpPr>
          <p:cNvPr id="7" name="Slide Number Placeholder 6"/>
          <p:cNvSpPr>
            <a:spLocks noGrp="1"/>
          </p:cNvSpPr>
          <p:nvPr>
            <p:ph type="sldNum" sz="quarter" idx="12"/>
          </p:nvPr>
        </p:nvSpPr>
        <p:spPr/>
        <p:txBody>
          <a:bodyPr/>
          <a:lstStyle/>
          <a:p>
            <a:fld id="{FD461BA8-E103-4463-9461-09FD432B104F}" type="slidenum">
              <a:rPr lang="tr-TR" smtClean="0"/>
              <a:pPr/>
              <a:t>‹#›</a:t>
            </a:fld>
            <a:endParaRPr lang="tr-TR"/>
          </a:p>
        </p:txBody>
      </p:sp>
    </p:spTree>
    <p:extLst>
      <p:ext uri="{BB962C8B-B14F-4D97-AF65-F5344CB8AC3E}">
        <p14:creationId xmlns:p14="http://schemas.microsoft.com/office/powerpoint/2010/main" val="2419506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0A51DF5-A805-4497-A479-F6027AEC00B3}" type="datetimeFigureOut">
              <a:rPr lang="tr-TR" smtClean="0"/>
              <a:pPr/>
              <a:t>3.1.2019</a:t>
            </a:fld>
            <a:endParaRPr lang="tr-T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FD461BA8-E103-4463-9461-09FD432B104F}" type="slidenum">
              <a:rPr lang="tr-TR" smtClean="0"/>
              <a:pPr/>
              <a:t>‹#›</a:t>
            </a:fld>
            <a:endParaRPr lang="tr-TR"/>
          </a:p>
        </p:txBody>
      </p:sp>
    </p:spTree>
    <p:extLst>
      <p:ext uri="{BB962C8B-B14F-4D97-AF65-F5344CB8AC3E}">
        <p14:creationId xmlns:p14="http://schemas.microsoft.com/office/powerpoint/2010/main" val="10237364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4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0C574D3-51B7-4B53-935D-57C1E8C02FF9}"/>
              </a:ext>
            </a:extLst>
          </p:cNvPr>
          <p:cNvSpPr>
            <a:spLocks noGrp="1"/>
          </p:cNvSpPr>
          <p:nvPr>
            <p:ph idx="1"/>
          </p:nvPr>
        </p:nvSpPr>
        <p:spPr/>
        <p:txBody>
          <a:bodyPr>
            <a:normAutofit lnSpcReduction="10000"/>
          </a:bodyPr>
          <a:lstStyle/>
          <a:p>
            <a:r>
              <a:rPr lang="tr-TR" dirty="0"/>
              <a:t>SOSYAL SORUMLULUK- </a:t>
            </a:r>
          </a:p>
          <a:p>
            <a:r>
              <a:rPr lang="tr-TR" dirty="0"/>
              <a:t>İNŞAAT MÜHENDİSLİĞİ (İÖ)</a:t>
            </a:r>
          </a:p>
          <a:p>
            <a:r>
              <a:rPr lang="tr-TR" dirty="0"/>
              <a:t>KONU:HAYVAN HAKLARI VE HAYVAN KANUNLARI</a:t>
            </a:r>
          </a:p>
          <a:p>
            <a:endParaRPr lang="tr-TR" dirty="0"/>
          </a:p>
          <a:p>
            <a:r>
              <a:rPr lang="tr-TR" dirty="0"/>
              <a:t>HAZIRLAYANLAR:</a:t>
            </a:r>
          </a:p>
          <a:p>
            <a:endParaRPr lang="tr-TR" dirty="0"/>
          </a:p>
          <a:p>
            <a:r>
              <a:rPr lang="tr-TR" b="1" dirty="0">
                <a:latin typeface="Comic Sans MS" panose="030F0702030302020204" pitchFamily="66" charset="0"/>
              </a:rPr>
              <a:t>CEM IŞIK</a:t>
            </a:r>
          </a:p>
          <a:p>
            <a:r>
              <a:rPr lang="tr-TR" b="1" dirty="0">
                <a:latin typeface="Comic Sans MS" panose="030F0702030302020204" pitchFamily="66" charset="0"/>
              </a:rPr>
              <a:t>ÖMER GÖÇMEN</a:t>
            </a:r>
          </a:p>
          <a:p>
            <a:r>
              <a:rPr lang="tr-TR" b="1" dirty="0">
                <a:latin typeface="Comic Sans MS" panose="030F0702030302020204" pitchFamily="66" charset="0"/>
              </a:rPr>
              <a:t>ÖZGÜR YILDIRIM</a:t>
            </a:r>
          </a:p>
        </p:txBody>
      </p:sp>
    </p:spTree>
    <p:extLst>
      <p:ext uri="{BB962C8B-B14F-4D97-AF65-F5344CB8AC3E}">
        <p14:creationId xmlns:p14="http://schemas.microsoft.com/office/powerpoint/2010/main" val="76514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9144000" cy="954107"/>
          </a:xfrm>
          <a:prstGeom prst="rect">
            <a:avLst/>
          </a:prstGeom>
          <a:noFill/>
        </p:spPr>
        <p:txBody>
          <a:bodyPr wrap="square" rtlCol="0">
            <a:spAutoFit/>
          </a:bodyPr>
          <a:lstStyle/>
          <a:p>
            <a:pPr marL="285750" indent="-285750">
              <a:buFont typeface="Wingdings" pitchFamily="2" charset="2"/>
              <a:buChar char="Ø"/>
            </a:pPr>
            <a:endParaRPr lang="tr-TR" sz="2800" b="1" u="sng" dirty="0">
              <a:solidFill>
                <a:srgbClr val="C00000"/>
              </a:solidFill>
            </a:endParaRPr>
          </a:p>
          <a:p>
            <a:pPr marL="285750" indent="-285750">
              <a:buFont typeface="Wingdings" pitchFamily="2" charset="2"/>
              <a:buChar char="Ø"/>
            </a:pPr>
            <a:r>
              <a:rPr lang="tr-TR" sz="2800" b="1" u="sng" dirty="0">
                <a:solidFill>
                  <a:srgbClr val="C00000"/>
                </a:solidFill>
              </a:rPr>
              <a:t>Hayvan Dövüşleri</a:t>
            </a:r>
          </a:p>
        </p:txBody>
      </p:sp>
      <p:sp>
        <p:nvSpPr>
          <p:cNvPr id="2" name="Rectangle 1"/>
          <p:cNvSpPr/>
          <p:nvPr/>
        </p:nvSpPr>
        <p:spPr>
          <a:xfrm>
            <a:off x="323528" y="1628800"/>
            <a:ext cx="5688632" cy="1815882"/>
          </a:xfrm>
          <a:prstGeom prst="rect">
            <a:avLst/>
          </a:prstGeom>
        </p:spPr>
        <p:txBody>
          <a:bodyPr wrap="square">
            <a:spAutoFit/>
          </a:bodyPr>
          <a:lstStyle/>
          <a:p>
            <a:pPr marL="457200" indent="-457200">
              <a:buFont typeface="Wingdings" panose="05000000000000000000" pitchFamily="2" charset="2"/>
              <a:buChar char="ü"/>
            </a:pPr>
            <a:r>
              <a:rPr lang="tr-TR" sz="2800" b="1" dirty="0">
                <a:solidFill>
                  <a:srgbClr val="C00000"/>
                </a:solidFill>
              </a:rPr>
              <a:t>Geleneksel spor</a:t>
            </a:r>
          </a:p>
          <a:p>
            <a:pPr marL="457200" indent="-457200">
              <a:buFont typeface="Wingdings" panose="05000000000000000000" pitchFamily="2" charset="2"/>
              <a:buChar char="ü"/>
            </a:pPr>
            <a:r>
              <a:rPr lang="tr-TR" sz="2800" b="1" dirty="0">
                <a:solidFill>
                  <a:srgbClr val="C00000"/>
                </a:solidFill>
              </a:rPr>
              <a:t>Eğlence unsuru</a:t>
            </a:r>
          </a:p>
          <a:p>
            <a:pPr marL="457200" indent="-457200">
              <a:buFont typeface="Wingdings" panose="05000000000000000000" pitchFamily="2" charset="2"/>
              <a:buChar char="ü"/>
            </a:pPr>
            <a:r>
              <a:rPr lang="tr-TR" sz="2800" b="1" dirty="0">
                <a:solidFill>
                  <a:srgbClr val="C00000"/>
                </a:solidFill>
              </a:rPr>
              <a:t>Bahisler</a:t>
            </a:r>
          </a:p>
          <a:p>
            <a:pPr marL="457200" indent="-457200">
              <a:buFont typeface="Wingdings" panose="05000000000000000000" pitchFamily="2" charset="2"/>
              <a:buChar char="ü"/>
            </a:pPr>
            <a:r>
              <a:rPr lang="tr-TR" sz="2800" b="1" dirty="0">
                <a:solidFill>
                  <a:srgbClr val="C00000"/>
                </a:solidFill>
              </a:rPr>
              <a:t>Gelecek kuşaklara yanlış örnek </a:t>
            </a:r>
          </a:p>
        </p:txBody>
      </p:sp>
      <p:pic>
        <p:nvPicPr>
          <p:cNvPr id="5" name="Picture 2" descr="C:\Users\CYÖ\Desktop\hayvan hakları\artvin_de_boga_guresleri_start_verdi.jpg"/>
          <p:cNvPicPr>
            <a:picLocks noChangeAspect="1" noChangeArrowheads="1"/>
          </p:cNvPicPr>
          <p:nvPr/>
        </p:nvPicPr>
        <p:blipFill>
          <a:blip r:embed="rId2"/>
          <a:srcRect/>
          <a:stretch>
            <a:fillRect/>
          </a:stretch>
        </p:blipFill>
        <p:spPr bwMode="auto">
          <a:xfrm>
            <a:off x="4347200" y="225075"/>
            <a:ext cx="3651713" cy="2311666"/>
          </a:xfrm>
          <a:prstGeom prst="rect">
            <a:avLst/>
          </a:prstGeom>
          <a:noFill/>
        </p:spPr>
      </p:pic>
      <p:pic>
        <p:nvPicPr>
          <p:cNvPr id="6" name="Picture 5" descr="C:\Users\CYÖ\Desktop\horoz-dovusu.jpg"/>
          <p:cNvPicPr>
            <a:picLocks noChangeAspect="1" noChangeArrowheads="1"/>
          </p:cNvPicPr>
          <p:nvPr/>
        </p:nvPicPr>
        <p:blipFill>
          <a:blip r:embed="rId3"/>
          <a:srcRect/>
          <a:stretch>
            <a:fillRect/>
          </a:stretch>
        </p:blipFill>
        <p:spPr bwMode="auto">
          <a:xfrm>
            <a:off x="6280504" y="2317185"/>
            <a:ext cx="2560954" cy="1980364"/>
          </a:xfrm>
          <a:prstGeom prst="rect">
            <a:avLst/>
          </a:prstGeom>
          <a:noFill/>
        </p:spPr>
      </p:pic>
      <p:pic>
        <p:nvPicPr>
          <p:cNvPr id="7" name="Picture 6" descr="C:\Users\CYÖ\Desktop\kopek-dovusu.jpg"/>
          <p:cNvPicPr>
            <a:picLocks noChangeAspect="1" noChangeArrowheads="1"/>
          </p:cNvPicPr>
          <p:nvPr/>
        </p:nvPicPr>
        <p:blipFill>
          <a:blip r:embed="rId4"/>
          <a:srcRect/>
          <a:stretch>
            <a:fillRect/>
          </a:stretch>
        </p:blipFill>
        <p:spPr bwMode="auto">
          <a:xfrm>
            <a:off x="899592" y="3501008"/>
            <a:ext cx="3447608" cy="2662246"/>
          </a:xfrm>
          <a:prstGeom prst="rect">
            <a:avLst/>
          </a:prstGeom>
          <a:noFill/>
        </p:spPr>
      </p:pic>
      <p:pic>
        <p:nvPicPr>
          <p:cNvPr id="8" name="Picture 4" descr="C:\Users\CYÖ\Desktop\kopekdovusu1.jpg"/>
          <p:cNvPicPr>
            <a:picLocks noChangeAspect="1" noChangeArrowheads="1"/>
          </p:cNvPicPr>
          <p:nvPr/>
        </p:nvPicPr>
        <p:blipFill>
          <a:blip r:embed="rId5"/>
          <a:srcRect/>
          <a:stretch>
            <a:fillRect/>
          </a:stretch>
        </p:blipFill>
        <p:spPr bwMode="auto">
          <a:xfrm>
            <a:off x="4795507" y="4297549"/>
            <a:ext cx="4045951" cy="1865705"/>
          </a:xfrm>
          <a:prstGeom prst="rect">
            <a:avLst/>
          </a:prstGeom>
          <a:noFill/>
        </p:spPr>
      </p:pic>
    </p:spTree>
    <p:extLst>
      <p:ext uri="{BB962C8B-B14F-4D97-AF65-F5344CB8AC3E}">
        <p14:creationId xmlns:p14="http://schemas.microsoft.com/office/powerpoint/2010/main" val="384808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YÖ\Desktop\hayvan hakları\boga-guresine-ciplak-protesto-ciplak-protesto-ispanya-boga-guresleri-1085922.jpg"/>
          <p:cNvPicPr>
            <a:picLocks noChangeAspect="1" noChangeArrowheads="1"/>
          </p:cNvPicPr>
          <p:nvPr/>
        </p:nvPicPr>
        <p:blipFill>
          <a:blip r:embed="rId2"/>
          <a:srcRect/>
          <a:stretch>
            <a:fillRect/>
          </a:stretch>
        </p:blipFill>
        <p:spPr bwMode="auto">
          <a:xfrm rot="20605442">
            <a:off x="4905081" y="460789"/>
            <a:ext cx="3647912" cy="2866460"/>
          </a:xfrm>
          <a:prstGeom prst="rect">
            <a:avLst/>
          </a:prstGeom>
          <a:noFill/>
        </p:spPr>
      </p:pic>
      <p:sp>
        <p:nvSpPr>
          <p:cNvPr id="5" name="4 Metin kutusu"/>
          <p:cNvSpPr txBox="1"/>
          <p:nvPr/>
        </p:nvSpPr>
        <p:spPr>
          <a:xfrm>
            <a:off x="0" y="-5904"/>
            <a:ext cx="4817540" cy="4154984"/>
          </a:xfrm>
          <a:prstGeom prst="rect">
            <a:avLst/>
          </a:prstGeom>
          <a:noFill/>
        </p:spPr>
        <p:txBody>
          <a:bodyPr wrap="square" rtlCol="0">
            <a:spAutoFit/>
          </a:bodyPr>
          <a:lstStyle/>
          <a:p>
            <a:r>
              <a:rPr lang="tr-TR" sz="2400" dirty="0" err="1">
                <a:solidFill>
                  <a:srgbClr val="C00000"/>
                </a:solidFill>
              </a:rPr>
              <a:t>Mexico</a:t>
            </a:r>
            <a:r>
              <a:rPr lang="tr-TR" sz="2400" dirty="0">
                <a:solidFill>
                  <a:srgbClr val="C00000"/>
                </a:solidFill>
              </a:rPr>
              <a:t> </a:t>
            </a:r>
            <a:r>
              <a:rPr lang="tr-TR" sz="2400" dirty="0" err="1">
                <a:solidFill>
                  <a:srgbClr val="C00000"/>
                </a:solidFill>
              </a:rPr>
              <a:t>City’deki</a:t>
            </a:r>
            <a:r>
              <a:rPr lang="tr-TR" sz="2400" dirty="0">
                <a:solidFill>
                  <a:srgbClr val="C00000"/>
                </a:solidFill>
              </a:rPr>
              <a:t> meşhur Devrim Meydanı’nda bir araya gelen yüzlerce gösterici boğa güreşinin yasaklanmasını istedi. Üzerlerinde sahte kan ve boğa güreşi mızraklarını andıran parçalar bulunan protestocular, boğaların çektiği acıyı yansıtmak için, güneşin parlak ışıkları altında yere uzandı.</a:t>
            </a:r>
          </a:p>
          <a:p>
            <a:endParaRPr lang="tr-TR" sz="2400" dirty="0">
              <a:solidFill>
                <a:srgbClr val="C0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421999"/>
            <a:ext cx="3037341" cy="278608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950" y="3421999"/>
            <a:ext cx="3640430" cy="2853102"/>
          </a:xfrm>
          <a:prstGeom prst="rect">
            <a:avLst/>
          </a:prstGeom>
        </p:spPr>
      </p:pic>
    </p:spTree>
    <p:extLst>
      <p:ext uri="{BB962C8B-B14F-4D97-AF65-F5344CB8AC3E}">
        <p14:creationId xmlns:p14="http://schemas.microsoft.com/office/powerpoint/2010/main" val="394369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4" y="188640"/>
            <a:ext cx="9144000" cy="523220"/>
          </a:xfrm>
          <a:prstGeom prst="rect">
            <a:avLst/>
          </a:prstGeom>
          <a:noFill/>
        </p:spPr>
        <p:txBody>
          <a:bodyPr wrap="square" rtlCol="0">
            <a:spAutoFit/>
          </a:bodyPr>
          <a:lstStyle/>
          <a:p>
            <a:pPr marL="457200" indent="-457200">
              <a:buFont typeface="Wingdings" panose="05000000000000000000" pitchFamily="2" charset="2"/>
              <a:buChar char="Ø"/>
            </a:pPr>
            <a:r>
              <a:rPr lang="tr-TR" sz="2800" b="1" dirty="0">
                <a:solidFill>
                  <a:srgbClr val="C00000"/>
                </a:solidFill>
              </a:rPr>
              <a:t>Sirkler ve Çiftlik Hayvanları</a:t>
            </a:r>
          </a:p>
        </p:txBody>
      </p:sp>
      <p:pic>
        <p:nvPicPr>
          <p:cNvPr id="3" name="Picture 2" descr="C:\Users\CYÖ\Desktop\images.jpg"/>
          <p:cNvPicPr>
            <a:picLocks noChangeAspect="1" noChangeArrowheads="1"/>
          </p:cNvPicPr>
          <p:nvPr/>
        </p:nvPicPr>
        <p:blipFill>
          <a:blip r:embed="rId2"/>
          <a:srcRect/>
          <a:stretch>
            <a:fillRect/>
          </a:stretch>
        </p:blipFill>
        <p:spPr bwMode="auto">
          <a:xfrm>
            <a:off x="469824" y="1215391"/>
            <a:ext cx="4304148" cy="2707203"/>
          </a:xfrm>
          <a:prstGeom prst="rect">
            <a:avLst/>
          </a:prstGeom>
          <a:noFill/>
        </p:spPr>
      </p:pic>
      <p:pic>
        <p:nvPicPr>
          <p:cNvPr id="6" name="Picture 3" descr="C:\Users\CYÖ\Desktop\hayvan hakları\carmen2.jpg"/>
          <p:cNvPicPr>
            <a:picLocks noChangeAspect="1" noChangeArrowheads="1"/>
          </p:cNvPicPr>
          <p:nvPr/>
        </p:nvPicPr>
        <p:blipFill>
          <a:blip r:embed="rId3"/>
          <a:srcRect/>
          <a:stretch>
            <a:fillRect/>
          </a:stretch>
        </p:blipFill>
        <p:spPr bwMode="auto">
          <a:xfrm>
            <a:off x="4898980" y="1597452"/>
            <a:ext cx="3762380" cy="5808174"/>
          </a:xfrm>
          <a:prstGeom prst="rect">
            <a:avLst/>
          </a:prstGeom>
          <a:noFill/>
        </p:spPr>
      </p:pic>
      <p:sp>
        <p:nvSpPr>
          <p:cNvPr id="7" name="10 Metin kutusu"/>
          <p:cNvSpPr txBox="1"/>
          <p:nvPr/>
        </p:nvSpPr>
        <p:spPr>
          <a:xfrm>
            <a:off x="0" y="4180344"/>
            <a:ext cx="4898980" cy="2677656"/>
          </a:xfrm>
          <a:prstGeom prst="rect">
            <a:avLst/>
          </a:prstGeom>
          <a:noFill/>
        </p:spPr>
        <p:txBody>
          <a:bodyPr wrap="square" rtlCol="0">
            <a:spAutoFit/>
          </a:bodyPr>
          <a:lstStyle/>
          <a:p>
            <a:r>
              <a:rPr lang="tr-TR" sz="2400" b="1" dirty="0">
                <a:solidFill>
                  <a:srgbClr val="C00000"/>
                </a:solidFill>
              </a:rPr>
              <a:t>Kırbaç, dar tasma, ağızlık, elektrik şoku, çelik kancalı sopa ve diğer acı veren aletler, sirklerde filler ve diğer</a:t>
            </a:r>
            <a:endParaRPr lang="tr-TR" sz="2400" dirty="0">
              <a:solidFill>
                <a:srgbClr val="C00000"/>
              </a:solidFill>
            </a:endParaRPr>
          </a:p>
          <a:p>
            <a:r>
              <a:rPr lang="tr-TR" sz="2400" b="1" dirty="0">
                <a:solidFill>
                  <a:srgbClr val="C00000"/>
                </a:solidFill>
              </a:rPr>
              <a:t>hayvanlar için kullanılan acı verici materyaller arasındadır.</a:t>
            </a:r>
            <a:endParaRPr lang="tr-TR" sz="2400" dirty="0">
              <a:solidFill>
                <a:srgbClr val="C00000"/>
              </a:solidFill>
            </a:endParaRPr>
          </a:p>
          <a:p>
            <a:endParaRPr lang="tr-TR" sz="2400" dirty="0">
              <a:solidFill>
                <a:srgbClr val="C00000"/>
              </a:solidFill>
            </a:endParaRPr>
          </a:p>
        </p:txBody>
      </p:sp>
    </p:spTree>
    <p:extLst>
      <p:ext uri="{BB962C8B-B14F-4D97-AF65-F5344CB8AC3E}">
        <p14:creationId xmlns:p14="http://schemas.microsoft.com/office/powerpoint/2010/main" val="363639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YÖ\Desktop\hayvan hakları\kfc.jpg"/>
          <p:cNvPicPr>
            <a:picLocks noChangeAspect="1" noChangeArrowheads="1"/>
          </p:cNvPicPr>
          <p:nvPr/>
        </p:nvPicPr>
        <p:blipFill>
          <a:blip r:embed="rId2"/>
          <a:srcRect/>
          <a:stretch>
            <a:fillRect/>
          </a:stretch>
        </p:blipFill>
        <p:spPr bwMode="auto">
          <a:xfrm>
            <a:off x="-252536" y="4077072"/>
            <a:ext cx="3923390" cy="3239769"/>
          </a:xfrm>
          <a:prstGeom prst="rect">
            <a:avLst/>
          </a:prstGeom>
          <a:noFill/>
        </p:spPr>
      </p:pic>
      <p:sp>
        <p:nvSpPr>
          <p:cNvPr id="6" name="2 İçerik Yer Tutucusu"/>
          <p:cNvSpPr>
            <a:spLocks noGrp="1"/>
          </p:cNvSpPr>
          <p:nvPr>
            <p:ph idx="1"/>
          </p:nvPr>
        </p:nvSpPr>
        <p:spPr>
          <a:xfrm>
            <a:off x="7948" y="-25026"/>
            <a:ext cx="9136052" cy="3714776"/>
          </a:xfrm>
        </p:spPr>
        <p:txBody>
          <a:bodyPr>
            <a:normAutofit fontScale="92500" lnSpcReduction="10000"/>
          </a:bodyPr>
          <a:lstStyle/>
          <a:p>
            <a:pPr>
              <a:buNone/>
            </a:pPr>
            <a:r>
              <a:rPr lang="tr-TR" sz="1800" dirty="0">
                <a:solidFill>
                  <a:srgbClr val="C00000"/>
                </a:solidFill>
              </a:rPr>
              <a:t>Tavukların bacakları daha kendilerini taşıyacak güce varmadan, kimyasallar </a:t>
            </a:r>
          </a:p>
          <a:p>
            <a:pPr>
              <a:buNone/>
            </a:pPr>
            <a:r>
              <a:rPr lang="tr-TR" sz="1800" dirty="0">
                <a:solidFill>
                  <a:srgbClr val="C00000"/>
                </a:solidFill>
              </a:rPr>
              <a:t>sayesinde vücut ağırlıkları 3-4 kiloya ulaştığı için kırılmaktadır. Bu hayvanlar </a:t>
            </a:r>
          </a:p>
          <a:p>
            <a:pPr>
              <a:buNone/>
            </a:pPr>
            <a:r>
              <a:rPr lang="tr-TR" sz="1800" dirty="0">
                <a:solidFill>
                  <a:srgbClr val="C00000"/>
                </a:solidFill>
              </a:rPr>
              <a:t>2.haftadan 40 günlük olup kesim  evresine gelene kadar kırık kemikle yaşamaya </a:t>
            </a:r>
          </a:p>
          <a:p>
            <a:pPr>
              <a:buNone/>
            </a:pPr>
            <a:r>
              <a:rPr lang="tr-TR" sz="1800" dirty="0">
                <a:solidFill>
                  <a:srgbClr val="C00000"/>
                </a:solidFill>
              </a:rPr>
              <a:t>mahkum edilmektedir. Tavuklar çiftlikten çıkartılıp araçlara yüklenirken sanki bir </a:t>
            </a:r>
          </a:p>
          <a:p>
            <a:pPr>
              <a:buNone/>
            </a:pPr>
            <a:r>
              <a:rPr lang="tr-TR" sz="1800" dirty="0">
                <a:solidFill>
                  <a:srgbClr val="C00000"/>
                </a:solidFill>
              </a:rPr>
              <a:t>cisimmiş gibi fırlatılmakta, ufacık kafeslere 10-13 tane sokulmakta ve bu işlemler </a:t>
            </a:r>
          </a:p>
          <a:p>
            <a:pPr>
              <a:buNone/>
            </a:pPr>
            <a:r>
              <a:rPr lang="tr-TR" sz="1800" dirty="0">
                <a:solidFill>
                  <a:srgbClr val="C00000"/>
                </a:solidFill>
              </a:rPr>
              <a:t>sonucu, önceki süreçlerde şans eseri kırılmayan kemikleri bir bir kırılmaktadır..</a:t>
            </a:r>
          </a:p>
          <a:p>
            <a:pPr>
              <a:buNone/>
            </a:pPr>
            <a:r>
              <a:rPr lang="tr-TR" sz="1800" dirty="0">
                <a:solidFill>
                  <a:srgbClr val="C00000"/>
                </a:solidFill>
              </a:rPr>
              <a:t>Düşük volt elektrik kullanıldığı için hayvanların kafası tam kesilememekte </a:t>
            </a:r>
          </a:p>
          <a:p>
            <a:pPr>
              <a:buNone/>
            </a:pPr>
            <a:r>
              <a:rPr lang="tr-TR" sz="1800" dirty="0">
                <a:solidFill>
                  <a:srgbClr val="C00000"/>
                </a:solidFill>
              </a:rPr>
              <a:t>sadece boyunlarına ufak kesikler atılarak kan kaybından ölmesi beklenmekte yada </a:t>
            </a:r>
          </a:p>
          <a:p>
            <a:pPr>
              <a:buNone/>
            </a:pPr>
            <a:r>
              <a:rPr lang="tr-TR" sz="1800" dirty="0">
                <a:solidFill>
                  <a:srgbClr val="C00000"/>
                </a:solidFill>
              </a:rPr>
              <a:t>o şekilde kaynar suya sokulmaktadırlar..</a:t>
            </a:r>
          </a:p>
          <a:p>
            <a:pPr>
              <a:buNone/>
            </a:pPr>
            <a:r>
              <a:rPr lang="tr-TR" sz="1800" dirty="0">
                <a:solidFill>
                  <a:srgbClr val="C00000"/>
                </a:solidFill>
              </a:rPr>
              <a:t>bunun gibi onlarca konudan bazı ünlü </a:t>
            </a:r>
            <a:r>
              <a:rPr lang="tr-TR" sz="1800" dirty="0" err="1">
                <a:solidFill>
                  <a:srgbClr val="C00000"/>
                </a:solidFill>
              </a:rPr>
              <a:t>fast</a:t>
            </a:r>
            <a:r>
              <a:rPr lang="tr-TR" sz="1800" dirty="0">
                <a:solidFill>
                  <a:srgbClr val="C00000"/>
                </a:solidFill>
              </a:rPr>
              <a:t> </a:t>
            </a:r>
            <a:r>
              <a:rPr lang="tr-TR" sz="1800" dirty="0" err="1">
                <a:solidFill>
                  <a:srgbClr val="C00000"/>
                </a:solidFill>
              </a:rPr>
              <a:t>food</a:t>
            </a:r>
            <a:r>
              <a:rPr lang="tr-TR" sz="1800" dirty="0">
                <a:solidFill>
                  <a:srgbClr val="C00000"/>
                </a:solidFill>
              </a:rPr>
              <a:t> firmaları dava edilmiştir. </a:t>
            </a:r>
          </a:p>
        </p:txBody>
      </p:sp>
      <p:pic>
        <p:nvPicPr>
          <p:cNvPr id="7" name="Picture 4" descr="C:\Users\CYÖ\Desktop\hayvan hakları\tavukuc2.jpg"/>
          <p:cNvPicPr>
            <a:picLocks noChangeAspect="1" noChangeArrowheads="1"/>
          </p:cNvPicPr>
          <p:nvPr/>
        </p:nvPicPr>
        <p:blipFill>
          <a:blip r:embed="rId3"/>
          <a:srcRect/>
          <a:stretch>
            <a:fillRect/>
          </a:stretch>
        </p:blipFill>
        <p:spPr bwMode="auto">
          <a:xfrm rot="1994107">
            <a:off x="6065532" y="4059656"/>
            <a:ext cx="3559167" cy="2633783"/>
          </a:xfrm>
          <a:prstGeom prst="rect">
            <a:avLst/>
          </a:prstGeom>
          <a:noFill/>
        </p:spPr>
      </p:pic>
      <p:pic>
        <p:nvPicPr>
          <p:cNvPr id="8" name="Picture 5" descr="C:\Users\CYÖ\Desktop\hayvan hakları\civciv-4ayak.jpg"/>
          <p:cNvPicPr>
            <a:picLocks noChangeAspect="1" noChangeArrowheads="1"/>
          </p:cNvPicPr>
          <p:nvPr/>
        </p:nvPicPr>
        <p:blipFill>
          <a:blip r:embed="rId4"/>
          <a:srcRect/>
          <a:stretch>
            <a:fillRect/>
          </a:stretch>
        </p:blipFill>
        <p:spPr bwMode="auto">
          <a:xfrm rot="20290741">
            <a:off x="3137220" y="3916861"/>
            <a:ext cx="3528392" cy="2646294"/>
          </a:xfrm>
          <a:prstGeom prst="rect">
            <a:avLst/>
          </a:prstGeom>
          <a:noFill/>
        </p:spPr>
      </p:pic>
    </p:spTree>
    <p:extLst>
      <p:ext uri="{BB962C8B-B14F-4D97-AF65-F5344CB8AC3E}">
        <p14:creationId xmlns:p14="http://schemas.microsoft.com/office/powerpoint/2010/main" val="22845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anim calcmode="lin" valueType="num">
                                      <p:cBhvr>
                                        <p:cTn id="2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1000"/>
                                        <p:tgtEl>
                                          <p:spTgt spid="6">
                                            <p:txEl>
                                              <p:pRg st="3" end="3"/>
                                            </p:txEl>
                                          </p:spTgt>
                                        </p:tgtEl>
                                      </p:cBhvr>
                                    </p:animEffect>
                                    <p:anim calcmode="lin" valueType="num">
                                      <p:cBhvr>
                                        <p:cTn id="2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1000"/>
                                        <p:tgtEl>
                                          <p:spTgt spid="6">
                                            <p:txEl>
                                              <p:pRg st="4" end="4"/>
                                            </p:txEl>
                                          </p:spTgt>
                                        </p:tgtEl>
                                      </p:cBhvr>
                                    </p:animEffect>
                                    <p:anim calcmode="lin" valueType="num">
                                      <p:cBhvr>
                                        <p:cTn id="3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1000"/>
                                        <p:tgtEl>
                                          <p:spTgt spid="6">
                                            <p:txEl>
                                              <p:pRg st="5" end="5"/>
                                            </p:txEl>
                                          </p:spTgt>
                                        </p:tgtEl>
                                      </p:cBhvr>
                                    </p:animEffect>
                                    <p:anim calcmode="lin" valueType="num">
                                      <p:cBhvr>
                                        <p:cTn id="3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1000"/>
                                        <p:tgtEl>
                                          <p:spTgt spid="6">
                                            <p:txEl>
                                              <p:pRg st="7" end="7"/>
                                            </p:txEl>
                                          </p:spTgt>
                                        </p:tgtEl>
                                      </p:cBhvr>
                                    </p:animEffect>
                                    <p:anim calcmode="lin" valueType="num">
                                      <p:cBhvr>
                                        <p:cTn id="4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fade">
                                      <p:cBhvr>
                                        <p:cTn id="52" dur="1000"/>
                                        <p:tgtEl>
                                          <p:spTgt spid="6">
                                            <p:txEl>
                                              <p:pRg st="8" end="8"/>
                                            </p:txEl>
                                          </p:spTgt>
                                        </p:tgtEl>
                                      </p:cBhvr>
                                    </p:animEffect>
                                    <p:anim calcmode="lin" valueType="num">
                                      <p:cBhvr>
                                        <p:cTn id="5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1000"/>
                                        <p:tgtEl>
                                          <p:spTgt spid="6">
                                            <p:txEl>
                                              <p:pRg st="9" end="9"/>
                                            </p:txEl>
                                          </p:spTgt>
                                        </p:tgtEl>
                                      </p:cBhvr>
                                    </p:animEffect>
                                    <p:anim calcmode="lin" valueType="num">
                                      <p:cBhvr>
                                        <p:cTn id="5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1000"/>
                                        <p:tgtEl>
                                          <p:spTgt spid="7"/>
                                        </p:tgtEl>
                                      </p:cBhvr>
                                    </p:animEffect>
                                    <p:anim calcmode="lin" valueType="num">
                                      <p:cBhvr>
                                        <p:cTn id="70" dur="1000" fill="hold"/>
                                        <p:tgtEl>
                                          <p:spTgt spid="7"/>
                                        </p:tgtEl>
                                        <p:attrNameLst>
                                          <p:attrName>ppt_x</p:attrName>
                                        </p:attrNameLst>
                                      </p:cBhvr>
                                      <p:tavLst>
                                        <p:tav tm="0">
                                          <p:val>
                                            <p:strVal val="#ppt_x"/>
                                          </p:val>
                                        </p:tav>
                                        <p:tav tm="100000">
                                          <p:val>
                                            <p:strVal val="#ppt_x"/>
                                          </p:val>
                                        </p:tav>
                                      </p:tavLst>
                                    </p:anim>
                                    <p:anim calcmode="lin" valueType="num">
                                      <p:cBhvr>
                                        <p:cTn id="7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785652"/>
          </a:xfrm>
          <a:prstGeom prst="rect">
            <a:avLst/>
          </a:prstGeom>
          <a:noFill/>
        </p:spPr>
        <p:txBody>
          <a:bodyPr wrap="square">
            <a:spAutoFit/>
          </a:bodyPr>
          <a:lstStyle/>
          <a:p>
            <a:pPr algn="ctr"/>
            <a:endParaRPr lang="tr-TR" sz="2400" b="1" dirty="0">
              <a:solidFill>
                <a:srgbClr val="C00000"/>
              </a:solidFill>
              <a:latin typeface="Arial" panose="020B0604020202020204" pitchFamily="34" charset="0"/>
              <a:ea typeface="Times New Roman" panose="02020603050405020304" pitchFamily="18" charset="0"/>
            </a:endParaRPr>
          </a:p>
          <a:p>
            <a:pPr algn="ctr"/>
            <a:endParaRPr lang="tr-TR" sz="2400" b="1" dirty="0">
              <a:solidFill>
                <a:srgbClr val="C00000"/>
              </a:solidFill>
              <a:latin typeface="Arial" panose="020B0604020202020204" pitchFamily="34" charset="0"/>
              <a:ea typeface="Times New Roman" panose="02020603050405020304" pitchFamily="18" charset="0"/>
            </a:endParaRPr>
          </a:p>
          <a:p>
            <a:pPr algn="ctr"/>
            <a:endParaRPr lang="tr-TR" sz="2400" b="1" dirty="0">
              <a:solidFill>
                <a:srgbClr val="C00000"/>
              </a:solidFill>
              <a:latin typeface="Arial" panose="020B0604020202020204" pitchFamily="34" charset="0"/>
              <a:ea typeface="Times New Roman" panose="02020603050405020304" pitchFamily="18" charset="0"/>
            </a:endParaRPr>
          </a:p>
          <a:p>
            <a:pPr algn="ctr"/>
            <a:endParaRPr lang="tr-TR" sz="2400" b="1" dirty="0">
              <a:solidFill>
                <a:srgbClr val="C00000"/>
              </a:solidFill>
              <a:latin typeface="Arial" panose="020B0604020202020204" pitchFamily="34" charset="0"/>
              <a:ea typeface="Times New Roman" panose="02020603050405020304" pitchFamily="18" charset="0"/>
            </a:endParaRPr>
          </a:p>
          <a:p>
            <a:pPr algn="ctr"/>
            <a:endParaRPr lang="tr-TR" sz="2400" b="1" dirty="0">
              <a:solidFill>
                <a:srgbClr val="C00000"/>
              </a:solidFill>
              <a:latin typeface="Arial" panose="020B0604020202020204" pitchFamily="34" charset="0"/>
              <a:ea typeface="Times New Roman" panose="02020603050405020304" pitchFamily="18" charset="0"/>
            </a:endParaRPr>
          </a:p>
          <a:p>
            <a:pPr algn="ctr"/>
            <a:r>
              <a:rPr lang="tr-TR" sz="2400" b="1" dirty="0">
                <a:solidFill>
                  <a:srgbClr val="C00000"/>
                </a:solidFill>
                <a:latin typeface="Arial" panose="020B0604020202020204" pitchFamily="34" charset="0"/>
                <a:ea typeface="Times New Roman" panose="02020603050405020304" pitchFamily="18" charset="0"/>
              </a:rPr>
              <a:t>NE YAPMALIYIZ?</a:t>
            </a:r>
            <a:endParaRPr lang="en-US" sz="2400" dirty="0">
              <a:solidFill>
                <a:srgbClr val="C00000"/>
              </a:solidFill>
              <a:latin typeface="Times New Roman" panose="02020603050405020304" pitchFamily="18" charset="0"/>
              <a:ea typeface="Times New Roman" panose="02020603050405020304" pitchFamily="18" charset="0"/>
            </a:endParaRPr>
          </a:p>
          <a:p>
            <a:pPr algn="ctr"/>
            <a:r>
              <a:rPr lang="tr-TR" sz="2400" b="1" dirty="0">
                <a:solidFill>
                  <a:srgbClr val="C00000"/>
                </a:solidFill>
                <a:latin typeface="Arial" panose="020B0604020202020204" pitchFamily="34" charset="0"/>
                <a:ea typeface="Times New Roman" panose="02020603050405020304" pitchFamily="18" charset="0"/>
              </a:rPr>
              <a:t> </a:t>
            </a:r>
            <a:endParaRPr lang="en-US" sz="2400" dirty="0">
              <a:solidFill>
                <a:srgbClr val="C00000"/>
              </a:solidFill>
              <a:latin typeface="Times New Roman" panose="02020603050405020304" pitchFamily="18" charset="0"/>
              <a:ea typeface="Times New Roman" panose="02020603050405020304" pitchFamily="18" charset="0"/>
            </a:endParaRPr>
          </a:p>
          <a:p>
            <a:pPr algn="ctr"/>
            <a:r>
              <a:rPr lang="tr-TR" sz="2400" dirty="0">
                <a:solidFill>
                  <a:srgbClr val="C00000"/>
                </a:solidFill>
                <a:latin typeface="Arial" panose="020B0604020202020204" pitchFamily="34" charset="0"/>
                <a:ea typeface="Times New Roman" panose="02020603050405020304" pitchFamily="18" charset="0"/>
              </a:rPr>
              <a:t>Yaralı – Şiddete maruz kalmış – Tecavüze uğramış – Kaza geçirmiş- Hasta – Olumsuz şartlarda yaşayan hayvan tespit edilmiş ise </a:t>
            </a:r>
            <a:r>
              <a:rPr lang="tr-TR"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HANGİ</a:t>
            </a:r>
            <a:r>
              <a:rPr lang="tr-TR" sz="2400" dirty="0">
                <a:solidFill>
                  <a:srgbClr val="C00000"/>
                </a:solidFill>
                <a:latin typeface="Arial" panose="020B0604020202020204" pitchFamily="34" charset="0"/>
                <a:ea typeface="Times New Roman" panose="02020603050405020304" pitchFamily="18" charset="0"/>
              </a:rPr>
              <a:t> kuruma </a:t>
            </a:r>
            <a:r>
              <a:rPr lang="tr-TR" sz="2400" b="1" dirty="0">
                <a:solidFill>
                  <a:srgbClr val="C00000"/>
                </a:solidFill>
                <a:latin typeface="Arial" panose="020B0604020202020204" pitchFamily="34" charset="0"/>
                <a:ea typeface="Times New Roman" panose="02020603050405020304" pitchFamily="18" charset="0"/>
              </a:rPr>
              <a:t>HABER </a:t>
            </a:r>
            <a:r>
              <a:rPr lang="tr-TR" sz="2400" dirty="0">
                <a:solidFill>
                  <a:srgbClr val="C00000"/>
                </a:solidFill>
                <a:latin typeface="Arial" panose="020B0604020202020204" pitchFamily="34" charset="0"/>
                <a:ea typeface="Times New Roman" panose="02020603050405020304" pitchFamily="18" charset="0"/>
              </a:rPr>
              <a:t>verilir?</a:t>
            </a:r>
          </a:p>
        </p:txBody>
      </p:sp>
      <p:sp>
        <p:nvSpPr>
          <p:cNvPr id="6" name="Rectangle 5"/>
          <p:cNvSpPr/>
          <p:nvPr/>
        </p:nvSpPr>
        <p:spPr>
          <a:xfrm>
            <a:off x="1617921" y="6431415"/>
            <a:ext cx="5908156" cy="351378"/>
          </a:xfrm>
          <a:prstGeom prst="rect">
            <a:avLst/>
          </a:prstGeom>
        </p:spPr>
        <p:txBody>
          <a:bodyPr wrap="none">
            <a:spAutoFit/>
          </a:bodyPr>
          <a:lstStyle/>
          <a:p>
            <a:pPr algn="just">
              <a:lnSpc>
                <a:spcPct val="115000"/>
              </a:lnSpc>
              <a:spcAft>
                <a:spcPts val="1000"/>
              </a:spcAft>
            </a:pPr>
            <a:r>
              <a:rPr lang="tr-TR" sz="1600" b="1" dirty="0">
                <a:solidFill>
                  <a:srgbClr val="C00000"/>
                </a:solidFill>
              </a:rPr>
              <a:t>Tablo: Hayvan grubuna göre ilgili kamu kuruluşları tablosu</a:t>
            </a:r>
            <a:endParaRPr lang="en-US" sz="1600" dirty="0">
              <a:solidFill>
                <a:srgbClr val="C00000"/>
              </a:solidFill>
            </a:endParaRPr>
          </a:p>
        </p:txBody>
      </p:sp>
    </p:spTree>
    <p:extLst>
      <p:ext uri="{BB962C8B-B14F-4D97-AF65-F5344CB8AC3E}">
        <p14:creationId xmlns:p14="http://schemas.microsoft.com/office/powerpoint/2010/main" val="87742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99065592"/>
              </p:ext>
            </p:extLst>
          </p:nvPr>
        </p:nvGraphicFramePr>
        <p:xfrm>
          <a:off x="0" y="476671"/>
          <a:ext cx="9144000" cy="5712555"/>
        </p:xfrm>
        <a:graphic>
          <a:graphicData uri="http://schemas.openxmlformats.org/drawingml/2006/table">
            <a:tbl>
              <a:tblPr firstRow="1" firstCol="1" bandRow="1">
                <a:tableStyleId>{5C22544A-7EE6-4342-B048-85BDC9FD1C3A}</a:tableStyleId>
              </a:tblPr>
              <a:tblGrid>
                <a:gridCol w="1828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tblGrid>
              <a:tr h="899027">
                <a:tc>
                  <a:txBody>
                    <a:bodyPr/>
                    <a:lstStyle/>
                    <a:p>
                      <a:pPr marL="0" marR="0" algn="ctr">
                        <a:lnSpc>
                          <a:spcPct val="115000"/>
                        </a:lnSpc>
                        <a:spcBef>
                          <a:spcPts val="0"/>
                        </a:spcBef>
                        <a:spcAft>
                          <a:spcPts val="1000"/>
                        </a:spcAft>
                      </a:pPr>
                      <a:r>
                        <a:rPr lang="tr-TR" sz="1200" dirty="0">
                          <a:solidFill>
                            <a:srgbClr val="C00000"/>
                          </a:solidFill>
                          <a:effectLst/>
                        </a:rPr>
                        <a:t> </a:t>
                      </a:r>
                      <a:endParaRPr lang="en-US" sz="1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ÇEVRE VE ORMAN MÜDÜRLÜĞÜ</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BELEDİYELER</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TARIM VE KÖY İŞLERİ MÜDÜRLÜĞÜ</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POLİS    JANDARMA</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extLst>
                  <a:ext uri="{0D108BD9-81ED-4DB2-BD59-A6C34878D82A}">
                    <a16:rowId xmlns:a16="http://schemas.microsoft.com/office/drawing/2014/main" xmlns="" val="10000"/>
                  </a:ext>
                </a:extLst>
              </a:tr>
              <a:tr h="316855">
                <a:tc>
                  <a:txBody>
                    <a:bodyPr/>
                    <a:lstStyle/>
                    <a:p>
                      <a:pPr marL="0" marR="0" algn="ctr">
                        <a:lnSpc>
                          <a:spcPct val="115000"/>
                        </a:lnSpc>
                        <a:spcBef>
                          <a:spcPts val="0"/>
                        </a:spcBef>
                        <a:spcAft>
                          <a:spcPts val="1000"/>
                        </a:spcAft>
                      </a:pPr>
                      <a:r>
                        <a:rPr lang="tr-TR" sz="1400" dirty="0">
                          <a:solidFill>
                            <a:srgbClr val="C00000"/>
                          </a:solidFill>
                          <a:effectLst/>
                          <a:latin typeface="Times New Roman" panose="02020603050405020304" pitchFamily="18" charset="0"/>
                          <a:cs typeface="Times New Roman" panose="02020603050405020304" pitchFamily="18" charset="0"/>
                        </a:rPr>
                        <a:t>EVCİL HAYVAN</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 </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X</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 </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 </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extLst>
                  <a:ext uri="{0D108BD9-81ED-4DB2-BD59-A6C34878D82A}">
                    <a16:rowId xmlns:a16="http://schemas.microsoft.com/office/drawing/2014/main" xmlns="" val="10001"/>
                  </a:ext>
                </a:extLst>
              </a:tr>
              <a:tr h="592787">
                <a:tc>
                  <a:txBody>
                    <a:bodyPr/>
                    <a:lstStyle/>
                    <a:p>
                      <a:pPr marL="0" marR="0" algn="ctr">
                        <a:lnSpc>
                          <a:spcPct val="115000"/>
                        </a:lnSpc>
                        <a:spcBef>
                          <a:spcPts val="0"/>
                        </a:spcBef>
                        <a:spcAft>
                          <a:spcPts val="1000"/>
                        </a:spcAft>
                      </a:pPr>
                      <a:r>
                        <a:rPr lang="tr-TR" sz="1400" dirty="0">
                          <a:solidFill>
                            <a:srgbClr val="C00000"/>
                          </a:solidFill>
                          <a:effectLst/>
                          <a:latin typeface="Times New Roman" panose="02020603050405020304" pitchFamily="18" charset="0"/>
                          <a:cs typeface="Times New Roman" panose="02020603050405020304" pitchFamily="18" charset="0"/>
                        </a:rPr>
                        <a:t>SAHİPSİZ HAYVAN</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 </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X</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 </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 </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extLst>
                  <a:ext uri="{0D108BD9-81ED-4DB2-BD59-A6C34878D82A}">
                    <a16:rowId xmlns:a16="http://schemas.microsoft.com/office/drawing/2014/main" xmlns="" val="10002"/>
                  </a:ext>
                </a:extLst>
              </a:tr>
              <a:tr h="899027">
                <a:tc>
                  <a:txBody>
                    <a:bodyPr/>
                    <a:lstStyle/>
                    <a:p>
                      <a:pPr marL="0" marR="0" algn="ctr">
                        <a:lnSpc>
                          <a:spcPct val="115000"/>
                        </a:lnSpc>
                        <a:spcBef>
                          <a:spcPts val="0"/>
                        </a:spcBef>
                        <a:spcAft>
                          <a:spcPts val="1000"/>
                        </a:spcAft>
                      </a:pPr>
                      <a:r>
                        <a:rPr lang="tr-TR" sz="1400" dirty="0">
                          <a:solidFill>
                            <a:srgbClr val="C00000"/>
                          </a:solidFill>
                          <a:effectLst/>
                          <a:latin typeface="Times New Roman" panose="02020603050405020304" pitchFamily="18" charset="0"/>
                          <a:cs typeface="Times New Roman" panose="02020603050405020304" pitchFamily="18" charset="0"/>
                        </a:rPr>
                        <a:t>GÜÇTEN DÜŞMÜŞ HAYVAN</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X</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 </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 </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X</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extLst>
                  <a:ext uri="{0D108BD9-81ED-4DB2-BD59-A6C34878D82A}">
                    <a16:rowId xmlns:a16="http://schemas.microsoft.com/office/drawing/2014/main" xmlns="" val="10003"/>
                  </a:ext>
                </a:extLst>
              </a:tr>
              <a:tr h="592787">
                <a:tc>
                  <a:txBody>
                    <a:bodyPr/>
                    <a:lstStyle/>
                    <a:p>
                      <a:pPr marL="0" marR="0" algn="ctr">
                        <a:lnSpc>
                          <a:spcPct val="115000"/>
                        </a:lnSpc>
                        <a:spcBef>
                          <a:spcPts val="0"/>
                        </a:spcBef>
                        <a:spcAft>
                          <a:spcPts val="1000"/>
                        </a:spcAft>
                      </a:pPr>
                      <a:r>
                        <a:rPr lang="tr-TR" sz="1400" dirty="0">
                          <a:solidFill>
                            <a:srgbClr val="C00000"/>
                          </a:solidFill>
                          <a:effectLst/>
                          <a:latin typeface="Times New Roman" panose="02020603050405020304" pitchFamily="18" charset="0"/>
                          <a:cs typeface="Times New Roman" panose="02020603050405020304" pitchFamily="18" charset="0"/>
                        </a:rPr>
                        <a:t>YABANİ HAYVAN</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X</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 </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 </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X</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extLst>
                  <a:ext uri="{0D108BD9-81ED-4DB2-BD59-A6C34878D82A}">
                    <a16:rowId xmlns:a16="http://schemas.microsoft.com/office/drawing/2014/main" xmlns="" val="10004"/>
                  </a:ext>
                </a:extLst>
              </a:tr>
              <a:tr h="633711">
                <a:tc>
                  <a:txBody>
                    <a:bodyPr/>
                    <a:lstStyle/>
                    <a:p>
                      <a:pPr marL="0" marR="0" algn="ctr">
                        <a:lnSpc>
                          <a:spcPct val="115000"/>
                        </a:lnSpc>
                        <a:spcBef>
                          <a:spcPts val="0"/>
                        </a:spcBef>
                        <a:spcAft>
                          <a:spcPts val="1000"/>
                        </a:spcAft>
                      </a:pPr>
                      <a:r>
                        <a:rPr lang="tr-TR" sz="1400" dirty="0">
                          <a:solidFill>
                            <a:srgbClr val="C00000"/>
                          </a:solidFill>
                          <a:effectLst/>
                          <a:latin typeface="Times New Roman" panose="02020603050405020304" pitchFamily="18" charset="0"/>
                          <a:cs typeface="Times New Roman" panose="02020603050405020304" pitchFamily="18" charset="0"/>
                        </a:rPr>
                        <a:t>EV VE SÜS HAYVANLARI</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X</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X</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 </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 </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extLst>
                  <a:ext uri="{0D108BD9-81ED-4DB2-BD59-A6C34878D82A}">
                    <a16:rowId xmlns:a16="http://schemas.microsoft.com/office/drawing/2014/main" xmlns="" val="10005"/>
                  </a:ext>
                </a:extLst>
              </a:tr>
              <a:tr h="592787">
                <a:tc>
                  <a:txBody>
                    <a:bodyPr/>
                    <a:lstStyle/>
                    <a:p>
                      <a:pPr marL="0" marR="0" algn="ctr">
                        <a:lnSpc>
                          <a:spcPct val="115000"/>
                        </a:lnSpc>
                        <a:spcBef>
                          <a:spcPts val="0"/>
                        </a:spcBef>
                        <a:spcAft>
                          <a:spcPts val="1000"/>
                        </a:spcAft>
                      </a:pPr>
                      <a:r>
                        <a:rPr lang="tr-TR" sz="1400" dirty="0">
                          <a:solidFill>
                            <a:srgbClr val="C00000"/>
                          </a:solidFill>
                          <a:effectLst/>
                          <a:latin typeface="Times New Roman" panose="02020603050405020304" pitchFamily="18" charset="0"/>
                          <a:cs typeface="Times New Roman" panose="02020603050405020304" pitchFamily="18" charset="0"/>
                        </a:rPr>
                        <a:t>KONTROLLÜ HAYVAN</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X</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X</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 </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 </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extLst>
                  <a:ext uri="{0D108BD9-81ED-4DB2-BD59-A6C34878D82A}">
                    <a16:rowId xmlns:a16="http://schemas.microsoft.com/office/drawing/2014/main" xmlns="" val="10006"/>
                  </a:ext>
                </a:extLst>
              </a:tr>
              <a:tr h="592787">
                <a:tc>
                  <a:txBody>
                    <a:bodyPr/>
                    <a:lstStyle/>
                    <a:p>
                      <a:pPr marL="0" marR="0" algn="ctr">
                        <a:lnSpc>
                          <a:spcPct val="115000"/>
                        </a:lnSpc>
                        <a:spcBef>
                          <a:spcPts val="0"/>
                        </a:spcBef>
                        <a:spcAft>
                          <a:spcPts val="1000"/>
                        </a:spcAft>
                      </a:pPr>
                      <a:r>
                        <a:rPr lang="tr-TR" sz="1400" dirty="0">
                          <a:solidFill>
                            <a:srgbClr val="C00000"/>
                          </a:solidFill>
                          <a:effectLst/>
                          <a:latin typeface="Times New Roman" panose="02020603050405020304" pitchFamily="18" charset="0"/>
                          <a:cs typeface="Times New Roman" panose="02020603050405020304" pitchFamily="18" charset="0"/>
                        </a:rPr>
                        <a:t>DENEY HAYVANI</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 </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X</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X</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 </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extLst>
                  <a:ext uri="{0D108BD9-81ED-4DB2-BD59-A6C34878D82A}">
                    <a16:rowId xmlns:a16="http://schemas.microsoft.com/office/drawing/2014/main" xmlns="" val="10007"/>
                  </a:ext>
                </a:extLst>
              </a:tr>
              <a:tr h="592787">
                <a:tc>
                  <a:txBody>
                    <a:bodyPr/>
                    <a:lstStyle/>
                    <a:p>
                      <a:pPr marL="0" marR="0" algn="ctr">
                        <a:lnSpc>
                          <a:spcPct val="115000"/>
                        </a:lnSpc>
                        <a:spcBef>
                          <a:spcPts val="0"/>
                        </a:spcBef>
                        <a:spcAft>
                          <a:spcPts val="1000"/>
                        </a:spcAft>
                      </a:pPr>
                      <a:r>
                        <a:rPr lang="tr-TR" sz="1400" dirty="0">
                          <a:solidFill>
                            <a:srgbClr val="C00000"/>
                          </a:solidFill>
                          <a:effectLst/>
                          <a:latin typeface="Times New Roman" panose="02020603050405020304" pitchFamily="18" charset="0"/>
                          <a:cs typeface="Times New Roman" panose="02020603050405020304" pitchFamily="18" charset="0"/>
                        </a:rPr>
                        <a:t>KESİM HAYVANI</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 </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X</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a:solidFill>
                            <a:srgbClr val="C00000"/>
                          </a:solidFill>
                          <a:effectLst/>
                          <a:latin typeface="Times New Roman" panose="02020603050405020304" pitchFamily="18" charset="0"/>
                          <a:cs typeface="Times New Roman" panose="02020603050405020304" pitchFamily="18" charset="0"/>
                        </a:rPr>
                        <a:t>X</a:t>
                      </a:r>
                      <a:endParaRPr lang="en-US"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tc>
                  <a:txBody>
                    <a:bodyPr/>
                    <a:lstStyle/>
                    <a:p>
                      <a:pPr marL="0" marR="0" algn="ctr">
                        <a:lnSpc>
                          <a:spcPct val="115000"/>
                        </a:lnSpc>
                        <a:spcBef>
                          <a:spcPts val="0"/>
                        </a:spcBef>
                        <a:spcAft>
                          <a:spcPts val="1000"/>
                        </a:spcAft>
                      </a:pPr>
                      <a:r>
                        <a:rPr lang="tr-TR" sz="1600" b="1" dirty="0">
                          <a:solidFill>
                            <a:srgbClr val="C00000"/>
                          </a:solidFill>
                          <a:effectLst/>
                          <a:latin typeface="Times New Roman" panose="02020603050405020304" pitchFamily="18" charset="0"/>
                          <a:cs typeface="Times New Roman" panose="02020603050405020304" pitchFamily="18" charset="0"/>
                        </a:rPr>
                        <a:t>X</a:t>
                      </a:r>
                      <a:endParaRPr lang="en-US"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alpha val="56000"/>
                      </a:schemeClr>
                    </a:solidFill>
                  </a:tcPr>
                </a:tc>
                <a:extLst>
                  <a:ext uri="{0D108BD9-81ED-4DB2-BD59-A6C34878D82A}">
                    <a16:rowId xmlns:a16="http://schemas.microsoft.com/office/drawing/2014/main" xmlns="" val="10008"/>
                  </a:ext>
                </a:extLst>
              </a:tr>
            </a:tbl>
          </a:graphicData>
        </a:graphic>
      </p:graphicFrame>
      <p:sp>
        <p:nvSpPr>
          <p:cNvPr id="6" name="Rectangle 5"/>
          <p:cNvSpPr/>
          <p:nvPr/>
        </p:nvSpPr>
        <p:spPr>
          <a:xfrm>
            <a:off x="1195562" y="6455339"/>
            <a:ext cx="6752874" cy="417871"/>
          </a:xfrm>
          <a:prstGeom prst="rect">
            <a:avLst/>
          </a:prstGeom>
        </p:spPr>
        <p:txBody>
          <a:bodyPr wrap="none">
            <a:spAutoFit/>
          </a:bodyPr>
          <a:lstStyle/>
          <a:p>
            <a:pPr algn="just">
              <a:lnSpc>
                <a:spcPct val="115000"/>
              </a:lnSpc>
              <a:spcAft>
                <a:spcPts val="1000"/>
              </a:spcAft>
            </a:pPr>
            <a:r>
              <a:rPr lang="tr-TR" sz="2000" b="1" dirty="0">
                <a:solidFill>
                  <a:srgbClr val="C00000"/>
                </a:solidFill>
                <a:latin typeface="Times New Roman" panose="02020603050405020304" pitchFamily="18" charset="0"/>
                <a:cs typeface="Times New Roman" panose="02020603050405020304" pitchFamily="18" charset="0"/>
              </a:rPr>
              <a:t>Tablo: Hayvan grubuna göre ilgili kamu kuruluşları tablosu</a:t>
            </a:r>
            <a:endParaRPr lang="en-US"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935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19833">
            <a:off x="4902538" y="1912342"/>
            <a:ext cx="4235615" cy="3465817"/>
          </a:xfrm>
          <a:prstGeom prst="rect">
            <a:avLst/>
          </a:prstGeom>
        </p:spPr>
      </p:pic>
      <p:sp>
        <p:nvSpPr>
          <p:cNvPr id="4" name="Rectangle 3"/>
          <p:cNvSpPr/>
          <p:nvPr/>
        </p:nvSpPr>
        <p:spPr>
          <a:xfrm>
            <a:off x="-10396" y="116632"/>
            <a:ext cx="6084168" cy="1938992"/>
          </a:xfrm>
          <a:prstGeom prst="rect">
            <a:avLst/>
          </a:prstGeom>
        </p:spPr>
        <p:txBody>
          <a:bodyPr wrap="square">
            <a:spAutoFit/>
          </a:bodyPr>
          <a:lstStyle/>
          <a:p>
            <a:pPr marL="342900" indent="-342900">
              <a:buFont typeface="Wingdings" panose="05000000000000000000" pitchFamily="2" charset="2"/>
              <a:buChar char="ü"/>
            </a:pPr>
            <a:r>
              <a:rPr lang="tr-TR" sz="2400" b="1" dirty="0">
                <a:solidFill>
                  <a:srgbClr val="C00000"/>
                </a:solidFill>
                <a:latin typeface="Arial" panose="020B0604020202020204" pitchFamily="34" charset="0"/>
                <a:ea typeface="Times New Roman" panose="02020603050405020304" pitchFamily="18" charset="0"/>
              </a:rPr>
              <a:t>İl Çevre ve Orman Müdürlükleri: </a:t>
            </a:r>
            <a:endParaRPr lang="en-US" sz="2400" dirty="0">
              <a:solidFill>
                <a:srgbClr val="C00000"/>
              </a:solidFill>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tr-TR" sz="2400" dirty="0">
                <a:solidFill>
                  <a:srgbClr val="C00000"/>
                </a:solidFill>
                <a:latin typeface="Arial" panose="020B0604020202020204" pitchFamily="34" charset="0"/>
                <a:ea typeface="Times New Roman" panose="02020603050405020304" pitchFamily="18" charset="0"/>
              </a:rPr>
              <a:t>Her ilde bulunan müdürlükler 5199 sayılı Hayvanları Koruma Kanunun yürütülmesinden birinci derecede sorumludur.</a:t>
            </a:r>
          </a:p>
        </p:txBody>
      </p:sp>
      <p:sp>
        <p:nvSpPr>
          <p:cNvPr id="3" name="Rectangle 2"/>
          <p:cNvSpPr/>
          <p:nvPr/>
        </p:nvSpPr>
        <p:spPr>
          <a:xfrm>
            <a:off x="0" y="2254345"/>
            <a:ext cx="5796136" cy="2308324"/>
          </a:xfrm>
          <a:prstGeom prst="rect">
            <a:avLst/>
          </a:prstGeom>
        </p:spPr>
        <p:txBody>
          <a:bodyPr wrap="square">
            <a:spAutoFit/>
          </a:bodyPr>
          <a:lstStyle/>
          <a:p>
            <a:pPr marL="342900" indent="-342900">
              <a:buFont typeface="Wingdings" panose="05000000000000000000" pitchFamily="2" charset="2"/>
              <a:buChar char="ü"/>
            </a:pPr>
            <a:r>
              <a:rPr lang="tr-TR" sz="2400" b="1" dirty="0">
                <a:solidFill>
                  <a:srgbClr val="C00000"/>
                </a:solidFill>
              </a:rPr>
              <a:t>Belediyeler:</a:t>
            </a:r>
            <a:endParaRPr lang="en-US" sz="2400" dirty="0">
              <a:solidFill>
                <a:srgbClr val="C00000"/>
              </a:solidFill>
            </a:endParaRPr>
          </a:p>
          <a:p>
            <a:pPr marL="342900" indent="-342900">
              <a:buFont typeface="Arial" panose="020B0604020202020204" pitchFamily="34" charset="0"/>
              <a:buChar char="•"/>
            </a:pPr>
            <a:r>
              <a:rPr lang="tr-TR" sz="2400" dirty="0">
                <a:solidFill>
                  <a:srgbClr val="C00000"/>
                </a:solidFill>
              </a:rPr>
              <a:t>Bulunduğu yerleşim yerinde bakımevi açmak zorundadır.</a:t>
            </a:r>
            <a:endParaRPr lang="en-US" sz="2400" dirty="0">
              <a:solidFill>
                <a:srgbClr val="C00000"/>
              </a:solidFill>
            </a:endParaRPr>
          </a:p>
          <a:p>
            <a:pPr marL="342900" indent="-342900">
              <a:buFont typeface="Arial" panose="020B0604020202020204" pitchFamily="34" charset="0"/>
              <a:buChar char="•"/>
            </a:pPr>
            <a:r>
              <a:rPr lang="tr-TR" sz="2400" dirty="0">
                <a:solidFill>
                  <a:srgbClr val="C00000"/>
                </a:solidFill>
              </a:rPr>
              <a:t>Sahipsiz hayvanları kayıt altına almak, aşılatmak, </a:t>
            </a:r>
            <a:r>
              <a:rPr lang="tr-TR" sz="2400" dirty="0" err="1">
                <a:solidFill>
                  <a:srgbClr val="C00000"/>
                </a:solidFill>
              </a:rPr>
              <a:t>rehabilite</a:t>
            </a:r>
            <a:r>
              <a:rPr lang="tr-TR" sz="2400" dirty="0">
                <a:solidFill>
                  <a:srgbClr val="C00000"/>
                </a:solidFill>
              </a:rPr>
              <a:t> etmek, tekrar alındığı yere bırakmaktan sorumludur.</a:t>
            </a:r>
          </a:p>
        </p:txBody>
      </p:sp>
      <p:sp>
        <p:nvSpPr>
          <p:cNvPr id="5" name="Rectangle 4"/>
          <p:cNvSpPr/>
          <p:nvPr/>
        </p:nvSpPr>
        <p:spPr>
          <a:xfrm>
            <a:off x="0" y="4993283"/>
            <a:ext cx="4572000" cy="1200329"/>
          </a:xfrm>
          <a:prstGeom prst="rect">
            <a:avLst/>
          </a:prstGeom>
        </p:spPr>
        <p:txBody>
          <a:bodyPr>
            <a:spAutoFit/>
          </a:bodyPr>
          <a:lstStyle/>
          <a:p>
            <a:pPr marL="342900" indent="-342900">
              <a:buFont typeface="Wingdings" panose="05000000000000000000" pitchFamily="2" charset="2"/>
              <a:buChar char="ü"/>
            </a:pPr>
            <a:r>
              <a:rPr lang="tr-TR" sz="2400" b="1" dirty="0">
                <a:solidFill>
                  <a:srgbClr val="C00000"/>
                </a:solidFill>
              </a:rPr>
              <a:t>İl Hayvan Koruma Kurulu:</a:t>
            </a:r>
            <a:endParaRPr lang="en-US" sz="2400" dirty="0">
              <a:solidFill>
                <a:srgbClr val="C00000"/>
              </a:solidFill>
            </a:endParaRPr>
          </a:p>
          <a:p>
            <a:pPr marL="342900" indent="-342900">
              <a:buFont typeface="Arial" panose="020B0604020202020204" pitchFamily="34" charset="0"/>
              <a:buChar char="•"/>
            </a:pPr>
            <a:r>
              <a:rPr lang="tr-TR" sz="2400" dirty="0">
                <a:solidFill>
                  <a:srgbClr val="C00000"/>
                </a:solidFill>
              </a:rPr>
              <a:t>Kanunla her şehirde kurulmak zorundadır.</a:t>
            </a:r>
            <a:endParaRPr lang="en-US" sz="2400" dirty="0">
              <a:solidFill>
                <a:srgbClr val="C00000"/>
              </a:solidFill>
            </a:endParaRPr>
          </a:p>
        </p:txBody>
      </p:sp>
    </p:spTree>
    <p:extLst>
      <p:ext uri="{BB962C8B-B14F-4D97-AF65-F5344CB8AC3E}">
        <p14:creationId xmlns:p14="http://schemas.microsoft.com/office/powerpoint/2010/main" val="68189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ismail\Desktop\HAYVANLAR\Hayvanlari-Koruma-Gunu-5.jpg"/>
          <p:cNvPicPr>
            <a:picLocks noChangeAspect="1" noChangeArrowheads="1"/>
          </p:cNvPicPr>
          <p:nvPr/>
        </p:nvPicPr>
        <p:blipFill>
          <a:blip r:embed="rId2"/>
          <a:srcRect/>
          <a:stretch>
            <a:fillRect/>
          </a:stretch>
        </p:blipFill>
        <p:spPr bwMode="auto">
          <a:xfrm>
            <a:off x="285720" y="-1"/>
            <a:ext cx="8415368" cy="671514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73099">
            <a:off x="6040349" y="1514580"/>
            <a:ext cx="3414647" cy="4647371"/>
          </a:xfrm>
          <a:prstGeom prst="rect">
            <a:avLst/>
          </a:prstGeom>
        </p:spPr>
      </p:pic>
      <p:sp>
        <p:nvSpPr>
          <p:cNvPr id="4" name="Rectangle 3"/>
          <p:cNvSpPr/>
          <p:nvPr/>
        </p:nvSpPr>
        <p:spPr>
          <a:xfrm>
            <a:off x="0" y="1243787"/>
            <a:ext cx="5724128" cy="5016758"/>
          </a:xfrm>
          <a:prstGeom prst="rect">
            <a:avLst/>
          </a:prstGeom>
        </p:spPr>
        <p:txBody>
          <a:bodyPr wrap="square">
            <a:spAutoFit/>
          </a:bodyPr>
          <a:lstStyle/>
          <a:p>
            <a:r>
              <a:rPr lang="en-US" sz="2000" dirty="0" err="1">
                <a:solidFill>
                  <a:srgbClr val="C00000"/>
                </a:solidFill>
              </a:rPr>
              <a:t>Yasaklanan</a:t>
            </a:r>
            <a:r>
              <a:rPr lang="en-US" sz="2000" dirty="0">
                <a:solidFill>
                  <a:srgbClr val="C00000"/>
                </a:solidFill>
              </a:rPr>
              <a:t> </a:t>
            </a:r>
            <a:r>
              <a:rPr lang="en-US" sz="2000" dirty="0" err="1">
                <a:solidFill>
                  <a:srgbClr val="C00000"/>
                </a:solidFill>
              </a:rPr>
              <a:t>fiiller</a:t>
            </a:r>
            <a:r>
              <a:rPr lang="en-US" sz="2000" dirty="0">
                <a:solidFill>
                  <a:srgbClr val="C00000"/>
                </a:solidFill>
              </a:rPr>
              <a:t> </a:t>
            </a:r>
            <a:r>
              <a:rPr lang="en-US" sz="2000" dirty="0" err="1">
                <a:solidFill>
                  <a:srgbClr val="C00000"/>
                </a:solidFill>
              </a:rPr>
              <a:t>arasında</a:t>
            </a:r>
            <a:r>
              <a:rPr lang="tr-TR" sz="2000" dirty="0">
                <a:solidFill>
                  <a:srgbClr val="C00000"/>
                </a:solidFill>
              </a:rPr>
              <a:t>:</a:t>
            </a:r>
          </a:p>
          <a:p>
            <a:r>
              <a:rPr lang="en-US" sz="2000" dirty="0">
                <a:solidFill>
                  <a:srgbClr val="C00000"/>
                </a:solidFill>
              </a:rPr>
              <a:t> </a:t>
            </a:r>
            <a:endParaRPr lang="tr-TR" sz="2000" i="1" dirty="0">
              <a:solidFill>
                <a:srgbClr val="C00000"/>
              </a:solidFill>
            </a:endParaRPr>
          </a:p>
          <a:p>
            <a:pPr marL="342900" indent="-342900">
              <a:buFont typeface="Wingdings" panose="05000000000000000000" pitchFamily="2" charset="2"/>
              <a:buChar char="ü"/>
            </a:pPr>
            <a:r>
              <a:rPr lang="en-US" sz="2000" i="1" dirty="0" err="1">
                <a:solidFill>
                  <a:srgbClr val="C00000"/>
                </a:solidFill>
              </a:rPr>
              <a:t>hayvanlara</a:t>
            </a:r>
            <a:r>
              <a:rPr lang="en-US" sz="2000" i="1" dirty="0">
                <a:solidFill>
                  <a:srgbClr val="C00000"/>
                </a:solidFill>
              </a:rPr>
              <a:t> </a:t>
            </a:r>
            <a:r>
              <a:rPr lang="en-US" sz="2000" i="1" dirty="0" err="1">
                <a:solidFill>
                  <a:srgbClr val="C00000"/>
                </a:solidFill>
              </a:rPr>
              <a:t>kasıtlı</a:t>
            </a:r>
            <a:r>
              <a:rPr lang="en-US" sz="2000" i="1" dirty="0">
                <a:solidFill>
                  <a:srgbClr val="C00000"/>
                </a:solidFill>
              </a:rPr>
              <a:t> </a:t>
            </a:r>
            <a:r>
              <a:rPr lang="en-US" sz="2000" i="1" dirty="0" err="1">
                <a:solidFill>
                  <a:srgbClr val="C00000"/>
                </a:solidFill>
              </a:rPr>
              <a:t>olarak</a:t>
            </a:r>
            <a:r>
              <a:rPr lang="tr-TR" sz="2000" i="1" dirty="0">
                <a:solidFill>
                  <a:srgbClr val="C00000"/>
                </a:solidFill>
              </a:rPr>
              <a:t> </a:t>
            </a:r>
            <a:r>
              <a:rPr lang="en-US" sz="2000" i="1" dirty="0" err="1">
                <a:solidFill>
                  <a:srgbClr val="C00000"/>
                </a:solidFill>
              </a:rPr>
              <a:t>kötü</a:t>
            </a:r>
            <a:r>
              <a:rPr lang="en-US" sz="2000" i="1" dirty="0">
                <a:solidFill>
                  <a:srgbClr val="C00000"/>
                </a:solidFill>
              </a:rPr>
              <a:t> </a:t>
            </a:r>
            <a:r>
              <a:rPr lang="en-US" sz="2000" i="1" dirty="0" err="1">
                <a:solidFill>
                  <a:srgbClr val="C00000"/>
                </a:solidFill>
              </a:rPr>
              <a:t>davranmak</a:t>
            </a:r>
            <a:r>
              <a:rPr lang="en-US" sz="2000" i="1" dirty="0">
                <a:solidFill>
                  <a:srgbClr val="C00000"/>
                </a:solidFill>
              </a:rPr>
              <a:t>, </a:t>
            </a:r>
            <a:r>
              <a:rPr lang="en-US" sz="2000" i="1" dirty="0" err="1">
                <a:solidFill>
                  <a:srgbClr val="C00000"/>
                </a:solidFill>
              </a:rPr>
              <a:t>acımasız</a:t>
            </a:r>
            <a:r>
              <a:rPr lang="en-US" sz="2000" i="1" dirty="0">
                <a:solidFill>
                  <a:srgbClr val="C00000"/>
                </a:solidFill>
              </a:rPr>
              <a:t> </a:t>
            </a:r>
            <a:r>
              <a:rPr lang="en-US" sz="2000" i="1" dirty="0" err="1">
                <a:solidFill>
                  <a:srgbClr val="C00000"/>
                </a:solidFill>
              </a:rPr>
              <a:t>ve</a:t>
            </a:r>
            <a:r>
              <a:rPr lang="en-US" sz="2000" i="1" dirty="0">
                <a:solidFill>
                  <a:srgbClr val="C00000"/>
                </a:solidFill>
              </a:rPr>
              <a:t> </a:t>
            </a:r>
            <a:r>
              <a:rPr lang="en-US" sz="2000" i="1" dirty="0" err="1">
                <a:solidFill>
                  <a:srgbClr val="C00000"/>
                </a:solidFill>
              </a:rPr>
              <a:t>zalimce</a:t>
            </a:r>
            <a:r>
              <a:rPr lang="en-US" sz="2000" i="1" dirty="0">
                <a:solidFill>
                  <a:srgbClr val="C00000"/>
                </a:solidFill>
              </a:rPr>
              <a:t> </a:t>
            </a:r>
            <a:r>
              <a:rPr lang="en-US" sz="2000" i="1" dirty="0" err="1">
                <a:solidFill>
                  <a:srgbClr val="C00000"/>
                </a:solidFill>
              </a:rPr>
              <a:t>işlem</a:t>
            </a:r>
            <a:r>
              <a:rPr lang="en-US" sz="2000" i="1" dirty="0">
                <a:solidFill>
                  <a:srgbClr val="C00000"/>
                </a:solidFill>
              </a:rPr>
              <a:t> </a:t>
            </a:r>
            <a:r>
              <a:rPr lang="en-US" sz="2000" i="1" dirty="0" err="1">
                <a:solidFill>
                  <a:srgbClr val="C00000"/>
                </a:solidFill>
              </a:rPr>
              <a:t>yapmak</a:t>
            </a:r>
            <a:r>
              <a:rPr lang="en-US" sz="2000" i="1" dirty="0">
                <a:solidFill>
                  <a:srgbClr val="C00000"/>
                </a:solidFill>
              </a:rPr>
              <a:t>,</a:t>
            </a:r>
            <a:r>
              <a:rPr lang="tr-TR" sz="2000" i="1" dirty="0">
                <a:solidFill>
                  <a:srgbClr val="C00000"/>
                </a:solidFill>
              </a:rPr>
              <a:t> </a:t>
            </a:r>
            <a:r>
              <a:rPr lang="en-US" sz="2000" i="1" dirty="0" err="1">
                <a:solidFill>
                  <a:srgbClr val="C00000"/>
                </a:solidFill>
              </a:rPr>
              <a:t>dövmek</a:t>
            </a:r>
            <a:r>
              <a:rPr lang="en-US" sz="2000" i="1" dirty="0">
                <a:solidFill>
                  <a:srgbClr val="C00000"/>
                </a:solidFill>
              </a:rPr>
              <a:t>,</a:t>
            </a:r>
            <a:endParaRPr lang="tr-TR" sz="2000" i="1" dirty="0">
              <a:solidFill>
                <a:srgbClr val="C00000"/>
              </a:solidFill>
            </a:endParaRPr>
          </a:p>
          <a:p>
            <a:pPr marL="342900" indent="-342900">
              <a:buFont typeface="Wingdings" panose="05000000000000000000" pitchFamily="2" charset="2"/>
              <a:buChar char="ü"/>
            </a:pPr>
            <a:r>
              <a:rPr lang="en-US" sz="2000" i="1" dirty="0" err="1">
                <a:solidFill>
                  <a:srgbClr val="C00000"/>
                </a:solidFill>
              </a:rPr>
              <a:t>aç</a:t>
            </a:r>
            <a:r>
              <a:rPr lang="en-US" sz="2000" i="1" dirty="0">
                <a:solidFill>
                  <a:srgbClr val="C00000"/>
                </a:solidFill>
              </a:rPr>
              <a:t> </a:t>
            </a:r>
            <a:r>
              <a:rPr lang="en-US" sz="2000" i="1" dirty="0" err="1">
                <a:solidFill>
                  <a:srgbClr val="C00000"/>
                </a:solidFill>
              </a:rPr>
              <a:t>ve</a:t>
            </a:r>
            <a:r>
              <a:rPr lang="en-US" sz="2000" i="1" dirty="0">
                <a:solidFill>
                  <a:srgbClr val="C00000"/>
                </a:solidFill>
              </a:rPr>
              <a:t> </a:t>
            </a:r>
            <a:r>
              <a:rPr lang="en-US" sz="2000" i="1" dirty="0" err="1">
                <a:solidFill>
                  <a:srgbClr val="C00000"/>
                </a:solidFill>
              </a:rPr>
              <a:t>susuz</a:t>
            </a:r>
            <a:r>
              <a:rPr lang="en-US" sz="2000" i="1" dirty="0">
                <a:solidFill>
                  <a:srgbClr val="C00000"/>
                </a:solidFill>
              </a:rPr>
              <a:t> </a:t>
            </a:r>
            <a:r>
              <a:rPr lang="en-US" sz="2000" i="1" dirty="0" err="1">
                <a:solidFill>
                  <a:srgbClr val="C00000"/>
                </a:solidFill>
              </a:rPr>
              <a:t>bırakmak</a:t>
            </a:r>
            <a:r>
              <a:rPr lang="en-US" sz="2000" i="1" dirty="0">
                <a:solidFill>
                  <a:srgbClr val="C00000"/>
                </a:solidFill>
              </a:rPr>
              <a:t>, </a:t>
            </a:r>
            <a:endParaRPr lang="tr-TR" sz="2000" i="1" dirty="0">
              <a:solidFill>
                <a:srgbClr val="C00000"/>
              </a:solidFill>
            </a:endParaRPr>
          </a:p>
          <a:p>
            <a:pPr marL="342900" indent="-342900">
              <a:buFont typeface="Wingdings" panose="05000000000000000000" pitchFamily="2" charset="2"/>
              <a:buChar char="ü"/>
            </a:pPr>
            <a:r>
              <a:rPr lang="en-US" sz="2000" i="1" dirty="0" err="1">
                <a:solidFill>
                  <a:srgbClr val="C00000"/>
                </a:solidFill>
              </a:rPr>
              <a:t>aşırı</a:t>
            </a:r>
            <a:r>
              <a:rPr lang="en-US" sz="2000" i="1" dirty="0">
                <a:solidFill>
                  <a:srgbClr val="C00000"/>
                </a:solidFill>
              </a:rPr>
              <a:t> </a:t>
            </a:r>
            <a:r>
              <a:rPr lang="en-US" sz="2000" i="1" dirty="0" err="1">
                <a:solidFill>
                  <a:srgbClr val="C00000"/>
                </a:solidFill>
              </a:rPr>
              <a:t>soğuğa</a:t>
            </a:r>
            <a:r>
              <a:rPr lang="en-US" sz="2000" i="1" dirty="0">
                <a:solidFill>
                  <a:srgbClr val="C00000"/>
                </a:solidFill>
              </a:rPr>
              <a:t> </a:t>
            </a:r>
            <a:r>
              <a:rPr lang="en-US" sz="2000" i="1" dirty="0" err="1">
                <a:solidFill>
                  <a:srgbClr val="C00000"/>
                </a:solidFill>
              </a:rPr>
              <a:t>ve</a:t>
            </a:r>
            <a:r>
              <a:rPr lang="en-US" sz="2000" i="1" dirty="0">
                <a:solidFill>
                  <a:srgbClr val="C00000"/>
                </a:solidFill>
              </a:rPr>
              <a:t> </a:t>
            </a:r>
            <a:r>
              <a:rPr lang="en-US" sz="2000" i="1" dirty="0" err="1">
                <a:solidFill>
                  <a:srgbClr val="C00000"/>
                </a:solidFill>
              </a:rPr>
              <a:t>sıcağa</a:t>
            </a:r>
            <a:r>
              <a:rPr lang="tr-TR" sz="2000" i="1" dirty="0">
                <a:solidFill>
                  <a:srgbClr val="C00000"/>
                </a:solidFill>
              </a:rPr>
              <a:t> </a:t>
            </a:r>
            <a:r>
              <a:rPr lang="en-US" sz="2000" i="1" dirty="0" err="1">
                <a:solidFill>
                  <a:srgbClr val="C00000"/>
                </a:solidFill>
              </a:rPr>
              <a:t>maruz</a:t>
            </a:r>
            <a:r>
              <a:rPr lang="en-US" sz="2000" i="1" dirty="0">
                <a:solidFill>
                  <a:srgbClr val="C00000"/>
                </a:solidFill>
              </a:rPr>
              <a:t> </a:t>
            </a:r>
            <a:r>
              <a:rPr lang="en-US" sz="2000" i="1" dirty="0" err="1">
                <a:solidFill>
                  <a:srgbClr val="C00000"/>
                </a:solidFill>
              </a:rPr>
              <a:t>bırakmak</a:t>
            </a:r>
            <a:r>
              <a:rPr lang="en-US" sz="2000" i="1" dirty="0">
                <a:solidFill>
                  <a:srgbClr val="C00000"/>
                </a:solidFill>
              </a:rPr>
              <a:t>, </a:t>
            </a:r>
            <a:r>
              <a:rPr lang="en-US" sz="2000" i="1" dirty="0" err="1">
                <a:solidFill>
                  <a:srgbClr val="C00000"/>
                </a:solidFill>
              </a:rPr>
              <a:t>bakımlarını</a:t>
            </a:r>
            <a:r>
              <a:rPr lang="en-US" sz="2000" i="1" dirty="0">
                <a:solidFill>
                  <a:srgbClr val="C00000"/>
                </a:solidFill>
              </a:rPr>
              <a:t> </a:t>
            </a:r>
            <a:r>
              <a:rPr lang="en-US" sz="2000" i="1" dirty="0" err="1">
                <a:solidFill>
                  <a:srgbClr val="C00000"/>
                </a:solidFill>
              </a:rPr>
              <a:t>ihmal</a:t>
            </a:r>
            <a:r>
              <a:rPr lang="en-US" sz="2000" i="1" dirty="0">
                <a:solidFill>
                  <a:srgbClr val="C00000"/>
                </a:solidFill>
              </a:rPr>
              <a:t> </a:t>
            </a:r>
            <a:r>
              <a:rPr lang="en-US" sz="2000" i="1" dirty="0" err="1">
                <a:solidFill>
                  <a:srgbClr val="C00000"/>
                </a:solidFill>
              </a:rPr>
              <a:t>etmek</a:t>
            </a:r>
            <a:r>
              <a:rPr lang="en-US" sz="2000" i="1" dirty="0">
                <a:solidFill>
                  <a:srgbClr val="C00000"/>
                </a:solidFill>
              </a:rPr>
              <a:t>, </a:t>
            </a:r>
            <a:endParaRPr lang="tr-TR" sz="2000" i="1" dirty="0">
              <a:solidFill>
                <a:srgbClr val="C00000"/>
              </a:solidFill>
            </a:endParaRPr>
          </a:p>
          <a:p>
            <a:pPr marL="342900" indent="-342900">
              <a:buFont typeface="Wingdings" panose="05000000000000000000" pitchFamily="2" charset="2"/>
              <a:buChar char="ü"/>
            </a:pPr>
            <a:r>
              <a:rPr lang="en-US" sz="2000" i="1" dirty="0" err="1">
                <a:solidFill>
                  <a:srgbClr val="C00000"/>
                </a:solidFill>
              </a:rPr>
              <a:t>fiziksel</a:t>
            </a:r>
            <a:r>
              <a:rPr lang="en-US" sz="2000" i="1" dirty="0">
                <a:solidFill>
                  <a:srgbClr val="C00000"/>
                </a:solidFill>
              </a:rPr>
              <a:t> </a:t>
            </a:r>
            <a:r>
              <a:rPr lang="en-US" sz="2000" i="1" dirty="0" err="1">
                <a:solidFill>
                  <a:srgbClr val="C00000"/>
                </a:solidFill>
              </a:rPr>
              <a:t>ve</a:t>
            </a:r>
            <a:r>
              <a:rPr lang="tr-TR" sz="2000" i="1" dirty="0">
                <a:solidFill>
                  <a:srgbClr val="C00000"/>
                </a:solidFill>
              </a:rPr>
              <a:t> </a:t>
            </a:r>
            <a:r>
              <a:rPr lang="en-US" sz="2000" i="1" dirty="0" err="1">
                <a:solidFill>
                  <a:srgbClr val="C00000"/>
                </a:solidFill>
              </a:rPr>
              <a:t>psikolojik</a:t>
            </a:r>
            <a:r>
              <a:rPr lang="en-US" sz="2000" i="1" dirty="0">
                <a:solidFill>
                  <a:srgbClr val="C00000"/>
                </a:solidFill>
              </a:rPr>
              <a:t> </a:t>
            </a:r>
            <a:r>
              <a:rPr lang="en-US" sz="2000" i="1" dirty="0" err="1">
                <a:solidFill>
                  <a:srgbClr val="C00000"/>
                </a:solidFill>
              </a:rPr>
              <a:t>acı</a:t>
            </a:r>
            <a:r>
              <a:rPr lang="en-US" sz="2000" i="1" dirty="0">
                <a:solidFill>
                  <a:srgbClr val="C00000"/>
                </a:solidFill>
              </a:rPr>
              <a:t> </a:t>
            </a:r>
            <a:r>
              <a:rPr lang="en-US" sz="2000" i="1" dirty="0" err="1">
                <a:solidFill>
                  <a:srgbClr val="C00000"/>
                </a:solidFill>
              </a:rPr>
              <a:t>çektirmek</a:t>
            </a:r>
            <a:r>
              <a:rPr lang="tr-TR" sz="2000" i="1" dirty="0">
                <a:solidFill>
                  <a:srgbClr val="C00000"/>
                </a:solidFill>
              </a:rPr>
              <a:t>,</a:t>
            </a:r>
            <a:endParaRPr lang="tr-TR" sz="2000" dirty="0">
              <a:solidFill>
                <a:srgbClr val="C00000"/>
              </a:solidFill>
            </a:endParaRPr>
          </a:p>
          <a:p>
            <a:pPr marL="342900" indent="-342900">
              <a:buFont typeface="Wingdings" panose="05000000000000000000" pitchFamily="2" charset="2"/>
              <a:buChar char="ü"/>
            </a:pPr>
            <a:r>
              <a:rPr lang="tr-TR" sz="2000" dirty="0" err="1">
                <a:solidFill>
                  <a:srgbClr val="C00000"/>
                </a:solidFill>
              </a:rPr>
              <a:t>h</a:t>
            </a:r>
            <a:r>
              <a:rPr lang="en-US" sz="2000" dirty="0" err="1">
                <a:solidFill>
                  <a:srgbClr val="C00000"/>
                </a:solidFill>
              </a:rPr>
              <a:t>ayvanı</a:t>
            </a:r>
            <a:r>
              <a:rPr lang="en-US" sz="2000" dirty="0">
                <a:solidFill>
                  <a:srgbClr val="C00000"/>
                </a:solidFill>
              </a:rPr>
              <a:t> </a:t>
            </a:r>
            <a:r>
              <a:rPr lang="en-US" sz="2000" dirty="0" err="1">
                <a:solidFill>
                  <a:srgbClr val="C00000"/>
                </a:solidFill>
              </a:rPr>
              <a:t>gücünü</a:t>
            </a:r>
            <a:r>
              <a:rPr lang="tr-TR" sz="2000" dirty="0">
                <a:solidFill>
                  <a:srgbClr val="C00000"/>
                </a:solidFill>
              </a:rPr>
              <a:t> </a:t>
            </a:r>
            <a:r>
              <a:rPr lang="en-US" sz="2000" dirty="0" err="1">
                <a:solidFill>
                  <a:srgbClr val="C00000"/>
                </a:solidFill>
              </a:rPr>
              <a:t>aşan</a:t>
            </a:r>
            <a:r>
              <a:rPr lang="en-US" sz="2000" dirty="0">
                <a:solidFill>
                  <a:srgbClr val="C00000"/>
                </a:solidFill>
              </a:rPr>
              <a:t> </a:t>
            </a:r>
            <a:r>
              <a:rPr lang="en-US" sz="2000" dirty="0" err="1">
                <a:solidFill>
                  <a:srgbClr val="C00000"/>
                </a:solidFill>
              </a:rPr>
              <a:t>fiillere</a:t>
            </a:r>
            <a:r>
              <a:rPr lang="en-US" sz="2000" dirty="0">
                <a:solidFill>
                  <a:srgbClr val="C00000"/>
                </a:solidFill>
              </a:rPr>
              <a:t> </a:t>
            </a:r>
            <a:r>
              <a:rPr lang="en-US" sz="2000" dirty="0" err="1">
                <a:solidFill>
                  <a:srgbClr val="C00000"/>
                </a:solidFill>
              </a:rPr>
              <a:t>zorlamak</a:t>
            </a:r>
            <a:r>
              <a:rPr lang="tr-TR" sz="2000" dirty="0">
                <a:solidFill>
                  <a:srgbClr val="C00000"/>
                </a:solidFill>
              </a:rPr>
              <a:t>,</a:t>
            </a:r>
            <a:r>
              <a:rPr lang="en-US" sz="2000" dirty="0">
                <a:solidFill>
                  <a:srgbClr val="C00000"/>
                </a:solidFill>
              </a:rPr>
              <a:t> </a:t>
            </a:r>
            <a:endParaRPr lang="tr-TR" sz="2000" dirty="0">
              <a:solidFill>
                <a:srgbClr val="C00000"/>
              </a:solidFill>
            </a:endParaRPr>
          </a:p>
          <a:p>
            <a:pPr marL="342900" indent="-342900">
              <a:buFont typeface="Wingdings" panose="05000000000000000000" pitchFamily="2" charset="2"/>
              <a:buChar char="ü"/>
            </a:pPr>
            <a:r>
              <a:rPr lang="en-US" sz="2000" dirty="0" err="1">
                <a:solidFill>
                  <a:srgbClr val="C00000"/>
                </a:solidFill>
              </a:rPr>
              <a:t>eğitim</a:t>
            </a:r>
            <a:r>
              <a:rPr lang="en-US" sz="2000" dirty="0">
                <a:solidFill>
                  <a:srgbClr val="C00000"/>
                </a:solidFill>
              </a:rPr>
              <a:t> </a:t>
            </a:r>
            <a:r>
              <a:rPr lang="en-US" sz="2000" dirty="0" err="1">
                <a:solidFill>
                  <a:srgbClr val="C00000"/>
                </a:solidFill>
              </a:rPr>
              <a:t>almamış</a:t>
            </a:r>
            <a:r>
              <a:rPr lang="en-US" sz="2000" dirty="0">
                <a:solidFill>
                  <a:srgbClr val="C00000"/>
                </a:solidFill>
              </a:rPr>
              <a:t> </a:t>
            </a:r>
            <a:r>
              <a:rPr lang="en-US" sz="2000" dirty="0" err="1">
                <a:solidFill>
                  <a:srgbClr val="C00000"/>
                </a:solidFill>
              </a:rPr>
              <a:t>ve</a:t>
            </a:r>
            <a:r>
              <a:rPr lang="en-US" sz="2000" dirty="0">
                <a:solidFill>
                  <a:srgbClr val="C00000"/>
                </a:solidFill>
              </a:rPr>
              <a:t> </a:t>
            </a:r>
            <a:r>
              <a:rPr lang="en-US" sz="2000" dirty="0" err="1">
                <a:solidFill>
                  <a:srgbClr val="C00000"/>
                </a:solidFill>
              </a:rPr>
              <a:t>onaltı</a:t>
            </a:r>
            <a:r>
              <a:rPr lang="tr-TR" sz="2000" dirty="0">
                <a:solidFill>
                  <a:srgbClr val="C00000"/>
                </a:solidFill>
              </a:rPr>
              <a:t> </a:t>
            </a:r>
            <a:r>
              <a:rPr lang="en-US" sz="2000" dirty="0" err="1">
                <a:solidFill>
                  <a:srgbClr val="C00000"/>
                </a:solidFill>
              </a:rPr>
              <a:t>yaşından</a:t>
            </a:r>
            <a:r>
              <a:rPr lang="en-US" sz="2000" dirty="0">
                <a:solidFill>
                  <a:srgbClr val="C00000"/>
                </a:solidFill>
              </a:rPr>
              <a:t> </a:t>
            </a:r>
            <a:r>
              <a:rPr lang="en-US" sz="2000" dirty="0" err="1">
                <a:solidFill>
                  <a:srgbClr val="C00000"/>
                </a:solidFill>
              </a:rPr>
              <a:t>küçük</a:t>
            </a:r>
            <a:r>
              <a:rPr lang="en-US" sz="2000" dirty="0">
                <a:solidFill>
                  <a:srgbClr val="C00000"/>
                </a:solidFill>
              </a:rPr>
              <a:t> </a:t>
            </a:r>
            <a:r>
              <a:rPr lang="en-US" sz="2000" dirty="0" err="1">
                <a:solidFill>
                  <a:srgbClr val="C00000"/>
                </a:solidFill>
              </a:rPr>
              <a:t>kişilere</a:t>
            </a:r>
            <a:r>
              <a:rPr lang="en-US" sz="2000" dirty="0">
                <a:solidFill>
                  <a:srgbClr val="C00000"/>
                </a:solidFill>
              </a:rPr>
              <a:t> </a:t>
            </a:r>
            <a:r>
              <a:rPr lang="en-US" sz="2000" dirty="0" err="1">
                <a:solidFill>
                  <a:srgbClr val="C00000"/>
                </a:solidFill>
              </a:rPr>
              <a:t>ev</a:t>
            </a:r>
            <a:r>
              <a:rPr lang="en-US" sz="2000" dirty="0">
                <a:solidFill>
                  <a:srgbClr val="C00000"/>
                </a:solidFill>
              </a:rPr>
              <a:t> </a:t>
            </a:r>
            <a:r>
              <a:rPr lang="en-US" sz="2000" dirty="0" err="1">
                <a:solidFill>
                  <a:srgbClr val="C00000"/>
                </a:solidFill>
              </a:rPr>
              <a:t>ve</a:t>
            </a:r>
            <a:r>
              <a:rPr lang="en-US" sz="2000" dirty="0">
                <a:solidFill>
                  <a:srgbClr val="C00000"/>
                </a:solidFill>
              </a:rPr>
              <a:t> </a:t>
            </a:r>
            <a:r>
              <a:rPr lang="en-US" sz="2000" dirty="0" err="1">
                <a:solidFill>
                  <a:srgbClr val="C00000"/>
                </a:solidFill>
              </a:rPr>
              <a:t>süs</a:t>
            </a:r>
            <a:r>
              <a:rPr lang="en-US" sz="2000" dirty="0">
                <a:solidFill>
                  <a:srgbClr val="C00000"/>
                </a:solidFill>
              </a:rPr>
              <a:t> </a:t>
            </a:r>
            <a:r>
              <a:rPr lang="en-US" sz="2000" dirty="0" err="1">
                <a:solidFill>
                  <a:srgbClr val="C00000"/>
                </a:solidFill>
              </a:rPr>
              <a:t>hayvanı</a:t>
            </a:r>
            <a:r>
              <a:rPr lang="en-US" sz="2000" dirty="0">
                <a:solidFill>
                  <a:srgbClr val="C00000"/>
                </a:solidFill>
              </a:rPr>
              <a:t> </a:t>
            </a:r>
            <a:r>
              <a:rPr lang="en-US" sz="2000" dirty="0" err="1">
                <a:solidFill>
                  <a:srgbClr val="C00000"/>
                </a:solidFill>
              </a:rPr>
              <a:t>satmak</a:t>
            </a:r>
            <a:r>
              <a:rPr lang="tr-TR" sz="2000" dirty="0">
                <a:solidFill>
                  <a:srgbClr val="C00000"/>
                </a:solidFill>
              </a:rPr>
              <a:t>,</a:t>
            </a:r>
            <a:r>
              <a:rPr lang="en-US" sz="2000" dirty="0">
                <a:solidFill>
                  <a:srgbClr val="C00000"/>
                </a:solidFill>
              </a:rPr>
              <a:t> </a:t>
            </a:r>
            <a:endParaRPr lang="tr-TR" sz="2000" dirty="0">
              <a:solidFill>
                <a:srgbClr val="C00000"/>
              </a:solidFill>
            </a:endParaRPr>
          </a:p>
          <a:p>
            <a:pPr marL="342900" indent="-342900">
              <a:buFont typeface="Wingdings" panose="05000000000000000000" pitchFamily="2" charset="2"/>
              <a:buChar char="ü"/>
            </a:pPr>
            <a:r>
              <a:rPr lang="tr-TR" sz="2000" dirty="0" err="1">
                <a:solidFill>
                  <a:srgbClr val="C00000"/>
                </a:solidFill>
              </a:rPr>
              <a:t>h</a:t>
            </a:r>
            <a:r>
              <a:rPr lang="en-US" sz="2000" dirty="0" err="1">
                <a:solidFill>
                  <a:srgbClr val="C00000"/>
                </a:solidFill>
              </a:rPr>
              <a:t>ayvanları</a:t>
            </a:r>
            <a:r>
              <a:rPr lang="tr-TR" sz="2000" dirty="0">
                <a:solidFill>
                  <a:srgbClr val="C00000"/>
                </a:solidFill>
              </a:rPr>
              <a:t> </a:t>
            </a:r>
            <a:r>
              <a:rPr lang="en-US" sz="2000" dirty="0">
                <a:solidFill>
                  <a:srgbClr val="C00000"/>
                </a:solidFill>
              </a:rPr>
              <a:t>hasta, </a:t>
            </a:r>
            <a:r>
              <a:rPr lang="en-US" sz="2000" dirty="0" err="1">
                <a:solidFill>
                  <a:srgbClr val="C00000"/>
                </a:solidFill>
              </a:rPr>
              <a:t>ileri</a:t>
            </a:r>
            <a:r>
              <a:rPr lang="en-US" sz="2000" dirty="0">
                <a:solidFill>
                  <a:srgbClr val="C00000"/>
                </a:solidFill>
              </a:rPr>
              <a:t> </a:t>
            </a:r>
            <a:r>
              <a:rPr lang="en-US" sz="2000" dirty="0" err="1">
                <a:solidFill>
                  <a:srgbClr val="C00000"/>
                </a:solidFill>
              </a:rPr>
              <a:t>gebe</a:t>
            </a:r>
            <a:r>
              <a:rPr lang="en-US" sz="2000" dirty="0">
                <a:solidFill>
                  <a:srgbClr val="C00000"/>
                </a:solidFill>
              </a:rPr>
              <a:t> </a:t>
            </a:r>
            <a:r>
              <a:rPr lang="en-US" sz="2000" dirty="0" err="1">
                <a:solidFill>
                  <a:srgbClr val="C00000"/>
                </a:solidFill>
              </a:rPr>
              <a:t>ve</a:t>
            </a:r>
            <a:r>
              <a:rPr lang="en-US" sz="2000" dirty="0">
                <a:solidFill>
                  <a:srgbClr val="C00000"/>
                </a:solidFill>
              </a:rPr>
              <a:t> </a:t>
            </a:r>
            <a:r>
              <a:rPr lang="en-US" sz="2000" dirty="0" err="1">
                <a:solidFill>
                  <a:srgbClr val="C00000"/>
                </a:solidFill>
              </a:rPr>
              <a:t>yeni</a:t>
            </a:r>
            <a:r>
              <a:rPr lang="en-US" sz="2000" dirty="0">
                <a:solidFill>
                  <a:srgbClr val="C00000"/>
                </a:solidFill>
              </a:rPr>
              <a:t> </a:t>
            </a:r>
            <a:r>
              <a:rPr lang="en-US" sz="2000" dirty="0" err="1">
                <a:solidFill>
                  <a:srgbClr val="C00000"/>
                </a:solidFill>
              </a:rPr>
              <a:t>ana</a:t>
            </a:r>
            <a:r>
              <a:rPr lang="en-US" sz="2000" dirty="0">
                <a:solidFill>
                  <a:srgbClr val="C00000"/>
                </a:solidFill>
              </a:rPr>
              <a:t> </a:t>
            </a:r>
            <a:r>
              <a:rPr lang="en-US" sz="2000" dirty="0" err="1">
                <a:solidFill>
                  <a:srgbClr val="C00000"/>
                </a:solidFill>
              </a:rPr>
              <a:t>iken</a:t>
            </a:r>
            <a:r>
              <a:rPr lang="en-US" sz="2000" dirty="0">
                <a:solidFill>
                  <a:srgbClr val="C00000"/>
                </a:solidFill>
              </a:rPr>
              <a:t> </a:t>
            </a:r>
            <a:r>
              <a:rPr lang="en-US" sz="2000" dirty="0" err="1">
                <a:solidFill>
                  <a:srgbClr val="C00000"/>
                </a:solidFill>
              </a:rPr>
              <a:t>çalıştırmak</a:t>
            </a:r>
            <a:r>
              <a:rPr lang="en-US" sz="2000" dirty="0">
                <a:solidFill>
                  <a:srgbClr val="C00000"/>
                </a:solidFill>
              </a:rPr>
              <a:t>,</a:t>
            </a:r>
          </a:p>
          <a:p>
            <a:pPr marL="342900" indent="-342900">
              <a:buFont typeface="Wingdings" panose="05000000000000000000" pitchFamily="2" charset="2"/>
              <a:buChar char="ü"/>
            </a:pPr>
            <a:r>
              <a:rPr lang="en-US" sz="2000" dirty="0" err="1">
                <a:solidFill>
                  <a:srgbClr val="C00000"/>
                </a:solidFill>
              </a:rPr>
              <a:t>uygun</a:t>
            </a:r>
            <a:r>
              <a:rPr lang="en-US" sz="2000" dirty="0">
                <a:solidFill>
                  <a:srgbClr val="C00000"/>
                </a:solidFill>
              </a:rPr>
              <a:t> </a:t>
            </a:r>
            <a:r>
              <a:rPr lang="en-US" sz="2000" dirty="0" err="1">
                <a:solidFill>
                  <a:srgbClr val="C00000"/>
                </a:solidFill>
              </a:rPr>
              <a:t>olmayan</a:t>
            </a:r>
            <a:r>
              <a:rPr lang="en-US" sz="2000" dirty="0">
                <a:solidFill>
                  <a:srgbClr val="C00000"/>
                </a:solidFill>
              </a:rPr>
              <a:t> </a:t>
            </a:r>
            <a:r>
              <a:rPr lang="en-US" sz="2000" dirty="0" err="1">
                <a:solidFill>
                  <a:srgbClr val="C00000"/>
                </a:solidFill>
              </a:rPr>
              <a:t>koşullarda</a:t>
            </a:r>
            <a:r>
              <a:rPr lang="en-US" sz="2000" dirty="0">
                <a:solidFill>
                  <a:srgbClr val="C00000"/>
                </a:solidFill>
              </a:rPr>
              <a:t> </a:t>
            </a:r>
            <a:r>
              <a:rPr lang="en-US" sz="2000" dirty="0" err="1">
                <a:solidFill>
                  <a:srgbClr val="C00000"/>
                </a:solidFill>
              </a:rPr>
              <a:t>barındırmak</a:t>
            </a:r>
            <a:r>
              <a:rPr lang="tr-TR" sz="2000" dirty="0">
                <a:solidFill>
                  <a:srgbClr val="C00000"/>
                </a:solidFill>
              </a:rPr>
              <a:t>…</a:t>
            </a:r>
          </a:p>
          <a:p>
            <a:pPr marL="342900" indent="-342900">
              <a:buFont typeface="Wingdings" panose="05000000000000000000" pitchFamily="2" charset="2"/>
              <a:buChar char="ü"/>
            </a:pPr>
            <a:endParaRPr lang="en-US" sz="2000" dirty="0">
              <a:solidFill>
                <a:srgbClr val="C00000"/>
              </a:solidFill>
            </a:endParaRPr>
          </a:p>
          <a:p>
            <a:r>
              <a:rPr lang="tr-TR" sz="2000" dirty="0">
                <a:solidFill>
                  <a:srgbClr val="C00000"/>
                </a:solidFill>
              </a:rPr>
              <a:t>gibi fiiller vardır</a:t>
            </a:r>
            <a:r>
              <a:rPr lang="en-US" sz="2000" dirty="0">
                <a:solidFill>
                  <a:srgbClr val="C00000"/>
                </a:solidFill>
              </a:rPr>
              <a:t>.</a:t>
            </a:r>
          </a:p>
        </p:txBody>
      </p:sp>
      <p:sp>
        <p:nvSpPr>
          <p:cNvPr id="3" name="Rectangle 2"/>
          <p:cNvSpPr/>
          <p:nvPr/>
        </p:nvSpPr>
        <p:spPr>
          <a:xfrm>
            <a:off x="0" y="281068"/>
            <a:ext cx="8460432" cy="523220"/>
          </a:xfrm>
          <a:prstGeom prst="rect">
            <a:avLst/>
          </a:prstGeom>
        </p:spPr>
        <p:txBody>
          <a:bodyPr wrap="square">
            <a:spAutoFit/>
          </a:bodyPr>
          <a:lstStyle/>
          <a:p>
            <a:r>
              <a:rPr lang="en-US" sz="2800" b="1" dirty="0" err="1">
                <a:solidFill>
                  <a:srgbClr val="C00000"/>
                </a:solidFill>
              </a:rPr>
              <a:t>Hayvanları</a:t>
            </a:r>
            <a:r>
              <a:rPr lang="tr-TR" sz="2800" b="1" dirty="0">
                <a:solidFill>
                  <a:srgbClr val="C00000"/>
                </a:solidFill>
              </a:rPr>
              <a:t> </a:t>
            </a:r>
            <a:r>
              <a:rPr lang="en-US" sz="2800" b="1" dirty="0" err="1">
                <a:solidFill>
                  <a:srgbClr val="C00000"/>
                </a:solidFill>
              </a:rPr>
              <a:t>Koruma</a:t>
            </a:r>
            <a:r>
              <a:rPr lang="en-US" sz="2800" b="1" dirty="0">
                <a:solidFill>
                  <a:srgbClr val="C00000"/>
                </a:solidFill>
              </a:rPr>
              <a:t> </a:t>
            </a:r>
            <a:r>
              <a:rPr lang="en-US" sz="2800" b="1" dirty="0" err="1">
                <a:solidFill>
                  <a:srgbClr val="C00000"/>
                </a:solidFill>
              </a:rPr>
              <a:t>Kanunu</a:t>
            </a:r>
            <a:r>
              <a:rPr lang="tr-TR" sz="2800" b="1" dirty="0">
                <a:solidFill>
                  <a:srgbClr val="C00000"/>
                </a:solidFill>
              </a:rPr>
              <a:t> Çerçevesinde;</a:t>
            </a:r>
            <a:endParaRPr lang="tr-TR" sz="28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06191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ismail\Desktop\HAYVANLAR\Hayvanlari-Koruma-Gunu-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291894" y="1216635"/>
            <a:ext cx="7772400" cy="714380"/>
          </a:xfrm>
        </p:spPr>
        <p:txBody>
          <a:bodyPr>
            <a:noAutofit/>
          </a:bodyPr>
          <a:lstStyle/>
          <a:p>
            <a:r>
              <a:rPr lang="tr-TR" sz="3500" b="1" dirty="0">
                <a:latin typeface="Times New Roman" panose="02020603050405020304" pitchFamily="18" charset="0"/>
                <a:cs typeface="Times New Roman" panose="02020603050405020304" pitchFamily="18" charset="0"/>
              </a:rPr>
              <a:t>HAYVAN HAKLARI</a:t>
            </a:r>
            <a:br>
              <a:rPr lang="tr-TR" sz="3500" b="1" dirty="0">
                <a:latin typeface="Times New Roman" panose="02020603050405020304" pitchFamily="18" charset="0"/>
                <a:cs typeface="Times New Roman" panose="02020603050405020304" pitchFamily="18" charset="0"/>
              </a:rPr>
            </a:br>
            <a:r>
              <a:rPr lang="tr-TR" sz="3500" b="1" dirty="0">
                <a:latin typeface="Times New Roman" panose="02020603050405020304" pitchFamily="18" charset="0"/>
                <a:cs typeface="Times New Roman" panose="02020603050405020304" pitchFamily="18" charset="0"/>
              </a:rPr>
              <a:t>VE HAYVAN KANUNU</a:t>
            </a:r>
            <a:r>
              <a:rPr lang="tr-TR" sz="4800" b="1" dirty="0"/>
              <a:t/>
            </a:r>
            <a:br>
              <a:rPr lang="tr-TR" sz="4800" b="1" dirty="0"/>
            </a:br>
            <a:endParaRPr lang="tr-TR" sz="4800" b="1" dirty="0"/>
          </a:p>
        </p:txBody>
      </p:sp>
      <p:pic>
        <p:nvPicPr>
          <p:cNvPr id="1026" name="Picture 2" descr="C:\Users\ismail\Desktop\HAYVANLAR\1345.jpg"/>
          <p:cNvPicPr>
            <a:picLocks noChangeAspect="1" noChangeArrowheads="1"/>
          </p:cNvPicPr>
          <p:nvPr/>
        </p:nvPicPr>
        <p:blipFill>
          <a:blip r:embed="rId2"/>
          <a:srcRect/>
          <a:stretch>
            <a:fillRect/>
          </a:stretch>
        </p:blipFill>
        <p:spPr bwMode="auto">
          <a:xfrm>
            <a:off x="0" y="1714488"/>
            <a:ext cx="3214678" cy="2786082"/>
          </a:xfrm>
          <a:prstGeom prst="rect">
            <a:avLst/>
          </a:prstGeom>
          <a:noFill/>
        </p:spPr>
      </p:pic>
      <p:pic>
        <p:nvPicPr>
          <p:cNvPr id="1027" name="Picture 3" descr="C:\Users\ismail\Desktop\HAYVANLAR\sevimli.jpg"/>
          <p:cNvPicPr>
            <a:picLocks noChangeAspect="1" noChangeArrowheads="1"/>
          </p:cNvPicPr>
          <p:nvPr/>
        </p:nvPicPr>
        <p:blipFill>
          <a:blip r:embed="rId3"/>
          <a:srcRect/>
          <a:stretch>
            <a:fillRect/>
          </a:stretch>
        </p:blipFill>
        <p:spPr bwMode="auto">
          <a:xfrm>
            <a:off x="0" y="4500570"/>
            <a:ext cx="3214678" cy="2357430"/>
          </a:xfrm>
          <a:prstGeom prst="rect">
            <a:avLst/>
          </a:prstGeom>
          <a:noFill/>
        </p:spPr>
      </p:pic>
      <p:pic>
        <p:nvPicPr>
          <p:cNvPr id="1029" name="Picture 5" descr="http://www.giresunvho.org.tr/upload/resimler/galeri/h5.jpg"/>
          <p:cNvPicPr>
            <a:picLocks noChangeAspect="1" noChangeArrowheads="1"/>
          </p:cNvPicPr>
          <p:nvPr/>
        </p:nvPicPr>
        <p:blipFill>
          <a:blip r:embed="rId4" cstate="print"/>
          <a:srcRect/>
          <a:stretch>
            <a:fillRect/>
          </a:stretch>
        </p:blipFill>
        <p:spPr bwMode="auto">
          <a:xfrm>
            <a:off x="3214678" y="1714488"/>
            <a:ext cx="2786082" cy="2286016"/>
          </a:xfrm>
          <a:prstGeom prst="rect">
            <a:avLst/>
          </a:prstGeom>
          <a:noFill/>
        </p:spPr>
      </p:pic>
      <p:pic>
        <p:nvPicPr>
          <p:cNvPr id="1031" name="Picture 7" descr="http://img.webme.com/pic/s/sizlericiniz/20.jpg"/>
          <p:cNvPicPr>
            <a:picLocks noChangeAspect="1" noChangeArrowheads="1"/>
          </p:cNvPicPr>
          <p:nvPr/>
        </p:nvPicPr>
        <p:blipFill>
          <a:blip r:embed="rId5"/>
          <a:srcRect/>
          <a:stretch>
            <a:fillRect/>
          </a:stretch>
        </p:blipFill>
        <p:spPr bwMode="auto">
          <a:xfrm>
            <a:off x="6000760" y="1714489"/>
            <a:ext cx="3143240" cy="2286016"/>
          </a:xfrm>
          <a:prstGeom prst="rect">
            <a:avLst/>
          </a:prstGeom>
          <a:noFill/>
        </p:spPr>
      </p:pic>
      <p:pic>
        <p:nvPicPr>
          <p:cNvPr id="1033" name="Picture 9" descr="http://upload.wikimedia.org/wikipedia/commons/1/13/Superb_fairy_wrens_mark_2.jpg"/>
          <p:cNvPicPr>
            <a:picLocks noChangeAspect="1" noChangeArrowheads="1"/>
          </p:cNvPicPr>
          <p:nvPr/>
        </p:nvPicPr>
        <p:blipFill>
          <a:blip r:embed="rId6" cstate="print"/>
          <a:srcRect/>
          <a:stretch>
            <a:fillRect/>
          </a:stretch>
        </p:blipFill>
        <p:spPr bwMode="auto">
          <a:xfrm>
            <a:off x="3214678" y="4000504"/>
            <a:ext cx="2714644" cy="2857496"/>
          </a:xfrm>
          <a:prstGeom prst="rect">
            <a:avLst/>
          </a:prstGeom>
          <a:noFill/>
        </p:spPr>
      </p:pic>
      <p:pic>
        <p:nvPicPr>
          <p:cNvPr id="1035" name="Picture 11" descr="http://www.bilgizenginleri.org/attachments/4981d1330352566/bayku-4.jpg"/>
          <p:cNvPicPr>
            <a:picLocks noChangeAspect="1" noChangeArrowheads="1"/>
          </p:cNvPicPr>
          <p:nvPr/>
        </p:nvPicPr>
        <p:blipFill>
          <a:blip r:embed="rId7" cstate="print"/>
          <a:srcRect/>
          <a:stretch>
            <a:fillRect/>
          </a:stretch>
        </p:blipFill>
        <p:spPr bwMode="auto">
          <a:xfrm>
            <a:off x="5929322" y="4000504"/>
            <a:ext cx="3214678" cy="2857496"/>
          </a:xfrm>
          <a:prstGeom prst="rect">
            <a:avLst/>
          </a:prstGeom>
          <a:noFill/>
        </p:spPr>
      </p:pic>
      <p:pic>
        <p:nvPicPr>
          <p:cNvPr id="1037" name="Picture 13" descr="http://resimpaylas.in/i/i/isinmaya-calisan-kuslar_1588.jpg"/>
          <p:cNvPicPr>
            <a:picLocks noChangeAspect="1" noChangeArrowheads="1"/>
          </p:cNvPicPr>
          <p:nvPr/>
        </p:nvPicPr>
        <p:blipFill>
          <a:blip r:embed="rId8" cstate="print"/>
          <a:srcRect/>
          <a:stretch>
            <a:fillRect/>
          </a:stretch>
        </p:blipFill>
        <p:spPr bwMode="auto">
          <a:xfrm>
            <a:off x="0" y="0"/>
            <a:ext cx="2285983" cy="1714488"/>
          </a:xfrm>
          <a:prstGeom prst="rect">
            <a:avLst/>
          </a:prstGeom>
          <a:noFill/>
        </p:spPr>
      </p:pic>
      <p:pic>
        <p:nvPicPr>
          <p:cNvPr id="1039" name="Picture 15" descr="http://www.jackpasa.com/wp-content/uploads/2013/05/YavruKopek7.jpg"/>
          <p:cNvPicPr>
            <a:picLocks noChangeAspect="1" noChangeArrowheads="1"/>
          </p:cNvPicPr>
          <p:nvPr/>
        </p:nvPicPr>
        <p:blipFill>
          <a:blip r:embed="rId9" cstate="print"/>
          <a:srcRect/>
          <a:stretch>
            <a:fillRect/>
          </a:stretch>
        </p:blipFill>
        <p:spPr bwMode="auto">
          <a:xfrm>
            <a:off x="6858016" y="0"/>
            <a:ext cx="2285984" cy="171448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ismail\Desktop\HAYVANLAR\hayvanlar-ölmesin_328496.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ismail\Desktop\HAYVANLAR\zonguldak 4 ekim (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ismail\Desktop\HAYVANLAR\ONLAR_-1.JPG"/>
          <p:cNvPicPr>
            <a:picLocks noChangeAspect="1" noChangeArrowheads="1"/>
          </p:cNvPicPr>
          <p:nvPr/>
        </p:nvPicPr>
        <p:blipFill>
          <a:blip r:embed="rId2"/>
          <a:srcRect/>
          <a:stretch>
            <a:fillRect/>
          </a:stretch>
        </p:blipFill>
        <p:spPr bwMode="auto">
          <a:xfrm>
            <a:off x="0" y="0"/>
            <a:ext cx="4438650" cy="6858000"/>
          </a:xfrm>
          <a:prstGeom prst="rect">
            <a:avLst/>
          </a:prstGeom>
          <a:noFill/>
        </p:spPr>
      </p:pic>
      <p:pic>
        <p:nvPicPr>
          <p:cNvPr id="18435" name="Picture 3" descr="C:\Users\ismail\Desktop\HAYVANLAR\c1VUK6.jpg"/>
          <p:cNvPicPr>
            <a:picLocks noChangeAspect="1" noChangeArrowheads="1"/>
          </p:cNvPicPr>
          <p:nvPr/>
        </p:nvPicPr>
        <p:blipFill>
          <a:blip r:embed="rId3"/>
          <a:srcRect/>
          <a:stretch>
            <a:fillRect/>
          </a:stretch>
        </p:blipFill>
        <p:spPr bwMode="auto">
          <a:xfrm rot="1836743">
            <a:off x="5061604" y="1069751"/>
            <a:ext cx="3172573" cy="444163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ismail\Desktop\HAYVANLAR\haytap_7468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ismail\Desktop\HAYVANLAR\Hayvan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ismail\Desktop\HAYVANLAR\karikatur-onur-aydin-kosedagi-hayvanlara-su.pn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ismail\Desktop\HAYVANLAR\sokakhayvanlariicinneyapalim.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ismail\Desktop\HAYVANLAR\Hayvanlari-Koruma-Gunu-Resimleri-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ismail\Desktop\HAYVANLAR\490-29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ismail\Desktop\HAYVANLAR\623503aeae0aa414ff366655713ac0dc.jpg"/>
          <p:cNvPicPr>
            <a:picLocks noChangeAspect="1" noChangeArrowheads="1"/>
          </p:cNvPicPr>
          <p:nvPr/>
        </p:nvPicPr>
        <p:blipFill>
          <a:blip r:embed="rId2"/>
          <a:srcRect/>
          <a:stretch>
            <a:fillRect/>
          </a:stretch>
        </p:blipFill>
        <p:spPr bwMode="auto">
          <a:xfrm>
            <a:off x="0" y="0"/>
            <a:ext cx="9144000" cy="674136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4" name="Metin kutusu 3"/>
          <p:cNvSpPr txBox="1"/>
          <p:nvPr/>
        </p:nvSpPr>
        <p:spPr>
          <a:xfrm>
            <a:off x="-1429" y="0"/>
            <a:ext cx="9144000" cy="707886"/>
          </a:xfrm>
          <a:prstGeom prst="rect">
            <a:avLst/>
          </a:prstGeom>
          <a:noFill/>
        </p:spPr>
        <p:txBody>
          <a:bodyPr wrap="square" rtlCol="0">
            <a:spAutoFit/>
          </a:bodyPr>
          <a:lstStyle/>
          <a:p>
            <a:pPr algn="ctr"/>
            <a:r>
              <a:rPr lang="tr-TR" sz="4000" dirty="0">
                <a:solidFill>
                  <a:schemeClr val="bg1"/>
                </a:solidFill>
              </a:rPr>
              <a:t>SUNUMUN AMACI</a:t>
            </a:r>
          </a:p>
        </p:txBody>
      </p:sp>
      <p:sp>
        <p:nvSpPr>
          <p:cNvPr id="5" name="Metin kutusu 4"/>
          <p:cNvSpPr txBox="1"/>
          <p:nvPr/>
        </p:nvSpPr>
        <p:spPr>
          <a:xfrm>
            <a:off x="-40676" y="1988840"/>
            <a:ext cx="9184675" cy="1015663"/>
          </a:xfrm>
          <a:prstGeom prst="rect">
            <a:avLst/>
          </a:prstGeom>
          <a:solidFill>
            <a:srgbClr val="FF0000">
              <a:alpha val="15000"/>
            </a:srgbClr>
          </a:solidFill>
        </p:spPr>
        <p:txBody>
          <a:bodyPr wrap="square" rtlCol="0">
            <a:spAutoFit/>
          </a:bodyPr>
          <a:lstStyle/>
          <a:p>
            <a:pPr algn="ctr"/>
            <a:r>
              <a:rPr lang="tr-TR" sz="6000" b="1" dirty="0">
                <a:solidFill>
                  <a:srgbClr val="FF0000"/>
                </a:solidFill>
              </a:rPr>
              <a:t>“Dünya Hepimizindir”</a:t>
            </a:r>
          </a:p>
        </p:txBody>
      </p:sp>
      <p:sp>
        <p:nvSpPr>
          <p:cNvPr id="6" name="Metin kutusu 5"/>
          <p:cNvSpPr txBox="1"/>
          <p:nvPr/>
        </p:nvSpPr>
        <p:spPr>
          <a:xfrm>
            <a:off x="-9289" y="5473005"/>
            <a:ext cx="9153289" cy="1384995"/>
          </a:xfrm>
          <a:prstGeom prst="rect">
            <a:avLst/>
          </a:prstGeom>
          <a:solidFill>
            <a:srgbClr val="FF0000">
              <a:alpha val="10000"/>
            </a:srgbClr>
          </a:solidFill>
        </p:spPr>
        <p:txBody>
          <a:bodyPr wrap="square" rtlCol="0">
            <a:spAutoFit/>
          </a:bodyPr>
          <a:lstStyle/>
          <a:p>
            <a:r>
              <a:rPr lang="tr-TR" sz="2800" b="1" dirty="0">
                <a:solidFill>
                  <a:srgbClr val="C00000"/>
                </a:solidFill>
              </a:rPr>
              <a:t>*Bir milletin büyüklüğü ve ahlaki gelişimi, hayvanlara olan davranış biçimi ile değerlendirilir.</a:t>
            </a:r>
          </a:p>
          <a:p>
            <a:r>
              <a:rPr lang="tr-TR" sz="2800" b="1" dirty="0">
                <a:solidFill>
                  <a:srgbClr val="C00000"/>
                </a:solidFill>
              </a:rPr>
              <a:t>                                                             </a:t>
            </a:r>
            <a:r>
              <a:rPr lang="tr-TR" sz="2800" b="1" dirty="0" err="1">
                <a:solidFill>
                  <a:srgbClr val="C00000"/>
                </a:solidFill>
              </a:rPr>
              <a:t>Mahatma</a:t>
            </a:r>
            <a:r>
              <a:rPr lang="tr-TR" sz="2800" b="1" dirty="0">
                <a:solidFill>
                  <a:srgbClr val="C00000"/>
                </a:solidFill>
              </a:rPr>
              <a:t> </a:t>
            </a:r>
            <a:r>
              <a:rPr lang="tr-TR" sz="2800" b="1" dirty="0" err="1">
                <a:solidFill>
                  <a:srgbClr val="C00000"/>
                </a:solidFill>
              </a:rPr>
              <a:t>Gandhi</a:t>
            </a:r>
            <a:endParaRPr lang="tr-TR" sz="2800" b="1" dirty="0">
              <a:solidFill>
                <a:srgbClr val="C00000"/>
              </a:solidFill>
            </a:endParaRPr>
          </a:p>
        </p:txBody>
      </p:sp>
    </p:spTree>
    <p:extLst>
      <p:ext uri="{BB962C8B-B14F-4D97-AF65-F5344CB8AC3E}">
        <p14:creationId xmlns:p14="http://schemas.microsoft.com/office/powerpoint/2010/main" val="217444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ismail\Desktop\HAYVANLAR\afis_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ismail\Desktop\HAYVANLAR\Hayvanlari-Koruma-Gunu-1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ismail\Desktop\HAYVANLAR\afiş-haytap12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ismail\Desktop\HAYVANLAR\Hayvanlari-Koruma-Gunu.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ismail\Desktop\HAYVANLAR\Hayvan-Sevgisi-Ile-Ilgili-Sozler-3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ismail\Desktop\HAYVANLAR\Hayvan-Sevgisi-hakkında-51.jpg"/>
          <p:cNvPicPr>
            <a:picLocks noChangeAspect="1" noChangeArrowheads="1"/>
          </p:cNvPicPr>
          <p:nvPr/>
        </p:nvPicPr>
        <p:blipFill>
          <a:blip r:embed="rId2"/>
          <a:srcRect/>
          <a:stretch>
            <a:fillRect/>
          </a:stretch>
        </p:blipFill>
        <p:spPr bwMode="auto">
          <a:xfrm>
            <a:off x="0" y="142852"/>
            <a:ext cx="9144000" cy="6715148"/>
          </a:xfrm>
          <a:prstGeom prst="rect">
            <a:avLst/>
          </a:prstGeom>
          <a:noFill/>
        </p:spPr>
      </p:pic>
      <p:pic>
        <p:nvPicPr>
          <p:cNvPr id="32771" name="Picture 3" descr="C:\Users\ismail\Desktop\HAYVANLAR\cocuklarda-hayvan-sevgisi-248-k.jpg"/>
          <p:cNvPicPr>
            <a:picLocks noChangeAspect="1" noChangeArrowheads="1"/>
          </p:cNvPicPr>
          <p:nvPr/>
        </p:nvPicPr>
        <p:blipFill>
          <a:blip r:embed="rId3"/>
          <a:srcRect/>
          <a:stretch>
            <a:fillRect/>
          </a:stretch>
        </p:blipFill>
        <p:spPr bwMode="auto">
          <a:xfrm rot="1266787">
            <a:off x="6197117" y="1895583"/>
            <a:ext cx="2714644" cy="2786072"/>
          </a:xfrm>
          <a:prstGeom prst="rect">
            <a:avLst/>
          </a:prstGeom>
          <a:noFill/>
        </p:spPr>
      </p:pic>
      <p:pic>
        <p:nvPicPr>
          <p:cNvPr id="32772" name="Picture 4" descr="C:\Users\ismail\Desktop\HAYVANLAR\anaokulunda-cocuklara-hayvan-sevgisi-asiliyorlar-4930579_5580_o.jpg"/>
          <p:cNvPicPr>
            <a:picLocks noChangeAspect="1" noChangeArrowheads="1"/>
          </p:cNvPicPr>
          <p:nvPr/>
        </p:nvPicPr>
        <p:blipFill>
          <a:blip r:embed="rId4"/>
          <a:srcRect/>
          <a:stretch>
            <a:fillRect/>
          </a:stretch>
        </p:blipFill>
        <p:spPr bwMode="auto">
          <a:xfrm>
            <a:off x="928662" y="3714752"/>
            <a:ext cx="4572000" cy="257175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ismail\Desktop\HAYVANLAR\2czrqf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ismail\Desktop\HAYVANLAR\c60b8ba122279e41a9726255256d54be.jpg"/>
          <p:cNvPicPr>
            <a:picLocks noChangeAspect="1" noChangeArrowheads="1"/>
          </p:cNvPicPr>
          <p:nvPr/>
        </p:nvPicPr>
        <p:blipFill>
          <a:blip r:embed="rId2"/>
          <a:srcRect/>
          <a:stretch>
            <a:fillRect/>
          </a:stretch>
        </p:blipFill>
        <p:spPr bwMode="auto">
          <a:xfrm>
            <a:off x="0" y="0"/>
            <a:ext cx="4500562" cy="6858000"/>
          </a:xfrm>
          <a:prstGeom prst="rect">
            <a:avLst/>
          </a:prstGeom>
          <a:noFill/>
        </p:spPr>
      </p:pic>
      <p:pic>
        <p:nvPicPr>
          <p:cNvPr id="34819" name="Picture 3" descr="C:\Users\ismail\Desktop\HAYVANLAR\afiş karabük.jpg"/>
          <p:cNvPicPr>
            <a:picLocks noChangeAspect="1" noChangeArrowheads="1"/>
          </p:cNvPicPr>
          <p:nvPr/>
        </p:nvPicPr>
        <p:blipFill>
          <a:blip r:embed="rId3"/>
          <a:srcRect/>
          <a:stretch>
            <a:fillRect/>
          </a:stretch>
        </p:blipFill>
        <p:spPr bwMode="auto">
          <a:xfrm>
            <a:off x="4500562" y="1"/>
            <a:ext cx="4643438" cy="685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428604"/>
            <a:ext cx="8229600" cy="1400172"/>
          </a:xfrm>
        </p:spPr>
        <p:txBody>
          <a:bodyPr>
            <a:normAutofit/>
          </a:bodyPr>
          <a:lstStyle/>
          <a:p>
            <a:pPr>
              <a:buNone/>
            </a:pPr>
            <a:r>
              <a:rPr lang="tr-TR" dirty="0"/>
              <a:t>Hayvanlar tabiatın süsü ve zenginlik kaynağıdır…Ve aynı zaman da sevimli canlılarıdır…</a:t>
            </a:r>
          </a:p>
        </p:txBody>
      </p:sp>
      <p:pic>
        <p:nvPicPr>
          <p:cNvPr id="1026" name="Picture 2" descr="C:\Users\ismail\Desktop\70096-kurbaga_d580.jpg"/>
          <p:cNvPicPr>
            <a:picLocks noChangeAspect="1" noChangeArrowheads="1"/>
          </p:cNvPicPr>
          <p:nvPr/>
        </p:nvPicPr>
        <p:blipFill>
          <a:blip r:embed="rId2"/>
          <a:srcRect/>
          <a:stretch>
            <a:fillRect/>
          </a:stretch>
        </p:blipFill>
        <p:spPr bwMode="auto">
          <a:xfrm rot="992907">
            <a:off x="4841988" y="3217010"/>
            <a:ext cx="3960343" cy="2975082"/>
          </a:xfrm>
          <a:prstGeom prst="rect">
            <a:avLst/>
          </a:prstGeom>
          <a:noFill/>
        </p:spPr>
      </p:pic>
      <p:pic>
        <p:nvPicPr>
          <p:cNvPr id="1027" name="Picture 3" descr="C:\Users\ismail\Desktop\06102008Komik_Hayvanlar31576_01.jpg"/>
          <p:cNvPicPr>
            <a:picLocks noChangeAspect="1" noChangeArrowheads="1"/>
          </p:cNvPicPr>
          <p:nvPr/>
        </p:nvPicPr>
        <p:blipFill>
          <a:blip r:embed="rId3"/>
          <a:srcRect/>
          <a:stretch>
            <a:fillRect/>
          </a:stretch>
        </p:blipFill>
        <p:spPr bwMode="auto">
          <a:xfrm rot="727780">
            <a:off x="854833" y="2094698"/>
            <a:ext cx="3262317" cy="304369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smail\Desktop\images.jpg"/>
          <p:cNvPicPr>
            <a:picLocks noChangeAspect="1" noChangeArrowheads="1"/>
          </p:cNvPicPr>
          <p:nvPr/>
        </p:nvPicPr>
        <p:blipFill>
          <a:blip r:embed="rId2"/>
          <a:srcRect/>
          <a:stretch>
            <a:fillRect/>
          </a:stretch>
        </p:blipFill>
        <p:spPr bwMode="auto">
          <a:xfrm>
            <a:off x="5857884" y="0"/>
            <a:ext cx="3286116" cy="3762386"/>
          </a:xfrm>
          <a:prstGeom prst="rect">
            <a:avLst/>
          </a:prstGeom>
          <a:noFill/>
        </p:spPr>
      </p:pic>
      <p:pic>
        <p:nvPicPr>
          <p:cNvPr id="2051" name="Picture 3" descr="C:\Users\ismail\Desktop\komik-hayvanlar_611200742448am_91.jpg"/>
          <p:cNvPicPr>
            <a:picLocks noChangeAspect="1" noChangeArrowheads="1"/>
          </p:cNvPicPr>
          <p:nvPr/>
        </p:nvPicPr>
        <p:blipFill>
          <a:blip r:embed="rId3"/>
          <a:srcRect/>
          <a:stretch>
            <a:fillRect/>
          </a:stretch>
        </p:blipFill>
        <p:spPr bwMode="auto">
          <a:xfrm>
            <a:off x="1" y="0"/>
            <a:ext cx="2928926" cy="3743325"/>
          </a:xfrm>
          <a:prstGeom prst="rect">
            <a:avLst/>
          </a:prstGeom>
          <a:noFill/>
        </p:spPr>
      </p:pic>
      <p:pic>
        <p:nvPicPr>
          <p:cNvPr id="2052" name="Picture 4" descr="C:\Users\ismail\Desktop\images (1).jpg"/>
          <p:cNvPicPr>
            <a:picLocks noChangeAspect="1" noChangeArrowheads="1"/>
          </p:cNvPicPr>
          <p:nvPr/>
        </p:nvPicPr>
        <p:blipFill>
          <a:blip r:embed="rId4"/>
          <a:srcRect/>
          <a:stretch>
            <a:fillRect/>
          </a:stretch>
        </p:blipFill>
        <p:spPr bwMode="auto">
          <a:xfrm>
            <a:off x="2928926" y="0"/>
            <a:ext cx="3000396" cy="3857628"/>
          </a:xfrm>
          <a:prstGeom prst="rect">
            <a:avLst/>
          </a:prstGeom>
          <a:noFill/>
        </p:spPr>
      </p:pic>
      <p:pic>
        <p:nvPicPr>
          <p:cNvPr id="2054" name="Picture 6" descr="https://fbcdn-sphotos-c-a.akamaihd.net/hphotos-ak-xaf1/v/t1.0-9/11070813_10152896890201188_221345204097425470_n.jpg?oh=3ed7fb86287e7f73de5738cb4daf6c4b&amp;oe=55C80BE1&amp;__gda__=1443229014_03578e6241174e8745ee1c28adcd76da"/>
          <p:cNvPicPr>
            <a:picLocks noChangeAspect="1" noChangeArrowheads="1"/>
          </p:cNvPicPr>
          <p:nvPr/>
        </p:nvPicPr>
        <p:blipFill>
          <a:blip r:embed="rId5"/>
          <a:srcRect/>
          <a:stretch>
            <a:fillRect/>
          </a:stretch>
        </p:blipFill>
        <p:spPr bwMode="auto">
          <a:xfrm>
            <a:off x="0" y="2928934"/>
            <a:ext cx="2928926" cy="3929066"/>
          </a:xfrm>
          <a:prstGeom prst="rect">
            <a:avLst/>
          </a:prstGeom>
          <a:noFill/>
        </p:spPr>
      </p:pic>
      <p:pic>
        <p:nvPicPr>
          <p:cNvPr id="2056" name="Picture 8" descr="https://scontent-cdg2-1.xx.fbcdn.net/hphotos-xpa1/v/t1.0-9/11226551_10152896888166188_8359193189650140093_n.jpg?oh=af86473a3055380511d1a4ba54372b6e&amp;oe=56030C49"/>
          <p:cNvPicPr>
            <a:picLocks noChangeAspect="1" noChangeArrowheads="1"/>
          </p:cNvPicPr>
          <p:nvPr/>
        </p:nvPicPr>
        <p:blipFill>
          <a:blip r:embed="rId6"/>
          <a:srcRect/>
          <a:stretch>
            <a:fillRect/>
          </a:stretch>
        </p:blipFill>
        <p:spPr bwMode="auto">
          <a:xfrm>
            <a:off x="2928926" y="3786190"/>
            <a:ext cx="6215074" cy="307181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1772816"/>
            <a:ext cx="4932040" cy="3651870"/>
          </a:xfrm>
          <a:prstGeom prst="rect">
            <a:avLst/>
          </a:prstGeom>
        </p:spPr>
      </p:pic>
      <p:sp>
        <p:nvSpPr>
          <p:cNvPr id="4" name="Metin kutusu 3"/>
          <p:cNvSpPr txBox="1"/>
          <p:nvPr/>
        </p:nvSpPr>
        <p:spPr>
          <a:xfrm>
            <a:off x="0" y="7450"/>
            <a:ext cx="8820472" cy="4401205"/>
          </a:xfrm>
          <a:prstGeom prst="rect">
            <a:avLst/>
          </a:prstGeom>
          <a:noFill/>
        </p:spPr>
        <p:txBody>
          <a:bodyPr wrap="square" rtlCol="0">
            <a:spAutoFit/>
          </a:bodyPr>
          <a:lstStyle/>
          <a:p>
            <a:endParaRPr lang="tr-TR" sz="2800" b="1" dirty="0">
              <a:latin typeface="Times New Roman" panose="02020603050405020304" pitchFamily="18" charset="0"/>
              <a:cs typeface="Times New Roman" panose="02020603050405020304" pitchFamily="18" charset="0"/>
            </a:endParaRPr>
          </a:p>
          <a:p>
            <a:endParaRPr lang="tr-TR" sz="2800" b="1" dirty="0">
              <a:solidFill>
                <a:srgbClr val="C00000"/>
              </a:solidFill>
              <a:latin typeface="Times New Roman" panose="02020603050405020304" pitchFamily="18" charset="0"/>
              <a:cs typeface="Times New Roman" panose="02020603050405020304" pitchFamily="18" charset="0"/>
            </a:endParaRPr>
          </a:p>
          <a:p>
            <a:r>
              <a:rPr lang="tr-TR" sz="2800" b="1" dirty="0">
                <a:solidFill>
                  <a:srgbClr val="C00000"/>
                </a:solidFill>
                <a:latin typeface="Times New Roman" panose="02020603050405020304" pitchFamily="18" charset="0"/>
                <a:cs typeface="Times New Roman" panose="02020603050405020304" pitchFamily="18" charset="0"/>
              </a:rPr>
              <a:t>	Modern İnsanın Olumsuz Etkileri:</a:t>
            </a:r>
          </a:p>
          <a:p>
            <a:endParaRPr lang="tr-TR" sz="2800" b="1" dirty="0">
              <a:solidFill>
                <a:srgbClr val="C00000"/>
              </a:solidFill>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lang="tr-TR" sz="2800" b="1" dirty="0">
                <a:solidFill>
                  <a:srgbClr val="C00000"/>
                </a:solidFill>
                <a:latin typeface="Times New Roman" panose="02020603050405020304" pitchFamily="18" charset="0"/>
                <a:cs typeface="Times New Roman" panose="02020603050405020304" pitchFamily="18" charset="0"/>
              </a:rPr>
              <a:t>Deney Hayvanları </a:t>
            </a:r>
          </a:p>
          <a:p>
            <a:pPr marL="285750" indent="-285750">
              <a:buFont typeface="Wingdings" pitchFamily="2" charset="2"/>
              <a:buChar char="Ø"/>
            </a:pPr>
            <a:r>
              <a:rPr lang="tr-TR" sz="2800" b="1" dirty="0">
                <a:solidFill>
                  <a:srgbClr val="C00000"/>
                </a:solidFill>
                <a:latin typeface="Times New Roman" panose="02020603050405020304" pitchFamily="18" charset="0"/>
                <a:cs typeface="Times New Roman" panose="02020603050405020304" pitchFamily="18" charset="0"/>
              </a:rPr>
              <a:t>Kürk Gerçeği</a:t>
            </a:r>
          </a:p>
          <a:p>
            <a:pPr marL="285750" indent="-285750">
              <a:buFont typeface="Wingdings" pitchFamily="2" charset="2"/>
              <a:buChar char="Ø"/>
            </a:pPr>
            <a:r>
              <a:rPr lang="tr-TR" sz="2800" b="1" dirty="0">
                <a:solidFill>
                  <a:srgbClr val="C00000"/>
                </a:solidFill>
                <a:latin typeface="Times New Roman" panose="02020603050405020304" pitchFamily="18" charset="0"/>
                <a:cs typeface="Times New Roman" panose="02020603050405020304" pitchFamily="18" charset="0"/>
              </a:rPr>
              <a:t>Pet Shop Durumu</a:t>
            </a:r>
          </a:p>
          <a:p>
            <a:pPr marL="285750" indent="-285750">
              <a:buFont typeface="Wingdings" pitchFamily="2" charset="2"/>
              <a:buChar char="Ø"/>
            </a:pPr>
            <a:r>
              <a:rPr lang="tr-TR" sz="2800" b="1" dirty="0">
                <a:solidFill>
                  <a:srgbClr val="C00000"/>
                </a:solidFill>
                <a:latin typeface="Times New Roman" panose="02020603050405020304" pitchFamily="18" charset="0"/>
                <a:cs typeface="Times New Roman" panose="02020603050405020304" pitchFamily="18" charset="0"/>
              </a:rPr>
              <a:t>Av Sorunu</a:t>
            </a:r>
          </a:p>
          <a:p>
            <a:pPr marL="285750" indent="-285750">
              <a:buFont typeface="Wingdings" pitchFamily="2" charset="2"/>
              <a:buChar char="Ø"/>
            </a:pPr>
            <a:r>
              <a:rPr lang="tr-TR" sz="2800" b="1" dirty="0">
                <a:solidFill>
                  <a:srgbClr val="C00000"/>
                </a:solidFill>
                <a:latin typeface="Times New Roman" panose="02020603050405020304" pitchFamily="18" charset="0"/>
                <a:cs typeface="Times New Roman" panose="02020603050405020304" pitchFamily="18" charset="0"/>
              </a:rPr>
              <a:t>Hayvan Dövüşleri</a:t>
            </a:r>
          </a:p>
          <a:p>
            <a:pPr marL="285750" indent="-285750">
              <a:buFont typeface="Wingdings" pitchFamily="2" charset="2"/>
              <a:buChar char="Ø"/>
            </a:pPr>
            <a:r>
              <a:rPr lang="tr-TR" sz="2800" b="1" dirty="0">
                <a:solidFill>
                  <a:srgbClr val="C00000"/>
                </a:solidFill>
                <a:latin typeface="Times New Roman" panose="02020603050405020304" pitchFamily="18" charset="0"/>
                <a:cs typeface="Times New Roman" panose="02020603050405020304" pitchFamily="18" charset="0"/>
              </a:rPr>
              <a:t>Sirkler ve Çiftlik Hayvanları</a:t>
            </a:r>
          </a:p>
        </p:txBody>
      </p:sp>
    </p:spTree>
    <p:extLst>
      <p:ext uri="{BB962C8B-B14F-4D97-AF65-F5344CB8AC3E}">
        <p14:creationId xmlns:p14="http://schemas.microsoft.com/office/powerpoint/2010/main" val="254099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scontent-cdg2-1.xx.fbcdn.net/hphotos-xat1/v/t1.0-9/11351256_10152896889821188_2449687061321379569_n.jpg?oh=8da9849a29491b5db93452cfebac7f81&amp;oe=55FEED80"/>
          <p:cNvPicPr>
            <a:picLocks noChangeAspect="1" noChangeArrowheads="1"/>
          </p:cNvPicPr>
          <p:nvPr/>
        </p:nvPicPr>
        <p:blipFill>
          <a:blip r:embed="rId2"/>
          <a:srcRect/>
          <a:stretch>
            <a:fillRect/>
          </a:stretch>
        </p:blipFill>
        <p:spPr bwMode="auto">
          <a:xfrm>
            <a:off x="4572000" y="2790824"/>
            <a:ext cx="4572000" cy="4067176"/>
          </a:xfrm>
          <a:prstGeom prst="rect">
            <a:avLst/>
          </a:prstGeom>
          <a:noFill/>
        </p:spPr>
      </p:pic>
      <p:pic>
        <p:nvPicPr>
          <p:cNvPr id="38916" name="Picture 4" descr="https://fbcdn-sphotos-f-a.akamaihd.net/hphotos-ak-xpf1/v/t1.0-9/11214051_10152896888761188_4027546631554654451_n.jpg?oh=d80d2e40f87731ddb828edfb5d59a325&amp;oe=56048755&amp;__gda__=1443545898_88a4ff10313e916859c3b9c318276ab9"/>
          <p:cNvPicPr>
            <a:picLocks noChangeAspect="1" noChangeArrowheads="1"/>
          </p:cNvPicPr>
          <p:nvPr/>
        </p:nvPicPr>
        <p:blipFill>
          <a:blip r:embed="rId3"/>
          <a:srcRect/>
          <a:stretch>
            <a:fillRect/>
          </a:stretch>
        </p:blipFill>
        <p:spPr bwMode="auto">
          <a:xfrm>
            <a:off x="0" y="0"/>
            <a:ext cx="4572000" cy="4572000"/>
          </a:xfrm>
          <a:prstGeom prst="rect">
            <a:avLst/>
          </a:prstGeom>
          <a:noFill/>
        </p:spPr>
      </p:pic>
      <p:pic>
        <p:nvPicPr>
          <p:cNvPr id="38918" name="Picture 6" descr="https://fbcdn-sphotos-g-a.akamaihd.net/hphotos-ak-xfa1/v/t1.0-9/11351196_10152896890461188_7904866343185686120_n.jpg?oh=5fd6c02aecf3423a5d3487e950ed425d&amp;oe=55F7B4D5&amp;__gda__=1442673720_fc35479be82a5e3fe202aa6ff5c90bb7"/>
          <p:cNvPicPr>
            <a:picLocks noChangeAspect="1" noChangeArrowheads="1"/>
          </p:cNvPicPr>
          <p:nvPr/>
        </p:nvPicPr>
        <p:blipFill>
          <a:blip r:embed="rId4"/>
          <a:srcRect/>
          <a:stretch>
            <a:fillRect/>
          </a:stretch>
        </p:blipFill>
        <p:spPr bwMode="auto">
          <a:xfrm>
            <a:off x="4429124" y="0"/>
            <a:ext cx="4714876" cy="2857496"/>
          </a:xfrm>
          <a:prstGeom prst="rect">
            <a:avLst/>
          </a:prstGeom>
          <a:noFill/>
        </p:spPr>
      </p:pic>
      <p:pic>
        <p:nvPicPr>
          <p:cNvPr id="38920" name="Picture 8" descr="https://scontent-cdg2-1.xx.fbcdn.net/hphotos-xpf1/v/t1.0-9/19521_10152896890636188_5864206056563835192_n.jpg?oh=3ac45fc99c179f2aa91cf3388ed9ce52&amp;oe=55C885BF"/>
          <p:cNvPicPr>
            <a:picLocks noChangeAspect="1" noChangeArrowheads="1"/>
          </p:cNvPicPr>
          <p:nvPr/>
        </p:nvPicPr>
        <p:blipFill>
          <a:blip r:embed="rId5"/>
          <a:srcRect/>
          <a:stretch>
            <a:fillRect/>
          </a:stretch>
        </p:blipFill>
        <p:spPr bwMode="auto">
          <a:xfrm>
            <a:off x="0" y="4500570"/>
            <a:ext cx="4572000" cy="235743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ismail\Desktop\006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ismail\Desktop\indir.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016869">
            <a:off x="5247065" y="1815250"/>
            <a:ext cx="4034290" cy="3124333"/>
          </a:xfrm>
          <a:prstGeom prst="rect">
            <a:avLst/>
          </a:prstGeom>
        </p:spPr>
      </p:pic>
      <p:sp>
        <p:nvSpPr>
          <p:cNvPr id="4" name="TextBox 3"/>
          <p:cNvSpPr txBox="1"/>
          <p:nvPr/>
        </p:nvSpPr>
        <p:spPr>
          <a:xfrm>
            <a:off x="0" y="1196752"/>
            <a:ext cx="6084168" cy="4801314"/>
          </a:xfrm>
          <a:prstGeom prst="rect">
            <a:avLst/>
          </a:prstGeom>
          <a:noFill/>
        </p:spPr>
        <p:txBody>
          <a:bodyPr wrap="square" rtlCol="0">
            <a:spAutoFit/>
          </a:bodyPr>
          <a:lstStyle/>
          <a:p>
            <a:r>
              <a:rPr lang="tr-TR" dirty="0">
                <a:solidFill>
                  <a:srgbClr val="C00000"/>
                </a:solidFill>
              </a:rPr>
              <a:t>HAYVANLARIN KORUNMASI İÇİN NELER YAPALIM</a:t>
            </a:r>
          </a:p>
          <a:p>
            <a:endParaRPr lang="tr-TR" dirty="0">
              <a:solidFill>
                <a:srgbClr val="C00000"/>
              </a:solidFill>
            </a:endParaRPr>
          </a:p>
          <a:p>
            <a:pPr marL="285750" indent="-285750">
              <a:buFont typeface="Wingdings" panose="05000000000000000000" pitchFamily="2" charset="2"/>
              <a:buChar char="ü"/>
            </a:pPr>
            <a:r>
              <a:rPr lang="tr-TR" dirty="0">
                <a:solidFill>
                  <a:srgbClr val="C00000"/>
                </a:solidFill>
              </a:rPr>
              <a:t>Bakımını üstlendiğimiz hayvanların yiyeceklerini, içeceklerini düzenli verelim. Aşılarını zamanında yaptıralım.</a:t>
            </a:r>
          </a:p>
          <a:p>
            <a:pPr marL="285750" indent="-285750">
              <a:buFont typeface="Wingdings" panose="05000000000000000000" pitchFamily="2" charset="2"/>
              <a:buChar char="ü"/>
            </a:pPr>
            <a:r>
              <a:rPr lang="tr-TR" dirty="0">
                <a:solidFill>
                  <a:srgbClr val="C00000"/>
                </a:solidFill>
              </a:rPr>
              <a:t>Hayvanlara eziyet edilmesi insanlıkla bağdaşmaz. Öte yandan bu davranış yasalarımıza göre suçtur. Bu suçu işleyenleri uyaralım. Gerekli mercilere şikayet edelim. </a:t>
            </a:r>
          </a:p>
          <a:p>
            <a:pPr marL="285750" indent="-285750">
              <a:buFont typeface="Wingdings" panose="05000000000000000000" pitchFamily="2" charset="2"/>
              <a:buChar char="ü"/>
            </a:pPr>
            <a:r>
              <a:rPr lang="tr-TR" dirty="0">
                <a:solidFill>
                  <a:srgbClr val="C00000"/>
                </a:solidFill>
              </a:rPr>
              <a:t>Kuşların, karıncaların yuvalarını bozmayalım. Avlanma mevsimi dışında kesinlikle av hayvanlarını avlamayalım.</a:t>
            </a:r>
          </a:p>
          <a:p>
            <a:pPr marL="285750" indent="-285750">
              <a:buFont typeface="Wingdings" panose="05000000000000000000" pitchFamily="2" charset="2"/>
              <a:buChar char="ü"/>
            </a:pPr>
            <a:r>
              <a:rPr lang="tr-TR" dirty="0">
                <a:solidFill>
                  <a:srgbClr val="C00000"/>
                </a:solidFill>
              </a:rPr>
              <a:t>Hayvanları korkutmayalım, ürkütmeyelim. Onlara şakadan da olsa eziyet etmeyelim.</a:t>
            </a:r>
          </a:p>
          <a:p>
            <a:pPr marL="285750" indent="-285750">
              <a:buFont typeface="Wingdings" panose="05000000000000000000" pitchFamily="2" charset="2"/>
              <a:buChar char="ü"/>
            </a:pPr>
            <a:r>
              <a:rPr lang="tr-TR" dirty="0">
                <a:solidFill>
                  <a:srgbClr val="C00000"/>
                </a:solidFill>
              </a:rPr>
              <a:t>Bakamayacağımız hayvanları eve almayalım.</a:t>
            </a:r>
          </a:p>
          <a:p>
            <a:pPr marL="285750" indent="-285750">
              <a:buFont typeface="Wingdings" panose="05000000000000000000" pitchFamily="2" charset="2"/>
              <a:buChar char="ü"/>
            </a:pPr>
            <a:r>
              <a:rPr lang="tr-TR" dirty="0">
                <a:solidFill>
                  <a:srgbClr val="C00000"/>
                </a:solidFill>
              </a:rPr>
              <a:t>Yiyecek artıklarımızı, özellikle ekmeği, çöplüğe atacağımıza yakınımızda bulunan hayvan besleyicilerine verelim.</a:t>
            </a:r>
            <a:endParaRPr lang="en-US" dirty="0">
              <a:solidFill>
                <a:srgbClr val="C00000"/>
              </a:solidFill>
            </a:endParaRPr>
          </a:p>
        </p:txBody>
      </p:sp>
      <p:sp>
        <p:nvSpPr>
          <p:cNvPr id="3" name="Rectangle 2"/>
          <p:cNvSpPr/>
          <p:nvPr/>
        </p:nvSpPr>
        <p:spPr>
          <a:xfrm>
            <a:off x="0" y="260648"/>
            <a:ext cx="3470181" cy="523220"/>
          </a:xfrm>
          <a:prstGeom prst="rect">
            <a:avLst/>
          </a:prstGeom>
        </p:spPr>
        <p:txBody>
          <a:bodyPr wrap="none">
            <a:spAutoFit/>
          </a:bodyPr>
          <a:lstStyle/>
          <a:p>
            <a:r>
              <a:rPr lang="tr-TR" sz="2800" b="1" dirty="0">
                <a:solidFill>
                  <a:srgbClr val="C00000"/>
                </a:solidFill>
              </a:rPr>
              <a:t>Biz Ne Yapabiliriz ?</a:t>
            </a:r>
          </a:p>
        </p:txBody>
      </p:sp>
    </p:spTree>
    <p:extLst>
      <p:ext uri="{BB962C8B-B14F-4D97-AF65-F5344CB8AC3E}">
        <p14:creationId xmlns:p14="http://schemas.microsoft.com/office/powerpoint/2010/main" val="137114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200" b="1" dirty="0">
                <a:latin typeface="Comic Sans MS" panose="030F0702030302020204" pitchFamily="66" charset="0"/>
              </a:rPr>
              <a:t>CEM IŞIK</a:t>
            </a:r>
          </a:p>
          <a:p>
            <a:r>
              <a:rPr lang="tr-TR" sz="2200" b="1" dirty="0">
                <a:latin typeface="Comic Sans MS" panose="030F0702030302020204" pitchFamily="66" charset="0"/>
              </a:rPr>
              <a:t>ÖMER GÖÇMEN</a:t>
            </a:r>
          </a:p>
          <a:p>
            <a:r>
              <a:rPr lang="tr-TR" sz="2200" b="1" dirty="0">
                <a:latin typeface="Comic Sans MS" panose="030F0702030302020204" pitchFamily="66" charset="0"/>
              </a:rPr>
              <a:t>ÖZGÜR YILDIRIM</a:t>
            </a:r>
          </a:p>
          <a:p>
            <a:pPr marL="0" indent="0">
              <a:buNone/>
            </a:pPr>
            <a:r>
              <a:rPr lang="tr-TR" sz="2200" b="1" dirty="0">
                <a:latin typeface="Comic Sans MS" panose="030F0702030302020204" pitchFamily="66" charset="0"/>
              </a:rPr>
              <a:t>	BİZİ DİNLEDİĞİNİZ</a:t>
            </a:r>
          </a:p>
          <a:p>
            <a:pPr marL="0" indent="0">
              <a:buNone/>
            </a:pPr>
            <a:r>
              <a:rPr lang="tr-TR" sz="2200" b="1" dirty="0">
                <a:latin typeface="Comic Sans MS" panose="030F0702030302020204" pitchFamily="66" charset="0"/>
              </a:rPr>
              <a:t>	İÇİN TEŞEKKÜR EDERİZ.</a:t>
            </a:r>
          </a:p>
          <a:p>
            <a:pPr marL="0" indent="0">
              <a:buNone/>
            </a:pPr>
            <a:r>
              <a:rPr lang="tr-TR" sz="2200" b="1" dirty="0">
                <a:latin typeface="Comic Sans MS" panose="030F0702030302020204" pitchFamily="66" charset="0"/>
              </a:rPr>
              <a:t>		        </a:t>
            </a:r>
            <a:r>
              <a:rPr lang="tr-TR" sz="4800" b="1" dirty="0">
                <a:solidFill>
                  <a:srgbClr val="FF0000"/>
                </a:solidFill>
                <a:latin typeface="Comic Sans MS" panose="030F0702030302020204" pitchFamily="66" charset="0"/>
                <a:sym typeface="Wingdings" panose="05000000000000000000" pitchFamily="2" charset="2"/>
              </a:rPr>
              <a:t></a:t>
            </a:r>
            <a:endParaRPr lang="tr-TR" sz="4800" b="1" dirty="0">
              <a:solidFill>
                <a:srgbClr val="FF0000"/>
              </a:solidFill>
              <a:latin typeface="Comic Sans MS" panose="030F0702030302020204" pitchFamily="66" charset="0"/>
            </a:endParaRPr>
          </a:p>
          <a:p>
            <a:pPr marL="0" indent="0">
              <a:buNone/>
            </a:pPr>
            <a:endParaRPr lang="tr-TR" sz="2200" b="1" dirty="0">
              <a:latin typeface="Comic Sans MS" panose="030F0702030302020204" pitchFamily="66"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41439">
            <a:off x="5070172" y="838485"/>
            <a:ext cx="3672408" cy="4608512"/>
          </a:xfrm>
          <a:prstGeom prst="rect">
            <a:avLst/>
          </a:prstGeom>
        </p:spPr>
      </p:pic>
    </p:spTree>
    <p:extLst>
      <p:ext uri="{BB962C8B-B14F-4D97-AF65-F5344CB8AC3E}">
        <p14:creationId xmlns:p14="http://schemas.microsoft.com/office/powerpoint/2010/main" val="382386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548680"/>
            <a:ext cx="9144000" cy="5262979"/>
          </a:xfrm>
          <a:prstGeom prst="rect">
            <a:avLst/>
          </a:prstGeom>
          <a:noFill/>
        </p:spPr>
        <p:txBody>
          <a:bodyPr wrap="square" rtlCol="0">
            <a:spAutoFit/>
          </a:bodyPr>
          <a:lstStyle/>
          <a:p>
            <a:pPr lvl="1"/>
            <a:r>
              <a:rPr lang="tr-TR" sz="2800" b="1" dirty="0">
                <a:solidFill>
                  <a:srgbClr val="C00000"/>
                </a:solidFill>
                <a:latin typeface="Times New Roman" panose="02020603050405020304" pitchFamily="18" charset="0"/>
                <a:cs typeface="Times New Roman" panose="02020603050405020304" pitchFamily="18" charset="0"/>
              </a:rPr>
              <a:t>	</a:t>
            </a:r>
          </a:p>
          <a:p>
            <a:pPr lvl="1"/>
            <a:r>
              <a:rPr lang="tr-TR" sz="2800" b="1" dirty="0">
                <a:solidFill>
                  <a:srgbClr val="C00000"/>
                </a:solidFill>
                <a:latin typeface="Times New Roman" panose="02020603050405020304" pitchFamily="18" charset="0"/>
                <a:cs typeface="Times New Roman" panose="02020603050405020304" pitchFamily="18" charset="0"/>
              </a:rPr>
              <a:t>Her yıl 17 – 100 milyon hayvan…</a:t>
            </a:r>
          </a:p>
          <a:p>
            <a:pPr lvl="1"/>
            <a:endParaRPr lang="tr-TR" sz="2800" b="1" dirty="0">
              <a:solidFill>
                <a:srgbClr val="C00000"/>
              </a:solidFill>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ü"/>
            </a:pPr>
            <a:r>
              <a:rPr lang="tr-TR" sz="2800" b="1" dirty="0">
                <a:solidFill>
                  <a:srgbClr val="C00000"/>
                </a:solidFill>
                <a:latin typeface="Times New Roman" panose="02020603050405020304" pitchFamily="18" charset="0"/>
                <a:cs typeface="Times New Roman" panose="02020603050405020304" pitchFamily="18" charset="0"/>
              </a:rPr>
              <a:t>Kozmetik endüstrisi</a:t>
            </a:r>
          </a:p>
          <a:p>
            <a:pPr marL="914400" lvl="1" indent="-457200">
              <a:buFont typeface="Wingdings" panose="05000000000000000000" pitchFamily="2" charset="2"/>
              <a:buChar char="ü"/>
            </a:pPr>
            <a:r>
              <a:rPr lang="tr-TR" sz="2800" b="1" dirty="0">
                <a:solidFill>
                  <a:srgbClr val="C00000"/>
                </a:solidFill>
                <a:latin typeface="Times New Roman" panose="02020603050405020304" pitchFamily="18" charset="0"/>
                <a:cs typeface="Times New Roman" panose="02020603050405020304" pitchFamily="18" charset="0"/>
              </a:rPr>
              <a:t>Sayısız kozmetik ürün = milyonlarca masum yaşam!</a:t>
            </a:r>
          </a:p>
          <a:p>
            <a:pPr marL="914400" lvl="1" indent="-457200">
              <a:buFont typeface="Wingdings" panose="05000000000000000000" pitchFamily="2" charset="2"/>
              <a:buChar char="ü"/>
            </a:pPr>
            <a:r>
              <a:rPr lang="tr-TR" sz="2800" b="1" dirty="0">
                <a:solidFill>
                  <a:srgbClr val="C00000"/>
                </a:solidFill>
                <a:latin typeface="Times New Roman" panose="02020603050405020304" pitchFamily="18" charset="0"/>
                <a:cs typeface="Times New Roman" panose="02020603050405020304" pitchFamily="18" charset="0"/>
              </a:rPr>
              <a:t>Her yeni ürün = yeni bir deney</a:t>
            </a:r>
          </a:p>
          <a:p>
            <a:pPr marL="914400" lvl="1" indent="-457200">
              <a:buFont typeface="Wingdings" panose="05000000000000000000" pitchFamily="2" charset="2"/>
              <a:buChar char="ü"/>
            </a:pPr>
            <a:r>
              <a:rPr lang="tr-TR" sz="2800" b="1" dirty="0">
                <a:solidFill>
                  <a:srgbClr val="C00000"/>
                </a:solidFill>
                <a:latin typeface="Times New Roman" panose="02020603050405020304" pitchFamily="18" charset="0"/>
                <a:cs typeface="Times New Roman" panose="02020603050405020304" pitchFamily="18" charset="0"/>
              </a:rPr>
              <a:t>En çok tavşanlar ve kemirgenler</a:t>
            </a:r>
          </a:p>
          <a:p>
            <a:pPr marL="914400" lvl="1" indent="-457200">
              <a:buFont typeface="Wingdings" panose="05000000000000000000" pitchFamily="2" charset="2"/>
              <a:buChar char="ü"/>
            </a:pPr>
            <a:r>
              <a:rPr lang="tr-TR" sz="2800" b="1" dirty="0">
                <a:solidFill>
                  <a:srgbClr val="C00000"/>
                </a:solidFill>
                <a:latin typeface="Times New Roman" panose="02020603050405020304" pitchFamily="18" charset="0"/>
                <a:cs typeface="Times New Roman" panose="02020603050405020304" pitchFamily="18" charset="0"/>
              </a:rPr>
              <a:t>Zehirlilik, deri ve göz tahrişleri, deri alerjilerine yol açma, kalıtsal bozukluğa ve kansere neden olan özellikler</a:t>
            </a:r>
          </a:p>
          <a:p>
            <a:pPr lvl="1"/>
            <a:endParaRPr lang="tr-TR" sz="2800" b="1" dirty="0">
              <a:solidFill>
                <a:srgbClr val="C00000"/>
              </a:solidFill>
              <a:latin typeface="Times New Roman" panose="02020603050405020304" pitchFamily="18" charset="0"/>
              <a:cs typeface="Times New Roman" panose="02020603050405020304" pitchFamily="18" charset="0"/>
            </a:endParaRPr>
          </a:p>
          <a:p>
            <a:pPr lvl="1"/>
            <a:endParaRPr lang="tr-TR" sz="2800" b="1" dirty="0">
              <a:solidFill>
                <a:srgbClr val="C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0"/>
            <a:ext cx="3089692" cy="954107"/>
          </a:xfrm>
          <a:prstGeom prst="rect">
            <a:avLst/>
          </a:prstGeom>
        </p:spPr>
        <p:txBody>
          <a:bodyPr wrap="none">
            <a:spAutoFit/>
          </a:bodyPr>
          <a:lstStyle/>
          <a:p>
            <a:pPr marL="285750" indent="-285750">
              <a:buFont typeface="Wingdings" pitchFamily="2" charset="2"/>
              <a:buChar char="Ø"/>
            </a:pPr>
            <a:endParaRPr lang="tr-TR" sz="2800" b="1" u="sng" dirty="0">
              <a:solidFill>
                <a:srgbClr val="C00000"/>
              </a:solidFill>
            </a:endParaRPr>
          </a:p>
          <a:p>
            <a:pPr marL="285750" indent="-285750">
              <a:buFont typeface="Wingdings" pitchFamily="2" charset="2"/>
              <a:buChar char="Ø"/>
            </a:pPr>
            <a:r>
              <a:rPr lang="tr-TR" sz="2800" b="1" u="sng" dirty="0">
                <a:solidFill>
                  <a:srgbClr val="C00000"/>
                </a:solidFill>
              </a:rPr>
              <a:t>Deney Hayvanları</a:t>
            </a:r>
          </a:p>
        </p:txBody>
      </p:sp>
    </p:spTree>
    <p:extLst>
      <p:ext uri="{BB962C8B-B14F-4D97-AF65-F5344CB8AC3E}">
        <p14:creationId xmlns:p14="http://schemas.microsoft.com/office/powerpoint/2010/main" val="368179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0" y="238755"/>
            <a:ext cx="9144000" cy="954107"/>
          </a:xfrm>
          <a:prstGeom prst="rect">
            <a:avLst/>
          </a:prstGeom>
          <a:noFill/>
        </p:spPr>
        <p:txBody>
          <a:bodyPr wrap="square" rtlCol="0">
            <a:spAutoFit/>
          </a:bodyPr>
          <a:lstStyle/>
          <a:p>
            <a:pPr lvl="1"/>
            <a:endParaRPr lang="tr-TR" sz="2800" b="1" dirty="0">
              <a:solidFill>
                <a:srgbClr val="C00000"/>
              </a:solidFill>
            </a:endParaRPr>
          </a:p>
          <a:p>
            <a:pPr marL="914400" lvl="1" indent="-457200">
              <a:buFont typeface="Wingdings" panose="05000000000000000000" pitchFamily="2" charset="2"/>
              <a:buChar char="Ø"/>
            </a:pPr>
            <a:r>
              <a:rPr lang="tr-TR" sz="2800" b="1" u="sng" dirty="0">
                <a:solidFill>
                  <a:srgbClr val="C00000"/>
                </a:solidFill>
              </a:rPr>
              <a:t>Kürk Gerçeği</a:t>
            </a:r>
          </a:p>
        </p:txBody>
      </p:sp>
      <p:sp>
        <p:nvSpPr>
          <p:cNvPr id="6" name="Metin kutusu 5"/>
          <p:cNvSpPr txBox="1"/>
          <p:nvPr/>
        </p:nvSpPr>
        <p:spPr>
          <a:xfrm>
            <a:off x="-357222" y="1142984"/>
            <a:ext cx="9144000" cy="4893647"/>
          </a:xfrm>
          <a:prstGeom prst="rect">
            <a:avLst/>
          </a:prstGeom>
          <a:noFill/>
        </p:spPr>
        <p:txBody>
          <a:bodyPr wrap="square" rtlCol="0">
            <a:spAutoFit/>
          </a:bodyPr>
          <a:lstStyle/>
          <a:p>
            <a:pPr lvl="1"/>
            <a:r>
              <a:rPr lang="tr-TR" sz="2400" b="1" dirty="0">
                <a:solidFill>
                  <a:srgbClr val="C00000"/>
                </a:solidFill>
                <a:latin typeface="Times New Roman" panose="02020603050405020304" pitchFamily="18" charset="0"/>
                <a:cs typeface="Times New Roman" panose="02020603050405020304" pitchFamily="18" charset="0"/>
              </a:rPr>
              <a:t>	</a:t>
            </a:r>
          </a:p>
          <a:p>
            <a:pPr lvl="1"/>
            <a:r>
              <a:rPr lang="tr-TR" sz="2400" b="1" dirty="0">
                <a:solidFill>
                  <a:srgbClr val="C00000"/>
                </a:solidFill>
                <a:latin typeface="Times New Roman" panose="02020603050405020304" pitchFamily="18" charset="0"/>
                <a:cs typeface="Times New Roman" panose="02020603050405020304" pitchFamily="18" charset="0"/>
              </a:rPr>
              <a:t>	Her yıl 40 milyon hayvan…</a:t>
            </a:r>
          </a:p>
          <a:p>
            <a:pPr lvl="1"/>
            <a:endParaRPr lang="tr-TR" sz="2400" b="1" dirty="0">
              <a:solidFill>
                <a:srgbClr val="C00000"/>
              </a:solidFill>
              <a:latin typeface="Times New Roman" panose="02020603050405020304" pitchFamily="18" charset="0"/>
              <a:cs typeface="Times New Roman" panose="02020603050405020304" pitchFamily="18" charset="0"/>
            </a:endParaRPr>
          </a:p>
          <a:p>
            <a:pPr lvl="1"/>
            <a:r>
              <a:rPr lang="tr-TR" sz="2400" b="1" dirty="0">
                <a:solidFill>
                  <a:srgbClr val="C00000"/>
                </a:solidFill>
                <a:latin typeface="Times New Roman" panose="02020603050405020304" pitchFamily="18" charset="0"/>
                <a:cs typeface="Times New Roman" panose="02020603050405020304" pitchFamily="18" charset="0"/>
              </a:rPr>
              <a:t>1 Kürk Palto İçin…</a:t>
            </a:r>
          </a:p>
          <a:p>
            <a:pPr lvl="1"/>
            <a:endParaRPr lang="tr-TR" sz="2400" b="1" dirty="0">
              <a:solidFill>
                <a:srgbClr val="C00000"/>
              </a:solidFill>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ü"/>
            </a:pPr>
            <a:r>
              <a:rPr lang="tr-TR" sz="2400" b="1" dirty="0">
                <a:solidFill>
                  <a:srgbClr val="C00000"/>
                </a:solidFill>
                <a:latin typeface="Times New Roman" panose="02020603050405020304" pitchFamily="18" charset="0"/>
                <a:cs typeface="Times New Roman" panose="02020603050405020304" pitchFamily="18" charset="0"/>
              </a:rPr>
              <a:t>25-45 koyun-kuzu</a:t>
            </a:r>
          </a:p>
          <a:p>
            <a:pPr marL="914400" lvl="1" indent="-457200">
              <a:buFont typeface="Wingdings" panose="05000000000000000000" pitchFamily="2" charset="2"/>
              <a:buChar char="ü"/>
            </a:pPr>
            <a:r>
              <a:rPr lang="tr-TR" sz="2400" b="1" dirty="0">
                <a:solidFill>
                  <a:srgbClr val="C00000"/>
                </a:solidFill>
                <a:latin typeface="Times New Roman" panose="02020603050405020304" pitchFamily="18" charset="0"/>
                <a:cs typeface="Times New Roman" panose="02020603050405020304" pitchFamily="18" charset="0"/>
              </a:rPr>
              <a:t>10-30 tilki</a:t>
            </a:r>
          </a:p>
          <a:p>
            <a:pPr marL="914400" lvl="1" indent="-457200">
              <a:buFont typeface="Wingdings" panose="05000000000000000000" pitchFamily="2" charset="2"/>
              <a:buChar char="ü"/>
            </a:pPr>
            <a:r>
              <a:rPr lang="tr-TR" sz="2400" b="1" dirty="0">
                <a:solidFill>
                  <a:srgbClr val="C00000"/>
                </a:solidFill>
                <a:latin typeface="Times New Roman" panose="02020603050405020304" pitchFamily="18" charset="0"/>
                <a:cs typeface="Times New Roman" panose="02020603050405020304" pitchFamily="18" charset="0"/>
              </a:rPr>
              <a:t>3-30 kurt</a:t>
            </a:r>
          </a:p>
          <a:p>
            <a:pPr marL="914400" lvl="1" indent="-457200">
              <a:buFont typeface="Wingdings" panose="05000000000000000000" pitchFamily="2" charset="2"/>
              <a:buChar char="ü"/>
            </a:pPr>
            <a:r>
              <a:rPr lang="tr-TR" sz="2400" b="1" dirty="0">
                <a:solidFill>
                  <a:srgbClr val="C00000"/>
                </a:solidFill>
                <a:latin typeface="Times New Roman" panose="02020603050405020304" pitchFamily="18" charset="0"/>
                <a:cs typeface="Times New Roman" panose="02020603050405020304" pitchFamily="18" charset="0"/>
              </a:rPr>
              <a:t>6-10 fok</a:t>
            </a:r>
          </a:p>
          <a:p>
            <a:pPr marL="914400" lvl="1" indent="-457200">
              <a:buFont typeface="Wingdings" panose="05000000000000000000" pitchFamily="2" charset="2"/>
              <a:buChar char="ü"/>
            </a:pPr>
            <a:r>
              <a:rPr lang="tr-TR" sz="2400" b="1" dirty="0">
                <a:solidFill>
                  <a:srgbClr val="C00000"/>
                </a:solidFill>
                <a:latin typeface="Times New Roman" panose="02020603050405020304" pitchFamily="18" charset="0"/>
                <a:cs typeface="Times New Roman" panose="02020603050405020304" pitchFamily="18" charset="0"/>
              </a:rPr>
              <a:t>30-40 tavşan</a:t>
            </a:r>
          </a:p>
          <a:p>
            <a:pPr lvl="1"/>
            <a:endParaRPr lang="tr-TR" sz="2400" b="1" dirty="0">
              <a:solidFill>
                <a:srgbClr val="C00000"/>
              </a:solidFill>
              <a:latin typeface="Times New Roman" panose="02020603050405020304" pitchFamily="18" charset="0"/>
              <a:cs typeface="Times New Roman" panose="02020603050405020304" pitchFamily="18" charset="0"/>
            </a:endParaRPr>
          </a:p>
          <a:p>
            <a:pPr lvl="1"/>
            <a:endParaRPr lang="tr-TR" sz="2400" b="1" dirty="0">
              <a:solidFill>
                <a:srgbClr val="C00000"/>
              </a:solidFill>
              <a:latin typeface="Times New Roman" panose="02020603050405020304" pitchFamily="18" charset="0"/>
              <a:cs typeface="Times New Roman" panose="02020603050405020304" pitchFamily="18" charset="0"/>
            </a:endParaRPr>
          </a:p>
          <a:p>
            <a:pPr lvl="1"/>
            <a:r>
              <a:rPr lang="tr-TR" sz="2400" b="1" dirty="0">
                <a:solidFill>
                  <a:srgbClr val="C00000"/>
                </a:solidFill>
                <a:latin typeface="Times New Roman" panose="02020603050405020304" pitchFamily="18" charset="0"/>
                <a:cs typeface="Times New Roman" panose="02020603050405020304" pitchFamily="18" charset="0"/>
              </a:rPr>
              <a:t>Öldürülmesi gerektiğini biliyor muydunuz?</a:t>
            </a:r>
          </a:p>
        </p:txBody>
      </p:sp>
      <p:pic>
        <p:nvPicPr>
          <p:cNvPr id="7" name="Picture 3" descr="C:\Users\Sezin\Desktop\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23079">
            <a:off x="5936679" y="3041024"/>
            <a:ext cx="3224815" cy="381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ismail\Desktop\HAYVANLAR\kc3bcrkc3bcm-bende-kalsin1.jpg"/>
          <p:cNvPicPr>
            <a:picLocks noChangeAspect="1" noChangeArrowheads="1"/>
          </p:cNvPicPr>
          <p:nvPr/>
        </p:nvPicPr>
        <p:blipFill>
          <a:blip r:embed="rId3"/>
          <a:srcRect/>
          <a:stretch>
            <a:fillRect/>
          </a:stretch>
        </p:blipFill>
        <p:spPr bwMode="auto">
          <a:xfrm rot="20148817">
            <a:off x="4960083" y="159910"/>
            <a:ext cx="2862366" cy="3205180"/>
          </a:xfrm>
          <a:prstGeom prst="rect">
            <a:avLst/>
          </a:prstGeom>
          <a:noFill/>
        </p:spPr>
      </p:pic>
    </p:spTree>
    <p:extLst>
      <p:ext uri="{BB962C8B-B14F-4D97-AF65-F5344CB8AC3E}">
        <p14:creationId xmlns:p14="http://schemas.microsoft.com/office/powerpoint/2010/main" val="45879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2.gstatic.com/images?q=tbn:ANd9GcTMHtVay5J1KRHow6QAs73Y82MWX8fX8bD-REzsgl_zYCM4UwVY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2357430"/>
            <a:ext cx="5670626" cy="28803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68543">
            <a:off x="6535603" y="2617412"/>
            <a:ext cx="3018049" cy="4503495"/>
          </a:xfrm>
          <a:prstGeom prst="rect">
            <a:avLst/>
          </a:prstGeom>
        </p:spPr>
      </p:pic>
      <p:sp>
        <p:nvSpPr>
          <p:cNvPr id="3" name="TextBox 2"/>
          <p:cNvSpPr txBox="1"/>
          <p:nvPr/>
        </p:nvSpPr>
        <p:spPr>
          <a:xfrm>
            <a:off x="467544" y="5170011"/>
            <a:ext cx="5760640" cy="400110"/>
          </a:xfrm>
          <a:prstGeom prst="rect">
            <a:avLst/>
          </a:prstGeom>
          <a:noFill/>
        </p:spPr>
        <p:txBody>
          <a:bodyPr wrap="square" rtlCol="0">
            <a:spAutoFit/>
          </a:bodyPr>
          <a:lstStyle/>
          <a:p>
            <a:r>
              <a:rPr lang="tr-TR" sz="2000" dirty="0">
                <a:solidFill>
                  <a:srgbClr val="C00000"/>
                </a:solidFill>
              </a:rPr>
              <a:t>Bülent Ersoy’un 250 bin liralık </a:t>
            </a:r>
            <a:r>
              <a:rPr lang="tr-TR" sz="2000" dirty="0" err="1">
                <a:solidFill>
                  <a:srgbClr val="C00000"/>
                </a:solidFill>
              </a:rPr>
              <a:t>çinçilla</a:t>
            </a:r>
            <a:r>
              <a:rPr lang="tr-TR" sz="2000" dirty="0">
                <a:solidFill>
                  <a:srgbClr val="C00000"/>
                </a:solidFill>
              </a:rPr>
              <a:t> kürkü…</a:t>
            </a:r>
            <a:endParaRPr lang="en-US" sz="2000" dirty="0">
              <a:solidFill>
                <a:srgbClr val="C00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724892">
            <a:off x="5858046" y="222930"/>
            <a:ext cx="2752049" cy="2827961"/>
          </a:xfrm>
          <a:prstGeom prst="rect">
            <a:avLst/>
          </a:prstGeom>
        </p:spPr>
      </p:pic>
      <p:pic>
        <p:nvPicPr>
          <p:cNvPr id="41986" name="Picture 2" descr="http://www.inankara.com.tr/uploads/icerikresim/ankara-nin-sembollerinden-ankara-tavsani-5376.jpg"/>
          <p:cNvPicPr>
            <a:picLocks noChangeAspect="1" noChangeArrowheads="1"/>
          </p:cNvPicPr>
          <p:nvPr/>
        </p:nvPicPr>
        <p:blipFill>
          <a:blip r:embed="rId5"/>
          <a:srcRect/>
          <a:stretch>
            <a:fillRect/>
          </a:stretch>
        </p:blipFill>
        <p:spPr bwMode="auto">
          <a:xfrm rot="21408109">
            <a:off x="155575" y="142852"/>
            <a:ext cx="3130541" cy="2000264"/>
          </a:xfrm>
          <a:prstGeom prst="rect">
            <a:avLst/>
          </a:prstGeom>
          <a:noFill/>
        </p:spPr>
      </p:pic>
      <p:pic>
        <p:nvPicPr>
          <p:cNvPr id="41988" name="Picture 4" descr="https://encrypted-tbn3.gstatic.com/images?q=tbn:ANd9GcQOTxvM4vkmN5zltPmRyXjDJOhsVuJigdiz5wYs66iXtYGTpnUQ2g"/>
          <p:cNvPicPr>
            <a:picLocks noChangeAspect="1" noChangeArrowheads="1"/>
          </p:cNvPicPr>
          <p:nvPr/>
        </p:nvPicPr>
        <p:blipFill>
          <a:blip r:embed="rId6"/>
          <a:srcRect/>
          <a:stretch>
            <a:fillRect/>
          </a:stretch>
        </p:blipFill>
        <p:spPr bwMode="auto">
          <a:xfrm rot="20275269">
            <a:off x="3714744" y="285728"/>
            <a:ext cx="1595438" cy="1766890"/>
          </a:xfrm>
          <a:prstGeom prst="rect">
            <a:avLst/>
          </a:prstGeom>
          <a:noFill/>
        </p:spPr>
      </p:pic>
    </p:spTree>
    <p:extLst>
      <p:ext uri="{BB962C8B-B14F-4D97-AF65-F5344CB8AC3E}">
        <p14:creationId xmlns:p14="http://schemas.microsoft.com/office/powerpoint/2010/main" val="99335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vgililer Gününde Günah İşlemeyin , Günaha Ortak Olmayı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40947">
            <a:off x="5011573" y="3056761"/>
            <a:ext cx="3251953" cy="4600913"/>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0" y="620688"/>
            <a:ext cx="9144000" cy="2677656"/>
          </a:xfrm>
          <a:prstGeom prst="rect">
            <a:avLst/>
          </a:prstGeom>
          <a:noFill/>
        </p:spPr>
        <p:txBody>
          <a:bodyPr wrap="square" rtlCol="0">
            <a:spAutoFit/>
          </a:bodyPr>
          <a:lstStyle/>
          <a:p>
            <a:pPr marL="457200" indent="-457200">
              <a:buFont typeface="Wingdings" panose="05000000000000000000" pitchFamily="2" charset="2"/>
              <a:buChar char="ü"/>
            </a:pPr>
            <a:endParaRPr lang="tr-TR" sz="2800" dirty="0">
              <a:solidFill>
                <a:srgbClr val="C00000"/>
              </a:solidFill>
            </a:endParaRPr>
          </a:p>
          <a:p>
            <a:pPr marL="457200" indent="-457200">
              <a:buFont typeface="Wingdings" panose="05000000000000000000" pitchFamily="2" charset="2"/>
              <a:buChar char="ü"/>
            </a:pPr>
            <a:r>
              <a:rPr lang="tr-TR" sz="2800" dirty="0">
                <a:solidFill>
                  <a:srgbClr val="C00000"/>
                </a:solidFill>
              </a:rPr>
              <a:t>Her yıl yüzlerce evcil hayvan hediye olarak satın alınıyor ve sonra terk ediliyor.</a:t>
            </a:r>
          </a:p>
          <a:p>
            <a:pPr marL="457200" indent="-457200">
              <a:buFont typeface="Wingdings" panose="05000000000000000000" pitchFamily="2" charset="2"/>
              <a:buChar char="ü"/>
            </a:pPr>
            <a:r>
              <a:rPr lang="tr-TR" sz="2800" dirty="0">
                <a:solidFill>
                  <a:srgbClr val="C00000"/>
                </a:solidFill>
              </a:rPr>
              <a:t>Bir ürün gibi sergilenerek yüksek bedellerle satılıyor.</a:t>
            </a:r>
          </a:p>
          <a:p>
            <a:pPr marL="457200" indent="-457200">
              <a:buFont typeface="Wingdings" panose="05000000000000000000" pitchFamily="2" charset="2"/>
              <a:buChar char="ü"/>
            </a:pPr>
            <a:r>
              <a:rPr lang="tr-TR" sz="2800" dirty="0">
                <a:solidFill>
                  <a:srgbClr val="C00000"/>
                </a:solidFill>
              </a:rPr>
              <a:t>Kafeste depresyona giriyorlar. </a:t>
            </a:r>
          </a:p>
          <a:p>
            <a:pPr marL="457200" indent="-457200">
              <a:buFont typeface="Wingdings" panose="05000000000000000000" pitchFamily="2" charset="2"/>
              <a:buChar char="ü"/>
            </a:pPr>
            <a:r>
              <a:rPr lang="tr-TR" sz="2800" dirty="0">
                <a:solidFill>
                  <a:srgbClr val="C00000"/>
                </a:solidFill>
              </a:rPr>
              <a:t>Doğal ortamlarından ayrı tutularak hapsediliyorlar.</a:t>
            </a:r>
          </a:p>
        </p:txBody>
      </p:sp>
      <p:sp>
        <p:nvSpPr>
          <p:cNvPr id="6" name="Metin kutusu 5"/>
          <p:cNvSpPr txBox="1"/>
          <p:nvPr/>
        </p:nvSpPr>
        <p:spPr>
          <a:xfrm>
            <a:off x="0" y="0"/>
            <a:ext cx="9144000" cy="954107"/>
          </a:xfrm>
          <a:prstGeom prst="rect">
            <a:avLst/>
          </a:prstGeom>
          <a:noFill/>
        </p:spPr>
        <p:txBody>
          <a:bodyPr wrap="square" rtlCol="0">
            <a:spAutoFit/>
          </a:bodyPr>
          <a:lstStyle/>
          <a:p>
            <a:pPr marL="457200" indent="-457200">
              <a:buFont typeface="Wingdings" panose="05000000000000000000" pitchFamily="2" charset="2"/>
              <a:buChar char="Ø"/>
            </a:pPr>
            <a:endParaRPr lang="tr-TR" sz="2800" b="1" dirty="0">
              <a:solidFill>
                <a:srgbClr val="C00000"/>
              </a:solidFill>
            </a:endParaRPr>
          </a:p>
          <a:p>
            <a:pPr marL="457200" indent="-457200">
              <a:buFont typeface="Wingdings" panose="05000000000000000000" pitchFamily="2" charset="2"/>
              <a:buChar char="Ø"/>
            </a:pPr>
            <a:r>
              <a:rPr lang="tr-TR" sz="2800" b="1" u="sng" dirty="0">
                <a:solidFill>
                  <a:srgbClr val="C00000"/>
                </a:solidFill>
              </a:rPr>
              <a:t>Pet Shop Durumu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435310"/>
            <a:ext cx="4238625" cy="2752725"/>
          </a:xfrm>
          <a:prstGeom prst="rect">
            <a:avLst/>
          </a:prstGeom>
        </p:spPr>
      </p:pic>
    </p:spTree>
    <p:extLst>
      <p:ext uri="{BB962C8B-B14F-4D97-AF65-F5344CB8AC3E}">
        <p14:creationId xmlns:p14="http://schemas.microsoft.com/office/powerpoint/2010/main" val="274633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av_afisi_2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17161">
            <a:off x="779048" y="2893833"/>
            <a:ext cx="2866864" cy="382248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0" y="334454"/>
            <a:ext cx="9144000" cy="2523768"/>
          </a:xfrm>
          <a:prstGeom prst="rect">
            <a:avLst/>
          </a:prstGeom>
          <a:noFill/>
        </p:spPr>
        <p:txBody>
          <a:bodyPr wrap="square" rtlCol="0">
            <a:spAutoFit/>
          </a:bodyPr>
          <a:lstStyle/>
          <a:p>
            <a:endParaRPr lang="tr-TR" dirty="0">
              <a:solidFill>
                <a:srgbClr val="C00000"/>
              </a:solidFill>
            </a:endParaRPr>
          </a:p>
          <a:p>
            <a:pPr marL="342900" indent="-342900">
              <a:buFont typeface="Wingdings" panose="05000000000000000000" pitchFamily="2" charset="2"/>
              <a:buChar char="ü"/>
            </a:pPr>
            <a:r>
              <a:rPr lang="tr-TR" sz="2000" dirty="0">
                <a:solidFill>
                  <a:srgbClr val="C00000"/>
                </a:solidFill>
              </a:rPr>
              <a:t>Her yıl ‘’milyonlarca’’ hayvan spor yada başka amaçlar uğruna avlanıyor.</a:t>
            </a:r>
          </a:p>
          <a:p>
            <a:pPr marL="342900" indent="-342900">
              <a:buFont typeface="Wingdings" panose="05000000000000000000" pitchFamily="2" charset="2"/>
              <a:buChar char="ü"/>
            </a:pPr>
            <a:r>
              <a:rPr lang="tr-TR" sz="2000" dirty="0">
                <a:solidFill>
                  <a:srgbClr val="C00000"/>
                </a:solidFill>
              </a:rPr>
              <a:t>Hiç bir din, inanç, ideolojik görüş, yaşam felsefesi içerisinde </a:t>
            </a:r>
            <a:r>
              <a:rPr lang="tr-TR" sz="2000" b="1" dirty="0">
                <a:solidFill>
                  <a:srgbClr val="C00000"/>
                </a:solidFill>
              </a:rPr>
              <a:t>can almayı </a:t>
            </a:r>
            <a:r>
              <a:rPr lang="tr-TR" sz="2000" dirty="0">
                <a:solidFill>
                  <a:srgbClr val="C00000"/>
                </a:solidFill>
              </a:rPr>
              <a:t>barındırmaz.</a:t>
            </a:r>
          </a:p>
          <a:p>
            <a:endParaRPr lang="tr-TR" sz="2000" dirty="0">
              <a:solidFill>
                <a:srgbClr val="C00000"/>
              </a:solidFill>
            </a:endParaRPr>
          </a:p>
          <a:p>
            <a:pPr marL="342900" indent="-342900">
              <a:buFont typeface="Wingdings" panose="05000000000000000000" pitchFamily="2" charset="2"/>
              <a:buChar char="ü"/>
            </a:pPr>
            <a:r>
              <a:rPr lang="tr-TR" sz="2000" dirty="0">
                <a:solidFill>
                  <a:srgbClr val="C00000"/>
                </a:solidFill>
              </a:rPr>
              <a:t>Her yıl dünya çapında 40 milyondan fazla hayvan kürkü için öldürülüyor…</a:t>
            </a:r>
          </a:p>
          <a:p>
            <a:pPr marL="342900" indent="-342900">
              <a:buFont typeface="Wingdings" panose="05000000000000000000" pitchFamily="2" charset="2"/>
              <a:buChar char="ü"/>
            </a:pPr>
            <a:r>
              <a:rPr lang="tr-TR" sz="2000" dirty="0">
                <a:solidFill>
                  <a:srgbClr val="C00000"/>
                </a:solidFill>
              </a:rPr>
              <a:t>Sadece Amerika’da her yıl avcılar tarafından avlanan hayvan sayısı 200 milyon…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20781">
            <a:off x="4114263" y="3005205"/>
            <a:ext cx="4725418" cy="2614060"/>
          </a:xfrm>
          <a:prstGeom prst="rect">
            <a:avLst/>
          </a:prstGeom>
        </p:spPr>
      </p:pic>
      <p:sp>
        <p:nvSpPr>
          <p:cNvPr id="3" name="Rectangle 2"/>
          <p:cNvSpPr/>
          <p:nvPr/>
        </p:nvSpPr>
        <p:spPr>
          <a:xfrm>
            <a:off x="0" y="0"/>
            <a:ext cx="2449197" cy="523220"/>
          </a:xfrm>
          <a:prstGeom prst="rect">
            <a:avLst/>
          </a:prstGeom>
        </p:spPr>
        <p:txBody>
          <a:bodyPr wrap="none">
            <a:spAutoFit/>
          </a:bodyPr>
          <a:lstStyle/>
          <a:p>
            <a:pPr marL="457200" indent="-457200">
              <a:buFont typeface="Wingdings" panose="05000000000000000000" pitchFamily="2" charset="2"/>
              <a:buChar char="Ø"/>
            </a:pPr>
            <a:r>
              <a:rPr lang="tr-TR" sz="2800" b="1" dirty="0">
                <a:solidFill>
                  <a:srgbClr val="C00000"/>
                </a:solidFill>
              </a:rPr>
              <a:t>Av Sorunu</a:t>
            </a:r>
          </a:p>
        </p:txBody>
      </p:sp>
    </p:spTree>
    <p:extLst>
      <p:ext uri="{BB962C8B-B14F-4D97-AF65-F5344CB8AC3E}">
        <p14:creationId xmlns:p14="http://schemas.microsoft.com/office/powerpoint/2010/main" val="270087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1000"/>
                                        <p:tgtEl>
                                          <p:spTgt spid="6148"/>
                                        </p:tgtEl>
                                      </p:cBhvr>
                                    </p:animEffect>
                                    <p:anim calcmode="lin" valueType="num">
                                      <p:cBhvr>
                                        <p:cTn id="13" dur="1000" fill="hold"/>
                                        <p:tgtEl>
                                          <p:spTgt spid="6148"/>
                                        </p:tgtEl>
                                        <p:attrNameLst>
                                          <p:attrName>ppt_x</p:attrName>
                                        </p:attrNameLst>
                                      </p:cBhvr>
                                      <p:tavLst>
                                        <p:tav tm="0">
                                          <p:val>
                                            <p:strVal val="#ppt_x"/>
                                          </p:val>
                                        </p:tav>
                                        <p:tav tm="100000">
                                          <p:val>
                                            <p:strVal val="#ppt_x"/>
                                          </p:val>
                                        </p:tav>
                                      </p:tavLst>
                                    </p:anim>
                                    <p:anim calcmode="lin" valueType="num">
                                      <p:cBhvr>
                                        <p:cTn id="14" dur="1000" fill="hold"/>
                                        <p:tgtEl>
                                          <p:spTgt spid="614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146</TotalTime>
  <Words>610</Words>
  <Application>Microsoft Office PowerPoint</Application>
  <PresentationFormat>Ekran Gösterisi (4:3)</PresentationFormat>
  <Paragraphs>175</Paragraphs>
  <Slides>44</Slides>
  <Notes>0</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Dilim</vt:lpstr>
      <vt:lpstr>PowerPoint Sunusu</vt:lpstr>
      <vt:lpstr>HAYVAN HAKLARI VE HAYVAN KANUNU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züleyha akyol</dc:creator>
  <cp:lastModifiedBy>Windows User</cp:lastModifiedBy>
  <cp:revision>24</cp:revision>
  <dcterms:created xsi:type="dcterms:W3CDTF">2015-05-22T16:58:49Z</dcterms:created>
  <dcterms:modified xsi:type="dcterms:W3CDTF">2019-01-03T10:33:08Z</dcterms:modified>
</cp:coreProperties>
</file>