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34"/>
  </p:notesMasterIdLst>
  <p:sldIdLst>
    <p:sldId id="285" r:id="rId2"/>
    <p:sldId id="284" r:id="rId3"/>
    <p:sldId id="286" r:id="rId4"/>
    <p:sldId id="287" r:id="rId5"/>
    <p:sldId id="288" r:id="rId6"/>
    <p:sldId id="271" r:id="rId7"/>
    <p:sldId id="270" r:id="rId8"/>
    <p:sldId id="289" r:id="rId9"/>
    <p:sldId id="290" r:id="rId10"/>
    <p:sldId id="293" r:id="rId11"/>
    <p:sldId id="294" r:id="rId12"/>
    <p:sldId id="291" r:id="rId13"/>
    <p:sldId id="281" r:id="rId14"/>
    <p:sldId id="295" r:id="rId15"/>
    <p:sldId id="274" r:id="rId16"/>
    <p:sldId id="296" r:id="rId17"/>
    <p:sldId id="269" r:id="rId18"/>
    <p:sldId id="298" r:id="rId19"/>
    <p:sldId id="299" r:id="rId20"/>
    <p:sldId id="260" r:id="rId21"/>
    <p:sldId id="300" r:id="rId22"/>
    <p:sldId id="301" r:id="rId23"/>
    <p:sldId id="302" r:id="rId24"/>
    <p:sldId id="303" r:id="rId25"/>
    <p:sldId id="304" r:id="rId26"/>
    <p:sldId id="305" r:id="rId27"/>
    <p:sldId id="283" r:id="rId28"/>
    <p:sldId id="268" r:id="rId29"/>
    <p:sldId id="307" r:id="rId30"/>
    <p:sldId id="308" r:id="rId31"/>
    <p:sldId id="309" r:id="rId32"/>
    <p:sldId id="310" r:id="rId33"/>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6" d="100"/>
          <a:sy n="96" d="100"/>
        </p:scale>
        <p:origin x="-1066" y="5"/>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7DC8CC-AFF4-4917-A8A1-877E5678A28F}" type="datetimeFigureOut">
              <a:rPr lang="tr-TR" smtClean="0"/>
              <a:t>27.3.2019</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39CB57-3FE0-4B22-9257-BD6FD8AAC0EE}" type="slidenum">
              <a:rPr lang="tr-TR" smtClean="0"/>
              <a:t>‹#›</a:t>
            </a:fld>
            <a:endParaRPr lang="tr-TR"/>
          </a:p>
        </p:txBody>
      </p:sp>
    </p:spTree>
    <p:extLst>
      <p:ext uri="{BB962C8B-B14F-4D97-AF65-F5344CB8AC3E}">
        <p14:creationId xmlns:p14="http://schemas.microsoft.com/office/powerpoint/2010/main" val="3784677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Ama unutmamalıyız ki fosil yakıtlar yarardan daha çok zarar verir </a:t>
            </a:r>
            <a:r>
              <a:rPr lang="tr-TR" dirty="0" smtClean="0">
                <a:sym typeface="Wingdings" pitchFamily="2" charset="2"/>
              </a:rPr>
              <a:t></a:t>
            </a:r>
            <a:endParaRPr lang="tr-TR" dirty="0"/>
          </a:p>
        </p:txBody>
      </p:sp>
      <p:sp>
        <p:nvSpPr>
          <p:cNvPr id="4" name="Slayt Numarası Yer Tutucusu 3"/>
          <p:cNvSpPr>
            <a:spLocks noGrp="1"/>
          </p:cNvSpPr>
          <p:nvPr>
            <p:ph type="sldNum" sz="quarter" idx="10"/>
          </p:nvPr>
        </p:nvSpPr>
        <p:spPr/>
        <p:txBody>
          <a:bodyPr/>
          <a:lstStyle/>
          <a:p>
            <a:fld id="{4339CB57-3FE0-4B22-9257-BD6FD8AAC0EE}" type="slidenum">
              <a:rPr lang="tr-TR" smtClean="0"/>
              <a:t>28</a:t>
            </a:fld>
            <a:endParaRPr lang="tr-TR"/>
          </a:p>
        </p:txBody>
      </p:sp>
    </p:spTree>
    <p:extLst>
      <p:ext uri="{BB962C8B-B14F-4D97-AF65-F5344CB8AC3E}">
        <p14:creationId xmlns:p14="http://schemas.microsoft.com/office/powerpoint/2010/main" val="4278787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8" name="Picture 7" descr="sphere1.png"/>
          <p:cNvPicPr>
            <a:picLocks noChangeAspect="1"/>
          </p:cNvPicPr>
          <p:nvPr/>
        </p:nvPicPr>
        <p:blipFill>
          <a:blip r:embed="rId2" cstate="print"/>
          <a:stretch>
            <a:fillRect/>
          </a:stretch>
        </p:blipFill>
        <p:spPr>
          <a:xfrm>
            <a:off x="6850374" y="0"/>
            <a:ext cx="2293626" cy="6858000"/>
          </a:xfrm>
          <a:prstGeom prst="rect">
            <a:avLst/>
          </a:prstGeom>
        </p:spPr>
      </p:pic>
      <p:sp>
        <p:nvSpPr>
          <p:cNvPr id="3" name="Subtitle 2"/>
          <p:cNvSpPr>
            <a:spLocks noGrp="1"/>
          </p:cNvSpPr>
          <p:nvPr>
            <p:ph type="subTitle" idx="1"/>
          </p:nvPr>
        </p:nvSpPr>
        <p:spPr>
          <a:xfrm>
            <a:off x="2438400" y="3581400"/>
            <a:ext cx="3962400" cy="2133600"/>
          </a:xfrm>
        </p:spPr>
        <p:txBody>
          <a:bodyPr anchor="t">
            <a:normAutofit/>
          </a:bodyPr>
          <a:lstStyle>
            <a:lvl1pPr marL="0" indent="0" algn="r">
              <a:buNone/>
              <a:defRPr sz="1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16" name="Title 15"/>
          <p:cNvSpPr>
            <a:spLocks noGrp="1"/>
          </p:cNvSpPr>
          <p:nvPr>
            <p:ph type="title"/>
          </p:nvPr>
        </p:nvSpPr>
        <p:spPr>
          <a:xfrm>
            <a:off x="2438400" y="1447800"/>
            <a:ext cx="3962400" cy="2133600"/>
          </a:xfrm>
        </p:spPr>
        <p:txBody>
          <a:bodyPr anchor="b"/>
          <a:lstStyle/>
          <a:p>
            <a:r>
              <a:rPr lang="tr-TR" smtClean="0"/>
              <a:t>Asıl başlık stili için tıklatın</a:t>
            </a:r>
            <a:endParaRPr lang="en-US" dirty="0"/>
          </a:p>
        </p:txBody>
      </p:sp>
      <p:sp>
        <p:nvSpPr>
          <p:cNvPr id="13" name="Date Placeholder 12"/>
          <p:cNvSpPr>
            <a:spLocks noGrp="1"/>
          </p:cNvSpPr>
          <p:nvPr>
            <p:ph type="dt" sz="half" idx="10"/>
          </p:nvPr>
        </p:nvSpPr>
        <p:spPr>
          <a:xfrm>
            <a:off x="3582988" y="6426201"/>
            <a:ext cx="2819399" cy="126999"/>
          </a:xfrm>
        </p:spPr>
        <p:txBody>
          <a:bodyPr/>
          <a:lstStyle/>
          <a:p>
            <a:fld id="{73B332E0-2F3F-4080-B235-0FBFBF4BF908}" type="datetimeFigureOut">
              <a:rPr lang="tr-TR" smtClean="0"/>
              <a:t>27.3.2019</a:t>
            </a:fld>
            <a:endParaRPr lang="tr-TR"/>
          </a:p>
        </p:txBody>
      </p:sp>
      <p:sp>
        <p:nvSpPr>
          <p:cNvPr id="14" name="Slide Number Placeholder 13"/>
          <p:cNvSpPr>
            <a:spLocks noGrp="1"/>
          </p:cNvSpPr>
          <p:nvPr>
            <p:ph type="sldNum" sz="quarter" idx="11"/>
          </p:nvPr>
        </p:nvSpPr>
        <p:spPr>
          <a:xfrm>
            <a:off x="6414976" y="6400800"/>
            <a:ext cx="457200" cy="152400"/>
          </a:xfrm>
        </p:spPr>
        <p:txBody>
          <a:bodyPr/>
          <a:lstStyle>
            <a:lvl1pPr algn="r">
              <a:defRPr/>
            </a:lvl1pPr>
          </a:lstStyle>
          <a:p>
            <a:fld id="{8E4B8FF2-10DF-4B9C-B0AE-C2C71E0AE165}" type="slidenum">
              <a:rPr lang="tr-TR" smtClean="0"/>
              <a:t>‹#›</a:t>
            </a:fld>
            <a:endParaRPr lang="tr-TR"/>
          </a:p>
        </p:txBody>
      </p:sp>
      <p:sp>
        <p:nvSpPr>
          <p:cNvPr id="15" name="Footer Placeholder 14"/>
          <p:cNvSpPr>
            <a:spLocks noGrp="1"/>
          </p:cNvSpPr>
          <p:nvPr>
            <p:ph type="ftr" sz="quarter" idx="12"/>
          </p:nvPr>
        </p:nvSpPr>
        <p:spPr>
          <a:xfrm>
            <a:off x="3581400" y="6296248"/>
            <a:ext cx="2820987" cy="152400"/>
          </a:xfrm>
        </p:spPr>
        <p:txBody>
          <a:bodyPr/>
          <a:lstStyle/>
          <a:p>
            <a:endParaRPr lang="tr-T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Vertical Text Placeholder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13" name="Date Placeholder 12"/>
          <p:cNvSpPr>
            <a:spLocks noGrp="1"/>
          </p:cNvSpPr>
          <p:nvPr>
            <p:ph type="dt" sz="half" idx="10"/>
          </p:nvPr>
        </p:nvSpPr>
        <p:spPr/>
        <p:txBody>
          <a:bodyPr/>
          <a:lstStyle/>
          <a:p>
            <a:fld id="{73B332E0-2F3F-4080-B235-0FBFBF4BF908}" type="datetimeFigureOut">
              <a:rPr lang="tr-TR" smtClean="0"/>
              <a:t>27.3.2019</a:t>
            </a:fld>
            <a:endParaRPr lang="tr-TR"/>
          </a:p>
        </p:txBody>
      </p:sp>
      <p:sp>
        <p:nvSpPr>
          <p:cNvPr id="14" name="Slide Number Placeholder 13"/>
          <p:cNvSpPr>
            <a:spLocks noGrp="1"/>
          </p:cNvSpPr>
          <p:nvPr>
            <p:ph type="sldNum" sz="quarter" idx="11"/>
          </p:nvPr>
        </p:nvSpPr>
        <p:spPr/>
        <p:txBody>
          <a:bodyPr/>
          <a:lstStyle/>
          <a:p>
            <a:fld id="{8E4B8FF2-10DF-4B9C-B0AE-C2C71E0AE165}" type="slidenum">
              <a:rPr lang="tr-TR" smtClean="0"/>
              <a:t>‹#›</a:t>
            </a:fld>
            <a:endParaRPr lang="tr-TR"/>
          </a:p>
        </p:txBody>
      </p:sp>
      <p:sp>
        <p:nvSpPr>
          <p:cNvPr id="15" name="Footer Placeholder 14"/>
          <p:cNvSpPr>
            <a:spLocks noGrp="1"/>
          </p:cNvSpPr>
          <p:nvPr>
            <p:ph type="ftr" sz="quarter" idx="12"/>
          </p:nvPr>
        </p:nvSpPr>
        <p:spPr/>
        <p:txBody>
          <a:bodyPr/>
          <a:lstStyle/>
          <a:p>
            <a:endParaRPr lang="tr-T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13" name="Date Placeholder 12"/>
          <p:cNvSpPr>
            <a:spLocks noGrp="1"/>
          </p:cNvSpPr>
          <p:nvPr>
            <p:ph type="dt" sz="half" idx="10"/>
          </p:nvPr>
        </p:nvSpPr>
        <p:spPr/>
        <p:txBody>
          <a:bodyPr/>
          <a:lstStyle/>
          <a:p>
            <a:fld id="{73B332E0-2F3F-4080-B235-0FBFBF4BF908}" type="datetimeFigureOut">
              <a:rPr lang="tr-TR" smtClean="0"/>
              <a:t>27.3.2019</a:t>
            </a:fld>
            <a:endParaRPr lang="tr-TR"/>
          </a:p>
        </p:txBody>
      </p:sp>
      <p:sp>
        <p:nvSpPr>
          <p:cNvPr id="14" name="Slide Number Placeholder 13"/>
          <p:cNvSpPr>
            <a:spLocks noGrp="1"/>
          </p:cNvSpPr>
          <p:nvPr>
            <p:ph type="sldNum" sz="quarter" idx="11"/>
          </p:nvPr>
        </p:nvSpPr>
        <p:spPr/>
        <p:txBody>
          <a:bodyPr/>
          <a:lstStyle/>
          <a:p>
            <a:fld id="{8E4B8FF2-10DF-4B9C-B0AE-C2C71E0AE165}" type="slidenum">
              <a:rPr lang="tr-TR" smtClean="0"/>
              <a:t>‹#›</a:t>
            </a:fld>
            <a:endParaRPr lang="tr-TR"/>
          </a:p>
        </p:txBody>
      </p:sp>
      <p:sp>
        <p:nvSpPr>
          <p:cNvPr id="15" name="Footer Placeholder 14"/>
          <p:cNvSpPr>
            <a:spLocks noGrp="1"/>
          </p:cNvSpPr>
          <p:nvPr>
            <p:ph type="ftr" sz="quarter" idx="12"/>
          </p:nvPr>
        </p:nvSpPr>
        <p:spPr/>
        <p:txBody>
          <a:bodyPr/>
          <a:lstStyle/>
          <a:p>
            <a:endParaRPr lang="tr-T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3657600" cy="5714999"/>
          </a:xfrm>
        </p:spPr>
        <p:txBody>
          <a:bodyPr/>
          <a:lstStyle>
            <a:lvl5pPr>
              <a:defRPr/>
            </a:lvl5pPr>
            <a:lvl6pPr>
              <a:defRPr/>
            </a:lvl6pPr>
            <a:lvl7pPr>
              <a:defRPr/>
            </a:lvl7pPr>
            <a:lvl8pPr>
              <a:defRPr/>
            </a:lvl8pPr>
            <a:lvl9pPr>
              <a:defRPr/>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16" name="Title 15"/>
          <p:cNvSpPr>
            <a:spLocks noGrp="1"/>
          </p:cNvSpPr>
          <p:nvPr>
            <p:ph type="title"/>
          </p:nvPr>
        </p:nvSpPr>
        <p:spPr/>
        <p:txBody>
          <a:bodyPr/>
          <a:lstStyle/>
          <a:p>
            <a:r>
              <a:rPr lang="tr-TR" smtClean="0"/>
              <a:t>Asıl başlık stili için tıklatın</a:t>
            </a:r>
            <a:endParaRPr lang="en-US"/>
          </a:p>
        </p:txBody>
      </p:sp>
      <p:sp>
        <p:nvSpPr>
          <p:cNvPr id="10" name="Date Placeholder 9"/>
          <p:cNvSpPr>
            <a:spLocks noGrp="1"/>
          </p:cNvSpPr>
          <p:nvPr>
            <p:ph type="dt" sz="half" idx="10"/>
          </p:nvPr>
        </p:nvSpPr>
        <p:spPr/>
        <p:txBody>
          <a:bodyPr/>
          <a:lstStyle/>
          <a:p>
            <a:fld id="{73B332E0-2F3F-4080-B235-0FBFBF4BF908}" type="datetimeFigureOut">
              <a:rPr lang="tr-TR" smtClean="0"/>
              <a:t>27.3.2019</a:t>
            </a:fld>
            <a:endParaRPr lang="tr-TR"/>
          </a:p>
        </p:txBody>
      </p:sp>
      <p:sp>
        <p:nvSpPr>
          <p:cNvPr id="11" name="Slide Number Placeholder 10"/>
          <p:cNvSpPr>
            <a:spLocks noGrp="1"/>
          </p:cNvSpPr>
          <p:nvPr>
            <p:ph type="sldNum" sz="quarter" idx="11"/>
          </p:nvPr>
        </p:nvSpPr>
        <p:spPr/>
        <p:txBody>
          <a:bodyPr/>
          <a:lstStyle/>
          <a:p>
            <a:fld id="{8E4B8FF2-10DF-4B9C-B0AE-C2C71E0AE165}" type="slidenum">
              <a:rPr lang="tr-TR" smtClean="0"/>
              <a:t>‹#›</a:t>
            </a:fld>
            <a:endParaRPr lang="tr-TR"/>
          </a:p>
        </p:txBody>
      </p:sp>
      <p:sp>
        <p:nvSpPr>
          <p:cNvPr id="12" name="Footer Placeholder 11"/>
          <p:cNvSpPr>
            <a:spLocks noGrp="1"/>
          </p:cNvSpPr>
          <p:nvPr>
            <p:ph type="ftr" sz="quarter" idx="12"/>
          </p:nvPr>
        </p:nvSpPr>
        <p:spPr/>
        <p:txBody>
          <a:bodyPr/>
          <a:lstStyle/>
          <a:p>
            <a:endParaRPr lang="tr-T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pic>
        <p:nvPicPr>
          <p:cNvPr id="7" name="Picture 6" descr="sphere1.png"/>
          <p:cNvPicPr>
            <a:picLocks noChangeAspect="1"/>
          </p:cNvPicPr>
          <p:nvPr/>
        </p:nvPicPr>
        <p:blipFill>
          <a:blip r:embed="rId2" cstate="print"/>
          <a:stretch>
            <a:fillRect/>
          </a:stretch>
        </p:blipFill>
        <p:spPr>
          <a:xfrm>
            <a:off x="6858000" y="0"/>
            <a:ext cx="2293626" cy="6858000"/>
          </a:xfrm>
          <a:prstGeom prst="rect">
            <a:avLst/>
          </a:prstGeom>
        </p:spPr>
      </p:pic>
      <p:sp>
        <p:nvSpPr>
          <p:cNvPr id="12" name="Date Placeholder 11"/>
          <p:cNvSpPr>
            <a:spLocks noGrp="1"/>
          </p:cNvSpPr>
          <p:nvPr>
            <p:ph type="dt" sz="half" idx="10"/>
          </p:nvPr>
        </p:nvSpPr>
        <p:spPr>
          <a:xfrm>
            <a:off x="839788" y="6426201"/>
            <a:ext cx="2819399" cy="126999"/>
          </a:xfrm>
        </p:spPr>
        <p:txBody>
          <a:bodyPr/>
          <a:lstStyle/>
          <a:p>
            <a:fld id="{73B332E0-2F3F-4080-B235-0FBFBF4BF908}" type="datetimeFigureOut">
              <a:rPr lang="tr-TR" smtClean="0"/>
              <a:t>27.3.2019</a:t>
            </a:fld>
            <a:endParaRPr lang="tr-TR"/>
          </a:p>
        </p:txBody>
      </p:sp>
      <p:sp>
        <p:nvSpPr>
          <p:cNvPr id="13" name="Slide Number Placeholder 12"/>
          <p:cNvSpPr>
            <a:spLocks noGrp="1"/>
          </p:cNvSpPr>
          <p:nvPr>
            <p:ph type="sldNum" sz="quarter" idx="11"/>
          </p:nvPr>
        </p:nvSpPr>
        <p:spPr>
          <a:xfrm>
            <a:off x="4116388" y="6400800"/>
            <a:ext cx="533400" cy="152400"/>
          </a:xfrm>
        </p:spPr>
        <p:txBody>
          <a:bodyPr/>
          <a:lstStyle/>
          <a:p>
            <a:fld id="{8E4B8FF2-10DF-4B9C-B0AE-C2C71E0AE165}" type="slidenum">
              <a:rPr lang="tr-TR" smtClean="0"/>
              <a:t>‹#›</a:t>
            </a:fld>
            <a:endParaRPr lang="tr-TR"/>
          </a:p>
        </p:txBody>
      </p:sp>
      <p:sp>
        <p:nvSpPr>
          <p:cNvPr id="14" name="Footer Placeholder 13"/>
          <p:cNvSpPr>
            <a:spLocks noGrp="1"/>
          </p:cNvSpPr>
          <p:nvPr>
            <p:ph type="ftr" sz="quarter" idx="12"/>
          </p:nvPr>
        </p:nvSpPr>
        <p:spPr>
          <a:xfrm>
            <a:off x="838200" y="6296248"/>
            <a:ext cx="2820987" cy="152400"/>
          </a:xfrm>
        </p:spPr>
        <p:txBody>
          <a:bodyPr/>
          <a:lstStyle/>
          <a:p>
            <a:endParaRPr lang="tr-TR"/>
          </a:p>
        </p:txBody>
      </p:sp>
      <p:sp>
        <p:nvSpPr>
          <p:cNvPr id="15" name="Title 14"/>
          <p:cNvSpPr>
            <a:spLocks noGrp="1"/>
          </p:cNvSpPr>
          <p:nvPr>
            <p:ph type="title"/>
          </p:nvPr>
        </p:nvSpPr>
        <p:spPr>
          <a:xfrm>
            <a:off x="457200" y="1828800"/>
            <a:ext cx="3200400" cy="1752600"/>
          </a:xfrm>
        </p:spPr>
        <p:txBody>
          <a:bodyPr anchor="b"/>
          <a:lstStyle/>
          <a:p>
            <a:r>
              <a:rPr lang="tr-TR" smtClean="0"/>
              <a:t>Asıl başlık stili için tıklatın</a:t>
            </a:r>
            <a:endParaRPr lang="en-US"/>
          </a:p>
        </p:txBody>
      </p:sp>
      <p:sp>
        <p:nvSpPr>
          <p:cNvPr id="3" name="Text Placeholder 2"/>
          <p:cNvSpPr>
            <a:spLocks noGrp="1"/>
          </p:cNvSpPr>
          <p:nvPr>
            <p:ph type="body" sz="quarter" idx="13"/>
          </p:nvPr>
        </p:nvSpPr>
        <p:spPr>
          <a:xfrm>
            <a:off x="457200" y="3578224"/>
            <a:ext cx="3200645" cy="1459767"/>
          </a:xfrm>
        </p:spPr>
        <p:txBody>
          <a:bodyPr anchor="t">
            <a:normAutofit/>
          </a:bodyPr>
          <a:lstStyle>
            <a:lvl1pPr marL="0" indent="0" algn="r" defTabSz="914400" rtl="0" eaLnBrk="1" latinLnBrk="0" hangingPunct="1">
              <a:spcBef>
                <a:spcPct val="20000"/>
              </a:spcBef>
              <a:buClr>
                <a:schemeClr val="tx1">
                  <a:lumMod val="50000"/>
                  <a:lumOff val="50000"/>
                </a:schemeClr>
              </a:buClr>
              <a:buFont typeface="Wingdings" pitchFamily="2" charset="2"/>
              <a:buNone/>
              <a:defRPr lang="en-US" sz="1400" kern="1200" dirty="0" smtClean="0">
                <a:solidFill>
                  <a:schemeClr val="tx2"/>
                </a:solidFill>
                <a:latin typeface="+mn-lt"/>
                <a:ea typeface="+mn-ea"/>
                <a:cs typeface="+mn-cs"/>
              </a:defRPr>
            </a:lvl1pPr>
          </a:lstStyle>
          <a:p>
            <a:pPr lvl="0"/>
            <a:r>
              <a:rPr lang="tr-TR" smtClean="0"/>
              <a:t>Asıl metin stillerini düzenlemek için tıklatın</a:t>
            </a: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3429000"/>
            <a:ext cx="3124200" cy="2667000"/>
          </a:xfrm>
        </p:spPr>
        <p:txBody>
          <a:bodyPr>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457200" y="457200"/>
            <a:ext cx="3124200" cy="2667000"/>
          </a:xfrm>
        </p:spPr>
        <p:txBody>
          <a:bodyPr>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11" name="Title 1"/>
          <p:cNvSpPr>
            <a:spLocks noGrp="1"/>
          </p:cNvSpPr>
          <p:nvPr>
            <p:ph type="title"/>
          </p:nvPr>
        </p:nvSpPr>
        <p:spPr>
          <a:xfrm>
            <a:off x="4876800" y="457200"/>
            <a:ext cx="2819400" cy="5714999"/>
          </a:xfrm>
        </p:spPr>
        <p:txBody>
          <a:bodyPr/>
          <a:lstStyle/>
          <a:p>
            <a:r>
              <a:rPr lang="tr-TR" smtClean="0"/>
              <a:t>Asıl başlık stili için tıklatın</a:t>
            </a:r>
            <a:endParaRPr lang="en-US"/>
          </a:p>
        </p:txBody>
      </p:sp>
      <p:sp>
        <p:nvSpPr>
          <p:cNvPr id="9" name="Date Placeholder 8"/>
          <p:cNvSpPr>
            <a:spLocks noGrp="1"/>
          </p:cNvSpPr>
          <p:nvPr>
            <p:ph type="dt" sz="half" idx="10"/>
          </p:nvPr>
        </p:nvSpPr>
        <p:spPr/>
        <p:txBody>
          <a:bodyPr/>
          <a:lstStyle/>
          <a:p>
            <a:fld id="{73B332E0-2F3F-4080-B235-0FBFBF4BF908}" type="datetimeFigureOut">
              <a:rPr lang="tr-TR" smtClean="0"/>
              <a:t>27.3.2019</a:t>
            </a:fld>
            <a:endParaRPr lang="tr-TR"/>
          </a:p>
        </p:txBody>
      </p:sp>
      <p:sp>
        <p:nvSpPr>
          <p:cNvPr id="13" name="Slide Number Placeholder 12"/>
          <p:cNvSpPr>
            <a:spLocks noGrp="1"/>
          </p:cNvSpPr>
          <p:nvPr>
            <p:ph type="sldNum" sz="quarter" idx="11"/>
          </p:nvPr>
        </p:nvSpPr>
        <p:spPr/>
        <p:txBody>
          <a:bodyPr/>
          <a:lstStyle/>
          <a:p>
            <a:fld id="{8E4B8FF2-10DF-4B9C-B0AE-C2C71E0AE165}" type="slidenum">
              <a:rPr lang="tr-TR" smtClean="0"/>
              <a:t>‹#›</a:t>
            </a:fld>
            <a:endParaRPr lang="tr-TR"/>
          </a:p>
        </p:txBody>
      </p:sp>
      <p:sp>
        <p:nvSpPr>
          <p:cNvPr id="14" name="Footer Placeholder 13"/>
          <p:cNvSpPr>
            <a:spLocks noGrp="1"/>
          </p:cNvSpPr>
          <p:nvPr>
            <p:ph type="ftr" sz="quarter" idx="12"/>
          </p:nvPr>
        </p:nvSpPr>
        <p:spPr/>
        <p:txBody>
          <a:bodyPr/>
          <a:lstStyle/>
          <a:p>
            <a:endParaRPr lang="tr-T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275238"/>
            <a:ext cx="3581400" cy="411162"/>
          </a:xfr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457200" y="675288"/>
            <a:ext cx="3581400" cy="2525112"/>
          </a:xfrm>
        </p:spPr>
        <p:txBody>
          <a:bodyPr anchor="t">
            <a:normAutofit/>
          </a:bodyPr>
          <a:lstStyle>
            <a:lvl1pPr marL="228600" indent="-182880">
              <a:defRPr sz="1400"/>
            </a:lvl1pPr>
            <a:lvl2pPr>
              <a:defRPr sz="1400"/>
            </a:lvl2pPr>
            <a:lvl3pPr>
              <a:defRPr sz="1400"/>
            </a:lvl3pPr>
            <a:lvl4pPr>
              <a:defRPr sz="1400" baseline="0"/>
            </a:lvl4pPr>
            <a:lvl5pPr>
              <a:buFont typeface="Wingdings" pitchFamily="2" charset="2"/>
              <a:buChar char="§"/>
              <a:defRPr sz="1400"/>
            </a:lvl5pPr>
            <a:lvl6pPr>
              <a:buFont typeface="Wingdings" pitchFamily="2" charset="2"/>
              <a:buChar char="§"/>
              <a:defRPr sz="1400"/>
            </a:lvl6pPr>
            <a:lvl7pPr>
              <a:defRPr sz="1400"/>
            </a:lvl7pPr>
            <a:lvl8pPr>
              <a:defRPr sz="1400"/>
            </a:lvl8pPr>
            <a:lvl9pPr>
              <a:defRPr sz="14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smtClean="0"/>
          </a:p>
        </p:txBody>
      </p:sp>
      <p:sp>
        <p:nvSpPr>
          <p:cNvPr id="5" name="Text Placeholder 4"/>
          <p:cNvSpPr>
            <a:spLocks noGrp="1"/>
          </p:cNvSpPr>
          <p:nvPr>
            <p:ph type="body" sz="quarter" idx="3"/>
          </p:nvPr>
        </p:nvSpPr>
        <p:spPr>
          <a:xfrm>
            <a:off x="457199" y="3429000"/>
            <a:ext cx="3581400" cy="411162"/>
          </a:xfr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457199" y="3840162"/>
            <a:ext cx="3581400" cy="2515198"/>
          </a:xfrm>
        </p:spPr>
        <p:txBody>
          <a:bodyPr anchor="t">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smtClean="0"/>
          </a:p>
        </p:txBody>
      </p:sp>
      <p:sp>
        <p:nvSpPr>
          <p:cNvPr id="11" name="Title 1"/>
          <p:cNvSpPr>
            <a:spLocks noGrp="1"/>
          </p:cNvSpPr>
          <p:nvPr>
            <p:ph type="title"/>
          </p:nvPr>
        </p:nvSpPr>
        <p:spPr>
          <a:xfrm>
            <a:off x="4876800" y="457200"/>
            <a:ext cx="2819400" cy="5714999"/>
          </a:xfrm>
        </p:spPr>
        <p:txBody>
          <a:bodyPr/>
          <a:lstStyle/>
          <a:p>
            <a:r>
              <a:rPr lang="tr-TR" smtClean="0"/>
              <a:t>Asıl başlık stili için tıklatın</a:t>
            </a:r>
            <a:endParaRPr lang="en-US"/>
          </a:p>
        </p:txBody>
      </p:sp>
      <p:sp>
        <p:nvSpPr>
          <p:cNvPr id="12" name="Date Placeholder 11"/>
          <p:cNvSpPr>
            <a:spLocks noGrp="1"/>
          </p:cNvSpPr>
          <p:nvPr>
            <p:ph type="dt" sz="half" idx="10"/>
          </p:nvPr>
        </p:nvSpPr>
        <p:spPr/>
        <p:txBody>
          <a:bodyPr/>
          <a:lstStyle/>
          <a:p>
            <a:fld id="{73B332E0-2F3F-4080-B235-0FBFBF4BF908}" type="datetimeFigureOut">
              <a:rPr lang="tr-TR" smtClean="0"/>
              <a:t>27.3.2019</a:t>
            </a:fld>
            <a:endParaRPr lang="tr-TR"/>
          </a:p>
        </p:txBody>
      </p:sp>
      <p:sp>
        <p:nvSpPr>
          <p:cNvPr id="14" name="Slide Number Placeholder 13"/>
          <p:cNvSpPr>
            <a:spLocks noGrp="1"/>
          </p:cNvSpPr>
          <p:nvPr>
            <p:ph type="sldNum" sz="quarter" idx="11"/>
          </p:nvPr>
        </p:nvSpPr>
        <p:spPr/>
        <p:txBody>
          <a:bodyPr/>
          <a:lstStyle/>
          <a:p>
            <a:fld id="{8E4B8FF2-10DF-4B9C-B0AE-C2C71E0AE165}" type="slidenum">
              <a:rPr lang="tr-TR" smtClean="0"/>
              <a:t>‹#›</a:t>
            </a:fld>
            <a:endParaRPr lang="tr-TR"/>
          </a:p>
        </p:txBody>
      </p:sp>
      <p:sp>
        <p:nvSpPr>
          <p:cNvPr id="16" name="Footer Placeholder 15"/>
          <p:cNvSpPr>
            <a:spLocks noGrp="1"/>
          </p:cNvSpPr>
          <p:nvPr>
            <p:ph type="ftr" sz="quarter" idx="12"/>
          </p:nvPr>
        </p:nvSpPr>
        <p:spPr/>
        <p:txBody>
          <a:bodyPr/>
          <a:lstStyle/>
          <a:p>
            <a:endParaRPr lang="tr-T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3733800" y="457200"/>
            <a:ext cx="3962400" cy="5715000"/>
          </a:xfrm>
        </p:spPr>
        <p:txBody>
          <a:bodyPr/>
          <a:lstStyle/>
          <a:p>
            <a:r>
              <a:rPr lang="tr-TR" smtClean="0"/>
              <a:t>Asıl başlık stili için tıklatın</a:t>
            </a:r>
            <a:endParaRPr lang="en-US" dirty="0"/>
          </a:p>
        </p:txBody>
      </p:sp>
      <p:sp>
        <p:nvSpPr>
          <p:cNvPr id="9" name="Date Placeholder 8"/>
          <p:cNvSpPr>
            <a:spLocks noGrp="1"/>
          </p:cNvSpPr>
          <p:nvPr>
            <p:ph type="dt" sz="half" idx="10"/>
          </p:nvPr>
        </p:nvSpPr>
        <p:spPr/>
        <p:txBody>
          <a:bodyPr/>
          <a:lstStyle/>
          <a:p>
            <a:fld id="{73B332E0-2F3F-4080-B235-0FBFBF4BF908}" type="datetimeFigureOut">
              <a:rPr lang="tr-TR" smtClean="0"/>
              <a:t>27.3.2019</a:t>
            </a:fld>
            <a:endParaRPr lang="tr-TR"/>
          </a:p>
        </p:txBody>
      </p:sp>
      <p:sp>
        <p:nvSpPr>
          <p:cNvPr id="10" name="Slide Number Placeholder 9"/>
          <p:cNvSpPr>
            <a:spLocks noGrp="1"/>
          </p:cNvSpPr>
          <p:nvPr>
            <p:ph type="sldNum" sz="quarter" idx="11"/>
          </p:nvPr>
        </p:nvSpPr>
        <p:spPr/>
        <p:txBody>
          <a:bodyPr/>
          <a:lstStyle/>
          <a:p>
            <a:fld id="{8E4B8FF2-10DF-4B9C-B0AE-C2C71E0AE165}" type="slidenum">
              <a:rPr lang="tr-TR" smtClean="0"/>
              <a:t>‹#›</a:t>
            </a:fld>
            <a:endParaRPr lang="tr-TR"/>
          </a:p>
        </p:txBody>
      </p:sp>
      <p:sp>
        <p:nvSpPr>
          <p:cNvPr id="11" name="Footer Placeholder 10"/>
          <p:cNvSpPr>
            <a:spLocks noGrp="1"/>
          </p:cNvSpPr>
          <p:nvPr>
            <p:ph type="ftr" sz="quarter" idx="12"/>
          </p:nvPr>
        </p:nvSpPr>
        <p:spPr/>
        <p:txBody>
          <a:bodyPr/>
          <a:lstStyle/>
          <a:p>
            <a:endParaRPr lang="tr-T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73B332E0-2F3F-4080-B235-0FBFBF4BF908}" type="datetimeFigureOut">
              <a:rPr lang="tr-TR" smtClean="0"/>
              <a:t>27.3.2019</a:t>
            </a:fld>
            <a:endParaRPr lang="tr-TR"/>
          </a:p>
        </p:txBody>
      </p:sp>
      <p:sp>
        <p:nvSpPr>
          <p:cNvPr id="9" name="Slide Number Placeholder 8"/>
          <p:cNvSpPr>
            <a:spLocks noGrp="1"/>
          </p:cNvSpPr>
          <p:nvPr>
            <p:ph type="sldNum" sz="quarter" idx="11"/>
          </p:nvPr>
        </p:nvSpPr>
        <p:spPr/>
        <p:txBody>
          <a:bodyPr/>
          <a:lstStyle/>
          <a:p>
            <a:fld id="{8E4B8FF2-10DF-4B9C-B0AE-C2C71E0AE165}" type="slidenum">
              <a:rPr lang="tr-TR" smtClean="0"/>
              <a:t>‹#›</a:t>
            </a:fld>
            <a:endParaRPr lang="tr-TR"/>
          </a:p>
        </p:txBody>
      </p:sp>
      <p:sp>
        <p:nvSpPr>
          <p:cNvPr id="10" name="Footer Placeholder 9"/>
          <p:cNvSpPr>
            <a:spLocks noGrp="1"/>
          </p:cNvSpPr>
          <p:nvPr>
            <p:ph type="ftr" sz="quarter" idx="12"/>
          </p:nvPr>
        </p:nvSpPr>
        <p:spPr/>
        <p:txBody>
          <a:bodyPr/>
          <a:lstStyle/>
          <a:p>
            <a:endParaRPr lang="tr-T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5181600" y="1676400"/>
            <a:ext cx="2514600" cy="1874837"/>
          </a:xfrm>
        </p:spPr>
        <p:txBody>
          <a:bodyPr anchor="b">
            <a:normAutofit/>
          </a:bodyPr>
          <a:lstStyle>
            <a:lvl1pPr algn="r">
              <a:defRPr sz="2000" b="0">
                <a:effectLst/>
              </a:defRPr>
            </a:lvl1pPr>
          </a:lstStyle>
          <a:p>
            <a:r>
              <a:rPr lang="tr-TR" smtClean="0"/>
              <a:t>Asıl başlık stili için tıklatın</a:t>
            </a:r>
            <a:endParaRPr lang="en-US" dirty="0"/>
          </a:p>
        </p:txBody>
      </p:sp>
      <p:sp>
        <p:nvSpPr>
          <p:cNvPr id="3" name="Content Placeholder 2"/>
          <p:cNvSpPr>
            <a:spLocks noGrp="1"/>
          </p:cNvSpPr>
          <p:nvPr>
            <p:ph idx="1"/>
          </p:nvPr>
        </p:nvSpPr>
        <p:spPr>
          <a:xfrm>
            <a:off x="304800" y="1676400"/>
            <a:ext cx="4700016" cy="3505200"/>
          </a:xfrm>
        </p:spPr>
        <p:txBody>
          <a:bodyPr>
            <a:normAutofit/>
          </a:bodyPr>
          <a:lstStyle>
            <a:lvl1pPr marL="228600" indent="-182880">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smtClean="0"/>
          </a:p>
        </p:txBody>
      </p:sp>
      <p:sp>
        <p:nvSpPr>
          <p:cNvPr id="14" name="Text Placeholder 3"/>
          <p:cNvSpPr>
            <a:spLocks noGrp="1"/>
          </p:cNvSpPr>
          <p:nvPr>
            <p:ph type="body" sz="half" idx="2"/>
          </p:nvPr>
        </p:nvSpPr>
        <p:spPr>
          <a:xfrm>
            <a:off x="5486400" y="3552372"/>
            <a:ext cx="2209800" cy="1629228"/>
          </a:xfrm>
        </p:spPr>
        <p:txBody>
          <a:bodyPr anchor="t">
            <a:normAutofit/>
          </a:bodyPr>
          <a:lstStyle>
            <a:lvl1pPr marL="0" indent="0" algn="r">
              <a:buNone/>
              <a:defRPr sz="12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15" name="Date Placeholder 14"/>
          <p:cNvSpPr>
            <a:spLocks noGrp="1"/>
          </p:cNvSpPr>
          <p:nvPr>
            <p:ph type="dt" sz="half" idx="10"/>
          </p:nvPr>
        </p:nvSpPr>
        <p:spPr/>
        <p:txBody>
          <a:bodyPr/>
          <a:lstStyle/>
          <a:p>
            <a:fld id="{73B332E0-2F3F-4080-B235-0FBFBF4BF908}" type="datetimeFigureOut">
              <a:rPr lang="tr-TR" smtClean="0"/>
              <a:t>27.3.2019</a:t>
            </a:fld>
            <a:endParaRPr lang="tr-TR"/>
          </a:p>
        </p:txBody>
      </p:sp>
      <p:sp>
        <p:nvSpPr>
          <p:cNvPr id="16" name="Slide Number Placeholder 15"/>
          <p:cNvSpPr>
            <a:spLocks noGrp="1"/>
          </p:cNvSpPr>
          <p:nvPr>
            <p:ph type="sldNum" sz="quarter" idx="11"/>
          </p:nvPr>
        </p:nvSpPr>
        <p:spPr/>
        <p:txBody>
          <a:bodyPr/>
          <a:lstStyle/>
          <a:p>
            <a:fld id="{8E4B8FF2-10DF-4B9C-B0AE-C2C71E0AE165}" type="slidenum">
              <a:rPr lang="tr-TR" smtClean="0"/>
              <a:t>‹#›</a:t>
            </a:fld>
            <a:endParaRPr lang="tr-TR"/>
          </a:p>
        </p:txBody>
      </p:sp>
      <p:sp>
        <p:nvSpPr>
          <p:cNvPr id="17" name="Footer Placeholder 16"/>
          <p:cNvSpPr>
            <a:spLocks noGrp="1"/>
          </p:cNvSpPr>
          <p:nvPr>
            <p:ph type="ftr" sz="quarter" idx="12"/>
          </p:nvPr>
        </p:nvSpPr>
        <p:spPr/>
        <p:txBody>
          <a:bodyPr/>
          <a:lstStyle/>
          <a:p>
            <a:endParaRPr lang="tr-T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04800" y="1676400"/>
            <a:ext cx="4696967" cy="3505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a:p>
        </p:txBody>
      </p:sp>
      <p:sp>
        <p:nvSpPr>
          <p:cNvPr id="11" name="Title 1"/>
          <p:cNvSpPr>
            <a:spLocks noGrp="1"/>
          </p:cNvSpPr>
          <p:nvPr>
            <p:ph type="title"/>
          </p:nvPr>
        </p:nvSpPr>
        <p:spPr>
          <a:xfrm>
            <a:off x="5181600" y="1676400"/>
            <a:ext cx="2514600" cy="1875972"/>
          </a:xfrm>
        </p:spPr>
        <p:txBody>
          <a:bodyPr anchor="b">
            <a:normAutofit/>
          </a:bodyPr>
          <a:lstStyle>
            <a:lvl1pPr algn="r">
              <a:defRPr sz="2000" b="0">
                <a:effectLst/>
              </a:defRPr>
            </a:lvl1pPr>
          </a:lstStyle>
          <a:p>
            <a:r>
              <a:rPr lang="tr-TR" smtClean="0"/>
              <a:t>Asıl başlık stili için tıklatın</a:t>
            </a:r>
            <a:endParaRPr lang="en-US" dirty="0"/>
          </a:p>
        </p:txBody>
      </p:sp>
      <p:sp>
        <p:nvSpPr>
          <p:cNvPr id="12" name="Text Placeholder 3"/>
          <p:cNvSpPr>
            <a:spLocks noGrp="1"/>
          </p:cNvSpPr>
          <p:nvPr>
            <p:ph type="body" sz="half" idx="2"/>
          </p:nvPr>
        </p:nvSpPr>
        <p:spPr>
          <a:xfrm>
            <a:off x="5486400" y="3552372"/>
            <a:ext cx="2209800" cy="1629228"/>
          </a:xfrm>
        </p:spPr>
        <p:txBody>
          <a:bodyPr anchor="t">
            <a:normAutofit/>
          </a:bodyPr>
          <a:lstStyle>
            <a:lvl1pPr marL="0" indent="0" algn="r">
              <a:buNone/>
              <a:defRPr sz="12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16" name="Date Placeholder 15"/>
          <p:cNvSpPr>
            <a:spLocks noGrp="1"/>
          </p:cNvSpPr>
          <p:nvPr>
            <p:ph type="dt" sz="half" idx="10"/>
          </p:nvPr>
        </p:nvSpPr>
        <p:spPr/>
        <p:txBody>
          <a:bodyPr/>
          <a:lstStyle/>
          <a:p>
            <a:fld id="{73B332E0-2F3F-4080-B235-0FBFBF4BF908}" type="datetimeFigureOut">
              <a:rPr lang="tr-TR" smtClean="0"/>
              <a:t>27.3.2019</a:t>
            </a:fld>
            <a:endParaRPr lang="tr-TR"/>
          </a:p>
        </p:txBody>
      </p:sp>
      <p:sp>
        <p:nvSpPr>
          <p:cNvPr id="17" name="Slide Number Placeholder 16"/>
          <p:cNvSpPr>
            <a:spLocks noGrp="1"/>
          </p:cNvSpPr>
          <p:nvPr>
            <p:ph type="sldNum" sz="quarter" idx="11"/>
          </p:nvPr>
        </p:nvSpPr>
        <p:spPr/>
        <p:txBody>
          <a:bodyPr/>
          <a:lstStyle/>
          <a:p>
            <a:fld id="{8E4B8FF2-10DF-4B9C-B0AE-C2C71E0AE165}" type="slidenum">
              <a:rPr lang="tr-TR" smtClean="0"/>
              <a:t>‹#›</a:t>
            </a:fld>
            <a:endParaRPr lang="tr-TR"/>
          </a:p>
        </p:txBody>
      </p:sp>
      <p:sp>
        <p:nvSpPr>
          <p:cNvPr id="18" name="Footer Placeholder 17"/>
          <p:cNvSpPr>
            <a:spLocks noGrp="1"/>
          </p:cNvSpPr>
          <p:nvPr>
            <p:ph type="ftr" sz="quarter" idx="12"/>
          </p:nvPr>
        </p:nvSpPr>
        <p:spPr/>
        <p:txBody>
          <a:bodyPr/>
          <a:lstStyle/>
          <a:p>
            <a:endParaRPr lang="tr-T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sphere2.png"/>
          <p:cNvPicPr>
            <a:picLocks noChangeAspect="1"/>
          </p:cNvPicPr>
          <p:nvPr/>
        </p:nvPicPr>
        <p:blipFill>
          <a:blip r:embed="rId13" cstate="print"/>
          <a:stretch>
            <a:fillRect/>
          </a:stretch>
        </p:blipFill>
        <p:spPr>
          <a:xfrm>
            <a:off x="8823693" y="0"/>
            <a:ext cx="320307" cy="6858000"/>
          </a:xfrm>
          <a:prstGeom prst="rect">
            <a:avLst/>
          </a:prstGeom>
        </p:spPr>
      </p:pic>
      <p:sp>
        <p:nvSpPr>
          <p:cNvPr id="2" name="Title Placeholder 1"/>
          <p:cNvSpPr>
            <a:spLocks noGrp="1"/>
          </p:cNvSpPr>
          <p:nvPr>
            <p:ph type="title"/>
          </p:nvPr>
        </p:nvSpPr>
        <p:spPr>
          <a:xfrm>
            <a:off x="4876800" y="457200"/>
            <a:ext cx="2819400" cy="5715000"/>
          </a:xfrm>
          <a:prstGeom prst="rect">
            <a:avLst/>
          </a:prstGeom>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457200" y="457200"/>
            <a:ext cx="3657600" cy="5714999"/>
          </a:xfrm>
          <a:prstGeom prst="rect">
            <a:avLst/>
          </a:prstGeom>
        </p:spPr>
        <p:txBody>
          <a:bodyPr vert="horz" lIns="91440" tIns="45720" rIns="91440" bIns="45720" rtlCol="0" anchor="ct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8" name="Slide Number Placeholder 7"/>
          <p:cNvSpPr>
            <a:spLocks noGrp="1"/>
          </p:cNvSpPr>
          <p:nvPr>
            <p:ph type="sldNum" sz="quarter" idx="4"/>
          </p:nvPr>
        </p:nvSpPr>
        <p:spPr>
          <a:xfrm>
            <a:off x="7772400" y="6400800"/>
            <a:ext cx="533400" cy="152400"/>
          </a:xfrm>
          <a:prstGeom prst="rect">
            <a:avLst/>
          </a:prstGeom>
        </p:spPr>
        <p:txBody>
          <a:bodyPr vert="horz" lIns="91440" tIns="45720" rIns="91440" bIns="45720" rtlCol="0" anchor="ctr"/>
          <a:lstStyle>
            <a:lvl1pPr algn="ctr">
              <a:defRPr sz="1050">
                <a:solidFill>
                  <a:schemeClr val="tx1">
                    <a:lumMod val="50000"/>
                    <a:lumOff val="50000"/>
                  </a:schemeClr>
                </a:solidFill>
              </a:defRPr>
            </a:lvl1pPr>
          </a:lstStyle>
          <a:p>
            <a:fld id="{8E4B8FF2-10DF-4B9C-B0AE-C2C71E0AE165}" type="slidenum">
              <a:rPr lang="tr-TR" smtClean="0"/>
              <a:t>‹#›</a:t>
            </a:fld>
            <a:endParaRPr lang="tr-TR"/>
          </a:p>
        </p:txBody>
      </p:sp>
      <p:sp>
        <p:nvSpPr>
          <p:cNvPr id="9" name="Date Placeholder 8"/>
          <p:cNvSpPr>
            <a:spLocks noGrp="1"/>
          </p:cNvSpPr>
          <p:nvPr>
            <p:ph type="dt" sz="half" idx="2"/>
          </p:nvPr>
        </p:nvSpPr>
        <p:spPr>
          <a:xfrm>
            <a:off x="4876801" y="6426201"/>
            <a:ext cx="2819399" cy="126999"/>
          </a:xfrm>
          <a:prstGeom prst="rect">
            <a:avLst/>
          </a:prstGeom>
        </p:spPr>
        <p:txBody>
          <a:bodyPr vert="horz" lIns="91440" tIns="45720" rIns="91440" bIns="45720" rtlCol="0" anchor="ctr"/>
          <a:lstStyle>
            <a:lvl1pPr algn="r">
              <a:defRPr sz="1050">
                <a:solidFill>
                  <a:schemeClr val="tx1">
                    <a:lumMod val="50000"/>
                    <a:lumOff val="50000"/>
                  </a:schemeClr>
                </a:solidFill>
              </a:defRPr>
            </a:lvl1pPr>
          </a:lstStyle>
          <a:p>
            <a:fld id="{73B332E0-2F3F-4080-B235-0FBFBF4BF908}" type="datetimeFigureOut">
              <a:rPr lang="tr-TR" smtClean="0"/>
              <a:t>27.3.2019</a:t>
            </a:fld>
            <a:endParaRPr lang="tr-TR"/>
          </a:p>
        </p:txBody>
      </p:sp>
      <p:sp>
        <p:nvSpPr>
          <p:cNvPr id="10" name="Footer Placeholder 9"/>
          <p:cNvSpPr>
            <a:spLocks noGrp="1"/>
          </p:cNvSpPr>
          <p:nvPr>
            <p:ph type="ftr" sz="quarter" idx="3"/>
          </p:nvPr>
        </p:nvSpPr>
        <p:spPr>
          <a:xfrm>
            <a:off x="4875213" y="6296248"/>
            <a:ext cx="2820987" cy="152400"/>
          </a:xfrm>
          <a:prstGeom prst="rect">
            <a:avLst/>
          </a:prstGeom>
        </p:spPr>
        <p:txBody>
          <a:bodyPr vert="horz" lIns="91440" tIns="45720" rIns="91440" bIns="45720" rtlCol="0" anchor="b"/>
          <a:lstStyle>
            <a:lvl1pPr algn="r">
              <a:defRPr sz="1050">
                <a:solidFill>
                  <a:schemeClr val="tx1"/>
                </a:solidFill>
              </a:defRPr>
            </a:lvl1pPr>
          </a:lstStyle>
          <a:p>
            <a:endParaRPr lang="tr-TR"/>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iming>
    <p:tnLst>
      <p:par>
        <p:cTn id="1" dur="indefinite" restart="never" nodeType="tmRoot"/>
      </p:par>
    </p:tnLst>
  </p:timing>
  <p:txStyles>
    <p:title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p:titleStyle>
    <p:bodyStyle>
      <a:lvl1pPr marL="182880" indent="-18288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85000"/>
            </a:schemeClr>
          </a:solidFill>
          <a:latin typeface="+mn-lt"/>
          <a:ea typeface="+mn-ea"/>
          <a:cs typeface="+mn-cs"/>
        </a:defRPr>
      </a:lvl1pPr>
      <a:lvl2pPr marL="41148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2pPr>
      <a:lvl3pPr marL="59436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3pPr>
      <a:lvl4pPr marL="77724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4pPr>
      <a:lvl5pPr marL="96012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624" y="4077073"/>
            <a:ext cx="3981450" cy="2127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948264" cy="6900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568" y="1556792"/>
            <a:ext cx="4081345" cy="230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Metin kutusu 5"/>
          <p:cNvSpPr txBox="1"/>
          <p:nvPr/>
        </p:nvSpPr>
        <p:spPr>
          <a:xfrm>
            <a:off x="395536" y="3717032"/>
            <a:ext cx="4320480" cy="1754326"/>
          </a:xfrm>
          <a:prstGeom prst="rect">
            <a:avLst/>
          </a:prstGeom>
          <a:noFill/>
        </p:spPr>
        <p:txBody>
          <a:bodyPr wrap="square" rtlCol="0">
            <a:spAutoFit/>
          </a:bodyPr>
          <a:lstStyle/>
          <a:p>
            <a:r>
              <a:rPr lang="tr-TR" b="1" dirty="0" smtClean="0"/>
              <a:t>HAZIRLAYANLAR:</a:t>
            </a:r>
          </a:p>
          <a:p>
            <a:r>
              <a:rPr lang="tr-TR" dirty="0" smtClean="0"/>
              <a:t>YEKDA  ERÖRS 16210307005</a:t>
            </a:r>
          </a:p>
          <a:p>
            <a:r>
              <a:rPr lang="tr-TR" dirty="0" smtClean="0"/>
              <a:t>ŞERİFE ÇAYIR    14010307027</a:t>
            </a:r>
          </a:p>
          <a:p>
            <a:r>
              <a:rPr lang="tr-TR" dirty="0" smtClean="0"/>
              <a:t>DOĞAN TAŞDEMİR 15010307035</a:t>
            </a:r>
          </a:p>
          <a:p>
            <a:r>
              <a:rPr lang="tr-TR" dirty="0" smtClean="0"/>
              <a:t>ABDALAZIZ MOHAMMAD 14410308054</a:t>
            </a:r>
          </a:p>
          <a:p>
            <a:r>
              <a:rPr lang="tr-TR" dirty="0" smtClean="0"/>
              <a:t>MEHMET NADİR LEVENT 15010308052</a:t>
            </a:r>
            <a:endParaRPr lang="tr-TR" dirty="0"/>
          </a:p>
        </p:txBody>
      </p:sp>
    </p:spTree>
    <p:extLst>
      <p:ext uri="{BB962C8B-B14F-4D97-AF65-F5344CB8AC3E}">
        <p14:creationId xmlns:p14="http://schemas.microsoft.com/office/powerpoint/2010/main" val="28246099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p:txBody>
          <a:bodyPr>
            <a:normAutofit/>
          </a:bodyPr>
          <a:lstStyle/>
          <a:p>
            <a:r>
              <a:rPr lang="tr-TR" sz="2200" dirty="0"/>
              <a:t>Fosil yakıtların katılaşmış ve sıkıştırılmış hali </a:t>
            </a:r>
            <a:r>
              <a:rPr lang="tr-TR" sz="2200" dirty="0" smtClean="0"/>
              <a:t>kömürdür.</a:t>
            </a:r>
            <a:endParaRPr lang="tr-TR" sz="2200" dirty="0"/>
          </a:p>
          <a:p>
            <a:r>
              <a:rPr lang="tr-TR" sz="2200" dirty="0" smtClean="0"/>
              <a:t>Ortaya </a:t>
            </a:r>
            <a:r>
              <a:rPr lang="tr-TR" sz="2200" dirty="0"/>
              <a:t>çıkışı milyonlarca yıl süren kömürün, bataklıklarda bulunan bitkisel atıklardan oluştuğu tahmin edilmektedir.</a:t>
            </a:r>
          </a:p>
          <a:p>
            <a:r>
              <a:rPr lang="tr-TR" sz="2200" dirty="0"/>
              <a:t>Kömür, çoğunlukla karbon, hidrojen ve oksijenden </a:t>
            </a:r>
            <a:r>
              <a:rPr lang="tr-TR" sz="2200" dirty="0" smtClean="0"/>
              <a:t>oluşan </a:t>
            </a:r>
            <a:r>
              <a:rPr lang="tr-TR" sz="2200" dirty="0"/>
              <a:t>az miktarda kükürt ve nitrojen içeren bir enerji hammaddesidir. </a:t>
            </a:r>
            <a:endParaRPr lang="tr-TR" sz="2200" dirty="0" smtClean="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764704"/>
            <a:ext cx="4032448"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4143" y="-1179512"/>
            <a:ext cx="3187700" cy="571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49587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p:txBody>
          <a:bodyPr/>
          <a:lstStyle/>
          <a:p>
            <a:r>
              <a:rPr lang="tr-TR" dirty="0"/>
              <a:t>Kömür, dünyanın en büyük potansiyeline sahip fosil kaynak türdür. </a:t>
            </a:r>
            <a:endParaRPr lang="tr-TR" dirty="0" smtClean="0"/>
          </a:p>
          <a:p>
            <a:r>
              <a:rPr lang="tr-TR" dirty="0" smtClean="0"/>
              <a:t>2006 </a:t>
            </a:r>
            <a:r>
              <a:rPr lang="tr-TR" dirty="0"/>
              <a:t>yılı itibariyle dünya kömür rezervleri 909 milyar ton olarak </a:t>
            </a:r>
            <a:r>
              <a:rPr lang="tr-TR" dirty="0" smtClean="0"/>
              <a:t>hesaplanmıştır. </a:t>
            </a:r>
          </a:p>
          <a:p>
            <a:r>
              <a:rPr lang="tr-TR" dirty="0" smtClean="0"/>
              <a:t>Rezervlerin </a:t>
            </a:r>
            <a:r>
              <a:rPr lang="tr-TR" dirty="0"/>
              <a:t>yüzde 67’si dört ülkede bulunmaktadır: </a:t>
            </a:r>
            <a:endParaRPr lang="tr-TR" dirty="0" smtClean="0"/>
          </a:p>
          <a:p>
            <a:r>
              <a:rPr lang="tr-TR" dirty="0" smtClean="0"/>
              <a:t>ABD </a:t>
            </a:r>
            <a:r>
              <a:rPr lang="tr-TR" dirty="0"/>
              <a:t>(yüzde 27), Rusya (yüzde 17), Çin (yüzde 13), Hindistan (yüzde 10). 1990 yılında 1,174 milyar ton olarak hesaplanan dünya kömür rezervleri 2000 yılında 1,083 milyar tona ve 2006 yılında 909 milyar tona </a:t>
            </a:r>
            <a:r>
              <a:rPr lang="tr-TR" dirty="0" smtClean="0"/>
              <a:t>düşmüştür.</a:t>
            </a:r>
            <a:endParaRPr lang="tr-TR" dirty="0"/>
          </a:p>
          <a:p>
            <a:endParaRPr lang="tr-TR" dirty="0"/>
          </a:p>
        </p:txBody>
      </p:sp>
      <p:sp>
        <p:nvSpPr>
          <p:cNvPr id="3" name="Başlık 2"/>
          <p:cNvSpPr>
            <a:spLocks noGrp="1"/>
          </p:cNvSpPr>
          <p:nvPr>
            <p:ph type="title"/>
          </p:nvPr>
        </p:nvSpPr>
        <p:spPr/>
        <p:txBody>
          <a:bodyPr/>
          <a:lstStyle/>
          <a:p>
            <a:endParaRPr lang="tr-TR"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620688"/>
            <a:ext cx="4041341" cy="5170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86396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57200" y="457200"/>
            <a:ext cx="4330824" cy="5714999"/>
          </a:xfrm>
        </p:spPr>
        <p:txBody>
          <a:bodyPr/>
          <a:lstStyle/>
          <a:p>
            <a:r>
              <a:rPr lang="tr-TR" dirty="0" smtClean="0"/>
              <a:t>Fosil </a:t>
            </a:r>
            <a:r>
              <a:rPr lang="tr-TR" dirty="0"/>
              <a:t>yakıtların sıvılaşmış hali petroldür.</a:t>
            </a:r>
          </a:p>
          <a:p>
            <a:r>
              <a:rPr lang="tr-TR" dirty="0" smtClean="0"/>
              <a:t>Deniz </a:t>
            </a:r>
            <a:r>
              <a:rPr lang="tr-TR" dirty="0"/>
              <a:t>altındaki bitki ve canlılarının çürüyerek yer tabanında birikmesi, zamanla deniz sularının çekilmesine bağlı olarak bu kalıntıların toprak ve kumla kaplanması, daha sonra da sıcaklık-basınç etkisiyle ayrılması sonucu </a:t>
            </a:r>
            <a:r>
              <a:rPr lang="tr-TR" dirty="0" smtClean="0"/>
              <a:t>meydana </a:t>
            </a:r>
            <a:r>
              <a:rPr lang="tr-TR" dirty="0"/>
              <a:t>gelmiştir</a:t>
            </a:r>
            <a:r>
              <a:rPr lang="tr-TR" dirty="0" smtClean="0"/>
              <a:t>.</a:t>
            </a:r>
          </a:p>
          <a:p>
            <a:r>
              <a:rPr lang="tr-TR" dirty="0"/>
              <a:t>Bugün dünyanın önemli enerji ve sanayi hammaddelerinden biri olan petrol ve yan ürünleri hemen hemen bütün alanlarda kullanılan çok önemli bir enerji kaynağıdır. </a:t>
            </a:r>
          </a:p>
          <a:p>
            <a:r>
              <a:rPr lang="tr-TR" dirty="0"/>
              <a:t>Değişik oranlardaki katı, sıvı ve gaz hidrokarbonların karışımıdır</a:t>
            </a:r>
            <a:r>
              <a:rPr lang="tr-TR" dirty="0" smtClean="0"/>
              <a:t>.</a:t>
            </a:r>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0032" y="1196752"/>
            <a:ext cx="3600400" cy="4248472"/>
          </a:xfrm>
          <a:prstGeom prst="rect">
            <a:avLst/>
          </a:prstGeom>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1107504"/>
            <a:ext cx="2938463" cy="571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4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57200" y="457200"/>
            <a:ext cx="4690864" cy="5714999"/>
          </a:xfrm>
        </p:spPr>
        <p:txBody>
          <a:bodyPr>
            <a:normAutofit/>
          </a:bodyPr>
          <a:lstStyle/>
          <a:p>
            <a:pPr fontAlgn="base"/>
            <a:r>
              <a:rPr lang="tr-TR" dirty="0" smtClean="0"/>
              <a:t>Ham </a:t>
            </a:r>
            <a:r>
              <a:rPr lang="tr-TR" dirty="0"/>
              <a:t>petrolün kullanım alanı </a:t>
            </a:r>
            <a:r>
              <a:rPr lang="tr-TR" dirty="0" smtClean="0"/>
              <a:t>sınırlıdır. Fakat </a:t>
            </a:r>
            <a:r>
              <a:rPr lang="tr-TR" dirty="0"/>
              <a:t>petrol işlendikten sonra elde edilen ürünlerin değeri ve kullanım alanı da artmaktadır</a:t>
            </a:r>
            <a:r>
              <a:rPr lang="tr-TR" dirty="0" smtClean="0"/>
              <a:t>.</a:t>
            </a:r>
          </a:p>
          <a:p>
            <a:pPr fontAlgn="base"/>
            <a:r>
              <a:rPr lang="tr-TR" dirty="0" smtClean="0"/>
              <a:t>Günümüzde </a:t>
            </a:r>
            <a:r>
              <a:rPr lang="tr-TR" dirty="0"/>
              <a:t>petrolün işlenmesiyle 80 </a:t>
            </a:r>
            <a:r>
              <a:rPr lang="tr-TR" dirty="0" smtClean="0"/>
              <a:t>bine </a:t>
            </a:r>
            <a:r>
              <a:rPr lang="tr-TR" dirty="0"/>
              <a:t>yakın ürün elde edilmektedir</a:t>
            </a:r>
            <a:r>
              <a:rPr lang="tr-TR" dirty="0" smtClean="0"/>
              <a:t>.</a:t>
            </a:r>
          </a:p>
          <a:p>
            <a:pPr fontAlgn="base"/>
            <a:r>
              <a:rPr lang="tr-TR" dirty="0" smtClean="0"/>
              <a:t>Otomobillerden </a:t>
            </a:r>
            <a:r>
              <a:rPr lang="tr-TR" dirty="0"/>
              <a:t>uçaklara kadar bir hemen tüm araçların çalışması için petrole ihtiyaç duyulmaktadır. Ayrıca kurulan ve </a:t>
            </a:r>
            <a:r>
              <a:rPr lang="tr-TR" dirty="0" smtClean="0"/>
              <a:t>gelişen </a:t>
            </a:r>
            <a:r>
              <a:rPr lang="tr-TR" dirty="0"/>
              <a:t>petrokimya sanayinde petrolün pek çok yan ürünü üretilmektedir.</a:t>
            </a:r>
          </a:p>
          <a:p>
            <a:pPr fontAlgn="base"/>
            <a:r>
              <a:rPr lang="tr-TR" dirty="0"/>
              <a:t>Ancak en çok kullanıldığı alanlar ulaşım ve enerjidir. </a:t>
            </a:r>
          </a:p>
          <a:p>
            <a:pPr fontAlgn="base"/>
            <a:r>
              <a:rPr lang="tr-TR" dirty="0" smtClean="0"/>
              <a:t>Petrolün </a:t>
            </a:r>
            <a:r>
              <a:rPr lang="tr-TR" dirty="0"/>
              <a:t>işlendiği yere rafineri denir. Ham petrol işlendikten sonra elde edilen ürünler önem sırasına göre; Benzin, </a:t>
            </a:r>
            <a:r>
              <a:rPr lang="tr-TR" dirty="0" err="1"/>
              <a:t>Fuel</a:t>
            </a:r>
            <a:r>
              <a:rPr lang="tr-TR" dirty="0"/>
              <a:t> </a:t>
            </a:r>
            <a:r>
              <a:rPr lang="tr-TR" dirty="0" err="1"/>
              <a:t>Oil</a:t>
            </a:r>
            <a:r>
              <a:rPr lang="tr-TR" dirty="0"/>
              <a:t>, Motorin, Lipit Petrol Gazı (LPG), Jet Yakıtı ve Asfalttır</a:t>
            </a:r>
            <a:r>
              <a:rPr lang="tr-TR" dirty="0" smtClean="0"/>
              <a:t>.</a:t>
            </a:r>
            <a:endParaRPr lang="tr-T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908720"/>
            <a:ext cx="3528392" cy="4752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1323528"/>
            <a:ext cx="3030537" cy="571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93664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57200" y="457200"/>
            <a:ext cx="3898776" cy="5714999"/>
          </a:xfrm>
        </p:spPr>
        <p:txBody>
          <a:bodyPr>
            <a:normAutofit/>
          </a:bodyPr>
          <a:lstStyle/>
          <a:p>
            <a:r>
              <a:rPr lang="tr-TR" sz="2200" dirty="0"/>
              <a:t>Fosil yakıtların gaz şeklindeki  </a:t>
            </a:r>
            <a:r>
              <a:rPr lang="tr-TR" sz="2200" dirty="0" smtClean="0"/>
              <a:t>çeşidi doğal gazdır</a:t>
            </a:r>
            <a:r>
              <a:rPr lang="tr-TR" sz="2200" dirty="0"/>
              <a:t>. </a:t>
            </a:r>
            <a:endParaRPr lang="tr-TR" sz="2200" dirty="0" smtClean="0"/>
          </a:p>
          <a:p>
            <a:r>
              <a:rPr lang="tr-TR" sz="2200" dirty="0" smtClean="0"/>
              <a:t>Doğal </a:t>
            </a:r>
            <a:r>
              <a:rPr lang="tr-TR" sz="2200" dirty="0"/>
              <a:t>gaz yerkabuğunun altında, </a:t>
            </a:r>
            <a:r>
              <a:rPr lang="tr-TR" sz="2200" dirty="0" smtClean="0"/>
              <a:t>belli jeolojik oluşumlarla</a:t>
            </a:r>
            <a:r>
              <a:rPr lang="tr-TR" sz="2200" dirty="0"/>
              <a:t>  gerçekleşen, metan ve hidrokarbonlardan oluşan yanıcı, renksiz, kokusuz ve havadan hafif bir gaz karışımıdır</a:t>
            </a:r>
            <a:r>
              <a:rPr lang="tr-TR" sz="2200" dirty="0" smtClean="0"/>
              <a:t>.</a:t>
            </a:r>
          </a:p>
          <a:p>
            <a:r>
              <a:rPr lang="tr-TR" sz="2200" dirty="0" smtClean="0"/>
              <a:t>Doğal </a:t>
            </a:r>
            <a:r>
              <a:rPr lang="tr-TR" sz="2200" dirty="0"/>
              <a:t>gaz yer altında birikmiş büyük yataklar şeklinde bulur.</a:t>
            </a:r>
          </a:p>
          <a:p>
            <a:endParaRPr lang="tr-TR" sz="2200" dirty="0"/>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1124744"/>
            <a:ext cx="3528392" cy="3923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243408"/>
            <a:ext cx="2773363" cy="396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91515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4294967295"/>
          </p:nvPr>
        </p:nvSpPr>
        <p:spPr>
          <a:xfrm>
            <a:off x="0" y="333375"/>
            <a:ext cx="4392613" cy="6048375"/>
          </a:xfrm>
        </p:spPr>
        <p:txBody>
          <a:bodyPr>
            <a:normAutofit/>
          </a:bodyPr>
          <a:lstStyle/>
          <a:p>
            <a:r>
              <a:rPr lang="tr-TR" sz="2200" dirty="0" smtClean="0"/>
              <a:t>Doğalgaz, milyonlarca yıl önce yaşamış bitki ve hayvan artıklarının zamanla yeryüzü kabuğunun derinliklerine gömülüp kimyasal dönüşüme uğraması sonucu </a:t>
            </a:r>
            <a:r>
              <a:rPr lang="tr-TR" sz="2200" dirty="0"/>
              <a:t>oluşur</a:t>
            </a:r>
            <a:r>
              <a:rPr lang="tr-TR" sz="2200" dirty="0" smtClean="0"/>
              <a:t>.</a:t>
            </a:r>
          </a:p>
          <a:p>
            <a:r>
              <a:rPr lang="tr-TR" sz="2200" dirty="0" smtClean="0"/>
              <a:t> Kaynağından çıkarıldığı haliyle herhangi bir işlemden geçirilmeksizin kullanılabilmektedir.</a:t>
            </a:r>
            <a:endParaRPr lang="tr-TR" sz="2200" dirty="0"/>
          </a:p>
          <a:p>
            <a:r>
              <a:rPr lang="tr-TR" sz="2200" dirty="0"/>
              <a:t>. Dünyanın değișik bölgelerinde bulunan doğal gaz rezervleri 2007 yılı sonu itibariyle 177,36 trilyon m3 olarak hesaplanmıștır. Rezerv sıralamasında Orta Doğu yüzde 40,3 payı ile dünyanın birinci büyük doğal gaz rezerv bölgesidir. </a:t>
            </a:r>
            <a:endParaRPr lang="tr-TR" sz="2200" dirty="0" smtClean="0"/>
          </a:p>
          <a:p>
            <a:endParaRPr lang="tr-TR"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692696"/>
            <a:ext cx="3816424"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49273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57200" y="457200"/>
            <a:ext cx="4258816" cy="5714999"/>
          </a:xfrm>
        </p:spPr>
        <p:txBody>
          <a:bodyPr>
            <a:normAutofit/>
          </a:bodyPr>
          <a:lstStyle/>
          <a:p>
            <a:r>
              <a:rPr lang="tr-TR" sz="2200" dirty="0"/>
              <a:t>Günlük yaşantımızda birçok fayda sağlayan fosil yakıtlar sanayi tesisleri, otomobil ve makineler dahil olmak üzere birçok alanda kullanılmaktadır</a:t>
            </a:r>
            <a:r>
              <a:rPr lang="tr-TR" sz="2200" dirty="0" smtClean="0"/>
              <a:t>.</a:t>
            </a:r>
          </a:p>
          <a:p>
            <a:endParaRPr lang="tr-TR" sz="2200" dirty="0" smtClean="0"/>
          </a:p>
          <a:p>
            <a:r>
              <a:rPr lang="tr-TR" sz="2200" b="1" dirty="0" smtClean="0"/>
              <a:t>YARARLARI</a:t>
            </a:r>
            <a:endParaRPr lang="tr-TR" sz="2200" b="1" dirty="0"/>
          </a:p>
          <a:p>
            <a:r>
              <a:rPr lang="tr-TR" sz="2200" dirty="0"/>
              <a:t>Doğada bolca </a:t>
            </a:r>
            <a:r>
              <a:rPr lang="tr-TR" sz="2200" dirty="0" smtClean="0"/>
              <a:t>bulunmaları</a:t>
            </a:r>
            <a:endParaRPr lang="tr-TR" sz="2200" dirty="0"/>
          </a:p>
          <a:p>
            <a:r>
              <a:rPr lang="tr-TR" sz="2200" dirty="0" smtClean="0"/>
              <a:t>Verimli </a:t>
            </a:r>
            <a:r>
              <a:rPr lang="tr-TR" sz="2200" dirty="0"/>
              <a:t>ve güvenilir enerji</a:t>
            </a:r>
          </a:p>
          <a:p>
            <a:r>
              <a:rPr lang="tr-TR" sz="2200" dirty="0" smtClean="0"/>
              <a:t>Yüksek </a:t>
            </a:r>
            <a:r>
              <a:rPr lang="tr-TR" sz="2200" dirty="0"/>
              <a:t>kaloriye sahip kömür ile </a:t>
            </a:r>
            <a:r>
              <a:rPr lang="tr-TR" sz="2200" dirty="0" smtClean="0"/>
              <a:t>ısınma</a:t>
            </a:r>
            <a:endParaRPr lang="tr-TR" sz="2200" dirty="0"/>
          </a:p>
          <a:p>
            <a:r>
              <a:rPr lang="tr-TR" sz="2200" dirty="0" smtClean="0"/>
              <a:t>Doğalgaz </a:t>
            </a:r>
            <a:r>
              <a:rPr lang="tr-TR" sz="2200" dirty="0"/>
              <a:t>ile ısınma </a:t>
            </a:r>
            <a:r>
              <a:rPr lang="tr-TR" sz="2200" dirty="0" smtClean="0"/>
              <a:t>ihtiyacı</a:t>
            </a:r>
            <a:endParaRPr lang="tr-TR" sz="2200" dirty="0"/>
          </a:p>
          <a:p>
            <a:r>
              <a:rPr lang="tr-TR" sz="2200" dirty="0" smtClean="0"/>
              <a:t>Rafine </a:t>
            </a:r>
            <a:r>
              <a:rPr lang="tr-TR" sz="2200" dirty="0"/>
              <a:t>edilmiş petrol ile ulaşım ihtiyacının </a:t>
            </a:r>
            <a:r>
              <a:rPr lang="tr-TR" sz="2200" dirty="0" smtClean="0"/>
              <a:t>karşılanması</a:t>
            </a:r>
            <a:endParaRPr lang="tr-TR" sz="2200" dirty="0"/>
          </a:p>
          <a:p>
            <a:r>
              <a:rPr lang="tr-TR" sz="2200" dirty="0" smtClean="0"/>
              <a:t>İstihdam sağlama</a:t>
            </a:r>
            <a:endParaRPr lang="tr-TR" sz="2200" dirty="0"/>
          </a:p>
          <a:p>
            <a:endParaRPr lang="tr-TR" sz="2200" dirty="0"/>
          </a:p>
        </p:txBody>
      </p:sp>
      <p:sp>
        <p:nvSpPr>
          <p:cNvPr id="3" name="Başlık 2"/>
          <p:cNvSpPr>
            <a:spLocks noGrp="1"/>
          </p:cNvSpPr>
          <p:nvPr>
            <p:ph type="title"/>
          </p:nvPr>
        </p:nvSpPr>
        <p:spPr>
          <a:xfrm>
            <a:off x="5076056" y="0"/>
            <a:ext cx="2620144" cy="2636912"/>
          </a:xfrm>
        </p:spPr>
        <p:txBody>
          <a:bodyPr/>
          <a:lstStyle/>
          <a:p>
            <a:r>
              <a:rPr lang="tr-TR" b="1" dirty="0" smtClean="0"/>
              <a:t>FOSİL YAKITLARIN YARARLARI</a:t>
            </a:r>
            <a:endParaRPr lang="tr-TR" b="1"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2276872"/>
            <a:ext cx="3168352"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05829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541" y="332656"/>
            <a:ext cx="8160907" cy="6120680"/>
          </a:xfrm>
          <a:prstGeom prst="rect">
            <a:avLst/>
          </a:prstGeom>
        </p:spPr>
      </p:pic>
    </p:spTree>
    <p:extLst>
      <p:ext uri="{BB962C8B-B14F-4D97-AF65-F5344CB8AC3E}">
        <p14:creationId xmlns:p14="http://schemas.microsoft.com/office/powerpoint/2010/main" val="25679906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4294967295"/>
          </p:nvPr>
        </p:nvSpPr>
        <p:spPr>
          <a:xfrm>
            <a:off x="0" y="0"/>
            <a:ext cx="4330700" cy="6453188"/>
          </a:xfrm>
        </p:spPr>
        <p:txBody>
          <a:bodyPr/>
          <a:lstStyle/>
          <a:p>
            <a:r>
              <a:rPr lang="tr-TR" b="1" dirty="0" smtClean="0"/>
              <a:t>İNSAN SAĞLIĞINA ZARARLARI</a:t>
            </a:r>
          </a:p>
          <a:p>
            <a:r>
              <a:rPr lang="tr-TR" dirty="0" smtClean="0"/>
              <a:t>İnsanlar </a:t>
            </a:r>
            <a:r>
              <a:rPr lang="tr-TR" dirty="0"/>
              <a:t>üzerindeki etkisi: </a:t>
            </a:r>
            <a:endParaRPr lang="tr-TR" dirty="0" smtClean="0"/>
          </a:p>
          <a:p>
            <a:r>
              <a:rPr lang="tr-TR" dirty="0" smtClean="0"/>
              <a:t>Fosil </a:t>
            </a:r>
            <a:r>
              <a:rPr lang="tr-TR" dirty="0"/>
              <a:t>yakıtların zararları arasında en önemli olan etkenlerden bir tanesi de insanlar üzerindeki etkilerdir. </a:t>
            </a:r>
            <a:endParaRPr lang="tr-TR" dirty="0" smtClean="0"/>
          </a:p>
          <a:p>
            <a:r>
              <a:rPr lang="tr-TR" dirty="0" smtClean="0"/>
              <a:t>Fosil </a:t>
            </a:r>
            <a:r>
              <a:rPr lang="tr-TR" dirty="0"/>
              <a:t>yakıtların yanması ile birlikte yayılan gazlar ve fosil parçacıkları birçok kişide solunum yolu hastalıklarına neden olabilir. </a:t>
            </a:r>
            <a:endParaRPr lang="tr-TR" dirty="0" smtClean="0"/>
          </a:p>
          <a:p>
            <a:r>
              <a:rPr lang="tr-TR" dirty="0" smtClean="0"/>
              <a:t>Bu </a:t>
            </a:r>
            <a:r>
              <a:rPr lang="tr-TR" dirty="0"/>
              <a:t>durum başta kanser olmak üzere birçok hastalığa davetiye çıkarmaktadır. </a:t>
            </a:r>
            <a:endParaRPr lang="tr-TR" dirty="0" smtClean="0"/>
          </a:p>
          <a:p>
            <a:r>
              <a:rPr lang="tr-TR" dirty="0" smtClean="0"/>
              <a:t>Suya </a:t>
            </a:r>
            <a:r>
              <a:rPr lang="tr-TR" dirty="0"/>
              <a:t>karışır, hazımsızlık yapar, toprağa sızar, bereketi kaçırır, havaya uçar, nefes keser astım yapar</a:t>
            </a:r>
            <a:r>
              <a:rPr lang="tr-TR" dirty="0" smtClean="0"/>
              <a:t>.</a:t>
            </a:r>
          </a:p>
          <a:p>
            <a:r>
              <a:rPr lang="tr-TR" dirty="0" smtClean="0"/>
              <a:t>Sonuç </a:t>
            </a:r>
            <a:r>
              <a:rPr lang="tr-TR" dirty="0"/>
              <a:t>olarak ise çok sayıda kişinin erken ölümüne sebep olmaktadır</a:t>
            </a:r>
            <a:r>
              <a:rPr lang="tr-TR" dirty="0" smtClean="0"/>
              <a:t>.</a:t>
            </a:r>
            <a:endParaRPr lang="tr-T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3972" y="1340767"/>
            <a:ext cx="3456384" cy="41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52932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4294967295"/>
          </p:nvPr>
        </p:nvSpPr>
        <p:spPr>
          <a:xfrm>
            <a:off x="258782" y="333053"/>
            <a:ext cx="6842125" cy="3455987"/>
          </a:xfrm>
        </p:spPr>
        <p:txBody>
          <a:bodyPr>
            <a:noAutofit/>
          </a:bodyPr>
          <a:lstStyle/>
          <a:p>
            <a:pPr marL="0" indent="0">
              <a:buNone/>
            </a:pPr>
            <a:r>
              <a:rPr lang="tr-TR" sz="2200" b="1" dirty="0" smtClean="0"/>
              <a:t>  </a:t>
            </a:r>
          </a:p>
          <a:p>
            <a:pPr marL="0" indent="0">
              <a:buNone/>
            </a:pPr>
            <a:r>
              <a:rPr lang="tr-TR" sz="2200" b="1" dirty="0" smtClean="0"/>
              <a:t>ÇEVREYE ZARARLARI</a:t>
            </a:r>
            <a:endParaRPr lang="tr-TR" sz="2200" b="1" dirty="0"/>
          </a:p>
          <a:p>
            <a:r>
              <a:rPr lang="tr-TR" sz="2200" dirty="0" smtClean="0"/>
              <a:t>Asit </a:t>
            </a:r>
            <a:r>
              <a:rPr lang="tr-TR" sz="2200" dirty="0"/>
              <a:t>yağmurlarının meydana gelmesine neden olur. </a:t>
            </a:r>
            <a:endParaRPr lang="tr-TR" sz="2200" dirty="0" smtClean="0"/>
          </a:p>
          <a:p>
            <a:r>
              <a:rPr lang="tr-TR" sz="2200" dirty="0" smtClean="0"/>
              <a:t>Fosil </a:t>
            </a:r>
            <a:r>
              <a:rPr lang="tr-TR" sz="2200" dirty="0"/>
              <a:t>yakıtların kullanımı havanın kirlenmesine neden olur. </a:t>
            </a:r>
            <a:endParaRPr lang="tr-TR" sz="2200" dirty="0" smtClean="0"/>
          </a:p>
          <a:p>
            <a:r>
              <a:rPr lang="tr-TR" sz="2200" dirty="0" smtClean="0"/>
              <a:t>Kirlenen </a:t>
            </a:r>
            <a:r>
              <a:rPr lang="tr-TR" sz="2200" dirty="0"/>
              <a:t>hava belirli bir süre sonra asit yağmurlarına dönüşmekte ve asit yağmurları da çevredeki bitki örtüsünün yok olmasına neden olmaktadır. </a:t>
            </a:r>
            <a:endParaRPr lang="tr-TR" sz="2200" dirty="0" smtClean="0"/>
          </a:p>
          <a:p>
            <a:r>
              <a:rPr lang="tr-TR" sz="2200" dirty="0" smtClean="0"/>
              <a:t>Ayrıca </a:t>
            </a:r>
            <a:r>
              <a:rPr lang="tr-TR" sz="2200" dirty="0"/>
              <a:t>bu asit yağmurları akarsular ve nehirlere de aktığı için buradaki canlılarda asit yağmurları ile beraber yok olmaktadır</a:t>
            </a:r>
            <a:r>
              <a:rPr lang="tr-TR" sz="2200" dirty="0" smtClean="0"/>
              <a:t>.</a:t>
            </a:r>
            <a:endParaRPr lang="tr-TR" sz="2200" dirty="0"/>
          </a:p>
          <a:p>
            <a:endParaRPr lang="tr-TR" sz="22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005064"/>
            <a:ext cx="6624736"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82043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57200" y="457201"/>
            <a:ext cx="3657600" cy="3763888"/>
          </a:xfrm>
        </p:spPr>
        <p:txBody>
          <a:bodyPr/>
          <a:lstStyle/>
          <a:p>
            <a:r>
              <a:rPr lang="tr-TR" dirty="0"/>
              <a:t>Fosil, nesli tükenen canlıların uzun yıllar boyunca bozulmadan günümüze ulaşan </a:t>
            </a:r>
            <a:r>
              <a:rPr lang="tr-TR" dirty="0" smtClean="0"/>
              <a:t>kalıntılarına </a:t>
            </a:r>
            <a:r>
              <a:rPr lang="tr-TR" dirty="0"/>
              <a:t>denir. </a:t>
            </a:r>
          </a:p>
        </p:txBody>
      </p:sp>
      <p:sp>
        <p:nvSpPr>
          <p:cNvPr id="3" name="Başlık 2"/>
          <p:cNvSpPr>
            <a:spLocks noGrp="1"/>
          </p:cNvSpPr>
          <p:nvPr>
            <p:ph type="title"/>
          </p:nvPr>
        </p:nvSpPr>
        <p:spPr/>
        <p:txBody>
          <a:bodyPr/>
          <a:lstStyle/>
          <a:p>
            <a:r>
              <a:rPr lang="tr-TR" b="1" dirty="0" smtClean="0"/>
              <a:t>FOSİL NEDİR?</a:t>
            </a:r>
            <a:endParaRPr lang="tr-TR" b="1"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3717032"/>
            <a:ext cx="7200800" cy="2736304"/>
          </a:xfrm>
          <a:prstGeom prst="rect">
            <a:avLst/>
          </a:prstGeom>
        </p:spPr>
      </p:pic>
    </p:spTree>
    <p:extLst>
      <p:ext uri="{BB962C8B-B14F-4D97-AF65-F5344CB8AC3E}">
        <p14:creationId xmlns:p14="http://schemas.microsoft.com/office/powerpoint/2010/main" val="5808998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4294967295"/>
          </p:nvPr>
        </p:nvSpPr>
        <p:spPr>
          <a:xfrm>
            <a:off x="0" y="836613"/>
            <a:ext cx="6427788" cy="2160587"/>
          </a:xfrm>
        </p:spPr>
        <p:txBody>
          <a:bodyPr>
            <a:noAutofit/>
          </a:bodyPr>
          <a:lstStyle/>
          <a:p>
            <a:r>
              <a:rPr lang="tr-TR" sz="2200" dirty="0" smtClean="0"/>
              <a:t>Ozon </a:t>
            </a:r>
            <a:r>
              <a:rPr lang="tr-TR" sz="2200" dirty="0"/>
              <a:t>tabakasının incelmesine neden olur. </a:t>
            </a:r>
            <a:endParaRPr lang="tr-TR" sz="2200" dirty="0" smtClean="0"/>
          </a:p>
          <a:p>
            <a:r>
              <a:rPr lang="tr-TR" sz="2200" dirty="0" smtClean="0"/>
              <a:t>Fosil </a:t>
            </a:r>
            <a:r>
              <a:rPr lang="tr-TR" sz="2200" dirty="0"/>
              <a:t>yakıtların belki de en büyük zararlarından bir tanesi olarak ozon tabakasını delmesi gösterilir. </a:t>
            </a:r>
            <a:endParaRPr lang="tr-TR" sz="2200" dirty="0" smtClean="0"/>
          </a:p>
          <a:p>
            <a:r>
              <a:rPr lang="tr-TR" sz="2200" dirty="0" smtClean="0"/>
              <a:t>Çünkü </a:t>
            </a:r>
            <a:r>
              <a:rPr lang="tr-TR" sz="2200" dirty="0"/>
              <a:t>ozon tabakasının delinmesi dünya üzerindeki tüm canlıların hayatını tehlikeye sokmaktadır. </a:t>
            </a:r>
            <a:endParaRPr lang="tr-TR" sz="2200" dirty="0" smtClean="0"/>
          </a:p>
          <a:p>
            <a:r>
              <a:rPr lang="tr-TR" sz="2200" dirty="0" smtClean="0"/>
              <a:t>Delinen </a:t>
            </a:r>
            <a:r>
              <a:rPr lang="tr-TR" sz="2200" dirty="0"/>
              <a:t>ozon tabakası aynı zamanda küresel ısınmaya ve bu da buzulların eriyerek dünyanın sular altında kalmasına neden olacaktır</a:t>
            </a:r>
            <a:r>
              <a:rPr lang="tr-TR" sz="2200" dirty="0" smtClean="0"/>
              <a:t>.</a:t>
            </a:r>
            <a:endParaRPr lang="tr-TR" sz="2200" dirty="0"/>
          </a:p>
          <a:p>
            <a:endParaRPr lang="tr-TR" sz="22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573016"/>
            <a:ext cx="7200800" cy="265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51369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79512" y="332656"/>
            <a:ext cx="5770984" cy="4471391"/>
          </a:xfrm>
        </p:spPr>
        <p:txBody>
          <a:bodyPr/>
          <a:lstStyle/>
          <a:p>
            <a:r>
              <a:rPr lang="tr-TR" sz="2200" dirty="0" smtClean="0"/>
              <a:t>Havadaki </a:t>
            </a:r>
            <a:r>
              <a:rPr lang="tr-TR" sz="2200" dirty="0"/>
              <a:t>oksijenin azalmasına ve karbondioksitin artmasına neden olur. </a:t>
            </a:r>
            <a:endParaRPr lang="tr-TR" sz="2200" dirty="0" smtClean="0"/>
          </a:p>
          <a:p>
            <a:r>
              <a:rPr lang="tr-TR" sz="2200" dirty="0" smtClean="0"/>
              <a:t>Canlıların </a:t>
            </a:r>
            <a:r>
              <a:rPr lang="tr-TR" sz="2200" dirty="0"/>
              <a:t>yaşamına sağlıklı bir şekilde devam edebilmesi için oksijen vazgeçilmezler arasında yer alır. </a:t>
            </a:r>
            <a:endParaRPr lang="tr-TR" sz="2200" dirty="0" smtClean="0"/>
          </a:p>
          <a:p>
            <a:r>
              <a:rPr lang="tr-TR" sz="2200" dirty="0" smtClean="0"/>
              <a:t>Ancak </a:t>
            </a:r>
            <a:r>
              <a:rPr lang="tr-TR" sz="2200" dirty="0"/>
              <a:t>fosil yakıtlar havadaki karbondioksit miktarını artırdığı için oksijen miktarı düşmektedir</a:t>
            </a:r>
            <a:r>
              <a:rPr lang="tr-TR" sz="2200" dirty="0" smtClean="0"/>
              <a:t>.</a:t>
            </a:r>
          </a:p>
          <a:p>
            <a:r>
              <a:rPr lang="tr-TR" sz="2200" dirty="0" smtClean="0"/>
              <a:t> </a:t>
            </a:r>
            <a:r>
              <a:rPr lang="tr-TR" sz="2200" dirty="0"/>
              <a:t>Düşen oksijen miktarı da canlıların yaşamını tehlikeye sokar</a:t>
            </a:r>
            <a:r>
              <a:rPr lang="tr-TR" sz="2200" dirty="0" smtClean="0"/>
              <a:t>.</a:t>
            </a:r>
            <a:r>
              <a:rPr lang="tr-TR" sz="2200" dirty="0"/>
              <a:t/>
            </a:r>
            <a:br>
              <a:rPr lang="tr-TR" sz="2200" dirty="0"/>
            </a:br>
            <a:endParaRPr lang="tr-TR" sz="2200" dirty="0"/>
          </a:p>
          <a:p>
            <a:endParaRPr lang="tr-TR" dirty="0"/>
          </a:p>
        </p:txBody>
      </p:sp>
      <p:sp>
        <p:nvSpPr>
          <p:cNvPr id="3" name="Başlık 2"/>
          <p:cNvSpPr>
            <a:spLocks noGrp="1"/>
          </p:cNvSpPr>
          <p:nvPr>
            <p:ph type="title"/>
          </p:nvPr>
        </p:nvSpPr>
        <p:spPr>
          <a:xfrm>
            <a:off x="4876800" y="4077072"/>
            <a:ext cx="2819400" cy="2095128"/>
          </a:xfrm>
        </p:spPr>
        <p:txBody>
          <a:bodyPr/>
          <a:lstStyle/>
          <a:p>
            <a:r>
              <a:rPr lang="tr-TR" dirty="0" smtClean="0"/>
              <a:t/>
            </a:r>
            <a:br>
              <a:rPr lang="tr-TR" dirty="0" smtClean="0"/>
            </a:br>
            <a:endParaRPr lang="tr-T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005064"/>
            <a:ext cx="7848872"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29189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4294967295"/>
          </p:nvPr>
        </p:nvSpPr>
        <p:spPr>
          <a:xfrm>
            <a:off x="0" y="457200"/>
            <a:ext cx="3657600" cy="5715000"/>
          </a:xfrm>
        </p:spPr>
        <p:txBody>
          <a:bodyPr/>
          <a:lstStyle/>
          <a:p>
            <a:r>
              <a:rPr lang="tr-TR" sz="2200" dirty="0" smtClean="0"/>
              <a:t>Küresel ısınma gibi iklim değişikliklerine neden olur.</a:t>
            </a:r>
          </a:p>
          <a:p>
            <a:r>
              <a:rPr lang="tr-TR" sz="2200" dirty="0" smtClean="0"/>
              <a:t> Fosil yakıtlar ozon tabakasının delinmesine neden olduğu için bu da beraberinde iklimlerin değişmesine neden olur.</a:t>
            </a:r>
          </a:p>
          <a:p>
            <a:endParaRPr lang="tr-TR" dirty="0"/>
          </a:p>
          <a:p>
            <a:endParaRPr lang="tr-TR"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908720"/>
            <a:ext cx="4114800"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40864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4294967295"/>
          </p:nvPr>
        </p:nvSpPr>
        <p:spPr>
          <a:xfrm>
            <a:off x="0" y="457200"/>
            <a:ext cx="3657600" cy="6067425"/>
          </a:xfrm>
        </p:spPr>
        <p:txBody>
          <a:bodyPr>
            <a:normAutofit/>
          </a:bodyPr>
          <a:lstStyle/>
          <a:p>
            <a:r>
              <a:rPr lang="tr-TR" sz="2200" dirty="0"/>
              <a:t>Petrol savaşlarına neden olur. Her geçen gün petrole olan bağımlılığın artması beraberinde savaşları da getirmektedir. </a:t>
            </a:r>
            <a:endParaRPr lang="tr-TR" sz="2200" dirty="0" smtClean="0"/>
          </a:p>
          <a:p>
            <a:r>
              <a:rPr lang="tr-TR" sz="2200" dirty="0" smtClean="0"/>
              <a:t>Günümüzde </a:t>
            </a:r>
            <a:r>
              <a:rPr lang="tr-TR" sz="2200" dirty="0"/>
              <a:t>dahi petrol için savaşlar yapılmaktadır. </a:t>
            </a:r>
            <a:endParaRPr lang="tr-TR" sz="2200" dirty="0" smtClean="0"/>
          </a:p>
          <a:p>
            <a:r>
              <a:rPr lang="tr-TR" sz="2200" dirty="0" smtClean="0"/>
              <a:t>Bu </a:t>
            </a:r>
            <a:r>
              <a:rPr lang="tr-TR" sz="2200" dirty="0"/>
              <a:t>da Fosil yakıtların zararları arasında gösterilebilir</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8673" y="1124744"/>
            <a:ext cx="4114800" cy="453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56537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4294967295"/>
          </p:nvPr>
        </p:nvSpPr>
        <p:spPr>
          <a:xfrm>
            <a:off x="0" y="549275"/>
            <a:ext cx="7858125" cy="3690938"/>
          </a:xfrm>
        </p:spPr>
        <p:txBody>
          <a:bodyPr>
            <a:normAutofit fontScale="92500" lnSpcReduction="20000"/>
          </a:bodyPr>
          <a:lstStyle/>
          <a:p>
            <a:r>
              <a:rPr lang="tr-TR" sz="2200" dirty="0" smtClean="0"/>
              <a:t>Hava kirliliğine etkisi: Dünyanın en büyük enerji kaynağı olan fosil yakıtların direkt olarak hava kirliliğine yol açtığını söyleyebiliriz . </a:t>
            </a:r>
          </a:p>
          <a:p>
            <a:r>
              <a:rPr lang="tr-TR" sz="2200" dirty="0" smtClean="0"/>
              <a:t>Çünkü fosil yakıtlar yanması ile birlikte karbondioksit ortaya çıkar. </a:t>
            </a:r>
          </a:p>
          <a:p>
            <a:r>
              <a:rPr lang="tr-TR" sz="2200" dirty="0" smtClean="0"/>
              <a:t>Dünya üzerinde çok fazla miktarda fosil yakıt kullanıldığı için atmosferde bulunan karbondioksit oranı yükselir.</a:t>
            </a:r>
          </a:p>
          <a:p>
            <a:r>
              <a:rPr lang="tr-TR" sz="2200" dirty="0" smtClean="0"/>
              <a:t> Tüm bunların sonucunda ise hava kirliliği meydana gelir. </a:t>
            </a:r>
          </a:p>
          <a:p>
            <a:r>
              <a:rPr lang="tr-TR" sz="2200" dirty="0" smtClean="0"/>
              <a:t>Bunun dışında dünyanın temel sorunlarından bir tanesi olan küresel ısınmanın başlıca nedenlerinden bir tanesi oldukça fazla miktarda fosil yakıtların kullanılmasıdır. </a:t>
            </a:r>
          </a:p>
          <a:p>
            <a:r>
              <a:rPr lang="tr-TR" sz="2200" dirty="0" smtClean="0"/>
              <a:t>Havaların aşırı bir şekilde soğuması ve aşırı şekilde ısınması ve farklı doğa olayları bu sebeplerden dolayı değişen iklim dengesinden kaynaklanmaktadır.</a:t>
            </a:r>
            <a:r>
              <a:rPr lang="tr-TR" dirty="0" smtClean="0"/>
              <a:t/>
            </a:r>
            <a:br>
              <a:rPr lang="tr-TR" dirty="0" smtClean="0"/>
            </a:br>
            <a:endParaRPr lang="tr-TR" dirty="0" smtClean="0"/>
          </a:p>
          <a:p>
            <a:endParaRPr lang="tr-TR"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997068"/>
            <a:ext cx="7488832"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59346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4294967295"/>
          </p:nvPr>
        </p:nvSpPr>
        <p:spPr>
          <a:xfrm>
            <a:off x="0" y="188913"/>
            <a:ext cx="6840538" cy="3887787"/>
          </a:xfrm>
        </p:spPr>
        <p:txBody>
          <a:bodyPr>
            <a:normAutofit/>
          </a:bodyPr>
          <a:lstStyle/>
          <a:p>
            <a:r>
              <a:rPr lang="tr-TR" sz="2200" dirty="0" smtClean="0"/>
              <a:t>Su </a:t>
            </a:r>
            <a:r>
              <a:rPr lang="tr-TR" sz="2200" dirty="0"/>
              <a:t>kirliliğine etkisi: Su kirliliğinin başlıca etkenlerinden bir tanesi de fosil yakıtlardır. </a:t>
            </a:r>
            <a:endParaRPr lang="tr-TR" sz="2200" dirty="0" smtClean="0"/>
          </a:p>
          <a:p>
            <a:r>
              <a:rPr lang="tr-TR" sz="2200" dirty="0" smtClean="0"/>
              <a:t>Fosil </a:t>
            </a:r>
            <a:r>
              <a:rPr lang="tr-TR" sz="2200" dirty="0"/>
              <a:t>yakıtlı olan enerji santrallerinin ve farklı ısı tesislerinin soğutma suyuna ihtiyacı vardır. </a:t>
            </a:r>
            <a:endParaRPr lang="tr-TR" sz="2200" dirty="0" smtClean="0"/>
          </a:p>
          <a:p>
            <a:r>
              <a:rPr lang="tr-TR" sz="2200" dirty="0" smtClean="0"/>
              <a:t>Isınan </a:t>
            </a:r>
            <a:r>
              <a:rPr lang="tr-TR" sz="2200" dirty="0"/>
              <a:t>suyun yeniden kaynağa deşarj edilmesi sonucunda suların ısınıyor olması su kirliliğine </a:t>
            </a:r>
            <a:r>
              <a:rPr lang="tr-TR" sz="2200" dirty="0" smtClean="0"/>
              <a:t>örnektir.</a:t>
            </a:r>
            <a:endParaRPr lang="tr-TR" sz="22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356993"/>
            <a:ext cx="7056784"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91425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79512" y="476672"/>
            <a:ext cx="3657600" cy="5714999"/>
          </a:xfrm>
        </p:spPr>
        <p:txBody>
          <a:bodyPr/>
          <a:lstStyle/>
          <a:p>
            <a:r>
              <a:rPr lang="tr-TR" sz="2200" dirty="0"/>
              <a:t>Amerika – Irak savaşı petrol için yapılan en önemli savaşlardan birisidir.</a:t>
            </a:r>
          </a:p>
          <a:p>
            <a:r>
              <a:rPr lang="tr-TR" sz="2200" dirty="0" smtClean="0"/>
              <a:t>Amerika</a:t>
            </a:r>
            <a:r>
              <a:rPr lang="tr-TR" sz="2200" dirty="0"/>
              <a:t>, Avrupa – Libya savaşı; Dünyanın en kaliteli petrolü olan Libya Petrolü için yakın zamanda yapılan en önemli savaşlardan birisidir.</a:t>
            </a:r>
          </a:p>
          <a:p>
            <a:endParaRPr lang="tr-TR" dirty="0"/>
          </a:p>
        </p:txBody>
      </p:sp>
      <p:sp>
        <p:nvSpPr>
          <p:cNvPr id="3" name="Başlık 2"/>
          <p:cNvSpPr>
            <a:spLocks noGrp="1"/>
          </p:cNvSpPr>
          <p:nvPr>
            <p:ph type="title"/>
          </p:nvPr>
        </p:nvSpPr>
        <p:spPr>
          <a:xfrm>
            <a:off x="4876800" y="457200"/>
            <a:ext cx="2819400" cy="2467744"/>
          </a:xfrm>
        </p:spPr>
        <p:txBody>
          <a:bodyPr/>
          <a:lstStyle/>
          <a:p>
            <a:r>
              <a:rPr lang="tr-TR" b="1" dirty="0" smtClean="0"/>
              <a:t>FOSİL YAKITLAR İÇİN YAPILAN BAZI SAVAŞLAR</a:t>
            </a:r>
            <a:endParaRPr lang="tr-TR" b="1"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2636912"/>
            <a:ext cx="4536504"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11292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323528" y="476672"/>
            <a:ext cx="3657600" cy="5714999"/>
          </a:xfrm>
        </p:spPr>
        <p:txBody>
          <a:bodyPr>
            <a:normAutofit fontScale="92500" lnSpcReduction="20000"/>
          </a:bodyPr>
          <a:lstStyle/>
          <a:p>
            <a:pPr fontAlgn="base"/>
            <a:r>
              <a:rPr lang="tr-TR" sz="2200" dirty="0"/>
              <a:t>Güneş enerjisi kullanımına ve güneş enerjisi panellerinin sayısını arttıracak çalışmalar yapılmalıdır</a:t>
            </a:r>
            <a:r>
              <a:rPr lang="tr-TR" sz="2200" dirty="0" smtClean="0"/>
              <a:t>.</a:t>
            </a:r>
          </a:p>
          <a:p>
            <a:pPr fontAlgn="base"/>
            <a:endParaRPr lang="tr-TR" sz="2200" dirty="0"/>
          </a:p>
          <a:p>
            <a:pPr fontAlgn="base"/>
            <a:r>
              <a:rPr lang="tr-TR" sz="2200" dirty="0" smtClean="0"/>
              <a:t> </a:t>
            </a:r>
            <a:r>
              <a:rPr lang="tr-TR" sz="2200" dirty="0"/>
              <a:t>Yenilenebilir enerji yatırımları teşvik edilmeli, bu projeler desteklenmelidir</a:t>
            </a:r>
            <a:r>
              <a:rPr lang="tr-TR" sz="2200" dirty="0" smtClean="0"/>
              <a:t>.</a:t>
            </a:r>
          </a:p>
          <a:p>
            <a:pPr fontAlgn="base"/>
            <a:endParaRPr lang="tr-TR" sz="2200" dirty="0"/>
          </a:p>
          <a:p>
            <a:pPr fontAlgn="base"/>
            <a:r>
              <a:rPr lang="tr-TR" sz="2200" dirty="0" smtClean="0"/>
              <a:t>Yenilebilir </a:t>
            </a:r>
            <a:r>
              <a:rPr lang="tr-TR" sz="2200" dirty="0"/>
              <a:t>enerji üretimi için ar-ge çalışmalarına daha çok pay ayrılmalıdır</a:t>
            </a:r>
            <a:r>
              <a:rPr lang="tr-TR" sz="2200" dirty="0" smtClean="0"/>
              <a:t>.</a:t>
            </a:r>
          </a:p>
          <a:p>
            <a:pPr marL="0" indent="0" fontAlgn="base">
              <a:buNone/>
            </a:pPr>
            <a:endParaRPr lang="tr-TR" sz="2200" dirty="0"/>
          </a:p>
          <a:p>
            <a:pPr fontAlgn="base"/>
            <a:r>
              <a:rPr lang="tr-TR" sz="2200" dirty="0" smtClean="0"/>
              <a:t> </a:t>
            </a:r>
            <a:r>
              <a:rPr lang="tr-TR" sz="2200" dirty="0"/>
              <a:t>Enerji tasarrufu yapmalı, gereksiz ve boş yere enerji tüketmemeliyiz</a:t>
            </a:r>
            <a:r>
              <a:rPr lang="tr-TR" sz="2200" dirty="0" smtClean="0"/>
              <a:t>.</a:t>
            </a:r>
          </a:p>
          <a:p>
            <a:pPr marL="0" indent="0" fontAlgn="base">
              <a:buNone/>
            </a:pPr>
            <a:endParaRPr lang="tr-TR" sz="2200" dirty="0"/>
          </a:p>
          <a:p>
            <a:pPr fontAlgn="base"/>
            <a:r>
              <a:rPr lang="tr-TR" sz="2200" dirty="0" smtClean="0"/>
              <a:t>Rüzgar </a:t>
            </a:r>
            <a:r>
              <a:rPr lang="tr-TR" sz="2200" dirty="0"/>
              <a:t>enerjisi üretimi uygun yerlerde yaygınlaştırılmalıdır.</a:t>
            </a:r>
          </a:p>
          <a:p>
            <a:pPr marL="0" indent="0">
              <a:buNone/>
            </a:pPr>
            <a:endParaRPr lang="tr-TR" sz="1800" dirty="0"/>
          </a:p>
        </p:txBody>
      </p:sp>
      <p:sp>
        <p:nvSpPr>
          <p:cNvPr id="3" name="Başlık 2"/>
          <p:cNvSpPr>
            <a:spLocks noGrp="1"/>
          </p:cNvSpPr>
          <p:nvPr>
            <p:ph type="title"/>
          </p:nvPr>
        </p:nvSpPr>
        <p:spPr>
          <a:xfrm>
            <a:off x="4988171" y="116632"/>
            <a:ext cx="2819400" cy="3115816"/>
          </a:xfrm>
        </p:spPr>
        <p:txBody>
          <a:bodyPr/>
          <a:lstStyle/>
          <a:p>
            <a:r>
              <a:rPr lang="tr-TR" sz="3200" b="1" dirty="0" smtClean="0"/>
              <a:t>FOSİL YAKIT KULLANIMI AZALTMAK İÇİN ÖNERİLER</a:t>
            </a:r>
            <a:r>
              <a:rPr lang="tr-TR" b="1" dirty="0" smtClean="0"/>
              <a:t> </a:t>
            </a:r>
            <a:endParaRPr lang="tr-TR" b="1"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2636912"/>
            <a:ext cx="4464495"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55938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755576" y="692696"/>
            <a:ext cx="7344816" cy="1938992"/>
          </a:xfrm>
          <a:prstGeom prst="rect">
            <a:avLst/>
          </a:prstGeom>
        </p:spPr>
        <p:txBody>
          <a:bodyPr wrap="square">
            <a:spAutoFit/>
          </a:bodyPr>
          <a:lstStyle/>
          <a:p>
            <a:r>
              <a:rPr lang="tr-TR" sz="4000" b="1" dirty="0"/>
              <a:t>Ama unutmamalıyız ki fosil yakıtlar yarardan daha çok zarar verir </a:t>
            </a:r>
            <a:r>
              <a:rPr lang="tr-TR" sz="4000" b="1" dirty="0">
                <a:sym typeface="Wingdings" pitchFamily="2" charset="2"/>
              </a:rPr>
              <a:t></a:t>
            </a:r>
            <a:endParaRPr lang="tr-TR" sz="4000" b="1" dirty="0"/>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696" y="2911764"/>
            <a:ext cx="4824536" cy="3509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69786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5" y="620688"/>
            <a:ext cx="7104789" cy="5328592"/>
          </a:xfrm>
          <a:prstGeom prst="rect">
            <a:avLst/>
          </a:prstGeom>
        </p:spPr>
      </p:pic>
    </p:spTree>
    <p:extLst>
      <p:ext uri="{BB962C8B-B14F-4D97-AF65-F5344CB8AC3E}">
        <p14:creationId xmlns:p14="http://schemas.microsoft.com/office/powerpoint/2010/main" val="2968382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p:txBody>
          <a:bodyPr/>
          <a:lstStyle/>
          <a:p>
            <a:r>
              <a:rPr lang="tr-TR" dirty="0"/>
              <a:t>Fosil yakıtlar, canlı kalıntılarının (hayvan ve bitki kalıntılarının) milyonlarca yıldır toprak altında ayrışması sonucunda meydana gelen enerji kaynağıdır. </a:t>
            </a:r>
            <a:endParaRPr lang="tr-TR" dirty="0" smtClean="0"/>
          </a:p>
          <a:p>
            <a:r>
              <a:rPr lang="tr-TR" dirty="0" smtClean="0"/>
              <a:t>Yerkabuğunun </a:t>
            </a:r>
            <a:r>
              <a:rPr lang="tr-TR" dirty="0"/>
              <a:t>katmanları içerisinde havasız ortamlarda kalarak yüksek basınçlarda fosilleşmesiyle oluşan yakıtlardır.</a:t>
            </a:r>
          </a:p>
        </p:txBody>
      </p:sp>
      <p:sp>
        <p:nvSpPr>
          <p:cNvPr id="3" name="Başlık 2"/>
          <p:cNvSpPr>
            <a:spLocks noGrp="1"/>
          </p:cNvSpPr>
          <p:nvPr>
            <p:ph type="title"/>
          </p:nvPr>
        </p:nvSpPr>
        <p:spPr/>
        <p:txBody>
          <a:bodyPr/>
          <a:lstStyle/>
          <a:p>
            <a:r>
              <a:rPr lang="tr-TR" b="1" dirty="0"/>
              <a:t>FOSİL YAKIT NEDİR?</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1154" y="3789040"/>
            <a:ext cx="3974774" cy="2657782"/>
          </a:xfrm>
          <a:prstGeom prst="rect">
            <a:avLst/>
          </a:prstGeom>
        </p:spPr>
      </p:pic>
    </p:spTree>
    <p:extLst>
      <p:ext uri="{BB962C8B-B14F-4D97-AF65-F5344CB8AC3E}">
        <p14:creationId xmlns:p14="http://schemas.microsoft.com/office/powerpoint/2010/main" val="38490171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893" y="692696"/>
            <a:ext cx="7210079" cy="5400600"/>
          </a:xfrm>
          <a:prstGeom prst="rect">
            <a:avLst/>
          </a:prstGeom>
        </p:spPr>
      </p:pic>
    </p:spTree>
    <p:extLst>
      <p:ext uri="{BB962C8B-B14F-4D97-AF65-F5344CB8AC3E}">
        <p14:creationId xmlns:p14="http://schemas.microsoft.com/office/powerpoint/2010/main" val="14134869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755322"/>
            <a:ext cx="8680843" cy="4905925"/>
          </a:xfrm>
          <a:prstGeom prst="rect">
            <a:avLst/>
          </a:prstGeom>
        </p:spPr>
      </p:pic>
    </p:spTree>
    <p:extLst>
      <p:ext uri="{BB962C8B-B14F-4D97-AF65-F5344CB8AC3E}">
        <p14:creationId xmlns:p14="http://schemas.microsoft.com/office/powerpoint/2010/main" val="36848157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620688"/>
            <a:ext cx="7092280" cy="5143500"/>
          </a:xfrm>
          <a:prstGeom prst="rect">
            <a:avLst/>
          </a:prstGeom>
        </p:spPr>
      </p:pic>
      <p:sp>
        <p:nvSpPr>
          <p:cNvPr id="3" name="Dikdörtgen 2"/>
          <p:cNvSpPr/>
          <p:nvPr/>
        </p:nvSpPr>
        <p:spPr>
          <a:xfrm>
            <a:off x="899592" y="5877272"/>
            <a:ext cx="6984776" cy="830997"/>
          </a:xfrm>
          <a:prstGeom prst="rect">
            <a:avLst/>
          </a:prstGeom>
        </p:spPr>
        <p:txBody>
          <a:bodyPr wrap="square">
            <a:spAutoFit/>
          </a:bodyPr>
          <a:lstStyle/>
          <a:p>
            <a:r>
              <a:rPr lang="tr-TR" sz="2400" b="1" dirty="0"/>
              <a:t>Petrol ve kömür gibi fosil yakıtların aşırı tüketimi yüzünden giderek ısınan gezegenimiz</a:t>
            </a:r>
          </a:p>
        </p:txBody>
      </p:sp>
    </p:spTree>
    <p:extLst>
      <p:ext uri="{BB962C8B-B14F-4D97-AF65-F5344CB8AC3E}">
        <p14:creationId xmlns:p14="http://schemas.microsoft.com/office/powerpoint/2010/main" val="714359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p:txBody>
          <a:bodyPr/>
          <a:lstStyle/>
          <a:p>
            <a:r>
              <a:rPr lang="tr-TR" dirty="0"/>
              <a:t>Fosil yakıtlar g</a:t>
            </a:r>
            <a:r>
              <a:rPr lang="tr-TR" dirty="0" smtClean="0"/>
              <a:t>ünümüzde </a:t>
            </a:r>
            <a:r>
              <a:rPr lang="tr-TR" dirty="0"/>
              <a:t>en yoğun olarak kullanılan enerjidir. </a:t>
            </a:r>
          </a:p>
          <a:p>
            <a:r>
              <a:rPr lang="tr-TR" dirty="0"/>
              <a:t>E</a:t>
            </a:r>
            <a:r>
              <a:rPr lang="tr-TR" dirty="0" smtClean="0"/>
              <a:t>ndüstriyel </a:t>
            </a:r>
            <a:r>
              <a:rPr lang="tr-TR" dirty="0"/>
              <a:t>alanda çok geniş bir kullanım alanı bulmaktadır. </a:t>
            </a:r>
            <a:endParaRPr lang="tr-TR" dirty="0" smtClean="0"/>
          </a:p>
          <a:p>
            <a:r>
              <a:rPr lang="tr-TR" dirty="0"/>
              <a:t>Fosil yakıtlar fabrikaların çalıştırılması, elektrik üretilmesi, araçların çalıştırılması, ısınma, mutfak ihtiyaçlarının karşılanması gibi çeşitli alanlarda kullanılabilir.</a:t>
            </a:r>
          </a:p>
          <a:p>
            <a:endParaRPr lang="tr-TR" dirty="0"/>
          </a:p>
        </p:txBody>
      </p:sp>
      <p:sp>
        <p:nvSpPr>
          <p:cNvPr id="3" name="Başlık 2"/>
          <p:cNvSpPr>
            <a:spLocks noGrp="1"/>
          </p:cNvSpPr>
          <p:nvPr>
            <p:ph type="title"/>
          </p:nvPr>
        </p:nvSpPr>
        <p:spPr/>
        <p:txBody>
          <a:bodyPr/>
          <a:lstStyle/>
          <a:p>
            <a:r>
              <a:rPr lang="tr-TR" b="1" dirty="0" smtClean="0"/>
              <a:t>FOSİL YAKITLARIN KULLANIM ALANI</a:t>
            </a:r>
            <a:endParaRPr lang="tr-TR" b="1"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9952" y="3861048"/>
            <a:ext cx="4283106" cy="2473564"/>
          </a:xfrm>
          <a:prstGeom prst="rect">
            <a:avLst/>
          </a:prstGeom>
        </p:spPr>
      </p:pic>
    </p:spTree>
    <p:extLst>
      <p:ext uri="{BB962C8B-B14F-4D97-AF65-F5344CB8AC3E}">
        <p14:creationId xmlns:p14="http://schemas.microsoft.com/office/powerpoint/2010/main" val="5638133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4294967295"/>
          </p:nvPr>
        </p:nvSpPr>
        <p:spPr>
          <a:xfrm>
            <a:off x="0" y="457200"/>
            <a:ext cx="3657600" cy="5715000"/>
          </a:xfrm>
        </p:spPr>
        <p:txBody>
          <a:bodyPr/>
          <a:lstStyle/>
          <a:p>
            <a:r>
              <a:rPr lang="tr-TR" dirty="0"/>
              <a:t>20 ve 21. yüzyılda dünya çapındaki teknolojik gelişmelerle, fosil yakıtlardan elde edilen enerjiye olan ihtiyaç artmaktadır. </a:t>
            </a:r>
            <a:endParaRPr lang="tr-TR" dirty="0" smtClean="0"/>
          </a:p>
          <a:p>
            <a:r>
              <a:rPr lang="tr-TR" dirty="0" smtClean="0"/>
              <a:t>Özellikle </a:t>
            </a:r>
            <a:r>
              <a:rPr lang="tr-TR" dirty="0"/>
              <a:t>petrolden elde edilen benzin, dünya çapında ve bölgesel olarak büyük çatışmaların ana sebebi haline gelmektedir. </a:t>
            </a:r>
            <a:endParaRPr lang="tr-TR" dirty="0" smtClean="0"/>
          </a:p>
          <a:p>
            <a:r>
              <a:rPr lang="tr-TR" dirty="0" smtClean="0"/>
              <a:t>Dünya </a:t>
            </a:r>
            <a:r>
              <a:rPr lang="tr-TR" dirty="0"/>
              <a:t>çapındaki bu enerji ihtiyacının artması ile çözüm arayışları, yenilenebilir enerji kaynaklarına doğru yönelmelidir.</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1920" y="1484784"/>
            <a:ext cx="4896544" cy="3744416"/>
          </a:xfrm>
          <a:prstGeom prst="rect">
            <a:avLst/>
          </a:prstGeom>
        </p:spPr>
      </p:pic>
    </p:spTree>
    <p:extLst>
      <p:ext uri="{BB962C8B-B14F-4D97-AF65-F5344CB8AC3E}">
        <p14:creationId xmlns:p14="http://schemas.microsoft.com/office/powerpoint/2010/main" val="32951240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620688"/>
            <a:ext cx="8620325" cy="5990960"/>
          </a:xfrm>
          <a:prstGeom prst="rect">
            <a:avLst/>
          </a:prstGeom>
        </p:spPr>
      </p:pic>
    </p:spTree>
    <p:extLst>
      <p:ext uri="{BB962C8B-B14F-4D97-AF65-F5344CB8AC3E}">
        <p14:creationId xmlns:p14="http://schemas.microsoft.com/office/powerpoint/2010/main" val="31783945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675" y="260648"/>
            <a:ext cx="8481310" cy="6120679"/>
          </a:xfrm>
          <a:prstGeom prst="rect">
            <a:avLst/>
          </a:prstGeom>
        </p:spPr>
      </p:pic>
    </p:spTree>
    <p:extLst>
      <p:ext uri="{BB962C8B-B14F-4D97-AF65-F5344CB8AC3E}">
        <p14:creationId xmlns:p14="http://schemas.microsoft.com/office/powerpoint/2010/main" val="11214661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type="subTitle" idx="1"/>
          </p:nvPr>
        </p:nvSpPr>
        <p:spPr>
          <a:xfrm>
            <a:off x="179512" y="1412776"/>
            <a:ext cx="6336704" cy="2133600"/>
          </a:xfrm>
        </p:spPr>
        <p:txBody>
          <a:bodyPr>
            <a:noAutofit/>
          </a:bodyPr>
          <a:lstStyle/>
          <a:p>
            <a:pPr algn="l"/>
            <a:r>
              <a:rPr lang="tr-TR" sz="2200" dirty="0">
                <a:solidFill>
                  <a:schemeClr val="tx1"/>
                </a:solidFill>
              </a:rPr>
              <a:t>Energy Information Administration, 2007 yılında dünyada birincil enerji kaynaklarının %86.4'ünün fosil yakıtlar olduğunu belirtti. </a:t>
            </a:r>
            <a:endParaRPr lang="tr-TR" sz="2200" dirty="0" smtClean="0">
              <a:solidFill>
                <a:schemeClr val="tx1"/>
              </a:solidFill>
            </a:endParaRPr>
          </a:p>
          <a:p>
            <a:pPr algn="l"/>
            <a:r>
              <a:rPr lang="tr-TR" sz="2200" dirty="0" smtClean="0">
                <a:solidFill>
                  <a:schemeClr val="tx1"/>
                </a:solidFill>
              </a:rPr>
              <a:t>Fosil </a:t>
            </a:r>
            <a:r>
              <a:rPr lang="tr-TR" sz="2200" dirty="0">
                <a:solidFill>
                  <a:schemeClr val="tx1"/>
                </a:solidFill>
              </a:rPr>
              <a:t>yakıtların yakılmasıyla 21.3 milyar ton CO2 açığa çıktığı ancak bunların doğal kaynaklarca yaklaşık yarısının emile bildiği yani net olarak havaya 10.65 milyar ton CO2 salındığı araştırılmıştır.</a:t>
            </a:r>
          </a:p>
        </p:txBody>
      </p:sp>
      <p:sp>
        <p:nvSpPr>
          <p:cNvPr id="4" name="Başlık 3"/>
          <p:cNvSpPr>
            <a:spLocks noGrp="1"/>
          </p:cNvSpPr>
          <p:nvPr>
            <p:ph type="title"/>
          </p:nvPr>
        </p:nvSpPr>
        <p:spPr>
          <a:xfrm>
            <a:off x="-252536" y="-819472"/>
            <a:ext cx="4536504" cy="2133600"/>
          </a:xfrm>
        </p:spPr>
        <p:txBody>
          <a:bodyPr/>
          <a:lstStyle/>
          <a:p>
            <a:r>
              <a:rPr lang="tr-TR" dirty="0"/>
              <a:t>K</a:t>
            </a:r>
            <a:r>
              <a:rPr lang="tr-TR" dirty="0" smtClean="0"/>
              <a:t>ÖMÜR PETROL DOĞALGAZ</a:t>
            </a:r>
            <a:endParaRPr lang="tr-TR" dirty="0"/>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221088"/>
            <a:ext cx="5904655"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87915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4294967295"/>
          </p:nvPr>
        </p:nvSpPr>
        <p:spPr>
          <a:xfrm>
            <a:off x="0" y="457200"/>
            <a:ext cx="3657600" cy="5715000"/>
          </a:xfrm>
        </p:spPr>
        <p:txBody>
          <a:bodyPr>
            <a:normAutofit/>
          </a:bodyPr>
          <a:lstStyle/>
          <a:p>
            <a:r>
              <a:rPr lang="tr-TR" sz="2400" dirty="0"/>
              <a:t>Dünya fosil yakıt rezervinin yüzde </a:t>
            </a:r>
            <a:r>
              <a:rPr lang="tr-TR" sz="2400" dirty="0" smtClean="0"/>
              <a:t>63,7’sini </a:t>
            </a:r>
            <a:r>
              <a:rPr lang="tr-TR" sz="2400" b="1" dirty="0"/>
              <a:t>kömür</a:t>
            </a:r>
            <a:r>
              <a:rPr lang="tr-TR" sz="2400" dirty="0"/>
              <a:t>, yüzde </a:t>
            </a:r>
            <a:r>
              <a:rPr lang="tr-TR" sz="2400" dirty="0" smtClean="0"/>
              <a:t>18,2’sini </a:t>
            </a:r>
            <a:r>
              <a:rPr lang="tr-TR" sz="2400" b="1" dirty="0"/>
              <a:t>petrol</a:t>
            </a:r>
            <a:r>
              <a:rPr lang="tr-TR" sz="2400" dirty="0"/>
              <a:t>, yüzde </a:t>
            </a:r>
            <a:r>
              <a:rPr lang="tr-TR" sz="2400" dirty="0" smtClean="0"/>
              <a:t>18,1’ini </a:t>
            </a:r>
            <a:r>
              <a:rPr lang="tr-TR" sz="2400" b="1" dirty="0" smtClean="0"/>
              <a:t>doğal </a:t>
            </a:r>
            <a:r>
              <a:rPr lang="tr-TR" sz="2400" b="1" dirty="0"/>
              <a:t>gaz </a:t>
            </a:r>
            <a:r>
              <a:rPr lang="tr-TR" sz="2400" dirty="0" smtClean="0"/>
              <a:t>oluşturmaktadır.</a:t>
            </a:r>
            <a:endParaRPr lang="tr-TR" sz="2400" dirty="0"/>
          </a:p>
          <a:p>
            <a:r>
              <a:rPr lang="tr-TR" sz="2400" dirty="0"/>
              <a:t>Fosil yakıtların genel dağılımı incelendiğinde, sıvı ve gaz yakıt rezervleri dünyanın belirli coğrafi bölgelerine </a:t>
            </a:r>
            <a:r>
              <a:rPr lang="tr-TR" sz="2400" dirty="0" smtClean="0"/>
              <a:t>yoğunlaştığı, </a:t>
            </a:r>
            <a:r>
              <a:rPr lang="tr-TR" sz="2400" dirty="0"/>
              <a:t>kömürün ise düzenli bir dağılım gösterdiği ve üretiminin 50’den fazla ülkede </a:t>
            </a:r>
            <a:r>
              <a:rPr lang="tr-TR" sz="2400" dirty="0" smtClean="0"/>
              <a:t>gerçekleşmektedir.</a:t>
            </a:r>
            <a:endParaRPr lang="tr-TR" sz="2400" dirty="0"/>
          </a:p>
          <a:p>
            <a:endParaRPr lang="tr-TR" dirty="0"/>
          </a:p>
        </p:txBody>
      </p:sp>
      <p:pic>
        <p:nvPicPr>
          <p:cNvPr id="20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1484784"/>
            <a:ext cx="5191645" cy="3562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3306422"/>
      </p:ext>
    </p:extLst>
  </p:cSld>
  <p:clrMapOvr>
    <a:masterClrMapping/>
  </p:clrMapOvr>
  <p:timing>
    <p:tnLst>
      <p:par>
        <p:cTn id="1" dur="indefinite" restart="never" nodeType="tmRoot"/>
      </p:par>
    </p:tnLst>
  </p:timing>
</p:sld>
</file>

<file path=ppt/theme/theme1.xml><?xml version="1.0" encoding="utf-8"?>
<a:theme xmlns:a="http://schemas.openxmlformats.org/drawingml/2006/main" name="Bileşik">
  <a:themeElements>
    <a:clrScheme name="Bileşik">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Bileşik">
      <a:maj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ileşik">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100000"/>
                <a:shade val="80000"/>
                <a:satMod val="110000"/>
                <a:lumMod val="80000"/>
              </a:schemeClr>
            </a:gs>
            <a:gs pos="79000">
              <a:schemeClr val="phClr">
                <a:tint val="100000"/>
                <a:shade val="90000"/>
                <a:satMod val="105000"/>
                <a:lumMod val="100000"/>
              </a:schemeClr>
            </a:gs>
            <a:gs pos="100000">
              <a:schemeClr val="phClr">
                <a:tint val="95000"/>
                <a:shade val="100000"/>
                <a:satMod val="110000"/>
                <a:lumMod val="115000"/>
              </a:schemeClr>
            </a:gs>
          </a:gsLst>
          <a:lin ang="5400000" scaled="0"/>
        </a:gradFill>
        <a:gradFill rotWithShape="1">
          <a:gsLst>
            <a:gs pos="0">
              <a:schemeClr val="phClr">
                <a:tint val="90000"/>
                <a:shade val="100000"/>
                <a:satMod val="100000"/>
                <a:lumMod val="110000"/>
              </a:schemeClr>
            </a:gs>
            <a:gs pos="83000">
              <a:schemeClr val="phClr">
                <a:shade val="75000"/>
                <a:satMod val="200000"/>
              </a:schemeClr>
            </a:gs>
            <a:gs pos="100000">
              <a:schemeClr val="phClr">
                <a:shade val="90000"/>
                <a:satMod val="200000"/>
              </a:schemeClr>
            </a:gs>
          </a:gsLst>
          <a:path path="circle">
            <a:fillToRect l="75000" t="100000" b="30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Composite</Template>
  <TotalTime>340</TotalTime>
  <Words>924</Words>
  <Application>Microsoft Office PowerPoint</Application>
  <PresentationFormat>Ekran Gösterisi (4:3)</PresentationFormat>
  <Paragraphs>108</Paragraphs>
  <Slides>32</Slides>
  <Notes>1</Notes>
  <HiddenSlides>0</HiddenSlides>
  <MMClips>0</MMClips>
  <ScaleCrop>false</ScaleCrop>
  <HeadingPairs>
    <vt:vector size="4" baseType="variant">
      <vt:variant>
        <vt:lpstr>Tema</vt:lpstr>
      </vt:variant>
      <vt:variant>
        <vt:i4>1</vt:i4>
      </vt:variant>
      <vt:variant>
        <vt:lpstr>Slayt Başlıkları</vt:lpstr>
      </vt:variant>
      <vt:variant>
        <vt:i4>32</vt:i4>
      </vt:variant>
    </vt:vector>
  </HeadingPairs>
  <TitlesOfParts>
    <vt:vector size="33" baseType="lpstr">
      <vt:lpstr>Bileşik</vt:lpstr>
      <vt:lpstr>PowerPoint Sunusu</vt:lpstr>
      <vt:lpstr>FOSİL NEDİR?</vt:lpstr>
      <vt:lpstr>FOSİL YAKIT NEDİR?</vt:lpstr>
      <vt:lpstr>FOSİL YAKITLARIN KULLANIM ALANI</vt:lpstr>
      <vt:lpstr>PowerPoint Sunusu</vt:lpstr>
      <vt:lpstr>PowerPoint Sunusu</vt:lpstr>
      <vt:lpstr>PowerPoint Sunusu</vt:lpstr>
      <vt:lpstr>KÖMÜR PETROL DOĞALGAZ</vt:lpstr>
      <vt:lpstr>PowerPoint Sunusu</vt:lpstr>
      <vt:lpstr>PowerPoint Sunusu</vt:lpstr>
      <vt:lpstr>PowerPoint Sunusu</vt:lpstr>
      <vt:lpstr>PowerPoint Sunusu</vt:lpstr>
      <vt:lpstr>PowerPoint Sunusu</vt:lpstr>
      <vt:lpstr>PowerPoint Sunusu</vt:lpstr>
      <vt:lpstr>PowerPoint Sunusu</vt:lpstr>
      <vt:lpstr>FOSİL YAKITLARIN YARARLARI</vt:lpstr>
      <vt:lpstr>PowerPoint Sunusu</vt:lpstr>
      <vt:lpstr>PowerPoint Sunusu</vt:lpstr>
      <vt:lpstr>PowerPoint Sunusu</vt:lpstr>
      <vt:lpstr>PowerPoint Sunusu</vt:lpstr>
      <vt:lpstr> </vt:lpstr>
      <vt:lpstr>PowerPoint Sunusu</vt:lpstr>
      <vt:lpstr>PowerPoint Sunusu</vt:lpstr>
      <vt:lpstr>PowerPoint Sunusu</vt:lpstr>
      <vt:lpstr>PowerPoint Sunusu</vt:lpstr>
      <vt:lpstr>FOSİL YAKITLAR İÇİN YAPILAN BAZI SAVAŞLAR</vt:lpstr>
      <vt:lpstr>FOSİL YAKIT KULLANIMI AZALTMAK İÇİN ÖNERİLER </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FOSİL YAKITLAR VE ÇEVREYE ZARARLARI</dc:title>
  <dc:creator>SONY</dc:creator>
  <cp:lastModifiedBy>Windows User</cp:lastModifiedBy>
  <cp:revision>34</cp:revision>
  <dcterms:created xsi:type="dcterms:W3CDTF">2019-03-01T17:59:57Z</dcterms:created>
  <dcterms:modified xsi:type="dcterms:W3CDTF">2019-03-27T07:07:10Z</dcterms:modified>
</cp:coreProperties>
</file>