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273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5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948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61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404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660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477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5553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91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13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9435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2A32-2878-4BA9-B85C-0F405F9C8035}" type="datetimeFigureOut">
              <a:rPr lang="tr-TR" smtClean="0"/>
              <a:t>19.12.2018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07FF6-CECB-4AFD-BC88-94896E974F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156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219853" y="-966860"/>
            <a:ext cx="9144000" cy="2387600"/>
          </a:xfrm>
        </p:spPr>
        <p:txBody>
          <a:bodyPr>
            <a:normAutofit/>
          </a:bodyPr>
          <a:lstStyle/>
          <a:p>
            <a:r>
              <a:rPr lang="tr-TR" sz="6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DÖŞEMELER</a:t>
            </a:r>
            <a:endParaRPr lang="tr-TR" sz="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0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bg1"/>
                </a:solidFill>
              </a:rPr>
              <a:t>Hurdi</a:t>
            </a:r>
            <a:r>
              <a:rPr lang="tr-TR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Döşeme (Tek </a:t>
            </a:r>
            <a:r>
              <a:rPr lang="tr-TR" dirty="0">
                <a:solidFill>
                  <a:schemeClr val="bg1"/>
                </a:solidFill>
              </a:rPr>
              <a:t>Doğrultuda Çalışan Döşeme)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Uzun </a:t>
            </a:r>
            <a:r>
              <a:rPr lang="tr-TR" dirty="0">
                <a:solidFill>
                  <a:schemeClr val="bg1"/>
                </a:solidFill>
              </a:rPr>
              <a:t>kenarın kısa kenara oranı </a:t>
            </a:r>
            <a:r>
              <a:rPr lang="tr-TR" dirty="0" err="1">
                <a:solidFill>
                  <a:schemeClr val="bg1"/>
                </a:solidFill>
              </a:rPr>
              <a:t>lu</a:t>
            </a:r>
            <a:r>
              <a:rPr lang="tr-TR" dirty="0">
                <a:solidFill>
                  <a:schemeClr val="bg1"/>
                </a:solidFill>
              </a:rPr>
              <a:t>/</a:t>
            </a:r>
            <a:r>
              <a:rPr lang="tr-TR" dirty="0" err="1">
                <a:solidFill>
                  <a:schemeClr val="bg1"/>
                </a:solidFill>
              </a:rPr>
              <a:t>lk</a:t>
            </a:r>
            <a:r>
              <a:rPr lang="tr-TR" dirty="0">
                <a:solidFill>
                  <a:schemeClr val="bg1"/>
                </a:solidFill>
              </a:rPr>
              <a:t>=2 ise veya kısa kenarının uzun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kenarına oranı 0,5 ‘den küçükse döşemeye </a:t>
            </a:r>
            <a:r>
              <a:rPr lang="tr-TR" dirty="0" err="1">
                <a:solidFill>
                  <a:schemeClr val="bg1"/>
                </a:solidFill>
              </a:rPr>
              <a:t>hurdi</a:t>
            </a:r>
            <a:r>
              <a:rPr lang="tr-TR" dirty="0">
                <a:solidFill>
                  <a:schemeClr val="bg1"/>
                </a:solidFill>
              </a:rPr>
              <a:t> döşeme denir.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Döşeme kısa kenar doğrultusunda çalışır ve kısa kenar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doğrultusunda bir düz, bir </a:t>
            </a:r>
            <a:r>
              <a:rPr lang="tr-TR" dirty="0" err="1">
                <a:solidFill>
                  <a:schemeClr val="bg1"/>
                </a:solidFill>
              </a:rPr>
              <a:t>pilye</a:t>
            </a:r>
            <a:r>
              <a:rPr lang="tr-TR" dirty="0">
                <a:solidFill>
                  <a:schemeClr val="bg1"/>
                </a:solidFill>
              </a:rPr>
              <a:t> olarak esas donan; uzun kenar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doğrultusunda yalnız düz olarak dağıtma (tevzi) donatısı Ø8 </a:t>
            </a:r>
            <a:r>
              <a:rPr lang="tr-TR" dirty="0" err="1">
                <a:solidFill>
                  <a:schemeClr val="bg1"/>
                </a:solidFill>
              </a:rPr>
              <a:t>lik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çelikten ve 20-25-30 cm arayla döşenir.</a:t>
            </a:r>
          </a:p>
        </p:txBody>
      </p:sp>
    </p:spTree>
    <p:extLst>
      <p:ext uri="{BB962C8B-B14F-4D97-AF65-F5344CB8AC3E}">
        <p14:creationId xmlns:p14="http://schemas.microsoft.com/office/powerpoint/2010/main" val="41721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Dal Döşeme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Kenarların birbirine oranı </a:t>
            </a:r>
            <a:r>
              <a:rPr lang="tr-TR" dirty="0" err="1">
                <a:solidFill>
                  <a:schemeClr val="bg1"/>
                </a:solidFill>
              </a:rPr>
              <a:t>lk</a:t>
            </a:r>
            <a:r>
              <a:rPr lang="tr-TR" dirty="0">
                <a:solidFill>
                  <a:schemeClr val="bg1"/>
                </a:solidFill>
              </a:rPr>
              <a:t>/</a:t>
            </a:r>
            <a:r>
              <a:rPr lang="tr-TR" dirty="0" err="1">
                <a:solidFill>
                  <a:schemeClr val="bg1"/>
                </a:solidFill>
              </a:rPr>
              <a:t>lu</a:t>
            </a:r>
            <a:r>
              <a:rPr lang="tr-TR" dirty="0">
                <a:solidFill>
                  <a:schemeClr val="bg1"/>
                </a:solidFill>
              </a:rPr>
              <a:t>=0,5 ; </a:t>
            </a:r>
            <a:r>
              <a:rPr lang="tr-TR" dirty="0" err="1" smtClean="0">
                <a:solidFill>
                  <a:schemeClr val="bg1"/>
                </a:solidFill>
              </a:rPr>
              <a:t>lu</a:t>
            </a:r>
            <a:r>
              <a:rPr lang="tr-TR" dirty="0" smtClean="0">
                <a:solidFill>
                  <a:schemeClr val="bg1"/>
                </a:solidFill>
              </a:rPr>
              <a:t>/</a:t>
            </a:r>
            <a:r>
              <a:rPr lang="tr-TR" dirty="0" err="1" smtClean="0">
                <a:solidFill>
                  <a:schemeClr val="bg1"/>
                </a:solidFill>
              </a:rPr>
              <a:t>lk</a:t>
            </a:r>
            <a:r>
              <a:rPr lang="tr-TR" dirty="0" smtClean="0">
                <a:solidFill>
                  <a:schemeClr val="bg1"/>
                </a:solidFill>
              </a:rPr>
              <a:t>=2 değerlerini </a:t>
            </a:r>
            <a:r>
              <a:rPr lang="tr-TR" dirty="0">
                <a:solidFill>
                  <a:schemeClr val="bg1"/>
                </a:solidFill>
              </a:rPr>
              <a:t>veriyorsa döşemeye dal </a:t>
            </a:r>
            <a:r>
              <a:rPr lang="tr-TR" dirty="0" smtClean="0">
                <a:solidFill>
                  <a:schemeClr val="bg1"/>
                </a:solidFill>
              </a:rPr>
              <a:t>döşeme denir</a:t>
            </a:r>
            <a:r>
              <a:rPr lang="tr-TR" dirty="0">
                <a:solidFill>
                  <a:schemeClr val="bg1"/>
                </a:solidFill>
              </a:rPr>
              <a:t>. Dal döşemenin donatısı her iki yönde bir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   düz </a:t>
            </a:r>
            <a:r>
              <a:rPr lang="tr-TR" dirty="0">
                <a:solidFill>
                  <a:schemeClr val="bg1"/>
                </a:solidFill>
              </a:rPr>
              <a:t>ve bir </a:t>
            </a:r>
            <a:r>
              <a:rPr lang="tr-TR" dirty="0" err="1">
                <a:solidFill>
                  <a:schemeClr val="bg1"/>
                </a:solidFill>
              </a:rPr>
              <a:t>pilye</a:t>
            </a:r>
            <a:r>
              <a:rPr lang="tr-TR" dirty="0">
                <a:solidFill>
                  <a:schemeClr val="bg1"/>
                </a:solidFill>
              </a:rPr>
              <a:t> olarak döşenir.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Donatı için en az çelik kesiti Ø8 olarak alınır.</a:t>
            </a:r>
          </a:p>
        </p:txBody>
      </p:sp>
    </p:spTree>
    <p:extLst>
      <p:ext uri="{BB962C8B-B14F-4D97-AF65-F5344CB8AC3E}">
        <p14:creationId xmlns:p14="http://schemas.microsoft.com/office/powerpoint/2010/main" val="179681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6" y="308758"/>
            <a:ext cx="9513134" cy="5868205"/>
          </a:xfrm>
        </p:spPr>
      </p:pic>
    </p:spTree>
    <p:extLst>
      <p:ext uri="{BB962C8B-B14F-4D97-AF65-F5344CB8AC3E}">
        <p14:creationId xmlns:p14="http://schemas.microsoft.com/office/powerpoint/2010/main" val="409054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89793"/>
            <a:ext cx="1103295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dirty="0">
                <a:solidFill>
                  <a:schemeClr val="bg1"/>
                </a:solidFill>
              </a:rPr>
              <a:t>Binayı katlarına ayıran ve üzerine </a:t>
            </a:r>
            <a:r>
              <a:rPr lang="tr-TR" sz="4000" dirty="0" smtClean="0">
                <a:solidFill>
                  <a:schemeClr val="bg1"/>
                </a:solidFill>
              </a:rPr>
              <a:t>gelen </a:t>
            </a:r>
            <a:r>
              <a:rPr lang="tr-TR" sz="4000" dirty="0">
                <a:solidFill>
                  <a:schemeClr val="bg1"/>
                </a:solidFill>
              </a:rPr>
              <a:t>yükleri taşıyarak kiriş veya</a:t>
            </a:r>
          </a:p>
          <a:p>
            <a:pPr marL="0" indent="0">
              <a:buNone/>
            </a:pPr>
            <a:r>
              <a:rPr lang="tr-TR" sz="4000" dirty="0">
                <a:solidFill>
                  <a:schemeClr val="bg1"/>
                </a:solidFill>
              </a:rPr>
              <a:t>hatıllara</a:t>
            </a:r>
            <a:r>
              <a:rPr lang="tr-TR" sz="4000" dirty="0" smtClean="0">
                <a:solidFill>
                  <a:schemeClr val="bg1"/>
                </a:solidFill>
              </a:rPr>
              <a:t>, kolonlara </a:t>
            </a:r>
            <a:r>
              <a:rPr lang="tr-TR" sz="4000" dirty="0">
                <a:solidFill>
                  <a:schemeClr val="bg1"/>
                </a:solidFill>
              </a:rPr>
              <a:t>aktaran betonarme ile yapılan yapı elemanlarıdır</a:t>
            </a:r>
            <a:r>
              <a:rPr lang="tr-TR" sz="4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tr-TR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3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64896" y="204704"/>
            <a:ext cx="10515600" cy="1325563"/>
          </a:xfrm>
        </p:spPr>
        <p:txBody>
          <a:bodyPr>
            <a:normAutofit/>
          </a:bodyPr>
          <a:lstStyle/>
          <a:p>
            <a:r>
              <a:rPr lang="tr-TR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Betonarme Döşemeler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88894" y="1690688"/>
            <a:ext cx="10515600" cy="4351338"/>
          </a:xfrm>
        </p:spPr>
        <p:txBody>
          <a:bodyPr>
            <a:normAutofit/>
          </a:bodyPr>
          <a:lstStyle/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Kirişli Döşeme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Kirişsiz Döşeme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Dişli (Nervürlü) Döşeme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Asmolen Döşeme</a:t>
            </a:r>
            <a:endParaRPr lang="tr-TR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Kaset (Izgara) Kiriş Döşeme</a:t>
            </a:r>
            <a:endParaRPr lang="tr-TR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0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sz="3600" dirty="0" smtClean="0">
                <a:solidFill>
                  <a:schemeClr val="bg1"/>
                </a:solidFill>
              </a:rPr>
              <a:t>Kirişli </a:t>
            </a:r>
            <a:r>
              <a:rPr lang="tr-TR" sz="3600" dirty="0">
                <a:solidFill>
                  <a:schemeClr val="bg1"/>
                </a:solidFill>
              </a:rPr>
              <a:t>Döşeme</a:t>
            </a:r>
          </a:p>
          <a:p>
            <a:r>
              <a:rPr lang="tr-TR" sz="3600" dirty="0" smtClean="0">
                <a:solidFill>
                  <a:schemeClr val="bg1"/>
                </a:solidFill>
              </a:rPr>
              <a:t>En </a:t>
            </a:r>
            <a:r>
              <a:rPr lang="tr-TR" sz="3600" dirty="0">
                <a:solidFill>
                  <a:schemeClr val="bg1"/>
                </a:solidFill>
              </a:rPr>
              <a:t>az bir kenarı kirişe oturan </a:t>
            </a:r>
            <a:r>
              <a:rPr lang="tr-TR" sz="3600" dirty="0" smtClean="0">
                <a:solidFill>
                  <a:schemeClr val="bg1"/>
                </a:solidFill>
              </a:rPr>
              <a:t>5 - 20 </a:t>
            </a:r>
            <a:r>
              <a:rPr lang="tr-TR" sz="3600" dirty="0">
                <a:solidFill>
                  <a:schemeClr val="bg1"/>
                </a:solidFill>
              </a:rPr>
              <a:t>cm kalınlığında bir </a:t>
            </a:r>
            <a:r>
              <a:rPr lang="tr-TR" sz="3600" dirty="0" smtClean="0">
                <a:solidFill>
                  <a:schemeClr val="bg1"/>
                </a:solidFill>
              </a:rPr>
              <a:t>plaktır.</a:t>
            </a:r>
            <a:endParaRPr lang="tr-TR" sz="3600" dirty="0">
              <a:solidFill>
                <a:schemeClr val="bg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207"/>
            <a:ext cx="4772691" cy="245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Kirişsiz Döşeme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Kirişleri </a:t>
            </a:r>
            <a:r>
              <a:rPr lang="tr-TR" dirty="0">
                <a:solidFill>
                  <a:schemeClr val="bg1"/>
                </a:solidFill>
              </a:rPr>
              <a:t>olmayan, doğrudan </a:t>
            </a:r>
            <a:r>
              <a:rPr lang="tr-TR" dirty="0" smtClean="0">
                <a:solidFill>
                  <a:schemeClr val="bg1"/>
                </a:solidFill>
              </a:rPr>
              <a:t>kolonlara oturan </a:t>
            </a:r>
            <a:r>
              <a:rPr lang="tr-TR" dirty="0">
                <a:solidFill>
                  <a:schemeClr val="bg1"/>
                </a:solidFill>
              </a:rPr>
              <a:t>20-40 cm kalınlığında bir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>
                <a:solidFill>
                  <a:schemeClr val="bg1"/>
                </a:solidFill>
              </a:rPr>
              <a:t>plaktır. Yükleri ve kenarları çok </a:t>
            </a:r>
            <a:r>
              <a:rPr lang="tr-TR" dirty="0" smtClean="0">
                <a:solidFill>
                  <a:schemeClr val="bg1"/>
                </a:solidFill>
              </a:rPr>
              <a:t>büyük olmayan </a:t>
            </a:r>
            <a:r>
              <a:rPr lang="tr-TR" dirty="0">
                <a:solidFill>
                  <a:schemeClr val="bg1"/>
                </a:solidFill>
              </a:rPr>
              <a:t>hacimlerde (odalarda)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 kullanılabilir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2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bg1"/>
                </a:solidFill>
              </a:rPr>
              <a:t>Dişli (Nervürlü) Döşeme :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40-70 </a:t>
            </a:r>
            <a:r>
              <a:rPr lang="tr-TR" dirty="0">
                <a:solidFill>
                  <a:schemeClr val="bg1"/>
                </a:solidFill>
              </a:rPr>
              <a:t>cm aralıklarla birbirine paralel </a:t>
            </a:r>
            <a:r>
              <a:rPr lang="tr-TR" dirty="0" err="1">
                <a:solidFill>
                  <a:schemeClr val="bg1"/>
                </a:solidFill>
              </a:rPr>
              <a:t>kirişçiklerin</a:t>
            </a:r>
            <a:r>
              <a:rPr lang="tr-TR" dirty="0">
                <a:solidFill>
                  <a:schemeClr val="bg1"/>
                </a:solidFill>
              </a:rPr>
              <a:t> (dişlerin) </a:t>
            </a:r>
            <a:r>
              <a:rPr lang="tr-TR" dirty="0" smtClean="0">
                <a:solidFill>
                  <a:schemeClr val="bg1"/>
                </a:solidFill>
              </a:rPr>
              <a:t>ana kirişlere </a:t>
            </a:r>
            <a:r>
              <a:rPr lang="tr-TR" dirty="0">
                <a:solidFill>
                  <a:schemeClr val="bg1"/>
                </a:solidFill>
              </a:rPr>
              <a:t>oturtulması ve üzerine çok ince bir plak yapılması ile</a:t>
            </a:r>
          </a:p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oluşturulan bir döşemedir.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Dişlerin </a:t>
            </a:r>
            <a:r>
              <a:rPr lang="tr-TR" dirty="0">
                <a:solidFill>
                  <a:schemeClr val="bg1"/>
                </a:solidFill>
              </a:rPr>
              <a:t>genişliği 10-15 cm, yüksekliği 25-35 cm civarındadır.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Plak </a:t>
            </a:r>
            <a:r>
              <a:rPr lang="tr-TR" dirty="0">
                <a:solidFill>
                  <a:schemeClr val="bg1"/>
                </a:solidFill>
              </a:rPr>
              <a:t>5-7 cm </a:t>
            </a:r>
            <a:r>
              <a:rPr lang="tr-TR" dirty="0" err="1">
                <a:solidFill>
                  <a:schemeClr val="bg1"/>
                </a:solidFill>
              </a:rPr>
              <a:t>dir</a:t>
            </a:r>
            <a:r>
              <a:rPr lang="tr-TR" dirty="0">
                <a:solidFill>
                  <a:schemeClr val="bg1"/>
                </a:solidFill>
              </a:rPr>
              <a:t>. Yükleri ve kenarları büyük hacimlerde kullanılabilir.</a:t>
            </a:r>
          </a:p>
        </p:txBody>
      </p:sp>
    </p:spTree>
    <p:extLst>
      <p:ext uri="{BB962C8B-B14F-4D97-AF65-F5344CB8AC3E}">
        <p14:creationId xmlns:p14="http://schemas.microsoft.com/office/powerpoint/2010/main" val="35975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Asmolen Döşeme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Dişler </a:t>
            </a:r>
            <a:r>
              <a:rPr lang="tr-TR" dirty="0">
                <a:solidFill>
                  <a:schemeClr val="bg1"/>
                </a:solidFill>
              </a:rPr>
              <a:t>arası asmolen olarak </a:t>
            </a:r>
            <a:r>
              <a:rPr lang="tr-TR" dirty="0" smtClean="0">
                <a:solidFill>
                  <a:schemeClr val="bg1"/>
                </a:solidFill>
              </a:rPr>
              <a:t>adlandırılan hafif </a:t>
            </a:r>
            <a:r>
              <a:rPr lang="tr-TR" dirty="0">
                <a:solidFill>
                  <a:schemeClr val="bg1"/>
                </a:solidFill>
              </a:rPr>
              <a:t>bir malzeme ile doldurulmuş </a:t>
            </a:r>
            <a:r>
              <a:rPr lang="tr-TR" dirty="0" smtClean="0">
                <a:solidFill>
                  <a:schemeClr val="bg1"/>
                </a:solidFill>
              </a:rPr>
              <a:t>dişli döşemedir</a:t>
            </a:r>
            <a:r>
              <a:rPr lang="tr-TR" dirty="0">
                <a:solidFill>
                  <a:schemeClr val="bg1"/>
                </a:solidFill>
              </a:rPr>
              <a:t>. Tavan düz görünür.</a:t>
            </a:r>
          </a:p>
        </p:txBody>
      </p:sp>
    </p:spTree>
    <p:extLst>
      <p:ext uri="{BB962C8B-B14F-4D97-AF65-F5344CB8AC3E}">
        <p14:creationId xmlns:p14="http://schemas.microsoft.com/office/powerpoint/2010/main" val="212139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Kaset (Izgara) Döşeme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Dişli </a:t>
            </a:r>
            <a:r>
              <a:rPr lang="tr-TR" dirty="0">
                <a:solidFill>
                  <a:schemeClr val="bg1"/>
                </a:solidFill>
              </a:rPr>
              <a:t>döşemeler gibi </a:t>
            </a:r>
            <a:r>
              <a:rPr lang="tr-TR" dirty="0" smtClean="0">
                <a:solidFill>
                  <a:schemeClr val="bg1"/>
                </a:solidFill>
              </a:rPr>
              <a:t>inşa edilir</a:t>
            </a:r>
            <a:r>
              <a:rPr lang="tr-TR" dirty="0">
                <a:solidFill>
                  <a:schemeClr val="bg1"/>
                </a:solidFill>
              </a:rPr>
              <a:t>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Dişler </a:t>
            </a:r>
            <a:r>
              <a:rPr lang="tr-TR" dirty="0">
                <a:solidFill>
                  <a:schemeClr val="bg1"/>
                </a:solidFill>
              </a:rPr>
              <a:t>yerine </a:t>
            </a:r>
            <a:r>
              <a:rPr lang="tr-TR" dirty="0" smtClean="0">
                <a:solidFill>
                  <a:schemeClr val="bg1"/>
                </a:solidFill>
              </a:rPr>
              <a:t>normal boyutlu </a:t>
            </a:r>
            <a:r>
              <a:rPr lang="tr-TR" dirty="0">
                <a:solidFill>
                  <a:schemeClr val="bg1"/>
                </a:solidFill>
              </a:rPr>
              <a:t>kirişler kullanılır.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Kirişler </a:t>
            </a:r>
            <a:r>
              <a:rPr lang="pt-BR" dirty="0">
                <a:solidFill>
                  <a:schemeClr val="bg1"/>
                </a:solidFill>
              </a:rPr>
              <a:t>arası 50-150 </a:t>
            </a:r>
            <a:r>
              <a:rPr lang="pt-BR" dirty="0" smtClean="0">
                <a:solidFill>
                  <a:schemeClr val="bg1"/>
                </a:solidFill>
              </a:rPr>
              <a:t>cm</a:t>
            </a:r>
            <a:r>
              <a:rPr lang="tr-TR" dirty="0" smtClean="0">
                <a:solidFill>
                  <a:schemeClr val="bg1"/>
                </a:solidFill>
              </a:rPr>
              <a:t> civarındadır</a:t>
            </a:r>
            <a:r>
              <a:rPr lang="tr-TR" dirty="0">
                <a:solidFill>
                  <a:schemeClr val="bg1"/>
                </a:solidFill>
              </a:rPr>
              <a:t>. </a:t>
            </a:r>
            <a:r>
              <a:rPr lang="tr-TR" dirty="0" smtClean="0">
                <a:solidFill>
                  <a:schemeClr val="bg1"/>
                </a:solidFill>
              </a:rPr>
              <a:t>Hacim ortasında kolon istenmeyen </a:t>
            </a:r>
            <a:r>
              <a:rPr lang="tr-TR" dirty="0">
                <a:solidFill>
                  <a:schemeClr val="bg1"/>
                </a:solidFill>
              </a:rPr>
              <a:t>çok </a:t>
            </a:r>
            <a:r>
              <a:rPr lang="tr-TR" dirty="0" smtClean="0">
                <a:solidFill>
                  <a:schemeClr val="bg1"/>
                </a:solidFill>
              </a:rPr>
              <a:t>büyük (sinema </a:t>
            </a:r>
            <a:r>
              <a:rPr lang="tr-TR" dirty="0">
                <a:solidFill>
                  <a:schemeClr val="bg1"/>
                </a:solidFill>
              </a:rPr>
              <a:t>salonu, </a:t>
            </a:r>
            <a:r>
              <a:rPr lang="tr-TR" dirty="0" smtClean="0">
                <a:solidFill>
                  <a:schemeClr val="bg1"/>
                </a:solidFill>
              </a:rPr>
              <a:t>otopark gibi</a:t>
            </a:r>
            <a:r>
              <a:rPr lang="tr-TR" dirty="0">
                <a:solidFill>
                  <a:schemeClr val="bg1"/>
                </a:solidFill>
              </a:rPr>
              <a:t>) hacimlerin</a:t>
            </a:r>
          </a:p>
          <a:p>
            <a:pPr marL="0" indent="0">
              <a:buNone/>
            </a:pPr>
            <a:r>
              <a:rPr lang="tr-TR" dirty="0" smtClean="0">
                <a:solidFill>
                  <a:schemeClr val="bg1"/>
                </a:solidFill>
              </a:rPr>
              <a:t>   kapatılmasında </a:t>
            </a:r>
            <a:r>
              <a:rPr lang="tr-TR" dirty="0">
                <a:solidFill>
                  <a:schemeClr val="bg1"/>
                </a:solidFill>
              </a:rPr>
              <a:t>kullanılır.</a:t>
            </a:r>
          </a:p>
        </p:txBody>
      </p:sp>
    </p:spTree>
    <p:extLst>
      <p:ext uri="{BB962C8B-B14F-4D97-AF65-F5344CB8AC3E}">
        <p14:creationId xmlns:p14="http://schemas.microsoft.com/office/powerpoint/2010/main" val="278069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solidFill>
                  <a:schemeClr val="bg1"/>
                </a:solidFill>
              </a:rPr>
              <a:t>Çalışma Şekillerine </a:t>
            </a:r>
            <a:r>
              <a:rPr lang="tr-TR" dirty="0" smtClean="0">
                <a:solidFill>
                  <a:schemeClr val="bg1"/>
                </a:solidFill>
              </a:rPr>
              <a:t>Göre Betonarme Döşemeler</a:t>
            </a:r>
          </a:p>
          <a:p>
            <a:r>
              <a:rPr lang="tr-TR" b="1" dirty="0" err="1" smtClean="0">
                <a:solidFill>
                  <a:schemeClr val="bg1"/>
                </a:solidFill>
              </a:rPr>
              <a:t>Hurdi</a:t>
            </a:r>
            <a:r>
              <a:rPr lang="tr-TR" b="1" dirty="0" smtClean="0">
                <a:solidFill>
                  <a:schemeClr val="bg1"/>
                </a:solidFill>
              </a:rPr>
              <a:t> Döşemeler</a:t>
            </a:r>
            <a:endParaRPr lang="tr-TR" b="1" dirty="0">
              <a:solidFill>
                <a:schemeClr val="bg1"/>
              </a:solidFill>
            </a:endParaRPr>
          </a:p>
          <a:p>
            <a:r>
              <a:rPr lang="tr-TR" b="1" dirty="0" smtClean="0">
                <a:solidFill>
                  <a:schemeClr val="bg1"/>
                </a:solidFill>
              </a:rPr>
              <a:t>Dal Döşemeler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317</Words>
  <Application>Microsoft Office PowerPoint</Application>
  <PresentationFormat>Geniş ekran</PresentationFormat>
  <Paragraphs>42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Teması</vt:lpstr>
      <vt:lpstr>DÖŞEMELER</vt:lpstr>
      <vt:lpstr>PowerPoint Sunusu</vt:lpstr>
      <vt:lpstr>Betonarme Döşemeler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DÖŞEME</dc:title>
  <dc:creator>Onur</dc:creator>
  <cp:lastModifiedBy>EGİTİM</cp:lastModifiedBy>
  <cp:revision>7</cp:revision>
  <dcterms:created xsi:type="dcterms:W3CDTF">2015-12-15T05:16:44Z</dcterms:created>
  <dcterms:modified xsi:type="dcterms:W3CDTF">2018-12-19T11:47:08Z</dcterms:modified>
</cp:coreProperties>
</file>