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326" r:id="rId3"/>
    <p:sldId id="327" r:id="rId4"/>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80" r:id="rId57"/>
    <p:sldId id="381" r:id="rId58"/>
    <p:sldId id="382" r:id="rId59"/>
    <p:sldId id="383" r:id="rId60"/>
    <p:sldId id="384" r:id="rId61"/>
    <p:sldId id="385" r:id="rId62"/>
    <p:sldId id="386" r:id="rId63"/>
    <p:sldId id="387"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400" r:id="rId77"/>
    <p:sldId id="401" r:id="rId78"/>
    <p:sldId id="402" r:id="rId7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C16"/>
    <a:srgbClr val="0C788E"/>
    <a:srgbClr val="025198"/>
    <a:srgbClr val="000099"/>
    <a:srgbClr val="1C1C1C"/>
    <a:srgbClr val="3366FF"/>
    <a:srgbClr val="99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3" autoAdjust="0"/>
    <p:restoredTop sz="94669" autoAdjust="0"/>
  </p:normalViewPr>
  <p:slideViewPr>
    <p:cSldViewPr>
      <p:cViewPr varScale="1">
        <p:scale>
          <a:sx n="109" d="100"/>
          <a:sy n="109" d="100"/>
        </p:scale>
        <p:origin x="1404" y="108"/>
      </p:cViewPr>
      <p:guideLst>
        <p:guide orient="horz" pos="2160"/>
        <p:guide pos="2880"/>
      </p:guideLst>
    </p:cSldViewPr>
  </p:slideViewPr>
  <p:outlineViewPr>
    <p:cViewPr>
      <p:scale>
        <a:sx n="33" d="100"/>
        <a:sy n="33" d="100"/>
      </p:scale>
      <p:origin x="0" y="54684"/>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AD0935-25B5-4E1D-BB3F-213E10897BDF}" type="datetimeFigureOut">
              <a:rPr lang="tr-TR" smtClean="0"/>
              <a:pPr/>
              <a:t>21.03.2019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1B0CC-053C-4EE5-9259-30C74642B01C}" type="slidenum">
              <a:rPr lang="tr-TR" smtClean="0"/>
              <a:pPr/>
              <a:t>‹#›</a:t>
            </a:fld>
            <a:endParaRPr lang="tr-TR"/>
          </a:p>
        </p:txBody>
      </p:sp>
    </p:spTree>
    <p:extLst>
      <p:ext uri="{BB962C8B-B14F-4D97-AF65-F5344CB8AC3E}">
        <p14:creationId xmlns:p14="http://schemas.microsoft.com/office/powerpoint/2010/main" val="263234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Slayt Görüntüsü Yer Tutucusu"/>
          <p:cNvSpPr>
            <a:spLocks noGrp="1" noRot="1" noChangeAspect="1" noTextEdit="1"/>
          </p:cNvSpPr>
          <p:nvPr>
            <p:ph type="sldImg"/>
          </p:nvPr>
        </p:nvSpPr>
        <p:spPr>
          <a:ln/>
        </p:spPr>
      </p:sp>
      <p:sp>
        <p:nvSpPr>
          <p:cNvPr id="96259"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
        <p:nvSpPr>
          <p:cNvPr id="96260" name="3 Slayt Numarası Yer Tutucusu"/>
          <p:cNvSpPr txBox="1">
            <a:spLocks noGrp="1"/>
          </p:cNvSpPr>
          <p:nvPr/>
        </p:nvSpPr>
        <p:spPr bwMode="auto">
          <a:xfrm>
            <a:off x="5141036" y="6934182"/>
            <a:ext cx="1345758" cy="4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10" tIns="45106" rIns="90210" bIns="45106" anchor="b"/>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algn="r" eaLnBrk="1" hangingPunct="1"/>
            <a:fld id="{BB7A3134-87C6-4837-B800-0E6091ECBE64}" type="slidenum">
              <a:rPr lang="en-US" altLang="tr-TR" sz="1600" b="1">
                <a:solidFill>
                  <a:schemeClr val="tx1"/>
                </a:solidFill>
                <a:latin typeface="Arial" charset="0"/>
              </a:rPr>
              <a:pPr algn="r" eaLnBrk="1" hangingPunct="1"/>
              <a:t>9</a:t>
            </a:fld>
            <a:endParaRPr lang="en-US" altLang="tr-TR" sz="1600" b="1">
              <a:solidFill>
                <a:schemeClr val="tx1"/>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43000" y="685800"/>
            <a:ext cx="4572000" cy="3429000"/>
          </a:xfrm>
          <a:ln/>
        </p:spPr>
      </p:sp>
      <p:sp>
        <p:nvSpPr>
          <p:cNvPr id="107523" name="Rectangle 3"/>
          <p:cNvSpPr>
            <a:spLocks noGrp="1" noChangeArrowheads="1"/>
          </p:cNvSpPr>
          <p:nvPr>
            <p:ph type="body" idx="1"/>
          </p:nvPr>
        </p:nvSpPr>
        <p:spPr>
          <a:xfrm>
            <a:off x="685472" y="4342921"/>
            <a:ext cx="5487057" cy="41149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dt" sz="quarter" idx="4294967295"/>
          </p:nvPr>
        </p:nvSpPr>
        <p:spPr bwMode="auto">
          <a:xfrm>
            <a:off x="3885069" y="0"/>
            <a:ext cx="2971836" cy="458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65765925-6575-4C98-ADEC-4EC34623DF1A}" type="datetime1">
              <a:rPr lang="tr-TR" altLang="tr-TR">
                <a:solidFill>
                  <a:schemeClr val="tx1"/>
                </a:solidFill>
              </a:rPr>
              <a:pPr eaLnBrk="1" hangingPunct="1"/>
              <a:t>21.03.2019</a:t>
            </a:fld>
            <a:endParaRPr lang="tr-TR" altLang="tr-TR">
              <a:solidFill>
                <a:schemeClr val="tx1"/>
              </a:solidFill>
            </a:endParaRPr>
          </a:p>
        </p:txBody>
      </p:sp>
      <p:sp>
        <p:nvSpPr>
          <p:cNvPr id="1085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CC8BD553-C8EB-4416-86FF-91B0775C3C95}" type="slidenum">
              <a:rPr lang="tr-TR" altLang="tr-TR" sz="1600" smtClean="0">
                <a:solidFill>
                  <a:schemeClr val="tx1"/>
                </a:solidFill>
              </a:rPr>
              <a:pPr eaLnBrk="1" hangingPunct="1"/>
              <a:t>41</a:t>
            </a:fld>
            <a:endParaRPr lang="tr-TR" altLang="tr-TR" sz="1600" smtClean="0">
              <a:solidFill>
                <a:schemeClr val="tx1"/>
              </a:solidFill>
            </a:endParaRPr>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tr-TR" alt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3450FB2F-BF3D-4AD6-9C26-CB7C652A52DC}" type="slidenum">
              <a:rPr lang="en-US" altLang="tr-TR" sz="1600" smtClean="0">
                <a:solidFill>
                  <a:schemeClr val="tx1"/>
                </a:solidFill>
                <a:latin typeface="Arial" charset="0"/>
              </a:rPr>
              <a:pPr eaLnBrk="1" hangingPunct="1"/>
              <a:t>53</a:t>
            </a:fld>
            <a:endParaRPr lang="en-US" altLang="tr-TR" sz="1600" smtClean="0">
              <a:solidFill>
                <a:schemeClr val="tx1"/>
              </a:solidFill>
              <a:latin typeface="Arial" charset="0"/>
            </a:endParaRPr>
          </a:p>
        </p:txBody>
      </p:sp>
      <p:sp>
        <p:nvSpPr>
          <p:cNvPr id="11161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1620" name="Rectangle 3"/>
          <p:cNvSpPr>
            <a:spLocks noGrp="1" noChangeArrowheads="1"/>
          </p:cNvSpPr>
          <p:nvPr>
            <p:ph type="body" idx="1"/>
          </p:nvPr>
        </p:nvSpPr>
        <p:spPr>
          <a:xfrm>
            <a:off x="914328" y="4342921"/>
            <a:ext cx="5029345" cy="4114907"/>
          </a:xfrm>
          <a:solidFill>
            <a:srgbClr val="FFFFFF"/>
          </a:solidFill>
          <a:ln>
            <a:solidFill>
              <a:srgbClr val="000000"/>
            </a:solidFill>
          </a:ln>
        </p:spPr>
        <p:txBody>
          <a:bodyPr/>
          <a:lstStyle/>
          <a:p>
            <a:r>
              <a:rPr lang="en-US" altLang="tr-TR" smtClean="0"/>
              <a:t>ALTERNATIVE PROCEDURES FOR GROUP 1: INSTALLATION OF FLOOR JOISTS, FLOOR SHEATHING, AND ROOF SHEATHING; ERECTING EXTERIOR WALLS; SETTING AND BRACING ROOF TRUSSES AND RAFTERS.</a:t>
            </a:r>
          </a:p>
          <a:p>
            <a:endParaRPr lang="en-US" altLang="tr-TR" smtClean="0"/>
          </a:p>
          <a:p>
            <a:r>
              <a:rPr lang="en-US" altLang="tr-TR" smtClean="0"/>
              <a:t> Slide is self-explanatory. </a:t>
            </a:r>
          </a:p>
          <a:p>
            <a:endParaRPr lang="en-US" alt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B72C8215-C146-4D92-BAF7-29D05B7B30CB}" type="slidenum">
              <a:rPr lang="en-US" altLang="tr-TR" sz="1600" smtClean="0">
                <a:solidFill>
                  <a:schemeClr val="tx1"/>
                </a:solidFill>
                <a:latin typeface="Arial" charset="0"/>
              </a:rPr>
              <a:pPr eaLnBrk="1" hangingPunct="1"/>
              <a:t>67</a:t>
            </a:fld>
            <a:endParaRPr lang="en-US" altLang="tr-TR" sz="1600" smtClean="0">
              <a:solidFill>
                <a:schemeClr val="tx1"/>
              </a:solidFill>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z="1000" smtClean="0"/>
              <a:t>When stairs are under construction they are dangerous and should not be used unless fall protection is provided. Stairways having 4 or more risers must have a stair-rail system and/or guardrail system that protects the worker from falling off the unprotected edge.  </a:t>
            </a:r>
          </a:p>
          <a:p>
            <a:r>
              <a:rPr lang="en-US" altLang="tr-TR" sz="1000" smtClean="0"/>
              <a:t>During construction, all worker points of access where there is a break in elevation of 19 inches or higher, must have means of access that can be either a stairway, a ladder, a ramp, an embankment, or a personnel hoist.  </a:t>
            </a:r>
          </a:p>
          <a:p>
            <a:r>
              <a:rPr lang="en-US" altLang="tr-TR" sz="1000" smtClean="0"/>
              <a:t>Workers must not use a stairway with pan stairs that are not filled and where treads have not been placed or secured. These stairways are unsafe and expose you to fall hazards.  </a:t>
            </a:r>
          </a:p>
          <a:p>
            <a:r>
              <a:rPr lang="en-US" altLang="tr-TR" sz="1000" smtClean="0"/>
              <a:t>In this photograph, the stairway does not have a stair rail on the open side and the stairs are not completed, so they are not safe to use.  </a:t>
            </a:r>
          </a:p>
          <a:p>
            <a:r>
              <a:rPr lang="en-US" altLang="tr-TR" sz="1000" smtClean="0"/>
              <a:t>In addition:</a:t>
            </a:r>
          </a:p>
          <a:p>
            <a:pPr>
              <a:buFontTx/>
              <a:buChar char="•"/>
            </a:pPr>
            <a:r>
              <a:rPr lang="en-US" altLang="tr-TR" sz="1000" smtClean="0"/>
              <a:t>All stairway parts must be free of dangerous projections such as protruding nails.</a:t>
            </a:r>
          </a:p>
          <a:p>
            <a:pPr>
              <a:buFontTx/>
              <a:buChar char="•"/>
            </a:pPr>
            <a:r>
              <a:rPr lang="en-US" altLang="tr-TR" sz="1000" smtClean="0"/>
              <a:t>A stair rail must be installed along each unprotected side or edge.</a:t>
            </a:r>
          </a:p>
          <a:p>
            <a:pPr>
              <a:buFontTx/>
              <a:buChar char="•"/>
            </a:pPr>
            <a:r>
              <a:rPr lang="en-US" altLang="tr-TR" sz="1000" smtClean="0"/>
              <a:t>When the top edge of a stairwell system also serves as a handrail, the height of the top edge must be between 36 and 37 inches from the upper surface of the stair rail to the surface of the tread.</a:t>
            </a:r>
          </a:p>
          <a:p>
            <a:pPr>
              <a:buFontTx/>
              <a:buChar char="•"/>
            </a:pPr>
            <a:r>
              <a:rPr lang="en-US" altLang="tr-TR" sz="1000" smtClean="0"/>
              <a:t>Mid rail or equivalent intermediate structural members must be provided midway between the top rail and stairway steps of the stair rail system.  Intermediate vertical members, such as balusters, when used must be installed so that there are no openings more than 19 inches wide.</a:t>
            </a:r>
          </a:p>
          <a:p>
            <a:pPr>
              <a:buFontTx/>
              <a:buChar char="•"/>
            </a:pPr>
            <a:r>
              <a:rPr lang="en-US" altLang="tr-TR" sz="1000" smtClean="0"/>
              <a:t>Handrails and top rails of the stair rail systems must withstand 200 pounds applied on the top edge downward and outward along the top edge.</a:t>
            </a:r>
          </a:p>
          <a:p>
            <a:pPr>
              <a:buFontTx/>
              <a:buChar char="•"/>
            </a:pPr>
            <a:r>
              <a:rPr lang="en-US" altLang="tr-TR" sz="1000" smtClean="0"/>
              <a:t>Unprotected sides and edges of stairway landings must be provided with standard 42 inch guardrail systems.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sz="2400">
                <a:solidFill>
                  <a:srgbClr val="003459"/>
                </a:solidFill>
                <a:latin typeface="Calibri" pitchFamily="34" charset="0"/>
                <a:cs typeface="Arial" charset="0"/>
              </a:defRPr>
            </a:lvl1pPr>
            <a:lvl2pPr marL="742950" indent="-285750" defTabSz="963613" eaLnBrk="0" hangingPunct="0">
              <a:defRPr sz="2400">
                <a:solidFill>
                  <a:srgbClr val="003459"/>
                </a:solidFill>
                <a:latin typeface="Calibri" pitchFamily="34" charset="0"/>
                <a:cs typeface="Arial" charset="0"/>
              </a:defRPr>
            </a:lvl2pPr>
            <a:lvl3pPr marL="1143000" indent="-228600" defTabSz="963613" eaLnBrk="0" hangingPunct="0">
              <a:defRPr sz="2400">
                <a:solidFill>
                  <a:srgbClr val="003459"/>
                </a:solidFill>
                <a:latin typeface="Calibri" pitchFamily="34" charset="0"/>
                <a:cs typeface="Arial" charset="0"/>
              </a:defRPr>
            </a:lvl3pPr>
            <a:lvl4pPr marL="1600200" indent="-228600" defTabSz="963613" eaLnBrk="0" hangingPunct="0">
              <a:defRPr sz="2400">
                <a:solidFill>
                  <a:srgbClr val="003459"/>
                </a:solidFill>
                <a:latin typeface="Calibri" pitchFamily="34" charset="0"/>
                <a:cs typeface="Arial" charset="0"/>
              </a:defRPr>
            </a:lvl4pPr>
            <a:lvl5pPr marL="2057400" indent="-228600" defTabSz="963613" eaLnBrk="0" hangingPunct="0">
              <a:defRPr sz="2400">
                <a:solidFill>
                  <a:srgbClr val="003459"/>
                </a:solidFill>
                <a:latin typeface="Calibri" pitchFamily="34" charset="0"/>
                <a:cs typeface="Arial" charset="0"/>
              </a:defRPr>
            </a:lvl5pPr>
            <a:lvl6pPr marL="2514600" indent="-228600" algn="ctr" defTabSz="963613"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63613"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63613"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63613"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A792C31B-FDB6-4315-9D99-2FC100CECD90}" type="slidenum">
              <a:rPr lang="en-US" altLang="tr-TR" sz="1300" smtClean="0">
                <a:solidFill>
                  <a:schemeClr val="tx1"/>
                </a:solidFill>
                <a:latin typeface="Times New Roman" pitchFamily="18" charset="0"/>
              </a:rPr>
              <a:pPr eaLnBrk="1" hangingPunct="1"/>
              <a:t>69</a:t>
            </a:fld>
            <a:endParaRPr lang="en-US" altLang="tr-TR" sz="1300" smtClean="0">
              <a:solidFill>
                <a:schemeClr val="tx1"/>
              </a:solidFill>
              <a:latin typeface="Times New Roman" pitchFamily="18" charset="0"/>
            </a:endParaRPr>
          </a:p>
        </p:txBody>
      </p:sp>
      <p:sp>
        <p:nvSpPr>
          <p:cNvPr id="113667" name="Rectangle 1026"/>
          <p:cNvSpPr>
            <a:spLocks noGrp="1" noRot="1" noChangeAspect="1" noChangeArrowheads="1" noTextEdit="1"/>
          </p:cNvSpPr>
          <p:nvPr>
            <p:ph type="sldImg"/>
          </p:nvPr>
        </p:nvSpPr>
        <p:spPr>
          <a:ln/>
        </p:spPr>
      </p:sp>
      <p:sp>
        <p:nvSpPr>
          <p:cNvPr id="11366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E5AACC24-AC10-4238-B4A5-3F4785846CF4}" type="slidenum">
              <a:rPr lang="en-US" altLang="tr-TR" sz="1600" smtClean="0">
                <a:solidFill>
                  <a:schemeClr val="tx1"/>
                </a:solidFill>
                <a:latin typeface="Times New Roman" pitchFamily="18" charset="0"/>
              </a:rPr>
              <a:pPr eaLnBrk="1" hangingPunct="1"/>
              <a:t>73</a:t>
            </a:fld>
            <a:endParaRPr lang="en-US" altLang="tr-TR" sz="1600" smtClean="0">
              <a:solidFill>
                <a:schemeClr val="tx1"/>
              </a:solidFill>
              <a:latin typeface="Times New Roman" pitchFamily="18"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1133328" y="4342921"/>
            <a:ext cx="4560684" cy="41149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tr-TR" b="1" smtClean="0">
                <a:latin typeface="Times New Roman" pitchFamily="18" charset="0"/>
              </a:rPr>
              <a:t>Slide Show Notes</a:t>
            </a:r>
          </a:p>
          <a:p>
            <a:pPr lvl="1" eaLnBrk="1" hangingPunct="1"/>
            <a:r>
              <a:rPr lang="en-US" altLang="tr-TR" smtClean="0">
                <a:latin typeface="Times New Roman" pitchFamily="18" charset="0"/>
              </a:rPr>
              <a:t>Proper footwear can play a large role in preventing slip-related injuries. Remember, street shoes or athletic shoes are not intended to provide slip resistance in the work environment. For example, shoes that provide good traction on a basketball court may not provide good traction in a work environment that is subject to slip hazards from water, oil, or chemicals.</a:t>
            </a:r>
          </a:p>
          <a:p>
            <a:pPr lvl="1" eaLnBrk="1" hangingPunct="1"/>
            <a:r>
              <a:rPr lang="en-US" altLang="tr-TR" smtClean="0">
                <a:latin typeface="Times New Roman" pitchFamily="18" charset="0"/>
              </a:rPr>
              <a:t>Slip-resistant shoes should have soft rubber soles that grip the surface of the floor. However, the soles should not be too soft or they will wear down quickly.</a:t>
            </a:r>
          </a:p>
          <a:p>
            <a:pPr lvl="1" eaLnBrk="1" hangingPunct="1"/>
            <a:r>
              <a:rPr lang="en-US" altLang="tr-TR" smtClean="0">
                <a:latin typeface="Times New Roman" pitchFamily="18" charset="0"/>
              </a:rPr>
              <a:t>The soles of slip-resistant shoes should have tread with channels that carry the water, oil, chemical, or other contaminant out from under the shoe, which will allow the ridges on the sole to come in firm contact with the floor.</a:t>
            </a:r>
          </a:p>
          <a:p>
            <a:pPr lvl="1" eaLnBrk="1" hangingPunct="1"/>
            <a:r>
              <a:rPr lang="en-US" altLang="tr-TR" smtClean="0">
                <a:latin typeface="Times New Roman" pitchFamily="18" charset="0"/>
              </a:rPr>
              <a:t>Remember that wearing slip-resistant shoes does not eliminate the possibility of slipping. You must still recognize slip-related hazards and walk carefully in areas with wet floors.</a:t>
            </a:r>
          </a:p>
          <a:p>
            <a:pPr eaLnBrk="1" hangingPunct="1"/>
            <a:r>
              <a:rPr lang="en-US" altLang="tr-TR" i="1" smtClean="0">
                <a:latin typeface="Times New Roman" pitchFamily="18" charset="0"/>
              </a:rPr>
              <a:t>Discuss the footwear the different people in your class are wearing. Encourage everyone to purchase good footwear with slip-resistant soles.</a:t>
            </a:r>
          </a:p>
          <a:p>
            <a:pPr eaLnBrk="1" hangingPunct="1"/>
            <a:endParaRPr lang="en-US" altLang="tr-TR" i="1"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fld id="{B88CBCC2-D284-4B58-8CE2-7F9574CB5F86}" type="slidenum">
              <a:rPr lang="en-US" altLang="tr-TR" sz="1200" smtClean="0">
                <a:solidFill>
                  <a:schemeClr val="tx1"/>
                </a:solidFill>
                <a:latin typeface="Times New Roman" pitchFamily="18" charset="0"/>
              </a:rPr>
              <a:pPr/>
              <a:t>11</a:t>
            </a:fld>
            <a:endParaRPr lang="en-US" altLang="tr-TR" sz="1200" smtClean="0">
              <a:solidFill>
                <a:schemeClr val="tx1"/>
              </a:solidFill>
              <a:latin typeface="Times New Roman" pitchFamily="18" charset="0"/>
            </a:endParaRPr>
          </a:p>
        </p:txBody>
      </p:sp>
      <p:sp>
        <p:nvSpPr>
          <p:cNvPr id="97283" name="Rectangle 2"/>
          <p:cNvSpPr>
            <a:spLocks noGrp="1" noRot="1" noChangeAspect="1" noChangeArrowheads="1" noTextEdit="1"/>
          </p:cNvSpPr>
          <p:nvPr>
            <p:ph type="sldImg"/>
          </p:nvPr>
        </p:nvSpPr>
        <p:spPr>
          <a:xfrm>
            <a:off x="1144588" y="685800"/>
            <a:ext cx="4570412"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mtClean="0"/>
              <a:t>Fall are unexpected and the time it takes to strike a lower level surface is frightfully fast.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txBox="1">
            <a:spLocks noGrp="1" noChangeArrowheads="1"/>
          </p:cNvSpPr>
          <p:nvPr/>
        </p:nvSpPr>
        <p:spPr bwMode="auto">
          <a:xfrm>
            <a:off x="3885069" y="0"/>
            <a:ext cx="2971836" cy="45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lnSpc>
                <a:spcPct val="80000"/>
              </a:lnSpc>
              <a:spcBef>
                <a:spcPct val="50000"/>
              </a:spcBef>
              <a:buSzPct val="75000"/>
              <a:buFont typeface="Wingdings" pitchFamily="2" charset="2"/>
              <a:buNone/>
            </a:pPr>
            <a:fld id="{5508A0AD-D209-4413-BCF8-3F1B8E14CE24}" type="datetime1">
              <a:rPr lang="tr-TR" altLang="tr-TR" sz="1800">
                <a:latin typeface="Arial" charset="0"/>
              </a:rPr>
              <a:pPr algn="l" eaLnBrk="1" hangingPunct="1">
                <a:lnSpc>
                  <a:spcPct val="80000"/>
                </a:lnSpc>
                <a:spcBef>
                  <a:spcPct val="50000"/>
                </a:spcBef>
                <a:buSzPct val="75000"/>
                <a:buFont typeface="Wingdings" pitchFamily="2" charset="2"/>
                <a:buNone/>
              </a:pPr>
              <a:t>21.03.2019</a:t>
            </a:fld>
            <a:endParaRPr lang="tr-TR" altLang="tr-TR" sz="1800">
              <a:latin typeface="Arial" charset="0"/>
            </a:endParaRPr>
          </a:p>
        </p:txBody>
      </p:sp>
      <p:sp>
        <p:nvSpPr>
          <p:cNvPr id="98307" name="Rectangle 7"/>
          <p:cNvSpPr txBox="1">
            <a:spLocks noGrp="1" noChangeArrowheads="1"/>
          </p:cNvSpPr>
          <p:nvPr/>
        </p:nvSpPr>
        <p:spPr bwMode="auto">
          <a:xfrm>
            <a:off x="5141036" y="6934182"/>
            <a:ext cx="1345758" cy="4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10" tIns="45106" rIns="90210" bIns="45106" anchor="b"/>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algn="r" eaLnBrk="1" hangingPunct="1"/>
            <a:fld id="{68BBC262-19CE-411A-B23B-CED544399F3A}" type="slidenum">
              <a:rPr lang="tr-TR" altLang="tr-TR" sz="1600" b="1">
                <a:solidFill>
                  <a:schemeClr val="tx1"/>
                </a:solidFill>
                <a:latin typeface="Arial" charset="0"/>
              </a:rPr>
              <a:pPr algn="r" eaLnBrk="1" hangingPunct="1"/>
              <a:t>13</a:t>
            </a:fld>
            <a:endParaRPr lang="tr-TR" altLang="tr-TR" sz="1600" b="1">
              <a:solidFill>
                <a:schemeClr val="tx1"/>
              </a:solidFill>
              <a:latin typeface="Arial" charset="0"/>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3424FB6B-8506-41E4-B939-E506BB2E524A}" type="slidenum">
              <a:rPr lang="en-US" altLang="tr-TR" sz="1600" smtClean="0">
                <a:solidFill>
                  <a:schemeClr val="tx1"/>
                </a:solidFill>
                <a:latin typeface="Arial" charset="0"/>
              </a:rPr>
              <a:pPr eaLnBrk="1" hangingPunct="1"/>
              <a:t>22</a:t>
            </a:fld>
            <a:endParaRPr lang="en-US" altLang="tr-TR" sz="1600" smtClean="0">
              <a:solidFill>
                <a:schemeClr val="tx1"/>
              </a:solidFill>
              <a:latin typeface="Arial" charset="0"/>
            </a:endParaRPr>
          </a:p>
        </p:txBody>
      </p:sp>
      <p:sp>
        <p:nvSpPr>
          <p:cNvPr id="99331" name="Rectangle 1026"/>
          <p:cNvSpPr>
            <a:spLocks noGrp="1" noRot="1" noChangeAspect="1" noChangeArrowheads="1" noTextEdit="1"/>
          </p:cNvSpPr>
          <p:nvPr>
            <p:ph type="sldImg"/>
          </p:nvPr>
        </p:nvSpPr>
        <p:spPr>
          <a:ln/>
        </p:spPr>
      </p:sp>
      <p:sp>
        <p:nvSpPr>
          <p:cNvPr id="993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mtClean="0"/>
              <a:t>Warning lines are used to keep workers away from an unsafe edge.  Warning lines are a physical barrier designed to keep workers from getting close to the edge, </a:t>
            </a:r>
            <a:r>
              <a:rPr lang="en-US" altLang="tr-TR" b="1" i="1" smtClean="0"/>
              <a:t>not</a:t>
            </a:r>
            <a:r>
              <a:rPr lang="en-US" altLang="tr-TR" smtClean="0"/>
              <a:t> from falling over the edge. They do not physically prevent a worker from gaining access to the edge. They do not stop a fall. They are designed to work with a comprehensive program and serve as a warning that hazards lie beyond the line.  </a:t>
            </a:r>
          </a:p>
          <a:p>
            <a:endParaRPr lang="en-US" altLang="tr-TR" smtClean="0"/>
          </a:p>
          <a:p>
            <a:r>
              <a:rPr lang="en-US" altLang="tr-TR" smtClean="0"/>
              <a:t>The parts of the warning line system include the ropes, wires or chains supported by stanchions and must be erected a minimum of 6 feet from the edge.  Workers are never to be in the area between the warning line and the edge.</a:t>
            </a:r>
          </a:p>
          <a:p>
            <a:endParaRPr lang="en-US" altLang="tr-TR" smtClean="0"/>
          </a:p>
          <a:p>
            <a:endParaRPr lang="en-US" alt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tr-TR" alt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03288" eaLnBrk="0" hangingPunct="0">
              <a:defRPr sz="2400">
                <a:solidFill>
                  <a:srgbClr val="003459"/>
                </a:solidFill>
                <a:latin typeface="Calibri" pitchFamily="34" charset="0"/>
                <a:cs typeface="Arial" charset="0"/>
              </a:defRPr>
            </a:lvl1pPr>
            <a:lvl2pPr marL="742950" indent="-285750" defTabSz="903288" eaLnBrk="0" hangingPunct="0">
              <a:defRPr sz="2400">
                <a:solidFill>
                  <a:srgbClr val="003459"/>
                </a:solidFill>
                <a:latin typeface="Calibri" pitchFamily="34" charset="0"/>
                <a:cs typeface="Arial" charset="0"/>
              </a:defRPr>
            </a:lvl2pPr>
            <a:lvl3pPr marL="1143000" indent="-228600" defTabSz="903288" eaLnBrk="0" hangingPunct="0">
              <a:defRPr sz="2400">
                <a:solidFill>
                  <a:srgbClr val="003459"/>
                </a:solidFill>
                <a:latin typeface="Calibri" pitchFamily="34" charset="0"/>
                <a:cs typeface="Arial" charset="0"/>
              </a:defRPr>
            </a:lvl3pPr>
            <a:lvl4pPr marL="1600200" indent="-228600" defTabSz="903288" eaLnBrk="0" hangingPunct="0">
              <a:defRPr sz="2400">
                <a:solidFill>
                  <a:srgbClr val="003459"/>
                </a:solidFill>
                <a:latin typeface="Calibri" pitchFamily="34" charset="0"/>
                <a:cs typeface="Arial" charset="0"/>
              </a:defRPr>
            </a:lvl4pPr>
            <a:lvl5pPr marL="2057400" indent="-228600" defTabSz="903288" eaLnBrk="0" hangingPunct="0">
              <a:defRPr sz="2400">
                <a:solidFill>
                  <a:srgbClr val="003459"/>
                </a:solidFill>
                <a:latin typeface="Calibri" pitchFamily="34" charset="0"/>
                <a:cs typeface="Arial" charset="0"/>
              </a:defRPr>
            </a:lvl5pPr>
            <a:lvl6pPr marL="2514600" indent="-228600" algn="ctr" defTabSz="903288"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defTabSz="903288"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defTabSz="903288"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defTabSz="903288" eaLnBrk="0" fontAlgn="base" hangingPunct="0">
              <a:spcBef>
                <a:spcPct val="0"/>
              </a:spcBef>
              <a:spcAft>
                <a:spcPct val="0"/>
              </a:spcAft>
              <a:defRPr sz="2400">
                <a:solidFill>
                  <a:srgbClr val="003459"/>
                </a:solidFill>
                <a:latin typeface="Calibri" pitchFamily="34" charset="0"/>
                <a:cs typeface="Arial" charset="0"/>
              </a:defRPr>
            </a:lvl9pPr>
          </a:lstStyle>
          <a:p>
            <a:fld id="{764DF5F2-6344-4D16-B57D-5F4773C92315}" type="slidenum">
              <a:rPr lang="en-US" altLang="tr-TR" sz="1200" smtClean="0">
                <a:solidFill>
                  <a:schemeClr val="tx1"/>
                </a:solidFill>
                <a:latin typeface="Times New Roman" pitchFamily="18" charset="0"/>
              </a:rPr>
              <a:pPr/>
              <a:t>27</a:t>
            </a:fld>
            <a:endParaRPr lang="en-US" altLang="tr-TR" sz="1200" smtClean="0">
              <a:solidFill>
                <a:schemeClr val="tx1"/>
              </a:solidFill>
              <a:latin typeface="Times New Roman" pitchFamily="18" charset="0"/>
            </a:endParaRPr>
          </a:p>
        </p:txBody>
      </p:sp>
      <p:sp>
        <p:nvSpPr>
          <p:cNvPr id="101379" name="Rectangle 2"/>
          <p:cNvSpPr>
            <a:spLocks noGrp="1" noRot="1" noChangeAspect="1" noChangeArrowheads="1" noTextEdit="1"/>
          </p:cNvSpPr>
          <p:nvPr>
            <p:ph type="sldImg"/>
          </p:nvPr>
        </p:nvSpPr>
        <p:spPr>
          <a:xfrm>
            <a:off x="1144588" y="685800"/>
            <a:ext cx="4570412" cy="3429000"/>
          </a:xfrm>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tr-TR" smtClean="0"/>
              <a:t>The photograph shows the basic components of a personal fall arrest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43000" y="685800"/>
            <a:ext cx="4572000" cy="3429000"/>
          </a:xfrm>
          <a:ln/>
        </p:spPr>
      </p:sp>
      <p:sp>
        <p:nvSpPr>
          <p:cNvPr id="102403" name="Rectangle 3"/>
          <p:cNvSpPr>
            <a:spLocks noGrp="1" noChangeArrowheads="1"/>
          </p:cNvSpPr>
          <p:nvPr>
            <p:ph type="body" idx="1"/>
          </p:nvPr>
        </p:nvSpPr>
        <p:spPr>
          <a:xfrm>
            <a:off x="685472" y="4342921"/>
            <a:ext cx="5487057" cy="41149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z="2000" b="1" i="1" smtClean="0">
                <a:solidFill>
                  <a:srgbClr val="FF3300"/>
                </a:solidFill>
              </a:rPr>
              <a:t>***ÖZGÜR VE ALİ GÖSTERİP ANLATACAK</a:t>
            </a:r>
          </a:p>
          <a:p>
            <a:pPr eaLnBrk="1" hangingPunct="1"/>
            <a:endParaRPr lang="tr-TR" alt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404C349-0293-4C5B-BD61-8968F696ECA6}"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B694EDE-81EF-4BAB-96DB-6066A9EED78C}"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900CEFE-2B5D-4039-8D04-AC77E9226A17}" type="slidenum">
              <a:rPr lang="es-ES"/>
              <a:pPr>
                <a:defRPr/>
              </a:pPr>
              <a:t>‹#›</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47800"/>
            <a:ext cx="3810000" cy="4191000"/>
          </a:xfrm>
        </p:spPr>
        <p:txBody>
          <a:bodyPr/>
          <a:lstStyle/>
          <a:p>
            <a:pPr lvl="0"/>
            <a:endParaRPr lang="en-US" noProof="0" dirty="0"/>
          </a:p>
        </p:txBody>
      </p:sp>
    </p:spTree>
    <p:extLst>
      <p:ext uri="{BB962C8B-B14F-4D97-AF65-F5344CB8AC3E}">
        <p14:creationId xmlns:p14="http://schemas.microsoft.com/office/powerpoint/2010/main" val="308022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Başlık, Küçük Resim ve Metin">
    <p:spTree>
      <p:nvGrpSpPr>
        <p:cNvPr id="1" name=""/>
        <p:cNvGrpSpPr/>
        <p:nvPr/>
      </p:nvGrpSpPr>
      <p:grpSpPr>
        <a:xfrm>
          <a:off x="0" y="0"/>
          <a:ext cx="0" cy="0"/>
          <a:chOff x="0" y="0"/>
          <a:chExt cx="0" cy="0"/>
        </a:xfrm>
      </p:grpSpPr>
      <p:sp>
        <p:nvSpPr>
          <p:cNvPr id="2" name="Başlık 1"/>
          <p:cNvSpPr>
            <a:spLocks noGrp="1"/>
          </p:cNvSpPr>
          <p:nvPr>
            <p:ph type="title"/>
          </p:nvPr>
        </p:nvSpPr>
        <p:spPr>
          <a:xfrm>
            <a:off x="685800" y="609600"/>
            <a:ext cx="7772400" cy="1143000"/>
          </a:xfrm>
        </p:spPr>
        <p:txBody>
          <a:bodyPr/>
          <a:lstStyle/>
          <a:p>
            <a:r>
              <a:rPr lang="tr-TR"/>
              <a:t>Asıl başlık stili için tıklatın</a:t>
            </a:r>
          </a:p>
        </p:txBody>
      </p:sp>
      <p:sp>
        <p:nvSpPr>
          <p:cNvPr id="3" name="Küçük Resim Yer Tutucusu 2"/>
          <p:cNvSpPr>
            <a:spLocks noGrp="1"/>
          </p:cNvSpPr>
          <p:nvPr>
            <p:ph type="clipArt" sz="half" idx="1"/>
          </p:nvPr>
        </p:nvSpPr>
        <p:spPr>
          <a:xfrm>
            <a:off x="685800" y="1981200"/>
            <a:ext cx="3810000" cy="2895600"/>
          </a:xfrm>
        </p:spPr>
        <p:txBody>
          <a:bodyPr/>
          <a:lstStyle/>
          <a:p>
            <a:pPr lvl="0"/>
            <a:endParaRPr lang="tr-TR" noProof="0"/>
          </a:p>
        </p:txBody>
      </p:sp>
      <p:sp>
        <p:nvSpPr>
          <p:cNvPr id="4" name="Metin Yer Tutucusu 3"/>
          <p:cNvSpPr>
            <a:spLocks noGrp="1"/>
          </p:cNvSpPr>
          <p:nvPr>
            <p:ph type="body" sz="half" idx="2"/>
          </p:nvPr>
        </p:nvSpPr>
        <p:spPr>
          <a:xfrm>
            <a:off x="4648200" y="1981200"/>
            <a:ext cx="3810000" cy="28956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Altbilgi Yer Tutucusu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ayt Numarası Yer Tutucusu 6"/>
          <p:cNvSpPr>
            <a:spLocks noGrp="1"/>
          </p:cNvSpPr>
          <p:nvPr>
            <p:ph type="sldNum" sz="quarter" idx="12"/>
          </p:nvPr>
        </p:nvSpPr>
        <p:spPr>
          <a:xfrm>
            <a:off x="6553200" y="6248400"/>
            <a:ext cx="1905000" cy="457200"/>
          </a:xfrm>
        </p:spPr>
        <p:txBody>
          <a:bodyPr/>
          <a:lstStyle>
            <a:lvl1pPr>
              <a:defRPr/>
            </a:lvl1pPr>
          </a:lstStyle>
          <a:p>
            <a:pPr>
              <a:defRPr/>
            </a:pPr>
            <a:fld id="{19603706-81C5-42B2-837A-FA621BA02DDB}" type="slidenum">
              <a:rPr lang="en-US"/>
              <a:pPr>
                <a:defRPr/>
              </a:pPr>
              <a:t>‹#›</a:t>
            </a:fld>
            <a:endParaRPr lang="en-US"/>
          </a:p>
        </p:txBody>
      </p:sp>
    </p:spTree>
    <p:extLst>
      <p:ext uri="{BB962C8B-B14F-4D97-AF65-F5344CB8AC3E}">
        <p14:creationId xmlns:p14="http://schemas.microsoft.com/office/powerpoint/2010/main" val="1606467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88077"/>
      </p:ext>
    </p:extLst>
  </p:cSld>
  <p:clrMapOvr>
    <a:masterClrMapping/>
  </p:clrMapOvr>
  <p:transition spd="med">
    <p:wipe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2800" y="106680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2800" y="322897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152CF3B5-26F6-4596-AF50-8AB07EB14674}" type="slidenum">
              <a:rPr lang="en-US"/>
              <a:pPr>
                <a:defRPr/>
              </a:pPr>
              <a:t>‹#›</a:t>
            </a:fld>
            <a:endParaRPr lang="en-US"/>
          </a:p>
        </p:txBody>
      </p:sp>
    </p:spTree>
    <p:extLst>
      <p:ext uri="{BB962C8B-B14F-4D97-AF65-F5344CB8AC3E}">
        <p14:creationId xmlns:p14="http://schemas.microsoft.com/office/powerpoint/2010/main" val="103233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5613"/>
            <a:ext cx="8229600" cy="13112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52575"/>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2575"/>
            <a:ext cx="4038600" cy="4302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C19D89D-6BEE-4F52-883D-C42B3F71A9BC}" type="slidenum">
              <a:rPr lang="en-US"/>
              <a:pPr>
                <a:defRPr/>
              </a:pPr>
              <a:t>‹#›</a:t>
            </a:fld>
            <a:endParaRPr lang="en-US"/>
          </a:p>
        </p:txBody>
      </p:sp>
    </p:spTree>
    <p:extLst>
      <p:ext uri="{BB962C8B-B14F-4D97-AF65-F5344CB8AC3E}">
        <p14:creationId xmlns:p14="http://schemas.microsoft.com/office/powerpoint/2010/main" val="198640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289ED51-3D18-45F8-86FC-FD8561268021}"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1E30559-BAA3-4562-8020-B6DCEE6D0E3E}"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D37490C-9C1B-4AC9-A719-5CB7A5E923CD}"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52C19F1E-C2C4-43B8-BE68-DBAC4ECF8BE2}"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E68FA1EF-296B-40C1-B636-00A926A74512}"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3C5D3AC1-5A64-441E-A1A8-9FAE71C6AF66}"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D65BA48-3AB7-42AA-A309-B1E404C47DBD}"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731D35F-B073-4216-8697-E08C0989EA53}"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8752DBB7-8610-4E58-9205-33D206425DAC}"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jpeg"/><Relationship Id="rId7" Type="http://schemas.openxmlformats.org/officeDocument/2006/relationships/image" Target="../media/image92.e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00.jpeg"/><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images.google.com.tr/imgres?imgurl=http://www.freelancewebci.com/dernek/images/bg/tuzuk.jpg&amp;imgrefurl=http://www.freelancewebci.com/dernek/regulation.php&amp;usg=__fjTZMGPvcwGKcLTWV5-5EEoxOxE=&amp;h=160&amp;w=200&amp;sz=8&amp;hl=tr&amp;start=4&amp;um=1&amp;tbnid=qmpYd4H2x_y1FM:&amp;tbnh=83&amp;tbnw=104&amp;prev=/images?q%3Dt%C3%BCz%C3%BCk%26ndsp%3D20%26hl%3Dtr%26sa%3DN%26um%3D1"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images.google.com.tr/imgres?imgurl=http://www.patentofisim.com/templates/resimler/Image/dikkat.jpg&amp;imgrefurl=http://www.patentofisim.com/index.php?Page%3DHaberler%26HaberNo%3D2972&amp;usg=__KktyeyPw7FNvI2gkCaOywjj3MbQ=&amp;h=332&amp;w=227&amp;sz=8&amp;hl=tr&amp;start=5&amp;um=1&amp;tbnid=QMc9L7j5FyvTOM:&amp;tbnh=119&amp;tbnw=81&amp;prev=/images?q%3Ddikkat%26hl%3Dtr%26um%3D1"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0" name="Rectangle 110"/>
          <p:cNvSpPr>
            <a:spLocks noGrp="1" noChangeArrowheads="1"/>
          </p:cNvSpPr>
          <p:nvPr>
            <p:ph type="ctrTitle"/>
          </p:nvPr>
        </p:nvSpPr>
        <p:spPr>
          <a:xfrm>
            <a:off x="4284663" y="4076700"/>
            <a:ext cx="4319587" cy="544513"/>
          </a:xfrm>
          <a:noFill/>
        </p:spPr>
        <p:txBody>
          <a:bodyPr/>
          <a:lstStyle/>
          <a:p>
            <a:pPr eaLnBrk="1" fontAlgn="auto" hangingPunct="1">
              <a:lnSpc>
                <a:spcPct val="170000"/>
              </a:lnSpc>
              <a:spcAft>
                <a:spcPts val="0"/>
              </a:spcAft>
              <a:defRPr/>
            </a:pPr>
            <a:r>
              <a:rPr lang="tr-TR" sz="2800" b="1" dirty="0">
                <a:solidFill>
                  <a:schemeClr val="tx1"/>
                </a:solidFill>
              </a:rPr>
              <a:t>YÜKSEKTE ÇALIŞMALARDA  İŞ  SAĞLIĞI ve GÜVENLİĞİ</a:t>
            </a:r>
          </a:p>
        </p:txBody>
      </p:sp>
      <p:sp>
        <p:nvSpPr>
          <p:cNvPr id="2051" name="Rectangle 115"/>
          <p:cNvSpPr>
            <a:spLocks noGrp="1" noChangeArrowheads="1"/>
          </p:cNvSpPr>
          <p:nvPr>
            <p:ph type="subTitle" idx="1"/>
          </p:nvPr>
        </p:nvSpPr>
        <p:spPr>
          <a:xfrm>
            <a:off x="5003800" y="4868863"/>
            <a:ext cx="3527425" cy="479425"/>
          </a:xfrm>
        </p:spPr>
        <p:txBody>
          <a:bodyPr/>
          <a:lstStyle/>
          <a:p>
            <a:pPr algn="r" eaLnBrk="1" hangingPunct="1"/>
            <a:r>
              <a:rPr lang="es-ES" sz="1800" dirty="0" smtClean="0">
                <a:solidFill>
                  <a:schemeClr val="bg1"/>
                </a:solidFill>
                <a:latin typeface="+mj-lt"/>
              </a:rPr>
              <a:t>Your company information</a:t>
            </a:r>
          </a:p>
        </p:txBody>
      </p:sp>
      <p:sp>
        <p:nvSpPr>
          <p:cNvPr id="2052" name="Rectangle 110"/>
          <p:cNvSpPr txBox="1">
            <a:spLocks noChangeArrowheads="1"/>
          </p:cNvSpPr>
          <p:nvPr/>
        </p:nvSpPr>
        <p:spPr bwMode="auto">
          <a:xfrm>
            <a:off x="4437063" y="4229100"/>
            <a:ext cx="4319587" cy="544513"/>
          </a:xfrm>
          <a:prstGeom prst="rect">
            <a:avLst/>
          </a:prstGeom>
          <a:noFill/>
          <a:ln w="9525">
            <a:noFill/>
            <a:miter lim="800000"/>
            <a:headEnd/>
            <a:tailEnd/>
          </a:ln>
          <a:effectLst/>
        </p:spPr>
        <p:txBody>
          <a:bodyPr anchor="ctr"/>
          <a:lstStyle/>
          <a:p>
            <a:pPr algn="r"/>
            <a:endParaRPr lang="es-ES" sz="3600" b="1" dirty="0"/>
          </a:p>
        </p:txBody>
      </p:sp>
      <p:sp>
        <p:nvSpPr>
          <p:cNvPr id="2053" name="Rectangle 115"/>
          <p:cNvSpPr txBox="1">
            <a:spLocks noChangeArrowheads="1"/>
          </p:cNvSpPr>
          <p:nvPr/>
        </p:nvSpPr>
        <p:spPr bwMode="auto">
          <a:xfrm>
            <a:off x="5156200" y="5021263"/>
            <a:ext cx="3527425" cy="479425"/>
          </a:xfrm>
          <a:prstGeom prst="rect">
            <a:avLst/>
          </a:prstGeom>
          <a:noFill/>
          <a:ln w="9525">
            <a:noFill/>
            <a:miter lim="800000"/>
            <a:headEnd/>
            <a:tailEnd/>
          </a:ln>
          <a:effectLst/>
        </p:spPr>
        <p:txBody>
          <a:bodyPr/>
          <a:lstStyle/>
          <a:p>
            <a:pPr algn="r">
              <a:spcBef>
                <a:spcPct val="20000"/>
              </a:spcBef>
            </a:pP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Başlık 2"/>
          <p:cNvSpPr>
            <a:spLocks noGrp="1"/>
          </p:cNvSpPr>
          <p:nvPr>
            <p:ph type="title"/>
          </p:nvPr>
        </p:nvSpPr>
        <p:spPr>
          <a:xfrm>
            <a:off x="138113" y="-111125"/>
            <a:ext cx="8839200" cy="685800"/>
          </a:xfrm>
        </p:spPr>
        <p:txBody>
          <a:bodyPr/>
          <a:lstStyle/>
          <a:p>
            <a:pPr algn="l"/>
            <a:r>
              <a:rPr lang="tr-TR" altLang="tr-TR" sz="3600" b="1" dirty="0" smtClean="0">
                <a:solidFill>
                  <a:schemeClr val="bg1"/>
                </a:solidFill>
                <a:latin typeface="+mj-lt"/>
              </a:rPr>
              <a:t>Denge Noktası</a:t>
            </a:r>
          </a:p>
        </p:txBody>
      </p:sp>
      <p:sp>
        <p:nvSpPr>
          <p:cNvPr id="25603" name="Metin Yer Tutucusu 3"/>
          <p:cNvSpPr>
            <a:spLocks noGrp="1"/>
          </p:cNvSpPr>
          <p:nvPr>
            <p:ph type="body" sz="half" idx="1"/>
          </p:nvPr>
        </p:nvSpPr>
        <p:spPr>
          <a:xfrm>
            <a:off x="188913" y="579438"/>
            <a:ext cx="5719762" cy="3135312"/>
          </a:xfrm>
        </p:spPr>
        <p:txBody>
          <a:bodyPr/>
          <a:lstStyle/>
          <a:p>
            <a:pPr>
              <a:defRPr/>
            </a:pPr>
            <a:r>
              <a:rPr lang="tr-TR" sz="2400" b="1" dirty="0" smtClean="0">
                <a:solidFill>
                  <a:srgbClr val="0070C0"/>
                </a:solidFill>
                <a:latin typeface="+mj-lt"/>
              </a:rPr>
              <a:t>İnsanın </a:t>
            </a:r>
            <a:r>
              <a:rPr lang="tr-TR" sz="2400" b="1" dirty="0" smtClean="0">
                <a:solidFill>
                  <a:schemeClr val="bg1"/>
                </a:solidFill>
                <a:latin typeface="+mj-lt"/>
              </a:rPr>
              <a:t>vücut ağırlık merkezi </a:t>
            </a:r>
            <a:r>
              <a:rPr lang="tr-TR" sz="2400" b="1" dirty="0" smtClean="0">
                <a:solidFill>
                  <a:srgbClr val="0070C0"/>
                </a:solidFill>
                <a:latin typeface="+mj-lt"/>
              </a:rPr>
              <a:t>(VAM) denge noktası olarak bilinir ve yükseklik noktası olarak referans alınır. Bu nokta   </a:t>
            </a:r>
          </a:p>
          <a:p>
            <a:pPr marL="0" indent="0">
              <a:buFont typeface="Arial" charset="0"/>
              <a:buNone/>
              <a:defRPr/>
            </a:pPr>
            <a:r>
              <a:rPr lang="tr-TR" sz="2400" b="1" dirty="0">
                <a:solidFill>
                  <a:srgbClr val="0070C0"/>
                </a:solidFill>
                <a:latin typeface="+mj-lt"/>
              </a:rPr>
              <a:t> </a:t>
            </a:r>
            <a:r>
              <a:rPr lang="tr-TR" sz="2400" b="1" dirty="0" smtClean="0">
                <a:solidFill>
                  <a:srgbClr val="0070C0"/>
                </a:solidFill>
                <a:latin typeface="+mj-lt"/>
              </a:rPr>
              <a:t>    </a:t>
            </a:r>
            <a:r>
              <a:rPr lang="tr-TR" sz="2400" b="1" dirty="0" smtClean="0">
                <a:solidFill>
                  <a:srgbClr val="FF0000"/>
                </a:solidFill>
                <a:latin typeface="+mj-lt"/>
              </a:rPr>
              <a:t>2. bel omuru</a:t>
            </a:r>
            <a:r>
              <a:rPr lang="tr-TR" sz="2400" b="1" dirty="0" smtClean="0">
                <a:solidFill>
                  <a:srgbClr val="0070C0"/>
                </a:solidFill>
                <a:latin typeface="+mj-lt"/>
              </a:rPr>
              <a:t>nun olduğu yerdir.</a:t>
            </a:r>
          </a:p>
          <a:p>
            <a:pPr>
              <a:defRPr/>
            </a:pPr>
            <a:endParaRPr lang="tr-TR" sz="2400" b="1" dirty="0" smtClean="0">
              <a:solidFill>
                <a:srgbClr val="0070C0"/>
              </a:solidFill>
              <a:latin typeface="+mj-lt"/>
            </a:endParaRPr>
          </a:p>
          <a:p>
            <a:pPr>
              <a:defRPr/>
            </a:pPr>
            <a:r>
              <a:rPr lang="tr-TR" sz="2400" b="1" dirty="0" smtClean="0">
                <a:solidFill>
                  <a:srgbClr val="0070C0"/>
                </a:solidFill>
                <a:latin typeface="+mj-lt"/>
              </a:rPr>
              <a:t>İnsandan insana farklılık gösteren </a:t>
            </a:r>
            <a:r>
              <a:rPr lang="tr-TR" sz="2400" b="1" dirty="0" smtClean="0">
                <a:solidFill>
                  <a:srgbClr val="FF0000"/>
                </a:solidFill>
                <a:latin typeface="+mj-lt"/>
              </a:rPr>
              <a:t>yükseklik kavramını tanımlarken </a:t>
            </a:r>
            <a:r>
              <a:rPr lang="tr-TR" sz="2400" b="1" dirty="0" smtClean="0">
                <a:solidFill>
                  <a:srgbClr val="0070C0"/>
                </a:solidFill>
                <a:latin typeface="+mj-lt"/>
              </a:rPr>
              <a:t>baz alacağımız ölçü tabii ki insan bedenidir</a:t>
            </a:r>
            <a:r>
              <a:rPr lang="tr-TR" b="1" dirty="0" smtClean="0">
                <a:solidFill>
                  <a:srgbClr val="0070C0"/>
                </a:solidFill>
                <a:latin typeface="+mj-lt"/>
              </a:rPr>
              <a:t>.</a:t>
            </a:r>
          </a:p>
          <a:p>
            <a:pPr>
              <a:defRPr/>
            </a:pPr>
            <a:endParaRPr lang="tr-TR" b="1" dirty="0" smtClean="0">
              <a:solidFill>
                <a:srgbClr val="0070C0"/>
              </a:solidFill>
              <a:latin typeface="+mj-lt"/>
            </a:endParaRPr>
          </a:p>
          <a:p>
            <a:pPr>
              <a:defRPr/>
            </a:pPr>
            <a:endParaRPr lang="tr-TR" b="1" dirty="0" smtClean="0">
              <a:solidFill>
                <a:srgbClr val="0070C0"/>
              </a:solidFill>
              <a:latin typeface="+mj-lt"/>
            </a:endParaRPr>
          </a:p>
        </p:txBody>
      </p:sp>
      <p:sp>
        <p:nvSpPr>
          <p:cNvPr id="2" name="Slayt Numarası Yer Tutucusu 1"/>
          <p:cNvSpPr>
            <a:spLocks noGrp="1"/>
          </p:cNvSpPr>
          <p:nvPr>
            <p:ph type="sldNum" sz="quarter" idx="4294967295"/>
          </p:nvPr>
        </p:nvSpPr>
        <p:spPr>
          <a:xfrm>
            <a:off x="7010400" y="6356350"/>
            <a:ext cx="2133600" cy="365125"/>
          </a:xfrm>
        </p:spPr>
        <p:txBody>
          <a:bodyPr/>
          <a:lstStyle/>
          <a:p>
            <a:pPr>
              <a:defRPr/>
            </a:pPr>
            <a:fld id="{2EA9C108-A5F4-4D3F-B8D3-AAEA4AC6EDF1}" type="slidenum">
              <a:rPr lang="en-GB" smtClean="0"/>
              <a:pPr>
                <a:defRPr/>
              </a:pPr>
              <a:t>10</a:t>
            </a:fld>
            <a:endParaRPr lang="en-GB" dirty="0"/>
          </a:p>
        </p:txBody>
      </p:sp>
      <p:pic>
        <p:nvPicPr>
          <p:cNvPr id="245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675" y="231775"/>
            <a:ext cx="2146300" cy="614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3976688"/>
            <a:ext cx="2117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6572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228600"/>
            <a:ext cx="8610600" cy="685800"/>
          </a:xfrm>
        </p:spPr>
        <p:txBody>
          <a:bodyPr/>
          <a:lstStyle/>
          <a:p>
            <a:pPr algn="l" eaLnBrk="1" hangingPunct="1"/>
            <a:r>
              <a:rPr lang="tr-TR" altLang="tr-TR" sz="3600" b="1" smtClean="0">
                <a:solidFill>
                  <a:srgbClr val="0070C0"/>
                </a:solidFill>
                <a:latin typeface="+mj-lt"/>
              </a:rPr>
              <a:t>Bir Düşmenin Anatomisi</a:t>
            </a:r>
            <a:endParaRPr lang="en-US" altLang="tr-TR" sz="3600" b="1" smtClean="0">
              <a:solidFill>
                <a:srgbClr val="0070C0"/>
              </a:solidFill>
              <a:latin typeface="+mj-lt"/>
            </a:endParaRPr>
          </a:p>
        </p:txBody>
      </p:sp>
      <p:sp>
        <p:nvSpPr>
          <p:cNvPr id="353283" name="Rectangle 3"/>
          <p:cNvSpPr>
            <a:spLocks noGrp="1" noChangeArrowheads="1"/>
          </p:cNvSpPr>
          <p:nvPr>
            <p:ph type="body" sz="half" idx="1"/>
          </p:nvPr>
        </p:nvSpPr>
        <p:spPr>
          <a:xfrm>
            <a:off x="5427663" y="1127125"/>
            <a:ext cx="3716337" cy="4968875"/>
          </a:xfrm>
        </p:spPr>
        <p:txBody>
          <a:bodyPr/>
          <a:lstStyle/>
          <a:p>
            <a:pPr marL="0" indent="0" eaLnBrk="1" hangingPunct="1">
              <a:lnSpc>
                <a:spcPct val="80000"/>
              </a:lnSpc>
              <a:buFont typeface="Arial" charset="0"/>
              <a:buNone/>
            </a:pPr>
            <a:r>
              <a:rPr lang="tr-TR" altLang="tr-TR" sz="2000" b="1" smtClean="0">
                <a:solidFill>
                  <a:srgbClr val="0070C0"/>
                </a:solidFill>
                <a:latin typeface="+mj-lt"/>
              </a:rPr>
              <a:t>İnsanların çoğunluğu düşmekte olduğunu eylemin başlamasından yaklaşık </a:t>
            </a:r>
            <a:r>
              <a:rPr lang="tr-TR" altLang="tr-TR" sz="2000" b="1" smtClean="0">
                <a:solidFill>
                  <a:srgbClr val="FF0000"/>
                </a:solidFill>
                <a:latin typeface="+mj-lt"/>
              </a:rPr>
              <a:t>1/3 saniye </a:t>
            </a:r>
            <a:r>
              <a:rPr lang="tr-TR" altLang="tr-TR" sz="2000" b="1" smtClean="0">
                <a:solidFill>
                  <a:srgbClr val="0070C0"/>
                </a:solidFill>
                <a:latin typeface="+mj-lt"/>
              </a:rPr>
              <a:t>sonra </a:t>
            </a:r>
            <a:r>
              <a:rPr lang="tr-TR" altLang="tr-TR" sz="2000" b="1" smtClean="0">
                <a:solidFill>
                  <a:srgbClr val="FF0000"/>
                </a:solidFill>
                <a:latin typeface="+mj-lt"/>
              </a:rPr>
              <a:t>algılar.</a:t>
            </a:r>
          </a:p>
          <a:p>
            <a:pPr marL="0" indent="0" eaLnBrk="1" hangingPunct="1">
              <a:lnSpc>
                <a:spcPct val="80000"/>
              </a:lnSpc>
              <a:buFont typeface="Arial" charset="0"/>
              <a:buNone/>
            </a:pPr>
            <a:endParaRPr lang="tr-TR" altLang="tr-TR" sz="2000" b="1" smtClean="0">
              <a:solidFill>
                <a:srgbClr val="0070C0"/>
              </a:solidFill>
              <a:latin typeface="+mj-lt"/>
            </a:endParaRPr>
          </a:p>
          <a:p>
            <a:pPr marL="0" indent="0" eaLnBrk="1" hangingPunct="1">
              <a:lnSpc>
                <a:spcPct val="80000"/>
              </a:lnSpc>
              <a:buFont typeface="Arial" charset="0"/>
              <a:buNone/>
            </a:pPr>
            <a:r>
              <a:rPr lang="tr-TR" altLang="tr-TR" sz="2000" b="1" smtClean="0">
                <a:solidFill>
                  <a:srgbClr val="0070C0"/>
                </a:solidFill>
                <a:latin typeface="+mj-lt"/>
              </a:rPr>
              <a:t>Vücudun </a:t>
            </a:r>
            <a:r>
              <a:rPr lang="tr-TR" altLang="tr-TR" sz="2000" b="1" smtClean="0">
                <a:solidFill>
                  <a:srgbClr val="FF0000"/>
                </a:solidFill>
                <a:latin typeface="+mj-lt"/>
              </a:rPr>
              <a:t>reaksiyon</a:t>
            </a:r>
            <a:r>
              <a:rPr lang="tr-TR" altLang="tr-TR" sz="2000" b="1" smtClean="0">
                <a:solidFill>
                  <a:srgbClr val="0070C0"/>
                </a:solidFill>
                <a:latin typeface="+mj-lt"/>
              </a:rPr>
              <a:t> göstermesi ise </a:t>
            </a:r>
            <a:r>
              <a:rPr lang="tr-TR" altLang="tr-TR" sz="2000" b="1" smtClean="0">
                <a:solidFill>
                  <a:srgbClr val="FF0000"/>
                </a:solidFill>
                <a:latin typeface="+mj-lt"/>
              </a:rPr>
              <a:t>2/3 üncü saniyede </a:t>
            </a:r>
            <a:r>
              <a:rPr lang="tr-TR" altLang="tr-TR" sz="2000" b="1" smtClean="0">
                <a:solidFill>
                  <a:srgbClr val="0070C0"/>
                </a:solidFill>
                <a:latin typeface="+mj-lt"/>
              </a:rPr>
              <a:t>başlar. </a:t>
            </a:r>
          </a:p>
          <a:p>
            <a:pPr marL="0" indent="0" eaLnBrk="1" hangingPunct="1">
              <a:lnSpc>
                <a:spcPct val="80000"/>
              </a:lnSpc>
              <a:buFont typeface="Arial" charset="0"/>
              <a:buNone/>
            </a:pPr>
            <a:r>
              <a:rPr lang="tr-TR" altLang="tr-TR" sz="2000" b="1" smtClean="0">
                <a:solidFill>
                  <a:srgbClr val="0070C0"/>
                </a:solidFill>
                <a:latin typeface="+mj-lt"/>
              </a:rPr>
              <a:t>Ancak bu sürede 2.5 mt’. lik bir düşüş gerçekleşmiştir</a:t>
            </a:r>
            <a:r>
              <a:rPr lang="tr-TR" altLang="tr-TR" sz="2000" smtClean="0">
                <a:latin typeface="+mj-lt"/>
              </a:rPr>
              <a:t>.</a:t>
            </a:r>
            <a:endParaRPr lang="en-US" altLang="tr-TR" sz="2000" smtClean="0">
              <a:latin typeface="+mj-lt"/>
            </a:endParaRPr>
          </a:p>
        </p:txBody>
      </p:sp>
      <p:pic>
        <p:nvPicPr>
          <p:cNvPr id="25604" name="Picture 4" descr="fall anatomy"/>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28600" y="1143000"/>
            <a:ext cx="2827338" cy="5257800"/>
          </a:xfrm>
          <a:solidFill>
            <a:srgbClr val="00FFCC"/>
          </a:solidFill>
        </p:spPr>
      </p:pic>
      <p:sp>
        <p:nvSpPr>
          <p:cNvPr id="25605" name="Text Box 5"/>
          <p:cNvSpPr txBox="1">
            <a:spLocks noChangeArrowheads="1"/>
          </p:cNvSpPr>
          <p:nvPr/>
        </p:nvSpPr>
        <p:spPr bwMode="auto">
          <a:xfrm>
            <a:off x="2971800" y="1600200"/>
            <a:ext cx="24558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2000" b="1">
                <a:solidFill>
                  <a:srgbClr val="FF0000"/>
                </a:solidFill>
                <a:latin typeface="Arial" charset="0"/>
              </a:rPr>
              <a:t>1/3 saniye </a:t>
            </a:r>
            <a:r>
              <a:rPr lang="en-US" altLang="tr-TR" sz="2000" b="1">
                <a:solidFill>
                  <a:srgbClr val="FF0000"/>
                </a:solidFill>
                <a:latin typeface="Arial" charset="0"/>
              </a:rPr>
              <a:t>/</a:t>
            </a:r>
            <a:r>
              <a:rPr lang="tr-TR" altLang="tr-TR" sz="2000" b="1">
                <a:solidFill>
                  <a:srgbClr val="FF0000"/>
                </a:solidFill>
                <a:latin typeface="Arial" charset="0"/>
              </a:rPr>
              <a:t> 65 cm</a:t>
            </a:r>
            <a:endParaRPr lang="en-US" altLang="tr-TR" sz="2000" b="1">
              <a:solidFill>
                <a:srgbClr val="FF0000"/>
              </a:solidFill>
              <a:latin typeface="Arial" charset="0"/>
            </a:endParaRPr>
          </a:p>
        </p:txBody>
      </p:sp>
      <p:sp>
        <p:nvSpPr>
          <p:cNvPr id="25606" name="Text Box 6"/>
          <p:cNvSpPr txBox="1">
            <a:spLocks noChangeArrowheads="1"/>
          </p:cNvSpPr>
          <p:nvPr/>
        </p:nvSpPr>
        <p:spPr bwMode="auto">
          <a:xfrm>
            <a:off x="2971800" y="2486025"/>
            <a:ext cx="24558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2000" b="1">
                <a:solidFill>
                  <a:srgbClr val="FF0000"/>
                </a:solidFill>
                <a:latin typeface="Arial" charset="0"/>
              </a:rPr>
              <a:t>2/3 saniye </a:t>
            </a:r>
            <a:r>
              <a:rPr lang="en-US" altLang="tr-TR" sz="2000" b="1">
                <a:solidFill>
                  <a:srgbClr val="FF0000"/>
                </a:solidFill>
                <a:latin typeface="Arial" charset="0"/>
              </a:rPr>
              <a:t>/</a:t>
            </a:r>
            <a:r>
              <a:rPr lang="tr-TR" altLang="tr-TR" sz="2000" b="1">
                <a:solidFill>
                  <a:srgbClr val="FF0000"/>
                </a:solidFill>
                <a:latin typeface="Arial" charset="0"/>
              </a:rPr>
              <a:t> 2.5 mt</a:t>
            </a:r>
            <a:r>
              <a:rPr lang="tr-TR" altLang="tr-TR" sz="1600" b="1">
                <a:solidFill>
                  <a:schemeClr val="tx1"/>
                </a:solidFill>
                <a:latin typeface="Arial" charset="0"/>
              </a:rPr>
              <a:t>.</a:t>
            </a:r>
            <a:endParaRPr lang="en-US" altLang="tr-TR" sz="1600" b="1">
              <a:solidFill>
                <a:schemeClr val="tx1"/>
              </a:solidFill>
              <a:latin typeface="Arial" charset="0"/>
            </a:endParaRPr>
          </a:p>
        </p:txBody>
      </p:sp>
      <p:sp>
        <p:nvSpPr>
          <p:cNvPr id="25607" name="Text Box 7"/>
          <p:cNvSpPr txBox="1">
            <a:spLocks noChangeArrowheads="1"/>
          </p:cNvSpPr>
          <p:nvPr/>
        </p:nvSpPr>
        <p:spPr bwMode="auto">
          <a:xfrm>
            <a:off x="2971800" y="3189288"/>
            <a:ext cx="2455863" cy="1322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sz="2000" b="1">
              <a:solidFill>
                <a:srgbClr val="FF0000"/>
              </a:solidFill>
              <a:latin typeface="Arial" charset="0"/>
            </a:endParaRPr>
          </a:p>
          <a:p>
            <a:pPr eaLnBrk="1" hangingPunct="1"/>
            <a:endParaRPr lang="tr-TR" altLang="tr-TR" sz="2000" b="1">
              <a:solidFill>
                <a:srgbClr val="FF0000"/>
              </a:solidFill>
              <a:latin typeface="Arial" charset="0"/>
            </a:endParaRPr>
          </a:p>
          <a:p>
            <a:pPr eaLnBrk="1" hangingPunct="1"/>
            <a:endParaRPr lang="tr-TR" altLang="tr-TR" sz="2000" b="1">
              <a:solidFill>
                <a:srgbClr val="FF0000"/>
              </a:solidFill>
              <a:latin typeface="Arial" charset="0"/>
            </a:endParaRPr>
          </a:p>
          <a:p>
            <a:pPr eaLnBrk="1" hangingPunct="1"/>
            <a:r>
              <a:rPr lang="en-US" altLang="tr-TR" sz="2000" b="1">
                <a:solidFill>
                  <a:srgbClr val="FF0000"/>
                </a:solidFill>
                <a:latin typeface="Arial" charset="0"/>
              </a:rPr>
              <a:t>1 </a:t>
            </a:r>
            <a:r>
              <a:rPr lang="tr-TR" altLang="tr-TR" sz="2000" b="1">
                <a:solidFill>
                  <a:srgbClr val="FF0000"/>
                </a:solidFill>
                <a:latin typeface="Arial" charset="0"/>
              </a:rPr>
              <a:t>saniye </a:t>
            </a:r>
            <a:r>
              <a:rPr lang="en-US" altLang="tr-TR" sz="2000" b="1">
                <a:solidFill>
                  <a:srgbClr val="FF0000"/>
                </a:solidFill>
                <a:latin typeface="Arial" charset="0"/>
              </a:rPr>
              <a:t>/</a:t>
            </a:r>
            <a:r>
              <a:rPr lang="tr-TR" altLang="tr-TR" sz="2000" b="1">
                <a:solidFill>
                  <a:srgbClr val="FF0000"/>
                </a:solidFill>
                <a:latin typeface="Arial" charset="0"/>
              </a:rPr>
              <a:t> 5.5 mt </a:t>
            </a:r>
            <a:endParaRPr lang="en-US" altLang="tr-TR" sz="2000" b="1">
              <a:solidFill>
                <a:srgbClr val="FF0000"/>
              </a:solidFill>
              <a:latin typeface="Arial" charset="0"/>
            </a:endParaRPr>
          </a:p>
        </p:txBody>
      </p:sp>
      <p:sp>
        <p:nvSpPr>
          <p:cNvPr id="25608" name="Text Box 8"/>
          <p:cNvSpPr txBox="1">
            <a:spLocks noChangeArrowheads="1"/>
          </p:cNvSpPr>
          <p:nvPr/>
        </p:nvSpPr>
        <p:spPr bwMode="auto">
          <a:xfrm>
            <a:off x="2971800" y="5735638"/>
            <a:ext cx="24558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en-US" altLang="tr-TR" sz="2000" b="1">
                <a:solidFill>
                  <a:srgbClr val="FF0000"/>
                </a:solidFill>
                <a:latin typeface="Arial" charset="0"/>
              </a:rPr>
              <a:t>2 </a:t>
            </a:r>
            <a:r>
              <a:rPr lang="tr-TR" altLang="tr-TR" sz="2000" b="1">
                <a:solidFill>
                  <a:srgbClr val="FF0000"/>
                </a:solidFill>
                <a:latin typeface="Arial" charset="0"/>
              </a:rPr>
              <a:t> Saniye </a:t>
            </a:r>
            <a:r>
              <a:rPr lang="en-US" altLang="tr-TR" sz="2000" b="1">
                <a:solidFill>
                  <a:srgbClr val="FF0000"/>
                </a:solidFill>
                <a:latin typeface="Arial" charset="0"/>
              </a:rPr>
              <a:t>/</a:t>
            </a:r>
            <a:r>
              <a:rPr lang="tr-TR" altLang="tr-TR" sz="2000" b="1">
                <a:solidFill>
                  <a:srgbClr val="FF0000"/>
                </a:solidFill>
                <a:latin typeface="Arial" charset="0"/>
              </a:rPr>
              <a:t> 22 Mt</a:t>
            </a:r>
            <a:r>
              <a:rPr lang="tr-TR" altLang="tr-TR" sz="2000" b="1">
                <a:solidFill>
                  <a:schemeClr val="tx1"/>
                </a:solidFill>
                <a:latin typeface="Arial" charset="0"/>
              </a:rPr>
              <a:t>.</a:t>
            </a:r>
            <a:endParaRPr lang="en-US" altLang="tr-TR" sz="2000" b="1">
              <a:solidFill>
                <a:schemeClr val="tx1"/>
              </a:solidFill>
              <a:latin typeface="Arial" charset="0"/>
            </a:endParaRPr>
          </a:p>
        </p:txBody>
      </p:sp>
      <p:sp>
        <p:nvSpPr>
          <p:cNvPr id="25609" name="Line 9"/>
          <p:cNvSpPr>
            <a:spLocks noChangeShapeType="1"/>
          </p:cNvSpPr>
          <p:nvPr/>
        </p:nvSpPr>
        <p:spPr bwMode="auto">
          <a:xfrm>
            <a:off x="1447800" y="1752600"/>
            <a:ext cx="152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5610" name="Line 10"/>
          <p:cNvSpPr>
            <a:spLocks noChangeShapeType="1"/>
          </p:cNvSpPr>
          <p:nvPr/>
        </p:nvSpPr>
        <p:spPr bwMode="auto">
          <a:xfrm>
            <a:off x="1676400" y="24384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5611" name="Line 11"/>
          <p:cNvSpPr>
            <a:spLocks noChangeShapeType="1"/>
          </p:cNvSpPr>
          <p:nvPr/>
        </p:nvSpPr>
        <p:spPr bwMode="auto">
          <a:xfrm flipV="1">
            <a:off x="1893888" y="1752600"/>
            <a:ext cx="0" cy="93345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5612" name="Line 12"/>
          <p:cNvSpPr>
            <a:spLocks noChangeShapeType="1"/>
          </p:cNvSpPr>
          <p:nvPr/>
        </p:nvSpPr>
        <p:spPr bwMode="auto">
          <a:xfrm>
            <a:off x="2286000" y="3352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5613" name="Line 13"/>
          <p:cNvSpPr>
            <a:spLocks noChangeShapeType="1"/>
          </p:cNvSpPr>
          <p:nvPr/>
        </p:nvSpPr>
        <p:spPr bwMode="auto">
          <a:xfrm flipV="1">
            <a:off x="2438400" y="2095500"/>
            <a:ext cx="0" cy="21859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25614" name="Line 14"/>
          <p:cNvSpPr>
            <a:spLocks noChangeShapeType="1"/>
          </p:cNvSpPr>
          <p:nvPr/>
        </p:nvSpPr>
        <p:spPr bwMode="auto">
          <a:xfrm>
            <a:off x="2667000" y="60960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25615" name="Line 15"/>
          <p:cNvSpPr>
            <a:spLocks noChangeShapeType="1"/>
          </p:cNvSpPr>
          <p:nvPr/>
        </p:nvSpPr>
        <p:spPr bwMode="auto">
          <a:xfrm flipV="1">
            <a:off x="2819400" y="1752600"/>
            <a:ext cx="46038" cy="43434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3904658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3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32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3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274638"/>
            <a:ext cx="8686800" cy="1143000"/>
          </a:xfrm>
        </p:spPr>
        <p:txBody>
          <a:bodyPr/>
          <a:lstStyle/>
          <a:p>
            <a:pPr algn="l"/>
            <a:r>
              <a:rPr lang="tr-TR" altLang="tr-TR" b="1" smtClean="0">
                <a:solidFill>
                  <a:srgbClr val="000066"/>
                </a:solidFill>
                <a:latin typeface="+mj-lt"/>
              </a:rPr>
              <a:t>Düşme fiziği</a:t>
            </a:r>
            <a:endParaRPr lang="en-US" altLang="tr-TR" b="1" smtClean="0">
              <a:solidFill>
                <a:srgbClr val="000066"/>
              </a:solidFill>
              <a:latin typeface="+mj-lt"/>
            </a:endParaRPr>
          </a:p>
        </p:txBody>
      </p:sp>
      <p:sp>
        <p:nvSpPr>
          <p:cNvPr id="26627" name="Rectangle 3"/>
          <p:cNvSpPr>
            <a:spLocks noGrp="1" noChangeArrowheads="1"/>
          </p:cNvSpPr>
          <p:nvPr>
            <p:ph type="body" idx="1"/>
          </p:nvPr>
        </p:nvSpPr>
        <p:spPr>
          <a:xfrm>
            <a:off x="251520" y="2132856"/>
            <a:ext cx="8534400" cy="3657600"/>
          </a:xfrm>
        </p:spPr>
        <p:txBody>
          <a:bodyPr/>
          <a:lstStyle/>
          <a:p>
            <a:pPr>
              <a:buFontTx/>
              <a:buNone/>
            </a:pPr>
            <a:r>
              <a:rPr lang="tr-TR" altLang="tr-TR" sz="1600" b="1" dirty="0" smtClean="0">
                <a:solidFill>
                  <a:srgbClr val="FF0000"/>
                </a:solidFill>
                <a:latin typeface="+mj-lt"/>
              </a:rPr>
              <a:t>Geçen</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D</a:t>
            </a:r>
            <a:r>
              <a:rPr lang="tr-TR" altLang="tr-TR" sz="1600" b="1" dirty="0" smtClean="0">
                <a:solidFill>
                  <a:srgbClr val="FF0000"/>
                </a:solidFill>
                <a:latin typeface="+mj-lt"/>
              </a:rPr>
              <a:t>üşme</a:t>
            </a:r>
            <a:r>
              <a:rPr lang="en-US" altLang="tr-TR" sz="1600" b="1" dirty="0" smtClean="0">
                <a:solidFill>
                  <a:srgbClr val="FF0000"/>
                </a:solidFill>
                <a:latin typeface="+mj-lt"/>
              </a:rPr>
              <a:t>              </a:t>
            </a:r>
            <a:r>
              <a:rPr lang="tr-TR" altLang="tr-TR" sz="1600" b="1" dirty="0" smtClean="0">
                <a:solidFill>
                  <a:srgbClr val="FF0000"/>
                </a:solidFill>
                <a:latin typeface="+mj-lt"/>
              </a:rPr>
              <a:t>                 Hız</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       </a:t>
            </a:r>
            <a:r>
              <a:rPr lang="tr-TR" altLang="tr-TR" sz="1600" b="1" dirty="0" smtClean="0">
                <a:solidFill>
                  <a:srgbClr val="FF0000"/>
                </a:solidFill>
                <a:latin typeface="+mj-lt"/>
              </a:rPr>
              <a:t>  Çarpma</a:t>
            </a:r>
            <a:endParaRPr lang="en-US" altLang="tr-TR" sz="1600" b="1" dirty="0" smtClean="0">
              <a:solidFill>
                <a:srgbClr val="FF0000"/>
              </a:solidFill>
              <a:latin typeface="+mj-lt"/>
            </a:endParaRPr>
          </a:p>
          <a:p>
            <a:pPr>
              <a:buFontTx/>
              <a:buNone/>
            </a:pPr>
            <a:r>
              <a:rPr lang="tr-TR" altLang="tr-TR" sz="1600" b="1" u="sng" dirty="0" smtClean="0">
                <a:solidFill>
                  <a:srgbClr val="FF0000"/>
                </a:solidFill>
                <a:latin typeface="+mj-lt"/>
              </a:rPr>
              <a:t>zaman</a:t>
            </a:r>
            <a:r>
              <a:rPr lang="en-US" altLang="tr-TR" sz="1600" b="1" u="sng" dirty="0" smtClean="0">
                <a:solidFill>
                  <a:srgbClr val="FF0000"/>
                </a:solidFill>
                <a:latin typeface="+mj-lt"/>
              </a:rPr>
              <a:t> </a:t>
            </a:r>
            <a:r>
              <a:rPr lang="tr-TR" altLang="tr-TR" sz="1600" b="1" u="sng" dirty="0" smtClean="0">
                <a:solidFill>
                  <a:srgbClr val="FF0000"/>
                </a:solidFill>
                <a:latin typeface="+mj-lt"/>
              </a:rPr>
              <a:t>(</a:t>
            </a:r>
            <a:r>
              <a:rPr lang="tr-TR" altLang="tr-TR" sz="1600" b="1" u="sng" dirty="0" err="1" smtClean="0">
                <a:solidFill>
                  <a:srgbClr val="FF0000"/>
                </a:solidFill>
                <a:latin typeface="+mj-lt"/>
              </a:rPr>
              <a:t>sn</a:t>
            </a:r>
            <a:r>
              <a:rPr lang="tr-TR" altLang="tr-TR" sz="1600" b="1" u="sng" dirty="0" smtClean="0">
                <a:solidFill>
                  <a:srgbClr val="FF0000"/>
                </a:solidFill>
                <a:latin typeface="+mj-lt"/>
              </a:rPr>
              <a:t>)</a:t>
            </a:r>
            <a:r>
              <a:rPr lang="en-US" altLang="tr-TR" sz="1600" b="1" u="sng" dirty="0" smtClean="0">
                <a:solidFill>
                  <a:srgbClr val="FF0000"/>
                </a:solidFill>
                <a:latin typeface="+mj-lt"/>
              </a:rPr>
              <a:t> </a:t>
            </a:r>
            <a:r>
              <a:rPr lang="tr-TR" altLang="tr-TR" sz="1600" b="1" u="sng" dirty="0" smtClean="0">
                <a:solidFill>
                  <a:srgbClr val="FF0000"/>
                </a:solidFill>
                <a:latin typeface="+mj-lt"/>
              </a:rPr>
              <a:t>            mesafesi</a:t>
            </a:r>
            <a:r>
              <a:rPr lang="en-US" altLang="tr-TR" sz="1600" b="1" u="sng" dirty="0" smtClean="0">
                <a:solidFill>
                  <a:srgbClr val="FF0000"/>
                </a:solidFill>
                <a:latin typeface="+mj-lt"/>
              </a:rPr>
              <a:t> </a:t>
            </a:r>
            <a:r>
              <a:rPr lang="tr-TR" altLang="tr-TR" sz="1600" b="1" u="sng" dirty="0" smtClean="0">
                <a:solidFill>
                  <a:srgbClr val="FF0000"/>
                </a:solidFill>
                <a:latin typeface="+mj-lt"/>
              </a:rPr>
              <a:t>(fit)</a:t>
            </a:r>
            <a:r>
              <a:rPr lang="en-US" altLang="tr-TR" sz="1600" b="1" u="sng" dirty="0" smtClean="0">
                <a:solidFill>
                  <a:srgbClr val="FF0000"/>
                </a:solidFill>
                <a:latin typeface="+mj-lt"/>
              </a:rPr>
              <a:t>          </a:t>
            </a:r>
            <a:r>
              <a:rPr lang="tr-TR" altLang="tr-TR" sz="1600" b="1" u="sng" dirty="0" smtClean="0">
                <a:solidFill>
                  <a:srgbClr val="FF0000"/>
                </a:solidFill>
                <a:latin typeface="+mj-lt"/>
              </a:rPr>
              <a:t>          Fit/</a:t>
            </a:r>
            <a:r>
              <a:rPr lang="tr-TR" altLang="tr-TR" sz="1600" b="1" u="sng" dirty="0" err="1" smtClean="0">
                <a:solidFill>
                  <a:srgbClr val="FF0000"/>
                </a:solidFill>
                <a:latin typeface="+mj-lt"/>
              </a:rPr>
              <a:t>sn</a:t>
            </a:r>
            <a:r>
              <a:rPr lang="en-US" altLang="tr-TR" sz="1600" b="1" u="sng" dirty="0" smtClean="0">
                <a:solidFill>
                  <a:srgbClr val="FF0000"/>
                </a:solidFill>
                <a:latin typeface="+mj-lt"/>
              </a:rPr>
              <a:t>                     </a:t>
            </a:r>
            <a:r>
              <a:rPr lang="tr-TR" altLang="tr-TR" sz="1600" b="1" u="sng" dirty="0" smtClean="0">
                <a:solidFill>
                  <a:srgbClr val="FF0000"/>
                </a:solidFill>
                <a:latin typeface="+mj-lt"/>
              </a:rPr>
              <a:t>      </a:t>
            </a:r>
            <a:r>
              <a:rPr lang="en-US" altLang="tr-TR" sz="1600" b="1" u="sng" dirty="0" smtClean="0">
                <a:solidFill>
                  <a:srgbClr val="FF0000"/>
                </a:solidFill>
                <a:latin typeface="+mj-lt"/>
              </a:rPr>
              <a:t> </a:t>
            </a:r>
            <a:r>
              <a:rPr lang="tr-TR" altLang="tr-TR" sz="1600" b="1" u="sng" dirty="0" smtClean="0">
                <a:solidFill>
                  <a:srgbClr val="FF0000"/>
                </a:solidFill>
                <a:latin typeface="+mj-lt"/>
              </a:rPr>
              <a:t>şiddeti</a:t>
            </a:r>
            <a:endParaRPr lang="en-US" altLang="tr-TR" sz="1600" b="1" u="sng" dirty="0" smtClean="0">
              <a:solidFill>
                <a:srgbClr val="FF0000"/>
              </a:solidFill>
              <a:latin typeface="+mj-lt"/>
            </a:endParaRPr>
          </a:p>
          <a:p>
            <a:pPr>
              <a:buFontTx/>
              <a:buNone/>
            </a:pPr>
            <a:endParaRPr lang="en-US" altLang="tr-TR" sz="1600" b="1" u="sng" dirty="0" smtClean="0">
              <a:latin typeface="+mj-lt"/>
            </a:endParaRPr>
          </a:p>
          <a:p>
            <a:pPr>
              <a:buFontTx/>
              <a:buNone/>
            </a:pPr>
            <a:r>
              <a:rPr lang="en-US" altLang="tr-TR" sz="1600" b="1" dirty="0" smtClean="0">
                <a:latin typeface="+mj-lt"/>
              </a:rPr>
              <a:t>.</a:t>
            </a:r>
            <a:r>
              <a:rPr lang="en-US" altLang="tr-TR" sz="1600" b="1" dirty="0" smtClean="0">
                <a:solidFill>
                  <a:srgbClr val="FF0000"/>
                </a:solidFill>
                <a:latin typeface="+mj-lt"/>
              </a:rPr>
              <a:t>25             </a:t>
            </a:r>
            <a:r>
              <a:rPr lang="tr-TR" altLang="tr-TR" sz="1600" b="1" dirty="0" smtClean="0">
                <a:solidFill>
                  <a:srgbClr val="FF0000"/>
                </a:solidFill>
                <a:latin typeface="+mj-lt"/>
              </a:rPr>
              <a:t>              </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1 Ft                     </a:t>
            </a:r>
            <a:r>
              <a:rPr lang="tr-TR" altLang="tr-TR" sz="1600" b="1" dirty="0" smtClean="0">
                <a:solidFill>
                  <a:srgbClr val="FF0000"/>
                </a:solidFill>
                <a:latin typeface="+mj-lt"/>
              </a:rPr>
              <a:t>                </a:t>
            </a:r>
            <a:r>
              <a:rPr lang="en-US" altLang="tr-TR" sz="1600" b="1" dirty="0" smtClean="0">
                <a:solidFill>
                  <a:srgbClr val="FF0000"/>
                </a:solidFill>
                <a:latin typeface="+mj-lt"/>
              </a:rPr>
              <a:t>  8                             </a:t>
            </a:r>
            <a:r>
              <a:rPr lang="tr-TR" altLang="tr-TR" sz="1600" b="1" dirty="0" smtClean="0">
                <a:solidFill>
                  <a:srgbClr val="FF0000"/>
                </a:solidFill>
                <a:latin typeface="+mj-lt"/>
              </a:rPr>
              <a:t>       </a:t>
            </a:r>
            <a:r>
              <a:rPr lang="en-US" altLang="tr-TR" sz="1600" b="1" dirty="0" smtClean="0">
                <a:solidFill>
                  <a:srgbClr val="FF0000"/>
                </a:solidFill>
                <a:latin typeface="+mj-lt"/>
              </a:rPr>
              <a:t>400 </a:t>
            </a:r>
            <a:r>
              <a:rPr lang="en-US" altLang="tr-TR" sz="1600" b="1" dirty="0" err="1" smtClean="0">
                <a:solidFill>
                  <a:srgbClr val="FF0000"/>
                </a:solidFill>
                <a:latin typeface="+mj-lt"/>
              </a:rPr>
              <a:t>Lbs</a:t>
            </a:r>
            <a:endParaRPr lang="en-US" altLang="tr-TR" sz="1600" b="1" dirty="0" smtClean="0">
              <a:solidFill>
                <a:srgbClr val="FF0000"/>
              </a:solidFill>
              <a:latin typeface="+mj-lt"/>
            </a:endParaRPr>
          </a:p>
          <a:p>
            <a:pPr>
              <a:buFontTx/>
              <a:buNone/>
            </a:pPr>
            <a:r>
              <a:rPr lang="en-US" altLang="tr-TR" sz="1600" b="1" dirty="0" smtClean="0">
                <a:latin typeface="+mj-lt"/>
              </a:rPr>
              <a:t>.</a:t>
            </a:r>
            <a:r>
              <a:rPr lang="en-US" altLang="tr-TR" sz="1600" b="1" dirty="0" smtClean="0">
                <a:solidFill>
                  <a:srgbClr val="FF0000"/>
                </a:solidFill>
                <a:latin typeface="+mj-lt"/>
              </a:rPr>
              <a:t>50             </a:t>
            </a:r>
            <a:r>
              <a:rPr lang="tr-TR" altLang="tr-TR" sz="1600" b="1" dirty="0" smtClean="0">
                <a:solidFill>
                  <a:srgbClr val="FF0000"/>
                </a:solidFill>
                <a:latin typeface="+mj-lt"/>
              </a:rPr>
              <a:t>             </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 4 Ft                       </a:t>
            </a:r>
            <a:r>
              <a:rPr lang="tr-TR" altLang="tr-TR" sz="1600" b="1" dirty="0" smtClean="0">
                <a:solidFill>
                  <a:srgbClr val="FF0000"/>
                </a:solidFill>
                <a:latin typeface="+mj-lt"/>
              </a:rPr>
              <a:t>              </a:t>
            </a:r>
            <a:r>
              <a:rPr lang="en-US" altLang="tr-TR" sz="1600" b="1" dirty="0" smtClean="0">
                <a:solidFill>
                  <a:srgbClr val="FF0000"/>
                </a:solidFill>
                <a:latin typeface="+mj-lt"/>
              </a:rPr>
              <a:t>16                          </a:t>
            </a:r>
            <a:r>
              <a:rPr lang="tr-TR" altLang="tr-TR" sz="1600" b="1" dirty="0" smtClean="0">
                <a:solidFill>
                  <a:srgbClr val="FF0000"/>
                </a:solidFill>
                <a:latin typeface="+mj-lt"/>
              </a:rPr>
              <a:t>      </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1600 </a:t>
            </a:r>
            <a:r>
              <a:rPr lang="en-US" altLang="tr-TR" sz="1600" b="1" dirty="0" err="1" smtClean="0">
                <a:solidFill>
                  <a:srgbClr val="FF0000"/>
                </a:solidFill>
                <a:latin typeface="+mj-lt"/>
              </a:rPr>
              <a:t>Lbs</a:t>
            </a:r>
            <a:endParaRPr lang="en-US" altLang="tr-TR" sz="1600" b="1" dirty="0" smtClean="0">
              <a:solidFill>
                <a:srgbClr val="FF0000"/>
              </a:solidFill>
              <a:latin typeface="+mj-lt"/>
            </a:endParaRPr>
          </a:p>
          <a:p>
            <a:pPr>
              <a:buFontTx/>
              <a:buNone/>
            </a:pPr>
            <a:r>
              <a:rPr lang="en-US" altLang="tr-TR" sz="1600" b="1" dirty="0" smtClean="0">
                <a:latin typeface="+mj-lt"/>
              </a:rPr>
              <a:t>.61             </a:t>
            </a:r>
            <a:r>
              <a:rPr lang="tr-TR" altLang="tr-TR" sz="1600" b="1" dirty="0" smtClean="0">
                <a:latin typeface="+mj-lt"/>
              </a:rPr>
              <a:t>             </a:t>
            </a:r>
            <a:r>
              <a:rPr lang="en-US" altLang="tr-TR" sz="1600" b="1" dirty="0" smtClean="0">
                <a:latin typeface="+mj-lt"/>
              </a:rPr>
              <a:t> </a:t>
            </a:r>
            <a:r>
              <a:rPr lang="tr-TR" altLang="tr-TR" sz="1600" b="1" dirty="0" smtClean="0">
                <a:latin typeface="+mj-lt"/>
              </a:rPr>
              <a:t>           </a:t>
            </a:r>
            <a:r>
              <a:rPr lang="en-US" altLang="tr-TR" sz="1600" b="1" dirty="0" smtClean="0">
                <a:latin typeface="+mj-lt"/>
              </a:rPr>
              <a:t> 6 Ft                      </a:t>
            </a:r>
            <a:r>
              <a:rPr lang="tr-TR" altLang="tr-TR" sz="1600" b="1" dirty="0" smtClean="0">
                <a:latin typeface="+mj-lt"/>
              </a:rPr>
              <a:t>              </a:t>
            </a:r>
            <a:r>
              <a:rPr lang="en-US" altLang="tr-TR" sz="1600" b="1" dirty="0" smtClean="0">
                <a:latin typeface="+mj-lt"/>
              </a:rPr>
              <a:t> 20                         </a:t>
            </a:r>
            <a:r>
              <a:rPr lang="tr-TR" altLang="tr-TR" sz="1600" b="1" dirty="0" smtClean="0">
                <a:latin typeface="+mj-lt"/>
              </a:rPr>
              <a:t>      </a:t>
            </a:r>
            <a:r>
              <a:rPr lang="en-US" altLang="tr-TR" sz="1600" b="1" dirty="0" smtClean="0">
                <a:latin typeface="+mj-lt"/>
              </a:rPr>
              <a:t>  2400 </a:t>
            </a:r>
            <a:r>
              <a:rPr lang="en-US" altLang="tr-TR" sz="1600" b="1" dirty="0" err="1" smtClean="0">
                <a:latin typeface="+mj-lt"/>
              </a:rPr>
              <a:t>Lbs</a:t>
            </a:r>
            <a:endParaRPr lang="en-US" altLang="tr-TR" sz="1600" b="1" dirty="0" smtClean="0">
              <a:latin typeface="+mj-lt"/>
            </a:endParaRPr>
          </a:p>
          <a:p>
            <a:pPr>
              <a:buFontTx/>
              <a:buNone/>
            </a:pPr>
            <a:r>
              <a:rPr lang="en-US" altLang="tr-TR" sz="1600" b="1" dirty="0" smtClean="0">
                <a:latin typeface="+mj-lt"/>
              </a:rPr>
              <a:t>.75              </a:t>
            </a:r>
            <a:r>
              <a:rPr lang="tr-TR" altLang="tr-TR" sz="1600" b="1" dirty="0" smtClean="0">
                <a:latin typeface="+mj-lt"/>
              </a:rPr>
              <a:t>                       </a:t>
            </a:r>
            <a:r>
              <a:rPr lang="en-US" altLang="tr-TR" sz="1600" b="1" dirty="0" smtClean="0">
                <a:latin typeface="+mj-lt"/>
              </a:rPr>
              <a:t> 9 Ft                      </a:t>
            </a:r>
            <a:r>
              <a:rPr lang="tr-TR" altLang="tr-TR" sz="1600" b="1" dirty="0" smtClean="0">
                <a:latin typeface="+mj-lt"/>
              </a:rPr>
              <a:t>              </a:t>
            </a:r>
            <a:r>
              <a:rPr lang="en-US" altLang="tr-TR" sz="1600" b="1" dirty="0" smtClean="0">
                <a:latin typeface="+mj-lt"/>
              </a:rPr>
              <a:t> 24                                 </a:t>
            </a:r>
            <a:r>
              <a:rPr lang="tr-TR" altLang="tr-TR" sz="1600" b="1" dirty="0" smtClean="0">
                <a:latin typeface="+mj-lt"/>
              </a:rPr>
              <a:t> </a:t>
            </a:r>
            <a:r>
              <a:rPr lang="en-US" altLang="tr-TR" sz="1600" b="1" dirty="0" smtClean="0">
                <a:latin typeface="+mj-lt"/>
              </a:rPr>
              <a:t>3600 </a:t>
            </a:r>
            <a:r>
              <a:rPr lang="en-US" altLang="tr-TR" sz="1600" b="1" dirty="0" err="1" smtClean="0">
                <a:latin typeface="+mj-lt"/>
              </a:rPr>
              <a:t>Lbs</a:t>
            </a:r>
            <a:endParaRPr lang="en-US" altLang="tr-TR" sz="1600" b="1" dirty="0" smtClean="0">
              <a:latin typeface="+mj-lt"/>
            </a:endParaRPr>
          </a:p>
          <a:p>
            <a:pPr>
              <a:buFontTx/>
              <a:buNone/>
            </a:pPr>
            <a:r>
              <a:rPr lang="en-US" altLang="tr-TR" sz="1600" b="1" dirty="0" smtClean="0">
                <a:solidFill>
                  <a:srgbClr val="FF0000"/>
                </a:solidFill>
                <a:latin typeface="+mj-lt"/>
              </a:rPr>
              <a:t>1.0            </a:t>
            </a:r>
            <a:r>
              <a:rPr lang="tr-TR" altLang="tr-TR" sz="1600" b="1" dirty="0" smtClean="0">
                <a:solidFill>
                  <a:srgbClr val="FF0000"/>
                </a:solidFill>
                <a:latin typeface="+mj-lt"/>
              </a:rPr>
              <a:t>                        </a:t>
            </a:r>
            <a:r>
              <a:rPr lang="en-US" altLang="tr-TR" sz="1600" b="1" dirty="0" smtClean="0">
                <a:solidFill>
                  <a:srgbClr val="FF0000"/>
                </a:solidFill>
                <a:latin typeface="+mj-lt"/>
              </a:rPr>
              <a:t> 16 Ft                    </a:t>
            </a:r>
            <a:r>
              <a:rPr lang="tr-TR" altLang="tr-TR" sz="1600" b="1" dirty="0" smtClean="0">
                <a:solidFill>
                  <a:srgbClr val="FF0000"/>
                </a:solidFill>
                <a:latin typeface="+mj-lt"/>
              </a:rPr>
              <a:t>              </a:t>
            </a:r>
            <a:r>
              <a:rPr lang="en-US" altLang="tr-TR" sz="1600" b="1" dirty="0" smtClean="0">
                <a:solidFill>
                  <a:srgbClr val="FF0000"/>
                </a:solidFill>
                <a:latin typeface="+mj-lt"/>
              </a:rPr>
              <a:t>  32                               </a:t>
            </a:r>
            <a:r>
              <a:rPr lang="tr-TR" altLang="tr-TR" sz="1600" b="1" dirty="0" smtClean="0">
                <a:solidFill>
                  <a:srgbClr val="FF0000"/>
                </a:solidFill>
                <a:latin typeface="+mj-lt"/>
              </a:rPr>
              <a:t> </a:t>
            </a:r>
            <a:r>
              <a:rPr lang="en-US" altLang="tr-TR" sz="1600" b="1" dirty="0" smtClean="0">
                <a:solidFill>
                  <a:srgbClr val="FF0000"/>
                </a:solidFill>
                <a:latin typeface="+mj-lt"/>
              </a:rPr>
              <a:t>  6400 </a:t>
            </a:r>
            <a:r>
              <a:rPr lang="en-US" altLang="tr-TR" sz="1600" b="1" dirty="0" err="1" smtClean="0">
                <a:solidFill>
                  <a:srgbClr val="FF0000"/>
                </a:solidFill>
                <a:latin typeface="+mj-lt"/>
              </a:rPr>
              <a:t>Lbs</a:t>
            </a:r>
            <a:endParaRPr lang="en-US" altLang="tr-TR" sz="1600" b="1" dirty="0" smtClean="0">
              <a:solidFill>
                <a:srgbClr val="FF0000"/>
              </a:solidFill>
              <a:latin typeface="+mj-lt"/>
            </a:endParaRPr>
          </a:p>
          <a:p>
            <a:pPr>
              <a:buFontTx/>
              <a:buNone/>
            </a:pPr>
            <a:r>
              <a:rPr lang="en-US" altLang="tr-TR" sz="1600" b="1" dirty="0" smtClean="0">
                <a:latin typeface="+mj-lt"/>
              </a:rPr>
              <a:t>1.25           </a:t>
            </a:r>
            <a:r>
              <a:rPr lang="tr-TR" altLang="tr-TR" sz="1600" b="1" dirty="0" smtClean="0">
                <a:latin typeface="+mj-lt"/>
              </a:rPr>
              <a:t>                       </a:t>
            </a:r>
            <a:r>
              <a:rPr lang="en-US" altLang="tr-TR" sz="1600" b="1" dirty="0" smtClean="0">
                <a:latin typeface="+mj-lt"/>
              </a:rPr>
              <a:t> 25 Ft                     </a:t>
            </a:r>
            <a:r>
              <a:rPr lang="tr-TR" altLang="tr-TR" sz="1600" b="1" dirty="0" smtClean="0">
                <a:latin typeface="+mj-lt"/>
              </a:rPr>
              <a:t>              </a:t>
            </a:r>
            <a:r>
              <a:rPr lang="en-US" altLang="tr-TR" sz="1600" b="1" dirty="0" smtClean="0">
                <a:latin typeface="+mj-lt"/>
              </a:rPr>
              <a:t> 40                               10,000 </a:t>
            </a:r>
            <a:r>
              <a:rPr lang="en-US" altLang="tr-TR" sz="1600" b="1" dirty="0" err="1" smtClean="0">
                <a:latin typeface="+mj-lt"/>
              </a:rPr>
              <a:t>Lbs</a:t>
            </a:r>
            <a:endParaRPr lang="en-US" altLang="tr-TR" sz="1600" b="1" dirty="0" smtClean="0">
              <a:latin typeface="+mj-lt"/>
            </a:endParaRPr>
          </a:p>
          <a:p>
            <a:pPr>
              <a:buFontTx/>
              <a:buNone/>
            </a:pPr>
            <a:r>
              <a:rPr lang="en-US" altLang="tr-TR" sz="1600" b="1" dirty="0" smtClean="0">
                <a:latin typeface="+mj-lt"/>
              </a:rPr>
              <a:t>1.5              </a:t>
            </a:r>
            <a:r>
              <a:rPr lang="tr-TR" altLang="tr-TR" sz="1600" b="1" dirty="0" smtClean="0">
                <a:latin typeface="+mj-lt"/>
              </a:rPr>
              <a:t>                       </a:t>
            </a:r>
            <a:r>
              <a:rPr lang="en-US" altLang="tr-TR" sz="1600" b="1" dirty="0" smtClean="0">
                <a:latin typeface="+mj-lt"/>
              </a:rPr>
              <a:t>36 Ft                    </a:t>
            </a:r>
            <a:r>
              <a:rPr lang="tr-TR" altLang="tr-TR" sz="1600" b="1" dirty="0" smtClean="0">
                <a:latin typeface="+mj-lt"/>
              </a:rPr>
              <a:t>              </a:t>
            </a:r>
            <a:r>
              <a:rPr lang="en-US" altLang="tr-TR" sz="1600" b="1" dirty="0" smtClean="0">
                <a:latin typeface="+mj-lt"/>
              </a:rPr>
              <a:t>  48                               14,000 </a:t>
            </a:r>
            <a:r>
              <a:rPr lang="en-US" altLang="tr-TR" sz="1600" b="1" dirty="0" err="1" smtClean="0">
                <a:latin typeface="+mj-lt"/>
              </a:rPr>
              <a:t>Lbs</a:t>
            </a:r>
            <a:endParaRPr lang="en-US" altLang="tr-TR" sz="1600" b="1" dirty="0" smtClean="0">
              <a:latin typeface="+mj-lt"/>
            </a:endParaRPr>
          </a:p>
          <a:p>
            <a:pPr>
              <a:buFontTx/>
              <a:buNone/>
            </a:pPr>
            <a:r>
              <a:rPr lang="en-US" altLang="tr-TR" sz="1600" b="1" dirty="0" smtClean="0">
                <a:solidFill>
                  <a:srgbClr val="FF0000"/>
                </a:solidFill>
                <a:latin typeface="+mj-lt"/>
              </a:rPr>
              <a:t>1.75           </a:t>
            </a:r>
            <a:r>
              <a:rPr lang="tr-TR" altLang="tr-TR" sz="1600" b="1" dirty="0" smtClean="0">
                <a:solidFill>
                  <a:srgbClr val="FF0000"/>
                </a:solidFill>
                <a:latin typeface="+mj-lt"/>
              </a:rPr>
              <a:t>              </a:t>
            </a:r>
            <a:r>
              <a:rPr lang="en-US" altLang="tr-TR" sz="1600" b="1" dirty="0" smtClean="0">
                <a:solidFill>
                  <a:srgbClr val="FF0000"/>
                </a:solidFill>
                <a:latin typeface="+mj-lt"/>
              </a:rPr>
              <a:t> </a:t>
            </a:r>
            <a:r>
              <a:rPr lang="tr-TR" altLang="tr-TR" sz="1600" b="1" dirty="0" smtClean="0">
                <a:solidFill>
                  <a:srgbClr val="FF0000"/>
                </a:solidFill>
                <a:latin typeface="+mj-lt"/>
              </a:rPr>
              <a:t>         </a:t>
            </a:r>
            <a:r>
              <a:rPr lang="en-US" altLang="tr-TR" sz="1600" b="1" dirty="0" smtClean="0">
                <a:solidFill>
                  <a:srgbClr val="FF0000"/>
                </a:solidFill>
                <a:latin typeface="+mj-lt"/>
              </a:rPr>
              <a:t>49 Ft                      </a:t>
            </a:r>
            <a:r>
              <a:rPr lang="tr-TR" altLang="tr-TR" sz="1600" b="1" dirty="0" smtClean="0">
                <a:solidFill>
                  <a:srgbClr val="FF0000"/>
                </a:solidFill>
                <a:latin typeface="+mj-lt"/>
              </a:rPr>
              <a:t>              </a:t>
            </a:r>
            <a:r>
              <a:rPr lang="en-US" altLang="tr-TR" sz="1600" b="1" dirty="0" smtClean="0">
                <a:solidFill>
                  <a:srgbClr val="FF0000"/>
                </a:solidFill>
                <a:latin typeface="+mj-lt"/>
              </a:rPr>
              <a:t>56                               19,600 </a:t>
            </a:r>
            <a:r>
              <a:rPr lang="en-US" altLang="tr-TR" sz="1600" b="1" dirty="0" err="1" smtClean="0">
                <a:solidFill>
                  <a:srgbClr val="FF0000"/>
                </a:solidFill>
                <a:latin typeface="+mj-lt"/>
              </a:rPr>
              <a:t>Lbs</a:t>
            </a:r>
            <a:endParaRPr lang="en-US" altLang="tr-TR" sz="1600" b="1" dirty="0" smtClean="0">
              <a:solidFill>
                <a:srgbClr val="FF0000"/>
              </a:solidFill>
              <a:latin typeface="+mj-lt"/>
            </a:endParaRPr>
          </a:p>
          <a:p>
            <a:pPr>
              <a:buFontTx/>
              <a:buNone/>
            </a:pPr>
            <a:endParaRPr lang="tr-TR" altLang="tr-TR" sz="1600" b="1" dirty="0" smtClean="0">
              <a:solidFill>
                <a:srgbClr val="FF0000"/>
              </a:solidFill>
              <a:latin typeface="+mj-lt"/>
            </a:endParaRPr>
          </a:p>
          <a:p>
            <a:pPr>
              <a:buFontTx/>
              <a:buNone/>
            </a:pPr>
            <a:r>
              <a:rPr lang="tr-TR" altLang="tr-TR" sz="1600" b="1" dirty="0" smtClean="0">
                <a:latin typeface="+mj-lt"/>
              </a:rPr>
              <a:t>(Not: </a:t>
            </a:r>
            <a:r>
              <a:rPr lang="tr-TR" altLang="tr-TR" sz="1600" b="1" dirty="0" smtClean="0">
                <a:solidFill>
                  <a:srgbClr val="FF0000"/>
                </a:solidFill>
                <a:latin typeface="+mj-lt"/>
              </a:rPr>
              <a:t>Teçhizatı ile birlikte toplam ağırlığı 100 kg </a:t>
            </a:r>
            <a:r>
              <a:rPr lang="tr-TR" altLang="tr-TR" sz="1600" b="1" dirty="0" smtClean="0">
                <a:latin typeface="+mj-lt"/>
              </a:rPr>
              <a:t>olan bir çalışana göre hesaplanmıştır.)</a:t>
            </a:r>
            <a:endParaRPr lang="en-US" altLang="tr-TR" sz="1600" b="1" dirty="0" smtClean="0">
              <a:latin typeface="+mj-lt"/>
            </a:endParaRPr>
          </a:p>
        </p:txBody>
      </p:sp>
    </p:spTree>
    <p:extLst>
      <p:ext uri="{BB962C8B-B14F-4D97-AF65-F5344CB8AC3E}">
        <p14:creationId xmlns:p14="http://schemas.microsoft.com/office/powerpoint/2010/main" val="312308671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5 Başlık"/>
          <p:cNvSpPr>
            <a:spLocks noGrp="1"/>
          </p:cNvSpPr>
          <p:nvPr>
            <p:ph type="title" idx="4294967295"/>
          </p:nvPr>
        </p:nvSpPr>
        <p:spPr>
          <a:xfrm>
            <a:off x="0" y="0"/>
            <a:ext cx="8229600" cy="1143000"/>
          </a:xfrm>
        </p:spPr>
        <p:txBody>
          <a:bodyPr/>
          <a:lstStyle/>
          <a:p>
            <a:pPr eaLnBrk="1" hangingPunct="1"/>
            <a:r>
              <a:rPr lang="tr-TR" altLang="tr-TR" smtClean="0">
                <a:solidFill>
                  <a:srgbClr val="000099"/>
                </a:solidFill>
                <a:latin typeface="+mj-lt"/>
                <a:cs typeface="Arial" charset="0"/>
              </a:rPr>
              <a:t>   Neden düşeriz ?</a:t>
            </a:r>
          </a:p>
        </p:txBody>
      </p:sp>
      <p:sp>
        <p:nvSpPr>
          <p:cNvPr id="10" name="9 İçerik Yer Tutucusu"/>
          <p:cNvSpPr>
            <a:spLocks noGrp="1"/>
          </p:cNvSpPr>
          <p:nvPr>
            <p:ph idx="4294967295"/>
          </p:nvPr>
        </p:nvSpPr>
        <p:spPr>
          <a:xfrm>
            <a:off x="0" y="1600200"/>
            <a:ext cx="8229600" cy="4525963"/>
          </a:xfrm>
        </p:spPr>
        <p:txBody>
          <a:bodyPr/>
          <a:lstStyle/>
          <a:p>
            <a:pPr algn="ctr" eaLnBrk="1" hangingPunct="1">
              <a:buFont typeface="Wingdings" pitchFamily="2" charset="2"/>
              <a:buNone/>
            </a:pPr>
            <a:r>
              <a:rPr lang="tr-TR" altLang="tr-TR" sz="19900" b="1" smtClean="0">
                <a:latin typeface="+mj-lt"/>
                <a:cs typeface="Arial" charset="0"/>
              </a:rPr>
              <a:t>?</a:t>
            </a:r>
          </a:p>
        </p:txBody>
      </p:sp>
      <p:sp>
        <p:nvSpPr>
          <p:cNvPr id="27652" name="3 Slayt Numarası Yer Tutucusu"/>
          <p:cNvSpPr txBox="1">
            <a:spLocks noGrp="1"/>
          </p:cNvSpPr>
          <p:nvPr/>
        </p:nvSpPr>
        <p:spPr bwMode="auto">
          <a:xfrm>
            <a:off x="2054225" y="5319713"/>
            <a:ext cx="18224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lnSpc>
                <a:spcPct val="80000"/>
              </a:lnSpc>
              <a:spcBef>
                <a:spcPct val="50000"/>
              </a:spcBef>
              <a:buSzPct val="75000"/>
              <a:buFont typeface="Wingdings" pitchFamily="2" charset="2"/>
              <a:buNone/>
            </a:pPr>
            <a:fld id="{87CB96CB-9D39-46FB-A5A9-6709962CBF42}" type="slidenum">
              <a:rPr lang="tr-TR" altLang="tr-TR" sz="1800">
                <a:latin typeface="Arial" charset="0"/>
              </a:rPr>
              <a:pPr algn="l" eaLnBrk="1" hangingPunct="1">
                <a:lnSpc>
                  <a:spcPct val="80000"/>
                </a:lnSpc>
                <a:spcBef>
                  <a:spcPct val="50000"/>
                </a:spcBef>
                <a:buSzPct val="75000"/>
                <a:buFont typeface="Wingdings" pitchFamily="2" charset="2"/>
                <a:buNone/>
              </a:pPr>
              <a:t>13</a:t>
            </a:fld>
            <a:endParaRPr lang="tr-TR" altLang="tr-TR" sz="1800">
              <a:latin typeface="Arial" charset="0"/>
            </a:endParaRPr>
          </a:p>
        </p:txBody>
      </p:sp>
      <p:pic>
        <p:nvPicPr>
          <p:cNvPr id="272386" name="Picture 2" descr="düşme-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289878">
            <a:off x="1260475" y="-482600"/>
            <a:ext cx="6518275"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144463"/>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4456113"/>
            <a:ext cx="20828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9430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xit" presetSubtype="4" fill="hold" nodeType="afterEffect">
                                  <p:stCondLst>
                                    <p:cond delay="0"/>
                                  </p:stCondLst>
                                  <p:childTnLst>
                                    <p:anim calcmode="lin" valueType="num">
                                      <p:cBhvr additive="base">
                                        <p:cTn id="6" dur="5000"/>
                                        <p:tgtEl>
                                          <p:spTgt spid="272386"/>
                                        </p:tgtEl>
                                        <p:attrNameLst>
                                          <p:attrName>ppt_x</p:attrName>
                                        </p:attrNameLst>
                                      </p:cBhvr>
                                      <p:tavLst>
                                        <p:tav tm="0">
                                          <p:val>
                                            <p:strVal val="ppt_x"/>
                                          </p:val>
                                        </p:tav>
                                        <p:tav tm="100000">
                                          <p:val>
                                            <p:strVal val="ppt_x"/>
                                          </p:val>
                                        </p:tav>
                                      </p:tavLst>
                                    </p:anim>
                                    <p:anim calcmode="lin" valueType="num">
                                      <p:cBhvr additive="base">
                                        <p:cTn id="7" dur="5000"/>
                                        <p:tgtEl>
                                          <p:spTgt spid="272386"/>
                                        </p:tgtEl>
                                        <p:attrNameLst>
                                          <p:attrName>ppt_y</p:attrName>
                                        </p:attrNameLst>
                                      </p:cBhvr>
                                      <p:tavLst>
                                        <p:tav tm="0">
                                          <p:val>
                                            <p:strVal val="ppt_y"/>
                                          </p:val>
                                        </p:tav>
                                        <p:tav tm="100000">
                                          <p:val>
                                            <p:strVal val="1+ppt_h/2"/>
                                          </p:val>
                                        </p:tav>
                                      </p:tavLst>
                                    </p:anim>
                                    <p:set>
                                      <p:cBhvr>
                                        <p:cTn id="8" dur="1" fill="hold">
                                          <p:stCondLst>
                                            <p:cond delay="4999"/>
                                          </p:stCondLst>
                                        </p:cTn>
                                        <p:tgtEl>
                                          <p:spTgt spid="272386"/>
                                        </p:tgtEl>
                                        <p:attrNameLst>
                                          <p:attrName>style.visibility</p:attrName>
                                        </p:attrNameLst>
                                      </p:cBhvr>
                                      <p:to>
                                        <p:strVal val="hidden"/>
                                      </p:to>
                                    </p:set>
                                  </p:childTnLst>
                                </p:cTn>
                              </p:par>
                            </p:childTnLst>
                          </p:cTn>
                        </p:par>
                        <p:par>
                          <p:cTn id="9" fill="hold" nodeType="afterGroup">
                            <p:stCondLst>
                              <p:cond delay="5000"/>
                            </p:stCondLst>
                            <p:childTnLst>
                              <p:par>
                                <p:cTn id="10" presetID="4" presetClass="entr" presetSubtype="16" fill="hold"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ox(in)">
                                      <p:cBhvr>
                                        <p:cTn id="12" dur="5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36525" y="103188"/>
            <a:ext cx="8623300" cy="595312"/>
          </a:xfrm>
          <a:solidFill>
            <a:srgbClr val="FFFFFF"/>
          </a:solidFill>
          <a:ln>
            <a:solidFill>
              <a:srgbClr val="000000"/>
            </a:solidFill>
          </a:ln>
        </p:spPr>
        <p:txBody>
          <a:bodyPr rtlCol="0" anchor="t">
            <a:normAutofit fontScale="90000"/>
          </a:bodyPr>
          <a:lstStyle/>
          <a:p>
            <a:pPr algn="l" eaLnBrk="1" fontAlgn="auto" hangingPunct="1">
              <a:spcAft>
                <a:spcPts val="0"/>
              </a:spcAft>
              <a:defRPr/>
            </a:pPr>
            <a:r>
              <a:rPr lang="tr-TR" b="1" dirty="0" smtClean="0">
                <a:solidFill>
                  <a:srgbClr val="FF0000"/>
                </a:solidFill>
                <a:latin typeface="+mj-lt"/>
              </a:rPr>
              <a:t>Düşme nedenleri  </a:t>
            </a:r>
            <a:r>
              <a:rPr lang="tr-TR" dirty="0" smtClean="0">
                <a:solidFill>
                  <a:srgbClr val="FF0000"/>
                </a:solidFill>
                <a:latin typeface="+mj-lt"/>
              </a:rPr>
              <a:t>(</a:t>
            </a:r>
            <a:r>
              <a:rPr lang="tr-TR" sz="2400" b="1" dirty="0" smtClean="0">
                <a:solidFill>
                  <a:srgbClr val="0070C0"/>
                </a:solidFill>
                <a:latin typeface="+mj-lt"/>
              </a:rPr>
              <a:t>tehlikeli davranış / durum</a:t>
            </a:r>
            <a:r>
              <a:rPr lang="tr-TR" dirty="0" smtClean="0">
                <a:solidFill>
                  <a:srgbClr val="3399FF"/>
                </a:solidFill>
                <a:latin typeface="+mj-lt"/>
              </a:rPr>
              <a:t>)</a:t>
            </a:r>
            <a:endParaRPr lang="en-US" dirty="0" smtClean="0">
              <a:solidFill>
                <a:srgbClr val="3399FF"/>
              </a:solidFill>
              <a:latin typeface="+mj-lt"/>
            </a:endParaRPr>
          </a:p>
        </p:txBody>
      </p:sp>
      <p:sp>
        <p:nvSpPr>
          <p:cNvPr id="28675" name="Rectangle 3"/>
          <p:cNvSpPr>
            <a:spLocks noGrp="1" noChangeArrowheads="1"/>
          </p:cNvSpPr>
          <p:nvPr>
            <p:ph idx="1"/>
          </p:nvPr>
        </p:nvSpPr>
        <p:spPr>
          <a:xfrm>
            <a:off x="123825" y="788988"/>
            <a:ext cx="8831263" cy="5145087"/>
          </a:xfrm>
          <a:solidFill>
            <a:srgbClr val="FFFFFF"/>
          </a:solidFill>
          <a:ln>
            <a:solidFill>
              <a:srgbClr val="000000"/>
            </a:solidFill>
            <a:miter lim="800000"/>
            <a:headEnd/>
            <a:tailEnd/>
          </a:ln>
        </p:spPr>
        <p:txBody>
          <a:bodyPr/>
          <a:lstStyle/>
          <a:p>
            <a:pPr eaLnBrk="1" hangingPunct="1">
              <a:lnSpc>
                <a:spcPct val="90000"/>
              </a:lnSpc>
            </a:pPr>
            <a:r>
              <a:rPr lang="tr-TR" altLang="tr-TR" sz="2400" b="1" smtClean="0">
                <a:solidFill>
                  <a:srgbClr val="0070C0"/>
                </a:solidFill>
                <a:latin typeface="+mj-lt"/>
              </a:rPr>
              <a:t>Eğitim</a:t>
            </a:r>
            <a:r>
              <a:rPr lang="tr-TR" altLang="tr-TR" sz="2400" b="1" smtClean="0">
                <a:latin typeface="+mj-lt"/>
              </a:rPr>
              <a:t> eksikliği, </a:t>
            </a:r>
            <a:r>
              <a:rPr lang="tr-TR" altLang="tr-TR" sz="2400" b="1" smtClean="0">
                <a:solidFill>
                  <a:srgbClr val="0070C0"/>
                </a:solidFill>
                <a:latin typeface="+mj-lt"/>
              </a:rPr>
              <a:t>İSG kurallarının </a:t>
            </a:r>
            <a:r>
              <a:rPr lang="tr-TR" altLang="tr-TR" sz="2400" b="1" smtClean="0">
                <a:latin typeface="+mj-lt"/>
              </a:rPr>
              <a:t>uygulanmaması, </a:t>
            </a:r>
            <a:r>
              <a:rPr lang="tr-TR" altLang="tr-TR" sz="2400" b="1" smtClean="0">
                <a:solidFill>
                  <a:srgbClr val="0070C0"/>
                </a:solidFill>
                <a:latin typeface="+mj-lt"/>
              </a:rPr>
              <a:t>yetersiz bakım</a:t>
            </a:r>
            <a:r>
              <a:rPr lang="tr-TR" altLang="tr-TR" sz="2400" b="1" smtClean="0">
                <a:latin typeface="+mj-lt"/>
              </a:rPr>
              <a:t>,</a:t>
            </a:r>
          </a:p>
          <a:p>
            <a:pPr eaLnBrk="1" hangingPunct="1">
              <a:lnSpc>
                <a:spcPct val="90000"/>
              </a:lnSpc>
            </a:pPr>
            <a:r>
              <a:rPr lang="tr-TR" altLang="tr-TR" sz="2400" b="1" smtClean="0">
                <a:solidFill>
                  <a:srgbClr val="0070C0"/>
                </a:solidFill>
                <a:latin typeface="+mj-lt"/>
              </a:rPr>
              <a:t>İşe  uygun eleman </a:t>
            </a:r>
            <a:r>
              <a:rPr lang="tr-TR" altLang="tr-TR" sz="2400" b="1" smtClean="0">
                <a:latin typeface="+mj-lt"/>
              </a:rPr>
              <a:t>görevlendirilmemesi, </a:t>
            </a:r>
            <a:r>
              <a:rPr lang="tr-TR" altLang="tr-TR" sz="2400" b="1" smtClean="0">
                <a:solidFill>
                  <a:srgbClr val="0070C0"/>
                </a:solidFill>
                <a:latin typeface="+mj-lt"/>
              </a:rPr>
              <a:t>yetersiz malzeme</a:t>
            </a:r>
            <a:r>
              <a:rPr lang="tr-TR" altLang="tr-TR" sz="2400" b="1" smtClean="0">
                <a:latin typeface="+mj-lt"/>
              </a:rPr>
              <a:t>,</a:t>
            </a:r>
          </a:p>
          <a:p>
            <a:pPr eaLnBrk="1" hangingPunct="1">
              <a:lnSpc>
                <a:spcPct val="90000"/>
              </a:lnSpc>
            </a:pPr>
            <a:endParaRPr lang="tr-TR" altLang="tr-TR" sz="2400" b="1" smtClean="0">
              <a:latin typeface="+mj-lt"/>
            </a:endParaRPr>
          </a:p>
          <a:p>
            <a:pPr eaLnBrk="1" hangingPunct="1">
              <a:lnSpc>
                <a:spcPct val="90000"/>
              </a:lnSpc>
            </a:pPr>
            <a:r>
              <a:rPr lang="en-US" altLang="tr-TR" sz="2400" b="1" smtClean="0">
                <a:solidFill>
                  <a:srgbClr val="0000FF"/>
                </a:solidFill>
                <a:latin typeface="+mj-lt"/>
              </a:rPr>
              <a:t>Boşluklar</a:t>
            </a:r>
            <a:r>
              <a:rPr lang="en-US" altLang="tr-TR" sz="2400" b="1" smtClean="0">
                <a:latin typeface="+mj-lt"/>
              </a:rPr>
              <a:t>, şaftlar ve korumasız delikler,</a:t>
            </a:r>
          </a:p>
          <a:p>
            <a:pPr eaLnBrk="1" hangingPunct="1">
              <a:lnSpc>
                <a:spcPct val="90000"/>
              </a:lnSpc>
            </a:pPr>
            <a:r>
              <a:rPr lang="tr-TR" altLang="tr-TR" sz="2400" b="1" smtClean="0">
                <a:solidFill>
                  <a:srgbClr val="0070C0"/>
                </a:solidFill>
                <a:latin typeface="+mj-lt"/>
              </a:rPr>
              <a:t>Tasarım</a:t>
            </a:r>
            <a:r>
              <a:rPr lang="tr-TR" altLang="tr-TR" sz="2400" b="1" smtClean="0">
                <a:latin typeface="+mj-lt"/>
              </a:rPr>
              <a:t> hataları (</a:t>
            </a:r>
            <a:r>
              <a:rPr lang="en-US" altLang="tr-TR" sz="2000" smtClean="0">
                <a:latin typeface="+mj-lt"/>
              </a:rPr>
              <a:t>Çalışma platformlarının </a:t>
            </a:r>
            <a:r>
              <a:rPr lang="en-US" altLang="tr-TR" sz="2000" smtClean="0">
                <a:solidFill>
                  <a:srgbClr val="0000FF"/>
                </a:solidFill>
                <a:latin typeface="+mj-lt"/>
              </a:rPr>
              <a:t>taşıma güçleri</a:t>
            </a:r>
            <a:r>
              <a:rPr lang="tr-TR" altLang="tr-TR" sz="2000" smtClean="0">
                <a:solidFill>
                  <a:srgbClr val="0000FF"/>
                </a:solidFill>
                <a:latin typeface="+mj-lt"/>
              </a:rPr>
              <a:t> vd</a:t>
            </a:r>
            <a:r>
              <a:rPr lang="tr-TR" altLang="tr-TR" sz="2400" smtClean="0">
                <a:solidFill>
                  <a:srgbClr val="0000FF"/>
                </a:solidFill>
                <a:latin typeface="+mj-lt"/>
              </a:rPr>
              <a:t>)</a:t>
            </a:r>
            <a:endParaRPr lang="tr-TR" altLang="tr-TR" sz="2400" b="1" smtClean="0">
              <a:latin typeface="+mj-lt"/>
            </a:endParaRPr>
          </a:p>
          <a:p>
            <a:pPr eaLnBrk="1" hangingPunct="1">
              <a:lnSpc>
                <a:spcPct val="90000"/>
              </a:lnSpc>
            </a:pPr>
            <a:endParaRPr lang="en-US" altLang="tr-TR" sz="2400" b="1" smtClean="0">
              <a:latin typeface="+mj-lt"/>
            </a:endParaRPr>
          </a:p>
          <a:p>
            <a:pPr eaLnBrk="1" hangingPunct="1">
              <a:lnSpc>
                <a:spcPct val="90000"/>
              </a:lnSpc>
            </a:pPr>
            <a:r>
              <a:rPr lang="tr-TR" altLang="tr-TR" sz="2400" b="1" smtClean="0">
                <a:latin typeface="+mj-lt"/>
              </a:rPr>
              <a:t>Kaygan, engebeli veya y</a:t>
            </a:r>
            <a:r>
              <a:rPr lang="en-US" altLang="tr-TR" sz="2400" b="1" smtClean="0">
                <a:latin typeface="+mj-lt"/>
              </a:rPr>
              <a:t>umuşak</a:t>
            </a:r>
            <a:r>
              <a:rPr lang="en-US" altLang="tr-TR" sz="2400" b="1" smtClean="0">
                <a:solidFill>
                  <a:srgbClr val="0000FF"/>
                </a:solidFill>
                <a:latin typeface="+mj-lt"/>
              </a:rPr>
              <a:t> zeminler</a:t>
            </a:r>
            <a:r>
              <a:rPr lang="en-US" altLang="tr-TR" sz="2400" b="1" smtClean="0">
                <a:latin typeface="+mj-lt"/>
              </a:rPr>
              <a:t>,</a:t>
            </a:r>
          </a:p>
          <a:p>
            <a:pPr eaLnBrk="1" hangingPunct="1">
              <a:lnSpc>
                <a:spcPct val="90000"/>
              </a:lnSpc>
            </a:pPr>
            <a:r>
              <a:rPr lang="en-US" altLang="tr-TR" sz="2400" b="1" smtClean="0">
                <a:latin typeface="+mj-lt"/>
              </a:rPr>
              <a:t>Kötü </a:t>
            </a:r>
            <a:r>
              <a:rPr lang="en-US" altLang="tr-TR" sz="2400" b="1" smtClean="0">
                <a:solidFill>
                  <a:srgbClr val="0000FF"/>
                </a:solidFill>
                <a:latin typeface="+mj-lt"/>
              </a:rPr>
              <a:t>hava şartları</a:t>
            </a:r>
            <a:r>
              <a:rPr lang="en-US" altLang="tr-TR" sz="2400" b="1" smtClean="0">
                <a:latin typeface="+mj-lt"/>
              </a:rPr>
              <a:t>,</a:t>
            </a:r>
            <a:endParaRPr lang="tr-TR" altLang="tr-TR" sz="2400" b="1" smtClean="0">
              <a:latin typeface="+mj-lt"/>
            </a:endParaRPr>
          </a:p>
          <a:p>
            <a:pPr eaLnBrk="1" hangingPunct="1">
              <a:lnSpc>
                <a:spcPct val="90000"/>
              </a:lnSpc>
            </a:pPr>
            <a:endParaRPr lang="en-US" altLang="tr-TR" sz="2400" b="1" smtClean="0">
              <a:latin typeface="+mj-lt"/>
            </a:endParaRPr>
          </a:p>
          <a:p>
            <a:pPr eaLnBrk="1" hangingPunct="1">
              <a:lnSpc>
                <a:spcPct val="90000"/>
              </a:lnSpc>
            </a:pPr>
            <a:r>
              <a:rPr lang="en-US" altLang="tr-TR" sz="2400" b="1" smtClean="0">
                <a:latin typeface="+mj-lt"/>
              </a:rPr>
              <a:t>Araçların </a:t>
            </a:r>
            <a:r>
              <a:rPr lang="en-US" altLang="tr-TR" sz="2400" b="1" smtClean="0">
                <a:solidFill>
                  <a:srgbClr val="0000FF"/>
                </a:solidFill>
                <a:latin typeface="+mj-lt"/>
              </a:rPr>
              <a:t>çarpması</a:t>
            </a:r>
            <a:r>
              <a:rPr lang="en-US" altLang="tr-TR" sz="2400" b="1" smtClean="0">
                <a:latin typeface="+mj-lt"/>
              </a:rPr>
              <a:t> (</a:t>
            </a:r>
            <a:r>
              <a:rPr lang="en-US" altLang="tr-TR" sz="2400" smtClean="0">
                <a:latin typeface="+mj-lt"/>
              </a:rPr>
              <a:t>iskele</a:t>
            </a:r>
            <a:r>
              <a:rPr lang="tr-TR" altLang="tr-TR" sz="2400" smtClean="0">
                <a:latin typeface="+mj-lt"/>
              </a:rPr>
              <a:t>ye,</a:t>
            </a:r>
            <a:r>
              <a:rPr lang="en-US" altLang="tr-TR" sz="2400" smtClean="0">
                <a:latin typeface="+mj-lt"/>
              </a:rPr>
              <a:t> merdiven</a:t>
            </a:r>
            <a:r>
              <a:rPr lang="tr-TR" altLang="tr-TR" sz="2400" smtClean="0">
                <a:latin typeface="+mj-lt"/>
              </a:rPr>
              <a:t>e</a:t>
            </a:r>
            <a:r>
              <a:rPr lang="en-US" altLang="tr-TR" sz="2400" smtClean="0">
                <a:latin typeface="+mj-lt"/>
              </a:rPr>
              <a:t> </a:t>
            </a:r>
            <a:r>
              <a:rPr lang="tr-TR" altLang="tr-TR" sz="2400" smtClean="0">
                <a:latin typeface="+mj-lt"/>
              </a:rPr>
              <a:t>…</a:t>
            </a:r>
            <a:r>
              <a:rPr lang="en-US" altLang="tr-TR" sz="2400" b="1" smtClean="0">
                <a:latin typeface="+mj-lt"/>
              </a:rPr>
              <a:t>) </a:t>
            </a:r>
            <a:endParaRPr lang="tr-TR" altLang="tr-TR" sz="2400" b="1" smtClean="0">
              <a:latin typeface="+mj-lt"/>
            </a:endParaRPr>
          </a:p>
          <a:p>
            <a:pPr eaLnBrk="1" hangingPunct="1">
              <a:lnSpc>
                <a:spcPct val="90000"/>
              </a:lnSpc>
            </a:pPr>
            <a:r>
              <a:rPr lang="en-US" altLang="tr-TR" sz="2400" b="1" smtClean="0">
                <a:latin typeface="+mj-lt"/>
              </a:rPr>
              <a:t>Uygunsuz ayakkabı ve çizmeler,</a:t>
            </a:r>
          </a:p>
          <a:p>
            <a:pPr eaLnBrk="1" hangingPunct="1">
              <a:lnSpc>
                <a:spcPct val="90000"/>
              </a:lnSpc>
            </a:pPr>
            <a:r>
              <a:rPr lang="en-US" altLang="tr-TR" sz="2400" b="1" smtClean="0">
                <a:solidFill>
                  <a:srgbClr val="0000FF"/>
                </a:solidFill>
                <a:latin typeface="+mj-lt"/>
              </a:rPr>
              <a:t>KKD</a:t>
            </a:r>
            <a:r>
              <a:rPr lang="tr-TR" altLang="tr-TR" sz="2400" b="1" smtClean="0">
                <a:solidFill>
                  <a:srgbClr val="0000FF"/>
                </a:solidFill>
                <a:latin typeface="+mj-lt"/>
              </a:rPr>
              <a:t>’</a:t>
            </a:r>
            <a:r>
              <a:rPr lang="tr-TR" altLang="tr-TR" sz="2400" b="1" smtClean="0">
                <a:latin typeface="+mj-lt"/>
              </a:rPr>
              <a:t>nin</a:t>
            </a:r>
            <a:r>
              <a:rPr lang="en-US" altLang="tr-TR" sz="2400" b="1" smtClean="0">
                <a:latin typeface="+mj-lt"/>
              </a:rPr>
              <a:t> doğru kullanılmaması</a:t>
            </a:r>
            <a:endParaRPr lang="tr-TR" altLang="tr-TR" sz="2400" b="1" smtClean="0">
              <a:latin typeface="+mj-lt"/>
            </a:endParaRPr>
          </a:p>
          <a:p>
            <a:pPr eaLnBrk="1" hangingPunct="1">
              <a:lnSpc>
                <a:spcPct val="90000"/>
              </a:lnSpc>
            </a:pPr>
            <a:r>
              <a:rPr lang="tr-TR" altLang="tr-TR" sz="2400" b="1" smtClean="0">
                <a:solidFill>
                  <a:srgbClr val="00B0F0"/>
                </a:solidFill>
                <a:latin typeface="+mj-lt"/>
              </a:rPr>
              <a:t>Kişisel</a:t>
            </a:r>
            <a:r>
              <a:rPr lang="tr-TR" altLang="tr-TR" sz="2400" b="1" smtClean="0">
                <a:latin typeface="+mj-lt"/>
              </a:rPr>
              <a:t> faktörler</a:t>
            </a:r>
            <a:endParaRPr lang="en-US" altLang="tr-TR" sz="2400" b="1" smtClean="0">
              <a:latin typeface="+mj-lt"/>
            </a:endParaRPr>
          </a:p>
        </p:txBody>
      </p:sp>
      <p:sp>
        <p:nvSpPr>
          <p:cNvPr id="2867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A265A580-D26E-4776-A53C-C749A9FD4B65}" type="slidenum">
              <a:rPr lang="en-GB" altLang="tr-TR" sz="1200" smtClean="0">
                <a:solidFill>
                  <a:schemeClr val="tx2"/>
                </a:solidFill>
                <a:latin typeface="Arial" charset="0"/>
              </a:rPr>
              <a:pPr eaLnBrk="1" hangingPunct="1"/>
              <a:t>14</a:t>
            </a:fld>
            <a:endParaRPr lang="en-GB" altLang="tr-TR" sz="1200" smtClean="0">
              <a:solidFill>
                <a:schemeClr val="tx2"/>
              </a:solidFill>
              <a:latin typeface="Arial" charset="0"/>
            </a:endParaRPr>
          </a:p>
        </p:txBody>
      </p:sp>
    </p:spTree>
    <p:extLst>
      <p:ext uri="{BB962C8B-B14F-4D97-AF65-F5344CB8AC3E}">
        <p14:creationId xmlns:p14="http://schemas.microsoft.com/office/powerpoint/2010/main" val="313020395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692696"/>
            <a:ext cx="8170863" cy="4525962"/>
          </a:xfrm>
        </p:spPr>
        <p:txBody>
          <a:bodyPr/>
          <a:lstStyle/>
          <a:p>
            <a:pPr marL="0" indent="0">
              <a:buFont typeface="Arial" charset="0"/>
              <a:buNone/>
              <a:defRPr/>
            </a:pPr>
            <a:r>
              <a:rPr lang="tr-TR" b="1" dirty="0" smtClean="0">
                <a:latin typeface="+mj-lt"/>
              </a:rPr>
              <a:t>ÖNEMLİ NOT:</a:t>
            </a:r>
          </a:p>
          <a:p>
            <a:pPr marL="0" indent="0">
              <a:buFont typeface="Arial" charset="0"/>
              <a:buNone/>
              <a:defRPr/>
            </a:pPr>
            <a:r>
              <a:rPr lang="tr-TR" dirty="0" smtClean="0">
                <a:latin typeface="+mj-lt"/>
              </a:rPr>
              <a:t>Düşmeye karşı alınacak tedbirler;</a:t>
            </a:r>
          </a:p>
          <a:p>
            <a:pPr marL="0" indent="0">
              <a:buFont typeface="Arial" charset="0"/>
              <a:buNone/>
              <a:defRPr/>
            </a:pPr>
            <a:r>
              <a:rPr lang="tr-TR" dirty="0" smtClean="0">
                <a:latin typeface="+mj-lt"/>
              </a:rPr>
              <a:t> </a:t>
            </a:r>
            <a:r>
              <a:rPr lang="tr-TR" b="1" dirty="0" smtClean="0">
                <a:solidFill>
                  <a:srgbClr val="0070C0"/>
                </a:solidFill>
                <a:latin typeface="+mj-lt"/>
              </a:rPr>
              <a:t>1-</a:t>
            </a:r>
            <a:r>
              <a:rPr lang="tr-TR" b="1" dirty="0" smtClean="0">
                <a:solidFill>
                  <a:srgbClr val="FF0000"/>
                </a:solidFill>
                <a:latin typeface="+mj-lt"/>
              </a:rPr>
              <a:t> Toplu koruma tedbirleri,  </a:t>
            </a:r>
            <a:r>
              <a:rPr lang="tr-TR" b="1" dirty="0" smtClean="0">
                <a:solidFill>
                  <a:srgbClr val="0070C0"/>
                </a:solidFill>
                <a:latin typeface="+mj-lt"/>
              </a:rPr>
              <a:t>2-</a:t>
            </a:r>
            <a:r>
              <a:rPr lang="tr-TR" b="1" dirty="0" smtClean="0">
                <a:solidFill>
                  <a:srgbClr val="FF0000"/>
                </a:solidFill>
                <a:latin typeface="+mj-lt"/>
              </a:rPr>
              <a:t> Kişisel (ferdi) koruma tedbirleri </a:t>
            </a:r>
            <a:r>
              <a:rPr lang="tr-TR" dirty="0" smtClean="0">
                <a:latin typeface="+mj-lt"/>
              </a:rPr>
              <a:t>olarak iki ana grup altında toplanır.</a:t>
            </a:r>
          </a:p>
          <a:p>
            <a:pPr>
              <a:defRPr/>
            </a:pPr>
            <a:endParaRPr lang="tr-TR" dirty="0">
              <a:latin typeface="+mj-lt"/>
            </a:endParaRPr>
          </a:p>
          <a:p>
            <a:pPr marL="0" indent="0">
              <a:buFont typeface="Arial" charset="0"/>
              <a:buNone/>
              <a:defRPr/>
            </a:pPr>
            <a:r>
              <a:rPr lang="tr-TR" dirty="0" smtClean="0">
                <a:latin typeface="+mj-lt"/>
              </a:rPr>
              <a:t>Tüm işkollarındaki tüm risklere karşı </a:t>
            </a:r>
          </a:p>
          <a:p>
            <a:pPr marL="0" indent="0">
              <a:buFont typeface="Arial" charset="0"/>
              <a:buNone/>
              <a:defRPr/>
            </a:pPr>
            <a:r>
              <a:rPr lang="tr-TR" b="1" dirty="0" smtClean="0">
                <a:solidFill>
                  <a:srgbClr val="FF0000"/>
                </a:solidFill>
                <a:latin typeface="+mj-lt"/>
              </a:rPr>
              <a:t>TOPLU KORUMA </a:t>
            </a:r>
            <a:r>
              <a:rPr lang="tr-TR" b="1" dirty="0" err="1" smtClean="0">
                <a:solidFill>
                  <a:srgbClr val="FF0000"/>
                </a:solidFill>
                <a:latin typeface="+mj-lt"/>
              </a:rPr>
              <a:t>TEDBİRLERİ</a:t>
            </a:r>
            <a:r>
              <a:rPr lang="tr-TR" dirty="0" err="1" smtClean="0">
                <a:latin typeface="+mj-lt"/>
              </a:rPr>
              <a:t>’nin</a:t>
            </a:r>
            <a:r>
              <a:rPr lang="tr-TR" dirty="0" smtClean="0">
                <a:latin typeface="+mj-lt"/>
              </a:rPr>
              <a:t> planlanıp uygulanması daima kişisel koruma tedbirlerine göre </a:t>
            </a:r>
            <a:r>
              <a:rPr lang="tr-TR" dirty="0" smtClean="0">
                <a:solidFill>
                  <a:srgbClr val="FF0000"/>
                </a:solidFill>
                <a:latin typeface="+mj-lt"/>
              </a:rPr>
              <a:t>ÖNCELİKLİ</a:t>
            </a:r>
            <a:r>
              <a:rPr lang="tr-TR" dirty="0" smtClean="0">
                <a:latin typeface="+mj-lt"/>
              </a:rPr>
              <a:t> olmalıdır. </a:t>
            </a:r>
            <a:endParaRPr lang="tr-TR" dirty="0">
              <a:latin typeface="+mj-lt"/>
            </a:endParaRPr>
          </a:p>
        </p:txBody>
      </p:sp>
      <p:sp>
        <p:nvSpPr>
          <p:cNvPr id="4" name="Slayt Numarası Yer Tutucusu 3"/>
          <p:cNvSpPr>
            <a:spLocks noGrp="1"/>
          </p:cNvSpPr>
          <p:nvPr>
            <p:ph type="sldNum" sz="quarter" idx="12"/>
          </p:nvPr>
        </p:nvSpPr>
        <p:spPr/>
        <p:txBody>
          <a:bodyPr/>
          <a:lstStyle/>
          <a:p>
            <a:pPr>
              <a:defRPr/>
            </a:pPr>
            <a:fld id="{B24F9D15-0DC7-4B3E-AA3D-D673D04B8EB5}" type="slidenum">
              <a:rPr lang="en-GB" smtClean="0"/>
              <a:pPr>
                <a:defRPr/>
              </a:pPr>
              <a:t>15</a:t>
            </a:fld>
            <a:endParaRPr lang="en-GB" dirty="0"/>
          </a:p>
        </p:txBody>
      </p:sp>
    </p:spTree>
    <p:extLst>
      <p:ext uri="{BB962C8B-B14F-4D97-AF65-F5344CB8AC3E}">
        <p14:creationId xmlns:p14="http://schemas.microsoft.com/office/powerpoint/2010/main" val="1612207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52413"/>
            <a:ext cx="9144000" cy="1143000"/>
          </a:xfrm>
          <a:solidFill>
            <a:srgbClr val="FFFFFF"/>
          </a:solidFill>
          <a:ln>
            <a:solidFill>
              <a:srgbClr val="000000"/>
            </a:solidFill>
            <a:miter lim="800000"/>
            <a:headEnd/>
            <a:tailEnd/>
          </a:ln>
        </p:spPr>
        <p:txBody>
          <a:bodyPr anchor="t"/>
          <a:lstStyle/>
          <a:p>
            <a:pPr algn="l" eaLnBrk="1" hangingPunct="1"/>
            <a:r>
              <a:rPr lang="tr-TR" altLang="tr-TR" smtClean="0">
                <a:solidFill>
                  <a:srgbClr val="FF0000"/>
                </a:solidFill>
                <a:latin typeface="+mj-lt"/>
              </a:rPr>
              <a:t>Düşmeye Karşı </a:t>
            </a:r>
            <a:r>
              <a:rPr lang="en-US" altLang="tr-TR" smtClean="0">
                <a:solidFill>
                  <a:srgbClr val="FF0000"/>
                </a:solidFill>
                <a:latin typeface="+mj-lt"/>
              </a:rPr>
              <a:t>Toplu Koruma</a:t>
            </a:r>
          </a:p>
        </p:txBody>
      </p:sp>
      <p:sp>
        <p:nvSpPr>
          <p:cNvPr id="15364" name="Rectangle 3"/>
          <p:cNvSpPr>
            <a:spLocks noGrp="1" noChangeArrowheads="1"/>
          </p:cNvSpPr>
          <p:nvPr>
            <p:ph idx="1"/>
          </p:nvPr>
        </p:nvSpPr>
        <p:spPr>
          <a:xfrm>
            <a:off x="101600" y="1014413"/>
            <a:ext cx="8912225" cy="5545137"/>
          </a:xfrm>
          <a:solidFill>
            <a:srgbClr val="FFFFFF"/>
          </a:solidFill>
          <a:ln>
            <a:solidFill>
              <a:srgbClr val="000000"/>
            </a:solidFill>
          </a:ln>
        </p:spPr>
        <p:txBody>
          <a:bodyPr rtlCol="0">
            <a:normAutofit lnSpcReduction="10000"/>
          </a:bodyPr>
          <a:lstStyle/>
          <a:p>
            <a:pPr algn="r" eaLnBrk="1" fontAlgn="auto" hangingPunct="1">
              <a:lnSpc>
                <a:spcPct val="90000"/>
              </a:lnSpc>
              <a:spcAft>
                <a:spcPts val="0"/>
              </a:spcAft>
              <a:buFont typeface="Wingdings" pitchFamily="2" charset="2"/>
              <a:buNone/>
              <a:defRPr/>
            </a:pPr>
            <a:r>
              <a:rPr lang="tr-TR" sz="1800" b="1" dirty="0" smtClean="0">
                <a:solidFill>
                  <a:srgbClr val="FF1313"/>
                </a:solidFill>
                <a:latin typeface="+mj-lt"/>
              </a:rPr>
              <a:t>                                                                                             </a:t>
            </a:r>
            <a:r>
              <a:rPr lang="tr-TR" sz="2800" b="1" dirty="0" smtClean="0">
                <a:latin typeface="+mj-lt"/>
              </a:rPr>
              <a:t>(</a:t>
            </a:r>
            <a:r>
              <a:rPr lang="en-US" sz="2800" b="1" dirty="0" err="1" smtClean="0">
                <a:latin typeface="+mj-lt"/>
              </a:rPr>
              <a:t>Pasif</a:t>
            </a:r>
            <a:r>
              <a:rPr lang="en-US" sz="2800" b="1" dirty="0" smtClean="0">
                <a:latin typeface="+mj-lt"/>
              </a:rPr>
              <a:t> </a:t>
            </a:r>
            <a:r>
              <a:rPr lang="en-US" sz="2800" b="1" dirty="0" err="1" smtClean="0">
                <a:latin typeface="+mj-lt"/>
              </a:rPr>
              <a:t>Sistemler</a:t>
            </a:r>
            <a:r>
              <a:rPr lang="tr-TR" sz="2800" b="1" dirty="0" err="1" smtClean="0">
                <a:latin typeface="+mj-lt"/>
              </a:rPr>
              <a:t>dir</a:t>
            </a:r>
            <a:r>
              <a:rPr lang="tr-TR" sz="2800" b="1" dirty="0" smtClean="0">
                <a:latin typeface="+mj-lt"/>
              </a:rPr>
              <a:t>)</a:t>
            </a:r>
            <a:endParaRPr lang="en-US" sz="2800" b="1" dirty="0" smtClean="0">
              <a:latin typeface="+mj-lt"/>
            </a:endParaRPr>
          </a:p>
          <a:p>
            <a:pPr eaLnBrk="1" fontAlgn="auto" hangingPunct="1">
              <a:lnSpc>
                <a:spcPct val="90000"/>
              </a:lnSpc>
              <a:spcAft>
                <a:spcPts val="0"/>
              </a:spcAft>
              <a:buFont typeface="Arial" pitchFamily="34" charset="0"/>
              <a:buChar char="•"/>
              <a:defRPr/>
            </a:pPr>
            <a:r>
              <a:rPr lang="en-US" b="1" dirty="0" err="1">
                <a:solidFill>
                  <a:srgbClr val="0070C0"/>
                </a:solidFill>
                <a:latin typeface="+mj-lt"/>
              </a:rPr>
              <a:t>Kontrollü</a:t>
            </a:r>
            <a:r>
              <a:rPr lang="en-US" b="1" dirty="0">
                <a:solidFill>
                  <a:srgbClr val="0070C0"/>
                </a:solidFill>
                <a:latin typeface="+mj-lt"/>
              </a:rPr>
              <a:t> </a:t>
            </a:r>
            <a:r>
              <a:rPr lang="en-US" b="1" dirty="0" err="1">
                <a:solidFill>
                  <a:srgbClr val="0070C0"/>
                </a:solidFill>
                <a:latin typeface="+mj-lt"/>
              </a:rPr>
              <a:t>Giriş</a:t>
            </a:r>
            <a:r>
              <a:rPr lang="en-US" b="1" dirty="0">
                <a:solidFill>
                  <a:srgbClr val="0070C0"/>
                </a:solidFill>
                <a:latin typeface="+mj-lt"/>
              </a:rPr>
              <a:t> </a:t>
            </a:r>
            <a:r>
              <a:rPr lang="en-US" b="1" dirty="0" err="1">
                <a:solidFill>
                  <a:srgbClr val="0070C0"/>
                </a:solidFill>
                <a:latin typeface="+mj-lt"/>
              </a:rPr>
              <a:t>Alanı</a:t>
            </a:r>
            <a:r>
              <a:rPr lang="en-US" b="1" dirty="0">
                <a:solidFill>
                  <a:srgbClr val="0070C0"/>
                </a:solidFill>
                <a:latin typeface="+mj-lt"/>
              </a:rPr>
              <a:t> </a:t>
            </a:r>
            <a:r>
              <a:rPr lang="en-US" b="1" dirty="0" err="1">
                <a:solidFill>
                  <a:srgbClr val="0070C0"/>
                </a:solidFill>
                <a:latin typeface="+mj-lt"/>
              </a:rPr>
              <a:t>Sistemi</a:t>
            </a:r>
            <a:endParaRPr lang="en-US" b="1" dirty="0">
              <a:solidFill>
                <a:srgbClr val="0070C0"/>
              </a:solidFill>
              <a:latin typeface="+mj-lt"/>
            </a:endParaRPr>
          </a:p>
          <a:p>
            <a:pPr eaLnBrk="1" fontAlgn="auto" hangingPunct="1">
              <a:lnSpc>
                <a:spcPct val="90000"/>
              </a:lnSpc>
              <a:spcAft>
                <a:spcPts val="0"/>
              </a:spcAft>
              <a:buFont typeface="Arial" pitchFamily="34" charset="0"/>
              <a:buChar char="•"/>
              <a:defRPr/>
            </a:pPr>
            <a:r>
              <a:rPr lang="en-US" sz="3500" b="1" dirty="0" err="1" smtClean="0">
                <a:solidFill>
                  <a:srgbClr val="0070C0"/>
                </a:solidFill>
                <a:latin typeface="+mj-lt"/>
              </a:rPr>
              <a:t>Korkuluklar</a:t>
            </a:r>
            <a:endParaRPr lang="en-US" sz="3500" b="1" dirty="0" smtClean="0">
              <a:solidFill>
                <a:srgbClr val="0070C0"/>
              </a:solidFill>
              <a:latin typeface="+mj-lt"/>
            </a:endParaRPr>
          </a:p>
          <a:p>
            <a:pPr eaLnBrk="1" fontAlgn="auto" hangingPunct="1">
              <a:lnSpc>
                <a:spcPct val="90000"/>
              </a:lnSpc>
              <a:spcAft>
                <a:spcPts val="0"/>
              </a:spcAft>
              <a:buFont typeface="Arial" pitchFamily="34" charset="0"/>
              <a:buChar char="•"/>
              <a:defRPr/>
            </a:pPr>
            <a:r>
              <a:rPr lang="tr-TR" sz="3500" b="1" dirty="0" smtClean="0">
                <a:solidFill>
                  <a:srgbClr val="0070C0"/>
                </a:solidFill>
                <a:latin typeface="+mj-lt"/>
              </a:rPr>
              <a:t>Çalışma </a:t>
            </a:r>
            <a:r>
              <a:rPr lang="en-US" sz="3500" b="1" dirty="0" err="1" smtClean="0">
                <a:solidFill>
                  <a:srgbClr val="0070C0"/>
                </a:solidFill>
                <a:latin typeface="+mj-lt"/>
              </a:rPr>
              <a:t>İskeleler</a:t>
            </a:r>
            <a:r>
              <a:rPr lang="tr-TR" sz="3500" b="1" dirty="0" smtClean="0">
                <a:solidFill>
                  <a:srgbClr val="0070C0"/>
                </a:solidFill>
                <a:latin typeface="+mj-lt"/>
              </a:rPr>
              <a:t>i (</a:t>
            </a:r>
            <a:r>
              <a:rPr lang="tr-TR" sz="3500" dirty="0" smtClean="0">
                <a:latin typeface="+mj-lt"/>
              </a:rPr>
              <a:t>sabit, asma, seyyar</a:t>
            </a:r>
            <a:r>
              <a:rPr lang="tr-TR" sz="3500" b="1" dirty="0" smtClean="0">
                <a:solidFill>
                  <a:srgbClr val="0070C0"/>
                </a:solidFill>
                <a:latin typeface="+mj-lt"/>
              </a:rPr>
              <a:t>)</a:t>
            </a:r>
          </a:p>
          <a:p>
            <a:pPr eaLnBrk="1" fontAlgn="auto" hangingPunct="1">
              <a:lnSpc>
                <a:spcPct val="90000"/>
              </a:lnSpc>
              <a:spcAft>
                <a:spcPts val="0"/>
              </a:spcAft>
              <a:buFont typeface="Arial" pitchFamily="34" charset="0"/>
              <a:buChar char="•"/>
              <a:defRPr/>
            </a:pPr>
            <a:r>
              <a:rPr lang="tr-TR" sz="3500" b="1" dirty="0" smtClean="0">
                <a:solidFill>
                  <a:srgbClr val="FF0000"/>
                </a:solidFill>
                <a:latin typeface="+mj-lt"/>
              </a:rPr>
              <a:t>Yatay</a:t>
            </a:r>
            <a:r>
              <a:rPr lang="tr-TR" sz="3500" b="1" dirty="0" smtClean="0">
                <a:solidFill>
                  <a:srgbClr val="0070C0"/>
                </a:solidFill>
                <a:latin typeface="+mj-lt"/>
              </a:rPr>
              <a:t>  </a:t>
            </a:r>
            <a:r>
              <a:rPr lang="tr-TR" sz="3500" b="1" dirty="0">
                <a:solidFill>
                  <a:srgbClr val="0070C0"/>
                </a:solidFill>
                <a:latin typeface="+mj-lt"/>
              </a:rPr>
              <a:t>Yaşam Hatları</a:t>
            </a:r>
            <a:endParaRPr lang="en-US" sz="3500" b="1" dirty="0">
              <a:solidFill>
                <a:srgbClr val="0070C0"/>
              </a:solidFill>
              <a:latin typeface="+mj-lt"/>
            </a:endParaRPr>
          </a:p>
          <a:p>
            <a:pPr eaLnBrk="1" fontAlgn="auto" hangingPunct="1">
              <a:lnSpc>
                <a:spcPct val="90000"/>
              </a:lnSpc>
              <a:spcAft>
                <a:spcPts val="0"/>
              </a:spcAft>
              <a:buFont typeface="Arial" pitchFamily="34" charset="0"/>
              <a:buChar char="•"/>
              <a:defRPr/>
            </a:pPr>
            <a:r>
              <a:rPr lang="en-US" sz="3500" b="1" dirty="0" smtClean="0">
                <a:solidFill>
                  <a:srgbClr val="0070C0"/>
                </a:solidFill>
                <a:latin typeface="+mj-lt"/>
              </a:rPr>
              <a:t>Mobil </a:t>
            </a:r>
            <a:r>
              <a:rPr lang="en-US" sz="3500" b="1" dirty="0" err="1" smtClean="0">
                <a:solidFill>
                  <a:srgbClr val="0070C0"/>
                </a:solidFill>
                <a:latin typeface="+mj-lt"/>
              </a:rPr>
              <a:t>Yükselebilen</a:t>
            </a:r>
            <a:r>
              <a:rPr lang="en-US" sz="3500" b="1" dirty="0" smtClean="0">
                <a:solidFill>
                  <a:srgbClr val="0070C0"/>
                </a:solidFill>
                <a:latin typeface="+mj-lt"/>
              </a:rPr>
              <a:t> </a:t>
            </a:r>
            <a:r>
              <a:rPr lang="en-US" sz="3500" b="1" dirty="0" err="1" smtClean="0">
                <a:solidFill>
                  <a:srgbClr val="0070C0"/>
                </a:solidFill>
                <a:latin typeface="+mj-lt"/>
              </a:rPr>
              <a:t>Platformla</a:t>
            </a:r>
            <a:r>
              <a:rPr lang="tr-TR" sz="3500" b="1" dirty="0" smtClean="0">
                <a:solidFill>
                  <a:srgbClr val="0070C0"/>
                </a:solidFill>
                <a:latin typeface="+mj-lt"/>
              </a:rPr>
              <a:t>r</a:t>
            </a:r>
            <a:endParaRPr lang="en-US" sz="3500" b="1" dirty="0" smtClean="0">
              <a:solidFill>
                <a:srgbClr val="0070C0"/>
              </a:solidFill>
              <a:latin typeface="+mj-lt"/>
            </a:endParaRPr>
          </a:p>
          <a:p>
            <a:pPr eaLnBrk="1" fontAlgn="auto" hangingPunct="1">
              <a:lnSpc>
                <a:spcPct val="90000"/>
              </a:lnSpc>
              <a:spcAft>
                <a:spcPts val="0"/>
              </a:spcAft>
              <a:buFont typeface="Arial" pitchFamily="34" charset="0"/>
              <a:buChar char="•"/>
              <a:defRPr/>
            </a:pPr>
            <a:r>
              <a:rPr lang="en-US" sz="3500" b="1" dirty="0" err="1" smtClean="0">
                <a:solidFill>
                  <a:srgbClr val="0070C0"/>
                </a:solidFill>
                <a:latin typeface="+mj-lt"/>
              </a:rPr>
              <a:t>Uyarı</a:t>
            </a:r>
            <a:r>
              <a:rPr lang="tr-TR" sz="3500" b="1" dirty="0" smtClean="0">
                <a:solidFill>
                  <a:srgbClr val="0070C0"/>
                </a:solidFill>
                <a:latin typeface="+mj-lt"/>
              </a:rPr>
              <a:t> /işaret</a:t>
            </a:r>
            <a:r>
              <a:rPr lang="en-US" sz="3500" b="1" dirty="0" smtClean="0">
                <a:solidFill>
                  <a:srgbClr val="0070C0"/>
                </a:solidFill>
                <a:latin typeface="+mj-lt"/>
              </a:rPr>
              <a:t> </a:t>
            </a:r>
            <a:r>
              <a:rPr lang="en-US" sz="3500" b="1" dirty="0" err="1" smtClean="0">
                <a:solidFill>
                  <a:srgbClr val="0070C0"/>
                </a:solidFill>
                <a:latin typeface="+mj-lt"/>
              </a:rPr>
              <a:t>Hatları</a:t>
            </a:r>
            <a:r>
              <a:rPr lang="tr-TR" sz="3500" b="1" dirty="0" smtClean="0">
                <a:solidFill>
                  <a:srgbClr val="0070C0"/>
                </a:solidFill>
                <a:latin typeface="+mj-lt"/>
              </a:rPr>
              <a:t>, Levhaları</a:t>
            </a:r>
            <a:endParaRPr lang="en-US" sz="3500" b="1" dirty="0" smtClean="0">
              <a:solidFill>
                <a:srgbClr val="0070C0"/>
              </a:solidFill>
              <a:latin typeface="+mj-lt"/>
            </a:endParaRPr>
          </a:p>
          <a:p>
            <a:pPr eaLnBrk="1" fontAlgn="auto" hangingPunct="1">
              <a:lnSpc>
                <a:spcPct val="90000"/>
              </a:lnSpc>
              <a:spcAft>
                <a:spcPts val="0"/>
              </a:spcAft>
              <a:buFont typeface="Arial" pitchFamily="34" charset="0"/>
              <a:buChar char="•"/>
              <a:defRPr/>
            </a:pPr>
            <a:r>
              <a:rPr lang="en-US" sz="3500" b="1" dirty="0" err="1" smtClean="0">
                <a:solidFill>
                  <a:srgbClr val="0070C0"/>
                </a:solidFill>
                <a:latin typeface="+mj-lt"/>
              </a:rPr>
              <a:t>Bariyerler</a:t>
            </a:r>
            <a:r>
              <a:rPr lang="en-US" sz="3500" b="1" dirty="0" smtClean="0">
                <a:solidFill>
                  <a:srgbClr val="0070C0"/>
                </a:solidFill>
                <a:latin typeface="+mj-lt"/>
              </a:rPr>
              <a:t>, </a:t>
            </a:r>
            <a:r>
              <a:rPr lang="en-US" sz="3500" b="1" dirty="0" err="1" smtClean="0">
                <a:solidFill>
                  <a:srgbClr val="0070C0"/>
                </a:solidFill>
                <a:latin typeface="+mj-lt"/>
              </a:rPr>
              <a:t>Çitler</a:t>
            </a:r>
            <a:r>
              <a:rPr lang="en-US" sz="3500" b="1" dirty="0" smtClean="0">
                <a:solidFill>
                  <a:srgbClr val="0070C0"/>
                </a:solidFill>
                <a:latin typeface="+mj-lt"/>
              </a:rPr>
              <a:t>, </a:t>
            </a:r>
            <a:r>
              <a:rPr lang="en-US" sz="3500" b="1" dirty="0" err="1" smtClean="0">
                <a:solidFill>
                  <a:srgbClr val="0070C0"/>
                </a:solidFill>
                <a:latin typeface="+mj-lt"/>
              </a:rPr>
              <a:t>Siperler</a:t>
            </a:r>
            <a:r>
              <a:rPr lang="en-US" sz="3500" b="1" dirty="0" smtClean="0">
                <a:solidFill>
                  <a:srgbClr val="0070C0"/>
                </a:solidFill>
                <a:latin typeface="+mj-lt"/>
              </a:rPr>
              <a:t> </a:t>
            </a:r>
            <a:r>
              <a:rPr lang="en-US" sz="3500" b="1" dirty="0" err="1" smtClean="0">
                <a:solidFill>
                  <a:srgbClr val="0070C0"/>
                </a:solidFill>
                <a:latin typeface="+mj-lt"/>
              </a:rPr>
              <a:t>ve</a:t>
            </a:r>
            <a:r>
              <a:rPr lang="en-US" sz="3500" b="1" dirty="0" smtClean="0">
                <a:solidFill>
                  <a:srgbClr val="0070C0"/>
                </a:solidFill>
                <a:latin typeface="+mj-lt"/>
              </a:rPr>
              <a:t> </a:t>
            </a:r>
            <a:r>
              <a:rPr lang="en-US" sz="3500" b="1" dirty="0" err="1" smtClean="0">
                <a:solidFill>
                  <a:srgbClr val="0070C0"/>
                </a:solidFill>
                <a:latin typeface="+mj-lt"/>
              </a:rPr>
              <a:t>Perdeler</a:t>
            </a:r>
            <a:endParaRPr lang="en-US" sz="3500" b="1" dirty="0" smtClean="0">
              <a:solidFill>
                <a:srgbClr val="0070C0"/>
              </a:solidFill>
              <a:latin typeface="+mj-lt"/>
            </a:endParaRPr>
          </a:p>
          <a:p>
            <a:pPr eaLnBrk="1" fontAlgn="auto" hangingPunct="1">
              <a:lnSpc>
                <a:spcPct val="90000"/>
              </a:lnSpc>
              <a:spcAft>
                <a:spcPts val="0"/>
              </a:spcAft>
              <a:buFont typeface="Arial" pitchFamily="34" charset="0"/>
              <a:buChar char="•"/>
              <a:defRPr/>
            </a:pPr>
            <a:r>
              <a:rPr lang="en-US" sz="3500" b="1" dirty="0" err="1" smtClean="0">
                <a:solidFill>
                  <a:srgbClr val="0070C0"/>
                </a:solidFill>
                <a:latin typeface="+mj-lt"/>
              </a:rPr>
              <a:t>Güvenlik</a:t>
            </a:r>
            <a:r>
              <a:rPr lang="en-US" sz="3500" b="1" dirty="0" smtClean="0">
                <a:solidFill>
                  <a:srgbClr val="0070C0"/>
                </a:solidFill>
                <a:latin typeface="+mj-lt"/>
              </a:rPr>
              <a:t> </a:t>
            </a:r>
            <a:r>
              <a:rPr lang="en-US" sz="3500" b="1" dirty="0" err="1" smtClean="0">
                <a:solidFill>
                  <a:srgbClr val="0070C0"/>
                </a:solidFill>
                <a:latin typeface="+mj-lt"/>
              </a:rPr>
              <a:t>Ağları</a:t>
            </a:r>
            <a:r>
              <a:rPr lang="tr-TR" sz="3500" b="1" dirty="0" smtClean="0">
                <a:solidFill>
                  <a:srgbClr val="0070C0"/>
                </a:solidFill>
                <a:latin typeface="+mj-lt"/>
              </a:rPr>
              <a:t> </a:t>
            </a:r>
          </a:p>
          <a:p>
            <a:pPr eaLnBrk="1" fontAlgn="auto" hangingPunct="1">
              <a:lnSpc>
                <a:spcPct val="90000"/>
              </a:lnSpc>
              <a:spcAft>
                <a:spcPts val="0"/>
              </a:spcAft>
              <a:buFont typeface="Arial" pitchFamily="34" charset="0"/>
              <a:buChar char="•"/>
              <a:defRPr/>
            </a:pPr>
            <a:r>
              <a:rPr lang="tr-TR" sz="3500" b="1" dirty="0" smtClean="0">
                <a:solidFill>
                  <a:srgbClr val="0070C0"/>
                </a:solidFill>
                <a:latin typeface="+mj-lt"/>
              </a:rPr>
              <a:t>Güvenlik</a:t>
            </a:r>
            <a:r>
              <a:rPr lang="en-US" sz="3500" b="1" dirty="0" smtClean="0">
                <a:solidFill>
                  <a:srgbClr val="0070C0"/>
                </a:solidFill>
                <a:latin typeface="+mj-lt"/>
              </a:rPr>
              <a:t> </a:t>
            </a:r>
            <a:r>
              <a:rPr lang="en-US" sz="3500" b="1" dirty="0" err="1" smtClean="0">
                <a:solidFill>
                  <a:srgbClr val="0070C0"/>
                </a:solidFill>
                <a:latin typeface="+mj-lt"/>
              </a:rPr>
              <a:t>Yastıkları</a:t>
            </a:r>
            <a:endParaRPr lang="en-US" sz="3500" b="1" dirty="0" smtClean="0">
              <a:solidFill>
                <a:srgbClr val="0070C0"/>
              </a:solidFill>
              <a:latin typeface="+mj-lt"/>
            </a:endParaRPr>
          </a:p>
          <a:p>
            <a:pPr eaLnBrk="1" fontAlgn="auto" hangingPunct="1">
              <a:lnSpc>
                <a:spcPct val="90000"/>
              </a:lnSpc>
              <a:spcAft>
                <a:spcPts val="0"/>
              </a:spcAft>
              <a:buFont typeface="Arial" pitchFamily="34" charset="0"/>
              <a:buChar char="•"/>
              <a:defRPr/>
            </a:pPr>
            <a:endParaRPr lang="en-US" sz="2000" b="1" dirty="0" smtClean="0">
              <a:latin typeface="+mj-lt"/>
            </a:endParaRPr>
          </a:p>
        </p:txBody>
      </p:sp>
      <p:sp>
        <p:nvSpPr>
          <p:cNvPr id="30724"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996ACC52-2EEB-4811-B455-7B45140C00C5}" type="slidenum">
              <a:rPr lang="en-GB" altLang="tr-TR" sz="1200" smtClean="0">
                <a:solidFill>
                  <a:schemeClr val="tx2"/>
                </a:solidFill>
                <a:latin typeface="Arial" charset="0"/>
              </a:rPr>
              <a:pPr eaLnBrk="1" hangingPunct="1"/>
              <a:t>16</a:t>
            </a:fld>
            <a:endParaRPr lang="en-GB" altLang="tr-TR" sz="1200" smtClean="0">
              <a:solidFill>
                <a:schemeClr val="tx2"/>
              </a:solidFill>
              <a:latin typeface="Arial" charset="0"/>
            </a:endParaRPr>
          </a:p>
        </p:txBody>
      </p:sp>
    </p:spTree>
    <p:extLst>
      <p:ext uri="{BB962C8B-B14F-4D97-AF65-F5344CB8AC3E}">
        <p14:creationId xmlns:p14="http://schemas.microsoft.com/office/powerpoint/2010/main" val="367177555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Başlık 5"/>
          <p:cNvSpPr>
            <a:spLocks noGrp="1"/>
          </p:cNvSpPr>
          <p:nvPr>
            <p:ph type="title"/>
          </p:nvPr>
        </p:nvSpPr>
        <p:spPr>
          <a:xfrm>
            <a:off x="363538" y="0"/>
            <a:ext cx="8229600" cy="1143000"/>
          </a:xfrm>
        </p:spPr>
        <p:txBody>
          <a:bodyPr/>
          <a:lstStyle/>
          <a:p>
            <a:pPr algn="l"/>
            <a:r>
              <a:rPr lang="tr-TR" altLang="tr-TR" b="1" smtClean="0">
                <a:solidFill>
                  <a:srgbClr val="0070C0"/>
                </a:solidFill>
                <a:latin typeface="+mj-lt"/>
              </a:rPr>
              <a:t>Kontrollü giriş alanı sistemi</a:t>
            </a:r>
          </a:p>
        </p:txBody>
      </p:sp>
      <p:sp>
        <p:nvSpPr>
          <p:cNvPr id="4" name="Slayt Numarası Yer Tutucusu 3"/>
          <p:cNvSpPr>
            <a:spLocks noGrp="1"/>
          </p:cNvSpPr>
          <p:nvPr>
            <p:ph type="sldNum" sz="quarter" idx="12"/>
          </p:nvPr>
        </p:nvSpPr>
        <p:spPr/>
        <p:txBody>
          <a:bodyPr/>
          <a:lstStyle/>
          <a:p>
            <a:pPr>
              <a:defRPr/>
            </a:pPr>
            <a:fld id="{8BF4A82E-5766-43FA-8CC8-F7723D17E323}" type="slidenum">
              <a:rPr lang="en-GB" smtClean="0"/>
              <a:pPr>
                <a:defRPr/>
              </a:pPr>
              <a:t>17</a:t>
            </a:fld>
            <a:endParaRPr lang="en-GB" dirty="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8" y="1030288"/>
            <a:ext cx="346868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713" y="1030288"/>
            <a:ext cx="22447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768350"/>
            <a:ext cx="23907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438" y="3429000"/>
            <a:ext cx="2689225"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8" y="5046663"/>
            <a:ext cx="3178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075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398463" y="0"/>
            <a:ext cx="8229600" cy="1143000"/>
          </a:xfrm>
        </p:spPr>
        <p:txBody>
          <a:bodyPr/>
          <a:lstStyle/>
          <a:p>
            <a:pPr eaLnBrk="1" hangingPunct="1"/>
            <a:r>
              <a:rPr lang="tr-TR" altLang="tr-TR" sz="2400" b="1" smtClean="0">
                <a:solidFill>
                  <a:srgbClr val="0033CC"/>
                </a:solidFill>
                <a:latin typeface="+mj-lt"/>
              </a:rPr>
              <a:t>Yatay Güvenlik ağı </a:t>
            </a:r>
            <a:r>
              <a:rPr lang="tr-TR" altLang="tr-TR" sz="2400" smtClean="0">
                <a:solidFill>
                  <a:srgbClr val="0033CC"/>
                </a:solidFill>
                <a:latin typeface="+mj-lt"/>
              </a:rPr>
              <a:t>(</a:t>
            </a:r>
            <a:r>
              <a:rPr lang="tr-TR" altLang="tr-TR" sz="2400" b="1" smtClean="0">
                <a:solidFill>
                  <a:srgbClr val="0033CC"/>
                </a:solidFill>
                <a:latin typeface="+mj-lt"/>
              </a:rPr>
              <a:t>Toplu Koruma</a:t>
            </a:r>
            <a:r>
              <a:rPr lang="tr-TR" altLang="tr-TR" sz="2400" smtClean="0">
                <a:solidFill>
                  <a:srgbClr val="0033CC"/>
                </a:solidFill>
                <a:latin typeface="+mj-lt"/>
              </a:rPr>
              <a:t>)</a:t>
            </a:r>
            <a:endParaRPr lang="en-US" altLang="tr-TR" sz="2400" smtClean="0">
              <a:solidFill>
                <a:srgbClr val="0033CC"/>
              </a:solidFill>
              <a:latin typeface="+mj-lt"/>
            </a:endParaRPr>
          </a:p>
        </p:txBody>
      </p:sp>
      <p:pic>
        <p:nvPicPr>
          <p:cNvPr id="32771" name="Picture 4"/>
          <p:cNvPicPr>
            <a:picLocks noGrp="1" noChangeAspect="1" noChangeArrowheads="1"/>
          </p:cNvPicPr>
          <p:nvPr>
            <p:ph idx="1"/>
          </p:nvPr>
        </p:nvPicPr>
        <p:blipFill>
          <a:blip r:embed="rId2">
            <a:lum bright="18000"/>
            <a:extLst>
              <a:ext uri="{28A0092B-C50C-407E-A947-70E740481C1C}">
                <a14:useLocalDpi xmlns:a14="http://schemas.microsoft.com/office/drawing/2010/main" val="0"/>
              </a:ext>
            </a:extLst>
          </a:blip>
          <a:srcRect/>
          <a:stretch>
            <a:fillRect/>
          </a:stretch>
        </p:blipFill>
        <p:spPr>
          <a:xfrm>
            <a:off x="465138" y="1087438"/>
            <a:ext cx="8185150" cy="5240337"/>
          </a:xfrm>
        </p:spPr>
      </p:pic>
      <p:sp>
        <p:nvSpPr>
          <p:cNvPr id="32772"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7D422955-F514-4D3F-90CA-724CA6B31D74}" type="slidenum">
              <a:rPr lang="tr-TR" altLang="tr-TR" sz="1400" smtClean="0">
                <a:solidFill>
                  <a:schemeClr val="tx1"/>
                </a:solidFill>
                <a:latin typeface="Arial" charset="0"/>
              </a:rPr>
              <a:pPr eaLnBrk="1" hangingPunct="1"/>
              <a:t>18</a:t>
            </a:fld>
            <a:endParaRPr lang="tr-TR" altLang="tr-TR" sz="1400" smtClean="0">
              <a:solidFill>
                <a:schemeClr val="tx1"/>
              </a:solidFill>
              <a:latin typeface="Arial" charset="0"/>
            </a:endParaRPr>
          </a:p>
        </p:txBody>
      </p:sp>
    </p:spTree>
    <p:extLst>
      <p:ext uri="{BB962C8B-B14F-4D97-AF65-F5344CB8AC3E}">
        <p14:creationId xmlns:p14="http://schemas.microsoft.com/office/powerpoint/2010/main" val="369111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Başlık 4"/>
          <p:cNvSpPr>
            <a:spLocks noGrp="1"/>
          </p:cNvSpPr>
          <p:nvPr>
            <p:ph type="title"/>
          </p:nvPr>
        </p:nvSpPr>
        <p:spPr>
          <a:xfrm>
            <a:off x="115888" y="0"/>
            <a:ext cx="8570912" cy="1143000"/>
          </a:xfrm>
        </p:spPr>
        <p:txBody>
          <a:bodyPr/>
          <a:lstStyle/>
          <a:p>
            <a:pPr algn="l"/>
            <a:r>
              <a:rPr lang="tr-TR" altLang="tr-TR" sz="3600" b="1" smtClean="0">
                <a:solidFill>
                  <a:srgbClr val="0070C0"/>
                </a:solidFill>
                <a:latin typeface="+mj-lt"/>
              </a:rPr>
              <a:t>Yatay yaşam hattı </a:t>
            </a:r>
            <a:r>
              <a:rPr lang="tr-TR" altLang="tr-TR" sz="3600" smtClean="0">
                <a:solidFill>
                  <a:srgbClr val="0070C0"/>
                </a:solidFill>
                <a:latin typeface="+mj-lt"/>
              </a:rPr>
              <a:t>(toplu koruma)</a:t>
            </a:r>
          </a:p>
        </p:txBody>
      </p:sp>
      <p:sp>
        <p:nvSpPr>
          <p:cNvPr id="4" name="Slayt Numarası Yer Tutucusu 3"/>
          <p:cNvSpPr>
            <a:spLocks noGrp="1"/>
          </p:cNvSpPr>
          <p:nvPr>
            <p:ph type="sldNum" sz="quarter" idx="12"/>
          </p:nvPr>
        </p:nvSpPr>
        <p:spPr/>
        <p:txBody>
          <a:bodyPr/>
          <a:lstStyle/>
          <a:p>
            <a:pPr>
              <a:defRPr/>
            </a:pPr>
            <a:fld id="{1B2E0330-C813-4260-BC6D-1C6C5EE1150E}" type="slidenum">
              <a:rPr lang="en-GB" smtClean="0"/>
              <a:pPr>
                <a:defRPr/>
              </a:pPr>
              <a:t>19</a:t>
            </a:fld>
            <a:endParaRPr lang="en-GB" dirty="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3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832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D8499DAD-5899-4BD1-8741-B80C9122AAC9}" type="slidenum">
              <a:rPr lang="en-GB"/>
              <a:pPr>
                <a:defRPr/>
              </a:pPr>
              <a:t>2</a:t>
            </a:fld>
            <a:endParaRPr lang="en-GB" dirty="0"/>
          </a:p>
        </p:txBody>
      </p:sp>
      <p:sp>
        <p:nvSpPr>
          <p:cNvPr id="3" name="İçerik Yer Tutucusu 2"/>
          <p:cNvSpPr>
            <a:spLocks noGrp="1"/>
          </p:cNvSpPr>
          <p:nvPr>
            <p:ph idx="4294967295"/>
          </p:nvPr>
        </p:nvSpPr>
        <p:spPr>
          <a:xfrm>
            <a:off x="611560" y="2420888"/>
            <a:ext cx="8054975" cy="4803775"/>
          </a:xfrm>
        </p:spPr>
        <p:txBody>
          <a:bodyPr rtlCol="0">
            <a:normAutofit/>
          </a:bodyPr>
          <a:lstStyle/>
          <a:p>
            <a:pPr algn="ctr" eaLnBrk="1" fontAlgn="auto" hangingPunct="1">
              <a:lnSpc>
                <a:spcPct val="90000"/>
              </a:lnSpc>
              <a:spcAft>
                <a:spcPts val="0"/>
              </a:spcAft>
              <a:buFont typeface="Wingdings" pitchFamily="2" charset="2"/>
              <a:buNone/>
              <a:defRPr/>
            </a:pPr>
            <a:r>
              <a:rPr lang="tr-TR" sz="3600" b="1" dirty="0" smtClean="0">
                <a:solidFill>
                  <a:srgbClr val="FFFF00"/>
                </a:solidFill>
                <a:latin typeface="+mj-lt"/>
              </a:rPr>
              <a:t>   </a:t>
            </a:r>
          </a:p>
          <a:p>
            <a:pPr algn="ctr" eaLnBrk="1" fontAlgn="auto" hangingPunct="1">
              <a:lnSpc>
                <a:spcPct val="170000"/>
              </a:lnSpc>
              <a:spcAft>
                <a:spcPts val="0"/>
              </a:spcAft>
              <a:buFont typeface="Wingdings" pitchFamily="2" charset="2"/>
              <a:buNone/>
              <a:defRPr/>
            </a:pPr>
            <a:r>
              <a:rPr lang="tr-TR" b="1" dirty="0" smtClean="0">
                <a:solidFill>
                  <a:srgbClr val="FF0000"/>
                </a:solidFill>
                <a:latin typeface="+mj-lt"/>
              </a:rPr>
              <a:t>YÜKSEKTE ÇALIŞMALARDA  İŞ  SAĞLIĞI ve GÜVENLİĞİ</a:t>
            </a:r>
          </a:p>
          <a:p>
            <a:pPr algn="ctr" eaLnBrk="1" fontAlgn="auto" hangingPunct="1">
              <a:lnSpc>
                <a:spcPct val="90000"/>
              </a:lnSpc>
              <a:spcAft>
                <a:spcPts val="0"/>
              </a:spcAft>
              <a:buFont typeface="Wingdings" pitchFamily="2" charset="2"/>
              <a:buNone/>
              <a:defRPr/>
            </a:pPr>
            <a:endParaRPr lang="tr-TR" dirty="0" smtClean="0">
              <a:solidFill>
                <a:srgbClr val="000099"/>
              </a:solidFill>
              <a:latin typeface="+mj-lt"/>
            </a:endParaRPr>
          </a:p>
          <a:p>
            <a:pPr algn="ctr" eaLnBrk="1" fontAlgn="auto" hangingPunct="1">
              <a:lnSpc>
                <a:spcPct val="90000"/>
              </a:lnSpc>
              <a:spcAft>
                <a:spcPts val="0"/>
              </a:spcAft>
              <a:buFont typeface="Wingdings" pitchFamily="2" charset="2"/>
              <a:buNone/>
              <a:defRPr/>
            </a:pPr>
            <a:endParaRPr lang="tr-TR" dirty="0" smtClean="0">
              <a:solidFill>
                <a:srgbClr val="000099"/>
              </a:solidFill>
              <a:latin typeface="+mj-lt"/>
            </a:endParaRPr>
          </a:p>
          <a:p>
            <a:pPr algn="r" eaLnBrk="1" fontAlgn="auto" hangingPunct="1">
              <a:lnSpc>
                <a:spcPct val="90000"/>
              </a:lnSpc>
              <a:spcAft>
                <a:spcPts val="0"/>
              </a:spcAft>
              <a:buFont typeface="Wingdings" pitchFamily="2" charset="2"/>
              <a:buNone/>
              <a:defRPr/>
            </a:pPr>
            <a:r>
              <a:rPr lang="tr-TR" sz="2400" dirty="0" smtClean="0">
                <a:solidFill>
                  <a:srgbClr val="FFFF00"/>
                </a:solidFill>
                <a:latin typeface="+mj-lt"/>
              </a:rPr>
              <a:t> </a:t>
            </a:r>
            <a:endParaRPr lang="en-US" sz="2400" b="1" dirty="0" smtClean="0">
              <a:solidFill>
                <a:schemeClr val="bg1"/>
              </a:solidFill>
              <a:latin typeface="+mj-lt"/>
            </a:endParaRPr>
          </a:p>
          <a:p>
            <a:pPr eaLnBrk="1" fontAlgn="auto" hangingPunct="1">
              <a:spcAft>
                <a:spcPts val="0"/>
              </a:spcAft>
              <a:buFont typeface="Arial" pitchFamily="34" charset="0"/>
              <a:buChar char="•"/>
              <a:defRPr/>
            </a:pPr>
            <a:endParaRPr lang="tr-TR" dirty="0" smtClean="0">
              <a:latin typeface="+mj-lt"/>
            </a:endParaRPr>
          </a:p>
        </p:txBody>
      </p:sp>
      <p:pic>
        <p:nvPicPr>
          <p:cNvPr id="6" name="Picture 2" descr="düşm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89878">
            <a:off x="2901950" y="-284026"/>
            <a:ext cx="2760663" cy="328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2607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xit" presetSubtype="4" fill="hold" nodeType="afterEffect">
                                  <p:stCondLst>
                                    <p:cond delay="0"/>
                                  </p:stCondLst>
                                  <p:childTnLst>
                                    <p:anim calcmode="lin" valueType="num">
                                      <p:cBhvr additive="base">
                                        <p:cTn id="6" dur="5000"/>
                                        <p:tgtEl>
                                          <p:spTgt spid="6"/>
                                        </p:tgtEl>
                                        <p:attrNameLst>
                                          <p:attrName>ppt_x</p:attrName>
                                        </p:attrNameLst>
                                      </p:cBhvr>
                                      <p:tavLst>
                                        <p:tav tm="0">
                                          <p:val>
                                            <p:strVal val="ppt_x"/>
                                          </p:val>
                                        </p:tav>
                                        <p:tav tm="100000">
                                          <p:val>
                                            <p:strVal val="ppt_x"/>
                                          </p:val>
                                        </p:tav>
                                      </p:tavLst>
                                    </p:anim>
                                    <p:anim calcmode="lin" valueType="num">
                                      <p:cBhvr additive="base">
                                        <p:cTn id="7" dur="5000"/>
                                        <p:tgtEl>
                                          <p:spTgt spid="6"/>
                                        </p:tgtEl>
                                        <p:attrNameLst>
                                          <p:attrName>ppt_y</p:attrName>
                                        </p:attrNameLst>
                                      </p:cBhvr>
                                      <p:tavLst>
                                        <p:tav tm="0">
                                          <p:val>
                                            <p:strVal val="ppt_y"/>
                                          </p:val>
                                        </p:tav>
                                        <p:tav tm="100000">
                                          <p:val>
                                            <p:strVal val="1+ppt_h/2"/>
                                          </p:val>
                                        </p:tav>
                                      </p:tavLst>
                                    </p:anim>
                                    <p:set>
                                      <p:cBhvr>
                                        <p:cTn id="8"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7638" y="133350"/>
            <a:ext cx="8229600" cy="1706563"/>
          </a:xfrm>
          <a:solidFill>
            <a:srgbClr val="FFFFFF"/>
          </a:solidFill>
          <a:ln>
            <a:solidFill>
              <a:srgbClr val="000000"/>
            </a:solidFill>
            <a:miter lim="800000"/>
            <a:headEnd/>
            <a:tailEnd/>
          </a:ln>
        </p:spPr>
        <p:txBody>
          <a:bodyPr anchor="t"/>
          <a:lstStyle/>
          <a:p>
            <a:pPr eaLnBrk="1" hangingPunct="1"/>
            <a:r>
              <a:rPr lang="tr-TR" altLang="tr-TR" sz="3600" smtClean="0">
                <a:solidFill>
                  <a:srgbClr val="FF0000"/>
                </a:solidFill>
                <a:latin typeface="+mj-lt"/>
              </a:rPr>
              <a:t>Korkulukla önlem alma </a:t>
            </a:r>
            <a:r>
              <a:rPr lang="tr-TR" altLang="tr-TR" sz="3200" smtClean="0">
                <a:solidFill>
                  <a:srgbClr val="FF0000"/>
                </a:solidFill>
                <a:latin typeface="+mj-lt"/>
              </a:rPr>
              <a:t>(</a:t>
            </a:r>
            <a:r>
              <a:rPr lang="tr-TR" altLang="tr-TR" sz="3200" smtClean="0">
                <a:latin typeface="+mj-lt"/>
              </a:rPr>
              <a:t>toplu koruma</a:t>
            </a:r>
            <a:r>
              <a:rPr lang="tr-TR" altLang="tr-TR" sz="3200" smtClean="0">
                <a:solidFill>
                  <a:srgbClr val="FF0000"/>
                </a:solidFill>
                <a:latin typeface="+mj-lt"/>
              </a:rPr>
              <a:t>)</a:t>
            </a:r>
            <a:endParaRPr lang="en-US" altLang="tr-TR" sz="3200" smtClean="0">
              <a:solidFill>
                <a:srgbClr val="FF0000"/>
              </a:solidFill>
              <a:latin typeface="+mj-lt"/>
            </a:endParaRPr>
          </a:p>
        </p:txBody>
      </p:sp>
      <p:sp>
        <p:nvSpPr>
          <p:cNvPr id="34819"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4715AC29-C4B2-492C-81C8-8246CE10810B}" type="slidenum">
              <a:rPr lang="en-GB" altLang="tr-TR" sz="1200" smtClean="0">
                <a:solidFill>
                  <a:schemeClr val="tx2"/>
                </a:solidFill>
                <a:latin typeface="Arial" charset="0"/>
              </a:rPr>
              <a:pPr eaLnBrk="1" hangingPunct="1"/>
              <a:t>20</a:t>
            </a:fld>
            <a:endParaRPr lang="en-GB" altLang="tr-TR" sz="1200" smtClean="0">
              <a:solidFill>
                <a:schemeClr val="tx2"/>
              </a:solidFill>
              <a:latin typeface="Arial" charset="0"/>
            </a:endParaRPr>
          </a:p>
        </p:txBody>
      </p:sp>
      <p:grpSp>
        <p:nvGrpSpPr>
          <p:cNvPr id="34820" name="Group 7"/>
          <p:cNvGrpSpPr>
            <a:grpSpLocks noChangeAspect="1"/>
          </p:cNvGrpSpPr>
          <p:nvPr/>
        </p:nvGrpSpPr>
        <p:grpSpPr bwMode="auto">
          <a:xfrm>
            <a:off x="409575" y="987425"/>
            <a:ext cx="8359775" cy="5472113"/>
            <a:chOff x="1205" y="1434"/>
            <a:chExt cx="3350" cy="1999"/>
          </a:xfrm>
        </p:grpSpPr>
        <p:sp>
          <p:nvSpPr>
            <p:cNvPr id="34821" name="AutoShape 6"/>
            <p:cNvSpPr>
              <a:spLocks noChangeAspect="1" noChangeArrowheads="1" noTextEdit="1"/>
            </p:cNvSpPr>
            <p:nvPr/>
          </p:nvSpPr>
          <p:spPr bwMode="auto">
            <a:xfrm>
              <a:off x="1205" y="1434"/>
              <a:ext cx="3350" cy="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pic>
          <p:nvPicPr>
            <p:cNvPr id="3482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 y="1434"/>
              <a:ext cx="3357" cy="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0114242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Başlık 2"/>
          <p:cNvSpPr>
            <a:spLocks noGrp="1"/>
          </p:cNvSpPr>
          <p:nvPr>
            <p:ph type="title"/>
          </p:nvPr>
        </p:nvSpPr>
        <p:spPr>
          <a:xfrm>
            <a:off x="0" y="-446088"/>
            <a:ext cx="8664575" cy="1419226"/>
          </a:xfrm>
        </p:spPr>
        <p:txBody>
          <a:bodyPr/>
          <a:lstStyle/>
          <a:p>
            <a:pPr algn="l"/>
            <a:r>
              <a:rPr lang="tr-TR" altLang="tr-TR" b="1" dirty="0" smtClean="0">
                <a:solidFill>
                  <a:schemeClr val="tx1"/>
                </a:solidFill>
                <a:latin typeface="+mj-lt"/>
              </a:rPr>
              <a:t> Hava yastıkları  </a:t>
            </a:r>
            <a:r>
              <a:rPr lang="tr-TR" altLang="tr-TR" sz="2800" dirty="0" smtClean="0">
                <a:latin typeface="+mj-lt"/>
              </a:rPr>
              <a:t>(toplu koruma)</a:t>
            </a:r>
          </a:p>
        </p:txBody>
      </p:sp>
      <p:sp>
        <p:nvSpPr>
          <p:cNvPr id="35843" name="İçerik Yer Tutucusu 3"/>
          <p:cNvSpPr>
            <a:spLocks noGrp="1"/>
          </p:cNvSpPr>
          <p:nvPr>
            <p:ph idx="1"/>
          </p:nvPr>
        </p:nvSpPr>
        <p:spPr/>
        <p:txBody>
          <a:bodyPr/>
          <a:lstStyle/>
          <a:p>
            <a:endParaRPr lang="tr-TR" altLang="tr-TR" smtClean="0"/>
          </a:p>
        </p:txBody>
      </p:sp>
      <p:sp>
        <p:nvSpPr>
          <p:cNvPr id="2" name="Slayt Numarası Yer Tutucusu 1"/>
          <p:cNvSpPr>
            <a:spLocks noGrp="1"/>
          </p:cNvSpPr>
          <p:nvPr>
            <p:ph type="sldNum" sz="quarter" idx="12"/>
          </p:nvPr>
        </p:nvSpPr>
        <p:spPr/>
        <p:txBody>
          <a:bodyPr/>
          <a:lstStyle/>
          <a:p>
            <a:pPr>
              <a:defRPr/>
            </a:pPr>
            <a:fld id="{5DBF5809-FEF5-480F-B535-C360D251D2FB}" type="slidenum">
              <a:rPr lang="en-GB" smtClean="0"/>
              <a:pPr>
                <a:defRPr/>
              </a:pPr>
              <a:t>21</a:t>
            </a:fld>
            <a:endParaRPr lang="en-GB" dirty="0"/>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696913"/>
            <a:ext cx="88392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092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39738" y="138113"/>
            <a:ext cx="8297862" cy="1143000"/>
          </a:xfrm>
        </p:spPr>
        <p:txBody>
          <a:bodyPr/>
          <a:lstStyle/>
          <a:p>
            <a:pPr algn="l"/>
            <a:r>
              <a:rPr lang="tr-TR" altLang="tr-TR" b="1" smtClean="0">
                <a:solidFill>
                  <a:srgbClr val="0070C0"/>
                </a:solidFill>
                <a:latin typeface="+mj-lt"/>
              </a:rPr>
              <a:t>Uyarı /işaret hatları</a:t>
            </a:r>
            <a:r>
              <a:rPr lang="tr-TR" altLang="tr-TR" smtClean="0">
                <a:solidFill>
                  <a:srgbClr val="0070C0"/>
                </a:solidFill>
                <a:latin typeface="+mj-lt"/>
              </a:rPr>
              <a:t>(toplu koruma)</a:t>
            </a:r>
            <a:endParaRPr lang="en-US" altLang="tr-TR" smtClean="0">
              <a:solidFill>
                <a:srgbClr val="0070C0"/>
              </a:solidFill>
              <a:latin typeface="+mj-lt"/>
            </a:endParaRPr>
          </a:p>
        </p:txBody>
      </p:sp>
      <p:sp>
        <p:nvSpPr>
          <p:cNvPr id="36867" name="Rectangle 3"/>
          <p:cNvSpPr>
            <a:spLocks noGrp="1" noChangeArrowheads="1"/>
          </p:cNvSpPr>
          <p:nvPr>
            <p:ph type="body" sz="half" idx="2"/>
          </p:nvPr>
        </p:nvSpPr>
        <p:spPr>
          <a:xfrm>
            <a:off x="355600" y="1436688"/>
            <a:ext cx="3505200" cy="3302000"/>
          </a:xfrm>
        </p:spPr>
        <p:txBody>
          <a:bodyPr/>
          <a:lstStyle/>
          <a:p>
            <a:pPr marL="457200" indent="-457200">
              <a:lnSpc>
                <a:spcPct val="90000"/>
              </a:lnSpc>
              <a:buClr>
                <a:schemeClr val="tx1"/>
              </a:buClr>
              <a:buFont typeface="Wingdings" pitchFamily="2" charset="2"/>
              <a:buChar char="q"/>
            </a:pPr>
            <a:r>
              <a:rPr lang="tr-TR" altLang="tr-TR" sz="2800" smtClean="0">
                <a:latin typeface="+mj-lt"/>
              </a:rPr>
              <a:t>Çalışanları tehlikeli bölgeden </a:t>
            </a:r>
            <a:r>
              <a:rPr lang="tr-TR" altLang="tr-TR" sz="2800" smtClean="0">
                <a:solidFill>
                  <a:srgbClr val="FF0000"/>
                </a:solidFill>
                <a:latin typeface="+mj-lt"/>
              </a:rPr>
              <a:t>uzak durmaları için </a:t>
            </a:r>
            <a:r>
              <a:rPr lang="tr-TR" altLang="tr-TR" sz="2800" smtClean="0">
                <a:latin typeface="+mj-lt"/>
              </a:rPr>
              <a:t>ikaz eden hatlardır.</a:t>
            </a:r>
            <a:r>
              <a:rPr lang="en-US" altLang="tr-TR" sz="2800" smtClean="0">
                <a:latin typeface="+mj-lt"/>
              </a:rPr>
              <a:t> </a:t>
            </a:r>
          </a:p>
          <a:p>
            <a:pPr marL="457200" indent="-457200">
              <a:lnSpc>
                <a:spcPct val="90000"/>
              </a:lnSpc>
              <a:buClr>
                <a:schemeClr val="tx1"/>
              </a:buClr>
              <a:buFont typeface="Wingdings" pitchFamily="2" charset="2"/>
              <a:buNone/>
            </a:pPr>
            <a:r>
              <a:rPr lang="en-US" altLang="tr-TR" sz="2800" smtClean="0">
                <a:latin typeface="+mj-lt"/>
              </a:rPr>
              <a:t> </a:t>
            </a:r>
          </a:p>
          <a:p>
            <a:pPr marL="457200" indent="-457200">
              <a:lnSpc>
                <a:spcPct val="90000"/>
              </a:lnSpc>
              <a:buClr>
                <a:schemeClr val="tx1"/>
              </a:buClr>
              <a:buFont typeface="Wingdings" pitchFamily="2" charset="2"/>
              <a:buChar char="q"/>
            </a:pPr>
            <a:r>
              <a:rPr lang="tr-TR" altLang="tr-TR" sz="2800" smtClean="0">
                <a:latin typeface="+mj-lt"/>
              </a:rPr>
              <a:t>Normalde düşme tehlikesi olan kenardan </a:t>
            </a:r>
            <a:r>
              <a:rPr lang="tr-TR" altLang="tr-TR" sz="2800" smtClean="0">
                <a:solidFill>
                  <a:srgbClr val="FF0000"/>
                </a:solidFill>
                <a:latin typeface="+mj-lt"/>
              </a:rPr>
              <a:t>en az 180 cm. içeriden /uzaktan </a:t>
            </a:r>
            <a:r>
              <a:rPr lang="tr-TR" altLang="tr-TR" sz="2800" smtClean="0">
                <a:latin typeface="+mj-lt"/>
              </a:rPr>
              <a:t>çekilirler.</a:t>
            </a:r>
            <a:r>
              <a:rPr lang="en-US" altLang="tr-TR" sz="2800" smtClean="0">
                <a:latin typeface="+mj-lt"/>
              </a:rPr>
              <a:t>  </a:t>
            </a:r>
          </a:p>
        </p:txBody>
      </p:sp>
      <p:pic>
        <p:nvPicPr>
          <p:cNvPr id="36868" name="Picture 9" descr="Picture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1052513"/>
            <a:ext cx="4784725"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561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215900"/>
            <a:ext cx="8983663" cy="1143000"/>
          </a:xfrm>
          <a:solidFill>
            <a:srgbClr val="FFFFFF"/>
          </a:solidFill>
          <a:ln>
            <a:solidFill>
              <a:srgbClr val="000000"/>
            </a:solidFill>
            <a:miter lim="800000"/>
            <a:headEnd/>
            <a:tailEnd/>
          </a:ln>
        </p:spPr>
        <p:txBody>
          <a:bodyPr anchor="t"/>
          <a:lstStyle/>
          <a:p>
            <a:pPr algn="l" eaLnBrk="1" hangingPunct="1"/>
            <a:r>
              <a:rPr lang="tr-TR" altLang="tr-TR" smtClean="0">
                <a:solidFill>
                  <a:srgbClr val="FF0000"/>
                </a:solidFill>
                <a:latin typeface="+mj-lt"/>
              </a:rPr>
              <a:t>Düşmeye karşı kişisel koruma</a:t>
            </a:r>
            <a:endParaRPr lang="en-US" altLang="tr-TR" smtClean="0">
              <a:solidFill>
                <a:srgbClr val="FF0000"/>
              </a:solidFill>
              <a:latin typeface="+mj-lt"/>
            </a:endParaRPr>
          </a:p>
        </p:txBody>
      </p:sp>
      <p:sp>
        <p:nvSpPr>
          <p:cNvPr id="27651" name="Rectangle 3"/>
          <p:cNvSpPr>
            <a:spLocks noGrp="1" noChangeArrowheads="1"/>
          </p:cNvSpPr>
          <p:nvPr>
            <p:ph idx="1"/>
          </p:nvPr>
        </p:nvSpPr>
        <p:spPr>
          <a:xfrm>
            <a:off x="217488" y="982663"/>
            <a:ext cx="8782050" cy="4889500"/>
          </a:xfrm>
          <a:solidFill>
            <a:srgbClr val="FFFFFF"/>
          </a:solidFill>
          <a:ln>
            <a:solidFill>
              <a:srgbClr val="000000"/>
            </a:solidFill>
          </a:ln>
        </p:spPr>
        <p:txBody>
          <a:bodyPr/>
          <a:lstStyle/>
          <a:p>
            <a:pPr algn="r" eaLnBrk="1" hangingPunct="1">
              <a:lnSpc>
                <a:spcPct val="80000"/>
              </a:lnSpc>
              <a:buFont typeface="Wingdings" pitchFamily="2" charset="2"/>
              <a:buNone/>
              <a:defRPr/>
            </a:pPr>
            <a:r>
              <a:rPr lang="tr-TR" b="1" dirty="0" smtClean="0">
                <a:solidFill>
                  <a:srgbClr val="FF0000"/>
                </a:solidFill>
                <a:latin typeface="+mj-lt"/>
              </a:rPr>
              <a:t>                                                         </a:t>
            </a:r>
            <a:r>
              <a:rPr lang="tr-TR" sz="2800" b="1" dirty="0" smtClean="0">
                <a:latin typeface="+mj-lt"/>
              </a:rPr>
              <a:t>(</a:t>
            </a:r>
            <a:r>
              <a:rPr lang="en-US" sz="2800" b="1" dirty="0" err="1" smtClean="0">
                <a:latin typeface="+mj-lt"/>
              </a:rPr>
              <a:t>Aktif</a:t>
            </a:r>
            <a:r>
              <a:rPr lang="en-US" sz="2800" b="1" dirty="0" smtClean="0">
                <a:latin typeface="+mj-lt"/>
              </a:rPr>
              <a:t> </a:t>
            </a:r>
            <a:r>
              <a:rPr lang="en-US" sz="2800" b="1" dirty="0" err="1" smtClean="0">
                <a:latin typeface="+mj-lt"/>
              </a:rPr>
              <a:t>Sistemler</a:t>
            </a:r>
            <a:r>
              <a:rPr lang="tr-TR" sz="2800" b="1" dirty="0" err="1" smtClean="0">
                <a:latin typeface="+mj-lt"/>
              </a:rPr>
              <a:t>dir</a:t>
            </a:r>
            <a:r>
              <a:rPr lang="tr-TR" sz="2800" b="1" dirty="0" smtClean="0">
                <a:latin typeface="+mj-lt"/>
              </a:rPr>
              <a:t>)</a:t>
            </a:r>
            <a:endParaRPr lang="en-US" sz="2800" b="1" dirty="0" smtClean="0">
              <a:latin typeface="+mj-lt"/>
            </a:endParaRPr>
          </a:p>
          <a:p>
            <a:pPr eaLnBrk="1" hangingPunct="1">
              <a:lnSpc>
                <a:spcPct val="80000"/>
              </a:lnSpc>
              <a:defRPr/>
            </a:pPr>
            <a:r>
              <a:rPr lang="en-US" sz="2800" b="1" dirty="0" err="1" smtClean="0">
                <a:solidFill>
                  <a:srgbClr val="0070C0"/>
                </a:solidFill>
                <a:latin typeface="+mj-lt"/>
              </a:rPr>
              <a:t>Kişisel</a:t>
            </a:r>
            <a:r>
              <a:rPr lang="en-US" sz="2800" b="1" dirty="0" smtClean="0">
                <a:solidFill>
                  <a:srgbClr val="0070C0"/>
                </a:solidFill>
                <a:latin typeface="+mj-lt"/>
              </a:rPr>
              <a:t> </a:t>
            </a:r>
            <a:r>
              <a:rPr lang="en-US" sz="2800" b="1" dirty="0" err="1" smtClean="0">
                <a:solidFill>
                  <a:srgbClr val="0070C0"/>
                </a:solidFill>
                <a:latin typeface="+mj-lt"/>
              </a:rPr>
              <a:t>Düşüş</a:t>
            </a:r>
            <a:r>
              <a:rPr lang="en-US" sz="2800" b="1" dirty="0" smtClean="0">
                <a:solidFill>
                  <a:srgbClr val="0070C0"/>
                </a:solidFill>
                <a:latin typeface="+mj-lt"/>
              </a:rPr>
              <a:t> </a:t>
            </a:r>
            <a:r>
              <a:rPr lang="en-US" sz="2800" b="1" dirty="0" err="1" smtClean="0">
                <a:solidFill>
                  <a:srgbClr val="0070C0"/>
                </a:solidFill>
                <a:latin typeface="+mj-lt"/>
              </a:rPr>
              <a:t>Önleyici</a:t>
            </a:r>
            <a:r>
              <a:rPr lang="en-US" sz="2800" b="1" dirty="0" smtClean="0">
                <a:solidFill>
                  <a:srgbClr val="0070C0"/>
                </a:solidFill>
                <a:latin typeface="+mj-lt"/>
              </a:rPr>
              <a:t> </a:t>
            </a:r>
            <a:r>
              <a:rPr lang="en-US" sz="2800" b="1" dirty="0" err="1" smtClean="0">
                <a:solidFill>
                  <a:srgbClr val="0070C0"/>
                </a:solidFill>
                <a:latin typeface="+mj-lt"/>
              </a:rPr>
              <a:t>Sistemler</a:t>
            </a:r>
            <a:r>
              <a:rPr lang="tr-TR" sz="2800" b="1" dirty="0" smtClean="0">
                <a:solidFill>
                  <a:srgbClr val="0070C0"/>
                </a:solidFill>
                <a:latin typeface="+mj-lt"/>
              </a:rPr>
              <a:t>:</a:t>
            </a:r>
          </a:p>
          <a:p>
            <a:pPr marL="812800" indent="-812800" eaLnBrk="1" hangingPunct="1">
              <a:lnSpc>
                <a:spcPct val="80000"/>
              </a:lnSpc>
              <a:defRPr/>
            </a:pPr>
            <a:r>
              <a:rPr lang="en-US" sz="2400" b="1" i="1" dirty="0" err="1" smtClean="0">
                <a:solidFill>
                  <a:srgbClr val="00B0F0"/>
                </a:solidFill>
                <a:latin typeface="+mj-lt"/>
              </a:rPr>
              <a:t>Şok</a:t>
            </a:r>
            <a:r>
              <a:rPr lang="en-US" sz="2400" b="1" i="1" dirty="0" smtClean="0">
                <a:solidFill>
                  <a:srgbClr val="00B0F0"/>
                </a:solidFill>
                <a:latin typeface="+mj-lt"/>
              </a:rPr>
              <a:t> </a:t>
            </a:r>
            <a:r>
              <a:rPr lang="en-US" sz="2400" b="1" i="1" dirty="0" err="1" smtClean="0">
                <a:solidFill>
                  <a:srgbClr val="00B0F0"/>
                </a:solidFill>
                <a:latin typeface="+mj-lt"/>
              </a:rPr>
              <a:t>Emiciler</a:t>
            </a:r>
            <a:r>
              <a:rPr lang="tr-TR" sz="2400" b="1" i="1" dirty="0" smtClean="0">
                <a:solidFill>
                  <a:srgbClr val="00B0F0"/>
                </a:solidFill>
                <a:latin typeface="+mj-lt"/>
              </a:rPr>
              <a:t>, </a:t>
            </a:r>
            <a:endParaRPr lang="en-US" sz="2400" b="1" i="1" dirty="0" smtClean="0">
              <a:solidFill>
                <a:srgbClr val="00B0F0"/>
              </a:solidFill>
              <a:latin typeface="+mj-lt"/>
            </a:endParaRPr>
          </a:p>
          <a:p>
            <a:pPr marL="812800" indent="-812800" eaLnBrk="1" hangingPunct="1">
              <a:lnSpc>
                <a:spcPct val="80000"/>
              </a:lnSpc>
              <a:defRPr/>
            </a:pPr>
            <a:r>
              <a:rPr lang="en-US" sz="2400" b="1" i="1" dirty="0" smtClean="0">
                <a:solidFill>
                  <a:srgbClr val="00B0F0"/>
                </a:solidFill>
                <a:latin typeface="+mj-lt"/>
              </a:rPr>
              <a:t>Geri </a:t>
            </a:r>
            <a:r>
              <a:rPr lang="en-US" sz="2400" b="1" i="1" dirty="0" err="1" smtClean="0">
                <a:solidFill>
                  <a:srgbClr val="00B0F0"/>
                </a:solidFill>
                <a:latin typeface="+mj-lt"/>
              </a:rPr>
              <a:t>Sarmalı</a:t>
            </a:r>
            <a:r>
              <a:rPr lang="en-US" sz="2400" b="1" i="1" dirty="0" smtClean="0">
                <a:solidFill>
                  <a:srgbClr val="00B0F0"/>
                </a:solidFill>
                <a:latin typeface="+mj-lt"/>
              </a:rPr>
              <a:t> </a:t>
            </a:r>
            <a:r>
              <a:rPr lang="en-US" sz="2400" b="1" i="1" dirty="0" err="1" smtClean="0">
                <a:solidFill>
                  <a:srgbClr val="00B0F0"/>
                </a:solidFill>
                <a:latin typeface="+mj-lt"/>
              </a:rPr>
              <a:t>Düşüş</a:t>
            </a:r>
            <a:r>
              <a:rPr lang="en-US" sz="2400" b="1" i="1" dirty="0" smtClean="0">
                <a:solidFill>
                  <a:srgbClr val="00B0F0"/>
                </a:solidFill>
                <a:latin typeface="+mj-lt"/>
              </a:rPr>
              <a:t> </a:t>
            </a:r>
            <a:r>
              <a:rPr lang="en-US" sz="2400" b="1" i="1" dirty="0" err="1" smtClean="0">
                <a:solidFill>
                  <a:srgbClr val="00B0F0"/>
                </a:solidFill>
                <a:latin typeface="+mj-lt"/>
              </a:rPr>
              <a:t>Tutucular</a:t>
            </a:r>
            <a:endParaRPr lang="en-US" sz="2400" b="1" i="1" dirty="0" smtClean="0">
              <a:solidFill>
                <a:srgbClr val="00B0F0"/>
              </a:solidFill>
              <a:latin typeface="+mj-lt"/>
            </a:endParaRPr>
          </a:p>
          <a:p>
            <a:pPr marL="812800" indent="-812800" eaLnBrk="1" hangingPunct="1">
              <a:lnSpc>
                <a:spcPct val="80000"/>
              </a:lnSpc>
              <a:defRPr/>
            </a:pPr>
            <a:r>
              <a:rPr lang="en-US" sz="2400" b="1" i="1" dirty="0" err="1" smtClean="0">
                <a:solidFill>
                  <a:srgbClr val="00B0F0"/>
                </a:solidFill>
                <a:latin typeface="+mj-lt"/>
              </a:rPr>
              <a:t>Bel</a:t>
            </a:r>
            <a:r>
              <a:rPr lang="en-US" sz="2400" b="1" i="1" dirty="0" smtClean="0">
                <a:solidFill>
                  <a:srgbClr val="00B0F0"/>
                </a:solidFill>
                <a:latin typeface="+mj-lt"/>
              </a:rPr>
              <a:t> Tipi </a:t>
            </a:r>
            <a:r>
              <a:rPr lang="en-US" sz="2400" b="1" i="1" dirty="0" err="1" smtClean="0">
                <a:solidFill>
                  <a:srgbClr val="00B0F0"/>
                </a:solidFill>
                <a:latin typeface="+mj-lt"/>
              </a:rPr>
              <a:t>Kemerler</a:t>
            </a:r>
            <a:endParaRPr lang="en-US" sz="2400" b="1" i="1" dirty="0" smtClean="0">
              <a:solidFill>
                <a:srgbClr val="00B0F0"/>
              </a:solidFill>
              <a:latin typeface="+mj-lt"/>
            </a:endParaRPr>
          </a:p>
          <a:p>
            <a:pPr marL="812800" indent="-812800" eaLnBrk="1" hangingPunct="1">
              <a:lnSpc>
                <a:spcPct val="80000"/>
              </a:lnSpc>
              <a:defRPr/>
            </a:pPr>
            <a:r>
              <a:rPr lang="en-US" sz="2400" b="1" i="1" dirty="0" smtClean="0">
                <a:solidFill>
                  <a:srgbClr val="00B0F0"/>
                </a:solidFill>
                <a:latin typeface="+mj-lt"/>
              </a:rPr>
              <a:t>Tam Koru</a:t>
            </a:r>
            <a:r>
              <a:rPr lang="tr-TR" sz="2400" b="1" i="1" dirty="0" smtClean="0">
                <a:solidFill>
                  <a:srgbClr val="00B0F0"/>
                </a:solidFill>
                <a:latin typeface="+mj-lt"/>
              </a:rPr>
              <a:t>m</a:t>
            </a:r>
            <a:r>
              <a:rPr lang="en-US" sz="2400" b="1" i="1" dirty="0" err="1" smtClean="0">
                <a:solidFill>
                  <a:srgbClr val="00B0F0"/>
                </a:solidFill>
                <a:latin typeface="+mj-lt"/>
              </a:rPr>
              <a:t>alı</a:t>
            </a:r>
            <a:r>
              <a:rPr lang="en-US" sz="2400" b="1" i="1" dirty="0" smtClean="0">
                <a:solidFill>
                  <a:srgbClr val="00B0F0"/>
                </a:solidFill>
                <a:latin typeface="+mj-lt"/>
              </a:rPr>
              <a:t> </a:t>
            </a:r>
            <a:r>
              <a:rPr lang="tr-TR" sz="2400" b="1" i="1" dirty="0" smtClean="0">
                <a:solidFill>
                  <a:srgbClr val="00B0F0"/>
                </a:solidFill>
                <a:latin typeface="+mj-lt"/>
              </a:rPr>
              <a:t>tüm vücut </a:t>
            </a:r>
            <a:r>
              <a:rPr lang="en-US" sz="2400" b="1" i="1" dirty="0" err="1" smtClean="0">
                <a:solidFill>
                  <a:srgbClr val="00B0F0"/>
                </a:solidFill>
                <a:latin typeface="+mj-lt"/>
              </a:rPr>
              <a:t>Kemerle</a:t>
            </a:r>
            <a:r>
              <a:rPr lang="tr-TR" sz="2400" b="1" i="1" dirty="0" err="1" smtClean="0">
                <a:solidFill>
                  <a:srgbClr val="00B0F0"/>
                </a:solidFill>
                <a:latin typeface="+mj-lt"/>
              </a:rPr>
              <a:t>ri</a:t>
            </a:r>
            <a:endParaRPr lang="tr-TR" sz="2400" b="1" i="1" dirty="0" smtClean="0">
              <a:solidFill>
                <a:srgbClr val="00B0F0"/>
              </a:solidFill>
              <a:latin typeface="+mj-lt"/>
            </a:endParaRPr>
          </a:p>
          <a:p>
            <a:pPr marL="812800" indent="-812800" eaLnBrk="1" hangingPunct="1">
              <a:lnSpc>
                <a:spcPct val="80000"/>
              </a:lnSpc>
              <a:defRPr/>
            </a:pPr>
            <a:endParaRPr lang="en-US" sz="2800" b="1" i="1" dirty="0" smtClean="0">
              <a:solidFill>
                <a:srgbClr val="00B0F0"/>
              </a:solidFill>
              <a:latin typeface="+mj-lt"/>
            </a:endParaRPr>
          </a:p>
          <a:p>
            <a:pPr eaLnBrk="1" hangingPunct="1">
              <a:lnSpc>
                <a:spcPct val="80000"/>
              </a:lnSpc>
              <a:defRPr/>
            </a:pPr>
            <a:r>
              <a:rPr lang="tr-TR" sz="2800" b="1" dirty="0" smtClean="0">
                <a:solidFill>
                  <a:srgbClr val="FF0000"/>
                </a:solidFill>
                <a:latin typeface="+mj-lt"/>
              </a:rPr>
              <a:t>Dikey</a:t>
            </a:r>
            <a:r>
              <a:rPr lang="tr-TR" sz="2800" b="1" dirty="0" smtClean="0">
                <a:solidFill>
                  <a:srgbClr val="0070C0"/>
                </a:solidFill>
                <a:latin typeface="+mj-lt"/>
              </a:rPr>
              <a:t>  Yaşam Hatları</a:t>
            </a:r>
            <a:endParaRPr lang="en-US" sz="2800" b="1" dirty="0" smtClean="0">
              <a:solidFill>
                <a:srgbClr val="0070C0"/>
              </a:solidFill>
              <a:latin typeface="+mj-lt"/>
            </a:endParaRPr>
          </a:p>
          <a:p>
            <a:pPr eaLnBrk="1" hangingPunct="1">
              <a:lnSpc>
                <a:spcPct val="80000"/>
              </a:lnSpc>
              <a:defRPr/>
            </a:pPr>
            <a:r>
              <a:rPr lang="tr-TR" sz="2800" b="1" dirty="0" smtClean="0">
                <a:solidFill>
                  <a:srgbClr val="0070C0"/>
                </a:solidFill>
                <a:latin typeface="+mj-lt"/>
              </a:rPr>
              <a:t>Bireysel </a:t>
            </a:r>
            <a:r>
              <a:rPr lang="en-US" sz="2800" b="1" dirty="0" smtClean="0">
                <a:solidFill>
                  <a:srgbClr val="0070C0"/>
                </a:solidFill>
                <a:latin typeface="+mj-lt"/>
              </a:rPr>
              <a:t>Alan </a:t>
            </a:r>
            <a:r>
              <a:rPr lang="en-US" sz="2800" b="1" dirty="0" err="1" smtClean="0">
                <a:solidFill>
                  <a:srgbClr val="0070C0"/>
                </a:solidFill>
                <a:latin typeface="+mj-lt"/>
              </a:rPr>
              <a:t>Sınırlandırma</a:t>
            </a:r>
            <a:r>
              <a:rPr lang="en-US" sz="2800" b="1" dirty="0" smtClean="0">
                <a:solidFill>
                  <a:srgbClr val="0070C0"/>
                </a:solidFill>
                <a:latin typeface="+mj-lt"/>
              </a:rPr>
              <a:t> </a:t>
            </a:r>
            <a:r>
              <a:rPr lang="tr-TR" sz="2800" b="1" dirty="0" smtClean="0">
                <a:solidFill>
                  <a:srgbClr val="0070C0"/>
                </a:solidFill>
                <a:latin typeface="+mj-lt"/>
              </a:rPr>
              <a:t>Hattı</a:t>
            </a:r>
          </a:p>
          <a:p>
            <a:pPr eaLnBrk="1" hangingPunct="1">
              <a:lnSpc>
                <a:spcPct val="80000"/>
              </a:lnSpc>
              <a:defRPr/>
            </a:pPr>
            <a:endParaRPr lang="en-US" sz="2800" b="1" dirty="0" smtClean="0">
              <a:solidFill>
                <a:srgbClr val="0070C0"/>
              </a:solidFill>
              <a:latin typeface="+mj-lt"/>
            </a:endParaRPr>
          </a:p>
          <a:p>
            <a:pPr eaLnBrk="1" hangingPunct="1">
              <a:lnSpc>
                <a:spcPct val="80000"/>
              </a:lnSpc>
              <a:defRPr/>
            </a:pPr>
            <a:r>
              <a:rPr lang="en-US" sz="2800" b="1" dirty="0" err="1" smtClean="0">
                <a:solidFill>
                  <a:srgbClr val="0070C0"/>
                </a:solidFill>
                <a:latin typeface="+mj-lt"/>
              </a:rPr>
              <a:t>İple</a:t>
            </a:r>
            <a:r>
              <a:rPr lang="en-US" sz="2800" b="1" dirty="0" smtClean="0">
                <a:solidFill>
                  <a:srgbClr val="0070C0"/>
                </a:solidFill>
                <a:latin typeface="+mj-lt"/>
              </a:rPr>
              <a:t> </a:t>
            </a:r>
            <a:r>
              <a:rPr lang="en-US" sz="2800" b="1" dirty="0" err="1" smtClean="0">
                <a:solidFill>
                  <a:srgbClr val="0070C0"/>
                </a:solidFill>
                <a:latin typeface="+mj-lt"/>
              </a:rPr>
              <a:t>Erişim</a:t>
            </a:r>
            <a:r>
              <a:rPr lang="en-US" sz="2800" b="1" dirty="0" smtClean="0">
                <a:solidFill>
                  <a:srgbClr val="0070C0"/>
                </a:solidFill>
                <a:latin typeface="+mj-lt"/>
              </a:rPr>
              <a:t> </a:t>
            </a:r>
            <a:r>
              <a:rPr lang="en-US" sz="2800" b="1" dirty="0" err="1" smtClean="0">
                <a:solidFill>
                  <a:srgbClr val="0070C0"/>
                </a:solidFill>
                <a:latin typeface="+mj-lt"/>
              </a:rPr>
              <a:t>Sistemi</a:t>
            </a:r>
            <a:endParaRPr lang="tr-TR" sz="2800" b="1" dirty="0" smtClean="0">
              <a:solidFill>
                <a:srgbClr val="0070C0"/>
              </a:solidFill>
              <a:latin typeface="+mj-lt"/>
            </a:endParaRPr>
          </a:p>
          <a:p>
            <a:pPr eaLnBrk="1" hangingPunct="1">
              <a:lnSpc>
                <a:spcPct val="80000"/>
              </a:lnSpc>
              <a:defRPr/>
            </a:pPr>
            <a:r>
              <a:rPr lang="tr-TR" sz="2800" b="1" dirty="0" smtClean="0">
                <a:solidFill>
                  <a:srgbClr val="0070C0"/>
                </a:solidFill>
                <a:latin typeface="+mj-lt"/>
              </a:rPr>
              <a:t>Özel ayakkabılar</a:t>
            </a:r>
            <a:endParaRPr lang="en-US" sz="2800" b="1" dirty="0" smtClean="0">
              <a:solidFill>
                <a:srgbClr val="0070C0"/>
              </a:solidFill>
              <a:latin typeface="+mj-lt"/>
            </a:endParaRPr>
          </a:p>
          <a:p>
            <a:pPr eaLnBrk="1" hangingPunct="1">
              <a:lnSpc>
                <a:spcPct val="80000"/>
              </a:lnSpc>
              <a:defRPr/>
            </a:pPr>
            <a:endParaRPr lang="en-US" sz="1800" b="1" dirty="0" smtClean="0">
              <a:latin typeface="+mj-lt"/>
            </a:endParaRPr>
          </a:p>
        </p:txBody>
      </p:sp>
      <p:sp>
        <p:nvSpPr>
          <p:cNvPr id="37892"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92B95D35-A2FB-42EC-A4E3-EB7C2396C614}" type="slidenum">
              <a:rPr lang="en-GB" altLang="tr-TR" sz="1200" smtClean="0">
                <a:solidFill>
                  <a:schemeClr val="tx2"/>
                </a:solidFill>
                <a:latin typeface="Arial" charset="0"/>
              </a:rPr>
              <a:pPr eaLnBrk="1" hangingPunct="1"/>
              <a:t>23</a:t>
            </a:fld>
            <a:endParaRPr lang="en-GB" altLang="tr-TR" sz="1200" smtClean="0">
              <a:solidFill>
                <a:schemeClr val="tx2"/>
              </a:solidFill>
              <a:latin typeface="Arial" charset="0"/>
            </a:endParaRPr>
          </a:p>
        </p:txBody>
      </p:sp>
    </p:spTree>
    <p:extLst>
      <p:ext uri="{BB962C8B-B14F-4D97-AF65-F5344CB8AC3E}">
        <p14:creationId xmlns:p14="http://schemas.microsoft.com/office/powerpoint/2010/main" val="21789312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Başlık 2"/>
          <p:cNvSpPr>
            <a:spLocks noGrp="1"/>
          </p:cNvSpPr>
          <p:nvPr>
            <p:ph type="title"/>
          </p:nvPr>
        </p:nvSpPr>
        <p:spPr>
          <a:xfrm>
            <a:off x="0" y="-169863"/>
            <a:ext cx="8570913" cy="1143001"/>
          </a:xfrm>
        </p:spPr>
        <p:txBody>
          <a:bodyPr/>
          <a:lstStyle/>
          <a:p>
            <a:pPr algn="l"/>
            <a:r>
              <a:rPr lang="tr-TR" altLang="tr-TR" sz="3200" b="1" dirty="0" smtClean="0">
                <a:solidFill>
                  <a:srgbClr val="002060"/>
                </a:solidFill>
                <a:latin typeface="+mj-lt"/>
              </a:rPr>
              <a:t>Paraşüt tüpü tüm vücut emniyet kemeri</a:t>
            </a:r>
          </a:p>
        </p:txBody>
      </p:sp>
      <p:sp>
        <p:nvSpPr>
          <p:cNvPr id="2" name="Slayt Numarası Yer Tutucusu 1"/>
          <p:cNvSpPr>
            <a:spLocks noGrp="1"/>
          </p:cNvSpPr>
          <p:nvPr>
            <p:ph type="sldNum" sz="quarter" idx="12"/>
          </p:nvPr>
        </p:nvSpPr>
        <p:spPr/>
        <p:txBody>
          <a:bodyPr/>
          <a:lstStyle/>
          <a:p>
            <a:pPr>
              <a:defRPr/>
            </a:pPr>
            <a:fld id="{F59B30EC-2C21-4A48-8E60-223DF5213E6F}" type="slidenum">
              <a:rPr lang="en-GB" smtClean="0"/>
              <a:pPr>
                <a:defRPr/>
              </a:pPr>
              <a:t>24</a:t>
            </a:fld>
            <a:endParaRPr lang="en-GB" dirty="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088"/>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188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l="50609" t="23209" r="1651"/>
          <a:stretch>
            <a:fillRect/>
          </a:stretch>
        </p:blipFill>
        <p:spPr bwMode="auto">
          <a:xfrm>
            <a:off x="228600" y="420688"/>
            <a:ext cx="8416925" cy="589280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425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21C0987F-379B-48E8-945B-DEF29E948FC1}" type="slidenum">
              <a:rPr lang="en-GB" altLang="tr-TR" sz="1200" smtClean="0">
                <a:solidFill>
                  <a:schemeClr val="tx2"/>
                </a:solidFill>
                <a:latin typeface="Arial" charset="0"/>
              </a:rPr>
              <a:pPr eaLnBrk="1" hangingPunct="1"/>
              <a:t>26</a:t>
            </a:fld>
            <a:endParaRPr lang="en-GB" altLang="tr-TR" sz="1200" smtClean="0">
              <a:solidFill>
                <a:schemeClr val="tx2"/>
              </a:solidFill>
              <a:latin typeface="Arial" charset="0"/>
            </a:endParaRPr>
          </a:p>
        </p:txBody>
      </p:sp>
      <p:sp>
        <p:nvSpPr>
          <p:cNvPr id="40963" name="Title 1"/>
          <p:cNvSpPr>
            <a:spLocks noGrp="1"/>
          </p:cNvSpPr>
          <p:nvPr>
            <p:ph type="title" idx="4294967295"/>
          </p:nvPr>
        </p:nvSpPr>
        <p:spPr>
          <a:xfrm>
            <a:off x="101600" y="203200"/>
            <a:ext cx="8940800" cy="1008063"/>
          </a:xfrm>
          <a:solidFill>
            <a:srgbClr val="FFFFFF"/>
          </a:solidFill>
          <a:ln>
            <a:solidFill>
              <a:srgbClr val="000000"/>
            </a:solidFill>
            <a:miter lim="800000"/>
            <a:headEnd/>
            <a:tailEnd/>
          </a:ln>
        </p:spPr>
        <p:txBody>
          <a:bodyPr/>
          <a:lstStyle/>
          <a:p>
            <a:pPr algn="l" eaLnBrk="1" hangingPunct="1"/>
            <a:r>
              <a:rPr lang="tr-TR" altLang="tr-TR" sz="2400" smtClean="0">
                <a:solidFill>
                  <a:srgbClr val="FF0000"/>
                </a:solidFill>
                <a:latin typeface="+mj-lt"/>
              </a:rPr>
              <a:t>    </a:t>
            </a:r>
            <a:r>
              <a:rPr lang="tr-TR" altLang="tr-TR" sz="2400" b="1" smtClean="0">
                <a:solidFill>
                  <a:srgbClr val="002060"/>
                </a:solidFill>
                <a:latin typeface="+mj-lt"/>
              </a:rPr>
              <a:t>GÜVENLİK KEMERLERİ</a:t>
            </a:r>
            <a:endParaRPr lang="en-US" altLang="tr-TR" sz="2400" b="1" smtClean="0">
              <a:solidFill>
                <a:srgbClr val="002060"/>
              </a:solidFill>
              <a:latin typeface="+mj-lt"/>
            </a:endParaRPr>
          </a:p>
        </p:txBody>
      </p:sp>
      <p:sp>
        <p:nvSpPr>
          <p:cNvPr id="40964" name="Content Placeholder 2"/>
          <p:cNvSpPr>
            <a:spLocks noGrp="1"/>
          </p:cNvSpPr>
          <p:nvPr>
            <p:ph idx="4294967295"/>
          </p:nvPr>
        </p:nvSpPr>
        <p:spPr>
          <a:xfrm>
            <a:off x="130175" y="1182688"/>
            <a:ext cx="8912225" cy="4713287"/>
          </a:xfrm>
          <a:solidFill>
            <a:srgbClr val="FFFFFF"/>
          </a:solidFill>
          <a:ln>
            <a:solidFill>
              <a:srgbClr val="000000"/>
            </a:solidFill>
            <a:miter lim="800000"/>
            <a:headEnd/>
            <a:tailEnd/>
          </a:ln>
        </p:spPr>
        <p:txBody>
          <a:bodyPr/>
          <a:lstStyle/>
          <a:p>
            <a:pPr eaLnBrk="1" hangingPunct="1"/>
            <a:endParaRPr lang="tr-TR" altLang="tr-TR" sz="2000" smtClean="0">
              <a:latin typeface="+mj-lt"/>
            </a:endParaRPr>
          </a:p>
          <a:p>
            <a:pPr eaLnBrk="1" hangingPunct="1"/>
            <a:r>
              <a:rPr lang="tr-TR" altLang="tr-TR" sz="2400" smtClean="0">
                <a:latin typeface="+mj-lt"/>
              </a:rPr>
              <a:t>Çalışanlar bir kemerle </a:t>
            </a:r>
            <a:r>
              <a:rPr lang="tr-TR" altLang="tr-TR" sz="2400" b="1" smtClean="0">
                <a:solidFill>
                  <a:srgbClr val="000099"/>
                </a:solidFill>
                <a:latin typeface="+mj-lt"/>
              </a:rPr>
              <a:t>sabit bir ankraja (demir kenet gibi)  bağlı</a:t>
            </a:r>
            <a:r>
              <a:rPr lang="tr-TR" altLang="tr-TR" sz="2400" smtClean="0">
                <a:latin typeface="+mj-lt"/>
              </a:rPr>
              <a:t> olmalıdır.</a:t>
            </a:r>
          </a:p>
          <a:p>
            <a:pPr eaLnBrk="1" hangingPunct="1"/>
            <a:r>
              <a:rPr lang="tr-TR" altLang="tr-TR" sz="2400" smtClean="0">
                <a:latin typeface="+mj-lt"/>
              </a:rPr>
              <a:t>Ankraj </a:t>
            </a:r>
            <a:r>
              <a:rPr lang="tr-TR" altLang="tr-TR" sz="2400" b="1" smtClean="0">
                <a:solidFill>
                  <a:srgbClr val="FF0000"/>
                </a:solidFill>
                <a:latin typeface="+mj-lt"/>
              </a:rPr>
              <a:t>en az 2500 kg yüke dayanıklı</a:t>
            </a:r>
            <a:r>
              <a:rPr lang="tr-TR" altLang="tr-TR" sz="2400" smtClean="0">
                <a:latin typeface="+mj-lt"/>
              </a:rPr>
              <a:t> olmalı, kemer sert veya keskin bir yere çarptığı/dokunduğu zaman kopmayacak/ kesilmeyecek şekilde sağlam olmalıdır.   </a:t>
            </a:r>
          </a:p>
          <a:p>
            <a:pPr eaLnBrk="1" hangingPunct="1"/>
            <a:r>
              <a:rPr lang="tr-TR" altLang="tr-TR" sz="2400" smtClean="0">
                <a:solidFill>
                  <a:srgbClr val="FF0000"/>
                </a:solidFill>
                <a:latin typeface="+mj-lt"/>
              </a:rPr>
              <a:t>Bu sistem işçinin  yere çarpmadan 2 m serbest düşmesi halinde  devreye girecektir.</a:t>
            </a:r>
            <a:r>
              <a:rPr lang="tr-TR" altLang="tr-TR" sz="2400" smtClean="0">
                <a:latin typeface="+mj-lt"/>
              </a:rPr>
              <a:t>  Kemer sisteminin kullanılması işçilere eğitimle  öğretilmelidir. </a:t>
            </a:r>
          </a:p>
          <a:p>
            <a:pPr eaLnBrk="1" hangingPunct="1"/>
            <a:r>
              <a:rPr lang="tr-TR" altLang="tr-TR" sz="2400" smtClean="0">
                <a:latin typeface="+mj-lt"/>
              </a:rPr>
              <a:t>Bu sistem sadece işçinin düşmesini  durdurmak/önlemek için olup </a:t>
            </a:r>
            <a:r>
              <a:rPr lang="tr-TR" altLang="tr-TR" sz="2400" smtClean="0">
                <a:solidFill>
                  <a:srgbClr val="FF0000"/>
                </a:solidFill>
                <a:latin typeface="+mj-lt"/>
              </a:rPr>
              <a:t>asla yük kaldırmak için kullanılamaz.</a:t>
            </a:r>
          </a:p>
          <a:p>
            <a:pPr eaLnBrk="1" hangingPunct="1"/>
            <a:endParaRPr lang="tr-TR" altLang="tr-TR" sz="2000" smtClean="0">
              <a:solidFill>
                <a:srgbClr val="FF0000"/>
              </a:solidFill>
              <a:latin typeface="+mj-lt"/>
            </a:endParaRPr>
          </a:p>
          <a:p>
            <a:pPr eaLnBrk="1" hangingPunct="1"/>
            <a:endParaRPr lang="tr-TR" altLang="tr-TR" sz="1200" smtClean="0">
              <a:latin typeface="+mj-lt"/>
            </a:endParaRPr>
          </a:p>
          <a:p>
            <a:pPr eaLnBrk="1" hangingPunct="1"/>
            <a:endParaRPr lang="tr-TR" altLang="tr-TR" sz="1200" smtClean="0">
              <a:latin typeface="+mj-lt"/>
            </a:endParaRPr>
          </a:p>
        </p:txBody>
      </p:sp>
    </p:spTree>
    <p:extLst>
      <p:ext uri="{BB962C8B-B14F-4D97-AF65-F5344CB8AC3E}">
        <p14:creationId xmlns:p14="http://schemas.microsoft.com/office/powerpoint/2010/main" val="300386448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 y="76200"/>
            <a:ext cx="8839200" cy="685800"/>
          </a:xfrm>
        </p:spPr>
        <p:txBody>
          <a:bodyPr/>
          <a:lstStyle/>
          <a:p>
            <a:pPr algn="l" eaLnBrk="1" hangingPunct="1"/>
            <a:r>
              <a:rPr lang="tr-TR" altLang="tr-TR" sz="2800" b="1" smtClean="0">
                <a:solidFill>
                  <a:srgbClr val="0070C0"/>
                </a:solidFill>
                <a:latin typeface="+mj-lt"/>
              </a:rPr>
              <a:t>Düşmeye Karşı Kişisel Koruyucu Donanımı Elemanları</a:t>
            </a:r>
            <a:endParaRPr lang="en-US" altLang="tr-TR" sz="2800" b="1" smtClean="0">
              <a:solidFill>
                <a:srgbClr val="0070C0"/>
              </a:solidFill>
              <a:latin typeface="+mj-lt"/>
            </a:endParaRPr>
          </a:p>
        </p:txBody>
      </p:sp>
      <p:sp>
        <p:nvSpPr>
          <p:cNvPr id="41987" name="Rectangle 3"/>
          <p:cNvSpPr>
            <a:spLocks noGrp="1" noChangeArrowheads="1"/>
          </p:cNvSpPr>
          <p:nvPr>
            <p:ph type="body" idx="1"/>
          </p:nvPr>
        </p:nvSpPr>
        <p:spPr>
          <a:xfrm>
            <a:off x="0" y="1219200"/>
            <a:ext cx="3101975" cy="2500313"/>
          </a:xfrm>
        </p:spPr>
        <p:txBody>
          <a:bodyPr/>
          <a:lstStyle/>
          <a:p>
            <a:pPr eaLnBrk="1" hangingPunct="1"/>
            <a:r>
              <a:rPr lang="tr-TR" altLang="tr-TR" sz="2400" b="1" smtClean="0">
                <a:latin typeface="+mj-lt"/>
              </a:rPr>
              <a:t>Tespit elemanı</a:t>
            </a:r>
            <a:endParaRPr lang="en-US" altLang="tr-TR" sz="2400" b="1" smtClean="0">
              <a:latin typeface="+mj-lt"/>
            </a:endParaRPr>
          </a:p>
          <a:p>
            <a:pPr eaLnBrk="1" hangingPunct="1"/>
            <a:r>
              <a:rPr lang="tr-TR" altLang="tr-TR" sz="2400" b="1" smtClean="0">
                <a:latin typeface="+mj-lt"/>
              </a:rPr>
              <a:t>Giyilen elm.</a:t>
            </a:r>
            <a:endParaRPr lang="en-US" altLang="tr-TR" sz="2400" b="1" smtClean="0">
              <a:latin typeface="+mj-lt"/>
            </a:endParaRPr>
          </a:p>
          <a:p>
            <a:pPr eaLnBrk="1" hangingPunct="1"/>
            <a:r>
              <a:rPr lang="tr-TR" altLang="tr-TR" sz="2400" b="1" smtClean="0">
                <a:latin typeface="+mj-lt"/>
              </a:rPr>
              <a:t>Ara bağlama elm..</a:t>
            </a:r>
            <a:endParaRPr lang="en-US" altLang="tr-TR" sz="2400" b="1" smtClean="0">
              <a:latin typeface="+mj-lt"/>
            </a:endParaRPr>
          </a:p>
        </p:txBody>
      </p:sp>
      <p:pic>
        <p:nvPicPr>
          <p:cNvPr id="41988" name="Picture 4" descr="beam wr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667000"/>
            <a:ext cx="9525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carabi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9663" y="1219200"/>
            <a:ext cx="12842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harn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2019300"/>
            <a:ext cx="1884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lany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8" y="3144838"/>
            <a:ext cx="16002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position hoo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8988" y="5341938"/>
            <a:ext cx="1589087"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rope brak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3505200"/>
            <a:ext cx="1733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Rectangle 10"/>
          <p:cNvSpPr>
            <a:spLocks noChangeArrowheads="1"/>
          </p:cNvSpPr>
          <p:nvPr/>
        </p:nvSpPr>
        <p:spPr bwMode="auto">
          <a:xfrm>
            <a:off x="5715000" y="5029200"/>
            <a:ext cx="1066800" cy="685800"/>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tr-TR" altLang="tr-TR" sz="2000" b="1">
                <a:solidFill>
                  <a:srgbClr val="FFFF00"/>
                </a:solidFill>
                <a:latin typeface="Arial" charset="0"/>
              </a:rPr>
              <a:t>Tespit</a:t>
            </a:r>
          </a:p>
          <a:p>
            <a:pPr eaLnBrk="1" hangingPunct="1">
              <a:lnSpc>
                <a:spcPct val="75000"/>
              </a:lnSpc>
              <a:spcBef>
                <a:spcPct val="45000"/>
              </a:spcBef>
            </a:pPr>
            <a:r>
              <a:rPr lang="tr-TR" altLang="tr-TR" sz="2000" b="1">
                <a:solidFill>
                  <a:srgbClr val="FFFF00"/>
                </a:solidFill>
                <a:latin typeface="Arial" charset="0"/>
              </a:rPr>
              <a:t>kemeri</a:t>
            </a:r>
            <a:endParaRPr lang="en-US" altLang="tr-TR" sz="2000" b="1">
              <a:solidFill>
                <a:srgbClr val="FFFF00"/>
              </a:solidFill>
              <a:latin typeface="Arial" charset="0"/>
            </a:endParaRPr>
          </a:p>
        </p:txBody>
      </p:sp>
      <p:sp>
        <p:nvSpPr>
          <p:cNvPr id="41995" name="Rectangle 11"/>
          <p:cNvSpPr>
            <a:spLocks noChangeArrowheads="1"/>
          </p:cNvSpPr>
          <p:nvPr/>
        </p:nvSpPr>
        <p:spPr bwMode="auto">
          <a:xfrm>
            <a:off x="-90488" y="5832475"/>
            <a:ext cx="1947863" cy="304800"/>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en-US" altLang="tr-TR" sz="2000">
                <a:solidFill>
                  <a:srgbClr val="FFFF00"/>
                </a:solidFill>
                <a:latin typeface="Arial" charset="0"/>
              </a:rPr>
              <a:t>Lanyard</a:t>
            </a:r>
          </a:p>
        </p:txBody>
      </p:sp>
      <p:sp>
        <p:nvSpPr>
          <p:cNvPr id="41996" name="Rectangle 12"/>
          <p:cNvSpPr>
            <a:spLocks noChangeArrowheads="1"/>
          </p:cNvSpPr>
          <p:nvPr/>
        </p:nvSpPr>
        <p:spPr bwMode="auto">
          <a:xfrm>
            <a:off x="6248400" y="1431925"/>
            <a:ext cx="1295400" cy="717550"/>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tr-TR" altLang="tr-TR" sz="2000" b="1">
                <a:solidFill>
                  <a:srgbClr val="FFFF00"/>
                </a:solidFill>
                <a:latin typeface="Arial" charset="0"/>
              </a:rPr>
              <a:t>Karabina</a:t>
            </a:r>
            <a:endParaRPr lang="en-US" altLang="tr-TR" sz="2000" b="1">
              <a:solidFill>
                <a:srgbClr val="FFFF00"/>
              </a:solidFill>
              <a:latin typeface="Arial" charset="0"/>
            </a:endParaRPr>
          </a:p>
        </p:txBody>
      </p:sp>
      <p:sp>
        <p:nvSpPr>
          <p:cNvPr id="41997" name="Rectangle 13"/>
          <p:cNvSpPr>
            <a:spLocks noChangeArrowheads="1"/>
          </p:cNvSpPr>
          <p:nvPr/>
        </p:nvSpPr>
        <p:spPr bwMode="auto">
          <a:xfrm>
            <a:off x="7053263" y="2895600"/>
            <a:ext cx="1690687" cy="609600"/>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tr-TR" altLang="tr-TR" sz="2000" b="1">
                <a:solidFill>
                  <a:srgbClr val="FFFF00"/>
                </a:solidFill>
                <a:latin typeface="Arial" charset="0"/>
              </a:rPr>
              <a:t>Halat tutucular</a:t>
            </a:r>
            <a:endParaRPr lang="en-US" altLang="tr-TR" sz="2000" b="1">
              <a:solidFill>
                <a:srgbClr val="FFFF00"/>
              </a:solidFill>
              <a:latin typeface="Arial" charset="0"/>
            </a:endParaRPr>
          </a:p>
        </p:txBody>
      </p:sp>
      <p:sp>
        <p:nvSpPr>
          <p:cNvPr id="41998" name="Rectangle 14"/>
          <p:cNvSpPr>
            <a:spLocks noChangeArrowheads="1"/>
          </p:cNvSpPr>
          <p:nvPr/>
        </p:nvSpPr>
        <p:spPr bwMode="auto">
          <a:xfrm>
            <a:off x="7053263" y="4806950"/>
            <a:ext cx="1905000" cy="444500"/>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en-US" altLang="tr-TR" sz="2000" b="1">
                <a:solidFill>
                  <a:srgbClr val="FFFF00"/>
                </a:solidFill>
                <a:latin typeface="Arial" charset="0"/>
              </a:rPr>
              <a:t>Po</a:t>
            </a:r>
            <a:r>
              <a:rPr lang="tr-TR" altLang="tr-TR" sz="2000" b="1">
                <a:solidFill>
                  <a:srgbClr val="FFFF00"/>
                </a:solidFill>
                <a:latin typeface="Arial" charset="0"/>
              </a:rPr>
              <a:t>zisyonlama elm.</a:t>
            </a:r>
            <a:endParaRPr lang="en-US" altLang="tr-TR" sz="2000" b="1">
              <a:solidFill>
                <a:srgbClr val="FFFF00"/>
              </a:solidFill>
              <a:latin typeface="Arial" charset="0"/>
            </a:endParaRPr>
          </a:p>
        </p:txBody>
      </p:sp>
      <p:sp>
        <p:nvSpPr>
          <p:cNvPr id="41999" name="Rectangle 15"/>
          <p:cNvSpPr>
            <a:spLocks noChangeArrowheads="1"/>
          </p:cNvSpPr>
          <p:nvPr/>
        </p:nvSpPr>
        <p:spPr bwMode="auto">
          <a:xfrm>
            <a:off x="3048000" y="1416050"/>
            <a:ext cx="2667000" cy="620713"/>
          </a:xfrm>
          <a:prstGeom prst="rect">
            <a:avLst/>
          </a:prstGeom>
          <a:solidFill>
            <a:srgbClr val="FF0000"/>
          </a:solidFill>
          <a:ln w="9525">
            <a:solidFill>
              <a:srgbClr val="33CCFF"/>
            </a:solidFill>
            <a:miter lim="800000"/>
            <a:headEnd/>
            <a:tailEnd/>
          </a:ln>
        </p:spPr>
        <p:txBody>
          <a:bodyPr/>
          <a:lstStyle>
            <a:lvl1pPr marL="342900" indent="-342900"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75000"/>
              </a:lnSpc>
              <a:spcBef>
                <a:spcPct val="45000"/>
              </a:spcBef>
            </a:pPr>
            <a:r>
              <a:rPr lang="tr-TR" altLang="tr-TR" sz="2000" b="1">
                <a:solidFill>
                  <a:srgbClr val="FFFF00"/>
                </a:solidFill>
                <a:latin typeface="Arial" charset="0"/>
              </a:rPr>
              <a:t>Paraşüt tipi emniyet kemeri</a:t>
            </a:r>
            <a:endParaRPr lang="en-US" altLang="tr-TR" sz="2000" b="1">
              <a:solidFill>
                <a:srgbClr val="FFFF00"/>
              </a:solidFill>
              <a:latin typeface="Arial" charset="0"/>
            </a:endParaRPr>
          </a:p>
        </p:txBody>
      </p:sp>
      <p:pic>
        <p:nvPicPr>
          <p:cNvPr id="42000" name="Picture 6" descr="C:\Documents and Settings\jcassidy\Desktop\Dyna-Lock20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9825" y="2522538"/>
            <a:ext cx="985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2338" y="5191125"/>
            <a:ext cx="1422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225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Başlık 2"/>
          <p:cNvSpPr>
            <a:spLocks noGrp="1"/>
          </p:cNvSpPr>
          <p:nvPr>
            <p:ph type="ctrTitle"/>
          </p:nvPr>
        </p:nvSpPr>
        <p:spPr>
          <a:xfrm>
            <a:off x="101600" y="5370513"/>
            <a:ext cx="8912225" cy="500062"/>
          </a:xfrm>
        </p:spPr>
        <p:txBody>
          <a:bodyPr/>
          <a:lstStyle/>
          <a:p>
            <a:pPr algn="l"/>
            <a:r>
              <a:rPr lang="tr-TR" altLang="tr-TR" sz="2000" b="1" smtClean="0">
                <a:solidFill>
                  <a:srgbClr val="FF0000"/>
                </a:solidFill>
                <a:latin typeface="+mj-lt"/>
              </a:rPr>
              <a:t>İniş dest. aygıtı (desandör)          Çıkış dest ayg.(esandör)                      Karabina</a:t>
            </a:r>
          </a:p>
        </p:txBody>
      </p:sp>
      <p:sp>
        <p:nvSpPr>
          <p:cNvPr id="2" name="Slayt Numarası Yer Tutucusu 1"/>
          <p:cNvSpPr>
            <a:spLocks noGrp="1"/>
          </p:cNvSpPr>
          <p:nvPr>
            <p:ph type="sldNum" sz="quarter" idx="12"/>
          </p:nvPr>
        </p:nvSpPr>
        <p:spPr/>
        <p:txBody>
          <a:bodyPr/>
          <a:lstStyle/>
          <a:p>
            <a:pPr>
              <a:defRPr/>
            </a:pPr>
            <a:fld id="{5124E830-2DC2-44D2-9E21-4D122D4887AE}" type="slidenum">
              <a:rPr lang="en-GB" smtClean="0"/>
              <a:pPr>
                <a:defRPr/>
              </a:pPr>
              <a:t>28</a:t>
            </a:fld>
            <a:endParaRPr lang="en-GB" dirty="0"/>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625600"/>
            <a:ext cx="197485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509713"/>
            <a:ext cx="252571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1488" y="1976438"/>
            <a:ext cx="200342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900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509F5174-870A-4390-A758-386A40B0E2A6}" type="slidenum">
              <a:rPr lang="en-GB" altLang="tr-TR" sz="1200" smtClean="0">
                <a:solidFill>
                  <a:schemeClr val="tx2"/>
                </a:solidFill>
                <a:latin typeface="Arial" charset="0"/>
              </a:rPr>
              <a:pPr eaLnBrk="1" hangingPunct="1"/>
              <a:t>29</a:t>
            </a:fld>
            <a:endParaRPr lang="en-GB" altLang="tr-TR" sz="1200" smtClean="0">
              <a:solidFill>
                <a:schemeClr val="tx2"/>
              </a:solidFill>
              <a:latin typeface="Arial" charset="0"/>
            </a:endParaRPr>
          </a:p>
        </p:txBody>
      </p:sp>
      <p:sp>
        <p:nvSpPr>
          <p:cNvPr id="44035" name="Text Box 2"/>
          <p:cNvSpPr txBox="1">
            <a:spLocks noChangeArrowheads="1"/>
          </p:cNvSpPr>
          <p:nvPr/>
        </p:nvSpPr>
        <p:spPr bwMode="auto">
          <a:xfrm>
            <a:off x="217488" y="346075"/>
            <a:ext cx="6967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sz="3200" b="1" dirty="0">
                <a:solidFill>
                  <a:schemeClr val="tx1"/>
                </a:solidFill>
                <a:latin typeface="+mj-lt"/>
              </a:rPr>
              <a:t>DİKEY YAŞAM HATTI </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413" y="1265238"/>
            <a:ext cx="28352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1265238"/>
            <a:ext cx="2030413"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8" y="1265238"/>
            <a:ext cx="2887662"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4298641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48380814-3364-49ED-81E1-ECEC5BC29E94}" type="slidenum">
              <a:rPr lang="en-GB" altLang="tr-TR" sz="1200" smtClean="0">
                <a:solidFill>
                  <a:schemeClr val="tx2"/>
                </a:solidFill>
                <a:latin typeface="Arial" charset="0"/>
              </a:rPr>
              <a:pPr eaLnBrk="1" hangingPunct="1"/>
              <a:t>3</a:t>
            </a:fld>
            <a:endParaRPr lang="en-GB" altLang="tr-TR" sz="1200" smtClean="0">
              <a:solidFill>
                <a:schemeClr val="tx2"/>
              </a:solidFill>
              <a:latin typeface="Arial" charset="0"/>
            </a:endParaRPr>
          </a:p>
        </p:txBody>
      </p:sp>
      <p:sp>
        <p:nvSpPr>
          <p:cNvPr id="18435" name="1 Başlık"/>
          <p:cNvSpPr>
            <a:spLocks noGrp="1"/>
          </p:cNvSpPr>
          <p:nvPr>
            <p:ph type="title" idx="4294967295"/>
          </p:nvPr>
        </p:nvSpPr>
        <p:spPr>
          <a:xfrm>
            <a:off x="1190625" y="508000"/>
            <a:ext cx="6429375" cy="766763"/>
          </a:xfrm>
          <a:solidFill>
            <a:srgbClr val="FFFFFF"/>
          </a:solidFill>
          <a:ln>
            <a:solidFill>
              <a:srgbClr val="000000"/>
            </a:solidFill>
            <a:miter lim="800000"/>
            <a:headEnd/>
            <a:tailEnd/>
          </a:ln>
        </p:spPr>
        <p:txBody>
          <a:bodyPr/>
          <a:lstStyle/>
          <a:p>
            <a:pPr eaLnBrk="1" hangingPunct="1"/>
            <a:r>
              <a:rPr lang="tr-TR" altLang="tr-TR" sz="4000" b="1" smtClean="0">
                <a:solidFill>
                  <a:srgbClr val="0070C0"/>
                </a:solidFill>
                <a:latin typeface="+mj-lt"/>
                <a:cs typeface="Arial" charset="0"/>
              </a:rPr>
              <a:t>YÜKSEKTE ÇALIŞMA</a:t>
            </a:r>
          </a:p>
        </p:txBody>
      </p:sp>
      <p:sp>
        <p:nvSpPr>
          <p:cNvPr id="3" name="2 Metin Yer Tutucusu"/>
          <p:cNvSpPr>
            <a:spLocks noGrp="1"/>
          </p:cNvSpPr>
          <p:nvPr>
            <p:ph type="body" sz="half" idx="4294967295"/>
          </p:nvPr>
        </p:nvSpPr>
        <p:spPr>
          <a:xfrm>
            <a:off x="477838" y="1285875"/>
            <a:ext cx="8666162" cy="4689475"/>
          </a:xfrm>
        </p:spPr>
        <p:txBody>
          <a:bodyPr rtlCol="0">
            <a:normAutofit fontScale="92500"/>
          </a:bodyPr>
          <a:lstStyle/>
          <a:p>
            <a:pPr eaLnBrk="1" fontAlgn="auto" hangingPunct="1">
              <a:spcAft>
                <a:spcPts val="0"/>
              </a:spcAft>
              <a:buFont typeface="Arial" pitchFamily="34" charset="0"/>
              <a:buChar char="•"/>
              <a:defRPr/>
            </a:pPr>
            <a:endParaRPr lang="tr-TR" b="1" dirty="0" smtClean="0">
              <a:solidFill>
                <a:schemeClr val="accent2"/>
              </a:solidFill>
              <a:latin typeface="+mj-lt"/>
              <a:cs typeface="Arial" charset="0"/>
            </a:endParaRPr>
          </a:p>
          <a:p>
            <a:pPr marL="0" indent="0" eaLnBrk="1" fontAlgn="auto" hangingPunct="1">
              <a:spcAft>
                <a:spcPts val="0"/>
              </a:spcAft>
              <a:buFont typeface="Arial" pitchFamily="34" charset="0"/>
              <a:buNone/>
              <a:defRPr/>
            </a:pPr>
            <a:r>
              <a:rPr lang="tr-TR" sz="4000" b="1" dirty="0">
                <a:latin typeface="+mj-lt"/>
              </a:rPr>
              <a:t>Seviye farkı bulunan ve düşme sonucu yaralanma ihtimalinin oluşabileceği her türlü </a:t>
            </a:r>
            <a:r>
              <a:rPr lang="tr-TR" sz="4000" b="1" dirty="0" smtClean="0">
                <a:latin typeface="+mj-lt"/>
              </a:rPr>
              <a:t> alanda  yapılan  </a:t>
            </a:r>
            <a:r>
              <a:rPr lang="tr-TR" sz="4000" b="1" dirty="0">
                <a:latin typeface="+mj-lt"/>
              </a:rPr>
              <a:t>çalışma</a:t>
            </a:r>
            <a:r>
              <a:rPr lang="tr-TR" sz="4000" b="1" dirty="0" smtClean="0">
                <a:latin typeface="+mj-lt"/>
              </a:rPr>
              <a:t>;</a:t>
            </a:r>
          </a:p>
          <a:p>
            <a:pPr marL="0" indent="0" eaLnBrk="1" fontAlgn="auto" hangingPunct="1">
              <a:spcAft>
                <a:spcPts val="0"/>
              </a:spcAft>
              <a:buFont typeface="Arial" pitchFamily="34" charset="0"/>
              <a:buNone/>
              <a:defRPr/>
            </a:pPr>
            <a:r>
              <a:rPr lang="tr-TR" sz="4000" b="1" dirty="0" smtClean="0">
                <a:solidFill>
                  <a:srgbClr val="FF0000"/>
                </a:solidFill>
                <a:latin typeface="+mj-lt"/>
              </a:rPr>
              <a:t>yüksekte </a:t>
            </a:r>
            <a:r>
              <a:rPr lang="tr-TR" sz="4000" b="1" dirty="0">
                <a:solidFill>
                  <a:srgbClr val="FF0000"/>
                </a:solidFill>
                <a:latin typeface="+mj-lt"/>
              </a:rPr>
              <a:t>çalışma </a:t>
            </a:r>
            <a:r>
              <a:rPr lang="tr-TR" sz="4000" b="1" dirty="0">
                <a:latin typeface="+mj-lt"/>
              </a:rPr>
              <a:t>olarak kabul </a:t>
            </a:r>
            <a:r>
              <a:rPr lang="tr-TR" sz="4000" b="1" dirty="0" smtClean="0">
                <a:latin typeface="+mj-lt"/>
              </a:rPr>
              <a:t>edilir. </a:t>
            </a:r>
          </a:p>
          <a:p>
            <a:pPr marL="0" indent="0" eaLnBrk="1" fontAlgn="auto" hangingPunct="1">
              <a:spcAft>
                <a:spcPts val="0"/>
              </a:spcAft>
              <a:buFont typeface="Arial" pitchFamily="34" charset="0"/>
              <a:buNone/>
              <a:defRPr/>
            </a:pPr>
            <a:endParaRPr lang="tr-TR" sz="4000" b="1" dirty="0" smtClean="0">
              <a:latin typeface="+mj-lt"/>
            </a:endParaRPr>
          </a:p>
          <a:p>
            <a:pPr marL="0" indent="0" eaLnBrk="1" fontAlgn="auto" hangingPunct="1">
              <a:spcAft>
                <a:spcPts val="0"/>
              </a:spcAft>
              <a:buFont typeface="Arial" pitchFamily="34" charset="0"/>
              <a:buNone/>
              <a:defRPr/>
            </a:pPr>
            <a:r>
              <a:rPr lang="tr-TR" sz="2400" dirty="0" smtClean="0">
                <a:solidFill>
                  <a:srgbClr val="FF0000"/>
                </a:solidFill>
                <a:latin typeface="+mj-lt"/>
              </a:rPr>
              <a:t>    (ÇSGB-Yüksekte Çalışma Talimatı, Md.1)</a:t>
            </a:r>
            <a:endParaRPr lang="tr-TR" sz="2400" b="1" dirty="0" smtClean="0">
              <a:solidFill>
                <a:srgbClr val="FF0000"/>
              </a:solidFill>
              <a:effectLst>
                <a:outerShdw blurRad="38100" dist="38100" dir="2700000" algn="tl">
                  <a:srgbClr val="000000"/>
                </a:outerShdw>
              </a:effectLst>
              <a:latin typeface="+mj-lt"/>
              <a:cs typeface="Arial" charset="0"/>
            </a:endParaRPr>
          </a:p>
          <a:p>
            <a:pPr marL="0" indent="0" eaLnBrk="1" fontAlgn="auto" hangingPunct="1">
              <a:spcAft>
                <a:spcPts val="0"/>
              </a:spcAft>
              <a:buFont typeface="Arial" pitchFamily="34" charset="0"/>
              <a:buNone/>
              <a:defRPr/>
            </a:pPr>
            <a:endParaRPr lang="tr-TR" sz="2400" dirty="0" smtClean="0">
              <a:solidFill>
                <a:srgbClr val="FF0000"/>
              </a:solidFill>
              <a:latin typeface="+mj-lt"/>
              <a:cs typeface="Arial" charset="0"/>
            </a:endParaRPr>
          </a:p>
        </p:txBody>
      </p:sp>
      <p:sp>
        <p:nvSpPr>
          <p:cNvPr id="18437" name="4 Slayt Numarası Yer Tutucusu"/>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a:fld id="{42F50CDB-EE57-4F33-B439-496CE6072E61}" type="slidenum">
              <a:rPr lang="tr-TR" altLang="tr-TR" sz="1800">
                <a:solidFill>
                  <a:schemeClr val="tx1"/>
                </a:solidFill>
                <a:latin typeface="Arial" charset="0"/>
                <a:ea typeface="MS PGothic" pitchFamily="34" charset="-128"/>
              </a:rPr>
              <a:pPr algn="l"/>
              <a:t>3</a:t>
            </a:fld>
            <a:endParaRPr lang="tr-TR" altLang="tr-TR" sz="1800">
              <a:solidFill>
                <a:schemeClr val="tx1"/>
              </a:solidFill>
              <a:latin typeface="Arial" charset="0"/>
              <a:ea typeface="MS PGothic" pitchFamily="34" charset="-128"/>
            </a:endParaRPr>
          </a:p>
        </p:txBody>
      </p:sp>
    </p:spTree>
    <p:extLst>
      <p:ext uri="{BB962C8B-B14F-4D97-AF65-F5344CB8AC3E}">
        <p14:creationId xmlns:p14="http://schemas.microsoft.com/office/powerpoint/2010/main" val="385144008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9425" y="860425"/>
            <a:ext cx="8272463" cy="4525963"/>
          </a:xfrm>
        </p:spPr>
        <p:txBody>
          <a:bodyPr/>
          <a:lstStyle/>
          <a:p>
            <a:pPr>
              <a:defRPr/>
            </a:pPr>
            <a:endParaRPr lang="tr-TR" dirty="0" smtClean="0">
              <a:latin typeface="+mj-lt"/>
            </a:endParaRPr>
          </a:p>
          <a:p>
            <a:pPr>
              <a:defRPr/>
            </a:pPr>
            <a:endParaRPr lang="tr-TR" dirty="0">
              <a:latin typeface="+mj-lt"/>
            </a:endParaRPr>
          </a:p>
          <a:p>
            <a:pPr>
              <a:defRPr/>
            </a:pPr>
            <a:endParaRPr lang="tr-TR" dirty="0" smtClean="0">
              <a:latin typeface="+mj-lt"/>
            </a:endParaRPr>
          </a:p>
          <a:p>
            <a:pPr marL="0" indent="0" algn="ctr">
              <a:buFont typeface="Arial" charset="0"/>
              <a:buNone/>
              <a:defRPr/>
            </a:pPr>
            <a:r>
              <a:rPr lang="tr-TR" b="1" dirty="0">
                <a:latin typeface="+mj-lt"/>
              </a:rPr>
              <a:t> </a:t>
            </a:r>
            <a:r>
              <a:rPr lang="tr-TR" b="1" dirty="0" smtClean="0">
                <a:latin typeface="+mj-lt"/>
              </a:rPr>
              <a:t>         </a:t>
            </a:r>
            <a:r>
              <a:rPr lang="tr-TR" sz="4400" b="1" dirty="0" smtClean="0">
                <a:latin typeface="+mj-lt"/>
              </a:rPr>
              <a:t>ANKRAJ SEVİYESİ VE RİSKLERİ</a:t>
            </a:r>
            <a:endParaRPr lang="tr-TR" sz="4400" b="1" dirty="0">
              <a:latin typeface="+mj-lt"/>
            </a:endParaRPr>
          </a:p>
        </p:txBody>
      </p:sp>
      <p:sp>
        <p:nvSpPr>
          <p:cNvPr id="4" name="Slayt Numarası Yer Tutucusu 3"/>
          <p:cNvSpPr>
            <a:spLocks noGrp="1"/>
          </p:cNvSpPr>
          <p:nvPr>
            <p:ph type="sldNum" sz="quarter" idx="12"/>
          </p:nvPr>
        </p:nvSpPr>
        <p:spPr/>
        <p:txBody>
          <a:bodyPr/>
          <a:lstStyle/>
          <a:p>
            <a:pPr>
              <a:defRPr/>
            </a:pPr>
            <a:fld id="{130E5F00-703D-4CD5-ADC4-2C24F2BF0646}" type="slidenum">
              <a:rPr lang="en-GB" smtClean="0"/>
              <a:pPr>
                <a:defRPr/>
              </a:pPr>
              <a:t>30</a:t>
            </a:fld>
            <a:endParaRPr lang="en-GB" dirty="0"/>
          </a:p>
        </p:txBody>
      </p:sp>
    </p:spTree>
    <p:extLst>
      <p:ext uri="{BB962C8B-B14F-4D97-AF65-F5344CB8AC3E}">
        <p14:creationId xmlns:p14="http://schemas.microsoft.com/office/powerpoint/2010/main" val="887490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Başlık 2"/>
          <p:cNvSpPr>
            <a:spLocks noGrp="1"/>
          </p:cNvSpPr>
          <p:nvPr>
            <p:ph type="title"/>
          </p:nvPr>
        </p:nvSpPr>
        <p:spPr>
          <a:xfrm>
            <a:off x="101600" y="0"/>
            <a:ext cx="8701088" cy="1143000"/>
          </a:xfrm>
        </p:spPr>
        <p:txBody>
          <a:bodyPr/>
          <a:lstStyle/>
          <a:p>
            <a:pPr algn="l"/>
            <a:r>
              <a:rPr lang="tr-TR" altLang="tr-TR" sz="2800" b="1" dirty="0" err="1" smtClean="0">
                <a:solidFill>
                  <a:schemeClr val="tx1"/>
                </a:solidFill>
                <a:latin typeface="+mj-lt"/>
              </a:rPr>
              <a:t>Ankraj</a:t>
            </a:r>
            <a:r>
              <a:rPr lang="tr-TR" altLang="tr-TR" sz="2800" b="1" dirty="0" smtClean="0">
                <a:solidFill>
                  <a:schemeClr val="tx1"/>
                </a:solidFill>
                <a:latin typeface="+mj-lt"/>
              </a:rPr>
              <a:t> (tespit) noktası seviyeleri ve risk </a:t>
            </a:r>
            <a:r>
              <a:rPr lang="tr-TR" altLang="tr-TR" sz="2800" b="1" dirty="0" err="1" smtClean="0">
                <a:solidFill>
                  <a:schemeClr val="tx1"/>
                </a:solidFill>
                <a:latin typeface="+mj-lt"/>
              </a:rPr>
              <a:t>deüzeyleri</a:t>
            </a:r>
            <a:endParaRPr lang="tr-TR" altLang="tr-TR" sz="2800" b="1" dirty="0" smtClean="0">
              <a:solidFill>
                <a:schemeClr val="tx1"/>
              </a:solidFill>
              <a:latin typeface="+mj-lt"/>
            </a:endParaRPr>
          </a:p>
        </p:txBody>
      </p:sp>
      <p:sp>
        <p:nvSpPr>
          <p:cNvPr id="2" name="Slayt Numarası Yer Tutucusu 1"/>
          <p:cNvSpPr>
            <a:spLocks noGrp="1"/>
          </p:cNvSpPr>
          <p:nvPr>
            <p:ph type="sldNum" sz="quarter" idx="12"/>
          </p:nvPr>
        </p:nvSpPr>
        <p:spPr/>
        <p:txBody>
          <a:bodyPr/>
          <a:lstStyle/>
          <a:p>
            <a:pPr>
              <a:defRPr/>
            </a:pPr>
            <a:fld id="{F18FB40F-69DE-484A-9A93-84F7DC301FD5}" type="slidenum">
              <a:rPr lang="en-GB" smtClean="0"/>
              <a:pPr>
                <a:defRPr/>
              </a:pPr>
              <a:t>31</a:t>
            </a:fld>
            <a:endParaRPr lang="en-GB" dirty="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575"/>
            <a:ext cx="8723313"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1307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Grp="1" noChangeArrowheads="1"/>
          </p:cNvSpPr>
          <p:nvPr>
            <p:ph type="title"/>
          </p:nvPr>
        </p:nvSpPr>
        <p:spPr>
          <a:xfrm>
            <a:off x="420688" y="0"/>
            <a:ext cx="8229600" cy="1143000"/>
          </a:xfrm>
        </p:spPr>
        <p:txBody>
          <a:bodyPr/>
          <a:lstStyle/>
          <a:p>
            <a:pPr algn="l"/>
            <a:r>
              <a:rPr lang="tr-TR" altLang="tr-TR" sz="4000" b="1" smtClean="0">
                <a:solidFill>
                  <a:srgbClr val="0070C0"/>
                </a:solidFill>
                <a:latin typeface="+mj-lt"/>
              </a:rPr>
              <a:t>DÜŞME ETKİSİ</a:t>
            </a:r>
          </a:p>
        </p:txBody>
      </p:sp>
      <p:pic>
        <p:nvPicPr>
          <p:cNvPr id="4710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7600"/>
            <a:ext cx="8150225"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7053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44463" y="0"/>
            <a:ext cx="8442325" cy="914400"/>
          </a:xfrm>
        </p:spPr>
        <p:txBody>
          <a:bodyPr/>
          <a:lstStyle/>
          <a:p>
            <a:pPr algn="l"/>
            <a:r>
              <a:rPr lang="tr-TR" altLang="tr-TR" dirty="0" smtClean="0">
                <a:solidFill>
                  <a:schemeClr val="tx1"/>
                </a:solidFill>
                <a:latin typeface="+mj-lt"/>
              </a:rPr>
              <a:t>Düşme Faktörü (</a:t>
            </a:r>
            <a:r>
              <a:rPr lang="tr-TR" altLang="tr-TR" sz="3600" dirty="0" smtClean="0">
                <a:solidFill>
                  <a:schemeClr val="tx1"/>
                </a:solidFill>
                <a:latin typeface="+mj-lt"/>
              </a:rPr>
              <a:t>D.F.</a:t>
            </a:r>
            <a:r>
              <a:rPr lang="tr-TR" altLang="tr-TR" dirty="0" smtClean="0">
                <a:solidFill>
                  <a:schemeClr val="tx1"/>
                </a:solidFill>
                <a:latin typeface="+mj-lt"/>
              </a:rPr>
              <a:t>)</a:t>
            </a:r>
            <a:endParaRPr lang="en-US" altLang="tr-TR" dirty="0" smtClean="0">
              <a:solidFill>
                <a:schemeClr val="tx1"/>
              </a:solidFill>
              <a:latin typeface="+mj-lt"/>
            </a:endParaRPr>
          </a:p>
        </p:txBody>
      </p:sp>
      <p:sp>
        <p:nvSpPr>
          <p:cNvPr id="48131" name="Rectangle 3"/>
          <p:cNvSpPr>
            <a:spLocks noGrp="1" noChangeArrowheads="1"/>
          </p:cNvSpPr>
          <p:nvPr>
            <p:ph type="body" idx="1"/>
          </p:nvPr>
        </p:nvSpPr>
        <p:spPr>
          <a:xfrm>
            <a:off x="0" y="762000"/>
            <a:ext cx="8940800" cy="4114800"/>
          </a:xfrm>
        </p:spPr>
        <p:txBody>
          <a:bodyPr/>
          <a:lstStyle/>
          <a:p>
            <a:pPr>
              <a:buFont typeface="Wingdings" pitchFamily="2" charset="2"/>
              <a:buChar char="Ø"/>
            </a:pPr>
            <a:r>
              <a:rPr lang="tr-TR" altLang="tr-TR" sz="2400" b="1" dirty="0" smtClean="0">
                <a:latin typeface="+mj-lt"/>
              </a:rPr>
              <a:t>Düşme faktörü</a:t>
            </a:r>
            <a:r>
              <a:rPr lang="en-US" altLang="tr-TR" sz="2400" b="1" dirty="0" smtClean="0">
                <a:latin typeface="+mj-lt"/>
              </a:rPr>
              <a:t> = </a:t>
            </a:r>
            <a:r>
              <a:rPr lang="tr-TR" altLang="tr-TR" sz="2400" b="1" dirty="0" smtClean="0">
                <a:latin typeface="+mj-lt"/>
              </a:rPr>
              <a:t>düşülen mesafenin kullanılan durdurma halatının uzunluğuna bölünmesi sonucu elde edilen değerdir.   </a:t>
            </a:r>
          </a:p>
          <a:p>
            <a:pPr>
              <a:buFont typeface="Wingdings" pitchFamily="2" charset="2"/>
              <a:buChar char="Ø"/>
            </a:pPr>
            <a:r>
              <a:rPr lang="tr-TR" altLang="tr-TR" sz="2400" b="1" dirty="0" smtClean="0">
                <a:latin typeface="+mj-lt"/>
              </a:rPr>
              <a:t> </a:t>
            </a:r>
            <a:r>
              <a:rPr lang="tr-TR" altLang="tr-TR" sz="2400" b="1" dirty="0" smtClean="0">
                <a:solidFill>
                  <a:srgbClr val="FF0000"/>
                </a:solidFill>
                <a:latin typeface="+mj-lt"/>
              </a:rPr>
              <a:t>0.25’lik düşme faktörü </a:t>
            </a:r>
            <a:r>
              <a:rPr lang="tr-TR" altLang="tr-TR" sz="2400" b="1" dirty="0" smtClean="0">
                <a:latin typeface="+mj-lt"/>
              </a:rPr>
              <a:t>tercih edilir.</a:t>
            </a:r>
            <a:endParaRPr lang="en-US" altLang="tr-TR" dirty="0" smtClean="0">
              <a:latin typeface="+mj-lt"/>
            </a:endParaRPr>
          </a:p>
        </p:txBody>
      </p:sp>
      <p:pic>
        <p:nvPicPr>
          <p:cNvPr id="48132" name="Picture 5" descr="Diagram of a factor 2 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90738"/>
            <a:ext cx="2438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6"/>
          <p:cNvSpPr>
            <a:spLocks noChangeArrowheads="1"/>
          </p:cNvSpPr>
          <p:nvPr/>
        </p:nvSpPr>
        <p:spPr bwMode="auto">
          <a:xfrm>
            <a:off x="144463" y="5480050"/>
            <a:ext cx="4370387" cy="369888"/>
          </a:xfrm>
          <a:prstGeom prst="rect">
            <a:avLst/>
          </a:prstGeom>
          <a:noFill/>
          <a:ln w="9525" algn="ctr">
            <a:noFill/>
            <a:miter lim="800000"/>
            <a:headEnd/>
            <a:tailEnd/>
          </a:ln>
          <a:effectLst>
            <a:outerShdw dist="17961" dir="2700000" algn="ctr" rotWithShape="0">
              <a:schemeClr val="tx1"/>
            </a:outerShdw>
          </a:effectLst>
        </p:spPr>
        <p:txBody>
          <a:bodyPr wrap="none" anchor="ctr">
            <a:spAutoFit/>
          </a:bodyPr>
          <a:lstStyle/>
          <a:p>
            <a:pPr>
              <a:defRPr/>
            </a:pPr>
            <a:r>
              <a:rPr lang="tr-TR" sz="1800" b="1" dirty="0">
                <a:solidFill>
                  <a:srgbClr val="FF0000"/>
                </a:solidFill>
                <a:effectLst>
                  <a:outerShdw blurRad="38100" dist="38100" dir="2700000" algn="tl">
                    <a:srgbClr val="000000">
                      <a:alpha val="43137"/>
                    </a:srgbClr>
                  </a:outerShdw>
                </a:effectLst>
                <a:cs typeface="Arial" pitchFamily="34" charset="0"/>
              </a:rPr>
              <a:t>Düş. </a:t>
            </a:r>
            <a:r>
              <a:rPr lang="tr-TR" sz="1800" b="1" dirty="0" err="1">
                <a:solidFill>
                  <a:srgbClr val="FF0000"/>
                </a:solidFill>
                <a:effectLst>
                  <a:outerShdw blurRad="38100" dist="38100" dir="2700000" algn="tl">
                    <a:srgbClr val="000000">
                      <a:alpha val="43137"/>
                    </a:srgbClr>
                  </a:outerShdw>
                </a:effectLst>
                <a:cs typeface="Arial" pitchFamily="34" charset="0"/>
              </a:rPr>
              <a:t>Fk</a:t>
            </a:r>
            <a:r>
              <a:rPr lang="tr-TR" sz="1800" b="1" dirty="0">
                <a:solidFill>
                  <a:srgbClr val="FF0000"/>
                </a:solidFill>
                <a:effectLst>
                  <a:outerShdw blurRad="38100" dist="38100" dir="2700000" algn="tl">
                    <a:srgbClr val="000000">
                      <a:alpha val="43137"/>
                    </a:srgbClr>
                  </a:outerShdw>
                </a:effectLst>
                <a:cs typeface="Arial" pitchFamily="34" charset="0"/>
              </a:rPr>
              <a:t>.</a:t>
            </a:r>
            <a:r>
              <a:rPr lang="en-US" sz="1800" b="1" dirty="0">
                <a:solidFill>
                  <a:srgbClr val="FF0000"/>
                </a:solidFill>
                <a:effectLst>
                  <a:outerShdw blurRad="38100" dist="38100" dir="2700000" algn="tl">
                    <a:srgbClr val="000000">
                      <a:alpha val="43137"/>
                    </a:srgbClr>
                  </a:outerShdw>
                </a:effectLst>
                <a:cs typeface="Arial" pitchFamily="34" charset="0"/>
              </a:rPr>
              <a:t>= 20 f</a:t>
            </a:r>
            <a:r>
              <a:rPr lang="tr-TR" sz="1800" b="1" dirty="0">
                <a:solidFill>
                  <a:srgbClr val="FF0000"/>
                </a:solidFill>
                <a:effectLst>
                  <a:outerShdw blurRad="38100" dist="38100" dir="2700000" algn="tl">
                    <a:srgbClr val="000000">
                      <a:alpha val="43137"/>
                    </a:srgbClr>
                  </a:outerShdw>
                </a:effectLst>
                <a:cs typeface="Arial" pitchFamily="34" charset="0"/>
              </a:rPr>
              <a:t>it düş. </a:t>
            </a:r>
            <a:r>
              <a:rPr lang="tr-TR" sz="1800" b="1" dirty="0" err="1">
                <a:solidFill>
                  <a:srgbClr val="FF0000"/>
                </a:solidFill>
                <a:effectLst>
                  <a:outerShdw blurRad="38100" dist="38100" dir="2700000" algn="tl">
                    <a:srgbClr val="000000">
                      <a:alpha val="43137"/>
                    </a:srgbClr>
                  </a:outerShdw>
                </a:effectLst>
                <a:cs typeface="Arial" pitchFamily="34" charset="0"/>
              </a:rPr>
              <a:t>Mesf</a:t>
            </a:r>
            <a:r>
              <a:rPr lang="tr-TR" sz="1800" b="1" dirty="0">
                <a:solidFill>
                  <a:srgbClr val="FF0000"/>
                </a:solidFill>
                <a:effectLst>
                  <a:outerShdw blurRad="38100" dist="38100" dir="2700000" algn="tl">
                    <a:srgbClr val="000000">
                      <a:alpha val="43137"/>
                    </a:srgbClr>
                  </a:outerShdw>
                </a:effectLst>
                <a:cs typeface="Arial" pitchFamily="34" charset="0"/>
              </a:rPr>
              <a:t>.</a:t>
            </a:r>
            <a:r>
              <a:rPr lang="en-US" sz="1800" b="1" dirty="0">
                <a:solidFill>
                  <a:srgbClr val="FF0000"/>
                </a:solidFill>
                <a:effectLst>
                  <a:outerShdw blurRad="38100" dist="38100" dir="2700000" algn="tl">
                    <a:srgbClr val="000000">
                      <a:alpha val="43137"/>
                    </a:srgbClr>
                  </a:outerShdw>
                </a:effectLst>
                <a:cs typeface="Arial" pitchFamily="34" charset="0"/>
              </a:rPr>
              <a:t> /</a:t>
            </a:r>
            <a:r>
              <a:rPr lang="tr-TR" sz="1800" b="1" dirty="0">
                <a:solidFill>
                  <a:srgbClr val="FF0000"/>
                </a:solidFill>
                <a:effectLst>
                  <a:outerShdw blurRad="38100" dist="38100" dir="2700000" algn="tl">
                    <a:srgbClr val="000000">
                      <a:alpha val="43137"/>
                    </a:srgbClr>
                  </a:outerShdw>
                </a:effectLst>
                <a:cs typeface="Arial" pitchFamily="34" charset="0"/>
              </a:rPr>
              <a:t>1</a:t>
            </a:r>
            <a:r>
              <a:rPr lang="en-US" sz="1800" b="1" dirty="0">
                <a:solidFill>
                  <a:srgbClr val="FF0000"/>
                </a:solidFill>
                <a:effectLst>
                  <a:outerShdw blurRad="38100" dist="38100" dir="2700000" algn="tl">
                    <a:srgbClr val="000000">
                      <a:alpha val="43137"/>
                    </a:srgbClr>
                  </a:outerShdw>
                </a:effectLst>
                <a:cs typeface="Arial" pitchFamily="34" charset="0"/>
              </a:rPr>
              <a:t>0 f</a:t>
            </a:r>
            <a:r>
              <a:rPr lang="tr-TR" sz="1800" b="1" dirty="0">
                <a:solidFill>
                  <a:srgbClr val="FF0000"/>
                </a:solidFill>
                <a:effectLst>
                  <a:outerShdw blurRad="38100" dist="38100" dir="2700000" algn="tl">
                    <a:srgbClr val="000000">
                      <a:alpha val="43137"/>
                    </a:srgbClr>
                  </a:outerShdw>
                </a:effectLst>
                <a:cs typeface="Arial" pitchFamily="34" charset="0"/>
              </a:rPr>
              <a:t>it halat boyu</a:t>
            </a:r>
            <a:endParaRPr lang="en-US" sz="1800" b="1" dirty="0">
              <a:solidFill>
                <a:srgbClr val="FF0000"/>
              </a:solidFill>
              <a:effectLst>
                <a:outerShdw blurRad="38100" dist="38100" dir="2700000" algn="tl">
                  <a:srgbClr val="000000">
                    <a:alpha val="43137"/>
                  </a:srgbClr>
                </a:outerShdw>
              </a:effectLst>
              <a:cs typeface="Arial" pitchFamily="34" charset="0"/>
            </a:endParaRPr>
          </a:p>
        </p:txBody>
      </p:sp>
      <p:pic>
        <p:nvPicPr>
          <p:cNvPr id="48134" name="Picture 8" descr="diagram - fall factor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2090738"/>
            <a:ext cx="21494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13"/>
          <p:cNvSpPr>
            <a:spLocks noChangeArrowheads="1"/>
          </p:cNvSpPr>
          <p:nvPr/>
        </p:nvSpPr>
        <p:spPr bwMode="auto">
          <a:xfrm>
            <a:off x="4183063" y="5480050"/>
            <a:ext cx="5470525" cy="701675"/>
          </a:xfrm>
          <a:prstGeom prst="rect">
            <a:avLst/>
          </a:prstGeom>
          <a:noFill/>
          <a:ln w="9525" algn="ctr">
            <a:noFill/>
            <a:miter lim="800000"/>
            <a:headEnd/>
            <a:tailEnd/>
          </a:ln>
          <a:effectLst>
            <a:outerShdw dist="17961" dir="2700000" algn="ctr" rotWithShape="0">
              <a:schemeClr val="tx1"/>
            </a:outerShdw>
          </a:effectLst>
        </p:spPr>
        <p:txBody>
          <a:bodyPr anchor="ctr">
            <a:spAutoFit/>
          </a:bodyPr>
          <a:lstStyle/>
          <a:p>
            <a:pPr>
              <a:defRPr/>
            </a:pPr>
            <a:r>
              <a:rPr lang="tr-TR" sz="2000" b="1">
                <a:solidFill>
                  <a:srgbClr val="002060"/>
                </a:solidFill>
              </a:rPr>
              <a:t>D. F.</a:t>
            </a:r>
            <a:r>
              <a:rPr lang="en-US" sz="2000" b="1">
                <a:solidFill>
                  <a:srgbClr val="002060"/>
                </a:solidFill>
              </a:rPr>
              <a:t> = 10 f</a:t>
            </a:r>
            <a:r>
              <a:rPr lang="tr-TR" sz="2000" b="1">
                <a:solidFill>
                  <a:srgbClr val="002060"/>
                </a:solidFill>
              </a:rPr>
              <a:t>it d. Mesf.</a:t>
            </a:r>
            <a:r>
              <a:rPr lang="en-US" sz="2000" b="1">
                <a:solidFill>
                  <a:srgbClr val="002060"/>
                </a:solidFill>
              </a:rPr>
              <a:t>/ 10 f</a:t>
            </a:r>
            <a:r>
              <a:rPr lang="tr-TR" sz="2000" b="1">
                <a:solidFill>
                  <a:srgbClr val="002060"/>
                </a:solidFill>
              </a:rPr>
              <a:t>it hlt. boyu</a:t>
            </a:r>
            <a:endParaRPr lang="en-US" sz="2000" b="1">
              <a:solidFill>
                <a:srgbClr val="002060"/>
              </a:solidFill>
            </a:endParaRPr>
          </a:p>
          <a:p>
            <a:pPr>
              <a:defRPr/>
            </a:pPr>
            <a:endParaRPr lang="en-US" sz="2000"/>
          </a:p>
        </p:txBody>
      </p:sp>
    </p:spTree>
    <p:extLst>
      <p:ext uri="{BB962C8B-B14F-4D97-AF65-F5344CB8AC3E}">
        <p14:creationId xmlns:p14="http://schemas.microsoft.com/office/powerpoint/2010/main" val="3502995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6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457200"/>
            <a:ext cx="34909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09988"/>
            <a:ext cx="34385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47650"/>
            <a:ext cx="2438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p:cNvPicPr>
            <a:picLocks noChangeAspect="1" noChangeArrowheads="1"/>
          </p:cNvPicPr>
          <p:nvPr/>
        </p:nvPicPr>
        <p:blipFill>
          <a:blip r:embed="rId6" cstate="print">
            <a:duotone>
              <a:prstClr val="black"/>
              <a:srgbClr val="D9C3A5">
                <a:tint val="50000"/>
                <a:satMod val="180000"/>
              </a:srgbClr>
            </a:duotone>
            <a:extLst/>
          </a:blip>
          <a:srcRect/>
          <a:stretch>
            <a:fillRect/>
          </a:stretch>
        </p:blipFill>
        <p:spPr bwMode="auto">
          <a:xfrm>
            <a:off x="6324600" y="3505200"/>
            <a:ext cx="2438400" cy="2895600"/>
          </a:xfrm>
          <a:prstGeom prst="rect">
            <a:avLst/>
          </a:prstGeom>
          <a:noFill/>
          <a:ln>
            <a:noFill/>
          </a:ln>
          <a:extLst/>
        </p:spPr>
      </p:pic>
      <p:pic>
        <p:nvPicPr>
          <p:cNvPr id="501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8725" y="2533650"/>
            <a:ext cx="22288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645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144463" y="192088"/>
            <a:ext cx="8999537" cy="6527800"/>
          </a:xfrm>
        </p:spPr>
        <p:txBody>
          <a:bodyPr rtlCol="0">
            <a:normAutofit fontScale="40000" lnSpcReduction="20000"/>
          </a:bodyPr>
          <a:lstStyle/>
          <a:p>
            <a:pPr marL="0" indent="0" algn="ctr" eaLnBrk="1" fontAlgn="auto" hangingPunct="1">
              <a:spcAft>
                <a:spcPts val="0"/>
              </a:spcAft>
              <a:buFont typeface="Arial" pitchFamily="34" charset="0"/>
              <a:buNone/>
              <a:defRPr/>
            </a:pPr>
            <a:r>
              <a:rPr lang="tr-TR" sz="5900" b="1" dirty="0" smtClean="0">
                <a:latin typeface="+mj-lt"/>
              </a:rPr>
              <a:t>Yüksekte yapılan çalışmalarda </a:t>
            </a:r>
          </a:p>
          <a:p>
            <a:pPr marL="0" indent="0" algn="ctr" eaLnBrk="1" fontAlgn="auto" hangingPunct="1">
              <a:spcAft>
                <a:spcPts val="0"/>
              </a:spcAft>
              <a:buFont typeface="Arial" pitchFamily="34" charset="0"/>
              <a:buNone/>
              <a:defRPr/>
            </a:pPr>
            <a:r>
              <a:rPr lang="tr-TR" sz="5900" b="1" dirty="0" smtClean="0">
                <a:latin typeface="+mj-lt"/>
              </a:rPr>
              <a:t>aşağıdaki hususlara uyulur:</a:t>
            </a:r>
          </a:p>
          <a:p>
            <a:pPr marL="0" indent="0" algn="just" eaLnBrk="1" fontAlgn="auto" hangingPunct="1">
              <a:spcAft>
                <a:spcPts val="0"/>
              </a:spcAft>
              <a:buFont typeface="Arial" pitchFamily="34" charset="0"/>
              <a:buNone/>
              <a:defRPr/>
            </a:pPr>
            <a:r>
              <a:rPr lang="tr-TR" sz="4200" b="1" dirty="0" smtClean="0">
                <a:solidFill>
                  <a:srgbClr val="FF0000"/>
                </a:solidFill>
                <a:latin typeface="+mj-lt"/>
              </a:rPr>
              <a:t>             ( </a:t>
            </a:r>
            <a:r>
              <a:rPr lang="tr-TR" sz="4200" b="1" dirty="0" smtClean="0">
                <a:solidFill>
                  <a:srgbClr val="0070C0"/>
                </a:solidFill>
                <a:latin typeface="+mj-lt"/>
                <a:cs typeface="Arial" pitchFamily="34" charset="0"/>
              </a:rPr>
              <a:t>Yapı İşl. İSG Yön. /ÇSGB Yüksekte Çalışma Talimatı </a:t>
            </a:r>
            <a:r>
              <a:rPr lang="tr-TR" sz="4200" b="1" dirty="0" smtClean="0">
                <a:latin typeface="+mj-lt"/>
              </a:rPr>
              <a:t>)</a:t>
            </a:r>
          </a:p>
          <a:p>
            <a:pPr marL="0" indent="0" eaLnBrk="1" fontAlgn="auto" hangingPunct="1">
              <a:spcAft>
                <a:spcPts val="0"/>
              </a:spcAft>
              <a:buFont typeface="Arial" pitchFamily="34" charset="0"/>
              <a:buNone/>
              <a:defRPr/>
            </a:pPr>
            <a:r>
              <a:rPr lang="tr-TR" sz="5100" dirty="0" smtClean="0">
                <a:solidFill>
                  <a:srgbClr val="FF0000"/>
                </a:solidFill>
                <a:latin typeface="+mj-lt"/>
              </a:rPr>
              <a:t>a)</a:t>
            </a:r>
            <a:r>
              <a:rPr lang="tr-TR" sz="5100" dirty="0" smtClean="0">
                <a:latin typeface="+mj-lt"/>
              </a:rPr>
              <a:t> Yüksekte yapılması zorunlu olmayan </a:t>
            </a:r>
            <a:r>
              <a:rPr lang="tr-TR" sz="5100" b="1" dirty="0" smtClean="0">
                <a:latin typeface="+mj-lt"/>
              </a:rPr>
              <a:t>montaj ve benzeri çalışmaların </a:t>
            </a:r>
            <a:r>
              <a:rPr lang="tr-TR" sz="5100" b="1" dirty="0" smtClean="0">
                <a:solidFill>
                  <a:srgbClr val="0070C0"/>
                </a:solidFill>
                <a:latin typeface="+mj-lt"/>
              </a:rPr>
              <a:t>mümkün olduğunca öncelikle yerde </a:t>
            </a:r>
            <a:r>
              <a:rPr lang="tr-TR" sz="5100" dirty="0" smtClean="0">
                <a:latin typeface="+mj-lt"/>
              </a:rPr>
              <a:t>yapılması sağlanır.</a:t>
            </a:r>
          </a:p>
          <a:p>
            <a:pPr marL="0" indent="0" eaLnBrk="1" fontAlgn="auto" hangingPunct="1">
              <a:spcAft>
                <a:spcPts val="0"/>
              </a:spcAft>
              <a:buFont typeface="Arial" pitchFamily="34" charset="0"/>
              <a:buNone/>
              <a:defRPr/>
            </a:pPr>
            <a:r>
              <a:rPr lang="tr-TR" sz="5100" dirty="0" smtClean="0">
                <a:solidFill>
                  <a:srgbClr val="FF0000"/>
                </a:solidFill>
                <a:latin typeface="+mj-lt"/>
              </a:rPr>
              <a:t>b)</a:t>
            </a:r>
            <a:r>
              <a:rPr lang="tr-TR" sz="5100" dirty="0" smtClean="0">
                <a:latin typeface="+mj-lt"/>
              </a:rPr>
              <a:t> Yapılacak çalışmaların </a:t>
            </a:r>
            <a:r>
              <a:rPr lang="tr-TR" sz="5100" b="1" dirty="0" smtClean="0">
                <a:solidFill>
                  <a:srgbClr val="0070C0"/>
                </a:solidFill>
                <a:latin typeface="+mj-lt"/>
              </a:rPr>
              <a:t>önceden planlanması ve organize edilmesi</a:t>
            </a:r>
            <a:r>
              <a:rPr lang="tr-TR" sz="5100" dirty="0" smtClean="0">
                <a:latin typeface="+mj-lt"/>
              </a:rPr>
              <a:t>, bu planlama yapılırken </a:t>
            </a:r>
            <a:r>
              <a:rPr lang="tr-TR" sz="5100" b="1" dirty="0" smtClean="0">
                <a:latin typeface="+mj-lt"/>
              </a:rPr>
              <a:t>yüksekten düşme ile ilgili hususlara acil durum planında yer verildiğinden emin olunması </a:t>
            </a:r>
            <a:r>
              <a:rPr lang="tr-TR" sz="5100" dirty="0" smtClean="0">
                <a:latin typeface="+mj-lt"/>
              </a:rPr>
              <a:t>sağlanır.</a:t>
            </a:r>
          </a:p>
          <a:p>
            <a:pPr marL="0" indent="0" eaLnBrk="1" fontAlgn="auto" hangingPunct="1">
              <a:spcAft>
                <a:spcPts val="0"/>
              </a:spcAft>
              <a:buFont typeface="Arial" pitchFamily="34" charset="0"/>
              <a:buNone/>
              <a:defRPr/>
            </a:pPr>
            <a:r>
              <a:rPr lang="tr-TR" sz="5100" dirty="0" smtClean="0">
                <a:solidFill>
                  <a:srgbClr val="FF0000"/>
                </a:solidFill>
                <a:latin typeface="+mj-lt"/>
              </a:rPr>
              <a:t>c)</a:t>
            </a:r>
            <a:r>
              <a:rPr lang="tr-TR" sz="5100" dirty="0" smtClean="0">
                <a:latin typeface="+mj-lt"/>
              </a:rPr>
              <a:t> Çalışanların, çalışma yerlerine </a:t>
            </a:r>
            <a:r>
              <a:rPr lang="tr-TR" sz="5100" b="1" dirty="0" smtClean="0">
                <a:solidFill>
                  <a:srgbClr val="0070C0"/>
                </a:solidFill>
                <a:latin typeface="+mj-lt"/>
              </a:rPr>
              <a:t>güvenli bir şekilde ulaşmaları uygun araç ve ekipmanlarla</a:t>
            </a:r>
            <a:r>
              <a:rPr lang="tr-TR" sz="5100" dirty="0" smtClean="0">
                <a:latin typeface="+mj-lt"/>
              </a:rPr>
              <a:t> sağlanır.</a:t>
            </a:r>
          </a:p>
          <a:p>
            <a:pPr marL="0" indent="0" eaLnBrk="1" fontAlgn="auto" hangingPunct="1">
              <a:spcAft>
                <a:spcPts val="0"/>
              </a:spcAft>
              <a:buFont typeface="Arial" pitchFamily="34" charset="0"/>
              <a:buNone/>
              <a:defRPr/>
            </a:pPr>
            <a:r>
              <a:rPr lang="tr-TR" sz="5100" dirty="0" smtClean="0">
                <a:solidFill>
                  <a:srgbClr val="FF0000"/>
                </a:solidFill>
                <a:latin typeface="+mj-lt"/>
              </a:rPr>
              <a:t>ç)</a:t>
            </a:r>
            <a:r>
              <a:rPr lang="tr-TR" sz="5100" dirty="0" smtClean="0">
                <a:latin typeface="+mj-lt"/>
              </a:rPr>
              <a:t> Çalışma yerlerinde çalışanların güvenliği öncelikle, </a:t>
            </a:r>
            <a:r>
              <a:rPr lang="tr-TR" sz="5100" b="1" dirty="0" smtClean="0">
                <a:latin typeface="+mj-lt"/>
              </a:rPr>
              <a:t>güvenli korkuluklar, düşmeyi önleyici platformlar, bariyerler, kapaklar, çalışma iskeleleri, güvenlik ağları veya hava yastıkları</a:t>
            </a:r>
            <a:r>
              <a:rPr lang="tr-TR" sz="5100" dirty="0" smtClean="0">
                <a:latin typeface="+mj-lt"/>
              </a:rPr>
              <a:t> gibi </a:t>
            </a:r>
            <a:r>
              <a:rPr lang="tr-TR" sz="5100" b="1" dirty="0" smtClean="0">
                <a:solidFill>
                  <a:srgbClr val="FF0000"/>
                </a:solidFill>
                <a:latin typeface="+mj-lt"/>
              </a:rPr>
              <a:t>toplu koruma tedbirleri</a:t>
            </a:r>
            <a:r>
              <a:rPr lang="tr-TR" sz="5100" dirty="0" smtClean="0">
                <a:latin typeface="+mj-lt"/>
              </a:rPr>
              <a:t> ile sağlanır.</a:t>
            </a:r>
          </a:p>
          <a:p>
            <a:pPr marL="0" indent="0" eaLnBrk="1" fontAlgn="auto" hangingPunct="1">
              <a:spcAft>
                <a:spcPts val="0"/>
              </a:spcAft>
              <a:buFont typeface="Arial" pitchFamily="34" charset="0"/>
              <a:buNone/>
              <a:defRPr/>
            </a:pPr>
            <a:r>
              <a:rPr lang="tr-TR" sz="5100" dirty="0" smtClean="0">
                <a:solidFill>
                  <a:srgbClr val="FF0000"/>
                </a:solidFill>
                <a:latin typeface="+mj-lt"/>
              </a:rPr>
              <a:t>d)</a:t>
            </a:r>
            <a:r>
              <a:rPr lang="tr-TR" sz="5100" dirty="0" smtClean="0">
                <a:latin typeface="+mj-lt"/>
              </a:rPr>
              <a:t>   </a:t>
            </a:r>
            <a:r>
              <a:rPr lang="tr-TR" sz="5100" u="sng" dirty="0" smtClean="0">
                <a:latin typeface="+mj-lt"/>
              </a:rPr>
              <a:t>Toplu koruma tedbirlerinin düşme riskini tamamen ortadan kaldıramadığı,  uygulanmasının mümkün olmadığı, daha büyük tehlike doğurabileceği, geçici olarak kaldırılmasının gerektiği hallerde</a:t>
            </a:r>
            <a:r>
              <a:rPr lang="tr-TR" sz="5100" dirty="0" smtClean="0">
                <a:latin typeface="+mj-lt"/>
              </a:rPr>
              <a:t>, yapılan işlerin özelliğine uygun </a:t>
            </a:r>
            <a:r>
              <a:rPr lang="tr-TR" sz="5100" b="1" dirty="0" smtClean="0">
                <a:solidFill>
                  <a:srgbClr val="0070C0"/>
                </a:solidFill>
                <a:latin typeface="+mj-lt"/>
              </a:rPr>
              <a:t>bağlantı noktaları veya yaşam hatları oluşturularak</a:t>
            </a:r>
            <a:r>
              <a:rPr lang="tr-TR" sz="5100" dirty="0" smtClean="0">
                <a:latin typeface="+mj-lt"/>
              </a:rPr>
              <a:t> </a:t>
            </a:r>
            <a:r>
              <a:rPr lang="tr-TR" sz="5100" b="1" dirty="0" smtClean="0">
                <a:solidFill>
                  <a:srgbClr val="002060"/>
                </a:solidFill>
                <a:latin typeface="+mj-lt"/>
              </a:rPr>
              <a:t>tam vücut kemer sistemleri veya benzeri güvenlik sistemlerinin kullanılması </a:t>
            </a:r>
            <a:r>
              <a:rPr lang="tr-TR" sz="5100" dirty="0" smtClean="0">
                <a:latin typeface="+mj-lt"/>
              </a:rPr>
              <a:t>sağlanır</a:t>
            </a:r>
            <a:r>
              <a:rPr lang="tr-TR" sz="4400" dirty="0" smtClean="0">
                <a:latin typeface="+mj-lt"/>
              </a:rPr>
              <a:t>. </a:t>
            </a:r>
          </a:p>
        </p:txBody>
      </p:sp>
      <p:sp>
        <p:nvSpPr>
          <p:cNvPr id="2" name="Slayt Numarası Yer Tutucusu 1"/>
          <p:cNvSpPr>
            <a:spLocks noGrp="1"/>
          </p:cNvSpPr>
          <p:nvPr>
            <p:ph type="sldNum" sz="quarter" idx="12"/>
          </p:nvPr>
        </p:nvSpPr>
        <p:spPr/>
        <p:txBody>
          <a:bodyPr/>
          <a:lstStyle/>
          <a:p>
            <a:pPr>
              <a:defRPr/>
            </a:pPr>
            <a:fld id="{9BAF6C04-2C93-45F9-81A0-F489E2457607}" type="slidenum">
              <a:rPr lang="en-GB"/>
              <a:pPr>
                <a:defRPr/>
              </a:pPr>
              <a:t>36</a:t>
            </a:fld>
            <a:endParaRPr lang="en-GB" dirty="0"/>
          </a:p>
        </p:txBody>
      </p:sp>
    </p:spTree>
    <p:extLst>
      <p:ext uri="{BB962C8B-B14F-4D97-AF65-F5344CB8AC3E}">
        <p14:creationId xmlns:p14="http://schemas.microsoft.com/office/powerpoint/2010/main" val="3931853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160338" y="130175"/>
            <a:ext cx="8853487" cy="6257925"/>
          </a:xfrm>
        </p:spPr>
        <p:txBody>
          <a:bodyPr rtlCol="0">
            <a:normAutofit fontScale="32500" lnSpcReduction="20000"/>
          </a:bodyPr>
          <a:lstStyle/>
          <a:p>
            <a:pPr marL="0" indent="0" eaLnBrk="1" fontAlgn="auto" hangingPunct="1">
              <a:spcAft>
                <a:spcPts val="0"/>
              </a:spcAft>
              <a:buFont typeface="Arial" pitchFamily="34" charset="0"/>
              <a:buNone/>
              <a:defRPr/>
            </a:pPr>
            <a:endParaRPr lang="tr-TR" sz="6000" dirty="0" smtClean="0">
              <a:latin typeface="+mj-lt"/>
            </a:endParaRPr>
          </a:p>
          <a:p>
            <a:pPr marL="0" indent="0" eaLnBrk="1" fontAlgn="auto" hangingPunct="1">
              <a:spcAft>
                <a:spcPts val="0"/>
              </a:spcAft>
              <a:buFont typeface="Arial" pitchFamily="34" charset="0"/>
              <a:buNone/>
              <a:defRPr/>
            </a:pPr>
            <a:r>
              <a:rPr lang="tr-TR" sz="6000" dirty="0" smtClean="0">
                <a:latin typeface="+mj-lt"/>
              </a:rPr>
              <a:t>Çalışanlara bu sistemlerle beraber yapılan işe ve standartlara uygun </a:t>
            </a:r>
            <a:r>
              <a:rPr lang="tr-TR" sz="6000" b="1" dirty="0" smtClean="0">
                <a:solidFill>
                  <a:srgbClr val="0070C0"/>
                </a:solidFill>
                <a:latin typeface="+mj-lt"/>
              </a:rPr>
              <a:t>bağlantı halatları, kancalar, karabinalar, makaralar, halkalar, sapanlar ve benzeri bağlantı tertibatları</a:t>
            </a:r>
            <a:r>
              <a:rPr lang="tr-TR" sz="6000" dirty="0" smtClean="0">
                <a:latin typeface="+mj-lt"/>
              </a:rPr>
              <a:t>; gerekli hallerde </a:t>
            </a:r>
            <a:r>
              <a:rPr lang="tr-TR" sz="6000" b="1" dirty="0" smtClean="0">
                <a:solidFill>
                  <a:srgbClr val="0070C0"/>
                </a:solidFill>
                <a:latin typeface="+mj-lt"/>
              </a:rPr>
              <a:t>iniş ve çıkış ekipmanları</a:t>
            </a:r>
            <a:r>
              <a:rPr lang="tr-TR" sz="6000" dirty="0" smtClean="0">
                <a:latin typeface="+mj-lt"/>
              </a:rPr>
              <a:t>, </a:t>
            </a:r>
            <a:r>
              <a:rPr lang="tr-TR" sz="6000" b="1" dirty="0" smtClean="0">
                <a:solidFill>
                  <a:srgbClr val="0070C0"/>
                </a:solidFill>
                <a:latin typeface="+mj-lt"/>
              </a:rPr>
              <a:t>enerji sönümleyici aparatlar</a:t>
            </a:r>
            <a:r>
              <a:rPr lang="tr-TR" sz="6000" dirty="0" smtClean="0">
                <a:latin typeface="+mj-lt"/>
              </a:rPr>
              <a:t>, yatay ve dikey yaşam hatlarına bağlantıyı sağlayan </a:t>
            </a:r>
            <a:r>
              <a:rPr lang="tr-TR" sz="6000" b="1" dirty="0" smtClean="0">
                <a:solidFill>
                  <a:srgbClr val="0070C0"/>
                </a:solidFill>
                <a:latin typeface="+mj-lt"/>
              </a:rPr>
              <a:t>halat tutucular </a:t>
            </a:r>
            <a:r>
              <a:rPr lang="tr-TR" sz="6000" dirty="0" smtClean="0">
                <a:latin typeface="+mj-lt"/>
              </a:rPr>
              <a:t>ve benzeri donanımlar verilerek kullanımı sağlanır.</a:t>
            </a:r>
          </a:p>
          <a:p>
            <a:pPr marL="0" indent="0" eaLnBrk="1" fontAlgn="auto" hangingPunct="1">
              <a:spcAft>
                <a:spcPts val="0"/>
              </a:spcAft>
              <a:buFont typeface="Arial" pitchFamily="34" charset="0"/>
              <a:buNone/>
              <a:defRPr/>
            </a:pPr>
            <a:r>
              <a:rPr lang="tr-TR" sz="6000" dirty="0" smtClean="0">
                <a:solidFill>
                  <a:srgbClr val="FF0000"/>
                </a:solidFill>
                <a:latin typeface="+mj-lt"/>
              </a:rPr>
              <a:t>e) </a:t>
            </a:r>
            <a:r>
              <a:rPr lang="tr-TR" sz="6000" dirty="0" smtClean="0">
                <a:latin typeface="+mj-lt"/>
              </a:rPr>
              <a:t>Yapı işleri sırasında ve yapı işleri bitirilip yapı kullanıma geçtikten sonra yüksekte yapılacak çalışmalarda kullanılmak üzere oluşturulacak </a:t>
            </a:r>
            <a:r>
              <a:rPr lang="tr-TR" sz="6000" b="1" dirty="0" smtClean="0">
                <a:solidFill>
                  <a:srgbClr val="0070C0"/>
                </a:solidFill>
                <a:latin typeface="+mj-lt"/>
              </a:rPr>
              <a:t>yatay ve dikey yaşam hatları için gerekli olan bağlantı noktaları ve yapısal düzenlemeler</a:t>
            </a:r>
            <a:r>
              <a:rPr lang="tr-TR" sz="6000" dirty="0" smtClean="0">
                <a:latin typeface="+mj-lt"/>
              </a:rPr>
              <a:t>, </a:t>
            </a:r>
            <a:r>
              <a:rPr lang="tr-TR" sz="6000" b="1" dirty="0" smtClean="0">
                <a:latin typeface="+mj-lt"/>
              </a:rPr>
              <a:t>projenin hazırlık aşamasında belirlenerek </a:t>
            </a:r>
            <a:r>
              <a:rPr lang="tr-TR" sz="6000" dirty="0" smtClean="0">
                <a:solidFill>
                  <a:srgbClr val="FF0000"/>
                </a:solidFill>
                <a:latin typeface="+mj-lt"/>
              </a:rPr>
              <a:t>sağlık ve güvenlik planı </a:t>
            </a:r>
            <a:r>
              <a:rPr lang="tr-TR" sz="6000" dirty="0" smtClean="0">
                <a:latin typeface="+mj-lt"/>
              </a:rPr>
              <a:t>ve </a:t>
            </a:r>
            <a:r>
              <a:rPr lang="tr-TR" sz="6000" dirty="0" smtClean="0">
                <a:solidFill>
                  <a:srgbClr val="FF0000"/>
                </a:solidFill>
                <a:latin typeface="+mj-lt"/>
              </a:rPr>
              <a:t>sağlık ve güvenlik dosyasında </a:t>
            </a:r>
            <a:r>
              <a:rPr lang="tr-TR" sz="6000" dirty="0" smtClean="0">
                <a:latin typeface="+mj-lt"/>
              </a:rPr>
              <a:t>yer alır.</a:t>
            </a:r>
          </a:p>
          <a:p>
            <a:pPr marL="0" indent="0" eaLnBrk="1" fontAlgn="auto" hangingPunct="1">
              <a:spcAft>
                <a:spcPts val="0"/>
              </a:spcAft>
              <a:buFont typeface="Arial" pitchFamily="34" charset="0"/>
              <a:buNone/>
              <a:defRPr/>
            </a:pPr>
            <a:r>
              <a:rPr lang="tr-TR" sz="6000" dirty="0" smtClean="0">
                <a:solidFill>
                  <a:srgbClr val="FF0000"/>
                </a:solidFill>
                <a:latin typeface="+mj-lt"/>
              </a:rPr>
              <a:t>f)</a:t>
            </a:r>
            <a:r>
              <a:rPr lang="tr-TR" sz="6000" dirty="0" smtClean="0">
                <a:latin typeface="+mj-lt"/>
              </a:rPr>
              <a:t> Yüksekte güvenli çalışma donanımlarının</a:t>
            </a:r>
            <a:r>
              <a:rPr lang="tr-TR" sz="6000" b="1" dirty="0" smtClean="0">
                <a:solidFill>
                  <a:srgbClr val="0070C0"/>
                </a:solidFill>
                <a:latin typeface="+mj-lt"/>
              </a:rPr>
              <a:t>, düzenli olarak kontrol ve bakımlarının yapılması </a:t>
            </a:r>
            <a:r>
              <a:rPr lang="tr-TR" sz="6000" dirty="0" smtClean="0">
                <a:latin typeface="+mj-lt"/>
              </a:rPr>
              <a:t>sağlanır. </a:t>
            </a:r>
            <a:r>
              <a:rPr lang="tr-TR" sz="6000" b="1" dirty="0" smtClean="0">
                <a:latin typeface="+mj-lt"/>
              </a:rPr>
              <a:t>Uygun olmayan donanımların kullanılması engellenir.</a:t>
            </a:r>
          </a:p>
          <a:p>
            <a:pPr marL="0" indent="0" eaLnBrk="1" fontAlgn="auto" hangingPunct="1">
              <a:spcAft>
                <a:spcPts val="0"/>
              </a:spcAft>
              <a:buFont typeface="Arial" pitchFamily="34" charset="0"/>
              <a:buNone/>
              <a:defRPr/>
            </a:pPr>
            <a:r>
              <a:rPr lang="tr-TR" sz="6000" dirty="0" smtClean="0">
                <a:solidFill>
                  <a:srgbClr val="FF0000"/>
                </a:solidFill>
                <a:latin typeface="+mj-lt"/>
              </a:rPr>
              <a:t>g)</a:t>
            </a:r>
            <a:r>
              <a:rPr lang="tr-TR" sz="6000" dirty="0" smtClean="0">
                <a:latin typeface="+mj-lt"/>
              </a:rPr>
              <a:t> Bu alanlarda çalışanlara yüksekte çalışmayla ilgili </a:t>
            </a:r>
            <a:r>
              <a:rPr lang="tr-TR" sz="6000" b="1" dirty="0" smtClean="0">
                <a:latin typeface="+mj-lt"/>
              </a:rPr>
              <a:t>tehlike ve riskler konusunda </a:t>
            </a:r>
            <a:r>
              <a:rPr lang="tr-TR" sz="6000" dirty="0" smtClean="0">
                <a:latin typeface="+mj-lt"/>
              </a:rPr>
              <a:t>bilgilendirme yapılarak gerekli </a:t>
            </a:r>
            <a:r>
              <a:rPr lang="tr-TR" sz="6000" b="1" dirty="0" smtClean="0">
                <a:solidFill>
                  <a:srgbClr val="FF0000"/>
                </a:solidFill>
                <a:latin typeface="+mj-lt"/>
              </a:rPr>
              <a:t>eğitim</a:t>
            </a:r>
            <a:r>
              <a:rPr lang="tr-TR" sz="6000" dirty="0" smtClean="0">
                <a:latin typeface="+mj-lt"/>
              </a:rPr>
              <a:t> verilir.</a:t>
            </a:r>
          </a:p>
          <a:p>
            <a:pPr marL="0" indent="0" eaLnBrk="1" fontAlgn="auto" hangingPunct="1">
              <a:spcAft>
                <a:spcPts val="0"/>
              </a:spcAft>
              <a:buFont typeface="Arial" pitchFamily="34" charset="0"/>
              <a:buNone/>
              <a:defRPr/>
            </a:pPr>
            <a:r>
              <a:rPr lang="tr-TR" sz="6000" dirty="0" smtClean="0">
                <a:solidFill>
                  <a:srgbClr val="FF0000"/>
                </a:solidFill>
                <a:latin typeface="+mj-lt"/>
              </a:rPr>
              <a:t>ğ)</a:t>
            </a:r>
            <a:r>
              <a:rPr lang="tr-TR" sz="6000" dirty="0" smtClean="0">
                <a:latin typeface="+mj-lt"/>
              </a:rPr>
              <a:t> </a:t>
            </a:r>
            <a:r>
              <a:rPr lang="tr-TR" sz="6000" b="1" dirty="0" smtClean="0">
                <a:latin typeface="+mj-lt"/>
              </a:rPr>
              <a:t>Yüksekte yapılan çalışmalar </a:t>
            </a:r>
            <a:r>
              <a:rPr lang="tr-TR" sz="6000" dirty="0" smtClean="0">
                <a:latin typeface="+mj-lt"/>
              </a:rPr>
              <a:t>işveren tarafından </a:t>
            </a:r>
            <a:r>
              <a:rPr lang="tr-TR" sz="6000" b="1" dirty="0" smtClean="0">
                <a:solidFill>
                  <a:srgbClr val="FF0000"/>
                </a:solidFill>
                <a:latin typeface="+mj-lt"/>
              </a:rPr>
              <a:t>görevlendirilen ehil bir kişinin gözetim ve kontrolü altında </a:t>
            </a:r>
            <a:r>
              <a:rPr lang="tr-TR" sz="6000" dirty="0" smtClean="0">
                <a:latin typeface="+mj-lt"/>
              </a:rPr>
              <a:t>gerçekleştirilir.</a:t>
            </a:r>
          </a:p>
          <a:p>
            <a:pPr eaLnBrk="1" fontAlgn="auto" hangingPunct="1">
              <a:spcAft>
                <a:spcPts val="0"/>
              </a:spcAft>
              <a:buFont typeface="Arial" pitchFamily="34" charset="0"/>
              <a:buChar char="•"/>
              <a:defRPr/>
            </a:pPr>
            <a:endParaRPr lang="tr-TR" dirty="0" smtClean="0">
              <a:latin typeface="+mj-lt"/>
            </a:endParaRPr>
          </a:p>
          <a:p>
            <a:pPr eaLnBrk="1" fontAlgn="auto" hangingPunct="1">
              <a:spcAft>
                <a:spcPts val="0"/>
              </a:spcAft>
              <a:buFont typeface="Arial" pitchFamily="34" charset="0"/>
              <a:buChar char="•"/>
              <a:defRPr/>
            </a:pPr>
            <a:endParaRPr lang="tr-TR" dirty="0" smtClean="0">
              <a:latin typeface="+mj-lt"/>
            </a:endParaRPr>
          </a:p>
        </p:txBody>
      </p:sp>
      <p:sp>
        <p:nvSpPr>
          <p:cNvPr id="2" name="Slayt Numarası Yer Tutucusu 1"/>
          <p:cNvSpPr>
            <a:spLocks noGrp="1"/>
          </p:cNvSpPr>
          <p:nvPr>
            <p:ph type="sldNum" sz="quarter" idx="12"/>
          </p:nvPr>
        </p:nvSpPr>
        <p:spPr/>
        <p:txBody>
          <a:bodyPr/>
          <a:lstStyle/>
          <a:p>
            <a:pPr>
              <a:defRPr/>
            </a:pPr>
            <a:fld id="{648458C1-3E14-4AE9-A7C6-7EB91B89A9E9}" type="slidenum">
              <a:rPr lang="en-GB"/>
              <a:pPr>
                <a:defRPr/>
              </a:pPr>
              <a:t>37</a:t>
            </a:fld>
            <a:endParaRPr lang="en-GB" dirty="0"/>
          </a:p>
        </p:txBody>
      </p:sp>
    </p:spTree>
    <p:extLst>
      <p:ext uri="{BB962C8B-B14F-4D97-AF65-F5344CB8AC3E}">
        <p14:creationId xmlns:p14="http://schemas.microsoft.com/office/powerpoint/2010/main" val="2896564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76200" y="252413"/>
            <a:ext cx="8621713"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104900" algn="ctr"/>
                <a:tab pos="3743325" algn="ctr"/>
              </a:tabLst>
              <a:defRPr sz="2400">
                <a:solidFill>
                  <a:srgbClr val="003459"/>
                </a:solidFill>
                <a:latin typeface="Calibri" pitchFamily="34" charset="0"/>
                <a:cs typeface="Arial" charset="0"/>
              </a:defRPr>
            </a:lvl1pPr>
            <a:lvl2pPr marL="742950" indent="-285750" eaLnBrk="0" hangingPunct="0">
              <a:tabLst>
                <a:tab pos="1104900" algn="ctr"/>
                <a:tab pos="3743325" algn="ctr"/>
              </a:tabLst>
              <a:defRPr sz="2400">
                <a:solidFill>
                  <a:srgbClr val="003459"/>
                </a:solidFill>
                <a:latin typeface="Calibri" pitchFamily="34" charset="0"/>
                <a:cs typeface="Arial" charset="0"/>
              </a:defRPr>
            </a:lvl2pPr>
            <a:lvl3pPr marL="1143000" indent="-228600" eaLnBrk="0" hangingPunct="0">
              <a:tabLst>
                <a:tab pos="1104900" algn="ctr"/>
                <a:tab pos="3743325" algn="ctr"/>
              </a:tabLst>
              <a:defRPr sz="2400">
                <a:solidFill>
                  <a:srgbClr val="003459"/>
                </a:solidFill>
                <a:latin typeface="Calibri" pitchFamily="34" charset="0"/>
                <a:cs typeface="Arial" charset="0"/>
              </a:defRPr>
            </a:lvl3pPr>
            <a:lvl4pPr marL="1600200" indent="-228600" eaLnBrk="0" hangingPunct="0">
              <a:tabLst>
                <a:tab pos="1104900" algn="ctr"/>
                <a:tab pos="3743325" algn="ctr"/>
              </a:tabLst>
              <a:defRPr sz="2400">
                <a:solidFill>
                  <a:srgbClr val="003459"/>
                </a:solidFill>
                <a:latin typeface="Calibri" pitchFamily="34" charset="0"/>
                <a:cs typeface="Arial" charset="0"/>
              </a:defRPr>
            </a:lvl4pPr>
            <a:lvl5pPr marL="2057400" indent="-228600" eaLnBrk="0" hangingPunct="0">
              <a:tabLst>
                <a:tab pos="1104900" algn="ctr"/>
                <a:tab pos="3743325" algn="ctr"/>
              </a:tabLst>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tabLst>
                <a:tab pos="1104900" algn="ctr"/>
                <a:tab pos="3743325" algn="ctr"/>
              </a:tabLs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tabLst>
                <a:tab pos="1104900" algn="ctr"/>
                <a:tab pos="3743325" algn="ctr"/>
              </a:tabLs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tabLst>
                <a:tab pos="1104900" algn="ctr"/>
                <a:tab pos="3743325" algn="ctr"/>
              </a:tabLs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tabLst>
                <a:tab pos="1104900" algn="ctr"/>
                <a:tab pos="3743325" algn="ctr"/>
              </a:tabLst>
              <a:defRPr sz="2400">
                <a:solidFill>
                  <a:srgbClr val="003459"/>
                </a:solidFill>
                <a:latin typeface="Calibri" pitchFamily="34" charset="0"/>
                <a:cs typeface="Arial" charset="0"/>
              </a:defRPr>
            </a:lvl9pPr>
          </a:lstStyle>
          <a:p>
            <a:pPr algn="l" eaLnBrk="1" hangingPunct="1"/>
            <a:r>
              <a:rPr lang="tr-TR" altLang="tr-TR" sz="3600" b="1" dirty="0">
                <a:solidFill>
                  <a:schemeClr val="tx1"/>
                </a:solidFill>
              </a:rPr>
              <a:t>Yatay ve Dikey  Yaşam Hatları</a:t>
            </a:r>
            <a:endParaRPr lang="tr-TR" altLang="tr-TR" sz="3600" dirty="0">
              <a:solidFill>
                <a:schemeClr val="tx1"/>
              </a:solidFill>
            </a:endParaRPr>
          </a:p>
          <a:p>
            <a:pPr algn="just" eaLnBrk="1" hangingPunct="1"/>
            <a:r>
              <a:rPr lang="tr-TR" altLang="tr-TR" sz="2000" b="1" dirty="0"/>
              <a:t>Yüksekten düşmeyi engelleyen paraşüt tipi emniyet kemerleri ve bağlantı elemanlarını bağlamak için yatay </a:t>
            </a:r>
            <a:r>
              <a:rPr lang="tr-TR" altLang="tr-TR" sz="2000" b="1" dirty="0" err="1"/>
              <a:t>vedikey</a:t>
            </a:r>
            <a:r>
              <a:rPr lang="tr-TR" altLang="tr-TR" sz="2000" b="1" dirty="0"/>
              <a:t> güvenlik hatları oluşturulmalıdır.</a:t>
            </a:r>
          </a:p>
        </p:txBody>
      </p:sp>
      <p:pic>
        <p:nvPicPr>
          <p:cNvPr id="53251" name="Resim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89138"/>
            <a:ext cx="23764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p:cNvPicPr>
            <a:picLocks noChangeAspect="1" noChangeArrowheads="1"/>
          </p:cNvPicPr>
          <p:nvPr/>
        </p:nvPicPr>
        <p:blipFill>
          <a:blip r:embed="rId4">
            <a:lum bright="4000" contrast="-10000"/>
            <a:extLst>
              <a:ext uri="{28A0092B-C50C-407E-A947-70E740481C1C}">
                <a14:useLocalDpi xmlns:a14="http://schemas.microsoft.com/office/drawing/2010/main" val="0"/>
              </a:ext>
            </a:extLst>
          </a:blip>
          <a:srcRect/>
          <a:stretch>
            <a:fillRect/>
          </a:stretch>
        </p:blipFill>
        <p:spPr bwMode="auto">
          <a:xfrm>
            <a:off x="2452688" y="2105025"/>
            <a:ext cx="37592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6632575" y="1698625"/>
            <a:ext cx="1944688"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3881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E1C77D5B-92B6-4923-813F-E9BD9EDC836F}" type="slidenum">
              <a:rPr lang="en-GB" altLang="tr-TR" sz="1200" smtClean="0">
                <a:solidFill>
                  <a:schemeClr val="tx2"/>
                </a:solidFill>
                <a:latin typeface="Arial" charset="0"/>
              </a:rPr>
              <a:pPr eaLnBrk="1" hangingPunct="1"/>
              <a:t>39</a:t>
            </a:fld>
            <a:endParaRPr lang="en-GB" altLang="tr-TR" sz="1200" smtClean="0">
              <a:solidFill>
                <a:schemeClr val="tx2"/>
              </a:solidFill>
              <a:latin typeface="Arial" charset="0"/>
            </a:endParaRP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1428750"/>
            <a:ext cx="3910012" cy="476567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54276"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1438"/>
            <a:ext cx="4422775" cy="4772025"/>
          </a:xfrm>
          <a:prstGeom prst="rect">
            <a:avLst/>
          </a:prstGeom>
          <a:noFill/>
          <a:ln w="2857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54277" name="Text Box 4"/>
          <p:cNvSpPr txBox="1">
            <a:spLocks noChangeArrowheads="1"/>
          </p:cNvSpPr>
          <p:nvPr/>
        </p:nvSpPr>
        <p:spPr bwMode="auto">
          <a:xfrm>
            <a:off x="203200" y="363538"/>
            <a:ext cx="6940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tr-TR" altLang="tr-TR" sz="3200" b="1" dirty="0">
                <a:solidFill>
                  <a:schemeClr val="tx1"/>
                </a:solidFill>
                <a:latin typeface="Arial" charset="0"/>
              </a:rPr>
              <a:t>Yatay Yaşam Hattı </a:t>
            </a:r>
          </a:p>
        </p:txBody>
      </p:sp>
    </p:spTree>
    <p:extLst>
      <p:ext uri="{BB962C8B-B14F-4D97-AF65-F5344CB8AC3E}">
        <p14:creationId xmlns:p14="http://schemas.microsoft.com/office/powerpoint/2010/main" val="266978913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7573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96863" y="522288"/>
            <a:ext cx="8229600" cy="6038850"/>
          </a:xfrm>
        </p:spPr>
        <p:txBody>
          <a:bodyPr rtlCol="0">
            <a:normAutofit fontScale="40000" lnSpcReduction="20000"/>
          </a:bodyPr>
          <a:lstStyle/>
          <a:p>
            <a:pPr marL="0" indent="0" eaLnBrk="1" fontAlgn="auto" hangingPunct="1">
              <a:spcAft>
                <a:spcPts val="0"/>
              </a:spcAft>
              <a:buFont typeface="Arial" pitchFamily="34" charset="0"/>
              <a:buNone/>
              <a:defRPr/>
            </a:pPr>
            <a:r>
              <a:rPr lang="tr-TR" sz="5100" dirty="0" smtClean="0">
                <a:latin typeface="+mj-lt"/>
              </a:rPr>
              <a:t>Kullanılan güvenlik ağları, malzeme özellikleri, yapılan statik ve dinamik dayanım deneyleri ile bağlantı ve kurulum şartları akımından; </a:t>
            </a:r>
          </a:p>
          <a:p>
            <a:pPr marL="0" indent="0" eaLnBrk="1" fontAlgn="auto" hangingPunct="1">
              <a:spcAft>
                <a:spcPts val="0"/>
              </a:spcAft>
              <a:buFont typeface="Arial" pitchFamily="34" charset="0"/>
              <a:buNone/>
              <a:defRPr/>
            </a:pPr>
            <a:endParaRPr lang="tr-TR" sz="3800" dirty="0" smtClean="0">
              <a:latin typeface="+mj-lt"/>
            </a:endParaRPr>
          </a:p>
          <a:p>
            <a:pPr marL="0" indent="0" eaLnBrk="1" fontAlgn="auto" hangingPunct="1">
              <a:spcAft>
                <a:spcPts val="0"/>
              </a:spcAft>
              <a:buFont typeface="Arial" pitchFamily="34" charset="0"/>
              <a:buNone/>
              <a:defRPr/>
            </a:pPr>
            <a:r>
              <a:rPr lang="tr-TR" sz="5100" b="1" u="sng" dirty="0" smtClean="0">
                <a:solidFill>
                  <a:srgbClr val="0070C0"/>
                </a:solidFill>
                <a:latin typeface="+mj-lt"/>
              </a:rPr>
              <a:t>TS EN 1263-1 </a:t>
            </a:r>
            <a:r>
              <a:rPr lang="tr-TR" sz="5100" b="1" dirty="0" smtClean="0">
                <a:solidFill>
                  <a:srgbClr val="0070C0"/>
                </a:solidFill>
                <a:latin typeface="+mj-lt"/>
              </a:rPr>
              <a:t>ve </a:t>
            </a:r>
            <a:r>
              <a:rPr lang="tr-TR" sz="5100" b="1" u="sng" dirty="0" smtClean="0">
                <a:solidFill>
                  <a:srgbClr val="0070C0"/>
                </a:solidFill>
                <a:latin typeface="+mj-lt"/>
              </a:rPr>
              <a:t>TS EN 1263-2 </a:t>
            </a:r>
            <a:r>
              <a:rPr lang="tr-TR" sz="5100" b="1" dirty="0" smtClean="0">
                <a:solidFill>
                  <a:srgbClr val="002060"/>
                </a:solidFill>
                <a:latin typeface="+mj-lt"/>
              </a:rPr>
              <a:t>standartlarına </a:t>
            </a:r>
            <a:r>
              <a:rPr lang="tr-TR" sz="5100" dirty="0" smtClean="0">
                <a:latin typeface="+mj-lt"/>
              </a:rPr>
              <a:t>ve</a:t>
            </a:r>
          </a:p>
          <a:p>
            <a:pPr marL="0" indent="0" eaLnBrk="1" fontAlgn="auto" hangingPunct="1">
              <a:spcAft>
                <a:spcPts val="0"/>
              </a:spcAft>
              <a:buFont typeface="Arial" pitchFamily="34" charset="0"/>
              <a:buNone/>
              <a:defRPr/>
            </a:pPr>
            <a:endParaRPr lang="tr-TR" sz="5100" dirty="0" smtClean="0">
              <a:latin typeface="+mj-lt"/>
            </a:endParaRPr>
          </a:p>
          <a:p>
            <a:pPr marL="0" indent="0" eaLnBrk="1" fontAlgn="auto" hangingPunct="1">
              <a:spcAft>
                <a:spcPts val="0"/>
              </a:spcAft>
              <a:buFont typeface="Arial" pitchFamily="34" charset="0"/>
              <a:buNone/>
              <a:defRPr/>
            </a:pPr>
            <a:r>
              <a:rPr lang="tr-TR" sz="5100" dirty="0" smtClean="0">
                <a:latin typeface="+mj-lt"/>
              </a:rPr>
              <a:t> ilgili </a:t>
            </a:r>
            <a:r>
              <a:rPr lang="tr-TR" sz="5100" b="1" dirty="0" smtClean="0">
                <a:latin typeface="+mj-lt"/>
              </a:rPr>
              <a:t>diğer ulusal standartlara</a:t>
            </a:r>
            <a:r>
              <a:rPr lang="tr-TR" sz="5100" dirty="0" smtClean="0">
                <a:latin typeface="+mj-lt"/>
              </a:rPr>
              <a:t>, </a:t>
            </a:r>
          </a:p>
          <a:p>
            <a:pPr marL="0" indent="0" eaLnBrk="1" fontAlgn="auto" hangingPunct="1">
              <a:spcAft>
                <a:spcPts val="0"/>
              </a:spcAft>
              <a:buFont typeface="Arial" pitchFamily="34" charset="0"/>
              <a:buNone/>
              <a:defRPr/>
            </a:pPr>
            <a:endParaRPr lang="tr-TR" sz="5100" dirty="0" smtClean="0">
              <a:latin typeface="+mj-lt"/>
            </a:endParaRPr>
          </a:p>
          <a:p>
            <a:pPr marL="0" indent="0" eaLnBrk="1" fontAlgn="auto" hangingPunct="1">
              <a:spcAft>
                <a:spcPts val="0"/>
              </a:spcAft>
              <a:buFont typeface="Arial" pitchFamily="34" charset="0"/>
              <a:buNone/>
              <a:defRPr/>
            </a:pPr>
            <a:r>
              <a:rPr lang="tr-TR" sz="5100" dirty="0" smtClean="0">
                <a:latin typeface="+mj-lt"/>
              </a:rPr>
              <a:t>konu ile ilgili ulusal standart bulunmaması halinde ilgili </a:t>
            </a:r>
            <a:r>
              <a:rPr lang="tr-TR" sz="5100" b="1" dirty="0" smtClean="0">
                <a:latin typeface="+mj-lt"/>
              </a:rPr>
              <a:t>uluslararası standartlara </a:t>
            </a:r>
            <a:r>
              <a:rPr lang="tr-TR" sz="5100" dirty="0" smtClean="0">
                <a:latin typeface="+mj-lt"/>
              </a:rPr>
              <a:t>uygun olmalı </a:t>
            </a:r>
          </a:p>
          <a:p>
            <a:pPr marL="0" indent="0" eaLnBrk="1" fontAlgn="auto" hangingPunct="1">
              <a:spcAft>
                <a:spcPts val="0"/>
              </a:spcAft>
              <a:buFont typeface="Arial" pitchFamily="34" charset="0"/>
              <a:buNone/>
              <a:defRPr/>
            </a:pPr>
            <a:endParaRPr lang="tr-TR" sz="5100" dirty="0" smtClean="0">
              <a:latin typeface="+mj-lt"/>
            </a:endParaRPr>
          </a:p>
          <a:p>
            <a:pPr marL="0" indent="0" eaLnBrk="1" fontAlgn="auto" hangingPunct="1">
              <a:spcAft>
                <a:spcPts val="0"/>
              </a:spcAft>
              <a:buFont typeface="Arial" pitchFamily="34" charset="0"/>
              <a:buNone/>
              <a:defRPr/>
            </a:pPr>
            <a:r>
              <a:rPr lang="tr-TR" sz="5100" dirty="0" smtClean="0">
                <a:latin typeface="+mj-lt"/>
              </a:rPr>
              <a:t>ve </a:t>
            </a:r>
            <a:r>
              <a:rPr lang="tr-TR" sz="5100" b="1" dirty="0" smtClean="0">
                <a:solidFill>
                  <a:srgbClr val="FF0000"/>
                </a:solidFill>
                <a:latin typeface="+mj-lt"/>
              </a:rPr>
              <a:t>yapılan işe uygun tipte </a:t>
            </a:r>
            <a:r>
              <a:rPr lang="tr-TR" sz="5100" b="1" dirty="0" smtClean="0">
                <a:solidFill>
                  <a:srgbClr val="002060"/>
                </a:solidFill>
                <a:latin typeface="+mj-lt"/>
              </a:rPr>
              <a:t>güvenlik ağı </a:t>
            </a:r>
            <a:r>
              <a:rPr lang="tr-TR" sz="5100" dirty="0" smtClean="0">
                <a:latin typeface="+mj-lt"/>
              </a:rPr>
              <a:t>seçilmelidir. </a:t>
            </a:r>
          </a:p>
          <a:p>
            <a:pPr marL="0" indent="0" eaLnBrk="1" fontAlgn="auto" hangingPunct="1">
              <a:spcAft>
                <a:spcPts val="0"/>
              </a:spcAft>
              <a:buFont typeface="Arial" pitchFamily="34" charset="0"/>
              <a:buNone/>
              <a:defRPr/>
            </a:pPr>
            <a:endParaRPr lang="tr-TR" sz="5100" dirty="0" smtClean="0">
              <a:latin typeface="+mj-lt"/>
            </a:endParaRPr>
          </a:p>
          <a:p>
            <a:pPr marL="0" indent="0" eaLnBrk="1" fontAlgn="auto" hangingPunct="1">
              <a:spcAft>
                <a:spcPts val="0"/>
              </a:spcAft>
              <a:buFont typeface="Arial" pitchFamily="34" charset="0"/>
              <a:buNone/>
              <a:defRPr/>
            </a:pPr>
            <a:r>
              <a:rPr lang="tr-TR" sz="5100" dirty="0" smtClean="0">
                <a:latin typeface="+mj-lt"/>
              </a:rPr>
              <a:t>Yapı alanında kullanılan güvenlik ağının </a:t>
            </a:r>
            <a:r>
              <a:rPr lang="tr-TR" sz="5100" b="1" dirty="0" smtClean="0">
                <a:solidFill>
                  <a:srgbClr val="FF0000"/>
                </a:solidFill>
                <a:latin typeface="+mj-lt"/>
              </a:rPr>
              <a:t>kullanma kılavuzu işyerinde bulundurulur. </a:t>
            </a:r>
            <a:r>
              <a:rPr lang="tr-TR" sz="5100" dirty="0" smtClean="0">
                <a:latin typeface="+mj-lt"/>
              </a:rPr>
              <a:t>Güvenlik ağları </a:t>
            </a:r>
            <a:r>
              <a:rPr lang="tr-TR" sz="5100" b="1" dirty="0" smtClean="0">
                <a:latin typeface="+mj-lt"/>
              </a:rPr>
              <a:t>standartlara ve kullanım kılavuzuna uygun şekilde kurulur.</a:t>
            </a:r>
          </a:p>
          <a:p>
            <a:pPr marL="0" indent="0" algn="just" eaLnBrk="1" fontAlgn="auto" hangingPunct="1">
              <a:spcAft>
                <a:spcPts val="0"/>
              </a:spcAft>
              <a:buFont typeface="Arial" charset="0"/>
              <a:buNone/>
              <a:defRPr/>
            </a:pPr>
            <a:r>
              <a:rPr lang="tr-TR" sz="5100" dirty="0" smtClean="0">
                <a:latin typeface="+mj-lt"/>
              </a:rPr>
              <a:t>      </a:t>
            </a:r>
            <a:r>
              <a:rPr lang="tr-TR" sz="4200" b="1" dirty="0" smtClean="0">
                <a:solidFill>
                  <a:srgbClr val="0070C0"/>
                </a:solidFill>
                <a:latin typeface="+mj-lt"/>
              </a:rPr>
              <a:t>(</a:t>
            </a:r>
            <a:r>
              <a:rPr lang="tr-TR" sz="4200" b="1" dirty="0" smtClean="0">
                <a:solidFill>
                  <a:srgbClr val="FF0000"/>
                </a:solidFill>
                <a:latin typeface="+mj-lt"/>
              </a:rPr>
              <a:t> </a:t>
            </a:r>
            <a:r>
              <a:rPr lang="tr-TR" sz="4200" b="1" dirty="0">
                <a:solidFill>
                  <a:srgbClr val="0070C0"/>
                </a:solidFill>
                <a:latin typeface="+mj-lt"/>
                <a:cs typeface="Arial" pitchFamily="34" charset="0"/>
              </a:rPr>
              <a:t>Yapı İşl. İSG Yön. </a:t>
            </a:r>
            <a:r>
              <a:rPr lang="tr-TR" sz="4200" b="1" dirty="0" smtClean="0">
                <a:solidFill>
                  <a:srgbClr val="0070C0"/>
                </a:solidFill>
                <a:latin typeface="+mj-lt"/>
                <a:cs typeface="Arial" pitchFamily="34" charset="0"/>
              </a:rPr>
              <a:t>/ ÇSGB </a:t>
            </a:r>
            <a:r>
              <a:rPr lang="tr-TR" sz="4200" b="1" dirty="0">
                <a:solidFill>
                  <a:srgbClr val="0070C0"/>
                </a:solidFill>
                <a:latin typeface="+mj-lt"/>
                <a:cs typeface="Arial" pitchFamily="34" charset="0"/>
              </a:rPr>
              <a:t>Yüksekte Çalışma Talimatı </a:t>
            </a:r>
            <a:r>
              <a:rPr lang="tr-TR" sz="4200" b="1" dirty="0">
                <a:solidFill>
                  <a:srgbClr val="0070C0"/>
                </a:solidFill>
                <a:latin typeface="+mj-lt"/>
              </a:rPr>
              <a:t>)</a:t>
            </a:r>
          </a:p>
          <a:p>
            <a:pPr marL="0" indent="0" eaLnBrk="1" fontAlgn="auto" hangingPunct="1">
              <a:spcAft>
                <a:spcPts val="0"/>
              </a:spcAft>
              <a:buFont typeface="Arial" pitchFamily="34" charset="0"/>
              <a:buNone/>
              <a:defRPr/>
            </a:pPr>
            <a:endParaRPr lang="tr-TR" sz="5100" dirty="0" smtClean="0">
              <a:latin typeface="+mj-lt"/>
            </a:endParaRPr>
          </a:p>
          <a:p>
            <a:pPr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DF4C5C5C-07BA-402F-B680-AE1073FB5FD0}" type="slidenum">
              <a:rPr lang="en-GB"/>
              <a:pPr>
                <a:defRPr/>
              </a:pPr>
              <a:t>40</a:t>
            </a:fld>
            <a:endParaRPr lang="en-GB" dirty="0"/>
          </a:p>
        </p:txBody>
      </p:sp>
    </p:spTree>
    <p:extLst>
      <p:ext uri="{BB962C8B-B14F-4D97-AF65-F5344CB8AC3E}">
        <p14:creationId xmlns:p14="http://schemas.microsoft.com/office/powerpoint/2010/main" val="1744878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5" name="Text Box 5"/>
          <p:cNvSpPr txBox="1">
            <a:spLocks noChangeArrowheads="1"/>
          </p:cNvSpPr>
          <p:nvPr/>
        </p:nvSpPr>
        <p:spPr bwMode="auto">
          <a:xfrm>
            <a:off x="198438" y="1557338"/>
            <a:ext cx="8362950" cy="3416300"/>
          </a:xfrm>
          <a:prstGeom prst="rect">
            <a:avLst/>
          </a:prstGeom>
          <a:noFill/>
          <a:ln w="9525">
            <a:noFill/>
            <a:miter lim="800000"/>
            <a:headEnd/>
            <a:tailEnd/>
          </a:ln>
        </p:spPr>
        <p:txBody>
          <a:bodyPr>
            <a:spAutoFit/>
          </a:bodyPr>
          <a:lstStyle/>
          <a:p>
            <a:pPr marL="342900" indent="-342900" algn="just" fontAlgn="auto">
              <a:spcBef>
                <a:spcPts val="0"/>
              </a:spcBef>
              <a:spcAft>
                <a:spcPts val="0"/>
              </a:spcAft>
              <a:buClr>
                <a:schemeClr val="accent6"/>
              </a:buClr>
              <a:buFont typeface="Wingdings" pitchFamily="2" charset="2"/>
              <a:buChar char="q"/>
              <a:defRPr/>
            </a:pPr>
            <a:r>
              <a:rPr lang="tr-TR" b="1" dirty="0">
                <a:solidFill>
                  <a:srgbClr val="595959"/>
                </a:solidFill>
                <a:latin typeface="Arial" pitchFamily="34" charset="0"/>
                <a:cs typeface="Arial" pitchFamily="34" charset="0"/>
              </a:rPr>
              <a:t>Güvenlik ağları pasif düşme durdurma sistemleri içinde oldukça etkili bir </a:t>
            </a:r>
            <a:r>
              <a:rPr lang="tr-TR" b="1" dirty="0">
                <a:solidFill>
                  <a:srgbClr val="FF0000"/>
                </a:solidFill>
                <a:latin typeface="Arial" pitchFamily="34" charset="0"/>
                <a:cs typeface="Arial" pitchFamily="34" charset="0"/>
              </a:rPr>
              <a:t>toplu koruma </a:t>
            </a:r>
            <a:r>
              <a:rPr lang="tr-TR" b="1" dirty="0">
                <a:solidFill>
                  <a:srgbClr val="595959"/>
                </a:solidFill>
                <a:latin typeface="Arial" pitchFamily="34" charset="0"/>
                <a:cs typeface="Arial" pitchFamily="34" charset="0"/>
              </a:rPr>
              <a:t>önlemidir.</a:t>
            </a:r>
          </a:p>
          <a:p>
            <a:pPr marL="342900" indent="-342900" algn="just" fontAlgn="auto">
              <a:spcBef>
                <a:spcPts val="0"/>
              </a:spcBef>
              <a:spcAft>
                <a:spcPts val="0"/>
              </a:spcAft>
              <a:buClr>
                <a:schemeClr val="accent6"/>
              </a:buClr>
              <a:buFont typeface="Wingdings" pitchFamily="2" charset="2"/>
              <a:buChar char="q"/>
              <a:defRPr/>
            </a:pPr>
            <a:endParaRPr lang="tr-TR" b="1" dirty="0">
              <a:solidFill>
                <a:srgbClr val="595959"/>
              </a:solidFill>
              <a:latin typeface="Arial" pitchFamily="34" charset="0"/>
              <a:cs typeface="Arial" pitchFamily="34" charset="0"/>
            </a:endParaRPr>
          </a:p>
          <a:p>
            <a:pPr marL="342900" indent="-342900" algn="just" fontAlgn="auto">
              <a:spcBef>
                <a:spcPts val="0"/>
              </a:spcBef>
              <a:spcAft>
                <a:spcPts val="0"/>
              </a:spcAft>
              <a:buClr>
                <a:schemeClr val="accent6"/>
              </a:buClr>
              <a:buFont typeface="Wingdings" pitchFamily="2" charset="2"/>
              <a:buChar char="q"/>
              <a:defRPr/>
            </a:pPr>
            <a:r>
              <a:rPr lang="tr-TR" b="1" dirty="0">
                <a:solidFill>
                  <a:srgbClr val="595959"/>
                </a:solidFill>
                <a:latin typeface="Arial" pitchFamily="34" charset="0"/>
                <a:cs typeface="Arial" pitchFamily="34" charset="0"/>
              </a:rPr>
              <a:t>Kurulacağı alana göre </a:t>
            </a:r>
            <a:r>
              <a:rPr lang="tr-TR" b="1" dirty="0">
                <a:solidFill>
                  <a:srgbClr val="FF0000"/>
                </a:solidFill>
                <a:latin typeface="Arial" pitchFamily="34" charset="0"/>
                <a:cs typeface="Arial" pitchFamily="34" charset="0"/>
              </a:rPr>
              <a:t>dikey, yatay ve açılı </a:t>
            </a:r>
            <a:r>
              <a:rPr lang="tr-TR" b="1" dirty="0">
                <a:solidFill>
                  <a:srgbClr val="595959"/>
                </a:solidFill>
                <a:latin typeface="Arial" pitchFamily="34" charset="0"/>
                <a:cs typeface="Arial" pitchFamily="34" charset="0"/>
              </a:rPr>
              <a:t>olarak 3 şekilde kurulum yapılabilir.</a:t>
            </a:r>
          </a:p>
          <a:p>
            <a:pPr marL="342900" indent="-342900" algn="just" fontAlgn="auto">
              <a:spcBef>
                <a:spcPts val="0"/>
              </a:spcBef>
              <a:spcAft>
                <a:spcPts val="0"/>
              </a:spcAft>
              <a:buClr>
                <a:schemeClr val="accent6"/>
              </a:buClr>
              <a:buFont typeface="Wingdings" pitchFamily="2" charset="2"/>
              <a:buChar char="q"/>
              <a:defRPr/>
            </a:pPr>
            <a:endParaRPr lang="tr-TR" b="1" dirty="0">
              <a:solidFill>
                <a:srgbClr val="595959"/>
              </a:solidFill>
              <a:latin typeface="Arial" pitchFamily="34" charset="0"/>
              <a:cs typeface="Arial" pitchFamily="34" charset="0"/>
            </a:endParaRPr>
          </a:p>
          <a:p>
            <a:pPr marL="342900" indent="-342900" algn="just" fontAlgn="auto">
              <a:spcBef>
                <a:spcPts val="0"/>
              </a:spcBef>
              <a:spcAft>
                <a:spcPts val="0"/>
              </a:spcAft>
              <a:buClr>
                <a:schemeClr val="accent6"/>
              </a:buClr>
              <a:buFont typeface="Wingdings" pitchFamily="2" charset="2"/>
              <a:buChar char="q"/>
              <a:defRPr/>
            </a:pPr>
            <a:r>
              <a:rPr lang="tr-TR" b="1" dirty="0">
                <a:solidFill>
                  <a:srgbClr val="595959"/>
                </a:solidFill>
                <a:latin typeface="Arial" pitchFamily="34" charset="0"/>
                <a:cs typeface="Arial" pitchFamily="34" charset="0"/>
              </a:rPr>
              <a:t>Kurulumu yapacak personelin </a:t>
            </a:r>
            <a:r>
              <a:rPr lang="tr-TR" b="1" dirty="0" err="1">
                <a:solidFill>
                  <a:srgbClr val="595959"/>
                </a:solidFill>
                <a:latin typeface="Arial" pitchFamily="34" charset="0"/>
                <a:cs typeface="Arial" pitchFamily="34" charset="0"/>
              </a:rPr>
              <a:t>açısal</a:t>
            </a:r>
            <a:r>
              <a:rPr lang="tr-TR" b="1" dirty="0">
                <a:solidFill>
                  <a:srgbClr val="595959"/>
                </a:solidFill>
                <a:latin typeface="Arial" pitchFamily="34" charset="0"/>
                <a:cs typeface="Arial" pitchFamily="34" charset="0"/>
              </a:rPr>
              <a:t> değerler, </a:t>
            </a:r>
            <a:r>
              <a:rPr lang="tr-TR" b="1" dirty="0" err="1">
                <a:solidFill>
                  <a:srgbClr val="595959"/>
                </a:solidFill>
                <a:latin typeface="Arial" pitchFamily="34" charset="0"/>
                <a:cs typeface="Arial" pitchFamily="34" charset="0"/>
              </a:rPr>
              <a:t>ankraj</a:t>
            </a:r>
            <a:r>
              <a:rPr lang="tr-TR" b="1" dirty="0">
                <a:solidFill>
                  <a:srgbClr val="595959"/>
                </a:solidFill>
                <a:latin typeface="Arial" pitchFamily="34" charset="0"/>
                <a:cs typeface="Arial" pitchFamily="34" charset="0"/>
              </a:rPr>
              <a:t> noktasının seçimi ve ağın yerleştirilmesi ile ilgili teknik bilgilere sahip olmalıdır</a:t>
            </a:r>
            <a:r>
              <a:rPr lang="tr-TR" sz="2200" dirty="0">
                <a:solidFill>
                  <a:srgbClr val="595959"/>
                </a:solidFill>
                <a:latin typeface="Arial" pitchFamily="34" charset="0"/>
                <a:cs typeface="Arial" pitchFamily="34" charset="0"/>
              </a:rPr>
              <a:t>.</a:t>
            </a:r>
          </a:p>
        </p:txBody>
      </p:sp>
      <p:sp>
        <p:nvSpPr>
          <p:cNvPr id="56323" name="9 Dikdörtgen"/>
          <p:cNvSpPr>
            <a:spLocks noChangeArrowheads="1"/>
          </p:cNvSpPr>
          <p:nvPr/>
        </p:nvSpPr>
        <p:spPr bwMode="auto">
          <a:xfrm>
            <a:off x="198438" y="165100"/>
            <a:ext cx="3744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r>
              <a:rPr lang="tr-TR" altLang="tr-TR" sz="2800" b="1">
                <a:solidFill>
                  <a:schemeClr val="bg1"/>
                </a:solidFill>
              </a:rPr>
              <a:t>Güvenlik Ağı Sistemi</a:t>
            </a:r>
          </a:p>
        </p:txBody>
      </p:sp>
      <p:sp>
        <p:nvSpPr>
          <p:cNvPr id="56324" name="AutoShape 2" descr="data:image/jpg;base64,/9j/4AAQSkZJRgABAQAAAQABAAD/2wCEAAkGBhQSERUUExQWFBUWGR0aFxgYGR4fHBsfHRsbIB8cHiAfICYeHR0lHBwbHy8gIykqLSwvICExNTAqNSYrLCkBCQoKBQUFDQUFDSkYEhgpKSkpKSkpKSkpKSkpKSkpKSkpKSkpKSkpKSkpKSkpKSkpKSkpKSkpKSkpKSkpKSkpKf/AABEIAMMBAgMBIgACEQEDEQH/xAAcAAACAgMBAQAAAAAAAAAAAAAFBgQHAAIDAQj/xABIEAACAgAEBQIDBgQDBgMGBwABAgMRAAQSIQUGEyIxQVEHMmEUI0JxgZEzUmKhQ3LBFSRTgqKxCBbwY5LCw9HhGCVzhJOys//EABQBAQAAAAAAAAAAAAAAAAAAAAD/xAAUEQEAAAAAAAAAAAAAAAAAAAAA/9oADAMBAAIRAxEAPwC8ScQs/wAVSIbsgY+Azhb/AH3r8gcd83IVRiPQYWcxllic0gcuwrWzFWLvpK+Cti63I/KsBPyPG+uSh0iwaaNmsEVYOpVINMCDuD/YwMzncwuoKZm0i9fRjKvYYgqAwvTQvxeoeoJEBkI6c0LhCo7hpABpyrIyrV2RQBsqb83h310LO3+mAVhxeSRq1srKgYx9F7LA35DXZHmM2CDYJo44njs4UMXNihRgpWIaiLLfN+TEePO18ON8Tkmd4ULQTwkyRIHJWRRSLJOYharqLMkWq307j0AleKPNI8kZK5hQPtMD2TJEVdUsLq6baQZTCgLkldxZOAYo+Mzq0ayyZdS5BVdMgdgpt+0glQF21Ha68asAOO8ZlzQ1RNI8OpVCQqyywuL0ySIHDuWfSyxNpXTTP42HKvUjqBZHgaRVCJRmyz2DpPmMxoa/9mhQHvkBwW4JkJZJjGpTrICJ8ygYLH1GL6I1Pacwy6Szn+lmLWq4DlwbliTrOoe5v8WQE6VU1TSKKSTMsoHpQFbUB1LA4fkI8tHpUkKLZmZiST6szHcn6n8tgAMeZbLxZWKlGhB53JJJPkk2zux9TZY+5xpFA0pDyAhRusZ9P6n929l8L9TuAIK149Jx4BjhxDV0n0fNpbTXvRr9brAaxcUiaQxrLG0i+UDqWH5qDYxKBx88ckcJ4fm+HSwkdPiia2Vy5WVnslNFkXvSFfPk+oOLF5d5+kgjyOW4jFLHmswWj1MFAJVgFZu4bsCvi97wFhYzCwPiVw8Ttl2zKrMj9NldWXuBqgSuk77bHGma+JeQWJpY8wk+irjiIaQ2QO1CQT5vb64BhzmaZB2xtIfNLX/xEC/peI0OVkZw7SOikA9Kk2PqCwBsVXg+d79MK2Q+MmRllEX+8IxZVp4WFFjtdXpu/XDTnuYsvDLFDJKqyzGo031N6bAb19fGAJDGYSuZ/iQuR4hlsrLGBHOATMXoJbFdxp9wN7HnHXL/ABCX/aOZycyLAuXjWTrPIArBtFbECrLj1wDhjMLmf+IWRiieX7THIsenX0mEhUMwUEhCSBZAvAzLfGXhTnSMzROw1RSC/wDowDtjMRJszpkUH5X7fybyP3Fj8wPfEsHAZjwjHuAee5kMc3TWJpB8pZWUHXp1FArEamCU3nx4ujgBXM3KbB2zGVGpiQ0+W1aUzFeoPhJdNjV4YbN7jnlc39tk6sSv9nja3iYaWaQbMCp+V1/Ep2P/ADWDkXNuWJ0PJ0X/AJJgYm/QPWr81vA/mHgDnXmMmalcASx2AuYUbUSdhIBsr+3ax0kFQ4ifruWitsqptwt9xN2V9Teq2X2sjuYDHRZq/h2+TWt130fVa+aED2+XyLXTpG5TPLIojyPUOx+0q4IdWBGrUDWmezuLAYEeAVdZr5nVUOTJKEEy2Da791A0RITYZWrc+h1UG7PvSW2UWr0b6LF9pG7R0fAsqDY2K6fc1l2kl6mX3jGlpFVtpfFMm+kSAVpPhtrqo2HgQxVHlbeI2ZF8ld+4p4J3Nsm29haJIxivTCHKNccm8hvZL3ZkO3cb7l2AsEaSaYJaczZIADqIK9CpsfQ2t3+ePMC35vy4JCwzuo2Drelh6MKNUfIxmAY+OcQ6a6QoYsNwSQNNgEk+w1Cz6YCcP4502WMxmQSd1Cg6t2klg2lPJA1BvmvYeFaczlEetaq1GxqANH3F+MC3y2VOZ0WvW0F2QGiyudOpgPNnYE4DeCB5GsxiFA2oqSpd2vYnTaqLF7Ek0PAsFd504nBmJFyTEgkqyuRcfVv7tCL+8bZn09yjSCw9p3HeZBAhjB1lSRJIDYhSidchsV2+gOomqG4wjz8OeFekQ5y8hOl1H3kesWdJsCKIQhi8pOp9TGwTgO+czPWAhkbp5qNupET36WFhC5tY5Mzp1OAoIGx9O4fHK8rIp1Q52MnRQ+fSAWpqIDFQkZzOnSSxVAQdI7y5VpdET0ZdBaGeO1V0IDEDTbx5fdI71B2ojY+TGUyEksnQiYNNoC5rNKB92PNCh/Fa2Kx+FvUR4DBK4Pl/tLv0VWOZwq5zMIDpSt+lDqsdTezXapOo6mYDDnkchHlYljiTSq+ALJJJs2TuzE7lid9yTjnlYoMlAka1HGvao8knz9WdybY+SSSd8R5+YGXuGVmK2AGbppdmhs8gcbn8SjAEYcqSQ8hs/hHov5e7emr9q3uUBgLk+a4nZUcPCzmkEgGlz7LIhaNm/pDX9MGgcB7jxhjCcCpuNnTaJqLtohF1robt47UFE6vUDbythUXNmfycuZmy/GMqMnON4c1AGOsb05oWw2HkH1B0kYUn4nmM+mTjZJJ544JhEynvtHtJDfnToKm9yB74+iuJ5GDMssU0Ec4Fk60VlT2+YGmPsPS8awctZSGRZlhijeNNCMFA0pv2j0A3O31OApTh+bOc4gs8OTy+aOciSSRJaBSSE6ZumSRTHZxvuGBx15D0QZ/puOHKI85KoaWxmr1FV0HwRdAf82Lgh5dyMLJKkMEbKWKMqqDbDuK15JA3rcgY1PJXD3YynKZdmc6y5jUkk76r83e94BSg4BFmuLcTy86lgfss8bKzKyMItGpWBBB2H9scPg5lBmJM1m8yzzZuOU5fXIQSiKq0F2FE7gn/AOpuyYuGRCVplRRK4CtIANTAeAT5IGIfBuDZbLSSrBGI2kPUkrV3Ek92+3vsMBWvxv4EMxm+GoW09ZpIdXsWaPSa9tTb/TFa5ufMNmMxDml0zx5N4XvyejUik+h7UUBh5AB9cfS/E+DZbNOnWjWRoGDoW/CT4I+vb/bHPMco5V80ubaJTmEFCTe6oiiAdJ2JG4P9sBWHwkhycpMDTZXMl4FLQDJhCukoTrkqpKarsmzRxP8AhjynlZPt8c+WhkaDOyquqNSVXagDWwFbYs5IY1cABVYgkUADQq/H5jGuV4XDE7vHGiPKbcqoBc7m2I+Y7nc/XAdM3ltcbLekkbH2Pof0IB/TEdc2zRB12YfMv1GzL+d3R+g98EMDM05hcsosPVj+oVuPqUBH5qv82A653iqRwtMTaqur8/YfmTQ/M4h5fgIOV6Upt273dTREpOoup8gq57fYADG+biVQQQGglBEgPgah5/ysLB+pHucZwSVkLZeQ6mj3RibLxn5Sfdl+Rj6kA7ahgBmWfUrRvHrkjOmQIpI+jbyAgOpDDzVkWaOOK5R4SHy0TIw8x6CqSDyU+ZlRvVX232OxOCfMXCdRE8a6pEFMgJHVTyY7BHcNyh9G28M2IkDIyh0h7GFoxlTuHoaNkfruMByz/DTOv27h7iLMFaIYUsoWx05lPyupBUMRqQgg2LGB+TzQ6evKa/tDds8T7OWH4HBvRKNyr7rXcxZSCZz5/wCyu0wX7pqM6qwYqFFdYBfYAB1AsqNXlSGlcc4K0hGbyTIuZCUDsUnj8hHO+3qrj5SfUEghpkZFUDoG5G/iqQRuKsMDurL439DbWSCVHmHjssRki6OWjVn0zTLIzh/LPHo0hwaIMgG25GsMwwbn4oIYFdA65zMDu1qQy02k2u4JDfdpdhmYblSxwJSBUfLBFMpRi8g1FtVEsFVmssAVk3atbMW213gIEfJnGyAWz0CsRupRSQfUEhKJHixjMO8cNgH7U8di9HUrT/TRWxXijvjMBLzXM6iV4FsSjZC47HYprIWjqbSvc1CgCNxhMTKu0umQoc6LkU7hZdA6aTZgRLsFJfpxahY8914K8zhMxIdA6OYhvQX2JUOKZgjazl2kAN7WVHnww2dhmwctIQuaSnXULD6NlllSOkUFyWSMsbAVhe2A0bNBy7xgRkEyTQyKq3Z2zUw7nBCxllTYiwTsTenB8+ZHCRKZ8vISZBKT1V6hLl5dR7YyoGhAO7tIIIJxwmWSQEL91moiHtyPvAAI1mzCxg0dOtli1V4Piys3IAyTSZTKUJCdeazIF9ItQNXdzMB2odkFH8NEJcHDDLI+WyjEaWvMZlqYxk79NRWlpguwFaY10kizpZqy2UhyGXWOFNr0ol2zu1k2TuWO7Mx9ASdhiZwjhEeWhWGJdKINvc3uST5LE2STuSScQZnH2xmb5YYAwH1keTUfz0wgfqffABuYp5suY5iVLMaZtgo3BESgnUEIDEle5ioLbDSYWYYOWaXMiZCrB1VVdFHThcmiVNtCXIABADg76bY5xZRLl2iliadipkZFIsMBrVATsDelR+YvzhVPDZV1rDlWQyayshR21aYZKUrMNMY7uiAy22o1e+AcuH8Fj+zHLuUlj+UqqhVFV2jT6hgTq2YHfyMd+WJXOXAkYuyPLHqPlhHK6Bj/AFEKCfreInA3kiWbqrpijY9PtVexb/Cqj0ANiw17aflHXhsbxwJH4mk1SN/QXZncn3pn0j3NfXAbcVlEpKE1CldY/wAx2IiHvdjVXoQo3Y1uSwN0DKwpF2qNT7148Wfcih4xkaLp1naKOyvrqIs6z6n1r3JLb7YkcLgNNI16pDqIP4RVBf0Ht63+eA65HJCMfzMQNTHyxAqyf9Mcs+xVg1EiqFKW0m/Okbnbbbx+uJ2Ioyba9RkYi9l8Af6n9cBE4Xl9RYuLHad1KjWCSxUEAgXoo+pF+d8ds+4ZlhH47L/5BV/uSF/U+2JwFYgcKGsvN6OaT/IhIH7tqf8AJh7YAgBgdw2RWmzBB1MrhT/TSKQN/wDNd+N8EScCuBhS2YkUk65mv2tAsZr6dn73gOeZfTmLG38FT7UzyCve7I/9Xg1gTmlHUcn0EP8AaVjgtgIXEaBjc7aXAv8Az9v/APYrjzizlY9Y8x0/6Luw/VdQx5x0H7PIR8yqWX817h/cDEmGVZEDDdXUEfUEX/2wHRXsXiNI6S64wd1IDEfhagwr6i1b9sDc5xNsrlQejLmGUhAkQt2AOnVvsO0aiT+Xrirvhx8YYo2khzhKqzu6zEElmd2LdTTstAoBQoV+wW7lHDKUcDe9q29mX8gf7EYhNlWUhEBEkIuJj4ZNgYyfY0FO3kK3kDAn4h88R8Py3UQxvO9GJC3kHt10N2VdiQPI9cFsplB9lgfWZmjVZOqbBexbt9AwLdtV4FbYArk82sqBhe9gg+QQaKn2INg/lgHxDhiQyFxEjLM3+XTIx9Tts5rz4b317S8wwy8nWBqKUgS+ysaCyfS9kb/lO1GymYy6yIUcBlYEEH1B8jAL7SGPaoUPsZDf7B7wJTiTcPtkRpcoSAYowS8DN46YIGqJm26flCbW12UrFktBMQihZlF63HzJezafFjwxBG+/gjAVY2zkhoqkMfqOwbjY2ACrup28lYyTsZRpDpDwObOLJmOoockGOiek9X2n/wBkoLIrqASS8g2ZRgXHxmSbMCaGIQ640MTTA9IFdKsDp3kG+lGU0dQII2xPzXHTlGfJxPF/D6tEg9BLIZVXax4KqwATV+JQFwMhgnkQRZWF2MS9KOUtpjBClWDsCH7RorSGFdhsrgI2Y+NckbtG2SDMhKsySnSSDRK2t6SRY+mPcSE4XkwAJIs8jgd6jLKwVvVQyw6WANjUux8jGYDtxiJM1NK2UcR5iN6Yk6RIUtV6lLqeJG6goUrFSDYB08svG2ajEUlpmYCGUSA/MopJZIlYHTr1tGrHYiztdbNw9zK82WfRL13Euq9LEMQBJpJZxHHukeoDwT8pEZ4qXlEUCgTEAyy6RUS0ArMPxSkDsTxsGPaqrgIwjkb/AHSGQyThV605A+62/iNQA6x/DH+TGlvU18A5fhycIhgXSo3JO7Mx8ux/Ex9T/ptjpwjg8eWj0RigSWYk2zsfLux3Zj6k/wDYDE0nAe4VuL5kJm5PBuGIEXV/eykA/npr9SfTBPjnHly0QkI1KTV2KGxN+9UCdgcKsGZEshkkVi8+rQqMpVnQV0w6tqAVNydvMnvRApl+IqhtpASWtqIBJ/qvZVuuy7rydtIIR8UZ+5I2agaUV3GvBJFD9D7HfxgDkssYXhIVPJLhFjQLGAB3UukV3OW8jSiXvqx24fxfPNmolfp9KQt4H4QraSvrRKg2T+L0sAAfaF3ppaRF7jGu5JG41NW4HnSPJAskbHxYCzFfVqMp9h+GMfp5/U/iGFvh3HmlziLISp6h2U7X0TQP087e9Yd0jABr88AJ5gBdBl0+aXa/5EFan+tbADbc/SsaycWP22OBaKmOV3NeqmKgP/5LP5jHRXDTySWKjXpgk0B+Jr/6d/p6b3XeU5uePMyObMj6o4rUsiUrSSig5VQSqEd16aO5JChbWBHAuKtKXV9O3epW90ZpFWx7/dnf1BGJnEOILFA8reERnNb7AXt7nFZ8s80zQTys6rLGI4ULI4IVUslVYKod16/cKX2BJ8hY/GpToEaGnlOhSPK2O5v+Vbb86HrjbNzCCNVQCyVjjX0vwB+QAJP0U46rEDLqPnTSj2F2f3IH7DEDmBh9zTBWWTUL2pdDqx/RXP66R5IwEWbK9SZkmi1xKl9Rh+LyaN9orxpH5kevXl+QpLLlySyoqSRljbBXMilGayWIaNiCSTTAEki8cOJcwoL1agg3oAl5Ks0qjfT2nUTt70N8aR8ViycTZzOyCI5hlu99Io9OIaQbIXUSR5YufBwBLMfxn8Voi/8A9G/9fvgthNi+IWTkLSRSdUBO4Ip1IASQXUjUqm61VQPqLxE4r8VoopUQIaKa3d7CqLA8gEgHzq0kbG6AJAPZF44ZDLdONUvZRQ/IeP7VhMyHP0MbZmeVnETyosYA1biPS2mvmW4ybGC/JPMa5tJ2Vy4WaQKxBB0F2K7HcAbgWPAGAAfEnm85KeMg0BCSfF9+YgXYHyRGsu2K45ozeV4lmPtLzxQsQFjhA2AFm5X0jUSbsgUNgGNWWP4iZeCbjqDMMulMvGqI1EOzu4GxpTp1a9NgtpCjc4QOYeSZYCHg3B7mCsCIy6SyBUcE9RVgQEuaux51DAHucOZsrmBL9pyaSZnSNE+XmIVfCrYYkFQN6Fi9trJwwfDyQZLh0nVmZpp1BWAMW6SOOxihNKW1Bj42r64p/IRo06pmXaNNREjad199iNt9vG3ti7eQ+FQ5GSR0j6oEUbiRpATpddREdRhGIpdwxJFePlwFqiMPHRFqwoqR5B9CD9NiMQeFOYg8Tk1F8jt+KPerPqy0VPqaDfiwRhlBUMCCCLBG43xW/O4hnzGiNS8nhzsykil0AMe02wVnSqJVDqZu0OPP/wAQcsY1prG+gabMhIooyEhujXa3jUeyxTYA5bOcVzy6csn2DLgm5ZW++c0Czkka9RsE9NFG47qrD/yDy9GsEczwxiXcKR3aVs/KTZBbzdk1pF0oAJ8wsmWWTOECo4yZAfxBVJUj+sHtHuGr0FBROW5Oki43BlkzPVkGmSSYLWgUS2rUWB7K2OzawD5IxdvApfsmnLNvDZWCXxZ3Jjk8d/kh/D733fMh/D7hqxQy8Vz7hXzRLlnIVFQtYAPzMWIsKvoFGBHOfxbjnBggTqQgqXaTYOEOrQqqRoU6QLOo7+lbhakvxFySsVMpJBIsRuRt7ELRH1GxxmFXKZ12jRhFmAGUEDpZoeR7Imgfknb7bY9wE9MlqzUiwppzMw+9YkskEYY6SV2GtjbqorUxLHZSS5cK4UmWiCICdyWYm2dj5Zj6sT5P7UABj3IcNjgD6dtbtI7E7sx8kn6CgPYAAbDGubk6+XcZeZQXVlSVacKxFBhRokHerwAc86CXMrlsshkfppLK7Go442ojxbM5B2UD6k0DhVzHPz5yTKZfL00eYkcZllPfEgkoRkGtLFCAx3NXXvjX4JcNaJs7rdpCrpEjsPmSLqIpHkgbHa9qGGT7Eju86Rizmo0Vq3qORVdx7FnDAkeQqnAF+Yo0aHpMgkMp0ol1v72N1Ci2LDcAbb0CJy/L8cWZjjj1AmN5JiPU3GoJu9Os6jQP4PpiDzRxnMR8ShTKRx5mQwMGjZyOkC6HqOfCKQAB6tVegscEzycQWaZ4JmCgtlsvqXSNLIrs8gqhqelYjUbIBIOAaeM8PRYxl4l+8lIZbs7xur9SQmyyBtIIJN6goq9vUzPS+2TvTPCWo3+ARrIqj+W7392F+1ROBZ5zNmMxmUEbExQqiN1NC1YJYKtankJO1ChuawL5gnnEucCwhop1MYBLK5MUY1SKKOod5pQLbpmj8oILmbhceJNLxhZC1DVrs9y+xDRg7jeqNgkYsflDmH7XCxYaZInMcgHjUADY+hBBr0NjerKfHwISIZZHUMQOpGlMKIZwdeqmHzltJJpbFGxhh+H/AAtoYsw0lB5Z3JANgaaQC6W/lJ8A0RdGxgJOayTZjh8yLTO6v07r5gxKAkHfuAFmj7gG8LHBeD5IRl8rCkYeydiWG1lXUkkFSJAy7H7qvxDDzwdgqGPwUJBBO9Ekg/W/f3vFc8x5Qz8ReSBKjBVWZbAldPxel0wCEg/4R3J2AFIOJSTMciJA1i0kYajGY2R+mxBHVXSKEgo7WSdQOFHh/CFysWYyipqJdhJJqsFumppTQGkAitr72vdLww8O5fjT5lEsgLMV/CAdIAOo6AOxVs+x02bubwrILGBDa9RQ4eqHcV7iAPFyaj7gMAaO2AFZHjszZhmkCiWF4RK60CyTRr8qtbatIe0AaqseMMcYjeY9bNEsWZVVWUHQm41MBYAJ8po3IJs74qfn/iDw8QnZJJEfoRaAt9zX67FSAurY1Z8H0LtkubkyyIkutGSHU5VLAUIiliE7AklFlKnuYD2oA95vIRpAREqjqMgLeSwZ13JYktsfU435qyHWyrRaGdXKhgqqx0ggntYgHxVfXA7N5HSgfMztIhpFiQGNDrOlF02WYmwO5tquh6Fs1kEbLtlY2CnpFVFklQQVVjvqoEebux5sYD58+JnC4sicpFEhSZUd2c7OyNK3TVgpokAHfzVC6GJGXz/EczM0oi0B7iGsaXAcFgNgCxOoVY7zVWbOJPxC5B4tmpuq0EkxRNJYNCQQCSNAQIzeT5QNv4xIzHMcMcaHMOGNCtXzFlFN1ItBljJ7gwFK3VY92pjgFzmfhEkDqFiDAH7R2rUQAYkhkVmSgpSjd6WCnc6VvnlaCCODLy5WCOCPMhXdVWt3Qutn6G1/UeKxUXBOOz8Rm+zZDLRrGGLNJKqnQlimfQFsgauxi4YkCu0EXVk8sqZURRAhYFUR36iOtP7hQfyI98BWXx55UkeSPNoLj0iOYgXoKlirH+kh2Un6L74rrhHPU+VIUhZUXQFDb0I2JX8xek0fSNFsAVj6q2ZfQgj9wf8A7YSOL/BXhs7l+k0RPkROVX/3d1H6AYCpeJcGfiMKy5VFkbURqcLG40FtSgL93p71O+lu0GrJJZfhFwiJMzn8rLKk3SEZV0PYApbqFSdgLbQfcXiwsnyVw/h8LdOMR6gFL2WlY2NIU7tq1AEKvkgbYXsvlo9EhVY8pkw2uV306Sbr7wmxLJdKIz2REC9ZAQAb4lzE856eWOmPy0l6e26vVt0ozW0nzNvoFfeAPl8qqHpxaZWJCmzo1r3K7KFDGq1xoig0pkcsWkDH3KceilSIwFUh1dRXP3ryyIu6TMWARyGA7i3lCGFDE/LcKy+czKSQ6lQRHqDSVEbBrC9N10Bz1JCdSkjTsBd4CVw3mAMHeINokDEmMArHIrFNQZgItLgBxqI8AkDVhJ45zDmc7ljBOyOHJ0IilXm0hZE6qgtpHhSsbWbJsaRqfeZcnDDD5+9NCJ3YsUYEHUNV0qgWVFA/LXcBgfHy0jLFmXMomimWRuxmkI8hGVdyx1BzQ2LH0FAA6/C8yNHPxOQ5qgAsCDpww38oCr5UfKar0u9yI/FeER5/ikOTVY0ynD16mY0KqqGaisQrYfKL3v5/bDdnud06iwRoxdgb6ildNCzakAklbIWwSdthZChydmcxHCwy+WRjJIZJszmpQvUkY3qESAyMACum6/c3gLVVgRt4/I49wk/7L42d/tmTF710G2/ff98eYBs5h4X9pys8GrT1Y3TV7alIvHzXylPn4OIpk45HglEmh08Dbc6h8pUAE+Nx484+pcVb8XOBPBJDxbLACbLMBLtepD2hiPWr0n10t5GkYAbzVxvNcKhjmymkR7QyBkDVQYxk7ijZezfk0d7AsXL8LWThywqSNcAVWB3tkBDgje9Xdfvvit+Hc6wcSjbLzR9EyJRjaypBoao2oC7qi24oVeGbkXi0kDf7OkPW6EKuklhSI9RULICata8g/LW3qQqObjvEuFZqVGlKTMVeW9MqyEr2sWYFiK+u2+Hn4bc+RT/7vIOnmXZnLE2J2O5azvrrbQfQALsKCf8AF7mSHOZ+4KZIkEfUH4yGYkg+qgmgfz9MJKsQQVJVgQQR5BG4IPoQd7wH0JnOcUyXE40cERzRASvRpSGbQ/j5RbKxvbUt/LubmzgzE6yJfSjQhCQQXZ9NsAQDpVVABrfU3oBa5yxxyLiORR5mAlXaQg6WR1oa1P4SRpbbbuo2NjrldasVRhKo3MiJRO/4hYB+pUketD0A5neCI+orSM1au21YgEAstizTMLBBINGxYwNyMcs2bkyozUkDRRq/TTeN1djcgYFJdeoEMGJG+x9jGRzepmQnvXytjV+ZA9D6EbfXEfkThLSSzcRkoHMqqxJ6pCny6v62PcR+Hx5ugh8b4TNkcu0ozeYmnY9KAOwCl5j00BG5bQX1AsSdsbxZXpwqkZ1UFjX01bKEH0BGhifTXHd6Te3xcZlhykg2VM5CZD6KpDrqPsAWG/vWJuYrqZcDbVMf+pczp/vFGB+QwA3KcWhgcxkEjqdJXRj1HegGYqwUWaKqY3dgAFUDxglksuDbR6ZEUkWqkBdO9KCNh2kAjb5CCSzE+8VkysMCyyoSUYmNVJDs7hZWI3+awXJPgKTgTl+DlReVzIkMKtCgUKkjMHYyKotY27GUk0SSgNjzgE/4m8jS5qZZ4ELyrGokQECwC24vYUbu6FV67YTMgpEDO4VUhYMI3IJZg6gJpJTc1RdQzEbWq7Yu3/aki5iOGVA8nr1KIFLrOkKBrkAkjUlQbINBbvFV/EXKxSRxzLFIsglkhkfRpRtLHpk1YLqtIaPjSL2GAP8AC/iI3Ec4MzmR9nyORHWKA3ch1LGGJrW5NlVAHg/nh9+GeafNQy56UaWzchKL/LFH2Rr/AGdvqWJ9cUjytypJnGXKh2NMWZB8iWADK5Hk1sLN7aRVi/oz7MMpkwkIAEMYVNX9IAGqqv3Pi8BPml2IBGrSSB/rXmrxDz/L2WzH8fLwzH3kjVj+5F4EzcDRXbqHquyqWeQ7kgv8o1oEA9AvjfySSfMvFLA6FZJDGXVWViWWmOnYn5aJB2ZvGAP5bhcUaaI40jT+VFCj9hQx2SEC6Hnc/wDr8sbjEHivF4oEJkfTsTtuxr2Hk/tt64DplZwsILHSFXuJ2A02CSfYV5wH41zlFCpKMjV8zswEUdiwXbcnb8KBj4urvFe8yZzOzrpSaVoZHqKJ44i0pB33QIHTce6klQWO4DZwP4Z5e+tmoVllu1V3aRIxtsAx0WWtjS0CaGwsgovzXJnpSMtl5c+dxqFxw7+QzXpVPB0KdTbanO6YD/EfhnFTlDJn3y0OWjKhIImoWdlVVC7kC/magASKxfSoqLQAVVHgUAAP7AYrvhuUHGs99rkF5HKsVyqEdszj5piPVQQAPeh9RgBXwe5HnRGmzFpDIyyJAy7sVB0SGz27N4IskAmgBdkce4+mWjvZpGIWOPUAzszBVq/A1MLajQs+mBHN3H2hkihWVIuqH7qDSWuk6VDbbprIJBsrQFsML02VjKsG8MlySO1lqLCTW5NmgQL8CkrSHUgJnGc2xcnMJ1BpUEqSkVsxGgMWvYgE6ipZmj2qxjpBksykTamaOHXuzkqVjNVfcZGVTZ3ZKBPcyqMEOUOAs0OWmnJtFuKLTpC2CFd/VpNB9aA1N2g+NOeZC9wq5W4ZAVDEAmQoikgG20r1W0j+U4AFkOVnzXCpJYj99PbwFjo0xBuxBpoJrjFsVokuQSRh4fhnTjjEQFwgBQa7hVMPoT5v3Av1xF5U4jG0fSjYMsfbGRtqjUAKaO9gdjbbFTsLGInMvMRjNQ5rLhvDRurOwHq33bahQ3oqRtgMbjqX3ZllPqvSfY+o9PH5DHmFzMTTF2/3VTud2STUd/Ldvn3xmAs/HDO5RZY3jcakdSrA+oYUR+xx3xmA+Xp+G/Y81Pk57bpsQt7jSRYb5l02jKx00dyL84g8Uy5UHpvLRGjT1LBAN6CDpYAE3opqu/XDN8cst0+K61sF4Y3sbbgul/sq4T4M8aHV7QwOlgtAiyDt8pXVtVabB2vADRjMbZyMpZ2I8ivUWPH73jQMDvgJvCuMTZaTXBK0beteDXuDan9RgjmOes+4o5uYb32kIf1KBSa9jeO+V5QM2Xy5gLPmJl1adcekXJIo1KSroulARIC4JNEKSLBZvhk8ShpYWVWVGB9CJFLIf1VWP0o3WAJx855wVqneULuBLUlfUFgWU/VSDhi5b+LWay4WLQWUmlCEk2ST4cSXZJ8FTv5wiyxMiI7o6LICY2ZSA4BolSRTAHaxj3LT6WVh6EEfob9dv3wH0xy1xr/aUEkWYjV0ZO6hQprBjcBmCyCr7WOxU9psAFx6CXh0Sq7NJCjI2XzB/wAMxFmSHMEfhYnQJqqmIaiAS7cqcVXNZOCdQAJI1bSPCmqZR+TAj9MFXjBFEWMApwtlsyqv2yxyROkbg7gONNA/hYqem3qCqg/MMC8xy0yG8vmIooxegMndGCojamYjSUVY9vJog6bvBTO/DeEF2yjyZJn+bo102PuYnBTxt2hT+5wKk4DxiL5WyObHvIJY228WAWUkejXY8XW2AnjoQ5dfu46XW5EZ1oGIOrQTQptyFv18HAPljgS5mTpt97DFo+0Wo6bSLH/AQfKwErtI7Da1iHptLj5Gz2bN52aOCM/NFltZdhd6TLIbUGtwo/XDVJkWiVIMoqRIFK+Nk3FNp/EdmoHyTZPmw7cF4LlsqrDLwxwKT3aFC2QPJ9/OO/GT9w/6f9xhR4jB04pOjNIGIfUrnWJLYjuB3VjfzjT6eRQw18a3geq9CbIAADAmydhteA58QvqDZjafh1ejf0gn1wM4oyLExNofKk0O4dy7lVJOoChZ/LETivNSyTIuVUzuFaq+U7oRXqw02Qe1T/xBjbLcGkciTMsTttHTEL48GiB4/D3ehd9sBKzHHZ57TKJpqu9xR/UEERkHYhwXH/DxybgMOWDZjMu07Lv3CwCTQCjyzm1Uaib2oL4xIyHMMKKIoz15EsaIFDEDUaLEUiWKNsQLvC7x3PtnIpCyr2kokfUGgAgqzFrCs/hdj2qTWo6lwBblLhzzSnPZii7DTAuxEaf0/n4B9Rbfj0qy5/iccKO7sAEUswsXQF+p8+2Enl/mKReqEilmJYae/XGoC+QUDlbsbVRq9jdjeactPOUM+Wy3VkOmJTGus+N9Z1uFFgfKtEixV0G3O3OsWbWPKpMYIJF6mamIIIh2+7T+Z5LA7b2IqwTXbKcSz2ajSHheXGRyiqFXMTjuK1/hx7/nqN37g468K5XL8Q6c3TcZVI3AKWH6oYFgPA+8jZt7o0BsBT9ns4kMTySMERFLMx8AAWT+wwFSc28rwcMy3Wd585xCVgmXdmOvq2GDoLJGkgNVmzS+uGjg3Ls8pjGZgEKgB5VV9SMwApE32S71KRsBoDOrbZyfkZM7OeJ5pStgrkom/wAKI/4hH/EkHr6D6EUT5u+IOV4eh6jhpANolI1H2v0Ufn+gOAI8Z4+kHbWtyLCg+BfzOd9CD3P6A4SYeIvLIWDh3lOkgIQZLBOmPUKChdB7qGlS93Zwqch81ZniGfmZowySANIsQH3ekaUkGrZmA7TqNupIogULf4DwfQodx3kVV/w1JB0D9hqNkkgbkAUC5xPk1QElm3RWJnSLWpcSFdbM4bW4WtRG1gG/bEjh3CYGzKxwRxx5eHfSgADMpFHbc9+wY/8ADfzqwc5n4i0WXYp87dqe9nbYEizvsPU0PXAflnLrlWKBVGogOwJICxoQncaGlVWvzJ3uwQbwMZiAOP5f/jJ/72MwBDGYzGYCk/8AxCcMOvK5j0p4m/sy/wDxfthHySQzZFohIEaIdRg4GzA0xUkXTFlULGbpbKk/N9AfEHlYcQyMsArX88R9nXdf33U/Rjj5w5fzkURnXMh1tDGV0A7hhqVlYGmFCiRsb3U0wATPlZEW2RlVl1Aspqmuj7b0a/L6YgQzEWv0OLK4nPryq/a4xIxjtWT5YuwuY21kBWUGwit7rS9oxW00XqPI8/8A1wDJyRxDNnMKkEirZjDPIoYKiuNKmwSE1laRd2bRW4GG7hvMWaGZWCbKJPHmA7LGmxEFqrgAnZRHE5UMR89/ixXGS4hIlNC5Uh0kKA9upCdLEeDVmr9zg/wTnuWGQPLCsxLKJHYEuYxK0rqNxTNI2rV/So8XYFDw3KZ/LvKhbrItmNWpgdAdmEYVrQyMwsBRsKIA3R8r8n74YuY+YYczlIEW1lhSKMq0e50LpJV9TbeDVJ9dR3wAykDMVjRS8jkKqqLJJ8AD3wH0h8EZSeEoLvTLKAf+cn/uTh+wv8hcufYchBlzRdVuQj1diWb8xZq/YDDBgMxmMxxzWbWNSzsqqPJY0P74DtgUmaVWnkZgoUhbY0BpUH1/qZsDszzU8jGPKxNIwNMzAgLuL2NenjUVv0vAnJ8BMuWOZzUrElGlABK6bUtZYEFdtJpNI28t6gscS4zmnUajF0Gq3gSQMpPoUchgAAzF11Glatg1S8xwjM5mCGXKTRGK1UNMXdNXWChoFvUgG4JOnwNKrjTK5cTS6ljEcKtGioBpFM6DwQvdJ2s/khAF/G2LL4lGOmg8Dqxf2kU/6YBCPLfGEVU+3ZOJSdtGVBF0Te6+oB3x2/8AKfFSjJ/tYDUpFJk0UWQfDCq/Mbjzh54k1dLevvAPF+VYf64UOcOYZeqnD8o4GazAtpAtdCMfNIa/ER8vj9yuArr4ccQlcS8PkglZlLClvYahqjc/KqhwDZ2+h+V7u4ZwGOJV7FtVCj1AA9Bf6mzuSSTgTyzw6LKyJBCR0xEw+YFmKlDrbYHUdbXe3tQ2wzTzqgtmCj3JAH7nAbPVb4ROG8ahM8mczDEAWsa6XbpoBepwoOjtN6mrd33qqJcW4u0zFItJhKDuZTokYkjp3YIBGndQwNkelENw7K5mVNWlXdmpwqFVQgOklMemGYlmUt3bAbnwQd85nhGnUWNpbr+EAzV7jcWN/S/PjCHzvzMmZhELRzRQB42zRljZCYlezGo+ZmYKSa/CD/MATU3AGEROYl6cMabqralVFHigqRbAVRib88AOBcljNSRZqWMrHJ1Dp7RpiVUWGNgP5u9yV8k+gNAM+28T4vtl74bkj4lcffyr7qtgoCPFV/mOPc/yfk+DZV5oozPnJKihebvdppNloHtG9k0LoHfFlotCvbCNIRn+MACzBw0WfY5iTYD66E3+hOAMcjcnx8PyqxKAZGppn9XetzfsDYA9B+ZxO5i48mTh6jgm2CKLoFm8AsdlF+p/IWSARnHviJlcs3TDNPN4EUCl2seh02FP0O/0xVfxWz/EsymXM+XGWhkciOPqAsXI26gug1XQ9N/GAc83njLck0jbEV0h4OpNKRhhuS9qNiXPmhpAJnluSOHXIS4QaukDqYi9TbgKperrtqxa0cZyJyfmIY4mz0gkljHYoJIXyAXJ+eRVJQHwAT5JvDlPIqqSxCqASSSAAB5JvasAJi4JlZFDiJHDgMGJJ1Xvdk2b82ceYDF+G+mZQD0Ak2H5fTGYB0xmMxmAzFOfFz4YPJI2eykfUYj7+EeWofxEry3i18mrHrdx48IwHy5wbnI9L7PP/DGoK4QExlgO5l2MlSKjmzqNN5sAKzxex3Hgj/770cfS3OPwkyfEGMhBgmPmWKgWPu6/K357H64rTP8A/h/zyMejmIJl9NepG/amH/VgKrYD17G+njHeJz4+b0GkWf8A16YsfK/AjiLMA75dF9TrY/sAln9xiyuR/hFBkGEsjfaJl+VmWkT6qtnuv8TEn2rAUjwPkXPZs1FlZQP55B00H6t5/S8XZ8OfhRFw776XTLmj+IXpjB8hL3sjyx3PjYeX+sLfMvMvSU9GaDWvzI4Zh5A7mQ/dbkDU4oXvXnAMgxHzvEY4V1SOEX3Pr9B6k/Qb4qaPnjNvL1XdI2DMiZdHLmRqNRqoBNkdokK/Mp2aqxpFzPmy5eThWfkJ9tYNeQNZTWa8dmgEeQcA/T81vIxjy0TM3qWHjxvpsUCDqHUZL9LxrleT2lYSZyQyt/IG7BYoi6Bo+qjSPcN5wt5X4g5uNAsfAc0ijwq7AfoI9v2wO458Ys/CjMeEywAUC8xcqL8X2KPP1wFpTxrFCwQLGqqaqlVdv0AGFHjXG45YEiy7LNAtCd1btIUdsYYbMWIGoA/KCDWrC5yLxSPikBlzX300b04lOpF9VZYz92oq99N2ps4aI840wHQAWGwondSUP0iQVrH9dhPYtuMBH5aaUvBGsUbw9zys6sJlayQ5Ymi7SAdukbAEbUA38UzMcaBpW0qrKdRBoUb3IGw28nbCplOVE6ukyFtRvUEiuwCd/u2Hv6j2o4JPy1HEb6rKKLFqRQAtHcqq0PrttgIXO/OMceUEmW05qQlTGsZVx5+c0d1FHYefysiBwXIZfhUDTZ7MRJm56aZ2ajtv00AOsqPp5O/sAvZXLRZnNysiMsM8xEcq6UPZCZSVpSQ5VE+8BDANv3agH7hXI2Syh1xZdTIdzJJqkk/PW2ph+lYBal5/Luj5XJZ/Mqp2bRpjbUCtBpBq8lT+mA/xA5x4mMoWk4f9kjV0IlLxysp1CtvAJO10fNeuLH4tMwiZqNr3VZ8qdQ+ZfcDASf8A/MeIiPzlMiQz+olzBFop91iU6j/UR7YDlylwqbMoGzsBiFI3TJ8yEXrUqbFCjudQY79yamd4IFjUKoCqBQA9MbnCBx7m8y5mbKxyrphKiRUJ6jah4LWAoD9jaQasEsvcAGc+cZM7Jk4adWf78gjdU3ZE/mcVZqwrBQxXDTwrjsLRFtoUjbpkOQoFKpG91WllI/08YQ+H8LYtpypdXjtKjrTpY2okZx92KpqWmbYlWBOph4d8Oox3SudW5PT2ok2aY2V8/gCemwArARuauZXBBhzDLGxAGhBZPilLoQ9mvB9aHvhP5eyEkpGTgnmiillkkzLVqmcuAe6ShpNAhg3gEGix0h75j6HDoC8SIkr9iyNbMoq2YuSX0qgJr30j1x35C5YfKRNraxN05NJG6N0wHBPg7gf3wBDlzlDLZFNOXiC+7Hdj+bHf/TCT8U4zLxHhUIr+Mr7+wkTUa/ID/wBHFoYrHNy/auZ40XdcpAS/0JBI/XVKm30wFmjCR8RuJF9ORUojZiNm1MbNIy7InqfxWbFK1K5sCNzl8X8vlGMMA+05gbaE+VW8AMR5a/wrZ9yMU7zpms/JPHnM9FJC0gHRoFKCb0oJLqQWvfc3gLCZmvuljDeoMUhN+tnovf563/zN5OYScpxnijRoUgdlKgqQsoBBGxAWQKAR6KAPYDGYD6XxmMxmAzGYGf8AmTLiYwNMiTD/AA3OhiPdQ1a1+q2May80ZdZTEZO8EKQEcizVCwum9xtfrgCuPMAOIc5RRgUGbUaUkaQTQO2rvbYhuxWsbgGsDE4jns0O1egp8X2+x3ZgZTvYoRpfkOMAz57ikUIBkdVv5QfLH2UDdj9ACcLuc56DMY4E1Pt5BZiCfIiS38b/AHhjBBG9G8dcnyOobXLI7MdjoJS/HzPZmfwPLgeukWcGkjgysdARwRr7Uij/ALDALK8DzmZNzyFE27GqvSx042CFfP8AEdz42FG4udyiROuWyYEuZqjI5H3IAA1AKAiMF0glVBAK3ZZQxbjfMjGNuncMYXU08g00vqY1bfx4dwFBIrXYGFzg+ZkyxzLIYAytRVw5bSqkgMQRpLPqJb7w6pLJbAFTnsrkl6McLTyQ6pGbQKUxganaR6UaQy7IWYAgVjOG/EdZXhXp6Q4OsqeroKhQyMIwWUiV1AcjQVo6rNDbmzigP2RXyhk65pQ8hjIZ1AaI0DZMZYlWpToPqACP4UmdzyrIy9KF1XYKIuolUUBDdaId5INsG0DaMGiDbxHmvLQnS0is9Go07nJFjSAPxFlKgGrIob4XuZuccs3C53zICLIHiEetSzMVsAUTRoht/FXuKsZxDgWV4ZAMxnZmk6diNV+7LGjpVQG2a+4aSqpbkAAuWi8m/D5s1Mufz8aoPmgyoUBE9QzD8R2B33Y7t6AAJ+FHw/dAkuZB05lS3RPhkQAq0i+tsykIdq3YGwBbPEm+8hUVtqfdtOyrp8j/ADjGRxk5xiflSJQPzd2Lf2RP3xzzZb7QK9IyPmA+ZvqDfyYD2E3Mng1qN6g1bAbGtQ8+MKfxE4oZZUycWlmNa1PhtZtImHnR2GV/TQlEjqA4kcW54SIt0vvXTZmJHTTcat0W5GAolVuvBIJAwmQZ7Mdd2bQ+os0j0oZdblSQrMVJZQiBtRFRql6SRgLFyseVjy6wxusjwxu6Em2ZtLLJJf4mLM2phe7G/OGSrGKyg4rKzSyLkpHtWCk2oTUAruWYUSUVd7ApABV0OnMk2beIPNEuXfTpRkmZJLK2QpSQ3TAt3CtIYnTW4MPOfGny0FREdeU9OEElQGPmRrJHTRbYk7bAeuFLhHP2W4fl48nkopM/mtzIsVkGQk63Z6Plt9gaFC9sR+BcOk4k5izQZ0hEX2kOT1HDRs0Y2OobMDsQN5L1E2LE5X4XDlxLDDGsSq9hVBGzKD6gE92rzeAUF4Zx3PbzTx8NiP8AhwjVL+rXt+jD8sInI/ILz8VzCLO5gyrMj5hNmc+AoJ1DVYs3fy36jFxc/czHJ5U9PuzExEWWT1aR9hX0W9R/L647cj8rrkMnHDep92lf+eRt2b677D6AYAtw/h6QoI41CKPAH9z7kk7kncnc4kY1mmVQWYhQNySaAHuSdhhS5l5uBjrLGRu4a3RPCblihfSGO34boWRvWAGcbzQzHFFiJ+7iAVjqobXLLsdnDBY42HpXpeHzJ51JUDxusinwykEfuMVSxRDJKwZUkKtroyDd2EyBi0idZ9K2L0UCCE7r35U4lmIomXJ5cHqyM7uFeQE+lk6I1JUIuru1HUxG+4WPxji7QC1y8sw9TH09vzDyKf2BxUGT4Rn3zGZGUPfnnPVzTjS0UYZhpoXRN7FSbAULVFgd49luImNmzOY6cRYBEbRrPg2VipRpCsxPUOwOxNYO8jcDky+Zm6iuF6MIiLEmlIYtH5O8bCv1GwFYCfyb8PMtw5B011y13Sv8x969EH0H6k4UfiRll4jxXI5BbIjuXMEeFRqNE+jFUNf5xh45s5tiyWVlnLKzIp0pqFs34Vq78+a9AcVrybzBleHdXM5yXrcQzR1PHCOo6LYOk12hiaJBIrtX0wFxLFQAGwGwA8AewxmE6P4kSEAjhufoi/4WMwDlmc0sa6nZVHuxAH7nbAPPc4KCqxI0hbwx7E8jwSNT7MD92rWL32xFh5RcuSzrENvkLSS+n+NLZG4BFLYrYi8HsjweKHdFAJ8sSSx+hY2xH0uhgE/j/LzZ2EvxIxpDGNekLulAE91lybDCgVDArsCKwB5d+HxmSYLcUR1xr1GLMln8PrrjJO4cKH1imrUW3jmdOZnXLRntWmLruNVgg/URrT1/OYR74Z8jlEiRY0FKoAA9q/19zgK8k+APDz+PMg//AKin/uhxAzX/AIecuf4ealT2tEP91CnFtYzAUxJ8EM7CP934mw9h95H/AHV2/wC2AvJ3E8zDxLMZbOSu8iI6r1ZWJWtz05PnW07rWiQAa7cXLzdzZDw/LNPMfGyID3O3oq/X3PoN8Vl8O+S34nmZOKcQUFXa4oyO1yNrI9Y1A0gH5q32G4N2SQ5pT0oleMk6ndAsLWTZUW7S2Hc+qg2Lo0O//kBwoqddQ+XscKP5QFEumlFAWDsAMOarQoY9wCXnOD56gC6zgEGmaMgkGwdLweQd/wCJ+o84EcYGfhkbNx60ZUuVShMUgUbakWaSmAHzpTeLBxZROFXjmZfMzLl4jSq1u9eqkE16EISPzk0jcLJQV7M02czMEkcYzmbgRiFlcGBaYapAupRqEh0quo2KNLoAwYmn5lk2VMtD9Q0ZH7HWcNvKXLP2WbN1Gqo8itE1DUVMaagT8x+8DefPnDOwwFQycB5kkus9l1N02gqNx+UOFfm3gfGsvEZMxmpZIwad45n0jb8Ype2zV1V7e13xwX+FqP42dh+TOxH/AEkYrbnjiL5mQcPyxTq5izPIUIMURa6Z731Kaqhsa/EMAjcils1GYSjtIoCodTWbWQUp/wCIqMAF1KgVSzCrOLo5a5ZWKRmkCvKAGvchGcsW03uT6azvW2299OS+BR5OMwRLSx6VJ8lmK62cmhZOsenoB4AwTjnWNp5JGVF1DuYgAAInknbyTgJPEodUMijyUYD9VIxX0CNxPMpYJhVUs+giqyD6a5mAFbMqrdjwzBxvjnXhkTL0yspDTEkR16hTR6lixY7d/mvbCenHYwmjs3c3qkokkN96oIGqhojFA0FpCxCkBYcvCwJWmVRrdVRjoBBC6itjULrU1H2NY0ysfRlZm0ojRiz8oBRj7sQBT/2wGzXN0IAWpHAGj70mNXqge1gZZCb8BGvfzvhC4zwg5UfaIRPlULE9MEqnj5kSW5Cw2/AlbUQaBCRluboMzxV89m5OnDkwyZWGi7sRq1zaUDbVZ1ePl37ScG+KfHCFUJgy00leGfSiWdVWbYgHQ1EgA159cc+Ufhll8zCM1mhIzZhVcKJHWgRsW0sAWIIJ9vqbOHDhvIGRgfqJApceGctIR9VLltJ+orAUpzTzlxDO5eS2LQ+ZFgU6I1qNgWNXVlh3OSCp2FAmZyp8RGkk6ErgmtSTvSsSosCSxTNf+I3oD5JF2j8T+Y1yPDpWABaQGKNSLBLggkj1AXU1etfXFX/Cb4Xfal+1z60huoVGzOQd3b00eVr8Vn2Fg8cE5NnmSPquOgXDgNfVaJXDpE4IrT2p6ggE2LO1i6QBjCQBvsBhez/F/tCMkQqNgQZT4II/wx+Lb8RpfbV4wC0/EkzGcSaYgxISYUrUTRuPSPOuRlMhI8Kkak7m2bjPHMo2VHVAkjlWxERTPW9FWqq2stQHqReAHFOD1IjxAmQ6Y0QeDpLPfkAD0LEGhXnwTfL/ACTHAepJUk1k6tyFJJJK3Zskk2fUkgLZsK45l4Y0QiEOXSD7RrjWNUZiF7GLCwWBsKoLAeTSA74sT4d8Ny6ZKGSCONS6AsyoFYn1DepINjfzV+uA3Nn3vGMhGtkxEMfFCyzUfWysRP6D3w85Hh8cKlY0CKWZiFFC2Nsa+pJOA76BjMbYzAUx/wDiDkClnyGkehMrAH8j0qwb4bzk/FslmGHThjBIdWB1Ko0t3MHAoqdzQ21e2NPib8SYVhkyWV/3nMzKYyqDWE1bG6vU9HZRZB3NVvH+Ffw4zWViZ5pej1/4kQALgLejuNhWOp9WxNUAQbICfnssY1im6UcULlOpvS6tY6ZVKDKCDZYBTQAYUCQa5Xg6k5zEbaY9LRslAGRrU62CkqAKaiNzqNmgMEsvybllCjplwgpBI7yBAdjo1sdBI2taxGzvI0TWUeSM17hxt4+cMwHpSsu222AJpxyM5lssbWQKHUMKEi+pQ/i0nZh5Fj0Ix5zBzBDk4HnmbSi/ux9FUerH0H+gOEfmDlqeKASz5hGEDrIkivKrR122gd3+awCusAgke1Kmb4Nm+IyRumXOY6TMziaWRYXFJpWzI2pw2uyNNigRXgO3BOX8zx7O/a86pTJp/DjPqP5F/Py7+p29tN2wxBVCqAqgUANgAPAA9BivjxPjqKFTh2TAAoBZqAA8CtS1+mIknFeZG+XK5NP+e/8A5pwFn4j5jPInzOq341MB/wBziqs9n+aFUkQ5c/SMRk/oGfATknm+XMZrMJm6GZJVl+7Cm0OhloVTgBaBO9H2ohY3EOcHaDqR9OJJSEikdiWJc0rBAtX4KrqN2L9RhdzeZzWQi6kE0LbrrVo2dpCWpUD6r1dwYirYu7AuSxxmXhZllg6Ukyhx0FSNjDqGk0sgH3ZSYaixYBRVUQ6YY8vyfmOxnnhJSyumJ1AJ/KUbg76jv599gachMzRo0i6HKgsvnSSNxfrRx5NmgVcIwZlB2Bsg1sCPQ/TAhuFZn/i7e4kcH/qVxhT534foCvNIDK3aukqJWFgNTIkewB212NRAALEAga43zpDk8mghdcxNtBGiHVbqoBsLZoDcj1sAfMDgRwPNZXhaOc1nU+1zHqZhmW2Zv5QFF6VGwA2819FbKcr/AO1j9p+9ghvRE3btqkWMxJ3dQItsKPaDemgSoY+EfCTh8TEKEzDA/LK7A/Wwu1fmtYCDmvjUiySpksu+bld7FXVaEXwgZj8vjbCTzR8SeKW8U/8Au5em6YiAPp/NbHdffyD7bX5y9kY4oWEaJGvUk7VUKABIw9AB4GKllhfj/EOkgC5HKtJ1JF8yB5CSA3nvAAA8AAt7DAGeIZg8SWEQMZUkMZKUVjKsVZ1latNaUKqKZrZjVAHDVkeUVlCyPKQDbaIQI1tiSd95bJ8nWLoePGGjL5VURURQqoAqgeAAKAHsANsBshxNMtlU67hO51W/LEO9AAWSdI8DfASI+GZXJRvIkaRBVLO4XuoCyS3zNsPU4ReF5d+IyZjMzKQiIQgv5X0WIxt+AG23oyG622482czvmYMzHckY1npLoK60jCOCLUu1ndgK/lIF3iMk/TaFctmlDRMvUHVqN0BXqWgLKtksb31lrJN9gWjwTLCLLxRqdSpGiqaqwFAB228VicWwmHj+VbLJF1pQ0YUK8McpIK2FYEIQbA8GwRYIIvCrxTnjNyZVkR1md0cDpxlCy6ggLdzFZX7wEQgg6d+4DACOa+Kycw5+PJ5UEZWF2LTUaPo0nsAAaQeSTZ87XJEYMnl1UskMMShQWYKqhRQ3Jr0xUXKmS4pBlehlMp9nb8crppYnVuS0xqgpNBUb0384JL8EZc04l4hnndvVUJb9nk2H5KgGAm80/HXJwgrlgc0/ix2xD82Ith/lBv3wr8i/Fddoc0NI36UiAkAeiMoJbSoFBhewAPvh4zfLHDeC5V8wuXR2j+VpO+RnOygM3ykmvlqgCfTC58DeBJMcxxGRVMrSsqVQCEjU5VQAFvWAPYe1mwsflvKNp68q6ZJBsp8xId1jP9Xhm/q28KMbcw8wjLBAqGWWRtMaA0D4tmY7JGti2o1YFEmsAfijzf8AYMuhSR0ldwEVAhLAfP8AOCFAHrXnSPfAbgmchzATMIzSMdiWcszK9robUTRNkCPbVoWtLLWA4nP5hMxLnCI2KqW3Eld3YAn4mWoRHrIoM96KNk7L8SGkfRlstJIauypJ8jwi924PlygwP5Z5ffMJF1AxgIUylnOmUqKGlQdRXqb29dqqNIq8WFlcmkahI0VFHhVAA/YbYBM/2vxc7jKpR8XoB/UdXY4zDzpxmARvhZy5l4MlBNFEqyyoC77lj9LJJA/pFD6YesZjMBmMxmMwCtzllVllyUUg1RvmgXQ+G0QyuoYeoDKpo7bYaF8Y8xmA2xmMxmAEc25t4slmJIzpdIpGU+xCMQd/YgHFOfBbhEU8eemlXXLHpKOSbBKuxYb/ADWPm8+RdE3mMwF55LLLGgRAFRO1QPQDxjvjMZgPDitstCJePfeAPpWVl1b6TH0wle2kMxAG1knzvjMZgGDgWWWPLRIgCqM1JQ//AHMp/wC+GWRfGMxmAUPidMYuDZoxkodFWPNPIob9wxv88Z8JchHFwyExqF6mp3r8TaiLP6KB+mPMZgDfOGeeHKSSRtpdVJBoGtj77YqDLIZmy0kryu7OjEtLIdzYNDVQBFihtvjMZgD3H4xFnWaPtPTZbs+FcMPPrYBLeTQsnE/lbuVIySFQKigEghQqULFNQ39fU4zGYBkyHA4WlzGuMSaZEC9W5KBhiP4yfUk/qcRpcso41DSgVk5ANthUq1Q8CrO49zjMZgHAY9xmMwFMf+IfMteTj1EIeqxUHyQFAP7Mw/U4q7L815qCEZeGd4omLMwjOkk0BZYU52AHnGYzAF+K8Fi+yxTUxldGZnMjkkit92+pwG5b4vLl3doXKHpsdqIJANWDYNfUYzGYD6q5fjC5aBRsBEgH6KMEMZjMBmMxmMwH/9k="/>
          <p:cNvSpPr>
            <a:spLocks noChangeAspect="1" noChangeArrowheads="1"/>
          </p:cNvSpPr>
          <p:nvPr/>
        </p:nvSpPr>
        <p:spPr bwMode="auto">
          <a:xfrm>
            <a:off x="142875" y="-144463"/>
            <a:ext cx="28257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6325" name="AutoShape 4" descr="data:image/jpg;base64,/9j/4AAQSkZJRgABAQAAAQABAAD/2wCEAAkGBhQSERUUExQWFBUWGR0aFxgYGR4fHBsfHRsbIB8cHiAfICYeHR0lHBwbHy8gIykqLSwvICExNTAqNSYrLCkBCQoKBQUFDQUFDSkYEhgpKSkpKSkpKSkpKSkpKSkpKSkpKSkpKSkpKSkpKSkpKSkpKSkpKSkpKSkpKSkpKSkpKf/AABEIAMMBAgMBIgACEQEDEQH/xAAcAAACAgMBAQAAAAAAAAAAAAAFBgQHAAIDAQj/xABIEAACAgAEBQIDBgQDBgMGBwABAgMRAAQSIQUGEyIxQVEHMmEUI0JxgZEzUmKhQ3LBFSRTgqKxCBbwY5LCw9HhGCVzhJOys//EABQBAQAAAAAAAAAAAAAAAAAAAAD/xAAUEQEAAAAAAAAAAAAAAAAAAAAA/9oADAMBAAIRAxEAPwC8ScQs/wAVSIbsgY+Azhb/AH3r8gcd83IVRiPQYWcxllic0gcuwrWzFWLvpK+Cti63I/KsBPyPG+uSh0iwaaNmsEVYOpVINMCDuD/YwMzncwuoKZm0i9fRjKvYYgqAwvTQvxeoeoJEBkI6c0LhCo7hpABpyrIyrV2RQBsqb83h310LO3+mAVhxeSRq1srKgYx9F7LA35DXZHmM2CDYJo44njs4UMXNihRgpWIaiLLfN+TEePO18ON8Tkmd4ULQTwkyRIHJWRRSLJOYharqLMkWq307j0AleKPNI8kZK5hQPtMD2TJEVdUsLq6baQZTCgLkldxZOAYo+Mzq0ayyZdS5BVdMgdgpt+0glQF21Ha68asAOO8ZlzQ1RNI8OpVCQqyywuL0ySIHDuWfSyxNpXTTP42HKvUjqBZHgaRVCJRmyz2DpPmMxoa/9mhQHvkBwW4JkJZJjGpTrICJ8ygYLH1GL6I1Pacwy6Szn+lmLWq4DlwbliTrOoe5v8WQE6VU1TSKKSTMsoHpQFbUB1LA4fkI8tHpUkKLZmZiST6szHcn6n8tgAMeZbLxZWKlGhB53JJJPkk2zux9TZY+5xpFA0pDyAhRusZ9P6n929l8L9TuAIK149Jx4BjhxDV0n0fNpbTXvRr9brAaxcUiaQxrLG0i+UDqWH5qDYxKBx88ckcJ4fm+HSwkdPiia2Vy5WVnslNFkXvSFfPk+oOLF5d5+kgjyOW4jFLHmswWj1MFAJVgFZu4bsCvi97wFhYzCwPiVw8Ttl2zKrMj9NldWXuBqgSuk77bHGma+JeQWJpY8wk+irjiIaQ2QO1CQT5vb64BhzmaZB2xtIfNLX/xEC/peI0OVkZw7SOikA9Kk2PqCwBsVXg+d79MK2Q+MmRllEX+8IxZVp4WFFjtdXpu/XDTnuYsvDLFDJKqyzGo031N6bAb19fGAJDGYSuZ/iQuR4hlsrLGBHOATMXoJbFdxp9wN7HnHXL/ABCX/aOZycyLAuXjWTrPIArBtFbECrLj1wDhjMLmf+IWRiieX7THIsenX0mEhUMwUEhCSBZAvAzLfGXhTnSMzROw1RSC/wDowDtjMRJszpkUH5X7fybyP3Fj8wPfEsHAZjwjHuAee5kMc3TWJpB8pZWUHXp1FArEamCU3nx4ujgBXM3KbB2zGVGpiQ0+W1aUzFeoPhJdNjV4YbN7jnlc39tk6sSv9nja3iYaWaQbMCp+V1/Ep2P/ADWDkXNuWJ0PJ0X/AJJgYm/QPWr81vA/mHgDnXmMmalcASx2AuYUbUSdhIBsr+3ax0kFQ4ifruWitsqptwt9xN2V9Teq2X2sjuYDHRZq/h2+TWt130fVa+aED2+XyLXTpG5TPLIojyPUOx+0q4IdWBGrUDWmezuLAYEeAVdZr5nVUOTJKEEy2Da791A0RITYZWrc+h1UG7PvSW2UWr0b6LF9pG7R0fAsqDY2K6fc1l2kl6mX3jGlpFVtpfFMm+kSAVpPhtrqo2HgQxVHlbeI2ZF8ld+4p4J3Nsm29haJIxivTCHKNccm8hvZL3ZkO3cb7l2AsEaSaYJaczZIADqIK9CpsfQ2t3+ePMC35vy4JCwzuo2Drelh6MKNUfIxmAY+OcQ6a6QoYsNwSQNNgEk+w1Cz6YCcP4502WMxmQSd1Cg6t2klg2lPJA1BvmvYeFaczlEetaq1GxqANH3F+MC3y2VOZ0WvW0F2QGiyudOpgPNnYE4DeCB5GsxiFA2oqSpd2vYnTaqLF7Ek0PAsFd504nBmJFyTEgkqyuRcfVv7tCL+8bZn09yjSCw9p3HeZBAhjB1lSRJIDYhSidchsV2+gOomqG4wjz8OeFekQ5y8hOl1H3kesWdJsCKIQhi8pOp9TGwTgO+czPWAhkbp5qNupET36WFhC5tY5Mzp1OAoIGx9O4fHK8rIp1Q52MnRQ+fSAWpqIDFQkZzOnSSxVAQdI7y5VpdET0ZdBaGeO1V0IDEDTbx5fdI71B2ojY+TGUyEksnQiYNNoC5rNKB92PNCh/Fa2Kx+FvUR4DBK4Pl/tLv0VWOZwq5zMIDpSt+lDqsdTezXapOo6mYDDnkchHlYljiTSq+ALJJJs2TuzE7lid9yTjnlYoMlAka1HGvao8knz9WdybY+SSSd8R5+YGXuGVmK2AGbppdmhs8gcbn8SjAEYcqSQ8hs/hHov5e7emr9q3uUBgLk+a4nZUcPCzmkEgGlz7LIhaNm/pDX9MGgcB7jxhjCcCpuNnTaJqLtohF1robt47UFE6vUDbythUXNmfycuZmy/GMqMnON4c1AGOsb05oWw2HkH1B0kYUn4nmM+mTjZJJ544JhEynvtHtJDfnToKm9yB74+iuJ5GDMssU0Ec4Fk60VlT2+YGmPsPS8awctZSGRZlhijeNNCMFA0pv2j0A3O31OApTh+bOc4gs8OTy+aOciSSRJaBSSE6ZumSRTHZxvuGBx15D0QZ/puOHKI85KoaWxmr1FV0HwRdAf82Lgh5dyMLJKkMEbKWKMqqDbDuK15JA3rcgY1PJXD3YynKZdmc6y5jUkk76r83e94BSg4BFmuLcTy86lgfss8bKzKyMItGpWBBB2H9scPg5lBmJM1m8yzzZuOU5fXIQSiKq0F2FE7gn/AOpuyYuGRCVplRRK4CtIANTAeAT5IGIfBuDZbLSSrBGI2kPUkrV3Ek92+3vsMBWvxv4EMxm+GoW09ZpIdXsWaPSa9tTb/TFa5ufMNmMxDml0zx5N4XvyejUik+h7UUBh5AB9cfS/E+DZbNOnWjWRoGDoW/CT4I+vb/bHPMco5V80ubaJTmEFCTe6oiiAdJ2JG4P9sBWHwkhycpMDTZXMl4FLQDJhCukoTrkqpKarsmzRxP8AhjynlZPt8c+WhkaDOyquqNSVXagDWwFbYs5IY1cABVYgkUADQq/H5jGuV4XDE7vHGiPKbcqoBc7m2I+Y7nc/XAdM3ltcbLekkbH2Pof0IB/TEdc2zRB12YfMv1GzL+d3R+g98EMDM05hcsosPVj+oVuPqUBH5qv82A653iqRwtMTaqur8/YfmTQ/M4h5fgIOV6Upt273dTREpOoup8gq57fYADG+biVQQQGglBEgPgah5/ysLB+pHucZwSVkLZeQ6mj3RibLxn5Sfdl+Rj6kA7ahgBmWfUrRvHrkjOmQIpI+jbyAgOpDDzVkWaOOK5R4SHy0TIw8x6CqSDyU+ZlRvVX232OxOCfMXCdRE8a6pEFMgJHVTyY7BHcNyh9G28M2IkDIyh0h7GFoxlTuHoaNkfruMByz/DTOv27h7iLMFaIYUsoWx05lPyupBUMRqQgg2LGB+TzQ6evKa/tDds8T7OWH4HBvRKNyr7rXcxZSCZz5/wCyu0wX7pqM6qwYqFFdYBfYAB1AsqNXlSGlcc4K0hGbyTIuZCUDsUnj8hHO+3qrj5SfUEghpkZFUDoG5G/iqQRuKsMDurL439DbWSCVHmHjssRki6OWjVn0zTLIzh/LPHo0hwaIMgG25GsMwwbn4oIYFdA65zMDu1qQy02k2u4JDfdpdhmYblSxwJSBUfLBFMpRi8g1FtVEsFVmssAVk3atbMW213gIEfJnGyAWz0CsRupRSQfUEhKJHixjMO8cNgH7U8di9HUrT/TRWxXijvjMBLzXM6iV4FsSjZC47HYprIWjqbSvc1CgCNxhMTKu0umQoc6LkU7hZdA6aTZgRLsFJfpxahY8914K8zhMxIdA6OYhvQX2JUOKZgjazl2kAN7WVHnww2dhmwctIQuaSnXULD6NlllSOkUFyWSMsbAVhe2A0bNBy7xgRkEyTQyKq3Z2zUw7nBCxllTYiwTsTenB8+ZHCRKZ8vISZBKT1V6hLl5dR7YyoGhAO7tIIIJxwmWSQEL91moiHtyPvAAI1mzCxg0dOtli1V4Piys3IAyTSZTKUJCdeazIF9ItQNXdzMB2odkFH8NEJcHDDLI+WyjEaWvMZlqYxk79NRWlpguwFaY10kizpZqy2UhyGXWOFNr0ol2zu1k2TuWO7Mx9ASdhiZwjhEeWhWGJdKINvc3uST5LE2STuSScQZnH2xmb5YYAwH1keTUfz0wgfqffABuYp5suY5iVLMaZtgo3BESgnUEIDEle5ioLbDSYWYYOWaXMiZCrB1VVdFHThcmiVNtCXIABADg76bY5xZRLl2iliadipkZFIsMBrVATsDelR+YvzhVPDZV1rDlWQyayshR21aYZKUrMNMY7uiAy22o1e+AcuH8Fj+zHLuUlj+UqqhVFV2jT6hgTq2YHfyMd+WJXOXAkYuyPLHqPlhHK6Bj/AFEKCfreInA3kiWbqrpijY9PtVexb/Cqj0ANiw17aflHXhsbxwJH4mk1SN/QXZncn3pn0j3NfXAbcVlEpKE1CldY/wAx2IiHvdjVXoQo3Y1uSwN0DKwpF2qNT7148Wfcih4xkaLp1naKOyvrqIs6z6n1r3JLb7YkcLgNNI16pDqIP4RVBf0Ht63+eA65HJCMfzMQNTHyxAqyf9Mcs+xVg1EiqFKW0m/Okbnbbbx+uJ2Ioyba9RkYi9l8Af6n9cBE4Xl9RYuLHad1KjWCSxUEAgXoo+pF+d8ds+4ZlhH47L/5BV/uSF/U+2JwFYgcKGsvN6OaT/IhIH7tqf8AJh7YAgBgdw2RWmzBB1MrhT/TSKQN/wDNd+N8EScCuBhS2YkUk65mv2tAsZr6dn73gOeZfTmLG38FT7UzyCve7I/9Xg1gTmlHUcn0EP8AaVjgtgIXEaBjc7aXAv8Az9v/APYrjzizlY9Y8x0/6Luw/VdQx5x0H7PIR8yqWX817h/cDEmGVZEDDdXUEfUEX/2wHRXsXiNI6S64wd1IDEfhagwr6i1b9sDc5xNsrlQejLmGUhAkQt2AOnVvsO0aiT+Xrirvhx8YYo2khzhKqzu6zEElmd2LdTTstAoBQoV+wW7lHDKUcDe9q29mX8gf7EYhNlWUhEBEkIuJj4ZNgYyfY0FO3kK3kDAn4h88R8Py3UQxvO9GJC3kHt10N2VdiQPI9cFsplB9lgfWZmjVZOqbBexbt9AwLdtV4FbYArk82sqBhe9gg+QQaKn2INg/lgHxDhiQyFxEjLM3+XTIx9Tts5rz4b317S8wwy8nWBqKUgS+ysaCyfS9kb/lO1GymYy6yIUcBlYEEH1B8jAL7SGPaoUPsZDf7B7wJTiTcPtkRpcoSAYowS8DN46YIGqJm26flCbW12UrFktBMQihZlF63HzJezafFjwxBG+/gjAVY2zkhoqkMfqOwbjY2ACrup28lYyTsZRpDpDwObOLJmOoockGOiek9X2n/wBkoLIrqASS8g2ZRgXHxmSbMCaGIQ640MTTA9IFdKsDp3kG+lGU0dQII2xPzXHTlGfJxPF/D6tEg9BLIZVXax4KqwATV+JQFwMhgnkQRZWF2MS9KOUtpjBClWDsCH7RorSGFdhsrgI2Y+NckbtG2SDMhKsySnSSDRK2t6SRY+mPcSE4XkwAJIs8jgd6jLKwVvVQyw6WANjUux8jGYDtxiJM1NK2UcR5iN6Yk6RIUtV6lLqeJG6goUrFSDYB08svG2ajEUlpmYCGUSA/MopJZIlYHTr1tGrHYiztdbNw9zK82WfRL13Euq9LEMQBJpJZxHHukeoDwT8pEZ4qXlEUCgTEAyy6RUS0ArMPxSkDsTxsGPaqrgIwjkb/AHSGQyThV605A+62/iNQA6x/DH+TGlvU18A5fhycIhgXSo3JO7Mx8ux/Ex9T/ptjpwjg8eWj0RigSWYk2zsfLux3Zj6k/wDYDE0nAe4VuL5kJm5PBuGIEXV/eykA/npr9SfTBPjnHly0QkI1KTV2KGxN+9UCdgcKsGZEshkkVi8+rQqMpVnQV0w6tqAVNydvMnvRApl+IqhtpASWtqIBJ/qvZVuuy7rydtIIR8UZ+5I2agaUV3GvBJFD9D7HfxgDkssYXhIVPJLhFjQLGAB3UukV3OW8jSiXvqx24fxfPNmolfp9KQt4H4QraSvrRKg2T+L0sAAfaF3ppaRF7jGu5JG41NW4HnSPJAskbHxYCzFfVqMp9h+GMfp5/U/iGFvh3HmlziLISp6h2U7X0TQP087e9Yd0jABr88AJ5gBdBl0+aXa/5EFan+tbADbc/SsaycWP22OBaKmOV3NeqmKgP/5LP5jHRXDTySWKjXpgk0B+Jr/6d/p6b3XeU5uePMyObMj6o4rUsiUrSSig5VQSqEd16aO5JChbWBHAuKtKXV9O3epW90ZpFWx7/dnf1BGJnEOILFA8reERnNb7AXt7nFZ8s80zQTys6rLGI4ULI4IVUslVYKod16/cKX2BJ8hY/GpToEaGnlOhSPK2O5v+Vbb86HrjbNzCCNVQCyVjjX0vwB+QAJP0U46rEDLqPnTSj2F2f3IH7DEDmBh9zTBWWTUL2pdDqx/RXP66R5IwEWbK9SZkmi1xKl9Rh+LyaN9orxpH5kevXl+QpLLlySyoqSRljbBXMilGayWIaNiCSTTAEki8cOJcwoL1agg3oAl5Ks0qjfT2nUTt70N8aR8ViycTZzOyCI5hlu99Io9OIaQbIXUSR5YufBwBLMfxn8Voi/8A9G/9fvgthNi+IWTkLSRSdUBO4Ip1IASQXUjUqm61VQPqLxE4r8VoopUQIaKa3d7CqLA8gEgHzq0kbG6AJAPZF44ZDLdONUvZRQ/IeP7VhMyHP0MbZmeVnETyosYA1biPS2mvmW4ybGC/JPMa5tJ2Vy4WaQKxBB0F2K7HcAbgWPAGAAfEnm85KeMg0BCSfF9+YgXYHyRGsu2K45ozeV4lmPtLzxQsQFjhA2AFm5X0jUSbsgUNgGNWWP4iZeCbjqDMMulMvGqI1EOzu4GxpTp1a9NgtpCjc4QOYeSZYCHg3B7mCsCIy6SyBUcE9RVgQEuaux51DAHucOZsrmBL9pyaSZnSNE+XmIVfCrYYkFQN6Fi9trJwwfDyQZLh0nVmZpp1BWAMW6SOOxihNKW1Bj42r64p/IRo06pmXaNNREjad199iNt9vG3ti7eQ+FQ5GSR0j6oEUbiRpATpddREdRhGIpdwxJFePlwFqiMPHRFqwoqR5B9CD9NiMQeFOYg8Tk1F8jt+KPerPqy0VPqaDfiwRhlBUMCCCLBG43xW/O4hnzGiNS8nhzsykil0AMe02wVnSqJVDqZu0OPP/wAQcsY1prG+gabMhIooyEhujXa3jUeyxTYA5bOcVzy6csn2DLgm5ZW++c0Czkka9RsE9NFG47qrD/yDy9GsEczwxiXcKR3aVs/KTZBbzdk1pF0oAJ8wsmWWTOECo4yZAfxBVJUj+sHtHuGr0FBROW5Oki43BlkzPVkGmSSYLWgUS2rUWB7K2OzawD5IxdvApfsmnLNvDZWCXxZ3Jjk8d/kh/D733fMh/D7hqxQy8Vz7hXzRLlnIVFQtYAPzMWIsKvoFGBHOfxbjnBggTqQgqXaTYOEOrQqqRoU6QLOo7+lbhakvxFySsVMpJBIsRuRt7ELRH1GxxmFXKZ12jRhFmAGUEDpZoeR7Imgfknb7bY9wE9MlqzUiwppzMw+9YkskEYY6SV2GtjbqorUxLHZSS5cK4UmWiCICdyWYm2dj5Zj6sT5P7UABj3IcNjgD6dtbtI7E7sx8kn6CgPYAAbDGubk6+XcZeZQXVlSVacKxFBhRokHerwAc86CXMrlsshkfppLK7Go442ojxbM5B2UD6k0DhVzHPz5yTKZfL00eYkcZllPfEgkoRkGtLFCAx3NXXvjX4JcNaJs7rdpCrpEjsPmSLqIpHkgbHa9qGGT7Eju86Rizmo0Vq3qORVdx7FnDAkeQqnAF+Yo0aHpMgkMp0ol1v72N1Ci2LDcAbb0CJy/L8cWZjjj1AmN5JiPU3GoJu9Os6jQP4PpiDzRxnMR8ShTKRx5mQwMGjZyOkC6HqOfCKQAB6tVegscEzycQWaZ4JmCgtlsvqXSNLIrs8gqhqelYjUbIBIOAaeM8PRYxl4l+8lIZbs7xur9SQmyyBtIIJN6goq9vUzPS+2TvTPCWo3+ARrIqj+W7392F+1ROBZ5zNmMxmUEbExQqiN1NC1YJYKtankJO1ChuawL5gnnEucCwhop1MYBLK5MUY1SKKOod5pQLbpmj8oILmbhceJNLxhZC1DVrs9y+xDRg7jeqNgkYsflDmH7XCxYaZInMcgHjUADY+hBBr0NjerKfHwISIZZHUMQOpGlMKIZwdeqmHzltJJpbFGxhh+H/AAtoYsw0lB5Z3JANgaaQC6W/lJ8A0RdGxgJOayTZjh8yLTO6v07r5gxKAkHfuAFmj7gG8LHBeD5IRl8rCkYeydiWG1lXUkkFSJAy7H7qvxDDzwdgqGPwUJBBO9Ekg/W/f3vFc8x5Qz8ReSBKjBVWZbAldPxel0wCEg/4R3J2AFIOJSTMciJA1i0kYajGY2R+mxBHVXSKEgo7WSdQOFHh/CFysWYyipqJdhJJqsFumppTQGkAitr72vdLww8O5fjT5lEsgLMV/CAdIAOo6AOxVs+x02bubwrILGBDa9RQ4eqHcV7iAPFyaj7gMAaO2AFZHjszZhmkCiWF4RK60CyTRr8qtbatIe0AaqseMMcYjeY9bNEsWZVVWUHQm41MBYAJ8po3IJs74qfn/iDw8QnZJJEfoRaAt9zX67FSAurY1Z8H0LtkubkyyIkutGSHU5VLAUIiliE7AklFlKnuYD2oA95vIRpAREqjqMgLeSwZ13JYktsfU435qyHWyrRaGdXKhgqqx0ggntYgHxVfXA7N5HSgfMztIhpFiQGNDrOlF02WYmwO5tquh6Fs1kEbLtlY2CnpFVFklQQVVjvqoEebux5sYD58+JnC4sicpFEhSZUd2c7OyNK3TVgpokAHfzVC6GJGXz/EczM0oi0B7iGsaXAcFgNgCxOoVY7zVWbOJPxC5B4tmpuq0EkxRNJYNCQQCSNAQIzeT5QNv4xIzHMcMcaHMOGNCtXzFlFN1ItBljJ7gwFK3VY92pjgFzmfhEkDqFiDAH7R2rUQAYkhkVmSgpSjd6WCnc6VvnlaCCODLy5WCOCPMhXdVWt3Qutn6G1/UeKxUXBOOz8Rm+zZDLRrGGLNJKqnQlimfQFsgauxi4YkCu0EXVk8sqZURRAhYFUR36iOtP7hQfyI98BWXx55UkeSPNoLj0iOYgXoKlirH+kh2Un6L74rrhHPU+VIUhZUXQFDb0I2JX8xek0fSNFsAVj6q2ZfQgj9wf8A7YSOL/BXhs7l+k0RPkROVX/3d1H6AYCpeJcGfiMKy5VFkbURqcLG40FtSgL93p71O+lu0GrJJZfhFwiJMzn8rLKk3SEZV0PYApbqFSdgLbQfcXiwsnyVw/h8LdOMR6gFL2WlY2NIU7tq1AEKvkgbYXsvlo9EhVY8pkw2uV306Sbr7wmxLJdKIz2REC9ZAQAb4lzE856eWOmPy0l6e26vVt0ozW0nzNvoFfeAPl8qqHpxaZWJCmzo1r3K7KFDGq1xoig0pkcsWkDH3KceilSIwFUh1dRXP3ryyIu6TMWARyGA7i3lCGFDE/LcKy+czKSQ6lQRHqDSVEbBrC9N10Bz1JCdSkjTsBd4CVw3mAMHeINokDEmMArHIrFNQZgItLgBxqI8AkDVhJ45zDmc7ljBOyOHJ0IilXm0hZE6qgtpHhSsbWbJsaRqfeZcnDDD5+9NCJ3YsUYEHUNV0qgWVFA/LXcBgfHy0jLFmXMomimWRuxmkI8hGVdyx1BzQ2LH0FAA6/C8yNHPxOQ5qgAsCDpww38oCr5UfKar0u9yI/FeER5/ikOTVY0ynD16mY0KqqGaisQrYfKL3v5/bDdnud06iwRoxdgb6ildNCzakAklbIWwSdthZChydmcxHCwy+WRjJIZJszmpQvUkY3qESAyMACum6/c3gLVVgRt4/I49wk/7L42d/tmTF710G2/ff98eYBs5h4X9pys8GrT1Y3TV7alIvHzXylPn4OIpk45HglEmh08Dbc6h8pUAE+Nx484+pcVb8XOBPBJDxbLACbLMBLtepD2hiPWr0n10t5GkYAbzVxvNcKhjmymkR7QyBkDVQYxk7ijZezfk0d7AsXL8LWThywqSNcAVWB3tkBDgje9Xdfvvit+Hc6wcSjbLzR9EyJRjaypBoao2oC7qi24oVeGbkXi0kDf7OkPW6EKuklhSI9RULICata8g/LW3qQqObjvEuFZqVGlKTMVeW9MqyEr2sWYFiK+u2+Hn4bc+RT/7vIOnmXZnLE2J2O5azvrrbQfQALsKCf8AF7mSHOZ+4KZIkEfUH4yGYkg+qgmgfz9MJKsQQVJVgQQR5BG4IPoQd7wH0JnOcUyXE40cERzRASvRpSGbQ/j5RbKxvbUt/LubmzgzE6yJfSjQhCQQXZ9NsAQDpVVABrfU3oBa5yxxyLiORR5mAlXaQg6WR1oa1P4SRpbbbuo2NjrldasVRhKo3MiJRO/4hYB+pUketD0A5neCI+orSM1au21YgEAstizTMLBBINGxYwNyMcs2bkyozUkDRRq/TTeN1djcgYFJdeoEMGJG+x9jGRzepmQnvXytjV+ZA9D6EbfXEfkThLSSzcRkoHMqqxJ6pCny6v62PcR+Hx5ugh8b4TNkcu0ozeYmnY9KAOwCl5j00BG5bQX1AsSdsbxZXpwqkZ1UFjX01bKEH0BGhifTXHd6Te3xcZlhykg2VM5CZD6KpDrqPsAWG/vWJuYrqZcDbVMf+pczp/vFGB+QwA3KcWhgcxkEjqdJXRj1HegGYqwUWaKqY3dgAFUDxglksuDbR6ZEUkWqkBdO9KCNh2kAjb5CCSzE+8VkysMCyyoSUYmNVJDs7hZWI3+awXJPgKTgTl+DlReVzIkMKtCgUKkjMHYyKotY27GUk0SSgNjzgE/4m8jS5qZZ4ELyrGokQECwC24vYUbu6FV67YTMgpEDO4VUhYMI3IJZg6gJpJTc1RdQzEbWq7Yu3/aki5iOGVA8nr1KIFLrOkKBrkAkjUlQbINBbvFV/EXKxSRxzLFIsglkhkfRpRtLHpk1YLqtIaPjSL2GAP8AC/iI3Ec4MzmR9nyORHWKA3ch1LGGJrW5NlVAHg/nh9+GeafNQy56UaWzchKL/LFH2Rr/AGdvqWJ9cUjytypJnGXKh2NMWZB8iWADK5Hk1sLN7aRVi/oz7MMpkwkIAEMYVNX9IAGqqv3Pi8BPml2IBGrSSB/rXmrxDz/L2WzH8fLwzH3kjVj+5F4EzcDRXbqHquyqWeQ7kgv8o1oEA9AvjfySSfMvFLA6FZJDGXVWViWWmOnYn5aJB2ZvGAP5bhcUaaI40jT+VFCj9hQx2SEC6Hnc/wDr8sbjEHivF4oEJkfTsTtuxr2Hk/tt64DplZwsILHSFXuJ2A02CSfYV5wH41zlFCpKMjV8zswEUdiwXbcnb8KBj4urvFe8yZzOzrpSaVoZHqKJ44i0pB33QIHTce6klQWO4DZwP4Z5e+tmoVllu1V3aRIxtsAx0WWtjS0CaGwsgovzXJnpSMtl5c+dxqFxw7+QzXpVPB0KdTbanO6YD/EfhnFTlDJn3y0OWjKhIImoWdlVVC7kC/magASKxfSoqLQAVVHgUAAP7AYrvhuUHGs99rkF5HKsVyqEdszj5piPVQQAPeh9RgBXwe5HnRGmzFpDIyyJAy7sVB0SGz27N4IskAmgBdkce4+mWjvZpGIWOPUAzszBVq/A1MLajQs+mBHN3H2hkihWVIuqH7qDSWuk6VDbbprIJBsrQFsML02VjKsG8MlySO1lqLCTW5NmgQL8CkrSHUgJnGc2xcnMJ1BpUEqSkVsxGgMWvYgE6ipZmj2qxjpBksykTamaOHXuzkqVjNVfcZGVTZ3ZKBPcyqMEOUOAs0OWmnJtFuKLTpC2CFd/VpNB9aA1N2g+NOeZC9wq5W4ZAVDEAmQoikgG20r1W0j+U4AFkOVnzXCpJYj99PbwFjo0xBuxBpoJrjFsVokuQSRh4fhnTjjEQFwgBQa7hVMPoT5v3Av1xF5U4jG0fSjYMsfbGRtqjUAKaO9gdjbbFTsLGInMvMRjNQ5rLhvDRurOwHq33bahQ3oqRtgMbjqX3ZllPqvSfY+o9PH5DHmFzMTTF2/3VTud2STUd/Ldvn3xmAs/HDO5RZY3jcakdSrA+oYUR+xx3xmA+Xp+G/Y81Pk57bpsQt7jSRYb5l02jKx00dyL84g8Uy5UHpvLRGjT1LBAN6CDpYAE3opqu/XDN8cst0+K61sF4Y3sbbgul/sq4T4M8aHV7QwOlgtAiyDt8pXVtVabB2vADRjMbZyMpZ2I8ivUWPH73jQMDvgJvCuMTZaTXBK0beteDXuDan9RgjmOes+4o5uYb32kIf1KBSa9jeO+V5QM2Xy5gLPmJl1adcekXJIo1KSroulARIC4JNEKSLBZvhk8ShpYWVWVGB9CJFLIf1VWP0o3WAJx855wVqneULuBLUlfUFgWU/VSDhi5b+LWay4WLQWUmlCEk2ST4cSXZJ8FTv5wiyxMiI7o6LICY2ZSA4BolSRTAHaxj3LT6WVh6EEfob9dv3wH0xy1xr/aUEkWYjV0ZO6hQprBjcBmCyCr7WOxU9psAFx6CXh0Sq7NJCjI2XzB/wAMxFmSHMEfhYnQJqqmIaiAS7cqcVXNZOCdQAJI1bSPCmqZR+TAj9MFXjBFEWMApwtlsyqv2yxyROkbg7gONNA/hYqem3qCqg/MMC8xy0yG8vmIooxegMndGCojamYjSUVY9vJog6bvBTO/DeEF2yjyZJn+bo102PuYnBTxt2hT+5wKk4DxiL5WyObHvIJY228WAWUkejXY8XW2AnjoQ5dfu46XW5EZ1oGIOrQTQptyFv18HAPljgS5mTpt97DFo+0Wo6bSLH/AQfKwErtI7Da1iHptLj5Gz2bN52aOCM/NFltZdhd6TLIbUGtwo/XDVJkWiVIMoqRIFK+Nk3FNp/EdmoHyTZPmw7cF4LlsqrDLwxwKT3aFC2QPJ9/OO/GT9w/6f9xhR4jB04pOjNIGIfUrnWJLYjuB3VjfzjT6eRQw18a3geq9CbIAADAmydhteA58QvqDZjafh1ejf0gn1wM4oyLExNofKk0O4dy7lVJOoChZ/LETivNSyTIuVUzuFaq+U7oRXqw02Qe1T/xBjbLcGkciTMsTttHTEL48GiB4/D3ehd9sBKzHHZ57TKJpqu9xR/UEERkHYhwXH/DxybgMOWDZjMu07Lv3CwCTQCjyzm1Uaib2oL4xIyHMMKKIoz15EsaIFDEDUaLEUiWKNsQLvC7x3PtnIpCyr2kokfUGgAgqzFrCs/hdj2qTWo6lwBblLhzzSnPZii7DTAuxEaf0/n4B9Rbfj0qy5/iccKO7sAEUswsXQF+p8+2Enl/mKReqEilmJYae/XGoC+QUDlbsbVRq9jdjeactPOUM+Wy3VkOmJTGus+N9Z1uFFgfKtEixV0G3O3OsWbWPKpMYIJF6mamIIIh2+7T+Z5LA7b2IqwTXbKcSz2ajSHheXGRyiqFXMTjuK1/hx7/nqN37g468K5XL8Q6c3TcZVI3AKWH6oYFgPA+8jZt7o0BsBT9ns4kMTySMERFLMx8AAWT+wwFSc28rwcMy3Wd585xCVgmXdmOvq2GDoLJGkgNVmzS+uGjg3Ls8pjGZgEKgB5VV9SMwApE32S71KRsBoDOrbZyfkZM7OeJ5pStgrkom/wAKI/4hH/EkHr6D6EUT5u+IOV4eh6jhpANolI1H2v0Ufn+gOAI8Z4+kHbWtyLCg+BfzOd9CD3P6A4SYeIvLIWDh3lOkgIQZLBOmPUKChdB7qGlS93Zwqch81ZniGfmZowySANIsQH3ekaUkGrZmA7TqNupIogULf4DwfQodx3kVV/w1JB0D9hqNkkgbkAUC5xPk1QElm3RWJnSLWpcSFdbM4bW4WtRG1gG/bEjh3CYGzKxwRxx5eHfSgADMpFHbc9+wY/8ADfzqwc5n4i0WXYp87dqe9nbYEizvsPU0PXAflnLrlWKBVGogOwJICxoQncaGlVWvzJ3uwQbwMZiAOP5f/jJ/72MwBDGYzGYCk/8AxCcMOvK5j0p4m/sy/wDxfthHySQzZFohIEaIdRg4GzA0xUkXTFlULGbpbKk/N9AfEHlYcQyMsArX88R9nXdf33U/Rjj5w5fzkURnXMh1tDGV0A7hhqVlYGmFCiRsb3U0wATPlZEW2RlVl1Aspqmuj7b0a/L6YgQzEWv0OLK4nPryq/a4xIxjtWT5YuwuY21kBWUGwit7rS9oxW00XqPI8/8A1wDJyRxDNnMKkEirZjDPIoYKiuNKmwSE1laRd2bRW4GG7hvMWaGZWCbKJPHmA7LGmxEFqrgAnZRHE5UMR89/ixXGS4hIlNC5Uh0kKA9upCdLEeDVmr9zg/wTnuWGQPLCsxLKJHYEuYxK0rqNxTNI2rV/So8XYFDw3KZ/LvKhbrItmNWpgdAdmEYVrQyMwsBRsKIA3R8r8n74YuY+YYczlIEW1lhSKMq0e50LpJV9TbeDVJ9dR3wAykDMVjRS8jkKqqLJJ8AD3wH0h8EZSeEoLvTLKAf+cn/uTh+wv8hcufYchBlzRdVuQj1diWb8xZq/YDDBgMxmMxxzWbWNSzsqqPJY0P74DtgUmaVWnkZgoUhbY0BpUH1/qZsDszzU8jGPKxNIwNMzAgLuL2NenjUVv0vAnJ8BMuWOZzUrElGlABK6bUtZYEFdtJpNI28t6gscS4zmnUajF0Gq3gSQMpPoUchgAAzF11Glatg1S8xwjM5mCGXKTRGK1UNMXdNXWChoFvUgG4JOnwNKrjTK5cTS6ljEcKtGioBpFM6DwQvdJ2s/khAF/G2LL4lGOmg8Dqxf2kU/6YBCPLfGEVU+3ZOJSdtGVBF0Te6+oB3x2/8AKfFSjJ/tYDUpFJk0UWQfDCq/Mbjzh54k1dLevvAPF+VYf64UOcOYZeqnD8o4GazAtpAtdCMfNIa/ER8vj9yuArr4ccQlcS8PkglZlLClvYahqjc/KqhwDZ2+h+V7u4ZwGOJV7FtVCj1AA9Bf6mzuSSTgTyzw6LKyJBCR0xEw+YFmKlDrbYHUdbXe3tQ2wzTzqgtmCj3JAH7nAbPVb4ROG8ahM8mczDEAWsa6XbpoBepwoOjtN6mrd33qqJcW4u0zFItJhKDuZTokYkjp3YIBGndQwNkelENw7K5mVNWlXdmpwqFVQgOklMemGYlmUt3bAbnwQd85nhGnUWNpbr+EAzV7jcWN/S/PjCHzvzMmZhELRzRQB42zRljZCYlezGo+ZmYKSa/CD/MATU3AGEROYl6cMabqralVFHigqRbAVRib88AOBcljNSRZqWMrHJ1Dp7RpiVUWGNgP5u9yV8k+gNAM+28T4vtl74bkj4lcffyr7qtgoCPFV/mOPc/yfk+DZV5oozPnJKihebvdppNloHtG9k0LoHfFlotCvbCNIRn+MACzBw0WfY5iTYD66E3+hOAMcjcnx8PyqxKAZGppn9XetzfsDYA9B+ZxO5i48mTh6jgm2CKLoFm8AsdlF+p/IWSARnHviJlcs3TDNPN4EUCl2seh02FP0O/0xVfxWz/EsymXM+XGWhkciOPqAsXI26gug1XQ9N/GAc83njLck0jbEV0h4OpNKRhhuS9qNiXPmhpAJnluSOHXIS4QaukDqYi9TbgKperrtqxa0cZyJyfmIY4mz0gkljHYoJIXyAXJ+eRVJQHwAT5JvDlPIqqSxCqASSSAAB5JvasAJi4JlZFDiJHDgMGJJ1Xvdk2b82ceYDF+G+mZQD0Ak2H5fTGYB0xmMxmAzFOfFz4YPJI2eykfUYj7+EeWofxEry3i18mrHrdx48IwHy5wbnI9L7PP/DGoK4QExlgO5l2MlSKjmzqNN5sAKzxex3Hgj/770cfS3OPwkyfEGMhBgmPmWKgWPu6/K357H64rTP8A/h/zyMejmIJl9NepG/amH/VgKrYD17G+njHeJz4+b0GkWf8A16YsfK/AjiLMA75dF9TrY/sAln9xiyuR/hFBkGEsjfaJl+VmWkT6qtnuv8TEn2rAUjwPkXPZs1FlZQP55B00H6t5/S8XZ8OfhRFw776XTLmj+IXpjB8hL3sjyx3PjYeX+sLfMvMvSU9GaDWvzI4Zh5A7mQ/dbkDU4oXvXnAMgxHzvEY4V1SOEX3Pr9B6k/Qb4qaPnjNvL1XdI2DMiZdHLmRqNRqoBNkdokK/Mp2aqxpFzPmy5eThWfkJ9tYNeQNZTWa8dmgEeQcA/T81vIxjy0TM3qWHjxvpsUCDqHUZL9LxrleT2lYSZyQyt/IG7BYoi6Bo+qjSPcN5wt5X4g5uNAsfAc0ijwq7AfoI9v2wO458Ys/CjMeEywAUC8xcqL8X2KPP1wFpTxrFCwQLGqqaqlVdv0AGFHjXG45YEiy7LNAtCd1btIUdsYYbMWIGoA/KCDWrC5yLxSPikBlzX300b04lOpF9VZYz92oq99N2ps4aI840wHQAWGwondSUP0iQVrH9dhPYtuMBH5aaUvBGsUbw9zys6sJlayQ5Ymi7SAdukbAEbUA38UzMcaBpW0qrKdRBoUb3IGw28nbCplOVE6ukyFtRvUEiuwCd/u2Hv6j2o4JPy1HEb6rKKLFqRQAtHcqq0PrttgIXO/OMceUEmW05qQlTGsZVx5+c0d1FHYefysiBwXIZfhUDTZ7MRJm56aZ2ajtv00AOsqPp5O/sAvZXLRZnNysiMsM8xEcq6UPZCZSVpSQ5VE+8BDANv3agH7hXI2Syh1xZdTIdzJJqkk/PW2ph+lYBal5/Luj5XJZ/Mqp2bRpjbUCtBpBq8lT+mA/xA5x4mMoWk4f9kjV0IlLxysp1CtvAJO10fNeuLH4tMwiZqNr3VZ8qdQ+ZfcDASf8A/MeIiPzlMiQz+olzBFop91iU6j/UR7YDlylwqbMoGzsBiFI3TJ8yEXrUqbFCjudQY79yamd4IFjUKoCqBQA9MbnCBx7m8y5mbKxyrphKiRUJ6jah4LWAoD9jaQasEsvcAGc+cZM7Jk4adWf78gjdU3ZE/mcVZqwrBQxXDTwrjsLRFtoUjbpkOQoFKpG91WllI/08YQ+H8LYtpypdXjtKjrTpY2okZx92KpqWmbYlWBOph4d8Oox3SudW5PT2ok2aY2V8/gCemwArARuauZXBBhzDLGxAGhBZPilLoQ9mvB9aHvhP5eyEkpGTgnmiillkkzLVqmcuAe6ShpNAhg3gEGix0h75j6HDoC8SIkr9iyNbMoq2YuSX0qgJr30j1x35C5YfKRNraxN05NJG6N0wHBPg7gf3wBDlzlDLZFNOXiC+7Hdj+bHf/TCT8U4zLxHhUIr+Mr7+wkTUa/ID/wBHFoYrHNy/auZ40XdcpAS/0JBI/XVKm30wFmjCR8RuJF9ORUojZiNm1MbNIy7InqfxWbFK1K5sCNzl8X8vlGMMA+05gbaE+VW8AMR5a/wrZ9yMU7zpms/JPHnM9FJC0gHRoFKCb0oJLqQWvfc3gLCZmvuljDeoMUhN+tnovf563/zN5OYScpxnijRoUgdlKgqQsoBBGxAWQKAR6KAPYDGYD6XxmMxmAzGYGf8AmTLiYwNMiTD/AA3OhiPdQ1a1+q2May80ZdZTEZO8EKQEcizVCwum9xtfrgCuPMAOIc5RRgUGbUaUkaQTQO2rvbYhuxWsbgGsDE4jns0O1egp8X2+x3ZgZTvYoRpfkOMAz57ikUIBkdVv5QfLH2UDdj9ACcLuc56DMY4E1Pt5BZiCfIiS38b/AHhjBBG9G8dcnyOobXLI7MdjoJS/HzPZmfwPLgeukWcGkjgysdARwRr7Uij/ALDALK8DzmZNzyFE27GqvSx042CFfP8AEdz42FG4udyiROuWyYEuZqjI5H3IAA1AKAiMF0glVBAK3ZZQxbjfMjGNuncMYXU08g00vqY1bfx4dwFBIrXYGFzg+ZkyxzLIYAytRVw5bSqkgMQRpLPqJb7w6pLJbAFTnsrkl6McLTyQ6pGbQKUxganaR6UaQy7IWYAgVjOG/EdZXhXp6Q4OsqeroKhQyMIwWUiV1AcjQVo6rNDbmzigP2RXyhk65pQ8hjIZ1AaI0DZMZYlWpToPqACP4UmdzyrIy9KF1XYKIuolUUBDdaId5INsG0DaMGiDbxHmvLQnS0is9Go07nJFjSAPxFlKgGrIob4XuZuccs3C53zICLIHiEetSzMVsAUTRoht/FXuKsZxDgWV4ZAMxnZmk6diNV+7LGjpVQG2a+4aSqpbkAAuWi8m/D5s1Mufz8aoPmgyoUBE9QzD8R2B33Y7t6AAJ+FHw/dAkuZB05lS3RPhkQAq0i+tsykIdq3YGwBbPEm+8hUVtqfdtOyrp8j/ADjGRxk5xiflSJQPzd2Lf2RP3xzzZb7QK9IyPmA+ZvqDfyYD2E3Mng1qN6g1bAbGtQ8+MKfxE4oZZUycWlmNa1PhtZtImHnR2GV/TQlEjqA4kcW54SIt0vvXTZmJHTTcat0W5GAolVuvBIJAwmQZ7Mdd2bQ+os0j0oZdblSQrMVJZQiBtRFRql6SRgLFyseVjy6wxusjwxu6Em2ZtLLJJf4mLM2phe7G/OGSrGKyg4rKzSyLkpHtWCk2oTUAruWYUSUVd7ApABV0OnMk2beIPNEuXfTpRkmZJLK2QpSQ3TAt3CtIYnTW4MPOfGny0FREdeU9OEElQGPmRrJHTRbYk7bAeuFLhHP2W4fl48nkopM/mtzIsVkGQk63Z6Plt9gaFC9sR+BcOk4k5izQZ0hEX2kOT1HDRs0Y2OobMDsQN5L1E2LE5X4XDlxLDDGsSq9hVBGzKD6gE92rzeAUF4Zx3PbzTx8NiP8AhwjVL+rXt+jD8sInI/ILz8VzCLO5gyrMj5hNmc+AoJ1DVYs3fy36jFxc/czHJ5U9PuzExEWWT1aR9hX0W9R/L647cj8rrkMnHDep92lf+eRt2b677D6AYAtw/h6QoI41CKPAH9z7kk7kncnc4kY1mmVQWYhQNySaAHuSdhhS5l5uBjrLGRu4a3RPCblihfSGO34boWRvWAGcbzQzHFFiJ+7iAVjqobXLLsdnDBY42HpXpeHzJ51JUDxusinwykEfuMVSxRDJKwZUkKtroyDd2EyBi0idZ9K2L0UCCE7r35U4lmIomXJ5cHqyM7uFeQE+lk6I1JUIuru1HUxG+4WPxji7QC1y8sw9TH09vzDyKf2BxUGT4Rn3zGZGUPfnnPVzTjS0UYZhpoXRN7FSbAULVFgd49luImNmzOY6cRYBEbRrPg2VipRpCsxPUOwOxNYO8jcDky+Zm6iuF6MIiLEmlIYtH5O8bCv1GwFYCfyb8PMtw5B011y13Sv8x969EH0H6k4UfiRll4jxXI5BbIjuXMEeFRqNE+jFUNf5xh45s5tiyWVlnLKzIp0pqFs34Vq78+a9AcVrybzBleHdXM5yXrcQzR1PHCOo6LYOk12hiaJBIrtX0wFxLFQAGwGwA8AewxmE6P4kSEAjhufoi/4WMwDlmc0sa6nZVHuxAH7nbAPPc4KCqxI0hbwx7E8jwSNT7MD92rWL32xFh5RcuSzrENvkLSS+n+NLZG4BFLYrYi8HsjweKHdFAJ8sSSx+hY2xH0uhgE/j/LzZ2EvxIxpDGNekLulAE91lybDCgVDArsCKwB5d+HxmSYLcUR1xr1GLMln8PrrjJO4cKH1imrUW3jmdOZnXLRntWmLruNVgg/URrT1/OYR74Z8jlEiRY0FKoAA9q/19zgK8k+APDz+PMg//AKin/uhxAzX/AIecuf4ealT2tEP91CnFtYzAUxJ8EM7CP934mw9h95H/AHV2/wC2AvJ3E8zDxLMZbOSu8iI6r1ZWJWtz05PnW07rWiQAa7cXLzdzZDw/LNPMfGyID3O3oq/X3PoN8Vl8O+S34nmZOKcQUFXa4oyO1yNrI9Y1A0gH5q32G4N2SQ5pT0oleMk6ndAsLWTZUW7S2Hc+qg2Lo0O//kBwoqddQ+XscKP5QFEumlFAWDsAMOarQoY9wCXnOD56gC6zgEGmaMgkGwdLweQd/wCJ+o84EcYGfhkbNx60ZUuVShMUgUbakWaSmAHzpTeLBxZROFXjmZfMzLl4jSq1u9eqkE16EISPzk0jcLJQV7M02czMEkcYzmbgRiFlcGBaYapAupRqEh0quo2KNLoAwYmn5lk2VMtD9Q0ZH7HWcNvKXLP2WbN1Gqo8itE1DUVMaagT8x+8DefPnDOwwFQycB5kkus9l1N02gqNx+UOFfm3gfGsvEZMxmpZIwad45n0jb8Ype2zV1V7e13xwX+FqP42dh+TOxH/AEkYrbnjiL5mQcPyxTq5izPIUIMURa6Z731Kaqhsa/EMAjcils1GYSjtIoCodTWbWQUp/wCIqMAF1KgVSzCrOLo5a5ZWKRmkCvKAGvchGcsW03uT6azvW2299OS+BR5OMwRLSx6VJ8lmK62cmhZOsenoB4AwTjnWNp5JGVF1DuYgAAInknbyTgJPEodUMijyUYD9VIxX0CNxPMpYJhVUs+giqyD6a5mAFbMqrdjwzBxvjnXhkTL0yspDTEkR16hTR6lixY7d/mvbCenHYwmjs3c3qkokkN96oIGqhojFA0FpCxCkBYcvCwJWmVRrdVRjoBBC6itjULrU1H2NY0ysfRlZm0ojRiz8oBRj7sQBT/2wGzXN0IAWpHAGj70mNXqge1gZZCb8BGvfzvhC4zwg5UfaIRPlULE9MEqnj5kSW5Cw2/AlbUQaBCRluboMzxV89m5OnDkwyZWGi7sRq1zaUDbVZ1ePl37ScG+KfHCFUJgy00leGfSiWdVWbYgHQ1EgA159cc+Ufhll8zCM1mhIzZhVcKJHWgRsW0sAWIIJ9vqbOHDhvIGRgfqJApceGctIR9VLltJ+orAUpzTzlxDO5eS2LQ+ZFgU6I1qNgWNXVlh3OSCp2FAmZyp8RGkk6ErgmtSTvSsSosCSxTNf+I3oD5JF2j8T+Y1yPDpWABaQGKNSLBLggkj1AXU1etfXFX/Cb4Xfal+1z60huoVGzOQd3b00eVr8Vn2Fg8cE5NnmSPquOgXDgNfVaJXDpE4IrT2p6ggE2LO1i6QBjCQBvsBhez/F/tCMkQqNgQZT4II/wx+Lb8RpfbV4wC0/EkzGcSaYgxISYUrUTRuPSPOuRlMhI8Kkak7m2bjPHMo2VHVAkjlWxERTPW9FWqq2stQHqReAHFOD1IjxAmQ6Y0QeDpLPfkAD0LEGhXnwTfL/ACTHAepJUk1k6tyFJJJK3Zskk2fUkgLZsK45l4Y0QiEOXSD7RrjWNUZiF7GLCwWBsKoLAeTSA74sT4d8Ny6ZKGSCONS6AsyoFYn1DepINjfzV+uA3Nn3vGMhGtkxEMfFCyzUfWysRP6D3w85Hh8cKlY0CKWZiFFC2Nsa+pJOA76BjMbYzAUx/wDiDkClnyGkehMrAH8j0qwb4bzk/FslmGHThjBIdWB1Ko0t3MHAoqdzQ21e2NPib8SYVhkyWV/3nMzKYyqDWE1bG6vU9HZRZB3NVvH+Ffw4zWViZ5pej1/4kQALgLejuNhWOp9WxNUAQbICfnssY1im6UcULlOpvS6tY6ZVKDKCDZYBTQAYUCQa5Xg6k5zEbaY9LRslAGRrU62CkqAKaiNzqNmgMEsvybllCjplwgpBI7yBAdjo1sdBI2taxGzvI0TWUeSM17hxt4+cMwHpSsu222AJpxyM5lssbWQKHUMKEi+pQ/i0nZh5Fj0Ix5zBzBDk4HnmbSi/ux9FUerH0H+gOEfmDlqeKASz5hGEDrIkivKrR122gd3+awCusAgke1Kmb4Nm+IyRumXOY6TMziaWRYXFJpWzI2pw2uyNNigRXgO3BOX8zx7O/a86pTJp/DjPqP5F/Py7+p29tN2wxBVCqAqgUANgAPAA9BivjxPjqKFTh2TAAoBZqAA8CtS1+mIknFeZG+XK5NP+e/8A5pwFn4j5jPInzOq341MB/wBziqs9n+aFUkQ5c/SMRk/oGfATknm+XMZrMJm6GZJVl+7Cm0OhloVTgBaBO9H2ohY3EOcHaDqR9OJJSEikdiWJc0rBAtX4KrqN2L9RhdzeZzWQi6kE0LbrrVo2dpCWpUD6r1dwYirYu7AuSxxmXhZllg6Ukyhx0FSNjDqGk0sgH3ZSYaixYBRVUQ6YY8vyfmOxnnhJSyumJ1AJ/KUbg76jv599gachMzRo0i6HKgsvnSSNxfrRx5NmgVcIwZlB2Bsg1sCPQ/TAhuFZn/i7e4kcH/qVxhT534foCvNIDK3aukqJWFgNTIkewB212NRAALEAga43zpDk8mghdcxNtBGiHVbqoBsLZoDcj1sAfMDgRwPNZXhaOc1nU+1zHqZhmW2Zv5QFF6VGwA2819FbKcr/AO1j9p+9ghvRE3btqkWMxJ3dQItsKPaDemgSoY+EfCTh8TEKEzDA/LK7A/Wwu1fmtYCDmvjUiySpksu+bld7FXVaEXwgZj8vjbCTzR8SeKW8U/8Au5em6YiAPp/NbHdffyD7bX5y9kY4oWEaJGvUk7VUKABIw9AB4GKllhfj/EOkgC5HKtJ1JF8yB5CSA3nvAAA8AAt7DAGeIZg8SWEQMZUkMZKUVjKsVZ1latNaUKqKZrZjVAHDVkeUVlCyPKQDbaIQI1tiSd95bJ8nWLoePGGjL5VURURQqoAqgeAAKAHsANsBshxNMtlU67hO51W/LEO9AAWSdI8DfASI+GZXJRvIkaRBVLO4XuoCyS3zNsPU4ReF5d+IyZjMzKQiIQgv5X0WIxt+AG23oyG622482czvmYMzHckY1npLoK60jCOCLUu1ndgK/lIF3iMk/TaFctmlDRMvUHVqN0BXqWgLKtksb31lrJN9gWjwTLCLLxRqdSpGiqaqwFAB228VicWwmHj+VbLJF1pQ0YUK8McpIK2FYEIQbA8GwRYIIvCrxTnjNyZVkR1md0cDpxlCy6ggLdzFZX7wEQgg6d+4DACOa+Kycw5+PJ5UEZWF2LTUaPo0nsAAaQeSTZ87XJEYMnl1UskMMShQWYKqhRQ3Jr0xUXKmS4pBlehlMp9nb8crppYnVuS0xqgpNBUb0384JL8EZc04l4hnndvVUJb9nk2H5KgGAm80/HXJwgrlgc0/ix2xD82Ith/lBv3wr8i/Fddoc0NI36UiAkAeiMoJbSoFBhewAPvh4zfLHDeC5V8wuXR2j+VpO+RnOygM3ykmvlqgCfTC58DeBJMcxxGRVMrSsqVQCEjU5VQAFvWAPYe1mwsflvKNp68q6ZJBsp8xId1jP9Xhm/q28KMbcw8wjLBAqGWWRtMaA0D4tmY7JGti2o1YFEmsAfijzf8AYMuhSR0ldwEVAhLAfP8AOCFAHrXnSPfAbgmchzATMIzSMdiWcszK9robUTRNkCPbVoWtLLWA4nP5hMxLnCI2KqW3Eld3YAn4mWoRHrIoM96KNk7L8SGkfRlstJIauypJ8jwi924PlygwP5Z5ffMJF1AxgIUylnOmUqKGlQdRXqb29dqqNIq8WFlcmkahI0VFHhVAA/YbYBM/2vxc7jKpR8XoB/UdXY4zDzpxmARvhZy5l4MlBNFEqyyoC77lj9LJJA/pFD6YesZjMBmMxmMwCtzllVllyUUg1RvmgXQ+G0QyuoYeoDKpo7bYaF8Y8xmA2xmMxmAEc25t4slmJIzpdIpGU+xCMQd/YgHFOfBbhEU8eemlXXLHpKOSbBKuxYb/ADWPm8+RdE3mMwF55LLLGgRAFRO1QPQDxjvjMZgPDitstCJePfeAPpWVl1b6TH0wle2kMxAG1knzvjMZgGDgWWWPLRIgCqM1JQ//AHMp/wC+GWRfGMxmAUPidMYuDZoxkodFWPNPIob9wxv88Z8JchHFwyExqF6mp3r8TaiLP6KB+mPMZgDfOGeeHKSSRtpdVJBoGtj77YqDLIZmy0kryu7OjEtLIdzYNDVQBFihtvjMZgD3H4xFnWaPtPTZbs+FcMPPrYBLeTQsnE/lbuVIySFQKigEghQqULFNQ39fU4zGYBkyHA4WlzGuMSaZEC9W5KBhiP4yfUk/qcRpcso41DSgVk5ANthUq1Q8CrO49zjMZgHAY9xmMwFMf+IfMteTj1EIeqxUHyQFAP7Mw/U4q7L815qCEZeGd4omLMwjOkk0BZYU52AHnGYzAF+K8Fi+yxTUxldGZnMjkkit92+pwG5b4vLl3doXKHpsdqIJANWDYNfUYzGYD6q5fjC5aBRsBEgH6KMEMZjMBmMxmMwH/9k="/>
          <p:cNvSpPr>
            <a:spLocks noChangeAspect="1" noChangeArrowheads="1"/>
          </p:cNvSpPr>
          <p:nvPr/>
        </p:nvSpPr>
        <p:spPr bwMode="auto">
          <a:xfrm>
            <a:off x="142875" y="-144463"/>
            <a:ext cx="282575"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6326" name="Dikdörtgen 2"/>
          <p:cNvSpPr>
            <a:spLocks noChangeArrowheads="1"/>
          </p:cNvSpPr>
          <p:nvPr/>
        </p:nvSpPr>
        <p:spPr bwMode="auto">
          <a:xfrm>
            <a:off x="142875" y="427038"/>
            <a:ext cx="5329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tr-TR" altLang="tr-TR" sz="4000" b="1" dirty="0">
                <a:solidFill>
                  <a:schemeClr val="tx1"/>
                </a:solidFill>
              </a:rPr>
              <a:t>GÜVENLİK AĞI SİSTEMİ</a:t>
            </a:r>
            <a:endParaRPr lang="tr-TR" altLang="tr-TR" sz="4000" dirty="0">
              <a:solidFill>
                <a:schemeClr val="tx1"/>
              </a:solidFill>
            </a:endParaRPr>
          </a:p>
        </p:txBody>
      </p:sp>
    </p:spTree>
    <p:extLst>
      <p:ext uri="{BB962C8B-B14F-4D97-AF65-F5344CB8AC3E}">
        <p14:creationId xmlns:p14="http://schemas.microsoft.com/office/powerpoint/2010/main" val="270324515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Resim 113"/>
          <p:cNvPicPr>
            <a:picLocks noChangeAspect="1" noChangeArrowheads="1"/>
          </p:cNvPicPr>
          <p:nvPr/>
        </p:nvPicPr>
        <p:blipFill>
          <a:blip r:embed="rId3">
            <a:lum bright="-2000" contrast="12000"/>
            <a:extLst>
              <a:ext uri="{28A0092B-C50C-407E-A947-70E740481C1C}">
                <a14:useLocalDpi xmlns:a14="http://schemas.microsoft.com/office/drawing/2010/main" val="0"/>
              </a:ext>
            </a:extLst>
          </a:blip>
          <a:srcRect/>
          <a:stretch>
            <a:fillRect/>
          </a:stretch>
        </p:blipFill>
        <p:spPr bwMode="auto">
          <a:xfrm>
            <a:off x="6197600" y="692150"/>
            <a:ext cx="29464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3048000" y="1020763"/>
            <a:ext cx="153511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solidFill>
                <a:schemeClr val="tx1"/>
              </a:solidFill>
              <a:latin typeface="Arial" charset="0"/>
            </a:endParaRPr>
          </a:p>
        </p:txBody>
      </p:sp>
      <p:sp>
        <p:nvSpPr>
          <p:cNvPr id="57348" name="Rectangle 5"/>
          <p:cNvSpPr>
            <a:spLocks noChangeArrowheads="1"/>
          </p:cNvSpPr>
          <p:nvPr/>
        </p:nvSpPr>
        <p:spPr bwMode="auto">
          <a:xfrm>
            <a:off x="0" y="974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7349" name="Rectangle 6"/>
          <p:cNvSpPr>
            <a:spLocks noChangeArrowheads="1"/>
          </p:cNvSpPr>
          <p:nvPr/>
        </p:nvSpPr>
        <p:spPr bwMode="auto">
          <a:xfrm>
            <a:off x="0" y="9747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7350" name="Rectangle 7"/>
          <p:cNvSpPr>
            <a:spLocks noChangeArrowheads="1"/>
          </p:cNvSpPr>
          <p:nvPr/>
        </p:nvSpPr>
        <p:spPr bwMode="auto">
          <a:xfrm>
            <a:off x="231775" y="500063"/>
            <a:ext cx="596582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sz="2400">
                <a:solidFill>
                  <a:srgbClr val="003459"/>
                </a:solidFill>
                <a:latin typeface="Calibri" pitchFamily="34" charset="0"/>
                <a:cs typeface="Arial" charset="0"/>
              </a:defRPr>
            </a:lvl1pPr>
            <a:lvl2pPr marL="742950" indent="-285750" eaLnBrk="0" hangingPunct="0">
              <a:tabLst>
                <a:tab pos="228600" algn="l"/>
              </a:tabLst>
              <a:defRPr sz="2400">
                <a:solidFill>
                  <a:srgbClr val="003459"/>
                </a:solidFill>
                <a:latin typeface="Calibri" pitchFamily="34" charset="0"/>
                <a:cs typeface="Arial" charset="0"/>
              </a:defRPr>
            </a:lvl2pPr>
            <a:lvl3pPr marL="1143000" indent="-228600" eaLnBrk="0" hangingPunct="0">
              <a:tabLst>
                <a:tab pos="228600" algn="l"/>
              </a:tabLst>
              <a:defRPr sz="2400">
                <a:solidFill>
                  <a:srgbClr val="003459"/>
                </a:solidFill>
                <a:latin typeface="Calibri" pitchFamily="34" charset="0"/>
                <a:cs typeface="Arial" charset="0"/>
              </a:defRPr>
            </a:lvl3pPr>
            <a:lvl4pPr marL="1600200" indent="-228600" eaLnBrk="0" hangingPunct="0">
              <a:tabLst>
                <a:tab pos="228600" algn="l"/>
              </a:tabLst>
              <a:defRPr sz="2400">
                <a:solidFill>
                  <a:srgbClr val="003459"/>
                </a:solidFill>
                <a:latin typeface="Calibri" pitchFamily="34" charset="0"/>
                <a:cs typeface="Arial" charset="0"/>
              </a:defRPr>
            </a:lvl4pPr>
            <a:lvl5pPr marL="2057400" indent="-228600" eaLnBrk="0" hangingPunct="0">
              <a:tabLst>
                <a:tab pos="228600" algn="l"/>
              </a:tabLst>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9pPr>
          </a:lstStyle>
          <a:p>
            <a:pPr algn="l" eaLnBrk="1" hangingPunct="1"/>
            <a:r>
              <a:rPr lang="tr-TR" altLang="tr-TR" sz="2800" dirty="0">
                <a:solidFill>
                  <a:schemeClr val="tx1"/>
                </a:solidFill>
              </a:rPr>
              <a:t>GÜVENLİK AĞLARI </a:t>
            </a:r>
          </a:p>
          <a:p>
            <a:pPr algn="l" eaLnBrk="1" hangingPunct="1"/>
            <a:endParaRPr lang="tr-TR" altLang="tr-TR" sz="2800" b="1" dirty="0">
              <a:solidFill>
                <a:srgbClr val="FF0000"/>
              </a:solidFill>
            </a:endParaRPr>
          </a:p>
          <a:p>
            <a:pPr algn="just"/>
            <a:r>
              <a:rPr lang="tr-TR" altLang="tr-TR" sz="3200" b="1" dirty="0">
                <a:solidFill>
                  <a:srgbClr val="0070C0"/>
                </a:solidFill>
                <a:cs typeface="Times New Roman" pitchFamily="18" charset="0"/>
              </a:rPr>
              <a:t>I- Dikey Kurulum</a:t>
            </a:r>
          </a:p>
          <a:p>
            <a:pPr algn="just"/>
            <a:endParaRPr lang="tr-TR" altLang="tr-TR" sz="3200" b="1" dirty="0">
              <a:solidFill>
                <a:srgbClr val="0070C0"/>
              </a:solidFill>
            </a:endParaRPr>
          </a:p>
          <a:p>
            <a:pPr algn="just">
              <a:buFont typeface="Symbol" pitchFamily="18" charset="2"/>
              <a:buChar char=""/>
            </a:pPr>
            <a:r>
              <a:rPr lang="tr-TR" altLang="tr-TR" dirty="0">
                <a:cs typeface="Times New Roman" pitchFamily="18" charset="0"/>
              </a:rPr>
              <a:t>Dikey konumda olan boşluklardan korur.</a:t>
            </a:r>
          </a:p>
          <a:p>
            <a:pPr algn="just">
              <a:buFont typeface="Symbol" pitchFamily="18" charset="2"/>
              <a:buChar char=""/>
            </a:pPr>
            <a:endParaRPr lang="tr-TR" altLang="tr-TR" dirty="0"/>
          </a:p>
          <a:p>
            <a:pPr algn="just"/>
            <a:r>
              <a:rPr lang="tr-TR" altLang="tr-TR" b="1" dirty="0">
                <a:cs typeface="Times New Roman" pitchFamily="18" charset="0"/>
              </a:rPr>
              <a:t>Kullanımı</a:t>
            </a:r>
            <a:endParaRPr lang="tr-TR" altLang="tr-TR" dirty="0"/>
          </a:p>
          <a:p>
            <a:pPr algn="just">
              <a:buFont typeface="Symbol" pitchFamily="18" charset="2"/>
              <a:buChar char=""/>
            </a:pPr>
            <a:r>
              <a:rPr lang="tr-TR" altLang="tr-TR" dirty="0">
                <a:cs typeface="Times New Roman" pitchFamily="18" charset="0"/>
              </a:rPr>
              <a:t>Üretici firmanın önerdiği şekilde kurulmalıdır.</a:t>
            </a:r>
            <a:endParaRPr lang="tr-TR" altLang="tr-TR" dirty="0"/>
          </a:p>
          <a:p>
            <a:pPr algn="just">
              <a:buFont typeface="Symbol" pitchFamily="18" charset="2"/>
              <a:buChar char=""/>
            </a:pPr>
            <a:r>
              <a:rPr lang="tr-TR" altLang="tr-TR" dirty="0">
                <a:cs typeface="Times New Roman" pitchFamily="18" charset="0"/>
              </a:rPr>
              <a:t>Sertifikalı ağlar kullanılmalıdır.</a:t>
            </a:r>
          </a:p>
          <a:p>
            <a:pPr algn="just">
              <a:buFont typeface="Symbol" pitchFamily="18" charset="2"/>
              <a:buChar char=""/>
            </a:pPr>
            <a:endParaRPr lang="tr-TR" altLang="tr-TR" dirty="0"/>
          </a:p>
          <a:p>
            <a:pPr algn="just">
              <a:buFont typeface="Symbol" pitchFamily="18" charset="2"/>
              <a:buChar char=""/>
            </a:pPr>
            <a:r>
              <a:rPr lang="tr-TR" altLang="tr-TR" dirty="0">
                <a:cs typeface="Times New Roman" pitchFamily="18" charset="0"/>
              </a:rPr>
              <a:t>Ağın montajında paraşüt tipi emniyet kemeri ve güvenlik hatları kullanılmalıdır.</a:t>
            </a:r>
            <a:endParaRPr lang="tr-TR" altLang="tr-TR" dirty="0"/>
          </a:p>
        </p:txBody>
      </p:sp>
    </p:spTree>
    <p:extLst>
      <p:ext uri="{BB962C8B-B14F-4D97-AF65-F5344CB8AC3E}">
        <p14:creationId xmlns:p14="http://schemas.microsoft.com/office/powerpoint/2010/main" val="2448705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Resim 1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50" y="609600"/>
            <a:ext cx="418465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4"/>
          <p:cNvSpPr>
            <a:spLocks noChangeArrowheads="1"/>
          </p:cNvSpPr>
          <p:nvPr/>
        </p:nvSpPr>
        <p:spPr bwMode="auto">
          <a:xfrm>
            <a:off x="-973138" y="119697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8372" name="Rectangle 5"/>
          <p:cNvSpPr>
            <a:spLocks noChangeArrowheads="1"/>
          </p:cNvSpPr>
          <p:nvPr/>
        </p:nvSpPr>
        <p:spPr bwMode="auto">
          <a:xfrm>
            <a:off x="0" y="2022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58373" name="Rectangle 7"/>
          <p:cNvSpPr>
            <a:spLocks noChangeArrowheads="1"/>
          </p:cNvSpPr>
          <p:nvPr/>
        </p:nvSpPr>
        <p:spPr bwMode="auto">
          <a:xfrm>
            <a:off x="92075" y="2097088"/>
            <a:ext cx="486727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228600" algn="l"/>
              </a:tabLst>
              <a:defRPr sz="2400">
                <a:solidFill>
                  <a:srgbClr val="003459"/>
                </a:solidFill>
                <a:latin typeface="Calibri" pitchFamily="34" charset="0"/>
                <a:cs typeface="Arial" charset="0"/>
              </a:defRPr>
            </a:lvl1pPr>
            <a:lvl2pPr marL="742950" indent="-285750" eaLnBrk="0" hangingPunct="0">
              <a:tabLst>
                <a:tab pos="228600" algn="l"/>
              </a:tabLst>
              <a:defRPr sz="2400">
                <a:solidFill>
                  <a:srgbClr val="003459"/>
                </a:solidFill>
                <a:latin typeface="Calibri" pitchFamily="34" charset="0"/>
                <a:cs typeface="Arial" charset="0"/>
              </a:defRPr>
            </a:lvl2pPr>
            <a:lvl3pPr marL="1143000" indent="-228600" eaLnBrk="0" hangingPunct="0">
              <a:tabLst>
                <a:tab pos="228600" algn="l"/>
              </a:tabLst>
              <a:defRPr sz="2400">
                <a:solidFill>
                  <a:srgbClr val="003459"/>
                </a:solidFill>
                <a:latin typeface="Calibri" pitchFamily="34" charset="0"/>
                <a:cs typeface="Arial" charset="0"/>
              </a:defRPr>
            </a:lvl3pPr>
            <a:lvl4pPr marL="1600200" indent="-228600" eaLnBrk="0" hangingPunct="0">
              <a:tabLst>
                <a:tab pos="228600" algn="l"/>
              </a:tabLst>
              <a:defRPr sz="2400">
                <a:solidFill>
                  <a:srgbClr val="003459"/>
                </a:solidFill>
                <a:latin typeface="Calibri" pitchFamily="34" charset="0"/>
                <a:cs typeface="Arial" charset="0"/>
              </a:defRPr>
            </a:lvl4pPr>
            <a:lvl5pPr marL="2057400" indent="-228600" eaLnBrk="0" hangingPunct="0">
              <a:tabLst>
                <a:tab pos="228600" algn="l"/>
              </a:tabLst>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tabLst>
                <a:tab pos="228600" algn="l"/>
              </a:tabLst>
              <a:defRPr sz="2400">
                <a:solidFill>
                  <a:srgbClr val="003459"/>
                </a:solidFill>
                <a:latin typeface="Calibri" pitchFamily="34" charset="0"/>
                <a:cs typeface="Arial" charset="0"/>
              </a:defRPr>
            </a:lvl9pPr>
          </a:lstStyle>
          <a:p>
            <a:pPr algn="just">
              <a:buFont typeface="Symbol" pitchFamily="18" charset="2"/>
              <a:buChar char=""/>
            </a:pPr>
            <a:r>
              <a:rPr lang="tr-TR" altLang="tr-TR">
                <a:cs typeface="Times New Roman" pitchFamily="18" charset="0"/>
              </a:rPr>
              <a:t>Çalışanları </a:t>
            </a:r>
            <a:r>
              <a:rPr lang="tr-TR" altLang="tr-TR" b="1">
                <a:solidFill>
                  <a:srgbClr val="FF0000"/>
                </a:solidFill>
                <a:cs typeface="Times New Roman" pitchFamily="18" charset="0"/>
              </a:rPr>
              <a:t>metal aksamlardan korumak için ağlar metal aksam altına monte edilmelidir.</a:t>
            </a:r>
          </a:p>
          <a:p>
            <a:pPr algn="just">
              <a:buFont typeface="Symbol" pitchFamily="18" charset="2"/>
              <a:buChar char=""/>
            </a:pPr>
            <a:endParaRPr lang="tr-TR" altLang="tr-TR"/>
          </a:p>
          <a:p>
            <a:pPr algn="just">
              <a:buFont typeface="Symbol" pitchFamily="18" charset="2"/>
              <a:buChar char=""/>
            </a:pPr>
            <a:r>
              <a:rPr lang="tr-TR" altLang="tr-TR">
                <a:cs typeface="Times New Roman" pitchFamily="18" charset="0"/>
              </a:rPr>
              <a:t>Ağın montajı uzman personel tarafından gerçekleştirilmelidir.</a:t>
            </a:r>
          </a:p>
          <a:p>
            <a:pPr algn="just">
              <a:buFont typeface="Symbol" pitchFamily="18" charset="2"/>
              <a:buChar char=""/>
            </a:pPr>
            <a:endParaRPr lang="tr-TR" altLang="tr-TR"/>
          </a:p>
          <a:p>
            <a:pPr algn="just">
              <a:buFont typeface="Symbol" pitchFamily="18" charset="2"/>
              <a:buChar char=""/>
            </a:pPr>
            <a:r>
              <a:rPr lang="tr-TR" altLang="tr-TR">
                <a:cs typeface="Times New Roman" pitchFamily="18" charset="0"/>
              </a:rPr>
              <a:t>Ağın montajında paraşüt tipi emniyet kemeri ve güvenlik hatları kullanılmalıdır.</a:t>
            </a:r>
            <a:endParaRPr lang="tr-TR" altLang="tr-TR"/>
          </a:p>
        </p:txBody>
      </p:sp>
      <p:sp>
        <p:nvSpPr>
          <p:cNvPr id="58374" name="Rectangle 8"/>
          <p:cNvSpPr>
            <a:spLocks noChangeArrowheads="1"/>
          </p:cNvSpPr>
          <p:nvPr/>
        </p:nvSpPr>
        <p:spPr bwMode="auto">
          <a:xfrm>
            <a:off x="184150" y="404813"/>
            <a:ext cx="57816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sz="3200" b="1">
                <a:solidFill>
                  <a:srgbClr val="0070C0"/>
                </a:solidFill>
              </a:rPr>
              <a:t>II- Yatay  Kurulum</a:t>
            </a:r>
          </a:p>
          <a:p>
            <a:pPr algn="l" eaLnBrk="1" hangingPunct="1"/>
            <a:r>
              <a:rPr lang="tr-TR" altLang="tr-TR">
                <a:latin typeface="Tahoma" charset="0"/>
              </a:rPr>
              <a:t>Yatay konumda </a:t>
            </a:r>
            <a:r>
              <a:rPr lang="tr-TR" altLang="tr-TR">
                <a:cs typeface="Times New Roman" pitchFamily="18" charset="0"/>
              </a:rPr>
              <a:t>büyük olan boşluklar</a:t>
            </a:r>
            <a:endParaRPr lang="tr-TR" altLang="tr-TR"/>
          </a:p>
          <a:p>
            <a:pPr algn="l"/>
            <a:r>
              <a:rPr lang="tr-TR" altLang="tr-TR">
                <a:cs typeface="Times New Roman" pitchFamily="18" charset="0"/>
              </a:rPr>
              <a:t>için kullanılır.</a:t>
            </a:r>
            <a:endParaRPr lang="tr-TR" altLang="tr-TR"/>
          </a:p>
          <a:p>
            <a:pPr algn="l" eaLnBrk="1" hangingPunct="1"/>
            <a:endParaRPr lang="tr-TR" altLang="tr-TR">
              <a:latin typeface="Tahoma" charset="0"/>
            </a:endParaRPr>
          </a:p>
        </p:txBody>
      </p:sp>
    </p:spTree>
    <p:extLst>
      <p:ext uri="{BB962C8B-B14F-4D97-AF65-F5344CB8AC3E}">
        <p14:creationId xmlns:p14="http://schemas.microsoft.com/office/powerpoint/2010/main" val="2259773330"/>
      </p:ext>
    </p:extLst>
  </p:cSld>
  <p:clrMapOvr>
    <a:masterClrMapping/>
  </p:clrMapOvr>
  <p:transition spd="med">
    <p:wipe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title"/>
          </p:nvPr>
        </p:nvSpPr>
        <p:spPr>
          <a:xfrm>
            <a:off x="261938" y="144463"/>
            <a:ext cx="8475662" cy="1143000"/>
          </a:xfrm>
        </p:spPr>
        <p:txBody>
          <a:bodyPr/>
          <a:lstStyle/>
          <a:p>
            <a:pPr algn="l" eaLnBrk="1" hangingPunct="1"/>
            <a:r>
              <a:rPr lang="tr-TR" altLang="tr-TR" sz="3200" b="1" smtClean="0">
                <a:solidFill>
                  <a:srgbClr val="0070C0"/>
                </a:solidFill>
                <a:latin typeface="+mj-lt"/>
              </a:rPr>
              <a:t>III-  Açılı  Kurulum</a:t>
            </a:r>
            <a:br>
              <a:rPr lang="tr-TR" altLang="tr-TR" sz="3200" b="1" smtClean="0">
                <a:solidFill>
                  <a:srgbClr val="0070C0"/>
                </a:solidFill>
                <a:latin typeface="+mj-lt"/>
              </a:rPr>
            </a:br>
            <a:r>
              <a:rPr lang="tr-TR" altLang="tr-TR" sz="3200" b="1" smtClean="0">
                <a:solidFill>
                  <a:srgbClr val="0070C0"/>
                </a:solidFill>
                <a:latin typeface="+mj-lt"/>
              </a:rPr>
              <a:t>                 </a:t>
            </a:r>
            <a:r>
              <a:rPr lang="tr-TR" altLang="tr-TR" sz="2400" b="1" smtClean="0">
                <a:solidFill>
                  <a:srgbClr val="0000CC"/>
                </a:solidFill>
                <a:latin typeface="+mj-lt"/>
              </a:rPr>
              <a:t>Cephe Emniyet Ağı (Toplu Koruma) </a:t>
            </a:r>
            <a:endParaRPr lang="en-US" altLang="tr-TR" sz="2400" b="1" smtClean="0">
              <a:solidFill>
                <a:srgbClr val="0000CC"/>
              </a:solidFill>
              <a:latin typeface="+mj-lt"/>
            </a:endParaRPr>
          </a:p>
        </p:txBody>
      </p:sp>
      <p:pic>
        <p:nvPicPr>
          <p:cNvPr id="59395" name="Picture 4"/>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566738" y="1233488"/>
            <a:ext cx="8142287" cy="5153025"/>
          </a:xfrm>
        </p:spPr>
      </p:pic>
      <p:sp>
        <p:nvSpPr>
          <p:cNvPr id="59396" name="Slayt Numarası Yer Tutucusu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7D916B1A-A54B-4526-9364-D914C4D73118}" type="slidenum">
              <a:rPr lang="tr-TR" altLang="tr-TR" sz="1400" smtClean="0">
                <a:solidFill>
                  <a:schemeClr val="tx1"/>
                </a:solidFill>
                <a:latin typeface="Arial" charset="0"/>
              </a:rPr>
              <a:pPr eaLnBrk="1" hangingPunct="1"/>
              <a:t>44</a:t>
            </a:fld>
            <a:endParaRPr lang="tr-TR" altLang="tr-TR" sz="1400" smtClean="0">
              <a:solidFill>
                <a:schemeClr val="tx1"/>
              </a:solidFill>
              <a:latin typeface="Arial" charset="0"/>
            </a:endParaRPr>
          </a:p>
        </p:txBody>
      </p:sp>
    </p:spTree>
    <p:extLst>
      <p:ext uri="{BB962C8B-B14F-4D97-AF65-F5344CB8AC3E}">
        <p14:creationId xmlns:p14="http://schemas.microsoft.com/office/powerpoint/2010/main" val="1434095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9888" y="465138"/>
            <a:ext cx="8512175" cy="6197600"/>
          </a:xfrm>
        </p:spPr>
        <p:txBody>
          <a:bodyPr rtlCol="0">
            <a:normAutofit/>
          </a:bodyPr>
          <a:lstStyle/>
          <a:p>
            <a:pPr algn="just" eaLnBrk="1" fontAlgn="auto" hangingPunct="1">
              <a:spcAft>
                <a:spcPts val="0"/>
              </a:spcAft>
              <a:buFontTx/>
              <a:buChar char="-"/>
              <a:defRPr/>
            </a:pPr>
            <a:r>
              <a:rPr lang="tr-TR" sz="2800" b="1" dirty="0" smtClean="0">
                <a:latin typeface="+mj-lt"/>
              </a:rPr>
              <a:t>Betonarme platformların </a:t>
            </a:r>
            <a:r>
              <a:rPr lang="tr-TR" sz="2800" b="1" dirty="0" smtClean="0">
                <a:solidFill>
                  <a:schemeClr val="bg1"/>
                </a:solidFill>
                <a:latin typeface="+mj-lt"/>
              </a:rPr>
              <a:t>döşeme kenarlarında</a:t>
            </a:r>
            <a:r>
              <a:rPr lang="tr-TR" sz="2800" b="1" dirty="0" smtClean="0">
                <a:latin typeface="+mj-lt"/>
              </a:rPr>
              <a:t>,</a:t>
            </a:r>
          </a:p>
          <a:p>
            <a:pPr algn="just" eaLnBrk="1" fontAlgn="auto" hangingPunct="1">
              <a:spcAft>
                <a:spcPts val="0"/>
              </a:spcAft>
              <a:buFontTx/>
              <a:buChar char="-"/>
              <a:defRPr/>
            </a:pPr>
            <a:endParaRPr lang="tr-TR" sz="2800" b="1" dirty="0" smtClean="0">
              <a:latin typeface="+mj-lt"/>
            </a:endParaRPr>
          </a:p>
          <a:p>
            <a:pPr algn="just" eaLnBrk="1" fontAlgn="auto" hangingPunct="1">
              <a:spcAft>
                <a:spcPts val="0"/>
              </a:spcAft>
              <a:buFontTx/>
              <a:buChar char="-"/>
              <a:defRPr/>
            </a:pPr>
            <a:r>
              <a:rPr lang="tr-TR" sz="2800" b="1" dirty="0" smtClean="0">
                <a:latin typeface="+mj-lt"/>
              </a:rPr>
              <a:t> asansör, </a:t>
            </a:r>
            <a:r>
              <a:rPr lang="tr-TR" sz="2800" b="1" dirty="0" err="1" smtClean="0">
                <a:latin typeface="+mj-lt"/>
              </a:rPr>
              <a:t>merpen</a:t>
            </a:r>
            <a:r>
              <a:rPr lang="tr-TR" sz="2800" b="1" dirty="0" smtClean="0">
                <a:latin typeface="+mj-lt"/>
              </a:rPr>
              <a:t>, baca, şaft, aydınlatma boşlukları gibi </a:t>
            </a:r>
            <a:r>
              <a:rPr lang="tr-TR" sz="2800" b="1" dirty="0" smtClean="0">
                <a:solidFill>
                  <a:srgbClr val="FF0000"/>
                </a:solidFill>
                <a:latin typeface="+mj-lt"/>
              </a:rPr>
              <a:t>döşemelerde süreksizlik meydana getiren boşluklarda</a:t>
            </a:r>
            <a:r>
              <a:rPr lang="tr-TR" sz="2800" b="1" dirty="0" smtClean="0">
                <a:latin typeface="+mj-lt"/>
              </a:rPr>
              <a:t>,</a:t>
            </a:r>
          </a:p>
          <a:p>
            <a:pPr algn="just" eaLnBrk="1" fontAlgn="auto" hangingPunct="1">
              <a:spcAft>
                <a:spcPts val="0"/>
              </a:spcAft>
              <a:buFontTx/>
              <a:buChar char="-"/>
              <a:defRPr/>
            </a:pPr>
            <a:endParaRPr lang="tr-TR" sz="2800" b="1" dirty="0" smtClean="0">
              <a:latin typeface="+mj-lt"/>
            </a:endParaRPr>
          </a:p>
          <a:p>
            <a:pPr algn="just" eaLnBrk="1" fontAlgn="auto" hangingPunct="1">
              <a:spcAft>
                <a:spcPts val="0"/>
              </a:spcAft>
              <a:buFontTx/>
              <a:buChar char="-"/>
              <a:defRPr/>
            </a:pPr>
            <a:r>
              <a:rPr lang="tr-TR" sz="2800" b="1" dirty="0" smtClean="0">
                <a:latin typeface="+mj-lt"/>
              </a:rPr>
              <a:t> duvar ve perde duvar gibi yapı elemanları arasında süreksizlik meydana getiren </a:t>
            </a:r>
            <a:r>
              <a:rPr lang="tr-TR" sz="2800" b="1" dirty="0" smtClean="0">
                <a:solidFill>
                  <a:srgbClr val="FF0000"/>
                </a:solidFill>
                <a:latin typeface="+mj-lt"/>
              </a:rPr>
              <a:t>pencere ve benzeri boşluklarda, </a:t>
            </a:r>
          </a:p>
          <a:p>
            <a:pPr algn="just" eaLnBrk="1" fontAlgn="auto" hangingPunct="1">
              <a:spcAft>
                <a:spcPts val="0"/>
              </a:spcAft>
              <a:buFontTx/>
              <a:buChar char="-"/>
              <a:defRPr/>
            </a:pPr>
            <a:endParaRPr lang="tr-TR" sz="2800" b="1" dirty="0" smtClean="0">
              <a:solidFill>
                <a:srgbClr val="FF0000"/>
              </a:solidFill>
              <a:latin typeface="+mj-lt"/>
            </a:endParaRPr>
          </a:p>
          <a:p>
            <a:pPr marL="0" indent="0" algn="just" eaLnBrk="1" fontAlgn="auto" hangingPunct="1">
              <a:spcAft>
                <a:spcPts val="0"/>
              </a:spcAft>
              <a:buFont typeface="Arial" pitchFamily="34" charset="0"/>
              <a:buNone/>
              <a:defRPr/>
            </a:pPr>
            <a:r>
              <a:rPr lang="tr-TR" sz="2800" b="1" dirty="0" smtClean="0">
                <a:latin typeface="+mj-lt"/>
              </a:rPr>
              <a:t>çalışanların veya malzemelerin düşmesini engelleyecek </a:t>
            </a:r>
            <a:r>
              <a:rPr lang="tr-TR" sz="2800" b="1" dirty="0" smtClean="0">
                <a:solidFill>
                  <a:srgbClr val="FF0000"/>
                </a:solidFill>
                <a:latin typeface="+mj-lt"/>
              </a:rPr>
              <a:t>toplu koruma tedbirleri </a:t>
            </a:r>
            <a:r>
              <a:rPr lang="tr-TR" sz="2800" b="1" dirty="0" smtClean="0">
                <a:latin typeface="+mj-lt"/>
              </a:rPr>
              <a:t>alınır.</a:t>
            </a:r>
          </a:p>
          <a:p>
            <a:pPr marL="0" indent="0" algn="just" eaLnBrk="1" fontAlgn="auto" hangingPunct="1">
              <a:spcAft>
                <a:spcPts val="0"/>
              </a:spcAft>
              <a:buFont typeface="Arial" pitchFamily="34" charset="0"/>
              <a:buNone/>
              <a:defRPr/>
            </a:pPr>
            <a:endParaRPr lang="tr-TR" sz="2800" dirty="0" smtClean="0">
              <a:latin typeface="+mj-lt"/>
            </a:endParaRPr>
          </a:p>
          <a:p>
            <a:pPr algn="just"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E84A6BE0-A1FD-4595-AA40-DEB453B7250A}" type="slidenum">
              <a:rPr lang="en-GB"/>
              <a:pPr>
                <a:defRPr/>
              </a:pPr>
              <a:t>45</a:t>
            </a:fld>
            <a:endParaRPr lang="en-GB" dirty="0"/>
          </a:p>
        </p:txBody>
      </p:sp>
    </p:spTree>
    <p:extLst>
      <p:ext uri="{BB962C8B-B14F-4D97-AF65-F5344CB8AC3E}">
        <p14:creationId xmlns:p14="http://schemas.microsoft.com/office/powerpoint/2010/main" val="9579459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5888" y="261938"/>
            <a:ext cx="8796337" cy="6342062"/>
          </a:xfrm>
        </p:spPr>
        <p:txBody>
          <a:bodyPr rtlCol="0">
            <a:normAutofit fontScale="62500" lnSpcReduction="20000"/>
          </a:bodyPr>
          <a:lstStyle/>
          <a:p>
            <a:pPr marL="0" indent="0" eaLnBrk="1" fontAlgn="auto" hangingPunct="1">
              <a:spcAft>
                <a:spcPts val="0"/>
              </a:spcAft>
              <a:buFont typeface="Arial" pitchFamily="34" charset="0"/>
              <a:buNone/>
              <a:defRPr/>
            </a:pPr>
            <a:r>
              <a:rPr lang="tr-TR" sz="5100" dirty="0" smtClean="0">
                <a:solidFill>
                  <a:schemeClr val="bg1"/>
                </a:solidFill>
                <a:latin typeface="+mj-lt"/>
              </a:rPr>
              <a:t>Korkuluklarda;</a:t>
            </a:r>
          </a:p>
          <a:p>
            <a:pPr marL="0" indent="0" eaLnBrk="1" fontAlgn="auto" hangingPunct="1">
              <a:spcAft>
                <a:spcPts val="0"/>
              </a:spcAft>
              <a:buFont typeface="Arial" pitchFamily="34" charset="0"/>
              <a:buNone/>
              <a:defRPr/>
            </a:pPr>
            <a:endParaRPr lang="tr-TR" sz="3800" dirty="0" smtClean="0">
              <a:solidFill>
                <a:srgbClr val="FF0000"/>
              </a:solidFill>
              <a:latin typeface="+mj-lt"/>
            </a:endParaRPr>
          </a:p>
          <a:p>
            <a:pPr marL="87313" indent="-87313" algn="just" eaLnBrk="1" fontAlgn="auto" hangingPunct="1">
              <a:spcAft>
                <a:spcPts val="0"/>
              </a:spcAft>
              <a:buFont typeface="Arial" pitchFamily="34" charset="0"/>
              <a:buAutoNum type="alphaLcParenR"/>
              <a:defRPr/>
            </a:pPr>
            <a:r>
              <a:rPr lang="tr-TR" sz="4500" dirty="0" smtClean="0">
                <a:latin typeface="+mj-lt"/>
              </a:rPr>
              <a:t>Platformdan </a:t>
            </a:r>
            <a:r>
              <a:rPr lang="tr-TR" sz="4500" b="1" dirty="0" smtClean="0">
                <a:solidFill>
                  <a:schemeClr val="bg1"/>
                </a:solidFill>
                <a:latin typeface="+mj-lt"/>
              </a:rPr>
              <a:t>en az bir metre yükseklikte </a:t>
            </a:r>
            <a:r>
              <a:rPr lang="tr-TR" sz="4500" dirty="0" smtClean="0">
                <a:latin typeface="+mj-lt"/>
              </a:rPr>
              <a:t>ve </a:t>
            </a:r>
            <a:r>
              <a:rPr lang="tr-TR" sz="4500" u="sng" dirty="0" smtClean="0">
                <a:latin typeface="+mj-lt"/>
              </a:rPr>
              <a:t>herhangi bir yönden gelebilecek </a:t>
            </a:r>
            <a:r>
              <a:rPr lang="tr-TR" sz="4500" b="1" dirty="0" smtClean="0">
                <a:solidFill>
                  <a:srgbClr val="FF0000"/>
                </a:solidFill>
                <a:latin typeface="+mj-lt"/>
              </a:rPr>
              <a:t>en az 125 kilogramlık yüke dayanıklı </a:t>
            </a:r>
            <a:r>
              <a:rPr lang="tr-TR" sz="4500" dirty="0" smtClean="0">
                <a:solidFill>
                  <a:srgbClr val="002060"/>
                </a:solidFill>
                <a:latin typeface="+mj-lt"/>
              </a:rPr>
              <a:t>ana korkuluk,</a:t>
            </a:r>
          </a:p>
          <a:p>
            <a:pPr marL="514350" indent="-514350" eaLnBrk="1" fontAlgn="auto" hangingPunct="1">
              <a:spcAft>
                <a:spcPts val="0"/>
              </a:spcAft>
              <a:buFont typeface="Arial" pitchFamily="34" charset="0"/>
              <a:buAutoNum type="alphaLcParenR"/>
              <a:defRPr/>
            </a:pPr>
            <a:endParaRPr lang="tr-TR" sz="4500" dirty="0" smtClean="0">
              <a:latin typeface="+mj-lt"/>
            </a:endParaRPr>
          </a:p>
          <a:p>
            <a:pPr marL="0" indent="0" algn="just" eaLnBrk="1" fontAlgn="auto" hangingPunct="1">
              <a:spcAft>
                <a:spcPts val="0"/>
              </a:spcAft>
              <a:buFont typeface="Arial" pitchFamily="34" charset="0"/>
              <a:buNone/>
              <a:defRPr/>
            </a:pPr>
            <a:r>
              <a:rPr lang="tr-TR" sz="4500" dirty="0" smtClean="0">
                <a:latin typeface="+mj-lt"/>
              </a:rPr>
              <a:t>b) Platforma bitişik, </a:t>
            </a:r>
            <a:r>
              <a:rPr lang="tr-TR" sz="4500" b="1" dirty="0" smtClean="0">
                <a:solidFill>
                  <a:srgbClr val="FF0000"/>
                </a:solidFill>
                <a:latin typeface="+mj-lt"/>
              </a:rPr>
              <a:t>en az 15 santimetre yüksekliğinde </a:t>
            </a:r>
            <a:r>
              <a:rPr lang="tr-TR" sz="4500" b="1" dirty="0" smtClean="0">
                <a:solidFill>
                  <a:srgbClr val="002060"/>
                </a:solidFill>
                <a:latin typeface="+mj-lt"/>
              </a:rPr>
              <a:t>topuk levhası</a:t>
            </a:r>
            <a:r>
              <a:rPr lang="tr-TR" sz="4500" dirty="0" smtClean="0">
                <a:latin typeface="+mj-lt"/>
              </a:rPr>
              <a:t>,</a:t>
            </a:r>
          </a:p>
          <a:p>
            <a:pPr marL="0" indent="0" algn="just" eaLnBrk="1" fontAlgn="auto" hangingPunct="1">
              <a:spcAft>
                <a:spcPts val="0"/>
              </a:spcAft>
              <a:buFont typeface="Arial" pitchFamily="34" charset="0"/>
              <a:buNone/>
              <a:defRPr/>
            </a:pPr>
            <a:endParaRPr lang="tr-TR" sz="4500" dirty="0" smtClean="0">
              <a:latin typeface="+mj-lt"/>
            </a:endParaRPr>
          </a:p>
          <a:p>
            <a:pPr marL="0" indent="0" algn="just" eaLnBrk="1" fontAlgn="auto" hangingPunct="1">
              <a:spcAft>
                <a:spcPts val="0"/>
              </a:spcAft>
              <a:buFont typeface="Arial" pitchFamily="34" charset="0"/>
              <a:buNone/>
              <a:defRPr/>
            </a:pPr>
            <a:r>
              <a:rPr lang="tr-TR" sz="4500" dirty="0" smtClean="0">
                <a:latin typeface="+mj-lt"/>
              </a:rPr>
              <a:t>c) Topuk levhası ile ana korkuluk arasında </a:t>
            </a:r>
            <a:r>
              <a:rPr lang="tr-TR" sz="4500" b="1" dirty="0" smtClean="0">
                <a:solidFill>
                  <a:srgbClr val="FF0000"/>
                </a:solidFill>
                <a:latin typeface="+mj-lt"/>
              </a:rPr>
              <a:t>açıklıklar 47 santimetreden fazla olmayacak şekilde konulan </a:t>
            </a:r>
            <a:r>
              <a:rPr lang="tr-TR" sz="4500" b="1" dirty="0" smtClean="0">
                <a:solidFill>
                  <a:srgbClr val="002060"/>
                </a:solidFill>
                <a:latin typeface="+mj-lt"/>
              </a:rPr>
              <a:t>ara korkuluk,</a:t>
            </a:r>
          </a:p>
          <a:p>
            <a:pPr marL="0" indent="0" algn="just" eaLnBrk="1" fontAlgn="auto" hangingPunct="1">
              <a:spcAft>
                <a:spcPts val="0"/>
              </a:spcAft>
              <a:buFont typeface="Arial" pitchFamily="34" charset="0"/>
              <a:buNone/>
              <a:defRPr/>
            </a:pPr>
            <a:endParaRPr lang="tr-TR" sz="4500" dirty="0" smtClean="0">
              <a:latin typeface="+mj-lt"/>
            </a:endParaRPr>
          </a:p>
          <a:p>
            <a:pPr marL="0" indent="0" algn="just" eaLnBrk="1" fontAlgn="auto" hangingPunct="1">
              <a:spcAft>
                <a:spcPts val="0"/>
              </a:spcAft>
              <a:buFont typeface="Arial" pitchFamily="34" charset="0"/>
              <a:buNone/>
              <a:defRPr/>
            </a:pPr>
            <a:r>
              <a:rPr lang="tr-TR" sz="4500" b="1" dirty="0" smtClean="0">
                <a:latin typeface="+mj-lt"/>
              </a:rPr>
              <a:t>bulunması sağlanır.</a:t>
            </a:r>
          </a:p>
          <a:p>
            <a:pPr marL="0" indent="0" algn="just" eaLnBrk="1" fontAlgn="auto" hangingPunct="1">
              <a:spcAft>
                <a:spcPts val="0"/>
              </a:spcAft>
              <a:buFont typeface="Arial" pitchFamily="34" charset="0"/>
              <a:buNone/>
              <a:defRPr/>
            </a:pPr>
            <a:endParaRPr lang="tr-TR" sz="4000" b="1" dirty="0" smtClean="0">
              <a:latin typeface="+mj-lt"/>
            </a:endParaRPr>
          </a:p>
          <a:p>
            <a:pPr marL="0" indent="0" algn="just" eaLnBrk="1" fontAlgn="auto" hangingPunct="1">
              <a:spcAft>
                <a:spcPts val="0"/>
              </a:spcAft>
              <a:buFont typeface="Arial" pitchFamily="34" charset="0"/>
              <a:buNone/>
              <a:defRPr/>
            </a:pPr>
            <a:r>
              <a:rPr lang="tr-TR" dirty="0" smtClean="0">
                <a:latin typeface="+mj-lt"/>
              </a:rPr>
              <a:t> </a:t>
            </a:r>
            <a:r>
              <a:rPr lang="tr-TR" sz="2900" b="1" dirty="0" smtClean="0">
                <a:solidFill>
                  <a:srgbClr val="FF0000"/>
                </a:solidFill>
                <a:latin typeface="+mj-lt"/>
              </a:rPr>
              <a:t>(Yapı  İşlerinde İSG </a:t>
            </a:r>
            <a:r>
              <a:rPr lang="tr-TR" sz="2900" b="1" dirty="0" err="1" smtClean="0">
                <a:solidFill>
                  <a:srgbClr val="FF0000"/>
                </a:solidFill>
                <a:latin typeface="+mj-lt"/>
              </a:rPr>
              <a:t>Yönetm</a:t>
            </a:r>
            <a:r>
              <a:rPr lang="tr-TR" sz="2900" b="1" dirty="0" smtClean="0">
                <a:solidFill>
                  <a:srgbClr val="FF0000"/>
                </a:solidFill>
                <a:latin typeface="+mj-lt"/>
              </a:rPr>
              <a:t>.:  Ek-4 (A) Yüksekte Çalışma , Md. 6)</a:t>
            </a:r>
          </a:p>
          <a:p>
            <a:pPr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D91986E7-6E79-45E5-8E0C-AB588C5B10D3}" type="slidenum">
              <a:rPr lang="en-GB"/>
              <a:pPr>
                <a:defRPr/>
              </a:pPr>
              <a:t>46</a:t>
            </a:fld>
            <a:endParaRPr lang="en-GB" dirty="0"/>
          </a:p>
        </p:txBody>
      </p:sp>
    </p:spTree>
    <p:extLst>
      <p:ext uri="{BB962C8B-B14F-4D97-AF65-F5344CB8AC3E}">
        <p14:creationId xmlns:p14="http://schemas.microsoft.com/office/powerpoint/2010/main" val="3352159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B7067388-D739-4847-AA16-7A9AB12CF4F4}" type="slidenum">
              <a:rPr lang="en-GB" altLang="tr-TR" sz="1200" smtClean="0">
                <a:solidFill>
                  <a:schemeClr val="tx2"/>
                </a:solidFill>
                <a:latin typeface="Arial" charset="0"/>
              </a:rPr>
              <a:pPr eaLnBrk="1" hangingPunct="1"/>
              <a:t>47</a:t>
            </a:fld>
            <a:endParaRPr lang="en-GB" altLang="tr-TR" sz="1200" smtClean="0">
              <a:solidFill>
                <a:schemeClr val="tx2"/>
              </a:solidFill>
              <a:latin typeface="Arial" charset="0"/>
            </a:endParaRPr>
          </a:p>
        </p:txBody>
      </p:sp>
      <p:sp>
        <p:nvSpPr>
          <p:cNvPr id="62467" name="Rectangle 3"/>
          <p:cNvSpPr>
            <a:spLocks noChangeArrowheads="1"/>
          </p:cNvSpPr>
          <p:nvPr/>
        </p:nvSpPr>
        <p:spPr bwMode="auto">
          <a:xfrm>
            <a:off x="0" y="144463"/>
            <a:ext cx="4702175" cy="37861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r>
              <a:rPr lang="tr-TR" altLang="tr-TR" sz="2000" b="1">
                <a:solidFill>
                  <a:srgbClr val="000099"/>
                </a:solidFill>
                <a:latin typeface="Arial Black" pitchFamily="34" charset="0"/>
              </a:rPr>
              <a:t>İSKELEDE ÇALIŞMA PLATFORMU</a:t>
            </a:r>
          </a:p>
          <a:p>
            <a:pPr algn="l"/>
            <a:endParaRPr lang="tr-TR" altLang="tr-TR" sz="2000" b="1">
              <a:solidFill>
                <a:srgbClr val="0000CC"/>
              </a:solidFill>
              <a:latin typeface="Arial" charset="0"/>
            </a:endParaRPr>
          </a:p>
          <a:p>
            <a:pPr algn="l">
              <a:buFontTx/>
              <a:buChar char="-"/>
            </a:pPr>
            <a:r>
              <a:rPr lang="tr-TR" altLang="tr-TR" sz="2000" b="1">
                <a:solidFill>
                  <a:srgbClr val="0070C0"/>
                </a:solidFill>
                <a:latin typeface="Arial" charset="0"/>
              </a:rPr>
              <a:t> </a:t>
            </a:r>
            <a:r>
              <a:rPr lang="en-US" altLang="tr-TR" sz="2000" b="1">
                <a:solidFill>
                  <a:srgbClr val="002060"/>
                </a:solidFill>
                <a:latin typeface="Arial" charset="0"/>
              </a:rPr>
              <a:t>Üst korkuluk </a:t>
            </a:r>
            <a:r>
              <a:rPr lang="en-US" altLang="tr-TR" sz="2000" b="1">
                <a:solidFill>
                  <a:srgbClr val="0070C0"/>
                </a:solidFill>
                <a:latin typeface="Arial" charset="0"/>
              </a:rPr>
              <a:t>(min </a:t>
            </a:r>
            <a:r>
              <a:rPr lang="en-US" altLang="tr-TR" sz="2000" b="1">
                <a:solidFill>
                  <a:srgbClr val="FF0000"/>
                </a:solidFill>
                <a:latin typeface="Arial" charset="0"/>
              </a:rPr>
              <a:t>1.0 m</a:t>
            </a:r>
            <a:r>
              <a:rPr lang="en-US" altLang="tr-TR" sz="2000" b="1">
                <a:solidFill>
                  <a:srgbClr val="0070C0"/>
                </a:solidFill>
                <a:latin typeface="Arial" charset="0"/>
              </a:rPr>
              <a:t>),</a:t>
            </a:r>
            <a:endParaRPr lang="tr-TR" altLang="tr-TR" sz="2000" b="1">
              <a:solidFill>
                <a:srgbClr val="0070C0"/>
              </a:solidFill>
              <a:latin typeface="Arial" charset="0"/>
            </a:endParaRPr>
          </a:p>
          <a:p>
            <a:pPr algn="l"/>
            <a:r>
              <a:rPr lang="en-US" altLang="tr-TR" sz="2000" b="1">
                <a:solidFill>
                  <a:srgbClr val="0070C0"/>
                </a:solidFill>
                <a:latin typeface="Arial" charset="0"/>
              </a:rPr>
              <a:t/>
            </a:r>
            <a:br>
              <a:rPr lang="en-US" altLang="tr-TR" sz="2000" b="1">
                <a:solidFill>
                  <a:srgbClr val="0070C0"/>
                </a:solidFill>
                <a:latin typeface="Arial" charset="0"/>
              </a:rPr>
            </a:br>
            <a:r>
              <a:rPr lang="tr-TR" altLang="tr-TR" sz="2000" b="1">
                <a:solidFill>
                  <a:srgbClr val="0070C0"/>
                </a:solidFill>
                <a:latin typeface="Arial" charset="0"/>
              </a:rPr>
              <a:t>- </a:t>
            </a:r>
            <a:r>
              <a:rPr lang="en-US" altLang="tr-TR" sz="2000" b="1">
                <a:solidFill>
                  <a:srgbClr val="000066"/>
                </a:solidFill>
                <a:latin typeface="Arial" charset="0"/>
              </a:rPr>
              <a:t>Orta korkuluk </a:t>
            </a:r>
            <a:r>
              <a:rPr lang="en-US" altLang="tr-TR" sz="2000" b="1">
                <a:solidFill>
                  <a:srgbClr val="0070C0"/>
                </a:solidFill>
                <a:latin typeface="Arial" charset="0"/>
              </a:rPr>
              <a:t>(mak</a:t>
            </a:r>
            <a:r>
              <a:rPr lang="tr-TR" altLang="tr-TR" sz="2000" b="1">
                <a:solidFill>
                  <a:srgbClr val="0070C0"/>
                </a:solidFill>
                <a:latin typeface="Arial" charset="0"/>
              </a:rPr>
              <a:t>s</a:t>
            </a:r>
            <a:r>
              <a:rPr lang="en-US" altLang="tr-TR" sz="2000" b="1">
                <a:solidFill>
                  <a:srgbClr val="0070C0"/>
                </a:solidFill>
                <a:latin typeface="Arial" charset="0"/>
              </a:rPr>
              <a:t>.</a:t>
            </a:r>
            <a:r>
              <a:rPr lang="tr-TR" altLang="tr-TR" sz="2000" b="1">
                <a:solidFill>
                  <a:srgbClr val="0070C0"/>
                </a:solidFill>
                <a:latin typeface="Arial" charset="0"/>
              </a:rPr>
              <a:t> </a:t>
            </a:r>
            <a:r>
              <a:rPr lang="en-US" altLang="tr-TR" sz="2000" b="1">
                <a:solidFill>
                  <a:srgbClr val="0070C0"/>
                </a:solidFill>
                <a:latin typeface="Arial" charset="0"/>
              </a:rPr>
              <a:t>boşluk </a:t>
            </a:r>
            <a:r>
              <a:rPr lang="tr-TR" altLang="tr-TR" sz="2000" b="1">
                <a:solidFill>
                  <a:srgbClr val="FF0000"/>
                </a:solidFill>
                <a:latin typeface="Arial" charset="0"/>
              </a:rPr>
              <a:t>47 </a:t>
            </a:r>
            <a:r>
              <a:rPr lang="en-US" altLang="tr-TR" sz="2000" b="1">
                <a:solidFill>
                  <a:srgbClr val="FF0000"/>
                </a:solidFill>
                <a:latin typeface="Arial" charset="0"/>
              </a:rPr>
              <a:t>cm</a:t>
            </a:r>
            <a:r>
              <a:rPr lang="en-US" altLang="tr-TR" sz="2000" b="1">
                <a:solidFill>
                  <a:srgbClr val="0070C0"/>
                </a:solidFill>
                <a:latin typeface="Arial" charset="0"/>
              </a:rPr>
              <a:t>),</a:t>
            </a:r>
            <a:br>
              <a:rPr lang="en-US" altLang="tr-TR" sz="2000" b="1">
                <a:solidFill>
                  <a:srgbClr val="0070C0"/>
                </a:solidFill>
                <a:latin typeface="Arial" charset="0"/>
              </a:rPr>
            </a:br>
            <a:endParaRPr lang="tr-TR" altLang="tr-TR" sz="2000" b="1">
              <a:solidFill>
                <a:srgbClr val="0070C0"/>
              </a:solidFill>
              <a:latin typeface="Arial" charset="0"/>
            </a:endParaRPr>
          </a:p>
          <a:p>
            <a:pPr algn="l">
              <a:buFontTx/>
              <a:buChar char="-"/>
            </a:pPr>
            <a:r>
              <a:rPr lang="en-US" altLang="tr-TR" sz="2000" b="1">
                <a:solidFill>
                  <a:srgbClr val="0070C0"/>
                </a:solidFill>
                <a:latin typeface="Arial" charset="0"/>
              </a:rPr>
              <a:t>T</a:t>
            </a:r>
            <a:r>
              <a:rPr lang="tr-TR" altLang="tr-TR" sz="2000" b="1">
                <a:solidFill>
                  <a:srgbClr val="000066"/>
                </a:solidFill>
                <a:latin typeface="Arial" charset="0"/>
              </a:rPr>
              <a:t>opuk levhası</a:t>
            </a:r>
            <a:r>
              <a:rPr lang="en-US" altLang="tr-TR" sz="2000" b="1">
                <a:solidFill>
                  <a:srgbClr val="000066"/>
                </a:solidFill>
                <a:latin typeface="Arial" charset="0"/>
              </a:rPr>
              <a:t> </a:t>
            </a:r>
            <a:r>
              <a:rPr lang="tr-TR" altLang="tr-TR" sz="2000" b="1">
                <a:solidFill>
                  <a:srgbClr val="000066"/>
                </a:solidFill>
                <a:latin typeface="Arial" charset="0"/>
              </a:rPr>
              <a:t> </a:t>
            </a:r>
            <a:r>
              <a:rPr lang="en-US" altLang="tr-TR" sz="2000" b="1">
                <a:solidFill>
                  <a:srgbClr val="0070C0"/>
                </a:solidFill>
                <a:latin typeface="Arial" charset="0"/>
              </a:rPr>
              <a:t>(min </a:t>
            </a:r>
            <a:r>
              <a:rPr lang="en-US" altLang="tr-TR" sz="2000" b="1">
                <a:solidFill>
                  <a:srgbClr val="FF0000"/>
                </a:solidFill>
                <a:latin typeface="Arial" charset="0"/>
              </a:rPr>
              <a:t>15 cm</a:t>
            </a:r>
            <a:r>
              <a:rPr lang="en-US" altLang="tr-TR" sz="2000" b="1">
                <a:solidFill>
                  <a:srgbClr val="0070C0"/>
                </a:solidFill>
                <a:latin typeface="Arial" charset="0"/>
              </a:rPr>
              <a:t>),</a:t>
            </a:r>
            <a:br>
              <a:rPr lang="en-US" altLang="tr-TR" sz="2000" b="1">
                <a:solidFill>
                  <a:srgbClr val="0070C0"/>
                </a:solidFill>
                <a:latin typeface="Arial" charset="0"/>
              </a:rPr>
            </a:br>
            <a:endParaRPr lang="tr-TR" altLang="tr-TR" sz="2000" b="1">
              <a:solidFill>
                <a:srgbClr val="0070C0"/>
              </a:solidFill>
              <a:latin typeface="Arial" charset="0"/>
            </a:endParaRPr>
          </a:p>
          <a:p>
            <a:pPr algn="l">
              <a:buFontTx/>
              <a:buChar char="-"/>
            </a:pPr>
            <a:r>
              <a:rPr lang="tr-TR" altLang="tr-TR" sz="2000" b="1">
                <a:solidFill>
                  <a:srgbClr val="0070C0"/>
                </a:solidFill>
                <a:latin typeface="Arial" charset="0"/>
              </a:rPr>
              <a:t> </a:t>
            </a:r>
            <a:r>
              <a:rPr lang="tr-TR" altLang="tr-TR" sz="2000" b="1">
                <a:solidFill>
                  <a:srgbClr val="000066"/>
                </a:solidFill>
                <a:latin typeface="Arial" charset="0"/>
              </a:rPr>
              <a:t>Geçitler </a:t>
            </a:r>
            <a:r>
              <a:rPr lang="en-US" altLang="tr-TR" sz="2000" b="1">
                <a:solidFill>
                  <a:srgbClr val="0070C0"/>
                </a:solidFill>
                <a:latin typeface="Arial" charset="0"/>
              </a:rPr>
              <a:t> (min </a:t>
            </a:r>
            <a:r>
              <a:rPr lang="en-US" altLang="tr-TR" sz="2000" b="1">
                <a:solidFill>
                  <a:srgbClr val="FF0000"/>
                </a:solidFill>
                <a:latin typeface="Arial" charset="0"/>
              </a:rPr>
              <a:t>60 cm </a:t>
            </a:r>
            <a:r>
              <a:rPr lang="en-US" altLang="tr-TR" sz="2000" b="1">
                <a:solidFill>
                  <a:srgbClr val="0070C0"/>
                </a:solidFill>
                <a:latin typeface="Arial" charset="0"/>
              </a:rPr>
              <a:t>genişlik)</a:t>
            </a:r>
            <a:endParaRPr lang="tr-TR" altLang="tr-TR" sz="2000" b="1">
              <a:solidFill>
                <a:srgbClr val="0070C0"/>
              </a:solidFill>
              <a:latin typeface="Arial" charset="0"/>
            </a:endParaRPr>
          </a:p>
          <a:p>
            <a:pPr algn="l"/>
            <a:r>
              <a:rPr lang="en-US" altLang="tr-TR" sz="2000" b="1">
                <a:solidFill>
                  <a:srgbClr val="0070C0"/>
                </a:solidFill>
                <a:latin typeface="Arial" charset="0"/>
              </a:rPr>
              <a:t/>
            </a:r>
            <a:br>
              <a:rPr lang="en-US" altLang="tr-TR" sz="2000" b="1">
                <a:solidFill>
                  <a:srgbClr val="0070C0"/>
                </a:solidFill>
                <a:latin typeface="Arial" charset="0"/>
              </a:rPr>
            </a:br>
            <a:r>
              <a:rPr lang="tr-TR" altLang="tr-TR" sz="2000" b="1">
                <a:solidFill>
                  <a:srgbClr val="0070C0"/>
                </a:solidFill>
                <a:latin typeface="Arial" charset="0"/>
              </a:rPr>
              <a:t>- </a:t>
            </a:r>
            <a:r>
              <a:rPr lang="tr-TR" altLang="tr-TR" sz="2000" b="1">
                <a:solidFill>
                  <a:srgbClr val="000066"/>
                </a:solidFill>
                <a:latin typeface="Arial" charset="0"/>
              </a:rPr>
              <a:t>Darbe</a:t>
            </a:r>
            <a:r>
              <a:rPr lang="tr-TR" altLang="tr-TR" sz="2000" b="1">
                <a:solidFill>
                  <a:srgbClr val="0070C0"/>
                </a:solidFill>
                <a:latin typeface="Arial" charset="0"/>
              </a:rPr>
              <a:t>:  her yönden en az </a:t>
            </a:r>
            <a:r>
              <a:rPr lang="tr-TR" altLang="tr-TR" sz="2000" b="1">
                <a:solidFill>
                  <a:srgbClr val="FF0000"/>
                </a:solidFill>
                <a:latin typeface="Arial Black" pitchFamily="34" charset="0"/>
              </a:rPr>
              <a:t>125</a:t>
            </a:r>
            <a:r>
              <a:rPr lang="tr-TR" altLang="tr-TR" sz="2000" b="1">
                <a:solidFill>
                  <a:srgbClr val="0070C0"/>
                </a:solidFill>
                <a:latin typeface="Arial" charset="0"/>
              </a:rPr>
              <a:t> kg</a:t>
            </a:r>
            <a:endParaRPr lang="en-US" altLang="tr-TR" sz="2000" b="1">
              <a:solidFill>
                <a:srgbClr val="0070C0"/>
              </a:solidFill>
              <a:latin typeface="Arial" charset="0"/>
            </a:endParaRPr>
          </a:p>
        </p:txBody>
      </p:sp>
      <p:grpSp>
        <p:nvGrpSpPr>
          <p:cNvPr id="62468" name="Group 7"/>
          <p:cNvGrpSpPr>
            <a:grpSpLocks noChangeAspect="1"/>
          </p:cNvGrpSpPr>
          <p:nvPr/>
        </p:nvGrpSpPr>
        <p:grpSpPr bwMode="auto">
          <a:xfrm>
            <a:off x="4276725" y="2038350"/>
            <a:ext cx="4891088" cy="4854575"/>
            <a:chOff x="2840" y="1956"/>
            <a:chExt cx="2920" cy="2289"/>
          </a:xfrm>
        </p:grpSpPr>
        <p:sp>
          <p:nvSpPr>
            <p:cNvPr id="62469" name="AutoShape 6"/>
            <p:cNvSpPr>
              <a:spLocks noChangeAspect="1" noChangeArrowheads="1" noTextEdit="1"/>
            </p:cNvSpPr>
            <p:nvPr/>
          </p:nvSpPr>
          <p:spPr bwMode="auto">
            <a:xfrm>
              <a:off x="2840" y="1956"/>
              <a:ext cx="2920" cy="2289"/>
            </a:xfrm>
            <a:prstGeom prst="rect">
              <a:avLst/>
            </a:prstGeom>
            <a:solidFill>
              <a:srgbClr val="F8FFC3">
                <a:alpha val="45097"/>
              </a:srgbClr>
            </a:solidFill>
            <a:ln w="9525" algn="ctr">
              <a:solidFill>
                <a:srgbClr val="007CB7">
                  <a:alpha val="0"/>
                </a:srgbClr>
              </a:solidFill>
              <a:miter lim="800000"/>
              <a:headEnd/>
              <a:tailEnd/>
            </a:ln>
          </p:spPr>
          <p:txBody>
            <a:bodyPr/>
            <a:lstStyle/>
            <a:p>
              <a:endParaRPr lang="tr-TR"/>
            </a:p>
          </p:txBody>
        </p:sp>
        <p:pic>
          <p:nvPicPr>
            <p:cNvPr id="6247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 y="1956"/>
              <a:ext cx="2927" cy="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9142031"/>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12" y="17952"/>
            <a:ext cx="9042400" cy="4441825"/>
          </a:xfrm>
        </p:spPr>
        <p:txBody>
          <a:bodyPr rtlCol="0">
            <a:noAutofit/>
          </a:bodyPr>
          <a:lstStyle/>
          <a:p>
            <a:pPr marL="0" indent="0" algn="just" eaLnBrk="1" fontAlgn="auto" hangingPunct="1">
              <a:spcAft>
                <a:spcPts val="0"/>
              </a:spcAft>
              <a:buFont typeface="Arial" charset="0"/>
              <a:buNone/>
              <a:defRPr/>
            </a:pPr>
            <a:r>
              <a:rPr lang="tr-TR" sz="2800" b="1" u="sng" dirty="0" smtClean="0">
                <a:solidFill>
                  <a:schemeClr val="bg1"/>
                </a:solidFill>
                <a:latin typeface="+mj-lt"/>
              </a:rPr>
              <a:t>Geçitlerde güvenlik </a:t>
            </a:r>
            <a:r>
              <a:rPr lang="tr-TR" sz="1800" b="1" dirty="0" smtClean="0">
                <a:solidFill>
                  <a:schemeClr val="bg1"/>
                </a:solidFill>
                <a:latin typeface="+mj-lt"/>
              </a:rPr>
              <a:t>( </a:t>
            </a:r>
            <a:r>
              <a:rPr lang="tr-TR" sz="1800" b="1" dirty="0">
                <a:solidFill>
                  <a:srgbClr val="0070C0"/>
                </a:solidFill>
                <a:latin typeface="+mj-lt"/>
                <a:cs typeface="Arial" pitchFamily="34" charset="0"/>
              </a:rPr>
              <a:t>Yapı İşl. İSG Yön. /ÇSGB Yüksekte Çalışma Talimatı </a:t>
            </a:r>
            <a:r>
              <a:rPr lang="tr-TR" sz="1800" b="1" dirty="0">
                <a:solidFill>
                  <a:schemeClr val="bg1"/>
                </a:solidFill>
                <a:latin typeface="+mj-lt"/>
              </a:rPr>
              <a:t>)</a:t>
            </a:r>
          </a:p>
          <a:p>
            <a:pPr marL="0" indent="0" algn="just" eaLnBrk="1" hangingPunct="1">
              <a:spcAft>
                <a:spcPts val="0"/>
              </a:spcAft>
              <a:buFont typeface="Arial" pitchFamily="34" charset="0"/>
              <a:buNone/>
              <a:defRPr/>
            </a:pPr>
            <a:r>
              <a:rPr lang="tr-TR" sz="2000" b="1" dirty="0" smtClean="0">
                <a:solidFill>
                  <a:srgbClr val="0070C0"/>
                </a:solidFill>
                <a:latin typeface="+mj-lt"/>
              </a:rPr>
              <a:t>Çalışma platformları ve geçitler </a:t>
            </a:r>
            <a:r>
              <a:rPr lang="tr-TR" sz="2000" dirty="0" smtClean="0">
                <a:latin typeface="+mj-lt"/>
              </a:rPr>
              <a:t>kişileri </a:t>
            </a:r>
            <a:r>
              <a:rPr lang="tr-TR" sz="2000" b="1" dirty="0" smtClean="0">
                <a:solidFill>
                  <a:schemeClr val="bg1"/>
                </a:solidFill>
                <a:latin typeface="+mj-lt"/>
              </a:rPr>
              <a:t>düşmekten ve düşen cisimlerden koruyacak şekilde </a:t>
            </a:r>
            <a:r>
              <a:rPr lang="tr-TR" sz="2000" dirty="0" smtClean="0">
                <a:latin typeface="+mj-lt"/>
              </a:rPr>
              <a:t>yapılır, boyutlandırılır, kullanılır ve muhafaza edilir.</a:t>
            </a:r>
          </a:p>
          <a:p>
            <a:pPr marL="0" indent="0" algn="just" eaLnBrk="1" hangingPunct="1">
              <a:spcAft>
                <a:spcPts val="0"/>
              </a:spcAft>
              <a:buFont typeface="Arial" pitchFamily="34" charset="0"/>
              <a:buNone/>
              <a:defRPr/>
            </a:pPr>
            <a:r>
              <a:rPr lang="tr-TR" sz="2800" b="1" dirty="0" smtClean="0">
                <a:solidFill>
                  <a:srgbClr val="FF0000"/>
                </a:solidFill>
                <a:latin typeface="+mj-lt"/>
              </a:rPr>
              <a:t> </a:t>
            </a:r>
            <a:r>
              <a:rPr lang="tr-TR" sz="2800" b="1" u="sng" dirty="0" smtClean="0">
                <a:solidFill>
                  <a:srgbClr val="FF0000"/>
                </a:solidFill>
                <a:latin typeface="+mj-lt"/>
              </a:rPr>
              <a:t> Düşen cisimler</a:t>
            </a:r>
          </a:p>
          <a:p>
            <a:pPr algn="just" eaLnBrk="1" hangingPunct="1">
              <a:spcAft>
                <a:spcPts val="0"/>
              </a:spcAft>
              <a:buFontTx/>
              <a:buChar char="-"/>
              <a:defRPr/>
            </a:pPr>
            <a:r>
              <a:rPr lang="tr-TR" sz="2000" dirty="0" smtClean="0">
                <a:latin typeface="+mj-lt"/>
              </a:rPr>
              <a:t>Yüksekte yapılan çalışmalarda kullanılan </a:t>
            </a:r>
            <a:r>
              <a:rPr lang="tr-TR" sz="2000" b="1" dirty="0" smtClean="0">
                <a:solidFill>
                  <a:srgbClr val="FF0000"/>
                </a:solidFill>
                <a:latin typeface="+mj-lt"/>
              </a:rPr>
              <a:t>el aletleri ve diğer malzemelerin düşmelerini engelleyecek tedbirler</a:t>
            </a:r>
            <a:r>
              <a:rPr lang="tr-TR" sz="2000" dirty="0" smtClean="0">
                <a:latin typeface="+mj-lt"/>
              </a:rPr>
              <a:t> alınır.</a:t>
            </a:r>
          </a:p>
          <a:p>
            <a:pPr algn="just" eaLnBrk="1" hangingPunct="1">
              <a:spcAft>
                <a:spcPts val="0"/>
              </a:spcAft>
              <a:buFontTx/>
              <a:buChar char="-"/>
              <a:defRPr/>
            </a:pPr>
            <a:r>
              <a:rPr lang="tr-TR" sz="2000" dirty="0" smtClean="0">
                <a:latin typeface="+mj-lt"/>
              </a:rPr>
              <a:t>Çalışanlar, düşen cisimlere karşı öncelikle </a:t>
            </a:r>
            <a:r>
              <a:rPr lang="tr-TR" sz="2000" dirty="0" smtClean="0">
                <a:solidFill>
                  <a:srgbClr val="FF0000"/>
                </a:solidFill>
                <a:latin typeface="+mj-lt"/>
              </a:rPr>
              <a:t>toplu olarak korunur</a:t>
            </a:r>
            <a:r>
              <a:rPr lang="tr-TR" sz="2000" dirty="0" smtClean="0">
                <a:latin typeface="+mj-lt"/>
              </a:rPr>
              <a:t>.</a:t>
            </a:r>
          </a:p>
          <a:p>
            <a:pPr algn="just" eaLnBrk="1" hangingPunct="1">
              <a:spcAft>
                <a:spcPts val="0"/>
              </a:spcAft>
              <a:buFontTx/>
              <a:buChar char="-"/>
              <a:defRPr/>
            </a:pPr>
            <a:endParaRPr lang="tr-TR" sz="2000" dirty="0" smtClean="0">
              <a:latin typeface="+mj-lt"/>
            </a:endParaRPr>
          </a:p>
          <a:p>
            <a:pPr algn="just" eaLnBrk="1" hangingPunct="1">
              <a:spcAft>
                <a:spcPts val="0"/>
              </a:spcAft>
              <a:buFontTx/>
              <a:buChar char="-"/>
              <a:defRPr/>
            </a:pPr>
            <a:r>
              <a:rPr lang="tr-TR" sz="2000" dirty="0" smtClean="0">
                <a:latin typeface="+mj-lt"/>
              </a:rPr>
              <a:t>Yapı alanında, </a:t>
            </a:r>
            <a:r>
              <a:rPr lang="tr-TR" sz="2000" b="1" u="sng" dirty="0" smtClean="0">
                <a:latin typeface="+mj-lt"/>
              </a:rPr>
              <a:t>cisimlerin düşerek tehlike oluşturabileceği </a:t>
            </a:r>
            <a:r>
              <a:rPr lang="tr-TR" sz="2000" b="1" dirty="0" smtClean="0">
                <a:solidFill>
                  <a:srgbClr val="FF0000"/>
                </a:solidFill>
                <a:latin typeface="+mj-lt"/>
              </a:rPr>
              <a:t>bölgelere girişler önlenir </a:t>
            </a:r>
            <a:r>
              <a:rPr lang="tr-TR" sz="2000" dirty="0" smtClean="0">
                <a:latin typeface="+mj-lt"/>
              </a:rPr>
              <a:t>veya </a:t>
            </a:r>
            <a:r>
              <a:rPr lang="tr-TR" sz="2000" b="1" dirty="0" smtClean="0">
                <a:solidFill>
                  <a:srgbClr val="0070C0"/>
                </a:solidFill>
                <a:latin typeface="+mj-lt"/>
              </a:rPr>
              <a:t>gerektiğinde kapalı geçitler yapılır.</a:t>
            </a:r>
          </a:p>
          <a:p>
            <a:pPr algn="just" eaLnBrk="1" hangingPunct="1">
              <a:spcAft>
                <a:spcPts val="0"/>
              </a:spcAft>
              <a:buFontTx/>
              <a:buChar char="-"/>
              <a:defRPr/>
            </a:pPr>
            <a:r>
              <a:rPr lang="tr-TR" sz="2000" dirty="0" smtClean="0">
                <a:latin typeface="+mj-lt"/>
              </a:rPr>
              <a:t>Yapı alanında, çalışanlara </a:t>
            </a:r>
            <a:r>
              <a:rPr lang="tr-TR" sz="2000" b="1" dirty="0" smtClean="0">
                <a:solidFill>
                  <a:srgbClr val="FF0000"/>
                </a:solidFill>
                <a:latin typeface="+mj-lt"/>
              </a:rPr>
              <a:t>uygun baş koruyucu donanımlar </a:t>
            </a:r>
            <a:r>
              <a:rPr lang="tr-TR" sz="2000" dirty="0" smtClean="0">
                <a:latin typeface="+mj-lt"/>
              </a:rPr>
              <a:t>verilerek kullanımı sağlanır.</a:t>
            </a:r>
          </a:p>
          <a:p>
            <a:pPr marL="363538" indent="-363538" algn="just" eaLnBrk="1" hangingPunct="1">
              <a:spcAft>
                <a:spcPts val="0"/>
              </a:spcAft>
              <a:buFont typeface="Arial" pitchFamily="34" charset="0"/>
              <a:buNone/>
              <a:defRPr/>
            </a:pPr>
            <a:r>
              <a:rPr lang="tr-TR" sz="2000" b="1" dirty="0" smtClean="0">
                <a:latin typeface="+mj-lt"/>
              </a:rPr>
              <a:t>- </a:t>
            </a:r>
            <a:r>
              <a:rPr lang="tr-TR" sz="2000" dirty="0" smtClean="0">
                <a:latin typeface="+mj-lt"/>
              </a:rPr>
              <a:t>Yapı alanında, </a:t>
            </a:r>
            <a:r>
              <a:rPr lang="tr-TR" sz="2000" b="1" dirty="0" smtClean="0">
                <a:latin typeface="+mj-lt"/>
              </a:rPr>
              <a:t>malzemelerin</a:t>
            </a:r>
            <a:r>
              <a:rPr lang="tr-TR" sz="2000" dirty="0" smtClean="0">
                <a:latin typeface="+mj-lt"/>
              </a:rPr>
              <a:t> hangi yükseklikten olursa olsun </a:t>
            </a:r>
            <a:r>
              <a:rPr lang="tr-TR" sz="2000" dirty="0" smtClean="0">
                <a:solidFill>
                  <a:srgbClr val="FF0000"/>
                </a:solidFill>
                <a:latin typeface="+mj-lt"/>
              </a:rPr>
              <a:t>doğrudan yere atılmaması,</a:t>
            </a:r>
            <a:r>
              <a:rPr lang="tr-TR" sz="2000" dirty="0" smtClean="0">
                <a:latin typeface="+mj-lt"/>
              </a:rPr>
              <a:t> dengeli ve güvenli bir şekilde </a:t>
            </a:r>
            <a:r>
              <a:rPr lang="tr-TR" sz="2000" b="1" dirty="0" smtClean="0">
                <a:solidFill>
                  <a:srgbClr val="FF0000"/>
                </a:solidFill>
                <a:latin typeface="+mj-lt"/>
              </a:rPr>
              <a:t>indirilerek uygun bir yere istif edilmesi </a:t>
            </a:r>
            <a:r>
              <a:rPr lang="tr-TR" sz="2000" dirty="0" smtClean="0">
                <a:latin typeface="+mj-lt"/>
              </a:rPr>
              <a:t>sağlanır. Atık malzemelerin uzaklaştırılması için </a:t>
            </a:r>
            <a:r>
              <a:rPr lang="tr-TR" sz="2000" b="1" dirty="0" smtClean="0">
                <a:solidFill>
                  <a:srgbClr val="FF0000"/>
                </a:solidFill>
                <a:latin typeface="+mj-lt"/>
              </a:rPr>
              <a:t>moloz kaydırakları </a:t>
            </a:r>
            <a:r>
              <a:rPr lang="tr-TR" sz="2000" dirty="0" smtClean="0">
                <a:latin typeface="+mj-lt"/>
              </a:rPr>
              <a:t>gibi güvenli çalışma yöntemleri tercih edilir.</a:t>
            </a:r>
          </a:p>
          <a:p>
            <a:pPr eaLnBrk="1" fontAlgn="auto" hangingPunct="1">
              <a:spcAft>
                <a:spcPts val="0"/>
              </a:spcAft>
              <a:buFont typeface="Arial" pitchFamily="34" charset="0"/>
              <a:buChar char="•"/>
              <a:defRPr/>
            </a:pPr>
            <a:endParaRPr lang="tr-TR" sz="2000" dirty="0" smtClean="0">
              <a:latin typeface="+mj-lt"/>
            </a:endParaRPr>
          </a:p>
        </p:txBody>
      </p:sp>
      <p:sp>
        <p:nvSpPr>
          <p:cNvPr id="4" name="Slayt Numarası Yer Tutucusu 3"/>
          <p:cNvSpPr>
            <a:spLocks noGrp="1"/>
          </p:cNvSpPr>
          <p:nvPr>
            <p:ph type="sldNum" sz="quarter" idx="12"/>
          </p:nvPr>
        </p:nvSpPr>
        <p:spPr/>
        <p:txBody>
          <a:bodyPr/>
          <a:lstStyle/>
          <a:p>
            <a:pPr>
              <a:defRPr/>
            </a:pPr>
            <a:fld id="{7C8D5E81-7474-47BE-8E9D-D2932ADBFEB1}" type="slidenum">
              <a:rPr lang="en-GB"/>
              <a:pPr>
                <a:defRPr/>
              </a:pPr>
              <a:t>48</a:t>
            </a:fld>
            <a:endParaRPr lang="en-GB" dirty="0"/>
          </a:p>
        </p:txBody>
      </p:sp>
    </p:spTree>
    <p:extLst>
      <p:ext uri="{BB962C8B-B14F-4D97-AF65-F5344CB8AC3E}">
        <p14:creationId xmlns:p14="http://schemas.microsoft.com/office/powerpoint/2010/main" val="40302819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Başlık 1"/>
          <p:cNvSpPr>
            <a:spLocks noGrp="1"/>
          </p:cNvSpPr>
          <p:nvPr>
            <p:ph type="title"/>
          </p:nvPr>
        </p:nvSpPr>
        <p:spPr>
          <a:xfrm>
            <a:off x="0" y="-319088"/>
            <a:ext cx="8229600" cy="1143001"/>
          </a:xfrm>
        </p:spPr>
        <p:txBody>
          <a:bodyPr/>
          <a:lstStyle/>
          <a:p>
            <a:pPr algn="l" eaLnBrk="1" fontAlgn="auto" hangingPunct="1">
              <a:spcBef>
                <a:spcPct val="20000"/>
              </a:spcBef>
              <a:spcAft>
                <a:spcPts val="0"/>
              </a:spcAft>
              <a:defRPr/>
            </a:pPr>
            <a:r>
              <a:rPr lang="tr-TR" sz="4000" b="1" dirty="0" smtClean="0">
                <a:solidFill>
                  <a:srgbClr val="FF0000"/>
                </a:solidFill>
                <a:latin typeface="+mj-lt"/>
              </a:rPr>
              <a:t/>
            </a:r>
            <a:br>
              <a:rPr lang="tr-TR" sz="4000" b="1" dirty="0" smtClean="0">
                <a:solidFill>
                  <a:srgbClr val="FF0000"/>
                </a:solidFill>
                <a:latin typeface="+mj-lt"/>
              </a:rPr>
            </a:br>
            <a:r>
              <a:rPr lang="tr-TR" sz="4000" b="1" dirty="0" smtClean="0">
                <a:solidFill>
                  <a:schemeClr val="bg1"/>
                </a:solidFill>
                <a:latin typeface="+mj-lt"/>
              </a:rPr>
              <a:t>Yapı iskeleleri </a:t>
            </a:r>
            <a:r>
              <a:rPr lang="tr-TR" sz="2000" b="1" dirty="0" smtClean="0">
                <a:solidFill>
                  <a:schemeClr val="bg1"/>
                </a:solidFill>
                <a:latin typeface="+mj-lt"/>
                <a:ea typeface="+mn-ea"/>
                <a:cs typeface="+mn-cs"/>
              </a:rPr>
              <a:t>( </a:t>
            </a:r>
            <a:r>
              <a:rPr lang="tr-TR" sz="2000" b="1" dirty="0">
                <a:solidFill>
                  <a:srgbClr val="0070C0"/>
                </a:solidFill>
                <a:latin typeface="+mj-lt"/>
                <a:ea typeface="+mn-ea"/>
                <a:cs typeface="Arial" pitchFamily="34" charset="0"/>
              </a:rPr>
              <a:t>Yapı </a:t>
            </a:r>
            <a:r>
              <a:rPr lang="tr-TR" sz="2000" b="1" dirty="0" smtClean="0">
                <a:solidFill>
                  <a:srgbClr val="0070C0"/>
                </a:solidFill>
                <a:latin typeface="+mj-lt"/>
                <a:ea typeface="+mn-ea"/>
                <a:cs typeface="Arial" pitchFamily="34" charset="0"/>
              </a:rPr>
              <a:t>İşlerinde  </a:t>
            </a:r>
            <a:r>
              <a:rPr lang="tr-TR" sz="2000" b="1" dirty="0">
                <a:solidFill>
                  <a:srgbClr val="0070C0"/>
                </a:solidFill>
                <a:latin typeface="+mj-lt"/>
                <a:ea typeface="+mn-ea"/>
                <a:cs typeface="Arial" pitchFamily="34" charset="0"/>
              </a:rPr>
              <a:t>İSG </a:t>
            </a:r>
            <a:r>
              <a:rPr lang="tr-TR" sz="2000" b="1" dirty="0" smtClean="0">
                <a:solidFill>
                  <a:srgbClr val="0070C0"/>
                </a:solidFill>
                <a:latin typeface="+mj-lt"/>
                <a:ea typeface="+mn-ea"/>
                <a:cs typeface="Arial" pitchFamily="34" charset="0"/>
              </a:rPr>
              <a:t>Yönetmeliği</a:t>
            </a:r>
            <a:r>
              <a:rPr lang="tr-TR" sz="2000" b="1" dirty="0" smtClean="0">
                <a:solidFill>
                  <a:schemeClr val="bg1"/>
                </a:solidFill>
                <a:latin typeface="+mj-lt"/>
                <a:ea typeface="+mn-ea"/>
                <a:cs typeface="Arial" pitchFamily="34" charset="0"/>
              </a:rPr>
              <a:t>.</a:t>
            </a:r>
            <a:r>
              <a:rPr lang="tr-TR" sz="2000" b="1" dirty="0" smtClean="0">
                <a:solidFill>
                  <a:schemeClr val="bg1"/>
                </a:solidFill>
                <a:latin typeface="+mj-lt"/>
                <a:ea typeface="+mn-ea"/>
                <a:cs typeface="+mn-cs"/>
              </a:rPr>
              <a:t>)</a:t>
            </a:r>
            <a:r>
              <a:rPr lang="tr-TR" sz="2000" b="1" dirty="0">
                <a:solidFill>
                  <a:schemeClr val="bg1"/>
                </a:solidFill>
                <a:latin typeface="+mj-lt"/>
                <a:ea typeface="+mn-ea"/>
                <a:cs typeface="+mn-cs"/>
              </a:rPr>
              <a:t/>
            </a:r>
            <a:br>
              <a:rPr lang="tr-TR" sz="2000" b="1" dirty="0">
                <a:solidFill>
                  <a:schemeClr val="bg1"/>
                </a:solidFill>
                <a:latin typeface="+mj-lt"/>
                <a:ea typeface="+mn-ea"/>
                <a:cs typeface="+mn-cs"/>
              </a:rPr>
            </a:br>
            <a:endParaRPr lang="tr-TR" sz="4000" b="1" dirty="0" smtClean="0">
              <a:solidFill>
                <a:schemeClr val="bg1"/>
              </a:solidFill>
              <a:latin typeface="+mj-lt"/>
            </a:endParaRPr>
          </a:p>
        </p:txBody>
      </p:sp>
      <p:sp>
        <p:nvSpPr>
          <p:cNvPr id="3" name="İçerik Yer Tutucusu 2"/>
          <p:cNvSpPr>
            <a:spLocks noGrp="1"/>
          </p:cNvSpPr>
          <p:nvPr>
            <p:ph idx="1"/>
          </p:nvPr>
        </p:nvSpPr>
        <p:spPr>
          <a:xfrm>
            <a:off x="0" y="744538"/>
            <a:ext cx="8897938" cy="5757862"/>
          </a:xfrm>
        </p:spPr>
        <p:txBody>
          <a:bodyPr rtlCol="0">
            <a:normAutofit fontScale="92500" lnSpcReduction="10000"/>
          </a:bodyPr>
          <a:lstStyle/>
          <a:p>
            <a:pPr marL="0" indent="0" algn="just" eaLnBrk="1" fontAlgn="auto" hangingPunct="1">
              <a:spcAft>
                <a:spcPts val="0"/>
              </a:spcAft>
              <a:buFont typeface="Arial" pitchFamily="34" charset="0"/>
              <a:buNone/>
              <a:defRPr/>
            </a:pPr>
            <a:r>
              <a:rPr lang="tr-TR" sz="2400" dirty="0" smtClean="0">
                <a:latin typeface="+mj-lt"/>
              </a:rPr>
              <a:t>Seçilen iskelenin </a:t>
            </a:r>
            <a:r>
              <a:rPr lang="tr-TR" sz="2400" b="1" dirty="0" smtClean="0">
                <a:solidFill>
                  <a:schemeClr val="bg1"/>
                </a:solidFill>
                <a:latin typeface="+mj-lt"/>
              </a:rPr>
              <a:t>kurulum ve kullanım şekline göre sağlamlık ve dayanıklılık hesapları üreticiden temin edilir</a:t>
            </a:r>
            <a:r>
              <a:rPr lang="tr-TR" sz="2400" dirty="0" smtClean="0">
                <a:solidFill>
                  <a:schemeClr val="bg1"/>
                </a:solidFill>
                <a:latin typeface="+mj-lt"/>
              </a:rPr>
              <a:t>,</a:t>
            </a:r>
            <a:r>
              <a:rPr lang="tr-TR" sz="2400" dirty="0" smtClean="0">
                <a:latin typeface="+mj-lt"/>
              </a:rPr>
              <a:t> </a:t>
            </a:r>
            <a:r>
              <a:rPr lang="tr-TR" sz="2400" b="1" dirty="0" smtClean="0">
                <a:solidFill>
                  <a:srgbClr val="002060"/>
                </a:solidFill>
                <a:latin typeface="+mj-lt"/>
              </a:rPr>
              <a:t>mevcut değilse yapılır veya yaptırılır.</a:t>
            </a:r>
            <a:r>
              <a:rPr lang="tr-TR" sz="2400" dirty="0" smtClean="0">
                <a:latin typeface="+mj-lt"/>
              </a:rPr>
              <a:t> Bu hesaplar yapılmadan veya yapılan hesaplar sonucunda </a:t>
            </a:r>
            <a:r>
              <a:rPr lang="tr-TR" sz="2400" b="1" dirty="0" smtClean="0">
                <a:latin typeface="+mj-lt"/>
              </a:rPr>
              <a:t>iskelenin güvenli olmadığının tespit edilmesi halinde iskeleler kullanılamaz.</a:t>
            </a:r>
          </a:p>
          <a:p>
            <a:pPr marL="0" indent="0" algn="just" eaLnBrk="1" fontAlgn="auto" hangingPunct="1">
              <a:spcAft>
                <a:spcPts val="0"/>
              </a:spcAft>
              <a:buFont typeface="Arial" pitchFamily="34" charset="0"/>
              <a:buNone/>
              <a:defRPr/>
            </a:pPr>
            <a:endParaRPr lang="tr-TR" sz="2400" b="1" dirty="0" smtClean="0">
              <a:latin typeface="+mj-lt"/>
            </a:endParaRPr>
          </a:p>
          <a:p>
            <a:pPr marL="0" indent="0" algn="just" eaLnBrk="1" fontAlgn="auto" hangingPunct="1">
              <a:spcAft>
                <a:spcPts val="0"/>
              </a:spcAft>
              <a:buFont typeface="Arial" pitchFamily="34" charset="0"/>
              <a:buNone/>
              <a:defRPr/>
            </a:pPr>
            <a:r>
              <a:rPr lang="tr-TR" sz="2400" dirty="0" smtClean="0">
                <a:latin typeface="+mj-lt"/>
              </a:rPr>
              <a:t>İskeleler, </a:t>
            </a:r>
            <a:r>
              <a:rPr lang="tr-TR" sz="2400" dirty="0" smtClean="0">
                <a:solidFill>
                  <a:srgbClr val="FF0000"/>
                </a:solidFill>
                <a:latin typeface="+mj-lt"/>
              </a:rPr>
              <a:t>kendiliğinden hareket etmeyecek, </a:t>
            </a:r>
            <a:r>
              <a:rPr lang="tr-TR" sz="2400" dirty="0" err="1" smtClean="0">
                <a:solidFill>
                  <a:srgbClr val="FF0000"/>
                </a:solidFill>
                <a:latin typeface="+mj-lt"/>
              </a:rPr>
              <a:t>stabilitesi</a:t>
            </a:r>
            <a:r>
              <a:rPr lang="tr-TR" sz="2400" dirty="0" smtClean="0">
                <a:solidFill>
                  <a:srgbClr val="FF0000"/>
                </a:solidFill>
                <a:latin typeface="+mj-lt"/>
              </a:rPr>
              <a:t> bozulmayacak ve çökmeyecek şekilde </a:t>
            </a:r>
            <a:r>
              <a:rPr lang="tr-TR" sz="2400" dirty="0" smtClean="0">
                <a:latin typeface="+mj-lt"/>
              </a:rPr>
              <a:t>tasarlanacak, imal edilecek ve kurulacaktır.</a:t>
            </a:r>
          </a:p>
          <a:p>
            <a:pPr marL="0" indent="0" algn="just" eaLnBrk="1" fontAlgn="auto" hangingPunct="1">
              <a:spcAft>
                <a:spcPts val="0"/>
              </a:spcAft>
              <a:buFont typeface="Arial" pitchFamily="34" charset="0"/>
              <a:buNone/>
              <a:defRPr/>
            </a:pPr>
            <a:r>
              <a:rPr lang="tr-TR" sz="2400" b="1" dirty="0" smtClean="0">
                <a:solidFill>
                  <a:srgbClr val="0070C0"/>
                </a:solidFill>
                <a:latin typeface="+mj-lt"/>
              </a:rPr>
              <a:t>İskele platformları </a:t>
            </a:r>
            <a:r>
              <a:rPr lang="tr-TR" sz="2400" dirty="0" smtClean="0">
                <a:latin typeface="+mj-lt"/>
              </a:rPr>
              <a:t>hareket etmeyecek şekilde </a:t>
            </a:r>
            <a:r>
              <a:rPr lang="tr-TR" sz="2400" b="1" dirty="0" smtClean="0">
                <a:solidFill>
                  <a:srgbClr val="0070C0"/>
                </a:solidFill>
                <a:latin typeface="+mj-lt"/>
              </a:rPr>
              <a:t>iskele sistemine sabitlenir</a:t>
            </a:r>
            <a:r>
              <a:rPr lang="tr-TR" sz="2400" dirty="0" smtClean="0">
                <a:latin typeface="+mj-lt"/>
              </a:rPr>
              <a:t>. Platform elemanları ile iskele dikey elemanları arasında ve platform döşemesinde </a:t>
            </a:r>
            <a:r>
              <a:rPr lang="tr-TR" sz="2400" b="1" dirty="0" smtClean="0">
                <a:solidFill>
                  <a:srgbClr val="FF0000"/>
                </a:solidFill>
                <a:latin typeface="+mj-lt"/>
              </a:rPr>
              <a:t>çalışanların düşmesine sebep olabilecek boşluk bulunmaması sağlanır.</a:t>
            </a:r>
          </a:p>
          <a:p>
            <a:pPr marL="0" indent="0" algn="just" eaLnBrk="1" fontAlgn="auto" hangingPunct="1">
              <a:spcAft>
                <a:spcPts val="0"/>
              </a:spcAft>
              <a:buFont typeface="Arial" pitchFamily="34" charset="0"/>
              <a:buNone/>
              <a:defRPr/>
            </a:pPr>
            <a:endParaRPr lang="tr-TR" sz="2400" b="1" dirty="0" smtClean="0">
              <a:solidFill>
                <a:srgbClr val="FF0000"/>
              </a:solidFill>
              <a:latin typeface="+mj-lt"/>
            </a:endParaRPr>
          </a:p>
          <a:p>
            <a:pPr marL="0" indent="0" algn="just" eaLnBrk="1" fontAlgn="auto" hangingPunct="1">
              <a:spcAft>
                <a:spcPts val="0"/>
              </a:spcAft>
              <a:buFont typeface="Arial" pitchFamily="34" charset="0"/>
              <a:buNone/>
              <a:defRPr/>
            </a:pPr>
            <a:r>
              <a:rPr lang="tr-TR" sz="2400" dirty="0" smtClean="0">
                <a:latin typeface="+mj-lt"/>
              </a:rPr>
              <a:t>İskele sistemlerinin kurulması, kullanılması ve sökümünde </a:t>
            </a:r>
            <a:r>
              <a:rPr lang="tr-TR" sz="2400" b="1" dirty="0" smtClean="0">
                <a:solidFill>
                  <a:srgbClr val="FF0000"/>
                </a:solidFill>
                <a:latin typeface="+mj-lt"/>
              </a:rPr>
              <a:t>İş Ekipmanlarının Kullanımında Sağlık ve Güvenlik Şartları Yönetmeliği</a:t>
            </a:r>
            <a:r>
              <a:rPr lang="tr-TR" sz="2400" dirty="0" smtClean="0">
                <a:latin typeface="+mj-lt"/>
              </a:rPr>
              <a:t>nde belirtilen hükümlere uyulur</a:t>
            </a:r>
          </a:p>
          <a:p>
            <a:pPr marL="0" indent="0" algn="just" eaLnBrk="1" fontAlgn="auto" hangingPunct="1">
              <a:spcAft>
                <a:spcPts val="0"/>
              </a:spcAft>
              <a:buFont typeface="Arial" pitchFamily="34" charset="0"/>
              <a:buNone/>
              <a:defRPr/>
            </a:pPr>
            <a:endParaRPr lang="tr-TR" sz="2400" b="1" dirty="0" smtClean="0">
              <a:solidFill>
                <a:srgbClr val="FF0000"/>
              </a:solidFill>
              <a:latin typeface="+mj-lt"/>
            </a:endParaRPr>
          </a:p>
          <a:p>
            <a:pPr algn="just" eaLnBrk="1" fontAlgn="auto" hangingPunct="1">
              <a:spcAft>
                <a:spcPts val="0"/>
              </a:spcAft>
              <a:buFont typeface="Arial" pitchFamily="34" charset="0"/>
              <a:buChar char="•"/>
              <a:defRPr/>
            </a:pPr>
            <a:endParaRPr lang="tr-TR" sz="2400" dirty="0" smtClean="0">
              <a:latin typeface="+mj-lt"/>
            </a:endParaRPr>
          </a:p>
        </p:txBody>
      </p:sp>
      <p:sp>
        <p:nvSpPr>
          <p:cNvPr id="4" name="Slayt Numarası Yer Tutucusu 3"/>
          <p:cNvSpPr>
            <a:spLocks noGrp="1"/>
          </p:cNvSpPr>
          <p:nvPr>
            <p:ph type="sldNum" sz="quarter" idx="12"/>
          </p:nvPr>
        </p:nvSpPr>
        <p:spPr/>
        <p:txBody>
          <a:bodyPr/>
          <a:lstStyle/>
          <a:p>
            <a:pPr>
              <a:defRPr/>
            </a:pPr>
            <a:fld id="{E983214D-92C1-4029-B64E-2BD57FC9C576}" type="slidenum">
              <a:rPr lang="en-GB"/>
              <a:pPr>
                <a:defRPr/>
              </a:pPr>
              <a:t>49</a:t>
            </a:fld>
            <a:endParaRPr lang="en-GB" dirty="0"/>
          </a:p>
        </p:txBody>
      </p:sp>
    </p:spTree>
    <p:extLst>
      <p:ext uri="{BB962C8B-B14F-4D97-AF65-F5344CB8AC3E}">
        <p14:creationId xmlns:p14="http://schemas.microsoft.com/office/powerpoint/2010/main" val="1731933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pPr>
              <a:defRPr/>
            </a:pPr>
            <a:fld id="{0B78C54C-012F-4CCD-AF02-6A5FC5C3D0F0}" type="slidenum">
              <a:rPr lang="en-GB" smtClean="0"/>
              <a:pPr>
                <a:defRPr/>
              </a:pPr>
              <a:t>5</a:t>
            </a:fld>
            <a:endParaRPr lang="en-GB" dirty="0"/>
          </a:p>
        </p:txBody>
      </p:sp>
      <p:sp>
        <p:nvSpPr>
          <p:cNvPr id="18435" name="Dikdörtgen 2"/>
          <p:cNvSpPr>
            <a:spLocks noChangeArrowheads="1"/>
          </p:cNvSpPr>
          <p:nvPr/>
        </p:nvSpPr>
        <p:spPr bwMode="auto">
          <a:xfrm>
            <a:off x="508000" y="422275"/>
            <a:ext cx="8069263" cy="5078313"/>
          </a:xfrm>
          <a:prstGeom prst="rect">
            <a:avLst/>
          </a:prstGeom>
          <a:noFill/>
          <a:ln>
            <a:noFill/>
          </a:ln>
          <a:extLst/>
        </p:spPr>
        <p:txBody>
          <a:bodyPr>
            <a:spAutoFit/>
          </a:bodyPr>
          <a:lstStyle/>
          <a:p>
            <a:pPr algn="l">
              <a:defRPr/>
            </a:pPr>
            <a:r>
              <a:rPr lang="tr-TR" sz="3600" b="1" dirty="0">
                <a:solidFill>
                  <a:schemeClr val="bg1"/>
                </a:solidFill>
                <a:cs typeface="Arial" pitchFamily="34" charset="0"/>
              </a:rPr>
              <a:t>Yüksekte Çalışmanın Yapıldığı Ortamlar</a:t>
            </a:r>
          </a:p>
          <a:p>
            <a:pPr>
              <a:defRPr/>
            </a:pPr>
            <a:endParaRPr lang="tr-TR" b="1" dirty="0">
              <a:cs typeface="Arial" pitchFamily="34" charset="0"/>
            </a:endParaRPr>
          </a:p>
          <a:p>
            <a:pPr algn="l">
              <a:defRPr/>
            </a:pPr>
            <a:r>
              <a:rPr lang="tr-TR" b="1" dirty="0">
                <a:solidFill>
                  <a:srgbClr val="002060"/>
                </a:solidFill>
                <a:cs typeface="Arial" pitchFamily="34" charset="0"/>
              </a:rPr>
              <a:t>- Bina İnşaatları</a:t>
            </a:r>
          </a:p>
          <a:p>
            <a:pPr algn="l">
              <a:defRPr/>
            </a:pPr>
            <a:r>
              <a:rPr lang="tr-TR" b="1" dirty="0">
                <a:solidFill>
                  <a:srgbClr val="002060"/>
                </a:solidFill>
                <a:cs typeface="Arial" pitchFamily="34" charset="0"/>
              </a:rPr>
              <a:t>- Barajlar</a:t>
            </a:r>
          </a:p>
          <a:p>
            <a:pPr algn="l">
              <a:defRPr/>
            </a:pPr>
            <a:r>
              <a:rPr lang="tr-TR" b="1" dirty="0">
                <a:solidFill>
                  <a:srgbClr val="002060"/>
                </a:solidFill>
                <a:cs typeface="Arial" pitchFamily="34" charset="0"/>
              </a:rPr>
              <a:t>- Fabrikalar</a:t>
            </a:r>
          </a:p>
          <a:p>
            <a:pPr algn="l">
              <a:buFontTx/>
              <a:buChar char="-"/>
              <a:defRPr/>
            </a:pPr>
            <a:endParaRPr lang="tr-TR" b="1" dirty="0">
              <a:solidFill>
                <a:srgbClr val="002060"/>
              </a:solidFill>
              <a:cs typeface="Arial" pitchFamily="34" charset="0"/>
            </a:endParaRPr>
          </a:p>
          <a:p>
            <a:pPr algn="l">
              <a:buFontTx/>
              <a:buChar char="-"/>
              <a:defRPr/>
            </a:pPr>
            <a:r>
              <a:rPr lang="tr-TR" b="1" dirty="0">
                <a:solidFill>
                  <a:srgbClr val="002060"/>
                </a:solidFill>
                <a:cs typeface="Arial" pitchFamily="34" charset="0"/>
              </a:rPr>
              <a:t> Tersaneler</a:t>
            </a:r>
          </a:p>
          <a:p>
            <a:pPr algn="l">
              <a:buFontTx/>
              <a:buChar char="-"/>
              <a:defRPr/>
            </a:pPr>
            <a:r>
              <a:rPr lang="tr-TR" b="1" dirty="0">
                <a:solidFill>
                  <a:srgbClr val="002060"/>
                </a:solidFill>
                <a:cs typeface="Arial" pitchFamily="34" charset="0"/>
              </a:rPr>
              <a:t> Viyadükler</a:t>
            </a:r>
          </a:p>
          <a:p>
            <a:pPr algn="l">
              <a:buFontTx/>
              <a:buChar char="-"/>
              <a:defRPr/>
            </a:pPr>
            <a:r>
              <a:rPr lang="tr-TR" b="1" dirty="0">
                <a:solidFill>
                  <a:srgbClr val="002060"/>
                </a:solidFill>
                <a:cs typeface="Arial" pitchFamily="34" charset="0"/>
              </a:rPr>
              <a:t> Köprüler</a:t>
            </a:r>
          </a:p>
          <a:p>
            <a:pPr algn="l">
              <a:buFontTx/>
              <a:buChar char="-"/>
              <a:defRPr/>
            </a:pPr>
            <a:r>
              <a:rPr lang="tr-TR" b="1" dirty="0">
                <a:solidFill>
                  <a:srgbClr val="002060"/>
                </a:solidFill>
                <a:cs typeface="Arial" pitchFamily="34" charset="0"/>
              </a:rPr>
              <a:t> Oyun parkları</a:t>
            </a:r>
          </a:p>
          <a:p>
            <a:pPr algn="l">
              <a:defRPr/>
            </a:pPr>
            <a:r>
              <a:rPr lang="tr-TR" b="1" dirty="0">
                <a:solidFill>
                  <a:srgbClr val="002060"/>
                </a:solidFill>
                <a:cs typeface="Arial" pitchFamily="34" charset="0"/>
              </a:rPr>
              <a:t>- Enerji hatları</a:t>
            </a:r>
          </a:p>
          <a:p>
            <a:pPr algn="l">
              <a:defRPr/>
            </a:pPr>
            <a:r>
              <a:rPr lang="tr-TR" b="1" dirty="0">
                <a:solidFill>
                  <a:srgbClr val="002060"/>
                </a:solidFill>
                <a:cs typeface="Arial" pitchFamily="34" charset="0"/>
              </a:rPr>
              <a:t>- Baz istasyonları</a:t>
            </a:r>
          </a:p>
          <a:p>
            <a:pPr marL="342900" indent="-342900" algn="l">
              <a:buFontTx/>
              <a:buChar char="-"/>
              <a:defRPr/>
            </a:pPr>
            <a:endParaRPr lang="tr-TR" b="1" dirty="0">
              <a:solidFill>
                <a:srgbClr val="002060"/>
              </a:solidFill>
              <a:cs typeface="Arial" pitchFamily="34" charset="0"/>
            </a:endParaRPr>
          </a:p>
          <a:p>
            <a:pPr algn="l">
              <a:defRPr/>
            </a:pPr>
            <a:r>
              <a:rPr lang="tr-TR" b="1" dirty="0">
                <a:solidFill>
                  <a:srgbClr val="002060"/>
                </a:solidFill>
                <a:cs typeface="Arial" pitchFamily="34" charset="0"/>
              </a:rPr>
              <a:t>- Binaların dış bakımı ve temizliği </a:t>
            </a:r>
            <a:endParaRPr lang="tr-TR" dirty="0">
              <a:solidFill>
                <a:srgbClr val="002060"/>
              </a:solidFill>
              <a:cs typeface="Arial" pitchFamily="34" charset="0"/>
            </a:endParaRPr>
          </a:p>
          <a:p>
            <a:pPr algn="l">
              <a:defRPr/>
            </a:pPr>
            <a:r>
              <a:rPr lang="tr-TR" b="1" dirty="0">
                <a:solidFill>
                  <a:srgbClr val="002060"/>
                </a:solidFill>
                <a:cs typeface="Arial" pitchFamily="34" charset="0"/>
              </a:rPr>
              <a:t>- Kuyular</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3" y="1160463"/>
            <a:ext cx="1960562"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775" y="1160463"/>
            <a:ext cx="1814513"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63" y="3005138"/>
            <a:ext cx="17351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888" y="1089025"/>
            <a:ext cx="17430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1425" y="3005138"/>
            <a:ext cx="19478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7888" y="3005138"/>
            <a:ext cx="17430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859338"/>
            <a:ext cx="20335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8200" y="4859338"/>
            <a:ext cx="17827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258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İçerik Yer Tutucusu 2"/>
          <p:cNvSpPr>
            <a:spLocks noGrp="1"/>
          </p:cNvSpPr>
          <p:nvPr>
            <p:ph idx="1"/>
          </p:nvPr>
        </p:nvSpPr>
        <p:spPr>
          <a:xfrm>
            <a:off x="268288" y="236538"/>
            <a:ext cx="8229600" cy="4525962"/>
          </a:xfrm>
        </p:spPr>
        <p:txBody>
          <a:bodyPr/>
          <a:lstStyle/>
          <a:p>
            <a:pPr marL="0" indent="0">
              <a:buFont typeface="Arial" charset="0"/>
              <a:buNone/>
            </a:pPr>
            <a:r>
              <a:rPr lang="tr-TR" altLang="tr-TR" b="1" dirty="0" smtClean="0">
                <a:latin typeface="+mj-lt"/>
              </a:rPr>
              <a:t>İskele Çeşitleri</a:t>
            </a:r>
          </a:p>
          <a:p>
            <a:pPr marL="0" indent="0">
              <a:buFont typeface="Arial" charset="0"/>
              <a:buNone/>
            </a:pPr>
            <a:r>
              <a:rPr lang="tr-TR" altLang="tr-TR" sz="2800" b="1" dirty="0" smtClean="0">
                <a:solidFill>
                  <a:srgbClr val="0070C0"/>
                </a:solidFill>
                <a:latin typeface="+mj-lt"/>
              </a:rPr>
              <a:t>1- Sabit İskeleler</a:t>
            </a:r>
          </a:p>
          <a:p>
            <a:pPr marL="0" indent="0">
              <a:buFont typeface="Arial" charset="0"/>
              <a:buNone/>
            </a:pPr>
            <a:r>
              <a:rPr lang="tr-TR" altLang="tr-TR" sz="2800" b="1" dirty="0" smtClean="0">
                <a:solidFill>
                  <a:srgbClr val="0070C0"/>
                </a:solidFill>
                <a:latin typeface="+mj-lt"/>
              </a:rPr>
              <a:t>2- Asma İskeleler</a:t>
            </a:r>
          </a:p>
          <a:p>
            <a:pPr marL="0" indent="0">
              <a:buFont typeface="Arial" charset="0"/>
              <a:buNone/>
            </a:pPr>
            <a:r>
              <a:rPr lang="tr-TR" altLang="tr-TR" sz="2800" b="1" dirty="0" smtClean="0">
                <a:solidFill>
                  <a:srgbClr val="0070C0"/>
                </a:solidFill>
                <a:latin typeface="+mj-lt"/>
              </a:rPr>
              <a:t>3- Hareketli (Mobil) İskeleler</a:t>
            </a:r>
          </a:p>
          <a:p>
            <a:pPr marL="0" indent="0">
              <a:buFont typeface="Arial" charset="0"/>
              <a:buNone/>
            </a:pPr>
            <a:endParaRPr lang="tr-TR" altLang="tr-TR" b="1" dirty="0" smtClean="0">
              <a:solidFill>
                <a:srgbClr val="0070C0"/>
              </a:solidFill>
              <a:latin typeface="+mj-lt"/>
            </a:endParaRPr>
          </a:p>
        </p:txBody>
      </p:sp>
      <p:sp>
        <p:nvSpPr>
          <p:cNvPr id="4" name="Slayt Numarası Yer Tutucusu 3"/>
          <p:cNvSpPr>
            <a:spLocks noGrp="1"/>
          </p:cNvSpPr>
          <p:nvPr>
            <p:ph type="sldNum" sz="quarter" idx="12"/>
          </p:nvPr>
        </p:nvSpPr>
        <p:spPr/>
        <p:txBody>
          <a:bodyPr/>
          <a:lstStyle/>
          <a:p>
            <a:pPr>
              <a:defRPr/>
            </a:pPr>
            <a:fld id="{B885BD06-037A-4CBB-B232-3C8A5A9E78E8}" type="slidenum">
              <a:rPr lang="en-GB"/>
              <a:pPr>
                <a:defRPr/>
              </a:pPr>
              <a:t>50</a:t>
            </a:fld>
            <a:endParaRPr lang="en-GB" dirty="0"/>
          </a:p>
        </p:txBody>
      </p:sp>
      <p:pic>
        <p:nvPicPr>
          <p:cNvPr id="655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25" y="2582863"/>
            <a:ext cx="23510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15" descr="npo00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213" y="2582863"/>
            <a:ext cx="26463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5542" name="Picture 7" descr="https://encrypted-tbn0.gstatic.com/images?q=tbn:ANd9GcR2y9Y2RhNMl9Urr44bMkGapzaJSQ7aZAlM_0m3FjQp-Wx0Ys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2582863"/>
            <a:ext cx="26193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66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4625" y="338138"/>
            <a:ext cx="8707438" cy="6237287"/>
          </a:xfrm>
        </p:spPr>
        <p:txBody>
          <a:bodyPr rtlCol="0">
            <a:normAutofit fontScale="77500" lnSpcReduction="20000"/>
          </a:bodyPr>
          <a:lstStyle/>
          <a:p>
            <a:pPr marL="0" indent="0" algn="just" eaLnBrk="1" hangingPunct="1">
              <a:spcAft>
                <a:spcPts val="0"/>
              </a:spcAft>
              <a:buFont typeface="Arial" pitchFamily="34" charset="0"/>
              <a:buNone/>
              <a:defRPr/>
            </a:pPr>
            <a:r>
              <a:rPr lang="tr-TR" b="1" dirty="0" smtClean="0">
                <a:latin typeface="+mj-lt"/>
              </a:rPr>
              <a:t>İskeleler aşağıda belirtilen durumlarda işveren tarafından görevlendirilen </a:t>
            </a:r>
            <a:r>
              <a:rPr lang="tr-TR" b="1" u="sng" dirty="0" smtClean="0">
                <a:latin typeface="+mj-lt"/>
              </a:rPr>
              <a:t>ehil bir kişi</a:t>
            </a:r>
            <a:r>
              <a:rPr lang="tr-TR" b="1" dirty="0" smtClean="0">
                <a:latin typeface="+mj-lt"/>
              </a:rPr>
              <a:t> tarafından kontrole tabi tutularak</a:t>
            </a:r>
            <a:r>
              <a:rPr lang="tr-TR" b="1" u="sng" dirty="0" smtClean="0">
                <a:latin typeface="+mj-lt"/>
              </a:rPr>
              <a:t>,</a:t>
            </a:r>
            <a:r>
              <a:rPr lang="tr-TR" b="1" dirty="0" smtClean="0">
                <a:latin typeface="+mj-lt"/>
              </a:rPr>
              <a:t> iskeleler ile ilgili özel tedbirlerde belirtilen hususları içeren kontrol raporu hazırlanır, rapor sonucunda </a:t>
            </a:r>
            <a:r>
              <a:rPr lang="tr-TR" b="1" u="sng" dirty="0" smtClean="0">
                <a:latin typeface="+mj-lt"/>
              </a:rPr>
              <a:t>sadece güvenli olduğu tespit edilen iskelelerde çalışma yapılır</a:t>
            </a:r>
            <a:r>
              <a:rPr lang="tr-TR" b="1" dirty="0" smtClean="0">
                <a:latin typeface="+mj-lt"/>
              </a:rPr>
              <a:t> (Yapı İşlerinde İSG Yönetmeliği);</a:t>
            </a:r>
          </a:p>
          <a:p>
            <a:pPr marL="0" indent="0" algn="just" eaLnBrk="1" hangingPunct="1">
              <a:spcAft>
                <a:spcPts val="0"/>
              </a:spcAft>
              <a:buFont typeface="Arial" pitchFamily="34" charset="0"/>
              <a:buNone/>
              <a:defRPr/>
            </a:pPr>
            <a:endParaRPr lang="tr-TR" b="1" dirty="0" smtClean="0">
              <a:solidFill>
                <a:srgbClr val="FF0000"/>
              </a:solidFill>
              <a:latin typeface="+mj-lt"/>
            </a:endParaRPr>
          </a:p>
          <a:p>
            <a:pPr marL="0" indent="0" eaLnBrk="1" hangingPunct="1">
              <a:spcAft>
                <a:spcPts val="0"/>
              </a:spcAft>
              <a:buFont typeface="Arial" pitchFamily="34" charset="0"/>
              <a:buNone/>
              <a:defRPr/>
            </a:pPr>
            <a:r>
              <a:rPr lang="tr-TR" b="1" dirty="0" smtClean="0">
                <a:solidFill>
                  <a:srgbClr val="000099"/>
                </a:solidFill>
                <a:latin typeface="+mj-lt"/>
              </a:rPr>
              <a:t>a) Kullanılmaya başlamadan </a:t>
            </a:r>
            <a:r>
              <a:rPr lang="tr-TR" b="1" dirty="0" smtClean="0">
                <a:solidFill>
                  <a:srgbClr val="FF0000"/>
                </a:solidFill>
                <a:latin typeface="+mj-lt"/>
              </a:rPr>
              <a:t>önce</a:t>
            </a:r>
            <a:r>
              <a:rPr lang="tr-TR" b="1" dirty="0" smtClean="0">
                <a:solidFill>
                  <a:srgbClr val="000099"/>
                </a:solidFill>
                <a:latin typeface="+mj-lt"/>
              </a:rPr>
              <a:t>,</a:t>
            </a:r>
          </a:p>
          <a:p>
            <a:pPr marL="0" indent="0" eaLnBrk="1" hangingPunct="1">
              <a:spcAft>
                <a:spcPts val="0"/>
              </a:spcAft>
              <a:buFont typeface="Arial" pitchFamily="34" charset="0"/>
              <a:buNone/>
              <a:defRPr/>
            </a:pPr>
            <a:r>
              <a:rPr lang="tr-TR" b="1" dirty="0" smtClean="0">
                <a:solidFill>
                  <a:srgbClr val="000099"/>
                </a:solidFill>
                <a:latin typeface="+mj-lt"/>
              </a:rPr>
              <a:t>b) Haftada </a:t>
            </a:r>
            <a:r>
              <a:rPr lang="tr-TR" b="1" dirty="0" smtClean="0">
                <a:solidFill>
                  <a:srgbClr val="FF0000"/>
                </a:solidFill>
                <a:latin typeface="+mj-lt"/>
              </a:rPr>
              <a:t>en az bir </a:t>
            </a:r>
            <a:r>
              <a:rPr lang="tr-TR" b="1" dirty="0" smtClean="0">
                <a:solidFill>
                  <a:srgbClr val="000099"/>
                </a:solidFill>
                <a:latin typeface="+mj-lt"/>
              </a:rPr>
              <a:t>kez,</a:t>
            </a:r>
          </a:p>
          <a:p>
            <a:pPr marL="0" indent="0" eaLnBrk="1" hangingPunct="1">
              <a:spcAft>
                <a:spcPts val="0"/>
              </a:spcAft>
              <a:buFont typeface="Arial" pitchFamily="34" charset="0"/>
              <a:buNone/>
              <a:defRPr/>
            </a:pPr>
            <a:endParaRPr lang="tr-TR" b="1" dirty="0" smtClean="0">
              <a:solidFill>
                <a:srgbClr val="000099"/>
              </a:solidFill>
              <a:latin typeface="+mj-lt"/>
            </a:endParaRPr>
          </a:p>
          <a:p>
            <a:pPr marL="0" indent="0" eaLnBrk="1" hangingPunct="1">
              <a:spcAft>
                <a:spcPts val="0"/>
              </a:spcAft>
              <a:buFont typeface="Arial" pitchFamily="34" charset="0"/>
              <a:buNone/>
              <a:defRPr/>
            </a:pPr>
            <a:r>
              <a:rPr lang="tr-TR" b="1" dirty="0" smtClean="0">
                <a:solidFill>
                  <a:srgbClr val="000099"/>
                </a:solidFill>
                <a:latin typeface="+mj-lt"/>
              </a:rPr>
              <a:t>c) Üzerinde </a:t>
            </a:r>
            <a:r>
              <a:rPr lang="tr-TR" b="1" dirty="0" smtClean="0">
                <a:solidFill>
                  <a:srgbClr val="FF0000"/>
                </a:solidFill>
                <a:latin typeface="+mj-lt"/>
              </a:rPr>
              <a:t>değişiklik</a:t>
            </a:r>
            <a:r>
              <a:rPr lang="tr-TR" b="1" dirty="0" smtClean="0">
                <a:solidFill>
                  <a:srgbClr val="000099"/>
                </a:solidFill>
                <a:latin typeface="+mj-lt"/>
              </a:rPr>
              <a:t> yapıldığında,</a:t>
            </a:r>
          </a:p>
          <a:p>
            <a:pPr marL="0" indent="0" eaLnBrk="1" hangingPunct="1">
              <a:spcAft>
                <a:spcPts val="0"/>
              </a:spcAft>
              <a:buFont typeface="Arial" pitchFamily="34" charset="0"/>
              <a:buNone/>
              <a:defRPr/>
            </a:pPr>
            <a:r>
              <a:rPr lang="tr-TR" b="1" dirty="0" smtClean="0">
                <a:solidFill>
                  <a:srgbClr val="000099"/>
                </a:solidFill>
                <a:latin typeface="+mj-lt"/>
              </a:rPr>
              <a:t>ç) Belli bir süre </a:t>
            </a:r>
            <a:r>
              <a:rPr lang="tr-TR" b="1" dirty="0" smtClean="0">
                <a:solidFill>
                  <a:srgbClr val="FF0000"/>
                </a:solidFill>
                <a:latin typeface="+mj-lt"/>
              </a:rPr>
              <a:t>kullanılmadığında,</a:t>
            </a:r>
          </a:p>
          <a:p>
            <a:pPr marL="0" indent="0" eaLnBrk="1" hangingPunct="1">
              <a:spcAft>
                <a:spcPts val="0"/>
              </a:spcAft>
              <a:buFont typeface="Arial" pitchFamily="34" charset="0"/>
              <a:buNone/>
              <a:defRPr/>
            </a:pPr>
            <a:r>
              <a:rPr lang="tr-TR" b="1" dirty="0" smtClean="0">
                <a:solidFill>
                  <a:srgbClr val="FF0000"/>
                </a:solidFill>
                <a:latin typeface="+mj-lt"/>
              </a:rPr>
              <a:t>,</a:t>
            </a:r>
          </a:p>
          <a:p>
            <a:pPr marL="0" indent="0" eaLnBrk="1" hangingPunct="1">
              <a:spcAft>
                <a:spcPts val="0"/>
              </a:spcAft>
              <a:buFont typeface="Arial" pitchFamily="34" charset="0"/>
              <a:buNone/>
              <a:defRPr/>
            </a:pPr>
            <a:r>
              <a:rPr lang="tr-TR" b="1" dirty="0" smtClean="0">
                <a:solidFill>
                  <a:srgbClr val="000099"/>
                </a:solidFill>
                <a:latin typeface="+mj-lt"/>
              </a:rPr>
              <a:t>d) </a:t>
            </a:r>
            <a:r>
              <a:rPr lang="tr-TR" b="1" dirty="0" smtClean="0">
                <a:solidFill>
                  <a:srgbClr val="FF0000"/>
                </a:solidFill>
                <a:latin typeface="+mj-lt"/>
              </a:rPr>
              <a:t>Sismik sarsıntı, kuvvetli rüzgârlar </a:t>
            </a:r>
            <a:r>
              <a:rPr lang="tr-TR" b="1" dirty="0" smtClean="0">
                <a:solidFill>
                  <a:srgbClr val="000099"/>
                </a:solidFill>
                <a:latin typeface="+mj-lt"/>
              </a:rPr>
              <a:t>gibi olumsuz hava şartlarına veya denge ve sağlamlığını etkileyebilecek diğer koşullara maruz kaldığında.</a:t>
            </a:r>
          </a:p>
          <a:p>
            <a:pPr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20AC8C3D-3CA1-43AF-B880-A5CB78CA6CBF}" type="slidenum">
              <a:rPr lang="en-GB"/>
              <a:pPr>
                <a:defRPr/>
              </a:pPr>
              <a:t>51</a:t>
            </a:fld>
            <a:endParaRPr lang="en-GB" dirty="0"/>
          </a:p>
        </p:txBody>
      </p:sp>
    </p:spTree>
    <p:extLst>
      <p:ext uri="{BB962C8B-B14F-4D97-AF65-F5344CB8AC3E}">
        <p14:creationId xmlns:p14="http://schemas.microsoft.com/office/powerpoint/2010/main" val="2919540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77800"/>
            <a:ext cx="9042400" cy="4525963"/>
          </a:xfrm>
        </p:spPr>
        <p:txBody>
          <a:bodyPr rtlCol="0">
            <a:noAutofit/>
          </a:bodyPr>
          <a:lstStyle/>
          <a:p>
            <a:pPr marL="0" indent="0" algn="just" eaLnBrk="1" fontAlgn="auto" hangingPunct="1">
              <a:spcAft>
                <a:spcPts val="0"/>
              </a:spcAft>
              <a:buFont typeface="Arial" pitchFamily="34" charset="0"/>
              <a:buNone/>
              <a:defRPr/>
            </a:pPr>
            <a:r>
              <a:rPr lang="tr-TR" sz="2400" dirty="0" smtClean="0">
                <a:latin typeface="+mj-lt"/>
              </a:rPr>
              <a:t>İskelelerde geçiş amacıyla </a:t>
            </a:r>
            <a:r>
              <a:rPr lang="tr-TR" sz="2400" b="1" dirty="0" smtClean="0">
                <a:latin typeface="+mj-lt"/>
              </a:rPr>
              <a:t>en az 60 santimetre genişliğinde geçitler </a:t>
            </a:r>
            <a:r>
              <a:rPr lang="tr-TR" sz="2400" dirty="0" smtClean="0">
                <a:latin typeface="+mj-lt"/>
              </a:rPr>
              <a:t>kullanılır.</a:t>
            </a:r>
          </a:p>
          <a:p>
            <a:pPr marL="0" indent="0" algn="just" eaLnBrk="1" hangingPunct="1">
              <a:spcAft>
                <a:spcPts val="0"/>
              </a:spcAft>
              <a:buFont typeface="Arial" pitchFamily="34" charset="0"/>
              <a:buNone/>
              <a:defRPr/>
            </a:pPr>
            <a:r>
              <a:rPr lang="tr-TR" sz="2400" dirty="0" smtClean="0">
                <a:latin typeface="+mj-lt"/>
              </a:rPr>
              <a:t>Cephe iskelelerinin ayaklarında sabit veya </a:t>
            </a:r>
            <a:r>
              <a:rPr lang="tr-TR" sz="2400" dirty="0" err="1" smtClean="0">
                <a:latin typeface="+mj-lt"/>
              </a:rPr>
              <a:t>düşeyliği</a:t>
            </a:r>
            <a:r>
              <a:rPr lang="tr-TR" sz="2400" dirty="0" smtClean="0">
                <a:latin typeface="+mj-lt"/>
              </a:rPr>
              <a:t> ayarlanabilir </a:t>
            </a:r>
            <a:r>
              <a:rPr lang="tr-TR" sz="2400" b="1" dirty="0" smtClean="0">
                <a:latin typeface="+mj-lt"/>
              </a:rPr>
              <a:t>taban plakaları </a:t>
            </a:r>
            <a:r>
              <a:rPr lang="tr-TR" sz="2400" dirty="0" smtClean="0">
                <a:latin typeface="+mj-lt"/>
              </a:rPr>
              <a:t>ve yumuşak zeminlerde yükü dağıtmak için taban plakalarının altında uygun malzemeden yapılmış </a:t>
            </a:r>
            <a:r>
              <a:rPr lang="tr-TR" sz="2400" b="1" dirty="0" smtClean="0">
                <a:latin typeface="+mj-lt"/>
              </a:rPr>
              <a:t>altlıklar</a:t>
            </a:r>
            <a:r>
              <a:rPr lang="tr-TR" sz="2400" dirty="0" smtClean="0">
                <a:latin typeface="+mj-lt"/>
              </a:rPr>
              <a:t> kullanılır. </a:t>
            </a:r>
          </a:p>
          <a:p>
            <a:pPr marL="0" indent="0" algn="just" eaLnBrk="1" hangingPunct="1">
              <a:spcAft>
                <a:spcPts val="0"/>
              </a:spcAft>
              <a:buFont typeface="Arial" pitchFamily="34" charset="0"/>
              <a:buNone/>
              <a:defRPr/>
            </a:pPr>
            <a:r>
              <a:rPr lang="tr-TR" sz="2400" dirty="0" smtClean="0">
                <a:latin typeface="+mj-lt"/>
              </a:rPr>
              <a:t>İskelelerde çalışılan </a:t>
            </a:r>
            <a:r>
              <a:rPr lang="tr-TR" sz="2400" b="1" dirty="0" smtClean="0">
                <a:solidFill>
                  <a:srgbClr val="002060"/>
                </a:solidFill>
                <a:latin typeface="+mj-lt"/>
              </a:rPr>
              <a:t>platformlara güvenli ulaşımın sağlanması için </a:t>
            </a:r>
            <a:r>
              <a:rPr lang="tr-TR" sz="2400" b="1" dirty="0" smtClean="0">
                <a:solidFill>
                  <a:srgbClr val="FF0000"/>
                </a:solidFill>
                <a:latin typeface="+mj-lt"/>
              </a:rPr>
              <a:t>merdiven sistemleri veya benzeri güvenli ulaşım sistemleri </a:t>
            </a:r>
            <a:r>
              <a:rPr lang="tr-TR" sz="2400" dirty="0" smtClean="0">
                <a:latin typeface="+mj-lt"/>
              </a:rPr>
              <a:t>kullanılır.</a:t>
            </a:r>
          </a:p>
          <a:p>
            <a:pPr marL="0" indent="0" algn="just" eaLnBrk="1" hangingPunct="1">
              <a:spcAft>
                <a:spcPts val="0"/>
              </a:spcAft>
              <a:buFont typeface="Arial" pitchFamily="34" charset="0"/>
              <a:buNone/>
              <a:defRPr/>
            </a:pPr>
            <a:r>
              <a:rPr lang="tr-TR" sz="2400" b="1" dirty="0" smtClean="0">
                <a:solidFill>
                  <a:srgbClr val="FF0000"/>
                </a:solidFill>
                <a:latin typeface="+mj-lt"/>
              </a:rPr>
              <a:t>Madeni cephe iskeleleri </a:t>
            </a:r>
            <a:r>
              <a:rPr lang="tr-TR" sz="2400" dirty="0" smtClean="0">
                <a:latin typeface="+mj-lt"/>
              </a:rPr>
              <a:t>statik elektriğe karşı uygun şekilde </a:t>
            </a:r>
            <a:r>
              <a:rPr lang="tr-TR" sz="2400" b="1" dirty="0" smtClean="0">
                <a:solidFill>
                  <a:srgbClr val="FF0000"/>
                </a:solidFill>
                <a:latin typeface="+mj-lt"/>
              </a:rPr>
              <a:t>topraklanır.</a:t>
            </a:r>
            <a:endParaRPr lang="tr-TR" sz="2400" dirty="0" smtClean="0">
              <a:latin typeface="+mj-lt"/>
            </a:endParaRPr>
          </a:p>
          <a:p>
            <a:pPr marL="0" indent="0" algn="just" eaLnBrk="1" hangingPunct="1">
              <a:spcAft>
                <a:spcPts val="0"/>
              </a:spcAft>
              <a:buFont typeface="Arial" pitchFamily="34" charset="0"/>
              <a:buNone/>
              <a:defRPr/>
            </a:pPr>
            <a:r>
              <a:rPr lang="tr-TR" sz="2400" b="1" dirty="0" smtClean="0">
                <a:latin typeface="+mj-lt"/>
              </a:rPr>
              <a:t> </a:t>
            </a:r>
            <a:r>
              <a:rPr lang="tr-TR" sz="2400" b="1" dirty="0" smtClean="0">
                <a:solidFill>
                  <a:srgbClr val="0070C0"/>
                </a:solidFill>
                <a:latin typeface="+mj-lt"/>
              </a:rPr>
              <a:t>Seyyar iskeleler, üzerinde çalışan bulunduğu durumlarda hareket ettirilmez</a:t>
            </a:r>
            <a:r>
              <a:rPr lang="tr-TR" sz="2400" dirty="0" smtClean="0">
                <a:latin typeface="+mj-lt"/>
              </a:rPr>
              <a:t>. İskelenin dik ve platformun düz olması sağlanır. İskele ayaklarında iskelenin kendiliğinden hareket etmesini engelleyecek </a:t>
            </a:r>
            <a:r>
              <a:rPr lang="tr-TR" sz="2400" b="1" dirty="0" smtClean="0">
                <a:solidFill>
                  <a:srgbClr val="FF0000"/>
                </a:solidFill>
                <a:latin typeface="+mj-lt"/>
              </a:rPr>
              <a:t>fren kolu</a:t>
            </a:r>
            <a:r>
              <a:rPr lang="tr-TR" sz="2400" dirty="0" smtClean="0">
                <a:latin typeface="+mj-lt"/>
              </a:rPr>
              <a:t> gibi uygun tertibatlar bulunur.</a:t>
            </a:r>
          </a:p>
          <a:p>
            <a:pPr marL="0" indent="0" algn="just" eaLnBrk="1" fontAlgn="auto" hangingPunct="1">
              <a:spcAft>
                <a:spcPts val="0"/>
              </a:spcAft>
              <a:buFont typeface="Arial" pitchFamily="34" charset="0"/>
              <a:buNone/>
              <a:defRPr/>
            </a:pPr>
            <a:endParaRPr lang="tr-TR" sz="2400" dirty="0" smtClean="0">
              <a:latin typeface="+mj-lt"/>
            </a:endParaRPr>
          </a:p>
          <a:p>
            <a:pPr marL="0" indent="0" algn="just" eaLnBrk="1" fontAlgn="auto" hangingPunct="1">
              <a:spcAft>
                <a:spcPts val="0"/>
              </a:spcAft>
              <a:buFont typeface="Arial" pitchFamily="34" charset="0"/>
              <a:buNone/>
              <a:defRPr/>
            </a:pPr>
            <a:endParaRPr lang="tr-TR" sz="2400" dirty="0" smtClean="0">
              <a:latin typeface="+mj-lt"/>
            </a:endParaRPr>
          </a:p>
        </p:txBody>
      </p:sp>
      <p:sp>
        <p:nvSpPr>
          <p:cNvPr id="4" name="Slayt Numarası Yer Tutucusu 3"/>
          <p:cNvSpPr>
            <a:spLocks noGrp="1"/>
          </p:cNvSpPr>
          <p:nvPr>
            <p:ph type="sldNum" sz="quarter" idx="12"/>
          </p:nvPr>
        </p:nvSpPr>
        <p:spPr/>
        <p:txBody>
          <a:bodyPr/>
          <a:lstStyle/>
          <a:p>
            <a:pPr>
              <a:defRPr/>
            </a:pPr>
            <a:fld id="{DA3C50F0-50AF-4DCF-9357-CCE08EC9A715}" type="slidenum">
              <a:rPr lang="en-GB"/>
              <a:pPr>
                <a:defRPr/>
              </a:pPr>
              <a:t>52</a:t>
            </a:fld>
            <a:endParaRPr lang="en-GB" dirty="0"/>
          </a:p>
        </p:txBody>
      </p:sp>
    </p:spTree>
    <p:extLst>
      <p:ext uri="{BB962C8B-B14F-4D97-AF65-F5344CB8AC3E}">
        <p14:creationId xmlns:p14="http://schemas.microsoft.com/office/powerpoint/2010/main" val="17986837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1176338" y="-1347788"/>
            <a:ext cx="8534400" cy="4918076"/>
          </a:xfrm>
        </p:spPr>
        <p:txBody>
          <a:bodyPr/>
          <a:lstStyle/>
          <a:p>
            <a:pPr marL="0" indent="0">
              <a:buFont typeface="Arial" pitchFamily="34" charset="0"/>
              <a:buNone/>
              <a:defRPr/>
            </a:pPr>
            <a:endParaRPr lang="en-US" sz="2400" dirty="0" smtClean="0">
              <a:latin typeface="+mj-lt"/>
            </a:endParaRPr>
          </a:p>
          <a:p>
            <a:pPr marL="609600" indent="-609600">
              <a:buFont typeface="Arial" pitchFamily="34" charset="0"/>
              <a:buChar char="•"/>
              <a:defRPr/>
            </a:pPr>
            <a:endParaRPr lang="en-US" sz="2800" dirty="0" smtClean="0">
              <a:latin typeface="+mj-lt"/>
            </a:endParaRPr>
          </a:p>
        </p:txBody>
      </p:sp>
      <p:pic>
        <p:nvPicPr>
          <p:cNvPr id="68612" name="Picture 5" descr="C:\fallcd\scaflegcor.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3071813"/>
            <a:ext cx="3468687" cy="238601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8613" name="Text Box 6"/>
          <p:cNvSpPr txBox="1">
            <a:spLocks noChangeArrowheads="1"/>
          </p:cNvSpPr>
          <p:nvPr/>
        </p:nvSpPr>
        <p:spPr bwMode="auto">
          <a:xfrm>
            <a:off x="269875" y="5640388"/>
            <a:ext cx="8642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b="1">
                <a:solidFill>
                  <a:srgbClr val="FF0000"/>
                </a:solidFill>
              </a:rPr>
              <a:t>HATALI </a:t>
            </a:r>
            <a:r>
              <a:rPr lang="tr-TR" altLang="tr-TR" b="1">
                <a:solidFill>
                  <a:srgbClr val="0070C0"/>
                </a:solidFill>
              </a:rPr>
              <a:t>iskele taban plakası                                    </a:t>
            </a:r>
            <a:r>
              <a:rPr lang="tr-TR" altLang="tr-TR" b="1">
                <a:solidFill>
                  <a:srgbClr val="FF0000"/>
                </a:solidFill>
              </a:rPr>
              <a:t>DOĞRU </a:t>
            </a:r>
            <a:r>
              <a:rPr lang="tr-TR" altLang="tr-TR" b="1">
                <a:solidFill>
                  <a:srgbClr val="0070C0"/>
                </a:solidFill>
              </a:rPr>
              <a:t>kurulum</a:t>
            </a:r>
          </a:p>
          <a:p>
            <a:pPr algn="l" eaLnBrk="1" hangingPunct="1"/>
            <a:r>
              <a:rPr lang="tr-TR" altLang="tr-TR" b="1">
                <a:solidFill>
                  <a:srgbClr val="FF0000"/>
                </a:solidFill>
              </a:rPr>
              <a:t> </a:t>
            </a:r>
            <a:r>
              <a:rPr lang="tr-TR" altLang="tr-TR" b="1">
                <a:solidFill>
                  <a:srgbClr val="0070C0"/>
                </a:solidFill>
              </a:rPr>
              <a:t>ve altlık düzeni.</a:t>
            </a:r>
          </a:p>
          <a:p>
            <a:pPr algn="l" eaLnBrk="1" hangingPunct="1"/>
            <a:r>
              <a:rPr lang="tr-TR" altLang="tr-TR" b="1">
                <a:solidFill>
                  <a:srgbClr val="FF0000"/>
                </a:solidFill>
              </a:rPr>
              <a:t>    </a:t>
            </a:r>
            <a:endParaRPr lang="en-US" altLang="tr-TR" b="1">
              <a:solidFill>
                <a:srgbClr val="FF0000"/>
              </a:solidFill>
            </a:endParaRPr>
          </a:p>
        </p:txBody>
      </p:sp>
      <p:pic>
        <p:nvPicPr>
          <p:cNvPr id="68614" name="Picture 7" descr="C:\fallcd\scafleg1.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875" y="2974975"/>
            <a:ext cx="3503613" cy="2482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8615" name="AutoShape 10" descr="data:image/jpeg;base64,/9j/4AAQSkZJRgABAQAAAQABAAD/2wCEAAkGBxQTEhQUExQVFhUWGRgaGBgYGRcbFxcZGBgYFxwYGBgYHCggGB0lHBUUITEiJSkrLi4uFyAzODMsNygtLisBCgoKDg0OGhAQGywkHyQsLCwsLCwsLCwsLCwsLCwsLCwsLCwsLCwsLCwsLCwsLCwsLCwsLCwsLCwsLCwsLCwsLP/AABEIANMA7wMBIgACEQEDEQH/xAAcAAACAgMBAQAAAAAAAAAAAAADBAUGAAECBwj/xAA/EAABAgQEAwYEBAUCBwEBAAABAhEAAyExBBJBUQVhcQYTIoGR8DKhscFCUtHhBxQjYvEVkhZDcoKiwtJTF//EABkBAAMBAQEAAAAAAAAAAAAAAAABAgMEBf/EACoRAAICAQQCAQMEAwEAAAAAAAABAhEhAxITQTFRBBQiYTKh4fBCcZEj/9oADAMBAAIRAxEAPwDx9MqlGg5ww28x9GhNMFQojU/OBxZpYVKH0HOztHRkg/hjiWoisE71W8Di+h2golJ0F+W0ETKGw9IBLWxdhBhjj+Uev7RnLSl0UpI2cGDp50+kIYjh9yD8okUY3+35/tHcvFA3SWiVGa6B0ytzZRSaxwRFixCZZ3fp+kROJkJ0J9I0TfaM3EWlraLJ2V42MNNStSEzEfiSQC4poaOziu8Vgx3LmEWMWm07RJ9K8E4tJnSgvDJkTEsHQtCMyafCk7/2qu9CYpPZ2ShallaBVSn8KaeI0qKbR5pwvjs6QoLlLKFBrWLaKTZQ5EGPROyM7OgE3VU8yST9Y7fjNTl4ElRapHDpcolARLUElZScqfhLqAqHoC1dQYp/avBiYlEqWlCVrVlBICQCopSHU1BaLlMmFlVZgA35iPC7b1UfWKX2kW5lAfFnTXqQA+/7x1ammowoq7PPMXgVypipcwZVJLEU+utxHCZcWPtUc+JmFjmQEpNc1UBjUnlvCXcpylRrqwo3zjx5NJlJESpEaCIfVJCv7fmG6xsYMaGmp2rFWl5CiPCIwp5RKnhv9wgZwChE7ohtZHBHKMErkIkZGFqxZi+toMjCoF6nrA5JIW0i04cnSCJwpFSKcqxKIQGdIB/eNJTUsPnGb1PRSgR/8venq0cqk8oamLA18oWXPe37wR3MHtQKZLAuRC8xtPtBDerxytMaUQwmXlBZYjpKLUgglRokM00bf9o7EvrHWSKwMElY845YW+UFVK2jQkmEBybAR0keUdpTu9TeOzLaEhgvmI5VLHODiX0jrLp52gAi5+C1EIqQ14shkAWr5UhPFYLlWJaJaIcGPUOx62RLFbC0eaTpBTHpXYeawlqUMwGUtZwnKWpHV8P9ZBcsa95hZ6uGNSSRalTdrPFF7Tzil1popDqDaKDkH1Y+UXLi61qmLOVKUaJFGUKO2ru8UjtTMHdrdyWUB5ih51eO75D/APP0NFVwk41JYk3cOTvWCTFPYfWnKFsGoENDijtHkJLyWvBx3lG+8ETNozqHnA8pjuUgkgakgD6RTVoY2JySGKgf+0vz6wZ03C9KXhXE4JaD4kqHUQMJ6xm9NDsZRIBc0NHalzCgypFedhZuesdISKwvPQz9fKFxr2DYfDKBrYB3bXnBu4JDg00/cwpKnEAAEe9YKJ5AYFLdImWm7tBYT+UDCj9RUeYhf+VY1T5gwccQOoHqzwtOxpJc0gUXmxOjU3DNofVzA5mEDXblaO/50kuw5UrW8ZNxtOuhEP7hYOkJEdpZoxKdo7ykx0AjAnWNZfWCy3tGFO3swqCwctHnHZHpBQ40jDU+9YKCwaUnSO+5giBt94YCIKCxQy26R0JY0hlUvYwREnl9YSQWKhIZiOh26RoI2+kOZPfu0YEP6QNAQuPw4vvF07FSHQnQMPmQGr1fyiJk8EnYjMmUlykOahgLfeLN2PSmTLImIcoAFHcEKSHDXqk01zRtovbKxNWSfFJMyXiMUcQosFuk5W8ORKgwBaiVCxvFD7UzM6FTMq0pNEhYAUUlLJUUj4XABal4v/GpslWJnykzFKUAEqBCkk5GQ9aK8LBwatYNFI7YSDLR3blQQGCiSSrMQSST8RtWNZuT01nGRlU4fJpWJAp+VOUawEukMrS4/ascqVIBJQ0hrhcwImoXMBKUlyAA/wA+ca7kx0JXnCbGSfH+N96MksMjcgBZ6gUAiCSLisNLQXLN840UnbX3WE3YCsw5QKf4galgnWHVJehHvYwmtBSaiEAMAWEdqDWry/aNyUObQ6lKdQ3083gERi9mMLzBXmHtE4cKCn1Zj8mMR83DMpv8OebwCEk090jldvTnBp0gt5+2MAIYGhhATKU0jYG7wbJ7EYpHWNQOAH0+cdhG/wDiCypb/dmgplgNUEP5RICuWOghoOqVr9frHCUGHQGkS4OiVGpUuG5ctzrX39oaWB0LIS2zwcmuv7wabLDsHajE0MbCRq3TptDSGLvy8/s0EwmHKiSSyQHrTXSO+7D+3eMRhX9acv1gCiX7J8T7rFoT8KV+BRdviBSMxs2bKeVYDNmlEwuFFpwBSKggEqDtv9htFe74qxEuSEqJWoJGWpJVQU6tFv4nhSXzh1lSX/6myl2AepVbcRKbV0XBJscXiJU+bOxEtCQrNlUWyktUGqizg7i0VTthKPjJd6B93IDnzIiYwvDFTcTMSjNlSorUaM1WUeZqLUeN9psJNmImBAKgllFIAcJSQVFuQDnpG/I5aVULUiovBBcK4clUs3BHukLTJcO4eeTKCbaE6EQJYtGbS8IzSYmU2v8AvGko6w9LFKwNSDEMoBkPlrGjJhhQ9KecctX9IQCypfveBlBhpUqMbzMAqFZcgVaOZ6POttPOHUy94DMw9eUICPBIsa2vHZVWwr5Ri0Xo3u8cZaO5fygEAXMZRdjWF8VlIf2ecNFJNzWogM7DkO4aCgJ5KKfaOFJ6dIYRLBQVZg4LBOpgQlxYHCQ33gmV46TKMGTLpr+kLA0jhILM5b3SDScMCQ7190gqJcMJRTm/usMdAJWGIJp60+sElSmtzvpB0IoXcv8AKCysM525sSBTVqwWgFzIOo003jRTs5hxaSzaD58o4VLf6/OkFgJ5AC/zhqUhxW3vWO0ymo0FyekKxjf8PMEgcSUpTOJaggkgeJfh8IPxFiYta8HKM/LPJQx8YXQK8VwrVwE6uK7OaJ3wRMQRUn1fRty7R6RwvjSJiAZ6ErqEggHPa/8AdYxm7uxXtYOdwyUJy1yBlFQ9wSlNWc1G52gfBsKDNC0qdIOaapmQEpBdL0cEa22hnHcUwcm8uYFCgDmlQXPipXnY3YtEJxjjEybhlqR/SkBSUlCb6VWujhtNRvC5HVF5eWUfEhHeTO7DS8ysorRL05mh+cLrlweSy3ylxuPfIxtUnb6842ToAGQ+UcZdNNf1hpKFcq+rc46ytcfRoTATKLgH30MDKXiTOGJDtQUfR4AU+28oQNCPis1W+kcB9YamJB1L+/SBFGmkBDBPzDj0PQwNdaa89YItB8veojkDq9G+4ihC86WctLDT7wiskE1L9POJ9JIQS1aPrT28Ry5IPz84lgxDWp69Y3iJxCafSmnpBChqb3MDKXSXLW+sIRL5DygqEH8sGkSuvSGAAOUWUkAkynIDNVgTYdWhiZJCVM76ONTyeCS0jzg6JT29+ULsrCQulHIwYSvf2i94LszIQgZwVrLOfwgnYNvrDaezcnLVAcmgrT2YhzzRWxtWeeS0VFx7/wAQdCRF6/4ck0aXUaPQ0rzv9I7l9nJP5H0q9WF/n8onkDiZQ8vy84GmX+31j0Y9n8MxJS1QKk+9Ijsdw3AS1S5c1RlqmBRTmVlSWahJDJLGgg5EHGU0IF/8ecYUaCLjJ4fw4/8APReiu9SPSrRzO4VgE1MwMTQ96C/3+sG8ONnkfameoOxZrNp0a0a4N2hmy0JaYaAEpUDnpUlCgwZjqNo9Kx/Yvh2IlH+sErOZnnIDGpYjkx50iq8d4VLnOwALDuwE0UAgJ8KQz5SkghNQ+xEKbGtNtnr3AcNh8VJTiFyw5FXqLBlNsQQrzjjtnwOXOwMxEpKUgoUPCBqKEc9POKD/AAZ48pE44WYSywpNf/0lBwOby35+GPWsKp8yVABJ+GoYpPkGpVq3gcUngx3Sayz5y7OqUHQqhTQ8jE7ktR6v75RasF2IkfzWJC1rQrO4AygKQoA5g4f4sw2tEmexsl8qZps7EodjQG28NzSLUW0UUSPescfy4FI9AX2IQfhmmh1CTpakAndjRbvdHfIKdA8Pch7GUhiAQCQNRC8yVrFvxvZFSUZhNSWcsxFBV3DtSAf8MTMwSpSQN6lubMKnaHuCpFQMvT66nk0aMp+f6xcFdk1h/wCokilwagtVvN4Un9m1PRSB/up8oNyE4srEyUwpXn9oX7r3+jRaJnZpei0eZV62teI7HcIXLS/hUBcpNdL0FHMUmKiLI+LbLp1iOmJIcA0PIPSo6Q5NolThqj20J94WO20DEwDPC85WUG9f1huYnp9fnrCuISMpMIks8lYDU6wZYepEcS5RBBPtodkh6sItsoTQhRY+2id7MYPvJ6U7OfKjfaFESh1OnLnFu7HcPJSuYFM5ZmuA7jl8Q/2xLGvJZF4TPLCc2UtcEUqCGoRYD1MNiQGYFqb2rtGpaSxIBAf5m8FB2rXY76HXSIwa2LTsN4klyBV7eLlvzpBhh3vyP6fO/lB5aQbv56QXJ6CFQbhWbhCpgCzV0L7Xp58zEB207PYebImLmSkqmS5aghdQUnRmIbxkGLfKQG+nSK523JGHW1cypYL2bOm8CWCVK3R57P4SMKgzGmTEpUypeXME5kUULKBJJoWcWIeJnsbxJE6RMVLlSgsKShGZVF5qNlVQKSEigd7xY+ESUrlqJWVqQyqgJBFwkraoe+4A3rJYpQwyUrslJ8ZCQV5FAqU5oT4g9ASaUeISSyVKXSEP5ZKpChNQCSlYI7tKSSEmi8tB8NN6R5liSZcoqCgEu5BAUkuNi7GlxWseozeKSJywWUPAcrukOpP5em7F48zk4x5UwKylKUqHiolw5ryIb0iJ5WDXSWfuVFUwOOMrG99KRlUlpqU1ZXd1mAO7PKzhq2Me043jc+YvBYrCzsOnArSDOTNB7wpUR8DA+IBwwIq9xFP7Ydl5cjCJnABMySxK3NQ2RQOYtUUoNY86wGNExXdyMzBJZL0YDxXA3Pr5xs/Ry0pO/B7ZxrjeFn4iWgJmhTl1qlkSykJKlJcqBJ8OgemwourDYdSTRSpiBnKWIJSk5lJLEANYh6W1jzT+HPE5f8+kzQCwWgJUAxz0LaaqpzMe1zOCgrmFCJSAoAJykOQ7kkBFHYB3OsLyzSLUVQLhUuT3wVJQlDggsT4xkGj0YpOkTPdkBt9Yq/DcQmXMky2OZM7KogFvEhaQ51BKaFgG5xayNN9ffmIHGguiPmocKBAAqL6GnnCiBlOa4VW1Wb1iVmSSoMfvCeHleAVDCl9iR7eCihVMkBJy5i5KvFmcOTSvW2gYaQFeEarVv01rEhOw1ttfNm+8BnS6EmgeBj/CIyZLzPVg/wCnrcwlicEkyyk5SSFVAZ35A7FvKG8di2AYO7wmqYogIsovoKsCelgNYSmrpDelJK2ebKwxJUDfep1+ULTcEE/GoAFyGBPStom+JSimasVTUgAjaoB9Yi5UvxVoTqHYHk3J41MGqI9Ujl+kL4qUAkudrbvEvi0hIUAHO7u/LlERiD4T711gwRRbEJuWo/WuldNfSGJQF/T/ADA5af8APvSGpYfwl2Dt57RWRm72t9Y9B7KyskqW/wCIO22bxNXq3lFL4Zgu8moQ5ZSgCfr949Jk4WzAjKwFqBmp6REvBcAv8qM+ergMKnVjZ2vWGJKQ9NR6awSUl9dTHM6WoPkIJ0e0QDfQQJoTWBy1kkpYsCKkUVRy24t89oP3amv8o6ynq0VZFm3vyEVjtilKxIlFWVMycnMW/CkKLEa1y/pSLJMSWPrFP7YYdSjJB/MpRP5RRIcPurT0hrwERlEuXg1TlqmDuUjN3d1Ow8V+ottWA8D7UysWSkBKVBSigUU4DePMwAcKNKmsccD4IF5itYKVpykBT2s4NHqa84leH8Aw8mYFISAagOom9gkOwFDppGawbOrz5Aq4QAu9MpYEksTeqjXkNI81wUpPiSRmSCQoXBS5ALHkfm0exz8OkguAQoZSD+UvRtqn1jyLtXw6dg5ylIQoyFHwrAOVAUXyreoufJonUWMGmlqW8iWPwPfSVye/xBlpAyy1zSZYykZRlIc0FHJ0jyniGFmSFEEKT6hxF/wHE1BbVIN6UrzNXaLz2T4GAVYjEykqS7SxMA8Jv3hewb0iIPOQ1dJNfaeQ9guFTp2JQEImFJIBUAfCCQHf7x9IcME5CCCtE1MsqQlQSMxQksywDVYZizOQ7Coh9SvyhnAbKz830IqPbRxwjg0uSD3ThK6qBWpQtRgSdCzitrxvjyc36UV6bw04ZTko7szZC0m0w5VhwoMHbMC5Jo9ot4QEhhz+8QnazEJOHnyQSJipa+7ot3CaEKYh3Zof4fxBE5CJqUqAWHDioo7FtQPrDsadoYVLD7g6Ntc84WkSQoki6VGxvY19YJNns+ugYF41gZgSZqbMoF98yRXlaEN2ZNYu4pr5/SkBnYULFbasYZUtLciN94H3qSGcv0L0rB1RSdZIxeEQkWFLg8+sYlNHFB7p9ILj8hSU5ilRtd/doTkuyqjdj84UaKlJtZKb20wTzMyaun8IYhQLG3ukVObKLElnF+Y93i/9oxRBDllEEg2FL+h9ecVvHBRGZIBNjQuQf8RSeDOXkrM5DuTfyt1hLFSvAfLztE/i+GqSMxS3Vw9Yj8XhzkLgn0a436xRmWZGFyBwKHR7VOpt0jmUxrYbQ9iDtYM3zEAkoNyD9ekaXgZYuxWEKpxUGORNfO1uh9IvC5p7wJyqy5XJ06U1iI7FYXLKKizrUWa+VLj65j5xYVDKaWjGXkdg1l6DzMEkSiAxY102jjDJpUvz3HMQwLa1iRSfR01o1luY4kg1dm03846SqrMbO+ldICPBhNB+kVftBJmTMSlEtbNKAKd8yzU9Am/1i1tFH48XxU1WVTIQgJIocwSVeFR3CyKbVhoqGWSM3LJkuD4vAM3xODRRDF1W5co4xEyXPyM4mo+EKo9gWSCQaecIylTEiUlGbMtJy+LwjKAQCTdwfi1Zok+DYYqC1zkpQpJIJSQpCgAAFJ/JQWpE+VR0Ko5Yxw1U1EspIzNYj0DOND+vKDYbFd8ghUtSCXooeWlx6WhjB4pHwptZLVFByDAQLGcXRLmJQpKySCQQglLgOzix6056QbXVGUpNv9OSnYTsehM4AkI8ZWRLGV6ZmJKvEl2B8NX0Hw2XG8QlSpClTATKUkuqhTlIvpRjXaAzu0OBMxOWdIVNJypZaM1TlINetORh3i/C0z5XcqPhdBcM/hLliLU5UeJhBKzWeq5tbyE7Q9pUSsOVJWJZBQEuGBzeIIBFSSlJNGpWkZiO2qZK/wCokd2UkgJWFLKgcvgSwzAlq/S0MDsuha096nPKSQUIXUJUnMAvnQkAc7RWu3snCJmIQJBJCcysighKAVOXSUkOWLsx840eCWoXSVklP7aDESpglgoU5SgEDOsfmCSlTAFgX1zbRa+BZVYWQpNAZcsjplSftHmkvKoylSJZYUzgZwWDKSChJSVABQLE16RYeB9tEJlokGRiCmWkI7wS5mXwhiSVJFuT2MJyVGc4+i64uQFCoU+6SQeVRUVjj+VSFlTCorT7x1wniCJ8pM1BBQp8pB0BIrzpaDTR4hXQht6g/wDqfWBMztoAqWFUCaDcN7EBmSlJBauw3PukPkU5+sJ4CQtAV3iwtSlEuBlDGwAcswhlRmKKBOh+tdYFPllJTkSCHrmJFOQapvqIlFO7sIUnBy5Oum2oMSlRtusrPaPA/wBFVyUsrZt/p7aKTiyELQd660005vSPTxPTPQ4cBWYKCgQbGhBZrbVePOsfhfiln4kqYkCtCx6G0UhPJEcQxJmgAk3PxbCresR+LWQlVNhpuP0EM4mWxbZ7uDu++rwjiCcqmqzVruK+cWZsuM2WApr1rW76iNhLsAz0bm8FlKq9Dem3ypEhwLDZ58tDOMzl9k/4igL/AMNkJRKQgXSlI+VfvDBS9I1kI293McJQxzOXNG0pqIyJMThmZj6mOiTRLcydI5XigkAqIDkAOWcmwrq7wwgQuqBt9mk0o0EaOEF6xuAlmzHm3EeNSzjMShQysUh2PiYJFC1SWZuQ5x6PLmhTsbEg9RFK4n/DeVOmrmmfPSVkqYFLBy5Zx1gL05JPIDE45UyUpUvOpKRQDKlVDlYIWHbSg9Y0sSxKGactrq8SglIYgjISDWpy1NDtGD+GMsVGLxQJDOCgFjuyY4mfwrluSMZiQSCHJSb30BMK76N+WA5wCdKmJWEzlgJ8IObKr81PCDcGnO1oU7UYactRMvElCQwNapINClLM+r73e0RK/wCFn9QpGOxFg6lS3Bc0ZQWAS4giP4TT0ghHFJyQakCWpldQJ1YeGqYLVhGW5FZ412fMqelS1JUcyCFEgv4gCoJQlLMUWDk5RS5j2bh0xwc5QVbhq9HJO1485/8A5NiEqRl4lMo9e7V4Rq39bUFQ84VnfwrmBYlf6oM6kuEKlnMUpNwnvnIFNKGElRM9SMz03F8V7pOZbMLlNQKgfCPE1/SITtDOkTBkbOiYjxBKsuYZ6OrMPCDmccxvWpD+EuKFE45JDvWWof8AsYNN/hdjFNmxksgMGCFAMGoGNBQMNGEOyfsXZPYCbLEtcuXKSJUsUQgghTpBLNU1LANd30iW7BqKsIB4gy5grdsxIfyIMVP/AIA4ikADHpUAGAIXQXypIqkPz8ounZHhE3DSVInTO9UVqVmqwBCQAHP9p9YdpombTWCVkyAgZUJSlLqJADVUoqJ8ySTzMaUAVJJuDvYsYZgOJWlIzKIATUk0A0cmEZpnZRGZBGxaMLwBZH4tbAqJOVIJPQB6bxR5nbGd3jS5aQhSmTnSSqtKsphXRvWL7i1AuktUG+zVp7vHmeNwapS8hKVgnMkn8YCrEp+E8r3vFwSbya5otPB+NoxDJUMkwjSxu7PY8jFY45hCmepJpXNz8RCmfVi8BwaFhaAnL3gWyQkVBFiNC7VPOLH2vSMyFAkOGPOxS/v93KKixptnneOkOSWdzfl73iNxNElxQttSLpPwLoUaHoRveKzxzh7JJoHZqs4f6QkKRZ5EvMKkJAB6k3bqfvEr2dBGIDsCEqUnmQwaraK+sROHkqYlNtTSlNoT49h8Ynu52CJM2QoliUhJSQUqBzKANdDekOfjA1g9WGIWQU+EncKZutIzDY64VlvSotuYqnDe1M1cmUshytAJU1MwooWoxBhuZx2YoaP01jjetTo6I/EnJXgtC5AUQogFqjkdxBVrIFA8VfBdoVUBy19/aHxxmlQDD5kZv4mp/smFE0YDm/2japjRAI41ySRtDP8ArSQ3g+f7QudPsT+LqrolZSzUMaakM8EKoh08ZQbgg8iW+kaXx4OwQTzdvtD54k/Tar/xJUrZ9a0p8ozvNaRHK4kk3Squ0co4iAaFR6n9oXMkLgn6JXvB1jsmEEcSQdxHK+Jh6IURvT9XiuaPsnhn6H843EayJd6PvrCJ4mjMAQXLt8toybjZYqSoB+elLbQcsRcUvRIPGpjsWoWp1hVONlkX+X7Rz/NyzZSvIH9Ipaifhi45LoblmkdwqJqXZzXr9rQIT0J8Oc+ZL/OsPcGxvokI5UkG8LCakVz053jS8VLDOocvbQb0LZL0ORwpULHEyyPiTSALUgkELR5P9jA5jUH2PqaAqlocEgOHY7Oz/QQE4xCbr+Sj/m8anTUEfGxFfiKRd7vBvRWx+mdGSgEkJAJuQPEfNqmKt2nkkpzMRYtZy9uRZ/SLFNnI/Mh+SuW4iD7YY5MvDLWcv4UjxOcy1JSKNWqh9YN6bLjEq5Sagmhqx0a7EhjFf48l0FgGITY0uCKnQxPqkqYVrpmBZyBcM7W9Iiu0iPB0FibOUt1tG5LJ6VMUlkgMSHVewtQHSl/k8Gw6ypOV3AJq7Znp5vQwIzCwAJsQd7k+Qc25xJYSUclHY3a9d/ekMLbIPAYYyzMTlVkQokEFksr+ob3qtXpDnDsWicSmUpa1AAlICiQC7E0tQxIIlrBdJAUWBBGZKmLjM1aOWIbziRkSAR4pCC1AUnLqdPw2Gpjj1NG5Wd+n8pxjVEUrCTAaSZnUoLN5iDSs7VSoNuC0T5Yf8uY4arp16qHpBf5pvwzG/wClP62iHoN+xr5j9f39yvyQCHcV1FQehjFEWzDy+7WidlYwmyVgc0G3LLyjgY8gt4ianL3UxywemakRwte/+B9Y/X7/AMEPLURr8oJKTUEvSuvsxYZE8rFHBFwpJSR5kMfKOFZgCy08yS7XFKUr9IFosn6u+v3/AIIubOG3zjSSNQYcE1CQypqSebP52jpWJkCjSn55X+8N6f8AaI56wkIKQbhz5/rB8PmF8w8xDWbDqDESm/7I4RJw4c/0+jp+yoXHm7B69qmhDEEd4lmN9iX6t1gwY3TXnDicRKzABAPxMxRoHI+OGZS0lzlHR0P8lGK4/wAkvXroi+8t9oIiaGiURJRogfL9Y5ASaFBAtUfofnC4n7Fzp9EYJhaA4TCpBKgKqLnqbltHiVncOSsUAH+/6OI3K4XLSLHyUv8AWB6Ug+ohQito5U+8SIwiB+H/AMlRpWBQfzDobfKBaMmC1o/kh56/OFpizoP093ibmcNlt8SgXu4/RoGvhsv8yx5p/SJelLs2j8mC6IcYctQ13J/QiOJ6FBNWallV6xJnCJD+NVN1J/8AmAK4cCHExfUGU7eaYfGq8l/UK/BDhtgOt/V4g+KEzZ+Hw5VlQVCZMeoCJdXaxGcy4tQ4bLBrNmGrCsoOdvhG4iCl4RCZs2a61VyePI4CSUqT4RYqLudtYvR0/uFr66lGkjqesBJpUFQA9SG1ZmOl4rvEpilIWpRJIygO5LAsG5AUAifxc8ziEOnlYFimos+4rWkQfHJJShYJJZnNLuATzjuPOZNSrlvL1ETfD5tHUHHK+gdmrFflTDTm3Pk/ziZ4atYYuAA9Hq+zNakOyeREglTuWYMaltNfrWHsJMLOCFDd3q/LW8REiao6GlhbRh/iHJU4kMj4m8Q5jZ93PrEsfKiYlM3vqT8xDOcJah26nnrEXhFLUKhmIqfmxa7MGg+MxibBJVk2e3LfaExciY1JxACXUAC1WqHYW1Z6QVc4BnDH6aXiDTjiWTkJJJAqHBKqORTaGl4o94RkVl/NcMBRQo1yYMMTnElxNTaj6iFsWgKBQlWRRcghgRW9mv8AUwtMnFCwCCU2fn1OtDTRucAmYwpLZcxVUEuAEEsHcODbq8J0JTiSxkDUCNGQnYP0vpeIlXFVAfdj0sdP0hrC44kVFagauoFnew384Vi5Rn+TQ/wp+UCOCST8KCHpQeYPoYwYoF2qEgve4BpagpA1YtgHFToGofluflAHN+Q4wMv8iPNIPvX1jFYVAfwIboP0gS8XaumZhfW7UpXU/eOcTjgCyQHYlypg1yx3dtrwByr2NS0pAFEimg15HzggQGFqcqQoJzuzML3qafaMm4hiWqwvUb02+mkDDkiOKbS8bVLSYSGJAOhOu7B46nYo3amp2sfuYQt6GVSE7fWAKwkvUfX9YGMUXAYV6+lo670tVjbyY7tDGpo0vDo2+ZbTn5xwuQhncj/vV03rHE6YcppZn82rRoXViiQ6mIDUZuXX3pBSKWojctCMyanzJIdhW9RQ0hWbhg7nM1TVSj8n3NHfzhfF8QCSWA6MOr/WF18QmKCWSzltH6kBm5FtIFFFrWCzpMtvhI3OZQSzvQE0/YCIjihT4iGHIertEnjVtUglP5nega3v1iA4jMdTJtvoCNiB5faKikhPVTB4VZVMzO7tt6AWasA7RoeWTUGgPkRrDIAQ63qAWZ9oiOKYwmUpzVxXzHp0irJ3o5wfEZmVXi/D+VO/SGMNxWaEkhVx+VO45RkZEkjUri05h49h8KbP0hvC8WmhmXdvwp5HaNxkIRISuMzvEM9BlIGVLAs723hbFcXnAllM6a+FNXJd6chGRkALycT+LzciTmGn4Uag8uQhj/W54UkBbDLbKjYDaMjICZB8RxecSjx6/lTy5RxjOLTXzZhmBvlRt0jIyIl5JbdC3+qTWJzCgp4UUtyg0/jU4pT4738KeR23MZGQi45RuVxablHiFAW8KNK7QL/WJygCVg+I/hRt05CNRkNEN0jFcYnZ2z0yj8KPyqG3IRuTxid+fR6pSdBuIyMgBeBidxidl+PU6J3UNtoWRxmdnHj2/CnU9IyMgJb+4VPHZ7q8dqjwooajb+1PpD+H41OUS63Zvwp3PKMjIDRjR4xOp4//ABTt05COVcYnO+Ya/hR/8xuMhgb/ANWmu2YN/wBKNa/l3iKm8ZnBCmXv+FP9vLmYyMhlIj8BxWarvHUC39qfynlHP+qzVLS6gbXSj+21KRkZAHZ1j+MzglZC2OQH4U3LmlKRGp4nMYnMPxfhToogabRkZDXgAGKx0wofNXK9heg2iKxOMWZU11fl2/MIyMgGf//Z"/>
          <p:cNvSpPr>
            <a:spLocks noChangeAspect="1" noChangeArrowheads="1"/>
          </p:cNvSpPr>
          <p:nvPr/>
        </p:nvSpPr>
        <p:spPr bwMode="auto">
          <a:xfrm>
            <a:off x="4545013"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pic>
        <p:nvPicPr>
          <p:cNvPr id="686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8738" y="304800"/>
            <a:ext cx="34686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 y="304800"/>
            <a:ext cx="350361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34959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4463" y="831850"/>
            <a:ext cx="8999537" cy="5715000"/>
          </a:xfrm>
        </p:spPr>
        <p:txBody>
          <a:bodyPr rtlCol="0">
            <a:normAutofit fontScale="92500" lnSpcReduction="20000"/>
          </a:bodyPr>
          <a:lstStyle/>
          <a:p>
            <a:pPr marL="0" indent="0" eaLnBrk="1" fontAlgn="auto" hangingPunct="1">
              <a:spcAft>
                <a:spcPts val="0"/>
              </a:spcAft>
              <a:buFont typeface="Arial" pitchFamily="34" charset="0"/>
              <a:buNone/>
              <a:defRPr/>
            </a:pPr>
            <a:r>
              <a:rPr lang="tr-TR" b="1" dirty="0" smtClean="0">
                <a:latin typeface="+mj-lt"/>
              </a:rPr>
              <a:t>Yapı İskelelerinin </a:t>
            </a:r>
            <a:r>
              <a:rPr lang="tr-TR" b="1" dirty="0" err="1" smtClean="0">
                <a:latin typeface="+mj-lt"/>
              </a:rPr>
              <a:t>Periodik</a:t>
            </a:r>
            <a:r>
              <a:rPr lang="tr-TR" b="1" dirty="0" smtClean="0">
                <a:latin typeface="+mj-lt"/>
              </a:rPr>
              <a:t> Kontrolü </a:t>
            </a:r>
          </a:p>
          <a:p>
            <a:pPr marL="0" indent="0" eaLnBrk="1" fontAlgn="auto" hangingPunct="1">
              <a:spcAft>
                <a:spcPts val="0"/>
              </a:spcAft>
              <a:buFont typeface="Arial" pitchFamily="34" charset="0"/>
              <a:buNone/>
              <a:defRPr/>
            </a:pPr>
            <a:r>
              <a:rPr lang="tr-TR" b="1" dirty="0">
                <a:latin typeface="+mj-lt"/>
              </a:rPr>
              <a:t> </a:t>
            </a:r>
            <a:r>
              <a:rPr lang="tr-TR" b="1" dirty="0" smtClean="0">
                <a:latin typeface="+mj-lt"/>
              </a:rPr>
              <a:t>                   en az 6 ayda bir; </a:t>
            </a:r>
          </a:p>
          <a:p>
            <a:pPr marL="0" indent="0" eaLnBrk="1" fontAlgn="auto" hangingPunct="1">
              <a:spcAft>
                <a:spcPts val="0"/>
              </a:spcAft>
              <a:buFont typeface="Arial" pitchFamily="34" charset="0"/>
              <a:buNone/>
              <a:defRPr/>
            </a:pPr>
            <a:endParaRPr lang="tr-TR" dirty="0" smtClean="0">
              <a:latin typeface="+mj-lt"/>
            </a:endParaRPr>
          </a:p>
          <a:p>
            <a:pPr marL="0" indent="0" algn="just" eaLnBrk="1" fontAlgn="auto" hangingPunct="1">
              <a:spcAft>
                <a:spcPts val="0"/>
              </a:spcAft>
              <a:buFont typeface="Arial" pitchFamily="34" charset="0"/>
              <a:buNone/>
              <a:defRPr/>
            </a:pPr>
            <a:r>
              <a:rPr lang="tr-TR" sz="3500" dirty="0" smtClean="0">
                <a:latin typeface="+mj-lt"/>
              </a:rPr>
              <a:t>Mühendislik ve mimarlık fakültelerinden </a:t>
            </a:r>
            <a:r>
              <a:rPr lang="tr-TR" sz="3500" b="1" dirty="0" smtClean="0">
                <a:solidFill>
                  <a:srgbClr val="FF0000"/>
                </a:solidFill>
                <a:latin typeface="+mj-lt"/>
              </a:rPr>
              <a:t>inşaat </a:t>
            </a:r>
            <a:r>
              <a:rPr lang="tr-TR" sz="3500" dirty="0" smtClean="0">
                <a:latin typeface="+mj-lt"/>
              </a:rPr>
              <a:t>ve</a:t>
            </a:r>
            <a:r>
              <a:rPr lang="tr-TR" sz="3500" dirty="0" smtClean="0">
                <a:solidFill>
                  <a:srgbClr val="FF0000"/>
                </a:solidFill>
                <a:latin typeface="+mj-lt"/>
              </a:rPr>
              <a:t> </a:t>
            </a:r>
            <a:r>
              <a:rPr lang="tr-TR" sz="3500" b="1" u="sng" dirty="0" smtClean="0">
                <a:solidFill>
                  <a:srgbClr val="FF0000"/>
                </a:solidFill>
                <a:latin typeface="+mj-lt"/>
              </a:rPr>
              <a:t>makine</a:t>
            </a:r>
            <a:r>
              <a:rPr lang="tr-TR" sz="3500" b="1" dirty="0" smtClean="0">
                <a:solidFill>
                  <a:srgbClr val="FF0000"/>
                </a:solidFill>
                <a:latin typeface="+mj-lt"/>
              </a:rPr>
              <a:t> </a:t>
            </a:r>
            <a:r>
              <a:rPr lang="tr-TR" sz="3500" dirty="0" smtClean="0">
                <a:latin typeface="+mj-lt"/>
              </a:rPr>
              <a:t>mühendisliği ile </a:t>
            </a:r>
            <a:r>
              <a:rPr lang="tr-TR" sz="3500" b="1" u="sng" dirty="0" smtClean="0">
                <a:solidFill>
                  <a:srgbClr val="FF0000"/>
                </a:solidFill>
                <a:latin typeface="+mj-lt"/>
              </a:rPr>
              <a:t>mimarlık</a:t>
            </a:r>
            <a:r>
              <a:rPr lang="tr-TR" sz="3500" b="1" dirty="0" smtClean="0">
                <a:solidFill>
                  <a:srgbClr val="FF0000"/>
                </a:solidFill>
                <a:latin typeface="+mj-lt"/>
              </a:rPr>
              <a:t> </a:t>
            </a:r>
            <a:r>
              <a:rPr lang="tr-TR" sz="3500" dirty="0" smtClean="0">
                <a:latin typeface="+mj-lt"/>
              </a:rPr>
              <a:t>bölümü mezunları </a:t>
            </a:r>
            <a:r>
              <a:rPr lang="tr-TR" sz="3500" b="1" u="sng" dirty="0" smtClean="0">
                <a:solidFill>
                  <a:srgbClr val="0070C0"/>
                </a:solidFill>
                <a:latin typeface="+mj-lt"/>
              </a:rPr>
              <a:t>makine</a:t>
            </a:r>
            <a:r>
              <a:rPr lang="tr-TR" sz="3500" b="1" dirty="0" smtClean="0">
                <a:solidFill>
                  <a:srgbClr val="0070C0"/>
                </a:solidFill>
                <a:latin typeface="+mj-lt"/>
              </a:rPr>
              <a:t> </a:t>
            </a:r>
            <a:r>
              <a:rPr lang="tr-TR" sz="3500" dirty="0" smtClean="0">
                <a:latin typeface="+mj-lt"/>
              </a:rPr>
              <a:t>ve</a:t>
            </a:r>
            <a:r>
              <a:rPr lang="tr-TR" sz="3500" b="1" dirty="0" smtClean="0">
                <a:solidFill>
                  <a:srgbClr val="0070C0"/>
                </a:solidFill>
                <a:latin typeface="+mj-lt"/>
              </a:rPr>
              <a:t> inşaat teknikerleri  </a:t>
            </a:r>
            <a:r>
              <a:rPr lang="tr-TR" sz="3500" dirty="0" smtClean="0">
                <a:latin typeface="+mj-lt"/>
              </a:rPr>
              <a:t>veya </a:t>
            </a:r>
            <a:r>
              <a:rPr lang="tr-TR" sz="3500" b="1" dirty="0" smtClean="0">
                <a:solidFill>
                  <a:srgbClr val="0070C0"/>
                </a:solidFill>
                <a:latin typeface="+mj-lt"/>
              </a:rPr>
              <a:t>yüksek teknikerleri</a:t>
            </a:r>
            <a:r>
              <a:rPr lang="tr-TR" sz="3500" dirty="0" smtClean="0">
                <a:latin typeface="+mj-lt"/>
              </a:rPr>
              <a:t>, </a:t>
            </a:r>
          </a:p>
          <a:p>
            <a:pPr marL="0" indent="0" algn="just" eaLnBrk="1" fontAlgn="auto" hangingPunct="1">
              <a:spcAft>
                <a:spcPts val="0"/>
              </a:spcAft>
              <a:buFont typeface="Arial" pitchFamily="34" charset="0"/>
              <a:buNone/>
              <a:defRPr/>
            </a:pPr>
            <a:endParaRPr lang="tr-TR" sz="3500" dirty="0" smtClean="0">
              <a:latin typeface="+mj-lt"/>
            </a:endParaRPr>
          </a:p>
          <a:p>
            <a:pPr marL="0" indent="0" algn="just" eaLnBrk="1" fontAlgn="auto" hangingPunct="1">
              <a:spcAft>
                <a:spcPts val="0"/>
              </a:spcAft>
              <a:buFont typeface="Arial" pitchFamily="34" charset="0"/>
              <a:buNone/>
              <a:defRPr/>
            </a:pPr>
            <a:r>
              <a:rPr lang="tr-TR" sz="3500" dirty="0" smtClean="0">
                <a:solidFill>
                  <a:srgbClr val="FF0000"/>
                </a:solidFill>
                <a:latin typeface="+mj-lt"/>
              </a:rPr>
              <a:t>gemi</a:t>
            </a:r>
            <a:r>
              <a:rPr lang="tr-TR" sz="3500" dirty="0" smtClean="0">
                <a:latin typeface="+mj-lt"/>
              </a:rPr>
              <a:t> </a:t>
            </a:r>
            <a:r>
              <a:rPr lang="tr-TR" sz="3500" dirty="0" smtClean="0">
                <a:solidFill>
                  <a:srgbClr val="FF0000"/>
                </a:solidFill>
                <a:latin typeface="+mj-lt"/>
              </a:rPr>
              <a:t>inşası</a:t>
            </a:r>
            <a:r>
              <a:rPr lang="tr-TR" sz="3500" dirty="0" smtClean="0">
                <a:latin typeface="+mj-lt"/>
              </a:rPr>
              <a:t> işlerinde ise </a:t>
            </a:r>
            <a:r>
              <a:rPr lang="tr-TR" sz="3500" b="1" dirty="0" smtClean="0">
                <a:solidFill>
                  <a:srgbClr val="FF0000"/>
                </a:solidFill>
                <a:latin typeface="+mj-lt"/>
              </a:rPr>
              <a:t>gemi inşaatı mühendisi</a:t>
            </a:r>
            <a:r>
              <a:rPr lang="tr-TR" sz="3500" dirty="0" smtClean="0">
                <a:latin typeface="+mj-lt"/>
              </a:rPr>
              <a:t> tarafından yapılır.</a:t>
            </a:r>
          </a:p>
          <a:p>
            <a:pPr marL="0" indent="0" eaLnBrk="1" fontAlgn="auto" hangingPunct="1">
              <a:spcAft>
                <a:spcPts val="0"/>
              </a:spcAft>
              <a:buFont typeface="Arial" pitchFamily="34" charset="0"/>
              <a:buNone/>
              <a:defRPr/>
            </a:pPr>
            <a:r>
              <a:rPr lang="tr-TR" dirty="0" smtClean="0">
                <a:latin typeface="+mj-lt"/>
              </a:rPr>
              <a:t>            </a:t>
            </a:r>
          </a:p>
          <a:p>
            <a:pPr marL="0" indent="0" algn="ctr" eaLnBrk="1" fontAlgn="auto" hangingPunct="1">
              <a:spcAft>
                <a:spcPts val="0"/>
              </a:spcAft>
              <a:buFont typeface="Arial" pitchFamily="34" charset="0"/>
              <a:buNone/>
              <a:defRPr/>
            </a:pPr>
            <a:r>
              <a:rPr lang="tr-TR" dirty="0" smtClean="0">
                <a:latin typeface="+mj-lt"/>
              </a:rPr>
              <a:t> </a:t>
            </a:r>
            <a:r>
              <a:rPr lang="tr-TR" sz="2400" dirty="0" smtClean="0">
                <a:latin typeface="+mj-lt"/>
              </a:rPr>
              <a:t>(</a:t>
            </a:r>
            <a:r>
              <a:rPr lang="tr-TR" sz="2400" b="1" dirty="0" smtClean="0">
                <a:solidFill>
                  <a:srgbClr val="0070C0"/>
                </a:solidFill>
                <a:latin typeface="+mj-lt"/>
              </a:rPr>
              <a:t>İş </a:t>
            </a:r>
            <a:r>
              <a:rPr lang="tr-TR" sz="2400" b="1" dirty="0" err="1" smtClean="0">
                <a:solidFill>
                  <a:srgbClr val="0070C0"/>
                </a:solidFill>
                <a:latin typeface="+mj-lt"/>
              </a:rPr>
              <a:t>Ekipm</a:t>
            </a:r>
            <a:r>
              <a:rPr lang="tr-TR" sz="2400" b="1" dirty="0" smtClean="0">
                <a:solidFill>
                  <a:srgbClr val="0070C0"/>
                </a:solidFill>
                <a:latin typeface="+mj-lt"/>
              </a:rPr>
              <a:t>. </a:t>
            </a:r>
            <a:r>
              <a:rPr lang="tr-TR" sz="2400" b="1" dirty="0" err="1" smtClean="0">
                <a:solidFill>
                  <a:srgbClr val="0070C0"/>
                </a:solidFill>
                <a:latin typeface="+mj-lt"/>
              </a:rPr>
              <a:t>Kull</a:t>
            </a:r>
            <a:r>
              <a:rPr lang="tr-TR" sz="2400" b="1" dirty="0" smtClean="0">
                <a:solidFill>
                  <a:srgbClr val="0070C0"/>
                </a:solidFill>
                <a:latin typeface="+mj-lt"/>
              </a:rPr>
              <a:t>. İSG Yön. EK- II /Md. 2)</a:t>
            </a:r>
            <a:endParaRPr lang="tr-TR" sz="2400" dirty="0" smtClean="0">
              <a:latin typeface="+mj-lt"/>
            </a:endParaRPr>
          </a:p>
        </p:txBody>
      </p:sp>
      <p:sp>
        <p:nvSpPr>
          <p:cNvPr id="4" name="Slayt Numarası Yer Tutucusu 3"/>
          <p:cNvSpPr>
            <a:spLocks noGrp="1"/>
          </p:cNvSpPr>
          <p:nvPr>
            <p:ph type="sldNum" sz="quarter" idx="12"/>
          </p:nvPr>
        </p:nvSpPr>
        <p:spPr/>
        <p:txBody>
          <a:bodyPr/>
          <a:lstStyle/>
          <a:p>
            <a:pPr>
              <a:defRPr/>
            </a:pPr>
            <a:fld id="{C44D3BF6-DA84-4C17-9147-EB5CB42B5FE0}" type="slidenum">
              <a:rPr lang="en-GB"/>
              <a:pPr>
                <a:defRPr/>
              </a:pPr>
              <a:t>54</a:t>
            </a:fld>
            <a:endParaRPr lang="en-GB" dirty="0"/>
          </a:p>
        </p:txBody>
      </p:sp>
    </p:spTree>
    <p:extLst>
      <p:ext uri="{BB962C8B-B14F-4D97-AF65-F5344CB8AC3E}">
        <p14:creationId xmlns:p14="http://schemas.microsoft.com/office/powerpoint/2010/main" val="40069849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5888" y="758825"/>
            <a:ext cx="8767762" cy="5788025"/>
          </a:xfrm>
        </p:spPr>
        <p:txBody>
          <a:bodyPr rtlCol="0">
            <a:normAutofit fontScale="85000" lnSpcReduction="10000"/>
          </a:bodyPr>
          <a:lstStyle/>
          <a:p>
            <a:pPr marL="0" indent="0" algn="just" eaLnBrk="1" fontAlgn="auto" hangingPunct="1">
              <a:lnSpc>
                <a:spcPct val="110000"/>
              </a:lnSpc>
              <a:spcAft>
                <a:spcPts val="0"/>
              </a:spcAft>
              <a:buFont typeface="Arial" pitchFamily="34" charset="0"/>
              <a:buNone/>
              <a:defRPr/>
            </a:pPr>
            <a:r>
              <a:rPr lang="tr-TR" sz="3800" b="1" dirty="0" smtClean="0">
                <a:latin typeface="+mj-lt"/>
              </a:rPr>
              <a:t>İskelelerin</a:t>
            </a:r>
            <a:r>
              <a:rPr lang="tr-TR" sz="3800" dirty="0" smtClean="0">
                <a:latin typeface="+mj-lt"/>
              </a:rPr>
              <a:t> </a:t>
            </a:r>
            <a:r>
              <a:rPr lang="tr-TR" sz="3800" b="1" dirty="0" smtClean="0">
                <a:latin typeface="+mj-lt"/>
              </a:rPr>
              <a:t>kurulması, sökülmesi veya üzerinde önemli değişiklik yapılması;</a:t>
            </a:r>
            <a:r>
              <a:rPr lang="tr-TR" sz="3800" dirty="0" smtClean="0">
                <a:latin typeface="+mj-lt"/>
              </a:rPr>
              <a:t> </a:t>
            </a:r>
          </a:p>
          <a:p>
            <a:pPr marL="0" indent="0" algn="just" eaLnBrk="1" fontAlgn="auto" hangingPunct="1">
              <a:lnSpc>
                <a:spcPct val="110000"/>
              </a:lnSpc>
              <a:spcAft>
                <a:spcPts val="0"/>
              </a:spcAft>
              <a:buFont typeface="Arial" pitchFamily="34" charset="0"/>
              <a:buNone/>
              <a:defRPr/>
            </a:pPr>
            <a:endParaRPr lang="tr-TR" sz="3800" dirty="0" smtClean="0">
              <a:latin typeface="+mj-lt"/>
            </a:endParaRPr>
          </a:p>
          <a:p>
            <a:pPr marL="0" indent="0" algn="just" eaLnBrk="1" fontAlgn="auto" hangingPunct="1">
              <a:spcAft>
                <a:spcPts val="0"/>
              </a:spcAft>
              <a:buFont typeface="Arial" pitchFamily="34" charset="0"/>
              <a:buNone/>
              <a:defRPr/>
            </a:pPr>
            <a:r>
              <a:rPr lang="tr-TR" sz="3800" b="1" dirty="0" smtClean="0">
                <a:latin typeface="+mj-lt"/>
              </a:rPr>
              <a:t>Yapılarda</a:t>
            </a:r>
            <a:r>
              <a:rPr lang="tr-TR" sz="3800" dirty="0" smtClean="0">
                <a:latin typeface="+mj-lt"/>
              </a:rPr>
              <a:t>, </a:t>
            </a:r>
            <a:r>
              <a:rPr lang="tr-TR" sz="3800" b="1" dirty="0" smtClean="0">
                <a:latin typeface="+mj-lt"/>
              </a:rPr>
              <a:t>görevli inşaat mühendisi, inşaat teknikeri veya yüksek teknikeri</a:t>
            </a:r>
            <a:r>
              <a:rPr lang="tr-TR" sz="3800" dirty="0" smtClean="0">
                <a:latin typeface="+mj-lt"/>
              </a:rPr>
              <a:t>; </a:t>
            </a:r>
          </a:p>
          <a:p>
            <a:pPr marL="0" indent="0" algn="just" eaLnBrk="1" fontAlgn="auto" hangingPunct="1">
              <a:spcAft>
                <a:spcPts val="0"/>
              </a:spcAft>
              <a:buFont typeface="Arial" pitchFamily="34" charset="0"/>
              <a:buNone/>
              <a:defRPr/>
            </a:pPr>
            <a:endParaRPr lang="tr-TR" sz="3800" dirty="0" smtClean="0">
              <a:latin typeface="+mj-lt"/>
            </a:endParaRPr>
          </a:p>
          <a:p>
            <a:pPr marL="0" indent="0" algn="just" eaLnBrk="1" fontAlgn="auto" hangingPunct="1">
              <a:spcAft>
                <a:spcPts val="0"/>
              </a:spcAft>
              <a:buFont typeface="Arial" pitchFamily="34" charset="0"/>
              <a:buNone/>
              <a:defRPr/>
            </a:pPr>
            <a:r>
              <a:rPr lang="tr-TR" sz="3800" b="1" dirty="0" smtClean="0">
                <a:solidFill>
                  <a:srgbClr val="0070C0"/>
                </a:solidFill>
                <a:latin typeface="+mj-lt"/>
              </a:rPr>
              <a:t>tersanelerde</a:t>
            </a:r>
            <a:r>
              <a:rPr lang="tr-TR" sz="3800" dirty="0" smtClean="0">
                <a:latin typeface="+mj-lt"/>
              </a:rPr>
              <a:t> ise </a:t>
            </a:r>
            <a:r>
              <a:rPr lang="tr-TR" sz="3800" b="1" dirty="0" smtClean="0">
                <a:solidFill>
                  <a:srgbClr val="FF0000"/>
                </a:solidFill>
                <a:latin typeface="+mj-lt"/>
              </a:rPr>
              <a:t>gemi inşaatı mühendisi </a:t>
            </a:r>
            <a:r>
              <a:rPr lang="tr-TR" sz="3800" dirty="0" smtClean="0">
                <a:latin typeface="+mj-lt"/>
              </a:rPr>
              <a:t>gözetimi altında (</a:t>
            </a:r>
            <a:r>
              <a:rPr lang="tr-TR" sz="3800" u="sng" dirty="0" smtClean="0">
                <a:latin typeface="+mj-lt"/>
              </a:rPr>
              <a:t>yapacakları işle ilgili yeterli eğitim almış çalışanlar tarafından</a:t>
            </a:r>
            <a:r>
              <a:rPr lang="tr-TR" sz="3800" dirty="0" smtClean="0">
                <a:latin typeface="+mj-lt"/>
              </a:rPr>
              <a:t>) yapılır. </a:t>
            </a:r>
          </a:p>
          <a:p>
            <a:pPr marL="0" indent="0" algn="just" eaLnBrk="1" fontAlgn="auto" hangingPunct="1">
              <a:spcAft>
                <a:spcPts val="0"/>
              </a:spcAft>
              <a:buFont typeface="Arial" pitchFamily="34" charset="0"/>
              <a:buNone/>
              <a:defRPr/>
            </a:pPr>
            <a:endParaRPr lang="tr-TR" sz="3800" dirty="0" smtClean="0">
              <a:latin typeface="+mj-lt"/>
            </a:endParaRPr>
          </a:p>
          <a:p>
            <a:pPr marL="0" indent="0" algn="ctr" eaLnBrk="1" fontAlgn="auto" hangingPunct="1">
              <a:spcAft>
                <a:spcPts val="0"/>
              </a:spcAft>
              <a:buFont typeface="Arial" pitchFamily="34" charset="0"/>
              <a:buNone/>
              <a:defRPr/>
            </a:pPr>
            <a:r>
              <a:rPr lang="tr-TR" sz="2800" dirty="0" smtClean="0">
                <a:latin typeface="+mj-lt"/>
              </a:rPr>
              <a:t>(</a:t>
            </a:r>
            <a:r>
              <a:rPr lang="tr-TR" sz="2800" b="1" dirty="0" smtClean="0">
                <a:solidFill>
                  <a:srgbClr val="0070C0"/>
                </a:solidFill>
                <a:latin typeface="+mj-lt"/>
              </a:rPr>
              <a:t>İş </a:t>
            </a:r>
            <a:r>
              <a:rPr lang="tr-TR" sz="2800" b="1" dirty="0" err="1" smtClean="0">
                <a:solidFill>
                  <a:srgbClr val="0070C0"/>
                </a:solidFill>
                <a:latin typeface="+mj-lt"/>
              </a:rPr>
              <a:t>Ekipm</a:t>
            </a:r>
            <a:r>
              <a:rPr lang="tr-TR" sz="2800" b="1" dirty="0" smtClean="0">
                <a:solidFill>
                  <a:srgbClr val="0070C0"/>
                </a:solidFill>
                <a:latin typeface="+mj-lt"/>
              </a:rPr>
              <a:t>. </a:t>
            </a:r>
            <a:r>
              <a:rPr lang="tr-TR" sz="2800" b="1" dirty="0" err="1" smtClean="0">
                <a:solidFill>
                  <a:srgbClr val="0070C0"/>
                </a:solidFill>
                <a:latin typeface="+mj-lt"/>
              </a:rPr>
              <a:t>Kull</a:t>
            </a:r>
            <a:r>
              <a:rPr lang="tr-TR" sz="2800" b="1" dirty="0" smtClean="0">
                <a:solidFill>
                  <a:srgbClr val="0070C0"/>
                </a:solidFill>
                <a:latin typeface="+mj-lt"/>
              </a:rPr>
              <a:t>. İSG Yön. EK-II /Md.4 )</a:t>
            </a:r>
            <a:endParaRPr lang="tr-TR" sz="2800" dirty="0" smtClean="0">
              <a:latin typeface="+mj-lt"/>
            </a:endParaRPr>
          </a:p>
          <a:p>
            <a:pPr marL="0" indent="0" algn="just" eaLnBrk="1" fontAlgn="auto" hangingPunct="1">
              <a:spcAft>
                <a:spcPts val="0"/>
              </a:spcAft>
              <a:buFont typeface="Arial" pitchFamily="34" charset="0"/>
              <a:buNone/>
              <a:defRPr/>
            </a:pPr>
            <a:endParaRPr lang="tr-TR" dirty="0" smtClean="0">
              <a:latin typeface="+mj-lt"/>
            </a:endParaRPr>
          </a:p>
          <a:p>
            <a:pPr marL="0" indent="0" algn="just" eaLnBrk="1" fontAlgn="auto" hangingPunct="1">
              <a:spcAft>
                <a:spcPts val="0"/>
              </a:spcAft>
              <a:buFont typeface="Arial" pitchFamily="34" charset="0"/>
              <a:buNone/>
              <a:defRPr/>
            </a:pPr>
            <a:endParaRPr lang="tr-TR" dirty="0" smtClean="0">
              <a:latin typeface="+mj-lt"/>
            </a:endParaRPr>
          </a:p>
          <a:p>
            <a:pPr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5D281580-1944-4AD4-95E7-B12D936934E4}" type="slidenum">
              <a:rPr lang="en-GB"/>
              <a:pPr>
                <a:defRPr/>
              </a:pPr>
              <a:t>55</a:t>
            </a:fld>
            <a:endParaRPr lang="en-GB" dirty="0"/>
          </a:p>
        </p:txBody>
      </p:sp>
    </p:spTree>
    <p:extLst>
      <p:ext uri="{BB962C8B-B14F-4D97-AF65-F5344CB8AC3E}">
        <p14:creationId xmlns:p14="http://schemas.microsoft.com/office/powerpoint/2010/main" val="32351351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İçerik Yer Tutucusu 2"/>
          <p:cNvSpPr>
            <a:spLocks noGrp="1"/>
          </p:cNvSpPr>
          <p:nvPr>
            <p:ph idx="1"/>
          </p:nvPr>
        </p:nvSpPr>
        <p:spPr>
          <a:xfrm>
            <a:off x="268288" y="134938"/>
            <a:ext cx="8672512" cy="4525962"/>
          </a:xfrm>
        </p:spPr>
        <p:txBody>
          <a:bodyPr/>
          <a:lstStyle/>
          <a:p>
            <a:pPr marL="0" indent="0">
              <a:buFont typeface="Arial" charset="0"/>
              <a:buNone/>
              <a:defRPr/>
            </a:pPr>
            <a:r>
              <a:rPr lang="tr-TR" dirty="0" smtClean="0">
                <a:solidFill>
                  <a:srgbClr val="0070C0"/>
                </a:solidFill>
                <a:latin typeface="+mj-lt"/>
              </a:rPr>
              <a:t>MOBİL PLATFORMLAR</a:t>
            </a:r>
          </a:p>
          <a:p>
            <a:pPr marL="0" indent="0" algn="just">
              <a:buFont typeface="Arial" charset="0"/>
              <a:buNone/>
              <a:defRPr/>
            </a:pPr>
            <a:r>
              <a:rPr lang="tr-TR" sz="2400" dirty="0" smtClean="0">
                <a:latin typeface="+mj-lt"/>
              </a:rPr>
              <a:t>Çalışanın </a:t>
            </a:r>
            <a:r>
              <a:rPr lang="tr-TR" sz="2400" dirty="0">
                <a:latin typeface="+mj-lt"/>
              </a:rPr>
              <a:t>iş ve </a:t>
            </a:r>
            <a:r>
              <a:rPr lang="tr-TR" sz="2400" dirty="0" smtClean="0">
                <a:latin typeface="+mj-lt"/>
              </a:rPr>
              <a:t>işlemlerini </a:t>
            </a:r>
            <a:r>
              <a:rPr lang="tr-TR" sz="2400" dirty="0">
                <a:latin typeface="+mj-lt"/>
              </a:rPr>
              <a:t>üzerinde yürüttüğü güvenlik tedbirleri </a:t>
            </a:r>
            <a:r>
              <a:rPr lang="tr-TR" sz="2400" dirty="0" smtClean="0">
                <a:latin typeface="+mj-lt"/>
              </a:rPr>
              <a:t>alınmış, yatay ve dikey hareket edebilen çalışma </a:t>
            </a:r>
            <a:r>
              <a:rPr lang="tr-TR" sz="2400" dirty="0" err="1" smtClean="0">
                <a:latin typeface="+mj-lt"/>
              </a:rPr>
              <a:t>mahalllerine</a:t>
            </a:r>
            <a:r>
              <a:rPr lang="tr-TR" sz="2400" dirty="0" smtClean="0">
                <a:latin typeface="+mj-lt"/>
              </a:rPr>
              <a:t> </a:t>
            </a:r>
            <a:r>
              <a:rPr lang="tr-TR" sz="2400" dirty="0">
                <a:latin typeface="+mj-lt"/>
              </a:rPr>
              <a:t>mobil </a:t>
            </a:r>
            <a:r>
              <a:rPr lang="tr-TR" sz="2400" dirty="0" err="1">
                <a:latin typeface="+mj-lt"/>
              </a:rPr>
              <a:t>patform</a:t>
            </a:r>
            <a:r>
              <a:rPr lang="tr-TR" sz="2400" dirty="0">
                <a:latin typeface="+mj-lt"/>
              </a:rPr>
              <a:t> denir. </a:t>
            </a:r>
            <a:endParaRPr lang="tr-TR" sz="2400" dirty="0" smtClean="0">
              <a:latin typeface="+mj-lt"/>
            </a:endParaRPr>
          </a:p>
          <a:p>
            <a:pPr marL="0" indent="0" algn="just">
              <a:buFont typeface="Arial" charset="0"/>
              <a:buNone/>
              <a:defRPr/>
            </a:pPr>
            <a:r>
              <a:rPr lang="tr-TR" sz="2400" dirty="0" smtClean="0">
                <a:latin typeface="+mj-lt"/>
              </a:rPr>
              <a:t>Dört tipi vardır:</a:t>
            </a:r>
            <a:endParaRPr lang="tr-TR" dirty="0">
              <a:latin typeface="+mj-lt"/>
            </a:endParaRPr>
          </a:p>
          <a:p>
            <a:pPr>
              <a:defRPr/>
            </a:pPr>
            <a:r>
              <a:rPr lang="tr-TR" sz="2400" b="1" dirty="0">
                <a:solidFill>
                  <a:srgbClr val="0070C0"/>
                </a:solidFill>
                <a:latin typeface="+mj-lt"/>
              </a:rPr>
              <a:t>1. </a:t>
            </a:r>
            <a:r>
              <a:rPr lang="tr-TR" sz="2400" b="1" dirty="0" err="1" smtClean="0">
                <a:solidFill>
                  <a:srgbClr val="0070C0"/>
                </a:solidFill>
                <a:latin typeface="+mj-lt"/>
              </a:rPr>
              <a:t>Menlift</a:t>
            </a:r>
            <a:endParaRPr lang="tr-TR" sz="2400" b="1" dirty="0">
              <a:solidFill>
                <a:srgbClr val="0070C0"/>
              </a:solidFill>
              <a:latin typeface="+mj-lt"/>
            </a:endParaRPr>
          </a:p>
          <a:p>
            <a:pPr>
              <a:defRPr/>
            </a:pPr>
            <a:r>
              <a:rPr lang="tr-TR" sz="2400" b="1" dirty="0">
                <a:solidFill>
                  <a:srgbClr val="0070C0"/>
                </a:solidFill>
                <a:latin typeface="+mj-lt"/>
              </a:rPr>
              <a:t>2. Örümcek</a:t>
            </a:r>
          </a:p>
          <a:p>
            <a:pPr>
              <a:defRPr/>
            </a:pPr>
            <a:r>
              <a:rPr lang="tr-TR" sz="2400" b="1" dirty="0">
                <a:solidFill>
                  <a:srgbClr val="0070C0"/>
                </a:solidFill>
                <a:latin typeface="+mj-lt"/>
              </a:rPr>
              <a:t>3. Makaslı Platform </a:t>
            </a:r>
            <a:r>
              <a:rPr lang="tr-TR" sz="2400" b="1" dirty="0" smtClean="0">
                <a:solidFill>
                  <a:srgbClr val="0070C0"/>
                </a:solidFill>
                <a:latin typeface="+mj-lt"/>
              </a:rPr>
              <a:t>Sistemi</a:t>
            </a:r>
            <a:endParaRPr lang="tr-TR" sz="2400" b="1" dirty="0">
              <a:solidFill>
                <a:srgbClr val="0070C0"/>
              </a:solidFill>
              <a:latin typeface="+mj-lt"/>
            </a:endParaRPr>
          </a:p>
          <a:p>
            <a:pPr>
              <a:defRPr/>
            </a:pPr>
            <a:r>
              <a:rPr lang="tr-TR" sz="2400" b="1" dirty="0">
                <a:solidFill>
                  <a:srgbClr val="0070C0"/>
                </a:solidFill>
                <a:latin typeface="+mj-lt"/>
              </a:rPr>
              <a:t>4. Tekerlekli </a:t>
            </a:r>
            <a:r>
              <a:rPr lang="tr-TR" sz="2400" b="1" dirty="0" smtClean="0">
                <a:solidFill>
                  <a:srgbClr val="0070C0"/>
                </a:solidFill>
                <a:latin typeface="+mj-lt"/>
              </a:rPr>
              <a:t>İskele </a:t>
            </a:r>
            <a:r>
              <a:rPr lang="tr-TR" sz="2400" b="1" dirty="0" err="1" smtClean="0">
                <a:solidFill>
                  <a:srgbClr val="0070C0"/>
                </a:solidFill>
                <a:latin typeface="+mj-lt"/>
              </a:rPr>
              <a:t>platf</a:t>
            </a:r>
            <a:r>
              <a:rPr lang="tr-TR" sz="2400" b="1" dirty="0" smtClean="0">
                <a:solidFill>
                  <a:srgbClr val="0070C0"/>
                </a:solidFill>
                <a:latin typeface="+mj-lt"/>
              </a:rPr>
              <a:t>.</a:t>
            </a:r>
            <a:endParaRPr lang="tr-TR" sz="2400" b="1" dirty="0">
              <a:solidFill>
                <a:srgbClr val="0070C0"/>
              </a:solidFill>
              <a:latin typeface="+mj-lt"/>
            </a:endParaRPr>
          </a:p>
          <a:p>
            <a:pPr marL="0" indent="0">
              <a:buFont typeface="Arial" charset="0"/>
              <a:buNone/>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E84EE5A2-D26B-478E-9519-B650D3388C7C}" type="slidenum">
              <a:rPr lang="en-GB"/>
              <a:pPr>
                <a:defRPr/>
              </a:pPr>
              <a:t>56</a:t>
            </a:fld>
            <a:endParaRPr lang="en-GB" dirty="0"/>
          </a:p>
        </p:txBody>
      </p:sp>
      <p:pic>
        <p:nvPicPr>
          <p:cNvPr id="716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63" y="4165600"/>
            <a:ext cx="233680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3948113"/>
            <a:ext cx="37877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1481138"/>
            <a:ext cx="2859088"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175" y="1481138"/>
            <a:ext cx="1990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977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0175" y="279400"/>
            <a:ext cx="8810625" cy="6135688"/>
          </a:xfrm>
        </p:spPr>
        <p:txBody>
          <a:bodyPr rtlCol="0">
            <a:normAutofit fontScale="77500" lnSpcReduction="20000"/>
          </a:bodyPr>
          <a:lstStyle/>
          <a:p>
            <a:pPr marL="0" indent="0" algn="just" eaLnBrk="1" fontAlgn="auto" hangingPunct="1">
              <a:spcAft>
                <a:spcPts val="0"/>
              </a:spcAft>
              <a:buFont typeface="Arial" charset="0"/>
              <a:buNone/>
              <a:defRPr/>
            </a:pPr>
            <a:r>
              <a:rPr lang="tr-TR" sz="4100" b="1" dirty="0" smtClean="0">
                <a:latin typeface="+mj-lt"/>
              </a:rPr>
              <a:t>Çatı işleri  </a:t>
            </a:r>
            <a:r>
              <a:rPr lang="tr-TR" sz="2400" b="1" dirty="0" smtClean="0">
                <a:latin typeface="+mj-lt"/>
              </a:rPr>
              <a:t>( </a:t>
            </a:r>
            <a:r>
              <a:rPr lang="tr-TR" sz="2400" b="1" dirty="0">
                <a:solidFill>
                  <a:srgbClr val="0070C0"/>
                </a:solidFill>
                <a:latin typeface="+mj-lt"/>
                <a:cs typeface="Arial" pitchFamily="34" charset="0"/>
              </a:rPr>
              <a:t>Yapı </a:t>
            </a:r>
            <a:r>
              <a:rPr lang="tr-TR" sz="2400" b="1" dirty="0" smtClean="0">
                <a:solidFill>
                  <a:srgbClr val="0070C0"/>
                </a:solidFill>
                <a:latin typeface="+mj-lt"/>
                <a:cs typeface="Arial" pitchFamily="34" charset="0"/>
              </a:rPr>
              <a:t>İşlerinde  </a:t>
            </a:r>
            <a:r>
              <a:rPr lang="tr-TR" sz="2400" b="1" dirty="0">
                <a:solidFill>
                  <a:srgbClr val="0070C0"/>
                </a:solidFill>
                <a:latin typeface="+mj-lt"/>
                <a:cs typeface="Arial" pitchFamily="34" charset="0"/>
              </a:rPr>
              <a:t>İSG </a:t>
            </a:r>
            <a:r>
              <a:rPr lang="tr-TR" sz="2400" b="1" dirty="0" smtClean="0">
                <a:solidFill>
                  <a:srgbClr val="0070C0"/>
                </a:solidFill>
                <a:latin typeface="+mj-lt"/>
                <a:cs typeface="Arial" pitchFamily="34" charset="0"/>
              </a:rPr>
              <a:t>Yönetmeliği </a:t>
            </a:r>
            <a:r>
              <a:rPr lang="tr-TR" sz="2400" b="1" dirty="0">
                <a:solidFill>
                  <a:prstClr val="black"/>
                </a:solidFill>
                <a:latin typeface="+mj-lt"/>
              </a:rPr>
              <a:t>)</a:t>
            </a:r>
          </a:p>
          <a:p>
            <a:pPr marL="0" indent="0" eaLnBrk="1" hangingPunct="1">
              <a:spcAft>
                <a:spcPts val="0"/>
              </a:spcAft>
              <a:buFont typeface="Arial" pitchFamily="34" charset="0"/>
              <a:buNone/>
              <a:defRPr/>
            </a:pPr>
            <a:endParaRPr lang="tr-TR" sz="4100" b="1" dirty="0" smtClean="0">
              <a:solidFill>
                <a:srgbClr val="FF0000"/>
              </a:solidFill>
              <a:latin typeface="+mj-lt"/>
            </a:endParaRPr>
          </a:p>
          <a:p>
            <a:pPr marL="0" indent="0" algn="just" eaLnBrk="1" hangingPunct="1">
              <a:spcAft>
                <a:spcPts val="0"/>
              </a:spcAft>
              <a:buFont typeface="Arial" pitchFamily="34" charset="0"/>
              <a:buNone/>
              <a:defRPr/>
            </a:pPr>
            <a:r>
              <a:rPr lang="tr-TR" b="1" dirty="0" smtClean="0">
                <a:solidFill>
                  <a:srgbClr val="0070C0"/>
                </a:solidFill>
                <a:latin typeface="+mj-lt"/>
              </a:rPr>
              <a:t>Çatılarda veya eğik yüzeylerde </a:t>
            </a:r>
            <a:r>
              <a:rPr lang="tr-TR" dirty="0" smtClean="0">
                <a:latin typeface="+mj-lt"/>
              </a:rPr>
              <a:t>yapılan çalışmalarda; çalışanların, aletlerin, diğer nesne ve malzemelerin düşmesini veya benzeri diğer riskleri önlemek amacıyla </a:t>
            </a:r>
            <a:r>
              <a:rPr lang="tr-TR" b="1" dirty="0" smtClean="0">
                <a:solidFill>
                  <a:srgbClr val="FF0000"/>
                </a:solidFill>
                <a:latin typeface="+mj-lt"/>
              </a:rPr>
              <a:t>güvenli kenar koruma sistemleri</a:t>
            </a:r>
            <a:r>
              <a:rPr lang="tr-TR" dirty="0" smtClean="0">
                <a:latin typeface="+mj-lt"/>
              </a:rPr>
              <a:t>, </a:t>
            </a:r>
            <a:r>
              <a:rPr lang="tr-TR" b="1" dirty="0" smtClean="0">
                <a:solidFill>
                  <a:srgbClr val="0070C0"/>
                </a:solidFill>
                <a:latin typeface="+mj-lt"/>
              </a:rPr>
              <a:t>çatı merdivenleri</a:t>
            </a:r>
            <a:r>
              <a:rPr lang="tr-TR" dirty="0" smtClean="0">
                <a:latin typeface="+mj-lt"/>
              </a:rPr>
              <a:t>, </a:t>
            </a:r>
            <a:r>
              <a:rPr lang="tr-TR" b="1" dirty="0" smtClean="0">
                <a:solidFill>
                  <a:srgbClr val="FF0000"/>
                </a:solidFill>
                <a:latin typeface="+mj-lt"/>
              </a:rPr>
              <a:t>güvenlik ağları</a:t>
            </a:r>
            <a:r>
              <a:rPr lang="tr-TR" dirty="0" smtClean="0">
                <a:latin typeface="+mj-lt"/>
              </a:rPr>
              <a:t>, </a:t>
            </a:r>
            <a:r>
              <a:rPr lang="tr-TR" b="1" dirty="0" smtClean="0">
                <a:solidFill>
                  <a:srgbClr val="0070C0"/>
                </a:solidFill>
                <a:latin typeface="+mj-lt"/>
              </a:rPr>
              <a:t>çalışma platformları</a:t>
            </a:r>
            <a:r>
              <a:rPr lang="tr-TR" dirty="0" smtClean="0">
                <a:latin typeface="+mj-lt"/>
              </a:rPr>
              <a:t>, </a:t>
            </a:r>
            <a:r>
              <a:rPr lang="tr-TR" b="1" dirty="0" smtClean="0">
                <a:solidFill>
                  <a:srgbClr val="FF0000"/>
                </a:solidFill>
                <a:latin typeface="+mj-lt"/>
              </a:rPr>
              <a:t>korkuluklu iskeleler</a:t>
            </a:r>
            <a:r>
              <a:rPr lang="tr-TR" dirty="0" smtClean="0">
                <a:latin typeface="+mj-lt"/>
              </a:rPr>
              <a:t>, </a:t>
            </a:r>
            <a:r>
              <a:rPr lang="tr-TR" b="1" dirty="0" smtClean="0">
                <a:solidFill>
                  <a:srgbClr val="0070C0"/>
                </a:solidFill>
                <a:latin typeface="+mj-lt"/>
              </a:rPr>
              <a:t>kayarak düşmeyi önleme sistemleri</a:t>
            </a:r>
            <a:r>
              <a:rPr lang="tr-TR" dirty="0" smtClean="0">
                <a:latin typeface="+mj-lt"/>
              </a:rPr>
              <a:t> veya </a:t>
            </a:r>
            <a:r>
              <a:rPr lang="tr-TR" b="1" dirty="0" smtClean="0">
                <a:solidFill>
                  <a:srgbClr val="FF0000"/>
                </a:solidFill>
                <a:latin typeface="+mj-lt"/>
              </a:rPr>
              <a:t>dikey ve yatay yaşam hatları</a:t>
            </a:r>
            <a:r>
              <a:rPr lang="tr-TR" dirty="0" smtClean="0">
                <a:latin typeface="+mj-lt"/>
              </a:rPr>
              <a:t> gibi </a:t>
            </a:r>
            <a:r>
              <a:rPr lang="tr-TR" dirty="0" smtClean="0">
                <a:solidFill>
                  <a:srgbClr val="0070C0"/>
                </a:solidFill>
                <a:latin typeface="+mj-lt"/>
              </a:rPr>
              <a:t>toplu koruyucu tedbirler </a:t>
            </a:r>
            <a:r>
              <a:rPr lang="tr-TR" dirty="0" smtClean="0">
                <a:latin typeface="+mj-lt"/>
              </a:rPr>
              <a:t>alınır.</a:t>
            </a:r>
          </a:p>
          <a:p>
            <a:pPr marL="0" indent="0" algn="just" eaLnBrk="1" hangingPunct="1">
              <a:spcAft>
                <a:spcPts val="0"/>
              </a:spcAft>
              <a:buFont typeface="Arial" pitchFamily="34" charset="0"/>
              <a:buNone/>
              <a:defRPr/>
            </a:pPr>
            <a:endParaRPr lang="tr-TR" dirty="0" smtClean="0">
              <a:latin typeface="+mj-lt"/>
            </a:endParaRPr>
          </a:p>
          <a:p>
            <a:pPr marL="0" indent="0" algn="just" eaLnBrk="1" hangingPunct="1">
              <a:spcAft>
                <a:spcPts val="0"/>
              </a:spcAft>
              <a:buFont typeface="Arial" pitchFamily="34" charset="0"/>
              <a:buNone/>
              <a:defRPr/>
            </a:pPr>
            <a:endParaRPr lang="tr-TR" dirty="0" smtClean="0">
              <a:latin typeface="+mj-lt"/>
            </a:endParaRPr>
          </a:p>
          <a:p>
            <a:pPr marL="0" indent="0" algn="just" eaLnBrk="1" hangingPunct="1">
              <a:spcAft>
                <a:spcPts val="0"/>
              </a:spcAft>
              <a:buFont typeface="Arial" pitchFamily="34" charset="0"/>
              <a:buNone/>
              <a:defRPr/>
            </a:pPr>
            <a:r>
              <a:rPr lang="tr-TR" dirty="0" smtClean="0">
                <a:latin typeface="+mj-lt"/>
              </a:rPr>
              <a:t>Çalışanların çatı üzerinde veya kenarında veya kırılgan malzemeden yapılmış herhangi bir yüzey üzerinde çalışmak zorunda olduğu hallerde; </a:t>
            </a:r>
            <a:r>
              <a:rPr lang="tr-TR" b="1" dirty="0" smtClean="0">
                <a:solidFill>
                  <a:srgbClr val="0070C0"/>
                </a:solidFill>
                <a:latin typeface="+mj-lt"/>
              </a:rPr>
              <a:t>sağlam olmayan ve kırılgan maddeden yapılmış yüzeylerde </a:t>
            </a:r>
            <a:r>
              <a:rPr lang="tr-TR" b="1" dirty="0" smtClean="0">
                <a:solidFill>
                  <a:srgbClr val="FF0066"/>
                </a:solidFill>
                <a:latin typeface="+mj-lt"/>
              </a:rPr>
              <a:t>dalgınlıkla yürümelerini veya düşmelerini önleyecek gerekli tüm tedbirler alınır.</a:t>
            </a:r>
          </a:p>
        </p:txBody>
      </p:sp>
      <p:sp>
        <p:nvSpPr>
          <p:cNvPr id="4" name="Slayt Numarası Yer Tutucusu 3"/>
          <p:cNvSpPr>
            <a:spLocks noGrp="1"/>
          </p:cNvSpPr>
          <p:nvPr>
            <p:ph type="sldNum" sz="quarter" idx="12"/>
          </p:nvPr>
        </p:nvSpPr>
        <p:spPr/>
        <p:txBody>
          <a:bodyPr/>
          <a:lstStyle/>
          <a:p>
            <a:pPr>
              <a:defRPr/>
            </a:pPr>
            <a:fld id="{43FF6111-A55C-4261-B19F-4DAAE17F78C6}" type="slidenum">
              <a:rPr lang="en-GB"/>
              <a:pPr>
                <a:defRPr/>
              </a:pPr>
              <a:t>57</a:t>
            </a:fld>
            <a:endParaRPr lang="en-GB" dirty="0"/>
          </a:p>
        </p:txBody>
      </p:sp>
    </p:spTree>
    <p:extLst>
      <p:ext uri="{BB962C8B-B14F-4D97-AF65-F5344CB8AC3E}">
        <p14:creationId xmlns:p14="http://schemas.microsoft.com/office/powerpoint/2010/main" val="1377083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Başlık 1"/>
          <p:cNvSpPr>
            <a:spLocks noGrp="1"/>
          </p:cNvSpPr>
          <p:nvPr>
            <p:ph type="title"/>
          </p:nvPr>
        </p:nvSpPr>
        <p:spPr>
          <a:xfrm>
            <a:off x="225425" y="-233363"/>
            <a:ext cx="8229600" cy="1143001"/>
          </a:xfrm>
        </p:spPr>
        <p:txBody>
          <a:bodyPr/>
          <a:lstStyle/>
          <a:p>
            <a:pPr algn="l" eaLnBrk="1" hangingPunct="1"/>
            <a:r>
              <a:rPr lang="tr-TR" altLang="tr-TR" sz="3200" b="1" smtClean="0">
                <a:solidFill>
                  <a:srgbClr val="0070C0"/>
                </a:solidFill>
                <a:latin typeface="+mj-lt"/>
              </a:rPr>
              <a:t>Çatı Merdiveni</a:t>
            </a:r>
          </a:p>
        </p:txBody>
      </p:sp>
      <p:sp>
        <p:nvSpPr>
          <p:cNvPr id="4" name="Slayt Numarası Yer Tutucusu 3"/>
          <p:cNvSpPr>
            <a:spLocks noGrp="1"/>
          </p:cNvSpPr>
          <p:nvPr>
            <p:ph type="sldNum" sz="quarter" idx="12"/>
          </p:nvPr>
        </p:nvSpPr>
        <p:spPr>
          <a:xfrm>
            <a:off x="6553200" y="6492875"/>
            <a:ext cx="2133600" cy="365125"/>
          </a:xfrm>
        </p:spPr>
        <p:txBody>
          <a:bodyPr/>
          <a:lstStyle/>
          <a:p>
            <a:pPr>
              <a:defRPr/>
            </a:pPr>
            <a:fld id="{E232A681-DC3B-49E4-9463-6A878C45AB7E}" type="slidenum">
              <a:rPr lang="en-GB"/>
              <a:pPr>
                <a:defRPr/>
              </a:pPr>
              <a:t>58</a:t>
            </a:fld>
            <a:endParaRPr lang="en-GB" dirty="0"/>
          </a:p>
        </p:txBody>
      </p:sp>
      <p:pic>
        <p:nvPicPr>
          <p:cNvPr id="73732" name="İçerik Yer Tutucusu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92113" y="889000"/>
            <a:ext cx="3889375" cy="5235575"/>
          </a:xfrm>
        </p:spPr>
      </p:pic>
      <p:pic>
        <p:nvPicPr>
          <p:cNvPr id="73733" name="Resim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827088"/>
            <a:ext cx="4192588"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3454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30509D8C-4BEF-4542-A2CD-73B83466A7E5}" type="slidenum">
              <a:rPr lang="en-GB" smtClean="0"/>
              <a:pPr>
                <a:defRPr/>
              </a:pPr>
              <a:t>59</a:t>
            </a:fld>
            <a:endParaRPr lang="en-GB" dirty="0"/>
          </a:p>
        </p:txBody>
      </p:sp>
      <p:pic>
        <p:nvPicPr>
          <p:cNvPr id="74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174625"/>
            <a:ext cx="8709025"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081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ayt Numarası Yer Tutucusu 3"/>
          <p:cNvSpPr>
            <a:spLocks noGrp="1"/>
          </p:cNvSpPr>
          <p:nvPr>
            <p:ph type="sldNum" sz="quarter" idx="12"/>
          </p:nvPr>
        </p:nvSpPr>
        <p:spPr/>
        <p:txBody>
          <a:bodyPr/>
          <a:lstStyle/>
          <a:p>
            <a:pPr>
              <a:defRPr/>
            </a:pPr>
            <a:fld id="{E7644A17-64EC-4C10-9D02-810DB69685B7}" type="slidenum">
              <a:rPr lang="tr-TR" altLang="en-US"/>
              <a:pPr>
                <a:defRPr/>
              </a:pPr>
              <a:t>6</a:t>
            </a:fld>
            <a:endParaRPr lang="tr-TR" altLang="en-US"/>
          </a:p>
        </p:txBody>
      </p:sp>
      <p:sp>
        <p:nvSpPr>
          <p:cNvPr id="20483" name="Rectangle 2"/>
          <p:cNvSpPr>
            <a:spLocks noChangeArrowheads="1"/>
          </p:cNvSpPr>
          <p:nvPr/>
        </p:nvSpPr>
        <p:spPr bwMode="auto">
          <a:xfrm>
            <a:off x="115888" y="246612"/>
            <a:ext cx="8926512" cy="6063150"/>
          </a:xfrm>
          <a:prstGeom prst="rect">
            <a:avLst/>
          </a:prstGeom>
          <a:noFill/>
          <a:ln>
            <a:noFill/>
          </a:ln>
          <a:effectLst/>
          <a:extLst/>
        </p:spPr>
        <p:txBody>
          <a:bodyPr tIns="76176" bIns="76176" anchor="ctr">
            <a:spAutoFit/>
          </a:bodyPr>
          <a:lstStyle/>
          <a:p>
            <a:pPr marL="363538" algn="l">
              <a:defRPr/>
            </a:pPr>
            <a:r>
              <a:rPr lang="tr-TR" sz="2800" b="1" dirty="0">
                <a:solidFill>
                  <a:schemeClr val="bg1"/>
                </a:solidFill>
                <a:cs typeface="Arial" pitchFamily="34" charset="0"/>
              </a:rPr>
              <a:t>Yüksekte çalışma güvenliğini etkili şekilde sağlayabilmek için aşağıdaki konulara dikkat etmek gerekir:</a:t>
            </a:r>
          </a:p>
          <a:p>
            <a:pPr marL="363538" indent="-276225" algn="l" fontAlgn="auto">
              <a:spcBef>
                <a:spcPts val="0"/>
              </a:spcBef>
              <a:spcAft>
                <a:spcPts val="0"/>
              </a:spcAft>
              <a:buClr>
                <a:schemeClr val="accent6">
                  <a:lumMod val="75000"/>
                </a:schemeClr>
              </a:buClr>
              <a:defRPr/>
            </a:pPr>
            <a:r>
              <a:rPr lang="tr-TR" sz="2000" dirty="0">
                <a:latin typeface="Times New Roman" pitchFamily="18" charset="0"/>
                <a:cs typeface="Arial" pitchFamily="34" charset="0"/>
              </a:rPr>
              <a:t>-   </a:t>
            </a:r>
            <a:r>
              <a:rPr lang="tr-TR" sz="2000" b="1" dirty="0">
                <a:solidFill>
                  <a:srgbClr val="002060"/>
                </a:solidFill>
                <a:latin typeface="+mj-lt"/>
                <a:cs typeface="Arial" pitchFamily="34" charset="0"/>
              </a:rPr>
              <a:t>Çalışanlara toplu koruma, çalışma alanındaki tehlikeleri tanıyabilme, KKD ve teknik malzemeler konusunda  </a:t>
            </a:r>
            <a:r>
              <a:rPr lang="tr-TR" sz="2000" b="1" dirty="0">
                <a:solidFill>
                  <a:srgbClr val="FF0000"/>
                </a:solidFill>
                <a:latin typeface="+mj-lt"/>
                <a:cs typeface="Arial" pitchFamily="34" charset="0"/>
              </a:rPr>
              <a:t>tam eğitim verilmeli</a:t>
            </a:r>
            <a:r>
              <a:rPr lang="tr-TR" sz="2000" b="1" dirty="0" smtClean="0">
                <a:solidFill>
                  <a:srgbClr val="FF0000"/>
                </a:solidFill>
                <a:latin typeface="+mj-lt"/>
                <a:cs typeface="Arial" pitchFamily="34" charset="0"/>
              </a:rPr>
              <a:t>,</a:t>
            </a:r>
            <a:endParaRPr lang="tr-TR" sz="2000" b="1" dirty="0">
              <a:solidFill>
                <a:srgbClr val="002060"/>
              </a:solidFill>
              <a:latin typeface="+mj-lt"/>
              <a:cs typeface="Arial" pitchFamily="34" charset="0"/>
            </a:endParaRPr>
          </a:p>
          <a:p>
            <a:pPr marL="87313" lvl="1" algn="l">
              <a:buClr>
                <a:srgbClr val="FF6600"/>
              </a:buClr>
              <a:defRPr/>
            </a:pPr>
            <a:r>
              <a:rPr lang="tr-TR" sz="2000" b="1" dirty="0">
                <a:solidFill>
                  <a:srgbClr val="002060"/>
                </a:solidFill>
                <a:latin typeface="+mj-lt"/>
                <a:cs typeface="Arial" pitchFamily="34" charset="0"/>
              </a:rPr>
              <a:t>-    Yüksekte çalışmayı gerektiren </a:t>
            </a:r>
            <a:r>
              <a:rPr lang="tr-TR" sz="2000" b="1" dirty="0">
                <a:solidFill>
                  <a:srgbClr val="FF0000"/>
                </a:solidFill>
                <a:latin typeface="+mj-lt"/>
                <a:cs typeface="Arial" pitchFamily="34" charset="0"/>
              </a:rPr>
              <a:t>bütün noktalar belirlenmeli</a:t>
            </a:r>
            <a:r>
              <a:rPr lang="tr-TR" sz="2000" b="1" dirty="0" smtClean="0">
                <a:solidFill>
                  <a:srgbClr val="FF0000"/>
                </a:solidFill>
                <a:latin typeface="+mj-lt"/>
                <a:cs typeface="Arial" pitchFamily="34" charset="0"/>
              </a:rPr>
              <a:t>,</a:t>
            </a:r>
            <a:endParaRPr lang="tr-TR" sz="2000" b="1" dirty="0">
              <a:solidFill>
                <a:srgbClr val="002060"/>
              </a:solidFill>
              <a:latin typeface="+mj-lt"/>
              <a:cs typeface="Arial" pitchFamily="34" charset="0"/>
            </a:endParaRPr>
          </a:p>
          <a:p>
            <a:pPr marL="87313" lvl="1" algn="l">
              <a:buClr>
                <a:srgbClr val="FF6600"/>
              </a:buClr>
              <a:defRPr/>
            </a:pPr>
            <a:r>
              <a:rPr lang="tr-TR" sz="2000" b="1" dirty="0">
                <a:solidFill>
                  <a:srgbClr val="002060"/>
                </a:solidFill>
                <a:latin typeface="+mj-lt"/>
                <a:cs typeface="Arial" pitchFamily="34" charset="0"/>
              </a:rPr>
              <a:t>-    İşe başlamadan önce </a:t>
            </a:r>
            <a:r>
              <a:rPr lang="tr-TR" sz="2000" b="1" dirty="0">
                <a:solidFill>
                  <a:srgbClr val="FF0000"/>
                </a:solidFill>
                <a:latin typeface="+mj-lt"/>
                <a:cs typeface="Arial" pitchFamily="34" charset="0"/>
              </a:rPr>
              <a:t>risk analizi </a:t>
            </a:r>
            <a:r>
              <a:rPr lang="tr-TR" sz="2000" b="1" dirty="0">
                <a:solidFill>
                  <a:srgbClr val="002060"/>
                </a:solidFill>
                <a:latin typeface="+mj-lt"/>
                <a:cs typeface="Arial" pitchFamily="34" charset="0"/>
              </a:rPr>
              <a:t>yapılmalı,</a:t>
            </a:r>
          </a:p>
          <a:p>
            <a:pPr marL="87313" lvl="1" algn="l">
              <a:buClr>
                <a:srgbClr val="FF6600"/>
              </a:buClr>
              <a:defRPr/>
            </a:pPr>
            <a:r>
              <a:rPr lang="tr-TR" sz="2000" b="1" dirty="0">
                <a:solidFill>
                  <a:srgbClr val="002060"/>
                </a:solidFill>
                <a:latin typeface="+mj-lt"/>
                <a:cs typeface="Arial" pitchFamily="34" charset="0"/>
              </a:rPr>
              <a:t>-    Risk analizi doğrultusunda </a:t>
            </a:r>
            <a:r>
              <a:rPr lang="tr-TR" sz="2000" b="1" dirty="0">
                <a:solidFill>
                  <a:srgbClr val="FF0000"/>
                </a:solidFill>
                <a:latin typeface="+mj-lt"/>
                <a:cs typeface="Arial" pitchFamily="34" charset="0"/>
              </a:rPr>
              <a:t>güvenli bir çalışma planı </a:t>
            </a:r>
            <a:r>
              <a:rPr lang="tr-TR" sz="2000" b="1" dirty="0">
                <a:solidFill>
                  <a:srgbClr val="002060"/>
                </a:solidFill>
                <a:latin typeface="+mj-lt"/>
                <a:cs typeface="Arial" pitchFamily="34" charset="0"/>
              </a:rPr>
              <a:t>hazırlanmalı,</a:t>
            </a:r>
          </a:p>
          <a:p>
            <a:pPr marL="87313" lvl="1" algn="l">
              <a:buClr>
                <a:srgbClr val="FF6600"/>
              </a:buClr>
              <a:defRPr/>
            </a:pPr>
            <a:r>
              <a:rPr lang="tr-TR" sz="2000" b="1" dirty="0">
                <a:solidFill>
                  <a:srgbClr val="002060"/>
                </a:solidFill>
                <a:latin typeface="+mj-lt"/>
                <a:cs typeface="Arial" pitchFamily="34" charset="0"/>
              </a:rPr>
              <a:t>-    Planda </a:t>
            </a:r>
            <a:r>
              <a:rPr lang="tr-TR" sz="2000" b="1" dirty="0">
                <a:solidFill>
                  <a:srgbClr val="FF0000"/>
                </a:solidFill>
                <a:latin typeface="+mj-lt"/>
                <a:cs typeface="Arial" pitchFamily="34" charset="0"/>
              </a:rPr>
              <a:t>güvenli çalışma metotları ve önlemleri belirlenme</a:t>
            </a:r>
            <a:r>
              <a:rPr lang="tr-TR" sz="2000" b="1" dirty="0">
                <a:solidFill>
                  <a:srgbClr val="002060"/>
                </a:solidFill>
                <a:latin typeface="+mj-lt"/>
                <a:cs typeface="Arial" pitchFamily="34" charset="0"/>
              </a:rPr>
              <a:t>li,</a:t>
            </a:r>
          </a:p>
          <a:p>
            <a:pPr marL="87313" lvl="1" algn="l">
              <a:buClr>
                <a:srgbClr val="FF6600"/>
              </a:buClr>
              <a:defRPr/>
            </a:pPr>
            <a:r>
              <a:rPr lang="tr-TR" sz="2000" b="1" dirty="0">
                <a:solidFill>
                  <a:srgbClr val="002060"/>
                </a:solidFill>
                <a:latin typeface="+mj-lt"/>
                <a:cs typeface="Arial" pitchFamily="34" charset="0"/>
              </a:rPr>
              <a:t>-    Çalışma </a:t>
            </a:r>
            <a:r>
              <a:rPr lang="tr-TR" sz="2000" b="1" dirty="0">
                <a:solidFill>
                  <a:srgbClr val="FF0000"/>
                </a:solidFill>
                <a:latin typeface="+mj-lt"/>
                <a:cs typeface="Arial" pitchFamily="34" charset="0"/>
              </a:rPr>
              <a:t>izin sistemi </a:t>
            </a:r>
            <a:r>
              <a:rPr lang="tr-TR" sz="2000" b="1" dirty="0">
                <a:solidFill>
                  <a:srgbClr val="002060"/>
                </a:solidFill>
                <a:latin typeface="+mj-lt"/>
                <a:cs typeface="Arial" pitchFamily="34" charset="0"/>
              </a:rPr>
              <a:t>uygulanmalı,</a:t>
            </a:r>
          </a:p>
          <a:p>
            <a:pPr marL="363538" lvl="1" indent="-276225" algn="l">
              <a:buClr>
                <a:srgbClr val="FF6600"/>
              </a:buClr>
              <a:defRPr/>
            </a:pPr>
            <a:r>
              <a:rPr lang="tr-TR" sz="2000" b="1" dirty="0">
                <a:solidFill>
                  <a:srgbClr val="002060"/>
                </a:solidFill>
                <a:latin typeface="+mj-lt"/>
                <a:cs typeface="Arial" pitchFamily="34" charset="0"/>
              </a:rPr>
              <a:t>-    Çalışma </a:t>
            </a:r>
            <a:r>
              <a:rPr lang="tr-TR" sz="2000" b="1" dirty="0">
                <a:solidFill>
                  <a:srgbClr val="FF0000"/>
                </a:solidFill>
                <a:latin typeface="+mj-lt"/>
                <a:cs typeface="Arial" pitchFamily="34" charset="0"/>
              </a:rPr>
              <a:t>alanı çevrilmeli </a:t>
            </a:r>
            <a:r>
              <a:rPr lang="tr-TR" sz="2000" b="1" dirty="0">
                <a:solidFill>
                  <a:srgbClr val="002060"/>
                </a:solidFill>
                <a:latin typeface="+mj-lt"/>
                <a:cs typeface="Arial" pitchFamily="34" charset="0"/>
              </a:rPr>
              <a:t>ve ‘’yüksekte çalışma yapılmaktadır !’’ </a:t>
            </a:r>
            <a:r>
              <a:rPr lang="tr-TR" sz="2000" b="1" dirty="0">
                <a:solidFill>
                  <a:srgbClr val="FF0000"/>
                </a:solidFill>
                <a:latin typeface="+mj-lt"/>
                <a:cs typeface="Arial" pitchFamily="34" charset="0"/>
              </a:rPr>
              <a:t>uyarı levhaları </a:t>
            </a:r>
            <a:r>
              <a:rPr lang="tr-TR" sz="2000" b="1" dirty="0">
                <a:solidFill>
                  <a:srgbClr val="002060"/>
                </a:solidFill>
                <a:latin typeface="+mj-lt"/>
                <a:cs typeface="Arial" pitchFamily="34" charset="0"/>
              </a:rPr>
              <a:t>konulmalı</a:t>
            </a:r>
            <a:r>
              <a:rPr lang="tr-TR" sz="2000" b="1" dirty="0" smtClean="0">
                <a:solidFill>
                  <a:srgbClr val="002060"/>
                </a:solidFill>
                <a:latin typeface="+mj-lt"/>
                <a:cs typeface="Arial" pitchFamily="34" charset="0"/>
              </a:rPr>
              <a:t>,</a:t>
            </a:r>
            <a:endParaRPr lang="tr-TR" sz="2000" b="1" dirty="0">
              <a:solidFill>
                <a:srgbClr val="002060"/>
              </a:solidFill>
              <a:latin typeface="+mj-lt"/>
              <a:cs typeface="Arial" pitchFamily="34" charset="0"/>
            </a:endParaRPr>
          </a:p>
          <a:p>
            <a:pPr marL="87313" lvl="1" algn="l">
              <a:buClr>
                <a:srgbClr val="FF6600"/>
              </a:buClr>
              <a:defRPr/>
            </a:pPr>
            <a:r>
              <a:rPr lang="tr-TR" sz="2000" b="1" dirty="0">
                <a:solidFill>
                  <a:srgbClr val="002060"/>
                </a:solidFill>
                <a:latin typeface="+mj-lt"/>
                <a:cs typeface="Arial" pitchFamily="34" charset="0"/>
              </a:rPr>
              <a:t>-    </a:t>
            </a:r>
            <a:r>
              <a:rPr lang="tr-TR" sz="2000" b="1" dirty="0">
                <a:solidFill>
                  <a:srgbClr val="FF0000"/>
                </a:solidFill>
                <a:latin typeface="+mj-lt"/>
                <a:cs typeface="Arial" pitchFamily="34" charset="0"/>
              </a:rPr>
              <a:t>Mümkün olan durumlarda </a:t>
            </a:r>
            <a:r>
              <a:rPr lang="tr-TR" sz="2000" b="1" dirty="0">
                <a:solidFill>
                  <a:srgbClr val="002060"/>
                </a:solidFill>
                <a:latin typeface="+mj-lt"/>
                <a:cs typeface="Arial" pitchFamily="34" charset="0"/>
              </a:rPr>
              <a:t>yüksekte çalışmaktan </a:t>
            </a:r>
            <a:r>
              <a:rPr lang="tr-TR" sz="2000" b="1" dirty="0">
                <a:solidFill>
                  <a:srgbClr val="FF0000"/>
                </a:solidFill>
                <a:latin typeface="+mj-lt"/>
                <a:cs typeface="Arial" pitchFamily="34" charset="0"/>
              </a:rPr>
              <a:t>kaçınmalı,</a:t>
            </a:r>
          </a:p>
          <a:p>
            <a:pPr marL="449263" lvl="1" indent="-361950" algn="l">
              <a:buClr>
                <a:srgbClr val="FF6600"/>
              </a:buClr>
              <a:defRPr/>
            </a:pPr>
            <a:r>
              <a:rPr lang="tr-TR" sz="2000" b="1" dirty="0">
                <a:solidFill>
                  <a:srgbClr val="002060"/>
                </a:solidFill>
                <a:latin typeface="+mj-lt"/>
                <a:cs typeface="Arial" pitchFamily="34" charset="0"/>
              </a:rPr>
              <a:t>-     </a:t>
            </a:r>
            <a:r>
              <a:rPr lang="tr-TR" sz="2000" b="1" dirty="0" err="1">
                <a:solidFill>
                  <a:srgbClr val="002060"/>
                </a:solidFill>
                <a:latin typeface="+mj-lt"/>
                <a:cs typeface="Arial" pitchFamily="34" charset="0"/>
              </a:rPr>
              <a:t>Kaçınılamıyan</a:t>
            </a:r>
            <a:r>
              <a:rPr lang="tr-TR" sz="2000" b="1" dirty="0">
                <a:solidFill>
                  <a:srgbClr val="002060"/>
                </a:solidFill>
                <a:latin typeface="+mj-lt"/>
                <a:cs typeface="Arial" pitchFamily="34" charset="0"/>
              </a:rPr>
              <a:t> durumlarda </a:t>
            </a:r>
            <a:r>
              <a:rPr lang="tr-TR" sz="2000" b="1" dirty="0">
                <a:solidFill>
                  <a:srgbClr val="FF0000"/>
                </a:solidFill>
                <a:latin typeface="+mj-lt"/>
                <a:cs typeface="Arial" pitchFamily="34" charset="0"/>
              </a:rPr>
              <a:t>korkuluklar, iskeleler, platformlar, mobil araçlar </a:t>
            </a:r>
            <a:r>
              <a:rPr lang="tr-TR" sz="2000" b="1" dirty="0">
                <a:solidFill>
                  <a:srgbClr val="002060"/>
                </a:solidFill>
                <a:latin typeface="+mj-lt"/>
                <a:cs typeface="Arial" pitchFamily="34" charset="0"/>
              </a:rPr>
              <a:t>kullanılmalı, </a:t>
            </a:r>
            <a:r>
              <a:rPr lang="tr-TR" sz="2000" b="1" dirty="0">
                <a:solidFill>
                  <a:srgbClr val="FF0000"/>
                </a:solidFill>
                <a:latin typeface="Arial Black" pitchFamily="34" charset="0"/>
                <a:cs typeface="Arial" pitchFamily="34" charset="0"/>
              </a:rPr>
              <a:t>toplu koruma yöntemlerine öncelik </a:t>
            </a:r>
            <a:r>
              <a:rPr lang="tr-TR" sz="2000" b="1" dirty="0">
                <a:solidFill>
                  <a:srgbClr val="002060"/>
                </a:solidFill>
                <a:latin typeface="+mj-lt"/>
                <a:cs typeface="Arial" pitchFamily="34" charset="0"/>
              </a:rPr>
              <a:t>verilmeli</a:t>
            </a:r>
            <a:r>
              <a:rPr lang="tr-TR" sz="2000" b="1" dirty="0" smtClean="0">
                <a:solidFill>
                  <a:srgbClr val="002060"/>
                </a:solidFill>
                <a:latin typeface="+mj-lt"/>
                <a:cs typeface="Arial" pitchFamily="34" charset="0"/>
              </a:rPr>
              <a:t>,</a:t>
            </a:r>
            <a:endParaRPr lang="tr-TR" sz="2000" b="1" dirty="0">
              <a:solidFill>
                <a:srgbClr val="002060"/>
              </a:solidFill>
              <a:latin typeface="+mj-lt"/>
              <a:cs typeface="Arial" pitchFamily="34" charset="0"/>
            </a:endParaRPr>
          </a:p>
          <a:p>
            <a:pPr marL="87313" lvl="1" algn="l">
              <a:buClr>
                <a:srgbClr val="FF6600"/>
              </a:buClr>
              <a:defRPr/>
            </a:pPr>
            <a:r>
              <a:rPr lang="tr-TR" sz="2000" b="1" dirty="0">
                <a:solidFill>
                  <a:srgbClr val="002060"/>
                </a:solidFill>
                <a:latin typeface="+mj-lt"/>
                <a:cs typeface="Arial" pitchFamily="34" charset="0"/>
              </a:rPr>
              <a:t>-    Düşmeyi  engelleyecek </a:t>
            </a:r>
            <a:r>
              <a:rPr lang="tr-TR" sz="2000" b="1" dirty="0">
                <a:solidFill>
                  <a:srgbClr val="FF0000"/>
                </a:solidFill>
                <a:latin typeface="+mj-lt"/>
                <a:cs typeface="Arial" pitchFamily="34" charset="0"/>
              </a:rPr>
              <a:t>özel amaçlı  KKD </a:t>
            </a:r>
            <a:r>
              <a:rPr lang="tr-TR" sz="2000" b="1" dirty="0">
                <a:solidFill>
                  <a:srgbClr val="002060"/>
                </a:solidFill>
                <a:latin typeface="+mj-lt"/>
                <a:cs typeface="Arial" pitchFamily="34" charset="0"/>
              </a:rPr>
              <a:t>ile çalışılmalı,</a:t>
            </a:r>
          </a:p>
          <a:p>
            <a:pPr marL="87313" lvl="1" algn="l">
              <a:buClr>
                <a:srgbClr val="FF6600"/>
              </a:buClr>
              <a:defRPr/>
            </a:pPr>
            <a:r>
              <a:rPr lang="tr-TR" sz="2000" b="1" dirty="0">
                <a:solidFill>
                  <a:srgbClr val="002060"/>
                </a:solidFill>
                <a:latin typeface="+mj-lt"/>
                <a:cs typeface="Arial" pitchFamily="34" charset="0"/>
              </a:rPr>
              <a:t>-    </a:t>
            </a:r>
            <a:r>
              <a:rPr lang="tr-TR" sz="2000" b="1" dirty="0">
                <a:solidFill>
                  <a:srgbClr val="FF0000"/>
                </a:solidFill>
                <a:latin typeface="+mj-lt"/>
                <a:cs typeface="Arial" pitchFamily="34" charset="0"/>
              </a:rPr>
              <a:t>İşaretlere ve  işaretçilere </a:t>
            </a:r>
            <a:r>
              <a:rPr lang="tr-TR" sz="2000" b="1" dirty="0">
                <a:solidFill>
                  <a:srgbClr val="002060"/>
                </a:solidFill>
                <a:latin typeface="+mj-lt"/>
                <a:cs typeface="Arial" pitchFamily="34" charset="0"/>
              </a:rPr>
              <a:t>uyularak çalışılmalıdır.</a:t>
            </a:r>
          </a:p>
        </p:txBody>
      </p:sp>
    </p:spTree>
    <p:extLst>
      <p:ext uri="{BB962C8B-B14F-4D97-AF65-F5344CB8AC3E}">
        <p14:creationId xmlns:p14="http://schemas.microsoft.com/office/powerpoint/2010/main" val="136818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İçerik Yer Tutucusu 2"/>
          <p:cNvSpPr>
            <a:spLocks noGrp="1"/>
          </p:cNvSpPr>
          <p:nvPr>
            <p:ph idx="1"/>
          </p:nvPr>
        </p:nvSpPr>
        <p:spPr>
          <a:xfrm>
            <a:off x="327025" y="962025"/>
            <a:ext cx="8439150" cy="4945063"/>
          </a:xfrm>
        </p:spPr>
        <p:txBody>
          <a:bodyPr/>
          <a:lstStyle/>
          <a:p>
            <a:pPr marL="0" indent="0">
              <a:buFont typeface="Arial" charset="0"/>
              <a:buNone/>
            </a:pPr>
            <a:r>
              <a:rPr lang="tr-TR" altLang="tr-TR" sz="4800" b="1" dirty="0" smtClean="0">
                <a:latin typeface="+mj-lt"/>
              </a:rPr>
              <a:t>MERDİVENLER</a:t>
            </a:r>
          </a:p>
          <a:p>
            <a:pPr marL="0" indent="0">
              <a:buFont typeface="Arial" charset="0"/>
              <a:buNone/>
            </a:pPr>
            <a:endParaRPr lang="tr-TR" altLang="tr-TR" b="1" dirty="0" smtClean="0">
              <a:solidFill>
                <a:srgbClr val="0070C0"/>
              </a:solidFill>
              <a:latin typeface="+mj-lt"/>
            </a:endParaRPr>
          </a:p>
          <a:p>
            <a:pPr marL="0" indent="0">
              <a:buFont typeface="Arial" charset="0"/>
              <a:buNone/>
            </a:pPr>
            <a:r>
              <a:rPr lang="tr-TR" altLang="tr-TR" b="1" dirty="0" smtClean="0">
                <a:solidFill>
                  <a:srgbClr val="0070C0"/>
                </a:solidFill>
                <a:latin typeface="+mj-lt"/>
              </a:rPr>
              <a:t>1- SEYYAR MERDİVENLER (El Merdivenleri)</a:t>
            </a:r>
          </a:p>
          <a:p>
            <a:pPr marL="0" indent="0">
              <a:buFont typeface="Arial" charset="0"/>
              <a:buNone/>
            </a:pPr>
            <a:endParaRPr lang="tr-TR" altLang="tr-TR" b="1" dirty="0" smtClean="0">
              <a:solidFill>
                <a:srgbClr val="0070C0"/>
              </a:solidFill>
              <a:latin typeface="+mj-lt"/>
            </a:endParaRPr>
          </a:p>
          <a:p>
            <a:pPr marL="0" indent="0">
              <a:buFont typeface="Arial" charset="0"/>
              <a:buNone/>
            </a:pPr>
            <a:r>
              <a:rPr lang="tr-TR" altLang="tr-TR" b="1" dirty="0" smtClean="0">
                <a:solidFill>
                  <a:srgbClr val="0070C0"/>
                </a:solidFill>
                <a:latin typeface="+mj-lt"/>
              </a:rPr>
              <a:t>2- SABİT MERDİVENLER</a:t>
            </a:r>
          </a:p>
        </p:txBody>
      </p:sp>
      <p:sp>
        <p:nvSpPr>
          <p:cNvPr id="4" name="Slayt Numarası Yer Tutucusu 3"/>
          <p:cNvSpPr>
            <a:spLocks noGrp="1"/>
          </p:cNvSpPr>
          <p:nvPr>
            <p:ph type="sldNum" sz="quarter" idx="12"/>
          </p:nvPr>
        </p:nvSpPr>
        <p:spPr/>
        <p:txBody>
          <a:bodyPr/>
          <a:lstStyle/>
          <a:p>
            <a:pPr>
              <a:defRPr/>
            </a:pPr>
            <a:fld id="{69503C05-B08D-4172-B937-5EFB4EF80325}" type="slidenum">
              <a:rPr lang="en-GB" smtClean="0"/>
              <a:pPr>
                <a:defRPr/>
              </a:pPr>
              <a:t>60</a:t>
            </a:fld>
            <a:endParaRPr lang="en-GB" dirty="0"/>
          </a:p>
        </p:txBody>
      </p:sp>
    </p:spTree>
    <p:extLst>
      <p:ext uri="{BB962C8B-B14F-4D97-AF65-F5344CB8AC3E}">
        <p14:creationId xmlns:p14="http://schemas.microsoft.com/office/powerpoint/2010/main" val="15284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1600" y="250825"/>
            <a:ext cx="8912225" cy="6607175"/>
          </a:xfrm>
        </p:spPr>
        <p:txBody>
          <a:bodyPr rtlCol="0">
            <a:normAutofit fontScale="25000" lnSpcReduction="20000"/>
          </a:bodyPr>
          <a:lstStyle/>
          <a:p>
            <a:pPr marL="0" indent="0" eaLnBrk="1" fontAlgn="auto" hangingPunct="1">
              <a:spcAft>
                <a:spcPts val="0"/>
              </a:spcAft>
              <a:buFont typeface="Arial" pitchFamily="34" charset="0"/>
              <a:buNone/>
              <a:defRPr/>
            </a:pPr>
            <a:r>
              <a:rPr lang="tr-TR" b="1" dirty="0" smtClean="0">
                <a:solidFill>
                  <a:schemeClr val="bg1"/>
                </a:solidFill>
                <a:latin typeface="+mj-lt"/>
              </a:rPr>
              <a:t> </a:t>
            </a:r>
            <a:r>
              <a:rPr lang="tr-TR" sz="9600" u="sng" dirty="0" smtClean="0">
                <a:solidFill>
                  <a:schemeClr val="bg1"/>
                </a:solidFill>
                <a:latin typeface="+mj-lt"/>
              </a:rPr>
              <a:t>El merdivenlerinin kullanımı ile ilgili özel hükümler</a:t>
            </a:r>
          </a:p>
          <a:p>
            <a:pPr marL="0" indent="0" algn="just" eaLnBrk="1" fontAlgn="auto" hangingPunct="1">
              <a:spcAft>
                <a:spcPts val="0"/>
              </a:spcAft>
              <a:buFont typeface="Arial" pitchFamily="34" charset="0"/>
              <a:buNone/>
              <a:defRPr/>
            </a:pPr>
            <a:r>
              <a:rPr lang="tr-TR" sz="8800" b="1" dirty="0" smtClean="0">
                <a:solidFill>
                  <a:srgbClr val="FF0066"/>
                </a:solidFill>
                <a:latin typeface="+mj-lt"/>
              </a:rPr>
              <a:t>1-</a:t>
            </a:r>
            <a:r>
              <a:rPr lang="tr-TR" sz="8800" dirty="0" smtClean="0">
                <a:latin typeface="+mj-lt"/>
              </a:rPr>
              <a:t> El merdivenleri, kullanımı sırasında </a:t>
            </a:r>
            <a:r>
              <a:rPr lang="tr-TR" sz="8800" b="1" dirty="0" smtClean="0">
                <a:latin typeface="+mj-lt"/>
              </a:rPr>
              <a:t>sağlam bir şekilde yerleştirilir. </a:t>
            </a:r>
            <a:r>
              <a:rPr lang="tr-TR" sz="8800" dirty="0" smtClean="0">
                <a:latin typeface="+mj-lt"/>
              </a:rPr>
              <a:t>Portatif el merdivenleri, basamakları yatay konumda olacak şekilde düzgün, sağlam, ölçüsü uygun, </a:t>
            </a:r>
            <a:r>
              <a:rPr lang="tr-TR" sz="8800" b="1" dirty="0" smtClean="0">
                <a:solidFill>
                  <a:srgbClr val="FF0000"/>
                </a:solidFill>
                <a:latin typeface="+mj-lt"/>
              </a:rPr>
              <a:t>sabit pabuçlar üzerinde </a:t>
            </a:r>
            <a:r>
              <a:rPr lang="tr-TR" sz="8800" dirty="0" smtClean="0">
                <a:latin typeface="+mj-lt"/>
              </a:rPr>
              <a:t>durmalıdır. Asılı duran el merdivenleri güvenli bir şekilde tutturulur, ip merdivenler hariç, </a:t>
            </a:r>
            <a:r>
              <a:rPr lang="tr-TR" sz="8800" b="1" dirty="0" smtClean="0">
                <a:solidFill>
                  <a:srgbClr val="FF0000"/>
                </a:solidFill>
                <a:latin typeface="+mj-lt"/>
              </a:rPr>
              <a:t>yerlerinden çıkarılması ve sallanması önlenir.</a:t>
            </a:r>
          </a:p>
          <a:p>
            <a:pPr marL="0" indent="0" algn="just" eaLnBrk="1" fontAlgn="auto" hangingPunct="1">
              <a:spcAft>
                <a:spcPts val="0"/>
              </a:spcAft>
              <a:buFont typeface="Arial" pitchFamily="34" charset="0"/>
              <a:buNone/>
              <a:defRPr/>
            </a:pPr>
            <a:r>
              <a:rPr lang="tr-TR" sz="8800" b="1" dirty="0" smtClean="0">
                <a:solidFill>
                  <a:srgbClr val="FF0066"/>
                </a:solidFill>
                <a:latin typeface="+mj-lt"/>
              </a:rPr>
              <a:t>2-</a:t>
            </a:r>
            <a:r>
              <a:rPr lang="tr-TR" sz="8800" dirty="0" smtClean="0">
                <a:latin typeface="+mj-lt"/>
              </a:rPr>
              <a:t> Portatif el merdivenlerinin kullanımı sırasında </a:t>
            </a:r>
            <a:r>
              <a:rPr lang="tr-TR" sz="8800" b="1" dirty="0" smtClean="0">
                <a:solidFill>
                  <a:srgbClr val="FF0000"/>
                </a:solidFill>
                <a:latin typeface="+mj-lt"/>
              </a:rPr>
              <a:t>üst veya alt uçları sabitlenerek veya kaymaz bir malzeme kullanılarak</a:t>
            </a:r>
            <a:r>
              <a:rPr lang="tr-TR" sz="8800" dirty="0" smtClean="0">
                <a:latin typeface="+mj-lt"/>
              </a:rPr>
              <a:t> veya aynı korumayı sağlayan diğer tedbirlerle, </a:t>
            </a:r>
            <a:r>
              <a:rPr lang="tr-TR" sz="8800" b="1" dirty="0" smtClean="0">
                <a:solidFill>
                  <a:srgbClr val="0070C0"/>
                </a:solidFill>
                <a:latin typeface="+mj-lt"/>
              </a:rPr>
              <a:t>ayaklarının kayması önlenir. </a:t>
            </a:r>
            <a:r>
              <a:rPr lang="tr-TR" sz="8800" dirty="0" smtClean="0">
                <a:latin typeface="+mj-lt"/>
              </a:rPr>
              <a:t>Platformlara çıkmakta kullanılan el merdivenleri, platformda tutunacak yer bulunmadığı durumlarda, güvenli çıkışı sağlamak için </a:t>
            </a:r>
            <a:r>
              <a:rPr lang="tr-TR" sz="8800" b="1" dirty="0" smtClean="0">
                <a:solidFill>
                  <a:srgbClr val="FF0000"/>
                </a:solidFill>
                <a:latin typeface="+mj-lt"/>
              </a:rPr>
              <a:t>platform seviyesini yeteri kadar aşacak uzunlukta tesis edilir. </a:t>
            </a:r>
            <a:r>
              <a:rPr lang="tr-TR" sz="8800" dirty="0" smtClean="0">
                <a:latin typeface="+mj-lt"/>
              </a:rPr>
              <a:t>Uzatılıp kilitlenebilir ve eklenebilir el merdivenleri, parçalarının birbirinden ayrı hareket etmeleri önlenecek şekilde kullanılır. Mobil el merdivenleri, üzerine çıkılmadan önce hareketleri durdurulur ve sabitlenir.</a:t>
            </a:r>
          </a:p>
          <a:p>
            <a:pPr marL="0" indent="0" algn="just" eaLnBrk="1" fontAlgn="auto" hangingPunct="1">
              <a:spcAft>
                <a:spcPts val="0"/>
              </a:spcAft>
              <a:buFont typeface="Arial" pitchFamily="34" charset="0"/>
              <a:buNone/>
              <a:defRPr/>
            </a:pPr>
            <a:r>
              <a:rPr lang="tr-TR" sz="8800" b="1" dirty="0" smtClean="0">
                <a:solidFill>
                  <a:srgbClr val="FF0066"/>
                </a:solidFill>
                <a:latin typeface="+mj-lt"/>
              </a:rPr>
              <a:t>3- </a:t>
            </a:r>
            <a:r>
              <a:rPr lang="tr-TR" sz="8800" dirty="0" smtClean="0">
                <a:latin typeface="+mj-lt"/>
              </a:rPr>
              <a:t>El merdivenlerinde her zaman çalışanların</a:t>
            </a:r>
            <a:r>
              <a:rPr lang="tr-TR" sz="8800" dirty="0" smtClean="0">
                <a:solidFill>
                  <a:srgbClr val="FF0000"/>
                </a:solidFill>
                <a:latin typeface="+mj-lt"/>
              </a:rPr>
              <a:t> elleriyle tutunabilecekleri uygun yer ve sağlam destek</a:t>
            </a:r>
            <a:r>
              <a:rPr lang="tr-TR" sz="8800" dirty="0" smtClean="0">
                <a:latin typeface="+mj-lt"/>
              </a:rPr>
              <a:t> bulunur. Özellikle, bir el merdiveni üzerinde elle yük taşınıyorsa bu durum elle tutacak yer bulunması zorunluluğunu ortadan kaldırmaz.(</a:t>
            </a:r>
            <a:r>
              <a:rPr lang="tr-TR" sz="8800" b="1" dirty="0" smtClean="0">
                <a:solidFill>
                  <a:srgbClr val="0070C0"/>
                </a:solidFill>
                <a:latin typeface="+mj-lt"/>
              </a:rPr>
              <a:t>İş </a:t>
            </a:r>
            <a:r>
              <a:rPr lang="tr-TR" sz="8800" b="1" dirty="0" err="1" smtClean="0">
                <a:solidFill>
                  <a:srgbClr val="0070C0"/>
                </a:solidFill>
                <a:latin typeface="+mj-lt"/>
              </a:rPr>
              <a:t>Ekipm</a:t>
            </a:r>
            <a:r>
              <a:rPr lang="tr-TR" sz="8800" b="1" dirty="0" smtClean="0">
                <a:solidFill>
                  <a:srgbClr val="0070C0"/>
                </a:solidFill>
                <a:latin typeface="+mj-lt"/>
              </a:rPr>
              <a:t>. </a:t>
            </a:r>
            <a:r>
              <a:rPr lang="tr-TR" sz="8800" b="1" dirty="0" err="1" smtClean="0">
                <a:solidFill>
                  <a:srgbClr val="0070C0"/>
                </a:solidFill>
                <a:latin typeface="+mj-lt"/>
              </a:rPr>
              <a:t>Kull</a:t>
            </a:r>
            <a:r>
              <a:rPr lang="tr-TR" sz="8800" b="1" dirty="0" smtClean="0">
                <a:solidFill>
                  <a:srgbClr val="0070C0"/>
                </a:solidFill>
                <a:latin typeface="+mj-lt"/>
              </a:rPr>
              <a:t>. İSG Yön. EK-II /Md.4) </a:t>
            </a:r>
            <a:endParaRPr lang="tr-TR" sz="8800" dirty="0" smtClean="0">
              <a:latin typeface="+mj-lt"/>
            </a:endParaRPr>
          </a:p>
        </p:txBody>
      </p:sp>
      <p:sp>
        <p:nvSpPr>
          <p:cNvPr id="4" name="Slayt Numarası Yer Tutucusu 3"/>
          <p:cNvSpPr>
            <a:spLocks noGrp="1"/>
          </p:cNvSpPr>
          <p:nvPr>
            <p:ph type="sldNum" sz="quarter" idx="12"/>
          </p:nvPr>
        </p:nvSpPr>
        <p:spPr/>
        <p:txBody>
          <a:bodyPr/>
          <a:lstStyle/>
          <a:p>
            <a:pPr>
              <a:defRPr/>
            </a:pPr>
            <a:r>
              <a:rPr lang="tr-TR" dirty="0"/>
              <a:t>.</a:t>
            </a:r>
            <a:endParaRPr lang="en-GB" dirty="0"/>
          </a:p>
        </p:txBody>
      </p:sp>
    </p:spTree>
    <p:extLst>
      <p:ext uri="{BB962C8B-B14F-4D97-AF65-F5344CB8AC3E}">
        <p14:creationId xmlns:p14="http://schemas.microsoft.com/office/powerpoint/2010/main" val="16987257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8610600" cy="838200"/>
          </a:xfrm>
        </p:spPr>
        <p:txBody>
          <a:bodyPr/>
          <a:lstStyle/>
          <a:p>
            <a:pPr algn="l" eaLnBrk="1" hangingPunct="1"/>
            <a:r>
              <a:rPr lang="tr-TR" altLang="tr-TR" sz="2800" b="1" smtClean="0">
                <a:solidFill>
                  <a:srgbClr val="0070C0"/>
                </a:solidFill>
                <a:latin typeface="+mj-lt"/>
              </a:rPr>
              <a:t>Seyyar Merdivende  (</a:t>
            </a:r>
            <a:r>
              <a:rPr lang="tr-TR" altLang="tr-TR" sz="2800" smtClean="0">
                <a:solidFill>
                  <a:srgbClr val="0070C0"/>
                </a:solidFill>
                <a:latin typeface="+mj-lt"/>
              </a:rPr>
              <a:t>El Merd</a:t>
            </a:r>
            <a:r>
              <a:rPr lang="tr-TR" altLang="tr-TR" sz="2800" b="1" smtClean="0">
                <a:solidFill>
                  <a:srgbClr val="0070C0"/>
                </a:solidFill>
                <a:latin typeface="+mj-lt"/>
              </a:rPr>
              <a:t>.) Güvenlik</a:t>
            </a:r>
            <a:endParaRPr lang="en-US" altLang="tr-TR" sz="2800" b="1" smtClean="0">
              <a:solidFill>
                <a:srgbClr val="0070C0"/>
              </a:solidFill>
              <a:latin typeface="+mj-lt"/>
            </a:endParaRPr>
          </a:p>
        </p:txBody>
      </p:sp>
      <p:pic>
        <p:nvPicPr>
          <p:cNvPr id="77827" name="Picture 5" descr="npo00003e"/>
          <p:cNvPicPr>
            <a:picLocks noChangeAspect="1" noChangeArrowheads="1"/>
          </p:cNvPicPr>
          <p:nvPr/>
        </p:nvPicPr>
        <p:blipFill>
          <a:blip r:embed="rId2">
            <a:extLst>
              <a:ext uri="{28A0092B-C50C-407E-A947-70E740481C1C}">
                <a14:useLocalDpi xmlns:a14="http://schemas.microsoft.com/office/drawing/2010/main" val="0"/>
              </a:ext>
            </a:extLst>
          </a:blip>
          <a:srcRect r="1923"/>
          <a:stretch>
            <a:fillRect/>
          </a:stretch>
        </p:blipFill>
        <p:spPr bwMode="auto">
          <a:xfrm>
            <a:off x="0" y="887413"/>
            <a:ext cx="91440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7828" name="Line 6"/>
          <p:cNvSpPr>
            <a:spLocks noChangeShapeType="1"/>
          </p:cNvSpPr>
          <p:nvPr/>
        </p:nvSpPr>
        <p:spPr bwMode="auto">
          <a:xfrm>
            <a:off x="6400800" y="2290763"/>
            <a:ext cx="0" cy="3124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77829" name="Line 7"/>
          <p:cNvSpPr>
            <a:spLocks noChangeShapeType="1"/>
          </p:cNvSpPr>
          <p:nvPr/>
        </p:nvSpPr>
        <p:spPr bwMode="auto">
          <a:xfrm flipV="1">
            <a:off x="4187825" y="5335588"/>
            <a:ext cx="2212975" cy="833437"/>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77830" name="Text Box 8"/>
          <p:cNvSpPr txBox="1">
            <a:spLocks noChangeArrowheads="1"/>
          </p:cNvSpPr>
          <p:nvPr/>
        </p:nvSpPr>
        <p:spPr bwMode="auto">
          <a:xfrm rot="19358425" flipH="1">
            <a:off x="5700713" y="5067300"/>
            <a:ext cx="603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3600" b="1">
                <a:solidFill>
                  <a:schemeClr val="tx1"/>
                </a:solidFill>
                <a:latin typeface="Arial Black" pitchFamily="34" charset="0"/>
              </a:rPr>
              <a:t>      </a:t>
            </a:r>
            <a:r>
              <a:rPr lang="tr-TR" altLang="tr-TR" sz="5400" b="1">
                <a:solidFill>
                  <a:schemeClr val="bg1"/>
                </a:solidFill>
                <a:latin typeface="Arial Black" pitchFamily="34" charset="0"/>
              </a:rPr>
              <a:t>1</a:t>
            </a:r>
            <a:endParaRPr lang="en-US" altLang="tr-TR" sz="5400" b="1">
              <a:solidFill>
                <a:schemeClr val="bg1"/>
              </a:solidFill>
              <a:latin typeface="Arial Black" pitchFamily="34" charset="0"/>
            </a:endParaRPr>
          </a:p>
        </p:txBody>
      </p:sp>
      <p:sp>
        <p:nvSpPr>
          <p:cNvPr id="77831" name="Text Box 9"/>
          <p:cNvSpPr txBox="1">
            <a:spLocks noChangeArrowheads="1"/>
          </p:cNvSpPr>
          <p:nvPr/>
        </p:nvSpPr>
        <p:spPr bwMode="auto">
          <a:xfrm>
            <a:off x="6381750" y="3759200"/>
            <a:ext cx="7048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5400" b="1">
                <a:solidFill>
                  <a:schemeClr val="bg1"/>
                </a:solidFill>
                <a:latin typeface="Arial" charset="0"/>
              </a:rPr>
              <a:t>4</a:t>
            </a:r>
            <a:r>
              <a:rPr lang="en-US" altLang="tr-TR" b="1">
                <a:solidFill>
                  <a:srgbClr val="FFFF00"/>
                </a:solidFill>
                <a:latin typeface="Arial" charset="0"/>
              </a:rPr>
              <a:t> </a:t>
            </a:r>
          </a:p>
        </p:txBody>
      </p:sp>
      <p:sp>
        <p:nvSpPr>
          <p:cNvPr id="77832" name="Text Box 10"/>
          <p:cNvSpPr txBox="1">
            <a:spLocks noChangeArrowheads="1"/>
          </p:cNvSpPr>
          <p:nvPr/>
        </p:nvSpPr>
        <p:spPr bwMode="auto">
          <a:xfrm>
            <a:off x="2176463" y="2976563"/>
            <a:ext cx="1895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b="1">
                <a:solidFill>
                  <a:schemeClr val="bg1"/>
                </a:solidFill>
                <a:latin typeface="Arial Black" pitchFamily="34" charset="0"/>
              </a:rPr>
              <a:t>Kaymaya karşı önlem alınmış</a:t>
            </a:r>
            <a:endParaRPr lang="en-US" altLang="tr-TR" b="1">
              <a:solidFill>
                <a:schemeClr val="bg1"/>
              </a:solidFill>
              <a:latin typeface="Arial Black" pitchFamily="34" charset="0"/>
            </a:endParaRPr>
          </a:p>
        </p:txBody>
      </p:sp>
      <p:sp>
        <p:nvSpPr>
          <p:cNvPr id="77833" name="Line 11"/>
          <p:cNvSpPr>
            <a:spLocks noChangeShapeType="1"/>
          </p:cNvSpPr>
          <p:nvPr/>
        </p:nvSpPr>
        <p:spPr bwMode="auto">
          <a:xfrm>
            <a:off x="2819400" y="4495800"/>
            <a:ext cx="0" cy="155733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77834" name="Line 12"/>
          <p:cNvSpPr>
            <a:spLocks noChangeShapeType="1"/>
          </p:cNvSpPr>
          <p:nvPr/>
        </p:nvSpPr>
        <p:spPr bwMode="auto">
          <a:xfrm flipV="1">
            <a:off x="3875088" y="2424113"/>
            <a:ext cx="1001712" cy="62071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4829" name="Text Box 13"/>
          <p:cNvSpPr txBox="1">
            <a:spLocks noChangeArrowheads="1"/>
          </p:cNvSpPr>
          <p:nvPr/>
        </p:nvSpPr>
        <p:spPr bwMode="auto">
          <a:xfrm>
            <a:off x="6865938" y="1524000"/>
            <a:ext cx="1576387" cy="646113"/>
          </a:xfrm>
          <a:prstGeom prst="rect">
            <a:avLst/>
          </a:prstGeom>
          <a:solidFill>
            <a:schemeClr val="accent6">
              <a:lumMod val="50000"/>
            </a:schemeClr>
          </a:solidFill>
          <a:ln w="9525">
            <a:noFill/>
            <a:miter lim="800000"/>
            <a:headEnd/>
            <a:tailEnd/>
          </a:ln>
          <a:effectLst/>
        </p:spPr>
        <p:txBody>
          <a:bodyPr>
            <a:spAutoFit/>
          </a:bodyPr>
          <a:lstStyle/>
          <a:p>
            <a:pPr>
              <a:spcBef>
                <a:spcPct val="50000"/>
              </a:spcBef>
              <a:defRPr/>
            </a:pPr>
            <a:r>
              <a:rPr lang="tr-TR" sz="2800" dirty="0">
                <a:solidFill>
                  <a:schemeClr val="bg1"/>
                </a:solidFill>
                <a:latin typeface="Arial Black" pitchFamily="34" charset="0"/>
              </a:rPr>
              <a:t>1 </a:t>
            </a:r>
            <a:r>
              <a:rPr lang="tr-TR" sz="2800" dirty="0" err="1">
                <a:solidFill>
                  <a:schemeClr val="bg1"/>
                </a:solidFill>
                <a:latin typeface="Arial Black" pitchFamily="34" charset="0"/>
              </a:rPr>
              <a:t>mt</a:t>
            </a:r>
            <a:r>
              <a:rPr lang="tr-TR" sz="3600" dirty="0">
                <a:latin typeface="Arial Black" pitchFamily="34" charset="0"/>
              </a:rPr>
              <a:t>.</a:t>
            </a:r>
            <a:endParaRPr lang="en-US" sz="3600" dirty="0">
              <a:latin typeface="Arial Black" pitchFamily="34" charset="0"/>
            </a:endParaRPr>
          </a:p>
        </p:txBody>
      </p:sp>
      <p:sp>
        <p:nvSpPr>
          <p:cNvPr id="77836" name="Line 15"/>
          <p:cNvSpPr>
            <a:spLocks noChangeShapeType="1"/>
          </p:cNvSpPr>
          <p:nvPr/>
        </p:nvSpPr>
        <p:spPr bwMode="auto">
          <a:xfrm flipV="1">
            <a:off x="6391275" y="2239963"/>
            <a:ext cx="6858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77837" name="Line 16"/>
          <p:cNvSpPr>
            <a:spLocks noChangeShapeType="1"/>
          </p:cNvSpPr>
          <p:nvPr/>
        </p:nvSpPr>
        <p:spPr bwMode="auto">
          <a:xfrm flipV="1">
            <a:off x="6743700" y="1114425"/>
            <a:ext cx="6858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117220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195263"/>
            <a:ext cx="8947150" cy="685800"/>
          </a:xfrm>
        </p:spPr>
        <p:txBody>
          <a:bodyPr/>
          <a:lstStyle/>
          <a:p>
            <a:pPr algn="l"/>
            <a:r>
              <a:rPr lang="tr-TR" altLang="tr-TR" sz="3200" b="1" smtClean="0">
                <a:solidFill>
                  <a:srgbClr val="002060"/>
                </a:solidFill>
                <a:latin typeface="+mj-lt"/>
              </a:rPr>
              <a:t>Seyyar merdivenlerin zemine  tespiti</a:t>
            </a:r>
            <a:endParaRPr lang="en-US" altLang="tr-TR" sz="3200" b="1" smtClean="0">
              <a:solidFill>
                <a:srgbClr val="002060"/>
              </a:solidFill>
              <a:latin typeface="+mj-lt"/>
            </a:endParaRPr>
          </a:p>
        </p:txBody>
      </p:sp>
      <p:sp>
        <p:nvSpPr>
          <p:cNvPr id="78851" name="Rectangle 3"/>
          <p:cNvSpPr>
            <a:spLocks noGrp="1" noChangeArrowheads="1"/>
          </p:cNvSpPr>
          <p:nvPr>
            <p:ph type="body" sz="half" idx="1"/>
          </p:nvPr>
        </p:nvSpPr>
        <p:spPr>
          <a:xfrm>
            <a:off x="271463" y="4462463"/>
            <a:ext cx="3657600" cy="1371600"/>
          </a:xfrm>
        </p:spPr>
        <p:txBody>
          <a:bodyPr/>
          <a:lstStyle/>
          <a:p>
            <a:pPr algn="ctr">
              <a:spcBef>
                <a:spcPct val="40000"/>
              </a:spcBef>
              <a:buFontTx/>
              <a:buNone/>
            </a:pPr>
            <a:r>
              <a:rPr lang="tr-TR" altLang="tr-TR" sz="2400" b="1" u="sng" smtClean="0">
                <a:solidFill>
                  <a:srgbClr val="FF0000"/>
                </a:solidFill>
                <a:latin typeface="+mj-lt"/>
              </a:rPr>
              <a:t>Sert Zemin</a:t>
            </a:r>
          </a:p>
          <a:p>
            <a:pPr algn="ctr">
              <a:spcBef>
                <a:spcPct val="40000"/>
              </a:spcBef>
              <a:buFontTx/>
              <a:buNone/>
            </a:pPr>
            <a:r>
              <a:rPr lang="tr-TR" altLang="tr-TR" sz="2400" b="1" smtClean="0">
                <a:solidFill>
                  <a:srgbClr val="0070C0"/>
                </a:solidFill>
                <a:latin typeface="+mj-lt"/>
              </a:rPr>
              <a:t>Tırtıllı lastik kaymaz pabuçlar</a:t>
            </a:r>
            <a:endParaRPr lang="en-US" altLang="tr-TR" sz="2400" b="1" smtClean="0">
              <a:solidFill>
                <a:srgbClr val="0070C0"/>
              </a:solidFill>
              <a:latin typeface="+mj-lt"/>
            </a:endParaRPr>
          </a:p>
        </p:txBody>
      </p:sp>
      <p:pic>
        <p:nvPicPr>
          <p:cNvPr id="78852" name="Picture 10" descr="ladder graphic soft b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063" y="1924050"/>
            <a:ext cx="27432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1" descr="ladder graphic firm base"/>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849313" y="1692275"/>
            <a:ext cx="2663825" cy="2776538"/>
          </a:xfrm>
        </p:spPr>
      </p:pic>
      <p:sp>
        <p:nvSpPr>
          <p:cNvPr id="78854" name="Text Box 12"/>
          <p:cNvSpPr txBox="1">
            <a:spLocks noChangeArrowheads="1"/>
          </p:cNvSpPr>
          <p:nvPr/>
        </p:nvSpPr>
        <p:spPr bwMode="auto">
          <a:xfrm>
            <a:off x="4699000" y="4459288"/>
            <a:ext cx="35814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lnSpc>
                <a:spcPct val="85000"/>
              </a:lnSpc>
              <a:spcBef>
                <a:spcPct val="40000"/>
              </a:spcBef>
            </a:pPr>
            <a:r>
              <a:rPr lang="tr-TR" altLang="tr-TR" b="1" u="sng">
                <a:solidFill>
                  <a:srgbClr val="FF0000"/>
                </a:solidFill>
              </a:rPr>
              <a:t>Yumuşak Zemin</a:t>
            </a:r>
            <a:endParaRPr lang="en-US" altLang="tr-TR" b="1" u="sng">
              <a:solidFill>
                <a:srgbClr val="FF0000"/>
              </a:solidFill>
            </a:endParaRPr>
          </a:p>
          <a:p>
            <a:pPr eaLnBrk="1" hangingPunct="1">
              <a:lnSpc>
                <a:spcPct val="85000"/>
              </a:lnSpc>
              <a:spcBef>
                <a:spcPct val="40000"/>
              </a:spcBef>
            </a:pPr>
            <a:r>
              <a:rPr lang="tr-TR" altLang="tr-TR" b="1">
                <a:solidFill>
                  <a:srgbClr val="0070C0"/>
                </a:solidFill>
              </a:rPr>
              <a:t>Kama tipi saplama pabuçlar</a:t>
            </a:r>
            <a:endParaRPr lang="en-US" altLang="tr-TR" b="1">
              <a:solidFill>
                <a:srgbClr val="0070C0"/>
              </a:solidFill>
            </a:endParaRPr>
          </a:p>
        </p:txBody>
      </p:sp>
      <p:pic>
        <p:nvPicPr>
          <p:cNvPr id="78855" name="Picture 13" descr="ladder solid base 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0"/>
            <a:ext cx="217487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736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614804CE-D897-46F0-A93F-3F7D9C463BBD}" type="slidenum">
              <a:rPr lang="en-GB" altLang="tr-TR" sz="1200" smtClean="0">
                <a:solidFill>
                  <a:schemeClr val="tx2"/>
                </a:solidFill>
                <a:latin typeface="Arial" charset="0"/>
              </a:rPr>
              <a:pPr eaLnBrk="1" hangingPunct="1"/>
              <a:t>64</a:t>
            </a:fld>
            <a:endParaRPr lang="en-GB" altLang="tr-TR" sz="1200" smtClean="0">
              <a:solidFill>
                <a:schemeClr val="tx2"/>
              </a:solidFill>
              <a:latin typeface="Arial" charset="0"/>
            </a:endParaRPr>
          </a:p>
        </p:txBody>
      </p:sp>
      <p:sp>
        <p:nvSpPr>
          <p:cNvPr id="79875" name="Text Box 2"/>
          <p:cNvSpPr txBox="1">
            <a:spLocks noChangeArrowheads="1"/>
          </p:cNvSpPr>
          <p:nvPr/>
        </p:nvSpPr>
        <p:spPr bwMode="auto">
          <a:xfrm>
            <a:off x="533400" y="533400"/>
            <a:ext cx="7850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r>
              <a:rPr lang="tr-TR" altLang="tr-TR" sz="2800" b="1" dirty="0">
                <a:solidFill>
                  <a:schemeClr val="bg1"/>
                </a:solidFill>
                <a:latin typeface="Verdana" pitchFamily="34" charset="0"/>
              </a:rPr>
              <a:t>Seyyar merdivenlerde  4/1 Kuralı</a:t>
            </a:r>
          </a:p>
        </p:txBody>
      </p:sp>
      <p:grpSp>
        <p:nvGrpSpPr>
          <p:cNvPr id="79876" name="Group 3"/>
          <p:cNvGrpSpPr>
            <a:grpSpLocks/>
          </p:cNvGrpSpPr>
          <p:nvPr/>
        </p:nvGrpSpPr>
        <p:grpSpPr bwMode="auto">
          <a:xfrm>
            <a:off x="1044575" y="1062038"/>
            <a:ext cx="6440488" cy="5541962"/>
            <a:chOff x="584" y="391"/>
            <a:chExt cx="4564" cy="3490"/>
          </a:xfrm>
        </p:grpSpPr>
        <p:pic>
          <p:nvPicPr>
            <p:cNvPr id="79877" name="Picture 4"/>
            <p:cNvPicPr>
              <a:picLocks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1111" y="391"/>
              <a:ext cx="3484" cy="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8" name="Rectangle 5"/>
            <p:cNvSpPr>
              <a:spLocks noChangeArrowheads="1"/>
            </p:cNvSpPr>
            <p:nvPr/>
          </p:nvSpPr>
          <p:spPr bwMode="auto">
            <a:xfrm>
              <a:off x="584" y="1570"/>
              <a:ext cx="618"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a:r>
                <a:rPr lang="en-US" altLang="tr-TR" b="1">
                  <a:solidFill>
                    <a:srgbClr val="000099"/>
                  </a:solidFill>
                  <a:latin typeface="Arial" charset="0"/>
                </a:rPr>
                <a:t>6 m</a:t>
              </a:r>
            </a:p>
            <a:p>
              <a:pPr algn="l"/>
              <a:endParaRPr lang="en-US" altLang="tr-TR" b="1">
                <a:solidFill>
                  <a:srgbClr val="000099"/>
                </a:solidFill>
                <a:latin typeface="Arial" charset="0"/>
              </a:endParaRPr>
            </a:p>
          </p:txBody>
        </p:sp>
        <p:sp>
          <p:nvSpPr>
            <p:cNvPr id="79879" name="Rectangle 6"/>
            <p:cNvSpPr>
              <a:spLocks noChangeArrowheads="1"/>
            </p:cNvSpPr>
            <p:nvPr/>
          </p:nvSpPr>
          <p:spPr bwMode="auto">
            <a:xfrm>
              <a:off x="2289" y="3365"/>
              <a:ext cx="813"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endParaRPr lang="en-US" altLang="tr-TR" b="1">
                <a:solidFill>
                  <a:schemeClr val="tx1"/>
                </a:solidFill>
                <a:latin typeface="Arial" charset="0"/>
              </a:endParaRPr>
            </a:p>
            <a:p>
              <a:endParaRPr lang="en-US" altLang="tr-TR" b="1">
                <a:solidFill>
                  <a:schemeClr val="tx1"/>
                </a:solidFill>
                <a:latin typeface="Arial" charset="0"/>
              </a:endParaRPr>
            </a:p>
          </p:txBody>
        </p:sp>
        <p:sp>
          <p:nvSpPr>
            <p:cNvPr id="79880" name="Text Box 7" descr="Kırtasiye"/>
            <p:cNvSpPr txBox="1">
              <a:spLocks noChangeArrowheads="1"/>
            </p:cNvSpPr>
            <p:nvPr/>
          </p:nvSpPr>
          <p:spPr bwMode="auto">
            <a:xfrm>
              <a:off x="2018" y="3339"/>
              <a:ext cx="998" cy="288"/>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en-US" altLang="tr-TR" b="1">
                  <a:solidFill>
                    <a:srgbClr val="000099"/>
                  </a:solidFill>
                  <a:latin typeface="Times New Roman" pitchFamily="18" charset="0"/>
                </a:rPr>
                <a:t>1.5 m</a:t>
              </a:r>
              <a:endParaRPr lang="tr-TR" altLang="tr-TR" b="1">
                <a:solidFill>
                  <a:srgbClr val="000099"/>
                </a:solidFill>
                <a:latin typeface="Times New Roman" pitchFamily="18" charset="0"/>
              </a:endParaRPr>
            </a:p>
          </p:txBody>
        </p:sp>
        <p:sp>
          <p:nvSpPr>
            <p:cNvPr id="79881" name="Text Box 8" descr="Kırtasiye"/>
            <p:cNvSpPr txBox="1">
              <a:spLocks noChangeArrowheads="1"/>
            </p:cNvSpPr>
            <p:nvPr/>
          </p:nvSpPr>
          <p:spPr bwMode="auto">
            <a:xfrm>
              <a:off x="4195" y="1525"/>
              <a:ext cx="953" cy="327"/>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endParaRPr lang="tr-TR" altLang="tr-TR" sz="2800" b="1">
                <a:solidFill>
                  <a:schemeClr val="tx1"/>
                </a:solidFill>
                <a:latin typeface="Times New Roman" pitchFamily="18" charset="0"/>
              </a:endParaRPr>
            </a:p>
          </p:txBody>
        </p:sp>
        <p:sp>
          <p:nvSpPr>
            <p:cNvPr id="79882" name="Text Box 9" descr="Kırtasiye"/>
            <p:cNvSpPr txBox="1">
              <a:spLocks noChangeArrowheads="1"/>
            </p:cNvSpPr>
            <p:nvPr/>
          </p:nvSpPr>
          <p:spPr bwMode="auto">
            <a:xfrm>
              <a:off x="975" y="1752"/>
              <a:ext cx="317" cy="231"/>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endParaRPr lang="tr-TR" altLang="tr-TR" sz="1800">
                <a:solidFill>
                  <a:schemeClr val="tx1"/>
                </a:solidFill>
                <a:latin typeface="Arial" charset="0"/>
              </a:endParaRPr>
            </a:p>
          </p:txBody>
        </p:sp>
        <p:sp>
          <p:nvSpPr>
            <p:cNvPr id="79883" name="Text Box 10"/>
            <p:cNvSpPr txBox="1">
              <a:spLocks noChangeArrowheads="1"/>
            </p:cNvSpPr>
            <p:nvPr/>
          </p:nvSpPr>
          <p:spPr bwMode="auto">
            <a:xfrm>
              <a:off x="1292" y="1797"/>
              <a:ext cx="227"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endParaRPr lang="tr-TR" altLang="tr-TR" sz="1800">
                <a:solidFill>
                  <a:schemeClr val="tx1"/>
                </a:solidFill>
                <a:latin typeface="Arial" charset="0"/>
              </a:endParaRPr>
            </a:p>
          </p:txBody>
        </p:sp>
      </p:grpSp>
    </p:spTree>
    <p:extLst>
      <p:ext uri="{BB962C8B-B14F-4D97-AF65-F5344CB8AC3E}">
        <p14:creationId xmlns:p14="http://schemas.microsoft.com/office/powerpoint/2010/main" val="1499244431"/>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8686800" cy="1143000"/>
          </a:xfrm>
        </p:spPr>
        <p:txBody>
          <a:bodyPr/>
          <a:lstStyle/>
          <a:p>
            <a:pPr algn="l" eaLnBrk="1" hangingPunct="1">
              <a:defRPr/>
            </a:pPr>
            <a:r>
              <a:rPr lang="tr-TR" altLang="tr-TR" sz="2800" b="1" dirty="0" smtClean="0">
                <a:solidFill>
                  <a:schemeClr val="tx2">
                    <a:lumMod val="60000"/>
                    <a:lumOff val="40000"/>
                  </a:schemeClr>
                </a:solidFill>
                <a:latin typeface="+mj-lt"/>
              </a:rPr>
              <a:t>El Merdiveninin Eğiminin Ayarlanması</a:t>
            </a:r>
            <a:endParaRPr lang="en-US" altLang="tr-TR" sz="2800" b="1" dirty="0" smtClean="0">
              <a:solidFill>
                <a:schemeClr val="tx2">
                  <a:lumMod val="60000"/>
                  <a:lumOff val="40000"/>
                </a:schemeClr>
              </a:solidFill>
              <a:latin typeface="+mj-lt"/>
            </a:endParaRPr>
          </a:p>
        </p:txBody>
      </p:sp>
      <p:pic>
        <p:nvPicPr>
          <p:cNvPr id="80899" name="Picture 4" descr="npo000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942975"/>
            <a:ext cx="56578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0900" name="Text Box 5"/>
          <p:cNvSpPr txBox="1">
            <a:spLocks noChangeArrowheads="1"/>
          </p:cNvSpPr>
          <p:nvPr/>
        </p:nvSpPr>
        <p:spPr bwMode="auto">
          <a:xfrm>
            <a:off x="5997575" y="942975"/>
            <a:ext cx="31464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r>
              <a:rPr lang="tr-TR" altLang="tr-TR" sz="2000" b="1">
                <a:solidFill>
                  <a:schemeClr val="tx1"/>
                </a:solidFill>
                <a:latin typeface="Verdana" pitchFamily="34" charset="0"/>
              </a:rPr>
              <a:t>Merdivenin 4/1  eğiminin ayarlanmasının pratik yolarından biri de resimde görüldüğü ayak ucu merdivenin alt ucuna gelecek şekilde dik durup elleri yere paralel olarak merdivene uzatmaktır. İşaret parmak uçlarının merdivene  değdiği durumda oran yaklaşık olarak 4/1 dir.</a:t>
            </a:r>
            <a:r>
              <a:rPr lang="en-US" altLang="tr-TR" sz="2000" b="1">
                <a:solidFill>
                  <a:schemeClr val="tx1"/>
                </a:solidFill>
                <a:latin typeface="Verdana" pitchFamily="34" charset="0"/>
              </a:rPr>
              <a:t> </a:t>
            </a:r>
          </a:p>
        </p:txBody>
      </p:sp>
    </p:spTree>
    <p:extLst>
      <p:ext uri="{BB962C8B-B14F-4D97-AF65-F5344CB8AC3E}">
        <p14:creationId xmlns:p14="http://schemas.microsoft.com/office/powerpoint/2010/main" val="20371824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Başlık 1"/>
          <p:cNvSpPr>
            <a:spLocks noGrp="1"/>
          </p:cNvSpPr>
          <p:nvPr>
            <p:ph type="title"/>
          </p:nvPr>
        </p:nvSpPr>
        <p:spPr>
          <a:xfrm>
            <a:off x="203200" y="-246063"/>
            <a:ext cx="8353425" cy="1271588"/>
          </a:xfrm>
        </p:spPr>
        <p:txBody>
          <a:bodyPr/>
          <a:lstStyle/>
          <a:p>
            <a:pPr algn="l"/>
            <a:r>
              <a:rPr lang="tr-TR" altLang="tr-TR" sz="3600" b="1" dirty="0" smtClean="0">
                <a:solidFill>
                  <a:schemeClr val="bg1"/>
                </a:solidFill>
                <a:latin typeface="+mj-lt"/>
              </a:rPr>
              <a:t>SABİT MERDİVENLER</a:t>
            </a:r>
          </a:p>
        </p:txBody>
      </p:sp>
      <p:sp>
        <p:nvSpPr>
          <p:cNvPr id="81923"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A0639B05-3C15-4386-9B79-08787152215C}" type="slidenum">
              <a:rPr lang="en-GB" altLang="tr-TR" sz="1200" smtClean="0">
                <a:solidFill>
                  <a:schemeClr val="tx2"/>
                </a:solidFill>
                <a:latin typeface="Arial" charset="0"/>
              </a:rPr>
              <a:pPr eaLnBrk="1" hangingPunct="1"/>
              <a:t>66</a:t>
            </a:fld>
            <a:endParaRPr lang="en-GB" altLang="tr-TR" sz="1200" smtClean="0">
              <a:solidFill>
                <a:schemeClr val="tx2"/>
              </a:solidFill>
              <a:latin typeface="Arial" charset="0"/>
            </a:endParaRPr>
          </a:p>
        </p:txBody>
      </p:sp>
      <p:sp>
        <p:nvSpPr>
          <p:cNvPr id="44035" name="Content Placeholder 2"/>
          <p:cNvSpPr>
            <a:spLocks noGrp="1"/>
          </p:cNvSpPr>
          <p:nvPr>
            <p:ph idx="4294967295"/>
          </p:nvPr>
        </p:nvSpPr>
        <p:spPr>
          <a:xfrm>
            <a:off x="363538" y="852488"/>
            <a:ext cx="8215312" cy="5592762"/>
          </a:xfrm>
          <a:solidFill>
            <a:srgbClr val="FFFFFF"/>
          </a:solidFill>
          <a:ln>
            <a:solidFill>
              <a:srgbClr val="000000"/>
            </a:solidFill>
          </a:ln>
        </p:spPr>
        <p:txBody>
          <a:bodyPr rtlCol="0">
            <a:normAutofit fontScale="85000" lnSpcReduction="20000"/>
          </a:bodyPr>
          <a:lstStyle/>
          <a:p>
            <a:pPr eaLnBrk="1" fontAlgn="auto" hangingPunct="1">
              <a:spcAft>
                <a:spcPts val="0"/>
              </a:spcAft>
              <a:buFont typeface="Wingdings" pitchFamily="2" charset="2"/>
              <a:buChar char="q"/>
              <a:defRPr/>
            </a:pPr>
            <a:r>
              <a:rPr lang="tr-TR" b="1" dirty="0" smtClean="0">
                <a:solidFill>
                  <a:srgbClr val="FF0000"/>
                </a:solidFill>
                <a:latin typeface="+mj-lt"/>
                <a:cs typeface="Times New Roman" pitchFamily="18" charset="0"/>
              </a:rPr>
              <a:t>Sabit</a:t>
            </a:r>
            <a:r>
              <a:rPr lang="tr-TR" dirty="0" smtClean="0">
                <a:solidFill>
                  <a:srgbClr val="FF0000"/>
                </a:solidFill>
                <a:latin typeface="+mj-lt"/>
                <a:cs typeface="Times New Roman" pitchFamily="18" charset="0"/>
              </a:rPr>
              <a:t> inşaat merdivenlerinde</a:t>
            </a:r>
            <a:r>
              <a:rPr lang="tr-TR" dirty="0" smtClean="0">
                <a:latin typeface="+mj-lt"/>
                <a:cs typeface="Times New Roman" pitchFamily="18" charset="0"/>
              </a:rPr>
              <a:t>, çıkılacak platformlara korkuluk ve uygun eteklik konacak ve bu </a:t>
            </a:r>
            <a:r>
              <a:rPr lang="tr-TR" dirty="0" smtClean="0">
                <a:solidFill>
                  <a:srgbClr val="FF0000"/>
                </a:solidFill>
                <a:latin typeface="+mj-lt"/>
                <a:cs typeface="Times New Roman" pitchFamily="18" charset="0"/>
              </a:rPr>
              <a:t>platformlar </a:t>
            </a:r>
            <a:r>
              <a:rPr lang="tr-TR" b="1" dirty="0" smtClean="0">
                <a:solidFill>
                  <a:srgbClr val="FF0000"/>
                </a:solidFill>
                <a:latin typeface="+mj-lt"/>
                <a:cs typeface="Times New Roman" pitchFamily="18" charset="0"/>
              </a:rPr>
              <a:t>60</a:t>
            </a:r>
            <a:r>
              <a:rPr lang="tr-TR" dirty="0" smtClean="0">
                <a:solidFill>
                  <a:srgbClr val="FF0000"/>
                </a:solidFill>
                <a:latin typeface="+mj-lt"/>
                <a:cs typeface="Times New Roman" pitchFamily="18" charset="0"/>
              </a:rPr>
              <a:t> santimetreden dar yapılmayacaktır. </a:t>
            </a:r>
            <a:r>
              <a:rPr lang="tr-TR" sz="3800" dirty="0" smtClean="0">
                <a:solidFill>
                  <a:srgbClr val="FF0000"/>
                </a:solidFill>
                <a:latin typeface="+mj-lt"/>
                <a:cs typeface="Times New Roman" pitchFamily="18" charset="0"/>
              </a:rPr>
              <a:t>4</a:t>
            </a:r>
            <a:r>
              <a:rPr lang="tr-TR" dirty="0" smtClean="0">
                <a:solidFill>
                  <a:srgbClr val="FF0000"/>
                </a:solidFill>
                <a:latin typeface="+mj-lt"/>
                <a:cs typeface="Times New Roman" pitchFamily="18" charset="0"/>
              </a:rPr>
              <a:t> basamaktan fazla olan sabit merdivenlere </a:t>
            </a:r>
            <a:r>
              <a:rPr lang="tr-TR" dirty="0" err="1" smtClean="0">
                <a:solidFill>
                  <a:srgbClr val="FF0000"/>
                </a:solidFill>
                <a:latin typeface="+mj-lt"/>
                <a:cs typeface="Times New Roman" pitchFamily="18" charset="0"/>
              </a:rPr>
              <a:t>trabzan</a:t>
            </a:r>
            <a:r>
              <a:rPr lang="tr-TR" dirty="0" smtClean="0">
                <a:solidFill>
                  <a:srgbClr val="FF0000"/>
                </a:solidFill>
                <a:latin typeface="+mj-lt"/>
                <a:cs typeface="Times New Roman" pitchFamily="18" charset="0"/>
              </a:rPr>
              <a:t> yapılacaktır.</a:t>
            </a:r>
          </a:p>
          <a:p>
            <a:pPr eaLnBrk="1" fontAlgn="auto" hangingPunct="1">
              <a:spcAft>
                <a:spcPts val="0"/>
              </a:spcAft>
              <a:buFont typeface="Wingdings" pitchFamily="2" charset="2"/>
              <a:buChar char="q"/>
              <a:defRPr/>
            </a:pPr>
            <a:r>
              <a:rPr lang="tr-TR" dirty="0" smtClean="0">
                <a:latin typeface="+mj-lt"/>
                <a:cs typeface="Times New Roman" pitchFamily="18" charset="0"/>
              </a:rPr>
              <a:t>10 metre yüksekliğini geçen sabit merdivenlerde, her </a:t>
            </a:r>
            <a:r>
              <a:rPr lang="tr-TR" b="1" dirty="0" smtClean="0">
                <a:solidFill>
                  <a:srgbClr val="FF0000"/>
                </a:solidFill>
                <a:latin typeface="+mj-lt"/>
                <a:cs typeface="Times New Roman" pitchFamily="18" charset="0"/>
              </a:rPr>
              <a:t>10 metrede</a:t>
            </a:r>
            <a:r>
              <a:rPr lang="tr-TR" dirty="0" smtClean="0">
                <a:solidFill>
                  <a:srgbClr val="FF0000"/>
                </a:solidFill>
                <a:latin typeface="+mj-lt"/>
                <a:cs typeface="Times New Roman" pitchFamily="18" charset="0"/>
              </a:rPr>
              <a:t> bir dinlenme platformu</a:t>
            </a:r>
            <a:r>
              <a:rPr lang="tr-TR" dirty="0" smtClean="0">
                <a:latin typeface="+mj-lt"/>
                <a:cs typeface="Times New Roman" pitchFamily="18" charset="0"/>
              </a:rPr>
              <a:t> yapılacaktır. </a:t>
            </a:r>
          </a:p>
          <a:p>
            <a:pPr eaLnBrk="1" fontAlgn="auto" hangingPunct="1">
              <a:spcAft>
                <a:spcPts val="0"/>
              </a:spcAft>
              <a:buFont typeface="Wingdings" pitchFamily="2" charset="2"/>
              <a:buChar char="q"/>
              <a:defRPr/>
            </a:pPr>
            <a:r>
              <a:rPr lang="tr-TR" dirty="0" smtClean="0">
                <a:latin typeface="+mj-lt"/>
                <a:cs typeface="Times New Roman" pitchFamily="18" charset="0"/>
              </a:rPr>
              <a:t>Basamakları yapılmamış betonarme merdiven döşemelerine </a:t>
            </a:r>
            <a:r>
              <a:rPr lang="tr-TR" dirty="0" smtClean="0">
                <a:solidFill>
                  <a:srgbClr val="FF0000"/>
                </a:solidFill>
                <a:latin typeface="+mj-lt"/>
                <a:cs typeface="Times New Roman" pitchFamily="18" charset="0"/>
              </a:rPr>
              <a:t>kayma veya düşmeyi önleyecek ahşap basamaklar</a:t>
            </a:r>
            <a:r>
              <a:rPr lang="tr-TR" dirty="0" smtClean="0">
                <a:latin typeface="+mj-lt"/>
                <a:cs typeface="Times New Roman" pitchFamily="18" charset="0"/>
              </a:rPr>
              <a:t> ve kova boşluğu kenarlarına ise uygun korkuluklar yapılacaktır</a:t>
            </a:r>
          </a:p>
          <a:p>
            <a:pPr eaLnBrk="1" fontAlgn="auto" hangingPunct="1">
              <a:spcAft>
                <a:spcPts val="0"/>
              </a:spcAft>
              <a:buFont typeface="Wingdings" pitchFamily="2" charset="2"/>
              <a:buChar char="q"/>
              <a:defRPr/>
            </a:pPr>
            <a:r>
              <a:rPr lang="tr-TR" dirty="0" smtClean="0">
                <a:latin typeface="+mj-lt"/>
                <a:cs typeface="Times New Roman" pitchFamily="18" charset="0"/>
              </a:rPr>
              <a:t>Düz saçtan veya madeni malzemeden yapılmış merdiven basamaklarının üstleri </a:t>
            </a:r>
            <a:r>
              <a:rPr lang="tr-TR" dirty="0" smtClean="0">
                <a:solidFill>
                  <a:srgbClr val="FF0000"/>
                </a:solidFill>
                <a:latin typeface="+mj-lt"/>
                <a:cs typeface="Times New Roman" pitchFamily="18" charset="0"/>
              </a:rPr>
              <a:t>kaymayacak malzeme</a:t>
            </a:r>
            <a:r>
              <a:rPr lang="tr-TR" dirty="0" smtClean="0">
                <a:latin typeface="+mj-lt"/>
                <a:cs typeface="Times New Roman" pitchFamily="18" charset="0"/>
              </a:rPr>
              <a:t> ile kaplanacaktır. </a:t>
            </a:r>
            <a:endParaRPr lang="en-US" dirty="0" smtClean="0">
              <a:latin typeface="+mj-lt"/>
            </a:endParaRPr>
          </a:p>
        </p:txBody>
      </p:sp>
    </p:spTree>
    <p:extLst>
      <p:ext uri="{BB962C8B-B14F-4D97-AF65-F5344CB8AC3E}">
        <p14:creationId xmlns:p14="http://schemas.microsoft.com/office/powerpoint/2010/main" val="231590091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l"/>
            <a:r>
              <a:rPr lang="en-US" altLang="tr-TR" smtClean="0">
                <a:solidFill>
                  <a:srgbClr val="002060"/>
                </a:solidFill>
                <a:latin typeface="+mj-lt"/>
              </a:rPr>
              <a:t>S</a:t>
            </a:r>
            <a:r>
              <a:rPr lang="tr-TR" altLang="tr-TR" smtClean="0">
                <a:solidFill>
                  <a:srgbClr val="002060"/>
                </a:solidFill>
                <a:latin typeface="+mj-lt"/>
              </a:rPr>
              <a:t>abit merdiven</a:t>
            </a:r>
            <a:endParaRPr lang="en-US" altLang="tr-TR" smtClean="0">
              <a:solidFill>
                <a:srgbClr val="002060"/>
              </a:solidFill>
              <a:latin typeface="+mj-lt"/>
            </a:endParaRPr>
          </a:p>
        </p:txBody>
      </p:sp>
      <p:sp>
        <p:nvSpPr>
          <p:cNvPr id="82947" name="Rectangle 3"/>
          <p:cNvSpPr>
            <a:spLocks noGrp="1" noChangeArrowheads="1"/>
          </p:cNvSpPr>
          <p:nvPr>
            <p:ph type="body" sz="half" idx="1"/>
          </p:nvPr>
        </p:nvSpPr>
        <p:spPr/>
        <p:txBody>
          <a:bodyPr/>
          <a:lstStyle/>
          <a:p>
            <a:pPr eaLnBrk="1" hangingPunct="1">
              <a:buFont typeface="Wingdings" pitchFamily="2" charset="2"/>
              <a:buChar char="q"/>
            </a:pPr>
            <a:r>
              <a:rPr lang="tr-TR" altLang="tr-TR" sz="3600" smtClean="0">
                <a:solidFill>
                  <a:srgbClr val="FF0000"/>
                </a:solidFill>
                <a:latin typeface="+mj-lt"/>
                <a:cs typeface="Times New Roman" pitchFamily="18" charset="0"/>
              </a:rPr>
              <a:t>4</a:t>
            </a:r>
            <a:r>
              <a:rPr lang="tr-TR" altLang="tr-TR" sz="2800" smtClean="0">
                <a:solidFill>
                  <a:srgbClr val="FF0000"/>
                </a:solidFill>
                <a:latin typeface="+mj-lt"/>
                <a:cs typeface="Times New Roman" pitchFamily="18" charset="0"/>
              </a:rPr>
              <a:t> basamaktan fazla </a:t>
            </a:r>
            <a:r>
              <a:rPr lang="tr-TR" altLang="tr-TR" sz="2800" smtClean="0">
                <a:latin typeface="+mj-lt"/>
                <a:cs typeface="Times New Roman" pitchFamily="18" charset="0"/>
              </a:rPr>
              <a:t>olan sabit merdivenlere </a:t>
            </a:r>
            <a:r>
              <a:rPr lang="tr-TR" altLang="tr-TR" sz="2800" smtClean="0">
                <a:solidFill>
                  <a:srgbClr val="FF0000"/>
                </a:solidFill>
                <a:latin typeface="+mj-lt"/>
                <a:cs typeface="Times New Roman" pitchFamily="18" charset="0"/>
              </a:rPr>
              <a:t>trabzan </a:t>
            </a:r>
            <a:r>
              <a:rPr lang="tr-TR" altLang="tr-TR" sz="2800" smtClean="0">
                <a:latin typeface="+mj-lt"/>
                <a:cs typeface="Times New Roman" pitchFamily="18" charset="0"/>
              </a:rPr>
              <a:t>yapılacaktır.</a:t>
            </a:r>
          </a:p>
          <a:p>
            <a:pPr eaLnBrk="1" hangingPunct="1">
              <a:buFont typeface="Wingdings" pitchFamily="2" charset="2"/>
              <a:buChar char="q"/>
            </a:pPr>
            <a:endParaRPr lang="tr-TR" altLang="tr-TR" sz="2800" smtClean="0">
              <a:latin typeface="+mj-lt"/>
              <a:cs typeface="Times New Roman" pitchFamily="18" charset="0"/>
            </a:endParaRPr>
          </a:p>
          <a:p>
            <a:pPr eaLnBrk="1" hangingPunct="1">
              <a:buFont typeface="Wingdings" pitchFamily="2" charset="2"/>
              <a:buChar char="q"/>
            </a:pPr>
            <a:endParaRPr lang="tr-TR" altLang="tr-TR" sz="2800" smtClean="0">
              <a:latin typeface="+mj-lt"/>
              <a:cs typeface="Times New Roman" pitchFamily="18" charset="0"/>
            </a:endParaRPr>
          </a:p>
          <a:p>
            <a:pPr eaLnBrk="1" hangingPunct="1">
              <a:buFont typeface="Wingdings" pitchFamily="2" charset="2"/>
              <a:buChar char="q"/>
            </a:pPr>
            <a:r>
              <a:rPr lang="tr-TR" altLang="tr-TR" sz="2800" smtClean="0">
                <a:latin typeface="+mj-lt"/>
                <a:cs typeface="Times New Roman" pitchFamily="18" charset="0"/>
              </a:rPr>
              <a:t>10 metre yüksekliğini geçen sabit merdivenlerde, her </a:t>
            </a:r>
            <a:r>
              <a:rPr lang="tr-TR" altLang="tr-TR" sz="2800" b="1" smtClean="0">
                <a:solidFill>
                  <a:srgbClr val="FF0000"/>
                </a:solidFill>
                <a:latin typeface="+mj-lt"/>
                <a:cs typeface="Times New Roman" pitchFamily="18" charset="0"/>
              </a:rPr>
              <a:t>10 metrede</a:t>
            </a:r>
            <a:r>
              <a:rPr lang="tr-TR" altLang="tr-TR" sz="2800" smtClean="0">
                <a:solidFill>
                  <a:srgbClr val="FF0000"/>
                </a:solidFill>
                <a:latin typeface="+mj-lt"/>
                <a:cs typeface="Times New Roman" pitchFamily="18" charset="0"/>
              </a:rPr>
              <a:t> bir dinlenme platformu</a:t>
            </a:r>
            <a:r>
              <a:rPr lang="tr-TR" altLang="tr-TR" sz="2800" smtClean="0">
                <a:latin typeface="+mj-lt"/>
                <a:cs typeface="Times New Roman" pitchFamily="18" charset="0"/>
              </a:rPr>
              <a:t> yapılacaktır. </a:t>
            </a:r>
          </a:p>
          <a:p>
            <a:pPr>
              <a:buClr>
                <a:schemeClr val="tx2"/>
              </a:buClr>
              <a:buFont typeface="Wingdings" pitchFamily="2" charset="2"/>
              <a:buChar char="q"/>
            </a:pPr>
            <a:endParaRPr lang="en-US" altLang="tr-TR" sz="2800" smtClean="0">
              <a:latin typeface="+mj-lt"/>
            </a:endParaRPr>
          </a:p>
        </p:txBody>
      </p:sp>
      <p:pic>
        <p:nvPicPr>
          <p:cNvPr id="82948" name="Picture 7" descr="Picture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40354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119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0175" y="279400"/>
            <a:ext cx="8782050" cy="6411913"/>
          </a:xfrm>
        </p:spPr>
        <p:txBody>
          <a:bodyPr rtlCol="0">
            <a:normAutofit fontScale="55000" lnSpcReduction="20000"/>
          </a:bodyPr>
          <a:lstStyle/>
          <a:p>
            <a:pPr marL="0" indent="0" algn="just" eaLnBrk="1" fontAlgn="auto" hangingPunct="1">
              <a:spcAft>
                <a:spcPts val="0"/>
              </a:spcAft>
              <a:buFont typeface="Arial" pitchFamily="34" charset="0"/>
              <a:buNone/>
              <a:defRPr/>
            </a:pPr>
            <a:r>
              <a:rPr lang="tr-TR" sz="4500" b="1" u="sng" dirty="0" smtClean="0">
                <a:solidFill>
                  <a:schemeClr val="bg1"/>
                </a:solidFill>
                <a:latin typeface="+mj-lt"/>
              </a:rPr>
              <a:t>Halat kullanarak yapılan çalışmalarla ilgili özel hükümler</a:t>
            </a:r>
          </a:p>
          <a:p>
            <a:pPr marL="0" indent="0" algn="just" eaLnBrk="1" fontAlgn="auto" hangingPunct="1">
              <a:spcAft>
                <a:spcPts val="0"/>
              </a:spcAft>
              <a:buFont typeface="Arial" pitchFamily="34" charset="0"/>
              <a:buNone/>
              <a:defRPr/>
            </a:pPr>
            <a:r>
              <a:rPr lang="tr-TR" sz="3800" dirty="0" smtClean="0">
                <a:latin typeface="+mj-lt"/>
              </a:rPr>
              <a:t>a) Sistemde biri, inip çıkmada veya </a:t>
            </a:r>
            <a:r>
              <a:rPr lang="tr-TR" sz="3800" dirty="0" smtClean="0">
                <a:solidFill>
                  <a:schemeClr val="bg1"/>
                </a:solidFill>
                <a:latin typeface="+mj-lt"/>
              </a:rPr>
              <a:t>destek</a:t>
            </a:r>
            <a:r>
              <a:rPr lang="tr-TR" sz="3800" dirty="0" smtClean="0">
                <a:latin typeface="+mj-lt"/>
              </a:rPr>
              <a:t> olarak kullanılan </a:t>
            </a:r>
            <a:r>
              <a:rPr lang="tr-TR" sz="3800" b="1" dirty="0" smtClean="0">
                <a:solidFill>
                  <a:schemeClr val="bg1"/>
                </a:solidFill>
                <a:latin typeface="+mj-lt"/>
              </a:rPr>
              <a:t>çalışma halatı</a:t>
            </a:r>
            <a:r>
              <a:rPr lang="tr-TR" sz="3800" dirty="0" smtClean="0">
                <a:latin typeface="+mj-lt"/>
              </a:rPr>
              <a:t>, diğeri ise </a:t>
            </a:r>
            <a:r>
              <a:rPr lang="tr-TR" sz="3800" dirty="0" smtClean="0">
                <a:solidFill>
                  <a:schemeClr val="bg1"/>
                </a:solidFill>
                <a:latin typeface="+mj-lt"/>
              </a:rPr>
              <a:t>güvenlik halatı</a:t>
            </a:r>
            <a:r>
              <a:rPr lang="tr-TR" sz="3800" dirty="0" smtClean="0">
                <a:solidFill>
                  <a:srgbClr val="FF0000"/>
                </a:solidFill>
                <a:latin typeface="+mj-lt"/>
              </a:rPr>
              <a:t> </a:t>
            </a:r>
            <a:r>
              <a:rPr lang="tr-TR" sz="3800" dirty="0" smtClean="0">
                <a:latin typeface="+mj-lt"/>
              </a:rPr>
              <a:t>olacak şekilde ayrı kancalı </a:t>
            </a:r>
            <a:r>
              <a:rPr lang="tr-TR" sz="3800" b="1" dirty="0" smtClean="0">
                <a:solidFill>
                  <a:srgbClr val="0070C0"/>
                </a:solidFill>
                <a:latin typeface="+mj-lt"/>
              </a:rPr>
              <a:t>en az iki halat</a:t>
            </a:r>
            <a:r>
              <a:rPr lang="tr-TR" sz="3800" dirty="0" smtClean="0">
                <a:latin typeface="+mj-lt"/>
              </a:rPr>
              <a:t> bulunur.</a:t>
            </a:r>
          </a:p>
          <a:p>
            <a:pPr marL="0" indent="0" algn="just" eaLnBrk="1" fontAlgn="auto" hangingPunct="1">
              <a:spcAft>
                <a:spcPts val="0"/>
              </a:spcAft>
              <a:buFont typeface="Arial" pitchFamily="34" charset="0"/>
              <a:buNone/>
              <a:defRPr/>
            </a:pPr>
            <a:r>
              <a:rPr lang="tr-TR" sz="3800" dirty="0" smtClean="0">
                <a:latin typeface="+mj-lt"/>
              </a:rPr>
              <a:t>b) Çalışanlara</a:t>
            </a:r>
            <a:r>
              <a:rPr lang="tr-TR" sz="3800" dirty="0" smtClean="0">
                <a:solidFill>
                  <a:schemeClr val="bg1"/>
                </a:solidFill>
                <a:latin typeface="+mj-lt"/>
              </a:rPr>
              <a:t>, </a:t>
            </a:r>
            <a:r>
              <a:rPr lang="tr-TR" sz="3800" b="1" dirty="0" smtClean="0">
                <a:solidFill>
                  <a:schemeClr val="bg1"/>
                </a:solidFill>
                <a:latin typeface="+mj-lt"/>
              </a:rPr>
              <a:t>çalışma halatına bağlı </a:t>
            </a:r>
            <a:r>
              <a:rPr lang="tr-TR" sz="3800" b="1" dirty="0" smtClean="0">
                <a:solidFill>
                  <a:srgbClr val="0070C0"/>
                </a:solidFill>
                <a:latin typeface="+mj-lt"/>
              </a:rPr>
              <a:t>paraşütçü tipi emniyet kemeri verilir</a:t>
            </a:r>
            <a:r>
              <a:rPr lang="tr-TR" sz="3800" dirty="0" smtClean="0">
                <a:latin typeface="+mj-lt"/>
              </a:rPr>
              <a:t> ve kullandırılır. Emniyet kemerinin </a:t>
            </a:r>
            <a:r>
              <a:rPr lang="tr-TR" sz="3800" b="1" u="sng" dirty="0" smtClean="0">
                <a:latin typeface="+mj-lt"/>
              </a:rPr>
              <a:t>ayrıca güvenlik halatı ile bağlantısı sağlanır.</a:t>
            </a:r>
          </a:p>
          <a:p>
            <a:pPr marL="0" indent="0" algn="just" eaLnBrk="1" fontAlgn="auto" hangingPunct="1">
              <a:spcAft>
                <a:spcPts val="0"/>
              </a:spcAft>
              <a:buFont typeface="Arial" pitchFamily="34" charset="0"/>
              <a:buNone/>
              <a:defRPr/>
            </a:pPr>
            <a:endParaRPr lang="tr-TR" sz="3800" dirty="0" smtClean="0">
              <a:latin typeface="+mj-lt"/>
            </a:endParaRPr>
          </a:p>
          <a:p>
            <a:pPr marL="0" indent="0" algn="just" eaLnBrk="1" fontAlgn="auto" hangingPunct="1">
              <a:spcAft>
                <a:spcPts val="0"/>
              </a:spcAft>
              <a:buFont typeface="Arial" pitchFamily="34" charset="0"/>
              <a:buNone/>
              <a:defRPr/>
            </a:pPr>
            <a:r>
              <a:rPr lang="tr-TR" sz="3800" dirty="0" smtClean="0">
                <a:latin typeface="+mj-lt"/>
              </a:rPr>
              <a:t>c) </a:t>
            </a:r>
            <a:r>
              <a:rPr lang="tr-TR" sz="3800" b="1" dirty="0" smtClean="0">
                <a:latin typeface="+mj-lt"/>
              </a:rPr>
              <a:t>Çalışma halatı</a:t>
            </a:r>
            <a:r>
              <a:rPr lang="tr-TR" sz="3800" dirty="0" smtClean="0">
                <a:latin typeface="+mj-lt"/>
              </a:rPr>
              <a:t>, güvenli </a:t>
            </a:r>
            <a:r>
              <a:rPr lang="tr-TR" sz="3800" u="sng" dirty="0" smtClean="0">
                <a:latin typeface="+mj-lt"/>
              </a:rPr>
              <a:t>iniş ve çıkış araçları ile teçhiz edilir </a:t>
            </a:r>
            <a:r>
              <a:rPr lang="tr-TR" sz="3800" dirty="0" smtClean="0">
                <a:latin typeface="+mj-lt"/>
              </a:rPr>
              <a:t>ve kullanıcının hareket kontrolünü kaybetmesi halinde, düşmesini önlemek için </a:t>
            </a:r>
            <a:r>
              <a:rPr lang="tr-TR" sz="3800" b="1" dirty="0" smtClean="0">
                <a:solidFill>
                  <a:srgbClr val="FF0000"/>
                </a:solidFill>
                <a:latin typeface="+mj-lt"/>
              </a:rPr>
              <a:t>kendiliğinden kilitlenebilen sisteme sahip </a:t>
            </a:r>
            <a:r>
              <a:rPr lang="tr-TR" sz="3800" dirty="0" smtClean="0">
                <a:latin typeface="+mj-lt"/>
              </a:rPr>
              <a:t>olması gerekir. </a:t>
            </a:r>
            <a:r>
              <a:rPr lang="tr-TR" sz="3800" b="1" dirty="0" smtClean="0">
                <a:latin typeface="+mj-lt"/>
              </a:rPr>
              <a:t>Güvenlik halatında </a:t>
            </a:r>
            <a:r>
              <a:rPr lang="tr-TR" sz="3800" dirty="0" smtClean="0">
                <a:latin typeface="+mj-lt"/>
              </a:rPr>
              <a:t>da, çalışan ile birlikte hareket eden düşmeyi önleyici bir sistem bulunur.</a:t>
            </a:r>
          </a:p>
          <a:p>
            <a:pPr marL="0" indent="0" algn="just" eaLnBrk="1" fontAlgn="auto" hangingPunct="1">
              <a:spcAft>
                <a:spcPts val="0"/>
              </a:spcAft>
              <a:buFont typeface="Arial" pitchFamily="34" charset="0"/>
              <a:buNone/>
              <a:defRPr/>
            </a:pPr>
            <a:r>
              <a:rPr lang="tr-TR" sz="3800" dirty="0" smtClean="0">
                <a:latin typeface="+mj-lt"/>
              </a:rPr>
              <a:t>ç) Çalışan tarafından kullanılan </a:t>
            </a:r>
            <a:r>
              <a:rPr lang="tr-TR" sz="3800" b="1" dirty="0" smtClean="0">
                <a:solidFill>
                  <a:srgbClr val="FF0000"/>
                </a:solidFill>
                <a:latin typeface="+mj-lt"/>
              </a:rPr>
              <a:t>alet, edevat ve diğer aksesuarlar </a:t>
            </a:r>
            <a:r>
              <a:rPr lang="tr-TR" sz="3800" dirty="0" smtClean="0">
                <a:latin typeface="+mj-lt"/>
              </a:rPr>
              <a:t>paraşütçü tipi emniyet kemerine veya oturma yerine veya başka </a:t>
            </a:r>
            <a:r>
              <a:rPr lang="tr-TR" sz="3800" b="1" dirty="0" smtClean="0">
                <a:solidFill>
                  <a:srgbClr val="FF0000"/>
                </a:solidFill>
                <a:latin typeface="+mj-lt"/>
              </a:rPr>
              <a:t>uygun bir yere bağlanarak güvenli hale getirilir.</a:t>
            </a:r>
          </a:p>
          <a:p>
            <a:pPr marL="0" indent="0" algn="just" eaLnBrk="1" fontAlgn="auto" hangingPunct="1">
              <a:spcAft>
                <a:spcPts val="0"/>
              </a:spcAft>
              <a:buFont typeface="Arial" pitchFamily="34" charset="0"/>
              <a:buNone/>
              <a:defRPr/>
            </a:pPr>
            <a:r>
              <a:rPr lang="tr-TR" sz="3800" dirty="0" smtClean="0">
                <a:latin typeface="+mj-lt"/>
              </a:rPr>
              <a:t>d) </a:t>
            </a:r>
            <a:r>
              <a:rPr lang="tr-TR" sz="3800" b="1" dirty="0" smtClean="0">
                <a:solidFill>
                  <a:srgbClr val="FF0000"/>
                </a:solidFill>
                <a:latin typeface="+mj-lt"/>
              </a:rPr>
              <a:t>Acil bir durumda </a:t>
            </a:r>
            <a:r>
              <a:rPr lang="tr-TR" sz="3800" dirty="0" smtClean="0">
                <a:latin typeface="+mj-lt"/>
              </a:rPr>
              <a:t>çalışanın derhal kurtarılabilmesi için iş uygun şekilde </a:t>
            </a:r>
            <a:r>
              <a:rPr lang="tr-TR" sz="3800" b="1" dirty="0" smtClean="0">
                <a:solidFill>
                  <a:srgbClr val="FF0000"/>
                </a:solidFill>
                <a:latin typeface="+mj-lt"/>
              </a:rPr>
              <a:t>planlanır ve gözetim sağlanır.</a:t>
            </a:r>
          </a:p>
          <a:p>
            <a:pPr marL="0" indent="0" algn="just" eaLnBrk="1" fontAlgn="auto" hangingPunct="1">
              <a:spcAft>
                <a:spcPts val="0"/>
              </a:spcAft>
              <a:buFont typeface="Arial" pitchFamily="34" charset="0"/>
              <a:buNone/>
              <a:defRPr/>
            </a:pPr>
            <a:r>
              <a:rPr lang="tr-TR" sz="3800" dirty="0" smtClean="0">
                <a:latin typeface="+mj-lt"/>
              </a:rPr>
              <a:t>(</a:t>
            </a:r>
            <a:r>
              <a:rPr lang="tr-TR" sz="3800" b="1" dirty="0" smtClean="0">
                <a:solidFill>
                  <a:srgbClr val="0070C0"/>
                </a:solidFill>
                <a:latin typeface="+mj-lt"/>
              </a:rPr>
              <a:t>İş </a:t>
            </a:r>
            <a:r>
              <a:rPr lang="tr-TR" sz="3800" b="1" dirty="0" err="1" smtClean="0">
                <a:solidFill>
                  <a:srgbClr val="0070C0"/>
                </a:solidFill>
                <a:latin typeface="+mj-lt"/>
              </a:rPr>
              <a:t>Ekipm</a:t>
            </a:r>
            <a:r>
              <a:rPr lang="tr-TR" sz="3800" b="1" dirty="0" smtClean="0">
                <a:solidFill>
                  <a:srgbClr val="0070C0"/>
                </a:solidFill>
                <a:latin typeface="+mj-lt"/>
              </a:rPr>
              <a:t>. </a:t>
            </a:r>
            <a:r>
              <a:rPr lang="tr-TR" sz="3800" b="1" dirty="0" err="1" smtClean="0">
                <a:solidFill>
                  <a:srgbClr val="0070C0"/>
                </a:solidFill>
                <a:latin typeface="+mj-lt"/>
              </a:rPr>
              <a:t>Kull</a:t>
            </a:r>
            <a:r>
              <a:rPr lang="tr-TR" sz="3800" b="1" dirty="0" smtClean="0">
                <a:solidFill>
                  <a:srgbClr val="0070C0"/>
                </a:solidFill>
                <a:latin typeface="+mj-lt"/>
              </a:rPr>
              <a:t>. İSG Yön. EK-II /Md.4) </a:t>
            </a:r>
            <a:endParaRPr lang="tr-TR" sz="3800" dirty="0" smtClean="0">
              <a:latin typeface="+mj-lt"/>
            </a:endParaRPr>
          </a:p>
          <a:p>
            <a:pPr eaLnBrk="1" fontAlgn="auto" hangingPunct="1">
              <a:spcAft>
                <a:spcPts val="0"/>
              </a:spcAft>
              <a:buFont typeface="Arial" pitchFamily="34" charset="0"/>
              <a:buChar char="•"/>
              <a:defRPr/>
            </a:pPr>
            <a:endParaRPr lang="tr-TR" dirty="0" smtClean="0">
              <a:latin typeface="+mj-lt"/>
            </a:endParaRPr>
          </a:p>
          <a:p>
            <a:pPr eaLnBrk="1" fontAlgn="auto" hangingPunct="1">
              <a:spcAft>
                <a:spcPts val="0"/>
              </a:spcAft>
              <a:buFont typeface="Arial" pitchFamily="34" charset="0"/>
              <a:buChar char="•"/>
              <a:defRPr/>
            </a:pPr>
            <a:endParaRPr lang="tr-TR" dirty="0" smtClean="0">
              <a:latin typeface="+mj-lt"/>
            </a:endParaRPr>
          </a:p>
        </p:txBody>
      </p:sp>
      <p:sp>
        <p:nvSpPr>
          <p:cNvPr id="4" name="Slayt Numarası Yer Tutucusu 3"/>
          <p:cNvSpPr>
            <a:spLocks noGrp="1"/>
          </p:cNvSpPr>
          <p:nvPr>
            <p:ph type="sldNum" sz="quarter" idx="12"/>
          </p:nvPr>
        </p:nvSpPr>
        <p:spPr/>
        <p:txBody>
          <a:bodyPr/>
          <a:lstStyle/>
          <a:p>
            <a:pPr>
              <a:defRPr/>
            </a:pPr>
            <a:fld id="{3B210B88-6B5A-4D73-BA39-E6F9CE7E55BD}" type="slidenum">
              <a:rPr lang="en-GB"/>
              <a:pPr>
                <a:defRPr/>
              </a:pPr>
              <a:t>68</a:t>
            </a:fld>
            <a:endParaRPr lang="en-GB" dirty="0"/>
          </a:p>
        </p:txBody>
      </p:sp>
    </p:spTree>
    <p:extLst>
      <p:ext uri="{BB962C8B-B14F-4D97-AF65-F5344CB8AC3E}">
        <p14:creationId xmlns:p14="http://schemas.microsoft.com/office/powerpoint/2010/main" val="24310302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01600" y="0"/>
            <a:ext cx="8588375" cy="1143000"/>
          </a:xfrm>
        </p:spPr>
        <p:txBody>
          <a:bodyPr/>
          <a:lstStyle/>
          <a:p>
            <a:pPr algn="l" eaLnBrk="1" hangingPunct="1"/>
            <a:r>
              <a:rPr lang="tr-TR" altLang="tr-TR" b="1" dirty="0" smtClean="0">
                <a:solidFill>
                  <a:schemeClr val="bg1"/>
                </a:solidFill>
                <a:latin typeface="+mj-lt"/>
              </a:rPr>
              <a:t>Halatlar</a:t>
            </a:r>
            <a:endParaRPr lang="en-US" altLang="tr-TR" b="1" dirty="0" smtClean="0">
              <a:solidFill>
                <a:schemeClr val="bg1"/>
              </a:solidFill>
              <a:latin typeface="+mj-lt"/>
            </a:endParaRPr>
          </a:p>
        </p:txBody>
      </p:sp>
      <p:sp>
        <p:nvSpPr>
          <p:cNvPr id="178178" name="Slide Number Placeholder 4"/>
          <p:cNvSpPr>
            <a:spLocks noGrp="1"/>
          </p:cNvSpPr>
          <p:nvPr>
            <p:ph type="sldNum" sz="quarter" idx="12"/>
          </p:nvPr>
        </p:nvSpPr>
        <p:spPr/>
        <p:txBody>
          <a:bodyPr/>
          <a:lstStyle/>
          <a:p>
            <a:pPr>
              <a:defRPr/>
            </a:pPr>
            <a:fld id="{39D7CF2A-DBBC-4FB7-8F0A-C96E05F2A71E}" type="slidenum">
              <a:rPr lang="en-US"/>
              <a:pPr>
                <a:defRPr/>
              </a:pPr>
              <a:t>69</a:t>
            </a:fld>
            <a:endParaRPr lang="en-US" dirty="0"/>
          </a:p>
        </p:txBody>
      </p:sp>
      <p:pic>
        <p:nvPicPr>
          <p:cNvPr id="84996" name="Picture 5" descr="146-4655_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992188"/>
            <a:ext cx="2801937" cy="5546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499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3" y="1131888"/>
            <a:ext cx="2163762"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200" y="1131888"/>
            <a:ext cx="1019175"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992188"/>
            <a:ext cx="11334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200" y="3835400"/>
            <a:ext cx="10191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113" y="3835400"/>
            <a:ext cx="12096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83955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Grp="1" noChangeAspect="1"/>
          </p:cNvGraphicFramePr>
          <p:nvPr>
            <p:ph sz="half" idx="1"/>
          </p:nvPr>
        </p:nvGraphicFramePr>
        <p:xfrm>
          <a:off x="188913" y="1131888"/>
          <a:ext cx="8677275" cy="4848225"/>
        </p:xfrm>
        <a:graphic>
          <a:graphicData uri="http://schemas.openxmlformats.org/presentationml/2006/ole">
            <mc:AlternateContent xmlns:mc="http://schemas.openxmlformats.org/markup-compatibility/2006">
              <mc:Choice xmlns:v="urn:schemas-microsoft-com:vml" Requires="v">
                <p:oleObj spid="_x0000_s1028" name="Grafik" r:id="rId3" imgW="7496280" imgH="4067255" progId="MSGraph.Chart.8">
                  <p:embed followColorScheme="full"/>
                </p:oleObj>
              </mc:Choice>
              <mc:Fallback>
                <p:oleObj name="Grafik" r:id="rId3" imgW="7496280" imgH="4067255" progId="MSGraph.Chart.8">
                  <p:embed followColorScheme="full"/>
                  <p:pic>
                    <p:nvPicPr>
                      <p:cNvPr id="0" name=""/>
                      <p:cNvPicPr>
                        <a:picLocks noGrp="1" noChangeAspect="1" noChangeArrowheads="1"/>
                      </p:cNvPicPr>
                      <p:nvPr/>
                    </p:nvPicPr>
                    <p:blipFill>
                      <a:blip r:embed="rId4">
                        <a:lum bright="38000" contrast="8000"/>
                      </a:blip>
                      <a:srcRect/>
                      <a:stretch>
                        <a:fillRect/>
                      </a:stretch>
                    </p:blipFill>
                    <p:spPr bwMode="auto">
                      <a:xfrm>
                        <a:off x="188913" y="1131888"/>
                        <a:ext cx="8677275" cy="4848225"/>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ayt Numarası Yer Tutucusu 1"/>
          <p:cNvSpPr>
            <a:spLocks noGrp="1"/>
          </p:cNvSpPr>
          <p:nvPr>
            <p:ph type="sldNum" sz="quarter" idx="12"/>
          </p:nvPr>
        </p:nvSpPr>
        <p:spPr/>
        <p:txBody>
          <a:bodyPr/>
          <a:lstStyle/>
          <a:p>
            <a:pPr>
              <a:defRPr/>
            </a:pPr>
            <a:fld id="{275FB8AC-8C7C-4117-82A7-F4A7AA7F574B}" type="slidenum">
              <a:rPr lang="tr-TR" smtClean="0"/>
              <a:pPr>
                <a:defRPr/>
              </a:pPr>
              <a:t>7</a:t>
            </a:fld>
            <a:endParaRPr lang="tr-TR"/>
          </a:p>
        </p:txBody>
      </p:sp>
      <p:sp>
        <p:nvSpPr>
          <p:cNvPr id="1028" name="Text Box 8"/>
          <p:cNvSpPr txBox="1">
            <a:spLocks noChangeArrowheads="1"/>
          </p:cNvSpPr>
          <p:nvPr/>
        </p:nvSpPr>
        <p:spPr bwMode="auto">
          <a:xfrm>
            <a:off x="3995738" y="2997200"/>
            <a:ext cx="1065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2000" b="1">
                <a:solidFill>
                  <a:schemeClr val="tx2"/>
                </a:solidFill>
              </a:rPr>
              <a:t>% 44</a:t>
            </a:r>
          </a:p>
        </p:txBody>
      </p:sp>
      <p:sp>
        <p:nvSpPr>
          <p:cNvPr id="1029" name="Text Box 9"/>
          <p:cNvSpPr txBox="1">
            <a:spLocks noChangeArrowheads="1"/>
          </p:cNvSpPr>
          <p:nvPr/>
        </p:nvSpPr>
        <p:spPr bwMode="auto">
          <a:xfrm>
            <a:off x="2627313" y="3500438"/>
            <a:ext cx="8651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spcBef>
                <a:spcPct val="50000"/>
              </a:spcBef>
            </a:pPr>
            <a:r>
              <a:rPr lang="tr-TR" altLang="tr-TR" sz="2000" b="1">
                <a:solidFill>
                  <a:schemeClr val="tx2"/>
                </a:solidFill>
              </a:rPr>
              <a:t>% 14</a:t>
            </a:r>
          </a:p>
        </p:txBody>
      </p:sp>
      <p:sp>
        <p:nvSpPr>
          <p:cNvPr id="1030" name="Text Box 10"/>
          <p:cNvSpPr txBox="1">
            <a:spLocks noChangeArrowheads="1"/>
          </p:cNvSpPr>
          <p:nvPr/>
        </p:nvSpPr>
        <p:spPr bwMode="auto">
          <a:xfrm>
            <a:off x="1476375" y="3357563"/>
            <a:ext cx="102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tr-TR" altLang="tr-TR" sz="2000" b="1">
                <a:solidFill>
                  <a:schemeClr val="tx2"/>
                </a:solidFill>
              </a:rPr>
              <a:t>% 11</a:t>
            </a:r>
          </a:p>
        </p:txBody>
      </p:sp>
      <p:sp>
        <p:nvSpPr>
          <p:cNvPr id="3" name="Text Box 11"/>
          <p:cNvSpPr txBox="1">
            <a:spLocks noChangeArrowheads="1"/>
          </p:cNvSpPr>
          <p:nvPr/>
        </p:nvSpPr>
        <p:spPr bwMode="auto">
          <a:xfrm>
            <a:off x="755650" y="3141663"/>
            <a:ext cx="649288" cy="396875"/>
          </a:xfrm>
          <a:prstGeom prst="rect">
            <a:avLst/>
          </a:prstGeom>
          <a:noFill/>
          <a:ln w="9525">
            <a:noFill/>
            <a:miter lim="800000"/>
            <a:headEnd/>
            <a:tailEnd/>
          </a:ln>
          <a:effectLst>
            <a:outerShdw blurRad="381000" dist="50800" dir="5400000" sx="55000" sy="55000" algn="ctr" rotWithShape="0">
              <a:srgbClr val="000000">
                <a:alpha val="58000"/>
              </a:srgbClr>
            </a:outerShdw>
          </a:effectLst>
        </p:spPr>
        <p:txBody>
          <a:bodyPr>
            <a:spAutoFit/>
          </a:bodyPr>
          <a:lstStyle/>
          <a:p>
            <a:pPr>
              <a:spcBef>
                <a:spcPct val="50000"/>
              </a:spcBef>
              <a:defRPr/>
            </a:pPr>
            <a:r>
              <a:rPr lang="tr-TR" sz="2000" b="1">
                <a:solidFill>
                  <a:schemeClr val="tx2"/>
                </a:solidFill>
              </a:rPr>
              <a:t>% 8</a:t>
            </a:r>
          </a:p>
        </p:txBody>
      </p:sp>
      <p:sp>
        <p:nvSpPr>
          <p:cNvPr id="1032" name="Text Box 13"/>
          <p:cNvSpPr txBox="1">
            <a:spLocks noChangeArrowheads="1"/>
          </p:cNvSpPr>
          <p:nvPr/>
        </p:nvSpPr>
        <p:spPr bwMode="auto">
          <a:xfrm>
            <a:off x="1835150" y="2708275"/>
            <a:ext cx="88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tr-TR" altLang="tr-TR" sz="2000" b="1">
                <a:solidFill>
                  <a:schemeClr val="tx2"/>
                </a:solidFill>
              </a:rPr>
              <a:t>% 23</a:t>
            </a:r>
          </a:p>
        </p:txBody>
      </p:sp>
      <p:sp>
        <p:nvSpPr>
          <p:cNvPr id="94222" name="Rectangle 14"/>
          <p:cNvSpPr>
            <a:spLocks noChangeArrowheads="1"/>
          </p:cNvSpPr>
          <p:nvPr/>
        </p:nvSpPr>
        <p:spPr bwMode="auto">
          <a:xfrm>
            <a:off x="101600" y="404813"/>
            <a:ext cx="8358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sz="2800" b="1" dirty="0">
                <a:solidFill>
                  <a:schemeClr val="bg1"/>
                </a:solidFill>
              </a:rPr>
              <a:t>YAPI İŞLERİNDE KAZA NEDENLERİ</a:t>
            </a:r>
          </a:p>
        </p:txBody>
      </p:sp>
    </p:spTree>
    <p:extLst>
      <p:ext uri="{BB962C8B-B14F-4D97-AF65-F5344CB8AC3E}">
        <p14:creationId xmlns:p14="http://schemas.microsoft.com/office/powerpoint/2010/main" val="2547150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4222"/>
                                        </p:tgtEl>
                                        <p:attrNameLst>
                                          <p:attrName>style.visibility</p:attrName>
                                        </p:attrNameLst>
                                      </p:cBhvr>
                                      <p:to>
                                        <p:strVal val="visible"/>
                                      </p:to>
                                    </p:set>
                                    <p:anim calcmode="lin" valueType="num">
                                      <p:cBhvr>
                                        <p:cTn id="7" dur="500" fill="hold"/>
                                        <p:tgtEl>
                                          <p:spTgt spid="94222"/>
                                        </p:tgtEl>
                                        <p:attrNameLst>
                                          <p:attrName>ppt_w</p:attrName>
                                        </p:attrNameLst>
                                      </p:cBhvr>
                                      <p:tavLst>
                                        <p:tav tm="0">
                                          <p:val>
                                            <p:fltVal val="0"/>
                                          </p:val>
                                        </p:tav>
                                        <p:tav tm="100000">
                                          <p:val>
                                            <p:strVal val="#ppt_w"/>
                                          </p:val>
                                        </p:tav>
                                      </p:tavLst>
                                    </p:anim>
                                    <p:anim calcmode="lin" valueType="num">
                                      <p:cBhvr>
                                        <p:cTn id="8" dur="500" fill="hold"/>
                                        <p:tgtEl>
                                          <p:spTgt spid="942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74625" y="0"/>
            <a:ext cx="8483600" cy="1311275"/>
          </a:xfrm>
        </p:spPr>
        <p:txBody>
          <a:bodyPr/>
          <a:lstStyle/>
          <a:p>
            <a:pPr algn="l" eaLnBrk="1" hangingPunct="1"/>
            <a:r>
              <a:rPr lang="tr-TR" altLang="tr-TR" sz="4000" b="1" smtClean="0">
                <a:solidFill>
                  <a:srgbClr val="002060"/>
                </a:solidFill>
                <a:latin typeface="+mj-lt"/>
              </a:rPr>
              <a:t>Halatla kurtarma ekipmanı</a:t>
            </a:r>
            <a:endParaRPr lang="en-US" altLang="tr-TR" sz="4000" b="1" smtClean="0">
              <a:solidFill>
                <a:srgbClr val="002060"/>
              </a:solidFill>
              <a:latin typeface="+mj-lt"/>
            </a:endParaRPr>
          </a:p>
        </p:txBody>
      </p:sp>
      <p:sp>
        <p:nvSpPr>
          <p:cNvPr id="86019" name="Rectangle 3"/>
          <p:cNvSpPr>
            <a:spLocks noGrp="1" noChangeArrowheads="1"/>
          </p:cNvSpPr>
          <p:nvPr>
            <p:ph type="body" sz="half" idx="1"/>
          </p:nvPr>
        </p:nvSpPr>
        <p:spPr>
          <a:xfrm>
            <a:off x="290513" y="1458913"/>
            <a:ext cx="5167312" cy="4346575"/>
          </a:xfrm>
        </p:spPr>
        <p:txBody>
          <a:bodyPr/>
          <a:lstStyle/>
          <a:p>
            <a:pPr eaLnBrk="1" hangingPunct="1">
              <a:buFont typeface="Wingdings" pitchFamily="2" charset="2"/>
              <a:buNone/>
            </a:pPr>
            <a:r>
              <a:rPr lang="tr-TR" altLang="tr-TR" sz="2800" smtClean="0">
                <a:latin typeface="+mj-lt"/>
              </a:rPr>
              <a:t>Halatlar iki gruba ayrılır:</a:t>
            </a:r>
            <a:endParaRPr lang="en-US" altLang="tr-TR" sz="2800" smtClean="0">
              <a:latin typeface="+mj-lt"/>
            </a:endParaRPr>
          </a:p>
          <a:p>
            <a:pPr eaLnBrk="1" hangingPunct="1">
              <a:buFont typeface="Wingdings" pitchFamily="2" charset="2"/>
              <a:buNone/>
            </a:pPr>
            <a:endParaRPr lang="en-US" altLang="tr-TR" sz="2800" smtClean="0">
              <a:latin typeface="+mj-lt"/>
            </a:endParaRPr>
          </a:p>
          <a:p>
            <a:pPr eaLnBrk="1" hangingPunct="1">
              <a:buFont typeface="Wingdings" pitchFamily="2" charset="2"/>
              <a:buNone/>
            </a:pPr>
            <a:r>
              <a:rPr lang="en-US" altLang="tr-TR" sz="2800" smtClean="0">
                <a:latin typeface="+mj-lt"/>
              </a:rPr>
              <a:t>	</a:t>
            </a:r>
            <a:r>
              <a:rPr lang="en-US" altLang="tr-TR" b="1" smtClean="0">
                <a:solidFill>
                  <a:srgbClr val="FF0000"/>
                </a:solidFill>
                <a:latin typeface="+mj-lt"/>
              </a:rPr>
              <a:t>a. </a:t>
            </a:r>
            <a:r>
              <a:rPr lang="tr-TR" altLang="tr-TR" b="1" smtClean="0">
                <a:solidFill>
                  <a:srgbClr val="FF0000"/>
                </a:solidFill>
                <a:latin typeface="+mj-lt"/>
              </a:rPr>
              <a:t>Güvenlik halatı: </a:t>
            </a:r>
            <a:r>
              <a:rPr lang="tr-TR" altLang="tr-TR" sz="2400" b="1" smtClean="0">
                <a:latin typeface="+mj-lt"/>
              </a:rPr>
              <a:t>bir kaza esnasında kurtarıcı personelin kullandığı halat.</a:t>
            </a:r>
            <a:endParaRPr lang="en-US" altLang="tr-TR" sz="2400" b="1" smtClean="0">
              <a:latin typeface="+mj-lt"/>
            </a:endParaRPr>
          </a:p>
          <a:p>
            <a:pPr eaLnBrk="1" hangingPunct="1">
              <a:buFont typeface="Wingdings" pitchFamily="2" charset="2"/>
              <a:buNone/>
            </a:pPr>
            <a:r>
              <a:rPr lang="en-US" altLang="tr-TR" b="1" smtClean="0">
                <a:solidFill>
                  <a:srgbClr val="FF0000"/>
                </a:solidFill>
                <a:latin typeface="+mj-lt"/>
              </a:rPr>
              <a:t>		</a:t>
            </a:r>
          </a:p>
          <a:p>
            <a:pPr eaLnBrk="1" hangingPunct="1">
              <a:buFont typeface="Wingdings" pitchFamily="2" charset="2"/>
              <a:buNone/>
            </a:pPr>
            <a:r>
              <a:rPr lang="en-US" altLang="tr-TR" b="1" smtClean="0">
                <a:solidFill>
                  <a:srgbClr val="FF0000"/>
                </a:solidFill>
                <a:latin typeface="+mj-lt"/>
              </a:rPr>
              <a:t>	b. </a:t>
            </a:r>
            <a:r>
              <a:rPr lang="tr-TR" altLang="tr-TR" b="1" smtClean="0">
                <a:solidFill>
                  <a:srgbClr val="FF0000"/>
                </a:solidFill>
                <a:latin typeface="+mj-lt"/>
              </a:rPr>
              <a:t>Çalışma halatı: </a:t>
            </a:r>
            <a:r>
              <a:rPr lang="tr-TR" altLang="tr-TR" sz="2400" b="1" smtClean="0">
                <a:latin typeface="+mj-lt"/>
              </a:rPr>
              <a:t>alet ve teçhizatı yukarı taşımak için kullanılır.</a:t>
            </a:r>
            <a:endParaRPr lang="en-US" altLang="tr-TR" sz="2400" b="1" smtClean="0">
              <a:latin typeface="+mj-lt"/>
            </a:endParaRPr>
          </a:p>
          <a:p>
            <a:pPr eaLnBrk="1" hangingPunct="1">
              <a:buFont typeface="Wingdings" pitchFamily="2" charset="2"/>
              <a:buNone/>
            </a:pPr>
            <a:r>
              <a:rPr lang="en-US" altLang="tr-TR" sz="2800" smtClean="0">
                <a:latin typeface="+mj-lt"/>
              </a:rPr>
              <a:t> </a:t>
            </a:r>
          </a:p>
        </p:txBody>
      </p:sp>
      <p:pic>
        <p:nvPicPr>
          <p:cNvPr id="86020" name="Picture 5" descr="ww"/>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11775" y="2220913"/>
            <a:ext cx="3730625" cy="3497262"/>
          </a:xfrm>
        </p:spPr>
      </p:pic>
    </p:spTree>
    <p:extLst>
      <p:ext uri="{BB962C8B-B14F-4D97-AF65-F5344CB8AC3E}">
        <p14:creationId xmlns:p14="http://schemas.microsoft.com/office/powerpoint/2010/main" val="818249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pPr>
              <a:defRPr/>
            </a:pPr>
            <a:fld id="{2B8F66E8-5FFB-4100-A92D-6D2EA7B4C0FB}" type="slidenum">
              <a:rPr lang="en-US" smtClean="0"/>
              <a:pPr>
                <a:defRPr/>
              </a:pPr>
              <a:t>71</a:t>
            </a:fld>
            <a:endParaRPr lang="en-US"/>
          </a:p>
        </p:txBody>
      </p:sp>
      <p:sp>
        <p:nvSpPr>
          <p:cNvPr id="87043" name="Metin Yer Tutucusu 5"/>
          <p:cNvSpPr>
            <a:spLocks noGrp="1"/>
          </p:cNvSpPr>
          <p:nvPr>
            <p:ph type="body" sz="half" idx="1"/>
          </p:nvPr>
        </p:nvSpPr>
        <p:spPr>
          <a:xfrm>
            <a:off x="290513" y="1493838"/>
            <a:ext cx="8128000" cy="4302125"/>
          </a:xfrm>
        </p:spPr>
        <p:txBody>
          <a:bodyPr/>
          <a:lstStyle/>
          <a:p>
            <a:pPr marL="0" indent="0">
              <a:buFont typeface="Arial" charset="0"/>
              <a:buNone/>
            </a:pPr>
            <a:r>
              <a:rPr lang="tr-TR" altLang="tr-TR" dirty="0" smtClean="0">
                <a:latin typeface="+mj-lt"/>
              </a:rPr>
              <a:t>        </a:t>
            </a:r>
          </a:p>
          <a:p>
            <a:pPr marL="0" indent="0">
              <a:buFont typeface="Arial" charset="0"/>
              <a:buNone/>
            </a:pPr>
            <a:endParaRPr lang="tr-TR" altLang="tr-TR" dirty="0" smtClean="0">
              <a:latin typeface="+mj-lt"/>
            </a:endParaRPr>
          </a:p>
          <a:p>
            <a:pPr marL="0" indent="0">
              <a:buFont typeface="Arial" charset="0"/>
              <a:buNone/>
            </a:pPr>
            <a:r>
              <a:rPr lang="tr-TR" altLang="tr-TR" dirty="0" smtClean="0">
                <a:latin typeface="+mj-lt"/>
              </a:rPr>
              <a:t>       </a:t>
            </a:r>
            <a:r>
              <a:rPr lang="tr-TR" altLang="tr-TR" sz="4400" b="1" dirty="0" smtClean="0">
                <a:solidFill>
                  <a:srgbClr val="FF0000"/>
                </a:solidFill>
                <a:latin typeface="+mj-lt"/>
              </a:rPr>
              <a:t>BAŞ  ve  AYAK KORUYUCU KKD</a:t>
            </a:r>
          </a:p>
        </p:txBody>
      </p:sp>
    </p:spTree>
    <p:extLst>
      <p:ext uri="{BB962C8B-B14F-4D97-AF65-F5344CB8AC3E}">
        <p14:creationId xmlns:p14="http://schemas.microsoft.com/office/powerpoint/2010/main" val="33375766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title"/>
          </p:nvPr>
        </p:nvSpPr>
        <p:spPr/>
        <p:txBody>
          <a:bodyPr anchor="t"/>
          <a:lstStyle/>
          <a:p>
            <a:pPr eaLnBrk="1" hangingPunct="1"/>
            <a:endParaRPr lang="tr-TR" altLang="tr-TR" smtClean="0">
              <a:latin typeface="+mj-lt"/>
            </a:endParaRPr>
          </a:p>
        </p:txBody>
      </p:sp>
      <p:sp>
        <p:nvSpPr>
          <p:cNvPr id="88067"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0A4E8028-985A-495F-A799-5FFC48D8E9C8}" type="slidenum">
              <a:rPr lang="en-GB" altLang="tr-TR" sz="1200" smtClean="0">
                <a:solidFill>
                  <a:schemeClr val="tx2"/>
                </a:solidFill>
                <a:latin typeface="Arial" charset="0"/>
              </a:rPr>
              <a:pPr eaLnBrk="1" hangingPunct="1"/>
              <a:t>72</a:t>
            </a:fld>
            <a:endParaRPr lang="en-GB" altLang="tr-TR" sz="1200" smtClean="0">
              <a:solidFill>
                <a:schemeClr val="tx2"/>
              </a:solidFill>
              <a:latin typeface="Arial" charset="0"/>
            </a:endParaRPr>
          </a:p>
        </p:txBody>
      </p:sp>
      <p:grpSp>
        <p:nvGrpSpPr>
          <p:cNvPr id="88068" name="Group 8"/>
          <p:cNvGrpSpPr>
            <a:grpSpLocks noChangeAspect="1"/>
          </p:cNvGrpSpPr>
          <p:nvPr/>
        </p:nvGrpSpPr>
        <p:grpSpPr bwMode="auto">
          <a:xfrm>
            <a:off x="0" y="41275"/>
            <a:ext cx="9323388" cy="7272338"/>
            <a:chOff x="107" y="-121"/>
            <a:chExt cx="5597" cy="4122"/>
          </a:xfrm>
        </p:grpSpPr>
        <p:sp>
          <p:nvSpPr>
            <p:cNvPr id="88071" name="AutoShape 7"/>
            <p:cNvSpPr>
              <a:spLocks noChangeAspect="1" noChangeArrowheads="1" noTextEdit="1"/>
            </p:cNvSpPr>
            <p:nvPr/>
          </p:nvSpPr>
          <p:spPr bwMode="auto">
            <a:xfrm>
              <a:off x="126" y="115"/>
              <a:ext cx="5460" cy="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grpSp>
          <p:nvGrpSpPr>
            <p:cNvPr id="88072" name="Group 11"/>
            <p:cNvGrpSpPr>
              <a:grpSpLocks/>
            </p:cNvGrpSpPr>
            <p:nvPr/>
          </p:nvGrpSpPr>
          <p:grpSpPr bwMode="auto">
            <a:xfrm>
              <a:off x="107" y="-121"/>
              <a:ext cx="5597" cy="4121"/>
              <a:chOff x="107" y="-121"/>
              <a:chExt cx="5597" cy="4121"/>
            </a:xfrm>
          </p:grpSpPr>
          <p:sp>
            <p:nvSpPr>
              <p:cNvPr id="88087" name="Rectangle 9"/>
              <p:cNvSpPr>
                <a:spLocks noChangeArrowheads="1"/>
              </p:cNvSpPr>
              <p:nvPr/>
            </p:nvSpPr>
            <p:spPr bwMode="auto">
              <a:xfrm>
                <a:off x="125" y="114"/>
                <a:ext cx="5460" cy="3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pic>
            <p:nvPicPr>
              <p:cNvPr id="8808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 y="-121"/>
                <a:ext cx="5597" cy="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73" name="Rectangle 12"/>
            <p:cNvSpPr>
              <a:spLocks noChangeArrowheads="1"/>
            </p:cNvSpPr>
            <p:nvPr/>
          </p:nvSpPr>
          <p:spPr bwMode="auto">
            <a:xfrm>
              <a:off x="2953" y="540"/>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74" name="Rectangle 13"/>
            <p:cNvSpPr>
              <a:spLocks noChangeArrowheads="1"/>
            </p:cNvSpPr>
            <p:nvPr/>
          </p:nvSpPr>
          <p:spPr bwMode="auto">
            <a:xfrm rot="10800000" flipV="1">
              <a:off x="420" y="191"/>
              <a:ext cx="374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sz="4000" b="1">
                  <a:solidFill>
                    <a:srgbClr val="FFFF00"/>
                  </a:solidFill>
                  <a:latin typeface="Tahoma" charset="0"/>
                </a:rPr>
                <a:t>BARET ve AYAKKABI</a:t>
              </a:r>
              <a:endParaRPr lang="en-US" altLang="tr-TR" b="1">
                <a:solidFill>
                  <a:srgbClr val="FFFF00"/>
                </a:solidFill>
              </a:endParaRPr>
            </a:p>
          </p:txBody>
        </p:sp>
        <p:sp>
          <p:nvSpPr>
            <p:cNvPr id="88075" name="Rectangle 14"/>
            <p:cNvSpPr>
              <a:spLocks noChangeArrowheads="1"/>
            </p:cNvSpPr>
            <p:nvPr/>
          </p:nvSpPr>
          <p:spPr bwMode="auto">
            <a:xfrm>
              <a:off x="1539" y="1269"/>
              <a:ext cx="5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en-US" altLang="tr-TR" sz="2500">
                  <a:solidFill>
                    <a:srgbClr val="000000"/>
                  </a:solidFill>
                  <a:latin typeface="Tahoma" charset="0"/>
                </a:rPr>
                <a:t> </a:t>
              </a:r>
              <a:endParaRPr lang="en-US" altLang="tr-TR"/>
            </a:p>
          </p:txBody>
        </p:sp>
        <p:sp>
          <p:nvSpPr>
            <p:cNvPr id="88076" name="Rectangle 15"/>
            <p:cNvSpPr>
              <a:spLocks noChangeArrowheads="1"/>
            </p:cNvSpPr>
            <p:nvPr/>
          </p:nvSpPr>
          <p:spPr bwMode="auto">
            <a:xfrm>
              <a:off x="1572" y="1262"/>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77" name="Rectangle 16"/>
            <p:cNvSpPr>
              <a:spLocks noChangeArrowheads="1"/>
            </p:cNvSpPr>
            <p:nvPr/>
          </p:nvSpPr>
          <p:spPr bwMode="auto">
            <a:xfrm>
              <a:off x="1605" y="1511"/>
              <a:ext cx="5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r>
                <a:rPr lang="en-US" altLang="tr-TR" sz="2500">
                  <a:solidFill>
                    <a:srgbClr val="000000"/>
                  </a:solidFill>
                  <a:latin typeface="Tahoma" charset="0"/>
                </a:rPr>
                <a:t> </a:t>
              </a:r>
              <a:endParaRPr lang="en-US" altLang="tr-TR"/>
            </a:p>
          </p:txBody>
        </p:sp>
        <p:sp>
          <p:nvSpPr>
            <p:cNvPr id="88078" name="Rectangle 17"/>
            <p:cNvSpPr>
              <a:spLocks noChangeArrowheads="1"/>
            </p:cNvSpPr>
            <p:nvPr/>
          </p:nvSpPr>
          <p:spPr bwMode="auto">
            <a:xfrm>
              <a:off x="1627" y="1504"/>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79" name="Rectangle 18"/>
            <p:cNvSpPr>
              <a:spLocks noChangeArrowheads="1"/>
            </p:cNvSpPr>
            <p:nvPr/>
          </p:nvSpPr>
          <p:spPr bwMode="auto">
            <a:xfrm>
              <a:off x="246" y="671"/>
              <a:ext cx="5351"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61938"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b="1">
                  <a:solidFill>
                    <a:srgbClr val="FFFF00"/>
                  </a:solidFill>
                  <a:latin typeface="Tahoma" charset="0"/>
                </a:rPr>
                <a:t>Düşme sırasındaki darbelerden, yüksekten düşen malzemeden, elektrik etkisinden başı korumak için BARET; ayaklara düşecek malzemeden, elektrikten ve kaymadan korunmak için özel AYAKKABI kullanılır</a:t>
              </a:r>
              <a:r>
                <a:rPr lang="tr-TR" altLang="tr-TR" sz="2800" b="1">
                  <a:solidFill>
                    <a:srgbClr val="FFFF00"/>
                  </a:solidFill>
                  <a:latin typeface="Tahoma" charset="0"/>
                </a:rPr>
                <a:t>.</a:t>
              </a:r>
              <a:endParaRPr lang="en-US" altLang="tr-TR" sz="2800" b="1">
                <a:solidFill>
                  <a:srgbClr val="FFFF00"/>
                </a:solidFill>
              </a:endParaRPr>
            </a:p>
          </p:txBody>
        </p:sp>
        <p:sp>
          <p:nvSpPr>
            <p:cNvPr id="88080" name="Rectangle 19"/>
            <p:cNvSpPr>
              <a:spLocks noChangeArrowheads="1"/>
            </p:cNvSpPr>
            <p:nvPr/>
          </p:nvSpPr>
          <p:spPr bwMode="auto">
            <a:xfrm>
              <a:off x="1509" y="1745"/>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1" name="Rectangle 20"/>
            <p:cNvSpPr>
              <a:spLocks noChangeArrowheads="1"/>
            </p:cNvSpPr>
            <p:nvPr/>
          </p:nvSpPr>
          <p:spPr bwMode="auto">
            <a:xfrm>
              <a:off x="1671" y="2333"/>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2" name="Rectangle 21"/>
            <p:cNvSpPr>
              <a:spLocks noChangeArrowheads="1"/>
            </p:cNvSpPr>
            <p:nvPr/>
          </p:nvSpPr>
          <p:spPr bwMode="auto">
            <a:xfrm>
              <a:off x="1663" y="2326"/>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3" name="Rectangle 22"/>
            <p:cNvSpPr>
              <a:spLocks noChangeArrowheads="1"/>
            </p:cNvSpPr>
            <p:nvPr/>
          </p:nvSpPr>
          <p:spPr bwMode="auto">
            <a:xfrm>
              <a:off x="1672" y="2574"/>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4" name="Rectangle 23"/>
            <p:cNvSpPr>
              <a:spLocks noChangeArrowheads="1"/>
            </p:cNvSpPr>
            <p:nvPr/>
          </p:nvSpPr>
          <p:spPr bwMode="auto">
            <a:xfrm>
              <a:off x="1665" y="2568"/>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5" name="Rectangle 24"/>
            <p:cNvSpPr>
              <a:spLocks noChangeArrowheads="1"/>
            </p:cNvSpPr>
            <p:nvPr/>
          </p:nvSpPr>
          <p:spPr bwMode="auto">
            <a:xfrm>
              <a:off x="957" y="2818"/>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sp>
          <p:nvSpPr>
            <p:cNvPr id="88086" name="Rectangle 25"/>
            <p:cNvSpPr>
              <a:spLocks noChangeArrowheads="1"/>
            </p:cNvSpPr>
            <p:nvPr/>
          </p:nvSpPr>
          <p:spPr bwMode="auto">
            <a:xfrm>
              <a:off x="950" y="2811"/>
              <a:ext cx="1"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endParaRPr lang="tr-TR" altLang="tr-TR"/>
            </a:p>
          </p:txBody>
        </p:sp>
      </p:grpSp>
      <p:pic>
        <p:nvPicPr>
          <p:cNvPr id="8806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 y="3260725"/>
            <a:ext cx="397351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273425"/>
            <a:ext cx="4192587"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38972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82575" y="144463"/>
            <a:ext cx="8229600" cy="1311275"/>
          </a:xfrm>
        </p:spPr>
        <p:txBody>
          <a:bodyPr/>
          <a:lstStyle/>
          <a:p>
            <a:pPr eaLnBrk="1" hangingPunct="1"/>
            <a:r>
              <a:rPr lang="tr-TR" altLang="tr-TR" sz="2800" b="1" dirty="0" smtClean="0">
                <a:solidFill>
                  <a:schemeClr val="bg1"/>
                </a:solidFill>
                <a:latin typeface="+mj-lt"/>
              </a:rPr>
              <a:t>Kaymaz, burun çelik takviyeli, tabanı elektrik ve delme etkisine dayanıklı koruyucu ayakkabı giyiniz</a:t>
            </a:r>
            <a:endParaRPr lang="en-US" altLang="tr-TR" sz="2800" b="1" dirty="0" smtClean="0">
              <a:solidFill>
                <a:schemeClr val="bg1"/>
              </a:solidFill>
              <a:latin typeface="+mj-lt"/>
            </a:endParaRPr>
          </a:p>
        </p:txBody>
      </p:sp>
      <p:pic>
        <p:nvPicPr>
          <p:cNvPr id="89091"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4550" y="1619250"/>
            <a:ext cx="4032250" cy="4487863"/>
          </a:xfrm>
          <a:noFill/>
          <a:ln>
            <a:solidFill>
              <a:schemeClr val="tx1"/>
            </a:solidFill>
            <a:miter lim="800000"/>
            <a:headEnd/>
            <a:tailEnd/>
          </a:ln>
        </p:spPr>
      </p:pic>
      <p:pic>
        <p:nvPicPr>
          <p:cNvPr id="89092" name="Picture 2" descr="https://encrypted-tbn1.gstatic.com/images?q=tbn:ANd9GcR_4ljByKfAm1OwIlUoJKow5IldFSCczuEjuG_vGbhdlkRHZCuG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360488"/>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descr="https://encrypted-tbn2.gstatic.com/images?q=tbn:ANd9GcSsy42ljxffaE2NFEgTdlfFZ2Ye2mtN9bfHjNVDdO5eAMGG3e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3122613"/>
            <a:ext cx="404971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0464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7541C4D6-7093-48A1-B116-9FDD89F9E4D1}" type="slidenum">
              <a:rPr lang="en-GB" altLang="tr-TR" sz="1200" smtClean="0">
                <a:solidFill>
                  <a:schemeClr val="tx2"/>
                </a:solidFill>
                <a:latin typeface="Arial" charset="0"/>
              </a:rPr>
              <a:pPr eaLnBrk="1" hangingPunct="1"/>
              <a:t>74</a:t>
            </a:fld>
            <a:endParaRPr lang="en-GB" altLang="tr-TR" sz="1200" smtClean="0">
              <a:solidFill>
                <a:schemeClr val="tx2"/>
              </a:solidFill>
              <a:latin typeface="Arial" charset="0"/>
            </a:endParaRPr>
          </a:p>
        </p:txBody>
      </p:sp>
      <p:sp>
        <p:nvSpPr>
          <p:cNvPr id="90115" name="Rectangle 2"/>
          <p:cNvSpPr>
            <a:spLocks noChangeArrowheads="1"/>
          </p:cNvSpPr>
          <p:nvPr/>
        </p:nvSpPr>
        <p:spPr bwMode="auto">
          <a:xfrm>
            <a:off x="150799" y="980728"/>
            <a:ext cx="88138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19" tIns="40060" rIns="80119" bIns="40060">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r>
              <a:rPr lang="tr-TR" altLang="tr-TR" b="1" dirty="0">
                <a:solidFill>
                  <a:schemeClr val="bg1"/>
                </a:solidFill>
                <a:latin typeface="Arial Black" pitchFamily="34" charset="0"/>
              </a:rPr>
              <a:t>4703 Sayılı Kanun</a:t>
            </a:r>
          </a:p>
          <a:p>
            <a:pPr algn="l" eaLnBrk="1" hangingPunct="1"/>
            <a:endParaRPr lang="tr-TR" altLang="tr-TR" sz="2100" dirty="0">
              <a:solidFill>
                <a:srgbClr val="AE005F"/>
              </a:solidFill>
              <a:latin typeface="Arial" charset="0"/>
            </a:endParaRPr>
          </a:p>
          <a:p>
            <a:pPr algn="l" eaLnBrk="1" hangingPunct="1"/>
            <a:endParaRPr lang="tr-TR" altLang="tr-TR" sz="2100" dirty="0">
              <a:solidFill>
                <a:schemeClr val="bg1"/>
              </a:solidFill>
              <a:latin typeface="Arial" charset="0"/>
            </a:endParaRPr>
          </a:p>
          <a:p>
            <a:pPr algn="just" eaLnBrk="1" hangingPunct="1"/>
            <a:r>
              <a:rPr lang="tr-TR" altLang="tr-TR" sz="2100" b="1" dirty="0">
                <a:solidFill>
                  <a:srgbClr val="FF0000"/>
                </a:solidFill>
                <a:latin typeface="Arial" charset="0"/>
              </a:rPr>
              <a:t>Yüksekten düşmeye karşı donanımlar </a:t>
            </a:r>
            <a:r>
              <a:rPr lang="tr-TR" altLang="tr-TR" sz="2100" b="1" dirty="0">
                <a:solidFill>
                  <a:srgbClr val="002060"/>
                </a:solidFill>
                <a:latin typeface="Arial" charset="0"/>
              </a:rPr>
              <a:t>KKD </a:t>
            </a:r>
            <a:r>
              <a:rPr lang="tr-TR" altLang="tr-TR" sz="2100" b="1" dirty="0" err="1">
                <a:solidFill>
                  <a:srgbClr val="002060"/>
                </a:solidFill>
                <a:latin typeface="Arial" charset="0"/>
              </a:rPr>
              <a:t>Kategorizasyon</a:t>
            </a:r>
            <a:r>
              <a:rPr lang="tr-TR" altLang="tr-TR" sz="2100" b="1" dirty="0">
                <a:solidFill>
                  <a:srgbClr val="002060"/>
                </a:solidFill>
                <a:latin typeface="Arial" charset="0"/>
              </a:rPr>
              <a:t> Rehberine Dair Tebliğ içerisinde kategori III </a:t>
            </a:r>
            <a:r>
              <a:rPr lang="tr-TR" altLang="tr-TR" sz="2100" b="1" dirty="0" err="1">
                <a:solidFill>
                  <a:srgbClr val="002060"/>
                </a:solidFill>
                <a:latin typeface="Arial" charset="0"/>
              </a:rPr>
              <a:t>içersinde</a:t>
            </a:r>
            <a:r>
              <a:rPr lang="tr-TR" altLang="tr-TR" sz="2100" b="1" dirty="0">
                <a:solidFill>
                  <a:srgbClr val="002060"/>
                </a:solidFill>
                <a:latin typeface="Arial" charset="0"/>
              </a:rPr>
              <a:t> yer almaktadır</a:t>
            </a:r>
          </a:p>
          <a:p>
            <a:pPr algn="just" eaLnBrk="1" hangingPunct="1"/>
            <a:endParaRPr lang="tr-TR" altLang="tr-TR" sz="2100" b="1" dirty="0">
              <a:solidFill>
                <a:srgbClr val="002060"/>
              </a:solidFill>
              <a:latin typeface="Arial" charset="0"/>
            </a:endParaRPr>
          </a:p>
          <a:p>
            <a:pPr algn="just" eaLnBrk="1" hangingPunct="1"/>
            <a:r>
              <a:rPr lang="tr-TR" altLang="tr-TR" sz="2100" b="1" dirty="0">
                <a:solidFill>
                  <a:srgbClr val="002060"/>
                </a:solidFill>
                <a:latin typeface="Arial" charset="0"/>
              </a:rPr>
              <a:t>Bu kategori içerisinde yer alan </a:t>
            </a:r>
            <a:r>
              <a:rPr lang="tr-TR" altLang="tr-TR" sz="2100" b="1" dirty="0" err="1">
                <a:solidFill>
                  <a:srgbClr val="002060"/>
                </a:solidFill>
                <a:latin typeface="Arial" charset="0"/>
              </a:rPr>
              <a:t>KKD’ler</a:t>
            </a:r>
            <a:r>
              <a:rPr lang="tr-TR" altLang="tr-TR" sz="2100" b="1" dirty="0">
                <a:solidFill>
                  <a:srgbClr val="002060"/>
                </a:solidFill>
                <a:latin typeface="Arial" charset="0"/>
              </a:rPr>
              <a:t> ilgili yönetmeliğin Piyasa Arzı madde 5’e göre </a:t>
            </a:r>
            <a:r>
              <a:rPr lang="tr-TR" altLang="tr-TR" sz="2100" b="1" dirty="0">
                <a:solidFill>
                  <a:srgbClr val="FF0000"/>
                </a:solidFill>
                <a:latin typeface="Arial" charset="0"/>
              </a:rPr>
              <a:t>CE işareti taşımak zorundadır.</a:t>
            </a:r>
          </a:p>
          <a:p>
            <a:pPr algn="just" eaLnBrk="1" hangingPunct="1"/>
            <a:endParaRPr lang="tr-TR" altLang="tr-TR" sz="2100" b="1" dirty="0">
              <a:solidFill>
                <a:srgbClr val="002060"/>
              </a:solidFill>
              <a:latin typeface="Arial" charset="0"/>
            </a:endParaRPr>
          </a:p>
          <a:p>
            <a:pPr algn="just" eaLnBrk="1" hangingPunct="1"/>
            <a:r>
              <a:rPr lang="tr-TR" altLang="tr-TR" sz="2100" b="1" dirty="0">
                <a:solidFill>
                  <a:srgbClr val="FF0000"/>
                </a:solidFill>
                <a:latin typeface="Arial Black" pitchFamily="34" charset="0"/>
              </a:rPr>
              <a:t>4703 sayılı Ürünlere İlişkin Teknik Mevzuatın Hazırlanması ve Uygulanmasına Dair Kanun</a:t>
            </a:r>
            <a:r>
              <a:rPr lang="tr-TR" altLang="tr-TR" sz="2100" b="1" dirty="0">
                <a:solidFill>
                  <a:srgbClr val="002060"/>
                </a:solidFill>
                <a:latin typeface="Arial" charset="0"/>
              </a:rPr>
              <a:t>’un 11. ve 12. maddesinde Kategori III içerisinde yer alan fakat </a:t>
            </a:r>
            <a:r>
              <a:rPr lang="tr-TR" altLang="tr-TR" sz="2100" b="1" dirty="0">
                <a:solidFill>
                  <a:srgbClr val="FF0000"/>
                </a:solidFill>
                <a:latin typeface="Arial" charset="0"/>
              </a:rPr>
              <a:t>CE işareti taşımayan  </a:t>
            </a:r>
            <a:r>
              <a:rPr lang="tr-TR" altLang="tr-TR" sz="2100" b="1" dirty="0" err="1">
                <a:solidFill>
                  <a:srgbClr val="FF0000"/>
                </a:solidFill>
                <a:latin typeface="Arial" charset="0"/>
              </a:rPr>
              <a:t>KKD’ler</a:t>
            </a:r>
            <a:r>
              <a:rPr lang="tr-TR" altLang="tr-TR" sz="2100" b="1" dirty="0">
                <a:solidFill>
                  <a:srgbClr val="FF0000"/>
                </a:solidFill>
                <a:latin typeface="Arial" charset="0"/>
              </a:rPr>
              <a:t> hakkında cezai yaptırımlar bulunmaktadır. </a:t>
            </a:r>
          </a:p>
        </p:txBody>
      </p:sp>
      <p:pic>
        <p:nvPicPr>
          <p:cNvPr id="90116" name="Picture 3" descr="tuzu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563" y="192088"/>
            <a:ext cx="229552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557126"/>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31B9F6CB-BAC3-4757-93DB-3E30C8C05011}" type="slidenum">
              <a:rPr lang="en-GB" altLang="tr-TR" sz="1200" smtClean="0">
                <a:solidFill>
                  <a:schemeClr val="tx2"/>
                </a:solidFill>
                <a:latin typeface="Arial" charset="0"/>
              </a:rPr>
              <a:pPr eaLnBrk="1" hangingPunct="1"/>
              <a:t>75</a:t>
            </a:fld>
            <a:endParaRPr lang="en-GB" altLang="tr-TR" sz="1200" smtClean="0">
              <a:solidFill>
                <a:schemeClr val="tx2"/>
              </a:solidFill>
              <a:latin typeface="Arial" charset="0"/>
            </a:endParaRPr>
          </a:p>
        </p:txBody>
      </p:sp>
      <p:sp>
        <p:nvSpPr>
          <p:cNvPr id="91139" name="Rectangle 4"/>
          <p:cNvSpPr>
            <a:spLocks noChangeArrowheads="1"/>
          </p:cNvSpPr>
          <p:nvPr/>
        </p:nvSpPr>
        <p:spPr bwMode="auto">
          <a:xfrm>
            <a:off x="539750" y="2062163"/>
            <a:ext cx="565785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marL="342900" indent="-342900" eaLnBrk="0" hangingPunct="0">
              <a:defRPr sz="2400">
                <a:solidFill>
                  <a:srgbClr val="003459"/>
                </a:solidFill>
                <a:latin typeface="Calibri" pitchFamily="34" charset="0"/>
                <a:cs typeface="Arial" charset="0"/>
              </a:defRPr>
            </a:lvl1pPr>
            <a:lvl2pPr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lvl="1" algn="just">
              <a:spcBef>
                <a:spcPct val="50000"/>
              </a:spcBef>
              <a:buClr>
                <a:schemeClr val="folHlink"/>
              </a:buClr>
              <a:buSzPct val="75000"/>
              <a:buFont typeface="Monotype Sorts" pitchFamily="2" charset="2"/>
              <a:buNone/>
            </a:pPr>
            <a:r>
              <a:rPr lang="tr-TR" altLang="tr-TR" sz="2000" b="1" u="sng" dirty="0">
                <a:solidFill>
                  <a:srgbClr val="FF0000"/>
                </a:solidFill>
                <a:latin typeface="Arial" charset="0"/>
              </a:rPr>
              <a:t>Kemerler</a:t>
            </a:r>
            <a:r>
              <a:rPr lang="tr-TR" altLang="tr-TR" sz="2000" b="1" dirty="0">
                <a:solidFill>
                  <a:srgbClr val="FF0000"/>
                </a:solidFill>
                <a:latin typeface="Arial" charset="0"/>
              </a:rPr>
              <a:t>:</a:t>
            </a:r>
            <a:r>
              <a:rPr lang="tr-TR" altLang="tr-TR" sz="2000" b="1" dirty="0">
                <a:solidFill>
                  <a:schemeClr val="bg1"/>
                </a:solidFill>
                <a:latin typeface="Arial" charset="0"/>
              </a:rPr>
              <a:t> </a:t>
            </a:r>
            <a:r>
              <a:rPr lang="tr-TR" altLang="tr-TR" sz="2000" b="1" dirty="0">
                <a:solidFill>
                  <a:schemeClr val="tx1"/>
                </a:solidFill>
                <a:latin typeface="Arial" charset="0"/>
              </a:rPr>
              <a:t>kesik, yırtık, incelme, erime, yıpranma, kimyasal madde teması. </a:t>
            </a:r>
            <a:r>
              <a:rPr lang="en-US" altLang="tr-TR" sz="2000" b="1" dirty="0">
                <a:solidFill>
                  <a:schemeClr val="tx1"/>
                </a:solidFill>
                <a:latin typeface="Arial" charset="0"/>
              </a:rPr>
              <a:t> </a:t>
            </a:r>
            <a:endParaRPr lang="tr-TR" altLang="tr-TR" sz="2000" b="1" dirty="0">
              <a:solidFill>
                <a:schemeClr val="tx1"/>
              </a:solidFill>
              <a:latin typeface="Arial" charset="0"/>
            </a:endParaRPr>
          </a:p>
          <a:p>
            <a:pPr lvl="1" algn="just">
              <a:spcBef>
                <a:spcPct val="50000"/>
              </a:spcBef>
              <a:buClr>
                <a:schemeClr val="folHlink"/>
              </a:buClr>
              <a:buSzPct val="75000"/>
              <a:buFont typeface="Monotype Sorts" pitchFamily="2" charset="2"/>
              <a:buNone/>
            </a:pPr>
            <a:endParaRPr lang="en-US" altLang="tr-TR" sz="2000" b="1" dirty="0">
              <a:solidFill>
                <a:schemeClr val="tx1"/>
              </a:solidFill>
              <a:latin typeface="Arial" charset="0"/>
            </a:endParaRPr>
          </a:p>
          <a:p>
            <a:pPr lvl="1" algn="just">
              <a:spcBef>
                <a:spcPct val="50000"/>
              </a:spcBef>
              <a:buClr>
                <a:schemeClr val="folHlink"/>
              </a:buClr>
              <a:buSzPct val="75000"/>
              <a:buFont typeface="Monotype Sorts" pitchFamily="2" charset="2"/>
              <a:buNone/>
            </a:pPr>
            <a:r>
              <a:rPr lang="en-US" altLang="tr-TR" sz="2000" b="1" u="sng" dirty="0">
                <a:solidFill>
                  <a:srgbClr val="FF0000"/>
                </a:solidFill>
                <a:latin typeface="Arial" charset="0"/>
              </a:rPr>
              <a:t>D-</a:t>
            </a:r>
            <a:r>
              <a:rPr lang="tr-TR" altLang="tr-TR" sz="2000" b="1" u="sng" dirty="0">
                <a:solidFill>
                  <a:srgbClr val="FF0000"/>
                </a:solidFill>
                <a:latin typeface="Arial" charset="0"/>
              </a:rPr>
              <a:t> Halkası</a:t>
            </a:r>
            <a:r>
              <a:rPr lang="tr-TR" altLang="tr-TR" sz="2000" b="1" u="sng" dirty="0">
                <a:solidFill>
                  <a:schemeClr val="tx1"/>
                </a:solidFill>
                <a:latin typeface="Arial" charset="0"/>
              </a:rPr>
              <a:t>:</a:t>
            </a:r>
            <a:r>
              <a:rPr lang="tr-TR" altLang="tr-TR" sz="2000" b="1" dirty="0">
                <a:solidFill>
                  <a:schemeClr val="tx1"/>
                </a:solidFill>
                <a:latin typeface="Arial" charset="0"/>
              </a:rPr>
              <a:t> Kırık, çatlak, korozyon, malzemede kayıplar pürüzlü tabaka.</a:t>
            </a:r>
          </a:p>
          <a:p>
            <a:pPr lvl="1" algn="just">
              <a:spcBef>
                <a:spcPct val="50000"/>
              </a:spcBef>
              <a:buClr>
                <a:schemeClr val="folHlink"/>
              </a:buClr>
              <a:buSzPct val="75000"/>
              <a:buFont typeface="Monotype Sorts" pitchFamily="2" charset="2"/>
              <a:buNone/>
            </a:pPr>
            <a:endParaRPr lang="en-US" altLang="tr-TR" sz="2000" b="1" dirty="0">
              <a:solidFill>
                <a:schemeClr val="tx1"/>
              </a:solidFill>
              <a:latin typeface="Arial" charset="0"/>
            </a:endParaRPr>
          </a:p>
          <a:p>
            <a:pPr lvl="1" algn="just">
              <a:spcBef>
                <a:spcPct val="50000"/>
              </a:spcBef>
              <a:buClr>
                <a:schemeClr val="folHlink"/>
              </a:buClr>
              <a:buSzPct val="75000"/>
              <a:buFont typeface="Monotype Sorts" pitchFamily="2" charset="2"/>
              <a:buNone/>
            </a:pPr>
            <a:r>
              <a:rPr lang="tr-TR" altLang="tr-TR" sz="2000" b="1" u="sng" dirty="0">
                <a:solidFill>
                  <a:srgbClr val="FF0000"/>
                </a:solidFill>
                <a:latin typeface="Arial" charset="0"/>
              </a:rPr>
              <a:t>Kemer Toka ve Dili</a:t>
            </a:r>
            <a:r>
              <a:rPr lang="tr-TR" altLang="tr-TR" sz="2000" b="1" dirty="0">
                <a:solidFill>
                  <a:schemeClr val="tx1"/>
                </a:solidFill>
                <a:latin typeface="Arial" charset="0"/>
              </a:rPr>
              <a:t>: Çarpılma,</a:t>
            </a:r>
            <a:r>
              <a:rPr lang="en-US" altLang="tr-TR" sz="2000" b="1" dirty="0">
                <a:solidFill>
                  <a:schemeClr val="tx1"/>
                </a:solidFill>
                <a:latin typeface="Arial" charset="0"/>
              </a:rPr>
              <a:t> </a:t>
            </a:r>
            <a:r>
              <a:rPr lang="tr-TR" altLang="tr-TR" sz="2000" b="1" dirty="0">
                <a:solidFill>
                  <a:schemeClr val="tx1"/>
                </a:solidFill>
                <a:latin typeface="Arial" charset="0"/>
              </a:rPr>
              <a:t>ilave delikler</a:t>
            </a:r>
            <a:r>
              <a:rPr lang="en-US" altLang="tr-TR" sz="2000" b="1" dirty="0">
                <a:solidFill>
                  <a:schemeClr val="tx1"/>
                </a:solidFill>
                <a:latin typeface="Arial" charset="0"/>
              </a:rPr>
              <a:t>, </a:t>
            </a:r>
            <a:r>
              <a:rPr lang="tr-TR" altLang="tr-TR" sz="2000" b="1" dirty="0">
                <a:solidFill>
                  <a:schemeClr val="tx1"/>
                </a:solidFill>
                <a:latin typeface="Arial" charset="0"/>
              </a:rPr>
              <a:t>kırık toka.</a:t>
            </a:r>
          </a:p>
          <a:p>
            <a:pPr lvl="1" algn="just">
              <a:spcBef>
                <a:spcPct val="50000"/>
              </a:spcBef>
              <a:buClr>
                <a:schemeClr val="folHlink"/>
              </a:buClr>
              <a:buSzPct val="75000"/>
              <a:buFont typeface="Monotype Sorts" pitchFamily="2" charset="2"/>
              <a:buNone/>
            </a:pPr>
            <a:endParaRPr lang="en-US" altLang="tr-TR" sz="2000" b="1" dirty="0">
              <a:solidFill>
                <a:schemeClr val="tx1"/>
              </a:solidFill>
              <a:latin typeface="Arial" charset="0"/>
            </a:endParaRPr>
          </a:p>
          <a:p>
            <a:pPr lvl="1" algn="just">
              <a:spcBef>
                <a:spcPct val="50000"/>
              </a:spcBef>
              <a:buClr>
                <a:schemeClr val="folHlink"/>
              </a:buClr>
              <a:buSzPct val="75000"/>
              <a:buFont typeface="Monotype Sorts" pitchFamily="2" charset="2"/>
              <a:buNone/>
            </a:pPr>
            <a:r>
              <a:rPr lang="tr-TR" altLang="tr-TR" sz="2000" b="1" u="sng" dirty="0">
                <a:solidFill>
                  <a:srgbClr val="FF0000"/>
                </a:solidFill>
                <a:latin typeface="Arial" charset="0"/>
              </a:rPr>
              <a:t>Halatlar	:</a:t>
            </a:r>
            <a:r>
              <a:rPr lang="tr-TR" altLang="tr-TR" sz="2000" b="1" dirty="0">
                <a:solidFill>
                  <a:schemeClr val="tx1"/>
                </a:solidFill>
                <a:latin typeface="Arial" charset="0"/>
              </a:rPr>
              <a:t>Aşınma</a:t>
            </a:r>
            <a:r>
              <a:rPr lang="en-US" altLang="tr-TR" sz="2000" b="1" dirty="0">
                <a:solidFill>
                  <a:schemeClr val="tx1"/>
                </a:solidFill>
                <a:latin typeface="Arial" charset="0"/>
              </a:rPr>
              <a:t>, </a:t>
            </a:r>
            <a:r>
              <a:rPr lang="tr-TR" altLang="tr-TR" sz="2000" b="1" dirty="0">
                <a:solidFill>
                  <a:schemeClr val="tx1"/>
                </a:solidFill>
                <a:latin typeface="Arial" charset="0"/>
              </a:rPr>
              <a:t>iç kısımlarında zayıflık,  kimyasal madde teması.</a:t>
            </a:r>
            <a:endParaRPr lang="en-US" altLang="tr-TR" sz="2000" b="1" dirty="0">
              <a:solidFill>
                <a:schemeClr val="tx1"/>
              </a:solidFill>
              <a:latin typeface="Arial" charset="0"/>
            </a:endParaRPr>
          </a:p>
        </p:txBody>
      </p:sp>
      <p:sp>
        <p:nvSpPr>
          <p:cNvPr id="91140" name="Text Box 5"/>
          <p:cNvSpPr txBox="1">
            <a:spLocks noChangeArrowheads="1"/>
          </p:cNvSpPr>
          <p:nvPr/>
        </p:nvSpPr>
        <p:spPr bwMode="auto">
          <a:xfrm>
            <a:off x="582613" y="1384300"/>
            <a:ext cx="549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r>
              <a:rPr lang="tr-TR" altLang="tr-TR" b="1" dirty="0">
                <a:solidFill>
                  <a:schemeClr val="tx1"/>
                </a:solidFill>
                <a:latin typeface="Arial" charset="0"/>
              </a:rPr>
              <a:t>Aşağıdaki hususları kontrol edin.!</a:t>
            </a:r>
            <a:endParaRPr lang="en-US" altLang="tr-TR" b="1" dirty="0">
              <a:solidFill>
                <a:schemeClr val="tx1"/>
              </a:solidFill>
              <a:latin typeface="Arial" charset="0"/>
            </a:endParaRPr>
          </a:p>
        </p:txBody>
      </p:sp>
      <p:sp>
        <p:nvSpPr>
          <p:cNvPr id="91141" name="Rectangle 6"/>
          <p:cNvSpPr>
            <a:spLocks noChangeArrowheads="1"/>
          </p:cNvSpPr>
          <p:nvPr/>
        </p:nvSpPr>
        <p:spPr bwMode="auto">
          <a:xfrm>
            <a:off x="0" y="2444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algn="l" eaLnBrk="1" hangingPunct="1">
              <a:spcBef>
                <a:spcPct val="50000"/>
              </a:spcBef>
            </a:pPr>
            <a:r>
              <a:rPr lang="tr-TR" altLang="tr-TR" sz="2800" b="1" dirty="0">
                <a:solidFill>
                  <a:schemeClr val="bg1"/>
                </a:solidFill>
                <a:latin typeface="Arial" charset="0"/>
              </a:rPr>
              <a:t>Düşmeyi Önleyici </a:t>
            </a:r>
            <a:r>
              <a:rPr lang="tr-TR" altLang="tr-TR" sz="2800" b="1" dirty="0" err="1">
                <a:solidFill>
                  <a:schemeClr val="bg1"/>
                </a:solidFill>
                <a:latin typeface="Arial" charset="0"/>
              </a:rPr>
              <a:t>Teçhizatların</a:t>
            </a:r>
            <a:r>
              <a:rPr lang="tr-TR" altLang="tr-TR" sz="2800" b="1" dirty="0">
                <a:solidFill>
                  <a:schemeClr val="bg1"/>
                </a:solidFill>
                <a:latin typeface="Arial" charset="0"/>
              </a:rPr>
              <a:t> KONTROLÜ?</a:t>
            </a:r>
          </a:p>
        </p:txBody>
      </p:sp>
      <p:pic>
        <p:nvPicPr>
          <p:cNvPr id="91142" name="Picture 7" descr="kemer kontrolü"/>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640513" y="1182688"/>
            <a:ext cx="23114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182298"/>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4A5D166D-EA1D-4FB3-94B0-CB7672FA67AE}" type="slidenum">
              <a:rPr lang="en-GB" altLang="tr-TR" sz="1200" smtClean="0">
                <a:solidFill>
                  <a:schemeClr val="tx2"/>
                </a:solidFill>
                <a:latin typeface="Arial" charset="0"/>
              </a:rPr>
              <a:pPr eaLnBrk="1" hangingPunct="1"/>
              <a:t>76</a:t>
            </a:fld>
            <a:endParaRPr lang="en-GB" altLang="tr-TR" sz="1200" smtClean="0">
              <a:solidFill>
                <a:schemeClr val="tx2"/>
              </a:solidFill>
              <a:latin typeface="Arial" charset="0"/>
            </a:endParaRPr>
          </a:p>
        </p:txBody>
      </p:sp>
      <p:pic>
        <p:nvPicPr>
          <p:cNvPr id="92163" name="Picture 4"/>
          <p:cNvPicPr>
            <a:picLocks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0" y="914400"/>
            <a:ext cx="91694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18103"/>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861BB016-D5CF-4C3D-ACEA-D98A0DB8383E}" type="slidenum">
              <a:rPr lang="en-GB" altLang="tr-TR" sz="1200" smtClean="0">
                <a:solidFill>
                  <a:schemeClr val="tx2"/>
                </a:solidFill>
                <a:latin typeface="Arial" charset="0"/>
              </a:rPr>
              <a:pPr eaLnBrk="1" hangingPunct="1"/>
              <a:t>77</a:t>
            </a:fld>
            <a:endParaRPr lang="en-GB" altLang="tr-TR" sz="1200" smtClean="0">
              <a:solidFill>
                <a:schemeClr val="tx2"/>
              </a:solidFill>
              <a:latin typeface="Arial" charset="0"/>
            </a:endParaRPr>
          </a:p>
        </p:txBody>
      </p:sp>
      <p:pic>
        <p:nvPicPr>
          <p:cNvPr id="93187" name="Picture 4"/>
          <p:cNvPicPr>
            <a:picLocks noChangeArrowheads="1"/>
          </p:cNvPicPr>
          <p:nvPr/>
        </p:nvPicPr>
        <p:blipFill>
          <a:blip r:embed="rId2" cstate="print">
            <a:lum bright="20000" contrast="40000"/>
            <a:extLst>
              <a:ext uri="{28A0092B-C50C-407E-A947-70E740481C1C}">
                <a14:useLocalDpi xmlns:a14="http://schemas.microsoft.com/office/drawing/2010/main" val="0"/>
              </a:ext>
            </a:extLst>
          </a:blip>
          <a:srcRect/>
          <a:stretch>
            <a:fillRect/>
          </a:stretch>
        </p:blipFill>
        <p:spPr bwMode="auto">
          <a:xfrm>
            <a:off x="-25400" y="42863"/>
            <a:ext cx="9169400"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375279"/>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İçerik Yer Tutucusu 2"/>
          <p:cNvSpPr>
            <a:spLocks noGrp="1"/>
          </p:cNvSpPr>
          <p:nvPr>
            <p:ph idx="1"/>
          </p:nvPr>
        </p:nvSpPr>
        <p:spPr>
          <a:xfrm>
            <a:off x="101600" y="192088"/>
            <a:ext cx="9042400" cy="4525962"/>
          </a:xfrm>
        </p:spPr>
        <p:txBody>
          <a:bodyPr/>
          <a:lstStyle/>
          <a:p>
            <a:endParaRPr lang="tr-TR" altLang="tr-TR" sz="2400" b="1" dirty="0" smtClean="0">
              <a:solidFill>
                <a:schemeClr val="bg1"/>
              </a:solidFill>
              <a:latin typeface="+mj-lt"/>
            </a:endParaRPr>
          </a:p>
          <a:p>
            <a:r>
              <a:rPr lang="tr-TR" altLang="tr-TR" sz="2800" b="1" dirty="0" smtClean="0">
                <a:solidFill>
                  <a:schemeClr val="bg1"/>
                </a:solidFill>
                <a:latin typeface="+mj-lt"/>
              </a:rPr>
              <a:t>Yüksekten Güvenli İndiren Sistem /Aparat Standartları</a:t>
            </a:r>
          </a:p>
          <a:p>
            <a:r>
              <a:rPr lang="tr-TR" altLang="tr-TR" sz="1800" b="1" dirty="0" smtClean="0">
                <a:latin typeface="+mj-lt"/>
              </a:rPr>
              <a:t>EN 353-1 Düşmeyi Önleyen/Frenleme Sistemi (Dikey Hat Üzerinde) </a:t>
            </a:r>
          </a:p>
          <a:p>
            <a:r>
              <a:rPr lang="tr-TR" altLang="tr-TR" sz="1800" b="1" dirty="0" smtClean="0">
                <a:latin typeface="+mj-lt"/>
              </a:rPr>
              <a:t>EN 353-2 Düşmeyi Önleyen/Frenleme Sistemi (Esnek Elastik Hat Üzerinde) </a:t>
            </a:r>
          </a:p>
          <a:p>
            <a:r>
              <a:rPr lang="tr-TR" altLang="tr-TR" sz="1800" b="1" dirty="0" smtClean="0">
                <a:latin typeface="+mj-lt"/>
              </a:rPr>
              <a:t>EN 354 Emniyet Halatları (</a:t>
            </a:r>
            <a:r>
              <a:rPr lang="tr-TR" altLang="tr-TR" sz="1800" b="1" dirty="0" err="1" smtClean="0">
                <a:latin typeface="+mj-lt"/>
              </a:rPr>
              <a:t>Lanyard</a:t>
            </a:r>
            <a:r>
              <a:rPr lang="tr-TR" altLang="tr-TR" sz="1800" b="1" dirty="0" smtClean="0">
                <a:latin typeface="+mj-lt"/>
              </a:rPr>
              <a:t>) </a:t>
            </a:r>
          </a:p>
          <a:p>
            <a:r>
              <a:rPr lang="tr-TR" altLang="tr-TR" sz="1800" b="1" dirty="0" smtClean="0">
                <a:latin typeface="+mj-lt"/>
              </a:rPr>
              <a:t>EN 355 Yüksekten Ani Düşmeyi Önleyici Şok (Enerji)</a:t>
            </a:r>
            <a:r>
              <a:rPr lang="tr-TR" altLang="tr-TR" sz="1800" b="1" dirty="0" err="1" smtClean="0">
                <a:latin typeface="+mj-lt"/>
              </a:rPr>
              <a:t>Absorberları</a:t>
            </a:r>
            <a:r>
              <a:rPr lang="tr-TR" altLang="tr-TR" sz="1800" b="1" dirty="0" smtClean="0">
                <a:latin typeface="+mj-lt"/>
              </a:rPr>
              <a:t> ve Emniyet Halatları </a:t>
            </a:r>
          </a:p>
          <a:p>
            <a:r>
              <a:rPr lang="tr-TR" altLang="tr-TR" sz="1800" b="1" dirty="0" smtClean="0">
                <a:latin typeface="+mj-lt"/>
              </a:rPr>
              <a:t>EN 358 Bel Tipi Emniyet Kemeri ve Emniyet Halatı </a:t>
            </a:r>
          </a:p>
          <a:p>
            <a:r>
              <a:rPr lang="tr-TR" altLang="tr-TR" sz="1800" b="1" dirty="0" smtClean="0">
                <a:latin typeface="+mj-lt"/>
              </a:rPr>
              <a:t>EN 360 Yüksekten Ani Düşmeyi Önleyici, Geri Sarmalı ve </a:t>
            </a:r>
            <a:r>
              <a:rPr lang="tr-TR" altLang="tr-TR" sz="1800" b="1" dirty="0" err="1" smtClean="0">
                <a:latin typeface="+mj-lt"/>
              </a:rPr>
              <a:t>İnertia</a:t>
            </a:r>
            <a:r>
              <a:rPr lang="tr-TR" altLang="tr-TR" sz="1800" b="1" dirty="0" smtClean="0">
                <a:latin typeface="+mj-lt"/>
              </a:rPr>
              <a:t> (</a:t>
            </a:r>
            <a:r>
              <a:rPr lang="tr-TR" altLang="tr-TR" sz="1800" b="1" dirty="0" err="1" smtClean="0">
                <a:latin typeface="+mj-lt"/>
              </a:rPr>
              <a:t>Ataletli</a:t>
            </a:r>
            <a:r>
              <a:rPr lang="tr-TR" altLang="tr-TR" sz="1800" b="1" dirty="0" smtClean="0">
                <a:latin typeface="+mj-lt"/>
              </a:rPr>
              <a:t>) Tipi Makaralar,</a:t>
            </a:r>
          </a:p>
          <a:p>
            <a:r>
              <a:rPr lang="tr-TR" altLang="tr-TR" sz="1800" b="1" dirty="0" smtClean="0">
                <a:latin typeface="+mj-lt"/>
              </a:rPr>
              <a:t>EN 361 Paraşüt Tipi Emniyet Kemeri </a:t>
            </a:r>
          </a:p>
          <a:p>
            <a:r>
              <a:rPr lang="tr-TR" altLang="tr-TR" sz="1800" b="1" dirty="0" smtClean="0">
                <a:latin typeface="+mj-lt"/>
              </a:rPr>
              <a:t>EN 362 Emniyet Kancası</a:t>
            </a:r>
          </a:p>
          <a:p>
            <a:r>
              <a:rPr lang="tr-TR" altLang="tr-TR" sz="1800" b="1" dirty="0" smtClean="0">
                <a:latin typeface="+mj-lt"/>
              </a:rPr>
              <a:t>EN 795 Yüksekten Düşmeye Önlemek İçin Koruma-</a:t>
            </a:r>
            <a:r>
              <a:rPr lang="tr-TR" altLang="tr-TR" sz="1800" b="1" dirty="0" err="1" smtClean="0">
                <a:latin typeface="+mj-lt"/>
              </a:rPr>
              <a:t>Ankraj</a:t>
            </a:r>
            <a:r>
              <a:rPr lang="tr-TR" altLang="tr-TR" sz="1800" b="1" dirty="0" smtClean="0">
                <a:latin typeface="+mj-lt"/>
              </a:rPr>
              <a:t> Cihazları Özellikler ve Deneyler </a:t>
            </a:r>
          </a:p>
          <a:p>
            <a:r>
              <a:rPr lang="tr-TR" altLang="tr-TR" sz="1800" b="1" dirty="0" smtClean="0">
                <a:latin typeface="+mj-lt"/>
              </a:rPr>
              <a:t>EN 813 Yüksekten Düşmeye Önlemek İçin Personel Koruyucu Donanım-Oturma Kuşağı </a:t>
            </a:r>
          </a:p>
          <a:p>
            <a:r>
              <a:rPr lang="tr-TR" altLang="tr-TR" sz="1800" b="1" dirty="0" smtClean="0">
                <a:latin typeface="+mj-lt"/>
              </a:rPr>
              <a:t>EN 1497 Kurtarma Donanımı-Kurtarma Kuşakları </a:t>
            </a:r>
          </a:p>
          <a:p>
            <a:r>
              <a:rPr lang="tr-TR" altLang="tr-TR" sz="1800" b="1" dirty="0" smtClean="0">
                <a:latin typeface="+mj-lt"/>
              </a:rPr>
              <a:t>EN 1498 Kurtarma Donanımı-Kurtarma Halkaları</a:t>
            </a:r>
          </a:p>
        </p:txBody>
      </p:sp>
      <p:sp>
        <p:nvSpPr>
          <p:cNvPr id="4" name="Slayt Numarası Yer Tutucusu 3"/>
          <p:cNvSpPr>
            <a:spLocks noGrp="1"/>
          </p:cNvSpPr>
          <p:nvPr>
            <p:ph type="sldNum" sz="quarter" idx="12"/>
          </p:nvPr>
        </p:nvSpPr>
        <p:spPr/>
        <p:txBody>
          <a:bodyPr/>
          <a:lstStyle/>
          <a:p>
            <a:pPr>
              <a:defRPr/>
            </a:pPr>
            <a:fld id="{AC7DB87F-A664-44BE-8BDA-BDBF5A230629}" type="slidenum">
              <a:rPr lang="en-GB" smtClean="0"/>
              <a:pPr>
                <a:defRPr/>
              </a:pPr>
              <a:t>78</a:t>
            </a:fld>
            <a:endParaRPr lang="en-GB" dirty="0"/>
          </a:p>
        </p:txBody>
      </p:sp>
    </p:spTree>
    <p:extLst>
      <p:ext uri="{BB962C8B-B14F-4D97-AF65-F5344CB8AC3E}">
        <p14:creationId xmlns:p14="http://schemas.microsoft.com/office/powerpoint/2010/main" val="861822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6AD2519F-C5CD-4442-AE0E-847EF65B98C8}" type="slidenum">
              <a:rPr lang="en-GB" altLang="tr-TR" sz="1200" smtClean="0">
                <a:solidFill>
                  <a:schemeClr val="tx2"/>
                </a:solidFill>
                <a:latin typeface="Arial" charset="0"/>
              </a:rPr>
              <a:pPr eaLnBrk="1" hangingPunct="1"/>
              <a:t>8</a:t>
            </a:fld>
            <a:endParaRPr lang="en-GB" altLang="tr-TR" sz="1200" smtClean="0">
              <a:solidFill>
                <a:schemeClr val="tx2"/>
              </a:solidFill>
              <a:latin typeface="Arial" charset="0"/>
            </a:endParaRPr>
          </a:p>
        </p:txBody>
      </p:sp>
      <p:sp>
        <p:nvSpPr>
          <p:cNvPr id="22531" name="1 Başlık"/>
          <p:cNvSpPr>
            <a:spLocks noGrp="1"/>
          </p:cNvSpPr>
          <p:nvPr>
            <p:ph type="title" idx="4294967295"/>
          </p:nvPr>
        </p:nvSpPr>
        <p:spPr>
          <a:xfrm>
            <a:off x="377825" y="274638"/>
            <a:ext cx="7372350" cy="1143000"/>
          </a:xfrm>
          <a:solidFill>
            <a:srgbClr val="FFFFFF"/>
          </a:solidFill>
          <a:ln>
            <a:solidFill>
              <a:srgbClr val="000000"/>
            </a:solidFill>
            <a:miter lim="800000"/>
            <a:headEnd/>
            <a:tailEnd/>
          </a:ln>
        </p:spPr>
        <p:txBody>
          <a:bodyPr/>
          <a:lstStyle/>
          <a:p>
            <a:pPr algn="l" eaLnBrk="1" hangingPunct="1"/>
            <a:r>
              <a:rPr lang="tr-TR" altLang="tr-TR" smtClean="0">
                <a:solidFill>
                  <a:srgbClr val="FF0000"/>
                </a:solidFill>
                <a:latin typeface="+mj-lt"/>
              </a:rPr>
              <a:t> </a:t>
            </a:r>
            <a:r>
              <a:rPr lang="tr-TR" altLang="tr-TR" sz="4000" b="1" smtClean="0">
                <a:solidFill>
                  <a:srgbClr val="FF0000"/>
                </a:solidFill>
                <a:latin typeface="+mj-lt"/>
              </a:rPr>
              <a:t>Düşmeler</a:t>
            </a:r>
          </a:p>
        </p:txBody>
      </p:sp>
      <p:sp>
        <p:nvSpPr>
          <p:cNvPr id="53252" name="2 İçerik Yer Tutucusu"/>
          <p:cNvSpPr>
            <a:spLocks noGrp="1"/>
          </p:cNvSpPr>
          <p:nvPr>
            <p:ph idx="4294967295"/>
          </p:nvPr>
        </p:nvSpPr>
        <p:spPr>
          <a:xfrm>
            <a:off x="319088" y="1585913"/>
            <a:ext cx="8361362" cy="4525962"/>
          </a:xfrm>
          <a:solidFill>
            <a:srgbClr val="FFFFFF"/>
          </a:solidFill>
          <a:ln>
            <a:solidFill>
              <a:srgbClr val="000000"/>
            </a:solidFill>
          </a:ln>
        </p:spPr>
        <p:txBody>
          <a:bodyPr/>
          <a:lstStyle/>
          <a:p>
            <a:pPr marL="0" indent="0" eaLnBrk="1" hangingPunct="1">
              <a:buFont typeface="Arial" pitchFamily="34" charset="0"/>
              <a:buNone/>
              <a:defRPr/>
            </a:pPr>
            <a:r>
              <a:rPr lang="tr-TR" sz="2400" b="1" dirty="0" smtClean="0">
                <a:latin typeface="+mj-lt"/>
              </a:rPr>
              <a:t> </a:t>
            </a:r>
            <a:endParaRPr lang="tr-TR" sz="2400" b="1" dirty="0" smtClean="0">
              <a:solidFill>
                <a:srgbClr val="FF0000"/>
              </a:solidFill>
              <a:latin typeface="+mj-lt"/>
            </a:endParaRPr>
          </a:p>
          <a:p>
            <a:pPr algn="ctr" eaLnBrk="1" hangingPunct="1">
              <a:buFont typeface="Wingdings" pitchFamily="2" charset="2"/>
              <a:buNone/>
              <a:defRPr/>
            </a:pPr>
            <a:endParaRPr lang="tr-TR" sz="2000" b="1" dirty="0" smtClean="0">
              <a:solidFill>
                <a:srgbClr val="FF0000"/>
              </a:solidFill>
              <a:latin typeface="+mj-lt"/>
            </a:endParaRPr>
          </a:p>
          <a:p>
            <a:pPr marL="0" indent="0" eaLnBrk="1" hangingPunct="1">
              <a:buFont typeface="Arial" charset="0"/>
              <a:buNone/>
              <a:defRPr/>
            </a:pPr>
            <a:r>
              <a:rPr lang="tr-TR" b="1" dirty="0" smtClean="0">
                <a:solidFill>
                  <a:srgbClr val="000099"/>
                </a:solidFill>
                <a:latin typeface="+mj-lt"/>
              </a:rPr>
              <a:t>1- </a:t>
            </a:r>
            <a:r>
              <a:rPr lang="tr-TR" b="1" dirty="0" smtClean="0">
                <a:solidFill>
                  <a:srgbClr val="FF0000"/>
                </a:solidFill>
                <a:latin typeface="+mj-lt"/>
              </a:rPr>
              <a:t>Yüksekten düşmeler</a:t>
            </a:r>
          </a:p>
          <a:p>
            <a:pPr marL="0" indent="0" eaLnBrk="1" hangingPunct="1">
              <a:buFont typeface="Arial" charset="0"/>
              <a:buNone/>
              <a:defRPr/>
            </a:pPr>
            <a:endParaRPr lang="tr-TR" dirty="0" smtClean="0">
              <a:solidFill>
                <a:srgbClr val="000099"/>
              </a:solidFill>
              <a:latin typeface="+mj-lt"/>
            </a:endParaRPr>
          </a:p>
          <a:p>
            <a:pPr marL="0" indent="0" eaLnBrk="1" hangingPunct="1">
              <a:buFont typeface="Arial" charset="0"/>
              <a:buNone/>
              <a:defRPr/>
            </a:pPr>
            <a:r>
              <a:rPr lang="tr-TR" b="1" dirty="0" smtClean="0">
                <a:solidFill>
                  <a:srgbClr val="000099"/>
                </a:solidFill>
                <a:latin typeface="+mj-lt"/>
              </a:rPr>
              <a:t>2- Düz zemin üzerindeki düşmeler</a:t>
            </a:r>
            <a:endParaRPr lang="tr-TR" dirty="0" smtClean="0">
              <a:solidFill>
                <a:srgbClr val="000099"/>
              </a:solidFill>
              <a:latin typeface="+mj-lt"/>
            </a:endParaRPr>
          </a:p>
          <a:p>
            <a:pPr eaLnBrk="1" hangingPunct="1">
              <a:defRPr/>
            </a:pPr>
            <a:endParaRPr lang="tr-TR" dirty="0" smtClean="0">
              <a:solidFill>
                <a:srgbClr val="000099"/>
              </a:solidFill>
              <a:latin typeface="+mj-lt"/>
            </a:endParaRPr>
          </a:p>
        </p:txBody>
      </p:sp>
    </p:spTree>
    <p:extLst>
      <p:ext uri="{BB962C8B-B14F-4D97-AF65-F5344CB8AC3E}">
        <p14:creationId xmlns:p14="http://schemas.microsoft.com/office/powerpoint/2010/main" val="1501806904"/>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Numarası Yer Tutucusu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3459"/>
                </a:solidFill>
                <a:latin typeface="Calibri" pitchFamily="34" charset="0"/>
                <a:cs typeface="Arial" charset="0"/>
              </a:defRPr>
            </a:lvl1pPr>
            <a:lvl2pPr marL="742950" indent="-285750" eaLnBrk="0" hangingPunct="0">
              <a:defRPr sz="2400">
                <a:solidFill>
                  <a:srgbClr val="003459"/>
                </a:solidFill>
                <a:latin typeface="Calibri" pitchFamily="34" charset="0"/>
                <a:cs typeface="Arial" charset="0"/>
              </a:defRPr>
            </a:lvl2pPr>
            <a:lvl3pPr marL="1143000" indent="-228600" eaLnBrk="0" hangingPunct="0">
              <a:defRPr sz="2400">
                <a:solidFill>
                  <a:srgbClr val="003459"/>
                </a:solidFill>
                <a:latin typeface="Calibri" pitchFamily="34" charset="0"/>
                <a:cs typeface="Arial" charset="0"/>
              </a:defRPr>
            </a:lvl3pPr>
            <a:lvl4pPr marL="1600200" indent="-228600" eaLnBrk="0" hangingPunct="0">
              <a:defRPr sz="2400">
                <a:solidFill>
                  <a:srgbClr val="003459"/>
                </a:solidFill>
                <a:latin typeface="Calibri" pitchFamily="34" charset="0"/>
                <a:cs typeface="Arial" charset="0"/>
              </a:defRPr>
            </a:lvl4pPr>
            <a:lvl5pPr marL="2057400" indent="-228600" eaLnBrk="0" hangingPunct="0">
              <a:defRPr sz="2400">
                <a:solidFill>
                  <a:srgbClr val="003459"/>
                </a:solidFill>
                <a:latin typeface="Calibri" pitchFamily="34" charset="0"/>
                <a:cs typeface="Arial" charset="0"/>
              </a:defRPr>
            </a:lvl5pPr>
            <a:lvl6pPr marL="2514600" indent="-228600" algn="ctr" eaLnBrk="0" fontAlgn="base" hangingPunct="0">
              <a:spcBef>
                <a:spcPct val="0"/>
              </a:spcBef>
              <a:spcAft>
                <a:spcPct val="0"/>
              </a:spcAft>
              <a:defRPr sz="2400">
                <a:solidFill>
                  <a:srgbClr val="003459"/>
                </a:solidFill>
                <a:latin typeface="Calibri" pitchFamily="34" charset="0"/>
                <a:cs typeface="Arial" charset="0"/>
              </a:defRPr>
            </a:lvl6pPr>
            <a:lvl7pPr marL="2971800" indent="-228600" algn="ctr" eaLnBrk="0" fontAlgn="base" hangingPunct="0">
              <a:spcBef>
                <a:spcPct val="0"/>
              </a:spcBef>
              <a:spcAft>
                <a:spcPct val="0"/>
              </a:spcAft>
              <a:defRPr sz="2400">
                <a:solidFill>
                  <a:srgbClr val="003459"/>
                </a:solidFill>
                <a:latin typeface="Calibri" pitchFamily="34" charset="0"/>
                <a:cs typeface="Arial" charset="0"/>
              </a:defRPr>
            </a:lvl7pPr>
            <a:lvl8pPr marL="3429000" indent="-228600" algn="ctr" eaLnBrk="0" fontAlgn="base" hangingPunct="0">
              <a:spcBef>
                <a:spcPct val="0"/>
              </a:spcBef>
              <a:spcAft>
                <a:spcPct val="0"/>
              </a:spcAft>
              <a:defRPr sz="2400">
                <a:solidFill>
                  <a:srgbClr val="003459"/>
                </a:solidFill>
                <a:latin typeface="Calibri" pitchFamily="34" charset="0"/>
                <a:cs typeface="Arial" charset="0"/>
              </a:defRPr>
            </a:lvl8pPr>
            <a:lvl9pPr marL="3886200" indent="-228600" algn="ctr" eaLnBrk="0" fontAlgn="base" hangingPunct="0">
              <a:spcBef>
                <a:spcPct val="0"/>
              </a:spcBef>
              <a:spcAft>
                <a:spcPct val="0"/>
              </a:spcAft>
              <a:defRPr sz="2400">
                <a:solidFill>
                  <a:srgbClr val="003459"/>
                </a:solidFill>
                <a:latin typeface="Calibri" pitchFamily="34" charset="0"/>
                <a:cs typeface="Arial" charset="0"/>
              </a:defRPr>
            </a:lvl9pPr>
          </a:lstStyle>
          <a:p>
            <a:pPr eaLnBrk="1" hangingPunct="1"/>
            <a:fld id="{9A8849BB-7501-4245-94C6-D9D7A5405075}" type="slidenum">
              <a:rPr lang="en-GB" altLang="tr-TR" sz="1200" smtClean="0">
                <a:solidFill>
                  <a:schemeClr val="tx2"/>
                </a:solidFill>
                <a:latin typeface="Arial" charset="0"/>
              </a:rPr>
              <a:pPr eaLnBrk="1" hangingPunct="1"/>
              <a:t>9</a:t>
            </a:fld>
            <a:endParaRPr lang="en-GB" altLang="tr-TR" sz="1200" smtClean="0">
              <a:solidFill>
                <a:schemeClr val="tx2"/>
              </a:solidFill>
              <a:latin typeface="Arial" charset="0"/>
            </a:endParaRPr>
          </a:p>
        </p:txBody>
      </p:sp>
      <p:sp>
        <p:nvSpPr>
          <p:cNvPr id="3" name="2 İçerik Yer Tutucusu"/>
          <p:cNvSpPr>
            <a:spLocks noGrp="1"/>
          </p:cNvSpPr>
          <p:nvPr>
            <p:ph idx="4294967295"/>
          </p:nvPr>
        </p:nvSpPr>
        <p:spPr>
          <a:xfrm>
            <a:off x="347663" y="1600200"/>
            <a:ext cx="7715250" cy="4525963"/>
          </a:xfrm>
          <a:solidFill>
            <a:srgbClr val="FFFFFF"/>
          </a:solidFill>
        </p:spPr>
        <p:txBody>
          <a:bodyPr/>
          <a:lstStyle/>
          <a:p>
            <a:pPr eaLnBrk="1" hangingPunct="1">
              <a:buFont typeface="Wingdings" pitchFamily="2" charset="2"/>
              <a:buNone/>
            </a:pPr>
            <a:r>
              <a:rPr lang="tr-TR" altLang="tr-TR" sz="4400" b="1" smtClean="0">
                <a:solidFill>
                  <a:srgbClr val="FF0000"/>
                </a:solidFill>
                <a:latin typeface="+mj-lt"/>
                <a:cs typeface="Arial" charset="0"/>
              </a:rPr>
              <a:t>Lütfen dikkat ! </a:t>
            </a:r>
          </a:p>
          <a:p>
            <a:pPr eaLnBrk="1" hangingPunct="1">
              <a:buFont typeface="Wingdings" pitchFamily="2" charset="2"/>
              <a:buNone/>
            </a:pPr>
            <a:r>
              <a:rPr lang="tr-TR" altLang="tr-TR" sz="4400" b="1" smtClean="0">
                <a:solidFill>
                  <a:srgbClr val="FF0000"/>
                </a:solidFill>
                <a:latin typeface="+mj-lt"/>
                <a:cs typeface="Arial" charset="0"/>
              </a:rPr>
              <a:t>   </a:t>
            </a:r>
            <a:r>
              <a:rPr lang="tr-TR" altLang="tr-TR" sz="4400" b="1" smtClean="0">
                <a:solidFill>
                  <a:srgbClr val="002060"/>
                </a:solidFill>
                <a:latin typeface="+mj-lt"/>
                <a:cs typeface="Arial" charset="0"/>
              </a:rPr>
              <a:t>3,4 metre üzerinde çalışırken düşen insanların </a:t>
            </a:r>
          </a:p>
          <a:p>
            <a:pPr eaLnBrk="1" hangingPunct="1">
              <a:buFont typeface="Wingdings" pitchFamily="2" charset="2"/>
              <a:buNone/>
            </a:pPr>
            <a:r>
              <a:rPr lang="tr-TR" altLang="tr-TR" sz="6000" b="1" smtClean="0">
                <a:solidFill>
                  <a:srgbClr val="002060"/>
                </a:solidFill>
                <a:latin typeface="+mj-lt"/>
                <a:cs typeface="Arial" charset="0"/>
              </a:rPr>
              <a:t>         </a:t>
            </a:r>
            <a:r>
              <a:rPr lang="tr-TR" altLang="tr-TR" sz="6000" b="1" smtClean="0">
                <a:solidFill>
                  <a:srgbClr val="FF0000"/>
                </a:solidFill>
                <a:latin typeface="+mj-lt"/>
                <a:cs typeface="Arial" charset="0"/>
              </a:rPr>
              <a:t>% 85’ </a:t>
            </a:r>
            <a:r>
              <a:rPr lang="tr-TR" altLang="tr-TR" sz="4400" b="1" smtClean="0">
                <a:solidFill>
                  <a:srgbClr val="FF0000"/>
                </a:solidFill>
                <a:latin typeface="+mj-lt"/>
                <a:cs typeface="Arial" charset="0"/>
              </a:rPr>
              <a:t>i</a:t>
            </a:r>
            <a:r>
              <a:rPr lang="tr-TR" altLang="tr-TR" sz="6000" b="1" smtClean="0">
                <a:solidFill>
                  <a:srgbClr val="FF0000"/>
                </a:solidFill>
                <a:latin typeface="+mj-lt"/>
                <a:cs typeface="Arial" charset="0"/>
              </a:rPr>
              <a:t> </a:t>
            </a:r>
          </a:p>
          <a:p>
            <a:pPr eaLnBrk="1" hangingPunct="1">
              <a:buFont typeface="Wingdings" pitchFamily="2" charset="2"/>
              <a:buNone/>
            </a:pPr>
            <a:r>
              <a:rPr lang="tr-TR" altLang="tr-TR" sz="4400" b="1" smtClean="0">
                <a:solidFill>
                  <a:srgbClr val="FF0000"/>
                </a:solidFill>
                <a:latin typeface="+mj-lt"/>
                <a:cs typeface="Arial" charset="0"/>
              </a:rPr>
              <a:t>    </a:t>
            </a:r>
            <a:r>
              <a:rPr lang="tr-TR" altLang="tr-TR" sz="4400" b="1" u="sng" smtClean="0">
                <a:solidFill>
                  <a:srgbClr val="FF0000"/>
                </a:solidFill>
                <a:latin typeface="+mj-lt"/>
                <a:cs typeface="Arial" charset="0"/>
              </a:rPr>
              <a:t>hayatını kaybetmektedir</a:t>
            </a:r>
          </a:p>
        </p:txBody>
      </p:sp>
      <p:pic>
        <p:nvPicPr>
          <p:cNvPr id="23556" name="Picture 6" descr="dikk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775" y="385763"/>
            <a:ext cx="14922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8794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5000"/>
                                        <p:tgtEl>
                                          <p:spTgt spid="3">
                                            <p:txEl>
                                              <p:pRg st="1" end="1"/>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vertical)">
                                      <p:cBhvr>
                                        <p:cTn id="10" dur="5000"/>
                                        <p:tgtEl>
                                          <p:spTgt spid="3">
                                            <p:txEl>
                                              <p:pRg st="2" end="2"/>
                                            </p:txEl>
                                          </p:spTgt>
                                        </p:tgtEl>
                                      </p:cBhvr>
                                    </p:animEffect>
                                  </p:childTnLst>
                                </p:cTn>
                              </p:par>
                              <p:par>
                                <p:cTn id="11" presetID="3" presetClass="entr" presetSubtype="5"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vertical)">
                                      <p:cBhvr>
                                        <p:cTn id="13" dur="5000"/>
                                        <p:tgtEl>
                                          <p:spTgt spid="3">
                                            <p:txEl>
                                              <p:pRg st="3" end="3"/>
                                            </p:txEl>
                                          </p:spTgt>
                                        </p:tgtEl>
                                      </p:cBhvr>
                                    </p:animEffect>
                                  </p:childTnLst>
                                </p:cTn>
                              </p:par>
                              <p:par>
                                <p:cTn id="14" presetID="3" presetClass="entr" presetSubtype="5"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vertical)">
                                      <p:cBhvr>
                                        <p:cTn id="16"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5492</TotalTime>
  <Words>3850</Words>
  <Application>Microsoft Office PowerPoint</Application>
  <PresentationFormat>Ekran Gösterisi (4:3)</PresentationFormat>
  <Paragraphs>506</Paragraphs>
  <Slides>78</Slides>
  <Notes>19</Notes>
  <HiddenSlides>0</HiddenSlides>
  <MMClips>0</MMClips>
  <ScaleCrop>false</ScaleCrop>
  <HeadingPairs>
    <vt:vector size="8" baseType="variant">
      <vt:variant>
        <vt:lpstr>Kullanılan Yazı Tipleri</vt:lpstr>
      </vt:variant>
      <vt:variant>
        <vt:i4>10</vt:i4>
      </vt:variant>
      <vt:variant>
        <vt:lpstr>Tema</vt:lpstr>
      </vt:variant>
      <vt:variant>
        <vt:i4>1</vt:i4>
      </vt:variant>
      <vt:variant>
        <vt:lpstr>Eklenmiş OLE Hizmet Programları</vt:lpstr>
      </vt:variant>
      <vt:variant>
        <vt:i4>1</vt:i4>
      </vt:variant>
      <vt:variant>
        <vt:lpstr>Slayt Başlıkları</vt:lpstr>
      </vt:variant>
      <vt:variant>
        <vt:i4>78</vt:i4>
      </vt:variant>
    </vt:vector>
  </HeadingPairs>
  <TitlesOfParts>
    <vt:vector size="90" baseType="lpstr">
      <vt:lpstr>MS PGothic</vt:lpstr>
      <vt:lpstr>Arial</vt:lpstr>
      <vt:lpstr>Arial Black</vt:lpstr>
      <vt:lpstr>Calibri</vt:lpstr>
      <vt:lpstr>Monotype Sorts</vt:lpstr>
      <vt:lpstr>Symbol</vt:lpstr>
      <vt:lpstr>Tahoma</vt:lpstr>
      <vt:lpstr>Times New Roman</vt:lpstr>
      <vt:lpstr>Verdana</vt:lpstr>
      <vt:lpstr>Wingdings</vt:lpstr>
      <vt:lpstr>Diseño predeterminado</vt:lpstr>
      <vt:lpstr>Grafik</vt:lpstr>
      <vt:lpstr>YÜKSEKTE ÇALIŞMALARDA  İŞ  SAĞLIĞI ve GÜVENLİĞİ</vt:lpstr>
      <vt:lpstr>PowerPoint Sunusu</vt:lpstr>
      <vt:lpstr>YÜKSEKTE ÇALIŞMA</vt:lpstr>
      <vt:lpstr>PowerPoint Sunusu</vt:lpstr>
      <vt:lpstr>PowerPoint Sunusu</vt:lpstr>
      <vt:lpstr>PowerPoint Sunusu</vt:lpstr>
      <vt:lpstr>PowerPoint Sunusu</vt:lpstr>
      <vt:lpstr> Düşmeler</vt:lpstr>
      <vt:lpstr>PowerPoint Sunusu</vt:lpstr>
      <vt:lpstr>Denge Noktası</vt:lpstr>
      <vt:lpstr>Bir Düşmenin Anatomisi</vt:lpstr>
      <vt:lpstr>Düşme fiziği</vt:lpstr>
      <vt:lpstr>   Neden düşeriz ?</vt:lpstr>
      <vt:lpstr>Düşme nedenleri  (tehlikeli davranış / durum)</vt:lpstr>
      <vt:lpstr>PowerPoint Sunusu</vt:lpstr>
      <vt:lpstr>Düşmeye Karşı Toplu Koruma</vt:lpstr>
      <vt:lpstr>Kontrollü giriş alanı sistemi</vt:lpstr>
      <vt:lpstr>Yatay Güvenlik ağı (Toplu Koruma)</vt:lpstr>
      <vt:lpstr>Yatay yaşam hattı (toplu koruma)</vt:lpstr>
      <vt:lpstr>Korkulukla önlem alma (toplu koruma)</vt:lpstr>
      <vt:lpstr> Hava yastıkları  (toplu koruma)</vt:lpstr>
      <vt:lpstr>Uyarı /işaret hatları(toplu koruma)</vt:lpstr>
      <vt:lpstr>Düşmeye karşı kişisel koruma</vt:lpstr>
      <vt:lpstr>Paraşüt tüpü tüm vücut emniyet kemeri</vt:lpstr>
      <vt:lpstr>PowerPoint Sunusu</vt:lpstr>
      <vt:lpstr>    GÜVENLİK KEMERLERİ</vt:lpstr>
      <vt:lpstr>Düşmeye Karşı Kişisel Koruyucu Donanımı Elemanları</vt:lpstr>
      <vt:lpstr>İniş dest. aygıtı (desandör)          Çıkış dest ayg.(esandör)                      Karabina</vt:lpstr>
      <vt:lpstr>PowerPoint Sunusu</vt:lpstr>
      <vt:lpstr>PowerPoint Sunusu</vt:lpstr>
      <vt:lpstr>Ankraj (tespit) noktası seviyeleri ve risk deüzeyleri</vt:lpstr>
      <vt:lpstr>DÜŞME ETKİSİ</vt:lpstr>
      <vt:lpstr>Düşme Faktörü (D.F.)</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III-  Açılı  Kurulum                  Cephe Emniyet Ağı (Toplu Koruma) </vt:lpstr>
      <vt:lpstr>PowerPoint Sunusu</vt:lpstr>
      <vt:lpstr>PowerPoint Sunusu</vt:lpstr>
      <vt:lpstr>PowerPoint Sunusu</vt:lpstr>
      <vt:lpstr>PowerPoint Sunusu</vt:lpstr>
      <vt:lpstr> Yapı iskeleleri ( Yapı İşlerinde  İSG Yönetmeliği.) </vt:lpstr>
      <vt:lpstr>PowerPoint Sunusu</vt:lpstr>
      <vt:lpstr>PowerPoint Sunusu</vt:lpstr>
      <vt:lpstr>PowerPoint Sunusu</vt:lpstr>
      <vt:lpstr>PowerPoint Sunusu</vt:lpstr>
      <vt:lpstr>PowerPoint Sunusu</vt:lpstr>
      <vt:lpstr>PowerPoint Sunusu</vt:lpstr>
      <vt:lpstr>PowerPoint Sunusu</vt:lpstr>
      <vt:lpstr>PowerPoint Sunusu</vt:lpstr>
      <vt:lpstr>Çatı Merdiveni</vt:lpstr>
      <vt:lpstr>PowerPoint Sunusu</vt:lpstr>
      <vt:lpstr>PowerPoint Sunusu</vt:lpstr>
      <vt:lpstr>PowerPoint Sunusu</vt:lpstr>
      <vt:lpstr>Seyyar Merdivende  (El Merd.) Güvenlik</vt:lpstr>
      <vt:lpstr>Seyyar merdivenlerin zemine  tespiti</vt:lpstr>
      <vt:lpstr>PowerPoint Sunusu</vt:lpstr>
      <vt:lpstr>El Merdiveninin Eğiminin Ayarlanması</vt:lpstr>
      <vt:lpstr>SABİT MERDİVENLER</vt:lpstr>
      <vt:lpstr>Sabit merdiven</vt:lpstr>
      <vt:lpstr>PowerPoint Sunusu</vt:lpstr>
      <vt:lpstr>Halatlar</vt:lpstr>
      <vt:lpstr>Halatla kurtarma ekipmanı</vt:lpstr>
      <vt:lpstr>PowerPoint Sunusu</vt:lpstr>
      <vt:lpstr>PowerPoint Sunusu</vt:lpstr>
      <vt:lpstr>Kaymaz, burun çelik takviyeli, tabanı elektrik ve delme etkisine dayanıklı koruyucu ayakkabı giyiniz</vt:lpstr>
      <vt:lpstr>PowerPoint Sunusu</vt:lpstr>
      <vt:lpstr>PowerPoint Sunusu</vt:lpstr>
      <vt:lpstr>PowerPoint Sunusu</vt:lpstr>
      <vt:lpstr>PowerPoint Sunusu</vt:lpstr>
      <vt:lpstr>PowerPoint Sunusu</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EGİTİM</cp:lastModifiedBy>
  <cp:revision>670</cp:revision>
  <dcterms:created xsi:type="dcterms:W3CDTF">2010-05-23T14:28:12Z</dcterms:created>
  <dcterms:modified xsi:type="dcterms:W3CDTF">2019-03-21T11:26:05Z</dcterms:modified>
</cp:coreProperties>
</file>