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 id="427" r:id="rId103"/>
    <p:sldId id="428" r:id="rId104"/>
    <p:sldId id="429"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43" r:id="rId119"/>
    <p:sldId id="444" r:id="rId120"/>
    <p:sldId id="445" r:id="rId121"/>
    <p:sldId id="446" r:id="rId122"/>
    <p:sldId id="447" r:id="rId123"/>
    <p:sldId id="448" r:id="rId124"/>
    <p:sldId id="449" r:id="rId125"/>
    <p:sldId id="450" r:id="rId126"/>
    <p:sldId id="451" r:id="rId127"/>
    <p:sldId id="452" r:id="rId128"/>
    <p:sldId id="453" r:id="rId129"/>
    <p:sldId id="454" r:id="rId130"/>
    <p:sldId id="455" r:id="rId131"/>
    <p:sldId id="456" r:id="rId132"/>
    <p:sldId id="457" r:id="rId133"/>
    <p:sldId id="458" r:id="rId134"/>
    <p:sldId id="459" r:id="rId135"/>
    <p:sldId id="460" r:id="rId136"/>
    <p:sldId id="461" r:id="rId137"/>
    <p:sldId id="462" r:id="rId138"/>
    <p:sldId id="463" r:id="rId139"/>
    <p:sldId id="464" r:id="rId140"/>
    <p:sldId id="465" r:id="rId141"/>
    <p:sldId id="466" r:id="rId142"/>
    <p:sldId id="467" r:id="rId143"/>
    <p:sldId id="468" r:id="rId144"/>
    <p:sldId id="469" r:id="rId145"/>
    <p:sldId id="470" r:id="rId146"/>
    <p:sldId id="471" r:id="rId147"/>
    <p:sldId id="472" r:id="rId148"/>
    <p:sldId id="473" r:id="rId149"/>
    <p:sldId id="474" r:id="rId150"/>
    <p:sldId id="475" r:id="rId151"/>
    <p:sldId id="476" r:id="rId152"/>
    <p:sldId id="477" r:id="rId153"/>
    <p:sldId id="478" r:id="rId154"/>
    <p:sldId id="479" r:id="rId155"/>
    <p:sldId id="480" r:id="rId156"/>
    <p:sldId id="481" r:id="rId157"/>
    <p:sldId id="482" r:id="rId158"/>
    <p:sldId id="483" r:id="rId159"/>
    <p:sldId id="484" r:id="rId160"/>
    <p:sldId id="485" r:id="rId161"/>
    <p:sldId id="486" r:id="rId162"/>
    <p:sldId id="487" r:id="rId163"/>
    <p:sldId id="488" r:id="rId164"/>
    <p:sldId id="489" r:id="rId165"/>
    <p:sldId id="490" r:id="rId166"/>
    <p:sldId id="491" r:id="rId167"/>
    <p:sldId id="492" r:id="rId168"/>
    <p:sldId id="493" r:id="rId169"/>
    <p:sldId id="494" r:id="rId170"/>
    <p:sldId id="495" r:id="rId171"/>
    <p:sldId id="496" r:id="rId172"/>
    <p:sldId id="497" r:id="rId173"/>
    <p:sldId id="498" r:id="rId174"/>
    <p:sldId id="499" r:id="rId175"/>
    <p:sldId id="500" r:id="rId176"/>
    <p:sldId id="501" r:id="rId177"/>
    <p:sldId id="502" r:id="rId178"/>
    <p:sldId id="503" r:id="rId179"/>
    <p:sldId id="504" r:id="rId180"/>
    <p:sldId id="505" r:id="rId181"/>
    <p:sldId id="506" r:id="rId182"/>
    <p:sldId id="507" r:id="rId183"/>
    <p:sldId id="508" r:id="rId184"/>
    <p:sldId id="509" r:id="rId185"/>
    <p:sldId id="510" r:id="rId186"/>
    <p:sldId id="511" r:id="rId187"/>
    <p:sldId id="512" r:id="rId188"/>
    <p:sldId id="513" r:id="rId189"/>
    <p:sldId id="514" r:id="rId190"/>
    <p:sldId id="515" r:id="rId191"/>
    <p:sldId id="516" r:id="rId192"/>
    <p:sldId id="517" r:id="rId193"/>
    <p:sldId id="518" r:id="rId194"/>
    <p:sldId id="519" r:id="rId195"/>
    <p:sldId id="520" r:id="rId196"/>
    <p:sldId id="521" r:id="rId197"/>
    <p:sldId id="522" r:id="rId198"/>
    <p:sldId id="523" r:id="rId199"/>
    <p:sldId id="524" r:id="rId200"/>
    <p:sldId id="525" r:id="rId201"/>
    <p:sldId id="526" r:id="rId202"/>
    <p:sldId id="527" r:id="rId20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94622" autoAdjust="0"/>
  </p:normalViewPr>
  <p:slideViewPr>
    <p:cSldViewPr>
      <p:cViewPr varScale="1">
        <p:scale>
          <a:sx n="109" d="100"/>
          <a:sy n="109" d="100"/>
        </p:scale>
        <p:origin x="1404" y="108"/>
      </p:cViewPr>
      <p:guideLst>
        <p:guide orient="horz" pos="2160"/>
        <p:guide pos="2880"/>
      </p:guideLst>
    </p:cSldViewPr>
  </p:slideViewPr>
  <p:outlineViewPr>
    <p:cViewPr>
      <p:scale>
        <a:sx n="33" d="100"/>
        <a:sy n="33" d="100"/>
      </p:scale>
      <p:origin x="0" y="74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21.03.2019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42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50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61</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TextEdit="1"/>
          </p:cNvSpPr>
          <p:nvPr>
            <p:ph type="sldImg"/>
          </p:nvPr>
        </p:nvSpPr>
        <p:spPr bwMode="auto">
          <a:noFill/>
          <a:ln>
            <a:solidFill>
              <a:srgbClr val="000000"/>
            </a:solidFill>
            <a:miter lim="800000"/>
            <a:headEnd/>
            <a:tailEnd/>
          </a:ln>
        </p:spPr>
      </p:sp>
      <p:sp>
        <p:nvSpPr>
          <p:cNvPr id="210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TextEdit="1"/>
          </p:cNvSpPr>
          <p:nvPr>
            <p:ph type="sldImg"/>
          </p:nvPr>
        </p:nvSpPr>
        <p:spPr bwMode="auto">
          <a:noFill/>
          <a:ln>
            <a:solidFill>
              <a:srgbClr val="000000"/>
            </a:solidFill>
            <a:miter lim="800000"/>
            <a:headEnd/>
            <a:tailEnd/>
          </a:ln>
        </p:spPr>
      </p:sp>
      <p:sp>
        <p:nvSpPr>
          <p:cNvPr id="208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101</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178</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191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11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12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Slayt Görüntüsü Yer Tutucusu"/>
          <p:cNvSpPr>
            <a:spLocks noGrp="1" noRot="1" noChangeAspect="1"/>
          </p:cNvSpPr>
          <p:nvPr>
            <p:ph type="sldImg"/>
          </p:nvPr>
        </p:nvSpPr>
        <p:spPr bwMode="auto">
          <a:noFill/>
          <a:ln>
            <a:solidFill>
              <a:srgbClr val="000000"/>
            </a:solidFill>
            <a:miter lim="800000"/>
            <a:headEnd/>
            <a:tailEnd/>
          </a:ln>
        </p:spPr>
      </p:sp>
      <p:sp>
        <p:nvSpPr>
          <p:cNvPr id="8192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03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4FC35-7FB0-4C7D-9022-6829EE99888E}" type="slidenum">
              <a:rPr lang="tr-TR">
                <a:cs typeface="Arial" charset="0"/>
              </a:rPr>
              <a:pPr fontAlgn="base">
                <a:spcBef>
                  <a:spcPct val="0"/>
                </a:spcBef>
                <a:spcAft>
                  <a:spcPct val="0"/>
                </a:spcAft>
                <a:defRPr/>
              </a:pPr>
              <a:t>24</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Slayt Görüntüsü Yer Tutucusu"/>
          <p:cNvSpPr>
            <a:spLocks noGrp="1" noRot="1" noChangeAspect="1"/>
          </p:cNvSpPr>
          <p:nvPr>
            <p:ph type="sldImg"/>
          </p:nvPr>
        </p:nvSpPr>
        <p:spPr bwMode="auto">
          <a:noFill/>
          <a:ln>
            <a:solidFill>
              <a:srgbClr val="000000"/>
            </a:solidFill>
            <a:miter lim="800000"/>
            <a:headEnd/>
            <a:tailEnd/>
          </a:ln>
        </p:spPr>
      </p:sp>
      <p:sp>
        <p:nvSpPr>
          <p:cNvPr id="8601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10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C4674D-ACA6-46EA-ACE2-64794337FBDE}" type="slidenum">
              <a:rPr lang="tr-TR">
                <a:cs typeface="Arial" charset="0"/>
              </a:rPr>
              <a:pPr fontAlgn="base">
                <a:spcBef>
                  <a:spcPct val="0"/>
                </a:spcBef>
                <a:spcAft>
                  <a:spcPct val="0"/>
                </a:spcAft>
                <a:defRPr/>
              </a:pPr>
              <a:t>25</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269299-C103-4A72-99A9-386AA19EED9F}" type="slidenum">
              <a:rPr lang="tr-TR" smtClean="0"/>
              <a:pPr/>
              <a:t>28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P-17.AVI" TargetMode="External"/></Relationships>
</file>

<file path=ppt/slides/_rels/slide1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sz="2800" b="1" dirty="0"/>
              <a:t>KİMYASAL  RİSK  ETMENLERİ</a:t>
            </a:r>
            <a:endParaRPr lang="es-ES" sz="1600" b="1" dirty="0" smtClean="0">
              <a:solidFill>
                <a:schemeClr val="bg1"/>
              </a:solidFill>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smtClean="0">
                <a:solidFill>
                  <a:schemeClr val="bg1"/>
                </a:solidFill>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KİMYASALLARDAN  ETKİLENME  SINIRLARI</a:t>
            </a:r>
            <a:endParaRPr lang="tr-TR" sz="2400" b="1" dirty="0"/>
          </a:p>
        </p:txBody>
      </p:sp>
      <p:sp>
        <p:nvSpPr>
          <p:cNvPr id="3" name="2 İçerik Yer Tutucusu"/>
          <p:cNvSpPr>
            <a:spLocks noGrp="1"/>
          </p:cNvSpPr>
          <p:nvPr>
            <p:ph idx="1"/>
          </p:nvPr>
        </p:nvSpPr>
        <p:spPr/>
        <p:txBody>
          <a:bodyPr/>
          <a:lstStyle/>
          <a:p>
            <a:pPr>
              <a:buNone/>
            </a:pPr>
            <a:r>
              <a:rPr lang="tr-TR" sz="2400" b="1" dirty="0" smtClean="0"/>
              <a:t>Sağlık için zararlı kimyasal maddelerin solunabileceği en çok miktarlar, </a:t>
            </a:r>
            <a:r>
              <a:rPr lang="tr-TR" sz="2400" b="1" dirty="0" smtClean="0">
                <a:solidFill>
                  <a:srgbClr val="FF0000"/>
                </a:solidFill>
              </a:rPr>
              <a:t>15 dakikalık kısa </a:t>
            </a:r>
            <a:r>
              <a:rPr lang="tr-TR" sz="2400" b="1" dirty="0" smtClean="0"/>
              <a:t>ve </a:t>
            </a:r>
            <a:r>
              <a:rPr lang="tr-TR" sz="2400" b="1" dirty="0" smtClean="0">
                <a:solidFill>
                  <a:srgbClr val="FF0000"/>
                </a:solidFill>
              </a:rPr>
              <a:t>8 saatlik uzun süreler </a:t>
            </a:r>
            <a:r>
              <a:rPr lang="tr-TR" sz="2400" b="1" dirty="0" smtClean="0"/>
              <a:t>için verilmektedir.</a:t>
            </a:r>
          </a:p>
          <a:p>
            <a:pPr>
              <a:buNone/>
            </a:pPr>
            <a:r>
              <a:rPr lang="tr-TR" sz="2400" b="1" dirty="0" smtClean="0"/>
              <a:t>İşyerimizdeki kimyasallar konusundaki bilgiler hayati önemdedir ve bu bilgiler üreticiden, ithalatçıdan ya da satıcıdan sağlanabilir.  </a:t>
            </a:r>
            <a:r>
              <a:rPr lang="tr-TR" sz="2400" b="1" dirty="0" smtClean="0">
                <a:solidFill>
                  <a:srgbClr val="FF0000"/>
                </a:solidFill>
              </a:rPr>
              <a:t>Bilgi kaynaklarının çoğu yetersiz olduğundan, kimyasal maddelerle ilgili gerçekler  mümkün olduğunca fazla kaynaktan</a:t>
            </a:r>
            <a:r>
              <a:rPr lang="tr-TR" sz="2400" b="1" dirty="0" smtClean="0"/>
              <a:t> öğrenilmelidir.</a:t>
            </a:r>
          </a:p>
          <a:p>
            <a:pPr>
              <a:buNone/>
            </a:pPr>
            <a:r>
              <a:rPr lang="tr-TR" sz="2400" b="1" dirty="0" smtClean="0"/>
              <a:t>Kimyasal tehlikeleri belirledikten sonraki adım, bunları azaltmak ya da tümüyle ortadan kaldırmaktır.</a:t>
            </a:r>
          </a:p>
          <a:p>
            <a:pPr>
              <a:buNone/>
            </a:pPr>
            <a:endParaRPr lang="tr-TR" sz="2400" b="1" dirty="0" smtClean="0"/>
          </a:p>
          <a:p>
            <a:pPr>
              <a:buNone/>
            </a:pPr>
            <a:endParaRPr lang="tr-TR" sz="2400" b="1" dirty="0" smtClean="0"/>
          </a:p>
          <a:p>
            <a:pPr>
              <a:buNone/>
            </a:pP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10</a:t>
            </a:fld>
            <a:endParaRPr lang="tr-TR"/>
          </a:p>
        </p:txBody>
      </p:sp>
    </p:spTree>
    <p:extLst>
      <p:ext uri="{BB962C8B-B14F-4D97-AF65-F5344CB8AC3E}">
        <p14:creationId xmlns:p14="http://schemas.microsoft.com/office/powerpoint/2010/main" val="25904219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762000"/>
            <a:ext cx="9144000" cy="4876800"/>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AF5E3B26-62D8-4653-B851-8E72443B1F6D}" type="slidenum">
              <a:rPr lang="tr-TR" smtClean="0"/>
              <a:pPr/>
              <a:t>100</a:t>
            </a:fld>
            <a:endParaRPr lang="tr-TR"/>
          </a:p>
        </p:txBody>
      </p:sp>
    </p:spTree>
    <p:extLst>
      <p:ext uri="{BB962C8B-B14F-4D97-AF65-F5344CB8AC3E}">
        <p14:creationId xmlns:p14="http://schemas.microsoft.com/office/powerpoint/2010/main" val="19405922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857232"/>
            <a:ext cx="8229600" cy="527686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err="1" smtClean="0">
                <a:ln>
                  <a:noFill/>
                </a:ln>
                <a:effectLst/>
                <a:uLnTx/>
                <a:uFillTx/>
                <a:latin typeface="+mn-lt"/>
                <a:ea typeface="+mn-ea"/>
                <a:cs typeface="+mn-cs"/>
              </a:rPr>
              <a:t>Mutajen</a:t>
            </a:r>
            <a:r>
              <a:rPr kumimoji="0" lang="tr-TR" sz="2400" b="1" i="0" u="none" strike="noStrike" kern="1200" cap="none" spc="0" normalizeH="0" baseline="0" noProof="0" dirty="0" smtClean="0">
                <a:ln>
                  <a:noFill/>
                </a:ln>
                <a:effectLst/>
                <a:uLnTx/>
                <a:uFillTx/>
                <a:latin typeface="+mn-lt"/>
                <a:ea typeface="+mn-ea"/>
                <a:cs typeface="+mn-cs"/>
              </a:rPr>
              <a:t> madde : </a:t>
            </a:r>
            <a:r>
              <a:rPr kumimoji="0" lang="tr-TR" sz="2400" i="0" u="none" strike="noStrike" kern="1200" cap="none" spc="0" normalizeH="0" baseline="0" noProof="0" dirty="0" smtClean="0">
                <a:ln>
                  <a:noFill/>
                </a:ln>
                <a:effectLst/>
                <a:uLnTx/>
                <a:uFillTx/>
                <a:latin typeface="+mn-lt"/>
                <a:ea typeface="+mn-ea"/>
                <a:cs typeface="+mn-cs"/>
              </a:rPr>
              <a:t>Solunduğunda, ağız yoluyla alındığında, deriye nüfuz ettiğinde kalıtımsal genetik hasarlara yol açabilecek veya bu etkinin oluşumunu hızlandırabilecek madde veya müstahzarlar.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mn-lt"/>
                <a:ea typeface="+mn-ea"/>
                <a:cs typeface="+mn-cs"/>
              </a:rPr>
              <a:t>Üreme için </a:t>
            </a:r>
            <a:r>
              <a:rPr kumimoji="0" lang="tr-TR" sz="2400" b="1" i="0" u="none" strike="noStrike" kern="1200" cap="none" spc="0" normalizeH="0" baseline="0" noProof="0" dirty="0" err="1" smtClean="0">
                <a:ln>
                  <a:noFill/>
                </a:ln>
                <a:effectLst/>
                <a:uLnTx/>
                <a:uFillTx/>
                <a:latin typeface="+mn-lt"/>
                <a:ea typeface="+mn-ea"/>
                <a:cs typeface="+mn-cs"/>
              </a:rPr>
              <a:t>toksik</a:t>
            </a:r>
            <a:r>
              <a:rPr kumimoji="0" lang="tr-TR" sz="2400" b="1" i="0" u="none" strike="noStrike" kern="1200" cap="none" spc="0" normalizeH="0" baseline="0" noProof="0" dirty="0" smtClean="0">
                <a:ln>
                  <a:noFill/>
                </a:ln>
                <a:effectLst/>
                <a:uLnTx/>
                <a:uFillTx/>
                <a:latin typeface="+mn-lt"/>
                <a:ea typeface="+mn-ea"/>
                <a:cs typeface="+mn-cs"/>
              </a:rPr>
              <a:t> madde : </a:t>
            </a:r>
            <a:r>
              <a:rPr kumimoji="0" lang="tr-TR" sz="2400" i="0" u="none" strike="noStrike" kern="1200" cap="none" spc="0" normalizeH="0" baseline="0" noProof="0" dirty="0" smtClean="0">
                <a:ln>
                  <a:noFill/>
                </a:ln>
                <a:effectLst/>
                <a:uLnTx/>
                <a:uFillTx/>
                <a:latin typeface="+mn-lt"/>
                <a:ea typeface="+mn-ea"/>
                <a:cs typeface="+mn-cs"/>
              </a:rPr>
              <a:t>Solunduğunda, ağız yoluyla alındığında, deriye nüfuz ettiğinde erkek ve dişilerin üreme fonksiyon ve kapasitelerini azaltan ve/veya doğacak çocuğu etkileyecek kalıtımsal olmayan olumsuz etkileri meydana getiren veya olumsuz etkilerin oluşumunu hızlandıran maddelerdir.</a:t>
            </a:r>
          </a:p>
          <a:p>
            <a:pPr marL="342900" marR="0" lvl="0" indent="-342900" algn="l" defTabSz="914400" rtl="0" eaLnBrk="1" fontAlgn="auto" latinLnBrk="0" hangingPunct="1">
              <a:lnSpc>
                <a:spcPct val="80000"/>
              </a:lnSpc>
              <a:spcBef>
                <a:spcPct val="20000"/>
              </a:spcBef>
              <a:spcAft>
                <a:spcPts val="0"/>
              </a:spcAft>
              <a:buClrTx/>
              <a:buSzTx/>
              <a:tabLst/>
              <a:defRPr/>
            </a:pPr>
            <a:r>
              <a:rPr lang="tr-TR" sz="2400" b="1" noProof="0" dirty="0" smtClean="0"/>
              <a:t>S</a:t>
            </a:r>
            <a:r>
              <a:rPr kumimoji="0" lang="tr-TR" sz="2400" b="1" i="0" u="none" strike="noStrike" kern="1200" cap="none" spc="0" normalizeH="0" baseline="0" noProof="0" dirty="0" smtClean="0">
                <a:ln>
                  <a:noFill/>
                </a:ln>
                <a:effectLst/>
                <a:uLnTx/>
                <a:uFillTx/>
                <a:latin typeface="+mn-lt"/>
                <a:ea typeface="+mn-ea"/>
                <a:cs typeface="+mn-cs"/>
              </a:rPr>
              <a:t>ınır </a:t>
            </a:r>
            <a:r>
              <a:rPr lang="tr-TR" sz="2400" b="1" dirty="0" smtClean="0"/>
              <a:t>D</a:t>
            </a:r>
            <a:r>
              <a:rPr kumimoji="0" lang="tr-TR" sz="2400" b="1" i="0" u="none" strike="noStrike" kern="1200" cap="none" spc="0" normalizeH="0" baseline="0" noProof="0" dirty="0" smtClean="0">
                <a:ln>
                  <a:noFill/>
                </a:ln>
                <a:effectLst/>
                <a:uLnTx/>
                <a:uFillTx/>
                <a:latin typeface="+mn-lt"/>
                <a:ea typeface="+mn-ea"/>
                <a:cs typeface="+mn-cs"/>
              </a:rPr>
              <a:t>eğer : </a:t>
            </a:r>
            <a:r>
              <a:rPr kumimoji="0" lang="tr-TR" sz="2400" i="0" u="none" strike="noStrike" kern="1200" cap="none" spc="0" normalizeH="0" baseline="0" noProof="0" dirty="0" smtClean="0">
                <a:ln>
                  <a:noFill/>
                </a:ln>
                <a:effectLst/>
                <a:uLnTx/>
                <a:uFillTx/>
                <a:latin typeface="+mn-lt"/>
                <a:ea typeface="+mn-ea"/>
                <a:cs typeface="+mn-cs"/>
              </a:rPr>
              <a:t>Aksi belirtilmedikçe, kanserojen veya </a:t>
            </a:r>
            <a:r>
              <a:rPr kumimoji="0" lang="tr-TR" sz="2400" i="0" u="none" strike="noStrike" kern="1200" cap="none" spc="0" normalizeH="0" baseline="0" noProof="0" dirty="0" err="1" smtClean="0">
                <a:ln>
                  <a:noFill/>
                </a:ln>
                <a:effectLst/>
                <a:uLnTx/>
                <a:uFillTx/>
                <a:latin typeface="+mn-lt"/>
                <a:ea typeface="+mn-ea"/>
                <a:cs typeface="+mn-cs"/>
              </a:rPr>
              <a:t>mutajen</a:t>
            </a:r>
            <a:r>
              <a:rPr kumimoji="0" lang="tr-TR" sz="2400" i="0" u="none" strike="noStrike" kern="1200" cap="none" spc="0" normalizeH="0" baseline="0" noProof="0" dirty="0" smtClean="0">
                <a:ln>
                  <a:noFill/>
                </a:ln>
                <a:effectLst/>
                <a:uLnTx/>
                <a:uFillTx/>
                <a:latin typeface="+mn-lt"/>
                <a:ea typeface="+mn-ea"/>
                <a:cs typeface="+mn-cs"/>
              </a:rPr>
              <a:t> maddenin çalışanların solunum bölgesinde bulunan havadaki, Ek-2’de belirlenen referans zaman aralığındaki, zaman ağırlıklı ortalama konsantrasyonu</a:t>
            </a:r>
            <a:r>
              <a:rPr kumimoji="0" lang="tr-TR" sz="2400" b="1"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mn-lt"/>
                <a:ea typeface="+mn-ea"/>
                <a:cs typeface="+mn-cs"/>
              </a:rPr>
              <a:t>Solunum bölgesi : </a:t>
            </a:r>
            <a:r>
              <a:rPr kumimoji="0" lang="tr-TR" sz="2400" i="0" u="none" strike="noStrike" kern="1200" cap="none" spc="0" normalizeH="0" baseline="0" noProof="0" dirty="0" smtClean="0">
                <a:ln>
                  <a:noFill/>
                </a:ln>
                <a:effectLst/>
                <a:uLnTx/>
                <a:uFillTx/>
                <a:latin typeface="+mn-lt"/>
                <a:ea typeface="+mn-ea"/>
                <a:cs typeface="+mn-cs"/>
              </a:rPr>
              <a:t>Merkezi, kişinin kulaklarını birleştiren çizginin orta noktası olan 30 cm yarıçaplı kürenin, başın ön kısmında kalan yarısıdır</a:t>
            </a:r>
            <a:r>
              <a:rPr kumimoji="0" lang="tr-TR" sz="2000" i="0" u="none" strike="noStrike" kern="1200" cap="none" spc="0" normalizeH="0" baseline="0" noProof="0" dirty="0" smtClean="0">
                <a:ln>
                  <a:noFill/>
                </a:ln>
                <a:effectLst/>
                <a:uLnTx/>
                <a:uFillTx/>
                <a:latin typeface="+mn-lt"/>
                <a:ea typeface="+mn-ea"/>
                <a:cs typeface="+mn-cs"/>
              </a:rPr>
              <a:t>.</a:t>
            </a:r>
            <a:endParaRPr kumimoji="0" lang="tr-TR" sz="2000" i="0" u="none" strike="noStrike" kern="1200" cap="none" spc="0" normalizeH="0" baseline="0" noProof="0" dirty="0">
              <a:ln>
                <a:noFill/>
              </a:ln>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101</a:t>
            </a:fld>
            <a:endParaRPr lang="tr-TR"/>
          </a:p>
        </p:txBody>
      </p:sp>
    </p:spTree>
    <p:extLst>
      <p:ext uri="{BB962C8B-B14F-4D97-AF65-F5344CB8AC3E}">
        <p14:creationId xmlns:p14="http://schemas.microsoft.com/office/powerpoint/2010/main" val="38311522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80728"/>
            <a:ext cx="8229600" cy="587727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Sağlık gözetimi </a:t>
            </a:r>
            <a:r>
              <a:rPr kumimoji="0" lang="tr-TR" sz="2400" i="0" u="none" strike="noStrike" kern="1200" cap="none" spc="0" normalizeH="0" baseline="0" noProof="0" dirty="0" smtClean="0">
                <a:ln>
                  <a:noFill/>
                </a:ln>
                <a:solidFill>
                  <a:schemeClr val="tx1"/>
                </a:solidFill>
                <a:effectLst/>
                <a:uLnTx/>
                <a:uFillTx/>
                <a:latin typeface="+mn-lt"/>
                <a:ea typeface="+mn-ea"/>
                <a:cs typeface="+mn-cs"/>
              </a:rPr>
              <a:t>: Çalışanların belirli bir kimyasal maddeye etkilenmeleri ile ilgili olarak sağlık durumlarının belirlenmesi amacıyla yapılan değerlendirmelerdir.</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tr-TR" sz="2400" b="1" noProof="0" dirty="0" smtClean="0"/>
              <a:t>Zaman Ağırlıklı Ortalama Değer (ZAOD</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/TWA): </a:t>
            </a:r>
            <a:r>
              <a:rPr lang="tr-TR" sz="2400" dirty="0" smtClean="0"/>
              <a:t>Günlük </a:t>
            </a:r>
            <a:r>
              <a:rPr kumimoji="0" lang="tr-TR" sz="2400" i="0" u="none" strike="noStrike" kern="1200" cap="none" spc="0" normalizeH="0" baseline="0" noProof="0" dirty="0" smtClean="0">
                <a:ln>
                  <a:noFill/>
                </a:ln>
                <a:solidFill>
                  <a:schemeClr val="tx1"/>
                </a:solidFill>
                <a:effectLst/>
                <a:uLnTx/>
                <a:uFillTx/>
                <a:latin typeface="+mn-lt"/>
                <a:ea typeface="+mn-ea"/>
                <a:cs typeface="+mn-cs"/>
              </a:rPr>
              <a:t>8 saatlik referans zaman dilimine göre ölçülen veya hesaplanan zaman ağırlıklı ortalama</a:t>
            </a:r>
            <a:r>
              <a:rPr kumimoji="0" lang="tr-TR" sz="2400" i="0" u="none" strike="noStrike" kern="1200" cap="none" spc="0" normalizeH="0" noProof="0" dirty="0" smtClean="0">
                <a:ln>
                  <a:noFill/>
                </a:ln>
                <a:solidFill>
                  <a:schemeClr val="tx1"/>
                </a:solidFill>
                <a:effectLst/>
                <a:uLnTx/>
                <a:uFillTx/>
                <a:latin typeface="+mn-lt"/>
                <a:ea typeface="+mn-ea"/>
                <a:cs typeface="+mn-cs"/>
              </a:rPr>
              <a:t> değer</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STEL</a:t>
            </a:r>
            <a:r>
              <a:rPr kumimoji="0" lang="tr-TR" sz="2400" i="0" u="none" strike="noStrike" kern="1200" cap="none" spc="0" normalizeH="0" baseline="0" noProof="0" dirty="0" smtClean="0">
                <a:ln>
                  <a:noFill/>
                </a:ln>
                <a:solidFill>
                  <a:schemeClr val="tx1"/>
                </a:solidFill>
                <a:effectLst/>
                <a:uLnTx/>
                <a:uFillTx/>
                <a:latin typeface="+mn-lt"/>
                <a:ea typeface="+mn-ea"/>
                <a:cs typeface="+mn-cs"/>
              </a:rPr>
              <a:t>: Başka bir süre belirtilmedikçe, 15 dakikalık sürede maruz kalınan, aşılmaması gereken limit değer.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mg/m3:</a:t>
            </a:r>
            <a:r>
              <a:rPr kumimoji="0" lang="tr-TR" sz="2400" i="0" u="none" strike="noStrike" kern="1200" cap="none" spc="0" normalizeH="0" baseline="0" noProof="0" dirty="0" smtClean="0">
                <a:ln>
                  <a:noFill/>
                </a:ln>
                <a:solidFill>
                  <a:schemeClr val="tx1"/>
                </a:solidFill>
                <a:effectLst/>
                <a:uLnTx/>
                <a:uFillTx/>
                <a:latin typeface="+mn-lt"/>
                <a:ea typeface="+mn-ea"/>
                <a:cs typeface="+mn-cs"/>
              </a:rPr>
              <a:t>20 </a:t>
            </a:r>
            <a:r>
              <a:rPr kumimoji="0" lang="tr-TR" sz="2400" i="0" u="none" strike="noStrike" kern="1200" cap="none" spc="0" normalizeH="0" baseline="30000" noProof="0" dirty="0" smtClean="0">
                <a:ln>
                  <a:noFill/>
                </a:ln>
                <a:solidFill>
                  <a:schemeClr val="tx1"/>
                </a:solidFill>
                <a:effectLst/>
                <a:uLnTx/>
                <a:uFillTx/>
                <a:latin typeface="+mn-lt"/>
                <a:ea typeface="+mn-ea"/>
                <a:cs typeface="+mn-cs"/>
              </a:rPr>
              <a:t>0</a:t>
            </a:r>
            <a:r>
              <a:rPr kumimoji="0" lang="tr-TR" sz="2400" i="0" u="none" strike="noStrike" kern="1200" cap="none" spc="0" normalizeH="0" baseline="0" noProof="0" dirty="0" smtClean="0">
                <a:ln>
                  <a:noFill/>
                </a:ln>
                <a:solidFill>
                  <a:schemeClr val="tx1"/>
                </a:solidFill>
                <a:effectLst/>
                <a:uLnTx/>
                <a:uFillTx/>
                <a:latin typeface="+mn-lt"/>
                <a:ea typeface="+mn-ea"/>
                <a:cs typeface="+mn-cs"/>
              </a:rPr>
              <a:t>C  sıcaklıkta ve 101,3 </a:t>
            </a:r>
            <a:r>
              <a:rPr kumimoji="0" lang="tr-TR" sz="2400" i="0" u="none" strike="noStrike" kern="1200" cap="none" spc="0" normalizeH="0" baseline="0" noProof="0" dirty="0" err="1" smtClean="0">
                <a:ln>
                  <a:noFill/>
                </a:ln>
                <a:solidFill>
                  <a:schemeClr val="tx1"/>
                </a:solidFill>
                <a:effectLst/>
                <a:uLnTx/>
                <a:uFillTx/>
                <a:latin typeface="+mn-lt"/>
                <a:ea typeface="+mn-ea"/>
                <a:cs typeface="+mn-cs"/>
              </a:rPr>
              <a:t>KPa</a:t>
            </a:r>
            <a:r>
              <a:rPr kumimoji="0" lang="tr-TR" sz="2400" i="0" u="none" strike="noStrike" kern="1200" cap="none" spc="0" normalizeH="0" baseline="0" noProof="0" dirty="0" smtClean="0">
                <a:ln>
                  <a:noFill/>
                </a:ln>
                <a:solidFill>
                  <a:schemeClr val="tx1"/>
                </a:solidFill>
                <a:effectLst/>
                <a:uLnTx/>
                <a:uFillTx/>
                <a:latin typeface="+mn-lt"/>
                <a:ea typeface="+mn-ea"/>
                <a:cs typeface="+mn-cs"/>
              </a:rPr>
              <a:t>. (760 mm cıva basıncı) basınçtaki  1 m</a:t>
            </a:r>
            <a:r>
              <a:rPr kumimoji="0" lang="tr-TR" sz="2400" i="0" u="none" strike="noStrike" kern="1200" cap="none" spc="0" normalizeH="0" baseline="30000" noProof="0" dirty="0" smtClean="0">
                <a:ln>
                  <a:noFill/>
                </a:ln>
                <a:solidFill>
                  <a:schemeClr val="tx1"/>
                </a:solidFill>
                <a:effectLst/>
                <a:uLnTx/>
                <a:uFillTx/>
                <a:latin typeface="+mn-lt"/>
                <a:ea typeface="+mn-ea"/>
                <a:cs typeface="+mn-cs"/>
              </a:rPr>
              <a:t>3</a:t>
            </a:r>
            <a:r>
              <a:rPr kumimoji="0" lang="tr-TR" sz="2400" i="0" u="none" strike="noStrike" kern="1200" cap="none" spc="0" normalizeH="0" baseline="0" noProof="0" dirty="0" smtClean="0">
                <a:ln>
                  <a:noFill/>
                </a:ln>
                <a:solidFill>
                  <a:schemeClr val="tx1"/>
                </a:solidFill>
                <a:effectLst/>
                <a:uLnTx/>
                <a:uFillTx/>
                <a:latin typeface="+mn-lt"/>
                <a:ea typeface="+mn-ea"/>
                <a:cs typeface="+mn-cs"/>
              </a:rPr>
              <a:t> havada bulunan maddenin miligram cinsinden miktarı.</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102</a:t>
            </a:fld>
            <a:endParaRPr lang="tr-TR"/>
          </a:p>
        </p:txBody>
      </p:sp>
      <p:sp>
        <p:nvSpPr>
          <p:cNvPr id="4" name="3 Dikdörtgen"/>
          <p:cNvSpPr/>
          <p:nvPr/>
        </p:nvSpPr>
        <p:spPr>
          <a:xfrm>
            <a:off x="395536" y="5085184"/>
            <a:ext cx="7992888" cy="1200329"/>
          </a:xfrm>
          <a:prstGeom prst="rect">
            <a:avLst/>
          </a:prstGeom>
        </p:spPr>
        <p:txBody>
          <a:bodyPr wrap="square">
            <a:spAutoFit/>
          </a:bodyPr>
          <a:lstStyle/>
          <a:p>
            <a:r>
              <a:rPr lang="tr-TR" sz="2400" b="1" dirty="0" smtClean="0"/>
              <a:t>Biyolojik sınır değeri</a:t>
            </a:r>
            <a:r>
              <a:rPr lang="tr-TR" sz="2400" dirty="0" smtClean="0"/>
              <a:t>: Kimyasal maddenin ve </a:t>
            </a:r>
            <a:r>
              <a:rPr lang="tr-TR" sz="2400" dirty="0" err="1" smtClean="0"/>
              <a:t>metabolitinin</a:t>
            </a:r>
            <a:r>
              <a:rPr lang="tr-TR" sz="2400" dirty="0" smtClean="0"/>
              <a:t> uygun biyolojik ortamdaki konsantrasyonunun ve etki göstergesinin üst sınırı</a:t>
            </a:r>
            <a:endParaRPr lang="tr-TR" sz="2400" dirty="0"/>
          </a:p>
        </p:txBody>
      </p:sp>
    </p:spTree>
    <p:extLst>
      <p:ext uri="{BB962C8B-B14F-4D97-AF65-F5344CB8AC3E}">
        <p14:creationId xmlns:p14="http://schemas.microsoft.com/office/powerpoint/2010/main" val="3635168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00042"/>
            <a:ext cx="8229600" cy="600079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000" b="1" i="0" u="none" strike="noStrike" kern="1200" cap="none" spc="0" normalizeH="0" baseline="0" noProof="0" dirty="0" err="1" smtClean="0">
                <a:ln>
                  <a:noFill/>
                </a:ln>
                <a:solidFill>
                  <a:schemeClr val="tx1"/>
                </a:solidFill>
                <a:effectLst/>
                <a:uLnTx/>
                <a:uFillTx/>
                <a:latin typeface="+mn-lt"/>
                <a:ea typeface="+mn-ea"/>
                <a:cs typeface="+mn-cs"/>
              </a:rPr>
              <a:t>ppm</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a:t>
            </a:r>
            <a:r>
              <a:rPr kumimoji="0" lang="tr-TR" sz="2000" i="0" u="none" strike="noStrike" kern="1200" cap="none" spc="0" normalizeH="0" baseline="0" noProof="0" dirty="0" smtClean="0">
                <a:ln>
                  <a:noFill/>
                </a:ln>
                <a:solidFill>
                  <a:schemeClr val="tx1"/>
                </a:solidFill>
                <a:effectLst/>
                <a:uLnTx/>
                <a:uFillTx/>
                <a:latin typeface="+mn-lt"/>
                <a:ea typeface="+mn-ea"/>
                <a:cs typeface="+mn-cs"/>
              </a:rPr>
              <a:t>1</a:t>
            </a:r>
            <a:r>
              <a:rPr kumimoji="0" lang="tr-TR" sz="2000" i="0" u="none" strike="noStrike" kern="1200" cap="none" spc="0" normalizeH="0" noProof="0" dirty="0" smtClean="0">
                <a:ln>
                  <a:noFill/>
                </a:ln>
                <a:solidFill>
                  <a:schemeClr val="tx1"/>
                </a:solidFill>
                <a:effectLst/>
                <a:uLnTx/>
                <a:uFillTx/>
                <a:latin typeface="+mn-lt"/>
                <a:ea typeface="+mn-ea"/>
                <a:cs typeface="+mn-cs"/>
              </a:rPr>
              <a:t> </a:t>
            </a:r>
            <a:r>
              <a:rPr kumimoji="0" lang="tr-TR" sz="2000" i="0" u="none" strike="noStrike" kern="1200" cap="none" spc="0" normalizeH="0" baseline="0" noProof="0" dirty="0" smtClean="0">
                <a:ln>
                  <a:noFill/>
                </a:ln>
                <a:solidFill>
                  <a:schemeClr val="tx1"/>
                </a:solidFill>
                <a:effectLst/>
                <a:uLnTx/>
                <a:uFillTx/>
                <a:latin typeface="+mn-lt"/>
                <a:ea typeface="+mn-ea"/>
                <a:cs typeface="+mn-cs"/>
              </a:rPr>
              <a:t>m</a:t>
            </a:r>
            <a:r>
              <a:rPr kumimoji="0" lang="tr-TR" sz="2000" i="0" u="none" strike="noStrike" kern="1200" cap="none" spc="0" normalizeH="0" baseline="30000" noProof="0" dirty="0" smtClean="0">
                <a:ln>
                  <a:noFill/>
                </a:ln>
                <a:solidFill>
                  <a:schemeClr val="tx1"/>
                </a:solidFill>
                <a:effectLst/>
                <a:uLnTx/>
                <a:uFillTx/>
                <a:latin typeface="+mn-lt"/>
                <a:ea typeface="+mn-ea"/>
                <a:cs typeface="+mn-cs"/>
              </a:rPr>
              <a:t>3</a:t>
            </a:r>
            <a:r>
              <a:rPr kumimoji="0" lang="tr-TR" sz="2000" i="0" u="none" strike="noStrike" kern="1200" cap="none" spc="0" normalizeH="0" baseline="0" noProof="0" dirty="0" smtClean="0">
                <a:ln>
                  <a:noFill/>
                </a:ln>
                <a:solidFill>
                  <a:schemeClr val="tx1"/>
                </a:solidFill>
                <a:effectLst/>
                <a:uLnTx/>
                <a:uFillTx/>
                <a:latin typeface="+mn-lt"/>
                <a:ea typeface="+mn-ea"/>
                <a:cs typeface="+mn-cs"/>
              </a:rPr>
              <a:t>  havada bulunan maddenin mililitre cinsinden miktarı (ml/m</a:t>
            </a:r>
            <a:r>
              <a:rPr kumimoji="0" lang="tr-TR" sz="2000" i="0" u="none" strike="noStrike" kern="1200" cap="none" spc="0" normalizeH="0" baseline="30000" noProof="0" dirty="0" smtClean="0">
                <a:ln>
                  <a:noFill/>
                </a:ln>
                <a:solidFill>
                  <a:schemeClr val="tx1"/>
                </a:solidFill>
                <a:effectLst/>
                <a:uLnTx/>
                <a:uFillTx/>
                <a:latin typeface="+mn-lt"/>
                <a:ea typeface="+mn-ea"/>
                <a:cs typeface="+mn-cs"/>
              </a:rPr>
              <a:t>3</a:t>
            </a:r>
            <a:r>
              <a:rPr kumimoji="0" lang="tr-TR" sz="200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Tx/>
              <a:buSzTx/>
              <a:tabLst/>
              <a:defRPr/>
            </a:pPr>
            <a:endParaRPr lang="tr-TR" sz="2000" dirty="0" smtClean="0"/>
          </a:p>
          <a:p>
            <a:pPr marL="342900" indent="-342900">
              <a:lnSpc>
                <a:spcPct val="80000"/>
              </a:lnSpc>
              <a:spcBef>
                <a:spcPct val="20000"/>
              </a:spcBef>
              <a:defRPr/>
            </a:pPr>
            <a:r>
              <a:rPr lang="tr-TR" sz="2000" b="1" dirty="0" smtClean="0">
                <a:latin typeface="Gill Sans MT" pitchFamily="34" charset="0"/>
              </a:rPr>
              <a:t>Sinonimler: </a:t>
            </a:r>
            <a:r>
              <a:rPr lang="tr-TR" sz="2000" dirty="0" smtClean="0">
                <a:latin typeface="Gill Sans MT" pitchFamily="34" charset="0"/>
              </a:rPr>
              <a:t>Bir kimyasalı tanımlamak için kullanılan  kimyasal ve</a:t>
            </a:r>
          </a:p>
          <a:p>
            <a:pPr marL="342900" indent="-342900">
              <a:lnSpc>
                <a:spcPct val="80000"/>
              </a:lnSpc>
              <a:spcBef>
                <a:spcPct val="20000"/>
              </a:spcBef>
              <a:defRPr/>
            </a:pPr>
            <a:r>
              <a:rPr lang="tr-TR" sz="2000" dirty="0" smtClean="0">
                <a:latin typeface="Gill Sans MT" pitchFamily="34" charset="0"/>
              </a:rPr>
              <a:t>ticari isimlerdir. </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Gaz: </a:t>
            </a:r>
            <a:r>
              <a:rPr kumimoji="0" lang="tr-TR" sz="2000" i="0" u="none" strike="noStrike" kern="1200" cap="none" spc="0" normalizeH="0" baseline="0" noProof="0" dirty="0" smtClean="0">
                <a:ln>
                  <a:noFill/>
                </a:ln>
                <a:solidFill>
                  <a:schemeClr val="tx1"/>
                </a:solidFill>
                <a:effectLst/>
                <a:uLnTx/>
                <a:uFillTx/>
                <a:latin typeface="+mn-lt"/>
                <a:ea typeface="+mn-ea"/>
                <a:cs typeface="+mn-cs"/>
              </a:rPr>
              <a:t>Normal sıcaklık ve basınç altında (25 °C sıcaklık ve 760 mm </a:t>
            </a:r>
            <a:r>
              <a:rPr kumimoji="0" lang="tr-TR" sz="2000" i="0" u="none" strike="noStrike" kern="1200" cap="none" spc="0" normalizeH="0" baseline="0" noProof="0" dirty="0" err="1" smtClean="0">
                <a:ln>
                  <a:noFill/>
                </a:ln>
                <a:solidFill>
                  <a:schemeClr val="tx1"/>
                </a:solidFill>
                <a:effectLst/>
                <a:uLnTx/>
                <a:uFillTx/>
                <a:latin typeface="+mn-lt"/>
                <a:ea typeface="+mn-ea"/>
                <a:cs typeface="+mn-cs"/>
              </a:rPr>
              <a:t>Hg</a:t>
            </a:r>
            <a:r>
              <a:rPr kumimoji="0" lang="tr-TR" sz="2000" i="0" u="none" strike="noStrike" kern="1200" cap="none" spc="0" normalizeH="0" baseline="0" noProof="0" dirty="0" smtClean="0">
                <a:ln>
                  <a:noFill/>
                </a:ln>
                <a:solidFill>
                  <a:schemeClr val="tx1"/>
                </a:solidFill>
                <a:effectLst/>
                <a:uLnTx/>
                <a:uFillTx/>
                <a:latin typeface="+mn-lt"/>
                <a:ea typeface="+mn-ea"/>
                <a:cs typeface="+mn-cs"/>
              </a:rPr>
              <a:t> basıncında) sabit bir şekli ve belirli bir hacmi olmayıp sınırsız olarak yayılabilen ve basınç artması veya sıcaklık azalmasının etkisi ile sıvı veya katı hale getirilebilen maddelerdir.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Buhar: </a:t>
            </a:r>
            <a:r>
              <a:rPr kumimoji="0" lang="tr-TR" sz="2000" i="0" u="none" strike="noStrike" kern="1200" cap="none" spc="0" normalizeH="0" baseline="0" noProof="0" dirty="0" smtClean="0">
                <a:ln>
                  <a:noFill/>
                </a:ln>
                <a:solidFill>
                  <a:schemeClr val="tx1"/>
                </a:solidFill>
                <a:effectLst/>
                <a:uLnTx/>
                <a:uFillTx/>
                <a:latin typeface="+mn-lt"/>
                <a:ea typeface="+mn-ea"/>
                <a:cs typeface="+mn-cs"/>
              </a:rPr>
              <a:t>Normal olarak sıvı veya katı halde olup, basınç artmasıyla veya sıcaklığın azalmasıyla tekrar sıvı veya katı hale gelebilen maddelerin gaz halleridir.</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103</a:t>
            </a:fld>
            <a:endParaRPr lang="tr-TR"/>
          </a:p>
        </p:txBody>
      </p:sp>
    </p:spTree>
    <p:extLst>
      <p:ext uri="{BB962C8B-B14F-4D97-AF65-F5344CB8AC3E}">
        <p14:creationId xmlns:p14="http://schemas.microsoft.com/office/powerpoint/2010/main" val="4411963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435608" y="548680"/>
            <a:ext cx="7498080" cy="5699720"/>
          </a:xfrm>
        </p:spPr>
        <p:txBody>
          <a:bodyPr>
            <a:normAutofit fontScale="85000" lnSpcReduction="10000"/>
          </a:bodyPr>
          <a:lstStyle/>
          <a:p>
            <a:pPr>
              <a:buNone/>
            </a:pPr>
            <a:r>
              <a:rPr lang="tr-TR" b="1" dirty="0" smtClean="0"/>
              <a:t>Toz :  </a:t>
            </a:r>
            <a:r>
              <a:rPr lang="tr-TR" dirty="0" smtClean="0"/>
              <a:t>İşyeri ortam havasına yayılan veya yayılma potansiyeli olan parçacıklar. </a:t>
            </a:r>
          </a:p>
          <a:p>
            <a:pPr>
              <a:buNone/>
            </a:pPr>
            <a:r>
              <a:rPr lang="tr-TR" b="1" dirty="0" smtClean="0"/>
              <a:t>Toz ölçümü : </a:t>
            </a:r>
            <a:r>
              <a:rPr lang="tr-TR" dirty="0" smtClean="0"/>
              <a:t>İşyeri ortam havasındaki toz miktarının </a:t>
            </a:r>
            <a:r>
              <a:rPr lang="tr-TR" dirty="0" err="1" smtClean="0"/>
              <a:t>gravimetrik</a:t>
            </a:r>
            <a:r>
              <a:rPr lang="tr-TR" dirty="0" smtClean="0"/>
              <a:t> esasa veya lifsi tozlarda lif sayısına göre belirlenmesi. </a:t>
            </a:r>
          </a:p>
          <a:p>
            <a:pPr>
              <a:buNone/>
            </a:pPr>
            <a:r>
              <a:rPr lang="tr-TR" b="1" dirty="0" err="1" smtClean="0"/>
              <a:t>Pnömokonyoz</a:t>
            </a:r>
            <a:r>
              <a:rPr lang="tr-TR" b="1" dirty="0" smtClean="0"/>
              <a:t> (Akciğer Toz Hastalığı) : </a:t>
            </a:r>
            <a:r>
              <a:rPr lang="tr-TR" dirty="0" smtClean="0"/>
              <a:t>Akciğerlerde tozun birikmesi sonucu ortaya çıkan doku reaksiyonu ile oluşan hastalık. </a:t>
            </a:r>
          </a:p>
          <a:p>
            <a:pPr>
              <a:buNone/>
            </a:pPr>
            <a:r>
              <a:rPr lang="tr-TR" b="1" dirty="0" smtClean="0"/>
              <a:t>Solunabilir toz : </a:t>
            </a:r>
            <a:r>
              <a:rPr lang="tr-TR" dirty="0" smtClean="0"/>
              <a:t>Aerodinamik eşdeğer çapı              0,1–5,0 mikron büyüklüğünde kristal veya amorf yapıda toz ile çapı üç mikrondan küçük, uzunluğu çapının en az üç katı olan lifsi tozlar.</a:t>
            </a:r>
          </a:p>
          <a:p>
            <a:pPr>
              <a:buNone/>
            </a:pPr>
            <a:endParaRPr lang="tr-TR" dirty="0" smtClean="0"/>
          </a:p>
          <a:p>
            <a:endParaRPr lang="tr-TR" dirty="0"/>
          </a:p>
        </p:txBody>
      </p:sp>
      <p:sp>
        <p:nvSpPr>
          <p:cNvPr id="2" name="1 Slayt Numarası Yer Tutucusu"/>
          <p:cNvSpPr>
            <a:spLocks noGrp="1"/>
          </p:cNvSpPr>
          <p:nvPr>
            <p:ph type="sldNum" sz="quarter" idx="12"/>
          </p:nvPr>
        </p:nvSpPr>
        <p:spPr/>
        <p:txBody>
          <a:bodyPr/>
          <a:lstStyle/>
          <a:p>
            <a:fld id="{AF5E3B26-62D8-4653-B851-8E72443B1F6D}" type="slidenum">
              <a:rPr lang="tr-TR" smtClean="0"/>
              <a:pPr/>
              <a:t>104</a:t>
            </a:fld>
            <a:endParaRPr lang="tr-TR"/>
          </a:p>
        </p:txBody>
      </p:sp>
    </p:spTree>
    <p:extLst>
      <p:ext uri="{BB962C8B-B14F-4D97-AF65-F5344CB8AC3E}">
        <p14:creationId xmlns:p14="http://schemas.microsoft.com/office/powerpoint/2010/main" val="2367252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42918"/>
            <a:ext cx="8229600" cy="549118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Lif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İnorganik (mineral) ve organik (bitkisel, hayvansal) menşeli tabii ve suni iplik şeklindeki katı ve dayanıklı maddelerdir.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Duman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Genel olarak erimiş haldeki metallerin gaz haline dönüşmesi yahut yakıtların veya diğer organik maddelerin tam yanması sonucu hâsıl olan gazların yoğunlaşmasından meydana gelen ve asıl maddeden kimyasal bakımdan farklı bulunan süspansiyon halindeki katı parçacıklardır.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Sis </a:t>
            </a:r>
            <a:r>
              <a:rPr kumimoji="0" lang="tr-TR" sz="2400" i="0" u="none" strike="noStrike" kern="1200" cap="none" spc="0" normalizeH="0" baseline="0" noProof="0" dirty="0" smtClean="0">
                <a:ln>
                  <a:noFill/>
                </a:ln>
                <a:solidFill>
                  <a:schemeClr val="tx1"/>
                </a:solidFill>
                <a:effectLst/>
                <a:uLnTx/>
                <a:uFillTx/>
                <a:latin typeface="+mn-lt"/>
                <a:ea typeface="+mn-ea"/>
                <a:cs typeface="+mn-cs"/>
              </a:rPr>
              <a:t>: Maddenin gaz halden sıvı hale geçmesi veya suda çözülmesi veya </a:t>
            </a:r>
            <a:r>
              <a:rPr kumimoji="0" lang="tr-TR" sz="2400" i="0" u="none" strike="noStrike" kern="1200" cap="none" spc="0" normalizeH="0" baseline="0" noProof="0" dirty="0" err="1" smtClean="0">
                <a:ln>
                  <a:noFill/>
                </a:ln>
                <a:solidFill>
                  <a:schemeClr val="tx1"/>
                </a:solidFill>
                <a:effectLst/>
                <a:uLnTx/>
                <a:uFillTx/>
                <a:latin typeface="+mn-lt"/>
                <a:ea typeface="+mn-ea"/>
                <a:cs typeface="+mn-cs"/>
              </a:rPr>
              <a:t>pulverizasyon</a:t>
            </a:r>
            <a:r>
              <a:rPr kumimoji="0" lang="tr-TR" sz="2400" i="0" u="none" strike="noStrike" kern="1200" cap="none" spc="0" normalizeH="0" baseline="0" noProof="0" dirty="0" smtClean="0">
                <a:ln>
                  <a:noFill/>
                </a:ln>
                <a:solidFill>
                  <a:schemeClr val="tx1"/>
                </a:solidFill>
                <a:effectLst/>
                <a:uLnTx/>
                <a:uFillTx/>
                <a:latin typeface="+mn-lt"/>
                <a:ea typeface="+mn-ea"/>
                <a:cs typeface="+mn-cs"/>
              </a:rPr>
              <a:t>, köpürme ve sıçrama gibi nedenlerle mekaniksel olarak dağıtılması sırasında havada meydana gelen damlacıklardır.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Akut etki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Bir maddenin yüksek konsantrasyonuna kısa süreli (genellikle bir vardiyada) etkilenme yarattığı etki. </a:t>
            </a:r>
            <a:endParaRPr kumimoji="0" lang="tr-TR" sz="24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105</a:t>
            </a:fld>
            <a:endParaRPr lang="tr-TR"/>
          </a:p>
        </p:txBody>
      </p:sp>
    </p:spTree>
    <p:extLst>
      <p:ext uri="{BB962C8B-B14F-4D97-AF65-F5344CB8AC3E}">
        <p14:creationId xmlns:p14="http://schemas.microsoft.com/office/powerpoint/2010/main" val="13849893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435608" y="620688"/>
            <a:ext cx="7498080" cy="5627712"/>
          </a:xfrm>
        </p:spPr>
        <p:txBody>
          <a:bodyPr>
            <a:normAutofit fontScale="92500" lnSpcReduction="20000"/>
          </a:bodyPr>
          <a:lstStyle/>
          <a:p>
            <a:pPr>
              <a:buNone/>
            </a:pPr>
            <a:r>
              <a:rPr lang="tr-TR" b="1" dirty="0" smtClean="0"/>
              <a:t> Asbest : </a:t>
            </a:r>
            <a:r>
              <a:rPr lang="tr-TR" dirty="0" err="1" smtClean="0"/>
              <a:t>Aktinolit</a:t>
            </a:r>
            <a:r>
              <a:rPr lang="tr-TR" dirty="0" smtClean="0"/>
              <a:t>,  </a:t>
            </a:r>
            <a:r>
              <a:rPr lang="tr-TR" dirty="0" err="1" smtClean="0"/>
              <a:t>Antofilit</a:t>
            </a:r>
            <a:r>
              <a:rPr lang="tr-TR" dirty="0" smtClean="0"/>
              <a:t>, </a:t>
            </a:r>
            <a:r>
              <a:rPr lang="tr-TR" dirty="0" err="1" smtClean="0"/>
              <a:t>Grünerit</a:t>
            </a:r>
            <a:r>
              <a:rPr lang="tr-TR" dirty="0" smtClean="0"/>
              <a:t>  (</a:t>
            </a:r>
            <a:r>
              <a:rPr lang="tr-TR" dirty="0" err="1" smtClean="0"/>
              <a:t>Amosit</a:t>
            </a:r>
            <a:r>
              <a:rPr lang="tr-TR" dirty="0" smtClean="0"/>
              <a:t>), </a:t>
            </a:r>
            <a:r>
              <a:rPr lang="tr-TR" dirty="0" err="1" smtClean="0"/>
              <a:t>Krizotil</a:t>
            </a:r>
            <a:r>
              <a:rPr lang="tr-TR" dirty="0" smtClean="0"/>
              <a:t>, </a:t>
            </a:r>
            <a:r>
              <a:rPr lang="tr-TR" dirty="0" err="1" smtClean="0"/>
              <a:t>Krosidolit</a:t>
            </a:r>
            <a:r>
              <a:rPr lang="tr-TR" dirty="0" smtClean="0"/>
              <a:t>, Tremolit lifli silikatları.  </a:t>
            </a:r>
          </a:p>
          <a:p>
            <a:pPr>
              <a:buNone/>
            </a:pPr>
            <a:r>
              <a:rPr lang="tr-TR" b="1" dirty="0" err="1" smtClean="0"/>
              <a:t>İnert</a:t>
            </a:r>
            <a:r>
              <a:rPr lang="tr-TR" b="1" dirty="0" smtClean="0"/>
              <a:t> toz </a:t>
            </a:r>
            <a:r>
              <a:rPr lang="tr-TR" dirty="0" smtClean="0"/>
              <a:t>: Solunumla akciğerlere ulaşmasına rağmen akciğerlerde yapısal ve/veya fonksiyonel bozukluk yapmayan tozlar.                                                  </a:t>
            </a:r>
          </a:p>
          <a:p>
            <a:pPr>
              <a:buNone/>
            </a:pPr>
            <a:r>
              <a:rPr lang="tr-TR" b="1" dirty="0" smtClean="0"/>
              <a:t>Kristal yapıda SiO2 : </a:t>
            </a:r>
            <a:r>
              <a:rPr lang="tr-TR" dirty="0" smtClean="0"/>
              <a:t>Kuvars, </a:t>
            </a:r>
            <a:r>
              <a:rPr lang="tr-TR" dirty="0" err="1" smtClean="0"/>
              <a:t>tridimit</a:t>
            </a:r>
            <a:r>
              <a:rPr lang="tr-TR" dirty="0" smtClean="0"/>
              <a:t> ve </a:t>
            </a:r>
            <a:r>
              <a:rPr lang="tr-TR" dirty="0" err="1" smtClean="0"/>
              <a:t>kristobalit</a:t>
            </a:r>
            <a:r>
              <a:rPr lang="tr-TR" dirty="0" smtClean="0"/>
              <a:t>. </a:t>
            </a:r>
          </a:p>
          <a:p>
            <a:pPr>
              <a:buNone/>
            </a:pPr>
            <a:r>
              <a:rPr lang="tr-TR" b="1" dirty="0" smtClean="0"/>
              <a:t>Lifsi tozlar : </a:t>
            </a:r>
            <a:r>
              <a:rPr lang="tr-TR" dirty="0" smtClean="0"/>
              <a:t>Uzunluğu beş mikrondan daha büyük, eni üç mikrondan daha küçük ve boyu eninin üç katından büyük olan parçacıklar.</a:t>
            </a:r>
          </a:p>
          <a:p>
            <a:pPr>
              <a:buNone/>
            </a:pPr>
            <a:r>
              <a:rPr lang="tr-TR" dirty="0" smtClean="0"/>
              <a:t> </a:t>
            </a:r>
          </a:p>
          <a:p>
            <a:pPr>
              <a:buNone/>
            </a:pPr>
            <a:endParaRPr lang="tr-TR" dirty="0"/>
          </a:p>
        </p:txBody>
      </p:sp>
      <p:sp>
        <p:nvSpPr>
          <p:cNvPr id="2" name="1 Slayt Numarası Yer Tutucusu"/>
          <p:cNvSpPr>
            <a:spLocks noGrp="1"/>
          </p:cNvSpPr>
          <p:nvPr>
            <p:ph type="sldNum" sz="quarter" idx="12"/>
          </p:nvPr>
        </p:nvSpPr>
        <p:spPr/>
        <p:txBody>
          <a:bodyPr/>
          <a:lstStyle/>
          <a:p>
            <a:fld id="{AF5E3B26-62D8-4653-B851-8E72443B1F6D}" type="slidenum">
              <a:rPr lang="tr-TR" smtClean="0"/>
              <a:pPr/>
              <a:t>106</a:t>
            </a:fld>
            <a:endParaRPr lang="tr-TR"/>
          </a:p>
        </p:txBody>
      </p:sp>
    </p:spTree>
    <p:extLst>
      <p:ext uri="{BB962C8B-B14F-4D97-AF65-F5344CB8AC3E}">
        <p14:creationId xmlns:p14="http://schemas.microsoft.com/office/powerpoint/2010/main" val="24901123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124744"/>
            <a:ext cx="8229600" cy="530465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Kronik etki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Bir kimyasalın uzun süreli ve tekrarlanabilir etkilenme yarattığı etki.Bu etki birçok yıllar süren etkilenmeden sonra hissedilebilir. </a:t>
            </a:r>
          </a:p>
          <a:p>
            <a:pPr marL="342900" lvl="0" indent="-342900">
              <a:lnSpc>
                <a:spcPct val="80000"/>
              </a:lnSpc>
              <a:spcBef>
                <a:spcPct val="20000"/>
              </a:spcBef>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Akut ve kronik etkilerin her ikisi de, etkilenmenin ortadan kalkması veya uygun tedavi ile yok edilebilir veya edilemeyebilir.   </a:t>
            </a:r>
          </a:p>
          <a:p>
            <a:pPr marL="342900" lvl="0" indent="-342900">
              <a:lnSpc>
                <a:spcPct val="80000"/>
              </a:lnSpc>
              <a:spcBef>
                <a:spcPct val="20000"/>
              </a:spcBef>
              <a:defRPr/>
            </a:pPr>
            <a:r>
              <a:rPr lang="tr-TR" sz="2400" b="1" dirty="0" smtClean="0"/>
              <a:t>Çevre için tehlikeli madde: </a:t>
            </a:r>
            <a:r>
              <a:rPr lang="tr-TR" sz="2400" dirty="0" smtClean="0"/>
              <a:t>Çevre ortamına girdiğinde çevrenin bir veya birkaç unsuru için hemen veya sonradan kısa veya uzun süreli tehlikeler gösteren maddeleri,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107</a:t>
            </a:fld>
            <a:endParaRPr lang="tr-TR"/>
          </a:p>
        </p:txBody>
      </p:sp>
    </p:spTree>
    <p:extLst>
      <p:ext uri="{BB962C8B-B14F-4D97-AF65-F5344CB8AC3E}">
        <p14:creationId xmlns:p14="http://schemas.microsoft.com/office/powerpoint/2010/main" val="21661519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2-  GÜVENLİK  RİSKLERİ</a:t>
            </a:r>
            <a:endParaRPr lang="tr-TR" sz="2400" b="1" dirty="0"/>
          </a:p>
        </p:txBody>
      </p:sp>
      <p:sp>
        <p:nvSpPr>
          <p:cNvPr id="4" name="Rectangle 3"/>
          <p:cNvSpPr>
            <a:spLocks noGrp="1" noChangeArrowheads="1"/>
          </p:cNvSpPr>
          <p:nvPr>
            <p:ph idx="1"/>
          </p:nvPr>
        </p:nvSpPr>
        <p:spPr/>
        <p:txBody>
          <a:bodyPr>
            <a:normAutofit lnSpcReduction="10000"/>
          </a:bodyPr>
          <a:lstStyle/>
          <a:p>
            <a:pPr>
              <a:lnSpc>
                <a:spcPct val="80000"/>
              </a:lnSpc>
            </a:pPr>
            <a:r>
              <a:rPr lang="tr-TR" sz="2800" b="1" dirty="0" smtClean="0"/>
              <a:t>Kimyasallar </a:t>
            </a:r>
            <a:r>
              <a:rPr lang="tr-TR" sz="2800" b="1" dirty="0"/>
              <a:t>sağlık açısından birçok risk taşıdığı gibi, güvenlik açısından da yanıcı, parlayıcı, patlayıcı ve oksitleyici riskleri </a:t>
            </a:r>
            <a:r>
              <a:rPr lang="tr-TR" sz="2800" b="1" dirty="0" smtClean="0"/>
              <a:t>taşırlar. </a:t>
            </a:r>
            <a:endParaRPr lang="tr-TR" sz="2800" b="1" dirty="0"/>
          </a:p>
          <a:p>
            <a:pPr>
              <a:lnSpc>
                <a:spcPct val="80000"/>
              </a:lnSpc>
              <a:buFont typeface="Wingdings" pitchFamily="2" charset="2"/>
              <a:buNone/>
            </a:pPr>
            <a:r>
              <a:rPr lang="tr-TR" sz="2800" b="1" dirty="0"/>
              <a:t>Güvenlik açısından kimyasallar aşağıdaki </a:t>
            </a:r>
            <a:r>
              <a:rPr lang="tr-TR" sz="2800" b="1" dirty="0" smtClean="0"/>
              <a:t>gibi sıralanabilir</a:t>
            </a:r>
            <a:r>
              <a:rPr lang="tr-TR" sz="2800" b="1" dirty="0"/>
              <a:t>. </a:t>
            </a:r>
          </a:p>
          <a:p>
            <a:pPr>
              <a:lnSpc>
                <a:spcPct val="80000"/>
              </a:lnSpc>
            </a:pPr>
            <a:r>
              <a:rPr lang="tr-TR" sz="2800" b="1" dirty="0"/>
              <a:t>Yanıcı </a:t>
            </a:r>
            <a:r>
              <a:rPr lang="tr-TR" sz="2800" b="1" dirty="0" smtClean="0"/>
              <a:t>maddeler,</a:t>
            </a:r>
            <a:endParaRPr lang="tr-TR" sz="2800" b="1" dirty="0"/>
          </a:p>
          <a:p>
            <a:pPr>
              <a:lnSpc>
                <a:spcPct val="80000"/>
              </a:lnSpc>
            </a:pPr>
            <a:r>
              <a:rPr lang="tr-TR" sz="2800" b="1" dirty="0"/>
              <a:t>Parlayıcı </a:t>
            </a:r>
            <a:r>
              <a:rPr lang="tr-TR" sz="2800" b="1" dirty="0" smtClean="0"/>
              <a:t>maddeler,</a:t>
            </a:r>
            <a:endParaRPr lang="tr-TR" sz="2800" b="1" dirty="0"/>
          </a:p>
          <a:p>
            <a:pPr>
              <a:lnSpc>
                <a:spcPct val="80000"/>
              </a:lnSpc>
            </a:pPr>
            <a:r>
              <a:rPr lang="tr-TR" sz="2800" b="1" dirty="0"/>
              <a:t>Patlayıcı </a:t>
            </a:r>
            <a:r>
              <a:rPr lang="tr-TR" sz="2800" b="1" dirty="0" smtClean="0"/>
              <a:t>maddeler,</a:t>
            </a:r>
            <a:endParaRPr lang="tr-TR" sz="2800" b="1" dirty="0"/>
          </a:p>
          <a:p>
            <a:pPr>
              <a:lnSpc>
                <a:spcPct val="80000"/>
              </a:lnSpc>
            </a:pPr>
            <a:r>
              <a:rPr lang="tr-TR" sz="2800" b="1" dirty="0"/>
              <a:t>Oksitleyici (</a:t>
            </a:r>
            <a:r>
              <a:rPr lang="tr-TR" sz="2800" b="1" dirty="0" err="1"/>
              <a:t>oksidan</a:t>
            </a:r>
            <a:r>
              <a:rPr lang="tr-TR" sz="2800" b="1" dirty="0"/>
              <a:t>) </a:t>
            </a:r>
            <a:r>
              <a:rPr lang="tr-TR" sz="2800" b="1" dirty="0" smtClean="0"/>
              <a:t>maddeler,</a:t>
            </a:r>
            <a:endParaRPr lang="tr-TR" sz="2800" b="1" dirty="0"/>
          </a:p>
          <a:p>
            <a:pPr>
              <a:lnSpc>
                <a:spcPct val="80000"/>
              </a:lnSpc>
            </a:pPr>
            <a:r>
              <a:rPr lang="tr-TR" sz="2800" b="1" dirty="0"/>
              <a:t>Birbirleriyle reaksiyona </a:t>
            </a:r>
            <a:r>
              <a:rPr lang="tr-TR" sz="2800" b="1" dirty="0" smtClean="0"/>
              <a:t>girenler, </a:t>
            </a:r>
            <a:endParaRPr lang="tr-TR" sz="2800" b="1" dirty="0"/>
          </a:p>
          <a:p>
            <a:pPr>
              <a:lnSpc>
                <a:spcPct val="80000"/>
              </a:lnSpc>
            </a:pPr>
            <a:r>
              <a:rPr lang="tr-TR" sz="2800" b="1" dirty="0"/>
              <a:t>Suya duyarlı </a:t>
            </a:r>
            <a:r>
              <a:rPr lang="tr-TR" sz="2800" b="1" dirty="0" smtClean="0"/>
              <a:t>maddeler.</a:t>
            </a:r>
            <a:endParaRPr lang="tr-TR" sz="28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108</a:t>
            </a:fld>
            <a:endParaRPr lang="tr-TR"/>
          </a:p>
        </p:txBody>
      </p:sp>
    </p:spTree>
    <p:extLst>
      <p:ext uri="{BB962C8B-B14F-4D97-AF65-F5344CB8AC3E}">
        <p14:creationId xmlns:p14="http://schemas.microsoft.com/office/powerpoint/2010/main" val="12293630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2400" b="1" dirty="0" smtClean="0"/>
              <a:t>YANGIN</a:t>
            </a:r>
            <a:endParaRPr lang="tr-TR" sz="2400" b="1" dirty="0"/>
          </a:p>
        </p:txBody>
      </p:sp>
      <p:sp>
        <p:nvSpPr>
          <p:cNvPr id="4" name="Rectangle 3"/>
          <p:cNvSpPr>
            <a:spLocks noGrp="1" noChangeArrowheads="1"/>
          </p:cNvSpPr>
          <p:nvPr>
            <p:ph idx="1"/>
          </p:nvPr>
        </p:nvSpPr>
        <p:spPr>
          <a:xfrm>
            <a:off x="467544" y="1052736"/>
            <a:ext cx="8229600" cy="5429288"/>
          </a:xfrm>
        </p:spPr>
        <p:txBody>
          <a:bodyPr>
            <a:normAutofit fontScale="92500"/>
          </a:bodyPr>
          <a:lstStyle/>
          <a:p>
            <a:pPr>
              <a:lnSpc>
                <a:spcPct val="80000"/>
              </a:lnSpc>
              <a:buFont typeface="Wingdings" pitchFamily="2" charset="2"/>
              <a:buChar char="Ø"/>
            </a:pPr>
            <a:r>
              <a:rPr lang="tr-TR" sz="2400" b="1" dirty="0"/>
              <a:t>Yanıcı bir maddenin yakıcı bir maddeyle birleşmesi sonucunda dışarıya ısı vermesine </a:t>
            </a:r>
            <a:r>
              <a:rPr lang="tr-TR" sz="2400" b="1" dirty="0" smtClean="0"/>
              <a:t>neden olan </a:t>
            </a:r>
            <a:r>
              <a:rPr lang="tr-TR" sz="2400" b="1" dirty="0"/>
              <a:t>yanma, kimyasal ve fiziksel değişimleri içeren bir oksitlenme </a:t>
            </a:r>
            <a:r>
              <a:rPr lang="tr-TR" sz="2400" b="1" dirty="0" smtClean="0"/>
              <a:t>reaksiyonudur.  Kontrol dışına çıkmış yanmaya, </a:t>
            </a:r>
            <a:r>
              <a:rPr lang="tr-TR" sz="2400" b="1" dirty="0"/>
              <a:t>yangın denir. </a:t>
            </a:r>
          </a:p>
          <a:p>
            <a:pPr>
              <a:lnSpc>
                <a:spcPct val="80000"/>
              </a:lnSpc>
              <a:buFont typeface="Wingdings" pitchFamily="2" charset="2"/>
              <a:buChar char="Ø"/>
            </a:pPr>
            <a:r>
              <a:rPr lang="tr-TR" sz="2400" b="1" dirty="0"/>
              <a:t>Yanma için maddenin bir oksijen kaynağı ile reaksiyona girmesi ve yanmanın başlaması için ateşleme gerekir. Genellikle ortamın ısıtılması yanma reaksiyonun başlaması için gerekli ateşlemeyi sağlar. </a:t>
            </a:r>
            <a:endParaRPr lang="tr-TR" sz="2400" b="1" dirty="0" smtClean="0"/>
          </a:p>
          <a:p>
            <a:pPr>
              <a:lnSpc>
                <a:spcPct val="80000"/>
              </a:lnSpc>
              <a:buFont typeface="Wingdings" pitchFamily="2" charset="2"/>
              <a:buChar char="Ø"/>
            </a:pPr>
            <a:r>
              <a:rPr lang="tr-TR" sz="2400" b="1" dirty="0" smtClean="0"/>
              <a:t>Meydana </a:t>
            </a:r>
            <a:r>
              <a:rPr lang="tr-TR" sz="2400" b="1" dirty="0"/>
              <a:t>gelen reaksiyon genellikle </a:t>
            </a:r>
            <a:r>
              <a:rPr lang="tr-TR" sz="2400" b="1" dirty="0" smtClean="0"/>
              <a:t>ekzotermik </a:t>
            </a:r>
            <a:r>
              <a:rPr lang="tr-TR" sz="2400" b="1" dirty="0"/>
              <a:t>(ısı veren) bir reaksiyondur, bu da yanmanın devamı için gerekli ısının sağlanması anlamına gelir. Bu reaksiyon genellikle görünebilir alevle birlikte devam eder.</a:t>
            </a:r>
          </a:p>
          <a:p>
            <a:pPr>
              <a:lnSpc>
                <a:spcPct val="80000"/>
              </a:lnSpc>
              <a:buFont typeface="Wingdings" pitchFamily="2" charset="2"/>
              <a:buChar char="Ø"/>
            </a:pPr>
            <a:r>
              <a:rPr lang="tr-TR" sz="2400" b="1" u="sng" dirty="0"/>
              <a:t>Sıvıların ve katıların alev alabilmesi için de üzerlerinde yanabilen buharların oluşması gerekir.</a:t>
            </a:r>
            <a:r>
              <a:rPr lang="tr-TR" sz="2400" b="1" dirty="0"/>
              <a:t> Sıvı ve katıların yüzeyinde oluşan buharlar ve gazlar havanın oksijeni ile karışarak yangının iki önemli bileşenini oluştururlar.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109</a:t>
            </a:fld>
            <a:endParaRPr lang="tr-TR"/>
          </a:p>
        </p:txBody>
      </p:sp>
    </p:spTree>
    <p:extLst>
      <p:ext uri="{BB962C8B-B14F-4D97-AF65-F5344CB8AC3E}">
        <p14:creationId xmlns:p14="http://schemas.microsoft.com/office/powerpoint/2010/main" val="1265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MGBF  (MSDS )</a:t>
            </a:r>
            <a:endParaRPr lang="tr-TR" sz="2400" b="1" dirty="0"/>
          </a:p>
        </p:txBody>
      </p:sp>
      <p:sp>
        <p:nvSpPr>
          <p:cNvPr id="3" name="2 İçerik Yer Tutucusu"/>
          <p:cNvSpPr>
            <a:spLocks noGrp="1"/>
          </p:cNvSpPr>
          <p:nvPr>
            <p:ph idx="1"/>
          </p:nvPr>
        </p:nvSpPr>
        <p:spPr>
          <a:xfrm>
            <a:off x="539552" y="1484784"/>
            <a:ext cx="8229600" cy="5786454"/>
          </a:xfrm>
        </p:spPr>
        <p:txBody>
          <a:bodyPr>
            <a:normAutofit/>
          </a:bodyPr>
          <a:lstStyle/>
          <a:p>
            <a:endParaRPr lang="tr-TR" sz="2400" b="1" dirty="0" smtClean="0"/>
          </a:p>
          <a:p>
            <a:pPr>
              <a:buNone/>
            </a:pPr>
            <a:r>
              <a:rPr lang="tr-TR" sz="2400" b="1" dirty="0" smtClean="0"/>
              <a:t>Kullandığımız bütün kimyasal maddelerin </a:t>
            </a:r>
            <a:r>
              <a:rPr lang="tr-TR" sz="2400" b="1" dirty="0" smtClean="0">
                <a:solidFill>
                  <a:srgbClr val="FF0000"/>
                </a:solidFill>
              </a:rPr>
              <a:t>MGBF’ </a:t>
            </a:r>
            <a:r>
              <a:rPr lang="tr-TR" sz="2400" b="1" dirty="0" err="1" smtClean="0">
                <a:solidFill>
                  <a:srgbClr val="FF0000"/>
                </a:solidFill>
              </a:rPr>
              <a:t>larını</a:t>
            </a:r>
            <a:r>
              <a:rPr lang="tr-TR" sz="2400" b="1" dirty="0" smtClean="0">
                <a:solidFill>
                  <a:srgbClr val="FF0000"/>
                </a:solidFill>
              </a:rPr>
              <a:t> bulundurmalıyız.</a:t>
            </a:r>
          </a:p>
          <a:p>
            <a:pPr>
              <a:buNone/>
            </a:pPr>
            <a:r>
              <a:rPr lang="tr-TR" sz="2400" b="1" dirty="0" smtClean="0"/>
              <a:t>Bu kitapçıklarda maddenin kimyasal ve fiziksel özellikleri,  kullanımında  alınması  gerekli  önlemler, yangın ve patlama verileri,  sağlık için yarattığı tehlike verileri,  kontrol önlemleri bulunmaktadır. </a:t>
            </a:r>
          </a:p>
          <a:p>
            <a:pPr>
              <a:buNone/>
            </a:pPr>
            <a:r>
              <a:rPr lang="tr-TR" sz="2400" b="1" dirty="0" smtClean="0"/>
              <a:t>Bunlar genellikle üreticiler ya da IPCS   (Uluslararası Kimyasal Güvenlik Programı) tarafından hazırlanmaktadır.</a:t>
            </a:r>
          </a:p>
          <a:p>
            <a:pPr>
              <a:buNone/>
            </a:pPr>
            <a:r>
              <a:rPr lang="tr-TR" sz="2400" b="1" dirty="0" smtClean="0">
                <a:solidFill>
                  <a:srgbClr val="FF0000"/>
                </a:solidFill>
              </a:rPr>
              <a:t>IPCS</a:t>
            </a:r>
            <a:r>
              <a:rPr lang="tr-TR" sz="2400" b="1" dirty="0" smtClean="0"/>
              <a:t> ;  </a:t>
            </a:r>
            <a:r>
              <a:rPr lang="tr-TR" sz="2400" b="1" dirty="0" smtClean="0">
                <a:solidFill>
                  <a:srgbClr val="00B0F0"/>
                </a:solidFill>
              </a:rPr>
              <a:t>WHO</a:t>
            </a:r>
            <a:r>
              <a:rPr lang="tr-TR" sz="2400" b="1" dirty="0" smtClean="0"/>
              <a:t>,  </a:t>
            </a:r>
            <a:r>
              <a:rPr lang="tr-TR" sz="2400" b="1" dirty="0" smtClean="0">
                <a:solidFill>
                  <a:srgbClr val="7030A0"/>
                </a:solidFill>
              </a:rPr>
              <a:t>ILO</a:t>
            </a:r>
            <a:r>
              <a:rPr lang="tr-TR" sz="2400" b="1" dirty="0" smtClean="0"/>
              <a:t>,  </a:t>
            </a:r>
            <a:r>
              <a:rPr lang="tr-TR" sz="2400" b="1" dirty="0" smtClean="0">
                <a:solidFill>
                  <a:schemeClr val="accent6">
                    <a:lumMod val="50000"/>
                  </a:schemeClr>
                </a:solidFill>
              </a:rPr>
              <a:t>UNDP</a:t>
            </a:r>
            <a:r>
              <a:rPr lang="tr-TR" sz="2400" b="1" dirty="0" smtClean="0"/>
              <a:t>  ortak  çalışmasıdır.</a:t>
            </a: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11</a:t>
            </a:fld>
            <a:endParaRPr lang="tr-TR"/>
          </a:p>
        </p:txBody>
      </p:sp>
    </p:spTree>
    <p:extLst>
      <p:ext uri="{BB962C8B-B14F-4D97-AF65-F5344CB8AC3E}">
        <p14:creationId xmlns:p14="http://schemas.microsoft.com/office/powerpoint/2010/main" val="20774253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PARLAMA</a:t>
            </a:r>
            <a:endParaRPr lang="tr-TR" sz="2400" b="1" dirty="0"/>
          </a:p>
        </p:txBody>
      </p:sp>
      <p:sp>
        <p:nvSpPr>
          <p:cNvPr id="4" name="Rectangle 3"/>
          <p:cNvSpPr>
            <a:spLocks noGrp="1" noChangeArrowheads="1"/>
          </p:cNvSpPr>
          <p:nvPr>
            <p:ph idx="1"/>
          </p:nvPr>
        </p:nvSpPr>
        <p:spPr/>
        <p:txBody>
          <a:bodyPr>
            <a:normAutofit/>
          </a:bodyPr>
          <a:lstStyle/>
          <a:p>
            <a:pPr algn="justLow">
              <a:buFont typeface="Wingdings" pitchFamily="2" charset="2"/>
              <a:buChar char="v"/>
            </a:pPr>
            <a:r>
              <a:rPr lang="tr-TR" sz="2400" b="1" dirty="0"/>
              <a:t>Kolay alev alabilen maddelerin (parlayıcı maddeler) buhar veya gazlarının hava ile belli oranda ki homojen karışımları, maddenin çok kolay alev alarak hızla yanmasına sebep olur ki bu tür yanma olayına parlama denir. Normal şartlar altında buharlaşabilen veya gaz halinde bulunan ve </a:t>
            </a:r>
            <a:r>
              <a:rPr lang="tr-TR" sz="2400" b="1" dirty="0" smtClean="0"/>
              <a:t>parlama </a:t>
            </a:r>
            <a:r>
              <a:rPr lang="tr-TR" sz="2400" b="1" dirty="0"/>
              <a:t>noktası (alev alma sıcaklığı) düşük olan sıvı ve gazlara parlayıcı madde denir. </a:t>
            </a:r>
          </a:p>
          <a:p>
            <a:endParaRPr lang="tr-TR" sz="2400"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110</a:t>
            </a:fld>
            <a:endParaRPr lang="tr-TR"/>
          </a:p>
        </p:txBody>
      </p:sp>
    </p:spTree>
    <p:extLst>
      <p:ext uri="{BB962C8B-B14F-4D97-AF65-F5344CB8AC3E}">
        <p14:creationId xmlns:p14="http://schemas.microsoft.com/office/powerpoint/2010/main" val="3483670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a:bodyPr>
          <a:lstStyle/>
          <a:p>
            <a:r>
              <a:rPr lang="tr-TR" sz="2400" b="1" dirty="0" smtClean="0"/>
              <a:t>PATLAMA</a:t>
            </a:r>
            <a:endParaRPr lang="tr-TR" sz="2400" b="1" dirty="0"/>
          </a:p>
        </p:txBody>
      </p:sp>
      <p:sp>
        <p:nvSpPr>
          <p:cNvPr id="4" name="Rectangle 3"/>
          <p:cNvSpPr>
            <a:spLocks noGrp="1" noChangeArrowheads="1"/>
          </p:cNvSpPr>
          <p:nvPr>
            <p:ph idx="1"/>
          </p:nvPr>
        </p:nvSpPr>
        <p:spPr>
          <a:xfrm>
            <a:off x="457200" y="836712"/>
            <a:ext cx="8229600" cy="5832648"/>
          </a:xfrm>
        </p:spPr>
        <p:txBody>
          <a:bodyPr>
            <a:noAutofit/>
          </a:bodyPr>
          <a:lstStyle/>
          <a:p>
            <a:pPr>
              <a:lnSpc>
                <a:spcPct val="80000"/>
              </a:lnSpc>
              <a:buFont typeface="Wingdings" pitchFamily="2" charset="2"/>
              <a:buChar char="ü"/>
            </a:pPr>
            <a:r>
              <a:rPr lang="tr-TR" sz="2300" b="1" u="sng" dirty="0"/>
              <a:t>Çok hızlı bir gaz genişlemesi ile ve genellikle ısı açığa çıkmasıyla meydana gelen bir kimyasal reaksiyon veya değişimdir. </a:t>
            </a:r>
          </a:p>
          <a:p>
            <a:pPr>
              <a:lnSpc>
                <a:spcPct val="80000"/>
              </a:lnSpc>
              <a:buFont typeface="Wingdings" pitchFamily="2" charset="2"/>
              <a:buChar char="ü"/>
            </a:pPr>
            <a:r>
              <a:rPr lang="tr-TR" sz="2300" b="1" dirty="0"/>
              <a:t>Patlama çevresindeki ortamda bir şok dalgası oluşturur. Genel olarak patlamalar kapalı yerlerde meydana gelir. </a:t>
            </a:r>
            <a:endParaRPr lang="tr-TR" sz="2300" b="1" dirty="0" smtClean="0"/>
          </a:p>
          <a:p>
            <a:pPr>
              <a:lnSpc>
                <a:spcPct val="80000"/>
              </a:lnSpc>
              <a:buFont typeface="Wingdings" pitchFamily="2" charset="2"/>
              <a:buChar char="ü"/>
            </a:pPr>
            <a:r>
              <a:rPr lang="tr-TR" sz="2300" b="1" dirty="0" smtClean="0"/>
              <a:t>Kapalı </a:t>
            </a:r>
            <a:r>
              <a:rPr lang="tr-TR" sz="2300" b="1" dirty="0"/>
              <a:t>bir yerde bir tank içerisinde </a:t>
            </a:r>
            <a:r>
              <a:rPr lang="tr-TR" sz="2300" b="1" dirty="0" smtClean="0"/>
              <a:t>ya da </a:t>
            </a:r>
            <a:r>
              <a:rPr lang="tr-TR" sz="2300" b="1" dirty="0"/>
              <a:t>bir bina içerisinde yanabilecek bir gaz veya parlayıcı sıvı buharı olduğu zaman, çok küçük bir kıvılcım ile tutuşur. </a:t>
            </a:r>
            <a:r>
              <a:rPr lang="tr-TR" sz="2300" b="1" dirty="0" smtClean="0"/>
              <a:t> Alev </a:t>
            </a:r>
            <a:r>
              <a:rPr lang="tr-TR" sz="2300" b="1" dirty="0"/>
              <a:t>tutuşma noktasından başlayarak </a:t>
            </a:r>
            <a:r>
              <a:rPr lang="tr-TR" sz="2300" b="1" dirty="0" smtClean="0"/>
              <a:t>hızla </a:t>
            </a:r>
            <a:r>
              <a:rPr lang="tr-TR" sz="2300" b="1" dirty="0"/>
              <a:t>kapalı </a:t>
            </a:r>
            <a:r>
              <a:rPr lang="tr-TR" sz="2300" b="1" dirty="0" smtClean="0"/>
              <a:t>hacim </a:t>
            </a:r>
            <a:r>
              <a:rPr lang="tr-TR" sz="2300" b="1" dirty="0"/>
              <a:t>içinde yayılır. </a:t>
            </a:r>
            <a:r>
              <a:rPr lang="tr-TR" sz="2300" b="1" dirty="0" smtClean="0"/>
              <a:t> İçeride </a:t>
            </a:r>
            <a:r>
              <a:rPr lang="tr-TR" sz="2300" b="1" dirty="0"/>
              <a:t>bulunan gazın sıcaklığı artar ve gaz genleşir. Genleşen gaz ileriye doğru basınç dalgaları şeklinde hareket ederek alevin önündeki gazı </a:t>
            </a:r>
            <a:r>
              <a:rPr lang="tr-TR" sz="2300" b="1" dirty="0" smtClean="0"/>
              <a:t>sıkıştırır, </a:t>
            </a:r>
            <a:r>
              <a:rPr lang="tr-TR" sz="2300" b="1" dirty="0"/>
              <a:t>gaz sıkışma sonucu daha fazla ısınır. Alev bu sıkışan bölüme ulaştığı zaman burada da büyük bir hızla yanmaya devam eder. </a:t>
            </a:r>
            <a:endParaRPr lang="tr-TR" sz="2300" b="1" dirty="0" smtClean="0"/>
          </a:p>
          <a:p>
            <a:pPr>
              <a:lnSpc>
                <a:spcPct val="80000"/>
              </a:lnSpc>
              <a:buFont typeface="Wingdings" pitchFamily="2" charset="2"/>
              <a:buChar char="ü"/>
            </a:pPr>
            <a:r>
              <a:rPr lang="tr-TR" sz="2300" b="1" dirty="0" smtClean="0"/>
              <a:t>Yanmanın </a:t>
            </a:r>
            <a:r>
              <a:rPr lang="tr-TR" sz="2300" b="1" dirty="0"/>
              <a:t>olduğu yer kısmen veya tamamen kapalı olduğu için, yanmanın en yüksek hıza eriştiği zaman patlama olur.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111</a:t>
            </a:fld>
            <a:endParaRPr lang="tr-TR"/>
          </a:p>
        </p:txBody>
      </p:sp>
    </p:spTree>
    <p:extLst>
      <p:ext uri="{BB962C8B-B14F-4D97-AF65-F5344CB8AC3E}">
        <p14:creationId xmlns:p14="http://schemas.microsoft.com/office/powerpoint/2010/main" val="5333088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500042"/>
            <a:ext cx="8229600" cy="5929354"/>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Toz ve parçacık halindeki katı parçacıkların da havayla (oksijenle) belirli oranları patlayıcıdır. Eğer ateşleyici bir kaynak varsa bu parçacıklar patlama ile yanmaya başlarlar ve </a:t>
            </a:r>
            <a:r>
              <a:rPr lang="tr-TR" sz="2400" b="1" dirty="0" smtClean="0"/>
              <a:t>çevre</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deki toz ve hava karışımlarını da ateşleyerek seri patlamalar haline dönüşebilirler.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Bir tozun patlaması için yanabilir olması gerekir ancak her yanıcı toz patlar anlamına gelmez. Patlama içinde parlamada olduğu gibi belirli konsantrasyon limitleri vardır ki buna patlama aralıkları denir. Bu aralıkların altındaki ve üstündeki konsantrasyonlarda patlama olmaz.</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Tanımlardan da anlaşıldığı gibi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maddelerin yanma ve patlama özellikleri onların alev alma noktalarına yani parlama noktalarına bağlıdır. Parlama noktası düştükçe yangın tehlikesi artar.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Düşük parlama noktasına sahip sıvılar, sıcaklığın etkisi ile büyük miktarlarda buhar oluştururlar.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112</a:t>
            </a:fld>
            <a:endParaRPr lang="tr-TR"/>
          </a:p>
        </p:txBody>
      </p:sp>
    </p:spTree>
    <p:extLst>
      <p:ext uri="{BB962C8B-B14F-4D97-AF65-F5344CB8AC3E}">
        <p14:creationId xmlns:p14="http://schemas.microsoft.com/office/powerpoint/2010/main" val="38939400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GÜVENLİK RİSKİ OLUŞTURAN KİMYASALLAR</a:t>
            </a:r>
            <a:endParaRPr lang="tr-TR" sz="2400" b="1" dirty="0"/>
          </a:p>
        </p:txBody>
      </p:sp>
      <p:sp>
        <p:nvSpPr>
          <p:cNvPr id="3" name="2 İçerik Yer Tutucusu"/>
          <p:cNvSpPr>
            <a:spLocks noGrp="1"/>
          </p:cNvSpPr>
          <p:nvPr>
            <p:ph idx="1"/>
          </p:nvPr>
        </p:nvSpPr>
        <p:spPr>
          <a:xfrm>
            <a:off x="457200" y="2285992"/>
            <a:ext cx="8229600" cy="3840171"/>
          </a:xfrm>
        </p:spPr>
        <p:txBody>
          <a:bodyPr/>
          <a:lstStyle/>
          <a:p>
            <a:pPr>
              <a:buFont typeface="Wingdings" pitchFamily="2" charset="2"/>
              <a:buChar char="v"/>
            </a:pPr>
            <a:r>
              <a:rPr lang="tr-TR" dirty="0" smtClean="0"/>
              <a:t>-  Yanıcı  Maddeler</a:t>
            </a:r>
          </a:p>
          <a:p>
            <a:pPr>
              <a:buFont typeface="Wingdings" pitchFamily="2" charset="2"/>
              <a:buChar char="v"/>
            </a:pPr>
            <a:r>
              <a:rPr lang="tr-TR" dirty="0" smtClean="0"/>
              <a:t>-  Parlayıcı  Maddeler</a:t>
            </a:r>
          </a:p>
          <a:p>
            <a:pPr>
              <a:buFont typeface="Wingdings" pitchFamily="2" charset="2"/>
              <a:buChar char="v"/>
            </a:pPr>
            <a:r>
              <a:rPr lang="tr-TR" dirty="0" smtClean="0"/>
              <a:t> - Patlayıcı  Maddeler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113</a:t>
            </a:fld>
            <a:endParaRPr lang="tr-TR"/>
          </a:p>
        </p:txBody>
      </p:sp>
    </p:spTree>
    <p:extLst>
      <p:ext uri="{BB962C8B-B14F-4D97-AF65-F5344CB8AC3E}">
        <p14:creationId xmlns:p14="http://schemas.microsoft.com/office/powerpoint/2010/main" val="38000433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400" b="1" dirty="0" smtClean="0"/>
              <a:t>PARLAYICI  MADDELER</a:t>
            </a:r>
            <a:endParaRPr lang="tr-TR" sz="2400" b="1" dirty="0"/>
          </a:p>
        </p:txBody>
      </p:sp>
      <p:sp>
        <p:nvSpPr>
          <p:cNvPr id="4" name="Rectangle 3"/>
          <p:cNvSpPr>
            <a:spLocks noGrp="1" noChangeArrowheads="1"/>
          </p:cNvSpPr>
          <p:nvPr>
            <p:ph idx="1"/>
          </p:nvPr>
        </p:nvSpPr>
        <p:spPr>
          <a:xfrm>
            <a:off x="457200" y="1142984"/>
            <a:ext cx="8229600" cy="5286412"/>
          </a:xfrm>
        </p:spPr>
        <p:txBody>
          <a:bodyPr>
            <a:normAutofit lnSpcReduction="10000"/>
          </a:bodyPr>
          <a:lstStyle/>
          <a:p>
            <a:pPr>
              <a:lnSpc>
                <a:spcPct val="80000"/>
              </a:lnSpc>
              <a:buFont typeface="Wingdings" pitchFamily="2" charset="2"/>
              <a:buNone/>
            </a:pPr>
            <a:r>
              <a:rPr lang="tr-TR" sz="2000" b="1" dirty="0"/>
              <a:t>Kimyasal Maddelerle Çalışmalarda Sağlık ve Güvenlik Önlemleri </a:t>
            </a:r>
            <a:r>
              <a:rPr lang="tr-TR" sz="2000" b="1" dirty="0" smtClean="0"/>
              <a:t>Hakkında</a:t>
            </a:r>
          </a:p>
          <a:p>
            <a:pPr>
              <a:lnSpc>
                <a:spcPct val="80000"/>
              </a:lnSpc>
              <a:buFont typeface="Wingdings" pitchFamily="2" charset="2"/>
              <a:buNone/>
            </a:pPr>
            <a:r>
              <a:rPr lang="tr-TR" sz="2000" b="1" dirty="0" smtClean="0"/>
              <a:t>Yönetmeliğe göre:</a:t>
            </a:r>
          </a:p>
          <a:p>
            <a:pPr>
              <a:lnSpc>
                <a:spcPct val="80000"/>
              </a:lnSpc>
              <a:buFont typeface="Wingdings" pitchFamily="2" charset="2"/>
              <a:buNone/>
            </a:pPr>
            <a:endParaRPr lang="tr-TR" sz="2000" dirty="0"/>
          </a:p>
          <a:p>
            <a:pPr>
              <a:lnSpc>
                <a:spcPct val="80000"/>
              </a:lnSpc>
              <a:buNone/>
            </a:pPr>
            <a:r>
              <a:rPr lang="tr-TR" sz="2000" b="1" u="sng" dirty="0"/>
              <a:t>Parlayıcı (alevlenebilir)maddeler;</a:t>
            </a:r>
          </a:p>
          <a:p>
            <a:pPr>
              <a:lnSpc>
                <a:spcPct val="80000"/>
              </a:lnSpc>
              <a:buFont typeface="Wingdings" pitchFamily="2" charset="2"/>
              <a:buChar char="Ø"/>
            </a:pPr>
            <a:r>
              <a:rPr lang="tr-TR" sz="2000" b="1" dirty="0"/>
              <a:t>1-Çok kolay alevlenir </a:t>
            </a:r>
            <a:r>
              <a:rPr lang="tr-TR" sz="2000" b="1" dirty="0" smtClean="0"/>
              <a:t>madde </a:t>
            </a:r>
            <a:r>
              <a:rPr lang="tr-TR" sz="2000" dirty="0" smtClean="0"/>
              <a:t>: </a:t>
            </a:r>
            <a:r>
              <a:rPr lang="tr-TR" sz="2000" dirty="0"/>
              <a:t>0</a:t>
            </a:r>
            <a:r>
              <a:rPr lang="tr-TR" sz="2000" baseline="30000" dirty="0"/>
              <a:t>o</a:t>
            </a:r>
            <a:r>
              <a:rPr lang="tr-TR" sz="2000" dirty="0"/>
              <a:t>C’den düşük parlama noktası ve 35</a:t>
            </a:r>
            <a:r>
              <a:rPr lang="tr-TR" sz="2000" baseline="30000" dirty="0"/>
              <a:t>o</a:t>
            </a:r>
            <a:r>
              <a:rPr lang="tr-TR" sz="2000" dirty="0"/>
              <a:t>C’den düşük kaynama noktasına sahip sıvı haldeki maddeler ile oda sıcaklığında ve basıncı altında hava ile temasında yanabilen, </a:t>
            </a:r>
            <a:r>
              <a:rPr lang="tr-TR" sz="2000" dirty="0" smtClean="0"/>
              <a:t> gaz </a:t>
            </a:r>
            <a:r>
              <a:rPr lang="tr-TR" sz="2000" dirty="0"/>
              <a:t>haldeki maddelerdir.</a:t>
            </a:r>
          </a:p>
          <a:p>
            <a:pPr>
              <a:lnSpc>
                <a:spcPct val="80000"/>
              </a:lnSpc>
              <a:buFont typeface="Wingdings" pitchFamily="2" charset="2"/>
              <a:buChar char="Ø"/>
            </a:pPr>
            <a:r>
              <a:rPr lang="tr-TR" sz="2000" b="1" dirty="0"/>
              <a:t>2-Kolay alevlenir madde :</a:t>
            </a:r>
          </a:p>
          <a:p>
            <a:pPr>
              <a:lnSpc>
                <a:spcPct val="80000"/>
              </a:lnSpc>
              <a:buNone/>
            </a:pPr>
            <a:r>
              <a:rPr lang="tr-TR" sz="2000" dirty="0" smtClean="0"/>
              <a:t>       a)Enerji </a:t>
            </a:r>
            <a:r>
              <a:rPr lang="tr-TR" sz="2000" dirty="0"/>
              <a:t>uygulaması olmadan, ortam sıcaklığında hava ile temasında ısınabilen ve sonuç olarak alevlenen,</a:t>
            </a:r>
          </a:p>
          <a:p>
            <a:pPr>
              <a:lnSpc>
                <a:spcPct val="80000"/>
              </a:lnSpc>
              <a:buNone/>
            </a:pPr>
            <a:r>
              <a:rPr lang="tr-TR" sz="2000" dirty="0" smtClean="0"/>
              <a:t>       b)Ateş </a:t>
            </a:r>
            <a:r>
              <a:rPr lang="tr-TR" sz="2000" dirty="0"/>
              <a:t>kaynağı ile kısa süreli temasta kendiliğinden yanabilen ve ateş kaynağının uzaklaştırılmasından sonra da yanmaya devam eden katı haldeki,</a:t>
            </a:r>
          </a:p>
          <a:p>
            <a:pPr>
              <a:lnSpc>
                <a:spcPct val="80000"/>
              </a:lnSpc>
              <a:buNone/>
            </a:pPr>
            <a:r>
              <a:rPr lang="tr-TR" sz="2000" dirty="0" smtClean="0"/>
              <a:t>       c)Parlama </a:t>
            </a:r>
            <a:r>
              <a:rPr lang="tr-TR" sz="2000" dirty="0"/>
              <a:t>noktası 21</a:t>
            </a:r>
            <a:r>
              <a:rPr lang="tr-TR" sz="2000" baseline="30000" dirty="0"/>
              <a:t>o</a:t>
            </a:r>
            <a:r>
              <a:rPr lang="tr-TR" sz="2000" dirty="0"/>
              <a:t>C '</a:t>
            </a:r>
            <a:r>
              <a:rPr lang="tr-TR" sz="2000" dirty="0" err="1"/>
              <a:t>nin</a:t>
            </a:r>
            <a:r>
              <a:rPr lang="tr-TR" sz="2000" dirty="0"/>
              <a:t> altında olan sıvı haldeki,</a:t>
            </a:r>
          </a:p>
          <a:p>
            <a:pPr>
              <a:lnSpc>
                <a:spcPct val="80000"/>
              </a:lnSpc>
              <a:buNone/>
            </a:pPr>
            <a:r>
              <a:rPr lang="tr-TR" sz="2000" dirty="0" smtClean="0"/>
              <a:t>       d)Su </a:t>
            </a:r>
            <a:r>
              <a:rPr lang="tr-TR" sz="2000" dirty="0"/>
              <a:t>veya nemli hava ile temasında, tehlikeli miktarda, </a:t>
            </a:r>
            <a:r>
              <a:rPr lang="tr-TR" sz="2000" dirty="0" smtClean="0"/>
              <a:t> çok </a:t>
            </a:r>
            <a:r>
              <a:rPr lang="tr-TR" sz="2000" dirty="0"/>
              <a:t>kolay alevlenir gaz </a:t>
            </a:r>
            <a:r>
              <a:rPr lang="tr-TR" sz="2000" dirty="0" smtClean="0"/>
              <a:t>yayan maddelerdir</a:t>
            </a:r>
            <a:r>
              <a:rPr lang="tr-TR" sz="2000" dirty="0"/>
              <a:t>.</a:t>
            </a:r>
          </a:p>
          <a:p>
            <a:pPr>
              <a:lnSpc>
                <a:spcPct val="80000"/>
              </a:lnSpc>
              <a:buFont typeface="Wingdings" pitchFamily="2" charset="2"/>
              <a:buChar char="Ø"/>
            </a:pPr>
            <a:r>
              <a:rPr lang="tr-TR" sz="2000" b="1" dirty="0"/>
              <a:t>3-Alevlenir madde : </a:t>
            </a:r>
            <a:r>
              <a:rPr lang="tr-TR" sz="2000" b="1" dirty="0" smtClean="0"/>
              <a:t> </a:t>
            </a:r>
            <a:r>
              <a:rPr lang="tr-TR" sz="2000" dirty="0" smtClean="0"/>
              <a:t>Parlama </a:t>
            </a:r>
            <a:r>
              <a:rPr lang="tr-TR" sz="2000" dirty="0"/>
              <a:t>noktası 21</a:t>
            </a:r>
            <a:r>
              <a:rPr lang="tr-TR" sz="2000" baseline="30000" dirty="0"/>
              <a:t>o</a:t>
            </a:r>
            <a:r>
              <a:rPr lang="tr-TR" sz="2000" dirty="0"/>
              <a:t>C - 55</a:t>
            </a:r>
            <a:r>
              <a:rPr lang="tr-TR" sz="2000" baseline="30000" dirty="0"/>
              <a:t>o</a:t>
            </a:r>
            <a:r>
              <a:rPr lang="tr-TR" sz="2000" dirty="0"/>
              <a:t>C arasında olan sıvı haldeki maddelerdir.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114</a:t>
            </a:fld>
            <a:endParaRPr lang="tr-TR"/>
          </a:p>
        </p:txBody>
      </p:sp>
    </p:spTree>
    <p:extLst>
      <p:ext uri="{BB962C8B-B14F-4D97-AF65-F5344CB8AC3E}">
        <p14:creationId xmlns:p14="http://schemas.microsoft.com/office/powerpoint/2010/main" val="1479765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400" b="1" dirty="0" smtClean="0"/>
              <a:t>PATLAYICI  MADDELER :</a:t>
            </a:r>
            <a:endParaRPr lang="tr-TR" sz="2400" b="1" dirty="0"/>
          </a:p>
        </p:txBody>
      </p:sp>
      <p:sp>
        <p:nvSpPr>
          <p:cNvPr id="4" name="Rectangle 3"/>
          <p:cNvSpPr>
            <a:spLocks noGrp="1" noChangeArrowheads="1"/>
          </p:cNvSpPr>
          <p:nvPr>
            <p:ph idx="1"/>
          </p:nvPr>
        </p:nvSpPr>
        <p:spPr>
          <a:xfrm>
            <a:off x="457200" y="836712"/>
            <a:ext cx="8229600" cy="6021288"/>
          </a:xfrm>
        </p:spPr>
        <p:txBody>
          <a:bodyPr>
            <a:noAutofit/>
          </a:bodyPr>
          <a:lstStyle/>
          <a:p>
            <a:pPr>
              <a:lnSpc>
                <a:spcPct val="80000"/>
              </a:lnSpc>
              <a:buFont typeface="Wingdings" pitchFamily="2" charset="2"/>
              <a:buChar char="Ø"/>
            </a:pPr>
            <a:r>
              <a:rPr lang="tr-TR" sz="2400" b="1" dirty="0"/>
              <a:t>Atmosferik oksijen olmadan da ani gaz yayılımı ile ekzotermik reaksiyon verebilen ve/veya kısmen kapatıldığında ısınma ile kendiliğinden patlayan veya belirlenmiş test koşullarında patlayan, çabucak parlayan katı, sıvı, macunumsu, jelatinimsi haldeki maddelerdir</a:t>
            </a:r>
            <a:r>
              <a:rPr lang="tr-TR" sz="2400" b="1" dirty="0" smtClean="0"/>
              <a:t>.</a:t>
            </a:r>
          </a:p>
          <a:p>
            <a:pPr>
              <a:lnSpc>
                <a:spcPct val="80000"/>
              </a:lnSpc>
              <a:buFont typeface="Wingdings" pitchFamily="2" charset="2"/>
              <a:buChar char="Ø"/>
            </a:pPr>
            <a:endParaRPr lang="tr-TR" sz="2400" b="1" dirty="0"/>
          </a:p>
          <a:p>
            <a:pPr>
              <a:lnSpc>
                <a:spcPct val="80000"/>
              </a:lnSpc>
              <a:buFont typeface="Wingdings" pitchFamily="2" charset="2"/>
              <a:buChar char="Ø"/>
            </a:pPr>
            <a:r>
              <a:rPr lang="tr-TR" sz="2400" b="1" u="sng" dirty="0"/>
              <a:t>Patlama ise; kısa sürede çok hızlı ve kontrol edilemeyen enerjinin açığa çıkması olayıdır</a:t>
            </a:r>
            <a:r>
              <a:rPr lang="tr-TR" sz="2400" b="1" dirty="0"/>
              <a:t>. Bu enerji ısı, ışık, ses ve mekanik şok olarak açığa çıkabilir. Pek çok patlamada bu enerjinin kaynağı kimyasal reaksiyondur. Fakat patlama mekanik enerji ve nükleer enerjinin serbest kalması ile de oluşabilir. Kazan patlaması, nükleer patlama gibi</a:t>
            </a:r>
            <a:r>
              <a:rPr lang="tr-TR" sz="2400" b="1" dirty="0" smtClean="0"/>
              <a:t>,</a:t>
            </a:r>
          </a:p>
          <a:p>
            <a:pPr>
              <a:lnSpc>
                <a:spcPct val="80000"/>
              </a:lnSpc>
              <a:buFont typeface="Wingdings" pitchFamily="2" charset="2"/>
              <a:buChar char="Ø"/>
            </a:pPr>
            <a:endParaRPr lang="tr-TR" sz="2400" b="1" dirty="0"/>
          </a:p>
          <a:p>
            <a:pPr>
              <a:lnSpc>
                <a:spcPct val="80000"/>
              </a:lnSpc>
              <a:buFont typeface="Wingdings" pitchFamily="2" charset="2"/>
              <a:buChar char="Ø"/>
            </a:pPr>
            <a:r>
              <a:rPr lang="tr-TR" sz="2400" b="1" dirty="0"/>
              <a:t>Ayrıca, herhangi bir parlayıcı toz, sıvı buharı ve gaz, hava ile uygun oranlarda ve koşullarda karışırsa patlayabilir. Patlamanın olması için yanıcı madde, hava, </a:t>
            </a:r>
            <a:r>
              <a:rPr lang="tr-TR" sz="2400" b="1" dirty="0" smtClean="0"/>
              <a:t>tutuşturucu </a:t>
            </a:r>
            <a:r>
              <a:rPr lang="tr-TR" sz="2400" b="1" dirty="0"/>
              <a:t>kaynağının bulunması şarttır.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115</a:t>
            </a:fld>
            <a:endParaRPr lang="tr-TR"/>
          </a:p>
        </p:txBody>
      </p:sp>
    </p:spTree>
    <p:extLst>
      <p:ext uri="{BB962C8B-B14F-4D97-AF65-F5344CB8AC3E}">
        <p14:creationId xmlns:p14="http://schemas.microsoft.com/office/powerpoint/2010/main" val="2626664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Bazen de kimyasallar kararsız yapıları nedeni ile ısı, sürtünme ve çarpma sonucu patlarlar. Boya sanayinde, ilaç sanayinde, organik peroksitlerin patlaması gibi.</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Kimyasal reaksiyonlar sonucu oluşan patlamalarda ortaya gaz ya da gaz </a:t>
            </a:r>
            <a:r>
              <a:rPr lang="tr-TR" sz="2400" b="1" dirty="0" smtClean="0"/>
              <a:t>-</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katı  karışımı çıkar.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116</a:t>
            </a:fld>
            <a:endParaRPr lang="tr-TR"/>
          </a:p>
        </p:txBody>
      </p:sp>
    </p:spTree>
    <p:extLst>
      <p:ext uri="{BB962C8B-B14F-4D97-AF65-F5344CB8AC3E}">
        <p14:creationId xmlns:p14="http://schemas.microsoft.com/office/powerpoint/2010/main" val="42537598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Patlamaya neden olan etkenler :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Maddenin </a:t>
            </a:r>
            <a:r>
              <a:rPr lang="tr-TR" sz="2400" dirty="0" smtClean="0"/>
              <a:t>kararlılığı</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ortamın  sıcaklığı, titreşim, darbe veya sürtünmenin etkisi, statik elektrik </a:t>
            </a:r>
            <a:r>
              <a:rPr lang="tr-TR" sz="2400" dirty="0" smtClean="0"/>
              <a:t>vb’</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dir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Patlayıcılık sınırı: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Pek çok parlayıcı sıvı, gaz ve tozlar için hava veya oksijenle karıştığında ve alevle temas ettiğinde, patlamaya neden olan alt ve üst sınır konsantrasyon değerler vardır. Bu sınırların altında ve üstünde patlama olmaz.</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117</a:t>
            </a:fld>
            <a:endParaRPr lang="tr-TR"/>
          </a:p>
        </p:txBody>
      </p:sp>
    </p:spTree>
    <p:extLst>
      <p:ext uri="{BB962C8B-B14F-4D97-AF65-F5344CB8AC3E}">
        <p14:creationId xmlns:p14="http://schemas.microsoft.com/office/powerpoint/2010/main" val="10955403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Bazı Sıvı ve Gazların Parlama Noktası ile Parlama Limitleri</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Parlayıcı ve patlayıcı maddelerin sayısı oldukça fazladır.  Sanayide çok kullanılan parlayıcı ve patlayıcı maddelerden bazılar şunlardır: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118</a:t>
            </a:fld>
            <a:endParaRPr lang="tr-TR"/>
          </a:p>
        </p:txBody>
      </p:sp>
    </p:spTree>
    <p:extLst>
      <p:ext uri="{BB962C8B-B14F-4D97-AF65-F5344CB8AC3E}">
        <p14:creationId xmlns:p14="http://schemas.microsoft.com/office/powerpoint/2010/main" val="31465142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14282" y="0"/>
            <a:ext cx="7929618" cy="6858000"/>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AF5E3B26-62D8-4653-B851-8E72443B1F6D}" type="slidenum">
              <a:rPr lang="tr-TR" smtClean="0"/>
              <a:pPr/>
              <a:t>119</a:t>
            </a:fld>
            <a:endParaRPr lang="tr-TR"/>
          </a:p>
        </p:txBody>
      </p:sp>
    </p:spTree>
    <p:extLst>
      <p:ext uri="{BB962C8B-B14F-4D97-AF65-F5344CB8AC3E}">
        <p14:creationId xmlns:p14="http://schemas.microsoft.com/office/powerpoint/2010/main" val="78005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80728"/>
            <a:ext cx="8215370" cy="6143668"/>
          </a:xfrm>
        </p:spPr>
        <p:txBody>
          <a:bodyPr>
            <a:normAutofit/>
          </a:bodyPr>
          <a:lstStyle/>
          <a:p>
            <a:endParaRPr lang="tr-TR" sz="2800" dirty="0" smtClean="0"/>
          </a:p>
          <a:p>
            <a:pPr>
              <a:buNone/>
            </a:pPr>
            <a:endParaRPr lang="tr-TR" sz="2400" b="1" dirty="0" smtClean="0"/>
          </a:p>
          <a:p>
            <a:pPr>
              <a:buNone/>
            </a:pPr>
            <a:r>
              <a:rPr lang="tr-TR" sz="2400" b="1" dirty="0" smtClean="0"/>
              <a:t>Tehlikeli Maddeler ve Müstahzarlara İlişkin </a:t>
            </a:r>
            <a:r>
              <a:rPr lang="tr-TR" sz="2400" b="1" dirty="0" smtClean="0">
                <a:solidFill>
                  <a:srgbClr val="FF0000"/>
                </a:solidFill>
              </a:rPr>
              <a:t>Malzeme Güvenlik Bilgi Formlarının</a:t>
            </a:r>
            <a:r>
              <a:rPr lang="tr-TR" sz="2400" b="1" dirty="0" smtClean="0"/>
              <a:t> Hazırlanması ve Dağıtılması Hakkındaki Yönetmelik  26.12.2008 tarih ve 27092 numaralı (mükerrer) R.</a:t>
            </a:r>
            <a:r>
              <a:rPr lang="tr-TR" sz="2400" b="1" dirty="0" err="1" smtClean="0"/>
              <a:t>G.de</a:t>
            </a:r>
            <a:r>
              <a:rPr lang="tr-TR" sz="2400" b="1" dirty="0" smtClean="0"/>
              <a:t> yayımlanarak yürürlüğe girmiştir.</a:t>
            </a:r>
          </a:p>
          <a:p>
            <a:pPr>
              <a:buNone/>
            </a:pPr>
            <a:r>
              <a:rPr lang="tr-TR" sz="2400" b="1" dirty="0" smtClean="0"/>
              <a:t>MGBF,  tehlikeli madde ve karışımın ilk teslimatında ve daha sonra revize edildiğinde, ücretsiz olarak verilir.</a:t>
            </a:r>
          </a:p>
          <a:p>
            <a:pPr>
              <a:buNone/>
            </a:pPr>
            <a:r>
              <a:rPr lang="tr-TR" sz="2400" b="1" dirty="0" smtClean="0"/>
              <a:t>Güvenlik bilgi formunun bir kopyası ilgili kuruluşa, elektronik bir kopyası da Çevre ve Orman Bakanlığına iletilir.</a:t>
            </a:r>
          </a:p>
          <a:p>
            <a:pPr>
              <a:buNone/>
            </a:pPr>
            <a:r>
              <a:rPr lang="tr-TR" sz="2400" b="1" dirty="0" smtClean="0">
                <a:solidFill>
                  <a:srgbClr val="FF0000"/>
                </a:solidFill>
              </a:rPr>
              <a:t>MG Bilgi Formu  TÜRKÇE</a:t>
            </a:r>
            <a:r>
              <a:rPr lang="tr-TR" sz="2400" b="1" dirty="0" smtClean="0"/>
              <a:t>  hazırlanır.</a:t>
            </a:r>
          </a:p>
          <a:p>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12</a:t>
            </a:fld>
            <a:endParaRPr lang="tr-TR"/>
          </a:p>
        </p:txBody>
      </p:sp>
    </p:spTree>
    <p:extLst>
      <p:ext uri="{BB962C8B-B14F-4D97-AF65-F5344CB8AC3E}">
        <p14:creationId xmlns:p14="http://schemas.microsoft.com/office/powerpoint/2010/main" val="442984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DETANASYON HIZINA GÖRE PATLAYICI MADDELER</a:t>
            </a:r>
            <a:endParaRPr lang="tr-TR" sz="2400" dirty="0"/>
          </a:p>
        </p:txBody>
      </p:sp>
      <p:sp>
        <p:nvSpPr>
          <p:cNvPr id="4" name="Rectangle 3"/>
          <p:cNvSpPr>
            <a:spLocks noGrp="1" noChangeArrowheads="1"/>
          </p:cNvSpPr>
          <p:nvPr>
            <p:ph idx="1"/>
          </p:nvPr>
        </p:nvSpPr>
        <p:spPr>
          <a:xfrm>
            <a:off x="457200" y="2357430"/>
            <a:ext cx="8229600" cy="3768733"/>
          </a:xfrm>
        </p:spPr>
        <p:txBody>
          <a:bodyPr/>
          <a:lstStyle/>
          <a:p>
            <a:pPr>
              <a:buFont typeface="Wingdings" pitchFamily="2" charset="2"/>
              <a:buChar char="Ø"/>
            </a:pPr>
            <a:r>
              <a:rPr lang="tr-TR" sz="2400" b="1" dirty="0"/>
              <a:t>Patlayıcı maddenin tahrip </a:t>
            </a:r>
            <a:r>
              <a:rPr lang="tr-TR" sz="2400" b="1" dirty="0" smtClean="0"/>
              <a:t>gücünü, </a:t>
            </a:r>
            <a:r>
              <a:rPr lang="tr-TR" sz="2400" b="1" dirty="0"/>
              <a:t>o maddenin konsantrasyonu, patlama sonucu ortaya çıkan enerji ve </a:t>
            </a:r>
            <a:r>
              <a:rPr lang="tr-TR" sz="2400" b="1" dirty="0" err="1" smtClean="0"/>
              <a:t>detanasyon</a:t>
            </a:r>
            <a:r>
              <a:rPr lang="tr-TR" sz="2400" b="1" dirty="0" smtClean="0"/>
              <a:t> </a:t>
            </a:r>
            <a:r>
              <a:rPr lang="tr-TR" sz="2400" b="1" dirty="0"/>
              <a:t>hızı yani patlama basıncının yayılma hızı belirler</a:t>
            </a:r>
            <a:r>
              <a:rPr lang="tr-TR" sz="2400" b="1" dirty="0" smtClean="0"/>
              <a:t>.</a:t>
            </a:r>
          </a:p>
          <a:p>
            <a:pPr>
              <a:buFont typeface="Wingdings" pitchFamily="2" charset="2"/>
              <a:buChar char="Ø"/>
            </a:pPr>
            <a:endParaRPr lang="sv-SE" sz="2400" b="1" dirty="0"/>
          </a:p>
          <a:p>
            <a:pPr>
              <a:buFont typeface="Wingdings" pitchFamily="2" charset="2"/>
              <a:buChar char="Ø"/>
            </a:pPr>
            <a:r>
              <a:rPr lang="sv-SE" sz="2400" b="1" dirty="0"/>
              <a:t>Detanasyon Hızına Göre Patlayıcı Maddeleri  3 ana Grupta  Toplayabiliriz</a:t>
            </a:r>
            <a:r>
              <a:rPr lang="sv-SE" sz="2000" b="1" dirty="0"/>
              <a:t>.</a:t>
            </a:r>
            <a:endParaRPr lang="tr-TR" sz="2000" b="1"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120</a:t>
            </a:fld>
            <a:endParaRPr lang="tr-TR"/>
          </a:p>
        </p:txBody>
      </p:sp>
    </p:spTree>
    <p:extLst>
      <p:ext uri="{BB962C8B-B14F-4D97-AF65-F5344CB8AC3E}">
        <p14:creationId xmlns:p14="http://schemas.microsoft.com/office/powerpoint/2010/main" val="16703496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DÜŞÜK  DETANASYON  HIZINA  SAHİP  MADDELER</a:t>
            </a:r>
            <a:endParaRPr lang="tr-TR" sz="2400" b="1" dirty="0"/>
          </a:p>
        </p:txBody>
      </p:sp>
      <p:sp>
        <p:nvSpPr>
          <p:cNvPr id="4" name="Rectangle 3"/>
          <p:cNvSpPr>
            <a:spLocks noGrp="1" noChangeArrowheads="1"/>
          </p:cNvSpPr>
          <p:nvPr>
            <p:ph idx="1"/>
          </p:nvPr>
        </p:nvSpPr>
        <p:spPr>
          <a:xfrm>
            <a:off x="457200" y="1928802"/>
            <a:ext cx="8229600" cy="4197361"/>
          </a:xfrm>
        </p:spPr>
        <p:txBody>
          <a:bodyPr/>
          <a:lstStyle/>
          <a:p>
            <a:pPr>
              <a:buNone/>
            </a:pPr>
            <a:r>
              <a:rPr lang="tr-TR" sz="2000" b="1" dirty="0" smtClean="0"/>
              <a:t>  </a:t>
            </a:r>
            <a:r>
              <a:rPr lang="sv-SE" sz="2000" b="1" u="sng" dirty="0" smtClean="0"/>
              <a:t>Metal </a:t>
            </a:r>
            <a:r>
              <a:rPr lang="sv-SE" sz="2000" b="1" u="sng" dirty="0"/>
              <a:t>tozları</a:t>
            </a:r>
            <a:r>
              <a:rPr lang="sv-SE" sz="2000" b="1" dirty="0"/>
              <a:t>		</a:t>
            </a:r>
            <a:r>
              <a:rPr lang="sv-SE" sz="2000" b="1" u="sng" dirty="0"/>
              <a:t>Diğer tozlar</a:t>
            </a:r>
            <a:r>
              <a:rPr lang="sv-SE" sz="2000" b="1" dirty="0"/>
              <a:t>		</a:t>
            </a:r>
            <a:r>
              <a:rPr lang="sv-SE" sz="2000" b="1" u="sng" dirty="0"/>
              <a:t>Buharlar</a:t>
            </a:r>
            <a:endParaRPr lang="tr-TR" sz="2000" b="1" u="sng" dirty="0"/>
          </a:p>
          <a:p>
            <a:pPr marL="457200" indent="-457200">
              <a:buFont typeface="+mj-lt"/>
              <a:buAutoNum type="arabicPeriod"/>
            </a:pPr>
            <a:r>
              <a:rPr lang="sv-SE" sz="2000" b="1" dirty="0"/>
              <a:t>Bakır		</a:t>
            </a:r>
            <a:r>
              <a:rPr lang="tr-TR" sz="2000" b="1" dirty="0" smtClean="0"/>
              <a:t>1.  </a:t>
            </a:r>
            <a:r>
              <a:rPr lang="sv-SE" sz="2000" b="1" dirty="0" smtClean="0"/>
              <a:t>Karbon </a:t>
            </a:r>
            <a:r>
              <a:rPr lang="sv-SE" sz="2000" b="1" dirty="0"/>
              <a:t>tozu		</a:t>
            </a:r>
            <a:r>
              <a:rPr lang="tr-TR" sz="2000" b="1" dirty="0" smtClean="0"/>
              <a:t>1. </a:t>
            </a:r>
            <a:r>
              <a:rPr lang="sv-SE" sz="2000" b="1" dirty="0" smtClean="0"/>
              <a:t>1-2 </a:t>
            </a:r>
            <a:r>
              <a:rPr lang="sv-SE" sz="2000" b="1" dirty="0"/>
              <a:t>di klor etan</a:t>
            </a:r>
          </a:p>
          <a:p>
            <a:pPr marL="457200" indent="-457200">
              <a:buFont typeface="+mj-lt"/>
              <a:buAutoNum type="arabicPeriod"/>
            </a:pPr>
            <a:r>
              <a:rPr lang="sv-SE" sz="2000" b="1" dirty="0"/>
              <a:t>Kurşun		</a:t>
            </a:r>
            <a:r>
              <a:rPr lang="tr-TR" sz="2000" b="1" dirty="0" smtClean="0"/>
              <a:t>2.  </a:t>
            </a:r>
            <a:r>
              <a:rPr lang="sv-SE" sz="2000" b="1" dirty="0" smtClean="0"/>
              <a:t>Kahve</a:t>
            </a:r>
            <a:endParaRPr lang="sv-SE" sz="2000" b="1" dirty="0"/>
          </a:p>
          <a:p>
            <a:pPr marL="457200" indent="-457200">
              <a:buFont typeface="+mj-lt"/>
              <a:buAutoNum type="arabicPeriod"/>
            </a:pPr>
            <a:r>
              <a:rPr lang="sv-SE" sz="2000" b="1" dirty="0"/>
              <a:t>Antimuan		</a:t>
            </a:r>
            <a:r>
              <a:rPr lang="tr-TR" sz="2000" b="1" dirty="0" smtClean="0"/>
              <a:t>3.  </a:t>
            </a:r>
            <a:r>
              <a:rPr lang="sv-SE" sz="2000" b="1" dirty="0" smtClean="0"/>
              <a:t>Grafit</a:t>
            </a:r>
            <a:endParaRPr lang="sv-SE" sz="2000" b="1" dirty="0"/>
          </a:p>
          <a:p>
            <a:pPr marL="457200" indent="-457200">
              <a:buFont typeface="+mj-lt"/>
              <a:buAutoNum type="arabicPeriod"/>
            </a:pPr>
            <a:r>
              <a:rPr lang="sv-SE" sz="2000" b="1" dirty="0"/>
              <a:t>Demir 		</a:t>
            </a:r>
            <a:r>
              <a:rPr lang="tr-TR" sz="2000" b="1" dirty="0" smtClean="0"/>
              <a:t>4.   D</a:t>
            </a:r>
            <a:r>
              <a:rPr lang="sv-SE" sz="2000" b="1" dirty="0"/>
              <a:t>eri, Çay</a:t>
            </a:r>
            <a:endParaRPr lang="tr-TR" sz="20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121</a:t>
            </a:fld>
            <a:endParaRPr lang="tr-TR"/>
          </a:p>
        </p:txBody>
      </p:sp>
    </p:spTree>
    <p:extLst>
      <p:ext uri="{BB962C8B-B14F-4D97-AF65-F5344CB8AC3E}">
        <p14:creationId xmlns:p14="http://schemas.microsoft.com/office/powerpoint/2010/main" val="39631929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ORTA  DETANASYON  HIZINA  SAHİP  MADDELER</a:t>
            </a:r>
            <a:endParaRPr lang="tr-TR" sz="2400" b="1" dirty="0"/>
          </a:p>
        </p:txBody>
      </p:sp>
      <p:sp>
        <p:nvSpPr>
          <p:cNvPr id="4" name="Rectangle 3"/>
          <p:cNvSpPr>
            <a:spLocks noGrp="1" noChangeArrowheads="1"/>
          </p:cNvSpPr>
          <p:nvPr>
            <p:ph idx="1"/>
          </p:nvPr>
        </p:nvSpPr>
        <p:spPr/>
        <p:txBody>
          <a:bodyPr>
            <a:normAutofit/>
          </a:bodyPr>
          <a:lstStyle/>
          <a:p>
            <a:pPr>
              <a:lnSpc>
                <a:spcPct val="90000"/>
              </a:lnSpc>
              <a:buNone/>
            </a:pPr>
            <a:r>
              <a:rPr lang="sv-SE" sz="2000" b="1" u="sng" dirty="0"/>
              <a:t>Metal Tozları</a:t>
            </a:r>
            <a:r>
              <a:rPr lang="sv-SE" sz="2000" b="1" dirty="0"/>
              <a:t>	</a:t>
            </a:r>
            <a:r>
              <a:rPr lang="tr-TR" sz="2000" b="1" dirty="0" smtClean="0"/>
              <a:t>    </a:t>
            </a:r>
            <a:r>
              <a:rPr lang="sv-SE" sz="2000" b="1" u="sng" dirty="0" smtClean="0"/>
              <a:t>Tahıl </a:t>
            </a:r>
            <a:r>
              <a:rPr lang="sv-SE" sz="2000" b="1" u="sng" dirty="0"/>
              <a:t>Tozları </a:t>
            </a:r>
            <a:r>
              <a:rPr lang="tr-TR" sz="2000" b="1" dirty="0"/>
              <a:t>	</a:t>
            </a:r>
            <a:r>
              <a:rPr lang="tr-TR" sz="2000" b="1" dirty="0" smtClean="0"/>
              <a:t>      </a:t>
            </a:r>
            <a:r>
              <a:rPr lang="sv-SE" sz="2000" b="1" u="sng" dirty="0" smtClean="0"/>
              <a:t>Plasti</a:t>
            </a:r>
            <a:r>
              <a:rPr lang="tr-TR" sz="2000" b="1" u="sng" dirty="0" smtClean="0"/>
              <a:t>k </a:t>
            </a:r>
            <a:r>
              <a:rPr lang="sv-SE" sz="2000" b="1" u="sng" dirty="0" smtClean="0"/>
              <a:t> </a:t>
            </a:r>
            <a:r>
              <a:rPr lang="sv-SE" sz="2000" b="1" u="sng" dirty="0"/>
              <a:t>tozu </a:t>
            </a:r>
            <a:r>
              <a:rPr lang="sv-SE" sz="2000" b="1" dirty="0"/>
              <a:t>          </a:t>
            </a:r>
            <a:r>
              <a:rPr lang="tr-TR" sz="2000" b="1" dirty="0"/>
              <a:t>	</a:t>
            </a:r>
            <a:r>
              <a:rPr lang="sv-SE" sz="2000" b="1" u="sng" dirty="0"/>
              <a:t>Diğer </a:t>
            </a:r>
            <a:r>
              <a:rPr lang="sv-SE" sz="2000" b="1" u="sng" dirty="0" smtClean="0"/>
              <a:t>Tozlar</a:t>
            </a:r>
            <a:endParaRPr lang="tr-TR" sz="2000" b="1" u="sng" dirty="0" smtClean="0"/>
          </a:p>
          <a:p>
            <a:pPr>
              <a:lnSpc>
                <a:spcPct val="90000"/>
              </a:lnSpc>
              <a:buNone/>
            </a:pPr>
            <a:endParaRPr lang="sv-SE" sz="1800" u="sng" dirty="0"/>
          </a:p>
          <a:p>
            <a:pPr>
              <a:lnSpc>
                <a:spcPct val="90000"/>
              </a:lnSpc>
              <a:buNone/>
            </a:pPr>
            <a:r>
              <a:rPr lang="sv-SE" sz="1800" b="1" dirty="0"/>
              <a:t>Magnezyum	</a:t>
            </a:r>
            <a:r>
              <a:rPr lang="tr-TR" sz="1800" b="1" dirty="0" smtClean="0"/>
              <a:t>      </a:t>
            </a:r>
            <a:r>
              <a:rPr lang="sv-SE" sz="1800" b="1" dirty="0" smtClean="0"/>
              <a:t>Un,</a:t>
            </a:r>
            <a:r>
              <a:rPr lang="tr-TR" sz="1800" b="1" dirty="0" smtClean="0"/>
              <a:t> </a:t>
            </a:r>
            <a:r>
              <a:rPr lang="sv-SE" sz="1800" b="1" dirty="0" smtClean="0"/>
              <a:t>P</a:t>
            </a:r>
            <a:r>
              <a:rPr lang="tr-TR" sz="1800" b="1" dirty="0" smtClean="0"/>
              <a:t>i</a:t>
            </a:r>
            <a:r>
              <a:rPr lang="sv-SE" sz="1800" b="1" dirty="0" smtClean="0"/>
              <a:t>rinç</a:t>
            </a:r>
            <a:r>
              <a:rPr lang="tr-TR" sz="1800" b="1" dirty="0" smtClean="0"/>
              <a:t>                  </a:t>
            </a:r>
            <a:r>
              <a:rPr lang="sv-SE" sz="1800" b="1" dirty="0" smtClean="0"/>
              <a:t>Polietilen</a:t>
            </a:r>
            <a:r>
              <a:rPr lang="sv-SE" sz="1800" b="1" dirty="0"/>
              <a:t>	</a:t>
            </a:r>
            <a:r>
              <a:rPr lang="tr-TR" sz="1800" b="1" dirty="0"/>
              <a:t>	</a:t>
            </a:r>
            <a:r>
              <a:rPr lang="sv-SE" sz="1800" b="1" dirty="0"/>
              <a:t>Linyit </a:t>
            </a:r>
            <a:r>
              <a:rPr lang="sv-SE" sz="1800" b="1" dirty="0" smtClean="0"/>
              <a:t>tozu</a:t>
            </a:r>
            <a:endParaRPr lang="tr-TR" sz="1800" b="1" dirty="0" smtClean="0"/>
          </a:p>
          <a:p>
            <a:pPr>
              <a:lnSpc>
                <a:spcPct val="90000"/>
              </a:lnSpc>
              <a:buNone/>
            </a:pPr>
            <a:endParaRPr lang="sv-SE" sz="1800" b="1" dirty="0"/>
          </a:p>
          <a:p>
            <a:pPr>
              <a:lnSpc>
                <a:spcPct val="90000"/>
              </a:lnSpc>
              <a:buNone/>
            </a:pPr>
            <a:r>
              <a:rPr lang="sv-SE" sz="1800" b="1" dirty="0" smtClean="0"/>
              <a:t>Çinko</a:t>
            </a:r>
            <a:r>
              <a:rPr lang="sv-SE" sz="1800" b="1" dirty="0"/>
              <a:t>	</a:t>
            </a:r>
            <a:r>
              <a:rPr lang="tr-TR" sz="1800" b="1" dirty="0" smtClean="0"/>
              <a:t>                    </a:t>
            </a:r>
            <a:r>
              <a:rPr lang="sv-SE" sz="1800" b="1" dirty="0" smtClean="0"/>
              <a:t>Soya </a:t>
            </a:r>
            <a:r>
              <a:rPr lang="sv-SE" sz="1800" b="1" dirty="0"/>
              <a:t>fasulyesi    </a:t>
            </a:r>
            <a:r>
              <a:rPr lang="tr-TR" sz="1800" b="1" dirty="0" smtClean="0"/>
              <a:t>       </a:t>
            </a:r>
            <a:r>
              <a:rPr lang="sv-SE" sz="1800" b="1" dirty="0" smtClean="0"/>
              <a:t>Polistiren</a:t>
            </a:r>
            <a:r>
              <a:rPr lang="sv-SE" sz="1800" b="1" dirty="0"/>
              <a:t>		</a:t>
            </a:r>
            <a:r>
              <a:rPr lang="sv-SE" sz="1800" b="1" dirty="0" smtClean="0"/>
              <a:t>Keten</a:t>
            </a:r>
            <a:r>
              <a:rPr lang="tr-TR" sz="1800" b="1" dirty="0" smtClean="0"/>
              <a:t>            </a:t>
            </a:r>
            <a:r>
              <a:rPr lang="sv-SE" sz="1800" b="1" dirty="0" smtClean="0"/>
              <a:t>tozu</a:t>
            </a:r>
            <a:endParaRPr lang="tr-TR" sz="1800" b="1" dirty="0" smtClean="0"/>
          </a:p>
          <a:p>
            <a:pPr>
              <a:lnSpc>
                <a:spcPct val="90000"/>
              </a:lnSpc>
              <a:buNone/>
            </a:pPr>
            <a:endParaRPr lang="fr-FR" sz="1800" b="1" dirty="0"/>
          </a:p>
          <a:p>
            <a:pPr>
              <a:lnSpc>
                <a:spcPct val="90000"/>
              </a:lnSpc>
              <a:buNone/>
            </a:pPr>
            <a:r>
              <a:rPr lang="fr-FR" sz="1800" b="1" dirty="0" err="1"/>
              <a:t>Kalay</a:t>
            </a:r>
            <a:r>
              <a:rPr lang="fr-FR" sz="1800" b="1" dirty="0"/>
              <a:t>		</a:t>
            </a:r>
            <a:r>
              <a:rPr lang="tr-TR" sz="1800" b="1" dirty="0" smtClean="0"/>
              <a:t>     </a:t>
            </a:r>
            <a:r>
              <a:rPr lang="fr-FR" sz="1800" b="1" dirty="0" err="1" smtClean="0"/>
              <a:t>Baharatlar</a:t>
            </a:r>
            <a:r>
              <a:rPr lang="fr-FR" sz="1800" b="1" dirty="0"/>
              <a:t>,           </a:t>
            </a:r>
            <a:r>
              <a:rPr lang="tr-TR" sz="1800" b="1" dirty="0" smtClean="0"/>
              <a:t>      </a:t>
            </a:r>
            <a:r>
              <a:rPr lang="fr-FR" sz="1800" b="1" dirty="0" err="1" smtClean="0"/>
              <a:t>Selüloz</a:t>
            </a:r>
            <a:r>
              <a:rPr lang="fr-FR" sz="1800" b="1" dirty="0" smtClean="0"/>
              <a:t> </a:t>
            </a:r>
            <a:r>
              <a:rPr lang="fr-FR" sz="1800" b="1" dirty="0" err="1"/>
              <a:t>asetat</a:t>
            </a:r>
            <a:r>
              <a:rPr lang="fr-FR" sz="1800" b="1" dirty="0"/>
              <a:t>        </a:t>
            </a:r>
            <a:r>
              <a:rPr lang="tr-TR" sz="1800" b="1" dirty="0"/>
              <a:t>	</a:t>
            </a:r>
            <a:r>
              <a:rPr lang="fr-FR" sz="1800" b="1" dirty="0" err="1" smtClean="0"/>
              <a:t>Silikon</a:t>
            </a:r>
            <a:endParaRPr lang="tr-TR" sz="1800" b="1" dirty="0" smtClean="0"/>
          </a:p>
          <a:p>
            <a:pPr>
              <a:lnSpc>
                <a:spcPct val="90000"/>
              </a:lnSpc>
              <a:buNone/>
            </a:pPr>
            <a:endParaRPr lang="fr-FR" sz="1800" b="1" dirty="0"/>
          </a:p>
          <a:p>
            <a:pPr>
              <a:lnSpc>
                <a:spcPct val="90000"/>
              </a:lnSpc>
              <a:buNone/>
            </a:pPr>
            <a:r>
              <a:rPr lang="fr-FR" sz="1800" b="1" dirty="0"/>
              <a:t>		</a:t>
            </a:r>
            <a:r>
              <a:rPr lang="tr-TR" sz="1800" b="1" dirty="0" smtClean="0"/>
              <a:t>                       </a:t>
            </a:r>
            <a:r>
              <a:rPr lang="fr-FR" sz="1800" b="1" dirty="0" err="1" smtClean="0"/>
              <a:t>Nişasta</a:t>
            </a:r>
            <a:r>
              <a:rPr lang="fr-FR" sz="1800" b="1" dirty="0"/>
              <a:t>				</a:t>
            </a:r>
            <a:r>
              <a:rPr lang="fr-FR" sz="1800" b="1" dirty="0" err="1"/>
              <a:t>Kükürt</a:t>
            </a:r>
            <a:endParaRPr lang="tr-TR" sz="18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122</a:t>
            </a:fld>
            <a:endParaRPr lang="tr-TR"/>
          </a:p>
        </p:txBody>
      </p:sp>
    </p:spTree>
    <p:extLst>
      <p:ext uri="{BB962C8B-B14F-4D97-AF65-F5344CB8AC3E}">
        <p14:creationId xmlns:p14="http://schemas.microsoft.com/office/powerpoint/2010/main" val="122038013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YÜKSEK  DETANASYON  HIZINA  SAHİP  MADDELER</a:t>
            </a:r>
            <a:endParaRPr lang="tr-TR" sz="2400" b="1" dirty="0"/>
          </a:p>
        </p:txBody>
      </p:sp>
      <p:sp>
        <p:nvSpPr>
          <p:cNvPr id="4" name="Rectangle 3"/>
          <p:cNvSpPr>
            <a:spLocks noGrp="1" noChangeArrowheads="1"/>
          </p:cNvSpPr>
          <p:nvPr>
            <p:ph idx="1"/>
          </p:nvPr>
        </p:nvSpPr>
        <p:spPr/>
        <p:txBody>
          <a:bodyPr/>
          <a:lstStyle/>
          <a:p>
            <a:pPr>
              <a:lnSpc>
                <a:spcPct val="90000"/>
              </a:lnSpc>
              <a:buNone/>
            </a:pPr>
            <a:r>
              <a:rPr lang="fr-FR" sz="2400" b="1" u="sng" dirty="0" err="1"/>
              <a:t>Metal</a:t>
            </a:r>
            <a:r>
              <a:rPr lang="fr-FR" sz="2400" b="1" u="sng" dirty="0"/>
              <a:t> </a:t>
            </a:r>
            <a:r>
              <a:rPr lang="fr-FR" sz="2400" b="1" u="sng" dirty="0" err="1" smtClean="0"/>
              <a:t>Tozları</a:t>
            </a:r>
            <a:r>
              <a:rPr lang="tr-TR" sz="2400" b="1" dirty="0" smtClean="0"/>
              <a:t>                             </a:t>
            </a:r>
            <a:r>
              <a:rPr lang="fr-FR" sz="2400" b="1" u="sng" dirty="0" err="1" smtClean="0"/>
              <a:t>Buhar</a:t>
            </a:r>
            <a:r>
              <a:rPr lang="fr-FR" sz="2400" b="1" u="sng" dirty="0" smtClean="0"/>
              <a:t> </a:t>
            </a:r>
            <a:r>
              <a:rPr lang="fr-FR" sz="2400" b="1" u="sng" dirty="0" err="1"/>
              <a:t>ve</a:t>
            </a:r>
            <a:r>
              <a:rPr lang="fr-FR" sz="2400" b="1" u="sng" dirty="0"/>
              <a:t> </a:t>
            </a:r>
            <a:r>
              <a:rPr lang="fr-FR" sz="2400" b="1" u="sng" dirty="0" err="1" smtClean="0"/>
              <a:t>Gazlar</a:t>
            </a:r>
            <a:endParaRPr lang="tr-TR" sz="2400" b="1" u="sng" dirty="0" smtClean="0"/>
          </a:p>
          <a:p>
            <a:pPr>
              <a:lnSpc>
                <a:spcPct val="90000"/>
              </a:lnSpc>
              <a:buNone/>
            </a:pPr>
            <a:endParaRPr lang="fr-FR" sz="2400" u="sng" dirty="0"/>
          </a:p>
          <a:p>
            <a:pPr>
              <a:lnSpc>
                <a:spcPct val="90000"/>
              </a:lnSpc>
              <a:buNone/>
            </a:pPr>
            <a:r>
              <a:rPr lang="fr-FR" sz="2400" b="1" dirty="0" err="1"/>
              <a:t>Magnezyum</a:t>
            </a:r>
            <a:r>
              <a:rPr lang="fr-FR" sz="2400" b="1" dirty="0"/>
              <a:t>			</a:t>
            </a:r>
            <a:r>
              <a:rPr lang="tr-TR" sz="2400" b="1" dirty="0" smtClean="0"/>
              <a:t>       </a:t>
            </a:r>
            <a:r>
              <a:rPr lang="fr-FR" sz="2400" b="1" dirty="0" err="1" smtClean="0"/>
              <a:t>Hidrokarbonlar</a:t>
            </a:r>
            <a:r>
              <a:rPr lang="fr-FR" sz="2400" b="1" dirty="0"/>
              <a:t>, </a:t>
            </a:r>
            <a:r>
              <a:rPr lang="tr-TR" sz="2400" b="1" dirty="0" smtClean="0"/>
              <a:t>      </a:t>
            </a:r>
          </a:p>
          <a:p>
            <a:pPr>
              <a:lnSpc>
                <a:spcPct val="90000"/>
              </a:lnSpc>
              <a:buNone/>
            </a:pPr>
            <a:endParaRPr lang="fr-FR" sz="2400" b="1" dirty="0"/>
          </a:p>
          <a:p>
            <a:pPr>
              <a:lnSpc>
                <a:spcPct val="90000"/>
              </a:lnSpc>
              <a:buNone/>
            </a:pPr>
            <a:r>
              <a:rPr lang="fr-FR" sz="2400" b="1" dirty="0" smtClean="0"/>
              <a:t>Al</a:t>
            </a:r>
            <a:r>
              <a:rPr lang="tr-TR" sz="2400" b="1" dirty="0" smtClean="0"/>
              <a:t>ü</a:t>
            </a:r>
            <a:r>
              <a:rPr lang="fr-FR" sz="2400" b="1" dirty="0" err="1" smtClean="0"/>
              <a:t>minyum</a:t>
            </a:r>
            <a:r>
              <a:rPr lang="fr-FR" sz="2400" b="1" dirty="0" smtClean="0"/>
              <a:t> </a:t>
            </a:r>
            <a:r>
              <a:rPr lang="fr-FR" sz="2400" b="1" dirty="0" err="1"/>
              <a:t>alaşımları</a:t>
            </a:r>
            <a:r>
              <a:rPr lang="fr-FR" sz="2400" b="1" dirty="0"/>
              <a:t>	</a:t>
            </a:r>
            <a:r>
              <a:rPr lang="tr-TR" sz="2400" b="1" dirty="0" smtClean="0"/>
              <a:t>       </a:t>
            </a:r>
            <a:r>
              <a:rPr lang="fr-FR" sz="2400" b="1" dirty="0" err="1" smtClean="0"/>
              <a:t>Eterler</a:t>
            </a:r>
            <a:r>
              <a:rPr lang="fr-FR" sz="2400" b="1" dirty="0"/>
              <a:t>, </a:t>
            </a:r>
            <a:r>
              <a:rPr lang="tr-TR" sz="2400" b="1" dirty="0" smtClean="0"/>
              <a:t> </a:t>
            </a:r>
            <a:r>
              <a:rPr lang="fr-FR" sz="2400" b="1" dirty="0" err="1" smtClean="0"/>
              <a:t>Alkoller</a:t>
            </a:r>
            <a:r>
              <a:rPr lang="fr-FR" sz="2400" b="1" dirty="0" smtClean="0"/>
              <a:t>,</a:t>
            </a:r>
            <a:endParaRPr lang="tr-TR" sz="2400" b="1" dirty="0" smtClean="0"/>
          </a:p>
          <a:p>
            <a:pPr>
              <a:lnSpc>
                <a:spcPct val="90000"/>
              </a:lnSpc>
              <a:buNone/>
            </a:pPr>
            <a:endParaRPr lang="fr-FR" sz="2400" b="1" dirty="0"/>
          </a:p>
          <a:p>
            <a:pPr>
              <a:lnSpc>
                <a:spcPct val="90000"/>
              </a:lnSpc>
              <a:buNone/>
            </a:pPr>
            <a:r>
              <a:rPr lang="fr-FR" sz="2400" b="1" dirty="0" err="1"/>
              <a:t>Metal</a:t>
            </a:r>
            <a:r>
              <a:rPr lang="fr-FR" sz="2400" b="1" dirty="0"/>
              <a:t> </a:t>
            </a:r>
            <a:r>
              <a:rPr lang="tr-TR" sz="2400" b="1" dirty="0" err="1" smtClean="0"/>
              <a:t>h</a:t>
            </a:r>
            <a:r>
              <a:rPr lang="fr-FR" sz="2400" b="1" dirty="0" err="1" smtClean="0"/>
              <a:t>idrürler</a:t>
            </a:r>
            <a:r>
              <a:rPr lang="fr-FR" sz="2400" b="1" dirty="0"/>
              <a:t>	</a:t>
            </a:r>
            <a:r>
              <a:rPr lang="tr-TR" sz="2400" b="1" dirty="0" smtClean="0"/>
              <a:t>                  </a:t>
            </a:r>
            <a:r>
              <a:rPr lang="fr-FR" sz="2400" b="1" dirty="0" err="1" smtClean="0"/>
              <a:t>Asetilen</a:t>
            </a:r>
            <a:r>
              <a:rPr lang="fr-FR" sz="2400" b="1" dirty="0"/>
              <a:t>, </a:t>
            </a:r>
            <a:endParaRPr lang="tr-TR" sz="2400" b="1" dirty="0" smtClean="0"/>
          </a:p>
          <a:p>
            <a:pPr>
              <a:lnSpc>
                <a:spcPct val="90000"/>
              </a:lnSpc>
              <a:buNone/>
            </a:pPr>
            <a:r>
              <a:rPr lang="tr-TR" sz="2400" b="1" dirty="0" smtClean="0"/>
              <a:t>                                                 </a:t>
            </a:r>
            <a:r>
              <a:rPr lang="fr-FR" sz="2400" b="1" dirty="0" err="1" smtClean="0"/>
              <a:t>Karbon</a:t>
            </a:r>
            <a:r>
              <a:rPr lang="fr-FR" sz="2400" b="1" dirty="0" smtClean="0"/>
              <a:t> </a:t>
            </a:r>
            <a:r>
              <a:rPr lang="tr-TR" sz="2400" b="1" dirty="0" smtClean="0"/>
              <a:t>  </a:t>
            </a:r>
            <a:r>
              <a:rPr lang="fr-FR" sz="2400" b="1" dirty="0" err="1" smtClean="0"/>
              <a:t>sülfür</a:t>
            </a:r>
            <a:r>
              <a:rPr lang="tr-TR" sz="2400" b="1" dirty="0" smtClean="0"/>
              <a:t>,</a:t>
            </a:r>
          </a:p>
          <a:p>
            <a:pPr>
              <a:lnSpc>
                <a:spcPct val="90000"/>
              </a:lnSpc>
              <a:buNone/>
            </a:pPr>
            <a:endParaRPr lang="fr-FR" sz="2400" b="1" dirty="0"/>
          </a:p>
          <a:p>
            <a:pPr>
              <a:lnSpc>
                <a:spcPct val="90000"/>
              </a:lnSpc>
              <a:buNone/>
            </a:pPr>
            <a:r>
              <a:rPr lang="fr-FR" sz="2400" b="1" dirty="0"/>
              <a:t>					</a:t>
            </a:r>
            <a:r>
              <a:rPr lang="tr-TR" sz="2400" b="1" dirty="0" smtClean="0"/>
              <a:t>       Benzin, </a:t>
            </a:r>
            <a:r>
              <a:rPr lang="fr-FR" sz="2400" b="1" dirty="0" err="1" smtClean="0"/>
              <a:t>Hidrojen</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123</a:t>
            </a:fld>
            <a:endParaRPr lang="tr-TR"/>
          </a:p>
        </p:txBody>
      </p:sp>
    </p:spTree>
    <p:extLst>
      <p:ext uri="{BB962C8B-B14F-4D97-AF65-F5344CB8AC3E}">
        <p14:creationId xmlns:p14="http://schemas.microsoft.com/office/powerpoint/2010/main" val="9813712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PATLAMALARIN SINIFLANDIRILMASI</a:t>
            </a:r>
            <a:endParaRPr lang="tr-TR" sz="32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428728" y="1928802"/>
            <a:ext cx="6715172" cy="3357586"/>
          </a:xfrm>
          <a:prstGeom prst="rect">
            <a:avLst/>
          </a:prstGeom>
          <a:noFill/>
          <a:ln w="9525">
            <a:noFill/>
            <a:miter lim="800000"/>
            <a:headEnd/>
            <a:tailEnd/>
          </a:ln>
          <a:effectLst/>
        </p:spPr>
      </p:pic>
      <p:sp>
        <p:nvSpPr>
          <p:cNvPr id="5" name="4 Slayt Numarası Yer Tutucusu"/>
          <p:cNvSpPr>
            <a:spLocks noGrp="1"/>
          </p:cNvSpPr>
          <p:nvPr>
            <p:ph type="sldNum" sz="quarter" idx="12"/>
          </p:nvPr>
        </p:nvSpPr>
        <p:spPr/>
        <p:txBody>
          <a:bodyPr/>
          <a:lstStyle/>
          <a:p>
            <a:fld id="{AF5E3B26-62D8-4653-B851-8E72443B1F6D}" type="slidenum">
              <a:rPr lang="tr-TR" smtClean="0"/>
              <a:pPr/>
              <a:t>124</a:t>
            </a:fld>
            <a:endParaRPr lang="tr-TR"/>
          </a:p>
        </p:txBody>
      </p:sp>
    </p:spTree>
    <p:extLst>
      <p:ext uri="{BB962C8B-B14F-4D97-AF65-F5344CB8AC3E}">
        <p14:creationId xmlns:p14="http://schemas.microsoft.com/office/powerpoint/2010/main" val="16885959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42918"/>
            <a:ext cx="8229600" cy="549118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Sıvı </a:t>
            </a:r>
            <a:r>
              <a:rPr lang="tr-TR" sz="2800" b="1" dirty="0" smtClean="0"/>
              <a:t>M</a:t>
            </a:r>
            <a:r>
              <a:rPr kumimoji="0" lang="tr-TR" sz="2800" b="1" i="0" u="none" strike="noStrike" kern="1200" cap="none" spc="0" normalizeH="0" baseline="0" noProof="0" dirty="0" err="1" smtClean="0">
                <a:ln>
                  <a:noFill/>
                </a:ln>
                <a:solidFill>
                  <a:schemeClr val="tx1"/>
                </a:solidFill>
                <a:effectLst/>
                <a:uLnTx/>
                <a:uFillTx/>
                <a:latin typeface="+mn-lt"/>
                <a:ea typeface="+mn-ea"/>
                <a:cs typeface="+mn-cs"/>
              </a:rPr>
              <a:t>addeler</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strike="noStrike" kern="1200" cap="none" spc="0" normalizeH="0" baseline="0" noProof="0" dirty="0" smtClean="0">
                <a:ln>
                  <a:noFill/>
                </a:ln>
                <a:effectLst/>
                <a:uLnTx/>
                <a:uFillTx/>
                <a:latin typeface="+mn-lt"/>
                <a:cs typeface="+mn-cs"/>
              </a:rPr>
              <a:t>bu sınıflandırmada yoktur. Sıvı maddeler ancak </a:t>
            </a:r>
            <a:r>
              <a:rPr lang="tr-TR" sz="2800" b="1" dirty="0" smtClean="0"/>
              <a:t>buhar</a:t>
            </a:r>
            <a:r>
              <a:rPr kumimoji="0" lang="tr-TR" sz="2800" b="1" i="0" strike="noStrike" kern="1200" cap="none" spc="0" normalizeH="0" baseline="0" noProof="0" dirty="0" err="1" smtClean="0">
                <a:ln>
                  <a:noFill/>
                </a:ln>
                <a:effectLst/>
                <a:uLnTx/>
                <a:uFillTx/>
                <a:latin typeface="+mn-lt"/>
                <a:cs typeface="+mn-cs"/>
              </a:rPr>
              <a:t>laşırlarsa</a:t>
            </a:r>
            <a:r>
              <a:rPr kumimoji="0" lang="tr-TR" sz="2800" b="1" i="0" strike="noStrike" kern="1200" cap="none" spc="0" normalizeH="0" baseline="0" noProof="0" dirty="0" smtClean="0">
                <a:ln>
                  <a:noFill/>
                </a:ln>
                <a:effectLst/>
                <a:uLnTx/>
                <a:uFillTx/>
                <a:latin typeface="+mn-lt"/>
                <a:cs typeface="+mn-cs"/>
              </a:rPr>
              <a:t> parlayabilir</a:t>
            </a:r>
            <a:r>
              <a:rPr kumimoji="0" lang="tr-TR" sz="2800" i="0" strike="noStrike" kern="1200" cap="none" spc="0" normalizeH="0" baseline="0" noProof="0" dirty="0" smtClean="0">
                <a:ln>
                  <a:noFill/>
                </a:ln>
                <a:solidFill>
                  <a:srgbClr val="FF0000"/>
                </a:solidFill>
                <a:effectLst/>
                <a:uLnTx/>
                <a:uFillTx/>
                <a:latin typeface="+mn-lt"/>
                <a:ea typeface="+mn-ea"/>
                <a:cs typeface="+mn-cs"/>
              </a:rPr>
              <a:t>.  </a:t>
            </a:r>
            <a:r>
              <a:rPr kumimoji="0" lang="tr-TR" sz="2800" i="0" u="none" strike="noStrike" kern="1200" cap="none" spc="0" normalizeH="0" baseline="0" noProof="0" dirty="0" smtClean="0">
                <a:ln>
                  <a:noFill/>
                </a:ln>
                <a:solidFill>
                  <a:schemeClr val="tx1"/>
                </a:solidFill>
                <a:effectLst/>
                <a:uLnTx/>
                <a:uFillTx/>
                <a:latin typeface="+mn-lt"/>
                <a:ea typeface="+mn-ea"/>
                <a:cs typeface="+mn-cs"/>
              </a:rPr>
              <a:t>Sıvı içerisinde oksijen bulunmadığından sıvı halde parlama olmaz  </a:t>
            </a:r>
            <a:r>
              <a:rPr lang="tr-TR" sz="2800" dirty="0" smtClean="0"/>
              <a:t>dolayısıyla </a:t>
            </a:r>
            <a:r>
              <a:rPr kumimoji="0" lang="tr-TR" sz="2800" i="0" u="none" strike="noStrike" kern="1200" cap="none" spc="0" normalizeH="0" baseline="0" noProof="0" dirty="0" smtClean="0">
                <a:ln>
                  <a:noFill/>
                </a:ln>
                <a:solidFill>
                  <a:schemeClr val="tx1"/>
                </a:solidFill>
                <a:effectLst/>
                <a:uLnTx/>
                <a:uFillTx/>
                <a:latin typeface="+mn-lt"/>
                <a:ea typeface="+mn-ea"/>
                <a:cs typeface="+mn-cs"/>
              </a:rPr>
              <a:t> parlayıcı sıvılar gaz patlamaları ile birlikte değerlendirilmiştir.</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Katı Madde Patlamaları </a:t>
            </a:r>
            <a:r>
              <a:rPr kumimoji="0" lang="tr-TR" sz="2800" i="0" u="none" strike="noStrike" kern="1200" cap="none" spc="0" normalizeH="0" baseline="0" noProof="0" dirty="0" smtClean="0">
                <a:ln>
                  <a:noFill/>
                </a:ln>
                <a:solidFill>
                  <a:schemeClr val="tx1"/>
                </a:solidFill>
                <a:effectLst/>
                <a:uLnTx/>
                <a:uFillTx/>
                <a:latin typeface="+mn-lt"/>
                <a:ea typeface="+mn-ea"/>
                <a:cs typeface="+mn-cs"/>
              </a:rPr>
              <a:t>;  katı madde patlayıcıları durağan (stabil) olmaları, genellikle özel amaçlı üretilmeleri, doğal olarak yaygın halde bulunmamaları </a:t>
            </a:r>
            <a:r>
              <a:rPr lang="tr-TR" sz="2800" dirty="0" smtClean="0"/>
              <a:t>neden</a:t>
            </a:r>
            <a:r>
              <a:rPr kumimoji="0" lang="tr-TR" sz="2800" i="0" u="none" strike="noStrike" kern="1200" cap="none" spc="0" normalizeH="0" baseline="0" noProof="0" dirty="0" smtClean="0">
                <a:ln>
                  <a:noFill/>
                </a:ln>
                <a:solidFill>
                  <a:schemeClr val="tx1"/>
                </a:solidFill>
                <a:effectLst/>
                <a:uLnTx/>
                <a:uFillTx/>
                <a:latin typeface="+mn-lt"/>
                <a:ea typeface="+mn-ea"/>
                <a:cs typeface="+mn-cs"/>
              </a:rPr>
              <a:t>i ile genellikle kontrollü olarak patlatılırlar.  </a:t>
            </a:r>
            <a:r>
              <a:rPr lang="tr-TR" sz="2800" dirty="0" smtClean="0"/>
              <a:t>Ender</a:t>
            </a:r>
            <a:r>
              <a:rPr kumimoji="0" lang="tr-TR" sz="2800" i="0" u="none" strike="noStrike" kern="1200" cap="none" spc="0" normalizeH="0" baseline="0" noProof="0" dirty="0" smtClean="0">
                <a:ln>
                  <a:noFill/>
                </a:ln>
                <a:solidFill>
                  <a:schemeClr val="tx1"/>
                </a:solidFill>
                <a:effectLst/>
                <a:uLnTx/>
                <a:uFillTx/>
                <a:latin typeface="+mn-lt"/>
                <a:ea typeface="+mn-ea"/>
                <a:cs typeface="+mn-cs"/>
              </a:rPr>
              <a:t> olarak ve büyük ihmaller sonucu kazara patlarlar.</a:t>
            </a:r>
            <a:endParaRPr kumimoji="0" lang="tr-TR" sz="28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125</a:t>
            </a:fld>
            <a:endParaRPr lang="tr-TR"/>
          </a:p>
        </p:txBody>
      </p:sp>
    </p:spTree>
    <p:extLst>
      <p:ext uri="{BB962C8B-B14F-4D97-AF65-F5344CB8AC3E}">
        <p14:creationId xmlns:p14="http://schemas.microsoft.com/office/powerpoint/2010/main" val="2323893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42918"/>
            <a:ext cx="8229600" cy="573841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Toz </a:t>
            </a:r>
            <a:r>
              <a:rPr kumimoji="0" lang="tr-TR" sz="2800" i="0" u="none" strike="noStrike" kern="1200" cap="none" spc="0" normalizeH="0" baseline="0" noProof="0" dirty="0" smtClean="0">
                <a:ln>
                  <a:noFill/>
                </a:ln>
                <a:solidFill>
                  <a:schemeClr val="tx1"/>
                </a:solidFill>
                <a:effectLst/>
                <a:uLnTx/>
                <a:uFillTx/>
                <a:latin typeface="+mn-lt"/>
                <a:ea typeface="+mn-ea"/>
                <a:cs typeface="+mn-cs"/>
              </a:rPr>
              <a:t>Patlamaları’nın oluşması için ise özel şartların gerçekleşmesi gerekmektedir.  En çok toz patlamalarına gıda sektöründe rastlanmaktadır.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Kimyasal Madde Patlamaları </a:t>
            </a:r>
            <a:r>
              <a:rPr kumimoji="0" lang="tr-TR" sz="2800" i="0" u="none" strike="noStrike" kern="1200" cap="none" spc="0" normalizeH="0" baseline="0" noProof="0" dirty="0" smtClean="0">
                <a:ln>
                  <a:noFill/>
                </a:ln>
                <a:solidFill>
                  <a:schemeClr val="tx1"/>
                </a:solidFill>
                <a:effectLst/>
                <a:uLnTx/>
                <a:uFillTx/>
                <a:latin typeface="+mn-lt"/>
                <a:ea typeface="+mn-ea"/>
                <a:cs typeface="+mn-cs"/>
              </a:rPr>
              <a:t>ise,  genellikle kimyasal reaksiyonlar ile başlarlar. Gerek kullanılan hammaddelerin,  gerekse yarı mamul ve mamul maddelerin depolanması, taşınması ve kullanımı </a:t>
            </a:r>
            <a:r>
              <a:rPr lang="tr-TR" sz="2800" dirty="0" err="1" smtClean="0"/>
              <a:t>aşam</a:t>
            </a:r>
            <a:r>
              <a:rPr kumimoji="0" lang="tr-TR" sz="2800" i="0" u="none" strike="noStrike" kern="1200" cap="none" spc="0" normalizeH="0" baseline="0" noProof="0" dirty="0" smtClean="0">
                <a:ln>
                  <a:noFill/>
                </a:ln>
                <a:solidFill>
                  <a:schemeClr val="tx1"/>
                </a:solidFill>
                <a:effectLst/>
                <a:uLnTx/>
                <a:uFillTx/>
                <a:latin typeface="+mn-lt"/>
                <a:ea typeface="+mn-ea"/>
                <a:cs typeface="+mn-cs"/>
              </a:rPr>
              <a:t>asında istenmeyen bir şekilde farklı kimyasallarla karıştırılması  ya</a:t>
            </a:r>
            <a:r>
              <a:rPr kumimoji="0" lang="tr-TR" sz="2800" i="0" u="none" strike="noStrike" kern="1200" cap="none" spc="0" normalizeH="0" noProof="0" dirty="0" smtClean="0">
                <a:ln>
                  <a:noFill/>
                </a:ln>
                <a:solidFill>
                  <a:schemeClr val="tx1"/>
                </a:solidFill>
                <a:effectLst/>
                <a:uLnTx/>
                <a:uFillTx/>
                <a:latin typeface="+mn-lt"/>
                <a:ea typeface="+mn-ea"/>
                <a:cs typeface="+mn-cs"/>
              </a:rPr>
              <a:t> da</a:t>
            </a:r>
            <a:r>
              <a:rPr kumimoji="0" lang="tr-TR" sz="2800" i="0" u="none" strike="noStrike" kern="1200" cap="none" spc="0" normalizeH="0" baseline="0" noProof="0" dirty="0" smtClean="0">
                <a:ln>
                  <a:noFill/>
                </a:ln>
                <a:solidFill>
                  <a:schemeClr val="tx1"/>
                </a:solidFill>
                <a:effectLst/>
                <a:uLnTx/>
                <a:uFillTx/>
                <a:latin typeface="+mn-lt"/>
                <a:ea typeface="+mn-ea"/>
                <a:cs typeface="+mn-cs"/>
              </a:rPr>
              <a:t> </a:t>
            </a:r>
            <a:r>
              <a:rPr lang="tr-TR" sz="2800" dirty="0" smtClean="0"/>
              <a:t>yanlış </a:t>
            </a:r>
            <a:r>
              <a:rPr kumimoji="0" lang="tr-TR" sz="2800" i="0" u="none" strike="noStrike" kern="1200" cap="none" spc="0" normalizeH="0" baseline="0" noProof="0" dirty="0" smtClean="0">
                <a:ln>
                  <a:noFill/>
                </a:ln>
                <a:solidFill>
                  <a:schemeClr val="tx1"/>
                </a:solidFill>
                <a:effectLst/>
                <a:uLnTx/>
                <a:uFillTx/>
                <a:latin typeface="+mn-lt"/>
                <a:ea typeface="+mn-ea"/>
                <a:cs typeface="+mn-cs"/>
              </a:rPr>
              <a:t>ortamlarda bulunması, patlamalara neden olmaktadır.</a:t>
            </a:r>
            <a:endParaRPr kumimoji="0" lang="tr-TR" sz="28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126</a:t>
            </a:fld>
            <a:endParaRPr lang="tr-TR"/>
          </a:p>
        </p:txBody>
      </p:sp>
    </p:spTree>
    <p:extLst>
      <p:ext uri="{BB962C8B-B14F-4D97-AF65-F5344CB8AC3E}">
        <p14:creationId xmlns:p14="http://schemas.microsoft.com/office/powerpoint/2010/main" val="23213784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00042"/>
            <a:ext cx="8229600" cy="635795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700" b="1" i="0" u="none" strike="noStrike" kern="1200" cap="none" spc="0" normalizeH="0" baseline="0" noProof="0" dirty="0" smtClean="0">
                <a:ln>
                  <a:noFill/>
                </a:ln>
                <a:solidFill>
                  <a:schemeClr val="tx1"/>
                </a:solidFill>
                <a:effectLst/>
                <a:uLnTx/>
                <a:uFillTx/>
                <a:latin typeface="+mn-lt"/>
                <a:cs typeface="+mn-cs"/>
              </a:rPr>
              <a:t>     Basınç Patlamaları</a:t>
            </a:r>
            <a:r>
              <a:rPr kumimoji="0" lang="tr-TR" sz="2700" i="0" u="none" strike="noStrike" kern="1200" cap="none" spc="0" normalizeH="0" baseline="0" noProof="0" dirty="0" smtClean="0">
                <a:ln>
                  <a:noFill/>
                </a:ln>
                <a:solidFill>
                  <a:schemeClr val="tx1"/>
                </a:solidFill>
                <a:effectLst/>
                <a:uLnTx/>
                <a:uFillTx/>
                <a:latin typeface="+mn-lt"/>
                <a:cs typeface="+mn-cs"/>
              </a:rPr>
              <a:t>na </a:t>
            </a:r>
            <a:r>
              <a:rPr lang="tr-TR" sz="2700" dirty="0" smtClean="0"/>
              <a:t>neden</a:t>
            </a:r>
            <a:r>
              <a:rPr kumimoji="0" lang="tr-TR" sz="2700" i="0" u="none" strike="noStrike" kern="1200" cap="none" spc="0" normalizeH="0" baseline="0" noProof="0" dirty="0" smtClean="0">
                <a:ln>
                  <a:noFill/>
                </a:ln>
                <a:solidFill>
                  <a:schemeClr val="tx1"/>
                </a:solidFill>
                <a:effectLst/>
                <a:uLnTx/>
                <a:uFillTx/>
                <a:latin typeface="+mn-lt"/>
                <a:cs typeface="+mn-cs"/>
              </a:rPr>
              <a:t> olan basınçlı kaplar ve sistemler sanayinin her çeşidinde değişik boyutlarda bulunur.  İçlerinde zaman, zaman parlayıcı, patlayıcı gaz ve buharlarda bulundurulan bu sistemler, </a:t>
            </a:r>
            <a:r>
              <a:rPr lang="tr-TR" sz="2700" dirty="0" smtClean="0"/>
              <a:t>yalnızca</a:t>
            </a:r>
            <a:r>
              <a:rPr kumimoji="0" lang="tr-TR" sz="2700" i="0" u="none" strike="noStrike" kern="1200" cap="none" spc="0" normalizeH="0" baseline="0" noProof="0" dirty="0" smtClean="0">
                <a:ln>
                  <a:noFill/>
                </a:ln>
                <a:solidFill>
                  <a:schemeClr val="tx1"/>
                </a:solidFill>
                <a:effectLst/>
                <a:uLnTx/>
                <a:uFillTx/>
                <a:latin typeface="+mn-lt"/>
                <a:cs typeface="+mn-cs"/>
              </a:rPr>
              <a:t> hava veya su</a:t>
            </a:r>
            <a:r>
              <a:rPr kumimoji="0" lang="tr-TR" sz="2700" i="0" u="none" strike="noStrike" kern="1200" cap="none" spc="0" normalizeH="0" noProof="0" dirty="0" smtClean="0">
                <a:ln>
                  <a:noFill/>
                </a:ln>
                <a:solidFill>
                  <a:schemeClr val="tx1"/>
                </a:solidFill>
                <a:effectLst/>
                <a:uLnTx/>
                <a:uFillTx/>
                <a:latin typeface="+mn-lt"/>
                <a:cs typeface="+mn-cs"/>
              </a:rPr>
              <a:t> </a:t>
            </a:r>
            <a:r>
              <a:rPr kumimoji="0" lang="tr-TR" sz="2700" i="0" u="none" strike="noStrike" kern="1200" cap="none" spc="0" normalizeH="0" baseline="0" noProof="0" dirty="0" smtClean="0">
                <a:ln>
                  <a:noFill/>
                </a:ln>
                <a:solidFill>
                  <a:schemeClr val="tx1"/>
                </a:solidFill>
                <a:effectLst/>
                <a:uLnTx/>
                <a:uFillTx/>
                <a:latin typeface="+mn-lt"/>
                <a:cs typeface="+mn-cs"/>
              </a:rPr>
              <a:t>ya da su buharı da içerseler de patlama riski taşırlar.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700" i="0" u="none" strike="noStrike" kern="1200" cap="none" spc="0" normalizeH="0" baseline="0" noProof="0" dirty="0" smtClean="0">
                <a:ln>
                  <a:noFill/>
                </a:ln>
                <a:solidFill>
                  <a:schemeClr val="tx1"/>
                </a:solidFill>
                <a:effectLst/>
                <a:uLnTx/>
                <a:uFillTx/>
                <a:latin typeface="+mn-lt"/>
                <a:cs typeface="+mn-cs"/>
              </a:rPr>
              <a:t>    Basınç altındaki sistemlerde,  basınç </a:t>
            </a:r>
            <a:r>
              <a:rPr lang="tr-TR" sz="2700" dirty="0" smtClean="0"/>
              <a:t>neden</a:t>
            </a:r>
            <a:r>
              <a:rPr kumimoji="0" lang="tr-TR" sz="2700" i="0" u="none" strike="noStrike" kern="1200" cap="none" spc="0" normalizeH="0" baseline="0" noProof="0" dirty="0" err="1" smtClean="0">
                <a:ln>
                  <a:noFill/>
                </a:ln>
                <a:solidFill>
                  <a:schemeClr val="tx1"/>
                </a:solidFill>
                <a:effectLst/>
                <a:uLnTx/>
                <a:uFillTx/>
                <a:latin typeface="+mn-lt"/>
                <a:cs typeface="+mn-cs"/>
              </a:rPr>
              <a:t>iyle</a:t>
            </a:r>
            <a:r>
              <a:rPr kumimoji="0" lang="tr-TR" sz="2700" i="0" u="none" strike="noStrike" kern="1200" cap="none" spc="0" normalizeH="0" baseline="0" noProof="0" dirty="0" smtClean="0">
                <a:ln>
                  <a:noFill/>
                </a:ln>
                <a:solidFill>
                  <a:schemeClr val="tx1"/>
                </a:solidFill>
                <a:effectLst/>
                <a:uLnTx/>
                <a:uFillTx/>
                <a:latin typeface="+mn-lt"/>
                <a:cs typeface="+mn-cs"/>
              </a:rPr>
              <a:t> patlama riski, içlerinde sıvı veya gaz bulunması ile ilgilidir.  İçinde gaz bulunmayan, tamamen sıvı dolu olan kaplarda aşırı basınç oluşsa bile , kabın basınç direnci aşıldığında kapta yırtılma ile basınç boşalması olur.  Ancak kapta gaz bulunması halinde durum oldukça farklıdır.  Bu durumda kabın basınç direnci aşıldığında uygulanan fazla basınçla doğru orantılı olan şiddette bir patlama meydana gelir</a:t>
            </a:r>
            <a:r>
              <a:rPr kumimoji="0" lang="tr-TR" sz="2700" i="1" u="none" strike="noStrike" kern="1200" cap="none" spc="0" normalizeH="0" baseline="0" noProof="0" dirty="0" smtClean="0">
                <a:ln>
                  <a:noFill/>
                </a:ln>
                <a:solidFill>
                  <a:schemeClr val="tx1"/>
                </a:solidFill>
                <a:effectLst/>
                <a:uLnTx/>
                <a:uFillTx/>
                <a:latin typeface="+mn-lt"/>
                <a:cs typeface="+mn-cs"/>
              </a:rPr>
              <a:t>.</a:t>
            </a:r>
            <a:endParaRPr kumimoji="0" lang="tr-TR" sz="2700" i="1" u="none" strike="noStrike" kern="1200" cap="none" spc="0" normalizeH="0" baseline="0" noProof="0" dirty="0">
              <a:ln>
                <a:noFill/>
              </a:ln>
              <a:solidFill>
                <a:schemeClr val="tx1"/>
              </a:solidFill>
              <a:effectLst/>
              <a:uLnTx/>
              <a:uFillTx/>
              <a:latin typeface="+mn-lt"/>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127</a:t>
            </a:fld>
            <a:endParaRPr lang="tr-TR"/>
          </a:p>
        </p:txBody>
      </p:sp>
    </p:spTree>
    <p:extLst>
      <p:ext uri="{BB962C8B-B14F-4D97-AF65-F5344CB8AC3E}">
        <p14:creationId xmlns:p14="http://schemas.microsoft.com/office/powerpoint/2010/main" val="19493195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Gaz Patlamaları </a:t>
            </a:r>
            <a:r>
              <a:rPr kumimoji="0" lang="tr-TR" sz="2800" i="0" u="none" strike="noStrike" kern="1200" cap="none" spc="0" normalizeH="0" baseline="0" noProof="0" dirty="0" smtClean="0">
                <a:ln>
                  <a:noFill/>
                </a:ln>
                <a:solidFill>
                  <a:schemeClr val="tx1"/>
                </a:solidFill>
                <a:effectLst/>
                <a:uLnTx/>
                <a:uFillTx/>
                <a:latin typeface="+mn-lt"/>
                <a:ea typeface="+mn-ea"/>
                <a:cs typeface="+mn-cs"/>
              </a:rPr>
              <a:t> :  Parlayıcı sıvılar ve gazlar genellikle  ham  petrolden  elde  edilen  veya doğal  olarak  çıkarılan  hidrokarbonlardan oluşmaktadır. </a:t>
            </a:r>
            <a:endParaRPr kumimoji="0" lang="tr-TR" sz="28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128</a:t>
            </a:fld>
            <a:endParaRPr lang="tr-TR"/>
          </a:p>
        </p:txBody>
      </p:sp>
    </p:spTree>
    <p:extLst>
      <p:ext uri="{BB962C8B-B14F-4D97-AF65-F5344CB8AC3E}">
        <p14:creationId xmlns:p14="http://schemas.microsoft.com/office/powerpoint/2010/main" val="14771761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2400" b="1" dirty="0" smtClean="0"/>
              <a:t>PATLAYICI  ORTAM  OLUŞTURABİLECEK  YERLERİN  SINIFLANDIRILMASI</a:t>
            </a:r>
            <a:endParaRPr lang="tr-TR" sz="2400" b="1" dirty="0"/>
          </a:p>
        </p:txBody>
      </p:sp>
      <p:sp>
        <p:nvSpPr>
          <p:cNvPr id="4" name="Rectangle 3"/>
          <p:cNvSpPr>
            <a:spLocks noGrp="1" noChangeArrowheads="1"/>
          </p:cNvSpPr>
          <p:nvPr>
            <p:ph idx="1"/>
          </p:nvPr>
        </p:nvSpPr>
        <p:spPr>
          <a:xfrm>
            <a:off x="1435608" y="1124744"/>
            <a:ext cx="7498080" cy="5733256"/>
          </a:xfrm>
        </p:spPr>
        <p:txBody>
          <a:bodyPr>
            <a:normAutofit/>
          </a:bodyPr>
          <a:lstStyle/>
          <a:p>
            <a:pPr>
              <a:lnSpc>
                <a:spcPct val="80000"/>
              </a:lnSpc>
              <a:buNone/>
            </a:pPr>
            <a:r>
              <a:rPr lang="tr-TR" sz="2000" b="1" dirty="0" smtClean="0"/>
              <a:t>“Çalışanların Patlayıcı  Ortamların </a:t>
            </a:r>
            <a:r>
              <a:rPr lang="tr-TR" sz="2000" b="1" dirty="0"/>
              <a:t>Tehlikelerinden </a:t>
            </a:r>
            <a:r>
              <a:rPr lang="tr-TR" sz="2000" b="1" dirty="0" smtClean="0"/>
              <a:t> </a:t>
            </a:r>
            <a:r>
              <a:rPr lang="tr-TR" sz="2000" b="1" dirty="0"/>
              <a:t>Korunması Hakkında Yönetmelik </a:t>
            </a:r>
            <a:r>
              <a:rPr lang="tr-TR" sz="2000" b="1" dirty="0" smtClean="0"/>
              <a:t>“e </a:t>
            </a:r>
            <a:r>
              <a:rPr lang="tr-TR" sz="2000" b="1" dirty="0"/>
              <a:t>göre </a:t>
            </a:r>
            <a:r>
              <a:rPr lang="tr-TR" sz="2000" b="1" dirty="0" smtClean="0"/>
              <a:t>tehlikeli </a:t>
            </a:r>
            <a:r>
              <a:rPr lang="tr-TR" sz="2000" b="1" dirty="0"/>
              <a:t>yerler, patlayıcı ortam oluşma sıklığı ve bu ortamın devam etme süresi esas alınarak, </a:t>
            </a:r>
            <a:r>
              <a:rPr lang="tr-TR" sz="2000" b="1" dirty="0" smtClean="0"/>
              <a:t> bölgeler </a:t>
            </a:r>
            <a:r>
              <a:rPr lang="tr-TR" sz="2000" b="1" dirty="0"/>
              <a:t>halinde sınıflandırılır.</a:t>
            </a:r>
          </a:p>
          <a:p>
            <a:pPr>
              <a:lnSpc>
                <a:spcPct val="80000"/>
              </a:lnSpc>
              <a:buFont typeface="Wingdings" pitchFamily="2" charset="2"/>
              <a:buChar char="Ø"/>
            </a:pPr>
            <a:r>
              <a:rPr lang="tr-TR" sz="2000" b="1" dirty="0">
                <a:solidFill>
                  <a:srgbClr val="FF0000"/>
                </a:solidFill>
              </a:rPr>
              <a:t>Bölge 0</a:t>
            </a:r>
          </a:p>
          <a:p>
            <a:pPr>
              <a:lnSpc>
                <a:spcPct val="80000"/>
              </a:lnSpc>
              <a:buNone/>
            </a:pPr>
            <a:r>
              <a:rPr lang="tr-TR" sz="2000" dirty="0"/>
              <a:t>Gaz, buhar ve sis halindeki parlayıcı maddelerin hava ile karışımından oluşan patlayıcı ortamın </a:t>
            </a:r>
            <a:r>
              <a:rPr lang="tr-TR" sz="2000" dirty="0">
                <a:solidFill>
                  <a:srgbClr val="FF0000"/>
                </a:solidFill>
              </a:rPr>
              <a:t>sürekli olarak veya uzun süre ya da sık sık oluştuğu yerler</a:t>
            </a:r>
            <a:r>
              <a:rPr lang="tr-TR" sz="2000" dirty="0" smtClean="0">
                <a:solidFill>
                  <a:srgbClr val="FF0000"/>
                </a:solidFill>
              </a:rPr>
              <a:t>.</a:t>
            </a:r>
          </a:p>
          <a:p>
            <a:pPr>
              <a:lnSpc>
                <a:spcPct val="80000"/>
              </a:lnSpc>
              <a:buNone/>
            </a:pPr>
            <a:endParaRPr lang="tr-TR" sz="2000" b="1" dirty="0">
              <a:solidFill>
                <a:srgbClr val="FF0000"/>
              </a:solidFill>
            </a:endParaRPr>
          </a:p>
          <a:p>
            <a:pPr>
              <a:lnSpc>
                <a:spcPct val="80000"/>
              </a:lnSpc>
              <a:buFont typeface="Wingdings" pitchFamily="2" charset="2"/>
              <a:buChar char="Ø"/>
            </a:pPr>
            <a:r>
              <a:rPr lang="tr-TR" sz="2000" b="1" dirty="0">
                <a:solidFill>
                  <a:srgbClr val="FF0000"/>
                </a:solidFill>
              </a:rPr>
              <a:t>Bölge 1</a:t>
            </a:r>
          </a:p>
          <a:p>
            <a:pPr>
              <a:lnSpc>
                <a:spcPct val="80000"/>
              </a:lnSpc>
              <a:buNone/>
            </a:pPr>
            <a:r>
              <a:rPr lang="tr-TR" sz="2000" dirty="0"/>
              <a:t>Gaz, buhar ve sis halindeki parlayıcı maddelerin hava ile karışımından oluşan patlayıcı ortamın normal çalışma koşullarında </a:t>
            </a:r>
            <a:r>
              <a:rPr lang="tr-TR" sz="2000" dirty="0">
                <a:solidFill>
                  <a:srgbClr val="FF0000"/>
                </a:solidFill>
              </a:rPr>
              <a:t>ara sıra meydana gelme ihtimali olan yerler</a:t>
            </a:r>
            <a:r>
              <a:rPr lang="tr-TR" sz="2000" dirty="0" smtClean="0">
                <a:solidFill>
                  <a:srgbClr val="FF0000"/>
                </a:solidFill>
              </a:rPr>
              <a:t>.</a:t>
            </a:r>
          </a:p>
          <a:p>
            <a:pPr>
              <a:lnSpc>
                <a:spcPct val="80000"/>
              </a:lnSpc>
              <a:buNone/>
            </a:pPr>
            <a:endParaRPr lang="tr-TR" sz="2000" b="1" dirty="0">
              <a:solidFill>
                <a:srgbClr val="FF0000"/>
              </a:solidFill>
            </a:endParaRPr>
          </a:p>
          <a:p>
            <a:pPr>
              <a:lnSpc>
                <a:spcPct val="80000"/>
              </a:lnSpc>
              <a:buFont typeface="Wingdings" pitchFamily="2" charset="2"/>
              <a:buChar char="Ø"/>
            </a:pPr>
            <a:r>
              <a:rPr lang="tr-TR" sz="2000" b="1" dirty="0">
                <a:solidFill>
                  <a:srgbClr val="FF0000"/>
                </a:solidFill>
              </a:rPr>
              <a:t>Bölge 2 </a:t>
            </a:r>
          </a:p>
          <a:p>
            <a:pPr>
              <a:lnSpc>
                <a:spcPct val="80000"/>
              </a:lnSpc>
              <a:buNone/>
            </a:pPr>
            <a:r>
              <a:rPr lang="tr-TR" sz="2000" dirty="0"/>
              <a:t>Gaz, buhar ve sis halindeki parlayıcı maddelerin hava ile karışarak normal çalışma koşullarında patlayıcı </a:t>
            </a:r>
            <a:r>
              <a:rPr lang="tr-TR" sz="2000" dirty="0">
                <a:solidFill>
                  <a:srgbClr val="FF0000"/>
                </a:solidFill>
              </a:rPr>
              <a:t>ortam oluşturma ihtimali olmayan yerler </a:t>
            </a:r>
            <a:r>
              <a:rPr lang="tr-TR" sz="2000" dirty="0"/>
              <a:t>ya da böyle bir ihtimal olsa bile patlayıcı ortamın çok kısa bir süre için kalıcı olduğu yerler.</a:t>
            </a:r>
          </a:p>
          <a:p>
            <a:pPr>
              <a:lnSpc>
                <a:spcPct val="80000"/>
              </a:lnSpc>
            </a:pPr>
            <a:endParaRPr lang="tr-TR" sz="20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129</a:t>
            </a:fld>
            <a:endParaRPr lang="tr-TR"/>
          </a:p>
        </p:txBody>
      </p:sp>
    </p:spTree>
    <p:extLst>
      <p:ext uri="{BB962C8B-B14F-4D97-AF65-F5344CB8AC3E}">
        <p14:creationId xmlns:p14="http://schemas.microsoft.com/office/powerpoint/2010/main" val="1500061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2594"/>
          </a:xfrm>
        </p:spPr>
        <p:txBody>
          <a:bodyPr>
            <a:normAutofit/>
          </a:bodyPr>
          <a:lstStyle/>
          <a:p>
            <a:r>
              <a:rPr lang="tr-TR" sz="2400" b="1" dirty="0" smtClean="0"/>
              <a:t>KİMYASALLARIN RİSK YÖNETİMİ</a:t>
            </a:r>
            <a:endParaRPr lang="tr-TR" sz="2400" b="1" dirty="0"/>
          </a:p>
        </p:txBody>
      </p:sp>
      <p:sp>
        <p:nvSpPr>
          <p:cNvPr id="3" name="2 İçerik Yer Tutucusu"/>
          <p:cNvSpPr>
            <a:spLocks noGrp="1"/>
          </p:cNvSpPr>
          <p:nvPr>
            <p:ph idx="1"/>
          </p:nvPr>
        </p:nvSpPr>
        <p:spPr>
          <a:xfrm>
            <a:off x="457200" y="1214422"/>
            <a:ext cx="8229600" cy="5357850"/>
          </a:xfrm>
        </p:spPr>
        <p:txBody>
          <a:bodyPr>
            <a:normAutofit fontScale="62500" lnSpcReduction="20000"/>
          </a:bodyPr>
          <a:lstStyle/>
          <a:p>
            <a:pPr>
              <a:buNone/>
            </a:pPr>
            <a:r>
              <a:rPr lang="tr-TR" sz="3100" b="1" dirty="0" smtClean="0"/>
              <a:t>KİMYASALLARIN  RİSKLERİNİN  YÖNETİLMESİ  İÇİN  AŞAĞIDAKİ BASAMAKLAR  İZLENMELİDİR :</a:t>
            </a:r>
          </a:p>
          <a:p>
            <a:pPr>
              <a:buNone/>
            </a:pPr>
            <a:endParaRPr lang="tr-TR" sz="3400" dirty="0" smtClean="0"/>
          </a:p>
          <a:p>
            <a:pPr>
              <a:buFont typeface="Wingdings" pitchFamily="2" charset="2"/>
              <a:buChar char="Ø"/>
            </a:pPr>
            <a:r>
              <a:rPr lang="tr-TR" sz="3400" b="1" dirty="0" smtClean="0"/>
              <a:t>Sağlığa zararlı kimyasalların </a:t>
            </a:r>
            <a:r>
              <a:rPr lang="tr-TR" sz="3400" b="1" dirty="0" smtClean="0">
                <a:solidFill>
                  <a:srgbClr val="FF0000"/>
                </a:solidFill>
              </a:rPr>
              <a:t>risklerini belirle</a:t>
            </a:r>
            <a:r>
              <a:rPr lang="tr-TR" sz="3400" b="1" dirty="0" smtClean="0"/>
              <a:t>,</a:t>
            </a:r>
          </a:p>
          <a:p>
            <a:pPr>
              <a:buFont typeface="Wingdings" pitchFamily="2" charset="2"/>
              <a:buChar char="Ø"/>
            </a:pPr>
            <a:r>
              <a:rPr lang="tr-TR" sz="3400" b="1" dirty="0" smtClean="0"/>
              <a:t>Etkilenme halinde </a:t>
            </a:r>
            <a:r>
              <a:rPr lang="tr-TR" sz="3400" b="1" dirty="0" smtClean="0">
                <a:solidFill>
                  <a:srgbClr val="FF0000"/>
                </a:solidFill>
              </a:rPr>
              <a:t>ne önlemler alınacağına karar ver</a:t>
            </a:r>
            <a:r>
              <a:rPr lang="tr-TR" sz="3400" b="1" dirty="0" smtClean="0"/>
              <a:t>,</a:t>
            </a:r>
          </a:p>
          <a:p>
            <a:pPr>
              <a:buFont typeface="Wingdings" pitchFamily="2" charset="2"/>
              <a:buChar char="Ø"/>
            </a:pPr>
            <a:r>
              <a:rPr lang="tr-TR" sz="3400" b="1" dirty="0" smtClean="0"/>
              <a:t>Etkilenmeyi </a:t>
            </a:r>
            <a:r>
              <a:rPr lang="tr-TR" sz="3400" b="1" dirty="0" smtClean="0">
                <a:solidFill>
                  <a:srgbClr val="FF0000"/>
                </a:solidFill>
              </a:rPr>
              <a:t>önle</a:t>
            </a:r>
            <a:r>
              <a:rPr lang="tr-TR" sz="3400" b="1" dirty="0" smtClean="0"/>
              <a:t>. Bu mümkün değilse, </a:t>
            </a:r>
            <a:r>
              <a:rPr lang="tr-TR" sz="3400" b="1" dirty="0" smtClean="0">
                <a:solidFill>
                  <a:srgbClr val="FF0000"/>
                </a:solidFill>
              </a:rPr>
              <a:t>kontrol altında tut</a:t>
            </a:r>
            <a:r>
              <a:rPr lang="tr-TR" sz="3400" b="1" dirty="0" smtClean="0"/>
              <a:t>,</a:t>
            </a:r>
          </a:p>
          <a:p>
            <a:pPr>
              <a:buFont typeface="Wingdings" pitchFamily="2" charset="2"/>
              <a:buChar char="Ø"/>
            </a:pPr>
            <a:r>
              <a:rPr lang="tr-TR" sz="3400" b="1" dirty="0" smtClean="0"/>
              <a:t>Kontrol </a:t>
            </a:r>
            <a:r>
              <a:rPr lang="tr-TR" sz="3400" b="1" dirty="0" smtClean="0">
                <a:solidFill>
                  <a:srgbClr val="FF0000"/>
                </a:solidFill>
              </a:rPr>
              <a:t>ölçümlerini sürekli yap</a:t>
            </a:r>
            <a:r>
              <a:rPr lang="tr-TR" sz="3400" b="1" dirty="0" smtClean="0"/>
              <a:t>,</a:t>
            </a:r>
          </a:p>
          <a:p>
            <a:pPr>
              <a:buFont typeface="Wingdings" pitchFamily="2" charset="2"/>
              <a:buChar char="Ø"/>
            </a:pPr>
            <a:r>
              <a:rPr lang="tr-TR" sz="3400" b="1" dirty="0" smtClean="0"/>
              <a:t>Gerekiyorsa; çalışanların zararlı </a:t>
            </a:r>
            <a:r>
              <a:rPr lang="tr-TR" sz="3400" b="1" dirty="0" smtClean="0">
                <a:solidFill>
                  <a:srgbClr val="FF0000"/>
                </a:solidFill>
              </a:rPr>
              <a:t>kimyasallardan etkilenmesini izle</a:t>
            </a:r>
            <a:r>
              <a:rPr lang="tr-TR" sz="3400" b="1" dirty="0" smtClean="0"/>
              <a:t>,</a:t>
            </a:r>
          </a:p>
          <a:p>
            <a:pPr>
              <a:buFont typeface="Wingdings" pitchFamily="2" charset="2"/>
              <a:buChar char="Ø"/>
            </a:pPr>
            <a:r>
              <a:rPr lang="tr-TR" sz="3400" b="1" dirty="0" smtClean="0"/>
              <a:t>Gerekli ise sağlık gözetimi </a:t>
            </a:r>
            <a:r>
              <a:rPr lang="tr-TR" sz="3400" b="1" dirty="0" smtClean="0">
                <a:solidFill>
                  <a:srgbClr val="FF0000"/>
                </a:solidFill>
              </a:rPr>
              <a:t>uygula</a:t>
            </a:r>
            <a:r>
              <a:rPr lang="tr-TR" sz="3400" b="1" dirty="0" smtClean="0"/>
              <a:t>,</a:t>
            </a:r>
          </a:p>
          <a:p>
            <a:pPr>
              <a:buFont typeface="Wingdings" pitchFamily="2" charset="2"/>
              <a:buChar char="Ø"/>
            </a:pPr>
            <a:r>
              <a:rPr lang="tr-TR" sz="3400" b="1" dirty="0" smtClean="0"/>
              <a:t>Kaza, olay ve acil durumlar için </a:t>
            </a:r>
            <a:r>
              <a:rPr lang="tr-TR" sz="3400" b="1" dirty="0" smtClean="0">
                <a:solidFill>
                  <a:srgbClr val="FF0000"/>
                </a:solidFill>
              </a:rPr>
              <a:t>planlama yap</a:t>
            </a:r>
            <a:r>
              <a:rPr lang="tr-TR" sz="3400" b="1" dirty="0" smtClean="0"/>
              <a:t>,</a:t>
            </a:r>
          </a:p>
          <a:p>
            <a:pPr>
              <a:buFont typeface="Wingdings" pitchFamily="2" charset="2"/>
              <a:buChar char="Ø"/>
            </a:pPr>
            <a:r>
              <a:rPr lang="tr-TR" sz="3400" b="1" dirty="0" smtClean="0"/>
              <a:t>Çalışanlara gerekli bilgi, talimat ve </a:t>
            </a:r>
            <a:r>
              <a:rPr lang="tr-TR" sz="3400" b="1" dirty="0" smtClean="0">
                <a:solidFill>
                  <a:srgbClr val="FF0000"/>
                </a:solidFill>
              </a:rPr>
              <a:t>eğitimleri ver</a:t>
            </a:r>
            <a:r>
              <a:rPr lang="tr-TR" sz="3400" b="1" dirty="0" smtClean="0"/>
              <a:t>.</a:t>
            </a:r>
          </a:p>
          <a:p>
            <a:pPr>
              <a:buFont typeface="Wingdings" pitchFamily="2" charset="2"/>
              <a:buChar char="Ø"/>
            </a:pPr>
            <a:endParaRPr lang="tr-TR" sz="3100" dirty="0" smtClean="0"/>
          </a:p>
          <a:p>
            <a:pPr>
              <a:buNone/>
            </a:pPr>
            <a:r>
              <a:rPr lang="tr-TR" sz="3100" dirty="0" smtClean="0"/>
              <a:t>    </a:t>
            </a:r>
          </a:p>
          <a:p>
            <a:pPr>
              <a:buNone/>
            </a:pPr>
            <a:r>
              <a:rPr lang="tr-TR" dirty="0" smtClean="0"/>
              <a:t> </a:t>
            </a:r>
          </a:p>
          <a:p>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13</a:t>
            </a:fld>
            <a:endParaRPr lang="tr-TR"/>
          </a:p>
        </p:txBody>
      </p:sp>
    </p:spTree>
    <p:extLst>
      <p:ext uri="{BB962C8B-B14F-4D97-AF65-F5344CB8AC3E}">
        <p14:creationId xmlns:p14="http://schemas.microsoft.com/office/powerpoint/2010/main" val="28496883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260648"/>
            <a:ext cx="8229600" cy="527686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Bölge 20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Havada bulut halinde bulunan yanıcı tozların, </a:t>
            </a:r>
            <a:r>
              <a:rPr kumimoji="0" lang="tr-TR" sz="2400" i="0" u="sng" strike="noStrike" kern="1200" cap="none" spc="0" normalizeH="0" baseline="0" noProof="0" dirty="0" smtClean="0">
                <a:ln>
                  <a:noFill/>
                </a:ln>
                <a:solidFill>
                  <a:schemeClr val="tx1"/>
                </a:solidFill>
                <a:effectLst/>
                <a:uLnTx/>
                <a:uFillTx/>
                <a:latin typeface="+mn-lt"/>
                <a:ea typeface="+mn-ea"/>
                <a:cs typeface="+mn-cs"/>
              </a:rPr>
              <a:t>sürekli olarak veya uzun süreli ya da sık sık patlayıcı ortam oluşturabileceği yerler. </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Bölge 21</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Normal çalışma koşullarında, havada bulut halinde bulunan yanıcı tozların </a:t>
            </a:r>
            <a:r>
              <a:rPr kumimoji="0" lang="tr-TR" sz="2400" i="0" u="sng" strike="noStrike" kern="1200" cap="none" spc="0" normalizeH="0" baseline="0" noProof="0" dirty="0" smtClean="0">
                <a:ln>
                  <a:noFill/>
                </a:ln>
                <a:solidFill>
                  <a:schemeClr val="tx1"/>
                </a:solidFill>
                <a:effectLst/>
                <a:uLnTx/>
                <a:uFillTx/>
                <a:latin typeface="+mn-lt"/>
                <a:ea typeface="+mn-ea"/>
                <a:cs typeface="+mn-cs"/>
              </a:rPr>
              <a:t>ara sıra patlayıcı ortam oluşturabileceği yerler.</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Bölge 22</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Normal çalışma koşullarında, havada bulut halinde yanıcı tozların patlayıcı ortam </a:t>
            </a:r>
            <a:r>
              <a:rPr kumimoji="0" lang="tr-TR" sz="2400" i="0" u="sng" strike="noStrike" kern="1200" cap="none" spc="0" normalizeH="0" baseline="0" noProof="0" dirty="0" smtClean="0">
                <a:ln>
                  <a:noFill/>
                </a:ln>
                <a:solidFill>
                  <a:schemeClr val="tx1"/>
                </a:solidFill>
                <a:effectLst/>
                <a:uLnTx/>
                <a:uFillTx/>
                <a:latin typeface="+mn-lt"/>
                <a:ea typeface="+mn-ea"/>
                <a:cs typeface="+mn-cs"/>
              </a:rPr>
              <a:t>oluşturma ihtimali bulunmayan</a:t>
            </a:r>
            <a:r>
              <a:rPr kumimoji="0" lang="tr-TR" sz="2400" i="0" u="none" strike="noStrike" kern="1200" cap="none" spc="0" normalizeH="0" baseline="0" noProof="0" dirty="0" smtClean="0">
                <a:ln>
                  <a:noFill/>
                </a:ln>
                <a:solidFill>
                  <a:schemeClr val="tx1"/>
                </a:solidFill>
                <a:effectLst/>
                <a:uLnTx/>
                <a:uFillTx/>
                <a:latin typeface="+mn-lt"/>
                <a:ea typeface="+mn-ea"/>
                <a:cs typeface="+mn-cs"/>
              </a:rPr>
              <a:t> ancak böyle bir ihtimal olsa bile bunun yalnızca çok kısa bir süre için geçerli olduğu yerler.</a:t>
            </a:r>
          </a:p>
          <a:p>
            <a:pPr marL="342900" indent="-342900" algn="ctr">
              <a:lnSpc>
                <a:spcPct val="80000"/>
              </a:lnSpc>
              <a:spcBef>
                <a:spcPct val="20000"/>
              </a:spcBef>
            </a:pPr>
            <a:r>
              <a:rPr lang="tr-TR" sz="2400" b="1" dirty="0" smtClean="0">
                <a:latin typeface="Gill Sans MT" pitchFamily="34" charset="0"/>
              </a:rPr>
              <a:t>PATLAYICI ORTAM OLUŞABİLECEK YERLER İÇİN UYARI İŞARETİ</a:t>
            </a:r>
          </a:p>
          <a:p>
            <a:pPr marL="342900" indent="-342900">
              <a:lnSpc>
                <a:spcPct val="80000"/>
              </a:lnSpc>
              <a:spcBef>
                <a:spcPct val="20000"/>
              </a:spcBef>
              <a:buFont typeface="Arial" charset="0"/>
              <a:buChar char="•"/>
            </a:pPr>
            <a:endParaRPr lang="tr-TR" sz="2400" b="1" dirty="0" smtClean="0">
              <a:latin typeface="Gill Sans MT"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130</a:t>
            </a:fld>
            <a:endParaRPr lang="tr-T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537516"/>
            <a:ext cx="2736303" cy="132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246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sz="2400" b="1" dirty="0" smtClean="0"/>
              <a:t>PATLAMADAN  KORUNMA  ÖNLEMLERİ</a:t>
            </a:r>
            <a:endParaRPr lang="tr-TR" sz="2400" b="1" dirty="0"/>
          </a:p>
        </p:txBody>
      </p:sp>
      <p:sp>
        <p:nvSpPr>
          <p:cNvPr id="6" name="Rectangle 3"/>
          <p:cNvSpPr>
            <a:spLocks noGrp="1" noChangeArrowheads="1"/>
          </p:cNvSpPr>
          <p:nvPr>
            <p:ph idx="1"/>
          </p:nvPr>
        </p:nvSpPr>
        <p:spPr>
          <a:xfrm>
            <a:off x="457200" y="2285992"/>
            <a:ext cx="8229600" cy="3840171"/>
          </a:xfrm>
        </p:spPr>
        <p:txBody>
          <a:bodyPr/>
          <a:lstStyle/>
          <a:p>
            <a:pPr>
              <a:buFont typeface="Wingdings" pitchFamily="2" charset="2"/>
              <a:buChar char="Ø"/>
            </a:pPr>
            <a:r>
              <a:rPr lang="tr-TR" sz="2400" dirty="0" smtClean="0"/>
              <a:t>    </a:t>
            </a:r>
            <a:r>
              <a:rPr lang="tr-TR" sz="2400" b="1" dirty="0"/>
              <a:t>Çıkması muhtemel gazlar güvenli yere yönlendirilmektedir</a:t>
            </a:r>
            <a:r>
              <a:rPr lang="tr-TR" sz="2400" b="1" dirty="0" smtClean="0"/>
              <a:t>.</a:t>
            </a:r>
          </a:p>
          <a:p>
            <a:pPr>
              <a:buNone/>
            </a:pPr>
            <a:endParaRPr lang="tr-TR" sz="2400" b="1" dirty="0"/>
          </a:p>
          <a:p>
            <a:pPr>
              <a:buFont typeface="Wingdings" pitchFamily="2" charset="2"/>
              <a:buChar char="Ø"/>
            </a:pPr>
            <a:r>
              <a:rPr lang="tr-TR" sz="2400" b="1" dirty="0" smtClean="0"/>
              <a:t>    </a:t>
            </a:r>
            <a:r>
              <a:rPr lang="tr-TR" sz="2400" b="1" dirty="0"/>
              <a:t>Birden fazla patlayıcı/parlayıcı </a:t>
            </a:r>
            <a:r>
              <a:rPr lang="tr-TR" sz="2400" b="1" dirty="0" smtClean="0"/>
              <a:t>ya da </a:t>
            </a:r>
            <a:r>
              <a:rPr lang="tr-TR" sz="2400" b="1" dirty="0"/>
              <a:t>yanıcı gaz olması ihtimali </a:t>
            </a:r>
            <a:r>
              <a:rPr lang="tr-TR" sz="2400" b="1" dirty="0" smtClean="0"/>
              <a:t>olan </a:t>
            </a:r>
            <a:r>
              <a:rPr lang="tr-TR" sz="2400" b="1" dirty="0"/>
              <a:t>yerlerde </a:t>
            </a:r>
            <a:r>
              <a:rPr lang="tr-TR" sz="2400" b="1" dirty="0" smtClean="0"/>
              <a:t> </a:t>
            </a:r>
            <a:r>
              <a:rPr lang="tr-TR" sz="2400" b="1" dirty="0"/>
              <a:t>önlemler en yüksek riske göre </a:t>
            </a:r>
            <a:r>
              <a:rPr lang="tr-TR" sz="2400" b="1" dirty="0" smtClean="0"/>
              <a:t>alınmalıdır</a:t>
            </a:r>
            <a:r>
              <a:rPr lang="tr-TR" sz="2400" b="1" dirty="0"/>
              <a:t>.</a:t>
            </a:r>
          </a:p>
        </p:txBody>
      </p:sp>
      <p:sp>
        <p:nvSpPr>
          <p:cNvPr id="4" name="3 Slayt Numarası Yer Tutucusu"/>
          <p:cNvSpPr>
            <a:spLocks noGrp="1"/>
          </p:cNvSpPr>
          <p:nvPr>
            <p:ph type="sldNum" sz="quarter" idx="12"/>
          </p:nvPr>
        </p:nvSpPr>
        <p:spPr/>
        <p:txBody>
          <a:bodyPr/>
          <a:lstStyle/>
          <a:p>
            <a:fld id="{AF5E3B26-62D8-4653-B851-8E72443B1F6D}" type="slidenum">
              <a:rPr lang="tr-TR" smtClean="0"/>
              <a:pPr/>
              <a:t>131</a:t>
            </a:fld>
            <a:endParaRPr lang="tr-TR"/>
          </a:p>
        </p:txBody>
      </p:sp>
    </p:spTree>
    <p:extLst>
      <p:ext uri="{BB962C8B-B14F-4D97-AF65-F5344CB8AC3E}">
        <p14:creationId xmlns:p14="http://schemas.microsoft.com/office/powerpoint/2010/main" val="22255879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Güç kesilmesi durumunda tehlike oluşturabilecek</a:t>
            </a:r>
            <a:r>
              <a:rPr kumimoji="0" lang="tr-TR" sz="3200" b="1" i="0" u="none" strike="noStrike" kern="1200" cap="none" spc="0" normalizeH="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ekipmanlar için tesisin diğer kısımlarından bağımsız olarak çalışmasını sağlayacak sistem kurulmalıdır.</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132</a:t>
            </a:fld>
            <a:endParaRPr lang="tr-TR"/>
          </a:p>
        </p:txBody>
      </p:sp>
    </p:spTree>
    <p:extLst>
      <p:ext uri="{BB962C8B-B14F-4D97-AF65-F5344CB8AC3E}">
        <p14:creationId xmlns:p14="http://schemas.microsoft.com/office/powerpoint/2010/main" val="28630485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Otomatik proseslerde çalışma koşullarından bir sapma meydana geldiğinde elle müdahale edilebilecek şekilde tasarlanmalıdır. </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133</a:t>
            </a:fld>
            <a:endParaRPr lang="tr-TR"/>
          </a:p>
        </p:txBody>
      </p:sp>
    </p:spTree>
    <p:extLst>
      <p:ext uri="{BB962C8B-B14F-4D97-AF65-F5344CB8AC3E}">
        <p14:creationId xmlns:p14="http://schemas.microsoft.com/office/powerpoint/2010/main" val="280663641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Sistemin acil durdurulması halinde biriken enerji mümkün olduğunca çabuk ve güvenilir şekilde boşaltılabilmeli ve tehlike oluşmayacak şekilde izole edilebilmelidir.</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134</a:t>
            </a:fld>
            <a:endParaRPr lang="tr-TR"/>
          </a:p>
        </p:txBody>
      </p:sp>
    </p:spTree>
    <p:extLst>
      <p:ext uri="{BB962C8B-B14F-4D97-AF65-F5344CB8AC3E}">
        <p14:creationId xmlns:p14="http://schemas.microsoft.com/office/powerpoint/2010/main" val="10493110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28670"/>
            <a:ext cx="8229600" cy="5524666"/>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Çalışma yerleri ile uyarı cihazları da dahil iş ekipmanı kontrol ve bakımı güvenlik kurallarına göre yapılmalıdır.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tr-T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İşyerindeki tüm iş ekipmanları “İş Ekipmanlarının Kullanımında Sağlık ve Güvenlik Şartları Yönetmeliği”ne uygun olmalıdır.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tr-T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İş ekipmanında ya da organizasyonda önemli bir değişiklik yapıldığında genişleme veya tadilat yapıldığında yeniden risk değerlendirilmesi yapılmalıdır. </a:t>
            </a:r>
            <a:endParaRPr kumimoji="0" lang="tr-T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135</a:t>
            </a:fld>
            <a:endParaRPr lang="tr-TR"/>
          </a:p>
        </p:txBody>
      </p:sp>
    </p:spTree>
    <p:extLst>
      <p:ext uri="{BB962C8B-B14F-4D97-AF65-F5344CB8AC3E}">
        <p14:creationId xmlns:p14="http://schemas.microsoft.com/office/powerpoint/2010/main" val="898302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31440"/>
            <a:ext cx="8229600" cy="1542638"/>
          </a:xfrm>
        </p:spPr>
        <p:txBody>
          <a:bodyPr>
            <a:normAutofit/>
          </a:bodyPr>
          <a:lstStyle/>
          <a:p>
            <a:r>
              <a:rPr lang="tr-TR" sz="2400" b="1" dirty="0" smtClean="0"/>
              <a:t>OKSİTLEYİCİ  MADDELER</a:t>
            </a:r>
            <a:endParaRPr lang="tr-TR" sz="2400" b="1" dirty="0"/>
          </a:p>
        </p:txBody>
      </p:sp>
      <p:sp>
        <p:nvSpPr>
          <p:cNvPr id="4" name="Rectangle 3"/>
          <p:cNvSpPr>
            <a:spLocks noGrp="1" noChangeArrowheads="1"/>
          </p:cNvSpPr>
          <p:nvPr>
            <p:ph idx="1"/>
          </p:nvPr>
        </p:nvSpPr>
        <p:spPr>
          <a:xfrm>
            <a:off x="457200" y="332656"/>
            <a:ext cx="8229600" cy="6525344"/>
          </a:xfrm>
        </p:spPr>
        <p:txBody>
          <a:bodyPr>
            <a:noAutofit/>
          </a:bodyPr>
          <a:lstStyle/>
          <a:p>
            <a:pPr>
              <a:lnSpc>
                <a:spcPct val="110000"/>
              </a:lnSpc>
              <a:buFont typeface="Wingdings" pitchFamily="2" charset="2"/>
              <a:buChar char="v"/>
            </a:pPr>
            <a:r>
              <a:rPr lang="tr-TR" sz="2300" b="1" dirty="0" err="1"/>
              <a:t>Kloratlar</a:t>
            </a:r>
            <a:r>
              <a:rPr lang="tr-TR" sz="2300" b="1" dirty="0"/>
              <a:t>, </a:t>
            </a:r>
            <a:r>
              <a:rPr lang="tr-TR" sz="2300" b="1" dirty="0" err="1"/>
              <a:t>kloritler</a:t>
            </a:r>
            <a:r>
              <a:rPr lang="tr-TR" sz="2300" b="1" dirty="0"/>
              <a:t>, nitratlar, </a:t>
            </a:r>
            <a:r>
              <a:rPr lang="tr-TR" sz="2300" b="1" dirty="0" err="1"/>
              <a:t>nitritler</a:t>
            </a:r>
            <a:r>
              <a:rPr lang="tr-TR" sz="2300" b="1" dirty="0"/>
              <a:t> </a:t>
            </a:r>
            <a:r>
              <a:rPr lang="tr-TR" sz="2300" b="1" dirty="0" smtClean="0"/>
              <a:t>, </a:t>
            </a:r>
            <a:r>
              <a:rPr lang="tr-TR" sz="2300" b="1" dirty="0" err="1" smtClean="0"/>
              <a:t>kromik</a:t>
            </a:r>
            <a:r>
              <a:rPr lang="tr-TR" sz="2300" b="1" dirty="0" smtClean="0"/>
              <a:t> </a:t>
            </a:r>
            <a:r>
              <a:rPr lang="tr-TR" sz="2300" b="1" dirty="0"/>
              <a:t>asit, oksitleyici maddeler yapılarında oksijen bağı bulundururlar ve ısı veya sürtünme ile bu oksijeni açığa çıkarırlar. </a:t>
            </a:r>
            <a:r>
              <a:rPr lang="tr-TR" sz="2300" b="1" dirty="0" smtClean="0"/>
              <a:t> Açığa </a:t>
            </a:r>
            <a:r>
              <a:rPr lang="tr-TR" sz="2300" b="1" dirty="0"/>
              <a:t>çıkan bu oksijen diğer kimyasallarla birleşebilir veya başlamış bir yangını </a:t>
            </a:r>
            <a:r>
              <a:rPr lang="tr-TR" sz="2300" b="1" dirty="0">
                <a:solidFill>
                  <a:srgbClr val="FF0000"/>
                </a:solidFill>
              </a:rPr>
              <a:t>genişletebilir. </a:t>
            </a:r>
            <a:r>
              <a:rPr lang="tr-TR" sz="2300" b="1" dirty="0"/>
              <a:t>Bu tür kimyasallar en ufak bir kirlilik karşısında da bozunmaya uğrayabilirler. Başlangıçta yavaş olan bu reaksiyon zamanla hızlanır. </a:t>
            </a:r>
            <a:r>
              <a:rPr lang="tr-TR" sz="2300" b="1" dirty="0" smtClean="0"/>
              <a:t> Bu </a:t>
            </a:r>
            <a:r>
              <a:rPr lang="tr-TR" sz="2300" b="1" dirty="0"/>
              <a:t>maddeler bozunma sonucu </a:t>
            </a:r>
            <a:r>
              <a:rPr lang="tr-TR" sz="2300" b="1" dirty="0" err="1"/>
              <a:t>toksik</a:t>
            </a:r>
            <a:r>
              <a:rPr lang="tr-TR" sz="2300" b="1" dirty="0"/>
              <a:t> ve aşındırıcı gazlar da açığa çıkarabilirler. </a:t>
            </a:r>
            <a:endParaRPr lang="tr-TR" sz="2300" b="1" dirty="0" smtClean="0"/>
          </a:p>
          <a:p>
            <a:pPr>
              <a:lnSpc>
                <a:spcPct val="110000"/>
              </a:lnSpc>
              <a:buFont typeface="Wingdings" pitchFamily="2" charset="2"/>
              <a:buChar char="v"/>
            </a:pPr>
            <a:r>
              <a:rPr lang="tr-TR" sz="2300" b="1" dirty="0" smtClean="0"/>
              <a:t>Örneğin </a:t>
            </a:r>
            <a:r>
              <a:rPr lang="tr-TR" sz="2300" b="1" dirty="0"/>
              <a:t>azot oksit gibi. Organik peroksitler bu sınıf içinde en riskli grubu oluştururlar kesinlikle yanıcı maddelerle bir arada bulundurulmamaları gerekir. Çarpma ve sürtünme ile de kimyasal bozunmaya uğrarlar. </a:t>
            </a:r>
            <a:r>
              <a:rPr lang="tr-TR" sz="2300" b="1" dirty="0" smtClean="0"/>
              <a:t> Ayrıca </a:t>
            </a:r>
            <a:r>
              <a:rPr lang="tr-TR" sz="2300" b="1" dirty="0" err="1"/>
              <a:t>toksiktirler</a:t>
            </a:r>
            <a:r>
              <a:rPr lang="tr-TR" sz="2300" b="1" dirty="0"/>
              <a:t>, alerjik reaksiyonları hızlandırırlar ve gözlere zarar </a:t>
            </a:r>
            <a:r>
              <a:rPr lang="tr-TR" sz="2300" b="1" dirty="0" smtClean="0"/>
              <a:t>verirler.    </a:t>
            </a:r>
            <a:r>
              <a:rPr lang="tr-TR" sz="2300" dirty="0" smtClean="0"/>
              <a:t>                                                           </a:t>
            </a:r>
          </a:p>
          <a:p>
            <a:pPr>
              <a:lnSpc>
                <a:spcPct val="110000"/>
              </a:lnSpc>
              <a:buFont typeface="Wingdings" pitchFamily="2" charset="2"/>
              <a:buChar char="v"/>
            </a:pPr>
            <a:endParaRPr lang="tr-TR" sz="2300" dirty="0" smtClean="0"/>
          </a:p>
          <a:p>
            <a:pPr>
              <a:lnSpc>
                <a:spcPct val="110000"/>
              </a:lnSpc>
              <a:buNone/>
            </a:pPr>
            <a:r>
              <a:rPr lang="tr-TR" sz="2300" dirty="0" smtClean="0"/>
              <a:t>      </a:t>
            </a:r>
            <a:endParaRPr lang="tr-TR" sz="2300"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136</a:t>
            </a:fld>
            <a:endParaRPr lang="tr-TR"/>
          </a:p>
        </p:txBody>
      </p:sp>
    </p:spTree>
    <p:extLst>
      <p:ext uri="{BB962C8B-B14F-4D97-AF65-F5344CB8AC3E}">
        <p14:creationId xmlns:p14="http://schemas.microsoft.com/office/powerpoint/2010/main" val="329177406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214422"/>
            <a:ext cx="8229600" cy="4919678"/>
          </a:xfrm>
          <a:prstGeom prst="rect">
            <a:avLst/>
          </a:prstGeom>
        </p:spPr>
        <p:txBody>
          <a:bodyPr/>
          <a:lstStyle/>
          <a:p>
            <a:pPr marL="609600" indent="-609600">
              <a:lnSpc>
                <a:spcPct val="90000"/>
              </a:lnSpc>
              <a:spcBef>
                <a:spcPct val="20000"/>
              </a:spcBef>
              <a:defRPr/>
            </a:pPr>
            <a:r>
              <a:rPr lang="tr-TR" sz="2800" u="sng" dirty="0" smtClean="0"/>
              <a:t>Oksitleyici maddelere örnekler  :</a:t>
            </a:r>
            <a:endParaRPr kumimoji="0" lang="tr-TR" sz="2800" b="0" i="0" u="sng" strike="noStrike" kern="1200" cap="none" spc="0" normalizeH="0" baseline="0" noProof="0" dirty="0" smtClean="0">
              <a:ln>
                <a:noFill/>
              </a:ln>
              <a:effectLst/>
              <a:uLnTx/>
              <a:uFillTx/>
              <a:latin typeface="+mn-lt"/>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smtClean="0">
                <a:ln>
                  <a:noFill/>
                </a:ln>
                <a:effectLst/>
                <a:uLnTx/>
                <a:uFillTx/>
                <a:latin typeface="+mn-lt"/>
                <a:ea typeface="+mn-ea"/>
                <a:cs typeface="+mn-cs"/>
              </a:rPr>
              <a:t>Peroksitler,</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smtClean="0">
                <a:ln>
                  <a:noFill/>
                </a:ln>
                <a:effectLst/>
                <a:uLnTx/>
                <a:uFillTx/>
                <a:latin typeface="+mn-lt"/>
                <a:ea typeface="+mn-ea"/>
                <a:cs typeface="+mn-cs"/>
              </a:rPr>
              <a:t>Oksitler,</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smtClean="0">
                <a:ln>
                  <a:noFill/>
                </a:ln>
                <a:effectLst/>
                <a:uLnTx/>
                <a:uFillTx/>
                <a:latin typeface="+mn-lt"/>
                <a:ea typeface="+mn-ea"/>
                <a:cs typeface="+mn-cs"/>
              </a:rPr>
              <a:t>Permanganatlar,</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err="1" smtClean="0">
                <a:ln>
                  <a:noFill/>
                </a:ln>
                <a:effectLst/>
                <a:uLnTx/>
                <a:uFillTx/>
                <a:latin typeface="+mn-lt"/>
                <a:ea typeface="+mn-ea"/>
                <a:cs typeface="+mn-cs"/>
              </a:rPr>
              <a:t>Kloratlar</a:t>
            </a:r>
            <a:r>
              <a:rPr kumimoji="0" lang="tr-TR" sz="2800" b="0" i="0" u="none" strike="noStrike" kern="1200" cap="none" spc="0" normalizeH="0" baseline="0" noProof="0" dirty="0" smtClean="0">
                <a:ln>
                  <a:noFill/>
                </a:ln>
                <a:effectLst/>
                <a:uLnTx/>
                <a:uFillTx/>
                <a:latin typeface="+mn-lt"/>
                <a:ea typeface="+mn-ea"/>
                <a:cs typeface="+mn-cs"/>
              </a:rPr>
              <a:t>,</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err="1" smtClean="0">
                <a:ln>
                  <a:noFill/>
                </a:ln>
                <a:effectLst/>
                <a:uLnTx/>
                <a:uFillTx/>
                <a:latin typeface="+mn-lt"/>
                <a:ea typeface="+mn-ea"/>
                <a:cs typeface="+mn-cs"/>
              </a:rPr>
              <a:t>Perkloratlar</a:t>
            </a:r>
            <a:r>
              <a:rPr kumimoji="0" lang="tr-TR" sz="2800" b="0" i="0" u="none" strike="noStrike" kern="1200" cap="none" spc="0" normalizeH="0" baseline="0" noProof="0" dirty="0" smtClean="0">
                <a:ln>
                  <a:noFill/>
                </a:ln>
                <a:effectLst/>
                <a:uLnTx/>
                <a:uFillTx/>
                <a:latin typeface="+mn-lt"/>
                <a:ea typeface="+mn-ea"/>
                <a:cs typeface="+mn-cs"/>
              </a:rPr>
              <a:t>,</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err="1" smtClean="0">
                <a:ln>
                  <a:noFill/>
                </a:ln>
                <a:effectLst/>
                <a:uLnTx/>
                <a:uFillTx/>
                <a:latin typeface="+mn-lt"/>
                <a:ea typeface="+mn-ea"/>
                <a:cs typeface="+mn-cs"/>
              </a:rPr>
              <a:t>Persülfatlar</a:t>
            </a:r>
            <a:r>
              <a:rPr kumimoji="0" lang="tr-TR" sz="2800" b="0" i="0" u="none" strike="noStrike" kern="1200" cap="none" spc="0" normalizeH="0" baseline="0" noProof="0" dirty="0" smtClean="0">
                <a:ln>
                  <a:noFill/>
                </a:ln>
                <a:effectLst/>
                <a:uLnTx/>
                <a:uFillTx/>
                <a:latin typeface="+mn-lt"/>
                <a:ea typeface="+mn-ea"/>
                <a:cs typeface="+mn-cs"/>
              </a:rPr>
              <a:t>,</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smtClean="0">
                <a:ln>
                  <a:noFill/>
                </a:ln>
                <a:effectLst/>
                <a:uLnTx/>
                <a:uFillTx/>
                <a:latin typeface="+mn-lt"/>
                <a:ea typeface="+mn-ea"/>
                <a:cs typeface="+mn-cs"/>
              </a:rPr>
              <a:t>Organik ve inorganik </a:t>
            </a:r>
            <a:r>
              <a:rPr kumimoji="0" lang="tr-TR" sz="2800" b="0" i="0" u="none" strike="noStrike" kern="1200" cap="none" spc="0" normalizeH="0" baseline="0" noProof="0" dirty="0" err="1" smtClean="0">
                <a:ln>
                  <a:noFill/>
                </a:ln>
                <a:effectLst/>
                <a:uLnTx/>
                <a:uFillTx/>
                <a:latin typeface="+mn-lt"/>
                <a:ea typeface="+mn-ea"/>
                <a:cs typeface="+mn-cs"/>
              </a:rPr>
              <a:t>nitritler</a:t>
            </a:r>
            <a:r>
              <a:rPr kumimoji="0" lang="tr-TR" sz="2800" b="0" i="0" u="none" strike="noStrike" kern="1200" cap="none" spc="0" normalizeH="0" baseline="0" noProof="0" dirty="0" smtClean="0">
                <a:ln>
                  <a:noFill/>
                </a:ln>
                <a:effectLst/>
                <a:uLnTx/>
                <a:uFillTx/>
                <a:latin typeface="+mn-lt"/>
                <a:ea typeface="+mn-ea"/>
                <a:cs typeface="+mn-cs"/>
              </a:rPr>
              <a:t>,</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err="1" smtClean="0">
                <a:ln>
                  <a:noFill/>
                </a:ln>
                <a:effectLst/>
                <a:uLnTx/>
                <a:uFillTx/>
                <a:latin typeface="+mn-lt"/>
                <a:ea typeface="+mn-ea"/>
                <a:cs typeface="+mn-cs"/>
              </a:rPr>
              <a:t>İyodatlar</a:t>
            </a:r>
            <a:r>
              <a:rPr kumimoji="0" lang="tr-TR" sz="2800" b="0" i="0" u="none" strike="noStrike" kern="1200" cap="none" spc="0" normalizeH="0" baseline="0" noProof="0" dirty="0" smtClean="0">
                <a:ln>
                  <a:noFill/>
                </a:ln>
                <a:effectLst/>
                <a:uLnTx/>
                <a:uFillTx/>
                <a:latin typeface="+mn-lt"/>
                <a:ea typeface="+mn-ea"/>
                <a:cs typeface="+mn-cs"/>
              </a:rPr>
              <a:t>,</a:t>
            </a:r>
          </a:p>
          <a:p>
            <a:pPr marL="609600" marR="0" lvl="0" indent="-609600" algn="l" defTabSz="914400" rtl="0" eaLnBrk="1" fontAlgn="auto" latinLnBrk="0" hangingPunct="1">
              <a:lnSpc>
                <a:spcPct val="90000"/>
              </a:lnSpc>
              <a:spcBef>
                <a:spcPct val="20000"/>
              </a:spcBef>
              <a:spcAft>
                <a:spcPts val="0"/>
              </a:spcAft>
              <a:buClrTx/>
              <a:buSzTx/>
              <a:buFont typeface="+mj-lt"/>
              <a:buAutoNum type="arabicPeriod"/>
              <a:tabLst/>
              <a:defRPr/>
            </a:pPr>
            <a:r>
              <a:rPr kumimoji="0" lang="tr-TR" sz="2800" b="0" i="0" u="none" strike="noStrike" kern="1200" cap="none" spc="0" normalizeH="0" baseline="0" noProof="0" dirty="0" err="1" smtClean="0">
                <a:ln>
                  <a:noFill/>
                </a:ln>
                <a:effectLst/>
                <a:uLnTx/>
                <a:uFillTx/>
                <a:latin typeface="+mn-lt"/>
                <a:ea typeface="+mn-ea"/>
                <a:cs typeface="+mn-cs"/>
              </a:rPr>
              <a:t>Bromatlar</a:t>
            </a:r>
            <a:r>
              <a:rPr kumimoji="0" lang="tr-TR" sz="2800" b="0" i="0" u="none" strike="noStrike" kern="1200" cap="none" spc="0" normalizeH="0" baseline="0" noProof="0" dirty="0" smtClean="0">
                <a:ln>
                  <a:noFill/>
                </a:ln>
                <a:effectLst/>
                <a:uLnTx/>
                <a:uFillTx/>
                <a:latin typeface="+mn-lt"/>
                <a:ea typeface="+mn-ea"/>
                <a:cs typeface="+mn-cs"/>
              </a:rPr>
              <a:t>.</a:t>
            </a:r>
            <a:endParaRPr kumimoji="0" lang="tr-TR" sz="2800" b="0" i="0" u="none" strike="noStrike" kern="1200" cap="none" spc="0" normalizeH="0" baseline="0" noProof="0" dirty="0">
              <a:ln>
                <a:noFill/>
              </a:ln>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137</a:t>
            </a:fld>
            <a:endParaRPr lang="tr-TR"/>
          </a:p>
        </p:txBody>
      </p:sp>
    </p:spTree>
    <p:extLst>
      <p:ext uri="{BB962C8B-B14F-4D97-AF65-F5344CB8AC3E}">
        <p14:creationId xmlns:p14="http://schemas.microsoft.com/office/powerpoint/2010/main" val="73107549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BİRBİRİ  İLE  REAKSİYONA  GİREN  KİMYASALLAR</a:t>
            </a:r>
            <a:endParaRPr lang="tr-TR" sz="2400" b="1" dirty="0"/>
          </a:p>
        </p:txBody>
      </p:sp>
      <p:sp>
        <p:nvSpPr>
          <p:cNvPr id="4" name="Rectangle 3"/>
          <p:cNvSpPr>
            <a:spLocks noGrp="1" noChangeArrowheads="1"/>
          </p:cNvSpPr>
          <p:nvPr>
            <p:ph idx="1"/>
          </p:nvPr>
        </p:nvSpPr>
        <p:spPr/>
        <p:txBody>
          <a:bodyPr>
            <a:normAutofit lnSpcReduction="10000"/>
          </a:bodyPr>
          <a:lstStyle/>
          <a:p>
            <a:pPr>
              <a:lnSpc>
                <a:spcPct val="80000"/>
              </a:lnSpc>
              <a:buFont typeface="Wingdings" pitchFamily="2" charset="2"/>
              <a:buChar char="v"/>
            </a:pPr>
            <a:r>
              <a:rPr lang="tr-TR" sz="2400" dirty="0"/>
              <a:t>Bazı kimyasalların karışımlarının ortaya çıkardıkları risk bu iki kimyasalın tek  tek etkilerinden daha fazla olabilir. </a:t>
            </a:r>
            <a:r>
              <a:rPr lang="tr-TR" sz="2400" u="sng" dirty="0"/>
              <a:t>Reaksiyon sonucu meydana gelen kimyasalın parlama noktası ve kaynama noktası her bir kimyasaldan düşük olabilir ve daha kolay parlayıcı buharlar çıkarıp daha düşük sıcaklıkta parlama ve patlamaya neden olabilirler</a:t>
            </a:r>
            <a:r>
              <a:rPr lang="tr-TR" sz="2400" dirty="0"/>
              <a:t>. </a:t>
            </a:r>
            <a:endParaRPr lang="tr-TR" sz="2400" dirty="0" smtClean="0"/>
          </a:p>
          <a:p>
            <a:pPr>
              <a:lnSpc>
                <a:spcPct val="80000"/>
              </a:lnSpc>
              <a:buNone/>
            </a:pPr>
            <a:endParaRPr lang="tr-TR" sz="2400" dirty="0" smtClean="0"/>
          </a:p>
          <a:p>
            <a:pPr>
              <a:lnSpc>
                <a:spcPct val="80000"/>
              </a:lnSpc>
              <a:buFont typeface="Wingdings" pitchFamily="2" charset="2"/>
              <a:buChar char="v"/>
            </a:pPr>
            <a:r>
              <a:rPr lang="tr-TR" sz="2400" dirty="0" smtClean="0"/>
              <a:t>Ayrıca </a:t>
            </a:r>
            <a:r>
              <a:rPr lang="tr-TR" sz="2400" dirty="0"/>
              <a:t>bu reaksiyon sonucu meydana gelen ısı ortamda bulunan diğer kimyasalların da parlama noktasına ulaşmasına neden olabilir</a:t>
            </a:r>
            <a:r>
              <a:rPr lang="tr-TR" sz="2400" dirty="0" smtClean="0"/>
              <a:t>.</a:t>
            </a:r>
          </a:p>
          <a:p>
            <a:pPr>
              <a:lnSpc>
                <a:spcPct val="80000"/>
              </a:lnSpc>
              <a:buNone/>
            </a:pPr>
            <a:endParaRPr lang="tr-TR" sz="2400" dirty="0"/>
          </a:p>
          <a:p>
            <a:pPr>
              <a:lnSpc>
                <a:spcPct val="80000"/>
              </a:lnSpc>
              <a:buFont typeface="Wingdings" pitchFamily="2" charset="2"/>
              <a:buChar char="v"/>
            </a:pPr>
            <a:r>
              <a:rPr lang="tr-TR" sz="2400" dirty="0"/>
              <a:t>Bu nedenle bazı kimyasalların bir arada bulundurulmaması ve birbiriyle temas ettirilmemesi gerekmektedir. Örneğin Potasyum ile </a:t>
            </a:r>
            <a:r>
              <a:rPr lang="tr-TR" sz="2400" dirty="0" smtClean="0"/>
              <a:t>su</a:t>
            </a:r>
            <a:r>
              <a:rPr lang="tr-TR" sz="2400" dirty="0"/>
              <a:t>, karbon </a:t>
            </a:r>
            <a:r>
              <a:rPr lang="tr-TR" sz="2400" dirty="0" err="1"/>
              <a:t>tetraklorür</a:t>
            </a:r>
            <a:r>
              <a:rPr lang="tr-TR" sz="2400" dirty="0"/>
              <a:t>, halojenli alkanlar, karbon </a:t>
            </a:r>
            <a:r>
              <a:rPr lang="tr-TR" sz="2400" dirty="0" smtClean="0"/>
              <a:t>dioksit</a:t>
            </a:r>
            <a:r>
              <a:rPr lang="tr-TR" sz="2400" dirty="0"/>
              <a:t>,  halojenler gibi.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138</a:t>
            </a:fld>
            <a:endParaRPr lang="tr-TR"/>
          </a:p>
        </p:txBody>
      </p:sp>
    </p:spTree>
    <p:extLst>
      <p:ext uri="{BB962C8B-B14F-4D97-AF65-F5344CB8AC3E}">
        <p14:creationId xmlns:p14="http://schemas.microsoft.com/office/powerpoint/2010/main" val="23206855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SUYLA  TEMAS  ETTİKLERİNDE  PARLAYICI  GAZ  YAYAN  MADDELER</a:t>
            </a:r>
            <a:endParaRPr lang="tr-TR" sz="2400" b="1" dirty="0"/>
          </a:p>
        </p:txBody>
      </p:sp>
      <p:sp>
        <p:nvSpPr>
          <p:cNvPr id="4" name="Rectangle 3"/>
          <p:cNvSpPr>
            <a:spLocks noGrp="1" noChangeArrowheads="1"/>
          </p:cNvSpPr>
          <p:nvPr>
            <p:ph idx="1"/>
          </p:nvPr>
        </p:nvSpPr>
        <p:spPr/>
        <p:txBody>
          <a:bodyPr>
            <a:normAutofit fontScale="92500"/>
          </a:bodyPr>
          <a:lstStyle/>
          <a:p>
            <a:pPr>
              <a:lnSpc>
                <a:spcPct val="90000"/>
              </a:lnSpc>
              <a:buFont typeface="Wingdings" pitchFamily="2" charset="2"/>
              <a:buChar char="v"/>
            </a:pPr>
            <a:r>
              <a:rPr lang="tr-TR" sz="2400" b="1" u="sng" dirty="0"/>
              <a:t>Bazı maddeler parlayıcı olmadıkları halde suyla temas ederlerse kolaylıkla parlayabilen gazlar açığa çıkarabilirler</a:t>
            </a:r>
            <a:r>
              <a:rPr lang="tr-TR" sz="2400" b="1" dirty="0"/>
              <a:t>. </a:t>
            </a:r>
            <a:r>
              <a:rPr lang="tr-TR" sz="2400" b="1" dirty="0" smtClean="0"/>
              <a:t>Potasyum,  </a:t>
            </a:r>
            <a:r>
              <a:rPr lang="tr-TR" sz="2400" b="1" dirty="0"/>
              <a:t>sodyum ve alaşımları, alkali metal alaşımları, çinko tozları, alüminyum, magnezyum parçacıkları </a:t>
            </a:r>
            <a:r>
              <a:rPr lang="tr-TR" sz="2400" b="1" dirty="0" smtClean="0"/>
              <a:t> ve  </a:t>
            </a:r>
            <a:r>
              <a:rPr lang="tr-TR" sz="2400" b="1" dirty="0"/>
              <a:t>bazı metal </a:t>
            </a:r>
            <a:r>
              <a:rPr lang="tr-TR" sz="2400" b="1" dirty="0" smtClean="0"/>
              <a:t>hidrürleri </a:t>
            </a:r>
            <a:r>
              <a:rPr lang="tr-TR" sz="2400" b="1" dirty="0"/>
              <a:t>bu tür maddelere örnektir. </a:t>
            </a:r>
            <a:endParaRPr lang="tr-TR" sz="2400" b="1" dirty="0" smtClean="0"/>
          </a:p>
          <a:p>
            <a:pPr>
              <a:lnSpc>
                <a:spcPct val="90000"/>
              </a:lnSpc>
              <a:buNone/>
            </a:pPr>
            <a:endParaRPr lang="tr-TR" sz="2400" b="1" dirty="0" smtClean="0"/>
          </a:p>
          <a:p>
            <a:pPr>
              <a:lnSpc>
                <a:spcPct val="90000"/>
              </a:lnSpc>
              <a:buFont typeface="Wingdings" pitchFamily="2" charset="2"/>
              <a:buChar char="v"/>
            </a:pPr>
            <a:r>
              <a:rPr lang="tr-TR" sz="2400" b="1" dirty="0" smtClean="0"/>
              <a:t>Örneğin  </a:t>
            </a:r>
            <a:r>
              <a:rPr lang="tr-TR" sz="2400" b="1" dirty="0"/>
              <a:t>kalsiyum </a:t>
            </a:r>
            <a:r>
              <a:rPr lang="tr-TR" sz="2400" b="1" dirty="0" smtClean="0"/>
              <a:t>karbür </a:t>
            </a:r>
            <a:r>
              <a:rPr lang="tr-TR" sz="2400" b="1" dirty="0"/>
              <a:t>suyla temas ederse çok parlayıcı olan asetilen açığa çıkar. Sodyum suyla temas ederse hidrojen açığa </a:t>
            </a:r>
            <a:r>
              <a:rPr lang="tr-TR" sz="2400" b="1" dirty="0" smtClean="0"/>
              <a:t>çıkar, </a:t>
            </a:r>
            <a:r>
              <a:rPr lang="tr-TR" sz="2400" b="1" dirty="0"/>
              <a:t>reaksiyon çok şiddetlidir ve hidrojenin ateşlenmesi için yeterli ısıyı </a:t>
            </a:r>
            <a:r>
              <a:rPr lang="tr-TR" sz="2400" b="1" dirty="0" smtClean="0"/>
              <a:t>oluşur. </a:t>
            </a:r>
            <a:r>
              <a:rPr lang="tr-TR" sz="2400" b="1" dirty="0"/>
              <a:t>Hidrojen patlayarak yanar ve diğer metallerin de yanmasına neden olabilir. Bu sınıfa giren maddeler insan vücudunun nemi ile de reaksiyona girip yanıklara neden olabilirler.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139</a:t>
            </a:fld>
            <a:endParaRPr lang="tr-TR"/>
          </a:p>
        </p:txBody>
      </p:sp>
    </p:spTree>
    <p:extLst>
      <p:ext uri="{BB962C8B-B14F-4D97-AF65-F5344CB8AC3E}">
        <p14:creationId xmlns:p14="http://schemas.microsoft.com/office/powerpoint/2010/main" val="61009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a:t>
            </a:r>
            <a:endParaRPr lang="tr-TR" sz="2400" b="1" dirty="0"/>
          </a:p>
        </p:txBody>
      </p:sp>
      <p:sp>
        <p:nvSpPr>
          <p:cNvPr id="3" name="2 İçerik Yer Tutucusu"/>
          <p:cNvSpPr>
            <a:spLocks noGrp="1"/>
          </p:cNvSpPr>
          <p:nvPr>
            <p:ph idx="1"/>
          </p:nvPr>
        </p:nvSpPr>
        <p:spPr/>
        <p:txBody>
          <a:bodyPr>
            <a:normAutofit/>
          </a:bodyPr>
          <a:lstStyle/>
          <a:p>
            <a:pPr>
              <a:buFont typeface="Wingdings" pitchFamily="2" charset="2"/>
              <a:buChar char="Ø"/>
            </a:pPr>
            <a:r>
              <a:rPr lang="tr-TR" sz="2800" dirty="0" smtClean="0"/>
              <a:t>    </a:t>
            </a:r>
            <a:r>
              <a:rPr lang="tr-TR" sz="2400" b="1" dirty="0" smtClean="0"/>
              <a:t>Bugün  dünyada 100 000  dolayında kimyasalın kullanıldığı tahmin edilmektedir.      </a:t>
            </a:r>
          </a:p>
          <a:p>
            <a:pPr>
              <a:buFont typeface="Wingdings" pitchFamily="2" charset="2"/>
              <a:buChar char="Ø"/>
            </a:pPr>
            <a:r>
              <a:rPr lang="tr-TR" sz="2400" b="1" dirty="0" smtClean="0"/>
              <a:t>    Üzerinde araştırma yapılan 30000 </a:t>
            </a:r>
            <a:r>
              <a:rPr lang="tr-TR" sz="2400" b="1" smtClean="0"/>
              <a:t>kimyasalın 10000 </a:t>
            </a:r>
            <a:r>
              <a:rPr lang="tr-TR" sz="2400" b="1" dirty="0" smtClean="0"/>
              <a:t>inin zararlı olduğu bilinmektedir.</a:t>
            </a:r>
          </a:p>
          <a:p>
            <a:pPr>
              <a:buNone/>
            </a:pPr>
            <a:r>
              <a:rPr lang="tr-TR" sz="2400" b="1" dirty="0" smtClean="0"/>
              <a:t>    </a:t>
            </a:r>
          </a:p>
          <a:p>
            <a:pPr>
              <a:buFont typeface="Wingdings" pitchFamily="2" charset="2"/>
              <a:buChar char="Ø"/>
            </a:pPr>
            <a:r>
              <a:rPr lang="tr-TR" sz="2400" b="1" dirty="0" smtClean="0"/>
              <a:t>     Zararlı kimyasalların 3000 i  </a:t>
            </a:r>
            <a:r>
              <a:rPr lang="tr-TR" sz="2400" b="1" dirty="0" err="1" smtClean="0"/>
              <a:t>kansorejen</a:t>
            </a:r>
            <a:r>
              <a:rPr lang="tr-TR" sz="2400" b="1" dirty="0" smtClean="0"/>
              <a:t> etkili  </a:t>
            </a:r>
          </a:p>
          <a:p>
            <a:pPr>
              <a:buFont typeface="Wingdings" pitchFamily="2" charset="2"/>
              <a:buChar char="Ø"/>
            </a:pPr>
            <a:r>
              <a:rPr lang="tr-TR" sz="2400" b="1" dirty="0" smtClean="0"/>
              <a:t>     olup, bunların 30  kadarı insan </a:t>
            </a:r>
            <a:r>
              <a:rPr lang="tr-TR" sz="2400" b="1" dirty="0" err="1" smtClean="0"/>
              <a:t>kansorejeni</a:t>
            </a:r>
            <a:r>
              <a:rPr lang="tr-TR" sz="2400" b="1" dirty="0" smtClean="0"/>
              <a:t> </a:t>
            </a:r>
          </a:p>
          <a:p>
            <a:pPr>
              <a:buNone/>
            </a:pPr>
            <a:r>
              <a:rPr lang="tr-TR" sz="2400" b="1" dirty="0" smtClean="0"/>
              <a:t>     olarak  bilinmektedir.</a:t>
            </a: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14</a:t>
            </a:fld>
            <a:endParaRPr lang="tr-TR"/>
          </a:p>
        </p:txBody>
      </p:sp>
    </p:spTree>
    <p:extLst>
      <p:ext uri="{BB962C8B-B14F-4D97-AF65-F5344CB8AC3E}">
        <p14:creationId xmlns:p14="http://schemas.microsoft.com/office/powerpoint/2010/main" val="327808451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Suya duyarlı maddeler:</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 Lityum,</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 Sodyum,</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3. Potasyum,</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4.</a:t>
            </a:r>
            <a:r>
              <a:rPr kumimoji="0" lang="tr-TR" sz="2400" b="1" i="0" u="none" strike="noStrike" kern="1200" cap="none" spc="0" normalizeH="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Kalsiyum,</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5.</a:t>
            </a:r>
            <a:r>
              <a:rPr kumimoji="0" lang="tr-TR" sz="2400" b="1" i="0" u="none" strike="noStrike" kern="1200" cap="none" spc="0" normalizeH="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Rubidyum,</a:t>
            </a:r>
          </a:p>
          <a:p>
            <a:pPr marL="457200" marR="0" lvl="0" indent="-457200"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6. Sezyum  </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140</a:t>
            </a:fld>
            <a:endParaRPr lang="tr-TR"/>
          </a:p>
        </p:txBody>
      </p:sp>
    </p:spTree>
    <p:extLst>
      <p:ext uri="{BB962C8B-B14F-4D97-AF65-F5344CB8AC3E}">
        <p14:creationId xmlns:p14="http://schemas.microsoft.com/office/powerpoint/2010/main" val="207937701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KRİYOJENİK  SIVILAR</a:t>
            </a:r>
            <a:endParaRPr lang="tr-TR" sz="2400" b="1" dirty="0"/>
          </a:p>
        </p:txBody>
      </p:sp>
      <p:sp>
        <p:nvSpPr>
          <p:cNvPr id="4" name="Rectangle 3"/>
          <p:cNvSpPr>
            <a:spLocks noGrp="1" noChangeArrowheads="1"/>
          </p:cNvSpPr>
          <p:nvPr>
            <p:ph idx="1"/>
          </p:nvPr>
        </p:nvSpPr>
        <p:spPr>
          <a:xfrm>
            <a:off x="1435608" y="1124744"/>
            <a:ext cx="7498080" cy="5400600"/>
          </a:xfrm>
        </p:spPr>
        <p:txBody>
          <a:bodyPr>
            <a:normAutofit lnSpcReduction="10000"/>
          </a:bodyPr>
          <a:lstStyle/>
          <a:p>
            <a:pPr>
              <a:lnSpc>
                <a:spcPct val="150000"/>
              </a:lnSpc>
              <a:spcBef>
                <a:spcPts val="0"/>
              </a:spcBef>
              <a:buFont typeface="Wingdings" pitchFamily="2" charset="2"/>
              <a:buChar char="v"/>
            </a:pPr>
            <a:r>
              <a:rPr lang="tr-TR" sz="2000" b="1" dirty="0" err="1"/>
              <a:t>Kriyojenik</a:t>
            </a:r>
            <a:r>
              <a:rPr lang="tr-TR" sz="2000" b="1" dirty="0"/>
              <a:t> </a:t>
            </a:r>
            <a:r>
              <a:rPr lang="tr-TR" sz="2000" b="1" dirty="0" smtClean="0"/>
              <a:t> sıvılar  </a:t>
            </a:r>
            <a:r>
              <a:rPr lang="tr-TR" sz="2000" b="1" u="sng" dirty="0" smtClean="0"/>
              <a:t>çok  düşük  sıcaklıkta  sıvılaştırılmış </a:t>
            </a:r>
            <a:r>
              <a:rPr lang="tr-TR" sz="2000" b="1" u="sng" dirty="0"/>
              <a:t>gazlardır</a:t>
            </a:r>
            <a:r>
              <a:rPr lang="tr-TR" sz="2000" b="1" dirty="0"/>
              <a:t>. </a:t>
            </a:r>
            <a:r>
              <a:rPr lang="tr-TR" sz="2000" b="1" dirty="0" smtClean="0"/>
              <a:t> </a:t>
            </a:r>
            <a:r>
              <a:rPr lang="tr-TR" sz="2000" b="1" dirty="0" err="1" smtClean="0"/>
              <a:t>Kriyojenik</a:t>
            </a:r>
            <a:r>
              <a:rPr lang="tr-TR" sz="2000" b="1" dirty="0" smtClean="0"/>
              <a:t> </a:t>
            </a:r>
            <a:r>
              <a:rPr lang="tr-TR" sz="2000" b="1" dirty="0"/>
              <a:t>sıvıların kaynama </a:t>
            </a:r>
            <a:r>
              <a:rPr lang="tr-TR" sz="2000" b="1" dirty="0" smtClean="0"/>
              <a:t>noktaları                        </a:t>
            </a:r>
            <a:r>
              <a:rPr lang="tr-TR" sz="2000" b="1" dirty="0"/>
              <a:t>-</a:t>
            </a:r>
            <a:r>
              <a:rPr lang="tr-TR" sz="2000" b="1" dirty="0" smtClean="0"/>
              <a:t>150°C </a:t>
            </a:r>
            <a:r>
              <a:rPr lang="tr-TR" sz="2000" b="1" dirty="0" err="1" smtClean="0"/>
              <a:t>ın</a:t>
            </a:r>
            <a:r>
              <a:rPr lang="tr-TR" sz="2000" b="1" dirty="0" smtClean="0"/>
              <a:t> </a:t>
            </a:r>
            <a:r>
              <a:rPr lang="tr-TR" sz="2000" b="1" dirty="0"/>
              <a:t>altındadır. </a:t>
            </a:r>
            <a:r>
              <a:rPr lang="tr-TR" sz="2000" b="1" dirty="0" smtClean="0"/>
              <a:t> Bütün </a:t>
            </a:r>
            <a:r>
              <a:rPr lang="tr-TR" sz="2000" b="1" dirty="0" err="1"/>
              <a:t>kriyojenik</a:t>
            </a:r>
            <a:r>
              <a:rPr lang="tr-TR" sz="2000" b="1" dirty="0"/>
              <a:t> sıvılar </a:t>
            </a:r>
            <a:r>
              <a:rPr lang="tr-TR" sz="2000" b="1" u="sng" dirty="0"/>
              <a:t>normal sıcaklık ve basınçta gaz halindedirler</a:t>
            </a:r>
            <a:r>
              <a:rPr lang="tr-TR" sz="2000" b="1" dirty="0"/>
              <a:t>. </a:t>
            </a:r>
            <a:r>
              <a:rPr lang="tr-TR" sz="2000" b="1" dirty="0" smtClean="0"/>
              <a:t> Bu </a:t>
            </a:r>
            <a:r>
              <a:rPr lang="tr-TR" sz="2000" b="1" dirty="0"/>
              <a:t>gazları sıvılaştırmak için önce oda sıcaklığının altına soğutmak sonra basınç uygulamak gerekir. </a:t>
            </a:r>
            <a:r>
              <a:rPr lang="tr-TR" sz="2000" b="1" dirty="0" smtClean="0"/>
              <a:t> Değişik </a:t>
            </a:r>
            <a:r>
              <a:rPr lang="tr-TR" sz="2000" b="1" dirty="0"/>
              <a:t>özellikleri olmakla </a:t>
            </a:r>
            <a:r>
              <a:rPr lang="tr-TR" sz="2000" b="1" dirty="0" smtClean="0"/>
              <a:t>birlikte </a:t>
            </a:r>
            <a:r>
              <a:rPr lang="tr-TR" sz="2000" b="1" dirty="0"/>
              <a:t>iki özellikleri ortaktır</a:t>
            </a:r>
            <a:r>
              <a:rPr lang="tr-TR" sz="2000" b="1" dirty="0" smtClean="0"/>
              <a:t>.  Çok soğukturlar,  çok </a:t>
            </a:r>
            <a:r>
              <a:rPr lang="tr-TR" sz="2000" b="1" dirty="0"/>
              <a:t>büyük miktarda gaza </a:t>
            </a:r>
            <a:r>
              <a:rPr lang="tr-TR" sz="2000" b="1" dirty="0" smtClean="0"/>
              <a:t>dönüşürler.  Gazları </a:t>
            </a:r>
            <a:r>
              <a:rPr lang="tr-TR" sz="2000" b="1" dirty="0"/>
              <a:t>ve buharları da çok soğuktur </a:t>
            </a:r>
            <a:r>
              <a:rPr lang="tr-TR" sz="2000" b="1" dirty="0" smtClean="0"/>
              <a:t>,  havada </a:t>
            </a:r>
            <a:r>
              <a:rPr lang="tr-TR" sz="2000" b="1" dirty="0"/>
              <a:t>yoğunlaşarak sis oluştururlar. </a:t>
            </a:r>
            <a:r>
              <a:rPr lang="tr-TR" sz="2000" b="1" dirty="0" smtClean="0"/>
              <a:t> </a:t>
            </a:r>
            <a:endParaRPr lang="tr-TR" sz="2000" b="1" dirty="0"/>
          </a:p>
          <a:p>
            <a:pPr>
              <a:lnSpc>
                <a:spcPct val="150000"/>
              </a:lnSpc>
              <a:spcBef>
                <a:spcPts val="0"/>
              </a:spcBef>
              <a:buFont typeface="Wingdings" pitchFamily="2" charset="2"/>
              <a:buChar char="v"/>
            </a:pPr>
            <a:r>
              <a:rPr lang="tr-TR" sz="2000" b="1" dirty="0" err="1" smtClean="0"/>
              <a:t>Kriyojenik</a:t>
            </a:r>
            <a:r>
              <a:rPr lang="tr-TR" sz="2000" b="1" dirty="0" smtClean="0"/>
              <a:t> </a:t>
            </a:r>
            <a:r>
              <a:rPr lang="tr-TR" sz="2000" b="1" dirty="0"/>
              <a:t>sıvılara örnekler; </a:t>
            </a:r>
            <a:r>
              <a:rPr lang="tr-TR" sz="2000" b="1" dirty="0" smtClean="0"/>
              <a:t>sıvı </a:t>
            </a:r>
            <a:r>
              <a:rPr lang="tr-TR" sz="2000" b="1" dirty="0"/>
              <a:t>azot, </a:t>
            </a:r>
            <a:r>
              <a:rPr lang="tr-TR" sz="2000" b="1" dirty="0" smtClean="0"/>
              <a:t> sıvı </a:t>
            </a:r>
            <a:r>
              <a:rPr lang="tr-TR" sz="2000" b="1" dirty="0"/>
              <a:t>helyum, </a:t>
            </a:r>
            <a:r>
              <a:rPr lang="tr-TR" sz="2000" b="1" dirty="0" smtClean="0"/>
              <a:t> katı karbon dioksit </a:t>
            </a:r>
            <a:r>
              <a:rPr lang="tr-TR" sz="2000" b="1" dirty="0"/>
              <a:t>(kuru buz), </a:t>
            </a:r>
            <a:r>
              <a:rPr lang="tr-TR" sz="2000" b="1" dirty="0" smtClean="0"/>
              <a:t> sıvı </a:t>
            </a:r>
            <a:r>
              <a:rPr lang="tr-TR" sz="2000" b="1" dirty="0"/>
              <a:t>oksijen, </a:t>
            </a:r>
            <a:r>
              <a:rPr lang="tr-TR" sz="2000" b="1" dirty="0" smtClean="0"/>
              <a:t> sıvı </a:t>
            </a:r>
            <a:r>
              <a:rPr lang="tr-TR" sz="2000" b="1" dirty="0"/>
              <a:t>argon.</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141</a:t>
            </a:fld>
            <a:endParaRPr lang="tr-TR"/>
          </a:p>
        </p:txBody>
      </p:sp>
    </p:spTree>
    <p:extLst>
      <p:ext uri="{BB962C8B-B14F-4D97-AF65-F5344CB8AC3E}">
        <p14:creationId xmlns:p14="http://schemas.microsoft.com/office/powerpoint/2010/main" val="39980587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35608" y="274638"/>
            <a:ext cx="7498080" cy="1570186"/>
          </a:xfrm>
        </p:spPr>
        <p:txBody>
          <a:bodyPr/>
          <a:lstStyle/>
          <a:p>
            <a:r>
              <a:rPr lang="tr-TR" sz="2400" b="1" dirty="0" smtClean="0"/>
              <a:t>KİMYASALLARIN  GÜVENLİK  RİSKLERİNİ  ETKİLEYEN  FAKTÖRLER</a:t>
            </a:r>
            <a:endParaRPr lang="tr-TR" sz="2400" b="1" dirty="0"/>
          </a:p>
        </p:txBody>
      </p:sp>
      <p:sp>
        <p:nvSpPr>
          <p:cNvPr id="4" name="Rectangle 3"/>
          <p:cNvSpPr>
            <a:spLocks noGrp="1" noChangeArrowheads="1"/>
          </p:cNvSpPr>
          <p:nvPr>
            <p:ph idx="1"/>
          </p:nvPr>
        </p:nvSpPr>
        <p:spPr>
          <a:xfrm>
            <a:off x="457200" y="2000240"/>
            <a:ext cx="8229600" cy="4125923"/>
          </a:xfrm>
        </p:spPr>
        <p:txBody>
          <a:bodyPr/>
          <a:lstStyle/>
          <a:p>
            <a:pPr>
              <a:buFont typeface="Wingdings" pitchFamily="2" charset="2"/>
              <a:buChar char="v"/>
            </a:pPr>
            <a:r>
              <a:rPr lang="tr-TR" sz="2400" b="1" dirty="0"/>
              <a:t>Kimyasalların neden oldukları yanma, </a:t>
            </a:r>
            <a:r>
              <a:rPr lang="tr-TR" sz="2400" b="1" dirty="0" smtClean="0"/>
              <a:t>parlama, </a:t>
            </a:r>
            <a:r>
              <a:rPr lang="tr-TR" sz="2400" b="1" dirty="0"/>
              <a:t>patlamanın kontrol altına alınması için kimyasalların özellikleri ve verebilecekleri zararlar bilinmeli ve risk değerlendirmesi yapılmalıdır.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142</a:t>
            </a:fld>
            <a:endParaRPr lang="tr-TR"/>
          </a:p>
        </p:txBody>
      </p:sp>
    </p:spTree>
    <p:extLst>
      <p:ext uri="{BB962C8B-B14F-4D97-AF65-F5344CB8AC3E}">
        <p14:creationId xmlns:p14="http://schemas.microsoft.com/office/powerpoint/2010/main" val="92461888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1.  KENDİLİĞİNDEN TUTUŞMA SICAKLIĞI:</a:t>
            </a:r>
            <a:endParaRPr lang="tr-TR" sz="2400" b="1" dirty="0"/>
          </a:p>
        </p:txBody>
      </p:sp>
      <p:sp>
        <p:nvSpPr>
          <p:cNvPr id="4" name="Rectangle 3"/>
          <p:cNvSpPr>
            <a:spLocks noGrp="1" noChangeArrowheads="1"/>
          </p:cNvSpPr>
          <p:nvPr>
            <p:ph idx="1"/>
          </p:nvPr>
        </p:nvSpPr>
        <p:spPr>
          <a:xfrm>
            <a:off x="457200" y="2285992"/>
            <a:ext cx="8229600" cy="3840171"/>
          </a:xfrm>
        </p:spPr>
        <p:txBody>
          <a:bodyPr/>
          <a:lstStyle/>
          <a:p>
            <a:pPr>
              <a:buFont typeface="Wingdings" pitchFamily="2" charset="2"/>
              <a:buChar char="v"/>
            </a:pPr>
            <a:r>
              <a:rPr lang="tr-TR" sz="2400" b="1" u="sng" dirty="0"/>
              <a:t>Bir maddenin dışarıdan enerji almadan tutuştuğu sıcaklık olarak tanımlanır</a:t>
            </a:r>
            <a:r>
              <a:rPr lang="tr-TR" sz="2400" b="1" dirty="0"/>
              <a:t>. </a:t>
            </a:r>
            <a:endParaRPr lang="tr-TR" sz="2400" b="1" dirty="0" smtClean="0"/>
          </a:p>
          <a:p>
            <a:pPr>
              <a:buNone/>
            </a:pPr>
            <a:endParaRPr lang="tr-TR" sz="2400" b="1" dirty="0" smtClean="0"/>
          </a:p>
          <a:p>
            <a:pPr>
              <a:buFont typeface="Wingdings" pitchFamily="2" charset="2"/>
              <a:buChar char="v"/>
            </a:pPr>
            <a:r>
              <a:rPr lang="tr-TR" sz="2400" b="1" dirty="0" smtClean="0"/>
              <a:t>Patlayıcı </a:t>
            </a:r>
            <a:r>
              <a:rPr lang="tr-TR" sz="2400" b="1" dirty="0"/>
              <a:t>ortamın tutuşabileceği ısınmış bir </a:t>
            </a:r>
            <a:r>
              <a:rPr lang="tr-TR" sz="2400" b="1" dirty="0" smtClean="0"/>
              <a:t>yüzey ;  </a:t>
            </a:r>
            <a:r>
              <a:rPr lang="tr-TR" sz="2400" b="1" dirty="0"/>
              <a:t>etüv, </a:t>
            </a:r>
            <a:r>
              <a:rPr lang="tr-TR" sz="2400" b="1" dirty="0" smtClean="0"/>
              <a:t>fırın </a:t>
            </a:r>
            <a:r>
              <a:rPr lang="tr-TR" sz="2400" b="1" dirty="0"/>
              <a:t>gibi ekipmanların içlerindeki ısıyı </a:t>
            </a:r>
            <a:r>
              <a:rPr lang="tr-TR" sz="2400" b="1" dirty="0" smtClean="0"/>
              <a:t>dışarıya aktarmaları ile oluşur</a:t>
            </a:r>
            <a:r>
              <a:rPr lang="tr-TR" sz="2400" b="1" dirty="0"/>
              <a:t>.</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143</a:t>
            </a:fld>
            <a:endParaRPr lang="tr-TR"/>
          </a:p>
        </p:txBody>
      </p:sp>
    </p:spTree>
    <p:extLst>
      <p:ext uri="{BB962C8B-B14F-4D97-AF65-F5344CB8AC3E}">
        <p14:creationId xmlns:p14="http://schemas.microsoft.com/office/powerpoint/2010/main" val="200089414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2.  YANMA NOKTASI</a:t>
            </a:r>
            <a:r>
              <a:rPr lang="tr-TR" sz="2400" dirty="0" smtClean="0"/>
              <a:t> </a:t>
            </a:r>
            <a:endParaRPr lang="tr-TR" sz="2400" dirty="0"/>
          </a:p>
        </p:txBody>
      </p:sp>
      <p:sp>
        <p:nvSpPr>
          <p:cNvPr id="4" name="Rectangle 3"/>
          <p:cNvSpPr>
            <a:spLocks noGrp="1" noChangeArrowheads="1"/>
          </p:cNvSpPr>
          <p:nvPr>
            <p:ph idx="1"/>
          </p:nvPr>
        </p:nvSpPr>
        <p:spPr>
          <a:xfrm>
            <a:off x="457200" y="2071678"/>
            <a:ext cx="8229600" cy="4054485"/>
          </a:xfrm>
        </p:spPr>
        <p:txBody>
          <a:bodyPr/>
          <a:lstStyle/>
          <a:p>
            <a:pPr>
              <a:buFont typeface="Wingdings" pitchFamily="2" charset="2"/>
              <a:buChar char="v"/>
            </a:pPr>
            <a:r>
              <a:rPr lang="tr-TR" sz="2400" b="1" u="sng" dirty="0"/>
              <a:t>Alevin sürekliliğini kendi kendine sağladığı sıcaklığa yanma noktası denir</a:t>
            </a:r>
            <a:r>
              <a:rPr lang="tr-TR" sz="2400" b="1" dirty="0"/>
              <a:t>. </a:t>
            </a:r>
            <a:endParaRPr lang="tr-TR" sz="2400" b="1" dirty="0" smtClean="0"/>
          </a:p>
          <a:p>
            <a:pPr>
              <a:buNone/>
            </a:pPr>
            <a:endParaRPr lang="tr-TR" sz="2400" b="1" dirty="0" smtClean="0"/>
          </a:p>
          <a:p>
            <a:pPr>
              <a:buFont typeface="Wingdings" pitchFamily="2" charset="2"/>
              <a:buChar char="v"/>
            </a:pPr>
            <a:r>
              <a:rPr lang="tr-TR" sz="2400" b="1" dirty="0" smtClean="0"/>
              <a:t>Böylece </a:t>
            </a:r>
            <a:r>
              <a:rPr lang="tr-TR" sz="2400" b="1" dirty="0"/>
              <a:t>alev sıvı buharının sürekli yanmasını sağlar. Parlama noktasında </a:t>
            </a:r>
            <a:r>
              <a:rPr lang="tr-TR" sz="2400" b="1" dirty="0" smtClean="0"/>
              <a:t>oluşan alev </a:t>
            </a:r>
            <a:r>
              <a:rPr lang="tr-TR" sz="2400" b="1" dirty="0"/>
              <a:t>kalıcı </a:t>
            </a:r>
            <a:r>
              <a:rPr lang="tr-TR" sz="2400" b="1" dirty="0" smtClean="0"/>
              <a:t>değildir.</a:t>
            </a:r>
          </a:p>
          <a:p>
            <a:pPr>
              <a:buNone/>
            </a:pPr>
            <a:endParaRPr lang="tr-TR" sz="2400" b="1" dirty="0" smtClean="0"/>
          </a:p>
          <a:p>
            <a:pPr>
              <a:buFont typeface="Wingdings" pitchFamily="2" charset="2"/>
              <a:buChar char="v"/>
            </a:pPr>
            <a:r>
              <a:rPr lang="tr-TR" sz="2400" b="1" dirty="0" smtClean="0"/>
              <a:t>Yanma </a:t>
            </a:r>
            <a:r>
              <a:rPr lang="tr-TR" sz="2400" b="1" dirty="0"/>
              <a:t>noktası genellikle parlama noktasının birkaç derece üzerinde bir sıcaklıktır.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144</a:t>
            </a:fld>
            <a:endParaRPr lang="tr-TR"/>
          </a:p>
        </p:txBody>
      </p:sp>
    </p:spTree>
    <p:extLst>
      <p:ext uri="{BB962C8B-B14F-4D97-AF65-F5344CB8AC3E}">
        <p14:creationId xmlns:p14="http://schemas.microsoft.com/office/powerpoint/2010/main" val="406706465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3.  PARLAMA NOKTASI</a:t>
            </a:r>
            <a:r>
              <a:rPr lang="tr-TR" sz="2400" dirty="0" smtClean="0"/>
              <a:t> </a:t>
            </a:r>
            <a:endParaRPr lang="tr-TR" sz="2400" dirty="0"/>
          </a:p>
        </p:txBody>
      </p:sp>
      <p:sp>
        <p:nvSpPr>
          <p:cNvPr id="4" name="Rectangle 3"/>
          <p:cNvSpPr>
            <a:spLocks noGrp="1" noChangeArrowheads="1"/>
          </p:cNvSpPr>
          <p:nvPr>
            <p:ph idx="1"/>
          </p:nvPr>
        </p:nvSpPr>
        <p:spPr/>
        <p:txBody>
          <a:bodyPr>
            <a:normAutofit/>
          </a:bodyPr>
          <a:lstStyle/>
          <a:p>
            <a:pPr>
              <a:lnSpc>
                <a:spcPct val="90000"/>
              </a:lnSpc>
              <a:buFont typeface="Wingdings" pitchFamily="2" charset="2"/>
              <a:buChar char="v"/>
            </a:pPr>
            <a:r>
              <a:rPr lang="tr-TR" sz="2400" b="1" u="sng" dirty="0"/>
              <a:t>Bir sıvının hava ile tutuşabilen </a:t>
            </a:r>
            <a:r>
              <a:rPr lang="tr-TR" sz="2400" b="1" u="sng" dirty="0" smtClean="0"/>
              <a:t>karışım </a:t>
            </a:r>
            <a:r>
              <a:rPr lang="tr-TR" sz="2400" b="1" u="sng" dirty="0"/>
              <a:t>oluşturduğu en düşük sıcaklıktır</a:t>
            </a:r>
            <a:r>
              <a:rPr lang="tr-TR" sz="2400" b="1" dirty="0" smtClean="0"/>
              <a:t>.</a:t>
            </a:r>
          </a:p>
          <a:p>
            <a:pPr>
              <a:lnSpc>
                <a:spcPct val="90000"/>
              </a:lnSpc>
              <a:buNone/>
            </a:pPr>
            <a:endParaRPr lang="tr-TR" sz="2400" b="1" dirty="0"/>
          </a:p>
          <a:p>
            <a:pPr>
              <a:lnSpc>
                <a:spcPct val="90000"/>
              </a:lnSpc>
              <a:buFont typeface="Wingdings" pitchFamily="2" charset="2"/>
              <a:buChar char="v"/>
            </a:pPr>
            <a:r>
              <a:rPr lang="tr-TR" sz="2400" b="1" dirty="0" smtClean="0"/>
              <a:t>Parlama noktası bir buharın </a:t>
            </a:r>
            <a:r>
              <a:rPr lang="tr-TR" sz="2400" b="1" dirty="0"/>
              <a:t>alev </a:t>
            </a:r>
            <a:r>
              <a:rPr lang="tr-TR" sz="2400" b="1" dirty="0" smtClean="0"/>
              <a:t>alabileceği en düşük sıcaklıktır.  Alev oluşur ve söner.</a:t>
            </a:r>
          </a:p>
          <a:p>
            <a:pPr>
              <a:lnSpc>
                <a:spcPct val="90000"/>
              </a:lnSpc>
              <a:buNone/>
            </a:pPr>
            <a:endParaRPr lang="tr-TR" sz="2400" b="1" dirty="0" smtClean="0"/>
          </a:p>
          <a:p>
            <a:pPr>
              <a:lnSpc>
                <a:spcPct val="90000"/>
              </a:lnSpc>
              <a:buFont typeface="Wingdings" pitchFamily="2" charset="2"/>
              <a:buChar char="v"/>
            </a:pPr>
            <a:r>
              <a:rPr lang="tr-TR" sz="2400" b="1" dirty="0" smtClean="0"/>
              <a:t>Uygulamada </a:t>
            </a:r>
            <a:r>
              <a:rPr lang="tr-TR" sz="2400" b="1" dirty="0"/>
              <a:t>parlama noktası, bir buharın tutuşması </a:t>
            </a:r>
            <a:r>
              <a:rPr lang="tr-TR" sz="2400" b="1" dirty="0" smtClean="0"/>
              <a:t>ya da patlamasının mümkün olduğu </a:t>
            </a:r>
            <a:r>
              <a:rPr lang="tr-TR" sz="2400" b="1" dirty="0"/>
              <a:t>sıcaklık olarak kabul edilmektedir. </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145</a:t>
            </a:fld>
            <a:endParaRPr lang="tr-TR"/>
          </a:p>
        </p:txBody>
      </p:sp>
    </p:spTree>
    <p:extLst>
      <p:ext uri="{BB962C8B-B14F-4D97-AF65-F5344CB8AC3E}">
        <p14:creationId xmlns:p14="http://schemas.microsoft.com/office/powerpoint/2010/main" val="42362190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2"/>
          </p:nvPr>
        </p:nvSpPr>
        <p:spPr>
          <a:xfrm>
            <a:off x="1979712" y="1524000"/>
            <a:ext cx="6953976" cy="4663440"/>
          </a:xfrm>
        </p:spPr>
        <p:txBody>
          <a:bodyPr>
            <a:normAutofit/>
          </a:bodyPr>
          <a:lstStyle/>
          <a:p>
            <a:pPr>
              <a:buFont typeface="Wingdings" pitchFamily="2" charset="2"/>
              <a:buChar char="v"/>
            </a:pPr>
            <a:r>
              <a:rPr lang="tr-TR" sz="2400" b="1" dirty="0"/>
              <a:t>Kimyasallar için karakteristik olan alev alma veya parlama noktasıdır. Aşağıda bazı kimyasalların parlama noktaları verilmiştir. </a:t>
            </a:r>
            <a:endParaRPr lang="tr-TR" sz="2400" b="1" dirty="0" smtClean="0"/>
          </a:p>
          <a:p>
            <a:pPr>
              <a:buNone/>
            </a:pPr>
            <a:endParaRPr lang="tr-TR" sz="2400" b="1" dirty="0"/>
          </a:p>
          <a:p>
            <a:pPr marL="457200" indent="-457200">
              <a:buNone/>
            </a:pPr>
            <a:r>
              <a:rPr lang="tr-TR" sz="2400" b="1" dirty="0"/>
              <a:t>Benzin		-</a:t>
            </a:r>
            <a:r>
              <a:rPr lang="tr-TR" sz="2400" b="1" dirty="0" smtClean="0"/>
              <a:t>43</a:t>
            </a:r>
            <a:r>
              <a:rPr lang="tr-TR" sz="2400" b="1" baseline="30000" dirty="0" smtClean="0"/>
              <a:t>0</a:t>
            </a:r>
            <a:r>
              <a:rPr lang="tr-TR" sz="2400" b="1" dirty="0" smtClean="0"/>
              <a:t>C</a:t>
            </a:r>
            <a:endParaRPr lang="tr-TR" sz="2400" b="1" dirty="0"/>
          </a:p>
          <a:p>
            <a:pPr marL="457200" indent="-457200">
              <a:buNone/>
            </a:pPr>
            <a:r>
              <a:rPr lang="tr-TR" sz="2400" b="1" dirty="0"/>
              <a:t>Aseton		-</a:t>
            </a:r>
            <a:r>
              <a:rPr lang="tr-TR" sz="2400" b="1" dirty="0" smtClean="0"/>
              <a:t>19</a:t>
            </a:r>
            <a:r>
              <a:rPr lang="tr-TR" sz="2400" b="1" baseline="30000" dirty="0" smtClean="0"/>
              <a:t>0</a:t>
            </a:r>
            <a:r>
              <a:rPr lang="tr-TR" sz="2400" b="1" dirty="0" smtClean="0"/>
              <a:t>C</a:t>
            </a:r>
            <a:endParaRPr lang="tr-TR" sz="2400" b="1" dirty="0"/>
          </a:p>
          <a:p>
            <a:pPr marL="457200" indent="-457200">
              <a:buNone/>
            </a:pPr>
            <a:r>
              <a:rPr lang="tr-TR" sz="2400" b="1" dirty="0"/>
              <a:t>Gazyağı		 </a:t>
            </a:r>
            <a:r>
              <a:rPr lang="tr-TR" sz="2400" b="1" dirty="0" smtClean="0"/>
              <a:t>43</a:t>
            </a:r>
            <a:r>
              <a:rPr lang="tr-TR" sz="2400" b="1" baseline="30000" dirty="0" smtClean="0"/>
              <a:t>0</a:t>
            </a:r>
            <a:r>
              <a:rPr lang="tr-TR" sz="2400" b="1" dirty="0" smtClean="0"/>
              <a:t>C</a:t>
            </a:r>
            <a:endParaRPr lang="tr-TR" sz="2400" b="1"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146</a:t>
            </a:fld>
            <a:endParaRPr lang="tr-TR"/>
          </a:p>
        </p:txBody>
      </p:sp>
    </p:spTree>
    <p:extLst>
      <p:ext uri="{BB962C8B-B14F-4D97-AF65-F5344CB8AC3E}">
        <p14:creationId xmlns:p14="http://schemas.microsoft.com/office/powerpoint/2010/main" val="311835863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tr-TR" sz="2400" b="1" dirty="0" smtClean="0"/>
              <a:t>PATLAMA  (PARLAMA)   LİMİTLERİ</a:t>
            </a:r>
            <a:endParaRPr lang="tr-TR" sz="2400" b="1" dirty="0"/>
          </a:p>
        </p:txBody>
      </p:sp>
      <p:sp>
        <p:nvSpPr>
          <p:cNvPr id="4" name="Rectangle 3"/>
          <p:cNvSpPr>
            <a:spLocks noGrp="1" noChangeArrowheads="1"/>
          </p:cNvSpPr>
          <p:nvPr>
            <p:ph idx="1"/>
          </p:nvPr>
        </p:nvSpPr>
        <p:spPr>
          <a:xfrm>
            <a:off x="457200" y="2143116"/>
            <a:ext cx="8229600" cy="3983047"/>
          </a:xfrm>
        </p:spPr>
        <p:txBody>
          <a:bodyPr/>
          <a:lstStyle/>
          <a:p>
            <a:pPr>
              <a:buFont typeface="Wingdings" pitchFamily="2" charset="2"/>
              <a:buChar char="v"/>
            </a:pPr>
            <a:r>
              <a:rPr lang="tr-TR" sz="2400" b="1" dirty="0"/>
              <a:t>Yanıcı </a:t>
            </a:r>
            <a:r>
              <a:rPr lang="tr-TR" sz="2400" b="1" dirty="0" smtClean="0"/>
              <a:t>ya da </a:t>
            </a:r>
            <a:r>
              <a:rPr lang="tr-TR" sz="2400" b="1" dirty="0"/>
              <a:t>parlayıcı sıvıların buharları </a:t>
            </a:r>
            <a:r>
              <a:rPr lang="tr-TR" sz="2400" b="1" u="sng" dirty="0"/>
              <a:t>hava ile uygun oranlarda </a:t>
            </a:r>
            <a:r>
              <a:rPr lang="tr-TR" sz="2400" b="1" u="sng" dirty="0" smtClean="0"/>
              <a:t>bulunduğunda </a:t>
            </a:r>
            <a:r>
              <a:rPr lang="tr-TR" sz="2400" b="1" u="sng" dirty="0"/>
              <a:t>ve ortamda bir </a:t>
            </a:r>
            <a:r>
              <a:rPr lang="tr-TR" sz="2400" b="1" u="sng" dirty="0" smtClean="0"/>
              <a:t>tutuşturucu kaynak </a:t>
            </a:r>
            <a:r>
              <a:rPr lang="tr-TR" sz="2400" b="1" u="sng" dirty="0"/>
              <a:t>varsa hızlı bir yanma veya patlama olur</a:t>
            </a:r>
            <a:r>
              <a:rPr lang="tr-TR" sz="2400" b="1" dirty="0"/>
              <a:t>. </a:t>
            </a:r>
            <a:r>
              <a:rPr lang="tr-TR" sz="2400" b="1" dirty="0" smtClean="0"/>
              <a:t>  </a:t>
            </a:r>
          </a:p>
          <a:p>
            <a:pPr>
              <a:buNone/>
            </a:pPr>
            <a:endParaRPr lang="tr-TR" sz="2400" b="1" dirty="0" smtClean="0"/>
          </a:p>
          <a:p>
            <a:pPr>
              <a:buFont typeface="Wingdings" pitchFamily="2" charset="2"/>
              <a:buChar char="v"/>
            </a:pPr>
            <a:r>
              <a:rPr lang="tr-TR" sz="2400" b="1" dirty="0" smtClean="0"/>
              <a:t>Bu </a:t>
            </a:r>
            <a:r>
              <a:rPr lang="tr-TR" sz="2400" b="1" dirty="0"/>
              <a:t>uygun orana parlama aralığı veya patlama aralığı denir.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147</a:t>
            </a:fld>
            <a:endParaRPr lang="tr-TR"/>
          </a:p>
        </p:txBody>
      </p:sp>
    </p:spTree>
    <p:extLst>
      <p:ext uri="{BB962C8B-B14F-4D97-AF65-F5344CB8AC3E}">
        <p14:creationId xmlns:p14="http://schemas.microsoft.com/office/powerpoint/2010/main" val="25801746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tr-TR" sz="2400" b="1" dirty="0" smtClean="0"/>
              <a:t>        PATLAMA ALT LİMİTİ   (LEL), </a:t>
            </a:r>
            <a:r>
              <a:rPr lang="tr-TR" sz="2400" dirty="0" smtClean="0"/>
              <a:t> </a:t>
            </a:r>
            <a:endParaRPr lang="tr-TR" sz="2400" dirty="0"/>
          </a:p>
        </p:txBody>
      </p:sp>
      <p:sp>
        <p:nvSpPr>
          <p:cNvPr id="4" name="Rectangle 3"/>
          <p:cNvSpPr>
            <a:spLocks noGrp="1" noChangeArrowheads="1"/>
          </p:cNvSpPr>
          <p:nvPr>
            <p:ph idx="1"/>
          </p:nvPr>
        </p:nvSpPr>
        <p:spPr>
          <a:xfrm>
            <a:off x="457200" y="2071678"/>
            <a:ext cx="8229600" cy="4054485"/>
          </a:xfrm>
        </p:spPr>
        <p:txBody>
          <a:bodyPr/>
          <a:lstStyle/>
          <a:p>
            <a:pPr>
              <a:buFont typeface="Wingdings" pitchFamily="2" charset="2"/>
              <a:buChar char="v"/>
            </a:pPr>
            <a:r>
              <a:rPr lang="tr-TR" sz="2400" b="1" u="sng" dirty="0" smtClean="0"/>
              <a:t>Havadaki yanıcı </a:t>
            </a:r>
            <a:r>
              <a:rPr lang="tr-TR" sz="2400" b="1" u="sng" dirty="0"/>
              <a:t>buhar yüzdesinin bir </a:t>
            </a:r>
            <a:r>
              <a:rPr lang="tr-TR" sz="2400" b="1" u="sng" dirty="0" smtClean="0"/>
              <a:t>yanma ya da </a:t>
            </a:r>
            <a:r>
              <a:rPr lang="tr-TR" sz="2400" b="1" u="sng" dirty="0"/>
              <a:t>patlama oluşturması için gerekli olan en alt </a:t>
            </a:r>
            <a:r>
              <a:rPr lang="tr-TR" sz="2400" b="1" u="sng" dirty="0" smtClean="0"/>
              <a:t>değerdir</a:t>
            </a:r>
            <a:r>
              <a:rPr lang="tr-TR" sz="2400" b="1" dirty="0" smtClean="0"/>
              <a:t>.</a:t>
            </a:r>
          </a:p>
          <a:p>
            <a:pPr>
              <a:buNone/>
            </a:pPr>
            <a:endParaRPr lang="tr-TR" sz="2400" b="1" dirty="0" smtClean="0"/>
          </a:p>
          <a:p>
            <a:pPr>
              <a:buFont typeface="Wingdings" pitchFamily="2" charset="2"/>
              <a:buChar char="v"/>
            </a:pPr>
            <a:r>
              <a:rPr lang="tr-TR" sz="2400" b="1" dirty="0" smtClean="0"/>
              <a:t>Bunun </a:t>
            </a:r>
            <a:r>
              <a:rPr lang="tr-TR" sz="2400" b="1" dirty="0"/>
              <a:t>altındaki konsantrasyonlarda </a:t>
            </a:r>
            <a:r>
              <a:rPr lang="tr-TR" sz="2400" b="1" dirty="0" smtClean="0"/>
              <a:t>yanıcı madde </a:t>
            </a:r>
            <a:r>
              <a:rPr lang="tr-TR" sz="2400" b="1" dirty="0"/>
              <a:t>yeterli olmadığından </a:t>
            </a:r>
            <a:r>
              <a:rPr lang="tr-TR" sz="2400" b="1" dirty="0" smtClean="0"/>
              <a:t>yanma </a:t>
            </a:r>
            <a:r>
              <a:rPr lang="tr-TR" sz="2400" b="1" dirty="0"/>
              <a:t>olmaz ve </a:t>
            </a:r>
            <a:r>
              <a:rPr lang="tr-TR" sz="2400" b="1" dirty="0" smtClean="0"/>
              <a:t>fakir </a:t>
            </a:r>
            <a:r>
              <a:rPr lang="tr-TR" sz="2400" b="1" dirty="0"/>
              <a:t>karışım olarak nitelendirilir.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148</a:t>
            </a:fld>
            <a:endParaRPr lang="tr-TR"/>
          </a:p>
        </p:txBody>
      </p:sp>
    </p:spTree>
    <p:extLst>
      <p:ext uri="{BB962C8B-B14F-4D97-AF65-F5344CB8AC3E}">
        <p14:creationId xmlns:p14="http://schemas.microsoft.com/office/powerpoint/2010/main" val="41482227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tr-TR" sz="2400" b="1" dirty="0" smtClean="0"/>
              <a:t>              PATLAMA ÜST LİMİTİ   (UEL)</a:t>
            </a:r>
            <a:r>
              <a:rPr lang="tr-TR" sz="2400" dirty="0" smtClean="0"/>
              <a:t> </a:t>
            </a:r>
            <a:endParaRPr lang="tr-TR" sz="2400" dirty="0"/>
          </a:p>
        </p:txBody>
      </p:sp>
      <p:sp>
        <p:nvSpPr>
          <p:cNvPr id="5" name="Rectangle 3"/>
          <p:cNvSpPr>
            <a:spLocks noGrp="1" noChangeArrowheads="1"/>
          </p:cNvSpPr>
          <p:nvPr>
            <p:ph idx="1"/>
          </p:nvPr>
        </p:nvSpPr>
        <p:spPr>
          <a:xfrm>
            <a:off x="467544" y="2132856"/>
            <a:ext cx="8229600" cy="4525963"/>
          </a:xfrm>
        </p:spPr>
        <p:txBody>
          <a:bodyPr/>
          <a:lstStyle/>
          <a:p>
            <a:pPr>
              <a:buFont typeface="Wingdings" pitchFamily="2" charset="2"/>
              <a:buChar char="v"/>
            </a:pPr>
            <a:r>
              <a:rPr lang="tr-TR" sz="2400" b="1" dirty="0">
                <a:solidFill>
                  <a:srgbClr val="FF0000"/>
                </a:solidFill>
              </a:rPr>
              <a:t>Havadaki buhar yüzdesinin bir </a:t>
            </a:r>
            <a:r>
              <a:rPr lang="tr-TR" sz="2400" b="1" dirty="0" smtClean="0">
                <a:solidFill>
                  <a:srgbClr val="FF0000"/>
                </a:solidFill>
              </a:rPr>
              <a:t>yanma ya da </a:t>
            </a:r>
            <a:r>
              <a:rPr lang="tr-TR" sz="2400" b="1" dirty="0">
                <a:solidFill>
                  <a:srgbClr val="FF0000"/>
                </a:solidFill>
              </a:rPr>
              <a:t>patlama oluşturması için gerekli olan en üst </a:t>
            </a:r>
            <a:r>
              <a:rPr lang="tr-TR" sz="2400" b="1" dirty="0" smtClean="0">
                <a:solidFill>
                  <a:srgbClr val="FF0000"/>
                </a:solidFill>
              </a:rPr>
              <a:t>değerdir</a:t>
            </a:r>
            <a:r>
              <a:rPr lang="tr-TR" sz="2400" b="1" dirty="0">
                <a:solidFill>
                  <a:srgbClr val="FF0000"/>
                </a:solidFill>
              </a:rPr>
              <a:t>. </a:t>
            </a:r>
            <a:endParaRPr lang="tr-TR" sz="2400" b="1" dirty="0" smtClean="0">
              <a:solidFill>
                <a:srgbClr val="FF0000"/>
              </a:solidFill>
            </a:endParaRPr>
          </a:p>
          <a:p>
            <a:pPr>
              <a:buFont typeface="Wingdings" pitchFamily="2" charset="2"/>
              <a:buChar char="v"/>
            </a:pPr>
            <a:r>
              <a:rPr lang="tr-TR" sz="2400" b="1" dirty="0" smtClean="0"/>
              <a:t>Bunun </a:t>
            </a:r>
            <a:r>
              <a:rPr lang="tr-TR" sz="2400" b="1" dirty="0"/>
              <a:t>üstündeki konsantrasyonlarda hava (oksijen) yeterli olmadığından </a:t>
            </a:r>
            <a:r>
              <a:rPr lang="tr-TR" sz="2400" b="1" dirty="0" smtClean="0"/>
              <a:t>patlama </a:t>
            </a:r>
            <a:r>
              <a:rPr lang="tr-TR" sz="2400" b="1" dirty="0"/>
              <a:t>olmaz ve </a:t>
            </a:r>
            <a:r>
              <a:rPr lang="tr-TR" sz="2400" b="1" dirty="0" smtClean="0"/>
              <a:t>zengin </a:t>
            </a:r>
            <a:r>
              <a:rPr lang="tr-TR" sz="2400" b="1" dirty="0"/>
              <a:t>karışım olarak nitelendirilir.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149</a:t>
            </a:fld>
            <a:endParaRPr lang="tr-TR"/>
          </a:p>
        </p:txBody>
      </p:sp>
    </p:spTree>
    <p:extLst>
      <p:ext uri="{BB962C8B-B14F-4D97-AF65-F5344CB8AC3E}">
        <p14:creationId xmlns:p14="http://schemas.microsoft.com/office/powerpoint/2010/main" val="270655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normAutofit/>
          </a:bodyPr>
          <a:lstStyle/>
          <a:p>
            <a:pPr>
              <a:buFont typeface="Wingdings" pitchFamily="2" charset="2"/>
              <a:buChar char="Ø"/>
            </a:pPr>
            <a:r>
              <a:rPr lang="tr-TR" sz="2400" b="1" dirty="0" smtClean="0"/>
              <a:t>Bir  kimyasalın  birden fazla  zararlı  etkisi de olabilir.</a:t>
            </a:r>
          </a:p>
          <a:p>
            <a:pPr>
              <a:buFont typeface="Wingdings" pitchFamily="2" charset="2"/>
              <a:buChar char="Ø"/>
            </a:pPr>
            <a:r>
              <a:rPr lang="tr-TR" sz="2400" b="1" dirty="0" smtClean="0"/>
              <a:t>Hiçbir kimyasalı tamamen tehlikesiz  kabul etmemek gerekir.</a:t>
            </a:r>
          </a:p>
          <a:p>
            <a:pPr>
              <a:buFont typeface="Wingdings" pitchFamily="2" charset="2"/>
              <a:buChar char="Ø"/>
            </a:pPr>
            <a:r>
              <a:rPr lang="tr-TR" sz="2400" b="1" dirty="0" smtClean="0"/>
              <a:t>Kimyasalların  güvenli  bir şekilde üretilmesi, kullanılması,  taşınması ve  yok edilmesi diğer  bir deyişle kimyasal risklerin kontrol altında  tutulabilmesi  için  özelliklerinin  bilinmesi gerekir.</a:t>
            </a:r>
            <a:endParaRPr lang="tr-TR" sz="2400" b="1"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15</a:t>
            </a:fld>
            <a:endParaRPr lang="tr-TR"/>
          </a:p>
        </p:txBody>
      </p:sp>
    </p:spTree>
    <p:extLst>
      <p:ext uri="{BB962C8B-B14F-4D97-AF65-F5344CB8AC3E}">
        <p14:creationId xmlns:p14="http://schemas.microsoft.com/office/powerpoint/2010/main" val="39231369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0" y="65087"/>
            <a:ext cx="9144000" cy="6564313"/>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AF5E3B26-62D8-4653-B851-8E72443B1F6D}" type="slidenum">
              <a:rPr lang="tr-TR" smtClean="0"/>
              <a:pPr/>
              <a:t>150</a:t>
            </a:fld>
            <a:endParaRPr lang="tr-TR"/>
          </a:p>
        </p:txBody>
      </p:sp>
    </p:spTree>
    <p:extLst>
      <p:ext uri="{BB962C8B-B14F-4D97-AF65-F5344CB8AC3E}">
        <p14:creationId xmlns:p14="http://schemas.microsoft.com/office/powerpoint/2010/main" val="11873774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4.BUHAR</a:t>
            </a:r>
            <a:r>
              <a:rPr kumimoji="0" lang="tr-TR" sz="2400" b="1" i="0" u="none" strike="noStrike" kern="1200" cap="none" spc="0" normalizeH="0" noProof="0" dirty="0" smtClean="0">
                <a:ln>
                  <a:noFill/>
                </a:ln>
                <a:solidFill>
                  <a:schemeClr val="tx1"/>
                </a:solidFill>
                <a:effectLst/>
                <a:uLnTx/>
                <a:uFillTx/>
                <a:latin typeface="+mn-lt"/>
                <a:ea typeface="+mn-ea"/>
                <a:cs typeface="+mn-cs"/>
              </a:rPr>
              <a:t> YOĞUNLUĞU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Parlayabilen buharın havaya göre ağırlığıdır. </a:t>
            </a:r>
            <a:r>
              <a:rPr kumimoji="0" lang="tr-TR" sz="2400" b="1" i="0" strike="noStrike" kern="1200" cap="none" spc="0" normalizeH="0" baseline="0" noProof="0" dirty="0" smtClean="0">
                <a:ln>
                  <a:noFill/>
                </a:ln>
                <a:solidFill>
                  <a:srgbClr val="FF0000"/>
                </a:solidFill>
                <a:effectLst/>
                <a:uLnTx/>
                <a:uFillTx/>
                <a:latin typeface="+mn-lt"/>
                <a:ea typeface="+mn-ea"/>
                <a:cs typeface="+mn-cs"/>
              </a:rPr>
              <a:t>Yüksek yoğunluktaki buharlar daha tehlikelidir çünkü tabanda ve tabandaki boşluklarda birikirler.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5.BUHAR</a:t>
            </a:r>
            <a:r>
              <a:rPr kumimoji="0" lang="tr-TR" sz="2400" b="1" i="0" u="none" strike="noStrike" kern="1200" cap="none" spc="0" normalizeH="0" noProof="0" dirty="0" smtClean="0">
                <a:ln>
                  <a:noFill/>
                </a:ln>
                <a:solidFill>
                  <a:schemeClr val="tx1"/>
                </a:solidFill>
                <a:effectLst/>
                <a:uLnTx/>
                <a:uFillTx/>
                <a:latin typeface="+mn-lt"/>
                <a:ea typeface="+mn-ea"/>
                <a:cs typeface="+mn-cs"/>
              </a:rPr>
              <a:t> BASINCI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strike="noStrike" kern="1200" cap="none" spc="0" normalizeH="0" baseline="0" noProof="0" dirty="0" smtClean="0">
                <a:ln>
                  <a:noFill/>
                </a:ln>
                <a:solidFill>
                  <a:srgbClr val="FF0000"/>
                </a:solidFill>
                <a:effectLst/>
                <a:uLnTx/>
                <a:uFillTx/>
                <a:latin typeface="+mn-lt"/>
                <a:ea typeface="+mn-ea"/>
                <a:cs typeface="+mn-cs"/>
              </a:rPr>
              <a:t>Buhar basıncı sıvının buharlaşma eğiliminin ölçüsüdür. Buhar basıncı </a:t>
            </a:r>
            <a:r>
              <a:rPr lang="tr-TR" sz="2400" b="1" noProof="0" dirty="0" smtClean="0">
                <a:solidFill>
                  <a:srgbClr val="FF0000"/>
                </a:solidFill>
              </a:rPr>
              <a:t>büyük olan</a:t>
            </a:r>
            <a:r>
              <a:rPr kumimoji="0" lang="tr-TR" sz="2400" b="1" i="0" strike="noStrike" kern="1200" cap="none" spc="0" normalizeH="0" baseline="0" noProof="0" dirty="0" smtClean="0">
                <a:ln>
                  <a:noFill/>
                </a:ln>
                <a:solidFill>
                  <a:srgbClr val="FF0000"/>
                </a:solidFill>
                <a:effectLst/>
                <a:uLnTx/>
                <a:uFillTx/>
                <a:latin typeface="+mn-lt"/>
                <a:ea typeface="+mn-ea"/>
                <a:cs typeface="+mn-cs"/>
              </a:rPr>
              <a:t> sıvılar daha fazla buharlaşır.</a:t>
            </a:r>
            <a:endParaRPr kumimoji="0" lang="tr-TR" sz="2400" b="1" i="0" strike="noStrike" kern="1200" cap="none" spc="0" normalizeH="0" baseline="0" noProof="0" dirty="0">
              <a:ln>
                <a:noFill/>
              </a:ln>
              <a:solidFill>
                <a:srgbClr val="FF0000"/>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151</a:t>
            </a:fld>
            <a:endParaRPr lang="tr-TR"/>
          </a:p>
        </p:txBody>
      </p:sp>
    </p:spTree>
    <p:extLst>
      <p:ext uri="{BB962C8B-B14F-4D97-AF65-F5344CB8AC3E}">
        <p14:creationId xmlns:p14="http://schemas.microsoft.com/office/powerpoint/2010/main" val="418170183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32656"/>
            <a:ext cx="8229600" cy="5801444"/>
          </a:xfrm>
          <a:prstGeom prst="rect">
            <a:avLst/>
          </a:prstGeom>
        </p:spPr>
        <p:txBody>
          <a:bodyPr/>
          <a:lstStyle/>
          <a:p>
            <a:pPr marL="342900" marR="0" lvl="0" indent="-342900" algn="l" defTabSz="914400" rtl="0" eaLnBrk="1" fontAlgn="auto" latinLnBrk="0" hangingPunct="1">
              <a:lnSpc>
                <a:spcPct val="150000"/>
              </a:lnSpc>
              <a:spcAft>
                <a:spcPts val="0"/>
              </a:spcAft>
              <a:buClrTx/>
              <a:buSzTx/>
              <a:tabLst/>
              <a:defRPr/>
            </a:pPr>
            <a:r>
              <a:rPr lang="tr-TR" sz="2000" b="1" dirty="0" smtClean="0"/>
              <a:t>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6.KAYNAMA </a:t>
            </a:r>
            <a:r>
              <a:rPr lang="tr-TR" sz="2400" b="1" dirty="0" smtClean="0"/>
              <a:t>NOKTASI</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 Maddenin kaynadığı ya da </a:t>
            </a:r>
            <a:r>
              <a:rPr kumimoji="0" lang="tr-TR" sz="2400" b="1" i="0" strike="noStrike" kern="1200" cap="none" spc="0" normalizeH="0" baseline="0" noProof="0" dirty="0" smtClean="0">
                <a:ln>
                  <a:noFill/>
                </a:ln>
                <a:solidFill>
                  <a:srgbClr val="FF0000"/>
                </a:solidFill>
                <a:effectLst/>
                <a:uLnTx/>
                <a:uFillTx/>
                <a:latin typeface="+mn-lt"/>
                <a:ea typeface="+mn-ea"/>
                <a:cs typeface="+mn-cs"/>
              </a:rPr>
              <a:t> </a:t>
            </a:r>
            <a:r>
              <a:rPr lang="tr-TR" sz="2400" b="1" dirty="0" smtClean="0"/>
              <a:t>s</a:t>
            </a:r>
            <a:r>
              <a:rPr kumimoji="0" lang="tr-TR" sz="2400" b="1" i="0" strike="noStrike" kern="1200" cap="none" spc="0" normalizeH="0" baseline="0" noProof="0" dirty="0" err="1" smtClean="0">
                <a:ln>
                  <a:noFill/>
                </a:ln>
                <a:effectLst/>
                <a:uLnTx/>
                <a:uFillTx/>
                <a:latin typeface="+mn-lt"/>
                <a:ea typeface="+mn-ea"/>
                <a:cs typeface="+mn-cs"/>
              </a:rPr>
              <a:t>ıvının</a:t>
            </a:r>
            <a:r>
              <a:rPr kumimoji="0" lang="tr-TR" sz="2400" b="1" i="0" strike="noStrike" kern="1200" cap="none" spc="0" normalizeH="0" baseline="0" noProof="0" dirty="0" smtClean="0">
                <a:ln>
                  <a:noFill/>
                </a:ln>
                <a:effectLst/>
                <a:uLnTx/>
                <a:uFillTx/>
                <a:latin typeface="+mn-lt"/>
                <a:ea typeface="+mn-ea"/>
                <a:cs typeface="+mn-cs"/>
              </a:rPr>
              <a:t> buhar basıncının atmosfer basıncına eşit olduğu sıcaklıktır</a:t>
            </a:r>
            <a:r>
              <a:rPr kumimoji="0" lang="tr-TR" sz="2400" b="1" i="0"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50000"/>
              </a:lnSpc>
              <a:spcAft>
                <a:spcPts val="0"/>
              </a:spcAft>
              <a:buClrTx/>
              <a:buSzTx/>
              <a:tabLst/>
              <a:defRPr/>
            </a:pPr>
            <a:endParaRPr kumimoji="0" lang="tr-TR" sz="2400" b="1" i="0"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50000"/>
              </a:lnSpc>
              <a:spcAft>
                <a:spcPts val="0"/>
              </a:spcAft>
              <a:buClrTx/>
              <a:buSzTx/>
              <a:tabLst/>
              <a:defRPr/>
            </a:pPr>
            <a:r>
              <a:rPr lang="tr-TR" sz="2400" b="1" dirty="0" smtClean="0">
                <a:solidFill>
                  <a:srgbClr val="FF0000"/>
                </a:solidFill>
              </a:rPr>
              <a:t>    </a:t>
            </a:r>
            <a:r>
              <a:rPr kumimoji="0" lang="tr-TR" sz="2400" b="1" i="0" strike="noStrike" kern="1200" cap="none" spc="0" normalizeH="0" baseline="0" noProof="0" dirty="0" smtClean="0">
                <a:ln>
                  <a:noFill/>
                </a:ln>
                <a:solidFill>
                  <a:srgbClr val="FF0000"/>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Atmosferik basıncı azaltıp çoğaltarak sıvının kaynama noktasını değiştirmek mümkündür.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152</a:t>
            </a:fld>
            <a:endParaRPr lang="tr-TR"/>
          </a:p>
        </p:txBody>
      </p:sp>
    </p:spTree>
    <p:extLst>
      <p:ext uri="{BB962C8B-B14F-4D97-AF65-F5344CB8AC3E}">
        <p14:creationId xmlns:p14="http://schemas.microsoft.com/office/powerpoint/2010/main" val="88807872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7.KRİTİK SICAKLIK : Basınç altındaki gazın, sıvılaştırılabildiği sıcaklık derecesidir.                                      Bunun üzerindeki sıcaklıkta </a:t>
            </a:r>
            <a:r>
              <a:rPr lang="tr-TR" sz="2400" b="1" dirty="0" smtClean="0"/>
              <a:t>yalnızca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basınç uygulayarak gazı sıvılaştırmak mümkün değildir. </a:t>
            </a:r>
          </a:p>
          <a:p>
            <a:pPr marL="342900" marR="0" lvl="0" indent="-342900" algn="l" defTabSz="914400" rtl="0" eaLnBrk="1" fontAlgn="auto" latinLnBrk="0" hangingPunct="1">
              <a:lnSpc>
                <a:spcPct val="80000"/>
              </a:lnSpc>
              <a:spcBef>
                <a:spcPct val="20000"/>
              </a:spcBef>
              <a:spcAft>
                <a:spcPts val="0"/>
              </a:spcAft>
              <a:buClrTx/>
              <a:buSzTx/>
              <a:tabLst/>
              <a:defRPr/>
            </a:pPr>
            <a:endParaRPr lang="tr-TR" sz="2400" b="1" dirty="0" smtClean="0"/>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8.KRİTİK BASINÇ : Kritik sıcaklıktaki gazla sıvının denge halinde olduğu basınçtır.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153</a:t>
            </a:fld>
            <a:endParaRPr lang="tr-TR"/>
          </a:p>
        </p:txBody>
      </p:sp>
    </p:spTree>
    <p:extLst>
      <p:ext uri="{BB962C8B-B14F-4D97-AF65-F5344CB8AC3E}">
        <p14:creationId xmlns:p14="http://schemas.microsoft.com/office/powerpoint/2010/main" val="14285729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a:bodyPr>
          <a:lstStyle/>
          <a:p>
            <a:r>
              <a:rPr lang="tr-TR" sz="2400" b="1" dirty="0" smtClean="0"/>
              <a:t>9.FİZİKSEL   KOŞULLAR</a:t>
            </a:r>
            <a:endParaRPr lang="tr-TR" sz="2400" b="1" dirty="0"/>
          </a:p>
        </p:txBody>
      </p:sp>
      <p:sp>
        <p:nvSpPr>
          <p:cNvPr id="4" name="Rectangle 3"/>
          <p:cNvSpPr>
            <a:spLocks noGrp="1" noChangeArrowheads="1"/>
          </p:cNvSpPr>
          <p:nvPr>
            <p:ph idx="1"/>
          </p:nvPr>
        </p:nvSpPr>
        <p:spPr>
          <a:xfrm>
            <a:off x="457200" y="1285860"/>
            <a:ext cx="8229600" cy="4840303"/>
          </a:xfrm>
        </p:spPr>
        <p:txBody>
          <a:bodyPr>
            <a:normAutofit fontScale="92500" lnSpcReduction="10000"/>
          </a:bodyPr>
          <a:lstStyle/>
          <a:p>
            <a:pPr>
              <a:lnSpc>
                <a:spcPct val="80000"/>
              </a:lnSpc>
            </a:pPr>
            <a:endParaRPr lang="tr-TR" sz="2000" dirty="0"/>
          </a:p>
          <a:p>
            <a:pPr>
              <a:lnSpc>
                <a:spcPct val="80000"/>
              </a:lnSpc>
              <a:buFont typeface="Wingdings" pitchFamily="2" charset="2"/>
              <a:buChar char="v"/>
            </a:pPr>
            <a:r>
              <a:rPr lang="tr-TR" sz="2400" b="1" dirty="0"/>
              <a:t>Kimyasalın depolama koşulları, kullanım koşulları, fiziksel hali katı, sıvı, gaz, ortama dağılmış, toz, duman, </a:t>
            </a:r>
            <a:r>
              <a:rPr lang="tr-TR" sz="2400" b="1" dirty="0" smtClean="0"/>
              <a:t>buhar </a:t>
            </a:r>
            <a:r>
              <a:rPr lang="tr-TR" sz="2400" b="1" dirty="0"/>
              <a:t>halinde olup olmadığı, basınç altında, büyük yüzeyler halinde bulunup bulunmadığı gibi parlama noktasına ulaşabileceği koşullardır. </a:t>
            </a:r>
            <a:endParaRPr lang="tr-TR" sz="2400" b="1" dirty="0" smtClean="0"/>
          </a:p>
          <a:p>
            <a:pPr>
              <a:lnSpc>
                <a:spcPct val="80000"/>
              </a:lnSpc>
              <a:buFont typeface="Wingdings" pitchFamily="2" charset="2"/>
              <a:buChar char="v"/>
            </a:pPr>
            <a:endParaRPr lang="tr-TR" sz="2400" b="1" dirty="0"/>
          </a:p>
          <a:p>
            <a:pPr>
              <a:lnSpc>
                <a:spcPct val="80000"/>
              </a:lnSpc>
              <a:buFont typeface="Wingdings" pitchFamily="2" charset="2"/>
              <a:buChar char="v"/>
            </a:pPr>
            <a:r>
              <a:rPr lang="tr-TR" sz="2400" b="1" dirty="0"/>
              <a:t>Örneğin gazyağı eğer </a:t>
            </a:r>
            <a:r>
              <a:rPr lang="tr-TR" sz="2400" b="1" dirty="0" err="1"/>
              <a:t>atomize</a:t>
            </a:r>
            <a:r>
              <a:rPr lang="tr-TR" sz="2400" b="1" dirty="0"/>
              <a:t> halde bulunursa alevlenme noktasından daha düşük sıcaklıkta da parlayabilen buharlar üretir. </a:t>
            </a:r>
            <a:endParaRPr lang="tr-TR" sz="2400" b="1" dirty="0" smtClean="0"/>
          </a:p>
          <a:p>
            <a:pPr>
              <a:lnSpc>
                <a:spcPct val="80000"/>
              </a:lnSpc>
              <a:buFont typeface="Wingdings" pitchFamily="2" charset="2"/>
              <a:buChar char="v"/>
            </a:pPr>
            <a:endParaRPr lang="tr-TR" sz="2400" b="1" dirty="0"/>
          </a:p>
          <a:p>
            <a:pPr>
              <a:lnSpc>
                <a:spcPct val="80000"/>
              </a:lnSpc>
              <a:buFont typeface="Wingdings" pitchFamily="2" charset="2"/>
              <a:buChar char="v"/>
            </a:pPr>
            <a:r>
              <a:rPr lang="tr-TR" sz="2400" b="1" dirty="0">
                <a:solidFill>
                  <a:srgbClr val="FF0000"/>
                </a:solidFill>
              </a:rPr>
              <a:t>Pek çok kimyasalın buharları havadan ağırdır bu da kimyasalın ortaya çıkarabileceği riski önemli ölçüde etkiler. </a:t>
            </a:r>
            <a:r>
              <a:rPr lang="tr-TR" sz="2400" b="1" dirty="0"/>
              <a:t>Örneğin gazyağı, </a:t>
            </a:r>
            <a:r>
              <a:rPr lang="tr-TR" sz="2400" b="1" dirty="0" smtClean="0"/>
              <a:t>asetilen </a:t>
            </a:r>
            <a:r>
              <a:rPr lang="tr-TR" sz="2400" b="1" dirty="0"/>
              <a:t>buharları havadan ağırdır ve bu nedenle çok geniş bir mesafeye yayılarak çalışma yerinin çok uzağında, bodrum niteliğindeki yerlerde parlayacak konsantrasyona ulaşabilirler.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154</a:t>
            </a:fld>
            <a:endParaRPr lang="tr-TR"/>
          </a:p>
        </p:txBody>
      </p:sp>
    </p:spTree>
    <p:extLst>
      <p:ext uri="{BB962C8B-B14F-4D97-AF65-F5344CB8AC3E}">
        <p14:creationId xmlns:p14="http://schemas.microsoft.com/office/powerpoint/2010/main" val="319271639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10.REAKSİYONA GİREN KİMYASALLAR</a:t>
            </a:r>
            <a:endParaRPr lang="tr-TR" sz="2400" b="1" dirty="0"/>
          </a:p>
        </p:txBody>
      </p:sp>
      <p:sp>
        <p:nvSpPr>
          <p:cNvPr id="4" name="Rectangle 3"/>
          <p:cNvSpPr>
            <a:spLocks noGrp="1" noChangeArrowheads="1"/>
          </p:cNvSpPr>
          <p:nvPr>
            <p:ph idx="1"/>
          </p:nvPr>
        </p:nvSpPr>
        <p:spPr>
          <a:xfrm>
            <a:off x="323528" y="2132856"/>
            <a:ext cx="8229600" cy="4525963"/>
          </a:xfrm>
        </p:spPr>
        <p:txBody>
          <a:bodyPr/>
          <a:lstStyle/>
          <a:p>
            <a:pPr>
              <a:buFont typeface="Wingdings" pitchFamily="2" charset="2"/>
              <a:buChar char="v"/>
            </a:pPr>
            <a:r>
              <a:rPr lang="tr-TR" sz="2400" b="1" dirty="0" smtClean="0">
                <a:solidFill>
                  <a:srgbClr val="FF0000"/>
                </a:solidFill>
              </a:rPr>
              <a:t>Kimyasallar </a:t>
            </a:r>
            <a:r>
              <a:rPr lang="tr-TR" sz="2400" b="1" dirty="0">
                <a:solidFill>
                  <a:srgbClr val="FF0000"/>
                </a:solidFill>
              </a:rPr>
              <a:t>birbirini </a:t>
            </a:r>
            <a:r>
              <a:rPr lang="tr-TR" sz="2400" b="1" dirty="0" smtClean="0">
                <a:solidFill>
                  <a:srgbClr val="FF0000"/>
                </a:solidFill>
              </a:rPr>
              <a:t>etkileyebilir.  </a:t>
            </a:r>
            <a:r>
              <a:rPr lang="tr-TR" sz="2400" b="1" dirty="0"/>
              <a:t>Ortam bir kimyasalın alevlenme noktasına kadar ısınması için yeterli olmayabilir ama bu kimyasalın yakınında bulunan ve alevlenme noktası düşük başka bir kimyasal için uygun olabilir. </a:t>
            </a:r>
            <a:endParaRPr lang="tr-TR" sz="2400" b="1" dirty="0" smtClean="0"/>
          </a:p>
          <a:p>
            <a:pPr>
              <a:buFont typeface="Wingdings" pitchFamily="2" charset="2"/>
              <a:buChar char="v"/>
            </a:pPr>
            <a:r>
              <a:rPr lang="tr-TR" sz="2400" b="1" dirty="0" smtClean="0"/>
              <a:t>Bu </a:t>
            </a:r>
            <a:r>
              <a:rPr lang="tr-TR" sz="2400" b="1" dirty="0"/>
              <a:t>durumda ikinci kimyasal yanarak ortama ısı yayabilir ve </a:t>
            </a:r>
            <a:r>
              <a:rPr lang="tr-TR" sz="2400" b="1" dirty="0" smtClean="0"/>
              <a:t>böylece  </a:t>
            </a:r>
            <a:r>
              <a:rPr lang="tr-TR" sz="2400" b="1" dirty="0"/>
              <a:t>diğer kimyasalın da  alevlenme noktasına ulaşmasına neden olabilir. Bu nedenle zararlı kimyasalların depolanması çok önemlidir. </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155</a:t>
            </a:fld>
            <a:endParaRPr lang="tr-TR"/>
          </a:p>
        </p:txBody>
      </p:sp>
    </p:spTree>
    <p:extLst>
      <p:ext uri="{BB962C8B-B14F-4D97-AF65-F5344CB8AC3E}">
        <p14:creationId xmlns:p14="http://schemas.microsoft.com/office/powerpoint/2010/main" val="210286036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       TUTUŞTURUCU  KAYNAKLAR</a:t>
            </a:r>
            <a:endParaRPr lang="tr-TR" sz="2800" b="1" dirty="0"/>
          </a:p>
        </p:txBody>
      </p:sp>
      <p:sp>
        <p:nvSpPr>
          <p:cNvPr id="4" name="Rectangle 3"/>
          <p:cNvSpPr>
            <a:spLocks noGrp="1" noChangeArrowheads="1"/>
          </p:cNvSpPr>
          <p:nvPr>
            <p:ph idx="1"/>
          </p:nvPr>
        </p:nvSpPr>
        <p:spPr>
          <a:xfrm>
            <a:off x="1435608" y="1447800"/>
            <a:ext cx="7498080" cy="5149552"/>
          </a:xfrm>
        </p:spPr>
        <p:txBody>
          <a:bodyPr>
            <a:noAutofit/>
          </a:bodyPr>
          <a:lstStyle/>
          <a:p>
            <a:pPr>
              <a:lnSpc>
                <a:spcPct val="80000"/>
              </a:lnSpc>
              <a:buNone/>
            </a:pPr>
            <a:r>
              <a:rPr lang="tr-TR" sz="2400" b="1" dirty="0" smtClean="0"/>
              <a:t>Elektriksel  Direnç </a:t>
            </a:r>
            <a:r>
              <a:rPr lang="tr-TR" sz="2400" dirty="0" smtClean="0"/>
              <a:t>:  Eğer </a:t>
            </a:r>
            <a:r>
              <a:rPr lang="tr-TR" sz="2400" dirty="0"/>
              <a:t>bir telin üzerinden geçen </a:t>
            </a:r>
            <a:r>
              <a:rPr lang="tr-TR" sz="2400" dirty="0" smtClean="0"/>
              <a:t>akım,  geçmesine </a:t>
            </a:r>
            <a:r>
              <a:rPr lang="tr-TR" sz="2400" dirty="0"/>
              <a:t>engel olacak bir dirençle karşılaşırsa teli </a:t>
            </a:r>
            <a:r>
              <a:rPr lang="tr-TR" sz="2400" dirty="0" smtClean="0"/>
              <a:t>ısıtır. </a:t>
            </a:r>
            <a:endParaRPr lang="tr-TR" sz="2400" b="1" dirty="0"/>
          </a:p>
          <a:p>
            <a:pPr>
              <a:lnSpc>
                <a:spcPct val="80000"/>
              </a:lnSpc>
              <a:buNone/>
            </a:pPr>
            <a:r>
              <a:rPr lang="tr-TR" sz="2400" b="1" dirty="0" smtClean="0"/>
              <a:t>Elektrik Arkı :  </a:t>
            </a:r>
            <a:r>
              <a:rPr lang="tr-TR" sz="2400" dirty="0"/>
              <a:t>E</a:t>
            </a:r>
            <a:r>
              <a:rPr lang="tr-TR" sz="2400" dirty="0" smtClean="0"/>
              <a:t>lektrik </a:t>
            </a:r>
            <a:r>
              <a:rPr lang="tr-TR" sz="2400" dirty="0"/>
              <a:t>akımının bir noktadan başka noktaya atlaması ile ark oluşur. </a:t>
            </a:r>
            <a:r>
              <a:rPr lang="tr-TR" sz="2400" dirty="0" smtClean="0"/>
              <a:t> Anahtarlarda </a:t>
            </a:r>
            <a:r>
              <a:rPr lang="tr-TR" sz="2400" dirty="0"/>
              <a:t>oluşan ark gibi bu ark da parlayıcı sıvıları ateşlemeye yeter. </a:t>
            </a:r>
            <a:r>
              <a:rPr lang="tr-TR" sz="2400" dirty="0" smtClean="0"/>
              <a:t> Elektrik </a:t>
            </a:r>
            <a:r>
              <a:rPr lang="tr-TR" sz="2400" dirty="0"/>
              <a:t>kıvılcımı da parlayıcı buharların ateşlenmesi için yeterli bir kaynaktır</a:t>
            </a:r>
            <a:r>
              <a:rPr lang="tr-TR" sz="2400" b="1" dirty="0" smtClean="0"/>
              <a:t>.</a:t>
            </a:r>
            <a:endParaRPr lang="tr-TR" sz="2400" b="1" dirty="0"/>
          </a:p>
          <a:p>
            <a:pPr>
              <a:lnSpc>
                <a:spcPct val="80000"/>
              </a:lnSpc>
              <a:buNone/>
            </a:pPr>
            <a:r>
              <a:rPr lang="tr-TR" sz="2400" b="1" dirty="0" smtClean="0"/>
              <a:t>Statik Elektrik : </a:t>
            </a:r>
            <a:r>
              <a:rPr lang="tr-TR" sz="2400" dirty="0"/>
              <a:t>İki farklı yüzeyin birbirine sürtünmesi, sıvıların bir kaptan diğerine boşaltılması statik elektrik kaynakları arasındadır. </a:t>
            </a:r>
            <a:r>
              <a:rPr lang="tr-TR" sz="2400" dirty="0" smtClean="0"/>
              <a:t> Parlayıcı </a:t>
            </a:r>
            <a:r>
              <a:rPr lang="tr-TR" sz="2400" dirty="0"/>
              <a:t>sıvıların boşaltımı sırasında kaplar topraklanmazsa </a:t>
            </a:r>
            <a:r>
              <a:rPr lang="tr-TR" sz="2400" dirty="0" smtClean="0"/>
              <a:t>ya da </a:t>
            </a:r>
            <a:r>
              <a:rPr lang="tr-TR" sz="2400" dirty="0"/>
              <a:t>birbiriyle bir iletken </a:t>
            </a:r>
            <a:r>
              <a:rPr lang="tr-TR" sz="2400" dirty="0" smtClean="0"/>
              <a:t>yardımıyla </a:t>
            </a:r>
            <a:r>
              <a:rPr lang="tr-TR" sz="2400" dirty="0"/>
              <a:t>bağlanmazlarsa parlayıcı sıvılar için ateşleme kaynakları haline gelirler.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156</a:t>
            </a:fld>
            <a:endParaRPr lang="tr-TR"/>
          </a:p>
        </p:txBody>
      </p:sp>
    </p:spTree>
    <p:extLst>
      <p:ext uri="{BB962C8B-B14F-4D97-AF65-F5344CB8AC3E}">
        <p14:creationId xmlns:p14="http://schemas.microsoft.com/office/powerpoint/2010/main" val="5393339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42918"/>
            <a:ext cx="8229600" cy="549118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Kendiliğinden yanma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Bazı kimyasallar açıkta bırakılınca havanın oksijeni ile oksitlenirler ve bu reaksiyon sonucu ısı açığa çıkarırlar ve bu  da yangına </a:t>
            </a:r>
            <a:r>
              <a:rPr lang="tr-TR" sz="2400" dirty="0" smtClean="0"/>
              <a:t>neden</a:t>
            </a:r>
            <a:r>
              <a:rPr kumimoji="0" lang="tr-TR" sz="2400" i="0" u="none" strike="noStrike" kern="1200" cap="none" spc="0" normalizeH="0" baseline="0" noProof="0" dirty="0" smtClean="0">
                <a:ln>
                  <a:noFill/>
                </a:ln>
                <a:solidFill>
                  <a:schemeClr val="tx1"/>
                </a:solidFill>
                <a:effectLst/>
                <a:uLnTx/>
                <a:uFillTx/>
                <a:latin typeface="+mn-lt"/>
                <a:ea typeface="+mn-ea"/>
                <a:cs typeface="+mn-cs"/>
              </a:rPr>
              <a:t> olabilir.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v"/>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Sürtünme: </a:t>
            </a:r>
            <a:r>
              <a:rPr kumimoji="0" lang="tr-TR" sz="2400" i="0" u="none" strike="noStrike" kern="1200" cap="none" spc="0" normalizeH="0" baseline="0" noProof="0" dirty="0" smtClean="0">
                <a:ln>
                  <a:noFill/>
                </a:ln>
                <a:solidFill>
                  <a:schemeClr val="tx1"/>
                </a:solidFill>
                <a:effectLst/>
                <a:uLnTx/>
                <a:uFillTx/>
                <a:latin typeface="+mn-lt"/>
                <a:ea typeface="+mn-ea"/>
                <a:cs typeface="+mn-cs"/>
              </a:rPr>
              <a:t>İki yüzey birbirine sürtündüğünde ısı açığa çıkabilir. Bu ısı da parlayabilen buharların kolaylıkla parlayıp yanması için zemin hazırlar. Örneğin iki metal sürtünürse böyle bir ısı meydana gelebilir bu nedenle bu metal yüzeylerin yağlanması gerekebilir.  Sürtünme sonucu  yalnızca sıcaklık yükselmesi değil kıvılcımda çıkabilir.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v"/>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Radyant</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ısı: </a:t>
            </a:r>
            <a:r>
              <a:rPr kumimoji="0" lang="tr-TR" sz="2400" i="0" u="none" strike="noStrike" kern="1200" cap="none" spc="0" normalizeH="0" baseline="0" noProof="0" dirty="0" smtClean="0">
                <a:ln>
                  <a:noFill/>
                </a:ln>
                <a:solidFill>
                  <a:schemeClr val="tx1"/>
                </a:solidFill>
                <a:effectLst/>
                <a:uLnTx/>
                <a:uFillTx/>
                <a:latin typeface="+mn-lt"/>
                <a:ea typeface="+mn-ea"/>
                <a:cs typeface="+mn-cs"/>
              </a:rPr>
              <a:t>Isınan yüzeylerden yayılan ısı, güneş ışığı</a:t>
            </a:r>
            <a:r>
              <a:rPr kumimoji="0" lang="tr-TR" sz="2400" i="0" u="none" strike="noStrike" kern="1200" cap="none" spc="0" normalizeH="0" noProof="0" dirty="0" smtClean="0">
                <a:ln>
                  <a:noFill/>
                </a:ln>
                <a:solidFill>
                  <a:schemeClr val="tx1"/>
                </a:solidFill>
                <a:effectLst/>
                <a:uLnTx/>
                <a:uFillTx/>
                <a:latin typeface="+mn-lt"/>
                <a:ea typeface="+mn-ea"/>
                <a:cs typeface="+mn-cs"/>
              </a:rPr>
              <a:t>  </a:t>
            </a:r>
            <a:r>
              <a:rPr kumimoji="0" lang="tr-TR" sz="2400" i="0" u="none" strike="noStrike" kern="1200" cap="none" spc="0" normalizeH="0" baseline="0" noProof="0" dirty="0" smtClean="0">
                <a:ln>
                  <a:noFill/>
                </a:ln>
                <a:solidFill>
                  <a:schemeClr val="tx1"/>
                </a:solidFill>
                <a:effectLst/>
                <a:uLnTx/>
                <a:uFillTx/>
                <a:latin typeface="+mn-lt"/>
                <a:ea typeface="+mn-ea"/>
                <a:cs typeface="+mn-cs"/>
              </a:rPr>
              <a:t>ya da camdan yansıtılan güneş ışığı kimyasalların parlayabilen buharlarının ortaya çıktığı </a:t>
            </a:r>
            <a:r>
              <a:rPr lang="tr-TR" sz="2400" dirty="0" smtClean="0"/>
              <a:t>sıcaklığa</a:t>
            </a:r>
            <a:r>
              <a:rPr kumimoji="0" lang="tr-TR" sz="2400" i="0" u="none" strike="noStrike" kern="1200" cap="none" spc="0" normalizeH="0" baseline="0" noProof="0" dirty="0" smtClean="0">
                <a:ln>
                  <a:noFill/>
                </a:ln>
                <a:solidFill>
                  <a:schemeClr val="tx1"/>
                </a:solidFill>
                <a:effectLst/>
                <a:uLnTx/>
                <a:uFillTx/>
                <a:latin typeface="+mn-lt"/>
                <a:ea typeface="+mn-ea"/>
                <a:cs typeface="+mn-cs"/>
              </a:rPr>
              <a:t> ulaşmasına ve bu buharların parlamasına ve yanmasına uygun zemini hazırlayabilir</a:t>
            </a:r>
            <a:r>
              <a:rPr lang="tr-TR" sz="2400" b="1" dirty="0" smtClean="0"/>
              <a:t>.</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157</a:t>
            </a:fld>
            <a:endParaRPr lang="tr-TR"/>
          </a:p>
        </p:txBody>
      </p:sp>
    </p:spTree>
    <p:extLst>
      <p:ext uri="{BB962C8B-B14F-4D97-AF65-F5344CB8AC3E}">
        <p14:creationId xmlns:p14="http://schemas.microsoft.com/office/powerpoint/2010/main" val="342319908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Açık alev : </a:t>
            </a:r>
            <a:r>
              <a:rPr kumimoji="0" lang="tr-TR" sz="2400" i="0" u="none" strike="noStrike" kern="1200" cap="none" spc="0" normalizeH="0" baseline="0" noProof="0" dirty="0" smtClean="0">
                <a:ln>
                  <a:noFill/>
                </a:ln>
                <a:solidFill>
                  <a:schemeClr val="tx1"/>
                </a:solidFill>
                <a:effectLst/>
                <a:uLnTx/>
                <a:uFillTx/>
                <a:latin typeface="+mn-lt"/>
                <a:ea typeface="+mn-ea"/>
                <a:cs typeface="+mn-cs"/>
              </a:rPr>
              <a:t>Sigara, kibrit, kaynak içten yanmalı motorlar gibi açık alev üreten kaynaklar da parlama ve yanmaya neden olabilirler.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Oksijen kaynakları</a:t>
            </a:r>
            <a:r>
              <a:rPr kumimoji="0" lang="tr-TR" sz="2400" b="1" i="0" u="none" strike="noStrike" kern="1200" cap="none" spc="0" normalizeH="0" noProof="0" dirty="0" smtClean="0">
                <a:ln>
                  <a:noFill/>
                </a:ln>
                <a:solidFill>
                  <a:schemeClr val="tx1"/>
                </a:solidFill>
                <a:effectLst/>
                <a:uLnTx/>
                <a:uFillTx/>
                <a:latin typeface="+mn-lt"/>
                <a:ea typeface="+mn-ea"/>
                <a:cs typeface="+mn-cs"/>
              </a:rPr>
              <a:t>  (sağlayıcıları)  :</a:t>
            </a:r>
            <a:r>
              <a:rPr lang="tr-TR" sz="2400" b="1" dirty="0" smtClean="0"/>
              <a:t>  </a:t>
            </a:r>
            <a:r>
              <a:rPr kumimoji="0" lang="tr-TR" sz="2400" i="0" u="none" strike="noStrike" kern="1200" cap="none" spc="0" normalizeH="0" baseline="0" noProof="0" dirty="0" smtClean="0">
                <a:ln>
                  <a:noFill/>
                </a:ln>
                <a:solidFill>
                  <a:schemeClr val="tx1"/>
                </a:solidFill>
                <a:effectLst/>
                <a:uLnTx/>
                <a:uFillTx/>
                <a:latin typeface="+mn-lt"/>
                <a:ea typeface="+mn-ea"/>
                <a:cs typeface="+mn-cs"/>
              </a:rPr>
              <a:t>Yanmanın üçüncü elementi oksijendir. Pek çok yakıt için %15 </a:t>
            </a:r>
            <a:r>
              <a:rPr kumimoji="0" lang="tr-TR" sz="2400" i="0" u="none" strike="noStrike" kern="1200" cap="none" spc="0" normalizeH="0" baseline="0" noProof="0" dirty="0" err="1" smtClean="0">
                <a:ln>
                  <a:noFill/>
                </a:ln>
                <a:solidFill>
                  <a:schemeClr val="tx1"/>
                </a:solidFill>
                <a:effectLst/>
                <a:uLnTx/>
                <a:uFillTx/>
                <a:latin typeface="+mn-lt"/>
                <a:ea typeface="+mn-ea"/>
                <a:cs typeface="+mn-cs"/>
              </a:rPr>
              <a:t>lik</a:t>
            </a:r>
            <a:r>
              <a:rPr kumimoji="0" lang="tr-TR" sz="2400" i="0" u="none" strike="noStrike" kern="1200" cap="none" spc="0" normalizeH="0" baseline="0" noProof="0" dirty="0" smtClean="0">
                <a:ln>
                  <a:noFill/>
                </a:ln>
                <a:solidFill>
                  <a:schemeClr val="tx1"/>
                </a:solidFill>
                <a:effectLst/>
                <a:uLnTx/>
                <a:uFillTx/>
                <a:latin typeface="+mn-lt"/>
                <a:ea typeface="+mn-ea"/>
                <a:cs typeface="+mn-cs"/>
              </a:rPr>
              <a:t> oksijen yanma için yeterlidir. Havadaki oksijenin % 21 olması yanma ve parlama için yeterli ortamı oluşturur. Bunun dışında kaynakçılıkta kullanılan oksijen üreteçleri, ısınınca oksijen veren kimyasallar da </a:t>
            </a:r>
            <a:r>
              <a:rPr lang="tr-TR" sz="2400" dirty="0" smtClean="0"/>
              <a:t>oksijen</a:t>
            </a:r>
            <a:r>
              <a:rPr kumimoji="0" lang="tr-TR" sz="2400" i="0" u="none" strike="noStrike" kern="1200" cap="none" spc="0" normalizeH="0" baseline="0" noProof="0" dirty="0" smtClean="0">
                <a:ln>
                  <a:noFill/>
                </a:ln>
                <a:solidFill>
                  <a:schemeClr val="tx1"/>
                </a:solidFill>
                <a:effectLst/>
                <a:uLnTx/>
                <a:uFillTx/>
                <a:latin typeface="+mn-lt"/>
                <a:ea typeface="+mn-ea"/>
                <a:cs typeface="+mn-cs"/>
              </a:rPr>
              <a:t> kaynaklardır.</a:t>
            </a:r>
            <a:endParaRPr kumimoji="0" lang="tr-TR" sz="24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158</a:t>
            </a:fld>
            <a:endParaRPr lang="tr-TR"/>
          </a:p>
        </p:txBody>
      </p:sp>
    </p:spTree>
    <p:extLst>
      <p:ext uri="{BB962C8B-B14F-4D97-AF65-F5344CB8AC3E}">
        <p14:creationId xmlns:p14="http://schemas.microsoft.com/office/powerpoint/2010/main" val="405510713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332656"/>
            <a:ext cx="7498080" cy="5915744"/>
          </a:xfrm>
        </p:spPr>
        <p:txBody>
          <a:bodyPr>
            <a:normAutofit fontScale="55000" lnSpcReduction="20000"/>
          </a:bodyPr>
          <a:lstStyle/>
          <a:p>
            <a:r>
              <a:rPr lang="tr-TR" sz="3600" b="1" dirty="0" smtClean="0"/>
              <a:t>Kimyasal maddelerle çalışmalarda sağlık ve güvenlik önlemleri hakkında yönetmelik</a:t>
            </a:r>
          </a:p>
          <a:p>
            <a:pPr>
              <a:buNone/>
            </a:pPr>
            <a:r>
              <a:rPr lang="tr-TR" sz="3600" b="1" dirty="0" smtClean="0"/>
              <a:t>     Tehlikeli kimyasal maddelerle çalışmalarda alınması gereken önlemler </a:t>
            </a:r>
          </a:p>
          <a:p>
            <a:pPr>
              <a:buNone/>
            </a:pPr>
            <a:r>
              <a:rPr lang="tr-TR" dirty="0" smtClean="0"/>
              <a:t> Tehlikeli kimyasal maddelerle çalışmalarda çalışanların sağlık ve güvenliği yönünden riskler aşağıdaki önlemlerle ortadan kaldırılır veya en az düzeye indirilir:    </a:t>
            </a:r>
          </a:p>
          <a:p>
            <a:pPr>
              <a:buNone/>
            </a:pPr>
            <a:r>
              <a:rPr lang="tr-TR" dirty="0" smtClean="0"/>
              <a:t>a) İşyerinde uygun düzenleme ve iş organizasyonu yapılır. </a:t>
            </a:r>
          </a:p>
          <a:p>
            <a:pPr>
              <a:buNone/>
            </a:pPr>
            <a:r>
              <a:rPr lang="tr-TR" dirty="0" smtClean="0"/>
              <a:t>b) Tehlikeli kimyasal maddelerle çalışmalar, en az sayıda çalışan ile yapılır. </a:t>
            </a:r>
          </a:p>
          <a:p>
            <a:pPr>
              <a:buNone/>
            </a:pPr>
            <a:r>
              <a:rPr lang="tr-TR" dirty="0" smtClean="0"/>
              <a:t>c) Çalışanların maruz kalacakları madde miktarlarının ve </a:t>
            </a:r>
            <a:r>
              <a:rPr lang="tr-TR" dirty="0" err="1" smtClean="0"/>
              <a:t>maruziyet</a:t>
            </a:r>
            <a:r>
              <a:rPr lang="tr-TR" dirty="0" smtClean="0"/>
              <a:t> sürelerinin mümkün olan en az düzeyde olması sağlanır. </a:t>
            </a:r>
          </a:p>
          <a:p>
            <a:pPr>
              <a:buNone/>
            </a:pPr>
            <a:r>
              <a:rPr lang="tr-TR" dirty="0" smtClean="0"/>
              <a:t>ç) İşyerinde kullanılması gereken kimyasal madde miktarı en az düzeyde tutulur. </a:t>
            </a:r>
          </a:p>
          <a:p>
            <a:pPr>
              <a:buNone/>
            </a:pPr>
            <a:r>
              <a:rPr lang="tr-TR" dirty="0" smtClean="0"/>
              <a:t>d) İşyeri bina ve eklentileri her zaman düzenli ve temiz tutulur. </a:t>
            </a:r>
          </a:p>
          <a:p>
            <a:pPr>
              <a:buNone/>
            </a:pPr>
            <a:r>
              <a:rPr lang="tr-TR" dirty="0" smtClean="0"/>
              <a:t>e) Çalışanların kişisel temizlikleri için uygun ve yeterli şartlar sağlanır. </a:t>
            </a:r>
          </a:p>
          <a:p>
            <a:pPr>
              <a:buNone/>
            </a:pPr>
            <a:r>
              <a:rPr lang="tr-TR" dirty="0" smtClean="0"/>
              <a:t>f) Tehlikeli kimyasal maddelerin, atık ve artıkların işyerinde en uygun şekilde işlenmesi, kullanılması, taşınması ve depolanması için gerekli düzenlemeler yapılır.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159</a:t>
            </a:fld>
            <a:endParaRPr lang="tr-TR"/>
          </a:p>
        </p:txBody>
      </p:sp>
    </p:spTree>
    <p:extLst>
      <p:ext uri="{BB962C8B-B14F-4D97-AF65-F5344CB8AC3E}">
        <p14:creationId xmlns:p14="http://schemas.microsoft.com/office/powerpoint/2010/main" val="176926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KİMYASALLARIN   İSİMLENDİRİLMESİ</a:t>
            </a:r>
            <a:endParaRPr lang="tr-TR" sz="2400" b="1" dirty="0"/>
          </a:p>
        </p:txBody>
      </p:sp>
      <p:sp>
        <p:nvSpPr>
          <p:cNvPr id="3" name="2 İçerik Yer Tutucusu"/>
          <p:cNvSpPr>
            <a:spLocks noGrp="1"/>
          </p:cNvSpPr>
          <p:nvPr>
            <p:ph idx="1"/>
          </p:nvPr>
        </p:nvSpPr>
        <p:spPr/>
        <p:txBody>
          <a:bodyPr>
            <a:normAutofit/>
          </a:bodyPr>
          <a:lstStyle/>
          <a:p>
            <a:pPr>
              <a:buFont typeface="Wingdings" pitchFamily="2" charset="2"/>
              <a:buChar char="v"/>
            </a:pPr>
            <a:r>
              <a:rPr lang="tr-TR" sz="2400" b="1" dirty="0" smtClean="0"/>
              <a:t>Uluslararası  kriterlere göre  birkaç  farklı  isimlendirme sistemi  bulunmaktadır.</a:t>
            </a:r>
          </a:p>
          <a:p>
            <a:pPr>
              <a:buFont typeface="Wingdings" pitchFamily="2" charset="2"/>
              <a:buChar char="v"/>
            </a:pPr>
            <a:r>
              <a:rPr lang="tr-TR" sz="2400" b="1" dirty="0" smtClean="0"/>
              <a:t>Ayrıca kimyasalların ticari isimleri  de vardır  ve  bu ticari  isimler  her zaman  değişebilir.</a:t>
            </a:r>
          </a:p>
          <a:p>
            <a:pPr>
              <a:buFont typeface="Wingdings" pitchFamily="2" charset="2"/>
              <a:buChar char="v"/>
            </a:pPr>
            <a:r>
              <a:rPr lang="tr-TR" sz="2400" b="1" dirty="0" smtClean="0"/>
              <a:t>Dolayısıyla  etiketlerde  ve  malzeme güvenlik bilgi formlarında kimyasalın bilimsel isminin olması  gerekir.</a:t>
            </a:r>
          </a:p>
          <a:p>
            <a:pPr>
              <a:buFont typeface="Wingdings" pitchFamily="2" charset="2"/>
              <a:buChar char="v"/>
            </a:pPr>
            <a:r>
              <a:rPr lang="tr-TR" sz="2400" b="1" dirty="0" smtClean="0"/>
              <a:t>Etiketler  ve Malzeme Güvenlik Bilgi  Formları  kullanıldığı ülkenin resmi dilinde  olmalıdır.</a:t>
            </a: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16</a:t>
            </a:fld>
            <a:endParaRPr lang="tr-TR"/>
          </a:p>
        </p:txBody>
      </p:sp>
    </p:spTree>
    <p:extLst>
      <p:ext uri="{BB962C8B-B14F-4D97-AF65-F5344CB8AC3E}">
        <p14:creationId xmlns:p14="http://schemas.microsoft.com/office/powerpoint/2010/main" val="65271150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AF5E3B26-62D8-4653-B851-8E72443B1F6D}" type="slidenum">
              <a:rPr lang="tr-TR" smtClean="0"/>
              <a:pPr/>
              <a:t>160</a:t>
            </a:fld>
            <a:endParaRPr lang="tr-TR"/>
          </a:p>
        </p:txBody>
      </p:sp>
      <p:sp>
        <p:nvSpPr>
          <p:cNvPr id="6" name="1 Başlık"/>
          <p:cNvSpPr>
            <a:spLocks noGrp="1"/>
          </p:cNvSpPr>
          <p:nvPr>
            <p:ph idx="1"/>
          </p:nvPr>
        </p:nvSpPr>
        <p:spPr>
          <a:xfrm>
            <a:off x="1435100" y="333375"/>
            <a:ext cx="7499350" cy="5915025"/>
          </a:xfrm>
        </p:spPr>
        <p:txBody>
          <a:bodyPr>
            <a:normAutofit fontScale="62500" lnSpcReduction="20000"/>
          </a:bodyPr>
          <a:lstStyle/>
          <a:p>
            <a:pPr>
              <a:buNone/>
            </a:pPr>
            <a:r>
              <a:rPr lang="tr-TR" dirty="0" smtClean="0"/>
              <a:t>g) İkame yöntemi uygulanarak, tehlikeli kimyasal madde yerine çalışanların sağlık ve güvenliği yönünden tehlikesiz veya daha az tehlikeli olan kimyasal madde kullanılır. Yapılan işin özelliği nedeniyle ikame yöntemi kullanılamıyorsa, risk değerlendirmesi sonucuna göre ve öncelik sırasıyla aşağıdaki tedbirler alınarak risk azaltılır: </a:t>
            </a:r>
          </a:p>
          <a:p>
            <a:pPr>
              <a:buNone/>
            </a:pPr>
            <a:endParaRPr lang="tr-TR" dirty="0" smtClean="0"/>
          </a:p>
          <a:p>
            <a:pPr>
              <a:buNone/>
            </a:pPr>
            <a:r>
              <a:rPr lang="tr-TR" dirty="0" smtClean="0"/>
              <a:t>    1) Çalışanların sağlık ve güvenliği yönünden risk oluşturabilecek bakım onarım işleri de dahil tehlikeli kimyasal maddelerle çalışmalarda ve teknolojik gelişmeler de dikkate alınarak uygun proses ve mühendislik kontrol sistemleri seçilir ve uygun makine, malzeme ve ekipman kullanılır. </a:t>
            </a:r>
          </a:p>
          <a:p>
            <a:pPr>
              <a:buNone/>
            </a:pPr>
            <a:r>
              <a:rPr lang="tr-TR" dirty="0" smtClean="0"/>
              <a:t>    2) Riski kaynağında önlemek üzere; uygun iş organizasyonu ve yeterli havalandırma sistemi kurulması gibi toplu koruma önlemleri uygulanır. </a:t>
            </a:r>
          </a:p>
          <a:p>
            <a:pPr>
              <a:buNone/>
            </a:pPr>
            <a:r>
              <a:rPr lang="tr-TR" dirty="0" smtClean="0"/>
              <a:t>    3) Tehlikeli kimyasal maddelerin olumsuz etkilerinden çalışanların toplu olarak korunması için alınan önlemlerin yeterli olmadığı hallerde bu önlemlerle birlikte kişisel korunma yöntemleri uygulanır.</a:t>
            </a:r>
            <a:endParaRPr lang="tr-TR" dirty="0"/>
          </a:p>
        </p:txBody>
      </p:sp>
    </p:spTree>
    <p:extLst>
      <p:ext uri="{BB962C8B-B14F-4D97-AF65-F5344CB8AC3E}">
        <p14:creationId xmlns:p14="http://schemas.microsoft.com/office/powerpoint/2010/main" val="6338923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1435608" y="692696"/>
            <a:ext cx="7498080" cy="5555704"/>
          </a:xfrm>
        </p:spPr>
        <p:txBody>
          <a:bodyPr>
            <a:normAutofit fontScale="70000" lnSpcReduction="20000"/>
          </a:bodyPr>
          <a:lstStyle/>
          <a:p>
            <a:pPr>
              <a:buNone/>
            </a:pPr>
            <a:r>
              <a:rPr lang="tr-TR" dirty="0" smtClean="0"/>
              <a:t>ğ) Alınan önlemlerin etkinliğini ve sürekliliğini sağlamak üzere yeterli kontrol, denetim ve gözetim sağlanır. </a:t>
            </a:r>
          </a:p>
          <a:p>
            <a:pPr>
              <a:buNone/>
            </a:pPr>
            <a:endParaRPr lang="tr-TR" dirty="0" smtClean="0"/>
          </a:p>
          <a:p>
            <a:pPr>
              <a:buNone/>
            </a:pPr>
            <a:r>
              <a:rPr lang="tr-TR" dirty="0" smtClean="0"/>
              <a:t>h) İşveren, çalışanların sağlığı için risk oluşturabilecek kimyasal maddelerin düzenli olarak ölçümünün ve analizinin yapılmasını sağlar. İşyerinde çalışanların kimyasal maddelere </a:t>
            </a:r>
            <a:r>
              <a:rPr lang="tr-TR" dirty="0" err="1" smtClean="0"/>
              <a:t>maruziyetini</a:t>
            </a:r>
            <a:r>
              <a:rPr lang="tr-TR" dirty="0" smtClean="0"/>
              <a:t> etkileyebilecek koşullarda herhangi bir değişiklik olduğunda bu ölçümler tekrarlanır. Ölçüm sonuçları, bu Yönetmelik eklerinde belirtilen mesleki </a:t>
            </a:r>
            <a:r>
              <a:rPr lang="tr-TR" dirty="0" err="1" smtClean="0"/>
              <a:t>maruziyet</a:t>
            </a:r>
            <a:r>
              <a:rPr lang="tr-TR" dirty="0" smtClean="0"/>
              <a:t> sınır değerleri dikkate alınarak değerlendirilir. </a:t>
            </a:r>
          </a:p>
          <a:p>
            <a:pPr>
              <a:buNone/>
            </a:pPr>
            <a:r>
              <a:rPr lang="tr-TR" dirty="0" smtClean="0"/>
              <a:t>ı) İşveren, yükümlülüklerini yerine getirirken, ölçüm sonuçlarını da göz önünde bulundurur. Mesleki </a:t>
            </a:r>
            <a:r>
              <a:rPr lang="tr-TR" dirty="0" err="1" smtClean="0"/>
              <a:t>maruziyet</a:t>
            </a:r>
            <a:r>
              <a:rPr lang="tr-TR" dirty="0" smtClean="0"/>
              <a:t> sınır değerlerinin aşıldığı her durumda, işveren bu durumun en kısa sürede giderilmesi için koruyucu ve önleyici tedbirleri alır.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161</a:t>
            </a:fld>
            <a:endParaRPr lang="tr-TR"/>
          </a:p>
        </p:txBody>
      </p:sp>
    </p:spTree>
    <p:extLst>
      <p:ext uri="{BB962C8B-B14F-4D97-AF65-F5344CB8AC3E}">
        <p14:creationId xmlns:p14="http://schemas.microsoft.com/office/powerpoint/2010/main" val="9293332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0"/>
            <a:ext cx="8322128" cy="6248400"/>
          </a:xfrm>
        </p:spPr>
        <p:txBody>
          <a:bodyPr>
            <a:noAutofit/>
          </a:bodyPr>
          <a:lstStyle/>
          <a:p>
            <a:pPr>
              <a:buNone/>
            </a:pPr>
            <a:r>
              <a:rPr lang="tr-TR" sz="2000" dirty="0" smtClean="0"/>
              <a:t>i) İşveren, risk değerlendirmesi sonuçlarını ve risk önleme prensiplerini temel alarak, çalışanları kimyasal maddelerin fiziksel ve kimyasal özelliklerinden kaynaklanan tehlikelerden korumak için,  bu maddelerin işlenmesi,  depolanması,  taşınması ve birbirini etkileyebilecek kimyasal maddelerin birbirleriyle temasının önlenmesi de dâhil olmak üzere,  yapılan işin özelliğine uygun olarak aşağıda belirtilen öncelik sırasına göre teknik önlemleri alır ve idari düzenlemeleri yapar: </a:t>
            </a:r>
          </a:p>
          <a:p>
            <a:pPr>
              <a:buNone/>
            </a:pPr>
            <a:r>
              <a:rPr lang="tr-TR" sz="2000" dirty="0" smtClean="0"/>
              <a:t>    1) İşyerinde parlayıcı ve patlayıcı maddelerin tehlikeli konsantrasyonlara ulaşması ve kimyasal olarak kararsız maddelerin tehlikeli miktarlarda bulunması önlenir.  Bu mümkün değilse, </a:t>
            </a:r>
          </a:p>
          <a:p>
            <a:pPr>
              <a:buNone/>
            </a:pPr>
            <a:r>
              <a:rPr lang="tr-TR" sz="2000" dirty="0" smtClean="0"/>
              <a:t>    2) İşyerinde yangın veya patlamaya sebep olabilecek tutuşturucu kaynakların bulunması önlenir.  Kimyasal olarak kararsız madde ve karışımların zararlı etki göstermesine sebep olabilecek şartlar ortadan kaldırılır.  Bu da mümkün değilse, </a:t>
            </a:r>
          </a:p>
          <a:p>
            <a:pPr>
              <a:buNone/>
            </a:pPr>
            <a:r>
              <a:rPr lang="tr-TR" sz="2000" dirty="0" smtClean="0"/>
              <a:t>    3) Parlayıcı ve/veya patlayıcı maddelerden kaynaklanan yangın veya patlama halinde veya kimyasal olarak kararsız madde ve karışımlarının zararlı fiziksel etkilerinden çalışanların zarar görmesini önlemek veya en aza indirmek için gerekli önlemler alınır. </a:t>
            </a:r>
          </a:p>
          <a:p>
            <a:endParaRPr lang="tr-TR" sz="2000"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162</a:t>
            </a:fld>
            <a:endParaRPr lang="tr-TR"/>
          </a:p>
        </p:txBody>
      </p:sp>
    </p:spTree>
    <p:extLst>
      <p:ext uri="{BB962C8B-B14F-4D97-AF65-F5344CB8AC3E}">
        <p14:creationId xmlns:p14="http://schemas.microsoft.com/office/powerpoint/2010/main" val="199891103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04664"/>
            <a:ext cx="7498080" cy="5843736"/>
          </a:xfrm>
        </p:spPr>
        <p:txBody>
          <a:bodyPr>
            <a:normAutofit fontScale="77500" lnSpcReduction="20000"/>
          </a:bodyPr>
          <a:lstStyle/>
          <a:p>
            <a:pPr>
              <a:buNone/>
            </a:pPr>
            <a:r>
              <a:rPr lang="tr-TR" dirty="0" smtClean="0"/>
              <a:t>j) İş ekipmanı ve çalışanların korunması için sağlanan koruyucu sistemlerin tasarımı, imali ve temini, sağlık ve güvenlik yönünden yürürlükteki mevzuata uygun şekilde yapılır. </a:t>
            </a:r>
          </a:p>
          <a:p>
            <a:pPr>
              <a:buNone/>
            </a:pPr>
            <a:r>
              <a:rPr lang="tr-TR" dirty="0" smtClean="0"/>
              <a:t>   İşveren, patlayıcı ortamlarda kullanılacak bütün donanım ve koruyucu sistemlerin ‘Muhtemel Patlayıcı Ortamda Kullanılan Teçhizat ve Koruyucu Sistemlerle İlgili </a:t>
            </a:r>
            <a:r>
              <a:rPr lang="tr-TR" dirty="0" err="1" smtClean="0"/>
              <a:t>Yönetmelik’e</a:t>
            </a:r>
            <a:r>
              <a:rPr lang="tr-TR" dirty="0" smtClean="0"/>
              <a:t> (94/9/AT) uygun olmasını sağlar. </a:t>
            </a:r>
          </a:p>
          <a:p>
            <a:pPr>
              <a:buNone/>
            </a:pPr>
            <a:r>
              <a:rPr lang="tr-TR" dirty="0" smtClean="0"/>
              <a:t>k) Patlama basıncının etkisini azaltacak düzenlemeler yapılır. </a:t>
            </a:r>
          </a:p>
          <a:p>
            <a:pPr>
              <a:buNone/>
            </a:pPr>
            <a:r>
              <a:rPr lang="tr-TR" dirty="0" smtClean="0"/>
              <a:t>l) Tesis, makine ve ekipmanın sürekli kontrol altında tutulması sağlanır. </a:t>
            </a:r>
          </a:p>
          <a:p>
            <a:pPr>
              <a:buNone/>
            </a:pPr>
            <a:r>
              <a:rPr lang="tr-TR" dirty="0" smtClean="0"/>
              <a:t>m) İşyerlerinde, sıvı oksijen, sıvı argon ve sıvı azot bulunan depolama tanklarının yerleştirilmesinde asgari güvenlik mesafelerine uyulur.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163</a:t>
            </a:fld>
            <a:endParaRPr lang="tr-TR"/>
          </a:p>
        </p:txBody>
      </p:sp>
    </p:spTree>
    <p:extLst>
      <p:ext uri="{BB962C8B-B14F-4D97-AF65-F5344CB8AC3E}">
        <p14:creationId xmlns:p14="http://schemas.microsoft.com/office/powerpoint/2010/main" val="27784478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PARLAYICI,  PATLAYICI,  ÇOK  REAKTİF KİMYASALLARIN KONTROL ÖNLEMLERİ</a:t>
            </a:r>
            <a:endParaRPr lang="tr-TR" sz="2400" b="1" dirty="0"/>
          </a:p>
        </p:txBody>
      </p:sp>
      <p:sp>
        <p:nvSpPr>
          <p:cNvPr id="4" name="Rectangle 3"/>
          <p:cNvSpPr>
            <a:spLocks noGrp="1" noChangeArrowheads="1"/>
          </p:cNvSpPr>
          <p:nvPr>
            <p:ph idx="1"/>
          </p:nvPr>
        </p:nvSpPr>
        <p:spPr/>
        <p:txBody>
          <a:bodyPr>
            <a:normAutofit/>
          </a:bodyPr>
          <a:lstStyle/>
          <a:p>
            <a:pPr>
              <a:lnSpc>
                <a:spcPct val="80000"/>
              </a:lnSpc>
              <a:buFont typeface="Wingdings" pitchFamily="2" charset="2"/>
              <a:buNone/>
            </a:pPr>
            <a:r>
              <a:rPr lang="tr-TR" sz="2000" dirty="0"/>
              <a:t>Çalışanların parlayıcı, patlayıcı ve reaktif kimyasalların zararlarından korunması için aşağıdaki önlemler alınmalıdır.</a:t>
            </a:r>
          </a:p>
          <a:p>
            <a:pPr>
              <a:lnSpc>
                <a:spcPct val="80000"/>
              </a:lnSpc>
              <a:buFont typeface="Wingdings" pitchFamily="2" charset="2"/>
              <a:buNone/>
            </a:pPr>
            <a:r>
              <a:rPr lang="tr-TR" sz="2000" b="1" dirty="0"/>
              <a:t>a) </a:t>
            </a:r>
            <a:r>
              <a:rPr lang="tr-TR" sz="2000" b="1" dirty="0" smtClean="0"/>
              <a:t>Uygun </a:t>
            </a:r>
            <a:r>
              <a:rPr lang="tr-TR" sz="2000" b="1" dirty="0"/>
              <a:t>tasarım ve tesisat;</a:t>
            </a:r>
          </a:p>
          <a:p>
            <a:pPr>
              <a:lnSpc>
                <a:spcPct val="80000"/>
              </a:lnSpc>
              <a:buNone/>
            </a:pPr>
            <a:r>
              <a:rPr lang="tr-TR" sz="2000" dirty="0" smtClean="0"/>
              <a:t>       1</a:t>
            </a:r>
            <a:r>
              <a:rPr lang="tr-TR" sz="2000" dirty="0"/>
              <a:t>. Ateş kaynağının kontrolü veya yok edilmesi,</a:t>
            </a:r>
          </a:p>
          <a:p>
            <a:pPr>
              <a:lnSpc>
                <a:spcPct val="80000"/>
              </a:lnSpc>
              <a:buNone/>
            </a:pPr>
            <a:r>
              <a:rPr lang="tr-TR" sz="2000" dirty="0" smtClean="0"/>
              <a:t>       2</a:t>
            </a:r>
            <a:r>
              <a:rPr lang="tr-TR" sz="2000" dirty="0"/>
              <a:t>. Parlayıcı kimyasalların kullanıldığı proseslerin,</a:t>
            </a:r>
          </a:p>
          <a:p>
            <a:pPr lvl="1">
              <a:lnSpc>
                <a:spcPct val="80000"/>
              </a:lnSpc>
            </a:pPr>
            <a:r>
              <a:rPr lang="tr-TR" sz="1800" dirty="0"/>
              <a:t>- Diğer proseslerden,</a:t>
            </a:r>
          </a:p>
          <a:p>
            <a:pPr lvl="1">
              <a:lnSpc>
                <a:spcPct val="80000"/>
              </a:lnSpc>
            </a:pPr>
            <a:r>
              <a:rPr lang="tr-TR" sz="1800" dirty="0"/>
              <a:t>- Parlayıcı kimyasalların depolarından,</a:t>
            </a:r>
          </a:p>
          <a:p>
            <a:pPr lvl="1">
              <a:lnSpc>
                <a:spcPct val="80000"/>
              </a:lnSpc>
            </a:pPr>
            <a:r>
              <a:rPr lang="tr-TR" sz="1800" dirty="0"/>
              <a:t>- Kontrol edilmesi mümkün olmayan veya yetersiz kalan sınırlar ve alanlardan,</a:t>
            </a:r>
          </a:p>
          <a:p>
            <a:pPr lvl="1">
              <a:lnSpc>
                <a:spcPct val="80000"/>
              </a:lnSpc>
            </a:pPr>
            <a:r>
              <a:rPr lang="tr-TR" sz="1800" dirty="0"/>
              <a:t>- Ateş kaynaklarından tecrit edilmesi,</a:t>
            </a:r>
          </a:p>
          <a:p>
            <a:pPr>
              <a:lnSpc>
                <a:spcPct val="80000"/>
              </a:lnSpc>
              <a:buNone/>
            </a:pPr>
            <a:r>
              <a:rPr lang="tr-TR" sz="2000" dirty="0" smtClean="0"/>
              <a:t>       3</a:t>
            </a:r>
            <a:r>
              <a:rPr lang="tr-TR" sz="2000" dirty="0"/>
              <a:t>. Yangın söndürme ve ihbar sistemleri ve mümkünse otomatik söndürme ve ihbar sistemi bulunması,</a:t>
            </a:r>
          </a:p>
          <a:p>
            <a:pPr>
              <a:lnSpc>
                <a:spcPct val="80000"/>
              </a:lnSpc>
              <a:buNone/>
            </a:pPr>
            <a:r>
              <a:rPr lang="tr-TR" sz="2000" dirty="0" smtClean="0"/>
              <a:t>       4</a:t>
            </a:r>
            <a:r>
              <a:rPr lang="tr-TR" sz="2000" dirty="0"/>
              <a:t>. Basınç artışının ölçülmesi ve patlamaların önlenmesi için otomatik gaz basıncı ölçme ve emniyet </a:t>
            </a:r>
            <a:r>
              <a:rPr lang="tr-TR" sz="2000" dirty="0" err="1"/>
              <a:t>ventillerinin</a:t>
            </a:r>
            <a:r>
              <a:rPr lang="tr-TR" sz="2000" dirty="0"/>
              <a:t> kullanılması.</a:t>
            </a:r>
          </a:p>
          <a:p>
            <a:pPr>
              <a:lnSpc>
                <a:spcPct val="80000"/>
              </a:lnSpc>
              <a:buNone/>
            </a:pPr>
            <a:r>
              <a:rPr lang="tr-TR" sz="2000" dirty="0" smtClean="0"/>
              <a:t>       6</a:t>
            </a:r>
            <a:r>
              <a:rPr lang="tr-TR" sz="2000" dirty="0"/>
              <a:t>. Statik elektrikle ilgili güvenlik önlemlerinin alınması</a:t>
            </a:r>
          </a:p>
          <a:p>
            <a:pPr>
              <a:lnSpc>
                <a:spcPct val="80000"/>
              </a:lnSpc>
              <a:buNone/>
            </a:pPr>
            <a:r>
              <a:rPr lang="tr-TR" sz="2000" dirty="0" smtClean="0"/>
              <a:t>       7.Elektrik </a:t>
            </a:r>
            <a:r>
              <a:rPr lang="tr-TR" sz="2000" dirty="0"/>
              <a:t>ve aydınlatmanın </a:t>
            </a:r>
            <a:r>
              <a:rPr lang="tr-TR" sz="2000" dirty="0" smtClean="0"/>
              <a:t> </a:t>
            </a:r>
            <a:r>
              <a:rPr lang="tr-TR" sz="2000" dirty="0" err="1" smtClean="0"/>
              <a:t>ex</a:t>
            </a:r>
            <a:r>
              <a:rPr lang="tr-TR" sz="2000" dirty="0" smtClean="0"/>
              <a:t>-</a:t>
            </a:r>
            <a:r>
              <a:rPr lang="tr-TR" sz="2000" dirty="0" err="1" smtClean="0"/>
              <a:t>proof</a:t>
            </a:r>
            <a:r>
              <a:rPr lang="tr-TR" sz="2000" dirty="0" smtClean="0"/>
              <a:t>  tesisat </a:t>
            </a:r>
            <a:r>
              <a:rPr lang="tr-TR" sz="2000" dirty="0"/>
              <a:t>olması</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164</a:t>
            </a:fld>
            <a:endParaRPr lang="tr-TR"/>
          </a:p>
        </p:txBody>
      </p:sp>
    </p:spTree>
    <p:extLst>
      <p:ext uri="{BB962C8B-B14F-4D97-AF65-F5344CB8AC3E}">
        <p14:creationId xmlns:p14="http://schemas.microsoft.com/office/powerpoint/2010/main" val="322499860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260648"/>
            <a:ext cx="9036496" cy="587345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 Güvenli çalışma sistemleri ve uygulamaları;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1. Mühendislik kontrol yöntemlerinin uygulanması ve uygun bakımın yapılması,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2. İşyerindeki kimyasalların miktarının en aza indirilmesi,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3. Binalarda kullanılan kimyasalın miktarının en aza indirilmesi,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4. Depolama ve normal proseslerin ayrı bölümlerde olması,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5. Yan yana bulunamayacak kimyasalların ayrılması,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6. Çalışan sayısının azaltılması,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7. Sıçrama ve dökülmelerin hemen temizlenmesi için düzenlemeler yapılması,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8. Kimyasalların güvenli olarak atılması için düzenlemeler yapılması,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9. Uygun araç gerecin kullanılması (örneğin; kıvılcım çıkarmaz aletlerin kullanımı gibi),</a:t>
            </a:r>
          </a:p>
          <a:p>
            <a:pPr marL="342900" marR="0" lvl="0" indent="-342900" algn="l" defTabSz="914400" rtl="0" eaLnBrk="1" fontAlgn="auto" latinLnBrk="0" hangingPunct="1">
              <a:lnSpc>
                <a:spcPct val="80000"/>
              </a:lnSpc>
              <a:spcBef>
                <a:spcPct val="20000"/>
              </a:spcBef>
              <a:spcAft>
                <a:spcPts val="0"/>
              </a:spcAft>
              <a:buClrTx/>
              <a:buSzTx/>
              <a:tabLst/>
              <a:defRPr/>
            </a:pPr>
            <a:r>
              <a:rPr lang="tr-TR" sz="2400" dirty="0" smtClean="0"/>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10. Otomatik sistemlerin kalibrasyon ve periyodik bakımlarının yapılması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11. Uygun işaret ve ikazların kullanılması.</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165</a:t>
            </a:fld>
            <a:endParaRPr lang="tr-TR"/>
          </a:p>
        </p:txBody>
      </p:sp>
    </p:spTree>
    <p:extLst>
      <p:ext uri="{BB962C8B-B14F-4D97-AF65-F5344CB8AC3E}">
        <p14:creationId xmlns:p14="http://schemas.microsoft.com/office/powerpoint/2010/main" val="41724630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c) Kişisel Koruyucular;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      Ciddi yanıklardan koruyacak, statik elektriğin oluşumunu önleyecek </a:t>
            </a:r>
            <a:r>
              <a:rPr kumimoji="0" lang="tr-TR" sz="2400" i="0" u="none" strike="noStrike" kern="1200" cap="none" spc="0" normalizeH="0" baseline="0" noProof="0" dirty="0" err="1" smtClean="0">
                <a:ln>
                  <a:noFill/>
                </a:ln>
                <a:solidFill>
                  <a:schemeClr val="tx1"/>
                </a:solidFill>
                <a:effectLst/>
                <a:uLnTx/>
                <a:uFillTx/>
                <a:latin typeface="+mn-lt"/>
                <a:ea typeface="+mn-ea"/>
                <a:cs typeface="+mn-cs"/>
              </a:rPr>
              <a:t>antistatik</a:t>
            </a:r>
            <a:r>
              <a:rPr kumimoji="0" lang="tr-TR" sz="2400" i="0" u="none" strike="noStrike" kern="1200" cap="none" spc="0" normalizeH="0" baseline="0" noProof="0" dirty="0" smtClean="0">
                <a:ln>
                  <a:noFill/>
                </a:ln>
                <a:solidFill>
                  <a:schemeClr val="tx1"/>
                </a:solidFill>
                <a:effectLst/>
                <a:uLnTx/>
                <a:uFillTx/>
                <a:latin typeface="+mn-lt"/>
                <a:ea typeface="+mn-ea"/>
                <a:cs typeface="+mn-cs"/>
              </a:rPr>
              <a:t> iş elbisesi,  gözlük, siperlik,  eldiven, ayakkabı verilmesi</a:t>
            </a:r>
            <a:r>
              <a:rPr lang="tr-TR" sz="2400" b="1" dirty="0" smtClean="0"/>
              <a:t>,</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d) Acil durumlar için yeterli hazırlıkların yapılması.</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i="0" u="none" strike="noStrike" kern="1200" cap="none" spc="0" normalizeH="0" baseline="0" noProof="0" dirty="0" smtClean="0">
                <a:ln>
                  <a:noFill/>
                </a:ln>
                <a:solidFill>
                  <a:schemeClr val="tx1"/>
                </a:solidFill>
                <a:effectLst/>
                <a:uLnTx/>
                <a:uFillTx/>
                <a:latin typeface="+mn-lt"/>
                <a:ea typeface="+mn-ea"/>
                <a:cs typeface="+mn-cs"/>
              </a:rPr>
              <a:t>Acil çıkış yollarının bulunması, yangın söndürme ekipleri, yangın alarm sistemleri ve işyerinin kolayca boşaltılabilmesine yönelik önlemler bu tür kimyasalların kullanıldığı yerlerde göz önünde bulundurulmalıdır.</a:t>
            </a:r>
            <a:endParaRPr kumimoji="0" lang="tr-TR" sz="24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166</a:t>
            </a:fld>
            <a:endParaRPr lang="tr-TR"/>
          </a:p>
        </p:txBody>
      </p:sp>
    </p:spTree>
    <p:extLst>
      <p:ext uri="{BB962C8B-B14F-4D97-AF65-F5344CB8AC3E}">
        <p14:creationId xmlns:p14="http://schemas.microsoft.com/office/powerpoint/2010/main" val="86595691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000" b="1" dirty="0" smtClean="0"/>
              <a:t>KİMYASALLARIN  KÜÇÜK  VEYA  BÜYÜK  ÇAPTA DEPOLANMASINDA  DEPOLANACAK  KİMYASALLARIN  VE  DEPOLARIN  ÖZELLİKLERİ</a:t>
            </a:r>
            <a:endParaRPr lang="tr-TR" sz="2000" dirty="0"/>
          </a:p>
        </p:txBody>
      </p:sp>
      <p:sp>
        <p:nvSpPr>
          <p:cNvPr id="4" name="Rectangle 3"/>
          <p:cNvSpPr>
            <a:spLocks noGrp="1" noChangeArrowheads="1"/>
          </p:cNvSpPr>
          <p:nvPr>
            <p:ph idx="1"/>
          </p:nvPr>
        </p:nvSpPr>
        <p:spPr/>
        <p:txBody>
          <a:bodyPr>
            <a:normAutofit fontScale="92500" lnSpcReduction="10000"/>
          </a:bodyPr>
          <a:lstStyle/>
          <a:p>
            <a:pPr>
              <a:lnSpc>
                <a:spcPct val="80000"/>
              </a:lnSpc>
              <a:buNone/>
            </a:pPr>
            <a:r>
              <a:rPr lang="tr-TR" sz="2000" dirty="0" smtClean="0"/>
              <a:t>  </a:t>
            </a:r>
            <a:r>
              <a:rPr lang="tr-TR" sz="2400" b="1" dirty="0" smtClean="0"/>
              <a:t>1-Kimyasal </a:t>
            </a:r>
            <a:r>
              <a:rPr lang="tr-TR" sz="2400" b="1" dirty="0"/>
              <a:t>madde deposu işyerinin diğer bölümlerinden ayrı bağımsız bir bölüm olmalıdır.</a:t>
            </a:r>
          </a:p>
          <a:p>
            <a:pPr>
              <a:lnSpc>
                <a:spcPct val="80000"/>
              </a:lnSpc>
              <a:buNone/>
            </a:pPr>
            <a:r>
              <a:rPr lang="tr-TR" sz="2400" b="1" dirty="0" smtClean="0"/>
              <a:t>  2-Deponun </a:t>
            </a:r>
            <a:r>
              <a:rPr lang="tr-TR" sz="2400" b="1" dirty="0"/>
              <a:t>taban, tavan ve duvarları yanmaz malzemeden olmalıdır.</a:t>
            </a:r>
          </a:p>
          <a:p>
            <a:pPr>
              <a:lnSpc>
                <a:spcPct val="80000"/>
              </a:lnSpc>
              <a:buNone/>
            </a:pPr>
            <a:r>
              <a:rPr lang="tr-TR" sz="2400" b="1" dirty="0" smtClean="0"/>
              <a:t>  3-Tavan </a:t>
            </a:r>
            <a:r>
              <a:rPr lang="tr-TR" sz="2400" b="1" dirty="0"/>
              <a:t>ve pencereler herhangi bir basınçta kolay dışa açılacak şekilde hafif malzemeden olmalıdır.</a:t>
            </a:r>
          </a:p>
          <a:p>
            <a:pPr>
              <a:lnSpc>
                <a:spcPct val="80000"/>
              </a:lnSpc>
              <a:buNone/>
            </a:pPr>
            <a:r>
              <a:rPr lang="tr-TR" sz="2400" b="1" dirty="0" smtClean="0"/>
              <a:t>  4-Bütün </a:t>
            </a:r>
            <a:r>
              <a:rPr lang="tr-TR" sz="2400" b="1" dirty="0"/>
              <a:t>kapı ve pencereler dışa açılır olmalı, sürgülü kapılarda ayrıca dışa açılır kanatlı kapı bulunmalıdır.</a:t>
            </a:r>
          </a:p>
          <a:p>
            <a:pPr>
              <a:lnSpc>
                <a:spcPct val="80000"/>
              </a:lnSpc>
              <a:buNone/>
            </a:pPr>
            <a:r>
              <a:rPr lang="tr-TR" sz="2400" b="1" dirty="0" smtClean="0"/>
              <a:t>  5-Depo </a:t>
            </a:r>
            <a:r>
              <a:rPr lang="tr-TR" sz="2400" b="1" dirty="0"/>
              <a:t>tabanı içine konacak kimyasal maddelerden etkilenmeyecek özellikte olmalıdır.</a:t>
            </a:r>
          </a:p>
          <a:p>
            <a:pPr>
              <a:lnSpc>
                <a:spcPct val="80000"/>
              </a:lnSpc>
              <a:buNone/>
            </a:pPr>
            <a:r>
              <a:rPr lang="tr-TR" sz="2400" b="1" dirty="0" smtClean="0"/>
              <a:t>  6-Depo </a:t>
            </a:r>
            <a:r>
              <a:rPr lang="tr-TR" sz="2400" b="1" dirty="0"/>
              <a:t>tabanı yangın halinde kullanılabilecek su ve benzeri söndürücüleri akıtacak özellikte drenaja sahip olmalıdır.</a:t>
            </a:r>
          </a:p>
          <a:p>
            <a:pPr>
              <a:lnSpc>
                <a:spcPct val="80000"/>
              </a:lnSpc>
              <a:buNone/>
            </a:pPr>
            <a:r>
              <a:rPr lang="tr-TR" sz="2400" b="1" dirty="0" smtClean="0"/>
              <a:t>  7-Depo </a:t>
            </a:r>
            <a:r>
              <a:rPr lang="tr-TR" sz="2400" b="1" dirty="0"/>
              <a:t>tabanında depolanan farklı özellikte maddelerin birbirine temas etmemesi için, farklı maddeler drenaj yolları ile ayrılmış bölümlere konmalıdır.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167</a:t>
            </a:fld>
            <a:endParaRPr lang="tr-TR"/>
          </a:p>
        </p:txBody>
      </p:sp>
    </p:spTree>
    <p:extLst>
      <p:ext uri="{BB962C8B-B14F-4D97-AF65-F5344CB8AC3E}">
        <p14:creationId xmlns:p14="http://schemas.microsoft.com/office/powerpoint/2010/main" val="180568775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1520" y="332656"/>
            <a:ext cx="8892480" cy="585122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8-Kimyasal madde depoları içinde tercihen elektrik tesisatı bulunmamalı, aydınlatma ışık dışarıdan yansıtılarak yapılmalıdır.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9-İçeride elektrik tesisatı bulunması zorunlu ise tamamen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ex</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proof</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ve kapalı sistem olmalıdır.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10-Nem, sıcaklık izlenmeli ve havalandırma sağlanmalıdır,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11-Kimyasal madde depolarının havalandırmaları hem alttan hem üstten karşılıklı olmalıdır.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12-Cebri çekişli havalandırma sistemlerinde elektrik motorları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ex</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proof</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özellikte olmalıdır.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13-Depolar yangına dayanıklı malzemeden  yapılmalı.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14-Depolarda sızmalara karşı uygun drenaj sistemi ve depo dışında bir toplama havuzu bulunmalıdır.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15- Yan yana gelince reaksiyona giren veya zararlı ürünler veren veya ısı çıkaran kimyasallar birbirinden ayrı tutulmalı, kimyasal özelliklerine göre ayrı bölümlerde depolanmalıdır. Küçük miktarlarda depolamalarda aşağıdaki Tehlikeli Kimyasallar Depolama Matrisi kullanılabilir.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168</a:t>
            </a:fld>
            <a:endParaRPr lang="tr-TR"/>
          </a:p>
        </p:txBody>
      </p:sp>
    </p:spTree>
    <p:extLst>
      <p:ext uri="{BB962C8B-B14F-4D97-AF65-F5344CB8AC3E}">
        <p14:creationId xmlns:p14="http://schemas.microsoft.com/office/powerpoint/2010/main" val="292218785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81000" y="30163"/>
            <a:ext cx="8458200" cy="6827837"/>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AF5E3B26-62D8-4653-B851-8E72443B1F6D}" type="slidenum">
              <a:rPr lang="tr-TR" smtClean="0"/>
              <a:pPr/>
              <a:t>169</a:t>
            </a:fld>
            <a:endParaRPr lang="tr-TR"/>
          </a:p>
        </p:txBody>
      </p:sp>
    </p:spTree>
    <p:extLst>
      <p:ext uri="{BB962C8B-B14F-4D97-AF65-F5344CB8AC3E}">
        <p14:creationId xmlns:p14="http://schemas.microsoft.com/office/powerpoint/2010/main" val="3286760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TEHLİKELİ  KİMYASALLARIN  SINIFLANDIRILMASI</a:t>
            </a:r>
            <a:endParaRPr lang="tr-TR" sz="2400" b="1" dirty="0"/>
          </a:p>
        </p:txBody>
      </p:sp>
      <p:sp>
        <p:nvSpPr>
          <p:cNvPr id="3" name="2 İçerik Yer Tutucusu"/>
          <p:cNvSpPr>
            <a:spLocks noGrp="1"/>
          </p:cNvSpPr>
          <p:nvPr>
            <p:ph idx="1"/>
          </p:nvPr>
        </p:nvSpPr>
        <p:spPr>
          <a:xfrm>
            <a:off x="457200" y="2357430"/>
            <a:ext cx="8229600" cy="4500569"/>
          </a:xfrm>
        </p:spPr>
        <p:txBody>
          <a:bodyPr>
            <a:normAutofit/>
          </a:bodyPr>
          <a:lstStyle/>
          <a:p>
            <a:pPr>
              <a:buFont typeface="Wingdings" pitchFamily="2" charset="2"/>
              <a:buChar char="ü"/>
            </a:pPr>
            <a:r>
              <a:rPr lang="tr-TR" sz="2400" b="1" dirty="0" smtClean="0"/>
              <a:t>Ulusal  ve  uluslararası pek çok  sınıflandırma  söz  konusudur.</a:t>
            </a:r>
          </a:p>
          <a:p>
            <a:pPr>
              <a:buFont typeface="Wingdings" pitchFamily="2" charset="2"/>
              <a:buChar char="ü"/>
            </a:pPr>
            <a:r>
              <a:rPr lang="tr-TR" sz="2400" b="1" dirty="0" smtClean="0"/>
              <a:t>Öldürücü Doz   (LD50)  ve </a:t>
            </a:r>
          </a:p>
          <a:p>
            <a:pPr>
              <a:buFont typeface="Wingdings" pitchFamily="2" charset="2"/>
              <a:buChar char="ü"/>
            </a:pPr>
            <a:r>
              <a:rPr lang="tr-TR" sz="2400" b="1" dirty="0" smtClean="0"/>
              <a:t>Öldürücü Konsantrasyon  (LC50)  sınıflandırmada temel  alınan unsurlardandır.</a:t>
            </a:r>
          </a:p>
          <a:p>
            <a:pPr>
              <a:buFont typeface="Wingdings" pitchFamily="2" charset="2"/>
              <a:buChar char="ü"/>
            </a:pPr>
            <a:r>
              <a:rPr lang="tr-TR" sz="2400" b="1" dirty="0" smtClean="0"/>
              <a:t>Kimyasalın  sağlık zararı göz önüne alınarak konsantrasyonuna   göre   sınıflandırmalar  da  vardır.</a:t>
            </a: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17</a:t>
            </a:fld>
            <a:endParaRPr lang="tr-TR"/>
          </a:p>
        </p:txBody>
      </p:sp>
    </p:spTree>
    <p:extLst>
      <p:ext uri="{BB962C8B-B14F-4D97-AF65-F5344CB8AC3E}">
        <p14:creationId xmlns:p14="http://schemas.microsoft.com/office/powerpoint/2010/main" val="424258049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28604"/>
            <a:ext cx="8229600" cy="609674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16-Yangın ihbar ve söndürme sistemleri depolanan kimyasal maddenin özelliğine uygun olmalı.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17-Birbirinden ayrılmış bölümler arasındaki duvarlar yangına dayanıklı malzemeden olmalı.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18-Depolanan kimyasalların miktarları sınırlandırılmalıdır</a:t>
            </a: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(acil durumlarda veya kazalarda etkilerinin sınırlı olması için.)</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19-Depo alanlarında yeterli güvenlik sağlanmalıdır</a:t>
            </a: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(yanıcı kaynakların yasaklanması veya kontrolü gibi).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20-Depolama kapları uygun malzemeden, uygun olarak yapılmış olmalıdır,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21-Doldurma ve boşaltma işlemi güvenli olarak yapılmalıdır,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22-Kaza ile oluşacak sıçrama, yangın ve patlamalara karşı yeterli önlemler alınmalıdır,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23-Etiketleme yapılmalıdır,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24-Acil </a:t>
            </a:r>
            <a:r>
              <a:rPr lang="tr-TR" sz="2400" b="1" noProof="0" dirty="0" smtClean="0"/>
              <a:t>durum</a:t>
            </a: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planları</a:t>
            </a:r>
            <a:r>
              <a:rPr kumimoji="0" lang="tr-TR" sz="2400" b="1" i="0" u="none" strike="noStrike" kern="1200" cap="none" spc="0" normalizeH="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hazırlanmalıdır,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25-Gözetim sistemi yaygınlaştırılmalıdır.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170</a:t>
            </a:fld>
            <a:endParaRPr lang="tr-TR"/>
          </a:p>
        </p:txBody>
      </p:sp>
    </p:spTree>
    <p:extLst>
      <p:ext uri="{BB962C8B-B14F-4D97-AF65-F5344CB8AC3E}">
        <p14:creationId xmlns:p14="http://schemas.microsoft.com/office/powerpoint/2010/main" val="285266588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17.AVI">
            <a:hlinkClick r:id="" action="ppaction://media"/>
          </p:cNvPr>
          <p:cNvPicPr>
            <a:picLocks noRot="1" noChangeAspect="1" noChangeArrowheads="1"/>
          </p:cNvPicPr>
          <p:nvPr>
            <a:videoFile r:link="rId1"/>
          </p:nvPr>
        </p:nvPicPr>
        <p:blipFill>
          <a:blip r:embed="rId3" cstate="print"/>
          <a:srcRect/>
          <a:stretch>
            <a:fillRect/>
          </a:stretch>
        </p:blipFill>
        <p:spPr bwMode="auto">
          <a:xfrm>
            <a:off x="4724400" y="1628775"/>
            <a:ext cx="4114800" cy="4114800"/>
          </a:xfrm>
          <a:prstGeom prst="rect">
            <a:avLst/>
          </a:prstGeom>
          <a:noFill/>
          <a:ln w="9525">
            <a:noFill/>
            <a:miter lim="800000"/>
            <a:headEnd/>
            <a:tailEnd/>
          </a:ln>
        </p:spPr>
      </p:pic>
      <p:sp>
        <p:nvSpPr>
          <p:cNvPr id="3" name="Rectangle 4"/>
          <p:cNvSpPr>
            <a:spLocks noChangeArrowheads="1"/>
          </p:cNvSpPr>
          <p:nvPr/>
        </p:nvSpPr>
        <p:spPr bwMode="auto">
          <a:xfrm>
            <a:off x="323850" y="1930400"/>
            <a:ext cx="3816350" cy="2751522"/>
          </a:xfrm>
          <a:prstGeom prst="rect">
            <a:avLst/>
          </a:prstGeom>
          <a:noFill/>
          <a:ln w="9525">
            <a:noFill/>
            <a:miter lim="800000"/>
            <a:headEnd/>
            <a:tailEnd/>
          </a:ln>
        </p:spPr>
        <p:txBody>
          <a:bodyPr>
            <a:spAutoFit/>
          </a:bodyPr>
          <a:lstStyle/>
          <a:p>
            <a:pPr algn="ctr" eaLnBrk="0" hangingPunct="0">
              <a:lnSpc>
                <a:spcPct val="120000"/>
              </a:lnSpc>
            </a:pPr>
            <a:r>
              <a:rPr lang="tr-TR" sz="2400" b="1" dirty="0">
                <a:solidFill>
                  <a:schemeClr val="tx2"/>
                </a:solidFill>
              </a:rPr>
              <a:t>Yakıcı, yanıcı, zehirli, çok zehirli </a:t>
            </a:r>
            <a:r>
              <a:rPr lang="tr-TR" sz="2400" b="1" dirty="0" smtClean="0">
                <a:solidFill>
                  <a:schemeClr val="tx2"/>
                </a:solidFill>
              </a:rPr>
              <a:t>ya da </a:t>
            </a:r>
            <a:r>
              <a:rPr lang="tr-TR" sz="2400" b="1" dirty="0">
                <a:solidFill>
                  <a:schemeClr val="tx2"/>
                </a:solidFill>
              </a:rPr>
              <a:t>oksitleyici maddelerin diğer kapları </a:t>
            </a:r>
          </a:p>
          <a:p>
            <a:pPr algn="ctr" eaLnBrk="0" hangingPunct="0">
              <a:lnSpc>
                <a:spcPct val="120000"/>
              </a:lnSpc>
            </a:pPr>
            <a:r>
              <a:rPr lang="tr-TR" sz="2400" b="1" dirty="0">
                <a:solidFill>
                  <a:schemeClr val="tx2"/>
                </a:solidFill>
              </a:rPr>
              <a:t>150 </a:t>
            </a:r>
            <a:r>
              <a:rPr lang="tr-TR" sz="2400" b="1" dirty="0" err="1">
                <a:solidFill>
                  <a:schemeClr val="tx2"/>
                </a:solidFill>
              </a:rPr>
              <a:t>cm’den</a:t>
            </a:r>
            <a:r>
              <a:rPr lang="tr-TR" sz="2400" b="1" dirty="0">
                <a:solidFill>
                  <a:schemeClr val="tx2"/>
                </a:solidFill>
              </a:rPr>
              <a:t> fazla yükseklikten düşmeyecek şekilde depolanmalıdır.</a:t>
            </a:r>
          </a:p>
        </p:txBody>
      </p:sp>
      <p:sp>
        <p:nvSpPr>
          <p:cNvPr id="4" name="3 Slayt Numarası Yer Tutucusu"/>
          <p:cNvSpPr>
            <a:spLocks noGrp="1"/>
          </p:cNvSpPr>
          <p:nvPr>
            <p:ph type="sldNum" sz="quarter" idx="12"/>
          </p:nvPr>
        </p:nvSpPr>
        <p:spPr/>
        <p:txBody>
          <a:bodyPr/>
          <a:lstStyle/>
          <a:p>
            <a:fld id="{AF5E3B26-62D8-4653-B851-8E72443B1F6D}" type="slidenum">
              <a:rPr lang="tr-TR" smtClean="0"/>
              <a:pPr/>
              <a:t>171</a:t>
            </a:fld>
            <a:endParaRPr lang="tr-TR"/>
          </a:p>
        </p:txBody>
      </p:sp>
    </p:spTree>
    <p:extLst>
      <p:ext uri="{BB962C8B-B14F-4D97-AF65-F5344CB8AC3E}">
        <p14:creationId xmlns:p14="http://schemas.microsoft.com/office/powerpoint/2010/main" val="3088403957"/>
      </p:ext>
    </p:extLst>
  </p:cSld>
  <p:clrMapOvr>
    <a:masterClrMapping/>
  </p:clrMapOvr>
  <p:timing>
    <p:tnLst>
      <p:par>
        <p:cTn id="1" dur="indefinite" restart="never" nodeType="tmRoot">
          <p:childTnLst>
            <p:video>
              <p:cMediaNode>
                <p:cTn id="2" repeatCount="indefinite" fill="hold" display="0">
                  <p:stCondLst>
                    <p:cond delay="indefinite"/>
                  </p:stCondLst>
                  <p:endCondLst>
                    <p:cond evt="onPrev" delay="0">
                      <p:tgtEl>
                        <p:sldTgt/>
                      </p:tgtEl>
                    </p:cond>
                  </p:endCondLst>
                </p:cTn>
                <p:tgtEl>
                  <p:spTgt spid="2"/>
                </p:tgtEl>
              </p:cMediaNode>
            </p:video>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AF5E3B26-62D8-4653-B851-8E72443B1F6D}" type="slidenum">
              <a:rPr lang="tr-TR" smtClean="0"/>
              <a:pPr/>
              <a:t>172</a:t>
            </a:fld>
            <a:endParaRPr lang="tr-TR"/>
          </a:p>
        </p:txBody>
      </p:sp>
      <p:pic>
        <p:nvPicPr>
          <p:cNvPr id="1026" name="Picture 2"/>
          <p:cNvPicPr>
            <a:picLocks noChangeAspect="1" noChangeArrowheads="1"/>
          </p:cNvPicPr>
          <p:nvPr/>
        </p:nvPicPr>
        <p:blipFill>
          <a:blip r:embed="rId2" cstate="print"/>
          <a:srcRect/>
          <a:stretch>
            <a:fillRect/>
          </a:stretch>
        </p:blipFill>
        <p:spPr bwMode="auto">
          <a:xfrm>
            <a:off x="1547665" y="548680"/>
            <a:ext cx="7200800" cy="60486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55776" y="188640"/>
            <a:ext cx="5662013" cy="288032"/>
          </a:xfrm>
          <a:prstGeom prst="rect">
            <a:avLst/>
          </a:prstGeom>
          <a:noFill/>
          <a:ln w="9525">
            <a:noFill/>
            <a:miter lim="800000"/>
            <a:headEnd/>
            <a:tailEnd/>
          </a:ln>
        </p:spPr>
      </p:pic>
    </p:spTree>
    <p:extLst>
      <p:ext uri="{BB962C8B-B14F-4D97-AF65-F5344CB8AC3E}">
        <p14:creationId xmlns:p14="http://schemas.microsoft.com/office/powerpoint/2010/main" val="95261203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AF5E3B26-62D8-4653-B851-8E72443B1F6D}" type="slidenum">
              <a:rPr lang="tr-TR" smtClean="0"/>
              <a:pPr/>
              <a:t>173</a:t>
            </a:fld>
            <a:endParaRPr lang="tr-TR"/>
          </a:p>
        </p:txBody>
      </p:sp>
      <p:pic>
        <p:nvPicPr>
          <p:cNvPr id="2050" name="Picture 2"/>
          <p:cNvPicPr>
            <a:picLocks noChangeAspect="1" noChangeArrowheads="1"/>
          </p:cNvPicPr>
          <p:nvPr/>
        </p:nvPicPr>
        <p:blipFill>
          <a:blip r:embed="rId2" cstate="print"/>
          <a:srcRect/>
          <a:stretch>
            <a:fillRect/>
          </a:stretch>
        </p:blipFill>
        <p:spPr bwMode="auto">
          <a:xfrm>
            <a:off x="1403648" y="260648"/>
            <a:ext cx="7200800" cy="5760640"/>
          </a:xfrm>
          <a:prstGeom prst="rect">
            <a:avLst/>
          </a:prstGeom>
          <a:noFill/>
          <a:ln w="9525">
            <a:noFill/>
            <a:miter lim="800000"/>
            <a:headEnd/>
            <a:tailEnd/>
          </a:ln>
        </p:spPr>
      </p:pic>
    </p:spTree>
    <p:extLst>
      <p:ext uri="{BB962C8B-B14F-4D97-AF65-F5344CB8AC3E}">
        <p14:creationId xmlns:p14="http://schemas.microsoft.com/office/powerpoint/2010/main" val="98436951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tr-TR" sz="2400" b="1" dirty="0" smtClean="0"/>
              <a:t>ATIKLARIN  YOK   EDİLMESİ   SIRASINDA   ALINACAK  TEDBİRLER</a:t>
            </a:r>
            <a:endParaRPr lang="tr-TR" sz="2400" b="1" dirty="0"/>
          </a:p>
        </p:txBody>
      </p:sp>
      <p:sp>
        <p:nvSpPr>
          <p:cNvPr id="4" name="Rectangle 3"/>
          <p:cNvSpPr>
            <a:spLocks noGrp="1" noChangeArrowheads="1"/>
          </p:cNvSpPr>
          <p:nvPr>
            <p:ph idx="1"/>
          </p:nvPr>
        </p:nvSpPr>
        <p:spPr/>
        <p:txBody>
          <a:bodyPr/>
          <a:lstStyle/>
          <a:p>
            <a:pPr>
              <a:buFont typeface="Wingdings" pitchFamily="2" charset="2"/>
              <a:buChar char="v"/>
            </a:pPr>
            <a:r>
              <a:rPr lang="tr-TR" sz="2400" b="1" dirty="0"/>
              <a:t>Kimyasallar çevreye hiç zarar vermeyecek veya en az zarar verecek şekilde </a:t>
            </a:r>
            <a:r>
              <a:rPr lang="tr-TR" sz="2400" b="1" dirty="0" smtClean="0"/>
              <a:t>işlenmeli </a:t>
            </a:r>
            <a:r>
              <a:rPr lang="tr-TR" sz="2400" b="1" dirty="0"/>
              <a:t>ve atılmalıdır</a:t>
            </a:r>
            <a:r>
              <a:rPr lang="tr-TR" sz="2400" b="1" dirty="0" smtClean="0"/>
              <a:t>.  Risk </a:t>
            </a:r>
            <a:r>
              <a:rPr lang="tr-TR" sz="2400" b="1" dirty="0"/>
              <a:t>değerlendirmesinde </a:t>
            </a:r>
            <a:r>
              <a:rPr lang="tr-TR" sz="2400" b="1" dirty="0" smtClean="0"/>
              <a:t>buna </a:t>
            </a:r>
            <a:r>
              <a:rPr lang="tr-TR" sz="2400" b="1" dirty="0"/>
              <a:t>yer vermelidir. </a:t>
            </a:r>
          </a:p>
          <a:p>
            <a:pPr>
              <a:buFont typeface="Wingdings" pitchFamily="2" charset="2"/>
              <a:buChar char="v"/>
            </a:pPr>
            <a:r>
              <a:rPr lang="tr-TR" sz="2400" b="1" dirty="0" smtClean="0"/>
              <a:t>Tehlikeli </a:t>
            </a:r>
            <a:r>
              <a:rPr lang="tr-TR" sz="2400" b="1" dirty="0"/>
              <a:t>Atıkların  Kontrolü </a:t>
            </a:r>
            <a:r>
              <a:rPr lang="tr-TR" sz="2400" b="1" dirty="0" smtClean="0"/>
              <a:t>Yönetmeliği’ne </a:t>
            </a:r>
            <a:r>
              <a:rPr lang="tr-TR" sz="2400" b="1" dirty="0"/>
              <a:t>göre işlem </a:t>
            </a:r>
            <a:r>
              <a:rPr lang="tr-TR" sz="2400" b="1" dirty="0" smtClean="0"/>
              <a:t>yapılmalıdır</a:t>
            </a:r>
            <a:r>
              <a:rPr lang="tr-TR" sz="2400" b="1" dirty="0"/>
              <a:t>.</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174</a:t>
            </a:fld>
            <a:endParaRPr lang="tr-TR"/>
          </a:p>
        </p:txBody>
      </p:sp>
    </p:spTree>
    <p:extLst>
      <p:ext uri="{BB962C8B-B14F-4D97-AF65-F5344CB8AC3E}">
        <p14:creationId xmlns:p14="http://schemas.microsoft.com/office/powerpoint/2010/main" val="339521836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92696"/>
            <a:ext cx="8229600" cy="5784304"/>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solidFill>
                  <a:schemeClr val="tx1"/>
                </a:solidFill>
                <a:effectLst/>
                <a:uLnTx/>
                <a:uFillTx/>
                <a:latin typeface="+mn-lt"/>
                <a:ea typeface="+mn-ea"/>
                <a:cs typeface="+mn-cs"/>
              </a:rPr>
              <a:t>Kimyasal kalıntıları bulunan boş kaplar da tehlikeli olarak işlem görmelidir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buFont typeface="Wingdings" pitchFamily="2" charset="2"/>
              <a:buAutoNum type="alphaLcParen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Tehlikeli kimyasal ile kirlenmiş kaplar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uygun bir yerde kapalı olarak muhafaza edilmeli</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tehlikeli kimyasalın yok edilme işleminden sonra yeniden kullanılabilmelidir.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Boş kaplar içlerinde daha önce bulunan kimyasalın etiketini taşımalıdır,</a:t>
            </a:r>
          </a:p>
          <a:p>
            <a:pPr marL="457200" marR="0" lvl="0" indent="-457200" algn="l" defTabSz="914400" rtl="0" eaLnBrk="1" fontAlgn="auto" latinLnBrk="0" hangingPunct="1">
              <a:lnSpc>
                <a:spcPct val="80000"/>
              </a:lnSpc>
              <a:spcBef>
                <a:spcPct val="20000"/>
              </a:spcBef>
              <a:spcAft>
                <a:spcPts val="0"/>
              </a:spcAft>
              <a:buClrTx/>
              <a:buSzTx/>
              <a:tabLst/>
              <a:defRPr/>
            </a:pPr>
            <a:endParaRPr kumimoji="0" lang="tr-TR"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b)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Atık kapların tasarımı ve seçimi çalışanları koruyacak biçimde olmalıdır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175</a:t>
            </a:fld>
            <a:endParaRPr lang="tr-TR"/>
          </a:p>
        </p:txBody>
      </p:sp>
    </p:spTree>
    <p:extLst>
      <p:ext uri="{BB962C8B-B14F-4D97-AF65-F5344CB8AC3E}">
        <p14:creationId xmlns:p14="http://schemas.microsoft.com/office/powerpoint/2010/main" val="352737272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48680"/>
            <a:ext cx="8229600" cy="558542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c)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Sıvı atıklarının boşaltılması, katı atıkların atılması veya taşınması, dumanların atmosfere yayılması, çalışanların, halkın ve çevrenin korunmasını sağlayacak şekilde olmalıdır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d)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Atık alanları sınırlandırılmalı ve işaretlenmelidir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e) Çevrede atıkları güvenli olarak yok edecek imkanlar yok ise bu işlemler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özel uzman kuruluşlara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yasalara uygun olarak yaptırılmalıdır.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176</a:t>
            </a:fld>
            <a:endParaRPr lang="tr-TR"/>
          </a:p>
        </p:txBody>
      </p:sp>
    </p:spTree>
    <p:extLst>
      <p:ext uri="{BB962C8B-B14F-4D97-AF65-F5344CB8AC3E}">
        <p14:creationId xmlns:p14="http://schemas.microsoft.com/office/powerpoint/2010/main" val="338065077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tr-TR" sz="2400" b="1" dirty="0" smtClean="0"/>
              <a:t>KİŞİSEL KORUYUCU DONANIMLAR</a:t>
            </a:r>
            <a:endParaRPr lang="tr-TR" sz="2400" b="1" dirty="0"/>
          </a:p>
        </p:txBody>
      </p:sp>
      <p:sp>
        <p:nvSpPr>
          <p:cNvPr id="5" name="Rectangle 3"/>
          <p:cNvSpPr>
            <a:spLocks noGrp="1" noChangeArrowheads="1"/>
          </p:cNvSpPr>
          <p:nvPr>
            <p:ph idx="1"/>
          </p:nvPr>
        </p:nvSpPr>
        <p:spPr/>
        <p:txBody>
          <a:bodyPr>
            <a:normAutofit lnSpcReduction="10000"/>
          </a:bodyPr>
          <a:lstStyle/>
          <a:p>
            <a:pPr>
              <a:buFont typeface="Wingdings" pitchFamily="2" charset="2"/>
              <a:buChar char="q"/>
            </a:pPr>
            <a:r>
              <a:rPr lang="tr-TR" sz="2400" b="1" dirty="0"/>
              <a:t>Risklerin, toplu korunmayı sağlayacak teknik </a:t>
            </a:r>
            <a:r>
              <a:rPr lang="tr-TR" sz="2400" b="1" dirty="0" smtClean="0"/>
              <a:t>önlemlerle ya da </a:t>
            </a:r>
            <a:r>
              <a:rPr lang="tr-TR" sz="2400" b="1" dirty="0"/>
              <a:t>iş organizasyonu ve çalışma yöntemleriyle önlenemediği veya tam olarak sınırlandırılamadığı durumlarda kullanılmalıdır. Kişisel koruyucu donanımlar; </a:t>
            </a:r>
            <a:r>
              <a:rPr lang="tr-TR" sz="2400" b="1" dirty="0" smtClean="0"/>
              <a:t> solunum </a:t>
            </a:r>
            <a:r>
              <a:rPr lang="tr-TR" sz="2400" b="1" dirty="0"/>
              <a:t>cihazı, koruyucu elbise, ayakkabı, yüz, göz, el koruyucuları </a:t>
            </a:r>
            <a:r>
              <a:rPr lang="tr-TR" sz="2400" b="1" dirty="0" err="1" smtClean="0"/>
              <a:t>vb’den</a:t>
            </a:r>
            <a:r>
              <a:rPr lang="tr-TR" sz="2400" b="1" dirty="0" smtClean="0"/>
              <a:t> </a:t>
            </a:r>
            <a:r>
              <a:rPr lang="tr-TR" sz="2400" b="1" dirty="0"/>
              <a:t>oluşabilir. </a:t>
            </a:r>
            <a:endParaRPr lang="tr-TR" sz="2400" b="1" dirty="0" smtClean="0"/>
          </a:p>
          <a:p>
            <a:pPr>
              <a:buFont typeface="Wingdings" pitchFamily="2" charset="2"/>
              <a:buChar char="q"/>
            </a:pPr>
            <a:r>
              <a:rPr lang="tr-TR" sz="2400" b="1" u="sng" dirty="0" smtClean="0"/>
              <a:t>Parlayıcı </a:t>
            </a:r>
            <a:r>
              <a:rPr lang="tr-TR" sz="2400" b="1" u="sng" dirty="0"/>
              <a:t>ve patlayıcı kimyasalların bulunduğu ortamlarda kişisel koruyucu donanımların anti-statik olmasına dikkat edilmelidir.</a:t>
            </a:r>
            <a:r>
              <a:rPr lang="tr-TR" sz="2400" b="1" dirty="0"/>
              <a:t> Kişisel koruyucu donanımlar; “Kişisel Koruyucu Donanım Yönetmeliği” hükümlerine uygun olarak tasarlanmış ve üretilmiş olmalıdır.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177</a:t>
            </a:fld>
            <a:endParaRPr lang="tr-TR"/>
          </a:p>
        </p:txBody>
      </p:sp>
    </p:spTree>
    <p:extLst>
      <p:ext uri="{BB962C8B-B14F-4D97-AF65-F5344CB8AC3E}">
        <p14:creationId xmlns:p14="http://schemas.microsoft.com/office/powerpoint/2010/main" val="306787775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404664"/>
            <a:ext cx="7498080" cy="1143000"/>
          </a:xfrm>
        </p:spPr>
        <p:txBody>
          <a:bodyPr>
            <a:normAutofit fontScale="90000"/>
          </a:bodyPr>
          <a:lstStyle/>
          <a:p>
            <a:r>
              <a:rPr lang="tr-TR" sz="2400" b="1" dirty="0" smtClean="0"/>
              <a:t>KİMYASAL MADDELERLE ÇALIŞMALARDA SAĞLIK VE GÜVENLİK ÖNLEMLERİ HAKKINDA YÖNETMELİK RİSK  DEĞERLENDİRMESİ</a:t>
            </a:r>
            <a:endParaRPr lang="tr-TR" sz="2400" b="1" dirty="0"/>
          </a:p>
        </p:txBody>
      </p:sp>
      <p:sp>
        <p:nvSpPr>
          <p:cNvPr id="4" name="Text Box 5"/>
          <p:cNvSpPr txBox="1">
            <a:spLocks noGrp="1" noChangeArrowheads="1"/>
          </p:cNvSpPr>
          <p:nvPr>
            <p:ph idx="1"/>
          </p:nvPr>
        </p:nvSpPr>
        <p:spPr bwMode="auto">
          <a:xfrm>
            <a:off x="457200" y="1600200"/>
            <a:ext cx="8229600" cy="3342453"/>
          </a:xfrm>
          <a:prstGeom prst="rect">
            <a:avLst/>
          </a:prstGeom>
          <a:noFill/>
          <a:ln w="9525">
            <a:noFill/>
            <a:miter lim="800000"/>
            <a:headEnd/>
            <a:tailEnd/>
          </a:ln>
        </p:spPr>
        <p:txBody>
          <a:bodyPr>
            <a:spAutoFit/>
          </a:bodyPr>
          <a:lstStyle/>
          <a:p>
            <a:pPr algn="just">
              <a:buFont typeface="Wingdings" pitchFamily="2" charset="2"/>
              <a:buChar char="q"/>
            </a:pPr>
            <a:r>
              <a:rPr lang="tr-TR" sz="2400" b="1" dirty="0"/>
              <a:t>İşveren, işyerinde tehlikeli kimyasal madde bulunup bulunmadığını tespit etmek ve tehlikeli kimyasal madde bulunması halinde, </a:t>
            </a:r>
          </a:p>
          <a:p>
            <a:pPr algn="just">
              <a:buFont typeface="Wingdings" pitchFamily="2" charset="2"/>
              <a:buChar char="q"/>
            </a:pPr>
            <a:endParaRPr lang="tr-TR" sz="2400" b="1" dirty="0"/>
          </a:p>
          <a:p>
            <a:pPr algn="just">
              <a:buFont typeface="Wingdings" pitchFamily="2" charset="2"/>
              <a:buChar char="q"/>
            </a:pPr>
            <a:r>
              <a:rPr lang="tr-TR" sz="2400" b="1" dirty="0" smtClean="0"/>
              <a:t>Çalışanların </a:t>
            </a:r>
            <a:r>
              <a:rPr lang="tr-TR" sz="2400" b="1" dirty="0"/>
              <a:t>sağlık ve güvenliği yönünden olumsuz etkilerini belirlemek üzere, </a:t>
            </a:r>
          </a:p>
          <a:p>
            <a:pPr algn="just">
              <a:buFont typeface="Wingdings" pitchFamily="2" charset="2"/>
              <a:buChar char="q"/>
            </a:pPr>
            <a:endParaRPr lang="tr-TR" sz="2400" b="1" dirty="0"/>
          </a:p>
          <a:p>
            <a:pPr algn="just">
              <a:buFont typeface="Wingdings" pitchFamily="2" charset="2"/>
              <a:buChar char="q"/>
            </a:pPr>
            <a:r>
              <a:rPr lang="tr-TR" sz="2400" b="1" dirty="0"/>
              <a:t>R</a:t>
            </a:r>
            <a:r>
              <a:rPr lang="tr-TR" sz="2400" b="1" dirty="0" smtClean="0"/>
              <a:t>isk </a:t>
            </a:r>
            <a:r>
              <a:rPr lang="tr-TR" sz="2400" b="1" dirty="0"/>
              <a:t>değerlendirmesi yapmakla yükümlüdür.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178</a:t>
            </a:fld>
            <a:endParaRPr lang="tr-TR"/>
          </a:p>
        </p:txBody>
      </p:sp>
    </p:spTree>
    <p:extLst>
      <p:ext uri="{BB962C8B-B14F-4D97-AF65-F5344CB8AC3E}">
        <p14:creationId xmlns:p14="http://schemas.microsoft.com/office/powerpoint/2010/main" val="67543263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İçerik Yer Tutucusu"/>
          <p:cNvSpPr txBox="1">
            <a:spLocks/>
          </p:cNvSpPr>
          <p:nvPr/>
        </p:nvSpPr>
        <p:spPr>
          <a:xfrm>
            <a:off x="1524000" y="1905000"/>
            <a:ext cx="7010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Risk değerlendirmesi yapılarak,  gerekli</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önlemler alınmadan tehlikeli kimyasal</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maddelerle çalışılması yasaktır.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179</a:t>
            </a:fld>
            <a:endParaRPr lang="tr-TR"/>
          </a:p>
        </p:txBody>
      </p:sp>
    </p:spTree>
    <p:extLst>
      <p:ext uri="{BB962C8B-B14F-4D97-AF65-F5344CB8AC3E}">
        <p14:creationId xmlns:p14="http://schemas.microsoft.com/office/powerpoint/2010/main" val="1436563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ILO ‘NUN   SINIFLANDIRMASI</a:t>
            </a:r>
            <a:endParaRPr lang="tr-TR" sz="2400" b="1" dirty="0"/>
          </a:p>
        </p:txBody>
      </p:sp>
      <p:sp>
        <p:nvSpPr>
          <p:cNvPr id="3" name="2 İçerik Yer Tutucusu"/>
          <p:cNvSpPr>
            <a:spLocks noGrp="1"/>
          </p:cNvSpPr>
          <p:nvPr>
            <p:ph idx="1"/>
          </p:nvPr>
        </p:nvSpPr>
        <p:spPr/>
        <p:txBody>
          <a:bodyPr>
            <a:normAutofit fontScale="77500" lnSpcReduction="20000"/>
          </a:bodyPr>
          <a:lstStyle/>
          <a:p>
            <a:pPr marL="514350" indent="-514350">
              <a:buNone/>
            </a:pPr>
            <a:r>
              <a:rPr lang="tr-TR" dirty="0" smtClean="0"/>
              <a:t>                            1. Parlayıcı,</a:t>
            </a:r>
          </a:p>
          <a:p>
            <a:pPr marL="514350" indent="-514350">
              <a:buNone/>
            </a:pPr>
            <a:r>
              <a:rPr lang="tr-TR" dirty="0" smtClean="0"/>
              <a:t>                            2. Patlayıcı,</a:t>
            </a:r>
          </a:p>
          <a:p>
            <a:pPr marL="514350" indent="-514350">
              <a:buNone/>
            </a:pPr>
            <a:r>
              <a:rPr lang="tr-TR" dirty="0" smtClean="0"/>
              <a:t>                            3. Oksitleyici,</a:t>
            </a:r>
          </a:p>
          <a:p>
            <a:pPr marL="514350" indent="-514350">
              <a:buNone/>
            </a:pPr>
            <a:r>
              <a:rPr lang="tr-TR" dirty="0" smtClean="0"/>
              <a:t>                            4. Reaktif,</a:t>
            </a:r>
          </a:p>
          <a:p>
            <a:pPr marL="514350" indent="-514350">
              <a:buNone/>
            </a:pPr>
            <a:r>
              <a:rPr lang="tr-TR" dirty="0" smtClean="0"/>
              <a:t>                            5. Zehirli,</a:t>
            </a:r>
          </a:p>
          <a:p>
            <a:pPr marL="514350" indent="-514350">
              <a:buNone/>
            </a:pPr>
            <a:r>
              <a:rPr lang="tr-TR" dirty="0" smtClean="0"/>
              <a:t>                            6. Tahriş Edici,</a:t>
            </a:r>
          </a:p>
          <a:p>
            <a:pPr marL="514350" indent="-514350">
              <a:buNone/>
            </a:pPr>
            <a:r>
              <a:rPr lang="tr-TR" dirty="0" smtClean="0"/>
              <a:t>                            7. Aşındırıcı,</a:t>
            </a:r>
          </a:p>
          <a:p>
            <a:pPr marL="514350" indent="-514350">
              <a:buNone/>
            </a:pPr>
            <a:r>
              <a:rPr lang="tr-TR" dirty="0" smtClean="0"/>
              <a:t>                            8. Hassasiyet  Oluşturucu,</a:t>
            </a:r>
          </a:p>
          <a:p>
            <a:pPr marL="514350" indent="-514350">
              <a:buNone/>
            </a:pPr>
            <a:r>
              <a:rPr lang="tr-TR" dirty="0" smtClean="0"/>
              <a:t>                            9. Kanserojen,</a:t>
            </a:r>
          </a:p>
          <a:p>
            <a:pPr marL="514350" indent="-514350">
              <a:buNone/>
            </a:pPr>
            <a:r>
              <a:rPr lang="tr-TR" dirty="0" smtClean="0"/>
              <a:t>                          10.Üremeyi   Etkileyen,</a:t>
            </a:r>
          </a:p>
          <a:p>
            <a:pPr marL="514350" indent="-514350">
              <a:buNone/>
            </a:pPr>
            <a:r>
              <a:rPr lang="tr-TR" dirty="0" smtClean="0"/>
              <a:t>                          11. </a:t>
            </a:r>
            <a:r>
              <a:rPr lang="tr-TR" dirty="0" err="1" smtClean="0"/>
              <a:t>Mutajenik</a:t>
            </a:r>
            <a:r>
              <a:rPr lang="tr-TR" dirty="0" smtClean="0"/>
              <a:t> . </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18</a:t>
            </a:fld>
            <a:endParaRPr lang="tr-TR"/>
          </a:p>
        </p:txBody>
      </p:sp>
    </p:spTree>
    <p:extLst>
      <p:ext uri="{BB962C8B-B14F-4D97-AF65-F5344CB8AC3E}">
        <p14:creationId xmlns:p14="http://schemas.microsoft.com/office/powerpoint/2010/main" val="259127878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331640" y="357188"/>
            <a:ext cx="7321823" cy="57864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 Risk değerlendirmesi, aşağıda belirtilenler dikkate alınarak yapılır;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 Kimyasal maddenin sağlık ve güvenlik yönünden tehlike ve zararları,</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 </a:t>
            </a:r>
            <a:r>
              <a:rPr lang="tr-TR" sz="2400" b="1" dirty="0" smtClean="0"/>
              <a:t>Üretici</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ithalatçı ya da satıcılardan sağlanacak Türkçe malzeme güvenlik bilgi formu,</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3) Etkilenmenin türü, düzeyi ve süresi,</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4) Kimyasal maddenin miktarı, kullanma şartları ve kullanım sıklığı,</a:t>
            </a:r>
          </a:p>
          <a:p>
            <a:pPr marL="342900" marR="0" lvl="0" indent="-342900" algn="l" defTabSz="914400" rtl="0" eaLnBrk="1" fontAlgn="auto" latinLnBrk="0" hangingPunct="1">
              <a:lnSpc>
                <a:spcPct val="100000"/>
              </a:lnSpc>
              <a:spcBef>
                <a:spcPct val="20000"/>
              </a:spcBef>
              <a:spcAft>
                <a:spcPts val="0"/>
              </a:spcAft>
              <a:buClrTx/>
              <a:buSzTx/>
              <a:tabLst/>
              <a:defRPr/>
            </a:pP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5) Yönetmelik eklerinde verilen mesleki </a:t>
            </a:r>
            <a:r>
              <a:rPr lang="tr-TR" sz="2400" b="1" dirty="0" err="1" smtClean="0"/>
              <a:t>maruziyet</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sınır değerleri ve biyolojik sınır değerleri,</a:t>
            </a: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180</a:t>
            </a:fld>
            <a:endParaRPr lang="tr-TR"/>
          </a:p>
        </p:txBody>
      </p:sp>
    </p:spTree>
    <p:extLst>
      <p:ext uri="{BB962C8B-B14F-4D97-AF65-F5344CB8AC3E}">
        <p14:creationId xmlns:p14="http://schemas.microsoft.com/office/powerpoint/2010/main" val="360328378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259632" y="357188"/>
            <a:ext cx="7370440" cy="57864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6) Alınan ya da alınması gereken önleyici tedbirlerin etkisi,</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7) Varsa, daha önce yapılmış olan sağlık gözetimlerinin sonuçları.</a:t>
            </a:r>
          </a:p>
          <a:p>
            <a:pPr marL="342900" marR="0" lvl="0" indent="-342900" algn="l" defTabSz="914400" rtl="0" eaLnBrk="1" fontAlgn="auto" latinLnBrk="0" hangingPunct="1">
              <a:lnSpc>
                <a:spcPct val="100000"/>
              </a:lnSpc>
              <a:spcBef>
                <a:spcPct val="20000"/>
              </a:spcBef>
              <a:spcAft>
                <a:spcPts val="0"/>
              </a:spcAft>
              <a:buClrTx/>
              <a:buSzTx/>
              <a:tabLst/>
              <a:defRPr/>
            </a:pPr>
            <a:r>
              <a:rPr lang="tr-TR" sz="2400" b="1" dirty="0" smtClean="0"/>
              <a:t>  8) Birden fazla kimyasal madde ile çalışılan işlerde,  bu maddelerin her biri ve birbirleri ile etkileşimleri.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  İşveren, tedarikçiden veya diğer kaynaklardan risk değerlendirmesi için gerekli olan ek bilgileri edinir.  Bu bilgiler, kullanıcılara yönelik olarak, varsa kimyasal maddelerin yürürlükteki mevzuatta yer alan özel risk değerlendirmelerini de içerir.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181</a:t>
            </a:fld>
            <a:endParaRPr lang="tr-TR"/>
          </a:p>
        </p:txBody>
      </p:sp>
    </p:spTree>
    <p:extLst>
      <p:ext uri="{BB962C8B-B14F-4D97-AF65-F5344CB8AC3E}">
        <p14:creationId xmlns:p14="http://schemas.microsoft.com/office/powerpoint/2010/main" val="248955672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643063" y="1071546"/>
            <a:ext cx="7010400" cy="507207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c) Risk değerlendirmesi aşağıdaki </a:t>
            </a:r>
            <a:r>
              <a:rPr lang="tr-TR" sz="2400" b="1" dirty="0" smtClean="0"/>
              <a:t>durumlarda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yenilenecektir;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 Risk değerlendirmesinde belirlenen sürelerde,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 Çalışma koşullarında önemli bir değişiklik olduğunda,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3) Ortam ölçümleri ve sağlık gözetimlerinin sonuçlarına göre gerektiğinde,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4) Kimyasal maddeler nedeni ile herhangi bir kaza olduğunda,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5) En az </a:t>
            </a:r>
            <a:r>
              <a:rPr lang="tr-TR" sz="2400" b="1" dirty="0" smtClean="0"/>
              <a:t>iki</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yılda bir defa.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182</a:t>
            </a:fld>
            <a:endParaRPr lang="tr-TR"/>
          </a:p>
        </p:txBody>
      </p:sp>
    </p:spTree>
    <p:extLst>
      <p:ext uri="{BB962C8B-B14F-4D97-AF65-F5344CB8AC3E}">
        <p14:creationId xmlns:p14="http://schemas.microsoft.com/office/powerpoint/2010/main" val="5709804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ÇALIŞANLARIN  GÖRÜŞÜNÜN  ALINMASI  VE  KATILIMLARININ  SAĞLANMASI</a:t>
            </a:r>
            <a:endParaRPr lang="tr-TR" sz="2400" b="1" dirty="0"/>
          </a:p>
        </p:txBody>
      </p:sp>
      <p:sp>
        <p:nvSpPr>
          <p:cNvPr id="4" name="Rectangle 6"/>
          <p:cNvSpPr>
            <a:spLocks noGrp="1" noChangeArrowheads="1"/>
          </p:cNvSpPr>
          <p:nvPr>
            <p:ph idx="1"/>
          </p:nvPr>
        </p:nvSpPr>
        <p:spPr bwMode="auto">
          <a:xfrm>
            <a:off x="457200" y="2529831"/>
            <a:ext cx="8229600" cy="2172903"/>
          </a:xfrm>
          <a:prstGeom prst="rect">
            <a:avLst/>
          </a:prstGeom>
          <a:noFill/>
          <a:ln w="9525">
            <a:noFill/>
            <a:miter lim="800000"/>
            <a:headEnd/>
            <a:tailEnd/>
          </a:ln>
        </p:spPr>
        <p:txBody>
          <a:bodyPr wrap="square" anchor="ctr">
            <a:spAutoFit/>
          </a:bodyPr>
          <a:lstStyle/>
          <a:p>
            <a:pPr algn="just">
              <a:lnSpc>
                <a:spcPct val="80000"/>
              </a:lnSpc>
              <a:buFont typeface="Wingdings" pitchFamily="2" charset="2"/>
              <a:buChar char="q"/>
            </a:pPr>
            <a:r>
              <a:rPr lang="tr-TR" sz="2400" b="1" dirty="0"/>
              <a:t>İşveren, İş Sağlığı ve Güvenliği </a:t>
            </a:r>
            <a:r>
              <a:rPr lang="tr-TR" sz="2400" b="1" dirty="0" smtClean="0"/>
              <a:t>Kanunu’na </a:t>
            </a:r>
            <a:r>
              <a:rPr lang="tr-TR" sz="2400" b="1" dirty="0"/>
              <a:t>uygun </a:t>
            </a:r>
            <a:r>
              <a:rPr lang="tr-TR" sz="2400" b="1" dirty="0" smtClean="0"/>
              <a:t>olarak,</a:t>
            </a:r>
          </a:p>
          <a:p>
            <a:pPr algn="just">
              <a:lnSpc>
                <a:spcPct val="80000"/>
              </a:lnSpc>
              <a:buFont typeface="Wingdings" pitchFamily="2" charset="2"/>
              <a:buChar char="q"/>
            </a:pPr>
            <a:endParaRPr lang="tr-TR" sz="2400" b="1" dirty="0" smtClean="0"/>
          </a:p>
          <a:p>
            <a:pPr algn="just">
              <a:lnSpc>
                <a:spcPct val="80000"/>
              </a:lnSpc>
              <a:buNone/>
            </a:pPr>
            <a:r>
              <a:rPr lang="tr-TR" sz="2400" b="1" dirty="0" smtClean="0"/>
              <a:t>   çalışanların ya da temsilcilerinin, </a:t>
            </a:r>
          </a:p>
          <a:p>
            <a:pPr algn="just">
              <a:lnSpc>
                <a:spcPct val="80000"/>
              </a:lnSpc>
              <a:buNone/>
            </a:pPr>
            <a:endParaRPr lang="tr-TR" sz="2400" b="1" dirty="0" smtClean="0"/>
          </a:p>
          <a:p>
            <a:pPr algn="just">
              <a:lnSpc>
                <a:spcPct val="80000"/>
              </a:lnSpc>
              <a:buNone/>
            </a:pPr>
            <a:r>
              <a:rPr lang="tr-TR" sz="2400" b="1" dirty="0" smtClean="0"/>
              <a:t>   görüşlerini </a:t>
            </a:r>
            <a:r>
              <a:rPr lang="tr-TR" sz="2400" b="1" dirty="0"/>
              <a:t>alacak ve katılımlarını sağlayacaktır.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183</a:t>
            </a:fld>
            <a:endParaRPr lang="tr-TR"/>
          </a:p>
        </p:txBody>
      </p:sp>
    </p:spTree>
    <p:extLst>
      <p:ext uri="{BB962C8B-B14F-4D97-AF65-F5344CB8AC3E}">
        <p14:creationId xmlns:p14="http://schemas.microsoft.com/office/powerpoint/2010/main" val="44898139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ÇALIŞANLARIN  EĞİTİMİ  VE  BİLGİLENDİRİLMESİ</a:t>
            </a:r>
            <a:endParaRPr lang="tr-TR" sz="2400" b="1" dirty="0"/>
          </a:p>
        </p:txBody>
      </p:sp>
      <p:sp>
        <p:nvSpPr>
          <p:cNvPr id="4" name="Rectangle 5"/>
          <p:cNvSpPr>
            <a:spLocks noGrp="1" noChangeArrowheads="1"/>
          </p:cNvSpPr>
          <p:nvPr>
            <p:ph idx="1"/>
          </p:nvPr>
        </p:nvSpPr>
        <p:spPr bwMode="auto">
          <a:xfrm>
            <a:off x="457200" y="1573110"/>
            <a:ext cx="8229600" cy="3348609"/>
          </a:xfrm>
          <a:prstGeom prst="rect">
            <a:avLst/>
          </a:prstGeom>
          <a:noFill/>
          <a:ln w="9525">
            <a:noFill/>
            <a:miter lim="800000"/>
            <a:headEnd/>
            <a:tailEnd/>
          </a:ln>
        </p:spPr>
        <p:txBody>
          <a:bodyPr anchor="ctr">
            <a:spAutoFit/>
          </a:bodyPr>
          <a:lstStyle/>
          <a:p>
            <a:pPr algn="just">
              <a:lnSpc>
                <a:spcPct val="140000"/>
              </a:lnSpc>
              <a:buFont typeface="Wingdings" pitchFamily="2" charset="2"/>
              <a:buChar char="q"/>
            </a:pPr>
            <a:r>
              <a:rPr lang="tr-TR" sz="2400" b="1" dirty="0"/>
              <a:t>İşveren, </a:t>
            </a:r>
          </a:p>
          <a:p>
            <a:pPr algn="just">
              <a:lnSpc>
                <a:spcPct val="140000"/>
              </a:lnSpc>
              <a:buFont typeface="Wingdings" pitchFamily="2" charset="2"/>
              <a:buChar char="q"/>
            </a:pPr>
            <a:endParaRPr lang="tr-TR" sz="2400" b="1" dirty="0"/>
          </a:p>
          <a:p>
            <a:pPr algn="just">
              <a:lnSpc>
                <a:spcPct val="140000"/>
              </a:lnSpc>
              <a:buFont typeface="Wingdings" pitchFamily="2" charset="2"/>
              <a:buChar char="q"/>
            </a:pPr>
            <a:r>
              <a:rPr lang="tr-TR" sz="2400" b="1" dirty="0"/>
              <a:t>İşyerinde </a:t>
            </a:r>
            <a:r>
              <a:rPr lang="tr-TR" sz="2400" b="1" dirty="0" smtClean="0"/>
              <a:t>risk </a:t>
            </a:r>
            <a:r>
              <a:rPr lang="tr-TR" sz="2400" b="1" dirty="0"/>
              <a:t>değerlendirmesi sonucunda elde edilen bilgiler ve çalışma koşullarında önemli bir değişiklik olması </a:t>
            </a:r>
            <a:r>
              <a:rPr lang="tr-TR" sz="2400" b="1" dirty="0" smtClean="0"/>
              <a:t>durumunda </a:t>
            </a:r>
            <a:r>
              <a:rPr lang="tr-TR" sz="2400" b="1" dirty="0"/>
              <a:t>gerekli yeni bilgiler sağlamak ve </a:t>
            </a:r>
            <a:r>
              <a:rPr lang="tr-TR" sz="2400" b="1" dirty="0" smtClean="0"/>
              <a:t>çalışanları </a:t>
            </a:r>
            <a:r>
              <a:rPr lang="tr-TR" sz="2400" b="1" dirty="0"/>
              <a:t>bilgilendirmekle yükümlüdür.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184</a:t>
            </a:fld>
            <a:endParaRPr lang="tr-TR"/>
          </a:p>
        </p:txBody>
      </p:sp>
    </p:spTree>
    <p:extLst>
      <p:ext uri="{BB962C8B-B14F-4D97-AF65-F5344CB8AC3E}">
        <p14:creationId xmlns:p14="http://schemas.microsoft.com/office/powerpoint/2010/main" val="295264308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188640"/>
            <a:ext cx="7498080" cy="6480720"/>
          </a:xfrm>
        </p:spPr>
        <p:txBody>
          <a:bodyPr>
            <a:noAutofit/>
          </a:bodyPr>
          <a:lstStyle/>
          <a:p>
            <a:pPr>
              <a:buNone/>
            </a:pPr>
            <a:r>
              <a:rPr lang="tr-TR" sz="1800" b="1" dirty="0" smtClean="0"/>
              <a:t>(1)</a:t>
            </a:r>
            <a:r>
              <a:rPr lang="tr-TR" sz="1800" dirty="0" smtClean="0"/>
              <a:t> Bu eğitim ve bilgilendirilmeler özellikle aşağıdaki hususları içerir: </a:t>
            </a:r>
          </a:p>
          <a:p>
            <a:pPr>
              <a:buNone/>
            </a:pPr>
            <a:r>
              <a:rPr lang="tr-TR" sz="1800" dirty="0" smtClean="0"/>
              <a:t>      a) Risk değerlendirmesi sonucunda elde edilen bilgileri. </a:t>
            </a:r>
          </a:p>
          <a:p>
            <a:pPr>
              <a:buNone/>
            </a:pPr>
            <a:r>
              <a:rPr lang="tr-TR" sz="1800" dirty="0" smtClean="0"/>
              <a:t>      b) İşyerinde bulunan veya ortaya çıkabilecek tehlikeli kimyasal maddelerle ilgili bu maddelerin tanınması, sağlık ve güvenlik riskleri, meslek hastalıkları, mesleki </a:t>
            </a:r>
            <a:r>
              <a:rPr lang="tr-TR" sz="1800" dirty="0" err="1" smtClean="0"/>
              <a:t>maruziyet</a:t>
            </a:r>
            <a:r>
              <a:rPr lang="tr-TR" sz="1800" dirty="0" smtClean="0"/>
              <a:t> sınır değerleri ve diğer yasal düzenlemeler hakkında bilgileri. </a:t>
            </a:r>
          </a:p>
          <a:p>
            <a:pPr>
              <a:buNone/>
            </a:pPr>
            <a:r>
              <a:rPr lang="tr-TR" sz="1800" dirty="0" smtClean="0"/>
              <a:t>      c) Çalışanların kendilerini ve diğer çalışanları tehlikeye atmamaları için gerekli önlemleri ve yapılması gerekenleri. </a:t>
            </a:r>
          </a:p>
          <a:p>
            <a:pPr>
              <a:buNone/>
            </a:pPr>
            <a:r>
              <a:rPr lang="tr-TR" sz="1800" dirty="0" smtClean="0"/>
              <a:t>      ç) Tehlikeli kimyasal maddeler için tedarikçiden sağlanan Türkçe malzeme güvenlik bilgi formları hakkındaki bilgileri. </a:t>
            </a:r>
          </a:p>
          <a:p>
            <a:pPr>
              <a:buNone/>
            </a:pPr>
            <a:r>
              <a:rPr lang="tr-TR" sz="1800" dirty="0" smtClean="0"/>
              <a:t>      d) Tehlikeli kimyasal madde bulunan bölümler, kaplar, boru tesisatı ve benzeri tesisatla ilgili mevzuata uygun olarak etiketleme/kilitleme ile ilgili bilgileri. </a:t>
            </a:r>
          </a:p>
          <a:p>
            <a:pPr>
              <a:buNone/>
            </a:pPr>
            <a:r>
              <a:rPr lang="tr-TR" sz="1800" b="1" dirty="0" smtClean="0"/>
              <a:t> (2)</a:t>
            </a:r>
            <a:r>
              <a:rPr lang="tr-TR" sz="1800" dirty="0" smtClean="0"/>
              <a:t> Tehlikeli kimyasallarla yapılan çalışmalarda çalışanlara veya temsilcilerine verilecek eğitim ve bilgiler, yapılan risk değerlendirmesi sonucu ortaya çıkan riskin derecesi ve özelliğine bağlı olarak, sözlü talimat ve yazılı bilgilerle desteklenmiş eğitim şeklinde olur. </a:t>
            </a:r>
          </a:p>
          <a:p>
            <a:pPr>
              <a:buNone/>
            </a:pPr>
            <a:r>
              <a:rPr lang="tr-TR" sz="1800" dirty="0" smtClean="0"/>
              <a:t>      Bu bilgiler değişen şartlara göre güncellenir. </a:t>
            </a:r>
          </a:p>
          <a:p>
            <a:pPr>
              <a:buNone/>
            </a:pPr>
            <a:r>
              <a:rPr lang="tr-TR" sz="1800" b="1" dirty="0" smtClean="0"/>
              <a:t>(3) </a:t>
            </a:r>
            <a:r>
              <a:rPr lang="tr-TR" sz="1800" dirty="0" smtClean="0"/>
              <a:t>Kimyasal madde üreticileri veya tedarikçileri, işverenin talep etmesi halinde, risk değerlendirmesi için gerekli olan tüm bilgileri vermek zorundadır.</a:t>
            </a:r>
            <a:endParaRPr lang="tr-TR" sz="1800"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185</a:t>
            </a:fld>
            <a:endParaRPr lang="tr-TR"/>
          </a:p>
        </p:txBody>
      </p:sp>
    </p:spTree>
    <p:extLst>
      <p:ext uri="{BB962C8B-B14F-4D97-AF65-F5344CB8AC3E}">
        <p14:creationId xmlns:p14="http://schemas.microsoft.com/office/powerpoint/2010/main" val="3684190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ÇALIŞANLARIN  GÖREV  VE  SORUMLULUKLARI</a:t>
            </a:r>
            <a:endParaRPr lang="tr-TR" sz="2400" b="1" dirty="0"/>
          </a:p>
        </p:txBody>
      </p:sp>
      <p:sp>
        <p:nvSpPr>
          <p:cNvPr id="4" name="Rectangle 3"/>
          <p:cNvSpPr>
            <a:spLocks noGrp="1" noChangeArrowheads="1"/>
          </p:cNvSpPr>
          <p:nvPr>
            <p:ph idx="1"/>
          </p:nvPr>
        </p:nvSpPr>
        <p:spPr/>
        <p:txBody>
          <a:bodyPr/>
          <a:lstStyle/>
          <a:p>
            <a:pPr eaLnBrk="1" hangingPunct="1">
              <a:buFont typeface="Wingdings" pitchFamily="2" charset="2"/>
              <a:buChar char="q"/>
            </a:pPr>
            <a:r>
              <a:rPr lang="tr-TR" sz="2200" b="1" dirty="0" smtClean="0"/>
              <a:t>Çalışanlar da,  işveren tarafından yazılı ve sözlü olarak yapılan uyarı ve talimatlara uyacak,</a:t>
            </a:r>
          </a:p>
          <a:p>
            <a:pPr eaLnBrk="1" hangingPunct="1">
              <a:buFont typeface="Wingdings" pitchFamily="2" charset="2"/>
              <a:buChar char="q"/>
            </a:pPr>
            <a:endParaRPr lang="tr-TR" sz="2200" b="1" dirty="0" smtClean="0"/>
          </a:p>
          <a:p>
            <a:pPr eaLnBrk="1" hangingPunct="1">
              <a:buFont typeface="Wingdings" pitchFamily="2" charset="2"/>
              <a:buChar char="q"/>
            </a:pPr>
            <a:r>
              <a:rPr lang="tr-TR" sz="2200" b="1" dirty="0" smtClean="0"/>
              <a:t>Eğitimlerde verilen bilgiler doğrultusunda hareket edecek,</a:t>
            </a:r>
          </a:p>
          <a:p>
            <a:pPr eaLnBrk="1" hangingPunct="1">
              <a:buFont typeface="Wingdings" pitchFamily="2" charset="2"/>
              <a:buChar char="q"/>
            </a:pPr>
            <a:endParaRPr lang="tr-TR" sz="2200" b="1" dirty="0" smtClean="0"/>
          </a:p>
          <a:p>
            <a:pPr eaLnBrk="1" hangingPunct="1">
              <a:buFont typeface="Wingdings" pitchFamily="2" charset="2"/>
              <a:buChar char="q"/>
            </a:pPr>
            <a:r>
              <a:rPr lang="tr-TR" sz="2200" b="1" dirty="0" smtClean="0"/>
              <a:t>Kişisel koruyucu donanımlarını sürekli olarak kullanacak ve eskidiğinde en yakın amirine bilgi verecek,</a:t>
            </a:r>
          </a:p>
          <a:p>
            <a:pPr eaLnBrk="1" hangingPunct="1">
              <a:buFont typeface="Wingdings" pitchFamily="2" charset="2"/>
              <a:buChar char="q"/>
            </a:pPr>
            <a:endParaRPr lang="tr-TR" sz="2200" b="1" dirty="0" smtClean="0"/>
          </a:p>
          <a:p>
            <a:pPr eaLnBrk="1" hangingPunct="1">
              <a:buFont typeface="Wingdings" pitchFamily="2" charset="2"/>
              <a:buChar char="q"/>
            </a:pPr>
            <a:r>
              <a:rPr lang="tr-TR" sz="2200" b="1" dirty="0" smtClean="0"/>
              <a:t>Ayrıca,  işyerinde meydana gelebilecek tehlike ve riskleri amirlerine bildireceklerdir.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186</a:t>
            </a:fld>
            <a:endParaRPr lang="tr-TR"/>
          </a:p>
        </p:txBody>
      </p:sp>
    </p:spTree>
    <p:extLst>
      <p:ext uri="{BB962C8B-B14F-4D97-AF65-F5344CB8AC3E}">
        <p14:creationId xmlns:p14="http://schemas.microsoft.com/office/powerpoint/2010/main" val="132100420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32656"/>
            <a:ext cx="8229600" cy="580144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tr-TR" sz="2400" b="1" u="sng" dirty="0" smtClean="0"/>
              <a:t>Çalışanlara</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 işe giriş eğitiminde hangi tehlikeli maddenin işyerinin nerelerinde kullanıldığı gösterilmeli, bu arada malzemenin kimliği ve etkilerinin yeri, günlük gereksinim kadar alınırken kullanılan belgelerin neler olduğu gösterilmelidir.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tr-TR" sz="2400" b="1" i="0" u="sng" strike="noStrike" kern="1200" cap="none" spc="0" normalizeH="0" baseline="0" noProof="0" dirty="0" smtClean="0">
                <a:ln>
                  <a:noFill/>
                </a:ln>
                <a:solidFill>
                  <a:schemeClr val="tx1"/>
                </a:solidFill>
                <a:effectLst/>
                <a:uLnTx/>
                <a:uFillTx/>
                <a:latin typeface="+mn-lt"/>
                <a:ea typeface="+mn-ea"/>
                <a:cs typeface="+mn-cs"/>
              </a:rPr>
              <a:t>Belirtilen bilgiler işe yeni giren </a:t>
            </a:r>
            <a:r>
              <a:rPr lang="tr-TR" sz="2400" b="1" u="sng" dirty="0" smtClean="0"/>
              <a:t>çalışanın</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 eğitiminin ilk adımı olmalıdır.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Yapılacak genel iş sağlığı ve</a:t>
            </a:r>
            <a:r>
              <a:rPr kumimoji="0" lang="tr-TR" sz="2400" b="1" i="0" u="none" strike="noStrike" kern="1200" cap="none" spc="0" normalizeH="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güvenliği eğitiminden sonra, yeni bir kimyasal madde işyerinde ilk defa kullanılmaya başlandığında ve ayrıca periyodik olarak bütün </a:t>
            </a:r>
            <a:r>
              <a:rPr lang="tr-TR" sz="2400" b="1" dirty="0" smtClean="0"/>
              <a:t>çalışanlara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bilgi tazeleme eğitimi verilmelidir.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Ayrıca eğitimler, talimatlar sürekli yenilenmeli ve güncelleştirilmeli, verilen bilgilerin çalışanların davranışlarına yansımaları izlenmelidir.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187</a:t>
            </a:fld>
            <a:endParaRPr lang="tr-TR"/>
          </a:p>
        </p:txBody>
      </p:sp>
    </p:spTree>
    <p:extLst>
      <p:ext uri="{BB962C8B-B14F-4D97-AF65-F5344CB8AC3E}">
        <p14:creationId xmlns:p14="http://schemas.microsoft.com/office/powerpoint/2010/main" val="133477277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endParaRPr lang="tr-TR" dirty="0"/>
          </a:p>
        </p:txBody>
      </p:sp>
      <p:sp>
        <p:nvSpPr>
          <p:cNvPr id="4" name="Rectangle 3"/>
          <p:cNvSpPr>
            <a:spLocks noGrp="1" noChangeArrowheads="1"/>
          </p:cNvSpPr>
          <p:nvPr>
            <p:ph idx="1"/>
          </p:nvPr>
        </p:nvSpPr>
        <p:spPr>
          <a:xfrm>
            <a:off x="457200" y="2000240"/>
            <a:ext cx="8229600" cy="4125923"/>
          </a:xfrm>
        </p:spPr>
        <p:txBody>
          <a:bodyPr/>
          <a:lstStyle/>
          <a:p>
            <a:pPr>
              <a:buFont typeface="Wingdings" pitchFamily="2" charset="2"/>
              <a:buChar char="q"/>
            </a:pPr>
            <a:r>
              <a:rPr lang="tr-TR" sz="2400" b="1" dirty="0" smtClean="0"/>
              <a:t>Makine ve teçhizat, </a:t>
            </a:r>
            <a:r>
              <a:rPr lang="tr-TR" sz="2400" b="1" dirty="0"/>
              <a:t>uygun aralıklarla tümü ile kontrol ve test edilerek </a:t>
            </a:r>
            <a:r>
              <a:rPr lang="tr-TR" sz="2400" b="1" u="sng" dirty="0"/>
              <a:t>performansının ilk kurulduğu zamanki durumunu </a:t>
            </a:r>
            <a:r>
              <a:rPr lang="tr-TR" sz="2400" b="1" u="sng" dirty="0" smtClean="0"/>
              <a:t>koruması </a:t>
            </a:r>
            <a:r>
              <a:rPr lang="tr-TR" sz="2400" b="1" u="sng" dirty="0"/>
              <a:t>sağlanmalıdır</a:t>
            </a:r>
            <a:r>
              <a:rPr lang="tr-TR" sz="2400" b="1" dirty="0" smtClean="0"/>
              <a:t>.</a:t>
            </a:r>
          </a:p>
          <a:p>
            <a:pPr>
              <a:buFont typeface="Wingdings" pitchFamily="2" charset="2"/>
              <a:buChar char="q"/>
            </a:pPr>
            <a:endParaRPr lang="tr-TR" sz="2400" b="1" dirty="0"/>
          </a:p>
          <a:p>
            <a:pPr>
              <a:buFont typeface="Wingdings" pitchFamily="2" charset="2"/>
              <a:buChar char="q"/>
            </a:pPr>
            <a:r>
              <a:rPr lang="tr-TR" sz="2400" b="1" dirty="0" smtClean="0"/>
              <a:t>Makine </a:t>
            </a:r>
            <a:r>
              <a:rPr lang="tr-TR" sz="2400" b="1" dirty="0"/>
              <a:t>ve teçhizattaki muayene ve testlerde görülen </a:t>
            </a:r>
            <a:r>
              <a:rPr lang="tr-TR" sz="2400" b="1" u="sng" dirty="0"/>
              <a:t>aksaklıklar hemen giderilmeli ve yapılan bakımların kayıtları tutulmalıdır.</a:t>
            </a:r>
            <a:endParaRPr lang="tr-TR" sz="2400" b="1"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188</a:t>
            </a:fld>
            <a:endParaRPr lang="tr-TR"/>
          </a:p>
        </p:txBody>
      </p:sp>
      <p:sp>
        <p:nvSpPr>
          <p:cNvPr id="5" name="Rectangle 2"/>
          <p:cNvSpPr txBox="1">
            <a:spLocks noChangeArrowheads="1"/>
          </p:cNvSpPr>
          <p:nvPr/>
        </p:nvSpPr>
        <p:spPr>
          <a:xfrm>
            <a:off x="609600" y="427038"/>
            <a:ext cx="8229600" cy="10016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1"/>
                </a:solidFill>
                <a:effectLst/>
                <a:uLnTx/>
                <a:uFillTx/>
                <a:latin typeface="+mj-lt"/>
                <a:ea typeface="+mj-ea"/>
                <a:cs typeface="+mj-cs"/>
              </a:rPr>
              <a:t>MÜHENDİSLİK KONTROL YÖNTEMLERİNİN UYGULANMASI,                                                                            BAKIM  VE  ONARIM</a:t>
            </a:r>
            <a:r>
              <a:rPr kumimoji="0" lang="tr-TR" sz="2400" b="1" i="0" u="none" strike="noStrike" kern="1200" cap="none" spc="0" normalizeH="0" noProof="0" dirty="0" smtClean="0">
                <a:ln>
                  <a:noFill/>
                </a:ln>
                <a:solidFill>
                  <a:schemeClr val="tx1"/>
                </a:solidFill>
                <a:effectLst/>
                <a:uLnTx/>
                <a:uFillTx/>
                <a:latin typeface="+mj-lt"/>
                <a:ea typeface="+mj-ea"/>
                <a:cs typeface="+mj-cs"/>
              </a:rPr>
              <a:t> </a:t>
            </a:r>
            <a:r>
              <a:rPr kumimoji="0" lang="tr-TR" sz="2400" b="1" i="0" u="none" strike="noStrike" kern="1200" cap="none" spc="0" normalizeH="0" baseline="0" noProof="0" dirty="0" smtClean="0">
                <a:ln>
                  <a:noFill/>
                </a:ln>
                <a:solidFill>
                  <a:schemeClr val="tx1"/>
                </a:solidFill>
                <a:effectLst/>
                <a:uLnTx/>
                <a:uFillTx/>
                <a:latin typeface="+mj-lt"/>
                <a:ea typeface="+mj-ea"/>
                <a:cs typeface="+mj-cs"/>
              </a:rPr>
              <a:t>GENEL </a:t>
            </a:r>
            <a:r>
              <a:rPr lang="tr-TR" sz="2400" b="1" dirty="0" smtClean="0">
                <a:latin typeface="+mj-lt"/>
                <a:ea typeface="+mj-ea"/>
                <a:cs typeface="+mj-cs"/>
              </a:rPr>
              <a:t>İLKE</a:t>
            </a:r>
            <a:r>
              <a:rPr kumimoji="0" lang="tr-TR" sz="2400" b="1" i="0" u="none" strike="noStrike" kern="1200" cap="none" spc="0" normalizeH="0" baseline="0" noProof="0" dirty="0" smtClean="0">
                <a:ln>
                  <a:noFill/>
                </a:ln>
                <a:solidFill>
                  <a:schemeClr val="tx1"/>
                </a:solidFill>
                <a:effectLst/>
                <a:uLnTx/>
                <a:uFillTx/>
                <a:latin typeface="+mj-lt"/>
                <a:ea typeface="+mj-ea"/>
                <a:cs typeface="+mj-cs"/>
              </a:rPr>
              <a:t>LERİ</a:t>
            </a:r>
            <a:endParaRPr kumimoji="0" lang="tr-TR"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456031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tr-TR" sz="2400" b="1" dirty="0" smtClean="0"/>
              <a:t>İŞYERİNDE ÖLÇÜMLEME GENEL İLKELERİ</a:t>
            </a:r>
            <a:endParaRPr lang="tr-TR" sz="2400" b="1" dirty="0"/>
          </a:p>
        </p:txBody>
      </p:sp>
      <p:sp>
        <p:nvSpPr>
          <p:cNvPr id="5" name="Rectangle 3"/>
          <p:cNvSpPr>
            <a:spLocks noGrp="1" noChangeArrowheads="1"/>
          </p:cNvSpPr>
          <p:nvPr>
            <p:ph idx="1"/>
          </p:nvPr>
        </p:nvSpPr>
        <p:spPr/>
        <p:txBody>
          <a:bodyPr>
            <a:normAutofit fontScale="92500"/>
          </a:bodyPr>
          <a:lstStyle/>
          <a:p>
            <a:pPr>
              <a:buFont typeface="Wingdings" pitchFamily="2" charset="2"/>
              <a:buChar char="q"/>
            </a:pPr>
            <a:r>
              <a:rPr lang="tr-TR" sz="2400" b="1" dirty="0"/>
              <a:t>Zehirli ya da yanıcı kimyasalların üretildiği, depolandığı ya da nakliye edildiği her yerde, kaza ya da sızıntı riski her zaman mevcuttur. </a:t>
            </a:r>
            <a:endParaRPr lang="tr-TR" sz="2400" b="1" dirty="0" smtClean="0"/>
          </a:p>
          <a:p>
            <a:pPr>
              <a:buFont typeface="Wingdings" pitchFamily="2" charset="2"/>
              <a:buChar char="q"/>
            </a:pPr>
            <a:r>
              <a:rPr lang="tr-TR" sz="2400" b="1" u="sng" dirty="0" smtClean="0"/>
              <a:t>Gaz </a:t>
            </a:r>
            <a:r>
              <a:rPr lang="tr-TR" sz="2400" b="1" u="sng" dirty="0"/>
              <a:t>algılama sistemleri, ilk sızıntının meydana gelmesini engelleyemezler ancak sızıntı durumunda tepki vererek, büyük kazaların önlenmesinde önemli rol oynarlar</a:t>
            </a:r>
            <a:r>
              <a:rPr lang="tr-TR" sz="2400" b="1" dirty="0"/>
              <a:t>. </a:t>
            </a:r>
            <a:endParaRPr lang="tr-TR" sz="2400" b="1" dirty="0" smtClean="0"/>
          </a:p>
          <a:p>
            <a:pPr>
              <a:buFont typeface="Wingdings" pitchFamily="2" charset="2"/>
              <a:buChar char="q"/>
            </a:pPr>
            <a:r>
              <a:rPr lang="tr-TR" sz="2400" b="1" dirty="0" smtClean="0"/>
              <a:t>Zehirli </a:t>
            </a:r>
            <a:r>
              <a:rPr lang="tr-TR" sz="2400" b="1" dirty="0"/>
              <a:t>ya da yanıcı madde sızıntılarının erken tespit edilebilmesi, insanların zamanında bölgeden uzaklaşmalarını sağlarken, sızıntının patlayıcı olması durumunda ise patlamayı başlatabilecek kaynakların otomatik olarak kapatılmasını veya zehirli olması durumunda havalandırma sistemlerinin açılmasını sağlar.</a:t>
            </a:r>
          </a:p>
          <a:p>
            <a:endParaRPr lang="tr-TR" sz="2400"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189</a:t>
            </a:fld>
            <a:endParaRPr lang="tr-TR"/>
          </a:p>
        </p:txBody>
      </p:sp>
    </p:spTree>
    <p:extLst>
      <p:ext uri="{BB962C8B-B14F-4D97-AF65-F5344CB8AC3E}">
        <p14:creationId xmlns:p14="http://schemas.microsoft.com/office/powerpoint/2010/main" val="2736716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b="1" dirty="0" smtClean="0"/>
              <a:t>TÜRKİYE  ‘de   KİMYASALLARIN   SINIFLANDIRILMASI</a:t>
            </a:r>
            <a:endParaRPr lang="tr-TR" sz="2400" b="1" dirty="0"/>
          </a:p>
        </p:txBody>
      </p:sp>
      <p:sp>
        <p:nvSpPr>
          <p:cNvPr id="4" name="Rectangle 3"/>
          <p:cNvSpPr>
            <a:spLocks noGrp="1" noChangeArrowheads="1"/>
          </p:cNvSpPr>
          <p:nvPr>
            <p:ph idx="1"/>
          </p:nvPr>
        </p:nvSpPr>
        <p:spPr/>
        <p:txBody>
          <a:bodyPr>
            <a:normAutofit/>
          </a:bodyPr>
          <a:lstStyle/>
          <a:p>
            <a:pPr>
              <a:buFont typeface="Wingdings" pitchFamily="2" charset="2"/>
              <a:buNone/>
            </a:pPr>
            <a:endParaRPr lang="tr-TR" sz="2000" b="1" u="sng" dirty="0" smtClean="0"/>
          </a:p>
          <a:p>
            <a:pPr>
              <a:buFont typeface="Wingdings" pitchFamily="2" charset="2"/>
              <a:buNone/>
            </a:pPr>
            <a:r>
              <a:rPr lang="tr-TR" sz="2000" b="1" u="sng" dirty="0" smtClean="0"/>
              <a:t>Ülkemizde </a:t>
            </a:r>
            <a:r>
              <a:rPr lang="tr-TR" sz="2000" b="1" u="sng" dirty="0"/>
              <a:t>kimyasal maddelerin sınıflandırılmasının yapıldığı </a:t>
            </a:r>
            <a:r>
              <a:rPr lang="tr-TR" sz="2000" b="1" u="sng" dirty="0" smtClean="0"/>
              <a:t>mevzuat</a:t>
            </a:r>
          </a:p>
          <a:p>
            <a:pPr>
              <a:buFont typeface="Wingdings" pitchFamily="2" charset="2"/>
              <a:buNone/>
            </a:pPr>
            <a:endParaRPr lang="tr-TR" sz="2000" b="1" u="sng" dirty="0"/>
          </a:p>
          <a:p>
            <a:pPr>
              <a:buNone/>
            </a:pPr>
            <a:endParaRPr lang="tr-TR" sz="2000" b="1" u="sng" dirty="0"/>
          </a:p>
          <a:p>
            <a:pPr>
              <a:buFont typeface="+mj-lt"/>
              <a:buAutoNum type="arabicPeriod"/>
            </a:pPr>
            <a:endParaRPr lang="tr-TR" sz="2000" u="sng" dirty="0"/>
          </a:p>
          <a:p>
            <a:pPr>
              <a:buFont typeface="+mj-lt"/>
              <a:buAutoNum type="arabicPeriod"/>
            </a:pPr>
            <a:r>
              <a:rPr lang="tr-TR" sz="2000" b="1" dirty="0">
                <a:solidFill>
                  <a:srgbClr val="FF0000"/>
                </a:solidFill>
              </a:rPr>
              <a:t> </a:t>
            </a:r>
            <a:r>
              <a:rPr lang="tr-TR" sz="2000" b="1" dirty="0" smtClean="0">
                <a:solidFill>
                  <a:srgbClr val="FF0000"/>
                </a:solidFill>
              </a:rPr>
              <a:t>  </a:t>
            </a:r>
            <a:r>
              <a:rPr lang="tr-TR" sz="2000" b="1" u="sng" dirty="0">
                <a:solidFill>
                  <a:srgbClr val="FF0000"/>
                </a:solidFill>
              </a:rPr>
              <a:t>Kimyasal Maddelerle Çalışmalarda Sağlık ve Güvenlik Önlemleri Hakkında Yönetmelik</a:t>
            </a:r>
          </a:p>
          <a:p>
            <a:pPr>
              <a:buFont typeface="+mj-lt"/>
              <a:buAutoNum type="arabicPeriod"/>
            </a:pPr>
            <a:endParaRPr lang="tr-TR" sz="2000"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19</a:t>
            </a:fld>
            <a:endParaRPr lang="tr-TR"/>
          </a:p>
        </p:txBody>
      </p:sp>
    </p:spTree>
    <p:extLst>
      <p:ext uri="{BB962C8B-B14F-4D97-AF65-F5344CB8AC3E}">
        <p14:creationId xmlns:p14="http://schemas.microsoft.com/office/powerpoint/2010/main" val="375125495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57158" y="285728"/>
            <a:ext cx="8229600" cy="1143000"/>
          </a:xfrm>
        </p:spPr>
        <p:txBody>
          <a:bodyPr>
            <a:normAutofit/>
          </a:bodyPr>
          <a:lstStyle/>
          <a:p>
            <a:r>
              <a:rPr lang="tr-TR" sz="2400" b="1" dirty="0" smtClean="0"/>
              <a:t>                         </a:t>
            </a:r>
            <a:r>
              <a:rPr lang="tr-TR" sz="2800" b="1" dirty="0" smtClean="0"/>
              <a:t>ÖLÇÜM KAYITLARI</a:t>
            </a:r>
            <a:endParaRPr lang="tr-TR" sz="2800" b="1" dirty="0"/>
          </a:p>
        </p:txBody>
      </p:sp>
      <p:sp>
        <p:nvSpPr>
          <p:cNvPr id="4" name="Rectangle 3"/>
          <p:cNvSpPr>
            <a:spLocks noGrp="1" noChangeArrowheads="1"/>
          </p:cNvSpPr>
          <p:nvPr>
            <p:ph idx="1"/>
          </p:nvPr>
        </p:nvSpPr>
        <p:spPr>
          <a:xfrm>
            <a:off x="457200" y="2214554"/>
            <a:ext cx="8229600" cy="3911609"/>
          </a:xfrm>
        </p:spPr>
        <p:txBody>
          <a:bodyPr/>
          <a:lstStyle/>
          <a:p>
            <a:pPr>
              <a:buFont typeface="Wingdings" pitchFamily="2" charset="2"/>
              <a:buChar char="v"/>
            </a:pPr>
            <a:r>
              <a:rPr lang="tr-TR" sz="2400" b="1" dirty="0"/>
              <a:t>Ölçüm sonuçları </a:t>
            </a:r>
            <a:r>
              <a:rPr lang="tr-TR" sz="2400" b="1" dirty="0" smtClean="0"/>
              <a:t>elle veya  </a:t>
            </a:r>
            <a:r>
              <a:rPr lang="tr-TR" sz="2400" b="1" dirty="0"/>
              <a:t>otomatik olarak kayıt altına alınmalı, tarih, saat, nereden alındığını içermeli ve bu kayıtları </a:t>
            </a:r>
            <a:r>
              <a:rPr lang="tr-TR" sz="2400" b="1" dirty="0" smtClean="0"/>
              <a:t>çalışanlar </a:t>
            </a:r>
            <a:r>
              <a:rPr lang="tr-TR" sz="2400" b="1" dirty="0"/>
              <a:t>ve temsilcileri ile resmi görevliler alabilmelidir.</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190</a:t>
            </a:fld>
            <a:endParaRPr lang="tr-TR"/>
          </a:p>
        </p:txBody>
      </p:sp>
    </p:spTree>
    <p:extLst>
      <p:ext uri="{BB962C8B-B14F-4D97-AF65-F5344CB8AC3E}">
        <p14:creationId xmlns:p14="http://schemas.microsoft.com/office/powerpoint/2010/main" val="16786650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ÖLÇÜM DEĞERLENDİRMESİ</a:t>
            </a:r>
            <a:endParaRPr lang="tr-TR" sz="2400" b="1" dirty="0"/>
          </a:p>
        </p:txBody>
      </p:sp>
      <p:sp>
        <p:nvSpPr>
          <p:cNvPr id="4" name="Rectangle 3"/>
          <p:cNvSpPr>
            <a:spLocks noGrp="1" noChangeArrowheads="1"/>
          </p:cNvSpPr>
          <p:nvPr>
            <p:ph idx="1"/>
          </p:nvPr>
        </p:nvSpPr>
        <p:spPr>
          <a:xfrm>
            <a:off x="457200" y="1928802"/>
            <a:ext cx="8229600" cy="4197361"/>
          </a:xfrm>
        </p:spPr>
        <p:txBody>
          <a:bodyPr/>
          <a:lstStyle/>
          <a:p>
            <a:pPr>
              <a:buFont typeface="Wingdings" pitchFamily="2" charset="2"/>
              <a:buChar char="v"/>
            </a:pPr>
            <a:r>
              <a:rPr lang="tr-TR" sz="2400" b="1" dirty="0"/>
              <a:t>Ölçümlerin değerlendirmesi </a:t>
            </a:r>
            <a:r>
              <a:rPr lang="tr-TR" sz="2400" b="1" dirty="0" smtClean="0"/>
              <a:t>(etkilenme </a:t>
            </a:r>
            <a:r>
              <a:rPr lang="tr-TR" sz="2400" b="1" dirty="0"/>
              <a:t>süresi, çalışma sistemi, havalandırma performansı </a:t>
            </a:r>
            <a:r>
              <a:rPr lang="tr-TR" sz="2400" b="1" dirty="0" smtClean="0"/>
              <a:t>vb </a:t>
            </a:r>
            <a:r>
              <a:rPr lang="tr-TR" sz="2400" b="1" dirty="0"/>
              <a:t>göz önüne alınarak) yapılmalı, </a:t>
            </a:r>
            <a:endParaRPr lang="tr-TR" sz="2400" b="1" dirty="0" smtClean="0"/>
          </a:p>
          <a:p>
            <a:pPr>
              <a:buFont typeface="Wingdings" pitchFamily="2" charset="2"/>
              <a:buChar char="v"/>
            </a:pPr>
            <a:r>
              <a:rPr lang="tr-TR" sz="2400" b="1" u="sng" dirty="0" smtClean="0"/>
              <a:t>sonuçta sınırların aşıldığı belirlenirse </a:t>
            </a:r>
            <a:r>
              <a:rPr lang="tr-TR" sz="2400" b="1" u="sng" dirty="0"/>
              <a:t>otomatik sistemlerle yapılan ölçümlerde çalışanlar anında uyarılması sağlanmalı veya </a:t>
            </a:r>
            <a:r>
              <a:rPr lang="tr-TR" sz="2400" b="1" u="sng" dirty="0" err="1"/>
              <a:t>manuel</a:t>
            </a:r>
            <a:r>
              <a:rPr lang="tr-TR" sz="2400" b="1" u="sng" dirty="0"/>
              <a:t> olarak yapılan ölçümlerde değerlendirme en kısa sürede yapılarak çalışanlar ile temsilcileri </a:t>
            </a:r>
            <a:r>
              <a:rPr lang="tr-TR" sz="2400" b="1" u="sng" dirty="0" smtClean="0"/>
              <a:t>bilgilendirilmeli,</a:t>
            </a:r>
          </a:p>
          <a:p>
            <a:pPr>
              <a:buFont typeface="Wingdings" pitchFamily="2" charset="2"/>
              <a:buChar char="v"/>
            </a:pPr>
            <a:r>
              <a:rPr lang="tr-TR" sz="2400" b="1" u="sng" dirty="0" smtClean="0"/>
              <a:t> </a:t>
            </a:r>
            <a:r>
              <a:rPr lang="tr-TR" sz="2400" b="1" u="sng" dirty="0"/>
              <a:t>alınan önlemler bildirmelidir</a:t>
            </a:r>
            <a:r>
              <a:rPr lang="tr-TR" sz="2400" b="1" dirty="0"/>
              <a:t>.</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191</a:t>
            </a:fld>
            <a:endParaRPr lang="tr-TR"/>
          </a:p>
        </p:txBody>
      </p:sp>
    </p:spTree>
    <p:extLst>
      <p:ext uri="{BB962C8B-B14F-4D97-AF65-F5344CB8AC3E}">
        <p14:creationId xmlns:p14="http://schemas.microsoft.com/office/powerpoint/2010/main" val="29312322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ÇALIŞANLARIN SAĞLIK GÖZETİMİNDE DİKKAT EDİLMESİ GEREKEN HUSUSLAR</a:t>
            </a:r>
            <a:r>
              <a:rPr lang="tr-TR" sz="2400" dirty="0" smtClean="0"/>
              <a:t> </a:t>
            </a:r>
            <a:endParaRPr lang="tr-TR" sz="2400" dirty="0"/>
          </a:p>
        </p:txBody>
      </p:sp>
      <p:sp>
        <p:nvSpPr>
          <p:cNvPr id="4" name="Rectangle 3"/>
          <p:cNvSpPr>
            <a:spLocks noGrp="1" noChangeArrowheads="1"/>
          </p:cNvSpPr>
          <p:nvPr>
            <p:ph idx="1"/>
          </p:nvPr>
        </p:nvSpPr>
        <p:spPr>
          <a:xfrm>
            <a:off x="467544" y="2428868"/>
            <a:ext cx="8229600" cy="3653887"/>
          </a:xfrm>
        </p:spPr>
        <p:txBody>
          <a:bodyPr/>
          <a:lstStyle/>
          <a:p>
            <a:pPr>
              <a:buFont typeface="Wingdings" pitchFamily="2" charset="2"/>
              <a:buChar char="v"/>
            </a:pPr>
            <a:r>
              <a:rPr lang="tr-TR" sz="2400" b="1" dirty="0" smtClean="0"/>
              <a:t>Çalışanlar </a:t>
            </a:r>
            <a:r>
              <a:rPr lang="tr-TR" sz="2400" b="1" dirty="0"/>
              <a:t>işe başlamadan önce ve periyodik olarak sağlık kontrollerinden geçirilmeli, </a:t>
            </a:r>
            <a:endParaRPr lang="tr-TR" sz="2400" b="1" dirty="0" smtClean="0"/>
          </a:p>
          <a:p>
            <a:pPr>
              <a:buFont typeface="Wingdings" pitchFamily="2" charset="2"/>
              <a:buChar char="v"/>
            </a:pPr>
            <a:r>
              <a:rPr lang="tr-TR" sz="2400" b="1" dirty="0" smtClean="0"/>
              <a:t>bu </a:t>
            </a:r>
            <a:r>
              <a:rPr lang="tr-TR" sz="2400" b="1" dirty="0"/>
              <a:t>kontroller; kronik solunum yolları</a:t>
            </a:r>
            <a:r>
              <a:rPr lang="tr-TR" sz="2400" b="1" dirty="0" smtClean="0"/>
              <a:t>,  </a:t>
            </a:r>
            <a:r>
              <a:rPr lang="tr-TR" sz="2400" b="1" dirty="0"/>
              <a:t>sindirim ve sinir sistemi rahatsızlıkları ile göz ve deri hastalıklarını içermeli ayrıca dişlerin durumu </a:t>
            </a:r>
            <a:r>
              <a:rPr lang="tr-TR" sz="2400" b="1" dirty="0" smtClean="0"/>
              <a:t>belirlenmelidir</a:t>
            </a:r>
            <a:r>
              <a:rPr lang="tr-TR" sz="2400" b="1" dirty="0"/>
              <a:t>. </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192</a:t>
            </a:fld>
            <a:endParaRPr lang="tr-TR"/>
          </a:p>
        </p:txBody>
      </p:sp>
    </p:spTree>
    <p:extLst>
      <p:ext uri="{BB962C8B-B14F-4D97-AF65-F5344CB8AC3E}">
        <p14:creationId xmlns:p14="http://schemas.microsoft.com/office/powerpoint/2010/main" val="411410560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260648"/>
            <a:ext cx="7498080" cy="5987752"/>
          </a:xfrm>
        </p:spPr>
        <p:txBody>
          <a:bodyPr>
            <a:normAutofit fontScale="77500" lnSpcReduction="20000"/>
          </a:bodyPr>
          <a:lstStyle/>
          <a:p>
            <a:pPr marL="596646" indent="-514350">
              <a:buNone/>
            </a:pPr>
            <a:r>
              <a:rPr lang="tr-TR" dirty="0" smtClean="0"/>
              <a:t>a)  Yapılan risk değerlendirmesi sonucunda sağlık yönünden risk altında olduğu saptanan çalışanlar uygun sağlık gözetimine tabi tutulur. </a:t>
            </a:r>
          </a:p>
          <a:p>
            <a:pPr marL="596646" indent="-514350">
              <a:buNone/>
            </a:pPr>
            <a:r>
              <a:rPr lang="tr-TR" dirty="0" smtClean="0"/>
              <a:t>b) İşyerinde koruyucu önlemlerin alınmasında sağlık gözetimi sonuçları dikkate alınır ve bu gözetimler özellikle; </a:t>
            </a:r>
          </a:p>
          <a:p>
            <a:pPr>
              <a:buNone/>
            </a:pPr>
            <a:r>
              <a:rPr lang="tr-TR" dirty="0" smtClean="0"/>
              <a:t>   1) Belirli bir hastalık veya sağlık yönünden olumsuz bir etkilenmeye neden olduğu bilinen tehlikeli kimyasal maddeye </a:t>
            </a:r>
            <a:r>
              <a:rPr lang="tr-TR" dirty="0" err="1" smtClean="0"/>
              <a:t>maruziyetin</a:t>
            </a:r>
            <a:r>
              <a:rPr lang="tr-TR" dirty="0" smtClean="0"/>
              <a:t> söz konusu olduğu, </a:t>
            </a:r>
          </a:p>
          <a:p>
            <a:pPr>
              <a:buNone/>
            </a:pPr>
            <a:r>
              <a:rPr lang="tr-TR" dirty="0" smtClean="0"/>
              <a:t>   2) Çalışanların özel çalışma şartlarında hastalık veya etkilenmenin ortaya çıkma olasılığının bulunduğu, </a:t>
            </a:r>
          </a:p>
          <a:p>
            <a:pPr>
              <a:buNone/>
            </a:pPr>
            <a:r>
              <a:rPr lang="tr-TR" dirty="0" smtClean="0"/>
              <a:t>   3) Çalışanlar üzerinde yapılacak tetkiklerin oluşturduğu riskin kabul edilebilir düzeyde olduğu, durumlarda yapılır.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193</a:t>
            </a:fld>
            <a:endParaRPr lang="tr-TR"/>
          </a:p>
        </p:txBody>
      </p:sp>
    </p:spTree>
    <p:extLst>
      <p:ext uri="{BB962C8B-B14F-4D97-AF65-F5344CB8AC3E}">
        <p14:creationId xmlns:p14="http://schemas.microsoft.com/office/powerpoint/2010/main" val="42160914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548680"/>
            <a:ext cx="7498080" cy="5699720"/>
          </a:xfrm>
        </p:spPr>
        <p:txBody>
          <a:bodyPr>
            <a:normAutofit fontScale="62500" lnSpcReduction="20000"/>
          </a:bodyPr>
          <a:lstStyle/>
          <a:p>
            <a:pPr>
              <a:buNone/>
            </a:pPr>
            <a:r>
              <a:rPr lang="tr-TR" dirty="0" smtClean="0"/>
              <a:t>c) Bu gözetimler, hastalık ve etkilenmeyi tespit edecek geçerli tekniklerin bulunduğu durumlarda yapılır. </a:t>
            </a:r>
          </a:p>
          <a:p>
            <a:pPr>
              <a:buNone/>
            </a:pPr>
            <a:r>
              <a:rPr lang="tr-TR" dirty="0" smtClean="0"/>
              <a:t>ç) Biyolojik sınır değeri bulunan tehlikeli kimyasal maddelerle çalışmalarda,  prosedüre uygun sağlık gözetimi yapılır. Çalışanlar bu işe başlamadan önce bu durumdan haberdar edilir. </a:t>
            </a:r>
          </a:p>
          <a:p>
            <a:pPr>
              <a:buNone/>
            </a:pPr>
            <a:r>
              <a:rPr lang="tr-TR" dirty="0" smtClean="0"/>
              <a:t>d) Sağlık gözetimine tabi tutulan her çalışan için kişisel sağlık ve </a:t>
            </a:r>
            <a:r>
              <a:rPr lang="tr-TR" dirty="0" err="1" smtClean="0"/>
              <a:t>maruziyet</a:t>
            </a:r>
            <a:r>
              <a:rPr lang="tr-TR" dirty="0" smtClean="0"/>
              <a:t> kayıtları tutulur ve güncellenir. </a:t>
            </a:r>
          </a:p>
          <a:p>
            <a:pPr>
              <a:buNone/>
            </a:pPr>
            <a:r>
              <a:rPr lang="tr-TR" dirty="0" smtClean="0"/>
              <a:t>e) Kişisel sağlık ve </a:t>
            </a:r>
            <a:r>
              <a:rPr lang="tr-TR" dirty="0" err="1" smtClean="0"/>
              <a:t>maruziyet</a:t>
            </a:r>
            <a:r>
              <a:rPr lang="tr-TR" dirty="0" smtClean="0"/>
              <a:t> ile ilgili kayıtlar, yapılan sağlık gözetimi ve kişinin </a:t>
            </a:r>
            <a:r>
              <a:rPr lang="tr-TR" dirty="0" err="1" smtClean="0"/>
              <a:t>maruziyet</a:t>
            </a:r>
            <a:r>
              <a:rPr lang="tr-TR" dirty="0" smtClean="0"/>
              <a:t> düzeyi izleme sonuçlarının bir özetini içerir. Sağlık gözetiminde biyolojik izleme ve gerekli incelemeler yer alır. </a:t>
            </a:r>
          </a:p>
          <a:p>
            <a:pPr>
              <a:buNone/>
            </a:pPr>
            <a:r>
              <a:rPr lang="tr-TR" dirty="0" smtClean="0"/>
              <a:t>f) İleriki bir tarihte değerlendirilmesi açısından, sağlık ve </a:t>
            </a:r>
            <a:r>
              <a:rPr lang="tr-TR" dirty="0" err="1" smtClean="0"/>
              <a:t>maruziyet</a:t>
            </a:r>
            <a:r>
              <a:rPr lang="tr-TR" dirty="0" smtClean="0"/>
              <a:t> ile ilgili kayıtlar, gizliliği de dikkate alarak, uygun bir şekilde tutulur ve muhafaza edilir. </a:t>
            </a:r>
          </a:p>
          <a:p>
            <a:pPr>
              <a:buNone/>
            </a:pPr>
            <a:r>
              <a:rPr lang="tr-TR" dirty="0" smtClean="0"/>
              <a:t>g) Kayıtların bir örneği, istenmesi halinde Bakanlığa verilir. </a:t>
            </a:r>
          </a:p>
          <a:p>
            <a:pPr>
              <a:buNone/>
            </a:pPr>
            <a:r>
              <a:rPr lang="tr-TR" dirty="0" smtClean="0"/>
              <a:t>ğ) Çalışanlar, kendilerine ait sağlık muayene sonuçları ve etkilenme düzeylerine ait bilgileri görme hakkına sahiptir. </a:t>
            </a:r>
          </a:p>
          <a:p>
            <a:pPr>
              <a:buNone/>
            </a:pPr>
            <a:r>
              <a:rPr lang="tr-TR" dirty="0" smtClean="0"/>
              <a:t>h) İşyerinde faaliyetin sona ermesi halinde, işveren sağlık ve </a:t>
            </a:r>
            <a:r>
              <a:rPr lang="tr-TR" dirty="0" err="1" smtClean="0"/>
              <a:t>maruziyet</a:t>
            </a:r>
            <a:r>
              <a:rPr lang="tr-TR" dirty="0" smtClean="0"/>
              <a:t> kayıtlarını Sosyal Güvenlik Kurumu il müdürlüğüne teslim eder.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194</a:t>
            </a:fld>
            <a:endParaRPr lang="tr-TR"/>
          </a:p>
        </p:txBody>
      </p:sp>
    </p:spTree>
    <p:extLst>
      <p:ext uri="{BB962C8B-B14F-4D97-AF65-F5344CB8AC3E}">
        <p14:creationId xmlns:p14="http://schemas.microsoft.com/office/powerpoint/2010/main" val="22688653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76672"/>
            <a:ext cx="7498080" cy="5771728"/>
          </a:xfrm>
        </p:spPr>
        <p:txBody>
          <a:bodyPr>
            <a:noAutofit/>
          </a:bodyPr>
          <a:lstStyle/>
          <a:p>
            <a:pPr>
              <a:buNone/>
            </a:pPr>
            <a:r>
              <a:rPr lang="tr-TR" sz="1800" dirty="0" smtClean="0"/>
              <a:t>ı) Sağlık gözetimi sonucunda; işyerinde tehlikeli kimyasal maddeye maruz kalan      çalışanda, bu maddeden kaynaklanan tanımlanabilir bir hastalık veya   olumsuz sağlık etkisi görülmesi veya biyolojik sınır değerin aşıldığının tespit edilmesi halinde, çalışan durumdan haberdar edilir ve kendisine yapılması gerekli sağlık gözetimi ile ilgili gerekli bilgi ve tavsiyeler verilir.               Bu durumda;  </a:t>
            </a:r>
          </a:p>
          <a:p>
            <a:pPr>
              <a:buNone/>
            </a:pPr>
            <a:r>
              <a:rPr lang="tr-TR" sz="1800" dirty="0" smtClean="0"/>
              <a:t>      1) Yapılan risk değerlendirmesi gözden geçirilir ve gerek görülmesi halinde yenilenir. </a:t>
            </a:r>
          </a:p>
          <a:p>
            <a:pPr>
              <a:buNone/>
            </a:pPr>
            <a:r>
              <a:rPr lang="tr-TR" sz="1800" dirty="0" smtClean="0"/>
              <a:t>      2) Riskin önlenmesi veya azaltılmasına yönelik mevcut önlemler gözden geçirilir ve gereken önlemler alınır. </a:t>
            </a:r>
          </a:p>
          <a:p>
            <a:pPr>
              <a:buNone/>
            </a:pPr>
            <a:r>
              <a:rPr lang="tr-TR" sz="1800" dirty="0" smtClean="0"/>
              <a:t>      3) Çalışanın yaptığı işten alınarak tehlikeli kimyasal maddeye </a:t>
            </a:r>
            <a:r>
              <a:rPr lang="tr-TR" sz="1800" dirty="0" err="1" smtClean="0"/>
              <a:t>maruziyet</a:t>
            </a:r>
            <a:r>
              <a:rPr lang="tr-TR" sz="1800" dirty="0" smtClean="0"/>
              <a:t> riskinin olmadığı başka bir işte çalıştırılması da dahil riskin önlenmesi veya azaltılmasına yönelik gerekli önlemlerin alınmasında, işyeri hekiminin, iş güvenliği uzmanının, diğer uzman kişilerin veya Bakanlık yetkililerinin önerileri dikkate alınır.  </a:t>
            </a:r>
          </a:p>
          <a:p>
            <a:pPr>
              <a:buNone/>
            </a:pPr>
            <a:r>
              <a:rPr lang="tr-TR" sz="1800" dirty="0" smtClean="0"/>
              <a:t>      4) Tehlikeli kimyasal maddelere maruz kalan başka çalışanlar da varsa sağlık durumları kontrol edilir ve bu çalışanlar sürekli sağlık gözetimi altında tutulur. </a:t>
            </a:r>
          </a:p>
          <a:p>
            <a:pPr>
              <a:buNone/>
            </a:pPr>
            <a:endParaRPr lang="tr-TR" sz="1800"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195</a:t>
            </a:fld>
            <a:endParaRPr lang="tr-TR"/>
          </a:p>
        </p:txBody>
      </p:sp>
    </p:spTree>
    <p:extLst>
      <p:ext uri="{BB962C8B-B14F-4D97-AF65-F5344CB8AC3E}">
        <p14:creationId xmlns:p14="http://schemas.microsoft.com/office/powerpoint/2010/main" val="20609742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04664"/>
            <a:ext cx="8229600" cy="5729436"/>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Kanserojen veya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mutajen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maddelere maruz kalanların sağlık durumunu izlemekle görevli hekim ve diğer sağlık görevlileri, etkilenme koşullarını bilmeli </a:t>
            </a:r>
            <a:r>
              <a:rPr lang="tr-TR" sz="2400" b="1" dirty="0" smtClean="0"/>
              <a:t>çalışanların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sağlık durumu izlenmelidir.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lang="tr-TR" sz="2400" b="1" dirty="0" smtClean="0"/>
              <a:t>Çalışanların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mesleki ve tıbbi öz geçmişleri ile ilgili kayıtların tutulmalı,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lang="tr-TR" sz="2400" b="1" dirty="0" smtClean="0"/>
              <a:t>Çalışanlarla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kişisel görüşmeler yapılma</a:t>
            </a:r>
            <a:r>
              <a:rPr lang="tr-TR" sz="2400" b="1" dirty="0" smtClean="0"/>
              <a:t>l</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Erken teşhis ve tedavi sağlanmalı,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Sağlık gözetimi yapılan her bir </a:t>
            </a:r>
            <a:r>
              <a:rPr lang="tr-TR" sz="2400" b="1" dirty="0" smtClean="0"/>
              <a:t>çalışana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en son tıbbi bilgilere göre gelişmiş testler uygulanmalıdır.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196</a:t>
            </a:fld>
            <a:endParaRPr lang="tr-TR"/>
          </a:p>
        </p:txBody>
      </p:sp>
    </p:spTree>
    <p:extLst>
      <p:ext uri="{BB962C8B-B14F-4D97-AF65-F5344CB8AC3E}">
        <p14:creationId xmlns:p14="http://schemas.microsoft.com/office/powerpoint/2010/main" val="4184636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tr-TR" sz="2400" b="1" dirty="0" smtClean="0"/>
              <a:t>             ACİL DURUMLAR</a:t>
            </a:r>
            <a:endParaRPr lang="tr-TR" sz="2400" b="1"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197</a:t>
            </a:fld>
            <a:endParaRPr lang="tr-TR"/>
          </a:p>
        </p:txBody>
      </p:sp>
      <p:sp>
        <p:nvSpPr>
          <p:cNvPr id="7" name="6 İçerik Yer Tutucusu"/>
          <p:cNvSpPr>
            <a:spLocks noGrp="1"/>
          </p:cNvSpPr>
          <p:nvPr>
            <p:ph idx="1"/>
          </p:nvPr>
        </p:nvSpPr>
        <p:spPr>
          <a:xfrm>
            <a:off x="1435608" y="1052736"/>
            <a:ext cx="7498080" cy="5616624"/>
          </a:xfrm>
        </p:spPr>
        <p:txBody>
          <a:bodyPr>
            <a:noAutofit/>
          </a:bodyPr>
          <a:lstStyle/>
          <a:p>
            <a:pPr>
              <a:buNone/>
            </a:pPr>
            <a:r>
              <a:rPr lang="tr-TR" sz="2400" dirty="0" smtClean="0"/>
              <a:t>a) Acil durumların olumsuz etkilerini azaltacak önleyici tedbirler derhal alınır ve çalışanlar durumdan haberdar edilir.  Acil durumun en kısa sürede normale dönmesi için gerekli çalışmalar yapılır ve etkilenmiş alana sadece bakım, onarım ve zorunlu işlerin yapılması için acil durumlarda görevlendirilen çalışanlar ile işyeri dışından olay yerine intikal eden ekiplerin girmesine izin verilir. </a:t>
            </a:r>
          </a:p>
          <a:p>
            <a:pPr>
              <a:buNone/>
            </a:pPr>
            <a:endParaRPr lang="tr-TR" sz="2400" dirty="0" smtClean="0"/>
          </a:p>
          <a:p>
            <a:pPr>
              <a:buNone/>
            </a:pPr>
            <a:r>
              <a:rPr lang="tr-TR" sz="2400" dirty="0" smtClean="0"/>
              <a:t>b) Etkilenmiş alana girmesine izin verilen kişilere uygun kişisel koruyucu donanım ve özel güvenlik ekipmanı verilir ve acil durum devam ettiği sürece kullanmaları sağlanır.  Uygun kişisel koruyucu donanımı ve özel güvenlik ekipmanı bulunmayan kişilerin etkilenmiş alana girmesine izin verilmez.  </a:t>
            </a:r>
          </a:p>
          <a:p>
            <a:pPr>
              <a:buNone/>
            </a:pPr>
            <a:endParaRPr lang="tr-TR" sz="2000" dirty="0"/>
          </a:p>
        </p:txBody>
      </p:sp>
    </p:spTree>
    <p:extLst>
      <p:ext uri="{BB962C8B-B14F-4D97-AF65-F5344CB8AC3E}">
        <p14:creationId xmlns:p14="http://schemas.microsoft.com/office/powerpoint/2010/main" val="357885140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8933688" cy="5915744"/>
          </a:xfrm>
        </p:spPr>
        <p:txBody>
          <a:bodyPr>
            <a:normAutofit fontScale="85000" lnSpcReduction="20000"/>
          </a:bodyPr>
          <a:lstStyle/>
          <a:p>
            <a:r>
              <a:rPr lang="tr-TR" dirty="0" smtClean="0"/>
              <a:t>c) Tehlikeli kimyasallarla ilgili bilgiler ve acil durum müdahale ve tahliye prosedürleri kullanıma hazır bulundurulur. İşyerindeki acil durumlarda görevlendirilen çalışanların ve işyeri dışındaki ilk yardım, acil tıbbi müdahale, kurtarma ve yangınla mücadele gibi konularda faaliyet gösteren kuruluşların bu bilgilere ve prosedürlere kolayca ulaşabilmeleri sağlanır.  Bu bilgiler; </a:t>
            </a:r>
          </a:p>
          <a:p>
            <a:pPr>
              <a:buNone/>
            </a:pPr>
            <a:r>
              <a:rPr lang="tr-TR" dirty="0" smtClean="0"/>
              <a:t>İşyerindeki acil durumlarda görevlendirilen çalışanların ve işyeri dışındaki ilk yardım, acil tıbbi müdahale, kurtarma ve yangınla mücadele gibi konularda faaliyet gösteren kuruluşların önceden hazır olabilmeleri ve uygun müdahaleyi yapabilmeleri için, yapılan işteki tehlikeleri, alınacak önlemleri ve yapılacak işleri, </a:t>
            </a:r>
          </a:p>
          <a:p>
            <a:pPr>
              <a:buNone/>
            </a:pPr>
            <a:r>
              <a:rPr lang="tr-TR" dirty="0" smtClean="0"/>
              <a:t> Acil durumda ortaya çıkması muhtemel özel tehlike ve yapılacak işler hakkındaki bilgileri, içerir. </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198</a:t>
            </a:fld>
            <a:endParaRPr lang="tr-TR"/>
          </a:p>
        </p:txBody>
      </p:sp>
    </p:spTree>
    <p:extLst>
      <p:ext uri="{BB962C8B-B14F-4D97-AF65-F5344CB8AC3E}">
        <p14:creationId xmlns:p14="http://schemas.microsoft.com/office/powerpoint/2010/main" val="588493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İlkyardım eğitimi;</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Kimyasalın ne tür zarar verdiği ve bu zarardan nasıl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korunulacağı</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Güvenlik Bilgi </a:t>
            </a:r>
            <a:r>
              <a:rPr lang="tr-TR" sz="2400" b="1" dirty="0" smtClean="0"/>
              <a:t>F</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ormlarının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kullanılması,</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Hemen anında etkin önlemlerin nasıl alınacağı,</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Hasta veya yaralının hastaneye nasıl götürüleceği, konularında yapılmalıdır.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199</a:t>
            </a:fld>
            <a:endParaRPr lang="tr-TR"/>
          </a:p>
        </p:txBody>
      </p:sp>
    </p:spTree>
    <p:extLst>
      <p:ext uri="{BB962C8B-B14F-4D97-AF65-F5344CB8AC3E}">
        <p14:creationId xmlns:p14="http://schemas.microsoft.com/office/powerpoint/2010/main" val="425699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KONUNUN GENEL AMACI</a:t>
            </a:r>
            <a:endParaRPr lang="tr-TR" sz="2400" dirty="0"/>
          </a:p>
        </p:txBody>
      </p:sp>
      <p:sp>
        <p:nvSpPr>
          <p:cNvPr id="3" name="2 İçerik Yer Tutucusu"/>
          <p:cNvSpPr>
            <a:spLocks noGrp="1"/>
          </p:cNvSpPr>
          <p:nvPr>
            <p:ph idx="1"/>
          </p:nvPr>
        </p:nvSpPr>
        <p:spPr>
          <a:xfrm>
            <a:off x="457200" y="1285860"/>
            <a:ext cx="8229600" cy="4840303"/>
          </a:xfrm>
        </p:spPr>
        <p:txBody>
          <a:bodyPr>
            <a:normAutofit fontScale="92500" lnSpcReduction="20000"/>
          </a:bodyPr>
          <a:lstStyle/>
          <a:p>
            <a:pPr>
              <a:buNone/>
            </a:pPr>
            <a:r>
              <a:rPr lang="tr-TR" sz="1900" b="1" dirty="0" smtClean="0"/>
              <a:t>AMAÇ</a:t>
            </a:r>
            <a:r>
              <a:rPr lang="tr-TR" sz="1700" b="1" dirty="0" smtClean="0"/>
              <a:t>:</a:t>
            </a:r>
          </a:p>
          <a:p>
            <a:pPr>
              <a:buNone/>
            </a:pPr>
            <a:r>
              <a:rPr lang="tr-TR" sz="2000" dirty="0" smtClean="0"/>
              <a:t>       </a:t>
            </a:r>
            <a:r>
              <a:rPr lang="tr-TR" sz="2000" b="1" dirty="0" smtClean="0"/>
              <a:t>Katılımcıların, işyerindeki sağlığı ve güvenliği olumsuz etkileyen kimyasal risk etmenleri hakkında bilgilenmelerini ve bu etmenlere karşı alınması gereken iş sağlığı ve güvenliği önlemlerini öğrenmelerini sağlamaktır.</a:t>
            </a:r>
          </a:p>
          <a:p>
            <a:pPr>
              <a:buNone/>
            </a:pPr>
            <a:r>
              <a:rPr lang="tr-TR" sz="2000" b="1" dirty="0" smtClean="0"/>
              <a:t>ÖĞRENME HEDEFLERİ:</a:t>
            </a:r>
          </a:p>
          <a:p>
            <a:pPr>
              <a:buNone/>
            </a:pPr>
            <a:r>
              <a:rPr lang="tr-TR" sz="1700" b="1" dirty="0" smtClean="0"/>
              <a:t>         BU DERSİN SONUNDA KATILIMCILAR;</a:t>
            </a:r>
          </a:p>
          <a:p>
            <a:pPr marL="457200" lvl="0" indent="-457200">
              <a:buFont typeface="Wingdings" pitchFamily="2" charset="2"/>
              <a:buChar char="ü"/>
            </a:pPr>
            <a:r>
              <a:rPr lang="tr-TR" sz="2000" b="1" dirty="0" smtClean="0"/>
              <a:t>İşyerlerinde çalışanların sağlığını olumsuz etkileyen kimyasal </a:t>
            </a:r>
            <a:r>
              <a:rPr lang="tr-TR" sz="2000" b="1" dirty="0" smtClean="0">
                <a:solidFill>
                  <a:srgbClr val="FF0000"/>
                </a:solidFill>
              </a:rPr>
              <a:t>risk etmenlerini tanımlar,</a:t>
            </a:r>
          </a:p>
          <a:p>
            <a:pPr marL="457200" lvl="0" indent="-457200">
              <a:buFont typeface="Wingdings" pitchFamily="2" charset="2"/>
              <a:buChar char="ü"/>
            </a:pPr>
            <a:r>
              <a:rPr lang="tr-TR" sz="2000" b="1" dirty="0" smtClean="0"/>
              <a:t>Kimyasal risk etmenlerinin ortam ve kişiye yönelik </a:t>
            </a:r>
            <a:r>
              <a:rPr lang="tr-TR" sz="2000" b="1" dirty="0" smtClean="0">
                <a:solidFill>
                  <a:srgbClr val="FF0000"/>
                </a:solidFill>
              </a:rPr>
              <a:t>ölçüm metotlarını sıralar,</a:t>
            </a:r>
          </a:p>
          <a:p>
            <a:pPr marL="457200" lvl="0" indent="-457200">
              <a:buFont typeface="Wingdings" pitchFamily="2" charset="2"/>
              <a:buChar char="ü"/>
            </a:pPr>
            <a:r>
              <a:rPr lang="tr-TR" sz="2000" b="1" dirty="0" smtClean="0"/>
              <a:t>Ulusal ve uluslararası standartlarda müsaade edilen </a:t>
            </a:r>
            <a:r>
              <a:rPr lang="tr-TR" sz="2000" b="1" dirty="0" smtClean="0">
                <a:solidFill>
                  <a:srgbClr val="FF0000"/>
                </a:solidFill>
              </a:rPr>
              <a:t>değerleri tanımlar,</a:t>
            </a:r>
          </a:p>
          <a:p>
            <a:pPr marL="457200" lvl="0" indent="-457200">
              <a:buFont typeface="Wingdings" pitchFamily="2" charset="2"/>
              <a:buChar char="ü"/>
            </a:pPr>
            <a:r>
              <a:rPr lang="tr-TR" sz="2000" b="1" dirty="0" smtClean="0"/>
              <a:t>Ülkemizde ve dünyada kimyasal risk etmenlerinden etkilenmenin yüksek olduğu </a:t>
            </a:r>
            <a:r>
              <a:rPr lang="tr-TR" sz="2000" b="1" dirty="0" smtClean="0">
                <a:solidFill>
                  <a:srgbClr val="FF0000"/>
                </a:solidFill>
              </a:rPr>
              <a:t>iş kollarını karşılaştırır,</a:t>
            </a:r>
          </a:p>
          <a:p>
            <a:pPr marL="457200" indent="-457200">
              <a:buFont typeface="Wingdings" pitchFamily="2" charset="2"/>
              <a:buChar char="ü"/>
            </a:pPr>
            <a:r>
              <a:rPr lang="tr-TR" sz="2000" b="1" dirty="0" smtClean="0"/>
              <a:t>Kimyasal risk etmenlerinin işyerinde kontrolü ve </a:t>
            </a:r>
            <a:r>
              <a:rPr lang="tr-TR" sz="2000" b="1" dirty="0" smtClean="0">
                <a:solidFill>
                  <a:srgbClr val="FF0000"/>
                </a:solidFill>
              </a:rPr>
              <a:t>iş güvenliği uzmanının bu konudaki görevlerini açıklar.</a:t>
            </a:r>
            <a:endParaRPr lang="tr-TR" sz="2000" b="1" dirty="0">
              <a:solidFill>
                <a:srgbClr val="FF0000"/>
              </a:solidFill>
            </a:endParaRPr>
          </a:p>
        </p:txBody>
      </p:sp>
      <p:sp>
        <p:nvSpPr>
          <p:cNvPr id="4" name="3 Slayt Numarası Yer Tutucusu"/>
          <p:cNvSpPr>
            <a:spLocks noGrp="1"/>
          </p:cNvSpPr>
          <p:nvPr>
            <p:ph type="sldNum" sz="quarter" idx="12"/>
          </p:nvPr>
        </p:nvSpPr>
        <p:spPr/>
        <p:txBody>
          <a:bodyPr/>
          <a:lstStyle/>
          <a:p>
            <a:fld id="{AF5E3B26-62D8-4653-B851-8E72443B1F6D}" type="slidenum">
              <a:rPr lang="tr-TR" smtClean="0"/>
              <a:pPr/>
              <a:t>2</a:t>
            </a:fld>
            <a:endParaRPr lang="tr-TR"/>
          </a:p>
        </p:txBody>
      </p:sp>
    </p:spTree>
    <p:extLst>
      <p:ext uri="{BB962C8B-B14F-4D97-AF65-F5344CB8AC3E}">
        <p14:creationId xmlns:p14="http://schemas.microsoft.com/office/powerpoint/2010/main" val="742746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buFont typeface="+mj-lt"/>
              <a:buAutoNum type="arabicPeriod"/>
            </a:pPr>
            <a:endParaRPr lang="tr-TR" sz="2000" b="1" dirty="0" smtClean="0">
              <a:solidFill>
                <a:srgbClr val="00B050"/>
              </a:solidFill>
            </a:endParaRPr>
          </a:p>
          <a:p>
            <a:pPr>
              <a:buNone/>
            </a:pPr>
            <a:r>
              <a:rPr lang="tr-TR" sz="2000" b="1" dirty="0" smtClean="0">
                <a:solidFill>
                  <a:srgbClr val="00B050"/>
                </a:solidFill>
              </a:rPr>
              <a:t>2.    31/03/2007 Tarih ve 26479 sayılı R.G. yayımlan </a:t>
            </a:r>
            <a:r>
              <a:rPr lang="tr-TR" sz="2000" b="1" u="sng" dirty="0" smtClean="0">
                <a:solidFill>
                  <a:srgbClr val="00B050"/>
                </a:solidFill>
              </a:rPr>
              <a:t>Tehlikeli Maddelerin Karayoluyla Taşınması Hakkında Yönetmelik</a:t>
            </a:r>
            <a:r>
              <a:rPr lang="tr-TR" sz="2000" b="1" dirty="0" smtClean="0">
                <a:solidFill>
                  <a:srgbClr val="00B050"/>
                </a:solidFill>
              </a:rPr>
              <a:t> </a:t>
            </a:r>
          </a:p>
          <a:p>
            <a:pPr>
              <a:buFont typeface="+mj-lt"/>
              <a:buAutoNum type="arabicPeriod"/>
            </a:pPr>
            <a:endParaRPr lang="tr-TR" sz="2000" dirty="0" smtClean="0"/>
          </a:p>
          <a:p>
            <a:pPr>
              <a:buNone/>
            </a:pPr>
            <a:r>
              <a:rPr lang="tr-TR" sz="2000" b="1" dirty="0" smtClean="0">
                <a:solidFill>
                  <a:schemeClr val="accent6">
                    <a:lumMod val="50000"/>
                  </a:schemeClr>
                </a:solidFill>
              </a:rPr>
              <a:t>3.    19/12/2007 Tarih ve 26735 sayılı R.G. yayımlanarak yürürlüğe giren </a:t>
            </a:r>
            <a:r>
              <a:rPr lang="tr-TR" sz="2000" b="1" u="sng" dirty="0" smtClean="0">
                <a:solidFill>
                  <a:schemeClr val="accent6">
                    <a:lumMod val="50000"/>
                  </a:schemeClr>
                </a:solidFill>
              </a:rPr>
              <a:t>Binaların Yangından Korunması Hakkında Yönetmelik</a:t>
            </a:r>
            <a:r>
              <a:rPr lang="tr-TR" sz="2000" b="1" dirty="0" smtClean="0">
                <a:solidFill>
                  <a:schemeClr val="accent6">
                    <a:lumMod val="50000"/>
                  </a:schemeClr>
                </a:solidFill>
              </a:rPr>
              <a:t>, </a:t>
            </a:r>
          </a:p>
          <a:p>
            <a:pPr>
              <a:buFont typeface="+mj-lt"/>
              <a:buAutoNum type="arabicPeriod"/>
            </a:pPr>
            <a:endParaRPr lang="tr-TR" sz="2000" dirty="0" smtClean="0"/>
          </a:p>
          <a:p>
            <a:pPr>
              <a:buNone/>
            </a:pPr>
            <a:r>
              <a:rPr lang="tr-TR" sz="2000" b="1" dirty="0" smtClean="0">
                <a:solidFill>
                  <a:srgbClr val="7030A0"/>
                </a:solidFill>
              </a:rPr>
              <a:t>4.     26/12/2008 Tarih ve 27092 (mükerrer) sayılı R.G. yayımlanarak yürürlüğe giren </a:t>
            </a:r>
            <a:r>
              <a:rPr lang="tr-TR" sz="2000" b="1" u="sng" dirty="0" smtClean="0">
                <a:solidFill>
                  <a:srgbClr val="7030A0"/>
                </a:solidFill>
              </a:rPr>
              <a:t>Tehlikeli Maddelerin ve Müstahzarların Sınıflandırılması,  Ambalajlanması ve Etiketlenmesi Hakkında Yönetmelik</a:t>
            </a:r>
            <a:endParaRPr lang="tr-TR" sz="2000" b="1" u="sng" dirty="0">
              <a:solidFill>
                <a:srgbClr val="7030A0"/>
              </a:solidFill>
            </a:endParaRPr>
          </a:p>
        </p:txBody>
      </p:sp>
      <p:sp>
        <p:nvSpPr>
          <p:cNvPr id="4" name="3 Slayt Numarası Yer Tutucusu"/>
          <p:cNvSpPr>
            <a:spLocks noGrp="1"/>
          </p:cNvSpPr>
          <p:nvPr>
            <p:ph type="sldNum" sz="quarter" idx="12"/>
          </p:nvPr>
        </p:nvSpPr>
        <p:spPr/>
        <p:txBody>
          <a:bodyPr/>
          <a:lstStyle/>
          <a:p>
            <a:fld id="{AF5E3B26-62D8-4653-B851-8E72443B1F6D}" type="slidenum">
              <a:rPr lang="tr-TR" smtClean="0"/>
              <a:pPr/>
              <a:t>20</a:t>
            </a:fld>
            <a:endParaRPr lang="tr-TR"/>
          </a:p>
        </p:txBody>
      </p:sp>
    </p:spTree>
    <p:extLst>
      <p:ext uri="{BB962C8B-B14F-4D97-AF65-F5344CB8AC3E}">
        <p14:creationId xmlns:p14="http://schemas.microsoft.com/office/powerpoint/2010/main" val="352912591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71612"/>
            <a:ext cx="8229600" cy="2786082"/>
          </a:xfrm>
        </p:spPr>
        <p:txBody>
          <a:bodyPr/>
          <a:lstStyle/>
          <a:p>
            <a:r>
              <a:rPr lang="tr-TR" dirty="0" smtClean="0"/>
              <a:t>YASAL  DÜZENLEMELER</a:t>
            </a:r>
            <a:endParaRPr lang="tr-TR" dirty="0"/>
          </a:p>
        </p:txBody>
      </p:sp>
      <p:sp>
        <p:nvSpPr>
          <p:cNvPr id="3" name="2 Slayt Numarası Yer Tutucusu"/>
          <p:cNvSpPr>
            <a:spLocks noGrp="1"/>
          </p:cNvSpPr>
          <p:nvPr>
            <p:ph type="sldNum" sz="quarter" idx="12"/>
          </p:nvPr>
        </p:nvSpPr>
        <p:spPr/>
        <p:txBody>
          <a:bodyPr/>
          <a:lstStyle/>
          <a:p>
            <a:fld id="{AF5E3B26-62D8-4653-B851-8E72443B1F6D}" type="slidenum">
              <a:rPr lang="tr-TR" smtClean="0"/>
              <a:pPr/>
              <a:t>200</a:t>
            </a:fld>
            <a:endParaRPr lang="tr-TR"/>
          </a:p>
        </p:txBody>
      </p:sp>
    </p:spTree>
    <p:extLst>
      <p:ext uri="{BB962C8B-B14F-4D97-AF65-F5344CB8AC3E}">
        <p14:creationId xmlns:p14="http://schemas.microsoft.com/office/powerpoint/2010/main" val="6115211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676900"/>
          </a:xfrm>
          <a:prstGeom prst="rect">
            <a:avLst/>
          </a:prstGeom>
        </p:spPr>
        <p:txBody>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Kimyasal Maddelerle Çalışmalarda Sağlık Ve Güvenlik Önlemleri Hakkında Yönetmelik</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AutoNum type="arabicPeriod" startAt="2"/>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Kanserojen Ve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Mutajen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Maddelerle Çalışmalarda Sağlık Ve Güvenlik Önlemleri Hakkında Yönetmelik</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AutoNum type="arabicPeriod" startAt="2"/>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Asbestle Çalışmalarda Sağlık Ve Güvenlik Önlemleri Hakkında Yönetmelik</a:t>
            </a:r>
          </a:p>
          <a:p>
            <a:pPr marL="457200" marR="0" lvl="0" indent="-457200" algn="l" defTabSz="914400" rtl="0" eaLnBrk="1" fontAlgn="auto" latinLnBrk="0" hangingPunct="1">
              <a:lnSpc>
                <a:spcPct val="100000"/>
              </a:lnSpc>
              <a:spcBef>
                <a:spcPct val="20000"/>
              </a:spcBef>
              <a:spcAft>
                <a:spcPts val="0"/>
              </a:spcAft>
              <a:buClrTx/>
              <a:buSzTx/>
              <a:buAutoNum type="arabicPeriod" startAt="2"/>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201</a:t>
            </a:fld>
            <a:endParaRPr lang="tr-TR"/>
          </a:p>
        </p:txBody>
      </p:sp>
      <p:sp>
        <p:nvSpPr>
          <p:cNvPr id="4" name="3 Dikdörtgen"/>
          <p:cNvSpPr/>
          <p:nvPr/>
        </p:nvSpPr>
        <p:spPr>
          <a:xfrm>
            <a:off x="467544" y="2852937"/>
            <a:ext cx="8280920" cy="2160591"/>
          </a:xfrm>
          <a:prstGeom prst="rect">
            <a:avLst/>
          </a:prstGeom>
        </p:spPr>
        <p:txBody>
          <a:bodyPr wrap="square">
            <a:spAutoFit/>
          </a:bodyPr>
          <a:lstStyle/>
          <a:p>
            <a:pPr marL="457200" lvl="0" indent="-457200">
              <a:spcBef>
                <a:spcPct val="20000"/>
              </a:spcBef>
              <a:buAutoNum type="arabicPeriod" startAt="4"/>
              <a:defRPr/>
            </a:pPr>
            <a:r>
              <a:rPr lang="tr-TR" sz="2400" b="1" dirty="0" smtClean="0"/>
              <a:t>Çalışanların Patlayıcı Ortamların Tehlikelerinden Korunması Hakkında Yönetmelik  </a:t>
            </a:r>
            <a:endParaRPr lang="tr-TR" sz="2400" dirty="0" smtClean="0"/>
          </a:p>
          <a:p>
            <a:pPr marL="457200" lvl="0" indent="-457200">
              <a:spcBef>
                <a:spcPct val="20000"/>
              </a:spcBef>
              <a:buAutoNum type="arabicPeriod" startAt="5"/>
              <a:defRPr/>
            </a:pPr>
            <a:r>
              <a:rPr lang="tr-TR" sz="2400" b="1" dirty="0" smtClean="0"/>
              <a:t>Tehlikeli Atıkların Kontrolü Yönetmeliği </a:t>
            </a:r>
          </a:p>
          <a:p>
            <a:pPr marL="457200" lvl="0" indent="-457200">
              <a:spcBef>
                <a:spcPct val="20000"/>
              </a:spcBef>
              <a:buAutoNum type="arabicPeriod" startAt="5"/>
              <a:defRPr/>
            </a:pPr>
            <a:r>
              <a:rPr lang="tr-TR" sz="2400" b="1" dirty="0" smtClean="0"/>
              <a:t>Tozla Mücadele Yönetmeliği</a:t>
            </a:r>
          </a:p>
          <a:p>
            <a:pPr marL="457200" lvl="0" indent="-457200">
              <a:spcBef>
                <a:spcPct val="20000"/>
              </a:spcBef>
              <a:buAutoNum type="arabicPeriod" startAt="5"/>
              <a:defRPr/>
            </a:pPr>
            <a:endParaRPr lang="tr-TR" sz="2400" dirty="0" smtClean="0"/>
          </a:p>
        </p:txBody>
      </p:sp>
    </p:spTree>
    <p:extLst>
      <p:ext uri="{BB962C8B-B14F-4D97-AF65-F5344CB8AC3E}">
        <p14:creationId xmlns:p14="http://schemas.microsoft.com/office/powerpoint/2010/main" val="179207475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81000"/>
            <a:ext cx="8229600" cy="5753100"/>
          </a:xfrm>
          <a:prstGeom prst="rect">
            <a:avLst/>
          </a:prstGeom>
        </p:spPr>
        <p:txBody>
          <a:bodyPr/>
          <a:lstStyle/>
          <a:p>
            <a:pPr marL="457200" marR="0" lvl="0" indent="-457200" algn="l" defTabSz="914400" rtl="0" eaLnBrk="1" fontAlgn="auto" latinLnBrk="0" hangingPunct="1">
              <a:lnSpc>
                <a:spcPct val="80000"/>
              </a:lnSpc>
              <a:spcBef>
                <a:spcPct val="20000"/>
              </a:spcBef>
              <a:spcAft>
                <a:spcPts val="0"/>
              </a:spcAft>
              <a:buClrTx/>
              <a:buSzTx/>
              <a:buAutoNum type="arabicPeriod" startAt="7"/>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Tehlikeli Maddelerin ve Müstahzarların Sınıflandırılması, Ambalajlanması ve Etiketlenmesi Hakkında Yönetmelik</a:t>
            </a:r>
          </a:p>
          <a:p>
            <a:pPr marL="457200" marR="0" lvl="0" indent="-457200" algn="l" defTabSz="914400" rtl="0" eaLnBrk="1" fontAlgn="auto" latinLnBrk="0" hangingPunct="1">
              <a:lnSpc>
                <a:spcPct val="80000"/>
              </a:lnSpc>
              <a:spcBef>
                <a:spcPct val="20000"/>
              </a:spcBef>
              <a:spcAft>
                <a:spcPts val="0"/>
              </a:spcAft>
              <a:buClrTx/>
              <a:buSzTx/>
              <a:buAutoNum type="arabicPeriod" startAt="7"/>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buAutoNum type="arabicPeriod" startAt="7"/>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Binaların Yangından Korunması Hakkında Yönetmelik,</a:t>
            </a:r>
          </a:p>
          <a:p>
            <a:pPr marL="457200" marR="0" lvl="0" indent="-4572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buAutoNum type="arabicPeriod" startAt="9"/>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Tehlikeli Maddeler Ve Müstahzarlara İlişkin Güvenlik Bilgi Formlarının Hazırlanması Ve Dağıtılması Hakkında Yönetmelik</a:t>
            </a:r>
          </a:p>
          <a:p>
            <a:pPr marL="457200" marR="0" lvl="0" indent="-457200" algn="l" defTabSz="914400" rtl="0" eaLnBrk="1" fontAlgn="auto" latinLnBrk="0" hangingPunct="1">
              <a:lnSpc>
                <a:spcPct val="8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10. Bazı Tehlikeli Maddelerin, Müstahzarların Ve Eşyaların  Üretimine, Piyasaya Arzına Ve Kullanımına İlişkin Kısıtlamalar Hakkında Yönetmelik</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202</a:t>
            </a:fld>
            <a:endParaRPr lang="tr-TR"/>
          </a:p>
        </p:txBody>
      </p:sp>
    </p:spTree>
    <p:extLst>
      <p:ext uri="{BB962C8B-B14F-4D97-AF65-F5344CB8AC3E}">
        <p14:creationId xmlns:p14="http://schemas.microsoft.com/office/powerpoint/2010/main" val="32399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p:spPr>
        <p:txBody>
          <a:bodyPr>
            <a:noAutofit/>
          </a:bodyPr>
          <a:lstStyle/>
          <a:p>
            <a:r>
              <a:rPr lang="tr-TR" sz="2000" b="1" dirty="0" smtClean="0"/>
              <a:t>KİMYASAL MADDELERLE ÇALIŞMALARDA SAĞLIK VE  GÜVENLİK ÖNLEMLERİ HAKKINDA YÖNETMELİK’E GÖRE SINIFLANDIRMA</a:t>
            </a:r>
            <a:endParaRPr lang="tr-TR" sz="2000" b="1" dirty="0"/>
          </a:p>
        </p:txBody>
      </p:sp>
      <p:sp>
        <p:nvSpPr>
          <p:cNvPr id="4" name="Rectangle 3"/>
          <p:cNvSpPr>
            <a:spLocks noGrp="1" noChangeArrowheads="1"/>
          </p:cNvSpPr>
          <p:nvPr>
            <p:ph idx="1"/>
          </p:nvPr>
        </p:nvSpPr>
        <p:spPr>
          <a:xfrm>
            <a:off x="457200" y="1857364"/>
            <a:ext cx="8229600" cy="5000636"/>
          </a:xfrm>
        </p:spPr>
        <p:txBody>
          <a:bodyPr>
            <a:normAutofit/>
          </a:bodyPr>
          <a:lstStyle/>
          <a:p>
            <a:pPr>
              <a:lnSpc>
                <a:spcPct val="80000"/>
              </a:lnSpc>
              <a:buFont typeface="+mj-lt"/>
              <a:buAutoNum type="arabicPeriod"/>
            </a:pPr>
            <a:r>
              <a:rPr lang="tr-TR" sz="1600" b="1" dirty="0"/>
              <a:t>Patlayıcı, </a:t>
            </a:r>
          </a:p>
          <a:p>
            <a:pPr>
              <a:lnSpc>
                <a:spcPct val="80000"/>
              </a:lnSpc>
              <a:buFont typeface="+mj-lt"/>
              <a:buAutoNum type="arabicPeriod"/>
            </a:pPr>
            <a:r>
              <a:rPr lang="tr-TR" sz="1600" b="1" dirty="0"/>
              <a:t>oksitleyici, </a:t>
            </a:r>
          </a:p>
          <a:p>
            <a:pPr>
              <a:lnSpc>
                <a:spcPct val="80000"/>
              </a:lnSpc>
              <a:buFont typeface="+mj-lt"/>
              <a:buAutoNum type="arabicPeriod"/>
            </a:pPr>
            <a:r>
              <a:rPr lang="tr-TR" sz="1600" b="1" dirty="0"/>
              <a:t>çok kolay alevlenir, </a:t>
            </a:r>
          </a:p>
          <a:p>
            <a:pPr>
              <a:lnSpc>
                <a:spcPct val="80000"/>
              </a:lnSpc>
              <a:buFont typeface="+mj-lt"/>
              <a:buAutoNum type="arabicPeriod"/>
            </a:pPr>
            <a:r>
              <a:rPr lang="tr-TR" sz="1600" b="1" dirty="0"/>
              <a:t>kolay alevlenir, </a:t>
            </a:r>
          </a:p>
          <a:p>
            <a:pPr>
              <a:lnSpc>
                <a:spcPct val="80000"/>
              </a:lnSpc>
              <a:buFont typeface="+mj-lt"/>
              <a:buAutoNum type="arabicPeriod"/>
            </a:pPr>
            <a:r>
              <a:rPr lang="tr-TR" sz="1600" b="1" dirty="0"/>
              <a:t>alevlenir, </a:t>
            </a:r>
          </a:p>
          <a:p>
            <a:pPr>
              <a:lnSpc>
                <a:spcPct val="80000"/>
              </a:lnSpc>
              <a:buFont typeface="+mj-lt"/>
              <a:buAutoNum type="arabicPeriod"/>
            </a:pPr>
            <a:r>
              <a:rPr lang="tr-TR" sz="1600" b="1" dirty="0" smtClean="0"/>
              <a:t>çok  </a:t>
            </a:r>
            <a:r>
              <a:rPr lang="tr-TR" sz="1600" b="1" dirty="0" err="1" smtClean="0"/>
              <a:t>toksik</a:t>
            </a:r>
            <a:r>
              <a:rPr lang="tr-TR" sz="1600" b="1" dirty="0"/>
              <a:t>, </a:t>
            </a:r>
          </a:p>
          <a:p>
            <a:pPr>
              <a:lnSpc>
                <a:spcPct val="80000"/>
              </a:lnSpc>
              <a:buFont typeface="+mj-lt"/>
              <a:buAutoNum type="arabicPeriod"/>
            </a:pPr>
            <a:r>
              <a:rPr lang="tr-TR" sz="1600" b="1" smtClean="0"/>
              <a:t>toksik</a:t>
            </a:r>
            <a:r>
              <a:rPr lang="tr-TR" sz="1600" b="1" dirty="0"/>
              <a:t>, </a:t>
            </a:r>
          </a:p>
          <a:p>
            <a:pPr>
              <a:lnSpc>
                <a:spcPct val="80000"/>
              </a:lnSpc>
              <a:buFont typeface="+mj-lt"/>
              <a:buAutoNum type="arabicPeriod"/>
            </a:pPr>
            <a:r>
              <a:rPr lang="tr-TR" sz="1600" b="1" dirty="0"/>
              <a:t>zararlı, </a:t>
            </a:r>
          </a:p>
          <a:p>
            <a:pPr>
              <a:lnSpc>
                <a:spcPct val="80000"/>
              </a:lnSpc>
              <a:buFont typeface="+mj-lt"/>
              <a:buAutoNum type="arabicPeriod"/>
            </a:pPr>
            <a:r>
              <a:rPr lang="tr-TR" sz="1600" b="1" dirty="0"/>
              <a:t>aşındırıcı, </a:t>
            </a:r>
          </a:p>
          <a:p>
            <a:pPr>
              <a:lnSpc>
                <a:spcPct val="80000"/>
              </a:lnSpc>
              <a:buFont typeface="+mj-lt"/>
              <a:buAutoNum type="arabicPeriod"/>
            </a:pPr>
            <a:r>
              <a:rPr lang="tr-TR" sz="1600" b="1" dirty="0"/>
              <a:t>tahriş edici, </a:t>
            </a:r>
          </a:p>
          <a:p>
            <a:pPr>
              <a:lnSpc>
                <a:spcPct val="80000"/>
              </a:lnSpc>
              <a:buFont typeface="+mj-lt"/>
              <a:buAutoNum type="arabicPeriod"/>
            </a:pPr>
            <a:r>
              <a:rPr lang="tr-TR" sz="1600" b="1" dirty="0"/>
              <a:t>alerjik, </a:t>
            </a:r>
          </a:p>
          <a:p>
            <a:pPr>
              <a:lnSpc>
                <a:spcPct val="80000"/>
              </a:lnSpc>
              <a:buFont typeface="+mj-lt"/>
              <a:buAutoNum type="arabicPeriod"/>
            </a:pPr>
            <a:r>
              <a:rPr lang="tr-TR" sz="1600" b="1" dirty="0"/>
              <a:t>kanserojen, </a:t>
            </a:r>
          </a:p>
          <a:p>
            <a:pPr>
              <a:lnSpc>
                <a:spcPct val="80000"/>
              </a:lnSpc>
              <a:buFont typeface="+mj-lt"/>
              <a:buAutoNum type="arabicPeriod"/>
            </a:pPr>
            <a:r>
              <a:rPr lang="tr-TR" sz="1600" b="1" dirty="0" err="1"/>
              <a:t>mutajen</a:t>
            </a:r>
            <a:r>
              <a:rPr lang="tr-TR" sz="1600" b="1" dirty="0"/>
              <a:t>, </a:t>
            </a:r>
          </a:p>
          <a:p>
            <a:pPr>
              <a:lnSpc>
                <a:spcPct val="80000"/>
              </a:lnSpc>
              <a:buFont typeface="+mj-lt"/>
              <a:buAutoNum type="arabicPeriod"/>
            </a:pPr>
            <a:r>
              <a:rPr lang="tr-TR" sz="1600" b="1" dirty="0"/>
              <a:t>üreme için </a:t>
            </a:r>
            <a:r>
              <a:rPr lang="tr-TR" sz="1600" b="1" dirty="0" err="1"/>
              <a:t>toksik</a:t>
            </a:r>
            <a:r>
              <a:rPr lang="tr-TR" sz="1600" b="1" dirty="0"/>
              <a:t> </a:t>
            </a:r>
          </a:p>
          <a:p>
            <a:pPr>
              <a:lnSpc>
                <a:spcPct val="80000"/>
              </a:lnSpc>
              <a:buFont typeface="+mj-lt"/>
              <a:buAutoNum type="arabicPeriod"/>
            </a:pPr>
            <a:r>
              <a:rPr lang="tr-TR" sz="1600" b="1" dirty="0"/>
              <a:t>çevre için tehlikeli </a:t>
            </a:r>
            <a:endParaRPr lang="tr-TR" sz="1600" b="1" dirty="0" smtClean="0"/>
          </a:p>
          <a:p>
            <a:pPr>
              <a:lnSpc>
                <a:spcPct val="80000"/>
              </a:lnSpc>
              <a:buNone/>
            </a:pPr>
            <a:endParaRPr lang="tr-TR" sz="1600" b="1" dirty="0"/>
          </a:p>
          <a:p>
            <a:pPr>
              <a:lnSpc>
                <a:spcPct val="80000"/>
              </a:lnSpc>
              <a:buFont typeface="Wingdings" pitchFamily="2" charset="2"/>
              <a:buNone/>
            </a:pPr>
            <a:r>
              <a:rPr lang="tr-TR" sz="1600" b="1" dirty="0"/>
              <a:t>Yukarıda sözü edilen sınıflamalara girmemekle beraber kimyasal, </a:t>
            </a:r>
            <a:r>
              <a:rPr lang="tr-TR" sz="1600" b="1" dirty="0" err="1">
                <a:solidFill>
                  <a:srgbClr val="7030A0"/>
                </a:solidFill>
              </a:rPr>
              <a:t>fiziko</a:t>
            </a:r>
            <a:r>
              <a:rPr lang="tr-TR" sz="1600" b="1" dirty="0">
                <a:solidFill>
                  <a:srgbClr val="7030A0"/>
                </a:solidFill>
              </a:rPr>
              <a:t>-kimyasal</a:t>
            </a:r>
            <a:r>
              <a:rPr lang="tr-TR" sz="1600" b="1" dirty="0"/>
              <a:t> veya </a:t>
            </a:r>
            <a:r>
              <a:rPr lang="tr-TR" sz="1600" b="1" dirty="0" err="1">
                <a:solidFill>
                  <a:schemeClr val="accent6">
                    <a:lumMod val="50000"/>
                  </a:schemeClr>
                </a:solidFill>
              </a:rPr>
              <a:t>toksikolojik</a:t>
            </a:r>
            <a:r>
              <a:rPr lang="tr-TR" sz="1600" b="1" dirty="0"/>
              <a:t> özellikleri ve </a:t>
            </a:r>
            <a:r>
              <a:rPr lang="tr-TR" sz="1600" b="1" dirty="0">
                <a:solidFill>
                  <a:srgbClr val="FF0000"/>
                </a:solidFill>
              </a:rPr>
              <a:t>kullanılma veya işyerinde bulundurulma şekli </a:t>
            </a:r>
            <a:r>
              <a:rPr lang="tr-TR" sz="1600" b="1" dirty="0"/>
              <a:t>nedeni ile işçilerin sağlık ve güvenliği yönünden risk oluşturabilecek </a:t>
            </a:r>
            <a:r>
              <a:rPr lang="tr-TR" sz="1600" b="1" dirty="0" smtClean="0"/>
              <a:t>maddeler.</a:t>
            </a:r>
            <a:endParaRPr lang="tr-TR" sz="16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21</a:t>
            </a:fld>
            <a:endParaRPr lang="tr-TR"/>
          </a:p>
        </p:txBody>
      </p:sp>
    </p:spTree>
    <p:extLst>
      <p:ext uri="{BB962C8B-B14F-4D97-AF65-F5344CB8AC3E}">
        <p14:creationId xmlns:p14="http://schemas.microsoft.com/office/powerpoint/2010/main" val="63370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642918"/>
            <a:ext cx="8229600" cy="5483245"/>
          </a:xfrm>
        </p:spPr>
        <p:txBody>
          <a:bodyPr>
            <a:noAutofit/>
          </a:bodyPr>
          <a:lstStyle/>
          <a:p>
            <a:pPr>
              <a:buFont typeface="Wingdings" pitchFamily="2" charset="2"/>
              <a:buNone/>
            </a:pPr>
            <a:r>
              <a:rPr lang="tr-TR" sz="2400" b="1" dirty="0"/>
              <a:t>Yönetmeliğe göre tehlikeli kimyasallar üç ana başlıkta ele alınmış ve sınıflandırılmıştır.</a:t>
            </a:r>
            <a:endParaRPr lang="tr-TR" sz="2400" b="1" u="sng" dirty="0"/>
          </a:p>
          <a:p>
            <a:pPr>
              <a:buFont typeface="Wingdings" pitchFamily="2" charset="2"/>
              <a:buNone/>
            </a:pPr>
            <a:r>
              <a:rPr lang="tr-TR" sz="2400" b="1" u="sng" dirty="0" err="1"/>
              <a:t>Fiziko</a:t>
            </a:r>
            <a:r>
              <a:rPr lang="tr-TR" sz="2400" b="1" u="sng" dirty="0"/>
              <a:t>-Kimyasal Özelliklere Göre Sınıflandırma</a:t>
            </a:r>
            <a:endParaRPr lang="tr-TR" sz="2400" b="1" dirty="0"/>
          </a:p>
          <a:p>
            <a:pPr marL="457200" indent="-457200">
              <a:buFont typeface="+mj-lt"/>
              <a:buAutoNum type="arabicPeriod"/>
            </a:pPr>
            <a:r>
              <a:rPr lang="tr-TR" sz="2400" b="1" dirty="0"/>
              <a:t>Patlayıcı, </a:t>
            </a:r>
          </a:p>
          <a:p>
            <a:pPr marL="457200" indent="-457200">
              <a:buFont typeface="+mj-lt"/>
              <a:buAutoNum type="arabicPeriod"/>
            </a:pPr>
            <a:r>
              <a:rPr lang="tr-TR" sz="2400" b="1" dirty="0"/>
              <a:t>Oksitleyici,</a:t>
            </a:r>
          </a:p>
          <a:p>
            <a:pPr marL="457200" indent="-457200">
              <a:buFont typeface="+mj-lt"/>
              <a:buAutoNum type="arabicPeriod"/>
            </a:pPr>
            <a:r>
              <a:rPr lang="tr-TR" sz="2400" b="1" dirty="0"/>
              <a:t>Çok kolay alevlenir, </a:t>
            </a:r>
          </a:p>
          <a:p>
            <a:pPr marL="457200" indent="-457200">
              <a:buFont typeface="+mj-lt"/>
              <a:buAutoNum type="arabicPeriod"/>
            </a:pPr>
            <a:r>
              <a:rPr lang="tr-TR" sz="2400" b="1" dirty="0"/>
              <a:t>Kolay </a:t>
            </a:r>
            <a:r>
              <a:rPr lang="tr-TR" sz="2400" b="1" dirty="0" smtClean="0"/>
              <a:t>alevlenir, </a:t>
            </a:r>
            <a:endParaRPr lang="tr-TR" sz="2400" b="1" dirty="0"/>
          </a:p>
          <a:p>
            <a:pPr marL="457200" indent="-457200">
              <a:buFont typeface="+mj-lt"/>
              <a:buAutoNum type="arabicPeriod"/>
            </a:pPr>
            <a:r>
              <a:rPr lang="tr-TR" sz="2400" b="1" dirty="0" smtClean="0"/>
              <a:t>Alevlenir</a:t>
            </a:r>
            <a:r>
              <a:rPr lang="tr-TR" sz="2400" b="1" dirty="0"/>
              <a:t>, </a:t>
            </a:r>
            <a:r>
              <a:rPr lang="tr-TR" sz="2400" b="1" dirty="0" smtClean="0"/>
              <a:t> </a:t>
            </a:r>
          </a:p>
          <a:p>
            <a:pPr>
              <a:buNone/>
            </a:pPr>
            <a:endParaRPr lang="tr-TR" sz="2400" b="1" dirty="0" smtClean="0"/>
          </a:p>
          <a:p>
            <a:pPr>
              <a:buNone/>
            </a:pPr>
            <a:r>
              <a:rPr lang="tr-TR" sz="2400" b="1" u="sng" dirty="0" smtClean="0"/>
              <a:t>Çevreye  Olan   Etkilerine  Göre  Sınıflandırma  :</a:t>
            </a:r>
          </a:p>
          <a:p>
            <a:pPr marL="514350" indent="-514350">
              <a:buFont typeface="+mj-lt"/>
              <a:buAutoNum type="arabicPeriod"/>
            </a:pPr>
            <a:r>
              <a:rPr lang="tr-TR" sz="2400" b="1" dirty="0" smtClean="0"/>
              <a:t>Çevre  için  tehlikeli</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22</a:t>
            </a:fld>
            <a:endParaRPr lang="tr-TR"/>
          </a:p>
        </p:txBody>
      </p:sp>
    </p:spTree>
    <p:extLst>
      <p:ext uri="{BB962C8B-B14F-4D97-AF65-F5344CB8AC3E}">
        <p14:creationId xmlns:p14="http://schemas.microsoft.com/office/powerpoint/2010/main" val="252729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857232"/>
            <a:ext cx="8229600" cy="5268931"/>
          </a:xfrm>
        </p:spPr>
        <p:txBody>
          <a:bodyPr>
            <a:normAutofit/>
          </a:bodyPr>
          <a:lstStyle/>
          <a:p>
            <a:pPr>
              <a:buFont typeface="Wingdings" pitchFamily="2" charset="2"/>
              <a:buNone/>
            </a:pPr>
            <a:r>
              <a:rPr lang="tr-TR" sz="2400" b="1" u="sng" dirty="0" smtClean="0"/>
              <a:t>Sağlığa  Olan </a:t>
            </a:r>
            <a:r>
              <a:rPr lang="tr-TR" sz="2400" b="1" u="sng" dirty="0"/>
              <a:t>Etkilere Göre Sınıflandırma</a:t>
            </a:r>
            <a:endParaRPr lang="tr-TR" sz="2400" b="1" dirty="0"/>
          </a:p>
          <a:p>
            <a:pPr marL="457200" indent="-457200">
              <a:buFont typeface="+mj-lt"/>
              <a:buAutoNum type="arabicPeriod"/>
            </a:pPr>
            <a:r>
              <a:rPr lang="tr-TR" sz="2400" b="1" dirty="0"/>
              <a:t>Çok </a:t>
            </a:r>
            <a:r>
              <a:rPr lang="tr-TR" sz="2400" b="1" dirty="0" err="1"/>
              <a:t>toksik</a:t>
            </a:r>
            <a:r>
              <a:rPr lang="tr-TR" sz="2400" b="1" dirty="0"/>
              <a:t>, </a:t>
            </a:r>
          </a:p>
          <a:p>
            <a:pPr marL="457200" indent="-457200">
              <a:buFont typeface="+mj-lt"/>
              <a:buAutoNum type="arabicPeriod"/>
            </a:pPr>
            <a:r>
              <a:rPr lang="tr-TR" sz="2400" b="1" dirty="0" err="1"/>
              <a:t>Toksik</a:t>
            </a:r>
            <a:r>
              <a:rPr lang="tr-TR" sz="2400" b="1" dirty="0"/>
              <a:t>, </a:t>
            </a:r>
          </a:p>
          <a:p>
            <a:pPr marL="457200" indent="-457200">
              <a:buFont typeface="+mj-lt"/>
              <a:buAutoNum type="arabicPeriod"/>
            </a:pPr>
            <a:r>
              <a:rPr lang="tr-TR" sz="2400" b="1" dirty="0"/>
              <a:t>Zararlı, </a:t>
            </a:r>
          </a:p>
          <a:p>
            <a:pPr marL="457200" indent="-457200">
              <a:buFont typeface="+mj-lt"/>
              <a:buAutoNum type="arabicPeriod"/>
            </a:pPr>
            <a:r>
              <a:rPr lang="tr-TR" sz="2400" b="1" dirty="0"/>
              <a:t>Aşındırıcı,</a:t>
            </a:r>
          </a:p>
          <a:p>
            <a:pPr marL="457200" indent="-457200">
              <a:buFont typeface="+mj-lt"/>
              <a:buAutoNum type="arabicPeriod"/>
            </a:pPr>
            <a:r>
              <a:rPr lang="tr-TR" sz="2400" b="1" dirty="0"/>
              <a:t>Tahriş edici,</a:t>
            </a:r>
          </a:p>
          <a:p>
            <a:pPr marL="457200" indent="-457200">
              <a:buFont typeface="+mj-lt"/>
              <a:buAutoNum type="arabicPeriod"/>
            </a:pPr>
            <a:r>
              <a:rPr lang="tr-TR" sz="2400" b="1" dirty="0" smtClean="0"/>
              <a:t>Hassaslaştırıcı,</a:t>
            </a:r>
            <a:endParaRPr lang="tr-TR" sz="2400" b="1" dirty="0"/>
          </a:p>
          <a:p>
            <a:pPr marL="457200" indent="-457200">
              <a:buFont typeface="+mj-lt"/>
              <a:buAutoNum type="arabicPeriod"/>
            </a:pPr>
            <a:r>
              <a:rPr lang="tr-TR" sz="2400" b="1" dirty="0"/>
              <a:t>Kanserojen,</a:t>
            </a:r>
          </a:p>
          <a:p>
            <a:pPr marL="457200" indent="-457200">
              <a:buFont typeface="+mj-lt"/>
              <a:buAutoNum type="arabicPeriod"/>
            </a:pPr>
            <a:r>
              <a:rPr lang="tr-TR" sz="2400" b="1" dirty="0" err="1"/>
              <a:t>Mutajen</a:t>
            </a:r>
            <a:r>
              <a:rPr lang="tr-TR" sz="2400" b="1" dirty="0"/>
              <a:t>,</a:t>
            </a:r>
          </a:p>
          <a:p>
            <a:pPr marL="457200" indent="-457200">
              <a:buFont typeface="+mj-lt"/>
              <a:buAutoNum type="arabicPeriod"/>
            </a:pPr>
            <a:r>
              <a:rPr lang="tr-TR" sz="2400" b="1" dirty="0"/>
              <a:t>Üreme sistemine </a:t>
            </a:r>
            <a:r>
              <a:rPr lang="tr-TR" sz="2400" b="1" dirty="0" err="1"/>
              <a:t>toksik</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23</a:t>
            </a:fld>
            <a:endParaRPr lang="tr-TR"/>
          </a:p>
        </p:txBody>
      </p:sp>
    </p:spTree>
    <p:extLst>
      <p:ext uri="{BB962C8B-B14F-4D97-AF65-F5344CB8AC3E}">
        <p14:creationId xmlns:p14="http://schemas.microsoft.com/office/powerpoint/2010/main" val="3907271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tr-TR" sz="2000" b="1" smtClean="0">
                <a:effectLst>
                  <a:outerShdw blurRad="38100" dist="38100" dir="2700000" algn="tl">
                    <a:srgbClr val="C0C0C0"/>
                  </a:outerShdw>
                </a:effectLst>
              </a:rPr>
              <a:t>Sınıflandırmaya karşılık gelen Yönetmeliğin Ek-5 inde verilen Risk ibareleri</a:t>
            </a:r>
            <a:br>
              <a:rPr lang="tr-TR" sz="2000" b="1" smtClean="0">
                <a:effectLst>
                  <a:outerShdw blurRad="38100" dist="38100" dir="2700000" algn="tl">
                    <a:srgbClr val="C0C0C0"/>
                  </a:outerShdw>
                </a:effectLst>
              </a:rPr>
            </a:br>
            <a:r>
              <a:rPr lang="tr-TR" sz="2000" b="1" smtClean="0">
                <a:effectLst>
                  <a:outerShdw blurRad="38100" dist="38100" dir="2700000" algn="tl">
                    <a:srgbClr val="C0C0C0"/>
                  </a:outerShdw>
                </a:effectLst>
              </a:rPr>
              <a:t/>
            </a:r>
            <a:br>
              <a:rPr lang="tr-TR" sz="2000" b="1" smtClean="0">
                <a:effectLst>
                  <a:outerShdw blurRad="38100" dist="38100" dir="2700000" algn="tl">
                    <a:srgbClr val="C0C0C0"/>
                  </a:outerShdw>
                </a:effectLst>
              </a:rPr>
            </a:br>
            <a:r>
              <a:rPr lang="tr-TR" sz="2000" b="1" u="sng" smtClean="0">
                <a:effectLst>
                  <a:outerShdw blurRad="38100" dist="38100" dir="2700000" algn="tl">
                    <a:srgbClr val="C0C0C0"/>
                  </a:outerShdw>
                </a:effectLst>
              </a:rPr>
              <a:t>Fiziko-Kimyasal Özelliklere Göre Sınıflandırma</a:t>
            </a:r>
          </a:p>
        </p:txBody>
      </p:sp>
      <p:sp>
        <p:nvSpPr>
          <p:cNvPr id="80898" name="2 İçerik Yer Tutucusu"/>
          <p:cNvSpPr>
            <a:spLocks noGrp="1"/>
          </p:cNvSpPr>
          <p:nvPr>
            <p:ph idx="1"/>
          </p:nvPr>
        </p:nvSpPr>
        <p:spPr/>
        <p:txBody>
          <a:bodyPr/>
          <a:lstStyle/>
          <a:p>
            <a:pPr eaLnBrk="1" hangingPunct="1">
              <a:lnSpc>
                <a:spcPct val="80000"/>
              </a:lnSpc>
              <a:buFont typeface="Wingdings 2" pitchFamily="18" charset="2"/>
              <a:buNone/>
            </a:pPr>
            <a:r>
              <a:rPr lang="tr-TR" sz="1800" b="1" u="sng" smtClean="0"/>
              <a:t>İşaret </a:t>
            </a:r>
            <a:r>
              <a:rPr lang="tr-TR" sz="1800" b="1" smtClean="0"/>
              <a:t>                                                                               </a:t>
            </a:r>
            <a:r>
              <a:rPr lang="tr-TR" sz="1800" b="1" u="sng" smtClean="0"/>
              <a:t>R-İbareleri</a:t>
            </a:r>
          </a:p>
          <a:p>
            <a:pPr eaLnBrk="1" hangingPunct="1">
              <a:lnSpc>
                <a:spcPct val="80000"/>
              </a:lnSpc>
              <a:buFont typeface="Wingdings 2" pitchFamily="18" charset="2"/>
              <a:buNone/>
            </a:pPr>
            <a:endParaRPr lang="tr-TR" sz="1800" u="sng" smtClean="0"/>
          </a:p>
          <a:p>
            <a:pPr eaLnBrk="1" hangingPunct="1">
              <a:lnSpc>
                <a:spcPct val="80000"/>
              </a:lnSpc>
              <a:buFont typeface="Wingdings 2" pitchFamily="18" charset="2"/>
              <a:buNone/>
            </a:pPr>
            <a:r>
              <a:rPr lang="tr-TR" sz="1800" b="1" smtClean="0"/>
              <a:t>  .  E (Patlayıcı)                                                                     R2 , R3</a:t>
            </a:r>
          </a:p>
          <a:p>
            <a:pPr eaLnBrk="1" hangingPunct="1">
              <a:lnSpc>
                <a:spcPct val="80000"/>
              </a:lnSpc>
              <a:buFont typeface="Wingdings 2" pitchFamily="18" charset="2"/>
              <a:buNone/>
            </a:pPr>
            <a:r>
              <a:rPr lang="tr-TR" sz="1800" b="1" smtClean="0"/>
              <a:t>                                                                                             </a:t>
            </a:r>
          </a:p>
          <a:p>
            <a:pPr eaLnBrk="1" hangingPunct="1">
              <a:lnSpc>
                <a:spcPct val="80000"/>
              </a:lnSpc>
            </a:pPr>
            <a:r>
              <a:rPr lang="tr-TR" sz="1800" b="1" smtClean="0"/>
              <a:t>O (Oksitleyici)                                                             R7 , R8 , R9 </a:t>
            </a:r>
          </a:p>
          <a:p>
            <a:pPr eaLnBrk="1" hangingPunct="1">
              <a:lnSpc>
                <a:spcPct val="80000"/>
              </a:lnSpc>
              <a:buFont typeface="Wingdings 2" pitchFamily="18" charset="2"/>
              <a:buNone/>
            </a:pPr>
            <a:r>
              <a:rPr lang="tr-TR" sz="1800" b="1" smtClean="0"/>
              <a:t>                                                                                              </a:t>
            </a:r>
          </a:p>
          <a:p>
            <a:pPr eaLnBrk="1" hangingPunct="1">
              <a:lnSpc>
                <a:spcPct val="80000"/>
              </a:lnSpc>
            </a:pPr>
            <a:r>
              <a:rPr lang="tr-TR" sz="1800" b="1" smtClean="0"/>
              <a:t>F</a:t>
            </a:r>
            <a:r>
              <a:rPr lang="tr-TR" sz="1800" b="1" baseline="30000" smtClean="0"/>
              <a:t>+ </a:t>
            </a:r>
            <a:r>
              <a:rPr lang="tr-TR" sz="1800" b="1" smtClean="0"/>
              <a:t>(Çok Kolay Alevlenir)                                                     R12</a:t>
            </a:r>
          </a:p>
          <a:p>
            <a:pPr eaLnBrk="1" hangingPunct="1">
              <a:lnSpc>
                <a:spcPct val="80000"/>
              </a:lnSpc>
              <a:buFont typeface="Wingdings 2" pitchFamily="18" charset="2"/>
              <a:buNone/>
            </a:pPr>
            <a:r>
              <a:rPr lang="tr-TR" sz="1800" b="1" smtClean="0"/>
              <a:t>                                                                                            </a:t>
            </a:r>
          </a:p>
          <a:p>
            <a:pPr eaLnBrk="1" hangingPunct="1">
              <a:lnSpc>
                <a:spcPct val="80000"/>
              </a:lnSpc>
            </a:pPr>
            <a:r>
              <a:rPr lang="tr-TR" sz="1800" b="1" smtClean="0"/>
              <a:t>F (Kolay Alevlenir)                                                    R11 , R15 , R17</a:t>
            </a:r>
          </a:p>
          <a:p>
            <a:pPr eaLnBrk="1" hangingPunct="1">
              <a:lnSpc>
                <a:spcPct val="80000"/>
              </a:lnSpc>
              <a:buFont typeface="Wingdings 2" pitchFamily="18" charset="2"/>
              <a:buNone/>
            </a:pPr>
            <a:r>
              <a:rPr lang="tr-TR" sz="1800" b="1" smtClean="0"/>
              <a:t>                                                                                              </a:t>
            </a:r>
          </a:p>
          <a:p>
            <a:pPr eaLnBrk="1" hangingPunct="1">
              <a:lnSpc>
                <a:spcPct val="80000"/>
              </a:lnSpc>
            </a:pPr>
            <a:r>
              <a:rPr lang="tr-TR" sz="1800" b="1" smtClean="0"/>
              <a:t>F (Alevlenir)                                                                         R10</a:t>
            </a:r>
          </a:p>
          <a:p>
            <a:pPr eaLnBrk="1" hangingPunct="1">
              <a:lnSpc>
                <a:spcPct val="80000"/>
              </a:lnSpc>
              <a:buFont typeface="Wingdings 2" pitchFamily="18" charset="2"/>
              <a:buNone/>
            </a:pPr>
            <a:r>
              <a:rPr lang="tr-TR" sz="1800" b="1" smtClean="0"/>
              <a:t>                                                                                               </a:t>
            </a:r>
          </a:p>
          <a:p>
            <a:pPr eaLnBrk="1" hangingPunct="1">
              <a:lnSpc>
                <a:spcPct val="80000"/>
              </a:lnSpc>
            </a:pPr>
            <a:endParaRPr lang="tr-TR" sz="1800" smtClean="0"/>
          </a:p>
        </p:txBody>
      </p:sp>
      <p:sp>
        <p:nvSpPr>
          <p:cNvPr id="5" name="4 Slayt Numarası Yer Tutucusu"/>
          <p:cNvSpPr>
            <a:spLocks noGrp="1"/>
          </p:cNvSpPr>
          <p:nvPr>
            <p:ph type="sldNum" sz="quarter" idx="12"/>
          </p:nvPr>
        </p:nvSpPr>
        <p:spPr/>
        <p:txBody>
          <a:bodyPr/>
          <a:lstStyle/>
          <a:p>
            <a:pPr>
              <a:defRPr/>
            </a:pPr>
            <a:fld id="{C06DAB6F-303D-491F-9926-83FB16FCC84B}" type="slidenum">
              <a:rPr lang="tr-TR"/>
              <a:pPr>
                <a:defRPr/>
              </a:pPr>
              <a:t>24</a:t>
            </a:fld>
            <a:endParaRPr lang="tr-TR"/>
          </a:p>
        </p:txBody>
      </p:sp>
    </p:spTree>
    <p:extLst>
      <p:ext uri="{BB962C8B-B14F-4D97-AF65-F5344CB8AC3E}">
        <p14:creationId xmlns:p14="http://schemas.microsoft.com/office/powerpoint/2010/main" val="3914967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tr-TR" sz="2000" b="1" smtClean="0">
                <a:effectLst>
                  <a:outerShdw blurRad="38100" dist="38100" dir="2700000" algn="tl">
                    <a:srgbClr val="C0C0C0"/>
                  </a:outerShdw>
                </a:effectLst>
              </a:rPr>
              <a:t>Sınıflandırmaya karşılık gelen Yönetmeliğin Ek-5 inde verilen Risk ibareleri</a:t>
            </a:r>
            <a:br>
              <a:rPr lang="tr-TR" sz="2000" b="1" smtClean="0">
                <a:effectLst>
                  <a:outerShdw blurRad="38100" dist="38100" dir="2700000" algn="tl">
                    <a:srgbClr val="C0C0C0"/>
                  </a:outerShdw>
                </a:effectLst>
              </a:rPr>
            </a:br>
            <a:r>
              <a:rPr lang="tr-TR" sz="2000" b="1" smtClean="0">
                <a:effectLst>
                  <a:outerShdw blurRad="38100" dist="38100" dir="2700000" algn="tl">
                    <a:srgbClr val="C0C0C0"/>
                  </a:outerShdw>
                </a:effectLst>
              </a:rPr>
              <a:t/>
            </a:r>
            <a:br>
              <a:rPr lang="tr-TR" sz="2000" b="1" smtClean="0">
                <a:effectLst>
                  <a:outerShdw blurRad="38100" dist="38100" dir="2700000" algn="tl">
                    <a:srgbClr val="C0C0C0"/>
                  </a:outerShdw>
                </a:effectLst>
              </a:rPr>
            </a:br>
            <a:r>
              <a:rPr lang="tr-TR" sz="2000" b="1" u="sng" smtClean="0">
                <a:effectLst>
                  <a:outerShdw blurRad="38100" dist="38100" dir="2700000" algn="tl">
                    <a:srgbClr val="C0C0C0"/>
                  </a:outerShdw>
                </a:effectLst>
              </a:rPr>
              <a:t>Ekotoksikolojik Özelliklere Göre Sınıflandırma</a:t>
            </a:r>
          </a:p>
        </p:txBody>
      </p:sp>
      <p:sp>
        <p:nvSpPr>
          <p:cNvPr id="84994" name="2 İçerik Yer Tutucusu"/>
          <p:cNvSpPr>
            <a:spLocks noGrp="1"/>
          </p:cNvSpPr>
          <p:nvPr>
            <p:ph idx="1"/>
          </p:nvPr>
        </p:nvSpPr>
        <p:spPr/>
        <p:txBody>
          <a:bodyPr/>
          <a:lstStyle/>
          <a:p>
            <a:pPr eaLnBrk="1" hangingPunct="1">
              <a:buFont typeface="Wingdings 2" pitchFamily="18" charset="2"/>
              <a:buNone/>
            </a:pPr>
            <a:r>
              <a:rPr lang="tr-TR" b="1" smtClean="0"/>
              <a:t>     </a:t>
            </a:r>
          </a:p>
          <a:p>
            <a:pPr eaLnBrk="1" hangingPunct="1">
              <a:buFont typeface="Wingdings 2" pitchFamily="18" charset="2"/>
              <a:buNone/>
            </a:pPr>
            <a:r>
              <a:rPr lang="tr-TR" b="1" smtClean="0"/>
              <a:t>     </a:t>
            </a:r>
            <a:r>
              <a:rPr lang="tr-TR" b="1" u="sng" smtClean="0"/>
              <a:t>İşaret</a:t>
            </a:r>
            <a:r>
              <a:rPr lang="tr-TR" b="1" smtClean="0"/>
              <a:t>                       R </a:t>
            </a:r>
            <a:r>
              <a:rPr lang="tr-TR" b="1" u="sng" smtClean="0"/>
              <a:t>Cümlecikleri</a:t>
            </a:r>
            <a:endParaRPr lang="tr-TR" u="sng" smtClean="0"/>
          </a:p>
          <a:p>
            <a:pPr eaLnBrk="1" hangingPunct="1">
              <a:buFont typeface="Wingdings 2" pitchFamily="18" charset="2"/>
              <a:buNone/>
            </a:pPr>
            <a:endParaRPr lang="tr-TR" smtClean="0"/>
          </a:p>
          <a:p>
            <a:pPr eaLnBrk="1" hangingPunct="1"/>
            <a:r>
              <a:rPr lang="tr-TR" smtClean="0"/>
              <a:t>N (Çevre İçin Tehlikeli)         R50, R51,        R52, R53                              R52, R53</a:t>
            </a:r>
          </a:p>
          <a:p>
            <a:pPr eaLnBrk="1" hangingPunct="1">
              <a:buFont typeface="Wingdings 2" pitchFamily="18" charset="2"/>
              <a:buNone/>
            </a:pPr>
            <a:endParaRPr lang="tr-TR" smtClean="0"/>
          </a:p>
          <a:p>
            <a:pPr eaLnBrk="1" hangingPunct="1"/>
            <a:endParaRPr lang="tr-TR" smtClean="0"/>
          </a:p>
        </p:txBody>
      </p:sp>
      <p:sp>
        <p:nvSpPr>
          <p:cNvPr id="5" name="4 Slayt Numarası Yer Tutucusu"/>
          <p:cNvSpPr>
            <a:spLocks noGrp="1"/>
          </p:cNvSpPr>
          <p:nvPr>
            <p:ph type="sldNum" sz="quarter" idx="12"/>
          </p:nvPr>
        </p:nvSpPr>
        <p:spPr/>
        <p:txBody>
          <a:bodyPr/>
          <a:lstStyle/>
          <a:p>
            <a:pPr>
              <a:defRPr/>
            </a:pPr>
            <a:fld id="{907BB085-BA4B-4D88-9387-AE9754E4C83F}" type="slidenum">
              <a:rPr lang="tr-TR"/>
              <a:pPr>
                <a:defRPr/>
              </a:pPr>
              <a:t>25</a:t>
            </a:fld>
            <a:endParaRPr lang="tr-TR"/>
          </a:p>
        </p:txBody>
      </p:sp>
    </p:spTree>
    <p:extLst>
      <p:ext uri="{BB962C8B-B14F-4D97-AF65-F5344CB8AC3E}">
        <p14:creationId xmlns:p14="http://schemas.microsoft.com/office/powerpoint/2010/main" val="103373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
            </a:r>
            <a:br>
              <a:rPr lang="tr-TR" dirty="0" smtClean="0">
                <a:solidFill>
                  <a:schemeClr val="tx2">
                    <a:satMod val="130000"/>
                  </a:schemeClr>
                </a:solidFill>
              </a:rPr>
            </a:br>
            <a:r>
              <a:rPr lang="tr-TR" dirty="0" smtClean="0">
                <a:solidFill>
                  <a:schemeClr val="tx2">
                    <a:satMod val="130000"/>
                  </a:schemeClr>
                </a:solidFill>
              </a:rPr>
              <a:t/>
            </a:r>
            <a:br>
              <a:rPr lang="tr-TR" dirty="0" smtClean="0">
                <a:solidFill>
                  <a:schemeClr val="tx2">
                    <a:satMod val="130000"/>
                  </a:schemeClr>
                </a:solidFill>
              </a:rPr>
            </a:b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62500" lnSpcReduction="20000"/>
          </a:bodyPr>
          <a:lstStyle/>
          <a:p>
            <a:pPr marL="365760" indent="-283464" eaLnBrk="1" hangingPunct="1">
              <a:spcAft>
                <a:spcPts val="0"/>
              </a:spcAft>
              <a:buFont typeface="Wingdings 2"/>
              <a:buNone/>
              <a:defRPr/>
            </a:pPr>
            <a:r>
              <a:rPr lang="tr-TR" b="1" dirty="0" smtClean="0"/>
              <a:t>     </a:t>
            </a:r>
            <a:r>
              <a:rPr lang="tr-TR" b="1" u="sng" dirty="0" smtClean="0"/>
              <a:t>İşaret </a:t>
            </a:r>
            <a:r>
              <a:rPr lang="tr-TR" b="1" dirty="0" smtClean="0"/>
              <a:t>                                                          </a:t>
            </a:r>
            <a:r>
              <a:rPr lang="tr-TR" b="1" u="sng" dirty="0" smtClean="0"/>
              <a:t>R-Cümlecikleri</a:t>
            </a:r>
            <a:endParaRPr lang="tr-TR" u="sng" dirty="0" smtClean="0"/>
          </a:p>
          <a:p>
            <a:pPr marL="365760" indent="-283464" eaLnBrk="1" hangingPunct="1">
              <a:spcAft>
                <a:spcPts val="0"/>
              </a:spcAft>
              <a:buFont typeface="Wingdings 2"/>
              <a:buChar char=""/>
              <a:defRPr/>
            </a:pPr>
            <a:endParaRPr lang="tr-TR" dirty="0" smtClean="0"/>
          </a:p>
          <a:p>
            <a:pPr marL="365760" indent="-283464" eaLnBrk="1" hangingPunct="1">
              <a:spcAft>
                <a:spcPts val="0"/>
              </a:spcAft>
              <a:buFont typeface="Wingdings 2"/>
              <a:buChar char=""/>
              <a:defRPr/>
            </a:pPr>
            <a:r>
              <a:rPr lang="tr-TR" dirty="0" smtClean="0"/>
              <a:t>T</a:t>
            </a:r>
            <a:r>
              <a:rPr lang="tr-TR" baseline="30000" dirty="0" smtClean="0"/>
              <a:t>+ </a:t>
            </a:r>
            <a:r>
              <a:rPr lang="tr-TR" dirty="0" smtClean="0"/>
              <a:t>(Çok </a:t>
            </a:r>
            <a:r>
              <a:rPr lang="tr-TR" dirty="0" err="1" smtClean="0"/>
              <a:t>Toksik</a:t>
            </a:r>
            <a:r>
              <a:rPr lang="tr-TR" dirty="0" smtClean="0"/>
              <a:t>)                                             R26, R27, R28, R39</a:t>
            </a:r>
          </a:p>
          <a:p>
            <a:pPr marL="365760" indent="-283464" eaLnBrk="1" hangingPunct="1">
              <a:spcAft>
                <a:spcPts val="0"/>
              </a:spcAft>
              <a:buFont typeface="Wingdings 2"/>
              <a:buChar char=""/>
              <a:defRPr/>
            </a:pPr>
            <a:endParaRPr lang="tr-TR" dirty="0" smtClean="0"/>
          </a:p>
          <a:p>
            <a:pPr marL="365760" indent="-283464" eaLnBrk="1" hangingPunct="1">
              <a:spcAft>
                <a:spcPts val="0"/>
              </a:spcAft>
              <a:buFont typeface="Wingdings 2"/>
              <a:buChar char=""/>
              <a:defRPr/>
            </a:pPr>
            <a:r>
              <a:rPr lang="tr-TR" dirty="0" smtClean="0"/>
              <a:t>T   (</a:t>
            </a:r>
            <a:r>
              <a:rPr lang="tr-TR" dirty="0" err="1" smtClean="0"/>
              <a:t>Toksik</a:t>
            </a:r>
            <a:r>
              <a:rPr lang="tr-TR" dirty="0" smtClean="0"/>
              <a:t>)                                                    R23, R24, R25, R39</a:t>
            </a:r>
          </a:p>
          <a:p>
            <a:pPr marL="365760" indent="-283464" eaLnBrk="1" hangingPunct="1">
              <a:spcAft>
                <a:spcPts val="0"/>
              </a:spcAft>
              <a:buFont typeface="Wingdings 2"/>
              <a:buNone/>
              <a:defRPr/>
            </a:pPr>
            <a:r>
              <a:rPr lang="tr-TR" dirty="0" smtClean="0"/>
              <a:t>                                                          R45, R46, R48, R49,R60, R61</a:t>
            </a:r>
          </a:p>
          <a:p>
            <a:pPr marL="365760" indent="-283464" eaLnBrk="1" hangingPunct="1">
              <a:spcAft>
                <a:spcPts val="0"/>
              </a:spcAft>
              <a:buFont typeface="Wingdings 2"/>
              <a:buChar char=""/>
              <a:defRPr/>
            </a:pPr>
            <a:endParaRPr lang="tr-TR" dirty="0" smtClean="0"/>
          </a:p>
          <a:p>
            <a:pPr marL="365760" indent="-283464" eaLnBrk="1" hangingPunct="1">
              <a:spcAft>
                <a:spcPts val="0"/>
              </a:spcAft>
              <a:buFont typeface="Wingdings 2"/>
              <a:buChar char=""/>
              <a:defRPr/>
            </a:pPr>
            <a:r>
              <a:rPr lang="tr-TR" dirty="0" err="1" smtClean="0"/>
              <a:t>Xn</a:t>
            </a:r>
            <a:r>
              <a:rPr lang="tr-TR" dirty="0" smtClean="0"/>
              <a:t> (Zaralı)                                                     R20, R21, R22, R36                  </a:t>
            </a:r>
          </a:p>
          <a:p>
            <a:pPr marL="365760" indent="-283464">
              <a:spcAft>
                <a:spcPts val="0"/>
              </a:spcAft>
              <a:buFont typeface="Wingdings 2"/>
              <a:buChar char=""/>
              <a:defRPr/>
            </a:pPr>
            <a:r>
              <a:rPr lang="tr-TR" dirty="0" err="1" smtClean="0"/>
              <a:t>Xi</a:t>
            </a:r>
            <a:r>
              <a:rPr lang="tr-TR" dirty="0" smtClean="0"/>
              <a:t> (Tahriş Edici)                                            R37, R38, R41, R65</a:t>
            </a:r>
          </a:p>
          <a:p>
            <a:pPr marL="365760" indent="-283464">
              <a:spcAft>
                <a:spcPts val="0"/>
              </a:spcAft>
              <a:buFont typeface="Wingdings 2"/>
              <a:buChar char=""/>
              <a:defRPr/>
            </a:pPr>
            <a:endParaRPr lang="tr-TR" dirty="0" smtClean="0"/>
          </a:p>
          <a:p>
            <a:pPr marL="365760" indent="-283464">
              <a:spcAft>
                <a:spcPts val="0"/>
              </a:spcAft>
              <a:buFont typeface="Wingdings 2"/>
              <a:buChar char=""/>
              <a:defRPr/>
            </a:pPr>
            <a:r>
              <a:rPr lang="tr-TR" dirty="0" smtClean="0"/>
              <a:t>C  (Aşındırıcı)                                               R34, R35                                                                                                                                                                               </a:t>
            </a:r>
            <a:endParaRPr lang="tr-TR" dirty="0"/>
          </a:p>
        </p:txBody>
      </p:sp>
      <p:sp>
        <p:nvSpPr>
          <p:cNvPr id="5" name="4 Slayt Numarası Yer Tutucusu"/>
          <p:cNvSpPr>
            <a:spLocks noGrp="1"/>
          </p:cNvSpPr>
          <p:nvPr>
            <p:ph type="sldNum" sz="quarter" idx="12"/>
          </p:nvPr>
        </p:nvSpPr>
        <p:spPr/>
        <p:txBody>
          <a:bodyPr/>
          <a:lstStyle/>
          <a:p>
            <a:pPr>
              <a:defRPr/>
            </a:pPr>
            <a:fld id="{1D7102F0-85EC-448D-8A2A-4F422AF89780}" type="slidenum">
              <a:rPr lang="tr-TR"/>
              <a:pPr>
                <a:defRPr/>
              </a:pPr>
              <a:t>26</a:t>
            </a:fld>
            <a:endParaRPr lang="tr-TR"/>
          </a:p>
        </p:txBody>
      </p:sp>
      <p:sp>
        <p:nvSpPr>
          <p:cNvPr id="4" name="Rectangle 2"/>
          <p:cNvSpPr txBox="1">
            <a:spLocks noChangeArrowheads="1"/>
          </p:cNvSpPr>
          <p:nvPr/>
        </p:nvSpPr>
        <p:spPr>
          <a:xfrm>
            <a:off x="609600" y="427038"/>
            <a:ext cx="8229600" cy="787400"/>
          </a:xfrm>
          <a:prstGeom prst="rect">
            <a:avLst/>
          </a:prstGeom>
        </p:spPr>
        <p:txBody>
          <a:bodyPr anchor="ctr"/>
          <a:lstStyle/>
          <a:p>
            <a:pPr algn="ctr" fontAlgn="auto">
              <a:spcAft>
                <a:spcPts val="0"/>
              </a:spcAft>
              <a:defRPr/>
            </a:pPr>
            <a:r>
              <a:rPr lang="tr-TR" sz="2000" b="1" dirty="0">
                <a:latin typeface="+mj-lt"/>
                <a:ea typeface="+mj-ea"/>
                <a:cs typeface="+mj-cs"/>
              </a:rPr>
              <a:t>Sınıflandırmaya karşılık gelen Yönetmeliğin Ek-5 inde verilen Risk ibareleri</a:t>
            </a:r>
            <a:br>
              <a:rPr lang="tr-TR" sz="2000" b="1" dirty="0">
                <a:latin typeface="+mj-lt"/>
                <a:ea typeface="+mj-ea"/>
                <a:cs typeface="+mj-cs"/>
              </a:rPr>
            </a:br>
            <a:r>
              <a:rPr lang="tr-TR" sz="2000" b="1" dirty="0">
                <a:latin typeface="+mj-lt"/>
                <a:ea typeface="+mj-ea"/>
                <a:cs typeface="+mj-cs"/>
              </a:rPr>
              <a:t/>
            </a:r>
            <a:br>
              <a:rPr lang="tr-TR" sz="2000" b="1" dirty="0">
                <a:latin typeface="+mj-lt"/>
                <a:ea typeface="+mj-ea"/>
                <a:cs typeface="+mj-cs"/>
              </a:rPr>
            </a:br>
            <a:r>
              <a:rPr lang="tr-TR" sz="2000" b="1" u="sng" dirty="0" err="1">
                <a:latin typeface="+mj-lt"/>
                <a:ea typeface="+mj-ea"/>
                <a:cs typeface="+mj-cs"/>
              </a:rPr>
              <a:t>Toksikolojik</a:t>
            </a:r>
            <a:r>
              <a:rPr lang="tr-TR" sz="2000" b="1" u="sng" dirty="0">
                <a:latin typeface="+mj-lt"/>
                <a:ea typeface="+mj-ea"/>
                <a:cs typeface="+mj-cs"/>
              </a:rPr>
              <a:t> Özelliklere Göre Sınıflandırma</a:t>
            </a:r>
          </a:p>
        </p:txBody>
      </p:sp>
    </p:spTree>
    <p:extLst>
      <p:ext uri="{BB962C8B-B14F-4D97-AF65-F5344CB8AC3E}">
        <p14:creationId xmlns:p14="http://schemas.microsoft.com/office/powerpoint/2010/main" val="3936982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tr-TR" sz="2000" b="1" smtClean="0">
                <a:effectLst>
                  <a:outerShdw blurRad="38100" dist="38100" dir="2700000" algn="tl">
                    <a:srgbClr val="C0C0C0"/>
                  </a:outerShdw>
                </a:effectLst>
              </a:rPr>
              <a:t>Sınıflandırmaya karşılık gelen Yönetmeliğin Ek-5 inde verilen Risk ibareleri</a:t>
            </a:r>
            <a:br>
              <a:rPr lang="tr-TR" sz="2000" b="1" smtClean="0">
                <a:effectLst>
                  <a:outerShdw blurRad="38100" dist="38100" dir="2700000" algn="tl">
                    <a:srgbClr val="C0C0C0"/>
                  </a:outerShdw>
                </a:effectLst>
              </a:rPr>
            </a:br>
            <a:r>
              <a:rPr lang="tr-TR" sz="2000" b="1" smtClean="0">
                <a:effectLst>
                  <a:outerShdw blurRad="38100" dist="38100" dir="2700000" algn="tl">
                    <a:srgbClr val="C0C0C0"/>
                  </a:outerShdw>
                </a:effectLst>
              </a:rPr>
              <a:t/>
            </a:r>
            <a:br>
              <a:rPr lang="tr-TR" sz="2000" b="1" smtClean="0">
                <a:effectLst>
                  <a:outerShdw blurRad="38100" dist="38100" dir="2700000" algn="tl">
                    <a:srgbClr val="C0C0C0"/>
                  </a:outerShdw>
                </a:effectLst>
              </a:rPr>
            </a:br>
            <a:r>
              <a:rPr lang="tr-TR" sz="2000" b="1" u="sng" smtClean="0">
                <a:effectLst>
                  <a:outerShdw blurRad="38100" dist="38100" dir="2700000" algn="tl">
                    <a:srgbClr val="C0C0C0"/>
                  </a:outerShdw>
                </a:effectLst>
              </a:rPr>
              <a:t>İnsan Sağlığına Olan Özel Etkilere Göre Sınıflandırma</a:t>
            </a:r>
          </a:p>
        </p:txBody>
      </p:sp>
      <p:sp>
        <p:nvSpPr>
          <p:cNvPr id="3" name="2 İçerik Yer Tutucusu"/>
          <p:cNvSpPr>
            <a:spLocks noGrp="1"/>
          </p:cNvSpPr>
          <p:nvPr>
            <p:ph idx="1"/>
          </p:nvPr>
        </p:nvSpPr>
        <p:spPr/>
        <p:txBody>
          <a:bodyPr>
            <a:normAutofit fontScale="62500" lnSpcReduction="20000"/>
          </a:bodyPr>
          <a:lstStyle/>
          <a:p>
            <a:pPr marL="365760" indent="-283464" eaLnBrk="1" hangingPunct="1">
              <a:spcAft>
                <a:spcPts val="0"/>
              </a:spcAft>
              <a:buFont typeface="Wingdings 2"/>
              <a:buNone/>
              <a:defRPr/>
            </a:pPr>
            <a:r>
              <a:rPr lang="tr-TR" b="1" dirty="0" smtClean="0"/>
              <a:t>          </a:t>
            </a:r>
            <a:r>
              <a:rPr lang="tr-TR" b="1" u="sng" dirty="0" smtClean="0"/>
              <a:t>İşaret</a:t>
            </a:r>
            <a:r>
              <a:rPr lang="tr-TR" b="1" dirty="0" smtClean="0"/>
              <a:t>                                                                  </a:t>
            </a:r>
            <a:r>
              <a:rPr lang="tr-TR" b="1" u="sng" dirty="0" smtClean="0"/>
              <a:t>R-İbareleri</a:t>
            </a:r>
            <a:endParaRPr lang="tr-TR" u="sng" dirty="0" smtClean="0"/>
          </a:p>
          <a:p>
            <a:pPr marL="365760" indent="-283464" eaLnBrk="1" hangingPunct="1">
              <a:spcAft>
                <a:spcPts val="0"/>
              </a:spcAft>
              <a:buFont typeface="Wingdings 2"/>
              <a:buNone/>
              <a:defRPr/>
            </a:pPr>
            <a:r>
              <a:rPr lang="tr-TR" b="1" dirty="0" smtClean="0"/>
              <a:t>                                                                              </a:t>
            </a:r>
            <a:endParaRPr lang="tr-TR" dirty="0" smtClean="0"/>
          </a:p>
          <a:p>
            <a:pPr marL="365760" indent="-283464" eaLnBrk="1" hangingPunct="1">
              <a:spcAft>
                <a:spcPts val="0"/>
              </a:spcAft>
              <a:buFont typeface="Wingdings 2"/>
              <a:buChar char=""/>
              <a:defRPr/>
            </a:pPr>
            <a:r>
              <a:rPr lang="tr-TR" b="1" dirty="0" smtClean="0"/>
              <a:t>T Kanserojen Kat 1,2                                            </a:t>
            </a:r>
            <a:r>
              <a:rPr lang="en-US" b="1" dirty="0" smtClean="0"/>
              <a:t> R</a:t>
            </a:r>
            <a:r>
              <a:rPr lang="tr-TR" b="1" dirty="0" smtClean="0"/>
              <a:t>45,R49</a:t>
            </a:r>
          </a:p>
          <a:p>
            <a:pPr marL="365760" indent="-283464" eaLnBrk="1" hangingPunct="1">
              <a:spcAft>
                <a:spcPts val="0"/>
              </a:spcAft>
              <a:buFont typeface="Wingdings 2"/>
              <a:buNone/>
              <a:defRPr/>
            </a:pPr>
            <a:r>
              <a:rPr lang="tr-TR" b="1" dirty="0" smtClean="0"/>
              <a:t>                                                                               </a:t>
            </a:r>
          </a:p>
          <a:p>
            <a:pPr marL="365760" indent="-283464" eaLnBrk="1" hangingPunct="1">
              <a:spcAft>
                <a:spcPts val="0"/>
              </a:spcAft>
              <a:buFont typeface="Wingdings 2"/>
              <a:buChar char=""/>
              <a:defRPr/>
            </a:pPr>
            <a:r>
              <a:rPr lang="tr-TR" b="1" dirty="0" err="1" smtClean="0"/>
              <a:t>Xn</a:t>
            </a:r>
            <a:r>
              <a:rPr lang="tr-TR" b="1" dirty="0" smtClean="0"/>
              <a:t> Kanserojen Kat 3                                                  R40</a:t>
            </a:r>
          </a:p>
          <a:p>
            <a:pPr marL="365760" indent="-283464" eaLnBrk="1" hangingPunct="1">
              <a:spcAft>
                <a:spcPts val="0"/>
              </a:spcAft>
              <a:buFont typeface="Wingdings 2"/>
              <a:buNone/>
              <a:defRPr/>
            </a:pPr>
            <a:r>
              <a:rPr lang="tr-TR" b="1" dirty="0" smtClean="0"/>
              <a:t>                                                                              </a:t>
            </a:r>
          </a:p>
          <a:p>
            <a:pPr marL="365760" indent="-283464" eaLnBrk="1" hangingPunct="1">
              <a:spcAft>
                <a:spcPts val="0"/>
              </a:spcAft>
              <a:buFont typeface="Wingdings 2"/>
              <a:buChar char=""/>
              <a:defRPr/>
            </a:pPr>
            <a:r>
              <a:rPr lang="tr-TR" b="1" dirty="0" smtClean="0"/>
              <a:t>T </a:t>
            </a:r>
            <a:r>
              <a:rPr lang="tr-TR" b="1" dirty="0" err="1" smtClean="0"/>
              <a:t>Mutajen</a:t>
            </a:r>
            <a:r>
              <a:rPr lang="tr-TR" b="1" dirty="0" smtClean="0"/>
              <a:t> Kat 1,2                                                     </a:t>
            </a:r>
            <a:r>
              <a:rPr lang="en-US" b="1" dirty="0" smtClean="0"/>
              <a:t> R</a:t>
            </a:r>
            <a:r>
              <a:rPr lang="tr-TR" b="1" dirty="0" smtClean="0"/>
              <a:t>46</a:t>
            </a:r>
          </a:p>
          <a:p>
            <a:pPr marL="365760" indent="-283464" eaLnBrk="1" hangingPunct="1">
              <a:spcAft>
                <a:spcPts val="0"/>
              </a:spcAft>
              <a:buFont typeface="Wingdings 2"/>
              <a:buNone/>
              <a:defRPr/>
            </a:pPr>
            <a:r>
              <a:rPr lang="tr-TR" b="1" dirty="0" smtClean="0"/>
              <a:t>                                                                               </a:t>
            </a:r>
          </a:p>
          <a:p>
            <a:pPr marL="365760" indent="-283464" eaLnBrk="1" hangingPunct="1">
              <a:spcAft>
                <a:spcPts val="0"/>
              </a:spcAft>
              <a:buFont typeface="Wingdings 2"/>
              <a:buChar char=""/>
              <a:defRPr/>
            </a:pPr>
            <a:r>
              <a:rPr lang="tr-TR" b="1" dirty="0" err="1" smtClean="0"/>
              <a:t>Xn</a:t>
            </a:r>
            <a:r>
              <a:rPr lang="tr-TR" b="1" dirty="0" smtClean="0"/>
              <a:t> </a:t>
            </a:r>
            <a:r>
              <a:rPr lang="tr-TR" b="1" dirty="0" err="1" smtClean="0"/>
              <a:t>Mutajen</a:t>
            </a:r>
            <a:r>
              <a:rPr lang="tr-TR" b="1" dirty="0" smtClean="0"/>
              <a:t> Kat 3                                                       R68</a:t>
            </a:r>
          </a:p>
          <a:p>
            <a:pPr marL="365760" indent="-283464" eaLnBrk="1" hangingPunct="1">
              <a:spcAft>
                <a:spcPts val="0"/>
              </a:spcAft>
              <a:buFont typeface="Wingdings 2"/>
              <a:buNone/>
              <a:defRPr/>
            </a:pPr>
            <a:r>
              <a:rPr lang="tr-TR" b="1" dirty="0" smtClean="0"/>
              <a:t>                                                                               </a:t>
            </a:r>
          </a:p>
          <a:p>
            <a:pPr marL="365760" indent="-283464" eaLnBrk="1" hangingPunct="1">
              <a:spcAft>
                <a:spcPts val="0"/>
              </a:spcAft>
              <a:buFont typeface="Wingdings 2"/>
              <a:buChar char=""/>
              <a:defRPr/>
            </a:pPr>
            <a:r>
              <a:rPr lang="tr-TR" b="1" dirty="0" smtClean="0"/>
              <a:t>T Üreme Sistemine </a:t>
            </a:r>
            <a:r>
              <a:rPr lang="tr-TR" b="1" dirty="0" err="1" smtClean="0"/>
              <a:t>Toksik</a:t>
            </a:r>
            <a:r>
              <a:rPr lang="tr-TR" b="1" dirty="0" smtClean="0"/>
              <a:t> Kat 1,2</a:t>
            </a:r>
            <a:r>
              <a:rPr lang="en-US" b="1" dirty="0" smtClean="0"/>
              <a:t> </a:t>
            </a:r>
            <a:r>
              <a:rPr lang="tr-TR" b="1" dirty="0" smtClean="0"/>
              <a:t>                       </a:t>
            </a:r>
            <a:r>
              <a:rPr lang="en-US" b="1" dirty="0" smtClean="0"/>
              <a:t>R</a:t>
            </a:r>
            <a:r>
              <a:rPr lang="tr-TR" b="1" dirty="0" smtClean="0"/>
              <a:t>60, R61</a:t>
            </a:r>
          </a:p>
          <a:p>
            <a:pPr marL="365760" indent="-283464" eaLnBrk="1" hangingPunct="1">
              <a:spcAft>
                <a:spcPts val="0"/>
              </a:spcAft>
              <a:buFont typeface="Wingdings 2"/>
              <a:buNone/>
              <a:defRPr/>
            </a:pPr>
            <a:r>
              <a:rPr lang="tr-TR" b="1" dirty="0" smtClean="0"/>
              <a:t>                                                                            </a:t>
            </a:r>
          </a:p>
          <a:p>
            <a:pPr marL="365760" indent="-283464" eaLnBrk="1" hangingPunct="1">
              <a:spcAft>
                <a:spcPts val="0"/>
              </a:spcAft>
              <a:buFont typeface="Wingdings 2"/>
              <a:buChar char=""/>
              <a:defRPr/>
            </a:pPr>
            <a:r>
              <a:rPr lang="tr-TR" b="1" dirty="0" err="1" smtClean="0"/>
              <a:t>Xn</a:t>
            </a:r>
            <a:r>
              <a:rPr lang="tr-TR" b="1" dirty="0" smtClean="0"/>
              <a:t> Üreme Sistemine </a:t>
            </a:r>
            <a:r>
              <a:rPr lang="tr-TR" b="1" dirty="0" err="1" smtClean="0"/>
              <a:t>Toksik</a:t>
            </a:r>
            <a:r>
              <a:rPr lang="tr-TR" b="1" dirty="0" smtClean="0"/>
              <a:t> Kat 3                         R62, R63</a:t>
            </a:r>
          </a:p>
          <a:p>
            <a:pPr marL="365760" indent="-283464" eaLnBrk="1" hangingPunct="1">
              <a:spcAft>
                <a:spcPts val="0"/>
              </a:spcAft>
              <a:buFont typeface="Wingdings 2"/>
              <a:buNone/>
              <a:defRPr/>
            </a:pPr>
            <a:r>
              <a:rPr lang="tr-TR" b="1" dirty="0" smtClean="0"/>
              <a:t>                                                                               </a:t>
            </a:r>
          </a:p>
          <a:p>
            <a:pPr marL="365760" indent="-283464" eaLnBrk="1" fontAlgn="auto" hangingPunct="1">
              <a:spcAft>
                <a:spcPts val="0"/>
              </a:spcAft>
              <a:buFont typeface="Wingdings 2"/>
              <a:buChar char=""/>
              <a:defRPr/>
            </a:pPr>
            <a:endParaRPr lang="tr-TR" dirty="0"/>
          </a:p>
        </p:txBody>
      </p:sp>
      <p:sp>
        <p:nvSpPr>
          <p:cNvPr id="5" name="4 Slayt Numarası Yer Tutucusu"/>
          <p:cNvSpPr>
            <a:spLocks noGrp="1"/>
          </p:cNvSpPr>
          <p:nvPr>
            <p:ph type="sldNum" sz="quarter" idx="12"/>
          </p:nvPr>
        </p:nvSpPr>
        <p:spPr/>
        <p:txBody>
          <a:bodyPr/>
          <a:lstStyle/>
          <a:p>
            <a:pPr>
              <a:defRPr/>
            </a:pPr>
            <a:fld id="{52B47598-60DE-47C9-B18E-DA12F3F4F18A}" type="slidenum">
              <a:rPr lang="tr-TR"/>
              <a:pPr>
                <a:defRPr/>
              </a:pPr>
              <a:t>27</a:t>
            </a:fld>
            <a:endParaRPr lang="tr-TR"/>
          </a:p>
        </p:txBody>
      </p:sp>
    </p:spTree>
    <p:extLst>
      <p:ext uri="{BB962C8B-B14F-4D97-AF65-F5344CB8AC3E}">
        <p14:creationId xmlns:p14="http://schemas.microsoft.com/office/powerpoint/2010/main" val="3403398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tr-TR" sz="2400" b="1" dirty="0" smtClean="0"/>
              <a:t>TEHLİKELİ </a:t>
            </a:r>
            <a:r>
              <a:rPr lang="tr-TR" sz="2400" b="1" dirty="0"/>
              <a:t>KİMYASALLARIN AMBALAJLANMASI</a:t>
            </a:r>
            <a:br>
              <a:rPr lang="tr-TR" sz="2400" b="1" dirty="0"/>
            </a:br>
            <a:r>
              <a:rPr lang="tr-TR" sz="2400" b="1" dirty="0" smtClean="0"/>
              <a:t>Ambalajların </a:t>
            </a:r>
            <a:r>
              <a:rPr lang="tr-TR" sz="2400" b="1" dirty="0"/>
              <a:t>özellikleri</a:t>
            </a:r>
          </a:p>
        </p:txBody>
      </p:sp>
      <p:sp>
        <p:nvSpPr>
          <p:cNvPr id="5" name="Rectangle 3"/>
          <p:cNvSpPr>
            <a:spLocks noGrp="1" noChangeArrowheads="1"/>
          </p:cNvSpPr>
          <p:nvPr>
            <p:ph idx="1"/>
          </p:nvPr>
        </p:nvSpPr>
        <p:spPr/>
        <p:txBody>
          <a:bodyPr>
            <a:normAutofit lnSpcReduction="10000"/>
          </a:bodyPr>
          <a:lstStyle/>
          <a:p>
            <a:pPr>
              <a:lnSpc>
                <a:spcPct val="80000"/>
              </a:lnSpc>
              <a:buFont typeface="Wingdings" pitchFamily="2" charset="2"/>
              <a:buChar char="§"/>
            </a:pPr>
            <a:r>
              <a:rPr lang="tr-TR" sz="2400" b="1" dirty="0"/>
              <a:t>Ambalaj; </a:t>
            </a:r>
            <a:r>
              <a:rPr lang="tr-TR" sz="2400" b="1" u="sng" dirty="0"/>
              <a:t>içeriği dışarıya çıkmayacak</a:t>
            </a:r>
            <a:r>
              <a:rPr lang="tr-TR" sz="2400" b="1" dirty="0"/>
              <a:t> şekilde olmalı, </a:t>
            </a:r>
          </a:p>
          <a:p>
            <a:pPr>
              <a:lnSpc>
                <a:spcPct val="80000"/>
              </a:lnSpc>
              <a:buFont typeface="Wingdings" pitchFamily="2" charset="2"/>
              <a:buChar char="§"/>
            </a:pPr>
            <a:r>
              <a:rPr lang="tr-TR" sz="2400" b="1" dirty="0"/>
              <a:t>Ambalajı ve kapatma aksamını oluşturan malzemeler, ambalajın </a:t>
            </a:r>
            <a:r>
              <a:rPr lang="tr-TR" sz="2400" b="1" u="sng" dirty="0"/>
              <a:t>içeriğinden olumsuz yönde etkilenecek</a:t>
            </a:r>
            <a:r>
              <a:rPr lang="tr-TR" sz="2400" b="1" dirty="0"/>
              <a:t> ya da içeriği ile tehlikeli bileşikler oluşturmaya izin verecek şekilde </a:t>
            </a:r>
            <a:r>
              <a:rPr lang="tr-TR" sz="2400" b="1" dirty="0" smtClean="0"/>
              <a:t>olmamalı</a:t>
            </a:r>
            <a:r>
              <a:rPr lang="tr-TR" sz="2400" b="1" dirty="0"/>
              <a:t>,</a:t>
            </a:r>
          </a:p>
          <a:p>
            <a:pPr>
              <a:lnSpc>
                <a:spcPct val="80000"/>
              </a:lnSpc>
              <a:buFont typeface="Wingdings" pitchFamily="2" charset="2"/>
              <a:buChar char="§"/>
            </a:pPr>
            <a:r>
              <a:rPr lang="tr-TR" sz="2400" b="1" dirty="0"/>
              <a:t>Ambalaj ve kapatma aksamı, </a:t>
            </a:r>
            <a:r>
              <a:rPr lang="tr-TR" sz="2400" b="1" u="sng" dirty="0"/>
              <a:t>sağlam ve dayanıklı</a:t>
            </a:r>
            <a:r>
              <a:rPr lang="tr-TR" sz="2400" b="1" dirty="0"/>
              <a:t> olmalı,</a:t>
            </a:r>
          </a:p>
          <a:p>
            <a:pPr>
              <a:lnSpc>
                <a:spcPct val="80000"/>
              </a:lnSpc>
              <a:buFont typeface="Wingdings" pitchFamily="2" charset="2"/>
              <a:buChar char="§"/>
            </a:pPr>
            <a:r>
              <a:rPr lang="tr-TR" sz="2400" b="1" dirty="0"/>
              <a:t>Değiştirilebilir kapatma aksamıyla donatılmış </a:t>
            </a:r>
            <a:r>
              <a:rPr lang="tr-TR" sz="2400" b="1" dirty="0" smtClean="0"/>
              <a:t>konteynırlar</a:t>
            </a:r>
            <a:r>
              <a:rPr lang="tr-TR" sz="2400" b="1" dirty="0"/>
              <a:t>, ambalaj içeriği dışına çıkmadan </a:t>
            </a:r>
            <a:r>
              <a:rPr lang="tr-TR" sz="2400" b="1" u="sng" dirty="0"/>
              <a:t>yeniden kapatılabilecek</a:t>
            </a:r>
            <a:r>
              <a:rPr lang="tr-TR" sz="2400" b="1" dirty="0"/>
              <a:t> şekilde </a:t>
            </a:r>
            <a:r>
              <a:rPr lang="tr-TR" sz="2400" b="1" dirty="0" smtClean="0"/>
              <a:t>tasarlanmalı</a:t>
            </a:r>
            <a:r>
              <a:rPr lang="tr-TR" sz="2400" b="1" dirty="0"/>
              <a:t>,</a:t>
            </a:r>
          </a:p>
          <a:p>
            <a:pPr>
              <a:lnSpc>
                <a:spcPct val="80000"/>
              </a:lnSpc>
              <a:buFont typeface="Wingdings" pitchFamily="2" charset="2"/>
              <a:buChar char="§"/>
            </a:pPr>
            <a:r>
              <a:rPr lang="tr-TR" sz="2400" b="1" dirty="0"/>
              <a:t>Ambalajın kapatma aksamı </a:t>
            </a:r>
            <a:r>
              <a:rPr lang="tr-TR" sz="2400" b="1" u="sng" dirty="0"/>
              <a:t>önceden açıldığını belli edecek</a:t>
            </a:r>
            <a:r>
              <a:rPr lang="tr-TR" sz="2400" b="1" dirty="0"/>
              <a:t> şekilde yapılmalı,</a:t>
            </a:r>
          </a:p>
          <a:p>
            <a:pPr>
              <a:lnSpc>
                <a:spcPct val="80000"/>
              </a:lnSpc>
              <a:buFont typeface="Wingdings" pitchFamily="2" charset="2"/>
              <a:buChar char="§"/>
            </a:pPr>
            <a:r>
              <a:rPr lang="tr-TR" sz="2400" b="1" dirty="0"/>
              <a:t>Özellikleri itibariyle </a:t>
            </a:r>
            <a:r>
              <a:rPr lang="tr-TR" sz="2400" b="1" u="sng" dirty="0"/>
              <a:t>çocukların ilgisini çekecek veya tüketiciyi yanıltacak</a:t>
            </a:r>
            <a:r>
              <a:rPr lang="tr-TR" sz="2400" b="1" dirty="0"/>
              <a:t> şekilde olmamalı,</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28</a:t>
            </a:fld>
            <a:endParaRPr lang="tr-TR"/>
          </a:p>
        </p:txBody>
      </p:sp>
    </p:spTree>
    <p:extLst>
      <p:ext uri="{BB962C8B-B14F-4D97-AF65-F5344CB8AC3E}">
        <p14:creationId xmlns:p14="http://schemas.microsoft.com/office/powerpoint/2010/main" val="1681725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tr-TR" sz="2400" b="1" dirty="0" smtClean="0"/>
              <a:t>       TEHLİKELİ </a:t>
            </a:r>
            <a:r>
              <a:rPr lang="tr-TR" sz="2400" b="1" dirty="0"/>
              <a:t>KİMYASALLARIN </a:t>
            </a:r>
            <a:r>
              <a:rPr lang="tr-TR" sz="2400" b="1" dirty="0" smtClean="0"/>
              <a:t>ETİKETLENMESİ</a:t>
            </a:r>
            <a:br>
              <a:rPr lang="tr-TR" sz="2400" b="1" dirty="0" smtClean="0"/>
            </a:br>
            <a:r>
              <a:rPr lang="tr-TR" sz="2400" b="1" dirty="0" smtClean="0"/>
              <a:t>                                             VE</a:t>
            </a:r>
            <a:r>
              <a:rPr lang="tr-TR" sz="2400" b="1" dirty="0"/>
              <a:t/>
            </a:r>
            <a:br>
              <a:rPr lang="tr-TR" sz="2400" b="1" dirty="0"/>
            </a:br>
            <a:r>
              <a:rPr lang="tr-TR" sz="2400" b="1" dirty="0" smtClean="0"/>
              <a:t>                       ETİKETLEMENİN ÖNEMİ</a:t>
            </a:r>
            <a:endParaRPr lang="tr-TR" sz="2400" b="1" dirty="0"/>
          </a:p>
        </p:txBody>
      </p:sp>
      <p:sp>
        <p:nvSpPr>
          <p:cNvPr id="5" name="Rectangle 3"/>
          <p:cNvSpPr>
            <a:spLocks noGrp="1" noChangeArrowheads="1"/>
          </p:cNvSpPr>
          <p:nvPr>
            <p:ph idx="1"/>
          </p:nvPr>
        </p:nvSpPr>
        <p:spPr/>
        <p:txBody>
          <a:bodyPr/>
          <a:lstStyle/>
          <a:p>
            <a:pPr>
              <a:lnSpc>
                <a:spcPct val="90000"/>
              </a:lnSpc>
              <a:buFont typeface="Wingdings" pitchFamily="2" charset="2"/>
              <a:buNone/>
            </a:pPr>
            <a:endParaRPr lang="tr-TR" sz="2400" dirty="0" smtClean="0"/>
          </a:p>
          <a:p>
            <a:pPr>
              <a:lnSpc>
                <a:spcPct val="90000"/>
              </a:lnSpc>
              <a:buFont typeface="Wingdings" pitchFamily="2" charset="2"/>
              <a:buNone/>
            </a:pPr>
            <a:r>
              <a:rPr lang="tr-TR" sz="2400" b="1" dirty="0" smtClean="0"/>
              <a:t>Kimyasal </a:t>
            </a:r>
            <a:r>
              <a:rPr lang="tr-TR" sz="2400" b="1" dirty="0"/>
              <a:t>madde ambalajları üzerindeki </a:t>
            </a:r>
            <a:r>
              <a:rPr lang="tr-TR" sz="2400" b="1" u="sng" dirty="0"/>
              <a:t>etiketler önemli bir bilgi kaynağıdır</a:t>
            </a:r>
            <a:r>
              <a:rPr lang="tr-TR" sz="2400" b="1" dirty="0"/>
              <a:t>. Etiketler her zaman ambalajların üzerinde bulunmalı ve </a:t>
            </a:r>
            <a:r>
              <a:rPr lang="tr-TR" sz="2400" b="1" u="sng" dirty="0" smtClean="0"/>
              <a:t>etikette </a:t>
            </a:r>
            <a:r>
              <a:rPr lang="tr-TR" sz="2400" b="1" u="sng" dirty="0"/>
              <a:t>belirtilen madde ile kabın içindeki kimyasal maddeler aynı olmalıdır</a:t>
            </a:r>
            <a:r>
              <a:rPr lang="tr-TR" sz="2400" b="1" dirty="0"/>
              <a:t>. Tüm kimyasalların, </a:t>
            </a:r>
            <a:r>
              <a:rPr lang="tr-TR" sz="2400" b="1" u="sng" dirty="0"/>
              <a:t>özelliğini (kimyasal formülü fiziksel özelliği ve ticari ismi) açıkça belirtecek</a:t>
            </a:r>
            <a:r>
              <a:rPr lang="tr-TR" sz="2400" b="1" dirty="0"/>
              <a:t> şekilde etiketlenmesi, tehlikeli kimyasalların etiketlerinde ayrıca zararlı, zehirli, patlayıcı vb özelliğini belirten </a:t>
            </a:r>
            <a:r>
              <a:rPr lang="tr-TR" sz="2400" b="1" u="sng" dirty="0"/>
              <a:t>sembolün, güvenlik ve risk numarasının</a:t>
            </a:r>
            <a:r>
              <a:rPr lang="tr-TR" sz="2400" b="1" dirty="0"/>
              <a:t> bulunması gerekir.</a:t>
            </a:r>
          </a:p>
          <a:p>
            <a:pPr>
              <a:lnSpc>
                <a:spcPct val="90000"/>
              </a:lnSpc>
              <a:buNone/>
            </a:pPr>
            <a:endParaRPr lang="tr-TR" sz="2800"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29</a:t>
            </a:fld>
            <a:endParaRPr lang="tr-TR"/>
          </a:p>
        </p:txBody>
      </p:sp>
    </p:spTree>
    <p:extLst>
      <p:ext uri="{BB962C8B-B14F-4D97-AF65-F5344CB8AC3E}">
        <p14:creationId xmlns:p14="http://schemas.microsoft.com/office/powerpoint/2010/main" val="232702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txBody>
          <a:bodyPr>
            <a:normAutofit/>
          </a:bodyPr>
          <a:lstStyle/>
          <a:p>
            <a:r>
              <a:rPr lang="tr-TR" sz="2400" b="1" dirty="0" smtClean="0"/>
              <a:t>YAŞAMIMIZIN PARÇASI KİMYASALLAR</a:t>
            </a:r>
            <a:endParaRPr lang="tr-TR" sz="2400" b="1" dirty="0"/>
          </a:p>
        </p:txBody>
      </p:sp>
      <p:sp>
        <p:nvSpPr>
          <p:cNvPr id="3" name="2 İçerik Yer Tutucusu"/>
          <p:cNvSpPr>
            <a:spLocks noGrp="1"/>
          </p:cNvSpPr>
          <p:nvPr>
            <p:ph idx="1"/>
          </p:nvPr>
        </p:nvSpPr>
        <p:spPr>
          <a:xfrm>
            <a:off x="467544" y="1988840"/>
            <a:ext cx="8229600" cy="4525963"/>
          </a:xfrm>
        </p:spPr>
        <p:txBody>
          <a:bodyPr>
            <a:normAutofit fontScale="85000" lnSpcReduction="20000"/>
          </a:bodyPr>
          <a:lstStyle/>
          <a:p>
            <a:pPr>
              <a:buFont typeface="Wingdings" pitchFamily="2" charset="2"/>
              <a:buChar char="v"/>
            </a:pPr>
            <a:r>
              <a:rPr lang="tr-TR" dirty="0" smtClean="0"/>
              <a:t>Bilinen </a:t>
            </a:r>
            <a:r>
              <a:rPr lang="tr-TR" dirty="0" smtClean="0">
                <a:solidFill>
                  <a:srgbClr val="FF0000"/>
                </a:solidFill>
              </a:rPr>
              <a:t>10 milyon farklı kimyasal madde </a:t>
            </a:r>
            <a:r>
              <a:rPr lang="tr-TR" dirty="0" smtClean="0"/>
              <a:t>vardır. Yalnızca ABD ‘ de </a:t>
            </a:r>
            <a:r>
              <a:rPr lang="tr-TR" dirty="0" smtClean="0">
                <a:solidFill>
                  <a:srgbClr val="008000"/>
                </a:solidFill>
              </a:rPr>
              <a:t>yılda 1500 yeni kimyasal madde </a:t>
            </a:r>
            <a:r>
              <a:rPr lang="tr-TR" dirty="0" smtClean="0"/>
              <a:t>geliştirilmektedir ve sağlık etkileri hakkında ya çok az şey bilinmekte ya da hiçbir şey bilinmemektedir. Bazı ülkelerde çalışanlar hiç korunmadan,  gelişmiş ülkelerde yasaklanmış kimyasal maddelerle,  çalışmak zorunda kalmaktadır. Tarım çalışanları </a:t>
            </a:r>
            <a:r>
              <a:rPr lang="tr-TR" dirty="0" err="1" smtClean="0">
                <a:solidFill>
                  <a:srgbClr val="FF0000"/>
                </a:solidFill>
              </a:rPr>
              <a:t>herbisit</a:t>
            </a:r>
            <a:r>
              <a:rPr lang="tr-TR" dirty="0" smtClean="0"/>
              <a:t> ve </a:t>
            </a:r>
            <a:r>
              <a:rPr lang="tr-TR" dirty="0" err="1" smtClean="0">
                <a:solidFill>
                  <a:srgbClr val="FF0000"/>
                </a:solidFill>
              </a:rPr>
              <a:t>pestisit</a:t>
            </a:r>
            <a:r>
              <a:rPr lang="tr-TR" dirty="0" smtClean="0">
                <a:solidFill>
                  <a:srgbClr val="FF0000"/>
                </a:solidFill>
              </a:rPr>
              <a:t> </a:t>
            </a:r>
            <a:r>
              <a:rPr lang="tr-TR" dirty="0" smtClean="0"/>
              <a:t>püskürtme işini hiçbir koruma önlemi olmaksızın yapmaktadır. Gelişmiş ülkelerde aynı iş, </a:t>
            </a:r>
            <a:r>
              <a:rPr lang="tr-TR" dirty="0" smtClean="0">
                <a:solidFill>
                  <a:srgbClr val="7030A0"/>
                </a:solidFill>
              </a:rPr>
              <a:t>uzay adamına  benzeyen giysiler  </a:t>
            </a:r>
            <a:r>
              <a:rPr lang="tr-TR" dirty="0" smtClean="0"/>
              <a:t>içindeki kişilerce yapılmaktadır.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3</a:t>
            </a:fld>
            <a:endParaRPr lang="tr-TR"/>
          </a:p>
        </p:txBody>
      </p:sp>
    </p:spTree>
    <p:extLst>
      <p:ext uri="{BB962C8B-B14F-4D97-AF65-F5344CB8AC3E}">
        <p14:creationId xmlns:p14="http://schemas.microsoft.com/office/powerpoint/2010/main" val="3718728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836712"/>
            <a:ext cx="8229600" cy="5297388"/>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Kimyasalların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tehlike etiketi ve Güvenlik Bilgi Formları iki önemli iletişim aracıdır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Etiket ve Güvenlik Bilgi Formları kimyasallardan etkilenme </a:t>
            </a:r>
            <a:r>
              <a:rPr lang="tr-TR" sz="2400" b="1" dirty="0" smtClean="0"/>
              <a:t>durumunda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çevre ve insan sağlığının olumsuz etkilerden korunmasında ve olumsuz etkilerin kontrol altına alınmasında gerekli alt yapıyı oluşturmaktadır.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 etiketlerinde yer alan uyarıların dikkate alınması, Güvenlik Bilgi Formlarında yer alan bilgilerin işyerlerinde uygulanması </a:t>
            </a:r>
            <a:r>
              <a:rPr lang="tr-TR" sz="2400" b="1" dirty="0" smtClean="0"/>
              <a:t>durumunda,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bu iki iletişim aracının çevre ve insan sağlığının korunmasında önemli katkılarının olacaktır.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30</a:t>
            </a:fld>
            <a:endParaRPr lang="tr-TR"/>
          </a:p>
        </p:txBody>
      </p:sp>
    </p:spTree>
    <p:extLst>
      <p:ext uri="{BB962C8B-B14F-4D97-AF65-F5344CB8AC3E}">
        <p14:creationId xmlns:p14="http://schemas.microsoft.com/office/powerpoint/2010/main" val="3246666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tr-TR" sz="2400" b="1" dirty="0" smtClean="0"/>
              <a:t>ETİKETLERİN ÖZELLİKLERİ</a:t>
            </a:r>
            <a:endParaRPr lang="tr-TR" sz="2400" b="1" dirty="0"/>
          </a:p>
        </p:txBody>
      </p:sp>
      <p:sp>
        <p:nvSpPr>
          <p:cNvPr id="5" name="Rectangle 3"/>
          <p:cNvSpPr>
            <a:spLocks noGrp="1" noChangeArrowheads="1"/>
          </p:cNvSpPr>
          <p:nvPr>
            <p:ph idx="1"/>
          </p:nvPr>
        </p:nvSpPr>
        <p:spPr/>
        <p:txBody>
          <a:bodyPr/>
          <a:lstStyle/>
          <a:p>
            <a:pPr>
              <a:lnSpc>
                <a:spcPct val="80000"/>
              </a:lnSpc>
              <a:buFont typeface="Wingdings" pitchFamily="2" charset="2"/>
              <a:buNone/>
            </a:pPr>
            <a:r>
              <a:rPr lang="tr-TR" sz="2000" b="1" dirty="0"/>
              <a:t>TEHLİKELİ MADDELERİN VE MÜSTAHZARLARIN SINIFLANDIRILMASI, AMBALAJLANMASI VE ETİKETLENMESİ HAKKINDA </a:t>
            </a:r>
            <a:r>
              <a:rPr lang="tr-TR" sz="2000" b="1" dirty="0" smtClean="0"/>
              <a:t>YÖNETMELİK </a:t>
            </a:r>
            <a:r>
              <a:rPr lang="tr-TR" sz="2000" dirty="0" smtClean="0"/>
              <a:t>:</a:t>
            </a:r>
          </a:p>
          <a:p>
            <a:pPr>
              <a:lnSpc>
                <a:spcPct val="80000"/>
              </a:lnSpc>
              <a:buFont typeface="Wingdings" pitchFamily="2" charset="2"/>
              <a:buNone/>
            </a:pPr>
            <a:endParaRPr lang="tr-TR" sz="2000" u="sng" dirty="0"/>
          </a:p>
          <a:p>
            <a:pPr>
              <a:lnSpc>
                <a:spcPct val="80000"/>
              </a:lnSpc>
              <a:buFont typeface="Wingdings" pitchFamily="2" charset="2"/>
              <a:buNone/>
            </a:pPr>
            <a:r>
              <a:rPr lang="tr-TR" sz="2000" b="1" u="sng" dirty="0"/>
              <a:t>Madde etiketinde</a:t>
            </a:r>
            <a:r>
              <a:rPr lang="tr-TR" sz="2000" u="sng" dirty="0"/>
              <a:t>;</a:t>
            </a:r>
          </a:p>
          <a:p>
            <a:pPr>
              <a:lnSpc>
                <a:spcPct val="80000"/>
              </a:lnSpc>
              <a:buFont typeface="Wingdings" pitchFamily="2" charset="2"/>
              <a:buChar char="Ø"/>
            </a:pPr>
            <a:r>
              <a:rPr lang="tr-TR" sz="2000" b="1" dirty="0"/>
              <a:t>Maddenin </a:t>
            </a:r>
            <a:r>
              <a:rPr lang="tr-TR" sz="2000" b="1" dirty="0" smtClean="0"/>
              <a:t>adı,</a:t>
            </a:r>
            <a:endParaRPr lang="tr-TR" sz="2000" b="1" dirty="0"/>
          </a:p>
          <a:p>
            <a:pPr>
              <a:lnSpc>
                <a:spcPct val="80000"/>
              </a:lnSpc>
              <a:buFont typeface="Wingdings" pitchFamily="2" charset="2"/>
              <a:buChar char="Ø"/>
            </a:pPr>
            <a:r>
              <a:rPr lang="tr-TR" sz="2000" b="1" dirty="0"/>
              <a:t>Maddenin piyasaya arzından sorumlu üretici, ithalatçı ya da dağıtıcının adı, telefon numarası ve tam </a:t>
            </a:r>
            <a:r>
              <a:rPr lang="tr-TR" sz="2000" b="1" dirty="0" smtClean="0"/>
              <a:t>adresi, </a:t>
            </a:r>
            <a:endParaRPr lang="tr-TR" sz="2000" b="1" dirty="0"/>
          </a:p>
          <a:p>
            <a:pPr>
              <a:lnSpc>
                <a:spcPct val="80000"/>
              </a:lnSpc>
              <a:buFont typeface="Wingdings" pitchFamily="2" charset="2"/>
              <a:buChar char="Ø"/>
            </a:pPr>
            <a:r>
              <a:rPr lang="tr-TR" sz="2000" b="1" dirty="0"/>
              <a:t>Tehlike sembolleri ve tehlike </a:t>
            </a:r>
            <a:r>
              <a:rPr lang="tr-TR" sz="2000" b="1" dirty="0" smtClean="0"/>
              <a:t>işareti, </a:t>
            </a:r>
            <a:endParaRPr lang="tr-TR" sz="2000" b="1" dirty="0"/>
          </a:p>
          <a:p>
            <a:pPr>
              <a:lnSpc>
                <a:spcPct val="80000"/>
              </a:lnSpc>
              <a:buNone/>
            </a:pPr>
            <a:r>
              <a:rPr lang="tr-TR" sz="2000" b="1" dirty="0" smtClean="0"/>
              <a:t>      </a:t>
            </a:r>
            <a:r>
              <a:rPr lang="tr-TR" sz="2000" b="1" dirty="0"/>
              <a:t>Maddenin birden fazla tehlikesi olması durumunda, aşağıdaki önceliklere göre tek sembol ve işaret </a:t>
            </a:r>
          </a:p>
          <a:p>
            <a:pPr>
              <a:lnSpc>
                <a:spcPct val="80000"/>
              </a:lnSpc>
              <a:buFont typeface="Wingdings" pitchFamily="2" charset="2"/>
              <a:buNone/>
            </a:pPr>
            <a:r>
              <a:rPr lang="tr-TR" sz="2000" b="1" dirty="0"/>
              <a:t>	1) T &gt; C &gt; X</a:t>
            </a:r>
          </a:p>
          <a:p>
            <a:pPr>
              <a:lnSpc>
                <a:spcPct val="80000"/>
              </a:lnSpc>
              <a:buFont typeface="Wingdings" pitchFamily="2" charset="2"/>
              <a:buNone/>
            </a:pPr>
            <a:r>
              <a:rPr lang="tr-TR" sz="2000" b="1" dirty="0"/>
              <a:t>	2) C &gt; X</a:t>
            </a:r>
          </a:p>
          <a:p>
            <a:pPr>
              <a:lnSpc>
                <a:spcPct val="80000"/>
              </a:lnSpc>
              <a:buFont typeface="Wingdings" pitchFamily="2" charset="2"/>
              <a:buNone/>
            </a:pPr>
            <a:r>
              <a:rPr lang="tr-TR" sz="2000" b="1" dirty="0"/>
              <a:t>	3) E &gt; F &gt; O </a:t>
            </a:r>
          </a:p>
        </p:txBody>
      </p:sp>
      <p:sp>
        <p:nvSpPr>
          <p:cNvPr id="6" name="5 Slayt Numarası Yer Tutucusu"/>
          <p:cNvSpPr>
            <a:spLocks noGrp="1"/>
          </p:cNvSpPr>
          <p:nvPr>
            <p:ph type="sldNum" sz="quarter" idx="12"/>
          </p:nvPr>
        </p:nvSpPr>
        <p:spPr/>
        <p:txBody>
          <a:bodyPr/>
          <a:lstStyle/>
          <a:p>
            <a:fld id="{AF5E3B26-62D8-4653-B851-8E72443B1F6D}" type="slidenum">
              <a:rPr lang="tr-TR" smtClean="0"/>
              <a:pPr/>
              <a:t>31</a:t>
            </a:fld>
            <a:endParaRPr lang="tr-TR"/>
          </a:p>
        </p:txBody>
      </p:sp>
    </p:spTree>
    <p:extLst>
      <p:ext uri="{BB962C8B-B14F-4D97-AF65-F5344CB8AC3E}">
        <p14:creationId xmlns:p14="http://schemas.microsoft.com/office/powerpoint/2010/main" val="312951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071546"/>
            <a:ext cx="8229600" cy="5062554"/>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Risk (R) ibareleri,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Güvenlik (S) ibareleri,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EC ve CAS numarası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yer almalıdır.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Ayrıca, ambalajın hacmi 125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ml’yi</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aşmıyorsa:</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Tahriş edici,</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Kolay alevlenir,</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Alevlenir,</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Oksitleyici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maddelerin etiketlerinde R ve S ibarelerinin kullanılması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gerekmez.</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32</a:t>
            </a:fld>
            <a:endParaRPr lang="tr-TR"/>
          </a:p>
        </p:txBody>
      </p:sp>
    </p:spTree>
    <p:extLst>
      <p:ext uri="{BB962C8B-B14F-4D97-AF65-F5344CB8AC3E}">
        <p14:creationId xmlns:p14="http://schemas.microsoft.com/office/powerpoint/2010/main" val="2668753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533400"/>
            <a:ext cx="9144000" cy="5648325"/>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AF5E3B26-62D8-4653-B851-8E72443B1F6D}" type="slidenum">
              <a:rPr lang="tr-TR" smtClean="0"/>
              <a:pPr/>
              <a:t>33</a:t>
            </a:fld>
            <a:endParaRPr lang="tr-TR"/>
          </a:p>
        </p:txBody>
      </p:sp>
    </p:spTree>
    <p:extLst>
      <p:ext uri="{BB962C8B-B14F-4D97-AF65-F5344CB8AC3E}">
        <p14:creationId xmlns:p14="http://schemas.microsoft.com/office/powerpoint/2010/main" val="3090322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785794"/>
            <a:ext cx="8229600" cy="5348306"/>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solidFill>
                  <a:schemeClr val="tx1"/>
                </a:solidFill>
                <a:effectLst/>
                <a:uLnTx/>
                <a:uFillTx/>
                <a:latin typeface="+mn-lt"/>
                <a:ea typeface="+mn-ea"/>
                <a:cs typeface="+mn-cs"/>
              </a:rPr>
              <a:t>Müstahzar Etiketinde aşağıdaki </a:t>
            </a:r>
            <a:r>
              <a:rPr lang="tr-TR" sz="2400" b="1" u="sng" dirty="0" smtClean="0"/>
              <a:t>bilgiler</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 yer almalıdır: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Tehlikeli müstahzarın ticari adı,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Tehlikeli müstahzarın içinde bulunan madde veya maddelerin kimyasal adları,</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-Müstahzarı oluşturan madde veya maddelerin kimyasal adları, etiketin üzerine aşağıda verilen kurallara uygun olarak yazılır: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T+, T,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Xn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olarak sınıflandırılan maddeler.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C olarak sınıflandırılan maddeler.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Kanserojen,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Mutajen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Üreme sistemine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toksik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(Grup 1, 2, 3)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Tek etkilenmeden sonra öldürücü olmayan etkilerden dolayı çok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toksik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toksik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ya da zararlı,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Tekrarlanan veya uzun süreli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maruziyetten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sonra şiddetli etkilerden dolayı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toksik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veya zararlı,</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 Hassaslaştırıcı maddeler.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34</a:t>
            </a:fld>
            <a:endParaRPr lang="tr-TR"/>
          </a:p>
        </p:txBody>
      </p:sp>
    </p:spTree>
    <p:extLst>
      <p:ext uri="{BB962C8B-B14F-4D97-AF65-F5344CB8AC3E}">
        <p14:creationId xmlns:p14="http://schemas.microsoft.com/office/powerpoint/2010/main" val="807644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Müstahzarın piyasaya arzından sorumlu ve Türkiye’de yerleşik olan üretici, ithalatçı veya dağıtıcının adı, telefon numarası ve adresi,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Tehlike sembolleri ve tehlike işaretleri,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Müstahzarın birden fazla tehlikesi olması durumunda, aşağıdaki önceliklere göre tek sembol ve işaret verilir.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 T &gt; C &gt; X</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2) C &gt; X</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3) E &gt; F &gt; O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4)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Xn</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&gt;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Xi</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Risk-R ibareleri,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Güvenlik-S ibareleri,</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35</a:t>
            </a:fld>
            <a:endParaRPr lang="tr-TR"/>
          </a:p>
        </p:txBody>
      </p:sp>
    </p:spTree>
    <p:extLst>
      <p:ext uri="{BB962C8B-B14F-4D97-AF65-F5344CB8AC3E}">
        <p14:creationId xmlns:p14="http://schemas.microsoft.com/office/powerpoint/2010/main" val="136663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Ambalajın hacmi 125 </a:t>
            </a:r>
            <a:r>
              <a:rPr kumimoji="0" lang="tr-TR" sz="2800" b="1" i="0" u="none" strike="noStrike" kern="1200" cap="none" spc="0" normalizeH="0" baseline="0" noProof="0" dirty="0" err="1" smtClean="0">
                <a:ln>
                  <a:noFill/>
                </a:ln>
                <a:solidFill>
                  <a:schemeClr val="tx1"/>
                </a:solidFill>
                <a:effectLst/>
                <a:uLnTx/>
                <a:uFillTx/>
                <a:latin typeface="+mn-lt"/>
                <a:ea typeface="+mn-ea"/>
                <a:cs typeface="+mn-cs"/>
              </a:rPr>
              <a:t>ml’yi</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aşmıyorsa:</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R41(</a:t>
            </a:r>
            <a:r>
              <a:rPr kumimoji="0" lang="tr-TR" sz="2800" b="1" i="1" u="none" strike="noStrike" kern="1200" cap="none" spc="0" normalizeH="0" baseline="0" noProof="0" dirty="0" smtClean="0">
                <a:ln>
                  <a:noFill/>
                </a:ln>
                <a:solidFill>
                  <a:schemeClr val="tx1"/>
                </a:solidFill>
                <a:effectLst/>
                <a:uLnTx/>
                <a:uFillTx/>
                <a:latin typeface="+mn-lt"/>
                <a:ea typeface="+mn-ea"/>
                <a:cs typeface="+mn-cs"/>
              </a:rPr>
              <a:t>Gözde ciddi hasar riski</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ile belirtilenler veya N sembolü ile gösterilip “çevre için zararlı” olanlar hariç, </a:t>
            </a:r>
          </a:p>
          <a:p>
            <a:pPr marL="514350" marR="0" lvl="0" indent="-514350" algn="l" defTabSz="914400" rtl="0" eaLnBrk="1" fontAlgn="auto" latinLnBrk="0" hangingPunct="1">
              <a:lnSpc>
                <a:spcPct val="80000"/>
              </a:lnSpc>
              <a:spcBef>
                <a:spcPct val="20000"/>
              </a:spcBef>
              <a:spcAft>
                <a:spcPts val="0"/>
              </a:spcAft>
              <a:buClrTx/>
              <a:buSzTx/>
              <a:buFont typeface="+mj-lt"/>
              <a:buAutoNum type="alphaL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“Kolay alevlenir,”</a:t>
            </a:r>
          </a:p>
          <a:p>
            <a:pPr marL="514350" marR="0" lvl="0" indent="-514350" algn="l" defTabSz="914400" rtl="0" eaLnBrk="1" fontAlgn="auto" latinLnBrk="0" hangingPunct="1">
              <a:lnSpc>
                <a:spcPct val="80000"/>
              </a:lnSpc>
              <a:spcBef>
                <a:spcPct val="20000"/>
              </a:spcBef>
              <a:spcAft>
                <a:spcPts val="0"/>
              </a:spcAft>
              <a:buClrTx/>
              <a:buSzTx/>
              <a:buFont typeface="+mj-lt"/>
              <a:buAutoNum type="alphaL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“Oksitleyici,”</a:t>
            </a:r>
          </a:p>
          <a:p>
            <a:pPr marL="514350" marR="0" lvl="0" indent="-514350" algn="l" defTabSz="914400" rtl="0" eaLnBrk="1" fontAlgn="auto" latinLnBrk="0" hangingPunct="1">
              <a:lnSpc>
                <a:spcPct val="80000"/>
              </a:lnSpc>
              <a:spcBef>
                <a:spcPct val="20000"/>
              </a:spcBef>
              <a:spcAft>
                <a:spcPts val="0"/>
              </a:spcAft>
              <a:buClrTx/>
              <a:buSzTx/>
              <a:buFont typeface="+mj-lt"/>
              <a:buAutoNum type="alphaL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“Tahriş edici.”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“Alevlenir”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veya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N sembolü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ile </a:t>
            </a:r>
            <a:r>
              <a:rPr kumimoji="0" lang="tr-TR" sz="2800" b="1" i="0" u="sng" strike="noStrike" kern="1200" cap="none" spc="0" normalizeH="0" baseline="0" noProof="0" dirty="0" smtClean="0">
                <a:ln>
                  <a:noFill/>
                </a:ln>
                <a:solidFill>
                  <a:srgbClr val="FF0000"/>
                </a:solidFill>
                <a:effectLst/>
                <a:uLnTx/>
                <a:uFillTx/>
                <a:latin typeface="+mn-lt"/>
                <a:ea typeface="+mn-ea"/>
                <a:cs typeface="+mn-cs"/>
              </a:rPr>
              <a:t>gösterilmemiş</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 “çevre için tehlikeli”</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olarak sınıflandırılan müstahzarlar için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“S”</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ibaresinin kullanılması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gerekmez.</a:t>
            </a:r>
            <a:endParaRPr kumimoji="0" lang="tr-TR"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36</a:t>
            </a:fld>
            <a:endParaRPr lang="tr-TR"/>
          </a:p>
        </p:txBody>
      </p:sp>
    </p:spTree>
    <p:extLst>
      <p:ext uri="{BB962C8B-B14F-4D97-AF65-F5344CB8AC3E}">
        <p14:creationId xmlns:p14="http://schemas.microsoft.com/office/powerpoint/2010/main" val="2110943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685800"/>
            <a:ext cx="9144000" cy="5588000"/>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AF5E3B26-62D8-4653-B851-8E72443B1F6D}" type="slidenum">
              <a:rPr lang="tr-TR" smtClean="0"/>
              <a:pPr/>
              <a:t>37</a:t>
            </a:fld>
            <a:endParaRPr lang="tr-TR"/>
          </a:p>
        </p:txBody>
      </p:sp>
    </p:spTree>
    <p:extLst>
      <p:ext uri="{BB962C8B-B14F-4D97-AF65-F5344CB8AC3E}">
        <p14:creationId xmlns:p14="http://schemas.microsoft.com/office/powerpoint/2010/main" val="914632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071547"/>
            <a:ext cx="7772400" cy="5143536"/>
          </a:xfrm>
          <a:prstGeom prst="rect">
            <a:avLst/>
          </a:prstGeom>
        </p:spPr>
        <p:txBody>
          <a:bodyPr/>
          <a:lstStyle/>
          <a:p>
            <a:pPr marL="0" marR="0" lvl="0" indent="0" algn="ctr" defTabSz="914400" rtl="0" eaLnBrk="1" fontAlgn="auto" latinLnBrk="0" hangingPunct="1">
              <a:lnSpc>
                <a:spcPct val="14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Tehlikeli Madde Ve Müstahzarların Etiketlenmesinde Kullanılacak Tehlike </a:t>
            </a:r>
            <a:r>
              <a:rPr kumimoji="0" lang="tr-TR" sz="3200" b="1" i="0" u="none" strike="noStrike" kern="1200" cap="none" spc="0" normalizeH="0" baseline="0" noProof="0" dirty="0" smtClean="0">
                <a:ln>
                  <a:noFill/>
                </a:ln>
                <a:solidFill>
                  <a:srgbClr val="FF0000"/>
                </a:solidFill>
                <a:effectLst/>
                <a:uLnTx/>
                <a:uFillTx/>
                <a:latin typeface="+mj-lt"/>
                <a:ea typeface="+mj-ea"/>
                <a:cs typeface="+mj-cs"/>
              </a:rPr>
              <a:t>Sembol  </a:t>
            </a:r>
            <a:r>
              <a:rPr lang="tr-TR" sz="3200" b="1" dirty="0" smtClean="0">
                <a:solidFill>
                  <a:srgbClr val="FF0000"/>
                </a:solidFill>
                <a:latin typeface="+mj-lt"/>
                <a:ea typeface="+mj-ea"/>
                <a:cs typeface="+mj-cs"/>
              </a:rPr>
              <a:t>v</a:t>
            </a:r>
            <a:r>
              <a:rPr kumimoji="0" lang="tr-TR" sz="3200" b="1" i="0" u="none" strike="noStrike" kern="1200" cap="none" spc="0" normalizeH="0" baseline="0" noProof="0" dirty="0" smtClean="0">
                <a:ln>
                  <a:noFill/>
                </a:ln>
                <a:solidFill>
                  <a:srgbClr val="FF0000"/>
                </a:solidFill>
                <a:effectLst/>
                <a:uLnTx/>
                <a:uFillTx/>
                <a:latin typeface="+mj-lt"/>
                <a:ea typeface="+mj-ea"/>
                <a:cs typeface="+mj-cs"/>
              </a:rPr>
              <a:t>e İşaretleri</a:t>
            </a:r>
            <a:r>
              <a:rPr kumimoji="0" lang="tr-TR" sz="3200" b="0" i="0" u="none" strike="noStrike" kern="1200" cap="none" spc="0" normalizeH="0" baseline="0" noProof="0" dirty="0" smtClean="0">
                <a:ln>
                  <a:noFill/>
                </a:ln>
                <a:solidFill>
                  <a:schemeClr val="tx1"/>
                </a:solidFill>
                <a:effectLst/>
                <a:uLnTx/>
                <a:uFillTx/>
                <a:latin typeface="+mj-lt"/>
                <a:ea typeface="+mj-ea"/>
                <a:cs typeface="+mj-cs"/>
              </a:rPr>
              <a:t/>
            </a:r>
            <a:br>
              <a:rPr kumimoji="0" lang="tr-TR" sz="3200" b="0" i="0" u="none" strike="noStrike" kern="1200" cap="none" spc="0" normalizeH="0" baseline="0" noProof="0" dirty="0" smtClean="0">
                <a:ln>
                  <a:noFill/>
                </a:ln>
                <a:solidFill>
                  <a:schemeClr val="tx1"/>
                </a:solidFill>
                <a:effectLst/>
                <a:uLnTx/>
                <a:uFillTx/>
                <a:latin typeface="+mj-lt"/>
                <a:ea typeface="+mj-ea"/>
                <a:cs typeface="+mj-cs"/>
              </a:rPr>
            </a:br>
            <a:r>
              <a:rPr kumimoji="0" lang="tr-TR" sz="3200" b="1" i="0" u="none" strike="noStrike" kern="1200" cap="none" spc="0" normalizeH="0" baseline="0" noProof="0" dirty="0" smtClean="0">
                <a:ln>
                  <a:noFill/>
                </a:ln>
                <a:solidFill>
                  <a:schemeClr val="tx1"/>
                </a:solidFill>
                <a:effectLst/>
                <a:uLnTx/>
                <a:uFillTx/>
                <a:latin typeface="+mj-lt"/>
                <a:ea typeface="+mj-ea"/>
                <a:cs typeface="+mj-cs"/>
              </a:rPr>
              <a:t>Tehlikeli Maddelerin Ve Müstahzarların </a:t>
            </a:r>
            <a:r>
              <a:rPr kumimoji="0" lang="tr-TR" sz="3200" b="1" i="0" u="none" strike="noStrike" kern="1200" cap="none" spc="0" normalizeH="0" baseline="0" noProof="0" dirty="0" smtClean="0">
                <a:ln>
                  <a:noFill/>
                </a:ln>
                <a:solidFill>
                  <a:srgbClr val="FF0000"/>
                </a:solidFill>
                <a:effectLst/>
                <a:uLnTx/>
                <a:uFillTx/>
                <a:latin typeface="+mj-lt"/>
                <a:ea typeface="+mj-ea"/>
                <a:cs typeface="+mj-cs"/>
              </a:rPr>
              <a:t>Sınıflandırılması, Ambalajlanması </a:t>
            </a:r>
            <a:r>
              <a:rPr lang="tr-TR" sz="3200" b="1" dirty="0" smtClean="0">
                <a:latin typeface="+mj-lt"/>
                <a:ea typeface="+mj-ea"/>
                <a:cs typeface="+mj-cs"/>
              </a:rPr>
              <a:t>v</a:t>
            </a:r>
            <a:r>
              <a:rPr kumimoji="0" lang="tr-TR" sz="3200" b="1" i="0" u="none" strike="noStrike" kern="1200" cap="none" spc="0" normalizeH="0" baseline="0" noProof="0" dirty="0" smtClean="0">
                <a:ln>
                  <a:noFill/>
                </a:ln>
                <a:solidFill>
                  <a:schemeClr val="tx1"/>
                </a:solidFill>
                <a:effectLst/>
                <a:uLnTx/>
                <a:uFillTx/>
                <a:latin typeface="+mj-lt"/>
                <a:ea typeface="+mj-ea"/>
                <a:cs typeface="+mj-cs"/>
              </a:rPr>
              <a:t>e </a:t>
            </a:r>
            <a:r>
              <a:rPr kumimoji="0" lang="tr-TR" sz="3200" b="1" i="0" u="none" strike="noStrike" kern="1200" cap="none" spc="0" normalizeH="0" baseline="0" noProof="0" dirty="0" smtClean="0">
                <a:ln>
                  <a:noFill/>
                </a:ln>
                <a:solidFill>
                  <a:srgbClr val="FF0000"/>
                </a:solidFill>
                <a:effectLst/>
                <a:uLnTx/>
                <a:uFillTx/>
                <a:latin typeface="+mj-lt"/>
                <a:ea typeface="+mj-ea"/>
                <a:cs typeface="+mj-cs"/>
              </a:rPr>
              <a:t>Etiketlenmesi </a:t>
            </a:r>
            <a:r>
              <a:rPr kumimoji="0" lang="tr-TR" sz="3200" b="1" i="0" u="none" strike="noStrike" kern="1200" cap="none" spc="0" normalizeH="0" baseline="0" noProof="0" dirty="0" smtClean="0">
                <a:ln>
                  <a:noFill/>
                </a:ln>
                <a:solidFill>
                  <a:schemeClr val="tx1"/>
                </a:solidFill>
                <a:effectLst/>
                <a:uLnTx/>
                <a:uFillTx/>
                <a:latin typeface="+mj-lt"/>
                <a:ea typeface="+mj-ea"/>
                <a:cs typeface="+mj-cs"/>
              </a:rPr>
              <a:t>Hakkında Yönetmelik  Ek-4  </a:t>
            </a:r>
            <a:endParaRPr kumimoji="0" lang="tr-T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38</a:t>
            </a:fld>
            <a:endParaRPr lang="tr-TR"/>
          </a:p>
        </p:txBody>
      </p:sp>
    </p:spTree>
    <p:extLst>
      <p:ext uri="{BB962C8B-B14F-4D97-AF65-F5344CB8AC3E}">
        <p14:creationId xmlns:p14="http://schemas.microsoft.com/office/powerpoint/2010/main" val="1030949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5"/>
          <p:cNvGraphicFramePr>
            <a:graphicFrameLocks noGrp="1"/>
          </p:cNvGraphicFramePr>
          <p:nvPr/>
        </p:nvGraphicFramePr>
        <p:xfrm>
          <a:off x="1752600" y="457200"/>
          <a:ext cx="5295900" cy="6014403"/>
        </p:xfrm>
        <a:graphic>
          <a:graphicData uri="http://schemas.openxmlformats.org/drawingml/2006/table">
            <a:tbl>
              <a:tblPr/>
              <a:tblGrid>
                <a:gridCol w="1762125">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933575">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TEHLİKE ÖZELLİĞİ</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İŞARETİ</a:t>
                      </a:r>
                      <a:endParaRPr kumimoji="0" lang="tr-T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SEMBOLÜ</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   (Turuncu zemin üzerine siyah baskı) </a:t>
                      </a:r>
                      <a:endParaRPr kumimoji="0" lang="tr-T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PATLAYICI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OKSİTLEYİCİ</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O</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KOLAY ALEVLENİR</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ÇOK KOLAY ALEVLENİR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TOKSİK</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ÇOK TOKSİK</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AŞINDIRICI</a:t>
                      </a:r>
                      <a:endParaRPr kumimoji="0" lang="fr-FR"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3" name="Picture 346" descr="patlayıcı"/>
          <p:cNvPicPr>
            <a:picLocks noChangeAspect="1" noChangeArrowheads="1"/>
          </p:cNvPicPr>
          <p:nvPr/>
        </p:nvPicPr>
        <p:blipFill>
          <a:blip r:embed="rId2" cstate="print"/>
          <a:srcRect/>
          <a:stretch>
            <a:fillRect/>
          </a:stretch>
        </p:blipFill>
        <p:spPr bwMode="auto">
          <a:xfrm>
            <a:off x="5708650" y="1371600"/>
            <a:ext cx="539750" cy="539750"/>
          </a:xfrm>
          <a:prstGeom prst="rect">
            <a:avLst/>
          </a:prstGeom>
          <a:noFill/>
        </p:spPr>
      </p:pic>
      <p:pic>
        <p:nvPicPr>
          <p:cNvPr id="4" name="Picture 347" descr="oksitleyici"/>
          <p:cNvPicPr>
            <a:picLocks noChangeAspect="1" noChangeArrowheads="1"/>
          </p:cNvPicPr>
          <p:nvPr/>
        </p:nvPicPr>
        <p:blipFill>
          <a:blip r:embed="rId3" cstate="print"/>
          <a:srcRect/>
          <a:stretch>
            <a:fillRect/>
          </a:stretch>
        </p:blipFill>
        <p:spPr bwMode="auto">
          <a:xfrm>
            <a:off x="5708650" y="2057400"/>
            <a:ext cx="539750" cy="539750"/>
          </a:xfrm>
          <a:prstGeom prst="rect">
            <a:avLst/>
          </a:prstGeom>
          <a:noFill/>
        </p:spPr>
      </p:pic>
      <p:pic>
        <p:nvPicPr>
          <p:cNvPr id="5" name="Picture 348" descr="alev"/>
          <p:cNvPicPr>
            <a:picLocks noChangeAspect="1" noChangeArrowheads="1"/>
          </p:cNvPicPr>
          <p:nvPr/>
        </p:nvPicPr>
        <p:blipFill>
          <a:blip r:embed="rId4" cstate="print"/>
          <a:srcRect/>
          <a:stretch>
            <a:fillRect/>
          </a:stretch>
        </p:blipFill>
        <p:spPr bwMode="auto">
          <a:xfrm>
            <a:off x="5715000" y="2889250"/>
            <a:ext cx="539750" cy="539750"/>
          </a:xfrm>
          <a:prstGeom prst="rect">
            <a:avLst/>
          </a:prstGeom>
          <a:noFill/>
        </p:spPr>
      </p:pic>
      <p:pic>
        <p:nvPicPr>
          <p:cNvPr id="6" name="Picture 349" descr="alev"/>
          <p:cNvPicPr>
            <a:picLocks noChangeAspect="1" noChangeArrowheads="1"/>
          </p:cNvPicPr>
          <p:nvPr/>
        </p:nvPicPr>
        <p:blipFill>
          <a:blip r:embed="rId4" cstate="print"/>
          <a:srcRect/>
          <a:stretch>
            <a:fillRect/>
          </a:stretch>
        </p:blipFill>
        <p:spPr bwMode="auto">
          <a:xfrm>
            <a:off x="5715000" y="3733800"/>
            <a:ext cx="539750" cy="539750"/>
          </a:xfrm>
          <a:prstGeom prst="rect">
            <a:avLst/>
          </a:prstGeom>
          <a:noFill/>
        </p:spPr>
      </p:pic>
      <p:pic>
        <p:nvPicPr>
          <p:cNvPr id="7" name="Picture 350" descr="toksik"/>
          <p:cNvPicPr>
            <a:picLocks noChangeAspect="1" noChangeArrowheads="1"/>
          </p:cNvPicPr>
          <p:nvPr/>
        </p:nvPicPr>
        <p:blipFill>
          <a:blip r:embed="rId5" cstate="print"/>
          <a:srcRect/>
          <a:stretch>
            <a:fillRect/>
          </a:stretch>
        </p:blipFill>
        <p:spPr bwMode="auto">
          <a:xfrm>
            <a:off x="5715000" y="4521200"/>
            <a:ext cx="539750" cy="539750"/>
          </a:xfrm>
          <a:prstGeom prst="rect">
            <a:avLst/>
          </a:prstGeom>
          <a:noFill/>
        </p:spPr>
      </p:pic>
      <p:pic>
        <p:nvPicPr>
          <p:cNvPr id="8" name="Picture 351" descr="toksik"/>
          <p:cNvPicPr>
            <a:picLocks noChangeAspect="1" noChangeArrowheads="1"/>
          </p:cNvPicPr>
          <p:nvPr/>
        </p:nvPicPr>
        <p:blipFill>
          <a:blip r:embed="rId5" cstate="print"/>
          <a:srcRect/>
          <a:stretch>
            <a:fillRect/>
          </a:stretch>
        </p:blipFill>
        <p:spPr bwMode="auto">
          <a:xfrm>
            <a:off x="5715000" y="5181600"/>
            <a:ext cx="539750" cy="539750"/>
          </a:xfrm>
          <a:prstGeom prst="rect">
            <a:avLst/>
          </a:prstGeom>
          <a:noFill/>
        </p:spPr>
      </p:pic>
      <p:pic>
        <p:nvPicPr>
          <p:cNvPr id="9" name="Picture 352" descr="korozif"/>
          <p:cNvPicPr>
            <a:picLocks noChangeAspect="1" noChangeArrowheads="1"/>
          </p:cNvPicPr>
          <p:nvPr/>
        </p:nvPicPr>
        <p:blipFill>
          <a:blip r:embed="rId6" cstate="print"/>
          <a:srcRect/>
          <a:stretch>
            <a:fillRect/>
          </a:stretch>
        </p:blipFill>
        <p:spPr bwMode="auto">
          <a:xfrm>
            <a:off x="5715000" y="5867400"/>
            <a:ext cx="539750" cy="539750"/>
          </a:xfrm>
          <a:prstGeom prst="rect">
            <a:avLst/>
          </a:prstGeom>
          <a:noFill/>
        </p:spPr>
      </p:pic>
      <p:sp>
        <p:nvSpPr>
          <p:cNvPr id="10" name="9 Slayt Numarası Yer Tutucusu"/>
          <p:cNvSpPr>
            <a:spLocks noGrp="1"/>
          </p:cNvSpPr>
          <p:nvPr>
            <p:ph type="sldNum" sz="quarter" idx="12"/>
          </p:nvPr>
        </p:nvSpPr>
        <p:spPr/>
        <p:txBody>
          <a:bodyPr/>
          <a:lstStyle/>
          <a:p>
            <a:fld id="{AF5E3B26-62D8-4653-B851-8E72443B1F6D}" type="slidenum">
              <a:rPr lang="tr-TR" smtClean="0"/>
              <a:pPr/>
              <a:t>39</a:t>
            </a:fld>
            <a:endParaRPr lang="tr-TR"/>
          </a:p>
        </p:txBody>
      </p:sp>
    </p:spTree>
    <p:extLst>
      <p:ext uri="{BB962C8B-B14F-4D97-AF65-F5344CB8AC3E}">
        <p14:creationId xmlns:p14="http://schemas.microsoft.com/office/powerpoint/2010/main" val="153549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EN İYİ KORUNMA YÖNTEMİ,  TEHLİKELİ MADDELERİN İŞ YERİNDE KULLANILMAMASIDIR</a:t>
            </a:r>
            <a:endParaRPr lang="tr-TR" sz="2400" b="1" dirty="0"/>
          </a:p>
        </p:txBody>
      </p:sp>
      <p:sp>
        <p:nvSpPr>
          <p:cNvPr id="3" name="2 İçerik Yer Tutucusu"/>
          <p:cNvSpPr>
            <a:spLocks noGrp="1"/>
          </p:cNvSpPr>
          <p:nvPr>
            <p:ph idx="1"/>
          </p:nvPr>
        </p:nvSpPr>
        <p:spPr>
          <a:xfrm>
            <a:off x="500034" y="2143116"/>
            <a:ext cx="8186766" cy="3983047"/>
          </a:xfrm>
        </p:spPr>
        <p:txBody>
          <a:bodyPr/>
          <a:lstStyle/>
          <a:p>
            <a:pPr>
              <a:buFont typeface="Wingdings" pitchFamily="2" charset="2"/>
              <a:buChar char="Ø"/>
            </a:pPr>
            <a:r>
              <a:rPr lang="tr-TR" dirty="0" smtClean="0"/>
              <a:t>Zararlı maddeler çok farklı biçimlerdedir ve </a:t>
            </a:r>
            <a:r>
              <a:rPr lang="tr-TR" dirty="0" smtClean="0">
                <a:solidFill>
                  <a:srgbClr val="7030A0"/>
                </a:solidFill>
              </a:rPr>
              <a:t>deride kızarıklıklardan kansere kadar </a:t>
            </a:r>
            <a:r>
              <a:rPr lang="tr-TR" dirty="0" smtClean="0"/>
              <a:t>çeşitli sağlık sorunlarına neden olabilmektedirler. Kimyasallarla çalışmak tehlikeli olabileceğinden, bütün çalışanların tehlikeli maddelere karşı iyi korunması gerekir.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4</a:t>
            </a:fld>
            <a:endParaRPr lang="tr-TR"/>
          </a:p>
        </p:txBody>
      </p:sp>
    </p:spTree>
    <p:extLst>
      <p:ext uri="{BB962C8B-B14F-4D97-AF65-F5344CB8AC3E}">
        <p14:creationId xmlns:p14="http://schemas.microsoft.com/office/powerpoint/2010/main" val="890822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59"/>
          <p:cNvGraphicFramePr>
            <a:graphicFrameLocks noGrp="1"/>
          </p:cNvGraphicFramePr>
          <p:nvPr/>
        </p:nvGraphicFramePr>
        <p:xfrm>
          <a:off x="1447800" y="609600"/>
          <a:ext cx="5321300" cy="5943600"/>
        </p:xfrm>
        <a:graphic>
          <a:graphicData uri="http://schemas.openxmlformats.org/drawingml/2006/table">
            <a:tbl>
              <a:tblPr/>
              <a:tblGrid>
                <a:gridCol w="1771650">
                  <a:extLst>
                    <a:ext uri="{9D8B030D-6E8A-4147-A177-3AD203B41FA5}">
                      <a16:colId xmlns:a16="http://schemas.microsoft.com/office/drawing/2014/main" val="20000"/>
                    </a:ext>
                  </a:extLst>
                </a:gridCol>
                <a:gridCol w="1616075">
                  <a:extLst>
                    <a:ext uri="{9D8B030D-6E8A-4147-A177-3AD203B41FA5}">
                      <a16:colId xmlns:a16="http://schemas.microsoft.com/office/drawing/2014/main" val="20001"/>
                    </a:ext>
                  </a:extLst>
                </a:gridCol>
                <a:gridCol w="1933575">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Times New Roman" pitchFamily="18" charset="0"/>
                          <a:cs typeface="Times New Roman" pitchFamily="18" charset="0"/>
                        </a:rPr>
                        <a:t>ZARARLI</a:t>
                      </a:r>
                      <a:endParaRPr kumimoji="0" lang="de-DE" sz="2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Xn</a:t>
                      </a:r>
                      <a:endParaRPr kumimoji="0" lang="fr-FR"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TAHRİŞ EDİCİ</a:t>
                      </a:r>
                      <a:endParaRPr kumimoji="0" lang="fr-F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Xi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HASSASLAŞ</a:t>
                      </a: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TI</a:t>
                      </a: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CI</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Soluma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ile</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hassaslaştırıcı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Xn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HASSASLAŞ     TIRICI</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Cilt teması ile hassaslaştırıcı</a:t>
                      </a:r>
                      <a:endParaRPr kumimoji="0" lang="tr-T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Xi</a:t>
                      </a:r>
                      <a:endParaRPr kumimoji="0" lang="fr-FR"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KANSEROJEN</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a:t>
                      </a: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fr-FR" sz="1600" b="1" i="0" u="none" strike="noStrike" cap="none" normalizeH="0" baseline="0" dirty="0" err="1" smtClean="0">
                          <a:ln>
                            <a:noFill/>
                          </a:ln>
                          <a:solidFill>
                            <a:schemeClr val="tx1"/>
                          </a:solidFill>
                          <a:effectLst/>
                          <a:latin typeface="Times New Roman" pitchFamily="18" charset="0"/>
                          <a:cs typeface="Times New Roman" pitchFamily="18" charset="0"/>
                        </a:rPr>
                        <a:t>ve</a:t>
                      </a: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 2</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KANSEROJEN</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 </a:t>
                      </a: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 3</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Xn</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161" descr="zararlı"/>
          <p:cNvPicPr>
            <a:picLocks noChangeAspect="1" noChangeArrowheads="1"/>
          </p:cNvPicPr>
          <p:nvPr/>
        </p:nvPicPr>
        <p:blipFill>
          <a:blip r:embed="rId2" cstate="print"/>
          <a:srcRect/>
          <a:stretch>
            <a:fillRect/>
          </a:stretch>
        </p:blipFill>
        <p:spPr bwMode="auto">
          <a:xfrm>
            <a:off x="5486400" y="838200"/>
            <a:ext cx="539750" cy="539750"/>
          </a:xfrm>
          <a:prstGeom prst="rect">
            <a:avLst/>
          </a:prstGeom>
          <a:noFill/>
        </p:spPr>
      </p:pic>
      <p:pic>
        <p:nvPicPr>
          <p:cNvPr id="4" name="Picture 161" descr="zararlı"/>
          <p:cNvPicPr>
            <a:picLocks noChangeAspect="1" noChangeArrowheads="1"/>
          </p:cNvPicPr>
          <p:nvPr/>
        </p:nvPicPr>
        <p:blipFill>
          <a:blip r:embed="rId2" cstate="print"/>
          <a:srcRect/>
          <a:stretch>
            <a:fillRect/>
          </a:stretch>
        </p:blipFill>
        <p:spPr bwMode="auto">
          <a:xfrm>
            <a:off x="5508104" y="1844824"/>
            <a:ext cx="539750" cy="539750"/>
          </a:xfrm>
          <a:prstGeom prst="rect">
            <a:avLst/>
          </a:prstGeom>
          <a:noFill/>
        </p:spPr>
      </p:pic>
      <p:pic>
        <p:nvPicPr>
          <p:cNvPr id="5" name="Picture 161" descr="zararlı"/>
          <p:cNvPicPr>
            <a:picLocks noChangeAspect="1" noChangeArrowheads="1"/>
          </p:cNvPicPr>
          <p:nvPr/>
        </p:nvPicPr>
        <p:blipFill>
          <a:blip r:embed="rId2" cstate="print"/>
          <a:srcRect/>
          <a:stretch>
            <a:fillRect/>
          </a:stretch>
        </p:blipFill>
        <p:spPr bwMode="auto">
          <a:xfrm>
            <a:off x="5508104" y="2852936"/>
            <a:ext cx="539750" cy="539750"/>
          </a:xfrm>
          <a:prstGeom prst="rect">
            <a:avLst/>
          </a:prstGeom>
          <a:noFill/>
        </p:spPr>
      </p:pic>
      <p:pic>
        <p:nvPicPr>
          <p:cNvPr id="6" name="Picture 161" descr="zararlı"/>
          <p:cNvPicPr>
            <a:picLocks noChangeAspect="1" noChangeArrowheads="1"/>
          </p:cNvPicPr>
          <p:nvPr/>
        </p:nvPicPr>
        <p:blipFill>
          <a:blip r:embed="rId2" cstate="print"/>
          <a:srcRect/>
          <a:stretch>
            <a:fillRect/>
          </a:stretch>
        </p:blipFill>
        <p:spPr bwMode="auto">
          <a:xfrm>
            <a:off x="5508104" y="3861048"/>
            <a:ext cx="539750" cy="539750"/>
          </a:xfrm>
          <a:prstGeom prst="rect">
            <a:avLst/>
          </a:prstGeom>
          <a:noFill/>
        </p:spPr>
      </p:pic>
      <p:pic>
        <p:nvPicPr>
          <p:cNvPr id="7" name="Picture 160" descr="toksik"/>
          <p:cNvPicPr>
            <a:picLocks noChangeAspect="1" noChangeArrowheads="1"/>
          </p:cNvPicPr>
          <p:nvPr/>
        </p:nvPicPr>
        <p:blipFill>
          <a:blip r:embed="rId3" cstate="print"/>
          <a:srcRect/>
          <a:stretch>
            <a:fillRect/>
          </a:stretch>
        </p:blipFill>
        <p:spPr bwMode="auto">
          <a:xfrm>
            <a:off x="5486400" y="4953000"/>
            <a:ext cx="539750" cy="539750"/>
          </a:xfrm>
          <a:prstGeom prst="rect">
            <a:avLst/>
          </a:prstGeom>
          <a:noFill/>
        </p:spPr>
      </p:pic>
      <p:pic>
        <p:nvPicPr>
          <p:cNvPr id="8" name="Picture 161" descr="zararlı"/>
          <p:cNvPicPr>
            <a:picLocks noChangeAspect="1" noChangeArrowheads="1"/>
          </p:cNvPicPr>
          <p:nvPr/>
        </p:nvPicPr>
        <p:blipFill>
          <a:blip r:embed="rId2" cstate="print"/>
          <a:srcRect/>
          <a:stretch>
            <a:fillRect/>
          </a:stretch>
        </p:blipFill>
        <p:spPr bwMode="auto">
          <a:xfrm>
            <a:off x="5580112" y="5877272"/>
            <a:ext cx="539750" cy="539750"/>
          </a:xfrm>
          <a:prstGeom prst="rect">
            <a:avLst/>
          </a:prstGeom>
          <a:noFill/>
        </p:spPr>
      </p:pic>
      <p:sp>
        <p:nvSpPr>
          <p:cNvPr id="9" name="8 Slayt Numarası Yer Tutucusu"/>
          <p:cNvSpPr>
            <a:spLocks noGrp="1"/>
          </p:cNvSpPr>
          <p:nvPr>
            <p:ph type="sldNum" sz="quarter" idx="12"/>
          </p:nvPr>
        </p:nvSpPr>
        <p:spPr/>
        <p:txBody>
          <a:bodyPr/>
          <a:lstStyle/>
          <a:p>
            <a:fld id="{AF5E3B26-62D8-4653-B851-8E72443B1F6D}" type="slidenum">
              <a:rPr lang="tr-TR" smtClean="0"/>
              <a:pPr/>
              <a:t>40</a:t>
            </a:fld>
            <a:endParaRPr lang="tr-TR"/>
          </a:p>
        </p:txBody>
      </p:sp>
    </p:spTree>
    <p:extLst>
      <p:ext uri="{BB962C8B-B14F-4D97-AF65-F5344CB8AC3E}">
        <p14:creationId xmlns:p14="http://schemas.microsoft.com/office/powerpoint/2010/main" val="338431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8"/>
          <p:cNvGraphicFramePr>
            <a:graphicFrameLocks noGrp="1"/>
          </p:cNvGraphicFramePr>
          <p:nvPr/>
        </p:nvGraphicFramePr>
        <p:xfrm>
          <a:off x="1905000" y="685800"/>
          <a:ext cx="5321300" cy="5029201"/>
        </p:xfrm>
        <a:graphic>
          <a:graphicData uri="http://schemas.openxmlformats.org/drawingml/2006/table">
            <a:tbl>
              <a:tblPr/>
              <a:tblGrid>
                <a:gridCol w="1746250">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933575">
                  <a:extLst>
                    <a:ext uri="{9D8B030D-6E8A-4147-A177-3AD203B41FA5}">
                      <a16:colId xmlns:a16="http://schemas.microsoft.com/office/drawing/2014/main" val="20002"/>
                    </a:ext>
                  </a:extLst>
                </a:gridCol>
              </a:tblGrid>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Times New Roman" pitchFamily="18" charset="0"/>
                          <a:cs typeface="Times New Roman" pitchFamily="18" charset="0"/>
                        </a:rPr>
                        <a:t>MUTAJEN</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a:t>
                      </a:r>
                      <a:r>
                        <a:rPr kumimoji="0" lang="de-DE" sz="1600" b="1"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de-DE" sz="1600" b="1" i="0" u="none" strike="noStrike" cap="none" normalizeH="0" baseline="0" dirty="0" err="1" smtClean="0">
                          <a:ln>
                            <a:noFill/>
                          </a:ln>
                          <a:solidFill>
                            <a:schemeClr val="tx1"/>
                          </a:solidFill>
                          <a:effectLst/>
                          <a:latin typeface="Times New Roman" pitchFamily="18" charset="0"/>
                          <a:cs typeface="Times New Roman" pitchFamily="18" charset="0"/>
                        </a:rPr>
                        <a:t>ve</a:t>
                      </a:r>
                      <a:r>
                        <a:rPr kumimoji="0" lang="de-DE" sz="1600" b="1" i="0" u="none" strike="noStrike" cap="none" normalizeH="0" baseline="0" dirty="0" smtClean="0">
                          <a:ln>
                            <a:noFill/>
                          </a:ln>
                          <a:solidFill>
                            <a:schemeClr val="tx1"/>
                          </a:solidFill>
                          <a:effectLst/>
                          <a:latin typeface="Times New Roman" pitchFamily="18" charset="0"/>
                          <a:cs typeface="Times New Roman" pitchFamily="18" charset="0"/>
                        </a:rPr>
                        <a:t> 2</a:t>
                      </a:r>
                      <a:endParaRPr kumimoji="0" lang="de-DE"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7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MUTAJEN</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a:t>
                      </a: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 3</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Xn</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9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600" b="1" i="0" u="none" strike="noStrike" cap="none" normalizeH="0" baseline="0" dirty="0" smtClean="0">
                          <a:ln>
                            <a:noFill/>
                          </a:ln>
                          <a:solidFill>
                            <a:schemeClr val="tx1"/>
                          </a:solidFill>
                          <a:effectLst/>
                          <a:latin typeface="Times New Roman" pitchFamily="18" charset="0"/>
                          <a:cs typeface="Times New Roman" pitchFamily="18" charset="0"/>
                        </a:rPr>
                        <a:t>ÜREME SİSTEMİNE TOKSİK</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a:t>
                      </a:r>
                      <a:r>
                        <a:rPr kumimoji="0" lang="nb-NO" sz="1600" b="1" i="0" u="none" strike="noStrike" cap="none" normalizeH="0" baseline="0" dirty="0" smtClean="0">
                          <a:ln>
                            <a:noFill/>
                          </a:ln>
                          <a:solidFill>
                            <a:schemeClr val="tx1"/>
                          </a:solidFill>
                          <a:effectLst/>
                          <a:latin typeface="Times New Roman" pitchFamily="18" charset="0"/>
                          <a:cs typeface="Times New Roman" pitchFamily="18" charset="0"/>
                        </a:rPr>
                        <a:t> 1 ve 2</a:t>
                      </a:r>
                      <a:endParaRPr kumimoji="0" lang="nb-NO"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4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ÜREME SİSTEMİNE TOKSİK</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Grup</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3</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imes New Roman" pitchFamily="18" charset="0"/>
                          <a:cs typeface="Times New Roman" pitchFamily="18" charset="0"/>
                        </a:rPr>
                        <a:t>Xn</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ÇEVRE İÇİN TEHLİKELİ</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3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 name="Picture 131" descr="toksik"/>
          <p:cNvPicPr>
            <a:picLocks noChangeAspect="1" noChangeArrowheads="1"/>
          </p:cNvPicPr>
          <p:nvPr/>
        </p:nvPicPr>
        <p:blipFill>
          <a:blip r:embed="rId2" cstate="print"/>
          <a:srcRect/>
          <a:stretch>
            <a:fillRect/>
          </a:stretch>
        </p:blipFill>
        <p:spPr bwMode="auto">
          <a:xfrm>
            <a:off x="5943600" y="838200"/>
            <a:ext cx="539750" cy="539750"/>
          </a:xfrm>
          <a:prstGeom prst="rect">
            <a:avLst/>
          </a:prstGeom>
          <a:noFill/>
        </p:spPr>
      </p:pic>
      <p:pic>
        <p:nvPicPr>
          <p:cNvPr id="4" name="Picture 131" descr="toksik"/>
          <p:cNvPicPr>
            <a:picLocks noChangeAspect="1" noChangeArrowheads="1"/>
          </p:cNvPicPr>
          <p:nvPr/>
        </p:nvPicPr>
        <p:blipFill>
          <a:blip r:embed="rId2" cstate="print"/>
          <a:srcRect/>
          <a:stretch>
            <a:fillRect/>
          </a:stretch>
        </p:blipFill>
        <p:spPr bwMode="auto">
          <a:xfrm>
            <a:off x="5940152" y="2924944"/>
            <a:ext cx="539750" cy="539750"/>
          </a:xfrm>
          <a:prstGeom prst="rect">
            <a:avLst/>
          </a:prstGeom>
          <a:noFill/>
        </p:spPr>
      </p:pic>
      <p:pic>
        <p:nvPicPr>
          <p:cNvPr id="5" name="Picture 129" descr="zararlı"/>
          <p:cNvPicPr>
            <a:picLocks noChangeAspect="1" noChangeArrowheads="1"/>
          </p:cNvPicPr>
          <p:nvPr/>
        </p:nvPicPr>
        <p:blipFill>
          <a:blip r:embed="rId3" cstate="print"/>
          <a:srcRect/>
          <a:stretch>
            <a:fillRect/>
          </a:stretch>
        </p:blipFill>
        <p:spPr bwMode="auto">
          <a:xfrm>
            <a:off x="5940152" y="4077072"/>
            <a:ext cx="539750" cy="539750"/>
          </a:xfrm>
          <a:prstGeom prst="rect">
            <a:avLst/>
          </a:prstGeom>
          <a:noFill/>
        </p:spPr>
      </p:pic>
      <p:pic>
        <p:nvPicPr>
          <p:cNvPr id="6" name="Picture 129" descr="zararlı"/>
          <p:cNvPicPr>
            <a:picLocks noChangeAspect="1" noChangeArrowheads="1"/>
          </p:cNvPicPr>
          <p:nvPr/>
        </p:nvPicPr>
        <p:blipFill>
          <a:blip r:embed="rId3" cstate="print"/>
          <a:srcRect/>
          <a:stretch>
            <a:fillRect/>
          </a:stretch>
        </p:blipFill>
        <p:spPr bwMode="auto">
          <a:xfrm>
            <a:off x="5940152" y="1772816"/>
            <a:ext cx="539750" cy="539750"/>
          </a:xfrm>
          <a:prstGeom prst="rect">
            <a:avLst/>
          </a:prstGeom>
          <a:noFill/>
        </p:spPr>
      </p:pic>
      <p:pic>
        <p:nvPicPr>
          <p:cNvPr id="7" name="Picture 133" descr="çevre"/>
          <p:cNvPicPr>
            <a:picLocks noChangeAspect="1" noChangeArrowheads="1"/>
          </p:cNvPicPr>
          <p:nvPr/>
        </p:nvPicPr>
        <p:blipFill>
          <a:blip r:embed="rId4" cstate="print"/>
          <a:srcRect/>
          <a:stretch>
            <a:fillRect/>
          </a:stretch>
        </p:blipFill>
        <p:spPr bwMode="auto">
          <a:xfrm>
            <a:off x="5943600" y="5029200"/>
            <a:ext cx="539750" cy="539750"/>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AF5E3B26-62D8-4653-B851-8E72443B1F6D}" type="slidenum">
              <a:rPr lang="tr-TR" smtClean="0"/>
              <a:pPr/>
              <a:t>41</a:t>
            </a:fld>
            <a:endParaRPr lang="tr-TR"/>
          </a:p>
        </p:txBody>
      </p:sp>
    </p:spTree>
    <p:extLst>
      <p:ext uri="{BB962C8B-B14F-4D97-AF65-F5344CB8AC3E}">
        <p14:creationId xmlns:p14="http://schemas.microsoft.com/office/powerpoint/2010/main" val="208530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KİMYASALIN   FİZİKSEL   BİÇİMİ</a:t>
            </a:r>
            <a:endParaRPr lang="tr-TR" sz="2400" b="1" dirty="0"/>
          </a:p>
        </p:txBody>
      </p:sp>
      <p:sp>
        <p:nvSpPr>
          <p:cNvPr id="4" name="2 İçerik Yer Tutucusu"/>
          <p:cNvSpPr>
            <a:spLocks noGrp="1"/>
          </p:cNvSpPr>
          <p:nvPr>
            <p:ph idx="1"/>
          </p:nvPr>
        </p:nvSpPr>
        <p:spPr>
          <a:xfrm>
            <a:off x="457200" y="2285992"/>
            <a:ext cx="8229600" cy="3840171"/>
          </a:xfrm>
        </p:spPr>
        <p:txBody>
          <a:bodyPr/>
          <a:lstStyle/>
          <a:p>
            <a:r>
              <a:rPr lang="tr-TR" dirty="0" smtClean="0"/>
              <a:t>Kimyasalın fiziksel biçimi, vücudumuza nasıl gireceğini ve yapacağı zararı etkileyebilir.</a:t>
            </a:r>
          </a:p>
          <a:p>
            <a:r>
              <a:rPr lang="tr-TR" dirty="0" smtClean="0"/>
              <a:t>Kimyasal maddeler katı, toz, sıvı, buhar ve gaz biçimindedir.</a:t>
            </a:r>
            <a:endParaRPr lang="tr-TR"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42</a:t>
            </a:fld>
            <a:endParaRPr lang="tr-TR"/>
          </a:p>
        </p:txBody>
      </p:sp>
    </p:spTree>
    <p:extLst>
      <p:ext uri="{BB962C8B-B14F-4D97-AF65-F5344CB8AC3E}">
        <p14:creationId xmlns:p14="http://schemas.microsoft.com/office/powerpoint/2010/main" val="3445064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KATILAR</a:t>
            </a:r>
            <a:endParaRPr lang="tr-TR" sz="2400" b="1" dirty="0"/>
          </a:p>
        </p:txBody>
      </p:sp>
      <p:sp>
        <p:nvSpPr>
          <p:cNvPr id="4" name="Rectangle 3"/>
          <p:cNvSpPr>
            <a:spLocks noGrp="1" noChangeArrowheads="1"/>
          </p:cNvSpPr>
          <p:nvPr>
            <p:ph idx="1"/>
          </p:nvPr>
        </p:nvSpPr>
        <p:spPr/>
        <p:txBody>
          <a:bodyPr>
            <a:normAutofit fontScale="92500" lnSpcReduction="10000"/>
          </a:bodyPr>
          <a:lstStyle/>
          <a:p>
            <a:pPr>
              <a:lnSpc>
                <a:spcPct val="80000"/>
              </a:lnSpc>
              <a:buFont typeface="Wingdings" pitchFamily="2" charset="2"/>
              <a:buChar char="v"/>
            </a:pPr>
            <a:r>
              <a:rPr lang="tr-TR" sz="2000" b="1" dirty="0"/>
              <a:t>Kimyasal zehirlenmeye yol açma </a:t>
            </a:r>
            <a:r>
              <a:rPr lang="tr-TR" sz="2000" b="1" dirty="0" smtClean="0"/>
              <a:t>ihtimali </a:t>
            </a:r>
            <a:r>
              <a:rPr lang="tr-TR" sz="2000" b="1" u="sng" dirty="0"/>
              <a:t>en düşük olan </a:t>
            </a:r>
            <a:r>
              <a:rPr lang="tr-TR" sz="2000" b="1" u="sng" dirty="0" smtClean="0"/>
              <a:t> </a:t>
            </a:r>
            <a:r>
              <a:rPr lang="tr-TR" sz="2000" b="1" u="sng" dirty="0"/>
              <a:t>maddeler</a:t>
            </a:r>
            <a:r>
              <a:rPr lang="tr-TR" sz="2000" b="1" dirty="0"/>
              <a:t> katı biçimde olanlardır. </a:t>
            </a:r>
            <a:r>
              <a:rPr lang="tr-TR" sz="2000" b="1" dirty="0" smtClean="0"/>
              <a:t> Ancak </a:t>
            </a:r>
            <a:r>
              <a:rPr lang="tr-TR" sz="2000" b="1" dirty="0"/>
              <a:t>katı kimyasal maddelerin bazıları deriye ya da yiyeceklerimize bulaştığında ve de bunlar </a:t>
            </a:r>
            <a:r>
              <a:rPr lang="tr-TR" sz="2000" b="1" u="sng" dirty="0"/>
              <a:t>yutulduğunda zehirlenmeye </a:t>
            </a:r>
            <a:r>
              <a:rPr lang="tr-TR" sz="2000" b="1" u="sng" dirty="0" smtClean="0"/>
              <a:t>neden </a:t>
            </a:r>
            <a:r>
              <a:rPr lang="tr-TR" sz="2000" b="1" u="sng" dirty="0"/>
              <a:t>olabilir</a:t>
            </a:r>
            <a:r>
              <a:rPr lang="tr-TR" sz="2000" b="1" dirty="0"/>
              <a:t>. Katı biçimdeki kimyasalın yutulmasını önlemek için </a:t>
            </a:r>
            <a:r>
              <a:rPr lang="tr-TR" sz="2000" b="1" u="sng" dirty="0"/>
              <a:t>kişisel hijyen</a:t>
            </a:r>
            <a:r>
              <a:rPr lang="tr-TR" sz="2000" b="1" dirty="0"/>
              <a:t> önemlidir</a:t>
            </a:r>
            <a:r>
              <a:rPr lang="tr-TR" sz="2000" b="1" dirty="0" smtClean="0"/>
              <a:t>.</a:t>
            </a:r>
          </a:p>
          <a:p>
            <a:pPr>
              <a:lnSpc>
                <a:spcPct val="80000"/>
              </a:lnSpc>
              <a:buFont typeface="Wingdings" pitchFamily="2" charset="2"/>
              <a:buChar char="v"/>
            </a:pPr>
            <a:endParaRPr lang="tr-TR" sz="2000" b="1" dirty="0"/>
          </a:p>
          <a:p>
            <a:pPr>
              <a:lnSpc>
                <a:spcPct val="80000"/>
              </a:lnSpc>
              <a:buFont typeface="Wingdings" pitchFamily="2" charset="2"/>
              <a:buChar char="v"/>
            </a:pPr>
            <a:r>
              <a:rPr lang="tr-TR" sz="2000" b="1" dirty="0"/>
              <a:t>Katı maddelerde en büyük tehlike, </a:t>
            </a:r>
            <a:r>
              <a:rPr lang="tr-TR" sz="2000" b="1" u="sng" dirty="0" smtClean="0"/>
              <a:t>bazı </a:t>
            </a:r>
            <a:r>
              <a:rPr lang="tr-TR" sz="2000" b="1" u="sng" dirty="0"/>
              <a:t>iş süreçlerinde daha tehlikeli biçime dönüşmesidir</a:t>
            </a:r>
            <a:r>
              <a:rPr lang="tr-TR" sz="2000" b="1" dirty="0"/>
              <a:t>. Örneğin, kereste doğrandığında talaşa dönüşebilir ve solunum yoluyla </a:t>
            </a:r>
            <a:r>
              <a:rPr lang="tr-TR" sz="2000" b="1" dirty="0" smtClean="0"/>
              <a:t>vücudumuzu  etkileyebilir</a:t>
            </a:r>
            <a:r>
              <a:rPr lang="tr-TR" sz="2000" b="1" dirty="0"/>
              <a:t>. Kaynak elektrotları çubukları dumana ve gazlara dönüşebilir. Normal durumda zararı olmayan poliüretan köpük, yandığında öldürücü gazlar çıkartabilir</a:t>
            </a:r>
            <a:r>
              <a:rPr lang="tr-TR" sz="2000" b="1" dirty="0" smtClean="0"/>
              <a:t>.</a:t>
            </a:r>
          </a:p>
          <a:p>
            <a:pPr>
              <a:lnSpc>
                <a:spcPct val="80000"/>
              </a:lnSpc>
              <a:buFont typeface="Wingdings" pitchFamily="2" charset="2"/>
              <a:buChar char="v"/>
            </a:pPr>
            <a:endParaRPr lang="tr-TR" sz="2000" b="1" dirty="0"/>
          </a:p>
          <a:p>
            <a:pPr>
              <a:lnSpc>
                <a:spcPct val="80000"/>
              </a:lnSpc>
              <a:buFont typeface="Wingdings" pitchFamily="2" charset="2"/>
              <a:buChar char="v"/>
            </a:pPr>
            <a:r>
              <a:rPr lang="tr-TR" sz="2000" b="1" dirty="0"/>
              <a:t>Katı biçimdeki kimyasal maddeler solunabilen </a:t>
            </a:r>
            <a:r>
              <a:rPr lang="tr-TR" sz="2000" b="1" dirty="0" err="1"/>
              <a:t>toksik</a:t>
            </a:r>
            <a:r>
              <a:rPr lang="tr-TR" sz="2000" b="1" dirty="0"/>
              <a:t> buharlar çıkartabilir, yanıcı ve patlayıcı olabilir ve deriyi aşındırabilir</a:t>
            </a:r>
            <a:r>
              <a:rPr lang="tr-TR" sz="2000" b="1" dirty="0" smtClean="0"/>
              <a:t>.</a:t>
            </a:r>
          </a:p>
          <a:p>
            <a:pPr>
              <a:lnSpc>
                <a:spcPct val="80000"/>
              </a:lnSpc>
              <a:buFont typeface="Wingdings" pitchFamily="2" charset="2"/>
              <a:buChar char="v"/>
            </a:pPr>
            <a:endParaRPr lang="tr-TR" sz="2000" b="1" dirty="0"/>
          </a:p>
          <a:p>
            <a:pPr>
              <a:lnSpc>
                <a:spcPct val="80000"/>
              </a:lnSpc>
              <a:buFont typeface="Wingdings" pitchFamily="2" charset="2"/>
              <a:buChar char="v"/>
            </a:pPr>
            <a:r>
              <a:rPr lang="tr-TR" sz="2000" b="1" dirty="0"/>
              <a:t>Katı kimyasal maddelerle çalışırken ve özellikle bunları daha tehlikeli biçime dönüştüren </a:t>
            </a:r>
            <a:r>
              <a:rPr lang="tr-TR" sz="2000" b="1" u="sng" dirty="0"/>
              <a:t>iş süreçleri sırasında etkili kontrol önlemleri uygulanmalıdır</a:t>
            </a:r>
            <a:r>
              <a:rPr lang="tr-TR" sz="2000" b="1" dirty="0"/>
              <a:t>.</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43</a:t>
            </a:fld>
            <a:endParaRPr lang="tr-TR"/>
          </a:p>
        </p:txBody>
      </p:sp>
    </p:spTree>
    <p:extLst>
      <p:ext uri="{BB962C8B-B14F-4D97-AF65-F5344CB8AC3E}">
        <p14:creationId xmlns:p14="http://schemas.microsoft.com/office/powerpoint/2010/main" val="3569367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400" b="1" dirty="0" smtClean="0"/>
              <a:t>TOZLAR</a:t>
            </a:r>
            <a:endParaRPr lang="tr-TR" sz="2400" b="1" dirty="0"/>
          </a:p>
        </p:txBody>
      </p:sp>
      <p:sp>
        <p:nvSpPr>
          <p:cNvPr id="4" name="Rectangle 3"/>
          <p:cNvSpPr>
            <a:spLocks noGrp="1" noChangeArrowheads="1"/>
          </p:cNvSpPr>
          <p:nvPr>
            <p:ph idx="1"/>
          </p:nvPr>
        </p:nvSpPr>
        <p:spPr>
          <a:xfrm>
            <a:off x="457200" y="1000108"/>
            <a:ext cx="8229600" cy="5500726"/>
          </a:xfrm>
        </p:spPr>
        <p:txBody>
          <a:bodyPr>
            <a:normAutofit/>
          </a:bodyPr>
          <a:lstStyle/>
          <a:p>
            <a:pPr>
              <a:lnSpc>
                <a:spcPct val="80000"/>
              </a:lnSpc>
              <a:buFont typeface="Wingdings" pitchFamily="2" charset="2"/>
              <a:buChar char="v"/>
            </a:pPr>
            <a:r>
              <a:rPr lang="tr-TR" sz="2000" b="1" dirty="0" smtClean="0"/>
              <a:t>Tozlar, katıların 0,1 </a:t>
            </a:r>
            <a:r>
              <a:rPr lang="tr-TR" sz="2000" b="1" dirty="0"/>
              <a:t>– 150 mikron büyüklükte olan parçacıklardır. </a:t>
            </a:r>
          </a:p>
          <a:p>
            <a:pPr>
              <a:lnSpc>
                <a:spcPct val="80000"/>
              </a:lnSpc>
              <a:buFont typeface="Wingdings" pitchFamily="2" charset="2"/>
              <a:buChar char="v"/>
            </a:pPr>
            <a:r>
              <a:rPr lang="tr-TR" sz="2000" b="1" dirty="0" smtClean="0"/>
              <a:t>Zararlı </a:t>
            </a:r>
            <a:r>
              <a:rPr lang="tr-TR" sz="2000" b="1" dirty="0"/>
              <a:t>tozların önemli tehlikesi, solunumla akciğerlere kadar gitmesi ve orada yerleşerek çeşitli hastalıklara neden olmasıdır. </a:t>
            </a:r>
            <a:r>
              <a:rPr lang="tr-TR" sz="2000" b="1" dirty="0">
                <a:solidFill>
                  <a:srgbClr val="FF0000"/>
                </a:solidFill>
              </a:rPr>
              <a:t>Sağlık için risk </a:t>
            </a:r>
            <a:r>
              <a:rPr lang="tr-TR" sz="2000" b="1" dirty="0" smtClean="0">
                <a:solidFill>
                  <a:srgbClr val="FF0000"/>
                </a:solidFill>
              </a:rPr>
              <a:t>oluşturanları </a:t>
            </a:r>
            <a:r>
              <a:rPr lang="tr-TR" sz="2000" b="1" dirty="0">
                <a:solidFill>
                  <a:srgbClr val="FF0000"/>
                </a:solidFill>
              </a:rPr>
              <a:t>60 </a:t>
            </a:r>
            <a:r>
              <a:rPr lang="tr-TR" sz="2000" b="1" dirty="0" smtClean="0">
                <a:solidFill>
                  <a:srgbClr val="FF0000"/>
                </a:solidFill>
              </a:rPr>
              <a:t>mikrondan küçük çaplılardır.</a:t>
            </a:r>
            <a:r>
              <a:rPr lang="tr-TR" sz="2000" b="1" dirty="0" smtClean="0"/>
              <a:t> </a:t>
            </a:r>
            <a:r>
              <a:rPr lang="tr-TR" sz="2000" b="1" dirty="0"/>
              <a:t>Bunlarında yine büyük bir kısmı üst solunum yollarında tutulmaktadır. Sağlık için </a:t>
            </a:r>
            <a:r>
              <a:rPr lang="tr-TR" sz="2000" b="1" dirty="0">
                <a:solidFill>
                  <a:srgbClr val="FF0000"/>
                </a:solidFill>
              </a:rPr>
              <a:t>en zararlı olanları </a:t>
            </a:r>
            <a:r>
              <a:rPr lang="tr-TR" sz="2000" b="1" dirty="0" smtClean="0">
                <a:solidFill>
                  <a:srgbClr val="FF0000"/>
                </a:solidFill>
              </a:rPr>
              <a:t>0,1 </a:t>
            </a:r>
            <a:r>
              <a:rPr lang="tr-TR" sz="2000" b="1" dirty="0">
                <a:solidFill>
                  <a:srgbClr val="FF0000"/>
                </a:solidFill>
              </a:rPr>
              <a:t>mikron ile 5 mikron arasında olanlardır. </a:t>
            </a:r>
            <a:r>
              <a:rPr lang="tr-TR" sz="2000" b="1" dirty="0"/>
              <a:t>Bunlar akciğerlerdeki alveollere kadar ulaşarak, kimyasal yapılarına göre etki ederler. Göz hasarlarına da neden </a:t>
            </a:r>
            <a:r>
              <a:rPr lang="tr-TR" sz="2000" b="1" dirty="0" smtClean="0"/>
              <a:t>olabilirler.</a:t>
            </a:r>
            <a:endParaRPr lang="tr-TR" sz="2000" b="1" dirty="0"/>
          </a:p>
          <a:p>
            <a:pPr>
              <a:lnSpc>
                <a:spcPct val="80000"/>
              </a:lnSpc>
              <a:buFont typeface="Wingdings" pitchFamily="2" charset="2"/>
              <a:buChar char="v"/>
            </a:pPr>
            <a:r>
              <a:rPr lang="tr-TR" sz="2000" b="1" dirty="0"/>
              <a:t>Tozlar kolayca görülmeyebilir. </a:t>
            </a:r>
            <a:r>
              <a:rPr lang="tr-TR" sz="2000" b="1" dirty="0" smtClean="0"/>
              <a:t> Özel </a:t>
            </a:r>
            <a:r>
              <a:rPr lang="tr-TR" sz="2000" b="1" dirty="0"/>
              <a:t>aydınlatma </a:t>
            </a:r>
            <a:r>
              <a:rPr lang="tr-TR" sz="2000" b="1" dirty="0" smtClean="0"/>
              <a:t>olmadan </a:t>
            </a:r>
            <a:r>
              <a:rPr lang="tr-TR" sz="2000" b="1" dirty="0"/>
              <a:t>çoğu zaman </a:t>
            </a:r>
            <a:r>
              <a:rPr lang="tr-TR" sz="2000" b="1" dirty="0">
                <a:solidFill>
                  <a:srgbClr val="FF0000"/>
                </a:solidFill>
              </a:rPr>
              <a:t>küçük toz parçacıkları bulutu çıplak gözle görülmez. </a:t>
            </a:r>
          </a:p>
          <a:p>
            <a:pPr>
              <a:lnSpc>
                <a:spcPct val="80000"/>
              </a:lnSpc>
              <a:buFont typeface="Wingdings" pitchFamily="2" charset="2"/>
              <a:buChar char="v"/>
            </a:pPr>
            <a:r>
              <a:rPr lang="tr-TR" sz="2000" b="1" dirty="0">
                <a:solidFill>
                  <a:srgbClr val="FF0000"/>
                </a:solidFill>
              </a:rPr>
              <a:t>Tozlar</a:t>
            </a:r>
            <a:r>
              <a:rPr lang="tr-TR" sz="2000" b="1" dirty="0"/>
              <a:t> belirli şartlar altında </a:t>
            </a:r>
            <a:r>
              <a:rPr lang="tr-TR" sz="2000" b="1" dirty="0">
                <a:solidFill>
                  <a:srgbClr val="FF0000"/>
                </a:solidFill>
              </a:rPr>
              <a:t>patlayabilir. </a:t>
            </a:r>
            <a:r>
              <a:rPr lang="tr-TR" sz="2000" b="1" dirty="0"/>
              <a:t>Örneğin tahıl silolarında ya da un değirmenlerinde patlama olabilir.</a:t>
            </a:r>
          </a:p>
          <a:p>
            <a:pPr>
              <a:lnSpc>
                <a:spcPct val="80000"/>
              </a:lnSpc>
              <a:buFont typeface="Wingdings" pitchFamily="2" charset="2"/>
              <a:buChar char="v"/>
            </a:pPr>
            <a:r>
              <a:rPr lang="tr-TR" sz="2000" b="1" dirty="0"/>
              <a:t>İşyerindeki tozun “güvenli” düzeyde tutulması için etkili kontrol önlemleri uygulanmalıdır. </a:t>
            </a:r>
          </a:p>
          <a:p>
            <a:pPr>
              <a:lnSpc>
                <a:spcPct val="80000"/>
              </a:lnSpc>
              <a:buFont typeface="Wingdings" pitchFamily="2" charset="2"/>
              <a:buChar char="v"/>
            </a:pPr>
            <a:r>
              <a:rPr lang="tr-TR" sz="2000" b="1" dirty="0">
                <a:solidFill>
                  <a:srgbClr val="FF0000"/>
                </a:solidFill>
              </a:rPr>
              <a:t>Tozlar</a:t>
            </a:r>
            <a:r>
              <a:rPr lang="tr-TR" sz="2000" b="1" dirty="0"/>
              <a:t> kendisini meydana getiren </a:t>
            </a:r>
            <a:r>
              <a:rPr lang="tr-TR" sz="2000" b="1" dirty="0">
                <a:solidFill>
                  <a:srgbClr val="FF0000"/>
                </a:solidFill>
              </a:rPr>
              <a:t>maddelerin yapısına ve tozun fiziki yapısına göre </a:t>
            </a:r>
            <a:r>
              <a:rPr lang="tr-TR" sz="2000" b="1" dirty="0"/>
              <a:t>adlandırılır.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44</a:t>
            </a:fld>
            <a:endParaRPr lang="tr-TR"/>
          </a:p>
        </p:txBody>
      </p:sp>
    </p:spTree>
    <p:extLst>
      <p:ext uri="{BB962C8B-B14F-4D97-AF65-F5344CB8AC3E}">
        <p14:creationId xmlns:p14="http://schemas.microsoft.com/office/powerpoint/2010/main" val="1984869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1- ORGANİK  TOZLAR</a:t>
            </a:r>
            <a:endParaRPr lang="tr-TR" sz="2400" b="1" dirty="0"/>
          </a:p>
        </p:txBody>
      </p:sp>
      <p:sp>
        <p:nvSpPr>
          <p:cNvPr id="4" name="Rectangle 3"/>
          <p:cNvSpPr>
            <a:spLocks noGrp="1" noChangeArrowheads="1"/>
          </p:cNvSpPr>
          <p:nvPr>
            <p:ph idx="1"/>
          </p:nvPr>
        </p:nvSpPr>
        <p:spPr>
          <a:xfrm>
            <a:off x="457200" y="1928802"/>
            <a:ext cx="8229600" cy="4197361"/>
          </a:xfrm>
        </p:spPr>
        <p:txBody>
          <a:bodyPr>
            <a:normAutofit lnSpcReduction="10000"/>
          </a:bodyPr>
          <a:lstStyle/>
          <a:p>
            <a:pPr>
              <a:lnSpc>
                <a:spcPct val="90000"/>
              </a:lnSpc>
              <a:buFont typeface="Wingdings" pitchFamily="2" charset="2"/>
              <a:buChar char="Ø"/>
            </a:pPr>
            <a:r>
              <a:rPr lang="tr-TR" sz="2400" b="1" dirty="0"/>
              <a:t>Organik tozlar daha çok </a:t>
            </a:r>
            <a:r>
              <a:rPr lang="tr-TR" sz="2400" b="1" dirty="0">
                <a:solidFill>
                  <a:srgbClr val="FF0000"/>
                </a:solidFill>
              </a:rPr>
              <a:t>bitkisel ve hayvansal maddeler ile bazı </a:t>
            </a:r>
            <a:r>
              <a:rPr lang="tr-TR" sz="2400" b="1" dirty="0" smtClean="0">
                <a:solidFill>
                  <a:srgbClr val="FF0000"/>
                </a:solidFill>
              </a:rPr>
              <a:t>yapay maddelerin</a:t>
            </a:r>
            <a:r>
              <a:rPr lang="tr-TR" sz="2400" b="1" dirty="0" smtClean="0"/>
              <a:t> tozlarıdır</a:t>
            </a:r>
            <a:r>
              <a:rPr lang="tr-TR" sz="2400" b="1" dirty="0"/>
              <a:t>. </a:t>
            </a:r>
            <a:r>
              <a:rPr lang="tr-TR" sz="2400" b="1" dirty="0" smtClean="0"/>
              <a:t> </a:t>
            </a:r>
            <a:r>
              <a:rPr lang="tr-TR" sz="2400" b="1" dirty="0" smtClean="0">
                <a:solidFill>
                  <a:schemeClr val="accent6">
                    <a:lumMod val="50000"/>
                  </a:schemeClr>
                </a:solidFill>
              </a:rPr>
              <a:t>Pamuk</a:t>
            </a:r>
            <a:r>
              <a:rPr lang="tr-TR" sz="2400" b="1" dirty="0">
                <a:solidFill>
                  <a:schemeClr val="accent6">
                    <a:lumMod val="50000"/>
                  </a:schemeClr>
                </a:solidFill>
              </a:rPr>
              <a:t>, </a:t>
            </a:r>
            <a:r>
              <a:rPr lang="tr-TR" sz="2400" b="1" dirty="0" smtClean="0">
                <a:solidFill>
                  <a:schemeClr val="accent6">
                    <a:lumMod val="50000"/>
                  </a:schemeClr>
                </a:solidFill>
              </a:rPr>
              <a:t>kenevir </a:t>
            </a:r>
            <a:r>
              <a:rPr lang="tr-TR" sz="2400" b="1" dirty="0">
                <a:solidFill>
                  <a:schemeClr val="accent6">
                    <a:lumMod val="50000"/>
                  </a:schemeClr>
                </a:solidFill>
              </a:rPr>
              <a:t>vb </a:t>
            </a:r>
            <a:r>
              <a:rPr lang="tr-TR" sz="2400" b="1" dirty="0" smtClean="0">
                <a:solidFill>
                  <a:schemeClr val="accent6">
                    <a:lumMod val="50000"/>
                  </a:schemeClr>
                </a:solidFill>
              </a:rPr>
              <a:t>bitkisel </a:t>
            </a:r>
            <a:r>
              <a:rPr lang="tr-TR" sz="2400" b="1" dirty="0">
                <a:solidFill>
                  <a:schemeClr val="accent6">
                    <a:lumMod val="50000"/>
                  </a:schemeClr>
                </a:solidFill>
              </a:rPr>
              <a:t>ve hayvansal kökenli tozlar alveollere kadar ulaştığında solunum ve salgı yolu ile akciğerlerin kendini temizleme özelliği ile atılarak elimine </a:t>
            </a:r>
            <a:r>
              <a:rPr lang="tr-TR" sz="2400" b="1" dirty="0" smtClean="0">
                <a:solidFill>
                  <a:schemeClr val="accent6">
                    <a:lumMod val="50000"/>
                  </a:schemeClr>
                </a:solidFill>
              </a:rPr>
              <a:t>edilebilir</a:t>
            </a:r>
            <a:r>
              <a:rPr lang="tr-TR" sz="2400" b="1" dirty="0">
                <a:solidFill>
                  <a:schemeClr val="accent6">
                    <a:lumMod val="50000"/>
                  </a:schemeClr>
                </a:solidFill>
              </a:rPr>
              <a:t>.</a:t>
            </a:r>
          </a:p>
          <a:p>
            <a:pPr>
              <a:lnSpc>
                <a:spcPct val="90000"/>
              </a:lnSpc>
              <a:buFont typeface="Wingdings" pitchFamily="2" charset="2"/>
              <a:buChar char="Ø"/>
            </a:pPr>
            <a:r>
              <a:rPr lang="tr-TR" sz="2400" b="1" dirty="0" smtClean="0"/>
              <a:t>Yapay </a:t>
            </a:r>
            <a:r>
              <a:rPr lang="tr-TR" sz="2400" b="1" dirty="0"/>
              <a:t>bileşiklerin oluşturduğu </a:t>
            </a:r>
            <a:r>
              <a:rPr lang="tr-TR" sz="2400" b="1" dirty="0">
                <a:solidFill>
                  <a:srgbClr val="FF0000"/>
                </a:solidFill>
              </a:rPr>
              <a:t>organik tozlar için aynı şeyi söylemek mümkün değildir.</a:t>
            </a:r>
            <a:r>
              <a:rPr lang="tr-TR" sz="2400" b="1" dirty="0"/>
              <a:t> Bunlar kendisini oluşturan </a:t>
            </a:r>
            <a:r>
              <a:rPr lang="tr-TR" sz="2400" b="1" dirty="0" smtClean="0"/>
              <a:t>yapay </a:t>
            </a:r>
            <a:r>
              <a:rPr lang="tr-TR" sz="2400" b="1" dirty="0"/>
              <a:t>maddenin özelliğine göre değişik etkiler gösterirler. Mesela TNT tozlarının alveollere kadar ulaşıp kana karışması ile vücudun damar sistemi üzerinde olumsuz etkileri olabilmektedir</a:t>
            </a:r>
            <a:r>
              <a:rPr lang="tr-TR" sz="2400" dirty="0"/>
              <a:t>.</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45</a:t>
            </a:fld>
            <a:endParaRPr lang="tr-TR"/>
          </a:p>
        </p:txBody>
      </p:sp>
    </p:spTree>
    <p:extLst>
      <p:ext uri="{BB962C8B-B14F-4D97-AF65-F5344CB8AC3E}">
        <p14:creationId xmlns:p14="http://schemas.microsoft.com/office/powerpoint/2010/main" val="1711668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2-  İNORGANİK  TOZLAR</a:t>
            </a:r>
            <a:endParaRPr lang="tr-TR" sz="2400" b="1" dirty="0"/>
          </a:p>
        </p:txBody>
      </p:sp>
      <p:sp>
        <p:nvSpPr>
          <p:cNvPr id="4" name="Rectangle 3"/>
          <p:cNvSpPr>
            <a:spLocks noGrp="1" noChangeArrowheads="1"/>
          </p:cNvSpPr>
          <p:nvPr>
            <p:ph idx="1"/>
          </p:nvPr>
        </p:nvSpPr>
        <p:spPr>
          <a:xfrm>
            <a:off x="457200" y="2357430"/>
            <a:ext cx="8229600" cy="3768733"/>
          </a:xfrm>
        </p:spPr>
        <p:txBody>
          <a:bodyPr>
            <a:normAutofit/>
          </a:bodyPr>
          <a:lstStyle/>
          <a:p>
            <a:pPr>
              <a:buFont typeface="Wingdings" pitchFamily="2" charset="2"/>
              <a:buChar char="v"/>
            </a:pPr>
            <a:r>
              <a:rPr lang="tr-TR" sz="2400" b="1" dirty="0">
                <a:solidFill>
                  <a:srgbClr val="FF0000"/>
                </a:solidFill>
              </a:rPr>
              <a:t>Kurşun, demir, bakır, çinko gibi metal ve </a:t>
            </a:r>
            <a:r>
              <a:rPr lang="tr-TR" sz="2400" b="1" dirty="0" smtClean="0">
                <a:solidFill>
                  <a:srgbClr val="FF0000"/>
                </a:solidFill>
              </a:rPr>
              <a:t>kükürt  gibi </a:t>
            </a:r>
            <a:r>
              <a:rPr lang="tr-TR" sz="2400" b="1" dirty="0">
                <a:solidFill>
                  <a:srgbClr val="FF0000"/>
                </a:solidFill>
              </a:rPr>
              <a:t>ametallerin ve bunların bileşiklerinden oluşan tozlardır. </a:t>
            </a:r>
            <a:r>
              <a:rPr lang="tr-TR" sz="2400" b="1" dirty="0" smtClean="0">
                <a:solidFill>
                  <a:srgbClr val="FF0000"/>
                </a:solidFill>
              </a:rPr>
              <a:t> </a:t>
            </a:r>
            <a:r>
              <a:rPr lang="tr-TR" sz="2400" b="1" dirty="0" smtClean="0"/>
              <a:t>İnorganik </a:t>
            </a:r>
            <a:r>
              <a:rPr lang="tr-TR" sz="2400" b="1" dirty="0"/>
              <a:t>tozlar kendisini oluşturan maddenin cinsine göre </a:t>
            </a:r>
            <a:r>
              <a:rPr lang="tr-TR" sz="2400" b="1" dirty="0" smtClean="0"/>
              <a:t> değişik </a:t>
            </a:r>
            <a:r>
              <a:rPr lang="tr-TR" sz="2400" b="1" dirty="0"/>
              <a:t>etkilere sahiptir.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46</a:t>
            </a:fld>
            <a:endParaRPr lang="tr-TR"/>
          </a:p>
        </p:txBody>
      </p:sp>
    </p:spTree>
    <p:extLst>
      <p:ext uri="{BB962C8B-B14F-4D97-AF65-F5344CB8AC3E}">
        <p14:creationId xmlns:p14="http://schemas.microsoft.com/office/powerpoint/2010/main" val="2676919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332656"/>
            <a:ext cx="7498080" cy="1143000"/>
          </a:xfrm>
        </p:spPr>
        <p:txBody>
          <a:bodyPr>
            <a:normAutofit/>
          </a:bodyPr>
          <a:lstStyle/>
          <a:p>
            <a:r>
              <a:rPr lang="tr-TR" sz="2400" b="1" dirty="0" smtClean="0"/>
              <a:t>3-  FİBROJENİK  TOZLAR</a:t>
            </a:r>
            <a:endParaRPr lang="tr-TR" sz="2400" b="1" dirty="0"/>
          </a:p>
        </p:txBody>
      </p:sp>
      <p:sp>
        <p:nvSpPr>
          <p:cNvPr id="4" name="Rectangle 3"/>
          <p:cNvSpPr>
            <a:spLocks noGrp="1" noChangeArrowheads="1"/>
          </p:cNvSpPr>
          <p:nvPr>
            <p:ph idx="1"/>
          </p:nvPr>
        </p:nvSpPr>
        <p:spPr>
          <a:xfrm>
            <a:off x="457200" y="2000240"/>
            <a:ext cx="8229600" cy="4125923"/>
          </a:xfrm>
        </p:spPr>
        <p:txBody>
          <a:bodyPr>
            <a:normAutofit/>
          </a:bodyPr>
          <a:lstStyle/>
          <a:p>
            <a:pPr>
              <a:lnSpc>
                <a:spcPct val="90000"/>
              </a:lnSpc>
              <a:buFont typeface="Wingdings" pitchFamily="2" charset="2"/>
              <a:buChar char="§"/>
            </a:pPr>
            <a:r>
              <a:rPr lang="tr-TR" sz="2400" b="1" dirty="0"/>
              <a:t>Bazı maddelerin lifli yapıları vardır. Dolayısıyla bu maddeler </a:t>
            </a:r>
            <a:r>
              <a:rPr lang="tr-TR" sz="2400" b="1" dirty="0">
                <a:solidFill>
                  <a:srgbClr val="FF0000"/>
                </a:solidFill>
              </a:rPr>
              <a:t>ufalandığında tozları da bu </a:t>
            </a:r>
            <a:r>
              <a:rPr lang="tr-TR" sz="2400" b="1" dirty="0" err="1">
                <a:solidFill>
                  <a:srgbClr val="FF0000"/>
                </a:solidFill>
              </a:rPr>
              <a:t>fibrojenik</a:t>
            </a:r>
            <a:r>
              <a:rPr lang="tr-TR" sz="2400" b="1" dirty="0">
                <a:solidFill>
                  <a:srgbClr val="FF0000"/>
                </a:solidFill>
              </a:rPr>
              <a:t> (lifli) </a:t>
            </a:r>
            <a:r>
              <a:rPr lang="tr-TR" sz="2400" b="1" dirty="0" smtClean="0">
                <a:solidFill>
                  <a:srgbClr val="FF0000"/>
                </a:solidFill>
              </a:rPr>
              <a:t>yapılarını korurlar. </a:t>
            </a:r>
            <a:r>
              <a:rPr lang="tr-TR" sz="2400" b="1" dirty="0"/>
              <a:t>Bu çeşit tozlar solunduğunda, </a:t>
            </a:r>
            <a:r>
              <a:rPr lang="tr-TR" sz="2400" b="1" dirty="0">
                <a:solidFill>
                  <a:srgbClr val="FF0000"/>
                </a:solidFill>
              </a:rPr>
              <a:t>akciğerlerde </a:t>
            </a:r>
            <a:r>
              <a:rPr lang="tr-TR" sz="2400" b="1" dirty="0" err="1">
                <a:solidFill>
                  <a:srgbClr val="FF0000"/>
                </a:solidFill>
              </a:rPr>
              <a:t>fibrojenik</a:t>
            </a:r>
            <a:r>
              <a:rPr lang="tr-TR" sz="2400" b="1" dirty="0">
                <a:solidFill>
                  <a:srgbClr val="FF0000"/>
                </a:solidFill>
              </a:rPr>
              <a:t> yapı denilen şişlikler oluştururlar.</a:t>
            </a:r>
            <a:r>
              <a:rPr lang="tr-TR" sz="2400" b="1" dirty="0"/>
              <a:t> Özellikle tozu oluşturan maddenin kimyasal özelliği bu yapının oluşmasında etkendir.</a:t>
            </a:r>
          </a:p>
          <a:p>
            <a:pPr>
              <a:lnSpc>
                <a:spcPct val="90000"/>
              </a:lnSpc>
              <a:buFont typeface="Wingdings" pitchFamily="2" charset="2"/>
              <a:buChar char="§"/>
            </a:pPr>
            <a:r>
              <a:rPr lang="tr-TR" sz="2400" b="1" dirty="0"/>
              <a:t>Silis, asbest, talk</a:t>
            </a:r>
            <a:r>
              <a:rPr lang="tr-TR" sz="2400" b="1" dirty="0" smtClean="0"/>
              <a:t>, </a:t>
            </a:r>
            <a:r>
              <a:rPr lang="tr-TR" sz="2400" b="1" dirty="0"/>
              <a:t>bu tür lifli yapıya sahip olan maddelerdir. Bu maddeler </a:t>
            </a:r>
            <a:r>
              <a:rPr lang="tr-TR" sz="2400" b="1" dirty="0" err="1">
                <a:solidFill>
                  <a:srgbClr val="FF0000"/>
                </a:solidFill>
              </a:rPr>
              <a:t>silikozis</a:t>
            </a:r>
            <a:r>
              <a:rPr lang="tr-TR" sz="2400" b="1" dirty="0">
                <a:solidFill>
                  <a:srgbClr val="FF0000"/>
                </a:solidFill>
              </a:rPr>
              <a:t>, </a:t>
            </a:r>
            <a:r>
              <a:rPr lang="tr-TR" sz="2400" b="1" dirty="0" err="1">
                <a:solidFill>
                  <a:srgbClr val="FF0000"/>
                </a:solidFill>
              </a:rPr>
              <a:t>asbestoz</a:t>
            </a:r>
            <a:r>
              <a:rPr lang="tr-TR" sz="2400" b="1" dirty="0">
                <a:solidFill>
                  <a:srgbClr val="FF0000"/>
                </a:solidFill>
              </a:rPr>
              <a:t>, </a:t>
            </a:r>
            <a:r>
              <a:rPr lang="tr-TR" sz="2400" b="1" dirty="0" err="1">
                <a:solidFill>
                  <a:srgbClr val="FF0000"/>
                </a:solidFill>
              </a:rPr>
              <a:t>talkoz</a:t>
            </a:r>
            <a:r>
              <a:rPr lang="tr-TR" sz="2400" b="1" dirty="0">
                <a:solidFill>
                  <a:srgbClr val="FF0000"/>
                </a:solidFill>
              </a:rPr>
              <a:t>, </a:t>
            </a:r>
            <a:r>
              <a:rPr lang="tr-TR" sz="2400" b="1" dirty="0" err="1" smtClean="0">
                <a:solidFill>
                  <a:srgbClr val="FF0000"/>
                </a:solidFill>
              </a:rPr>
              <a:t>alüminoz</a:t>
            </a:r>
            <a:r>
              <a:rPr lang="tr-TR" sz="2400" b="1" dirty="0" smtClean="0">
                <a:solidFill>
                  <a:srgbClr val="FF0000"/>
                </a:solidFill>
              </a:rPr>
              <a:t> </a:t>
            </a:r>
            <a:r>
              <a:rPr lang="tr-TR" sz="2400" b="1" dirty="0">
                <a:solidFill>
                  <a:srgbClr val="FF0000"/>
                </a:solidFill>
              </a:rPr>
              <a:t>adı ile anılan hastalıklara sebep olurlar.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47</a:t>
            </a:fld>
            <a:endParaRPr lang="tr-TR"/>
          </a:p>
        </p:txBody>
      </p:sp>
    </p:spTree>
    <p:extLst>
      <p:ext uri="{BB962C8B-B14F-4D97-AF65-F5344CB8AC3E}">
        <p14:creationId xmlns:p14="http://schemas.microsoft.com/office/powerpoint/2010/main" val="2873493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LİFSİ  TOZLARA  ÖRNEK  :  ASBEST</a:t>
            </a:r>
            <a:endParaRPr lang="tr-TR" sz="2400" b="1" dirty="0"/>
          </a:p>
        </p:txBody>
      </p:sp>
      <p:sp>
        <p:nvSpPr>
          <p:cNvPr id="4" name="Rectangle 3"/>
          <p:cNvSpPr>
            <a:spLocks noGrp="1" noChangeArrowheads="1"/>
          </p:cNvSpPr>
          <p:nvPr>
            <p:ph idx="1"/>
          </p:nvPr>
        </p:nvSpPr>
        <p:spPr>
          <a:xfrm>
            <a:off x="457200" y="2285992"/>
            <a:ext cx="8229600" cy="3840171"/>
          </a:xfrm>
        </p:spPr>
        <p:txBody>
          <a:bodyPr>
            <a:normAutofit/>
          </a:bodyPr>
          <a:lstStyle/>
          <a:p>
            <a:pPr>
              <a:buFont typeface="Wingdings" pitchFamily="2" charset="2"/>
              <a:buChar char="ü"/>
            </a:pPr>
            <a:r>
              <a:rPr lang="tr-TR" sz="2400" b="1" dirty="0" smtClean="0"/>
              <a:t>Sıcaklığa  </a:t>
            </a:r>
            <a:r>
              <a:rPr lang="tr-TR" sz="2400" b="1" dirty="0"/>
              <a:t>dayanıklıdır.</a:t>
            </a:r>
          </a:p>
          <a:p>
            <a:pPr>
              <a:buFont typeface="Wingdings" pitchFamily="2" charset="2"/>
              <a:buChar char="ü"/>
            </a:pPr>
            <a:r>
              <a:rPr lang="tr-TR" sz="2400" b="1" dirty="0"/>
              <a:t>Yüksek gerilme direncine sahiptir.</a:t>
            </a:r>
          </a:p>
          <a:p>
            <a:pPr>
              <a:buFont typeface="Wingdings" pitchFamily="2" charset="2"/>
              <a:buChar char="ü"/>
            </a:pPr>
            <a:r>
              <a:rPr lang="tr-TR" sz="2400" b="1" dirty="0"/>
              <a:t>Isı ve elektrik iletkenliği çok düşüktür.</a:t>
            </a:r>
          </a:p>
          <a:p>
            <a:pPr>
              <a:buFont typeface="Wingdings" pitchFamily="2" charset="2"/>
              <a:buChar char="ü"/>
            </a:pPr>
            <a:r>
              <a:rPr lang="tr-TR" sz="2400" b="1" dirty="0"/>
              <a:t>Kimyasallara karşı dayanıklıdır.</a:t>
            </a:r>
          </a:p>
          <a:p>
            <a:pPr>
              <a:buFont typeface="Wingdings" pitchFamily="2" charset="2"/>
              <a:buChar char="ü"/>
            </a:pPr>
            <a:r>
              <a:rPr lang="tr-TR" sz="2400" b="1" dirty="0"/>
              <a:t>Sürtünme ve aşınmaya karşı dayanıklıdır.</a:t>
            </a:r>
          </a:p>
          <a:p>
            <a:pPr>
              <a:buFont typeface="Wingdings" pitchFamily="2" charset="2"/>
              <a:buChar char="ü"/>
            </a:pPr>
            <a:r>
              <a:rPr lang="tr-TR" sz="2400" b="1" dirty="0"/>
              <a:t>Çeşitli maddelerle birlikte kolay </a:t>
            </a:r>
            <a:r>
              <a:rPr lang="tr-TR" sz="2400" b="1" dirty="0" smtClean="0"/>
              <a:t> şekillenebilir.</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48</a:t>
            </a:fld>
            <a:endParaRPr lang="tr-TR"/>
          </a:p>
        </p:txBody>
      </p:sp>
    </p:spTree>
    <p:extLst>
      <p:ext uri="{BB962C8B-B14F-4D97-AF65-F5344CB8AC3E}">
        <p14:creationId xmlns:p14="http://schemas.microsoft.com/office/powerpoint/2010/main" val="2964682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ASBESTİN  SAĞLIK  AÇISINDAN  TAŞIDIĞI  RİSKLER</a:t>
            </a:r>
            <a:endParaRPr lang="tr-TR" sz="2400" b="1" dirty="0"/>
          </a:p>
        </p:txBody>
      </p:sp>
      <p:sp>
        <p:nvSpPr>
          <p:cNvPr id="4" name="Rectangle 3"/>
          <p:cNvSpPr>
            <a:spLocks noGrp="1" noChangeArrowheads="1"/>
          </p:cNvSpPr>
          <p:nvPr>
            <p:ph idx="1"/>
          </p:nvPr>
        </p:nvSpPr>
        <p:spPr>
          <a:xfrm>
            <a:off x="457200" y="2071678"/>
            <a:ext cx="8229600" cy="4054485"/>
          </a:xfrm>
        </p:spPr>
        <p:txBody>
          <a:bodyPr>
            <a:normAutofit lnSpcReduction="10000"/>
          </a:bodyPr>
          <a:lstStyle/>
          <a:p>
            <a:pPr>
              <a:lnSpc>
                <a:spcPct val="90000"/>
              </a:lnSpc>
              <a:buFont typeface="Wingdings" pitchFamily="2" charset="2"/>
              <a:buChar char="Ø"/>
            </a:pPr>
            <a:r>
              <a:rPr lang="tr-TR" sz="2400" b="1" dirty="0"/>
              <a:t>Asbest bazı endüstri kollarında vazgeçilmesi zor bir madde olmasına karşın </a:t>
            </a:r>
            <a:r>
              <a:rPr lang="tr-TR" sz="2400" b="1" dirty="0">
                <a:solidFill>
                  <a:srgbClr val="FF0000"/>
                </a:solidFill>
              </a:rPr>
              <a:t>sağlık açısından çok büyük risk taşımaktadır.</a:t>
            </a:r>
          </a:p>
          <a:p>
            <a:pPr>
              <a:lnSpc>
                <a:spcPct val="90000"/>
              </a:lnSpc>
              <a:buFont typeface="Wingdings" pitchFamily="2" charset="2"/>
              <a:buChar char="Ø"/>
            </a:pPr>
            <a:r>
              <a:rPr lang="tr-TR" sz="2400" b="1" dirty="0"/>
              <a:t>Asbest insan vücuduna solunum ve sindirim yoluyla alınmaktadır. </a:t>
            </a:r>
            <a:r>
              <a:rPr lang="tr-TR" sz="2400" b="1" dirty="0" smtClean="0"/>
              <a:t> </a:t>
            </a:r>
            <a:r>
              <a:rPr lang="tr-TR" sz="2400" b="1" dirty="0" smtClean="0">
                <a:solidFill>
                  <a:srgbClr val="FF0000"/>
                </a:solidFill>
              </a:rPr>
              <a:t>Sindirim </a:t>
            </a:r>
            <a:r>
              <a:rPr lang="tr-TR" sz="2400" b="1" dirty="0">
                <a:solidFill>
                  <a:srgbClr val="FF0000"/>
                </a:solidFill>
              </a:rPr>
              <a:t>yoluyla alınan asbest lifleri insan vücudundan atılabilmektedir </a:t>
            </a:r>
            <a:r>
              <a:rPr lang="tr-TR" sz="2400" b="1" dirty="0"/>
              <a:t>ancak asbest lifleri </a:t>
            </a:r>
            <a:r>
              <a:rPr lang="tr-TR" sz="2400" b="1" dirty="0">
                <a:solidFill>
                  <a:srgbClr val="FF0000"/>
                </a:solidFill>
              </a:rPr>
              <a:t>solunduğunda akciğerde, zamanla normal dokunun yerini alarak tedavisi mümkün olmayan sonuçların doğmasına neden olabilmektedir</a:t>
            </a:r>
            <a:r>
              <a:rPr lang="tr-TR" sz="2400" b="1" dirty="0"/>
              <a:t>. </a:t>
            </a:r>
            <a:r>
              <a:rPr lang="tr-TR" sz="2400" b="1" dirty="0" smtClean="0"/>
              <a:t> Asbest</a:t>
            </a:r>
            <a:r>
              <a:rPr lang="tr-TR" sz="2400" b="1" dirty="0"/>
              <a:t>, kimyasal etkilere ve </a:t>
            </a:r>
            <a:r>
              <a:rPr lang="tr-TR" sz="2400" b="1" dirty="0" smtClean="0"/>
              <a:t>mikroorganizmalara </a:t>
            </a:r>
            <a:r>
              <a:rPr lang="tr-TR" sz="2400" b="1" dirty="0"/>
              <a:t>dayanıklı olma özelliği nedeniyle vücudun savunma sistemi tarafından elimine edilmesi imkânsız hale gelebilmektedir.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49</a:t>
            </a:fld>
            <a:endParaRPr lang="tr-TR"/>
          </a:p>
        </p:txBody>
      </p:sp>
    </p:spTree>
    <p:extLst>
      <p:ext uri="{BB962C8B-B14F-4D97-AF65-F5344CB8AC3E}">
        <p14:creationId xmlns:p14="http://schemas.microsoft.com/office/powerpoint/2010/main" val="157389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TEHLİKELİ MADDELERİN KAYNAĞI</a:t>
            </a:r>
            <a:endParaRPr lang="tr-TR" sz="2400" b="1" dirty="0"/>
          </a:p>
        </p:txBody>
      </p:sp>
      <p:sp>
        <p:nvSpPr>
          <p:cNvPr id="3" name="2 İçerik Yer Tutucusu"/>
          <p:cNvSpPr>
            <a:spLocks noGrp="1"/>
          </p:cNvSpPr>
          <p:nvPr>
            <p:ph idx="1"/>
          </p:nvPr>
        </p:nvSpPr>
        <p:spPr/>
        <p:txBody>
          <a:bodyPr>
            <a:normAutofit fontScale="85000" lnSpcReduction="10000"/>
          </a:bodyPr>
          <a:lstStyle/>
          <a:p>
            <a:pPr>
              <a:buFont typeface="Wingdings" pitchFamily="2" charset="2"/>
              <a:buChar char="Ø"/>
            </a:pPr>
            <a:r>
              <a:rPr lang="tr-TR" dirty="0" smtClean="0"/>
              <a:t>Tehlikeli maddeler </a:t>
            </a:r>
            <a:r>
              <a:rPr lang="tr-TR" dirty="0" smtClean="0">
                <a:solidFill>
                  <a:srgbClr val="7030A0"/>
                </a:solidFill>
              </a:rPr>
              <a:t>doğrudan kullanılıyor  olabilir       </a:t>
            </a:r>
            <a:r>
              <a:rPr lang="tr-TR" dirty="0" smtClean="0"/>
              <a:t>(</a:t>
            </a:r>
            <a:r>
              <a:rPr lang="tr-TR" dirty="0" smtClean="0">
                <a:solidFill>
                  <a:schemeClr val="accent6">
                    <a:lumMod val="50000"/>
                  </a:schemeClr>
                </a:solidFill>
              </a:rPr>
              <a:t>yapışkan, boya, temizleme maddesi gibi</a:t>
            </a:r>
            <a:r>
              <a:rPr lang="tr-TR" dirty="0" smtClean="0"/>
              <a:t> ). </a:t>
            </a:r>
          </a:p>
          <a:p>
            <a:pPr>
              <a:buFont typeface="Wingdings" pitchFamily="2" charset="2"/>
              <a:buChar char="Ø"/>
            </a:pPr>
            <a:endParaRPr lang="tr-TR" dirty="0" smtClean="0"/>
          </a:p>
          <a:p>
            <a:pPr>
              <a:buFont typeface="Wingdings" pitchFamily="2" charset="2"/>
              <a:buChar char="Ø"/>
            </a:pPr>
            <a:r>
              <a:rPr lang="tr-TR" dirty="0" smtClean="0"/>
              <a:t>Tehlikeli maddeler </a:t>
            </a:r>
            <a:r>
              <a:rPr lang="tr-TR" dirty="0" smtClean="0">
                <a:solidFill>
                  <a:srgbClr val="7030A0"/>
                </a:solidFill>
              </a:rPr>
              <a:t>çalışmalar sırasında ortaya çıkabilir </a:t>
            </a:r>
            <a:r>
              <a:rPr lang="tr-TR" dirty="0" smtClean="0"/>
              <a:t>(</a:t>
            </a:r>
            <a:r>
              <a:rPr lang="tr-TR" dirty="0" smtClean="0">
                <a:solidFill>
                  <a:schemeClr val="accent6">
                    <a:lumMod val="50000"/>
                  </a:schemeClr>
                </a:solidFill>
              </a:rPr>
              <a:t>lehim ve kaynak dumanları gibi</a:t>
            </a:r>
            <a:r>
              <a:rPr lang="tr-TR" dirty="0" smtClean="0"/>
              <a:t> ).   </a:t>
            </a:r>
          </a:p>
          <a:p>
            <a:pPr>
              <a:buFont typeface="Wingdings" pitchFamily="2" charset="2"/>
              <a:buChar char="Ø"/>
            </a:pPr>
            <a:endParaRPr lang="tr-TR" dirty="0"/>
          </a:p>
          <a:p>
            <a:pPr>
              <a:buFont typeface="Wingdings" pitchFamily="2" charset="2"/>
              <a:buChar char="Ø"/>
            </a:pPr>
            <a:endParaRPr lang="tr-TR" dirty="0" smtClean="0"/>
          </a:p>
          <a:p>
            <a:pPr>
              <a:buFont typeface="Wingdings" pitchFamily="2" charset="2"/>
              <a:buChar char="Ø"/>
            </a:pPr>
            <a:r>
              <a:rPr lang="tr-TR" dirty="0" smtClean="0">
                <a:solidFill>
                  <a:srgbClr val="7030A0"/>
                </a:solidFill>
              </a:rPr>
              <a:t>Kendiliğinden oluşabilir</a:t>
            </a:r>
            <a:r>
              <a:rPr lang="tr-TR" dirty="0" smtClean="0"/>
              <a:t> (</a:t>
            </a:r>
            <a:r>
              <a:rPr lang="tr-TR" dirty="0" smtClean="0">
                <a:solidFill>
                  <a:schemeClr val="accent6">
                    <a:lumMod val="50000"/>
                  </a:schemeClr>
                </a:solidFill>
              </a:rPr>
              <a:t>tahıl tozları gibi </a:t>
            </a:r>
            <a:r>
              <a:rPr lang="tr-TR" dirty="0" smtClean="0"/>
              <a:t>).</a:t>
            </a:r>
          </a:p>
          <a:p>
            <a:endParaRPr lang="tr-TR" dirty="0"/>
          </a:p>
          <a:p>
            <a:pPr>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5</a:t>
            </a:fld>
            <a:endParaRPr lang="tr-TR"/>
          </a:p>
        </p:txBody>
      </p:sp>
    </p:spTree>
    <p:extLst>
      <p:ext uri="{BB962C8B-B14F-4D97-AF65-F5344CB8AC3E}">
        <p14:creationId xmlns:p14="http://schemas.microsoft.com/office/powerpoint/2010/main" val="577471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8640"/>
            <a:ext cx="8229600" cy="6336704"/>
          </a:xfrm>
          <a:prstGeom prst="rect">
            <a:avLst/>
          </a:prstGeom>
        </p:spPr>
        <p:txBody>
          <a:bodyPr/>
          <a:lstStyle/>
          <a:p>
            <a:pPr marL="342900" marR="0" lvl="0" indent="-342900" algn="l" defTabSz="914400" rtl="0" eaLnBrk="1" fontAlgn="auto" latinLnBrk="0" hangingPunct="1">
              <a:lnSpc>
                <a:spcPct val="150000"/>
              </a:lnSpc>
              <a:spcAft>
                <a:spcPts val="0"/>
              </a:spcAft>
              <a:buClrTx/>
              <a:buSzTx/>
              <a:buFont typeface="Wingdings" pitchFamily="2" charset="2"/>
              <a:buChar char="Ø"/>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Meydana gelebilecek </a:t>
            </a:r>
            <a:r>
              <a:rPr kumimoji="0" lang="tr-TR" sz="2800" b="1" i="0" u="sng" strike="noStrike" kern="1200" cap="none" spc="0" normalizeH="0" baseline="0" noProof="0" dirty="0" smtClean="0">
                <a:ln>
                  <a:noFill/>
                </a:ln>
                <a:solidFill>
                  <a:schemeClr val="tx1"/>
                </a:solidFill>
                <a:effectLst/>
                <a:uLnTx/>
                <a:uFillTx/>
                <a:latin typeface="+mn-lt"/>
                <a:ea typeface="+mn-ea"/>
                <a:cs typeface="+mn-cs"/>
              </a:rPr>
              <a:t>hastalığın türü ve ağırlığı özellikle lif türüne ve lif boyutuna bağlıdır</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sng" strike="noStrike" kern="1200" cap="none" spc="0" normalizeH="0" baseline="0" noProof="0" dirty="0" smtClean="0">
                <a:ln>
                  <a:noFill/>
                </a:ln>
                <a:solidFill>
                  <a:schemeClr val="tx1"/>
                </a:solidFill>
                <a:effectLst/>
                <a:uLnTx/>
                <a:uFillTx/>
                <a:latin typeface="+mn-lt"/>
                <a:ea typeface="+mn-ea"/>
                <a:cs typeface="+mn-cs"/>
              </a:rPr>
              <a:t>Uzun lifli asbest çeşitleri kısa lifli asbest çeşitlerine göre daha çok risk taşımaktadır</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sng" strike="noStrike" kern="1200" cap="none" spc="0" normalizeH="0" baseline="0" noProof="0" dirty="0" smtClean="0">
                <a:ln>
                  <a:noFill/>
                </a:ln>
                <a:solidFill>
                  <a:schemeClr val="tx1"/>
                </a:solidFill>
                <a:effectLst/>
                <a:uLnTx/>
                <a:uFillTx/>
                <a:latin typeface="+mn-lt"/>
                <a:ea typeface="+mn-ea"/>
                <a:cs typeface="+mn-cs"/>
              </a:rPr>
              <a:t>Sigara içimi riski artırmaktadır.</a:t>
            </a:r>
          </a:p>
          <a:p>
            <a:pPr marL="342900" marR="0" lvl="0" indent="-342900" algn="l" defTabSz="914400" rtl="0" eaLnBrk="1" fontAlgn="auto" latinLnBrk="0" hangingPunct="1">
              <a:lnSpc>
                <a:spcPct val="150000"/>
              </a:lnSpc>
              <a:spcAft>
                <a:spcPts val="0"/>
              </a:spcAft>
              <a:buClrTx/>
              <a:buSzTx/>
              <a:buFont typeface="Wingdings" pitchFamily="2" charset="2"/>
              <a:buChar char="Ø"/>
              <a:tabLst/>
              <a:defRPr/>
            </a:pPr>
            <a:endParaRPr kumimoji="0" lang="tr-TR" sz="2000" b="1" i="0" u="sng" strike="noStrike" kern="1200" cap="none" spc="0" normalizeH="0" baseline="0" noProof="0" dirty="0" smtClean="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50</a:t>
            </a:fld>
            <a:endParaRPr lang="tr-TR"/>
          </a:p>
        </p:txBody>
      </p:sp>
    </p:spTree>
    <p:extLst>
      <p:ext uri="{BB962C8B-B14F-4D97-AF65-F5344CB8AC3E}">
        <p14:creationId xmlns:p14="http://schemas.microsoft.com/office/powerpoint/2010/main" val="1786265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827584" y="188640"/>
            <a:ext cx="8136904" cy="6408712"/>
          </a:xfrm>
        </p:spPr>
        <p:txBody>
          <a:bodyPr>
            <a:normAutofit lnSpcReduction="10000"/>
          </a:bodyPr>
          <a:lstStyle/>
          <a:p>
            <a:pPr eaLnBrk="1" hangingPunct="1">
              <a:buFont typeface="Wingdings" pitchFamily="2" charset="2"/>
              <a:buChar char="ü"/>
            </a:pPr>
            <a:r>
              <a:rPr lang="tr-TR" sz="2400" b="1" dirty="0">
                <a:solidFill>
                  <a:schemeClr val="tx2">
                    <a:satMod val="130000"/>
                  </a:schemeClr>
                </a:solidFill>
              </a:rPr>
              <a:t>İPLİKSİ  TOZLARA  ÖRNEK  : ASBEST</a:t>
            </a:r>
            <a:endParaRPr lang="tr-TR" sz="2400" b="1" dirty="0" smtClean="0"/>
          </a:p>
          <a:p>
            <a:pPr eaLnBrk="1" hangingPunct="1">
              <a:buFont typeface="Wingdings" pitchFamily="2" charset="2"/>
              <a:buChar char="ü"/>
            </a:pPr>
            <a:r>
              <a:rPr lang="tr-TR" sz="2400" dirty="0" smtClean="0"/>
              <a:t>Sıcaklığa  dayanıklıdır.</a:t>
            </a:r>
          </a:p>
          <a:p>
            <a:pPr eaLnBrk="1" hangingPunct="1">
              <a:buFont typeface="Wingdings" pitchFamily="2" charset="2"/>
              <a:buChar char="ü"/>
            </a:pPr>
            <a:r>
              <a:rPr lang="tr-TR" sz="2400" dirty="0" smtClean="0"/>
              <a:t>Yüksek gerilme direncine sahiptir.</a:t>
            </a:r>
          </a:p>
          <a:p>
            <a:pPr eaLnBrk="1" hangingPunct="1">
              <a:buFont typeface="Wingdings" pitchFamily="2" charset="2"/>
              <a:buChar char="ü"/>
            </a:pPr>
            <a:r>
              <a:rPr lang="tr-TR" sz="2400" dirty="0" smtClean="0"/>
              <a:t>Isı ve elektrik iletkenliği çok düşüktür.</a:t>
            </a:r>
          </a:p>
          <a:p>
            <a:pPr eaLnBrk="1" hangingPunct="1">
              <a:buFont typeface="Wingdings" pitchFamily="2" charset="2"/>
              <a:buChar char="ü"/>
            </a:pPr>
            <a:r>
              <a:rPr lang="tr-TR" sz="2400" dirty="0" smtClean="0"/>
              <a:t>Kimyasallara karşı dayanıklıdır.</a:t>
            </a:r>
          </a:p>
          <a:p>
            <a:pPr eaLnBrk="1" hangingPunct="1">
              <a:buFont typeface="Wingdings" pitchFamily="2" charset="2"/>
              <a:buChar char="ü"/>
            </a:pPr>
            <a:r>
              <a:rPr lang="tr-TR" sz="2400" dirty="0" smtClean="0"/>
              <a:t>Sürtünme ve aşınmaya karşı dayanıklıdır.</a:t>
            </a:r>
          </a:p>
          <a:p>
            <a:pPr eaLnBrk="1" hangingPunct="1">
              <a:buFont typeface="Wingdings" pitchFamily="2" charset="2"/>
              <a:buChar char="ü"/>
            </a:pPr>
            <a:r>
              <a:rPr lang="tr-TR" sz="2400" dirty="0" smtClean="0"/>
              <a:t>Çeşitli maddelerle birlikte kolay  şekillenebilir.</a:t>
            </a:r>
          </a:p>
          <a:p>
            <a:pPr marL="82550" indent="0" algn="ctr" eaLnBrk="1" hangingPunct="1">
              <a:buNone/>
            </a:pPr>
            <a:r>
              <a:rPr lang="tr-TR" sz="2400" b="1" dirty="0"/>
              <a:t>ASBESTLE ÇALIŞMALARDA SAĞLIK VE GÜVENLİK </a:t>
            </a:r>
            <a:r>
              <a:rPr lang="tr-TR" sz="2400" b="1" dirty="0" smtClean="0"/>
              <a:t>ÖNLEMLERİ </a:t>
            </a:r>
            <a:r>
              <a:rPr lang="tr-TR" sz="2400" b="1" dirty="0"/>
              <a:t>HAKKINDA </a:t>
            </a:r>
            <a:r>
              <a:rPr lang="tr-TR" sz="2400" b="1" dirty="0" smtClean="0"/>
              <a:t>YÖNETMELİK</a:t>
            </a:r>
          </a:p>
          <a:p>
            <a:pPr marL="82550" indent="0" eaLnBrk="1" hangingPunct="1">
              <a:buNone/>
            </a:pPr>
            <a:r>
              <a:rPr lang="tr-TR" sz="2400" dirty="0" smtClean="0"/>
              <a:t> Asbest:1</a:t>
            </a:r>
            <a:r>
              <a:rPr lang="tr-TR" sz="2400" dirty="0"/>
              <a:t>) </a:t>
            </a:r>
            <a:r>
              <a:rPr lang="tr-TR" sz="2400" dirty="0" err="1"/>
              <a:t>Aktinolit</a:t>
            </a:r>
            <a:r>
              <a:rPr lang="tr-TR" sz="2400" dirty="0"/>
              <a:t> Asbest, CAS No 77536-66-4, </a:t>
            </a:r>
          </a:p>
          <a:p>
            <a:pPr marL="82550" indent="0" eaLnBrk="1" hangingPunct="1">
              <a:buNone/>
            </a:pPr>
            <a:r>
              <a:rPr lang="tr-TR" sz="2400" dirty="0"/>
              <a:t>2) </a:t>
            </a:r>
            <a:r>
              <a:rPr lang="tr-TR" sz="2400" dirty="0" err="1"/>
              <a:t>Antofilit</a:t>
            </a:r>
            <a:r>
              <a:rPr lang="tr-TR" sz="2400" dirty="0"/>
              <a:t> Asbest, CAS No 77536-67-5, </a:t>
            </a:r>
          </a:p>
          <a:p>
            <a:pPr marL="82550" indent="0" eaLnBrk="1" hangingPunct="1">
              <a:buNone/>
            </a:pPr>
            <a:r>
              <a:rPr lang="tr-TR" sz="2400" dirty="0"/>
              <a:t>3) </a:t>
            </a:r>
            <a:r>
              <a:rPr lang="tr-TR" sz="2400" dirty="0" err="1"/>
              <a:t>Grünerit</a:t>
            </a:r>
            <a:r>
              <a:rPr lang="tr-TR" sz="2400" dirty="0"/>
              <a:t> Asbest (</a:t>
            </a:r>
            <a:r>
              <a:rPr lang="tr-TR" sz="2400" dirty="0" err="1"/>
              <a:t>Amosit</a:t>
            </a:r>
            <a:r>
              <a:rPr lang="tr-TR" sz="2400" dirty="0"/>
              <a:t>), CAS No 12172-73-5, </a:t>
            </a:r>
          </a:p>
          <a:p>
            <a:pPr marL="82550" indent="0" eaLnBrk="1" hangingPunct="1">
              <a:buNone/>
            </a:pPr>
            <a:r>
              <a:rPr lang="tr-TR" sz="2400" dirty="0"/>
              <a:t>4) </a:t>
            </a:r>
            <a:r>
              <a:rPr lang="tr-TR" sz="2400" dirty="0" err="1"/>
              <a:t>Krizotil</a:t>
            </a:r>
            <a:r>
              <a:rPr lang="tr-TR" sz="2400" dirty="0"/>
              <a:t>, CAS No 12001-29-5, CAS No 132207-32-0,</a:t>
            </a:r>
          </a:p>
          <a:p>
            <a:pPr marL="82550" indent="0" eaLnBrk="1" hangingPunct="1">
              <a:buNone/>
            </a:pPr>
            <a:r>
              <a:rPr lang="tr-TR" sz="2400" dirty="0"/>
              <a:t>5) </a:t>
            </a:r>
            <a:r>
              <a:rPr lang="tr-TR" sz="2400" dirty="0" err="1"/>
              <a:t>Krosidolit</a:t>
            </a:r>
            <a:r>
              <a:rPr lang="tr-TR" sz="2400" dirty="0"/>
              <a:t>, CAS No 12001-28-4, 6) Tremolit Asbest, CAS No </a:t>
            </a:r>
            <a:r>
              <a:rPr lang="tr-TR" sz="2400" dirty="0" smtClean="0"/>
              <a:t>77536-68-6 lifli </a:t>
            </a:r>
            <a:r>
              <a:rPr lang="tr-TR" sz="2400" dirty="0"/>
              <a:t>silikatları,</a:t>
            </a:r>
            <a:endParaRPr lang="tr-TR" sz="2400" dirty="0" smtClean="0"/>
          </a:p>
        </p:txBody>
      </p:sp>
      <p:sp>
        <p:nvSpPr>
          <p:cNvPr id="5" name="4 Slayt Numarası Yer Tutucusu"/>
          <p:cNvSpPr>
            <a:spLocks noGrp="1"/>
          </p:cNvSpPr>
          <p:nvPr>
            <p:ph type="sldNum" sz="quarter" idx="12"/>
          </p:nvPr>
        </p:nvSpPr>
        <p:spPr/>
        <p:txBody>
          <a:bodyPr/>
          <a:lstStyle/>
          <a:p>
            <a:pPr>
              <a:defRPr/>
            </a:pPr>
            <a:fld id="{B8F0C81D-ED94-4540-B4CE-766A101F4E96}" type="slidenum">
              <a:rPr lang="tr-TR"/>
              <a:pPr>
                <a:defRPr/>
              </a:pPr>
              <a:t>51</a:t>
            </a:fld>
            <a:endParaRPr lang="tr-TR"/>
          </a:p>
        </p:txBody>
      </p:sp>
    </p:spTree>
    <p:extLst>
      <p:ext uri="{BB962C8B-B14F-4D97-AF65-F5344CB8AC3E}">
        <p14:creationId xmlns:p14="http://schemas.microsoft.com/office/powerpoint/2010/main" val="2763589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285825F5-2F57-498C-922E-8F9A749152E6}" type="slidenum">
              <a:rPr lang="tr-TR" smtClean="0"/>
              <a:pPr>
                <a:defRPr/>
              </a:pPr>
              <a:t>52</a:t>
            </a:fld>
            <a:endParaRPr lang="tr-TR"/>
          </a:p>
        </p:txBody>
      </p:sp>
      <p:sp>
        <p:nvSpPr>
          <p:cNvPr id="3" name="Dikdörtgen 2"/>
          <p:cNvSpPr/>
          <p:nvPr/>
        </p:nvSpPr>
        <p:spPr>
          <a:xfrm>
            <a:off x="971599" y="300579"/>
            <a:ext cx="7894483" cy="4893647"/>
          </a:xfrm>
          <a:prstGeom prst="rect">
            <a:avLst/>
          </a:prstGeom>
        </p:spPr>
        <p:txBody>
          <a:bodyPr wrap="square">
            <a:spAutoFit/>
          </a:bodyPr>
          <a:lstStyle/>
          <a:p>
            <a:r>
              <a:rPr lang="tr-TR" sz="2400" dirty="0" smtClean="0"/>
              <a:t>Zaman </a:t>
            </a:r>
            <a:r>
              <a:rPr lang="tr-TR" sz="2400" dirty="0"/>
              <a:t>Ağırlıklı Ortalama Değer (ZAOD/TWA): Günlük 8 saatlik zaman </a:t>
            </a:r>
            <a:r>
              <a:rPr lang="tr-TR" sz="2400" dirty="0" smtClean="0"/>
              <a:t>dilimine göre </a:t>
            </a:r>
            <a:r>
              <a:rPr lang="tr-TR" sz="2400" dirty="0"/>
              <a:t>ölçülen veya hesaplanan zaman ağırlıklı ortalama </a:t>
            </a:r>
            <a:r>
              <a:rPr lang="tr-TR" sz="2400" dirty="0" smtClean="0"/>
              <a:t>değeri Sınır değer</a:t>
            </a:r>
          </a:p>
          <a:p>
            <a:endParaRPr lang="tr-TR" sz="2400" dirty="0"/>
          </a:p>
          <a:p>
            <a:r>
              <a:rPr lang="tr-TR" sz="2400" dirty="0" smtClean="0"/>
              <a:t>İşveren</a:t>
            </a:r>
            <a:r>
              <a:rPr lang="tr-TR" sz="2400" dirty="0"/>
              <a:t>, bu Yönetmelik kapsamındaki çalışmalarda </a:t>
            </a:r>
            <a:r>
              <a:rPr lang="tr-TR" sz="2400" dirty="0" smtClean="0"/>
              <a:t>çalışanların maruz </a:t>
            </a:r>
            <a:r>
              <a:rPr lang="tr-TR" sz="2400" dirty="0"/>
              <a:t>kaldığı havadaki asbest konsantrasyonunun, sekiz saatlik zaman ağırlıklı </a:t>
            </a:r>
            <a:r>
              <a:rPr lang="tr-TR" sz="2400" dirty="0" smtClean="0"/>
              <a:t>ortalama değerinin </a:t>
            </a:r>
            <a:r>
              <a:rPr lang="tr-TR" sz="2400" dirty="0"/>
              <a:t>(ZAOD-TWA) 0,1 </a:t>
            </a:r>
            <a:r>
              <a:rPr lang="tr-TR" sz="2400" dirty="0" smtClean="0"/>
              <a:t>lif/cm3 ’ü </a:t>
            </a:r>
            <a:r>
              <a:rPr lang="tr-TR" sz="2400" dirty="0"/>
              <a:t>geçmemesini sağlar. Kayıtların tutulması</a:t>
            </a:r>
          </a:p>
          <a:p>
            <a:endParaRPr lang="tr-TR" sz="2400" dirty="0" smtClean="0"/>
          </a:p>
          <a:p>
            <a:r>
              <a:rPr lang="tr-TR" sz="2400" dirty="0" smtClean="0"/>
              <a:t>Asbest </a:t>
            </a:r>
            <a:r>
              <a:rPr lang="tr-TR" sz="2400" dirty="0"/>
              <a:t>tozuna </a:t>
            </a:r>
            <a:r>
              <a:rPr lang="tr-TR" sz="2400" dirty="0" err="1"/>
              <a:t>maruziyetin</a:t>
            </a:r>
            <a:r>
              <a:rPr lang="tr-TR" sz="2400" dirty="0"/>
              <a:t> sona ermesinden sonra kayıtlar en az 40 yıl </a:t>
            </a:r>
            <a:r>
              <a:rPr lang="tr-TR" sz="2400" dirty="0" smtClean="0"/>
              <a:t>süreyle   </a:t>
            </a:r>
            <a:endParaRPr lang="tr-TR" sz="2400" dirty="0"/>
          </a:p>
          <a:p>
            <a:r>
              <a:rPr lang="tr-TR" sz="2400" dirty="0"/>
              <a:t>saklanır. </a:t>
            </a:r>
          </a:p>
        </p:txBody>
      </p:sp>
    </p:spTree>
    <p:extLst>
      <p:ext uri="{BB962C8B-B14F-4D97-AF65-F5344CB8AC3E}">
        <p14:creationId xmlns:p14="http://schemas.microsoft.com/office/powerpoint/2010/main" val="1613474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4-  KANSEROJEN  TOZLAR</a:t>
            </a:r>
            <a:endParaRPr lang="tr-TR" sz="2400" b="1" dirty="0"/>
          </a:p>
        </p:txBody>
      </p:sp>
      <p:sp>
        <p:nvSpPr>
          <p:cNvPr id="3" name="2 İçerik Yer Tutucusu"/>
          <p:cNvSpPr>
            <a:spLocks noGrp="1"/>
          </p:cNvSpPr>
          <p:nvPr>
            <p:ph idx="1"/>
          </p:nvPr>
        </p:nvSpPr>
        <p:spPr>
          <a:xfrm>
            <a:off x="457200" y="2500306"/>
            <a:ext cx="8229600" cy="3625857"/>
          </a:xfrm>
        </p:spPr>
        <p:txBody>
          <a:bodyPr/>
          <a:lstStyle/>
          <a:p>
            <a:r>
              <a:rPr lang="tr-TR" sz="2400" b="1" dirty="0" smtClean="0"/>
              <a:t>Arsenik ve bileşikleri, berilyum ve </a:t>
            </a:r>
            <a:r>
              <a:rPr lang="tr-TR" sz="2400" b="1" dirty="0" err="1" smtClean="0"/>
              <a:t>kromatlar</a:t>
            </a:r>
            <a:r>
              <a:rPr lang="tr-TR" sz="2400" b="1" dirty="0" smtClean="0"/>
              <a:t>, nikel ve bileşiklerinin tozları çeşitli özellikleri nedeniyle kansere yol açan tozlardır.</a:t>
            </a:r>
          </a:p>
          <a:p>
            <a:r>
              <a:rPr lang="tr-TR" sz="2400" b="1" dirty="0" smtClean="0"/>
              <a:t>Kişinin beslenme alışkanlığı, yaşama şekli, çevresel etkiler bu tozların kanser oluşturmasında önemli olan etkenlerdir</a:t>
            </a:r>
            <a:r>
              <a:rPr lang="tr-TR" b="1" dirty="0" smtClean="0"/>
              <a:t>.</a:t>
            </a:r>
            <a:endParaRPr lang="tr-TR"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53</a:t>
            </a:fld>
            <a:endParaRPr lang="tr-TR"/>
          </a:p>
        </p:txBody>
      </p:sp>
    </p:spTree>
    <p:extLst>
      <p:ext uri="{BB962C8B-B14F-4D97-AF65-F5344CB8AC3E}">
        <p14:creationId xmlns:p14="http://schemas.microsoft.com/office/powerpoint/2010/main" val="3875846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5-  NÜKLEER  TOZLAR</a:t>
            </a:r>
            <a:endParaRPr lang="tr-TR" sz="2400" b="1" dirty="0"/>
          </a:p>
        </p:txBody>
      </p:sp>
      <p:sp>
        <p:nvSpPr>
          <p:cNvPr id="3" name="2 İçerik Yer Tutucusu"/>
          <p:cNvSpPr>
            <a:spLocks noGrp="1"/>
          </p:cNvSpPr>
          <p:nvPr>
            <p:ph idx="1"/>
          </p:nvPr>
        </p:nvSpPr>
        <p:spPr>
          <a:xfrm>
            <a:off x="457200" y="2214554"/>
            <a:ext cx="8229600" cy="3911609"/>
          </a:xfrm>
        </p:spPr>
        <p:txBody>
          <a:bodyPr>
            <a:normAutofit/>
          </a:bodyPr>
          <a:lstStyle/>
          <a:p>
            <a:r>
              <a:rPr lang="tr-TR" sz="2800" b="1" dirty="0" smtClean="0"/>
              <a:t>Uranyum, toryum, zirkonyum ve seryum gibi radyoaktif maddelerin bileşiklerinin oluşturduğu tozlardır.</a:t>
            </a:r>
          </a:p>
          <a:p>
            <a:r>
              <a:rPr lang="tr-TR" sz="2800" b="1" dirty="0" smtClean="0"/>
              <a:t>Bunların yaymış olduğu iyonize ışınlar, dokularımızda hasara ve ur oluşumuna neden olur.</a:t>
            </a:r>
            <a:endParaRPr lang="tr-TR" sz="28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54</a:t>
            </a:fld>
            <a:endParaRPr lang="tr-TR"/>
          </a:p>
        </p:txBody>
      </p:sp>
    </p:spTree>
    <p:extLst>
      <p:ext uri="{BB962C8B-B14F-4D97-AF65-F5344CB8AC3E}">
        <p14:creationId xmlns:p14="http://schemas.microsoft.com/office/powerpoint/2010/main" val="592168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6-  ALERJİK  TOZLAR</a:t>
            </a:r>
            <a:endParaRPr lang="tr-TR" sz="2400" b="1" dirty="0"/>
          </a:p>
        </p:txBody>
      </p:sp>
      <p:sp>
        <p:nvSpPr>
          <p:cNvPr id="3" name="2 İçerik Yer Tutucusu"/>
          <p:cNvSpPr>
            <a:spLocks noGrp="1"/>
          </p:cNvSpPr>
          <p:nvPr>
            <p:ph idx="1"/>
          </p:nvPr>
        </p:nvSpPr>
        <p:spPr>
          <a:xfrm>
            <a:off x="457200" y="2285992"/>
            <a:ext cx="8229600" cy="3840171"/>
          </a:xfrm>
        </p:spPr>
        <p:txBody>
          <a:bodyPr>
            <a:normAutofit/>
          </a:bodyPr>
          <a:lstStyle/>
          <a:p>
            <a:r>
              <a:rPr lang="tr-TR" sz="2800" b="1" dirty="0" smtClean="0"/>
              <a:t>Alerjik tozların etkileri kişiye göre değişir.</a:t>
            </a:r>
          </a:p>
          <a:p>
            <a:r>
              <a:rPr lang="tr-TR" sz="2800" b="1" dirty="0" smtClean="0"/>
              <a:t>Özellikle kapalı, rutubetli ve sıcak ortamlardaki bakteri, tahıl tozları ve yapay maddeler; ateş, astım, dermatitler, kızarmalar ve benzeri alerjilere yol açarlar.</a:t>
            </a:r>
            <a:endParaRPr lang="tr-TR" sz="28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55</a:t>
            </a:fld>
            <a:endParaRPr lang="tr-TR"/>
          </a:p>
        </p:txBody>
      </p:sp>
    </p:spTree>
    <p:extLst>
      <p:ext uri="{BB962C8B-B14F-4D97-AF65-F5344CB8AC3E}">
        <p14:creationId xmlns:p14="http://schemas.microsoft.com/office/powerpoint/2010/main" val="1366158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7-  İNERT  TOZLAR</a:t>
            </a:r>
            <a:endParaRPr lang="tr-TR" sz="2400" b="1" dirty="0"/>
          </a:p>
        </p:txBody>
      </p:sp>
      <p:sp>
        <p:nvSpPr>
          <p:cNvPr id="3" name="2 İçerik Yer Tutucusu"/>
          <p:cNvSpPr>
            <a:spLocks noGrp="1"/>
          </p:cNvSpPr>
          <p:nvPr>
            <p:ph idx="1"/>
          </p:nvPr>
        </p:nvSpPr>
        <p:spPr/>
        <p:txBody>
          <a:bodyPr/>
          <a:lstStyle/>
          <a:p>
            <a:r>
              <a:rPr lang="tr-TR" b="1" dirty="0" smtClean="0"/>
              <a:t>Demir, baryum ve magnezyum bileşiklerinin tozları, kireçtaşı, mermer, alçı tozları bu tip tozlardır.</a:t>
            </a:r>
          </a:p>
          <a:p>
            <a:r>
              <a:rPr lang="tr-TR" b="1" dirty="0" smtClean="0"/>
              <a:t>Bu tozlar vücutta birikseler bile herhangi bir </a:t>
            </a:r>
            <a:r>
              <a:rPr lang="tr-TR" b="1" dirty="0" err="1" smtClean="0"/>
              <a:t>toksik</a:t>
            </a:r>
            <a:r>
              <a:rPr lang="tr-TR" b="1" dirty="0" smtClean="0"/>
              <a:t> etkileri olmaz.</a:t>
            </a:r>
          </a:p>
          <a:p>
            <a:r>
              <a:rPr lang="tr-TR" b="1" dirty="0" smtClean="0"/>
              <a:t>Vücudun savunma mekanizmasını aşmadıkça sorun oluşturmazlar.</a:t>
            </a:r>
            <a:endParaRPr lang="tr-TR"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56</a:t>
            </a:fld>
            <a:endParaRPr lang="tr-TR"/>
          </a:p>
        </p:txBody>
      </p:sp>
    </p:spTree>
    <p:extLst>
      <p:ext uri="{BB962C8B-B14F-4D97-AF65-F5344CB8AC3E}">
        <p14:creationId xmlns:p14="http://schemas.microsoft.com/office/powerpoint/2010/main" val="2110159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SIVILAR</a:t>
            </a:r>
            <a:endParaRPr lang="tr-TR" sz="2400" b="1" dirty="0"/>
          </a:p>
        </p:txBody>
      </p:sp>
      <p:sp>
        <p:nvSpPr>
          <p:cNvPr id="4" name="Rectangle 3"/>
          <p:cNvSpPr>
            <a:spLocks noGrp="1" noChangeArrowheads="1"/>
          </p:cNvSpPr>
          <p:nvPr>
            <p:ph idx="1"/>
          </p:nvPr>
        </p:nvSpPr>
        <p:spPr/>
        <p:txBody>
          <a:bodyPr>
            <a:normAutofit lnSpcReduction="10000"/>
          </a:bodyPr>
          <a:lstStyle/>
          <a:p>
            <a:pPr>
              <a:lnSpc>
                <a:spcPct val="150000"/>
              </a:lnSpc>
              <a:spcBef>
                <a:spcPts val="0"/>
              </a:spcBef>
            </a:pPr>
            <a:r>
              <a:rPr lang="tr-TR" sz="2000" b="1" u="sng" dirty="0"/>
              <a:t>Asitler ve çözücüler gibi birçok tehlikeli madde, </a:t>
            </a:r>
            <a:r>
              <a:rPr lang="tr-TR" sz="2000" b="1" u="sng" dirty="0" smtClean="0"/>
              <a:t>                             oda sıcaklığında  sıvı halindedir</a:t>
            </a:r>
            <a:r>
              <a:rPr lang="tr-TR" sz="2000" b="1" dirty="0"/>
              <a:t>. </a:t>
            </a:r>
          </a:p>
          <a:p>
            <a:pPr>
              <a:lnSpc>
                <a:spcPct val="150000"/>
              </a:lnSpc>
              <a:spcBef>
                <a:spcPts val="0"/>
              </a:spcBef>
            </a:pPr>
            <a:r>
              <a:rPr lang="tr-TR" sz="2000" b="1" dirty="0" smtClean="0"/>
              <a:t>Sıvı </a:t>
            </a:r>
            <a:r>
              <a:rPr lang="tr-TR" sz="2000" b="1" dirty="0"/>
              <a:t>kimyasallar </a:t>
            </a:r>
            <a:r>
              <a:rPr lang="tr-TR" sz="2000" b="1" u="sng" dirty="0"/>
              <a:t>deri </a:t>
            </a:r>
            <a:r>
              <a:rPr lang="tr-TR" sz="2000" b="1" u="sng" dirty="0" smtClean="0"/>
              <a:t>yoluyla da </a:t>
            </a:r>
            <a:r>
              <a:rPr lang="tr-TR" sz="2000" b="1" u="sng" dirty="0" err="1"/>
              <a:t>absorbe</a:t>
            </a:r>
            <a:r>
              <a:rPr lang="tr-TR" sz="2000" b="1" u="sng" dirty="0"/>
              <a:t> olabilir</a:t>
            </a:r>
            <a:r>
              <a:rPr lang="tr-TR" sz="2000" b="1" dirty="0"/>
              <a:t>. </a:t>
            </a:r>
            <a:r>
              <a:rPr lang="tr-TR" sz="2000" b="1" dirty="0" smtClean="0"/>
              <a:t> Bazı </a:t>
            </a:r>
            <a:r>
              <a:rPr lang="tr-TR" sz="2000" b="1" dirty="0"/>
              <a:t>sıvı kimyasallar </a:t>
            </a:r>
            <a:r>
              <a:rPr lang="tr-TR" sz="2000" b="1" u="sng" dirty="0"/>
              <a:t>deride ani tahribata</a:t>
            </a:r>
            <a:r>
              <a:rPr lang="tr-TR" sz="2000" b="1" dirty="0"/>
              <a:t> sebep olabildiği gibi bazı sıvılar ise deriden geçerek </a:t>
            </a:r>
            <a:r>
              <a:rPr lang="tr-TR" sz="2000" b="1" u="sng" dirty="0"/>
              <a:t>doğrudan doğruya kana karışabilir</a:t>
            </a:r>
            <a:r>
              <a:rPr lang="tr-TR" sz="2000" b="1" dirty="0"/>
              <a:t> ve vücudun çeşitli bölgelerine ulaşarak hedef organlarda tahribata oluşturabilir. </a:t>
            </a:r>
          </a:p>
          <a:p>
            <a:pPr>
              <a:lnSpc>
                <a:spcPct val="150000"/>
              </a:lnSpc>
              <a:spcBef>
                <a:spcPts val="0"/>
              </a:spcBef>
            </a:pPr>
            <a:r>
              <a:rPr lang="tr-TR" sz="2000" b="1" dirty="0"/>
              <a:t>Soluma, deri ve göz tahribatı </a:t>
            </a:r>
            <a:r>
              <a:rPr lang="tr-TR" sz="2000" b="1" dirty="0" err="1"/>
              <a:t>maruziyetini</a:t>
            </a:r>
            <a:r>
              <a:rPr lang="tr-TR" sz="2000" b="1" dirty="0"/>
              <a:t> önlemek </a:t>
            </a:r>
            <a:r>
              <a:rPr lang="tr-TR" sz="2000" b="1" dirty="0" smtClean="0"/>
              <a:t>ya da </a:t>
            </a:r>
            <a:r>
              <a:rPr lang="tr-TR" sz="2000" b="1" dirty="0"/>
              <a:t>azaltmak için sıvı kimyasallarla çalışırken etkili kontrol önlemleri </a:t>
            </a:r>
            <a:r>
              <a:rPr lang="tr-TR" sz="2000" b="1" dirty="0" smtClean="0"/>
              <a:t>uygulanmalıdır.</a:t>
            </a:r>
            <a:endParaRPr lang="tr-TR" sz="20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57</a:t>
            </a:fld>
            <a:endParaRPr lang="tr-TR"/>
          </a:p>
        </p:txBody>
      </p:sp>
    </p:spTree>
    <p:extLst>
      <p:ext uri="{BB962C8B-B14F-4D97-AF65-F5344CB8AC3E}">
        <p14:creationId xmlns:p14="http://schemas.microsoft.com/office/powerpoint/2010/main" val="333845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BUHARLAR</a:t>
            </a:r>
            <a:endParaRPr lang="tr-TR" sz="2400" b="1" dirty="0"/>
          </a:p>
        </p:txBody>
      </p:sp>
      <p:sp>
        <p:nvSpPr>
          <p:cNvPr id="4" name="Rectangle 3"/>
          <p:cNvSpPr>
            <a:spLocks noGrp="1" noChangeArrowheads="1"/>
          </p:cNvSpPr>
          <p:nvPr>
            <p:ph idx="1"/>
          </p:nvPr>
        </p:nvSpPr>
        <p:spPr>
          <a:xfrm>
            <a:off x="1435608" y="1124744"/>
            <a:ext cx="7498080" cy="5733256"/>
          </a:xfrm>
        </p:spPr>
        <p:txBody>
          <a:bodyPr>
            <a:normAutofit fontScale="62500" lnSpcReduction="20000"/>
          </a:bodyPr>
          <a:lstStyle/>
          <a:p>
            <a:pPr>
              <a:lnSpc>
                <a:spcPct val="150000"/>
              </a:lnSpc>
              <a:spcBef>
                <a:spcPts val="0"/>
              </a:spcBef>
            </a:pPr>
            <a:r>
              <a:rPr lang="tr-TR" sz="2600" b="1" u="sng" dirty="0" smtClean="0"/>
              <a:t>Buharlar </a:t>
            </a:r>
            <a:r>
              <a:rPr lang="tr-TR" sz="2600" b="1" u="sng" dirty="0"/>
              <a:t>havada asılı kalan çok küçük sıvı parçacıklardır</a:t>
            </a:r>
            <a:r>
              <a:rPr lang="tr-TR" sz="2600" b="1" dirty="0"/>
              <a:t>. </a:t>
            </a:r>
            <a:r>
              <a:rPr lang="tr-TR" sz="2600" b="1" u="sng" dirty="0"/>
              <a:t>Sıvı </a:t>
            </a:r>
            <a:r>
              <a:rPr lang="tr-TR" sz="2600" b="1" u="sng" dirty="0" smtClean="0"/>
              <a:t>kimyasallar </a:t>
            </a:r>
            <a:r>
              <a:rPr lang="tr-TR" sz="2600" b="1" u="sng" dirty="0"/>
              <a:t>oda sıcaklığında buharlaşır</a:t>
            </a:r>
            <a:r>
              <a:rPr lang="tr-TR" sz="2600" b="1" dirty="0"/>
              <a:t>, yani buhar olarak havada kalır. </a:t>
            </a:r>
            <a:r>
              <a:rPr lang="tr-TR" sz="2600" b="1" dirty="0" smtClean="0"/>
              <a:t>                                                                                                                              Havada </a:t>
            </a:r>
            <a:r>
              <a:rPr lang="tr-TR" sz="2600" b="1" dirty="0"/>
              <a:t>asılı olan minik çok küçük sıvı damlacıklarına </a:t>
            </a:r>
            <a:r>
              <a:rPr lang="tr-TR" sz="2600" b="1" dirty="0" smtClean="0"/>
              <a:t>ise sis </a:t>
            </a:r>
            <a:r>
              <a:rPr lang="tr-TR" sz="2600" b="1" dirty="0"/>
              <a:t>denir.</a:t>
            </a:r>
          </a:p>
          <a:p>
            <a:pPr>
              <a:lnSpc>
                <a:spcPct val="150000"/>
              </a:lnSpc>
              <a:spcBef>
                <a:spcPts val="0"/>
              </a:spcBef>
            </a:pPr>
            <a:r>
              <a:rPr lang="tr-TR" sz="2600" b="1" dirty="0"/>
              <a:t>Bazı kimyasal maddelerin buharları </a:t>
            </a:r>
            <a:r>
              <a:rPr lang="tr-TR" sz="2600" b="1" u="sng" dirty="0"/>
              <a:t>gözleri ve deriyi </a:t>
            </a:r>
            <a:r>
              <a:rPr lang="tr-TR" sz="2600" b="1" u="sng" dirty="0" smtClean="0"/>
              <a:t> tahriş </a:t>
            </a:r>
            <a:r>
              <a:rPr lang="tr-TR" sz="2600" b="1" u="sng" dirty="0"/>
              <a:t>edebilir</a:t>
            </a:r>
            <a:r>
              <a:rPr lang="tr-TR" sz="2600" b="1" dirty="0"/>
              <a:t>. </a:t>
            </a:r>
            <a:r>
              <a:rPr lang="tr-TR" sz="2600" b="1" dirty="0" smtClean="0"/>
              <a:t>                                                                                                                                                      Bazı </a:t>
            </a:r>
            <a:r>
              <a:rPr lang="tr-TR" sz="2600" b="1" dirty="0" err="1"/>
              <a:t>toksik</a:t>
            </a:r>
            <a:r>
              <a:rPr lang="tr-TR" sz="2600" b="1" dirty="0"/>
              <a:t> maddelerin buharlarının </a:t>
            </a:r>
            <a:r>
              <a:rPr lang="tr-TR" sz="2600" b="1" u="sng" dirty="0"/>
              <a:t>solunması sağlık üzerinde çeşitli ciddi sorunlar yaratabilir</a:t>
            </a:r>
            <a:r>
              <a:rPr lang="tr-TR" sz="2600" b="1" dirty="0"/>
              <a:t>.</a:t>
            </a:r>
          </a:p>
          <a:p>
            <a:pPr>
              <a:lnSpc>
                <a:spcPct val="150000"/>
              </a:lnSpc>
              <a:spcBef>
                <a:spcPts val="0"/>
              </a:spcBef>
            </a:pPr>
            <a:r>
              <a:rPr lang="tr-TR" sz="2600" b="1" dirty="0"/>
              <a:t>Buharlar </a:t>
            </a:r>
            <a:r>
              <a:rPr lang="tr-TR" sz="2600" b="1" u="sng" dirty="0"/>
              <a:t>parlayıcı ya da patlayıcı olabilir</a:t>
            </a:r>
            <a:r>
              <a:rPr lang="tr-TR" sz="2600" b="1" dirty="0"/>
              <a:t>. </a:t>
            </a:r>
            <a:r>
              <a:rPr lang="tr-TR" sz="2600" b="1" dirty="0" smtClean="0"/>
              <a:t> Yangından </a:t>
            </a:r>
            <a:r>
              <a:rPr lang="tr-TR" sz="2600" b="1" dirty="0"/>
              <a:t>ya da patlamadan kaçınmak için buharlaşan kimyasalları kıvılcımlardan, ateşleme kaynaklarından ya da uyuşmayan kimyasal madde kaynaklarından uzak tutmak önemlidir.</a:t>
            </a:r>
          </a:p>
          <a:p>
            <a:pPr>
              <a:lnSpc>
                <a:spcPct val="150000"/>
              </a:lnSpc>
              <a:spcBef>
                <a:spcPts val="0"/>
              </a:spcBef>
            </a:pPr>
            <a:r>
              <a:rPr lang="tr-TR" sz="2600" b="1" dirty="0" smtClean="0"/>
              <a:t>Çalışanların </a:t>
            </a:r>
            <a:r>
              <a:rPr lang="tr-TR" sz="2600" b="1" dirty="0"/>
              <a:t>sıvı, katı ya da diğer biçimlerdeki kimyasal maddelerden çıkan </a:t>
            </a:r>
            <a:r>
              <a:rPr lang="tr-TR" sz="2600" b="1" dirty="0" smtClean="0"/>
              <a:t>buharlardan etkilenmesini </a:t>
            </a:r>
            <a:r>
              <a:rPr lang="tr-TR" sz="2600" b="1" dirty="0"/>
              <a:t>önleyecek kontrol önlemleri uygulanmalıdır.</a:t>
            </a:r>
          </a:p>
          <a:p>
            <a:pPr>
              <a:lnSpc>
                <a:spcPct val="80000"/>
              </a:lnSpc>
            </a:pPr>
            <a:endParaRPr lang="tr-TR" sz="2000"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58</a:t>
            </a:fld>
            <a:endParaRPr lang="tr-TR"/>
          </a:p>
        </p:txBody>
      </p:sp>
    </p:spTree>
    <p:extLst>
      <p:ext uri="{BB962C8B-B14F-4D97-AF65-F5344CB8AC3E}">
        <p14:creationId xmlns:p14="http://schemas.microsoft.com/office/powerpoint/2010/main" val="896295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a:bodyPr>
          <a:lstStyle/>
          <a:p>
            <a:r>
              <a:rPr lang="tr-TR" sz="2400" b="1" dirty="0" smtClean="0"/>
              <a:t>GAZLAR</a:t>
            </a:r>
            <a:endParaRPr lang="tr-TR" sz="2400" b="1" dirty="0"/>
          </a:p>
        </p:txBody>
      </p:sp>
      <p:sp>
        <p:nvSpPr>
          <p:cNvPr id="4" name="Rectangle 3"/>
          <p:cNvSpPr>
            <a:spLocks noGrp="1" noChangeArrowheads="1"/>
          </p:cNvSpPr>
          <p:nvPr>
            <p:ph idx="1"/>
          </p:nvPr>
        </p:nvSpPr>
        <p:spPr>
          <a:xfrm>
            <a:off x="457200" y="1071546"/>
            <a:ext cx="8229600" cy="5054617"/>
          </a:xfrm>
        </p:spPr>
        <p:txBody>
          <a:bodyPr>
            <a:noAutofit/>
          </a:bodyPr>
          <a:lstStyle/>
          <a:p>
            <a:pPr>
              <a:lnSpc>
                <a:spcPct val="80000"/>
              </a:lnSpc>
            </a:pPr>
            <a:r>
              <a:rPr lang="tr-TR" sz="2400" b="1" dirty="0"/>
              <a:t>Bazı kimyasal maddeler normal </a:t>
            </a:r>
            <a:r>
              <a:rPr lang="tr-TR" sz="2400" b="1" dirty="0" smtClean="0"/>
              <a:t>sıcaklıkta  </a:t>
            </a:r>
            <a:r>
              <a:rPr lang="tr-TR" sz="2400" b="1" dirty="0"/>
              <a:t>gaz halindedir. </a:t>
            </a:r>
            <a:r>
              <a:rPr lang="tr-TR" sz="2400" b="1" dirty="0" smtClean="0"/>
              <a:t> Ancak</a:t>
            </a:r>
            <a:r>
              <a:rPr lang="tr-TR" sz="2400" b="1" dirty="0"/>
              <a:t>, sıvı </a:t>
            </a:r>
            <a:r>
              <a:rPr lang="tr-TR" sz="2400" b="1" dirty="0" smtClean="0"/>
              <a:t>ya da </a:t>
            </a:r>
            <a:r>
              <a:rPr lang="tr-TR" sz="2400" b="1" dirty="0"/>
              <a:t>katı şeklinde bazı kimyasal ısıtma ile </a:t>
            </a:r>
            <a:r>
              <a:rPr lang="tr-TR" sz="2400" b="1" dirty="0" smtClean="0"/>
              <a:t>gaz </a:t>
            </a:r>
            <a:r>
              <a:rPr lang="tr-TR" sz="2400" b="1" dirty="0"/>
              <a:t>haline gelirler. </a:t>
            </a:r>
          </a:p>
          <a:p>
            <a:pPr>
              <a:lnSpc>
                <a:spcPct val="80000"/>
              </a:lnSpc>
            </a:pPr>
            <a:r>
              <a:rPr lang="tr-TR" sz="2400" b="1" dirty="0"/>
              <a:t>Bazı gazlar kolayca kendi </a:t>
            </a:r>
            <a:r>
              <a:rPr lang="tr-TR" sz="2400" b="1" dirty="0">
                <a:solidFill>
                  <a:srgbClr val="FF0000"/>
                </a:solidFill>
              </a:rPr>
              <a:t>renk veya kokularıyla algılanabildikleri</a:t>
            </a:r>
            <a:r>
              <a:rPr lang="tr-TR" sz="2400" b="1" dirty="0"/>
              <a:t> gibi </a:t>
            </a:r>
            <a:r>
              <a:rPr lang="tr-TR" sz="2400" b="1" dirty="0">
                <a:solidFill>
                  <a:srgbClr val="FF0000"/>
                </a:solidFill>
              </a:rPr>
              <a:t>bazı gazların kokuları algılanamaz veya görülemez bunlar ancak gaz algılama cihazları ile tespit edilebilir. </a:t>
            </a:r>
          </a:p>
          <a:p>
            <a:pPr>
              <a:lnSpc>
                <a:spcPct val="80000"/>
              </a:lnSpc>
            </a:pPr>
            <a:r>
              <a:rPr lang="tr-TR" sz="2400" b="1" dirty="0"/>
              <a:t>Gazlar genellikle </a:t>
            </a:r>
            <a:r>
              <a:rPr lang="tr-TR" sz="2400" b="1" dirty="0">
                <a:solidFill>
                  <a:srgbClr val="FF0000"/>
                </a:solidFill>
              </a:rPr>
              <a:t>solunum yolu ile vücuda </a:t>
            </a:r>
            <a:r>
              <a:rPr lang="tr-TR" sz="2400" b="1" dirty="0" smtClean="0">
                <a:solidFill>
                  <a:srgbClr val="FF0000"/>
                </a:solidFill>
              </a:rPr>
              <a:t>etki </a:t>
            </a:r>
            <a:r>
              <a:rPr lang="tr-TR" sz="2400" b="1" dirty="0">
                <a:solidFill>
                  <a:srgbClr val="FF0000"/>
                </a:solidFill>
              </a:rPr>
              <a:t>ederler. </a:t>
            </a:r>
          </a:p>
          <a:p>
            <a:pPr>
              <a:lnSpc>
                <a:spcPct val="80000"/>
              </a:lnSpc>
            </a:pPr>
            <a:r>
              <a:rPr lang="tr-TR" sz="2400" b="1" dirty="0"/>
              <a:t>Bazı </a:t>
            </a:r>
            <a:r>
              <a:rPr lang="tr-TR" sz="2400" b="1" dirty="0" smtClean="0"/>
              <a:t>gazların </a:t>
            </a:r>
            <a:r>
              <a:rPr lang="tr-TR" sz="2400" b="1" dirty="0"/>
              <a:t>hemen </a:t>
            </a:r>
            <a:r>
              <a:rPr lang="tr-TR" sz="2400" b="1" dirty="0">
                <a:solidFill>
                  <a:srgbClr val="FF0000"/>
                </a:solidFill>
              </a:rPr>
              <a:t>tahriş edici etkileri </a:t>
            </a:r>
            <a:r>
              <a:rPr lang="tr-TR" sz="2400" b="1" dirty="0"/>
              <a:t>görülebilir. Ancak bazı gazların sağlık etkileri fark edilene kadar çok ciddi hasarlar oluşabilir. </a:t>
            </a:r>
          </a:p>
          <a:p>
            <a:pPr>
              <a:lnSpc>
                <a:spcPct val="80000"/>
              </a:lnSpc>
            </a:pPr>
            <a:r>
              <a:rPr lang="tr-TR" sz="2400" b="1" dirty="0"/>
              <a:t>Gazlar </a:t>
            </a:r>
            <a:r>
              <a:rPr lang="tr-TR" sz="2400" b="1" dirty="0">
                <a:solidFill>
                  <a:srgbClr val="FF0000"/>
                </a:solidFill>
              </a:rPr>
              <a:t>yanıcı ve patlayıcı olabilir</a:t>
            </a:r>
            <a:r>
              <a:rPr lang="tr-TR" sz="2400" b="1" dirty="0"/>
              <a:t>. Bu tür gazlarla çalışmalarda </a:t>
            </a:r>
            <a:r>
              <a:rPr lang="tr-TR" sz="2400" b="1" dirty="0" err="1">
                <a:solidFill>
                  <a:srgbClr val="FF0000"/>
                </a:solidFill>
              </a:rPr>
              <a:t>ex</a:t>
            </a:r>
            <a:r>
              <a:rPr lang="tr-TR" sz="2400" b="1" dirty="0">
                <a:solidFill>
                  <a:srgbClr val="FF0000"/>
                </a:solidFill>
              </a:rPr>
              <a:t>-</a:t>
            </a:r>
            <a:r>
              <a:rPr lang="tr-TR" sz="2400" b="1" dirty="0" err="1">
                <a:solidFill>
                  <a:srgbClr val="FF0000"/>
                </a:solidFill>
              </a:rPr>
              <a:t>proof</a:t>
            </a:r>
            <a:r>
              <a:rPr lang="tr-TR" sz="2400" b="1" dirty="0"/>
              <a:t> ekipman ve teçhizatla çalışılmalı ve gerekli önlemler alınmalıdır. </a:t>
            </a:r>
          </a:p>
          <a:p>
            <a:pPr>
              <a:lnSpc>
                <a:spcPct val="80000"/>
              </a:lnSpc>
            </a:pPr>
            <a:r>
              <a:rPr lang="tr-TR" sz="2400" b="1" dirty="0" smtClean="0"/>
              <a:t>Çalışanlar </a:t>
            </a:r>
            <a:r>
              <a:rPr lang="tr-TR" sz="2400" b="1" dirty="0"/>
              <a:t>etkili kontrol önlemleri ile kimyasal gazların potansiyel zararlı etkilerinden korunmalıdır.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59</a:t>
            </a:fld>
            <a:endParaRPr lang="tr-TR"/>
          </a:p>
        </p:txBody>
      </p:sp>
    </p:spTree>
    <p:extLst>
      <p:ext uri="{BB962C8B-B14F-4D97-AF65-F5344CB8AC3E}">
        <p14:creationId xmlns:p14="http://schemas.microsoft.com/office/powerpoint/2010/main" val="155702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TEHLİKELİ  MADDELERLE  ETKİLENMENİN SONUÇLARI</a:t>
            </a:r>
            <a:endParaRPr lang="tr-TR" sz="2400" b="1" dirty="0"/>
          </a:p>
        </p:txBody>
      </p:sp>
      <p:sp>
        <p:nvSpPr>
          <p:cNvPr id="3" name="2 İçerik Yer Tutucusu"/>
          <p:cNvSpPr>
            <a:spLocks noGrp="1"/>
          </p:cNvSpPr>
          <p:nvPr>
            <p:ph idx="1"/>
          </p:nvPr>
        </p:nvSpPr>
        <p:spPr/>
        <p:txBody>
          <a:bodyPr/>
          <a:lstStyle/>
          <a:p>
            <a:pPr>
              <a:buFont typeface="Wingdings" pitchFamily="2" charset="2"/>
              <a:buChar char="§"/>
            </a:pPr>
            <a:r>
              <a:rPr lang="tr-TR" dirty="0" smtClean="0"/>
              <a:t>Deri teması sonucu, derinin tahriş olması ya da dermatit oluşumu,                                                  </a:t>
            </a:r>
          </a:p>
          <a:p>
            <a:pPr>
              <a:buFont typeface="Wingdings" pitchFamily="2" charset="2"/>
              <a:buChar char="§"/>
            </a:pPr>
            <a:r>
              <a:rPr lang="tr-TR" dirty="0" smtClean="0"/>
              <a:t>Astımın tetiklenmesi,</a:t>
            </a:r>
          </a:p>
          <a:p>
            <a:pPr>
              <a:buFont typeface="Wingdings" pitchFamily="2" charset="2"/>
              <a:buChar char="§"/>
            </a:pPr>
            <a:r>
              <a:rPr lang="tr-TR" dirty="0" smtClean="0"/>
              <a:t>Bilinç kaybı,                                        </a:t>
            </a:r>
          </a:p>
          <a:p>
            <a:pPr>
              <a:buFont typeface="Wingdings" pitchFamily="2" charset="2"/>
              <a:buChar char="§"/>
            </a:pPr>
            <a:r>
              <a:rPr lang="tr-TR" dirty="0" smtClean="0"/>
              <a:t>Bazı kimyasallarla uzun süreli etkilenme sonucu, kanser.</a:t>
            </a:r>
            <a:endParaRPr lang="tr-TR" dirty="0"/>
          </a:p>
          <a:p>
            <a:endParaRPr lang="tr-TR" dirty="0" smtClean="0"/>
          </a:p>
        </p:txBody>
      </p:sp>
      <p:sp>
        <p:nvSpPr>
          <p:cNvPr id="4" name="3 Slayt Numarası Yer Tutucusu"/>
          <p:cNvSpPr>
            <a:spLocks noGrp="1"/>
          </p:cNvSpPr>
          <p:nvPr>
            <p:ph type="sldNum" sz="quarter" idx="12"/>
          </p:nvPr>
        </p:nvSpPr>
        <p:spPr/>
        <p:txBody>
          <a:bodyPr/>
          <a:lstStyle/>
          <a:p>
            <a:fld id="{AF5E3B26-62D8-4653-B851-8E72443B1F6D}" type="slidenum">
              <a:rPr lang="tr-TR" smtClean="0"/>
              <a:pPr/>
              <a:t>6</a:t>
            </a:fld>
            <a:endParaRPr lang="tr-TR"/>
          </a:p>
        </p:txBody>
      </p:sp>
    </p:spTree>
    <p:extLst>
      <p:ext uri="{BB962C8B-B14F-4D97-AF65-F5344CB8AC3E}">
        <p14:creationId xmlns:p14="http://schemas.microsoft.com/office/powerpoint/2010/main" val="33018846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1-  BASİT  BOĞUCU  GAZLAR</a:t>
            </a:r>
            <a:endParaRPr lang="tr-TR" sz="2400" b="1" dirty="0"/>
          </a:p>
        </p:txBody>
      </p:sp>
      <p:sp>
        <p:nvSpPr>
          <p:cNvPr id="4" name="Rectangle 3"/>
          <p:cNvSpPr>
            <a:spLocks noGrp="1" noChangeArrowheads="1"/>
          </p:cNvSpPr>
          <p:nvPr>
            <p:ph idx="1"/>
          </p:nvPr>
        </p:nvSpPr>
        <p:spPr/>
        <p:txBody>
          <a:bodyPr>
            <a:normAutofit/>
          </a:bodyPr>
          <a:lstStyle/>
          <a:p>
            <a:pPr>
              <a:buFont typeface="Wingdings" pitchFamily="2" charset="2"/>
              <a:buChar char="Ø"/>
            </a:pPr>
            <a:r>
              <a:rPr lang="tr-TR" sz="2400" b="1" dirty="0"/>
              <a:t>Normal şartlarda </a:t>
            </a:r>
            <a:r>
              <a:rPr lang="tr-TR" sz="2400" b="1" u="sng" dirty="0"/>
              <a:t>kimyasal olarak boğucu değildirler</a:t>
            </a:r>
            <a:r>
              <a:rPr lang="tr-TR" sz="2400" b="1" dirty="0"/>
              <a:t>. </a:t>
            </a:r>
            <a:r>
              <a:rPr lang="tr-TR" sz="2400" b="1" dirty="0" smtClean="0"/>
              <a:t> Ancak </a:t>
            </a:r>
            <a:r>
              <a:rPr lang="tr-TR" sz="2400" b="1" dirty="0"/>
              <a:t>ortamda çok yoğun </a:t>
            </a:r>
            <a:r>
              <a:rPr lang="tr-TR" sz="2400" b="1" dirty="0" smtClean="0"/>
              <a:t>bulunurlarsa, </a:t>
            </a:r>
            <a:r>
              <a:rPr lang="tr-TR" sz="2400" b="1" u="sng" dirty="0" smtClean="0"/>
              <a:t>havadaki </a:t>
            </a:r>
            <a:r>
              <a:rPr lang="tr-TR" sz="2400" b="1" u="sng" dirty="0"/>
              <a:t>oksijenin yerini alarak oksijenin daha az solunmasına </a:t>
            </a:r>
            <a:r>
              <a:rPr lang="tr-TR" sz="2400" b="1" u="sng" dirty="0" smtClean="0"/>
              <a:t>neden </a:t>
            </a:r>
            <a:r>
              <a:rPr lang="tr-TR" sz="2400" b="1" u="sng" dirty="0"/>
              <a:t>olduklarından</a:t>
            </a:r>
            <a:r>
              <a:rPr lang="tr-TR" sz="2400" b="1" dirty="0"/>
              <a:t>, oksijen </a:t>
            </a:r>
            <a:r>
              <a:rPr lang="tr-TR" sz="2400" b="1" dirty="0" smtClean="0"/>
              <a:t>yetersizliğinden </a:t>
            </a:r>
            <a:r>
              <a:rPr lang="tr-TR" sz="2400" b="1" u="sng" dirty="0" smtClean="0"/>
              <a:t>boğarak öldürebilirler</a:t>
            </a:r>
            <a:r>
              <a:rPr lang="tr-TR" sz="2400" b="1" dirty="0"/>
              <a:t>. Bazıları, özellikle petrol türevi olanlar hafif narkotiktir.</a:t>
            </a:r>
          </a:p>
          <a:p>
            <a:pPr>
              <a:buFont typeface="Wingdings" pitchFamily="2" charset="2"/>
              <a:buChar char="Ø"/>
            </a:pPr>
            <a:r>
              <a:rPr lang="tr-TR" sz="2400" b="1" dirty="0" smtClean="0"/>
              <a:t>Karbon dioksit</a:t>
            </a:r>
            <a:r>
              <a:rPr lang="tr-TR" sz="2400" b="1" dirty="0"/>
              <a:t>, metan, </a:t>
            </a:r>
            <a:r>
              <a:rPr lang="tr-TR" sz="2400" b="1" dirty="0" err="1"/>
              <a:t>etan</a:t>
            </a:r>
            <a:r>
              <a:rPr lang="tr-TR" sz="2400" b="1" dirty="0"/>
              <a:t>, </a:t>
            </a:r>
            <a:r>
              <a:rPr lang="tr-TR" sz="2400" b="1" dirty="0" err="1"/>
              <a:t>propan</a:t>
            </a:r>
            <a:r>
              <a:rPr lang="tr-TR" sz="2400" b="1" dirty="0"/>
              <a:t>, hidrojen </a:t>
            </a:r>
            <a:r>
              <a:rPr lang="tr-TR" sz="2400" b="1" dirty="0" smtClean="0"/>
              <a:t> </a:t>
            </a:r>
            <a:r>
              <a:rPr lang="tr-TR" sz="2400" b="1" dirty="0"/>
              <a:t>yaygın olarak kullanılan basit boğuculardır.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60</a:t>
            </a:fld>
            <a:endParaRPr lang="tr-TR"/>
          </a:p>
        </p:txBody>
      </p:sp>
    </p:spTree>
    <p:extLst>
      <p:ext uri="{BB962C8B-B14F-4D97-AF65-F5344CB8AC3E}">
        <p14:creationId xmlns:p14="http://schemas.microsoft.com/office/powerpoint/2010/main" val="3683957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BASİT BOĞUCU GAZLARA ÖRNEK : CO2</a:t>
            </a:r>
            <a:endParaRPr lang="tr-TR" sz="2400" b="1" dirty="0"/>
          </a:p>
        </p:txBody>
      </p:sp>
      <p:sp>
        <p:nvSpPr>
          <p:cNvPr id="4" name="Rectangle 3"/>
          <p:cNvSpPr>
            <a:spLocks noGrp="1" noChangeArrowheads="1"/>
          </p:cNvSpPr>
          <p:nvPr>
            <p:ph idx="1"/>
          </p:nvPr>
        </p:nvSpPr>
        <p:spPr/>
        <p:txBody>
          <a:bodyPr>
            <a:normAutofit/>
          </a:bodyPr>
          <a:lstStyle/>
          <a:p>
            <a:pPr>
              <a:lnSpc>
                <a:spcPct val="90000"/>
              </a:lnSpc>
              <a:buFont typeface="Wingdings" pitchFamily="2" charset="2"/>
              <a:buChar char="Ø"/>
            </a:pPr>
            <a:r>
              <a:rPr lang="tr-TR" sz="2400" b="1" u="sng" dirty="0"/>
              <a:t>Renksiz, kokusuz gazdır</a:t>
            </a:r>
            <a:r>
              <a:rPr lang="tr-TR" sz="2400" b="1" dirty="0"/>
              <a:t>. </a:t>
            </a:r>
          </a:p>
          <a:p>
            <a:pPr>
              <a:lnSpc>
                <a:spcPct val="90000"/>
              </a:lnSpc>
              <a:buFont typeface="Wingdings" pitchFamily="2" charset="2"/>
              <a:buChar char="Ø"/>
            </a:pPr>
            <a:r>
              <a:rPr lang="tr-TR" sz="2400" b="1" dirty="0" smtClean="0"/>
              <a:t>Vücuda </a:t>
            </a:r>
            <a:r>
              <a:rPr lang="tr-TR" sz="2400" b="1" dirty="0"/>
              <a:t>etkisi; </a:t>
            </a:r>
            <a:r>
              <a:rPr lang="tr-TR" sz="2400" b="1" dirty="0" smtClean="0"/>
              <a:t>havadaki karbon dioksit </a:t>
            </a:r>
            <a:r>
              <a:rPr lang="tr-TR" sz="2400" b="1" dirty="0"/>
              <a:t>miktarının artması solunum hızını artırır.</a:t>
            </a:r>
          </a:p>
          <a:p>
            <a:pPr>
              <a:lnSpc>
                <a:spcPct val="90000"/>
              </a:lnSpc>
              <a:buFont typeface="Wingdings" pitchFamily="2" charset="2"/>
              <a:buChar char="Ø"/>
            </a:pPr>
            <a:r>
              <a:rPr lang="tr-TR" sz="2400" b="1" dirty="0"/>
              <a:t>% 1-3 yoğunluğunda orta sürelerde tehlikesizdir,</a:t>
            </a:r>
          </a:p>
          <a:p>
            <a:pPr>
              <a:lnSpc>
                <a:spcPct val="90000"/>
              </a:lnSpc>
              <a:buFont typeface="Wingdings" pitchFamily="2" charset="2"/>
              <a:buChar char="Ø"/>
            </a:pPr>
            <a:r>
              <a:rPr lang="tr-TR" sz="2400" b="1" dirty="0"/>
              <a:t>% 3-6 yoğunluğunda baş ağrıları başlar,</a:t>
            </a:r>
          </a:p>
          <a:p>
            <a:pPr>
              <a:lnSpc>
                <a:spcPct val="90000"/>
              </a:lnSpc>
              <a:buFont typeface="Wingdings" pitchFamily="2" charset="2"/>
              <a:buChar char="Ø"/>
            </a:pPr>
            <a:r>
              <a:rPr lang="tr-TR" sz="2400" b="1" dirty="0"/>
              <a:t>% 6-10 yoğunluğunda baş dönmesi, görme bozuklukları, şuursuzluk başlar,</a:t>
            </a:r>
          </a:p>
          <a:p>
            <a:pPr>
              <a:lnSpc>
                <a:spcPct val="90000"/>
              </a:lnSpc>
              <a:buFont typeface="Wingdings" pitchFamily="2" charset="2"/>
              <a:buChar char="Ø"/>
            </a:pPr>
            <a:r>
              <a:rPr lang="tr-TR" sz="2400" b="1" dirty="0"/>
              <a:t>% 10'dan fazla yoğunlukta narkotik etki görülür. Boğucu etki CO</a:t>
            </a:r>
            <a:r>
              <a:rPr lang="tr-TR" sz="2400" b="1" baseline="-25000" dirty="0"/>
              <a:t>2 </a:t>
            </a:r>
            <a:r>
              <a:rPr lang="tr-TR" sz="2400" b="1" dirty="0"/>
              <a:t>çokluğundan </a:t>
            </a:r>
            <a:r>
              <a:rPr lang="tr-TR" sz="2400" b="1" dirty="0" smtClean="0"/>
              <a:t>değil </a:t>
            </a:r>
            <a:r>
              <a:rPr lang="tr-TR" sz="2400" b="1" dirty="0"/>
              <a:t>O</a:t>
            </a:r>
            <a:r>
              <a:rPr lang="tr-TR" sz="2400" b="1" baseline="-25000" dirty="0"/>
              <a:t>2</a:t>
            </a:r>
            <a:r>
              <a:rPr lang="tr-TR" sz="2400" b="1" dirty="0"/>
              <a:t> azlığındadır.</a:t>
            </a:r>
          </a:p>
          <a:p>
            <a:pPr>
              <a:lnSpc>
                <a:spcPct val="90000"/>
              </a:lnSpc>
              <a:buFont typeface="Wingdings" pitchFamily="2" charset="2"/>
              <a:buChar char="Ø"/>
            </a:pPr>
            <a:r>
              <a:rPr lang="tr-TR" sz="2400" b="1" dirty="0"/>
              <a:t>Etkilenme olduğu takdirde hasta açık havaya çıkarılır, oksijen verilir, suni solunum yaptırılır.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61</a:t>
            </a:fld>
            <a:endParaRPr lang="tr-TR"/>
          </a:p>
        </p:txBody>
      </p:sp>
    </p:spTree>
    <p:extLst>
      <p:ext uri="{BB962C8B-B14F-4D97-AF65-F5344CB8AC3E}">
        <p14:creationId xmlns:p14="http://schemas.microsoft.com/office/powerpoint/2010/main" val="32567076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400" b="1" dirty="0" smtClean="0"/>
              <a:t>2-  KİMYASAL  BOĞUCU  GAZLAR</a:t>
            </a:r>
            <a:endParaRPr lang="tr-TR" sz="2400" b="1" dirty="0"/>
          </a:p>
        </p:txBody>
      </p:sp>
      <p:sp>
        <p:nvSpPr>
          <p:cNvPr id="4" name="Rectangle 3"/>
          <p:cNvSpPr>
            <a:spLocks noGrp="1" noChangeArrowheads="1"/>
          </p:cNvSpPr>
          <p:nvPr>
            <p:ph idx="1"/>
          </p:nvPr>
        </p:nvSpPr>
        <p:spPr>
          <a:xfrm>
            <a:off x="457200" y="1214422"/>
            <a:ext cx="8229600" cy="5143536"/>
          </a:xfrm>
        </p:spPr>
        <p:txBody>
          <a:bodyPr>
            <a:normAutofit/>
          </a:bodyPr>
          <a:lstStyle/>
          <a:p>
            <a:pPr>
              <a:lnSpc>
                <a:spcPct val="80000"/>
              </a:lnSpc>
              <a:buFont typeface="Wingdings" pitchFamily="2" charset="2"/>
              <a:buChar char="Ø"/>
            </a:pPr>
            <a:r>
              <a:rPr lang="tr-TR" sz="2400" b="1" dirty="0"/>
              <a:t>Kimyasal </a:t>
            </a:r>
            <a:r>
              <a:rPr lang="tr-TR" sz="2400" b="1" dirty="0" smtClean="0"/>
              <a:t>özellikleri </a:t>
            </a:r>
            <a:r>
              <a:rPr lang="tr-TR" sz="2400" b="1" dirty="0"/>
              <a:t>ile </a:t>
            </a:r>
            <a:r>
              <a:rPr lang="tr-TR" sz="2400" b="1" u="sng" dirty="0"/>
              <a:t>solunum ve dolaşımı engelleyerek etkili olan gazlardır</a:t>
            </a:r>
            <a:r>
              <a:rPr lang="tr-TR" sz="2400" b="1" dirty="0"/>
              <a:t>. </a:t>
            </a:r>
            <a:r>
              <a:rPr lang="tr-TR" sz="2400" b="1" dirty="0" smtClean="0"/>
              <a:t>Karbon monoksit</a:t>
            </a:r>
            <a:r>
              <a:rPr lang="tr-TR" sz="2400" b="1" dirty="0"/>
              <a:t>, </a:t>
            </a:r>
            <a:r>
              <a:rPr lang="tr-TR" sz="2400" b="1" dirty="0" smtClean="0"/>
              <a:t>hidrojen sülfür</a:t>
            </a:r>
            <a:r>
              <a:rPr lang="tr-TR" sz="2400" b="1" dirty="0"/>
              <a:t>, hidrojen siyanür </a:t>
            </a:r>
            <a:r>
              <a:rPr lang="tr-TR" sz="2400" b="1" dirty="0" smtClean="0"/>
              <a:t>gibi.</a:t>
            </a:r>
            <a:endParaRPr lang="tr-TR" sz="2400" b="1" dirty="0"/>
          </a:p>
          <a:p>
            <a:pPr>
              <a:lnSpc>
                <a:spcPct val="80000"/>
              </a:lnSpc>
              <a:buFont typeface="Wingdings" pitchFamily="2" charset="2"/>
              <a:buChar char="Ø"/>
            </a:pPr>
            <a:r>
              <a:rPr lang="tr-TR" sz="2400" b="1" dirty="0" smtClean="0"/>
              <a:t>   Örnek : Karbon monoksit</a:t>
            </a:r>
            <a:r>
              <a:rPr lang="tr-TR" sz="2400" b="1" dirty="0"/>
              <a:t>; </a:t>
            </a:r>
            <a:r>
              <a:rPr lang="tr-TR" sz="2400" b="1" u="sng" dirty="0"/>
              <a:t>r</a:t>
            </a:r>
            <a:r>
              <a:rPr lang="tr-TR" sz="2400" b="1" u="sng" dirty="0" smtClean="0"/>
              <a:t>enksiz</a:t>
            </a:r>
            <a:r>
              <a:rPr lang="tr-TR" sz="2400" b="1" u="sng" dirty="0"/>
              <a:t>, </a:t>
            </a:r>
            <a:r>
              <a:rPr lang="tr-TR" sz="2400" b="1" u="sng" dirty="0" smtClean="0"/>
              <a:t>kokusuz bir </a:t>
            </a:r>
            <a:r>
              <a:rPr lang="tr-TR" sz="2400" b="1" u="sng" dirty="0"/>
              <a:t>gazdır</a:t>
            </a:r>
            <a:r>
              <a:rPr lang="tr-TR" sz="2400" b="1" dirty="0"/>
              <a:t>. </a:t>
            </a:r>
            <a:r>
              <a:rPr lang="tr-TR" sz="2400" b="1" u="sng" dirty="0"/>
              <a:t>Çok zehirlidir</a:t>
            </a:r>
            <a:r>
              <a:rPr lang="tr-TR" sz="2400" b="1" dirty="0"/>
              <a:t>. Hemoglobinle </a:t>
            </a:r>
            <a:r>
              <a:rPr lang="tr-TR" sz="2400" b="1" dirty="0" smtClean="0"/>
              <a:t>birleşerek  </a:t>
            </a:r>
            <a:r>
              <a:rPr lang="tr-TR" sz="2400" b="1" dirty="0" err="1" smtClean="0"/>
              <a:t>karboksihemoglobin</a:t>
            </a:r>
            <a:r>
              <a:rPr lang="tr-TR" sz="2400" b="1" dirty="0" smtClean="0"/>
              <a:t> </a:t>
            </a:r>
            <a:r>
              <a:rPr lang="tr-TR" sz="2400" b="1" dirty="0"/>
              <a:t>(</a:t>
            </a:r>
            <a:r>
              <a:rPr lang="tr-TR" sz="2400" b="1" dirty="0" err="1"/>
              <a:t>HbCO</a:t>
            </a:r>
            <a:r>
              <a:rPr lang="tr-TR" sz="2400" b="1" dirty="0"/>
              <a:t>) yapar. Böylece kanın dokulara oksijen taşıma </a:t>
            </a:r>
            <a:r>
              <a:rPr lang="tr-TR" sz="2400" b="1" dirty="0" smtClean="0"/>
              <a:t>özelliğini yok </a:t>
            </a:r>
            <a:r>
              <a:rPr lang="tr-TR" sz="2400" b="1" dirty="0"/>
              <a:t>eder.</a:t>
            </a:r>
          </a:p>
          <a:p>
            <a:pPr>
              <a:lnSpc>
                <a:spcPct val="80000"/>
              </a:lnSpc>
              <a:buFont typeface="Wingdings" pitchFamily="2" charset="2"/>
              <a:buChar char="Ø"/>
            </a:pPr>
            <a:r>
              <a:rPr lang="tr-TR" sz="2400" b="1" dirty="0" smtClean="0"/>
              <a:t>    Etkisi</a:t>
            </a:r>
            <a:r>
              <a:rPr lang="tr-TR" sz="2400" b="1" dirty="0"/>
              <a:t>; </a:t>
            </a:r>
            <a:r>
              <a:rPr lang="tr-TR" sz="2400" b="1" dirty="0" smtClean="0"/>
              <a:t>havadaki </a:t>
            </a:r>
            <a:r>
              <a:rPr lang="tr-TR" sz="2400" b="1" dirty="0"/>
              <a:t>miktarına, </a:t>
            </a:r>
            <a:r>
              <a:rPr lang="tr-TR" sz="2400" b="1" dirty="0" smtClean="0"/>
              <a:t>etkilenme </a:t>
            </a:r>
            <a:r>
              <a:rPr lang="tr-TR" sz="2400" b="1" dirty="0"/>
              <a:t>süresine ve kişinin duyarlılık derecesine göre değişir.</a:t>
            </a:r>
          </a:p>
          <a:p>
            <a:pPr>
              <a:lnSpc>
                <a:spcPct val="80000"/>
              </a:lnSpc>
              <a:buFont typeface="Wingdings" pitchFamily="2" charset="2"/>
              <a:buChar char="Ø"/>
            </a:pPr>
            <a:r>
              <a:rPr lang="tr-TR" sz="2400" b="1" dirty="0"/>
              <a:t>%0,01 (100 </a:t>
            </a:r>
            <a:r>
              <a:rPr lang="tr-TR" sz="2400" b="1" dirty="0" err="1"/>
              <a:t>ppm</a:t>
            </a:r>
            <a:r>
              <a:rPr lang="tr-TR" sz="2400" b="1" dirty="0"/>
              <a:t>) konsantrasyonda uzun sürede baş ağrıları yapar,</a:t>
            </a:r>
          </a:p>
          <a:p>
            <a:pPr>
              <a:lnSpc>
                <a:spcPct val="80000"/>
              </a:lnSpc>
              <a:buFont typeface="Wingdings" pitchFamily="2" charset="2"/>
              <a:buChar char="Ø"/>
            </a:pPr>
            <a:r>
              <a:rPr lang="tr-TR" sz="2400" b="1" dirty="0"/>
              <a:t>%0,05 (500 </a:t>
            </a:r>
            <a:r>
              <a:rPr lang="tr-TR" sz="2400" b="1" dirty="0" err="1"/>
              <a:t>ppm</a:t>
            </a:r>
            <a:r>
              <a:rPr lang="tr-TR" sz="2400" b="1" dirty="0"/>
              <a:t>) konsantrasyonda şiddetli baş ağrısı, baş dönmesi, baygınlık,</a:t>
            </a:r>
          </a:p>
          <a:p>
            <a:pPr>
              <a:lnSpc>
                <a:spcPct val="80000"/>
              </a:lnSpc>
              <a:buFont typeface="Wingdings" pitchFamily="2" charset="2"/>
              <a:buChar char="Ø"/>
            </a:pPr>
            <a:r>
              <a:rPr lang="tr-TR" sz="2400" b="1" dirty="0"/>
              <a:t>%0,2 (2000 </a:t>
            </a:r>
            <a:r>
              <a:rPr lang="tr-TR" sz="2400" b="1" dirty="0" err="1"/>
              <a:t>ppm</a:t>
            </a:r>
            <a:r>
              <a:rPr lang="tr-TR" sz="2400" b="1" dirty="0"/>
              <a:t>) konsantrasyonda derin bir </a:t>
            </a:r>
            <a:r>
              <a:rPr lang="tr-TR" sz="2400" b="1" dirty="0" smtClean="0"/>
              <a:t>bilinçsizlik, </a:t>
            </a:r>
            <a:r>
              <a:rPr lang="tr-TR" sz="2400" b="1" dirty="0"/>
              <a:t>nabız zayıflaması sonunda ölüm gelir.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62</a:t>
            </a:fld>
            <a:endParaRPr lang="tr-TR"/>
          </a:p>
        </p:txBody>
      </p:sp>
    </p:spTree>
    <p:extLst>
      <p:ext uri="{BB962C8B-B14F-4D97-AF65-F5344CB8AC3E}">
        <p14:creationId xmlns:p14="http://schemas.microsoft.com/office/powerpoint/2010/main" val="13108658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500042"/>
            <a:ext cx="8229600" cy="5626121"/>
          </a:xfrm>
        </p:spPr>
        <p:txBody>
          <a:bodyPr>
            <a:normAutofit fontScale="92500"/>
          </a:bodyPr>
          <a:lstStyle/>
          <a:p>
            <a:pPr>
              <a:lnSpc>
                <a:spcPct val="150000"/>
              </a:lnSpc>
              <a:spcBef>
                <a:spcPts val="0"/>
              </a:spcBef>
              <a:buNone/>
            </a:pPr>
            <a:r>
              <a:rPr lang="tr-TR" sz="2400" b="1" dirty="0" smtClean="0"/>
              <a:t>Kronik </a:t>
            </a:r>
            <a:r>
              <a:rPr lang="tr-TR" sz="2400" b="1" dirty="0"/>
              <a:t>Zehirlenme; </a:t>
            </a:r>
            <a:r>
              <a:rPr lang="tr-TR" sz="2400" b="1" dirty="0" smtClean="0"/>
              <a:t>karbon </a:t>
            </a:r>
            <a:r>
              <a:rPr lang="tr-TR" sz="2400" b="1" dirty="0" err="1" smtClean="0"/>
              <a:t>monokside</a:t>
            </a:r>
            <a:r>
              <a:rPr lang="tr-TR" sz="2400" b="1" dirty="0" smtClean="0"/>
              <a:t> </a:t>
            </a:r>
            <a:r>
              <a:rPr lang="tr-TR" sz="2400" b="1" dirty="0"/>
              <a:t>düşük konsantrasyonlarda uzun süreli aylarca </a:t>
            </a:r>
            <a:r>
              <a:rPr lang="tr-TR" sz="2400" b="1" dirty="0" smtClean="0"/>
              <a:t>ya da </a:t>
            </a:r>
            <a:r>
              <a:rPr lang="tr-TR" sz="2400" b="1" dirty="0"/>
              <a:t>yıllarca etkilenme sonucunda, yorgunluk, baş ağrıları, mizaç değişmeleri, </a:t>
            </a:r>
            <a:r>
              <a:rPr lang="tr-TR" sz="2400" b="1" dirty="0" smtClean="0"/>
              <a:t>uyku, kalp, mide, </a:t>
            </a:r>
            <a:r>
              <a:rPr lang="tr-TR" sz="2400" b="1" dirty="0"/>
              <a:t>hafıza bozuklukları görülebilir.</a:t>
            </a:r>
          </a:p>
          <a:p>
            <a:pPr>
              <a:lnSpc>
                <a:spcPct val="150000"/>
              </a:lnSpc>
              <a:spcBef>
                <a:spcPts val="0"/>
              </a:spcBef>
              <a:buNone/>
            </a:pPr>
            <a:r>
              <a:rPr lang="tr-TR" sz="2400" b="1" dirty="0" smtClean="0"/>
              <a:t> Korunma</a:t>
            </a:r>
            <a:r>
              <a:rPr lang="tr-TR" sz="2400" b="1" dirty="0"/>
              <a:t>: İşyeri havasındaki miktar </a:t>
            </a:r>
            <a:r>
              <a:rPr lang="tr-TR" sz="2400" b="1" dirty="0" smtClean="0"/>
              <a:t>sürekli </a:t>
            </a:r>
            <a:r>
              <a:rPr lang="tr-TR" sz="2400" b="1" dirty="0"/>
              <a:t>kontrol edilir, sigara yasaklanır, kısa süreli çalışmalar uygulanır, gerekirse maske kullanılır.</a:t>
            </a:r>
          </a:p>
          <a:p>
            <a:pPr>
              <a:lnSpc>
                <a:spcPct val="150000"/>
              </a:lnSpc>
              <a:spcBef>
                <a:spcPts val="0"/>
              </a:spcBef>
              <a:buNone/>
            </a:pPr>
            <a:r>
              <a:rPr lang="tr-TR" sz="2400" b="1" dirty="0" smtClean="0"/>
              <a:t>     Etkilenen </a:t>
            </a:r>
            <a:r>
              <a:rPr lang="tr-TR" sz="2400" b="1" dirty="0"/>
              <a:t>kişi derhal temiz havaya çıkarılır. Oksijen verilir. Beyin ödemine karşı </a:t>
            </a:r>
            <a:r>
              <a:rPr lang="tr-TR" sz="2400" b="1" dirty="0" err="1"/>
              <a:t>hipertonik</a:t>
            </a:r>
            <a:r>
              <a:rPr lang="tr-TR" sz="2400" b="1" dirty="0"/>
              <a:t> çözeltiler uygulanır.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63</a:t>
            </a:fld>
            <a:endParaRPr lang="tr-TR"/>
          </a:p>
        </p:txBody>
      </p:sp>
    </p:spTree>
    <p:extLst>
      <p:ext uri="{BB962C8B-B14F-4D97-AF65-F5344CB8AC3E}">
        <p14:creationId xmlns:p14="http://schemas.microsoft.com/office/powerpoint/2010/main" val="22477311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14282" y="0"/>
            <a:ext cx="8472518" cy="6126163"/>
          </a:xfrm>
        </p:spPr>
        <p:txBody>
          <a:bodyPr>
            <a:noAutofit/>
          </a:bodyPr>
          <a:lstStyle/>
          <a:p>
            <a:pPr>
              <a:lnSpc>
                <a:spcPct val="150000"/>
              </a:lnSpc>
              <a:spcBef>
                <a:spcPts val="0"/>
              </a:spcBef>
              <a:buNone/>
            </a:pPr>
            <a:r>
              <a:rPr lang="tr-TR" sz="2400" b="1" dirty="0" smtClean="0"/>
              <a:t>1. </a:t>
            </a:r>
            <a:r>
              <a:rPr lang="tr-TR" sz="2400" b="1" dirty="0" smtClean="0">
                <a:solidFill>
                  <a:schemeClr val="accent6">
                    <a:lumMod val="50000"/>
                  </a:schemeClr>
                </a:solidFill>
              </a:rPr>
              <a:t>Hidrojen sülfür</a:t>
            </a:r>
            <a:r>
              <a:rPr lang="tr-TR" sz="2400" b="1" dirty="0" smtClean="0"/>
              <a:t> </a:t>
            </a:r>
            <a:r>
              <a:rPr lang="tr-TR" sz="2400" b="1" dirty="0"/>
              <a:t>(H2S); </a:t>
            </a:r>
            <a:r>
              <a:rPr lang="tr-TR" sz="2400" b="1" dirty="0" smtClean="0"/>
              <a:t>lağım </a:t>
            </a:r>
            <a:r>
              <a:rPr lang="tr-TR" sz="2400" b="1" dirty="0"/>
              <a:t>kanallarında, </a:t>
            </a:r>
            <a:r>
              <a:rPr lang="tr-TR" sz="2400" b="1" dirty="0" err="1"/>
              <a:t>foseptiklerde</a:t>
            </a:r>
            <a:r>
              <a:rPr lang="tr-TR" sz="2400" b="1" dirty="0"/>
              <a:t>, eritme (izabe) </a:t>
            </a:r>
            <a:r>
              <a:rPr lang="tr-TR" sz="2400" b="1" dirty="0" smtClean="0"/>
              <a:t>tesislerinde </a:t>
            </a:r>
            <a:r>
              <a:rPr lang="tr-TR" sz="2400" b="1" dirty="0"/>
              <a:t>bulunur. </a:t>
            </a:r>
            <a:r>
              <a:rPr lang="tr-TR" sz="2400" b="1" dirty="0">
                <a:solidFill>
                  <a:srgbClr val="008000"/>
                </a:solidFill>
              </a:rPr>
              <a:t>Tipik kokusu vardır.</a:t>
            </a:r>
          </a:p>
          <a:p>
            <a:pPr>
              <a:lnSpc>
                <a:spcPct val="150000"/>
              </a:lnSpc>
              <a:spcBef>
                <a:spcPts val="0"/>
              </a:spcBef>
              <a:buNone/>
            </a:pPr>
            <a:r>
              <a:rPr lang="tr-TR" sz="2400" b="1" dirty="0" smtClean="0"/>
              <a:t>       a) Etkisi</a:t>
            </a:r>
            <a:r>
              <a:rPr lang="tr-TR" sz="2400" b="1" dirty="0"/>
              <a:t>: Havada eser miktarda(%0,0001) </a:t>
            </a:r>
            <a:r>
              <a:rPr lang="tr-TR" sz="2400" b="1" dirty="0" smtClean="0"/>
              <a:t>bulunması </a:t>
            </a:r>
            <a:r>
              <a:rPr lang="tr-TR" sz="2400" b="1" dirty="0"/>
              <a:t>halinde tipik kokusu ile tanınır. Daha </a:t>
            </a:r>
            <a:r>
              <a:rPr lang="tr-TR" sz="2400" b="1" dirty="0">
                <a:solidFill>
                  <a:schemeClr val="accent6">
                    <a:lumMod val="50000"/>
                  </a:schemeClr>
                </a:solidFill>
              </a:rPr>
              <a:t>yüksek konsantrasyonda bir süre sonra koku alma sinirleri felce uğrar ve koku alınmaz olur.</a:t>
            </a:r>
            <a:r>
              <a:rPr lang="tr-TR" sz="2400" b="1" dirty="0"/>
              <a:t> Solunum yolu ile alınan </a:t>
            </a:r>
            <a:r>
              <a:rPr lang="tr-TR" sz="2400" b="1" dirty="0" smtClean="0"/>
              <a:t>hidrojen </a:t>
            </a:r>
            <a:r>
              <a:rPr lang="tr-TR" sz="2400" b="1" dirty="0"/>
              <a:t>sülfür </a:t>
            </a:r>
            <a:r>
              <a:rPr lang="tr-TR" sz="2400" b="1" dirty="0" err="1"/>
              <a:t>toksik</a:t>
            </a:r>
            <a:r>
              <a:rPr lang="tr-TR" sz="2400" b="1" dirty="0"/>
              <a:t> </a:t>
            </a:r>
            <a:r>
              <a:rPr lang="tr-TR" sz="2400" b="1" dirty="0" smtClean="0"/>
              <a:t>etki </a:t>
            </a:r>
            <a:r>
              <a:rPr lang="tr-TR" sz="2400" b="1" dirty="0"/>
              <a:t>gösterir</a:t>
            </a:r>
            <a:r>
              <a:rPr lang="tr-TR" sz="2400" b="1" dirty="0">
                <a:solidFill>
                  <a:srgbClr val="FF0000"/>
                </a:solidFill>
              </a:rPr>
              <a:t>. Mukozaları tahriş eder. </a:t>
            </a:r>
            <a:r>
              <a:rPr lang="tr-TR" sz="2400" b="1" dirty="0"/>
              <a:t>Hücre içindeki enzimleri </a:t>
            </a:r>
            <a:r>
              <a:rPr lang="tr-TR" sz="2400" b="1" dirty="0" err="1"/>
              <a:t>inhibe</a:t>
            </a:r>
            <a:r>
              <a:rPr lang="tr-TR" sz="2400" b="1" dirty="0"/>
              <a:t> eder.</a:t>
            </a:r>
          </a:p>
          <a:p>
            <a:pPr>
              <a:lnSpc>
                <a:spcPct val="150000"/>
              </a:lnSpc>
              <a:spcBef>
                <a:spcPts val="0"/>
              </a:spcBef>
              <a:buNone/>
            </a:pPr>
            <a:r>
              <a:rPr lang="tr-TR" sz="2400" b="1" dirty="0" smtClean="0"/>
              <a:t>       b) Zehirlenme </a:t>
            </a:r>
            <a:r>
              <a:rPr lang="tr-TR" sz="2400" b="1" dirty="0"/>
              <a:t>belirtileri </a:t>
            </a:r>
            <a:r>
              <a:rPr lang="tr-TR" sz="2400" b="1" dirty="0">
                <a:solidFill>
                  <a:srgbClr val="FF0000"/>
                </a:solidFill>
              </a:rPr>
              <a:t>200 </a:t>
            </a:r>
            <a:r>
              <a:rPr lang="tr-TR" sz="2400" b="1" dirty="0" err="1" smtClean="0">
                <a:solidFill>
                  <a:srgbClr val="FF0000"/>
                </a:solidFill>
              </a:rPr>
              <a:t>ppm</a:t>
            </a:r>
            <a:r>
              <a:rPr lang="tr-TR" sz="2400" b="1" baseline="30000" dirty="0" smtClean="0">
                <a:solidFill>
                  <a:srgbClr val="FF0000"/>
                </a:solidFill>
              </a:rPr>
              <a:t>  </a:t>
            </a:r>
            <a:r>
              <a:rPr lang="tr-TR" sz="2400" b="1" dirty="0" smtClean="0">
                <a:solidFill>
                  <a:srgbClr val="FF0000"/>
                </a:solidFill>
              </a:rPr>
              <a:t>de </a:t>
            </a:r>
            <a:r>
              <a:rPr lang="tr-TR" sz="2400" b="1" dirty="0">
                <a:solidFill>
                  <a:srgbClr val="FF0000"/>
                </a:solidFill>
              </a:rPr>
              <a:t>başlar, 600 </a:t>
            </a:r>
            <a:r>
              <a:rPr lang="tr-TR" sz="2400" b="1" dirty="0" err="1" smtClean="0">
                <a:solidFill>
                  <a:srgbClr val="FF0000"/>
                </a:solidFill>
              </a:rPr>
              <a:t>ppm</a:t>
            </a:r>
            <a:r>
              <a:rPr lang="tr-TR" sz="2400" b="1" dirty="0" smtClean="0">
                <a:solidFill>
                  <a:srgbClr val="FF0000"/>
                </a:solidFill>
              </a:rPr>
              <a:t>  de </a:t>
            </a:r>
            <a:r>
              <a:rPr lang="tr-TR" sz="2400" b="1" dirty="0">
                <a:solidFill>
                  <a:srgbClr val="FF0000"/>
                </a:solidFill>
              </a:rPr>
              <a:t>ölüm gelir. </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64</a:t>
            </a:fld>
            <a:endParaRPr lang="tr-TR"/>
          </a:p>
        </p:txBody>
      </p:sp>
    </p:spTree>
    <p:extLst>
      <p:ext uri="{BB962C8B-B14F-4D97-AF65-F5344CB8AC3E}">
        <p14:creationId xmlns:p14="http://schemas.microsoft.com/office/powerpoint/2010/main" val="25976659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a:bodyPr>
          <a:lstStyle/>
          <a:p>
            <a:r>
              <a:rPr lang="tr-TR" sz="2400" b="1" dirty="0" smtClean="0"/>
              <a:t>3-  TAHRİŞ EDİCİ  (IRRITANT)  GAZLAR</a:t>
            </a:r>
            <a:endParaRPr lang="tr-TR" sz="2400" b="1" dirty="0"/>
          </a:p>
        </p:txBody>
      </p:sp>
      <p:sp>
        <p:nvSpPr>
          <p:cNvPr id="4" name="Rectangle 3"/>
          <p:cNvSpPr>
            <a:spLocks noGrp="1" noChangeArrowheads="1"/>
          </p:cNvSpPr>
          <p:nvPr>
            <p:ph idx="1"/>
          </p:nvPr>
        </p:nvSpPr>
        <p:spPr>
          <a:xfrm>
            <a:off x="457200" y="1357298"/>
            <a:ext cx="8229600" cy="5214974"/>
          </a:xfrm>
        </p:spPr>
        <p:txBody>
          <a:bodyPr>
            <a:noAutofit/>
          </a:bodyPr>
          <a:lstStyle/>
          <a:p>
            <a:pPr>
              <a:lnSpc>
                <a:spcPct val="80000"/>
              </a:lnSpc>
              <a:buFont typeface="Wingdings" pitchFamily="2" charset="2"/>
              <a:buChar char="v"/>
            </a:pPr>
            <a:r>
              <a:rPr lang="tr-TR" sz="2000" b="1" dirty="0" smtClean="0"/>
              <a:t>Asidik </a:t>
            </a:r>
            <a:r>
              <a:rPr lang="tr-TR" sz="2000" b="1" dirty="0"/>
              <a:t>özellikleri ve suda çözünürlükleri sebebiyle, solunum sistemleri üzerinde tahriş edici etki gösterirler. Özellikle üst solunum yollar ve akciğerlere ulaşan bu tür </a:t>
            </a:r>
            <a:r>
              <a:rPr lang="tr-TR" sz="2000" b="1" dirty="0" smtClean="0"/>
              <a:t>gazlar</a:t>
            </a:r>
            <a:r>
              <a:rPr lang="tr-TR" sz="2000" b="1" dirty="0"/>
              <a:t>, </a:t>
            </a:r>
            <a:r>
              <a:rPr lang="tr-TR" sz="2000" b="1" dirty="0">
                <a:solidFill>
                  <a:srgbClr val="FF0000"/>
                </a:solidFill>
              </a:rPr>
              <a:t>derinin ve dokuların nemi ile asidik çözelti oluşturarak </a:t>
            </a:r>
            <a:r>
              <a:rPr lang="tr-TR" sz="2000" b="1" dirty="0" smtClean="0">
                <a:solidFill>
                  <a:srgbClr val="FF0000"/>
                </a:solidFill>
              </a:rPr>
              <a:t>değdikleri </a:t>
            </a:r>
            <a:r>
              <a:rPr lang="tr-TR" sz="2000" b="1" dirty="0">
                <a:solidFill>
                  <a:srgbClr val="FF0000"/>
                </a:solidFill>
              </a:rPr>
              <a:t>dokuları tahriş ederler. </a:t>
            </a:r>
            <a:r>
              <a:rPr lang="tr-TR" sz="2000" b="1" dirty="0" smtClean="0">
                <a:solidFill>
                  <a:srgbClr val="FF0000"/>
                </a:solidFill>
              </a:rPr>
              <a:t> </a:t>
            </a:r>
            <a:r>
              <a:rPr lang="tr-TR" sz="2000" b="1" dirty="0" smtClean="0"/>
              <a:t>Amonyak</a:t>
            </a:r>
            <a:r>
              <a:rPr lang="tr-TR" sz="2000" b="1" dirty="0"/>
              <a:t>, </a:t>
            </a:r>
            <a:r>
              <a:rPr lang="tr-TR" sz="2000" b="1" dirty="0" smtClean="0"/>
              <a:t> kükürt dioksit</a:t>
            </a:r>
            <a:r>
              <a:rPr lang="tr-TR" sz="2000" b="1" dirty="0"/>
              <a:t>, </a:t>
            </a:r>
            <a:r>
              <a:rPr lang="tr-TR" sz="2000" b="1" dirty="0" smtClean="0"/>
              <a:t> fosgen</a:t>
            </a:r>
            <a:r>
              <a:rPr lang="tr-TR" sz="2000" b="1" dirty="0"/>
              <a:t>, </a:t>
            </a:r>
            <a:r>
              <a:rPr lang="tr-TR" sz="2000" b="1" dirty="0" smtClean="0"/>
              <a:t> klor</a:t>
            </a:r>
            <a:r>
              <a:rPr lang="tr-TR" sz="2000" b="1" dirty="0"/>
              <a:t>, </a:t>
            </a:r>
            <a:r>
              <a:rPr lang="tr-TR" sz="2000" b="1" dirty="0" smtClean="0"/>
              <a:t> azot </a:t>
            </a:r>
            <a:r>
              <a:rPr lang="tr-TR" sz="2000" b="1" dirty="0"/>
              <a:t>oksitleri ve asit buharları bu gruba girerler.</a:t>
            </a:r>
          </a:p>
          <a:p>
            <a:pPr>
              <a:lnSpc>
                <a:spcPct val="80000"/>
              </a:lnSpc>
              <a:buFont typeface="Wingdings" pitchFamily="2" charset="2"/>
              <a:buChar char="v"/>
            </a:pPr>
            <a:r>
              <a:rPr lang="tr-TR" sz="2000" b="1" dirty="0" smtClean="0"/>
              <a:t>   Amonyak </a:t>
            </a:r>
            <a:r>
              <a:rPr lang="tr-TR" sz="2000" b="1" dirty="0"/>
              <a:t>(NH3); Endüstride bazı </a:t>
            </a:r>
            <a:r>
              <a:rPr lang="tr-TR" sz="2000" b="1" dirty="0" smtClean="0"/>
              <a:t>sentezlerde</a:t>
            </a:r>
            <a:r>
              <a:rPr lang="tr-TR" sz="2000" b="1" dirty="0"/>
              <a:t>, </a:t>
            </a:r>
            <a:r>
              <a:rPr lang="tr-TR" sz="2000" b="1" dirty="0" smtClean="0"/>
              <a:t> gübre </a:t>
            </a:r>
            <a:r>
              <a:rPr lang="tr-TR" sz="2000" b="1" dirty="0"/>
              <a:t>ve bazı boyaların </a:t>
            </a:r>
            <a:r>
              <a:rPr lang="tr-TR" sz="2000" b="1" dirty="0" smtClean="0"/>
              <a:t>üretimi </a:t>
            </a:r>
            <a:r>
              <a:rPr lang="tr-TR" sz="2000" b="1" dirty="0"/>
              <a:t>ile </a:t>
            </a:r>
            <a:r>
              <a:rPr lang="tr-TR" sz="2000" b="1" dirty="0" smtClean="0"/>
              <a:t>soğutucularda  kullanılır</a:t>
            </a:r>
            <a:r>
              <a:rPr lang="tr-TR" sz="2000" b="1" dirty="0"/>
              <a:t>. </a:t>
            </a:r>
            <a:r>
              <a:rPr lang="tr-TR" sz="2000" b="1" dirty="0" smtClean="0"/>
              <a:t> Dağlayıcı </a:t>
            </a:r>
            <a:r>
              <a:rPr lang="tr-TR" sz="2000" b="1" dirty="0"/>
              <a:t>ve yakıcıdır. </a:t>
            </a:r>
          </a:p>
          <a:p>
            <a:pPr>
              <a:lnSpc>
                <a:spcPct val="80000"/>
              </a:lnSpc>
              <a:buFont typeface="Wingdings" pitchFamily="2" charset="2"/>
              <a:buChar char="v"/>
            </a:pPr>
            <a:r>
              <a:rPr lang="tr-TR" sz="2000" b="1" dirty="0" smtClean="0">
                <a:solidFill>
                  <a:srgbClr val="FF0000"/>
                </a:solidFill>
              </a:rPr>
              <a:t>Akut </a:t>
            </a:r>
            <a:r>
              <a:rPr lang="tr-TR" sz="2000" b="1" dirty="0">
                <a:solidFill>
                  <a:srgbClr val="FF0000"/>
                </a:solidFill>
              </a:rPr>
              <a:t>Etkilenme; </a:t>
            </a:r>
            <a:r>
              <a:rPr lang="tr-TR" sz="2000" b="1" dirty="0"/>
              <a:t> </a:t>
            </a:r>
            <a:r>
              <a:rPr lang="tr-TR" sz="2000" b="1" dirty="0" smtClean="0"/>
              <a:t>gözler</a:t>
            </a:r>
            <a:r>
              <a:rPr lang="tr-TR" sz="2000" b="1" dirty="0"/>
              <a:t>, </a:t>
            </a:r>
            <a:r>
              <a:rPr lang="tr-TR" sz="2000" b="1" dirty="0" smtClean="0"/>
              <a:t> mukoza </a:t>
            </a:r>
            <a:r>
              <a:rPr lang="tr-TR" sz="2000" b="1" dirty="0"/>
              <a:t>ve solunum </a:t>
            </a:r>
            <a:r>
              <a:rPr lang="tr-TR" sz="2000" b="1" dirty="0" smtClean="0"/>
              <a:t>yolları </a:t>
            </a:r>
            <a:r>
              <a:rPr lang="tr-TR" sz="2000" b="1" dirty="0"/>
              <a:t>üzerinde tahriş edici yakıcı etki gösterir. </a:t>
            </a:r>
            <a:r>
              <a:rPr lang="tr-TR" sz="2000" b="1" dirty="0" smtClean="0"/>
              <a:t> Kornea </a:t>
            </a:r>
            <a:r>
              <a:rPr lang="tr-TR" sz="2000" b="1" dirty="0"/>
              <a:t>üzerinde körlüğe kadar giden lezyonlar oluşur. Bronşit ve akciğer </a:t>
            </a:r>
            <a:r>
              <a:rPr lang="tr-TR" sz="2000" b="1" dirty="0" smtClean="0"/>
              <a:t>ödemine yol açar</a:t>
            </a:r>
            <a:r>
              <a:rPr lang="tr-TR" sz="2000" b="1" dirty="0"/>
              <a:t>.</a:t>
            </a:r>
          </a:p>
          <a:p>
            <a:pPr>
              <a:lnSpc>
                <a:spcPct val="80000"/>
              </a:lnSpc>
              <a:buFont typeface="Wingdings" pitchFamily="2" charset="2"/>
              <a:buChar char="v"/>
            </a:pPr>
            <a:endParaRPr lang="tr-TR" sz="2000" b="1" dirty="0"/>
          </a:p>
          <a:p>
            <a:pPr>
              <a:lnSpc>
                <a:spcPct val="80000"/>
              </a:lnSpc>
              <a:buFont typeface="Wingdings" pitchFamily="2" charset="2"/>
              <a:buChar char="v"/>
            </a:pPr>
            <a:r>
              <a:rPr lang="tr-TR" sz="2000" b="1" dirty="0" smtClean="0">
                <a:solidFill>
                  <a:srgbClr val="008000"/>
                </a:solidFill>
              </a:rPr>
              <a:t>Korunma</a:t>
            </a:r>
            <a:r>
              <a:rPr lang="tr-TR" sz="2000" b="1" dirty="0">
                <a:solidFill>
                  <a:srgbClr val="008000"/>
                </a:solidFill>
              </a:rPr>
              <a:t>; </a:t>
            </a:r>
            <a:r>
              <a:rPr lang="tr-TR" sz="2000" b="1" dirty="0"/>
              <a:t> </a:t>
            </a:r>
            <a:r>
              <a:rPr lang="tr-TR" sz="2000" b="1" dirty="0" smtClean="0"/>
              <a:t>havalandırma,  maske kullanımı.  %</a:t>
            </a:r>
            <a:r>
              <a:rPr lang="tr-TR" sz="2000" b="1" dirty="0"/>
              <a:t>75 oranında NH</a:t>
            </a:r>
            <a:r>
              <a:rPr lang="tr-TR" sz="2000" b="1" baseline="-25000" dirty="0"/>
              <a:t>3</a:t>
            </a:r>
            <a:r>
              <a:rPr lang="tr-TR" sz="2000" b="1" dirty="0"/>
              <a:t> çözeltisi ile temas halinde vücudun derhal yıkanması gerekir. Klasik yanık tedavisi uygulanır.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65</a:t>
            </a:fld>
            <a:endParaRPr lang="tr-TR"/>
          </a:p>
        </p:txBody>
      </p:sp>
    </p:spTree>
    <p:extLst>
      <p:ext uri="{BB962C8B-B14F-4D97-AF65-F5344CB8AC3E}">
        <p14:creationId xmlns:p14="http://schemas.microsoft.com/office/powerpoint/2010/main" val="550472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548680"/>
            <a:ext cx="8229600" cy="5577483"/>
          </a:xfrm>
        </p:spPr>
        <p:txBody>
          <a:bodyPr>
            <a:noAutofit/>
          </a:bodyPr>
          <a:lstStyle/>
          <a:p>
            <a:pPr>
              <a:lnSpc>
                <a:spcPct val="150000"/>
              </a:lnSpc>
              <a:spcBef>
                <a:spcPts val="0"/>
              </a:spcBef>
              <a:buFont typeface="Wingdings" pitchFamily="2" charset="2"/>
              <a:buChar char="Ø"/>
            </a:pPr>
            <a:r>
              <a:rPr lang="tr-TR" sz="2400" b="1" dirty="0" smtClean="0"/>
              <a:t>Formaldehit </a:t>
            </a:r>
            <a:r>
              <a:rPr lang="tr-TR" sz="2400" b="1" dirty="0"/>
              <a:t>(HCHO); </a:t>
            </a:r>
            <a:r>
              <a:rPr lang="tr-TR" sz="2400" b="1" dirty="0" smtClean="0"/>
              <a:t>oda </a:t>
            </a:r>
            <a:r>
              <a:rPr lang="tr-TR" sz="2400" b="1" dirty="0" err="1" smtClean="0"/>
              <a:t>sıcaklıklığında</a:t>
            </a:r>
            <a:r>
              <a:rPr lang="tr-TR" sz="2400" b="1" dirty="0" smtClean="0"/>
              <a:t> gazdır. </a:t>
            </a:r>
            <a:r>
              <a:rPr lang="tr-TR" sz="2400" b="1" dirty="0"/>
              <a:t>Endüstride %35-40'lık çözeltisi (</a:t>
            </a:r>
            <a:r>
              <a:rPr lang="tr-TR" sz="2400" b="1" dirty="0" err="1"/>
              <a:t>formalin</a:t>
            </a:r>
            <a:r>
              <a:rPr lang="tr-TR" sz="2400" b="1" dirty="0"/>
              <a:t>) kullanılır.</a:t>
            </a:r>
          </a:p>
          <a:p>
            <a:pPr>
              <a:lnSpc>
                <a:spcPct val="150000"/>
              </a:lnSpc>
              <a:spcBef>
                <a:spcPts val="0"/>
              </a:spcBef>
              <a:buNone/>
            </a:pPr>
            <a:r>
              <a:rPr lang="tr-TR" sz="2400" b="1" dirty="0" smtClean="0"/>
              <a:t>   </a:t>
            </a:r>
            <a:r>
              <a:rPr lang="tr-TR" sz="2400" b="1" dirty="0" smtClean="0">
                <a:solidFill>
                  <a:schemeClr val="accent6">
                    <a:lumMod val="50000"/>
                  </a:schemeClr>
                </a:solidFill>
              </a:rPr>
              <a:t>Etkisi</a:t>
            </a:r>
            <a:r>
              <a:rPr lang="tr-TR" sz="2400" b="1" dirty="0">
                <a:solidFill>
                  <a:schemeClr val="accent6">
                    <a:lumMod val="50000"/>
                  </a:schemeClr>
                </a:solidFill>
              </a:rPr>
              <a:t>; </a:t>
            </a:r>
            <a:r>
              <a:rPr lang="tr-TR" sz="2400" b="1" dirty="0" smtClean="0"/>
              <a:t>mukozaları </a:t>
            </a:r>
            <a:r>
              <a:rPr lang="tr-TR" sz="2400" b="1" dirty="0"/>
              <a:t>tahriş eder. Ağız yolu ile alınırsa böbrek bozuklukları, solunum zorlukları görülür. Kronik olarak egzamalar oluşturur.</a:t>
            </a:r>
          </a:p>
          <a:p>
            <a:pPr>
              <a:lnSpc>
                <a:spcPct val="150000"/>
              </a:lnSpc>
              <a:spcBef>
                <a:spcPts val="0"/>
              </a:spcBef>
              <a:buFont typeface="Wingdings" pitchFamily="2" charset="2"/>
              <a:buChar char="Ø"/>
            </a:pPr>
            <a:r>
              <a:rPr lang="tr-TR" sz="2400" b="1" dirty="0" smtClean="0"/>
              <a:t>Azot  oksitler  </a:t>
            </a:r>
            <a:r>
              <a:rPr lang="tr-TR" sz="2400" b="1" dirty="0"/>
              <a:t>(N0</a:t>
            </a:r>
            <a:r>
              <a:rPr lang="tr-TR" sz="2400" b="1" baseline="-25000" dirty="0"/>
              <a:t>2</a:t>
            </a:r>
            <a:r>
              <a:rPr lang="tr-TR" sz="2400" b="1" dirty="0" smtClean="0"/>
              <a:t>, </a:t>
            </a:r>
            <a:r>
              <a:rPr lang="tr-TR" sz="2400" b="1" dirty="0" err="1" smtClean="0"/>
              <a:t>NO</a:t>
            </a:r>
            <a:r>
              <a:rPr lang="tr-TR" sz="2400" b="1" baseline="-25000" dirty="0" err="1" smtClean="0"/>
              <a:t>x</a:t>
            </a:r>
            <a:r>
              <a:rPr lang="tr-TR" sz="2400" b="1" dirty="0"/>
              <a:t>); </a:t>
            </a:r>
            <a:r>
              <a:rPr lang="tr-TR" sz="2400" b="1" dirty="0" smtClean="0"/>
              <a:t> azot oksit </a:t>
            </a:r>
            <a:r>
              <a:rPr lang="tr-TR" sz="2400" b="1" dirty="0"/>
              <a:t>gazları, kırmızı esmer renkte, havadan hafif derecede ağır dumanlar halindedir. Su veya nem </a:t>
            </a:r>
            <a:r>
              <a:rPr lang="tr-TR" sz="2400" b="1" dirty="0" smtClean="0"/>
              <a:t>ile </a:t>
            </a:r>
            <a:r>
              <a:rPr lang="tr-TR" sz="2400" b="1" dirty="0"/>
              <a:t>nitrik asit </a:t>
            </a:r>
            <a:r>
              <a:rPr lang="tr-TR" sz="2400" b="1" dirty="0" smtClean="0"/>
              <a:t>(</a:t>
            </a:r>
            <a:r>
              <a:rPr lang="tr-TR" sz="2400" b="1" dirty="0"/>
              <a:t>HN0</a:t>
            </a:r>
            <a:r>
              <a:rPr lang="tr-TR" sz="2400" b="1" baseline="-25000" dirty="0"/>
              <a:t>3</a:t>
            </a:r>
            <a:r>
              <a:rPr lang="tr-TR" sz="2400" b="1" dirty="0"/>
              <a:t>) </a:t>
            </a:r>
            <a:r>
              <a:rPr lang="tr-TR" sz="2400" b="1" dirty="0" smtClean="0"/>
              <a:t>oluşturur,  tahriş etkisi </a:t>
            </a:r>
            <a:r>
              <a:rPr lang="tr-TR" sz="2400" b="1" dirty="0"/>
              <a:t>vardır</a:t>
            </a:r>
            <a:r>
              <a:rPr lang="tr-TR" sz="2400" b="1" dirty="0" smtClean="0"/>
              <a:t>.  </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66</a:t>
            </a:fld>
            <a:endParaRPr lang="tr-TR"/>
          </a:p>
        </p:txBody>
      </p:sp>
    </p:spTree>
    <p:extLst>
      <p:ext uri="{BB962C8B-B14F-4D97-AF65-F5344CB8AC3E}">
        <p14:creationId xmlns:p14="http://schemas.microsoft.com/office/powerpoint/2010/main" val="3561270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4638"/>
            <a:ext cx="8322128" cy="1143000"/>
          </a:xfrm>
        </p:spPr>
        <p:txBody>
          <a:bodyPr>
            <a:normAutofit/>
          </a:bodyPr>
          <a:lstStyle/>
          <a:p>
            <a:r>
              <a:rPr lang="tr-TR" sz="2400" b="1" dirty="0" smtClean="0"/>
              <a:t>4-         SİSTEMİK ETKİLİ GAZ VE BUHARLAR</a:t>
            </a:r>
            <a:endParaRPr lang="tr-TR" sz="2400" b="1" dirty="0"/>
          </a:p>
        </p:txBody>
      </p:sp>
      <p:sp>
        <p:nvSpPr>
          <p:cNvPr id="4" name="Rectangle 3"/>
          <p:cNvSpPr>
            <a:spLocks noGrp="1" noChangeArrowheads="1"/>
          </p:cNvSpPr>
          <p:nvPr>
            <p:ph idx="1"/>
          </p:nvPr>
        </p:nvSpPr>
        <p:spPr>
          <a:xfrm>
            <a:off x="457200" y="1357298"/>
            <a:ext cx="8229600" cy="5000660"/>
          </a:xfrm>
        </p:spPr>
        <p:txBody>
          <a:bodyPr>
            <a:normAutofit/>
          </a:bodyPr>
          <a:lstStyle/>
          <a:p>
            <a:pPr>
              <a:lnSpc>
                <a:spcPct val="80000"/>
              </a:lnSpc>
              <a:buNone/>
            </a:pPr>
            <a:r>
              <a:rPr lang="tr-TR" sz="2400" b="1" dirty="0" smtClean="0"/>
              <a:t>Vücudun </a:t>
            </a:r>
            <a:r>
              <a:rPr lang="tr-TR" sz="2400" b="1" dirty="0"/>
              <a:t>belirli sistemleri üzerinde </a:t>
            </a:r>
            <a:r>
              <a:rPr lang="tr-TR" sz="2400" b="1" dirty="0" err="1"/>
              <a:t>toksik</a:t>
            </a:r>
            <a:r>
              <a:rPr lang="tr-TR" sz="2400" b="1" dirty="0"/>
              <a:t> etki yapan gaz ve buharlardır</a:t>
            </a:r>
            <a:r>
              <a:rPr lang="tr-TR" sz="2400" b="1" dirty="0" smtClean="0"/>
              <a:t>.  </a:t>
            </a:r>
            <a:r>
              <a:rPr lang="tr-TR" sz="2400" b="1" dirty="0"/>
              <a:t>Akciğer zarları üzerine </a:t>
            </a:r>
            <a:r>
              <a:rPr lang="tr-TR" sz="2400" b="1" dirty="0" smtClean="0"/>
              <a:t>etki </a:t>
            </a:r>
            <a:r>
              <a:rPr lang="tr-TR" sz="2400" b="1" dirty="0"/>
              <a:t>eder </a:t>
            </a:r>
            <a:r>
              <a:rPr lang="tr-TR" sz="2400" b="1" dirty="0" smtClean="0"/>
              <a:t>ya da </a:t>
            </a:r>
            <a:r>
              <a:rPr lang="tr-TR" sz="2400" b="1" dirty="0"/>
              <a:t>doğrudan dolaşıma girerler. </a:t>
            </a:r>
            <a:r>
              <a:rPr lang="tr-TR" sz="2400" b="1" dirty="0" smtClean="0">
                <a:solidFill>
                  <a:srgbClr val="FF0000"/>
                </a:solidFill>
              </a:rPr>
              <a:t> </a:t>
            </a:r>
            <a:r>
              <a:rPr lang="tr-TR" sz="2400" b="1" dirty="0" smtClean="0"/>
              <a:t>Böbrek </a:t>
            </a:r>
            <a:r>
              <a:rPr lang="tr-TR" sz="2400" b="1" dirty="0"/>
              <a:t>ve karaciğerler üzerinde, bazıları da kemik iliği üzerinde </a:t>
            </a:r>
            <a:r>
              <a:rPr lang="tr-TR" sz="2400" b="1" dirty="0" smtClean="0"/>
              <a:t>etkilidirler</a:t>
            </a:r>
            <a:r>
              <a:rPr lang="tr-TR" sz="2400" b="1" dirty="0"/>
              <a:t>. </a:t>
            </a:r>
            <a:r>
              <a:rPr lang="tr-TR" sz="2400" b="1" dirty="0" smtClean="0"/>
              <a:t>Karbon </a:t>
            </a:r>
            <a:r>
              <a:rPr lang="tr-TR" sz="2400" b="1" dirty="0" err="1" smtClean="0"/>
              <a:t>tetraklorür</a:t>
            </a:r>
            <a:r>
              <a:rPr lang="tr-TR" sz="2400" b="1" dirty="0" smtClean="0"/>
              <a:t> </a:t>
            </a:r>
            <a:r>
              <a:rPr lang="tr-TR" sz="2400" b="1" dirty="0"/>
              <a:t>ve </a:t>
            </a:r>
            <a:r>
              <a:rPr lang="tr-TR" sz="2400" b="1" dirty="0" err="1"/>
              <a:t>nitroparafinler</a:t>
            </a:r>
            <a:r>
              <a:rPr lang="tr-TR" sz="2400" b="1" dirty="0"/>
              <a:t> böbrek ve karaciğerlerde, benzen buharları kemik iliği üzerinde, kurşun buharları kan sistemi üzerinde etkilidir.</a:t>
            </a:r>
          </a:p>
          <a:p>
            <a:pPr>
              <a:lnSpc>
                <a:spcPct val="80000"/>
              </a:lnSpc>
              <a:buFont typeface="Wingdings" pitchFamily="2" charset="2"/>
              <a:buChar char="Ø"/>
            </a:pPr>
            <a:r>
              <a:rPr lang="tr-TR" sz="2400" b="1" dirty="0" smtClean="0"/>
              <a:t>   Arsin </a:t>
            </a:r>
            <a:r>
              <a:rPr lang="tr-TR" sz="2400" b="1" dirty="0"/>
              <a:t>(</a:t>
            </a:r>
            <a:r>
              <a:rPr lang="tr-TR" sz="2400" b="1" dirty="0" smtClean="0"/>
              <a:t>AsH</a:t>
            </a:r>
            <a:r>
              <a:rPr lang="tr-TR" sz="2400" b="1" baseline="-25000" dirty="0" smtClean="0"/>
              <a:t>3</a:t>
            </a:r>
            <a:r>
              <a:rPr lang="tr-TR" sz="2400" b="1" dirty="0"/>
              <a:t>) (</a:t>
            </a:r>
            <a:r>
              <a:rPr lang="tr-TR" sz="2400" b="1" dirty="0" smtClean="0"/>
              <a:t>Arsenik </a:t>
            </a:r>
            <a:r>
              <a:rPr lang="tr-TR" sz="2400" b="1" dirty="0" err="1" smtClean="0"/>
              <a:t>trihidrür</a:t>
            </a:r>
            <a:r>
              <a:rPr lang="tr-TR" sz="2400" b="1" dirty="0" smtClean="0"/>
              <a:t>);</a:t>
            </a:r>
            <a:endParaRPr lang="tr-TR" sz="2400" b="1" dirty="0"/>
          </a:p>
          <a:p>
            <a:pPr>
              <a:lnSpc>
                <a:spcPct val="80000"/>
              </a:lnSpc>
              <a:buNone/>
            </a:pPr>
            <a:r>
              <a:rPr lang="tr-TR" sz="2400" b="1" dirty="0" smtClean="0"/>
              <a:t>      Sanayide </a:t>
            </a:r>
            <a:r>
              <a:rPr lang="tr-TR" sz="2400" b="1" dirty="0"/>
              <a:t>elektronik endüstrisinde kullanılır.</a:t>
            </a:r>
          </a:p>
          <a:p>
            <a:pPr>
              <a:lnSpc>
                <a:spcPct val="80000"/>
              </a:lnSpc>
              <a:buNone/>
            </a:pPr>
            <a:r>
              <a:rPr lang="tr-TR" sz="2400" b="1" dirty="0" smtClean="0">
                <a:solidFill>
                  <a:schemeClr val="accent6">
                    <a:lumMod val="50000"/>
                  </a:schemeClr>
                </a:solidFill>
              </a:rPr>
              <a:t>Etkisi</a:t>
            </a:r>
            <a:r>
              <a:rPr lang="tr-TR" sz="2400" b="1" dirty="0">
                <a:solidFill>
                  <a:schemeClr val="accent6">
                    <a:lumMod val="50000"/>
                  </a:schemeClr>
                </a:solidFill>
              </a:rPr>
              <a:t>; </a:t>
            </a:r>
            <a:r>
              <a:rPr lang="tr-TR" sz="2400" b="1" dirty="0"/>
              <a:t>Çok </a:t>
            </a:r>
            <a:r>
              <a:rPr lang="tr-TR" sz="2400" b="1" dirty="0" err="1"/>
              <a:t>toksit</a:t>
            </a:r>
            <a:r>
              <a:rPr lang="tr-TR" sz="2400" b="1" dirty="0"/>
              <a:t> bir gazdır</a:t>
            </a:r>
            <a:r>
              <a:rPr lang="tr-TR" sz="2400" b="1" dirty="0" smtClean="0"/>
              <a:t>.  </a:t>
            </a:r>
            <a:r>
              <a:rPr lang="tr-TR" sz="2400" b="1" dirty="0"/>
              <a:t>0,1-0,5 gr </a:t>
            </a:r>
            <a:r>
              <a:rPr lang="tr-TR" sz="2400" b="1" dirty="0" err="1"/>
              <a:t>lık</a:t>
            </a:r>
            <a:r>
              <a:rPr lang="tr-TR" sz="2400" b="1" dirty="0"/>
              <a:t> miktarının solunmasında (ya da 2000 </a:t>
            </a:r>
            <a:r>
              <a:rPr lang="tr-TR" sz="2400" b="1" dirty="0" err="1"/>
              <a:t>ppm</a:t>
            </a:r>
            <a:r>
              <a:rPr lang="tr-TR" sz="2400" b="1" dirty="0"/>
              <a:t> konsantrasyonda) süratle ölüm meydana gelir. Hemoglobine ilgisi çok fazladır</a:t>
            </a:r>
            <a:r>
              <a:rPr lang="tr-TR" sz="2400" b="1" dirty="0" smtClean="0"/>
              <a:t>.  </a:t>
            </a:r>
            <a:r>
              <a:rPr lang="tr-TR" sz="2400" b="1" dirty="0"/>
              <a:t>Kuvvetli bir kan </a:t>
            </a:r>
            <a:r>
              <a:rPr lang="tr-TR" sz="2400" b="1" dirty="0" err="1"/>
              <a:t>zehiridir</a:t>
            </a:r>
            <a:r>
              <a:rPr lang="tr-TR" sz="2400" b="1" dirty="0"/>
              <a:t>. 1-10 </a:t>
            </a:r>
            <a:r>
              <a:rPr lang="tr-TR" sz="2400" b="1" dirty="0" err="1"/>
              <a:t>ppm'de</a:t>
            </a:r>
            <a:r>
              <a:rPr lang="tr-TR" sz="2400" b="1" dirty="0"/>
              <a:t> 1 saat </a:t>
            </a:r>
            <a:r>
              <a:rPr lang="tr-TR" sz="2400" b="1" dirty="0" smtClean="0"/>
              <a:t>etkilenme </a:t>
            </a:r>
            <a:r>
              <a:rPr lang="tr-TR" sz="2400" b="1" dirty="0"/>
              <a:t>tehlikelidir. 100-200 </a:t>
            </a:r>
            <a:r>
              <a:rPr lang="tr-TR" sz="2400" b="1" dirty="0" err="1"/>
              <a:t>ppm'de</a:t>
            </a:r>
            <a:r>
              <a:rPr lang="tr-TR" sz="2400" b="1" dirty="0"/>
              <a:t> ağır </a:t>
            </a:r>
            <a:r>
              <a:rPr lang="tr-TR" sz="2400" b="1" dirty="0" err="1"/>
              <a:t>toksik</a:t>
            </a:r>
            <a:r>
              <a:rPr lang="tr-TR" sz="2400" b="1" dirty="0"/>
              <a:t> </a:t>
            </a:r>
            <a:r>
              <a:rPr lang="tr-TR" sz="2400" b="1" dirty="0" smtClean="0"/>
              <a:t>belirtiler görülür.</a:t>
            </a:r>
            <a:endParaRPr lang="tr-TR" sz="20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67</a:t>
            </a:fld>
            <a:endParaRPr lang="tr-TR"/>
          </a:p>
        </p:txBody>
      </p:sp>
    </p:spTree>
    <p:extLst>
      <p:ext uri="{BB962C8B-B14F-4D97-AF65-F5344CB8AC3E}">
        <p14:creationId xmlns:p14="http://schemas.microsoft.com/office/powerpoint/2010/main" val="2824162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785794"/>
            <a:ext cx="8229600" cy="5340369"/>
          </a:xfrm>
        </p:spPr>
        <p:txBody>
          <a:bodyPr>
            <a:normAutofit lnSpcReduction="10000"/>
          </a:bodyPr>
          <a:lstStyle/>
          <a:p>
            <a:pPr>
              <a:lnSpc>
                <a:spcPct val="80000"/>
              </a:lnSpc>
              <a:buNone/>
            </a:pPr>
            <a:r>
              <a:rPr lang="tr-TR" sz="2000" b="1" dirty="0" smtClean="0"/>
              <a:t>       </a:t>
            </a:r>
            <a:r>
              <a:rPr lang="tr-TR" sz="2400" b="1" u="sng" dirty="0" smtClean="0"/>
              <a:t>Karbon sülfür </a:t>
            </a:r>
            <a:r>
              <a:rPr lang="tr-TR" sz="2400" b="1" u="sng" dirty="0"/>
              <a:t>(CS</a:t>
            </a:r>
            <a:r>
              <a:rPr lang="tr-TR" sz="2400" b="1" u="sng" baseline="-25000" dirty="0"/>
              <a:t>2</a:t>
            </a:r>
            <a:r>
              <a:rPr lang="tr-TR" sz="2400" b="1" u="sng" dirty="0"/>
              <a:t>);</a:t>
            </a:r>
            <a:endParaRPr lang="tr-TR" sz="2400" u="sng" dirty="0"/>
          </a:p>
          <a:p>
            <a:pPr>
              <a:lnSpc>
                <a:spcPct val="80000"/>
              </a:lnSpc>
              <a:buNone/>
            </a:pPr>
            <a:r>
              <a:rPr lang="tr-TR" sz="2400" b="1" dirty="0"/>
              <a:t>Renksiz (soluk sarımtırak) kolaylıkla buharlaşan, patlayıcı sıvıdır. Genellikle çözücü olarak kullanılır. </a:t>
            </a:r>
          </a:p>
          <a:p>
            <a:pPr>
              <a:lnSpc>
                <a:spcPct val="80000"/>
              </a:lnSpc>
              <a:buNone/>
            </a:pPr>
            <a:r>
              <a:rPr lang="tr-TR" sz="2400" b="1" dirty="0" smtClean="0"/>
              <a:t>     </a:t>
            </a:r>
            <a:r>
              <a:rPr lang="tr-TR" sz="2400" b="1" dirty="0" smtClean="0">
                <a:solidFill>
                  <a:schemeClr val="accent6">
                    <a:lumMod val="50000"/>
                  </a:schemeClr>
                </a:solidFill>
              </a:rPr>
              <a:t>Etkisi</a:t>
            </a:r>
            <a:r>
              <a:rPr lang="tr-TR" sz="2400" b="1" dirty="0">
                <a:solidFill>
                  <a:schemeClr val="accent6">
                    <a:lumMod val="50000"/>
                  </a:schemeClr>
                </a:solidFill>
              </a:rPr>
              <a:t>;</a:t>
            </a:r>
            <a:r>
              <a:rPr lang="tr-TR" sz="2400" b="1" dirty="0"/>
              <a:t> </a:t>
            </a:r>
            <a:r>
              <a:rPr lang="tr-TR" sz="2400" b="1" dirty="0" smtClean="0"/>
              <a:t>vücuda </a:t>
            </a:r>
            <a:r>
              <a:rPr lang="tr-TR" sz="2400" b="1" dirty="0"/>
              <a:t>özellikle akciğerlerden girer</a:t>
            </a:r>
            <a:r>
              <a:rPr lang="tr-TR" sz="2400" b="1" dirty="0" smtClean="0"/>
              <a:t>.  </a:t>
            </a:r>
            <a:r>
              <a:rPr lang="tr-TR" sz="2400" b="1" dirty="0"/>
              <a:t>Aşırı duyarlılık hali, kabuslar, mesleki hatalar, cinsel bozukluklar, reflekslerin kaybolması gibi belirtiler görülür. Kanda çinko ve bakır gibi elementleri tutması bu belirtilere sebep olur.</a:t>
            </a:r>
          </a:p>
          <a:p>
            <a:pPr>
              <a:lnSpc>
                <a:spcPct val="80000"/>
              </a:lnSpc>
              <a:buFont typeface="Wingdings" pitchFamily="2" charset="2"/>
              <a:buNone/>
            </a:pPr>
            <a:endParaRPr lang="tr-TR" sz="2400" b="1" dirty="0"/>
          </a:p>
          <a:p>
            <a:pPr>
              <a:lnSpc>
                <a:spcPct val="80000"/>
              </a:lnSpc>
              <a:buNone/>
            </a:pPr>
            <a:r>
              <a:rPr lang="tr-TR" sz="2400" b="1" dirty="0" smtClean="0"/>
              <a:t>     </a:t>
            </a:r>
            <a:r>
              <a:rPr lang="tr-TR" sz="2400" b="1" u="sng" dirty="0" smtClean="0"/>
              <a:t>Narkotik </a:t>
            </a:r>
            <a:r>
              <a:rPr lang="tr-TR" sz="2400" b="1" u="sng" dirty="0"/>
              <a:t>(Uyuşturucu) Buharlar;</a:t>
            </a:r>
          </a:p>
          <a:p>
            <a:pPr>
              <a:lnSpc>
                <a:spcPct val="80000"/>
              </a:lnSpc>
              <a:buNone/>
            </a:pPr>
            <a:r>
              <a:rPr lang="tr-TR" sz="2400" b="1" dirty="0" smtClean="0"/>
              <a:t>     Genellikle </a:t>
            </a:r>
            <a:r>
              <a:rPr lang="tr-TR" sz="2400" b="1" dirty="0"/>
              <a:t>sistematik etki göstermezler. </a:t>
            </a:r>
            <a:r>
              <a:rPr lang="tr-TR" sz="2400" b="1" dirty="0" smtClean="0"/>
              <a:t>Etkilenme </a:t>
            </a:r>
            <a:r>
              <a:rPr lang="tr-TR" sz="2400" b="1" dirty="0"/>
              <a:t>halinde uyuşukluk ve uyku hali verirler. Dikkatin dağılmasına sebep olduğundan kaza riskini arttırır. Sürekli </a:t>
            </a:r>
            <a:r>
              <a:rPr lang="tr-TR" sz="2400" b="1" dirty="0" smtClean="0"/>
              <a:t>etkilenme </a:t>
            </a:r>
            <a:r>
              <a:rPr lang="tr-TR" sz="2400" b="1" dirty="0"/>
              <a:t>halinde narkotik maddenin cinsine göre bağımlılık yapabilir. Genellikle yağlı yüzeylerin temizlenmesinde kullanılan </a:t>
            </a:r>
            <a:r>
              <a:rPr lang="tr-TR" sz="2400" b="1" dirty="0" smtClean="0"/>
              <a:t>benzen</a:t>
            </a:r>
            <a:r>
              <a:rPr lang="tr-TR" sz="2400" b="1" dirty="0"/>
              <a:t>, </a:t>
            </a:r>
            <a:r>
              <a:rPr lang="tr-TR" sz="2400" b="1" dirty="0" err="1"/>
              <a:t>toluen</a:t>
            </a:r>
            <a:r>
              <a:rPr lang="tr-TR" sz="2400" b="1" dirty="0"/>
              <a:t>, </a:t>
            </a:r>
            <a:r>
              <a:rPr lang="tr-TR" sz="2400" b="1" dirty="0" err="1"/>
              <a:t>triklor</a:t>
            </a:r>
            <a:r>
              <a:rPr lang="tr-TR" sz="2400" b="1" dirty="0"/>
              <a:t> </a:t>
            </a:r>
            <a:r>
              <a:rPr lang="tr-TR" sz="2400" b="1" dirty="0" smtClean="0"/>
              <a:t>etilen </a:t>
            </a:r>
            <a:r>
              <a:rPr lang="tr-TR" sz="2400" b="1" dirty="0"/>
              <a:t>bu gruba </a:t>
            </a:r>
            <a:r>
              <a:rPr lang="tr-TR" sz="2400" b="1" dirty="0" smtClean="0"/>
              <a:t>girer</a:t>
            </a:r>
            <a:r>
              <a:rPr lang="tr-TR" sz="2000" b="1" dirty="0" smtClean="0"/>
              <a:t>.</a:t>
            </a:r>
            <a:endParaRPr lang="tr-TR" sz="20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68</a:t>
            </a:fld>
            <a:endParaRPr lang="tr-TR"/>
          </a:p>
        </p:txBody>
      </p:sp>
    </p:spTree>
    <p:extLst>
      <p:ext uri="{BB962C8B-B14F-4D97-AF65-F5344CB8AC3E}">
        <p14:creationId xmlns:p14="http://schemas.microsoft.com/office/powerpoint/2010/main" val="25059996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                   KİMYASALLAR  </a:t>
            </a:r>
            <a:endParaRPr lang="tr-TR" sz="3200" b="1" dirty="0"/>
          </a:p>
        </p:txBody>
      </p:sp>
      <p:sp>
        <p:nvSpPr>
          <p:cNvPr id="4" name="3 İçerik Yer Tutucusu"/>
          <p:cNvSpPr>
            <a:spLocks noGrp="1"/>
          </p:cNvSpPr>
          <p:nvPr>
            <p:ph sz="half" idx="1"/>
          </p:nvPr>
        </p:nvSpPr>
        <p:spPr/>
        <p:txBody>
          <a:bodyPr/>
          <a:lstStyle/>
          <a:p>
            <a:r>
              <a:rPr lang="tr-TR" dirty="0" smtClean="0"/>
              <a:t>SAĞLIK                   RİSKLERİ </a:t>
            </a:r>
          </a:p>
          <a:p>
            <a:pPr>
              <a:buNone/>
            </a:pPr>
            <a:r>
              <a:rPr lang="tr-TR" dirty="0" smtClean="0"/>
              <a:t>                         </a:t>
            </a:r>
            <a:endParaRPr lang="tr-TR" dirty="0"/>
          </a:p>
        </p:txBody>
      </p:sp>
      <p:sp>
        <p:nvSpPr>
          <p:cNvPr id="5" name="4 İçerik Yer Tutucusu"/>
          <p:cNvSpPr>
            <a:spLocks noGrp="1"/>
          </p:cNvSpPr>
          <p:nvPr>
            <p:ph sz="half" idx="2"/>
          </p:nvPr>
        </p:nvSpPr>
        <p:spPr/>
        <p:txBody>
          <a:bodyPr/>
          <a:lstStyle/>
          <a:p>
            <a:r>
              <a:rPr lang="tr-TR" dirty="0" smtClean="0"/>
              <a:t>GÜVENLİK  RİSKLERİ</a:t>
            </a:r>
            <a:endParaRPr lang="tr-TR" dirty="0"/>
          </a:p>
        </p:txBody>
      </p:sp>
      <p:sp>
        <p:nvSpPr>
          <p:cNvPr id="6" name="5 Slayt Numarası Yer Tutucusu"/>
          <p:cNvSpPr>
            <a:spLocks noGrp="1"/>
          </p:cNvSpPr>
          <p:nvPr>
            <p:ph type="sldNum" sz="quarter" idx="12"/>
          </p:nvPr>
        </p:nvSpPr>
        <p:spPr/>
        <p:txBody>
          <a:bodyPr/>
          <a:lstStyle/>
          <a:p>
            <a:fld id="{AF5E3B26-62D8-4653-B851-8E72443B1F6D}" type="slidenum">
              <a:rPr lang="tr-TR" smtClean="0"/>
              <a:pPr/>
              <a:t>69</a:t>
            </a:fld>
            <a:endParaRPr lang="tr-TR"/>
          </a:p>
        </p:txBody>
      </p:sp>
    </p:spTree>
    <p:extLst>
      <p:ext uri="{BB962C8B-B14F-4D97-AF65-F5344CB8AC3E}">
        <p14:creationId xmlns:p14="http://schemas.microsoft.com/office/powerpoint/2010/main" val="330939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902775"/>
            <a:ext cx="8229600" cy="5054617"/>
          </a:xfrm>
        </p:spPr>
        <p:txBody>
          <a:bodyPr/>
          <a:lstStyle/>
          <a:p>
            <a:pPr>
              <a:buFont typeface="Wingdings" pitchFamily="2" charset="2"/>
              <a:buChar char="§"/>
            </a:pPr>
            <a:r>
              <a:rPr lang="tr-TR" dirty="0" smtClean="0"/>
              <a:t>Hızlı etkilenme ile </a:t>
            </a:r>
            <a:r>
              <a:rPr lang="tr-TR" dirty="0" smtClean="0">
                <a:solidFill>
                  <a:srgbClr val="FF0000"/>
                </a:solidFill>
              </a:rPr>
              <a:t>‘akut’</a:t>
            </a:r>
            <a:r>
              <a:rPr lang="tr-TR" dirty="0" smtClean="0"/>
              <a:t>,  uzun süreli yavaş etkilenmeler sonucu  </a:t>
            </a:r>
            <a:r>
              <a:rPr lang="tr-TR" dirty="0" smtClean="0">
                <a:solidFill>
                  <a:srgbClr val="FF0000"/>
                </a:solidFill>
              </a:rPr>
              <a:t>‘kronik’ </a:t>
            </a:r>
            <a:r>
              <a:rPr lang="tr-TR" dirty="0" smtClean="0"/>
              <a:t>sağlık problemleri ortaya çıkar,                                 </a:t>
            </a:r>
          </a:p>
          <a:p>
            <a:pPr>
              <a:buFont typeface="Wingdings" pitchFamily="2" charset="2"/>
              <a:buChar char="§"/>
            </a:pPr>
            <a:r>
              <a:rPr lang="tr-TR" dirty="0" smtClean="0"/>
              <a:t>Ayrıca insanlar bazı maddelere karşı  alerjik tepki verebilirler. Pek çok kimsenin bağışıklık sistemi bazı gıdalara bile aşırı tepkilidirler.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7</a:t>
            </a:fld>
            <a:endParaRPr lang="tr-TR"/>
          </a:p>
        </p:txBody>
      </p:sp>
    </p:spTree>
    <p:extLst>
      <p:ext uri="{BB962C8B-B14F-4D97-AF65-F5344CB8AC3E}">
        <p14:creationId xmlns:p14="http://schemas.microsoft.com/office/powerpoint/2010/main" val="42640062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000" b="1" dirty="0" smtClean="0"/>
              <a:t>                                                   </a:t>
            </a:r>
            <a:br>
              <a:rPr lang="tr-TR" sz="2000" b="1" dirty="0" smtClean="0"/>
            </a:br>
            <a:r>
              <a:rPr lang="tr-TR" sz="2000" b="1" dirty="0" smtClean="0"/>
              <a:t>1-  SAĞLIK  RİSKLERİ</a:t>
            </a:r>
            <a:endParaRPr lang="tr-TR" sz="2000" b="1" dirty="0"/>
          </a:p>
        </p:txBody>
      </p:sp>
      <p:sp>
        <p:nvSpPr>
          <p:cNvPr id="3" name="2 İçerik Yer Tutucusu"/>
          <p:cNvSpPr>
            <a:spLocks noGrp="1"/>
          </p:cNvSpPr>
          <p:nvPr>
            <p:ph idx="1"/>
          </p:nvPr>
        </p:nvSpPr>
        <p:spPr>
          <a:xfrm>
            <a:off x="214282" y="1600200"/>
            <a:ext cx="8472518" cy="4525963"/>
          </a:xfrm>
        </p:spPr>
        <p:txBody>
          <a:bodyPr>
            <a:normAutofit/>
          </a:bodyPr>
          <a:lstStyle/>
          <a:p>
            <a:pPr>
              <a:buNone/>
            </a:pPr>
            <a:r>
              <a:rPr lang="tr-TR" sz="2000" b="1" u="sng" dirty="0" smtClean="0"/>
              <a:t>KİMYASALLARIN  ZARARLARINI  BELİRLEYEN ETMENLER</a:t>
            </a:r>
            <a:r>
              <a:rPr lang="tr-TR" sz="2000" b="1" dirty="0" smtClean="0"/>
              <a:t> </a:t>
            </a:r>
            <a:r>
              <a:rPr lang="tr-TR" sz="2600" dirty="0" smtClean="0"/>
              <a:t>  </a:t>
            </a:r>
            <a:r>
              <a:rPr lang="tr-TR" sz="2400" dirty="0" smtClean="0"/>
              <a:t>                                                  </a:t>
            </a:r>
          </a:p>
          <a:p>
            <a:pPr>
              <a:buNone/>
            </a:pPr>
            <a:endParaRPr lang="tr-TR" sz="2400" dirty="0" smtClean="0"/>
          </a:p>
          <a:p>
            <a:pPr>
              <a:buFont typeface="Wingdings" pitchFamily="2" charset="2"/>
              <a:buChar char="Ø"/>
            </a:pPr>
            <a:r>
              <a:rPr lang="tr-TR" sz="2400" b="1" dirty="0" smtClean="0"/>
              <a:t>Fiziksel ve  kimyasal  özellikleri,   </a:t>
            </a:r>
          </a:p>
          <a:p>
            <a:pPr>
              <a:buFont typeface="Wingdings" pitchFamily="2" charset="2"/>
              <a:buChar char="Ø"/>
            </a:pPr>
            <a:r>
              <a:rPr lang="tr-TR" sz="2400" b="1" dirty="0" smtClean="0"/>
              <a:t>Etkilenme şekli ve  süresi,</a:t>
            </a:r>
          </a:p>
          <a:p>
            <a:pPr>
              <a:buFont typeface="Wingdings" pitchFamily="2" charset="2"/>
              <a:buChar char="Ø"/>
            </a:pPr>
            <a:r>
              <a:rPr lang="tr-TR" sz="2400" b="1" dirty="0" smtClean="0"/>
              <a:t>Etkilenen kişinin fizyolojik  özellikleri  (yaş,  beslenme, cinsiyet, hamilelik, genetik faktörler, alışkanlıklar),</a:t>
            </a:r>
          </a:p>
          <a:p>
            <a:pPr>
              <a:buFont typeface="Wingdings" pitchFamily="2" charset="2"/>
              <a:buChar char="Ø"/>
            </a:pPr>
            <a:r>
              <a:rPr lang="tr-TR" sz="2400" b="1" dirty="0" smtClean="0"/>
              <a:t>Çevresel  özellikler.</a:t>
            </a:r>
          </a:p>
          <a:p>
            <a:pPr>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70</a:t>
            </a:fld>
            <a:endParaRPr lang="tr-TR"/>
          </a:p>
        </p:txBody>
      </p:sp>
    </p:spTree>
    <p:extLst>
      <p:ext uri="{BB962C8B-B14F-4D97-AF65-F5344CB8AC3E}">
        <p14:creationId xmlns:p14="http://schemas.microsoft.com/office/powerpoint/2010/main" val="1352849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KİMYASALLARIN  VÜCUDA  GİRİŞ  YOLLARI</a:t>
            </a:r>
            <a:endParaRPr lang="tr-TR" sz="2400" b="1" dirty="0"/>
          </a:p>
        </p:txBody>
      </p:sp>
      <p:sp>
        <p:nvSpPr>
          <p:cNvPr id="4" name="Rectangle 3"/>
          <p:cNvSpPr>
            <a:spLocks noGrp="1" noChangeArrowheads="1"/>
          </p:cNvSpPr>
          <p:nvPr>
            <p:ph idx="1"/>
          </p:nvPr>
        </p:nvSpPr>
        <p:spPr/>
        <p:txBody>
          <a:bodyPr>
            <a:normAutofit/>
          </a:bodyPr>
          <a:lstStyle/>
          <a:p>
            <a:pPr>
              <a:buFont typeface="Wingdings" pitchFamily="2" charset="2"/>
              <a:buNone/>
            </a:pPr>
            <a:r>
              <a:rPr lang="tr-TR" sz="2400" b="1" u="sng" dirty="0"/>
              <a:t>Solunum yolu ile insan sağlığını etkileyen kimyasal </a:t>
            </a:r>
            <a:r>
              <a:rPr lang="tr-TR" sz="2400" b="1" u="sng" dirty="0" smtClean="0"/>
              <a:t>maddeler vücuda:</a:t>
            </a:r>
            <a:endParaRPr lang="tr-TR" sz="2400" b="1" u="sng" dirty="0"/>
          </a:p>
          <a:p>
            <a:pPr marL="457200" indent="-457200">
              <a:buFont typeface="+mj-lt"/>
              <a:buAutoNum type="arabicPeriod"/>
            </a:pPr>
            <a:r>
              <a:rPr lang="tr-TR" sz="2400" b="1" dirty="0" smtClean="0"/>
              <a:t>Gaz-buhar,</a:t>
            </a:r>
            <a:endParaRPr lang="tr-TR" sz="2400" b="1" dirty="0"/>
          </a:p>
          <a:p>
            <a:pPr marL="457200" indent="-457200">
              <a:buFont typeface="+mj-lt"/>
              <a:buAutoNum type="arabicPeriod"/>
            </a:pPr>
            <a:r>
              <a:rPr lang="tr-TR" sz="2400" b="1" dirty="0" smtClean="0"/>
              <a:t>Sıvı,</a:t>
            </a:r>
            <a:endParaRPr lang="tr-TR" sz="2400" b="1" dirty="0"/>
          </a:p>
          <a:p>
            <a:pPr marL="457200" indent="-457200">
              <a:buFont typeface="+mj-lt"/>
              <a:buAutoNum type="arabicPeriod"/>
            </a:pPr>
            <a:r>
              <a:rPr lang="tr-TR" sz="2400" b="1" dirty="0"/>
              <a:t>Toz</a:t>
            </a:r>
          </a:p>
          <a:p>
            <a:pPr>
              <a:buFont typeface="Wingdings" pitchFamily="2" charset="2"/>
              <a:buNone/>
            </a:pPr>
            <a:r>
              <a:rPr lang="tr-TR" sz="2400" b="1" dirty="0" smtClean="0"/>
              <a:t>olarak  girer.</a:t>
            </a:r>
            <a:endParaRPr lang="tr-TR" sz="2400" b="1" dirty="0"/>
          </a:p>
          <a:p>
            <a:pPr>
              <a:buFont typeface="Wingdings" pitchFamily="2" charset="2"/>
              <a:buChar char="Ø"/>
            </a:pPr>
            <a:r>
              <a:rPr lang="tr-TR" sz="2400" b="1" dirty="0"/>
              <a:t>Kimyasallar işyeri havasında toz, sis, duman, gaz ve buhar şeklinde dağılmış </a:t>
            </a:r>
            <a:r>
              <a:rPr lang="tr-TR" sz="2400" b="1" dirty="0" smtClean="0"/>
              <a:t>olabilir. </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71</a:t>
            </a:fld>
            <a:endParaRPr lang="tr-TR"/>
          </a:p>
        </p:txBody>
      </p:sp>
    </p:spTree>
    <p:extLst>
      <p:ext uri="{BB962C8B-B14F-4D97-AF65-F5344CB8AC3E}">
        <p14:creationId xmlns:p14="http://schemas.microsoft.com/office/powerpoint/2010/main" val="26000733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7424"/>
            <a:ext cx="8229600" cy="1530408"/>
          </a:xfrm>
        </p:spPr>
        <p:txBody>
          <a:bodyPr>
            <a:normAutofit/>
          </a:bodyPr>
          <a:lstStyle/>
          <a:p>
            <a:r>
              <a:rPr lang="tr-TR" sz="2400" b="1" dirty="0" smtClean="0"/>
              <a:t>DERİ VE GÖZLERDEN EMİLİM YOLUYLA</a:t>
            </a:r>
            <a:endParaRPr lang="tr-TR" sz="2400" b="1" dirty="0"/>
          </a:p>
        </p:txBody>
      </p:sp>
      <p:sp>
        <p:nvSpPr>
          <p:cNvPr id="4" name="Rectangle 3"/>
          <p:cNvSpPr>
            <a:spLocks noGrp="1" noChangeArrowheads="1"/>
          </p:cNvSpPr>
          <p:nvPr>
            <p:ph idx="1"/>
          </p:nvPr>
        </p:nvSpPr>
        <p:spPr>
          <a:xfrm>
            <a:off x="457200" y="620688"/>
            <a:ext cx="8229600" cy="5951584"/>
          </a:xfrm>
        </p:spPr>
        <p:txBody>
          <a:bodyPr>
            <a:noAutofit/>
          </a:bodyPr>
          <a:lstStyle/>
          <a:p>
            <a:pPr>
              <a:lnSpc>
                <a:spcPct val="80000"/>
              </a:lnSpc>
            </a:pPr>
            <a:r>
              <a:rPr lang="tr-TR" sz="2400" b="1" dirty="0"/>
              <a:t>Deriden </a:t>
            </a:r>
            <a:r>
              <a:rPr lang="tr-TR" sz="2400" b="1" dirty="0" smtClean="0"/>
              <a:t>emilme, </a:t>
            </a:r>
            <a:r>
              <a:rPr lang="tr-TR" sz="2400" b="1" dirty="0"/>
              <a:t>solumadan sonra en çok mesleki </a:t>
            </a:r>
            <a:r>
              <a:rPr lang="tr-TR" sz="2400" b="1" dirty="0" smtClean="0"/>
              <a:t>etkilenme yoludur</a:t>
            </a:r>
            <a:r>
              <a:rPr lang="tr-TR" sz="2400" b="1" dirty="0"/>
              <a:t>. Özel önlem alınmamış ve uyarı bulunmayan bazı kimyasallara dokunulması </a:t>
            </a:r>
            <a:r>
              <a:rPr lang="tr-TR" sz="2400" b="1" dirty="0" smtClean="0"/>
              <a:t>ya da </a:t>
            </a:r>
            <a:r>
              <a:rPr lang="tr-TR" sz="2400" b="1" dirty="0"/>
              <a:t>bu maddelerle koruyucusuz çalışılması, </a:t>
            </a:r>
            <a:r>
              <a:rPr lang="tr-TR" sz="2400" b="1" dirty="0" smtClean="0"/>
              <a:t>deri </a:t>
            </a:r>
            <a:r>
              <a:rPr lang="tr-TR" sz="2400" b="1" dirty="0"/>
              <a:t>yolu ile </a:t>
            </a:r>
            <a:r>
              <a:rPr lang="tr-TR" sz="2400" b="1" dirty="0" smtClean="0"/>
              <a:t>etkilenme </a:t>
            </a:r>
            <a:r>
              <a:rPr lang="tr-TR" sz="2400" b="1" dirty="0"/>
              <a:t>riskini ortaya çıkarır. Deri yolu ile </a:t>
            </a:r>
            <a:r>
              <a:rPr lang="tr-TR" sz="2400" b="1" dirty="0" smtClean="0"/>
              <a:t>emilim </a:t>
            </a:r>
            <a:r>
              <a:rPr lang="tr-TR" sz="2400" b="1" dirty="0"/>
              <a:t>genellikle sıvı haldeki </a:t>
            </a:r>
            <a:r>
              <a:rPr lang="tr-TR" sz="2400" b="1" dirty="0" smtClean="0"/>
              <a:t>kimyasallar </a:t>
            </a:r>
            <a:r>
              <a:rPr lang="tr-TR" sz="2400" b="1" dirty="0"/>
              <a:t>için geçerli ise de, </a:t>
            </a:r>
            <a:r>
              <a:rPr lang="tr-TR" sz="2400" b="1" dirty="0" smtClean="0"/>
              <a:t>tozlar da </a:t>
            </a:r>
            <a:r>
              <a:rPr lang="tr-TR" sz="2400" b="1" dirty="0"/>
              <a:t>eğer ter ile ıslanırsa deriden emilebilir. </a:t>
            </a:r>
          </a:p>
          <a:p>
            <a:pPr>
              <a:lnSpc>
                <a:spcPct val="80000"/>
              </a:lnSpc>
            </a:pPr>
            <a:r>
              <a:rPr lang="tr-TR" sz="2400" b="1" dirty="0"/>
              <a:t>Bazı kimyasallar hiçbir etki uyandırmadan deriden geçebilir</a:t>
            </a:r>
            <a:r>
              <a:rPr lang="tr-TR" sz="2400" b="1" dirty="0" smtClean="0"/>
              <a:t>.  Aşındırıcı </a:t>
            </a:r>
            <a:r>
              <a:rPr lang="tr-TR" sz="2400" b="1" dirty="0"/>
              <a:t>maddelerin </a:t>
            </a:r>
            <a:r>
              <a:rPr lang="tr-TR" sz="2400" b="1" dirty="0" smtClean="0"/>
              <a:t>tersine </a:t>
            </a:r>
            <a:r>
              <a:rPr lang="tr-TR" sz="2400" b="1" dirty="0"/>
              <a:t>herhangi bir tahriş hissedilmez. Bu da tehlikenin fark </a:t>
            </a:r>
            <a:r>
              <a:rPr lang="tr-TR" sz="2400" b="1" dirty="0" smtClean="0"/>
              <a:t>edilmemesine </a:t>
            </a:r>
            <a:r>
              <a:rPr lang="tr-TR" sz="2400" b="1" dirty="0"/>
              <a:t>yol açabilir. </a:t>
            </a:r>
          </a:p>
          <a:p>
            <a:pPr>
              <a:lnSpc>
                <a:spcPct val="80000"/>
              </a:lnSpc>
            </a:pPr>
            <a:r>
              <a:rPr lang="tr-TR" sz="2400" b="1" dirty="0" err="1"/>
              <a:t>Toluen</a:t>
            </a:r>
            <a:r>
              <a:rPr lang="tr-TR" sz="2400" b="1" dirty="0"/>
              <a:t>, seyreltik soda </a:t>
            </a:r>
            <a:r>
              <a:rPr lang="tr-TR" sz="2400" b="1" dirty="0" smtClean="0"/>
              <a:t>vb </a:t>
            </a:r>
            <a:r>
              <a:rPr lang="tr-TR" sz="2400" b="1" dirty="0"/>
              <a:t>maddeler tarafından derinin koruyucu dış </a:t>
            </a:r>
            <a:r>
              <a:rPr lang="tr-TR" sz="2400" b="1" dirty="0" smtClean="0"/>
              <a:t>tabakasına </a:t>
            </a:r>
            <a:r>
              <a:rPr lang="tr-TR" sz="2400" b="1" dirty="0"/>
              <a:t>zarar </a:t>
            </a:r>
            <a:r>
              <a:rPr lang="tr-TR" sz="2400" b="1" dirty="0" smtClean="0"/>
              <a:t>verebilir </a:t>
            </a:r>
            <a:r>
              <a:rPr lang="tr-TR" sz="2400" b="1" dirty="0"/>
              <a:t>ve bu durumda benzen, anilin, fenol gibi başka kimyasallar da deriden kan dolaşımına geçer. </a:t>
            </a:r>
            <a:r>
              <a:rPr lang="tr-TR" sz="2400" b="1" dirty="0" smtClean="0"/>
              <a:t> Ayrıca gözlerden de  emilim olur.</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72</a:t>
            </a:fld>
            <a:endParaRPr lang="tr-TR"/>
          </a:p>
        </p:txBody>
      </p:sp>
    </p:spTree>
    <p:extLst>
      <p:ext uri="{BB962C8B-B14F-4D97-AF65-F5344CB8AC3E}">
        <p14:creationId xmlns:p14="http://schemas.microsoft.com/office/powerpoint/2010/main" val="20564304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Sindirim  Yoluyla</a:t>
            </a:r>
            <a:endParaRPr lang="tr-TR" sz="3200" dirty="0"/>
          </a:p>
        </p:txBody>
      </p:sp>
      <p:sp>
        <p:nvSpPr>
          <p:cNvPr id="4" name="Rectangle 3"/>
          <p:cNvSpPr>
            <a:spLocks noGrp="1" noChangeArrowheads="1"/>
          </p:cNvSpPr>
          <p:nvPr>
            <p:ph idx="1"/>
          </p:nvPr>
        </p:nvSpPr>
        <p:spPr/>
        <p:txBody>
          <a:bodyPr/>
          <a:lstStyle/>
          <a:p>
            <a:pPr>
              <a:lnSpc>
                <a:spcPct val="90000"/>
              </a:lnSpc>
              <a:buNone/>
            </a:pPr>
            <a:r>
              <a:rPr lang="tr-TR" sz="2400" dirty="0"/>
              <a:t>Solunan havada bulunan tozların yutulması, kimyasal bulaşmış ellerin temizlenmeden yemek yenilmesi, sigara içilmesi </a:t>
            </a:r>
            <a:r>
              <a:rPr lang="tr-TR" sz="2400" dirty="0" smtClean="0"/>
              <a:t>ya da </a:t>
            </a:r>
            <a:r>
              <a:rPr lang="tr-TR" sz="2400" dirty="0"/>
              <a:t>yanlışlıkla yutma yoluyla, gaz, toz, buhar, duman, sıvı veya katı maddeler vücuda sindirim yoluyla da girebilir. </a:t>
            </a:r>
          </a:p>
          <a:p>
            <a:pPr>
              <a:lnSpc>
                <a:spcPct val="90000"/>
              </a:lnSpc>
              <a:buFont typeface="Wingdings" pitchFamily="2" charset="2"/>
              <a:buNone/>
            </a:pPr>
            <a:r>
              <a:rPr lang="tr-TR" sz="2400" dirty="0"/>
              <a:t>Yukarıda belirtilen üç yolla vücuda giren kimyasallar dolaşım sistemine </a:t>
            </a:r>
            <a:r>
              <a:rPr lang="tr-TR" sz="2400" dirty="0" smtClean="0"/>
              <a:t>geçerek </a:t>
            </a:r>
            <a:r>
              <a:rPr lang="tr-TR" sz="2400" dirty="0"/>
              <a:t>bütün vücuda yayılır</a:t>
            </a:r>
            <a:r>
              <a:rPr lang="tr-TR" sz="2400" dirty="0" smtClean="0"/>
              <a:t>.  Yalnızca etkilenen </a:t>
            </a:r>
            <a:r>
              <a:rPr lang="tr-TR" sz="2400" dirty="0"/>
              <a:t>organ değil doğrudan bu etkiye hiç maruz kalmayan </a:t>
            </a:r>
            <a:r>
              <a:rPr lang="tr-TR" sz="2400" dirty="0" smtClean="0"/>
              <a:t>organlar da zarar görebilir </a:t>
            </a:r>
            <a:r>
              <a:rPr lang="tr-TR" sz="2400" dirty="0"/>
              <a:t>ve </a:t>
            </a:r>
            <a:r>
              <a:rPr lang="tr-TR" sz="2400" dirty="0" smtClean="0"/>
              <a:t>kimyasal </a:t>
            </a:r>
            <a:r>
              <a:rPr lang="tr-TR" sz="2400" dirty="0" err="1" smtClean="0"/>
              <a:t>plesenta</a:t>
            </a:r>
            <a:r>
              <a:rPr lang="tr-TR" sz="2400" dirty="0" smtClean="0"/>
              <a:t> </a:t>
            </a:r>
            <a:r>
              <a:rPr lang="tr-TR" sz="2400" dirty="0"/>
              <a:t>yoluyla anne karnındaki bebeğe de geçebilir. Bütün bu yollarla vücuda giren kimyasallar çeşitli sağlık zararlarına neden olurlar.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73</a:t>
            </a:fld>
            <a:endParaRPr lang="tr-TR"/>
          </a:p>
        </p:txBody>
      </p:sp>
    </p:spTree>
    <p:extLst>
      <p:ext uri="{BB962C8B-B14F-4D97-AF65-F5344CB8AC3E}">
        <p14:creationId xmlns:p14="http://schemas.microsoft.com/office/powerpoint/2010/main" val="200269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HEDEF  ORGANLAR</a:t>
            </a:r>
            <a:endParaRPr lang="tr-TR" sz="2400" b="1" dirty="0"/>
          </a:p>
        </p:txBody>
      </p:sp>
      <p:sp>
        <p:nvSpPr>
          <p:cNvPr id="4" name="Rectangle 3"/>
          <p:cNvSpPr>
            <a:spLocks noGrp="1" noChangeArrowheads="1"/>
          </p:cNvSpPr>
          <p:nvPr>
            <p:ph idx="1"/>
          </p:nvPr>
        </p:nvSpPr>
        <p:spPr/>
        <p:txBody>
          <a:bodyPr/>
          <a:lstStyle/>
          <a:p>
            <a:r>
              <a:rPr lang="tr-TR" sz="2400" b="1" dirty="0"/>
              <a:t>Kimyasallar vücuda girdikleri zaman lokal veya sistemik </a:t>
            </a:r>
            <a:r>
              <a:rPr lang="tr-TR" sz="2400" b="1" dirty="0" smtClean="0"/>
              <a:t>etkilere neden </a:t>
            </a:r>
            <a:r>
              <a:rPr lang="tr-TR" sz="2400" b="1" dirty="0"/>
              <a:t>olabilirler. </a:t>
            </a:r>
            <a:r>
              <a:rPr lang="tr-TR" sz="2400" b="1" u="sng" dirty="0"/>
              <a:t>Kimyasallar eğer kan dolaşımına geçer ve böylece vücudun tüm kısımlarına dağılırlarsa sistemik etkilere neden olurlar</a:t>
            </a:r>
            <a:r>
              <a:rPr lang="tr-TR" sz="2400" b="1" dirty="0"/>
              <a:t>. Ancak kimyasalların </a:t>
            </a:r>
            <a:r>
              <a:rPr lang="tr-TR" sz="2400" b="1" dirty="0" err="1"/>
              <a:t>toksik</a:t>
            </a:r>
            <a:r>
              <a:rPr lang="tr-TR" sz="2400" b="1" dirty="0"/>
              <a:t> etkileri, tüm organlarda aynı değildir. Genellikle 1-2 organı etkilerler. Kimyasalların </a:t>
            </a:r>
            <a:r>
              <a:rPr lang="tr-TR" sz="2400" b="1" dirty="0" err="1"/>
              <a:t>toksik</a:t>
            </a:r>
            <a:r>
              <a:rPr lang="tr-TR" sz="2400" b="1" dirty="0"/>
              <a:t> etkilerini gösterdikleri bu organlar hedef organ olarak tanımlanır. Deri, merkezi sinir sistemi, kan dolaşım sistemi, karaciğer, böbrek, akciğer, kas ve kemik iliği en fazla hedef alınan organlardır.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74</a:t>
            </a:fld>
            <a:endParaRPr lang="tr-TR"/>
          </a:p>
        </p:txBody>
      </p:sp>
    </p:spTree>
    <p:extLst>
      <p:ext uri="{BB962C8B-B14F-4D97-AF65-F5344CB8AC3E}">
        <p14:creationId xmlns:p14="http://schemas.microsoft.com/office/powerpoint/2010/main" val="21637955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000108"/>
            <a:ext cx="8229600" cy="5126055"/>
          </a:xfrm>
        </p:spPr>
        <p:txBody>
          <a:bodyPr>
            <a:normAutofit lnSpcReduction="10000"/>
          </a:bodyPr>
          <a:lstStyle/>
          <a:p>
            <a:r>
              <a:rPr lang="tr-TR" sz="2400" b="1" dirty="0"/>
              <a:t>Bir kimyasalın zehir etkisi gösterebilmesi kendisinin veya </a:t>
            </a:r>
            <a:r>
              <a:rPr lang="tr-TR" sz="2400" b="1" dirty="0" err="1"/>
              <a:t>metabolitinin</a:t>
            </a:r>
            <a:r>
              <a:rPr lang="tr-TR" sz="2400" b="1" dirty="0"/>
              <a:t> “yeterli miktarda” etki yerine ulaşması ve belirli süre burada bulunmasına bağlıdır. Ayrıca </a:t>
            </a:r>
            <a:r>
              <a:rPr lang="tr-TR" sz="2400" b="1" dirty="0" err="1"/>
              <a:t>toksik</a:t>
            </a:r>
            <a:r>
              <a:rPr lang="tr-TR" sz="2400" b="1" dirty="0"/>
              <a:t> etki şiddeti yani </a:t>
            </a:r>
            <a:r>
              <a:rPr lang="tr-TR" sz="2400" b="1" dirty="0" err="1"/>
              <a:t>toksisitesi</a:t>
            </a:r>
            <a:r>
              <a:rPr lang="tr-TR" sz="2400" b="1" dirty="0"/>
              <a:t> bu etki yerindeki miktarı ve kalma süresi; </a:t>
            </a:r>
            <a:r>
              <a:rPr lang="tr-TR" sz="2400" b="1" dirty="0" err="1"/>
              <a:t>absorbsiyon</a:t>
            </a:r>
            <a:r>
              <a:rPr lang="tr-TR" sz="2400" b="1" dirty="0"/>
              <a:t>, dağılım, </a:t>
            </a:r>
            <a:r>
              <a:rPr lang="tr-TR" sz="2400" b="1" dirty="0" err="1"/>
              <a:t>biyotransformasyon</a:t>
            </a:r>
            <a:r>
              <a:rPr lang="tr-TR" sz="2400" b="1" dirty="0"/>
              <a:t> ve atılım hızlarına bağlıdır.</a:t>
            </a:r>
          </a:p>
          <a:p>
            <a:pPr>
              <a:buFont typeface="Wingdings" pitchFamily="2" charset="2"/>
              <a:buNone/>
            </a:pPr>
            <a:endParaRPr lang="tr-TR" sz="2400" b="1" dirty="0"/>
          </a:p>
          <a:p>
            <a:r>
              <a:rPr lang="tr-TR" sz="2400" b="1" dirty="0" err="1"/>
              <a:t>Toksikokinetik</a:t>
            </a:r>
            <a:r>
              <a:rPr lang="tr-TR" sz="2400" b="1" dirty="0"/>
              <a:t> çalışmalar bu </a:t>
            </a:r>
            <a:r>
              <a:rPr lang="tr-TR" sz="2400" b="1" dirty="0" err="1"/>
              <a:t>metabolitik</a:t>
            </a:r>
            <a:r>
              <a:rPr lang="tr-TR" sz="2400" b="1" dirty="0"/>
              <a:t> olayları niceliksel olarak inceler. Matematik modellerin kullanılması ile yapılan araştırmalara dayanarak bir kimyasalın vücutta biriken miktarı, kalma süresi (biyolojik yarılanma ömrü) ve böylece zararlılık derecesi saptanabilir. </a:t>
            </a:r>
          </a:p>
          <a:p>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75</a:t>
            </a:fld>
            <a:endParaRPr lang="tr-TR"/>
          </a:p>
        </p:txBody>
      </p:sp>
    </p:spTree>
    <p:extLst>
      <p:ext uri="{BB962C8B-B14F-4D97-AF65-F5344CB8AC3E}">
        <p14:creationId xmlns:p14="http://schemas.microsoft.com/office/powerpoint/2010/main" val="10610460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Aynı anda organizmaya giren iki kimyasal birbirinin fizyolojik etkisini 3 şekilde etkileyebilir.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Bağımsız etki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Sinerjik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etki</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Additif</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etki</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Potansiyalizasyon</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Antagonizma </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76</a:t>
            </a:fld>
            <a:endParaRPr lang="tr-TR"/>
          </a:p>
        </p:txBody>
      </p:sp>
    </p:spTree>
    <p:extLst>
      <p:ext uri="{BB962C8B-B14F-4D97-AF65-F5344CB8AC3E}">
        <p14:creationId xmlns:p14="http://schemas.microsoft.com/office/powerpoint/2010/main" val="15790679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SAĞLIĞIMIZ   İÇİN   TEHLİKELİ  KİMYASALLAR</a:t>
            </a:r>
            <a:endParaRPr lang="tr-TR" sz="2400" b="1" dirty="0"/>
          </a:p>
        </p:txBody>
      </p:sp>
      <p:sp>
        <p:nvSpPr>
          <p:cNvPr id="4" name="Rectangle 3"/>
          <p:cNvSpPr>
            <a:spLocks noGrp="1" noChangeArrowheads="1"/>
          </p:cNvSpPr>
          <p:nvPr>
            <p:ph idx="1"/>
          </p:nvPr>
        </p:nvSpPr>
        <p:spPr/>
        <p:txBody>
          <a:bodyPr/>
          <a:lstStyle/>
          <a:p>
            <a:pPr marL="609600" indent="-609600">
              <a:buFont typeface="+mj-lt"/>
              <a:buAutoNum type="arabicPeriod"/>
            </a:pPr>
            <a:r>
              <a:rPr lang="tr-TR" sz="2400" b="1" dirty="0" smtClean="0"/>
              <a:t>Çok </a:t>
            </a:r>
            <a:r>
              <a:rPr lang="tr-TR" sz="2400" b="1" dirty="0" err="1"/>
              <a:t>toksik</a:t>
            </a:r>
            <a:endParaRPr lang="tr-TR" sz="2400" b="1" dirty="0"/>
          </a:p>
          <a:p>
            <a:pPr marL="609600" indent="-609600">
              <a:buFont typeface="+mj-lt"/>
              <a:buAutoNum type="arabicPeriod"/>
            </a:pPr>
            <a:r>
              <a:rPr lang="tr-TR" sz="2400" b="1" dirty="0" err="1"/>
              <a:t>Toksik</a:t>
            </a:r>
            <a:endParaRPr lang="tr-TR" sz="2400" b="1" dirty="0"/>
          </a:p>
          <a:p>
            <a:pPr marL="609600" indent="-609600">
              <a:buFont typeface="+mj-lt"/>
              <a:buAutoNum type="arabicPeriod"/>
            </a:pPr>
            <a:r>
              <a:rPr lang="tr-TR" sz="2400" b="1" dirty="0"/>
              <a:t>Zararlı</a:t>
            </a:r>
          </a:p>
          <a:p>
            <a:pPr marL="609600" indent="-609600">
              <a:buFont typeface="+mj-lt"/>
              <a:buAutoNum type="arabicPeriod"/>
            </a:pPr>
            <a:r>
              <a:rPr lang="tr-TR" sz="2400" b="1" dirty="0"/>
              <a:t>Aşındırıcı (</a:t>
            </a:r>
            <a:r>
              <a:rPr lang="tr-TR" sz="2400" b="1" dirty="0" err="1"/>
              <a:t>Korozif</a:t>
            </a:r>
            <a:r>
              <a:rPr lang="tr-TR" sz="2400" b="1" dirty="0"/>
              <a:t>)</a:t>
            </a:r>
          </a:p>
          <a:p>
            <a:pPr marL="609600" indent="-609600">
              <a:buFont typeface="+mj-lt"/>
              <a:buAutoNum type="arabicPeriod"/>
            </a:pPr>
            <a:r>
              <a:rPr lang="tr-TR" sz="2400" b="1" dirty="0"/>
              <a:t>Tahriş edici</a:t>
            </a:r>
          </a:p>
          <a:p>
            <a:pPr marL="609600" indent="-609600">
              <a:buFont typeface="+mj-lt"/>
              <a:buAutoNum type="arabicPeriod"/>
            </a:pPr>
            <a:r>
              <a:rPr lang="tr-TR" sz="2400" b="1" dirty="0"/>
              <a:t>Hassasiyet </a:t>
            </a:r>
            <a:r>
              <a:rPr lang="tr-TR" sz="2400" b="1" dirty="0" smtClean="0"/>
              <a:t> Yaratan </a:t>
            </a:r>
            <a:r>
              <a:rPr lang="tr-TR" sz="2400" b="1" dirty="0"/>
              <a:t>(Alerjik)</a:t>
            </a:r>
          </a:p>
          <a:p>
            <a:pPr marL="609600" indent="-609600">
              <a:buFont typeface="+mj-lt"/>
              <a:buAutoNum type="arabicPeriod"/>
            </a:pPr>
            <a:r>
              <a:rPr lang="tr-TR" sz="2400" b="1" dirty="0"/>
              <a:t>Kanserojen</a:t>
            </a:r>
          </a:p>
          <a:p>
            <a:pPr marL="609600" indent="-609600">
              <a:buFont typeface="+mj-lt"/>
              <a:buAutoNum type="arabicPeriod"/>
            </a:pPr>
            <a:r>
              <a:rPr lang="tr-TR" sz="2400" b="1" dirty="0" err="1"/>
              <a:t>Mutajen</a:t>
            </a:r>
            <a:endParaRPr lang="tr-TR" sz="2400" b="1" dirty="0"/>
          </a:p>
          <a:p>
            <a:pPr marL="609600" indent="-609600">
              <a:buFont typeface="+mj-lt"/>
              <a:buAutoNum type="arabicPeriod"/>
            </a:pPr>
            <a:r>
              <a:rPr lang="tr-TR" sz="2400" b="1" dirty="0"/>
              <a:t>Üreme için </a:t>
            </a:r>
            <a:r>
              <a:rPr lang="tr-TR" sz="2400" b="1" dirty="0" err="1"/>
              <a:t>toksik</a:t>
            </a:r>
            <a:endParaRPr lang="tr-TR" sz="2400" b="1" dirty="0"/>
          </a:p>
          <a:p>
            <a:pPr marL="609600" indent="-609600">
              <a:buFont typeface="Wingdings" pitchFamily="2" charset="2"/>
              <a:buNone/>
            </a:pPr>
            <a:r>
              <a:rPr lang="tr-TR" sz="2400" b="1" dirty="0" smtClean="0"/>
              <a:t>olarak </a:t>
            </a:r>
            <a:r>
              <a:rPr lang="tr-TR" sz="2400" b="1" dirty="0"/>
              <a:t>sınıflandırılır.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77</a:t>
            </a:fld>
            <a:endParaRPr lang="tr-TR"/>
          </a:p>
        </p:txBody>
      </p:sp>
    </p:spTree>
    <p:extLst>
      <p:ext uri="{BB962C8B-B14F-4D97-AF65-F5344CB8AC3E}">
        <p14:creationId xmlns:p14="http://schemas.microsoft.com/office/powerpoint/2010/main" val="29623439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ÇOK TOKSİK,  TOKSİK,  ZARARLI  MADDELER</a:t>
            </a:r>
            <a:endParaRPr lang="tr-TR" sz="2400" b="1" dirty="0"/>
          </a:p>
        </p:txBody>
      </p:sp>
      <p:sp>
        <p:nvSpPr>
          <p:cNvPr id="4" name="Rectangle 3"/>
          <p:cNvSpPr>
            <a:spLocks noGrp="1" noChangeArrowheads="1"/>
          </p:cNvSpPr>
          <p:nvPr>
            <p:ph idx="1"/>
          </p:nvPr>
        </p:nvSpPr>
        <p:spPr/>
        <p:txBody>
          <a:bodyPr/>
          <a:lstStyle/>
          <a:p>
            <a:r>
              <a:rPr lang="tr-TR" sz="2400" b="1" u="sng" dirty="0"/>
              <a:t>Solunduğunda deri yoluyla </a:t>
            </a:r>
            <a:r>
              <a:rPr lang="tr-TR" sz="2400" b="1" u="sng" dirty="0" err="1"/>
              <a:t>absorblandığında</a:t>
            </a:r>
            <a:r>
              <a:rPr lang="tr-TR" sz="2400" b="1" u="sng" dirty="0"/>
              <a:t> veya yutulduğunda vücudun çeşitli organlarında birikerek meslek hastalıklarına sebep olabilen kimyasallardır</a:t>
            </a:r>
            <a:r>
              <a:rPr lang="tr-TR" sz="2400" b="1" dirty="0"/>
              <a:t>. En önemli etkilenme yolu tozlarının, buharlarının, havadaki sis halinde dağılmış partiküllerinin solunum yoluyla vücuda girmeleri sonucu görülür. Etkileri kimyasala göre önemli değişiklikler göstermektedir, Tedavi edilebilir meslek hastalıklarından kanserojen ve </a:t>
            </a:r>
            <a:r>
              <a:rPr lang="tr-TR" sz="2400" b="1" dirty="0" err="1"/>
              <a:t>mutajen</a:t>
            </a:r>
            <a:r>
              <a:rPr lang="tr-TR" sz="2400" b="1" dirty="0"/>
              <a:t> etkilerine kadar değişebilen özellikler gösterirler.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78</a:t>
            </a:fld>
            <a:endParaRPr lang="tr-TR"/>
          </a:p>
        </p:txBody>
      </p:sp>
    </p:spTree>
    <p:extLst>
      <p:ext uri="{BB962C8B-B14F-4D97-AF65-F5344CB8AC3E}">
        <p14:creationId xmlns:p14="http://schemas.microsoft.com/office/powerpoint/2010/main" val="38758691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AŞINDIRICI  ( KOROZİF )  MADDELER</a:t>
            </a:r>
            <a:endParaRPr lang="tr-TR" sz="2400" b="1" dirty="0"/>
          </a:p>
        </p:txBody>
      </p:sp>
      <p:sp>
        <p:nvSpPr>
          <p:cNvPr id="4" name="Rectangle 3"/>
          <p:cNvSpPr>
            <a:spLocks noGrp="1" noChangeArrowheads="1"/>
          </p:cNvSpPr>
          <p:nvPr>
            <p:ph idx="1"/>
          </p:nvPr>
        </p:nvSpPr>
        <p:spPr/>
        <p:txBody>
          <a:bodyPr/>
          <a:lstStyle/>
          <a:p>
            <a:endParaRPr lang="tr-TR" sz="2400" b="1" u="sng" dirty="0" smtClean="0"/>
          </a:p>
          <a:p>
            <a:r>
              <a:rPr lang="tr-TR" sz="2400" b="1" u="sng" dirty="0" smtClean="0"/>
              <a:t>Canlı </a:t>
            </a:r>
            <a:r>
              <a:rPr lang="tr-TR" sz="2400" b="1" u="sng" dirty="0"/>
              <a:t>doku ile temasında, dokunun tahribatına neden olabilecek maddelerdir.</a:t>
            </a:r>
            <a:r>
              <a:rPr lang="tr-TR" sz="2400" b="1" dirty="0"/>
              <a:t> </a:t>
            </a:r>
            <a:r>
              <a:rPr lang="tr-TR" sz="2400" b="1" dirty="0" smtClean="0"/>
              <a:t> Vücutta </a:t>
            </a:r>
            <a:r>
              <a:rPr lang="tr-TR" sz="2400" b="1" dirty="0"/>
              <a:t>temas ettiği organa zarar verirler, aynı zamanda metallere de etki edip aşındırırlar. Bunlar genel adlarıyla asitler, bazlar ve asit oksitlerdir.</a:t>
            </a:r>
          </a:p>
          <a:p>
            <a:pPr>
              <a:buFont typeface="Wingdings" pitchFamily="2" charset="2"/>
              <a:buNone/>
            </a:pPr>
            <a:r>
              <a:rPr lang="tr-TR" sz="2400" b="1" dirty="0" smtClean="0"/>
              <a:t>     Bir </a:t>
            </a:r>
            <a:r>
              <a:rPr lang="tr-TR" sz="2400" b="1" dirty="0"/>
              <a:t>madde veya </a:t>
            </a:r>
            <a:r>
              <a:rPr lang="tr-TR" sz="2400" b="1" dirty="0" smtClean="0"/>
              <a:t>karışımın </a:t>
            </a:r>
            <a:r>
              <a:rPr lang="tr-TR" sz="2400" b="1" dirty="0" err="1" smtClean="0"/>
              <a:t>pH</a:t>
            </a:r>
            <a:r>
              <a:rPr lang="tr-TR" sz="2400" b="1" dirty="0" smtClean="0"/>
              <a:t> </a:t>
            </a:r>
            <a:r>
              <a:rPr lang="tr-TR" sz="2400" b="1" dirty="0"/>
              <a:t>≤2 </a:t>
            </a:r>
            <a:r>
              <a:rPr lang="tr-TR" sz="2400" b="1" dirty="0" smtClean="0"/>
              <a:t>ya da </a:t>
            </a:r>
            <a:r>
              <a:rPr lang="tr-TR" sz="2400" b="1" dirty="0" err="1"/>
              <a:t>pH</a:t>
            </a:r>
            <a:r>
              <a:rPr lang="tr-TR" sz="2400" b="1" dirty="0"/>
              <a:t> </a:t>
            </a:r>
            <a:r>
              <a:rPr lang="tr-TR" sz="2400" b="1" dirty="0">
                <a:latin typeface="Symbol" pitchFamily="18" charset="2"/>
              </a:rPr>
              <a:t>³</a:t>
            </a:r>
            <a:r>
              <a:rPr lang="tr-TR" sz="2400" b="1" dirty="0"/>
              <a:t>11,5 ise </a:t>
            </a:r>
            <a:r>
              <a:rPr lang="tr-TR" sz="2400" b="1" dirty="0" smtClean="0"/>
              <a:t>bu </a:t>
            </a:r>
            <a:r>
              <a:rPr lang="tr-TR" sz="2400" b="1" dirty="0"/>
              <a:t>madde </a:t>
            </a:r>
            <a:r>
              <a:rPr lang="tr-TR" sz="2400" b="1" dirty="0" smtClean="0"/>
              <a:t>ya da karışım aşındırıcıdır.</a:t>
            </a: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79</a:t>
            </a:fld>
            <a:endParaRPr lang="tr-TR"/>
          </a:p>
        </p:txBody>
      </p:sp>
    </p:spTree>
    <p:extLst>
      <p:ext uri="{BB962C8B-B14F-4D97-AF65-F5344CB8AC3E}">
        <p14:creationId xmlns:p14="http://schemas.microsoft.com/office/powerpoint/2010/main" val="73518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a:t>
            </a:r>
            <a:endParaRPr lang="tr-TR" sz="2400" b="1" dirty="0"/>
          </a:p>
        </p:txBody>
      </p:sp>
      <p:sp>
        <p:nvSpPr>
          <p:cNvPr id="3" name="2 İçerik Yer Tutucusu"/>
          <p:cNvSpPr>
            <a:spLocks noGrp="1"/>
          </p:cNvSpPr>
          <p:nvPr>
            <p:ph idx="1"/>
          </p:nvPr>
        </p:nvSpPr>
        <p:spPr/>
        <p:txBody>
          <a:bodyPr>
            <a:normAutofit fontScale="92500"/>
          </a:bodyPr>
          <a:lstStyle/>
          <a:p>
            <a:pPr>
              <a:buFont typeface="Wingdings" pitchFamily="2" charset="2"/>
              <a:buChar char="ü"/>
            </a:pPr>
            <a:r>
              <a:rPr lang="tr-TR" dirty="0" smtClean="0">
                <a:solidFill>
                  <a:srgbClr val="FF0000"/>
                </a:solidFill>
              </a:rPr>
              <a:t>Solumayla</a:t>
            </a:r>
            <a:r>
              <a:rPr lang="tr-TR" dirty="0" smtClean="0"/>
              <a:t> ; akciğerlere ve akciğerler yoluyla kana karışarak zararlı olabilirler.                     </a:t>
            </a:r>
          </a:p>
          <a:p>
            <a:pPr>
              <a:buFont typeface="Wingdings" pitchFamily="2" charset="2"/>
              <a:buChar char="ü"/>
            </a:pPr>
            <a:r>
              <a:rPr lang="tr-TR" dirty="0" smtClean="0">
                <a:solidFill>
                  <a:srgbClr val="FF0000"/>
                </a:solidFill>
              </a:rPr>
              <a:t>Sindirim yoluyla </a:t>
            </a:r>
            <a:r>
              <a:rPr lang="tr-TR" dirty="0" smtClean="0"/>
              <a:t>; yiyecek ve içeceklerin içinde olabilirler ya da kirli ellerimizle yemek yediğimizde ve kirli ellerimizi ağzımıza değdirdiğimizde zarar verebilirler.                </a:t>
            </a:r>
          </a:p>
          <a:p>
            <a:pPr>
              <a:buFont typeface="Wingdings" pitchFamily="2" charset="2"/>
              <a:buChar char="ü"/>
            </a:pPr>
            <a:r>
              <a:rPr lang="tr-TR" dirty="0" smtClean="0"/>
              <a:t>Deri ya da göze </a:t>
            </a:r>
            <a:r>
              <a:rPr lang="tr-TR" dirty="0" smtClean="0">
                <a:solidFill>
                  <a:srgbClr val="FF0000"/>
                </a:solidFill>
              </a:rPr>
              <a:t>temas</a:t>
            </a:r>
            <a:r>
              <a:rPr lang="tr-TR" dirty="0" smtClean="0"/>
              <a:t>,                               </a:t>
            </a:r>
          </a:p>
          <a:p>
            <a:pPr>
              <a:buFont typeface="Wingdings" pitchFamily="2" charset="2"/>
              <a:buChar char="ü"/>
            </a:pPr>
            <a:r>
              <a:rPr lang="tr-TR" dirty="0" smtClean="0">
                <a:solidFill>
                  <a:srgbClr val="FF0000"/>
                </a:solidFill>
              </a:rPr>
              <a:t>Enjeksiyonla</a:t>
            </a:r>
            <a:r>
              <a:rPr lang="tr-TR" dirty="0" smtClean="0"/>
              <a:t> ; kirli maddelerin kesmesi sonucunda da vücuda girebilirler.</a:t>
            </a:r>
            <a:endParaRPr lang="tr-TR"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8</a:t>
            </a:fld>
            <a:endParaRPr lang="tr-TR"/>
          </a:p>
        </p:txBody>
      </p:sp>
    </p:spTree>
    <p:extLst>
      <p:ext uri="{BB962C8B-B14F-4D97-AF65-F5344CB8AC3E}">
        <p14:creationId xmlns:p14="http://schemas.microsoft.com/office/powerpoint/2010/main" val="13306980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857232"/>
            <a:ext cx="8229600" cy="527686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Asitle direk temas etmekten kaçınılmalıdır.  Asit kullanımı gereken her yerde koruyucu elbise ve ekipman kullanılmalı.  Asit döküntüleri bol suyla derhal yıkanmalıdır.  Asitler su ile hızlı reaksiyona girdiğinden, patlama riskine karşı, asitlerin seyreltme işlemi su üzerine asit yavaş yavaş eklenerek yapılmalı.</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Asidin vücuda sıçraması halinde, varsa boy duşu, su hortumu, lavabo, göz duşu ya da içme suyu çeşmesini kullanarak deri üzerindeki asit yıkanmalı, yaralanmayı azaltmanın yolu mümkün olduğu kadar çabuk ve tam olarak asidin yıkanmasıdır. Nitrik asit gibi bazı asitleri tamamen temizleyebilmek için uzun süre yıkama gerekir.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Kuvvetli asitler ısıtıldıklarında, seyreltildiklerinde ya da organik maddelere </a:t>
            </a:r>
            <a:r>
              <a:rPr lang="tr-TR" sz="2400" b="1" dirty="0" smtClean="0"/>
              <a:t>d</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eğdiğinde asidik gazlar oluşur; bütün asidik gazlar akciğer ve nefes borusunda </a:t>
            </a:r>
            <a:r>
              <a:rPr lang="tr-TR" sz="2400" b="1" dirty="0" smtClean="0"/>
              <a:t>aşındırıcı</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etkilerinden dolayı sağlık için tehlikedirler.</a:t>
            </a:r>
            <a:endParaRPr kumimoji="0" lang="tr-T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80</a:t>
            </a:fld>
            <a:endParaRPr lang="tr-TR"/>
          </a:p>
        </p:txBody>
      </p:sp>
    </p:spTree>
    <p:extLst>
      <p:ext uri="{BB962C8B-B14F-4D97-AF65-F5344CB8AC3E}">
        <p14:creationId xmlns:p14="http://schemas.microsoft.com/office/powerpoint/2010/main" val="2877237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TAHRİŞ  EDİCİLER</a:t>
            </a:r>
            <a:endParaRPr lang="tr-TR" sz="2400" b="1" dirty="0"/>
          </a:p>
        </p:txBody>
      </p:sp>
      <p:sp>
        <p:nvSpPr>
          <p:cNvPr id="4" name="Rectangle 3"/>
          <p:cNvSpPr>
            <a:spLocks noGrp="1" noChangeArrowheads="1"/>
          </p:cNvSpPr>
          <p:nvPr>
            <p:ph idx="1"/>
          </p:nvPr>
        </p:nvSpPr>
        <p:spPr/>
        <p:txBody>
          <a:bodyPr/>
          <a:lstStyle/>
          <a:p>
            <a:r>
              <a:rPr lang="tr-TR" sz="2400" b="1" dirty="0"/>
              <a:t>Bir deri tahriş edici, yeterli zaman ve konsantrasyonda </a:t>
            </a:r>
            <a:r>
              <a:rPr lang="tr-TR" sz="2400" b="1" dirty="0" smtClean="0"/>
              <a:t>etki ettiğinde </a:t>
            </a:r>
            <a:r>
              <a:rPr lang="tr-TR" sz="2400" b="1" dirty="0"/>
              <a:t>hücre </a:t>
            </a:r>
            <a:r>
              <a:rPr lang="tr-TR" sz="2400" b="1" dirty="0" smtClean="0"/>
              <a:t>hasarına yol açar.</a:t>
            </a:r>
          </a:p>
          <a:p>
            <a:pPr>
              <a:buNone/>
            </a:pPr>
            <a:endParaRPr lang="tr-TR" sz="2400" b="1" dirty="0"/>
          </a:p>
          <a:p>
            <a:r>
              <a:rPr lang="tr-TR" sz="2400" b="1" dirty="0"/>
              <a:t>Güçlü tahriş </a:t>
            </a:r>
            <a:r>
              <a:rPr lang="tr-TR" sz="2400" b="1" dirty="0" smtClean="0"/>
              <a:t>edicilerde </a:t>
            </a:r>
            <a:r>
              <a:rPr lang="tr-TR" sz="2400" b="1" dirty="0"/>
              <a:t>tek bir </a:t>
            </a:r>
            <a:r>
              <a:rPr lang="tr-TR" sz="2400" b="1" dirty="0" smtClean="0"/>
              <a:t>etkilenme </a:t>
            </a:r>
            <a:r>
              <a:rPr lang="tr-TR" sz="2400" b="1" dirty="0"/>
              <a:t>sonunda </a:t>
            </a:r>
            <a:r>
              <a:rPr lang="tr-TR" sz="2400" b="1" dirty="0" smtClean="0"/>
              <a:t>görülen </a:t>
            </a:r>
            <a:r>
              <a:rPr lang="tr-TR" sz="2400" b="1" dirty="0"/>
              <a:t>deri </a:t>
            </a:r>
            <a:r>
              <a:rPr lang="tr-TR" sz="2400" b="1" dirty="0" smtClean="0"/>
              <a:t>hasarı, </a:t>
            </a:r>
            <a:r>
              <a:rPr lang="tr-TR" sz="2400" b="1" dirty="0"/>
              <a:t>akut tahrişli temas </a:t>
            </a:r>
            <a:r>
              <a:rPr lang="tr-TR" sz="2400" b="1" dirty="0" smtClean="0"/>
              <a:t>egzamasını da oluşturabilir. </a:t>
            </a:r>
          </a:p>
          <a:p>
            <a:r>
              <a:rPr lang="tr-TR" sz="2400" b="1" dirty="0" smtClean="0"/>
              <a:t>Güçlü </a:t>
            </a:r>
            <a:r>
              <a:rPr lang="tr-TR" sz="2400" b="1" dirty="0"/>
              <a:t>tahriş ediciler için kuvvetli asit ve </a:t>
            </a:r>
            <a:r>
              <a:rPr lang="tr-TR" sz="2400" b="1" dirty="0" smtClean="0"/>
              <a:t>bazlar   </a:t>
            </a:r>
            <a:r>
              <a:rPr lang="tr-TR" sz="2400" b="1" dirty="0"/>
              <a:t>( H</a:t>
            </a:r>
            <a:r>
              <a:rPr lang="tr-TR" sz="2400" b="1" baseline="-25000" dirty="0"/>
              <a:t>2</a:t>
            </a:r>
            <a:r>
              <a:rPr lang="tr-TR" sz="2400" b="1" dirty="0"/>
              <a:t>SO</a:t>
            </a:r>
            <a:r>
              <a:rPr lang="tr-TR" sz="2400" b="1" baseline="-25000" dirty="0"/>
              <a:t>4</a:t>
            </a:r>
            <a:r>
              <a:rPr lang="tr-TR" sz="2400" b="1" dirty="0"/>
              <a:t>, </a:t>
            </a:r>
            <a:r>
              <a:rPr lang="tr-TR" sz="2400" b="1" dirty="0" err="1"/>
              <a:t>HCl</a:t>
            </a:r>
            <a:r>
              <a:rPr lang="tr-TR" sz="2400" b="1" dirty="0"/>
              <a:t>, </a:t>
            </a:r>
            <a:r>
              <a:rPr lang="tr-TR" sz="2400" b="1" dirty="0" err="1"/>
              <a:t>NaOH</a:t>
            </a:r>
            <a:r>
              <a:rPr lang="tr-TR" sz="2400" b="1" dirty="0"/>
              <a:t> vb) örnek olarak verilebilir.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81</a:t>
            </a:fld>
            <a:endParaRPr lang="tr-TR"/>
          </a:p>
        </p:txBody>
      </p:sp>
    </p:spTree>
    <p:extLst>
      <p:ext uri="{BB962C8B-B14F-4D97-AF65-F5344CB8AC3E}">
        <p14:creationId xmlns:p14="http://schemas.microsoft.com/office/powerpoint/2010/main" val="14149355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Zayıf tahriş ediciler aylar hatta yıllar süren birden çok etkilenme gerektirir ki bu da kronik tahrişli temas egzaması olarak sonuçlanır.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Yaygın mesleki örnekleri: Zayıf asitler ve </a:t>
            </a:r>
            <a:r>
              <a:rPr lang="tr-TR" sz="2400" b="1" dirty="0" smtClean="0"/>
              <a:t>bazlar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sabunlar, deterjanlar, organik çözücüler, su bazlı metal sıvıları, seyreltici ve oksitleyici maddeler.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Mekanik friksiyon da kronik bir tahriş edici olarak davranabilir.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82</a:t>
            </a:fld>
            <a:endParaRPr lang="tr-TR"/>
          </a:p>
        </p:txBody>
      </p:sp>
    </p:spTree>
    <p:extLst>
      <p:ext uri="{BB962C8B-B14F-4D97-AF65-F5344CB8AC3E}">
        <p14:creationId xmlns:p14="http://schemas.microsoft.com/office/powerpoint/2010/main" val="21677994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HASSASİYET  YARATICILAR</a:t>
            </a:r>
            <a:endParaRPr lang="tr-TR" sz="2400" b="1" dirty="0"/>
          </a:p>
        </p:txBody>
      </p:sp>
      <p:sp>
        <p:nvSpPr>
          <p:cNvPr id="4" name="Rectangle 3"/>
          <p:cNvSpPr>
            <a:spLocks noGrp="1" noChangeArrowheads="1"/>
          </p:cNvSpPr>
          <p:nvPr>
            <p:ph idx="1"/>
          </p:nvPr>
        </p:nvSpPr>
        <p:spPr/>
        <p:txBody>
          <a:bodyPr>
            <a:normAutofit/>
          </a:bodyPr>
          <a:lstStyle/>
          <a:p>
            <a:pPr>
              <a:lnSpc>
                <a:spcPct val="80000"/>
              </a:lnSpc>
            </a:pPr>
            <a:r>
              <a:rPr lang="tr-TR" sz="2400" b="1" dirty="0"/>
              <a:t>Bir deri </a:t>
            </a:r>
            <a:r>
              <a:rPr lang="tr-TR" sz="2400" b="1" dirty="0" smtClean="0"/>
              <a:t>hassasiyet </a:t>
            </a:r>
            <a:r>
              <a:rPr lang="tr-TR" sz="2400" b="1" dirty="0"/>
              <a:t>yaratanı (</a:t>
            </a:r>
            <a:r>
              <a:rPr lang="tr-TR" sz="2400" b="1" dirty="0" err="1"/>
              <a:t>allerjen</a:t>
            </a:r>
            <a:r>
              <a:rPr lang="tr-TR" sz="2400" b="1" dirty="0"/>
              <a:t>) alerjik temas egzamasına neden olma yeteneğindeki bir maddedir. Deri </a:t>
            </a:r>
            <a:r>
              <a:rPr lang="tr-TR" sz="2400" b="1" dirty="0" smtClean="0"/>
              <a:t>hassasiyet yaratanları </a:t>
            </a:r>
            <a:r>
              <a:rPr lang="tr-TR" sz="2400" b="1" dirty="0"/>
              <a:t>öncelikle </a:t>
            </a:r>
            <a:r>
              <a:rPr lang="tr-TR" sz="2400" b="1" dirty="0" smtClean="0"/>
              <a:t>derideki bariyer </a:t>
            </a:r>
            <a:r>
              <a:rPr lang="tr-TR" sz="2400" b="1" dirty="0"/>
              <a:t>tabakayı </a:t>
            </a:r>
            <a:r>
              <a:rPr lang="tr-TR" sz="2400" b="1" dirty="0" smtClean="0"/>
              <a:t>delerler. </a:t>
            </a:r>
          </a:p>
          <a:p>
            <a:pPr>
              <a:lnSpc>
                <a:spcPct val="80000"/>
              </a:lnSpc>
              <a:buNone/>
            </a:pPr>
            <a:endParaRPr lang="tr-TR" sz="2400" b="1" dirty="0"/>
          </a:p>
          <a:p>
            <a:pPr>
              <a:lnSpc>
                <a:spcPct val="80000"/>
              </a:lnSpc>
            </a:pPr>
            <a:r>
              <a:rPr lang="tr-TR" sz="2400" b="1" dirty="0" smtClean="0"/>
              <a:t>Birkaç </a:t>
            </a:r>
            <a:r>
              <a:rPr lang="tr-TR" sz="2400" b="1" dirty="0"/>
              <a:t>bin </a:t>
            </a:r>
            <a:r>
              <a:rPr lang="tr-TR" sz="2400" b="1" dirty="0" smtClean="0"/>
              <a:t>hassasiyet </a:t>
            </a:r>
            <a:r>
              <a:rPr lang="tr-TR" sz="2400" b="1" dirty="0"/>
              <a:t>yaratan madde bilinmektedir; </a:t>
            </a:r>
            <a:r>
              <a:rPr lang="tr-TR" sz="2400" b="1" dirty="0" err="1"/>
              <a:t>k</a:t>
            </a:r>
            <a:r>
              <a:rPr lang="tr-TR" sz="2400" b="1" dirty="0" err="1" smtClean="0"/>
              <a:t>romatlar</a:t>
            </a:r>
            <a:r>
              <a:rPr lang="tr-TR" sz="2400" b="1" dirty="0"/>
              <a:t>, </a:t>
            </a:r>
            <a:r>
              <a:rPr lang="tr-TR" sz="2400" b="1" dirty="0" err="1"/>
              <a:t>epoksi</a:t>
            </a:r>
            <a:r>
              <a:rPr lang="tr-TR" sz="2400" b="1" dirty="0"/>
              <a:t> reçineler ve onların </a:t>
            </a:r>
            <a:r>
              <a:rPr lang="tr-TR" sz="2400" b="1" dirty="0" smtClean="0"/>
              <a:t>sertleştiricileri, </a:t>
            </a:r>
            <a:r>
              <a:rPr lang="tr-TR" sz="2400" b="1" dirty="0"/>
              <a:t>akrilik reçineler, </a:t>
            </a:r>
            <a:r>
              <a:rPr lang="tr-TR" sz="2400" b="1" dirty="0" smtClean="0"/>
              <a:t>formaldehit, </a:t>
            </a:r>
            <a:r>
              <a:rPr lang="tr-TR" sz="2400" b="1" dirty="0"/>
              <a:t>sert keresteler ve bitkiler (krizantem gibi) yaygın mesleki örneklerdir.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83</a:t>
            </a:fld>
            <a:endParaRPr lang="tr-TR"/>
          </a:p>
        </p:txBody>
      </p:sp>
    </p:spTree>
    <p:extLst>
      <p:ext uri="{BB962C8B-B14F-4D97-AF65-F5344CB8AC3E}">
        <p14:creationId xmlns:p14="http://schemas.microsoft.com/office/powerpoint/2010/main" val="40890808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KANSEROJEN  MADDELER</a:t>
            </a:r>
            <a:endParaRPr lang="tr-TR" sz="2400" b="1" dirty="0"/>
          </a:p>
        </p:txBody>
      </p:sp>
      <p:sp>
        <p:nvSpPr>
          <p:cNvPr id="4" name="Rectangle 3"/>
          <p:cNvSpPr>
            <a:spLocks noGrp="1" noChangeArrowheads="1"/>
          </p:cNvSpPr>
          <p:nvPr>
            <p:ph idx="1"/>
          </p:nvPr>
        </p:nvSpPr>
        <p:spPr/>
        <p:txBody>
          <a:bodyPr>
            <a:normAutofit lnSpcReduction="10000"/>
          </a:bodyPr>
          <a:lstStyle/>
          <a:p>
            <a:pPr>
              <a:lnSpc>
                <a:spcPct val="80000"/>
              </a:lnSpc>
              <a:buFont typeface="Wingdings" pitchFamily="2" charset="2"/>
              <a:buChar char="Ø"/>
            </a:pPr>
            <a:r>
              <a:rPr lang="tr-TR" sz="2000" b="1" dirty="0"/>
              <a:t>Kanser vücuttaki hücrelerin yeteri derecede farklılaşmaya uğramaksızın kontrolsüz ve hızlı bir şekilde bölünmesi ile ortaya çıkan bir hastalıktır. </a:t>
            </a:r>
            <a:r>
              <a:rPr lang="tr-TR" sz="2000" b="1" dirty="0" smtClean="0"/>
              <a:t> Kanser </a:t>
            </a:r>
            <a:r>
              <a:rPr lang="tr-TR" sz="2000" b="1" dirty="0"/>
              <a:t>oluşturabilen kimyasal bileşiklere kanserojen denir. </a:t>
            </a:r>
            <a:r>
              <a:rPr lang="tr-TR" sz="2000" b="1" u="sng" dirty="0"/>
              <a:t>Genellikle kanserojen bir kimyasala maruz kaldıktan sonra kanser (tümör) oluşumu için bir süre geçmesi gerekir.</a:t>
            </a:r>
            <a:r>
              <a:rPr lang="tr-TR" sz="2000" b="1" dirty="0"/>
              <a:t> </a:t>
            </a:r>
            <a:r>
              <a:rPr lang="tr-TR" sz="2000" b="1" dirty="0" smtClean="0"/>
              <a:t> </a:t>
            </a:r>
            <a:r>
              <a:rPr lang="tr-TR" sz="2000" b="1" u="sng" dirty="0" smtClean="0"/>
              <a:t>Bu </a:t>
            </a:r>
            <a:r>
              <a:rPr lang="tr-TR" sz="2000" b="1" u="sng" dirty="0"/>
              <a:t>süreye </a:t>
            </a:r>
            <a:r>
              <a:rPr lang="tr-TR" sz="2000" b="1" u="sng" dirty="0" err="1"/>
              <a:t>Latent</a:t>
            </a:r>
            <a:r>
              <a:rPr lang="tr-TR" sz="2000" b="1" u="sng" dirty="0"/>
              <a:t> dönem denir.</a:t>
            </a:r>
            <a:r>
              <a:rPr lang="tr-TR" sz="2000" b="1" dirty="0"/>
              <a:t> </a:t>
            </a:r>
            <a:r>
              <a:rPr lang="tr-TR" sz="2000" b="1" u="sng" dirty="0"/>
              <a:t>Örneğin; bu süre radyasyonun oluşturduğu lösemi için 4-6, asbestin oluşturduğu akciğer zarı kanseri  için 30-40 yıldır</a:t>
            </a:r>
            <a:r>
              <a:rPr lang="tr-TR" sz="2000" b="1" u="sng" dirty="0" smtClean="0"/>
              <a:t>.</a:t>
            </a:r>
          </a:p>
          <a:p>
            <a:pPr>
              <a:lnSpc>
                <a:spcPct val="80000"/>
              </a:lnSpc>
              <a:buNone/>
            </a:pPr>
            <a:r>
              <a:rPr lang="tr-TR" sz="2000" b="1" dirty="0" smtClean="0"/>
              <a:t> </a:t>
            </a:r>
            <a:endParaRPr lang="tr-TR" sz="2000" b="1" dirty="0"/>
          </a:p>
          <a:p>
            <a:pPr>
              <a:lnSpc>
                <a:spcPct val="80000"/>
              </a:lnSpc>
              <a:buFont typeface="Wingdings" pitchFamily="2" charset="2"/>
              <a:buNone/>
            </a:pPr>
            <a:r>
              <a:rPr lang="tr-TR" sz="2000" b="1" dirty="0"/>
              <a:t>Tehlikeli Maddelerin Ve Müstahzarların </a:t>
            </a:r>
            <a:r>
              <a:rPr lang="tr-TR" sz="2000" b="1" dirty="0" smtClean="0"/>
              <a:t>Sınıflandırılması</a:t>
            </a:r>
            <a:r>
              <a:rPr lang="tr-TR" sz="2000" b="1" dirty="0"/>
              <a:t>, Ambalajlanması Ve Etiketlenmesi Hakkında Yönetmelik </a:t>
            </a:r>
            <a:r>
              <a:rPr lang="tr-TR" sz="2000" b="1" dirty="0" smtClean="0"/>
              <a:t>‘e göre ;</a:t>
            </a:r>
            <a:endParaRPr lang="tr-TR" sz="2000" b="1" dirty="0"/>
          </a:p>
          <a:p>
            <a:pPr>
              <a:lnSpc>
                <a:spcPct val="80000"/>
              </a:lnSpc>
              <a:buFont typeface="Wingdings" pitchFamily="2" charset="2"/>
              <a:buNone/>
            </a:pPr>
            <a:r>
              <a:rPr lang="tr-TR" sz="2000" b="1" dirty="0"/>
              <a:t>Kanserojen </a:t>
            </a:r>
            <a:r>
              <a:rPr lang="tr-TR" sz="2000" b="1" dirty="0" smtClean="0"/>
              <a:t>maddeler </a:t>
            </a:r>
            <a:r>
              <a:rPr lang="tr-TR" sz="2000" b="1" dirty="0"/>
              <a:t>üç grupta incelenmektedir.</a:t>
            </a:r>
          </a:p>
          <a:p>
            <a:pPr>
              <a:lnSpc>
                <a:spcPct val="80000"/>
              </a:lnSpc>
              <a:buFont typeface="Wingdings" pitchFamily="2" charset="2"/>
              <a:buChar char="Ø"/>
            </a:pPr>
            <a:r>
              <a:rPr lang="tr-TR" sz="2000" b="1" dirty="0" smtClean="0"/>
              <a:t> </a:t>
            </a:r>
            <a:r>
              <a:rPr lang="tr-TR" sz="2000" b="1" dirty="0"/>
              <a:t>Grup 1: İnsanda </a:t>
            </a:r>
            <a:r>
              <a:rPr lang="tr-TR" sz="2000" b="1" dirty="0" err="1"/>
              <a:t>kansorejen</a:t>
            </a:r>
            <a:r>
              <a:rPr lang="tr-TR" sz="2000" b="1" dirty="0"/>
              <a:t> olduğu </a:t>
            </a:r>
            <a:r>
              <a:rPr lang="tr-TR" sz="2000" b="1" u="sng" dirty="0"/>
              <a:t>bilinen maddeler</a:t>
            </a:r>
            <a:r>
              <a:rPr lang="tr-TR" sz="2000" b="1" dirty="0"/>
              <a:t>.</a:t>
            </a:r>
          </a:p>
          <a:p>
            <a:pPr>
              <a:lnSpc>
                <a:spcPct val="80000"/>
              </a:lnSpc>
              <a:buFont typeface="Wingdings" pitchFamily="2" charset="2"/>
              <a:buChar char="Ø"/>
            </a:pPr>
            <a:r>
              <a:rPr lang="tr-TR" sz="2000" b="1" dirty="0" smtClean="0"/>
              <a:t> </a:t>
            </a:r>
            <a:r>
              <a:rPr lang="tr-TR" sz="2000" b="1" dirty="0"/>
              <a:t>Grup 2: İnsanda </a:t>
            </a:r>
            <a:r>
              <a:rPr lang="tr-TR" sz="2000" b="1" dirty="0" err="1"/>
              <a:t>kansorejen</a:t>
            </a:r>
            <a:r>
              <a:rPr lang="tr-TR" sz="2000" b="1" dirty="0"/>
              <a:t> olduğuna dair </a:t>
            </a:r>
            <a:r>
              <a:rPr lang="tr-TR" sz="2000" b="1" u="sng" dirty="0"/>
              <a:t>yeterli kanıt olan maddeler</a:t>
            </a:r>
            <a:r>
              <a:rPr lang="tr-TR" sz="2000" b="1" dirty="0"/>
              <a:t>.</a:t>
            </a:r>
          </a:p>
          <a:p>
            <a:pPr>
              <a:lnSpc>
                <a:spcPct val="80000"/>
              </a:lnSpc>
              <a:buFont typeface="Wingdings" pitchFamily="2" charset="2"/>
              <a:buChar char="Ø"/>
            </a:pPr>
            <a:r>
              <a:rPr lang="tr-TR" sz="2000" b="1" dirty="0" smtClean="0"/>
              <a:t> </a:t>
            </a:r>
            <a:r>
              <a:rPr lang="tr-TR" sz="2000" b="1" dirty="0"/>
              <a:t>Grup 3: </a:t>
            </a:r>
            <a:r>
              <a:rPr lang="tr-TR" sz="2000" b="1" u="sng" dirty="0"/>
              <a:t>Kanser yapma olasılığı bulunan ancak yeterli kanıt olmayanlar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84</a:t>
            </a:fld>
            <a:endParaRPr lang="tr-TR"/>
          </a:p>
        </p:txBody>
      </p:sp>
    </p:spTree>
    <p:extLst>
      <p:ext uri="{BB962C8B-B14F-4D97-AF65-F5344CB8AC3E}">
        <p14:creationId xmlns:p14="http://schemas.microsoft.com/office/powerpoint/2010/main" val="11387535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MUTAJEN  MADDELER</a:t>
            </a:r>
            <a:endParaRPr lang="tr-TR" sz="2400" b="1" dirty="0"/>
          </a:p>
        </p:txBody>
      </p:sp>
      <p:sp>
        <p:nvSpPr>
          <p:cNvPr id="4" name="Rectangle 3"/>
          <p:cNvSpPr>
            <a:spLocks noGrp="1" noChangeArrowheads="1"/>
          </p:cNvSpPr>
          <p:nvPr>
            <p:ph idx="1"/>
          </p:nvPr>
        </p:nvSpPr>
        <p:spPr/>
        <p:txBody>
          <a:bodyPr>
            <a:normAutofit/>
          </a:bodyPr>
          <a:lstStyle/>
          <a:p>
            <a:pPr>
              <a:lnSpc>
                <a:spcPct val="80000"/>
              </a:lnSpc>
            </a:pPr>
            <a:r>
              <a:rPr lang="tr-TR" sz="2000" b="1" dirty="0"/>
              <a:t>Bir kimyasal bileşiğin hücre çekirdeğindeki DNA üzerinde kalıcı yapı değişikliği oluşturması mutasyon olarak tanımlanır. </a:t>
            </a:r>
            <a:r>
              <a:rPr lang="tr-TR" sz="2000" b="1" dirty="0" smtClean="0"/>
              <a:t> Mutasyon </a:t>
            </a:r>
            <a:r>
              <a:rPr lang="tr-TR" sz="2000" b="1" dirty="0"/>
              <a:t>gamet (üreme) hücrelerinde oluşmuş ise dölden döle geçer. </a:t>
            </a:r>
            <a:r>
              <a:rPr lang="tr-TR" sz="2000" b="1" dirty="0" smtClean="0"/>
              <a:t> Somatik </a:t>
            </a:r>
            <a:r>
              <a:rPr lang="tr-TR" sz="2000" b="1" dirty="0"/>
              <a:t>hücrelerde oluşmuş ise oluşan hasar bireye özgüdür. </a:t>
            </a:r>
          </a:p>
          <a:p>
            <a:pPr>
              <a:lnSpc>
                <a:spcPct val="80000"/>
              </a:lnSpc>
            </a:pPr>
            <a:r>
              <a:rPr lang="tr-TR" sz="2000" b="1" dirty="0"/>
              <a:t>Örneğin </a:t>
            </a:r>
            <a:r>
              <a:rPr lang="tr-TR" sz="2000" b="1" dirty="0" err="1"/>
              <a:t>allyl</a:t>
            </a:r>
            <a:r>
              <a:rPr lang="tr-TR" sz="2000" b="1" dirty="0"/>
              <a:t> </a:t>
            </a:r>
            <a:r>
              <a:rPr lang="tr-TR" sz="2000" b="1" dirty="0" err="1"/>
              <a:t>chloride</a:t>
            </a:r>
            <a:r>
              <a:rPr lang="tr-TR" sz="2000" b="1" dirty="0"/>
              <a:t> ( C</a:t>
            </a:r>
            <a:r>
              <a:rPr lang="tr-TR" sz="2000" b="1" baseline="-25000" dirty="0"/>
              <a:t>3</a:t>
            </a:r>
            <a:r>
              <a:rPr lang="tr-TR" sz="2000" b="1" dirty="0"/>
              <a:t>H</a:t>
            </a:r>
            <a:r>
              <a:rPr lang="tr-TR" sz="2000" b="1" baseline="-25000" dirty="0"/>
              <a:t>5</a:t>
            </a:r>
            <a:r>
              <a:rPr lang="tr-TR" sz="2000" b="1" dirty="0"/>
              <a:t>Cl), </a:t>
            </a:r>
            <a:r>
              <a:rPr lang="tr-TR" sz="2000" b="1" dirty="0" err="1"/>
              <a:t>allyl</a:t>
            </a:r>
            <a:r>
              <a:rPr lang="tr-TR" sz="2000" b="1" dirty="0"/>
              <a:t> </a:t>
            </a:r>
            <a:r>
              <a:rPr lang="tr-TR" sz="2000" b="1" dirty="0" err="1"/>
              <a:t>glycidyl</a:t>
            </a:r>
            <a:r>
              <a:rPr lang="tr-TR" sz="2000" b="1" dirty="0"/>
              <a:t> </a:t>
            </a:r>
            <a:r>
              <a:rPr lang="tr-TR" sz="2000" b="1" dirty="0" err="1"/>
              <a:t>ether</a:t>
            </a:r>
            <a:r>
              <a:rPr lang="tr-TR" sz="2000" b="1" dirty="0"/>
              <a:t> (C</a:t>
            </a:r>
            <a:r>
              <a:rPr lang="tr-TR" sz="2000" b="1" baseline="-25000" dirty="0"/>
              <a:t>6</a:t>
            </a:r>
            <a:r>
              <a:rPr lang="tr-TR" sz="2000" b="1" dirty="0"/>
              <a:t>H</a:t>
            </a:r>
            <a:r>
              <a:rPr lang="tr-TR" sz="2000" b="1" baseline="-25000" dirty="0"/>
              <a:t>10</a:t>
            </a:r>
            <a:r>
              <a:rPr lang="tr-TR" sz="2000" b="1" dirty="0"/>
              <a:t>O</a:t>
            </a:r>
            <a:r>
              <a:rPr lang="tr-TR" sz="2000" b="1" baseline="-25000" dirty="0"/>
              <a:t>2</a:t>
            </a:r>
            <a:r>
              <a:rPr lang="tr-TR" sz="2000" b="1" dirty="0"/>
              <a:t>) </a:t>
            </a:r>
            <a:r>
              <a:rPr lang="tr-TR" sz="2000" b="1" dirty="0" err="1"/>
              <a:t>ethyl</a:t>
            </a:r>
            <a:r>
              <a:rPr lang="tr-TR" sz="2000" b="1" dirty="0"/>
              <a:t> </a:t>
            </a:r>
            <a:r>
              <a:rPr lang="tr-TR" sz="2000" b="1" dirty="0" err="1"/>
              <a:t>mercury</a:t>
            </a:r>
            <a:r>
              <a:rPr lang="tr-TR" sz="2000" b="1" dirty="0"/>
              <a:t> </a:t>
            </a:r>
            <a:r>
              <a:rPr lang="tr-TR" sz="2000" b="1" dirty="0" err="1"/>
              <a:t>chloride</a:t>
            </a:r>
            <a:r>
              <a:rPr lang="tr-TR" sz="2000" b="1" dirty="0"/>
              <a:t> (C</a:t>
            </a:r>
            <a:r>
              <a:rPr lang="tr-TR" sz="2000" b="1" baseline="-25000" dirty="0"/>
              <a:t>2</a:t>
            </a:r>
            <a:r>
              <a:rPr lang="tr-TR" sz="2000" b="1" dirty="0"/>
              <a:t>H</a:t>
            </a:r>
            <a:r>
              <a:rPr lang="tr-TR" sz="2000" b="1" baseline="-25000" dirty="0"/>
              <a:t>5</a:t>
            </a:r>
            <a:r>
              <a:rPr lang="tr-TR" sz="2000" b="1" dirty="0"/>
              <a:t>ClHg) </a:t>
            </a:r>
            <a:r>
              <a:rPr lang="tr-TR" sz="2000" b="1" dirty="0" err="1"/>
              <a:t>acrylamide</a:t>
            </a:r>
            <a:r>
              <a:rPr lang="tr-TR" sz="2000" b="1" dirty="0"/>
              <a:t> (CH</a:t>
            </a:r>
            <a:r>
              <a:rPr lang="tr-TR" sz="2000" b="1" baseline="-25000" dirty="0"/>
              <a:t>2</a:t>
            </a:r>
            <a:r>
              <a:rPr lang="tr-TR" sz="2000" b="1" dirty="0"/>
              <a:t>=CHCONH</a:t>
            </a:r>
            <a:r>
              <a:rPr lang="tr-TR" sz="2000" b="1" baseline="-25000" dirty="0"/>
              <a:t>2</a:t>
            </a:r>
            <a:r>
              <a:rPr lang="tr-TR" sz="2000" b="1" dirty="0"/>
              <a:t>) muhtemel </a:t>
            </a:r>
            <a:r>
              <a:rPr lang="tr-TR" sz="2000" b="1" dirty="0" err="1"/>
              <a:t>mutajenik</a:t>
            </a:r>
            <a:r>
              <a:rPr lang="tr-TR" sz="2000" b="1" dirty="0"/>
              <a:t> maddeler olarak kabul edilmektedir. </a:t>
            </a:r>
          </a:p>
          <a:p>
            <a:pPr>
              <a:lnSpc>
                <a:spcPct val="80000"/>
              </a:lnSpc>
              <a:buFont typeface="Wingdings" pitchFamily="2" charset="2"/>
              <a:buNone/>
            </a:pPr>
            <a:r>
              <a:rPr lang="tr-TR" sz="2000" b="1" dirty="0"/>
              <a:t>Tehlikeli Maddelerin </a:t>
            </a:r>
            <a:r>
              <a:rPr lang="tr-TR" sz="2000" b="1" dirty="0" smtClean="0"/>
              <a:t>ve </a:t>
            </a:r>
            <a:r>
              <a:rPr lang="tr-TR" sz="2000" b="1" dirty="0"/>
              <a:t>Müstahzarların Sınıflandırılması, Ambalajlanması Ve Etiketlenmesi Hakkında </a:t>
            </a:r>
            <a:r>
              <a:rPr lang="tr-TR" sz="2000" b="1" dirty="0" smtClean="0"/>
              <a:t>Yönetmeliğe göre;</a:t>
            </a:r>
            <a:endParaRPr lang="tr-TR" sz="2000" b="1" dirty="0"/>
          </a:p>
          <a:p>
            <a:pPr>
              <a:lnSpc>
                <a:spcPct val="80000"/>
              </a:lnSpc>
              <a:buFont typeface="Wingdings" pitchFamily="2" charset="2"/>
              <a:buNone/>
            </a:pPr>
            <a:r>
              <a:rPr lang="tr-TR" sz="2000" b="1" dirty="0" err="1"/>
              <a:t>Mutajen</a:t>
            </a:r>
            <a:r>
              <a:rPr lang="tr-TR" sz="2000" b="1" dirty="0"/>
              <a:t> </a:t>
            </a:r>
            <a:r>
              <a:rPr lang="tr-TR" sz="2000" b="1" dirty="0" smtClean="0"/>
              <a:t>maddeler: </a:t>
            </a:r>
            <a:endParaRPr lang="tr-TR" sz="2000" b="1" dirty="0"/>
          </a:p>
          <a:p>
            <a:pPr>
              <a:lnSpc>
                <a:spcPct val="80000"/>
              </a:lnSpc>
              <a:buFont typeface="Wingdings" pitchFamily="2" charset="2"/>
              <a:buChar char="v"/>
            </a:pPr>
            <a:r>
              <a:rPr lang="tr-TR" sz="2000" b="1" dirty="0"/>
              <a:t>Grup 1 insanda </a:t>
            </a:r>
            <a:r>
              <a:rPr lang="tr-TR" sz="2000" b="1" dirty="0" err="1"/>
              <a:t>mutajen</a:t>
            </a:r>
            <a:r>
              <a:rPr lang="tr-TR" sz="2000" b="1" dirty="0"/>
              <a:t> olduğu </a:t>
            </a:r>
            <a:r>
              <a:rPr lang="tr-TR" sz="2000" b="1" u="sng" dirty="0"/>
              <a:t>bilinen</a:t>
            </a:r>
            <a:r>
              <a:rPr lang="tr-TR" sz="2000" b="1" dirty="0"/>
              <a:t>, </a:t>
            </a:r>
          </a:p>
          <a:p>
            <a:pPr>
              <a:lnSpc>
                <a:spcPct val="80000"/>
              </a:lnSpc>
              <a:buFont typeface="Wingdings" pitchFamily="2" charset="2"/>
              <a:buChar char="v"/>
            </a:pPr>
            <a:r>
              <a:rPr lang="tr-TR" sz="2000" b="1" dirty="0"/>
              <a:t>Grup 2 insanda </a:t>
            </a:r>
            <a:r>
              <a:rPr lang="tr-TR" sz="2000" b="1" dirty="0" err="1"/>
              <a:t>mutajen</a:t>
            </a:r>
            <a:r>
              <a:rPr lang="tr-TR" sz="2000" b="1" dirty="0"/>
              <a:t> olduğu </a:t>
            </a:r>
            <a:r>
              <a:rPr lang="tr-TR" sz="2000" b="1" u="sng" dirty="0"/>
              <a:t>kabul edilen</a:t>
            </a:r>
            <a:r>
              <a:rPr lang="tr-TR" sz="2000" b="1" dirty="0"/>
              <a:t>, </a:t>
            </a:r>
          </a:p>
          <a:p>
            <a:pPr>
              <a:lnSpc>
                <a:spcPct val="80000"/>
              </a:lnSpc>
              <a:buFont typeface="Wingdings" pitchFamily="2" charset="2"/>
              <a:buChar char="v"/>
            </a:pPr>
            <a:r>
              <a:rPr lang="tr-TR" sz="2000" b="1" dirty="0"/>
              <a:t>Grup 3 insanda </a:t>
            </a:r>
            <a:r>
              <a:rPr lang="tr-TR" sz="2000" b="1" dirty="0" err="1"/>
              <a:t>mutajen</a:t>
            </a:r>
            <a:r>
              <a:rPr lang="tr-TR" sz="2000" b="1" dirty="0"/>
              <a:t> olduğu hakkında </a:t>
            </a:r>
            <a:r>
              <a:rPr lang="tr-TR" sz="2000" b="1" u="sng" dirty="0"/>
              <a:t>olasılık bulunan ancak yeterli kanıt bulunmayan</a:t>
            </a:r>
            <a:r>
              <a:rPr lang="tr-TR" sz="2000" b="1" dirty="0"/>
              <a:t> </a:t>
            </a:r>
          </a:p>
          <a:p>
            <a:pPr>
              <a:lnSpc>
                <a:spcPct val="80000"/>
              </a:lnSpc>
              <a:buFont typeface="Wingdings" pitchFamily="2" charset="2"/>
              <a:buNone/>
            </a:pPr>
            <a:r>
              <a:rPr lang="tr-TR" sz="2000" b="1" dirty="0"/>
              <a:t>olarak üç grupta ele alınmaktadır.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85</a:t>
            </a:fld>
            <a:endParaRPr lang="tr-TR"/>
          </a:p>
        </p:txBody>
      </p:sp>
    </p:spTree>
    <p:extLst>
      <p:ext uri="{BB962C8B-B14F-4D97-AF65-F5344CB8AC3E}">
        <p14:creationId xmlns:p14="http://schemas.microsoft.com/office/powerpoint/2010/main" val="6610445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675456"/>
            <a:ext cx="7498080" cy="2453134"/>
          </a:xfrm>
        </p:spPr>
        <p:txBody>
          <a:bodyPr>
            <a:normAutofit/>
          </a:bodyPr>
          <a:lstStyle/>
          <a:p>
            <a:r>
              <a:rPr lang="tr-TR" sz="2400" b="1" dirty="0" smtClean="0"/>
              <a:t>ÜREME İÇİN TOKSİK MADDELER</a:t>
            </a:r>
            <a:endParaRPr lang="tr-TR" sz="2400" b="1" dirty="0"/>
          </a:p>
        </p:txBody>
      </p:sp>
      <p:sp>
        <p:nvSpPr>
          <p:cNvPr id="4" name="Rectangle 3"/>
          <p:cNvSpPr>
            <a:spLocks noGrp="1" noChangeArrowheads="1"/>
          </p:cNvSpPr>
          <p:nvPr>
            <p:ph idx="1"/>
          </p:nvPr>
        </p:nvSpPr>
        <p:spPr>
          <a:xfrm>
            <a:off x="971600" y="1340768"/>
            <a:ext cx="7498080" cy="5771728"/>
          </a:xfrm>
        </p:spPr>
        <p:txBody>
          <a:bodyPr>
            <a:noAutofit/>
          </a:bodyPr>
          <a:lstStyle/>
          <a:p>
            <a:pPr>
              <a:lnSpc>
                <a:spcPct val="80000"/>
              </a:lnSpc>
            </a:pPr>
            <a:r>
              <a:rPr lang="tr-TR" sz="2400" b="1" u="sng" dirty="0"/>
              <a:t>Kimyasal bileşiğin doğurganlık yeteneği üzerindeki etkisini ifade eder.</a:t>
            </a:r>
            <a:r>
              <a:rPr lang="tr-TR" sz="2400" b="1" dirty="0"/>
              <a:t> </a:t>
            </a:r>
            <a:r>
              <a:rPr lang="tr-TR" sz="2400" b="1" dirty="0" smtClean="0"/>
              <a:t>                                     </a:t>
            </a:r>
            <a:r>
              <a:rPr lang="tr-TR" sz="2400" b="1" u="sng" dirty="0"/>
              <a:t>Kimyasal bileşiğin gebeler tarafından alındıklarında plasentadan </a:t>
            </a:r>
            <a:r>
              <a:rPr lang="tr-TR" sz="2400" b="1" u="sng" dirty="0" err="1"/>
              <a:t>fetal</a:t>
            </a:r>
            <a:r>
              <a:rPr lang="tr-TR" sz="2400" b="1" u="sng" dirty="0"/>
              <a:t> dolaşıma geçerek doğacak yavruda deformasyon oluşmasına denir.</a:t>
            </a:r>
            <a:r>
              <a:rPr lang="tr-TR" sz="2400" b="1" dirty="0"/>
              <a:t> </a:t>
            </a:r>
            <a:r>
              <a:rPr lang="tr-TR" sz="2400" b="1" u="sng" dirty="0"/>
              <a:t>Bu etkiyi oluşturan kimyasallara </a:t>
            </a:r>
            <a:r>
              <a:rPr lang="tr-TR" sz="2400" b="1" u="sng" dirty="0" err="1"/>
              <a:t>teratojen</a:t>
            </a:r>
            <a:r>
              <a:rPr lang="tr-TR" sz="2400" b="1" u="sng" dirty="0"/>
              <a:t> denir. İnsan </a:t>
            </a:r>
            <a:r>
              <a:rPr lang="tr-TR" sz="2400" b="1" u="sng" dirty="0" smtClean="0"/>
              <a:t>embriyosu </a:t>
            </a:r>
            <a:r>
              <a:rPr lang="tr-TR" sz="2400" b="1" u="sng" dirty="0"/>
              <a:t>özellikle ilk 3 ayda </a:t>
            </a:r>
            <a:r>
              <a:rPr lang="tr-TR" sz="2400" b="1" u="sng" dirty="0" err="1"/>
              <a:t>teratojenlere</a:t>
            </a:r>
            <a:r>
              <a:rPr lang="tr-TR" sz="2400" b="1" u="sng" dirty="0"/>
              <a:t> hassastır</a:t>
            </a:r>
            <a:r>
              <a:rPr lang="tr-TR" sz="2400" b="1" dirty="0"/>
              <a:t>. Çünkü bu dönem </a:t>
            </a:r>
            <a:r>
              <a:rPr lang="tr-TR" sz="2400" b="1" dirty="0" smtClean="0"/>
              <a:t>embriyo </a:t>
            </a:r>
            <a:r>
              <a:rPr lang="tr-TR" sz="2400" b="1" dirty="0"/>
              <a:t>hayatının en önemli en dinamik dönemidir. Dakikalara sığan morfolojik değişmeler söz konusudur. Bu dönemde </a:t>
            </a:r>
            <a:r>
              <a:rPr lang="tr-TR" sz="2400" b="1" dirty="0" err="1"/>
              <a:t>teratojenik</a:t>
            </a:r>
            <a:r>
              <a:rPr lang="tr-TR" sz="2400" b="1" dirty="0"/>
              <a:t> etkili ilaçlar veya kimyasallar gebe kadın tarafından alındıkları ve plasenta yolu ile </a:t>
            </a:r>
            <a:r>
              <a:rPr lang="tr-TR" sz="2400" b="1" dirty="0" smtClean="0"/>
              <a:t>embriyoya </a:t>
            </a:r>
            <a:r>
              <a:rPr lang="tr-TR" sz="2400" b="1" dirty="0"/>
              <a:t>geçtiği anda en aktif durumda olan organ </a:t>
            </a:r>
            <a:r>
              <a:rPr lang="tr-TR" sz="2400" b="1" dirty="0" smtClean="0"/>
              <a:t>ya da </a:t>
            </a:r>
            <a:r>
              <a:rPr lang="tr-TR" sz="2400" b="1" dirty="0"/>
              <a:t>doku, </a:t>
            </a:r>
            <a:r>
              <a:rPr lang="tr-TR" sz="2400" b="1" dirty="0" err="1"/>
              <a:t>teratojenik</a:t>
            </a:r>
            <a:r>
              <a:rPr lang="tr-TR" sz="2400" b="1" dirty="0"/>
              <a:t> etki yönünden hedeftir</a:t>
            </a:r>
            <a:r>
              <a:rPr lang="tr-TR" sz="2400" b="1" dirty="0" smtClean="0"/>
              <a:t>.</a:t>
            </a:r>
          </a:p>
          <a:p>
            <a:pPr>
              <a:lnSpc>
                <a:spcPct val="80000"/>
              </a:lnSpc>
            </a:pPr>
            <a:endParaRPr lang="tr-TR" sz="2400" b="1" dirty="0"/>
          </a:p>
        </p:txBody>
      </p:sp>
      <p:sp>
        <p:nvSpPr>
          <p:cNvPr id="5" name="4 Slayt Numarası Yer Tutucusu"/>
          <p:cNvSpPr>
            <a:spLocks noGrp="1"/>
          </p:cNvSpPr>
          <p:nvPr>
            <p:ph type="sldNum" sz="quarter" idx="12"/>
          </p:nvPr>
        </p:nvSpPr>
        <p:spPr/>
        <p:txBody>
          <a:bodyPr/>
          <a:lstStyle/>
          <a:p>
            <a:fld id="{AF5E3B26-62D8-4653-B851-8E72443B1F6D}" type="slidenum">
              <a:rPr lang="tr-TR" smtClean="0"/>
              <a:pPr/>
              <a:t>86</a:t>
            </a:fld>
            <a:endParaRPr lang="tr-TR"/>
          </a:p>
        </p:txBody>
      </p:sp>
    </p:spTree>
    <p:extLst>
      <p:ext uri="{BB962C8B-B14F-4D97-AF65-F5344CB8AC3E}">
        <p14:creationId xmlns:p14="http://schemas.microsoft.com/office/powerpoint/2010/main" val="35213536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lnSpcReduction="10000"/>
          </a:bodyPr>
          <a:lstStyle/>
          <a:p>
            <a:pPr>
              <a:lnSpc>
                <a:spcPct val="90000"/>
              </a:lnSpc>
            </a:pPr>
            <a:r>
              <a:rPr lang="tr-TR" sz="2400" b="1" dirty="0" err="1"/>
              <a:t>Nickel</a:t>
            </a:r>
            <a:r>
              <a:rPr lang="tr-TR" sz="2400" b="1" dirty="0"/>
              <a:t> </a:t>
            </a:r>
            <a:r>
              <a:rPr lang="tr-TR" sz="2400" b="1" dirty="0" err="1"/>
              <a:t>carbonyl</a:t>
            </a:r>
            <a:r>
              <a:rPr lang="tr-TR" sz="2400" b="1" dirty="0"/>
              <a:t> , </a:t>
            </a:r>
            <a:r>
              <a:rPr lang="tr-TR" sz="2400" b="1" dirty="0" err="1" smtClean="0"/>
              <a:t>benzopyrene</a:t>
            </a:r>
            <a:r>
              <a:rPr lang="tr-TR" sz="2400" b="1" dirty="0" smtClean="0"/>
              <a:t> </a:t>
            </a:r>
            <a:r>
              <a:rPr lang="tr-TR" sz="2400" b="1" dirty="0"/>
              <a:t>, 1,3-</a:t>
            </a:r>
            <a:r>
              <a:rPr lang="tr-TR" sz="2400" b="1" dirty="0" err="1"/>
              <a:t>butadiene</a:t>
            </a:r>
            <a:r>
              <a:rPr lang="tr-TR" sz="2400" b="1" dirty="0"/>
              <a:t> muhtemel </a:t>
            </a:r>
            <a:r>
              <a:rPr lang="tr-TR" sz="2400" b="1" dirty="0" err="1"/>
              <a:t>teratojenler</a:t>
            </a:r>
            <a:r>
              <a:rPr lang="tr-TR" sz="2400" b="1" dirty="0"/>
              <a:t> olarak kabul edilirler. </a:t>
            </a:r>
          </a:p>
          <a:p>
            <a:pPr>
              <a:lnSpc>
                <a:spcPct val="90000"/>
              </a:lnSpc>
              <a:buFont typeface="Wingdings" pitchFamily="2" charset="2"/>
              <a:buNone/>
            </a:pPr>
            <a:r>
              <a:rPr lang="tr-TR" sz="2400" b="1" dirty="0"/>
              <a:t>Tehlikeli Maddelerin Ve Müstahzarların Sınıflandırılması, Ambalajlanması Ve Etiketlenmesi Hakkında </a:t>
            </a:r>
            <a:r>
              <a:rPr lang="tr-TR" sz="2400" b="1" dirty="0" smtClean="0"/>
              <a:t>Yönetmeliğe göre</a:t>
            </a:r>
            <a:endParaRPr lang="tr-TR" sz="2400" b="1" dirty="0"/>
          </a:p>
          <a:p>
            <a:pPr>
              <a:lnSpc>
                <a:spcPct val="90000"/>
              </a:lnSpc>
              <a:buFont typeface="Wingdings" pitchFamily="2" charset="2"/>
              <a:buNone/>
            </a:pPr>
            <a:r>
              <a:rPr lang="tr-TR" sz="2400" b="1" dirty="0"/>
              <a:t>üreme için </a:t>
            </a:r>
            <a:r>
              <a:rPr lang="tr-TR" sz="2400" b="1" dirty="0" err="1"/>
              <a:t>toksik</a:t>
            </a:r>
            <a:r>
              <a:rPr lang="tr-TR" sz="2400" b="1" dirty="0"/>
              <a:t> </a:t>
            </a:r>
            <a:r>
              <a:rPr lang="tr-TR" sz="2400" b="1" dirty="0" smtClean="0"/>
              <a:t>maddeler: </a:t>
            </a:r>
            <a:endParaRPr lang="tr-TR" sz="2400" b="1" dirty="0"/>
          </a:p>
          <a:p>
            <a:pPr>
              <a:lnSpc>
                <a:spcPct val="90000"/>
              </a:lnSpc>
              <a:buFont typeface="Wingdings" pitchFamily="2" charset="2"/>
              <a:buChar char="ü"/>
            </a:pPr>
            <a:r>
              <a:rPr lang="tr-TR" sz="2400" b="1" dirty="0"/>
              <a:t>Grup 1 insanda üreme için </a:t>
            </a:r>
            <a:r>
              <a:rPr lang="tr-TR" sz="2400" b="1" dirty="0" err="1"/>
              <a:t>toksik</a:t>
            </a:r>
            <a:r>
              <a:rPr lang="tr-TR" sz="2400" b="1" dirty="0"/>
              <a:t> olduğu </a:t>
            </a:r>
            <a:r>
              <a:rPr lang="tr-TR" sz="2400" b="1" dirty="0">
                <a:solidFill>
                  <a:srgbClr val="FF0000"/>
                </a:solidFill>
              </a:rPr>
              <a:t>bilinen</a:t>
            </a:r>
            <a:r>
              <a:rPr lang="tr-TR" sz="2400" b="1" dirty="0"/>
              <a:t>, </a:t>
            </a:r>
          </a:p>
          <a:p>
            <a:pPr>
              <a:lnSpc>
                <a:spcPct val="90000"/>
              </a:lnSpc>
              <a:buFont typeface="Wingdings" pitchFamily="2" charset="2"/>
              <a:buChar char="ü"/>
            </a:pPr>
            <a:r>
              <a:rPr lang="tr-TR" sz="2400" b="1" dirty="0"/>
              <a:t>Grup 2 insanda üreme için </a:t>
            </a:r>
            <a:r>
              <a:rPr lang="tr-TR" sz="2400" b="1" dirty="0" err="1"/>
              <a:t>toksik</a:t>
            </a:r>
            <a:r>
              <a:rPr lang="tr-TR" sz="2400" b="1" dirty="0"/>
              <a:t> olduğu </a:t>
            </a:r>
            <a:r>
              <a:rPr lang="tr-TR" sz="2400" b="1" dirty="0">
                <a:solidFill>
                  <a:srgbClr val="FF0000"/>
                </a:solidFill>
              </a:rPr>
              <a:t>kabul edilen</a:t>
            </a:r>
            <a:r>
              <a:rPr lang="tr-TR" sz="2400" b="1" dirty="0"/>
              <a:t>, </a:t>
            </a:r>
          </a:p>
          <a:p>
            <a:pPr>
              <a:lnSpc>
                <a:spcPct val="90000"/>
              </a:lnSpc>
              <a:buFont typeface="Wingdings" pitchFamily="2" charset="2"/>
              <a:buChar char="ü"/>
            </a:pPr>
            <a:r>
              <a:rPr lang="tr-TR" sz="2400" b="1" dirty="0"/>
              <a:t>Grup 3 insanda üreme için </a:t>
            </a:r>
            <a:r>
              <a:rPr lang="tr-TR" sz="2400" b="1" dirty="0" err="1"/>
              <a:t>toksik</a:t>
            </a:r>
            <a:r>
              <a:rPr lang="tr-TR" sz="2400" b="1" dirty="0"/>
              <a:t> olduğu hakkında </a:t>
            </a:r>
            <a:r>
              <a:rPr lang="tr-TR" sz="2400" b="1" dirty="0">
                <a:solidFill>
                  <a:srgbClr val="FF0000"/>
                </a:solidFill>
              </a:rPr>
              <a:t>olasılık bulunan ancak yeterli kanıt </a:t>
            </a:r>
            <a:r>
              <a:rPr lang="tr-TR" sz="2400" b="1" dirty="0" smtClean="0">
                <a:solidFill>
                  <a:srgbClr val="FF0000"/>
                </a:solidFill>
              </a:rPr>
              <a:t>bulunmayan olarak </a:t>
            </a:r>
            <a:endParaRPr lang="tr-TR" sz="2400" b="1" dirty="0">
              <a:solidFill>
                <a:srgbClr val="FF0000"/>
              </a:solidFill>
            </a:endParaRPr>
          </a:p>
          <a:p>
            <a:pPr>
              <a:lnSpc>
                <a:spcPct val="90000"/>
              </a:lnSpc>
              <a:buFont typeface="Wingdings" pitchFamily="2" charset="2"/>
              <a:buNone/>
            </a:pPr>
            <a:r>
              <a:rPr lang="tr-TR" sz="2400" b="1" dirty="0"/>
              <a:t>üç grupta ele alınmaktadır.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87</a:t>
            </a:fld>
            <a:endParaRPr lang="tr-TR"/>
          </a:p>
        </p:txBody>
      </p:sp>
    </p:spTree>
    <p:extLst>
      <p:ext uri="{BB962C8B-B14F-4D97-AF65-F5344CB8AC3E}">
        <p14:creationId xmlns:p14="http://schemas.microsoft.com/office/powerpoint/2010/main" val="462593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BİYOLOJİK  İZLEME</a:t>
            </a:r>
            <a:endParaRPr lang="tr-TR" sz="2400" b="1" dirty="0"/>
          </a:p>
        </p:txBody>
      </p:sp>
      <p:sp>
        <p:nvSpPr>
          <p:cNvPr id="4" name="Rectangle 3"/>
          <p:cNvSpPr>
            <a:spLocks noGrp="1" noChangeArrowheads="1"/>
          </p:cNvSpPr>
          <p:nvPr>
            <p:ph idx="1"/>
          </p:nvPr>
        </p:nvSpPr>
        <p:spPr/>
        <p:txBody>
          <a:bodyPr>
            <a:normAutofit lnSpcReduction="10000"/>
          </a:bodyPr>
          <a:lstStyle/>
          <a:p>
            <a:pPr>
              <a:lnSpc>
                <a:spcPct val="80000"/>
              </a:lnSpc>
            </a:pPr>
            <a:r>
              <a:rPr lang="tr-TR" sz="2400" b="1" dirty="0"/>
              <a:t>İş sağlığının hedefi; çalışanların tehlikeli </a:t>
            </a:r>
            <a:r>
              <a:rPr lang="tr-TR" sz="2400" b="1" dirty="0" smtClean="0"/>
              <a:t>kimyasallardan etkilenmelerinin </a:t>
            </a:r>
            <a:r>
              <a:rPr lang="tr-TR" sz="2400" b="1" dirty="0"/>
              <a:t>herhangi bir olumsuz ya da </a:t>
            </a:r>
            <a:r>
              <a:rPr lang="tr-TR" sz="2400" b="1" dirty="0" err="1"/>
              <a:t>toksik</a:t>
            </a:r>
            <a:r>
              <a:rPr lang="tr-TR" sz="2400" b="1" dirty="0"/>
              <a:t> </a:t>
            </a:r>
            <a:r>
              <a:rPr lang="tr-TR" sz="2400" b="1" dirty="0" smtClean="0"/>
              <a:t>etkiye </a:t>
            </a:r>
            <a:r>
              <a:rPr lang="tr-TR" sz="2400" b="1" dirty="0"/>
              <a:t>neden olmayacak sınırlarda tutmaktır. Bu nedenle işyeri ortamından </a:t>
            </a:r>
            <a:r>
              <a:rPr lang="tr-TR" sz="2400" b="1" dirty="0" smtClean="0"/>
              <a:t>örnekler </a:t>
            </a:r>
            <a:r>
              <a:rPr lang="tr-TR" sz="2400" b="1" dirty="0"/>
              <a:t>alınarak </a:t>
            </a:r>
            <a:r>
              <a:rPr lang="tr-TR" sz="2400" b="1" dirty="0" smtClean="0"/>
              <a:t>etkilenmenin değerlendirilmesi </a:t>
            </a:r>
            <a:r>
              <a:rPr lang="tr-TR" sz="2400" b="1" dirty="0"/>
              <a:t>gerekir. </a:t>
            </a:r>
            <a:r>
              <a:rPr lang="tr-TR" sz="2400" b="1" dirty="0" smtClean="0"/>
              <a:t> K</a:t>
            </a:r>
            <a:r>
              <a:rPr lang="tr-TR" sz="2400" b="1" u="sng" dirty="0" smtClean="0"/>
              <a:t>işinin </a:t>
            </a:r>
            <a:r>
              <a:rPr lang="tr-TR" sz="2400" b="1" u="sng" dirty="0"/>
              <a:t>etkilenme derecesinin değerlendirilmesi için çevresel ölçümlerle birlikte </a:t>
            </a:r>
            <a:r>
              <a:rPr lang="tr-TR" sz="2400" b="1" u="sng" dirty="0" smtClean="0"/>
              <a:t> </a:t>
            </a:r>
            <a:r>
              <a:rPr lang="tr-TR" sz="2400" b="1" u="sng" dirty="0"/>
              <a:t>biyolojik izleme </a:t>
            </a:r>
            <a:r>
              <a:rPr lang="tr-TR" sz="2400" b="1" u="sng" dirty="0" smtClean="0"/>
              <a:t>ölçümlerinin de yapılması gerekebilir. </a:t>
            </a:r>
            <a:endParaRPr lang="tr-TR" sz="2400" b="1" dirty="0" smtClean="0"/>
          </a:p>
          <a:p>
            <a:pPr>
              <a:lnSpc>
                <a:spcPct val="80000"/>
              </a:lnSpc>
            </a:pPr>
            <a:endParaRPr lang="tr-TR" sz="2400" b="1" dirty="0"/>
          </a:p>
          <a:p>
            <a:pPr>
              <a:lnSpc>
                <a:spcPct val="80000"/>
              </a:lnSpc>
            </a:pPr>
            <a:r>
              <a:rPr lang="tr-TR" sz="2400" b="1" dirty="0"/>
              <a:t>Biyolojik izleme, doku, salgı, dışkı, solunan hava ya da bunların kombinasyonundaki madde ya da </a:t>
            </a:r>
            <a:r>
              <a:rPr lang="tr-TR" sz="2400" b="1" dirty="0" err="1"/>
              <a:t>metabolitlerinin</a:t>
            </a:r>
            <a:r>
              <a:rPr lang="tr-TR" sz="2400" b="1" dirty="0"/>
              <a:t> uygun referanslarla karşılaştırmalı olarak </a:t>
            </a:r>
            <a:r>
              <a:rPr lang="tr-TR" sz="2400" b="1" dirty="0" smtClean="0"/>
              <a:t>etkilenme ve </a:t>
            </a:r>
            <a:r>
              <a:rPr lang="tr-TR" sz="2400" b="1" dirty="0"/>
              <a:t>sağlık risklerinin değerlendirilmesi için </a:t>
            </a:r>
            <a:r>
              <a:rPr lang="tr-TR" sz="2400" b="1" dirty="0" smtClean="0"/>
              <a:t>ölçülmesidir.  Bu </a:t>
            </a:r>
            <a:r>
              <a:rPr lang="tr-TR" sz="2400" b="1" dirty="0"/>
              <a:t>aktivite önleyici bir eylem olup tanı işlemlerinden farklıdır. </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88</a:t>
            </a:fld>
            <a:endParaRPr lang="tr-TR"/>
          </a:p>
        </p:txBody>
      </p:sp>
    </p:spTree>
    <p:extLst>
      <p:ext uri="{BB962C8B-B14F-4D97-AF65-F5344CB8AC3E}">
        <p14:creationId xmlns:p14="http://schemas.microsoft.com/office/powerpoint/2010/main" val="31881218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435608" y="1124744"/>
            <a:ext cx="7498080" cy="5123656"/>
          </a:xfrm>
        </p:spPr>
        <p:txBody>
          <a:bodyPr>
            <a:normAutofit/>
          </a:bodyPr>
          <a:lstStyle/>
          <a:p>
            <a:r>
              <a:rPr lang="tr-TR" sz="2400" b="1" dirty="0"/>
              <a:t>Havadaki konsantrasyonlar genellikle zaman ve yer ile değişkendir. İş yükü solunan hava hacmini önemli oranda </a:t>
            </a:r>
            <a:r>
              <a:rPr lang="tr-TR" sz="2400" b="1" dirty="0" smtClean="0"/>
              <a:t>değiştirir.  </a:t>
            </a:r>
          </a:p>
          <a:p>
            <a:r>
              <a:rPr lang="tr-TR" sz="2400" b="1" dirty="0" smtClean="0"/>
              <a:t> Ayrıca </a:t>
            </a:r>
            <a:r>
              <a:rPr lang="tr-TR" sz="2400" b="1" dirty="0"/>
              <a:t>birçok kimyasal deriden </a:t>
            </a:r>
            <a:r>
              <a:rPr lang="tr-TR" sz="2400" b="1" dirty="0" smtClean="0"/>
              <a:t>emilmektedir </a:t>
            </a:r>
            <a:r>
              <a:rPr lang="tr-TR" sz="2400" b="1" dirty="0"/>
              <a:t>ve bu </a:t>
            </a:r>
            <a:r>
              <a:rPr lang="tr-TR" sz="2400" b="1" dirty="0" smtClean="0"/>
              <a:t>etkilenme </a:t>
            </a:r>
            <a:r>
              <a:rPr lang="tr-TR" sz="2400" b="1" dirty="0"/>
              <a:t>yolu genel olarak havadaki kimyasal konsantrasyonu ile bağlantılı değildir. Çeşitli tozların partikül büyüklükleri hava yollarındaki hareketleri dolayısıyla emilimi önemli oranda etkilemektedir. </a:t>
            </a:r>
            <a:endParaRPr lang="tr-TR" sz="2400" b="1" dirty="0" smtClean="0"/>
          </a:p>
          <a:p>
            <a:r>
              <a:rPr lang="tr-TR" sz="2400" b="1" dirty="0" smtClean="0"/>
              <a:t>Ayrıca </a:t>
            </a:r>
            <a:r>
              <a:rPr lang="tr-TR" sz="2400" b="1" dirty="0"/>
              <a:t>kişisel koruyucular da vücuda alımını etkilemektedir.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89</a:t>
            </a:fld>
            <a:endParaRPr lang="tr-TR"/>
          </a:p>
        </p:txBody>
      </p:sp>
    </p:spTree>
    <p:extLst>
      <p:ext uri="{BB962C8B-B14F-4D97-AF65-F5344CB8AC3E}">
        <p14:creationId xmlns:p14="http://schemas.microsoft.com/office/powerpoint/2010/main" val="275417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KİMYASALLARIN   ETKİLERİ</a:t>
            </a:r>
            <a:endParaRPr lang="tr-TR" sz="2400" b="1" dirty="0"/>
          </a:p>
        </p:txBody>
      </p:sp>
      <p:sp>
        <p:nvSpPr>
          <p:cNvPr id="3" name="2 İçerik Yer Tutucusu"/>
          <p:cNvSpPr>
            <a:spLocks noGrp="1"/>
          </p:cNvSpPr>
          <p:nvPr>
            <p:ph idx="1"/>
          </p:nvPr>
        </p:nvSpPr>
        <p:spPr/>
        <p:txBody>
          <a:bodyPr/>
          <a:lstStyle/>
          <a:p>
            <a:endParaRPr lang="tr-TR" sz="2400" b="1" dirty="0" smtClean="0"/>
          </a:p>
          <a:p>
            <a:pPr>
              <a:buFont typeface="Wingdings" pitchFamily="2" charset="2"/>
              <a:buChar char="v"/>
            </a:pPr>
            <a:r>
              <a:rPr lang="tr-TR" sz="2400" b="1" dirty="0" smtClean="0"/>
              <a:t>BÖLGESEL  (</a:t>
            </a:r>
            <a:r>
              <a:rPr lang="tr-TR" sz="2400" b="1" dirty="0" smtClean="0">
                <a:solidFill>
                  <a:srgbClr val="FF0000"/>
                </a:solidFill>
              </a:rPr>
              <a:t>lokal</a:t>
            </a:r>
            <a:r>
              <a:rPr lang="tr-TR" sz="2400" b="1" dirty="0" smtClean="0"/>
              <a:t>) ;  vücudun yalnızca değdiği kısmını etkileyerek (deri, göz, ağız gibi )</a:t>
            </a:r>
          </a:p>
          <a:p>
            <a:pPr>
              <a:buFont typeface="Wingdings" pitchFamily="2" charset="2"/>
              <a:buChar char="v"/>
            </a:pPr>
            <a:endParaRPr lang="tr-TR" sz="2400" b="1" dirty="0" smtClean="0"/>
          </a:p>
          <a:p>
            <a:pPr>
              <a:buFont typeface="Wingdings" pitchFamily="2" charset="2"/>
              <a:buChar char="v"/>
            </a:pPr>
            <a:r>
              <a:rPr lang="tr-TR" sz="2400" b="1" dirty="0" smtClean="0"/>
              <a:t>SİSTEMİK ;  yayılarak  (</a:t>
            </a:r>
            <a:r>
              <a:rPr lang="tr-TR" sz="2400" b="1" dirty="0" smtClean="0">
                <a:solidFill>
                  <a:srgbClr val="FF0000"/>
                </a:solidFill>
              </a:rPr>
              <a:t>dolaşım ve sinir sistemi </a:t>
            </a:r>
            <a:r>
              <a:rPr lang="tr-TR" sz="2400" b="1" dirty="0" smtClean="0"/>
              <a:t>)</a:t>
            </a:r>
          </a:p>
          <a:p>
            <a:pPr>
              <a:buNone/>
            </a:pPr>
            <a:r>
              <a:rPr lang="tr-TR" sz="2400" b="1" dirty="0" smtClean="0"/>
              <a:t>    olabilir.                                                                               </a:t>
            </a:r>
          </a:p>
          <a:p>
            <a:pPr>
              <a:buNone/>
            </a:pPr>
            <a:r>
              <a:rPr lang="tr-TR" sz="2400" b="1" dirty="0" smtClean="0"/>
              <a:t>     </a:t>
            </a:r>
            <a:endParaRPr lang="tr-TR" sz="2400" b="1" dirty="0"/>
          </a:p>
        </p:txBody>
      </p:sp>
      <p:sp>
        <p:nvSpPr>
          <p:cNvPr id="4" name="3 Slayt Numarası Yer Tutucusu"/>
          <p:cNvSpPr>
            <a:spLocks noGrp="1"/>
          </p:cNvSpPr>
          <p:nvPr>
            <p:ph type="sldNum" sz="quarter" idx="12"/>
          </p:nvPr>
        </p:nvSpPr>
        <p:spPr/>
        <p:txBody>
          <a:bodyPr/>
          <a:lstStyle/>
          <a:p>
            <a:fld id="{AF5E3B26-62D8-4653-B851-8E72443B1F6D}" type="slidenum">
              <a:rPr lang="tr-TR" smtClean="0"/>
              <a:pPr/>
              <a:t>9</a:t>
            </a:fld>
            <a:endParaRPr lang="tr-TR"/>
          </a:p>
        </p:txBody>
      </p:sp>
    </p:spTree>
    <p:extLst>
      <p:ext uri="{BB962C8B-B14F-4D97-AF65-F5344CB8AC3E}">
        <p14:creationId xmlns:p14="http://schemas.microsoft.com/office/powerpoint/2010/main" val="29932449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1571612"/>
            <a:ext cx="8229600" cy="4525963"/>
          </a:xfrm>
        </p:spPr>
        <p:txBody>
          <a:bodyPr/>
          <a:lstStyle/>
          <a:p>
            <a:r>
              <a:rPr lang="tr-TR" sz="2400" b="1" u="sng" dirty="0"/>
              <a:t>Biyolojik izlemenin çok önemli özelliklerinden biri, kimyasalların vücuttaki olası birikmelerinin tek hesaplama yolu olmasıdır</a:t>
            </a:r>
            <a:r>
              <a:rPr lang="tr-TR" sz="2400" b="1" dirty="0" smtClean="0"/>
              <a:t>. </a:t>
            </a:r>
          </a:p>
          <a:p>
            <a:r>
              <a:rPr lang="tr-TR" sz="2400" b="1" dirty="0" smtClean="0"/>
              <a:t> </a:t>
            </a:r>
            <a:r>
              <a:rPr lang="tr-TR" sz="2400" b="1" dirty="0"/>
              <a:t>Bu nedenle endüstriyel hijyen ölçümleri ve biyolojik izleme </a:t>
            </a:r>
            <a:r>
              <a:rPr lang="tr-TR" sz="2400" b="1" dirty="0" smtClean="0"/>
              <a:t>etkilenme </a:t>
            </a:r>
            <a:r>
              <a:rPr lang="tr-TR" sz="2400" b="1" dirty="0"/>
              <a:t>ve kimyasalın vücuttaki miktarının hesaplanması için en iyi kombinasyonu oluşturur.</a:t>
            </a:r>
          </a:p>
        </p:txBody>
      </p:sp>
      <p:sp>
        <p:nvSpPr>
          <p:cNvPr id="5" name="4 Slayt Numarası Yer Tutucusu"/>
          <p:cNvSpPr>
            <a:spLocks noGrp="1"/>
          </p:cNvSpPr>
          <p:nvPr>
            <p:ph type="sldNum" sz="quarter" idx="12"/>
          </p:nvPr>
        </p:nvSpPr>
        <p:spPr/>
        <p:txBody>
          <a:bodyPr/>
          <a:lstStyle/>
          <a:p>
            <a:fld id="{AF5E3B26-62D8-4653-B851-8E72443B1F6D}" type="slidenum">
              <a:rPr lang="tr-TR" smtClean="0"/>
              <a:pPr/>
              <a:t>90</a:t>
            </a:fld>
            <a:endParaRPr lang="tr-TR"/>
          </a:p>
        </p:txBody>
      </p:sp>
    </p:spTree>
    <p:extLst>
      <p:ext uri="{BB962C8B-B14F-4D97-AF65-F5344CB8AC3E}">
        <p14:creationId xmlns:p14="http://schemas.microsoft.com/office/powerpoint/2010/main" val="21112510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844824"/>
            <a:ext cx="8229600" cy="4289276"/>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lang="tr-TR" sz="2400" b="1" dirty="0" smtClean="0"/>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Kimyasalın erken etkilerinin izlenmesi kimyasalın olumsuz sağlık etkilerinin önlenmesi bakımından önemlidir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Burada sadece alınan kimyasalın miktarı değil aynı zamanda bireysel farklılıklar da dikkate alınmalıdır. Bu arada izlemenin dayandığı etki olumsuz da olmayabilir.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Etkilerin ölçümü genellikle biyolojik izleme olarak değerlendirilmemeli, daha çok sağlığı izlemenin bir parçası olarak değerlendirilmelidir. Uygulamada biyolojik izleme ve sağlığı izleme çalışan sağlığını koruma sürecinde süreklilik oluşturmalıdır</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91</a:t>
            </a:fld>
            <a:endParaRPr lang="tr-TR"/>
          </a:p>
        </p:txBody>
      </p:sp>
    </p:spTree>
    <p:extLst>
      <p:ext uri="{BB962C8B-B14F-4D97-AF65-F5344CB8AC3E}">
        <p14:creationId xmlns:p14="http://schemas.microsoft.com/office/powerpoint/2010/main" val="1680461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88640"/>
            <a:ext cx="8229600" cy="594546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KİMYASALLARA AİT TANIMLAR</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CAS Numarası: </a:t>
            </a:r>
            <a:r>
              <a:rPr kumimoji="0" lang="tr-TR" sz="2400" i="0" u="none" strike="noStrike" kern="1200" cap="none" spc="0" normalizeH="0" baseline="0" noProof="0" dirty="0" smtClean="0">
                <a:ln>
                  <a:noFill/>
                </a:ln>
                <a:solidFill>
                  <a:schemeClr val="tx1"/>
                </a:solidFill>
                <a:effectLst/>
                <a:uLnTx/>
                <a:uFillTx/>
                <a:latin typeface="+mn-lt"/>
                <a:ea typeface="+mn-ea"/>
                <a:cs typeface="+mn-cs"/>
              </a:rPr>
              <a:t>“Kimyasal Kuramlar Servisi” tarafından verilen numarayı, Kimyasal maddelerin servis kayıt numarası</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EC Numarası: </a:t>
            </a:r>
            <a:r>
              <a:rPr kumimoji="0" lang="tr-TR" sz="2400" i="0" u="none" strike="noStrike" kern="1200" cap="none" spc="0" normalizeH="0" baseline="0" noProof="0" dirty="0" smtClean="0">
                <a:ln>
                  <a:noFill/>
                </a:ln>
                <a:solidFill>
                  <a:schemeClr val="tx1"/>
                </a:solidFill>
                <a:effectLst/>
                <a:uLnTx/>
                <a:uFillTx/>
                <a:latin typeface="+mn-lt"/>
                <a:ea typeface="+mn-ea"/>
                <a:cs typeface="+mn-cs"/>
              </a:rPr>
              <a:t>Maddenin yapısal özelliğine göre Avrupa Komisyonunca verilmiş olan numara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Güvenlik bilgi formu</a:t>
            </a:r>
            <a:r>
              <a:rPr kumimoji="0" lang="tr-TR" sz="2400" i="0" u="none" strike="noStrike" kern="1200" cap="none" spc="0" normalizeH="0" baseline="0" noProof="0" dirty="0" smtClean="0">
                <a:ln>
                  <a:noFill/>
                </a:ln>
                <a:solidFill>
                  <a:schemeClr val="tx1"/>
                </a:solidFill>
                <a:effectLst/>
                <a:uLnTx/>
                <a:uFillTx/>
                <a:latin typeface="+mn-lt"/>
                <a:ea typeface="+mn-ea"/>
                <a:cs typeface="+mn-cs"/>
              </a:rPr>
              <a:t>: Tehlikeli maddelerin ve müstahzarların; özelliklerine ilişkin ayrıntılı bilgileri, bulunduğu işyerlerinde madde ve müstahzarın tehlikeli özelliklerine göre alınacak güvenlik önlemlerini insan sağlığı ve çevrenin, tehlikeli maddelerin ve müstahzarların olumsuz etkilerinden korunmasına yönelik gerekli bilgileri içeren belge</a:t>
            </a:r>
            <a:endParaRPr kumimoji="0" lang="tr-TR" sz="2400"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92</a:t>
            </a:fld>
            <a:endParaRPr lang="tr-TR"/>
          </a:p>
        </p:txBody>
      </p:sp>
    </p:spTree>
    <p:extLst>
      <p:ext uri="{BB962C8B-B14F-4D97-AF65-F5344CB8AC3E}">
        <p14:creationId xmlns:p14="http://schemas.microsoft.com/office/powerpoint/2010/main" val="29764750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3"/>
          <p:cNvSpPr txBox="1">
            <a:spLocks noChangeArrowheads="1"/>
          </p:cNvSpPr>
          <p:nvPr/>
        </p:nvSpPr>
        <p:spPr bwMode="auto">
          <a:xfrm>
            <a:off x="755650" y="404813"/>
            <a:ext cx="8229600" cy="4991100"/>
          </a:xfrm>
          <a:prstGeom prst="rect">
            <a:avLst/>
          </a:prstGeom>
          <a:noFill/>
          <a:ln w="9525">
            <a:noFill/>
            <a:miter lim="800000"/>
            <a:headEnd/>
            <a:tailEnd/>
          </a:ln>
        </p:spPr>
        <p:txBody>
          <a:bodyPr/>
          <a:lstStyle/>
          <a:p>
            <a:pPr marL="342900" indent="-342900">
              <a:spcBef>
                <a:spcPct val="20000"/>
              </a:spcBef>
              <a:buFont typeface="Arial" charset="0"/>
              <a:buChar char="•"/>
            </a:pPr>
            <a:r>
              <a:rPr lang="tr-TR" sz="2400" b="1">
                <a:latin typeface="Gill Sans MT" pitchFamily="34" charset="0"/>
              </a:rPr>
              <a:t>EINECS:</a:t>
            </a:r>
            <a:r>
              <a:rPr lang="tr-TR" sz="2400">
                <a:latin typeface="Gill Sans MT" pitchFamily="34" charset="0"/>
              </a:rPr>
              <a:t> </a:t>
            </a:r>
            <a:r>
              <a:rPr lang="tr-TR" sz="2400" b="1">
                <a:latin typeface="Gill Sans MT" pitchFamily="34" charset="0"/>
              </a:rPr>
              <a:t>18 Eylül 1981 tarihi itibariyle Avrupa Topluluğu pazarında yer alan bütün maddelerin tanımlayıcı listesi, Mevcut Ticari Kimyasal Maddeler Avrupa Envanterini, </a:t>
            </a:r>
          </a:p>
          <a:p>
            <a:pPr marL="342900" indent="-342900">
              <a:spcBef>
                <a:spcPct val="20000"/>
              </a:spcBef>
              <a:buFont typeface="Arial" charset="0"/>
              <a:buChar char="•"/>
            </a:pPr>
            <a:r>
              <a:rPr lang="tr-TR" sz="2400" b="1">
                <a:latin typeface="Gill Sans MT" pitchFamily="34" charset="0"/>
              </a:rPr>
              <a:t>ELINCS: 18 Eylül 1981’den sonra Avrupa Topluluğu Piyasasına arz edilen ve Avrupa Komisyonuna bildirimi yapılması suretiyle bir ELINCS numarası tahsis edilen bütün yeni maddeleri, Avrupa Bildirimi Yapılmış Kimyasal Maddeler Listesini,</a:t>
            </a:r>
          </a:p>
          <a:p>
            <a:pPr marL="342900" indent="-342900">
              <a:spcBef>
                <a:spcPct val="20000"/>
              </a:spcBef>
              <a:buFont typeface="Arial" charset="0"/>
              <a:buChar char="•"/>
            </a:pPr>
            <a:r>
              <a:rPr lang="tr-TR" sz="2400" b="1">
                <a:solidFill>
                  <a:srgbClr val="FF0000"/>
                </a:solidFill>
                <a:latin typeface="Gill Sans MT" pitchFamily="34" charset="0"/>
              </a:rPr>
              <a:t>Güvenlik:</a:t>
            </a:r>
            <a:r>
              <a:rPr lang="tr-TR" sz="2400" b="1">
                <a:latin typeface="Gill Sans MT" pitchFamily="34" charset="0"/>
              </a:rPr>
              <a:t> Tehlikeli maddelerin ve müstahzarların kontrol altına alınamayan risklerinden uzak olmayı,</a:t>
            </a:r>
          </a:p>
        </p:txBody>
      </p:sp>
      <p:sp>
        <p:nvSpPr>
          <p:cNvPr id="3" name="2 Slayt Numarası Yer Tutucusu"/>
          <p:cNvSpPr>
            <a:spLocks noGrp="1"/>
          </p:cNvSpPr>
          <p:nvPr>
            <p:ph type="sldNum" sz="quarter" idx="12"/>
          </p:nvPr>
        </p:nvSpPr>
        <p:spPr/>
        <p:txBody>
          <a:bodyPr/>
          <a:lstStyle/>
          <a:p>
            <a:pPr>
              <a:defRPr/>
            </a:pPr>
            <a:fld id="{7A78454E-AA2A-4866-BA35-E3909141C5E8}" type="slidenum">
              <a:rPr lang="tr-TR"/>
              <a:pPr>
                <a:defRPr/>
              </a:pPr>
              <a:t>93</a:t>
            </a:fld>
            <a:endParaRPr lang="tr-TR"/>
          </a:p>
        </p:txBody>
      </p:sp>
    </p:spTree>
    <p:extLst>
      <p:ext uri="{BB962C8B-B14F-4D97-AF65-F5344CB8AC3E}">
        <p14:creationId xmlns:p14="http://schemas.microsoft.com/office/powerpoint/2010/main" val="14918962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3"/>
          <p:cNvSpPr txBox="1">
            <a:spLocks noChangeArrowheads="1"/>
          </p:cNvSpPr>
          <p:nvPr/>
        </p:nvSpPr>
        <p:spPr bwMode="auto">
          <a:xfrm>
            <a:off x="684213" y="620713"/>
            <a:ext cx="8229600" cy="484822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tr-TR" sz="2400" b="1">
                <a:latin typeface="Gill Sans MT" pitchFamily="34" charset="0"/>
              </a:rPr>
              <a:t>IUPAC:</a:t>
            </a:r>
            <a:r>
              <a:rPr lang="tr-TR" sz="2400">
                <a:latin typeface="Gill Sans MT" pitchFamily="34" charset="0"/>
              </a:rPr>
              <a:t> </a:t>
            </a:r>
            <a:r>
              <a:rPr lang="tr-TR" sz="2400" b="1">
                <a:latin typeface="Gill Sans MT" pitchFamily="34" charset="0"/>
              </a:rPr>
              <a:t>Kimyasal maddenin, "Uluslararası Temel ve Uygulamalı Kimya Birliği"nce verilen adını,</a:t>
            </a:r>
          </a:p>
          <a:p>
            <a:pPr marL="342900" indent="-342900">
              <a:lnSpc>
                <a:spcPct val="80000"/>
              </a:lnSpc>
              <a:spcBef>
                <a:spcPct val="20000"/>
              </a:spcBef>
              <a:buFont typeface="Arial" charset="0"/>
              <a:buChar char="•"/>
            </a:pPr>
            <a:r>
              <a:rPr lang="tr-TR" sz="2400" b="1">
                <a:latin typeface="Gill Sans MT" pitchFamily="34" charset="0"/>
              </a:rPr>
              <a:t>Madde: Doğal halde bulunan veya bir üretim sonucu elde edilen, içindeki, kararlılığını sağlamak üzere kullanılan katkı maddeleri ile üretim işleminden kaynaklanan safsızlıklar dahil, fakat yine içindeki, kararlılığını ve yapısını etkilemeden uzaklaştırılabilen çözücüler hariç, kimyasal elementleri ve bunların bileşiklerini,</a:t>
            </a:r>
          </a:p>
          <a:p>
            <a:pPr marL="342900" indent="-342900">
              <a:lnSpc>
                <a:spcPct val="80000"/>
              </a:lnSpc>
              <a:spcBef>
                <a:spcPct val="20000"/>
              </a:spcBef>
              <a:buFont typeface="Arial" charset="0"/>
              <a:buChar char="•"/>
            </a:pPr>
            <a:r>
              <a:rPr lang="tr-TR" sz="2400" b="1">
                <a:latin typeface="Gill Sans MT" pitchFamily="34" charset="0"/>
              </a:rPr>
              <a:t>Müstahzar: En az iki veya daha çok maddeden oluşan karışım veya çözeltileri,</a:t>
            </a:r>
          </a:p>
          <a:p>
            <a:pPr marL="342900" indent="-342900">
              <a:lnSpc>
                <a:spcPct val="80000"/>
              </a:lnSpc>
              <a:spcBef>
                <a:spcPct val="20000"/>
              </a:spcBef>
              <a:buFont typeface="Arial" charset="0"/>
              <a:buChar char="•"/>
            </a:pPr>
            <a:r>
              <a:rPr lang="tr-TR" sz="2400" b="1">
                <a:latin typeface="Gill Sans MT" pitchFamily="34" charset="0"/>
              </a:rPr>
              <a:t>Tehlikeli maddeler ve müstahzarlar: Patlayıcı, oksitleyici, çok kolay alevlenir, kolay alevlenir, alevlenir, çok toksik, toksik, zararlı, aşındırıcı, tahriş edici, hassaslaştırıcı, kanserojen, mutajen, üreme sistemine toksik ve çevre için tehlikeli özelliklerden en az birine sahip maddeler ve müstahzarları,</a:t>
            </a:r>
          </a:p>
        </p:txBody>
      </p:sp>
      <p:sp>
        <p:nvSpPr>
          <p:cNvPr id="3" name="2 Slayt Numarası Yer Tutucusu"/>
          <p:cNvSpPr>
            <a:spLocks noGrp="1"/>
          </p:cNvSpPr>
          <p:nvPr>
            <p:ph type="sldNum" sz="quarter" idx="12"/>
          </p:nvPr>
        </p:nvSpPr>
        <p:spPr/>
        <p:txBody>
          <a:bodyPr/>
          <a:lstStyle/>
          <a:p>
            <a:pPr>
              <a:defRPr/>
            </a:pPr>
            <a:fld id="{2150EC9E-C0B7-4883-8E03-F098175974C6}" type="slidenum">
              <a:rPr lang="tr-TR"/>
              <a:pPr>
                <a:defRPr/>
              </a:pPr>
              <a:t>94</a:t>
            </a:fld>
            <a:endParaRPr lang="tr-TR"/>
          </a:p>
        </p:txBody>
      </p:sp>
    </p:spTree>
    <p:extLst>
      <p:ext uri="{BB962C8B-B14F-4D97-AF65-F5344CB8AC3E}">
        <p14:creationId xmlns:p14="http://schemas.microsoft.com/office/powerpoint/2010/main" val="40716352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620688"/>
            <a:ext cx="8229600" cy="5513412"/>
          </a:xfrm>
          <a:prstGeom prst="rect">
            <a:avLst/>
          </a:prstGeom>
        </p:spPr>
        <p:txBody>
          <a:bodyPr/>
          <a:lstStyle/>
          <a:p>
            <a:pPr marL="342900" lvl="0" indent="-342900">
              <a:lnSpc>
                <a:spcPct val="80000"/>
              </a:lnSpc>
              <a:spcBef>
                <a:spcPct val="20000"/>
              </a:spcBef>
              <a:defRPr/>
            </a:pPr>
            <a:r>
              <a:rPr lang="tr-TR" sz="2400" b="1" dirty="0" smtClean="0"/>
              <a:t>Kimyasal madde: </a:t>
            </a:r>
            <a:r>
              <a:rPr lang="tr-TR" sz="2400" dirty="0" smtClean="0"/>
              <a:t>Doğal halde bulunan, üretilen, herhangi bir işlem sırasında kullanılan veya atıklar da dâhil olmak üzere ortaya çıkan, bizzat üretilmiş olup olmadığına ve piyasaya arz olunup olunmadığına bakılmaksızın her türlü element, bileşik veya karışımlar </a:t>
            </a:r>
          </a:p>
          <a:p>
            <a:pPr marL="342900" lvl="0" indent="-342900">
              <a:lnSpc>
                <a:spcPct val="80000"/>
              </a:lnSpc>
              <a:spcBef>
                <a:spcPct val="20000"/>
              </a:spcBef>
              <a:defRPr/>
            </a:pPr>
            <a:endParaRPr kumimoji="0" lang="tr-TR" sz="2400" i="0" u="none" strike="noStrike" kern="1200" cap="none" spc="0" normalizeH="0" baseline="0" noProof="0" dirty="0" smtClean="0">
              <a:ln>
                <a:noFill/>
              </a:ln>
              <a:effectLst/>
              <a:uLnTx/>
              <a:uFillTx/>
              <a:latin typeface="+mn-lt"/>
              <a:ea typeface="+mn-ea"/>
              <a:cs typeface="+mn-cs"/>
            </a:endParaRPr>
          </a:p>
          <a:p>
            <a:pPr marL="342900" lvl="0" indent="-342900">
              <a:lnSpc>
                <a:spcPct val="80000"/>
              </a:lnSpc>
              <a:spcBef>
                <a:spcPct val="20000"/>
              </a:spcBef>
              <a:defRPr/>
            </a:pPr>
            <a:r>
              <a:rPr lang="tr-TR" sz="2400" b="1" dirty="0" smtClean="0"/>
              <a:t>Tehlikeli kimyasal madde</a:t>
            </a:r>
            <a:r>
              <a:rPr lang="tr-TR" sz="2400" dirty="0" smtClean="0"/>
              <a:t>: Patlayıcı, oksitleyici, çok kolay alevlenir, kolay alevlenir, alevlenir, </a:t>
            </a:r>
            <a:r>
              <a:rPr lang="tr-TR" sz="2400" dirty="0" err="1" smtClean="0"/>
              <a:t>toksik</a:t>
            </a:r>
            <a:r>
              <a:rPr lang="tr-TR" sz="2400" dirty="0" smtClean="0"/>
              <a:t>, çok </a:t>
            </a:r>
            <a:r>
              <a:rPr lang="tr-TR" sz="2400" dirty="0" err="1" smtClean="0"/>
              <a:t>toksik</a:t>
            </a:r>
            <a:r>
              <a:rPr lang="tr-TR" sz="2400" dirty="0" smtClean="0"/>
              <a:t>, zararlı, aşındırıcı, tahriş edici, alerjik, kanserojen, </a:t>
            </a:r>
            <a:r>
              <a:rPr lang="tr-TR" sz="2400" dirty="0" err="1" smtClean="0"/>
              <a:t>mutajen</a:t>
            </a:r>
            <a:r>
              <a:rPr lang="tr-TR" sz="2400" dirty="0" smtClean="0"/>
              <a:t>, üreme için </a:t>
            </a:r>
            <a:r>
              <a:rPr lang="tr-TR" sz="2400" dirty="0" err="1" smtClean="0"/>
              <a:t>toksik</a:t>
            </a:r>
            <a:r>
              <a:rPr lang="tr-TR" sz="2400" dirty="0" smtClean="0"/>
              <a:t> ve çevre için tehlikeli özelliklerden bir veya birkaçına sahip maddeleri ve müstahzarları veya yukarıda sözü edilen sınıflamalara girmemekle beraber kimyasal, fizikokimyasal veya </a:t>
            </a:r>
            <a:r>
              <a:rPr lang="tr-TR" sz="2400" dirty="0" err="1" smtClean="0"/>
              <a:t>toksikolojik</a:t>
            </a:r>
            <a:r>
              <a:rPr lang="tr-TR" sz="2400" dirty="0" smtClean="0"/>
              <a:t> özellikleri ve kullanılma veya işyerinde bulundurulma şekli nedeni ile çalışanların sağlık ve güvenliği yönünden risk oluşturabilecek maddeleri veya mesleki </a:t>
            </a:r>
            <a:r>
              <a:rPr lang="tr-TR" sz="2400" dirty="0" err="1" smtClean="0"/>
              <a:t>maruziyet</a:t>
            </a:r>
            <a:r>
              <a:rPr lang="tr-TR" sz="2400" dirty="0" smtClean="0"/>
              <a:t> sınır değeri belirlenmiş maddeler.</a:t>
            </a:r>
            <a:endParaRPr kumimoji="0" lang="tr-TR" sz="2400" i="0" u="none" strike="noStrike" kern="1200" cap="none" spc="0" normalizeH="0" baseline="0" noProof="0" dirty="0" smtClean="0">
              <a:ln>
                <a:noFill/>
              </a:ln>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95</a:t>
            </a:fld>
            <a:endParaRPr lang="tr-TR"/>
          </a:p>
        </p:txBody>
      </p:sp>
    </p:spTree>
    <p:extLst>
      <p:ext uri="{BB962C8B-B14F-4D97-AF65-F5344CB8AC3E}">
        <p14:creationId xmlns:p14="http://schemas.microsoft.com/office/powerpoint/2010/main" val="12981845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280" y="2924944"/>
            <a:ext cx="8229600" cy="59454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  Güvenlik: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i="0" u="none" strike="noStrike" kern="1200" cap="none" spc="0" normalizeH="0" baseline="0" noProof="0" dirty="0" smtClean="0">
                <a:ln>
                  <a:noFill/>
                </a:ln>
                <a:solidFill>
                  <a:schemeClr val="tx1"/>
                </a:solidFill>
                <a:effectLst/>
                <a:uLnTx/>
                <a:uFillTx/>
                <a:latin typeface="+mn-lt"/>
                <a:ea typeface="+mn-ea"/>
                <a:cs typeface="+mn-cs"/>
              </a:rPr>
              <a:t>Tehlikeli maddelerin ve müstahzarların kontrol altına alınamayan risklerinden uzak olmak</a:t>
            </a: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96</a:t>
            </a:fld>
            <a:endParaRPr lang="tr-TR"/>
          </a:p>
        </p:txBody>
      </p:sp>
      <p:sp>
        <p:nvSpPr>
          <p:cNvPr id="4" name="3 Dikdörtgen"/>
          <p:cNvSpPr/>
          <p:nvPr/>
        </p:nvSpPr>
        <p:spPr>
          <a:xfrm>
            <a:off x="611560" y="3789040"/>
            <a:ext cx="8208912" cy="1569660"/>
          </a:xfrm>
          <a:prstGeom prst="rect">
            <a:avLst/>
          </a:prstGeom>
        </p:spPr>
        <p:txBody>
          <a:bodyPr wrap="square">
            <a:spAutoFit/>
          </a:bodyPr>
          <a:lstStyle/>
          <a:p>
            <a:r>
              <a:rPr lang="tr-TR" sz="2400" b="1" dirty="0" smtClean="0"/>
              <a:t>Mesleki </a:t>
            </a:r>
            <a:r>
              <a:rPr lang="tr-TR" sz="2400" b="1" dirty="0" err="1" smtClean="0"/>
              <a:t>maruziyet</a:t>
            </a:r>
            <a:r>
              <a:rPr lang="tr-TR" sz="2400" b="1" dirty="0" smtClean="0"/>
              <a:t> sınır değeri: </a:t>
            </a:r>
            <a:r>
              <a:rPr lang="tr-TR" sz="2400" dirty="0" smtClean="0"/>
              <a:t>Başka şekilde belirtilmedikçe, 8 saatlik sürede, çalışanların solunum bölgesindeki havada bulunan kimyasal madde konsantrasyonunun zaman ağırlıklı ortalamasının üst sınırı</a:t>
            </a:r>
            <a:endParaRPr lang="tr-TR" sz="2400" dirty="0"/>
          </a:p>
        </p:txBody>
      </p:sp>
    </p:spTree>
    <p:extLst>
      <p:ext uri="{BB962C8B-B14F-4D97-AF65-F5344CB8AC3E}">
        <p14:creationId xmlns:p14="http://schemas.microsoft.com/office/powerpoint/2010/main" val="30160459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28670"/>
            <a:ext cx="8229600" cy="520543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mn-lt"/>
                <a:ea typeface="+mn-ea"/>
                <a:cs typeface="+mn-cs"/>
              </a:rPr>
              <a:t>Tehlike: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Bir kimyasal maddenin yapısal özelliği nedeni ile zarar verme potansiyelidir.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Risk:</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Tehlikeli maddelerin ve müstahzarların kullanım şartlarında ve/veya tehlikeli maddelere ve müstahzarlardan etkilenme durumunda, maddelerin ve müstahzarların çevre ve insan sağlığına zarar verme olasılığını ve zararın ciddiyet derecesini, (Kimyasal maddenin zarar verme potansiyelinin çalışma ve/veya etkilenme koşullarında ortaya çıkması olasılığıdır.)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Tehlike özelliklerinin saptanması: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Bir maddenin yapısal özelliklerinden kaynaklanan kapasitesi ile oluşturabileceği olumsuz etkilerin belirlenmesini,</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Çok </a:t>
            </a:r>
            <a:r>
              <a:rPr kumimoji="0" lang="tr-TR" sz="2400" b="1" i="0" u="none" strike="noStrike" kern="1200" cap="none" spc="0" normalizeH="0" baseline="0" noProof="0" dirty="0" err="1" smtClean="0">
                <a:ln>
                  <a:noFill/>
                </a:ln>
                <a:solidFill>
                  <a:srgbClr val="FF0000"/>
                </a:solidFill>
                <a:effectLst/>
                <a:uLnTx/>
                <a:uFillTx/>
                <a:latin typeface="+mn-lt"/>
                <a:ea typeface="+mn-ea"/>
                <a:cs typeface="+mn-cs"/>
              </a:rPr>
              <a:t>toksik</a:t>
            </a:r>
            <a:r>
              <a:rPr kumimoji="0" lang="tr-TR" sz="2400" b="1" i="0" u="none" strike="noStrike" kern="1200" cap="none" spc="0" normalizeH="0" baseline="0" noProof="0" dirty="0" smtClean="0">
                <a:ln>
                  <a:noFill/>
                </a:ln>
                <a:solidFill>
                  <a:srgbClr val="FF0000"/>
                </a:solidFill>
                <a:effectLst/>
                <a:uLnTx/>
                <a:uFillTx/>
                <a:latin typeface="+mn-lt"/>
                <a:ea typeface="+mn-ea"/>
                <a:cs typeface="+mn-cs"/>
              </a:rPr>
              <a:t> madde :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Çok az miktarlarda solunduğunda, ağız yoluyla alındığında, deri yoluyla emildiğinde insan sağlığı üzerinde akut veya kronik hasarlara veya ölüme neden olan maddelerdir.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97</a:t>
            </a:fld>
            <a:endParaRPr lang="tr-TR"/>
          </a:p>
        </p:txBody>
      </p:sp>
    </p:spTree>
    <p:extLst>
      <p:ext uri="{BB962C8B-B14F-4D97-AF65-F5344CB8AC3E}">
        <p14:creationId xmlns:p14="http://schemas.microsoft.com/office/powerpoint/2010/main" val="21976823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16832"/>
            <a:ext cx="8229600" cy="486534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err="1" smtClean="0">
                <a:ln>
                  <a:noFill/>
                </a:ln>
                <a:solidFill>
                  <a:srgbClr val="FF0000"/>
                </a:solidFill>
                <a:effectLst/>
                <a:uLnTx/>
                <a:uFillTx/>
                <a:latin typeface="+mn-lt"/>
                <a:ea typeface="+mn-ea"/>
                <a:cs typeface="+mn-cs"/>
              </a:rPr>
              <a:t>Toksik</a:t>
            </a:r>
            <a:r>
              <a:rPr kumimoji="0" lang="tr-TR" sz="2400" b="1" i="0" u="none" strike="noStrike" kern="1200" cap="none" spc="0" normalizeH="0" baseline="0" noProof="0" dirty="0" smtClean="0">
                <a:ln>
                  <a:noFill/>
                </a:ln>
                <a:solidFill>
                  <a:srgbClr val="FF0000"/>
                </a:solidFill>
                <a:effectLst/>
                <a:uLnTx/>
                <a:uFillTx/>
                <a:latin typeface="+mn-lt"/>
                <a:ea typeface="+mn-ea"/>
                <a:cs typeface="+mn-cs"/>
              </a:rPr>
              <a:t> madde :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Az miktarlarda solunduğunda, ağız yoluyla alındığında, deri yoluyla emildiğinde insan sağlığı üzerinde akut veya kronik hasarlara veya ölüme neden olan maddelerdir.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Zararlı madde :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Solunduğunda, ağız yoluyla alındığında, deri yoluyla emildiğinde insan sağlığı üzerinde akut veya kronik hasarlara veya ölüme neden olan maddelerdir.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Aşındırıcı madde :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Canlı doku ile  temasında, dokunun tahribatına neden olabilen maddelerdir.</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solidFill>
                  <a:srgbClr val="FF0000"/>
                </a:solidFill>
                <a:effectLst/>
                <a:uLnTx/>
                <a:uFillTx/>
                <a:latin typeface="+mn-lt"/>
                <a:ea typeface="+mn-ea"/>
                <a:cs typeface="+mn-cs"/>
              </a:rPr>
              <a:t>Tahriş edici madde :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Mukoza veya cilt ile direkt olarak ani, uzun süreli veya tekrarlanan temasında lokal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eritem</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eskar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veya ödem oluşumuna neden olabilen, aşındırıcı olarak sınıflandırılmayan maddelerdir.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98</a:t>
            </a:fld>
            <a:endParaRPr lang="tr-TR"/>
          </a:p>
        </p:txBody>
      </p:sp>
    </p:spTree>
    <p:extLst>
      <p:ext uri="{BB962C8B-B14F-4D97-AF65-F5344CB8AC3E}">
        <p14:creationId xmlns:p14="http://schemas.microsoft.com/office/powerpoint/2010/main" val="25472698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8278" y="332656"/>
            <a:ext cx="8715436" cy="6429396"/>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Times New Roman" pitchFamily="18" charset="0"/>
                <a:cs typeface="Times New Roman" pitchFamily="18" charset="0"/>
              </a:rPr>
              <a:t>Alerjik madde : </a:t>
            </a:r>
            <a:r>
              <a:rPr kumimoji="0" lang="tr-T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Solunduğunda, cilde nüfuz ettiğinde aşırı derecede hassasiyet meydana getirme özelliği olan ve daha sonra maruz kalınması durumunda karakteristik olumsuz etkilerin ortaya çıkmasına neden olan maddelerdir.</a:t>
            </a:r>
            <a:endParaRPr kumimoji="0" lang="tr-TR"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Times New Roman" pitchFamily="18" charset="0"/>
                <a:cs typeface="Times New Roman" pitchFamily="18" charset="0"/>
              </a:rPr>
              <a:t>Kanserojen madde :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1-Solunduğunda, ağız yoluyla alındığında, deriye nüfuz ettiğinde kanser oluşumuna neden olabilecek veya kanser oluşumunu hızlandırabilecek madde</a:t>
            </a:r>
            <a:r>
              <a:rPr kumimoji="0" lang="tr-TR" sz="2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ve müstahzarlar.</a:t>
            </a:r>
            <a:endParaRPr kumimoji="0" lang="tr-T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2-Aşağıda belirtilen maddeler, işlemler ve bu işlemler sırasında ortaya çıkan maddelerdir. </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pPr/>
              <a:t>99</a:t>
            </a:fld>
            <a:endParaRPr lang="tr-TR"/>
          </a:p>
        </p:txBody>
      </p:sp>
      <p:sp>
        <p:nvSpPr>
          <p:cNvPr id="4" name="3 Dikdörtgen"/>
          <p:cNvSpPr/>
          <p:nvPr/>
        </p:nvSpPr>
        <p:spPr>
          <a:xfrm>
            <a:off x="395536" y="3645024"/>
            <a:ext cx="8280920" cy="2031325"/>
          </a:xfrm>
          <a:prstGeom prst="rect">
            <a:avLst/>
          </a:prstGeom>
        </p:spPr>
        <p:txBody>
          <a:bodyPr wrap="square">
            <a:spAutoFit/>
          </a:bodyPr>
          <a:lstStyle/>
          <a:p>
            <a:r>
              <a:rPr lang="tr-TR" dirty="0" smtClean="0"/>
              <a:t>1. </a:t>
            </a:r>
            <a:r>
              <a:rPr lang="tr-TR" dirty="0" err="1" smtClean="0"/>
              <a:t>Üreamin</a:t>
            </a:r>
            <a:r>
              <a:rPr lang="tr-TR" dirty="0" smtClean="0"/>
              <a:t> üretimi. </a:t>
            </a:r>
          </a:p>
          <a:p>
            <a:r>
              <a:rPr lang="tr-TR" dirty="0" smtClean="0"/>
              <a:t>2.Kömür kurumu,kömür katranı ve ziftinde bulunan </a:t>
            </a:r>
            <a:r>
              <a:rPr lang="tr-TR" dirty="0" err="1" smtClean="0"/>
              <a:t>polisiklik</a:t>
            </a:r>
            <a:r>
              <a:rPr lang="tr-TR" dirty="0" smtClean="0"/>
              <a:t> aromatik hidrokarbonlara </a:t>
            </a:r>
          </a:p>
          <a:p>
            <a:r>
              <a:rPr lang="tr-TR" dirty="0" err="1" smtClean="0"/>
              <a:t>maruziyete</a:t>
            </a:r>
            <a:r>
              <a:rPr lang="tr-TR" dirty="0" smtClean="0"/>
              <a:t> neden olan işler. </a:t>
            </a:r>
          </a:p>
          <a:p>
            <a:r>
              <a:rPr lang="tr-TR" dirty="0" smtClean="0"/>
              <a:t>3. Bakır-nikel cevherinin kavrulması ve elektro </a:t>
            </a:r>
            <a:r>
              <a:rPr lang="tr-TR" dirty="0" err="1" smtClean="0"/>
              <a:t>rafinasyonu</a:t>
            </a:r>
            <a:r>
              <a:rPr lang="tr-TR" dirty="0" smtClean="0"/>
              <a:t> işleminde açığa çıkan toz, </a:t>
            </a:r>
          </a:p>
          <a:p>
            <a:r>
              <a:rPr lang="tr-TR" dirty="0" smtClean="0"/>
              <a:t>serpinti ve dumana </a:t>
            </a:r>
            <a:r>
              <a:rPr lang="tr-TR" dirty="0" err="1" smtClean="0"/>
              <a:t>maruziyete</a:t>
            </a:r>
            <a:r>
              <a:rPr lang="tr-TR" dirty="0" smtClean="0"/>
              <a:t> neden olan işler. </a:t>
            </a:r>
          </a:p>
          <a:p>
            <a:r>
              <a:rPr lang="tr-TR" dirty="0" smtClean="0"/>
              <a:t>4. Kuvvetli asit işlemi ile </a:t>
            </a:r>
            <a:r>
              <a:rPr lang="tr-TR" dirty="0" err="1" smtClean="0"/>
              <a:t>isopropil</a:t>
            </a:r>
            <a:r>
              <a:rPr lang="tr-TR" dirty="0" smtClean="0"/>
              <a:t> alkol üretimi. </a:t>
            </a:r>
          </a:p>
          <a:p>
            <a:r>
              <a:rPr lang="tr-TR" dirty="0" smtClean="0"/>
              <a:t>5. Sert odun tozuna </a:t>
            </a:r>
            <a:r>
              <a:rPr lang="tr-TR" dirty="0" err="1" smtClean="0"/>
              <a:t>maruziyete</a:t>
            </a:r>
            <a:r>
              <a:rPr lang="tr-TR" dirty="0" smtClean="0"/>
              <a:t> neden olan işler. </a:t>
            </a:r>
            <a:endParaRPr lang="tr-TR" dirty="0"/>
          </a:p>
        </p:txBody>
      </p:sp>
    </p:spTree>
    <p:extLst>
      <p:ext uri="{BB962C8B-B14F-4D97-AF65-F5344CB8AC3E}">
        <p14:creationId xmlns:p14="http://schemas.microsoft.com/office/powerpoint/2010/main" val="453233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5496</TotalTime>
  <Words>13437</Words>
  <Application>Microsoft Office PowerPoint</Application>
  <PresentationFormat>Ekran Gösterisi (4:3)</PresentationFormat>
  <Paragraphs>1296</Paragraphs>
  <Slides>202</Slides>
  <Notes>18</Notes>
  <HiddenSlides>0</HiddenSlides>
  <MMClips>1</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202</vt:i4>
      </vt:variant>
    </vt:vector>
  </HeadingPairs>
  <TitlesOfParts>
    <vt:vector size="210" baseType="lpstr">
      <vt:lpstr>Arial</vt:lpstr>
      <vt:lpstr>Calibri</vt:lpstr>
      <vt:lpstr>Gill Sans MT</vt:lpstr>
      <vt:lpstr>Symbol</vt:lpstr>
      <vt:lpstr>Times New Roman</vt:lpstr>
      <vt:lpstr>Wingdings</vt:lpstr>
      <vt:lpstr>Wingdings 2</vt:lpstr>
      <vt:lpstr>Diseño predeterminado</vt:lpstr>
      <vt:lpstr>KİMYASAL  RİSK  ETMENLERİ</vt:lpstr>
      <vt:lpstr>KONUNUN GENEL AMACI</vt:lpstr>
      <vt:lpstr>YAŞAMIMIZIN PARÇASI KİMYASALLAR</vt:lpstr>
      <vt:lpstr>EN İYİ KORUNMA YÖNTEMİ,  TEHLİKELİ MADDELERİN İŞ YERİNDE KULLANILMAMASIDIR</vt:lpstr>
      <vt:lpstr>TEHLİKELİ MADDELERİN KAYNAĞI</vt:lpstr>
      <vt:lpstr>TEHLİKELİ  MADDELERLE  ETKİLENMENİN SONUÇLARI</vt:lpstr>
      <vt:lpstr>PowerPoint Sunusu</vt:lpstr>
      <vt:lpstr>KİMYASALLAR</vt:lpstr>
      <vt:lpstr>KİMYASALLARIN   ETKİLERİ</vt:lpstr>
      <vt:lpstr>KİMYASALLARDAN  ETKİLENME  SINIRLARI</vt:lpstr>
      <vt:lpstr>MGBF  (MSDS )</vt:lpstr>
      <vt:lpstr>PowerPoint Sunusu</vt:lpstr>
      <vt:lpstr>KİMYASALLARIN RİSK YÖNETİMİ</vt:lpstr>
      <vt:lpstr>KİMYASALLAR</vt:lpstr>
      <vt:lpstr>PowerPoint Sunusu</vt:lpstr>
      <vt:lpstr>KİMYASALLARIN   İSİMLENDİRİLMESİ</vt:lpstr>
      <vt:lpstr>TEHLİKELİ  KİMYASALLARIN  SINIFLANDIRILMASI</vt:lpstr>
      <vt:lpstr>ILO ‘NUN   SINIFLANDIRMASI</vt:lpstr>
      <vt:lpstr>TÜRKİYE  ‘de   KİMYASALLARIN   SINIFLANDIRILMASI</vt:lpstr>
      <vt:lpstr>PowerPoint Sunusu</vt:lpstr>
      <vt:lpstr>KİMYASAL MADDELERLE ÇALIŞMALARDA SAĞLIK VE  GÜVENLİK ÖNLEMLERİ HAKKINDA YÖNETMELİK’E GÖRE SINIFLANDIRMA</vt:lpstr>
      <vt:lpstr>PowerPoint Sunusu</vt:lpstr>
      <vt:lpstr>PowerPoint Sunusu</vt:lpstr>
      <vt:lpstr>Sınıflandırmaya karşılık gelen Yönetmeliğin Ek-5 inde verilen Risk ibareleri  Fiziko-Kimyasal Özelliklere Göre Sınıflandırma</vt:lpstr>
      <vt:lpstr>Sınıflandırmaya karşılık gelen Yönetmeliğin Ek-5 inde verilen Risk ibareleri  Ekotoksikolojik Özelliklere Göre Sınıflandırma</vt:lpstr>
      <vt:lpstr>  </vt:lpstr>
      <vt:lpstr>Sınıflandırmaya karşılık gelen Yönetmeliğin Ek-5 inde verilen Risk ibareleri  İnsan Sağlığına Olan Özel Etkilere Göre Sınıflandırma</vt:lpstr>
      <vt:lpstr>TEHLİKELİ KİMYASALLARIN AMBALAJLANMASI Ambalajların özellikleri</vt:lpstr>
      <vt:lpstr>       TEHLİKELİ KİMYASALLARIN ETİKETLENMESİ                                              VE                        ETİKETLEMENİN ÖNEMİ</vt:lpstr>
      <vt:lpstr>PowerPoint Sunusu</vt:lpstr>
      <vt:lpstr>ETİKETLERİN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KİMYASALIN   FİZİKSEL   BİÇİMİ</vt:lpstr>
      <vt:lpstr>KATILAR</vt:lpstr>
      <vt:lpstr>TOZLAR</vt:lpstr>
      <vt:lpstr>1- ORGANİK  TOZLAR</vt:lpstr>
      <vt:lpstr>2-  İNORGANİK  TOZLAR</vt:lpstr>
      <vt:lpstr>3-  FİBROJENİK  TOZLAR</vt:lpstr>
      <vt:lpstr>LİFSİ  TOZLARA  ÖRNEK  :  ASBEST</vt:lpstr>
      <vt:lpstr>ASBESTİN  SAĞLIK  AÇISINDAN  TAŞIDIĞI  RİSKLER</vt:lpstr>
      <vt:lpstr>PowerPoint Sunusu</vt:lpstr>
      <vt:lpstr>PowerPoint Sunusu</vt:lpstr>
      <vt:lpstr>PowerPoint Sunusu</vt:lpstr>
      <vt:lpstr>4-  KANSEROJEN  TOZLAR</vt:lpstr>
      <vt:lpstr>5-  NÜKLEER  TOZLAR</vt:lpstr>
      <vt:lpstr>6-  ALERJİK  TOZLAR</vt:lpstr>
      <vt:lpstr>7-  İNERT  TOZLAR</vt:lpstr>
      <vt:lpstr>SIVILAR</vt:lpstr>
      <vt:lpstr>BUHARLAR</vt:lpstr>
      <vt:lpstr>GAZLAR</vt:lpstr>
      <vt:lpstr>1-  BASİT  BOĞUCU  GAZLAR</vt:lpstr>
      <vt:lpstr>BASİT BOĞUCU GAZLARA ÖRNEK : CO2</vt:lpstr>
      <vt:lpstr>2-  KİMYASAL  BOĞUCU  GAZLAR</vt:lpstr>
      <vt:lpstr>PowerPoint Sunusu</vt:lpstr>
      <vt:lpstr>PowerPoint Sunusu</vt:lpstr>
      <vt:lpstr>3-  TAHRİŞ EDİCİ  (IRRITANT)  GAZLAR</vt:lpstr>
      <vt:lpstr>PowerPoint Sunusu</vt:lpstr>
      <vt:lpstr>4-         SİSTEMİK ETKİLİ GAZ VE BUHARLAR</vt:lpstr>
      <vt:lpstr>PowerPoint Sunusu</vt:lpstr>
      <vt:lpstr>                   KİMYASALLAR  </vt:lpstr>
      <vt:lpstr>                                                    1-  SAĞLIK  RİSKLERİ</vt:lpstr>
      <vt:lpstr>KİMYASALLARIN  VÜCUDA  GİRİŞ  YOLLARI</vt:lpstr>
      <vt:lpstr>DERİ VE GÖZLERDEN EMİLİM YOLUYLA</vt:lpstr>
      <vt:lpstr>Sindirim  Yoluyla</vt:lpstr>
      <vt:lpstr>HEDEF  ORGANLAR</vt:lpstr>
      <vt:lpstr>PowerPoint Sunusu</vt:lpstr>
      <vt:lpstr>PowerPoint Sunusu</vt:lpstr>
      <vt:lpstr>SAĞLIĞIMIZ   İÇİN   TEHLİKELİ  KİMYASALLAR</vt:lpstr>
      <vt:lpstr>ÇOK TOKSİK,  TOKSİK,  ZARARLI  MADDELER</vt:lpstr>
      <vt:lpstr>AŞINDIRICI  ( KOROZİF )  MADDELER</vt:lpstr>
      <vt:lpstr>PowerPoint Sunusu</vt:lpstr>
      <vt:lpstr>TAHRİŞ  EDİCİLER</vt:lpstr>
      <vt:lpstr>PowerPoint Sunusu</vt:lpstr>
      <vt:lpstr>HASSASİYET  YARATICILAR</vt:lpstr>
      <vt:lpstr>KANSEROJEN  MADDELER</vt:lpstr>
      <vt:lpstr>MUTAJEN  MADDELER</vt:lpstr>
      <vt:lpstr>ÜREME İÇİN TOKSİK MADDELER</vt:lpstr>
      <vt:lpstr>PowerPoint Sunusu</vt:lpstr>
      <vt:lpstr>BİYOLOJİK  İZLEME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GÜVENLİK  RİSKLERİ</vt:lpstr>
      <vt:lpstr>YANGIN</vt:lpstr>
      <vt:lpstr>PARLAMA</vt:lpstr>
      <vt:lpstr>PATLAMA</vt:lpstr>
      <vt:lpstr>PowerPoint Sunusu</vt:lpstr>
      <vt:lpstr>GÜVENLİK RİSKİ OLUŞTURAN KİMYASALLAR</vt:lpstr>
      <vt:lpstr>PARLAYICI  MADDELER</vt:lpstr>
      <vt:lpstr>PATLAYICI  MADDELER :</vt:lpstr>
      <vt:lpstr>PowerPoint Sunusu</vt:lpstr>
      <vt:lpstr>PowerPoint Sunusu</vt:lpstr>
      <vt:lpstr>PowerPoint Sunusu</vt:lpstr>
      <vt:lpstr>PowerPoint Sunusu</vt:lpstr>
      <vt:lpstr>DETANASYON HIZINA GÖRE PATLAYICI MADDELER</vt:lpstr>
      <vt:lpstr>DÜŞÜK  DETANASYON  HIZINA  SAHİP  MADDELER</vt:lpstr>
      <vt:lpstr>ORTA  DETANASYON  HIZINA  SAHİP  MADDELER</vt:lpstr>
      <vt:lpstr>YÜKSEK  DETANASYON  HIZINA  SAHİP  MADDELER</vt:lpstr>
      <vt:lpstr>      PATLAMALARIN SINIFLANDIRILMASI</vt:lpstr>
      <vt:lpstr>PowerPoint Sunusu</vt:lpstr>
      <vt:lpstr>PowerPoint Sunusu</vt:lpstr>
      <vt:lpstr>PowerPoint Sunusu</vt:lpstr>
      <vt:lpstr>PowerPoint Sunusu</vt:lpstr>
      <vt:lpstr>PATLAYICI  ORTAM  OLUŞTURABİLECEK  YERLERİN  SINIFLANDIRILMASI</vt:lpstr>
      <vt:lpstr>PowerPoint Sunusu</vt:lpstr>
      <vt:lpstr>PATLAMADAN  KORUNMA  ÖNLEMLERİ</vt:lpstr>
      <vt:lpstr>PowerPoint Sunusu</vt:lpstr>
      <vt:lpstr>PowerPoint Sunusu</vt:lpstr>
      <vt:lpstr>PowerPoint Sunusu</vt:lpstr>
      <vt:lpstr>PowerPoint Sunusu</vt:lpstr>
      <vt:lpstr>OKSİTLEYİCİ  MADDELER</vt:lpstr>
      <vt:lpstr>PowerPoint Sunusu</vt:lpstr>
      <vt:lpstr>BİRBİRİ  İLE  REAKSİYONA  GİREN  KİMYASALLAR</vt:lpstr>
      <vt:lpstr>SUYLA  TEMAS  ETTİKLERİNDE  PARLAYICI  GAZ  YAYAN  MADDELER</vt:lpstr>
      <vt:lpstr>PowerPoint Sunusu</vt:lpstr>
      <vt:lpstr>KRİYOJENİK  SIVILAR</vt:lpstr>
      <vt:lpstr>KİMYASALLARIN  GÜVENLİK  RİSKLERİNİ  ETKİLEYEN  FAKTÖRLER</vt:lpstr>
      <vt:lpstr>1.  KENDİLİĞİNDEN TUTUŞMA SICAKLIĞI:</vt:lpstr>
      <vt:lpstr>2.  YANMA NOKTASI </vt:lpstr>
      <vt:lpstr>3.  PARLAMA NOKTASI </vt:lpstr>
      <vt:lpstr>PowerPoint Sunusu</vt:lpstr>
      <vt:lpstr>PATLAMA  (PARLAMA)   LİMİTLERİ</vt:lpstr>
      <vt:lpstr>        PATLAMA ALT LİMİTİ   (LEL),  </vt:lpstr>
      <vt:lpstr>              PATLAMA ÜST LİMİTİ   (UEL) </vt:lpstr>
      <vt:lpstr>PowerPoint Sunusu</vt:lpstr>
      <vt:lpstr>PowerPoint Sunusu</vt:lpstr>
      <vt:lpstr>PowerPoint Sunusu</vt:lpstr>
      <vt:lpstr>PowerPoint Sunusu</vt:lpstr>
      <vt:lpstr>9.FİZİKSEL   KOŞULLAR</vt:lpstr>
      <vt:lpstr>10.REAKSİYONA GİREN KİMYASALLAR</vt:lpstr>
      <vt:lpstr>       TUTUŞTURUCU  KAYNAKLAR</vt:lpstr>
      <vt:lpstr>PowerPoint Sunusu</vt:lpstr>
      <vt:lpstr>PowerPoint Sunusu</vt:lpstr>
      <vt:lpstr>PowerPoint Sunusu</vt:lpstr>
      <vt:lpstr>PowerPoint Sunusu</vt:lpstr>
      <vt:lpstr>PowerPoint Sunusu</vt:lpstr>
      <vt:lpstr>PowerPoint Sunusu</vt:lpstr>
      <vt:lpstr>PowerPoint Sunusu</vt:lpstr>
      <vt:lpstr>PARLAYICI,  PATLAYICI,  ÇOK  REAKTİF KİMYASALLARIN KONTROL ÖNLEMLERİ</vt:lpstr>
      <vt:lpstr>PowerPoint Sunusu</vt:lpstr>
      <vt:lpstr>PowerPoint Sunusu</vt:lpstr>
      <vt:lpstr>KİMYASALLARIN  KÜÇÜK  VEYA  BÜYÜK  ÇAPTA DEPOLANMASINDA  DEPOLANACAK  KİMYASALLARIN  VE  DEPOLARIN  ÖZELLİKLERİ</vt:lpstr>
      <vt:lpstr>PowerPoint Sunusu</vt:lpstr>
      <vt:lpstr>PowerPoint Sunusu</vt:lpstr>
      <vt:lpstr>PowerPoint Sunusu</vt:lpstr>
      <vt:lpstr>PowerPoint Sunusu</vt:lpstr>
      <vt:lpstr>PowerPoint Sunusu</vt:lpstr>
      <vt:lpstr>PowerPoint Sunusu</vt:lpstr>
      <vt:lpstr>ATIKLARIN  YOK   EDİLMESİ   SIRASINDA   ALINACAK  TEDBİRLER</vt:lpstr>
      <vt:lpstr>PowerPoint Sunusu</vt:lpstr>
      <vt:lpstr>PowerPoint Sunusu</vt:lpstr>
      <vt:lpstr>KİŞİSEL KORUYUCU DONANIMLAR</vt:lpstr>
      <vt:lpstr>KİMYASAL MADDELERLE ÇALIŞMALARDA SAĞLIK VE GÜVENLİK ÖNLEMLERİ HAKKINDA YÖNETMELİK RİSK  DEĞERLENDİRMESİ</vt:lpstr>
      <vt:lpstr>PowerPoint Sunusu</vt:lpstr>
      <vt:lpstr>PowerPoint Sunusu</vt:lpstr>
      <vt:lpstr>PowerPoint Sunusu</vt:lpstr>
      <vt:lpstr>PowerPoint Sunusu</vt:lpstr>
      <vt:lpstr>ÇALIŞANLARIN  GÖRÜŞÜNÜN  ALINMASI  VE  KATILIMLARININ  SAĞLANMASI</vt:lpstr>
      <vt:lpstr>ÇALIŞANLARIN  EĞİTİMİ  VE  BİLGİLENDİRİLMESİ</vt:lpstr>
      <vt:lpstr>PowerPoint Sunusu</vt:lpstr>
      <vt:lpstr>ÇALIŞANLARIN  GÖREV  VE  SORUMLULUKLARI</vt:lpstr>
      <vt:lpstr>PowerPoint Sunusu</vt:lpstr>
      <vt:lpstr>  </vt:lpstr>
      <vt:lpstr>İŞYERİNDE ÖLÇÜMLEME GENEL İLKELERİ</vt:lpstr>
      <vt:lpstr>                         ÖLÇÜM KAYITLARI</vt:lpstr>
      <vt:lpstr>ÖLÇÜM DEĞERLENDİRMESİ</vt:lpstr>
      <vt:lpstr>ÇALIŞANLARIN SAĞLIK GÖZETİMİNDE DİKKAT EDİLMESİ GEREKEN HUSUSLAR </vt:lpstr>
      <vt:lpstr>PowerPoint Sunusu</vt:lpstr>
      <vt:lpstr>PowerPoint Sunusu</vt:lpstr>
      <vt:lpstr>PowerPoint Sunusu</vt:lpstr>
      <vt:lpstr>PowerPoint Sunusu</vt:lpstr>
      <vt:lpstr>             ACİL DURUMLAR</vt:lpstr>
      <vt:lpstr>PowerPoint Sunusu</vt:lpstr>
      <vt:lpstr>PowerPoint Sunusu</vt:lpstr>
      <vt:lpstr>YASAL  DÜZENLEMELER</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EGİTİM</cp:lastModifiedBy>
  <cp:revision>672</cp:revision>
  <dcterms:created xsi:type="dcterms:W3CDTF">2010-05-23T14:28:12Z</dcterms:created>
  <dcterms:modified xsi:type="dcterms:W3CDTF">2019-03-21T11:25:50Z</dcterms:modified>
</cp:coreProperties>
</file>