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sldIdLst>
    <p:sldId id="256" r:id="rId2"/>
    <p:sldId id="327" r:id="rId3"/>
    <p:sldId id="328"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4" r:id="rId30"/>
    <p:sldId id="355" r:id="rId31"/>
    <p:sldId id="356" r:id="rId32"/>
    <p:sldId id="357" r:id="rId33"/>
    <p:sldId id="358" r:id="rId34"/>
    <p:sldId id="359" r:id="rId35"/>
    <p:sldId id="360" r:id="rId36"/>
    <p:sldId id="361" r:id="rId37"/>
    <p:sldId id="362" r:id="rId38"/>
    <p:sldId id="363" r:id="rId39"/>
    <p:sldId id="364" r:id="rId40"/>
    <p:sldId id="365" r:id="rId41"/>
    <p:sldId id="366" r:id="rId42"/>
    <p:sldId id="367" r:id="rId43"/>
    <p:sldId id="368" r:id="rId44"/>
    <p:sldId id="369" r:id="rId45"/>
    <p:sldId id="370" r:id="rId46"/>
    <p:sldId id="371" r:id="rId47"/>
    <p:sldId id="372" r:id="rId48"/>
    <p:sldId id="373" r:id="rId49"/>
    <p:sldId id="374" r:id="rId50"/>
    <p:sldId id="375" r:id="rId51"/>
    <p:sldId id="376" r:id="rId52"/>
    <p:sldId id="377" r:id="rId53"/>
    <p:sldId id="378" r:id="rId54"/>
    <p:sldId id="379" r:id="rId55"/>
    <p:sldId id="380" r:id="rId56"/>
    <p:sldId id="381" r:id="rId57"/>
    <p:sldId id="382" r:id="rId58"/>
    <p:sldId id="383" r:id="rId59"/>
    <p:sldId id="384" r:id="rId60"/>
    <p:sldId id="385" r:id="rId61"/>
    <p:sldId id="386" r:id="rId62"/>
    <p:sldId id="387" r:id="rId63"/>
    <p:sldId id="388" r:id="rId64"/>
    <p:sldId id="389" r:id="rId65"/>
    <p:sldId id="390" r:id="rId66"/>
    <p:sldId id="391" r:id="rId67"/>
    <p:sldId id="392" r:id="rId68"/>
    <p:sldId id="393" r:id="rId69"/>
    <p:sldId id="394" r:id="rId70"/>
    <p:sldId id="395" r:id="rId71"/>
    <p:sldId id="396" r:id="rId72"/>
    <p:sldId id="397" r:id="rId73"/>
    <p:sldId id="398" r:id="rId74"/>
    <p:sldId id="399" r:id="rId75"/>
    <p:sldId id="400" r:id="rId76"/>
    <p:sldId id="401" r:id="rId77"/>
    <p:sldId id="402" r:id="rId78"/>
    <p:sldId id="403" r:id="rId79"/>
    <p:sldId id="404" r:id="rId8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5198"/>
    <a:srgbClr val="422C16"/>
    <a:srgbClr val="0C788E"/>
    <a:srgbClr val="000099"/>
    <a:srgbClr val="1C1C1C"/>
    <a:srgbClr val="3366FF"/>
    <a:srgbClr val="9900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9" autoAdjust="0"/>
    <p:restoredTop sz="86455" autoAdjust="0"/>
  </p:normalViewPr>
  <p:slideViewPr>
    <p:cSldViewPr>
      <p:cViewPr>
        <p:scale>
          <a:sx n="87" d="100"/>
          <a:sy n="87" d="100"/>
        </p:scale>
        <p:origin x="-1171" y="-58"/>
      </p:cViewPr>
      <p:guideLst>
        <p:guide orient="horz" pos="2160"/>
        <p:guide pos="2880"/>
      </p:guideLst>
    </p:cSldViewPr>
  </p:slideViewPr>
  <p:outlineViewPr>
    <p:cViewPr>
      <p:scale>
        <a:sx n="33" d="100"/>
        <a:sy n="33" d="100"/>
      </p:scale>
      <p:origin x="48" y="13221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AD0935-25B5-4E1D-BB3F-213E10897BDF}" type="datetimeFigureOut">
              <a:rPr lang="tr-TR" smtClean="0"/>
              <a:pPr/>
              <a:t>7.11.2018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11B0CC-053C-4EE5-9259-30C74642B01C}" type="slidenum">
              <a:rPr lang="tr-TR" smtClean="0"/>
              <a:pPr/>
              <a:t>‹#›</a:t>
            </a:fld>
            <a:endParaRPr lang="tr-TR"/>
          </a:p>
        </p:txBody>
      </p:sp>
    </p:spTree>
    <p:extLst>
      <p:ext uri="{BB962C8B-B14F-4D97-AF65-F5344CB8AC3E}">
        <p14:creationId xmlns:p14="http://schemas.microsoft.com/office/powerpoint/2010/main" val="2632345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763F6E-0E90-4FA3-BBF5-917A52597082}" type="slidenum">
              <a:rPr lang="tr-TR" smtClean="0"/>
              <a:pPr/>
              <a:t>2</a:t>
            </a:fld>
            <a:endParaRPr lang="tr-TR" dirty="0"/>
          </a:p>
        </p:txBody>
      </p:sp>
    </p:spTree>
    <p:extLst>
      <p:ext uri="{BB962C8B-B14F-4D97-AF65-F5344CB8AC3E}">
        <p14:creationId xmlns:p14="http://schemas.microsoft.com/office/powerpoint/2010/main" val="3069785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763F6E-0E90-4FA3-BBF5-917A52597082}" type="slidenum">
              <a:rPr lang="tr-TR" smtClean="0"/>
              <a:pPr/>
              <a:t>39</a:t>
            </a:fld>
            <a:endParaRPr lang="tr-TR"/>
          </a:p>
        </p:txBody>
      </p:sp>
    </p:spTree>
    <p:extLst>
      <p:ext uri="{BB962C8B-B14F-4D97-AF65-F5344CB8AC3E}">
        <p14:creationId xmlns:p14="http://schemas.microsoft.com/office/powerpoint/2010/main" val="2381048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6763F6E-0E90-4FA3-BBF5-917A52597082}" type="slidenum">
              <a:rPr lang="tr-TR" smtClean="0"/>
              <a:pPr/>
              <a:t>44</a:t>
            </a:fld>
            <a:endParaRPr lang="tr-TR"/>
          </a:p>
        </p:txBody>
      </p:sp>
    </p:spTree>
    <p:extLst>
      <p:ext uri="{BB962C8B-B14F-4D97-AF65-F5344CB8AC3E}">
        <p14:creationId xmlns:p14="http://schemas.microsoft.com/office/powerpoint/2010/main" val="3729404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763F6E-0E90-4FA3-BBF5-917A52597082}" type="slidenum">
              <a:rPr lang="tr-TR" smtClean="0"/>
              <a:pPr/>
              <a:t>46</a:t>
            </a:fld>
            <a:endParaRPr lang="tr-TR"/>
          </a:p>
        </p:txBody>
      </p:sp>
    </p:spTree>
    <p:extLst>
      <p:ext uri="{BB962C8B-B14F-4D97-AF65-F5344CB8AC3E}">
        <p14:creationId xmlns:p14="http://schemas.microsoft.com/office/powerpoint/2010/main" val="3886399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763F6E-0E90-4FA3-BBF5-917A52597082}" type="slidenum">
              <a:rPr lang="tr-TR" smtClean="0"/>
              <a:pPr/>
              <a:t>78</a:t>
            </a:fld>
            <a:endParaRPr lang="tr-TR"/>
          </a:p>
        </p:txBody>
      </p:sp>
    </p:spTree>
    <p:extLst>
      <p:ext uri="{BB962C8B-B14F-4D97-AF65-F5344CB8AC3E}">
        <p14:creationId xmlns:p14="http://schemas.microsoft.com/office/powerpoint/2010/main" val="2421539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763F6E-0E90-4FA3-BBF5-917A52597082}" type="slidenum">
              <a:rPr lang="tr-TR" smtClean="0"/>
              <a:pPr/>
              <a:t>4</a:t>
            </a:fld>
            <a:endParaRPr lang="tr-TR"/>
          </a:p>
        </p:txBody>
      </p:sp>
    </p:spTree>
    <p:extLst>
      <p:ext uri="{BB962C8B-B14F-4D97-AF65-F5344CB8AC3E}">
        <p14:creationId xmlns:p14="http://schemas.microsoft.com/office/powerpoint/2010/main" val="2849023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763F6E-0E90-4FA3-BBF5-917A52597082}" type="slidenum">
              <a:rPr lang="tr-TR" smtClean="0"/>
              <a:pPr/>
              <a:t>13</a:t>
            </a:fld>
            <a:endParaRPr lang="tr-TR"/>
          </a:p>
        </p:txBody>
      </p:sp>
    </p:spTree>
    <p:extLst>
      <p:ext uri="{BB962C8B-B14F-4D97-AF65-F5344CB8AC3E}">
        <p14:creationId xmlns:p14="http://schemas.microsoft.com/office/powerpoint/2010/main" val="3517758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763F6E-0E90-4FA3-BBF5-917A52597082}" type="slidenum">
              <a:rPr lang="tr-TR" smtClean="0"/>
              <a:pPr/>
              <a:t>21</a:t>
            </a:fld>
            <a:endParaRPr lang="tr-TR"/>
          </a:p>
        </p:txBody>
      </p:sp>
    </p:spTree>
    <p:extLst>
      <p:ext uri="{BB962C8B-B14F-4D97-AF65-F5344CB8AC3E}">
        <p14:creationId xmlns:p14="http://schemas.microsoft.com/office/powerpoint/2010/main" val="4290388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763F6E-0E90-4FA3-BBF5-917A52597082}" type="slidenum">
              <a:rPr lang="tr-TR" smtClean="0"/>
              <a:pPr/>
              <a:t>23</a:t>
            </a:fld>
            <a:endParaRPr lang="tr-TR"/>
          </a:p>
        </p:txBody>
      </p:sp>
    </p:spTree>
    <p:extLst>
      <p:ext uri="{BB962C8B-B14F-4D97-AF65-F5344CB8AC3E}">
        <p14:creationId xmlns:p14="http://schemas.microsoft.com/office/powerpoint/2010/main" val="2887639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763F6E-0E90-4FA3-BBF5-917A52597082}" type="slidenum">
              <a:rPr lang="tr-TR" smtClean="0"/>
              <a:pPr/>
              <a:t>25</a:t>
            </a:fld>
            <a:endParaRPr lang="tr-TR"/>
          </a:p>
        </p:txBody>
      </p:sp>
    </p:spTree>
    <p:extLst>
      <p:ext uri="{BB962C8B-B14F-4D97-AF65-F5344CB8AC3E}">
        <p14:creationId xmlns:p14="http://schemas.microsoft.com/office/powerpoint/2010/main" val="62772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763F6E-0E90-4FA3-BBF5-917A52597082}" type="slidenum">
              <a:rPr lang="tr-TR" smtClean="0"/>
              <a:pPr/>
              <a:t>32</a:t>
            </a:fld>
            <a:endParaRPr lang="tr-TR" dirty="0"/>
          </a:p>
        </p:txBody>
      </p:sp>
    </p:spTree>
    <p:extLst>
      <p:ext uri="{BB962C8B-B14F-4D97-AF65-F5344CB8AC3E}">
        <p14:creationId xmlns:p14="http://schemas.microsoft.com/office/powerpoint/2010/main" val="1145647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763F6E-0E90-4FA3-BBF5-917A52597082}" type="slidenum">
              <a:rPr lang="tr-TR" smtClean="0"/>
              <a:pPr/>
              <a:t>33</a:t>
            </a:fld>
            <a:endParaRPr lang="tr-TR"/>
          </a:p>
        </p:txBody>
      </p:sp>
    </p:spTree>
    <p:extLst>
      <p:ext uri="{BB962C8B-B14F-4D97-AF65-F5344CB8AC3E}">
        <p14:creationId xmlns:p14="http://schemas.microsoft.com/office/powerpoint/2010/main" val="2794035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6763F6E-0E90-4FA3-BBF5-917A52597082}" type="slidenum">
              <a:rPr lang="tr-TR" smtClean="0"/>
              <a:pPr/>
              <a:t>35</a:t>
            </a:fld>
            <a:endParaRPr lang="tr-TR"/>
          </a:p>
        </p:txBody>
      </p:sp>
    </p:spTree>
    <p:extLst>
      <p:ext uri="{BB962C8B-B14F-4D97-AF65-F5344CB8AC3E}">
        <p14:creationId xmlns:p14="http://schemas.microsoft.com/office/powerpoint/2010/main" val="12888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404C349-0293-4C5B-BD61-8968F696ECA6}"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B694EDE-81EF-4BAB-96DB-6066A9EED78C}"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900CEFE-2B5D-4039-8D04-AC77E9226A17}"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289ED51-3D18-45F8-86FC-FD8561268021}"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1E30559-BAA3-4562-8020-B6DCEE6D0E3E}"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8D37490C-9C1B-4AC9-A719-5CB7A5E923CD}"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52C19F1E-C2C4-43B8-BE68-DBAC4ECF8BE2}"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E68FA1EF-296B-40C1-B636-00A926A74512}"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3C5D3AC1-5A64-441E-A1A8-9FAE71C6AF66}"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9D65BA48-3AB7-42AA-A309-B1E404C47DBD}"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731D35F-B073-4216-8697-E08C0989EA53}"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8752DBB7-8610-4E58-9205-33D206425DAC}"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050" name="Rectangle 110"/>
          <p:cNvSpPr>
            <a:spLocks noGrp="1" noChangeArrowheads="1"/>
          </p:cNvSpPr>
          <p:nvPr>
            <p:ph type="ctrTitle"/>
          </p:nvPr>
        </p:nvSpPr>
        <p:spPr>
          <a:xfrm>
            <a:off x="4284663" y="4076700"/>
            <a:ext cx="4319587" cy="544513"/>
          </a:xfrm>
          <a:noFill/>
        </p:spPr>
        <p:txBody>
          <a:bodyPr/>
          <a:lstStyle/>
          <a:p>
            <a:pPr eaLnBrk="1" hangingPunct="1"/>
            <a:r>
              <a:rPr lang="tr-TR" sz="3200" b="1" dirty="0">
                <a:solidFill>
                  <a:schemeClr val="tx1"/>
                </a:solidFill>
              </a:rPr>
              <a:t/>
            </a:r>
            <a:br>
              <a:rPr lang="tr-TR" sz="3200" b="1" dirty="0">
                <a:solidFill>
                  <a:schemeClr val="tx1"/>
                </a:solidFill>
              </a:rPr>
            </a:br>
            <a:r>
              <a:rPr lang="tr-TR" sz="3200" b="1" dirty="0">
                <a:solidFill>
                  <a:schemeClr val="tx1"/>
                </a:solidFill>
                <a:effectLst>
                  <a:outerShdw blurRad="38100" dist="38100" dir="2700000" algn="tl">
                    <a:srgbClr val="000000">
                      <a:alpha val="43137"/>
                    </a:srgbClr>
                  </a:outerShdw>
                </a:effectLst>
                <a:ea typeface="Batang" panose="02030600000101010101" pitchFamily="18" charset="-127"/>
                <a:cs typeface="Arial" pitchFamily="34" charset="0"/>
              </a:rPr>
              <a:t>İŞ SAĞLIĞI VE GÜVENLİĞİ </a:t>
            </a:r>
            <a:br>
              <a:rPr lang="tr-TR" sz="3200" b="1" dirty="0">
                <a:solidFill>
                  <a:schemeClr val="tx1"/>
                </a:solidFill>
                <a:effectLst>
                  <a:outerShdw blurRad="38100" dist="38100" dir="2700000" algn="tl">
                    <a:srgbClr val="000000">
                      <a:alpha val="43137"/>
                    </a:srgbClr>
                  </a:outerShdw>
                </a:effectLst>
                <a:ea typeface="Batang" panose="02030600000101010101" pitchFamily="18" charset="-127"/>
                <a:cs typeface="Arial" pitchFamily="34" charset="0"/>
              </a:rPr>
            </a:br>
            <a:r>
              <a:rPr lang="tr-TR" sz="3200" b="1" dirty="0">
                <a:solidFill>
                  <a:schemeClr val="tx1"/>
                </a:solidFill>
                <a:effectLst>
                  <a:outerShdw blurRad="38100" dist="38100" dir="2700000" algn="tl">
                    <a:srgbClr val="000000">
                      <a:alpha val="43137"/>
                    </a:srgbClr>
                  </a:outerShdw>
                </a:effectLst>
                <a:ea typeface="Batang" panose="02030600000101010101" pitchFamily="18" charset="-127"/>
                <a:cs typeface="Arial" pitchFamily="34" charset="0"/>
              </a:rPr>
              <a:t>HİZMETLERİ  </a:t>
            </a:r>
            <a:r>
              <a:rPr lang="tr-TR" sz="3200" b="1" dirty="0">
                <a:solidFill>
                  <a:schemeClr val="tx1"/>
                </a:solidFill>
                <a:effectLst>
                  <a:outerShdw blurRad="38100" dist="38100" dir="2700000" algn="tl">
                    <a:srgbClr val="000000">
                      <a:alpha val="43137"/>
                    </a:srgbClr>
                  </a:outerShdw>
                </a:effectLst>
                <a:ea typeface="Batang" panose="02030600000101010101" pitchFamily="18" charset="-127"/>
                <a:cs typeface="Verdana" panose="020B0604030504040204" pitchFamily="34" charset="0"/>
              </a:rPr>
              <a:t/>
            </a:r>
            <a:br>
              <a:rPr lang="tr-TR" sz="3200" b="1" dirty="0">
                <a:solidFill>
                  <a:schemeClr val="tx1"/>
                </a:solidFill>
                <a:effectLst>
                  <a:outerShdw blurRad="38100" dist="38100" dir="2700000" algn="tl">
                    <a:srgbClr val="000000">
                      <a:alpha val="43137"/>
                    </a:srgbClr>
                  </a:outerShdw>
                </a:effectLst>
                <a:ea typeface="Batang" panose="02030600000101010101" pitchFamily="18" charset="-127"/>
                <a:cs typeface="Verdana" panose="020B0604030504040204" pitchFamily="34" charset="0"/>
              </a:rPr>
            </a:br>
            <a:endParaRPr lang="es-ES" sz="3200" b="1" dirty="0" smtClean="0">
              <a:solidFill>
                <a:schemeClr val="tx1"/>
              </a:solidFill>
            </a:endParaRPr>
          </a:p>
        </p:txBody>
      </p:sp>
      <p:sp>
        <p:nvSpPr>
          <p:cNvPr id="2051" name="Rectangle 115"/>
          <p:cNvSpPr>
            <a:spLocks noGrp="1" noChangeArrowheads="1"/>
          </p:cNvSpPr>
          <p:nvPr>
            <p:ph type="subTitle" idx="1"/>
          </p:nvPr>
        </p:nvSpPr>
        <p:spPr>
          <a:xfrm>
            <a:off x="5003800" y="4868863"/>
            <a:ext cx="3527425" cy="479425"/>
          </a:xfrm>
        </p:spPr>
        <p:txBody>
          <a:bodyPr/>
          <a:lstStyle/>
          <a:p>
            <a:pPr algn="r" eaLnBrk="1" hangingPunct="1"/>
            <a:r>
              <a:rPr lang="es-ES" sz="1800" dirty="0" smtClean="0">
                <a:solidFill>
                  <a:schemeClr val="bg1"/>
                </a:solidFill>
                <a:latin typeface="+mj-lt"/>
              </a:rPr>
              <a:t>Your company information</a:t>
            </a:r>
          </a:p>
        </p:txBody>
      </p:sp>
      <p:sp>
        <p:nvSpPr>
          <p:cNvPr id="2052" name="Rectangle 110"/>
          <p:cNvSpPr txBox="1">
            <a:spLocks noChangeArrowheads="1"/>
          </p:cNvSpPr>
          <p:nvPr/>
        </p:nvSpPr>
        <p:spPr bwMode="auto">
          <a:xfrm>
            <a:off x="4437063" y="4229100"/>
            <a:ext cx="4319587" cy="544513"/>
          </a:xfrm>
          <a:prstGeom prst="rect">
            <a:avLst/>
          </a:prstGeom>
          <a:noFill/>
          <a:ln w="9525">
            <a:noFill/>
            <a:miter lim="800000"/>
            <a:headEnd/>
            <a:tailEnd/>
          </a:ln>
          <a:effectLst/>
        </p:spPr>
        <p:txBody>
          <a:bodyPr anchor="ctr"/>
          <a:lstStyle/>
          <a:p>
            <a:pPr algn="r"/>
            <a:endParaRPr lang="es-ES" sz="3600" b="1" dirty="0"/>
          </a:p>
        </p:txBody>
      </p:sp>
      <p:sp>
        <p:nvSpPr>
          <p:cNvPr id="2053" name="Rectangle 115"/>
          <p:cNvSpPr txBox="1">
            <a:spLocks noChangeArrowheads="1"/>
          </p:cNvSpPr>
          <p:nvPr/>
        </p:nvSpPr>
        <p:spPr bwMode="auto">
          <a:xfrm>
            <a:off x="5156200" y="5021263"/>
            <a:ext cx="3527425" cy="479425"/>
          </a:xfrm>
          <a:prstGeom prst="rect">
            <a:avLst/>
          </a:prstGeom>
          <a:noFill/>
          <a:ln w="9525">
            <a:noFill/>
            <a:miter lim="800000"/>
            <a:headEnd/>
            <a:tailEnd/>
          </a:ln>
          <a:effectLst/>
        </p:spPr>
        <p:txBody>
          <a:bodyPr/>
          <a:lstStyle/>
          <a:p>
            <a:pPr algn="r">
              <a:spcBef>
                <a:spcPct val="20000"/>
              </a:spcBef>
            </a:pP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16632"/>
            <a:ext cx="8363272" cy="1143000"/>
          </a:xfrm>
        </p:spPr>
        <p:txBody>
          <a:bodyPr>
            <a:normAutofit/>
          </a:bodyPr>
          <a:lstStyle/>
          <a:p>
            <a:r>
              <a:rPr lang="tr-TR" sz="3200" b="1" dirty="0">
                <a:solidFill>
                  <a:schemeClr val="tx1"/>
                </a:solidFill>
                <a:latin typeface="+mj-lt"/>
              </a:rPr>
              <a:t>Çalışanların hak ve yükümlülükleri</a:t>
            </a:r>
            <a:r>
              <a:rPr lang="tr-TR" sz="3200" dirty="0">
                <a:solidFill>
                  <a:schemeClr val="tx1"/>
                </a:solidFill>
                <a:latin typeface="+mj-lt"/>
              </a:rPr>
              <a:t/>
            </a:r>
            <a:br>
              <a:rPr lang="tr-TR" sz="3200" dirty="0">
                <a:solidFill>
                  <a:schemeClr val="tx1"/>
                </a:solidFill>
                <a:latin typeface="+mj-lt"/>
              </a:rPr>
            </a:br>
            <a:endParaRPr lang="tr-TR" sz="3200" dirty="0">
              <a:solidFill>
                <a:schemeClr val="tx1"/>
              </a:solidFill>
              <a:latin typeface="+mj-lt"/>
            </a:endParaRPr>
          </a:p>
        </p:txBody>
      </p:sp>
      <p:sp>
        <p:nvSpPr>
          <p:cNvPr id="3" name="İçerik Yer Tutucusu 2"/>
          <p:cNvSpPr>
            <a:spLocks noGrp="1"/>
          </p:cNvSpPr>
          <p:nvPr>
            <p:ph idx="1"/>
          </p:nvPr>
        </p:nvSpPr>
        <p:spPr>
          <a:xfrm>
            <a:off x="0" y="800552"/>
            <a:ext cx="9144000" cy="6093296"/>
          </a:xfrm>
        </p:spPr>
        <p:txBody>
          <a:bodyPr>
            <a:normAutofit lnSpcReduction="10000"/>
          </a:bodyPr>
          <a:lstStyle/>
          <a:p>
            <a:r>
              <a:rPr lang="tr-TR" sz="2400" dirty="0">
                <a:latin typeface="+mj-lt"/>
              </a:rPr>
              <a:t> (1) Çalışanlar sağlık ve güvenliklerini etkileyebilecek tehlikeleri iş sağlığı ve güvenliği kuruluna, kurulun bulunmadığı işyerlerinde ise işverene bildirerek durumun tespit edilmesini ve gerekli tedbirlerin alınmasını talep edebilir.</a:t>
            </a:r>
          </a:p>
          <a:p>
            <a:r>
              <a:rPr lang="tr-TR" sz="2400" dirty="0">
                <a:latin typeface="+mj-lt"/>
              </a:rPr>
              <a:t>(2) Çalışanlar ve temsilcileri, işyerinde yürütülecek iş sağlığı ve güvenliği hizmetlerinin amaç ve usulleri konusunda </a:t>
            </a:r>
            <a:r>
              <a:rPr lang="tr-TR" sz="2400" dirty="0">
                <a:solidFill>
                  <a:srgbClr val="FF0000"/>
                </a:solidFill>
                <a:latin typeface="+mj-lt"/>
              </a:rPr>
              <a:t>haberdar edilir </a:t>
            </a:r>
            <a:r>
              <a:rPr lang="tr-TR" sz="2400" dirty="0">
                <a:latin typeface="+mj-lt"/>
              </a:rPr>
              <a:t>ve elde edilen verilerin kullanılması hakkında </a:t>
            </a:r>
            <a:r>
              <a:rPr lang="tr-TR" sz="2400" dirty="0">
                <a:solidFill>
                  <a:srgbClr val="FF0000"/>
                </a:solidFill>
                <a:latin typeface="+mj-lt"/>
              </a:rPr>
              <a:t>bilgilendirilirler.</a:t>
            </a:r>
          </a:p>
          <a:p>
            <a:r>
              <a:rPr lang="tr-TR" sz="2400" dirty="0">
                <a:latin typeface="+mj-lt"/>
              </a:rPr>
              <a:t>(3) Çalışanlar, işyerinde sağlıklı ve güvenli çalışma ortamının korunması ve geliştirilmesi için;</a:t>
            </a:r>
          </a:p>
          <a:p>
            <a:r>
              <a:rPr lang="tr-TR" sz="2400" dirty="0">
                <a:latin typeface="+mj-lt"/>
              </a:rPr>
              <a:t>a) İşyeri hekimi, iş güvenliği uzmanı veya işveren tarafından verilen iş sağlığı ve güvenliğiyle ilgili </a:t>
            </a:r>
            <a:r>
              <a:rPr lang="tr-TR" sz="2400" dirty="0">
                <a:solidFill>
                  <a:srgbClr val="FF0000"/>
                </a:solidFill>
                <a:latin typeface="+mj-lt"/>
              </a:rPr>
              <a:t>mevzuata uygun talimatlara uyar.</a:t>
            </a:r>
          </a:p>
          <a:p>
            <a:r>
              <a:rPr lang="tr-TR" sz="2400" dirty="0">
                <a:latin typeface="+mj-lt"/>
              </a:rPr>
              <a:t>b) İş sağlığı ve güvenliği hizmetlerini yerine getirmek üzere işveren tarafından görevlendirilen </a:t>
            </a:r>
            <a:r>
              <a:rPr lang="tr-TR" sz="2400" u="sng" dirty="0">
                <a:latin typeface="+mj-lt"/>
              </a:rPr>
              <a:t>kişi veya </a:t>
            </a:r>
            <a:r>
              <a:rPr lang="tr-TR" sz="2400" u="sng" dirty="0" err="1">
                <a:latin typeface="+mj-lt"/>
              </a:rPr>
              <a:t>OSGB’lerin</a:t>
            </a:r>
            <a:r>
              <a:rPr lang="tr-TR" sz="2400" u="sng" dirty="0">
                <a:latin typeface="+mj-lt"/>
              </a:rPr>
              <a:t> yapacağı </a:t>
            </a:r>
            <a:r>
              <a:rPr lang="tr-TR" sz="2400" dirty="0">
                <a:solidFill>
                  <a:srgbClr val="FF0000"/>
                </a:solidFill>
                <a:latin typeface="+mj-lt"/>
              </a:rPr>
              <a:t>çalışmalarda işbirliği yapar</a:t>
            </a:r>
            <a:r>
              <a:rPr lang="tr-TR" sz="2400" dirty="0" smtClean="0">
                <a:solidFill>
                  <a:srgbClr val="FF0000"/>
                </a:solidFill>
                <a:latin typeface="+mj-lt"/>
              </a:rPr>
              <a:t>.</a:t>
            </a:r>
            <a:endParaRPr lang="tr-TR" sz="2400" dirty="0">
              <a:solidFill>
                <a:srgbClr val="FF0000"/>
              </a:solidFill>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649049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76672"/>
            <a:ext cx="8892480" cy="5904656"/>
          </a:xfrm>
        </p:spPr>
        <p:txBody>
          <a:bodyPr>
            <a:normAutofit fontScale="92500"/>
          </a:bodyPr>
          <a:lstStyle/>
          <a:p>
            <a:r>
              <a:rPr lang="tr-TR" sz="2400" dirty="0">
                <a:latin typeface="+mj-lt"/>
              </a:rPr>
              <a:t>c) İş sağlığı ve güvenliğine ilişkin çalışmalara, sağlık muayenelerine, bilgilendirme ve eğitim </a:t>
            </a:r>
            <a:r>
              <a:rPr lang="tr-TR" sz="2400" b="1" dirty="0">
                <a:solidFill>
                  <a:srgbClr val="FFC000"/>
                </a:solidFill>
                <a:latin typeface="+mj-lt"/>
              </a:rPr>
              <a:t>programlarına katılır</a:t>
            </a:r>
            <a:r>
              <a:rPr lang="tr-TR" sz="2400" b="1" dirty="0" smtClean="0">
                <a:solidFill>
                  <a:srgbClr val="FFC000"/>
                </a:solidFill>
                <a:latin typeface="+mj-lt"/>
              </a:rPr>
              <a:t>.</a:t>
            </a:r>
          </a:p>
          <a:p>
            <a:endParaRPr lang="tr-TR" sz="2400" b="1" dirty="0">
              <a:latin typeface="+mj-lt"/>
            </a:endParaRPr>
          </a:p>
          <a:p>
            <a:r>
              <a:rPr lang="tr-TR" sz="2400" dirty="0">
                <a:latin typeface="+mj-lt"/>
              </a:rPr>
              <a:t>ç) Makine, tesisat ve kişisel koruyucu donanımı </a:t>
            </a:r>
            <a:r>
              <a:rPr lang="tr-TR" sz="2400" b="1" dirty="0">
                <a:latin typeface="+mj-lt"/>
              </a:rPr>
              <a:t>verilen eğitim ve talimatlar doğrultusunda ve </a:t>
            </a:r>
            <a:r>
              <a:rPr lang="tr-TR" sz="2400" b="1" dirty="0">
                <a:solidFill>
                  <a:srgbClr val="FF0000"/>
                </a:solidFill>
                <a:latin typeface="+mj-lt"/>
              </a:rPr>
              <a:t>amacına uygun olarak kullanır</a:t>
            </a:r>
            <a:r>
              <a:rPr lang="tr-TR" sz="2400" b="1" dirty="0" smtClean="0">
                <a:solidFill>
                  <a:srgbClr val="FF0000"/>
                </a:solidFill>
                <a:latin typeface="+mj-lt"/>
              </a:rPr>
              <a:t>.</a:t>
            </a:r>
          </a:p>
          <a:p>
            <a:endParaRPr lang="tr-TR" sz="2400" b="1" dirty="0">
              <a:latin typeface="+mj-lt"/>
            </a:endParaRPr>
          </a:p>
          <a:p>
            <a:r>
              <a:rPr lang="tr-TR" sz="2400" dirty="0">
                <a:latin typeface="+mj-lt"/>
              </a:rPr>
              <a:t>d) Teftişe yetkili makam tarafından işyerinde tespit edilen </a:t>
            </a:r>
            <a:r>
              <a:rPr lang="tr-TR" sz="2400" b="1" dirty="0">
                <a:latin typeface="+mj-lt"/>
              </a:rPr>
              <a:t>noksanlık ve ilgili mevzuata </a:t>
            </a:r>
            <a:r>
              <a:rPr lang="tr-TR" sz="2400" b="1" dirty="0">
                <a:solidFill>
                  <a:srgbClr val="FF0000"/>
                </a:solidFill>
                <a:latin typeface="+mj-lt"/>
              </a:rPr>
              <a:t>aykırılıkların giderilmesi konusunda, işveren ve çalışan temsilcisi ile işbirliği yapar</a:t>
            </a:r>
            <a:r>
              <a:rPr lang="tr-TR" sz="2400" b="1" dirty="0" smtClean="0">
                <a:solidFill>
                  <a:srgbClr val="FF0000"/>
                </a:solidFill>
                <a:latin typeface="+mj-lt"/>
              </a:rPr>
              <a:t>.</a:t>
            </a:r>
          </a:p>
          <a:p>
            <a:endParaRPr lang="tr-TR" sz="2400" b="1" dirty="0">
              <a:solidFill>
                <a:srgbClr val="FF0000"/>
              </a:solidFill>
              <a:latin typeface="+mj-lt"/>
            </a:endParaRPr>
          </a:p>
          <a:p>
            <a:r>
              <a:rPr lang="tr-TR" sz="2400" dirty="0">
                <a:latin typeface="+mj-lt"/>
              </a:rPr>
              <a:t>e) İşyerindeki makine, cihaz, araç, gereç, tesis ve binalarda sağlık ve güvenlik yönünden </a:t>
            </a:r>
            <a:r>
              <a:rPr lang="tr-TR" sz="2400" b="1" dirty="0">
                <a:solidFill>
                  <a:srgbClr val="FF0000"/>
                </a:solidFill>
                <a:latin typeface="+mj-lt"/>
              </a:rPr>
              <a:t>ciddi ve yakın bir tehlike ile karşılaştıklarında </a:t>
            </a:r>
            <a:r>
              <a:rPr lang="tr-TR" sz="2400" dirty="0">
                <a:latin typeface="+mj-lt"/>
              </a:rPr>
              <a:t>ve koruma tedbirlerinde bir eksiklik gördüklerinde, işverene veya çalışan temsilcisine </a:t>
            </a:r>
            <a:r>
              <a:rPr lang="tr-TR" sz="2400" b="1" dirty="0">
                <a:solidFill>
                  <a:srgbClr val="FF0000"/>
                </a:solidFill>
                <a:latin typeface="+mj-lt"/>
              </a:rPr>
              <a:t>derhal haber verir.</a:t>
            </a:r>
          </a:p>
          <a:p>
            <a:endParaRPr lang="tr-TR" dirty="0">
              <a:latin typeface="+mj-lt"/>
            </a:endParaRP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947735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0"/>
            <a:ext cx="8517632" cy="936104"/>
          </a:xfrm>
        </p:spPr>
        <p:txBody>
          <a:bodyPr>
            <a:noAutofit/>
          </a:bodyPr>
          <a:lstStyle/>
          <a:p>
            <a:r>
              <a:rPr lang="tr-TR" sz="3200" b="1" dirty="0" smtClean="0">
                <a:solidFill>
                  <a:schemeClr val="tx1"/>
                </a:solidFill>
                <a:latin typeface="+mj-lt"/>
              </a:rPr>
              <a:t/>
            </a:r>
            <a:br>
              <a:rPr lang="tr-TR" sz="3200" b="1" dirty="0" smtClean="0">
                <a:solidFill>
                  <a:schemeClr val="tx1"/>
                </a:solidFill>
                <a:latin typeface="+mj-lt"/>
              </a:rPr>
            </a:br>
            <a:r>
              <a:rPr lang="tr-TR" sz="3200" b="1" dirty="0" smtClean="0">
                <a:solidFill>
                  <a:schemeClr val="tx1"/>
                </a:solidFill>
                <a:latin typeface="+mj-lt"/>
              </a:rPr>
              <a:t>İşyeri </a:t>
            </a:r>
            <a:r>
              <a:rPr lang="tr-TR" sz="3200" b="1" dirty="0">
                <a:solidFill>
                  <a:schemeClr val="tx1"/>
                </a:solidFill>
                <a:latin typeface="+mj-lt"/>
              </a:rPr>
              <a:t>sağlık ve güvenlik </a:t>
            </a:r>
            <a:r>
              <a:rPr lang="tr-TR" sz="3200" b="1" dirty="0" smtClean="0">
                <a:solidFill>
                  <a:schemeClr val="tx1"/>
                </a:solidFill>
                <a:latin typeface="+mj-lt"/>
              </a:rPr>
              <a:t>birimi  (İSGB)</a:t>
            </a:r>
            <a:r>
              <a:rPr lang="tr-TR" sz="3200" dirty="0">
                <a:solidFill>
                  <a:schemeClr val="tx1"/>
                </a:solidFill>
                <a:latin typeface="+mj-lt"/>
              </a:rPr>
              <a:t/>
            </a:r>
            <a:br>
              <a:rPr lang="tr-TR" sz="3200" dirty="0">
                <a:solidFill>
                  <a:schemeClr val="tx1"/>
                </a:solidFill>
                <a:latin typeface="+mj-lt"/>
              </a:rPr>
            </a:br>
            <a:endParaRPr lang="tr-TR" sz="3200" dirty="0">
              <a:solidFill>
                <a:schemeClr val="tx1"/>
              </a:solidFill>
              <a:latin typeface="+mj-lt"/>
            </a:endParaRPr>
          </a:p>
        </p:txBody>
      </p:sp>
      <p:sp>
        <p:nvSpPr>
          <p:cNvPr id="3" name="İçerik Yer Tutucusu 2"/>
          <p:cNvSpPr>
            <a:spLocks noGrp="1"/>
          </p:cNvSpPr>
          <p:nvPr>
            <p:ph idx="1"/>
          </p:nvPr>
        </p:nvSpPr>
        <p:spPr>
          <a:xfrm>
            <a:off x="-3760" y="692696"/>
            <a:ext cx="9036496" cy="3977283"/>
          </a:xfrm>
        </p:spPr>
        <p:txBody>
          <a:bodyPr>
            <a:noAutofit/>
          </a:bodyPr>
          <a:lstStyle/>
          <a:p>
            <a:r>
              <a:rPr lang="tr-TR" sz="2400" dirty="0">
                <a:latin typeface="+mj-lt"/>
              </a:rPr>
              <a:t> (1) İSGB; </a:t>
            </a:r>
            <a:r>
              <a:rPr lang="tr-TR" sz="2400" b="1" dirty="0">
                <a:latin typeface="+mj-lt"/>
              </a:rPr>
              <a:t>en az bir işyeri hekimi </a:t>
            </a:r>
            <a:r>
              <a:rPr lang="tr-TR" sz="2400" dirty="0">
                <a:latin typeface="+mj-lt"/>
              </a:rPr>
              <a:t>ile işyerinin tehlike sınıfına uygun belgeye sahip </a:t>
            </a:r>
            <a:r>
              <a:rPr lang="tr-TR" sz="2400" b="1" dirty="0">
                <a:latin typeface="+mj-lt"/>
              </a:rPr>
              <a:t>en az bir iş güvenliği uzmanı</a:t>
            </a:r>
            <a:r>
              <a:rPr lang="tr-TR" sz="2400" dirty="0">
                <a:latin typeface="+mj-lt"/>
              </a:rPr>
              <a:t>nın görevlendirilmesi ile oluşturulur. </a:t>
            </a:r>
            <a:r>
              <a:rPr lang="tr-TR" sz="2400" dirty="0" smtClean="0">
                <a:latin typeface="+mj-lt"/>
              </a:rPr>
              <a:t> Bu </a:t>
            </a:r>
            <a:r>
              <a:rPr lang="tr-TR" sz="2400" dirty="0">
                <a:latin typeface="+mj-lt"/>
              </a:rPr>
              <a:t>birimde işveren diğer sağlık personeli de görevlendirebilir.</a:t>
            </a:r>
          </a:p>
          <a:p>
            <a:r>
              <a:rPr lang="tr-TR" sz="2400" dirty="0" smtClean="0">
                <a:latin typeface="+mj-lt"/>
              </a:rPr>
              <a:t>a</a:t>
            </a:r>
            <a:r>
              <a:rPr lang="tr-TR" sz="2400" dirty="0">
                <a:latin typeface="+mj-lt"/>
              </a:rPr>
              <a:t>) İSGB, iş sağlığı ve güvenliği hizmetlerinin yürütülmesine ve çalışan personel sayısına uygun büyüklükte bir yerde kurulur. Bu birimin </a:t>
            </a:r>
            <a:r>
              <a:rPr lang="tr-TR" sz="2000" b="1" dirty="0">
                <a:latin typeface="+mj-lt"/>
              </a:rPr>
              <a:t>asıl işin yürütüldüğü mekânda ve giriş katta kurulması esastır.</a:t>
            </a:r>
          </a:p>
          <a:p>
            <a:r>
              <a:rPr lang="tr-TR" sz="2400" dirty="0">
                <a:latin typeface="+mj-lt"/>
              </a:rPr>
              <a:t>b) Bu birimlerde </a:t>
            </a:r>
            <a:r>
              <a:rPr lang="tr-TR" sz="2400" b="1" dirty="0">
                <a:solidFill>
                  <a:srgbClr val="FF0000"/>
                </a:solidFill>
                <a:latin typeface="+mj-lt"/>
              </a:rPr>
              <a:t>sekizer metrekareden az olmamak üzere </a:t>
            </a:r>
            <a:r>
              <a:rPr lang="tr-TR" sz="2400" b="1" dirty="0">
                <a:latin typeface="+mj-lt"/>
              </a:rPr>
              <a:t>bir </a:t>
            </a:r>
            <a:r>
              <a:rPr lang="tr-TR" sz="2400" b="1" dirty="0">
                <a:solidFill>
                  <a:srgbClr val="FF0000"/>
                </a:solidFill>
                <a:latin typeface="+mj-lt"/>
              </a:rPr>
              <a:t>iş güvenliği uzmanı odası </a:t>
            </a:r>
            <a:r>
              <a:rPr lang="tr-TR" sz="2400" dirty="0">
                <a:latin typeface="+mj-lt"/>
              </a:rPr>
              <a:t>ile işyeri hekimi tarafından kullanılmak üzere bir </a:t>
            </a:r>
            <a:r>
              <a:rPr lang="tr-TR" sz="2400" b="1" dirty="0">
                <a:solidFill>
                  <a:srgbClr val="FF0000"/>
                </a:solidFill>
                <a:latin typeface="+mj-lt"/>
              </a:rPr>
              <a:t>muayene odası </a:t>
            </a:r>
            <a:r>
              <a:rPr lang="tr-TR" sz="2400" dirty="0">
                <a:latin typeface="+mj-lt"/>
              </a:rPr>
              <a:t>ve </a:t>
            </a:r>
            <a:r>
              <a:rPr lang="tr-TR" sz="2400" dirty="0" smtClean="0">
                <a:latin typeface="+mj-lt"/>
              </a:rPr>
              <a:t>  ( 8 + 8 )</a:t>
            </a:r>
          </a:p>
          <a:p>
            <a:r>
              <a:rPr lang="tr-TR" sz="2400" b="1" dirty="0" smtClean="0">
                <a:solidFill>
                  <a:srgbClr val="FF0000"/>
                </a:solidFill>
                <a:latin typeface="+mj-lt"/>
              </a:rPr>
              <a:t>12 </a:t>
            </a:r>
            <a:r>
              <a:rPr lang="tr-TR" sz="2400" b="1" dirty="0">
                <a:solidFill>
                  <a:srgbClr val="FF0000"/>
                </a:solidFill>
                <a:latin typeface="+mj-lt"/>
              </a:rPr>
              <a:t>metrekare</a:t>
            </a:r>
            <a:r>
              <a:rPr lang="tr-TR" sz="2400" b="1" dirty="0">
                <a:latin typeface="+mj-lt"/>
              </a:rPr>
              <a:t>den az olmamak üzere bir </a:t>
            </a:r>
            <a:r>
              <a:rPr lang="tr-TR" sz="2400" b="1" dirty="0">
                <a:solidFill>
                  <a:srgbClr val="FF0000"/>
                </a:solidFill>
                <a:latin typeface="+mj-lt"/>
              </a:rPr>
              <a:t>ilkyardım ve acil müdahale odası</a:t>
            </a:r>
            <a:r>
              <a:rPr lang="tr-TR" sz="2400" b="1" dirty="0">
                <a:latin typeface="+mj-lt"/>
              </a:rPr>
              <a:t> </a:t>
            </a:r>
            <a:r>
              <a:rPr lang="tr-TR" sz="2400" dirty="0">
                <a:latin typeface="+mj-lt"/>
              </a:rPr>
              <a:t>bulunur</a:t>
            </a:r>
            <a:r>
              <a:rPr lang="tr-TR" sz="2400" dirty="0" smtClean="0">
                <a:latin typeface="+mj-lt"/>
              </a:rPr>
              <a:t>.  </a:t>
            </a:r>
            <a:r>
              <a:rPr lang="tr-TR" sz="2400" dirty="0">
                <a:latin typeface="+mj-lt"/>
              </a:rPr>
              <a:t>Tam zamanlı görevlendirilecek her işyeri hekimi ve iş güvenliği uzmanı için aynı şartlarda ayrı birer oda tahsis edilir</a:t>
            </a:r>
            <a:r>
              <a:rPr lang="tr-TR" sz="2400" dirty="0" smtClean="0">
                <a:latin typeface="+mj-lt"/>
              </a:rPr>
              <a:t>.  (12)</a:t>
            </a:r>
            <a:endParaRPr lang="tr-TR" sz="24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1577801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34644"/>
            <a:ext cx="8291264" cy="1143000"/>
          </a:xfrm>
        </p:spPr>
        <p:txBody>
          <a:bodyPr>
            <a:normAutofit/>
          </a:bodyPr>
          <a:lstStyle/>
          <a:p>
            <a:r>
              <a:rPr lang="tr-TR" sz="3200" b="1" dirty="0">
                <a:solidFill>
                  <a:schemeClr val="tx1"/>
                </a:solidFill>
                <a:latin typeface="+mj-lt"/>
              </a:rPr>
              <a:t>Ortak sağlık ve güvenlik </a:t>
            </a:r>
            <a:r>
              <a:rPr lang="tr-TR" sz="3200" b="1" dirty="0" smtClean="0">
                <a:solidFill>
                  <a:schemeClr val="tx1"/>
                </a:solidFill>
                <a:latin typeface="+mj-lt"/>
              </a:rPr>
              <a:t>birimi (OSGB)</a:t>
            </a:r>
            <a:r>
              <a:rPr lang="tr-TR" sz="3200" dirty="0">
                <a:solidFill>
                  <a:schemeClr val="tx1"/>
                </a:solidFill>
                <a:latin typeface="+mj-lt"/>
              </a:rPr>
              <a:t/>
            </a:r>
            <a:br>
              <a:rPr lang="tr-TR" sz="3200" dirty="0">
                <a:solidFill>
                  <a:schemeClr val="tx1"/>
                </a:solidFill>
                <a:latin typeface="+mj-lt"/>
              </a:rPr>
            </a:br>
            <a:endParaRPr lang="tr-TR" sz="3200" dirty="0">
              <a:solidFill>
                <a:schemeClr val="tx1"/>
              </a:solidFill>
              <a:latin typeface="+mj-lt"/>
            </a:endParaRPr>
          </a:p>
        </p:txBody>
      </p:sp>
      <p:sp>
        <p:nvSpPr>
          <p:cNvPr id="3" name="İçerik Yer Tutucusu 2"/>
          <p:cNvSpPr>
            <a:spLocks noGrp="1"/>
          </p:cNvSpPr>
          <p:nvPr>
            <p:ph idx="1"/>
          </p:nvPr>
        </p:nvSpPr>
        <p:spPr>
          <a:xfrm>
            <a:off x="-106168" y="548680"/>
            <a:ext cx="9252520" cy="6048672"/>
          </a:xfrm>
        </p:spPr>
        <p:txBody>
          <a:bodyPr>
            <a:noAutofit/>
          </a:bodyPr>
          <a:lstStyle/>
          <a:p>
            <a:r>
              <a:rPr lang="tr-TR" sz="2000" dirty="0" smtClean="0">
                <a:latin typeface="+mj-lt"/>
              </a:rPr>
              <a:t>(1</a:t>
            </a:r>
            <a:r>
              <a:rPr lang="tr-TR" sz="2000" dirty="0">
                <a:latin typeface="+mj-lt"/>
              </a:rPr>
              <a:t>) </a:t>
            </a:r>
            <a:r>
              <a:rPr lang="tr-TR" sz="2000" b="1" u="sng" dirty="0">
                <a:latin typeface="+mj-lt"/>
              </a:rPr>
              <a:t>OSGB kurulabilmesi ve hizmet sunabilmesi için </a:t>
            </a:r>
            <a:r>
              <a:rPr lang="tr-TR" sz="2000" dirty="0">
                <a:latin typeface="+mj-lt"/>
              </a:rPr>
              <a:t>tam süreli iş sözleşmesiyle çalışan </a:t>
            </a:r>
            <a:r>
              <a:rPr lang="tr-TR" sz="2000" b="1" dirty="0" smtClean="0">
                <a:solidFill>
                  <a:schemeClr val="accent3">
                    <a:lumMod val="75000"/>
                  </a:schemeClr>
                </a:solidFill>
                <a:latin typeface="+mj-lt"/>
              </a:rPr>
              <a:t>en </a:t>
            </a:r>
            <a:r>
              <a:rPr lang="tr-TR" sz="2000" b="1" dirty="0">
                <a:solidFill>
                  <a:schemeClr val="accent3">
                    <a:lumMod val="75000"/>
                  </a:schemeClr>
                </a:solidFill>
                <a:latin typeface="+mj-lt"/>
              </a:rPr>
              <a:t>az </a:t>
            </a:r>
            <a:r>
              <a:rPr lang="tr-TR" sz="2000" b="1" dirty="0" smtClean="0">
                <a:solidFill>
                  <a:schemeClr val="accent3">
                    <a:lumMod val="75000"/>
                  </a:schemeClr>
                </a:solidFill>
                <a:latin typeface="+mj-lt"/>
              </a:rPr>
              <a:t>bir;   a</a:t>
            </a:r>
            <a:r>
              <a:rPr lang="tr-TR" sz="2000" b="1" dirty="0">
                <a:solidFill>
                  <a:schemeClr val="accent3">
                    <a:lumMod val="75000"/>
                  </a:schemeClr>
                </a:solidFill>
                <a:latin typeface="+mj-lt"/>
              </a:rPr>
              <a:t>) İşyeri hekimi</a:t>
            </a:r>
            <a:r>
              <a:rPr lang="tr-TR" sz="2000" b="1" dirty="0" smtClean="0">
                <a:solidFill>
                  <a:schemeClr val="accent3">
                    <a:lumMod val="75000"/>
                  </a:schemeClr>
                </a:solidFill>
                <a:latin typeface="+mj-lt"/>
              </a:rPr>
              <a:t>,  b</a:t>
            </a:r>
            <a:r>
              <a:rPr lang="tr-TR" sz="2000" b="1" dirty="0">
                <a:solidFill>
                  <a:schemeClr val="accent3">
                    <a:lumMod val="75000"/>
                  </a:schemeClr>
                </a:solidFill>
                <a:latin typeface="+mj-lt"/>
              </a:rPr>
              <a:t>) İş güvenliği uzmanı</a:t>
            </a:r>
            <a:r>
              <a:rPr lang="tr-TR" sz="2000" b="1" dirty="0" smtClean="0">
                <a:solidFill>
                  <a:schemeClr val="accent3">
                    <a:lumMod val="75000"/>
                  </a:schemeClr>
                </a:solidFill>
                <a:latin typeface="+mj-lt"/>
              </a:rPr>
              <a:t>, c</a:t>
            </a:r>
            <a:r>
              <a:rPr lang="tr-TR" sz="2000" b="1" dirty="0">
                <a:solidFill>
                  <a:schemeClr val="accent3">
                    <a:lumMod val="75000"/>
                  </a:schemeClr>
                </a:solidFill>
                <a:latin typeface="+mj-lt"/>
              </a:rPr>
              <a:t>) Diğer sağlık </a:t>
            </a:r>
            <a:r>
              <a:rPr lang="tr-TR" sz="2000" b="1" dirty="0" smtClean="0">
                <a:solidFill>
                  <a:schemeClr val="accent3">
                    <a:lumMod val="75000"/>
                  </a:schemeClr>
                </a:solidFill>
                <a:latin typeface="+mj-lt"/>
              </a:rPr>
              <a:t>personeli  </a:t>
            </a:r>
            <a:r>
              <a:rPr lang="tr-TR" sz="2000" b="1" dirty="0" smtClean="0">
                <a:latin typeface="+mj-lt"/>
              </a:rPr>
              <a:t>istihdamı </a:t>
            </a:r>
            <a:r>
              <a:rPr lang="tr-TR" sz="2000" b="1" dirty="0">
                <a:latin typeface="+mj-lt"/>
              </a:rPr>
              <a:t>zorunludur</a:t>
            </a:r>
            <a:r>
              <a:rPr lang="tr-TR" sz="2000" b="1" dirty="0" smtClean="0">
                <a:latin typeface="+mj-lt"/>
              </a:rPr>
              <a:t>.</a:t>
            </a:r>
          </a:p>
          <a:p>
            <a:endParaRPr lang="tr-TR" sz="2000" dirty="0" smtClean="0">
              <a:latin typeface="+mj-lt"/>
            </a:endParaRPr>
          </a:p>
          <a:p>
            <a:r>
              <a:rPr lang="tr-TR" sz="2000" dirty="0" smtClean="0">
                <a:latin typeface="+mj-lt"/>
              </a:rPr>
              <a:t>(</a:t>
            </a:r>
            <a:r>
              <a:rPr lang="tr-TR" sz="2000" dirty="0">
                <a:latin typeface="+mj-lt"/>
              </a:rPr>
              <a:t>2</a:t>
            </a:r>
            <a:r>
              <a:rPr lang="tr-TR" sz="2000" dirty="0" smtClean="0">
                <a:latin typeface="+mj-lt"/>
              </a:rPr>
              <a:t>) </a:t>
            </a:r>
            <a:r>
              <a:rPr lang="tr-TR" sz="2000" dirty="0" err="1">
                <a:latin typeface="+mj-lt"/>
              </a:rPr>
              <a:t>OSGB’ler</a:t>
            </a:r>
            <a:r>
              <a:rPr lang="tr-TR" sz="2000" dirty="0">
                <a:latin typeface="+mj-lt"/>
              </a:rPr>
              <a:t>, </a:t>
            </a:r>
            <a:r>
              <a:rPr lang="tr-TR" sz="2000" dirty="0" smtClean="0">
                <a:latin typeface="+mj-lt"/>
              </a:rPr>
              <a:t>işyeri </a:t>
            </a:r>
            <a:r>
              <a:rPr lang="tr-TR" sz="2000" dirty="0">
                <a:latin typeface="+mj-lt"/>
              </a:rPr>
              <a:t>hekimi tarafından kullanılmak üzere </a:t>
            </a:r>
            <a:r>
              <a:rPr lang="tr-TR" sz="2000" b="1" dirty="0">
                <a:solidFill>
                  <a:srgbClr val="FF0000"/>
                </a:solidFill>
                <a:latin typeface="+mj-lt"/>
              </a:rPr>
              <a:t>en az 10 metrekare</a:t>
            </a:r>
            <a:r>
              <a:rPr lang="tr-TR" sz="2000" b="1" dirty="0">
                <a:latin typeface="+mj-lt"/>
              </a:rPr>
              <a:t>lik bir muayene odası</a:t>
            </a:r>
            <a:r>
              <a:rPr lang="tr-TR" sz="2000" dirty="0">
                <a:latin typeface="+mj-lt"/>
              </a:rPr>
              <a:t>, </a:t>
            </a:r>
            <a:r>
              <a:rPr lang="tr-TR" sz="2000" b="1" dirty="0">
                <a:solidFill>
                  <a:srgbClr val="FF0000"/>
                </a:solidFill>
                <a:latin typeface="+mj-lt"/>
              </a:rPr>
              <a:t>15 metrekare</a:t>
            </a:r>
            <a:r>
              <a:rPr lang="tr-TR" sz="2000" b="1" dirty="0">
                <a:latin typeface="+mj-lt"/>
              </a:rPr>
              <a:t>lik ilkyardım ve acil müdahale</a:t>
            </a:r>
            <a:r>
              <a:rPr lang="tr-TR" sz="2000" dirty="0">
                <a:latin typeface="+mj-lt"/>
              </a:rPr>
              <a:t>, </a:t>
            </a:r>
            <a:r>
              <a:rPr lang="tr-TR" sz="2000" b="1" dirty="0">
                <a:solidFill>
                  <a:srgbClr val="FF0000"/>
                </a:solidFill>
                <a:latin typeface="+mj-lt"/>
              </a:rPr>
              <a:t>10 metrekare</a:t>
            </a:r>
            <a:r>
              <a:rPr lang="tr-TR" sz="2000" b="1" dirty="0">
                <a:latin typeface="+mj-lt"/>
              </a:rPr>
              <a:t>lik iş güvenliği uzmanı odaları </a:t>
            </a:r>
            <a:r>
              <a:rPr lang="tr-TR" sz="2000" dirty="0">
                <a:latin typeface="+mj-lt"/>
              </a:rPr>
              <a:t>ile </a:t>
            </a:r>
            <a:r>
              <a:rPr lang="tr-TR" sz="2000" b="1" dirty="0">
                <a:solidFill>
                  <a:srgbClr val="FF0000"/>
                </a:solidFill>
                <a:latin typeface="+mj-lt"/>
              </a:rPr>
              <a:t>12 metrekare</a:t>
            </a:r>
            <a:r>
              <a:rPr lang="tr-TR" sz="2000" b="1" dirty="0">
                <a:latin typeface="+mj-lt"/>
              </a:rPr>
              <a:t>lik bekleme </a:t>
            </a:r>
            <a:r>
              <a:rPr lang="tr-TR" sz="2000" b="1" dirty="0" smtClean="0">
                <a:latin typeface="+mj-lt"/>
              </a:rPr>
              <a:t> yeri</a:t>
            </a:r>
            <a:r>
              <a:rPr lang="tr-TR" sz="2000" b="1" dirty="0">
                <a:latin typeface="+mj-lt"/>
              </a:rPr>
              <a:t>, </a:t>
            </a:r>
            <a:r>
              <a:rPr lang="tr-TR" sz="2000" dirty="0">
                <a:latin typeface="+mj-lt"/>
              </a:rPr>
              <a:t>uygun büyüklükte </a:t>
            </a:r>
            <a:r>
              <a:rPr lang="tr-TR" sz="2000" b="1" dirty="0">
                <a:latin typeface="+mj-lt"/>
              </a:rPr>
              <a:t>arşiv odası </a:t>
            </a:r>
            <a:r>
              <a:rPr lang="tr-TR" sz="2000" dirty="0">
                <a:latin typeface="+mj-lt"/>
              </a:rPr>
              <a:t>ve </a:t>
            </a:r>
            <a:r>
              <a:rPr lang="tr-TR" sz="2000" b="1" dirty="0">
                <a:latin typeface="+mj-lt"/>
              </a:rPr>
              <a:t>en az bir tuvalet ve lavabo</a:t>
            </a:r>
            <a:r>
              <a:rPr lang="tr-TR" sz="2000" dirty="0">
                <a:latin typeface="+mj-lt"/>
              </a:rPr>
              <a:t>dan oluşur</a:t>
            </a:r>
            <a:r>
              <a:rPr lang="tr-TR" sz="2000" dirty="0" smtClean="0">
                <a:latin typeface="+mj-lt"/>
              </a:rPr>
              <a:t>.  (10 – 15 – 10 – 12-  1 </a:t>
            </a:r>
            <a:r>
              <a:rPr lang="tr-TR" sz="2000" dirty="0" err="1" smtClean="0">
                <a:latin typeface="+mj-lt"/>
              </a:rPr>
              <a:t>tuv</a:t>
            </a:r>
            <a:r>
              <a:rPr lang="tr-TR" sz="2000" dirty="0" smtClean="0">
                <a:latin typeface="+mj-lt"/>
              </a:rPr>
              <a:t>.)</a:t>
            </a:r>
          </a:p>
          <a:p>
            <a:endParaRPr lang="tr-TR" sz="2000" dirty="0">
              <a:latin typeface="+mj-lt"/>
            </a:endParaRPr>
          </a:p>
          <a:p>
            <a:r>
              <a:rPr lang="tr-TR" sz="2000" dirty="0" smtClean="0">
                <a:latin typeface="+mj-lt"/>
              </a:rPr>
              <a:t>(</a:t>
            </a:r>
            <a:r>
              <a:rPr lang="tr-TR" sz="2000" dirty="0">
                <a:latin typeface="+mj-lt"/>
              </a:rPr>
              <a:t>3</a:t>
            </a:r>
            <a:r>
              <a:rPr lang="tr-TR" sz="2000" dirty="0" smtClean="0">
                <a:latin typeface="+mj-lt"/>
              </a:rPr>
              <a:t>)</a:t>
            </a:r>
            <a:r>
              <a:rPr lang="tr-TR" sz="2000" dirty="0">
                <a:latin typeface="+mj-lt"/>
              </a:rPr>
              <a:t>  “</a:t>
            </a:r>
            <a:r>
              <a:rPr lang="tr-TR" sz="2000" dirty="0" err="1">
                <a:latin typeface="+mj-lt"/>
              </a:rPr>
              <a:t>OSGB’ler</a:t>
            </a:r>
            <a:r>
              <a:rPr lang="tr-TR" sz="2000" dirty="0">
                <a:latin typeface="+mj-lt"/>
              </a:rPr>
              <a:t> </a:t>
            </a:r>
            <a:r>
              <a:rPr lang="tr-TR" sz="2000" b="1" dirty="0">
                <a:solidFill>
                  <a:srgbClr val="FF0000"/>
                </a:solidFill>
                <a:latin typeface="+mj-lt"/>
              </a:rPr>
              <a:t>kuruldukları il ve sınır komşusu illerde hizmet sunmaya yetkilidir. </a:t>
            </a:r>
            <a:r>
              <a:rPr lang="tr-TR" sz="2000" b="1" dirty="0">
                <a:latin typeface="+mj-lt"/>
              </a:rPr>
              <a:t>Sınır illerin dışında hizmet verilebilmesi için, </a:t>
            </a:r>
            <a:r>
              <a:rPr lang="tr-TR" sz="2000" dirty="0">
                <a:latin typeface="+mj-lt"/>
              </a:rPr>
              <a:t>bu Yönetmelikte belirtilen şartları </a:t>
            </a:r>
            <a:r>
              <a:rPr lang="tr-TR" sz="2000" dirty="0">
                <a:solidFill>
                  <a:srgbClr val="FF0000"/>
                </a:solidFill>
                <a:latin typeface="+mj-lt"/>
              </a:rPr>
              <a:t>sağlayarak </a:t>
            </a:r>
            <a:r>
              <a:rPr lang="tr-TR" sz="2000" b="1" dirty="0">
                <a:solidFill>
                  <a:srgbClr val="FF0000"/>
                </a:solidFill>
                <a:latin typeface="+mj-lt"/>
              </a:rPr>
              <a:t>o illerde şube açılması </a:t>
            </a:r>
            <a:r>
              <a:rPr lang="tr-TR" sz="2000" b="1" dirty="0">
                <a:latin typeface="+mj-lt"/>
              </a:rPr>
              <a:t>zorunludur</a:t>
            </a:r>
            <a:r>
              <a:rPr lang="tr-TR" sz="2000" b="1" dirty="0" smtClean="0">
                <a:latin typeface="+mj-lt"/>
              </a:rPr>
              <a:t>.”</a:t>
            </a:r>
            <a:r>
              <a:rPr lang="tr-TR" sz="2000" dirty="0" smtClean="0">
                <a:latin typeface="+mj-lt"/>
              </a:rPr>
              <a:t> </a:t>
            </a:r>
          </a:p>
          <a:p>
            <a:endParaRPr lang="tr-TR" sz="2000" dirty="0" smtClean="0">
              <a:latin typeface="+mj-lt"/>
            </a:endParaRPr>
          </a:p>
          <a:p>
            <a:pPr marL="274638" indent="0">
              <a:buNone/>
            </a:pPr>
            <a:r>
              <a:rPr lang="tr-TR" sz="2000" u="sng" dirty="0" smtClean="0">
                <a:latin typeface="+mj-lt"/>
              </a:rPr>
              <a:t>Ancak </a:t>
            </a:r>
            <a:r>
              <a:rPr lang="tr-TR" sz="2000" u="sng" dirty="0">
                <a:latin typeface="+mj-lt"/>
              </a:rPr>
              <a:t>niteliği gereği birden fazla ilde yürütülmesi gereken </a:t>
            </a:r>
            <a:r>
              <a:rPr lang="tr-TR" sz="2000" u="sng" dirty="0">
                <a:solidFill>
                  <a:srgbClr val="FF0000"/>
                </a:solidFill>
                <a:latin typeface="+mj-lt"/>
              </a:rPr>
              <a:t>raylı sistem, yol ve nakil hattı inşası veya bakımı ve onarımı </a:t>
            </a:r>
            <a:r>
              <a:rPr lang="tr-TR" sz="2000" u="sng" dirty="0">
                <a:latin typeface="+mj-lt"/>
              </a:rPr>
              <a:t>gibi işlerde hizmet alınan </a:t>
            </a:r>
            <a:r>
              <a:rPr lang="tr-TR" sz="2000" u="sng" dirty="0" err="1">
                <a:latin typeface="+mj-lt"/>
              </a:rPr>
              <a:t>OSGB’nin</a:t>
            </a:r>
            <a:r>
              <a:rPr lang="tr-TR" sz="2000" u="sng" dirty="0">
                <a:latin typeface="+mj-lt"/>
              </a:rPr>
              <a:t> </a:t>
            </a:r>
            <a:r>
              <a:rPr lang="tr-TR" sz="2000" b="1" u="sng" dirty="0">
                <a:latin typeface="+mj-lt"/>
              </a:rPr>
              <a:t>işin yapıldığı illerden herhangi birisinde yetkilendirilmiş olması yeterlidir.</a:t>
            </a:r>
          </a:p>
          <a:p>
            <a:endParaRPr lang="tr-TR" sz="16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1930498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71400"/>
            <a:ext cx="8291264" cy="1143000"/>
          </a:xfrm>
        </p:spPr>
        <p:txBody>
          <a:bodyPr>
            <a:normAutofit/>
          </a:bodyPr>
          <a:lstStyle/>
          <a:p>
            <a:r>
              <a:rPr lang="tr-TR" sz="2800" b="1" dirty="0">
                <a:solidFill>
                  <a:schemeClr val="tx1"/>
                </a:solidFill>
                <a:latin typeface="+mj-lt"/>
              </a:rPr>
              <a:t>İSGB ve </a:t>
            </a:r>
            <a:r>
              <a:rPr lang="tr-TR" sz="2800" b="1" dirty="0" err="1">
                <a:solidFill>
                  <a:schemeClr val="tx1"/>
                </a:solidFill>
                <a:latin typeface="+mj-lt"/>
              </a:rPr>
              <a:t>OSGB’lerin</a:t>
            </a:r>
            <a:r>
              <a:rPr lang="tr-TR" sz="2800" b="1" dirty="0">
                <a:solidFill>
                  <a:schemeClr val="tx1"/>
                </a:solidFill>
                <a:latin typeface="+mj-lt"/>
              </a:rPr>
              <a:t> görev, yetki ve sorumlulukları </a:t>
            </a:r>
            <a:endParaRPr lang="tr-TR" sz="2800" dirty="0">
              <a:solidFill>
                <a:schemeClr val="tx1"/>
              </a:solidFill>
              <a:latin typeface="+mj-lt"/>
            </a:endParaRPr>
          </a:p>
        </p:txBody>
      </p:sp>
      <p:sp>
        <p:nvSpPr>
          <p:cNvPr id="3" name="İçerik Yer Tutucusu 2"/>
          <p:cNvSpPr>
            <a:spLocks noGrp="1"/>
          </p:cNvSpPr>
          <p:nvPr>
            <p:ph idx="1"/>
          </p:nvPr>
        </p:nvSpPr>
        <p:spPr>
          <a:xfrm>
            <a:off x="0" y="908720"/>
            <a:ext cx="9036496" cy="4752528"/>
          </a:xfrm>
        </p:spPr>
        <p:txBody>
          <a:bodyPr>
            <a:noAutofit/>
          </a:bodyPr>
          <a:lstStyle/>
          <a:p>
            <a:pPr marL="441325" indent="-441325">
              <a:buNone/>
            </a:pPr>
            <a:r>
              <a:rPr lang="tr-TR" sz="2400" b="1" dirty="0" smtClean="0">
                <a:solidFill>
                  <a:srgbClr val="FF0000"/>
                </a:solidFill>
                <a:latin typeface="+mj-lt"/>
              </a:rPr>
              <a:t> (1)</a:t>
            </a:r>
            <a:r>
              <a:rPr lang="tr-TR" sz="2400" dirty="0">
                <a:latin typeface="+mj-lt"/>
              </a:rPr>
              <a:t> </a:t>
            </a:r>
            <a:r>
              <a:rPr lang="tr-TR" sz="2400" dirty="0" smtClean="0">
                <a:latin typeface="+mj-lt"/>
              </a:rPr>
              <a:t>(a</a:t>
            </a:r>
            <a:r>
              <a:rPr lang="tr-TR" sz="2400" dirty="0">
                <a:latin typeface="+mj-lt"/>
              </a:rPr>
              <a:t>) İşyerinde sağlık ve güvenlik risklerine karşı yürütülecek </a:t>
            </a:r>
            <a:r>
              <a:rPr lang="tr-TR" sz="2400" b="1" dirty="0">
                <a:latin typeface="+mj-lt"/>
              </a:rPr>
              <a:t>her türlü koruyucu, önleyici ve düzeltici faaliyeti kapsayacak şekilde</a:t>
            </a:r>
            <a:r>
              <a:rPr lang="tr-TR" sz="2400" dirty="0">
                <a:latin typeface="+mj-lt"/>
              </a:rPr>
              <a:t>, </a:t>
            </a:r>
            <a:r>
              <a:rPr lang="tr-TR" sz="2400" dirty="0">
                <a:solidFill>
                  <a:srgbClr val="FF0000"/>
                </a:solidFill>
                <a:latin typeface="+mj-lt"/>
              </a:rPr>
              <a:t>çalışma ortamı gözetimi konusunda </a:t>
            </a:r>
            <a:r>
              <a:rPr lang="tr-TR" sz="2400" b="1" dirty="0">
                <a:solidFill>
                  <a:srgbClr val="FF0000"/>
                </a:solidFill>
                <a:latin typeface="+mj-lt"/>
              </a:rPr>
              <a:t>işverene rehberlik </a:t>
            </a:r>
            <a:r>
              <a:rPr lang="tr-TR" sz="2400" dirty="0">
                <a:latin typeface="+mj-lt"/>
              </a:rPr>
              <a:t>yapılmasından ve öneriler hazırlayarak onayına sunulmasından,</a:t>
            </a:r>
          </a:p>
          <a:p>
            <a:r>
              <a:rPr lang="tr-TR" sz="2400" dirty="0">
                <a:latin typeface="+mj-lt"/>
              </a:rPr>
              <a:t>b) Çalışanların sağlığını korumak ve geliştirmek amacı ile yapılacak </a:t>
            </a:r>
            <a:r>
              <a:rPr lang="tr-TR" sz="2400" b="1" dirty="0">
                <a:solidFill>
                  <a:srgbClr val="FF0000"/>
                </a:solidFill>
                <a:latin typeface="+mj-lt"/>
              </a:rPr>
              <a:t>sağlık gözetiminin uygulanmasından,</a:t>
            </a:r>
          </a:p>
          <a:p>
            <a:r>
              <a:rPr lang="tr-TR" sz="2400" dirty="0">
                <a:latin typeface="+mj-lt"/>
              </a:rPr>
              <a:t>c) Çalışanların iş sağlığı ve güvenliği </a:t>
            </a:r>
            <a:r>
              <a:rPr lang="tr-TR" sz="2400" b="1" dirty="0">
                <a:solidFill>
                  <a:srgbClr val="FF0000"/>
                </a:solidFill>
                <a:latin typeface="+mj-lt"/>
              </a:rPr>
              <a:t>eğitimleri ve bilgilendirilmeleri </a:t>
            </a:r>
            <a:r>
              <a:rPr lang="tr-TR" sz="2400" dirty="0">
                <a:latin typeface="+mj-lt"/>
              </a:rPr>
              <a:t>konusunda planlama yapılarak işverenin onayına sunulmasından,</a:t>
            </a:r>
          </a:p>
          <a:p>
            <a:r>
              <a:rPr lang="tr-TR" sz="2400" dirty="0">
                <a:latin typeface="+mj-lt"/>
              </a:rPr>
              <a:t>ç) İşyerinde kaza, yangın, doğal afet ve bunun gibi </a:t>
            </a:r>
            <a:r>
              <a:rPr lang="tr-TR" sz="2400" b="1" dirty="0">
                <a:solidFill>
                  <a:srgbClr val="FF0000"/>
                </a:solidFill>
                <a:latin typeface="+mj-lt"/>
              </a:rPr>
              <a:t>acil müdahale gerektiren durumların belirlenmesi, acil durum planının hazırlanması, ilkyardım ve acil müdahale </a:t>
            </a:r>
            <a:r>
              <a:rPr lang="tr-TR" sz="2400" dirty="0">
                <a:latin typeface="+mj-lt"/>
              </a:rPr>
              <a:t>bakımından yapılması gereken uygulamaların organizasyonu ile </a:t>
            </a:r>
            <a:r>
              <a:rPr lang="tr-TR" sz="2400" b="1" dirty="0">
                <a:solidFill>
                  <a:srgbClr val="FF0000"/>
                </a:solidFill>
                <a:latin typeface="+mj-lt"/>
              </a:rPr>
              <a:t>ilgili diğer birim, kurum ve kuruluşlarla işbirliği yapılmasından</a:t>
            </a:r>
            <a:r>
              <a:rPr lang="tr-TR" sz="2400" b="1" dirty="0" smtClean="0">
                <a:solidFill>
                  <a:srgbClr val="FF0000"/>
                </a:solidFill>
                <a:latin typeface="+mj-lt"/>
              </a:rPr>
              <a:t>,</a:t>
            </a:r>
            <a:endParaRPr lang="tr-TR" sz="2400" b="1" dirty="0">
              <a:solidFill>
                <a:srgbClr val="FF0000"/>
              </a:solidFill>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2500501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04664"/>
            <a:ext cx="8964488" cy="5904656"/>
          </a:xfrm>
        </p:spPr>
        <p:txBody>
          <a:bodyPr>
            <a:normAutofit fontScale="70000" lnSpcReduction="20000"/>
          </a:bodyPr>
          <a:lstStyle/>
          <a:p>
            <a:r>
              <a:rPr lang="tr-TR" dirty="0">
                <a:latin typeface="+mj-lt"/>
              </a:rPr>
              <a:t>d) </a:t>
            </a:r>
            <a:r>
              <a:rPr lang="tr-TR" b="1" dirty="0">
                <a:latin typeface="+mj-lt"/>
              </a:rPr>
              <a:t>Yıllık çalışma planı, yıllık değerlendirme raporu</a:t>
            </a:r>
            <a:r>
              <a:rPr lang="tr-TR" dirty="0">
                <a:latin typeface="+mj-lt"/>
              </a:rPr>
              <a:t>, çalışma ortamının gözetimi, çalışanların sağlık gözetimi, iş kazası ve meslek hastalığı ile iş sağlığı ve güvenliğine ilişkin </a:t>
            </a:r>
            <a:r>
              <a:rPr lang="tr-TR" b="1" dirty="0">
                <a:latin typeface="+mj-lt"/>
              </a:rPr>
              <a:t>bilgilerin ve çalışma sonuçlarının kayıt altına alınmasından</a:t>
            </a:r>
            <a:r>
              <a:rPr lang="tr-TR" b="1" dirty="0" smtClean="0">
                <a:latin typeface="+mj-lt"/>
              </a:rPr>
              <a:t>,</a:t>
            </a:r>
          </a:p>
          <a:p>
            <a:pPr marL="0" indent="0">
              <a:buNone/>
            </a:pPr>
            <a:endParaRPr lang="tr-TR" b="1" dirty="0" smtClean="0">
              <a:latin typeface="+mj-lt"/>
            </a:endParaRPr>
          </a:p>
          <a:p>
            <a:pPr marL="0" indent="0">
              <a:buNone/>
            </a:pPr>
            <a:endParaRPr lang="tr-TR" b="1" dirty="0">
              <a:latin typeface="+mj-lt"/>
            </a:endParaRPr>
          </a:p>
          <a:p>
            <a:r>
              <a:rPr lang="tr-TR" dirty="0">
                <a:latin typeface="+mj-lt"/>
              </a:rPr>
              <a:t>e) Çalışanların yürüttüğü işler, işyerinde yapılan risk değerlendirmesi sonuçları ve </a:t>
            </a:r>
            <a:r>
              <a:rPr lang="tr-TR" dirty="0" err="1">
                <a:latin typeface="+mj-lt"/>
              </a:rPr>
              <a:t>maruziyet</a:t>
            </a:r>
            <a:r>
              <a:rPr lang="tr-TR" dirty="0">
                <a:latin typeface="+mj-lt"/>
              </a:rPr>
              <a:t> bilgileri ile işe giriş ve periyodik sağlık muayenesi sonuçları, iş kazaları ile meslek hastalıkları kayıtlarının, işyerindeki kişisel sağlık dosyalarında gizlilik ilkesine uyularak saklanmasından</a:t>
            </a:r>
            <a:r>
              <a:rPr lang="tr-TR" dirty="0" smtClean="0">
                <a:latin typeface="+mj-lt"/>
              </a:rPr>
              <a:t>,</a:t>
            </a:r>
          </a:p>
          <a:p>
            <a:endParaRPr lang="tr-TR" dirty="0">
              <a:latin typeface="+mj-lt"/>
            </a:endParaRPr>
          </a:p>
          <a:p>
            <a:r>
              <a:rPr lang="tr-TR" dirty="0">
                <a:latin typeface="+mj-lt"/>
              </a:rPr>
              <a:t>f) İşyeri hekimi ve diğer sağlık personelinin görev, yetki, sorumluluk ve eğitimleri ile ilgili yönetmelik ile İş Güvenliği Uzmanlarının Görev, Yetki, Sorumluluk ve Eğitimleri Hakkında Yönetmelik kapsamında </a:t>
            </a:r>
            <a:r>
              <a:rPr lang="tr-TR" b="1" dirty="0">
                <a:latin typeface="+mj-lt"/>
              </a:rPr>
              <a:t>hizmet verdikleri alanlarda belirtilen görevlerin yerine getirilip getirilmediğinin izlenmesinden</a:t>
            </a:r>
            <a:r>
              <a:rPr lang="tr-TR" b="1" dirty="0" smtClean="0">
                <a:latin typeface="+mj-lt"/>
              </a:rPr>
              <a:t>,</a:t>
            </a:r>
          </a:p>
          <a:p>
            <a:endParaRPr lang="tr-TR" b="1" dirty="0">
              <a:latin typeface="+mj-lt"/>
            </a:endParaRPr>
          </a:p>
          <a:p>
            <a:pPr marL="0" indent="0">
              <a:buNone/>
            </a:pPr>
            <a:r>
              <a:rPr lang="tr-TR" b="1" dirty="0" smtClean="0">
                <a:latin typeface="+mj-lt"/>
              </a:rPr>
              <a:t>      sorumludurlar</a:t>
            </a:r>
            <a:r>
              <a:rPr lang="tr-TR" b="1" dirty="0">
                <a:latin typeface="+mj-lt"/>
              </a:rPr>
              <a:t>.</a:t>
            </a: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3418346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60648"/>
            <a:ext cx="9144000" cy="6408712"/>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tr-TR" sz="2400" dirty="0" smtClean="0">
                <a:latin typeface="+mj-lt"/>
              </a:rPr>
              <a:t>(</a:t>
            </a:r>
            <a:r>
              <a:rPr lang="tr-TR" sz="2400" dirty="0">
                <a:latin typeface="+mj-lt"/>
              </a:rPr>
              <a:t>2) İşyerlerinde iş sağlığı ve güvenliği hizmeti sunmak üzere </a:t>
            </a:r>
            <a:r>
              <a:rPr lang="tr-TR" sz="2400" dirty="0" err="1">
                <a:latin typeface="+mj-lt"/>
                <a:cs typeface="Arial" panose="020B0604020202020204" pitchFamily="34" charset="0"/>
              </a:rPr>
              <a:t>OSGB’lerce</a:t>
            </a:r>
            <a:r>
              <a:rPr lang="tr-TR" sz="2400" dirty="0">
                <a:latin typeface="+mj-lt"/>
                <a:cs typeface="Arial" panose="020B0604020202020204" pitchFamily="34" charset="0"/>
              </a:rPr>
              <a:t> görevlendirilen işyeri hekimi ve iş güvenliği uzmanı tarafından saklanması gereken </a:t>
            </a:r>
            <a:r>
              <a:rPr lang="tr-TR" sz="2400" b="1" dirty="0">
                <a:solidFill>
                  <a:srgbClr val="FF0000"/>
                </a:solidFill>
                <a:latin typeface="+mj-lt"/>
              </a:rPr>
              <a:t>onaylı defter suretleri, OSGB arşivinde tutulur </a:t>
            </a:r>
            <a:r>
              <a:rPr lang="tr-TR" sz="2400" dirty="0">
                <a:latin typeface="+mj-lt"/>
              </a:rPr>
              <a:t>ve istenmesi halinde denetime yetkili memurlara gösterilir. </a:t>
            </a:r>
            <a:r>
              <a:rPr lang="tr-TR" sz="2400" b="1" dirty="0">
                <a:latin typeface="+mj-lt"/>
              </a:rPr>
              <a:t>Kendilerinden talep edilmese dahi, </a:t>
            </a:r>
            <a:r>
              <a:rPr lang="tr-TR" sz="2400" b="1" dirty="0">
                <a:solidFill>
                  <a:srgbClr val="FF0000"/>
                </a:solidFill>
                <a:latin typeface="+mj-lt"/>
              </a:rPr>
              <a:t>sözleşme süresi sonunda bütün kayıt ve dosyalar </a:t>
            </a:r>
            <a:r>
              <a:rPr lang="tr-TR" sz="2400" b="1" dirty="0" err="1">
                <a:solidFill>
                  <a:srgbClr val="FF0000"/>
                </a:solidFill>
                <a:latin typeface="+mj-lt"/>
              </a:rPr>
              <a:t>OSGB’lerce</a:t>
            </a:r>
            <a:r>
              <a:rPr lang="tr-TR" sz="2400" b="1" dirty="0">
                <a:solidFill>
                  <a:srgbClr val="FF0000"/>
                </a:solidFill>
                <a:latin typeface="+mj-lt"/>
              </a:rPr>
              <a:t> işverene teslim edilir</a:t>
            </a:r>
            <a:r>
              <a:rPr lang="tr-TR" sz="2400" b="1" dirty="0" smtClean="0">
                <a:solidFill>
                  <a:srgbClr val="FF0000"/>
                </a:solidFill>
                <a:latin typeface="+mj-lt"/>
              </a:rPr>
              <a:t>.</a:t>
            </a:r>
          </a:p>
          <a:p>
            <a:r>
              <a:rPr lang="tr-TR" sz="2400" dirty="0" smtClean="0">
                <a:latin typeface="+mj-lt"/>
              </a:rPr>
              <a:t>(</a:t>
            </a:r>
            <a:r>
              <a:rPr lang="tr-TR" sz="2400" dirty="0">
                <a:latin typeface="+mj-lt"/>
              </a:rPr>
              <a:t>3) İSGB ve </a:t>
            </a:r>
            <a:r>
              <a:rPr lang="tr-TR" sz="2400" dirty="0" err="1">
                <a:latin typeface="+mj-lt"/>
              </a:rPr>
              <a:t>OSGB’ler</a:t>
            </a:r>
            <a:r>
              <a:rPr lang="tr-TR" sz="2400" dirty="0">
                <a:latin typeface="+mj-lt"/>
              </a:rPr>
              <a:t> iş sağlığı ve güvenliği hizmetlerinin sunulması sırasında </a:t>
            </a:r>
            <a:r>
              <a:rPr lang="tr-TR" sz="2400" b="1" dirty="0">
                <a:solidFill>
                  <a:srgbClr val="FF0000"/>
                </a:solidFill>
                <a:latin typeface="+mj-lt"/>
              </a:rPr>
              <a:t>işin normal akışını aksatmamaya </a:t>
            </a:r>
            <a:r>
              <a:rPr lang="tr-TR" sz="2400" dirty="0">
                <a:latin typeface="+mj-lt"/>
              </a:rPr>
              <a:t>özen gösterirler</a:t>
            </a:r>
            <a:r>
              <a:rPr lang="tr-TR" sz="2400" dirty="0" smtClean="0">
                <a:latin typeface="+mj-lt"/>
              </a:rPr>
              <a:t>.</a:t>
            </a:r>
          </a:p>
          <a:p>
            <a:endParaRPr lang="tr-TR" sz="2400" dirty="0">
              <a:latin typeface="+mj-lt"/>
            </a:endParaRPr>
          </a:p>
          <a:p>
            <a:r>
              <a:rPr lang="tr-TR" sz="2400" dirty="0">
                <a:latin typeface="+mj-lt"/>
              </a:rPr>
              <a:t>(4) </a:t>
            </a:r>
            <a:r>
              <a:rPr lang="tr-TR" sz="2400" dirty="0" err="1">
                <a:latin typeface="+mj-lt"/>
              </a:rPr>
              <a:t>OSGB’ler</a:t>
            </a:r>
            <a:r>
              <a:rPr lang="tr-TR" sz="2400" dirty="0">
                <a:latin typeface="+mj-lt"/>
              </a:rPr>
              <a:t>, iş sağlığı ve güvenliği hizmetlerinin </a:t>
            </a:r>
            <a:r>
              <a:rPr lang="tr-TR" sz="2400" b="1" dirty="0">
                <a:latin typeface="+mj-lt"/>
              </a:rPr>
              <a:t>tamamını veya bir kısmını </a:t>
            </a:r>
            <a:r>
              <a:rPr lang="tr-TR" sz="2400" b="1" dirty="0">
                <a:solidFill>
                  <a:srgbClr val="FF0000"/>
                </a:solidFill>
                <a:latin typeface="+mj-lt"/>
              </a:rPr>
              <a:t>başka bir kişi veya kuruma devredemezler</a:t>
            </a:r>
            <a:r>
              <a:rPr lang="tr-TR" sz="2400" b="1" dirty="0" smtClean="0">
                <a:solidFill>
                  <a:srgbClr val="FF0000"/>
                </a:solidFill>
                <a:latin typeface="+mj-lt"/>
              </a:rPr>
              <a:t>.</a:t>
            </a:r>
          </a:p>
          <a:p>
            <a:endParaRPr lang="tr-TR" sz="2400" b="1" dirty="0">
              <a:latin typeface="+mj-lt"/>
            </a:endParaRPr>
          </a:p>
          <a:p>
            <a:r>
              <a:rPr lang="tr-TR" sz="2400" dirty="0">
                <a:latin typeface="+mj-lt"/>
              </a:rPr>
              <a:t>(5) </a:t>
            </a:r>
            <a:r>
              <a:rPr lang="tr-TR" sz="2400" dirty="0" err="1">
                <a:latin typeface="+mj-lt"/>
              </a:rPr>
              <a:t>OSGB’lerce</a:t>
            </a:r>
            <a:r>
              <a:rPr lang="tr-TR" sz="2400" dirty="0">
                <a:latin typeface="+mj-lt"/>
              </a:rPr>
              <a:t> istihdam edilen kişilere ilişkin </a:t>
            </a:r>
            <a:r>
              <a:rPr lang="tr-TR" sz="2400" b="1" dirty="0">
                <a:solidFill>
                  <a:srgbClr val="FF0000"/>
                </a:solidFill>
                <a:latin typeface="+mj-lt"/>
              </a:rPr>
              <a:t>sözleşmeler İSG-KATİP üzerinden beş işgünü içerisinde Genel Müdürlüğe bildirilir.</a:t>
            </a:r>
          </a:p>
          <a:p>
            <a:endParaRPr lang="tr-TR" sz="2400" b="1"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1249768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88640"/>
            <a:ext cx="8579296" cy="1143000"/>
          </a:xfrm>
        </p:spPr>
        <p:txBody>
          <a:bodyPr>
            <a:normAutofit fontScale="90000"/>
          </a:bodyPr>
          <a:lstStyle/>
          <a:p>
            <a:r>
              <a:rPr lang="tr-TR" sz="3600" b="1" dirty="0">
                <a:solidFill>
                  <a:schemeClr val="bg1"/>
                </a:solidFill>
                <a:latin typeface="+mj-lt"/>
              </a:rPr>
              <a:t>Sorumlu müdürün görev, yetki ve sorumlulukları</a:t>
            </a:r>
            <a:r>
              <a:rPr lang="tr-TR" dirty="0">
                <a:solidFill>
                  <a:schemeClr val="bg1"/>
                </a:solidFill>
                <a:latin typeface="+mj-lt"/>
              </a:rPr>
              <a:t/>
            </a:r>
            <a:br>
              <a:rPr lang="tr-TR" dirty="0">
                <a:solidFill>
                  <a:schemeClr val="bg1"/>
                </a:solidFill>
                <a:latin typeface="+mj-lt"/>
              </a:rPr>
            </a:br>
            <a:endParaRPr lang="tr-TR" dirty="0">
              <a:solidFill>
                <a:schemeClr val="bg1"/>
              </a:solidFill>
              <a:latin typeface="+mj-lt"/>
            </a:endParaRPr>
          </a:p>
        </p:txBody>
      </p:sp>
      <p:sp>
        <p:nvSpPr>
          <p:cNvPr id="3" name="İçerik Yer Tutucusu 2"/>
          <p:cNvSpPr>
            <a:spLocks noGrp="1"/>
          </p:cNvSpPr>
          <p:nvPr>
            <p:ph idx="1"/>
          </p:nvPr>
        </p:nvSpPr>
        <p:spPr>
          <a:xfrm>
            <a:off x="-108520" y="1340768"/>
            <a:ext cx="9144000" cy="5805264"/>
          </a:xfrm>
        </p:spPr>
        <p:txBody>
          <a:bodyPr>
            <a:noAutofit/>
          </a:bodyPr>
          <a:lstStyle/>
          <a:p>
            <a:pPr marL="0" indent="0">
              <a:buNone/>
            </a:pPr>
            <a:r>
              <a:rPr lang="tr-TR" sz="2200" b="1" dirty="0" smtClean="0">
                <a:solidFill>
                  <a:schemeClr val="accent1">
                    <a:lumMod val="90000"/>
                  </a:schemeClr>
                </a:solidFill>
                <a:latin typeface="+mj-lt"/>
              </a:rPr>
              <a:t>(1</a:t>
            </a:r>
            <a:r>
              <a:rPr lang="tr-TR" sz="2200" b="1" dirty="0">
                <a:solidFill>
                  <a:schemeClr val="accent1">
                    <a:lumMod val="90000"/>
                  </a:schemeClr>
                </a:solidFill>
                <a:latin typeface="+mj-lt"/>
              </a:rPr>
              <a:t>) OSGB sorumlu müdürü;</a:t>
            </a:r>
          </a:p>
          <a:p>
            <a:r>
              <a:rPr lang="tr-TR" sz="2200" dirty="0">
                <a:latin typeface="+mj-lt"/>
              </a:rPr>
              <a:t>a) OSGB personelinin </a:t>
            </a:r>
            <a:r>
              <a:rPr lang="tr-TR" sz="2200" u="sng" dirty="0">
                <a:latin typeface="+mj-lt"/>
              </a:rPr>
              <a:t>görevlendirilmesinin takibinden</a:t>
            </a:r>
            <a:r>
              <a:rPr lang="tr-TR" sz="2200" dirty="0">
                <a:latin typeface="+mj-lt"/>
              </a:rPr>
              <a:t>,</a:t>
            </a:r>
          </a:p>
          <a:p>
            <a:r>
              <a:rPr lang="tr-TR" sz="2200" dirty="0">
                <a:latin typeface="+mj-lt"/>
              </a:rPr>
              <a:t>b) </a:t>
            </a:r>
            <a:r>
              <a:rPr lang="tr-TR" sz="2200" u="sng" dirty="0">
                <a:latin typeface="+mj-lt"/>
              </a:rPr>
              <a:t>OSGB kayıtlarının tutulması </a:t>
            </a:r>
            <a:r>
              <a:rPr lang="tr-TR" sz="2200" dirty="0">
                <a:latin typeface="+mj-lt"/>
              </a:rPr>
              <a:t>ve düzenli olarak arşivlenmesinden,</a:t>
            </a:r>
          </a:p>
          <a:p>
            <a:r>
              <a:rPr lang="tr-TR" sz="2200" dirty="0">
                <a:latin typeface="+mj-lt"/>
              </a:rPr>
              <a:t>c) Genel Müdürlük tarafından </a:t>
            </a:r>
            <a:r>
              <a:rPr lang="tr-TR" sz="2200" u="sng" dirty="0">
                <a:latin typeface="+mj-lt"/>
              </a:rPr>
              <a:t>istenen belgelerin </a:t>
            </a:r>
            <a:r>
              <a:rPr lang="tr-TR" sz="2200" b="1" u="sng" dirty="0">
                <a:latin typeface="+mj-lt"/>
              </a:rPr>
              <a:t>hazırlanmasından</a:t>
            </a:r>
            <a:r>
              <a:rPr lang="tr-TR" sz="2200" b="1" dirty="0">
                <a:latin typeface="+mj-lt"/>
              </a:rPr>
              <a:t>,</a:t>
            </a:r>
          </a:p>
          <a:p>
            <a:r>
              <a:rPr lang="tr-TR" sz="2200" dirty="0">
                <a:latin typeface="+mj-lt"/>
              </a:rPr>
              <a:t>ç) </a:t>
            </a:r>
            <a:r>
              <a:rPr lang="tr-TR" sz="2200" dirty="0" err="1">
                <a:latin typeface="+mj-lt"/>
              </a:rPr>
              <a:t>OSGB’lerin</a:t>
            </a:r>
            <a:r>
              <a:rPr lang="tr-TR" sz="2200" dirty="0">
                <a:latin typeface="+mj-lt"/>
              </a:rPr>
              <a:t> </a:t>
            </a:r>
            <a:r>
              <a:rPr lang="tr-TR" sz="2200" u="sng" dirty="0">
                <a:latin typeface="+mj-lt"/>
              </a:rPr>
              <a:t>başvuru, yetkilendirme, vize</a:t>
            </a:r>
            <a:r>
              <a:rPr lang="tr-TR" sz="2200" b="1" u="sng" dirty="0">
                <a:latin typeface="+mj-lt"/>
              </a:rPr>
              <a:t> işlemlerinin takibinden</a:t>
            </a:r>
            <a:r>
              <a:rPr lang="tr-TR" sz="2200" u="sng" dirty="0">
                <a:latin typeface="+mj-lt"/>
              </a:rPr>
              <a:t>,</a:t>
            </a:r>
          </a:p>
          <a:p>
            <a:r>
              <a:rPr lang="tr-TR" sz="2200" b="1" u="sng" dirty="0">
                <a:latin typeface="+mj-lt"/>
              </a:rPr>
              <a:t>sorumludur</a:t>
            </a:r>
            <a:r>
              <a:rPr lang="tr-TR" sz="2200" b="1" u="sng" dirty="0" smtClean="0">
                <a:latin typeface="+mj-lt"/>
              </a:rPr>
              <a:t>.</a:t>
            </a:r>
          </a:p>
          <a:p>
            <a:pPr marL="0" indent="0">
              <a:buNone/>
            </a:pPr>
            <a:endParaRPr lang="tr-TR" sz="2200" b="1" u="sng" dirty="0">
              <a:latin typeface="+mj-lt"/>
            </a:endParaRPr>
          </a:p>
          <a:p>
            <a:r>
              <a:rPr lang="tr-TR" sz="2200" dirty="0">
                <a:latin typeface="+mj-lt"/>
              </a:rPr>
              <a:t>(2) </a:t>
            </a:r>
            <a:r>
              <a:rPr lang="tr-TR" sz="2200" dirty="0" err="1">
                <a:latin typeface="+mj-lt"/>
              </a:rPr>
              <a:t>OSGB’lerde</a:t>
            </a:r>
            <a:r>
              <a:rPr lang="tr-TR" sz="2200" dirty="0">
                <a:latin typeface="+mj-lt"/>
              </a:rPr>
              <a:t> </a:t>
            </a:r>
            <a:r>
              <a:rPr lang="tr-TR" sz="2200" b="1" dirty="0">
                <a:latin typeface="+mj-lt"/>
              </a:rPr>
              <a:t>tam zamanlı </a:t>
            </a:r>
            <a:r>
              <a:rPr lang="tr-TR" sz="2200" dirty="0">
                <a:latin typeface="+mj-lt"/>
              </a:rPr>
              <a:t>görevli bulunan işyeri hekimleri veya iş güvenliği uzmanları aynı zamanda sorumlu müdürlük görevini de yürütebilir.</a:t>
            </a:r>
          </a:p>
          <a:p>
            <a:r>
              <a:rPr lang="tr-TR" sz="2200" dirty="0">
                <a:latin typeface="+mj-lt"/>
              </a:rPr>
              <a:t>(3) </a:t>
            </a:r>
            <a:r>
              <a:rPr lang="tr-TR" sz="2200" dirty="0" err="1">
                <a:latin typeface="+mj-lt"/>
              </a:rPr>
              <a:t>OSGB’lerce</a:t>
            </a:r>
            <a:r>
              <a:rPr lang="tr-TR" sz="2200" dirty="0">
                <a:latin typeface="+mj-lt"/>
              </a:rPr>
              <a:t> talep edilen veya bildirilen her türlü bilgi ve belgeye ilişkin iş ve işlemlerde, </a:t>
            </a:r>
            <a:r>
              <a:rPr lang="tr-TR" sz="2200" b="1" dirty="0">
                <a:latin typeface="+mj-lt"/>
              </a:rPr>
              <a:t>Genel Müdürlük tarafından </a:t>
            </a:r>
            <a:r>
              <a:rPr lang="tr-TR" sz="2200" b="1" dirty="0">
                <a:solidFill>
                  <a:srgbClr val="FF0000"/>
                </a:solidFill>
                <a:latin typeface="+mj-lt"/>
              </a:rPr>
              <a:t>sadece sorumlu müdür muhatap kabul edilir</a:t>
            </a:r>
            <a:r>
              <a:rPr lang="tr-TR" sz="2200" b="1" dirty="0" smtClean="0">
                <a:solidFill>
                  <a:srgbClr val="FF0000"/>
                </a:solidFill>
                <a:latin typeface="+mj-lt"/>
              </a:rPr>
              <a:t>.</a:t>
            </a:r>
            <a:endParaRPr lang="tr-TR" sz="2200" b="1" dirty="0">
              <a:solidFill>
                <a:srgbClr val="FF0000"/>
              </a:solidFill>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3514804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25" y="116632"/>
            <a:ext cx="8856984" cy="778098"/>
          </a:xfrm>
        </p:spPr>
        <p:txBody>
          <a:bodyPr>
            <a:normAutofit fontScale="90000"/>
          </a:bodyPr>
          <a:lstStyle/>
          <a:p>
            <a:r>
              <a:rPr lang="tr-TR" sz="3600" b="1" dirty="0">
                <a:solidFill>
                  <a:schemeClr val="bg1"/>
                </a:solidFill>
                <a:latin typeface="+mj-lt"/>
              </a:rPr>
              <a:t>Yetkilerin askıya alınması ve iptali</a:t>
            </a:r>
            <a:r>
              <a:rPr lang="tr-TR" sz="3200" b="1" dirty="0">
                <a:solidFill>
                  <a:schemeClr val="bg1"/>
                </a:solidFill>
                <a:latin typeface="+mj-lt"/>
              </a:rPr>
              <a:t/>
            </a:r>
            <a:br>
              <a:rPr lang="tr-TR" sz="3200" b="1" dirty="0">
                <a:solidFill>
                  <a:schemeClr val="bg1"/>
                </a:solidFill>
                <a:latin typeface="+mj-lt"/>
              </a:rPr>
            </a:br>
            <a:endParaRPr lang="tr-TR" sz="3200" b="1" dirty="0">
              <a:solidFill>
                <a:schemeClr val="bg1"/>
              </a:solidFill>
              <a:latin typeface="+mj-lt"/>
            </a:endParaRPr>
          </a:p>
        </p:txBody>
      </p:sp>
      <p:sp>
        <p:nvSpPr>
          <p:cNvPr id="3" name="İçerik Yer Tutucusu 2"/>
          <p:cNvSpPr>
            <a:spLocks noGrp="1"/>
          </p:cNvSpPr>
          <p:nvPr>
            <p:ph idx="1"/>
          </p:nvPr>
        </p:nvSpPr>
        <p:spPr>
          <a:xfrm>
            <a:off x="107504" y="620688"/>
            <a:ext cx="9036496" cy="5606083"/>
          </a:xfrm>
        </p:spPr>
        <p:txBody>
          <a:bodyPr>
            <a:noAutofit/>
          </a:bodyPr>
          <a:lstStyle/>
          <a:p>
            <a:pPr marL="0" indent="0">
              <a:buNone/>
            </a:pPr>
            <a:r>
              <a:rPr lang="tr-TR" sz="1800" dirty="0" smtClean="0">
                <a:latin typeface="+mj-lt"/>
              </a:rPr>
              <a:t> </a:t>
            </a:r>
            <a:r>
              <a:rPr lang="tr-TR" sz="1800" dirty="0">
                <a:latin typeface="+mj-lt"/>
              </a:rPr>
              <a:t>Bu Yönetmelik uyarınca yetkilendirilen </a:t>
            </a:r>
            <a:r>
              <a:rPr lang="tr-TR" sz="1800" dirty="0" err="1">
                <a:latin typeface="+mj-lt"/>
              </a:rPr>
              <a:t>OSGB’lerin</a:t>
            </a:r>
            <a:r>
              <a:rPr lang="tr-TR" sz="1800" dirty="0">
                <a:latin typeface="+mj-lt"/>
              </a:rPr>
              <a:t> </a:t>
            </a:r>
            <a:r>
              <a:rPr lang="tr-TR" sz="1800" b="1" dirty="0">
                <a:latin typeface="+mj-lt"/>
              </a:rPr>
              <a:t>yetki belgelerinin geçerliliği</a:t>
            </a:r>
            <a:r>
              <a:rPr lang="tr-TR" sz="1800" dirty="0">
                <a:latin typeface="+mj-lt"/>
              </a:rPr>
              <a:t>;</a:t>
            </a:r>
          </a:p>
          <a:p>
            <a:r>
              <a:rPr lang="tr-TR" sz="1800" dirty="0">
                <a:latin typeface="+mj-lt"/>
              </a:rPr>
              <a:t>a) </a:t>
            </a:r>
            <a:r>
              <a:rPr lang="tr-TR" sz="1800" b="1" dirty="0" smtClean="0">
                <a:latin typeface="+mj-lt"/>
              </a:rPr>
              <a:t>İhtar </a:t>
            </a:r>
            <a:r>
              <a:rPr lang="tr-TR" sz="1800" b="1" dirty="0">
                <a:latin typeface="+mj-lt"/>
              </a:rPr>
              <a:t>puanlarının toplamının </a:t>
            </a:r>
            <a:r>
              <a:rPr lang="tr-TR" sz="1800" b="1" dirty="0">
                <a:solidFill>
                  <a:srgbClr val="FF0000"/>
                </a:solidFill>
                <a:latin typeface="+mj-lt"/>
              </a:rPr>
              <a:t>200</a:t>
            </a:r>
            <a:r>
              <a:rPr lang="tr-TR" sz="1800" b="1" dirty="0">
                <a:latin typeface="+mj-lt"/>
              </a:rPr>
              <a:t>’e ulaşması</a:t>
            </a:r>
            <a:r>
              <a:rPr lang="tr-TR" sz="1800" b="1" dirty="0" smtClean="0">
                <a:latin typeface="+mj-lt"/>
              </a:rPr>
              <a:t>, (</a:t>
            </a:r>
            <a:r>
              <a:rPr lang="tr-TR" sz="1800" dirty="0" smtClean="0">
                <a:latin typeface="+mj-lt"/>
              </a:rPr>
              <a:t>Kişiler için toplam </a:t>
            </a:r>
            <a:r>
              <a:rPr lang="tr-TR" sz="1800" b="1" dirty="0" smtClean="0">
                <a:solidFill>
                  <a:srgbClr val="FF0000"/>
                </a:solidFill>
                <a:latin typeface="+mj-lt"/>
              </a:rPr>
              <a:t>100 </a:t>
            </a:r>
            <a:r>
              <a:rPr lang="tr-TR" sz="1800" b="1" dirty="0" smtClean="0">
                <a:latin typeface="+mj-lt"/>
              </a:rPr>
              <a:t>puan)</a:t>
            </a:r>
          </a:p>
          <a:p>
            <a:endParaRPr lang="tr-TR" sz="1800" b="1" dirty="0">
              <a:latin typeface="+mj-lt"/>
            </a:endParaRPr>
          </a:p>
          <a:p>
            <a:r>
              <a:rPr lang="tr-TR" sz="1800" dirty="0">
                <a:latin typeface="+mj-lt"/>
              </a:rPr>
              <a:t>b) Denetim veya kontrollerde tespit edilen noksanlıkların giderilmesi için verilen </a:t>
            </a:r>
            <a:r>
              <a:rPr lang="tr-TR" sz="1800" b="1" dirty="0">
                <a:latin typeface="+mj-lt"/>
              </a:rPr>
              <a:t>en fazla 30 günlük süre sonunda noksanlıkların devam </a:t>
            </a:r>
            <a:r>
              <a:rPr lang="tr-TR" sz="1800" b="1" dirty="0" smtClean="0">
                <a:latin typeface="+mj-lt"/>
              </a:rPr>
              <a:t>etmesi, </a:t>
            </a:r>
            <a:r>
              <a:rPr lang="tr-TR" sz="1800" dirty="0" smtClean="0">
                <a:latin typeface="+mj-lt"/>
              </a:rPr>
              <a:t>hallerinden </a:t>
            </a:r>
            <a:r>
              <a:rPr lang="tr-TR" sz="1800" dirty="0">
                <a:latin typeface="+mj-lt"/>
              </a:rPr>
              <a:t>birinin gerçekleşmesi durumunda </a:t>
            </a:r>
            <a:r>
              <a:rPr lang="tr-TR" sz="1800" b="1" dirty="0">
                <a:solidFill>
                  <a:srgbClr val="FF0000"/>
                </a:solidFill>
                <a:latin typeface="+mj-lt"/>
              </a:rPr>
              <a:t>altı ay süreyle askıya alınır</a:t>
            </a:r>
            <a:r>
              <a:rPr lang="tr-TR" sz="1800" b="1" dirty="0" smtClean="0">
                <a:solidFill>
                  <a:srgbClr val="FF0000"/>
                </a:solidFill>
                <a:latin typeface="+mj-lt"/>
              </a:rPr>
              <a:t>.</a:t>
            </a:r>
          </a:p>
          <a:p>
            <a:endParaRPr lang="tr-TR" sz="1800" b="1" dirty="0">
              <a:solidFill>
                <a:srgbClr val="FF0000"/>
              </a:solidFill>
              <a:latin typeface="+mj-lt"/>
            </a:endParaRPr>
          </a:p>
          <a:p>
            <a:endParaRPr lang="tr-TR" sz="1800" dirty="0">
              <a:latin typeface="+mj-lt"/>
            </a:endParaRPr>
          </a:p>
          <a:p>
            <a:pPr marL="0" indent="0">
              <a:buNone/>
            </a:pPr>
            <a:r>
              <a:rPr lang="tr-TR" sz="1800" dirty="0" smtClean="0">
                <a:latin typeface="+mj-lt"/>
              </a:rPr>
              <a:t> </a:t>
            </a:r>
            <a:r>
              <a:rPr lang="tr-TR" sz="1800" dirty="0">
                <a:latin typeface="+mj-lt"/>
              </a:rPr>
              <a:t>Bu Yönetmelik uyarınca </a:t>
            </a:r>
            <a:r>
              <a:rPr lang="tr-TR" sz="1800" dirty="0" err="1">
                <a:latin typeface="+mj-lt"/>
              </a:rPr>
              <a:t>OSGB’lere</a:t>
            </a:r>
            <a:r>
              <a:rPr lang="tr-TR" sz="1800" dirty="0">
                <a:latin typeface="+mj-lt"/>
              </a:rPr>
              <a:t> verilen </a:t>
            </a:r>
            <a:r>
              <a:rPr lang="tr-TR" sz="1800" dirty="0">
                <a:solidFill>
                  <a:srgbClr val="FF0000"/>
                </a:solidFill>
                <a:latin typeface="+mj-lt"/>
              </a:rPr>
              <a:t>yetki belgesinin geçerliliği;</a:t>
            </a:r>
          </a:p>
          <a:p>
            <a:r>
              <a:rPr lang="tr-TR" sz="1800" dirty="0">
                <a:latin typeface="+mj-lt"/>
              </a:rPr>
              <a:t>a) Bakanlıkça belirlenen </a:t>
            </a:r>
            <a:r>
              <a:rPr lang="tr-TR" sz="1800" b="1" dirty="0">
                <a:latin typeface="+mj-lt"/>
              </a:rPr>
              <a:t>esaslara aykırı şekilde şube açmaları, yetki aldığı adres veya il sınırları dışında hizmet vermeleri,</a:t>
            </a:r>
          </a:p>
          <a:p>
            <a:r>
              <a:rPr lang="tr-TR" sz="1800" dirty="0">
                <a:latin typeface="+mj-lt"/>
              </a:rPr>
              <a:t>b) Sunmakla yükümlü oldukları </a:t>
            </a:r>
            <a:r>
              <a:rPr lang="tr-TR" sz="1800" b="1" dirty="0">
                <a:latin typeface="+mj-lt"/>
              </a:rPr>
              <a:t>hizmetlerin tamamını veya bir kısmını devretmeleri,</a:t>
            </a:r>
          </a:p>
          <a:p>
            <a:r>
              <a:rPr lang="tr-TR" sz="1800" dirty="0">
                <a:latin typeface="+mj-lt"/>
              </a:rPr>
              <a:t>c) </a:t>
            </a:r>
            <a:r>
              <a:rPr lang="tr-TR" sz="1800" b="1" dirty="0">
                <a:latin typeface="+mj-lt"/>
              </a:rPr>
              <a:t>Şirket ortaklarında yapılan değişikliğin zamanında bildirilmemesi veya </a:t>
            </a:r>
            <a:r>
              <a:rPr lang="tr-TR" sz="1800" b="1" dirty="0">
                <a:solidFill>
                  <a:srgbClr val="FF0000"/>
                </a:solidFill>
                <a:latin typeface="+mj-lt"/>
              </a:rPr>
              <a:t>uygunsuzluğun bildirilmesine rağmen durumun 30 gün içerisinde düzeltilmemesi </a:t>
            </a:r>
            <a:r>
              <a:rPr lang="tr-TR" sz="1800" b="1" dirty="0">
                <a:latin typeface="+mj-lt"/>
              </a:rPr>
              <a:t>ve gerekli bildirimlerin zamanında yapılmaması</a:t>
            </a:r>
            <a:r>
              <a:rPr lang="tr-TR" sz="1800" b="1" dirty="0" smtClean="0">
                <a:latin typeface="+mj-lt"/>
              </a:rPr>
              <a:t>,</a:t>
            </a:r>
          </a:p>
          <a:p>
            <a:r>
              <a:rPr lang="tr-TR" sz="1800" b="1" dirty="0" smtClean="0">
                <a:solidFill>
                  <a:srgbClr val="FF0000"/>
                </a:solidFill>
                <a:latin typeface="+mj-lt"/>
              </a:rPr>
              <a:t>hallerinden </a:t>
            </a:r>
            <a:r>
              <a:rPr lang="tr-TR" sz="1800" b="1" dirty="0">
                <a:solidFill>
                  <a:srgbClr val="FF0000"/>
                </a:solidFill>
                <a:latin typeface="+mj-lt"/>
              </a:rPr>
              <a:t>birinin varlığı halinde doğrudan iptal edilir.</a:t>
            </a:r>
          </a:p>
          <a:p>
            <a:endParaRPr lang="tr-TR" sz="18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2938114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8964488" cy="1052736"/>
          </a:xfrm>
        </p:spPr>
        <p:txBody>
          <a:bodyPr>
            <a:normAutofit fontScale="90000"/>
          </a:bodyPr>
          <a:lstStyle/>
          <a:p>
            <a:r>
              <a:rPr lang="tr-TR" sz="2700" b="1" dirty="0" smtClean="0">
                <a:latin typeface="+mj-lt"/>
              </a:rPr>
              <a:t>EK-1</a:t>
            </a:r>
            <a:r>
              <a:rPr lang="tr-TR" sz="2700" b="1" dirty="0" smtClean="0">
                <a:solidFill>
                  <a:schemeClr val="tx1"/>
                </a:solidFill>
                <a:latin typeface="+mj-lt"/>
              </a:rPr>
              <a:t>: </a:t>
            </a:r>
            <a:r>
              <a:rPr lang="tr-TR" sz="2200" b="1" dirty="0" smtClean="0">
                <a:solidFill>
                  <a:schemeClr val="tx1"/>
                </a:solidFill>
                <a:latin typeface="+mj-lt"/>
              </a:rPr>
              <a:t>İSGB </a:t>
            </a:r>
            <a:r>
              <a:rPr lang="tr-TR" sz="2200" b="1" dirty="0">
                <a:solidFill>
                  <a:schemeClr val="tx1"/>
                </a:solidFill>
                <a:latin typeface="+mj-lt"/>
              </a:rPr>
              <a:t>VE OSGB’LERDE BULUNACAK ASGARİ MALZEME LİSTESİ </a:t>
            </a:r>
            <a:br>
              <a:rPr lang="tr-TR" sz="2200" b="1" dirty="0">
                <a:solidFill>
                  <a:schemeClr val="tx1"/>
                </a:solidFill>
                <a:latin typeface="+mj-lt"/>
              </a:rPr>
            </a:br>
            <a:endParaRPr lang="tr-TR" sz="2200" b="1" dirty="0">
              <a:solidFill>
                <a:schemeClr val="tx1"/>
              </a:solidFill>
              <a:latin typeface="+mj-lt"/>
            </a:endParaRPr>
          </a:p>
        </p:txBody>
      </p:sp>
      <p:sp>
        <p:nvSpPr>
          <p:cNvPr id="3" name="İçerik Yer Tutucusu 2"/>
          <p:cNvSpPr>
            <a:spLocks noGrp="1"/>
          </p:cNvSpPr>
          <p:nvPr>
            <p:ph idx="1"/>
          </p:nvPr>
        </p:nvSpPr>
        <p:spPr>
          <a:xfrm>
            <a:off x="0" y="620688"/>
            <a:ext cx="9036496" cy="5832648"/>
          </a:xfrm>
        </p:spPr>
        <p:txBody>
          <a:bodyPr>
            <a:noAutofit/>
          </a:bodyPr>
          <a:lstStyle/>
          <a:p>
            <a:r>
              <a:rPr lang="tr-TR" sz="1800" dirty="0">
                <a:latin typeface="+mj-lt"/>
              </a:rPr>
              <a:t> 	</a:t>
            </a:r>
            <a:r>
              <a:rPr lang="tr-TR" sz="1800" b="1" dirty="0">
                <a:latin typeface="+mj-lt"/>
                <a:cs typeface="Arial" panose="020B0604020202020204" pitchFamily="34" charset="0"/>
              </a:rPr>
              <a:t>a) </a:t>
            </a:r>
            <a:r>
              <a:rPr lang="tr-TR" sz="1800" b="1" dirty="0" err="1">
                <a:latin typeface="+mj-lt"/>
                <a:cs typeface="Arial" panose="020B0604020202020204" pitchFamily="34" charset="0"/>
              </a:rPr>
              <a:t>Steteskop</a:t>
            </a:r>
            <a:r>
              <a:rPr lang="tr-TR" sz="1800" b="1" dirty="0">
                <a:latin typeface="+mj-lt"/>
                <a:cs typeface="Arial" panose="020B0604020202020204" pitchFamily="34" charset="0"/>
              </a:rPr>
              <a:t>, </a:t>
            </a:r>
            <a:r>
              <a:rPr lang="tr-TR" sz="1800" b="1" dirty="0" smtClean="0">
                <a:latin typeface="+mj-lt"/>
                <a:cs typeface="Arial" panose="020B0604020202020204" pitchFamily="34" charset="0"/>
              </a:rPr>
              <a:t>                 </a:t>
            </a:r>
            <a:endParaRPr lang="tr-TR" sz="1800" b="1" dirty="0">
              <a:latin typeface="+mj-lt"/>
              <a:cs typeface="Arial" panose="020B0604020202020204" pitchFamily="34" charset="0"/>
            </a:endParaRPr>
          </a:p>
          <a:p>
            <a:r>
              <a:rPr lang="tr-TR" sz="1800" b="1" dirty="0">
                <a:latin typeface="+mj-lt"/>
                <a:cs typeface="Arial" panose="020B0604020202020204" pitchFamily="34" charset="0"/>
              </a:rPr>
              <a:t>	b) Tansiyon aleti, </a:t>
            </a:r>
          </a:p>
          <a:p>
            <a:r>
              <a:rPr lang="tr-TR" sz="1800" b="1" dirty="0">
                <a:latin typeface="+mj-lt"/>
                <a:cs typeface="Arial" panose="020B0604020202020204" pitchFamily="34" charset="0"/>
              </a:rPr>
              <a:t>	c) </a:t>
            </a:r>
            <a:r>
              <a:rPr lang="tr-TR" sz="1800" b="1" dirty="0" err="1">
                <a:latin typeface="+mj-lt"/>
                <a:cs typeface="Arial" panose="020B0604020202020204" pitchFamily="34" charset="0"/>
              </a:rPr>
              <a:t>Otoskop</a:t>
            </a:r>
            <a:r>
              <a:rPr lang="tr-TR" sz="1800" b="1" dirty="0">
                <a:latin typeface="+mj-lt"/>
                <a:cs typeface="Arial" panose="020B0604020202020204" pitchFamily="34" charset="0"/>
              </a:rPr>
              <a:t>, </a:t>
            </a:r>
          </a:p>
          <a:p>
            <a:r>
              <a:rPr lang="tr-TR" sz="1800" b="1" dirty="0">
                <a:latin typeface="+mj-lt"/>
                <a:cs typeface="Arial" panose="020B0604020202020204" pitchFamily="34" charset="0"/>
              </a:rPr>
              <a:t>	ç) Oftalmoskop, </a:t>
            </a:r>
          </a:p>
          <a:p>
            <a:r>
              <a:rPr lang="tr-TR" sz="1800" b="1" dirty="0">
                <a:latin typeface="+mj-lt"/>
                <a:cs typeface="Arial" panose="020B0604020202020204" pitchFamily="34" charset="0"/>
              </a:rPr>
              <a:t>	d) Termometre, </a:t>
            </a:r>
          </a:p>
          <a:p>
            <a:r>
              <a:rPr lang="tr-TR" sz="1800" b="1" dirty="0">
                <a:latin typeface="+mj-lt"/>
                <a:cs typeface="Arial" panose="020B0604020202020204" pitchFamily="34" charset="0"/>
              </a:rPr>
              <a:t>	e) Işık kaynağı, </a:t>
            </a:r>
          </a:p>
          <a:p>
            <a:r>
              <a:rPr lang="tr-TR" sz="1800" b="1" dirty="0">
                <a:latin typeface="+mj-lt"/>
                <a:cs typeface="Arial" panose="020B0604020202020204" pitchFamily="34" charset="0"/>
              </a:rPr>
              <a:t>	f) Küçük cerrahi seti,</a:t>
            </a:r>
          </a:p>
          <a:p>
            <a:r>
              <a:rPr lang="tr-TR" sz="1800" b="1" dirty="0">
                <a:latin typeface="+mj-lt"/>
                <a:cs typeface="Arial" panose="020B0604020202020204" pitchFamily="34" charset="0"/>
              </a:rPr>
              <a:t>	g) Paravan, perde </a:t>
            </a:r>
            <a:r>
              <a:rPr lang="tr-TR" sz="1800" b="1" dirty="0" err="1">
                <a:latin typeface="+mj-lt"/>
                <a:cs typeface="Arial" panose="020B0604020202020204" pitchFamily="34" charset="0"/>
              </a:rPr>
              <a:t>v.b</a:t>
            </a:r>
            <a:r>
              <a:rPr lang="tr-TR" sz="1800" b="1" dirty="0">
                <a:latin typeface="+mj-lt"/>
                <a:cs typeface="Arial" panose="020B0604020202020204" pitchFamily="34" charset="0"/>
              </a:rPr>
              <a:t>, </a:t>
            </a:r>
          </a:p>
          <a:p>
            <a:r>
              <a:rPr lang="tr-TR" sz="1800" b="1" dirty="0">
                <a:latin typeface="+mj-lt"/>
                <a:cs typeface="Arial" panose="020B0604020202020204" pitchFamily="34" charset="0"/>
              </a:rPr>
              <a:t>	ğ) Muayene masası, </a:t>
            </a:r>
          </a:p>
          <a:p>
            <a:r>
              <a:rPr lang="tr-TR" sz="1800" b="1" dirty="0">
                <a:latin typeface="+mj-lt"/>
                <a:cs typeface="Arial" panose="020B0604020202020204" pitchFamily="34" charset="0"/>
              </a:rPr>
              <a:t>	h) Refleks çekici</a:t>
            </a:r>
            <a:r>
              <a:rPr lang="tr-TR" sz="1800" b="1" dirty="0">
                <a:solidFill>
                  <a:srgbClr val="002060"/>
                </a:solidFill>
                <a:latin typeface="+mj-lt"/>
                <a:cs typeface="Arial" panose="020B0604020202020204" pitchFamily="34" charset="0"/>
              </a:rPr>
              <a:t>,</a:t>
            </a:r>
          </a:p>
          <a:p>
            <a:r>
              <a:rPr lang="tr-TR" sz="1800" b="1" dirty="0">
                <a:latin typeface="+mj-lt"/>
                <a:cs typeface="Arial" panose="020B0604020202020204" pitchFamily="34" charset="0"/>
              </a:rPr>
              <a:t>	ı) Tartı aleti,</a:t>
            </a:r>
          </a:p>
          <a:p>
            <a:r>
              <a:rPr lang="tr-TR" sz="1800" b="1" dirty="0">
                <a:latin typeface="+mj-lt"/>
                <a:cs typeface="Arial" panose="020B0604020202020204" pitchFamily="34" charset="0"/>
              </a:rPr>
              <a:t>	i) Boy ölçer, </a:t>
            </a:r>
          </a:p>
          <a:p>
            <a:r>
              <a:rPr lang="tr-TR" sz="1800" b="1" dirty="0">
                <a:latin typeface="+mj-lt"/>
                <a:cs typeface="Arial" panose="020B0604020202020204" pitchFamily="34" charset="0"/>
              </a:rPr>
              <a:t>	j) Pansuman seti, </a:t>
            </a:r>
            <a:endParaRPr lang="tr-TR" sz="1800" b="1" dirty="0" smtClean="0">
              <a:latin typeface="+mj-lt"/>
              <a:cs typeface="Arial" panose="020B0604020202020204" pitchFamily="34" charset="0"/>
            </a:endParaRPr>
          </a:p>
          <a:p>
            <a:pPr marL="174625" indent="0">
              <a:buNone/>
            </a:pPr>
            <a:r>
              <a:rPr lang="tr-TR" sz="1800" b="1" dirty="0" smtClean="0">
                <a:latin typeface="+mj-lt"/>
              </a:rPr>
              <a:t>ş</a:t>
            </a:r>
            <a:r>
              <a:rPr lang="tr-TR" sz="1600" b="1" dirty="0">
                <a:latin typeface="+mj-lt"/>
              </a:rPr>
              <a:t>) 15/2/2008 tarihli ve 26788 sayılı Resmî </a:t>
            </a:r>
            <a:r>
              <a:rPr lang="tr-TR" sz="1600" b="1" dirty="0" err="1">
                <a:latin typeface="+mj-lt"/>
              </a:rPr>
              <a:t>Gazete’de</a:t>
            </a:r>
            <a:r>
              <a:rPr lang="tr-TR" sz="1600" b="1" dirty="0">
                <a:latin typeface="+mj-lt"/>
              </a:rPr>
              <a:t> yayımlanan Ayakta Teşhis ve Tedavi Yapılan Özel Sağlık Kuruluşları Hakkında Yönetmeliğe göre </a:t>
            </a:r>
            <a:r>
              <a:rPr lang="tr-TR" sz="1600" b="1" dirty="0">
                <a:solidFill>
                  <a:srgbClr val="FF0000"/>
                </a:solidFill>
                <a:latin typeface="+mj-lt"/>
              </a:rPr>
              <a:t>bulundurulması zorunlu tutulan temel acil ilaçlar, aşılar ve </a:t>
            </a:r>
            <a:r>
              <a:rPr lang="tr-TR" sz="1600" b="1" dirty="0" err="1">
                <a:solidFill>
                  <a:srgbClr val="FF0000"/>
                </a:solidFill>
                <a:latin typeface="+mj-lt"/>
              </a:rPr>
              <a:t>antiserumlar</a:t>
            </a:r>
            <a:r>
              <a:rPr lang="tr-TR" sz="1600" b="1" dirty="0">
                <a:solidFill>
                  <a:srgbClr val="FF0000"/>
                </a:solidFill>
                <a:latin typeface="+mj-lt"/>
              </a:rPr>
              <a:t>.</a:t>
            </a:r>
          </a:p>
          <a:p>
            <a:pPr marL="0" indent="0">
              <a:buNone/>
            </a:pPr>
            <a:r>
              <a:rPr lang="tr-TR" sz="1600" b="1" dirty="0">
                <a:latin typeface="+mj-lt"/>
              </a:rPr>
              <a:t> </a:t>
            </a:r>
            <a:r>
              <a:rPr lang="tr-TR" sz="1600" b="1" dirty="0" smtClean="0">
                <a:latin typeface="+mj-lt"/>
              </a:rPr>
              <a:t>     (Not : </a:t>
            </a:r>
            <a:r>
              <a:rPr lang="tr-TR" sz="1600" b="1" u="sng" dirty="0" smtClean="0">
                <a:latin typeface="+mj-lt"/>
              </a:rPr>
              <a:t>Birden fazla işyeri hekiminin bir arada çalıştığı birimlerde</a:t>
            </a:r>
            <a:r>
              <a:rPr lang="tr-TR" sz="1600" b="1" dirty="0" smtClean="0">
                <a:latin typeface="+mj-lt"/>
              </a:rPr>
              <a:t>, yukarıdaki tıbbi cihaz ve malzemelerden (a)’dan (h) bendine kadar (h bendi dahil) olanlar </a:t>
            </a:r>
            <a:r>
              <a:rPr lang="tr-TR" sz="1600" b="1" dirty="0" smtClean="0">
                <a:solidFill>
                  <a:srgbClr val="FF0000"/>
                </a:solidFill>
                <a:latin typeface="+mj-lt"/>
              </a:rPr>
              <a:t>her işyeri hekimi için ayrı ayrı bulundurulur. )</a:t>
            </a:r>
          </a:p>
          <a:p>
            <a:pPr marL="174625" indent="0"/>
            <a:endParaRPr lang="tr-TR" sz="18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19</a:t>
            </a:fld>
            <a:endParaRPr lang="tr-T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4968552" cy="439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6813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71400"/>
            <a:ext cx="8229600" cy="1143000"/>
          </a:xfrm>
        </p:spPr>
        <p:txBody>
          <a:bodyPr>
            <a:normAutofit/>
          </a:bodyPr>
          <a:lstStyle/>
          <a:p>
            <a:r>
              <a:rPr lang="tr-TR" sz="3600" b="1" u="sng" dirty="0" smtClean="0">
                <a:solidFill>
                  <a:schemeClr val="tx1"/>
                </a:solidFill>
                <a:latin typeface="+mj-lt"/>
                <a:ea typeface="Batang" panose="02030600000101010101" pitchFamily="18" charset="-127"/>
              </a:rPr>
              <a:t>İLGİLİ MEVZUAT</a:t>
            </a:r>
            <a:endParaRPr lang="tr-TR" sz="3600" b="1" u="sng" dirty="0">
              <a:solidFill>
                <a:schemeClr val="tx1"/>
              </a:solidFill>
              <a:latin typeface="+mj-lt"/>
              <a:ea typeface="Batang" panose="02030600000101010101" pitchFamily="18" charset="-127"/>
            </a:endParaRPr>
          </a:p>
        </p:txBody>
      </p:sp>
      <p:sp>
        <p:nvSpPr>
          <p:cNvPr id="3" name="İçerik Yer Tutucusu 2"/>
          <p:cNvSpPr>
            <a:spLocks noGrp="1"/>
          </p:cNvSpPr>
          <p:nvPr>
            <p:ph idx="1"/>
          </p:nvPr>
        </p:nvSpPr>
        <p:spPr>
          <a:xfrm>
            <a:off x="0" y="692696"/>
            <a:ext cx="8964488" cy="5688632"/>
          </a:xfrm>
        </p:spPr>
        <p:txBody>
          <a:bodyPr>
            <a:normAutofit/>
          </a:bodyPr>
          <a:lstStyle/>
          <a:p>
            <a:endParaRPr lang="tr-TR" sz="2400" b="1" dirty="0" smtClean="0">
              <a:solidFill>
                <a:srgbClr val="FF0000"/>
              </a:solidFill>
              <a:latin typeface="+mj-lt"/>
              <a:cs typeface="Arial" panose="020B0604020202020204" pitchFamily="34" charset="0"/>
            </a:endParaRPr>
          </a:p>
          <a:p>
            <a:r>
              <a:rPr lang="tr-TR" sz="2400" b="1" dirty="0" smtClean="0">
                <a:latin typeface="+mj-lt"/>
                <a:cs typeface="Arial" panose="020B0604020202020204" pitchFamily="34" charset="0"/>
              </a:rPr>
              <a:t>İş </a:t>
            </a:r>
            <a:r>
              <a:rPr lang="tr-TR" sz="2400" b="1" dirty="0">
                <a:latin typeface="+mj-lt"/>
                <a:cs typeface="Arial" panose="020B0604020202020204" pitchFamily="34" charset="0"/>
              </a:rPr>
              <a:t>Sağlığı ve Güvenliği Hizmetleri Yönetmeliği, </a:t>
            </a:r>
            <a:endParaRPr lang="tr-TR" sz="2400" b="1" dirty="0" smtClean="0">
              <a:latin typeface="+mj-lt"/>
              <a:cs typeface="Arial" panose="020B0604020202020204" pitchFamily="34" charset="0"/>
            </a:endParaRPr>
          </a:p>
          <a:p>
            <a:pPr marL="0" indent="0">
              <a:buNone/>
            </a:pPr>
            <a:r>
              <a:rPr lang="tr-TR" sz="2400" b="1" dirty="0" smtClean="0">
                <a:solidFill>
                  <a:srgbClr val="002060"/>
                </a:solidFill>
                <a:latin typeface="+mj-lt"/>
              </a:rPr>
              <a:t>    (RG:29.12.2012/28512;  Değişiklik, RG.:31.1.2013-28545)</a:t>
            </a:r>
            <a:endParaRPr lang="tr-TR" sz="2400" b="1" dirty="0">
              <a:solidFill>
                <a:srgbClr val="002060"/>
              </a:solidFill>
              <a:latin typeface="+mj-lt"/>
            </a:endParaRPr>
          </a:p>
          <a:p>
            <a:endParaRPr lang="tr-TR" sz="2400" b="1" dirty="0" smtClean="0">
              <a:solidFill>
                <a:srgbClr val="002060"/>
              </a:solidFill>
              <a:latin typeface="+mj-lt"/>
            </a:endParaRPr>
          </a:p>
          <a:p>
            <a:pPr lvl="0"/>
            <a:r>
              <a:rPr lang="tr-TR" sz="2400" b="1" dirty="0" smtClean="0">
                <a:solidFill>
                  <a:srgbClr val="FF0000"/>
                </a:solidFill>
                <a:latin typeface="+mj-lt"/>
                <a:cs typeface="Arial" panose="020B0604020202020204" pitchFamily="34" charset="0"/>
              </a:rPr>
              <a:t>İş </a:t>
            </a:r>
            <a:r>
              <a:rPr lang="tr-TR" sz="2400" b="1" dirty="0">
                <a:solidFill>
                  <a:srgbClr val="FF0000"/>
                </a:solidFill>
                <a:latin typeface="+mj-lt"/>
                <a:cs typeface="Arial" panose="020B0604020202020204" pitchFamily="34" charset="0"/>
              </a:rPr>
              <a:t>Güvenliği Uzmanlarının Görev, Yetki, Sorumluluk ve Eğitimleri Hakkında Yönetmelik</a:t>
            </a:r>
            <a:r>
              <a:rPr lang="tr-TR" sz="2400" b="1" dirty="0">
                <a:solidFill>
                  <a:srgbClr val="002060"/>
                </a:solidFill>
                <a:latin typeface="+mj-lt"/>
                <a:cs typeface="Arial" panose="020B0604020202020204" pitchFamily="34" charset="0"/>
              </a:rPr>
              <a:t>, </a:t>
            </a:r>
            <a:r>
              <a:rPr lang="tr-TR" sz="2400" b="1" dirty="0">
                <a:solidFill>
                  <a:srgbClr val="002060"/>
                </a:solidFill>
                <a:latin typeface="+mj-lt"/>
              </a:rPr>
              <a:t> </a:t>
            </a:r>
          </a:p>
          <a:p>
            <a:pPr marL="0" lvl="0" indent="0">
              <a:buNone/>
            </a:pPr>
            <a:r>
              <a:rPr lang="tr-TR" sz="2400" b="1" dirty="0">
                <a:solidFill>
                  <a:srgbClr val="002060"/>
                </a:solidFill>
                <a:latin typeface="+mj-lt"/>
              </a:rPr>
              <a:t> </a:t>
            </a:r>
            <a:r>
              <a:rPr lang="tr-TR" sz="2400" b="1" dirty="0" smtClean="0">
                <a:solidFill>
                  <a:srgbClr val="002060"/>
                </a:solidFill>
                <a:latin typeface="+mj-lt"/>
              </a:rPr>
              <a:t>   (RG.: 29.12.2012 /28512;  Değişiklik:RG-11/10/2013-28792)</a:t>
            </a:r>
            <a:r>
              <a:rPr lang="tr-TR" sz="2400" b="1" dirty="0">
                <a:solidFill>
                  <a:srgbClr val="FF0000"/>
                </a:solidFill>
                <a:latin typeface="+mj-lt"/>
                <a:cs typeface="Arial" panose="020B0604020202020204" pitchFamily="34" charset="0"/>
              </a:rPr>
              <a:t> </a:t>
            </a:r>
            <a:endParaRPr lang="tr-TR" sz="2400" b="1" dirty="0" smtClean="0">
              <a:solidFill>
                <a:srgbClr val="FF0000"/>
              </a:solidFill>
              <a:latin typeface="+mj-lt"/>
              <a:cs typeface="Arial" panose="020B0604020202020204" pitchFamily="34" charset="0"/>
            </a:endParaRPr>
          </a:p>
          <a:p>
            <a:pPr lvl="0"/>
            <a:endParaRPr lang="tr-TR" sz="2400" b="1" dirty="0">
              <a:solidFill>
                <a:srgbClr val="FF0000"/>
              </a:solidFill>
              <a:latin typeface="+mj-lt"/>
              <a:cs typeface="Arial" panose="020B0604020202020204" pitchFamily="34" charset="0"/>
            </a:endParaRPr>
          </a:p>
          <a:p>
            <a:pPr lvl="0"/>
            <a:r>
              <a:rPr lang="tr-TR" sz="2400" b="1" dirty="0" smtClean="0">
                <a:solidFill>
                  <a:srgbClr val="FF0000"/>
                </a:solidFill>
                <a:latin typeface="+mj-lt"/>
                <a:cs typeface="Arial" panose="020B0604020202020204" pitchFamily="34" charset="0"/>
              </a:rPr>
              <a:t>İşyeri </a:t>
            </a:r>
            <a:r>
              <a:rPr lang="tr-TR" sz="2400" b="1" dirty="0">
                <a:solidFill>
                  <a:srgbClr val="FF0000"/>
                </a:solidFill>
                <a:latin typeface="+mj-lt"/>
                <a:cs typeface="Arial" panose="020B0604020202020204" pitchFamily="34" charset="0"/>
              </a:rPr>
              <a:t>Hekimlerinin Görev, Yetki, Sorumluluk ve Eğitimleri Hakkında Yönetmelik</a:t>
            </a:r>
            <a:r>
              <a:rPr lang="tr-TR" sz="2400" b="1" dirty="0">
                <a:solidFill>
                  <a:srgbClr val="002060"/>
                </a:solidFill>
                <a:latin typeface="+mj-lt"/>
                <a:cs typeface="Arial" panose="020B0604020202020204" pitchFamily="34" charset="0"/>
              </a:rPr>
              <a:t>,   (RG: 20.07.2013 /28713)</a:t>
            </a:r>
          </a:p>
          <a:p>
            <a:pPr marL="0" lvl="0" indent="0">
              <a:buNone/>
            </a:pPr>
            <a:endParaRPr lang="tr-TR" sz="2400" b="1" dirty="0" smtClean="0">
              <a:solidFill>
                <a:srgbClr val="002060"/>
              </a:solidFill>
              <a:latin typeface="+mj-lt"/>
            </a:endParaRPr>
          </a:p>
          <a:p>
            <a:r>
              <a:rPr lang="tr-TR" sz="2400" b="1" dirty="0" smtClean="0">
                <a:solidFill>
                  <a:srgbClr val="FF0000"/>
                </a:solidFill>
                <a:latin typeface="+mj-lt"/>
                <a:cs typeface="Arial" panose="020B0604020202020204" pitchFamily="34" charset="0"/>
              </a:rPr>
              <a:t>İş </a:t>
            </a:r>
            <a:r>
              <a:rPr lang="tr-TR" sz="2400" b="1" dirty="0">
                <a:solidFill>
                  <a:srgbClr val="FF0000"/>
                </a:solidFill>
                <a:latin typeface="+mj-lt"/>
                <a:cs typeface="Arial" panose="020B0604020202020204" pitchFamily="34" charset="0"/>
              </a:rPr>
              <a:t>Sağlığı ve Güvenliğine İlişkin İşyeri Tehlike Sınıfları Tebliği, </a:t>
            </a:r>
            <a:r>
              <a:rPr lang="tr-TR" sz="2400" b="1" dirty="0" smtClean="0">
                <a:solidFill>
                  <a:srgbClr val="002060"/>
                </a:solidFill>
                <a:latin typeface="+mj-lt"/>
                <a:cs typeface="Arial" panose="020B0604020202020204" pitchFamily="34" charset="0"/>
              </a:rPr>
              <a:t> </a:t>
            </a:r>
            <a:r>
              <a:rPr lang="tr-TR" sz="2400" b="1" dirty="0" smtClean="0">
                <a:solidFill>
                  <a:srgbClr val="002060"/>
                </a:solidFill>
                <a:latin typeface="+mj-lt"/>
              </a:rPr>
              <a:t>(RG:  29.03.2013/28602)</a:t>
            </a:r>
          </a:p>
          <a:p>
            <a:endParaRPr lang="tr-TR" sz="2000" b="1"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2</a:t>
            </a:fld>
            <a:endParaRPr lang="tr-TR" dirty="0"/>
          </a:p>
        </p:txBody>
      </p:sp>
    </p:spTree>
    <p:extLst>
      <p:ext uri="{BB962C8B-B14F-4D97-AF65-F5344CB8AC3E}">
        <p14:creationId xmlns:p14="http://schemas.microsoft.com/office/powerpoint/2010/main" val="2987886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384" y="29720"/>
            <a:ext cx="9036496" cy="6858000"/>
          </a:xfrm>
        </p:spPr>
        <p:txBody>
          <a:bodyPr>
            <a:normAutofit/>
          </a:bodyPr>
          <a:lstStyle/>
          <a:p>
            <a:pPr marL="0" lvl="0" indent="0" algn="ctr">
              <a:buNone/>
            </a:pPr>
            <a:endParaRPr lang="tr-TR" sz="2400" b="1" dirty="0" smtClean="0">
              <a:solidFill>
                <a:srgbClr val="002060"/>
              </a:solidFill>
              <a:latin typeface="+mj-lt"/>
            </a:endParaRPr>
          </a:p>
          <a:p>
            <a:pPr marL="0" lvl="0" indent="0" algn="ctr">
              <a:buNone/>
            </a:pPr>
            <a:endParaRPr lang="tr-TR" sz="2400" b="1" dirty="0">
              <a:solidFill>
                <a:srgbClr val="002060"/>
              </a:solidFill>
              <a:latin typeface="+mj-lt"/>
            </a:endParaRPr>
          </a:p>
          <a:p>
            <a:pPr marL="0" lvl="0" indent="0" algn="ctr">
              <a:buNone/>
            </a:pPr>
            <a:r>
              <a:rPr lang="tr-TR" sz="2400" b="1" dirty="0" smtClean="0">
                <a:solidFill>
                  <a:srgbClr val="002060"/>
                </a:solidFill>
                <a:latin typeface="+mj-lt"/>
              </a:rPr>
              <a:t> </a:t>
            </a:r>
            <a:r>
              <a:rPr lang="tr-TR" sz="3200" b="1" dirty="0" smtClean="0">
                <a:latin typeface="+mj-lt"/>
              </a:rPr>
              <a:t>İş </a:t>
            </a:r>
            <a:r>
              <a:rPr lang="tr-TR" sz="3200" b="1" dirty="0">
                <a:latin typeface="+mj-lt"/>
              </a:rPr>
              <a:t>Güvenliği </a:t>
            </a:r>
            <a:r>
              <a:rPr lang="tr-TR" sz="3200" b="1" dirty="0" smtClean="0">
                <a:latin typeface="+mj-lt"/>
              </a:rPr>
              <a:t>Uzmanlarının</a:t>
            </a:r>
          </a:p>
          <a:p>
            <a:pPr marL="0" lvl="0" indent="0" algn="ctr">
              <a:buNone/>
            </a:pPr>
            <a:r>
              <a:rPr lang="tr-TR" sz="3200" b="1" dirty="0" smtClean="0">
                <a:latin typeface="+mj-lt"/>
              </a:rPr>
              <a:t>Görev</a:t>
            </a:r>
            <a:r>
              <a:rPr lang="tr-TR" sz="3200" b="1" dirty="0">
                <a:latin typeface="+mj-lt"/>
              </a:rPr>
              <a:t>, Yetki, </a:t>
            </a:r>
            <a:r>
              <a:rPr lang="tr-TR" sz="3200" b="1" dirty="0" smtClean="0">
                <a:latin typeface="+mj-lt"/>
              </a:rPr>
              <a:t>Sorumluluk ve </a:t>
            </a:r>
            <a:r>
              <a:rPr lang="tr-TR" sz="3200" b="1" dirty="0">
                <a:latin typeface="+mj-lt"/>
              </a:rPr>
              <a:t>Eğitimleri </a:t>
            </a:r>
            <a:endParaRPr lang="tr-TR" sz="3200" b="1" dirty="0" smtClean="0">
              <a:latin typeface="+mj-lt"/>
            </a:endParaRPr>
          </a:p>
          <a:p>
            <a:pPr marL="0" lvl="0" indent="0" algn="ctr">
              <a:buNone/>
            </a:pPr>
            <a:r>
              <a:rPr lang="tr-TR" sz="3200" b="1" dirty="0" smtClean="0">
                <a:latin typeface="+mj-lt"/>
              </a:rPr>
              <a:t>Hakkında Yönetmelik</a:t>
            </a:r>
          </a:p>
          <a:p>
            <a:pPr lvl="0" algn="ctr"/>
            <a:endParaRPr lang="tr-TR" sz="2400" b="1" dirty="0">
              <a:solidFill>
                <a:srgbClr val="002060"/>
              </a:solidFill>
              <a:latin typeface="+mj-lt"/>
            </a:endParaRPr>
          </a:p>
          <a:p>
            <a:pPr marL="0" lvl="0" indent="0" algn="ctr">
              <a:buNone/>
            </a:pPr>
            <a:r>
              <a:rPr lang="tr-TR" sz="2400" b="1" dirty="0" smtClean="0">
                <a:solidFill>
                  <a:srgbClr val="002060"/>
                </a:solidFill>
                <a:latin typeface="+mj-lt"/>
              </a:rPr>
              <a:t>  </a:t>
            </a:r>
          </a:p>
          <a:p>
            <a:pPr marL="0" lvl="0" indent="0" algn="ctr">
              <a:buNone/>
            </a:pPr>
            <a:r>
              <a:rPr lang="tr-TR" sz="2000" b="1" dirty="0">
                <a:solidFill>
                  <a:srgbClr val="FF0000"/>
                </a:solidFill>
                <a:latin typeface="+mj-lt"/>
              </a:rPr>
              <a:t> </a:t>
            </a:r>
            <a:r>
              <a:rPr lang="tr-TR" sz="2000" b="1" dirty="0" smtClean="0">
                <a:solidFill>
                  <a:srgbClr val="FF0000"/>
                </a:solidFill>
                <a:latin typeface="+mj-lt"/>
              </a:rPr>
              <a:t>  </a:t>
            </a:r>
            <a:r>
              <a:rPr lang="tr-TR" sz="2400" b="1" dirty="0" smtClean="0">
                <a:solidFill>
                  <a:srgbClr val="FF0000"/>
                </a:solidFill>
                <a:latin typeface="+mj-lt"/>
              </a:rPr>
              <a:t>(RG.: 29.12.2012 /28512;  Değişiklik:RG-11/10/2013-28792)</a:t>
            </a:r>
          </a:p>
          <a:p>
            <a:endParaRPr lang="tr-TR" sz="2400" dirty="0">
              <a:solidFill>
                <a:srgbClr val="FF0000"/>
              </a:solidFill>
              <a:latin typeface="+mj-lt"/>
            </a:endParaRPr>
          </a:p>
        </p:txBody>
      </p:sp>
    </p:spTree>
    <p:extLst>
      <p:ext uri="{BB962C8B-B14F-4D97-AF65-F5344CB8AC3E}">
        <p14:creationId xmlns:p14="http://schemas.microsoft.com/office/powerpoint/2010/main" val="1847680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6"/>
          <p:cNvSpPr>
            <a:spLocks noGrp="1"/>
          </p:cNvSpPr>
          <p:nvPr>
            <p:ph idx="1"/>
          </p:nvPr>
        </p:nvSpPr>
        <p:spPr>
          <a:xfrm>
            <a:off x="0" y="260648"/>
            <a:ext cx="9144000" cy="6336704"/>
          </a:xfrm>
        </p:spPr>
        <p:txBody>
          <a:bodyPr>
            <a:normAutofit lnSpcReduction="10000"/>
          </a:bodyPr>
          <a:lstStyle/>
          <a:p>
            <a:pPr marL="0" indent="0">
              <a:buNone/>
            </a:pPr>
            <a:r>
              <a:rPr lang="tr-TR" sz="3600" b="1" dirty="0" smtClean="0">
                <a:latin typeface="+mj-lt"/>
              </a:rPr>
              <a:t>  Tanımlar </a:t>
            </a:r>
            <a:r>
              <a:rPr lang="tr-TR" sz="3600" b="1" dirty="0">
                <a:latin typeface="+mj-lt"/>
              </a:rPr>
              <a:t>ve kısaltmalar</a:t>
            </a:r>
            <a:endParaRPr lang="tr-TR" sz="3600" b="1" dirty="0" smtClean="0">
              <a:latin typeface="+mj-lt"/>
            </a:endParaRPr>
          </a:p>
          <a:p>
            <a:endParaRPr lang="tr-TR" sz="2800" b="1" dirty="0" smtClean="0">
              <a:latin typeface="+mj-lt"/>
            </a:endParaRPr>
          </a:p>
          <a:p>
            <a:r>
              <a:rPr lang="tr-TR" sz="2800" b="1" dirty="0" smtClean="0">
                <a:latin typeface="+mj-lt"/>
              </a:rPr>
              <a:t>Eğitim </a:t>
            </a:r>
            <a:r>
              <a:rPr lang="tr-TR" sz="2800" b="1" dirty="0">
                <a:latin typeface="+mj-lt"/>
              </a:rPr>
              <a:t>kurumu: </a:t>
            </a:r>
            <a:r>
              <a:rPr lang="tr-TR" sz="2800" dirty="0">
                <a:latin typeface="+mj-lt"/>
              </a:rPr>
              <a:t>İş güvenliği uzmanlarının ve diğer sağlık personelinin eğitimlerini vermek üzere Bakanlıkça yetkilendirilen </a:t>
            </a:r>
            <a:r>
              <a:rPr lang="tr-TR" sz="2800" dirty="0">
                <a:solidFill>
                  <a:srgbClr val="FF0000"/>
                </a:solidFill>
                <a:latin typeface="+mj-lt"/>
              </a:rPr>
              <a:t>kamu kurum ve kuruluşları</a:t>
            </a:r>
            <a:r>
              <a:rPr lang="tr-TR" sz="2800" dirty="0">
                <a:latin typeface="+mj-lt"/>
              </a:rPr>
              <a:t>, </a:t>
            </a:r>
            <a:r>
              <a:rPr lang="tr-TR" sz="2800" dirty="0">
                <a:solidFill>
                  <a:srgbClr val="FF0000"/>
                </a:solidFill>
                <a:latin typeface="+mj-lt"/>
              </a:rPr>
              <a:t>üniversiteler </a:t>
            </a:r>
            <a:r>
              <a:rPr lang="tr-TR" sz="2800" dirty="0">
                <a:latin typeface="+mj-lt"/>
              </a:rPr>
              <a:t>ve 13/1/2011 tarihli ve 6102 sayılı Türk Ticaret Kanununa göre faaliyet gösteren </a:t>
            </a:r>
            <a:r>
              <a:rPr lang="tr-TR" sz="2800" dirty="0">
                <a:solidFill>
                  <a:srgbClr val="FF0000"/>
                </a:solidFill>
                <a:latin typeface="+mj-lt"/>
              </a:rPr>
              <a:t>şirketler</a:t>
            </a:r>
            <a:r>
              <a:rPr lang="tr-TR" sz="2800" dirty="0">
                <a:latin typeface="+mj-lt"/>
              </a:rPr>
              <a:t> tarafından kurulan </a:t>
            </a:r>
            <a:r>
              <a:rPr lang="tr-TR" sz="2800" dirty="0" smtClean="0">
                <a:latin typeface="+mj-lt"/>
              </a:rPr>
              <a:t>müesseseler</a:t>
            </a:r>
          </a:p>
          <a:p>
            <a:pPr marL="0" indent="0">
              <a:buNone/>
            </a:pPr>
            <a:endParaRPr lang="tr-TR" sz="2800" dirty="0">
              <a:latin typeface="+mj-lt"/>
            </a:endParaRPr>
          </a:p>
          <a:p>
            <a:r>
              <a:rPr lang="tr-TR" sz="2800" b="1" dirty="0" smtClean="0">
                <a:solidFill>
                  <a:srgbClr val="FF0000"/>
                </a:solidFill>
                <a:latin typeface="+mj-lt"/>
              </a:rPr>
              <a:t>Eğitim </a:t>
            </a:r>
            <a:r>
              <a:rPr lang="tr-TR" sz="2800" b="1" dirty="0">
                <a:solidFill>
                  <a:srgbClr val="FF0000"/>
                </a:solidFill>
                <a:latin typeface="+mj-lt"/>
              </a:rPr>
              <a:t>programı</a:t>
            </a:r>
            <a:r>
              <a:rPr lang="tr-TR" sz="2800" dirty="0">
                <a:latin typeface="+mj-lt"/>
              </a:rPr>
              <a:t>: Uzaktan, yüz yüze ve uygulamalı eğitim derslerinin </a:t>
            </a:r>
            <a:r>
              <a:rPr lang="tr-TR" sz="2800" dirty="0">
                <a:solidFill>
                  <a:srgbClr val="002060"/>
                </a:solidFill>
                <a:latin typeface="+mj-lt"/>
              </a:rPr>
              <a:t>tarih ve saatleri, asil ve yedek eğiticileri, katılımcıları ile eğitim mekânı </a:t>
            </a:r>
            <a:r>
              <a:rPr lang="tr-TR" sz="2800" dirty="0">
                <a:latin typeface="+mj-lt"/>
              </a:rPr>
              <a:t>gibi unsurlardan ve </a:t>
            </a:r>
            <a:r>
              <a:rPr lang="tr-TR" sz="2800" u="sng" dirty="0">
                <a:latin typeface="+mj-lt"/>
              </a:rPr>
              <a:t>bu unsurlara ilişkin her türlü bilgi ve belgeden oluşan </a:t>
            </a:r>
            <a:r>
              <a:rPr lang="tr-TR" sz="2800" u="sng" dirty="0" smtClean="0">
                <a:latin typeface="+mj-lt"/>
              </a:rPr>
              <a:t>program</a:t>
            </a:r>
            <a:endParaRPr lang="tr-TR" sz="2800" u="sng" dirty="0">
              <a:latin typeface="+mj-lt"/>
            </a:endParaRPr>
          </a:p>
          <a:p>
            <a:endParaRPr lang="tr-TR" sz="2400" dirty="0">
              <a:latin typeface="+mj-lt"/>
            </a:endParaRPr>
          </a:p>
          <a:p>
            <a:endParaRPr lang="tr-TR" sz="2400" dirty="0">
              <a:latin typeface="+mj-lt"/>
            </a:endParaRPr>
          </a:p>
        </p:txBody>
      </p:sp>
      <p:sp>
        <p:nvSpPr>
          <p:cNvPr id="5" name="Slayt Numarası Yer Tutucusu 4"/>
          <p:cNvSpPr>
            <a:spLocks noGrp="1"/>
          </p:cNvSpPr>
          <p:nvPr>
            <p:ph type="sldNum" sz="quarter" idx="12"/>
          </p:nvPr>
        </p:nvSpPr>
        <p:spPr/>
        <p:txBody>
          <a:bodyPr/>
          <a:lstStyle/>
          <a:p>
            <a:fld id="{B1DEFA8C-F947-479F-BE07-76B6B3F80BF1}" type="slidenum">
              <a:rPr lang="tr-TR" smtClean="0"/>
              <a:pPr/>
              <a:t>21</a:t>
            </a:fld>
            <a:endParaRPr lang="tr-TR"/>
          </a:p>
        </p:txBody>
      </p:sp>
    </p:spTree>
    <p:extLst>
      <p:ext uri="{BB962C8B-B14F-4D97-AF65-F5344CB8AC3E}">
        <p14:creationId xmlns:p14="http://schemas.microsoft.com/office/powerpoint/2010/main" val="339295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4812" y="836712"/>
            <a:ext cx="9324528" cy="4896544"/>
          </a:xfrm>
        </p:spPr>
        <p:txBody>
          <a:bodyPr>
            <a:normAutofit fontScale="92500" lnSpcReduction="10000"/>
          </a:bodyPr>
          <a:lstStyle/>
          <a:p>
            <a:r>
              <a:rPr lang="tr-TR" sz="3000" b="1" dirty="0">
                <a:latin typeface="+mj-lt"/>
              </a:rPr>
              <a:t>İş güvenliği uzmanı</a:t>
            </a:r>
            <a:r>
              <a:rPr lang="tr-TR" sz="3000" dirty="0">
                <a:latin typeface="+mj-lt"/>
              </a:rPr>
              <a:t>: İş sağlığı ve güvenliği alanında görev yapmak üzere </a:t>
            </a:r>
            <a:r>
              <a:rPr lang="tr-TR" sz="3000" b="1" dirty="0">
                <a:solidFill>
                  <a:srgbClr val="002060"/>
                </a:solidFill>
                <a:latin typeface="+mj-lt"/>
              </a:rPr>
              <a:t>Bakanlıkça yetkilendirilmiş, iş güvenliği uzmanlığı belgesine sahip</a:t>
            </a:r>
            <a:r>
              <a:rPr lang="tr-TR" sz="3000" dirty="0">
                <a:latin typeface="+mj-lt"/>
              </a:rPr>
              <a:t>, Bakanlık ve ilgili kuruluşlarında çalışma hayatını denetleyen </a:t>
            </a:r>
            <a:r>
              <a:rPr lang="tr-TR" sz="3000" dirty="0">
                <a:solidFill>
                  <a:srgbClr val="FF0000"/>
                </a:solidFill>
                <a:latin typeface="+mj-lt"/>
              </a:rPr>
              <a:t>müfettişler </a:t>
            </a:r>
            <a:r>
              <a:rPr lang="tr-TR" sz="3000" dirty="0">
                <a:latin typeface="+mj-lt"/>
              </a:rPr>
              <a:t>ile</a:t>
            </a:r>
            <a:r>
              <a:rPr lang="tr-TR" sz="3000" dirty="0">
                <a:solidFill>
                  <a:srgbClr val="FF0000"/>
                </a:solidFill>
                <a:latin typeface="+mj-lt"/>
              </a:rPr>
              <a:t> mühendislik veya mimarlık eğitimi veren </a:t>
            </a:r>
            <a:r>
              <a:rPr lang="tr-TR" sz="3000" dirty="0" smtClean="0">
                <a:solidFill>
                  <a:srgbClr val="FF0000"/>
                </a:solidFill>
                <a:latin typeface="+mj-lt"/>
              </a:rPr>
              <a:t>fakültelerin </a:t>
            </a:r>
            <a:r>
              <a:rPr lang="tr-TR" sz="3000" dirty="0">
                <a:solidFill>
                  <a:srgbClr val="FF0000"/>
                </a:solidFill>
                <a:latin typeface="+mj-lt"/>
              </a:rPr>
              <a:t>mezunları </a:t>
            </a:r>
            <a:r>
              <a:rPr lang="tr-TR" sz="3000" dirty="0">
                <a:latin typeface="+mj-lt"/>
              </a:rPr>
              <a:t>ile</a:t>
            </a:r>
            <a:r>
              <a:rPr lang="tr-TR" sz="3000" dirty="0">
                <a:solidFill>
                  <a:srgbClr val="FF0000"/>
                </a:solidFill>
                <a:latin typeface="+mj-lt"/>
              </a:rPr>
              <a:t> teknik </a:t>
            </a:r>
            <a:r>
              <a:rPr lang="tr-TR" sz="3000" dirty="0" smtClean="0">
                <a:solidFill>
                  <a:srgbClr val="FF0000"/>
                </a:solidFill>
                <a:latin typeface="+mj-lt"/>
              </a:rPr>
              <a:t>elemanlar </a:t>
            </a:r>
          </a:p>
          <a:p>
            <a:endParaRPr lang="tr-TR" sz="3000" dirty="0" smtClean="0">
              <a:latin typeface="+mj-lt"/>
            </a:endParaRPr>
          </a:p>
          <a:p>
            <a:r>
              <a:rPr lang="tr-TR" sz="3000" b="1" dirty="0" smtClean="0">
                <a:solidFill>
                  <a:srgbClr val="FF0000"/>
                </a:solidFill>
                <a:latin typeface="+mj-lt"/>
              </a:rPr>
              <a:t>Teknik eleman</a:t>
            </a:r>
            <a:r>
              <a:rPr lang="tr-TR" sz="3000" b="1" dirty="0" smtClean="0">
                <a:latin typeface="+mj-lt"/>
              </a:rPr>
              <a:t>: </a:t>
            </a:r>
            <a:r>
              <a:rPr lang="tr-TR" sz="3000" dirty="0" smtClean="0">
                <a:solidFill>
                  <a:srgbClr val="002060"/>
                </a:solidFill>
                <a:latin typeface="+mj-lt"/>
              </a:rPr>
              <a:t>Teknik öğretmenler</a:t>
            </a:r>
            <a:r>
              <a:rPr lang="tr-TR" sz="3000" dirty="0">
                <a:solidFill>
                  <a:srgbClr val="002060"/>
                </a:solidFill>
                <a:latin typeface="+mj-lt"/>
              </a:rPr>
              <a:t>, </a:t>
            </a:r>
            <a:r>
              <a:rPr lang="tr-TR" sz="3000" b="1" dirty="0">
                <a:solidFill>
                  <a:srgbClr val="002060"/>
                </a:solidFill>
                <a:latin typeface="+mj-lt"/>
              </a:rPr>
              <a:t> </a:t>
            </a:r>
            <a:r>
              <a:rPr lang="tr-TR" sz="3000" dirty="0">
                <a:solidFill>
                  <a:srgbClr val="002060"/>
                </a:solidFill>
                <a:latin typeface="+mj-lt"/>
              </a:rPr>
              <a:t>fizikçi, kimyager </a:t>
            </a:r>
            <a:r>
              <a:rPr lang="tr-TR" sz="3000" dirty="0">
                <a:latin typeface="+mj-lt"/>
              </a:rPr>
              <a:t>veya </a:t>
            </a:r>
            <a:r>
              <a:rPr lang="tr-TR" sz="3000" dirty="0">
                <a:solidFill>
                  <a:srgbClr val="002060"/>
                </a:solidFill>
                <a:latin typeface="+mj-lt"/>
              </a:rPr>
              <a:t>biyolog</a:t>
            </a:r>
            <a:r>
              <a:rPr lang="tr-TR" sz="3000" dirty="0">
                <a:latin typeface="+mj-lt"/>
              </a:rPr>
              <a:t> unvanına sahip olanlar ile </a:t>
            </a:r>
            <a:r>
              <a:rPr lang="tr-TR" sz="3000" dirty="0" smtClean="0">
                <a:solidFill>
                  <a:srgbClr val="FF0000"/>
                </a:solidFill>
                <a:latin typeface="+mj-lt"/>
              </a:rPr>
              <a:t>üniversitelerin </a:t>
            </a:r>
            <a:r>
              <a:rPr lang="tr-TR" sz="3000" dirty="0">
                <a:solidFill>
                  <a:srgbClr val="FF0000"/>
                </a:solidFill>
                <a:latin typeface="+mj-lt"/>
              </a:rPr>
              <a:t>meslek yüksekokullarının </a:t>
            </a:r>
            <a:r>
              <a:rPr lang="tr-TR" sz="3000" b="1" dirty="0">
                <a:solidFill>
                  <a:srgbClr val="002060"/>
                </a:solidFill>
                <a:latin typeface="+mj-lt"/>
              </a:rPr>
              <a:t>iş sağlığı ve güvenliği programı </a:t>
            </a:r>
            <a:r>
              <a:rPr lang="tr-TR" sz="3000" b="1" dirty="0" smtClean="0">
                <a:solidFill>
                  <a:srgbClr val="002060"/>
                </a:solidFill>
                <a:latin typeface="+mj-lt"/>
              </a:rPr>
              <a:t>mezunları</a:t>
            </a:r>
            <a:endParaRPr lang="tr-TR" sz="3000" b="1" dirty="0">
              <a:solidFill>
                <a:srgbClr val="002060"/>
              </a:solidFill>
              <a:latin typeface="+mj-lt"/>
            </a:endParaRPr>
          </a:p>
          <a:p>
            <a:endParaRPr lang="tr-TR" sz="3000" dirty="0" smtClean="0">
              <a:latin typeface="+mj-lt"/>
            </a:endParaRP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22</a:t>
            </a:fld>
            <a:endParaRPr lang="tr-TR"/>
          </a:p>
        </p:txBody>
      </p:sp>
    </p:spTree>
    <p:extLst>
      <p:ext uri="{BB962C8B-B14F-4D97-AF65-F5344CB8AC3E}">
        <p14:creationId xmlns:p14="http://schemas.microsoft.com/office/powerpoint/2010/main" val="2207595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6"/>
          <p:cNvSpPr>
            <a:spLocks noGrp="1"/>
          </p:cNvSpPr>
          <p:nvPr>
            <p:ph idx="1"/>
          </p:nvPr>
        </p:nvSpPr>
        <p:spPr>
          <a:xfrm>
            <a:off x="0" y="116632"/>
            <a:ext cx="8964488" cy="7200800"/>
          </a:xfrm>
        </p:spPr>
        <p:txBody>
          <a:bodyPr>
            <a:normAutofit fontScale="40000" lnSpcReduction="20000"/>
          </a:bodyPr>
          <a:lstStyle/>
          <a:p>
            <a:pPr marL="0" indent="0" algn="ctr">
              <a:buNone/>
            </a:pPr>
            <a:r>
              <a:rPr lang="tr-TR" sz="8600" b="1" dirty="0">
                <a:latin typeface="+mj-lt"/>
              </a:rPr>
              <a:t>İş güvenliği uzmanı görevlendirme </a:t>
            </a:r>
            <a:r>
              <a:rPr lang="tr-TR" sz="8600" b="1" dirty="0" smtClean="0">
                <a:latin typeface="+mj-lt"/>
              </a:rPr>
              <a:t>yükümlülüğü</a:t>
            </a:r>
          </a:p>
          <a:p>
            <a:pPr marL="276225" indent="-103188">
              <a:buNone/>
            </a:pPr>
            <a:r>
              <a:rPr lang="tr-TR" sz="7400" dirty="0" smtClean="0">
                <a:latin typeface="+mj-lt"/>
              </a:rPr>
              <a:t> </a:t>
            </a:r>
            <a:r>
              <a:rPr lang="tr-TR" sz="6000" dirty="0">
                <a:latin typeface="+mj-lt"/>
              </a:rPr>
              <a:t>Mesleki risklerin önlenmesi ve </a:t>
            </a:r>
            <a:r>
              <a:rPr lang="tr-TR" sz="6000" dirty="0" smtClean="0">
                <a:latin typeface="+mj-lt"/>
              </a:rPr>
              <a:t>bu risklerden</a:t>
            </a:r>
            <a:r>
              <a:rPr lang="tr-TR" sz="6000" dirty="0">
                <a:latin typeface="+mj-lt"/>
              </a:rPr>
              <a:t> </a:t>
            </a:r>
            <a:r>
              <a:rPr lang="tr-TR" sz="6000" dirty="0" err="1">
                <a:latin typeface="+mj-lt"/>
              </a:rPr>
              <a:t>korunulmasına</a:t>
            </a:r>
            <a:r>
              <a:rPr lang="tr-TR" sz="6000" dirty="0">
                <a:latin typeface="+mj-lt"/>
              </a:rPr>
              <a:t> yönelik çalışmaları da kapsayacak iş sağlığı ve güvenliği hizmetlerinin sunulması için işveren;</a:t>
            </a:r>
          </a:p>
          <a:p>
            <a:r>
              <a:rPr lang="tr-TR" sz="7000" dirty="0">
                <a:latin typeface="+mj-lt"/>
              </a:rPr>
              <a:t> </a:t>
            </a:r>
            <a:r>
              <a:rPr lang="tr-TR" sz="7000" dirty="0" smtClean="0">
                <a:latin typeface="+mj-lt"/>
              </a:rPr>
              <a:t>- </a:t>
            </a:r>
            <a:r>
              <a:rPr lang="tr-TR" sz="7000" b="1" dirty="0">
                <a:solidFill>
                  <a:srgbClr val="002060"/>
                </a:solidFill>
                <a:latin typeface="+mj-lt"/>
              </a:rPr>
              <a:t>işyerinin tehlike sınıfı ve çalışan sayısını dikkate alarak </a:t>
            </a:r>
            <a:r>
              <a:rPr lang="tr-TR" sz="7000" b="1" dirty="0">
                <a:solidFill>
                  <a:srgbClr val="FF0000"/>
                </a:solidFill>
                <a:latin typeface="+mj-lt"/>
              </a:rPr>
              <a:t>iş güvenliği uzmanı </a:t>
            </a:r>
            <a:r>
              <a:rPr lang="tr-TR" sz="7000" b="1" dirty="0" smtClean="0">
                <a:solidFill>
                  <a:srgbClr val="FF0000"/>
                </a:solidFill>
                <a:latin typeface="+mj-lt"/>
              </a:rPr>
              <a:t> </a:t>
            </a:r>
            <a:r>
              <a:rPr lang="tr-TR" sz="7000" b="1" dirty="0">
                <a:solidFill>
                  <a:srgbClr val="FF0000"/>
                </a:solidFill>
                <a:latin typeface="+mj-lt"/>
              </a:rPr>
              <a:t>görevlendirir. </a:t>
            </a:r>
            <a:r>
              <a:rPr lang="tr-TR" sz="7000" b="1" dirty="0">
                <a:solidFill>
                  <a:srgbClr val="002060"/>
                </a:solidFill>
                <a:latin typeface="+mj-lt"/>
              </a:rPr>
              <a:t>Çalışanları arasında belirlenen niteliklere sahip personel bulunmaması hâlinde, bu yükümlülüğünü </a:t>
            </a:r>
            <a:r>
              <a:rPr lang="tr-TR" sz="7000" b="1" dirty="0">
                <a:solidFill>
                  <a:srgbClr val="FF0000"/>
                </a:solidFill>
                <a:latin typeface="+mj-lt"/>
              </a:rPr>
              <a:t>ortak sağlık ve güvenlik </a:t>
            </a:r>
            <a:r>
              <a:rPr lang="tr-TR" sz="7000" b="1" dirty="0" smtClean="0">
                <a:solidFill>
                  <a:srgbClr val="FF0000"/>
                </a:solidFill>
                <a:latin typeface="+mj-lt"/>
              </a:rPr>
              <a:t>birimler</a:t>
            </a:r>
            <a:r>
              <a:rPr lang="tr-TR" sz="7000" b="1" dirty="0" smtClean="0">
                <a:solidFill>
                  <a:srgbClr val="002060"/>
                </a:solidFill>
                <a:latin typeface="+mj-lt"/>
              </a:rPr>
              <a:t>inden (</a:t>
            </a:r>
            <a:r>
              <a:rPr lang="tr-TR" sz="7000" b="1" dirty="0" smtClean="0">
                <a:solidFill>
                  <a:srgbClr val="FF0000"/>
                </a:solidFill>
                <a:latin typeface="+mj-lt"/>
              </a:rPr>
              <a:t>OSGB</a:t>
            </a:r>
            <a:r>
              <a:rPr lang="tr-TR" sz="7000" b="1" dirty="0" smtClean="0">
                <a:solidFill>
                  <a:srgbClr val="002060"/>
                </a:solidFill>
                <a:latin typeface="+mj-lt"/>
              </a:rPr>
              <a:t>) </a:t>
            </a:r>
            <a:r>
              <a:rPr lang="tr-TR" sz="7000" b="1" dirty="0">
                <a:solidFill>
                  <a:srgbClr val="002060"/>
                </a:solidFill>
                <a:latin typeface="+mj-lt"/>
              </a:rPr>
              <a:t>veya </a:t>
            </a:r>
            <a:r>
              <a:rPr lang="tr-TR" sz="7000" b="1" dirty="0">
                <a:solidFill>
                  <a:srgbClr val="FF0000"/>
                </a:solidFill>
                <a:latin typeface="+mj-lt"/>
              </a:rPr>
              <a:t>yetkilendirilmiş toplum sağlığı </a:t>
            </a:r>
            <a:r>
              <a:rPr lang="tr-TR" sz="7000" b="1" dirty="0" smtClean="0">
                <a:solidFill>
                  <a:srgbClr val="FF0000"/>
                </a:solidFill>
                <a:latin typeface="+mj-lt"/>
              </a:rPr>
              <a:t>merkezleri</a:t>
            </a:r>
            <a:r>
              <a:rPr lang="tr-TR" sz="7000" b="1" dirty="0" smtClean="0">
                <a:solidFill>
                  <a:srgbClr val="002060"/>
                </a:solidFill>
                <a:latin typeface="+mj-lt"/>
              </a:rPr>
              <a:t>nden (</a:t>
            </a:r>
            <a:r>
              <a:rPr lang="tr-TR" sz="7000" b="1" dirty="0" smtClean="0">
                <a:solidFill>
                  <a:srgbClr val="FF0000"/>
                </a:solidFill>
                <a:latin typeface="+mj-lt"/>
              </a:rPr>
              <a:t>TSM</a:t>
            </a:r>
            <a:r>
              <a:rPr lang="tr-TR" sz="7000" b="1" dirty="0" smtClean="0">
                <a:solidFill>
                  <a:srgbClr val="002060"/>
                </a:solidFill>
                <a:latin typeface="+mj-lt"/>
              </a:rPr>
              <a:t>)  </a:t>
            </a:r>
            <a:r>
              <a:rPr lang="tr-TR" sz="7000" b="1" dirty="0">
                <a:solidFill>
                  <a:srgbClr val="002060"/>
                </a:solidFill>
                <a:latin typeface="+mj-lt"/>
              </a:rPr>
              <a:t>hizmet alarak yerine getirebilir</a:t>
            </a:r>
            <a:r>
              <a:rPr lang="tr-TR" sz="7000" b="1" dirty="0" smtClean="0">
                <a:solidFill>
                  <a:srgbClr val="002060"/>
                </a:solidFill>
                <a:latin typeface="+mj-lt"/>
              </a:rPr>
              <a:t>.</a:t>
            </a:r>
          </a:p>
          <a:p>
            <a:endParaRPr lang="tr-TR" sz="7000" b="1" dirty="0" smtClean="0">
              <a:solidFill>
                <a:srgbClr val="002060"/>
              </a:solidFill>
              <a:latin typeface="+mj-lt"/>
            </a:endParaRPr>
          </a:p>
          <a:p>
            <a:r>
              <a:rPr lang="tr-TR" sz="7000" dirty="0">
                <a:latin typeface="+mj-lt"/>
              </a:rPr>
              <a:t>- Bu Yönetmelikte belirtilen niteliklere ve gerekli belgeye sahip olması halinde, </a:t>
            </a:r>
            <a:r>
              <a:rPr lang="tr-TR" sz="7000" b="1" dirty="0">
                <a:solidFill>
                  <a:srgbClr val="002060"/>
                </a:solidFill>
                <a:latin typeface="+mj-lt"/>
              </a:rPr>
              <a:t>çalışan sayısı ve tehlike sınıfını dikkate alarak </a:t>
            </a:r>
            <a:r>
              <a:rPr lang="tr-TR" sz="7000" b="1" dirty="0">
                <a:solidFill>
                  <a:srgbClr val="FF0000"/>
                </a:solidFill>
                <a:latin typeface="+mj-lt"/>
              </a:rPr>
              <a:t>kendi işyerinde, iş güvenliği uzmanlığı görevini üstlenebilir.</a:t>
            </a:r>
          </a:p>
          <a:p>
            <a:endParaRPr lang="tr-TR" sz="7400" b="1" dirty="0">
              <a:solidFill>
                <a:srgbClr val="002060"/>
              </a:solidFill>
              <a:latin typeface="+mj-lt"/>
            </a:endParaRPr>
          </a:p>
        </p:txBody>
      </p:sp>
      <p:sp>
        <p:nvSpPr>
          <p:cNvPr id="5" name="Slayt Numarası Yer Tutucusu 4"/>
          <p:cNvSpPr>
            <a:spLocks noGrp="1"/>
          </p:cNvSpPr>
          <p:nvPr>
            <p:ph type="sldNum" sz="quarter" idx="12"/>
          </p:nvPr>
        </p:nvSpPr>
        <p:spPr/>
        <p:txBody>
          <a:bodyPr/>
          <a:lstStyle/>
          <a:p>
            <a:fld id="{B1DEFA8C-F947-479F-BE07-76B6B3F80BF1}" type="slidenum">
              <a:rPr lang="tr-TR" smtClean="0"/>
              <a:pPr/>
              <a:t>23</a:t>
            </a:fld>
            <a:endParaRPr lang="tr-TR"/>
          </a:p>
        </p:txBody>
      </p:sp>
    </p:spTree>
    <p:extLst>
      <p:ext uri="{BB962C8B-B14F-4D97-AF65-F5344CB8AC3E}">
        <p14:creationId xmlns:p14="http://schemas.microsoft.com/office/powerpoint/2010/main" val="657969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8164" y="0"/>
            <a:ext cx="9752164" cy="1143000"/>
          </a:xfrm>
        </p:spPr>
        <p:txBody>
          <a:bodyPr>
            <a:normAutofit/>
          </a:bodyPr>
          <a:lstStyle/>
          <a:p>
            <a:r>
              <a:rPr lang="tr-TR" sz="2800" b="1" dirty="0" smtClean="0">
                <a:solidFill>
                  <a:schemeClr val="tx1"/>
                </a:solidFill>
                <a:latin typeface="+mj-lt"/>
              </a:rPr>
              <a:t>İş güvenliği uzmanlarının nitelikleri </a:t>
            </a:r>
            <a:br>
              <a:rPr lang="tr-TR" sz="2800" b="1" dirty="0" smtClean="0">
                <a:solidFill>
                  <a:schemeClr val="tx1"/>
                </a:solidFill>
                <a:latin typeface="+mj-lt"/>
              </a:rPr>
            </a:br>
            <a:r>
              <a:rPr lang="tr-TR" sz="2800" b="1" dirty="0" smtClean="0">
                <a:solidFill>
                  <a:schemeClr val="tx1"/>
                </a:solidFill>
                <a:latin typeface="+mj-lt"/>
              </a:rPr>
              <a:t>ve görevlendirilme kriterleri</a:t>
            </a:r>
            <a:endParaRPr lang="tr-TR" sz="2800" dirty="0">
              <a:solidFill>
                <a:schemeClr val="tx1"/>
              </a:solidFill>
              <a:latin typeface="+mj-lt"/>
            </a:endParaRPr>
          </a:p>
        </p:txBody>
      </p:sp>
      <p:sp>
        <p:nvSpPr>
          <p:cNvPr id="3" name="İçerik Yer Tutucusu 2"/>
          <p:cNvSpPr>
            <a:spLocks noGrp="1"/>
          </p:cNvSpPr>
          <p:nvPr>
            <p:ph idx="1"/>
          </p:nvPr>
        </p:nvSpPr>
        <p:spPr>
          <a:xfrm>
            <a:off x="-180528" y="1052736"/>
            <a:ext cx="9324528" cy="5688632"/>
          </a:xfrm>
        </p:spPr>
        <p:txBody>
          <a:bodyPr>
            <a:noAutofit/>
          </a:bodyPr>
          <a:lstStyle/>
          <a:p>
            <a:r>
              <a:rPr lang="tr-TR" sz="2400" dirty="0" smtClean="0">
                <a:latin typeface="+mj-lt"/>
              </a:rPr>
              <a:t>(1</a:t>
            </a:r>
            <a:r>
              <a:rPr lang="tr-TR" sz="2400" dirty="0">
                <a:latin typeface="+mj-lt"/>
              </a:rPr>
              <a:t>) İşverence iş güvenliği uzmanı olarak görevlendirilecekler, </a:t>
            </a:r>
            <a:r>
              <a:rPr lang="tr-TR" sz="2400" dirty="0" smtClean="0">
                <a:latin typeface="+mj-lt"/>
              </a:rPr>
              <a:t> </a:t>
            </a:r>
            <a:r>
              <a:rPr lang="tr-TR" sz="2400" b="1" dirty="0">
                <a:latin typeface="+mj-lt"/>
              </a:rPr>
              <a:t>geçerli iş güvenliği uzmanlığı belgesine sahip </a:t>
            </a:r>
            <a:r>
              <a:rPr lang="tr-TR" sz="2400" dirty="0">
                <a:latin typeface="+mj-lt"/>
              </a:rPr>
              <a:t>olmak zorundadır</a:t>
            </a:r>
            <a:r>
              <a:rPr lang="tr-TR" sz="2400" dirty="0" smtClean="0">
                <a:solidFill>
                  <a:srgbClr val="FF0000"/>
                </a:solidFill>
                <a:latin typeface="+mj-lt"/>
              </a:rPr>
              <a:t>.</a:t>
            </a:r>
          </a:p>
          <a:p>
            <a:pPr marL="0" indent="0">
              <a:buNone/>
            </a:pPr>
            <a:endParaRPr lang="tr-TR" sz="2400" dirty="0">
              <a:latin typeface="+mj-lt"/>
            </a:endParaRPr>
          </a:p>
          <a:p>
            <a:r>
              <a:rPr lang="tr-TR" sz="2400" dirty="0">
                <a:latin typeface="+mj-lt"/>
              </a:rPr>
              <a:t>(2) </a:t>
            </a:r>
            <a:r>
              <a:rPr lang="tr-TR" sz="2400" b="1" dirty="0">
                <a:solidFill>
                  <a:srgbClr val="FF0000"/>
                </a:solidFill>
                <a:latin typeface="+mj-lt"/>
              </a:rPr>
              <a:t>İş güvenliği uzmanlarından; (</a:t>
            </a:r>
            <a:r>
              <a:rPr lang="tr-TR" sz="2400" b="1" dirty="0">
                <a:solidFill>
                  <a:srgbClr val="002060"/>
                </a:solidFill>
                <a:latin typeface="+mj-lt"/>
              </a:rPr>
              <a:t>C) sınıfı </a:t>
            </a:r>
            <a:r>
              <a:rPr lang="tr-TR" sz="2400" b="1" dirty="0">
                <a:solidFill>
                  <a:srgbClr val="FF0000"/>
                </a:solidFill>
                <a:latin typeface="+mj-lt"/>
              </a:rPr>
              <a:t>belgeye sahip olanlar az tehlikeli sınıfta, </a:t>
            </a:r>
            <a:r>
              <a:rPr lang="tr-TR" sz="2400" b="1" dirty="0">
                <a:solidFill>
                  <a:srgbClr val="002060"/>
                </a:solidFill>
                <a:latin typeface="+mj-lt"/>
              </a:rPr>
              <a:t>(B) sınıfı </a:t>
            </a:r>
            <a:r>
              <a:rPr lang="tr-TR" sz="2400" b="1" dirty="0">
                <a:solidFill>
                  <a:srgbClr val="FF0000"/>
                </a:solidFill>
                <a:latin typeface="+mj-lt"/>
              </a:rPr>
              <a:t>belgeye sahip olanlar az tehlikeli ve tehlikeli sınıflarda, </a:t>
            </a:r>
            <a:r>
              <a:rPr lang="tr-TR" sz="2400" b="1" dirty="0">
                <a:solidFill>
                  <a:srgbClr val="002060"/>
                </a:solidFill>
                <a:latin typeface="+mj-lt"/>
              </a:rPr>
              <a:t>(A) sınıfı </a:t>
            </a:r>
            <a:r>
              <a:rPr lang="tr-TR" sz="2400" b="1" dirty="0">
                <a:solidFill>
                  <a:srgbClr val="FF0000"/>
                </a:solidFill>
                <a:latin typeface="+mj-lt"/>
              </a:rPr>
              <a:t>belgeye sahip olanlar ise bütün tehlike sınıflarında yer alan işyerlerinde çalışabilirler</a:t>
            </a:r>
            <a:r>
              <a:rPr lang="tr-TR" sz="2400" b="1" dirty="0" smtClean="0">
                <a:solidFill>
                  <a:srgbClr val="FF0000"/>
                </a:solidFill>
                <a:latin typeface="+mj-lt"/>
              </a:rPr>
              <a:t>.</a:t>
            </a:r>
          </a:p>
          <a:p>
            <a:pPr marL="0" indent="0">
              <a:buNone/>
            </a:pPr>
            <a:endParaRPr lang="tr-TR" sz="2400" dirty="0">
              <a:latin typeface="+mj-lt"/>
            </a:endParaRPr>
          </a:p>
          <a:p>
            <a:r>
              <a:rPr lang="tr-TR" sz="2400" dirty="0">
                <a:latin typeface="+mj-lt"/>
              </a:rPr>
              <a:t>(3) </a:t>
            </a:r>
            <a:r>
              <a:rPr lang="tr-TR" sz="2400" b="1" u="sng" dirty="0">
                <a:solidFill>
                  <a:srgbClr val="FF0000"/>
                </a:solidFill>
                <a:latin typeface="+mj-lt"/>
              </a:rPr>
              <a:t>Birden fazla </a:t>
            </a:r>
            <a:r>
              <a:rPr lang="tr-TR" sz="2400" u="sng" dirty="0">
                <a:latin typeface="+mj-lt"/>
              </a:rPr>
              <a:t>iş güvenliği uzmanının görevlendirilmesinin gerektiği işyerlerinde</a:t>
            </a:r>
            <a:r>
              <a:rPr lang="tr-TR" sz="2400" dirty="0">
                <a:latin typeface="+mj-lt"/>
              </a:rPr>
              <a:t>, </a:t>
            </a:r>
            <a:r>
              <a:rPr lang="tr-TR" sz="2400" b="1" u="sng" dirty="0">
                <a:solidFill>
                  <a:srgbClr val="FF0000"/>
                </a:solidFill>
                <a:latin typeface="+mj-lt"/>
              </a:rPr>
              <a:t>sadece tam süreli </a:t>
            </a:r>
            <a:r>
              <a:rPr lang="tr-TR" sz="2400" u="sng" dirty="0">
                <a:latin typeface="+mj-lt"/>
              </a:rPr>
              <a:t>olarak görevlendirilen iş güvenliği uzmanının</a:t>
            </a:r>
            <a:r>
              <a:rPr lang="tr-TR" sz="2400" b="1" dirty="0">
                <a:solidFill>
                  <a:srgbClr val="FF0000"/>
                </a:solidFill>
                <a:latin typeface="+mj-lt"/>
              </a:rPr>
              <a:t>, işyerinin tehlike sınıfına uygun belgeye sahip olması yeterlidir</a:t>
            </a:r>
            <a:r>
              <a:rPr lang="tr-TR" sz="2400" b="1" dirty="0" smtClean="0">
                <a:solidFill>
                  <a:srgbClr val="FF0000"/>
                </a:solidFill>
                <a:latin typeface="+mj-lt"/>
              </a:rPr>
              <a:t>.</a:t>
            </a:r>
          </a:p>
          <a:p>
            <a:pPr marL="0" indent="0">
              <a:buNone/>
            </a:pPr>
            <a:endParaRPr lang="tr-TR" sz="2400" dirty="0">
              <a:latin typeface="+mj-lt"/>
            </a:endParaRPr>
          </a:p>
          <a:p>
            <a:pPr marL="0" indent="0">
              <a:buNone/>
            </a:pPr>
            <a:endParaRPr lang="tr-TR" sz="2400" dirty="0">
              <a:latin typeface="+mj-lt"/>
            </a:endParaRPr>
          </a:p>
          <a:p>
            <a:endParaRPr lang="tr-TR" sz="24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24</a:t>
            </a:fld>
            <a:endParaRPr lang="tr-TR"/>
          </a:p>
        </p:txBody>
      </p:sp>
    </p:spTree>
    <p:extLst>
      <p:ext uri="{BB962C8B-B14F-4D97-AF65-F5344CB8AC3E}">
        <p14:creationId xmlns:p14="http://schemas.microsoft.com/office/powerpoint/2010/main" val="3127644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16632"/>
            <a:ext cx="8507288" cy="1143000"/>
          </a:xfrm>
        </p:spPr>
        <p:txBody>
          <a:bodyPr>
            <a:normAutofit fontScale="90000"/>
          </a:bodyPr>
          <a:lstStyle/>
          <a:p>
            <a:r>
              <a:rPr lang="tr-TR" sz="3600" b="1" dirty="0" smtClean="0">
                <a:solidFill>
                  <a:schemeClr val="tx1"/>
                </a:solidFill>
                <a:latin typeface="+mj-lt"/>
              </a:rPr>
              <a:t>İş güvenliği uzmanlığı belgesi Sınıfları</a:t>
            </a:r>
            <a:r>
              <a:rPr lang="tr-TR" dirty="0" smtClean="0">
                <a:solidFill>
                  <a:schemeClr val="tx1"/>
                </a:solidFill>
                <a:latin typeface="+mj-lt"/>
              </a:rPr>
              <a:t/>
            </a:r>
            <a:br>
              <a:rPr lang="tr-TR" dirty="0" smtClean="0">
                <a:solidFill>
                  <a:schemeClr val="tx1"/>
                </a:solidFill>
                <a:latin typeface="+mj-lt"/>
              </a:rPr>
            </a:br>
            <a:endParaRPr lang="tr-TR" dirty="0">
              <a:solidFill>
                <a:schemeClr val="tx1"/>
              </a:solidFill>
              <a:latin typeface="+mj-lt"/>
            </a:endParaRPr>
          </a:p>
        </p:txBody>
      </p:sp>
      <p:sp>
        <p:nvSpPr>
          <p:cNvPr id="3" name="İçerik Yer Tutucusu 2"/>
          <p:cNvSpPr>
            <a:spLocks noGrp="1"/>
          </p:cNvSpPr>
          <p:nvPr>
            <p:ph idx="1"/>
          </p:nvPr>
        </p:nvSpPr>
        <p:spPr>
          <a:xfrm>
            <a:off x="0" y="692696"/>
            <a:ext cx="9036496" cy="5949280"/>
          </a:xfrm>
        </p:spPr>
        <p:txBody>
          <a:bodyPr>
            <a:noAutofit/>
          </a:bodyPr>
          <a:lstStyle/>
          <a:p>
            <a:r>
              <a:rPr lang="tr-TR" sz="1800" u="sng" dirty="0" smtClean="0">
                <a:solidFill>
                  <a:srgbClr val="002060"/>
                </a:solidFill>
                <a:latin typeface="+mj-lt"/>
              </a:rPr>
              <a:t>a)  </a:t>
            </a:r>
            <a:r>
              <a:rPr lang="tr-TR" sz="1800" u="sng" dirty="0">
                <a:solidFill>
                  <a:srgbClr val="002060"/>
                </a:solidFill>
                <a:latin typeface="+mj-lt"/>
              </a:rPr>
              <a:t>(A) sınıfı iş güvenliği uzmanlığı </a:t>
            </a:r>
            <a:r>
              <a:rPr lang="tr-TR" sz="1800" u="sng" dirty="0" smtClean="0">
                <a:solidFill>
                  <a:srgbClr val="002060"/>
                </a:solidFill>
                <a:latin typeface="+mj-lt"/>
              </a:rPr>
              <a:t>belgesi</a:t>
            </a:r>
            <a:endParaRPr lang="tr-TR" sz="1800" dirty="0">
              <a:latin typeface="+mj-lt"/>
            </a:endParaRPr>
          </a:p>
          <a:p>
            <a:r>
              <a:rPr lang="tr-TR" sz="1800" dirty="0">
                <a:latin typeface="+mj-lt"/>
              </a:rPr>
              <a:t>1) (B) sınıfı iş güvenliği uzmanlığı belgesiyle en az dört yıl fiilen görev yaptığını iş güvenliği uzmanlığı sözleşmesi ile belgeleyen ve (A) sınıfı iş güvenliği uzmanlığı eğitimine katılarak yapılacak (A) sınıfı iş güvenliği uzmanlığı sınavında başarılı olanlara</a:t>
            </a:r>
            <a:r>
              <a:rPr lang="tr-TR" sz="1800" dirty="0" smtClean="0">
                <a:latin typeface="+mj-lt"/>
              </a:rPr>
              <a:t>,</a:t>
            </a:r>
            <a:endParaRPr lang="tr-TR" sz="1800" dirty="0">
              <a:latin typeface="+mj-lt"/>
            </a:endParaRPr>
          </a:p>
          <a:p>
            <a:r>
              <a:rPr lang="tr-TR" sz="1800" dirty="0">
                <a:latin typeface="+mj-lt"/>
              </a:rPr>
              <a:t>2) Mühendislik veya mimarlık eğitimi veren fakülte mezunları ile teknik elemanlardan; </a:t>
            </a:r>
            <a:r>
              <a:rPr lang="tr-TR" sz="1800" dirty="0">
                <a:solidFill>
                  <a:srgbClr val="FF0000"/>
                </a:solidFill>
                <a:latin typeface="+mj-lt"/>
              </a:rPr>
              <a:t>iş sağlığı ve güvenliği veya iş güvenliği programında doktora yapmış </a:t>
            </a:r>
            <a:r>
              <a:rPr lang="tr-TR" sz="1800" dirty="0">
                <a:latin typeface="+mj-lt"/>
              </a:rPr>
              <a:t>olanlara</a:t>
            </a:r>
            <a:r>
              <a:rPr lang="tr-TR" sz="1800" dirty="0" smtClean="0">
                <a:latin typeface="+mj-lt"/>
              </a:rPr>
              <a:t>,</a:t>
            </a:r>
          </a:p>
          <a:p>
            <a:endParaRPr lang="tr-TR" sz="1800" dirty="0">
              <a:latin typeface="+mj-lt"/>
            </a:endParaRPr>
          </a:p>
          <a:p>
            <a:r>
              <a:rPr lang="tr-TR" sz="1800" dirty="0">
                <a:latin typeface="+mj-lt"/>
              </a:rPr>
              <a:t>3) </a:t>
            </a:r>
            <a:r>
              <a:rPr lang="tr-TR" sz="1800" u="sng" dirty="0">
                <a:latin typeface="+mj-lt"/>
              </a:rPr>
              <a:t>Genel Müdürlük veya bağlı birimlerinde </a:t>
            </a:r>
            <a:r>
              <a:rPr lang="tr-TR" sz="1800" dirty="0">
                <a:solidFill>
                  <a:srgbClr val="FF0000"/>
                </a:solidFill>
                <a:latin typeface="+mj-lt"/>
              </a:rPr>
              <a:t>en az on yıl görev </a:t>
            </a:r>
            <a:r>
              <a:rPr lang="tr-TR" sz="1800" dirty="0">
                <a:latin typeface="+mj-lt"/>
              </a:rPr>
              <a:t>yapmış mühendislik veya mimarlık eğitimi veren fakülte mezunları ile teknik elemanlara</a:t>
            </a:r>
            <a:r>
              <a:rPr lang="tr-TR" sz="1800" dirty="0" smtClean="0">
                <a:latin typeface="+mj-lt"/>
              </a:rPr>
              <a:t>,</a:t>
            </a:r>
          </a:p>
          <a:p>
            <a:endParaRPr lang="tr-TR" sz="1800" dirty="0">
              <a:latin typeface="+mj-lt"/>
            </a:endParaRPr>
          </a:p>
          <a:p>
            <a:r>
              <a:rPr lang="tr-TR" sz="1800" dirty="0">
                <a:latin typeface="+mj-lt"/>
              </a:rPr>
              <a:t>4) İş sağlığı ve güvenliği alanında müfettiş yardımcılığı süresi dâhil </a:t>
            </a:r>
            <a:r>
              <a:rPr lang="tr-TR" sz="1800" dirty="0">
                <a:solidFill>
                  <a:srgbClr val="FF0000"/>
                </a:solidFill>
                <a:latin typeface="+mj-lt"/>
              </a:rPr>
              <a:t>en az on yıl görev </a:t>
            </a:r>
            <a:r>
              <a:rPr lang="tr-TR" sz="1800" dirty="0">
                <a:latin typeface="+mj-lt"/>
              </a:rPr>
              <a:t>yapmış mühendis, mimar veya </a:t>
            </a:r>
            <a:r>
              <a:rPr lang="tr-TR" sz="1800" dirty="0">
                <a:solidFill>
                  <a:srgbClr val="FF0000"/>
                </a:solidFill>
                <a:latin typeface="+mj-lt"/>
              </a:rPr>
              <a:t>teknik</a:t>
            </a:r>
            <a:r>
              <a:rPr lang="tr-TR" sz="1800" dirty="0">
                <a:latin typeface="+mj-lt"/>
              </a:rPr>
              <a:t> eleman olan </a:t>
            </a:r>
            <a:r>
              <a:rPr lang="tr-TR" sz="1800" dirty="0">
                <a:solidFill>
                  <a:srgbClr val="FF0000"/>
                </a:solidFill>
                <a:latin typeface="+mj-lt"/>
              </a:rPr>
              <a:t>iş müfettişlerine</a:t>
            </a:r>
            <a:r>
              <a:rPr lang="tr-TR" sz="1800" dirty="0" smtClean="0">
                <a:latin typeface="+mj-lt"/>
              </a:rPr>
              <a:t>,</a:t>
            </a:r>
          </a:p>
          <a:p>
            <a:endParaRPr lang="tr-TR" sz="1800" dirty="0">
              <a:latin typeface="+mj-lt"/>
            </a:endParaRPr>
          </a:p>
          <a:p>
            <a:r>
              <a:rPr lang="tr-TR" sz="1800" dirty="0">
                <a:latin typeface="+mj-lt"/>
              </a:rPr>
              <a:t>5) </a:t>
            </a:r>
            <a:r>
              <a:rPr lang="tr-TR" sz="1800" u="sng" dirty="0">
                <a:latin typeface="+mj-lt"/>
              </a:rPr>
              <a:t>Genel Müdürlük ve bağlı birimlerinde </a:t>
            </a:r>
            <a:r>
              <a:rPr lang="tr-TR" sz="1800" dirty="0">
                <a:latin typeface="+mj-lt"/>
              </a:rPr>
              <a:t>uzman yardımcılığı süresi dâhil en </a:t>
            </a:r>
            <a:r>
              <a:rPr lang="tr-TR" sz="1800" dirty="0">
                <a:solidFill>
                  <a:srgbClr val="FF0000"/>
                </a:solidFill>
                <a:latin typeface="+mj-lt"/>
              </a:rPr>
              <a:t>az on yıl </a:t>
            </a:r>
            <a:r>
              <a:rPr lang="tr-TR" sz="1800" dirty="0" smtClean="0">
                <a:solidFill>
                  <a:srgbClr val="FF0000"/>
                </a:solidFill>
                <a:latin typeface="+mj-lt"/>
              </a:rPr>
              <a:t> </a:t>
            </a:r>
            <a:r>
              <a:rPr lang="tr-TR" sz="1800" dirty="0">
                <a:solidFill>
                  <a:srgbClr val="FF0000"/>
                </a:solidFill>
                <a:latin typeface="+mj-lt"/>
              </a:rPr>
              <a:t>görev </a:t>
            </a:r>
            <a:r>
              <a:rPr lang="tr-TR" sz="1800" dirty="0">
                <a:latin typeface="+mj-lt"/>
              </a:rPr>
              <a:t>yapmış mühendislik veya mimarlık eğitimi veren fakülte mezunları ile teknik </a:t>
            </a:r>
            <a:r>
              <a:rPr lang="tr-TR" sz="1800" dirty="0" smtClean="0">
                <a:latin typeface="+mj-lt"/>
              </a:rPr>
              <a:t>eleman </a:t>
            </a:r>
            <a:r>
              <a:rPr lang="tr-TR" sz="1800" dirty="0">
                <a:latin typeface="+mj-lt"/>
              </a:rPr>
              <a:t>olan </a:t>
            </a:r>
            <a:r>
              <a:rPr lang="tr-TR" sz="1800" dirty="0">
                <a:solidFill>
                  <a:srgbClr val="FF0000"/>
                </a:solidFill>
                <a:latin typeface="+mj-lt"/>
              </a:rPr>
              <a:t>iş sağlığı ve güvenliği uzmanlarına</a:t>
            </a:r>
            <a:r>
              <a:rPr lang="tr-TR" sz="1800" dirty="0" smtClean="0">
                <a:latin typeface="+mj-lt"/>
              </a:rPr>
              <a:t>,</a:t>
            </a:r>
          </a:p>
          <a:p>
            <a:r>
              <a:rPr lang="tr-TR" sz="1800" dirty="0" smtClean="0">
                <a:latin typeface="+mj-lt"/>
              </a:rPr>
              <a:t>EK-1’deki </a:t>
            </a:r>
            <a:r>
              <a:rPr lang="tr-TR" sz="1800" dirty="0">
                <a:latin typeface="+mj-lt"/>
              </a:rPr>
              <a:t>örneğine uygun olarak Genel Müdürlükçe verilir.</a:t>
            </a:r>
          </a:p>
          <a:p>
            <a:endParaRPr lang="tr-TR" sz="18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25</a:t>
            </a:fld>
            <a:endParaRPr lang="tr-TR"/>
          </a:p>
        </p:txBody>
      </p:sp>
    </p:spTree>
    <p:extLst>
      <p:ext uri="{BB962C8B-B14F-4D97-AF65-F5344CB8AC3E}">
        <p14:creationId xmlns:p14="http://schemas.microsoft.com/office/powerpoint/2010/main" val="1509371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188640"/>
            <a:ext cx="9036496" cy="922114"/>
          </a:xfrm>
        </p:spPr>
        <p:txBody>
          <a:bodyPr>
            <a:noAutofit/>
          </a:bodyPr>
          <a:lstStyle/>
          <a:p>
            <a:pPr algn="l"/>
            <a:r>
              <a:rPr lang="tr-TR" sz="2800" b="1" u="sng" dirty="0" smtClean="0">
                <a:solidFill>
                  <a:srgbClr val="002060"/>
                </a:solidFill>
                <a:latin typeface="+mj-lt"/>
              </a:rPr>
              <a:t> b) </a:t>
            </a:r>
            <a:r>
              <a:rPr lang="tr-TR" sz="2000" b="1" u="sng" dirty="0" smtClean="0">
                <a:solidFill>
                  <a:srgbClr val="002060"/>
                </a:solidFill>
                <a:latin typeface="+mj-lt"/>
              </a:rPr>
              <a:t>(B) sınıfı iş güvenliği uzmanlığı belgesi</a:t>
            </a:r>
            <a:r>
              <a:rPr lang="tr-TR" sz="2400" b="1" dirty="0" smtClean="0">
                <a:solidFill>
                  <a:srgbClr val="002060"/>
                </a:solidFill>
                <a:latin typeface="+mj-lt"/>
              </a:rPr>
              <a:t/>
            </a:r>
            <a:br>
              <a:rPr lang="tr-TR" sz="2400" b="1" dirty="0" smtClean="0">
                <a:solidFill>
                  <a:srgbClr val="002060"/>
                </a:solidFill>
                <a:latin typeface="+mj-lt"/>
              </a:rPr>
            </a:br>
            <a:endParaRPr lang="tr-TR" sz="2400" dirty="0">
              <a:solidFill>
                <a:srgbClr val="002060"/>
              </a:solidFill>
              <a:latin typeface="+mj-lt"/>
            </a:endParaRPr>
          </a:p>
        </p:txBody>
      </p:sp>
      <p:sp>
        <p:nvSpPr>
          <p:cNvPr id="3" name="İçerik Yer Tutucusu 2"/>
          <p:cNvSpPr>
            <a:spLocks noGrp="1"/>
          </p:cNvSpPr>
          <p:nvPr>
            <p:ph idx="1"/>
          </p:nvPr>
        </p:nvSpPr>
        <p:spPr>
          <a:xfrm>
            <a:off x="107504" y="836712"/>
            <a:ext cx="8784976" cy="5256584"/>
          </a:xfrm>
        </p:spPr>
        <p:txBody>
          <a:bodyPr>
            <a:normAutofit fontScale="32500" lnSpcReduction="20000"/>
          </a:bodyPr>
          <a:lstStyle/>
          <a:p>
            <a:r>
              <a:rPr lang="tr-TR" sz="6000" dirty="0" smtClean="0">
                <a:latin typeface="+mj-lt"/>
              </a:rPr>
              <a:t>1</a:t>
            </a:r>
            <a:r>
              <a:rPr lang="tr-TR" sz="6200" b="1" dirty="0">
                <a:latin typeface="+mj-lt"/>
              </a:rPr>
              <a:t>) (C) sınıfı iş güvenliği uzmanlığı belgesiyle en az üç yıl fiilen görev yaptığını iş güvenliği uzmanlığı sözleşmesi ile belgeleyen ve (B) sınıfı iş güvenliği uzmanlığı eğitimine katılarak yapılacak (B) sınıfı iş güvenliği uzmanlığı sınavında başarılı olan mühendislik veya mimarlık eğitimi veren fakültelerin mezunları ile teknik elemanlara</a:t>
            </a:r>
            <a:r>
              <a:rPr lang="tr-TR" sz="6200" b="1" dirty="0" smtClean="0">
                <a:latin typeface="+mj-lt"/>
              </a:rPr>
              <a:t>,</a:t>
            </a:r>
          </a:p>
          <a:p>
            <a:endParaRPr lang="tr-TR" sz="6200" b="1" dirty="0">
              <a:latin typeface="+mj-lt"/>
            </a:endParaRPr>
          </a:p>
          <a:p>
            <a:r>
              <a:rPr lang="tr-TR" sz="6200" b="1" dirty="0">
                <a:latin typeface="+mj-lt"/>
              </a:rPr>
              <a:t>2) </a:t>
            </a:r>
            <a:r>
              <a:rPr lang="tr-TR" sz="6200" b="1" u="sng" dirty="0">
                <a:latin typeface="+mj-lt"/>
              </a:rPr>
              <a:t>İş sağlığı ve güvenliği veya iş güvenliği programında </a:t>
            </a:r>
            <a:r>
              <a:rPr lang="tr-TR" sz="6200" b="1" dirty="0">
                <a:solidFill>
                  <a:srgbClr val="FF0000"/>
                </a:solidFill>
                <a:latin typeface="+mj-lt"/>
              </a:rPr>
              <a:t>yüksek lisans </a:t>
            </a:r>
            <a:r>
              <a:rPr lang="tr-TR" sz="6200" b="1" dirty="0">
                <a:latin typeface="+mj-lt"/>
              </a:rPr>
              <a:t>yapmış mühendislik veya mimarlık eğitimi veren fakültelerin mezunları ile teknik elemanlardan (B) sınıfı iş güvenliği uzmanlığı için yapılacak </a:t>
            </a:r>
            <a:r>
              <a:rPr lang="tr-TR" sz="6200" b="1" dirty="0">
                <a:solidFill>
                  <a:srgbClr val="FF0000"/>
                </a:solidFill>
                <a:latin typeface="+mj-lt"/>
              </a:rPr>
              <a:t>sınavda başarılı </a:t>
            </a:r>
            <a:r>
              <a:rPr lang="tr-TR" sz="6200" b="1" dirty="0">
                <a:latin typeface="+mj-lt"/>
              </a:rPr>
              <a:t>olanlara</a:t>
            </a:r>
            <a:r>
              <a:rPr lang="tr-TR" sz="6200" b="1" dirty="0" smtClean="0">
                <a:latin typeface="+mj-lt"/>
              </a:rPr>
              <a:t>,</a:t>
            </a:r>
          </a:p>
          <a:p>
            <a:endParaRPr lang="tr-TR" sz="6200" b="1" dirty="0">
              <a:latin typeface="+mj-lt"/>
            </a:endParaRPr>
          </a:p>
          <a:p>
            <a:r>
              <a:rPr lang="tr-TR" sz="6200" b="1" dirty="0">
                <a:latin typeface="+mj-lt"/>
              </a:rPr>
              <a:t>3) İş sağlığı ve güvenliği alanında teftiş yapan mühendis, mimar veya teknik eleman olan </a:t>
            </a:r>
            <a:r>
              <a:rPr lang="tr-TR" sz="6200" b="1" dirty="0" smtClean="0">
                <a:latin typeface="+mj-lt"/>
              </a:rPr>
              <a:t> </a:t>
            </a:r>
            <a:r>
              <a:rPr lang="tr-TR" sz="6200" b="1" dirty="0" smtClean="0">
                <a:solidFill>
                  <a:srgbClr val="FF0000"/>
                </a:solidFill>
                <a:latin typeface="+mj-lt"/>
              </a:rPr>
              <a:t>iş </a:t>
            </a:r>
            <a:r>
              <a:rPr lang="tr-TR" sz="6200" b="1" dirty="0">
                <a:solidFill>
                  <a:srgbClr val="FF0000"/>
                </a:solidFill>
                <a:latin typeface="+mj-lt"/>
              </a:rPr>
              <a:t>müfettişleri </a:t>
            </a:r>
            <a:r>
              <a:rPr lang="tr-TR" sz="8600" b="1" dirty="0">
                <a:solidFill>
                  <a:srgbClr val="FF0000"/>
                </a:solidFill>
                <a:latin typeface="+mj-lt"/>
              </a:rPr>
              <a:t>hariç</a:t>
            </a:r>
            <a:r>
              <a:rPr lang="tr-TR" sz="6200" b="1" dirty="0">
                <a:solidFill>
                  <a:srgbClr val="FF0000"/>
                </a:solidFill>
                <a:latin typeface="+mj-lt"/>
              </a:rPr>
              <a:t>, Bakanlık ve ilgili kuruluşlarında </a:t>
            </a:r>
            <a:r>
              <a:rPr lang="tr-TR" sz="6200" b="1" dirty="0">
                <a:latin typeface="+mj-lt"/>
              </a:rPr>
              <a:t>müfettiş yardımcılığı süresi dahil </a:t>
            </a:r>
            <a:r>
              <a:rPr lang="tr-TR" sz="6200" b="1" dirty="0">
                <a:solidFill>
                  <a:srgbClr val="FF0000"/>
                </a:solidFill>
                <a:latin typeface="+mj-lt"/>
              </a:rPr>
              <a:t>en az on yıl görev yapan</a:t>
            </a:r>
            <a:r>
              <a:rPr lang="tr-TR" sz="6200" b="1" dirty="0">
                <a:latin typeface="+mj-lt"/>
              </a:rPr>
              <a:t> müfettişlerden (B) sınıfı iş güvenliği uzmanlığı </a:t>
            </a:r>
            <a:r>
              <a:rPr lang="tr-TR" sz="6200" b="1" dirty="0">
                <a:solidFill>
                  <a:srgbClr val="FF0000"/>
                </a:solidFill>
                <a:latin typeface="+mj-lt"/>
              </a:rPr>
              <a:t>eğitimine katılarak </a:t>
            </a:r>
            <a:r>
              <a:rPr lang="tr-TR" sz="6200" b="1" dirty="0">
                <a:latin typeface="+mj-lt"/>
              </a:rPr>
              <a:t>yapılacak (B) sınıfı iş güvenliği uzmanlığı </a:t>
            </a:r>
            <a:r>
              <a:rPr lang="tr-TR" sz="6200" b="1" dirty="0">
                <a:solidFill>
                  <a:srgbClr val="FF0000"/>
                </a:solidFill>
                <a:latin typeface="+mj-lt"/>
              </a:rPr>
              <a:t>sınavında başarılı olanlara</a:t>
            </a:r>
            <a:r>
              <a:rPr lang="tr-TR" sz="6200" b="1" dirty="0" smtClean="0">
                <a:solidFill>
                  <a:srgbClr val="FF0000"/>
                </a:solidFill>
                <a:latin typeface="+mj-lt"/>
              </a:rPr>
              <a:t>,</a:t>
            </a:r>
          </a:p>
          <a:p>
            <a:endParaRPr lang="tr-TR" sz="6200" b="1" dirty="0">
              <a:solidFill>
                <a:srgbClr val="FF0000"/>
              </a:solidFill>
              <a:latin typeface="+mj-lt"/>
            </a:endParaRPr>
          </a:p>
          <a:p>
            <a:r>
              <a:rPr lang="tr-TR" sz="6200" b="1" dirty="0">
                <a:latin typeface="+mj-lt"/>
              </a:rPr>
              <a:t>EK-1’deki örneğine uygun olarak Genel Müdürlükçe verilir.</a:t>
            </a:r>
          </a:p>
          <a:p>
            <a:endParaRPr lang="tr-TR" sz="6200" b="1"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26</a:t>
            </a:fld>
            <a:endParaRPr lang="tr-TR"/>
          </a:p>
        </p:txBody>
      </p:sp>
    </p:spTree>
    <p:extLst>
      <p:ext uri="{BB962C8B-B14F-4D97-AF65-F5344CB8AC3E}">
        <p14:creationId xmlns:p14="http://schemas.microsoft.com/office/powerpoint/2010/main" val="2466614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8964488" cy="850106"/>
          </a:xfrm>
        </p:spPr>
        <p:txBody>
          <a:bodyPr>
            <a:normAutofit/>
          </a:bodyPr>
          <a:lstStyle/>
          <a:p>
            <a:pPr algn="l"/>
            <a:r>
              <a:rPr lang="tr-TR" sz="3600" b="1" u="sng" dirty="0">
                <a:solidFill>
                  <a:srgbClr val="002060"/>
                </a:solidFill>
                <a:latin typeface="+mj-lt"/>
              </a:rPr>
              <a:t>c</a:t>
            </a:r>
            <a:r>
              <a:rPr lang="tr-TR" sz="2000" b="1" u="sng" dirty="0" smtClean="0">
                <a:solidFill>
                  <a:srgbClr val="002060"/>
                </a:solidFill>
                <a:latin typeface="+mj-lt"/>
              </a:rPr>
              <a:t>)  </a:t>
            </a:r>
            <a:r>
              <a:rPr lang="tr-TR" sz="2000" b="1" u="sng" dirty="0" smtClean="0">
                <a:solidFill>
                  <a:srgbClr val="002060"/>
                </a:solidFill>
                <a:latin typeface="+mj-lt"/>
                <a:cs typeface="Arial" panose="020B0604020202020204" pitchFamily="34" charset="0"/>
              </a:rPr>
              <a:t>(C) sınıfı iş güvenliği uzmanlığı belgesi</a:t>
            </a:r>
            <a:endParaRPr lang="tr-TR" sz="2000" b="1" u="sng" dirty="0">
              <a:latin typeface="+mj-lt"/>
              <a:cs typeface="Arial" panose="020B0604020202020204" pitchFamily="34" charset="0"/>
            </a:endParaRPr>
          </a:p>
        </p:txBody>
      </p:sp>
      <p:sp>
        <p:nvSpPr>
          <p:cNvPr id="3" name="İçerik Yer Tutucusu 2"/>
          <p:cNvSpPr>
            <a:spLocks noGrp="1"/>
          </p:cNvSpPr>
          <p:nvPr>
            <p:ph idx="1"/>
          </p:nvPr>
        </p:nvSpPr>
        <p:spPr>
          <a:xfrm>
            <a:off x="179512" y="1052736"/>
            <a:ext cx="8856984" cy="5616624"/>
          </a:xfrm>
        </p:spPr>
        <p:txBody>
          <a:bodyPr>
            <a:normAutofit fontScale="77500" lnSpcReduction="20000"/>
          </a:bodyPr>
          <a:lstStyle/>
          <a:p>
            <a:pPr marL="174625" indent="-174625"/>
            <a:r>
              <a:rPr lang="tr-TR" sz="2600" dirty="0" smtClean="0">
                <a:latin typeface="+mj-lt"/>
              </a:rPr>
              <a:t>1</a:t>
            </a:r>
            <a:r>
              <a:rPr lang="tr-TR" sz="2600" dirty="0">
                <a:latin typeface="+mj-lt"/>
              </a:rPr>
              <a:t>) (C) sınıfı iş güvenliği uzmanlığı </a:t>
            </a:r>
            <a:r>
              <a:rPr lang="tr-TR" sz="2600" b="1" dirty="0">
                <a:latin typeface="+mj-lt"/>
              </a:rPr>
              <a:t>eğitimine katılarak </a:t>
            </a:r>
            <a:r>
              <a:rPr lang="tr-TR" sz="2600" dirty="0">
                <a:latin typeface="+mj-lt"/>
              </a:rPr>
              <a:t>yapılacak (C) sınıfı iş güvenliği uzmanlığı </a:t>
            </a:r>
            <a:r>
              <a:rPr lang="tr-TR" sz="2600" b="1" dirty="0">
                <a:latin typeface="+mj-lt"/>
              </a:rPr>
              <a:t>sınavında başarılı </a:t>
            </a:r>
            <a:r>
              <a:rPr lang="tr-TR" sz="2600" dirty="0">
                <a:latin typeface="+mj-lt"/>
              </a:rPr>
              <a:t>olan </a:t>
            </a:r>
            <a:r>
              <a:rPr lang="tr-TR" sz="2600" u="sng" dirty="0">
                <a:latin typeface="+mj-lt"/>
              </a:rPr>
              <a:t>mühendislik veya mimarlık eğitimi veren fakültelerin mezunları ile teknik elemanlara</a:t>
            </a:r>
            <a:r>
              <a:rPr lang="tr-TR" sz="2600" dirty="0" smtClean="0">
                <a:latin typeface="+mj-lt"/>
              </a:rPr>
              <a:t>,</a:t>
            </a:r>
          </a:p>
          <a:p>
            <a:pPr marL="0" indent="0">
              <a:buNone/>
            </a:pPr>
            <a:endParaRPr lang="tr-TR" sz="2600" dirty="0">
              <a:latin typeface="+mj-lt"/>
            </a:endParaRPr>
          </a:p>
          <a:p>
            <a:pPr marL="174625" indent="-174625"/>
            <a:r>
              <a:rPr lang="tr-TR" sz="2600" dirty="0">
                <a:latin typeface="+mj-lt"/>
              </a:rPr>
              <a:t>2) İş sağlığı ve güvenliği alanında teftiş yapan </a:t>
            </a:r>
            <a:r>
              <a:rPr lang="tr-TR" sz="2600" b="1" dirty="0">
                <a:latin typeface="+mj-lt"/>
              </a:rPr>
              <a:t>mühendis, mimar veya teknik eleman </a:t>
            </a:r>
            <a:r>
              <a:rPr lang="tr-TR" sz="2600" b="1" dirty="0" smtClean="0">
                <a:latin typeface="+mj-lt"/>
              </a:rPr>
              <a:t>olan </a:t>
            </a:r>
            <a:r>
              <a:rPr lang="tr-TR" sz="2600" b="1" dirty="0">
                <a:solidFill>
                  <a:srgbClr val="FF0000"/>
                </a:solidFill>
                <a:latin typeface="+mj-lt"/>
              </a:rPr>
              <a:t>iş müfettişleri </a:t>
            </a:r>
            <a:r>
              <a:rPr lang="tr-TR" sz="3600" b="1" dirty="0">
                <a:solidFill>
                  <a:srgbClr val="FF0000"/>
                </a:solidFill>
                <a:latin typeface="+mj-lt"/>
              </a:rPr>
              <a:t>hariç</a:t>
            </a:r>
            <a:r>
              <a:rPr lang="tr-TR" sz="2600" b="1" dirty="0">
                <a:solidFill>
                  <a:srgbClr val="FF0000"/>
                </a:solidFill>
                <a:latin typeface="+mj-lt"/>
              </a:rPr>
              <a:t> Bakanlık ve ilgili kuruluşlarında müfettiş yardımcılığı süresi dâhil en az on yıl görev yapan müfettişler</a:t>
            </a:r>
            <a:r>
              <a:rPr lang="tr-TR" sz="2600" dirty="0">
                <a:latin typeface="+mj-lt"/>
              </a:rPr>
              <a:t>den (C) sınıfı iş güvenliği uzmanlığı </a:t>
            </a:r>
            <a:r>
              <a:rPr lang="tr-TR" sz="2600" b="1" dirty="0">
                <a:solidFill>
                  <a:srgbClr val="FF0000"/>
                </a:solidFill>
                <a:latin typeface="+mj-lt"/>
              </a:rPr>
              <a:t>eğitimine katılanlara</a:t>
            </a:r>
            <a:r>
              <a:rPr lang="tr-TR" sz="2600" dirty="0" smtClean="0">
                <a:latin typeface="+mj-lt"/>
              </a:rPr>
              <a:t>,</a:t>
            </a:r>
            <a:endParaRPr lang="tr-TR" sz="2600" dirty="0">
              <a:latin typeface="+mj-lt"/>
            </a:endParaRPr>
          </a:p>
          <a:p>
            <a:pPr marL="174625" indent="-174625"/>
            <a:r>
              <a:rPr lang="tr-TR" sz="2600" dirty="0">
                <a:latin typeface="+mj-lt"/>
              </a:rPr>
              <a:t>EK-1’deki örneğine uygun olarak Genel Müdürlükçe verilir</a:t>
            </a:r>
            <a:r>
              <a:rPr lang="tr-TR" sz="2600" dirty="0" smtClean="0">
                <a:latin typeface="+mj-lt"/>
              </a:rPr>
              <a:t>.</a:t>
            </a:r>
            <a:r>
              <a:rPr lang="tr-TR" sz="2600" dirty="0">
                <a:latin typeface="+mj-lt"/>
              </a:rPr>
              <a:t> </a:t>
            </a:r>
            <a:endParaRPr lang="tr-TR" sz="2600" dirty="0" smtClean="0">
              <a:latin typeface="+mj-lt"/>
            </a:endParaRPr>
          </a:p>
          <a:p>
            <a:pPr marL="0" indent="0">
              <a:buNone/>
            </a:pPr>
            <a:r>
              <a:rPr lang="tr-TR" sz="2600" dirty="0" err="1" smtClean="0">
                <a:latin typeface="+mj-lt"/>
              </a:rPr>
              <a:t>xxxxxxxx</a:t>
            </a:r>
            <a:endParaRPr lang="tr-TR" sz="2600" dirty="0" smtClean="0">
              <a:latin typeface="+mj-lt"/>
            </a:endParaRPr>
          </a:p>
          <a:p>
            <a:pPr marL="174625" indent="-174625"/>
            <a:r>
              <a:rPr lang="tr-TR" sz="2600" dirty="0" smtClean="0">
                <a:latin typeface="+mj-lt"/>
              </a:rPr>
              <a:t> </a:t>
            </a:r>
            <a:r>
              <a:rPr lang="tr-TR" sz="2600" u="sng" dirty="0" smtClean="0">
                <a:latin typeface="+mj-lt"/>
              </a:rPr>
              <a:t>Genel Müdürlük veya bağlı birimlerinde </a:t>
            </a:r>
            <a:r>
              <a:rPr lang="tr-TR" sz="2600" b="1" dirty="0" smtClean="0">
                <a:latin typeface="+mj-lt"/>
              </a:rPr>
              <a:t>10 yıldan az süreyle  görev yapmış </a:t>
            </a:r>
            <a:r>
              <a:rPr lang="tr-TR" sz="2600" dirty="0" smtClean="0">
                <a:latin typeface="+mj-lt"/>
              </a:rPr>
              <a:t>mühendislik veya mimarlık eğitimi veren fakülte mezunları ile teknik elemanlar; İş sağlığı ve güvenliği alanında  müfettiş </a:t>
            </a:r>
            <a:r>
              <a:rPr lang="tr-TR" sz="2600" dirty="0" err="1" smtClean="0">
                <a:latin typeface="+mj-lt"/>
              </a:rPr>
              <a:t>yrd</a:t>
            </a:r>
            <a:r>
              <a:rPr lang="tr-TR" sz="2600" dirty="0" smtClean="0">
                <a:latin typeface="+mj-lt"/>
              </a:rPr>
              <a:t> süresi dahil </a:t>
            </a:r>
            <a:r>
              <a:rPr lang="tr-TR" sz="2600" b="1" dirty="0" smtClean="0">
                <a:latin typeface="+mj-lt"/>
              </a:rPr>
              <a:t>10 yıldan az  süreyle görev yapmış</a:t>
            </a:r>
            <a:r>
              <a:rPr lang="tr-TR" sz="2600" dirty="0" smtClean="0">
                <a:latin typeface="+mj-lt"/>
              </a:rPr>
              <a:t> mühendis, mimar veya teknik eleman olan </a:t>
            </a:r>
            <a:r>
              <a:rPr lang="tr-TR" sz="2600" b="1" dirty="0" smtClean="0">
                <a:latin typeface="+mj-lt"/>
              </a:rPr>
              <a:t>iş müfettişleri </a:t>
            </a:r>
            <a:r>
              <a:rPr lang="tr-TR" sz="2600" dirty="0" smtClean="0">
                <a:latin typeface="+mj-lt"/>
              </a:rPr>
              <a:t>(</a:t>
            </a:r>
            <a:r>
              <a:rPr lang="tr-TR" sz="2600" b="1" dirty="0" smtClean="0">
                <a:solidFill>
                  <a:srgbClr val="FF0000"/>
                </a:solidFill>
                <a:latin typeface="+mj-lt"/>
              </a:rPr>
              <a:t>C) sınıfı iş güvenliği uzmanlığı sınavına doğrudan katılabilirler</a:t>
            </a:r>
            <a:r>
              <a:rPr lang="tr-TR" sz="2600" dirty="0" smtClean="0">
                <a:latin typeface="+mj-lt"/>
              </a:rPr>
              <a:t>. Bakanlıkta geçen çalışma süreleri fiilen iş güvenliği uzmanlığı sözleşmesi süresinden sayılır ve bu durumda olanlar </a:t>
            </a:r>
            <a:r>
              <a:rPr lang="tr-TR" sz="2600" b="1" dirty="0" smtClean="0">
                <a:latin typeface="+mj-lt"/>
              </a:rPr>
              <a:t>Bakanlıktaki görevlerinden ayrıldıkları takdirde hak ettikleri belgenin sınavına doğrudan katılabilir.</a:t>
            </a:r>
          </a:p>
          <a:p>
            <a:endParaRPr lang="tr-TR" sz="2600" dirty="0" smtClean="0">
              <a:latin typeface="+mj-lt"/>
            </a:endParaRP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27</a:t>
            </a:fld>
            <a:endParaRPr lang="tr-TR"/>
          </a:p>
        </p:txBody>
      </p:sp>
    </p:spTree>
    <p:extLst>
      <p:ext uri="{BB962C8B-B14F-4D97-AF65-F5344CB8AC3E}">
        <p14:creationId xmlns:p14="http://schemas.microsoft.com/office/powerpoint/2010/main" val="2713243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31703"/>
            <a:ext cx="8229600" cy="1012431"/>
          </a:xfrm>
        </p:spPr>
        <p:txBody>
          <a:bodyPr>
            <a:normAutofit/>
          </a:bodyPr>
          <a:lstStyle/>
          <a:p>
            <a:r>
              <a:rPr lang="tr-TR" sz="3200" b="1" dirty="0" smtClean="0">
                <a:solidFill>
                  <a:schemeClr val="tx1"/>
                </a:solidFill>
                <a:latin typeface="+mj-lt"/>
              </a:rPr>
              <a:t>İş güvenliği uzmanlarının görevleri</a:t>
            </a:r>
            <a:endParaRPr lang="tr-TR" sz="3200" dirty="0">
              <a:solidFill>
                <a:schemeClr val="tx1"/>
              </a:solidFill>
              <a:latin typeface="+mj-lt"/>
            </a:endParaRPr>
          </a:p>
        </p:txBody>
      </p:sp>
      <p:sp>
        <p:nvSpPr>
          <p:cNvPr id="3" name="İçerik Yer Tutucusu 2"/>
          <p:cNvSpPr>
            <a:spLocks noGrp="1"/>
          </p:cNvSpPr>
          <p:nvPr>
            <p:ph idx="1"/>
          </p:nvPr>
        </p:nvSpPr>
        <p:spPr>
          <a:xfrm>
            <a:off x="179512" y="1700808"/>
            <a:ext cx="8856984" cy="5832648"/>
          </a:xfrm>
        </p:spPr>
        <p:txBody>
          <a:bodyPr>
            <a:normAutofit fontScale="55000" lnSpcReduction="20000"/>
          </a:bodyPr>
          <a:lstStyle/>
          <a:p>
            <a:pPr marL="0" indent="0">
              <a:buNone/>
            </a:pPr>
            <a:r>
              <a:rPr lang="tr-TR" b="1" dirty="0" smtClean="0">
                <a:latin typeface="+mj-lt"/>
              </a:rPr>
              <a:t> </a:t>
            </a:r>
            <a:r>
              <a:rPr lang="tr-TR" sz="3800" b="1" dirty="0">
                <a:solidFill>
                  <a:srgbClr val="FF0000"/>
                </a:solidFill>
                <a:latin typeface="+mj-lt"/>
              </a:rPr>
              <a:t>Rehberlik;</a:t>
            </a:r>
          </a:p>
          <a:p>
            <a:pPr marL="0" indent="0"/>
            <a:r>
              <a:rPr lang="tr-TR" sz="3800" dirty="0">
                <a:latin typeface="+mj-lt"/>
              </a:rPr>
              <a:t>1) İşyerinde yapılan çalışmalar ve yapılacak değişikliklerle ilgili olarak tasarım, makine ve diğer teçhizatın durumu, bakımı, seçimi ve kullanılan maddeler de dâhil olmak üzere </a:t>
            </a:r>
            <a:r>
              <a:rPr lang="tr-TR" sz="3800" b="1" dirty="0">
                <a:solidFill>
                  <a:srgbClr val="FF0000"/>
                </a:solidFill>
                <a:latin typeface="+mj-lt"/>
              </a:rPr>
              <a:t>işin planlanması, organizasyonu ve uygulanması, kişisel koruyucu donanımların seçimi, temini, kullanımı, bakımı, muhafazası ve test edilmesi konularının</a:t>
            </a:r>
            <a:r>
              <a:rPr lang="tr-TR" sz="3800" dirty="0">
                <a:latin typeface="+mj-lt"/>
              </a:rPr>
              <a:t>, iş sağlığı ve güvenliği mevzuatına ve genel iş güvenliği kurallarına uygun olarak sürdürülmesini sağlamak için </a:t>
            </a:r>
            <a:r>
              <a:rPr lang="tr-TR" sz="3800" b="1" dirty="0">
                <a:latin typeface="+mj-lt"/>
              </a:rPr>
              <a:t>işverene önerilerde bulunmak.</a:t>
            </a:r>
          </a:p>
          <a:p>
            <a:pPr marL="0" indent="0"/>
            <a:r>
              <a:rPr lang="tr-TR" sz="3800" dirty="0">
                <a:latin typeface="+mj-lt"/>
              </a:rPr>
              <a:t>2) İş sağlığı ve güvenliğiyle ilgili </a:t>
            </a:r>
            <a:r>
              <a:rPr lang="tr-TR" sz="3800" b="1" dirty="0">
                <a:solidFill>
                  <a:srgbClr val="FF0000"/>
                </a:solidFill>
                <a:latin typeface="+mj-lt"/>
              </a:rPr>
              <a:t>alınması gereken tedbirleri işverene </a:t>
            </a:r>
            <a:r>
              <a:rPr lang="tr-TR" b="1" dirty="0">
                <a:latin typeface="+mj-lt"/>
                <a:cs typeface="Arial" panose="020B0604020202020204" pitchFamily="34" charset="0"/>
              </a:rPr>
              <a:t>yazılı olarak bildirmek.</a:t>
            </a:r>
          </a:p>
          <a:p>
            <a:pPr marL="0" indent="0"/>
            <a:r>
              <a:rPr lang="tr-TR" sz="3800" dirty="0">
                <a:latin typeface="+mj-lt"/>
              </a:rPr>
              <a:t>3) </a:t>
            </a:r>
            <a:r>
              <a:rPr lang="tr-TR" sz="3800" b="1" dirty="0">
                <a:solidFill>
                  <a:srgbClr val="FF0000"/>
                </a:solidFill>
                <a:latin typeface="+mj-lt"/>
              </a:rPr>
              <a:t>İşyerinde meydana gelen iş kazası ve meslek hastalıklarının nedenlerinin araştırılması </a:t>
            </a:r>
            <a:r>
              <a:rPr lang="tr-TR" sz="3800" dirty="0">
                <a:latin typeface="+mj-lt"/>
              </a:rPr>
              <a:t>ve tekrarlanmaması için alınacak önlemler konusunda çalışmalar yaparak işverene </a:t>
            </a:r>
            <a:r>
              <a:rPr lang="tr-TR" sz="3800" b="1" dirty="0">
                <a:latin typeface="+mj-lt"/>
              </a:rPr>
              <a:t>önerilerde bulunmak</a:t>
            </a:r>
            <a:r>
              <a:rPr lang="tr-TR" sz="3800" dirty="0">
                <a:latin typeface="+mj-lt"/>
              </a:rPr>
              <a:t>.</a:t>
            </a:r>
          </a:p>
          <a:p>
            <a:pPr marL="0" indent="0"/>
            <a:r>
              <a:rPr lang="tr-TR" sz="3800" dirty="0">
                <a:latin typeface="+mj-lt"/>
              </a:rPr>
              <a:t>4) İşyerinde meydana </a:t>
            </a:r>
            <a:r>
              <a:rPr lang="tr-TR" sz="3800" dirty="0" smtClean="0">
                <a:latin typeface="+mj-lt"/>
              </a:rPr>
              <a:t>gelen, </a:t>
            </a:r>
            <a:r>
              <a:rPr lang="tr-TR" sz="3800" b="1" dirty="0">
                <a:solidFill>
                  <a:srgbClr val="FF0000"/>
                </a:solidFill>
                <a:latin typeface="+mj-lt"/>
              </a:rPr>
              <a:t>ölüm ya da yaralanmaya neden olmayan, ancak çalışana, ekipmana veya işyerine zarar verme potansiyeli olan olayların nedenlerinin araştırılması</a:t>
            </a:r>
            <a:r>
              <a:rPr lang="tr-TR" sz="3800" dirty="0">
                <a:latin typeface="+mj-lt"/>
              </a:rPr>
              <a:t> konusunda çalışma yapmak ve işverene önerilerde bulunmak.</a:t>
            </a:r>
          </a:p>
          <a:p>
            <a:pPr marL="0" indent="0">
              <a:buNone/>
            </a:pPr>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28</a:t>
            </a:fld>
            <a:endParaRPr lang="tr-TR"/>
          </a:p>
        </p:txBody>
      </p:sp>
    </p:spTree>
    <p:extLst>
      <p:ext uri="{BB962C8B-B14F-4D97-AF65-F5344CB8AC3E}">
        <p14:creationId xmlns:p14="http://schemas.microsoft.com/office/powerpoint/2010/main" val="3444219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8784976" cy="6336704"/>
          </a:xfrm>
        </p:spPr>
        <p:txBody>
          <a:bodyPr>
            <a:normAutofit fontScale="77500" lnSpcReduction="20000"/>
          </a:bodyPr>
          <a:lstStyle/>
          <a:p>
            <a:pPr marL="0" indent="0">
              <a:buNone/>
            </a:pPr>
            <a:r>
              <a:rPr lang="tr-TR" sz="3100" b="1" dirty="0">
                <a:solidFill>
                  <a:schemeClr val="bg1"/>
                </a:solidFill>
                <a:latin typeface="+mj-lt"/>
              </a:rPr>
              <a:t>b) Risk değerlendirmesi;</a:t>
            </a:r>
          </a:p>
          <a:p>
            <a:r>
              <a:rPr lang="tr-TR" dirty="0">
                <a:latin typeface="+mj-lt"/>
              </a:rPr>
              <a:t>1) İş sağlığı ve güvenliği yönünden risk değerlendirmesi yapılmasıyla ilgili çalışmalara ve uygulanmasına katılmak, risk değerlendirmesi sonucunda alınması gereken sağlık ve güvenlik önlemleri konusunda işverene önerilerde bulunmak ve takibini yapmak.</a:t>
            </a:r>
          </a:p>
          <a:p>
            <a:pPr marL="0" indent="0">
              <a:buNone/>
            </a:pPr>
            <a:r>
              <a:rPr lang="tr-TR" sz="3100" b="1" dirty="0">
                <a:solidFill>
                  <a:srgbClr val="FF0000"/>
                </a:solidFill>
                <a:latin typeface="+mj-lt"/>
              </a:rPr>
              <a:t>c) Çalışma ortamı gözetimi;</a:t>
            </a:r>
          </a:p>
          <a:p>
            <a:r>
              <a:rPr lang="tr-TR" dirty="0">
                <a:latin typeface="+mj-lt"/>
              </a:rPr>
              <a:t>1) Çalışma ortamının gözetiminin yapılması, işyerinde iş sağlığı ve güvenliği mevzuatı gereği yapılması gereken </a:t>
            </a:r>
            <a:r>
              <a:rPr lang="tr-TR" b="1" dirty="0">
                <a:solidFill>
                  <a:srgbClr val="FF0000"/>
                </a:solidFill>
                <a:latin typeface="+mj-lt"/>
              </a:rPr>
              <a:t>periyodik bakım, kontrol ve ölçümleri planlamak</a:t>
            </a:r>
            <a:r>
              <a:rPr lang="tr-TR" b="1" dirty="0">
                <a:latin typeface="+mj-lt"/>
              </a:rPr>
              <a:t> ve uygulamalarını kontrol etmek.</a:t>
            </a:r>
          </a:p>
          <a:p>
            <a:r>
              <a:rPr lang="tr-TR" dirty="0">
                <a:latin typeface="+mj-lt"/>
              </a:rPr>
              <a:t>2) İşyerinde </a:t>
            </a:r>
            <a:r>
              <a:rPr lang="tr-TR" b="1" dirty="0">
                <a:solidFill>
                  <a:srgbClr val="FF0000"/>
                </a:solidFill>
                <a:latin typeface="+mj-lt"/>
              </a:rPr>
              <a:t>kaza, yangın veya patlamaların önlenmesi için </a:t>
            </a:r>
            <a:r>
              <a:rPr lang="tr-TR" dirty="0">
                <a:latin typeface="+mj-lt"/>
              </a:rPr>
              <a:t>yapılan çalışmalara katılmak, bu konuda işverene önerilerde bulunmak, uygulamaları takip etmek; </a:t>
            </a:r>
            <a:r>
              <a:rPr lang="tr-TR" b="1" dirty="0">
                <a:latin typeface="+mj-lt"/>
              </a:rPr>
              <a:t>doğal afet, kaza, yangın veya patlama gibi durumlar için </a:t>
            </a:r>
            <a:r>
              <a:rPr lang="tr-TR" b="1" dirty="0">
                <a:solidFill>
                  <a:srgbClr val="FF0000"/>
                </a:solidFill>
                <a:latin typeface="+mj-lt"/>
              </a:rPr>
              <a:t>acil durum planlarının hazırlanması </a:t>
            </a:r>
            <a:r>
              <a:rPr lang="tr-TR" b="1" dirty="0">
                <a:latin typeface="+mj-lt"/>
              </a:rPr>
              <a:t>çalışmalarına katılmak,</a:t>
            </a:r>
            <a:r>
              <a:rPr lang="tr-TR" dirty="0">
                <a:latin typeface="+mj-lt"/>
              </a:rPr>
              <a:t> bu konuyla ilgili </a:t>
            </a:r>
            <a:r>
              <a:rPr lang="tr-TR" b="1" dirty="0">
                <a:latin typeface="+mj-lt"/>
              </a:rPr>
              <a:t>periyodik eğitimlerin ve tatbikatların yapılması</a:t>
            </a:r>
            <a:r>
              <a:rPr lang="tr-TR" dirty="0">
                <a:latin typeface="+mj-lt"/>
              </a:rPr>
              <a:t>nı ve acil durum planı doğrultusunda hareket edilmesini </a:t>
            </a:r>
            <a:r>
              <a:rPr lang="tr-TR" b="1" dirty="0">
                <a:solidFill>
                  <a:srgbClr val="FF0000"/>
                </a:solidFill>
                <a:latin typeface="+mj-lt"/>
              </a:rPr>
              <a:t>izlemek ve kontrol etmek.</a:t>
            </a: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29</a:t>
            </a:fld>
            <a:endParaRPr lang="tr-TR"/>
          </a:p>
        </p:txBody>
      </p:sp>
    </p:spTree>
    <p:extLst>
      <p:ext uri="{BB962C8B-B14F-4D97-AF65-F5344CB8AC3E}">
        <p14:creationId xmlns:p14="http://schemas.microsoft.com/office/powerpoint/2010/main" val="3527379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692696"/>
            <a:ext cx="8424936" cy="4741987"/>
          </a:xfrm>
        </p:spPr>
        <p:txBody>
          <a:bodyPr>
            <a:normAutofit/>
          </a:bodyPr>
          <a:lstStyle/>
          <a:p>
            <a:pPr marL="0" indent="0" algn="ctr">
              <a:buNone/>
            </a:pPr>
            <a:endParaRPr lang="tr-TR" sz="3600" b="1" dirty="0">
              <a:solidFill>
                <a:srgbClr val="002060"/>
              </a:solidFill>
              <a:latin typeface="+mj-lt"/>
            </a:endParaRPr>
          </a:p>
          <a:p>
            <a:pPr marL="0" indent="0" algn="ctr">
              <a:buNone/>
            </a:pPr>
            <a:endParaRPr lang="tr-TR" sz="4400" b="1" dirty="0" smtClean="0">
              <a:solidFill>
                <a:srgbClr val="FF0000"/>
              </a:solidFill>
              <a:latin typeface="+mj-lt"/>
            </a:endParaRPr>
          </a:p>
          <a:p>
            <a:pPr marL="0" indent="0" algn="ctr">
              <a:buNone/>
            </a:pPr>
            <a:r>
              <a:rPr lang="tr-TR" sz="3200" b="1" dirty="0" smtClean="0">
                <a:latin typeface="+mj-lt"/>
              </a:rPr>
              <a:t>İş </a:t>
            </a:r>
            <a:r>
              <a:rPr lang="tr-TR" sz="3200" b="1" dirty="0">
                <a:latin typeface="+mj-lt"/>
              </a:rPr>
              <a:t>Sağlığı ve Güvenliği Hizmetleri </a:t>
            </a:r>
            <a:endParaRPr lang="tr-TR" sz="3200" b="1" dirty="0" smtClean="0">
              <a:latin typeface="+mj-lt"/>
            </a:endParaRPr>
          </a:p>
          <a:p>
            <a:pPr marL="0" indent="0" algn="ctr">
              <a:buNone/>
            </a:pPr>
            <a:r>
              <a:rPr lang="tr-TR" sz="3200" b="1" dirty="0" smtClean="0">
                <a:latin typeface="+mj-lt"/>
              </a:rPr>
              <a:t>Yönetmeliği</a:t>
            </a:r>
          </a:p>
          <a:p>
            <a:pPr marL="0" indent="0">
              <a:buNone/>
            </a:pPr>
            <a:endParaRPr lang="tr-TR" sz="4400" b="1" dirty="0">
              <a:solidFill>
                <a:srgbClr val="C00000"/>
              </a:solidFill>
              <a:latin typeface="+mj-lt"/>
            </a:endParaRPr>
          </a:p>
          <a:p>
            <a:pPr marL="0" indent="0">
              <a:buNone/>
            </a:pPr>
            <a:r>
              <a:rPr lang="tr-TR" sz="2400" b="1" dirty="0" smtClean="0">
                <a:solidFill>
                  <a:srgbClr val="C00000"/>
                </a:solidFill>
                <a:latin typeface="+mj-lt"/>
              </a:rPr>
              <a:t>(RG:29.12.2012/28512; Değişiklik</a:t>
            </a:r>
            <a:r>
              <a:rPr lang="tr-TR" sz="2400" b="1" dirty="0">
                <a:solidFill>
                  <a:srgbClr val="C00000"/>
                </a:solidFill>
                <a:latin typeface="+mj-lt"/>
              </a:rPr>
              <a:t>, </a:t>
            </a:r>
            <a:r>
              <a:rPr lang="tr-TR" sz="2400" b="1" dirty="0" smtClean="0">
                <a:solidFill>
                  <a:srgbClr val="C00000"/>
                </a:solidFill>
                <a:latin typeface="+mj-lt"/>
              </a:rPr>
              <a:t>RG</a:t>
            </a:r>
            <a:r>
              <a:rPr lang="tr-TR" sz="2400" b="1" dirty="0">
                <a:solidFill>
                  <a:srgbClr val="C00000"/>
                </a:solidFill>
                <a:latin typeface="+mj-lt"/>
              </a:rPr>
              <a:t>.:31.1.2013-28545)</a:t>
            </a:r>
          </a:p>
          <a:p>
            <a:endParaRPr lang="tr-TR" b="1" dirty="0">
              <a:latin typeface="+mj-lt"/>
            </a:endParaRPr>
          </a:p>
        </p:txBody>
      </p:sp>
    </p:spTree>
    <p:extLst>
      <p:ext uri="{BB962C8B-B14F-4D97-AF65-F5344CB8AC3E}">
        <p14:creationId xmlns:p14="http://schemas.microsoft.com/office/powerpoint/2010/main" val="3963864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88640"/>
            <a:ext cx="8856984" cy="6669360"/>
          </a:xfrm>
        </p:spPr>
        <p:txBody>
          <a:bodyPr>
            <a:normAutofit fontScale="92500"/>
          </a:bodyPr>
          <a:lstStyle/>
          <a:p>
            <a:pPr marL="0" indent="0">
              <a:buNone/>
            </a:pPr>
            <a:r>
              <a:rPr lang="tr-TR" sz="2400" b="1" dirty="0">
                <a:solidFill>
                  <a:schemeClr val="bg1"/>
                </a:solidFill>
                <a:latin typeface="+mj-lt"/>
              </a:rPr>
              <a:t>ç) Eğitim, bilgilendirme ve kayıt</a:t>
            </a:r>
            <a:r>
              <a:rPr lang="tr-TR" sz="2400" b="1" dirty="0" smtClean="0">
                <a:solidFill>
                  <a:schemeClr val="bg1"/>
                </a:solidFill>
                <a:latin typeface="+mj-lt"/>
              </a:rPr>
              <a:t>;</a:t>
            </a:r>
          </a:p>
          <a:p>
            <a:r>
              <a:rPr lang="tr-TR" sz="2400" b="1" dirty="0" smtClean="0">
                <a:latin typeface="+mj-lt"/>
              </a:rPr>
              <a:t>1</a:t>
            </a:r>
            <a:r>
              <a:rPr lang="tr-TR" sz="2400" b="1" dirty="0">
                <a:latin typeface="+mj-lt"/>
              </a:rPr>
              <a:t>) Çalışanların iş sağlığı ve güvenliği </a:t>
            </a:r>
            <a:r>
              <a:rPr lang="tr-TR" sz="2400" b="1" dirty="0">
                <a:solidFill>
                  <a:schemeClr val="bg1"/>
                </a:solidFill>
                <a:latin typeface="+mj-lt"/>
              </a:rPr>
              <a:t>eğitimlerinin ilgili mevzuata uygun olarak planlanması</a:t>
            </a:r>
            <a:r>
              <a:rPr lang="tr-TR" sz="2400" b="1" dirty="0">
                <a:solidFill>
                  <a:srgbClr val="FF0000"/>
                </a:solidFill>
                <a:latin typeface="+mj-lt"/>
              </a:rPr>
              <a:t> </a:t>
            </a:r>
            <a:r>
              <a:rPr lang="tr-TR" sz="2400" b="1" dirty="0">
                <a:latin typeface="+mj-lt"/>
              </a:rPr>
              <a:t>konusunda çalışma yaparak işverenin onayına sunmak ve uygulamalarını yapmak veya kontrol etmek.</a:t>
            </a:r>
          </a:p>
          <a:p>
            <a:r>
              <a:rPr lang="tr-TR" sz="2400" b="1" dirty="0">
                <a:latin typeface="+mj-lt"/>
              </a:rPr>
              <a:t>2) Çalışma ortamıyla ilgili iş sağlığı ve güvenliği çalışmaları ve çalışma ortamı gözetim sonuçlarının kaydedildiği </a:t>
            </a:r>
            <a:r>
              <a:rPr lang="tr-TR" sz="2400" b="1" dirty="0">
                <a:solidFill>
                  <a:srgbClr val="FF0000"/>
                </a:solidFill>
                <a:latin typeface="+mj-lt"/>
              </a:rPr>
              <a:t>yıllık değerlendirme raporunu işyeri hekimi ile işbirliği halinde </a:t>
            </a:r>
            <a:r>
              <a:rPr lang="tr-TR" sz="2400" b="1" dirty="0">
                <a:latin typeface="+mj-lt"/>
              </a:rPr>
              <a:t>EK-2’deki örneğine uygun olarak hazırlamak.</a:t>
            </a:r>
          </a:p>
          <a:p>
            <a:r>
              <a:rPr lang="tr-TR" sz="2400" b="1" dirty="0">
                <a:latin typeface="+mj-lt"/>
              </a:rPr>
              <a:t>3) Çalışanlara yönelik </a:t>
            </a:r>
            <a:r>
              <a:rPr lang="tr-TR" sz="2400" b="1" dirty="0">
                <a:solidFill>
                  <a:srgbClr val="FF0000"/>
                </a:solidFill>
                <a:latin typeface="+mj-lt"/>
              </a:rPr>
              <a:t>bilgilendirme faaliyetlerini düzenleyerek</a:t>
            </a:r>
            <a:r>
              <a:rPr lang="tr-TR" sz="2400" b="1" dirty="0">
                <a:latin typeface="+mj-lt"/>
              </a:rPr>
              <a:t> işverenin onayına sunmak ve uygulamasını kontrol etmek.</a:t>
            </a:r>
          </a:p>
          <a:p>
            <a:r>
              <a:rPr lang="tr-TR" sz="2400" b="1" dirty="0">
                <a:latin typeface="+mj-lt"/>
              </a:rPr>
              <a:t>4) Gerekli yerlerde kullanılmak amacıyla </a:t>
            </a:r>
            <a:r>
              <a:rPr lang="tr-TR" sz="2400" b="1" dirty="0">
                <a:solidFill>
                  <a:srgbClr val="FF0000"/>
                </a:solidFill>
                <a:latin typeface="+mj-lt"/>
              </a:rPr>
              <a:t>iş sağlığı ve güvenliği talimatları ile çalışma izin prosedürlerini hazırlayarak </a:t>
            </a:r>
            <a:r>
              <a:rPr lang="tr-TR" sz="2400" b="1" dirty="0">
                <a:latin typeface="+mj-lt"/>
              </a:rPr>
              <a:t>işverenin onayına sunmak ve uygulamasını kontrol etmek</a:t>
            </a:r>
            <a:r>
              <a:rPr lang="tr-TR" sz="2400" b="1" dirty="0" smtClean="0">
                <a:latin typeface="+mj-lt"/>
              </a:rPr>
              <a:t>.</a:t>
            </a:r>
            <a:r>
              <a:rPr lang="tr-TR" sz="2400" b="1" dirty="0">
                <a:latin typeface="+mj-lt"/>
              </a:rPr>
              <a:t> </a:t>
            </a:r>
            <a:endParaRPr lang="tr-TR" sz="2400" b="1" dirty="0" smtClean="0">
              <a:latin typeface="+mj-lt"/>
            </a:endParaRPr>
          </a:p>
          <a:p>
            <a:r>
              <a:rPr lang="tr-TR" sz="2400" b="1" dirty="0" smtClean="0">
                <a:solidFill>
                  <a:srgbClr val="FF0000"/>
                </a:solidFill>
                <a:latin typeface="+mj-lt"/>
              </a:rPr>
              <a:t>5)Bakanlıkça </a:t>
            </a:r>
            <a:r>
              <a:rPr lang="tr-TR" sz="2400" b="1" dirty="0">
                <a:solidFill>
                  <a:srgbClr val="FF0000"/>
                </a:solidFill>
                <a:latin typeface="+mj-lt"/>
              </a:rPr>
              <a:t>belirlenecek </a:t>
            </a:r>
            <a:r>
              <a:rPr lang="tr-TR" sz="2400" b="1" dirty="0">
                <a:latin typeface="+mj-lt"/>
              </a:rPr>
              <a:t>iş sağlığı ve güvenliğini ilgilendiren konularla ilgili </a:t>
            </a:r>
            <a:r>
              <a:rPr lang="tr-TR" sz="2400" b="1" dirty="0">
                <a:solidFill>
                  <a:srgbClr val="FF0000"/>
                </a:solidFill>
                <a:latin typeface="+mj-lt"/>
              </a:rPr>
              <a:t>bilgileri, İSG </a:t>
            </a:r>
            <a:r>
              <a:rPr lang="tr-TR" sz="2400" b="1" dirty="0" err="1" smtClean="0">
                <a:solidFill>
                  <a:srgbClr val="FF0000"/>
                </a:solidFill>
                <a:latin typeface="+mj-lt"/>
              </a:rPr>
              <a:t>KATİP’e</a:t>
            </a:r>
            <a:r>
              <a:rPr lang="tr-TR" sz="2400" b="1" dirty="0" smtClean="0">
                <a:solidFill>
                  <a:srgbClr val="FF0000"/>
                </a:solidFill>
                <a:latin typeface="+mj-lt"/>
              </a:rPr>
              <a:t> bildirmek</a:t>
            </a:r>
            <a:r>
              <a:rPr lang="tr-TR" sz="2400" b="1" dirty="0">
                <a:latin typeface="+mj-lt"/>
              </a:rPr>
              <a:t>.</a:t>
            </a:r>
            <a:endParaRPr lang="tr-TR" sz="2400" b="1" dirty="0" smtClean="0">
              <a:latin typeface="+mj-lt"/>
            </a:endParaRPr>
          </a:p>
          <a:p>
            <a:endParaRPr lang="tr-TR" sz="2400" dirty="0">
              <a:latin typeface="+mj-lt"/>
            </a:endParaRPr>
          </a:p>
          <a:p>
            <a:endParaRPr lang="tr-TR" sz="24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30</a:t>
            </a:fld>
            <a:endParaRPr lang="tr-TR"/>
          </a:p>
        </p:txBody>
      </p:sp>
    </p:spTree>
    <p:extLst>
      <p:ext uri="{BB962C8B-B14F-4D97-AF65-F5344CB8AC3E}">
        <p14:creationId xmlns:p14="http://schemas.microsoft.com/office/powerpoint/2010/main" val="258714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60648"/>
            <a:ext cx="8856984" cy="4741987"/>
          </a:xfrm>
        </p:spPr>
        <p:txBody>
          <a:bodyPr>
            <a:noAutofit/>
          </a:bodyPr>
          <a:lstStyle/>
          <a:p>
            <a:pPr marL="0" indent="0">
              <a:buNone/>
            </a:pPr>
            <a:r>
              <a:rPr lang="tr-TR" sz="2400" b="1" dirty="0">
                <a:solidFill>
                  <a:schemeClr val="bg1"/>
                </a:solidFill>
                <a:latin typeface="+mj-lt"/>
              </a:rPr>
              <a:t>d) İlgili birimlerle işbirliği;</a:t>
            </a:r>
          </a:p>
          <a:p>
            <a:r>
              <a:rPr lang="tr-TR" sz="2400" b="1" dirty="0">
                <a:solidFill>
                  <a:schemeClr val="bg1"/>
                </a:solidFill>
                <a:latin typeface="+mj-lt"/>
              </a:rPr>
              <a:t>1) İşyeri hekimiyle birlikte</a:t>
            </a:r>
            <a:r>
              <a:rPr lang="tr-TR" sz="2400" b="1" dirty="0">
                <a:solidFill>
                  <a:srgbClr val="FF0000"/>
                </a:solidFill>
                <a:latin typeface="+mj-lt"/>
              </a:rPr>
              <a:t> </a:t>
            </a:r>
            <a:r>
              <a:rPr lang="tr-TR" sz="2400" b="1" dirty="0">
                <a:latin typeface="+mj-lt"/>
              </a:rPr>
              <a:t>iş kazaları ve meslek hastalıklarıyla ilgili </a:t>
            </a:r>
            <a:r>
              <a:rPr lang="tr-TR" sz="2400" b="1" dirty="0">
                <a:solidFill>
                  <a:schemeClr val="bg1"/>
                </a:solidFill>
                <a:latin typeface="+mj-lt"/>
              </a:rPr>
              <a:t>değerlendirme yapmak</a:t>
            </a:r>
            <a:r>
              <a:rPr lang="tr-TR" sz="2400" b="1" dirty="0">
                <a:latin typeface="+mj-lt"/>
              </a:rPr>
              <a:t>, tehlikeli olayın tekrarlanmaması için inceleme ve araştırma yaparak gerekli önleyici faaliyet planlarını hazırlamak ve </a:t>
            </a:r>
            <a:r>
              <a:rPr lang="tr-TR" sz="2400" b="1" dirty="0">
                <a:solidFill>
                  <a:srgbClr val="FF0000"/>
                </a:solidFill>
                <a:latin typeface="+mj-lt"/>
              </a:rPr>
              <a:t>uygulamaların takibini yapmak</a:t>
            </a:r>
            <a:r>
              <a:rPr lang="tr-TR" sz="2400" b="1" dirty="0" smtClean="0">
                <a:solidFill>
                  <a:srgbClr val="FF0000"/>
                </a:solidFill>
                <a:latin typeface="+mj-lt"/>
              </a:rPr>
              <a:t>.</a:t>
            </a:r>
          </a:p>
          <a:p>
            <a:endParaRPr lang="tr-TR" sz="2400" b="1" dirty="0">
              <a:latin typeface="+mj-lt"/>
            </a:endParaRPr>
          </a:p>
          <a:p>
            <a:r>
              <a:rPr lang="tr-TR" sz="2400" b="1" dirty="0">
                <a:latin typeface="+mj-lt"/>
              </a:rPr>
              <a:t>2) Bir sonraki yılda gerçekleştirilecek iş sağlığı ve güvenliğiyle ilgili faaliyetlerin yer aldığı </a:t>
            </a:r>
            <a:r>
              <a:rPr lang="tr-TR" sz="2400" b="1" dirty="0">
                <a:solidFill>
                  <a:srgbClr val="FF0000"/>
                </a:solidFill>
                <a:latin typeface="+mj-lt"/>
              </a:rPr>
              <a:t>yıllık çalışma planını işyeri hekimiyle birlikte hazırlamak</a:t>
            </a:r>
            <a:r>
              <a:rPr lang="tr-TR" sz="2400" b="1" dirty="0" smtClean="0">
                <a:solidFill>
                  <a:srgbClr val="FF0000"/>
                </a:solidFill>
                <a:latin typeface="+mj-lt"/>
              </a:rPr>
              <a:t>.</a:t>
            </a:r>
            <a:endParaRPr lang="tr-TR" sz="2400" b="1" dirty="0">
              <a:solidFill>
                <a:srgbClr val="FF0000"/>
              </a:solidFill>
              <a:latin typeface="+mj-lt"/>
            </a:endParaRPr>
          </a:p>
          <a:p>
            <a:r>
              <a:rPr lang="tr-TR" sz="2400" b="1" dirty="0">
                <a:latin typeface="+mj-lt"/>
              </a:rPr>
              <a:t>3) Bulunması halinde üyesi olduğu </a:t>
            </a:r>
            <a:r>
              <a:rPr lang="tr-TR" sz="2400" b="1" dirty="0">
                <a:solidFill>
                  <a:srgbClr val="FF0000"/>
                </a:solidFill>
                <a:latin typeface="+mj-lt"/>
              </a:rPr>
              <a:t>iş sağlığı ve güvenliği kuruluyla işbirliği içinde çalışmak</a:t>
            </a:r>
            <a:r>
              <a:rPr lang="tr-TR" sz="2400" b="1" dirty="0" smtClean="0">
                <a:solidFill>
                  <a:srgbClr val="FF0000"/>
                </a:solidFill>
                <a:latin typeface="+mj-lt"/>
              </a:rPr>
              <a:t>,</a:t>
            </a:r>
          </a:p>
          <a:p>
            <a:endParaRPr lang="tr-TR" sz="2400" b="1" dirty="0">
              <a:latin typeface="+mj-lt"/>
            </a:endParaRPr>
          </a:p>
          <a:p>
            <a:r>
              <a:rPr lang="tr-TR" sz="2400" b="1" dirty="0">
                <a:latin typeface="+mj-lt"/>
              </a:rPr>
              <a:t>4) </a:t>
            </a:r>
            <a:r>
              <a:rPr lang="tr-TR" sz="2400" b="1" dirty="0">
                <a:solidFill>
                  <a:srgbClr val="FF0000"/>
                </a:solidFill>
                <a:latin typeface="+mj-lt"/>
              </a:rPr>
              <a:t>Çalışan temsilcisi ve destek elemanları</a:t>
            </a:r>
            <a:r>
              <a:rPr lang="tr-TR" sz="2400" b="1" dirty="0">
                <a:latin typeface="+mj-lt"/>
              </a:rPr>
              <a:t>nın çalışmalarına destek sağlamak ve bu kişilerle </a:t>
            </a:r>
            <a:r>
              <a:rPr lang="tr-TR" sz="2400" b="1" dirty="0">
                <a:solidFill>
                  <a:srgbClr val="FF0000"/>
                </a:solidFill>
                <a:latin typeface="+mj-lt"/>
              </a:rPr>
              <a:t>işbirliği yapmak.</a:t>
            </a:r>
          </a:p>
          <a:p>
            <a:endParaRPr lang="tr-TR" sz="20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31</a:t>
            </a:fld>
            <a:endParaRPr lang="tr-TR"/>
          </a:p>
        </p:txBody>
      </p:sp>
    </p:spTree>
    <p:extLst>
      <p:ext uri="{BB962C8B-B14F-4D97-AF65-F5344CB8AC3E}">
        <p14:creationId xmlns:p14="http://schemas.microsoft.com/office/powerpoint/2010/main" val="791864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4544" y="-243408"/>
            <a:ext cx="8939336" cy="1143000"/>
          </a:xfrm>
        </p:spPr>
        <p:txBody>
          <a:bodyPr>
            <a:normAutofit/>
          </a:bodyPr>
          <a:lstStyle/>
          <a:p>
            <a:r>
              <a:rPr lang="tr-TR" sz="3200" b="1" dirty="0" smtClean="0">
                <a:solidFill>
                  <a:schemeClr val="tx1"/>
                </a:solidFill>
                <a:latin typeface="+mj-lt"/>
              </a:rPr>
              <a:t>İş güvenliği uzmanlarının yetkileri</a:t>
            </a:r>
            <a:endParaRPr lang="tr-TR" sz="3200" dirty="0">
              <a:solidFill>
                <a:schemeClr val="tx1"/>
              </a:solidFill>
              <a:latin typeface="+mj-lt"/>
            </a:endParaRPr>
          </a:p>
        </p:txBody>
      </p:sp>
      <p:sp>
        <p:nvSpPr>
          <p:cNvPr id="3" name="İçerik Yer Tutucusu 2"/>
          <p:cNvSpPr>
            <a:spLocks noGrp="1"/>
          </p:cNvSpPr>
          <p:nvPr>
            <p:ph idx="1"/>
          </p:nvPr>
        </p:nvSpPr>
        <p:spPr>
          <a:xfrm>
            <a:off x="0" y="548680"/>
            <a:ext cx="9036496" cy="4525963"/>
          </a:xfrm>
        </p:spPr>
        <p:txBody>
          <a:bodyPr>
            <a:noAutofit/>
          </a:bodyPr>
          <a:lstStyle/>
          <a:p>
            <a:r>
              <a:rPr lang="tr-TR" sz="2000" dirty="0" smtClean="0">
                <a:latin typeface="+mj-lt"/>
              </a:rPr>
              <a:t>a</a:t>
            </a:r>
            <a:r>
              <a:rPr lang="tr-TR" sz="2000" dirty="0">
                <a:solidFill>
                  <a:srgbClr val="FF0000"/>
                </a:solidFill>
                <a:latin typeface="+mj-lt"/>
              </a:rPr>
              <a:t>) </a:t>
            </a:r>
            <a:r>
              <a:rPr lang="tr-TR" sz="2000" dirty="0">
                <a:solidFill>
                  <a:schemeClr val="bg1"/>
                </a:solidFill>
                <a:latin typeface="+mj-lt"/>
              </a:rPr>
              <a:t>İşverene yazılı olarak bildirilen </a:t>
            </a:r>
            <a:r>
              <a:rPr lang="tr-TR" sz="2000" dirty="0">
                <a:latin typeface="+mj-lt"/>
              </a:rPr>
              <a:t>iş sağlığı ve güvenliğiyle ilgili alınması gereken tedbirlerden hayati tehlike </a:t>
            </a:r>
            <a:r>
              <a:rPr lang="tr-TR" sz="2000" dirty="0" smtClean="0">
                <a:latin typeface="+mj-lt"/>
              </a:rPr>
              <a:t> arz </a:t>
            </a:r>
            <a:r>
              <a:rPr lang="tr-TR" sz="2000" dirty="0">
                <a:latin typeface="+mj-lt"/>
              </a:rPr>
              <a:t>edenlerin</a:t>
            </a:r>
            <a:r>
              <a:rPr lang="tr-TR" sz="2000" dirty="0">
                <a:solidFill>
                  <a:schemeClr val="bg1"/>
                </a:solidFill>
                <a:latin typeface="+mj-lt"/>
              </a:rPr>
              <a:t>, iş güvenliği uzmanı tarafından belirlenecek makul bir süre içinde </a:t>
            </a:r>
            <a:r>
              <a:rPr lang="tr-TR" sz="2000" dirty="0">
                <a:latin typeface="+mj-lt"/>
              </a:rPr>
              <a:t>işveren tarafından yerine getirilmemesi hâlinde, bu hususu işyerinin bağlı bulunduğu </a:t>
            </a:r>
            <a:r>
              <a:rPr lang="tr-TR" sz="2000" dirty="0">
                <a:solidFill>
                  <a:srgbClr val="FF0000"/>
                </a:solidFill>
                <a:latin typeface="+mj-lt"/>
              </a:rPr>
              <a:t>çalışma ve iş kurumu il müdürlüğüne bildirmek</a:t>
            </a:r>
            <a:r>
              <a:rPr lang="tr-TR" sz="2000" dirty="0" smtClean="0">
                <a:solidFill>
                  <a:srgbClr val="FF0000"/>
                </a:solidFill>
                <a:latin typeface="+mj-lt"/>
              </a:rPr>
              <a:t>.</a:t>
            </a:r>
            <a:endParaRPr lang="tr-TR" sz="2000" dirty="0">
              <a:solidFill>
                <a:srgbClr val="FF0000"/>
              </a:solidFill>
              <a:latin typeface="+mj-lt"/>
            </a:endParaRPr>
          </a:p>
          <a:p>
            <a:r>
              <a:rPr lang="tr-TR" sz="2000" dirty="0">
                <a:latin typeface="+mj-lt"/>
              </a:rPr>
              <a:t>b) İşyerinde belirlediği </a:t>
            </a:r>
            <a:r>
              <a:rPr lang="tr-TR" sz="2000" dirty="0">
                <a:solidFill>
                  <a:srgbClr val="FF0000"/>
                </a:solidFill>
                <a:latin typeface="+mj-lt"/>
              </a:rPr>
              <a:t>hayati tehlikenin ciddi ve önlenemez olması ve bu hususun acil müdahale gerektirmesi halinde </a:t>
            </a:r>
            <a:r>
              <a:rPr lang="tr-TR" sz="2000" dirty="0">
                <a:latin typeface="+mj-lt"/>
              </a:rPr>
              <a:t>işin durdurulması için işverene başvurmak.</a:t>
            </a:r>
          </a:p>
          <a:p>
            <a:r>
              <a:rPr lang="tr-TR" sz="2000" dirty="0">
                <a:latin typeface="+mj-lt"/>
              </a:rPr>
              <a:t>c) Görevi gereği </a:t>
            </a:r>
            <a:r>
              <a:rPr lang="tr-TR" sz="2000" dirty="0">
                <a:solidFill>
                  <a:srgbClr val="FF0000"/>
                </a:solidFill>
                <a:latin typeface="+mj-lt"/>
              </a:rPr>
              <a:t>işyerinin bütün bölümlerinde </a:t>
            </a:r>
            <a:r>
              <a:rPr lang="tr-TR" sz="2000" dirty="0">
                <a:latin typeface="+mj-lt"/>
              </a:rPr>
              <a:t>iş sağlığı ve güvenliği konusunda </a:t>
            </a:r>
            <a:r>
              <a:rPr lang="tr-TR" sz="2000" dirty="0">
                <a:solidFill>
                  <a:srgbClr val="FF0000"/>
                </a:solidFill>
                <a:latin typeface="+mj-lt"/>
              </a:rPr>
              <a:t>inceleme ve araştırma yapmak, gerekli bilgi ve belgelere ulaşmak ve çalışanlarla görüşmek.</a:t>
            </a:r>
          </a:p>
          <a:p>
            <a:r>
              <a:rPr lang="tr-TR" sz="2000" dirty="0">
                <a:latin typeface="+mj-lt"/>
              </a:rPr>
              <a:t>ç) Görevinin gerektirdiği konularda </a:t>
            </a:r>
            <a:r>
              <a:rPr lang="tr-TR" sz="2000" dirty="0">
                <a:solidFill>
                  <a:srgbClr val="FF0000"/>
                </a:solidFill>
                <a:latin typeface="+mj-lt"/>
              </a:rPr>
              <a:t>işverenin bilgisi dâhilinde ilgili kurum ve kuruluşlarla  </a:t>
            </a:r>
            <a:r>
              <a:rPr lang="tr-TR" sz="2000" dirty="0" smtClean="0">
                <a:solidFill>
                  <a:srgbClr val="FF0000"/>
                </a:solidFill>
                <a:latin typeface="+mj-lt"/>
              </a:rPr>
              <a:t>işbirliği </a:t>
            </a:r>
            <a:r>
              <a:rPr lang="tr-TR" sz="2000" dirty="0">
                <a:solidFill>
                  <a:srgbClr val="FF0000"/>
                </a:solidFill>
                <a:latin typeface="+mj-lt"/>
              </a:rPr>
              <a:t>yapmak.</a:t>
            </a:r>
          </a:p>
          <a:p>
            <a:r>
              <a:rPr lang="tr-TR" sz="2000" dirty="0">
                <a:latin typeface="+mj-lt"/>
              </a:rPr>
              <a:t>(2) Tam süreli iş sözleşmesi ile görevlendirilen iş güvenliği uzmanları, çalıştıkları işyeri ile ilgili mesleki gelişmelerini sağlamaya yönelik </a:t>
            </a:r>
            <a:r>
              <a:rPr lang="tr-TR" sz="2000" dirty="0">
                <a:solidFill>
                  <a:srgbClr val="FF0000"/>
                </a:solidFill>
                <a:latin typeface="+mj-lt"/>
              </a:rPr>
              <a:t>eğitim, seminer ve panel gibi organizasyonlara katılma hakkına sahiptir</a:t>
            </a:r>
            <a:r>
              <a:rPr lang="tr-TR" sz="2000" dirty="0">
                <a:latin typeface="+mj-lt"/>
              </a:rPr>
              <a:t>. Bu gibi organizasyonlarda geçen sürelerden </a:t>
            </a:r>
            <a:r>
              <a:rPr lang="tr-TR" sz="2000" dirty="0">
                <a:solidFill>
                  <a:srgbClr val="FF0000"/>
                </a:solidFill>
                <a:latin typeface="+mj-lt"/>
              </a:rPr>
              <a:t>bir yıl içerisinde toplam beş iş günü </a:t>
            </a:r>
            <a:r>
              <a:rPr lang="tr-TR" sz="2000" dirty="0">
                <a:latin typeface="+mj-lt"/>
              </a:rPr>
              <a:t>kadarı çalışma süresinden sayılır ve bu süreler sebebiyle iş güvenliği uzmanının ücretinden herhangi bir kesinti yapılamaz.</a:t>
            </a:r>
          </a:p>
          <a:p>
            <a:endParaRPr lang="tr-TR" sz="18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32</a:t>
            </a:fld>
            <a:endParaRPr lang="tr-TR" dirty="0"/>
          </a:p>
        </p:txBody>
      </p:sp>
    </p:spTree>
    <p:extLst>
      <p:ext uri="{BB962C8B-B14F-4D97-AF65-F5344CB8AC3E}">
        <p14:creationId xmlns:p14="http://schemas.microsoft.com/office/powerpoint/2010/main" val="264144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99392"/>
            <a:ext cx="8229600" cy="1080120"/>
          </a:xfrm>
        </p:spPr>
        <p:txBody>
          <a:bodyPr>
            <a:normAutofit/>
          </a:bodyPr>
          <a:lstStyle/>
          <a:p>
            <a:r>
              <a:rPr lang="tr-TR" sz="2800" b="1" dirty="0" smtClean="0">
                <a:solidFill>
                  <a:schemeClr val="tx1"/>
                </a:solidFill>
                <a:latin typeface="+mj-lt"/>
              </a:rPr>
              <a:t>İş güvenliği uzmanlarının yükümlülükleri</a:t>
            </a:r>
            <a:endParaRPr lang="tr-TR" sz="2800" dirty="0">
              <a:solidFill>
                <a:schemeClr val="tx1"/>
              </a:solidFill>
              <a:latin typeface="+mj-lt"/>
            </a:endParaRPr>
          </a:p>
        </p:txBody>
      </p:sp>
      <p:sp>
        <p:nvSpPr>
          <p:cNvPr id="3" name="İçerik Yer Tutucusu 2"/>
          <p:cNvSpPr>
            <a:spLocks noGrp="1"/>
          </p:cNvSpPr>
          <p:nvPr>
            <p:ph idx="1"/>
          </p:nvPr>
        </p:nvSpPr>
        <p:spPr>
          <a:xfrm>
            <a:off x="0" y="692696"/>
            <a:ext cx="9144000" cy="5256584"/>
          </a:xfrm>
        </p:spPr>
        <p:txBody>
          <a:bodyPr>
            <a:noAutofit/>
          </a:bodyPr>
          <a:lstStyle/>
          <a:p>
            <a:r>
              <a:rPr lang="tr-TR" sz="2000" dirty="0" smtClean="0">
                <a:latin typeface="+mj-lt"/>
                <a:cs typeface="Arial" panose="020B0604020202020204" pitchFamily="34" charset="0"/>
              </a:rPr>
              <a:t> </a:t>
            </a:r>
            <a:r>
              <a:rPr lang="tr-TR" sz="2000" b="1" dirty="0">
                <a:latin typeface="+mj-lt"/>
                <a:cs typeface="Arial" panose="020B0604020202020204" pitchFamily="34" charset="0"/>
              </a:rPr>
              <a:t>(1) İş güvenliği uzmanları, bu Yönetmelikte belirtilen görevlerini yaparken, </a:t>
            </a:r>
            <a:r>
              <a:rPr lang="tr-TR" sz="2000" b="1" dirty="0">
                <a:solidFill>
                  <a:schemeClr val="bg1"/>
                </a:solidFill>
                <a:latin typeface="+mj-lt"/>
                <a:cs typeface="Arial" panose="020B0604020202020204" pitchFamily="34" charset="0"/>
              </a:rPr>
              <a:t>işin normal akışını mümkün olduğu kadar aksatmamak </a:t>
            </a:r>
            <a:r>
              <a:rPr lang="tr-TR" sz="2000" b="1" dirty="0">
                <a:latin typeface="+mj-lt"/>
                <a:cs typeface="Arial" panose="020B0604020202020204" pitchFamily="34" charset="0"/>
              </a:rPr>
              <a:t>ve verimli bir çalışma ortamının sağlanmasına katkıda bulunmak, </a:t>
            </a:r>
            <a:r>
              <a:rPr lang="tr-TR" sz="2000" b="1" dirty="0">
                <a:solidFill>
                  <a:srgbClr val="FF0000"/>
                </a:solidFill>
                <a:latin typeface="+mj-lt"/>
                <a:cs typeface="Arial" panose="020B0604020202020204" pitchFamily="34" charset="0"/>
              </a:rPr>
              <a:t>işverenin ve işyerinin meslek sırları, ekonomik ve ticari durumları</a:t>
            </a:r>
            <a:r>
              <a:rPr lang="tr-TR" sz="2000" b="1" dirty="0">
                <a:latin typeface="+mj-lt"/>
                <a:cs typeface="Arial" panose="020B0604020202020204" pitchFamily="34" charset="0"/>
              </a:rPr>
              <a:t> ile ilgili bilgileri </a:t>
            </a:r>
            <a:r>
              <a:rPr lang="tr-TR" sz="2000" b="1" dirty="0">
                <a:solidFill>
                  <a:srgbClr val="FF0000"/>
                </a:solidFill>
                <a:latin typeface="+mj-lt"/>
                <a:cs typeface="Arial" panose="020B0604020202020204" pitchFamily="34" charset="0"/>
              </a:rPr>
              <a:t>gizli tutmakla yükümlüdürler.</a:t>
            </a:r>
          </a:p>
          <a:p>
            <a:r>
              <a:rPr lang="tr-TR" sz="2000" b="1" dirty="0">
                <a:latin typeface="+mj-lt"/>
                <a:cs typeface="Arial" panose="020B0604020202020204" pitchFamily="34" charset="0"/>
              </a:rPr>
              <a:t>(2) İş güvenliği uzmanları, iş sağlığı ve güvenliği hizmetlerinin yürütülmesindeki </a:t>
            </a:r>
            <a:r>
              <a:rPr lang="tr-TR" sz="2000" b="1" dirty="0">
                <a:solidFill>
                  <a:srgbClr val="FF0000"/>
                </a:solidFill>
                <a:latin typeface="+mj-lt"/>
                <a:cs typeface="Arial" panose="020B0604020202020204" pitchFamily="34" charset="0"/>
              </a:rPr>
              <a:t>ihmallerinden dolayı, hizmet sundukları işverene karşı sorumludur.</a:t>
            </a:r>
          </a:p>
          <a:p>
            <a:r>
              <a:rPr lang="tr-TR" sz="2000" b="1" dirty="0">
                <a:latin typeface="+mj-lt"/>
                <a:cs typeface="Arial" panose="020B0604020202020204" pitchFamily="34" charset="0"/>
              </a:rPr>
              <a:t>(3) </a:t>
            </a:r>
            <a:r>
              <a:rPr lang="tr-TR" sz="2000" b="1" dirty="0">
                <a:solidFill>
                  <a:srgbClr val="FF0000"/>
                </a:solidFill>
                <a:latin typeface="+mj-lt"/>
                <a:cs typeface="Arial" panose="020B0604020202020204" pitchFamily="34" charset="0"/>
              </a:rPr>
              <a:t>Çalışanın ölümü veya maluliyetiyle sonuçlanacak şekilde vücut bütünlüğünün bozulmasına neden olan iş kazası veya meslek hastalığının meydana gelmesinde ihmali tespit edilen </a:t>
            </a:r>
            <a:r>
              <a:rPr lang="tr-TR" sz="2000" b="1" dirty="0">
                <a:latin typeface="+mj-lt"/>
                <a:cs typeface="Arial" panose="020B0604020202020204" pitchFamily="34" charset="0"/>
              </a:rPr>
              <a:t>iş güvenliği uzmanının yetki belgesinin geçerliliği </a:t>
            </a:r>
            <a:r>
              <a:rPr lang="tr-TR" sz="2000" b="1" dirty="0">
                <a:solidFill>
                  <a:srgbClr val="FF0000"/>
                </a:solidFill>
                <a:latin typeface="+mj-lt"/>
                <a:cs typeface="Arial" panose="020B0604020202020204" pitchFamily="34" charset="0"/>
              </a:rPr>
              <a:t>altı ay süreyle askıya alınır</a:t>
            </a:r>
            <a:r>
              <a:rPr lang="tr-TR" sz="2000" b="1" dirty="0">
                <a:latin typeface="+mj-lt"/>
                <a:cs typeface="Arial" panose="020B0604020202020204" pitchFamily="34" charset="0"/>
              </a:rPr>
              <a:t>. Bu konudaki ihmalin tespitinde </a:t>
            </a:r>
            <a:r>
              <a:rPr lang="tr-TR" sz="2000" b="1" dirty="0">
                <a:solidFill>
                  <a:srgbClr val="FF0000"/>
                </a:solidFill>
                <a:latin typeface="+mj-lt"/>
                <a:cs typeface="Arial" panose="020B0604020202020204" pitchFamily="34" charset="0"/>
              </a:rPr>
              <a:t>kesinleşmiş yargı kararı</a:t>
            </a:r>
            <a:r>
              <a:rPr lang="tr-TR" sz="2000" b="1" dirty="0">
                <a:latin typeface="+mj-lt"/>
                <a:cs typeface="Arial" panose="020B0604020202020204" pitchFamily="34" charset="0"/>
              </a:rPr>
              <a:t>, malullüğün belirlenmesinde ise 5510 sayılı Sosyal Sigortalar ve Genel Sağlık Sigortası Kanununun 25 inci maddesindeki kriterler esas alınır.</a:t>
            </a:r>
          </a:p>
          <a:p>
            <a:r>
              <a:rPr lang="tr-TR" sz="2000" b="1" dirty="0">
                <a:latin typeface="+mj-lt"/>
                <a:cs typeface="Arial" panose="020B0604020202020204" pitchFamily="34" charset="0"/>
              </a:rPr>
              <a:t>(4) İş güvenliği uzmanı, görevlendirildiği işyerinde yapılan çalışmalara ilişkin </a:t>
            </a:r>
            <a:r>
              <a:rPr lang="tr-TR" sz="2000" b="1" dirty="0">
                <a:solidFill>
                  <a:srgbClr val="FF0000"/>
                </a:solidFill>
                <a:latin typeface="+mj-lt"/>
                <a:cs typeface="Arial" panose="020B0604020202020204" pitchFamily="34" charset="0"/>
              </a:rPr>
              <a:t>tespit ve tavsiyeleri </a:t>
            </a:r>
            <a:r>
              <a:rPr lang="tr-TR" sz="2000" b="1" dirty="0" smtClean="0">
                <a:latin typeface="+mj-lt"/>
                <a:cs typeface="Arial" panose="020B0604020202020204" pitchFamily="34" charset="0"/>
              </a:rPr>
              <a:t>işyeri </a:t>
            </a:r>
            <a:r>
              <a:rPr lang="tr-TR" sz="2000" b="1" dirty="0">
                <a:latin typeface="+mj-lt"/>
                <a:cs typeface="Arial" panose="020B0604020202020204" pitchFamily="34" charset="0"/>
              </a:rPr>
              <a:t>hekimi ile birlikte yapılan çalışmaları ve gerekli gördüğü diğer hususları </a:t>
            </a:r>
            <a:r>
              <a:rPr lang="tr-TR" sz="2000" b="1" dirty="0">
                <a:solidFill>
                  <a:srgbClr val="FF0000"/>
                </a:solidFill>
                <a:latin typeface="+mj-lt"/>
                <a:cs typeface="Arial" panose="020B0604020202020204" pitchFamily="34" charset="0"/>
              </a:rPr>
              <a:t>onaylı deftere yazar.</a:t>
            </a:r>
          </a:p>
          <a:p>
            <a:endParaRPr lang="tr-TR" sz="2000" b="1" dirty="0">
              <a:latin typeface="+mj-lt"/>
              <a:cs typeface="Arial" panose="020B0604020202020204" pitchFamily="34" charset="0"/>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33</a:t>
            </a:fld>
            <a:endParaRPr lang="tr-TR"/>
          </a:p>
        </p:txBody>
      </p:sp>
    </p:spTree>
    <p:extLst>
      <p:ext uri="{BB962C8B-B14F-4D97-AF65-F5344CB8AC3E}">
        <p14:creationId xmlns:p14="http://schemas.microsoft.com/office/powerpoint/2010/main" val="58519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8600" y="12540"/>
            <a:ext cx="10369152" cy="968188"/>
          </a:xfrm>
        </p:spPr>
        <p:txBody>
          <a:bodyPr>
            <a:normAutofit/>
          </a:bodyPr>
          <a:lstStyle/>
          <a:p>
            <a:pPr marL="342900" lvl="0" indent="-342900">
              <a:spcBef>
                <a:spcPct val="20000"/>
              </a:spcBef>
            </a:pPr>
            <a:r>
              <a:rPr lang="tr-TR" sz="2800" b="1" u="sng" dirty="0">
                <a:solidFill>
                  <a:schemeClr val="tx1"/>
                </a:solidFill>
                <a:latin typeface="+mj-lt"/>
                <a:ea typeface="+mn-ea"/>
                <a:cs typeface="+mn-cs"/>
              </a:rPr>
              <a:t>İş güvenliği uzmanlarının çalışma süreleri</a:t>
            </a:r>
            <a:endParaRPr lang="tr-TR" sz="2800" u="sng" dirty="0">
              <a:solidFill>
                <a:schemeClr val="tx1"/>
              </a:solidFill>
              <a:latin typeface="+mj-lt"/>
              <a:ea typeface="+mn-ea"/>
              <a:cs typeface="+mn-cs"/>
            </a:endParaRPr>
          </a:p>
        </p:txBody>
      </p:sp>
      <p:sp>
        <p:nvSpPr>
          <p:cNvPr id="3" name="İçerik Yer Tutucusu 2"/>
          <p:cNvSpPr>
            <a:spLocks noGrp="1"/>
          </p:cNvSpPr>
          <p:nvPr>
            <p:ph idx="1"/>
          </p:nvPr>
        </p:nvSpPr>
        <p:spPr>
          <a:xfrm>
            <a:off x="0" y="836712"/>
            <a:ext cx="9396536" cy="4525963"/>
          </a:xfrm>
        </p:spPr>
        <p:txBody>
          <a:bodyPr>
            <a:normAutofit fontScale="92500" lnSpcReduction="20000"/>
          </a:bodyPr>
          <a:lstStyle/>
          <a:p>
            <a:pPr marL="514350" indent="-514350">
              <a:buAutoNum type="alphaLcParenR"/>
            </a:pPr>
            <a:r>
              <a:rPr lang="tr-TR" sz="2600" b="1" dirty="0" smtClean="0">
                <a:solidFill>
                  <a:schemeClr val="bg1"/>
                </a:solidFill>
                <a:latin typeface="+mj-lt"/>
              </a:rPr>
              <a:t>10’dan </a:t>
            </a:r>
            <a:r>
              <a:rPr lang="tr-TR" sz="2600" b="1" dirty="0">
                <a:solidFill>
                  <a:schemeClr val="bg1"/>
                </a:solidFill>
                <a:latin typeface="+mj-lt"/>
              </a:rPr>
              <a:t>az çalışanı </a:t>
            </a:r>
            <a:r>
              <a:rPr lang="tr-TR" sz="2600" b="1" dirty="0">
                <a:latin typeface="+mj-lt"/>
              </a:rPr>
              <a:t>olan ve </a:t>
            </a:r>
            <a:r>
              <a:rPr lang="tr-TR" sz="2600" b="1" dirty="0">
                <a:solidFill>
                  <a:schemeClr val="bg1"/>
                </a:solidFill>
                <a:latin typeface="+mj-lt"/>
              </a:rPr>
              <a:t>az tehlikeli </a:t>
            </a:r>
            <a:r>
              <a:rPr lang="tr-TR" sz="2600" b="1" dirty="0">
                <a:latin typeface="+mj-lt"/>
              </a:rPr>
              <a:t>sınıfta </a:t>
            </a:r>
            <a:endParaRPr lang="tr-TR" sz="2600" b="1" dirty="0" smtClean="0">
              <a:latin typeface="+mj-lt"/>
            </a:endParaRPr>
          </a:p>
          <a:p>
            <a:pPr marL="0" indent="0">
              <a:buNone/>
            </a:pPr>
            <a:r>
              <a:rPr lang="tr-TR" sz="2600" b="1" dirty="0" smtClean="0">
                <a:latin typeface="+mj-lt"/>
              </a:rPr>
              <a:t>yer </a:t>
            </a:r>
            <a:r>
              <a:rPr lang="tr-TR" sz="2600" b="1" dirty="0">
                <a:latin typeface="+mj-lt"/>
              </a:rPr>
              <a:t>alan </a:t>
            </a:r>
            <a:r>
              <a:rPr lang="tr-TR" sz="2600" b="1" dirty="0" smtClean="0">
                <a:latin typeface="+mj-lt"/>
              </a:rPr>
              <a:t>işyerlerinde</a:t>
            </a:r>
          </a:p>
          <a:p>
            <a:pPr marL="0" indent="0">
              <a:buNone/>
            </a:pPr>
            <a:r>
              <a:rPr lang="tr-TR" sz="2600" b="1" dirty="0" smtClean="0">
                <a:latin typeface="+mj-lt"/>
              </a:rPr>
              <a:t>        </a:t>
            </a:r>
            <a:r>
              <a:rPr lang="tr-TR" sz="2600" dirty="0" smtClean="0">
                <a:latin typeface="+mj-lt"/>
              </a:rPr>
              <a:t>çalışan başına </a:t>
            </a:r>
            <a:r>
              <a:rPr lang="tr-TR" sz="2600" b="1" dirty="0" smtClean="0">
                <a:solidFill>
                  <a:schemeClr val="bg1"/>
                </a:solidFill>
                <a:latin typeface="+mj-lt"/>
              </a:rPr>
              <a:t>yılda en az 60 dakika.</a:t>
            </a:r>
          </a:p>
          <a:p>
            <a:endParaRPr lang="tr-TR" sz="2400" dirty="0">
              <a:latin typeface="+mj-lt"/>
            </a:endParaRPr>
          </a:p>
          <a:p>
            <a:pPr marL="0" indent="0">
              <a:buNone/>
            </a:pPr>
            <a:r>
              <a:rPr lang="tr-TR" sz="2600" b="1" dirty="0">
                <a:solidFill>
                  <a:srgbClr val="FF0000"/>
                </a:solidFill>
                <a:latin typeface="+mj-lt"/>
              </a:rPr>
              <a:t>b</a:t>
            </a:r>
            <a:r>
              <a:rPr lang="tr-TR" sz="2600" b="1" dirty="0" smtClean="0">
                <a:solidFill>
                  <a:srgbClr val="FF0000"/>
                </a:solidFill>
                <a:latin typeface="+mj-lt"/>
              </a:rPr>
              <a:t>) Diğer </a:t>
            </a:r>
            <a:r>
              <a:rPr lang="tr-TR" sz="2600" b="1" dirty="0">
                <a:solidFill>
                  <a:srgbClr val="FF0000"/>
                </a:solidFill>
                <a:latin typeface="+mj-lt"/>
              </a:rPr>
              <a:t>işyerlerinden</a:t>
            </a:r>
            <a:r>
              <a:rPr lang="tr-TR" sz="2600" b="1" dirty="0" smtClean="0">
                <a:solidFill>
                  <a:srgbClr val="FF0000"/>
                </a:solidFill>
                <a:latin typeface="+mj-lt"/>
              </a:rPr>
              <a:t>;</a:t>
            </a:r>
            <a:endParaRPr lang="tr-TR" sz="2600" b="1" dirty="0">
              <a:solidFill>
                <a:srgbClr val="FF0000"/>
              </a:solidFill>
              <a:latin typeface="+mj-lt"/>
            </a:endParaRPr>
          </a:p>
          <a:p>
            <a:pPr marL="0" indent="0">
              <a:buNone/>
            </a:pPr>
            <a:r>
              <a:rPr lang="tr-TR" sz="2400" dirty="0">
                <a:latin typeface="+mj-lt"/>
              </a:rPr>
              <a:t>1) </a:t>
            </a:r>
            <a:r>
              <a:rPr lang="tr-TR" sz="2400" b="1" dirty="0">
                <a:solidFill>
                  <a:srgbClr val="FF0000"/>
                </a:solidFill>
                <a:latin typeface="+mj-lt"/>
              </a:rPr>
              <a:t>Az tehlikeli </a:t>
            </a:r>
            <a:r>
              <a:rPr lang="tr-TR" sz="2400" dirty="0">
                <a:latin typeface="+mj-lt"/>
              </a:rPr>
              <a:t>sınıfta yer alanlarda, çalışan başına </a:t>
            </a:r>
            <a:r>
              <a:rPr lang="tr-TR" sz="2400" b="1" dirty="0">
                <a:solidFill>
                  <a:srgbClr val="FF0000"/>
                </a:solidFill>
                <a:latin typeface="+mj-lt"/>
              </a:rPr>
              <a:t>ayda en az 6 dakika.</a:t>
            </a:r>
          </a:p>
          <a:p>
            <a:pPr marL="0" indent="0">
              <a:buNone/>
            </a:pPr>
            <a:r>
              <a:rPr lang="tr-TR" sz="2400" dirty="0">
                <a:latin typeface="+mj-lt"/>
              </a:rPr>
              <a:t>2)</a:t>
            </a:r>
            <a:r>
              <a:rPr lang="tr-TR" sz="2400" dirty="0">
                <a:solidFill>
                  <a:srgbClr val="FF0000"/>
                </a:solidFill>
                <a:latin typeface="+mj-lt"/>
              </a:rPr>
              <a:t> </a:t>
            </a:r>
            <a:r>
              <a:rPr lang="tr-TR" sz="2400" b="1" dirty="0">
                <a:solidFill>
                  <a:srgbClr val="FF0000"/>
                </a:solidFill>
                <a:latin typeface="+mj-lt"/>
              </a:rPr>
              <a:t>Tehlikeli</a:t>
            </a:r>
            <a:r>
              <a:rPr lang="tr-TR" sz="2400" dirty="0">
                <a:solidFill>
                  <a:srgbClr val="FF0000"/>
                </a:solidFill>
                <a:latin typeface="+mj-lt"/>
              </a:rPr>
              <a:t> </a:t>
            </a:r>
            <a:r>
              <a:rPr lang="tr-TR" sz="2400" dirty="0">
                <a:latin typeface="+mj-lt"/>
              </a:rPr>
              <a:t>sınıfta yer alanlarda, çalışan başına </a:t>
            </a:r>
            <a:r>
              <a:rPr lang="tr-TR" sz="2400" b="1" dirty="0">
                <a:solidFill>
                  <a:srgbClr val="FF0000"/>
                </a:solidFill>
                <a:latin typeface="+mj-lt"/>
              </a:rPr>
              <a:t>ayda en az 8 dakika</a:t>
            </a:r>
            <a:r>
              <a:rPr lang="tr-TR" sz="2400" u="sng" dirty="0">
                <a:solidFill>
                  <a:srgbClr val="FF0000"/>
                </a:solidFill>
                <a:latin typeface="+mj-lt"/>
              </a:rPr>
              <a:t>.</a:t>
            </a:r>
          </a:p>
          <a:p>
            <a:pPr marL="0" indent="0">
              <a:buNone/>
            </a:pPr>
            <a:r>
              <a:rPr lang="tr-TR" sz="2400" dirty="0">
                <a:latin typeface="+mj-lt"/>
              </a:rPr>
              <a:t>3</a:t>
            </a:r>
            <a:r>
              <a:rPr lang="tr-TR" sz="2400" dirty="0">
                <a:solidFill>
                  <a:srgbClr val="FF0000"/>
                </a:solidFill>
                <a:latin typeface="+mj-lt"/>
              </a:rPr>
              <a:t>) </a:t>
            </a:r>
            <a:r>
              <a:rPr lang="tr-TR" sz="2400" b="1" dirty="0">
                <a:solidFill>
                  <a:srgbClr val="FF0000"/>
                </a:solidFill>
                <a:latin typeface="+mj-lt"/>
              </a:rPr>
              <a:t>Çok tehlikeli </a:t>
            </a:r>
            <a:r>
              <a:rPr lang="tr-TR" sz="2400" dirty="0">
                <a:latin typeface="+mj-lt"/>
              </a:rPr>
              <a:t>sınıfta yer alanlarda, çalışan başına </a:t>
            </a:r>
            <a:r>
              <a:rPr lang="tr-TR" sz="2400" b="1" dirty="0">
                <a:solidFill>
                  <a:srgbClr val="FF0000"/>
                </a:solidFill>
                <a:latin typeface="+mj-lt"/>
              </a:rPr>
              <a:t>ayda en az 12 dakika</a:t>
            </a:r>
            <a:r>
              <a:rPr lang="tr-TR" sz="2400" b="1" dirty="0" smtClean="0">
                <a:solidFill>
                  <a:srgbClr val="FF0000"/>
                </a:solidFill>
                <a:latin typeface="+mj-lt"/>
              </a:rPr>
              <a:t>.</a:t>
            </a:r>
          </a:p>
          <a:p>
            <a:pPr marL="0" indent="0">
              <a:buNone/>
            </a:pPr>
            <a:endParaRPr lang="tr-TR" sz="2400" u="sng" dirty="0">
              <a:latin typeface="+mj-lt"/>
            </a:endParaRPr>
          </a:p>
          <a:p>
            <a:pPr marL="93663" indent="-93663">
              <a:tabLst>
                <a:tab pos="0" algn="l"/>
              </a:tabLst>
            </a:pPr>
            <a:r>
              <a:rPr lang="tr-TR" sz="2200" b="1" dirty="0" smtClean="0">
                <a:latin typeface="+mj-lt"/>
              </a:rPr>
              <a:t>(NOT: İş güvenliği uzmanları sözleşmede belirtilen süre kadar işyerinde hizmet sunar.  Birden fazla işyeri ile kısmi süreli iş sözleşmesi yapıldığı takdirde bu işyerleri </a:t>
            </a:r>
            <a:r>
              <a:rPr lang="tr-TR" sz="2200" b="1" dirty="0" smtClean="0">
                <a:solidFill>
                  <a:srgbClr val="FF0000"/>
                </a:solidFill>
                <a:latin typeface="+mj-lt"/>
              </a:rPr>
              <a:t>arasında yolda geçen süreler haftalık kanuni çalışma süresinden sayılmaz.)</a:t>
            </a:r>
          </a:p>
          <a:p>
            <a:endParaRPr lang="tr-TR" sz="2600" b="1"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34</a:t>
            </a:fld>
            <a:endParaRPr lang="tr-TR"/>
          </a:p>
        </p:txBody>
      </p:sp>
    </p:spTree>
    <p:extLst>
      <p:ext uri="{BB962C8B-B14F-4D97-AF65-F5344CB8AC3E}">
        <p14:creationId xmlns:p14="http://schemas.microsoft.com/office/powerpoint/2010/main" val="830255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4544" y="-243408"/>
            <a:ext cx="8733656" cy="1143000"/>
          </a:xfrm>
        </p:spPr>
        <p:txBody>
          <a:bodyPr>
            <a:normAutofit/>
          </a:bodyPr>
          <a:lstStyle/>
          <a:p>
            <a:r>
              <a:rPr lang="tr-TR" sz="3600" b="1" dirty="0" smtClean="0">
                <a:solidFill>
                  <a:schemeClr val="tx1"/>
                </a:solidFill>
                <a:latin typeface="+mj-lt"/>
              </a:rPr>
              <a:t>Tam süreli çalışmada kademeler</a:t>
            </a:r>
            <a:endParaRPr lang="tr-TR" sz="3600" b="1" dirty="0">
              <a:solidFill>
                <a:schemeClr val="tx1"/>
              </a:solidFill>
              <a:latin typeface="+mj-lt"/>
            </a:endParaRPr>
          </a:p>
        </p:txBody>
      </p:sp>
      <p:sp>
        <p:nvSpPr>
          <p:cNvPr id="3" name="İçerik Yer Tutucusu 2"/>
          <p:cNvSpPr>
            <a:spLocks noGrp="1"/>
          </p:cNvSpPr>
          <p:nvPr>
            <p:ph idx="1"/>
          </p:nvPr>
        </p:nvSpPr>
        <p:spPr>
          <a:xfrm>
            <a:off x="-324544" y="620688"/>
            <a:ext cx="9468544" cy="4896544"/>
          </a:xfrm>
        </p:spPr>
        <p:txBody>
          <a:bodyPr>
            <a:noAutofit/>
          </a:bodyPr>
          <a:lstStyle/>
          <a:p>
            <a:r>
              <a:rPr lang="tr-TR" sz="2000" dirty="0" smtClean="0">
                <a:latin typeface="+mj-lt"/>
              </a:rPr>
              <a:t>(1</a:t>
            </a:r>
            <a:r>
              <a:rPr lang="tr-TR" sz="2000" dirty="0" smtClean="0">
                <a:solidFill>
                  <a:schemeClr val="bg1"/>
                </a:solidFill>
                <a:latin typeface="+mj-lt"/>
              </a:rPr>
              <a:t>) </a:t>
            </a:r>
            <a:r>
              <a:rPr lang="tr-TR" sz="2000" b="1" dirty="0">
                <a:solidFill>
                  <a:schemeClr val="bg1"/>
                </a:solidFill>
                <a:latin typeface="+mj-lt"/>
              </a:rPr>
              <a:t>Az tehlikeli </a:t>
            </a:r>
            <a:r>
              <a:rPr lang="tr-TR" sz="2000" dirty="0">
                <a:latin typeface="+mj-lt"/>
              </a:rPr>
              <a:t>sınıfta yer alan </a:t>
            </a:r>
            <a:r>
              <a:rPr lang="tr-TR" sz="2000" b="1" dirty="0" smtClean="0">
                <a:solidFill>
                  <a:schemeClr val="bg1"/>
                </a:solidFill>
                <a:latin typeface="+mj-lt"/>
              </a:rPr>
              <a:t>2000</a:t>
            </a:r>
            <a:r>
              <a:rPr lang="tr-TR" sz="2000" b="1" dirty="0">
                <a:latin typeface="+mj-lt"/>
              </a:rPr>
              <a:t> ve daha fazla </a:t>
            </a:r>
            <a:r>
              <a:rPr lang="tr-TR" sz="2000" dirty="0">
                <a:latin typeface="+mj-lt"/>
              </a:rPr>
              <a:t>çalışanı olan işyerlerinde her</a:t>
            </a:r>
            <a:r>
              <a:rPr lang="tr-TR" sz="2000" b="1" dirty="0">
                <a:latin typeface="+mj-lt"/>
              </a:rPr>
              <a:t>  </a:t>
            </a:r>
            <a:r>
              <a:rPr lang="tr-TR" sz="2000" dirty="0">
                <a:latin typeface="+mj-lt"/>
              </a:rPr>
              <a:t>2000 çalışan için </a:t>
            </a:r>
            <a:r>
              <a:rPr lang="tr-TR" sz="2000" b="1" dirty="0">
                <a:solidFill>
                  <a:schemeClr val="bg1"/>
                </a:solidFill>
                <a:latin typeface="+mj-lt"/>
              </a:rPr>
              <a:t>tam gün çalışacak en az bir iş güvenliği uzmanı </a:t>
            </a:r>
            <a:r>
              <a:rPr lang="tr-TR" sz="2000" dirty="0">
                <a:latin typeface="+mj-lt"/>
              </a:rPr>
              <a:t>görevlendirilir. Çalışan </a:t>
            </a:r>
            <a:r>
              <a:rPr lang="tr-TR" sz="2000" dirty="0" smtClean="0">
                <a:latin typeface="+mj-lt"/>
              </a:rPr>
              <a:t>sayısının</a:t>
            </a:r>
            <a:r>
              <a:rPr lang="tr-TR" sz="2000" b="1" dirty="0">
                <a:latin typeface="+mj-lt"/>
              </a:rPr>
              <a:t> 2000 sayısının tam katlarından fazla olması durumunda</a:t>
            </a:r>
            <a:r>
              <a:rPr lang="tr-TR" sz="2000" dirty="0">
                <a:latin typeface="+mj-lt"/>
              </a:rPr>
              <a:t> geriye kalan çalışan sayısı göz önünde bulundurularak </a:t>
            </a:r>
            <a:r>
              <a:rPr lang="tr-TR" sz="2000" dirty="0" smtClean="0">
                <a:latin typeface="+mj-lt"/>
              </a:rPr>
              <a:t> çalışan başına </a:t>
            </a:r>
            <a:r>
              <a:rPr lang="tr-TR" sz="2000" dirty="0" smtClean="0">
                <a:solidFill>
                  <a:srgbClr val="FF0000"/>
                </a:solidFill>
                <a:latin typeface="+mj-lt"/>
              </a:rPr>
              <a:t>ayda en az  6 dakika kriterine göre  </a:t>
            </a:r>
            <a:r>
              <a:rPr lang="tr-TR" sz="2000" b="1" dirty="0">
                <a:latin typeface="+mj-lt"/>
              </a:rPr>
              <a:t>yeteri kadar iş güvenliği uzmanı ek olarak görevlendirilir</a:t>
            </a:r>
            <a:r>
              <a:rPr lang="tr-TR" sz="2000" b="1" dirty="0" smtClean="0">
                <a:latin typeface="+mj-lt"/>
              </a:rPr>
              <a:t>.</a:t>
            </a:r>
          </a:p>
          <a:p>
            <a:endParaRPr lang="tr-TR" sz="2000" b="1" dirty="0">
              <a:latin typeface="+mj-lt"/>
            </a:endParaRPr>
          </a:p>
          <a:p>
            <a:r>
              <a:rPr lang="tr-TR" sz="2000" dirty="0" smtClean="0">
                <a:latin typeface="+mj-lt"/>
              </a:rPr>
              <a:t>(2) </a:t>
            </a:r>
            <a:r>
              <a:rPr lang="tr-TR" sz="2000" b="1" dirty="0">
                <a:solidFill>
                  <a:srgbClr val="FF0000"/>
                </a:solidFill>
                <a:latin typeface="+mj-lt"/>
              </a:rPr>
              <a:t>Tehlikeli</a:t>
            </a:r>
            <a:r>
              <a:rPr lang="tr-TR" sz="2000" b="1" dirty="0">
                <a:latin typeface="+mj-lt"/>
              </a:rPr>
              <a:t> </a:t>
            </a:r>
            <a:r>
              <a:rPr lang="tr-TR" sz="2000" dirty="0">
                <a:latin typeface="+mj-lt"/>
              </a:rPr>
              <a:t>sınıfta </a:t>
            </a:r>
            <a:r>
              <a:rPr lang="tr-TR" sz="2000" dirty="0" smtClean="0">
                <a:latin typeface="+mj-lt"/>
              </a:rPr>
              <a:t>yer </a:t>
            </a:r>
            <a:r>
              <a:rPr lang="tr-TR" sz="2000" dirty="0">
                <a:latin typeface="+mj-lt"/>
              </a:rPr>
              <a:t>alan </a:t>
            </a:r>
            <a:r>
              <a:rPr lang="tr-TR" sz="2000" b="1" dirty="0" smtClean="0">
                <a:solidFill>
                  <a:srgbClr val="FF0000"/>
                </a:solidFill>
                <a:latin typeface="+mj-lt"/>
              </a:rPr>
              <a:t>1500</a:t>
            </a:r>
            <a:r>
              <a:rPr lang="tr-TR" sz="2000" b="1" dirty="0">
                <a:latin typeface="+mj-lt"/>
              </a:rPr>
              <a:t> ve daha fazla </a:t>
            </a:r>
            <a:r>
              <a:rPr lang="tr-TR" sz="2000" dirty="0">
                <a:latin typeface="+mj-lt"/>
              </a:rPr>
              <a:t>çalışanı olan işyerlerinde her </a:t>
            </a:r>
            <a:r>
              <a:rPr lang="tr-TR" sz="2000" dirty="0" smtClean="0">
                <a:latin typeface="+mj-lt"/>
              </a:rPr>
              <a:t>1500</a:t>
            </a:r>
            <a:r>
              <a:rPr lang="tr-TR" sz="2000" dirty="0">
                <a:latin typeface="+mj-lt"/>
              </a:rPr>
              <a:t> çalışan için </a:t>
            </a:r>
            <a:r>
              <a:rPr lang="tr-TR" sz="2000" b="1" dirty="0">
                <a:latin typeface="+mj-lt"/>
              </a:rPr>
              <a:t>tam gün çalışacak en az bir iş güvenliği uzmanı </a:t>
            </a:r>
            <a:r>
              <a:rPr lang="tr-TR" sz="2000" dirty="0">
                <a:latin typeface="+mj-lt"/>
              </a:rPr>
              <a:t>görevlendirilir. Çalışan </a:t>
            </a:r>
            <a:r>
              <a:rPr lang="tr-TR" sz="2000" dirty="0" smtClean="0">
                <a:latin typeface="+mj-lt"/>
              </a:rPr>
              <a:t>sayısının</a:t>
            </a:r>
            <a:r>
              <a:rPr lang="tr-TR" sz="2000" b="1" dirty="0">
                <a:latin typeface="+mj-lt"/>
              </a:rPr>
              <a:t> </a:t>
            </a:r>
            <a:r>
              <a:rPr lang="tr-TR" sz="2000" b="1" dirty="0" smtClean="0">
                <a:latin typeface="+mj-lt"/>
              </a:rPr>
              <a:t>1500</a:t>
            </a:r>
            <a:r>
              <a:rPr lang="tr-TR" sz="2000" b="1" dirty="0">
                <a:latin typeface="+mj-lt"/>
              </a:rPr>
              <a:t> sayısının tam katlarından fazla olması durumunda</a:t>
            </a:r>
            <a:r>
              <a:rPr lang="tr-TR" sz="2000" dirty="0">
                <a:latin typeface="+mj-lt"/>
              </a:rPr>
              <a:t> geriye kalan çalışan sayısı göz önünde bulundurularak </a:t>
            </a:r>
            <a:r>
              <a:rPr lang="tr-TR" sz="2000" dirty="0" smtClean="0">
                <a:solidFill>
                  <a:srgbClr val="FF0000"/>
                </a:solidFill>
                <a:latin typeface="+mj-lt"/>
              </a:rPr>
              <a:t>çalışan başına ayda en az 8 dakika kriterine göre </a:t>
            </a:r>
            <a:r>
              <a:rPr lang="tr-TR" sz="2000" b="1" dirty="0" smtClean="0">
                <a:latin typeface="+mj-lt"/>
              </a:rPr>
              <a:t>yeteri </a:t>
            </a:r>
            <a:r>
              <a:rPr lang="tr-TR" sz="2000" b="1" dirty="0">
                <a:latin typeface="+mj-lt"/>
              </a:rPr>
              <a:t>kadar iş güvenliği uzmanı ek olarak görevlendirilir</a:t>
            </a:r>
            <a:r>
              <a:rPr lang="tr-TR" sz="2000" b="1" dirty="0" smtClean="0">
                <a:latin typeface="+mj-lt"/>
              </a:rPr>
              <a:t>.</a:t>
            </a:r>
          </a:p>
          <a:p>
            <a:endParaRPr lang="tr-TR" sz="2000" b="1" dirty="0">
              <a:latin typeface="+mj-lt"/>
            </a:endParaRPr>
          </a:p>
          <a:p>
            <a:r>
              <a:rPr lang="tr-TR" sz="2000" dirty="0" smtClean="0">
                <a:latin typeface="+mj-lt"/>
              </a:rPr>
              <a:t>(3) </a:t>
            </a:r>
            <a:r>
              <a:rPr lang="tr-TR" sz="2000" b="1" dirty="0">
                <a:solidFill>
                  <a:srgbClr val="FF0000"/>
                </a:solidFill>
                <a:latin typeface="+mj-lt"/>
              </a:rPr>
              <a:t>Çok tehlikeli </a:t>
            </a:r>
            <a:r>
              <a:rPr lang="tr-TR" sz="2000" dirty="0">
                <a:latin typeface="+mj-lt"/>
              </a:rPr>
              <a:t>sınıfta yer alan </a:t>
            </a:r>
            <a:r>
              <a:rPr lang="tr-TR" sz="2000" b="1" dirty="0">
                <a:latin typeface="+mj-lt"/>
              </a:rPr>
              <a:t> </a:t>
            </a:r>
            <a:r>
              <a:rPr lang="tr-TR" sz="2000" b="1" dirty="0">
                <a:solidFill>
                  <a:srgbClr val="FF0000"/>
                </a:solidFill>
                <a:latin typeface="+mj-lt"/>
              </a:rPr>
              <a:t>1000</a:t>
            </a:r>
            <a:r>
              <a:rPr lang="tr-TR" sz="2000" b="1" dirty="0">
                <a:latin typeface="+mj-lt"/>
              </a:rPr>
              <a:t> ve daha fazla </a:t>
            </a:r>
            <a:r>
              <a:rPr lang="tr-TR" sz="2000" dirty="0">
                <a:latin typeface="+mj-lt"/>
              </a:rPr>
              <a:t>çalışanı olan işyerlerinde </a:t>
            </a:r>
            <a:r>
              <a:rPr lang="tr-TR" sz="2000" dirty="0" smtClean="0">
                <a:latin typeface="+mj-lt"/>
              </a:rPr>
              <a:t>her</a:t>
            </a:r>
            <a:r>
              <a:rPr lang="tr-TR" sz="2000" b="1" dirty="0">
                <a:latin typeface="+mj-lt"/>
              </a:rPr>
              <a:t> </a:t>
            </a:r>
            <a:r>
              <a:rPr lang="tr-TR" sz="2000" dirty="0" smtClean="0">
                <a:latin typeface="+mj-lt"/>
              </a:rPr>
              <a:t>1000</a:t>
            </a:r>
            <a:r>
              <a:rPr lang="tr-TR" sz="2000" dirty="0">
                <a:latin typeface="+mj-lt"/>
              </a:rPr>
              <a:t> çalışan için </a:t>
            </a:r>
            <a:r>
              <a:rPr lang="tr-TR" sz="2000" b="1" dirty="0">
                <a:latin typeface="+mj-lt"/>
              </a:rPr>
              <a:t>tam gün çalışacak en az bir iş güvenliği uzmanı </a:t>
            </a:r>
            <a:r>
              <a:rPr lang="tr-TR" sz="2000" dirty="0">
                <a:latin typeface="+mj-lt"/>
              </a:rPr>
              <a:t>görevlendirilir. Çalışan sayısının </a:t>
            </a:r>
            <a:r>
              <a:rPr lang="tr-TR" sz="2000" b="1" dirty="0" smtClean="0">
                <a:latin typeface="+mj-lt"/>
              </a:rPr>
              <a:t>1000</a:t>
            </a:r>
            <a:r>
              <a:rPr lang="tr-TR" sz="2000" b="1" dirty="0">
                <a:latin typeface="+mj-lt"/>
              </a:rPr>
              <a:t> sayısının tam katlarından fazla olması durumunda </a:t>
            </a:r>
            <a:r>
              <a:rPr lang="tr-TR" sz="2000" dirty="0">
                <a:latin typeface="+mj-lt"/>
              </a:rPr>
              <a:t>geriye kalan çalışan sayısı göz önünde bulundurularak </a:t>
            </a:r>
            <a:r>
              <a:rPr lang="tr-TR" sz="2000" dirty="0" smtClean="0">
                <a:solidFill>
                  <a:srgbClr val="FF0000"/>
                </a:solidFill>
                <a:latin typeface="+mj-lt"/>
              </a:rPr>
              <a:t>çalışan başına ayda en az 12 dakika kriterine göre  </a:t>
            </a:r>
            <a:r>
              <a:rPr lang="tr-TR" sz="2000" b="1" dirty="0" smtClean="0">
                <a:latin typeface="+mj-lt"/>
              </a:rPr>
              <a:t>yeteri </a:t>
            </a:r>
            <a:r>
              <a:rPr lang="tr-TR" sz="2000" b="1" dirty="0">
                <a:latin typeface="+mj-lt"/>
              </a:rPr>
              <a:t>kadar iş güvenliği uzmanı ek olarak görevlendirilir</a:t>
            </a:r>
            <a:r>
              <a:rPr lang="tr-TR" sz="2000" b="1" dirty="0" smtClean="0">
                <a:latin typeface="+mj-lt"/>
              </a:rPr>
              <a:t>.</a:t>
            </a:r>
          </a:p>
          <a:p>
            <a:endParaRPr lang="tr-TR" sz="18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35</a:t>
            </a:fld>
            <a:endParaRPr lang="tr-TR"/>
          </a:p>
        </p:txBody>
      </p:sp>
    </p:spTree>
    <p:extLst>
      <p:ext uri="{BB962C8B-B14F-4D97-AF65-F5344CB8AC3E}">
        <p14:creationId xmlns:p14="http://schemas.microsoft.com/office/powerpoint/2010/main" val="692111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40000" lnSpcReduction="20000"/>
          </a:bodyPr>
          <a:lstStyle/>
          <a:p>
            <a:pPr marL="0" indent="0">
              <a:buNone/>
            </a:pPr>
            <a:r>
              <a:rPr lang="tr-TR" sz="5100" b="1" dirty="0" smtClean="0">
                <a:latin typeface="+mj-lt"/>
                <a:cs typeface="Arial" panose="020B0604020202020204" pitchFamily="34" charset="0"/>
              </a:rPr>
              <a:t>  </a:t>
            </a:r>
            <a:r>
              <a:rPr lang="tr-TR" sz="5100" b="1" u="sng" dirty="0" smtClean="0">
                <a:latin typeface="+mj-lt"/>
                <a:cs typeface="Arial" panose="020B0604020202020204" pitchFamily="34" charset="0"/>
              </a:rPr>
              <a:t>İşyeri </a:t>
            </a:r>
            <a:r>
              <a:rPr lang="tr-TR" sz="5100" b="1" u="sng" dirty="0">
                <a:latin typeface="+mj-lt"/>
                <a:cs typeface="Arial" panose="020B0604020202020204" pitchFamily="34" charset="0"/>
              </a:rPr>
              <a:t>hekimliği ve iş güvenliği uzmanlığı eğitici </a:t>
            </a:r>
            <a:r>
              <a:rPr lang="tr-TR" sz="5100" b="1" u="sng" dirty="0" smtClean="0">
                <a:latin typeface="+mj-lt"/>
                <a:cs typeface="Arial" panose="020B0604020202020204" pitchFamily="34" charset="0"/>
              </a:rPr>
              <a:t>belgesi(Hek. dışı)</a:t>
            </a:r>
            <a:endParaRPr lang="tr-TR" sz="5100" u="sng" dirty="0">
              <a:latin typeface="+mj-lt"/>
              <a:cs typeface="Arial" panose="020B0604020202020204" pitchFamily="34" charset="0"/>
            </a:endParaRPr>
          </a:p>
          <a:p>
            <a:pPr marL="0" indent="0">
              <a:buNone/>
            </a:pPr>
            <a:r>
              <a:rPr lang="tr-TR" b="1" dirty="0">
                <a:latin typeface="+mj-lt"/>
              </a:rPr>
              <a:t> </a:t>
            </a:r>
            <a:r>
              <a:rPr lang="tr-TR" b="1" dirty="0" smtClean="0">
                <a:latin typeface="+mj-lt"/>
              </a:rPr>
              <a:t>      </a:t>
            </a:r>
            <a:r>
              <a:rPr lang="tr-TR" dirty="0" smtClean="0">
                <a:latin typeface="+mj-lt"/>
              </a:rPr>
              <a:t> </a:t>
            </a:r>
            <a:endParaRPr lang="tr-TR" dirty="0">
              <a:latin typeface="+mj-lt"/>
            </a:endParaRPr>
          </a:p>
          <a:p>
            <a:r>
              <a:rPr lang="tr-TR" sz="4200" b="1" dirty="0">
                <a:solidFill>
                  <a:schemeClr val="bg1"/>
                </a:solidFill>
                <a:latin typeface="+mj-lt"/>
              </a:rPr>
              <a:t>a) Pedagojik formasyona veya eğiticilerin eğitimi belgesine sahip olan;</a:t>
            </a:r>
          </a:p>
          <a:p>
            <a:r>
              <a:rPr lang="tr-TR" sz="4200" dirty="0">
                <a:latin typeface="+mj-lt"/>
              </a:rPr>
              <a:t>1) </a:t>
            </a:r>
            <a:r>
              <a:rPr lang="tr-TR" sz="4200" b="1" dirty="0">
                <a:solidFill>
                  <a:srgbClr val="002060"/>
                </a:solidFill>
                <a:latin typeface="+mj-lt"/>
              </a:rPr>
              <a:t>En az beş yıl (A) sınıfı iş güvenliği uzmanlığı </a:t>
            </a:r>
            <a:r>
              <a:rPr lang="tr-TR" sz="4200" dirty="0">
                <a:latin typeface="+mj-lt"/>
              </a:rPr>
              <a:t>yaptığını belgeleyen (A) sınıfı iş güvenliği uzmanlarına,</a:t>
            </a:r>
          </a:p>
          <a:p>
            <a:r>
              <a:rPr lang="tr-TR" sz="4200" dirty="0">
                <a:latin typeface="+mj-lt"/>
              </a:rPr>
              <a:t>2) </a:t>
            </a:r>
            <a:r>
              <a:rPr lang="tr-TR" sz="4200" b="1" dirty="0">
                <a:solidFill>
                  <a:srgbClr val="002060"/>
                </a:solidFill>
                <a:latin typeface="+mj-lt"/>
              </a:rPr>
              <a:t>En az on yıllık mesleki tecrübeye sahip </a:t>
            </a:r>
            <a:r>
              <a:rPr lang="tr-TR" sz="4200" dirty="0">
                <a:latin typeface="+mj-lt"/>
              </a:rPr>
              <a:t>olup iş sağlığı ve güvenliği veya iş güvenliği programında </a:t>
            </a:r>
            <a:r>
              <a:rPr lang="tr-TR" sz="4200" b="1" dirty="0">
                <a:solidFill>
                  <a:srgbClr val="FF0000"/>
                </a:solidFill>
                <a:latin typeface="+mj-lt"/>
              </a:rPr>
              <a:t>doktora </a:t>
            </a:r>
            <a:r>
              <a:rPr lang="tr-TR" sz="4200" dirty="0">
                <a:latin typeface="+mj-lt"/>
              </a:rPr>
              <a:t>yapmış mühendis, mimar veya teknik elemanlara,</a:t>
            </a:r>
          </a:p>
          <a:p>
            <a:r>
              <a:rPr lang="tr-TR" sz="4200" dirty="0">
                <a:latin typeface="+mj-lt"/>
              </a:rPr>
              <a:t>3) </a:t>
            </a:r>
            <a:r>
              <a:rPr lang="tr-TR" sz="4200" b="1" dirty="0">
                <a:solidFill>
                  <a:srgbClr val="002060"/>
                </a:solidFill>
                <a:latin typeface="+mj-lt"/>
              </a:rPr>
              <a:t>Genel Müdürlük ve bağlı birimlerinde </a:t>
            </a:r>
            <a:r>
              <a:rPr lang="tr-TR" sz="4200" dirty="0">
                <a:latin typeface="+mj-lt"/>
              </a:rPr>
              <a:t>uzman yardımcılığı süresi dâhil </a:t>
            </a:r>
            <a:r>
              <a:rPr lang="tr-TR" sz="4200" b="1" dirty="0">
                <a:solidFill>
                  <a:srgbClr val="002060"/>
                </a:solidFill>
                <a:latin typeface="+mj-lt"/>
              </a:rPr>
              <a:t>en az on yıl </a:t>
            </a:r>
            <a:r>
              <a:rPr lang="tr-TR" sz="4200" dirty="0">
                <a:latin typeface="+mj-lt"/>
              </a:rPr>
              <a:t>görev yapmış iş sağlığı ve güvenliği </a:t>
            </a:r>
            <a:r>
              <a:rPr lang="tr-TR" sz="4200" dirty="0">
                <a:solidFill>
                  <a:srgbClr val="FF0000"/>
                </a:solidFill>
                <a:latin typeface="+mj-lt"/>
              </a:rPr>
              <a:t>uzmanlar</a:t>
            </a:r>
            <a:r>
              <a:rPr lang="tr-TR" sz="4200" dirty="0">
                <a:latin typeface="+mj-lt"/>
              </a:rPr>
              <a:t>ı, </a:t>
            </a:r>
            <a:r>
              <a:rPr lang="tr-TR" sz="4200" b="1" dirty="0">
                <a:solidFill>
                  <a:srgbClr val="002060"/>
                </a:solidFill>
                <a:latin typeface="+mj-lt"/>
              </a:rPr>
              <a:t>en az on yıl </a:t>
            </a:r>
            <a:r>
              <a:rPr lang="tr-TR" sz="4200" dirty="0">
                <a:latin typeface="+mj-lt"/>
              </a:rPr>
              <a:t>görev yapmış mühendislik, mimarlık eğitimi veren fakülte mezunları ile teknik elemanlara,</a:t>
            </a:r>
          </a:p>
          <a:p>
            <a:r>
              <a:rPr lang="tr-TR" sz="4200" dirty="0">
                <a:latin typeface="+mj-lt"/>
              </a:rPr>
              <a:t>4) </a:t>
            </a:r>
            <a:r>
              <a:rPr lang="tr-TR" sz="4200" b="1" dirty="0">
                <a:solidFill>
                  <a:srgbClr val="002060"/>
                </a:solidFill>
                <a:latin typeface="+mj-lt"/>
              </a:rPr>
              <a:t>Bakanlık ve ilgili kuruluşlarında </a:t>
            </a:r>
            <a:r>
              <a:rPr lang="tr-TR" sz="4200" dirty="0">
                <a:latin typeface="+mj-lt"/>
              </a:rPr>
              <a:t>müfettiş yardımcılığı süresi dâhil </a:t>
            </a:r>
            <a:r>
              <a:rPr lang="tr-TR" sz="4200" b="1" dirty="0">
                <a:solidFill>
                  <a:srgbClr val="002060"/>
                </a:solidFill>
                <a:latin typeface="+mj-lt"/>
              </a:rPr>
              <a:t>en az on yıl </a:t>
            </a:r>
            <a:r>
              <a:rPr lang="tr-TR" sz="4200" dirty="0">
                <a:latin typeface="+mj-lt"/>
              </a:rPr>
              <a:t>görev yapmış </a:t>
            </a:r>
            <a:r>
              <a:rPr lang="tr-TR" sz="4200" b="1" dirty="0">
                <a:solidFill>
                  <a:srgbClr val="FF0000"/>
                </a:solidFill>
                <a:latin typeface="+mj-lt"/>
              </a:rPr>
              <a:t>müfettişlere,</a:t>
            </a:r>
          </a:p>
          <a:p>
            <a:r>
              <a:rPr lang="tr-TR" sz="4200" dirty="0">
                <a:latin typeface="+mj-lt"/>
              </a:rPr>
              <a:t>5) Uzman yardımcılığı süresi dâhil </a:t>
            </a:r>
            <a:r>
              <a:rPr lang="tr-TR" sz="4200" b="1" dirty="0">
                <a:solidFill>
                  <a:srgbClr val="002060"/>
                </a:solidFill>
                <a:latin typeface="+mj-lt"/>
              </a:rPr>
              <a:t>en az on yıl </a:t>
            </a:r>
            <a:r>
              <a:rPr lang="tr-TR" sz="4200" dirty="0">
                <a:latin typeface="+mj-lt"/>
              </a:rPr>
              <a:t>görev yapmış </a:t>
            </a:r>
            <a:r>
              <a:rPr lang="tr-TR" sz="4200" b="1" dirty="0">
                <a:solidFill>
                  <a:srgbClr val="FF0000"/>
                </a:solidFill>
                <a:latin typeface="+mj-lt"/>
              </a:rPr>
              <a:t>çalışma ve sosyal güvenlik eğitim uzmanlarına</a:t>
            </a:r>
            <a:r>
              <a:rPr lang="tr-TR" sz="4200" b="1" dirty="0" smtClean="0">
                <a:solidFill>
                  <a:srgbClr val="FF0000"/>
                </a:solidFill>
                <a:latin typeface="+mj-lt"/>
              </a:rPr>
              <a:t>,</a:t>
            </a:r>
          </a:p>
          <a:p>
            <a:pPr marL="0" indent="0">
              <a:buNone/>
            </a:pPr>
            <a:endParaRPr lang="tr-TR" sz="4200" dirty="0">
              <a:solidFill>
                <a:srgbClr val="FF0000"/>
              </a:solidFill>
              <a:latin typeface="+mj-lt"/>
            </a:endParaRPr>
          </a:p>
          <a:p>
            <a:r>
              <a:rPr lang="tr-TR" sz="4200" dirty="0">
                <a:solidFill>
                  <a:srgbClr val="FF0000"/>
                </a:solidFill>
                <a:latin typeface="+mj-lt"/>
              </a:rPr>
              <a:t>b) Bakanlıkça ilan edilen eğitim programlarına uygun olarak üniversitelerde en az dört yarıyıl ders </a:t>
            </a:r>
            <a:r>
              <a:rPr lang="tr-TR" sz="4200" dirty="0" smtClean="0">
                <a:solidFill>
                  <a:srgbClr val="FF0000"/>
                </a:solidFill>
                <a:latin typeface="+mj-lt"/>
              </a:rPr>
              <a:t>veren; </a:t>
            </a:r>
            <a:r>
              <a:rPr lang="tr-TR" sz="4200" b="1" dirty="0">
                <a:solidFill>
                  <a:srgbClr val="002060"/>
                </a:solidFill>
                <a:latin typeface="+mj-lt"/>
              </a:rPr>
              <a:t>mühendis, mimar, fizikçi, kimyager, biyolog, teknik öğretmen, hukukçu ve hekimler </a:t>
            </a:r>
            <a:r>
              <a:rPr lang="tr-TR" sz="4200" dirty="0">
                <a:latin typeface="+mj-lt"/>
              </a:rPr>
              <a:t>ile bu alanlarda lisansüstü eğitim almış olan </a:t>
            </a:r>
            <a:r>
              <a:rPr lang="tr-TR" sz="4200" b="1" dirty="0">
                <a:solidFill>
                  <a:srgbClr val="FF0000"/>
                </a:solidFill>
                <a:latin typeface="+mj-lt"/>
                <a:cs typeface="Arial" panose="020B0604020202020204" pitchFamily="34" charset="0"/>
              </a:rPr>
              <a:t>öğretim üyelerinden </a:t>
            </a:r>
            <a:r>
              <a:rPr lang="tr-TR" sz="4200" b="1" dirty="0">
                <a:solidFill>
                  <a:srgbClr val="002060"/>
                </a:solidFill>
                <a:latin typeface="+mj-lt"/>
              </a:rPr>
              <a:t>Komisyonca belirlenen </a:t>
            </a:r>
            <a:r>
              <a:rPr lang="tr-TR" sz="4200" b="1" dirty="0">
                <a:solidFill>
                  <a:srgbClr val="FF0000"/>
                </a:solidFill>
                <a:latin typeface="+mj-lt"/>
              </a:rPr>
              <a:t>eğitim müfredatına uygun ders verdiğini belgeleyen</a:t>
            </a:r>
            <a:r>
              <a:rPr lang="tr-TR" sz="4200" b="1" dirty="0">
                <a:solidFill>
                  <a:srgbClr val="002060"/>
                </a:solidFill>
                <a:latin typeface="+mj-lt"/>
              </a:rPr>
              <a:t> ve Bakanlıkça belgeleri uygun </a:t>
            </a:r>
            <a:r>
              <a:rPr lang="tr-TR" sz="4200" b="1" dirty="0" smtClean="0">
                <a:solidFill>
                  <a:srgbClr val="002060"/>
                </a:solidFill>
                <a:latin typeface="+mj-lt"/>
              </a:rPr>
              <a:t>görülenlere</a:t>
            </a:r>
          </a:p>
          <a:p>
            <a:endParaRPr lang="tr-TR" sz="3800" dirty="0">
              <a:latin typeface="+mj-lt"/>
            </a:endParaRPr>
          </a:p>
          <a:p>
            <a:r>
              <a:rPr lang="tr-TR" sz="3800" b="1" dirty="0">
                <a:latin typeface="+mj-lt"/>
              </a:rPr>
              <a:t>EK-7’deki örneğine uygun olarak düzenlenir.</a:t>
            </a: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36</a:t>
            </a:fld>
            <a:endParaRPr lang="tr-TR"/>
          </a:p>
        </p:txBody>
      </p:sp>
    </p:spTree>
    <p:extLst>
      <p:ext uri="{BB962C8B-B14F-4D97-AF65-F5344CB8AC3E}">
        <p14:creationId xmlns:p14="http://schemas.microsoft.com/office/powerpoint/2010/main" val="3009649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9036496" cy="6669360"/>
          </a:xfrm>
        </p:spPr>
        <p:txBody>
          <a:bodyPr>
            <a:normAutofit fontScale="62500" lnSpcReduction="20000"/>
          </a:bodyPr>
          <a:lstStyle/>
          <a:p>
            <a:r>
              <a:rPr lang="tr-TR" sz="5100" b="1" dirty="0" smtClean="0">
                <a:latin typeface="+mj-lt"/>
              </a:rPr>
              <a:t>Mesleki bağımsızlık ve etik ilkeler</a:t>
            </a:r>
            <a:endParaRPr lang="tr-TR" sz="5100" dirty="0" smtClean="0">
              <a:latin typeface="+mj-lt"/>
            </a:endParaRPr>
          </a:p>
          <a:p>
            <a:pPr marL="0" indent="0">
              <a:buNone/>
            </a:pPr>
            <a:r>
              <a:rPr lang="tr-TR" sz="3400" b="1" dirty="0" smtClean="0">
                <a:latin typeface="+mj-lt"/>
              </a:rPr>
              <a:t>(1</a:t>
            </a:r>
            <a:r>
              <a:rPr lang="tr-TR" sz="3400" b="1" dirty="0">
                <a:latin typeface="+mj-lt"/>
              </a:rPr>
              <a:t>) İş sağlığı ve güvenliği hizmetleri ve bu Yönetmelik kapsamındaki eğitimlerde görevlendirilenler;</a:t>
            </a:r>
          </a:p>
          <a:p>
            <a:pPr marL="0" indent="0">
              <a:buNone/>
            </a:pPr>
            <a:r>
              <a:rPr lang="tr-TR" sz="3400" b="1" dirty="0">
                <a:latin typeface="+mj-lt"/>
              </a:rPr>
              <a:t>a) Sağlık ve güvenlik riskleri konusunda, işveren ve çalışanlara önerilerde bulunurken </a:t>
            </a:r>
            <a:r>
              <a:rPr lang="tr-TR" sz="3400" b="1" dirty="0">
                <a:solidFill>
                  <a:schemeClr val="bg1"/>
                </a:solidFill>
                <a:latin typeface="+mj-lt"/>
              </a:rPr>
              <a:t>hiçbir etki altında kalmazlar.</a:t>
            </a:r>
          </a:p>
          <a:p>
            <a:pPr marL="0" indent="0">
              <a:buNone/>
            </a:pPr>
            <a:r>
              <a:rPr lang="tr-TR" sz="3400" b="1" dirty="0">
                <a:latin typeface="+mj-lt"/>
              </a:rPr>
              <a:t>b) Hizmet sundukları kişilerle </a:t>
            </a:r>
            <a:r>
              <a:rPr lang="tr-TR" sz="3400" b="1" dirty="0">
                <a:solidFill>
                  <a:schemeClr val="bg1"/>
                </a:solidFill>
                <a:latin typeface="+mj-lt"/>
              </a:rPr>
              <a:t>güven, gizlilik ve eşitliğe dayanan bir </a:t>
            </a:r>
            <a:r>
              <a:rPr lang="tr-TR" sz="3400" b="1" dirty="0">
                <a:solidFill>
                  <a:srgbClr val="FF0000"/>
                </a:solidFill>
                <a:latin typeface="+mj-lt"/>
              </a:rPr>
              <a:t>ilişki kurar </a:t>
            </a:r>
            <a:r>
              <a:rPr lang="tr-TR" sz="3400" b="1" dirty="0">
                <a:latin typeface="+mj-lt"/>
              </a:rPr>
              <a:t>ve ayrım gözetmeksizin tümünü eşit olarak değerlendirirler.</a:t>
            </a:r>
          </a:p>
          <a:p>
            <a:pPr marL="0" indent="0">
              <a:buNone/>
            </a:pPr>
            <a:r>
              <a:rPr lang="tr-TR" sz="3400" b="1" dirty="0">
                <a:latin typeface="+mj-lt"/>
              </a:rPr>
              <a:t>c) Çalışma ortamı ve koşullarının düzenlenmesinde, </a:t>
            </a:r>
            <a:r>
              <a:rPr lang="tr-TR" sz="3400" b="1" dirty="0">
                <a:solidFill>
                  <a:srgbClr val="FF0000"/>
                </a:solidFill>
                <a:latin typeface="+mj-lt"/>
              </a:rPr>
              <a:t>kendi aralarında, yönetici ve çalışanlarla iletişime açık ve işbirliği</a:t>
            </a:r>
            <a:r>
              <a:rPr lang="tr-TR" sz="3400" b="1" dirty="0">
                <a:latin typeface="+mj-lt"/>
              </a:rPr>
              <a:t> içerisinde hareket ederler.</a:t>
            </a:r>
          </a:p>
          <a:p>
            <a:pPr marL="0" indent="0">
              <a:buNone/>
            </a:pPr>
            <a:r>
              <a:rPr lang="tr-TR" sz="3400" b="1" dirty="0">
                <a:latin typeface="+mj-lt"/>
              </a:rPr>
              <a:t>(2) </a:t>
            </a:r>
            <a:r>
              <a:rPr lang="tr-TR" sz="3400" b="1" dirty="0">
                <a:solidFill>
                  <a:srgbClr val="FF0000"/>
                </a:solidFill>
                <a:latin typeface="+mj-lt"/>
              </a:rPr>
              <a:t>Mesleki bağımsızlığın sonuçları </a:t>
            </a:r>
            <a:r>
              <a:rPr lang="tr-TR" sz="3400" b="1" dirty="0">
                <a:latin typeface="+mj-lt"/>
              </a:rPr>
              <a:t>hiçbir şekilde iş sağlığı ve güvenliği hizmetlerinde görevlendirilenlerin </a:t>
            </a:r>
            <a:r>
              <a:rPr lang="tr-TR" sz="3400" b="1" dirty="0">
                <a:solidFill>
                  <a:srgbClr val="FF0000"/>
                </a:solidFill>
                <a:latin typeface="+mj-lt"/>
              </a:rPr>
              <a:t>aleyhine kullanılamaz </a:t>
            </a:r>
            <a:r>
              <a:rPr lang="tr-TR" sz="3400" b="1" dirty="0">
                <a:latin typeface="+mj-lt"/>
              </a:rPr>
              <a:t>ve yapılan </a:t>
            </a:r>
            <a:r>
              <a:rPr lang="tr-TR" sz="3400" b="1" dirty="0">
                <a:solidFill>
                  <a:srgbClr val="002060"/>
                </a:solidFill>
                <a:latin typeface="+mj-lt"/>
              </a:rPr>
              <a:t>sözleşmelere mesleki anlamda bağımsız çalışmayı kısıtlayabilecek şartlar konulamaz.</a:t>
            </a:r>
          </a:p>
          <a:p>
            <a:pPr marL="0" indent="0">
              <a:buNone/>
            </a:pPr>
            <a:r>
              <a:rPr lang="tr-TR" sz="3400" b="1" dirty="0">
                <a:solidFill>
                  <a:srgbClr val="002060"/>
                </a:solidFill>
                <a:latin typeface="+mj-lt"/>
              </a:rPr>
              <a:t>(3) </a:t>
            </a:r>
            <a:r>
              <a:rPr lang="tr-TR" sz="3400" b="1" dirty="0">
                <a:latin typeface="+mj-lt"/>
              </a:rPr>
              <a:t>İş sağlığı ve güvenliği hizmetleri ile bu Yönetmelik kapsamındaki eğitimlerde görevlendirilenlerin </a:t>
            </a:r>
            <a:r>
              <a:rPr lang="tr-TR" sz="3400" b="1" dirty="0">
                <a:solidFill>
                  <a:srgbClr val="FF0000"/>
                </a:solidFill>
                <a:latin typeface="+mj-lt"/>
              </a:rPr>
              <a:t>hak ve yetkileri, görevlerini yerine getirmeleri nedeniyle kısıtlanamaz. </a:t>
            </a:r>
            <a:r>
              <a:rPr lang="tr-TR" sz="3400" b="1" dirty="0">
                <a:latin typeface="+mj-lt"/>
              </a:rPr>
              <a:t>Bu kişiler, görevlerini ve uzmanlık bilgilerini mesleğin gerektirdiği </a:t>
            </a:r>
            <a:r>
              <a:rPr lang="tr-TR" sz="3400" b="1" dirty="0">
                <a:solidFill>
                  <a:srgbClr val="FF0000"/>
                </a:solidFill>
                <a:latin typeface="+mj-lt"/>
              </a:rPr>
              <a:t>etik ilkeler ve mesleki bağımsızlık içerisinde sürdürür</a:t>
            </a:r>
          </a:p>
        </p:txBody>
      </p:sp>
      <p:sp>
        <p:nvSpPr>
          <p:cNvPr id="4" name="Slayt Numarası Yer Tutucusu 3"/>
          <p:cNvSpPr>
            <a:spLocks noGrp="1"/>
          </p:cNvSpPr>
          <p:nvPr>
            <p:ph type="sldNum" sz="quarter" idx="12"/>
          </p:nvPr>
        </p:nvSpPr>
        <p:spPr/>
        <p:txBody>
          <a:bodyPr/>
          <a:lstStyle/>
          <a:p>
            <a:fld id="{B1DEFA8C-F947-479F-BE07-76B6B3F80BF1}" type="slidenum">
              <a:rPr lang="tr-TR" smtClean="0"/>
              <a:pPr/>
              <a:t>37</a:t>
            </a:fld>
            <a:endParaRPr lang="tr-TR"/>
          </a:p>
        </p:txBody>
      </p:sp>
    </p:spTree>
    <p:extLst>
      <p:ext uri="{BB962C8B-B14F-4D97-AF65-F5344CB8AC3E}">
        <p14:creationId xmlns:p14="http://schemas.microsoft.com/office/powerpoint/2010/main" val="540698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2536" y="0"/>
            <a:ext cx="9577064" cy="1080120"/>
          </a:xfrm>
        </p:spPr>
        <p:txBody>
          <a:bodyPr>
            <a:noAutofit/>
          </a:bodyPr>
          <a:lstStyle/>
          <a:p>
            <a:r>
              <a:rPr lang="tr-TR" sz="2400" b="1" u="sng" dirty="0" smtClean="0">
                <a:solidFill>
                  <a:schemeClr val="tx1"/>
                </a:solidFill>
                <a:latin typeface="+mj-lt"/>
              </a:rPr>
              <a:t>İSG Uzmanlarının Üst Sınıflarda Görev Yapabilmeleri veya Sınıf Atlayabilmeleri ile ilgili Geçici Hükümler</a:t>
            </a:r>
            <a:endParaRPr lang="tr-TR" sz="2400" b="1" u="sng" dirty="0">
              <a:solidFill>
                <a:schemeClr val="tx1"/>
              </a:solidFill>
              <a:latin typeface="+mj-lt"/>
            </a:endParaRPr>
          </a:p>
        </p:txBody>
      </p:sp>
      <p:sp>
        <p:nvSpPr>
          <p:cNvPr id="3" name="İçerik Yer Tutucusu 2"/>
          <p:cNvSpPr>
            <a:spLocks noGrp="1"/>
          </p:cNvSpPr>
          <p:nvPr>
            <p:ph idx="1"/>
          </p:nvPr>
        </p:nvSpPr>
        <p:spPr>
          <a:xfrm>
            <a:off x="-2932" y="980728"/>
            <a:ext cx="9146931" cy="5400600"/>
          </a:xfrm>
        </p:spPr>
        <p:txBody>
          <a:bodyPr>
            <a:normAutofit fontScale="85000" lnSpcReduction="10000"/>
          </a:bodyPr>
          <a:lstStyle/>
          <a:p>
            <a:pPr marL="0" indent="0">
              <a:buNone/>
            </a:pPr>
            <a:r>
              <a:rPr lang="tr-TR" sz="2600" b="1" dirty="0" smtClean="0">
                <a:solidFill>
                  <a:srgbClr val="FF0000"/>
                </a:solidFill>
                <a:latin typeface="+mj-lt"/>
              </a:rPr>
              <a:t>A-</a:t>
            </a:r>
            <a:r>
              <a:rPr lang="tr-TR" sz="2600" b="1" u="sng" dirty="0" smtClean="0">
                <a:solidFill>
                  <a:srgbClr val="002060"/>
                </a:solidFill>
                <a:latin typeface="+mj-lt"/>
              </a:rPr>
              <a:t>  </a:t>
            </a:r>
            <a:r>
              <a:rPr lang="nb-NO" sz="2600" b="1" u="sng" dirty="0" smtClean="0">
                <a:solidFill>
                  <a:srgbClr val="002060"/>
                </a:solidFill>
                <a:latin typeface="+mj-lt"/>
              </a:rPr>
              <a:t>6331 </a:t>
            </a:r>
            <a:r>
              <a:rPr lang="nb-NO" sz="2600" b="1" u="sng" dirty="0">
                <a:solidFill>
                  <a:srgbClr val="002060"/>
                </a:solidFill>
                <a:latin typeface="+mj-lt"/>
              </a:rPr>
              <a:t>sayılı yasa</a:t>
            </a:r>
            <a:endParaRPr lang="tr-TR" sz="2600" b="1" u="sng" dirty="0">
              <a:solidFill>
                <a:srgbClr val="002060"/>
              </a:solidFill>
              <a:latin typeface="+mj-lt"/>
            </a:endParaRPr>
          </a:p>
          <a:p>
            <a:r>
              <a:rPr lang="tr-TR" sz="2600" b="1" u="sng" dirty="0" smtClean="0">
                <a:solidFill>
                  <a:srgbClr val="002060"/>
                </a:solidFill>
                <a:latin typeface="+mj-lt"/>
              </a:rPr>
              <a:t> </a:t>
            </a:r>
            <a:r>
              <a:rPr lang="nb-NO" sz="2600" b="1" u="sng" dirty="0" smtClean="0">
                <a:solidFill>
                  <a:srgbClr val="002060"/>
                </a:solidFill>
                <a:latin typeface="+mj-lt"/>
              </a:rPr>
              <a:t>GEÇİCİ </a:t>
            </a:r>
            <a:r>
              <a:rPr lang="nb-NO" sz="2600" b="1" u="sng" dirty="0">
                <a:solidFill>
                  <a:srgbClr val="002060"/>
                </a:solidFill>
                <a:latin typeface="+mj-lt"/>
              </a:rPr>
              <a:t>MADDE </a:t>
            </a:r>
            <a:r>
              <a:rPr lang="nb-NO" sz="2600" b="1" u="sng" dirty="0" smtClean="0">
                <a:solidFill>
                  <a:srgbClr val="002060"/>
                </a:solidFill>
                <a:latin typeface="+mj-lt"/>
              </a:rPr>
              <a:t>4</a:t>
            </a:r>
            <a:endParaRPr lang="tr-TR" sz="2600" b="1" u="sng" dirty="0" smtClean="0">
              <a:solidFill>
                <a:srgbClr val="002060"/>
              </a:solidFill>
              <a:latin typeface="+mj-lt"/>
            </a:endParaRPr>
          </a:p>
          <a:p>
            <a:endParaRPr lang="tr-TR" sz="2600" b="1" dirty="0" smtClean="0">
              <a:latin typeface="+mj-lt"/>
            </a:endParaRPr>
          </a:p>
          <a:p>
            <a:r>
              <a:rPr lang="nb-NO" sz="2600" b="1" dirty="0" smtClean="0">
                <a:latin typeface="+mj-lt"/>
              </a:rPr>
              <a:t>Bu </a:t>
            </a:r>
            <a:r>
              <a:rPr lang="nb-NO" sz="2600" b="1" dirty="0">
                <a:latin typeface="+mj-lt"/>
              </a:rPr>
              <a:t>Kanunun 8 inci maddesinde belirtilen </a:t>
            </a:r>
            <a:r>
              <a:rPr lang="nb-NO" sz="2600" b="1" dirty="0">
                <a:solidFill>
                  <a:srgbClr val="FF0000"/>
                </a:solidFill>
                <a:latin typeface="+mj-lt"/>
              </a:rPr>
              <a:t>çok tehlikeli sınıfta </a:t>
            </a:r>
            <a:r>
              <a:rPr lang="nb-NO" sz="2600" b="1" dirty="0">
                <a:latin typeface="+mj-lt"/>
              </a:rPr>
              <a:t>yer alan işyerlerinde </a:t>
            </a:r>
            <a:r>
              <a:rPr lang="nb-NO" sz="2600" b="1" dirty="0">
                <a:solidFill>
                  <a:srgbClr val="FF0000"/>
                </a:solidFill>
                <a:latin typeface="+mj-lt"/>
              </a:rPr>
              <a:t>(A) sınıfı </a:t>
            </a:r>
            <a:r>
              <a:rPr lang="nb-NO" sz="2600" b="1" dirty="0">
                <a:latin typeface="+mj-lt"/>
              </a:rPr>
              <a:t>belgeye sahip iş güvenliği uzmanı görevlendirme yükümlülüğü, bu işyerlerinde Kanunun yürürlüğe girdiği tarihten (sürekli en az 50 işçi </a:t>
            </a:r>
            <a:r>
              <a:rPr lang="nb-NO" sz="2600" b="1" dirty="0" smtClean="0">
                <a:latin typeface="+mj-lt"/>
              </a:rPr>
              <a:t>çalıştıranlar</a:t>
            </a:r>
            <a:r>
              <a:rPr lang="tr-TR" sz="2600" b="1" dirty="0" smtClean="0">
                <a:latin typeface="+mj-lt"/>
              </a:rPr>
              <a:t> </a:t>
            </a:r>
            <a:r>
              <a:rPr lang="nb-NO" sz="2600" b="1" dirty="0" smtClean="0">
                <a:latin typeface="+mj-lt"/>
              </a:rPr>
              <a:t> </a:t>
            </a:r>
            <a:r>
              <a:rPr lang="tr-TR" sz="2600" b="1" dirty="0" smtClean="0">
                <a:solidFill>
                  <a:srgbClr val="002060"/>
                </a:solidFill>
                <a:latin typeface="+mj-lt"/>
              </a:rPr>
              <a:t>01</a:t>
            </a:r>
            <a:r>
              <a:rPr lang="nb-NO" sz="2600" b="1" dirty="0" smtClean="0">
                <a:solidFill>
                  <a:srgbClr val="002060"/>
                </a:solidFill>
                <a:latin typeface="+mj-lt"/>
              </a:rPr>
              <a:t>.0</a:t>
            </a:r>
            <a:r>
              <a:rPr lang="tr-TR" sz="2600" b="1" dirty="0" smtClean="0">
                <a:solidFill>
                  <a:srgbClr val="002060"/>
                </a:solidFill>
                <a:latin typeface="+mj-lt"/>
              </a:rPr>
              <a:t>1</a:t>
            </a:r>
            <a:r>
              <a:rPr lang="nb-NO" sz="2600" b="1" dirty="0" smtClean="0">
                <a:solidFill>
                  <a:srgbClr val="002060"/>
                </a:solidFill>
                <a:latin typeface="+mj-lt"/>
              </a:rPr>
              <a:t>.201</a:t>
            </a:r>
            <a:r>
              <a:rPr lang="tr-TR" sz="2600" b="1" dirty="0" smtClean="0">
                <a:solidFill>
                  <a:srgbClr val="002060"/>
                </a:solidFill>
                <a:latin typeface="+mj-lt"/>
              </a:rPr>
              <a:t>3</a:t>
            </a:r>
            <a:r>
              <a:rPr lang="nb-NO" sz="2600" b="1" dirty="0" smtClean="0">
                <a:latin typeface="+mj-lt"/>
              </a:rPr>
              <a:t>’den</a:t>
            </a:r>
            <a:r>
              <a:rPr lang="nb-NO" sz="2600" b="1" dirty="0">
                <a:latin typeface="+mj-lt"/>
              </a:rPr>
              <a:t>;  50 den </a:t>
            </a:r>
            <a:r>
              <a:rPr lang="nb-NO" sz="2600" b="1" dirty="0" smtClean="0">
                <a:latin typeface="+mj-lt"/>
              </a:rPr>
              <a:t>az</a:t>
            </a:r>
            <a:r>
              <a:rPr lang="tr-TR" sz="2600" b="1" dirty="0" smtClean="0">
                <a:latin typeface="+mj-lt"/>
              </a:rPr>
              <a:t> </a:t>
            </a:r>
            <a:r>
              <a:rPr lang="tr-TR" sz="2600" b="1" dirty="0" err="1" smtClean="0">
                <a:latin typeface="+mj-lt"/>
              </a:rPr>
              <a:t>işç.çlş</a:t>
            </a:r>
            <a:r>
              <a:rPr lang="tr-TR" sz="2600" b="1" dirty="0" smtClean="0">
                <a:latin typeface="+mj-lt"/>
              </a:rPr>
              <a:t>.</a:t>
            </a:r>
            <a:r>
              <a:rPr lang="nb-NO" sz="2600" b="1" dirty="0" smtClean="0">
                <a:latin typeface="+mj-lt"/>
              </a:rPr>
              <a:t> </a:t>
            </a:r>
            <a:r>
              <a:rPr lang="nb-NO" sz="2600" b="1" dirty="0" smtClean="0">
                <a:solidFill>
                  <a:srgbClr val="002060"/>
                </a:solidFill>
                <a:latin typeface="+mj-lt"/>
              </a:rPr>
              <a:t>01.01.2014</a:t>
            </a:r>
            <a:r>
              <a:rPr lang="nb-NO" sz="2600" b="1" dirty="0" smtClean="0">
                <a:latin typeface="+mj-lt"/>
              </a:rPr>
              <a:t>’den </a:t>
            </a:r>
            <a:r>
              <a:rPr lang="nb-NO" sz="2600" b="1" dirty="0">
                <a:latin typeface="+mj-lt"/>
              </a:rPr>
              <a:t>) itibaren </a:t>
            </a:r>
            <a:r>
              <a:rPr lang="nb-NO" sz="2600" b="1" dirty="0">
                <a:solidFill>
                  <a:srgbClr val="FF0000"/>
                </a:solidFill>
                <a:latin typeface="+mj-lt"/>
              </a:rPr>
              <a:t>dört yıl süreyle (B) sınıfı </a:t>
            </a:r>
            <a:r>
              <a:rPr lang="nb-NO" sz="2600" b="1" dirty="0">
                <a:latin typeface="+mj-lt"/>
              </a:rPr>
              <a:t>belgeye sahip iş güvenliği uzmanı görevlendirilmesi; </a:t>
            </a:r>
            <a:endParaRPr lang="tr-TR" sz="2600" b="1" dirty="0" smtClean="0">
              <a:latin typeface="+mj-lt"/>
            </a:endParaRPr>
          </a:p>
          <a:p>
            <a:endParaRPr lang="tr-TR" sz="2600" b="1" dirty="0">
              <a:latin typeface="+mj-lt"/>
            </a:endParaRPr>
          </a:p>
          <a:p>
            <a:r>
              <a:rPr lang="tr-TR" sz="2600" b="1" dirty="0">
                <a:solidFill>
                  <a:srgbClr val="FF0000"/>
                </a:solidFill>
                <a:latin typeface="+mj-lt"/>
              </a:rPr>
              <a:t>T</a:t>
            </a:r>
            <a:r>
              <a:rPr lang="nb-NO" sz="2600" b="1" dirty="0" smtClean="0">
                <a:solidFill>
                  <a:srgbClr val="FF0000"/>
                </a:solidFill>
                <a:latin typeface="+mj-lt"/>
              </a:rPr>
              <a:t>ehlikeli </a:t>
            </a:r>
            <a:r>
              <a:rPr lang="nb-NO" sz="2600" b="1" dirty="0">
                <a:solidFill>
                  <a:srgbClr val="FF0000"/>
                </a:solidFill>
                <a:latin typeface="+mj-lt"/>
              </a:rPr>
              <a:t>sınıfta </a:t>
            </a:r>
            <a:r>
              <a:rPr lang="nb-NO" sz="2600" b="1" dirty="0">
                <a:latin typeface="+mj-lt"/>
              </a:rPr>
              <a:t>yer alan işyerlerinde ise </a:t>
            </a:r>
            <a:r>
              <a:rPr lang="nb-NO" sz="2600" b="1" dirty="0">
                <a:solidFill>
                  <a:srgbClr val="FF0000"/>
                </a:solidFill>
                <a:latin typeface="+mj-lt"/>
              </a:rPr>
              <a:t>(B) sınıfı </a:t>
            </a:r>
            <a:r>
              <a:rPr lang="nb-NO" sz="2600" b="1" dirty="0">
                <a:latin typeface="+mj-lt"/>
              </a:rPr>
              <a:t>belgeye sahip iş güvenliği uzmanı görevlendirme yükümlülüğü, bu işyerlerinde Kanunun yürürlüğe girdiği tarihten (en az </a:t>
            </a:r>
            <a:r>
              <a:rPr lang="nb-NO" sz="2600" b="1" dirty="0" smtClean="0">
                <a:latin typeface="+mj-lt"/>
              </a:rPr>
              <a:t>50</a:t>
            </a:r>
            <a:r>
              <a:rPr lang="tr-TR" sz="2600" b="1" dirty="0" smtClean="0">
                <a:latin typeface="+mj-lt"/>
              </a:rPr>
              <a:t> </a:t>
            </a:r>
            <a:r>
              <a:rPr lang="tr-TR" sz="2600" b="1" dirty="0" err="1" smtClean="0">
                <a:latin typeface="+mj-lt"/>
              </a:rPr>
              <a:t>işç</a:t>
            </a:r>
            <a:r>
              <a:rPr lang="tr-TR" sz="2600" b="1" dirty="0" smtClean="0">
                <a:latin typeface="+mj-lt"/>
              </a:rPr>
              <a:t>. </a:t>
            </a:r>
            <a:r>
              <a:rPr lang="tr-TR" sz="2600" b="1" dirty="0" err="1">
                <a:latin typeface="+mj-lt"/>
              </a:rPr>
              <a:t>ç</a:t>
            </a:r>
            <a:r>
              <a:rPr lang="tr-TR" sz="2600" b="1" dirty="0" err="1" smtClean="0">
                <a:latin typeface="+mj-lt"/>
              </a:rPr>
              <a:t>lş</a:t>
            </a:r>
            <a:r>
              <a:rPr lang="tr-TR" sz="2600" b="1" dirty="0" smtClean="0">
                <a:latin typeface="+mj-lt"/>
              </a:rPr>
              <a:t>.</a:t>
            </a:r>
            <a:r>
              <a:rPr lang="nb-NO" sz="2600" b="1" dirty="0" smtClean="0">
                <a:latin typeface="+mj-lt"/>
              </a:rPr>
              <a:t>  </a:t>
            </a:r>
            <a:r>
              <a:rPr lang="tr-TR" sz="2600" b="1" dirty="0" smtClean="0">
                <a:solidFill>
                  <a:srgbClr val="002060"/>
                </a:solidFill>
                <a:latin typeface="+mj-lt"/>
              </a:rPr>
              <a:t>01</a:t>
            </a:r>
            <a:r>
              <a:rPr lang="nb-NO" sz="2600" b="1" dirty="0" smtClean="0">
                <a:solidFill>
                  <a:srgbClr val="002060"/>
                </a:solidFill>
                <a:latin typeface="+mj-lt"/>
              </a:rPr>
              <a:t>.0</a:t>
            </a:r>
            <a:r>
              <a:rPr lang="tr-TR" sz="2600" b="1" dirty="0" smtClean="0">
                <a:solidFill>
                  <a:srgbClr val="002060"/>
                </a:solidFill>
                <a:latin typeface="+mj-lt"/>
              </a:rPr>
              <a:t>1</a:t>
            </a:r>
            <a:r>
              <a:rPr lang="nb-NO" sz="2600" b="1" dirty="0" smtClean="0">
                <a:solidFill>
                  <a:srgbClr val="002060"/>
                </a:solidFill>
                <a:latin typeface="+mj-lt"/>
              </a:rPr>
              <a:t>.201</a:t>
            </a:r>
            <a:r>
              <a:rPr lang="tr-TR" sz="2600" b="1" dirty="0" smtClean="0">
                <a:solidFill>
                  <a:srgbClr val="002060"/>
                </a:solidFill>
                <a:latin typeface="+mj-lt"/>
              </a:rPr>
              <a:t>3</a:t>
            </a:r>
            <a:r>
              <a:rPr lang="nb-NO" sz="2600" b="1" dirty="0" smtClean="0">
                <a:latin typeface="+mj-lt"/>
              </a:rPr>
              <a:t> </a:t>
            </a:r>
            <a:r>
              <a:rPr lang="nb-NO" sz="2600" b="1" dirty="0">
                <a:latin typeface="+mj-lt"/>
              </a:rPr>
              <a:t>den; 50 den </a:t>
            </a:r>
            <a:r>
              <a:rPr lang="nb-NO" sz="2600" b="1" dirty="0" smtClean="0">
                <a:latin typeface="+mj-lt"/>
              </a:rPr>
              <a:t>az</a:t>
            </a:r>
            <a:r>
              <a:rPr lang="tr-TR" sz="2600" b="1" dirty="0" smtClean="0">
                <a:latin typeface="+mj-lt"/>
              </a:rPr>
              <a:t> </a:t>
            </a:r>
            <a:r>
              <a:rPr lang="tr-TR" sz="2600" b="1" dirty="0" err="1" smtClean="0">
                <a:latin typeface="+mj-lt"/>
              </a:rPr>
              <a:t>çlş</a:t>
            </a:r>
            <a:r>
              <a:rPr lang="tr-TR" sz="2600" b="1" dirty="0" smtClean="0">
                <a:latin typeface="+mj-lt"/>
              </a:rPr>
              <a:t>.</a:t>
            </a:r>
            <a:r>
              <a:rPr lang="nb-NO" sz="2600" b="1" dirty="0" smtClean="0">
                <a:latin typeface="+mj-lt"/>
              </a:rPr>
              <a:t> </a:t>
            </a:r>
            <a:r>
              <a:rPr lang="nb-NO" sz="2600" b="1" dirty="0">
                <a:solidFill>
                  <a:srgbClr val="002060"/>
                </a:solidFill>
                <a:latin typeface="+mj-lt"/>
              </a:rPr>
              <a:t>01.01.2014 </a:t>
            </a:r>
            <a:r>
              <a:rPr lang="nb-NO" sz="2600" b="1" dirty="0">
                <a:latin typeface="+mj-lt"/>
              </a:rPr>
              <a:t>den) itibaren </a:t>
            </a:r>
            <a:r>
              <a:rPr lang="nb-NO" sz="2600" b="1" dirty="0">
                <a:solidFill>
                  <a:srgbClr val="FF0000"/>
                </a:solidFill>
                <a:latin typeface="+mj-lt"/>
              </a:rPr>
              <a:t>üç yıl süreyle (C) sınıfı </a:t>
            </a:r>
            <a:r>
              <a:rPr lang="nb-NO" sz="2600" b="1" dirty="0">
                <a:latin typeface="+mj-lt"/>
              </a:rPr>
              <a:t>belgeye sahip iş güvenliği uzmanı görevlendirilmesi kaydıyla yerine getirilmiş sayılır.</a:t>
            </a:r>
            <a:endParaRPr lang="tr-TR" sz="2600" b="1" dirty="0">
              <a:latin typeface="+mj-lt"/>
            </a:endParaRPr>
          </a:p>
          <a:p>
            <a:endParaRPr lang="tr-TR" sz="26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38</a:t>
            </a:fld>
            <a:endParaRPr lang="tr-TR"/>
          </a:p>
        </p:txBody>
      </p:sp>
    </p:spTree>
    <p:extLst>
      <p:ext uri="{BB962C8B-B14F-4D97-AF65-F5344CB8AC3E}">
        <p14:creationId xmlns:p14="http://schemas.microsoft.com/office/powerpoint/2010/main" val="4048558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B1DEFA8C-F947-479F-BE07-76B6B3F80BF1}" type="slidenum">
              <a:rPr lang="tr-TR" smtClean="0"/>
              <a:pPr/>
              <a:t>39</a:t>
            </a:fld>
            <a:endParaRPr lang="tr-TR"/>
          </a:p>
        </p:txBody>
      </p:sp>
      <p:sp>
        <p:nvSpPr>
          <p:cNvPr id="5" name="Başlık 1"/>
          <p:cNvSpPr>
            <a:spLocks noGrp="1"/>
          </p:cNvSpPr>
          <p:nvPr>
            <p:ph idx="1"/>
          </p:nvPr>
        </p:nvSpPr>
        <p:spPr>
          <a:xfrm>
            <a:off x="0" y="188640"/>
            <a:ext cx="8964488" cy="6336704"/>
          </a:xfrm>
        </p:spPr>
        <p:txBody>
          <a:bodyPr>
            <a:normAutofit fontScale="62500" lnSpcReduction="20000"/>
          </a:bodyPr>
          <a:lstStyle/>
          <a:p>
            <a:pPr marL="0" indent="0">
              <a:buNone/>
            </a:pPr>
            <a:r>
              <a:rPr lang="tr-TR" sz="4000" b="1" dirty="0" smtClean="0">
                <a:solidFill>
                  <a:schemeClr val="bg1"/>
                </a:solidFill>
                <a:latin typeface="+mj-lt"/>
              </a:rPr>
              <a:t>B-</a:t>
            </a:r>
            <a:r>
              <a:rPr lang="tr-TR" sz="3400" b="1" u="sng" dirty="0" smtClean="0">
                <a:solidFill>
                  <a:srgbClr val="002060"/>
                </a:solidFill>
                <a:latin typeface="+mj-lt"/>
              </a:rPr>
              <a:t> İSG Uzm. </a:t>
            </a:r>
            <a:r>
              <a:rPr lang="tr-TR" sz="3400" b="1" u="sng" dirty="0" err="1" smtClean="0">
                <a:solidFill>
                  <a:srgbClr val="002060"/>
                </a:solidFill>
                <a:latin typeface="+mj-lt"/>
              </a:rPr>
              <a:t>Grv</a:t>
            </a:r>
            <a:r>
              <a:rPr lang="tr-TR" sz="3400" b="1" u="sng" dirty="0" smtClean="0">
                <a:solidFill>
                  <a:srgbClr val="002060"/>
                </a:solidFill>
                <a:latin typeface="+mj-lt"/>
              </a:rPr>
              <a:t>., </a:t>
            </a:r>
            <a:r>
              <a:rPr lang="tr-TR" sz="3400" b="1" u="sng" dirty="0" err="1" smtClean="0">
                <a:solidFill>
                  <a:srgbClr val="002060"/>
                </a:solidFill>
                <a:latin typeface="+mj-lt"/>
              </a:rPr>
              <a:t>Yetk</a:t>
            </a:r>
            <a:r>
              <a:rPr lang="tr-TR" sz="3400" b="1" u="sng" dirty="0" smtClean="0">
                <a:solidFill>
                  <a:srgbClr val="002060"/>
                </a:solidFill>
                <a:latin typeface="+mj-lt"/>
              </a:rPr>
              <a:t>., Sorum. ve Eğitimleri </a:t>
            </a:r>
            <a:r>
              <a:rPr lang="tr-TR" sz="3400" b="1" u="sng" dirty="0" err="1" smtClean="0">
                <a:solidFill>
                  <a:srgbClr val="002060"/>
                </a:solidFill>
                <a:latin typeface="+mj-lt"/>
              </a:rPr>
              <a:t>Hk</a:t>
            </a:r>
            <a:r>
              <a:rPr lang="tr-TR" sz="3400" b="1" u="sng" dirty="0" smtClean="0">
                <a:solidFill>
                  <a:srgbClr val="002060"/>
                </a:solidFill>
                <a:latin typeface="+mj-lt"/>
              </a:rPr>
              <a:t>  Yönetmelik</a:t>
            </a:r>
          </a:p>
          <a:p>
            <a:pPr marL="0" indent="0">
              <a:buNone/>
            </a:pPr>
            <a:r>
              <a:rPr lang="tr-TR" sz="3400" b="1" dirty="0" smtClean="0">
                <a:solidFill>
                  <a:srgbClr val="002060"/>
                </a:solidFill>
                <a:latin typeface="+mj-lt"/>
              </a:rPr>
              <a:t>       </a:t>
            </a:r>
            <a:r>
              <a:rPr lang="tr-TR" sz="3400" b="1" u="sng" dirty="0" smtClean="0">
                <a:solidFill>
                  <a:srgbClr val="002060"/>
                </a:solidFill>
                <a:latin typeface="+mj-lt"/>
              </a:rPr>
              <a:t>GEÇİCİ </a:t>
            </a:r>
            <a:r>
              <a:rPr lang="tr-TR" sz="3400" b="1" u="sng" dirty="0">
                <a:solidFill>
                  <a:srgbClr val="002060"/>
                </a:solidFill>
                <a:latin typeface="+mj-lt"/>
              </a:rPr>
              <a:t>MADDE 2 </a:t>
            </a:r>
          </a:p>
          <a:p>
            <a:r>
              <a:rPr lang="tr-TR" sz="3400" b="1" dirty="0">
                <a:latin typeface="+mj-lt"/>
              </a:rPr>
              <a:t>(1) </a:t>
            </a:r>
            <a:r>
              <a:rPr lang="tr-TR" sz="3400" b="1" dirty="0">
                <a:solidFill>
                  <a:srgbClr val="FF0000"/>
                </a:solidFill>
                <a:latin typeface="+mj-lt"/>
              </a:rPr>
              <a:t>(</a:t>
            </a:r>
            <a:r>
              <a:rPr lang="tr-TR" sz="3400" b="1" u="sng" dirty="0">
                <a:solidFill>
                  <a:srgbClr val="FF0000"/>
                </a:solidFill>
                <a:latin typeface="+mj-lt"/>
              </a:rPr>
              <a:t>C)</a:t>
            </a:r>
            <a:r>
              <a:rPr lang="tr-TR" sz="3400" b="1" u="sng" dirty="0">
                <a:latin typeface="+mj-lt"/>
              </a:rPr>
              <a:t> sınıfı iş güvenliği uzmanlığı belgesine sahip olanlardan;</a:t>
            </a:r>
          </a:p>
          <a:p>
            <a:r>
              <a:rPr lang="tr-TR" sz="3400" b="1" dirty="0">
                <a:latin typeface="+mj-lt"/>
              </a:rPr>
              <a:t>a) Başvurdukları tarihte adlarına </a:t>
            </a:r>
            <a:r>
              <a:rPr lang="tr-TR" sz="3400" b="1" dirty="0">
                <a:solidFill>
                  <a:schemeClr val="bg1"/>
                </a:solidFill>
                <a:latin typeface="+mj-lt"/>
              </a:rPr>
              <a:t>1500 gün prim</a:t>
            </a:r>
            <a:r>
              <a:rPr lang="tr-TR" sz="3400" b="1" dirty="0">
                <a:solidFill>
                  <a:srgbClr val="FF0000"/>
                </a:solidFill>
                <a:latin typeface="+mj-lt"/>
              </a:rPr>
              <a:t> </a:t>
            </a:r>
            <a:r>
              <a:rPr lang="tr-TR" sz="3400" b="1" dirty="0" smtClean="0">
                <a:latin typeface="+mj-lt"/>
              </a:rPr>
              <a:t>ödenenler</a:t>
            </a:r>
            <a:r>
              <a:rPr lang="tr-TR" sz="3400" b="1" dirty="0">
                <a:latin typeface="+mj-lt"/>
              </a:rPr>
              <a:t> </a:t>
            </a:r>
            <a:r>
              <a:rPr lang="tr-TR" sz="3400" b="1" dirty="0" smtClean="0">
                <a:solidFill>
                  <a:schemeClr val="bg1"/>
                </a:solidFill>
                <a:latin typeface="+mj-lt"/>
              </a:rPr>
              <a:t>(B</a:t>
            </a:r>
            <a:r>
              <a:rPr lang="tr-TR" sz="3400" b="1" dirty="0">
                <a:solidFill>
                  <a:schemeClr val="bg1"/>
                </a:solidFill>
                <a:latin typeface="+mj-lt"/>
              </a:rPr>
              <a:t>) </a:t>
            </a:r>
            <a:r>
              <a:rPr lang="tr-TR" sz="3400" b="1" dirty="0">
                <a:latin typeface="+mj-lt"/>
              </a:rPr>
              <a:t>sınıfı iş güvenliği uzmanlığı </a:t>
            </a:r>
            <a:r>
              <a:rPr lang="tr-TR" sz="3400" b="1" dirty="0">
                <a:solidFill>
                  <a:schemeClr val="bg1"/>
                </a:solidFill>
                <a:latin typeface="+mj-lt"/>
              </a:rPr>
              <a:t>belge </a:t>
            </a:r>
            <a:r>
              <a:rPr lang="tr-TR" sz="3400" b="1" u="sng" dirty="0">
                <a:solidFill>
                  <a:schemeClr val="bg1"/>
                </a:solidFill>
                <a:latin typeface="+mj-lt"/>
              </a:rPr>
              <a:t>sınavına,</a:t>
            </a:r>
          </a:p>
          <a:p>
            <a:endParaRPr lang="tr-TR" sz="3400" b="1" dirty="0" smtClean="0">
              <a:latin typeface="+mj-lt"/>
            </a:endParaRPr>
          </a:p>
          <a:p>
            <a:r>
              <a:rPr lang="tr-TR" sz="3400" b="1" dirty="0" smtClean="0">
                <a:latin typeface="+mj-lt"/>
              </a:rPr>
              <a:t>b</a:t>
            </a:r>
            <a:r>
              <a:rPr lang="tr-TR" sz="3400" b="1" dirty="0">
                <a:latin typeface="+mj-lt"/>
              </a:rPr>
              <a:t>) Başvurdukları tarihte adlarına </a:t>
            </a:r>
            <a:r>
              <a:rPr lang="tr-TR" sz="3400" b="1" dirty="0">
                <a:solidFill>
                  <a:srgbClr val="FF0000"/>
                </a:solidFill>
                <a:latin typeface="+mj-lt"/>
              </a:rPr>
              <a:t>3000 gün prim </a:t>
            </a:r>
            <a:r>
              <a:rPr lang="tr-TR" sz="3400" b="1" dirty="0" smtClean="0">
                <a:latin typeface="+mj-lt"/>
              </a:rPr>
              <a:t>ödenenler  </a:t>
            </a:r>
            <a:r>
              <a:rPr lang="tr-TR" sz="3400" b="1" dirty="0">
                <a:solidFill>
                  <a:srgbClr val="FF0000"/>
                </a:solidFill>
                <a:latin typeface="+mj-lt"/>
              </a:rPr>
              <a:t>(A)</a:t>
            </a:r>
            <a:r>
              <a:rPr lang="tr-TR" sz="3400" b="1" dirty="0">
                <a:latin typeface="+mj-lt"/>
              </a:rPr>
              <a:t> sınıfı iş güvenliği uzmanlığı </a:t>
            </a:r>
            <a:r>
              <a:rPr lang="tr-TR" sz="3400" b="1" dirty="0">
                <a:solidFill>
                  <a:srgbClr val="FF0000"/>
                </a:solidFill>
                <a:latin typeface="+mj-lt"/>
              </a:rPr>
              <a:t>belge </a:t>
            </a:r>
            <a:r>
              <a:rPr lang="tr-TR" sz="3400" b="1" u="sng" dirty="0">
                <a:solidFill>
                  <a:srgbClr val="FF0000"/>
                </a:solidFill>
                <a:latin typeface="+mj-lt"/>
              </a:rPr>
              <a:t>sınavına,</a:t>
            </a:r>
          </a:p>
          <a:p>
            <a:r>
              <a:rPr lang="tr-TR" sz="3400" b="1" dirty="0">
                <a:latin typeface="+mj-lt"/>
              </a:rPr>
              <a:t>girmeye hak kazanırlar.</a:t>
            </a:r>
          </a:p>
          <a:p>
            <a:r>
              <a:rPr lang="tr-TR" sz="3400" b="1" dirty="0">
                <a:latin typeface="+mj-lt"/>
              </a:rPr>
              <a:t>(2) </a:t>
            </a:r>
            <a:r>
              <a:rPr lang="tr-TR" sz="3400" b="1" u="sng" dirty="0">
                <a:solidFill>
                  <a:srgbClr val="FF0000"/>
                </a:solidFill>
                <a:latin typeface="+mj-lt"/>
              </a:rPr>
              <a:t>(B)</a:t>
            </a:r>
            <a:r>
              <a:rPr lang="tr-TR" sz="3400" b="1" u="sng" dirty="0">
                <a:latin typeface="+mj-lt"/>
              </a:rPr>
              <a:t> sınıfı iş güvenliği uzmanlığı belgesine sahip olanlardan;</a:t>
            </a:r>
          </a:p>
          <a:p>
            <a:r>
              <a:rPr lang="tr-TR" sz="3400" b="1" dirty="0">
                <a:latin typeface="+mj-lt"/>
              </a:rPr>
              <a:t>a) Başvurdukları tarihte adlarına </a:t>
            </a:r>
            <a:r>
              <a:rPr lang="tr-TR" sz="3400" b="1" dirty="0">
                <a:solidFill>
                  <a:srgbClr val="FF0000"/>
                </a:solidFill>
                <a:latin typeface="+mj-lt"/>
              </a:rPr>
              <a:t>1800 gün prim </a:t>
            </a:r>
            <a:r>
              <a:rPr lang="tr-TR" sz="3400" b="1" dirty="0">
                <a:latin typeface="+mj-lt"/>
              </a:rPr>
              <a:t>ödenenler, </a:t>
            </a:r>
            <a:r>
              <a:rPr lang="tr-TR" sz="3400" b="1" dirty="0">
                <a:solidFill>
                  <a:srgbClr val="FF0000"/>
                </a:solidFill>
                <a:latin typeface="+mj-lt"/>
              </a:rPr>
              <a:t>(A)</a:t>
            </a:r>
            <a:r>
              <a:rPr lang="tr-TR" sz="3400" b="1" dirty="0">
                <a:latin typeface="+mj-lt"/>
              </a:rPr>
              <a:t> sınıfı iş güvenliği uzmanlığı </a:t>
            </a:r>
            <a:r>
              <a:rPr lang="tr-TR" sz="3400" b="1" dirty="0">
                <a:solidFill>
                  <a:srgbClr val="FF0000"/>
                </a:solidFill>
                <a:latin typeface="+mj-lt"/>
              </a:rPr>
              <a:t>belge </a:t>
            </a:r>
            <a:r>
              <a:rPr lang="tr-TR" sz="3400" b="1" u="sng" dirty="0">
                <a:solidFill>
                  <a:srgbClr val="FF0000"/>
                </a:solidFill>
                <a:latin typeface="+mj-lt"/>
              </a:rPr>
              <a:t>sınavına,</a:t>
            </a:r>
          </a:p>
          <a:p>
            <a:r>
              <a:rPr lang="tr-TR" sz="3400" b="1" dirty="0">
                <a:solidFill>
                  <a:srgbClr val="FF0000"/>
                </a:solidFill>
                <a:latin typeface="+mj-lt"/>
              </a:rPr>
              <a:t>girmeye hak kazanırlar</a:t>
            </a:r>
            <a:r>
              <a:rPr lang="tr-TR" sz="3400" b="1" dirty="0" smtClean="0">
                <a:solidFill>
                  <a:srgbClr val="FF0000"/>
                </a:solidFill>
                <a:latin typeface="+mj-lt"/>
              </a:rPr>
              <a:t>.</a:t>
            </a:r>
          </a:p>
          <a:p>
            <a:r>
              <a:rPr lang="tr-TR" dirty="0" smtClean="0">
                <a:latin typeface="+mj-lt"/>
              </a:rPr>
              <a:t>(</a:t>
            </a:r>
            <a:r>
              <a:rPr lang="tr-TR" b="1" dirty="0" smtClean="0">
                <a:latin typeface="+mj-lt"/>
              </a:rPr>
              <a:t>Askerlik borçlanması </a:t>
            </a:r>
            <a:r>
              <a:rPr lang="tr-TR" dirty="0" smtClean="0">
                <a:latin typeface="+mj-lt"/>
              </a:rPr>
              <a:t>için ödenen primler dikkate alınmaz.)</a:t>
            </a:r>
            <a:endParaRPr lang="tr-TR" dirty="0">
              <a:latin typeface="+mj-lt"/>
            </a:endParaRPr>
          </a:p>
          <a:p>
            <a:r>
              <a:rPr lang="tr-TR" sz="2900" dirty="0">
                <a:latin typeface="+mj-lt"/>
              </a:rPr>
              <a:t>(3) Birinci ve ikinci fıkrada sayılanlar </a:t>
            </a:r>
            <a:r>
              <a:rPr lang="tr-TR" sz="2900" dirty="0" smtClean="0">
                <a:latin typeface="+mj-lt"/>
              </a:rPr>
              <a:t>Kanun’un </a:t>
            </a:r>
            <a:r>
              <a:rPr lang="tr-TR" sz="2900" dirty="0">
                <a:latin typeface="+mj-lt"/>
              </a:rPr>
              <a:t>Geçici 4 üncü maddesinin ikinci fıkrasının yürürlüğe girdiği tarihten itibaren </a:t>
            </a:r>
            <a:r>
              <a:rPr lang="tr-TR" sz="2900" b="1" dirty="0">
                <a:solidFill>
                  <a:srgbClr val="FF0000"/>
                </a:solidFill>
                <a:latin typeface="+mj-lt"/>
              </a:rPr>
              <a:t>bir yıl içinde </a:t>
            </a:r>
            <a:r>
              <a:rPr lang="tr-TR" sz="2900" b="1" dirty="0" smtClean="0">
                <a:solidFill>
                  <a:srgbClr val="FF0000"/>
                </a:solidFill>
                <a:latin typeface="+mj-lt"/>
              </a:rPr>
              <a:t> (11.10.2014’e kadar) </a:t>
            </a:r>
            <a:r>
              <a:rPr lang="tr-TR" sz="2900" b="1" dirty="0" smtClean="0">
                <a:latin typeface="+mj-lt"/>
              </a:rPr>
              <a:t>düzenlenecek </a:t>
            </a:r>
            <a:r>
              <a:rPr lang="tr-TR" sz="2900" b="1" dirty="0">
                <a:latin typeface="+mj-lt"/>
              </a:rPr>
              <a:t>sınavlara </a:t>
            </a:r>
            <a:r>
              <a:rPr lang="tr-TR" sz="3400" b="1" dirty="0">
                <a:solidFill>
                  <a:srgbClr val="FF0000"/>
                </a:solidFill>
                <a:latin typeface="+mj-lt"/>
              </a:rPr>
              <a:t>iki defaya mahsus </a:t>
            </a:r>
            <a:r>
              <a:rPr lang="tr-TR" sz="2900" b="1" dirty="0">
                <a:solidFill>
                  <a:srgbClr val="FF0000"/>
                </a:solidFill>
                <a:latin typeface="+mj-lt"/>
              </a:rPr>
              <a:t>girme hakkı</a:t>
            </a:r>
            <a:r>
              <a:rPr lang="tr-TR" sz="2900" dirty="0">
                <a:latin typeface="+mj-lt"/>
              </a:rPr>
              <a:t> kazanırlar. Başvuruda istenecek belgeler Bakanlıkça ilan edilir.</a:t>
            </a:r>
          </a:p>
          <a:p>
            <a:r>
              <a:rPr lang="tr-TR" sz="2900" b="1" dirty="0">
                <a:latin typeface="+mj-lt"/>
              </a:rPr>
              <a:t>(4) Birinci ve ikinci fıkrada sayılanlar, yapılacak sınavda başarılı olamadıkları takdirde sahip oldukları belge ile çalışmaya devam ederler.</a:t>
            </a:r>
          </a:p>
          <a:p>
            <a:endParaRPr lang="tr-TR" sz="2900" dirty="0">
              <a:latin typeface="+mj-lt"/>
            </a:endParaRPr>
          </a:p>
        </p:txBody>
      </p:sp>
    </p:spTree>
    <p:extLst>
      <p:ext uri="{BB962C8B-B14F-4D97-AF65-F5344CB8AC3E}">
        <p14:creationId xmlns:p14="http://schemas.microsoft.com/office/powerpoint/2010/main" val="1601191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2576" y="-243408"/>
            <a:ext cx="9299376" cy="1143000"/>
          </a:xfrm>
        </p:spPr>
        <p:txBody>
          <a:bodyPr>
            <a:normAutofit/>
          </a:bodyPr>
          <a:lstStyle/>
          <a:p>
            <a:r>
              <a:rPr lang="tr-TR" sz="4000" b="1" dirty="0" smtClean="0">
                <a:solidFill>
                  <a:schemeClr val="tx1"/>
                </a:solidFill>
                <a:latin typeface="+mj-lt"/>
              </a:rPr>
              <a:t>Tanımlar</a:t>
            </a:r>
            <a:endParaRPr lang="tr-TR" sz="4000" b="1" dirty="0">
              <a:solidFill>
                <a:schemeClr val="tx1"/>
              </a:solidFill>
              <a:latin typeface="+mj-lt"/>
            </a:endParaRPr>
          </a:p>
        </p:txBody>
      </p:sp>
      <p:sp>
        <p:nvSpPr>
          <p:cNvPr id="3" name="İçerik Yer Tutucusu 2"/>
          <p:cNvSpPr>
            <a:spLocks noGrp="1"/>
          </p:cNvSpPr>
          <p:nvPr>
            <p:ph idx="1"/>
          </p:nvPr>
        </p:nvSpPr>
        <p:spPr>
          <a:xfrm>
            <a:off x="0" y="764704"/>
            <a:ext cx="9244568" cy="5400600"/>
          </a:xfrm>
        </p:spPr>
        <p:txBody>
          <a:bodyPr>
            <a:normAutofit fontScale="92500" lnSpcReduction="10000"/>
          </a:bodyPr>
          <a:lstStyle/>
          <a:p>
            <a:r>
              <a:rPr lang="tr-TR" sz="3400" dirty="0" smtClean="0">
                <a:latin typeface="+mj-lt"/>
              </a:rPr>
              <a:t> </a:t>
            </a:r>
            <a:r>
              <a:rPr lang="tr-TR" sz="2800" b="1" dirty="0">
                <a:latin typeface="+mj-lt"/>
              </a:rPr>
              <a:t>Çalışan temsilcisi: </a:t>
            </a:r>
            <a:r>
              <a:rPr lang="tr-TR" sz="2800" dirty="0">
                <a:latin typeface="+mj-lt"/>
              </a:rPr>
              <a:t>İş sağlığı ve güvenliği ile ilgili çalışmalara katılma, çalışmaları izleme, tedbir alınmasını isteme, tekliflerde bulunma ve benzeri konularda çalışanları temsil etmeye yetkili </a:t>
            </a:r>
            <a:r>
              <a:rPr lang="tr-TR" sz="2800" dirty="0" smtClean="0">
                <a:latin typeface="+mj-lt"/>
              </a:rPr>
              <a:t>çalışan</a:t>
            </a:r>
          </a:p>
          <a:p>
            <a:endParaRPr lang="tr-TR" sz="2800" dirty="0" smtClean="0">
              <a:latin typeface="+mj-lt"/>
            </a:endParaRPr>
          </a:p>
          <a:p>
            <a:r>
              <a:rPr lang="tr-TR" sz="2800" dirty="0" smtClean="0">
                <a:latin typeface="+mj-lt"/>
              </a:rPr>
              <a:t> </a:t>
            </a:r>
            <a:r>
              <a:rPr lang="tr-TR" sz="2800" b="1" dirty="0">
                <a:solidFill>
                  <a:srgbClr val="FF0000"/>
                </a:solidFill>
                <a:latin typeface="+mj-lt"/>
              </a:rPr>
              <a:t>İşyeri sağlık ve güvenlik birimi (İSGB)</a:t>
            </a:r>
            <a:r>
              <a:rPr lang="tr-TR" sz="2800" dirty="0">
                <a:solidFill>
                  <a:srgbClr val="FF0000"/>
                </a:solidFill>
                <a:latin typeface="+mj-lt"/>
              </a:rPr>
              <a:t>: </a:t>
            </a:r>
            <a:r>
              <a:rPr lang="tr-TR" sz="2800" dirty="0">
                <a:latin typeface="+mj-lt"/>
              </a:rPr>
              <a:t>İşyerinde iş sağlığı ve güvenliği hizmetlerini yürütmek üzere kurulan, gerekli donanım ve personele sahip olan </a:t>
            </a:r>
            <a:r>
              <a:rPr lang="tr-TR" sz="2800" dirty="0" smtClean="0">
                <a:latin typeface="+mj-lt"/>
              </a:rPr>
              <a:t>birim</a:t>
            </a:r>
          </a:p>
          <a:p>
            <a:endParaRPr lang="tr-TR" sz="2800" dirty="0">
              <a:latin typeface="+mj-lt"/>
            </a:endParaRPr>
          </a:p>
          <a:p>
            <a:pPr marL="363538" indent="-363538"/>
            <a:r>
              <a:rPr lang="tr-TR" sz="2800" b="1" dirty="0" smtClean="0">
                <a:latin typeface="+mj-lt"/>
              </a:rPr>
              <a:t> </a:t>
            </a:r>
            <a:r>
              <a:rPr lang="tr-TR" sz="2800" b="1" dirty="0">
                <a:solidFill>
                  <a:srgbClr val="FF0000"/>
                </a:solidFill>
                <a:latin typeface="+mj-lt"/>
              </a:rPr>
              <a:t>İSG-KÂTİP: </a:t>
            </a:r>
            <a:r>
              <a:rPr lang="tr-TR" sz="2800" dirty="0">
                <a:latin typeface="+mj-lt"/>
              </a:rPr>
              <a:t>İş sağlığı ve güvenliği hizmetleri ile ilgili </a:t>
            </a:r>
            <a:r>
              <a:rPr lang="tr-TR" sz="2800" dirty="0">
                <a:solidFill>
                  <a:srgbClr val="FF0000"/>
                </a:solidFill>
                <a:latin typeface="+mj-lt"/>
              </a:rPr>
              <a:t>iş ve işlemlerin</a:t>
            </a:r>
            <a:r>
              <a:rPr lang="tr-TR" sz="2800" dirty="0">
                <a:latin typeface="+mj-lt"/>
              </a:rPr>
              <a:t> Genel Müdürlükçe </a:t>
            </a:r>
            <a:r>
              <a:rPr lang="tr-TR" sz="2800" dirty="0">
                <a:solidFill>
                  <a:srgbClr val="FF0000"/>
                </a:solidFill>
                <a:latin typeface="+mj-lt"/>
              </a:rPr>
              <a:t>kayıt, takip ve izlenmesi amacıyla </a:t>
            </a:r>
            <a:r>
              <a:rPr lang="tr-TR" sz="2800" dirty="0">
                <a:latin typeface="+mj-lt"/>
              </a:rPr>
              <a:t>kullanılan </a:t>
            </a:r>
            <a:r>
              <a:rPr lang="tr-TR" sz="2800" b="1" dirty="0">
                <a:latin typeface="+mj-lt"/>
              </a:rPr>
              <a:t>iş sağlığı ve güvenliği kayıt, takip ve izleme </a:t>
            </a:r>
            <a:r>
              <a:rPr lang="tr-TR" sz="2800" b="1" dirty="0" smtClean="0">
                <a:latin typeface="+mj-lt"/>
              </a:rPr>
              <a:t>programı</a:t>
            </a:r>
            <a:endParaRPr lang="tr-TR" sz="2800" b="1"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3249976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692696"/>
            <a:ext cx="9144000" cy="4525963"/>
          </a:xfrm>
        </p:spPr>
        <p:txBody>
          <a:bodyPr>
            <a:normAutofit lnSpcReduction="10000"/>
          </a:bodyPr>
          <a:lstStyle/>
          <a:p>
            <a:endParaRPr lang="tr-TR" b="1" dirty="0" smtClean="0">
              <a:solidFill>
                <a:srgbClr val="002060"/>
              </a:solidFill>
              <a:latin typeface="+mj-lt"/>
            </a:endParaRPr>
          </a:p>
          <a:p>
            <a:pPr marL="0" indent="0" algn="ctr">
              <a:buNone/>
            </a:pPr>
            <a:endParaRPr lang="tr-TR" sz="3600" b="1" dirty="0" smtClean="0">
              <a:solidFill>
                <a:srgbClr val="FF0000"/>
              </a:solidFill>
              <a:latin typeface="+mj-lt"/>
            </a:endParaRPr>
          </a:p>
          <a:p>
            <a:pPr marL="0" indent="0" algn="ctr">
              <a:buNone/>
            </a:pPr>
            <a:r>
              <a:rPr lang="tr-TR" sz="3500" b="1" dirty="0" smtClean="0">
                <a:latin typeface="+mj-lt"/>
              </a:rPr>
              <a:t>İşyeri Hekimlerinin</a:t>
            </a:r>
          </a:p>
          <a:p>
            <a:pPr marL="0" indent="0" algn="ctr">
              <a:buNone/>
            </a:pPr>
            <a:r>
              <a:rPr lang="tr-TR" sz="3500" b="1" dirty="0" smtClean="0">
                <a:latin typeface="+mj-lt"/>
              </a:rPr>
              <a:t> </a:t>
            </a:r>
            <a:r>
              <a:rPr lang="tr-TR" sz="3500" b="1" dirty="0">
                <a:latin typeface="+mj-lt"/>
              </a:rPr>
              <a:t>Görev, Yetki, Sorumluluk ve Eğitimleri </a:t>
            </a:r>
            <a:endParaRPr lang="tr-TR" sz="3500" b="1" dirty="0" smtClean="0">
              <a:latin typeface="+mj-lt"/>
            </a:endParaRPr>
          </a:p>
          <a:p>
            <a:pPr marL="0" indent="0" algn="ctr">
              <a:buNone/>
            </a:pPr>
            <a:r>
              <a:rPr lang="tr-TR" sz="3500" b="1" dirty="0" smtClean="0">
                <a:latin typeface="+mj-lt"/>
              </a:rPr>
              <a:t>Hakkında Yönetmelik </a:t>
            </a:r>
          </a:p>
          <a:p>
            <a:endParaRPr lang="tr-TR" sz="2800" b="1" dirty="0" smtClean="0">
              <a:solidFill>
                <a:srgbClr val="002060"/>
              </a:solidFill>
              <a:latin typeface="+mj-lt"/>
            </a:endParaRPr>
          </a:p>
          <a:p>
            <a:endParaRPr lang="tr-TR" sz="2800" b="1" dirty="0">
              <a:solidFill>
                <a:srgbClr val="002060"/>
              </a:solidFill>
              <a:latin typeface="+mj-lt"/>
            </a:endParaRPr>
          </a:p>
          <a:p>
            <a:pPr marL="0" indent="0">
              <a:buNone/>
            </a:pPr>
            <a:r>
              <a:rPr lang="tr-TR" sz="2800" dirty="0" smtClean="0">
                <a:solidFill>
                  <a:srgbClr val="FF0000"/>
                </a:solidFill>
                <a:latin typeface="+mj-lt"/>
              </a:rPr>
              <a:t>                              </a:t>
            </a:r>
            <a:r>
              <a:rPr lang="tr-TR" sz="2800" dirty="0">
                <a:solidFill>
                  <a:srgbClr val="FF0000"/>
                </a:solidFill>
                <a:latin typeface="+mj-lt"/>
              </a:rPr>
              <a:t> </a:t>
            </a:r>
            <a:r>
              <a:rPr lang="tr-TR" sz="2800" dirty="0" smtClean="0">
                <a:solidFill>
                  <a:srgbClr val="FF0000"/>
                </a:solidFill>
                <a:latin typeface="+mj-lt"/>
              </a:rPr>
              <a:t>  </a:t>
            </a:r>
            <a:r>
              <a:rPr lang="tr-TR" sz="2800" b="1" dirty="0" smtClean="0">
                <a:solidFill>
                  <a:srgbClr val="FF0000"/>
                </a:solidFill>
                <a:latin typeface="+mj-lt"/>
              </a:rPr>
              <a:t>(</a:t>
            </a:r>
            <a:r>
              <a:rPr lang="tr-TR" sz="2800" b="1" dirty="0">
                <a:solidFill>
                  <a:srgbClr val="FF0000"/>
                </a:solidFill>
                <a:latin typeface="+mj-lt"/>
              </a:rPr>
              <a:t>RG: 20.07.2013 /28713)</a:t>
            </a:r>
          </a:p>
          <a:p>
            <a:endParaRPr lang="tr-TR" dirty="0">
              <a:latin typeface="+mj-lt"/>
            </a:endParaRPr>
          </a:p>
        </p:txBody>
      </p:sp>
    </p:spTree>
    <p:extLst>
      <p:ext uri="{BB962C8B-B14F-4D97-AF65-F5344CB8AC3E}">
        <p14:creationId xmlns:p14="http://schemas.microsoft.com/office/powerpoint/2010/main" val="1610893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71400"/>
            <a:ext cx="8229600" cy="792088"/>
          </a:xfrm>
        </p:spPr>
        <p:txBody>
          <a:bodyPr>
            <a:normAutofit fontScale="90000"/>
          </a:bodyPr>
          <a:lstStyle/>
          <a:p>
            <a:r>
              <a:rPr lang="tr-TR" sz="4000" dirty="0" smtClean="0">
                <a:solidFill>
                  <a:srgbClr val="FF0000"/>
                </a:solidFill>
                <a:latin typeface="+mj-lt"/>
              </a:rPr>
              <a:t/>
            </a:r>
            <a:br>
              <a:rPr lang="tr-TR" sz="4000" dirty="0" smtClean="0">
                <a:solidFill>
                  <a:srgbClr val="FF0000"/>
                </a:solidFill>
                <a:latin typeface="+mj-lt"/>
              </a:rPr>
            </a:br>
            <a:r>
              <a:rPr lang="tr-TR" sz="4000" b="1" dirty="0" smtClean="0">
                <a:solidFill>
                  <a:schemeClr val="tx1"/>
                </a:solidFill>
                <a:latin typeface="+mj-lt"/>
              </a:rPr>
              <a:t>Tanımlar</a:t>
            </a:r>
            <a:endParaRPr lang="tr-TR" sz="4000" b="1" dirty="0">
              <a:solidFill>
                <a:schemeClr val="tx1"/>
              </a:solidFill>
              <a:latin typeface="+mj-lt"/>
            </a:endParaRPr>
          </a:p>
        </p:txBody>
      </p:sp>
      <p:sp>
        <p:nvSpPr>
          <p:cNvPr id="3" name="İçerik Yer Tutucusu 2"/>
          <p:cNvSpPr>
            <a:spLocks noGrp="1"/>
          </p:cNvSpPr>
          <p:nvPr>
            <p:ph idx="1"/>
          </p:nvPr>
        </p:nvSpPr>
        <p:spPr>
          <a:xfrm>
            <a:off x="54775" y="1484784"/>
            <a:ext cx="9112105" cy="6165304"/>
          </a:xfrm>
        </p:spPr>
        <p:txBody>
          <a:bodyPr>
            <a:noAutofit/>
          </a:bodyPr>
          <a:lstStyle/>
          <a:p>
            <a:pPr marL="0" indent="0">
              <a:buNone/>
            </a:pPr>
            <a:r>
              <a:rPr lang="tr-TR" sz="1800" dirty="0">
                <a:solidFill>
                  <a:srgbClr val="FF0000"/>
                </a:solidFill>
                <a:latin typeface="+mj-lt"/>
              </a:rPr>
              <a:t> </a:t>
            </a:r>
            <a:endParaRPr lang="tr-TR" sz="1800" dirty="0" smtClean="0">
              <a:latin typeface="+mj-lt"/>
            </a:endParaRPr>
          </a:p>
          <a:p>
            <a:r>
              <a:rPr lang="tr-TR" sz="2200" b="1" dirty="0" smtClean="0">
                <a:latin typeface="+mj-lt"/>
              </a:rPr>
              <a:t>İşyeri </a:t>
            </a:r>
            <a:r>
              <a:rPr lang="tr-TR" sz="2200" b="1" dirty="0">
                <a:latin typeface="+mj-lt"/>
              </a:rPr>
              <a:t>hekimi</a:t>
            </a:r>
            <a:r>
              <a:rPr lang="tr-TR" sz="2200" b="1" dirty="0">
                <a:solidFill>
                  <a:srgbClr val="FF0000"/>
                </a:solidFill>
                <a:latin typeface="+mj-lt"/>
              </a:rPr>
              <a:t>:</a:t>
            </a:r>
            <a:r>
              <a:rPr lang="tr-TR" sz="2200" b="1" dirty="0">
                <a:latin typeface="+mj-lt"/>
              </a:rPr>
              <a:t> İş sağlığı ve güvenliği alanında görev yapmak üzere Bakanlıkça yetkilendirilmiş işyeri hekimliği belgesine sahip </a:t>
            </a:r>
            <a:r>
              <a:rPr lang="tr-TR" sz="2200" b="1" dirty="0" smtClean="0">
                <a:latin typeface="+mj-lt"/>
              </a:rPr>
              <a:t>hekim,</a:t>
            </a:r>
            <a:endParaRPr lang="tr-TR" sz="2200" b="1" dirty="0">
              <a:latin typeface="+mj-lt"/>
            </a:endParaRPr>
          </a:p>
          <a:p>
            <a:r>
              <a:rPr lang="tr-TR" sz="2200" b="1" dirty="0" smtClean="0">
                <a:solidFill>
                  <a:srgbClr val="FF0000"/>
                </a:solidFill>
                <a:latin typeface="+mj-lt"/>
              </a:rPr>
              <a:t>Diğer </a:t>
            </a:r>
            <a:r>
              <a:rPr lang="tr-TR" sz="2200" b="1" dirty="0">
                <a:solidFill>
                  <a:srgbClr val="FF0000"/>
                </a:solidFill>
                <a:latin typeface="+mj-lt"/>
              </a:rPr>
              <a:t>sağlık personeli:</a:t>
            </a:r>
            <a:r>
              <a:rPr lang="tr-TR" sz="2200" b="1" dirty="0">
                <a:latin typeface="+mj-lt"/>
              </a:rPr>
              <a:t> İş sağlığı ve güvenliği hizmetlerinde görevlendirilmek üzere </a:t>
            </a:r>
            <a:r>
              <a:rPr lang="tr-TR" sz="2200" b="1" u="sng" dirty="0">
                <a:latin typeface="+mj-lt"/>
              </a:rPr>
              <a:t>Bakanlıkça </a:t>
            </a:r>
            <a:r>
              <a:rPr lang="tr-TR" sz="2200" b="1" u="sng" dirty="0" smtClean="0">
                <a:latin typeface="+mj-lt"/>
              </a:rPr>
              <a:t>belgelendirilmiş </a:t>
            </a:r>
            <a:r>
              <a:rPr lang="tr-TR" sz="2200" b="1" dirty="0" smtClean="0">
                <a:solidFill>
                  <a:srgbClr val="002060"/>
                </a:solidFill>
                <a:latin typeface="+mj-lt"/>
              </a:rPr>
              <a:t>hemşire</a:t>
            </a:r>
            <a:r>
              <a:rPr lang="tr-TR" sz="2200" b="1" dirty="0">
                <a:solidFill>
                  <a:srgbClr val="002060"/>
                </a:solidFill>
                <a:latin typeface="+mj-lt"/>
              </a:rPr>
              <a:t>, sağlık memuru, acil tıp teknisyeni ve çevre sağlığı teknisyeni </a:t>
            </a:r>
            <a:r>
              <a:rPr lang="tr-TR" sz="2200" b="1" dirty="0">
                <a:latin typeface="+mj-lt"/>
              </a:rPr>
              <a:t>diplomasına sahip olan kişiler ile </a:t>
            </a:r>
            <a:r>
              <a:rPr lang="tr-TR" sz="2200" b="1" dirty="0">
                <a:solidFill>
                  <a:srgbClr val="002060"/>
                </a:solidFill>
                <a:latin typeface="+mj-lt"/>
              </a:rPr>
              <a:t>Bakanlıkça verilen işyeri hemşireliği belgesine sahip </a:t>
            </a:r>
            <a:r>
              <a:rPr lang="tr-TR" sz="2200" b="1" dirty="0" smtClean="0">
                <a:solidFill>
                  <a:srgbClr val="002060"/>
                </a:solidFill>
                <a:latin typeface="+mj-lt"/>
              </a:rPr>
              <a:t>kişiler</a:t>
            </a:r>
            <a:endParaRPr lang="tr-TR" sz="2200" b="1" dirty="0">
              <a:latin typeface="+mj-lt"/>
            </a:endParaRPr>
          </a:p>
          <a:p>
            <a:r>
              <a:rPr lang="tr-TR" sz="2200" b="1" dirty="0">
                <a:latin typeface="+mj-lt"/>
              </a:rPr>
              <a:t> </a:t>
            </a:r>
            <a:r>
              <a:rPr lang="tr-TR" sz="2200" b="1" dirty="0">
                <a:solidFill>
                  <a:srgbClr val="FF0000"/>
                </a:solidFill>
                <a:latin typeface="+mj-lt"/>
              </a:rPr>
              <a:t>Eğitim kurumu</a:t>
            </a:r>
            <a:r>
              <a:rPr lang="tr-TR" sz="2200" b="1" dirty="0">
                <a:latin typeface="+mj-lt"/>
              </a:rPr>
              <a:t>: İşyeri hekimliği ve diğer sağlık personeli eğitimlerini vermek üzere Bakanlıkça yetkilendirilen </a:t>
            </a:r>
            <a:r>
              <a:rPr lang="tr-TR" sz="2200" b="1" dirty="0">
                <a:solidFill>
                  <a:srgbClr val="FF0000"/>
                </a:solidFill>
                <a:latin typeface="+mj-lt"/>
              </a:rPr>
              <a:t>kamu</a:t>
            </a:r>
            <a:r>
              <a:rPr lang="tr-TR" sz="2200" b="1" dirty="0">
                <a:latin typeface="+mj-lt"/>
              </a:rPr>
              <a:t> kurum ve kuruluşları, </a:t>
            </a:r>
            <a:r>
              <a:rPr lang="tr-TR" sz="2200" b="1" dirty="0">
                <a:solidFill>
                  <a:srgbClr val="FF0000"/>
                </a:solidFill>
                <a:latin typeface="+mj-lt"/>
              </a:rPr>
              <a:t>üniversiteler</a:t>
            </a:r>
            <a:r>
              <a:rPr lang="tr-TR" sz="2200" b="1" dirty="0">
                <a:latin typeface="+mj-lt"/>
              </a:rPr>
              <a:t> ve 13/1/2011 tarihli ve 6102 sayılı Türk Ticaret Kanununa göre faaliyet gösteren </a:t>
            </a:r>
            <a:r>
              <a:rPr lang="tr-TR" sz="2200" b="1" dirty="0">
                <a:solidFill>
                  <a:srgbClr val="FF0000"/>
                </a:solidFill>
                <a:latin typeface="+mj-lt"/>
              </a:rPr>
              <a:t>şirketler</a:t>
            </a:r>
            <a:r>
              <a:rPr lang="tr-TR" sz="2200" b="1" dirty="0">
                <a:latin typeface="+mj-lt"/>
              </a:rPr>
              <a:t> </a:t>
            </a:r>
            <a:r>
              <a:rPr lang="tr-TR" sz="2200" b="1" dirty="0">
                <a:solidFill>
                  <a:srgbClr val="FF0000"/>
                </a:solidFill>
                <a:latin typeface="+mj-lt"/>
              </a:rPr>
              <a:t>tarafından kurulan </a:t>
            </a:r>
            <a:r>
              <a:rPr lang="tr-TR" sz="2200" b="1" dirty="0" smtClean="0">
                <a:solidFill>
                  <a:srgbClr val="FF0000"/>
                </a:solidFill>
                <a:latin typeface="+mj-lt"/>
              </a:rPr>
              <a:t>müesseseler</a:t>
            </a:r>
            <a:endParaRPr lang="tr-TR" sz="2200" b="1" dirty="0">
              <a:solidFill>
                <a:srgbClr val="FF0000"/>
              </a:solidFill>
              <a:latin typeface="+mj-lt"/>
            </a:endParaRPr>
          </a:p>
          <a:p>
            <a:r>
              <a:rPr lang="tr-TR" sz="2200" b="1" dirty="0" smtClean="0">
                <a:latin typeface="+mj-lt"/>
              </a:rPr>
              <a:t> </a:t>
            </a:r>
            <a:endParaRPr lang="tr-TR" sz="2200" b="1"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41</a:t>
            </a:fld>
            <a:endParaRPr lang="tr-TR"/>
          </a:p>
        </p:txBody>
      </p:sp>
    </p:spTree>
    <p:extLst>
      <p:ext uri="{BB962C8B-B14F-4D97-AF65-F5344CB8AC3E}">
        <p14:creationId xmlns:p14="http://schemas.microsoft.com/office/powerpoint/2010/main" val="103826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8672" y="1628800"/>
            <a:ext cx="8712968" cy="4525963"/>
          </a:xfrm>
        </p:spPr>
        <p:txBody>
          <a:bodyPr>
            <a:normAutofit fontScale="85000" lnSpcReduction="20000"/>
          </a:bodyPr>
          <a:lstStyle/>
          <a:p>
            <a:endParaRPr lang="tr-TR" b="1" dirty="0" smtClean="0">
              <a:solidFill>
                <a:srgbClr val="FF0000"/>
              </a:solidFill>
              <a:latin typeface="+mj-lt"/>
            </a:endParaRPr>
          </a:p>
          <a:p>
            <a:r>
              <a:rPr lang="tr-TR" b="1" dirty="0" smtClean="0">
                <a:solidFill>
                  <a:srgbClr val="FF0000"/>
                </a:solidFill>
                <a:latin typeface="+mj-lt"/>
              </a:rPr>
              <a:t>Eğitim </a:t>
            </a:r>
            <a:r>
              <a:rPr lang="tr-TR" b="1" dirty="0">
                <a:solidFill>
                  <a:srgbClr val="FF0000"/>
                </a:solidFill>
                <a:latin typeface="+mj-lt"/>
              </a:rPr>
              <a:t>programı</a:t>
            </a:r>
            <a:r>
              <a:rPr lang="tr-TR" dirty="0">
                <a:solidFill>
                  <a:srgbClr val="FF0000"/>
                </a:solidFill>
                <a:latin typeface="+mj-lt"/>
              </a:rPr>
              <a:t>: </a:t>
            </a:r>
            <a:r>
              <a:rPr lang="tr-TR" dirty="0">
                <a:latin typeface="+mj-lt"/>
              </a:rPr>
              <a:t>Uzaktan, yüz yüze ve/veya uygulamalı eğitim derslerinin tarih ve saatleri, asil ve yedek eğiticileri, katılımcıları ile eğitim mekânı gibi unsurlardan ve bu unsurlara ilişkin her türlü bilgi ve belgeden oluşan </a:t>
            </a:r>
            <a:r>
              <a:rPr lang="tr-TR" dirty="0" smtClean="0">
                <a:latin typeface="+mj-lt"/>
              </a:rPr>
              <a:t>bütünlük</a:t>
            </a:r>
          </a:p>
          <a:p>
            <a:pPr marL="0" indent="0">
              <a:buNone/>
            </a:pPr>
            <a:endParaRPr lang="tr-TR" dirty="0">
              <a:latin typeface="+mj-lt"/>
            </a:endParaRPr>
          </a:p>
          <a:p>
            <a:pPr marL="0" indent="0">
              <a:buNone/>
            </a:pPr>
            <a:endParaRPr lang="tr-TR" dirty="0">
              <a:latin typeface="+mj-lt"/>
            </a:endParaRPr>
          </a:p>
          <a:p>
            <a:r>
              <a:rPr lang="tr-TR" dirty="0">
                <a:latin typeface="+mj-lt"/>
              </a:rPr>
              <a:t> </a:t>
            </a:r>
            <a:r>
              <a:rPr lang="tr-TR" b="1" dirty="0">
                <a:solidFill>
                  <a:srgbClr val="FF0000"/>
                </a:solidFill>
                <a:latin typeface="+mj-lt"/>
              </a:rPr>
              <a:t>Sorumlu müdür</a:t>
            </a:r>
            <a:r>
              <a:rPr lang="tr-TR" dirty="0">
                <a:latin typeface="+mj-lt"/>
              </a:rPr>
              <a:t>: </a:t>
            </a:r>
            <a:r>
              <a:rPr lang="tr-TR" dirty="0">
                <a:solidFill>
                  <a:srgbClr val="002060"/>
                </a:solidFill>
                <a:latin typeface="+mj-lt"/>
              </a:rPr>
              <a:t>İşyeri hekimliği </a:t>
            </a:r>
            <a:r>
              <a:rPr lang="tr-TR" sz="2800" dirty="0">
                <a:solidFill>
                  <a:srgbClr val="002060"/>
                </a:solidFill>
                <a:latin typeface="+mj-lt"/>
              </a:rPr>
              <a:t>ve</a:t>
            </a:r>
            <a:r>
              <a:rPr lang="tr-TR" dirty="0">
                <a:solidFill>
                  <a:srgbClr val="002060"/>
                </a:solidFill>
                <a:latin typeface="+mj-lt"/>
              </a:rPr>
              <a:t> iş güvenliği uzmanlığı eğitici belgesi</a:t>
            </a:r>
            <a:r>
              <a:rPr lang="tr-TR" dirty="0">
                <a:latin typeface="+mj-lt"/>
              </a:rPr>
              <a:t>ne sahip olan, </a:t>
            </a:r>
            <a:r>
              <a:rPr lang="tr-TR" dirty="0">
                <a:solidFill>
                  <a:srgbClr val="FF0000"/>
                </a:solidFill>
                <a:latin typeface="+mj-lt"/>
              </a:rPr>
              <a:t>tam süreli </a:t>
            </a:r>
            <a:r>
              <a:rPr lang="tr-TR" dirty="0">
                <a:latin typeface="+mj-lt"/>
              </a:rPr>
              <a:t>istihdam edilen ve eğitim kurumlarının iş ve işlemlerinden </a:t>
            </a:r>
            <a:r>
              <a:rPr lang="tr-TR" dirty="0">
                <a:solidFill>
                  <a:srgbClr val="FF0000"/>
                </a:solidFill>
                <a:latin typeface="+mj-lt"/>
              </a:rPr>
              <a:t>Bakanlığa karşı sorumlu</a:t>
            </a:r>
            <a:r>
              <a:rPr lang="tr-TR" dirty="0">
                <a:latin typeface="+mj-lt"/>
              </a:rPr>
              <a:t> olan kişi</a:t>
            </a: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42</a:t>
            </a:fld>
            <a:endParaRPr lang="tr-TR"/>
          </a:p>
        </p:txBody>
      </p:sp>
    </p:spTree>
    <p:extLst>
      <p:ext uri="{BB962C8B-B14F-4D97-AF65-F5344CB8AC3E}">
        <p14:creationId xmlns:p14="http://schemas.microsoft.com/office/powerpoint/2010/main" val="3734807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8520" y="274638"/>
            <a:ext cx="9145016" cy="706090"/>
          </a:xfrm>
        </p:spPr>
        <p:txBody>
          <a:bodyPr>
            <a:noAutofit/>
          </a:bodyPr>
          <a:lstStyle/>
          <a:p>
            <a:r>
              <a:rPr lang="tr-TR" sz="2800" b="1" dirty="0">
                <a:solidFill>
                  <a:schemeClr val="tx1"/>
                </a:solidFill>
                <a:latin typeface="+mj-lt"/>
              </a:rPr>
              <a:t>İşyeri hekimi ve diğer sağlık personeli görevlendirme yükümlülüğü</a:t>
            </a:r>
            <a:r>
              <a:rPr lang="tr-TR" sz="2800" b="1" dirty="0">
                <a:solidFill>
                  <a:srgbClr val="002060"/>
                </a:solidFill>
                <a:latin typeface="+mj-lt"/>
              </a:rPr>
              <a:t/>
            </a:r>
            <a:br>
              <a:rPr lang="tr-TR" sz="2800" b="1" dirty="0">
                <a:solidFill>
                  <a:srgbClr val="002060"/>
                </a:solidFill>
                <a:latin typeface="+mj-lt"/>
              </a:rPr>
            </a:br>
            <a:endParaRPr lang="tr-TR" sz="2800" b="1" dirty="0">
              <a:solidFill>
                <a:srgbClr val="002060"/>
              </a:solidFill>
              <a:latin typeface="+mj-lt"/>
            </a:endParaRPr>
          </a:p>
        </p:txBody>
      </p:sp>
      <p:sp>
        <p:nvSpPr>
          <p:cNvPr id="3" name="İçerik Yer Tutucusu 2"/>
          <p:cNvSpPr>
            <a:spLocks noGrp="1"/>
          </p:cNvSpPr>
          <p:nvPr>
            <p:ph idx="1"/>
          </p:nvPr>
        </p:nvSpPr>
        <p:spPr>
          <a:xfrm>
            <a:off x="0" y="908720"/>
            <a:ext cx="9036496" cy="6264696"/>
          </a:xfrm>
        </p:spPr>
        <p:txBody>
          <a:bodyPr>
            <a:normAutofit fontScale="32500" lnSpcReduction="20000"/>
          </a:bodyPr>
          <a:lstStyle/>
          <a:p>
            <a:pPr marL="274638" indent="-92075">
              <a:buNone/>
            </a:pPr>
            <a:r>
              <a:rPr lang="tr-TR" sz="8000" dirty="0" smtClean="0">
                <a:latin typeface="+mj-lt"/>
              </a:rPr>
              <a:t> </a:t>
            </a:r>
            <a:r>
              <a:rPr lang="tr-TR" sz="7400" dirty="0">
                <a:latin typeface="+mj-lt"/>
              </a:rPr>
              <a:t>Mesleki risklerin önlenmesi ve </a:t>
            </a:r>
            <a:r>
              <a:rPr lang="tr-TR" sz="7400" dirty="0" smtClean="0">
                <a:latin typeface="+mj-lt"/>
              </a:rPr>
              <a:t>bu </a:t>
            </a:r>
            <a:r>
              <a:rPr lang="tr-TR" sz="7400" dirty="0">
                <a:latin typeface="+mj-lt"/>
              </a:rPr>
              <a:t> çalışmaları da kapsayacak </a:t>
            </a:r>
            <a:r>
              <a:rPr lang="tr-TR" sz="7400" dirty="0" smtClean="0">
                <a:latin typeface="+mj-lt"/>
              </a:rPr>
              <a:t> iş</a:t>
            </a:r>
            <a:r>
              <a:rPr lang="tr-TR" sz="7400" dirty="0">
                <a:latin typeface="+mj-lt"/>
              </a:rPr>
              <a:t> sağlığı ve güvenliği hizmetlerinin sunulması için </a:t>
            </a:r>
            <a:r>
              <a:rPr lang="tr-TR" sz="7400" b="1" dirty="0">
                <a:latin typeface="+mj-lt"/>
              </a:rPr>
              <a:t>işveren</a:t>
            </a:r>
            <a:r>
              <a:rPr lang="tr-TR" sz="7400" b="1" dirty="0" smtClean="0">
                <a:latin typeface="+mj-lt"/>
              </a:rPr>
              <a:t>;</a:t>
            </a:r>
          </a:p>
          <a:p>
            <a:pPr marL="274638" indent="-92075">
              <a:buNone/>
            </a:pPr>
            <a:endParaRPr lang="tr-TR" sz="7400" b="1" dirty="0">
              <a:solidFill>
                <a:srgbClr val="FF0000"/>
              </a:solidFill>
              <a:latin typeface="+mj-lt"/>
            </a:endParaRPr>
          </a:p>
          <a:p>
            <a:r>
              <a:rPr lang="tr-TR" sz="7400" dirty="0">
                <a:latin typeface="+mj-lt"/>
              </a:rPr>
              <a:t>a) Çalışanları arasından 4 üncü maddenin birinci fıkrasının (b) ve (g) bentlerindeki niteliklere sahip çalışanları, </a:t>
            </a:r>
            <a:r>
              <a:rPr lang="tr-TR" sz="7400" b="1" dirty="0">
                <a:solidFill>
                  <a:srgbClr val="FF0000"/>
                </a:solidFill>
                <a:latin typeface="+mj-lt"/>
              </a:rPr>
              <a:t>işyerinin tehlike sınıfı ve çalışan sayısını dikkate alarak işyeri hekimi ve diğer sağlık personeli olarak görevlendirir</a:t>
            </a:r>
            <a:r>
              <a:rPr lang="tr-TR" sz="7400" b="1" dirty="0" smtClean="0">
                <a:solidFill>
                  <a:srgbClr val="FF0000"/>
                </a:solidFill>
                <a:latin typeface="+mj-lt"/>
              </a:rPr>
              <a:t>.</a:t>
            </a:r>
          </a:p>
          <a:p>
            <a:endParaRPr lang="tr-TR" sz="7400" b="1" dirty="0" smtClean="0">
              <a:solidFill>
                <a:srgbClr val="FF0000"/>
              </a:solidFill>
              <a:latin typeface="+mj-lt"/>
            </a:endParaRPr>
          </a:p>
          <a:p>
            <a:r>
              <a:rPr lang="tr-TR" sz="7400" dirty="0" smtClean="0">
                <a:latin typeface="+mj-lt"/>
              </a:rPr>
              <a:t>b</a:t>
            </a:r>
            <a:r>
              <a:rPr lang="tr-TR" sz="7400" dirty="0">
                <a:latin typeface="+mj-lt"/>
              </a:rPr>
              <a:t>) Çalışanları arasında belirlenen niteliklere sahip personel bulunmaması hâlinde, bu yükümlülüğünü </a:t>
            </a:r>
            <a:r>
              <a:rPr lang="tr-TR" sz="7400" b="1" dirty="0">
                <a:solidFill>
                  <a:srgbClr val="FF0000"/>
                </a:solidFill>
                <a:latin typeface="+mj-lt"/>
              </a:rPr>
              <a:t>ortak sağlık ve güvenlik birimlerinden </a:t>
            </a:r>
            <a:r>
              <a:rPr lang="tr-TR" sz="7400" dirty="0">
                <a:latin typeface="+mj-lt"/>
              </a:rPr>
              <a:t>veya Bakanlıkça </a:t>
            </a:r>
            <a:r>
              <a:rPr lang="tr-TR" sz="7400" dirty="0" smtClean="0">
                <a:latin typeface="+mj-lt"/>
              </a:rPr>
              <a:t> (ÇSGB) </a:t>
            </a:r>
            <a:r>
              <a:rPr lang="tr-TR" sz="7400" b="1" dirty="0" smtClean="0">
                <a:solidFill>
                  <a:srgbClr val="FF0000"/>
                </a:solidFill>
                <a:latin typeface="+mj-lt"/>
              </a:rPr>
              <a:t>yetkilendirilen </a:t>
            </a:r>
            <a:r>
              <a:rPr lang="tr-TR" sz="7400" b="1" dirty="0">
                <a:solidFill>
                  <a:srgbClr val="FF0000"/>
                </a:solidFill>
                <a:latin typeface="+mj-lt"/>
              </a:rPr>
              <a:t>Sağlık Bakanlığı’na bağlı birimlerden </a:t>
            </a:r>
            <a:r>
              <a:rPr lang="tr-TR" sz="7400" b="1" dirty="0" smtClean="0">
                <a:solidFill>
                  <a:srgbClr val="FF0000"/>
                </a:solidFill>
                <a:latin typeface="+mj-lt"/>
              </a:rPr>
              <a:t> (TSM) </a:t>
            </a:r>
            <a:r>
              <a:rPr lang="tr-TR" sz="7400" dirty="0" smtClean="0">
                <a:latin typeface="+mj-lt"/>
              </a:rPr>
              <a:t>hizmet </a:t>
            </a:r>
            <a:r>
              <a:rPr lang="tr-TR" sz="7400" dirty="0">
                <a:latin typeface="+mj-lt"/>
              </a:rPr>
              <a:t>alarak yerine getirebilir</a:t>
            </a:r>
            <a:r>
              <a:rPr lang="tr-TR" sz="7400" dirty="0" smtClean="0">
                <a:latin typeface="+mj-lt"/>
              </a:rPr>
              <a:t>.</a:t>
            </a:r>
          </a:p>
          <a:p>
            <a:endParaRPr lang="tr-TR" sz="7400" b="1" dirty="0" smtClean="0">
              <a:solidFill>
                <a:srgbClr val="FF0000"/>
              </a:solidFill>
              <a:latin typeface="+mj-lt"/>
            </a:endParaRPr>
          </a:p>
          <a:p>
            <a:r>
              <a:rPr lang="tr-TR" sz="7400" dirty="0" smtClean="0">
                <a:latin typeface="+mj-lt"/>
              </a:rPr>
              <a:t>c) </a:t>
            </a:r>
            <a:r>
              <a:rPr lang="tr-TR" sz="7400" b="1" dirty="0">
                <a:solidFill>
                  <a:srgbClr val="FF0000"/>
                </a:solidFill>
                <a:latin typeface="+mj-lt"/>
                <a:cs typeface="Arial" panose="020B0604020202020204" pitchFamily="34" charset="0"/>
              </a:rPr>
              <a:t>Tam süreli işyeri hekimi görevlendirilen işyerlerinde, diğer sağlık personeli görevlendirilmesi zorunlu değildir.</a:t>
            </a:r>
          </a:p>
          <a:p>
            <a:pPr marL="0" indent="0">
              <a:buNone/>
            </a:pPr>
            <a:endParaRPr lang="tr-TR" sz="74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43</a:t>
            </a:fld>
            <a:endParaRPr lang="tr-TR"/>
          </a:p>
        </p:txBody>
      </p:sp>
    </p:spTree>
    <p:extLst>
      <p:ext uri="{BB962C8B-B14F-4D97-AF65-F5344CB8AC3E}">
        <p14:creationId xmlns:p14="http://schemas.microsoft.com/office/powerpoint/2010/main" val="272860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66" y="188640"/>
            <a:ext cx="9128234" cy="6264696"/>
          </a:xfrm>
        </p:spPr>
        <p:txBody>
          <a:bodyPr>
            <a:noAutofit/>
          </a:bodyPr>
          <a:lstStyle/>
          <a:p>
            <a:pPr marL="0" indent="0">
              <a:buNone/>
            </a:pPr>
            <a:r>
              <a:rPr lang="tr-TR" sz="2400" b="1" dirty="0" smtClean="0">
                <a:latin typeface="+mj-lt"/>
              </a:rPr>
              <a:t>   </a:t>
            </a:r>
            <a:r>
              <a:rPr lang="tr-TR" b="1" dirty="0" smtClean="0">
                <a:latin typeface="+mj-lt"/>
              </a:rPr>
              <a:t>İşyeri </a:t>
            </a:r>
            <a:r>
              <a:rPr lang="tr-TR" b="1" dirty="0">
                <a:latin typeface="+mj-lt"/>
              </a:rPr>
              <a:t>hekimliği belgesi</a:t>
            </a:r>
            <a:endParaRPr lang="tr-TR" dirty="0">
              <a:latin typeface="+mj-lt"/>
            </a:endParaRPr>
          </a:p>
          <a:p>
            <a:r>
              <a:rPr lang="tr-TR" sz="2400" dirty="0" smtClean="0">
                <a:latin typeface="+mj-lt"/>
              </a:rPr>
              <a:t>a</a:t>
            </a:r>
            <a:r>
              <a:rPr lang="tr-TR" sz="2400" dirty="0">
                <a:latin typeface="+mj-lt"/>
              </a:rPr>
              <a:t>) </a:t>
            </a:r>
            <a:r>
              <a:rPr lang="tr-TR" sz="2400" b="1" dirty="0">
                <a:latin typeface="+mj-lt"/>
              </a:rPr>
              <a:t>İşyeri hekimliği eğitim programını tamamlayan ve </a:t>
            </a:r>
            <a:r>
              <a:rPr lang="tr-TR" sz="2400" dirty="0">
                <a:latin typeface="+mj-lt"/>
              </a:rPr>
              <a:t>eğitim sonunda Bakanlıkça yapılacak veya yaptırılacak </a:t>
            </a:r>
            <a:r>
              <a:rPr lang="tr-TR" sz="2400" b="1" dirty="0">
                <a:latin typeface="+mj-lt"/>
              </a:rPr>
              <a:t>işyeri hekimliği sınavında başarılı olan hekimlere</a:t>
            </a:r>
            <a:r>
              <a:rPr lang="tr-TR" sz="2400" b="1" dirty="0" smtClean="0">
                <a:latin typeface="+mj-lt"/>
              </a:rPr>
              <a:t>,</a:t>
            </a:r>
            <a:endParaRPr lang="tr-TR" sz="2400" dirty="0">
              <a:latin typeface="+mj-lt"/>
            </a:endParaRPr>
          </a:p>
          <a:p>
            <a:r>
              <a:rPr lang="tr-TR" sz="2400" dirty="0">
                <a:latin typeface="+mj-lt"/>
              </a:rPr>
              <a:t>b) </a:t>
            </a:r>
            <a:r>
              <a:rPr lang="tr-TR" sz="2400" b="1" dirty="0">
                <a:latin typeface="+mj-lt"/>
              </a:rPr>
              <a:t>İş sağlığı veya iş sağlığı ve güvenliği </a:t>
            </a:r>
            <a:r>
              <a:rPr lang="tr-TR" sz="2400" b="1" dirty="0">
                <a:solidFill>
                  <a:srgbClr val="FF0000"/>
                </a:solidFill>
                <a:latin typeface="+mj-lt"/>
              </a:rPr>
              <a:t>bilim uzmanı</a:t>
            </a:r>
            <a:r>
              <a:rPr lang="tr-TR" sz="2400" b="1" dirty="0">
                <a:latin typeface="+mj-lt"/>
              </a:rPr>
              <a:t> unvanına sahip olan </a:t>
            </a:r>
            <a:r>
              <a:rPr lang="tr-TR" sz="2400" b="1" dirty="0" smtClean="0">
                <a:latin typeface="+mj-lt"/>
              </a:rPr>
              <a:t>ve </a:t>
            </a:r>
            <a:r>
              <a:rPr lang="tr-TR" sz="2400" dirty="0" smtClean="0">
                <a:latin typeface="+mj-lt"/>
              </a:rPr>
              <a:t>Bakanlıkça </a:t>
            </a:r>
            <a:r>
              <a:rPr lang="tr-TR" sz="2400" dirty="0">
                <a:latin typeface="+mj-lt"/>
              </a:rPr>
              <a:t>yapılacak veya yaptırılacak </a:t>
            </a:r>
            <a:r>
              <a:rPr lang="tr-TR" sz="2400" b="1" dirty="0">
                <a:latin typeface="+mj-lt"/>
              </a:rPr>
              <a:t>işyeri hekimliği </a:t>
            </a:r>
            <a:r>
              <a:rPr lang="tr-TR" sz="2400" b="1" dirty="0">
                <a:solidFill>
                  <a:srgbClr val="FF0000"/>
                </a:solidFill>
                <a:latin typeface="+mj-lt"/>
              </a:rPr>
              <a:t>sınavında başarılı olan </a:t>
            </a:r>
            <a:r>
              <a:rPr lang="tr-TR" sz="2400" b="1" dirty="0">
                <a:latin typeface="+mj-lt"/>
              </a:rPr>
              <a:t>hekimlere</a:t>
            </a:r>
            <a:r>
              <a:rPr lang="tr-TR" sz="2400" b="1" dirty="0" smtClean="0">
                <a:latin typeface="+mj-lt"/>
              </a:rPr>
              <a:t>,</a:t>
            </a:r>
            <a:endParaRPr lang="tr-TR" sz="2400" dirty="0" smtClean="0">
              <a:latin typeface="+mj-lt"/>
            </a:endParaRPr>
          </a:p>
          <a:p>
            <a:r>
              <a:rPr lang="tr-TR" sz="2400" dirty="0" smtClean="0">
                <a:latin typeface="+mj-lt"/>
              </a:rPr>
              <a:t>c</a:t>
            </a:r>
            <a:r>
              <a:rPr lang="tr-TR" sz="2400" dirty="0">
                <a:latin typeface="+mj-lt"/>
              </a:rPr>
              <a:t>) </a:t>
            </a:r>
            <a:r>
              <a:rPr lang="tr-TR" sz="2400" b="1" dirty="0">
                <a:solidFill>
                  <a:srgbClr val="FF0000"/>
                </a:solidFill>
                <a:latin typeface="+mj-lt"/>
              </a:rPr>
              <a:t>Hekimlik diplomasına sahip </a:t>
            </a:r>
            <a:r>
              <a:rPr lang="tr-TR" sz="2400" b="1" dirty="0">
                <a:latin typeface="+mj-lt"/>
              </a:rPr>
              <a:t>iş sağlığı</a:t>
            </a:r>
            <a:r>
              <a:rPr lang="tr-TR" sz="2400" dirty="0">
                <a:latin typeface="+mj-lt"/>
              </a:rPr>
              <a:t>, </a:t>
            </a:r>
            <a:r>
              <a:rPr lang="tr-TR" sz="2400" b="1" dirty="0">
                <a:latin typeface="+mj-lt"/>
              </a:rPr>
              <a:t>iş sağlığı ve güvenliği </a:t>
            </a:r>
            <a:r>
              <a:rPr lang="tr-TR" sz="2400" b="1" dirty="0">
                <a:solidFill>
                  <a:srgbClr val="FF0000"/>
                </a:solidFill>
                <a:latin typeface="+mj-lt"/>
              </a:rPr>
              <a:t>bilim doktorlarına</a:t>
            </a:r>
            <a:r>
              <a:rPr lang="tr-TR" sz="2400" dirty="0">
                <a:latin typeface="+mj-lt"/>
              </a:rPr>
              <a:t>, iş sağlığı ve güvenliği alanında </a:t>
            </a:r>
            <a:r>
              <a:rPr lang="tr-TR" sz="2400" b="1" dirty="0">
                <a:latin typeface="+mj-lt"/>
              </a:rPr>
              <a:t>yardımcılık süresi dahil </a:t>
            </a:r>
            <a:r>
              <a:rPr lang="tr-TR" sz="2400" b="1" dirty="0">
                <a:solidFill>
                  <a:srgbClr val="FF0000"/>
                </a:solidFill>
                <a:latin typeface="+mj-lt"/>
              </a:rPr>
              <a:t>en az sekiz yıl teftiş</a:t>
            </a:r>
            <a:r>
              <a:rPr lang="tr-TR" sz="2400" b="1" dirty="0">
                <a:latin typeface="+mj-lt"/>
              </a:rPr>
              <a:t> yapmış olan </a:t>
            </a:r>
            <a:r>
              <a:rPr lang="tr-TR" sz="2400" b="1" dirty="0">
                <a:solidFill>
                  <a:srgbClr val="FF0000"/>
                </a:solidFill>
                <a:latin typeface="+mj-lt"/>
              </a:rPr>
              <a:t>hekim iş müfettişlerine</a:t>
            </a:r>
            <a:r>
              <a:rPr lang="tr-TR" sz="2400" dirty="0">
                <a:latin typeface="+mj-lt"/>
              </a:rPr>
              <a:t>, </a:t>
            </a:r>
            <a:r>
              <a:rPr lang="tr-TR" sz="2400" u="sng" dirty="0">
                <a:solidFill>
                  <a:srgbClr val="FF0000"/>
                </a:solidFill>
                <a:latin typeface="+mj-lt"/>
              </a:rPr>
              <a:t>Genel Müdürlük ve bağlı birimlerinde</a:t>
            </a:r>
            <a:r>
              <a:rPr lang="tr-TR" sz="2400" dirty="0">
                <a:solidFill>
                  <a:srgbClr val="FF0000"/>
                </a:solidFill>
                <a:latin typeface="+mj-lt"/>
              </a:rPr>
              <a:t> </a:t>
            </a:r>
            <a:r>
              <a:rPr lang="tr-TR" sz="2400" b="1" dirty="0">
                <a:latin typeface="+mj-lt"/>
              </a:rPr>
              <a:t>iş sağlığı ve güvenliği alanında </a:t>
            </a:r>
            <a:r>
              <a:rPr lang="tr-TR" sz="2400" b="1" dirty="0">
                <a:solidFill>
                  <a:srgbClr val="FF0000"/>
                </a:solidFill>
                <a:latin typeface="+mj-lt"/>
              </a:rPr>
              <a:t>en az sekiz yıl </a:t>
            </a:r>
            <a:r>
              <a:rPr lang="tr-TR" sz="2400" b="1" dirty="0">
                <a:latin typeface="+mj-lt"/>
              </a:rPr>
              <a:t>fiilen çalışmış </a:t>
            </a:r>
            <a:r>
              <a:rPr lang="tr-TR" sz="2400" b="1" dirty="0">
                <a:solidFill>
                  <a:srgbClr val="FF0000"/>
                </a:solidFill>
                <a:latin typeface="+mj-lt"/>
              </a:rPr>
              <a:t>hekimlere</a:t>
            </a:r>
            <a:r>
              <a:rPr lang="tr-TR" sz="2400" dirty="0">
                <a:latin typeface="+mj-lt"/>
              </a:rPr>
              <a:t> istekleri halinde</a:t>
            </a:r>
            <a:r>
              <a:rPr lang="tr-TR" sz="2400" dirty="0" smtClean="0">
                <a:latin typeface="+mj-lt"/>
              </a:rPr>
              <a:t>,</a:t>
            </a:r>
          </a:p>
          <a:p>
            <a:pPr marL="0" indent="0">
              <a:buNone/>
            </a:pPr>
            <a:r>
              <a:rPr lang="tr-TR" sz="2400" dirty="0" smtClean="0">
                <a:latin typeface="+mj-lt"/>
              </a:rPr>
              <a:t>        EK-1’deki</a:t>
            </a:r>
            <a:r>
              <a:rPr lang="tr-TR" sz="2400" dirty="0">
                <a:latin typeface="+mj-lt"/>
              </a:rPr>
              <a:t> örneğine uygun olarak Genel Müdürlükçe verilir.</a:t>
            </a:r>
          </a:p>
        </p:txBody>
      </p:sp>
      <p:sp>
        <p:nvSpPr>
          <p:cNvPr id="4" name="Slayt Numarası Yer Tutucusu 3"/>
          <p:cNvSpPr>
            <a:spLocks noGrp="1"/>
          </p:cNvSpPr>
          <p:nvPr>
            <p:ph type="sldNum" sz="quarter" idx="12"/>
          </p:nvPr>
        </p:nvSpPr>
        <p:spPr/>
        <p:txBody>
          <a:bodyPr/>
          <a:lstStyle/>
          <a:p>
            <a:fld id="{B1DEFA8C-F947-479F-BE07-76B6B3F80BF1}" type="slidenum">
              <a:rPr lang="tr-TR" smtClean="0"/>
              <a:pPr/>
              <a:t>44</a:t>
            </a:fld>
            <a:endParaRPr lang="tr-TR"/>
          </a:p>
        </p:txBody>
      </p:sp>
    </p:spTree>
    <p:extLst>
      <p:ext uri="{BB962C8B-B14F-4D97-AF65-F5344CB8AC3E}">
        <p14:creationId xmlns:p14="http://schemas.microsoft.com/office/powerpoint/2010/main" val="475316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60648"/>
            <a:ext cx="8928992" cy="6408712"/>
          </a:xfrm>
        </p:spPr>
        <p:txBody>
          <a:bodyPr>
            <a:noAutofit/>
          </a:bodyPr>
          <a:lstStyle/>
          <a:p>
            <a:pPr marL="0" indent="0">
              <a:buNone/>
            </a:pPr>
            <a:r>
              <a:rPr lang="tr-TR" sz="2000" b="1" dirty="0" smtClean="0">
                <a:latin typeface="+mj-lt"/>
              </a:rPr>
              <a:t>       </a:t>
            </a:r>
            <a:r>
              <a:rPr lang="tr-TR" sz="2000" b="1" u="sng" dirty="0" smtClean="0">
                <a:latin typeface="+mj-lt"/>
              </a:rPr>
              <a:t>İşyeri </a:t>
            </a:r>
            <a:r>
              <a:rPr lang="tr-TR" sz="2000" b="1" u="sng" dirty="0">
                <a:latin typeface="+mj-lt"/>
              </a:rPr>
              <a:t>hekimlerinin </a:t>
            </a:r>
            <a:r>
              <a:rPr lang="tr-TR" sz="2000" b="1" u="sng" dirty="0" smtClean="0">
                <a:latin typeface="+mj-lt"/>
              </a:rPr>
              <a:t>görevleri</a:t>
            </a:r>
          </a:p>
          <a:p>
            <a:r>
              <a:rPr lang="tr-TR" sz="2000" b="1" dirty="0" smtClean="0">
                <a:latin typeface="+mj-lt"/>
              </a:rPr>
              <a:t>a</a:t>
            </a:r>
            <a:r>
              <a:rPr lang="tr-TR" sz="2000" b="1" dirty="0">
                <a:latin typeface="+mj-lt"/>
              </a:rPr>
              <a:t>) Rehberlik;</a:t>
            </a:r>
          </a:p>
          <a:p>
            <a:r>
              <a:rPr lang="tr-TR" sz="2000" b="1" dirty="0">
                <a:latin typeface="+mj-lt"/>
              </a:rPr>
              <a:t>1) İş sağlığı ve güvenliği hizmetleri kapsamında çalışanların sağlık gözetimi ve çalışma ortamının gözetimi ile ilgili işverene rehberlik yapmak.</a:t>
            </a:r>
          </a:p>
          <a:p>
            <a:r>
              <a:rPr lang="tr-TR" sz="2000" b="1" dirty="0">
                <a:latin typeface="+mj-lt"/>
              </a:rPr>
              <a:t>2) İşyerinde yapılan çalışmalar ve yapılacak değişikliklerle ilgili olarak </a:t>
            </a:r>
            <a:r>
              <a:rPr lang="tr-TR" sz="2000" b="1" dirty="0">
                <a:solidFill>
                  <a:srgbClr val="FF0000"/>
                </a:solidFill>
                <a:latin typeface="+mj-lt"/>
              </a:rPr>
              <a:t>işyerinin tasarımı</a:t>
            </a:r>
            <a:r>
              <a:rPr lang="tr-TR" sz="2000" b="1" dirty="0">
                <a:latin typeface="+mj-lt"/>
              </a:rPr>
              <a:t>, kullanılan maddeler de dâhil olmak üzere </a:t>
            </a:r>
            <a:r>
              <a:rPr lang="tr-TR" sz="2000" b="1" dirty="0">
                <a:solidFill>
                  <a:srgbClr val="FF0000"/>
                </a:solidFill>
                <a:latin typeface="+mj-lt"/>
              </a:rPr>
              <a:t>işin planlanması</a:t>
            </a:r>
            <a:r>
              <a:rPr lang="tr-TR" sz="2000" b="1" dirty="0">
                <a:latin typeface="+mj-lt"/>
              </a:rPr>
              <a:t>, organizasyonu ve uygulanması, </a:t>
            </a:r>
            <a:r>
              <a:rPr lang="tr-TR" sz="2000" b="1" dirty="0">
                <a:solidFill>
                  <a:srgbClr val="FF0000"/>
                </a:solidFill>
                <a:latin typeface="+mj-lt"/>
              </a:rPr>
              <a:t>kişisel koruyucu donanımların seçimi</a:t>
            </a:r>
            <a:r>
              <a:rPr lang="tr-TR" sz="2000" b="1" dirty="0">
                <a:latin typeface="+mj-lt"/>
              </a:rPr>
              <a:t> konularının </a:t>
            </a:r>
            <a:r>
              <a:rPr lang="tr-TR" sz="2000" b="1" dirty="0" smtClean="0">
                <a:latin typeface="+mj-lt"/>
              </a:rPr>
              <a:t>iş sağlığı</a:t>
            </a:r>
            <a:r>
              <a:rPr lang="tr-TR" sz="2000" b="1" dirty="0">
                <a:latin typeface="+mj-lt"/>
              </a:rPr>
              <a:t> ve güvenliği mevzuatına ve genel iş sağlığı kurallarına uygun olarak sürdürülmesini sağlamak için </a:t>
            </a:r>
            <a:r>
              <a:rPr lang="tr-TR" sz="2000" b="1" dirty="0" smtClean="0">
                <a:latin typeface="+mj-lt"/>
              </a:rPr>
              <a:t>işverene önerilerde </a:t>
            </a:r>
            <a:r>
              <a:rPr lang="tr-TR" sz="2000" b="1" dirty="0">
                <a:latin typeface="+mj-lt"/>
              </a:rPr>
              <a:t>bulunmak.</a:t>
            </a:r>
          </a:p>
          <a:p>
            <a:r>
              <a:rPr lang="tr-TR" sz="2000" b="1" dirty="0">
                <a:latin typeface="+mj-lt"/>
              </a:rPr>
              <a:t>3) İşyerinde </a:t>
            </a:r>
            <a:r>
              <a:rPr lang="tr-TR" sz="2000" b="1" dirty="0">
                <a:solidFill>
                  <a:srgbClr val="FF0000"/>
                </a:solidFill>
                <a:latin typeface="+mj-lt"/>
              </a:rPr>
              <a:t>çalışanların sağlığının geliştirilmesi amacıyla </a:t>
            </a:r>
            <a:r>
              <a:rPr lang="tr-TR" sz="2000" b="1" dirty="0">
                <a:latin typeface="+mj-lt"/>
              </a:rPr>
              <a:t>gerekli aktiviteler konusunda işverene </a:t>
            </a:r>
            <a:r>
              <a:rPr lang="tr-TR" sz="2000" b="1" dirty="0">
                <a:solidFill>
                  <a:srgbClr val="FF0000"/>
                </a:solidFill>
                <a:latin typeface="+mj-lt"/>
              </a:rPr>
              <a:t>tavsiyelerde bulunmak</a:t>
            </a:r>
            <a:r>
              <a:rPr lang="tr-TR" sz="2000" b="1" dirty="0">
                <a:latin typeface="+mj-lt"/>
              </a:rPr>
              <a:t>.</a:t>
            </a:r>
          </a:p>
          <a:p>
            <a:r>
              <a:rPr lang="tr-TR" sz="2000" b="1" dirty="0">
                <a:latin typeface="+mj-lt"/>
              </a:rPr>
              <a:t>4) İş sağlığı ve güvenliği alanında yapılacak </a:t>
            </a:r>
            <a:r>
              <a:rPr lang="tr-TR" sz="2000" b="1" dirty="0">
                <a:solidFill>
                  <a:srgbClr val="FF0000"/>
                </a:solidFill>
                <a:latin typeface="+mj-lt"/>
              </a:rPr>
              <a:t>araştırmalara katılmak, </a:t>
            </a:r>
            <a:r>
              <a:rPr lang="tr-TR" sz="2000" b="1" dirty="0">
                <a:latin typeface="+mj-lt"/>
              </a:rPr>
              <a:t>ayrıca işin yürütümünde ergonomik </a:t>
            </a:r>
            <a:r>
              <a:rPr lang="tr-TR" sz="2000" b="1" dirty="0" smtClean="0">
                <a:latin typeface="+mj-lt"/>
              </a:rPr>
              <a:t>ve </a:t>
            </a:r>
            <a:r>
              <a:rPr lang="tr-TR" sz="2000" b="1" dirty="0" err="1" smtClean="0">
                <a:latin typeface="+mj-lt"/>
              </a:rPr>
              <a:t>psikososyal</a:t>
            </a:r>
            <a:r>
              <a:rPr lang="tr-TR" sz="2000" b="1" dirty="0">
                <a:latin typeface="+mj-lt"/>
              </a:rPr>
              <a:t> riskler açısından çalışanların fiziksel ve zihinsel kapasitelerini dikkate alarak </a:t>
            </a:r>
            <a:r>
              <a:rPr lang="tr-TR" sz="2000" b="1" dirty="0">
                <a:solidFill>
                  <a:srgbClr val="FF0000"/>
                </a:solidFill>
                <a:latin typeface="+mj-lt"/>
              </a:rPr>
              <a:t>iş ile çalışanın uyumunun sağlanması ve çalışma ortamındaki stres faktörlerinden korunmaları için </a:t>
            </a:r>
            <a:r>
              <a:rPr lang="tr-TR" sz="2000" b="1" dirty="0">
                <a:latin typeface="+mj-lt"/>
              </a:rPr>
              <a:t>araştırmalar yapmak ve bu araştırma </a:t>
            </a:r>
            <a:r>
              <a:rPr lang="tr-TR" sz="2000" b="1" dirty="0" smtClean="0">
                <a:latin typeface="+mj-lt"/>
              </a:rPr>
              <a:t>sonuçlarını rehberlik </a:t>
            </a:r>
            <a:r>
              <a:rPr lang="tr-TR" sz="2000" b="1" dirty="0">
                <a:latin typeface="+mj-lt"/>
              </a:rPr>
              <a:t>faaliyetlerinde dikkate almak.</a:t>
            </a:r>
          </a:p>
          <a:p>
            <a:endParaRPr lang="tr-TR" sz="2000" b="1"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45</a:t>
            </a:fld>
            <a:endParaRPr lang="tr-TR"/>
          </a:p>
        </p:txBody>
      </p:sp>
    </p:spTree>
    <p:extLst>
      <p:ext uri="{BB962C8B-B14F-4D97-AF65-F5344CB8AC3E}">
        <p14:creationId xmlns:p14="http://schemas.microsoft.com/office/powerpoint/2010/main" val="1559403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60960"/>
            <a:ext cx="8964488" cy="6768752"/>
          </a:xfrm>
        </p:spPr>
        <p:txBody>
          <a:bodyPr>
            <a:noAutofit/>
          </a:bodyPr>
          <a:lstStyle/>
          <a:p>
            <a:r>
              <a:rPr lang="tr-TR" sz="1700" b="1" dirty="0">
                <a:latin typeface="+mj-lt"/>
              </a:rPr>
              <a:t>5) Kantin, yemekhane, yatakhane, kreş ve emzirme odaları ile soyunma odaları, duş ve tuvaletler dahil </a:t>
            </a:r>
            <a:r>
              <a:rPr lang="tr-TR" sz="1700" b="1" dirty="0" smtClean="0">
                <a:latin typeface="+mj-lt"/>
              </a:rPr>
              <a:t>olmak üzere </a:t>
            </a:r>
            <a:r>
              <a:rPr lang="tr-TR" sz="1700" b="1" dirty="0">
                <a:latin typeface="+mj-lt"/>
              </a:rPr>
              <a:t>işyeri bina ve eklentilerinin genel hijyen şartlarını sürekli izleyip denetleyerek, çalışanlara yürütülen işin gerektirdiği beslenme ihtiyacının ve uygun içme suyunun sağlanması konularında tavsiyelerde bulunmak</a:t>
            </a:r>
            <a:r>
              <a:rPr lang="tr-TR" sz="1700" b="1" dirty="0" smtClean="0">
                <a:latin typeface="+mj-lt"/>
              </a:rPr>
              <a:t>.</a:t>
            </a:r>
            <a:endParaRPr lang="tr-TR" sz="1700" b="1" dirty="0">
              <a:latin typeface="+mj-lt"/>
            </a:endParaRPr>
          </a:p>
          <a:p>
            <a:r>
              <a:rPr lang="tr-TR" sz="1700" b="1" dirty="0">
                <a:latin typeface="+mj-lt"/>
              </a:rPr>
              <a:t>6) İşyerinde meydana gelen iş kazası ve meslek hastalıklarının nedenlerinin araştırılması ve tekrarlanmaması için alınacak önlemler konusunda çalışmalar yaparak işverene önerilerde bulunmak</a:t>
            </a:r>
            <a:r>
              <a:rPr lang="tr-TR" sz="1700" b="1" dirty="0" smtClean="0">
                <a:latin typeface="+mj-lt"/>
              </a:rPr>
              <a:t>.</a:t>
            </a:r>
            <a:endParaRPr lang="tr-TR" sz="1700" b="1" dirty="0">
              <a:latin typeface="+mj-lt"/>
            </a:endParaRPr>
          </a:p>
          <a:p>
            <a:r>
              <a:rPr lang="tr-TR" sz="1700" b="1" dirty="0">
                <a:latin typeface="+mj-lt"/>
              </a:rPr>
              <a:t>7) İşyerinde meydana gelen ancak ölüm ya da yaralanmaya neden olmadığı halde çalışana, ekipmana veya işyerine zarar verme potansiyeli olan olayların nedenlerinin araştırılması konusunda çalışma yapmak ve </a:t>
            </a:r>
            <a:r>
              <a:rPr lang="tr-TR" sz="1700" b="1" dirty="0" smtClean="0">
                <a:latin typeface="+mj-lt"/>
              </a:rPr>
              <a:t>işverene önerilerde </a:t>
            </a:r>
            <a:r>
              <a:rPr lang="tr-TR" sz="1700" b="1" dirty="0">
                <a:latin typeface="+mj-lt"/>
              </a:rPr>
              <a:t>bulunmak.</a:t>
            </a:r>
          </a:p>
          <a:p>
            <a:r>
              <a:rPr lang="tr-TR" sz="1700" b="1" dirty="0">
                <a:latin typeface="+mj-lt"/>
              </a:rPr>
              <a:t>8) İş sağlığı ve güvenliğiyle ilgili alınması gereken </a:t>
            </a:r>
            <a:r>
              <a:rPr lang="tr-TR" sz="1700" b="1" dirty="0">
                <a:solidFill>
                  <a:srgbClr val="FF0000"/>
                </a:solidFill>
                <a:latin typeface="+mj-lt"/>
              </a:rPr>
              <a:t>tedbirleri işverene yazılı olarak bildirmek</a:t>
            </a:r>
            <a:r>
              <a:rPr lang="tr-TR" sz="1700" b="1" dirty="0" smtClean="0">
                <a:latin typeface="+mj-lt"/>
              </a:rPr>
              <a:t>.</a:t>
            </a:r>
            <a:endParaRPr lang="tr-TR" sz="1700" b="1" dirty="0">
              <a:latin typeface="+mj-lt"/>
            </a:endParaRPr>
          </a:p>
          <a:p>
            <a:r>
              <a:rPr lang="tr-TR" sz="1700" b="1" dirty="0">
                <a:solidFill>
                  <a:srgbClr val="FF0000"/>
                </a:solidFill>
                <a:latin typeface="+mj-lt"/>
              </a:rPr>
              <a:t>b) Risk değerlendirmesi;</a:t>
            </a:r>
          </a:p>
          <a:p>
            <a:r>
              <a:rPr lang="tr-TR" sz="1700" b="1" dirty="0">
                <a:latin typeface="+mj-lt"/>
              </a:rPr>
              <a:t>1) İş sağlığı ve güvenliği yönünden risk değerlendirmesi yapılmasıyla ilgili çalışmalara ve uygulanmasına </a:t>
            </a:r>
            <a:r>
              <a:rPr lang="tr-TR" sz="1700" b="1" dirty="0">
                <a:solidFill>
                  <a:srgbClr val="FF0000"/>
                </a:solidFill>
                <a:latin typeface="+mj-lt"/>
              </a:rPr>
              <a:t>katılmak</a:t>
            </a:r>
            <a:r>
              <a:rPr lang="tr-TR" sz="1700" b="1" dirty="0">
                <a:latin typeface="+mj-lt"/>
              </a:rPr>
              <a:t>, risk değerlendirmesi sonucunda alınması gereken sağlık ve güvenlik önlemleri konusunda işverene </a:t>
            </a:r>
            <a:r>
              <a:rPr lang="tr-TR" sz="1700" b="1" dirty="0">
                <a:solidFill>
                  <a:srgbClr val="FF0000"/>
                </a:solidFill>
                <a:latin typeface="+mj-lt"/>
              </a:rPr>
              <a:t>önerilerde bulunmak ve takibini yapmak.</a:t>
            </a:r>
          </a:p>
          <a:p>
            <a:r>
              <a:rPr lang="tr-TR" sz="1700" b="1" dirty="0">
                <a:latin typeface="+mj-lt"/>
              </a:rPr>
              <a:t>2) Gebe veya emziren kadınlar, 18 yaşından küçükler, meslek hastalığı tanısı veya ön tanısı olanlar, kronik hastalığı olanlar, yaşlılar, malul ve engelliler, alkol, ilaç ve uyuşturucu bağımlılığı olanlar, birden fazla iş kazası </a:t>
            </a:r>
            <a:r>
              <a:rPr lang="tr-TR" sz="1700" b="1" dirty="0" smtClean="0">
                <a:latin typeface="+mj-lt"/>
              </a:rPr>
              <a:t>geçirmiş olanlar </a:t>
            </a:r>
            <a:r>
              <a:rPr lang="tr-TR" sz="1700" b="1" dirty="0">
                <a:latin typeface="+mj-lt"/>
              </a:rPr>
              <a:t>gibi </a:t>
            </a:r>
            <a:r>
              <a:rPr lang="tr-TR" sz="1700" b="1" dirty="0">
                <a:solidFill>
                  <a:srgbClr val="FF0000"/>
                </a:solidFill>
                <a:latin typeface="+mj-lt"/>
              </a:rPr>
              <a:t>özel politika gerektiren </a:t>
            </a:r>
            <a:endParaRPr lang="tr-TR" sz="1700" b="1" dirty="0" smtClean="0">
              <a:solidFill>
                <a:srgbClr val="FF0000"/>
              </a:solidFill>
              <a:latin typeface="+mj-lt"/>
            </a:endParaRPr>
          </a:p>
          <a:p>
            <a:r>
              <a:rPr lang="tr-TR" sz="1700" b="1" dirty="0" smtClean="0">
                <a:solidFill>
                  <a:srgbClr val="FF0000"/>
                </a:solidFill>
                <a:latin typeface="+mj-lt"/>
              </a:rPr>
              <a:t>grupları</a:t>
            </a:r>
            <a:r>
              <a:rPr lang="tr-TR" sz="1700" b="1" dirty="0">
                <a:solidFill>
                  <a:srgbClr val="FF0000"/>
                </a:solidFill>
                <a:latin typeface="+mj-lt"/>
              </a:rPr>
              <a:t> yakın takip ve koruma altına almak</a:t>
            </a:r>
            <a:r>
              <a:rPr lang="tr-TR" sz="1700" b="1" dirty="0">
                <a:latin typeface="+mj-lt"/>
              </a:rPr>
              <a:t>, </a:t>
            </a:r>
            <a:r>
              <a:rPr lang="tr-TR" sz="1700" b="1" dirty="0" smtClean="0">
                <a:latin typeface="+mj-lt"/>
              </a:rPr>
              <a:t>bilgilendirmek</a:t>
            </a:r>
          </a:p>
          <a:p>
            <a:r>
              <a:rPr lang="tr-TR" sz="1700" b="1" dirty="0" smtClean="0">
                <a:latin typeface="+mj-lt"/>
              </a:rPr>
              <a:t> </a:t>
            </a:r>
            <a:r>
              <a:rPr lang="tr-TR" sz="1700" b="1" dirty="0">
                <a:latin typeface="+mj-lt"/>
              </a:rPr>
              <a:t>ve yapılacak risk değerlendirmesinde özel olarak dikkate almak.</a:t>
            </a:r>
          </a:p>
          <a:p>
            <a:endParaRPr lang="tr-TR" sz="17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46</a:t>
            </a:fld>
            <a:endParaRPr lang="tr-TR"/>
          </a:p>
        </p:txBody>
      </p:sp>
    </p:spTree>
    <p:extLst>
      <p:ext uri="{BB962C8B-B14F-4D97-AF65-F5344CB8AC3E}">
        <p14:creationId xmlns:p14="http://schemas.microsoft.com/office/powerpoint/2010/main" val="2906389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548680"/>
            <a:ext cx="8964488" cy="5760640"/>
          </a:xfrm>
        </p:spPr>
        <p:txBody>
          <a:bodyPr>
            <a:normAutofit fontScale="62500" lnSpcReduction="20000"/>
          </a:bodyPr>
          <a:lstStyle/>
          <a:p>
            <a:r>
              <a:rPr lang="tr-TR" sz="4400" b="1" dirty="0">
                <a:latin typeface="+mj-lt"/>
              </a:rPr>
              <a:t>c) Sağlık gözetimi;</a:t>
            </a:r>
          </a:p>
          <a:p>
            <a:r>
              <a:rPr lang="tr-TR" dirty="0">
                <a:latin typeface="+mj-lt"/>
              </a:rPr>
              <a:t>1) Sağlık gözetimi kapsamında yapılacak </a:t>
            </a:r>
            <a:r>
              <a:rPr lang="tr-TR" b="1" dirty="0">
                <a:latin typeface="+mj-lt"/>
              </a:rPr>
              <a:t>işe giriş ve periyodik muayeneler ve tetkikler </a:t>
            </a:r>
            <a:r>
              <a:rPr lang="tr-TR" dirty="0">
                <a:latin typeface="+mj-lt"/>
              </a:rPr>
              <a:t>ile ilgili olarak </a:t>
            </a:r>
            <a:r>
              <a:rPr lang="tr-TR" dirty="0" smtClean="0">
                <a:latin typeface="+mj-lt"/>
              </a:rPr>
              <a:t>çalışanları </a:t>
            </a:r>
            <a:r>
              <a:rPr lang="tr-TR" b="1" dirty="0" smtClean="0">
                <a:latin typeface="+mj-lt"/>
              </a:rPr>
              <a:t>bilgilendirmek </a:t>
            </a:r>
            <a:r>
              <a:rPr lang="tr-TR" dirty="0">
                <a:latin typeface="+mj-lt"/>
              </a:rPr>
              <a:t>ve onların rızasını almak.</a:t>
            </a:r>
          </a:p>
          <a:p>
            <a:r>
              <a:rPr lang="tr-TR" dirty="0">
                <a:latin typeface="+mj-lt"/>
              </a:rPr>
              <a:t>2) Gece postaları da dâhil olmak üzere </a:t>
            </a:r>
            <a:r>
              <a:rPr lang="tr-TR" b="1" dirty="0">
                <a:latin typeface="+mj-lt"/>
              </a:rPr>
              <a:t>çalışanların sağlık gözetimini yapmak.</a:t>
            </a:r>
          </a:p>
          <a:p>
            <a:r>
              <a:rPr lang="tr-TR" dirty="0">
                <a:latin typeface="+mj-lt"/>
              </a:rPr>
              <a:t>3) Çalışanın kişisel özellikleri, işyerinin tehlike sınıfı ve işin niteliği öncelikli olarak göz önünde bulundurularak </a:t>
            </a:r>
            <a:r>
              <a:rPr lang="tr-TR" b="1" u="sng" dirty="0">
                <a:solidFill>
                  <a:srgbClr val="002060"/>
                </a:solidFill>
                <a:latin typeface="+mj-lt"/>
              </a:rPr>
              <a:t>uluslararası standartlar ile işyerinde yapılan risk değerlendirmesi sonuçları doğrultusunda</a:t>
            </a:r>
            <a:r>
              <a:rPr lang="tr-TR" b="1" u="sng" dirty="0" smtClean="0">
                <a:solidFill>
                  <a:srgbClr val="002060"/>
                </a:solidFill>
                <a:latin typeface="+mj-lt"/>
              </a:rPr>
              <a:t>;</a:t>
            </a:r>
            <a:endParaRPr lang="tr-TR" b="1" u="sng" dirty="0">
              <a:solidFill>
                <a:srgbClr val="002060"/>
              </a:solidFill>
              <a:latin typeface="+mj-lt"/>
            </a:endParaRPr>
          </a:p>
          <a:p>
            <a:r>
              <a:rPr lang="tr-TR" sz="4000" b="1" dirty="0">
                <a:solidFill>
                  <a:srgbClr val="0070C0"/>
                </a:solidFill>
                <a:latin typeface="+mj-lt"/>
              </a:rPr>
              <a:t>a) </a:t>
            </a:r>
            <a:r>
              <a:rPr lang="tr-TR" sz="4000" b="1" u="sng" dirty="0" smtClean="0">
                <a:solidFill>
                  <a:srgbClr val="FF0000"/>
                </a:solidFill>
                <a:latin typeface="+mj-lt"/>
              </a:rPr>
              <a:t>Az</a:t>
            </a:r>
            <a:r>
              <a:rPr lang="tr-TR" sz="4000" b="1" u="sng" dirty="0" smtClean="0">
                <a:solidFill>
                  <a:srgbClr val="0070C0"/>
                </a:solidFill>
                <a:latin typeface="+mj-lt"/>
              </a:rPr>
              <a:t> </a:t>
            </a:r>
            <a:r>
              <a:rPr lang="tr-TR" sz="4000" b="1" u="sng" dirty="0">
                <a:solidFill>
                  <a:srgbClr val="0070C0"/>
                </a:solidFill>
                <a:latin typeface="+mj-lt"/>
              </a:rPr>
              <a:t>tehlikeli </a:t>
            </a:r>
            <a:r>
              <a:rPr lang="tr-TR" sz="4000" b="1" dirty="0">
                <a:solidFill>
                  <a:srgbClr val="0070C0"/>
                </a:solidFill>
                <a:latin typeface="+mj-lt"/>
              </a:rPr>
              <a:t>sınıftaki işyerlerinde </a:t>
            </a:r>
            <a:r>
              <a:rPr lang="tr-TR" sz="4000" b="1" u="sng" dirty="0">
                <a:solidFill>
                  <a:srgbClr val="0070C0"/>
                </a:solidFill>
                <a:latin typeface="+mj-lt"/>
              </a:rPr>
              <a:t>en geç </a:t>
            </a:r>
            <a:r>
              <a:rPr lang="tr-TR" sz="4000" b="1" u="sng" dirty="0">
                <a:solidFill>
                  <a:srgbClr val="FF0000"/>
                </a:solidFill>
                <a:latin typeface="+mj-lt"/>
              </a:rPr>
              <a:t>beş </a:t>
            </a:r>
            <a:r>
              <a:rPr lang="tr-TR" sz="4000" b="1" u="sng" dirty="0">
                <a:solidFill>
                  <a:srgbClr val="0070C0"/>
                </a:solidFill>
                <a:latin typeface="+mj-lt"/>
              </a:rPr>
              <a:t>yılda bir,</a:t>
            </a:r>
          </a:p>
          <a:p>
            <a:r>
              <a:rPr lang="tr-TR" sz="4000" b="1" dirty="0">
                <a:solidFill>
                  <a:srgbClr val="0070C0"/>
                </a:solidFill>
                <a:latin typeface="+mj-lt"/>
              </a:rPr>
              <a:t>b) </a:t>
            </a:r>
            <a:r>
              <a:rPr lang="tr-TR" sz="4000" b="1" u="sng" dirty="0">
                <a:solidFill>
                  <a:srgbClr val="FF0000"/>
                </a:solidFill>
                <a:latin typeface="+mj-lt"/>
              </a:rPr>
              <a:t>Tehlikeli</a:t>
            </a:r>
            <a:r>
              <a:rPr lang="tr-TR" sz="4000" b="1" dirty="0">
                <a:solidFill>
                  <a:srgbClr val="0070C0"/>
                </a:solidFill>
                <a:latin typeface="+mj-lt"/>
              </a:rPr>
              <a:t> sınıftaki işyerlerinde </a:t>
            </a:r>
            <a:r>
              <a:rPr lang="tr-TR" sz="4000" b="1" u="sng" dirty="0">
                <a:solidFill>
                  <a:srgbClr val="0070C0"/>
                </a:solidFill>
                <a:latin typeface="+mj-lt"/>
              </a:rPr>
              <a:t>en geç </a:t>
            </a:r>
            <a:r>
              <a:rPr lang="tr-TR" sz="4000" b="1" u="sng" dirty="0">
                <a:solidFill>
                  <a:srgbClr val="FF0000"/>
                </a:solidFill>
                <a:latin typeface="+mj-lt"/>
              </a:rPr>
              <a:t>üç </a:t>
            </a:r>
            <a:r>
              <a:rPr lang="tr-TR" sz="4000" b="1" u="sng" dirty="0">
                <a:solidFill>
                  <a:srgbClr val="0070C0"/>
                </a:solidFill>
                <a:latin typeface="+mj-lt"/>
              </a:rPr>
              <a:t>yılda bir,</a:t>
            </a:r>
          </a:p>
          <a:p>
            <a:r>
              <a:rPr lang="tr-TR" sz="4000" b="1" dirty="0">
                <a:solidFill>
                  <a:srgbClr val="0070C0"/>
                </a:solidFill>
                <a:latin typeface="+mj-lt"/>
              </a:rPr>
              <a:t>c) </a:t>
            </a:r>
            <a:r>
              <a:rPr lang="tr-TR" sz="4000" b="1" u="sng" dirty="0">
                <a:solidFill>
                  <a:srgbClr val="FF0000"/>
                </a:solidFill>
                <a:latin typeface="+mj-lt"/>
              </a:rPr>
              <a:t>Çok</a:t>
            </a:r>
            <a:r>
              <a:rPr lang="tr-TR" sz="4000" b="1" u="sng" dirty="0">
                <a:solidFill>
                  <a:srgbClr val="0070C0"/>
                </a:solidFill>
                <a:latin typeface="+mj-lt"/>
              </a:rPr>
              <a:t> tehlikeli </a:t>
            </a:r>
            <a:r>
              <a:rPr lang="tr-TR" sz="4000" b="1" dirty="0">
                <a:solidFill>
                  <a:srgbClr val="0070C0"/>
                </a:solidFill>
                <a:latin typeface="+mj-lt"/>
              </a:rPr>
              <a:t>sınıftaki işyerlerinde </a:t>
            </a:r>
            <a:r>
              <a:rPr lang="tr-TR" sz="4000" b="1" u="sng" dirty="0">
                <a:solidFill>
                  <a:srgbClr val="0070C0"/>
                </a:solidFill>
                <a:latin typeface="+mj-lt"/>
              </a:rPr>
              <a:t>en geç </a:t>
            </a:r>
            <a:r>
              <a:rPr lang="tr-TR" sz="4000" b="1" u="sng" dirty="0">
                <a:solidFill>
                  <a:srgbClr val="FF0000"/>
                </a:solidFill>
                <a:latin typeface="+mj-lt"/>
              </a:rPr>
              <a:t>yılda bir</a:t>
            </a:r>
            <a:r>
              <a:rPr lang="tr-TR" sz="4000" b="1" u="sng" dirty="0" smtClean="0">
                <a:solidFill>
                  <a:srgbClr val="0070C0"/>
                </a:solidFill>
                <a:latin typeface="+mj-lt"/>
              </a:rPr>
              <a:t>,</a:t>
            </a:r>
          </a:p>
          <a:p>
            <a:endParaRPr lang="tr-TR" sz="4000" b="1" u="sng" dirty="0">
              <a:solidFill>
                <a:srgbClr val="0070C0"/>
              </a:solidFill>
              <a:latin typeface="+mj-lt"/>
            </a:endParaRPr>
          </a:p>
          <a:p>
            <a:r>
              <a:rPr lang="tr-TR" b="1" dirty="0">
                <a:solidFill>
                  <a:srgbClr val="0070C0"/>
                </a:solidFill>
                <a:latin typeface="+mj-lt"/>
              </a:rPr>
              <a:t>defa olmak üzere </a:t>
            </a:r>
            <a:r>
              <a:rPr lang="tr-TR" b="1" u="sng" dirty="0">
                <a:solidFill>
                  <a:srgbClr val="FF0000"/>
                </a:solidFill>
                <a:latin typeface="+mj-lt"/>
              </a:rPr>
              <a:t>periyodik muayene </a:t>
            </a:r>
            <a:r>
              <a:rPr lang="tr-TR" b="1" u="sng" dirty="0">
                <a:solidFill>
                  <a:srgbClr val="0070C0"/>
                </a:solidFill>
                <a:latin typeface="+mj-lt"/>
              </a:rPr>
              <a:t>tekrarlanır</a:t>
            </a:r>
            <a:r>
              <a:rPr lang="tr-TR" b="1" dirty="0">
                <a:solidFill>
                  <a:srgbClr val="0070C0"/>
                </a:solidFill>
                <a:latin typeface="+mj-lt"/>
              </a:rPr>
              <a:t>.</a:t>
            </a:r>
            <a:r>
              <a:rPr lang="tr-TR" dirty="0">
                <a:latin typeface="+mj-lt"/>
              </a:rPr>
              <a:t> Ancak işyeri hekiminin gerek görmesi halinde bu süreler kısaltılır.</a:t>
            </a: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47</a:t>
            </a:fld>
            <a:endParaRPr lang="tr-TR"/>
          </a:p>
        </p:txBody>
      </p:sp>
    </p:spTree>
    <p:extLst>
      <p:ext uri="{BB962C8B-B14F-4D97-AF65-F5344CB8AC3E}">
        <p14:creationId xmlns:p14="http://schemas.microsoft.com/office/powerpoint/2010/main" val="1545826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332656"/>
            <a:ext cx="8928992" cy="6192688"/>
          </a:xfrm>
        </p:spPr>
        <p:txBody>
          <a:bodyPr>
            <a:noAutofit/>
          </a:bodyPr>
          <a:lstStyle/>
          <a:p>
            <a:r>
              <a:rPr lang="tr-TR" sz="2000" dirty="0" smtClean="0">
                <a:latin typeface="+mj-lt"/>
              </a:rPr>
              <a:t>4)</a:t>
            </a:r>
            <a:r>
              <a:rPr lang="tr-TR" sz="2000" dirty="0">
                <a:latin typeface="+mj-lt"/>
              </a:rPr>
              <a:t> Çalışanların </a:t>
            </a:r>
            <a:r>
              <a:rPr lang="tr-TR" sz="2000" u="sng" dirty="0">
                <a:latin typeface="+mj-lt"/>
              </a:rPr>
              <a:t>sağlık nedeniyle tekrarlanan işten uzaklaşmalarından sonra işe dönüşlerinde </a:t>
            </a:r>
            <a:r>
              <a:rPr lang="tr-TR" sz="2000" dirty="0">
                <a:latin typeface="+mj-lt"/>
              </a:rPr>
              <a:t>talep etmeleri halinde </a:t>
            </a:r>
            <a:r>
              <a:rPr lang="tr-TR" sz="2000" u="sng" dirty="0" smtClean="0">
                <a:latin typeface="+mj-lt"/>
              </a:rPr>
              <a:t>mevcut </a:t>
            </a:r>
            <a:r>
              <a:rPr lang="tr-TR" sz="2000" u="sng" dirty="0">
                <a:latin typeface="+mj-lt"/>
              </a:rPr>
              <a:t>sağlık durumlarına uygun bir görev verilmesini tavsiye ederek </a:t>
            </a:r>
            <a:r>
              <a:rPr lang="tr-TR" sz="2000" dirty="0">
                <a:latin typeface="+mj-lt"/>
              </a:rPr>
              <a:t>işverenin onayına sunmak.</a:t>
            </a:r>
          </a:p>
          <a:p>
            <a:r>
              <a:rPr lang="tr-TR" sz="2000" dirty="0">
                <a:latin typeface="+mj-lt"/>
              </a:rPr>
              <a:t>5</a:t>
            </a:r>
            <a:r>
              <a:rPr lang="tr-TR" sz="2000" dirty="0" smtClean="0">
                <a:latin typeface="+mj-lt"/>
              </a:rPr>
              <a:t>) </a:t>
            </a:r>
            <a:r>
              <a:rPr lang="tr-TR" sz="2000" u="sng" dirty="0">
                <a:latin typeface="+mj-lt"/>
              </a:rPr>
              <a:t>Bulaşıcı hastalıkların kontrolü</a:t>
            </a:r>
            <a:r>
              <a:rPr lang="tr-TR" sz="2000" dirty="0">
                <a:latin typeface="+mj-lt"/>
              </a:rPr>
              <a:t> için yayılmayı önleme ve bağışıklama çalışmalarının yanı sıra gerekli </a:t>
            </a:r>
            <a:r>
              <a:rPr lang="tr-TR" sz="2000" u="sng" dirty="0" smtClean="0">
                <a:latin typeface="+mj-lt"/>
              </a:rPr>
              <a:t>hijyen  eğitimlerini </a:t>
            </a:r>
            <a:r>
              <a:rPr lang="tr-TR" sz="2000" u="sng" dirty="0">
                <a:latin typeface="+mj-lt"/>
              </a:rPr>
              <a:t>vermek</a:t>
            </a:r>
            <a:r>
              <a:rPr lang="tr-TR" sz="2000" dirty="0">
                <a:latin typeface="+mj-lt"/>
              </a:rPr>
              <a:t>, </a:t>
            </a:r>
          </a:p>
          <a:p>
            <a:r>
              <a:rPr lang="tr-TR" sz="2000" dirty="0">
                <a:latin typeface="+mj-lt"/>
              </a:rPr>
              <a:t>6</a:t>
            </a:r>
            <a:r>
              <a:rPr lang="tr-TR" sz="2000" dirty="0" smtClean="0">
                <a:latin typeface="+mj-lt"/>
              </a:rPr>
              <a:t>)</a:t>
            </a:r>
            <a:r>
              <a:rPr lang="tr-TR" sz="2000" dirty="0">
                <a:latin typeface="+mj-lt"/>
              </a:rPr>
              <a:t> İşyerindeki </a:t>
            </a:r>
            <a:r>
              <a:rPr lang="tr-TR" sz="2000" u="sng" dirty="0">
                <a:latin typeface="+mj-lt"/>
              </a:rPr>
              <a:t>sağlık gözetimi ile ilgili çalışmaları kaydetmek</a:t>
            </a:r>
            <a:r>
              <a:rPr lang="tr-TR" sz="2000" dirty="0">
                <a:latin typeface="+mj-lt"/>
              </a:rPr>
              <a:t>, </a:t>
            </a:r>
            <a:r>
              <a:rPr lang="tr-TR" sz="2000" dirty="0">
                <a:solidFill>
                  <a:srgbClr val="FF0000"/>
                </a:solidFill>
                <a:latin typeface="+mj-lt"/>
              </a:rPr>
              <a:t>iş güvenliği </a:t>
            </a:r>
            <a:r>
              <a:rPr lang="tr-TR" sz="2000" b="1" dirty="0">
                <a:solidFill>
                  <a:srgbClr val="FF0000"/>
                </a:solidFill>
                <a:latin typeface="+mj-lt"/>
              </a:rPr>
              <a:t>uzmanı ile işbirliği yaparak </a:t>
            </a:r>
            <a:r>
              <a:rPr lang="tr-TR" sz="2000" b="1" dirty="0">
                <a:latin typeface="+mj-lt"/>
              </a:rPr>
              <a:t>iş </a:t>
            </a:r>
            <a:r>
              <a:rPr lang="tr-TR" sz="2000" b="1" dirty="0" smtClean="0">
                <a:latin typeface="+mj-lt"/>
              </a:rPr>
              <a:t>kazaları ve </a:t>
            </a:r>
            <a:r>
              <a:rPr lang="tr-TR" sz="2000" b="1" dirty="0">
                <a:latin typeface="+mj-lt"/>
              </a:rPr>
              <a:t>meslek hastalıkları ile ilgili değerlendirme </a:t>
            </a:r>
            <a:r>
              <a:rPr lang="tr-TR" sz="2000" b="1" dirty="0" smtClean="0">
                <a:latin typeface="+mj-lt"/>
              </a:rPr>
              <a:t>yapmak </a:t>
            </a:r>
            <a:r>
              <a:rPr lang="tr-TR" sz="2000" dirty="0" smtClean="0">
                <a:latin typeface="+mj-lt"/>
              </a:rPr>
              <a:t>ve bu </a:t>
            </a:r>
            <a:r>
              <a:rPr lang="tr-TR" sz="2000" dirty="0">
                <a:latin typeface="+mj-lt"/>
              </a:rPr>
              <a:t>konuları da içerecek şekilde </a:t>
            </a:r>
            <a:r>
              <a:rPr lang="tr-TR" sz="2000" b="1" dirty="0">
                <a:solidFill>
                  <a:srgbClr val="FF0000"/>
                </a:solidFill>
                <a:latin typeface="+mj-lt"/>
              </a:rPr>
              <a:t>yıllık çalışma </a:t>
            </a:r>
            <a:r>
              <a:rPr lang="tr-TR" sz="2000" b="1" dirty="0" smtClean="0">
                <a:solidFill>
                  <a:srgbClr val="FF0000"/>
                </a:solidFill>
                <a:latin typeface="+mj-lt"/>
              </a:rPr>
              <a:t>planını </a:t>
            </a:r>
            <a:r>
              <a:rPr lang="tr-TR" sz="2000" dirty="0" smtClean="0">
                <a:latin typeface="+mj-lt"/>
              </a:rPr>
              <a:t>hazırlayarak </a:t>
            </a:r>
            <a:r>
              <a:rPr lang="tr-TR" sz="2000" dirty="0">
                <a:latin typeface="+mj-lt"/>
              </a:rPr>
              <a:t>işverenin onayına sunmak, </a:t>
            </a:r>
            <a:r>
              <a:rPr lang="tr-TR" sz="2000" dirty="0" smtClean="0">
                <a:latin typeface="+mj-lt"/>
              </a:rPr>
              <a:t>EK-3’te </a:t>
            </a:r>
            <a:r>
              <a:rPr lang="tr-TR" sz="2000" dirty="0">
                <a:latin typeface="+mj-lt"/>
              </a:rPr>
              <a:t>belirtilen örneğine uygun </a:t>
            </a:r>
            <a:r>
              <a:rPr lang="tr-TR" sz="2000" b="1" dirty="0">
                <a:solidFill>
                  <a:srgbClr val="FF0000"/>
                </a:solidFill>
                <a:latin typeface="+mj-lt"/>
              </a:rPr>
              <a:t>yıllık değerlendirme raporunu</a:t>
            </a:r>
            <a:r>
              <a:rPr lang="tr-TR" sz="2000" b="1" dirty="0">
                <a:latin typeface="+mj-lt"/>
              </a:rPr>
              <a:t> </a:t>
            </a:r>
            <a:r>
              <a:rPr lang="tr-TR" sz="2000" dirty="0">
                <a:latin typeface="+mj-lt"/>
              </a:rPr>
              <a:t>hazırlamak</a:t>
            </a:r>
            <a:r>
              <a:rPr lang="tr-TR" sz="2000" dirty="0" smtClean="0">
                <a:latin typeface="+mj-lt"/>
              </a:rPr>
              <a:t>.</a:t>
            </a:r>
          </a:p>
          <a:p>
            <a:endParaRPr lang="tr-TR" sz="2000" dirty="0" smtClean="0">
              <a:latin typeface="+mj-lt"/>
            </a:endParaRPr>
          </a:p>
          <a:p>
            <a:r>
              <a:rPr lang="tr-TR" sz="2400" b="1" dirty="0" smtClean="0">
                <a:solidFill>
                  <a:srgbClr val="FF0000"/>
                </a:solidFill>
                <a:latin typeface="+mj-lt"/>
              </a:rPr>
              <a:t> </a:t>
            </a:r>
            <a:r>
              <a:rPr lang="tr-TR" sz="2400" b="1" dirty="0">
                <a:solidFill>
                  <a:srgbClr val="FF0000"/>
                </a:solidFill>
                <a:latin typeface="+mj-lt"/>
              </a:rPr>
              <a:t>ç) Eğitim, bilgilendirme ve kayıt;</a:t>
            </a:r>
          </a:p>
          <a:p>
            <a:r>
              <a:rPr lang="tr-TR" sz="2000" dirty="0">
                <a:latin typeface="+mj-lt"/>
              </a:rPr>
              <a:t>1) Çalışanların </a:t>
            </a:r>
            <a:r>
              <a:rPr lang="tr-TR" sz="2000" b="1" dirty="0">
                <a:solidFill>
                  <a:srgbClr val="FF0000"/>
                </a:solidFill>
                <a:latin typeface="+mj-lt"/>
              </a:rPr>
              <a:t>iş sağlığı ve güvenliği eğitimlerinin </a:t>
            </a:r>
            <a:r>
              <a:rPr lang="tr-TR" sz="2000" dirty="0">
                <a:latin typeface="+mj-lt"/>
              </a:rPr>
              <a:t>ilgili mevzuata uygun olarak planlanması konusunda çalışma yaparak işverenin onayına </a:t>
            </a:r>
            <a:r>
              <a:rPr lang="tr-TR" sz="2000" dirty="0" smtClean="0">
                <a:latin typeface="+mj-lt"/>
              </a:rPr>
              <a:t>sunmak.</a:t>
            </a:r>
            <a:endParaRPr lang="tr-TR" sz="2000" dirty="0">
              <a:latin typeface="+mj-lt"/>
            </a:endParaRPr>
          </a:p>
          <a:p>
            <a:r>
              <a:rPr lang="tr-TR" sz="2000" dirty="0">
                <a:latin typeface="+mj-lt"/>
              </a:rPr>
              <a:t>2) İşyerinde </a:t>
            </a:r>
            <a:r>
              <a:rPr lang="tr-TR" sz="2000" b="1" dirty="0">
                <a:solidFill>
                  <a:srgbClr val="FF0000"/>
                </a:solidFill>
                <a:latin typeface="+mj-lt"/>
              </a:rPr>
              <a:t>ilkyardım ve acil müdahale hizmetlerinin organizasyonu </a:t>
            </a:r>
            <a:r>
              <a:rPr lang="tr-TR" sz="2000" dirty="0">
                <a:latin typeface="+mj-lt"/>
              </a:rPr>
              <a:t>ve personelin eğitiminin </a:t>
            </a:r>
            <a:r>
              <a:rPr lang="tr-TR" sz="2000" dirty="0" smtClean="0">
                <a:latin typeface="+mj-lt"/>
              </a:rPr>
              <a:t>sağlanması çalışmalarını</a:t>
            </a:r>
            <a:r>
              <a:rPr lang="tr-TR" sz="2000" dirty="0">
                <a:latin typeface="+mj-lt"/>
              </a:rPr>
              <a:t> ilgili mevzuat doğrultusunda yürütmek.</a:t>
            </a:r>
          </a:p>
          <a:p>
            <a:endParaRPr lang="tr-TR" sz="20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48</a:t>
            </a:fld>
            <a:endParaRPr lang="tr-TR"/>
          </a:p>
        </p:txBody>
      </p:sp>
    </p:spTree>
    <p:extLst>
      <p:ext uri="{BB962C8B-B14F-4D97-AF65-F5344CB8AC3E}">
        <p14:creationId xmlns:p14="http://schemas.microsoft.com/office/powerpoint/2010/main" val="3226494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60648"/>
            <a:ext cx="8784976" cy="5040560"/>
          </a:xfrm>
        </p:spPr>
        <p:txBody>
          <a:bodyPr>
            <a:normAutofit fontScale="25000" lnSpcReduction="20000"/>
          </a:bodyPr>
          <a:lstStyle/>
          <a:p>
            <a:pPr marL="0" indent="0">
              <a:buNone/>
            </a:pPr>
            <a:endParaRPr lang="tr-TR" sz="7200" dirty="0">
              <a:latin typeface="+mj-lt"/>
            </a:endParaRPr>
          </a:p>
          <a:p>
            <a:r>
              <a:rPr lang="tr-TR" sz="12800" b="1" dirty="0">
                <a:latin typeface="+mj-lt"/>
              </a:rPr>
              <a:t>d) İlgili birimlerle işbirliği</a:t>
            </a:r>
            <a:r>
              <a:rPr lang="tr-TR" sz="12800" b="1" dirty="0" smtClean="0">
                <a:latin typeface="+mj-lt"/>
              </a:rPr>
              <a:t>;</a:t>
            </a:r>
            <a:endParaRPr lang="tr-TR" sz="12800" b="1" dirty="0">
              <a:latin typeface="+mj-lt"/>
            </a:endParaRPr>
          </a:p>
          <a:p>
            <a:r>
              <a:rPr lang="tr-TR" sz="9600" dirty="0">
                <a:latin typeface="+mj-lt"/>
              </a:rPr>
              <a:t>1) Sağlık gözetimi sonuçlarına göre, </a:t>
            </a:r>
            <a:r>
              <a:rPr lang="tr-TR" sz="9600" u="sng" dirty="0">
                <a:latin typeface="+mj-lt"/>
              </a:rPr>
              <a:t>iş güvenliği uzmanı ile işbirliği içinde çalışma ortamının gözetimi kapsamında gerekli ölçümlerin yapılmasını önermek, ölçüm sonuçlarını değerlendirmek</a:t>
            </a:r>
            <a:r>
              <a:rPr lang="tr-TR" sz="9600" u="sng" dirty="0" smtClean="0">
                <a:latin typeface="+mj-lt"/>
              </a:rPr>
              <a:t>.</a:t>
            </a:r>
          </a:p>
          <a:p>
            <a:endParaRPr lang="tr-TR" sz="9600" u="sng" dirty="0">
              <a:latin typeface="+mj-lt"/>
            </a:endParaRPr>
          </a:p>
          <a:p>
            <a:r>
              <a:rPr lang="tr-TR" sz="9600" dirty="0">
                <a:latin typeface="+mj-lt"/>
              </a:rPr>
              <a:t>2) Bulunması halinde </a:t>
            </a:r>
            <a:r>
              <a:rPr lang="tr-TR" sz="9600" u="sng" dirty="0">
                <a:latin typeface="+mj-lt"/>
              </a:rPr>
              <a:t>üyesi olduğu </a:t>
            </a:r>
            <a:r>
              <a:rPr lang="tr-TR" sz="9600" u="sng" dirty="0">
                <a:solidFill>
                  <a:srgbClr val="FF0000"/>
                </a:solidFill>
                <a:latin typeface="+mj-lt"/>
              </a:rPr>
              <a:t>iş sağlığı ve güvenliği kuruluyla işbirliği içinde çalışmak</a:t>
            </a:r>
            <a:r>
              <a:rPr lang="tr-TR" sz="9600" u="sng" dirty="0" smtClean="0">
                <a:solidFill>
                  <a:srgbClr val="FF0000"/>
                </a:solidFill>
                <a:latin typeface="+mj-lt"/>
              </a:rPr>
              <a:t>.</a:t>
            </a:r>
          </a:p>
          <a:p>
            <a:endParaRPr lang="tr-TR" sz="9600" u="sng" dirty="0">
              <a:latin typeface="+mj-lt"/>
            </a:endParaRPr>
          </a:p>
          <a:p>
            <a:r>
              <a:rPr lang="tr-TR" sz="9600" dirty="0">
                <a:latin typeface="+mj-lt"/>
              </a:rPr>
              <a:t>3) İşyerinde </a:t>
            </a:r>
            <a:r>
              <a:rPr lang="tr-TR" sz="9600" u="sng" dirty="0">
                <a:latin typeface="+mj-lt"/>
              </a:rPr>
              <a:t>iş sağlığı ve güvenliği konularında bilgi ve eğitim sağlanması</a:t>
            </a:r>
            <a:r>
              <a:rPr lang="tr-TR" sz="9600" dirty="0">
                <a:latin typeface="+mj-lt"/>
              </a:rPr>
              <a:t> için </a:t>
            </a:r>
            <a:r>
              <a:rPr lang="tr-TR" sz="9600" dirty="0">
                <a:solidFill>
                  <a:srgbClr val="FF0000"/>
                </a:solidFill>
                <a:latin typeface="+mj-lt"/>
              </a:rPr>
              <a:t>ilgili taraflarla </a:t>
            </a:r>
            <a:r>
              <a:rPr lang="tr-TR" sz="9600" dirty="0">
                <a:latin typeface="+mj-lt"/>
              </a:rPr>
              <a:t>işbirliği yapmak</a:t>
            </a:r>
            <a:r>
              <a:rPr lang="tr-TR" sz="9600" dirty="0" smtClean="0">
                <a:latin typeface="+mj-lt"/>
              </a:rPr>
              <a:t>.</a:t>
            </a:r>
            <a:r>
              <a:rPr lang="tr-TR" sz="9600" dirty="0">
                <a:latin typeface="+mj-lt"/>
              </a:rPr>
              <a:t> </a:t>
            </a:r>
            <a:endParaRPr lang="tr-TR" sz="9600" dirty="0" smtClean="0">
              <a:latin typeface="+mj-lt"/>
            </a:endParaRPr>
          </a:p>
          <a:p>
            <a:r>
              <a:rPr lang="tr-TR" sz="9600" dirty="0" smtClean="0">
                <a:latin typeface="+mj-lt"/>
              </a:rPr>
              <a:t>4</a:t>
            </a:r>
            <a:r>
              <a:rPr lang="tr-TR" sz="9600" dirty="0">
                <a:latin typeface="+mj-lt"/>
              </a:rPr>
              <a:t>) </a:t>
            </a:r>
            <a:r>
              <a:rPr lang="tr-TR" sz="9600" u="sng" dirty="0">
                <a:latin typeface="+mj-lt"/>
              </a:rPr>
              <a:t>İş kazaları ve meslek hastalıklarının </a:t>
            </a:r>
            <a:r>
              <a:rPr lang="tr-TR" sz="9600" u="sng" dirty="0">
                <a:solidFill>
                  <a:srgbClr val="FF0000"/>
                </a:solidFill>
                <a:latin typeface="+mj-lt"/>
              </a:rPr>
              <a:t>analizi</a:t>
            </a:r>
            <a:r>
              <a:rPr lang="tr-TR" sz="9600" dirty="0">
                <a:latin typeface="+mj-lt"/>
              </a:rPr>
              <a:t>, iş uygulamalarının iyileştirilmesine yönelik programlar ile </a:t>
            </a:r>
            <a:r>
              <a:rPr lang="tr-TR" sz="9600" u="sng" dirty="0">
                <a:solidFill>
                  <a:srgbClr val="FF0000"/>
                </a:solidFill>
                <a:latin typeface="+mj-lt"/>
              </a:rPr>
              <a:t>yeni teknoloji ve donanımın sağlık açısından değerlendirilmesi </a:t>
            </a:r>
            <a:r>
              <a:rPr lang="tr-TR" sz="9600" dirty="0">
                <a:latin typeface="+mj-lt"/>
              </a:rPr>
              <a:t>ve test edilmesi gibi mevcut uygulamaların </a:t>
            </a:r>
            <a:r>
              <a:rPr lang="tr-TR" sz="9600" dirty="0">
                <a:solidFill>
                  <a:srgbClr val="FF0000"/>
                </a:solidFill>
                <a:latin typeface="+mj-lt"/>
              </a:rPr>
              <a:t>iyileştirilmesine yönelik programların geliştirilmesi çalışmalarına katılmak.</a:t>
            </a:r>
          </a:p>
          <a:p>
            <a:endParaRPr lang="tr-TR" sz="9600" dirty="0">
              <a:latin typeface="+mj-lt"/>
            </a:endParaRP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49</a:t>
            </a:fld>
            <a:endParaRPr lang="tr-TR"/>
          </a:p>
        </p:txBody>
      </p:sp>
    </p:spTree>
    <p:extLst>
      <p:ext uri="{BB962C8B-B14F-4D97-AF65-F5344CB8AC3E}">
        <p14:creationId xmlns:p14="http://schemas.microsoft.com/office/powerpoint/2010/main" val="3798445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04664"/>
            <a:ext cx="9144000" cy="5688632"/>
          </a:xfrm>
        </p:spPr>
        <p:txBody>
          <a:bodyPr>
            <a:normAutofit fontScale="77500" lnSpcReduction="20000"/>
          </a:bodyPr>
          <a:lstStyle/>
          <a:p>
            <a:endParaRPr lang="tr-TR" dirty="0" smtClean="0">
              <a:latin typeface="+mj-lt"/>
            </a:endParaRPr>
          </a:p>
          <a:p>
            <a:r>
              <a:rPr lang="tr-TR" dirty="0" smtClean="0">
                <a:latin typeface="+mj-lt"/>
              </a:rPr>
              <a:t> </a:t>
            </a:r>
            <a:r>
              <a:rPr lang="tr-TR" b="1" dirty="0">
                <a:latin typeface="+mj-lt"/>
              </a:rPr>
              <a:t>Onaylı defter</a:t>
            </a:r>
            <a:r>
              <a:rPr lang="tr-TR" dirty="0">
                <a:latin typeface="+mj-lt"/>
              </a:rPr>
              <a:t>: İşyeri hekimi ve iş güvenliği uzmanı tarafından yapılan tespit ve tavsiyeler ile gerekli görülen diğer hususların yazıldığı, seri numaralı ve sayfaları bir asıl iki kopyalı şekilde düzenlenmiş her işyeri için tek olan </a:t>
            </a:r>
            <a:r>
              <a:rPr lang="tr-TR" dirty="0" smtClean="0">
                <a:latin typeface="+mj-lt"/>
              </a:rPr>
              <a:t>defter</a:t>
            </a:r>
          </a:p>
          <a:p>
            <a:pPr marL="0" indent="0">
              <a:buNone/>
            </a:pPr>
            <a:endParaRPr lang="tr-TR" dirty="0">
              <a:latin typeface="+mj-lt"/>
            </a:endParaRPr>
          </a:p>
          <a:p>
            <a:r>
              <a:rPr lang="tr-TR" b="1" dirty="0" smtClean="0">
                <a:solidFill>
                  <a:srgbClr val="FF0000"/>
                </a:solidFill>
                <a:latin typeface="+mj-lt"/>
              </a:rPr>
              <a:t>Ortak </a:t>
            </a:r>
            <a:r>
              <a:rPr lang="tr-TR" b="1" dirty="0">
                <a:solidFill>
                  <a:srgbClr val="FF0000"/>
                </a:solidFill>
                <a:latin typeface="+mj-lt"/>
              </a:rPr>
              <a:t>sağlık ve güvenlik birimi (OSGB): </a:t>
            </a:r>
            <a:r>
              <a:rPr lang="tr-TR" dirty="0">
                <a:solidFill>
                  <a:srgbClr val="FF0000"/>
                </a:solidFill>
                <a:latin typeface="+mj-lt"/>
              </a:rPr>
              <a:t>Kamu</a:t>
            </a:r>
            <a:r>
              <a:rPr lang="tr-TR" dirty="0">
                <a:latin typeface="+mj-lt"/>
              </a:rPr>
              <a:t> kurum ve kuruluşları, </a:t>
            </a:r>
            <a:r>
              <a:rPr lang="tr-TR" dirty="0">
                <a:solidFill>
                  <a:srgbClr val="FF0000"/>
                </a:solidFill>
                <a:latin typeface="+mj-lt"/>
              </a:rPr>
              <a:t>organize sanayi </a:t>
            </a:r>
            <a:r>
              <a:rPr lang="tr-TR" dirty="0">
                <a:latin typeface="+mj-lt"/>
              </a:rPr>
              <a:t>bölgeleri ile 13/1/2011 tarihli ve 6102 sayılı Türk Ticaret Kanununa göre faaliyet gösteren </a:t>
            </a:r>
            <a:r>
              <a:rPr lang="tr-TR" dirty="0">
                <a:solidFill>
                  <a:srgbClr val="FF0000"/>
                </a:solidFill>
                <a:latin typeface="+mj-lt"/>
              </a:rPr>
              <a:t>şirketler </a:t>
            </a:r>
            <a:r>
              <a:rPr lang="tr-TR" dirty="0">
                <a:latin typeface="+mj-lt"/>
              </a:rPr>
              <a:t>tarafından, işyerlerine iş sağlığı ve güvenliği hizmetlerini sunmak üzere kurulan gerekli donanım ve personele sahip olan ve </a:t>
            </a:r>
            <a:r>
              <a:rPr lang="tr-TR" dirty="0">
                <a:solidFill>
                  <a:srgbClr val="FF0000"/>
                </a:solidFill>
                <a:latin typeface="+mj-lt"/>
              </a:rPr>
              <a:t>Bakanlıkça yetkilendirilen</a:t>
            </a:r>
            <a:r>
              <a:rPr lang="tr-TR" dirty="0">
                <a:latin typeface="+mj-lt"/>
              </a:rPr>
              <a:t> </a:t>
            </a:r>
            <a:r>
              <a:rPr lang="tr-TR" dirty="0" smtClean="0">
                <a:latin typeface="+mj-lt"/>
              </a:rPr>
              <a:t>birim</a:t>
            </a:r>
          </a:p>
          <a:p>
            <a:pPr marL="0" indent="0">
              <a:buNone/>
            </a:pPr>
            <a:endParaRPr lang="tr-TR" dirty="0">
              <a:latin typeface="+mj-lt"/>
            </a:endParaRPr>
          </a:p>
          <a:p>
            <a:r>
              <a:rPr lang="tr-TR" b="1" dirty="0" smtClean="0">
                <a:latin typeface="+mj-lt"/>
              </a:rPr>
              <a:t> </a:t>
            </a:r>
            <a:r>
              <a:rPr lang="tr-TR" b="1" dirty="0">
                <a:solidFill>
                  <a:srgbClr val="FF0000"/>
                </a:solidFill>
                <a:latin typeface="+mj-lt"/>
              </a:rPr>
              <a:t>Sorumlu müdür</a:t>
            </a:r>
            <a:r>
              <a:rPr lang="tr-TR" b="1" dirty="0">
                <a:latin typeface="+mj-lt"/>
              </a:rPr>
              <a:t>: </a:t>
            </a:r>
            <a:r>
              <a:rPr lang="tr-TR" b="1" dirty="0">
                <a:solidFill>
                  <a:srgbClr val="002060"/>
                </a:solidFill>
                <a:latin typeface="+mj-lt"/>
              </a:rPr>
              <a:t>İşyeri hekimliği </a:t>
            </a:r>
            <a:r>
              <a:rPr lang="tr-TR" sz="2600" dirty="0">
                <a:solidFill>
                  <a:srgbClr val="FF0000"/>
                </a:solidFill>
                <a:latin typeface="+mj-lt"/>
              </a:rPr>
              <a:t>veya</a:t>
            </a:r>
            <a:r>
              <a:rPr lang="tr-TR" sz="2600" dirty="0">
                <a:latin typeface="+mj-lt"/>
              </a:rPr>
              <a:t> </a:t>
            </a:r>
            <a:r>
              <a:rPr lang="tr-TR" b="1" dirty="0">
                <a:solidFill>
                  <a:srgbClr val="002060"/>
                </a:solidFill>
                <a:latin typeface="+mj-lt"/>
              </a:rPr>
              <a:t>iş güvenliği uzmanlığı </a:t>
            </a:r>
            <a:r>
              <a:rPr lang="tr-TR" dirty="0">
                <a:latin typeface="+mj-lt"/>
              </a:rPr>
              <a:t>belgesine sahip, </a:t>
            </a:r>
            <a:r>
              <a:rPr lang="tr-TR" dirty="0" err="1">
                <a:latin typeface="+mj-lt"/>
              </a:rPr>
              <a:t>OSGB’lerde</a:t>
            </a:r>
            <a:r>
              <a:rPr lang="tr-TR" dirty="0">
                <a:latin typeface="+mj-lt"/>
              </a:rPr>
              <a:t> </a:t>
            </a:r>
            <a:r>
              <a:rPr lang="tr-TR" dirty="0">
                <a:solidFill>
                  <a:srgbClr val="FF0000"/>
                </a:solidFill>
                <a:latin typeface="+mj-lt"/>
              </a:rPr>
              <a:t>tam süreli </a:t>
            </a:r>
            <a:r>
              <a:rPr lang="tr-TR" dirty="0">
                <a:latin typeface="+mj-lt"/>
              </a:rPr>
              <a:t>istihdam edilen ve bu birimlerin iş ve işlemlerinden </a:t>
            </a:r>
            <a:r>
              <a:rPr lang="tr-TR" dirty="0">
                <a:solidFill>
                  <a:srgbClr val="FF0000"/>
                </a:solidFill>
                <a:latin typeface="+mj-lt"/>
              </a:rPr>
              <a:t>Bakanlığa karşı sorumlu </a:t>
            </a:r>
            <a:r>
              <a:rPr lang="tr-TR" dirty="0">
                <a:latin typeface="+mj-lt"/>
              </a:rPr>
              <a:t>olan </a:t>
            </a:r>
            <a:r>
              <a:rPr lang="tr-TR" dirty="0" smtClean="0">
                <a:latin typeface="+mj-lt"/>
              </a:rPr>
              <a:t>kişi</a:t>
            </a:r>
          </a:p>
          <a:p>
            <a:pPr marL="0" indent="0">
              <a:buNone/>
            </a:pPr>
            <a:endParaRPr lang="tr-TR" dirty="0">
              <a:latin typeface="+mj-lt"/>
            </a:endParaRP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100636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624736"/>
          </a:xfrm>
        </p:spPr>
        <p:txBody>
          <a:bodyPr>
            <a:normAutofit fontScale="32500" lnSpcReduction="20000"/>
          </a:bodyPr>
          <a:lstStyle/>
          <a:p>
            <a:pPr marL="0" indent="0">
              <a:buNone/>
            </a:pPr>
            <a:r>
              <a:rPr lang="tr-TR" sz="8000" b="1" dirty="0" smtClean="0">
                <a:solidFill>
                  <a:srgbClr val="FF0000"/>
                </a:solidFill>
                <a:latin typeface="+mj-lt"/>
              </a:rPr>
              <a:t> </a:t>
            </a:r>
            <a:r>
              <a:rPr lang="tr-TR" sz="8000" b="1" dirty="0" smtClean="0">
                <a:latin typeface="+mj-lt"/>
              </a:rPr>
              <a:t>İşyeri </a:t>
            </a:r>
            <a:r>
              <a:rPr lang="tr-TR" sz="8000" b="1" dirty="0">
                <a:latin typeface="+mj-lt"/>
              </a:rPr>
              <a:t>hekiminin yetkileri</a:t>
            </a:r>
            <a:endParaRPr lang="tr-TR" sz="8000" dirty="0">
              <a:latin typeface="+mj-lt"/>
            </a:endParaRPr>
          </a:p>
          <a:p>
            <a:pPr marL="274638" indent="-92075">
              <a:buNone/>
            </a:pPr>
            <a:r>
              <a:rPr lang="tr-TR" dirty="0">
                <a:latin typeface="+mj-lt"/>
              </a:rPr>
              <a:t> </a:t>
            </a:r>
            <a:r>
              <a:rPr lang="tr-TR" sz="5000" dirty="0" smtClean="0">
                <a:latin typeface="+mj-lt"/>
              </a:rPr>
              <a:t>a) İşverene yazılı olarak bildirilen tedbirlerden hayati tehlike arz edenlerin, işyeri hekimi tarafından belirlenecek </a:t>
            </a:r>
            <a:r>
              <a:rPr lang="tr-TR" sz="5000" b="1" dirty="0" smtClean="0">
                <a:latin typeface="+mj-lt"/>
              </a:rPr>
              <a:t>makul bir süre içinde işveren tarafından yerine getirilmemesi hâlinde</a:t>
            </a:r>
            <a:r>
              <a:rPr lang="tr-TR" sz="5000" dirty="0" smtClean="0">
                <a:latin typeface="+mj-lt"/>
              </a:rPr>
              <a:t>, bu hususu </a:t>
            </a:r>
            <a:r>
              <a:rPr lang="tr-TR" sz="5000" b="1" dirty="0" smtClean="0">
                <a:latin typeface="+mj-lt"/>
              </a:rPr>
              <a:t>işyerinin bağlı bulunduğu çalışma ve iş kurumu il müdürlüğüne bildirmek.</a:t>
            </a:r>
          </a:p>
          <a:p>
            <a:endParaRPr lang="tr-TR" sz="5000" b="1" dirty="0">
              <a:latin typeface="+mj-lt"/>
            </a:endParaRPr>
          </a:p>
          <a:p>
            <a:r>
              <a:rPr lang="tr-TR" sz="5000" dirty="0">
                <a:latin typeface="+mj-lt"/>
              </a:rPr>
              <a:t>b) İşyerinde belirlediği </a:t>
            </a:r>
            <a:r>
              <a:rPr lang="tr-TR" sz="5000" b="1" dirty="0">
                <a:latin typeface="+mj-lt"/>
              </a:rPr>
              <a:t>hayati tehlikenin ciddi ve önlenemez olması</a:t>
            </a:r>
            <a:r>
              <a:rPr lang="tr-TR" sz="5000" dirty="0">
                <a:latin typeface="+mj-lt"/>
              </a:rPr>
              <a:t> ve bu hususun acil müdahale gerektirmesi </a:t>
            </a:r>
            <a:r>
              <a:rPr lang="tr-TR" sz="5000" b="1" dirty="0">
                <a:latin typeface="+mj-lt"/>
              </a:rPr>
              <a:t>halinde işin durdurulması için işverene başvurmak</a:t>
            </a:r>
            <a:r>
              <a:rPr lang="tr-TR" sz="5000" b="1" dirty="0" smtClean="0">
                <a:latin typeface="+mj-lt"/>
              </a:rPr>
              <a:t>.</a:t>
            </a:r>
          </a:p>
          <a:p>
            <a:pPr marL="0" indent="0">
              <a:buNone/>
            </a:pPr>
            <a:endParaRPr lang="tr-TR" sz="5000" b="1" dirty="0">
              <a:latin typeface="+mj-lt"/>
            </a:endParaRPr>
          </a:p>
          <a:p>
            <a:r>
              <a:rPr lang="tr-TR" sz="5000" dirty="0">
                <a:latin typeface="+mj-lt"/>
              </a:rPr>
              <a:t>c) Görevi gereği </a:t>
            </a:r>
            <a:r>
              <a:rPr lang="tr-TR" sz="5000" b="1" dirty="0">
                <a:latin typeface="+mj-lt"/>
              </a:rPr>
              <a:t>işyerinin bütün bölümlerinde iş sağlığı ve güvenliği konusunda inceleme ve araştırma yapmak, </a:t>
            </a:r>
            <a:r>
              <a:rPr lang="tr-TR" sz="5000" b="1" dirty="0">
                <a:solidFill>
                  <a:srgbClr val="FF0000"/>
                </a:solidFill>
                <a:latin typeface="+mj-lt"/>
              </a:rPr>
              <a:t>gerekli bilgi ve belgelere ulaşmak ve çalışanlarla </a:t>
            </a:r>
            <a:r>
              <a:rPr lang="tr-TR" sz="5000" b="1" dirty="0" smtClean="0">
                <a:solidFill>
                  <a:srgbClr val="FF0000"/>
                </a:solidFill>
                <a:latin typeface="+mj-lt"/>
              </a:rPr>
              <a:t>görüşmek.</a:t>
            </a:r>
          </a:p>
          <a:p>
            <a:endParaRPr lang="tr-TR" sz="5000" b="1" dirty="0">
              <a:solidFill>
                <a:srgbClr val="FF0000"/>
              </a:solidFill>
              <a:latin typeface="+mj-lt"/>
            </a:endParaRPr>
          </a:p>
          <a:p>
            <a:r>
              <a:rPr lang="tr-TR" sz="5000" dirty="0">
                <a:latin typeface="+mj-lt"/>
              </a:rPr>
              <a:t>ç) Görevinin gerektirdiği konularda </a:t>
            </a:r>
            <a:r>
              <a:rPr lang="tr-TR" sz="5000" b="1" dirty="0">
                <a:solidFill>
                  <a:srgbClr val="FF0000"/>
                </a:solidFill>
                <a:latin typeface="+mj-lt"/>
              </a:rPr>
              <a:t>işverenin bilgisi dâhilinde ilgili kurum ve kuruluşlarla işyerinin </a:t>
            </a:r>
            <a:r>
              <a:rPr lang="tr-TR" sz="5000" b="1" dirty="0" smtClean="0">
                <a:solidFill>
                  <a:srgbClr val="FF0000"/>
                </a:solidFill>
                <a:latin typeface="+mj-lt"/>
              </a:rPr>
              <a:t>iç düzenlemelerine </a:t>
            </a:r>
            <a:r>
              <a:rPr lang="tr-TR" sz="5000" b="1" dirty="0">
                <a:solidFill>
                  <a:srgbClr val="FF0000"/>
                </a:solidFill>
                <a:latin typeface="+mj-lt"/>
              </a:rPr>
              <a:t>uygun olarak işbirliği yapmak</a:t>
            </a:r>
            <a:r>
              <a:rPr lang="tr-TR" sz="5000" b="1" dirty="0" smtClean="0">
                <a:solidFill>
                  <a:srgbClr val="FF0000"/>
                </a:solidFill>
                <a:latin typeface="+mj-lt"/>
              </a:rPr>
              <a:t>.</a:t>
            </a:r>
          </a:p>
          <a:p>
            <a:endParaRPr lang="tr-TR" sz="5000" b="1" dirty="0">
              <a:latin typeface="+mj-lt"/>
            </a:endParaRPr>
          </a:p>
          <a:p>
            <a:r>
              <a:rPr lang="tr-TR" sz="5000" dirty="0">
                <a:latin typeface="+mj-lt"/>
              </a:rPr>
              <a:t>(2) Tam süreli iş sözleşmesi ile görevlendirilen işyeri hekimleri, çalıştıkları işyeri ile ilgili mesleki gelişmelerini sağlamaya yönelik </a:t>
            </a:r>
            <a:r>
              <a:rPr lang="tr-TR" sz="5000" b="1" dirty="0">
                <a:solidFill>
                  <a:srgbClr val="FF0000"/>
                </a:solidFill>
                <a:latin typeface="+mj-lt"/>
              </a:rPr>
              <a:t>eğitim, seminer ve panel </a:t>
            </a:r>
            <a:r>
              <a:rPr lang="tr-TR" sz="5000" b="1" dirty="0">
                <a:latin typeface="+mj-lt"/>
              </a:rPr>
              <a:t>gibi organizasyonlara katılma hakkına sahiptir.</a:t>
            </a:r>
            <a:r>
              <a:rPr lang="tr-TR" sz="5000" dirty="0">
                <a:latin typeface="+mj-lt"/>
              </a:rPr>
              <a:t> Bu gibi organizasyonlarda geçen sürelerden </a:t>
            </a:r>
            <a:r>
              <a:rPr lang="tr-TR" sz="5000" b="1" dirty="0">
                <a:solidFill>
                  <a:srgbClr val="FF0000"/>
                </a:solidFill>
                <a:latin typeface="+mj-lt"/>
              </a:rPr>
              <a:t>bir yıl içerisinde toplam beş iş günü kadarı çalışma süresinden sayılır </a:t>
            </a:r>
            <a:r>
              <a:rPr lang="tr-TR" sz="5000" dirty="0">
                <a:latin typeface="+mj-lt"/>
              </a:rPr>
              <a:t>ve bu süreler sebebiyle işyeri hekiminin ücretinden herhangi bir kesinti yapılamaz.</a:t>
            </a:r>
          </a:p>
          <a:p>
            <a:pPr marL="0" indent="0">
              <a:buNone/>
            </a:pPr>
            <a:endParaRPr lang="tr-TR" sz="50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50</a:t>
            </a:fld>
            <a:endParaRPr lang="tr-TR"/>
          </a:p>
        </p:txBody>
      </p:sp>
    </p:spTree>
    <p:extLst>
      <p:ext uri="{BB962C8B-B14F-4D97-AF65-F5344CB8AC3E}">
        <p14:creationId xmlns:p14="http://schemas.microsoft.com/office/powerpoint/2010/main" val="1268554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60648"/>
            <a:ext cx="8964488" cy="6264696"/>
          </a:xfrm>
        </p:spPr>
        <p:txBody>
          <a:bodyPr>
            <a:normAutofit fontScale="47500" lnSpcReduction="20000"/>
          </a:bodyPr>
          <a:lstStyle/>
          <a:p>
            <a:pPr marL="0" indent="0">
              <a:buNone/>
            </a:pPr>
            <a:r>
              <a:rPr lang="tr-TR" sz="5900" b="1" dirty="0">
                <a:latin typeface="+mj-lt"/>
              </a:rPr>
              <a:t>İşyeri hekiminin yükümlülükleri</a:t>
            </a:r>
            <a:endParaRPr lang="tr-TR" sz="5900" dirty="0">
              <a:latin typeface="+mj-lt"/>
            </a:endParaRPr>
          </a:p>
          <a:p>
            <a:r>
              <a:rPr lang="tr-TR" sz="3800" dirty="0" smtClean="0">
                <a:latin typeface="+mj-lt"/>
              </a:rPr>
              <a:t>(1</a:t>
            </a:r>
            <a:r>
              <a:rPr lang="tr-TR" sz="3800" dirty="0">
                <a:latin typeface="+mj-lt"/>
              </a:rPr>
              <a:t>) İşyeri hekimleri, </a:t>
            </a:r>
            <a:r>
              <a:rPr lang="tr-TR" sz="3800" dirty="0" smtClean="0">
                <a:latin typeface="+mj-lt"/>
              </a:rPr>
              <a:t> </a:t>
            </a:r>
            <a:r>
              <a:rPr lang="tr-TR" sz="3800" b="1" dirty="0">
                <a:latin typeface="+mj-lt"/>
              </a:rPr>
              <a:t>işin normal akışını mümkün olduğu kadar aksatmamak ve verimli bir çalışma ortamının sağlanmasına katkıda bulunmak</a:t>
            </a:r>
            <a:r>
              <a:rPr lang="tr-TR" sz="3800" dirty="0">
                <a:latin typeface="+mj-lt"/>
              </a:rPr>
              <a:t>, işverenin ve işyerinin </a:t>
            </a:r>
            <a:r>
              <a:rPr lang="tr-TR" sz="3800" b="1" dirty="0">
                <a:latin typeface="+mj-lt"/>
              </a:rPr>
              <a:t>meslek sırları, ekonomik ve ticari durumları hakkındaki bilgiler ile çalışanın kişisel sağlık dosyasındaki bilgileri gizli tutmakla yükümlüdürler</a:t>
            </a:r>
            <a:r>
              <a:rPr lang="tr-TR" sz="3800" b="1" dirty="0" smtClean="0">
                <a:latin typeface="+mj-lt"/>
              </a:rPr>
              <a:t>.</a:t>
            </a:r>
            <a:endParaRPr lang="tr-TR" sz="3800" b="1" dirty="0">
              <a:latin typeface="+mj-lt"/>
            </a:endParaRPr>
          </a:p>
          <a:p>
            <a:r>
              <a:rPr lang="tr-TR" sz="3800" dirty="0">
                <a:latin typeface="+mj-lt"/>
              </a:rPr>
              <a:t>(2) İşyeri hekimleri, iş sağlığı ve güvenliği hizmetlerinin yürütülmesindeki </a:t>
            </a:r>
            <a:r>
              <a:rPr lang="tr-TR" sz="3800" b="1" dirty="0">
                <a:latin typeface="+mj-lt"/>
              </a:rPr>
              <a:t>ihmallerinden dolayı, hizmet sundukları işverene karşı sorumludur.</a:t>
            </a:r>
          </a:p>
          <a:p>
            <a:r>
              <a:rPr lang="tr-TR" sz="3800" dirty="0">
                <a:latin typeface="+mj-lt"/>
              </a:rPr>
              <a:t>(3) </a:t>
            </a:r>
            <a:r>
              <a:rPr lang="tr-TR" sz="3800" u="sng" dirty="0">
                <a:latin typeface="+mj-lt"/>
              </a:rPr>
              <a:t>Çalışanın </a:t>
            </a:r>
            <a:r>
              <a:rPr lang="tr-TR" sz="3800" u="sng" dirty="0">
                <a:solidFill>
                  <a:srgbClr val="FF0000"/>
                </a:solidFill>
                <a:latin typeface="+mj-lt"/>
              </a:rPr>
              <a:t>ölümü veya maluliyetiyle sonuçlanacak</a:t>
            </a:r>
            <a:r>
              <a:rPr lang="tr-TR" sz="3800" u="sng" dirty="0">
                <a:latin typeface="+mj-lt"/>
              </a:rPr>
              <a:t> şekilde vücut bütünlüğünün bozulmasına neden olan </a:t>
            </a:r>
            <a:r>
              <a:rPr lang="tr-TR" sz="3800" u="sng" dirty="0" smtClean="0">
                <a:latin typeface="+mj-lt"/>
              </a:rPr>
              <a:t>iş kazası</a:t>
            </a:r>
            <a:r>
              <a:rPr lang="tr-TR" sz="3800" u="sng" dirty="0">
                <a:latin typeface="+mj-lt"/>
              </a:rPr>
              <a:t> veya meslek hastalığının meydana gelmesinde </a:t>
            </a:r>
            <a:r>
              <a:rPr lang="tr-TR" sz="3800" u="sng" dirty="0">
                <a:solidFill>
                  <a:srgbClr val="FF0000"/>
                </a:solidFill>
                <a:latin typeface="+mj-lt"/>
              </a:rPr>
              <a:t>ihmali tespit edilen işyeri hekiminin </a:t>
            </a:r>
            <a:r>
              <a:rPr lang="tr-TR" sz="3800" dirty="0">
                <a:latin typeface="+mj-lt"/>
              </a:rPr>
              <a:t>yetki belgesinin geçerliliği </a:t>
            </a:r>
            <a:r>
              <a:rPr lang="tr-TR" sz="3800" b="1" dirty="0" smtClean="0">
                <a:solidFill>
                  <a:srgbClr val="FF0000"/>
                </a:solidFill>
                <a:latin typeface="+mj-lt"/>
              </a:rPr>
              <a:t>altı ay </a:t>
            </a:r>
            <a:r>
              <a:rPr lang="tr-TR" sz="3800" b="1" dirty="0">
                <a:solidFill>
                  <a:srgbClr val="FF0000"/>
                </a:solidFill>
                <a:latin typeface="+mj-lt"/>
              </a:rPr>
              <a:t>süreyle askıya alınır</a:t>
            </a:r>
            <a:r>
              <a:rPr lang="tr-TR" sz="3800" dirty="0">
                <a:latin typeface="+mj-lt"/>
              </a:rPr>
              <a:t>. Bu konudaki ihmalin tespitinde </a:t>
            </a:r>
            <a:r>
              <a:rPr lang="tr-TR" sz="3800" b="1" u="sng" dirty="0">
                <a:solidFill>
                  <a:srgbClr val="00B0F0"/>
                </a:solidFill>
                <a:latin typeface="+mj-lt"/>
              </a:rPr>
              <a:t>kesinleşmiş yargı kararı</a:t>
            </a:r>
            <a:r>
              <a:rPr lang="tr-TR" sz="3800" u="sng" dirty="0">
                <a:latin typeface="+mj-lt"/>
              </a:rPr>
              <a:t>, </a:t>
            </a:r>
            <a:r>
              <a:rPr lang="tr-TR" sz="3800" dirty="0">
                <a:latin typeface="+mj-lt"/>
              </a:rPr>
              <a:t>malullüğün belirlenmesinde ise31/5/2006 tarihli ve 5510 sayılı Sosyal Sigortalar ve Genel Sağlık Sigortası Kanununun 25 inci maddesindeki kriterler esas alınır.</a:t>
            </a:r>
          </a:p>
          <a:p>
            <a:r>
              <a:rPr lang="tr-TR" sz="3800" dirty="0">
                <a:latin typeface="+mj-lt"/>
              </a:rPr>
              <a:t>(4) İşyeri hekimi, görevlendirildiği işyerinde yapılan çalışmalara ilişkin </a:t>
            </a:r>
            <a:r>
              <a:rPr lang="tr-TR" sz="3800" u="sng" dirty="0">
                <a:latin typeface="+mj-lt"/>
              </a:rPr>
              <a:t>tespit ve tavsiyeleri ile işyeri hekiminin görevleri başlıklı dokuzuncu maddede belirtilen hususlara ait çalışmalarını, iş güvenliği uzmanı ile birlikte </a:t>
            </a:r>
            <a:r>
              <a:rPr lang="tr-TR" sz="3800" u="sng" dirty="0" smtClean="0">
                <a:latin typeface="+mj-lt"/>
              </a:rPr>
              <a:t>yapılan çalışmaları</a:t>
            </a:r>
            <a:r>
              <a:rPr lang="tr-TR" sz="3800" u="sng" dirty="0">
                <a:latin typeface="+mj-lt"/>
              </a:rPr>
              <a:t> ve gerekli gördüğü diğer hususları</a:t>
            </a:r>
            <a:r>
              <a:rPr lang="tr-TR" sz="3800" dirty="0">
                <a:latin typeface="+mj-lt"/>
              </a:rPr>
              <a:t> </a:t>
            </a:r>
            <a:r>
              <a:rPr lang="tr-TR" sz="3800" b="1" dirty="0">
                <a:solidFill>
                  <a:srgbClr val="FF0000"/>
                </a:solidFill>
                <a:latin typeface="+mj-lt"/>
              </a:rPr>
              <a:t>onaylı deftere yazar.</a:t>
            </a:r>
          </a:p>
          <a:p>
            <a:r>
              <a:rPr lang="tr-TR" sz="3800" dirty="0">
                <a:latin typeface="+mj-lt"/>
              </a:rPr>
              <a:t>(5) İşyeri hekimi, </a:t>
            </a:r>
            <a:r>
              <a:rPr lang="tr-TR" sz="3800" b="1" dirty="0">
                <a:solidFill>
                  <a:srgbClr val="FF0000"/>
                </a:solidFill>
                <a:latin typeface="+mj-lt"/>
              </a:rPr>
              <a:t>meslek hastalığı ön tanısı koyduğu vakaları</a:t>
            </a:r>
            <a:r>
              <a:rPr lang="tr-TR" sz="3800" dirty="0">
                <a:latin typeface="+mj-lt"/>
              </a:rPr>
              <a:t>, Sosyal Güvenlik Kurumu tarafından yetkilendirilen </a:t>
            </a:r>
            <a:r>
              <a:rPr lang="tr-TR" sz="3800" b="1" dirty="0">
                <a:solidFill>
                  <a:srgbClr val="FF0000"/>
                </a:solidFill>
                <a:latin typeface="+mj-lt"/>
              </a:rPr>
              <a:t>sağlık hizmeti sunucularına sevk eder</a:t>
            </a:r>
            <a:r>
              <a:rPr lang="tr-TR" sz="3800" dirty="0">
                <a:solidFill>
                  <a:srgbClr val="FF0000"/>
                </a:solidFill>
                <a:latin typeface="+mj-lt"/>
              </a:rPr>
              <a:t>.</a:t>
            </a: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51</a:t>
            </a:fld>
            <a:endParaRPr lang="tr-TR"/>
          </a:p>
        </p:txBody>
      </p:sp>
    </p:spTree>
    <p:extLst>
      <p:ext uri="{BB962C8B-B14F-4D97-AF65-F5344CB8AC3E}">
        <p14:creationId xmlns:p14="http://schemas.microsoft.com/office/powerpoint/2010/main" val="2192016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528" y="188640"/>
            <a:ext cx="9144000" cy="6225555"/>
          </a:xfrm>
        </p:spPr>
        <p:txBody>
          <a:bodyPr>
            <a:normAutofit fontScale="85000" lnSpcReduction="10000"/>
          </a:bodyPr>
          <a:lstStyle/>
          <a:p>
            <a:pPr marL="0" indent="0">
              <a:buNone/>
            </a:pPr>
            <a:r>
              <a:rPr lang="tr-TR" b="1" dirty="0" smtClean="0">
                <a:latin typeface="+mj-lt"/>
              </a:rPr>
              <a:t>İşyeri </a:t>
            </a:r>
            <a:r>
              <a:rPr lang="tr-TR" b="1" dirty="0">
                <a:latin typeface="+mj-lt"/>
              </a:rPr>
              <a:t>hekimlerinin çalışma </a:t>
            </a:r>
            <a:r>
              <a:rPr lang="tr-TR" b="1" dirty="0" smtClean="0">
                <a:latin typeface="+mj-lt"/>
              </a:rPr>
              <a:t>süreleri</a:t>
            </a:r>
            <a:endParaRPr lang="tr-TR" b="1" dirty="0">
              <a:latin typeface="+mj-lt"/>
            </a:endParaRPr>
          </a:p>
          <a:p>
            <a:r>
              <a:rPr lang="tr-TR" sz="3000" b="1" dirty="0" smtClean="0">
                <a:latin typeface="+mj-lt"/>
              </a:rPr>
              <a:t>a</a:t>
            </a:r>
            <a:r>
              <a:rPr lang="tr-TR" sz="3000" b="1" dirty="0">
                <a:latin typeface="+mj-lt"/>
              </a:rPr>
              <a:t>)</a:t>
            </a:r>
            <a:r>
              <a:rPr lang="tr-TR" sz="3000" dirty="0">
                <a:latin typeface="+mj-lt"/>
              </a:rPr>
              <a:t> </a:t>
            </a:r>
            <a:r>
              <a:rPr lang="tr-TR" sz="3000" b="1" u="sng" dirty="0">
                <a:latin typeface="+mj-lt"/>
              </a:rPr>
              <a:t>10’dan az çalışanı olan ve az tehlikeli sınıfta </a:t>
            </a:r>
            <a:r>
              <a:rPr lang="tr-TR" sz="3000" u="sng" dirty="0">
                <a:latin typeface="+mj-lt"/>
              </a:rPr>
              <a:t>yer alan işyerlerinde</a:t>
            </a:r>
            <a:r>
              <a:rPr lang="tr-TR" sz="3000" dirty="0">
                <a:latin typeface="+mj-lt"/>
              </a:rPr>
              <a:t> çalışan başına </a:t>
            </a:r>
            <a:r>
              <a:rPr lang="tr-TR" sz="3000" b="1" dirty="0">
                <a:latin typeface="+mj-lt"/>
              </a:rPr>
              <a:t>yılda</a:t>
            </a:r>
            <a:r>
              <a:rPr lang="tr-TR" sz="3000" dirty="0">
                <a:latin typeface="+mj-lt"/>
              </a:rPr>
              <a:t> en az </a:t>
            </a:r>
            <a:r>
              <a:rPr lang="tr-TR" sz="3000" b="1" dirty="0">
                <a:latin typeface="+mj-lt"/>
              </a:rPr>
              <a:t>25</a:t>
            </a:r>
            <a:r>
              <a:rPr lang="tr-TR" sz="3000" dirty="0">
                <a:latin typeface="+mj-lt"/>
              </a:rPr>
              <a:t> dakika</a:t>
            </a:r>
            <a:r>
              <a:rPr lang="tr-TR" sz="3000" dirty="0" smtClean="0">
                <a:latin typeface="+mj-lt"/>
              </a:rPr>
              <a:t>.</a:t>
            </a:r>
          </a:p>
          <a:p>
            <a:endParaRPr lang="tr-TR" sz="3000" dirty="0">
              <a:latin typeface="+mj-lt"/>
            </a:endParaRPr>
          </a:p>
          <a:p>
            <a:r>
              <a:rPr lang="tr-TR" sz="3000" b="1" dirty="0">
                <a:solidFill>
                  <a:srgbClr val="0070C0"/>
                </a:solidFill>
                <a:latin typeface="+mj-lt"/>
              </a:rPr>
              <a:t>b)</a:t>
            </a:r>
            <a:r>
              <a:rPr lang="tr-TR" sz="3000" dirty="0">
                <a:latin typeface="+mj-lt"/>
              </a:rPr>
              <a:t> </a:t>
            </a:r>
            <a:r>
              <a:rPr lang="tr-TR" sz="3000" b="1" u="sng" dirty="0">
                <a:solidFill>
                  <a:srgbClr val="FF0000"/>
                </a:solidFill>
                <a:latin typeface="+mj-lt"/>
              </a:rPr>
              <a:t>Diğer</a:t>
            </a:r>
            <a:r>
              <a:rPr lang="tr-TR" sz="3000" b="1" u="sng" dirty="0">
                <a:latin typeface="+mj-lt"/>
              </a:rPr>
              <a:t> işyerlerinden</a:t>
            </a:r>
            <a:r>
              <a:rPr lang="tr-TR" sz="3000" dirty="0" smtClean="0">
                <a:latin typeface="+mj-lt"/>
              </a:rPr>
              <a:t>: </a:t>
            </a:r>
            <a:endParaRPr lang="tr-TR" sz="3000" dirty="0">
              <a:latin typeface="+mj-lt"/>
            </a:endParaRPr>
          </a:p>
          <a:p>
            <a:r>
              <a:rPr lang="tr-TR" sz="3000" dirty="0">
                <a:latin typeface="+mj-lt"/>
              </a:rPr>
              <a:t>1) </a:t>
            </a:r>
            <a:r>
              <a:rPr lang="tr-TR" sz="3000" b="1" dirty="0">
                <a:solidFill>
                  <a:srgbClr val="FF0000"/>
                </a:solidFill>
                <a:latin typeface="+mj-lt"/>
              </a:rPr>
              <a:t>Az</a:t>
            </a:r>
            <a:r>
              <a:rPr lang="tr-TR" sz="3000" b="1" dirty="0">
                <a:latin typeface="+mj-lt"/>
              </a:rPr>
              <a:t> tehlikeli sınıfta </a:t>
            </a:r>
            <a:r>
              <a:rPr lang="tr-TR" sz="3000" dirty="0" smtClean="0">
                <a:latin typeface="+mj-lt"/>
              </a:rPr>
              <a:t>,</a:t>
            </a:r>
            <a:r>
              <a:rPr lang="tr-TR" sz="3000" dirty="0">
                <a:latin typeface="+mj-lt"/>
              </a:rPr>
              <a:t> </a:t>
            </a:r>
            <a:r>
              <a:rPr lang="tr-TR" sz="3000" dirty="0">
                <a:solidFill>
                  <a:srgbClr val="FF0000"/>
                </a:solidFill>
                <a:latin typeface="+mj-lt"/>
              </a:rPr>
              <a:t>çalışan başına </a:t>
            </a:r>
            <a:r>
              <a:rPr lang="tr-TR" sz="3000" b="1" dirty="0">
                <a:solidFill>
                  <a:srgbClr val="FF0000"/>
                </a:solidFill>
                <a:latin typeface="+mj-lt"/>
              </a:rPr>
              <a:t>ayda</a:t>
            </a:r>
            <a:r>
              <a:rPr lang="tr-TR" sz="3000" dirty="0">
                <a:solidFill>
                  <a:srgbClr val="FF0000"/>
                </a:solidFill>
                <a:latin typeface="+mj-lt"/>
              </a:rPr>
              <a:t> en az </a:t>
            </a:r>
            <a:r>
              <a:rPr lang="tr-TR" sz="3000" b="1" dirty="0">
                <a:solidFill>
                  <a:srgbClr val="FF0000"/>
                </a:solidFill>
                <a:latin typeface="+mj-lt"/>
              </a:rPr>
              <a:t>4 </a:t>
            </a:r>
            <a:r>
              <a:rPr lang="tr-TR" sz="3000" dirty="0">
                <a:solidFill>
                  <a:srgbClr val="FF0000"/>
                </a:solidFill>
                <a:latin typeface="+mj-lt"/>
              </a:rPr>
              <a:t>dakika</a:t>
            </a:r>
            <a:r>
              <a:rPr lang="tr-TR" sz="3000" dirty="0" smtClean="0">
                <a:solidFill>
                  <a:srgbClr val="FF0000"/>
                </a:solidFill>
                <a:latin typeface="+mj-lt"/>
              </a:rPr>
              <a:t>.</a:t>
            </a:r>
          </a:p>
          <a:p>
            <a:endParaRPr lang="tr-TR" sz="3000" dirty="0">
              <a:solidFill>
                <a:srgbClr val="FF0000"/>
              </a:solidFill>
              <a:latin typeface="+mj-lt"/>
            </a:endParaRPr>
          </a:p>
          <a:p>
            <a:r>
              <a:rPr lang="tr-TR" sz="3000" dirty="0">
                <a:latin typeface="+mj-lt"/>
              </a:rPr>
              <a:t>2) </a:t>
            </a:r>
            <a:r>
              <a:rPr lang="tr-TR" sz="3000" b="1" dirty="0">
                <a:solidFill>
                  <a:srgbClr val="FF0000"/>
                </a:solidFill>
                <a:latin typeface="+mj-lt"/>
              </a:rPr>
              <a:t>Tehlikeli</a:t>
            </a:r>
            <a:r>
              <a:rPr lang="tr-TR" sz="3000" b="1" dirty="0">
                <a:latin typeface="+mj-lt"/>
              </a:rPr>
              <a:t> sınıfta </a:t>
            </a:r>
            <a:r>
              <a:rPr lang="tr-TR" sz="3000" dirty="0" smtClean="0">
                <a:latin typeface="+mj-lt"/>
              </a:rPr>
              <a:t>,</a:t>
            </a:r>
            <a:r>
              <a:rPr lang="tr-TR" sz="3000" dirty="0">
                <a:latin typeface="+mj-lt"/>
              </a:rPr>
              <a:t> </a:t>
            </a:r>
            <a:r>
              <a:rPr lang="tr-TR" sz="3000" dirty="0">
                <a:solidFill>
                  <a:srgbClr val="FF0000"/>
                </a:solidFill>
                <a:latin typeface="+mj-lt"/>
              </a:rPr>
              <a:t>çalışan başına </a:t>
            </a:r>
            <a:r>
              <a:rPr lang="tr-TR" sz="3000" b="1" dirty="0">
                <a:solidFill>
                  <a:srgbClr val="FF0000"/>
                </a:solidFill>
                <a:latin typeface="+mj-lt"/>
              </a:rPr>
              <a:t>ayda</a:t>
            </a:r>
            <a:r>
              <a:rPr lang="tr-TR" sz="3000" dirty="0">
                <a:solidFill>
                  <a:srgbClr val="FF0000"/>
                </a:solidFill>
                <a:latin typeface="+mj-lt"/>
              </a:rPr>
              <a:t> en az </a:t>
            </a:r>
            <a:r>
              <a:rPr lang="tr-TR" sz="3000" b="1" dirty="0">
                <a:solidFill>
                  <a:srgbClr val="FF0000"/>
                </a:solidFill>
                <a:latin typeface="+mj-lt"/>
              </a:rPr>
              <a:t>6</a:t>
            </a:r>
            <a:r>
              <a:rPr lang="tr-TR" sz="3000" dirty="0">
                <a:solidFill>
                  <a:srgbClr val="FF0000"/>
                </a:solidFill>
                <a:latin typeface="+mj-lt"/>
              </a:rPr>
              <a:t> dakika</a:t>
            </a:r>
            <a:r>
              <a:rPr lang="tr-TR" sz="3000" dirty="0" smtClean="0">
                <a:latin typeface="+mj-lt"/>
              </a:rPr>
              <a:t>.</a:t>
            </a:r>
          </a:p>
          <a:p>
            <a:endParaRPr lang="tr-TR" sz="3000" dirty="0">
              <a:latin typeface="+mj-lt"/>
            </a:endParaRPr>
          </a:p>
          <a:p>
            <a:r>
              <a:rPr lang="tr-TR" sz="3000" dirty="0">
                <a:latin typeface="+mj-lt"/>
              </a:rPr>
              <a:t>3) </a:t>
            </a:r>
            <a:r>
              <a:rPr lang="tr-TR" sz="3000" b="1" dirty="0">
                <a:solidFill>
                  <a:srgbClr val="FF0000"/>
                </a:solidFill>
                <a:latin typeface="+mj-lt"/>
              </a:rPr>
              <a:t>Çok</a:t>
            </a:r>
            <a:r>
              <a:rPr lang="tr-TR" sz="3000" b="1" dirty="0">
                <a:latin typeface="+mj-lt"/>
              </a:rPr>
              <a:t> tehlikeli sınıfta</a:t>
            </a:r>
            <a:r>
              <a:rPr lang="tr-TR" sz="3000" dirty="0">
                <a:latin typeface="+mj-lt"/>
              </a:rPr>
              <a:t> </a:t>
            </a:r>
            <a:r>
              <a:rPr lang="tr-TR" sz="3000" dirty="0" smtClean="0">
                <a:latin typeface="+mj-lt"/>
              </a:rPr>
              <a:t>,</a:t>
            </a:r>
            <a:r>
              <a:rPr lang="tr-TR" sz="3000" dirty="0">
                <a:latin typeface="+mj-lt"/>
              </a:rPr>
              <a:t> </a:t>
            </a:r>
            <a:r>
              <a:rPr lang="tr-TR" sz="3000" dirty="0">
                <a:solidFill>
                  <a:srgbClr val="FF0000"/>
                </a:solidFill>
                <a:latin typeface="+mj-lt"/>
              </a:rPr>
              <a:t>çalışan başına </a:t>
            </a:r>
            <a:r>
              <a:rPr lang="tr-TR" sz="3000" b="1" dirty="0">
                <a:solidFill>
                  <a:srgbClr val="FF0000"/>
                </a:solidFill>
                <a:latin typeface="+mj-lt"/>
              </a:rPr>
              <a:t>ayda</a:t>
            </a:r>
            <a:r>
              <a:rPr lang="tr-TR" sz="3000" dirty="0">
                <a:solidFill>
                  <a:srgbClr val="FF0000"/>
                </a:solidFill>
                <a:latin typeface="+mj-lt"/>
              </a:rPr>
              <a:t> en az </a:t>
            </a:r>
            <a:r>
              <a:rPr lang="tr-TR" sz="3000" b="1" dirty="0">
                <a:solidFill>
                  <a:srgbClr val="FF0000"/>
                </a:solidFill>
                <a:latin typeface="+mj-lt"/>
              </a:rPr>
              <a:t>8 </a:t>
            </a:r>
            <a:r>
              <a:rPr lang="tr-TR" sz="3000" dirty="0">
                <a:solidFill>
                  <a:srgbClr val="FF0000"/>
                </a:solidFill>
                <a:latin typeface="+mj-lt"/>
              </a:rPr>
              <a:t>dakika.</a:t>
            </a:r>
          </a:p>
          <a:p>
            <a:pPr marL="0" indent="0">
              <a:buNone/>
            </a:pPr>
            <a:endParaRPr lang="tr-TR" sz="2200" dirty="0" smtClean="0">
              <a:latin typeface="+mj-lt"/>
            </a:endParaRPr>
          </a:p>
          <a:p>
            <a:pPr marL="0" indent="0">
              <a:buNone/>
            </a:pPr>
            <a:r>
              <a:rPr lang="tr-TR" sz="2200" b="1" dirty="0" smtClean="0">
                <a:latin typeface="+mj-lt"/>
              </a:rPr>
              <a:t>NOT: </a:t>
            </a:r>
            <a:r>
              <a:rPr lang="tr-TR" sz="2200" b="1" dirty="0">
                <a:latin typeface="+mj-lt"/>
              </a:rPr>
              <a:t>Birden fazla işyeri ile kısmi süreli iş sözleşmesi yapıldığı takdirde bu işyerleri arasında </a:t>
            </a:r>
            <a:r>
              <a:rPr lang="tr-TR" sz="2200" b="1" dirty="0">
                <a:solidFill>
                  <a:srgbClr val="FF0000"/>
                </a:solidFill>
                <a:latin typeface="+mj-lt"/>
              </a:rPr>
              <a:t>yolda geçen süreler haftalık kanuni çalışma süresinden sayılmaz</a:t>
            </a:r>
            <a:r>
              <a:rPr lang="tr-TR" sz="2000" dirty="0">
                <a:latin typeface="+mj-lt"/>
              </a:rPr>
              <a:t>.</a:t>
            </a:r>
          </a:p>
          <a:p>
            <a:endParaRPr lang="tr-TR" sz="22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52</a:t>
            </a:fld>
            <a:endParaRPr lang="tr-TR"/>
          </a:p>
        </p:txBody>
      </p:sp>
    </p:spTree>
    <p:extLst>
      <p:ext uri="{BB962C8B-B14F-4D97-AF65-F5344CB8AC3E}">
        <p14:creationId xmlns:p14="http://schemas.microsoft.com/office/powerpoint/2010/main" val="3203610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036496" cy="6408712"/>
          </a:xfrm>
          <a:ln>
            <a:solidFill>
              <a:schemeClr val="accent1"/>
            </a:solidFill>
          </a:ln>
        </p:spPr>
        <p:txBody>
          <a:bodyPr>
            <a:normAutofit/>
          </a:bodyPr>
          <a:lstStyle/>
          <a:p>
            <a:pPr marL="0" indent="0">
              <a:buNone/>
            </a:pPr>
            <a:r>
              <a:rPr lang="tr-TR" b="1" dirty="0" smtClean="0">
                <a:latin typeface="+mj-lt"/>
              </a:rPr>
              <a:t>  </a:t>
            </a:r>
            <a:r>
              <a:rPr lang="tr-TR" sz="3900" b="1" dirty="0" smtClean="0">
                <a:latin typeface="+mj-lt"/>
              </a:rPr>
              <a:t>Diğer </a:t>
            </a:r>
            <a:r>
              <a:rPr lang="tr-TR" sz="3900" b="1" dirty="0">
                <a:latin typeface="+mj-lt"/>
              </a:rPr>
              <a:t>sağlık personelinin çalışma süreleri</a:t>
            </a:r>
            <a:endParaRPr lang="tr-TR" sz="3900" dirty="0">
              <a:latin typeface="+mj-lt"/>
            </a:endParaRPr>
          </a:p>
          <a:p>
            <a:r>
              <a:rPr lang="tr-TR" sz="2800" dirty="0" smtClean="0">
                <a:solidFill>
                  <a:srgbClr val="0070C0"/>
                </a:solidFill>
                <a:latin typeface="+mj-lt"/>
              </a:rPr>
              <a:t>a</a:t>
            </a:r>
            <a:r>
              <a:rPr lang="tr-TR" sz="2800" dirty="0">
                <a:solidFill>
                  <a:srgbClr val="0070C0"/>
                </a:solidFill>
                <a:latin typeface="+mj-lt"/>
              </a:rPr>
              <a:t>)</a:t>
            </a:r>
            <a:r>
              <a:rPr lang="tr-TR" sz="2800" dirty="0">
                <a:latin typeface="+mj-lt"/>
              </a:rPr>
              <a:t> </a:t>
            </a:r>
            <a:r>
              <a:rPr lang="tr-TR" sz="2800" b="1" u="sng" dirty="0">
                <a:solidFill>
                  <a:srgbClr val="FF0000"/>
                </a:solidFill>
                <a:latin typeface="+mj-lt"/>
              </a:rPr>
              <a:t>10’dan az</a:t>
            </a:r>
            <a:r>
              <a:rPr lang="tr-TR" sz="2800" b="1" u="sng" dirty="0">
                <a:latin typeface="+mj-lt"/>
              </a:rPr>
              <a:t> çalışanı olan ve </a:t>
            </a:r>
            <a:r>
              <a:rPr lang="tr-TR" sz="2800" b="1" u="sng" dirty="0">
                <a:solidFill>
                  <a:srgbClr val="FF0000"/>
                </a:solidFill>
                <a:latin typeface="+mj-lt"/>
              </a:rPr>
              <a:t>az tehlikeli veya tehlikeli </a:t>
            </a:r>
            <a:r>
              <a:rPr lang="tr-TR" sz="2800" b="1" dirty="0">
                <a:latin typeface="+mj-lt"/>
              </a:rPr>
              <a:t>sınıfta </a:t>
            </a:r>
            <a:r>
              <a:rPr lang="tr-TR" sz="2800" dirty="0">
                <a:latin typeface="+mj-lt"/>
              </a:rPr>
              <a:t>yer alan işyerlerinde </a:t>
            </a:r>
            <a:r>
              <a:rPr lang="tr-TR" sz="2800" b="1" dirty="0">
                <a:solidFill>
                  <a:srgbClr val="FF0000"/>
                </a:solidFill>
                <a:latin typeface="+mj-lt"/>
              </a:rPr>
              <a:t>çalışan başına yılda en az 35 dakika</a:t>
            </a:r>
            <a:r>
              <a:rPr lang="tr-TR" sz="2800" b="1" dirty="0" smtClean="0">
                <a:solidFill>
                  <a:srgbClr val="FF0000"/>
                </a:solidFill>
                <a:latin typeface="+mj-lt"/>
              </a:rPr>
              <a:t>.</a:t>
            </a:r>
          </a:p>
          <a:p>
            <a:r>
              <a:rPr lang="tr-TR" sz="2800" dirty="0" smtClean="0">
                <a:solidFill>
                  <a:srgbClr val="0070C0"/>
                </a:solidFill>
                <a:latin typeface="+mj-lt"/>
              </a:rPr>
              <a:t>b)</a:t>
            </a:r>
            <a:r>
              <a:rPr lang="tr-TR" sz="2800" b="1" i="1" dirty="0" smtClean="0">
                <a:latin typeface="+mj-lt"/>
              </a:rPr>
              <a:t> </a:t>
            </a:r>
            <a:r>
              <a:rPr lang="tr-TR" sz="2800" b="1" u="sng" dirty="0" smtClean="0">
                <a:solidFill>
                  <a:srgbClr val="FF0000"/>
                </a:solidFill>
                <a:latin typeface="+mj-lt"/>
              </a:rPr>
              <a:t>Diğer</a:t>
            </a:r>
            <a:r>
              <a:rPr lang="tr-TR" sz="2800" b="1" u="sng" dirty="0" smtClean="0">
                <a:latin typeface="+mj-lt"/>
              </a:rPr>
              <a:t> işyerlerinden </a:t>
            </a:r>
            <a:endParaRPr lang="tr-TR" sz="2000" b="1" u="sng" dirty="0">
              <a:latin typeface="+mj-lt"/>
            </a:endParaRPr>
          </a:p>
          <a:p>
            <a:r>
              <a:rPr lang="tr-TR" sz="2800" dirty="0">
                <a:latin typeface="+mj-lt"/>
              </a:rPr>
              <a:t>1) </a:t>
            </a:r>
            <a:r>
              <a:rPr lang="tr-TR" sz="2800" b="1" dirty="0">
                <a:latin typeface="+mj-lt"/>
              </a:rPr>
              <a:t>Az tehlikeli </a:t>
            </a:r>
            <a:r>
              <a:rPr lang="tr-TR" sz="2800" dirty="0">
                <a:latin typeface="+mj-lt"/>
              </a:rPr>
              <a:t>sınıfta yer alanlarda, </a:t>
            </a:r>
            <a:r>
              <a:rPr lang="tr-TR" sz="2800" b="1" dirty="0">
                <a:solidFill>
                  <a:srgbClr val="FF0000"/>
                </a:solidFill>
                <a:latin typeface="+mj-lt"/>
              </a:rPr>
              <a:t>çalışan başına ayda en az 6 dakika.</a:t>
            </a:r>
          </a:p>
          <a:p>
            <a:r>
              <a:rPr lang="tr-TR" sz="2800" dirty="0">
                <a:latin typeface="+mj-lt"/>
              </a:rPr>
              <a:t>2) </a:t>
            </a:r>
            <a:r>
              <a:rPr lang="tr-TR" sz="2800" b="1" dirty="0">
                <a:latin typeface="+mj-lt"/>
              </a:rPr>
              <a:t>Tehlikeli</a:t>
            </a:r>
            <a:r>
              <a:rPr lang="tr-TR" sz="2800" dirty="0">
                <a:latin typeface="+mj-lt"/>
              </a:rPr>
              <a:t> sınıfta yer alanlarda, </a:t>
            </a:r>
            <a:r>
              <a:rPr lang="tr-TR" sz="2800" b="1" dirty="0">
                <a:solidFill>
                  <a:srgbClr val="FF0000"/>
                </a:solidFill>
                <a:latin typeface="+mj-lt"/>
              </a:rPr>
              <a:t>çalışan başına ayda en az 9 dakika.</a:t>
            </a:r>
          </a:p>
          <a:p>
            <a:r>
              <a:rPr lang="tr-TR" sz="2800" dirty="0">
                <a:latin typeface="+mj-lt"/>
              </a:rPr>
              <a:t>3) </a:t>
            </a:r>
            <a:r>
              <a:rPr lang="tr-TR" sz="2800" b="1" dirty="0">
                <a:latin typeface="+mj-lt"/>
              </a:rPr>
              <a:t>Çok tehlikeli </a:t>
            </a:r>
            <a:r>
              <a:rPr lang="tr-TR" sz="2800" dirty="0">
                <a:latin typeface="+mj-lt"/>
              </a:rPr>
              <a:t>sınıfta yer alanlarda, </a:t>
            </a:r>
            <a:r>
              <a:rPr lang="tr-TR" sz="2800" b="1" dirty="0">
                <a:solidFill>
                  <a:srgbClr val="FF0000"/>
                </a:solidFill>
                <a:latin typeface="+mj-lt"/>
              </a:rPr>
              <a:t>çalışan başına ayda en az 12 dakika</a:t>
            </a:r>
            <a:r>
              <a:rPr lang="tr-TR" sz="2800" b="1" dirty="0" smtClean="0">
                <a:solidFill>
                  <a:srgbClr val="FF0000"/>
                </a:solidFill>
                <a:latin typeface="+mj-lt"/>
              </a:rPr>
              <a:t>.</a:t>
            </a:r>
          </a:p>
          <a:p>
            <a:pPr marL="0" indent="0">
              <a:buNone/>
            </a:pPr>
            <a:endParaRPr lang="tr-TR" sz="3000" dirty="0">
              <a:latin typeface="+mj-lt"/>
            </a:endParaRPr>
          </a:p>
          <a:p>
            <a:endParaRPr lang="tr-TR" sz="30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solidFill>
                  <a:prstClr val="black">
                    <a:tint val="75000"/>
                  </a:prstClr>
                </a:solidFill>
              </a:rPr>
              <a:pPr/>
              <a:t>53</a:t>
            </a:fld>
            <a:endParaRPr lang="tr-TR">
              <a:solidFill>
                <a:prstClr val="black">
                  <a:tint val="75000"/>
                </a:prstClr>
              </a:solidFill>
            </a:endParaRPr>
          </a:p>
        </p:txBody>
      </p:sp>
    </p:spTree>
    <p:extLst>
      <p:ext uri="{BB962C8B-B14F-4D97-AF65-F5344CB8AC3E}">
        <p14:creationId xmlns:p14="http://schemas.microsoft.com/office/powerpoint/2010/main" val="319659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8964488" cy="7200800"/>
          </a:xfrm>
        </p:spPr>
        <p:txBody>
          <a:bodyPr>
            <a:normAutofit/>
          </a:bodyPr>
          <a:lstStyle/>
          <a:p>
            <a:pPr marL="0" indent="0">
              <a:buNone/>
            </a:pPr>
            <a:r>
              <a:rPr lang="tr-TR" b="1" dirty="0">
                <a:latin typeface="+mj-lt"/>
              </a:rPr>
              <a:t>İşyeri hekiminin yükümlülükleri</a:t>
            </a:r>
            <a:endParaRPr lang="tr-TR" dirty="0">
              <a:latin typeface="+mj-lt"/>
            </a:endParaRPr>
          </a:p>
          <a:p>
            <a:r>
              <a:rPr lang="tr-TR" sz="1800" dirty="0" smtClean="0">
                <a:latin typeface="+mj-lt"/>
              </a:rPr>
              <a:t>(1</a:t>
            </a:r>
            <a:r>
              <a:rPr lang="tr-TR" sz="1800" dirty="0">
                <a:latin typeface="+mj-lt"/>
              </a:rPr>
              <a:t>) İşyeri hekimleri, </a:t>
            </a:r>
            <a:r>
              <a:rPr lang="tr-TR" sz="1800" dirty="0" smtClean="0">
                <a:latin typeface="+mj-lt"/>
              </a:rPr>
              <a:t> </a:t>
            </a:r>
            <a:r>
              <a:rPr lang="tr-TR" sz="1800" b="1" dirty="0">
                <a:latin typeface="+mj-lt"/>
              </a:rPr>
              <a:t>işin normal akışını mümkün olduğu kadar aksatmamak ve verimli bir çalışma ortamının sağlanmasına katkıda bulunmak</a:t>
            </a:r>
            <a:r>
              <a:rPr lang="tr-TR" sz="1800" dirty="0">
                <a:latin typeface="+mj-lt"/>
              </a:rPr>
              <a:t>, işverenin ve işyerinin </a:t>
            </a:r>
            <a:r>
              <a:rPr lang="tr-TR" sz="1800" b="1" dirty="0">
                <a:latin typeface="+mj-lt"/>
              </a:rPr>
              <a:t>meslek sırları, ekonomik ve ticari durumları hakkındaki bilgiler ile çalışanın kişisel sağlık dosyasındaki bilgileri gizli tutmakla yükümlüdürler</a:t>
            </a:r>
            <a:r>
              <a:rPr lang="tr-TR" sz="1800" b="1" dirty="0" smtClean="0">
                <a:latin typeface="+mj-lt"/>
              </a:rPr>
              <a:t>.</a:t>
            </a:r>
            <a:endParaRPr lang="tr-TR" sz="1800" b="1" dirty="0">
              <a:latin typeface="+mj-lt"/>
            </a:endParaRPr>
          </a:p>
          <a:p>
            <a:r>
              <a:rPr lang="tr-TR" sz="1800" dirty="0">
                <a:latin typeface="+mj-lt"/>
              </a:rPr>
              <a:t>(2) İşyeri hekimleri, iş sağlığı ve güvenliği hizmetlerinin yürütülmesindeki </a:t>
            </a:r>
            <a:r>
              <a:rPr lang="tr-TR" sz="1800" b="1" dirty="0">
                <a:latin typeface="+mj-lt"/>
              </a:rPr>
              <a:t>ihmallerinden dolayı, </a:t>
            </a:r>
            <a:r>
              <a:rPr lang="tr-TR" sz="1800" b="1" dirty="0">
                <a:solidFill>
                  <a:srgbClr val="FF0000"/>
                </a:solidFill>
                <a:latin typeface="+mj-lt"/>
              </a:rPr>
              <a:t>hizmet sundukları işverene karşı sorumludur.</a:t>
            </a:r>
          </a:p>
          <a:p>
            <a:r>
              <a:rPr lang="tr-TR" sz="1800" dirty="0">
                <a:latin typeface="+mj-lt"/>
              </a:rPr>
              <a:t>(3) </a:t>
            </a:r>
            <a:r>
              <a:rPr lang="tr-TR" sz="1800" u="sng" dirty="0">
                <a:latin typeface="+mj-lt"/>
              </a:rPr>
              <a:t>Çalışanın </a:t>
            </a:r>
            <a:r>
              <a:rPr lang="tr-TR" sz="1800" u="sng" dirty="0">
                <a:solidFill>
                  <a:srgbClr val="FF0000"/>
                </a:solidFill>
                <a:latin typeface="+mj-lt"/>
              </a:rPr>
              <a:t>ölümü veya maluliyetiyle sonuçlanacak</a:t>
            </a:r>
            <a:r>
              <a:rPr lang="tr-TR" sz="1800" u="sng" dirty="0">
                <a:latin typeface="+mj-lt"/>
              </a:rPr>
              <a:t> şekilde vücut bütünlüğünün bozulmasına neden olan </a:t>
            </a:r>
            <a:r>
              <a:rPr lang="tr-TR" sz="1800" u="sng" dirty="0" smtClean="0">
                <a:latin typeface="+mj-lt"/>
              </a:rPr>
              <a:t>iş kazası</a:t>
            </a:r>
            <a:r>
              <a:rPr lang="tr-TR" sz="1800" u="sng" dirty="0">
                <a:latin typeface="+mj-lt"/>
              </a:rPr>
              <a:t> veya meslek hastalığının meydana gelmesinde </a:t>
            </a:r>
            <a:r>
              <a:rPr lang="tr-TR" sz="1800" u="sng" dirty="0">
                <a:solidFill>
                  <a:srgbClr val="FF0000"/>
                </a:solidFill>
                <a:latin typeface="+mj-lt"/>
              </a:rPr>
              <a:t>ihmali tespit edilen işyeri hekiminin </a:t>
            </a:r>
            <a:r>
              <a:rPr lang="tr-TR" sz="1800" dirty="0">
                <a:latin typeface="+mj-lt"/>
              </a:rPr>
              <a:t>yetki belgesinin geçerliliği </a:t>
            </a:r>
            <a:r>
              <a:rPr lang="tr-TR" sz="1800" b="1" dirty="0" smtClean="0">
                <a:solidFill>
                  <a:srgbClr val="FF0000"/>
                </a:solidFill>
                <a:latin typeface="+mj-lt"/>
              </a:rPr>
              <a:t>altı ay </a:t>
            </a:r>
            <a:r>
              <a:rPr lang="tr-TR" sz="1800" b="1" dirty="0">
                <a:solidFill>
                  <a:srgbClr val="FF0000"/>
                </a:solidFill>
                <a:latin typeface="+mj-lt"/>
              </a:rPr>
              <a:t>süreyle askıya alınır</a:t>
            </a:r>
            <a:r>
              <a:rPr lang="tr-TR" sz="1800" dirty="0">
                <a:latin typeface="+mj-lt"/>
              </a:rPr>
              <a:t>. Bu konudaki ihmalin tespitinde </a:t>
            </a:r>
            <a:r>
              <a:rPr lang="tr-TR" sz="1800" b="1" u="sng" dirty="0">
                <a:solidFill>
                  <a:srgbClr val="00B0F0"/>
                </a:solidFill>
                <a:latin typeface="+mj-lt"/>
              </a:rPr>
              <a:t>kesinleşmiş yargı kararı</a:t>
            </a:r>
            <a:r>
              <a:rPr lang="tr-TR" sz="1800" u="sng" dirty="0">
                <a:latin typeface="+mj-lt"/>
              </a:rPr>
              <a:t>, </a:t>
            </a:r>
            <a:r>
              <a:rPr lang="tr-TR" sz="1800" dirty="0">
                <a:latin typeface="+mj-lt"/>
              </a:rPr>
              <a:t>malullüğün belirlenmesinde ise31/5/2006 tarihli ve 5510 sayılı Sosyal Sigortalar ve Genel Sağlık Sigortası Kanununun 25 inci maddesindeki kriterler esas alınır.</a:t>
            </a:r>
          </a:p>
          <a:p>
            <a:r>
              <a:rPr lang="tr-TR" sz="1800" dirty="0">
                <a:latin typeface="+mj-lt"/>
              </a:rPr>
              <a:t>(4) İşyeri hekimi, görevlendirildiği işyerinde yapılan çalışmalara ilişkin </a:t>
            </a:r>
            <a:r>
              <a:rPr lang="tr-TR" sz="1800" u="sng" dirty="0">
                <a:latin typeface="+mj-lt"/>
              </a:rPr>
              <a:t>tespit ve tavsiyeleri ile işyeri hekiminin görevleri başlıklı dokuzuncu maddede belirtilen hususlara ait çalışmalarını, iş güvenliği uzmanı ile birlikte </a:t>
            </a:r>
            <a:r>
              <a:rPr lang="tr-TR" sz="1800" u="sng" dirty="0" smtClean="0">
                <a:latin typeface="+mj-lt"/>
              </a:rPr>
              <a:t>yapılan çalışmaları</a:t>
            </a:r>
            <a:r>
              <a:rPr lang="tr-TR" sz="1800" u="sng" dirty="0">
                <a:latin typeface="+mj-lt"/>
              </a:rPr>
              <a:t> ve gerekli gördüğü diğer hususları</a:t>
            </a:r>
            <a:r>
              <a:rPr lang="tr-TR" sz="1800" dirty="0">
                <a:latin typeface="+mj-lt"/>
              </a:rPr>
              <a:t> </a:t>
            </a:r>
            <a:r>
              <a:rPr lang="tr-TR" sz="1800" b="1" dirty="0">
                <a:solidFill>
                  <a:srgbClr val="FF0000"/>
                </a:solidFill>
                <a:latin typeface="+mj-lt"/>
              </a:rPr>
              <a:t>onaylı deftere yazar.</a:t>
            </a:r>
          </a:p>
          <a:p>
            <a:r>
              <a:rPr lang="tr-TR" sz="1800" dirty="0">
                <a:latin typeface="+mj-lt"/>
              </a:rPr>
              <a:t>(5) İşyeri hekimi, </a:t>
            </a:r>
            <a:r>
              <a:rPr lang="tr-TR" sz="1800" b="1" dirty="0">
                <a:solidFill>
                  <a:srgbClr val="FF0000"/>
                </a:solidFill>
                <a:latin typeface="+mj-lt"/>
              </a:rPr>
              <a:t>meslek hastalığı ön tanısı koyduğu vakaları</a:t>
            </a:r>
            <a:r>
              <a:rPr lang="tr-TR" sz="1800" dirty="0">
                <a:latin typeface="+mj-lt"/>
              </a:rPr>
              <a:t>, Sosyal Güvenlik Kurumu tarafından yetkilendirilen </a:t>
            </a:r>
            <a:r>
              <a:rPr lang="tr-TR" sz="1800" b="1" dirty="0">
                <a:solidFill>
                  <a:srgbClr val="FF0000"/>
                </a:solidFill>
                <a:latin typeface="+mj-lt"/>
              </a:rPr>
              <a:t>sağlık hizmeti sunucularına sevk eder</a:t>
            </a:r>
            <a:r>
              <a:rPr lang="tr-TR" sz="1800" dirty="0">
                <a:solidFill>
                  <a:srgbClr val="FF0000"/>
                </a:solidFill>
                <a:latin typeface="+mj-lt"/>
              </a:rPr>
              <a:t>.</a:t>
            </a:r>
          </a:p>
          <a:p>
            <a:endParaRPr lang="tr-TR" sz="18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solidFill>
                  <a:prstClr val="black">
                    <a:tint val="75000"/>
                  </a:prstClr>
                </a:solidFill>
              </a:rPr>
              <a:pPr/>
              <a:t>54</a:t>
            </a:fld>
            <a:endParaRPr lang="tr-TR">
              <a:solidFill>
                <a:prstClr val="black">
                  <a:tint val="75000"/>
                </a:prstClr>
              </a:solidFill>
            </a:endParaRPr>
          </a:p>
        </p:txBody>
      </p:sp>
    </p:spTree>
    <p:extLst>
      <p:ext uri="{BB962C8B-B14F-4D97-AF65-F5344CB8AC3E}">
        <p14:creationId xmlns:p14="http://schemas.microsoft.com/office/powerpoint/2010/main" val="3489085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32048"/>
            <a:ext cx="8792326" cy="5544616"/>
          </a:xfrm>
        </p:spPr>
        <p:txBody>
          <a:bodyPr/>
          <a:lstStyle/>
          <a:p>
            <a:pPr marL="0" indent="0">
              <a:buNone/>
            </a:pPr>
            <a:r>
              <a:rPr lang="tr-TR" b="1" dirty="0">
                <a:latin typeface="+mj-lt"/>
              </a:rPr>
              <a:t>Tam süreli çalışmada kademeler</a:t>
            </a:r>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55</a:t>
            </a:fld>
            <a:endParaRPr lang="tr-TR"/>
          </a:p>
        </p:txBody>
      </p:sp>
      <p:sp>
        <p:nvSpPr>
          <p:cNvPr id="5" name="Dikdörtgen 4"/>
          <p:cNvSpPr/>
          <p:nvPr/>
        </p:nvSpPr>
        <p:spPr>
          <a:xfrm>
            <a:off x="0" y="620688"/>
            <a:ext cx="9144000" cy="6555641"/>
          </a:xfrm>
          <a:prstGeom prst="rect">
            <a:avLst/>
          </a:prstGeom>
        </p:spPr>
        <p:txBody>
          <a:bodyPr wrap="square">
            <a:spAutoFit/>
          </a:bodyPr>
          <a:lstStyle/>
          <a:p>
            <a:r>
              <a:rPr lang="tr-TR" dirty="0" smtClean="0"/>
              <a:t> </a:t>
            </a:r>
            <a:r>
              <a:rPr lang="tr-TR" sz="2000" b="1" dirty="0">
                <a:latin typeface="Arial Black" panose="020B0A04020102020204" pitchFamily="34" charset="0"/>
              </a:rPr>
              <a:t>Az</a:t>
            </a:r>
            <a:r>
              <a:rPr lang="tr-TR" sz="2000" b="1" dirty="0"/>
              <a:t> tehlikeli sınıfta </a:t>
            </a:r>
            <a:r>
              <a:rPr lang="tr-TR" sz="2000" dirty="0"/>
              <a:t>yer alan 2000 ve daha fazla çalışanı olan işyerlerinde </a:t>
            </a:r>
            <a:r>
              <a:rPr lang="tr-TR" sz="2000" b="1" dirty="0"/>
              <a:t>her </a:t>
            </a:r>
            <a:r>
              <a:rPr lang="tr-TR" sz="2000" b="1" dirty="0">
                <a:latin typeface="Arial Black" panose="020B0A04020102020204" pitchFamily="34" charset="0"/>
              </a:rPr>
              <a:t>2000</a:t>
            </a:r>
            <a:r>
              <a:rPr lang="tr-TR" sz="2000" b="1" dirty="0"/>
              <a:t> çalışan için tam </a:t>
            </a:r>
            <a:r>
              <a:rPr lang="tr-TR" sz="2000" b="1" dirty="0" smtClean="0"/>
              <a:t>gün çalışacak </a:t>
            </a:r>
            <a:r>
              <a:rPr lang="tr-TR" sz="2000" b="1" dirty="0"/>
              <a:t>en az bir işyeri hekimi </a:t>
            </a:r>
            <a:r>
              <a:rPr lang="tr-TR" sz="2000" dirty="0"/>
              <a:t>görevlendirilir. Çalışan sayısının 2000 sayısının tam katlarından fazla </a:t>
            </a:r>
            <a:r>
              <a:rPr lang="tr-TR" sz="2000" dirty="0" smtClean="0"/>
              <a:t>olması durumunda </a:t>
            </a:r>
            <a:r>
              <a:rPr lang="tr-TR" sz="2000" dirty="0"/>
              <a:t>geriye kalan çalışan sayısı göz önünde bulundurularak </a:t>
            </a:r>
            <a:r>
              <a:rPr lang="tr-TR" sz="2000" u="sng" dirty="0"/>
              <a:t>çalışan başına ayda en az </a:t>
            </a:r>
            <a:r>
              <a:rPr lang="tr-TR" sz="2000" b="1" u="sng" dirty="0">
                <a:solidFill>
                  <a:srgbClr val="FF0000"/>
                </a:solidFill>
                <a:latin typeface="Arial Black" panose="020B0A04020102020204" pitchFamily="34" charset="0"/>
              </a:rPr>
              <a:t>4</a:t>
            </a:r>
            <a:r>
              <a:rPr lang="tr-TR" sz="2000" b="1" u="sng" dirty="0"/>
              <a:t> </a:t>
            </a:r>
            <a:r>
              <a:rPr lang="tr-TR" sz="2000" u="sng" dirty="0" smtClean="0"/>
              <a:t>dakika kriteri esas alınarak  </a:t>
            </a:r>
            <a:r>
              <a:rPr lang="tr-TR" sz="2000" b="1" dirty="0"/>
              <a:t>yeteri kadar işyeri hekimi ek olarak </a:t>
            </a:r>
            <a:r>
              <a:rPr lang="tr-TR" sz="2000" b="1" dirty="0" smtClean="0"/>
              <a:t>görevlendirilir.</a:t>
            </a:r>
          </a:p>
          <a:p>
            <a:endParaRPr lang="tr-TR" sz="2000" b="1" dirty="0"/>
          </a:p>
          <a:p>
            <a:r>
              <a:rPr lang="tr-TR" sz="2000" dirty="0" smtClean="0"/>
              <a:t> </a:t>
            </a:r>
            <a:r>
              <a:rPr lang="tr-TR" sz="2000" b="1" dirty="0">
                <a:solidFill>
                  <a:srgbClr val="FF0000"/>
                </a:solidFill>
                <a:latin typeface="Arial Black" panose="020B0A04020102020204" pitchFamily="34" charset="0"/>
              </a:rPr>
              <a:t>Tehlikeli</a:t>
            </a:r>
            <a:r>
              <a:rPr lang="tr-TR" sz="2000" b="1" dirty="0">
                <a:solidFill>
                  <a:srgbClr val="FF0000"/>
                </a:solidFill>
              </a:rPr>
              <a:t> sınıfta </a:t>
            </a:r>
            <a:r>
              <a:rPr lang="tr-TR" sz="2000" dirty="0"/>
              <a:t>yer alan 1500 ve daha fazla çalışanı olan işyerlerinde </a:t>
            </a:r>
            <a:r>
              <a:rPr lang="tr-TR" sz="2000" b="1" dirty="0"/>
              <a:t>her </a:t>
            </a:r>
            <a:endParaRPr lang="tr-TR" sz="2000" b="1" dirty="0" smtClean="0"/>
          </a:p>
          <a:p>
            <a:r>
              <a:rPr lang="tr-TR" sz="2000" b="1" dirty="0" smtClean="0">
                <a:solidFill>
                  <a:srgbClr val="FF0000"/>
                </a:solidFill>
                <a:latin typeface="Arial Black" panose="020B0A04020102020204" pitchFamily="34" charset="0"/>
              </a:rPr>
              <a:t>1500</a:t>
            </a:r>
            <a:r>
              <a:rPr lang="tr-TR" sz="2000" b="1" dirty="0"/>
              <a:t> çalışan için tam gün çalışacak </a:t>
            </a:r>
            <a:r>
              <a:rPr lang="tr-TR" sz="2000" b="1" dirty="0">
                <a:solidFill>
                  <a:srgbClr val="FF0000"/>
                </a:solidFill>
              </a:rPr>
              <a:t>en az bir işyeri hekimi</a:t>
            </a:r>
            <a:r>
              <a:rPr lang="tr-TR" sz="2000" dirty="0">
                <a:solidFill>
                  <a:srgbClr val="FF0000"/>
                </a:solidFill>
              </a:rPr>
              <a:t> </a:t>
            </a:r>
            <a:r>
              <a:rPr lang="tr-TR" sz="2000" dirty="0"/>
              <a:t>görevlendirilir. Çalışan sayısının 1500 sayısının tam katlarından fazla olması durumunda geriye kalan çalışan sayısı göz önünde </a:t>
            </a:r>
            <a:r>
              <a:rPr lang="tr-TR" sz="2000" dirty="0" smtClean="0"/>
              <a:t>bulundurularak</a:t>
            </a:r>
            <a:r>
              <a:rPr lang="tr-TR" sz="2000" dirty="0">
                <a:solidFill>
                  <a:srgbClr val="FF0000"/>
                </a:solidFill>
              </a:rPr>
              <a:t> </a:t>
            </a:r>
            <a:r>
              <a:rPr lang="tr-TR" sz="2000" u="sng" dirty="0"/>
              <a:t>çalışan başına ayda en az</a:t>
            </a:r>
            <a:r>
              <a:rPr lang="tr-TR" sz="2000" b="1" u="sng" dirty="0"/>
              <a:t> </a:t>
            </a:r>
            <a:r>
              <a:rPr lang="tr-TR" sz="2000" b="1" u="sng" dirty="0">
                <a:solidFill>
                  <a:srgbClr val="FF0000"/>
                </a:solidFill>
                <a:latin typeface="Arial Black" panose="020B0A04020102020204" pitchFamily="34" charset="0"/>
              </a:rPr>
              <a:t>6</a:t>
            </a:r>
            <a:r>
              <a:rPr lang="tr-TR" sz="2000" b="1" u="sng" dirty="0">
                <a:solidFill>
                  <a:srgbClr val="FF0000"/>
                </a:solidFill>
              </a:rPr>
              <a:t> </a:t>
            </a:r>
            <a:r>
              <a:rPr lang="tr-TR" sz="2000" u="sng" dirty="0" smtClean="0"/>
              <a:t>dakika</a:t>
            </a:r>
            <a:r>
              <a:rPr lang="tr-TR" sz="2000" u="sng" dirty="0"/>
              <a:t> </a:t>
            </a:r>
            <a:r>
              <a:rPr lang="tr-TR" sz="2000" u="sng" dirty="0" smtClean="0"/>
              <a:t>kriteri esas alınarak </a:t>
            </a:r>
            <a:r>
              <a:rPr lang="tr-TR" sz="2000" b="1" dirty="0"/>
              <a:t>yeteri kadar işyeri hekimi ek olarak görevlendirilir</a:t>
            </a:r>
            <a:r>
              <a:rPr lang="tr-TR" sz="2000" b="1" dirty="0" smtClean="0"/>
              <a:t>.</a:t>
            </a:r>
          </a:p>
          <a:p>
            <a:endParaRPr lang="tr-TR" sz="2000" b="1" dirty="0"/>
          </a:p>
          <a:p>
            <a:r>
              <a:rPr lang="tr-TR" sz="2000" dirty="0"/>
              <a:t> </a:t>
            </a:r>
            <a:r>
              <a:rPr lang="tr-TR" sz="2000" b="1" dirty="0">
                <a:solidFill>
                  <a:srgbClr val="FF0000"/>
                </a:solidFill>
                <a:latin typeface="Arial Black" panose="020B0A04020102020204" pitchFamily="34" charset="0"/>
              </a:rPr>
              <a:t>Çok</a:t>
            </a:r>
            <a:r>
              <a:rPr lang="tr-TR" sz="2000" b="1" dirty="0">
                <a:solidFill>
                  <a:srgbClr val="FF0000"/>
                </a:solidFill>
              </a:rPr>
              <a:t> tehlikeli sınıfta </a:t>
            </a:r>
            <a:r>
              <a:rPr lang="tr-TR" sz="2000" dirty="0"/>
              <a:t>yer alan 1000 ve daha fazla çalışanı olan işyerlerinde </a:t>
            </a:r>
            <a:r>
              <a:rPr lang="tr-TR" sz="2000" b="1" dirty="0"/>
              <a:t>her </a:t>
            </a:r>
            <a:r>
              <a:rPr lang="tr-TR" sz="2000" b="1" dirty="0">
                <a:solidFill>
                  <a:srgbClr val="FF0000"/>
                </a:solidFill>
                <a:latin typeface="Arial Black" panose="020B0A04020102020204" pitchFamily="34" charset="0"/>
              </a:rPr>
              <a:t>1000</a:t>
            </a:r>
            <a:r>
              <a:rPr lang="tr-TR" sz="2000" b="1" dirty="0"/>
              <a:t> çalışan için tam </a:t>
            </a:r>
            <a:r>
              <a:rPr lang="tr-TR" sz="2000" b="1" dirty="0" smtClean="0"/>
              <a:t>gün çalışacak </a:t>
            </a:r>
            <a:r>
              <a:rPr lang="tr-TR" sz="2000" b="1" dirty="0">
                <a:solidFill>
                  <a:srgbClr val="FF0000"/>
                </a:solidFill>
              </a:rPr>
              <a:t>en az bir işyeri hekimi</a:t>
            </a:r>
            <a:r>
              <a:rPr lang="tr-TR" sz="2000" dirty="0">
                <a:solidFill>
                  <a:srgbClr val="FF0000"/>
                </a:solidFill>
              </a:rPr>
              <a:t> </a:t>
            </a:r>
            <a:r>
              <a:rPr lang="tr-TR" sz="2000" dirty="0"/>
              <a:t>görevlendirilir. Çalışan sayısının 1000 sayısının tam katlarından fazla </a:t>
            </a:r>
            <a:r>
              <a:rPr lang="tr-TR" sz="2000" dirty="0" smtClean="0"/>
              <a:t>olması durumunda </a:t>
            </a:r>
            <a:r>
              <a:rPr lang="tr-TR" sz="2000" dirty="0"/>
              <a:t>geriye kalan çalışan sayısı göz önünde bulundurularak </a:t>
            </a:r>
            <a:r>
              <a:rPr lang="tr-TR" sz="2000" u="sng" dirty="0"/>
              <a:t>çalışan başına ayda en az</a:t>
            </a:r>
            <a:r>
              <a:rPr lang="tr-TR" sz="2000" b="1" u="sng" dirty="0"/>
              <a:t> </a:t>
            </a:r>
            <a:r>
              <a:rPr lang="tr-TR" sz="2000" b="1" u="sng" dirty="0" smtClean="0">
                <a:solidFill>
                  <a:srgbClr val="FF0000"/>
                </a:solidFill>
                <a:latin typeface="Arial Black" panose="020B0A04020102020204" pitchFamily="34" charset="0"/>
              </a:rPr>
              <a:t>8</a:t>
            </a:r>
            <a:r>
              <a:rPr lang="tr-TR" sz="2000" b="1" u="sng" dirty="0" smtClean="0">
                <a:solidFill>
                  <a:srgbClr val="FF0000"/>
                </a:solidFill>
              </a:rPr>
              <a:t> </a:t>
            </a:r>
            <a:r>
              <a:rPr lang="tr-TR" sz="2000" u="sng" dirty="0"/>
              <a:t>dakika kriteri esas alınarak</a:t>
            </a:r>
            <a:r>
              <a:rPr lang="tr-TR" sz="2000" dirty="0"/>
              <a:t>  </a:t>
            </a:r>
            <a:r>
              <a:rPr lang="tr-TR" sz="2000" b="1" dirty="0" smtClean="0"/>
              <a:t>yeteri </a:t>
            </a:r>
            <a:r>
              <a:rPr lang="tr-TR" sz="2000" b="1" dirty="0"/>
              <a:t>kadar işyeri hekimi ek olarak görevlendirilir.</a:t>
            </a:r>
          </a:p>
          <a:p>
            <a:r>
              <a:rPr lang="tr-TR" sz="2000" b="1" dirty="0"/>
              <a:t> </a:t>
            </a:r>
          </a:p>
        </p:txBody>
      </p:sp>
    </p:spTree>
    <p:extLst>
      <p:ext uri="{BB962C8B-B14F-4D97-AF65-F5344CB8AC3E}">
        <p14:creationId xmlns:p14="http://schemas.microsoft.com/office/powerpoint/2010/main" val="186925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788" y="188640"/>
            <a:ext cx="9036496" cy="5832648"/>
          </a:xfrm>
        </p:spPr>
        <p:txBody>
          <a:bodyPr>
            <a:normAutofit fontScale="92500" lnSpcReduction="10000"/>
          </a:bodyPr>
          <a:lstStyle/>
          <a:p>
            <a:pPr marL="0" indent="0" algn="ctr">
              <a:buNone/>
            </a:pPr>
            <a:r>
              <a:rPr lang="tr-TR" sz="3600" b="1" dirty="0">
                <a:latin typeface="+mj-lt"/>
              </a:rPr>
              <a:t>Diğer sağlık personelinin nitelikleri ve </a:t>
            </a:r>
            <a:r>
              <a:rPr lang="tr-TR" sz="3600" b="1" dirty="0" smtClean="0">
                <a:latin typeface="+mj-lt"/>
              </a:rPr>
              <a:t>görevlendirilmeleri</a:t>
            </a:r>
          </a:p>
          <a:p>
            <a:r>
              <a:rPr lang="tr-TR" dirty="0">
                <a:latin typeface="+mj-lt"/>
              </a:rPr>
              <a:t> </a:t>
            </a:r>
            <a:r>
              <a:rPr lang="tr-TR" sz="2800" dirty="0">
                <a:latin typeface="+mj-lt"/>
              </a:rPr>
              <a:t>(1) İşverence diğer sağlık personeli olarak görevlendirilecekler, bu Yönetmeliğe göre </a:t>
            </a:r>
            <a:r>
              <a:rPr lang="tr-TR" sz="2800" b="1" dirty="0">
                <a:latin typeface="+mj-lt"/>
              </a:rPr>
              <a:t>geçerli diğer </a:t>
            </a:r>
            <a:r>
              <a:rPr lang="tr-TR" sz="2800" b="1" dirty="0">
                <a:solidFill>
                  <a:srgbClr val="FF0000"/>
                </a:solidFill>
                <a:latin typeface="+mj-lt"/>
              </a:rPr>
              <a:t>sağlık personeli belgesine </a:t>
            </a:r>
            <a:r>
              <a:rPr lang="tr-TR" sz="2800" b="1" dirty="0">
                <a:latin typeface="+mj-lt"/>
              </a:rPr>
              <a:t>sahip olmak zorundadır.</a:t>
            </a:r>
          </a:p>
          <a:p>
            <a:r>
              <a:rPr lang="tr-TR" sz="2800" dirty="0">
                <a:latin typeface="+mj-lt"/>
              </a:rPr>
              <a:t>(2) </a:t>
            </a:r>
            <a:r>
              <a:rPr lang="tr-TR" sz="2800" b="1" dirty="0">
                <a:solidFill>
                  <a:srgbClr val="FF0000"/>
                </a:solidFill>
                <a:latin typeface="+mj-lt"/>
                <a:cs typeface="Arial" panose="020B0604020202020204" pitchFamily="34" charset="0"/>
              </a:rPr>
              <a:t>Tam süreli işyeri hekimi görevlendirilen işyerlerinde, diğer sağlık personeli görevlendirilmesi zorunlu değildir</a:t>
            </a:r>
            <a:r>
              <a:rPr lang="tr-TR" sz="2800" b="1" dirty="0">
                <a:latin typeface="+mj-lt"/>
                <a:cs typeface="Arial" panose="020B0604020202020204" pitchFamily="34" charset="0"/>
              </a:rPr>
              <a:t>.</a:t>
            </a:r>
          </a:p>
          <a:p>
            <a:r>
              <a:rPr lang="tr-TR" sz="2800" dirty="0">
                <a:latin typeface="+mj-lt"/>
              </a:rPr>
              <a:t>(3) Diğer sağlık personelinin görevlendirilmesinde, </a:t>
            </a:r>
            <a:r>
              <a:rPr lang="tr-TR" sz="2800" b="1" dirty="0">
                <a:latin typeface="+mj-lt"/>
              </a:rPr>
              <a:t>bu Yönetmeliğe göre hesaplanan</a:t>
            </a:r>
            <a:r>
              <a:rPr lang="tr-TR" sz="2800" b="1" dirty="0">
                <a:solidFill>
                  <a:srgbClr val="FF0000"/>
                </a:solidFill>
                <a:latin typeface="+mj-lt"/>
              </a:rPr>
              <a:t> çalışma süreleri bölünerek birden fazla kişiye verilemez</a:t>
            </a:r>
            <a:r>
              <a:rPr lang="tr-TR" sz="2800" dirty="0">
                <a:solidFill>
                  <a:srgbClr val="FF0000"/>
                </a:solidFill>
                <a:latin typeface="+mj-lt"/>
              </a:rPr>
              <a:t>.</a:t>
            </a:r>
          </a:p>
          <a:p>
            <a:r>
              <a:rPr lang="tr-TR" sz="2800" dirty="0">
                <a:latin typeface="+mj-lt"/>
              </a:rPr>
              <a:t>(4) </a:t>
            </a:r>
            <a:r>
              <a:rPr lang="tr-TR" sz="2800" u="sng" dirty="0">
                <a:latin typeface="+mj-lt"/>
              </a:rPr>
              <a:t>Vardiyalı çalışma yapılan işyerlerinde </a:t>
            </a:r>
            <a:r>
              <a:rPr lang="tr-TR" sz="2800" dirty="0">
                <a:latin typeface="+mj-lt"/>
              </a:rPr>
              <a:t>işveren tarafından </a:t>
            </a:r>
            <a:r>
              <a:rPr lang="tr-TR" sz="2800" b="1" dirty="0">
                <a:latin typeface="+mj-lt"/>
              </a:rPr>
              <a:t>vardiyalara uygun şekilde görevlendirme yapılır.</a:t>
            </a:r>
          </a:p>
          <a:p>
            <a:endParaRPr lang="tr-TR" sz="28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56</a:t>
            </a:fld>
            <a:endParaRPr lang="tr-TR"/>
          </a:p>
        </p:txBody>
      </p:sp>
    </p:spTree>
    <p:extLst>
      <p:ext uri="{BB962C8B-B14F-4D97-AF65-F5344CB8AC3E}">
        <p14:creationId xmlns:p14="http://schemas.microsoft.com/office/powerpoint/2010/main" val="3148880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404664"/>
            <a:ext cx="8856984" cy="5976664"/>
          </a:xfrm>
        </p:spPr>
        <p:txBody>
          <a:bodyPr>
            <a:normAutofit fontScale="85000" lnSpcReduction="20000"/>
          </a:bodyPr>
          <a:lstStyle/>
          <a:p>
            <a:r>
              <a:rPr lang="tr-TR" sz="3000" b="1" dirty="0">
                <a:latin typeface="+mj-lt"/>
              </a:rPr>
              <a:t>Diğer sağlık personeli belgesi</a:t>
            </a:r>
            <a:endParaRPr lang="tr-TR" sz="3000" dirty="0">
              <a:latin typeface="+mj-lt"/>
            </a:endParaRPr>
          </a:p>
          <a:p>
            <a:pPr marL="276225" indent="0">
              <a:buNone/>
            </a:pPr>
            <a:r>
              <a:rPr lang="tr-TR" sz="2800" dirty="0" smtClean="0">
                <a:latin typeface="+mj-lt"/>
              </a:rPr>
              <a:t>Diğer </a:t>
            </a:r>
            <a:r>
              <a:rPr lang="tr-TR" sz="2800" dirty="0">
                <a:latin typeface="+mj-lt"/>
              </a:rPr>
              <a:t>sağlık personeli belgesi, </a:t>
            </a:r>
            <a:r>
              <a:rPr lang="tr-TR" sz="2800" dirty="0" smtClean="0">
                <a:latin typeface="+mj-lt"/>
              </a:rPr>
              <a:t> </a:t>
            </a:r>
            <a:r>
              <a:rPr lang="tr-TR" sz="2800" b="1" dirty="0">
                <a:solidFill>
                  <a:srgbClr val="0070C0"/>
                </a:solidFill>
                <a:latin typeface="+mj-lt"/>
              </a:rPr>
              <a:t>hemşire, sağlık memuru, acil tıp teknisyeni ve çevre sağlığı teknisyeni </a:t>
            </a:r>
            <a:r>
              <a:rPr lang="tr-TR" sz="2800" dirty="0">
                <a:latin typeface="+mj-lt"/>
              </a:rPr>
              <a:t>diplomasına sahip olan kişiler ile </a:t>
            </a:r>
            <a:r>
              <a:rPr lang="tr-TR" sz="2800" b="1" dirty="0">
                <a:latin typeface="+mj-lt"/>
              </a:rPr>
              <a:t>Bakanlıkça verilen </a:t>
            </a:r>
            <a:r>
              <a:rPr lang="tr-TR" sz="2800" b="1" dirty="0">
                <a:solidFill>
                  <a:srgbClr val="0070C0"/>
                </a:solidFill>
                <a:latin typeface="+mj-lt"/>
              </a:rPr>
              <a:t>işyeri hemşireliği belgesine sahip </a:t>
            </a:r>
            <a:r>
              <a:rPr lang="tr-TR" sz="2800" b="1" dirty="0" smtClean="0">
                <a:solidFill>
                  <a:srgbClr val="0070C0"/>
                </a:solidFill>
                <a:latin typeface="+mj-lt"/>
              </a:rPr>
              <a:t>kişiler</a:t>
            </a:r>
            <a:r>
              <a:rPr lang="tr-TR" sz="2800" b="1" dirty="0" smtClean="0">
                <a:latin typeface="+mj-lt"/>
              </a:rPr>
              <a:t>den</a:t>
            </a:r>
            <a:r>
              <a:rPr lang="tr-TR" sz="2800" dirty="0" smtClean="0">
                <a:latin typeface="+mj-lt"/>
              </a:rPr>
              <a:t>;</a:t>
            </a:r>
          </a:p>
          <a:p>
            <a:r>
              <a:rPr lang="tr-TR" sz="3000" dirty="0" smtClean="0">
                <a:latin typeface="+mj-lt"/>
              </a:rPr>
              <a:t>a</a:t>
            </a:r>
            <a:r>
              <a:rPr lang="tr-TR" sz="3000" dirty="0">
                <a:latin typeface="+mj-lt"/>
              </a:rPr>
              <a:t>) Diğer sağlık personeli </a:t>
            </a:r>
            <a:r>
              <a:rPr lang="tr-TR" sz="3000" b="1" dirty="0">
                <a:solidFill>
                  <a:srgbClr val="FF0000"/>
                </a:solidFill>
                <a:latin typeface="+mj-lt"/>
              </a:rPr>
              <a:t>eğitim programını tamamlayan </a:t>
            </a:r>
            <a:r>
              <a:rPr lang="tr-TR" sz="3000" dirty="0">
                <a:latin typeface="+mj-lt"/>
              </a:rPr>
              <a:t>ve eğitim sonunda Bakanlıkça yapılacak veya yaptırılacak </a:t>
            </a:r>
            <a:r>
              <a:rPr lang="tr-TR" sz="3000" b="1" dirty="0">
                <a:latin typeface="+mj-lt"/>
              </a:rPr>
              <a:t>diğer sağlık personeli </a:t>
            </a:r>
            <a:r>
              <a:rPr lang="tr-TR" sz="3000" b="1" dirty="0">
                <a:solidFill>
                  <a:srgbClr val="FF0000"/>
                </a:solidFill>
                <a:latin typeface="+mj-lt"/>
              </a:rPr>
              <a:t>sınavında başarılı</a:t>
            </a:r>
            <a:r>
              <a:rPr lang="tr-TR" sz="3000" b="1" dirty="0">
                <a:latin typeface="+mj-lt"/>
              </a:rPr>
              <a:t> olanlara</a:t>
            </a:r>
            <a:r>
              <a:rPr lang="tr-TR" sz="3000" b="1" dirty="0" smtClean="0">
                <a:latin typeface="+mj-lt"/>
              </a:rPr>
              <a:t>,</a:t>
            </a:r>
          </a:p>
          <a:p>
            <a:endParaRPr lang="tr-TR" sz="3000" b="1" dirty="0">
              <a:latin typeface="+mj-lt"/>
            </a:endParaRPr>
          </a:p>
          <a:p>
            <a:r>
              <a:rPr lang="tr-TR" sz="3000" dirty="0">
                <a:latin typeface="+mj-lt"/>
              </a:rPr>
              <a:t>b) </a:t>
            </a:r>
            <a:r>
              <a:rPr lang="tr-TR" sz="3000" b="1" u="sng" dirty="0">
                <a:latin typeface="+mj-lt"/>
              </a:rPr>
              <a:t>İş sağlığı veya iş sağlığı ve güvenliği programları</a:t>
            </a:r>
            <a:r>
              <a:rPr lang="tr-TR" sz="3000" b="1" dirty="0">
                <a:latin typeface="+mj-lt"/>
              </a:rPr>
              <a:t>nda </a:t>
            </a:r>
            <a:r>
              <a:rPr lang="tr-TR" sz="3000" b="1" dirty="0">
                <a:solidFill>
                  <a:srgbClr val="FF0000"/>
                </a:solidFill>
                <a:latin typeface="+mj-lt"/>
              </a:rPr>
              <a:t>lisansüstü eğitim</a:t>
            </a:r>
            <a:r>
              <a:rPr lang="tr-TR" sz="3000" b="1" dirty="0">
                <a:latin typeface="+mj-lt"/>
              </a:rPr>
              <a:t>ini tamamlayanlara,</a:t>
            </a:r>
          </a:p>
          <a:p>
            <a:r>
              <a:rPr lang="tr-TR" sz="3000" dirty="0">
                <a:latin typeface="+mj-lt"/>
              </a:rPr>
              <a:t>c) </a:t>
            </a:r>
            <a:r>
              <a:rPr lang="tr-TR" sz="3000" b="1" u="sng" dirty="0">
                <a:latin typeface="+mj-lt"/>
              </a:rPr>
              <a:t>Genel Müdürlük ve bağlı birimlerinde</a:t>
            </a:r>
            <a:r>
              <a:rPr lang="tr-TR" sz="3000" b="1" dirty="0">
                <a:latin typeface="+mj-lt"/>
              </a:rPr>
              <a:t> </a:t>
            </a:r>
            <a:r>
              <a:rPr lang="tr-TR" sz="3000" b="1" dirty="0">
                <a:solidFill>
                  <a:srgbClr val="FF0000"/>
                </a:solidFill>
                <a:latin typeface="+mj-lt"/>
              </a:rPr>
              <a:t>5 yıl </a:t>
            </a:r>
            <a:r>
              <a:rPr lang="tr-TR" sz="3000" b="1" dirty="0">
                <a:latin typeface="+mj-lt"/>
              </a:rPr>
              <a:t>fiilen çalışmış olanlara</a:t>
            </a:r>
            <a:r>
              <a:rPr lang="tr-TR" sz="3000" b="1" dirty="0" smtClean="0">
                <a:latin typeface="+mj-lt"/>
              </a:rPr>
              <a:t>,</a:t>
            </a:r>
          </a:p>
          <a:p>
            <a:endParaRPr lang="tr-TR" sz="2800" b="1" dirty="0">
              <a:latin typeface="+mj-lt"/>
            </a:endParaRPr>
          </a:p>
          <a:p>
            <a:r>
              <a:rPr lang="tr-TR" sz="2600" dirty="0">
                <a:latin typeface="+mj-lt"/>
              </a:rPr>
              <a:t>istekleri halinde EK-4’teki örneğine uygun olarak Genel Müdürlükçe verilir.</a:t>
            </a: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57</a:t>
            </a:fld>
            <a:endParaRPr lang="tr-TR"/>
          </a:p>
        </p:txBody>
      </p:sp>
    </p:spTree>
    <p:extLst>
      <p:ext uri="{BB962C8B-B14F-4D97-AF65-F5344CB8AC3E}">
        <p14:creationId xmlns:p14="http://schemas.microsoft.com/office/powerpoint/2010/main" val="802663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60648"/>
            <a:ext cx="8856984" cy="6192688"/>
          </a:xfrm>
        </p:spPr>
        <p:txBody>
          <a:bodyPr>
            <a:normAutofit fontScale="47500" lnSpcReduction="20000"/>
          </a:bodyPr>
          <a:lstStyle/>
          <a:p>
            <a:pPr marL="0" indent="0">
              <a:buNone/>
            </a:pPr>
            <a:r>
              <a:rPr lang="tr-TR" sz="5100" b="1" dirty="0" smtClean="0">
                <a:solidFill>
                  <a:srgbClr val="FF0000"/>
                </a:solidFill>
                <a:latin typeface="+mj-lt"/>
              </a:rPr>
              <a:t>    </a:t>
            </a:r>
            <a:r>
              <a:rPr lang="tr-TR" sz="5100" b="1" dirty="0" smtClean="0">
                <a:latin typeface="+mj-lt"/>
              </a:rPr>
              <a:t>Diğer </a:t>
            </a:r>
            <a:r>
              <a:rPr lang="tr-TR" sz="5100" b="1" dirty="0">
                <a:latin typeface="+mj-lt"/>
              </a:rPr>
              <a:t>sağlık personelinin görevleri</a:t>
            </a:r>
            <a:endParaRPr lang="tr-TR" sz="5100" dirty="0">
              <a:latin typeface="+mj-lt"/>
            </a:endParaRPr>
          </a:p>
          <a:p>
            <a:r>
              <a:rPr lang="tr-TR" sz="4400" dirty="0" smtClean="0">
                <a:latin typeface="+mj-lt"/>
              </a:rPr>
              <a:t>(1</a:t>
            </a:r>
            <a:r>
              <a:rPr lang="tr-TR" sz="4400" dirty="0">
                <a:latin typeface="+mj-lt"/>
              </a:rPr>
              <a:t>) Diğer sağlık personeli </a:t>
            </a:r>
            <a:r>
              <a:rPr lang="tr-TR" sz="4400" b="1" dirty="0">
                <a:latin typeface="+mj-lt"/>
              </a:rPr>
              <a:t>işyeri hekimi ile birlikte çalışır</a:t>
            </a:r>
            <a:r>
              <a:rPr lang="tr-TR" sz="4400" dirty="0">
                <a:latin typeface="+mj-lt"/>
              </a:rPr>
              <a:t>.</a:t>
            </a:r>
          </a:p>
          <a:p>
            <a:r>
              <a:rPr lang="tr-TR" sz="4400" dirty="0">
                <a:latin typeface="+mj-lt"/>
              </a:rPr>
              <a:t>(2) Diğer sağlık personelinin görevleri aşağıda belirtilmiştir:</a:t>
            </a:r>
          </a:p>
          <a:p>
            <a:r>
              <a:rPr lang="tr-TR" sz="4400" dirty="0" smtClean="0">
                <a:latin typeface="+mj-lt"/>
              </a:rPr>
              <a:t>b</a:t>
            </a:r>
            <a:r>
              <a:rPr lang="tr-TR" sz="4400" dirty="0">
                <a:latin typeface="+mj-lt"/>
              </a:rPr>
              <a:t>) Çalışanların </a:t>
            </a:r>
            <a:r>
              <a:rPr lang="tr-TR" sz="4400" b="1" dirty="0">
                <a:latin typeface="+mj-lt"/>
              </a:rPr>
              <a:t>sağlık ve çalışma öykülerini işe giriş/periyodik muayene formuna yazmak ve işyeri hekimi tarafından yapılan muayene sırasında </a:t>
            </a:r>
            <a:r>
              <a:rPr lang="tr-TR" sz="4400" b="1" dirty="0">
                <a:solidFill>
                  <a:srgbClr val="FF0000"/>
                </a:solidFill>
                <a:latin typeface="+mj-lt"/>
              </a:rPr>
              <a:t>hekime yardımcı</a:t>
            </a:r>
            <a:r>
              <a:rPr lang="tr-TR" sz="4400" b="1" dirty="0">
                <a:latin typeface="+mj-lt"/>
              </a:rPr>
              <a:t> olmak.</a:t>
            </a:r>
          </a:p>
          <a:p>
            <a:r>
              <a:rPr lang="tr-TR" sz="4400" dirty="0">
                <a:latin typeface="+mj-lt"/>
              </a:rPr>
              <a:t>c) </a:t>
            </a:r>
            <a:r>
              <a:rPr lang="tr-TR" sz="4400" b="1" dirty="0">
                <a:solidFill>
                  <a:srgbClr val="FF0000"/>
                </a:solidFill>
                <a:latin typeface="+mj-lt"/>
              </a:rPr>
              <a:t>Özel politika gerektiren grupların takip edilmesi </a:t>
            </a:r>
            <a:r>
              <a:rPr lang="tr-TR" sz="4400" b="1" dirty="0">
                <a:latin typeface="+mj-lt"/>
              </a:rPr>
              <a:t>ve gerekli sağlık muayenelerinin yaptırılmasını</a:t>
            </a:r>
            <a:r>
              <a:rPr lang="tr-TR" sz="4400" dirty="0">
                <a:latin typeface="+mj-lt"/>
              </a:rPr>
              <a:t> sağlamak.</a:t>
            </a:r>
          </a:p>
          <a:p>
            <a:r>
              <a:rPr lang="tr-TR" sz="4400" dirty="0">
                <a:latin typeface="+mj-lt"/>
              </a:rPr>
              <a:t>ç) </a:t>
            </a:r>
            <a:r>
              <a:rPr lang="tr-TR" sz="4400" b="1" dirty="0">
                <a:solidFill>
                  <a:srgbClr val="FF0000"/>
                </a:solidFill>
                <a:latin typeface="+mj-lt"/>
              </a:rPr>
              <a:t>İlk yardım </a:t>
            </a:r>
            <a:r>
              <a:rPr lang="tr-TR" sz="4400" b="1" dirty="0">
                <a:latin typeface="+mj-lt"/>
              </a:rPr>
              <a:t>hizmetlerinin </a:t>
            </a:r>
            <a:r>
              <a:rPr lang="tr-TR" sz="4400" dirty="0">
                <a:latin typeface="+mj-lt"/>
              </a:rPr>
              <a:t>organizasyonu ve yürütümünde </a:t>
            </a:r>
            <a:r>
              <a:rPr lang="tr-TR" sz="4400" b="1" dirty="0">
                <a:latin typeface="+mj-lt"/>
              </a:rPr>
              <a:t>işyeri hekimi ile birlikte çalışmak.</a:t>
            </a:r>
          </a:p>
          <a:p>
            <a:r>
              <a:rPr lang="tr-TR" sz="4400" dirty="0">
                <a:latin typeface="+mj-lt"/>
              </a:rPr>
              <a:t>d) Çalışanların </a:t>
            </a:r>
            <a:r>
              <a:rPr lang="tr-TR" sz="4400" b="1" dirty="0">
                <a:solidFill>
                  <a:srgbClr val="FF0000"/>
                </a:solidFill>
                <a:latin typeface="+mj-lt"/>
              </a:rPr>
              <a:t>sağlık eğitiminde </a:t>
            </a:r>
            <a:r>
              <a:rPr lang="tr-TR" sz="4400" b="1" dirty="0">
                <a:latin typeface="+mj-lt"/>
              </a:rPr>
              <a:t>görev almak</a:t>
            </a:r>
            <a:r>
              <a:rPr lang="tr-TR" sz="4400" dirty="0">
                <a:latin typeface="+mj-lt"/>
              </a:rPr>
              <a:t>.</a:t>
            </a:r>
          </a:p>
          <a:p>
            <a:r>
              <a:rPr lang="tr-TR" sz="4400" dirty="0">
                <a:latin typeface="+mj-lt"/>
              </a:rPr>
              <a:t>e) İşyeri bina ve eklentilerinin </a:t>
            </a:r>
            <a:r>
              <a:rPr lang="tr-TR" sz="4400" b="1" dirty="0">
                <a:solidFill>
                  <a:srgbClr val="FF0000"/>
                </a:solidFill>
                <a:latin typeface="+mj-lt"/>
              </a:rPr>
              <a:t>genel hijyen şartlarının </a:t>
            </a:r>
            <a:r>
              <a:rPr lang="tr-TR" sz="4400" b="1" dirty="0">
                <a:latin typeface="+mj-lt"/>
              </a:rPr>
              <a:t>sürekli izlenip denetlemesinde</a:t>
            </a:r>
            <a:r>
              <a:rPr lang="tr-TR" sz="4400" dirty="0">
                <a:latin typeface="+mj-lt"/>
              </a:rPr>
              <a:t> işyeri hekimiyle </a:t>
            </a:r>
            <a:r>
              <a:rPr lang="tr-TR" sz="4400" dirty="0" smtClean="0">
                <a:latin typeface="+mj-lt"/>
              </a:rPr>
              <a:t>birlikte çalışmak</a:t>
            </a:r>
            <a:r>
              <a:rPr lang="tr-TR" sz="4400" dirty="0">
                <a:latin typeface="+mj-lt"/>
              </a:rPr>
              <a:t>.</a:t>
            </a:r>
          </a:p>
          <a:p>
            <a:r>
              <a:rPr lang="tr-TR" sz="4400" dirty="0">
                <a:latin typeface="+mj-lt"/>
              </a:rPr>
              <a:t>f) İşyeri hekimince verilecek iş sağlığı ve güvenliği </a:t>
            </a:r>
            <a:r>
              <a:rPr lang="tr-TR" sz="4400" b="1" dirty="0">
                <a:latin typeface="+mj-lt"/>
              </a:rPr>
              <a:t>ile ilgili diğer görevleri yürütmek.</a:t>
            </a:r>
          </a:p>
          <a:p>
            <a:r>
              <a:rPr lang="tr-TR" sz="4400" dirty="0">
                <a:latin typeface="+mj-lt"/>
              </a:rPr>
              <a:t>g) İşyerinde görevli çalışan </a:t>
            </a:r>
            <a:r>
              <a:rPr lang="tr-TR" sz="4400" b="1" dirty="0">
                <a:latin typeface="+mj-lt"/>
              </a:rPr>
              <a:t>temsilcisi ve destek elemanlarının çalışmalarına </a:t>
            </a:r>
            <a:r>
              <a:rPr lang="tr-TR" sz="4400" b="1" dirty="0">
                <a:solidFill>
                  <a:srgbClr val="FF0000"/>
                </a:solidFill>
                <a:latin typeface="+mj-lt"/>
              </a:rPr>
              <a:t>destek sağlamak</a:t>
            </a:r>
            <a:r>
              <a:rPr lang="tr-TR" sz="4400" dirty="0">
                <a:solidFill>
                  <a:srgbClr val="FF0000"/>
                </a:solidFill>
                <a:latin typeface="+mj-lt"/>
              </a:rPr>
              <a:t> </a:t>
            </a:r>
            <a:r>
              <a:rPr lang="tr-TR" sz="4400" dirty="0">
                <a:latin typeface="+mj-lt"/>
              </a:rPr>
              <a:t>ve bu kişilerle işbirliği yapmak.</a:t>
            </a: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58</a:t>
            </a:fld>
            <a:endParaRPr lang="tr-TR"/>
          </a:p>
        </p:txBody>
      </p:sp>
    </p:spTree>
    <p:extLst>
      <p:ext uri="{BB962C8B-B14F-4D97-AF65-F5344CB8AC3E}">
        <p14:creationId xmlns:p14="http://schemas.microsoft.com/office/powerpoint/2010/main" val="9817730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7016" y="332656"/>
            <a:ext cx="8856984" cy="5832648"/>
          </a:xfrm>
        </p:spPr>
        <p:txBody>
          <a:bodyPr>
            <a:normAutofit fontScale="92500" lnSpcReduction="10000"/>
          </a:bodyPr>
          <a:lstStyle/>
          <a:p>
            <a:r>
              <a:rPr lang="tr-TR" sz="3600" b="1" dirty="0">
                <a:latin typeface="+mj-lt"/>
              </a:rPr>
              <a:t>Diğer sağlık personelinin yetkileri</a:t>
            </a:r>
            <a:endParaRPr lang="tr-TR" sz="3600" dirty="0">
              <a:latin typeface="+mj-lt"/>
            </a:endParaRPr>
          </a:p>
          <a:p>
            <a:r>
              <a:rPr lang="tr-TR" sz="2400" dirty="0" smtClean="0">
                <a:latin typeface="+mj-lt"/>
              </a:rPr>
              <a:t>(1</a:t>
            </a:r>
            <a:r>
              <a:rPr lang="tr-TR" sz="2400" dirty="0">
                <a:latin typeface="+mj-lt"/>
              </a:rPr>
              <a:t>) İşyerinde görevli diğer sağlık personelinin yetkileri aşağıda belirtilmiştir:</a:t>
            </a:r>
          </a:p>
          <a:p>
            <a:r>
              <a:rPr lang="tr-TR" sz="2400" dirty="0">
                <a:latin typeface="+mj-lt"/>
              </a:rPr>
              <a:t>a) Görevi gereği </a:t>
            </a:r>
            <a:r>
              <a:rPr lang="tr-TR" sz="2400" b="1" dirty="0">
                <a:latin typeface="+mj-lt"/>
              </a:rPr>
              <a:t>işyerinin bütün bölümlerinde iş sağlığı ve güvenliği konusunda </a:t>
            </a:r>
            <a:r>
              <a:rPr lang="tr-TR" sz="2400" b="1" dirty="0">
                <a:solidFill>
                  <a:srgbClr val="FF0000"/>
                </a:solidFill>
                <a:latin typeface="+mj-lt"/>
              </a:rPr>
              <a:t>inceleme ve araştırma yapmak</a:t>
            </a:r>
            <a:r>
              <a:rPr lang="tr-TR" sz="2400" dirty="0">
                <a:latin typeface="+mj-lt"/>
              </a:rPr>
              <a:t>, gerekli </a:t>
            </a:r>
            <a:r>
              <a:rPr lang="tr-TR" sz="2400" b="1" dirty="0">
                <a:solidFill>
                  <a:srgbClr val="FF0000"/>
                </a:solidFill>
                <a:latin typeface="+mj-lt"/>
              </a:rPr>
              <a:t>bilgi ve belgelere ulaşmak</a:t>
            </a:r>
            <a:r>
              <a:rPr lang="tr-TR" sz="2400" b="1" dirty="0">
                <a:latin typeface="+mj-lt"/>
              </a:rPr>
              <a:t> </a:t>
            </a:r>
            <a:r>
              <a:rPr lang="tr-TR" sz="2400" dirty="0">
                <a:latin typeface="+mj-lt"/>
              </a:rPr>
              <a:t>ve çalışanlarla görüşmek.</a:t>
            </a:r>
          </a:p>
          <a:p>
            <a:r>
              <a:rPr lang="tr-TR" sz="2400" dirty="0">
                <a:latin typeface="+mj-lt"/>
              </a:rPr>
              <a:t>b) Görevinin gerektirdiği konularda </a:t>
            </a:r>
            <a:r>
              <a:rPr lang="tr-TR" sz="2400" u="sng" dirty="0">
                <a:latin typeface="+mj-lt"/>
              </a:rPr>
              <a:t>işveren ve işyeri hekiminin bilgisi dâhilinde </a:t>
            </a:r>
            <a:r>
              <a:rPr lang="tr-TR" sz="2400" b="1" dirty="0">
                <a:latin typeface="+mj-lt"/>
              </a:rPr>
              <a:t>ilgili kurum ve kuruluşlarla işyerinin iç düzenlemelerine uygun olarak </a:t>
            </a:r>
            <a:r>
              <a:rPr lang="tr-TR" sz="2400" b="1" dirty="0">
                <a:solidFill>
                  <a:srgbClr val="FF0000"/>
                </a:solidFill>
                <a:latin typeface="+mj-lt"/>
              </a:rPr>
              <a:t>işbirliği yapmak.</a:t>
            </a:r>
          </a:p>
          <a:p>
            <a:r>
              <a:rPr lang="tr-TR" sz="2400" dirty="0">
                <a:latin typeface="+mj-lt"/>
              </a:rPr>
              <a:t>(2) Tam süreli iş sözleşmesi ile görevlendirilen diğer </a:t>
            </a:r>
            <a:r>
              <a:rPr lang="tr-TR" sz="2400" dirty="0" smtClean="0">
                <a:latin typeface="+mj-lt"/>
              </a:rPr>
              <a:t>sağlık personeli</a:t>
            </a:r>
            <a:r>
              <a:rPr lang="tr-TR" sz="2400" dirty="0">
                <a:latin typeface="+mj-lt"/>
              </a:rPr>
              <a:t>, </a:t>
            </a:r>
            <a:r>
              <a:rPr lang="tr-TR" sz="2400" b="1" dirty="0">
                <a:latin typeface="+mj-lt"/>
              </a:rPr>
              <a:t>çalıştığı işyeri ile ilgili mesleki gelişmelerini sağlamaya yönelik </a:t>
            </a:r>
            <a:r>
              <a:rPr lang="tr-TR" sz="2400" b="1" dirty="0">
                <a:solidFill>
                  <a:srgbClr val="FF0000"/>
                </a:solidFill>
                <a:latin typeface="+mj-lt"/>
              </a:rPr>
              <a:t>eğitim, seminer ve panel gibi organizasyonlara katılma </a:t>
            </a:r>
            <a:r>
              <a:rPr lang="tr-TR" sz="2400" b="1" dirty="0">
                <a:latin typeface="+mj-lt"/>
              </a:rPr>
              <a:t>hakkına sahiptir</a:t>
            </a:r>
            <a:r>
              <a:rPr lang="tr-TR" sz="2400" dirty="0">
                <a:latin typeface="+mj-lt"/>
              </a:rPr>
              <a:t>. Bu gibi organizasyonlarda geçen sürelerden </a:t>
            </a:r>
            <a:r>
              <a:rPr lang="tr-TR" sz="2400" b="1" dirty="0">
                <a:latin typeface="+mj-lt"/>
              </a:rPr>
              <a:t>bir yıl içerisinde toplam beş iş günü kadarı çalışma süresinden sayılır </a:t>
            </a:r>
            <a:r>
              <a:rPr lang="tr-TR" sz="2400" dirty="0">
                <a:latin typeface="+mj-lt"/>
              </a:rPr>
              <a:t>ve bu süreler sebebiyle diğer sağlık personelinin </a:t>
            </a:r>
            <a:r>
              <a:rPr lang="tr-TR" sz="2400" b="1" dirty="0">
                <a:latin typeface="+mj-lt"/>
              </a:rPr>
              <a:t>ücretinden herhangi bir kesinti yapılamaz</a:t>
            </a:r>
          </a:p>
        </p:txBody>
      </p:sp>
      <p:sp>
        <p:nvSpPr>
          <p:cNvPr id="4" name="Slayt Numarası Yer Tutucusu 3"/>
          <p:cNvSpPr>
            <a:spLocks noGrp="1"/>
          </p:cNvSpPr>
          <p:nvPr>
            <p:ph type="sldNum" sz="quarter" idx="12"/>
          </p:nvPr>
        </p:nvSpPr>
        <p:spPr/>
        <p:txBody>
          <a:bodyPr/>
          <a:lstStyle/>
          <a:p>
            <a:fld id="{B1DEFA8C-F947-479F-BE07-76B6B3F80BF1}" type="slidenum">
              <a:rPr lang="tr-TR" smtClean="0"/>
              <a:pPr/>
              <a:t>59</a:t>
            </a:fld>
            <a:endParaRPr lang="tr-TR"/>
          </a:p>
        </p:txBody>
      </p:sp>
    </p:spTree>
    <p:extLst>
      <p:ext uri="{BB962C8B-B14F-4D97-AF65-F5344CB8AC3E}">
        <p14:creationId xmlns:p14="http://schemas.microsoft.com/office/powerpoint/2010/main" val="3533363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60648"/>
            <a:ext cx="8568952" cy="1143000"/>
          </a:xfrm>
        </p:spPr>
        <p:txBody>
          <a:bodyPr>
            <a:noAutofit/>
          </a:bodyPr>
          <a:lstStyle/>
          <a:p>
            <a:pPr marL="342900" lvl="0" indent="-342900">
              <a:spcBef>
                <a:spcPct val="20000"/>
              </a:spcBef>
            </a:pPr>
            <a:r>
              <a:rPr lang="tr-TR" sz="2800" b="1" dirty="0">
                <a:solidFill>
                  <a:schemeClr val="tx1"/>
                </a:solidFill>
                <a:latin typeface="+mj-lt"/>
              </a:rPr>
              <a:t>İşverenin iş sağlığı ve güvenliği hizmetleri ile ilgili yükümlülükleri</a:t>
            </a:r>
            <a:r>
              <a:rPr lang="tr-TR" sz="3200" b="1" dirty="0">
                <a:solidFill>
                  <a:schemeClr val="tx1"/>
                </a:solidFill>
                <a:latin typeface="+mj-lt"/>
              </a:rPr>
              <a:t/>
            </a:r>
            <a:br>
              <a:rPr lang="tr-TR" sz="3200" b="1" dirty="0">
                <a:solidFill>
                  <a:schemeClr val="tx1"/>
                </a:solidFill>
                <a:latin typeface="+mj-lt"/>
              </a:rPr>
            </a:br>
            <a:endParaRPr lang="tr-TR" sz="3200" b="1" dirty="0">
              <a:solidFill>
                <a:schemeClr val="tx1"/>
              </a:solidFill>
              <a:latin typeface="+mj-lt"/>
            </a:endParaRPr>
          </a:p>
        </p:txBody>
      </p:sp>
      <p:sp>
        <p:nvSpPr>
          <p:cNvPr id="3" name="İçerik Yer Tutucusu 2"/>
          <p:cNvSpPr>
            <a:spLocks noGrp="1"/>
          </p:cNvSpPr>
          <p:nvPr>
            <p:ph idx="1"/>
          </p:nvPr>
        </p:nvSpPr>
        <p:spPr>
          <a:xfrm>
            <a:off x="-34240" y="908720"/>
            <a:ext cx="9070736" cy="5949280"/>
          </a:xfrm>
        </p:spPr>
        <p:txBody>
          <a:bodyPr>
            <a:normAutofit lnSpcReduction="10000"/>
          </a:bodyPr>
          <a:lstStyle/>
          <a:p>
            <a:pPr algn="just"/>
            <a:r>
              <a:rPr lang="tr-TR" sz="2800" dirty="0" smtClean="0">
                <a:latin typeface="+mj-lt"/>
              </a:rPr>
              <a:t>-</a:t>
            </a:r>
            <a:r>
              <a:rPr lang="tr-TR" sz="2000" dirty="0" smtClean="0">
                <a:latin typeface="+mj-lt"/>
              </a:rPr>
              <a:t>  </a:t>
            </a:r>
            <a:r>
              <a:rPr lang="tr-TR" sz="2400" dirty="0">
                <a:latin typeface="+mj-lt"/>
              </a:rPr>
              <a:t>İşveren, işyerlerinde alınması gereken iş sağlığı ve güvenliği tedbirlerinin belirlenmesi ve uygulanmasının izlenmesi, iş kazası ve meslek hastalıklarının önlenmesi, çalışanların ilk yardım ve acil tedavi ile koruyucu sağlık ve güvenlik hizmetlerinin yürütülmesi amacıyla; çalışanları arasından </a:t>
            </a:r>
            <a:r>
              <a:rPr lang="tr-TR" sz="2400" dirty="0" smtClean="0">
                <a:latin typeface="+mj-lt"/>
              </a:rPr>
              <a:t>haiz </a:t>
            </a:r>
            <a:r>
              <a:rPr lang="tr-TR" sz="2400" dirty="0">
                <a:latin typeface="+mj-lt"/>
              </a:rPr>
              <a:t>bir veya birden fazla </a:t>
            </a:r>
            <a:r>
              <a:rPr lang="tr-TR" sz="2400" b="1" dirty="0">
                <a:solidFill>
                  <a:srgbClr val="FF0000"/>
                </a:solidFill>
                <a:latin typeface="+mj-lt"/>
              </a:rPr>
              <a:t>işyeri hekimi, iş güvenliği uzmanı ve diğer sağlık personeli görevlendirir.</a:t>
            </a:r>
            <a:r>
              <a:rPr lang="tr-TR" sz="2400" dirty="0">
                <a:latin typeface="+mj-lt"/>
              </a:rPr>
              <a:t> Gerekli nitelikleri haiz olması halinde </a:t>
            </a:r>
            <a:r>
              <a:rPr lang="tr-TR" sz="2400" b="1" dirty="0">
                <a:latin typeface="+mj-lt"/>
              </a:rPr>
              <a:t>tehlike sınıfı ve çalışan sayısını dikkate alarak</a:t>
            </a:r>
            <a:r>
              <a:rPr lang="tr-TR" sz="2400" dirty="0">
                <a:latin typeface="+mj-lt"/>
              </a:rPr>
              <a:t> bu hizmetin yerine getirilmesini </a:t>
            </a:r>
            <a:r>
              <a:rPr lang="tr-TR" sz="2400" b="1" dirty="0">
                <a:solidFill>
                  <a:srgbClr val="FF0000"/>
                </a:solidFill>
                <a:latin typeface="+mj-lt"/>
              </a:rPr>
              <a:t>kendisi üstlenebilir</a:t>
            </a:r>
            <a:r>
              <a:rPr lang="tr-TR" sz="2400" b="1" dirty="0" smtClean="0">
                <a:solidFill>
                  <a:srgbClr val="FF0000"/>
                </a:solidFill>
                <a:latin typeface="+mj-lt"/>
              </a:rPr>
              <a:t>.</a:t>
            </a:r>
          </a:p>
          <a:p>
            <a:pPr algn="just"/>
            <a:endParaRPr lang="tr-TR" sz="2400" dirty="0">
              <a:latin typeface="+mj-lt"/>
            </a:endParaRPr>
          </a:p>
          <a:p>
            <a:pPr algn="just"/>
            <a:r>
              <a:rPr lang="tr-TR" sz="2400" dirty="0" smtClean="0">
                <a:latin typeface="+mj-lt"/>
              </a:rPr>
              <a:t>- İşveren</a:t>
            </a:r>
            <a:r>
              <a:rPr lang="tr-TR" sz="2400" dirty="0">
                <a:latin typeface="+mj-lt"/>
              </a:rPr>
              <a:t>, işyerinde gerekli niteliklere sahip personel bulunmaması halinde </a:t>
            </a:r>
            <a:r>
              <a:rPr lang="tr-TR" sz="2400" dirty="0" smtClean="0">
                <a:latin typeface="+mj-lt"/>
              </a:rPr>
              <a:t>yukarıda sayılan </a:t>
            </a:r>
            <a:r>
              <a:rPr lang="tr-TR" sz="2400" dirty="0">
                <a:latin typeface="+mj-lt"/>
              </a:rPr>
              <a:t>yükümlülüklerinin tamamını veya bir kısmını, </a:t>
            </a:r>
            <a:r>
              <a:rPr lang="tr-TR" sz="2400" dirty="0" smtClean="0">
                <a:latin typeface="+mj-lt"/>
              </a:rPr>
              <a:t> </a:t>
            </a:r>
            <a:r>
              <a:rPr lang="tr-TR" sz="2400" b="1" dirty="0" err="1" smtClean="0">
                <a:solidFill>
                  <a:srgbClr val="FF0000"/>
                </a:solidFill>
                <a:latin typeface="+mj-lt"/>
              </a:rPr>
              <a:t>OSGB’lerden</a:t>
            </a:r>
            <a:r>
              <a:rPr lang="tr-TR" sz="2400" b="1" dirty="0" smtClean="0">
                <a:solidFill>
                  <a:srgbClr val="FF0000"/>
                </a:solidFill>
                <a:latin typeface="+mj-lt"/>
              </a:rPr>
              <a:t> </a:t>
            </a:r>
            <a:r>
              <a:rPr lang="tr-TR" sz="2400" b="1" dirty="0">
                <a:solidFill>
                  <a:srgbClr val="FF0000"/>
                </a:solidFill>
                <a:latin typeface="+mj-lt"/>
              </a:rPr>
              <a:t>hizmet alarak yerine getirebilir</a:t>
            </a:r>
            <a:r>
              <a:rPr lang="tr-TR" sz="2400" b="1" dirty="0" smtClean="0">
                <a:solidFill>
                  <a:srgbClr val="FF0000"/>
                </a:solidFill>
                <a:latin typeface="+mj-lt"/>
              </a:rPr>
              <a:t>.</a:t>
            </a:r>
          </a:p>
          <a:p>
            <a:pPr algn="just"/>
            <a:r>
              <a:rPr lang="tr-TR" sz="2400" dirty="0" smtClean="0">
                <a:latin typeface="+mj-lt"/>
              </a:rPr>
              <a:t>- İşveren</a:t>
            </a:r>
            <a:r>
              <a:rPr lang="tr-TR" sz="2400" dirty="0">
                <a:latin typeface="+mj-lt"/>
              </a:rPr>
              <a:t>, </a:t>
            </a:r>
            <a:r>
              <a:rPr lang="tr-TR" sz="2400" b="1" dirty="0">
                <a:latin typeface="+mj-lt"/>
              </a:rPr>
              <a:t>işyeri hekimi ve iş güvenliği uzmanının </a:t>
            </a:r>
            <a:r>
              <a:rPr lang="tr-TR" sz="2400" b="1" dirty="0">
                <a:solidFill>
                  <a:srgbClr val="FF0000"/>
                </a:solidFill>
                <a:latin typeface="+mj-lt"/>
              </a:rPr>
              <a:t>tam süreli </a:t>
            </a:r>
            <a:r>
              <a:rPr lang="tr-TR" sz="2400" b="1" dirty="0">
                <a:latin typeface="+mj-lt"/>
              </a:rPr>
              <a:t>görevlendirilmesi </a:t>
            </a:r>
            <a:r>
              <a:rPr lang="tr-TR" sz="2400" b="1" dirty="0">
                <a:solidFill>
                  <a:srgbClr val="FF0000"/>
                </a:solidFill>
                <a:latin typeface="+mj-lt"/>
              </a:rPr>
              <a:t>gereken durumlarda İSGB kurar</a:t>
            </a:r>
            <a:r>
              <a:rPr lang="tr-TR" sz="2400" b="1" dirty="0" smtClean="0">
                <a:latin typeface="+mj-lt"/>
              </a:rPr>
              <a:t>. </a:t>
            </a:r>
            <a:endParaRPr lang="tr-TR" sz="2400" b="1" dirty="0" smtClean="0">
              <a:solidFill>
                <a:srgbClr val="0070C0"/>
              </a:solidFill>
              <a:latin typeface="+mj-lt"/>
            </a:endParaRPr>
          </a:p>
          <a:p>
            <a:pPr algn="just"/>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20305388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76672"/>
            <a:ext cx="9144000" cy="5976664"/>
          </a:xfrm>
        </p:spPr>
        <p:txBody>
          <a:bodyPr>
            <a:normAutofit fontScale="85000" lnSpcReduction="20000"/>
          </a:bodyPr>
          <a:lstStyle/>
          <a:p>
            <a:pPr marL="0" indent="0">
              <a:buNone/>
            </a:pPr>
            <a:r>
              <a:rPr lang="tr-TR" b="1" dirty="0" smtClean="0">
                <a:latin typeface="+mj-lt"/>
              </a:rPr>
              <a:t> </a:t>
            </a:r>
            <a:r>
              <a:rPr lang="tr-TR" sz="4000" b="1" dirty="0" smtClean="0">
                <a:latin typeface="+mj-lt"/>
              </a:rPr>
              <a:t>Diğer </a:t>
            </a:r>
            <a:r>
              <a:rPr lang="tr-TR" sz="4000" b="1" dirty="0">
                <a:latin typeface="+mj-lt"/>
              </a:rPr>
              <a:t>sağlık personelinin yükümlülükleri</a:t>
            </a:r>
            <a:endParaRPr lang="tr-TR" sz="4000" dirty="0">
              <a:latin typeface="+mj-lt"/>
            </a:endParaRPr>
          </a:p>
          <a:p>
            <a:r>
              <a:rPr lang="tr-TR" dirty="0">
                <a:latin typeface="+mj-lt"/>
              </a:rPr>
              <a:t> (1) İşyerinde görevli diğer sağlık personeli, bu Yönetmelikte belirtilen görevlerini yaparken, işin normal akışını mümkün olduğu kadar </a:t>
            </a:r>
            <a:r>
              <a:rPr lang="tr-TR" dirty="0">
                <a:solidFill>
                  <a:srgbClr val="FF0000"/>
                </a:solidFill>
                <a:latin typeface="+mj-lt"/>
              </a:rPr>
              <a:t>aksatmamak</a:t>
            </a:r>
            <a:r>
              <a:rPr lang="tr-TR" dirty="0">
                <a:latin typeface="+mj-lt"/>
              </a:rPr>
              <a:t> ve verimli bir çalışma ortamının sağlanmasına katkıda bulunmak, işverenin ve işyerinin meslek sırları, ekonomik ve ticari durumları hakkındaki bilgiler ile çalışanın kişisel sağlık dosyasındaki bilgileri </a:t>
            </a:r>
            <a:r>
              <a:rPr lang="tr-TR" b="1" dirty="0">
                <a:solidFill>
                  <a:srgbClr val="FF0000"/>
                </a:solidFill>
                <a:latin typeface="+mj-lt"/>
              </a:rPr>
              <a:t>gizli tutmak</a:t>
            </a:r>
            <a:r>
              <a:rPr lang="tr-TR" b="1" dirty="0">
                <a:latin typeface="+mj-lt"/>
              </a:rPr>
              <a:t>la yükümlüdürler</a:t>
            </a:r>
            <a:r>
              <a:rPr lang="tr-TR" b="1" dirty="0" smtClean="0">
                <a:latin typeface="+mj-lt"/>
              </a:rPr>
              <a:t>.</a:t>
            </a:r>
          </a:p>
          <a:p>
            <a:endParaRPr lang="tr-TR" dirty="0">
              <a:latin typeface="+mj-lt"/>
            </a:endParaRPr>
          </a:p>
          <a:p>
            <a:r>
              <a:rPr lang="tr-TR" dirty="0">
                <a:latin typeface="+mj-lt"/>
              </a:rPr>
              <a:t>(2) İşyerinde görevli diğer sağlık personeli, iş sağlığı ve güvenliği hizmetlerinin yürütülmesindeki </a:t>
            </a:r>
            <a:r>
              <a:rPr lang="tr-TR" b="1" dirty="0">
                <a:latin typeface="+mj-lt"/>
              </a:rPr>
              <a:t>ihmallerinden dolayı, hizmet sundukları </a:t>
            </a:r>
            <a:r>
              <a:rPr lang="tr-TR" b="1" dirty="0">
                <a:solidFill>
                  <a:srgbClr val="FF0000"/>
                </a:solidFill>
                <a:latin typeface="+mj-lt"/>
              </a:rPr>
              <a:t>işverene karşı sorumludur</a:t>
            </a:r>
            <a:r>
              <a:rPr lang="tr-TR" b="1" dirty="0" smtClean="0">
                <a:solidFill>
                  <a:srgbClr val="FF0000"/>
                </a:solidFill>
                <a:latin typeface="+mj-lt"/>
              </a:rPr>
              <a:t>.</a:t>
            </a:r>
          </a:p>
          <a:p>
            <a:endParaRPr lang="tr-TR" dirty="0">
              <a:latin typeface="+mj-lt"/>
            </a:endParaRPr>
          </a:p>
          <a:p>
            <a:r>
              <a:rPr lang="tr-TR" dirty="0">
                <a:latin typeface="+mj-lt"/>
              </a:rPr>
              <a:t>(3) Diğer sağlık personeli, görevlendirildiği işyerinde </a:t>
            </a:r>
            <a:r>
              <a:rPr lang="tr-TR" b="1" dirty="0" smtClean="0">
                <a:latin typeface="+mj-lt"/>
              </a:rPr>
              <a:t>iş sağlığı ve güvenliğine ilişkin </a:t>
            </a:r>
            <a:r>
              <a:rPr lang="tr-TR" b="1" dirty="0" smtClean="0">
                <a:solidFill>
                  <a:srgbClr val="FF0000"/>
                </a:solidFill>
                <a:latin typeface="+mj-lt"/>
              </a:rPr>
              <a:t>tespit ve tavsiyelerini işyeri hekimine iletmek</a:t>
            </a:r>
            <a:r>
              <a:rPr lang="tr-TR" b="1" dirty="0" smtClean="0">
                <a:latin typeface="+mj-lt"/>
              </a:rPr>
              <a:t>le yükümlüdür.</a:t>
            </a:r>
            <a:endParaRPr lang="tr-TR" b="1" dirty="0">
              <a:latin typeface="+mj-lt"/>
            </a:endParaRP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60</a:t>
            </a:fld>
            <a:endParaRPr lang="tr-TR"/>
          </a:p>
        </p:txBody>
      </p:sp>
    </p:spTree>
    <p:extLst>
      <p:ext uri="{BB962C8B-B14F-4D97-AF65-F5344CB8AC3E}">
        <p14:creationId xmlns:p14="http://schemas.microsoft.com/office/powerpoint/2010/main" val="349203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9036496" cy="6408712"/>
          </a:xfrm>
          <a:ln>
            <a:solidFill>
              <a:schemeClr val="accent1"/>
            </a:solidFill>
          </a:ln>
        </p:spPr>
        <p:txBody>
          <a:bodyPr>
            <a:normAutofit/>
          </a:bodyPr>
          <a:lstStyle/>
          <a:p>
            <a:pPr marL="0" indent="0">
              <a:buNone/>
            </a:pPr>
            <a:r>
              <a:rPr lang="tr-TR" b="1" dirty="0" smtClean="0">
                <a:latin typeface="+mj-lt"/>
              </a:rPr>
              <a:t>  </a:t>
            </a:r>
            <a:r>
              <a:rPr lang="tr-TR" sz="3900" b="1" dirty="0" smtClean="0">
                <a:latin typeface="+mj-lt"/>
              </a:rPr>
              <a:t>Diğer </a:t>
            </a:r>
            <a:r>
              <a:rPr lang="tr-TR" sz="3900" b="1" dirty="0">
                <a:latin typeface="+mj-lt"/>
              </a:rPr>
              <a:t>sağlık personelinin çalışma süreleri</a:t>
            </a:r>
            <a:endParaRPr lang="tr-TR" sz="3900" dirty="0">
              <a:latin typeface="+mj-lt"/>
            </a:endParaRPr>
          </a:p>
          <a:p>
            <a:r>
              <a:rPr lang="tr-TR" sz="2800" dirty="0" smtClean="0">
                <a:latin typeface="+mj-lt"/>
              </a:rPr>
              <a:t>a</a:t>
            </a:r>
            <a:r>
              <a:rPr lang="tr-TR" sz="2800" dirty="0">
                <a:latin typeface="+mj-lt"/>
              </a:rPr>
              <a:t>) </a:t>
            </a:r>
            <a:r>
              <a:rPr lang="tr-TR" sz="2800" b="1" u="sng" dirty="0">
                <a:latin typeface="+mj-lt"/>
              </a:rPr>
              <a:t>10’dan az çalışanı olan ve </a:t>
            </a:r>
            <a:r>
              <a:rPr lang="tr-TR" sz="2800" b="1" u="sng" dirty="0">
                <a:solidFill>
                  <a:srgbClr val="FF0000"/>
                </a:solidFill>
                <a:latin typeface="+mj-lt"/>
              </a:rPr>
              <a:t>az tehlikeli veya tehlikeli </a:t>
            </a:r>
            <a:r>
              <a:rPr lang="tr-TR" sz="2800" b="1" dirty="0">
                <a:latin typeface="+mj-lt"/>
              </a:rPr>
              <a:t>sınıfta </a:t>
            </a:r>
            <a:r>
              <a:rPr lang="tr-TR" sz="2800" dirty="0">
                <a:latin typeface="+mj-lt"/>
              </a:rPr>
              <a:t>yer alan işyerlerinde </a:t>
            </a:r>
            <a:r>
              <a:rPr lang="tr-TR" sz="2800" b="1" dirty="0">
                <a:solidFill>
                  <a:srgbClr val="FF0000"/>
                </a:solidFill>
                <a:latin typeface="+mj-lt"/>
              </a:rPr>
              <a:t>çalışan başına yılda en az 35 dakika</a:t>
            </a:r>
            <a:r>
              <a:rPr lang="tr-TR" sz="2800" b="1" dirty="0" smtClean="0">
                <a:solidFill>
                  <a:srgbClr val="FF0000"/>
                </a:solidFill>
                <a:latin typeface="+mj-lt"/>
              </a:rPr>
              <a:t>.</a:t>
            </a:r>
          </a:p>
          <a:p>
            <a:r>
              <a:rPr lang="tr-TR" sz="2800" dirty="0" smtClean="0">
                <a:solidFill>
                  <a:srgbClr val="0070C0"/>
                </a:solidFill>
                <a:latin typeface="+mj-lt"/>
              </a:rPr>
              <a:t>b)</a:t>
            </a:r>
            <a:r>
              <a:rPr lang="tr-TR" sz="2800" b="1" i="1" dirty="0" smtClean="0">
                <a:latin typeface="+mj-lt"/>
              </a:rPr>
              <a:t> </a:t>
            </a:r>
            <a:r>
              <a:rPr lang="tr-TR" sz="2800" b="1" u="sng" dirty="0" smtClean="0">
                <a:solidFill>
                  <a:srgbClr val="FF0000"/>
                </a:solidFill>
                <a:latin typeface="+mj-lt"/>
              </a:rPr>
              <a:t>Diğer</a:t>
            </a:r>
            <a:r>
              <a:rPr lang="tr-TR" sz="2800" b="1" u="sng" dirty="0" smtClean="0">
                <a:latin typeface="+mj-lt"/>
              </a:rPr>
              <a:t> işyerlerinden </a:t>
            </a:r>
            <a:endParaRPr lang="tr-TR" sz="2000" b="1" u="sng" dirty="0">
              <a:latin typeface="+mj-lt"/>
            </a:endParaRPr>
          </a:p>
          <a:p>
            <a:r>
              <a:rPr lang="tr-TR" sz="2800" dirty="0">
                <a:latin typeface="+mj-lt"/>
              </a:rPr>
              <a:t>1) </a:t>
            </a:r>
            <a:r>
              <a:rPr lang="tr-TR" sz="2800" b="1" dirty="0">
                <a:latin typeface="+mj-lt"/>
              </a:rPr>
              <a:t>Az tehlikeli </a:t>
            </a:r>
            <a:r>
              <a:rPr lang="tr-TR" sz="2800" dirty="0">
                <a:latin typeface="+mj-lt"/>
              </a:rPr>
              <a:t>sınıfta yer alanlarda, </a:t>
            </a:r>
            <a:r>
              <a:rPr lang="tr-TR" sz="2800" b="1" dirty="0">
                <a:solidFill>
                  <a:srgbClr val="FF0000"/>
                </a:solidFill>
                <a:latin typeface="+mj-lt"/>
              </a:rPr>
              <a:t>çalışan başına ayda en az 6 dakika.</a:t>
            </a:r>
          </a:p>
          <a:p>
            <a:r>
              <a:rPr lang="tr-TR" sz="2800" dirty="0">
                <a:latin typeface="+mj-lt"/>
              </a:rPr>
              <a:t>2) </a:t>
            </a:r>
            <a:r>
              <a:rPr lang="tr-TR" sz="2800" b="1" dirty="0">
                <a:latin typeface="+mj-lt"/>
              </a:rPr>
              <a:t>Tehlikeli</a:t>
            </a:r>
            <a:r>
              <a:rPr lang="tr-TR" sz="2800" dirty="0">
                <a:latin typeface="+mj-lt"/>
              </a:rPr>
              <a:t> sınıfta yer alanlarda, </a:t>
            </a:r>
            <a:r>
              <a:rPr lang="tr-TR" sz="2800" b="1" dirty="0">
                <a:solidFill>
                  <a:srgbClr val="FF0000"/>
                </a:solidFill>
                <a:latin typeface="+mj-lt"/>
              </a:rPr>
              <a:t>çalışan başına ayda en az 9 dakika.</a:t>
            </a:r>
          </a:p>
          <a:p>
            <a:r>
              <a:rPr lang="tr-TR" sz="2800" dirty="0">
                <a:latin typeface="+mj-lt"/>
              </a:rPr>
              <a:t>3) </a:t>
            </a:r>
            <a:r>
              <a:rPr lang="tr-TR" sz="2800" b="1" dirty="0">
                <a:latin typeface="+mj-lt"/>
              </a:rPr>
              <a:t>Çok tehlikeli </a:t>
            </a:r>
            <a:r>
              <a:rPr lang="tr-TR" sz="2800" dirty="0">
                <a:latin typeface="+mj-lt"/>
              </a:rPr>
              <a:t>sınıfta yer alanlarda, </a:t>
            </a:r>
            <a:r>
              <a:rPr lang="tr-TR" sz="2800" b="1" dirty="0">
                <a:solidFill>
                  <a:srgbClr val="FF0000"/>
                </a:solidFill>
                <a:latin typeface="+mj-lt"/>
              </a:rPr>
              <a:t>çalışan başına ayda en az 12 dakika</a:t>
            </a:r>
            <a:r>
              <a:rPr lang="tr-TR" sz="2800" b="1" dirty="0" smtClean="0">
                <a:solidFill>
                  <a:srgbClr val="FF0000"/>
                </a:solidFill>
                <a:latin typeface="+mj-lt"/>
              </a:rPr>
              <a:t>.</a:t>
            </a:r>
          </a:p>
          <a:p>
            <a:pPr marL="0" indent="0">
              <a:buNone/>
            </a:pPr>
            <a:endParaRPr lang="tr-TR" sz="3000" dirty="0">
              <a:latin typeface="+mj-lt"/>
            </a:endParaRPr>
          </a:p>
          <a:p>
            <a:endParaRPr lang="tr-TR" sz="30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61</a:t>
            </a:fld>
            <a:endParaRPr lang="tr-TR"/>
          </a:p>
        </p:txBody>
      </p:sp>
    </p:spTree>
    <p:extLst>
      <p:ext uri="{BB962C8B-B14F-4D97-AF65-F5344CB8AC3E}">
        <p14:creationId xmlns:p14="http://schemas.microsoft.com/office/powerpoint/2010/main" val="3715185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60648"/>
            <a:ext cx="8568952" cy="4752528"/>
          </a:xfrm>
        </p:spPr>
        <p:txBody>
          <a:bodyPr>
            <a:normAutofit fontScale="92500"/>
          </a:bodyPr>
          <a:lstStyle/>
          <a:p>
            <a:endParaRPr lang="tr-TR" b="1" dirty="0" smtClean="0">
              <a:solidFill>
                <a:srgbClr val="FF0000"/>
              </a:solidFill>
              <a:latin typeface="+mj-lt"/>
            </a:endParaRPr>
          </a:p>
          <a:p>
            <a:r>
              <a:rPr lang="tr-TR" b="1" dirty="0" smtClean="0">
                <a:latin typeface="+mj-lt"/>
              </a:rPr>
              <a:t>Eğitim </a:t>
            </a:r>
            <a:r>
              <a:rPr lang="tr-TR" b="1" dirty="0">
                <a:latin typeface="+mj-lt"/>
              </a:rPr>
              <a:t>kurumlarının eğitici </a:t>
            </a:r>
            <a:r>
              <a:rPr lang="tr-TR" b="1" dirty="0" smtClean="0">
                <a:latin typeface="+mj-lt"/>
              </a:rPr>
              <a:t>kadrosu</a:t>
            </a:r>
            <a:endParaRPr lang="tr-TR" dirty="0">
              <a:latin typeface="+mj-lt"/>
            </a:endParaRPr>
          </a:p>
          <a:p>
            <a:r>
              <a:rPr lang="tr-TR" dirty="0" smtClean="0">
                <a:latin typeface="+mj-lt"/>
              </a:rPr>
              <a:t> </a:t>
            </a:r>
            <a:r>
              <a:rPr lang="tr-TR" sz="2800" dirty="0">
                <a:latin typeface="+mj-lt"/>
              </a:rPr>
              <a:t>Eğitim kurumları, işyeri hekimliği ve diğer sağlık personeli eğitim programı için bu Yönetmelikte belirtilen </a:t>
            </a:r>
            <a:r>
              <a:rPr lang="tr-TR" sz="2800" u="sng" dirty="0">
                <a:latin typeface="+mj-lt"/>
              </a:rPr>
              <a:t>eğitici belgesine sahip </a:t>
            </a:r>
            <a:r>
              <a:rPr lang="tr-TR" sz="2800" dirty="0">
                <a:latin typeface="+mj-lt"/>
              </a:rPr>
              <a:t>olan </a:t>
            </a:r>
            <a:r>
              <a:rPr lang="tr-TR" sz="2800" b="1" dirty="0">
                <a:solidFill>
                  <a:srgbClr val="FF0000"/>
                </a:solidFill>
                <a:latin typeface="+mj-lt"/>
              </a:rPr>
              <a:t>en az iki hekim ile tam süreli</a:t>
            </a:r>
            <a:r>
              <a:rPr lang="tr-TR" sz="2800" b="1" dirty="0" smtClean="0">
                <a:solidFill>
                  <a:srgbClr val="FF0000"/>
                </a:solidFill>
                <a:latin typeface="+mj-lt"/>
              </a:rPr>
              <a:t>,    </a:t>
            </a:r>
            <a:r>
              <a:rPr lang="tr-TR" sz="2800" b="1" dirty="0" smtClean="0">
                <a:latin typeface="+mj-lt"/>
              </a:rPr>
              <a:t>(</a:t>
            </a:r>
            <a:r>
              <a:rPr lang="tr-TR" sz="2400" b="1" dirty="0" smtClean="0">
                <a:latin typeface="+mj-lt"/>
              </a:rPr>
              <a:t>İGU </a:t>
            </a:r>
            <a:r>
              <a:rPr lang="tr-TR" sz="2400" b="1" dirty="0" err="1" smtClean="0">
                <a:latin typeface="+mj-lt"/>
              </a:rPr>
              <a:t>Eğt</a:t>
            </a:r>
            <a:r>
              <a:rPr lang="tr-TR" sz="2400" b="1" dirty="0" smtClean="0">
                <a:latin typeface="+mj-lt"/>
              </a:rPr>
              <a:t>. Kur. : 4</a:t>
            </a:r>
            <a:r>
              <a:rPr lang="tr-TR" sz="2800" b="1" dirty="0" smtClean="0">
                <a:latin typeface="+mj-lt"/>
              </a:rPr>
              <a:t>)</a:t>
            </a:r>
          </a:p>
          <a:p>
            <a:endParaRPr lang="tr-TR" sz="2800" b="1" dirty="0">
              <a:latin typeface="+mj-lt"/>
            </a:endParaRPr>
          </a:p>
          <a:p>
            <a:r>
              <a:rPr lang="tr-TR" sz="2800" dirty="0" smtClean="0">
                <a:latin typeface="+mj-lt"/>
              </a:rPr>
              <a:t> </a:t>
            </a:r>
            <a:r>
              <a:rPr lang="tr-TR" sz="2800" dirty="0">
                <a:latin typeface="+mj-lt"/>
              </a:rPr>
              <a:t>Genel Müdürlükçe belirlenecek </a:t>
            </a:r>
            <a:r>
              <a:rPr lang="tr-TR" sz="2800" u="sng" dirty="0">
                <a:latin typeface="+mj-lt"/>
              </a:rPr>
              <a:t>müfredatta belirtilen konulara uygun eğitici belgesine sahip </a:t>
            </a:r>
            <a:r>
              <a:rPr lang="tr-TR" sz="2800" b="1" dirty="0">
                <a:solidFill>
                  <a:srgbClr val="FF0000"/>
                </a:solidFill>
                <a:latin typeface="+mj-lt"/>
              </a:rPr>
              <a:t>diğer eğiticiler ile kısmi süreli </a:t>
            </a:r>
            <a:r>
              <a:rPr lang="tr-TR" sz="2800" b="1" dirty="0">
                <a:latin typeface="+mj-lt"/>
              </a:rPr>
              <a:t>iş sözleşmesi yapar.</a:t>
            </a:r>
          </a:p>
          <a:p>
            <a:endParaRPr lang="tr-TR" sz="28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62</a:t>
            </a:fld>
            <a:endParaRPr lang="tr-TR"/>
          </a:p>
        </p:txBody>
      </p:sp>
    </p:spTree>
    <p:extLst>
      <p:ext uri="{BB962C8B-B14F-4D97-AF65-F5344CB8AC3E}">
        <p14:creationId xmlns:p14="http://schemas.microsoft.com/office/powerpoint/2010/main" val="4291848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520" y="16808"/>
            <a:ext cx="9252520" cy="5112568"/>
          </a:xfrm>
        </p:spPr>
        <p:txBody>
          <a:bodyPr>
            <a:noAutofit/>
          </a:bodyPr>
          <a:lstStyle/>
          <a:p>
            <a:r>
              <a:rPr lang="tr-TR" sz="2800" b="1" dirty="0">
                <a:latin typeface="+mj-lt"/>
                <a:cs typeface="Arial" panose="020B0604020202020204" pitchFamily="34" charset="0"/>
              </a:rPr>
              <a:t>Eğitim kurumlarının görev, yetki ve </a:t>
            </a:r>
            <a:r>
              <a:rPr lang="tr-TR" sz="2800" b="1" dirty="0" smtClean="0">
                <a:latin typeface="+mj-lt"/>
                <a:cs typeface="Arial" panose="020B0604020202020204" pitchFamily="34" charset="0"/>
              </a:rPr>
              <a:t>sorumlulukları</a:t>
            </a:r>
          </a:p>
          <a:p>
            <a:r>
              <a:rPr lang="tr-TR" sz="1800" b="1" dirty="0" smtClean="0">
                <a:latin typeface="+mj-lt"/>
              </a:rPr>
              <a:t> </a:t>
            </a:r>
            <a:r>
              <a:rPr lang="tr-TR" sz="2400" b="1" dirty="0" smtClean="0">
                <a:latin typeface="+mj-lt"/>
              </a:rPr>
              <a:t>a) Eğitim hizmetlerinin bir kısmını veya tamamını </a:t>
            </a:r>
            <a:r>
              <a:rPr lang="tr-TR" sz="2400" b="1" dirty="0" smtClean="0">
                <a:solidFill>
                  <a:srgbClr val="002060"/>
                </a:solidFill>
                <a:latin typeface="+mj-lt"/>
              </a:rPr>
              <a:t>başka bir kişi veya kuruma </a:t>
            </a:r>
            <a:r>
              <a:rPr lang="tr-TR" sz="2400" b="1" dirty="0" smtClean="0">
                <a:latin typeface="+mj-lt"/>
              </a:rPr>
              <a:t>devredemezler</a:t>
            </a:r>
            <a:r>
              <a:rPr lang="tr-TR" sz="2400" b="1" dirty="0" smtClean="0">
                <a:solidFill>
                  <a:srgbClr val="FF0000"/>
                </a:solidFill>
                <a:latin typeface="+mj-lt"/>
              </a:rPr>
              <a:t>.</a:t>
            </a:r>
            <a:r>
              <a:rPr lang="tr-TR" sz="2400" b="1" dirty="0">
                <a:latin typeface="+mj-lt"/>
              </a:rPr>
              <a:t> </a:t>
            </a:r>
            <a:r>
              <a:rPr lang="tr-TR" sz="2400" b="1" dirty="0" smtClean="0">
                <a:latin typeface="+mj-lt"/>
              </a:rPr>
              <a:t> </a:t>
            </a:r>
            <a:r>
              <a:rPr lang="tr-TR" sz="2400" b="1" dirty="0">
                <a:latin typeface="+mj-lt"/>
              </a:rPr>
              <a:t>Yetki aldıkları yerde Genel Müdürlükçe yetkilendirilmedikleri konularda </a:t>
            </a:r>
            <a:r>
              <a:rPr lang="tr-TR" sz="2400" b="1" dirty="0">
                <a:solidFill>
                  <a:srgbClr val="002060"/>
                </a:solidFill>
                <a:latin typeface="+mj-lt"/>
              </a:rPr>
              <a:t>hizmet veremez </a:t>
            </a:r>
            <a:r>
              <a:rPr lang="tr-TR" sz="2400" b="1" dirty="0">
                <a:latin typeface="+mj-lt"/>
              </a:rPr>
              <a:t>ve faaliyette bulunamazlar</a:t>
            </a:r>
            <a:r>
              <a:rPr lang="tr-TR" sz="2400" b="1" dirty="0">
                <a:solidFill>
                  <a:srgbClr val="FF0000"/>
                </a:solidFill>
                <a:latin typeface="+mj-lt"/>
              </a:rPr>
              <a:t>.</a:t>
            </a:r>
          </a:p>
          <a:p>
            <a:r>
              <a:rPr lang="tr-TR" sz="2400" b="1" dirty="0" smtClean="0">
                <a:latin typeface="+mj-lt"/>
              </a:rPr>
              <a:t>(b) </a:t>
            </a:r>
            <a:r>
              <a:rPr lang="tr-TR" sz="2400" b="1" dirty="0">
                <a:latin typeface="+mj-lt"/>
              </a:rPr>
              <a:t>Eğitim kurumlarında tam veya kısmi süreli iş sözleşmesi ile görevlendirilen eğiticilerle ilgili </a:t>
            </a:r>
            <a:r>
              <a:rPr lang="tr-TR" sz="2400" b="1" dirty="0">
                <a:solidFill>
                  <a:srgbClr val="FF0000"/>
                </a:solidFill>
                <a:latin typeface="+mj-lt"/>
              </a:rPr>
              <a:t>sosyal güvenlik </a:t>
            </a:r>
            <a:r>
              <a:rPr lang="tr-TR" sz="2400" b="1" dirty="0">
                <a:solidFill>
                  <a:srgbClr val="002060"/>
                </a:solidFill>
                <a:latin typeface="+mj-lt"/>
              </a:rPr>
              <a:t>mevzuatından doğan </a:t>
            </a:r>
            <a:r>
              <a:rPr lang="tr-TR" sz="2400" b="1" dirty="0">
                <a:solidFill>
                  <a:srgbClr val="FF0000"/>
                </a:solidFill>
                <a:latin typeface="+mj-lt"/>
              </a:rPr>
              <a:t>bildirim ve prim ödeme </a:t>
            </a:r>
            <a:r>
              <a:rPr lang="tr-TR" sz="2400" b="1" dirty="0">
                <a:solidFill>
                  <a:srgbClr val="002060"/>
                </a:solidFill>
                <a:latin typeface="+mj-lt"/>
              </a:rPr>
              <a:t>gibi yükümlülüklerin yerine getirilmesi eğitim kurumlarınca sağlanır.</a:t>
            </a:r>
          </a:p>
          <a:p>
            <a:r>
              <a:rPr lang="tr-TR" sz="2400" b="1" dirty="0" smtClean="0">
                <a:latin typeface="+mj-lt"/>
              </a:rPr>
              <a:t>(c) </a:t>
            </a:r>
            <a:r>
              <a:rPr lang="tr-TR" sz="2400" b="1" u="sng" dirty="0">
                <a:latin typeface="+mj-lt"/>
              </a:rPr>
              <a:t>Yetki belgelerinin</a:t>
            </a:r>
            <a:r>
              <a:rPr lang="tr-TR" sz="2400" b="1" dirty="0">
                <a:latin typeface="+mj-lt"/>
              </a:rPr>
              <a:t>, eğitim kurumu tarafından </a:t>
            </a:r>
            <a:r>
              <a:rPr lang="tr-TR" sz="2400" b="1" dirty="0">
                <a:solidFill>
                  <a:srgbClr val="FF0000"/>
                </a:solidFill>
                <a:latin typeface="+mj-lt"/>
              </a:rPr>
              <a:t>beş yılda bir vize</a:t>
            </a:r>
            <a:r>
              <a:rPr lang="tr-TR" sz="2400" b="1" dirty="0">
                <a:solidFill>
                  <a:srgbClr val="002060"/>
                </a:solidFill>
                <a:latin typeface="+mj-lt"/>
              </a:rPr>
              <a:t> ettirilmesi zorunludur</a:t>
            </a:r>
            <a:r>
              <a:rPr lang="tr-TR" sz="2400" b="1" dirty="0" smtClean="0">
                <a:latin typeface="+mj-lt"/>
              </a:rPr>
              <a:t>.  </a:t>
            </a:r>
            <a:r>
              <a:rPr lang="tr-TR" sz="2400" b="1" dirty="0">
                <a:latin typeface="+mj-lt"/>
              </a:rPr>
              <a:t>Eğitim kurumları, başvuru esnasında </a:t>
            </a:r>
            <a:r>
              <a:rPr lang="tr-TR" sz="2400" b="1" dirty="0">
                <a:solidFill>
                  <a:srgbClr val="002060"/>
                </a:solidFill>
                <a:latin typeface="+mj-lt"/>
              </a:rPr>
              <a:t>adaylardan katılacakları programın gerektirdiği şartları </a:t>
            </a:r>
            <a:r>
              <a:rPr lang="tr-TR" sz="2400" b="1" dirty="0" smtClean="0">
                <a:solidFill>
                  <a:srgbClr val="002060"/>
                </a:solidFill>
                <a:latin typeface="+mj-lt"/>
              </a:rPr>
              <a:t>karşıladığını gösteren </a:t>
            </a:r>
            <a:r>
              <a:rPr lang="tr-TR" sz="2400" b="1" dirty="0">
                <a:solidFill>
                  <a:srgbClr val="002060"/>
                </a:solidFill>
                <a:latin typeface="+mj-lt"/>
              </a:rPr>
              <a:t>belgeleri istemek </a:t>
            </a:r>
            <a:r>
              <a:rPr lang="tr-TR" sz="2400" b="1" dirty="0">
                <a:latin typeface="+mj-lt"/>
              </a:rPr>
              <a:t>ve </a:t>
            </a:r>
            <a:r>
              <a:rPr lang="tr-TR" sz="2400" b="1" u="sng" dirty="0">
                <a:latin typeface="+mj-lt"/>
              </a:rPr>
              <a:t>bu belgelerin sorumlu müdür tarafından onaylanmış bir örneğini</a:t>
            </a:r>
            <a:r>
              <a:rPr lang="tr-TR" sz="2400" b="1" dirty="0">
                <a:latin typeface="+mj-lt"/>
              </a:rPr>
              <a:t> </a:t>
            </a:r>
            <a:r>
              <a:rPr lang="tr-TR" sz="2400" b="1" dirty="0">
                <a:solidFill>
                  <a:srgbClr val="FF0000"/>
                </a:solidFill>
                <a:latin typeface="+mj-lt"/>
              </a:rPr>
              <a:t>beş yıl süreyle </a:t>
            </a:r>
            <a:r>
              <a:rPr lang="tr-TR" sz="2400" b="1" dirty="0">
                <a:solidFill>
                  <a:srgbClr val="002060"/>
                </a:solidFill>
                <a:latin typeface="+mj-lt"/>
              </a:rPr>
              <a:t>her bir aday için açılan dosyada saklamak zorundadır.</a:t>
            </a:r>
          </a:p>
          <a:p>
            <a:endParaRPr lang="tr-TR" sz="20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63</a:t>
            </a:fld>
            <a:endParaRPr lang="tr-TR"/>
          </a:p>
        </p:txBody>
      </p:sp>
    </p:spTree>
    <p:extLst>
      <p:ext uri="{BB962C8B-B14F-4D97-AF65-F5344CB8AC3E}">
        <p14:creationId xmlns:p14="http://schemas.microsoft.com/office/powerpoint/2010/main" val="2756084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332656"/>
            <a:ext cx="8733656" cy="6120680"/>
          </a:xfrm>
        </p:spPr>
        <p:txBody>
          <a:bodyPr>
            <a:normAutofit fontScale="70000" lnSpcReduction="20000"/>
          </a:bodyPr>
          <a:lstStyle/>
          <a:p>
            <a:r>
              <a:rPr lang="tr-TR" sz="4100" b="1" dirty="0">
                <a:latin typeface="+mj-lt"/>
              </a:rPr>
              <a:t>Sorumlu müdürün görev ve sorumlulukları</a:t>
            </a:r>
          </a:p>
          <a:p>
            <a:r>
              <a:rPr lang="tr-TR" dirty="0">
                <a:latin typeface="+mj-lt"/>
              </a:rPr>
              <a:t> </a:t>
            </a:r>
            <a:r>
              <a:rPr lang="tr-TR" b="1" dirty="0">
                <a:latin typeface="+mj-lt"/>
              </a:rPr>
              <a:t>(1) Eğitim kurumu sorumlu müdürünün görev ve sorumlulukları aşağıda belirtilmiştir:</a:t>
            </a:r>
          </a:p>
          <a:p>
            <a:r>
              <a:rPr lang="tr-TR" b="1" dirty="0">
                <a:latin typeface="+mj-lt"/>
              </a:rPr>
              <a:t>a) </a:t>
            </a:r>
            <a:r>
              <a:rPr lang="tr-TR" b="1" dirty="0">
                <a:solidFill>
                  <a:srgbClr val="002060"/>
                </a:solidFill>
                <a:latin typeface="+mj-lt"/>
              </a:rPr>
              <a:t>Bakanlığa</a:t>
            </a:r>
            <a:r>
              <a:rPr lang="tr-TR" b="1" dirty="0">
                <a:latin typeface="+mj-lt"/>
              </a:rPr>
              <a:t> elektronik ortam, e-posta, yazı veya faks gibi araçlar vasıtasıyla gönderilmesi </a:t>
            </a:r>
            <a:r>
              <a:rPr lang="tr-TR" b="1" dirty="0">
                <a:solidFill>
                  <a:srgbClr val="002060"/>
                </a:solidFill>
                <a:latin typeface="+mj-lt"/>
              </a:rPr>
              <a:t>gereken her </a:t>
            </a:r>
            <a:r>
              <a:rPr lang="tr-TR" b="1" dirty="0" smtClean="0">
                <a:solidFill>
                  <a:srgbClr val="002060"/>
                </a:solidFill>
                <a:latin typeface="+mj-lt"/>
              </a:rPr>
              <a:t>türlü bilgi </a:t>
            </a:r>
            <a:r>
              <a:rPr lang="tr-TR" b="1" dirty="0">
                <a:solidFill>
                  <a:srgbClr val="002060"/>
                </a:solidFill>
                <a:latin typeface="+mj-lt"/>
              </a:rPr>
              <a:t>ve belgeyi </a:t>
            </a:r>
            <a:r>
              <a:rPr lang="tr-TR" b="1" dirty="0">
                <a:solidFill>
                  <a:srgbClr val="FF0000"/>
                </a:solidFill>
                <a:latin typeface="+mj-lt"/>
              </a:rPr>
              <a:t>hazırlamak ve göndermek</a:t>
            </a:r>
            <a:r>
              <a:rPr lang="tr-TR" b="1" dirty="0" smtClean="0">
                <a:solidFill>
                  <a:srgbClr val="FF0000"/>
                </a:solidFill>
                <a:latin typeface="+mj-lt"/>
              </a:rPr>
              <a:t>.</a:t>
            </a:r>
          </a:p>
          <a:p>
            <a:endParaRPr lang="tr-TR" b="1" dirty="0">
              <a:solidFill>
                <a:srgbClr val="002060"/>
              </a:solidFill>
              <a:latin typeface="+mj-lt"/>
            </a:endParaRPr>
          </a:p>
          <a:p>
            <a:r>
              <a:rPr lang="tr-TR" b="1" dirty="0">
                <a:latin typeface="+mj-lt"/>
              </a:rPr>
              <a:t>b) </a:t>
            </a:r>
            <a:r>
              <a:rPr lang="tr-TR" b="1" dirty="0">
                <a:solidFill>
                  <a:srgbClr val="002060"/>
                </a:solidFill>
                <a:latin typeface="+mj-lt"/>
              </a:rPr>
              <a:t>Eğitim programlarının onaylanmış şekliyle </a:t>
            </a:r>
            <a:r>
              <a:rPr lang="tr-TR" b="1" dirty="0">
                <a:solidFill>
                  <a:srgbClr val="FF0000"/>
                </a:solidFill>
                <a:latin typeface="+mj-lt"/>
              </a:rPr>
              <a:t>uygulanmasını sağlamak</a:t>
            </a:r>
            <a:r>
              <a:rPr lang="tr-TR" b="1" dirty="0" smtClean="0">
                <a:solidFill>
                  <a:srgbClr val="FF0000"/>
                </a:solidFill>
                <a:latin typeface="+mj-lt"/>
              </a:rPr>
              <a:t>.</a:t>
            </a:r>
          </a:p>
          <a:p>
            <a:endParaRPr lang="tr-TR" b="1" dirty="0">
              <a:solidFill>
                <a:srgbClr val="FF0000"/>
              </a:solidFill>
              <a:latin typeface="+mj-lt"/>
            </a:endParaRPr>
          </a:p>
          <a:p>
            <a:r>
              <a:rPr lang="tr-TR" b="1" dirty="0">
                <a:latin typeface="+mj-lt"/>
              </a:rPr>
              <a:t>c) </a:t>
            </a:r>
            <a:r>
              <a:rPr lang="tr-TR" b="1" dirty="0">
                <a:solidFill>
                  <a:srgbClr val="002060"/>
                </a:solidFill>
                <a:latin typeface="+mj-lt"/>
              </a:rPr>
              <a:t>Devam çizelgeleri </a:t>
            </a:r>
            <a:r>
              <a:rPr lang="tr-TR" b="1" dirty="0">
                <a:latin typeface="+mj-lt"/>
              </a:rPr>
              <a:t>ile </a:t>
            </a:r>
            <a:r>
              <a:rPr lang="tr-TR" b="1" dirty="0">
                <a:solidFill>
                  <a:srgbClr val="002060"/>
                </a:solidFill>
                <a:latin typeface="+mj-lt"/>
              </a:rPr>
              <a:t>eğitim katılım belgesi</a:t>
            </a:r>
            <a:r>
              <a:rPr lang="tr-TR" b="1" dirty="0">
                <a:latin typeface="+mj-lt"/>
              </a:rPr>
              <a:t>nin usulüne uygun şekilde </a:t>
            </a:r>
            <a:r>
              <a:rPr lang="tr-TR" b="1" dirty="0">
                <a:solidFill>
                  <a:srgbClr val="FF0000"/>
                </a:solidFill>
                <a:latin typeface="+mj-lt"/>
              </a:rPr>
              <a:t>düzenlenmesini sağlamak</a:t>
            </a:r>
            <a:r>
              <a:rPr lang="tr-TR" b="1" dirty="0" smtClean="0">
                <a:latin typeface="+mj-lt"/>
              </a:rPr>
              <a:t>.</a:t>
            </a:r>
          </a:p>
          <a:p>
            <a:endParaRPr lang="tr-TR" b="1" dirty="0">
              <a:latin typeface="+mj-lt"/>
            </a:endParaRPr>
          </a:p>
          <a:p>
            <a:r>
              <a:rPr lang="tr-TR" b="1" dirty="0">
                <a:latin typeface="+mj-lt"/>
              </a:rPr>
              <a:t>(2) Eğitim kurumlarınca talep edilen veya bildirilen her türlü bilgi ve belgeye ilişkin iş ve işlemlerde </a:t>
            </a:r>
            <a:r>
              <a:rPr lang="tr-TR" b="1" dirty="0">
                <a:solidFill>
                  <a:srgbClr val="002060"/>
                </a:solidFill>
                <a:latin typeface="+mj-lt"/>
              </a:rPr>
              <a:t>Genel Müdürlük tarafından </a:t>
            </a:r>
            <a:r>
              <a:rPr lang="tr-TR" b="1" dirty="0">
                <a:solidFill>
                  <a:srgbClr val="FF0000"/>
                </a:solidFill>
                <a:latin typeface="+mj-lt"/>
              </a:rPr>
              <a:t>sadece sorumlu müdür muhatap </a:t>
            </a:r>
            <a:r>
              <a:rPr lang="tr-TR" b="1" dirty="0">
                <a:solidFill>
                  <a:srgbClr val="002060"/>
                </a:solidFill>
                <a:latin typeface="+mj-lt"/>
              </a:rPr>
              <a:t>kabul edilir</a:t>
            </a:r>
            <a:r>
              <a:rPr lang="tr-TR" b="1" dirty="0">
                <a:latin typeface="+mj-lt"/>
              </a:rPr>
              <a:t>.</a:t>
            </a:r>
          </a:p>
          <a:p>
            <a:endParaRPr lang="tr-TR" b="1"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64</a:t>
            </a:fld>
            <a:endParaRPr lang="tr-TR"/>
          </a:p>
        </p:txBody>
      </p:sp>
    </p:spTree>
    <p:extLst>
      <p:ext uri="{BB962C8B-B14F-4D97-AF65-F5344CB8AC3E}">
        <p14:creationId xmlns:p14="http://schemas.microsoft.com/office/powerpoint/2010/main" val="2766648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0"/>
            <a:ext cx="8856984" cy="6858000"/>
          </a:xfrm>
        </p:spPr>
        <p:txBody>
          <a:bodyPr>
            <a:noAutofit/>
          </a:bodyPr>
          <a:lstStyle/>
          <a:p>
            <a:r>
              <a:rPr lang="tr-TR" sz="1800" dirty="0">
                <a:latin typeface="+mj-lt"/>
              </a:rPr>
              <a:t>İşyeri hekimlerinin eğitimleri</a:t>
            </a:r>
          </a:p>
          <a:p>
            <a:r>
              <a:rPr lang="tr-TR" sz="1800" dirty="0" smtClean="0">
                <a:latin typeface="+mj-lt"/>
              </a:rPr>
              <a:t> </a:t>
            </a:r>
            <a:r>
              <a:rPr lang="tr-TR" sz="1800" dirty="0">
                <a:latin typeface="+mj-lt"/>
              </a:rPr>
              <a:t> İşyeri hekimlerinin eğitim programları </a:t>
            </a:r>
            <a:r>
              <a:rPr lang="tr-TR" sz="1800" b="1" dirty="0">
                <a:solidFill>
                  <a:srgbClr val="002060"/>
                </a:solidFill>
                <a:latin typeface="+mj-lt"/>
              </a:rPr>
              <a:t>teorik ve uygulamalı</a:t>
            </a:r>
            <a:r>
              <a:rPr lang="tr-TR" sz="1800" dirty="0">
                <a:latin typeface="+mj-lt"/>
              </a:rPr>
              <a:t> olmak üzere iki bölümden oluşur ve programın içeriği ile programda görevli eğiticilerin nitelikleri Genel Müdürlükçe belirlenir. Eğitim programının süresi, </a:t>
            </a:r>
            <a:r>
              <a:rPr lang="tr-TR" sz="1800" b="1" dirty="0">
                <a:solidFill>
                  <a:srgbClr val="002060"/>
                </a:solidFill>
                <a:latin typeface="+mj-lt"/>
              </a:rPr>
              <a:t>teorik kısmı </a:t>
            </a:r>
            <a:r>
              <a:rPr lang="tr-TR" sz="1800" b="1" dirty="0">
                <a:solidFill>
                  <a:srgbClr val="FF0000"/>
                </a:solidFill>
                <a:latin typeface="+mj-lt"/>
              </a:rPr>
              <a:t>180 saa</a:t>
            </a:r>
            <a:r>
              <a:rPr lang="tr-TR" sz="1800" b="1" dirty="0">
                <a:solidFill>
                  <a:srgbClr val="002060"/>
                </a:solidFill>
                <a:latin typeface="+mj-lt"/>
              </a:rPr>
              <a:t>t</a:t>
            </a:r>
            <a:r>
              <a:rPr lang="tr-TR" sz="1800" dirty="0">
                <a:latin typeface="+mj-lt"/>
              </a:rPr>
              <a:t>ten, </a:t>
            </a:r>
            <a:r>
              <a:rPr lang="tr-TR" sz="1800" b="1" dirty="0">
                <a:solidFill>
                  <a:srgbClr val="002060"/>
                </a:solidFill>
                <a:latin typeface="+mj-lt"/>
              </a:rPr>
              <a:t>uygulama kısmı </a:t>
            </a:r>
            <a:r>
              <a:rPr lang="tr-TR" sz="1800" b="1" dirty="0">
                <a:solidFill>
                  <a:srgbClr val="FF0000"/>
                </a:solidFill>
                <a:latin typeface="+mj-lt"/>
              </a:rPr>
              <a:t>40 saat</a:t>
            </a:r>
            <a:r>
              <a:rPr lang="tr-TR" sz="1800" dirty="0">
                <a:latin typeface="+mj-lt"/>
              </a:rPr>
              <a:t>ten ve </a:t>
            </a:r>
            <a:r>
              <a:rPr lang="tr-TR" sz="1800" b="1" dirty="0">
                <a:solidFill>
                  <a:srgbClr val="002060"/>
                </a:solidFill>
                <a:latin typeface="+mj-lt"/>
              </a:rPr>
              <a:t>toplamda </a:t>
            </a:r>
            <a:r>
              <a:rPr lang="tr-TR" sz="1800" b="1" dirty="0">
                <a:solidFill>
                  <a:srgbClr val="FF0000"/>
                </a:solidFill>
                <a:latin typeface="+mj-lt"/>
              </a:rPr>
              <a:t>220 saat</a:t>
            </a:r>
            <a:r>
              <a:rPr lang="tr-TR" sz="1800" dirty="0">
                <a:latin typeface="+mj-lt"/>
              </a:rPr>
              <a:t>ten az olamaz ve bu kısımlar ancak tek bir program dâhilinde uygulanabilir. </a:t>
            </a:r>
            <a:r>
              <a:rPr lang="tr-TR" sz="1800" u="sng" dirty="0">
                <a:latin typeface="+mj-lt"/>
              </a:rPr>
              <a:t>Teorik eğitimin </a:t>
            </a:r>
            <a:r>
              <a:rPr lang="tr-TR" sz="1800" b="1" u="sng" dirty="0">
                <a:solidFill>
                  <a:srgbClr val="FF0000"/>
                </a:solidFill>
                <a:latin typeface="+mj-lt"/>
              </a:rPr>
              <a:t>en fazla yarısı uzaktan eğitim </a:t>
            </a:r>
            <a:r>
              <a:rPr lang="tr-TR" sz="1800" u="sng" dirty="0">
                <a:latin typeface="+mj-lt"/>
              </a:rPr>
              <a:t>ile verilebilir. Uygulamalı eğitimler, işyeri hekimleri için en az bir işyeri hekiminin görevlendirilmiş olduğu işyerlerinde yapılır.</a:t>
            </a:r>
          </a:p>
          <a:p>
            <a:r>
              <a:rPr lang="tr-TR" sz="1800" b="1" dirty="0">
                <a:solidFill>
                  <a:srgbClr val="FF0000"/>
                </a:solidFill>
                <a:latin typeface="+mj-lt"/>
              </a:rPr>
              <a:t>Diğer sağlık personelinin eğitimleri</a:t>
            </a:r>
            <a:endParaRPr lang="tr-TR" sz="1800" dirty="0">
              <a:solidFill>
                <a:srgbClr val="FF0000"/>
              </a:solidFill>
              <a:latin typeface="+mj-lt"/>
            </a:endParaRPr>
          </a:p>
          <a:p>
            <a:r>
              <a:rPr lang="tr-TR" sz="1800" dirty="0">
                <a:latin typeface="+mj-lt"/>
              </a:rPr>
              <a:t> </a:t>
            </a:r>
            <a:r>
              <a:rPr lang="tr-TR" sz="1800" dirty="0" smtClean="0">
                <a:latin typeface="+mj-lt"/>
              </a:rPr>
              <a:t> </a:t>
            </a:r>
            <a:r>
              <a:rPr lang="tr-TR" sz="1800" dirty="0">
                <a:latin typeface="+mj-lt"/>
              </a:rPr>
              <a:t>Diğer sağlık personelinin eğitim programları uzaktan ve yüz yüze eğitim şeklinde uygulanır ve programın içeriği ile programda görevli eğiticilerin nitelikleri Genel Müdürlükçe belirlenir. Eğitim programının </a:t>
            </a:r>
            <a:r>
              <a:rPr lang="tr-TR" sz="1800" b="1" dirty="0">
                <a:solidFill>
                  <a:srgbClr val="002060"/>
                </a:solidFill>
                <a:latin typeface="+mj-lt"/>
              </a:rPr>
              <a:t>süresi </a:t>
            </a:r>
            <a:r>
              <a:rPr lang="tr-TR" sz="1800" b="1" dirty="0">
                <a:solidFill>
                  <a:srgbClr val="FF0000"/>
                </a:solidFill>
                <a:latin typeface="+mj-lt"/>
              </a:rPr>
              <a:t>90 saa</a:t>
            </a:r>
            <a:r>
              <a:rPr lang="tr-TR" sz="1800" b="1" dirty="0">
                <a:solidFill>
                  <a:srgbClr val="002060"/>
                </a:solidFill>
                <a:latin typeface="+mj-lt"/>
              </a:rPr>
              <a:t>t</a:t>
            </a:r>
            <a:r>
              <a:rPr lang="tr-TR" sz="1800" dirty="0">
                <a:latin typeface="+mj-lt"/>
              </a:rPr>
              <a:t>ten az olamaz. </a:t>
            </a:r>
            <a:r>
              <a:rPr lang="tr-TR" sz="1800" b="1" u="sng" dirty="0">
                <a:solidFill>
                  <a:srgbClr val="FF0000"/>
                </a:solidFill>
                <a:latin typeface="+mj-lt"/>
              </a:rPr>
              <a:t>Teorik eğitimin en fazla yarısı uzaktan eğitim ile </a:t>
            </a:r>
            <a:r>
              <a:rPr lang="tr-TR" sz="1800" u="sng" dirty="0">
                <a:latin typeface="+mj-lt"/>
              </a:rPr>
              <a:t>verilebilir</a:t>
            </a:r>
            <a:r>
              <a:rPr lang="tr-TR" sz="1800" u="sng" dirty="0" smtClean="0">
                <a:latin typeface="+mj-lt"/>
              </a:rPr>
              <a:t>. </a:t>
            </a:r>
            <a:r>
              <a:rPr lang="tr-TR" sz="1800" dirty="0" smtClean="0">
                <a:latin typeface="+mj-lt"/>
              </a:rPr>
              <a:t>(</a:t>
            </a:r>
            <a:r>
              <a:rPr lang="tr-TR" sz="1800" dirty="0" smtClean="0">
                <a:solidFill>
                  <a:srgbClr val="002060"/>
                </a:solidFill>
                <a:latin typeface="+mj-lt"/>
              </a:rPr>
              <a:t>Diğer Sağlık Pers. eğitimleri hem </a:t>
            </a:r>
            <a:r>
              <a:rPr lang="tr-TR" sz="1800" b="1" dirty="0" smtClean="0">
                <a:solidFill>
                  <a:srgbClr val="002060"/>
                </a:solidFill>
                <a:latin typeface="+mj-lt"/>
              </a:rPr>
              <a:t>İş Yeri Hekimi Eğitim Kurumlarında</a:t>
            </a:r>
            <a:r>
              <a:rPr lang="tr-TR" sz="1800" dirty="0" smtClean="0">
                <a:solidFill>
                  <a:srgbClr val="002060"/>
                </a:solidFill>
                <a:latin typeface="+mj-lt"/>
              </a:rPr>
              <a:t> hem </a:t>
            </a:r>
            <a:r>
              <a:rPr lang="tr-TR" sz="1800" b="1" dirty="0" smtClean="0">
                <a:solidFill>
                  <a:srgbClr val="002060"/>
                </a:solidFill>
                <a:latin typeface="+mj-lt"/>
              </a:rPr>
              <a:t>de İş Güvenliği Uzmanlığı Eğitim Kurumlarında</a:t>
            </a:r>
            <a:r>
              <a:rPr lang="tr-TR" sz="1800" dirty="0" smtClean="0">
                <a:solidFill>
                  <a:srgbClr val="002060"/>
                </a:solidFill>
                <a:latin typeface="+mj-lt"/>
              </a:rPr>
              <a:t> verilebilir.)</a:t>
            </a:r>
            <a:endParaRPr lang="tr-TR" sz="1800" dirty="0">
              <a:solidFill>
                <a:srgbClr val="002060"/>
              </a:solidFill>
              <a:latin typeface="+mj-lt"/>
            </a:endParaRPr>
          </a:p>
          <a:p>
            <a:r>
              <a:rPr lang="tr-TR" sz="1800" b="1" dirty="0">
                <a:solidFill>
                  <a:srgbClr val="FF0000"/>
                </a:solidFill>
                <a:latin typeface="+mj-lt"/>
              </a:rPr>
              <a:t>Yenileme eğitimleri</a:t>
            </a:r>
            <a:endParaRPr lang="tr-TR" sz="1800" dirty="0">
              <a:solidFill>
                <a:srgbClr val="FF0000"/>
              </a:solidFill>
              <a:latin typeface="+mj-lt"/>
            </a:endParaRPr>
          </a:p>
          <a:p>
            <a:r>
              <a:rPr lang="tr-TR" sz="1800" dirty="0" smtClean="0">
                <a:latin typeface="+mj-lt"/>
              </a:rPr>
              <a:t>(1</a:t>
            </a:r>
            <a:r>
              <a:rPr lang="tr-TR" sz="1800" dirty="0">
                <a:latin typeface="+mj-lt"/>
              </a:rPr>
              <a:t>) İşyeri hekimliği ve diğer sağlık personeli belgesi sahibi olan kişilerin, belgelerini </a:t>
            </a:r>
            <a:r>
              <a:rPr lang="tr-TR" sz="1800" dirty="0" smtClean="0">
                <a:latin typeface="+mj-lt"/>
              </a:rPr>
              <a:t>aldıkları tarihten </a:t>
            </a:r>
            <a:r>
              <a:rPr lang="tr-TR" sz="1800" dirty="0">
                <a:latin typeface="+mj-lt"/>
              </a:rPr>
              <a:t>itibaren </a:t>
            </a:r>
            <a:r>
              <a:rPr lang="tr-TR" sz="1800" b="1" u="sng" dirty="0">
                <a:solidFill>
                  <a:srgbClr val="FF0000"/>
                </a:solidFill>
                <a:latin typeface="+mj-lt"/>
              </a:rPr>
              <a:t>beş yıllık aralıklarla </a:t>
            </a:r>
            <a:r>
              <a:rPr lang="tr-TR" sz="1800" dirty="0">
                <a:latin typeface="+mj-lt"/>
              </a:rPr>
              <a:t>eğitim kurumları tarafından düzenlenecek </a:t>
            </a:r>
            <a:r>
              <a:rPr lang="tr-TR" sz="1800" b="1" dirty="0">
                <a:solidFill>
                  <a:srgbClr val="002060"/>
                </a:solidFill>
                <a:latin typeface="+mj-lt"/>
              </a:rPr>
              <a:t>yenileme eğitim programlarına </a:t>
            </a:r>
            <a:r>
              <a:rPr lang="tr-TR" sz="1800" dirty="0" smtClean="0">
                <a:latin typeface="+mj-lt"/>
              </a:rPr>
              <a:t>katılması zorunludur</a:t>
            </a:r>
            <a:r>
              <a:rPr lang="tr-TR" sz="1800" dirty="0">
                <a:latin typeface="+mj-lt"/>
              </a:rPr>
              <a:t>.</a:t>
            </a:r>
          </a:p>
          <a:p>
            <a:pPr marL="0" indent="0">
              <a:buNone/>
            </a:pPr>
            <a:endParaRPr lang="tr-TR" sz="1800" dirty="0">
              <a:latin typeface="+mj-lt"/>
            </a:endParaRPr>
          </a:p>
          <a:p>
            <a:endParaRPr lang="tr-TR" sz="18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65</a:t>
            </a:fld>
            <a:endParaRPr lang="tr-TR"/>
          </a:p>
        </p:txBody>
      </p:sp>
    </p:spTree>
    <p:extLst>
      <p:ext uri="{BB962C8B-B14F-4D97-AF65-F5344CB8AC3E}">
        <p14:creationId xmlns:p14="http://schemas.microsoft.com/office/powerpoint/2010/main" val="857655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8640"/>
            <a:ext cx="8964488" cy="6552728"/>
          </a:xfrm>
        </p:spPr>
        <p:txBody>
          <a:bodyPr>
            <a:normAutofit fontScale="77500" lnSpcReduction="20000"/>
          </a:bodyPr>
          <a:lstStyle/>
          <a:p>
            <a:r>
              <a:rPr lang="tr-TR" sz="5100" b="1" dirty="0">
                <a:latin typeface="+mj-lt"/>
              </a:rPr>
              <a:t>Sınavlar</a:t>
            </a:r>
            <a:endParaRPr lang="tr-TR" sz="5100" dirty="0">
              <a:latin typeface="+mj-lt"/>
            </a:endParaRPr>
          </a:p>
          <a:p>
            <a:r>
              <a:rPr lang="tr-TR" b="1" dirty="0">
                <a:latin typeface="+mj-lt"/>
              </a:rPr>
              <a:t> </a:t>
            </a:r>
            <a:r>
              <a:rPr lang="tr-TR" sz="3800" dirty="0">
                <a:latin typeface="+mj-lt"/>
              </a:rPr>
              <a:t>(1) İşyeri hekimliği ve diğer sağlık personeli eğitim programını tamamlayan adayların </a:t>
            </a:r>
            <a:r>
              <a:rPr lang="tr-TR" sz="3800" dirty="0" smtClean="0">
                <a:latin typeface="+mj-lt"/>
              </a:rPr>
              <a:t>sınavları </a:t>
            </a:r>
            <a:r>
              <a:rPr lang="tr-TR" sz="3800" b="1" dirty="0" smtClean="0">
                <a:solidFill>
                  <a:srgbClr val="002060"/>
                </a:solidFill>
                <a:latin typeface="+mj-lt"/>
              </a:rPr>
              <a:t>Genel </a:t>
            </a:r>
            <a:r>
              <a:rPr lang="tr-TR" sz="3800" b="1" dirty="0">
                <a:solidFill>
                  <a:srgbClr val="002060"/>
                </a:solidFill>
                <a:latin typeface="+mj-lt"/>
              </a:rPr>
              <a:t>Müdürlükçe yapılır veya yaptırılır</a:t>
            </a:r>
            <a:r>
              <a:rPr lang="tr-TR" sz="3800" b="1" dirty="0" smtClean="0">
                <a:solidFill>
                  <a:srgbClr val="002060"/>
                </a:solidFill>
                <a:latin typeface="+mj-lt"/>
              </a:rPr>
              <a:t>.</a:t>
            </a:r>
          </a:p>
          <a:p>
            <a:endParaRPr lang="tr-TR" sz="3800" b="1" dirty="0">
              <a:solidFill>
                <a:srgbClr val="002060"/>
              </a:solidFill>
              <a:latin typeface="+mj-lt"/>
            </a:endParaRPr>
          </a:p>
          <a:p>
            <a:r>
              <a:rPr lang="tr-TR" sz="3800" dirty="0">
                <a:latin typeface="+mj-lt"/>
              </a:rPr>
              <a:t>(2) Adaylar, en son katıldıkları eğitimin tarihinden itibaren </a:t>
            </a:r>
            <a:r>
              <a:rPr lang="tr-TR" sz="3800" b="1" dirty="0">
                <a:solidFill>
                  <a:srgbClr val="FF0000"/>
                </a:solidFill>
                <a:latin typeface="+mj-lt"/>
              </a:rPr>
              <a:t>üç yıl </a:t>
            </a:r>
            <a:r>
              <a:rPr lang="tr-TR" sz="3800" dirty="0">
                <a:solidFill>
                  <a:srgbClr val="FF0000"/>
                </a:solidFill>
                <a:latin typeface="+mj-lt"/>
              </a:rPr>
              <a:t>içinde </a:t>
            </a:r>
            <a:r>
              <a:rPr lang="tr-TR" sz="3800" dirty="0" smtClean="0">
                <a:solidFill>
                  <a:srgbClr val="FF0000"/>
                </a:solidFill>
                <a:latin typeface="+mj-lt"/>
              </a:rPr>
              <a:t>açılacak  tüm  </a:t>
            </a:r>
            <a:r>
              <a:rPr lang="tr-TR" sz="3800" dirty="0">
                <a:solidFill>
                  <a:srgbClr val="FF0000"/>
                </a:solidFill>
                <a:latin typeface="+mj-lt"/>
              </a:rPr>
              <a:t>sınavlara katılabilir.</a:t>
            </a:r>
            <a:r>
              <a:rPr lang="tr-TR" sz="3800" dirty="0">
                <a:latin typeface="+mj-lt"/>
              </a:rPr>
              <a:t> Bu sınavlarda </a:t>
            </a:r>
            <a:r>
              <a:rPr lang="tr-TR" sz="3800" dirty="0" smtClean="0">
                <a:latin typeface="+mj-lt"/>
              </a:rPr>
              <a:t>başarılı</a:t>
            </a:r>
            <a:r>
              <a:rPr lang="tr-TR" sz="3800" dirty="0">
                <a:latin typeface="+mj-lt"/>
              </a:rPr>
              <a:t> olamayan veya eğitimin tarihinden itibaren </a:t>
            </a:r>
            <a:r>
              <a:rPr lang="tr-TR" sz="3800" b="1" dirty="0">
                <a:solidFill>
                  <a:srgbClr val="002060"/>
                </a:solidFill>
                <a:latin typeface="+mj-lt"/>
              </a:rPr>
              <a:t>üç yıl içinde sınava katılmayan adaylar yeniden eğitim programına katılmak zorundadır</a:t>
            </a:r>
            <a:r>
              <a:rPr lang="tr-TR" sz="3800" b="1" dirty="0" smtClean="0">
                <a:solidFill>
                  <a:srgbClr val="002060"/>
                </a:solidFill>
                <a:latin typeface="+mj-lt"/>
              </a:rPr>
              <a:t>.</a:t>
            </a:r>
          </a:p>
          <a:p>
            <a:pPr marL="0" indent="0">
              <a:buNone/>
            </a:pPr>
            <a:endParaRPr lang="tr-TR" sz="3800" u="sng" dirty="0" smtClean="0">
              <a:latin typeface="+mj-lt"/>
            </a:endParaRPr>
          </a:p>
          <a:p>
            <a:r>
              <a:rPr lang="tr-TR" sz="3800" dirty="0" smtClean="0">
                <a:latin typeface="+mj-lt"/>
              </a:rPr>
              <a:t>(3) </a:t>
            </a:r>
            <a:r>
              <a:rPr lang="tr-TR" sz="3800" dirty="0">
                <a:latin typeface="+mj-lt"/>
              </a:rPr>
              <a:t>Sınavlarda 100 puan üzerinden </a:t>
            </a:r>
            <a:r>
              <a:rPr lang="tr-TR" sz="3800" b="1" dirty="0">
                <a:solidFill>
                  <a:srgbClr val="FF0000"/>
                </a:solidFill>
                <a:latin typeface="+mj-lt"/>
              </a:rPr>
              <a:t>en az 70 puan </a:t>
            </a:r>
            <a:r>
              <a:rPr lang="tr-TR" sz="3800" dirty="0">
                <a:latin typeface="+mj-lt"/>
              </a:rPr>
              <a:t>alan adaylar başarılı sayılır, sınav sonuçlarına itirazlar </a:t>
            </a:r>
            <a:r>
              <a:rPr lang="tr-TR" sz="3800" dirty="0" smtClean="0">
                <a:latin typeface="+mj-lt"/>
              </a:rPr>
              <a:t>sınavı düzenleyen </a:t>
            </a:r>
            <a:r>
              <a:rPr lang="tr-TR" sz="3800" dirty="0">
                <a:latin typeface="+mj-lt"/>
              </a:rPr>
              <a:t>kurum tarafından sonuçlandırılır.</a:t>
            </a: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66</a:t>
            </a:fld>
            <a:endParaRPr lang="tr-TR"/>
          </a:p>
        </p:txBody>
      </p:sp>
    </p:spTree>
    <p:extLst>
      <p:ext uri="{BB962C8B-B14F-4D97-AF65-F5344CB8AC3E}">
        <p14:creationId xmlns:p14="http://schemas.microsoft.com/office/powerpoint/2010/main" val="550916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24165"/>
            <a:ext cx="9144000" cy="1143000"/>
          </a:xfrm>
        </p:spPr>
        <p:txBody>
          <a:bodyPr>
            <a:noAutofit/>
          </a:bodyPr>
          <a:lstStyle/>
          <a:p>
            <a:r>
              <a:rPr lang="tr-TR" sz="2400" b="1" dirty="0">
                <a:solidFill>
                  <a:schemeClr val="tx1"/>
                </a:solidFill>
                <a:latin typeface="+mj-lt"/>
              </a:rPr>
              <a:t>İşyeri hekimliği ve iş güvenliği uzmanlığı eğitici belgesi </a:t>
            </a:r>
            <a:r>
              <a:rPr lang="tr-TR" sz="2400" b="1" dirty="0" smtClean="0">
                <a:solidFill>
                  <a:schemeClr val="tx1"/>
                </a:solidFill>
                <a:latin typeface="+mj-lt"/>
              </a:rPr>
              <a:t>(Hekimler için)</a:t>
            </a:r>
            <a:r>
              <a:rPr lang="tr-TR" sz="2400" b="1" dirty="0">
                <a:solidFill>
                  <a:schemeClr val="tx1"/>
                </a:solidFill>
                <a:latin typeface="+mj-lt"/>
              </a:rPr>
              <a:t/>
            </a:r>
            <a:br>
              <a:rPr lang="tr-TR" sz="2400" b="1" dirty="0">
                <a:solidFill>
                  <a:schemeClr val="tx1"/>
                </a:solidFill>
                <a:latin typeface="+mj-lt"/>
              </a:rPr>
            </a:br>
            <a:endParaRPr lang="tr-TR" sz="2400" dirty="0">
              <a:solidFill>
                <a:schemeClr val="tx1"/>
              </a:solidFill>
              <a:latin typeface="+mj-lt"/>
            </a:endParaRPr>
          </a:p>
        </p:txBody>
      </p:sp>
      <p:sp>
        <p:nvSpPr>
          <p:cNvPr id="3" name="İçerik Yer Tutucusu 2"/>
          <p:cNvSpPr>
            <a:spLocks noGrp="1"/>
          </p:cNvSpPr>
          <p:nvPr>
            <p:ph idx="1"/>
          </p:nvPr>
        </p:nvSpPr>
        <p:spPr>
          <a:xfrm>
            <a:off x="0" y="764704"/>
            <a:ext cx="9252520" cy="5832648"/>
          </a:xfrm>
        </p:spPr>
        <p:txBody>
          <a:bodyPr>
            <a:normAutofit fontScale="55000" lnSpcReduction="20000"/>
          </a:bodyPr>
          <a:lstStyle/>
          <a:p>
            <a:pPr marL="0" indent="0" algn="ctr">
              <a:buNone/>
            </a:pPr>
            <a:r>
              <a:rPr lang="tr-TR" dirty="0">
                <a:latin typeface="+mj-lt"/>
              </a:rPr>
              <a:t> </a:t>
            </a:r>
          </a:p>
          <a:p>
            <a:r>
              <a:rPr lang="tr-TR" sz="3600" b="1" dirty="0">
                <a:solidFill>
                  <a:srgbClr val="FF0000"/>
                </a:solidFill>
                <a:latin typeface="+mj-lt"/>
              </a:rPr>
              <a:t>a) </a:t>
            </a:r>
            <a:r>
              <a:rPr lang="tr-TR" sz="3600" b="1" dirty="0">
                <a:latin typeface="+mj-lt"/>
              </a:rPr>
              <a:t>Pedagojik formasyona veya eğiticilerin eğitimi belgesine sahip olan</a:t>
            </a:r>
            <a:r>
              <a:rPr lang="tr-TR" sz="3600" dirty="0">
                <a:latin typeface="+mj-lt"/>
              </a:rPr>
              <a:t>;</a:t>
            </a:r>
          </a:p>
          <a:p>
            <a:r>
              <a:rPr lang="tr-TR" sz="3600" dirty="0">
                <a:latin typeface="+mj-lt"/>
              </a:rPr>
              <a:t>1) </a:t>
            </a:r>
            <a:r>
              <a:rPr lang="tr-TR" sz="3600" b="1" dirty="0">
                <a:latin typeface="+mj-lt"/>
              </a:rPr>
              <a:t>En az beş yıl işyeri </a:t>
            </a:r>
            <a:r>
              <a:rPr lang="tr-TR" sz="3600" b="1" dirty="0">
                <a:solidFill>
                  <a:srgbClr val="002060"/>
                </a:solidFill>
                <a:latin typeface="+mj-lt"/>
              </a:rPr>
              <a:t>hekimliği</a:t>
            </a:r>
            <a:r>
              <a:rPr lang="tr-TR" sz="3600" dirty="0">
                <a:latin typeface="+mj-lt"/>
              </a:rPr>
              <a:t> yaptığını belgeleyen işyeri hekimlerine,</a:t>
            </a:r>
          </a:p>
          <a:p>
            <a:r>
              <a:rPr lang="tr-TR" sz="3600" dirty="0">
                <a:latin typeface="+mj-lt"/>
              </a:rPr>
              <a:t>2) </a:t>
            </a:r>
            <a:r>
              <a:rPr lang="tr-TR" sz="3600" b="1" dirty="0" smtClean="0">
                <a:solidFill>
                  <a:srgbClr val="002060"/>
                </a:solidFill>
                <a:latin typeface="+mj-lt"/>
              </a:rPr>
              <a:t>En az </a:t>
            </a:r>
            <a:r>
              <a:rPr lang="tr-TR" sz="3600" b="1" dirty="0" smtClean="0">
                <a:solidFill>
                  <a:srgbClr val="FF0000"/>
                </a:solidFill>
                <a:latin typeface="+mj-lt"/>
              </a:rPr>
              <a:t>5 yıllık </a:t>
            </a:r>
            <a:r>
              <a:rPr lang="tr-TR" sz="3600" b="1" dirty="0" smtClean="0">
                <a:solidFill>
                  <a:srgbClr val="002060"/>
                </a:solidFill>
                <a:latin typeface="+mj-lt"/>
              </a:rPr>
              <a:t>mesleki tecrübeye sahip </a:t>
            </a:r>
            <a:r>
              <a:rPr lang="tr-TR" sz="3600" u="sng" dirty="0" smtClean="0">
                <a:latin typeface="+mj-lt"/>
              </a:rPr>
              <a:t>iş</a:t>
            </a:r>
            <a:r>
              <a:rPr lang="tr-TR" sz="3600" u="sng" dirty="0">
                <a:latin typeface="+mj-lt"/>
              </a:rPr>
              <a:t> </a:t>
            </a:r>
            <a:r>
              <a:rPr lang="tr-TR" sz="3600" u="sng" dirty="0" smtClean="0">
                <a:latin typeface="+mj-lt"/>
              </a:rPr>
              <a:t>sağlığı</a:t>
            </a:r>
            <a:r>
              <a:rPr lang="tr-TR" sz="3600" u="sng" dirty="0">
                <a:latin typeface="+mj-lt"/>
              </a:rPr>
              <a:t> ve güvenliği veya iş sağlığı programında </a:t>
            </a:r>
            <a:r>
              <a:rPr lang="tr-TR" sz="3600" b="1" u="sng" dirty="0">
                <a:solidFill>
                  <a:srgbClr val="002060"/>
                </a:solidFill>
                <a:latin typeface="+mj-lt"/>
              </a:rPr>
              <a:t>doktora </a:t>
            </a:r>
            <a:r>
              <a:rPr lang="tr-TR" sz="3600" u="sng" dirty="0" smtClean="0">
                <a:latin typeface="+mj-lt"/>
              </a:rPr>
              <a:t>yapmış hekimlere</a:t>
            </a:r>
            <a:r>
              <a:rPr lang="tr-TR" sz="3600" u="sng" dirty="0">
                <a:latin typeface="+mj-lt"/>
              </a:rPr>
              <a:t>,</a:t>
            </a:r>
          </a:p>
          <a:p>
            <a:r>
              <a:rPr lang="tr-TR" sz="3600" dirty="0">
                <a:latin typeface="+mj-lt"/>
              </a:rPr>
              <a:t>3) </a:t>
            </a:r>
            <a:r>
              <a:rPr lang="tr-TR" sz="3600" b="1" dirty="0">
                <a:solidFill>
                  <a:srgbClr val="002060"/>
                </a:solidFill>
                <a:latin typeface="+mj-lt"/>
              </a:rPr>
              <a:t>En az </a:t>
            </a:r>
            <a:r>
              <a:rPr lang="tr-TR" sz="3600" b="1" dirty="0">
                <a:solidFill>
                  <a:srgbClr val="FF0000"/>
                </a:solidFill>
                <a:latin typeface="+mj-lt"/>
              </a:rPr>
              <a:t>beş yıl </a:t>
            </a:r>
            <a:r>
              <a:rPr lang="tr-TR" sz="3600" b="1" dirty="0">
                <a:solidFill>
                  <a:srgbClr val="002060"/>
                </a:solidFill>
                <a:latin typeface="+mj-lt"/>
              </a:rPr>
              <a:t>teftiş</a:t>
            </a:r>
            <a:r>
              <a:rPr lang="tr-TR" sz="3600" dirty="0">
                <a:latin typeface="+mj-lt"/>
              </a:rPr>
              <a:t> yapmış hekim iş müfettişleri ile Genel Müdürlük ve bağlı birimlerinde </a:t>
            </a:r>
            <a:r>
              <a:rPr lang="tr-TR" sz="3600" b="1" dirty="0">
                <a:solidFill>
                  <a:srgbClr val="002060"/>
                </a:solidFill>
                <a:latin typeface="+mj-lt"/>
              </a:rPr>
              <a:t>en az </a:t>
            </a:r>
            <a:r>
              <a:rPr lang="tr-TR" sz="3600" b="1" dirty="0">
                <a:solidFill>
                  <a:srgbClr val="FF0000"/>
                </a:solidFill>
                <a:latin typeface="+mj-lt"/>
              </a:rPr>
              <a:t>beş yıl </a:t>
            </a:r>
            <a:r>
              <a:rPr lang="tr-TR" sz="3600" b="1" dirty="0">
                <a:solidFill>
                  <a:srgbClr val="002060"/>
                </a:solidFill>
                <a:latin typeface="+mj-lt"/>
              </a:rPr>
              <a:t>fiilen görev </a:t>
            </a:r>
            <a:r>
              <a:rPr lang="tr-TR" sz="3600" dirty="0">
                <a:latin typeface="+mj-lt"/>
              </a:rPr>
              <a:t>yapmış hekimlere,</a:t>
            </a:r>
          </a:p>
          <a:p>
            <a:r>
              <a:rPr lang="tr-TR" sz="3600" dirty="0">
                <a:latin typeface="+mj-lt"/>
              </a:rPr>
              <a:t>4) </a:t>
            </a:r>
            <a:r>
              <a:rPr lang="tr-TR" sz="3600" u="sng" dirty="0">
                <a:latin typeface="+mj-lt"/>
              </a:rPr>
              <a:t>İş ve meslek hastalıkları ya da işyeri hekimliği </a:t>
            </a:r>
            <a:r>
              <a:rPr lang="tr-TR" sz="3600" b="1" u="sng" dirty="0">
                <a:latin typeface="+mj-lt"/>
              </a:rPr>
              <a:t>yan dal </a:t>
            </a:r>
            <a:r>
              <a:rPr lang="tr-TR" sz="3600" u="sng" dirty="0">
                <a:latin typeface="+mj-lt"/>
              </a:rPr>
              <a:t>uzmanlarına </a:t>
            </a:r>
            <a:r>
              <a:rPr lang="tr-TR" sz="3600" dirty="0">
                <a:latin typeface="+mj-lt"/>
              </a:rPr>
              <a:t>veya </a:t>
            </a:r>
            <a:r>
              <a:rPr lang="tr-TR" sz="3600" u="sng" dirty="0">
                <a:latin typeface="+mj-lt"/>
              </a:rPr>
              <a:t>meslek hastalıkları </a:t>
            </a:r>
            <a:r>
              <a:rPr lang="tr-TR" sz="3600" u="sng" dirty="0" smtClean="0">
                <a:latin typeface="+mj-lt"/>
              </a:rPr>
              <a:t>hastanelerinde </a:t>
            </a:r>
            <a:r>
              <a:rPr lang="tr-TR" sz="3600" u="sng" dirty="0" err="1" smtClean="0">
                <a:latin typeface="+mj-lt"/>
              </a:rPr>
              <a:t>enaz</a:t>
            </a:r>
            <a:r>
              <a:rPr lang="tr-TR" sz="3600" u="sng" dirty="0" smtClean="0">
                <a:latin typeface="+mj-lt"/>
              </a:rPr>
              <a:t> </a:t>
            </a:r>
            <a:r>
              <a:rPr lang="tr-TR" sz="3600" u="sng" dirty="0">
                <a:latin typeface="+mj-lt"/>
              </a:rPr>
              <a:t> </a:t>
            </a:r>
            <a:r>
              <a:rPr lang="tr-TR" sz="3600" b="1" u="sng" dirty="0" smtClean="0">
                <a:solidFill>
                  <a:srgbClr val="FF0000"/>
                </a:solidFill>
                <a:latin typeface="+mj-lt"/>
              </a:rPr>
              <a:t>üç yıl</a:t>
            </a:r>
            <a:r>
              <a:rPr lang="tr-TR" sz="3600" b="1" u="sng" dirty="0">
                <a:solidFill>
                  <a:srgbClr val="002060"/>
                </a:solidFill>
                <a:latin typeface="+mj-lt"/>
              </a:rPr>
              <a:t> </a:t>
            </a:r>
            <a:r>
              <a:rPr lang="tr-TR" sz="3600" u="sng" dirty="0">
                <a:latin typeface="+mj-lt"/>
              </a:rPr>
              <a:t>çalışmış</a:t>
            </a:r>
            <a:r>
              <a:rPr lang="tr-TR" sz="3600" dirty="0">
                <a:latin typeface="+mj-lt"/>
              </a:rPr>
              <a:t> olan hekimlere</a:t>
            </a:r>
            <a:r>
              <a:rPr lang="tr-TR" sz="3600" dirty="0" smtClean="0">
                <a:latin typeface="+mj-lt"/>
              </a:rPr>
              <a:t>,</a:t>
            </a:r>
          </a:p>
          <a:p>
            <a:pPr marL="0" indent="0">
              <a:buNone/>
            </a:pPr>
            <a:endParaRPr lang="tr-TR" sz="3600" dirty="0">
              <a:latin typeface="+mj-lt"/>
            </a:endParaRPr>
          </a:p>
          <a:p>
            <a:r>
              <a:rPr lang="tr-TR" sz="3600" dirty="0">
                <a:solidFill>
                  <a:srgbClr val="FF0000"/>
                </a:solidFill>
                <a:latin typeface="+mj-lt"/>
              </a:rPr>
              <a:t>b) </a:t>
            </a:r>
            <a:r>
              <a:rPr lang="tr-TR" sz="3600" dirty="0">
                <a:latin typeface="+mj-lt"/>
              </a:rPr>
              <a:t>Mühendis, mimar, fizikçi, kimyager, teknik öğretmen, hukukçu ve hekimlerden Genel Müdürlükçe ilan edilen eğitim programlarına uygun olarak </a:t>
            </a:r>
            <a:r>
              <a:rPr lang="tr-TR" sz="3600" b="1" dirty="0">
                <a:solidFill>
                  <a:srgbClr val="002060"/>
                </a:solidFill>
                <a:latin typeface="+mj-lt"/>
              </a:rPr>
              <a:t>üniversitelerde </a:t>
            </a:r>
            <a:r>
              <a:rPr lang="tr-TR" sz="3600" b="1" dirty="0">
                <a:solidFill>
                  <a:srgbClr val="FF0000"/>
                </a:solidFill>
                <a:latin typeface="+mj-lt"/>
              </a:rPr>
              <a:t>en az dört yarıyıl </a:t>
            </a:r>
            <a:r>
              <a:rPr lang="tr-TR" sz="3600" b="1" dirty="0" smtClean="0">
                <a:solidFill>
                  <a:srgbClr val="002060"/>
                </a:solidFill>
                <a:latin typeface="+mj-lt"/>
              </a:rPr>
              <a:t>ders veren</a:t>
            </a:r>
            <a:r>
              <a:rPr lang="tr-TR" sz="3600" b="1" dirty="0">
                <a:solidFill>
                  <a:srgbClr val="002060"/>
                </a:solidFill>
                <a:latin typeface="+mj-lt"/>
              </a:rPr>
              <a:t> </a:t>
            </a:r>
            <a:r>
              <a:rPr lang="tr-TR" sz="3600" b="1" dirty="0">
                <a:solidFill>
                  <a:srgbClr val="FF0000"/>
                </a:solidFill>
                <a:latin typeface="+mj-lt"/>
              </a:rPr>
              <a:t>öğretim üyelerine</a:t>
            </a:r>
            <a:r>
              <a:rPr lang="tr-TR" sz="3600" b="1" dirty="0" smtClean="0">
                <a:solidFill>
                  <a:srgbClr val="002060"/>
                </a:solidFill>
                <a:latin typeface="+mj-lt"/>
              </a:rPr>
              <a:t>,</a:t>
            </a:r>
          </a:p>
          <a:p>
            <a:endParaRPr lang="tr-TR" sz="3600" b="1" dirty="0">
              <a:solidFill>
                <a:srgbClr val="002060"/>
              </a:solidFill>
              <a:latin typeface="+mj-lt"/>
            </a:endParaRPr>
          </a:p>
          <a:p>
            <a:r>
              <a:rPr lang="tr-TR" sz="3600" b="1" dirty="0">
                <a:latin typeface="+mj-lt"/>
              </a:rPr>
              <a:t>başvurmaları halinde, EK-9’daki örneğine uygun olarak düzenlenir.</a:t>
            </a:r>
          </a:p>
          <a:p>
            <a:pPr marL="0" indent="0">
              <a:buNone/>
            </a:pPr>
            <a:endParaRPr lang="tr-TR" sz="36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67</a:t>
            </a:fld>
            <a:endParaRPr lang="tr-TR"/>
          </a:p>
        </p:txBody>
      </p:sp>
    </p:spTree>
    <p:extLst>
      <p:ext uri="{BB962C8B-B14F-4D97-AF65-F5344CB8AC3E}">
        <p14:creationId xmlns:p14="http://schemas.microsoft.com/office/powerpoint/2010/main" val="3669435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784976" cy="4525963"/>
          </a:xfrm>
        </p:spPr>
        <p:txBody>
          <a:bodyPr>
            <a:normAutofit/>
          </a:bodyPr>
          <a:lstStyle/>
          <a:p>
            <a:pPr marL="0" indent="0" algn="ctr">
              <a:spcBef>
                <a:spcPts val="280"/>
              </a:spcBef>
              <a:spcAft>
                <a:spcPts val="0"/>
              </a:spcAft>
              <a:buNone/>
            </a:pPr>
            <a:r>
              <a:rPr lang="tr-TR" sz="2000" b="1" dirty="0">
                <a:latin typeface="+mj-lt"/>
                <a:ea typeface="Tahoma" pitchFamily="34" charset="0"/>
                <a:cs typeface="Tahoma" pitchFamily="34" charset="0"/>
              </a:rPr>
              <a:t>İŞ SAĞLIĞI VE GÜVENLİĞİ HİZMETLERİNİN DESTEKLENMESİ</a:t>
            </a:r>
          </a:p>
          <a:p>
            <a:pPr marL="0" indent="0" algn="ctr">
              <a:buNone/>
            </a:pPr>
            <a:r>
              <a:rPr lang="tr-TR" sz="2000" b="1" dirty="0" smtClean="0">
                <a:latin typeface="+mj-lt"/>
                <a:ea typeface="Tahoma" pitchFamily="34" charset="0"/>
                <a:cs typeface="Tahoma" pitchFamily="34" charset="0"/>
              </a:rPr>
              <a:t> </a:t>
            </a:r>
            <a:r>
              <a:rPr lang="tr-TR" sz="2000" b="1" dirty="0">
                <a:latin typeface="+mj-lt"/>
                <a:ea typeface="Tahoma" pitchFamily="34" charset="0"/>
                <a:cs typeface="Tahoma" pitchFamily="34" charset="0"/>
              </a:rPr>
              <a:t>HAKKINDA YÖNETMELİK</a:t>
            </a:r>
          </a:p>
        </p:txBody>
      </p:sp>
      <p:sp>
        <p:nvSpPr>
          <p:cNvPr id="4" name="Dikdörtgen 3"/>
          <p:cNvSpPr/>
          <p:nvPr/>
        </p:nvSpPr>
        <p:spPr>
          <a:xfrm>
            <a:off x="164998" y="1268760"/>
            <a:ext cx="8871498" cy="4832092"/>
          </a:xfrm>
          <a:prstGeom prst="rect">
            <a:avLst/>
          </a:prstGeom>
        </p:spPr>
        <p:txBody>
          <a:bodyPr wrap="square">
            <a:spAutoFit/>
          </a:bodyPr>
          <a:lstStyle/>
          <a:p>
            <a:pPr>
              <a:spcAft>
                <a:spcPts val="0"/>
              </a:spcAft>
            </a:pPr>
            <a:r>
              <a:rPr lang="tr-TR" sz="2400" b="1" dirty="0">
                <a:latin typeface="Arial" pitchFamily="34" charset="0"/>
                <a:ea typeface="Times New Roman"/>
                <a:cs typeface="Arial" pitchFamily="34" charset="0"/>
              </a:rPr>
              <a:t>İş sağlığı ve güvenliği hizmet bedellerinin tespiti </a:t>
            </a:r>
            <a:r>
              <a:rPr lang="tr-TR" sz="2400" b="1" dirty="0" smtClean="0">
                <a:latin typeface="Arial" pitchFamily="34" charset="0"/>
                <a:ea typeface="Times New Roman"/>
                <a:cs typeface="Arial" pitchFamily="34" charset="0"/>
              </a:rPr>
              <a:t>(Md.5)</a:t>
            </a:r>
          </a:p>
          <a:p>
            <a:pPr>
              <a:spcAft>
                <a:spcPts val="0"/>
              </a:spcAft>
            </a:pPr>
            <a:endParaRPr lang="tr-TR" sz="2000" dirty="0" smtClean="0">
              <a:latin typeface="Arial" pitchFamily="34" charset="0"/>
              <a:ea typeface="Times New Roman"/>
              <a:cs typeface="Arial" pitchFamily="34" charset="0"/>
            </a:endParaRPr>
          </a:p>
          <a:p>
            <a:pPr algn="just">
              <a:spcAft>
                <a:spcPts val="0"/>
              </a:spcAft>
            </a:pPr>
            <a:r>
              <a:rPr lang="tr-TR" dirty="0" smtClean="0">
                <a:latin typeface="Arial" pitchFamily="34" charset="0"/>
                <a:ea typeface="Times New Roman"/>
                <a:cs typeface="Arial" pitchFamily="34" charset="0"/>
              </a:rPr>
              <a:t> (1) Ondan az çalışanı bulunan işverenlere sağlanacak iş sağlığı ve güvenliği hizmet bedelleri işyerinin tehlike sınıfı ve Kuruma bildirilen sigortalı sayısı ile </a:t>
            </a:r>
            <a:r>
              <a:rPr lang="tr-TR" sz="2000" b="1" dirty="0" smtClean="0">
                <a:solidFill>
                  <a:srgbClr val="FF0000"/>
                </a:solidFill>
                <a:latin typeface="Arial" pitchFamily="34" charset="0"/>
                <a:ea typeface="Times New Roman"/>
                <a:cs typeface="Arial" pitchFamily="34" charset="0"/>
              </a:rPr>
              <a:t>sigortalıların çalıştıkları gün sayısı esas alınarak </a:t>
            </a:r>
            <a:r>
              <a:rPr lang="tr-TR" sz="2000" b="1" dirty="0" smtClean="0">
                <a:solidFill>
                  <a:srgbClr val="0070C0"/>
                </a:solidFill>
                <a:latin typeface="Arial Black" pitchFamily="34" charset="0"/>
                <a:ea typeface="Times New Roman"/>
                <a:cs typeface="Arial" pitchFamily="34" charset="0"/>
              </a:rPr>
              <a:t>her bir işyeri için ayrı ayrı tespit edilir.</a:t>
            </a:r>
          </a:p>
          <a:p>
            <a:pPr algn="just">
              <a:spcAft>
                <a:spcPts val="0"/>
              </a:spcAft>
            </a:pPr>
            <a:endParaRPr lang="tr-TR" sz="2000" dirty="0" smtClean="0">
              <a:latin typeface="Arial" pitchFamily="34" charset="0"/>
              <a:ea typeface="Times New Roman"/>
              <a:cs typeface="Arial" pitchFamily="34" charset="0"/>
            </a:endParaRPr>
          </a:p>
          <a:p>
            <a:pPr algn="just">
              <a:spcAft>
                <a:spcPts val="0"/>
              </a:spcAft>
            </a:pPr>
            <a:r>
              <a:rPr lang="tr-TR" dirty="0" smtClean="0">
                <a:latin typeface="Arial" pitchFamily="34" charset="0"/>
                <a:ea typeface="Times New Roman"/>
                <a:cs typeface="Arial" pitchFamily="34" charset="0"/>
              </a:rPr>
              <a:t>(</a:t>
            </a:r>
            <a:r>
              <a:rPr lang="tr-TR" dirty="0">
                <a:latin typeface="Arial" pitchFamily="34" charset="0"/>
                <a:ea typeface="Times New Roman"/>
                <a:cs typeface="Arial" pitchFamily="34" charset="0"/>
              </a:rPr>
              <a:t>2) </a:t>
            </a:r>
            <a:r>
              <a:rPr lang="tr-TR" b="1" dirty="0">
                <a:latin typeface="Arial Black" pitchFamily="34" charset="0"/>
                <a:ea typeface="Times New Roman"/>
                <a:cs typeface="Arial" pitchFamily="34" charset="0"/>
              </a:rPr>
              <a:t>Tehlikel</a:t>
            </a:r>
            <a:r>
              <a:rPr lang="tr-TR" b="1" dirty="0">
                <a:latin typeface="Arial" pitchFamily="34" charset="0"/>
                <a:ea typeface="Times New Roman"/>
                <a:cs typeface="Arial" pitchFamily="34" charset="0"/>
              </a:rPr>
              <a:t>i </a:t>
            </a:r>
            <a:r>
              <a:rPr lang="tr-TR" dirty="0">
                <a:latin typeface="Arial" pitchFamily="34" charset="0"/>
                <a:ea typeface="Times New Roman"/>
                <a:cs typeface="Arial" pitchFamily="34" charset="0"/>
              </a:rPr>
              <a:t>ve </a:t>
            </a:r>
            <a:r>
              <a:rPr lang="tr-TR" dirty="0">
                <a:latin typeface="Arial Black" pitchFamily="34" charset="0"/>
                <a:ea typeface="Times New Roman"/>
                <a:cs typeface="Arial" pitchFamily="34" charset="0"/>
              </a:rPr>
              <a:t>çok tehlikeli </a:t>
            </a:r>
            <a:r>
              <a:rPr lang="tr-TR" dirty="0">
                <a:latin typeface="Arial" pitchFamily="34" charset="0"/>
                <a:ea typeface="Times New Roman"/>
                <a:cs typeface="Arial" pitchFamily="34" charset="0"/>
              </a:rPr>
              <a:t>sınıfta yer alan işyerleri için sağlanacak </a:t>
            </a:r>
            <a:r>
              <a:rPr lang="tr-TR" b="1" dirty="0">
                <a:solidFill>
                  <a:srgbClr val="FF0000"/>
                </a:solidFill>
                <a:latin typeface="Arial" pitchFamily="34" charset="0"/>
                <a:ea typeface="Times New Roman"/>
                <a:cs typeface="Arial" pitchFamily="34" charset="0"/>
              </a:rPr>
              <a:t>iş sağlığı ve güvenliği hizmet bedelinin sigortalı başına günlük miktarı 16 yaşından büyük sigortalılar için belirlenen </a:t>
            </a:r>
            <a:r>
              <a:rPr lang="tr-TR" b="1" dirty="0">
                <a:solidFill>
                  <a:srgbClr val="0070C0"/>
                </a:solidFill>
                <a:latin typeface="Arial" pitchFamily="34" charset="0"/>
                <a:ea typeface="Times New Roman"/>
                <a:cs typeface="Arial" pitchFamily="34" charset="0"/>
              </a:rPr>
              <a:t>prime esas kazanç alt sınırının günlük tutarının </a:t>
            </a:r>
            <a:r>
              <a:rPr lang="tr-TR" b="1" dirty="0">
                <a:latin typeface="Arial" pitchFamily="34" charset="0"/>
                <a:ea typeface="Times New Roman"/>
                <a:cs typeface="Arial" pitchFamily="34" charset="0"/>
              </a:rPr>
              <a:t>sırasıyla %1,4 ve %1,6’sıdır</a:t>
            </a:r>
            <a:r>
              <a:rPr lang="tr-TR" b="1" dirty="0" smtClean="0">
                <a:solidFill>
                  <a:srgbClr val="0070C0"/>
                </a:solidFill>
                <a:latin typeface="Arial" pitchFamily="34" charset="0"/>
                <a:ea typeface="Times New Roman"/>
                <a:cs typeface="Arial" pitchFamily="34" charset="0"/>
              </a:rPr>
              <a:t>.</a:t>
            </a:r>
          </a:p>
          <a:p>
            <a:pPr algn="just">
              <a:spcAft>
                <a:spcPts val="0"/>
              </a:spcAft>
            </a:pPr>
            <a:endParaRPr lang="tr-TR" sz="2000" dirty="0" smtClean="0">
              <a:latin typeface="Arial" pitchFamily="34" charset="0"/>
              <a:ea typeface="Times New Roman"/>
              <a:cs typeface="Arial" pitchFamily="34" charset="0"/>
            </a:endParaRPr>
          </a:p>
          <a:p>
            <a:pPr algn="just">
              <a:spcAft>
                <a:spcPts val="0"/>
              </a:spcAft>
            </a:pPr>
            <a:endParaRPr lang="tr-TR" sz="2000" dirty="0">
              <a:latin typeface="Arial" pitchFamily="34" charset="0"/>
              <a:ea typeface="Times New Roman"/>
              <a:cs typeface="Arial" pitchFamily="34" charset="0"/>
            </a:endParaRPr>
          </a:p>
          <a:p>
            <a:pPr algn="just">
              <a:spcAft>
                <a:spcPts val="0"/>
              </a:spcAft>
            </a:pPr>
            <a:r>
              <a:rPr lang="tr-TR" dirty="0">
                <a:latin typeface="Arial" pitchFamily="34" charset="0"/>
                <a:ea typeface="Times New Roman"/>
                <a:cs typeface="Arial" pitchFamily="34" charset="0"/>
              </a:rPr>
              <a:t>(3) Sağlanacak iş sağlığı ve güvenliği hizmet bedelinin tutarı, </a:t>
            </a:r>
            <a:r>
              <a:rPr lang="tr-TR" b="1" dirty="0">
                <a:solidFill>
                  <a:srgbClr val="FF0000"/>
                </a:solidFill>
                <a:latin typeface="Arial" pitchFamily="34" charset="0"/>
                <a:ea typeface="Times New Roman"/>
                <a:cs typeface="Arial" pitchFamily="34" charset="0"/>
              </a:rPr>
              <a:t>ikinci fıkrada belirtilen </a:t>
            </a:r>
            <a:r>
              <a:rPr lang="tr-TR" b="1" dirty="0">
                <a:solidFill>
                  <a:srgbClr val="0070C0"/>
                </a:solidFill>
                <a:latin typeface="Arial" pitchFamily="34" charset="0"/>
                <a:ea typeface="Times New Roman"/>
                <a:cs typeface="Arial" pitchFamily="34" charset="0"/>
              </a:rPr>
              <a:t>yüzdelerin</a:t>
            </a:r>
            <a:r>
              <a:rPr lang="tr-TR" b="1" dirty="0">
                <a:solidFill>
                  <a:srgbClr val="FF0000"/>
                </a:solidFill>
                <a:latin typeface="Arial" pitchFamily="34" charset="0"/>
                <a:ea typeface="Times New Roman"/>
                <a:cs typeface="Arial" pitchFamily="34" charset="0"/>
              </a:rPr>
              <a:t> aylık prim ve hizmet belgesi ile bildirilen </a:t>
            </a:r>
            <a:r>
              <a:rPr lang="tr-TR" b="1" dirty="0">
                <a:solidFill>
                  <a:srgbClr val="0070C0"/>
                </a:solidFill>
                <a:latin typeface="Arial" pitchFamily="34" charset="0"/>
                <a:ea typeface="Times New Roman"/>
                <a:cs typeface="Arial" pitchFamily="34" charset="0"/>
              </a:rPr>
              <a:t>prim ödeme gün sayısı </a:t>
            </a:r>
            <a:r>
              <a:rPr lang="tr-TR" b="1" dirty="0">
                <a:solidFill>
                  <a:srgbClr val="FF0000"/>
                </a:solidFill>
                <a:latin typeface="Arial" pitchFamily="34" charset="0"/>
                <a:ea typeface="Times New Roman"/>
                <a:cs typeface="Arial" pitchFamily="34" charset="0"/>
              </a:rPr>
              <a:t>ile </a:t>
            </a:r>
            <a:r>
              <a:rPr lang="tr-TR" b="1" dirty="0">
                <a:latin typeface="Arial" pitchFamily="34" charset="0"/>
                <a:ea typeface="Times New Roman"/>
                <a:cs typeface="Arial" pitchFamily="34" charset="0"/>
              </a:rPr>
              <a:t>çarpılması suretiyle tespit edilecektir.</a:t>
            </a:r>
            <a:endParaRPr lang="tr-TR" sz="2000" dirty="0">
              <a:effectLst/>
              <a:latin typeface="Arial" pitchFamily="34" charset="0"/>
              <a:ea typeface="Times New Roman"/>
              <a:cs typeface="Arial" pitchFamily="34" charset="0"/>
            </a:endParaRPr>
          </a:p>
        </p:txBody>
      </p:sp>
      <p:sp>
        <p:nvSpPr>
          <p:cNvPr id="2" name="Slayt Numarası Yer Tutucusu 1"/>
          <p:cNvSpPr>
            <a:spLocks noGrp="1"/>
          </p:cNvSpPr>
          <p:nvPr>
            <p:ph type="sldNum" sz="quarter" idx="12"/>
          </p:nvPr>
        </p:nvSpPr>
        <p:spPr/>
        <p:txBody>
          <a:bodyPr/>
          <a:lstStyle/>
          <a:p>
            <a:fld id="{A2985C16-5C18-4557-B4BD-12BA0691D9E7}" type="slidenum">
              <a:rPr lang="tr-TR" smtClean="0"/>
              <a:pPr/>
              <a:t>68</a:t>
            </a:fld>
            <a:endParaRPr lang="tr-TR"/>
          </a:p>
        </p:txBody>
      </p:sp>
    </p:spTree>
    <p:extLst>
      <p:ext uri="{BB962C8B-B14F-4D97-AF65-F5344CB8AC3E}">
        <p14:creationId xmlns:p14="http://schemas.microsoft.com/office/powerpoint/2010/main" val="317248390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04664"/>
            <a:ext cx="8856984" cy="5760640"/>
          </a:xfrm>
        </p:spPr>
        <p:txBody>
          <a:bodyPr>
            <a:normAutofit/>
          </a:bodyPr>
          <a:lstStyle/>
          <a:p>
            <a:pPr marL="0" indent="0" algn="ctr">
              <a:buNone/>
            </a:pPr>
            <a:endParaRPr lang="tr-TR" sz="3600" b="1" dirty="0">
              <a:solidFill>
                <a:srgbClr val="002060"/>
              </a:solidFill>
              <a:latin typeface="+mj-lt"/>
            </a:endParaRPr>
          </a:p>
          <a:p>
            <a:pPr marL="0" indent="0" algn="ctr">
              <a:buNone/>
            </a:pPr>
            <a:r>
              <a:rPr lang="tr-TR" sz="4400" b="1" dirty="0" smtClean="0">
                <a:solidFill>
                  <a:srgbClr val="002060"/>
                </a:solidFill>
                <a:latin typeface="+mj-lt"/>
              </a:rPr>
              <a:t> </a:t>
            </a:r>
          </a:p>
          <a:p>
            <a:pPr marL="0" indent="0" algn="ctr">
              <a:buNone/>
            </a:pPr>
            <a:r>
              <a:rPr lang="tr-TR" sz="3900" b="1" dirty="0" smtClean="0">
                <a:latin typeface="+mj-lt"/>
              </a:rPr>
              <a:t>İş </a:t>
            </a:r>
            <a:r>
              <a:rPr lang="tr-TR" sz="3900" b="1" dirty="0">
                <a:latin typeface="+mj-lt"/>
              </a:rPr>
              <a:t>Sağlığı ve Güvenliğine </a:t>
            </a:r>
            <a:r>
              <a:rPr lang="tr-TR" sz="3900" b="1" dirty="0" smtClean="0">
                <a:latin typeface="+mj-lt"/>
              </a:rPr>
              <a:t>İlişkin İşyeri </a:t>
            </a:r>
            <a:r>
              <a:rPr lang="tr-TR" sz="3900" b="1" dirty="0">
                <a:latin typeface="+mj-lt"/>
              </a:rPr>
              <a:t>Tehlike Sınıfları </a:t>
            </a:r>
            <a:r>
              <a:rPr lang="tr-TR" sz="3900" b="1" dirty="0" smtClean="0">
                <a:latin typeface="+mj-lt"/>
              </a:rPr>
              <a:t>Tebliği </a:t>
            </a:r>
            <a:endParaRPr lang="tr-TR" sz="3900" b="1" dirty="0">
              <a:latin typeface="+mj-lt"/>
            </a:endParaRPr>
          </a:p>
          <a:p>
            <a:pPr marL="0" indent="0">
              <a:buNone/>
            </a:pPr>
            <a:r>
              <a:rPr lang="tr-TR" sz="4000" b="1" dirty="0">
                <a:solidFill>
                  <a:srgbClr val="002060"/>
                </a:solidFill>
                <a:latin typeface="+mj-lt"/>
              </a:rPr>
              <a:t>          </a:t>
            </a:r>
            <a:endParaRPr lang="tr-TR" sz="4000" b="1" dirty="0" smtClean="0">
              <a:solidFill>
                <a:srgbClr val="002060"/>
              </a:solidFill>
              <a:latin typeface="+mj-lt"/>
            </a:endParaRPr>
          </a:p>
          <a:p>
            <a:pPr marL="0" indent="0">
              <a:buNone/>
            </a:pPr>
            <a:r>
              <a:rPr lang="tr-TR" sz="2600" b="1" dirty="0" smtClean="0">
                <a:solidFill>
                  <a:srgbClr val="002060"/>
                </a:solidFill>
                <a:latin typeface="+mj-lt"/>
              </a:rPr>
              <a:t>   (</a:t>
            </a:r>
            <a:r>
              <a:rPr lang="tr-TR" sz="2400" b="1" dirty="0" smtClean="0">
                <a:solidFill>
                  <a:srgbClr val="FF0000"/>
                </a:solidFill>
                <a:latin typeface="+mj-lt"/>
              </a:rPr>
              <a:t>RG:</a:t>
            </a:r>
            <a:r>
              <a:rPr lang="en-US" sz="2400" b="1" dirty="0" smtClean="0">
                <a:solidFill>
                  <a:srgbClr val="FF0000"/>
                </a:solidFill>
                <a:latin typeface="+mj-lt"/>
              </a:rPr>
              <a:t>26 </a:t>
            </a:r>
            <a:r>
              <a:rPr lang="tr-TR" sz="2400" b="1" dirty="0" smtClean="0">
                <a:solidFill>
                  <a:srgbClr val="FF0000"/>
                </a:solidFill>
                <a:latin typeface="+mj-lt"/>
              </a:rPr>
              <a:t>.12.</a:t>
            </a:r>
            <a:r>
              <a:rPr lang="en-US" sz="2400" b="1" dirty="0" smtClean="0">
                <a:solidFill>
                  <a:srgbClr val="FF0000"/>
                </a:solidFill>
                <a:latin typeface="+mj-lt"/>
              </a:rPr>
              <a:t> 2012</a:t>
            </a:r>
            <a:r>
              <a:rPr lang="tr-TR" sz="2400" b="1" dirty="0" smtClean="0">
                <a:solidFill>
                  <a:srgbClr val="FF0000"/>
                </a:solidFill>
                <a:latin typeface="+mj-lt"/>
              </a:rPr>
              <a:t>/</a:t>
            </a:r>
            <a:r>
              <a:rPr lang="en-US" sz="2400" b="1" dirty="0" smtClean="0">
                <a:solidFill>
                  <a:srgbClr val="FF0000"/>
                </a:solidFill>
                <a:latin typeface="+mj-lt"/>
              </a:rPr>
              <a:t>28509</a:t>
            </a:r>
            <a:r>
              <a:rPr lang="tr-TR" sz="2400" b="1" dirty="0" smtClean="0">
                <a:solidFill>
                  <a:srgbClr val="FF0000"/>
                </a:solidFill>
                <a:latin typeface="+mj-lt"/>
              </a:rPr>
              <a:t>;  </a:t>
            </a:r>
            <a:r>
              <a:rPr lang="tr-TR" sz="2400" b="1" dirty="0" err="1" smtClean="0">
                <a:solidFill>
                  <a:srgbClr val="FF0000"/>
                </a:solidFill>
                <a:latin typeface="+mj-lt"/>
              </a:rPr>
              <a:t>Değşk</a:t>
            </a:r>
            <a:r>
              <a:rPr lang="tr-TR" sz="2400" b="1" dirty="0">
                <a:solidFill>
                  <a:srgbClr val="FF0000"/>
                </a:solidFill>
                <a:latin typeface="+mj-lt"/>
              </a:rPr>
              <a:t>.</a:t>
            </a:r>
            <a:r>
              <a:rPr lang="tr-TR" sz="2400" b="1" dirty="0" smtClean="0">
                <a:solidFill>
                  <a:srgbClr val="FF0000"/>
                </a:solidFill>
                <a:latin typeface="+mj-lt"/>
              </a:rPr>
              <a:t> RG</a:t>
            </a:r>
            <a:r>
              <a:rPr lang="tr-TR" sz="2400" b="1" dirty="0">
                <a:solidFill>
                  <a:srgbClr val="FF0000"/>
                </a:solidFill>
                <a:latin typeface="+mj-lt"/>
              </a:rPr>
              <a:t>:  29.03.2013/28602</a:t>
            </a:r>
            <a:r>
              <a:rPr lang="tr-TR" sz="3000" b="1" dirty="0">
                <a:solidFill>
                  <a:srgbClr val="FF0000"/>
                </a:solidFill>
                <a:latin typeface="+mj-lt"/>
              </a:rPr>
              <a:t>)</a:t>
            </a:r>
          </a:p>
          <a:p>
            <a:pPr marL="0" indent="0" algn="ctr">
              <a:buNone/>
            </a:pPr>
            <a:endParaRPr lang="tr-TR" sz="3000" b="1" dirty="0">
              <a:solidFill>
                <a:srgbClr val="FFFA00"/>
              </a:solidFill>
              <a:latin typeface="+mj-lt"/>
            </a:endParaRPr>
          </a:p>
          <a:p>
            <a:pPr marL="0" indent="0">
              <a:buNone/>
            </a:pPr>
            <a:r>
              <a:rPr lang="tr-TR" sz="2400" b="1" dirty="0" smtClean="0">
                <a:solidFill>
                  <a:srgbClr val="002060"/>
                </a:solidFill>
                <a:latin typeface="+mj-lt"/>
              </a:rPr>
              <a:t>         </a:t>
            </a:r>
            <a:endParaRPr lang="tr-TR" b="1" dirty="0">
              <a:solidFill>
                <a:srgbClr val="002060"/>
              </a:solidFill>
              <a:latin typeface="+mj-lt"/>
            </a:endParaRPr>
          </a:p>
          <a:p>
            <a:endParaRPr lang="tr-TR" b="1"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solidFill>
                  <a:prstClr val="black">
                    <a:tint val="75000"/>
                  </a:prstClr>
                </a:solidFill>
              </a:rPr>
              <a:pPr/>
              <a:t>69</a:t>
            </a:fld>
            <a:endParaRPr lang="tr-TR" dirty="0">
              <a:solidFill>
                <a:prstClr val="black">
                  <a:tint val="75000"/>
                </a:prstClr>
              </a:solidFill>
            </a:endParaRPr>
          </a:p>
        </p:txBody>
      </p:sp>
    </p:spTree>
    <p:extLst>
      <p:ext uri="{BB962C8B-B14F-4D97-AF65-F5344CB8AC3E}">
        <p14:creationId xmlns:p14="http://schemas.microsoft.com/office/powerpoint/2010/main" val="3711781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008" y="404664"/>
            <a:ext cx="9144000" cy="6336704"/>
          </a:xfrm>
        </p:spPr>
        <p:txBody>
          <a:bodyPr>
            <a:normAutofit lnSpcReduction="10000"/>
          </a:bodyPr>
          <a:lstStyle/>
          <a:p>
            <a:r>
              <a:rPr lang="tr-TR" sz="2800" dirty="0" smtClean="0">
                <a:latin typeface="+mj-lt"/>
              </a:rPr>
              <a:t>-  </a:t>
            </a:r>
            <a:r>
              <a:rPr lang="tr-TR" sz="2800" dirty="0">
                <a:latin typeface="+mj-lt"/>
              </a:rPr>
              <a:t>İş sağlığı ve güvenliği hizmetlerini yürütmek üzere işyerinden personel görevlendirmek veya </a:t>
            </a:r>
            <a:r>
              <a:rPr lang="tr-TR" sz="2800" dirty="0" err="1">
                <a:solidFill>
                  <a:srgbClr val="0070C0"/>
                </a:solidFill>
                <a:latin typeface="+mj-lt"/>
              </a:rPr>
              <a:t>OSGB’lerden</a:t>
            </a:r>
            <a:r>
              <a:rPr lang="tr-TR" sz="2800" dirty="0">
                <a:solidFill>
                  <a:srgbClr val="0070C0"/>
                </a:solidFill>
                <a:latin typeface="+mj-lt"/>
              </a:rPr>
              <a:t> hizmet almak </a:t>
            </a:r>
            <a:r>
              <a:rPr lang="tr-TR" sz="2800" dirty="0">
                <a:latin typeface="+mj-lt"/>
              </a:rPr>
              <a:t>suretiyle </a:t>
            </a:r>
            <a:r>
              <a:rPr lang="tr-TR" sz="2800" b="1" dirty="0">
                <a:latin typeface="+mj-lt"/>
              </a:rPr>
              <a:t>bu konudaki yetkilerini devreden işverenin bu hizmetlere ilişkin </a:t>
            </a:r>
            <a:r>
              <a:rPr lang="tr-TR" sz="2800" b="1" dirty="0">
                <a:solidFill>
                  <a:srgbClr val="FF0000"/>
                </a:solidFill>
                <a:latin typeface="+mj-lt"/>
              </a:rPr>
              <a:t>yükümlülükleri devam eder</a:t>
            </a:r>
            <a:r>
              <a:rPr lang="tr-TR" sz="2800" b="1" dirty="0" smtClean="0">
                <a:latin typeface="+mj-lt"/>
              </a:rPr>
              <a:t>.</a:t>
            </a:r>
          </a:p>
          <a:p>
            <a:pPr marL="0" indent="0">
              <a:buNone/>
            </a:pPr>
            <a:endParaRPr lang="tr-TR" sz="2800" dirty="0">
              <a:latin typeface="+mj-lt"/>
            </a:endParaRPr>
          </a:p>
          <a:p>
            <a:r>
              <a:rPr lang="tr-TR" sz="2800" dirty="0" smtClean="0">
                <a:latin typeface="+mj-lt"/>
              </a:rPr>
              <a:t>-  </a:t>
            </a:r>
            <a:r>
              <a:rPr lang="tr-TR" sz="2800" dirty="0">
                <a:latin typeface="+mj-lt"/>
              </a:rPr>
              <a:t>İşveren işyerinde görev yapan </a:t>
            </a:r>
            <a:r>
              <a:rPr lang="tr-TR" sz="2800" b="1" dirty="0">
                <a:latin typeface="+mj-lt"/>
              </a:rPr>
              <a:t>işyeri hekimi, iş güvenliği uzmanı ve diğer sağlık personeli ile hizmet alınan </a:t>
            </a:r>
            <a:r>
              <a:rPr lang="tr-TR" sz="2800" b="1" dirty="0" err="1">
                <a:latin typeface="+mj-lt"/>
              </a:rPr>
              <a:t>OSGB’lerin</a:t>
            </a:r>
            <a:r>
              <a:rPr lang="tr-TR" sz="2800" b="1" dirty="0">
                <a:latin typeface="+mj-lt"/>
              </a:rPr>
              <a:t> </a:t>
            </a:r>
            <a:r>
              <a:rPr lang="tr-TR" sz="2800" dirty="0">
                <a:latin typeface="+mj-lt"/>
              </a:rPr>
              <a:t>İş Sağlığı ve Güvenliği </a:t>
            </a:r>
            <a:r>
              <a:rPr lang="tr-TR" sz="2800" dirty="0" smtClean="0">
                <a:latin typeface="+mj-lt"/>
              </a:rPr>
              <a:t>Kanunu’na </a:t>
            </a:r>
            <a:r>
              <a:rPr lang="tr-TR" sz="2800" dirty="0">
                <a:latin typeface="+mj-lt"/>
              </a:rPr>
              <a:t>göre </a:t>
            </a:r>
            <a:r>
              <a:rPr lang="tr-TR" sz="2800" b="1" dirty="0">
                <a:solidFill>
                  <a:srgbClr val="FF0000"/>
                </a:solidFill>
                <a:latin typeface="+mj-lt"/>
              </a:rPr>
              <a:t>geçerli yetki belgesi ile görevlendirilmesinden sorumludur</a:t>
            </a:r>
            <a:r>
              <a:rPr lang="tr-TR" sz="2800" b="1" dirty="0" smtClean="0">
                <a:solidFill>
                  <a:srgbClr val="FF0000"/>
                </a:solidFill>
                <a:latin typeface="+mj-lt"/>
              </a:rPr>
              <a:t>.</a:t>
            </a:r>
            <a:r>
              <a:rPr lang="tr-TR" sz="2800" dirty="0">
                <a:solidFill>
                  <a:srgbClr val="FF0000"/>
                </a:solidFill>
                <a:latin typeface="+mj-lt"/>
              </a:rPr>
              <a:t> </a:t>
            </a:r>
            <a:endParaRPr lang="tr-TR" sz="2800" dirty="0" smtClean="0">
              <a:solidFill>
                <a:srgbClr val="FF0000"/>
              </a:solidFill>
              <a:latin typeface="+mj-lt"/>
            </a:endParaRPr>
          </a:p>
          <a:p>
            <a:endParaRPr lang="tr-TR" sz="2800" dirty="0">
              <a:solidFill>
                <a:srgbClr val="FF0000"/>
              </a:solidFill>
              <a:latin typeface="+mj-lt"/>
            </a:endParaRPr>
          </a:p>
          <a:p>
            <a:r>
              <a:rPr lang="tr-TR" sz="2800" dirty="0" smtClean="0">
                <a:latin typeface="+mj-lt"/>
              </a:rPr>
              <a:t>-  İş </a:t>
            </a:r>
            <a:r>
              <a:rPr lang="tr-TR" sz="2800" dirty="0">
                <a:latin typeface="+mj-lt"/>
              </a:rPr>
              <a:t>sağlığı ve güvenliği hizmetleri </a:t>
            </a:r>
            <a:r>
              <a:rPr lang="tr-TR" sz="2800" b="1" dirty="0">
                <a:latin typeface="+mj-lt"/>
              </a:rPr>
              <a:t>çalışanlara </a:t>
            </a:r>
            <a:r>
              <a:rPr lang="tr-TR" sz="2800" b="1" dirty="0">
                <a:solidFill>
                  <a:srgbClr val="FF0000"/>
                </a:solidFill>
                <a:latin typeface="+mj-lt"/>
              </a:rPr>
              <a:t>mali yük getirmeyecek </a:t>
            </a:r>
            <a:r>
              <a:rPr lang="tr-TR" sz="2800" b="1" dirty="0">
                <a:latin typeface="+mj-lt"/>
              </a:rPr>
              <a:t>şekilde</a:t>
            </a:r>
            <a:r>
              <a:rPr lang="tr-TR" sz="2800" dirty="0">
                <a:latin typeface="+mj-lt"/>
              </a:rPr>
              <a:t> sunulur.</a:t>
            </a:r>
          </a:p>
          <a:p>
            <a:endParaRPr lang="tr-TR" sz="2800" b="1" dirty="0" smtClean="0">
              <a:latin typeface="+mj-lt"/>
            </a:endParaRPr>
          </a:p>
          <a:p>
            <a:endParaRPr lang="tr-TR" sz="2200" b="1" dirty="0">
              <a:latin typeface="+mj-lt"/>
            </a:endParaRP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3119933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973" y="332656"/>
            <a:ext cx="9036496" cy="6192687"/>
          </a:xfrm>
        </p:spPr>
        <p:txBody>
          <a:bodyPr>
            <a:normAutofit fontScale="85000" lnSpcReduction="20000"/>
          </a:bodyPr>
          <a:lstStyle/>
          <a:p>
            <a:pPr marL="0" indent="0">
              <a:buNone/>
            </a:pPr>
            <a:r>
              <a:rPr lang="tr-TR" sz="3600" b="1" u="sng" dirty="0" smtClean="0">
                <a:latin typeface="+mj-lt"/>
              </a:rPr>
              <a:t>TEBLİĞ’DE YER ALAN BAZI ÖNEMLİ HÜKÜMLER</a:t>
            </a:r>
          </a:p>
          <a:p>
            <a:r>
              <a:rPr lang="tr-TR" sz="2600" dirty="0" smtClean="0">
                <a:latin typeface="+mj-lt"/>
              </a:rPr>
              <a:t>Bu Tebliğ,</a:t>
            </a:r>
            <a:r>
              <a:rPr lang="en-US" sz="2600" dirty="0" smtClean="0">
                <a:latin typeface="+mj-lt"/>
              </a:rPr>
              <a:t> </a:t>
            </a:r>
            <a:r>
              <a:rPr lang="en-US" sz="2600" dirty="0">
                <a:latin typeface="+mj-lt"/>
              </a:rPr>
              <a:t>20/6/2012 </a:t>
            </a:r>
            <a:r>
              <a:rPr lang="en-US" sz="2600" dirty="0" err="1" smtClean="0">
                <a:latin typeface="+mj-lt"/>
              </a:rPr>
              <a:t>tarih</a:t>
            </a:r>
            <a:r>
              <a:rPr lang="en-US" sz="2600" dirty="0" smtClean="0">
                <a:latin typeface="+mj-lt"/>
              </a:rPr>
              <a:t> </a:t>
            </a:r>
            <a:r>
              <a:rPr lang="en-US" sz="2600" dirty="0" err="1">
                <a:latin typeface="+mj-lt"/>
              </a:rPr>
              <a:t>ve</a:t>
            </a:r>
            <a:r>
              <a:rPr lang="en-US" sz="2600" dirty="0">
                <a:latin typeface="+mj-lt"/>
              </a:rPr>
              <a:t> </a:t>
            </a:r>
            <a:r>
              <a:rPr lang="en-US" sz="2600" b="1" dirty="0">
                <a:latin typeface="+mj-lt"/>
              </a:rPr>
              <a:t>6331 </a:t>
            </a:r>
            <a:r>
              <a:rPr lang="en-US" sz="2600" b="1" dirty="0" err="1">
                <a:latin typeface="+mj-lt"/>
              </a:rPr>
              <a:t>sayılı</a:t>
            </a:r>
            <a:r>
              <a:rPr lang="en-US" sz="2600" b="1" dirty="0">
                <a:latin typeface="+mj-lt"/>
              </a:rPr>
              <a:t> </a:t>
            </a:r>
            <a:r>
              <a:rPr lang="en-US" sz="2600" b="1" dirty="0" err="1">
                <a:solidFill>
                  <a:srgbClr val="002060"/>
                </a:solidFill>
                <a:latin typeface="+mj-lt"/>
              </a:rPr>
              <a:t>İş</a:t>
            </a:r>
            <a:r>
              <a:rPr lang="en-US" sz="2600" b="1" dirty="0">
                <a:solidFill>
                  <a:srgbClr val="002060"/>
                </a:solidFill>
                <a:latin typeface="+mj-lt"/>
              </a:rPr>
              <a:t> </a:t>
            </a:r>
            <a:r>
              <a:rPr lang="en-US" sz="2600" b="1" dirty="0" err="1">
                <a:solidFill>
                  <a:srgbClr val="002060"/>
                </a:solidFill>
                <a:latin typeface="+mj-lt"/>
              </a:rPr>
              <a:t>Sağlığı</a:t>
            </a:r>
            <a:r>
              <a:rPr lang="en-US" sz="2600" b="1" dirty="0">
                <a:solidFill>
                  <a:srgbClr val="002060"/>
                </a:solidFill>
                <a:latin typeface="+mj-lt"/>
              </a:rPr>
              <a:t> </a:t>
            </a:r>
            <a:r>
              <a:rPr lang="en-US" sz="2600" b="1" dirty="0" err="1">
                <a:solidFill>
                  <a:srgbClr val="002060"/>
                </a:solidFill>
                <a:latin typeface="+mj-lt"/>
              </a:rPr>
              <a:t>ve</a:t>
            </a:r>
            <a:r>
              <a:rPr lang="en-US" sz="2600" b="1" dirty="0">
                <a:solidFill>
                  <a:srgbClr val="002060"/>
                </a:solidFill>
                <a:latin typeface="+mj-lt"/>
              </a:rPr>
              <a:t> </a:t>
            </a:r>
            <a:r>
              <a:rPr lang="en-US" sz="2600" b="1" dirty="0" err="1">
                <a:solidFill>
                  <a:srgbClr val="002060"/>
                </a:solidFill>
                <a:latin typeface="+mj-lt"/>
              </a:rPr>
              <a:t>Güvenliği</a:t>
            </a:r>
            <a:r>
              <a:rPr lang="en-US" sz="2600" b="1" dirty="0">
                <a:solidFill>
                  <a:srgbClr val="002060"/>
                </a:solidFill>
                <a:latin typeface="+mj-lt"/>
              </a:rPr>
              <a:t> </a:t>
            </a:r>
            <a:r>
              <a:rPr lang="en-US" sz="2600" b="1" dirty="0" err="1" smtClean="0">
                <a:solidFill>
                  <a:srgbClr val="002060"/>
                </a:solidFill>
                <a:latin typeface="+mj-lt"/>
              </a:rPr>
              <a:t>Kanununun</a:t>
            </a:r>
            <a:r>
              <a:rPr lang="en-US" sz="2600" b="1" dirty="0" smtClean="0">
                <a:solidFill>
                  <a:srgbClr val="002060"/>
                </a:solidFill>
                <a:latin typeface="+mj-lt"/>
              </a:rPr>
              <a:t> </a:t>
            </a:r>
            <a:r>
              <a:rPr lang="en-US" sz="2600" b="1" dirty="0">
                <a:solidFill>
                  <a:srgbClr val="002060"/>
                </a:solidFill>
                <a:latin typeface="+mj-lt"/>
              </a:rPr>
              <a:t>9 </a:t>
            </a:r>
            <a:r>
              <a:rPr lang="en-US" sz="2600" b="1" dirty="0" err="1">
                <a:solidFill>
                  <a:srgbClr val="002060"/>
                </a:solidFill>
                <a:latin typeface="+mj-lt"/>
              </a:rPr>
              <a:t>uncu</a:t>
            </a:r>
            <a:r>
              <a:rPr lang="en-US" sz="2600" b="1" dirty="0">
                <a:solidFill>
                  <a:srgbClr val="002060"/>
                </a:solidFill>
                <a:latin typeface="+mj-lt"/>
              </a:rPr>
              <a:t> </a:t>
            </a:r>
            <a:r>
              <a:rPr lang="en-US" sz="2600" b="1" dirty="0" err="1">
                <a:solidFill>
                  <a:srgbClr val="002060"/>
                </a:solidFill>
                <a:latin typeface="+mj-lt"/>
              </a:rPr>
              <a:t>maddesi</a:t>
            </a:r>
            <a:r>
              <a:rPr lang="en-US" sz="2600" b="1" dirty="0">
                <a:solidFill>
                  <a:srgbClr val="002060"/>
                </a:solidFill>
                <a:latin typeface="+mj-lt"/>
              </a:rPr>
              <a:t> </a:t>
            </a:r>
            <a:r>
              <a:rPr lang="en-US" sz="2600" b="1" dirty="0" err="1">
                <a:solidFill>
                  <a:srgbClr val="002060"/>
                </a:solidFill>
                <a:latin typeface="+mj-lt"/>
              </a:rPr>
              <a:t>uyarınca</a:t>
            </a:r>
            <a:r>
              <a:rPr lang="en-US" sz="2600" b="1" dirty="0">
                <a:solidFill>
                  <a:srgbClr val="002060"/>
                </a:solidFill>
                <a:latin typeface="+mj-lt"/>
              </a:rPr>
              <a:t> </a:t>
            </a:r>
            <a:r>
              <a:rPr lang="en-US" sz="2600" dirty="0" err="1">
                <a:latin typeface="+mj-lt"/>
              </a:rPr>
              <a:t>işyerlerinin</a:t>
            </a:r>
            <a:r>
              <a:rPr lang="en-US" sz="2600" dirty="0">
                <a:latin typeface="+mj-lt"/>
              </a:rPr>
              <a:t> </a:t>
            </a:r>
            <a:r>
              <a:rPr lang="en-US" sz="2600" dirty="0" err="1">
                <a:latin typeface="+mj-lt"/>
              </a:rPr>
              <a:t>iş</a:t>
            </a:r>
            <a:r>
              <a:rPr lang="en-US" sz="2600" dirty="0">
                <a:latin typeface="+mj-lt"/>
              </a:rPr>
              <a:t> </a:t>
            </a:r>
            <a:r>
              <a:rPr lang="en-US" sz="2600" dirty="0" err="1">
                <a:latin typeface="+mj-lt"/>
              </a:rPr>
              <a:t>sağlığı</a:t>
            </a:r>
            <a:r>
              <a:rPr lang="en-US" sz="2600" dirty="0">
                <a:latin typeface="+mj-lt"/>
              </a:rPr>
              <a:t> </a:t>
            </a:r>
            <a:r>
              <a:rPr lang="en-US" sz="2600" dirty="0" err="1">
                <a:latin typeface="+mj-lt"/>
              </a:rPr>
              <a:t>ve</a:t>
            </a:r>
            <a:r>
              <a:rPr lang="en-US" sz="2600" dirty="0">
                <a:latin typeface="+mj-lt"/>
              </a:rPr>
              <a:t> </a:t>
            </a:r>
            <a:r>
              <a:rPr lang="en-US" sz="2600" dirty="0" err="1">
                <a:latin typeface="+mj-lt"/>
              </a:rPr>
              <a:t>güvenliği</a:t>
            </a:r>
            <a:r>
              <a:rPr lang="en-US" sz="2600" dirty="0">
                <a:latin typeface="+mj-lt"/>
              </a:rPr>
              <a:t> </a:t>
            </a:r>
            <a:r>
              <a:rPr lang="en-US" sz="2600" dirty="0" err="1">
                <a:latin typeface="+mj-lt"/>
              </a:rPr>
              <a:t>açısından</a:t>
            </a:r>
            <a:r>
              <a:rPr lang="en-US" sz="2600" dirty="0">
                <a:latin typeface="+mj-lt"/>
              </a:rPr>
              <a:t> </a:t>
            </a:r>
            <a:r>
              <a:rPr lang="en-US" sz="2600" dirty="0" err="1">
                <a:latin typeface="+mj-lt"/>
              </a:rPr>
              <a:t>yer</a:t>
            </a:r>
            <a:r>
              <a:rPr lang="en-US" sz="2600" dirty="0">
                <a:latin typeface="+mj-lt"/>
              </a:rPr>
              <a:t> </a:t>
            </a:r>
            <a:r>
              <a:rPr lang="en-US" sz="2600" dirty="0" err="1">
                <a:latin typeface="+mj-lt"/>
              </a:rPr>
              <a:t>aldığı</a:t>
            </a:r>
            <a:r>
              <a:rPr lang="en-US" sz="2600" dirty="0">
                <a:latin typeface="+mj-lt"/>
              </a:rPr>
              <a:t> </a:t>
            </a:r>
            <a:r>
              <a:rPr lang="en-US" sz="2600" dirty="0" err="1">
                <a:latin typeface="+mj-lt"/>
              </a:rPr>
              <a:t>tehlike</a:t>
            </a:r>
            <a:r>
              <a:rPr lang="en-US" sz="2600" dirty="0">
                <a:latin typeface="+mj-lt"/>
              </a:rPr>
              <a:t> </a:t>
            </a:r>
            <a:r>
              <a:rPr lang="en-US" sz="2600" dirty="0" err="1" smtClean="0">
                <a:latin typeface="+mj-lt"/>
              </a:rPr>
              <a:t>sınıfları</a:t>
            </a:r>
            <a:r>
              <a:rPr lang="tr-TR" sz="2600" dirty="0" err="1" smtClean="0">
                <a:latin typeface="+mj-lt"/>
              </a:rPr>
              <a:t>nı</a:t>
            </a:r>
            <a:r>
              <a:rPr lang="en-US" sz="2600" dirty="0" smtClean="0">
                <a:latin typeface="+mj-lt"/>
              </a:rPr>
              <a:t> </a:t>
            </a:r>
            <a:r>
              <a:rPr lang="tr-TR" sz="2600" dirty="0" smtClean="0">
                <a:latin typeface="+mj-lt"/>
              </a:rPr>
              <a:t> belirlemek için düzenlenmiş olup tehlike sınıfları, Tebliğin </a:t>
            </a:r>
            <a:r>
              <a:rPr lang="en-US" sz="2600" dirty="0" smtClean="0">
                <a:latin typeface="+mj-lt"/>
              </a:rPr>
              <a:t>E</a:t>
            </a:r>
            <a:r>
              <a:rPr lang="tr-TR" sz="2600" dirty="0" err="1" smtClean="0">
                <a:latin typeface="+mj-lt"/>
              </a:rPr>
              <a:t>k’inde</a:t>
            </a:r>
            <a:r>
              <a:rPr lang="tr-TR" sz="2600" dirty="0" smtClean="0">
                <a:latin typeface="+mj-lt"/>
              </a:rPr>
              <a:t> </a:t>
            </a:r>
            <a:r>
              <a:rPr lang="en-US" sz="2600" dirty="0" smtClean="0">
                <a:latin typeface="+mj-lt"/>
              </a:rPr>
              <a:t> </a:t>
            </a:r>
            <a:r>
              <a:rPr lang="en-US" sz="2600" dirty="0" err="1">
                <a:latin typeface="+mj-lt"/>
              </a:rPr>
              <a:t>yer</a:t>
            </a:r>
            <a:r>
              <a:rPr lang="en-US" sz="2600" dirty="0">
                <a:latin typeface="+mj-lt"/>
              </a:rPr>
              <a:t> </a:t>
            </a:r>
            <a:r>
              <a:rPr lang="en-US" sz="2600" dirty="0" err="1">
                <a:latin typeface="+mj-lt"/>
              </a:rPr>
              <a:t>alan</a:t>
            </a:r>
            <a:r>
              <a:rPr lang="en-US" sz="2600" dirty="0">
                <a:latin typeface="+mj-lt"/>
              </a:rPr>
              <a:t> </a:t>
            </a:r>
            <a:r>
              <a:rPr lang="en-US" sz="2600" b="1" dirty="0" err="1">
                <a:solidFill>
                  <a:srgbClr val="002060"/>
                </a:solidFill>
                <a:latin typeface="+mj-lt"/>
              </a:rPr>
              <a:t>İşyeri</a:t>
            </a:r>
            <a:r>
              <a:rPr lang="en-US" sz="2600" b="1" dirty="0">
                <a:solidFill>
                  <a:srgbClr val="002060"/>
                </a:solidFill>
                <a:latin typeface="+mj-lt"/>
              </a:rPr>
              <a:t> </a:t>
            </a:r>
            <a:r>
              <a:rPr lang="en-US" sz="2600" b="1" dirty="0" err="1">
                <a:solidFill>
                  <a:srgbClr val="002060"/>
                </a:solidFill>
                <a:latin typeface="+mj-lt"/>
              </a:rPr>
              <a:t>Tehlike</a:t>
            </a:r>
            <a:r>
              <a:rPr lang="en-US" sz="2600" b="1" dirty="0">
                <a:solidFill>
                  <a:srgbClr val="002060"/>
                </a:solidFill>
                <a:latin typeface="+mj-lt"/>
              </a:rPr>
              <a:t> </a:t>
            </a:r>
            <a:r>
              <a:rPr lang="en-US" sz="2600" b="1" dirty="0" err="1">
                <a:solidFill>
                  <a:srgbClr val="002060"/>
                </a:solidFill>
                <a:latin typeface="+mj-lt"/>
              </a:rPr>
              <a:t>Sınıfları</a:t>
            </a:r>
            <a:r>
              <a:rPr lang="en-US" sz="2600" b="1" dirty="0">
                <a:solidFill>
                  <a:srgbClr val="002060"/>
                </a:solidFill>
                <a:latin typeface="+mj-lt"/>
              </a:rPr>
              <a:t> </a:t>
            </a:r>
            <a:r>
              <a:rPr lang="en-US" sz="2600" b="1" dirty="0" err="1">
                <a:solidFill>
                  <a:srgbClr val="002060"/>
                </a:solidFill>
                <a:latin typeface="+mj-lt"/>
              </a:rPr>
              <a:t>Listesi</a:t>
            </a:r>
            <a:r>
              <a:rPr lang="en-US" sz="2600" dirty="0" err="1">
                <a:latin typeface="+mj-lt"/>
              </a:rPr>
              <a:t>nde</a:t>
            </a:r>
            <a:r>
              <a:rPr lang="en-US" sz="2600" dirty="0">
                <a:latin typeface="+mj-lt"/>
              </a:rPr>
              <a:t> </a:t>
            </a:r>
            <a:r>
              <a:rPr lang="en-US" sz="2600" dirty="0" err="1">
                <a:latin typeface="+mj-lt"/>
              </a:rPr>
              <a:t>belirtilmiştir</a:t>
            </a:r>
            <a:r>
              <a:rPr lang="en-US" sz="2600" dirty="0">
                <a:latin typeface="+mj-lt"/>
              </a:rPr>
              <a:t>.</a:t>
            </a:r>
            <a:endParaRPr lang="tr-TR" sz="2600" dirty="0">
              <a:latin typeface="+mj-lt"/>
            </a:endParaRPr>
          </a:p>
          <a:p>
            <a:r>
              <a:rPr lang="en-US" sz="2600" dirty="0" err="1" smtClean="0">
                <a:latin typeface="+mj-lt"/>
              </a:rPr>
              <a:t>Tehlike</a:t>
            </a:r>
            <a:r>
              <a:rPr lang="en-US" sz="2600" dirty="0" smtClean="0">
                <a:latin typeface="+mj-lt"/>
              </a:rPr>
              <a:t> </a:t>
            </a:r>
            <a:r>
              <a:rPr lang="en-US" sz="2600" dirty="0" err="1">
                <a:latin typeface="+mj-lt"/>
              </a:rPr>
              <a:t>sınıfının</a:t>
            </a:r>
            <a:r>
              <a:rPr lang="en-US" sz="2600" dirty="0">
                <a:latin typeface="+mj-lt"/>
              </a:rPr>
              <a:t> </a:t>
            </a:r>
            <a:r>
              <a:rPr lang="en-US" sz="2600" dirty="0" err="1">
                <a:latin typeface="+mj-lt"/>
              </a:rPr>
              <a:t>tespitinde</a:t>
            </a:r>
            <a:r>
              <a:rPr lang="en-US" sz="2600" dirty="0">
                <a:latin typeface="+mj-lt"/>
              </a:rPr>
              <a:t> </a:t>
            </a:r>
            <a:r>
              <a:rPr lang="en-US" sz="2600" dirty="0" err="1">
                <a:latin typeface="+mj-lt"/>
              </a:rPr>
              <a:t>bir</a:t>
            </a:r>
            <a:r>
              <a:rPr lang="en-US" sz="2600" dirty="0">
                <a:latin typeface="+mj-lt"/>
              </a:rPr>
              <a:t> </a:t>
            </a:r>
            <a:r>
              <a:rPr lang="en-US" sz="2600" dirty="0" err="1">
                <a:latin typeface="+mj-lt"/>
              </a:rPr>
              <a:t>işyerinde</a:t>
            </a:r>
            <a:r>
              <a:rPr lang="en-US" sz="2600" dirty="0">
                <a:latin typeface="+mj-lt"/>
              </a:rPr>
              <a:t> </a:t>
            </a:r>
            <a:r>
              <a:rPr lang="en-US" sz="2600" b="1" dirty="0" err="1">
                <a:solidFill>
                  <a:srgbClr val="FF0000"/>
                </a:solidFill>
                <a:latin typeface="+mj-lt"/>
              </a:rPr>
              <a:t>yürütülen</a:t>
            </a:r>
            <a:r>
              <a:rPr lang="en-US" sz="2600" b="1" dirty="0">
                <a:solidFill>
                  <a:srgbClr val="FF0000"/>
                </a:solidFill>
                <a:latin typeface="+mj-lt"/>
              </a:rPr>
              <a:t> </a:t>
            </a:r>
            <a:r>
              <a:rPr lang="en-US" sz="2600" b="1" dirty="0" err="1">
                <a:solidFill>
                  <a:srgbClr val="FF0000"/>
                </a:solidFill>
                <a:latin typeface="+mj-lt"/>
              </a:rPr>
              <a:t>asıl</a:t>
            </a:r>
            <a:r>
              <a:rPr lang="en-US" sz="2600" b="1" dirty="0">
                <a:solidFill>
                  <a:srgbClr val="FF0000"/>
                </a:solidFill>
                <a:latin typeface="+mj-lt"/>
              </a:rPr>
              <a:t> </a:t>
            </a:r>
            <a:r>
              <a:rPr lang="en-US" sz="2600" b="1" dirty="0" err="1">
                <a:solidFill>
                  <a:srgbClr val="FF0000"/>
                </a:solidFill>
                <a:latin typeface="+mj-lt"/>
              </a:rPr>
              <a:t>işin</a:t>
            </a:r>
            <a:r>
              <a:rPr lang="en-US" sz="2600" b="1" dirty="0">
                <a:solidFill>
                  <a:srgbClr val="FF0000"/>
                </a:solidFill>
                <a:latin typeface="+mj-lt"/>
              </a:rPr>
              <a:t> </a:t>
            </a:r>
            <a:r>
              <a:rPr lang="en-US" sz="2600" b="1" dirty="0" err="1">
                <a:solidFill>
                  <a:srgbClr val="FF0000"/>
                </a:solidFill>
                <a:latin typeface="+mj-lt"/>
              </a:rPr>
              <a:t>tehlike</a:t>
            </a:r>
            <a:r>
              <a:rPr lang="en-US" sz="2600" b="1" dirty="0">
                <a:solidFill>
                  <a:srgbClr val="FF0000"/>
                </a:solidFill>
                <a:latin typeface="+mj-lt"/>
              </a:rPr>
              <a:t> </a:t>
            </a:r>
            <a:r>
              <a:rPr lang="en-US" sz="2600" b="1" dirty="0" err="1">
                <a:solidFill>
                  <a:srgbClr val="FF0000"/>
                </a:solidFill>
                <a:latin typeface="+mj-lt"/>
              </a:rPr>
              <a:t>sınıfı</a:t>
            </a:r>
            <a:r>
              <a:rPr lang="en-US" sz="2600" b="1" dirty="0">
                <a:solidFill>
                  <a:srgbClr val="FF0000"/>
                </a:solidFill>
                <a:latin typeface="+mj-lt"/>
              </a:rPr>
              <a:t> </a:t>
            </a:r>
            <a:r>
              <a:rPr lang="en-US" sz="2600" dirty="0" err="1">
                <a:solidFill>
                  <a:srgbClr val="FF0000"/>
                </a:solidFill>
                <a:latin typeface="+mj-lt"/>
              </a:rPr>
              <a:t>dikkate</a:t>
            </a:r>
            <a:r>
              <a:rPr lang="en-US" sz="2600" dirty="0">
                <a:solidFill>
                  <a:srgbClr val="FF0000"/>
                </a:solidFill>
                <a:latin typeface="+mj-lt"/>
              </a:rPr>
              <a:t> </a:t>
            </a:r>
            <a:r>
              <a:rPr lang="en-US" sz="2600" dirty="0" err="1">
                <a:solidFill>
                  <a:srgbClr val="FF0000"/>
                </a:solidFill>
                <a:latin typeface="+mj-lt"/>
              </a:rPr>
              <a:t>alınır</a:t>
            </a:r>
            <a:r>
              <a:rPr lang="en-US" sz="2600" dirty="0">
                <a:solidFill>
                  <a:srgbClr val="FF0000"/>
                </a:solidFill>
                <a:latin typeface="+mj-lt"/>
              </a:rPr>
              <a:t>.</a:t>
            </a:r>
            <a:endParaRPr lang="tr-TR" sz="2600" dirty="0">
              <a:solidFill>
                <a:srgbClr val="FF0000"/>
              </a:solidFill>
              <a:latin typeface="+mj-lt"/>
            </a:endParaRPr>
          </a:p>
          <a:p>
            <a:pPr marL="0" indent="0">
              <a:buNone/>
            </a:pPr>
            <a:endParaRPr lang="tr-TR" sz="2600" dirty="0">
              <a:latin typeface="+mj-lt"/>
            </a:endParaRPr>
          </a:p>
          <a:p>
            <a:r>
              <a:rPr lang="en-US" sz="2600" dirty="0" err="1" smtClean="0">
                <a:latin typeface="+mj-lt"/>
              </a:rPr>
              <a:t>Asıl</a:t>
            </a:r>
            <a:r>
              <a:rPr lang="en-US" sz="2600" dirty="0" smtClean="0">
                <a:latin typeface="+mj-lt"/>
              </a:rPr>
              <a:t> </a:t>
            </a:r>
            <a:r>
              <a:rPr lang="en-US" sz="2600" dirty="0" err="1">
                <a:latin typeface="+mj-lt"/>
              </a:rPr>
              <a:t>işin</a:t>
            </a:r>
            <a:r>
              <a:rPr lang="en-US" sz="2600" dirty="0">
                <a:latin typeface="+mj-lt"/>
              </a:rPr>
              <a:t> </a:t>
            </a:r>
            <a:r>
              <a:rPr lang="en-US" sz="2600" dirty="0" err="1">
                <a:latin typeface="+mj-lt"/>
              </a:rPr>
              <a:t>tayininde</a:t>
            </a:r>
            <a:r>
              <a:rPr lang="en-US" sz="2600" dirty="0">
                <a:latin typeface="+mj-lt"/>
              </a:rPr>
              <a:t> </a:t>
            </a:r>
            <a:r>
              <a:rPr lang="en-US" sz="2600" dirty="0" err="1">
                <a:latin typeface="+mj-lt"/>
              </a:rPr>
              <a:t>tereddüde</a:t>
            </a:r>
            <a:r>
              <a:rPr lang="en-US" sz="2600" dirty="0">
                <a:latin typeface="+mj-lt"/>
              </a:rPr>
              <a:t> </a:t>
            </a:r>
            <a:r>
              <a:rPr lang="en-US" sz="2600" dirty="0" err="1">
                <a:latin typeface="+mj-lt"/>
              </a:rPr>
              <a:t>düşülmesi</a:t>
            </a:r>
            <a:r>
              <a:rPr lang="en-US" sz="2600" dirty="0">
                <a:latin typeface="+mj-lt"/>
              </a:rPr>
              <a:t> </a:t>
            </a:r>
            <a:r>
              <a:rPr lang="en-US" sz="2600" dirty="0" err="1">
                <a:latin typeface="+mj-lt"/>
              </a:rPr>
              <a:t>halinde</a:t>
            </a:r>
            <a:r>
              <a:rPr lang="en-US" sz="2600" dirty="0">
                <a:latin typeface="+mj-lt"/>
              </a:rPr>
              <a:t> </a:t>
            </a:r>
            <a:r>
              <a:rPr lang="en-US" sz="2600" dirty="0" err="1">
                <a:latin typeface="+mj-lt"/>
              </a:rPr>
              <a:t>işyerinin</a:t>
            </a:r>
            <a:r>
              <a:rPr lang="en-US" sz="2600" dirty="0">
                <a:latin typeface="+mj-lt"/>
              </a:rPr>
              <a:t> </a:t>
            </a:r>
            <a:r>
              <a:rPr lang="en-US" sz="2600" dirty="0" err="1">
                <a:latin typeface="+mj-lt"/>
              </a:rPr>
              <a:t>kuruluş</a:t>
            </a:r>
            <a:r>
              <a:rPr lang="en-US" sz="2600" dirty="0">
                <a:latin typeface="+mj-lt"/>
              </a:rPr>
              <a:t> </a:t>
            </a:r>
            <a:r>
              <a:rPr lang="en-US" sz="2600" dirty="0" err="1">
                <a:latin typeface="+mj-lt"/>
              </a:rPr>
              <a:t>amacına</a:t>
            </a:r>
            <a:r>
              <a:rPr lang="en-US" sz="2600" dirty="0">
                <a:latin typeface="+mj-lt"/>
              </a:rPr>
              <a:t> </a:t>
            </a:r>
            <a:r>
              <a:rPr lang="en-US" sz="2600" dirty="0" err="1">
                <a:latin typeface="+mj-lt"/>
              </a:rPr>
              <a:t>bakılır</a:t>
            </a:r>
            <a:r>
              <a:rPr lang="en-US" sz="2600" dirty="0">
                <a:latin typeface="+mj-lt"/>
              </a:rPr>
              <a:t>. </a:t>
            </a:r>
            <a:r>
              <a:rPr lang="en-US" sz="2600" b="1" dirty="0" err="1">
                <a:solidFill>
                  <a:srgbClr val="002060"/>
                </a:solidFill>
                <a:latin typeface="+mj-lt"/>
              </a:rPr>
              <a:t>İşyerinde</a:t>
            </a:r>
            <a:r>
              <a:rPr lang="en-US" sz="2600" b="1" dirty="0">
                <a:solidFill>
                  <a:srgbClr val="002060"/>
                </a:solidFill>
                <a:latin typeface="+mj-lt"/>
              </a:rPr>
              <a:t> </a:t>
            </a:r>
            <a:r>
              <a:rPr lang="en-US" sz="2600" b="1" dirty="0" err="1">
                <a:solidFill>
                  <a:srgbClr val="FF0000"/>
                </a:solidFill>
                <a:latin typeface="+mj-lt"/>
              </a:rPr>
              <a:t>birden</a:t>
            </a:r>
            <a:r>
              <a:rPr lang="en-US" sz="2600" b="1" dirty="0">
                <a:solidFill>
                  <a:srgbClr val="FF0000"/>
                </a:solidFill>
                <a:latin typeface="+mj-lt"/>
              </a:rPr>
              <a:t> </a:t>
            </a:r>
            <a:r>
              <a:rPr lang="en-US" sz="2600" b="1" dirty="0" err="1">
                <a:solidFill>
                  <a:srgbClr val="FF0000"/>
                </a:solidFill>
                <a:latin typeface="+mj-lt"/>
              </a:rPr>
              <a:t>fazla</a:t>
            </a:r>
            <a:r>
              <a:rPr lang="en-US" sz="2600" b="1" dirty="0">
                <a:solidFill>
                  <a:srgbClr val="FF0000"/>
                </a:solidFill>
                <a:latin typeface="+mj-lt"/>
              </a:rPr>
              <a:t> </a:t>
            </a:r>
            <a:r>
              <a:rPr lang="en-US" sz="2600" b="1" dirty="0" err="1">
                <a:solidFill>
                  <a:srgbClr val="FF0000"/>
                </a:solidFill>
                <a:latin typeface="+mj-lt"/>
              </a:rPr>
              <a:t>asıl</a:t>
            </a:r>
            <a:r>
              <a:rPr lang="en-US" sz="2600" b="1" dirty="0">
                <a:solidFill>
                  <a:srgbClr val="FF0000"/>
                </a:solidFill>
                <a:latin typeface="+mj-lt"/>
              </a:rPr>
              <a:t> </a:t>
            </a:r>
            <a:r>
              <a:rPr lang="en-US" sz="2600" b="1" dirty="0" err="1">
                <a:solidFill>
                  <a:srgbClr val="FF0000"/>
                </a:solidFill>
                <a:latin typeface="+mj-lt"/>
              </a:rPr>
              <a:t>iş</a:t>
            </a:r>
            <a:r>
              <a:rPr lang="en-US" sz="2600" b="1" dirty="0">
                <a:solidFill>
                  <a:srgbClr val="FF0000"/>
                </a:solidFill>
                <a:latin typeface="+mj-lt"/>
              </a:rPr>
              <a:t> </a:t>
            </a:r>
            <a:r>
              <a:rPr lang="en-US" sz="2600" b="1" dirty="0" err="1">
                <a:solidFill>
                  <a:srgbClr val="002060"/>
                </a:solidFill>
                <a:latin typeface="+mj-lt"/>
              </a:rPr>
              <a:t>tanımına</a:t>
            </a:r>
            <a:r>
              <a:rPr lang="en-US" sz="2600" b="1" dirty="0">
                <a:solidFill>
                  <a:srgbClr val="002060"/>
                </a:solidFill>
                <a:latin typeface="+mj-lt"/>
              </a:rPr>
              <a:t> </a:t>
            </a:r>
            <a:r>
              <a:rPr lang="en-US" sz="2600" b="1" dirty="0" err="1">
                <a:solidFill>
                  <a:srgbClr val="002060"/>
                </a:solidFill>
                <a:latin typeface="+mj-lt"/>
              </a:rPr>
              <a:t>uygun</a:t>
            </a:r>
            <a:r>
              <a:rPr lang="en-US" sz="2600" b="1" dirty="0">
                <a:solidFill>
                  <a:srgbClr val="002060"/>
                </a:solidFill>
                <a:latin typeface="+mj-lt"/>
              </a:rPr>
              <a:t> </a:t>
            </a:r>
            <a:r>
              <a:rPr lang="en-US" sz="2600" b="1" dirty="0" err="1">
                <a:solidFill>
                  <a:srgbClr val="002060"/>
                </a:solidFill>
                <a:latin typeface="+mj-lt"/>
              </a:rPr>
              <a:t>faaliyetin</a:t>
            </a:r>
            <a:r>
              <a:rPr lang="en-US" sz="2600" b="1" dirty="0">
                <a:solidFill>
                  <a:srgbClr val="002060"/>
                </a:solidFill>
                <a:latin typeface="+mj-lt"/>
              </a:rPr>
              <a:t> </a:t>
            </a:r>
            <a:r>
              <a:rPr lang="en-US" sz="2600" b="1" dirty="0" err="1">
                <a:solidFill>
                  <a:srgbClr val="002060"/>
                </a:solidFill>
                <a:latin typeface="+mj-lt"/>
              </a:rPr>
              <a:t>yürütülmesi</a:t>
            </a:r>
            <a:r>
              <a:rPr lang="en-US" sz="2600" b="1" dirty="0">
                <a:solidFill>
                  <a:srgbClr val="002060"/>
                </a:solidFill>
                <a:latin typeface="+mj-lt"/>
              </a:rPr>
              <a:t> </a:t>
            </a:r>
            <a:r>
              <a:rPr lang="en-US" sz="2600" b="1" dirty="0" err="1">
                <a:solidFill>
                  <a:srgbClr val="002060"/>
                </a:solidFill>
                <a:latin typeface="+mj-lt"/>
              </a:rPr>
              <a:t>halinde</a:t>
            </a:r>
            <a:r>
              <a:rPr lang="en-US" sz="2600" b="1" dirty="0">
                <a:solidFill>
                  <a:srgbClr val="002060"/>
                </a:solidFill>
                <a:latin typeface="+mj-lt"/>
              </a:rPr>
              <a:t>, </a:t>
            </a:r>
            <a:r>
              <a:rPr lang="en-US" sz="2600" b="1" dirty="0" err="1">
                <a:solidFill>
                  <a:srgbClr val="002060"/>
                </a:solidFill>
                <a:latin typeface="+mj-lt"/>
              </a:rPr>
              <a:t>bu</a:t>
            </a:r>
            <a:r>
              <a:rPr lang="en-US" sz="2600" b="1" dirty="0">
                <a:solidFill>
                  <a:srgbClr val="002060"/>
                </a:solidFill>
                <a:latin typeface="+mj-lt"/>
              </a:rPr>
              <a:t> </a:t>
            </a:r>
            <a:r>
              <a:rPr lang="en-US" sz="2600" b="1" dirty="0" err="1">
                <a:solidFill>
                  <a:srgbClr val="002060"/>
                </a:solidFill>
                <a:latin typeface="+mj-lt"/>
              </a:rPr>
              <a:t>işlerden</a:t>
            </a:r>
            <a:r>
              <a:rPr lang="en-US" sz="2600" b="1" dirty="0">
                <a:solidFill>
                  <a:srgbClr val="002060"/>
                </a:solidFill>
                <a:latin typeface="+mj-lt"/>
              </a:rPr>
              <a:t> </a:t>
            </a:r>
            <a:r>
              <a:rPr lang="en-US" sz="2600" b="1" dirty="0" err="1">
                <a:solidFill>
                  <a:srgbClr val="FF0000"/>
                </a:solidFill>
                <a:latin typeface="+mj-lt"/>
              </a:rPr>
              <a:t>tehlike</a:t>
            </a:r>
            <a:r>
              <a:rPr lang="en-US" sz="2600" b="1" dirty="0">
                <a:solidFill>
                  <a:srgbClr val="FF0000"/>
                </a:solidFill>
                <a:latin typeface="+mj-lt"/>
              </a:rPr>
              <a:t> </a:t>
            </a:r>
            <a:r>
              <a:rPr lang="en-US" sz="2600" b="1" dirty="0" err="1">
                <a:solidFill>
                  <a:srgbClr val="FF0000"/>
                </a:solidFill>
                <a:latin typeface="+mj-lt"/>
              </a:rPr>
              <a:t>sınıfı</a:t>
            </a:r>
            <a:r>
              <a:rPr lang="en-US" sz="2600" b="1" dirty="0">
                <a:solidFill>
                  <a:srgbClr val="FF0000"/>
                </a:solidFill>
                <a:latin typeface="+mj-lt"/>
              </a:rPr>
              <a:t> </a:t>
            </a:r>
            <a:r>
              <a:rPr lang="en-US" sz="2600" b="1" dirty="0" err="1">
                <a:solidFill>
                  <a:srgbClr val="FF0000"/>
                </a:solidFill>
                <a:latin typeface="+mj-lt"/>
              </a:rPr>
              <a:t>yüksek</a:t>
            </a:r>
            <a:r>
              <a:rPr lang="en-US" sz="2600" b="1" dirty="0">
                <a:solidFill>
                  <a:srgbClr val="FF0000"/>
                </a:solidFill>
                <a:latin typeface="+mj-lt"/>
              </a:rPr>
              <a:t> </a:t>
            </a:r>
            <a:r>
              <a:rPr lang="en-US" sz="2600" b="1" dirty="0" err="1">
                <a:solidFill>
                  <a:srgbClr val="FF0000"/>
                </a:solidFill>
                <a:latin typeface="+mj-lt"/>
              </a:rPr>
              <a:t>olan</a:t>
            </a:r>
            <a:r>
              <a:rPr lang="en-US" sz="2600" b="1" dirty="0">
                <a:solidFill>
                  <a:srgbClr val="FF0000"/>
                </a:solidFill>
                <a:latin typeface="+mj-lt"/>
              </a:rPr>
              <a:t> </a:t>
            </a:r>
            <a:r>
              <a:rPr lang="en-US" sz="2600" b="1" dirty="0" err="1">
                <a:solidFill>
                  <a:srgbClr val="FF0000"/>
                </a:solidFill>
                <a:latin typeface="+mj-lt"/>
              </a:rPr>
              <a:t>iş</a:t>
            </a:r>
            <a:r>
              <a:rPr lang="en-US" sz="2600" b="1" dirty="0">
                <a:solidFill>
                  <a:srgbClr val="FF0000"/>
                </a:solidFill>
                <a:latin typeface="+mj-lt"/>
              </a:rPr>
              <a:t> </a:t>
            </a:r>
            <a:r>
              <a:rPr lang="en-US" sz="2600" b="1" dirty="0" err="1">
                <a:solidFill>
                  <a:srgbClr val="FF0000"/>
                </a:solidFill>
                <a:latin typeface="+mj-lt"/>
              </a:rPr>
              <a:t>esas</a:t>
            </a:r>
            <a:r>
              <a:rPr lang="en-US" sz="2600" b="1" dirty="0">
                <a:solidFill>
                  <a:srgbClr val="FF0000"/>
                </a:solidFill>
                <a:latin typeface="+mj-lt"/>
              </a:rPr>
              <a:t> </a:t>
            </a:r>
            <a:r>
              <a:rPr lang="en-US" sz="2600" b="1" dirty="0" err="1">
                <a:solidFill>
                  <a:srgbClr val="FF0000"/>
                </a:solidFill>
                <a:latin typeface="+mj-lt"/>
              </a:rPr>
              <a:t>alınır</a:t>
            </a:r>
            <a:r>
              <a:rPr lang="en-US" sz="2600" dirty="0">
                <a:latin typeface="+mj-lt"/>
              </a:rPr>
              <a:t>. </a:t>
            </a:r>
            <a:endParaRPr lang="tr-TR" sz="2600" dirty="0" smtClean="0">
              <a:latin typeface="+mj-lt"/>
            </a:endParaRPr>
          </a:p>
          <a:p>
            <a:endParaRPr lang="tr-TR" sz="2600" dirty="0">
              <a:latin typeface="+mj-lt"/>
            </a:endParaRPr>
          </a:p>
          <a:p>
            <a:r>
              <a:rPr lang="en-US" sz="2800" dirty="0" err="1" smtClean="0">
                <a:latin typeface="+mj-lt"/>
              </a:rPr>
              <a:t>Bakanlıkça</a:t>
            </a:r>
            <a:r>
              <a:rPr lang="en-US" sz="2800" dirty="0" smtClean="0">
                <a:latin typeface="+mj-lt"/>
              </a:rPr>
              <a:t> </a:t>
            </a:r>
            <a:r>
              <a:rPr lang="en-US" sz="2800" dirty="0" err="1">
                <a:latin typeface="+mj-lt"/>
              </a:rPr>
              <a:t>yapılan</a:t>
            </a:r>
            <a:r>
              <a:rPr lang="en-US" sz="2800" dirty="0">
                <a:latin typeface="+mj-lt"/>
              </a:rPr>
              <a:t> </a:t>
            </a:r>
            <a:r>
              <a:rPr lang="en-US" sz="2800" dirty="0" err="1">
                <a:latin typeface="+mj-lt"/>
              </a:rPr>
              <a:t>denetim</a:t>
            </a:r>
            <a:r>
              <a:rPr lang="en-US" sz="2800" dirty="0">
                <a:latin typeface="+mj-lt"/>
              </a:rPr>
              <a:t> </a:t>
            </a:r>
            <a:r>
              <a:rPr lang="en-US" sz="2800" dirty="0" err="1">
                <a:latin typeface="+mj-lt"/>
              </a:rPr>
              <a:t>ve</a:t>
            </a:r>
            <a:r>
              <a:rPr lang="en-US" sz="2800" dirty="0">
                <a:latin typeface="+mj-lt"/>
              </a:rPr>
              <a:t> </a:t>
            </a:r>
            <a:r>
              <a:rPr lang="en-US" sz="2800" dirty="0" err="1">
                <a:latin typeface="+mj-lt"/>
              </a:rPr>
              <a:t>incelemelerde</a:t>
            </a:r>
            <a:r>
              <a:rPr lang="en-US" sz="2800" dirty="0">
                <a:latin typeface="+mj-lt"/>
              </a:rPr>
              <a:t> </a:t>
            </a:r>
            <a:r>
              <a:rPr lang="en-US" sz="2800" b="1" dirty="0" err="1">
                <a:solidFill>
                  <a:srgbClr val="FF0000"/>
                </a:solidFill>
                <a:latin typeface="+mj-lt"/>
              </a:rPr>
              <a:t>işyerinde</a:t>
            </a:r>
            <a:r>
              <a:rPr lang="en-US" sz="2800" b="1" dirty="0">
                <a:solidFill>
                  <a:srgbClr val="FF0000"/>
                </a:solidFill>
                <a:latin typeface="+mj-lt"/>
              </a:rPr>
              <a:t> </a:t>
            </a:r>
            <a:r>
              <a:rPr lang="en-US" sz="2800" b="1" dirty="0" err="1">
                <a:solidFill>
                  <a:srgbClr val="FF0000"/>
                </a:solidFill>
                <a:latin typeface="+mj-lt"/>
              </a:rPr>
              <a:t>yapılan</a:t>
            </a:r>
            <a:r>
              <a:rPr lang="en-US" sz="2800" b="1" dirty="0">
                <a:solidFill>
                  <a:srgbClr val="FF0000"/>
                </a:solidFill>
                <a:latin typeface="+mj-lt"/>
              </a:rPr>
              <a:t> </a:t>
            </a:r>
            <a:r>
              <a:rPr lang="en-US" sz="2800" b="1" dirty="0" err="1">
                <a:solidFill>
                  <a:srgbClr val="FF0000"/>
                </a:solidFill>
                <a:latin typeface="+mj-lt"/>
              </a:rPr>
              <a:t>asıl</a:t>
            </a:r>
            <a:r>
              <a:rPr lang="en-US" sz="2800" b="1" dirty="0">
                <a:solidFill>
                  <a:srgbClr val="FF0000"/>
                </a:solidFill>
                <a:latin typeface="+mj-lt"/>
              </a:rPr>
              <a:t> </a:t>
            </a:r>
            <a:r>
              <a:rPr lang="en-US" sz="2800" b="1" dirty="0" err="1">
                <a:solidFill>
                  <a:srgbClr val="FF0000"/>
                </a:solidFill>
                <a:latin typeface="+mj-lt"/>
              </a:rPr>
              <a:t>işin</a:t>
            </a:r>
            <a:r>
              <a:rPr lang="en-US" sz="2800" b="1" dirty="0">
                <a:solidFill>
                  <a:srgbClr val="FF0000"/>
                </a:solidFill>
                <a:latin typeface="+mj-lt"/>
              </a:rPr>
              <a:t> </a:t>
            </a:r>
            <a:r>
              <a:rPr lang="en-US" sz="2800" b="1" dirty="0" err="1">
                <a:solidFill>
                  <a:srgbClr val="FF0000"/>
                </a:solidFill>
                <a:latin typeface="+mj-lt"/>
              </a:rPr>
              <a:t>tescil</a:t>
            </a:r>
            <a:r>
              <a:rPr lang="en-US" sz="2800" b="1" dirty="0">
                <a:solidFill>
                  <a:srgbClr val="FF0000"/>
                </a:solidFill>
                <a:latin typeface="+mj-lt"/>
              </a:rPr>
              <a:t> </a:t>
            </a:r>
            <a:r>
              <a:rPr lang="en-US" sz="2800" b="1" dirty="0" err="1">
                <a:solidFill>
                  <a:srgbClr val="FF0000"/>
                </a:solidFill>
                <a:latin typeface="+mj-lt"/>
              </a:rPr>
              <a:t>kayıtlarından</a:t>
            </a:r>
            <a:r>
              <a:rPr lang="en-US" sz="2800" b="1" dirty="0">
                <a:solidFill>
                  <a:srgbClr val="FF0000"/>
                </a:solidFill>
                <a:latin typeface="+mj-lt"/>
              </a:rPr>
              <a:t> </a:t>
            </a:r>
            <a:r>
              <a:rPr lang="en-US" sz="2800" b="1" dirty="0" err="1">
                <a:solidFill>
                  <a:srgbClr val="FF0000"/>
                </a:solidFill>
                <a:latin typeface="+mj-lt"/>
              </a:rPr>
              <a:t>farklı</a:t>
            </a:r>
            <a:r>
              <a:rPr lang="en-US" sz="2800" b="1" dirty="0">
                <a:solidFill>
                  <a:srgbClr val="FF0000"/>
                </a:solidFill>
                <a:latin typeface="+mj-lt"/>
              </a:rPr>
              <a:t> </a:t>
            </a:r>
            <a:r>
              <a:rPr lang="en-US" sz="2800" b="1" dirty="0" err="1">
                <a:solidFill>
                  <a:srgbClr val="FF0000"/>
                </a:solidFill>
                <a:latin typeface="+mj-lt"/>
              </a:rPr>
              <a:t>olması</a:t>
            </a:r>
            <a:r>
              <a:rPr lang="en-US" sz="2800" b="1" dirty="0">
                <a:solidFill>
                  <a:srgbClr val="FF0000"/>
                </a:solidFill>
                <a:latin typeface="+mj-lt"/>
              </a:rPr>
              <a:t> </a:t>
            </a:r>
            <a:r>
              <a:rPr lang="en-US" sz="2800" b="1" dirty="0" err="1">
                <a:solidFill>
                  <a:srgbClr val="FF0000"/>
                </a:solidFill>
                <a:latin typeface="+mj-lt"/>
              </a:rPr>
              <a:t>halinde</a:t>
            </a:r>
            <a:r>
              <a:rPr lang="en-US" sz="2800" b="1" dirty="0">
                <a:solidFill>
                  <a:srgbClr val="FF0000"/>
                </a:solidFill>
                <a:latin typeface="+mj-lt"/>
              </a:rPr>
              <a:t>, </a:t>
            </a:r>
            <a:r>
              <a:rPr lang="en-US" sz="2800" b="1" dirty="0" err="1">
                <a:solidFill>
                  <a:srgbClr val="002060"/>
                </a:solidFill>
                <a:latin typeface="+mj-lt"/>
              </a:rPr>
              <a:t>denetim</a:t>
            </a:r>
            <a:r>
              <a:rPr lang="en-US" sz="2800" b="1" dirty="0">
                <a:solidFill>
                  <a:srgbClr val="002060"/>
                </a:solidFill>
                <a:latin typeface="+mj-lt"/>
              </a:rPr>
              <a:t> </a:t>
            </a:r>
            <a:r>
              <a:rPr lang="en-US" sz="2800" b="1" dirty="0" err="1">
                <a:solidFill>
                  <a:srgbClr val="002060"/>
                </a:solidFill>
                <a:latin typeface="+mj-lt"/>
              </a:rPr>
              <a:t>ve</a:t>
            </a:r>
            <a:r>
              <a:rPr lang="en-US" sz="2800" b="1" dirty="0">
                <a:solidFill>
                  <a:srgbClr val="002060"/>
                </a:solidFill>
                <a:latin typeface="+mj-lt"/>
              </a:rPr>
              <a:t> </a:t>
            </a:r>
            <a:r>
              <a:rPr lang="en-US" sz="2800" b="1" dirty="0" err="1">
                <a:solidFill>
                  <a:srgbClr val="002060"/>
                </a:solidFill>
                <a:latin typeface="+mj-lt"/>
              </a:rPr>
              <a:t>incelemeye</a:t>
            </a:r>
            <a:r>
              <a:rPr lang="en-US" sz="2800" b="1" dirty="0">
                <a:solidFill>
                  <a:srgbClr val="002060"/>
                </a:solidFill>
                <a:latin typeface="+mj-lt"/>
              </a:rPr>
              <a:t> </a:t>
            </a:r>
            <a:r>
              <a:rPr lang="en-US" sz="2800" b="1" dirty="0" err="1">
                <a:solidFill>
                  <a:srgbClr val="002060"/>
                </a:solidFill>
                <a:latin typeface="+mj-lt"/>
              </a:rPr>
              <a:t>ilişkin</a:t>
            </a:r>
            <a:r>
              <a:rPr lang="en-US" sz="2800" b="1" dirty="0">
                <a:solidFill>
                  <a:srgbClr val="002060"/>
                </a:solidFill>
                <a:latin typeface="+mj-lt"/>
              </a:rPr>
              <a:t> </a:t>
            </a:r>
            <a:r>
              <a:rPr lang="en-US" sz="2800" b="1" dirty="0" err="1">
                <a:solidFill>
                  <a:srgbClr val="002060"/>
                </a:solidFill>
                <a:latin typeface="+mj-lt"/>
              </a:rPr>
              <a:t>kayıtlar</a:t>
            </a:r>
            <a:r>
              <a:rPr lang="en-US" sz="2800" b="1" dirty="0">
                <a:solidFill>
                  <a:srgbClr val="002060"/>
                </a:solidFill>
                <a:latin typeface="+mj-lt"/>
              </a:rPr>
              <a:t> </a:t>
            </a:r>
            <a:r>
              <a:rPr lang="en-US" sz="2800" b="1" dirty="0" err="1">
                <a:solidFill>
                  <a:srgbClr val="002060"/>
                </a:solidFill>
                <a:latin typeface="+mj-lt"/>
              </a:rPr>
              <a:t>dikkate</a:t>
            </a:r>
            <a:r>
              <a:rPr lang="en-US" sz="2800" b="1" dirty="0">
                <a:solidFill>
                  <a:srgbClr val="002060"/>
                </a:solidFill>
                <a:latin typeface="+mj-lt"/>
              </a:rPr>
              <a:t> </a:t>
            </a:r>
            <a:r>
              <a:rPr lang="en-US" sz="2800" b="1" dirty="0" err="1">
                <a:solidFill>
                  <a:srgbClr val="002060"/>
                </a:solidFill>
                <a:latin typeface="+mj-lt"/>
              </a:rPr>
              <a:t>alınarak</a:t>
            </a:r>
            <a:r>
              <a:rPr lang="en-US" sz="2800" b="1" dirty="0">
                <a:solidFill>
                  <a:srgbClr val="002060"/>
                </a:solidFill>
                <a:latin typeface="+mj-lt"/>
              </a:rPr>
              <a:t> </a:t>
            </a:r>
            <a:r>
              <a:rPr lang="en-US" sz="2800" b="1" dirty="0" err="1">
                <a:solidFill>
                  <a:srgbClr val="FF0000"/>
                </a:solidFill>
                <a:latin typeface="+mj-lt"/>
              </a:rPr>
              <a:t>işyeri</a:t>
            </a:r>
            <a:r>
              <a:rPr lang="en-US" sz="2800" b="1" dirty="0">
                <a:solidFill>
                  <a:srgbClr val="FF0000"/>
                </a:solidFill>
                <a:latin typeface="+mj-lt"/>
              </a:rPr>
              <a:t> </a:t>
            </a:r>
            <a:r>
              <a:rPr lang="en-US" sz="2800" b="1" dirty="0" err="1">
                <a:solidFill>
                  <a:srgbClr val="FF0000"/>
                </a:solidFill>
                <a:latin typeface="+mj-lt"/>
              </a:rPr>
              <a:t>tehlike</a:t>
            </a:r>
            <a:r>
              <a:rPr lang="en-US" sz="2800" b="1" dirty="0">
                <a:solidFill>
                  <a:srgbClr val="FF0000"/>
                </a:solidFill>
                <a:latin typeface="+mj-lt"/>
              </a:rPr>
              <a:t> </a:t>
            </a:r>
            <a:r>
              <a:rPr lang="en-US" sz="2800" b="1" dirty="0" err="1">
                <a:solidFill>
                  <a:srgbClr val="FF0000"/>
                </a:solidFill>
                <a:latin typeface="+mj-lt"/>
              </a:rPr>
              <a:t>sınıfı</a:t>
            </a:r>
            <a:r>
              <a:rPr lang="en-US" sz="2800" b="1" dirty="0">
                <a:solidFill>
                  <a:srgbClr val="FF0000"/>
                </a:solidFill>
                <a:latin typeface="+mj-lt"/>
              </a:rPr>
              <a:t> </a:t>
            </a:r>
            <a:r>
              <a:rPr lang="en-US" sz="2800" b="1" dirty="0" err="1">
                <a:solidFill>
                  <a:srgbClr val="FF0000"/>
                </a:solidFill>
                <a:latin typeface="+mj-lt"/>
              </a:rPr>
              <a:t>yeniden</a:t>
            </a:r>
            <a:r>
              <a:rPr lang="en-US" sz="2800" b="1" dirty="0">
                <a:solidFill>
                  <a:srgbClr val="FF0000"/>
                </a:solidFill>
                <a:latin typeface="+mj-lt"/>
              </a:rPr>
              <a:t> </a:t>
            </a:r>
            <a:r>
              <a:rPr lang="en-US" sz="2800" b="1" dirty="0" err="1">
                <a:solidFill>
                  <a:srgbClr val="FF0000"/>
                </a:solidFill>
                <a:latin typeface="+mj-lt"/>
              </a:rPr>
              <a:t>belirlenebilir</a:t>
            </a:r>
            <a:r>
              <a:rPr lang="en-US" sz="2800" b="1" dirty="0">
                <a:solidFill>
                  <a:srgbClr val="FF0000"/>
                </a:solidFill>
                <a:latin typeface="+mj-lt"/>
              </a:rPr>
              <a:t>.</a:t>
            </a:r>
            <a:endParaRPr lang="tr-TR" sz="2800" b="1" dirty="0">
              <a:solidFill>
                <a:srgbClr val="FF0000"/>
              </a:solidFill>
              <a:latin typeface="+mj-lt"/>
            </a:endParaRPr>
          </a:p>
          <a:p>
            <a:endParaRPr lang="tr-TR" sz="2600" dirty="0" smtClean="0">
              <a:latin typeface="+mj-lt"/>
            </a:endParaRPr>
          </a:p>
          <a:p>
            <a:endParaRPr lang="tr-TR" sz="2600" dirty="0">
              <a:latin typeface="+mj-lt"/>
            </a:endParaRP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70</a:t>
            </a:fld>
            <a:endParaRPr lang="tr-TR"/>
          </a:p>
        </p:txBody>
      </p:sp>
    </p:spTree>
    <p:extLst>
      <p:ext uri="{BB962C8B-B14F-4D97-AF65-F5344CB8AC3E}">
        <p14:creationId xmlns:p14="http://schemas.microsoft.com/office/powerpoint/2010/main" val="4235177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60648"/>
            <a:ext cx="8784976" cy="5688632"/>
          </a:xfrm>
        </p:spPr>
        <p:txBody>
          <a:bodyPr>
            <a:normAutofit fontScale="77500" lnSpcReduction="20000"/>
          </a:bodyPr>
          <a:lstStyle/>
          <a:p>
            <a:pPr marL="0" indent="0" algn="ctr">
              <a:buNone/>
            </a:pPr>
            <a:r>
              <a:rPr lang="tr-TR" sz="3800" b="1" dirty="0" smtClean="0">
                <a:latin typeface="+mj-lt"/>
              </a:rPr>
              <a:t>İşyerleri tehlike sınıfına göre 3′e </a:t>
            </a:r>
            <a:r>
              <a:rPr lang="tr-TR" sz="3800" b="1" dirty="0">
                <a:latin typeface="+mj-lt"/>
              </a:rPr>
              <a:t>ayrılmaktadır</a:t>
            </a:r>
            <a:r>
              <a:rPr lang="tr-TR" b="1" dirty="0">
                <a:latin typeface="+mj-lt"/>
              </a:rPr>
              <a:t>.</a:t>
            </a:r>
          </a:p>
          <a:p>
            <a:endParaRPr lang="tr-TR" dirty="0" smtClean="0">
              <a:latin typeface="+mj-lt"/>
            </a:endParaRPr>
          </a:p>
          <a:p>
            <a:r>
              <a:rPr lang="tr-TR" dirty="0" smtClean="0">
                <a:latin typeface="+mj-lt"/>
              </a:rPr>
              <a:t>Çok Tehlikeli: İnşaat</a:t>
            </a:r>
            <a:r>
              <a:rPr lang="tr-TR" dirty="0">
                <a:latin typeface="+mj-lt"/>
              </a:rPr>
              <a:t>, maden, tersane vb. işlerin yapıldığı </a:t>
            </a:r>
            <a:r>
              <a:rPr lang="tr-TR" dirty="0" smtClean="0">
                <a:latin typeface="+mj-lt"/>
              </a:rPr>
              <a:t>işyerleri,</a:t>
            </a:r>
          </a:p>
          <a:p>
            <a:endParaRPr lang="tr-TR" dirty="0">
              <a:latin typeface="+mj-lt"/>
            </a:endParaRPr>
          </a:p>
          <a:p>
            <a:r>
              <a:rPr lang="tr-TR" dirty="0" smtClean="0">
                <a:solidFill>
                  <a:srgbClr val="FF0000"/>
                </a:solidFill>
                <a:latin typeface="+mj-lt"/>
              </a:rPr>
              <a:t>Tehlikeli</a:t>
            </a:r>
            <a:r>
              <a:rPr lang="tr-TR" dirty="0" smtClean="0">
                <a:latin typeface="+mj-lt"/>
              </a:rPr>
              <a:t>: İmalat</a:t>
            </a:r>
            <a:r>
              <a:rPr lang="tr-TR" dirty="0">
                <a:latin typeface="+mj-lt"/>
              </a:rPr>
              <a:t>, kesme, boyama, servis vb. işlerin yapıldığı </a:t>
            </a:r>
            <a:r>
              <a:rPr lang="tr-TR" dirty="0" smtClean="0">
                <a:latin typeface="+mj-lt"/>
              </a:rPr>
              <a:t>işyerleri,</a:t>
            </a:r>
          </a:p>
          <a:p>
            <a:pPr marL="0" indent="0">
              <a:buNone/>
            </a:pPr>
            <a:endParaRPr lang="tr-TR" dirty="0" smtClean="0">
              <a:latin typeface="+mj-lt"/>
            </a:endParaRPr>
          </a:p>
          <a:p>
            <a:r>
              <a:rPr lang="tr-TR" dirty="0" smtClean="0">
                <a:solidFill>
                  <a:srgbClr val="FF0000"/>
                </a:solidFill>
                <a:latin typeface="+mj-lt"/>
              </a:rPr>
              <a:t>Az Tehlikeli</a:t>
            </a:r>
            <a:r>
              <a:rPr lang="tr-TR" dirty="0" smtClean="0">
                <a:latin typeface="+mj-lt"/>
              </a:rPr>
              <a:t>: Büro </a:t>
            </a:r>
            <a:r>
              <a:rPr lang="tr-TR" dirty="0">
                <a:latin typeface="+mj-lt"/>
              </a:rPr>
              <a:t>hizmetleri, gıda, perakende alışveriş vb. </a:t>
            </a:r>
            <a:r>
              <a:rPr lang="tr-TR" dirty="0" smtClean="0">
                <a:latin typeface="+mj-lt"/>
              </a:rPr>
              <a:t>işyerleri gibi.</a:t>
            </a:r>
          </a:p>
          <a:p>
            <a:endParaRPr lang="tr-TR" dirty="0">
              <a:latin typeface="+mj-lt"/>
            </a:endParaRPr>
          </a:p>
          <a:p>
            <a:endParaRPr lang="tr-TR" dirty="0" smtClean="0">
              <a:latin typeface="+mj-lt"/>
            </a:endParaRPr>
          </a:p>
          <a:p>
            <a:r>
              <a:rPr lang="tr-TR" sz="2600" dirty="0" smtClean="0">
                <a:latin typeface="+mj-lt"/>
              </a:rPr>
              <a:t>Ancak </a:t>
            </a:r>
            <a:r>
              <a:rPr lang="tr-TR" sz="2600" b="1" dirty="0" smtClean="0">
                <a:latin typeface="+mj-lt"/>
              </a:rPr>
              <a:t>bu gruplama çok genel mahiyette olup </a:t>
            </a:r>
            <a:r>
              <a:rPr lang="tr-TR" sz="2600" dirty="0" smtClean="0">
                <a:latin typeface="+mj-lt"/>
              </a:rPr>
              <a:t>işyerinin spesifik tehlike sınıfı </a:t>
            </a:r>
            <a:r>
              <a:rPr lang="tr-TR" sz="2600" dirty="0" err="1" smtClean="0">
                <a:latin typeface="+mj-lt"/>
              </a:rPr>
              <a:t>tesbiti</a:t>
            </a:r>
            <a:r>
              <a:rPr lang="tr-TR" sz="2600" dirty="0" smtClean="0">
                <a:latin typeface="+mj-lt"/>
              </a:rPr>
              <a:t> için </a:t>
            </a:r>
            <a:r>
              <a:rPr lang="tr-TR" sz="2600" b="1" dirty="0" smtClean="0">
                <a:latin typeface="+mj-lt"/>
              </a:rPr>
              <a:t>mutlaka ‘’tehlike sınıfları listesine-2013) bakmak gerekir.</a:t>
            </a:r>
            <a:endParaRPr lang="tr-TR" sz="2600" b="1"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71</a:t>
            </a:fld>
            <a:endParaRPr lang="tr-TR"/>
          </a:p>
        </p:txBody>
      </p:sp>
    </p:spTree>
    <p:extLst>
      <p:ext uri="{BB962C8B-B14F-4D97-AF65-F5344CB8AC3E}">
        <p14:creationId xmlns:p14="http://schemas.microsoft.com/office/powerpoint/2010/main" val="3908797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76672"/>
            <a:ext cx="8712968" cy="5904656"/>
          </a:xfrm>
        </p:spPr>
        <p:txBody>
          <a:bodyPr/>
          <a:lstStyle/>
          <a:p>
            <a:pPr marL="0" indent="0">
              <a:buNone/>
            </a:pPr>
            <a:r>
              <a:rPr lang="tr-TR" sz="4400" b="1" dirty="0" smtClean="0">
                <a:solidFill>
                  <a:srgbClr val="FF0000"/>
                </a:solidFill>
                <a:latin typeface="+mj-lt"/>
              </a:rPr>
              <a:t>        </a:t>
            </a:r>
          </a:p>
          <a:p>
            <a:pPr marL="0" indent="0" algn="ctr">
              <a:buNone/>
            </a:pPr>
            <a:endParaRPr lang="tr-TR" sz="4800" b="1" dirty="0" smtClean="0">
              <a:solidFill>
                <a:srgbClr val="FF0000"/>
              </a:solidFill>
              <a:latin typeface="+mj-lt"/>
              <a:ea typeface="Batang" panose="02030600000101010101" pitchFamily="18" charset="-127"/>
            </a:endParaRPr>
          </a:p>
          <a:p>
            <a:pPr marL="0" indent="0" algn="ctr">
              <a:buNone/>
            </a:pPr>
            <a:r>
              <a:rPr lang="tr-TR" sz="4800" b="1" dirty="0" smtClean="0">
                <a:solidFill>
                  <a:srgbClr val="FF0000"/>
                </a:solidFill>
                <a:latin typeface="+mj-lt"/>
                <a:ea typeface="Batang" panose="02030600000101010101" pitchFamily="18" charset="-127"/>
              </a:rPr>
              <a:t>NACE Kodu </a:t>
            </a:r>
          </a:p>
          <a:p>
            <a:pPr marL="0" indent="0" algn="ctr">
              <a:buNone/>
            </a:pPr>
            <a:r>
              <a:rPr lang="tr-TR" sz="4800" b="1" dirty="0" smtClean="0">
                <a:solidFill>
                  <a:srgbClr val="FF0000"/>
                </a:solidFill>
                <a:latin typeface="+mj-lt"/>
                <a:ea typeface="Batang" panose="02030600000101010101" pitchFamily="18" charset="-127"/>
              </a:rPr>
              <a:t>ve </a:t>
            </a:r>
          </a:p>
          <a:p>
            <a:pPr marL="0" indent="0" algn="ctr">
              <a:buNone/>
            </a:pPr>
            <a:r>
              <a:rPr lang="tr-TR" sz="4800" b="1" dirty="0" smtClean="0">
                <a:solidFill>
                  <a:srgbClr val="FF0000"/>
                </a:solidFill>
                <a:latin typeface="+mj-lt"/>
                <a:ea typeface="Batang" panose="02030600000101010101" pitchFamily="18" charset="-127"/>
              </a:rPr>
              <a:t>Bazı Tehlike Sınıfı Örnekleri</a:t>
            </a:r>
            <a:endParaRPr lang="tr-TR" sz="4800" dirty="0">
              <a:solidFill>
                <a:srgbClr val="FF0000"/>
              </a:solidFill>
              <a:latin typeface="+mj-lt"/>
              <a:ea typeface="Batang" panose="02030600000101010101" pitchFamily="18" charset="-127"/>
            </a:endParaRPr>
          </a:p>
        </p:txBody>
      </p:sp>
    </p:spTree>
    <p:extLst>
      <p:ext uri="{BB962C8B-B14F-4D97-AF65-F5344CB8AC3E}">
        <p14:creationId xmlns:p14="http://schemas.microsoft.com/office/powerpoint/2010/main" val="3783716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8964488" cy="6264696"/>
          </a:xfrm>
        </p:spPr>
        <p:txBody>
          <a:bodyPr>
            <a:normAutofit fontScale="77500" lnSpcReduction="20000"/>
          </a:bodyPr>
          <a:lstStyle/>
          <a:p>
            <a:pPr marL="0" indent="0" fontAlgn="base">
              <a:buNone/>
            </a:pPr>
            <a:r>
              <a:rPr lang="tr-TR" dirty="0" err="1" smtClean="0">
                <a:latin typeface="+mj-lt"/>
              </a:rPr>
              <a:t>İşyeri'nin</a:t>
            </a:r>
            <a:r>
              <a:rPr lang="tr-TR" dirty="0" smtClean="0">
                <a:latin typeface="+mj-lt"/>
              </a:rPr>
              <a:t> </a:t>
            </a:r>
            <a:r>
              <a:rPr lang="tr-TR" dirty="0" err="1">
                <a:latin typeface="+mj-lt"/>
              </a:rPr>
              <a:t>Nace</a:t>
            </a:r>
            <a:r>
              <a:rPr lang="tr-TR" dirty="0">
                <a:latin typeface="+mj-lt"/>
              </a:rPr>
              <a:t> Kodu </a:t>
            </a:r>
            <a:r>
              <a:rPr lang="tr-TR" dirty="0" smtClean="0">
                <a:latin typeface="+mj-lt"/>
              </a:rPr>
              <a:t> </a:t>
            </a:r>
            <a:r>
              <a:rPr lang="tr-TR" sz="2800" dirty="0">
                <a:latin typeface="+mj-lt"/>
              </a:rPr>
              <a:t> </a:t>
            </a:r>
          </a:p>
          <a:p>
            <a:pPr fontAlgn="base"/>
            <a:r>
              <a:rPr lang="tr-TR" sz="2600" b="1" dirty="0" smtClean="0">
                <a:latin typeface="+mj-lt"/>
              </a:rPr>
              <a:t>NACE: Avrupa Topluluğu’nda Ekono</a:t>
            </a:r>
            <a:r>
              <a:rPr lang="tr-TR" sz="2600" b="1" dirty="0" smtClean="0">
                <a:solidFill>
                  <a:srgbClr val="333333"/>
                </a:solidFill>
                <a:latin typeface="+mj-lt"/>
              </a:rPr>
              <a:t>mik </a:t>
            </a:r>
            <a:r>
              <a:rPr lang="tr-TR" sz="2600" b="1" dirty="0">
                <a:solidFill>
                  <a:srgbClr val="333333"/>
                </a:solidFill>
                <a:latin typeface="+mj-lt"/>
              </a:rPr>
              <a:t>Faaliyetlerin İstatistikî </a:t>
            </a:r>
            <a:r>
              <a:rPr lang="tr-TR" sz="2600" b="1" dirty="0" smtClean="0">
                <a:solidFill>
                  <a:srgbClr val="333333"/>
                </a:solidFill>
                <a:latin typeface="+mj-lt"/>
              </a:rPr>
              <a:t>Sınıflamasının </a:t>
            </a:r>
            <a:r>
              <a:rPr lang="tr-TR" sz="2600" b="1" dirty="0" err="1" smtClean="0">
                <a:solidFill>
                  <a:srgbClr val="333333"/>
                </a:solidFill>
                <a:latin typeface="+mj-lt"/>
              </a:rPr>
              <a:t>fransızca</a:t>
            </a:r>
            <a:r>
              <a:rPr lang="tr-TR" sz="2600" b="1" dirty="0" smtClean="0">
                <a:solidFill>
                  <a:srgbClr val="333333"/>
                </a:solidFill>
                <a:latin typeface="+mj-lt"/>
              </a:rPr>
              <a:t> ibaresindeki  kelimelerin baş harflerinden türetilmiş bir kısaltmadır. (</a:t>
            </a:r>
            <a:r>
              <a:rPr lang="tr-TR" sz="2600" b="1" dirty="0" err="1" smtClean="0">
                <a:solidFill>
                  <a:srgbClr val="002060"/>
                </a:solidFill>
                <a:latin typeface="+mj-lt"/>
              </a:rPr>
              <a:t>Nomenclature</a:t>
            </a:r>
            <a:r>
              <a:rPr lang="fr-FR" sz="2600" b="1" dirty="0">
                <a:solidFill>
                  <a:srgbClr val="002060"/>
                </a:solidFill>
                <a:latin typeface="+mj-lt"/>
              </a:rPr>
              <a:t> statistique des activités économiques dans la Communauté </a:t>
            </a:r>
            <a:r>
              <a:rPr lang="fr-FR" sz="2600" b="1" dirty="0" smtClean="0">
                <a:solidFill>
                  <a:srgbClr val="002060"/>
                </a:solidFill>
                <a:latin typeface="+mj-lt"/>
              </a:rPr>
              <a:t>européenne</a:t>
            </a:r>
            <a:r>
              <a:rPr lang="tr-TR" sz="2600" b="1" i="1" dirty="0">
                <a:latin typeface="+mj-lt"/>
              </a:rPr>
              <a:t>) </a:t>
            </a:r>
            <a:endParaRPr lang="tr-TR" sz="2600" b="1" i="1" dirty="0" smtClean="0">
              <a:latin typeface="+mj-lt"/>
            </a:endParaRPr>
          </a:p>
          <a:p>
            <a:pPr fontAlgn="base"/>
            <a:endParaRPr lang="tr-TR" sz="2900" b="1" i="1" dirty="0" smtClean="0">
              <a:latin typeface="+mj-lt"/>
            </a:endParaRPr>
          </a:p>
          <a:p>
            <a:pPr marL="274638" indent="0" fontAlgn="base"/>
            <a:r>
              <a:rPr lang="tr-TR" sz="2900" b="1" dirty="0" smtClean="0">
                <a:latin typeface="+mj-lt"/>
              </a:rPr>
              <a:t>Avrupa </a:t>
            </a:r>
            <a:r>
              <a:rPr lang="tr-TR" sz="2900" b="1" dirty="0">
                <a:latin typeface="+mj-lt"/>
              </a:rPr>
              <a:t>Birliği‘ne üye ülkeler NACE </a:t>
            </a:r>
            <a:r>
              <a:rPr lang="tr-TR" sz="2900" b="1" dirty="0" smtClean="0">
                <a:latin typeface="+mj-lt"/>
              </a:rPr>
              <a:t>bazındaki </a:t>
            </a:r>
            <a:r>
              <a:rPr lang="tr-TR" sz="2900" b="1" dirty="0">
                <a:latin typeface="+mj-lt"/>
              </a:rPr>
              <a:t>kendi ulusal sınıflamalarını </a:t>
            </a:r>
            <a:r>
              <a:rPr lang="tr-TR" sz="2900" b="1" dirty="0" err="1">
                <a:latin typeface="+mj-lt"/>
              </a:rPr>
              <a:t>NACE’nin</a:t>
            </a:r>
            <a:r>
              <a:rPr lang="tr-TR" sz="2900" b="1" dirty="0">
                <a:latin typeface="+mj-lt"/>
              </a:rPr>
              <a:t> </a:t>
            </a:r>
            <a:r>
              <a:rPr lang="tr-TR" sz="2900" b="1" dirty="0" smtClean="0">
                <a:latin typeface="+mj-lt"/>
              </a:rPr>
              <a:t> 1970‘lerdeki </a:t>
            </a:r>
            <a:r>
              <a:rPr lang="tr-TR" sz="2900" b="1" dirty="0">
                <a:latin typeface="+mj-lt"/>
              </a:rPr>
              <a:t>gelişiminden </a:t>
            </a:r>
            <a:r>
              <a:rPr lang="tr-TR" sz="2900" b="1" dirty="0" smtClean="0">
                <a:latin typeface="+mj-lt"/>
              </a:rPr>
              <a:t>itibaren </a:t>
            </a:r>
            <a:r>
              <a:rPr lang="tr-TR" sz="2900" b="1" dirty="0">
                <a:solidFill>
                  <a:srgbClr val="FF0000"/>
                </a:solidFill>
                <a:latin typeface="+mj-lt"/>
              </a:rPr>
              <a:t>ekonomik faaliyetlerle ilgili istatistiklerin üretilmesi ve yayılması amacına yönelik bir enstrüman </a:t>
            </a:r>
            <a:r>
              <a:rPr lang="tr-TR" sz="2900" b="1" dirty="0">
                <a:latin typeface="+mj-lt"/>
              </a:rPr>
              <a:t>olarak kullanılmaktadır.</a:t>
            </a:r>
            <a:r>
              <a:rPr lang="tr-TR" sz="2900" b="1" dirty="0" smtClean="0">
                <a:latin typeface="+mj-lt"/>
              </a:rPr>
              <a:t> </a:t>
            </a:r>
          </a:p>
          <a:p>
            <a:pPr fontAlgn="base"/>
            <a:endParaRPr lang="tr-TR" sz="2900" b="1" i="1" dirty="0" smtClean="0">
              <a:latin typeface="+mj-lt"/>
            </a:endParaRPr>
          </a:p>
          <a:p>
            <a:pPr fontAlgn="base"/>
            <a:r>
              <a:rPr lang="tr-TR" sz="2900" b="1" dirty="0" smtClean="0">
                <a:latin typeface="+mj-lt"/>
              </a:rPr>
              <a:t>NACE </a:t>
            </a:r>
            <a:r>
              <a:rPr lang="tr-TR" sz="2900" b="1" dirty="0">
                <a:latin typeface="+mj-lt"/>
              </a:rPr>
              <a:t>kodlamasında </a:t>
            </a:r>
            <a:r>
              <a:rPr lang="tr-TR" sz="2900" b="1" dirty="0">
                <a:solidFill>
                  <a:srgbClr val="FF0000"/>
                </a:solidFill>
                <a:latin typeface="+mj-lt"/>
              </a:rPr>
              <a:t>faaliyet konularına göre işyerlerine/işletmelere altı haneli bir kod verilmektedir</a:t>
            </a:r>
            <a:r>
              <a:rPr lang="tr-TR" sz="2900" b="1" dirty="0" smtClean="0">
                <a:solidFill>
                  <a:srgbClr val="FF0000"/>
                </a:solidFill>
                <a:latin typeface="+mj-lt"/>
              </a:rPr>
              <a:t>.</a:t>
            </a:r>
          </a:p>
          <a:p>
            <a:pPr fontAlgn="base"/>
            <a:endParaRPr lang="tr-TR" sz="2900" b="1" dirty="0">
              <a:solidFill>
                <a:srgbClr val="FF0000"/>
              </a:solidFill>
              <a:latin typeface="+mj-lt"/>
            </a:endParaRPr>
          </a:p>
          <a:p>
            <a:pPr fontAlgn="base"/>
            <a:r>
              <a:rPr lang="tr-TR" sz="2900" b="1" dirty="0">
                <a:latin typeface="+mj-lt"/>
              </a:rPr>
              <a:t>Avrupa Birliği’ne uyum sürecinde ülkemizde de kullanılmaya başlayan bu kodlama sistemini kapsayan </a:t>
            </a:r>
            <a:r>
              <a:rPr lang="tr-TR" sz="2900" b="1" dirty="0" smtClean="0">
                <a:latin typeface="+mj-lt"/>
              </a:rPr>
              <a:t>düzenlemeler çerçevesinde hazırlanan  İş Sağlığı ve Güvenliğine  İlişkin İşyeri Tehlike Sınıfları Tebliği’nin </a:t>
            </a:r>
            <a:r>
              <a:rPr lang="tr-TR" sz="2900" b="1" dirty="0" err="1" smtClean="0">
                <a:latin typeface="+mj-lt"/>
              </a:rPr>
              <a:t>Ek’indeki</a:t>
            </a:r>
            <a:r>
              <a:rPr lang="tr-TR" sz="2900" b="1" dirty="0" smtClean="0">
                <a:latin typeface="+mj-lt"/>
              </a:rPr>
              <a:t> </a:t>
            </a:r>
            <a:r>
              <a:rPr lang="tr-TR" sz="2900" b="1" dirty="0" smtClean="0">
                <a:solidFill>
                  <a:srgbClr val="FF0000"/>
                </a:solidFill>
                <a:latin typeface="+mj-lt"/>
              </a:rPr>
              <a:t>İşyeri</a:t>
            </a:r>
            <a:r>
              <a:rPr lang="tr-TR" sz="2900" b="1" dirty="0" smtClean="0">
                <a:latin typeface="+mj-lt"/>
              </a:rPr>
              <a:t> </a:t>
            </a:r>
            <a:r>
              <a:rPr lang="tr-TR" sz="2900" b="1" dirty="0">
                <a:solidFill>
                  <a:srgbClr val="FF0000"/>
                </a:solidFill>
                <a:latin typeface="+mj-lt"/>
              </a:rPr>
              <a:t>Tehlike Sınıfları </a:t>
            </a:r>
            <a:r>
              <a:rPr lang="tr-TR" sz="2900" b="1" dirty="0" smtClean="0">
                <a:solidFill>
                  <a:srgbClr val="FF0000"/>
                </a:solidFill>
                <a:latin typeface="+mj-lt"/>
              </a:rPr>
              <a:t>Listesi</a:t>
            </a:r>
            <a:r>
              <a:rPr lang="tr-TR" sz="2900" b="1" dirty="0" smtClean="0">
                <a:latin typeface="+mj-lt"/>
              </a:rPr>
              <a:t>’nde, İşyerlerinin altılı </a:t>
            </a:r>
            <a:r>
              <a:rPr lang="tr-TR" sz="2900" b="1" dirty="0">
                <a:latin typeface="+mj-lt"/>
              </a:rPr>
              <a:t>NACE kodu ile sınıflandırılmış </a:t>
            </a:r>
            <a:r>
              <a:rPr lang="tr-TR" sz="2900" b="1" dirty="0" smtClean="0">
                <a:latin typeface="+mj-lt"/>
              </a:rPr>
              <a:t>tehlike sınıfları almaktadır.  (</a:t>
            </a:r>
            <a:r>
              <a:rPr lang="tr-TR" sz="2900" b="1" dirty="0" smtClean="0">
                <a:solidFill>
                  <a:srgbClr val="FF0000"/>
                </a:solidFill>
                <a:latin typeface="+mj-lt"/>
              </a:rPr>
              <a:t>NACE </a:t>
            </a:r>
            <a:r>
              <a:rPr lang="tr-TR" sz="2900" b="1" dirty="0">
                <a:solidFill>
                  <a:srgbClr val="FF0000"/>
                </a:solidFill>
                <a:latin typeface="+mj-lt"/>
              </a:rPr>
              <a:t>Rev.2 Altılı Faaliyet </a:t>
            </a:r>
            <a:r>
              <a:rPr lang="tr-TR" sz="2900" b="1" dirty="0" smtClean="0">
                <a:solidFill>
                  <a:srgbClr val="FF0000"/>
                </a:solidFill>
                <a:latin typeface="+mj-lt"/>
              </a:rPr>
              <a:t>Kodları</a:t>
            </a:r>
            <a:r>
              <a:rPr lang="tr-TR" sz="2900" b="1" dirty="0" smtClean="0">
                <a:latin typeface="+mj-lt"/>
              </a:rPr>
              <a:t>)</a:t>
            </a:r>
            <a:endParaRPr lang="tr-TR" sz="2900" b="1" dirty="0">
              <a:latin typeface="+mj-lt"/>
            </a:endParaRPr>
          </a:p>
          <a:p>
            <a:endParaRPr lang="tr-TR" sz="2800" dirty="0">
              <a:latin typeface="+mj-lt"/>
            </a:endParaRPr>
          </a:p>
          <a:p>
            <a:pPr algn="just" fontAlgn="base"/>
            <a:endParaRPr lang="tr-TR" sz="2600" b="1" dirty="0" smtClean="0">
              <a:latin typeface="+mj-lt"/>
            </a:endParaRPr>
          </a:p>
          <a:p>
            <a:endParaRPr lang="tr-TR" sz="26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73</a:t>
            </a:fld>
            <a:endParaRPr lang="tr-TR"/>
          </a:p>
        </p:txBody>
      </p:sp>
    </p:spTree>
    <p:extLst>
      <p:ext uri="{BB962C8B-B14F-4D97-AF65-F5344CB8AC3E}">
        <p14:creationId xmlns:p14="http://schemas.microsoft.com/office/powerpoint/2010/main" val="74648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476672"/>
            <a:ext cx="8856984" cy="5472608"/>
          </a:xfrm>
        </p:spPr>
        <p:txBody>
          <a:bodyPr>
            <a:normAutofit/>
          </a:bodyPr>
          <a:lstStyle/>
          <a:p>
            <a:pPr marL="0" indent="0">
              <a:buNone/>
            </a:pPr>
            <a:r>
              <a:rPr lang="tr-TR" sz="3500" b="1" dirty="0">
                <a:latin typeface="+mj-lt"/>
              </a:rPr>
              <a:t>NACE Kodunu </a:t>
            </a:r>
            <a:r>
              <a:rPr lang="tr-TR" sz="3500" b="1" dirty="0" smtClean="0">
                <a:latin typeface="+mj-lt"/>
              </a:rPr>
              <a:t>Hangi Kurum Belirliyor  ?</a:t>
            </a:r>
            <a:endParaRPr lang="tr-TR" sz="3500" b="1" dirty="0">
              <a:latin typeface="+mj-lt"/>
            </a:endParaRPr>
          </a:p>
          <a:p>
            <a:pPr marL="0" indent="0">
              <a:buNone/>
            </a:pPr>
            <a:endParaRPr lang="tr-TR" dirty="0" smtClean="0">
              <a:latin typeface="+mj-lt"/>
            </a:endParaRPr>
          </a:p>
          <a:p>
            <a:pPr marL="0" indent="0">
              <a:buNone/>
            </a:pPr>
            <a:r>
              <a:rPr lang="tr-TR" dirty="0" smtClean="0">
                <a:latin typeface="+mj-lt"/>
              </a:rPr>
              <a:t>NACE Kodunun belirlenmesi görevi, </a:t>
            </a:r>
            <a:r>
              <a:rPr lang="tr-TR" dirty="0">
                <a:latin typeface="+mj-lt"/>
              </a:rPr>
              <a:t>19.1.2005 </a:t>
            </a:r>
            <a:r>
              <a:rPr lang="tr-TR" dirty="0" smtClean="0">
                <a:latin typeface="+mj-lt"/>
              </a:rPr>
              <a:t>tarih </a:t>
            </a:r>
            <a:r>
              <a:rPr lang="tr-TR" dirty="0">
                <a:latin typeface="+mj-lt"/>
              </a:rPr>
              <a:t>ve 25705 sayılı Resmi </a:t>
            </a:r>
            <a:r>
              <a:rPr lang="tr-TR" dirty="0" err="1">
                <a:latin typeface="+mj-lt"/>
              </a:rPr>
              <a:t>Gazete'de</a:t>
            </a:r>
            <a:r>
              <a:rPr lang="tr-TR" dirty="0">
                <a:latin typeface="+mj-lt"/>
              </a:rPr>
              <a:t> yayımlanmış bulunan Odalarda/Ticaret Borsalarında Mesleklerin Gruplandırılması hakkındaki </a:t>
            </a:r>
            <a:r>
              <a:rPr lang="tr-TR" dirty="0" smtClean="0">
                <a:latin typeface="+mj-lt"/>
              </a:rPr>
              <a:t>yönetmeliğin,  </a:t>
            </a:r>
            <a:r>
              <a:rPr lang="tr-TR" dirty="0">
                <a:latin typeface="+mj-lt"/>
              </a:rPr>
              <a:t>03.06.2012 </a:t>
            </a:r>
            <a:r>
              <a:rPr lang="tr-TR" dirty="0" smtClean="0">
                <a:latin typeface="+mj-lt"/>
              </a:rPr>
              <a:t>tarih </a:t>
            </a:r>
            <a:r>
              <a:rPr lang="tr-TR" dirty="0">
                <a:latin typeface="+mj-lt"/>
              </a:rPr>
              <a:t>ve 29312 sayılı Resmi </a:t>
            </a:r>
            <a:r>
              <a:rPr lang="tr-TR" dirty="0" err="1">
                <a:latin typeface="+mj-lt"/>
              </a:rPr>
              <a:t>Gazete'de</a:t>
            </a:r>
            <a:r>
              <a:rPr lang="tr-TR" dirty="0">
                <a:latin typeface="+mj-lt"/>
              </a:rPr>
              <a:t> yayımlanmış </a:t>
            </a:r>
            <a:r>
              <a:rPr lang="tr-TR" dirty="0" smtClean="0">
                <a:latin typeface="+mj-lt"/>
              </a:rPr>
              <a:t>değişiklik hükmü uyarınca </a:t>
            </a:r>
            <a:r>
              <a:rPr lang="tr-TR" b="1" dirty="0">
                <a:solidFill>
                  <a:srgbClr val="FF0000"/>
                </a:solidFill>
                <a:latin typeface="+mj-lt"/>
              </a:rPr>
              <a:t>Türkiye Odalar ve Borsalar Birliği'ne (TOBB)</a:t>
            </a:r>
            <a:r>
              <a:rPr lang="tr-TR" dirty="0">
                <a:latin typeface="+mj-lt"/>
              </a:rPr>
              <a:t> verilmiştir.</a:t>
            </a:r>
          </a:p>
          <a:p>
            <a:pPr marL="0" indent="0">
              <a:buNone/>
            </a:pPr>
            <a:endParaRPr lang="tr-TR" b="1" dirty="0">
              <a:latin typeface="+mj-lt"/>
            </a:endParaRP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74</a:t>
            </a:fld>
            <a:endParaRPr lang="tr-TR"/>
          </a:p>
        </p:txBody>
      </p:sp>
    </p:spTree>
    <p:extLst>
      <p:ext uri="{BB962C8B-B14F-4D97-AF65-F5344CB8AC3E}">
        <p14:creationId xmlns:p14="http://schemas.microsoft.com/office/powerpoint/2010/main" val="2528552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60648"/>
            <a:ext cx="9036496" cy="6408712"/>
          </a:xfrm>
        </p:spPr>
        <p:txBody>
          <a:bodyPr>
            <a:normAutofit fontScale="92500" lnSpcReduction="20000"/>
          </a:bodyPr>
          <a:lstStyle/>
          <a:p>
            <a:pPr marL="0" indent="0">
              <a:buNone/>
            </a:pPr>
            <a:r>
              <a:rPr lang="tr-TR" sz="2400" dirty="0" smtClean="0">
                <a:latin typeface="+mj-lt"/>
              </a:rPr>
              <a:t> </a:t>
            </a:r>
          </a:p>
          <a:p>
            <a:pPr marL="0" indent="0">
              <a:buNone/>
            </a:pPr>
            <a:r>
              <a:rPr lang="tr-TR" sz="2800" dirty="0">
                <a:latin typeface="+mj-lt"/>
              </a:rPr>
              <a:t>İ</a:t>
            </a:r>
            <a:r>
              <a:rPr lang="tr-TR" sz="2800" dirty="0" smtClean="0">
                <a:latin typeface="+mj-lt"/>
              </a:rPr>
              <a:t>şyerinin NACE  kodunun bilinmesi, işyeri tehlike sınıfının </a:t>
            </a:r>
            <a:r>
              <a:rPr lang="tr-TR" sz="2800" dirty="0" err="1" smtClean="0">
                <a:latin typeface="+mj-lt"/>
              </a:rPr>
              <a:t>tesbiti</a:t>
            </a:r>
            <a:r>
              <a:rPr lang="tr-TR" sz="2800" dirty="0" smtClean="0">
                <a:latin typeface="+mj-lt"/>
              </a:rPr>
              <a:t> açısından önem arz etmektedir.  Bu husus İSG uzmanlık sözleşmesi yaparken  veya  İSG faaliyet ve denetimlerinde karışıklıkları  önlemek  bakımından  da önemlidir.</a:t>
            </a:r>
          </a:p>
          <a:p>
            <a:pPr marL="0" indent="0">
              <a:buNone/>
            </a:pPr>
            <a:endParaRPr lang="tr-TR" sz="2800" dirty="0" smtClean="0">
              <a:latin typeface="+mj-lt"/>
            </a:endParaRPr>
          </a:p>
          <a:p>
            <a:pPr marL="92075" indent="-92075">
              <a:buNone/>
            </a:pPr>
            <a:r>
              <a:rPr lang="tr-TR" sz="2800" b="1" dirty="0" smtClean="0">
                <a:solidFill>
                  <a:srgbClr val="FF0000"/>
                </a:solidFill>
                <a:latin typeface="+mj-lt"/>
              </a:rPr>
              <a:t>- </a:t>
            </a:r>
            <a:r>
              <a:rPr lang="tr-TR" sz="2800" u="sng" dirty="0" smtClean="0">
                <a:latin typeface="+mj-lt"/>
              </a:rPr>
              <a:t>Bunu öğrenmenin  en kestirme ve doğru yolu</a:t>
            </a:r>
            <a:r>
              <a:rPr lang="tr-TR" sz="2800" b="1" dirty="0" smtClean="0">
                <a:solidFill>
                  <a:srgbClr val="FF0000"/>
                </a:solidFill>
                <a:latin typeface="+mj-lt"/>
              </a:rPr>
              <a:t>, </a:t>
            </a:r>
            <a:r>
              <a:rPr lang="tr-TR" sz="2800" dirty="0" smtClean="0">
                <a:latin typeface="+mj-lt"/>
              </a:rPr>
              <a:t> işyerinin </a:t>
            </a:r>
            <a:r>
              <a:rPr lang="tr-TR" sz="2800" b="1" dirty="0">
                <a:solidFill>
                  <a:srgbClr val="FF0000"/>
                </a:solidFill>
                <a:latin typeface="+mj-lt"/>
              </a:rPr>
              <a:t>V</a:t>
            </a:r>
            <a:r>
              <a:rPr lang="tr-TR" sz="2800" b="1" dirty="0" smtClean="0">
                <a:solidFill>
                  <a:srgbClr val="FF0000"/>
                </a:solidFill>
                <a:latin typeface="+mj-lt"/>
              </a:rPr>
              <a:t>ergi </a:t>
            </a:r>
            <a:r>
              <a:rPr lang="tr-TR" sz="2800" b="1" dirty="0">
                <a:solidFill>
                  <a:srgbClr val="FF0000"/>
                </a:solidFill>
                <a:latin typeface="+mj-lt"/>
              </a:rPr>
              <a:t>L</a:t>
            </a:r>
            <a:r>
              <a:rPr lang="tr-TR" sz="2800" b="1" dirty="0" smtClean="0">
                <a:solidFill>
                  <a:srgbClr val="FF0000"/>
                </a:solidFill>
                <a:latin typeface="+mj-lt"/>
              </a:rPr>
              <a:t>evhası</a:t>
            </a:r>
            <a:r>
              <a:rPr lang="tr-TR" sz="2800" dirty="0" smtClean="0">
                <a:latin typeface="+mj-lt"/>
              </a:rPr>
              <a:t>na</a:t>
            </a:r>
            <a:r>
              <a:rPr lang="tr-TR" sz="2800" dirty="0" smtClean="0">
                <a:solidFill>
                  <a:srgbClr val="FF0000"/>
                </a:solidFill>
                <a:latin typeface="+mj-lt"/>
              </a:rPr>
              <a:t>   </a:t>
            </a:r>
            <a:r>
              <a:rPr lang="tr-TR" sz="2800" dirty="0" smtClean="0">
                <a:latin typeface="+mj-lt"/>
              </a:rPr>
              <a:t>veya</a:t>
            </a:r>
            <a:r>
              <a:rPr lang="tr-TR" sz="2800" dirty="0" smtClean="0">
                <a:solidFill>
                  <a:srgbClr val="FF0000"/>
                </a:solidFill>
                <a:latin typeface="+mj-lt"/>
              </a:rPr>
              <a:t>    </a:t>
            </a:r>
            <a:r>
              <a:rPr lang="tr-TR" sz="2800" b="1" dirty="0" smtClean="0">
                <a:solidFill>
                  <a:srgbClr val="FF0000"/>
                </a:solidFill>
                <a:latin typeface="+mj-lt"/>
              </a:rPr>
              <a:t>Ticari Sicil Kayıt  Belges</a:t>
            </a:r>
            <a:r>
              <a:rPr lang="tr-TR" sz="2800" b="1" dirty="0" smtClean="0">
                <a:latin typeface="+mj-lt"/>
              </a:rPr>
              <a:t>i</a:t>
            </a:r>
            <a:r>
              <a:rPr lang="tr-TR" sz="2800" dirty="0" smtClean="0">
                <a:latin typeface="+mj-lt"/>
              </a:rPr>
              <a:t>ne bakmaktır. Çünkü bunlarda NACE Kodu  ayrı bir alt başlık olarak net bir şekilde belirtilmektedir.</a:t>
            </a:r>
          </a:p>
          <a:p>
            <a:pPr marL="0" indent="0">
              <a:buNone/>
            </a:pPr>
            <a:endParaRPr lang="tr-TR" sz="2800" dirty="0">
              <a:latin typeface="+mj-lt"/>
            </a:endParaRPr>
          </a:p>
          <a:p>
            <a:pPr marL="0" indent="0">
              <a:buNone/>
            </a:pPr>
            <a:r>
              <a:rPr lang="tr-TR" sz="2800" dirty="0" smtClean="0">
                <a:latin typeface="+mj-lt"/>
              </a:rPr>
              <a:t> </a:t>
            </a:r>
            <a:r>
              <a:rPr lang="tr-TR" sz="2800" dirty="0">
                <a:latin typeface="+mj-lt"/>
              </a:rPr>
              <a:t>İşyeri SGK sicil numarasının  2, 3, 4, ve 5. rakamları </a:t>
            </a:r>
            <a:r>
              <a:rPr lang="tr-TR" sz="2800" dirty="0" smtClean="0">
                <a:latin typeface="+mj-lt"/>
              </a:rPr>
              <a:t>işyerinin sadece   </a:t>
            </a:r>
            <a:r>
              <a:rPr lang="tr-TR" sz="2800" dirty="0">
                <a:latin typeface="+mj-lt"/>
              </a:rPr>
              <a:t>Ana Faaliyet </a:t>
            </a:r>
            <a:r>
              <a:rPr lang="tr-TR" sz="2800" dirty="0" smtClean="0">
                <a:latin typeface="+mj-lt"/>
              </a:rPr>
              <a:t> Alanı’nı  göstermektedir. Dolayısı ile , yaygın kanaatin aksine, </a:t>
            </a:r>
            <a:r>
              <a:rPr lang="tr-TR" sz="2800" b="1" dirty="0">
                <a:solidFill>
                  <a:srgbClr val="FF0000"/>
                </a:solidFill>
                <a:latin typeface="+mj-lt"/>
              </a:rPr>
              <a:t>SGK sicil </a:t>
            </a:r>
            <a:r>
              <a:rPr lang="tr-TR" sz="2800" b="1" dirty="0" smtClean="0">
                <a:solidFill>
                  <a:srgbClr val="FF0000"/>
                </a:solidFill>
                <a:latin typeface="+mj-lt"/>
              </a:rPr>
              <a:t>numarasını </a:t>
            </a:r>
            <a:r>
              <a:rPr lang="tr-TR" sz="2800" b="1" dirty="0">
                <a:solidFill>
                  <a:srgbClr val="FF0000"/>
                </a:solidFill>
                <a:latin typeface="+mj-lt"/>
              </a:rPr>
              <a:t>bakarak </a:t>
            </a:r>
            <a:r>
              <a:rPr lang="tr-TR" sz="2800" b="1" dirty="0" smtClean="0">
                <a:solidFill>
                  <a:srgbClr val="FF0000"/>
                </a:solidFill>
                <a:latin typeface="+mj-lt"/>
              </a:rPr>
              <a:t>NACE kodunu tam olarak  </a:t>
            </a:r>
            <a:r>
              <a:rPr lang="tr-TR" sz="2800" b="1" dirty="0" err="1">
                <a:solidFill>
                  <a:srgbClr val="FF0000"/>
                </a:solidFill>
                <a:latin typeface="+mj-lt"/>
              </a:rPr>
              <a:t>tesbit</a:t>
            </a:r>
            <a:r>
              <a:rPr lang="tr-TR" sz="2800" b="1" dirty="0">
                <a:solidFill>
                  <a:srgbClr val="FF0000"/>
                </a:solidFill>
                <a:latin typeface="+mj-lt"/>
              </a:rPr>
              <a:t>  </a:t>
            </a:r>
            <a:r>
              <a:rPr lang="tr-TR" sz="2800" b="1" dirty="0" smtClean="0">
                <a:solidFill>
                  <a:srgbClr val="FF0000"/>
                </a:solidFill>
                <a:latin typeface="+mj-lt"/>
              </a:rPr>
              <a:t>etme imkanı bulunmamaktadır.</a:t>
            </a:r>
            <a:endParaRPr lang="tr-TR" sz="2800" b="1" dirty="0">
              <a:solidFill>
                <a:srgbClr val="FF0000"/>
              </a:solidFill>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75</a:t>
            </a:fld>
            <a:endParaRPr lang="tr-TR"/>
          </a:p>
        </p:txBody>
      </p:sp>
    </p:spTree>
    <p:extLst>
      <p:ext uri="{BB962C8B-B14F-4D97-AF65-F5344CB8AC3E}">
        <p14:creationId xmlns:p14="http://schemas.microsoft.com/office/powerpoint/2010/main" val="153228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332656"/>
            <a:ext cx="8784976" cy="6048672"/>
          </a:xfrm>
        </p:spPr>
        <p:txBody>
          <a:bodyPr>
            <a:noAutofit/>
          </a:bodyPr>
          <a:lstStyle/>
          <a:p>
            <a:pPr marL="95250" indent="0" fontAlgn="base"/>
            <a:r>
              <a:rPr lang="tr-TR" sz="2400" u="sng" dirty="0" smtClean="0">
                <a:latin typeface="+mj-lt"/>
              </a:rPr>
              <a:t>NACE Kodu </a:t>
            </a:r>
            <a:r>
              <a:rPr lang="tr-TR" sz="2400" u="sng" dirty="0">
                <a:latin typeface="+mj-lt"/>
              </a:rPr>
              <a:t>ilk bakışta </a:t>
            </a:r>
            <a:r>
              <a:rPr lang="tr-TR" sz="2400" dirty="0" smtClean="0">
                <a:solidFill>
                  <a:srgbClr val="333333"/>
                </a:solidFill>
                <a:latin typeface="+mj-lt"/>
              </a:rPr>
              <a:t>muhasebeyi  </a:t>
            </a:r>
            <a:r>
              <a:rPr lang="tr-TR" sz="2400" dirty="0">
                <a:solidFill>
                  <a:srgbClr val="333333"/>
                </a:solidFill>
                <a:latin typeface="+mj-lt"/>
              </a:rPr>
              <a:t>ilgilendiren, </a:t>
            </a:r>
            <a:r>
              <a:rPr lang="tr-TR" sz="2400" dirty="0" smtClean="0">
                <a:solidFill>
                  <a:srgbClr val="333333"/>
                </a:solidFill>
                <a:latin typeface="+mj-lt"/>
              </a:rPr>
              <a:t> Ticari Sicil , Vergi Beyanı, Sosyal </a:t>
            </a:r>
            <a:r>
              <a:rPr lang="tr-TR" sz="2400" dirty="0">
                <a:solidFill>
                  <a:srgbClr val="333333"/>
                </a:solidFill>
                <a:latin typeface="+mj-lt"/>
              </a:rPr>
              <a:t>Güvenlik Kurumu’na ödenen kısa vadeli sigorta kolları (iş kazası ve meslek hastalıkları, hastalık, analık sigortası) değişken oranlı primlerinin belirlendiği </a:t>
            </a:r>
            <a:r>
              <a:rPr lang="tr-TR" sz="2400" dirty="0" smtClean="0">
                <a:solidFill>
                  <a:srgbClr val="333333"/>
                </a:solidFill>
                <a:latin typeface="+mj-lt"/>
              </a:rPr>
              <a:t> </a:t>
            </a:r>
            <a:r>
              <a:rPr lang="tr-TR" sz="2400" dirty="0" smtClean="0">
                <a:solidFill>
                  <a:srgbClr val="FF0000"/>
                </a:solidFill>
                <a:latin typeface="+mj-lt"/>
              </a:rPr>
              <a:t>“</a:t>
            </a:r>
            <a:r>
              <a:rPr lang="tr-TR" sz="2400" dirty="0">
                <a:latin typeface="+mj-lt"/>
              </a:rPr>
              <a:t>kısa vadeli sigorta kolları prim tarifesi” içinde yer alan bir konu olarak karşımıza çıkıyor</a:t>
            </a:r>
            <a:r>
              <a:rPr lang="tr-TR" sz="2400" dirty="0" smtClean="0">
                <a:latin typeface="+mj-lt"/>
              </a:rPr>
              <a:t>.</a:t>
            </a:r>
          </a:p>
          <a:p>
            <a:pPr marL="95250" indent="0" fontAlgn="base"/>
            <a:r>
              <a:rPr lang="tr-TR" sz="2400" dirty="0" smtClean="0">
                <a:latin typeface="+mj-lt"/>
              </a:rPr>
              <a:t>Ancak </a:t>
            </a:r>
            <a:r>
              <a:rPr lang="tr-TR" sz="2400" b="1" dirty="0" smtClean="0">
                <a:latin typeface="+mj-lt"/>
              </a:rPr>
              <a:t>bu kod, İSG Uzmanı için de, tehlike sınıfını bilmek açısından çok önemli bir  göstergedir.</a:t>
            </a:r>
          </a:p>
          <a:p>
            <a:pPr marL="95250" indent="0" fontAlgn="base">
              <a:buNone/>
            </a:pPr>
            <a:endParaRPr lang="tr-TR" sz="2400" b="1" dirty="0">
              <a:latin typeface="+mj-lt"/>
            </a:endParaRPr>
          </a:p>
          <a:p>
            <a:pPr marL="95250" indent="0" fontAlgn="base"/>
            <a:r>
              <a:rPr lang="tr-TR" sz="2400" dirty="0" smtClean="0">
                <a:latin typeface="+mj-lt"/>
              </a:rPr>
              <a:t>NACE Kodunda  </a:t>
            </a:r>
            <a:r>
              <a:rPr lang="tr-TR" sz="2400" b="1" dirty="0">
                <a:latin typeface="+mj-lt"/>
              </a:rPr>
              <a:t>ilk iki rakam </a:t>
            </a:r>
            <a:r>
              <a:rPr lang="tr-TR" sz="2400" b="1" dirty="0">
                <a:solidFill>
                  <a:srgbClr val="FF0000"/>
                </a:solidFill>
                <a:latin typeface="+mj-lt"/>
              </a:rPr>
              <a:t>ana sınıflandırma </a:t>
            </a:r>
            <a:r>
              <a:rPr lang="tr-TR" sz="2400" dirty="0">
                <a:latin typeface="+mj-lt"/>
              </a:rPr>
              <a:t>numarasını belirtirken, </a:t>
            </a:r>
            <a:r>
              <a:rPr lang="tr-TR" sz="2400" dirty="0" smtClean="0">
                <a:latin typeface="+mj-lt"/>
              </a:rPr>
              <a:t> </a:t>
            </a:r>
            <a:r>
              <a:rPr lang="tr-TR" sz="2400" b="1" dirty="0" smtClean="0">
                <a:latin typeface="+mj-lt"/>
              </a:rPr>
              <a:t>son </a:t>
            </a:r>
            <a:r>
              <a:rPr lang="tr-TR" sz="2400" b="1" dirty="0">
                <a:latin typeface="+mj-lt"/>
              </a:rPr>
              <a:t>4 rakam </a:t>
            </a:r>
            <a:r>
              <a:rPr lang="tr-TR" sz="2400" dirty="0">
                <a:latin typeface="+mj-lt"/>
              </a:rPr>
              <a:t>ise </a:t>
            </a:r>
            <a:r>
              <a:rPr lang="tr-TR" sz="2400" b="1" dirty="0">
                <a:solidFill>
                  <a:srgbClr val="FF0000"/>
                </a:solidFill>
                <a:latin typeface="+mj-lt"/>
              </a:rPr>
              <a:t>alt sınıflandırmayı </a:t>
            </a:r>
            <a:r>
              <a:rPr lang="tr-TR" sz="2400" dirty="0" smtClean="0">
                <a:latin typeface="+mj-lt"/>
              </a:rPr>
              <a:t>göstermektedir. </a:t>
            </a:r>
          </a:p>
          <a:p>
            <a:pPr marL="95250" indent="0" fontAlgn="base"/>
            <a:r>
              <a:rPr lang="tr-TR" sz="2400" dirty="0" smtClean="0">
                <a:latin typeface="+mj-lt"/>
              </a:rPr>
              <a:t>Örneğin, aşağıda birinci tabloda da görüleceği gibi;  </a:t>
            </a:r>
            <a:r>
              <a:rPr lang="tr-TR" sz="2400" b="1" dirty="0" smtClean="0">
                <a:latin typeface="+mj-lt"/>
              </a:rPr>
              <a:t>01</a:t>
            </a:r>
            <a:r>
              <a:rPr lang="tr-TR" sz="2400" dirty="0" smtClean="0">
                <a:latin typeface="+mj-lt"/>
              </a:rPr>
              <a:t> </a:t>
            </a:r>
            <a:r>
              <a:rPr lang="tr-TR" sz="2400" dirty="0">
                <a:latin typeface="+mj-lt"/>
              </a:rPr>
              <a:t>başlangıç kodu </a:t>
            </a:r>
            <a:r>
              <a:rPr lang="tr-TR" sz="2400" dirty="0" smtClean="0">
                <a:latin typeface="+mj-lt"/>
              </a:rPr>
              <a:t>“</a:t>
            </a:r>
            <a:r>
              <a:rPr lang="tr-TR" sz="2400" u="sng" dirty="0">
                <a:latin typeface="+mj-lt"/>
              </a:rPr>
              <a:t>Bitkisel ve hayvansal üretim ile avcılık ve ilgili hizmet </a:t>
            </a:r>
            <a:r>
              <a:rPr lang="tr-TR" sz="2400" u="sng" dirty="0" smtClean="0">
                <a:latin typeface="+mj-lt"/>
              </a:rPr>
              <a:t>faaliyetleri </a:t>
            </a:r>
            <a:r>
              <a:rPr lang="tr-TR" sz="2400" dirty="0" smtClean="0">
                <a:latin typeface="+mj-lt"/>
              </a:rPr>
              <a:t>” </a:t>
            </a:r>
            <a:r>
              <a:rPr lang="tr-TR" sz="2400" dirty="0">
                <a:latin typeface="+mj-lt"/>
              </a:rPr>
              <a:t>iken, </a:t>
            </a:r>
            <a:r>
              <a:rPr lang="tr-TR" sz="2400" b="1" dirty="0" smtClean="0">
                <a:latin typeface="+mj-lt"/>
              </a:rPr>
              <a:t>01.11</a:t>
            </a:r>
            <a:r>
              <a:rPr lang="tr-TR" sz="2400" dirty="0" smtClean="0">
                <a:latin typeface="+mj-lt"/>
              </a:rPr>
              <a:t> </a:t>
            </a:r>
            <a:r>
              <a:rPr lang="tr-TR" sz="2400" u="sng" dirty="0" smtClean="0">
                <a:latin typeface="+mj-lt"/>
              </a:rPr>
              <a:t>“ </a:t>
            </a:r>
            <a:r>
              <a:rPr lang="tr-TR" sz="2400" u="sng" dirty="0">
                <a:latin typeface="+mj-lt"/>
              </a:rPr>
              <a:t>Tahılların (pirinç hariç), baklagillerin ve yağlı tohumların </a:t>
            </a:r>
            <a:r>
              <a:rPr lang="tr-TR" sz="2400" u="sng" dirty="0" smtClean="0">
                <a:latin typeface="+mj-lt"/>
              </a:rPr>
              <a:t>yetiştirilmesi</a:t>
            </a:r>
            <a:r>
              <a:rPr lang="tr-TR" sz="2400" dirty="0" smtClean="0">
                <a:latin typeface="+mj-lt"/>
              </a:rPr>
              <a:t>’’</a:t>
            </a:r>
            <a:r>
              <a:rPr lang="tr-TR" sz="2400" u="sng" dirty="0" smtClean="0">
                <a:latin typeface="+mj-lt"/>
              </a:rPr>
              <a:t> </a:t>
            </a:r>
            <a:r>
              <a:rPr lang="tr-TR" sz="2400" b="1" dirty="0" smtClean="0">
                <a:latin typeface="+mj-lt"/>
              </a:rPr>
              <a:t>01.11.07</a:t>
            </a:r>
            <a:r>
              <a:rPr lang="tr-TR" sz="2400" dirty="0" smtClean="0">
                <a:latin typeface="+mj-lt"/>
              </a:rPr>
              <a:t> </a:t>
            </a:r>
            <a:r>
              <a:rPr lang="tr-TR" sz="2400" dirty="0">
                <a:latin typeface="+mj-lt"/>
              </a:rPr>
              <a:t>ise </a:t>
            </a:r>
            <a:r>
              <a:rPr lang="tr-TR" sz="2400" dirty="0" smtClean="0">
                <a:latin typeface="+mj-lt"/>
              </a:rPr>
              <a:t>“</a:t>
            </a:r>
            <a:r>
              <a:rPr lang="tr-TR" sz="2400" b="1" u="sng" dirty="0">
                <a:solidFill>
                  <a:srgbClr val="002060"/>
                </a:solidFill>
                <a:latin typeface="+mj-lt"/>
              </a:rPr>
              <a:t>Baklagillerin yetiştirilmesi </a:t>
            </a:r>
            <a:r>
              <a:rPr lang="tr-TR" sz="2400" dirty="0" smtClean="0">
                <a:latin typeface="+mj-lt"/>
              </a:rPr>
              <a:t>” </a:t>
            </a:r>
            <a:r>
              <a:rPr lang="tr-TR" sz="2400" dirty="0">
                <a:latin typeface="+mj-lt"/>
              </a:rPr>
              <a:t>olarak ifade </a:t>
            </a:r>
            <a:r>
              <a:rPr lang="tr-TR" sz="2400" dirty="0" smtClean="0">
                <a:latin typeface="+mj-lt"/>
              </a:rPr>
              <a:t>edilmiştir. </a:t>
            </a:r>
          </a:p>
        </p:txBody>
      </p:sp>
      <p:sp>
        <p:nvSpPr>
          <p:cNvPr id="4" name="Slayt Numarası Yer Tutucusu 3"/>
          <p:cNvSpPr>
            <a:spLocks noGrp="1"/>
          </p:cNvSpPr>
          <p:nvPr>
            <p:ph type="sldNum" sz="quarter" idx="12"/>
          </p:nvPr>
        </p:nvSpPr>
        <p:spPr/>
        <p:txBody>
          <a:bodyPr/>
          <a:lstStyle/>
          <a:p>
            <a:fld id="{B1DEFA8C-F947-479F-BE07-76B6B3F80BF1}" type="slidenum">
              <a:rPr lang="tr-TR" smtClean="0"/>
              <a:pPr/>
              <a:t>76</a:t>
            </a:fld>
            <a:endParaRPr lang="tr-TR"/>
          </a:p>
        </p:txBody>
      </p:sp>
    </p:spTree>
    <p:extLst>
      <p:ext uri="{BB962C8B-B14F-4D97-AF65-F5344CB8AC3E}">
        <p14:creationId xmlns:p14="http://schemas.microsoft.com/office/powerpoint/2010/main" val="1276958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854054347"/>
              </p:ext>
            </p:extLst>
          </p:nvPr>
        </p:nvGraphicFramePr>
        <p:xfrm>
          <a:off x="107504" y="404664"/>
          <a:ext cx="8928992" cy="5796533"/>
        </p:xfrm>
        <a:graphic>
          <a:graphicData uri="http://schemas.openxmlformats.org/drawingml/2006/table">
            <a:tbl>
              <a:tblPr/>
              <a:tblGrid>
                <a:gridCol w="1408082">
                  <a:extLst>
                    <a:ext uri="{9D8B030D-6E8A-4147-A177-3AD203B41FA5}">
                      <a16:colId xmlns:a16="http://schemas.microsoft.com/office/drawing/2014/main" xmlns="" val="20000"/>
                    </a:ext>
                  </a:extLst>
                </a:gridCol>
                <a:gridCol w="6101690">
                  <a:extLst>
                    <a:ext uri="{9D8B030D-6E8A-4147-A177-3AD203B41FA5}">
                      <a16:colId xmlns:a16="http://schemas.microsoft.com/office/drawing/2014/main" xmlns="" val="20001"/>
                    </a:ext>
                  </a:extLst>
                </a:gridCol>
                <a:gridCol w="1419220">
                  <a:extLst>
                    <a:ext uri="{9D8B030D-6E8A-4147-A177-3AD203B41FA5}">
                      <a16:colId xmlns:a16="http://schemas.microsoft.com/office/drawing/2014/main" xmlns="" val="20002"/>
                    </a:ext>
                  </a:extLst>
                </a:gridCol>
              </a:tblGrid>
              <a:tr h="325373">
                <a:tc gridSpan="3">
                  <a:txBody>
                    <a:bodyPr/>
                    <a:lstStyle/>
                    <a:p>
                      <a:pPr algn="ctr" fontAlgn="b"/>
                      <a:r>
                        <a:rPr lang="tr-TR" sz="2000" b="1" i="0" u="none" strike="noStrike" dirty="0">
                          <a:solidFill>
                            <a:schemeClr val="tx1"/>
                          </a:solidFill>
                          <a:effectLst/>
                          <a:latin typeface="Arial"/>
                        </a:rPr>
                        <a:t>İŞYERİ TEHLİKE SINIFLARI LİSTESİ</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323850">
                <a:tc>
                  <a:txBody>
                    <a:bodyPr/>
                    <a:lstStyle/>
                    <a:p>
                      <a:pPr algn="l" fontAlgn="ctr"/>
                      <a:r>
                        <a:rPr lang="tr-TR" sz="2000" b="1" i="0" u="none" strike="noStrike" dirty="0">
                          <a:solidFill>
                            <a:srgbClr val="002060"/>
                          </a:solidFill>
                          <a:effectLst/>
                          <a:latin typeface="Arial"/>
                        </a:rPr>
                        <a:t>NACE Rev.2_Altılı Kod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b="1" i="0" u="none" strike="noStrike" dirty="0">
                          <a:solidFill>
                            <a:srgbClr val="002060"/>
                          </a:solidFill>
                          <a:effectLst/>
                          <a:latin typeface="Arial"/>
                        </a:rPr>
                        <a:t>NACE Rev.2_Altılı Tanım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2400" b="1" i="0" u="none" strike="noStrike" dirty="0">
                          <a:solidFill>
                            <a:srgbClr val="FF0000"/>
                          </a:solidFill>
                          <a:effectLst/>
                          <a:latin typeface="Arial"/>
                        </a:rPr>
                        <a:t>Tehlike Sınıfı</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161925">
                <a:tc>
                  <a:txBody>
                    <a:bodyPr/>
                    <a:lstStyle/>
                    <a:p>
                      <a:pPr algn="l" fontAlgn="ctr"/>
                      <a:r>
                        <a:rPr lang="tr-TR" sz="2400" b="1" i="0" u="none" strike="noStrike" dirty="0">
                          <a:solidFill>
                            <a:srgbClr val="FF0000"/>
                          </a:solidFill>
                          <a:effectLst/>
                          <a:latin typeface="Arial"/>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800" b="1" i="0" u="none" strike="noStrike" dirty="0">
                          <a:solidFill>
                            <a:srgbClr val="002060"/>
                          </a:solidFill>
                          <a:effectLst/>
                          <a:latin typeface="Arial"/>
                        </a:rPr>
                        <a:t>TARIM, ORMANCILIK VE BALIKÇILIK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2400" b="1" i="0" u="none" strike="noStrike" dirty="0">
                          <a:solidFill>
                            <a:srgbClr val="FF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161925">
                <a:tc>
                  <a:txBody>
                    <a:bodyPr/>
                    <a:lstStyle/>
                    <a:p>
                      <a:pPr algn="l" fontAlgn="ctr"/>
                      <a:r>
                        <a:rPr lang="tr-TR" sz="2400" b="1" i="0" u="none" strike="noStrike" dirty="0">
                          <a:solidFill>
                            <a:srgbClr val="FF0000"/>
                          </a:solidFill>
                          <a:effectLst/>
                          <a:latin typeface="Arial Black" panose="020B0A04020102020204" pitchFamily="34"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800" b="1" i="0" u="none" strike="noStrike" dirty="0">
                          <a:solidFill>
                            <a:srgbClr val="FF0000"/>
                          </a:solidFill>
                          <a:effectLst/>
                          <a:latin typeface="Arial Black" panose="020B0A04020102020204" pitchFamily="34" charset="0"/>
                        </a:rPr>
                        <a:t>Bitkisel ve hayvansal üretim ile avcılık ve ilgili hizmet faaliyetleri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2400" b="1" i="0" u="none" strike="noStrike" dirty="0">
                          <a:solidFill>
                            <a:srgbClr val="FF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161925">
                <a:tc>
                  <a:txBody>
                    <a:bodyPr/>
                    <a:lstStyle/>
                    <a:p>
                      <a:pPr algn="l" fontAlgn="ctr"/>
                      <a:r>
                        <a:rPr lang="tr-TR" sz="2400" b="1" i="0" u="none" strike="noStrike" dirty="0">
                          <a:solidFill>
                            <a:srgbClr val="FF0000"/>
                          </a:solidFill>
                          <a:effectLst/>
                          <a:latin typeface="Arial"/>
                        </a:rPr>
                        <a:t>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800" b="1" i="0" u="none" strike="noStrike" dirty="0">
                          <a:effectLst/>
                          <a:latin typeface="Arial"/>
                        </a:rPr>
                        <a:t>Tek yıllık (uzun ömürlü olmayan) bitkisel ürünlerin yetiştirilmesi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2400" b="1" i="0" u="none" strike="noStrike" dirty="0">
                          <a:solidFill>
                            <a:srgbClr val="FF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161925">
                <a:tc>
                  <a:txBody>
                    <a:bodyPr/>
                    <a:lstStyle/>
                    <a:p>
                      <a:pPr algn="l" fontAlgn="ctr"/>
                      <a:r>
                        <a:rPr lang="tr-TR" sz="2400" b="1" i="0" u="none" strike="noStrike" dirty="0">
                          <a:solidFill>
                            <a:srgbClr val="FF0000"/>
                          </a:solidFill>
                          <a:effectLst/>
                          <a:latin typeface="Arial"/>
                        </a:rPr>
                        <a:t>01.11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800" b="1" i="0" u="none" strike="noStrike" dirty="0">
                          <a:effectLst/>
                          <a:latin typeface="Arial"/>
                        </a:rPr>
                        <a:t>Tahılların (pirinç hariç), baklagillerin ve yağlı tohumların yetiştirilmesi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2400" b="1" i="0" u="none" strike="noStrike" dirty="0">
                          <a:solidFill>
                            <a:srgbClr val="FF0000"/>
                          </a:solidFill>
                          <a:effectLst/>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r h="323850">
                <a:tc>
                  <a:txBody>
                    <a:bodyPr/>
                    <a:lstStyle/>
                    <a:p>
                      <a:pPr algn="l" fontAlgn="ctr"/>
                      <a:r>
                        <a:rPr lang="tr-TR" sz="2400" b="1" i="0" u="none" strike="noStrike" dirty="0">
                          <a:solidFill>
                            <a:srgbClr val="FF0000"/>
                          </a:solidFill>
                          <a:effectLst/>
                          <a:latin typeface="Arial"/>
                        </a:rPr>
                        <a:t>01.11.07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800" b="1" i="0" u="none" strike="noStrike" dirty="0">
                          <a:solidFill>
                            <a:srgbClr val="002060"/>
                          </a:solidFill>
                          <a:effectLst/>
                          <a:latin typeface="Arial"/>
                        </a:rPr>
                        <a:t>Baklagillerin yetiştirilmesi (fasulye (taze ve kuru), bakla, nohut, mercimek, acı bakla, bezelye, araka vb.)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2400" b="0" i="0" u="none" strike="noStrike" dirty="0">
                          <a:solidFill>
                            <a:srgbClr val="FF0000"/>
                          </a:solidFill>
                          <a:effectLst/>
                          <a:latin typeface="Arial"/>
                        </a:rPr>
                        <a:t>Tehlikeli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323850">
                <a:tc>
                  <a:txBody>
                    <a:bodyPr/>
                    <a:lstStyle/>
                    <a:p>
                      <a:pPr algn="l" fontAlgn="ctr"/>
                      <a:r>
                        <a:rPr lang="tr-TR" sz="2400" b="1" i="0" u="none" strike="noStrike" dirty="0">
                          <a:solidFill>
                            <a:srgbClr val="FF0000"/>
                          </a:solidFill>
                          <a:effectLst/>
                          <a:latin typeface="Arial"/>
                        </a:rPr>
                        <a:t>01.11.12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800" b="1" i="0" u="none" strike="noStrike" dirty="0">
                          <a:solidFill>
                            <a:srgbClr val="002060"/>
                          </a:solidFill>
                          <a:effectLst/>
                          <a:latin typeface="Arial"/>
                        </a:rPr>
                        <a:t>Tahıl yetiştiriciliği (buğday, dane mısır, süpürge darısı, arpa, çavdar, yulaf, darı, kuş yemi vb.) (pirinç hariç)</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2400" b="0" i="0" u="none" strike="noStrike" dirty="0">
                          <a:solidFill>
                            <a:srgbClr val="FF0000"/>
                          </a:solidFill>
                          <a:effectLst/>
                          <a:latin typeface="Arial"/>
                        </a:rPr>
                        <a:t>Tehlikeli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7"/>
                  </a:ext>
                </a:extLst>
              </a:tr>
              <a:tr h="485775">
                <a:tc>
                  <a:txBody>
                    <a:bodyPr/>
                    <a:lstStyle/>
                    <a:p>
                      <a:pPr algn="l" fontAlgn="ctr"/>
                      <a:r>
                        <a:rPr lang="tr-TR" sz="2400" b="1" i="0" u="none" strike="noStrike" dirty="0">
                          <a:solidFill>
                            <a:srgbClr val="FF0000"/>
                          </a:solidFill>
                          <a:effectLst/>
                          <a:latin typeface="Arial"/>
                        </a:rPr>
                        <a:t>01.11.14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1800" b="1" i="0" u="none" strike="noStrike" dirty="0">
                          <a:solidFill>
                            <a:srgbClr val="002060"/>
                          </a:solidFill>
                          <a:effectLst/>
                          <a:latin typeface="Arial"/>
                        </a:rPr>
                        <a:t>Yağlı tohum yetiştiriciliği (soya fasulyesi, yer fıstığı, pamuk çekirdeği, kene otu çekirdeği (Hint yağı çekirdeği), keten tohumu, hardal tohumu, </a:t>
                      </a:r>
                      <a:r>
                        <a:rPr lang="tr-TR" sz="1800" b="1" i="0" u="none" strike="noStrike" dirty="0" err="1">
                          <a:solidFill>
                            <a:srgbClr val="002060"/>
                          </a:solidFill>
                          <a:effectLst/>
                          <a:latin typeface="Arial"/>
                        </a:rPr>
                        <a:t>nijer</a:t>
                      </a:r>
                      <a:r>
                        <a:rPr lang="tr-TR" sz="1800" b="1" i="0" u="none" strike="noStrike" dirty="0">
                          <a:solidFill>
                            <a:srgbClr val="002060"/>
                          </a:solidFill>
                          <a:effectLst/>
                          <a:latin typeface="Arial"/>
                        </a:rPr>
                        <a:t> tohumu, kolza, </a:t>
                      </a:r>
                      <a:r>
                        <a:rPr lang="tr-TR" sz="1800" b="1" i="0" u="none" strike="noStrike" dirty="0" err="1">
                          <a:solidFill>
                            <a:srgbClr val="002060"/>
                          </a:solidFill>
                          <a:effectLst/>
                          <a:latin typeface="Arial"/>
                        </a:rPr>
                        <a:t>aspir</a:t>
                      </a:r>
                      <a:r>
                        <a:rPr lang="tr-TR" sz="1800" b="1" i="0" u="none" strike="noStrike" dirty="0">
                          <a:solidFill>
                            <a:srgbClr val="002060"/>
                          </a:solidFill>
                          <a:effectLst/>
                          <a:latin typeface="Arial"/>
                        </a:rPr>
                        <a:t> tohumu, susam tohumu, ayçiçeği tohumu vb.)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tr-TR" sz="2400" b="0" i="0" u="none" strike="noStrike" dirty="0">
                          <a:solidFill>
                            <a:srgbClr val="FF0000"/>
                          </a:solidFill>
                          <a:effectLst/>
                          <a:latin typeface="Arial"/>
                        </a:rPr>
                        <a:t>Tehlikeli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bl>
          </a:graphicData>
        </a:graphic>
      </p:graphicFrame>
      <p:sp>
        <p:nvSpPr>
          <p:cNvPr id="4" name="Slayt Numarası Yer Tutucusu 3"/>
          <p:cNvSpPr>
            <a:spLocks noGrp="1"/>
          </p:cNvSpPr>
          <p:nvPr>
            <p:ph type="sldNum" sz="quarter" idx="12"/>
          </p:nvPr>
        </p:nvSpPr>
        <p:spPr/>
        <p:txBody>
          <a:bodyPr/>
          <a:lstStyle/>
          <a:p>
            <a:fld id="{B1DEFA8C-F947-479F-BE07-76B6B3F80BF1}" type="slidenum">
              <a:rPr lang="tr-TR" smtClean="0"/>
              <a:pPr/>
              <a:t>77</a:t>
            </a:fld>
            <a:endParaRPr lang="tr-TR"/>
          </a:p>
        </p:txBody>
      </p:sp>
    </p:spTree>
    <p:extLst>
      <p:ext uri="{BB962C8B-B14F-4D97-AF65-F5344CB8AC3E}">
        <p14:creationId xmlns:p14="http://schemas.microsoft.com/office/powerpoint/2010/main" val="1137081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544919123"/>
              </p:ext>
            </p:extLst>
          </p:nvPr>
        </p:nvGraphicFramePr>
        <p:xfrm>
          <a:off x="0" y="620688"/>
          <a:ext cx="9117890" cy="5655738"/>
        </p:xfrm>
        <a:graphic>
          <a:graphicData uri="http://schemas.openxmlformats.org/drawingml/2006/table">
            <a:tbl>
              <a:tblPr firstRow="1" firstCol="1" bandRow="1">
                <a:tableStyleId>{5C22544A-7EE6-4342-B048-85BDC9FD1C3A}</a:tableStyleId>
              </a:tblPr>
              <a:tblGrid>
                <a:gridCol w="1197035">
                  <a:extLst>
                    <a:ext uri="{9D8B030D-6E8A-4147-A177-3AD203B41FA5}">
                      <a16:colId xmlns:a16="http://schemas.microsoft.com/office/drawing/2014/main" xmlns="" val="20000"/>
                    </a:ext>
                  </a:extLst>
                </a:gridCol>
                <a:gridCol w="6815191">
                  <a:extLst>
                    <a:ext uri="{9D8B030D-6E8A-4147-A177-3AD203B41FA5}">
                      <a16:colId xmlns:a16="http://schemas.microsoft.com/office/drawing/2014/main" xmlns="" val="20001"/>
                    </a:ext>
                  </a:extLst>
                </a:gridCol>
                <a:gridCol w="1105664">
                  <a:extLst>
                    <a:ext uri="{9D8B030D-6E8A-4147-A177-3AD203B41FA5}">
                      <a16:colId xmlns:a16="http://schemas.microsoft.com/office/drawing/2014/main" xmlns="" val="20002"/>
                    </a:ext>
                  </a:extLst>
                </a:gridCol>
              </a:tblGrid>
              <a:tr h="1519602">
                <a:tc>
                  <a:txBody>
                    <a:bodyPr/>
                    <a:lstStyle/>
                    <a:p>
                      <a:pPr>
                        <a:lnSpc>
                          <a:spcPct val="115000"/>
                        </a:lnSpc>
                        <a:spcAft>
                          <a:spcPts val="0"/>
                        </a:spcAft>
                      </a:pPr>
                      <a:r>
                        <a:rPr lang="tr-TR" sz="2800" dirty="0">
                          <a:solidFill>
                            <a:srgbClr val="FFFF00"/>
                          </a:solidFill>
                          <a:effectLst/>
                        </a:rPr>
                        <a:t>F</a:t>
                      </a:r>
                      <a:endParaRPr lang="tr-TR" sz="2800" dirty="0">
                        <a:solidFill>
                          <a:srgbClr val="FFFF00"/>
                        </a:solidFill>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4000" dirty="0">
                          <a:solidFill>
                            <a:srgbClr val="FFFF00"/>
                          </a:solidFill>
                          <a:effectLst/>
                          <a:latin typeface="Batang" panose="02030600000101010101" pitchFamily="18" charset="-127"/>
                          <a:ea typeface="Batang" panose="02030600000101010101" pitchFamily="18" charset="-127"/>
                        </a:rPr>
                        <a:t>İNŞAAT</a:t>
                      </a:r>
                      <a:endParaRPr lang="tr-TR" sz="4000" dirty="0">
                        <a:solidFill>
                          <a:srgbClr val="FFFF00"/>
                        </a:solidFill>
                        <a:effectLst/>
                        <a:latin typeface="Batang" panose="02030600000101010101" pitchFamily="18" charset="-127"/>
                        <a:ea typeface="Batang" panose="02030600000101010101" pitchFamily="18" charset="-127"/>
                        <a:cs typeface="Mangal"/>
                      </a:endParaRPr>
                    </a:p>
                  </a:txBody>
                  <a:tcPr marL="44450" marR="44450" marT="0" marB="0" anchor="ctr"/>
                </a:tc>
                <a:tc>
                  <a:txBody>
                    <a:bodyPr/>
                    <a:lstStyle/>
                    <a:p>
                      <a:pPr>
                        <a:lnSpc>
                          <a:spcPct val="115000"/>
                        </a:lnSpc>
                        <a:spcAft>
                          <a:spcPts val="0"/>
                        </a:spcAft>
                      </a:pPr>
                      <a:r>
                        <a:rPr lang="tr-TR" sz="1800">
                          <a:effectLst/>
                        </a:rPr>
                        <a:t> </a:t>
                      </a:r>
                      <a:endParaRPr lang="tr-TR" sz="1800">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0"/>
                  </a:ext>
                </a:extLst>
              </a:tr>
              <a:tr h="161925">
                <a:tc>
                  <a:txBody>
                    <a:bodyPr/>
                    <a:lstStyle/>
                    <a:p>
                      <a:pPr>
                        <a:lnSpc>
                          <a:spcPct val="115000"/>
                        </a:lnSpc>
                        <a:spcAft>
                          <a:spcPts val="0"/>
                        </a:spcAft>
                      </a:pPr>
                      <a:r>
                        <a:rPr lang="tr-TR" sz="2800" b="1" dirty="0">
                          <a:solidFill>
                            <a:srgbClr val="FFFF00"/>
                          </a:solidFill>
                          <a:effectLst/>
                        </a:rPr>
                        <a:t>41</a:t>
                      </a:r>
                      <a:endParaRPr lang="tr-TR" sz="2800" b="1" dirty="0">
                        <a:solidFill>
                          <a:srgbClr val="FFFF00"/>
                        </a:solidFill>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2800" b="1" dirty="0">
                          <a:solidFill>
                            <a:srgbClr val="FF0000"/>
                          </a:solidFill>
                          <a:effectLst/>
                          <a:latin typeface="Arial Black" panose="020B0A04020102020204" pitchFamily="34" charset="0"/>
                        </a:rPr>
                        <a:t>Bina inşaatı</a:t>
                      </a:r>
                      <a:endParaRPr lang="tr-TR" sz="2800" b="1" dirty="0">
                        <a:solidFill>
                          <a:srgbClr val="FF0000"/>
                        </a:solidFill>
                        <a:effectLst/>
                        <a:latin typeface="Arial Black" panose="020B0A04020102020204" pitchFamily="34" charset="0"/>
                        <a:ea typeface="Times New Roman"/>
                        <a:cs typeface="Mangal"/>
                      </a:endParaRPr>
                    </a:p>
                  </a:txBody>
                  <a:tcPr marL="44450" marR="44450" marT="0" marB="0" anchor="ctr"/>
                </a:tc>
                <a:tc>
                  <a:txBody>
                    <a:bodyPr/>
                    <a:lstStyle/>
                    <a:p>
                      <a:pPr>
                        <a:lnSpc>
                          <a:spcPct val="115000"/>
                        </a:lnSpc>
                        <a:spcAft>
                          <a:spcPts val="0"/>
                        </a:spcAft>
                      </a:pPr>
                      <a:r>
                        <a:rPr lang="tr-TR" sz="1800">
                          <a:effectLst/>
                        </a:rPr>
                        <a:t> </a:t>
                      </a:r>
                      <a:endParaRPr lang="tr-TR" sz="1800">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1"/>
                  </a:ext>
                </a:extLst>
              </a:tr>
              <a:tr h="161925">
                <a:tc>
                  <a:txBody>
                    <a:bodyPr/>
                    <a:lstStyle/>
                    <a:p>
                      <a:pPr>
                        <a:lnSpc>
                          <a:spcPct val="115000"/>
                        </a:lnSpc>
                        <a:spcAft>
                          <a:spcPts val="0"/>
                        </a:spcAft>
                      </a:pPr>
                      <a:r>
                        <a:rPr lang="tr-TR" sz="2000" dirty="0">
                          <a:solidFill>
                            <a:srgbClr val="FFFF00"/>
                          </a:solidFill>
                          <a:effectLst/>
                        </a:rPr>
                        <a:t>41.1</a:t>
                      </a:r>
                      <a:endParaRPr lang="tr-TR" sz="2000" dirty="0">
                        <a:solidFill>
                          <a:srgbClr val="FFFF00"/>
                        </a:solidFill>
                        <a:effectLst/>
                        <a:latin typeface="Times New Roman"/>
                        <a:ea typeface="Times New Roman"/>
                        <a:cs typeface="Mangal"/>
                      </a:endParaRPr>
                    </a:p>
                  </a:txBody>
                  <a:tcPr marL="44450" marR="44450" marT="0" marB="0" anchor="ctr">
                    <a:solidFill>
                      <a:schemeClr val="accent5">
                        <a:lumMod val="75000"/>
                      </a:schemeClr>
                    </a:solidFill>
                  </a:tcPr>
                </a:tc>
                <a:tc>
                  <a:txBody>
                    <a:bodyPr/>
                    <a:lstStyle/>
                    <a:p>
                      <a:pPr>
                        <a:lnSpc>
                          <a:spcPct val="115000"/>
                        </a:lnSpc>
                        <a:spcAft>
                          <a:spcPts val="0"/>
                        </a:spcAft>
                      </a:pPr>
                      <a:r>
                        <a:rPr lang="tr-TR" sz="1800" dirty="0">
                          <a:effectLst/>
                        </a:rPr>
                        <a:t>İnşaat projelerinin geliştirilmesi</a:t>
                      </a:r>
                      <a:endParaRPr lang="tr-TR" sz="1800" dirty="0">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1800">
                          <a:effectLst/>
                        </a:rPr>
                        <a:t> </a:t>
                      </a:r>
                      <a:endParaRPr lang="tr-TR" sz="1800">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2"/>
                  </a:ext>
                </a:extLst>
              </a:tr>
              <a:tr h="161925">
                <a:tc>
                  <a:txBody>
                    <a:bodyPr/>
                    <a:lstStyle/>
                    <a:p>
                      <a:pPr>
                        <a:lnSpc>
                          <a:spcPct val="115000"/>
                        </a:lnSpc>
                        <a:spcAft>
                          <a:spcPts val="0"/>
                        </a:spcAft>
                      </a:pPr>
                      <a:r>
                        <a:rPr lang="tr-TR" sz="2000" dirty="0">
                          <a:solidFill>
                            <a:srgbClr val="FFFF00"/>
                          </a:solidFill>
                          <a:effectLst/>
                        </a:rPr>
                        <a:t>41.10</a:t>
                      </a:r>
                      <a:endParaRPr lang="tr-TR" sz="2000" dirty="0">
                        <a:solidFill>
                          <a:srgbClr val="FFFF00"/>
                        </a:solidFill>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1800" dirty="0">
                          <a:solidFill>
                            <a:srgbClr val="FF0000"/>
                          </a:solidFill>
                          <a:effectLst/>
                          <a:latin typeface="Arial Black" panose="020B0A04020102020204" pitchFamily="34" charset="0"/>
                        </a:rPr>
                        <a:t>İnşaat projelerinin geliştirilmesi</a:t>
                      </a:r>
                      <a:endParaRPr lang="tr-TR" sz="1800" dirty="0">
                        <a:solidFill>
                          <a:srgbClr val="FF0000"/>
                        </a:solidFill>
                        <a:effectLst/>
                        <a:latin typeface="Arial Black" panose="020B0A04020102020204" pitchFamily="34" charset="0"/>
                        <a:ea typeface="Times New Roman"/>
                        <a:cs typeface="Mangal"/>
                      </a:endParaRPr>
                    </a:p>
                  </a:txBody>
                  <a:tcPr marL="44450" marR="44450" marT="0" marB="0" anchor="ctr"/>
                </a:tc>
                <a:tc>
                  <a:txBody>
                    <a:bodyPr/>
                    <a:lstStyle/>
                    <a:p>
                      <a:pPr>
                        <a:lnSpc>
                          <a:spcPct val="115000"/>
                        </a:lnSpc>
                        <a:spcAft>
                          <a:spcPts val="0"/>
                        </a:spcAft>
                      </a:pPr>
                      <a:r>
                        <a:rPr lang="tr-TR" sz="1800">
                          <a:effectLst/>
                        </a:rPr>
                        <a:t> </a:t>
                      </a:r>
                      <a:endParaRPr lang="tr-TR" sz="1800">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3"/>
                  </a:ext>
                </a:extLst>
              </a:tr>
              <a:tr h="485775">
                <a:tc>
                  <a:txBody>
                    <a:bodyPr/>
                    <a:lstStyle/>
                    <a:p>
                      <a:pPr>
                        <a:lnSpc>
                          <a:spcPct val="115000"/>
                        </a:lnSpc>
                        <a:spcAft>
                          <a:spcPts val="0"/>
                        </a:spcAft>
                      </a:pPr>
                      <a:r>
                        <a:rPr lang="tr-TR" sz="2400" dirty="0">
                          <a:solidFill>
                            <a:srgbClr val="FFFF00"/>
                          </a:solidFill>
                          <a:effectLst/>
                        </a:rPr>
                        <a:t>41.10.01</a:t>
                      </a:r>
                      <a:endParaRPr lang="tr-TR" sz="2400" dirty="0">
                        <a:solidFill>
                          <a:srgbClr val="FFFF00"/>
                        </a:solidFill>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1800">
                          <a:effectLst/>
                        </a:rPr>
                        <a:t>Bina projelerinin geliştirilmesi (satışa yönelik bina projeleri için mali, teknik ve fiziksel araçların bir araya getirilmesi suretiyle konut veya diğer amaçlı kullanıma yönelik bina projelerinin organize edilmesi) (yapı kooperatifleri hariç)</a:t>
                      </a:r>
                      <a:endParaRPr lang="tr-TR" sz="1800">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2000" b="1" dirty="0">
                          <a:solidFill>
                            <a:srgbClr val="FF0000"/>
                          </a:solidFill>
                          <a:effectLst/>
                        </a:rPr>
                        <a:t>Az Tehlikeli</a:t>
                      </a:r>
                      <a:endParaRPr lang="tr-TR" sz="2000" b="1" dirty="0">
                        <a:solidFill>
                          <a:srgbClr val="FF0000"/>
                        </a:solidFill>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4"/>
                  </a:ext>
                </a:extLst>
              </a:tr>
              <a:tr h="161925">
                <a:tc>
                  <a:txBody>
                    <a:bodyPr/>
                    <a:lstStyle/>
                    <a:p>
                      <a:pPr>
                        <a:lnSpc>
                          <a:spcPct val="115000"/>
                        </a:lnSpc>
                        <a:spcAft>
                          <a:spcPts val="0"/>
                        </a:spcAft>
                      </a:pPr>
                      <a:r>
                        <a:rPr lang="tr-TR" sz="2400" dirty="0">
                          <a:solidFill>
                            <a:srgbClr val="FFFF00"/>
                          </a:solidFill>
                          <a:effectLst/>
                        </a:rPr>
                        <a:t>41.10.02</a:t>
                      </a:r>
                      <a:endParaRPr lang="tr-TR" sz="2400" dirty="0">
                        <a:solidFill>
                          <a:srgbClr val="FFFF00"/>
                        </a:solidFill>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1800">
                          <a:effectLst/>
                        </a:rPr>
                        <a:t>Konut yapı kooperatiflerinin faaliyetleri</a:t>
                      </a:r>
                      <a:endParaRPr lang="tr-TR" sz="1800">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2000" b="1" dirty="0">
                          <a:solidFill>
                            <a:srgbClr val="FF0000"/>
                          </a:solidFill>
                          <a:effectLst/>
                        </a:rPr>
                        <a:t>Çok Tehlikeli</a:t>
                      </a:r>
                      <a:endParaRPr lang="tr-TR" sz="2000" b="1" dirty="0">
                        <a:solidFill>
                          <a:srgbClr val="FF0000"/>
                        </a:solidFill>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5"/>
                  </a:ext>
                </a:extLst>
              </a:tr>
              <a:tr h="161925">
                <a:tc>
                  <a:txBody>
                    <a:bodyPr/>
                    <a:lstStyle/>
                    <a:p>
                      <a:pPr>
                        <a:lnSpc>
                          <a:spcPct val="115000"/>
                        </a:lnSpc>
                        <a:spcAft>
                          <a:spcPts val="0"/>
                        </a:spcAft>
                      </a:pPr>
                      <a:r>
                        <a:rPr lang="tr-TR" sz="2400" dirty="0">
                          <a:solidFill>
                            <a:srgbClr val="FFFF00"/>
                          </a:solidFill>
                          <a:effectLst/>
                        </a:rPr>
                        <a:t>41.10.03</a:t>
                      </a:r>
                      <a:endParaRPr lang="tr-TR" sz="2400" dirty="0">
                        <a:solidFill>
                          <a:srgbClr val="FFFF00"/>
                        </a:solidFill>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1800" dirty="0">
                          <a:effectLst/>
                        </a:rPr>
                        <a:t>İşyeri yapı kooperatiflerinin faaliyetleri</a:t>
                      </a:r>
                      <a:endParaRPr lang="tr-TR" sz="1800" dirty="0">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2000" b="1" dirty="0">
                          <a:solidFill>
                            <a:srgbClr val="FF0000"/>
                          </a:solidFill>
                          <a:effectLst/>
                        </a:rPr>
                        <a:t>Çok Tehlikeli</a:t>
                      </a:r>
                      <a:endParaRPr lang="tr-TR" sz="2000" b="1" dirty="0">
                        <a:solidFill>
                          <a:srgbClr val="FF0000"/>
                        </a:solidFill>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6"/>
                  </a:ext>
                </a:extLst>
              </a:tr>
            </a:tbl>
          </a:graphicData>
        </a:graphic>
      </p:graphicFrame>
      <p:sp>
        <p:nvSpPr>
          <p:cNvPr id="4" name="Slayt Numarası Yer Tutucusu 3"/>
          <p:cNvSpPr>
            <a:spLocks noGrp="1"/>
          </p:cNvSpPr>
          <p:nvPr>
            <p:ph type="sldNum" sz="quarter" idx="12"/>
          </p:nvPr>
        </p:nvSpPr>
        <p:spPr/>
        <p:txBody>
          <a:bodyPr/>
          <a:lstStyle/>
          <a:p>
            <a:fld id="{B1DEFA8C-F947-479F-BE07-76B6B3F80BF1}" type="slidenum">
              <a:rPr lang="tr-TR" smtClean="0"/>
              <a:pPr/>
              <a:t>78</a:t>
            </a:fld>
            <a:endParaRPr lang="tr-TR"/>
          </a:p>
        </p:txBody>
      </p:sp>
    </p:spTree>
    <p:extLst>
      <p:ext uri="{BB962C8B-B14F-4D97-AF65-F5344CB8AC3E}">
        <p14:creationId xmlns:p14="http://schemas.microsoft.com/office/powerpoint/2010/main" val="1101068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199878045"/>
              </p:ext>
            </p:extLst>
          </p:nvPr>
        </p:nvGraphicFramePr>
        <p:xfrm>
          <a:off x="107504" y="548680"/>
          <a:ext cx="8784977" cy="5492428"/>
        </p:xfrm>
        <a:graphic>
          <a:graphicData uri="http://schemas.openxmlformats.org/drawingml/2006/table">
            <a:tbl>
              <a:tblPr firstRow="1" firstCol="1" bandRow="1">
                <a:tableStyleId>{5C22544A-7EE6-4342-B048-85BDC9FD1C3A}</a:tableStyleId>
              </a:tblPr>
              <a:tblGrid>
                <a:gridCol w="1153329">
                  <a:extLst>
                    <a:ext uri="{9D8B030D-6E8A-4147-A177-3AD203B41FA5}">
                      <a16:colId xmlns:a16="http://schemas.microsoft.com/office/drawing/2014/main" xmlns="" val="20000"/>
                    </a:ext>
                  </a:extLst>
                </a:gridCol>
                <a:gridCol w="6566354">
                  <a:extLst>
                    <a:ext uri="{9D8B030D-6E8A-4147-A177-3AD203B41FA5}">
                      <a16:colId xmlns:a16="http://schemas.microsoft.com/office/drawing/2014/main" xmlns="" val="20001"/>
                    </a:ext>
                  </a:extLst>
                </a:gridCol>
                <a:gridCol w="1065294">
                  <a:extLst>
                    <a:ext uri="{9D8B030D-6E8A-4147-A177-3AD203B41FA5}">
                      <a16:colId xmlns:a16="http://schemas.microsoft.com/office/drawing/2014/main" xmlns="" val="20002"/>
                    </a:ext>
                  </a:extLst>
                </a:gridCol>
              </a:tblGrid>
              <a:tr h="1251572">
                <a:tc>
                  <a:txBody>
                    <a:bodyPr/>
                    <a:lstStyle/>
                    <a:p>
                      <a:pPr>
                        <a:lnSpc>
                          <a:spcPct val="115000"/>
                        </a:lnSpc>
                        <a:spcAft>
                          <a:spcPts val="0"/>
                        </a:spcAft>
                      </a:pPr>
                      <a:r>
                        <a:rPr lang="tr-TR" sz="3200" dirty="0">
                          <a:solidFill>
                            <a:srgbClr val="FFFF00"/>
                          </a:solidFill>
                          <a:effectLst/>
                        </a:rPr>
                        <a:t>H</a:t>
                      </a:r>
                      <a:endParaRPr lang="tr-TR" sz="3200" dirty="0">
                        <a:solidFill>
                          <a:srgbClr val="FFFF00"/>
                        </a:solidFill>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3200" dirty="0">
                          <a:solidFill>
                            <a:srgbClr val="FFFF00"/>
                          </a:solidFill>
                          <a:effectLst/>
                          <a:latin typeface="Batang" panose="02030600000101010101" pitchFamily="18" charset="-127"/>
                          <a:ea typeface="Batang" panose="02030600000101010101" pitchFamily="18" charset="-127"/>
                        </a:rPr>
                        <a:t>ULAŞTIRMA VE DEPOLAMA</a:t>
                      </a:r>
                      <a:endParaRPr lang="tr-TR" sz="3200" dirty="0">
                        <a:solidFill>
                          <a:srgbClr val="FFFF00"/>
                        </a:solidFill>
                        <a:effectLst/>
                        <a:latin typeface="Batang" panose="02030600000101010101" pitchFamily="18" charset="-127"/>
                        <a:ea typeface="Batang" panose="02030600000101010101" pitchFamily="18" charset="-127"/>
                        <a:cs typeface="Mangal"/>
                      </a:endParaRPr>
                    </a:p>
                  </a:txBody>
                  <a:tcPr marL="44450" marR="44450" marT="0" marB="0" anchor="ctr"/>
                </a:tc>
                <a:tc>
                  <a:txBody>
                    <a:bodyPr/>
                    <a:lstStyle/>
                    <a:p>
                      <a:pPr>
                        <a:lnSpc>
                          <a:spcPct val="115000"/>
                        </a:lnSpc>
                        <a:spcAft>
                          <a:spcPts val="0"/>
                        </a:spcAft>
                      </a:pPr>
                      <a:r>
                        <a:rPr lang="tr-TR" sz="1800">
                          <a:effectLst/>
                        </a:rPr>
                        <a:t> </a:t>
                      </a:r>
                      <a:endParaRPr lang="tr-TR" sz="1800">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0"/>
                  </a:ext>
                </a:extLst>
              </a:tr>
              <a:tr h="161925">
                <a:tc>
                  <a:txBody>
                    <a:bodyPr/>
                    <a:lstStyle/>
                    <a:p>
                      <a:pPr>
                        <a:lnSpc>
                          <a:spcPct val="115000"/>
                        </a:lnSpc>
                        <a:spcAft>
                          <a:spcPts val="0"/>
                        </a:spcAft>
                      </a:pPr>
                      <a:r>
                        <a:rPr lang="tr-TR" sz="2400" dirty="0">
                          <a:solidFill>
                            <a:srgbClr val="FFFF00"/>
                          </a:solidFill>
                          <a:effectLst/>
                          <a:latin typeface="Arial Black" panose="020B0A04020102020204" pitchFamily="34" charset="0"/>
                        </a:rPr>
                        <a:t>49</a:t>
                      </a:r>
                      <a:endParaRPr lang="tr-TR" sz="2400" dirty="0">
                        <a:solidFill>
                          <a:srgbClr val="FFFF00"/>
                        </a:solidFill>
                        <a:effectLst/>
                        <a:latin typeface="Arial Black" panose="020B0A04020102020204" pitchFamily="34" charset="0"/>
                        <a:ea typeface="Times New Roman"/>
                        <a:cs typeface="Mangal"/>
                      </a:endParaRPr>
                    </a:p>
                  </a:txBody>
                  <a:tcPr marL="44450" marR="44450" marT="0" marB="0" anchor="ctr"/>
                </a:tc>
                <a:tc>
                  <a:txBody>
                    <a:bodyPr/>
                    <a:lstStyle/>
                    <a:p>
                      <a:pPr>
                        <a:lnSpc>
                          <a:spcPct val="115000"/>
                        </a:lnSpc>
                        <a:spcAft>
                          <a:spcPts val="0"/>
                        </a:spcAft>
                      </a:pPr>
                      <a:r>
                        <a:rPr lang="tr-TR" sz="1800" b="1" dirty="0">
                          <a:solidFill>
                            <a:srgbClr val="FF0000"/>
                          </a:solidFill>
                          <a:effectLst/>
                          <a:latin typeface="Arial Black" panose="020B0A04020102020204" pitchFamily="34" charset="0"/>
                        </a:rPr>
                        <a:t>Kara taşımacılığı ve boru hattı taşımacılığı</a:t>
                      </a:r>
                      <a:endParaRPr lang="tr-TR" sz="1800" b="1" dirty="0">
                        <a:solidFill>
                          <a:srgbClr val="FF0000"/>
                        </a:solidFill>
                        <a:effectLst/>
                        <a:latin typeface="Arial Black" panose="020B0A04020102020204" pitchFamily="34" charset="0"/>
                        <a:ea typeface="Times New Roman"/>
                        <a:cs typeface="Mangal"/>
                      </a:endParaRPr>
                    </a:p>
                  </a:txBody>
                  <a:tcPr marL="44450" marR="44450" marT="0" marB="0" anchor="ctr"/>
                </a:tc>
                <a:tc>
                  <a:txBody>
                    <a:bodyPr/>
                    <a:lstStyle/>
                    <a:p>
                      <a:pPr>
                        <a:lnSpc>
                          <a:spcPct val="115000"/>
                        </a:lnSpc>
                        <a:spcAft>
                          <a:spcPts val="0"/>
                        </a:spcAft>
                      </a:pPr>
                      <a:r>
                        <a:rPr lang="tr-TR" sz="1800">
                          <a:effectLst/>
                        </a:rPr>
                        <a:t> </a:t>
                      </a:r>
                      <a:endParaRPr lang="tr-TR" sz="1800">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1"/>
                  </a:ext>
                </a:extLst>
              </a:tr>
              <a:tr h="161925">
                <a:tc>
                  <a:txBody>
                    <a:bodyPr/>
                    <a:lstStyle/>
                    <a:p>
                      <a:pPr>
                        <a:lnSpc>
                          <a:spcPct val="115000"/>
                        </a:lnSpc>
                        <a:spcAft>
                          <a:spcPts val="0"/>
                        </a:spcAft>
                      </a:pPr>
                      <a:endParaRPr lang="tr-TR" sz="1800" dirty="0">
                        <a:effectLst/>
                        <a:latin typeface="Times New Roman"/>
                        <a:ea typeface="Times New Roman"/>
                        <a:cs typeface="Mangal"/>
                      </a:endParaRPr>
                    </a:p>
                  </a:txBody>
                  <a:tcPr marL="44450" marR="44450" marT="0" marB="0" anchor="ctr"/>
                </a:tc>
                <a:tc>
                  <a:txBody>
                    <a:bodyPr/>
                    <a:lstStyle/>
                    <a:p>
                      <a:pPr>
                        <a:lnSpc>
                          <a:spcPct val="115000"/>
                        </a:lnSpc>
                        <a:spcAft>
                          <a:spcPts val="0"/>
                        </a:spcAft>
                      </a:pPr>
                      <a:endParaRPr lang="tr-TR" sz="1800" dirty="0">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1800">
                          <a:effectLst/>
                        </a:rPr>
                        <a:t> </a:t>
                      </a:r>
                      <a:endParaRPr lang="tr-TR" sz="1800">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2"/>
                  </a:ext>
                </a:extLst>
              </a:tr>
              <a:tr h="161925">
                <a:tc>
                  <a:txBody>
                    <a:bodyPr/>
                    <a:lstStyle/>
                    <a:p>
                      <a:pPr>
                        <a:lnSpc>
                          <a:spcPct val="115000"/>
                        </a:lnSpc>
                        <a:spcAft>
                          <a:spcPts val="0"/>
                        </a:spcAft>
                      </a:pPr>
                      <a:r>
                        <a:rPr lang="tr-TR" sz="1800">
                          <a:effectLst/>
                        </a:rPr>
                        <a:t>49.10</a:t>
                      </a:r>
                      <a:endParaRPr lang="tr-TR" sz="1800">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1800">
                          <a:effectLst/>
                        </a:rPr>
                        <a:t>Demir yolu ile şehirler arası yolcu taşımacılığı</a:t>
                      </a:r>
                      <a:endParaRPr lang="tr-TR" sz="1800">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1800">
                          <a:effectLst/>
                        </a:rPr>
                        <a:t> </a:t>
                      </a:r>
                      <a:endParaRPr lang="tr-TR" sz="1800">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3"/>
                  </a:ext>
                </a:extLst>
              </a:tr>
              <a:tr h="161925">
                <a:tc>
                  <a:txBody>
                    <a:bodyPr/>
                    <a:lstStyle/>
                    <a:p>
                      <a:pPr>
                        <a:lnSpc>
                          <a:spcPct val="115000"/>
                        </a:lnSpc>
                        <a:spcAft>
                          <a:spcPts val="0"/>
                        </a:spcAft>
                      </a:pPr>
                      <a:r>
                        <a:rPr lang="tr-TR" sz="2000" dirty="0">
                          <a:solidFill>
                            <a:srgbClr val="FFFF00"/>
                          </a:solidFill>
                          <a:effectLst/>
                          <a:latin typeface="Arial" panose="020B0604020202020204" pitchFamily="34" charset="0"/>
                          <a:cs typeface="Arial" panose="020B0604020202020204" pitchFamily="34" charset="0"/>
                        </a:rPr>
                        <a:t>49.10.01</a:t>
                      </a:r>
                      <a:endParaRPr lang="tr-TR" sz="2000" dirty="0">
                        <a:solidFill>
                          <a:srgbClr val="FFFF00"/>
                        </a:solidFill>
                        <a:effectLst/>
                        <a:latin typeface="Arial" panose="020B0604020202020204" pitchFamily="34" charset="0"/>
                        <a:ea typeface="Times New Roman"/>
                        <a:cs typeface="Arial" panose="020B0604020202020204" pitchFamily="34" charset="0"/>
                      </a:endParaRPr>
                    </a:p>
                  </a:txBody>
                  <a:tcPr marL="44450" marR="44450" marT="0" marB="0" anchor="ctr"/>
                </a:tc>
                <a:tc>
                  <a:txBody>
                    <a:bodyPr/>
                    <a:lstStyle/>
                    <a:p>
                      <a:pPr>
                        <a:lnSpc>
                          <a:spcPct val="115000"/>
                        </a:lnSpc>
                        <a:spcAft>
                          <a:spcPts val="0"/>
                        </a:spcAft>
                      </a:pPr>
                      <a:r>
                        <a:rPr lang="tr-TR" sz="1800" dirty="0">
                          <a:effectLst/>
                        </a:rPr>
                        <a:t>Demir yolu ile şehirler arası yolcu taşımacılığı</a:t>
                      </a:r>
                      <a:endParaRPr lang="tr-TR" sz="1800" dirty="0">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2000" b="1" dirty="0">
                          <a:solidFill>
                            <a:srgbClr val="FF0000"/>
                          </a:solidFill>
                          <a:effectLst/>
                        </a:rPr>
                        <a:t>Az Tehlikeli</a:t>
                      </a:r>
                      <a:endParaRPr lang="tr-TR" sz="2000" b="1" dirty="0">
                        <a:solidFill>
                          <a:srgbClr val="FF0000"/>
                        </a:solidFill>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4"/>
                  </a:ext>
                </a:extLst>
              </a:tr>
              <a:tr h="161925">
                <a:tc>
                  <a:txBody>
                    <a:bodyPr/>
                    <a:lstStyle/>
                    <a:p>
                      <a:pPr>
                        <a:lnSpc>
                          <a:spcPct val="115000"/>
                        </a:lnSpc>
                        <a:spcAft>
                          <a:spcPts val="0"/>
                        </a:spcAft>
                      </a:pPr>
                      <a:endParaRPr lang="tr-TR" sz="1800" dirty="0">
                        <a:effectLst/>
                        <a:latin typeface="Times New Roman"/>
                        <a:ea typeface="Times New Roman"/>
                        <a:cs typeface="Mangal"/>
                      </a:endParaRPr>
                    </a:p>
                  </a:txBody>
                  <a:tcPr marL="44450" marR="44450" marT="0" marB="0" anchor="ctr"/>
                </a:tc>
                <a:tc>
                  <a:txBody>
                    <a:bodyPr/>
                    <a:lstStyle/>
                    <a:p>
                      <a:pPr>
                        <a:lnSpc>
                          <a:spcPct val="115000"/>
                        </a:lnSpc>
                        <a:spcAft>
                          <a:spcPts val="0"/>
                        </a:spcAft>
                      </a:pPr>
                      <a:endParaRPr lang="tr-TR" sz="1800" dirty="0">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2000" b="1" dirty="0">
                          <a:solidFill>
                            <a:srgbClr val="FF0000"/>
                          </a:solidFill>
                          <a:effectLst/>
                        </a:rPr>
                        <a:t> </a:t>
                      </a:r>
                      <a:endParaRPr lang="tr-TR" sz="2000" b="1" dirty="0">
                        <a:solidFill>
                          <a:srgbClr val="FF0000"/>
                        </a:solidFill>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5"/>
                  </a:ext>
                </a:extLst>
              </a:tr>
              <a:tr h="161925">
                <a:tc>
                  <a:txBody>
                    <a:bodyPr/>
                    <a:lstStyle/>
                    <a:p>
                      <a:pPr>
                        <a:lnSpc>
                          <a:spcPct val="115000"/>
                        </a:lnSpc>
                        <a:spcAft>
                          <a:spcPts val="0"/>
                        </a:spcAft>
                      </a:pPr>
                      <a:r>
                        <a:rPr lang="tr-TR" sz="1800">
                          <a:effectLst/>
                        </a:rPr>
                        <a:t>49.20</a:t>
                      </a:r>
                      <a:endParaRPr lang="tr-TR" sz="1800">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1800" dirty="0">
                          <a:effectLst/>
                        </a:rPr>
                        <a:t>Demir yolu ile yük taşımacılığı</a:t>
                      </a:r>
                      <a:endParaRPr lang="tr-TR" sz="1800" dirty="0">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2000" b="1" dirty="0">
                          <a:solidFill>
                            <a:srgbClr val="FF0000"/>
                          </a:solidFill>
                          <a:effectLst/>
                        </a:rPr>
                        <a:t> </a:t>
                      </a:r>
                      <a:endParaRPr lang="tr-TR" sz="2000" b="1" dirty="0">
                        <a:solidFill>
                          <a:srgbClr val="FF0000"/>
                        </a:solidFill>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6"/>
                  </a:ext>
                </a:extLst>
              </a:tr>
              <a:tr h="1436696">
                <a:tc>
                  <a:txBody>
                    <a:bodyPr/>
                    <a:lstStyle/>
                    <a:p>
                      <a:pPr>
                        <a:lnSpc>
                          <a:spcPct val="115000"/>
                        </a:lnSpc>
                        <a:spcAft>
                          <a:spcPts val="0"/>
                        </a:spcAft>
                      </a:pPr>
                      <a:r>
                        <a:rPr lang="tr-TR" sz="2000" dirty="0">
                          <a:solidFill>
                            <a:srgbClr val="FFFF00"/>
                          </a:solidFill>
                          <a:effectLst/>
                          <a:latin typeface="Arial" panose="020B0604020202020204" pitchFamily="34" charset="0"/>
                          <a:cs typeface="Arial" panose="020B0604020202020204" pitchFamily="34" charset="0"/>
                        </a:rPr>
                        <a:t>49.20.01</a:t>
                      </a:r>
                      <a:endParaRPr lang="tr-TR" sz="2000" dirty="0">
                        <a:solidFill>
                          <a:srgbClr val="FFFF00"/>
                        </a:solidFill>
                        <a:effectLst/>
                        <a:latin typeface="Arial" panose="020B0604020202020204" pitchFamily="34" charset="0"/>
                        <a:ea typeface="Times New Roman"/>
                        <a:cs typeface="Arial" panose="020B0604020202020204" pitchFamily="34" charset="0"/>
                      </a:endParaRPr>
                    </a:p>
                  </a:txBody>
                  <a:tcPr marL="44450" marR="44450" marT="0" marB="0" anchor="ctr"/>
                </a:tc>
                <a:tc>
                  <a:txBody>
                    <a:bodyPr/>
                    <a:lstStyle/>
                    <a:p>
                      <a:pPr>
                        <a:lnSpc>
                          <a:spcPct val="115000"/>
                        </a:lnSpc>
                        <a:spcAft>
                          <a:spcPts val="0"/>
                        </a:spcAft>
                      </a:pPr>
                      <a:r>
                        <a:rPr lang="tr-TR" sz="1800" dirty="0">
                          <a:effectLst/>
                        </a:rPr>
                        <a:t>Demir yolu ile şehirler arası ve </a:t>
                      </a:r>
                      <a:r>
                        <a:rPr lang="tr-TR" sz="1800" dirty="0" err="1">
                          <a:effectLst/>
                        </a:rPr>
                        <a:t>şehiriçi</a:t>
                      </a:r>
                      <a:r>
                        <a:rPr lang="tr-TR" sz="1800" dirty="0">
                          <a:effectLst/>
                        </a:rPr>
                        <a:t> yük taşımacılığı (donmuş ürünlerin, petrol ürünlerinin, dökme sıvı ve gazların, kuru yüklerin, vb. taşınması)</a:t>
                      </a:r>
                      <a:endParaRPr lang="tr-TR" sz="1800" dirty="0">
                        <a:effectLst/>
                        <a:latin typeface="Times New Roman"/>
                        <a:ea typeface="Times New Roman"/>
                        <a:cs typeface="Mangal"/>
                      </a:endParaRPr>
                    </a:p>
                  </a:txBody>
                  <a:tcPr marL="44450" marR="44450" marT="0" marB="0" anchor="ctr"/>
                </a:tc>
                <a:tc>
                  <a:txBody>
                    <a:bodyPr/>
                    <a:lstStyle/>
                    <a:p>
                      <a:pPr>
                        <a:lnSpc>
                          <a:spcPct val="115000"/>
                        </a:lnSpc>
                        <a:spcAft>
                          <a:spcPts val="0"/>
                        </a:spcAft>
                      </a:pPr>
                      <a:r>
                        <a:rPr lang="tr-TR" sz="2000" b="1" dirty="0">
                          <a:solidFill>
                            <a:srgbClr val="FF0000"/>
                          </a:solidFill>
                          <a:effectLst/>
                        </a:rPr>
                        <a:t>Tehlikeli</a:t>
                      </a:r>
                      <a:endParaRPr lang="tr-TR" sz="2000" b="1" dirty="0">
                        <a:solidFill>
                          <a:srgbClr val="FF0000"/>
                        </a:solidFill>
                        <a:effectLst/>
                        <a:latin typeface="Times New Roman"/>
                        <a:ea typeface="Times New Roman"/>
                        <a:cs typeface="Mangal"/>
                      </a:endParaRPr>
                    </a:p>
                  </a:txBody>
                  <a:tcPr marL="44450" marR="44450" marT="0" marB="0" anchor="ctr"/>
                </a:tc>
                <a:extLst>
                  <a:ext uri="{0D108BD9-81ED-4DB2-BD59-A6C34878D82A}">
                    <a16:rowId xmlns:a16="http://schemas.microsoft.com/office/drawing/2014/main" xmlns="" val="10007"/>
                  </a:ext>
                </a:extLst>
              </a:tr>
            </a:tbl>
          </a:graphicData>
        </a:graphic>
      </p:graphicFrame>
      <p:sp>
        <p:nvSpPr>
          <p:cNvPr id="4" name="Slayt Numarası Yer Tutucusu 3"/>
          <p:cNvSpPr>
            <a:spLocks noGrp="1"/>
          </p:cNvSpPr>
          <p:nvPr>
            <p:ph type="sldNum" sz="quarter" idx="12"/>
          </p:nvPr>
        </p:nvSpPr>
        <p:spPr/>
        <p:txBody>
          <a:bodyPr/>
          <a:lstStyle/>
          <a:p>
            <a:fld id="{B1DEFA8C-F947-479F-BE07-76B6B3F80BF1}" type="slidenum">
              <a:rPr lang="tr-TR" smtClean="0"/>
              <a:pPr/>
              <a:t>79</a:t>
            </a:fld>
            <a:endParaRPr lang="tr-TR"/>
          </a:p>
        </p:txBody>
      </p:sp>
    </p:spTree>
    <p:extLst>
      <p:ext uri="{BB962C8B-B14F-4D97-AF65-F5344CB8AC3E}">
        <p14:creationId xmlns:p14="http://schemas.microsoft.com/office/powerpoint/2010/main" val="3424813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8520" y="-171400"/>
            <a:ext cx="9252520" cy="1143000"/>
          </a:xfrm>
        </p:spPr>
        <p:txBody>
          <a:bodyPr>
            <a:noAutofit/>
          </a:bodyPr>
          <a:lstStyle/>
          <a:p>
            <a:r>
              <a:rPr lang="tr-TR" sz="3200" b="1" dirty="0" smtClean="0">
                <a:solidFill>
                  <a:schemeClr val="tx1"/>
                </a:solidFill>
                <a:latin typeface="+mj-lt"/>
              </a:rPr>
              <a:t/>
            </a:r>
            <a:br>
              <a:rPr lang="tr-TR" sz="3200" b="1" dirty="0" smtClean="0">
                <a:solidFill>
                  <a:schemeClr val="tx1"/>
                </a:solidFill>
                <a:latin typeface="+mj-lt"/>
              </a:rPr>
            </a:br>
            <a:r>
              <a:rPr lang="tr-TR" sz="3200" b="1" dirty="0" smtClean="0">
                <a:solidFill>
                  <a:schemeClr val="tx1"/>
                </a:solidFill>
                <a:latin typeface="+mj-lt"/>
                <a:cs typeface="Arial" panose="020B0604020202020204" pitchFamily="34" charset="0"/>
              </a:rPr>
              <a:t>İşverenin </a:t>
            </a:r>
            <a:r>
              <a:rPr lang="tr-TR" sz="3200" b="1" dirty="0">
                <a:solidFill>
                  <a:schemeClr val="tx1"/>
                </a:solidFill>
                <a:latin typeface="+mj-lt"/>
                <a:cs typeface="Arial" panose="020B0604020202020204" pitchFamily="34" charset="0"/>
              </a:rPr>
              <a:t>katılım sağlama ve bilgilendirme yükümlülüğü</a:t>
            </a:r>
            <a:r>
              <a:rPr lang="tr-TR" sz="3200" b="1" dirty="0">
                <a:solidFill>
                  <a:schemeClr val="tx1"/>
                </a:solidFill>
                <a:latin typeface="+mj-lt"/>
              </a:rPr>
              <a:t> </a:t>
            </a:r>
            <a:endParaRPr lang="tr-TR" sz="3200" dirty="0">
              <a:solidFill>
                <a:schemeClr val="tx1"/>
              </a:solidFill>
              <a:latin typeface="+mj-lt"/>
            </a:endParaRPr>
          </a:p>
        </p:txBody>
      </p:sp>
      <p:sp>
        <p:nvSpPr>
          <p:cNvPr id="3" name="İçerik Yer Tutucusu 2"/>
          <p:cNvSpPr>
            <a:spLocks noGrp="1"/>
          </p:cNvSpPr>
          <p:nvPr>
            <p:ph idx="1"/>
          </p:nvPr>
        </p:nvSpPr>
        <p:spPr>
          <a:xfrm>
            <a:off x="0" y="980728"/>
            <a:ext cx="9252520" cy="6093296"/>
          </a:xfrm>
        </p:spPr>
        <p:txBody>
          <a:bodyPr>
            <a:normAutofit fontScale="85000" lnSpcReduction="10000"/>
          </a:bodyPr>
          <a:lstStyle/>
          <a:p>
            <a:pPr marL="0" indent="0">
              <a:buNone/>
            </a:pPr>
            <a:r>
              <a:rPr lang="tr-TR" b="1" dirty="0">
                <a:solidFill>
                  <a:srgbClr val="FF0000"/>
                </a:solidFill>
                <a:latin typeface="+mj-lt"/>
              </a:rPr>
              <a:t> </a:t>
            </a:r>
            <a:r>
              <a:rPr lang="tr-TR" sz="3600" b="1" dirty="0" smtClean="0">
                <a:solidFill>
                  <a:srgbClr val="002060"/>
                </a:solidFill>
                <a:latin typeface="+mj-lt"/>
              </a:rPr>
              <a:t>İşveren</a:t>
            </a:r>
            <a:r>
              <a:rPr lang="tr-TR" sz="3600" b="1" dirty="0">
                <a:solidFill>
                  <a:srgbClr val="002060"/>
                </a:solidFill>
                <a:latin typeface="+mj-lt"/>
              </a:rPr>
              <a:t>;</a:t>
            </a:r>
          </a:p>
          <a:p>
            <a:r>
              <a:rPr lang="tr-TR" sz="3100" dirty="0">
                <a:latin typeface="+mj-lt"/>
              </a:rPr>
              <a:t>a) İşyerinden görevlendirilecek veya hizmet alınacak </a:t>
            </a:r>
            <a:r>
              <a:rPr lang="tr-TR" sz="3100" dirty="0" err="1">
                <a:latin typeface="+mj-lt"/>
              </a:rPr>
              <a:t>OSGB’de</a:t>
            </a:r>
            <a:r>
              <a:rPr lang="tr-TR" sz="3100" dirty="0">
                <a:latin typeface="+mj-lt"/>
              </a:rPr>
              <a:t> görevli işyeri hekimi, iş güvenliği uzmanı ve diğer sağlık personelinin görevlendirilmesi konusunda </a:t>
            </a:r>
            <a:r>
              <a:rPr lang="tr-TR" sz="3100" dirty="0">
                <a:solidFill>
                  <a:srgbClr val="FF0000"/>
                </a:solidFill>
                <a:latin typeface="+mj-lt"/>
              </a:rPr>
              <a:t>çalışan temsilcilerinin önceden </a:t>
            </a:r>
            <a:r>
              <a:rPr lang="tr-TR" sz="2800" b="1" dirty="0">
                <a:solidFill>
                  <a:srgbClr val="FF0000"/>
                </a:solidFill>
                <a:latin typeface="+mj-lt"/>
              </a:rPr>
              <a:t>görüşlerinin alınmasını sağlar</a:t>
            </a:r>
            <a:r>
              <a:rPr lang="tr-TR" sz="3100" dirty="0">
                <a:solidFill>
                  <a:srgbClr val="FF0000"/>
                </a:solidFill>
                <a:latin typeface="+mj-lt"/>
              </a:rPr>
              <a:t>.</a:t>
            </a:r>
          </a:p>
          <a:p>
            <a:r>
              <a:rPr lang="tr-TR" sz="3100" dirty="0">
                <a:latin typeface="+mj-lt"/>
              </a:rPr>
              <a:t>b) Görevlendirdiği veya hizmet aldığı </a:t>
            </a:r>
            <a:r>
              <a:rPr lang="tr-TR" sz="3100" dirty="0" err="1">
                <a:latin typeface="+mj-lt"/>
              </a:rPr>
              <a:t>OSGB’de</a:t>
            </a:r>
            <a:r>
              <a:rPr lang="tr-TR" sz="3100" dirty="0">
                <a:latin typeface="+mj-lt"/>
              </a:rPr>
              <a:t> görev yapan kişiler ile bunların çalışma saatleri, görev, yetki ve sorumlulukları konusunda </a:t>
            </a:r>
            <a:r>
              <a:rPr lang="tr-TR" sz="3100" dirty="0">
                <a:solidFill>
                  <a:srgbClr val="FF0000"/>
                </a:solidFill>
                <a:latin typeface="+mj-lt"/>
              </a:rPr>
              <a:t>çalışan temsilcisi ve çalışanları </a:t>
            </a:r>
            <a:r>
              <a:rPr lang="tr-TR" sz="2800" b="1" dirty="0">
                <a:solidFill>
                  <a:srgbClr val="FF0000"/>
                </a:solidFill>
                <a:latin typeface="+mj-lt"/>
              </a:rPr>
              <a:t>bilgilendirir</a:t>
            </a:r>
            <a:r>
              <a:rPr lang="tr-TR" sz="2800" b="1" dirty="0" smtClean="0">
                <a:solidFill>
                  <a:srgbClr val="FF0000"/>
                </a:solidFill>
                <a:latin typeface="+mj-lt"/>
              </a:rPr>
              <a:t>.</a:t>
            </a:r>
          </a:p>
          <a:p>
            <a:pPr marL="0" indent="0">
              <a:buNone/>
            </a:pPr>
            <a:endParaRPr lang="tr-TR" sz="3100" dirty="0">
              <a:solidFill>
                <a:srgbClr val="FF0000"/>
              </a:solidFill>
              <a:latin typeface="+mj-lt"/>
            </a:endParaRPr>
          </a:p>
          <a:p>
            <a:r>
              <a:rPr lang="tr-TR" sz="3100" dirty="0">
                <a:latin typeface="+mj-lt"/>
              </a:rPr>
              <a:t>c) </a:t>
            </a:r>
            <a:r>
              <a:rPr lang="tr-TR" sz="3100" dirty="0">
                <a:solidFill>
                  <a:srgbClr val="FF0000"/>
                </a:solidFill>
                <a:latin typeface="+mj-lt"/>
              </a:rPr>
              <a:t>Çalışanların sağlık ve güvenliğini etkilediği bilinen veya etkilemesi muhtemel konular hakkında</a:t>
            </a:r>
            <a:r>
              <a:rPr lang="tr-TR" sz="3100" dirty="0">
                <a:latin typeface="+mj-lt"/>
              </a:rPr>
              <a:t>; görevlendirdiği kişi veya hizmet aldığı </a:t>
            </a:r>
            <a:r>
              <a:rPr lang="tr-TR" sz="3100" dirty="0" err="1">
                <a:latin typeface="+mj-lt"/>
              </a:rPr>
              <a:t>OSGB’yi</a:t>
            </a:r>
            <a:r>
              <a:rPr lang="tr-TR" sz="3100" dirty="0">
                <a:latin typeface="+mj-lt"/>
              </a:rPr>
              <a:t>, başka işyerlerinden çalışmak üzere kendi işyerine gelen çalışanları ve bunların işverenlerini </a:t>
            </a:r>
            <a:r>
              <a:rPr lang="tr-TR" sz="2800" b="1" dirty="0">
                <a:solidFill>
                  <a:srgbClr val="FF0000"/>
                </a:solidFill>
                <a:latin typeface="+mj-lt"/>
              </a:rPr>
              <a:t>bilgilendirir.</a:t>
            </a:r>
          </a:p>
          <a:p>
            <a:pPr marL="0" indent="0">
              <a:buNone/>
            </a:pPr>
            <a:endParaRPr lang="tr-TR" sz="3600"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3956649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0" y="0"/>
            <a:ext cx="9144000" cy="1143000"/>
          </a:xfrm>
        </p:spPr>
        <p:txBody>
          <a:bodyPr>
            <a:normAutofit/>
          </a:bodyPr>
          <a:lstStyle/>
          <a:p>
            <a:r>
              <a:rPr lang="tr-TR" sz="2800" b="1" dirty="0">
                <a:solidFill>
                  <a:schemeClr val="tx1"/>
                </a:solidFill>
                <a:latin typeface="+mj-lt"/>
              </a:rPr>
              <a:t>İşverenin sağlık ve </a:t>
            </a:r>
            <a:r>
              <a:rPr lang="tr-TR" sz="2800" b="1" dirty="0" smtClean="0">
                <a:solidFill>
                  <a:schemeClr val="tx1"/>
                </a:solidFill>
                <a:latin typeface="+mj-lt"/>
              </a:rPr>
              <a:t>güvenlik </a:t>
            </a:r>
            <a:r>
              <a:rPr lang="tr-TR" sz="2800" b="1" dirty="0">
                <a:solidFill>
                  <a:schemeClr val="tx1"/>
                </a:solidFill>
                <a:latin typeface="+mj-lt"/>
              </a:rPr>
              <a:t>kayıtları ve onaylı deftere ilişkin yükümlülükleri</a:t>
            </a:r>
            <a:endParaRPr lang="tr-TR" sz="2800" dirty="0">
              <a:solidFill>
                <a:schemeClr val="tx1"/>
              </a:solidFill>
              <a:latin typeface="+mj-lt"/>
            </a:endParaRPr>
          </a:p>
        </p:txBody>
      </p:sp>
      <p:sp>
        <p:nvSpPr>
          <p:cNvPr id="3" name="İçerik Yer Tutucusu 2"/>
          <p:cNvSpPr>
            <a:spLocks noGrp="1"/>
          </p:cNvSpPr>
          <p:nvPr>
            <p:ph idx="1"/>
          </p:nvPr>
        </p:nvSpPr>
        <p:spPr>
          <a:xfrm>
            <a:off x="0" y="1124744"/>
            <a:ext cx="9144000" cy="5616624"/>
          </a:xfrm>
        </p:spPr>
        <p:txBody>
          <a:bodyPr>
            <a:normAutofit fontScale="62500" lnSpcReduction="20000"/>
          </a:bodyPr>
          <a:lstStyle/>
          <a:p>
            <a:pPr marL="0" indent="0">
              <a:buNone/>
            </a:pPr>
            <a:r>
              <a:rPr lang="tr-TR" dirty="0" smtClean="0">
                <a:latin typeface="+mj-lt"/>
              </a:rPr>
              <a:t>     </a:t>
            </a:r>
            <a:r>
              <a:rPr lang="tr-TR" sz="3400" dirty="0" smtClean="0">
                <a:latin typeface="+mj-lt"/>
              </a:rPr>
              <a:t>(1</a:t>
            </a:r>
            <a:r>
              <a:rPr lang="tr-TR" sz="3400" dirty="0">
                <a:latin typeface="+mj-lt"/>
              </a:rPr>
              <a:t>) İşveren ilgili mevzuatta belirlenen süreler saklı kalmak kaydıyla;</a:t>
            </a:r>
          </a:p>
          <a:p>
            <a:r>
              <a:rPr lang="tr-TR" sz="3400" dirty="0">
                <a:latin typeface="+mj-lt"/>
              </a:rPr>
              <a:t>a) İşyerinde yürütülen </a:t>
            </a:r>
            <a:r>
              <a:rPr lang="tr-TR" sz="3400" dirty="0">
                <a:solidFill>
                  <a:srgbClr val="025198"/>
                </a:solidFill>
                <a:latin typeface="+mj-lt"/>
              </a:rPr>
              <a:t>iş sağlığı ve güvenliği faaliyetlerine ilişkin her türlü kaydı</a:t>
            </a:r>
            <a:r>
              <a:rPr lang="tr-TR" sz="3400" dirty="0" smtClean="0">
                <a:solidFill>
                  <a:srgbClr val="025198"/>
                </a:solidFill>
                <a:latin typeface="+mj-lt"/>
              </a:rPr>
              <a:t>,  b</a:t>
            </a:r>
            <a:r>
              <a:rPr lang="tr-TR" sz="3400" dirty="0">
                <a:solidFill>
                  <a:srgbClr val="025198"/>
                </a:solidFill>
                <a:latin typeface="+mj-lt"/>
              </a:rPr>
              <a:t>) </a:t>
            </a:r>
            <a:r>
              <a:rPr lang="tr-TR" sz="3400" b="1" dirty="0">
                <a:solidFill>
                  <a:srgbClr val="025198"/>
                </a:solidFill>
                <a:latin typeface="+mj-lt"/>
              </a:rPr>
              <a:t>çalışanların kişisel sağlık dosyalarını </a:t>
            </a:r>
            <a:r>
              <a:rPr lang="tr-TR" sz="3400" b="1" dirty="0" smtClean="0">
                <a:latin typeface="+mj-lt"/>
              </a:rPr>
              <a:t>İşten </a:t>
            </a:r>
            <a:r>
              <a:rPr lang="tr-TR" sz="3400" b="1" dirty="0">
                <a:latin typeface="+mj-lt"/>
              </a:rPr>
              <a:t>ayrılma tarihinden itibaren </a:t>
            </a:r>
            <a:r>
              <a:rPr lang="tr-TR" sz="3400" b="1" dirty="0">
                <a:solidFill>
                  <a:srgbClr val="FF0000"/>
                </a:solidFill>
                <a:latin typeface="+mj-lt"/>
              </a:rPr>
              <a:t>en az 15 yıl </a:t>
            </a:r>
            <a:r>
              <a:rPr lang="tr-TR" sz="3400" b="1" dirty="0" smtClean="0">
                <a:solidFill>
                  <a:srgbClr val="FF0000"/>
                </a:solidFill>
                <a:latin typeface="+mj-lt"/>
              </a:rPr>
              <a:t>süreyle saklar.</a:t>
            </a:r>
          </a:p>
          <a:p>
            <a:pPr marL="0" indent="0">
              <a:buNone/>
            </a:pPr>
            <a:endParaRPr lang="tr-TR" sz="3400" b="1" dirty="0">
              <a:solidFill>
                <a:srgbClr val="FF0000"/>
              </a:solidFill>
              <a:latin typeface="+mj-lt"/>
            </a:endParaRPr>
          </a:p>
          <a:p>
            <a:r>
              <a:rPr lang="tr-TR" sz="3400" dirty="0">
                <a:latin typeface="+mj-lt"/>
              </a:rPr>
              <a:t>(2) Çalışanın işyerinden ayrılarak başka bir işyerinde çalışmaya başlaması halinde, yeni işveren çalışanın kişisel </a:t>
            </a:r>
            <a:r>
              <a:rPr lang="tr-TR" sz="3400" b="1" dirty="0">
                <a:latin typeface="+mj-lt"/>
              </a:rPr>
              <a:t>sağlık dosyasını </a:t>
            </a:r>
            <a:r>
              <a:rPr lang="tr-TR" sz="3400" dirty="0">
                <a:latin typeface="+mj-lt"/>
              </a:rPr>
              <a:t>yazılı olarak talep eder, </a:t>
            </a:r>
            <a:r>
              <a:rPr lang="tr-TR" sz="3400" b="1" dirty="0">
                <a:latin typeface="+mj-lt"/>
              </a:rPr>
              <a:t>önceki işveren dosyanın bir örneğini onaylayarak </a:t>
            </a:r>
            <a:r>
              <a:rPr lang="tr-TR" sz="3400" b="1" dirty="0">
                <a:solidFill>
                  <a:srgbClr val="FF0000"/>
                </a:solidFill>
                <a:latin typeface="+mj-lt"/>
              </a:rPr>
              <a:t>bir ay içerisinde gönderir</a:t>
            </a:r>
            <a:r>
              <a:rPr lang="tr-TR" sz="3400" b="1" dirty="0" smtClean="0">
                <a:solidFill>
                  <a:srgbClr val="FF0000"/>
                </a:solidFill>
                <a:latin typeface="+mj-lt"/>
              </a:rPr>
              <a:t>.</a:t>
            </a:r>
          </a:p>
          <a:p>
            <a:endParaRPr lang="tr-TR" sz="3400" b="1" dirty="0">
              <a:solidFill>
                <a:srgbClr val="FF0000"/>
              </a:solidFill>
              <a:latin typeface="+mj-lt"/>
            </a:endParaRPr>
          </a:p>
          <a:p>
            <a:r>
              <a:rPr lang="tr-TR" sz="3400" dirty="0">
                <a:latin typeface="+mj-lt"/>
              </a:rPr>
              <a:t>(3) </a:t>
            </a:r>
            <a:r>
              <a:rPr lang="tr-TR" sz="3400" b="1" dirty="0">
                <a:latin typeface="+mj-lt"/>
              </a:rPr>
              <a:t>Onaylı </a:t>
            </a:r>
            <a:r>
              <a:rPr lang="tr-TR" sz="3400" b="1" dirty="0" smtClean="0">
                <a:latin typeface="+mj-lt"/>
              </a:rPr>
              <a:t>defteri </a:t>
            </a:r>
            <a:r>
              <a:rPr lang="tr-TR" sz="3400" dirty="0">
                <a:latin typeface="+mj-lt"/>
              </a:rPr>
              <a:t>işyerinin bağlı bulunduğu </a:t>
            </a:r>
            <a:r>
              <a:rPr lang="tr-TR" sz="3400" b="1" dirty="0">
                <a:solidFill>
                  <a:srgbClr val="FF0000"/>
                </a:solidFill>
                <a:latin typeface="+mj-lt"/>
              </a:rPr>
              <a:t>Çalışma ve İş Kurumu İl Müdürlükleri</a:t>
            </a:r>
            <a:r>
              <a:rPr lang="tr-TR" sz="3400" dirty="0">
                <a:solidFill>
                  <a:srgbClr val="FF0000"/>
                </a:solidFill>
                <a:latin typeface="+mj-lt"/>
              </a:rPr>
              <a:t>, </a:t>
            </a:r>
            <a:r>
              <a:rPr lang="tr-TR" sz="3400" b="1" dirty="0">
                <a:solidFill>
                  <a:srgbClr val="FF0000"/>
                </a:solidFill>
                <a:latin typeface="+mj-lt"/>
              </a:rPr>
              <a:t>Genel Müdürlük </a:t>
            </a:r>
            <a:r>
              <a:rPr lang="tr-TR" sz="3400" dirty="0">
                <a:latin typeface="+mj-lt"/>
              </a:rPr>
              <a:t>veya </a:t>
            </a:r>
            <a:r>
              <a:rPr lang="tr-TR" sz="3400" b="1" dirty="0">
                <a:solidFill>
                  <a:srgbClr val="FF0000"/>
                </a:solidFill>
                <a:latin typeface="+mj-lt"/>
              </a:rPr>
              <a:t>N</a:t>
            </a:r>
            <a:r>
              <a:rPr lang="tr-TR" sz="3400" b="1" dirty="0" smtClean="0">
                <a:solidFill>
                  <a:srgbClr val="FF0000"/>
                </a:solidFill>
                <a:latin typeface="+mj-lt"/>
              </a:rPr>
              <a:t>oter</a:t>
            </a:r>
            <a:r>
              <a:rPr lang="tr-TR" sz="3400" dirty="0" smtClean="0">
                <a:latin typeface="+mj-lt"/>
              </a:rPr>
              <a:t>ce </a:t>
            </a:r>
            <a:r>
              <a:rPr lang="tr-TR" sz="3400" dirty="0">
                <a:latin typeface="+mj-lt"/>
              </a:rPr>
              <a:t>her sayfası mühürlenmek suretiyle </a:t>
            </a:r>
            <a:r>
              <a:rPr lang="tr-TR" sz="3400" b="1" dirty="0" smtClean="0">
                <a:solidFill>
                  <a:srgbClr val="FF0000"/>
                </a:solidFill>
                <a:latin typeface="+mj-lt"/>
              </a:rPr>
              <a:t>onaylatır</a:t>
            </a:r>
            <a:r>
              <a:rPr lang="tr-TR" sz="3400" b="1" dirty="0">
                <a:solidFill>
                  <a:srgbClr val="FF0000"/>
                </a:solidFill>
                <a:latin typeface="+mj-lt"/>
              </a:rPr>
              <a:t>.</a:t>
            </a:r>
          </a:p>
          <a:p>
            <a:r>
              <a:rPr lang="tr-TR" sz="3400" dirty="0">
                <a:latin typeface="+mj-lt"/>
              </a:rPr>
              <a:t>(4) Onaylı defter yapılan tespitlere göre iş güvenliği uzmanı, işyeri hekimi ile işveren tarafından </a:t>
            </a:r>
            <a:r>
              <a:rPr lang="tr-TR" sz="3400" b="1" dirty="0">
                <a:solidFill>
                  <a:srgbClr val="FF0000"/>
                </a:solidFill>
                <a:latin typeface="+mj-lt"/>
              </a:rPr>
              <a:t>birlikte veya ayrı ayrı imzalanır</a:t>
            </a:r>
            <a:r>
              <a:rPr lang="tr-TR" sz="3400" dirty="0">
                <a:latin typeface="+mj-lt"/>
              </a:rPr>
              <a:t>. Onaylı deftere yazılan tespit ve öneriler </a:t>
            </a:r>
            <a:r>
              <a:rPr lang="tr-TR" sz="3400" b="1" dirty="0">
                <a:latin typeface="+mj-lt"/>
              </a:rPr>
              <a:t>işverene tebliğ edilmiş sayılır</a:t>
            </a:r>
            <a:r>
              <a:rPr lang="tr-TR" sz="3400" b="1" dirty="0" smtClean="0">
                <a:latin typeface="+mj-lt"/>
              </a:rPr>
              <a:t>.</a:t>
            </a:r>
          </a:p>
          <a:p>
            <a:endParaRPr lang="tr-TR" b="1" dirty="0">
              <a:latin typeface="+mj-lt"/>
            </a:endParaRPr>
          </a:p>
          <a:p>
            <a:endParaRPr lang="tr-TR" dirty="0">
              <a:latin typeface="+mj-lt"/>
            </a:endParaRPr>
          </a:p>
        </p:txBody>
      </p:sp>
      <p:sp>
        <p:nvSpPr>
          <p:cNvPr id="4" name="Slayt Numarası Yer Tutucusu 3"/>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2364252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5523</TotalTime>
  <Words>4451</Words>
  <Application>Microsoft Office PowerPoint</Application>
  <PresentationFormat>Ekran Gösterisi (4:3)</PresentationFormat>
  <Paragraphs>699</Paragraphs>
  <Slides>79</Slides>
  <Notes>13</Notes>
  <HiddenSlides>0</HiddenSlides>
  <MMClips>0</MMClips>
  <ScaleCrop>false</ScaleCrop>
  <HeadingPairs>
    <vt:vector size="4" baseType="variant">
      <vt:variant>
        <vt:lpstr>Tema</vt:lpstr>
      </vt:variant>
      <vt:variant>
        <vt:i4>1</vt:i4>
      </vt:variant>
      <vt:variant>
        <vt:lpstr>Slayt Başlıkları</vt:lpstr>
      </vt:variant>
      <vt:variant>
        <vt:i4>79</vt:i4>
      </vt:variant>
    </vt:vector>
  </HeadingPairs>
  <TitlesOfParts>
    <vt:vector size="80" baseType="lpstr">
      <vt:lpstr>Diseño predeterminado</vt:lpstr>
      <vt:lpstr> İŞ SAĞLIĞI VE GÜVENLİĞİ  HİZMETLERİ   </vt:lpstr>
      <vt:lpstr>İLGİLİ MEVZUAT</vt:lpstr>
      <vt:lpstr>PowerPoint Sunusu</vt:lpstr>
      <vt:lpstr>Tanımlar</vt:lpstr>
      <vt:lpstr>PowerPoint Sunusu</vt:lpstr>
      <vt:lpstr>İşverenin iş sağlığı ve güvenliği hizmetleri ile ilgili yükümlülükleri </vt:lpstr>
      <vt:lpstr>PowerPoint Sunusu</vt:lpstr>
      <vt:lpstr> İşverenin katılım sağlama ve bilgilendirme yükümlülüğü </vt:lpstr>
      <vt:lpstr>İşverenin sağlık ve güvenlik kayıtları ve onaylı deftere ilişkin yükümlülükleri</vt:lpstr>
      <vt:lpstr>Çalışanların hak ve yükümlülükleri </vt:lpstr>
      <vt:lpstr>PowerPoint Sunusu</vt:lpstr>
      <vt:lpstr> İşyeri sağlık ve güvenlik birimi  (İSGB) </vt:lpstr>
      <vt:lpstr>Ortak sağlık ve güvenlik birimi (OSGB) </vt:lpstr>
      <vt:lpstr>İSGB ve OSGB’lerin görev, yetki ve sorumlulukları </vt:lpstr>
      <vt:lpstr>PowerPoint Sunusu</vt:lpstr>
      <vt:lpstr>PowerPoint Sunusu</vt:lpstr>
      <vt:lpstr>Sorumlu müdürün görev, yetki ve sorumlulukları </vt:lpstr>
      <vt:lpstr>Yetkilerin askıya alınması ve iptali </vt:lpstr>
      <vt:lpstr>EK-1: İSGB VE OSGB’LERDE BULUNACAK ASGARİ MALZEME LİSTESİ  </vt:lpstr>
      <vt:lpstr>PowerPoint Sunusu</vt:lpstr>
      <vt:lpstr>PowerPoint Sunusu</vt:lpstr>
      <vt:lpstr>PowerPoint Sunusu</vt:lpstr>
      <vt:lpstr>PowerPoint Sunusu</vt:lpstr>
      <vt:lpstr>İş güvenliği uzmanlarının nitelikleri  ve görevlendirilme kriterleri</vt:lpstr>
      <vt:lpstr>İş güvenliği uzmanlığı belgesi Sınıfları </vt:lpstr>
      <vt:lpstr> b) (B) sınıfı iş güvenliği uzmanlığı belgesi </vt:lpstr>
      <vt:lpstr>c)  (C) sınıfı iş güvenliği uzmanlığı belgesi</vt:lpstr>
      <vt:lpstr>İş güvenliği uzmanlarının görevleri</vt:lpstr>
      <vt:lpstr>PowerPoint Sunusu</vt:lpstr>
      <vt:lpstr>PowerPoint Sunusu</vt:lpstr>
      <vt:lpstr>PowerPoint Sunusu</vt:lpstr>
      <vt:lpstr>İş güvenliği uzmanlarının yetkileri</vt:lpstr>
      <vt:lpstr>İş güvenliği uzmanlarının yükümlülükleri</vt:lpstr>
      <vt:lpstr>İş güvenliği uzmanlarının çalışma süreleri</vt:lpstr>
      <vt:lpstr>Tam süreli çalışmada kademeler</vt:lpstr>
      <vt:lpstr>PowerPoint Sunusu</vt:lpstr>
      <vt:lpstr>PowerPoint Sunusu</vt:lpstr>
      <vt:lpstr>İSG Uzmanlarının Üst Sınıflarda Görev Yapabilmeleri veya Sınıf Atlayabilmeleri ile ilgili Geçici Hükümler</vt:lpstr>
      <vt:lpstr>PowerPoint Sunusu</vt:lpstr>
      <vt:lpstr>PowerPoint Sunusu</vt:lpstr>
      <vt:lpstr> Tanımlar</vt:lpstr>
      <vt:lpstr>PowerPoint Sunusu</vt:lpstr>
      <vt:lpstr>İşyeri hekimi ve diğer sağlık personeli görevlendirme yükümlülüğü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İşyeri hekimliği ve iş güvenliği uzmanlığı eğitici belgesi (Hekimler için)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672</cp:revision>
  <dcterms:created xsi:type="dcterms:W3CDTF">2010-05-23T14:28:12Z</dcterms:created>
  <dcterms:modified xsi:type="dcterms:W3CDTF">2018-11-07T06:47:13Z</dcterms:modified>
</cp:coreProperties>
</file>