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325" r:id="rId8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5" autoAdjust="0"/>
    <p:restoredTop sz="94669" autoAdjust="0"/>
  </p:normalViewPr>
  <p:slideViewPr>
    <p:cSldViewPr>
      <p:cViewPr>
        <p:scale>
          <a:sx n="78" d="100"/>
          <a:sy n="78" d="100"/>
        </p:scale>
        <p:origin x="-1411" y="-298"/>
      </p:cViewPr>
      <p:guideLst>
        <p:guide orient="horz" pos="2160"/>
        <p:guide pos="2880"/>
      </p:guideLst>
    </p:cSldViewPr>
  </p:slideViewPr>
  <p:outlineViewPr>
    <p:cViewPr>
      <p:scale>
        <a:sx n="33" d="100"/>
        <a:sy n="33" d="100"/>
      </p:scale>
      <p:origin x="0" y="8077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4"/>
              <c:layout>
                <c:manualLayout>
                  <c:x val="0.12176779096305483"/>
                  <c:y val="5.4284470813489021E-2"/>
                </c:manualLayout>
              </c:layout>
              <c:showLegendKey val="0"/>
              <c:showVal val="1"/>
              <c:showCatName val="1"/>
              <c:showSerName val="0"/>
              <c:showPercent val="0"/>
              <c:showBubbleSize val="0"/>
            </c:dLbl>
            <c:txPr>
              <a:bodyPr/>
              <a:lstStyle/>
              <a:p>
                <a:pPr>
                  <a:defRPr b="1" i="0" baseline="0"/>
                </a:pPr>
                <a:endParaRPr lang="tr-TR"/>
              </a:p>
            </c:txPr>
            <c:showLegendKey val="0"/>
            <c:showVal val="1"/>
            <c:showCatName val="1"/>
            <c:showSerName val="0"/>
            <c:showPercent val="0"/>
            <c:showBubbleSize val="0"/>
            <c:showLeaderLines val="1"/>
          </c:dLbls>
          <c:cat>
            <c:strRef>
              <c:f>Sayfa1!$A$1:$A$6</c:f>
              <c:strCache>
                <c:ptCount val="6"/>
                <c:pt idx="0">
                  <c:v>Alt extremite</c:v>
                </c:pt>
                <c:pt idx="1">
                  <c:v>Üst extremite</c:v>
                </c:pt>
                <c:pt idx="2">
                  <c:v>Ayak </c:v>
                </c:pt>
                <c:pt idx="3">
                  <c:v>El </c:v>
                </c:pt>
                <c:pt idx="4">
                  <c:v>Diğer parmaklar</c:v>
                </c:pt>
                <c:pt idx="5">
                  <c:v>Kafa </c:v>
                </c:pt>
              </c:strCache>
            </c:strRef>
          </c:cat>
          <c:val>
            <c:numRef>
              <c:f>Sayfa1!$B$1:$B$6</c:f>
              <c:numCache>
                <c:formatCode>General</c:formatCode>
                <c:ptCount val="6"/>
                <c:pt idx="0">
                  <c:v>16984</c:v>
                </c:pt>
                <c:pt idx="1">
                  <c:v>36885</c:v>
                </c:pt>
                <c:pt idx="2">
                  <c:v>11073</c:v>
                </c:pt>
                <c:pt idx="3">
                  <c:v>14346</c:v>
                </c:pt>
                <c:pt idx="4">
                  <c:v>13101</c:v>
                </c:pt>
                <c:pt idx="5">
                  <c:v>5843</c:v>
                </c:pt>
              </c:numCache>
            </c:numRef>
          </c:val>
        </c:ser>
        <c:dLbls>
          <c:showLegendKey val="0"/>
          <c:showVal val="0"/>
          <c:showCatName val="0"/>
          <c:showSerName val="0"/>
          <c:showPercent val="0"/>
          <c:showBubbleSize val="0"/>
          <c:showLeaderLines val="1"/>
        </c:dLbls>
      </c:pie3DChart>
      <c:spPr>
        <a:solidFill>
          <a:schemeClr val="accent1">
            <a:lumMod val="20000"/>
            <a:lumOff val="80000"/>
          </a:schemeClr>
        </a:solidFill>
      </c:spPr>
    </c:plotArea>
    <c:plotVisOnly val="1"/>
    <c:dispBlanksAs val="zero"/>
    <c:showDLblsOverMax val="0"/>
  </c:chart>
  <c:spPr>
    <a:solidFill>
      <a:srgbClr val="FFC000"/>
    </a:solidFill>
  </c:spPr>
  <c:txPr>
    <a:bodyPr/>
    <a:lstStyle/>
    <a:p>
      <a:pPr>
        <a:defRPr sz="1200" baseline="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7.11.2018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Slayt Görüntüsü Yer Tutucusu"/>
          <p:cNvSpPr>
            <a:spLocks noGrp="1" noRot="1" noChangeAspect="1" noTextEdit="1"/>
          </p:cNvSpPr>
          <p:nvPr>
            <p:ph type="sldImg"/>
          </p:nvPr>
        </p:nvSpPr>
        <p:spPr>
          <a:ln/>
        </p:spPr>
      </p:sp>
      <p:sp>
        <p:nvSpPr>
          <p:cNvPr id="59394"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5" tIns="44892" rIns="89785" bIns="44892"/>
          <a:lstStyle/>
          <a:p>
            <a:pPr defTabSz="912813"/>
            <a:endParaRPr lang="en-US" smtClean="0">
              <a:latin typeface="Arial" pitchFamily="34" charset="0"/>
            </a:endParaRPr>
          </a:p>
        </p:txBody>
      </p:sp>
      <p:sp>
        <p:nvSpPr>
          <p:cNvPr id="59395" name="3 Slayt Numarası Yer Tutucusu"/>
          <p:cNvSpPr txBox="1">
            <a:spLocks noGrp="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5" tIns="44892" rIns="89785" bIns="44892" anchor="b"/>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r"/>
            <a:fld id="{4950A759-D9CB-4691-8385-8CBF7F68783D}" type="slidenum">
              <a:rPr lang="tr-TR" sz="1200">
                <a:latin typeface="Arial" pitchFamily="34" charset="0"/>
              </a:rPr>
              <a:pPr algn="r"/>
              <a:t>3</a:t>
            </a:fld>
            <a:endParaRPr lang="tr-TR"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DETAM Danışmanlık Eğitim Teknik Araştırma Mühendislik Ltd. Şti.</a:t>
            </a:r>
          </a:p>
        </p:txBody>
      </p:sp>
      <p:sp>
        <p:nvSpPr>
          <p:cNvPr id="9318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49B4DA-6DEE-419F-9D8A-E5601A9434C4}" type="slidenum">
              <a:rPr lang="tr-TR"/>
              <a:pPr eaLnBrk="1" hangingPunct="1"/>
              <a:t>78</a:t>
            </a:fld>
            <a:endParaRPr lang="tr-T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DETAM Danışmanlık Eğitim Teknik Araştırma Mühendislik Ltd. Şti.</a:t>
            </a:r>
          </a:p>
        </p:txBody>
      </p:sp>
      <p:sp>
        <p:nvSpPr>
          <p:cNvPr id="9523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B9A0AC-12ED-4394-9E4F-56CFFAEED651}" type="slidenum">
              <a:rPr lang="tr-TR"/>
              <a:pPr eaLnBrk="1" hangingPunct="1"/>
              <a:t>79</a:t>
            </a:fld>
            <a:endParaRPr lang="tr-T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xfrm>
            <a:off x="1149350" y="687388"/>
            <a:ext cx="4570413" cy="3427412"/>
          </a:xfrm>
          <a:ln/>
        </p:spPr>
      </p:sp>
      <p:sp>
        <p:nvSpPr>
          <p:cNvPr id="137218" name="Rectangle 3"/>
          <p:cNvSpPr>
            <a:spLocks noGrp="1" noChangeArrowheads="1"/>
          </p:cNvSpPr>
          <p:nvPr>
            <p:ph type="body" idx="1"/>
          </p:nvPr>
        </p:nvSpPr>
        <p:spPr>
          <a:xfrm>
            <a:off x="911225" y="4343400"/>
            <a:ext cx="503555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5" tIns="45889" rIns="91775" bIns="45889"/>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eaLnBrk="1" hangingPunct="1"/>
            <a:fld id="{D4904716-D8A5-4A24-A121-2A83A9D1D81E}" type="slidenum">
              <a:rPr lang="tr-TR" smtClean="0">
                <a:solidFill>
                  <a:srgbClr val="000000"/>
                </a:solidFill>
              </a:rPr>
              <a:pPr eaLnBrk="1" hangingPunct="1"/>
              <a:t>44</a:t>
            </a:fld>
            <a:endParaRPr lang="tr-TR" smtClean="0">
              <a:solidFill>
                <a:srgbClr val="000000"/>
              </a:solidFill>
            </a:endParaRPr>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963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48824-3D88-4F19-99F1-08AE2A85A519}" type="slidenum">
              <a:rPr lang="tr-TR" smtClean="0"/>
              <a:pPr/>
              <a:t>50</a:t>
            </a:fld>
            <a:endParaRPr lang="tr-TR"/>
          </a:p>
        </p:txBody>
      </p:sp>
    </p:spTree>
    <p:extLst>
      <p:ext uri="{BB962C8B-B14F-4D97-AF65-F5344CB8AC3E}">
        <p14:creationId xmlns:p14="http://schemas.microsoft.com/office/powerpoint/2010/main" val="205849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74B2FDB-1FC4-4BA3-8B6F-70D833DF40CE}" type="slidenum">
              <a:rPr lang="tr-TR" smtClean="0"/>
              <a:pPr/>
              <a:t>51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DETAM Danışmanlık Eğitim Teknik Araştırma Mühendislik Ltd. Şti.</a:t>
            </a:r>
          </a:p>
        </p:txBody>
      </p:sp>
      <p:sp>
        <p:nvSpPr>
          <p:cNvPr id="9728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DD5674-572D-4BA9-A610-CE90200DE827}" type="slidenum">
              <a:rPr lang="tr-TR"/>
              <a:pPr eaLnBrk="1" hangingPunct="1"/>
              <a:t>64</a:t>
            </a:fld>
            <a:endParaRPr lang="tr-T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DETAM Danışmanlık Eğitim Teknik Araştırma Mühendislik Ltd. Şti.</a:t>
            </a:r>
          </a:p>
        </p:txBody>
      </p:sp>
      <p:sp>
        <p:nvSpPr>
          <p:cNvPr id="8704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386916-ACE9-4FC8-BEC8-ED68C39D80BB}" type="slidenum">
              <a:rPr lang="tr-TR"/>
              <a:pPr eaLnBrk="1" hangingPunct="1"/>
              <a:t>75</a:t>
            </a:fld>
            <a:endParaRPr lang="tr-T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DETAM Danışmanlık Eğitim Teknik Araştırma Mühendislik Ltd. Şti.</a:t>
            </a:r>
          </a:p>
        </p:txBody>
      </p:sp>
      <p:sp>
        <p:nvSpPr>
          <p:cNvPr id="9011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139B74-0F52-4506-A2EF-C125361C1300}" type="slidenum">
              <a:rPr lang="tr-TR"/>
              <a:pPr eaLnBrk="1" hangingPunct="1"/>
              <a:t>76</a:t>
            </a:fld>
            <a:endParaRPr lang="tr-T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DETAM Danışmanlık Eğitim Teknik Araştırma Mühendislik Ltd. Şti.</a:t>
            </a:r>
          </a:p>
        </p:txBody>
      </p:sp>
      <p:sp>
        <p:nvSpPr>
          <p:cNvPr id="9113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7E3861-6704-4B19-B0CB-2378358A0907}" type="slidenum">
              <a:rPr lang="tr-TR"/>
              <a:pPr eaLnBrk="1" hangingPunct="1"/>
              <a:t>77</a:t>
            </a:fld>
            <a:endParaRPr lang="tr-T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6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tr.wikipedia.org/wiki/Dosya:Anthophyllite_asbestos_SEM.jp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tr/url?sa=i&amp;rct=j&amp;q=asbestos&amp;source=images&amp;cd=&amp;cad=rja&amp;docid=RoaGIhfpR9iRlM&amp;tbnid=O3NJcUmLCFoy0M:&amp;ved=0CAUQjRw&amp;url=http://www.dipity.com/tickr/Flickr_asbestos/&amp;ei=qK89UY2XEIHLPbLqgPgK&amp;psig=AFQjCNHjs5Jxek2fnmKK0ogKzen8eFm29w&amp;ust=136308352523774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silika&amp;source=images&amp;cd=&amp;cad=rja&amp;docid=WdvzXzhLNjal-M&amp;tbnid=HdLKfXrowgNuRM:&amp;ved=0CAUQjRw&amp;url=http://www.mohen.com.tr/urunlerimiz/gida-kimyasallari/trisyl-sentetik-silika.php&amp;ei=j7M9UdjsI4ieO5HzgRA&amp;psig=AFQjCNGgtRjaMcXv2r-mNkhnzkr1-CUQ5A&amp;ust=1363084558528716"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m.tr/url?sa=i&amp;rct=j&amp;q=&amp;esrc=s&amp;frm=1&amp;source=images&amp;cd=&amp;cad=rja&amp;docid=vHXQEoxkfuKf4M&amp;tbnid=ZQJbl3EX_K6yLM:&amp;ved=0CAUQjRw&amp;url=http://www.emekveadalet.org/arsivler/2569&amp;ei=zBomUuyALoqhtAbyoYCIBg&amp;bvm=bv.51495398,d.Yms&amp;psig=AFQjCNESCFqmERCYONLM8gFrHgP-UZ2L0g&amp;ust=137831532980035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frm=1&amp;source=images&amp;cd=&amp;cad=rja&amp;docid=HTa2BTZRBlaaNM&amp;tbnid=dKtLd0eyA5h69M:&amp;ved=0CAUQjRw&amp;url=http://www.fuub.net/internet-uzerinden-para-kazanma-yontemleri-32/dijital-pazarlama-9-zaman-kaybi-cozumu-13356/&amp;ei=MRwmUqvINMOBtAbKxIH4Bg&amp;bvm=bv.51495398,d.Yms&amp;psig=AFQjCNGAQKoQ9ERNZdyxoxBHzM46QiHxRQ&amp;ust=1378315648662826"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Microsoft_Excel_97-2003__al__ma_Sayfas_2.xls"/><Relationship Id="rId4" Type="http://schemas.openxmlformats.org/officeDocument/2006/relationships/oleObject" Target="../embeddings/oleObject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Microsoft_Excel_97-2003__al__ma_Sayfas_3.xls"/><Relationship Id="rId4" Type="http://schemas.openxmlformats.org/officeDocument/2006/relationships/oleObject" Target="../embeddings/oleObject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Microsoft_Excel_97-2003__al__ma_Sayfas_4.xls"/><Relationship Id="rId4" Type="http://schemas.openxmlformats.org/officeDocument/2006/relationships/oleObject" Target="../embeddings/oleObject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Microsoft_Excel_97-2003__al__ma_Sayfas_5.xls"/><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kirmizibaret.com/"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xcel_97-2003__al__ma_Sayfas_1.xls"/><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7.wmf"/><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4076700"/>
            <a:ext cx="4319587" cy="544513"/>
          </a:xfrm>
          <a:noFill/>
        </p:spPr>
        <p:txBody>
          <a:bodyPr/>
          <a:lstStyle/>
          <a:p>
            <a:pPr eaLnBrk="1" hangingPunct="1"/>
            <a:r>
              <a:rPr lang="tr-TR" sz="2800" b="1" dirty="0">
                <a:solidFill>
                  <a:schemeClr val="tx1"/>
                </a:solidFill>
              </a:rPr>
              <a:t>Türkiye'de ve Dünya’da </a:t>
            </a:r>
            <a:br>
              <a:rPr lang="tr-TR" sz="2800" b="1" dirty="0">
                <a:solidFill>
                  <a:schemeClr val="tx1"/>
                </a:solidFill>
              </a:rPr>
            </a:br>
            <a:r>
              <a:rPr lang="tr-TR" sz="2800" b="1" dirty="0">
                <a:solidFill>
                  <a:schemeClr val="tx1"/>
                </a:solidFill>
              </a:rPr>
              <a:t> İş Sağlığı ve  Güvenliği</a:t>
            </a:r>
            <a:br>
              <a:rPr lang="tr-TR" sz="2800" b="1" dirty="0">
                <a:solidFill>
                  <a:schemeClr val="tx1"/>
                </a:solidFill>
              </a:rPr>
            </a:br>
            <a:r>
              <a:rPr lang="tr-TR" sz="2800" b="1" dirty="0">
                <a:solidFill>
                  <a:schemeClr val="tx1"/>
                </a:solidFill>
              </a:rPr>
              <a:t/>
            </a:r>
            <a:br>
              <a:rPr lang="tr-TR" sz="2800" b="1" dirty="0">
                <a:solidFill>
                  <a:schemeClr val="tx1"/>
                </a:solidFill>
              </a:rPr>
            </a:br>
            <a:endParaRPr lang="es-ES" sz="1600" b="1" dirty="0" smtClean="0">
              <a:solidFill>
                <a:schemeClr val="tx1"/>
              </a:solidFill>
            </a:endParaRP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25963"/>
          </a:xfrm>
        </p:spPr>
        <p:txBody>
          <a:bodyPr>
            <a:normAutofit/>
          </a:bodyPr>
          <a:lstStyle/>
          <a:p>
            <a:pPr marL="0" indent="0" algn="ctr">
              <a:buNone/>
            </a:pPr>
            <a:r>
              <a:rPr lang="tr-TR" sz="4000" b="1" dirty="0" smtClean="0">
                <a:latin typeface="+mj-lt"/>
              </a:rPr>
              <a:t>MESLEK HASTALIKLARI VE İŞ KAZALARI ORANLARININ YÜKSEK OLMASINA KATKIDA BULUNAN BAZI FAKTÖRLER</a:t>
            </a:r>
            <a:endParaRPr lang="tr-TR" sz="4000" b="1" dirty="0">
              <a:latin typeface="+mj-lt"/>
            </a:endParaRPr>
          </a:p>
        </p:txBody>
      </p:sp>
    </p:spTree>
    <p:extLst>
      <p:ext uri="{BB962C8B-B14F-4D97-AF65-F5344CB8AC3E}">
        <p14:creationId xmlns:p14="http://schemas.microsoft.com/office/powerpoint/2010/main" val="2933944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55643"/>
            <a:ext cx="8712968" cy="6669360"/>
          </a:xfrm>
        </p:spPr>
        <p:txBody>
          <a:bodyPr>
            <a:normAutofit fontScale="62500" lnSpcReduction="20000"/>
          </a:bodyPr>
          <a:lstStyle/>
          <a:p>
            <a:pPr marL="0" indent="0">
              <a:buNone/>
            </a:pPr>
            <a:r>
              <a:rPr lang="tr-TR" sz="5100" b="1" u="sng" dirty="0" smtClean="0">
                <a:latin typeface="+mj-lt"/>
              </a:rPr>
              <a:t>ÖNEMLİ  FAKTÖRLER</a:t>
            </a:r>
          </a:p>
          <a:p>
            <a:pPr>
              <a:lnSpc>
                <a:spcPct val="170000"/>
              </a:lnSpc>
              <a:buFontTx/>
              <a:buChar char="-"/>
            </a:pPr>
            <a:r>
              <a:rPr lang="tr-TR" b="1" dirty="0" smtClean="0">
                <a:solidFill>
                  <a:srgbClr val="0070C0"/>
                </a:solidFill>
                <a:latin typeface="+mj-lt"/>
              </a:rPr>
              <a:t>Eğitim eksikliği,</a:t>
            </a:r>
          </a:p>
          <a:p>
            <a:pPr>
              <a:lnSpc>
                <a:spcPct val="170000"/>
              </a:lnSpc>
              <a:buFontTx/>
              <a:buChar char="-"/>
            </a:pPr>
            <a:r>
              <a:rPr lang="tr-TR" b="1" dirty="0" smtClean="0">
                <a:solidFill>
                  <a:srgbClr val="0070C0"/>
                </a:solidFill>
                <a:latin typeface="+mj-lt"/>
              </a:rPr>
              <a:t>Mevzuat ve uygulama ile ilgili hususlar,</a:t>
            </a:r>
          </a:p>
          <a:p>
            <a:pPr>
              <a:lnSpc>
                <a:spcPct val="170000"/>
              </a:lnSpc>
              <a:buFontTx/>
              <a:buChar char="-"/>
            </a:pPr>
            <a:r>
              <a:rPr lang="tr-TR" b="1" dirty="0" smtClean="0">
                <a:solidFill>
                  <a:srgbClr val="0070C0"/>
                </a:solidFill>
                <a:latin typeface="+mj-lt"/>
              </a:rPr>
              <a:t>İSG Kültürü eksikliği,</a:t>
            </a:r>
          </a:p>
          <a:p>
            <a:pPr>
              <a:lnSpc>
                <a:spcPct val="170000"/>
              </a:lnSpc>
              <a:buFontTx/>
              <a:buChar char="-"/>
            </a:pPr>
            <a:r>
              <a:rPr lang="tr-TR" b="1" dirty="0" err="1" smtClean="0">
                <a:solidFill>
                  <a:srgbClr val="0070C0"/>
                </a:solidFill>
                <a:latin typeface="+mj-lt"/>
              </a:rPr>
              <a:t>İSG’ye</a:t>
            </a:r>
            <a:r>
              <a:rPr lang="tr-TR" b="1" dirty="0" smtClean="0">
                <a:solidFill>
                  <a:srgbClr val="0070C0"/>
                </a:solidFill>
                <a:latin typeface="+mj-lt"/>
              </a:rPr>
              <a:t> yaklaşımla ilgili sorunlar,</a:t>
            </a:r>
          </a:p>
          <a:p>
            <a:pPr>
              <a:lnSpc>
                <a:spcPct val="170000"/>
              </a:lnSpc>
              <a:buFontTx/>
              <a:buChar char="-"/>
            </a:pPr>
            <a:r>
              <a:rPr lang="tr-TR" b="1" dirty="0" smtClean="0">
                <a:solidFill>
                  <a:srgbClr val="0070C0"/>
                </a:solidFill>
                <a:latin typeface="+mj-lt"/>
              </a:rPr>
              <a:t>Maddi kaynak  eksikliği,</a:t>
            </a:r>
          </a:p>
          <a:p>
            <a:pPr>
              <a:lnSpc>
                <a:spcPct val="170000"/>
              </a:lnSpc>
              <a:buFontTx/>
              <a:buChar char="-"/>
            </a:pPr>
            <a:r>
              <a:rPr lang="tr-TR" b="1" dirty="0" smtClean="0">
                <a:solidFill>
                  <a:srgbClr val="0070C0"/>
                </a:solidFill>
                <a:latin typeface="+mj-lt"/>
              </a:rPr>
              <a:t>Ehil eleman /uzman eksikliği,</a:t>
            </a:r>
          </a:p>
          <a:p>
            <a:pPr>
              <a:lnSpc>
                <a:spcPct val="170000"/>
              </a:lnSpc>
              <a:buFontTx/>
              <a:buChar char="-"/>
            </a:pPr>
            <a:r>
              <a:rPr lang="tr-TR" b="1" dirty="0" smtClean="0">
                <a:solidFill>
                  <a:srgbClr val="0070C0"/>
                </a:solidFill>
                <a:latin typeface="+mj-lt"/>
              </a:rPr>
              <a:t>Yetersiz araştırma,</a:t>
            </a:r>
          </a:p>
          <a:p>
            <a:pPr>
              <a:lnSpc>
                <a:spcPct val="170000"/>
              </a:lnSpc>
              <a:buFontTx/>
              <a:buChar char="-"/>
            </a:pPr>
            <a:r>
              <a:rPr lang="tr-TR" b="1" dirty="0" err="1" smtClean="0">
                <a:solidFill>
                  <a:srgbClr val="0070C0"/>
                </a:solidFill>
                <a:latin typeface="+mj-lt"/>
              </a:rPr>
              <a:t>Organizasyonel</a:t>
            </a:r>
            <a:r>
              <a:rPr lang="tr-TR" b="1" dirty="0" smtClean="0">
                <a:solidFill>
                  <a:srgbClr val="0070C0"/>
                </a:solidFill>
                <a:latin typeface="+mj-lt"/>
              </a:rPr>
              <a:t> sorunlar,</a:t>
            </a:r>
          </a:p>
          <a:p>
            <a:pPr>
              <a:lnSpc>
                <a:spcPct val="170000"/>
              </a:lnSpc>
              <a:buFontTx/>
              <a:buChar char="-"/>
            </a:pPr>
            <a:r>
              <a:rPr lang="tr-TR" b="1" dirty="0" smtClean="0">
                <a:solidFill>
                  <a:srgbClr val="0070C0"/>
                </a:solidFill>
                <a:latin typeface="+mj-lt"/>
              </a:rPr>
              <a:t>Zararlı maddeler,</a:t>
            </a:r>
          </a:p>
          <a:p>
            <a:pPr>
              <a:lnSpc>
                <a:spcPct val="170000"/>
              </a:lnSpc>
              <a:buFontTx/>
              <a:buChar char="-"/>
            </a:pPr>
            <a:r>
              <a:rPr lang="tr-TR" b="1" dirty="0" smtClean="0">
                <a:solidFill>
                  <a:srgbClr val="0070C0"/>
                </a:solidFill>
                <a:latin typeface="+mj-lt"/>
              </a:rPr>
              <a:t>Sektörlerin kendine has tehlikeleri,</a:t>
            </a:r>
          </a:p>
          <a:p>
            <a:pPr>
              <a:lnSpc>
                <a:spcPct val="170000"/>
              </a:lnSpc>
              <a:buFontTx/>
              <a:buChar char="-"/>
            </a:pPr>
            <a:r>
              <a:rPr lang="tr-TR" b="1" dirty="0" smtClean="0">
                <a:solidFill>
                  <a:srgbClr val="0070C0"/>
                </a:solidFill>
                <a:latin typeface="+mj-lt"/>
              </a:rPr>
              <a:t>İdari,  sosyal,  demografik, kültürel, psikolojik kaynaklı sorumlar</a:t>
            </a:r>
            <a:endParaRPr lang="tr-TR" b="1" dirty="0">
              <a:solidFill>
                <a:srgbClr val="0070C0"/>
              </a:solidFill>
              <a:latin typeface="+mj-lt"/>
            </a:endParaRPr>
          </a:p>
        </p:txBody>
      </p:sp>
    </p:spTree>
    <p:extLst>
      <p:ext uri="{BB962C8B-B14F-4D97-AF65-F5344CB8AC3E}">
        <p14:creationId xmlns:p14="http://schemas.microsoft.com/office/powerpoint/2010/main" val="415447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395536" y="260648"/>
            <a:ext cx="8260672" cy="1039427"/>
          </a:xfrm>
        </p:spPr>
        <p:txBody>
          <a:bodyPr>
            <a:normAutofit/>
          </a:bodyPr>
          <a:lstStyle/>
          <a:p>
            <a:r>
              <a:rPr lang="tr-TR" sz="4400" b="1" dirty="0" smtClean="0">
                <a:solidFill>
                  <a:schemeClr val="tx1"/>
                </a:solidFill>
                <a:latin typeface="+mj-lt"/>
              </a:rPr>
              <a:t>Zararlı Maddeler</a:t>
            </a:r>
            <a:endParaRPr lang="tr-TR" sz="4400" b="1" dirty="0">
              <a:solidFill>
                <a:schemeClr val="tx1"/>
              </a:solidFill>
              <a:latin typeface="+mj-lt"/>
            </a:endParaRPr>
          </a:p>
        </p:txBody>
      </p:sp>
      <p:sp>
        <p:nvSpPr>
          <p:cNvPr id="13315" name="Rectangle 3"/>
          <p:cNvSpPr>
            <a:spLocks noGrp="1" noChangeArrowheads="1"/>
          </p:cNvSpPr>
          <p:nvPr>
            <p:ph idx="1"/>
          </p:nvPr>
        </p:nvSpPr>
        <p:spPr>
          <a:xfrm>
            <a:off x="0" y="1412776"/>
            <a:ext cx="8802212" cy="2004254"/>
          </a:xfrm>
        </p:spPr>
        <p:txBody>
          <a:bodyPr>
            <a:noAutofit/>
          </a:bodyPr>
          <a:lstStyle/>
          <a:p>
            <a:pPr algn="just"/>
            <a:r>
              <a:rPr lang="tr-TR" sz="2800" b="1" dirty="0" smtClean="0">
                <a:solidFill>
                  <a:srgbClr val="000066"/>
                </a:solidFill>
                <a:latin typeface="+mj-lt"/>
              </a:rPr>
              <a:t>Zararlı </a:t>
            </a:r>
            <a:r>
              <a:rPr lang="tr-TR" sz="2800" b="1" dirty="0">
                <a:solidFill>
                  <a:srgbClr val="000066"/>
                </a:solidFill>
                <a:latin typeface="+mj-lt"/>
              </a:rPr>
              <a:t>maddeler yılda yaklaşık </a:t>
            </a:r>
            <a:r>
              <a:rPr lang="tr-TR" sz="2800" b="1" dirty="0">
                <a:latin typeface="+mj-lt"/>
              </a:rPr>
              <a:t>438.000</a:t>
            </a:r>
            <a:r>
              <a:rPr lang="tr-TR" sz="2800" b="1" dirty="0">
                <a:solidFill>
                  <a:srgbClr val="000066"/>
                </a:solidFill>
                <a:latin typeface="+mj-lt"/>
              </a:rPr>
              <a:t> çalışanı öldürmekte ve tüm cilt kanserlerinin </a:t>
            </a:r>
            <a:r>
              <a:rPr lang="tr-TR" sz="2800" b="1" dirty="0" smtClean="0">
                <a:solidFill>
                  <a:srgbClr val="FF0000"/>
                </a:solidFill>
                <a:latin typeface="+mj-lt"/>
              </a:rPr>
              <a:t>%10’u </a:t>
            </a:r>
            <a:r>
              <a:rPr lang="tr-TR" sz="2800" b="1" dirty="0" smtClean="0">
                <a:solidFill>
                  <a:srgbClr val="000066"/>
                </a:solidFill>
                <a:latin typeface="+mj-lt"/>
              </a:rPr>
              <a:t>zararlı </a:t>
            </a:r>
            <a:r>
              <a:rPr lang="tr-TR" sz="2800" b="1" dirty="0">
                <a:solidFill>
                  <a:srgbClr val="000066"/>
                </a:solidFill>
                <a:latin typeface="+mj-lt"/>
              </a:rPr>
              <a:t>maddelere işyerinde maruz kalmaya atfedilmektedir. </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852936"/>
            <a:ext cx="2952328" cy="283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430" y="2636912"/>
            <a:ext cx="3384376" cy="42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000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270960" y="188640"/>
            <a:ext cx="8229600" cy="688152"/>
          </a:xfrm>
        </p:spPr>
        <p:txBody>
          <a:bodyPr>
            <a:noAutofit/>
          </a:bodyPr>
          <a:lstStyle/>
          <a:p>
            <a:r>
              <a:rPr lang="tr-TR" sz="3200" b="1" dirty="0" smtClean="0">
                <a:solidFill>
                  <a:schemeClr val="tx1"/>
                </a:solidFill>
                <a:latin typeface="+mj-lt"/>
              </a:rPr>
              <a:t>Asbest</a:t>
            </a:r>
            <a:endParaRPr lang="tr-TR" sz="3200" b="1" dirty="0">
              <a:solidFill>
                <a:schemeClr val="tx1"/>
              </a:solidFill>
              <a:latin typeface="+mj-lt"/>
            </a:endParaRPr>
          </a:p>
        </p:txBody>
      </p:sp>
      <p:sp>
        <p:nvSpPr>
          <p:cNvPr id="14339" name="Rectangle 3"/>
          <p:cNvSpPr>
            <a:spLocks noGrp="1" noChangeArrowheads="1"/>
          </p:cNvSpPr>
          <p:nvPr>
            <p:ph idx="1"/>
          </p:nvPr>
        </p:nvSpPr>
        <p:spPr>
          <a:xfrm>
            <a:off x="162948" y="836712"/>
            <a:ext cx="8445624" cy="4525963"/>
          </a:xfrm>
        </p:spPr>
        <p:txBody>
          <a:bodyPr/>
          <a:lstStyle/>
          <a:p>
            <a:pPr algn="just"/>
            <a:r>
              <a:rPr lang="tr-TR" sz="2400" b="1" dirty="0" smtClean="0">
                <a:solidFill>
                  <a:srgbClr val="000066"/>
                </a:solidFill>
                <a:latin typeface="+mj-lt"/>
              </a:rPr>
              <a:t>Asbest </a:t>
            </a:r>
            <a:r>
              <a:rPr lang="tr-TR" sz="2400" b="1" dirty="0">
                <a:solidFill>
                  <a:srgbClr val="000066"/>
                </a:solidFill>
                <a:latin typeface="+mj-lt"/>
              </a:rPr>
              <a:t>tek başına yıllık ölümlerin </a:t>
            </a:r>
            <a:r>
              <a:rPr lang="tr-TR" sz="2400" b="1" dirty="0" smtClean="0">
                <a:latin typeface="+mj-lt"/>
              </a:rPr>
              <a:t>100.000 ’</a:t>
            </a:r>
            <a:r>
              <a:rPr lang="tr-TR" sz="2400" b="1" dirty="0" smtClean="0">
                <a:solidFill>
                  <a:srgbClr val="000066"/>
                </a:solidFill>
                <a:latin typeface="+mj-lt"/>
              </a:rPr>
              <a:t> </a:t>
            </a:r>
            <a:r>
              <a:rPr lang="tr-TR" sz="2400" b="1" dirty="0">
                <a:solidFill>
                  <a:srgbClr val="000066"/>
                </a:solidFill>
                <a:latin typeface="+mj-lt"/>
              </a:rPr>
              <a:t>ine  neden olmaktadır ve grafik giderek yükselmektedir</a:t>
            </a:r>
            <a:r>
              <a:rPr lang="tr-TR" sz="2400" b="1" dirty="0" smtClean="0">
                <a:solidFill>
                  <a:srgbClr val="000066"/>
                </a:solidFill>
                <a:latin typeface="+mj-lt"/>
              </a:rPr>
              <a:t>.</a:t>
            </a:r>
          </a:p>
          <a:p>
            <a:pPr algn="just"/>
            <a:endParaRPr lang="tr-TR" sz="2400" b="1" dirty="0">
              <a:solidFill>
                <a:srgbClr val="000066"/>
              </a:solidFill>
              <a:latin typeface="+mj-lt"/>
            </a:endParaRPr>
          </a:p>
          <a:p>
            <a:pPr algn="just"/>
            <a:r>
              <a:rPr lang="tr-TR" sz="2400" b="1" dirty="0">
                <a:solidFill>
                  <a:srgbClr val="000066"/>
                </a:solidFill>
                <a:latin typeface="+mj-lt"/>
              </a:rPr>
              <a:t>Küresel asbest üretimi </a:t>
            </a:r>
            <a:r>
              <a:rPr lang="tr-TR" sz="2400" b="1" dirty="0">
                <a:solidFill>
                  <a:srgbClr val="FF0000"/>
                </a:solidFill>
                <a:latin typeface="+mj-lt"/>
              </a:rPr>
              <a:t>1970 lerden itibaren azalmasına rağmen</a:t>
            </a:r>
            <a:r>
              <a:rPr lang="tr-TR" sz="2400" b="1" dirty="0">
                <a:solidFill>
                  <a:srgbClr val="000066"/>
                </a:solidFill>
                <a:latin typeface="+mj-lt"/>
              </a:rPr>
              <a:t>,  ABD, Kanada, İngiltere, Almanya ve diğer </a:t>
            </a:r>
            <a:r>
              <a:rPr lang="tr-TR" sz="2400" b="1" dirty="0" smtClean="0">
                <a:solidFill>
                  <a:srgbClr val="000066"/>
                </a:solidFill>
                <a:latin typeface="+mj-lt"/>
              </a:rPr>
              <a:t>sanayi ülkelerinde </a:t>
            </a:r>
            <a:r>
              <a:rPr lang="tr-TR" sz="2400" b="1" dirty="0">
                <a:solidFill>
                  <a:srgbClr val="000066"/>
                </a:solidFill>
                <a:latin typeface="+mj-lt"/>
              </a:rPr>
              <a:t>artan sayıdaki işçi </a:t>
            </a:r>
            <a:r>
              <a:rPr lang="tr-TR" sz="2400" b="1" dirty="0" smtClean="0">
                <a:solidFill>
                  <a:srgbClr val="000066"/>
                </a:solidFill>
                <a:latin typeface="+mj-lt"/>
              </a:rPr>
              <a:t>asbest </a:t>
            </a:r>
            <a:r>
              <a:rPr lang="tr-TR" sz="2400" b="1" dirty="0" err="1" smtClean="0">
                <a:solidFill>
                  <a:srgbClr val="000066"/>
                </a:solidFill>
                <a:latin typeface="+mj-lt"/>
              </a:rPr>
              <a:t>maruziyeti</a:t>
            </a:r>
            <a:r>
              <a:rPr lang="tr-TR" sz="2400" b="1" dirty="0">
                <a:solidFill>
                  <a:srgbClr val="000066"/>
                </a:solidFill>
                <a:latin typeface="+mj-lt"/>
              </a:rPr>
              <a:t> (</a:t>
            </a:r>
            <a:r>
              <a:rPr lang="tr-TR" sz="2400" b="1" dirty="0" err="1">
                <a:solidFill>
                  <a:srgbClr val="000066"/>
                </a:solidFill>
                <a:latin typeface="+mj-lt"/>
              </a:rPr>
              <a:t>asbestozis</a:t>
            </a:r>
            <a:r>
              <a:rPr lang="tr-TR" sz="2400" b="1" dirty="0">
                <a:solidFill>
                  <a:srgbClr val="000066"/>
                </a:solidFill>
                <a:latin typeface="+mj-lt"/>
              </a:rPr>
              <a:t> </a:t>
            </a:r>
            <a:r>
              <a:rPr lang="tr-TR" sz="2400" b="1" dirty="0" smtClean="0">
                <a:solidFill>
                  <a:srgbClr val="000066"/>
                </a:solidFill>
                <a:latin typeface="+mj-lt"/>
              </a:rPr>
              <a:t>hastalığı) nedeniyle </a:t>
            </a:r>
            <a:r>
              <a:rPr lang="tr-TR" sz="2400" b="1" dirty="0">
                <a:solidFill>
                  <a:srgbClr val="000066"/>
                </a:solidFill>
                <a:latin typeface="+mj-lt"/>
              </a:rPr>
              <a:t>ölmektedir</a:t>
            </a:r>
            <a:r>
              <a:rPr lang="tr-TR" sz="2400" dirty="0" smtClean="0">
                <a:latin typeface="+mj-lt"/>
              </a:rPr>
              <a:t>. </a:t>
            </a:r>
          </a:p>
        </p:txBody>
      </p:sp>
      <p:pic>
        <p:nvPicPr>
          <p:cNvPr id="80898" name="Picture 2" descr="http://upload.wikimedia.org/wikipedia/commons/thumb/c/c7/Anthophyllite_asbestos_SEM.jpg/200px-Anthophyllite_asbestos_SE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673596"/>
            <a:ext cx="2584072" cy="2584072"/>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4" descr="http://static.flickr.com/3129/2280613423_62f95763e7.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674296"/>
            <a:ext cx="3659968" cy="274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7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403648" y="147638"/>
            <a:ext cx="6049554" cy="688722"/>
          </a:xfrm>
        </p:spPr>
        <p:txBody>
          <a:bodyPr>
            <a:noAutofit/>
          </a:bodyPr>
          <a:lstStyle/>
          <a:p>
            <a:r>
              <a:rPr lang="tr-TR" sz="3200" b="1" dirty="0" smtClean="0">
                <a:solidFill>
                  <a:schemeClr val="tx1"/>
                </a:solidFill>
                <a:latin typeface="+mj-lt"/>
              </a:rPr>
              <a:t>Silikat (Silis)</a:t>
            </a:r>
            <a:endParaRPr lang="tr-TR" sz="3200" b="1" dirty="0">
              <a:solidFill>
                <a:schemeClr val="tx1"/>
              </a:solidFill>
              <a:latin typeface="+mj-lt"/>
            </a:endParaRPr>
          </a:p>
        </p:txBody>
      </p:sp>
      <p:sp>
        <p:nvSpPr>
          <p:cNvPr id="15363" name="Rectangle 3"/>
          <p:cNvSpPr>
            <a:spLocks noGrp="1" noChangeArrowheads="1"/>
          </p:cNvSpPr>
          <p:nvPr>
            <p:ph idx="1"/>
          </p:nvPr>
        </p:nvSpPr>
        <p:spPr>
          <a:xfrm>
            <a:off x="0" y="908720"/>
            <a:ext cx="8963347" cy="3888207"/>
          </a:xfrm>
        </p:spPr>
        <p:txBody>
          <a:bodyPr>
            <a:normAutofit fontScale="92500"/>
          </a:bodyPr>
          <a:lstStyle/>
          <a:p>
            <a:pPr algn="just"/>
            <a:r>
              <a:rPr lang="tr-TR" sz="2600" b="1" dirty="0" smtClean="0">
                <a:solidFill>
                  <a:srgbClr val="000066"/>
                </a:solidFill>
                <a:latin typeface="+mj-lt"/>
              </a:rPr>
              <a:t>Silis </a:t>
            </a:r>
            <a:r>
              <a:rPr lang="tr-TR" sz="2600" b="1" dirty="0">
                <a:solidFill>
                  <a:srgbClr val="000066"/>
                </a:solidFill>
                <a:latin typeface="+mj-lt"/>
              </a:rPr>
              <a:t>hala dünyadaki on milyonlarca çalışanı etkilemektedir. </a:t>
            </a:r>
          </a:p>
          <a:p>
            <a:pPr algn="just"/>
            <a:r>
              <a:rPr lang="tr-TR" sz="2600" b="1" dirty="0">
                <a:solidFill>
                  <a:srgbClr val="FF0000"/>
                </a:solidFill>
                <a:latin typeface="+mj-lt"/>
              </a:rPr>
              <a:t>Latin Amerika’da </a:t>
            </a:r>
            <a:r>
              <a:rPr lang="tr-TR" sz="2600" b="1" dirty="0">
                <a:solidFill>
                  <a:srgbClr val="000066"/>
                </a:solidFill>
                <a:latin typeface="+mj-lt"/>
              </a:rPr>
              <a:t>madencilerin </a:t>
            </a:r>
            <a:r>
              <a:rPr lang="tr-TR" sz="2600" b="1" dirty="0">
                <a:solidFill>
                  <a:srgbClr val="FF0000"/>
                </a:solidFill>
                <a:latin typeface="+mj-lt"/>
              </a:rPr>
              <a:t>%37’ </a:t>
            </a:r>
            <a:r>
              <a:rPr lang="tr-TR" sz="2600" b="1" dirty="0">
                <a:solidFill>
                  <a:srgbClr val="000066"/>
                </a:solidFill>
                <a:latin typeface="+mj-lt"/>
              </a:rPr>
              <a:t>si değişen derecelerde </a:t>
            </a:r>
            <a:r>
              <a:rPr lang="tr-TR" sz="2600" b="1" dirty="0" err="1" smtClean="0">
                <a:solidFill>
                  <a:srgbClr val="FF0000"/>
                </a:solidFill>
                <a:latin typeface="+mj-lt"/>
              </a:rPr>
              <a:t>silikozis</a:t>
            </a:r>
            <a:r>
              <a:rPr lang="tr-TR" sz="2600" b="1" dirty="0" smtClean="0">
                <a:solidFill>
                  <a:srgbClr val="FF0000"/>
                </a:solidFill>
                <a:latin typeface="+mj-lt"/>
              </a:rPr>
              <a:t> hastası</a:t>
            </a:r>
            <a:r>
              <a:rPr lang="tr-TR" sz="2600" b="1" dirty="0" smtClean="0">
                <a:solidFill>
                  <a:srgbClr val="000066"/>
                </a:solidFill>
                <a:latin typeface="+mj-lt"/>
              </a:rPr>
              <a:t>dır </a:t>
            </a:r>
            <a:r>
              <a:rPr lang="tr-TR" sz="2600" b="1" dirty="0">
                <a:solidFill>
                  <a:srgbClr val="000066"/>
                </a:solidFill>
                <a:latin typeface="+mj-lt"/>
              </a:rPr>
              <a:t>ve 50 yaş üzeri madencilerde </a:t>
            </a:r>
            <a:r>
              <a:rPr lang="tr-TR" sz="2600" b="1" dirty="0">
                <a:solidFill>
                  <a:srgbClr val="FF0000"/>
                </a:solidFill>
                <a:latin typeface="+mj-lt"/>
              </a:rPr>
              <a:t>%50 den fazla </a:t>
            </a:r>
            <a:r>
              <a:rPr lang="tr-TR" sz="2600" b="1" dirty="0">
                <a:solidFill>
                  <a:srgbClr val="000066"/>
                </a:solidFill>
                <a:latin typeface="+mj-lt"/>
              </a:rPr>
              <a:t>görülmektedir. </a:t>
            </a:r>
          </a:p>
          <a:p>
            <a:pPr algn="just"/>
            <a:r>
              <a:rPr lang="tr-TR" sz="2600" b="1" dirty="0">
                <a:solidFill>
                  <a:srgbClr val="FF0000"/>
                </a:solidFill>
                <a:latin typeface="+mj-lt"/>
              </a:rPr>
              <a:t>Hindistan’da</a:t>
            </a:r>
            <a:r>
              <a:rPr lang="tr-TR" sz="2600" b="1" dirty="0">
                <a:solidFill>
                  <a:srgbClr val="000066"/>
                </a:solidFill>
                <a:latin typeface="+mj-lt"/>
              </a:rPr>
              <a:t> taş kalem çalışanlarının </a:t>
            </a:r>
            <a:r>
              <a:rPr lang="tr-TR" sz="2600" b="1" dirty="0">
                <a:solidFill>
                  <a:srgbClr val="FF0000"/>
                </a:solidFill>
                <a:latin typeface="+mj-lt"/>
              </a:rPr>
              <a:t>%50 den fazlası </a:t>
            </a:r>
            <a:r>
              <a:rPr lang="tr-TR" sz="2600" b="1" dirty="0">
                <a:solidFill>
                  <a:srgbClr val="000066"/>
                </a:solidFill>
                <a:latin typeface="+mj-lt"/>
              </a:rPr>
              <a:t>ve taş kesicilerinin </a:t>
            </a:r>
            <a:r>
              <a:rPr lang="tr-TR" sz="2600" b="1" dirty="0">
                <a:solidFill>
                  <a:srgbClr val="FF0000"/>
                </a:solidFill>
                <a:latin typeface="+mj-lt"/>
              </a:rPr>
              <a:t>%36 ‘sı silikozis </a:t>
            </a:r>
            <a:r>
              <a:rPr lang="tr-TR" sz="2600" b="1" dirty="0">
                <a:solidFill>
                  <a:srgbClr val="000066"/>
                </a:solidFill>
                <a:latin typeface="+mj-lt"/>
              </a:rPr>
              <a:t>hastasıdır.</a:t>
            </a:r>
          </a:p>
          <a:p>
            <a:pPr algn="just"/>
            <a:r>
              <a:rPr lang="tr-TR" sz="2600" b="1" dirty="0">
                <a:solidFill>
                  <a:srgbClr val="FF0000"/>
                </a:solidFill>
                <a:latin typeface="+mj-lt"/>
              </a:rPr>
              <a:t>Ülkemizde</a:t>
            </a:r>
            <a:r>
              <a:rPr lang="tr-TR" sz="2600" b="1" dirty="0">
                <a:solidFill>
                  <a:srgbClr val="000066"/>
                </a:solidFill>
                <a:latin typeface="+mj-lt"/>
              </a:rPr>
              <a:t> </a:t>
            </a:r>
            <a:r>
              <a:rPr lang="tr-TR" sz="2600" b="1" dirty="0">
                <a:solidFill>
                  <a:srgbClr val="00B0F0"/>
                </a:solidFill>
                <a:latin typeface="+mj-lt"/>
              </a:rPr>
              <a:t>kot kumlama işçilerinde </a:t>
            </a:r>
            <a:r>
              <a:rPr lang="tr-TR" sz="2600" b="1" dirty="0" smtClean="0">
                <a:solidFill>
                  <a:srgbClr val="000066"/>
                </a:solidFill>
                <a:latin typeface="+mj-lt"/>
              </a:rPr>
              <a:t>yapılan çalışmalarda </a:t>
            </a:r>
            <a:r>
              <a:rPr lang="tr-TR" sz="2600" b="1" dirty="0">
                <a:solidFill>
                  <a:srgbClr val="000066"/>
                </a:solidFill>
                <a:latin typeface="+mj-lt"/>
              </a:rPr>
              <a:t>işçilerin </a:t>
            </a:r>
            <a:r>
              <a:rPr lang="tr-TR" sz="2600" b="1" dirty="0">
                <a:solidFill>
                  <a:srgbClr val="FF0000"/>
                </a:solidFill>
                <a:latin typeface="+mj-lt"/>
              </a:rPr>
              <a:t>%53’ünde </a:t>
            </a:r>
            <a:r>
              <a:rPr lang="tr-TR" sz="2600" b="1" dirty="0" err="1">
                <a:solidFill>
                  <a:srgbClr val="FF0000"/>
                </a:solidFill>
                <a:latin typeface="+mj-lt"/>
              </a:rPr>
              <a:t>silikozis</a:t>
            </a:r>
            <a:r>
              <a:rPr lang="tr-TR" sz="2600" b="1" dirty="0">
                <a:solidFill>
                  <a:srgbClr val="FF0000"/>
                </a:solidFill>
                <a:latin typeface="+mj-lt"/>
              </a:rPr>
              <a:t> </a:t>
            </a:r>
            <a:r>
              <a:rPr lang="tr-TR" sz="2600" b="1" dirty="0">
                <a:solidFill>
                  <a:srgbClr val="000066"/>
                </a:solidFill>
                <a:latin typeface="+mj-lt"/>
              </a:rPr>
              <a:t>belirlenmiştir.</a:t>
            </a:r>
          </a:p>
          <a:p>
            <a:endParaRPr lang="tr-TR" dirty="0" smtClean="0">
              <a:latin typeface="+mj-lt"/>
            </a:endParaRPr>
          </a:p>
        </p:txBody>
      </p:sp>
      <p:pic>
        <p:nvPicPr>
          <p:cNvPr id="81922" name="Picture 2" descr="http://www.mohen.com.tr/images/products/gida-kimyasallari/trisyl-sentetik-silika.jpg?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47" y="4398211"/>
            <a:ext cx="3528392" cy="23870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RUUEhQVFBUVGBgYGBgXGBcYFRcYGBYXGBcUFxcXHCYeGhojGRcXHy8gIycpLCwsFR4xNTAqNSYrLCkBCQoKDgwOGg8PGikfHyUsLCksKSwpKSkpLCkpLCksLCksLCwpLCksLCwpKSwpLCwsKSwsLCksKSwpLCksLCksKf/AABEIAMIBAwMBIgACEQEDEQH/xAAbAAACAgMBAAAAAAAAAAAAAAAEBQMGAAECB//EAEEQAAECAwUFBgMGBQMEAwAAAAECEQADIQQFEjFBIlFhcYEGE5GhscEyUvAHI2Jy0eEUQpKy8TOCoiQ0U8IVQ5P/xAAaAQACAwEBAAAAAAAAAAAAAAABAgADBAUG/8QAJxEAAgIBBAEEAwEBAQAAAAAAAAECEQMSITFBBAUTMlEiQnFhgRT/2gAMAwEAAhEDEQA/AKalNBTQR0E8IHRa8nG7WO/4sbvOM+5YThHCOgjhECbWDp5x0m08PP8AaJTIicJ4eUbCRugc24bh4xgt3AecSmSwrBy8Izu+XhAybadw846NsO4ef6QNLDZOUDhFHvS145q1A0dhyFHH1rFhvq8ymUQGBVTXr5RVkyiYtxrsRsO7M3x/CWqVOZwlW0PmQaLTzYnq0Nu3nZsWe0lUtjJnjvZSh8JQurDkT4ERW0yaR6H2aSLyuyZZFVtFjebI3qlH4pY5EkN+JG6L1vsIec4KxxgglckgsY4TKPnCsejkUz8Y2xTXQxY7LdQmIcjOnhCq2XYqWWIdJyO4wimm6LJYmlfR1Z8hyhrZiCIR2BRfDpD2yoYQGtyqgyUiCUI4CIpQghAgkJUJG4R2pYFAA/KIlT2prEUtcAhKOIzzpHS00oBThHJPv+kbUcoDCbkpqKCCJcoPkKb2zgdNDBkpOXGAiE0uXV2HlBiEOBQeA4RDLT5xNLTlpDAJ5csM7DwETyZIJanhHKImlp35ecQhqbNQnPC9HBYZ+n7RLKnSyU1Q5ajp59dPGOv4UGpSHIGn6xJZbCBoDV8hwbSlYOwejFJSDknyjIinzNos3lG4GobSeZokbz4R2JSdTG0mgr5CMxtv8oApndp+YiNiWPmPgI0FjjHfec/rrAYTfdD5/rwjYs3HyjWIxhMQhs2Ub4xNl4j66xGTGFbRACW/l7YQ7sK8zC+WH+uETW9f3qwdT7COLLLcgCpPrFq2QORxcvZObPGJIYaEvU5UaGF3SJt122XOYgy1baQfiRktPNnpoWi03TiMtIQPgQDTSgdZbdQDnAtrsgmIURkAczXIaZ5xR7z1HQfjR0bcgnb7s8mXau9lAdzaUibLUMtqqgBwz5KTFY/+OGYqH9XEXq5h/G3auzZzrITNk71SwduXxYP/AMIBsl1AMVc20G6LskklZlxQcnQusCcKADSIL8kAylcA8OrVZCkZQmvSWe6UeFYxJ72bZbRor11yNqsOUCsLbB8UNUCNd7nNCERtc5qDP0iJU3QRwM4ACVMTS1ZNrEAiWzprBohMpNRu/eJVI1fX6MaUMonwYQBvb1H11hQkSZBJcAsBnxgyz59IDsVpVhUHID5c6wdJB/TlEQQlIiaSoPEctP1xiWWls6PvhgBUqsH2WUTl9axBLKUp3++sbXeiRTLMjQcIagDApSkEqIGsYLQKYdawktFufNVNw/YaxErGtWamcUozOM9OgeDwRDMYOHhGQsXeCgSEhLAkBhuMZB9pg1MqokBhSMFkTujtIoOUdiM1stI02VO6OhKG4R2IxoFkMCBuEaMoOKCOxGAV6RCUYJI3CNKsyTpEiY7aJZGUK+U4Z6xxHmBBvZ6RjmDx8NQY1elgMy1TG/D5gRYrjuwS05bRiyU6iPjg3Kx+lCkpxIALAlt41DcN3CmUaWjFZ8hjUVHZagJLDLr0ERTJ5AABI5QwsrFuA/f1jNFWdCTpCjs1OVZrTLWkEYMx8ySNpJ5+oh32nlCVMxS2MqYAuWR8qg4HTJuEdmypzI/XnHcxlyO6VUyiSk/gXXyXi/8A0i6TtUZ4Kna/6VG1W0LoqZh3aA+0J7XNmygQoPLWKKOr7oezbiM1eFAxBwSNAN5JoBFom/Zoq02UAzUJCHwEUQCBRJep3UEZ/egpKPf0TIqs8vu6h4tB44QumSyhSkGikEg8CCxEHSVuBGtMwkgjb1jEJjvu6xGQ7QIIkpYxEkUicZDc7xABCxkOcZNAKa8ejBxGlUb61jmYqhG+J2MZdso7X5vRIh5gSkOot9boR2C1AKOHUny/xB7lYA3FyePOGQozxgDTrnAM20EqcB6Ud9Y3JlBnJf8AzmYlStIZLsFAh9cq8od0EIkpUqXXOp8BBAusOFqJfdoPr2jSJtG0AbpGCYSMOrE0gaqBVmp1lCa0o3kawUBiAJ0LnkFZ+ERSkYk1GYr1gsywkFJYDCBXM0D+RHjAbY1C9VkckgAVMahhLlygGUSTXdvjIfXkBpiedWW8UqAcsYMFYrsywrSNpCgN7U8RSNSrWpORjJTGsssbwwkF8qbIRgvRZghHgEbQKnnCI3ivfHKbwW2cAFlhEdxXk3ivfEgvFe+AEOFnT3qlNVx4sIZ2eXAdklOBvOcPZNkZIhG9zfjjsBrRUQdImijRFPQGgRCyDBQJDvvXiS5ZOOeUkEpUhSVszpBGyoPkQsJhZLmsIutxWHupIf4l7SuDiiegYdTGDz/MfjY9S5fArRyLtRLThQkADzO8nU8Y4kqamm73hlOrAqpEeL9yUrcnyB7nnX2lXGAtNpQGCzhmfn/lV1FOY4xU7vy6x6d2/QP4GYDvQ3PGPaPLbrGwDvJ9THs/R8ssvj79OjNlVMZJTEqURwgxIuY3COzRUTUB6e0YE7PKB5VpClMHc66QVLSSCBE4IdTVMHP1WB56XIqdf3iad8P1vjF7xnQNnnC8sZcHF3zGKmFQCOTwXItQIYPstn9cI3c8rvJjNQkBTZ/EHbzpF6l9iUYnDYU4cQqCWYkkciYlkopkicFOAXpoD9Zw3kdnps1AWEEID1OooC3HMdIvVj7K2dMwHCwUkUempPHTzEQ2+zGVtoUyEFyASDRTaZ5ecDUmiWJLvuFU0uCMDUZqkFsLn+YOzQfM7MHFspO4kltAWNR83lBPZe0NdzljgmqVXViF16vDG7b672cRhaj5uMmObGrJ00gzlQEauO5kSwoLG4ggcK/W+FHaWxOtJBThClPvopJGedGixLnNNwI2WTjUpxhBNEpwmlamjZRXL5tIVMAUUOl1HASoOQxA3VB8YinbIk+xOLterxuJ5M4NUsa+sZF+tFdMo6LinEDbQh2NHUeegjSuyqFF5s5ajwCE+xgKZ2jWQwGkCTL6XqYbSiWN5nZyzp3nmo+zRtNgswzQP6lfrCGZa1GrmI1WlWsTSl0S2WCbIs3yjo/q8Qiz2c/yZcTCTvzHJnHjEpE3Gs2RJFAluqv1gWbZUHIqHIwNjMd4jA0oNsJRPmILomKp8wSr2g9HaqeAyhLVzSR6H2hT3rRgmPCvFF9FiyzXY7HaQn4pX9Kx6KAiIX2l9oLSOKX80vC/u433JOXlCPDEPvSLNck+XOmy0JUkhSgCAQ7CpoeAMeirtFY8QEsg1Dtq1fGGNlvmfL+CYscMRI8DSOL6j6VPyWnCXHRYs67PXkzYwmPObF26nJ/1EpXx+E+VPKHln7f2fCTMxy2GoceKax5vN6X5OL9b/hYskX2I/tTvOsuzp121eiR6npFRsqGSkbolv28/4u0LnDZTklzklIYPxzPMwL32AhJ0CfNIV7x6/wAHB7GCMO+/6UTlbGcvMQZbLtQMJHzIB4uoAwts1pSSK6j1h5ePwj86P7xG+DKmBEJAZP1qYkDB2+qwvxjvGcGpyO+Cyqh6DrEnyRE04hhA85Zph3jP24xKs7KeIHvEcygTqAdByhexg3sjPUm0ywqie9B4/EHL7qR6hJtsxM84EAy1FDkpLDJJq4GTco807OzyuYhDMcQNM24HeIvl3WubK7x64iM1EkZn1PlCT5REGXhe+BcvCASlBZL5AncOSc9wgS227GiYmtcTnTNgBvGfi+kbu67mK1KJdRY8ga9P0iW/rRLkSsOEPMJT+Wia+B8TCxUeA7ktzTO7sgTQhZWp9wBwkkbmBgeyXgUWgqmBSQUOyUMl97Afi9IYXbbEzAZQA+7QMPzEZk4eu/WC5d3pnH7xySDUbqEPxr5cId/LcCexW7+EydM7yTUZVCgaClGfflCuyTHBUtQyIHIGjjzeLaLN3MzAHwkKL6CpofrWK1fd1ETAQxcA+OjbmHXOBidtp9WNJbWNrnuBM2SmYqZhKiqjp0Woa8o3GXLZE9wjEohVXGz8x/FGRNEv8Ja+zxJ8JwmuXpDKXdaCMyeFIECXKKMSdMqBgBu5Q7QhoaU5CpIY3H2blTEklOIpLMoqwkN+Egg8fKF3a65EyAhScIxk0SDhASEsA5JOZqYs3ZQ7Mzmn0MLftET93K/Mr0TD8wEbp0JLDZEGWklKagZjzgyzXUhRfAG3NnEl32YJlJVOUJSEgOVFgNw58KmkNLNflnSnZk2pY/8AImQopbeCogt0hIpjt9GpV1WQ0MpL/iBD+beB6QYOyNjmpKcBlKIopKlUO/CokEc/KJ7qtVjtJwypqcfyKdC/6VCvR4Z//D4SwOEjL5edMhxTlqmGbYDzu9+x02ykmYlU2V/5JWaR+NBdvTjAsq7JcwPKnPwKajm1R4R65Y55GxMBSpORHqCN/Ch8QFd89jrNPLqRgWaiZK2FE8WoTzEHUwppco8/R2cmkOlUtQ/MR6iB5SVy11AdOYd/SLFbOzNrs5xSlJtCdx2JvrhVTrwitWq1/eOfulguUTApNGYpcA0PFoClK/ssksbjtswxczFoHgOYocoud0WOXaJCVEAmoxAbTAkJJGrpAO811cQt7QdlVBBVKSC2gdlj8J0X+E56Q+so0lWUY0VwGqYkimJPVxEYWtNTVJ1EFSTDQSuQkg4gz7qPAs+VtO70GdMgAPICC5NpB4Q5uK4E2pZBLISxURnXJI4n2hZuMU5SHxwlNqKK/Z7BMX8CFqP4Uk+YDR3PuK3rS2CY1MykZZZmPY7uuaXKl4UJCUj6cmNTJQ0S/pHGl57v8FsdjH6dB/J7nhNls06RaQJiVJUASyuXmIsSrcDvr4CL/bez0qctKpqAoodsxQ5gsajnFX7XXPLl4VywlAUcJSAwcDMcIvx+dHI1Hsoz+nyxxc09iFQ2U8hHaJTorkC3kI4lMQhIUCWFX3D9YKUoFDB6KO7IpzMb4s5gV2clgTgosQHryr7R6bOk2dKBiUEFwobWbHdVxHmHZcPnUNMLckLPqIeomfdyxUEISC/IaaQ+lSFtos8+9JaSACJgUC7NvyPOphZfd8S7QlIKCFBxnT4klJI1LCFkhe0OvoYhxQVFIgxue8xKtCZiqJFFN8pThy84sNt7WygcUkKUrazBSgOKUcE7UU142kwWkw0egyJonITNZnGVN4fzEV28UErKSMgEuNWDA+kQ3Z2lXKR3ZSFJ00Iq5DjMZ5jWCApU0d4KB2Ymr0y3iEUd7CntQpXJU5asZBZCt0aiDajy5I+/SA5ADtxaGyVcD5QusKXnrO4fpDVIihkHnZUlpj/h9432vUhKJS5gxMo4JafjmrISAhPDUnSmZIB12Y+JY3gephBbb1723TJgqJLypO5LUUscTtF/xjdTRH47iNXKhpIk7aVTcK5wyDPKkb5cpJcFfzTC5JHB4s9imqoSpT78Sn9aRW7ClmiwWSMU5uTOnjxqK4O70uiTaB9/LTMOivhmp/LMG144hwgKVeM2xACcpVpsjgd4f+4s9WT3jfGjIBYrpSiYfy5VIimy28DQ1BBDFJBoQRQg5vBjkceeCvJhUuOQwSRNQnAQpxjlLS2FYoSHGT58DXKkcSlkivgfQjQ08ukVu77YLvmhJJFinLo9f4Wdnma90qpro71BxW20yKkgVyI3ks1eNK/iRujTSq0YWmnTB1Bq5jfqP3ELb0upE0MpKVEaFIII3gHI7wGhqlYNcwc+I38CD6RDOl/y9UnfAAIJI7lQwjZIbDoQNB0y3NxhzLUFB01CtDrwO5Xq2+BLXIxCnxJV4uKHxAEQSZuAv/KpsQ55HxBHNL6xCFG7e3GmTOEyXRM1yR8qw2JuBxA+MVVM/CoJORI6R652qsYm2dzXCoEH82yfF/KPI72sZlzQDlod8D9h6/Gx5c1kE1CkYQpRWAnQ1GQOkejXDcYs0vuzmM+JOf1yilfZuv79LhyFgjwb9I9NtMkYwHYnzPD8OXi2kYPUZS9tVx2dD0/Sp7naVghgE9dPGArfb0S04lKCQ7OacgBv4RIotAlqs6ZowzEBW7EAfDdHFjNN78HZUHyiuXr2qZxJAVvUXZ+AzipzhMtCttSi3Gg4BOQiXtHL7i0qQhyhgpsykHSLf9m9nsq1KNpUAVJZANA5d1E6HQczHpvGw4owUoLk8/5WXLKbjN8Hn8yzlBoTTLfDCx3jXDNBGYfX/dF77X/ZwUAzJO3LO7iaDjWKNa5S0nbc6bW4UHlFrVGer4GnZiaKkVCZc4+EubFitK3PQdWAD+UU27dkrMosFIWkpP4kKSSONYb2a91EkLBVhSCSkEmgq7cs+EWQZW00N7OdodfQxGkxNdNnVOZaBs6vRs4ZyezpwEk6ZJDmBPJCPLDGDfBHdtzGbLUsFmIA3cXhba0GWopUKjw5iPULkuZMuzIQoMfiOhBOnQR5/wDaRcC0bSSpT1AFARq5zHIZvDpWCxLMvJCc1CLVcc8KsoUPmPkRHmljBYFgPAfvHoHZ2aP4IAZhZ8z+0NKNIWwlJMZG0O0ZGex6PKbqP3ijvfyhwIT3VLohW/EfGGwMVDDa452EzFDNKCrqmsVG4EUB31izXU5K0t8UtY/4n3iuXL8Aiz9A4/mWmyHKLDY1ZRXLvmRYbEqMctjpxdofWcRHaUNEtjU4jLQiJ0DsQW2UlSFy1glC0lKhqxYhSfxJIChxSOMZ9n97GZJXZ5qsSrMe7KvmlKcIV/tIblh3QRbZUV25V91eCmoLRJmIP50pxp67MX4ZVsZc8L/IvcyQQSRzI0c0V/yBgafMAScRYCrmgTxJ3QxklyQdUhXRQBP/ACCvGKCiXJeYu0WgpmonLlnEpwUAjZEvPCpJZ8g3CL0jGMp/aSQ4wzAVahLmiTiJcBtDAl8XmUTAiXKKxhKnCgAZayCMOpILNxIjE3IiWJaCrEmY4CkgA4kKK5Rer7BUknUNAtgIWmZJ2VLkyiqUrNSA4PdHilYbiCINIgTY5xm2ZbkKYhiAwKcQw8s/SFF53KmYliOXA7xDiwzklcwj/wCxEuY3DD+0H2a7jNUEJFTmWoBvMUTT1bGvC1pdi37M+yNJy1k4goBOgKWBJffpwiwXscNSfvARQ0JGpAzqSHbLxiz3XdyZSQhFG146vzrA179n0TJgnVCgMLaDUmlSX8Yq8mOvGDBkUMloSDaDjrEax1htIug1qwTu8oF7QSkyJSlLmJl0fEcq5BI1PDXSOEvDytbI7X/sxraygdu7vQDKmJAEwlSfzJABL72Lf1RW8CksU+XuI3NvWdPIM9eNSUsKJDAkE0TR954R0JlH4+0d/wAfFLDBQk7OL5OVZcjkkPrn7ZT7MUOoLT8QSTiSDUVByLE/1eFotV8WG3oGNIkzd4+E84oC7MFlkglVA6a6an9Y4t92TJTEAmlcNcMadRSh/bexkyWcaQFJ0ILgvxHXwhv2Vniy2hQaWE4cKyrIsCVKfOgKvGEt032uVJHeE4SWSNSrU8GGvEcYt9/XhZbVLRLlMibRwAw4JH+4ueCFatB0hb6YRY70ASpkJSSo5jkSGyGEqw0+Uwzua2KKgomieAaN3ddkmXKEucjCrReaVcQoFomtl3d2NghXl4RiXiylk1N/6aF5GOOPSluMrVemIMl21eFl7PNk4FAKI+Hfll6eED2a0H+ajeMEKniOpVGA8yv7s81RQ/TP0izdi7D/ANOMQLMPHEqvnBF9SgoO+INvqGDAQR2VP3RGTsw6Vgt7EDJV3pIcE5kZbiRGQSJQG/oS1a6RkVBs8YsMv7pA/CPSChEckbIHAekSiMr5LQ26JmGalWbAnwGULkXf3M+dJ0Qs4TvSqqD1BEHXappqOJbxBpDS9LsMwJnIDrlpwTQM1ISdiYBqU5HVmix/AEGlMVyAUKY9Nx4iH9imwKLMJsttRVJ3H9DlEVinb3BFCDv1EZXudGOzLhYZsGLVCSxTYZJXSFsdojtEp4rltkiXOlzVAshQJbNqgtxYmLMTCq8pbiIpUK42qZZ5jBiCCChn30BBHn4xUr0tlhlz5omywJ2BLqKMRUVo/kAdiAzlhzg3s1bsUvujnLJA/Iap8NpP+0QPaO08rEFS5feKIYKoktXCAWKiCQ3CN0Xe5y5LS6ATZppsMgBI7xOAgKLNhNCd2w1OJiOw2JgVLmpRhKyQnCnvEzSCUrepCadWjqffi5sorSAnbKEtUn7ta/E/dmm+Ed8zRLSSpiVEoSmveK2goFyNlISc6Ha1eh45Ik5OkGLtVnkLCUE4MJQSHUoOS7YmJqX3R6f2dTJVJSqScSD/ADalWuIaK4HKPGbPIKyZi2cuW0Dl2HjFm7O3xNsysUtmLYkHJQ6ZEaHjqIqeRWafYek9ZRKiUymgO572l2hGJByoUn4kncfYihGUS3neKZUtS1lkpFfYAakmgHGLlVWZHd0B3zeiLPKXPKSyE7QGZ3ADUvlzjwHtfbrTeFoM3/SQKS0EvhTyTTEXcmLhf96zZ8xSlqISckPspAyBAoTqTv6QnwCKXkXRrhg2uRV7u7MLSokzCXzYddTFgsdxyxVQUo/iNPAQfZ7MTDGXY98I5tlqxRF6l92glgkaACEU+3qWdw4OB+p6+EGX1aiJxRoGAHAgF44T3PyEnOimSOBPONWKKq3uZcsqdLYHUgMASaZDQdMoJsBKVOkkq+qRAvA7gHrkPcwdZZSjkGHGngIv0ooss1zdrFyhhUykHNKtpMWaTbZUwPLWEfhUrZ6E5R53MByJbkAPX9I1Z8QUzkpOYfSC4JiloX2iJJdKmfZIrs6ODrq9c4jRf6AdpShzSfZ4WS1KDaiJkBK8hB01sEYTrchSFYVJJI3geWcOuzUwfw6d7sd9QDnyiqTbAOAHiYb3La0ylmWotjYA6AjJ+e+FmqREWyWsAMMhGQPLFIyM9jUjx2WaDlEkcIyHKOnjOWMmsp+9l/nT5uPeLndHxmrajqHceJpFHknbQR86P7hF0saxj0yHlF0PiVy5CrZdWElaBTNSRkPxAbjuhFe9nwkTU/Cpgrnoeop0i6yklgQehqP1EC2+wJmpUlQw4hUhj1be9ekVSh2jRjzVsyu3dPeHtmW8VSxlUqYqWv4kljx3EcCGPWLDZpsZ5KmdCErQfMLQqtU8FxugufOpCO3TRFb5Ho6uSa1qUkOO8lLFN4III4tiicWayyUOELUqWQGc5rUoglIIBAUTnk8VVN8rlT0zJQCigq+L4apKWpnn5QBbps+0LUuYo7TUTQUYig5RqUmkkmc3NinOf4lkvntVLkKVKkJS6GAw/DVIBJbUMByEV+Uhc5fezTiUeTAbmEd3fc2rf5h3ZrG2edG+ucVym3wX4fHUHqe7IbHdxO8Eab4YT2SA+enOJpiwE1z5+Ht4Qmt9pL4lZZ5/XCAl0aGMLt7TGzTRMBYCikvRQOaT7bi3GHN/X/8AxEzZV90likZEqaqzrqwGlTrHj9530VzMKDsoLk71adBD+7L/ACwC+DHoM40aWomNyi52WmdKxRCmyAZRAbzbOBpl8p0IipJmjUOZSAmMm2wDWK3Nv3dXlAK7yWstkCQOMNpYksiQb2hnBeEg7YpxI3dP1gKSCWFKae/OOZAAmB3NesTWVYB3AE156RqxulRiyS1OxlYJSXL1V+uX6ftE0+aU8PrUwLZ5hclqnXhujszg9an6zIp4eMaUykkRNxkBsJ3tUjlTxMPpdmQsDCUilQ9X1fU+nCKrNndBuEbsduKTTPyh/wCALFabYlCmwk86AQCq0l6UG4ZRpNo75JKgMQZiAzj3gZUzfSCl9kHMu1v9VjcwVJOaWI5iE1mnHF1AfrFruWzFdo+HElyVFqChIfqBFeSgotsZG6GsajJYx4ygegjqMQnLkPSNkRSOzkKYjgpJ/wCQi2zV4ShQORbxeKhOoDwizW+1BMvEA7AnphL+TxoxK0yqb4LlYZrpEFFEKbjtGJA19+MN0HFyz6aeMJQSr9s7rom0ozQyV8UHJXQluR4QvkW50iL3NkBSSlQcEMRoQQxEeczrIZE1ck/ynZPzJPwq8PMGKcsezb48/wBWNxPcQot9mUstkP8AFIJu6e+elIaKkoActGajemVuVdgBAApBMq76klh50yhkpbe30I0JOI6bj9CCgg8mWwAFKt1rSJZgCRxgiZhlpenDd9fpCa1WkqU+kMIzq0rBck0/SKX2hv0BYQKtmNDD+cVz1FEvJIdR0SB77hHn9+yO7tU1FSEzCA+baRdih2zJny/qiW/LwRMUkolmWWAU5dyKPTIdTE91WymAkOnLN2bcQISTiyoZ2ZeJaVsEnKjsaesaWtjEP7MlP85IA4mg/wAxFbAjNBccekSSpRUCBqPcRNLsCEhviNK6eESKVWRylddA1n+Hny9okso+8R+ZP9wjuYkDIAOztl4aRJLs5TNQPxJNeJBiuTsJH/N1gqxDaKGz2j1oB6wLLFRBve92sqIfElIHMP7mGitwSewRLRtKrR8IJ4aRtUptK+0O+yFnCgoKAIrQhwaDQwdeFwpqUul8tQH8xFyl9ilNmbs/rQRFLVtQ3tl1LlpdSafMKjkd0KVy9fCLU9wBEu14SCMxEy1iZVm37vOFPe1gqXO0ix7gDZRKloSN4y50j0rs5KaWVak145/rHnV00mIbPEKx6N2bSrulPk4bg2ftFWXgIyEZHSE0jIyDnjSfYRuOU5CNtFQxxP8AhVyPoYc2oYrM4LbPqKiE80UPI+kNUF7MPyh/I+8acPDKcnQ57GWvFZpQ+ZCR/wCp8GPhF0lDIdegZh6CPOPs0n4paB8hWPGo/uj0azVc9PD/AD5Qg4UoU+t8VftrdhUgTkDalDa4yzn/AEmvIqi0DIcS8ZNAAJPnrwgNdEi6dnl1gmbfA1h0ucVEBoEvS6DZpmX3UwuhXyq+Q+3DlDCzz0FI3684xzjT3OtilqjaOpcikZPmBA0jJiyBCO9LeEu9SaQP8RY3XJlvtz0dhAFns8y0rwIol2Kz8Io7DeWGUN7q7Lrm7c90JNQjJRHH5R58osps6UCWlACQFUAy+FUXQx/ZjyeR1EVLuxElGCWKd2tyc1GlSd8eOdtJbWyYfmwq8Uh/SPcrYHWfyHzjxnt/Ia0JO9CfJ/2jSlRhuyuWoUHKCrumHGE+W4h4DmKqIZpkNMQr5nHIgUPUekM+CDuzTm5Et4QwTCxNpKUjItTnmYJu21iYCBmnPeN3SFXBCWZLeMkzCZiS7thiQqZ/rSIrCnbHN/AEwj5Cbs0t1Q0tqHlflaBLGiCrxU0pt5Agx5IyydiUbKvrd+kWYjrCDsPLeSo8R7xYiiLBRfaLA9U+H16Qjt9yy1OAMJ3j9MotJTAtpsuLgd+h5wbAebXldBlHePCBbOpjWLtfF3Y0HePpopHcnGE6uAOppGiEiMcWK0hEyWVAsTmQyMjUqNI9J7NWgd3h3qoeaX9oN7P3WhEpEpSQQEgF9Tq8AXqiXZ5yP4dOAlW0E0QocU5PxzjLLOpFix9IsMuz0jUTp5xuDsV2zwhIoOnoIxIr9boyMjMWGGDZf/aj8qPRMbjIvw9lc+Ua+yv/AFJser2QbPVXrGRkKhgmUMuXvEdrFBzEZGQwAC/5QNnmggEd2o1D1AJB5x5+g7AjUZFObo3+J2SlZw5mN9mZQVbE4gCwJDh2O8PGRkVR+Rdn+JfFikC2kbSOZ/tMZGRpRyuwW1D7z/aY8h+0sfeSvyn/ANY1GQxEUrWLRZRsiMjIkuBjqZl1HvElw/6y/wAnuYyMiR4INF5dB6RzYBtDr/aYyMhHyFBtkEdXwNmXzPtGRkGPIGXfsCP+nP5vaLJaE0jIyLBAYCI1D1jIyIQW24bZ/LFQkoH8fKoPjEZGQ3TGR69ZhTqYRzkvaEvXbT7RkZHP+jR9llSIyMjI1mU//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6" descr="data:image/jpeg;base64,/9j/4AAQSkZJRgABAQAAAQABAAD/2wCEAAkGBhQSERUUEhQVFBUVGBgYGBgXGBcYFRcYGBYXGBcUFxcXHCYeGhojGRcXHy8gIycpLCwsFR4xNTAqNSYrLCkBCQoKDgwOGg8PGikfHyUsLCksKSwpKSkpLCkpLCksLCksLCwpLCksLCwpKSwpLCwsKSwsLCksKSwpLCksLCksKf/AABEIAMIBAwMBIgACEQEDEQH/xAAbAAACAgMBAAAAAAAAAAAAAAAEBQMGAAECB//EAEEQAAECAwUFBgMGBQMEAwAAAAECEQADIQQFEjFBIlFhcYEGE5GhscEyUvAHI2Jy0eEUQpKy8TOCoiQ0U8IVQ5P/xAAaAQACAwEBAAAAAAAAAAAAAAABAgADBAUG/8QAJxEAAgIBBAEEAwEBAQAAAAAAAAECEQMSITFBBAUTMlEiQnFhgRT/2gAMAwEAAhEDEQA/AKalNBTQR0E8IHRa8nG7WO/4sbvOM+5YThHCOgjhECbWDp5x0m08PP8AaJTIicJ4eUbCRugc24bh4xgt3AecSmSwrBy8Izu+XhAybadw846NsO4ef6QNLDZOUDhFHvS145q1A0dhyFHH1rFhvq8ymUQGBVTXr5RVkyiYtxrsRsO7M3x/CWqVOZwlW0PmQaLTzYnq0Nu3nZsWe0lUtjJnjvZSh8JQurDkT4ERW0yaR6H2aSLyuyZZFVtFjebI3qlH4pY5EkN+JG6L1vsIec4KxxgglckgsY4TKPnCsejkUz8Y2xTXQxY7LdQmIcjOnhCq2XYqWWIdJyO4wimm6LJYmlfR1Z8hyhrZiCIR2BRfDpD2yoYQGtyqgyUiCUI4CIpQghAgkJUJG4R2pYFAA/KIlT2prEUtcAhKOIzzpHS00oBThHJPv+kbUcoDCbkpqKCCJcoPkKb2zgdNDBkpOXGAiE0uXV2HlBiEOBQeA4RDLT5xNLTlpDAJ5csM7DwETyZIJanhHKImlp35ecQhqbNQnPC9HBYZ+n7RLKnSyU1Q5ajp59dPGOv4UGpSHIGn6xJZbCBoDV8hwbSlYOwejFJSDknyjIinzNos3lG4GobSeZokbz4R2JSdTG0mgr5CMxtv8oApndp+YiNiWPmPgI0FjjHfec/rrAYTfdD5/rwjYs3HyjWIxhMQhs2Ub4xNl4j66xGTGFbRACW/l7YQ7sK8zC+WH+uETW9f3qwdT7COLLLcgCpPrFq2QORxcvZObPGJIYaEvU5UaGF3SJt122XOYgy1baQfiRktPNnpoWi03TiMtIQPgQDTSgdZbdQDnAtrsgmIURkAczXIaZ5xR7z1HQfjR0bcgnb7s8mXau9lAdzaUibLUMtqqgBwz5KTFY/+OGYqH9XEXq5h/G3auzZzrITNk71SwduXxYP/AMIBsl1AMVc20G6LskklZlxQcnQusCcKADSIL8kAylcA8OrVZCkZQmvSWe6UeFYxJ72bZbRor11yNqsOUCsLbB8UNUCNd7nNCERtc5qDP0iJU3QRwM4ACVMTS1ZNrEAiWzprBohMpNRu/eJVI1fX6MaUMonwYQBvb1H11hQkSZBJcAsBnxgyz59IDsVpVhUHID5c6wdJB/TlEQQlIiaSoPEctP1xiWWls6PvhgBUqsH2WUTl9axBLKUp3++sbXeiRTLMjQcIagDApSkEqIGsYLQKYdawktFufNVNw/YaxErGtWamcUozOM9OgeDwRDMYOHhGQsXeCgSEhLAkBhuMZB9pg1MqokBhSMFkTujtIoOUdiM1stI02VO6OhKG4R2IxoFkMCBuEaMoOKCOxGAV6RCUYJI3CNKsyTpEiY7aJZGUK+U4Z6xxHmBBvZ6RjmDx8NQY1elgMy1TG/D5gRYrjuwS05bRiyU6iPjg3Kx+lCkpxIALAlt41DcN3CmUaWjFZ8hjUVHZagJLDLr0ERTJ5AABI5QwsrFuA/f1jNFWdCTpCjs1OVZrTLWkEYMx8ySNpJ5+oh32nlCVMxS2MqYAuWR8qg4HTJuEdmypzI/XnHcxlyO6VUyiSk/gXXyXi/8A0i6TtUZ4Kna/6VG1W0LoqZh3aA+0J7XNmygQoPLWKKOr7oezbiM1eFAxBwSNAN5JoBFom/Zoq02UAzUJCHwEUQCBRJep3UEZ/egpKPf0TIqs8vu6h4tB44QumSyhSkGikEg8CCxEHSVuBGtMwkgjb1jEJjvu6xGQ7QIIkpYxEkUicZDc7xABCxkOcZNAKa8ejBxGlUb61jmYqhG+J2MZdso7X5vRIh5gSkOot9boR2C1AKOHUny/xB7lYA3FyePOGQozxgDTrnAM20EqcB6Ud9Y3JlBnJf8AzmYlStIZLsFAh9cq8od0EIkpUqXXOp8BBAusOFqJfdoPr2jSJtG0AbpGCYSMOrE0gaqBVmp1lCa0o3kawUBiAJ0LnkFZ+ERSkYk1GYr1gsywkFJYDCBXM0D+RHjAbY1C9VkckgAVMahhLlygGUSTXdvjIfXkBpiedWW8UqAcsYMFYrsywrSNpCgN7U8RSNSrWpORjJTGsssbwwkF8qbIRgvRZghHgEbQKnnCI3ivfHKbwW2cAFlhEdxXk3ivfEgvFe+AEOFnT3qlNVx4sIZ2eXAdklOBvOcPZNkZIhG9zfjjsBrRUQdImijRFPQGgRCyDBQJDvvXiS5ZOOeUkEpUhSVszpBGyoPkQsJhZLmsIutxWHupIf4l7SuDiiegYdTGDz/MfjY9S5fArRyLtRLThQkADzO8nU8Y4kqamm73hlOrAqpEeL9yUrcnyB7nnX2lXGAtNpQGCzhmfn/lV1FOY4xU7vy6x6d2/QP4GYDvQ3PGPaPLbrGwDvJ9THs/R8ssvj79OjNlVMZJTEqURwgxIuY3COzRUTUB6e0YE7PKB5VpClMHc66QVLSSCBE4IdTVMHP1WB56XIqdf3iad8P1vjF7xnQNnnC8sZcHF3zGKmFQCOTwXItQIYPstn9cI3c8rvJjNQkBTZ/EHbzpF6l9iUYnDYU4cQqCWYkkciYlkopkicFOAXpoD9Zw3kdnps1AWEEID1OooC3HMdIvVj7K2dMwHCwUkUempPHTzEQ2+zGVtoUyEFyASDRTaZ5ecDUmiWJLvuFU0uCMDUZqkFsLn+YOzQfM7MHFspO4kltAWNR83lBPZe0NdzljgmqVXViF16vDG7b672cRhaj5uMmObGrJ00gzlQEauO5kSwoLG4ggcK/W+FHaWxOtJBThClPvopJGedGixLnNNwI2WTjUpxhBNEpwmlamjZRXL5tIVMAUUOl1HASoOQxA3VB8YinbIk+xOLterxuJ5M4NUsa+sZF+tFdMo6LinEDbQh2NHUeegjSuyqFF5s5ajwCE+xgKZ2jWQwGkCTL6XqYbSiWN5nZyzp3nmo+zRtNgswzQP6lfrCGZa1GrmI1WlWsTSl0S2WCbIs3yjo/q8Qiz2c/yZcTCTvzHJnHjEpE3Gs2RJFAluqv1gWbZUHIqHIwNjMd4jA0oNsJRPmILomKp8wSr2g9HaqeAyhLVzSR6H2hT3rRgmPCvFF9FiyzXY7HaQn4pX9Kx6KAiIX2l9oLSOKX80vC/u433JOXlCPDEPvSLNck+XOmy0JUkhSgCAQ7CpoeAMeirtFY8QEsg1Dtq1fGGNlvmfL+CYscMRI8DSOL6j6VPyWnCXHRYs67PXkzYwmPObF26nJ/1EpXx+E+VPKHln7f2fCTMxy2GoceKax5vN6X5OL9b/hYskX2I/tTvOsuzp121eiR6npFRsqGSkbolv28/4u0LnDZTklzklIYPxzPMwL32AhJ0CfNIV7x6/wAHB7GCMO+/6UTlbGcvMQZbLtQMJHzIB4uoAwts1pSSK6j1h5ePwj86P7xG+DKmBEJAZP1qYkDB2+qwvxjvGcGpyO+Cyqh6DrEnyRE04hhA85Zph3jP24xKs7KeIHvEcygTqAdByhexg3sjPUm0ywqie9B4/EHL7qR6hJtsxM84EAy1FDkpLDJJq4GTco807OzyuYhDMcQNM24HeIvl3WubK7x64iM1EkZn1PlCT5REGXhe+BcvCASlBZL5AncOSc9wgS227GiYmtcTnTNgBvGfi+kbu67mK1KJdRY8ga9P0iW/rRLkSsOEPMJT+Wia+B8TCxUeA7ktzTO7sgTQhZWp9wBwkkbmBgeyXgUWgqmBSQUOyUMl97Afi9IYXbbEzAZQA+7QMPzEZk4eu/WC5d3pnH7xySDUbqEPxr5cId/LcCexW7+EydM7yTUZVCgaClGfflCuyTHBUtQyIHIGjjzeLaLN3MzAHwkKL6CpofrWK1fd1ETAQxcA+OjbmHXOBidtp9WNJbWNrnuBM2SmYqZhKiqjp0Woa8o3GXLZE9wjEohVXGz8x/FGRNEv8Ja+zxJ8JwmuXpDKXdaCMyeFIECXKKMSdMqBgBu5Q7QhoaU5CpIY3H2blTEklOIpLMoqwkN+Egg8fKF3a65EyAhScIxk0SDhASEsA5JOZqYs3ZQ7Mzmn0MLftET93K/Mr0TD8wEbp0JLDZEGWklKagZjzgyzXUhRfAG3NnEl32YJlJVOUJSEgOVFgNw58KmkNLNflnSnZk2pY/8AImQopbeCogt0hIpjt9GpV1WQ0MpL/iBD+beB6QYOyNjmpKcBlKIopKlUO/CokEc/KJ7qtVjtJwypqcfyKdC/6VCvR4Z//D4SwOEjL5edMhxTlqmGbYDzu9+x02ykmYlU2V/5JWaR+NBdvTjAsq7JcwPKnPwKajm1R4R65Y55GxMBSpORHqCN/Ch8QFd89jrNPLqRgWaiZK2FE8WoTzEHUwppco8/R2cmkOlUtQ/MR6iB5SVy11AdOYd/SLFbOzNrs5xSlJtCdx2JvrhVTrwitWq1/eOfulguUTApNGYpcA0PFoClK/ssksbjtswxczFoHgOYocoud0WOXaJCVEAmoxAbTAkJJGrpAO811cQt7QdlVBBVKSC2gdlj8J0X+E56Q+so0lWUY0VwGqYkimJPVxEYWtNTVJ1EFSTDQSuQkg4gz7qPAs+VtO70GdMgAPICC5NpB4Q5uK4E2pZBLISxURnXJI4n2hZuMU5SHxwlNqKK/Z7BMX8CFqP4Uk+YDR3PuK3rS2CY1MykZZZmPY7uuaXKl4UJCUj6cmNTJQ0S/pHGl57v8FsdjH6dB/J7nhNls06RaQJiVJUASyuXmIsSrcDvr4CL/bez0qctKpqAoodsxQ5gsajnFX7XXPLl4VywlAUcJSAwcDMcIvx+dHI1Hsoz+nyxxc09iFQ2U8hHaJTorkC3kI4lMQhIUCWFX3D9YKUoFDB6KO7IpzMb4s5gV2clgTgosQHryr7R6bOk2dKBiUEFwobWbHdVxHmHZcPnUNMLckLPqIeomfdyxUEISC/IaaQ+lSFtos8+9JaSACJgUC7NvyPOphZfd8S7QlIKCFBxnT4klJI1LCFkhe0OvoYhxQVFIgxue8xKtCZiqJFFN8pThy84sNt7WygcUkKUrazBSgOKUcE7UU142kwWkw0egyJonITNZnGVN4fzEV28UErKSMgEuNWDA+kQ3Z2lXKR3ZSFJ00Iq5DjMZ5jWCApU0d4KB2Ymr0y3iEUd7CntQpXJU5asZBZCt0aiDajy5I+/SA5ADtxaGyVcD5QusKXnrO4fpDVIihkHnZUlpj/h9432vUhKJS5gxMo4JafjmrISAhPDUnSmZIB12Y+JY3gephBbb1723TJgqJLypO5LUUscTtF/xjdTRH47iNXKhpIk7aVTcK5wyDPKkb5cpJcFfzTC5JHB4s9imqoSpT78Sn9aRW7ClmiwWSMU5uTOnjxqK4O70uiTaB9/LTMOivhmp/LMG144hwgKVeM2xACcpVpsjgd4f+4s9WT3jfGjIBYrpSiYfy5VIimy28DQ1BBDFJBoQRQg5vBjkceeCvJhUuOQwSRNQnAQpxjlLS2FYoSHGT58DXKkcSlkivgfQjQ08ukVu77YLvmhJJFinLo9f4Wdnma90qpro71BxW20yKkgVyI3ks1eNK/iRujTSq0YWmnTB1Bq5jfqP3ELb0upE0MpKVEaFIII3gHI7wGhqlYNcwc+I38CD6RDOl/y9UnfAAIJI7lQwjZIbDoQNB0y3NxhzLUFB01CtDrwO5Xq2+BLXIxCnxJV4uKHxAEQSZuAv/KpsQ55HxBHNL6xCFG7e3GmTOEyXRM1yR8qw2JuBxA+MVVM/CoJORI6R652qsYm2dzXCoEH82yfF/KPI72sZlzQDlod8D9h6/Gx5c1kE1CkYQpRWAnQ1GQOkejXDcYs0vuzmM+JOf1yilfZuv79LhyFgjwb9I9NtMkYwHYnzPD8OXi2kYPUZS9tVx2dD0/Sp7naVghgE9dPGArfb0S04lKCQ7OacgBv4RIotAlqs6ZowzEBW7EAfDdHFjNN78HZUHyiuXr2qZxJAVvUXZ+AzipzhMtCttSi3Gg4BOQiXtHL7i0qQhyhgpsykHSLf9m9nsq1KNpUAVJZANA5d1E6HQczHpvGw4owUoLk8/5WXLKbjN8Hn8yzlBoTTLfDCx3jXDNBGYfX/dF77X/ZwUAzJO3LO7iaDjWKNa5S0nbc6bW4UHlFrVGer4GnZiaKkVCZc4+EubFitK3PQdWAD+UU27dkrMosFIWkpP4kKSSONYb2a91EkLBVhSCSkEmgq7cs+EWQZW00N7OdodfQxGkxNdNnVOZaBs6vRs4ZyezpwEk6ZJDmBPJCPLDGDfBHdtzGbLUsFmIA3cXhba0GWopUKjw5iPULkuZMuzIQoMfiOhBOnQR5/wDaRcC0bSSpT1AFARq5zHIZvDpWCxLMvJCc1CLVcc8KsoUPmPkRHmljBYFgPAfvHoHZ2aP4IAZhZ8z+0NKNIWwlJMZG0O0ZGex6PKbqP3ijvfyhwIT3VLohW/EfGGwMVDDa452EzFDNKCrqmsVG4EUB31izXU5K0t8UtY/4n3iuXL8Aiz9A4/mWmyHKLDY1ZRXLvmRYbEqMctjpxdofWcRHaUNEtjU4jLQiJ0DsQW2UlSFy1glC0lKhqxYhSfxJIChxSOMZ9n97GZJXZ5qsSrMe7KvmlKcIV/tIblh3QRbZUV25V91eCmoLRJmIP50pxp67MX4ZVsZc8L/IvcyQQSRzI0c0V/yBgafMAScRYCrmgTxJ3QxklyQdUhXRQBP/ACCvGKCiXJeYu0WgpmonLlnEpwUAjZEvPCpJZ8g3CL0jGMp/aSQ4wzAVahLmiTiJcBtDAl8XmUTAiXKKxhKnCgAZayCMOpILNxIjE3IiWJaCrEmY4CkgA4kKK5Rer7BUknUNAtgIWmZJ2VLkyiqUrNSA4PdHilYbiCINIgTY5xm2ZbkKYhiAwKcQw8s/SFF53KmYliOXA7xDiwzklcwj/wCxEuY3DD+0H2a7jNUEJFTmWoBvMUTT1bGvC1pdi37M+yNJy1k4goBOgKWBJffpwiwXscNSfvARQ0JGpAzqSHbLxiz3XdyZSQhFG146vzrA179n0TJgnVCgMLaDUmlSX8Yq8mOvGDBkUMloSDaDjrEax1htIug1qwTu8oF7QSkyJSlLmJl0fEcq5BI1PDXSOEvDytbI7X/sxraygdu7vQDKmJAEwlSfzJABL72Lf1RW8CksU+XuI3NvWdPIM9eNSUsKJDAkE0TR954R0JlH4+0d/wAfFLDBQk7OL5OVZcjkkPrn7ZT7MUOoLT8QSTiSDUVByLE/1eFotV8WG3oGNIkzd4+E84oC7MFlkglVA6a6an9Y4t92TJTEAmlcNcMadRSh/bexkyWcaQFJ0ILgvxHXwhv2Vniy2hQaWE4cKyrIsCVKfOgKvGEt032uVJHeE4SWSNSrU8GGvEcYt9/XhZbVLRLlMibRwAw4JH+4ueCFatB0hb6YRY70ASpkJSSo5jkSGyGEqw0+Uwzua2KKgomieAaN3ddkmXKEucjCrReaVcQoFomtl3d2NghXl4RiXiylk1N/6aF5GOOPSluMrVemIMl21eFl7PNk4FAKI+Hfll6eED2a0H+ajeMEKniOpVGA8yv7s81RQ/TP0izdi7D/ANOMQLMPHEqvnBF9SgoO+INvqGDAQR2VP3RGTsw6Vgt7EDJV3pIcE5kZbiRGQSJQG/oS1a6RkVBs8YsMv7pA/CPSChEckbIHAekSiMr5LQ26JmGalWbAnwGULkXf3M+dJ0Qs4TvSqqD1BEHXappqOJbxBpDS9LsMwJnIDrlpwTQM1ISdiYBqU5HVmix/AEGlMVyAUKY9Nx4iH9imwKLMJsttRVJ3H9DlEVinb3BFCDv1EZXudGOzLhYZsGLVCSxTYZJXSFsdojtEp4rltkiXOlzVAshQJbNqgtxYmLMTCq8pbiIpUK42qZZ5jBiCCChn30BBHn4xUr0tlhlz5omywJ2BLqKMRUVo/kAdiAzlhzg3s1bsUvujnLJA/Iap8NpP+0QPaO08rEFS5feKIYKoktXCAWKiCQ3CN0Xe5y5LS6ATZppsMgBI7xOAgKLNhNCd2w1OJiOw2JgVLmpRhKyQnCnvEzSCUrepCadWjqffi5sorSAnbKEtUn7ta/E/dmm+Ed8zRLSSpiVEoSmveK2goFyNlISc6Ha1eh45Ik5OkGLtVnkLCUE4MJQSHUoOS7YmJqX3R6f2dTJVJSqScSD/ADalWuIaK4HKPGbPIKyZi2cuW0Dl2HjFm7O3xNsysUtmLYkHJQ6ZEaHjqIqeRWafYek9ZRKiUymgO572l2hGJByoUn4kncfYihGUS3neKZUtS1lkpFfYAakmgHGLlVWZHd0B3zeiLPKXPKSyE7QGZ3ADUvlzjwHtfbrTeFoM3/SQKS0EvhTyTTEXcmLhf96zZ8xSlqISckPspAyBAoTqTv6QnwCKXkXRrhg2uRV7u7MLSokzCXzYddTFgsdxyxVQUo/iNPAQfZ7MTDGXY98I5tlqxRF6l92glgkaACEU+3qWdw4OB+p6+EGX1aiJxRoGAHAgF44T3PyEnOimSOBPONWKKq3uZcsqdLYHUgMASaZDQdMoJsBKVOkkq+qRAvA7gHrkPcwdZZSjkGHGngIv0ooss1zdrFyhhUykHNKtpMWaTbZUwPLWEfhUrZ6E5R53MByJbkAPX9I1Z8QUzkpOYfSC4JiloX2iJJdKmfZIrs6ODrq9c4jRf6AdpShzSfZ4WS1KDaiJkBK8hB01sEYTrchSFYVJJI3geWcOuzUwfw6d7sd9QDnyiqTbAOAHiYb3La0ylmWotjYA6AjJ+e+FmqREWyWsAMMhGQPLFIyM9jUjx2WaDlEkcIyHKOnjOWMmsp+9l/nT5uPeLndHxmrajqHceJpFHknbQR86P7hF0saxj0yHlF0PiVy5CrZdWElaBTNSRkPxAbjuhFe9nwkTU/Cpgrnoeop0i6yklgQehqP1EC2+wJmpUlQw4hUhj1be9ekVSh2jRjzVsyu3dPeHtmW8VSxlUqYqWv4kljx3EcCGPWLDZpsZ5KmdCErQfMLQqtU8FxugufOpCO3TRFb5Ho6uSa1qUkOO8lLFN4III4tiicWayyUOELUqWQGc5rUoglIIBAUTnk8VVN8rlT0zJQCigq+L4apKWpnn5QBbps+0LUuYo7TUTQUYig5RqUmkkmc3NinOf4lkvntVLkKVKkJS6GAw/DVIBJbUMByEV+Uhc5fezTiUeTAbmEd3fc2rf5h3ZrG2edG+ucVym3wX4fHUHqe7IbHdxO8Eab4YT2SA+enOJpiwE1z5+Ht4Qmt9pL4lZZ5/XCAl0aGMLt7TGzTRMBYCikvRQOaT7bi3GHN/X/8AxEzZV90likZEqaqzrqwGlTrHj9530VzMKDsoLk71adBD+7L/ACwC+DHoM40aWomNyi52WmdKxRCmyAZRAbzbOBpl8p0IipJmjUOZSAmMm2wDWK3Nv3dXlAK7yWstkCQOMNpYksiQb2hnBeEg7YpxI3dP1gKSCWFKae/OOZAAmB3NesTWVYB3AE156RqxulRiyS1OxlYJSXL1V+uX6ftE0+aU8PrUwLZ5hclqnXhujszg9an6zIp4eMaUykkRNxkBsJ3tUjlTxMPpdmQsDCUilQ9X1fU+nCKrNndBuEbsduKTTPyh/wCALFabYlCmwk86AQCq0l6UG4ZRpNo75JKgMQZiAzj3gZUzfSCl9kHMu1v9VjcwVJOaWI5iE1mnHF1AfrFruWzFdo+HElyVFqChIfqBFeSgotsZG6GsajJYx4ygegjqMQnLkPSNkRSOzkKYjgpJ/wCQi2zV4ShQORbxeKhOoDwizW+1BMvEA7AnphL+TxoxK0yqb4LlYZrpEFFEKbjtGJA19+MN0HFyz6aeMJQSr9s7rom0ozQyV8UHJXQluR4QvkW50iL3NkBSSlQcEMRoQQxEeczrIZE1ck/ynZPzJPwq8PMGKcsezb48/wBWNxPcQot9mUstkP8AFIJu6e+elIaKkoActGajemVuVdgBAApBMq76klh50yhkpbe30I0JOI6bj9CCgg8mWwAFKt1rSJZgCRxgiZhlpenDd9fpCa1WkqU+kMIzq0rBck0/SKX2hv0BYQKtmNDD+cVz1FEvJIdR0SB77hHn9+yO7tU1FSEzCA+baRdih2zJny/qiW/LwRMUkolmWWAU5dyKPTIdTE91WymAkOnLN2bcQISTiyoZ2ZeJaVsEnKjsaesaWtjEP7MlP85IA4mg/wAxFbAjNBccekSSpRUCBqPcRNLsCEhviNK6eESKVWRylddA1n+Hny9okso+8R+ZP9wjuYkDIAOztl4aRJLs5TNQPxJNeJBiuTsJH/N1gqxDaKGz2j1oB6wLLFRBve92sqIfElIHMP7mGitwSewRLRtKrR8IJ4aRtUptK+0O+yFnCgoKAIrQhwaDQwdeFwpqUul8tQH8xFyl9ilNmbs/rQRFLVtQ3tl1LlpdSafMKjkd0KVy9fCLU9wBEu14SCMxEy1iZVm37vOFPe1gqXO0ix7gDZRKloSN4y50j0rs5KaWVak145/rHnV00mIbPEKx6N2bSrulPk4bg2ftFWXgIyEZHSE0jIyDnjSfYRuOU5CNtFQxxP8AhVyPoYc2oYrM4LbPqKiE80UPI+kNUF7MPyh/I+8acPDKcnQ57GWvFZpQ+ZCR/wCp8GPhF0lDIdegZh6CPOPs0n4paB8hWPGo/uj0azVc9PD/AD5Qg4UoU+t8VftrdhUgTkDalDa4yzn/AEmvIqi0DIcS8ZNAAJPnrwgNdEi6dnl1gmbfA1h0ucVEBoEvS6DZpmX3UwuhXyq+Q+3DlDCzz0FI3684xzjT3OtilqjaOpcikZPmBA0jJiyBCO9LeEu9SaQP8RY3XJlvtz0dhAFns8y0rwIol2Kz8Io7DeWGUN7q7Lrm7c90JNQjJRHH5R58osps6UCWlACQFUAy+FUXQx/ZjyeR1EVLuxElGCWKd2tyc1GlSd8eOdtJbWyYfmwq8Uh/SPcrYHWfyHzjxnt/Ia0JO9CfJ/2jSlRhuyuWoUHKCrumHGE+W4h4DmKqIZpkNMQr5nHIgUPUekM+CDuzTm5Et4QwTCxNpKUjItTnmYJu21iYCBmnPeN3SFXBCWZLeMkzCZiS7thiQqZ/rSIrCnbHN/AEwj5Cbs0t1Q0tqHlflaBLGiCrxU0pt5Agx5IyydiUbKvrd+kWYjrCDsPLeSo8R7xYiiLBRfaLA9U+H16Qjt9yy1OAMJ3j9MotJTAtpsuLgd+h5wbAebXldBlHePCBbOpjWLtfF3Y0HePpopHcnGE6uAOppGiEiMcWK0hEyWVAsTmQyMjUqNI9J7NWgd3h3qoeaX9oN7P3WhEpEpSQQEgF9Tq8AXqiXZ5yP4dOAlW0E0QocU5PxzjLLOpFix9IsMuz0jUTp5xuDsV2zwhIoOnoIxIr9boyMjMWGGDZf/aj8qPRMbjIvw9lc+Ua+yv/AFJser2QbPVXrGRkKhgmUMuXvEdrFBzEZGQwAC/5QNnmggEd2o1D1AJB5x5+g7AjUZFObo3+J2SlZw5mN9mZQVbE4gCwJDh2O8PGRkVR+Rdn+JfFikC2kbSOZ/tMZGRpRyuwW1D7z/aY8h+0sfeSvyn/ANY1GQxEUrWLRZRsiMjIkuBjqZl1HvElw/6y/wAnuYyMiR4INF5dB6RzYBtDr/aYyMhHyFBtkEdXwNmXzPtGRkGPIGXfsCP+nP5vaLJaE0jIyLBAYCI1D1jIyIQW24bZ/LFQkoH8fKoPjEZGQ3TGR69ZhTqYRzkvaEvXbT7RkZHP+jR9llSIyMjI1mU//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0898" name="Picture 2" descr="http://www.emekveadalet.org/wp-content/uploads/silikozis2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403278"/>
            <a:ext cx="3682084" cy="245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14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Yasemin\Desktop\silikoz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526" y="3573015"/>
            <a:ext cx="4536504" cy="3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C:\Users\Yasemin\Desktop\silikozi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93" y="188640"/>
            <a:ext cx="4191590" cy="31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7282" y="200305"/>
            <a:ext cx="4105496" cy="313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4047080" y="3244334"/>
            <a:ext cx="1049839" cy="369332"/>
          </a:xfrm>
          <a:prstGeom prst="rect">
            <a:avLst/>
          </a:prstGeom>
        </p:spPr>
        <p:txBody>
          <a:bodyPr wrap="none">
            <a:spAutoFit/>
          </a:bodyPr>
          <a:lstStyle/>
          <a:p>
            <a:r>
              <a:rPr lang="tr-TR" b="1" dirty="0" err="1" smtClean="0"/>
              <a:t>Silikozis</a:t>
            </a:r>
            <a:endParaRPr lang="tr-TR" dirty="0"/>
          </a:p>
        </p:txBody>
      </p:sp>
    </p:spTree>
    <p:extLst>
      <p:ext uri="{BB962C8B-B14F-4D97-AF65-F5344CB8AC3E}">
        <p14:creationId xmlns:p14="http://schemas.microsoft.com/office/powerpoint/2010/main" val="31780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67544" y="188640"/>
            <a:ext cx="8229600" cy="1143000"/>
          </a:xfrm>
        </p:spPr>
        <p:txBody>
          <a:bodyPr>
            <a:normAutofit/>
          </a:bodyPr>
          <a:lstStyle/>
          <a:p>
            <a:pPr algn="l"/>
            <a:r>
              <a:rPr lang="tr-TR" sz="3200" b="1" dirty="0">
                <a:solidFill>
                  <a:schemeClr val="tx1"/>
                </a:solidFill>
                <a:latin typeface="+mj-lt"/>
              </a:rPr>
              <a:t>İnşaat Sektörü</a:t>
            </a:r>
          </a:p>
        </p:txBody>
      </p:sp>
      <p:sp>
        <p:nvSpPr>
          <p:cNvPr id="53251" name="Rectangle 3"/>
          <p:cNvSpPr>
            <a:spLocks noGrp="1" noChangeArrowheads="1"/>
          </p:cNvSpPr>
          <p:nvPr>
            <p:ph idx="1"/>
          </p:nvPr>
        </p:nvSpPr>
        <p:spPr>
          <a:xfrm>
            <a:off x="251520" y="1196752"/>
            <a:ext cx="8478114" cy="2865500"/>
          </a:xfrm>
        </p:spPr>
        <p:txBody>
          <a:bodyPr>
            <a:noAutofit/>
          </a:bodyPr>
          <a:lstStyle/>
          <a:p>
            <a:pPr marL="114300" indent="0" algn="just">
              <a:buNone/>
            </a:pPr>
            <a:r>
              <a:rPr lang="tr-TR" dirty="0" smtClean="0">
                <a:solidFill>
                  <a:srgbClr val="000066"/>
                </a:solidFill>
                <a:latin typeface="+mj-lt"/>
              </a:rPr>
              <a:t>Çalışma </a:t>
            </a:r>
            <a:r>
              <a:rPr lang="tr-TR" dirty="0">
                <a:solidFill>
                  <a:srgbClr val="000066"/>
                </a:solidFill>
                <a:latin typeface="+mj-lt"/>
              </a:rPr>
              <a:t>ve Sosyal Güvenlik Bakanlığı verilerine göre, ülkemizde bir yılda gerçekleşen </a:t>
            </a:r>
            <a:r>
              <a:rPr lang="tr-TR" dirty="0">
                <a:solidFill>
                  <a:srgbClr val="FF0000"/>
                </a:solidFill>
                <a:latin typeface="+mj-lt"/>
              </a:rPr>
              <a:t>tüm iş kazalarının %10’u,</a:t>
            </a:r>
            <a:r>
              <a:rPr lang="tr-TR" dirty="0">
                <a:solidFill>
                  <a:srgbClr val="000066"/>
                </a:solidFill>
                <a:latin typeface="+mj-lt"/>
              </a:rPr>
              <a:t> sürekli iş göremezliklerin </a:t>
            </a:r>
            <a:r>
              <a:rPr lang="tr-TR" dirty="0">
                <a:solidFill>
                  <a:srgbClr val="FF0000"/>
                </a:solidFill>
                <a:latin typeface="+mj-lt"/>
              </a:rPr>
              <a:t>% 25’i</a:t>
            </a:r>
            <a:r>
              <a:rPr lang="tr-TR" dirty="0">
                <a:solidFill>
                  <a:srgbClr val="000066"/>
                </a:solidFill>
                <a:latin typeface="+mj-lt"/>
              </a:rPr>
              <a:t> ve </a:t>
            </a:r>
            <a:r>
              <a:rPr lang="tr-TR" dirty="0">
                <a:solidFill>
                  <a:srgbClr val="FF0000"/>
                </a:solidFill>
                <a:latin typeface="+mj-lt"/>
              </a:rPr>
              <a:t>ölümlü iş kazalarının % 34’ü </a:t>
            </a:r>
            <a:r>
              <a:rPr lang="tr-TR" dirty="0">
                <a:solidFill>
                  <a:srgbClr val="000066"/>
                </a:solidFill>
                <a:latin typeface="+mj-lt"/>
              </a:rPr>
              <a:t>inşaat işlerinde </a:t>
            </a:r>
            <a:r>
              <a:rPr lang="tr-TR" dirty="0" smtClean="0">
                <a:solidFill>
                  <a:srgbClr val="000066"/>
                </a:solidFill>
                <a:latin typeface="+mj-lt"/>
              </a:rPr>
              <a:t>yer almaktadır.</a:t>
            </a:r>
            <a:endParaRPr lang="tr-TR" dirty="0">
              <a:solidFill>
                <a:srgbClr val="000066"/>
              </a:solidFill>
              <a:latin typeface="+mj-lt"/>
            </a:endParaRPr>
          </a:p>
          <a:p>
            <a:pPr marL="114300" indent="0">
              <a:buNone/>
            </a:pPr>
            <a:endParaRPr lang="tr-TR" sz="1200" dirty="0">
              <a:solidFill>
                <a:srgbClr val="000066"/>
              </a:solidFill>
              <a:latin typeface="+mj-lt"/>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717032"/>
            <a:ext cx="5328592"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695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7504" y="274638"/>
            <a:ext cx="8928992" cy="1143000"/>
          </a:xfrm>
        </p:spPr>
        <p:txBody>
          <a:bodyPr>
            <a:normAutofit/>
          </a:bodyPr>
          <a:lstStyle/>
          <a:p>
            <a:pPr algn="l" eaLnBrk="1" hangingPunct="1"/>
            <a:r>
              <a:rPr lang="tr-TR" sz="3200" b="1" dirty="0" smtClean="0">
                <a:solidFill>
                  <a:schemeClr val="tx1"/>
                </a:solidFill>
                <a:latin typeface="+mj-lt"/>
              </a:rPr>
              <a:t>ILO  İnşaat  İşkolunda  kazaların bu  kadar  fazla  olmasını ;</a:t>
            </a:r>
            <a:endParaRPr lang="tr-TR" sz="3200" dirty="0" smtClean="0">
              <a:solidFill>
                <a:schemeClr val="tx1"/>
              </a:solidFill>
              <a:latin typeface="+mj-lt"/>
            </a:endParaRPr>
          </a:p>
        </p:txBody>
      </p:sp>
      <p:sp>
        <p:nvSpPr>
          <p:cNvPr id="52227" name="Rectangle 3"/>
          <p:cNvSpPr>
            <a:spLocks noGrp="1" noChangeArrowheads="1"/>
          </p:cNvSpPr>
          <p:nvPr>
            <p:ph idx="1"/>
          </p:nvPr>
        </p:nvSpPr>
        <p:spPr>
          <a:xfrm>
            <a:off x="179512" y="1412776"/>
            <a:ext cx="8964488" cy="4525963"/>
          </a:xfrm>
        </p:spPr>
        <p:txBody>
          <a:bodyPr>
            <a:normAutofit fontScale="85000" lnSpcReduction="10000"/>
          </a:bodyPr>
          <a:lstStyle/>
          <a:p>
            <a:pPr marL="0" indent="0" eaLnBrk="1" hangingPunct="1">
              <a:lnSpc>
                <a:spcPct val="150000"/>
              </a:lnSpc>
              <a:buNone/>
            </a:pPr>
            <a:r>
              <a:rPr lang="tr-TR" sz="2400" b="1" dirty="0" smtClean="0">
                <a:latin typeface="+mj-lt"/>
              </a:rPr>
              <a:t>-    İnşaat işlerinin çok sayıda yüksek tehlikeli çalışma içermesine,</a:t>
            </a:r>
          </a:p>
          <a:p>
            <a:pPr marL="0" indent="0" eaLnBrk="1" hangingPunct="1">
              <a:lnSpc>
                <a:spcPct val="150000"/>
              </a:lnSpc>
              <a:buNone/>
            </a:pPr>
            <a:r>
              <a:rPr lang="tr-TR" sz="2400" b="1" dirty="0" smtClean="0">
                <a:latin typeface="+mj-lt"/>
              </a:rPr>
              <a:t>-    En  kısa  sürede ve  düşük  maliyetle  işin bitirilmek  istenmesine,                                             </a:t>
            </a:r>
          </a:p>
          <a:p>
            <a:pPr eaLnBrk="1" hangingPunct="1">
              <a:lnSpc>
                <a:spcPct val="150000"/>
              </a:lnSpc>
              <a:buFontTx/>
              <a:buChar char="-"/>
            </a:pPr>
            <a:r>
              <a:rPr lang="tr-TR" sz="2400" b="1" dirty="0" smtClean="0">
                <a:latin typeface="+mj-lt"/>
              </a:rPr>
              <a:t>Taşeronlara  bölünmüş  şantiyelerin  yönetilmesindeki  zorluklara, </a:t>
            </a:r>
          </a:p>
          <a:p>
            <a:pPr marL="0" indent="0" eaLnBrk="1" hangingPunct="1">
              <a:lnSpc>
                <a:spcPct val="150000"/>
              </a:lnSpc>
              <a:buNone/>
            </a:pPr>
            <a:r>
              <a:rPr lang="tr-TR" sz="2400" b="1" dirty="0" smtClean="0">
                <a:latin typeface="+mj-lt"/>
              </a:rPr>
              <a:t> -    İnşaat  işçisinin  mevsimlik , geçici, deneyimsiz</a:t>
            </a:r>
            <a:r>
              <a:rPr lang="tr-TR" sz="2400" b="1" dirty="0">
                <a:latin typeface="+mj-lt"/>
              </a:rPr>
              <a:t>,</a:t>
            </a:r>
            <a:r>
              <a:rPr lang="tr-TR" sz="2400" b="1" dirty="0" smtClean="0">
                <a:latin typeface="+mj-lt"/>
              </a:rPr>
              <a:t> örgütsüz  olmasına, </a:t>
            </a:r>
          </a:p>
          <a:p>
            <a:pPr eaLnBrk="1" hangingPunct="1">
              <a:lnSpc>
                <a:spcPct val="150000"/>
              </a:lnSpc>
              <a:buFontTx/>
              <a:buChar char="-"/>
            </a:pPr>
            <a:r>
              <a:rPr lang="tr-TR" sz="2400" b="1" dirty="0" smtClean="0">
                <a:latin typeface="+mj-lt"/>
              </a:rPr>
              <a:t> Kayıt dışının  yaygınlığına, </a:t>
            </a:r>
          </a:p>
          <a:p>
            <a:pPr eaLnBrk="1" hangingPunct="1">
              <a:lnSpc>
                <a:spcPct val="150000"/>
              </a:lnSpc>
              <a:buFontTx/>
              <a:buChar char="-"/>
            </a:pPr>
            <a:r>
              <a:rPr lang="tr-TR" sz="2400" b="1" dirty="0" smtClean="0">
                <a:latin typeface="+mj-lt"/>
              </a:rPr>
              <a:t> Denetimlerindeki bazı zorluklara,</a:t>
            </a:r>
          </a:p>
          <a:p>
            <a:pPr marL="0" indent="0" eaLnBrk="1" hangingPunct="1">
              <a:lnSpc>
                <a:spcPct val="150000"/>
              </a:lnSpc>
              <a:buNone/>
            </a:pPr>
            <a:r>
              <a:rPr lang="tr-TR" sz="2400" b="1" dirty="0" smtClean="0">
                <a:latin typeface="+mj-lt"/>
              </a:rPr>
              <a:t>-     Kaçak  göçmen  işçilere                   </a:t>
            </a:r>
            <a:r>
              <a:rPr lang="tr-TR" sz="2800" b="1" dirty="0" smtClean="0">
                <a:latin typeface="+mj-lt"/>
              </a:rPr>
              <a:t>bağlamaktadır.</a:t>
            </a:r>
          </a:p>
        </p:txBody>
      </p:sp>
    </p:spTree>
    <p:extLst>
      <p:ext uri="{BB962C8B-B14F-4D97-AF65-F5344CB8AC3E}">
        <p14:creationId xmlns:p14="http://schemas.microsoft.com/office/powerpoint/2010/main" val="23431077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640960" cy="5040560"/>
          </a:xfrm>
        </p:spPr>
        <p:txBody>
          <a:bodyPr/>
          <a:lstStyle/>
          <a:p>
            <a:pPr marL="0" indent="0">
              <a:buNone/>
            </a:pPr>
            <a:r>
              <a:rPr lang="tr-TR" b="1" dirty="0" smtClean="0">
                <a:solidFill>
                  <a:srgbClr val="0070C0"/>
                </a:solidFill>
                <a:latin typeface="+mj-lt"/>
              </a:rPr>
              <a:t>Yeraltı Kömür Madenciliği Sektörü</a:t>
            </a:r>
          </a:p>
          <a:p>
            <a:pPr marL="0" indent="0" algn="just">
              <a:buNone/>
            </a:pPr>
            <a:r>
              <a:rPr lang="tr-TR" sz="2400" b="1" dirty="0" smtClean="0">
                <a:latin typeface="+mj-lt"/>
              </a:rPr>
              <a:t>Ölümcül sektörler arasında Ülkemizde ve Dünyada  İnşaat, Nakliye işleri, Metal Ürünleri Sanayi, Tarım-Ormancılık sektörleri  grubunda maalesef daima ilk üç sırada yer alan bir faaliyet alanıdır. Ayrıca, Meslek hastalıkları bakımından da dikkat çekmektedir.</a:t>
            </a:r>
            <a:endParaRPr lang="tr-TR" sz="2400" b="1" dirty="0">
              <a:latin typeface="+mj-lt"/>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8638" y="2852936"/>
            <a:ext cx="453650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83588"/>
            <a:ext cx="3816424" cy="37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645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395536" y="692696"/>
            <a:ext cx="4392488" cy="1399467"/>
          </a:xfrm>
        </p:spPr>
        <p:txBody>
          <a:bodyPr>
            <a:normAutofit/>
          </a:bodyPr>
          <a:lstStyle/>
          <a:p>
            <a:r>
              <a:rPr lang="tr-TR" sz="3200" b="1" dirty="0" smtClean="0">
                <a:solidFill>
                  <a:schemeClr val="tx1"/>
                </a:solidFill>
                <a:latin typeface="+mj-lt"/>
              </a:rPr>
              <a:t>Kayıt dışılık </a:t>
            </a:r>
            <a:endParaRPr lang="tr-TR" sz="3200" b="1" dirty="0">
              <a:solidFill>
                <a:schemeClr val="tx1"/>
              </a:solidFill>
              <a:latin typeface="+mj-lt"/>
            </a:endParaRPr>
          </a:p>
        </p:txBody>
      </p:sp>
      <p:sp>
        <p:nvSpPr>
          <p:cNvPr id="18435" name="Rectangle 3"/>
          <p:cNvSpPr>
            <a:spLocks noGrp="1" noChangeArrowheads="1"/>
          </p:cNvSpPr>
          <p:nvPr>
            <p:ph idx="1"/>
          </p:nvPr>
        </p:nvSpPr>
        <p:spPr>
          <a:xfrm>
            <a:off x="323528" y="2768604"/>
            <a:ext cx="8712968" cy="4089396"/>
          </a:xfrm>
        </p:spPr>
        <p:txBody>
          <a:bodyPr>
            <a:normAutofit fontScale="77500" lnSpcReduction="20000"/>
          </a:bodyPr>
          <a:lstStyle/>
          <a:p>
            <a:pPr algn="just"/>
            <a:r>
              <a:rPr lang="tr-TR" sz="3300" dirty="0">
                <a:solidFill>
                  <a:srgbClr val="000066"/>
                </a:solidFill>
                <a:latin typeface="+mj-lt"/>
              </a:rPr>
              <a:t>Pek çok ülkede çalışanların önemli çoğunluğu </a:t>
            </a:r>
            <a:r>
              <a:rPr lang="tr-TR" sz="3300" dirty="0">
                <a:solidFill>
                  <a:srgbClr val="FF0000"/>
                </a:solidFill>
                <a:latin typeface="+mj-lt"/>
              </a:rPr>
              <a:t>kayıt dışı çalışmaktadır </a:t>
            </a:r>
            <a:r>
              <a:rPr lang="tr-TR" sz="3300" dirty="0">
                <a:solidFill>
                  <a:srgbClr val="000066"/>
                </a:solidFill>
                <a:latin typeface="+mj-lt"/>
              </a:rPr>
              <a:t>ve bunlara ait işle ilgili </a:t>
            </a:r>
            <a:r>
              <a:rPr lang="tr-TR" sz="3300" dirty="0">
                <a:solidFill>
                  <a:srgbClr val="FF0000"/>
                </a:solidFill>
                <a:latin typeface="+mj-lt"/>
              </a:rPr>
              <a:t>ölüm, yaralanma ve hastalık kayıtları bulunmamaktadır</a:t>
            </a:r>
            <a:endParaRPr lang="tr-TR" sz="3300" dirty="0" smtClean="0">
              <a:solidFill>
                <a:srgbClr val="FF0000"/>
              </a:solidFill>
              <a:latin typeface="+mj-lt"/>
            </a:endParaRPr>
          </a:p>
          <a:p>
            <a:pPr algn="just"/>
            <a:endParaRPr lang="tr-TR" sz="3300" dirty="0">
              <a:solidFill>
                <a:srgbClr val="000066"/>
              </a:solidFill>
              <a:latin typeface="+mj-lt"/>
            </a:endParaRPr>
          </a:p>
          <a:p>
            <a:pPr algn="just"/>
            <a:endParaRPr lang="tr-TR" sz="3300" dirty="0" smtClean="0">
              <a:solidFill>
                <a:srgbClr val="000066"/>
              </a:solidFill>
              <a:latin typeface="+mj-lt"/>
            </a:endParaRPr>
          </a:p>
          <a:p>
            <a:pPr algn="just"/>
            <a:r>
              <a:rPr lang="tr-TR" sz="3300" dirty="0" smtClean="0">
                <a:solidFill>
                  <a:srgbClr val="000066"/>
                </a:solidFill>
                <a:latin typeface="+mj-lt"/>
              </a:rPr>
              <a:t>Diğer taraftan, ILO kadınların mesleki güvenlik </a:t>
            </a:r>
            <a:r>
              <a:rPr lang="tr-TR" sz="3300" dirty="0">
                <a:solidFill>
                  <a:srgbClr val="000066"/>
                </a:solidFill>
                <a:latin typeface="+mj-lt"/>
              </a:rPr>
              <a:t>ve sağlığının genellikle ihmal edildiğini ve </a:t>
            </a:r>
            <a:r>
              <a:rPr lang="tr-TR" sz="3300" dirty="0" smtClean="0">
                <a:solidFill>
                  <a:srgbClr val="000066"/>
                </a:solidFill>
                <a:latin typeface="+mj-lt"/>
              </a:rPr>
              <a:t>ülkelerin </a:t>
            </a:r>
            <a:r>
              <a:rPr lang="tr-TR" sz="3300" dirty="0" smtClean="0">
                <a:solidFill>
                  <a:srgbClr val="FF0000"/>
                </a:solidFill>
                <a:latin typeface="+mj-lt"/>
              </a:rPr>
              <a:t>sadece  % 40’ında </a:t>
            </a:r>
            <a:r>
              <a:rPr lang="tr-TR" sz="3300" dirty="0" smtClean="0">
                <a:solidFill>
                  <a:srgbClr val="000066"/>
                </a:solidFill>
                <a:latin typeface="+mj-lt"/>
              </a:rPr>
              <a:t>işle </a:t>
            </a:r>
            <a:r>
              <a:rPr lang="tr-TR" sz="3300" dirty="0" err="1" smtClean="0">
                <a:solidFill>
                  <a:srgbClr val="000066"/>
                </a:solidFill>
                <a:latin typeface="+mj-lt"/>
              </a:rPr>
              <a:t>iligi</a:t>
            </a:r>
            <a:r>
              <a:rPr lang="tr-TR" sz="3300" dirty="0" smtClean="0">
                <a:solidFill>
                  <a:srgbClr val="000066"/>
                </a:solidFill>
                <a:latin typeface="+mj-lt"/>
              </a:rPr>
              <a:t> yaralanmaların </a:t>
            </a:r>
            <a:r>
              <a:rPr lang="tr-TR" sz="3300" dirty="0">
                <a:solidFill>
                  <a:srgbClr val="FF0000"/>
                </a:solidFill>
                <a:latin typeface="+mj-lt"/>
              </a:rPr>
              <a:t>cinsiyete dayalı olarak rapor </a:t>
            </a:r>
            <a:r>
              <a:rPr lang="tr-TR" sz="3300" dirty="0" smtClean="0">
                <a:solidFill>
                  <a:srgbClr val="FF0000"/>
                </a:solidFill>
                <a:latin typeface="+mj-lt"/>
              </a:rPr>
              <a:t>ve kayıt</a:t>
            </a:r>
            <a:r>
              <a:rPr lang="tr-TR" sz="3300" dirty="0" smtClean="0">
                <a:solidFill>
                  <a:srgbClr val="000066"/>
                </a:solidFill>
                <a:latin typeface="+mj-lt"/>
              </a:rPr>
              <a:t> </a:t>
            </a:r>
            <a:r>
              <a:rPr lang="tr-TR" sz="3300" dirty="0" err="1" smtClean="0">
                <a:solidFill>
                  <a:srgbClr val="000066"/>
                </a:solidFill>
                <a:latin typeface="+mj-lt"/>
              </a:rPr>
              <a:t>edlidiğini</a:t>
            </a:r>
            <a:r>
              <a:rPr lang="tr-TR" sz="3300" dirty="0" smtClean="0">
                <a:solidFill>
                  <a:srgbClr val="000066"/>
                </a:solidFill>
                <a:latin typeface="+mj-lt"/>
              </a:rPr>
              <a:t>  bildirmektedir.</a:t>
            </a:r>
          </a:p>
          <a:p>
            <a:pPr algn="just"/>
            <a:endParaRPr lang="tr-TR" sz="2600" dirty="0">
              <a:solidFill>
                <a:srgbClr val="000066"/>
              </a:solidFill>
              <a:latin typeface="+mj-lt"/>
            </a:endParaRPr>
          </a:p>
          <a:p>
            <a:pPr algn="just"/>
            <a:r>
              <a:rPr lang="tr-TR" sz="2600" dirty="0" smtClean="0">
                <a:solidFill>
                  <a:srgbClr val="000066"/>
                </a:solidFill>
                <a:latin typeface="+mj-lt"/>
              </a:rPr>
              <a:t>. </a:t>
            </a:r>
            <a:endParaRPr lang="tr-TR" sz="2600" dirty="0">
              <a:solidFill>
                <a:srgbClr val="000066"/>
              </a:solidFill>
              <a:latin typeface="+mj-lt"/>
            </a:endParaRPr>
          </a:p>
        </p:txBody>
      </p:sp>
      <p:sp>
        <p:nvSpPr>
          <p:cNvPr id="18436" name="Text Box 4"/>
          <p:cNvSpPr txBox="1">
            <a:spLocks noChangeArrowheads="1"/>
          </p:cNvSpPr>
          <p:nvPr/>
        </p:nvSpPr>
        <p:spPr bwMode="auto">
          <a:xfrm>
            <a:off x="827088" y="5949950"/>
            <a:ext cx="4176712" cy="366713"/>
          </a:xfrm>
          <a:prstGeom prst="rect">
            <a:avLst/>
          </a:prstGeom>
          <a:noFill/>
          <a:ln w="9525">
            <a:noFill/>
            <a:miter lim="800000"/>
            <a:headEnd/>
            <a:tailEnd/>
          </a:ln>
        </p:spPr>
        <p:txBody>
          <a:bodyPr>
            <a:spAutoFit/>
          </a:bodyPr>
          <a:lstStyle/>
          <a:p>
            <a:pPr>
              <a:spcBef>
                <a:spcPct val="50000"/>
              </a:spcBef>
            </a:pPr>
            <a:endParaRPr lang="tr-T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8640"/>
            <a:ext cx="4104456"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9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95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0" y="404664"/>
            <a:ext cx="89756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dirty="0" err="1">
                <a:solidFill>
                  <a:schemeClr val="bg1"/>
                </a:solidFill>
                <a:latin typeface="Arial Black" pitchFamily="34" charset="0"/>
              </a:rPr>
              <a:t>Küresel</a:t>
            </a:r>
            <a:r>
              <a:rPr lang="en-US" sz="3200" b="1" dirty="0">
                <a:solidFill>
                  <a:schemeClr val="bg1"/>
                </a:solidFill>
                <a:latin typeface="Arial Black" pitchFamily="34" charset="0"/>
              </a:rPr>
              <a:t> </a:t>
            </a:r>
            <a:r>
              <a:rPr lang="tr-TR" sz="3200" b="1" dirty="0" err="1">
                <a:solidFill>
                  <a:schemeClr val="bg1"/>
                </a:solidFill>
                <a:latin typeface="Arial Black" pitchFamily="34" charset="0"/>
              </a:rPr>
              <a:t>T</a:t>
            </a:r>
            <a:r>
              <a:rPr lang="en-US" sz="3200" b="1" dirty="0" err="1" smtClean="0">
                <a:solidFill>
                  <a:schemeClr val="bg1"/>
                </a:solidFill>
                <a:latin typeface="Arial Black" pitchFamily="34" charset="0"/>
              </a:rPr>
              <a:t>ahmini</a:t>
            </a:r>
            <a:r>
              <a:rPr lang="en-US" sz="3200" b="1" dirty="0" smtClean="0">
                <a:solidFill>
                  <a:schemeClr val="bg1"/>
                </a:solidFill>
                <a:latin typeface="Arial Black" pitchFamily="34" charset="0"/>
              </a:rPr>
              <a:t> </a:t>
            </a:r>
            <a:r>
              <a:rPr lang="tr-TR" sz="3200" b="1" dirty="0" err="1">
                <a:solidFill>
                  <a:schemeClr val="bg1"/>
                </a:solidFill>
                <a:latin typeface="Arial Black" pitchFamily="34" charset="0"/>
              </a:rPr>
              <a:t>V</a:t>
            </a:r>
            <a:r>
              <a:rPr lang="en-US" sz="3200" b="1" dirty="0" err="1" smtClean="0">
                <a:solidFill>
                  <a:schemeClr val="bg1"/>
                </a:solidFill>
                <a:latin typeface="Arial Black" pitchFamily="34" charset="0"/>
              </a:rPr>
              <a:t>eriler</a:t>
            </a:r>
            <a:r>
              <a:rPr lang="en-US" sz="3200" b="1" dirty="0" smtClean="0">
                <a:solidFill>
                  <a:schemeClr val="bg1"/>
                </a:solidFill>
                <a:latin typeface="Arial Black" pitchFamily="34" charset="0"/>
              </a:rPr>
              <a:t> </a:t>
            </a:r>
            <a:endParaRPr lang="tr-TR" sz="3200" b="1" dirty="0" smtClean="0">
              <a:solidFill>
                <a:schemeClr val="bg1"/>
              </a:solidFill>
              <a:latin typeface="Arial Black" pitchFamily="34" charset="0"/>
            </a:endParaRPr>
          </a:p>
          <a:p>
            <a:pPr algn="ctr" eaLnBrk="0" hangingPunct="0"/>
            <a:r>
              <a:rPr lang="en-US" sz="3200" b="1" dirty="0" smtClean="0">
                <a:solidFill>
                  <a:schemeClr val="bg1"/>
                </a:solidFill>
                <a:latin typeface="Arial Black" pitchFamily="34" charset="0"/>
              </a:rPr>
              <a:t>(</a:t>
            </a:r>
            <a:r>
              <a:rPr lang="tr-TR" sz="2800" b="1" dirty="0" smtClean="0">
                <a:solidFill>
                  <a:schemeClr val="bg1"/>
                </a:solidFill>
                <a:latin typeface="Arial Black" pitchFamily="34" charset="0"/>
              </a:rPr>
              <a:t>ILO/2008, Yıllık</a:t>
            </a:r>
            <a:r>
              <a:rPr lang="en-US" sz="3200" b="1" dirty="0" smtClean="0">
                <a:solidFill>
                  <a:schemeClr val="bg1"/>
                </a:solidFill>
                <a:latin typeface="Arial Black" pitchFamily="34" charset="0"/>
              </a:rPr>
              <a:t>)</a:t>
            </a:r>
            <a:r>
              <a:rPr lang="fr-CH" sz="3200" b="1" dirty="0" smtClean="0">
                <a:solidFill>
                  <a:schemeClr val="bg1"/>
                </a:solidFill>
                <a:latin typeface="Arial Black" pitchFamily="34" charset="0"/>
              </a:rPr>
              <a:t> </a:t>
            </a:r>
            <a:endParaRPr lang="en-GB" sz="3200" b="1" dirty="0">
              <a:solidFill>
                <a:schemeClr val="bg1"/>
              </a:solidFill>
              <a:latin typeface="Arial Black" pitchFamily="34" charset="0"/>
            </a:endParaRPr>
          </a:p>
        </p:txBody>
      </p:sp>
      <p:sp>
        <p:nvSpPr>
          <p:cNvPr id="4" name="Dikdörtgen 3"/>
          <p:cNvSpPr/>
          <p:nvPr/>
        </p:nvSpPr>
        <p:spPr>
          <a:xfrm>
            <a:off x="-205854" y="1772816"/>
            <a:ext cx="9181464" cy="4154984"/>
          </a:xfrm>
          <a:prstGeom prst="rect">
            <a:avLst/>
          </a:prstGeom>
        </p:spPr>
        <p:txBody>
          <a:bodyPr wrap="square">
            <a:spAutoFit/>
          </a:bodyPr>
          <a:lstStyle/>
          <a:p>
            <a:pPr eaLnBrk="0" hangingPunct="0"/>
            <a:r>
              <a:rPr lang="tr-TR" sz="2400" b="1" dirty="0" smtClean="0">
                <a:latin typeface="Arial Black" pitchFamily="34" charset="0"/>
              </a:rPr>
              <a:t>  </a:t>
            </a:r>
            <a:r>
              <a:rPr lang="en-US" sz="2400" b="1" dirty="0" err="1" smtClean="0">
                <a:latin typeface="Arial Black" pitchFamily="34" charset="0"/>
              </a:rPr>
              <a:t>Dünya</a:t>
            </a:r>
            <a:r>
              <a:rPr lang="en-US" sz="2400" b="1" dirty="0" smtClean="0">
                <a:latin typeface="Arial Black" pitchFamily="34" charset="0"/>
              </a:rPr>
              <a:t> </a:t>
            </a:r>
            <a:r>
              <a:rPr lang="en-US" sz="2400" b="1" dirty="0" err="1">
                <a:latin typeface="Arial Black" pitchFamily="34" charset="0"/>
              </a:rPr>
              <a:t>toplam</a:t>
            </a:r>
            <a:r>
              <a:rPr lang="en-US" sz="2400" b="1" dirty="0">
                <a:latin typeface="Arial Black" pitchFamily="34" charset="0"/>
              </a:rPr>
              <a:t> </a:t>
            </a:r>
            <a:r>
              <a:rPr lang="en-US" sz="2400" b="1" dirty="0" err="1">
                <a:latin typeface="Arial Black" pitchFamily="34" charset="0"/>
              </a:rPr>
              <a:t>işgücü</a:t>
            </a:r>
            <a:r>
              <a:rPr lang="fr-CH" sz="2400" b="1" dirty="0">
                <a:latin typeface="Arial Black" pitchFamily="34" charset="0"/>
              </a:rPr>
              <a:t>:		 </a:t>
            </a:r>
            <a:r>
              <a:rPr lang="tr-TR" sz="2400" b="1" dirty="0">
                <a:latin typeface="Arial Black" pitchFamily="34" charset="0"/>
              </a:rPr>
              <a:t>  </a:t>
            </a:r>
            <a:r>
              <a:rPr lang="tr-TR" sz="2400" b="1" dirty="0" smtClean="0">
                <a:latin typeface="Arial Black" pitchFamily="34" charset="0"/>
              </a:rPr>
              <a:t>             </a:t>
            </a:r>
            <a:r>
              <a:rPr lang="fr-CH" sz="2400" b="1" dirty="0" smtClean="0">
                <a:latin typeface="Arial Black" pitchFamily="34" charset="0"/>
              </a:rPr>
              <a:t>2.8 </a:t>
            </a:r>
            <a:r>
              <a:rPr lang="en-US" sz="2400" b="1" dirty="0" err="1">
                <a:latin typeface="Arial Black" pitchFamily="34" charset="0"/>
              </a:rPr>
              <a:t>milyar</a:t>
            </a:r>
            <a:r>
              <a:rPr lang="fr-CH" sz="2400" b="1" dirty="0">
                <a:latin typeface="Arial Black" pitchFamily="34" charset="0"/>
              </a:rPr>
              <a:t>	</a:t>
            </a:r>
            <a:endParaRPr lang="tr-TR" sz="2400" b="1" dirty="0">
              <a:latin typeface="Arial Black" pitchFamily="34" charset="0"/>
            </a:endParaRPr>
          </a:p>
          <a:p>
            <a:pPr eaLnBrk="0" hangingPunct="0"/>
            <a:r>
              <a:rPr lang="tr-TR" sz="2400" b="1" dirty="0">
                <a:latin typeface="Arial Black" pitchFamily="34" charset="0"/>
              </a:rPr>
              <a:t>              </a:t>
            </a:r>
            <a:r>
              <a:rPr lang="en-US" sz="2400" b="1" dirty="0" err="1">
                <a:latin typeface="Arial Black" pitchFamily="34" charset="0"/>
              </a:rPr>
              <a:t>İşle</a:t>
            </a:r>
            <a:r>
              <a:rPr lang="en-US" sz="2400" b="1" dirty="0">
                <a:latin typeface="Arial Black" pitchFamily="34" charset="0"/>
              </a:rPr>
              <a:t> </a:t>
            </a:r>
            <a:r>
              <a:rPr lang="en-US" sz="2400" b="1" dirty="0" err="1">
                <a:latin typeface="Arial Black" pitchFamily="34" charset="0"/>
              </a:rPr>
              <a:t>ilgili</a:t>
            </a:r>
            <a:r>
              <a:rPr lang="en-US" sz="2400" b="1" dirty="0">
                <a:latin typeface="Arial Black" pitchFamily="34" charset="0"/>
              </a:rPr>
              <a:t> </a:t>
            </a:r>
            <a:r>
              <a:rPr lang="en-US" sz="2400" b="1" dirty="0" err="1">
                <a:latin typeface="Arial Black" pitchFamily="34" charset="0"/>
              </a:rPr>
              <a:t>ölümler</a:t>
            </a:r>
            <a:r>
              <a:rPr lang="en-US" sz="2400" b="1" dirty="0">
                <a:latin typeface="Arial Black" pitchFamily="34" charset="0"/>
              </a:rPr>
              <a:t> :</a:t>
            </a:r>
            <a:r>
              <a:rPr lang="fr-CH" sz="2400" b="1" dirty="0">
                <a:latin typeface="Arial Black" pitchFamily="34" charset="0"/>
              </a:rPr>
              <a:t>	</a:t>
            </a:r>
            <a:r>
              <a:rPr lang="en-US" sz="2400" b="1" dirty="0">
                <a:latin typeface="Arial Black" pitchFamily="34" charset="0"/>
              </a:rPr>
              <a:t>             </a:t>
            </a:r>
            <a:r>
              <a:rPr lang="tr-TR" sz="2400" b="1" dirty="0">
                <a:latin typeface="Arial Black" pitchFamily="34" charset="0"/>
              </a:rPr>
              <a:t>  </a:t>
            </a:r>
            <a:r>
              <a:rPr lang="tr-TR" sz="2400" b="1" dirty="0" smtClean="0">
                <a:latin typeface="Arial Black" pitchFamily="34" charset="0"/>
              </a:rPr>
              <a:t>         </a:t>
            </a:r>
            <a:r>
              <a:rPr lang="fr-CH" sz="2400" b="1" dirty="0" smtClean="0">
                <a:latin typeface="Arial Black" pitchFamily="34" charset="0"/>
              </a:rPr>
              <a:t>2.2 </a:t>
            </a:r>
            <a:r>
              <a:rPr lang="fr-CH" sz="2400" b="1" dirty="0">
                <a:latin typeface="Arial Black" pitchFamily="34" charset="0"/>
              </a:rPr>
              <a:t>mil</a:t>
            </a:r>
            <a:r>
              <a:rPr lang="en-US" sz="2400" b="1" dirty="0">
                <a:latin typeface="Arial Black" pitchFamily="34" charset="0"/>
              </a:rPr>
              <a:t>yon</a:t>
            </a:r>
            <a:endParaRPr lang="fr-CH" sz="2400" b="1" dirty="0">
              <a:latin typeface="Arial Black" pitchFamily="34" charset="0"/>
            </a:endParaRPr>
          </a:p>
          <a:p>
            <a:pPr eaLnBrk="0" hangingPunct="0"/>
            <a:r>
              <a:rPr lang="en-US" sz="2400" b="1" i="1" dirty="0">
                <a:solidFill>
                  <a:schemeClr val="bg1"/>
                </a:solidFill>
                <a:latin typeface="Arial Black" pitchFamily="34" charset="0"/>
              </a:rPr>
              <a:t>          </a:t>
            </a:r>
            <a:r>
              <a:rPr lang="tr-TR" sz="2400" b="1" i="1" dirty="0" smtClean="0">
                <a:solidFill>
                  <a:schemeClr val="bg1"/>
                </a:solidFill>
                <a:latin typeface="Arial Black" pitchFamily="34" charset="0"/>
              </a:rPr>
              <a:t>      </a:t>
            </a:r>
            <a:r>
              <a:rPr lang="en-US" sz="2400" b="1" i="1" dirty="0" err="1" smtClean="0">
                <a:solidFill>
                  <a:schemeClr val="bg1"/>
                </a:solidFill>
                <a:latin typeface="Arial Black" pitchFamily="34" charset="0"/>
              </a:rPr>
              <a:t>Meslek</a:t>
            </a:r>
            <a:r>
              <a:rPr lang="en-US" sz="2400" b="1" i="1" dirty="0" smtClean="0">
                <a:solidFill>
                  <a:schemeClr val="bg1"/>
                </a:solidFill>
                <a:latin typeface="Arial Black" pitchFamily="34" charset="0"/>
              </a:rPr>
              <a:t> </a:t>
            </a:r>
            <a:r>
              <a:rPr lang="en-US" sz="2400" b="1" i="1" dirty="0" err="1">
                <a:solidFill>
                  <a:schemeClr val="bg1"/>
                </a:solidFill>
                <a:latin typeface="Arial Black" pitchFamily="34" charset="0"/>
              </a:rPr>
              <a:t>hastalıkları</a:t>
            </a:r>
            <a:r>
              <a:rPr lang="fr-CH" sz="2400" b="1" i="1" dirty="0">
                <a:solidFill>
                  <a:schemeClr val="bg1"/>
                </a:solidFill>
                <a:latin typeface="Arial Black" pitchFamily="34" charset="0"/>
              </a:rPr>
              <a:t>:</a:t>
            </a:r>
            <a:r>
              <a:rPr lang="tr-TR" sz="2400" b="1" i="1" dirty="0">
                <a:solidFill>
                  <a:schemeClr val="bg1"/>
                </a:solidFill>
                <a:latin typeface="Arial Black" pitchFamily="34" charset="0"/>
              </a:rPr>
              <a:t>                      </a:t>
            </a:r>
            <a:r>
              <a:rPr lang="tr-TR" sz="2400" b="1" i="1" dirty="0" smtClean="0">
                <a:solidFill>
                  <a:schemeClr val="bg1"/>
                </a:solidFill>
                <a:latin typeface="Arial Black" pitchFamily="34" charset="0"/>
              </a:rPr>
              <a:t> </a:t>
            </a:r>
            <a:r>
              <a:rPr lang="fr-CH" sz="2400" b="1" i="1" dirty="0" smtClean="0">
                <a:solidFill>
                  <a:schemeClr val="bg1"/>
                </a:solidFill>
                <a:latin typeface="Arial Black" pitchFamily="34" charset="0"/>
              </a:rPr>
              <a:t>1</a:t>
            </a:r>
            <a:r>
              <a:rPr lang="tr-TR" sz="2400" b="1" i="1" dirty="0" smtClean="0">
                <a:solidFill>
                  <a:schemeClr val="bg1"/>
                </a:solidFill>
                <a:latin typeface="Arial Black" pitchFamily="34" charset="0"/>
              </a:rPr>
              <a:t>.7 </a:t>
            </a:r>
            <a:r>
              <a:rPr lang="fr-CH" sz="2400" b="1" i="1" dirty="0" smtClean="0">
                <a:solidFill>
                  <a:schemeClr val="bg1"/>
                </a:solidFill>
                <a:latin typeface="Arial Black" pitchFamily="34" charset="0"/>
              </a:rPr>
              <a:t>mil</a:t>
            </a:r>
            <a:r>
              <a:rPr lang="en-US" sz="2400" b="1" i="1" dirty="0">
                <a:solidFill>
                  <a:schemeClr val="bg1"/>
                </a:solidFill>
                <a:latin typeface="Arial Black" pitchFamily="34" charset="0"/>
              </a:rPr>
              <a:t>yon</a:t>
            </a:r>
            <a:endParaRPr lang="tr-TR" sz="2400" b="1" i="1" dirty="0">
              <a:solidFill>
                <a:schemeClr val="bg1"/>
              </a:solidFill>
              <a:latin typeface="Arial Black" pitchFamily="34" charset="0"/>
            </a:endParaRPr>
          </a:p>
          <a:p>
            <a:pPr eaLnBrk="0" hangingPunct="0"/>
            <a:r>
              <a:rPr lang="en-US" sz="2400" b="1" i="1" dirty="0" smtClean="0">
                <a:solidFill>
                  <a:schemeClr val="bg1"/>
                </a:solidFill>
                <a:latin typeface="Arial Black" pitchFamily="34" charset="0"/>
              </a:rPr>
              <a:t>  </a:t>
            </a:r>
            <a:r>
              <a:rPr lang="tr-TR" sz="2400" b="1" i="1" dirty="0" smtClean="0">
                <a:solidFill>
                  <a:schemeClr val="bg1"/>
                </a:solidFill>
                <a:latin typeface="Arial Black" pitchFamily="34" charset="0"/>
              </a:rPr>
              <a:t> </a:t>
            </a:r>
            <a:r>
              <a:rPr lang="en-US" sz="2400" b="1" i="1" dirty="0" smtClean="0">
                <a:solidFill>
                  <a:schemeClr val="bg1"/>
                </a:solidFill>
                <a:latin typeface="Arial Black" pitchFamily="34" charset="0"/>
              </a:rPr>
              <a:t> </a:t>
            </a:r>
            <a:r>
              <a:rPr lang="tr-TR" sz="2400" b="1" i="1" dirty="0" smtClean="0">
                <a:solidFill>
                  <a:schemeClr val="bg1"/>
                </a:solidFill>
                <a:latin typeface="Arial Black" pitchFamily="34" charset="0"/>
              </a:rPr>
              <a:t>            </a:t>
            </a:r>
            <a:r>
              <a:rPr lang="en-US" sz="2400" b="1" i="1" dirty="0" err="1" smtClean="0">
                <a:solidFill>
                  <a:schemeClr val="bg1"/>
                </a:solidFill>
                <a:latin typeface="Arial Black" pitchFamily="34" charset="0"/>
              </a:rPr>
              <a:t>iş</a:t>
            </a:r>
            <a:r>
              <a:rPr lang="en-US" sz="2400" b="1" i="1" dirty="0" smtClean="0">
                <a:solidFill>
                  <a:schemeClr val="bg1"/>
                </a:solidFill>
                <a:latin typeface="Arial Black" pitchFamily="34" charset="0"/>
              </a:rPr>
              <a:t> </a:t>
            </a:r>
            <a:r>
              <a:rPr lang="en-US" sz="2400" b="1" i="1" dirty="0" err="1">
                <a:solidFill>
                  <a:schemeClr val="bg1"/>
                </a:solidFill>
                <a:latin typeface="Arial Black" pitchFamily="34" charset="0"/>
              </a:rPr>
              <a:t>kazaları</a:t>
            </a:r>
            <a:r>
              <a:rPr lang="fr-CH" sz="2400" b="1" i="1" dirty="0">
                <a:solidFill>
                  <a:schemeClr val="bg1"/>
                </a:solidFill>
                <a:latin typeface="Arial Black" pitchFamily="34" charset="0"/>
              </a:rPr>
              <a:t>:		</a:t>
            </a:r>
            <a:r>
              <a:rPr lang="en-US" sz="2400" b="1" i="1" dirty="0">
                <a:solidFill>
                  <a:schemeClr val="bg1"/>
                </a:solidFill>
                <a:latin typeface="Arial Black" pitchFamily="34" charset="0"/>
              </a:rPr>
              <a:t>             </a:t>
            </a:r>
            <a:r>
              <a:rPr lang="tr-TR" sz="2400" b="1" i="1" dirty="0">
                <a:solidFill>
                  <a:schemeClr val="bg1"/>
                </a:solidFill>
                <a:latin typeface="Arial Black" pitchFamily="34" charset="0"/>
              </a:rPr>
              <a:t>  </a:t>
            </a:r>
            <a:r>
              <a:rPr lang="tr-TR" sz="2400" b="1" i="1" dirty="0" smtClean="0">
                <a:solidFill>
                  <a:schemeClr val="bg1"/>
                </a:solidFill>
                <a:latin typeface="Arial Black" pitchFamily="34" charset="0"/>
              </a:rPr>
              <a:t>         </a:t>
            </a:r>
            <a:r>
              <a:rPr lang="tr-TR" sz="2400" b="1" i="1" dirty="0">
                <a:solidFill>
                  <a:schemeClr val="bg1"/>
                </a:solidFill>
                <a:latin typeface="Arial Black" pitchFamily="34" charset="0"/>
              </a:rPr>
              <a:t> </a:t>
            </a:r>
            <a:r>
              <a:rPr lang="tr-TR" sz="2400" b="1" i="1" dirty="0" smtClean="0">
                <a:solidFill>
                  <a:schemeClr val="bg1"/>
                </a:solidFill>
                <a:latin typeface="Arial Black" pitchFamily="34" charset="0"/>
              </a:rPr>
              <a:t> 0.5 </a:t>
            </a:r>
            <a:r>
              <a:rPr lang="fr-CH" sz="2400" b="1" i="1" dirty="0" smtClean="0">
                <a:solidFill>
                  <a:schemeClr val="bg1"/>
                </a:solidFill>
                <a:latin typeface="Arial Black" pitchFamily="34" charset="0"/>
              </a:rPr>
              <a:t>mil</a:t>
            </a:r>
            <a:r>
              <a:rPr lang="en-US" sz="2400" b="1" i="1" dirty="0">
                <a:solidFill>
                  <a:schemeClr val="bg1"/>
                </a:solidFill>
                <a:latin typeface="Arial Black" pitchFamily="34" charset="0"/>
              </a:rPr>
              <a:t>yon</a:t>
            </a:r>
            <a:endParaRPr lang="fr-CH" sz="2400" b="1" i="1" dirty="0">
              <a:solidFill>
                <a:schemeClr val="bg1"/>
              </a:solidFill>
              <a:latin typeface="Arial Black" pitchFamily="34" charset="0"/>
            </a:endParaRPr>
          </a:p>
          <a:p>
            <a:pPr eaLnBrk="0" hangingPunct="0"/>
            <a:r>
              <a:rPr lang="en-US" sz="2400" b="1" dirty="0" err="1" smtClean="0">
                <a:latin typeface="Arial Black" pitchFamily="34" charset="0"/>
              </a:rPr>
              <a:t>Dünya</a:t>
            </a:r>
            <a:r>
              <a:rPr lang="fr-CH" sz="2400" b="1" dirty="0" smtClean="0">
                <a:latin typeface="Arial Black" pitchFamily="34" charset="0"/>
              </a:rPr>
              <a:t> </a:t>
            </a:r>
            <a:r>
              <a:rPr lang="fr-CH" sz="2400" b="1" dirty="0">
                <a:latin typeface="Arial Black" pitchFamily="34" charset="0"/>
              </a:rPr>
              <a:t>G</a:t>
            </a:r>
            <a:r>
              <a:rPr lang="en-US" sz="2400" b="1" dirty="0" err="1">
                <a:latin typeface="Arial Black" pitchFamily="34" charset="0"/>
              </a:rPr>
              <a:t>SH’sı</a:t>
            </a:r>
            <a:r>
              <a:rPr lang="fr-CH" sz="2400" b="1" dirty="0">
                <a:latin typeface="Arial Black" pitchFamily="34" charset="0"/>
              </a:rPr>
              <a:t> (</a:t>
            </a:r>
            <a:r>
              <a:rPr lang="en-US" sz="2400" b="1" dirty="0" err="1">
                <a:latin typeface="Arial Black" pitchFamily="34" charset="0"/>
              </a:rPr>
              <a:t>gelir</a:t>
            </a:r>
            <a:r>
              <a:rPr lang="fr-CH" sz="2400" b="1" dirty="0">
                <a:latin typeface="Arial Black" pitchFamily="34" charset="0"/>
              </a:rPr>
              <a:t>)</a:t>
            </a:r>
            <a:r>
              <a:rPr lang="en-US" sz="2400" b="1" dirty="0">
                <a:latin typeface="Arial Black" pitchFamily="34" charset="0"/>
              </a:rPr>
              <a:t>:</a:t>
            </a:r>
            <a:r>
              <a:rPr lang="fr-CH" sz="2400" b="1" dirty="0">
                <a:latin typeface="Arial Black" pitchFamily="34" charset="0"/>
              </a:rPr>
              <a:t>			</a:t>
            </a:r>
            <a:r>
              <a:rPr lang="tr-TR" sz="2400" b="1" dirty="0" smtClean="0">
                <a:latin typeface="Arial Black" pitchFamily="34" charset="0"/>
              </a:rPr>
              <a:t>         </a:t>
            </a:r>
            <a:r>
              <a:rPr lang="fr-CH" sz="2400" b="1" dirty="0" smtClean="0">
                <a:latin typeface="Arial Black" pitchFamily="34" charset="0"/>
              </a:rPr>
              <a:t>30 </a:t>
            </a:r>
            <a:r>
              <a:rPr lang="en-US" sz="2400" b="1" dirty="0" err="1">
                <a:latin typeface="Arial Black" pitchFamily="34" charset="0"/>
              </a:rPr>
              <a:t>trilyon</a:t>
            </a:r>
            <a:r>
              <a:rPr lang="en-US" sz="2400" b="1" dirty="0">
                <a:latin typeface="Arial Black" pitchFamily="34" charset="0"/>
              </a:rPr>
              <a:t> </a:t>
            </a:r>
            <a:r>
              <a:rPr lang="en-US" sz="2400" b="1" dirty="0" err="1">
                <a:latin typeface="Arial Black" pitchFamily="34" charset="0"/>
              </a:rPr>
              <a:t>dolar</a:t>
            </a:r>
            <a:endParaRPr lang="fr-CH" sz="2400" b="1" dirty="0">
              <a:latin typeface="Arial Black" pitchFamily="34" charset="0"/>
            </a:endParaRPr>
          </a:p>
          <a:p>
            <a:pPr eaLnBrk="0" hangingPunct="0"/>
            <a:r>
              <a:rPr lang="en-US" sz="2400" b="1" dirty="0" err="1">
                <a:latin typeface="Arial Black" pitchFamily="34" charset="0"/>
              </a:rPr>
              <a:t>Kaza</a:t>
            </a:r>
            <a:r>
              <a:rPr lang="en-US" sz="2400" b="1" dirty="0">
                <a:latin typeface="Arial Black" pitchFamily="34" charset="0"/>
              </a:rPr>
              <a:t> </a:t>
            </a:r>
            <a:r>
              <a:rPr lang="en-US" sz="2400" b="1" dirty="0" err="1">
                <a:latin typeface="Arial Black" pitchFamily="34" charset="0"/>
              </a:rPr>
              <a:t>ve</a:t>
            </a:r>
            <a:r>
              <a:rPr lang="en-US" sz="2400" b="1" dirty="0">
                <a:latin typeface="Arial Black" pitchFamily="34" charset="0"/>
              </a:rPr>
              <a:t> hast. </a:t>
            </a:r>
            <a:r>
              <a:rPr lang="en-US" sz="2400" b="1" dirty="0" err="1">
                <a:latin typeface="Arial Black" pitchFamily="34" charset="0"/>
              </a:rPr>
              <a:t>nedeniyle</a:t>
            </a:r>
            <a:r>
              <a:rPr lang="en-US" sz="2400" b="1" dirty="0">
                <a:latin typeface="Arial Black" pitchFamily="34" charset="0"/>
              </a:rPr>
              <a:t> </a:t>
            </a:r>
            <a:r>
              <a:rPr lang="en-US" sz="2000" b="1" dirty="0" err="1">
                <a:latin typeface="Arial Black" pitchFamily="34" charset="0"/>
              </a:rPr>
              <a:t>kayb</a:t>
            </a:r>
            <a:r>
              <a:rPr lang="en-US" sz="2000" b="1" dirty="0">
                <a:latin typeface="Arial Black" pitchFamily="34" charset="0"/>
              </a:rPr>
              <a:t>. GSH</a:t>
            </a:r>
            <a:r>
              <a:rPr lang="en-US" sz="2400" b="1" dirty="0">
                <a:latin typeface="Arial Black" pitchFamily="34" charset="0"/>
              </a:rPr>
              <a:t>:</a:t>
            </a:r>
            <a:r>
              <a:rPr lang="fr-CH" sz="2400" b="1" dirty="0">
                <a:latin typeface="Arial Black" pitchFamily="34" charset="0"/>
              </a:rPr>
              <a:t>   </a:t>
            </a:r>
            <a:r>
              <a:rPr lang="en-US" sz="2400" b="1" dirty="0">
                <a:latin typeface="Arial Black" pitchFamily="34" charset="0"/>
              </a:rPr>
              <a:t>       </a:t>
            </a:r>
            <a:r>
              <a:rPr lang="tr-TR" sz="2400" b="1" dirty="0" smtClean="0">
                <a:latin typeface="Arial Black" pitchFamily="34" charset="0"/>
              </a:rPr>
              <a:t>    % </a:t>
            </a:r>
            <a:r>
              <a:rPr lang="fr-CH" sz="2400" b="1" dirty="0">
                <a:latin typeface="Arial Black" pitchFamily="34" charset="0"/>
              </a:rPr>
              <a:t>4 </a:t>
            </a:r>
          </a:p>
          <a:p>
            <a:pPr marL="0" lvl="2" eaLnBrk="0" hangingPunct="0"/>
            <a:r>
              <a:rPr lang="tr-TR" sz="2400" b="1" dirty="0" smtClean="0">
                <a:latin typeface="Arial Black" pitchFamily="34" charset="0"/>
              </a:rPr>
              <a:t> </a:t>
            </a:r>
            <a:r>
              <a:rPr lang="en-US" sz="2400" b="1" dirty="0" smtClean="0">
                <a:latin typeface="Arial Black" pitchFamily="34" charset="0"/>
              </a:rPr>
              <a:t>Okuma </a:t>
            </a:r>
            <a:r>
              <a:rPr lang="en-US" sz="2400" b="1" dirty="0" err="1">
                <a:latin typeface="Arial Black" pitchFamily="34" charset="0"/>
              </a:rPr>
              <a:t>yazma</a:t>
            </a:r>
            <a:r>
              <a:rPr lang="en-US" sz="2400" b="1" dirty="0">
                <a:latin typeface="Arial Black" pitchFamily="34" charset="0"/>
              </a:rPr>
              <a:t> </a:t>
            </a:r>
            <a:r>
              <a:rPr lang="en-US" sz="2400" b="1" dirty="0" err="1">
                <a:latin typeface="Arial Black" pitchFamily="34" charset="0"/>
              </a:rPr>
              <a:t>bilmeyenler</a:t>
            </a:r>
            <a:r>
              <a:rPr lang="fr-CH" sz="2400" b="1" dirty="0">
                <a:latin typeface="Arial Black" pitchFamily="34" charset="0"/>
              </a:rPr>
              <a:t>:		</a:t>
            </a:r>
            <a:r>
              <a:rPr lang="tr-TR" sz="2400" b="1" dirty="0">
                <a:latin typeface="Arial Black" pitchFamily="34" charset="0"/>
              </a:rPr>
              <a:t> </a:t>
            </a:r>
            <a:r>
              <a:rPr lang="tr-TR" sz="2400" b="1" dirty="0" smtClean="0">
                <a:latin typeface="Arial Black" pitchFamily="34" charset="0"/>
              </a:rPr>
              <a:t>  </a:t>
            </a:r>
            <a:r>
              <a:rPr lang="fr-CH" sz="2400" b="1" dirty="0" smtClean="0">
                <a:latin typeface="Arial Black" pitchFamily="34" charset="0"/>
              </a:rPr>
              <a:t>1</a:t>
            </a:r>
            <a:r>
              <a:rPr lang="en-US" sz="2400" b="1" dirty="0">
                <a:latin typeface="Arial Black" pitchFamily="34" charset="0"/>
              </a:rPr>
              <a:t>.5 </a:t>
            </a:r>
            <a:r>
              <a:rPr lang="en-US" sz="2400" b="1" dirty="0" err="1" smtClean="0">
                <a:latin typeface="Arial Black" pitchFamily="34" charset="0"/>
              </a:rPr>
              <a:t>milyar</a:t>
            </a:r>
            <a:endParaRPr lang="tr-TR" sz="2400" b="1" dirty="0" smtClean="0">
              <a:latin typeface="Arial Black" pitchFamily="34" charset="0"/>
            </a:endParaRPr>
          </a:p>
          <a:p>
            <a:pPr marL="0" lvl="2" eaLnBrk="0" hangingPunct="0"/>
            <a:endParaRPr lang="fr-CH" sz="2400" b="1" dirty="0">
              <a:latin typeface="Arial Black" pitchFamily="34" charset="0"/>
            </a:endParaRPr>
          </a:p>
          <a:p>
            <a:pPr marL="0" lvl="2" eaLnBrk="0" hangingPunct="0"/>
            <a:r>
              <a:rPr lang="tr-TR" sz="2400" b="1" dirty="0" smtClean="0">
                <a:latin typeface="Arial Black" pitchFamily="34" charset="0"/>
              </a:rPr>
              <a:t>      </a:t>
            </a:r>
            <a:r>
              <a:rPr lang="en-US" sz="2400" b="1" dirty="0" err="1" smtClean="0">
                <a:latin typeface="Arial Black" pitchFamily="34" charset="0"/>
              </a:rPr>
              <a:t>Mutlak</a:t>
            </a:r>
            <a:r>
              <a:rPr lang="en-US" sz="2400" b="1" dirty="0" smtClean="0">
                <a:latin typeface="Arial Black" pitchFamily="34" charset="0"/>
              </a:rPr>
              <a:t> </a:t>
            </a:r>
            <a:r>
              <a:rPr lang="en-US" sz="2400" b="1" dirty="0" err="1">
                <a:latin typeface="Arial Black" pitchFamily="34" charset="0"/>
              </a:rPr>
              <a:t>Yoksulluk</a:t>
            </a:r>
            <a:r>
              <a:rPr lang="en-US" sz="2400" b="1" dirty="0">
                <a:latin typeface="Arial Black" pitchFamily="34" charset="0"/>
              </a:rPr>
              <a:t> </a:t>
            </a:r>
            <a:r>
              <a:rPr lang="en-US" sz="2400" b="1" dirty="0" err="1">
                <a:latin typeface="Arial Black" pitchFamily="34" charset="0"/>
              </a:rPr>
              <a:t>sınırındakiler</a:t>
            </a:r>
            <a:r>
              <a:rPr lang="fr-CH" sz="2400" b="1" dirty="0">
                <a:latin typeface="Arial Black" pitchFamily="34" charset="0"/>
              </a:rPr>
              <a:t>:	</a:t>
            </a:r>
            <a:r>
              <a:rPr lang="tr-TR" sz="2400" b="1" dirty="0">
                <a:latin typeface="Arial Black" pitchFamily="34" charset="0"/>
              </a:rPr>
              <a:t>  </a:t>
            </a:r>
            <a:r>
              <a:rPr lang="tr-TR" sz="2400" b="1" dirty="0" smtClean="0">
                <a:latin typeface="Arial Black" pitchFamily="34" charset="0"/>
              </a:rPr>
              <a:t>  </a:t>
            </a:r>
            <a:r>
              <a:rPr lang="fr-CH" sz="2400" b="1" dirty="0" smtClean="0">
                <a:latin typeface="Arial Black" pitchFamily="34" charset="0"/>
              </a:rPr>
              <a:t>1</a:t>
            </a:r>
            <a:r>
              <a:rPr lang="en-US" sz="2400" b="1" dirty="0" smtClean="0">
                <a:latin typeface="Arial Black" pitchFamily="34" charset="0"/>
              </a:rPr>
              <a:t> </a:t>
            </a:r>
            <a:r>
              <a:rPr lang="en-US" sz="2400" b="1" dirty="0" err="1">
                <a:latin typeface="Arial Black" pitchFamily="34" charset="0"/>
              </a:rPr>
              <a:t>milyar</a:t>
            </a:r>
            <a:endParaRPr lang="fr-CH" sz="2400" b="1" dirty="0">
              <a:latin typeface="Arial Black" pitchFamily="34" charset="0"/>
            </a:endParaRPr>
          </a:p>
          <a:p>
            <a:pPr eaLnBrk="0" hangingPunct="0"/>
            <a:r>
              <a:rPr lang="tr-TR" sz="2400" b="1" dirty="0" smtClean="0">
                <a:latin typeface="Arial Black" pitchFamily="34" charset="0"/>
              </a:rPr>
              <a:t>         </a:t>
            </a:r>
            <a:r>
              <a:rPr lang="en-US" sz="2400" b="1" dirty="0" err="1" smtClean="0">
                <a:latin typeface="Arial Black" pitchFamily="34" charset="0"/>
              </a:rPr>
              <a:t>Çocuk</a:t>
            </a:r>
            <a:r>
              <a:rPr lang="en-US" sz="2400" b="1" dirty="0" smtClean="0">
                <a:latin typeface="Arial Black" pitchFamily="34" charset="0"/>
              </a:rPr>
              <a:t> </a:t>
            </a:r>
            <a:r>
              <a:rPr lang="en-US" sz="2400" b="1" dirty="0" err="1">
                <a:latin typeface="Arial Black" pitchFamily="34" charset="0"/>
              </a:rPr>
              <a:t>işçiler</a:t>
            </a:r>
            <a:r>
              <a:rPr lang="fr-CH" sz="2400" b="1" dirty="0">
                <a:latin typeface="Arial Black" pitchFamily="34" charset="0"/>
              </a:rPr>
              <a:t>:			</a:t>
            </a:r>
            <a:r>
              <a:rPr lang="tr-TR" sz="2400" b="1" dirty="0" smtClean="0">
                <a:latin typeface="Arial Black" pitchFamily="34" charset="0"/>
              </a:rPr>
              <a:t>       </a:t>
            </a:r>
            <a:r>
              <a:rPr lang="fr-CH" sz="2400" b="1" dirty="0" smtClean="0">
                <a:latin typeface="Arial Black" pitchFamily="34" charset="0"/>
              </a:rPr>
              <a:t>246 </a:t>
            </a:r>
            <a:r>
              <a:rPr lang="fr-CH" sz="2400" b="1" dirty="0">
                <a:latin typeface="Arial Black" pitchFamily="34" charset="0"/>
              </a:rPr>
              <a:t>mil</a:t>
            </a:r>
            <a:r>
              <a:rPr lang="en-US" sz="2400" b="1" dirty="0">
                <a:latin typeface="Arial Black" pitchFamily="34" charset="0"/>
              </a:rPr>
              <a:t>yon</a:t>
            </a:r>
            <a:r>
              <a:rPr lang="fr-CH" sz="2400" b="1" dirty="0">
                <a:latin typeface="Arial Black" pitchFamily="34" charset="0"/>
              </a:rPr>
              <a:t> </a:t>
            </a:r>
            <a:r>
              <a:rPr lang="fr-CH" sz="2000" b="1" dirty="0">
                <a:solidFill>
                  <a:srgbClr val="FFFFFF"/>
                </a:solidFill>
                <a:latin typeface="Futura XBlkCn BT"/>
              </a:rPr>
              <a:t>	</a:t>
            </a:r>
            <a:r>
              <a:rPr lang="fr-CH" sz="2000" b="1" dirty="0">
                <a:solidFill>
                  <a:srgbClr val="000099"/>
                </a:solidFill>
                <a:latin typeface="Futura XBlkCn BT"/>
              </a:rPr>
              <a:t> </a:t>
            </a:r>
            <a:endParaRPr lang="en-GB" sz="2000" b="1" dirty="0">
              <a:solidFill>
                <a:srgbClr val="000099"/>
              </a:solidFill>
              <a:latin typeface="Futura XBlkCn BT"/>
            </a:endParaRPr>
          </a:p>
        </p:txBody>
      </p:sp>
    </p:spTree>
    <p:extLst>
      <p:ext uri="{BB962C8B-B14F-4D97-AF65-F5344CB8AC3E}">
        <p14:creationId xmlns:p14="http://schemas.microsoft.com/office/powerpoint/2010/main" val="2950541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9872" y="188640"/>
            <a:ext cx="5542120" cy="4525963"/>
          </a:xfrm>
        </p:spPr>
        <p:txBody>
          <a:bodyPr>
            <a:noAutofit/>
          </a:bodyPr>
          <a:lstStyle/>
          <a:p>
            <a:pPr marL="0" indent="0">
              <a:buNone/>
            </a:pPr>
            <a:r>
              <a:rPr lang="tr-TR" b="1" dirty="0" smtClean="0">
                <a:latin typeface="+mj-lt"/>
              </a:rPr>
              <a:t>ÇOCUK İŞÇİLİĞİ</a:t>
            </a:r>
          </a:p>
          <a:p>
            <a:pPr marL="0" indent="0" algn="just">
              <a:buNone/>
            </a:pPr>
            <a:endParaRPr lang="tr-TR" sz="2200" dirty="0" smtClean="0">
              <a:latin typeface="+mj-lt"/>
            </a:endParaRPr>
          </a:p>
          <a:p>
            <a:pPr marL="0" indent="0" algn="just">
              <a:buNone/>
            </a:pPr>
            <a:r>
              <a:rPr lang="tr-TR" sz="2200" dirty="0" smtClean="0">
                <a:latin typeface="+mj-lt"/>
              </a:rPr>
              <a:t>Çocuk </a:t>
            </a:r>
            <a:r>
              <a:rPr lang="tr-TR" sz="2200" dirty="0">
                <a:latin typeface="+mj-lt"/>
              </a:rPr>
              <a:t>işçiliği dünya gündeminde en üst sırada yer alması gereken ve ivedi çözüm bekleyen bir sorundur. </a:t>
            </a:r>
            <a:r>
              <a:rPr lang="tr-TR" sz="2200" dirty="0">
                <a:solidFill>
                  <a:srgbClr val="FF0000"/>
                </a:solidFill>
                <a:latin typeface="+mj-lt"/>
              </a:rPr>
              <a:t>Milyonlarca çocuk, fiziksel, zihinsel, eğitsel, sosyal, duygusal, ve kültürel gelişimlerine zarar veren ve ulusal yasalarla uluslararası standartlara uygun olmayan koşullarda çalışmaktadır</a:t>
            </a:r>
            <a:r>
              <a:rPr lang="tr-TR" sz="2200" dirty="0" smtClean="0">
                <a:solidFill>
                  <a:srgbClr val="FF0000"/>
                </a:solidFill>
                <a:latin typeface="+mj-lt"/>
              </a:rPr>
              <a:t>.</a:t>
            </a:r>
          </a:p>
          <a:p>
            <a:pPr marL="0" indent="0" algn="just">
              <a:buNone/>
            </a:pPr>
            <a:endParaRPr lang="tr-TR" sz="2200" dirty="0">
              <a:solidFill>
                <a:srgbClr val="FF0000"/>
              </a:solidFill>
              <a:latin typeface="+mj-lt"/>
            </a:endParaRPr>
          </a:p>
          <a:p>
            <a:pPr marL="0" indent="0" algn="just">
              <a:buNone/>
            </a:pPr>
            <a:r>
              <a:rPr lang="tr-TR" sz="2200" dirty="0" smtClean="0">
                <a:latin typeface="+mj-lt"/>
              </a:rPr>
              <a:t> </a:t>
            </a:r>
            <a:r>
              <a:rPr lang="tr-TR" sz="2200" dirty="0">
                <a:latin typeface="+mj-lt"/>
              </a:rPr>
              <a:t>Günümüzde çalışan çocukların sayısını kesin olarak söylemek mümkün olmasa da, ILO araştırmalarına göre </a:t>
            </a:r>
            <a:r>
              <a:rPr lang="tr-TR" sz="2200" dirty="0">
                <a:solidFill>
                  <a:srgbClr val="FF0000"/>
                </a:solidFill>
                <a:latin typeface="+mj-lt"/>
              </a:rPr>
              <a:t>dünyada 5-14 yaş grubunda 250 milyon çalışan çocuk bulunduğu, 12-17 yaş grubu 283 milyon çocuğun çalıştığı için okula devam edemediği tahmin edilmektedir.</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306207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94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0001" y="3833696"/>
            <a:ext cx="3171825" cy="26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899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3"/>
          <p:cNvSpPr>
            <a:spLocks noGrp="1" noChangeArrowheads="1"/>
          </p:cNvSpPr>
          <p:nvPr>
            <p:ph type="title"/>
          </p:nvPr>
        </p:nvSpPr>
        <p:spPr>
          <a:xfrm>
            <a:off x="475487" y="548680"/>
            <a:ext cx="8229600" cy="990600"/>
          </a:xfrm>
        </p:spPr>
        <p:txBody>
          <a:bodyPr>
            <a:noAutofit/>
          </a:bodyPr>
          <a:lstStyle/>
          <a:p>
            <a:r>
              <a:rPr lang="tr-TR" sz="3200" b="1" dirty="0" smtClean="0">
                <a:solidFill>
                  <a:schemeClr val="tx1"/>
                </a:solidFill>
                <a:latin typeface="+mj-lt"/>
              </a:rPr>
              <a:t>Tehlikeli İşlerde çalışan </a:t>
            </a:r>
            <a:r>
              <a:rPr lang="tr-TR" sz="3200" b="1" dirty="0">
                <a:solidFill>
                  <a:schemeClr val="tx1"/>
                </a:solidFill>
                <a:latin typeface="+mj-lt"/>
              </a:rPr>
              <a:t>5-17 yaş arası </a:t>
            </a:r>
            <a:r>
              <a:rPr lang="tr-TR" sz="3200" b="1" dirty="0" smtClean="0">
                <a:solidFill>
                  <a:schemeClr val="tx1"/>
                </a:solidFill>
                <a:latin typeface="+mj-lt"/>
              </a:rPr>
              <a:t>çocukların </a:t>
            </a:r>
            <a:r>
              <a:rPr lang="tr-TR" sz="3200" b="1" dirty="0">
                <a:solidFill>
                  <a:schemeClr val="tx1"/>
                </a:solidFill>
                <a:latin typeface="+mj-lt"/>
              </a:rPr>
              <a:t>bölgelere göre </a:t>
            </a:r>
            <a:r>
              <a:rPr lang="tr-TR" sz="3200" b="1" dirty="0" smtClean="0">
                <a:solidFill>
                  <a:schemeClr val="tx1"/>
                </a:solidFill>
                <a:latin typeface="+mj-lt"/>
              </a:rPr>
              <a:t>dağılımı  (2008)</a:t>
            </a:r>
            <a:endParaRPr lang="tr-TR" sz="3200" b="1" dirty="0">
              <a:solidFill>
                <a:schemeClr val="tx1"/>
              </a:solidFill>
              <a:latin typeface="+mj-lt"/>
            </a:endParaRPr>
          </a:p>
        </p:txBody>
      </p:sp>
      <p:graphicFrame>
        <p:nvGraphicFramePr>
          <p:cNvPr id="86097" name="Group 81"/>
          <p:cNvGraphicFramePr>
            <a:graphicFrameLocks noGrp="1"/>
          </p:cNvGraphicFramePr>
          <p:nvPr>
            <p:ph idx="1"/>
            <p:extLst>
              <p:ext uri="{D42A27DB-BD31-4B8C-83A1-F6EECF244321}">
                <p14:modId xmlns:p14="http://schemas.microsoft.com/office/powerpoint/2010/main" val="573790364"/>
              </p:ext>
            </p:extLst>
          </p:nvPr>
        </p:nvGraphicFramePr>
        <p:xfrm>
          <a:off x="500034" y="1785926"/>
          <a:ext cx="8229599" cy="3762867"/>
        </p:xfrm>
        <a:graphic>
          <a:graphicData uri="http://schemas.openxmlformats.org/drawingml/2006/table">
            <a:tbl>
              <a:tblPr/>
              <a:tblGrid>
                <a:gridCol w="3091133"/>
                <a:gridCol w="2177421"/>
                <a:gridCol w="1897114"/>
                <a:gridCol w="1063931"/>
              </a:tblGrid>
              <a:tr h="5889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endParaRPr>
                    </a:p>
                  </a:txBody>
                  <a:tcPr marL="89202" marR="892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Çocuk sayısı</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Tehlikeli İş</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a:t>
                      </a:r>
                    </a:p>
                  </a:txBody>
                  <a:tcPr marL="89202" marR="892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4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Dünya</a:t>
                      </a:r>
                    </a:p>
                  </a:txBody>
                  <a:tcPr marL="89202" marR="892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1 586 288</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smtClean="0">
                          <a:solidFill>
                            <a:srgbClr val="000066"/>
                          </a:solidFill>
                          <a:latin typeface="+mj-lt"/>
                          <a:ea typeface="+mn-ea"/>
                          <a:cs typeface="+mn-cs"/>
                        </a:rPr>
                        <a:t>115 314</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a:t>
                      </a:r>
                      <a:r>
                        <a:rPr lang="tr-TR" sz="2400" b="1" kern="1200" dirty="0" smtClean="0">
                          <a:solidFill>
                            <a:srgbClr val="FF0000"/>
                          </a:solidFill>
                          <a:latin typeface="+mj-lt"/>
                          <a:ea typeface="+mn-ea"/>
                          <a:cs typeface="+mn-cs"/>
                        </a:rPr>
                        <a:t>7.3</a:t>
                      </a:r>
                    </a:p>
                  </a:txBody>
                  <a:tcPr marL="89202" marR="892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Asya ve Pasifik</a:t>
                      </a:r>
                    </a:p>
                  </a:txBody>
                  <a:tcPr marL="89202" marR="892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853 895</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48 164</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5.6</a:t>
                      </a:r>
                    </a:p>
                  </a:txBody>
                  <a:tcPr marL="89202" marR="892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0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Latin Amerika ve </a:t>
                      </a:r>
                      <a:r>
                        <a:rPr lang="tr-TR" sz="2400" b="1" kern="1200" dirty="0" err="1" smtClean="0">
                          <a:solidFill>
                            <a:srgbClr val="FF0000"/>
                          </a:solidFill>
                          <a:latin typeface="+mj-lt"/>
                          <a:ea typeface="+mn-ea"/>
                          <a:cs typeface="+mn-cs"/>
                        </a:rPr>
                        <a:t>Karayipler</a:t>
                      </a:r>
                      <a:endParaRPr lang="tr-TR" sz="2400" b="1" kern="1200" dirty="0" smtClean="0">
                        <a:solidFill>
                          <a:srgbClr val="FF0000"/>
                        </a:solidFill>
                        <a:latin typeface="+mj-lt"/>
                        <a:ea typeface="+mn-ea"/>
                        <a:cs typeface="+mn-cs"/>
                      </a:endParaRPr>
                    </a:p>
                  </a:txBody>
                  <a:tcPr marL="89202" marR="892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141 043</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9 436</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6.7</a:t>
                      </a:r>
                    </a:p>
                  </a:txBody>
                  <a:tcPr marL="89202" marR="892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4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Sahra altı Afrika</a:t>
                      </a:r>
                    </a:p>
                  </a:txBody>
                  <a:tcPr marL="89202" marR="892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257 108</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38 736</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15.1</a:t>
                      </a:r>
                    </a:p>
                  </a:txBody>
                  <a:tcPr marL="89202" marR="892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FF0000"/>
                          </a:solidFill>
                          <a:latin typeface="+mj-lt"/>
                          <a:ea typeface="+mn-ea"/>
                          <a:cs typeface="+mn-cs"/>
                        </a:rPr>
                        <a:t>Diğer bölgeler</a:t>
                      </a:r>
                    </a:p>
                  </a:txBody>
                  <a:tcPr marL="89202" marR="892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334 242</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18 978</a:t>
                      </a:r>
                    </a:p>
                  </a:txBody>
                  <a:tcPr marL="89202" marR="892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tr-TR" sz="2400" b="1" kern="1200" dirty="0" smtClean="0">
                          <a:solidFill>
                            <a:srgbClr val="000066"/>
                          </a:solidFill>
                          <a:latin typeface="+mj-lt"/>
                          <a:ea typeface="+mn-ea"/>
                          <a:cs typeface="+mn-cs"/>
                        </a:rPr>
                        <a:t>  5.7</a:t>
                      </a:r>
                    </a:p>
                  </a:txBody>
                  <a:tcPr marL="89202" marR="892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4" name="Text Box 82"/>
          <p:cNvSpPr txBox="1">
            <a:spLocks noChangeArrowheads="1"/>
          </p:cNvSpPr>
          <p:nvPr/>
        </p:nvSpPr>
        <p:spPr bwMode="auto">
          <a:xfrm>
            <a:off x="0" y="5715016"/>
            <a:ext cx="9144000" cy="707886"/>
          </a:xfrm>
          <a:prstGeom prst="rect">
            <a:avLst/>
          </a:prstGeom>
          <a:solidFill>
            <a:srgbClr val="002060"/>
          </a:solidFill>
          <a:ln w="9525">
            <a:solidFill>
              <a:schemeClr val="tx1"/>
            </a:solidFill>
            <a:miter lim="800000"/>
            <a:headEnd/>
            <a:tailEnd/>
          </a:ln>
        </p:spPr>
        <p:txBody>
          <a:bodyPr wrap="square">
            <a:spAutoFit/>
          </a:bodyPr>
          <a:lstStyle/>
          <a:p>
            <a:pPr>
              <a:spcBef>
                <a:spcPct val="50000"/>
              </a:spcBef>
            </a:pPr>
            <a:r>
              <a:rPr lang="tr-TR" sz="2000" b="1" dirty="0" smtClean="0">
                <a:solidFill>
                  <a:srgbClr val="FFFF00"/>
                </a:solidFill>
                <a:latin typeface="Arial Black" pitchFamily="34" charset="0"/>
              </a:rPr>
              <a:t>KAYNAK: IPEC, </a:t>
            </a:r>
            <a:r>
              <a:rPr lang="tr-TR" sz="2000" b="1" dirty="0">
                <a:solidFill>
                  <a:srgbClr val="FFFF00"/>
                </a:solidFill>
                <a:latin typeface="Arial Black" pitchFamily="34" charset="0"/>
              </a:rPr>
              <a:t>Global </a:t>
            </a:r>
            <a:r>
              <a:rPr lang="tr-TR" sz="2000" b="1" dirty="0" err="1">
                <a:solidFill>
                  <a:srgbClr val="FFFF00"/>
                </a:solidFill>
                <a:latin typeface="Arial Black" pitchFamily="34" charset="0"/>
              </a:rPr>
              <a:t>child</a:t>
            </a:r>
            <a:r>
              <a:rPr lang="tr-TR" sz="2000" b="1" dirty="0">
                <a:solidFill>
                  <a:srgbClr val="FFFF00"/>
                </a:solidFill>
                <a:latin typeface="Arial Black" pitchFamily="34" charset="0"/>
              </a:rPr>
              <a:t> </a:t>
            </a:r>
            <a:r>
              <a:rPr lang="tr-TR" sz="2000" b="1" dirty="0" err="1">
                <a:solidFill>
                  <a:srgbClr val="FFFF00"/>
                </a:solidFill>
                <a:latin typeface="Arial Black" pitchFamily="34" charset="0"/>
              </a:rPr>
              <a:t>labour</a:t>
            </a:r>
            <a:r>
              <a:rPr lang="tr-TR" sz="2000" b="1" dirty="0">
                <a:solidFill>
                  <a:srgbClr val="FFFF00"/>
                </a:solidFill>
                <a:latin typeface="Arial Black" pitchFamily="34" charset="0"/>
              </a:rPr>
              <a:t> </a:t>
            </a:r>
            <a:r>
              <a:rPr lang="tr-TR" sz="2000" b="1" dirty="0" err="1">
                <a:solidFill>
                  <a:srgbClr val="FFFF00"/>
                </a:solidFill>
                <a:latin typeface="Arial Black" pitchFamily="34" charset="0"/>
              </a:rPr>
              <a:t>development</a:t>
            </a:r>
            <a:r>
              <a:rPr lang="tr-TR" sz="2000" b="1" dirty="0">
                <a:solidFill>
                  <a:srgbClr val="FFFF00"/>
                </a:solidFill>
                <a:latin typeface="Arial Black" pitchFamily="34" charset="0"/>
              </a:rPr>
              <a:t>: </a:t>
            </a:r>
            <a:r>
              <a:rPr lang="tr-TR" sz="2000" b="1" dirty="0" err="1">
                <a:solidFill>
                  <a:srgbClr val="FFFF00"/>
                </a:solidFill>
                <a:latin typeface="Arial Black" pitchFamily="34" charset="0"/>
              </a:rPr>
              <a:t>Measuring</a:t>
            </a:r>
            <a:r>
              <a:rPr lang="tr-TR" sz="2000" b="1" dirty="0">
                <a:solidFill>
                  <a:srgbClr val="FFFF00"/>
                </a:solidFill>
                <a:latin typeface="Arial Black" pitchFamily="34" charset="0"/>
              </a:rPr>
              <a:t> </a:t>
            </a:r>
            <a:r>
              <a:rPr lang="tr-TR" sz="2000" b="1" dirty="0" smtClean="0">
                <a:solidFill>
                  <a:srgbClr val="FFFF00"/>
                </a:solidFill>
                <a:latin typeface="Arial Black" pitchFamily="34" charset="0"/>
              </a:rPr>
              <a:t> </a:t>
            </a:r>
            <a:r>
              <a:rPr lang="tr-TR" sz="2000" b="1" dirty="0" err="1" smtClean="0">
                <a:solidFill>
                  <a:srgbClr val="FFFF00"/>
                </a:solidFill>
                <a:latin typeface="Arial Black" pitchFamily="34" charset="0"/>
              </a:rPr>
              <a:t>trends</a:t>
            </a:r>
            <a:r>
              <a:rPr lang="tr-TR" sz="2000" b="1" dirty="0" smtClean="0">
                <a:solidFill>
                  <a:srgbClr val="FFFF00"/>
                </a:solidFill>
                <a:latin typeface="Arial Black" pitchFamily="34" charset="0"/>
              </a:rPr>
              <a:t> </a:t>
            </a:r>
            <a:r>
              <a:rPr lang="tr-TR" sz="2000" b="1" dirty="0" err="1">
                <a:solidFill>
                  <a:srgbClr val="FFFF00"/>
                </a:solidFill>
                <a:latin typeface="Arial Black" pitchFamily="34" charset="0"/>
              </a:rPr>
              <a:t>from</a:t>
            </a:r>
            <a:r>
              <a:rPr lang="tr-TR" sz="2000" b="1" dirty="0">
                <a:solidFill>
                  <a:srgbClr val="FFFF00"/>
                </a:solidFill>
                <a:latin typeface="Arial Black" pitchFamily="34" charset="0"/>
              </a:rPr>
              <a:t> 2004 </a:t>
            </a:r>
            <a:r>
              <a:rPr lang="tr-TR" sz="2000" b="1" dirty="0" err="1">
                <a:solidFill>
                  <a:srgbClr val="FFFF00"/>
                </a:solidFill>
                <a:latin typeface="Arial Black" pitchFamily="34" charset="0"/>
              </a:rPr>
              <a:t>to</a:t>
            </a:r>
            <a:r>
              <a:rPr lang="tr-TR" sz="2000" b="1" dirty="0">
                <a:solidFill>
                  <a:srgbClr val="FFFF00"/>
                </a:solidFill>
                <a:latin typeface="Arial Black" pitchFamily="34" charset="0"/>
              </a:rPr>
              <a:t> 2008 (</a:t>
            </a:r>
            <a:r>
              <a:rPr lang="tr-TR" sz="2000" b="1" dirty="0" err="1">
                <a:solidFill>
                  <a:srgbClr val="FFFF00"/>
                </a:solidFill>
                <a:latin typeface="Arial Black" pitchFamily="34" charset="0"/>
              </a:rPr>
              <a:t>Geneva</a:t>
            </a:r>
            <a:r>
              <a:rPr lang="tr-TR" sz="2000" b="1" dirty="0">
                <a:solidFill>
                  <a:srgbClr val="FFFF00"/>
                </a:solidFill>
                <a:latin typeface="Arial Black" pitchFamily="34" charset="0"/>
              </a:rPr>
              <a:t>, ILO, 2008).</a:t>
            </a:r>
          </a:p>
        </p:txBody>
      </p:sp>
    </p:spTree>
    <p:extLst>
      <p:ext uri="{BB962C8B-B14F-4D97-AF65-F5344CB8AC3E}">
        <p14:creationId xmlns:p14="http://schemas.microsoft.com/office/powerpoint/2010/main" val="3304093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179512" y="-99392"/>
            <a:ext cx="4361896" cy="1039427"/>
          </a:xfrm>
        </p:spPr>
        <p:txBody>
          <a:bodyPr>
            <a:normAutofit/>
          </a:bodyPr>
          <a:lstStyle/>
          <a:p>
            <a:r>
              <a:rPr lang="tr-TR" sz="3200" b="1" dirty="0">
                <a:solidFill>
                  <a:schemeClr val="tx1"/>
                </a:solidFill>
                <a:latin typeface="+mj-lt"/>
              </a:rPr>
              <a:t>Genç </a:t>
            </a:r>
            <a:r>
              <a:rPr lang="tr-TR" sz="3200" b="1" dirty="0" smtClean="0">
                <a:solidFill>
                  <a:schemeClr val="tx1"/>
                </a:solidFill>
                <a:latin typeface="+mj-lt"/>
              </a:rPr>
              <a:t>İşsizliği</a:t>
            </a:r>
            <a:endParaRPr lang="tr-TR" sz="3200" b="1" dirty="0">
              <a:solidFill>
                <a:schemeClr val="tx1"/>
              </a:solidFill>
              <a:latin typeface="+mj-lt"/>
            </a:endParaRPr>
          </a:p>
        </p:txBody>
      </p:sp>
      <p:pic>
        <p:nvPicPr>
          <p:cNvPr id="1126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8750"/>
                    </a14:imgEffect>
                    <a14:imgEffect>
                      <a14:saturation sat="270000"/>
                    </a14:imgEffect>
                  </a14:imgLayer>
                </a14:imgProps>
              </a:ext>
              <a:ext uri="{28A0092B-C50C-407E-A947-70E740481C1C}">
                <a14:useLocalDpi xmlns:a14="http://schemas.microsoft.com/office/drawing/2010/main" val="0"/>
              </a:ext>
            </a:extLst>
          </a:blip>
          <a:srcRect/>
          <a:stretch>
            <a:fillRect/>
          </a:stretch>
        </p:blipFill>
        <p:spPr bwMode="auto">
          <a:xfrm>
            <a:off x="5349429" y="3734500"/>
            <a:ext cx="3760374" cy="29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236861" y="986782"/>
            <a:ext cx="5112568" cy="5871218"/>
          </a:xfrm>
        </p:spPr>
        <p:txBody>
          <a:bodyPr>
            <a:normAutofit fontScale="92500" lnSpcReduction="10000"/>
          </a:bodyPr>
          <a:lstStyle/>
          <a:p>
            <a:pPr marL="0" indent="0" algn="just">
              <a:buNone/>
            </a:pPr>
            <a:r>
              <a:rPr lang="tr-TR" sz="2400" dirty="0">
                <a:latin typeface="+mj-lt"/>
              </a:rPr>
              <a:t>1,1 milyar gencin yaklaşık üçte biri ya iş arıyor ama bulamıyor ya iş aramaktan tamamen vazgeçmiş durumda ya da çalışıyor ama yoksul</a:t>
            </a:r>
            <a:r>
              <a:rPr lang="tr-TR" dirty="0" smtClean="0">
                <a:latin typeface="+mj-lt"/>
              </a:rPr>
              <a:t>.</a:t>
            </a:r>
            <a:r>
              <a:rPr lang="tr-TR" dirty="0">
                <a:latin typeface="+mj-lt"/>
              </a:rPr>
              <a:t> </a:t>
            </a:r>
            <a:endParaRPr lang="tr-TR" dirty="0" smtClean="0">
              <a:latin typeface="+mj-lt"/>
            </a:endParaRPr>
          </a:p>
          <a:p>
            <a:pPr marL="0" indent="0" algn="just">
              <a:buNone/>
            </a:pPr>
            <a:endParaRPr lang="tr-TR" sz="2400" dirty="0" smtClean="0">
              <a:latin typeface="+mj-lt"/>
            </a:endParaRPr>
          </a:p>
          <a:p>
            <a:pPr marL="0" indent="0" algn="just">
              <a:buNone/>
            </a:pPr>
            <a:r>
              <a:rPr lang="tr-TR" sz="2400" dirty="0" smtClean="0">
                <a:latin typeface="+mj-lt"/>
              </a:rPr>
              <a:t>İşsiz </a:t>
            </a:r>
            <a:r>
              <a:rPr lang="tr-TR" sz="2400" dirty="0">
                <a:latin typeface="+mj-lt"/>
              </a:rPr>
              <a:t>gençler dünyadaki toplam işsiz nüfusun yüzde 44'ünü oluşturuyor</a:t>
            </a:r>
            <a:r>
              <a:rPr lang="tr-TR" sz="2400" dirty="0" smtClean="0">
                <a:latin typeface="+mj-lt"/>
              </a:rPr>
              <a:t>.</a:t>
            </a:r>
          </a:p>
          <a:p>
            <a:pPr marL="0" indent="0" algn="just">
              <a:buNone/>
            </a:pPr>
            <a:endParaRPr lang="tr-TR" sz="2400" dirty="0" smtClean="0">
              <a:latin typeface="+mj-lt"/>
            </a:endParaRPr>
          </a:p>
          <a:p>
            <a:pPr marL="0" indent="0" algn="just">
              <a:buNone/>
            </a:pPr>
            <a:r>
              <a:rPr lang="tr-TR" sz="2400" dirty="0" smtClean="0">
                <a:latin typeface="+mj-lt"/>
              </a:rPr>
              <a:t>Genç </a:t>
            </a:r>
            <a:r>
              <a:rPr lang="tr-TR" sz="2400" dirty="0">
                <a:latin typeface="+mj-lt"/>
              </a:rPr>
              <a:t>kadınların durumu çok daha zor. Çalışma yaşamına katılım oranları çok daha düşük. Örneğin Güney Asya'da genç erkeklerle kadınların arasında yüzde </a:t>
            </a:r>
            <a:r>
              <a:rPr lang="tr-TR" sz="2400" dirty="0" smtClean="0">
                <a:latin typeface="+mj-lt"/>
              </a:rPr>
              <a:t>35 </a:t>
            </a:r>
            <a:r>
              <a:rPr lang="tr-TR" sz="2400" dirty="0">
                <a:latin typeface="+mj-lt"/>
              </a:rPr>
              <a:t>fark var. </a:t>
            </a:r>
            <a:endParaRPr lang="tr-TR" sz="2400" dirty="0" smtClean="0">
              <a:latin typeface="+mj-lt"/>
            </a:endParaRPr>
          </a:p>
          <a:p>
            <a:pPr marL="0" indent="0" algn="just">
              <a:buNone/>
            </a:pPr>
            <a:endParaRPr lang="tr-TR" sz="2400" dirty="0" smtClean="0">
              <a:latin typeface="+mj-lt"/>
            </a:endParaRPr>
          </a:p>
          <a:p>
            <a:pPr marL="0" indent="0" algn="just">
              <a:buNone/>
            </a:pPr>
            <a:r>
              <a:rPr lang="tr-TR" sz="2400" dirty="0" smtClean="0">
                <a:latin typeface="+mj-lt"/>
              </a:rPr>
              <a:t>KAYNAK: "</a:t>
            </a:r>
            <a:r>
              <a:rPr lang="tr-TR" sz="2400" dirty="0">
                <a:latin typeface="+mj-lt"/>
              </a:rPr>
              <a:t>Gençliğin İstihdamında Küresel Eğilimler" </a:t>
            </a:r>
            <a:r>
              <a:rPr lang="tr-TR" sz="2400" dirty="0" smtClean="0">
                <a:latin typeface="+mj-lt"/>
              </a:rPr>
              <a:t>Raporu (ILO – 2011)</a:t>
            </a:r>
            <a:endParaRPr lang="tr-TR" sz="2400" dirty="0">
              <a:latin typeface="+mj-lt"/>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9" y="96864"/>
            <a:ext cx="377991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168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204864"/>
            <a:ext cx="8229600" cy="4525963"/>
          </a:xfrm>
        </p:spPr>
        <p:txBody>
          <a:bodyPr>
            <a:normAutofit/>
          </a:bodyPr>
          <a:lstStyle/>
          <a:p>
            <a:pPr marL="0" indent="0" algn="ctr">
              <a:buNone/>
            </a:pPr>
            <a:r>
              <a:rPr lang="tr-TR" sz="5400" dirty="0" smtClean="0">
                <a:latin typeface="+mj-lt"/>
              </a:rPr>
              <a:t>AVRUPA BİRLİĞİ  &amp; </a:t>
            </a:r>
            <a:r>
              <a:rPr lang="tr-TR" sz="5400" dirty="0" err="1" smtClean="0">
                <a:latin typeface="+mj-lt"/>
              </a:rPr>
              <a:t>abd</a:t>
            </a:r>
            <a:r>
              <a:rPr lang="tr-TR" sz="5400" dirty="0" smtClean="0">
                <a:latin typeface="+mj-lt"/>
              </a:rPr>
              <a:t> </a:t>
            </a:r>
          </a:p>
          <a:p>
            <a:pPr marL="0" indent="0" algn="ctr">
              <a:buNone/>
            </a:pPr>
            <a:r>
              <a:rPr lang="tr-TR" sz="5400" dirty="0" smtClean="0">
                <a:latin typeface="+mj-lt"/>
              </a:rPr>
              <a:t>İLE İLGİLİ BAZI VERİLER</a:t>
            </a:r>
            <a:endParaRPr lang="tr-TR" sz="5400" dirty="0">
              <a:latin typeface="+mj-lt"/>
            </a:endParaRPr>
          </a:p>
        </p:txBody>
      </p:sp>
    </p:spTree>
    <p:extLst>
      <p:ext uri="{BB962C8B-B14F-4D97-AF65-F5344CB8AC3E}">
        <p14:creationId xmlns:p14="http://schemas.microsoft.com/office/powerpoint/2010/main" val="147636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0" y="35796"/>
            <a:ext cx="8964488" cy="6705572"/>
          </a:xfrm>
        </p:spPr>
        <p:txBody>
          <a:bodyPr>
            <a:normAutofit lnSpcReduction="10000"/>
          </a:bodyPr>
          <a:lstStyle/>
          <a:p>
            <a:pPr marL="342900" indent="-342900">
              <a:lnSpc>
                <a:spcPct val="80000"/>
              </a:lnSpc>
            </a:pPr>
            <a:endParaRPr lang="tr-TR" sz="1600" dirty="0" smtClean="0">
              <a:latin typeface="+mj-lt"/>
            </a:endParaRPr>
          </a:p>
          <a:p>
            <a:pPr marL="0" indent="0" algn="just">
              <a:lnSpc>
                <a:spcPct val="80000"/>
              </a:lnSpc>
              <a:buNone/>
            </a:pPr>
            <a:r>
              <a:rPr lang="tr-TR" b="1" dirty="0" smtClean="0">
                <a:latin typeface="+mj-lt"/>
              </a:rPr>
              <a:t>     Avrupa’da </a:t>
            </a:r>
            <a:r>
              <a:rPr lang="tr-TR" b="1" dirty="0">
                <a:latin typeface="+mj-lt"/>
              </a:rPr>
              <a:t>İş Kazaları, Meslek Hastalıkları ve Ölümler</a:t>
            </a:r>
            <a:endParaRPr lang="tr-TR" dirty="0">
              <a:latin typeface="+mj-lt"/>
            </a:endParaRPr>
          </a:p>
          <a:p>
            <a:pPr marL="342900" indent="-342900" algn="just">
              <a:lnSpc>
                <a:spcPct val="80000"/>
              </a:lnSpc>
            </a:pPr>
            <a:endParaRPr lang="tr-TR" sz="2400" u="sng" dirty="0" smtClean="0">
              <a:latin typeface="+mj-lt"/>
            </a:endParaRPr>
          </a:p>
          <a:p>
            <a:pPr marL="342900" indent="-342900" algn="just">
              <a:lnSpc>
                <a:spcPct val="80000"/>
              </a:lnSpc>
            </a:pPr>
            <a:endParaRPr lang="tr-TR" sz="2400" u="sng" dirty="0" smtClean="0">
              <a:latin typeface="+mj-lt"/>
            </a:endParaRPr>
          </a:p>
          <a:p>
            <a:pPr marL="342900" indent="-342900" algn="just">
              <a:lnSpc>
                <a:spcPct val="80000"/>
              </a:lnSpc>
            </a:pPr>
            <a:r>
              <a:rPr lang="tr-TR" sz="2300" dirty="0" smtClean="0">
                <a:latin typeface="+mj-lt"/>
              </a:rPr>
              <a:t>2000-2007 yıllarını kapsayan dönemde Finlandiya, Danimarka, İsveç, Norveç, Lüksemburg, İrlanda, Yunanistan ve Hollanda ölümcül iş kazaları bakımından Avrupa’nın en iyi durumundaki ülkeleri olarak yer alırken, Almanya, İtalya ve Türkiye en kötü tabloya sahip ülkeler olarak dikkati çekmektedir. </a:t>
            </a:r>
          </a:p>
          <a:p>
            <a:pPr marL="342900" indent="-342900" algn="just">
              <a:lnSpc>
                <a:spcPct val="80000"/>
              </a:lnSpc>
            </a:pPr>
            <a:endParaRPr lang="tr-TR" sz="2300" dirty="0">
              <a:latin typeface="+mj-lt"/>
            </a:endParaRPr>
          </a:p>
          <a:p>
            <a:pPr marL="342900" indent="-342900" algn="just">
              <a:lnSpc>
                <a:spcPct val="80000"/>
              </a:lnSpc>
            </a:pPr>
            <a:r>
              <a:rPr lang="tr-TR" sz="2300" dirty="0" smtClean="0">
                <a:latin typeface="+mj-lt"/>
              </a:rPr>
              <a:t>2007 yılında Almanya’da 682, İtalya’da 847 çalışan hayatını kaybederken, Türkiye’de aynı yıl ölümcül iş kazaları sonucunda 1044 çalışan hayatını kaybetmiştir. </a:t>
            </a:r>
          </a:p>
          <a:p>
            <a:pPr marL="342900" indent="-342900" algn="just">
              <a:lnSpc>
                <a:spcPct val="80000"/>
              </a:lnSpc>
              <a:buFont typeface="Georgia" pitchFamily="18" charset="0"/>
              <a:buNone/>
            </a:pPr>
            <a:endParaRPr lang="tr-TR" sz="2300" dirty="0" smtClean="0">
              <a:latin typeface="+mj-lt"/>
            </a:endParaRPr>
          </a:p>
          <a:p>
            <a:pPr marL="342900" indent="-342900" algn="just">
              <a:lnSpc>
                <a:spcPct val="80000"/>
              </a:lnSpc>
            </a:pPr>
            <a:r>
              <a:rPr lang="tr-TR" sz="2300" dirty="0" smtClean="0">
                <a:latin typeface="+mj-lt"/>
              </a:rPr>
              <a:t> Türkiye’de ölümlü iş kazası oranı İngiltere’den yaklaşık </a:t>
            </a:r>
            <a:r>
              <a:rPr lang="tr-TR" sz="2300" dirty="0">
                <a:latin typeface="+mj-lt"/>
              </a:rPr>
              <a:t>5</a:t>
            </a:r>
            <a:r>
              <a:rPr lang="tr-TR" sz="2300" dirty="0" smtClean="0">
                <a:latin typeface="+mj-lt"/>
              </a:rPr>
              <a:t> kat daha fazladır. </a:t>
            </a:r>
          </a:p>
          <a:p>
            <a:pPr marL="342900" indent="-342900" algn="just">
              <a:lnSpc>
                <a:spcPct val="80000"/>
              </a:lnSpc>
              <a:buFont typeface="Georgia" pitchFamily="18" charset="0"/>
              <a:buNone/>
            </a:pPr>
            <a:endParaRPr lang="tr-TR" sz="2300" dirty="0" smtClean="0">
              <a:latin typeface="+mj-lt"/>
            </a:endParaRPr>
          </a:p>
          <a:p>
            <a:pPr marL="342900" indent="-342900" algn="just">
              <a:lnSpc>
                <a:spcPct val="80000"/>
              </a:lnSpc>
            </a:pPr>
            <a:r>
              <a:rPr lang="tr-TR" sz="2300" dirty="0" smtClean="0">
                <a:latin typeface="+mj-lt"/>
              </a:rPr>
              <a:t> Dünya Sağlık Örgütü WHO’nun verilerine göre Türkiye 2003-2007 döneminde yüz binde 7.8, 6.2, 7.5, 7.3 ve 14.2 ile meslek hastalıklarında son sırada yer almaktadır. Türkiye’de meslek hastalığı oranı İsveç’ten 32 kat daha azdır</a:t>
            </a:r>
            <a:r>
              <a:rPr lang="tr-TR" sz="2300" dirty="0">
                <a:latin typeface="+mj-lt"/>
              </a:rPr>
              <a:t> </a:t>
            </a:r>
            <a:r>
              <a:rPr lang="tr-TR" sz="2300" dirty="0" smtClean="0">
                <a:latin typeface="+mj-lt"/>
              </a:rPr>
              <a:t>?</a:t>
            </a:r>
            <a:endParaRPr lang="en-GB" sz="2300" dirty="0" smtClean="0">
              <a:latin typeface="+mj-lt"/>
            </a:endParaRPr>
          </a:p>
        </p:txBody>
      </p:sp>
    </p:spTree>
    <p:extLst>
      <p:ext uri="{BB962C8B-B14F-4D97-AF65-F5344CB8AC3E}">
        <p14:creationId xmlns:p14="http://schemas.microsoft.com/office/powerpoint/2010/main" val="664580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692696"/>
            <a:ext cx="8229600" cy="1143000"/>
          </a:xfrm>
        </p:spPr>
        <p:txBody>
          <a:bodyPr/>
          <a:lstStyle/>
          <a:p>
            <a:pPr algn="l" eaLnBrk="1" hangingPunct="1"/>
            <a:r>
              <a:rPr lang="tr-TR" sz="3200" b="1" dirty="0" smtClean="0">
                <a:solidFill>
                  <a:schemeClr val="tx1"/>
                </a:solidFill>
                <a:latin typeface="+mj-lt"/>
              </a:rPr>
              <a:t>Avrupa  Birliğinde,</a:t>
            </a:r>
          </a:p>
        </p:txBody>
      </p:sp>
      <p:sp>
        <p:nvSpPr>
          <p:cNvPr id="56323" name="Rectangle 3"/>
          <p:cNvSpPr>
            <a:spLocks noGrp="1" noChangeArrowheads="1"/>
          </p:cNvSpPr>
          <p:nvPr>
            <p:ph idx="1"/>
          </p:nvPr>
        </p:nvSpPr>
        <p:spPr>
          <a:xfrm>
            <a:off x="323528" y="2060848"/>
            <a:ext cx="8507288" cy="4525963"/>
          </a:xfrm>
        </p:spPr>
        <p:txBody>
          <a:bodyPr>
            <a:normAutofit/>
          </a:bodyPr>
          <a:lstStyle/>
          <a:p>
            <a:pPr algn="just" eaLnBrk="1" hangingPunct="1"/>
            <a:r>
              <a:rPr lang="tr-TR" sz="2600" dirty="0" smtClean="0">
                <a:latin typeface="+mj-lt"/>
              </a:rPr>
              <a:t>Toplam  işyerlerinin  </a:t>
            </a:r>
            <a:r>
              <a:rPr lang="tr-TR" sz="2600" dirty="0" smtClean="0">
                <a:solidFill>
                  <a:srgbClr val="FF0000"/>
                </a:solidFill>
                <a:latin typeface="+mj-lt"/>
              </a:rPr>
              <a:t>% 90’ını  20’den  az                    işçi  çalıştıran  KOBİ’ler  oluşturur.</a:t>
            </a:r>
          </a:p>
          <a:p>
            <a:pPr eaLnBrk="1" hangingPunct="1"/>
            <a:endParaRPr lang="tr-TR" sz="2600" dirty="0">
              <a:latin typeface="+mj-lt"/>
            </a:endParaRPr>
          </a:p>
          <a:p>
            <a:pPr eaLnBrk="1" hangingPunct="1"/>
            <a:r>
              <a:rPr lang="tr-TR" sz="2600" dirty="0" smtClean="0">
                <a:solidFill>
                  <a:srgbClr val="FF0000"/>
                </a:solidFill>
                <a:latin typeface="+mj-lt"/>
              </a:rPr>
              <a:t>Ölümlü  iş  kazalarının  % 90’ı da </a:t>
            </a:r>
            <a:r>
              <a:rPr lang="tr-TR" sz="2600" dirty="0" smtClean="0">
                <a:latin typeface="+mj-lt"/>
              </a:rPr>
              <a:t> buralarda                           olmaktadır.</a:t>
            </a:r>
          </a:p>
          <a:p>
            <a:pPr eaLnBrk="1" hangingPunct="1"/>
            <a:endParaRPr lang="tr-TR" sz="2600" dirty="0">
              <a:latin typeface="+mj-lt"/>
            </a:endParaRPr>
          </a:p>
          <a:p>
            <a:pPr marL="0" indent="0" eaLnBrk="1" hangingPunct="1">
              <a:buNone/>
            </a:pPr>
            <a:r>
              <a:rPr lang="tr-TR" sz="2600" dirty="0" smtClean="0">
                <a:latin typeface="+mj-lt"/>
              </a:rPr>
              <a:t>KAYNAK: </a:t>
            </a:r>
            <a:r>
              <a:rPr lang="tr-TR" sz="2600" dirty="0" err="1" smtClean="0">
                <a:latin typeface="+mj-lt"/>
              </a:rPr>
              <a:t>Eurostat</a:t>
            </a:r>
            <a:r>
              <a:rPr lang="tr-TR" sz="2600" dirty="0" smtClean="0">
                <a:latin typeface="+mj-lt"/>
              </a:rPr>
              <a:t>- 2008</a:t>
            </a:r>
          </a:p>
        </p:txBody>
      </p:sp>
    </p:spTree>
    <p:extLst>
      <p:ext uri="{BB962C8B-B14F-4D97-AF65-F5344CB8AC3E}">
        <p14:creationId xmlns:p14="http://schemas.microsoft.com/office/powerpoint/2010/main" val="35283450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3"/>
          <p:cNvSpPr>
            <a:spLocks noGrp="1"/>
          </p:cNvSpPr>
          <p:nvPr>
            <p:ph type="body" idx="1"/>
          </p:nvPr>
        </p:nvSpPr>
        <p:spPr>
          <a:xfrm>
            <a:off x="467544" y="1916832"/>
            <a:ext cx="8373616" cy="4324350"/>
          </a:xfrm>
        </p:spPr>
        <p:txBody>
          <a:bodyPr>
            <a:noAutofit/>
          </a:bodyPr>
          <a:lstStyle/>
          <a:p>
            <a:pPr algn="just"/>
            <a:r>
              <a:rPr lang="en-US" dirty="0" smtClean="0">
                <a:latin typeface="+mj-lt"/>
              </a:rPr>
              <a:t>Eurostat </a:t>
            </a:r>
            <a:r>
              <a:rPr lang="en-US" dirty="0" err="1" smtClean="0">
                <a:latin typeface="+mj-lt"/>
              </a:rPr>
              <a:t>verilerine</a:t>
            </a:r>
            <a:r>
              <a:rPr lang="en-US" dirty="0" smtClean="0">
                <a:latin typeface="+mj-lt"/>
              </a:rPr>
              <a:t> </a:t>
            </a:r>
            <a:r>
              <a:rPr lang="en-US" dirty="0" err="1" smtClean="0">
                <a:latin typeface="+mj-lt"/>
              </a:rPr>
              <a:t>göre</a:t>
            </a:r>
            <a:r>
              <a:rPr lang="en-US" dirty="0" smtClean="0">
                <a:latin typeface="+mj-lt"/>
              </a:rPr>
              <a:t>, </a:t>
            </a:r>
            <a:r>
              <a:rPr lang="en-US" b="1" dirty="0" err="1" smtClean="0">
                <a:solidFill>
                  <a:srgbClr val="FF0000"/>
                </a:solidFill>
                <a:latin typeface="+mj-lt"/>
              </a:rPr>
              <a:t>AB’de</a:t>
            </a:r>
            <a:r>
              <a:rPr lang="en-US" dirty="0" smtClean="0">
                <a:latin typeface="+mj-lt"/>
              </a:rPr>
              <a:t>  her </a:t>
            </a:r>
            <a:r>
              <a:rPr lang="en-US" dirty="0" err="1" smtClean="0">
                <a:latin typeface="+mj-lt"/>
              </a:rPr>
              <a:t>yıl</a:t>
            </a:r>
            <a:r>
              <a:rPr lang="en-US" dirty="0" smtClean="0">
                <a:latin typeface="+mj-lt"/>
              </a:rPr>
              <a:t>  </a:t>
            </a:r>
            <a:r>
              <a:rPr lang="en-US" b="1" dirty="0" smtClean="0">
                <a:solidFill>
                  <a:srgbClr val="FF0000"/>
                </a:solidFill>
                <a:latin typeface="+mj-lt"/>
              </a:rPr>
              <a:t>5.500</a:t>
            </a:r>
            <a:r>
              <a:rPr lang="en-US" dirty="0" smtClean="0">
                <a:latin typeface="+mj-lt"/>
              </a:rPr>
              <a:t> </a:t>
            </a:r>
            <a:r>
              <a:rPr lang="en-US" dirty="0" err="1" smtClean="0">
                <a:latin typeface="+mj-lt"/>
              </a:rPr>
              <a:t>civarında</a:t>
            </a:r>
            <a:r>
              <a:rPr lang="en-US" dirty="0" smtClean="0">
                <a:latin typeface="+mj-lt"/>
              </a:rPr>
              <a:t> </a:t>
            </a:r>
            <a:r>
              <a:rPr lang="en-US" dirty="0" err="1" smtClean="0">
                <a:latin typeface="+mj-lt"/>
              </a:rPr>
              <a:t>insan</a:t>
            </a:r>
            <a:r>
              <a:rPr lang="en-US" dirty="0" smtClean="0">
                <a:latin typeface="+mj-lt"/>
              </a:rPr>
              <a:t>  </a:t>
            </a:r>
            <a:r>
              <a:rPr lang="en-US" b="1" dirty="0" err="1" smtClean="0">
                <a:solidFill>
                  <a:srgbClr val="0033CC"/>
                </a:solidFill>
                <a:latin typeface="+mj-lt"/>
              </a:rPr>
              <a:t>iş</a:t>
            </a:r>
            <a:r>
              <a:rPr lang="en-US" b="1" dirty="0" smtClean="0">
                <a:solidFill>
                  <a:srgbClr val="0033CC"/>
                </a:solidFill>
                <a:latin typeface="+mj-lt"/>
              </a:rPr>
              <a:t> </a:t>
            </a:r>
            <a:r>
              <a:rPr lang="en-US" b="1" dirty="0" err="1" smtClean="0">
                <a:solidFill>
                  <a:srgbClr val="0033CC"/>
                </a:solidFill>
                <a:latin typeface="+mj-lt"/>
              </a:rPr>
              <a:t>kazaları</a:t>
            </a:r>
            <a:r>
              <a:rPr lang="en-US" b="1" dirty="0" smtClean="0">
                <a:latin typeface="+mj-lt"/>
              </a:rPr>
              <a:t> </a:t>
            </a:r>
            <a:r>
              <a:rPr lang="en-US" dirty="0" err="1" smtClean="0">
                <a:latin typeface="+mj-lt"/>
              </a:rPr>
              <a:t>sonucu</a:t>
            </a:r>
            <a:r>
              <a:rPr lang="en-US" dirty="0" smtClean="0">
                <a:latin typeface="+mj-lt"/>
              </a:rPr>
              <a:t> </a:t>
            </a:r>
            <a:r>
              <a:rPr lang="en-US" dirty="0" err="1" smtClean="0">
                <a:latin typeface="+mj-lt"/>
              </a:rPr>
              <a:t>hayatını</a:t>
            </a:r>
            <a:r>
              <a:rPr lang="en-US" dirty="0" smtClean="0">
                <a:latin typeface="+mj-lt"/>
              </a:rPr>
              <a:t> </a:t>
            </a:r>
            <a:r>
              <a:rPr lang="en-US" dirty="0" err="1" smtClean="0">
                <a:latin typeface="+mj-lt"/>
              </a:rPr>
              <a:t>kaybetmektedir</a:t>
            </a:r>
            <a:r>
              <a:rPr lang="en-US" dirty="0" smtClean="0">
                <a:latin typeface="+mj-lt"/>
              </a:rPr>
              <a:t>.</a:t>
            </a:r>
          </a:p>
          <a:p>
            <a:pPr algn="just"/>
            <a:endParaRPr lang="mr-IN" dirty="0" smtClean="0">
              <a:latin typeface="+mj-lt"/>
            </a:endParaRPr>
          </a:p>
          <a:p>
            <a:pPr algn="just"/>
            <a:r>
              <a:rPr lang="en-US" dirty="0" err="1" smtClean="0">
                <a:latin typeface="+mj-lt"/>
              </a:rPr>
              <a:t>Diğer</a:t>
            </a:r>
            <a:r>
              <a:rPr lang="en-US" dirty="0" smtClean="0">
                <a:latin typeface="+mj-lt"/>
              </a:rPr>
              <a:t> </a:t>
            </a:r>
            <a:r>
              <a:rPr lang="en-US" dirty="0" err="1" smtClean="0">
                <a:latin typeface="+mj-lt"/>
              </a:rPr>
              <a:t>taraftan</a:t>
            </a:r>
            <a:r>
              <a:rPr lang="en-US" dirty="0" smtClean="0">
                <a:latin typeface="+mj-lt"/>
              </a:rPr>
              <a:t>, ILO </a:t>
            </a:r>
            <a:r>
              <a:rPr lang="en-US" dirty="0" err="1" smtClean="0">
                <a:latin typeface="+mj-lt"/>
              </a:rPr>
              <a:t>tahminlerine</a:t>
            </a:r>
            <a:r>
              <a:rPr lang="en-US" dirty="0" smtClean="0">
                <a:latin typeface="+mj-lt"/>
              </a:rPr>
              <a:t> </a:t>
            </a:r>
            <a:r>
              <a:rPr lang="en-US" dirty="0" err="1" smtClean="0">
                <a:latin typeface="+mj-lt"/>
              </a:rPr>
              <a:t>göre</a:t>
            </a:r>
            <a:r>
              <a:rPr lang="en-US" dirty="0" smtClean="0">
                <a:latin typeface="+mj-lt"/>
              </a:rPr>
              <a:t>, </a:t>
            </a:r>
            <a:r>
              <a:rPr lang="en-US" dirty="0" err="1" smtClean="0">
                <a:latin typeface="+mj-lt"/>
              </a:rPr>
              <a:t>yukarıdakilere</a:t>
            </a:r>
            <a:r>
              <a:rPr lang="en-US" dirty="0" smtClean="0">
                <a:latin typeface="+mj-lt"/>
              </a:rPr>
              <a:t> </a:t>
            </a:r>
            <a:r>
              <a:rPr lang="en-US" dirty="0" err="1" smtClean="0">
                <a:latin typeface="+mj-lt"/>
              </a:rPr>
              <a:t>ilaveten</a:t>
            </a:r>
            <a:r>
              <a:rPr lang="en-US" dirty="0" smtClean="0">
                <a:latin typeface="+mj-lt"/>
              </a:rPr>
              <a:t> </a:t>
            </a:r>
            <a:r>
              <a:rPr lang="en-US" dirty="0" err="1" smtClean="0">
                <a:latin typeface="+mj-lt"/>
              </a:rPr>
              <a:t>yaklaşık</a:t>
            </a:r>
            <a:r>
              <a:rPr lang="en-US" dirty="0" smtClean="0">
                <a:latin typeface="+mj-lt"/>
              </a:rPr>
              <a:t> </a:t>
            </a:r>
            <a:r>
              <a:rPr lang="en-US" dirty="0" smtClean="0">
                <a:solidFill>
                  <a:srgbClr val="FF0000"/>
                </a:solidFill>
                <a:latin typeface="+mj-lt"/>
              </a:rPr>
              <a:t>160.000</a:t>
            </a:r>
            <a:r>
              <a:rPr lang="en-US" dirty="0" smtClean="0">
                <a:latin typeface="+mj-lt"/>
              </a:rPr>
              <a:t> </a:t>
            </a:r>
            <a:r>
              <a:rPr lang="en-US" dirty="0" err="1" smtClean="0">
                <a:latin typeface="+mj-lt"/>
              </a:rPr>
              <a:t>kişi</a:t>
            </a:r>
            <a:r>
              <a:rPr lang="en-US" dirty="0" smtClean="0">
                <a:latin typeface="+mj-lt"/>
              </a:rPr>
              <a:t> </a:t>
            </a:r>
            <a:r>
              <a:rPr lang="en-US" b="1" dirty="0" err="1" smtClean="0">
                <a:solidFill>
                  <a:srgbClr val="0033CC"/>
                </a:solidFill>
                <a:latin typeface="+mj-lt"/>
              </a:rPr>
              <a:t>meslek</a:t>
            </a:r>
            <a:r>
              <a:rPr lang="en-US" b="1" dirty="0" smtClean="0">
                <a:solidFill>
                  <a:srgbClr val="0033CC"/>
                </a:solidFill>
                <a:latin typeface="+mj-lt"/>
              </a:rPr>
              <a:t> </a:t>
            </a:r>
            <a:r>
              <a:rPr lang="en-US" b="1" dirty="0" err="1" smtClean="0">
                <a:solidFill>
                  <a:srgbClr val="0033CC"/>
                </a:solidFill>
                <a:latin typeface="+mj-lt"/>
              </a:rPr>
              <a:t>hastalıkları</a:t>
            </a:r>
            <a:r>
              <a:rPr lang="en-US" b="1" dirty="0" smtClean="0">
                <a:latin typeface="+mj-lt"/>
              </a:rPr>
              <a:t> </a:t>
            </a:r>
            <a:r>
              <a:rPr lang="en-US" dirty="0" err="1" smtClean="0">
                <a:latin typeface="+mj-lt"/>
              </a:rPr>
              <a:t>nedeniyle</a:t>
            </a:r>
            <a:r>
              <a:rPr lang="en-US" dirty="0" smtClean="0">
                <a:latin typeface="+mj-lt"/>
              </a:rPr>
              <a:t> </a:t>
            </a:r>
            <a:r>
              <a:rPr lang="en-US" dirty="0" err="1" smtClean="0">
                <a:latin typeface="+mj-lt"/>
              </a:rPr>
              <a:t>ölmektedir</a:t>
            </a:r>
            <a:r>
              <a:rPr lang="en-US" dirty="0" smtClean="0">
                <a:latin typeface="+mj-lt"/>
              </a:rPr>
              <a:t>.</a:t>
            </a:r>
            <a:endParaRPr lang="mr-IN" dirty="0" smtClean="0">
              <a:latin typeface="+mj-lt"/>
            </a:endParaRPr>
          </a:p>
          <a:p>
            <a:pPr>
              <a:buFontTx/>
              <a:buNone/>
            </a:pPr>
            <a:endParaRPr lang="en-US" dirty="0" smtClean="0">
              <a:latin typeface="+mj-lt"/>
            </a:endParaRPr>
          </a:p>
        </p:txBody>
      </p:sp>
    </p:spTree>
    <p:extLst>
      <p:ext uri="{BB962C8B-B14F-4D97-AF65-F5344CB8AC3E}">
        <p14:creationId xmlns:p14="http://schemas.microsoft.com/office/powerpoint/2010/main" val="240588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p:cNvSpPr>
            <a:spLocks noGrp="1"/>
          </p:cNvSpPr>
          <p:nvPr>
            <p:ph type="body" idx="1"/>
          </p:nvPr>
        </p:nvSpPr>
        <p:spPr>
          <a:xfrm>
            <a:off x="395536" y="1124744"/>
            <a:ext cx="8229600" cy="4525963"/>
          </a:xfrm>
        </p:spPr>
        <p:txBody>
          <a:bodyPr/>
          <a:lstStyle/>
          <a:p>
            <a:pPr>
              <a:buFontTx/>
              <a:buChar char="•"/>
            </a:pPr>
            <a:r>
              <a:rPr lang="en-US" dirty="0" smtClean="0">
                <a:latin typeface="+mj-lt"/>
              </a:rPr>
              <a:t> AB </a:t>
            </a:r>
            <a:r>
              <a:rPr lang="en-US" dirty="0" err="1" smtClean="0">
                <a:latin typeface="+mj-lt"/>
              </a:rPr>
              <a:t>İş</a:t>
            </a:r>
            <a:r>
              <a:rPr lang="en-US" dirty="0" smtClean="0">
                <a:latin typeface="+mj-lt"/>
              </a:rPr>
              <a:t> </a:t>
            </a:r>
            <a:r>
              <a:rPr lang="en-US" dirty="0" err="1" smtClean="0">
                <a:latin typeface="+mj-lt"/>
              </a:rPr>
              <a:t>Gücü</a:t>
            </a:r>
            <a:r>
              <a:rPr lang="en-US" dirty="0" smtClean="0">
                <a:latin typeface="+mj-lt"/>
              </a:rPr>
              <a:t> </a:t>
            </a:r>
            <a:r>
              <a:rPr lang="en-US" dirty="0" err="1" smtClean="0">
                <a:latin typeface="+mj-lt"/>
              </a:rPr>
              <a:t>Araştırmasına</a:t>
            </a:r>
            <a:r>
              <a:rPr lang="en-US" dirty="0" smtClean="0">
                <a:latin typeface="+mj-lt"/>
              </a:rPr>
              <a:t> </a:t>
            </a:r>
            <a:r>
              <a:rPr lang="en-US" dirty="0" err="1" smtClean="0">
                <a:latin typeface="+mj-lt"/>
              </a:rPr>
              <a:t>göre</a:t>
            </a:r>
            <a:r>
              <a:rPr lang="en-US" dirty="0" smtClean="0">
                <a:latin typeface="+mj-lt"/>
              </a:rPr>
              <a:t>, AB </a:t>
            </a:r>
            <a:r>
              <a:rPr lang="en-US" dirty="0" err="1" smtClean="0">
                <a:latin typeface="+mj-lt"/>
              </a:rPr>
              <a:t>toplamında</a:t>
            </a:r>
            <a:r>
              <a:rPr lang="en-US" dirty="0" smtClean="0">
                <a:latin typeface="+mj-lt"/>
              </a:rPr>
              <a:t> her </a:t>
            </a:r>
            <a:r>
              <a:rPr lang="en-US" dirty="0" err="1" smtClean="0">
                <a:latin typeface="+mj-lt"/>
              </a:rPr>
              <a:t>yıl</a:t>
            </a:r>
            <a:r>
              <a:rPr lang="en-US" dirty="0" smtClean="0">
                <a:latin typeface="+mj-lt"/>
              </a:rPr>
              <a:t> </a:t>
            </a:r>
            <a:r>
              <a:rPr lang="en-US" dirty="0" err="1" smtClean="0">
                <a:latin typeface="+mj-lt"/>
              </a:rPr>
              <a:t>iş</a:t>
            </a:r>
            <a:r>
              <a:rPr lang="en-US" dirty="0" smtClean="0">
                <a:latin typeface="+mj-lt"/>
              </a:rPr>
              <a:t> </a:t>
            </a:r>
            <a:r>
              <a:rPr lang="en-US" dirty="0" err="1" smtClean="0">
                <a:latin typeface="+mj-lt"/>
              </a:rPr>
              <a:t>kazaları</a:t>
            </a:r>
            <a:r>
              <a:rPr lang="en-US" dirty="0" smtClean="0">
                <a:latin typeface="+mj-lt"/>
              </a:rPr>
              <a:t> ne</a:t>
            </a:r>
            <a:r>
              <a:rPr lang="tr-TR" dirty="0" smtClean="0">
                <a:latin typeface="+mj-lt"/>
              </a:rPr>
              <a:t>d</a:t>
            </a:r>
            <a:r>
              <a:rPr lang="en-US" dirty="0" err="1" smtClean="0">
                <a:latin typeface="+mj-lt"/>
              </a:rPr>
              <a:t>eniyle</a:t>
            </a:r>
            <a:r>
              <a:rPr lang="en-US" dirty="0" smtClean="0">
                <a:latin typeface="+mj-lt"/>
              </a:rPr>
              <a:t> </a:t>
            </a:r>
            <a:r>
              <a:rPr lang="en-US" dirty="0" smtClean="0">
                <a:solidFill>
                  <a:srgbClr val="FF3300"/>
                </a:solidFill>
                <a:latin typeface="+mj-lt"/>
              </a:rPr>
              <a:t>83 </a:t>
            </a:r>
            <a:r>
              <a:rPr lang="en-US" dirty="0" err="1" smtClean="0">
                <a:solidFill>
                  <a:srgbClr val="FF3300"/>
                </a:solidFill>
                <a:latin typeface="+mj-lt"/>
              </a:rPr>
              <a:t>milyon</a:t>
            </a:r>
            <a:r>
              <a:rPr lang="en-US" dirty="0" smtClean="0">
                <a:latin typeface="+mj-lt"/>
              </a:rPr>
              <a:t>, </a:t>
            </a:r>
            <a:r>
              <a:rPr lang="en-US" dirty="0" err="1" smtClean="0">
                <a:latin typeface="+mj-lt"/>
              </a:rPr>
              <a:t>meslek</a:t>
            </a:r>
            <a:r>
              <a:rPr lang="en-US" dirty="0" smtClean="0">
                <a:latin typeface="+mj-lt"/>
              </a:rPr>
              <a:t> </a:t>
            </a:r>
            <a:r>
              <a:rPr lang="en-US" dirty="0" err="1" smtClean="0">
                <a:latin typeface="+mj-lt"/>
              </a:rPr>
              <a:t>hastalıklarından</a:t>
            </a:r>
            <a:r>
              <a:rPr lang="en-US" dirty="0" smtClean="0">
                <a:latin typeface="+mj-lt"/>
              </a:rPr>
              <a:t> </a:t>
            </a:r>
            <a:r>
              <a:rPr lang="en-US" dirty="0" err="1" smtClean="0">
                <a:latin typeface="+mj-lt"/>
              </a:rPr>
              <a:t>dolayı</a:t>
            </a:r>
            <a:r>
              <a:rPr lang="en-US" dirty="0" smtClean="0">
                <a:latin typeface="+mj-lt"/>
              </a:rPr>
              <a:t> </a:t>
            </a:r>
            <a:r>
              <a:rPr lang="en-US" dirty="0" err="1" smtClean="0">
                <a:latin typeface="+mj-lt"/>
              </a:rPr>
              <a:t>ise</a:t>
            </a:r>
            <a:r>
              <a:rPr lang="en-US" dirty="0" smtClean="0">
                <a:latin typeface="+mj-lt"/>
              </a:rPr>
              <a:t> </a:t>
            </a:r>
            <a:r>
              <a:rPr lang="en-US" dirty="0" smtClean="0">
                <a:solidFill>
                  <a:srgbClr val="FF3300"/>
                </a:solidFill>
                <a:latin typeface="+mj-lt"/>
              </a:rPr>
              <a:t>370 </a:t>
            </a:r>
            <a:r>
              <a:rPr lang="en-US" dirty="0" err="1" smtClean="0">
                <a:solidFill>
                  <a:srgbClr val="FF3300"/>
                </a:solidFill>
                <a:latin typeface="+mj-lt"/>
              </a:rPr>
              <a:t>milyon</a:t>
            </a:r>
            <a:r>
              <a:rPr lang="en-US" dirty="0" smtClean="0">
                <a:latin typeface="+mj-lt"/>
              </a:rPr>
              <a:t> </a:t>
            </a:r>
            <a:r>
              <a:rPr lang="en-US" b="1" dirty="0" err="1" smtClean="0">
                <a:solidFill>
                  <a:srgbClr val="130D8B"/>
                </a:solidFill>
                <a:latin typeface="+mj-lt"/>
              </a:rPr>
              <a:t>iş</a:t>
            </a:r>
            <a:r>
              <a:rPr lang="en-US" b="1" dirty="0" smtClean="0">
                <a:solidFill>
                  <a:srgbClr val="130D8B"/>
                </a:solidFill>
                <a:latin typeface="+mj-lt"/>
              </a:rPr>
              <a:t> </a:t>
            </a:r>
            <a:r>
              <a:rPr lang="en-US" b="1" dirty="0" err="1" smtClean="0">
                <a:solidFill>
                  <a:srgbClr val="130D8B"/>
                </a:solidFill>
                <a:latin typeface="+mj-lt"/>
              </a:rPr>
              <a:t>günü</a:t>
            </a:r>
            <a:r>
              <a:rPr lang="en-US" b="1" dirty="0" smtClean="0">
                <a:solidFill>
                  <a:srgbClr val="130D8B"/>
                </a:solidFill>
                <a:latin typeface="+mj-lt"/>
              </a:rPr>
              <a:t> </a:t>
            </a:r>
            <a:r>
              <a:rPr lang="en-US" b="1" dirty="0" err="1" smtClean="0">
                <a:solidFill>
                  <a:srgbClr val="130D8B"/>
                </a:solidFill>
                <a:latin typeface="+mj-lt"/>
              </a:rPr>
              <a:t>kaybedilmektedir</a:t>
            </a:r>
            <a:r>
              <a:rPr lang="en-US" dirty="0" smtClean="0">
                <a:latin typeface="+mj-lt"/>
              </a:rPr>
              <a:t>.</a:t>
            </a:r>
          </a:p>
          <a:p>
            <a:pPr>
              <a:buFontTx/>
              <a:buChar char="•"/>
            </a:pPr>
            <a:endParaRPr lang="en-US" dirty="0" smtClean="0">
              <a:latin typeface="+mj-lt"/>
            </a:endParaRPr>
          </a:p>
          <a:p>
            <a:pPr>
              <a:buFontTx/>
              <a:buChar char="•"/>
            </a:pPr>
            <a:r>
              <a:rPr lang="en-US" dirty="0" smtClean="0">
                <a:latin typeface="+mj-lt"/>
              </a:rPr>
              <a:t>Bu </a:t>
            </a:r>
            <a:r>
              <a:rPr lang="en-US" dirty="0" err="1" smtClean="0">
                <a:latin typeface="+mj-lt"/>
              </a:rPr>
              <a:t>kayıpların</a:t>
            </a:r>
            <a:r>
              <a:rPr lang="en-US" dirty="0" smtClean="0">
                <a:latin typeface="+mj-lt"/>
              </a:rPr>
              <a:t> AB </a:t>
            </a:r>
            <a:r>
              <a:rPr lang="en-US" dirty="0" err="1" smtClean="0">
                <a:latin typeface="+mj-lt"/>
              </a:rPr>
              <a:t>ekonomisine</a:t>
            </a:r>
            <a:r>
              <a:rPr lang="en-US" dirty="0" smtClean="0">
                <a:latin typeface="+mj-lt"/>
              </a:rPr>
              <a:t> </a:t>
            </a:r>
            <a:r>
              <a:rPr lang="en-US" dirty="0" err="1" smtClean="0">
                <a:latin typeface="+mj-lt"/>
              </a:rPr>
              <a:t>maliyeti</a:t>
            </a:r>
            <a:r>
              <a:rPr lang="en-US" dirty="0" smtClean="0">
                <a:latin typeface="+mj-lt"/>
              </a:rPr>
              <a:t> </a:t>
            </a:r>
            <a:r>
              <a:rPr lang="en-US" b="1" dirty="0" smtClean="0">
                <a:solidFill>
                  <a:srgbClr val="FF3300"/>
                </a:solidFill>
                <a:latin typeface="+mj-lt"/>
              </a:rPr>
              <a:t>500 </a:t>
            </a:r>
            <a:r>
              <a:rPr lang="en-US" b="1" dirty="0" err="1" smtClean="0">
                <a:solidFill>
                  <a:srgbClr val="FF3300"/>
                </a:solidFill>
                <a:latin typeface="+mj-lt"/>
              </a:rPr>
              <a:t>milyon</a:t>
            </a:r>
            <a:r>
              <a:rPr lang="en-US" b="1" dirty="0" smtClean="0">
                <a:solidFill>
                  <a:srgbClr val="FF3300"/>
                </a:solidFill>
                <a:latin typeface="+mj-lt"/>
              </a:rPr>
              <a:t> Avro</a:t>
            </a:r>
            <a:r>
              <a:rPr lang="en-US" dirty="0" smtClean="0">
                <a:latin typeface="+mj-lt"/>
              </a:rPr>
              <a:t> </a:t>
            </a:r>
            <a:r>
              <a:rPr lang="en-US" dirty="0" err="1" smtClean="0">
                <a:latin typeface="+mj-lt"/>
              </a:rPr>
              <a:t>civarndadır</a:t>
            </a:r>
            <a:r>
              <a:rPr lang="en-US" dirty="0" smtClean="0">
                <a:latin typeface="+mj-lt"/>
              </a:rPr>
              <a:t>.</a:t>
            </a:r>
            <a:endParaRPr lang="mr-IN" dirty="0" smtClean="0">
              <a:latin typeface="+mj-lt"/>
            </a:endParaRPr>
          </a:p>
        </p:txBody>
      </p:sp>
    </p:spTree>
    <p:extLst>
      <p:ext uri="{BB962C8B-B14F-4D97-AF65-F5344CB8AC3E}">
        <p14:creationId xmlns:p14="http://schemas.microsoft.com/office/powerpoint/2010/main" val="3294039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p:txBody>
          <a:bodyPr>
            <a:normAutofit/>
          </a:bodyPr>
          <a:lstStyle/>
          <a:p>
            <a:pPr algn="l" eaLnBrk="1" hangingPunct="1"/>
            <a:r>
              <a:rPr lang="tr-TR" sz="3200" b="1" dirty="0" smtClean="0">
                <a:solidFill>
                  <a:schemeClr val="tx1"/>
                </a:solidFill>
                <a:latin typeface="+mj-lt"/>
              </a:rPr>
              <a:t>DİĞER BAZI AVRUPA BİRLİĞİ İSTATİSTİKLERİ</a:t>
            </a:r>
            <a:endParaRPr lang="tr-TR" sz="3200" dirty="0" smtClean="0">
              <a:solidFill>
                <a:schemeClr val="tx1"/>
              </a:solidFill>
              <a:latin typeface="+mj-lt"/>
            </a:endParaRPr>
          </a:p>
        </p:txBody>
      </p:sp>
      <p:sp>
        <p:nvSpPr>
          <p:cNvPr id="3" name="2 İçerik Yer Tutucusu"/>
          <p:cNvSpPr>
            <a:spLocks noGrp="1"/>
          </p:cNvSpPr>
          <p:nvPr>
            <p:ph idx="1"/>
          </p:nvPr>
        </p:nvSpPr>
        <p:spPr>
          <a:xfrm>
            <a:off x="323528" y="1824766"/>
            <a:ext cx="8229600" cy="4997450"/>
          </a:xfrm>
        </p:spPr>
        <p:txBody>
          <a:bodyPr rtlCol="0">
            <a:normAutofit/>
          </a:bodyPr>
          <a:lstStyle/>
          <a:p>
            <a:pPr algn="just" eaLnBrk="1" fontAlgn="auto" hangingPunct="1">
              <a:spcAft>
                <a:spcPts val="0"/>
              </a:spcAft>
              <a:buFont typeface="Arial" pitchFamily="34" charset="0"/>
              <a:buChar char="•"/>
              <a:defRPr/>
            </a:pPr>
            <a:r>
              <a:rPr lang="tr-TR" sz="2400" dirty="0" smtClean="0">
                <a:solidFill>
                  <a:srgbClr val="FF0000"/>
                </a:solidFill>
                <a:latin typeface="+mj-lt"/>
              </a:rPr>
              <a:t>İnşaat Sektörü : </a:t>
            </a:r>
            <a:r>
              <a:rPr lang="tr-TR" sz="2400" dirty="0" smtClean="0">
                <a:latin typeface="+mj-lt"/>
              </a:rPr>
              <a:t>Her yıl yaklaşık </a:t>
            </a:r>
            <a:r>
              <a:rPr lang="tr-TR" sz="2400" dirty="0" smtClean="0">
                <a:solidFill>
                  <a:srgbClr val="FF0000"/>
                </a:solidFill>
                <a:latin typeface="+mj-lt"/>
              </a:rPr>
              <a:t>1300 işçi </a:t>
            </a:r>
            <a:r>
              <a:rPr lang="tr-TR" sz="2400" dirty="0" smtClean="0">
                <a:latin typeface="+mj-lt"/>
              </a:rPr>
              <a:t>ölmektedir.Bu sayıda, diğer sektörlerin ortalamasının iki katından daha fazladır.</a:t>
            </a:r>
          </a:p>
          <a:p>
            <a:pPr algn="just" eaLnBrk="1" fontAlgn="auto" hangingPunct="1">
              <a:spcAft>
                <a:spcPts val="0"/>
              </a:spcAft>
              <a:buFont typeface="Arial" pitchFamily="34" charset="0"/>
              <a:buChar char="•"/>
              <a:defRPr/>
            </a:pPr>
            <a:r>
              <a:rPr lang="tr-TR" sz="2400" dirty="0" smtClean="0">
                <a:solidFill>
                  <a:srgbClr val="FF0000"/>
                </a:solidFill>
                <a:latin typeface="+mj-lt"/>
              </a:rPr>
              <a:t>Öğretim Sektörü : </a:t>
            </a:r>
            <a:r>
              <a:rPr lang="tr-TR" sz="2400" dirty="0" smtClean="0">
                <a:latin typeface="+mj-lt"/>
              </a:rPr>
              <a:t>Avrupa’nın öğretim sektöründe çalışanların, öğretmenlerden idari personele kadar </a:t>
            </a:r>
            <a:r>
              <a:rPr lang="tr-TR" sz="2400" dirty="0" smtClean="0">
                <a:solidFill>
                  <a:srgbClr val="FF0000"/>
                </a:solidFill>
                <a:latin typeface="+mj-lt"/>
              </a:rPr>
              <a:t>% 15 oranındaki bir kısmı, fiziksel veya sözlü tacize maruz </a:t>
            </a:r>
            <a:r>
              <a:rPr lang="tr-TR" sz="2400" dirty="0" smtClean="0">
                <a:latin typeface="+mj-lt"/>
              </a:rPr>
              <a:t>kalmaktadır.</a:t>
            </a:r>
          </a:p>
          <a:p>
            <a:pPr algn="just" eaLnBrk="1" fontAlgn="auto" hangingPunct="1">
              <a:spcAft>
                <a:spcPts val="0"/>
              </a:spcAft>
              <a:buFont typeface="Arial" pitchFamily="34" charset="0"/>
              <a:buChar char="•"/>
              <a:defRPr/>
            </a:pPr>
            <a:r>
              <a:rPr lang="tr-TR" sz="2400" dirty="0" smtClean="0">
                <a:solidFill>
                  <a:srgbClr val="FF0000"/>
                </a:solidFill>
                <a:latin typeface="+mj-lt"/>
              </a:rPr>
              <a:t>Kas ve İskelet Sistemi Hastalıkları : </a:t>
            </a:r>
            <a:r>
              <a:rPr lang="tr-TR" sz="2400" dirty="0" smtClean="0">
                <a:latin typeface="+mj-lt"/>
              </a:rPr>
              <a:t>Yaşamlarının herhangi bir anında insanların </a:t>
            </a:r>
            <a:r>
              <a:rPr lang="tr-TR" sz="2400" dirty="0" smtClean="0">
                <a:solidFill>
                  <a:srgbClr val="FF0000"/>
                </a:solidFill>
                <a:latin typeface="+mj-lt"/>
              </a:rPr>
              <a:t>% 60-90’ı </a:t>
            </a:r>
            <a:r>
              <a:rPr lang="tr-TR" sz="2400" dirty="0" smtClean="0">
                <a:latin typeface="+mj-lt"/>
              </a:rPr>
              <a:t>bel ve sırt rahatsızlıklarından etkilenmektedir. Herhangi bir zaman diliminde de, insanların </a:t>
            </a:r>
            <a:r>
              <a:rPr lang="tr-TR" sz="2400" dirty="0" smtClean="0">
                <a:solidFill>
                  <a:srgbClr val="FF0000"/>
                </a:solidFill>
                <a:latin typeface="+mj-lt"/>
              </a:rPr>
              <a:t>% 15-42’si bu rahatsızlıklardan  şikayet etmektedirler. </a:t>
            </a:r>
            <a:endParaRPr lang="tr-TR" sz="2400" dirty="0">
              <a:solidFill>
                <a:srgbClr val="FF0000"/>
              </a:solidFill>
              <a:latin typeface="+mj-lt"/>
            </a:endParaRPr>
          </a:p>
        </p:txBody>
      </p:sp>
    </p:spTree>
    <p:extLst>
      <p:ext uri="{BB962C8B-B14F-4D97-AF65-F5344CB8AC3E}">
        <p14:creationId xmlns:p14="http://schemas.microsoft.com/office/powerpoint/2010/main" val="1220815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481120" cy="5688632"/>
          </a:xfrm>
        </p:spPr>
        <p:txBody>
          <a:bodyPr rtlCol="0">
            <a:normAutofit lnSpcReduction="10000"/>
          </a:bodyPr>
          <a:lstStyle/>
          <a:p>
            <a:pPr marL="0" indent="0" eaLnBrk="1" fontAlgn="auto" hangingPunct="1">
              <a:spcAft>
                <a:spcPts val="0"/>
              </a:spcAft>
              <a:buNone/>
              <a:defRPr/>
            </a:pPr>
            <a:endParaRPr lang="tr-TR" sz="3500" b="1" dirty="0" smtClean="0">
              <a:latin typeface="+mj-lt"/>
            </a:endParaRPr>
          </a:p>
          <a:p>
            <a:pPr algn="just" eaLnBrk="1" fontAlgn="auto" hangingPunct="1">
              <a:spcAft>
                <a:spcPts val="0"/>
              </a:spcAft>
              <a:buFont typeface="Arial" pitchFamily="34" charset="0"/>
              <a:buChar char="•"/>
              <a:defRPr/>
            </a:pPr>
            <a:r>
              <a:rPr lang="tr-TR" sz="3500" b="1" dirty="0" smtClean="0">
                <a:latin typeface="+mj-lt"/>
              </a:rPr>
              <a:t>Tarım Sektörü : </a:t>
            </a:r>
          </a:p>
          <a:p>
            <a:pPr algn="just" eaLnBrk="1" fontAlgn="auto" hangingPunct="1">
              <a:spcAft>
                <a:spcPts val="0"/>
              </a:spcAft>
              <a:buFont typeface="Arial" pitchFamily="34" charset="0"/>
              <a:buChar char="•"/>
              <a:defRPr/>
            </a:pPr>
            <a:endParaRPr lang="tr-TR" sz="2800" b="1" dirty="0">
              <a:latin typeface="+mj-lt"/>
            </a:endParaRPr>
          </a:p>
          <a:p>
            <a:pPr algn="just" eaLnBrk="1" fontAlgn="auto" hangingPunct="1">
              <a:spcAft>
                <a:spcPts val="0"/>
              </a:spcAft>
              <a:buFont typeface="Arial" pitchFamily="34" charset="0"/>
              <a:buChar char="•"/>
              <a:defRPr/>
            </a:pPr>
            <a:r>
              <a:rPr lang="tr-TR" sz="2800" dirty="0" smtClean="0">
                <a:latin typeface="+mj-lt"/>
              </a:rPr>
              <a:t>Bu sektörde, Avrupa Birliğinin ilk 15 üye ülkesindeki ölümlü iş kazası oranı, </a:t>
            </a:r>
            <a:r>
              <a:rPr lang="tr-TR" sz="2800" dirty="0" smtClean="0">
                <a:solidFill>
                  <a:srgbClr val="FF0000"/>
                </a:solidFill>
                <a:latin typeface="+mj-lt"/>
              </a:rPr>
              <a:t>her 100.000 işçide 12.6’dır. </a:t>
            </a:r>
          </a:p>
          <a:p>
            <a:pPr algn="just" eaLnBrk="1" fontAlgn="auto" hangingPunct="1">
              <a:spcAft>
                <a:spcPts val="0"/>
              </a:spcAft>
              <a:buFont typeface="Arial" pitchFamily="34" charset="0"/>
              <a:buChar char="•"/>
              <a:defRPr/>
            </a:pPr>
            <a:endParaRPr lang="tr-TR" sz="2800" dirty="0">
              <a:latin typeface="+mj-lt"/>
            </a:endParaRPr>
          </a:p>
          <a:p>
            <a:pPr algn="just" eaLnBrk="1" fontAlgn="auto" hangingPunct="1">
              <a:spcAft>
                <a:spcPts val="0"/>
              </a:spcAft>
              <a:buFont typeface="Arial" pitchFamily="34" charset="0"/>
              <a:buChar char="•"/>
              <a:defRPr/>
            </a:pPr>
            <a:r>
              <a:rPr lang="tr-TR" sz="2800" dirty="0" smtClean="0">
                <a:latin typeface="+mj-lt"/>
              </a:rPr>
              <a:t>Kazalardan dolayı </a:t>
            </a:r>
            <a:r>
              <a:rPr lang="tr-TR" sz="2800" dirty="0" smtClean="0">
                <a:solidFill>
                  <a:srgbClr val="FF0000"/>
                </a:solidFill>
                <a:latin typeface="+mj-lt"/>
              </a:rPr>
              <a:t>3 günden fazla işe gitmeme oranı ise, 100.000 işçide 6.000’dir. </a:t>
            </a:r>
            <a:r>
              <a:rPr lang="tr-TR" sz="2800" dirty="0" smtClean="0">
                <a:latin typeface="+mj-lt"/>
              </a:rPr>
              <a:t>Tarım sektöründe </a:t>
            </a:r>
            <a:r>
              <a:rPr lang="tr-TR" sz="2800" dirty="0" smtClean="0">
                <a:solidFill>
                  <a:srgbClr val="0070C0"/>
                </a:solidFill>
                <a:latin typeface="+mj-lt"/>
              </a:rPr>
              <a:t>çalışan ortalama nüfus oranı, ilk 15 üye devlette yalnızca</a:t>
            </a:r>
            <a:r>
              <a:rPr lang="tr-TR" sz="2800" dirty="0" smtClean="0">
                <a:latin typeface="+mj-lt"/>
              </a:rPr>
              <a:t> </a:t>
            </a:r>
            <a:r>
              <a:rPr lang="tr-TR" sz="2800" dirty="0" smtClean="0">
                <a:solidFill>
                  <a:srgbClr val="FF0000"/>
                </a:solidFill>
                <a:latin typeface="+mj-lt"/>
              </a:rPr>
              <a:t>% 4 iken</a:t>
            </a:r>
            <a:r>
              <a:rPr lang="tr-TR" sz="2800" dirty="0" smtClean="0">
                <a:latin typeface="+mj-lt"/>
              </a:rPr>
              <a:t>, </a:t>
            </a:r>
            <a:r>
              <a:rPr lang="tr-TR" sz="2800" dirty="0" smtClean="0">
                <a:solidFill>
                  <a:srgbClr val="0070C0"/>
                </a:solidFill>
                <a:latin typeface="+mj-lt"/>
              </a:rPr>
              <a:t>yeni üye devletlerde </a:t>
            </a:r>
            <a:r>
              <a:rPr lang="tr-TR" sz="2800" dirty="0" smtClean="0">
                <a:solidFill>
                  <a:srgbClr val="FF0000"/>
                </a:solidFill>
                <a:latin typeface="+mj-lt"/>
              </a:rPr>
              <a:t>% 13.4</a:t>
            </a:r>
            <a:r>
              <a:rPr lang="tr-TR" sz="2800" dirty="0" smtClean="0">
                <a:latin typeface="+mj-lt"/>
              </a:rPr>
              <a:t>’dür</a:t>
            </a:r>
            <a:r>
              <a:rPr lang="tr-TR" dirty="0" smtClean="0">
                <a:latin typeface="+mj-lt"/>
              </a:rPr>
              <a:t>.</a:t>
            </a:r>
            <a:endParaRPr lang="tr-TR" dirty="0">
              <a:latin typeface="+mj-lt"/>
            </a:endParaRPr>
          </a:p>
        </p:txBody>
      </p:sp>
    </p:spTree>
    <p:extLst>
      <p:ext uri="{BB962C8B-B14F-4D97-AF65-F5344CB8AC3E}">
        <p14:creationId xmlns:p14="http://schemas.microsoft.com/office/powerpoint/2010/main" val="34443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2 Metin Yer Tutucusu"/>
          <p:cNvSpPr>
            <a:spLocks noGrp="1"/>
          </p:cNvSpPr>
          <p:nvPr>
            <p:ph type="body" idx="4294967295"/>
          </p:nvPr>
        </p:nvSpPr>
        <p:spPr/>
        <p:txBody>
          <a:bodyPr/>
          <a:lstStyle/>
          <a:p>
            <a:endParaRPr lang="en-US" smtClean="0"/>
          </a:p>
        </p:txBody>
      </p:sp>
      <p:sp>
        <p:nvSpPr>
          <p:cNvPr id="115714" name="Rectangle 3"/>
          <p:cNvSpPr>
            <a:spLocks noGrp="1" noChangeArrowheads="1"/>
          </p:cNvSpPr>
          <p:nvPr>
            <p:ph idx="4294967295"/>
          </p:nvPr>
        </p:nvSpPr>
        <p:spPr/>
        <p:txBody>
          <a:bodyPr/>
          <a:lstStyle/>
          <a:p>
            <a:pPr marL="341313" indent="-341313">
              <a:lnSpc>
                <a:spcPct val="80000"/>
              </a:lnSpc>
              <a:buFontTx/>
              <a:buChar char="•"/>
              <a:defRPr/>
            </a:pPr>
            <a:endParaRPr lang="en-US" sz="2000" b="1">
              <a:effectLst>
                <a:outerShdw blurRad="38100" dist="38100" dir="2700000" algn="tl">
                  <a:srgbClr val="FFFFFF"/>
                </a:outerShdw>
              </a:effectLst>
              <a:latin typeface="+mj-lt"/>
            </a:endParaRPr>
          </a:p>
          <a:p>
            <a:pPr marL="341313" indent="-341313">
              <a:lnSpc>
                <a:spcPct val="80000"/>
              </a:lnSpc>
              <a:buFontTx/>
              <a:buNone/>
              <a:defRPr/>
            </a:pPr>
            <a:endParaRPr lang="en-US" sz="2000" b="1">
              <a:effectLst>
                <a:outerShdw blurRad="38100" dist="38100" dir="2700000" algn="tl">
                  <a:srgbClr val="FFFFFF"/>
                </a:outerShdw>
              </a:effectLst>
              <a:latin typeface="+mj-lt"/>
            </a:endParaRPr>
          </a:p>
          <a:p>
            <a:pPr marL="341313" indent="-341313">
              <a:lnSpc>
                <a:spcPct val="80000"/>
              </a:lnSpc>
              <a:buFontTx/>
              <a:buNone/>
              <a:defRPr/>
            </a:pPr>
            <a:endParaRPr lang="en-US" sz="2000" b="1">
              <a:effectLst>
                <a:outerShdw blurRad="38100" dist="38100" dir="2700000" algn="tl">
                  <a:srgbClr val="FFFFFF"/>
                </a:outerShdw>
              </a:effectLst>
              <a:latin typeface="+mj-lt"/>
            </a:endParaRPr>
          </a:p>
          <a:p>
            <a:pPr marL="341313" indent="-341313">
              <a:lnSpc>
                <a:spcPct val="80000"/>
              </a:lnSpc>
              <a:buFontTx/>
              <a:buChar char="•"/>
              <a:defRPr/>
            </a:pPr>
            <a:endParaRPr lang="en-US" sz="2000" b="1">
              <a:effectLst>
                <a:outerShdw blurRad="38100" dist="38100" dir="2700000" algn="tl">
                  <a:srgbClr val="FFFFFF"/>
                </a:outerShdw>
              </a:effectLst>
              <a:latin typeface="+mj-lt"/>
            </a:endParaRPr>
          </a:p>
        </p:txBody>
      </p:sp>
      <p:sp>
        <p:nvSpPr>
          <p:cNvPr id="58371" name="Text Box 4"/>
          <p:cNvSpPr txBox="1">
            <a:spLocks noChangeArrowheads="1"/>
          </p:cNvSpPr>
          <p:nvPr/>
        </p:nvSpPr>
        <p:spPr bwMode="auto">
          <a:xfrm>
            <a:off x="1143000" y="8382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eaLnBrk="0" hangingPunct="0">
              <a:lnSpc>
                <a:spcPct val="90000"/>
              </a:lnSpc>
            </a:pPr>
            <a:endParaRPr lang="en-US" sz="2800" b="1">
              <a:solidFill>
                <a:srgbClr val="262673"/>
              </a:solidFill>
              <a:latin typeface="Arial" pitchFamily="34" charset="0"/>
            </a:endParaRPr>
          </a:p>
        </p:txBody>
      </p:sp>
      <p:graphicFrame>
        <p:nvGraphicFramePr>
          <p:cNvPr id="115716" name="Group 19"/>
          <p:cNvGraphicFramePr>
            <a:graphicFrameLocks noGrp="1"/>
          </p:cNvGraphicFramePr>
          <p:nvPr>
            <p:extLst>
              <p:ext uri="{D42A27DB-BD31-4B8C-83A1-F6EECF244321}">
                <p14:modId xmlns:p14="http://schemas.microsoft.com/office/powerpoint/2010/main" val="2449918262"/>
              </p:ext>
            </p:extLst>
          </p:nvPr>
        </p:nvGraphicFramePr>
        <p:xfrm>
          <a:off x="0" y="116632"/>
          <a:ext cx="9144000" cy="6600118"/>
        </p:xfrm>
        <a:graphic>
          <a:graphicData uri="http://schemas.openxmlformats.org/drawingml/2006/table">
            <a:tbl>
              <a:tblPr/>
              <a:tblGrid>
                <a:gridCol w="4572000"/>
                <a:gridCol w="4572000"/>
              </a:tblGrid>
              <a:tr h="712088">
                <a:tc gridSpan="2">
                  <a:txBody>
                    <a:bodyPr/>
                    <a:lstStyle/>
                    <a:p>
                      <a:pPr marL="0" marR="0" lvl="0" indent="0" algn="ctr"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3600" b="1" i="0" u="none" strike="noStrike" cap="none" normalizeH="0" baseline="0" dirty="0" err="1" smtClean="0">
                          <a:ln>
                            <a:noFill/>
                          </a:ln>
                          <a:solidFill>
                            <a:srgbClr val="FFFF00"/>
                          </a:solidFill>
                          <a:effectLst/>
                          <a:latin typeface="Georgia" pitchFamily="18" charset="0"/>
                          <a:cs typeface="Arial" pitchFamily="34" charset="0"/>
                        </a:rPr>
                        <a:t>Neden</a:t>
                      </a:r>
                      <a:r>
                        <a:rPr kumimoji="0" lang="en-US" sz="3600" b="1" i="0" u="none" strike="noStrike" cap="none" normalizeH="0" baseline="0" dirty="0" smtClean="0">
                          <a:ln>
                            <a:noFill/>
                          </a:ln>
                          <a:solidFill>
                            <a:srgbClr val="FFFF00"/>
                          </a:solidFill>
                          <a:effectLst/>
                          <a:latin typeface="Georgia" pitchFamily="18" charset="0"/>
                          <a:cs typeface="Arial" pitchFamily="34" charset="0"/>
                        </a:rPr>
                        <a:t> </a:t>
                      </a:r>
                      <a:r>
                        <a:rPr kumimoji="0" lang="en-US" sz="3600" b="1" i="0" u="none" strike="noStrike" cap="none" normalizeH="0" baseline="0" dirty="0" err="1" smtClean="0">
                          <a:ln>
                            <a:noFill/>
                          </a:ln>
                          <a:solidFill>
                            <a:srgbClr val="FFFF00"/>
                          </a:solidFill>
                          <a:effectLst/>
                          <a:latin typeface="Georgia" pitchFamily="18" charset="0"/>
                          <a:cs typeface="Arial" pitchFamily="34" charset="0"/>
                        </a:rPr>
                        <a:t>İş</a:t>
                      </a:r>
                      <a:r>
                        <a:rPr kumimoji="0" lang="en-US" sz="3600" b="1" i="0" u="none" strike="noStrike" cap="none" normalizeH="0" baseline="0" dirty="0" smtClean="0">
                          <a:ln>
                            <a:noFill/>
                          </a:ln>
                          <a:solidFill>
                            <a:srgbClr val="FFFF00"/>
                          </a:solidFill>
                          <a:effectLst/>
                          <a:latin typeface="Georgia" pitchFamily="18" charset="0"/>
                          <a:cs typeface="Arial" pitchFamily="34" charset="0"/>
                        </a:rPr>
                        <a:t> </a:t>
                      </a:r>
                      <a:r>
                        <a:rPr kumimoji="0" lang="en-US" sz="3600" b="1" i="0" u="none" strike="noStrike" cap="none" normalizeH="0" baseline="0" dirty="0" err="1" smtClean="0">
                          <a:ln>
                            <a:noFill/>
                          </a:ln>
                          <a:solidFill>
                            <a:srgbClr val="FFFF00"/>
                          </a:solidFill>
                          <a:effectLst/>
                          <a:latin typeface="Georgia" pitchFamily="18" charset="0"/>
                          <a:cs typeface="Arial" pitchFamily="34" charset="0"/>
                        </a:rPr>
                        <a:t>Sağlığı</a:t>
                      </a:r>
                      <a:r>
                        <a:rPr kumimoji="0" lang="en-US" sz="3600" b="1" i="0" u="none" strike="noStrike" cap="none" normalizeH="0" baseline="0" dirty="0" smtClean="0">
                          <a:ln>
                            <a:noFill/>
                          </a:ln>
                          <a:solidFill>
                            <a:srgbClr val="FFFF00"/>
                          </a:solidFill>
                          <a:effectLst/>
                          <a:latin typeface="Georgia" pitchFamily="18" charset="0"/>
                          <a:cs typeface="Arial" pitchFamily="34" charset="0"/>
                        </a:rPr>
                        <a:t> </a:t>
                      </a:r>
                      <a:r>
                        <a:rPr kumimoji="0" lang="en-US" sz="3600" b="1" i="0" u="none" strike="noStrike" cap="none" normalizeH="0" baseline="0" dirty="0" err="1" smtClean="0">
                          <a:ln>
                            <a:noFill/>
                          </a:ln>
                          <a:solidFill>
                            <a:srgbClr val="FFFF00"/>
                          </a:solidFill>
                          <a:effectLst/>
                          <a:latin typeface="Georgia" pitchFamily="18" charset="0"/>
                          <a:cs typeface="Arial" pitchFamily="34" charset="0"/>
                        </a:rPr>
                        <a:t>ve</a:t>
                      </a:r>
                      <a:r>
                        <a:rPr kumimoji="0" lang="en-US" sz="3600" b="1" i="0" u="none" strike="noStrike" cap="none" normalizeH="0" baseline="0" dirty="0" smtClean="0">
                          <a:ln>
                            <a:noFill/>
                          </a:ln>
                          <a:solidFill>
                            <a:srgbClr val="FFFF00"/>
                          </a:solidFill>
                          <a:effectLst/>
                          <a:latin typeface="Georgia" pitchFamily="18" charset="0"/>
                          <a:cs typeface="Arial" pitchFamily="34" charset="0"/>
                        </a:rPr>
                        <a:t> </a:t>
                      </a:r>
                      <a:r>
                        <a:rPr kumimoji="0" lang="en-US" sz="3600" b="1" i="0" u="none" strike="noStrike" cap="none" normalizeH="0" baseline="0" dirty="0" err="1" smtClean="0">
                          <a:ln>
                            <a:noFill/>
                          </a:ln>
                          <a:solidFill>
                            <a:srgbClr val="FFFF00"/>
                          </a:solidFill>
                          <a:effectLst/>
                          <a:latin typeface="Georgia" pitchFamily="18" charset="0"/>
                          <a:cs typeface="Arial" pitchFamily="34" charset="0"/>
                        </a:rPr>
                        <a:t>Güvenliği</a:t>
                      </a:r>
                      <a:r>
                        <a:rPr kumimoji="0" lang="en-US" sz="3600" b="1" i="0" u="none" strike="noStrike" cap="none" normalizeH="0" baseline="0" dirty="0" smtClean="0">
                          <a:ln>
                            <a:noFill/>
                          </a:ln>
                          <a:solidFill>
                            <a:srgbClr val="FFFF00"/>
                          </a:solidFill>
                          <a:effectLst/>
                          <a:latin typeface="Georgia" pitchFamily="18"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3548A"/>
                    </a:solidFill>
                  </a:tcPr>
                </a:tc>
                <a:tc hMerge="1">
                  <a:txBody>
                    <a:bodyPr/>
                    <a:lstStyle/>
                    <a:p>
                      <a:endParaRPr lang="tr-TR"/>
                    </a:p>
                  </a:txBody>
                  <a:tcPr/>
                </a:tc>
              </a:tr>
              <a:tr h="684655">
                <a:tc>
                  <a:txBody>
                    <a:bodyPr/>
                    <a:lstStyle/>
                    <a:p>
                      <a:pPr marL="0" marR="0" lvl="0" indent="0" algn="ctr"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3200" b="1" i="0" u="none" strike="noStrike" cap="none" normalizeH="0" baseline="0" dirty="0" err="1" smtClean="0">
                          <a:ln>
                            <a:noFill/>
                          </a:ln>
                          <a:solidFill>
                            <a:srgbClr val="FFFF00"/>
                          </a:solidFill>
                          <a:effectLst/>
                          <a:latin typeface="Georgia" pitchFamily="18" charset="0"/>
                          <a:cs typeface="Arial" pitchFamily="34" charset="0"/>
                        </a:rPr>
                        <a:t>Dünya</a:t>
                      </a:r>
                      <a:endParaRPr kumimoji="0" lang="en-US" sz="3200" b="1" i="0" u="none" strike="noStrike" cap="none" normalizeH="0" baseline="0" dirty="0" smtClean="0">
                        <a:ln>
                          <a:noFill/>
                        </a:ln>
                        <a:solidFill>
                          <a:srgbClr val="FFFF00"/>
                        </a:solidFill>
                        <a:effectLst/>
                        <a:latin typeface="Georgia" pitchFamily="18"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3548A"/>
                    </a:solidFill>
                  </a:tcPr>
                </a:tc>
                <a:tc>
                  <a:txBody>
                    <a:bodyPr/>
                    <a:lstStyle/>
                    <a:p>
                      <a:pPr marL="0" marR="0" lvl="0" indent="0" algn="ctr"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3200" b="1" i="0" u="none" strike="noStrike" cap="none" normalizeH="0" baseline="0" dirty="0" err="1" smtClean="0">
                          <a:ln>
                            <a:noFill/>
                          </a:ln>
                          <a:solidFill>
                            <a:srgbClr val="FFFF00"/>
                          </a:solidFill>
                          <a:effectLst/>
                          <a:latin typeface="Georgia" pitchFamily="18" charset="0"/>
                          <a:cs typeface="Arial" pitchFamily="34" charset="0"/>
                        </a:rPr>
                        <a:t>Türkiye</a:t>
                      </a:r>
                      <a:endParaRPr kumimoji="0" lang="en-US" sz="3200" b="1" i="0" u="none" strike="noStrike" cap="none" normalizeH="0" baseline="0" dirty="0" smtClean="0">
                        <a:ln>
                          <a:noFill/>
                        </a:ln>
                        <a:solidFill>
                          <a:srgbClr val="FFFF00"/>
                        </a:solidFill>
                        <a:effectLst/>
                        <a:latin typeface="Georgia" pitchFamily="18"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3548A"/>
                    </a:solidFill>
                  </a:tcPr>
                </a:tc>
              </a:tr>
              <a:tr h="5203375">
                <a:tc>
                  <a:txBody>
                    <a:bodyPr/>
                    <a:lstStyle/>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2800" b="1" i="0" u="sng" strike="noStrike" cap="none" normalizeH="0" baseline="0" dirty="0" smtClean="0">
                          <a:ln>
                            <a:noFill/>
                          </a:ln>
                          <a:solidFill>
                            <a:srgbClr val="FF0000"/>
                          </a:solidFill>
                          <a:effectLst/>
                          <a:latin typeface="Arial Black" pitchFamily="34" charset="0"/>
                          <a:cs typeface="Arial" pitchFamily="34" charset="0"/>
                        </a:rPr>
                        <a:t>Her </a:t>
                      </a:r>
                      <a:r>
                        <a:rPr kumimoji="0" lang="en-US" sz="2800" b="1" i="0" u="sng" strike="noStrike" cap="none" normalizeH="0" baseline="0" dirty="0" err="1" smtClean="0">
                          <a:ln>
                            <a:noFill/>
                          </a:ln>
                          <a:solidFill>
                            <a:srgbClr val="FF0000"/>
                          </a:solidFill>
                          <a:effectLst/>
                          <a:latin typeface="Arial Black" pitchFamily="34" charset="0"/>
                          <a:cs typeface="Arial" pitchFamily="34" charset="0"/>
                        </a:rPr>
                        <a:t>gün</a:t>
                      </a:r>
                      <a:r>
                        <a:rPr kumimoji="0" lang="en-US" sz="2800" b="1" i="0" u="sng" strike="noStrike" cap="none" normalizeH="0" baseline="0" dirty="0" smtClean="0">
                          <a:ln>
                            <a:noFill/>
                          </a:ln>
                          <a:solidFill>
                            <a:srgbClr val="FF0000"/>
                          </a:solidFill>
                          <a:effectLst/>
                          <a:latin typeface="Arial Black" pitchFamily="34" charset="0"/>
                          <a:cs typeface="Arial" pitchFamily="34" charset="0"/>
                        </a:rPr>
                        <a:t>;</a:t>
                      </a:r>
                      <a:endParaRPr kumimoji="0" lang="tr-TR" sz="2800" b="1" i="0" u="sng" strike="noStrike" cap="none" normalizeH="0" baseline="0" dirty="0" smtClean="0">
                        <a:ln>
                          <a:noFill/>
                        </a:ln>
                        <a:solidFill>
                          <a:srgbClr val="FF0000"/>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en-US" sz="2800" b="1" i="0" u="sng" strike="noStrike" cap="none" normalizeH="0" baseline="0" dirty="0" smtClean="0">
                        <a:ln>
                          <a:noFill/>
                        </a:ln>
                        <a:solidFill>
                          <a:srgbClr val="FF0000"/>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Wingdings" pitchFamily="2" charset="2"/>
                        <a:buChar char="§"/>
                        <a:tabLst/>
                      </a:pPr>
                      <a:r>
                        <a:rPr kumimoji="0" lang="en-US" sz="2800" b="1" i="0" u="none" strike="noStrike" cap="none" normalizeH="0" baseline="0" dirty="0" smtClean="0">
                          <a:ln>
                            <a:noFill/>
                          </a:ln>
                          <a:solidFill>
                            <a:srgbClr val="000000"/>
                          </a:solidFill>
                          <a:effectLst/>
                          <a:latin typeface="Arial" pitchFamily="34" charset="0"/>
                          <a:cs typeface="Arial" pitchFamily="34" charset="0"/>
                        </a:rPr>
                        <a:t>1 </a:t>
                      </a:r>
                      <a:r>
                        <a:rPr kumimoji="0" lang="en-US" sz="2800" b="1" i="0" u="none" strike="noStrike" cap="none" normalizeH="0" baseline="0" dirty="0" err="1" smtClean="0">
                          <a:ln>
                            <a:noFill/>
                          </a:ln>
                          <a:solidFill>
                            <a:srgbClr val="000000"/>
                          </a:solidFill>
                          <a:effectLst/>
                          <a:latin typeface="Arial" pitchFamily="34" charset="0"/>
                          <a:cs typeface="Arial" pitchFamily="34" charset="0"/>
                        </a:rPr>
                        <a:t>Milyon</a:t>
                      </a:r>
                      <a:r>
                        <a:rPr kumimoji="0" lang="en-US" sz="2800" b="1" i="0" u="none" strike="noStrike" cap="none" normalizeH="0" baseline="0" dirty="0" smtClean="0">
                          <a:ln>
                            <a:noFill/>
                          </a:ln>
                          <a:solidFill>
                            <a:srgbClr val="000000"/>
                          </a:solidFill>
                          <a:effectLst/>
                          <a:latin typeface="Arial" pitchFamily="34" charset="0"/>
                          <a:cs typeface="Arial" pitchFamily="34" charset="0"/>
                        </a:rPr>
                        <a:t> </a:t>
                      </a:r>
                      <a:r>
                        <a:rPr kumimoji="0" lang="en-US" sz="2800" b="0" i="0" u="none" strike="noStrike" cap="none" normalizeH="0" baseline="0" dirty="0" err="1" smtClean="0">
                          <a:ln>
                            <a:noFill/>
                          </a:ln>
                          <a:solidFill>
                            <a:srgbClr val="000000"/>
                          </a:solidFill>
                          <a:effectLst/>
                          <a:latin typeface="Arial" pitchFamily="34" charset="0"/>
                          <a:cs typeface="Arial" pitchFamily="34" charset="0"/>
                        </a:rPr>
                        <a:t>iş</a:t>
                      </a:r>
                      <a:r>
                        <a:rPr kumimoji="0" lang="en-US" sz="2800" b="0" i="0" u="none" strike="noStrike" cap="none" normalizeH="0" baseline="0" dirty="0" smtClean="0">
                          <a:ln>
                            <a:noFill/>
                          </a:ln>
                          <a:solidFill>
                            <a:srgbClr val="000000"/>
                          </a:solidFill>
                          <a:effectLst/>
                          <a:latin typeface="Arial" pitchFamily="34" charset="0"/>
                          <a:cs typeface="Arial" pitchFamily="34" charset="0"/>
                        </a:rPr>
                        <a:t> </a:t>
                      </a:r>
                      <a:r>
                        <a:rPr kumimoji="0" lang="en-US" sz="2800" b="0" i="0" u="none" strike="noStrike" cap="none" normalizeH="0" baseline="0" dirty="0" err="1" smtClean="0">
                          <a:ln>
                            <a:noFill/>
                          </a:ln>
                          <a:solidFill>
                            <a:srgbClr val="000000"/>
                          </a:solidFill>
                          <a:effectLst/>
                          <a:latin typeface="Arial" pitchFamily="34" charset="0"/>
                          <a:cs typeface="Arial" pitchFamily="34" charset="0"/>
                        </a:rPr>
                        <a:t>kazası</a:t>
                      </a:r>
                      <a:r>
                        <a:rPr kumimoji="0" lang="en-US" sz="2800" b="0" i="0" u="none" strike="noStrike" cap="none" normalizeH="0" baseline="0" dirty="0" smtClean="0">
                          <a:ln>
                            <a:noFill/>
                          </a:ln>
                          <a:solidFill>
                            <a:srgbClr val="000000"/>
                          </a:solidFill>
                          <a:effectLst/>
                          <a:latin typeface="Arial" pitchFamily="34" charset="0"/>
                          <a:cs typeface="Arial" pitchFamily="34" charset="0"/>
                        </a:rPr>
                        <a:t> </a:t>
                      </a:r>
                      <a:r>
                        <a:rPr kumimoji="0" lang="en-US" sz="2800" b="0" i="0" u="none" strike="noStrike" cap="none" normalizeH="0" baseline="0" dirty="0" err="1" smtClean="0">
                          <a:ln>
                            <a:noFill/>
                          </a:ln>
                          <a:solidFill>
                            <a:srgbClr val="000000"/>
                          </a:solidFill>
                          <a:effectLst/>
                          <a:latin typeface="Arial" pitchFamily="34" charset="0"/>
                          <a:cs typeface="Arial" pitchFamily="34" charset="0"/>
                        </a:rPr>
                        <a:t>olmakta</a:t>
                      </a:r>
                      <a:r>
                        <a:rPr kumimoji="0" lang="en-US" sz="28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en-US" sz="2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Wingdings" pitchFamily="2" charset="2"/>
                        <a:buNone/>
                        <a:tabLst/>
                      </a:pPr>
                      <a:r>
                        <a:rPr kumimoji="0" lang="tr-TR" sz="2400" b="1" i="0" u="none" strike="noStrike" cap="none" normalizeH="0" baseline="0" dirty="0" smtClean="0">
                          <a:ln>
                            <a:noFill/>
                          </a:ln>
                          <a:solidFill>
                            <a:srgbClr val="000000"/>
                          </a:solidFill>
                          <a:effectLst/>
                          <a:latin typeface="Arial" pitchFamily="34" charset="0"/>
                          <a:cs typeface="Arial" pitchFamily="34" charset="0"/>
                        </a:rPr>
                        <a:t> - </a:t>
                      </a:r>
                      <a:r>
                        <a:rPr kumimoji="0" lang="en-US" sz="2400" b="1" i="0" u="none" strike="noStrike" cap="none" normalizeH="0" baseline="0" dirty="0" smtClean="0">
                          <a:ln>
                            <a:noFill/>
                          </a:ln>
                          <a:solidFill>
                            <a:srgbClr val="000000"/>
                          </a:solidFill>
                          <a:effectLst/>
                          <a:latin typeface="Arial" pitchFamily="34" charset="0"/>
                          <a:cs typeface="Arial" pitchFamily="34" charset="0"/>
                        </a:rPr>
                        <a:t>5534</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0" i="0" u="none" strike="noStrike" cap="none" normalizeH="0" baseline="0" dirty="0" err="1" smtClean="0">
                          <a:ln>
                            <a:noFill/>
                          </a:ln>
                          <a:solidFill>
                            <a:srgbClr val="000000"/>
                          </a:solidFill>
                          <a:effectLst/>
                          <a:latin typeface="Arial" pitchFamily="34" charset="0"/>
                          <a:cs typeface="Arial" pitchFamily="34" charset="0"/>
                        </a:rPr>
                        <a:t>çalışan</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0" i="0" u="none" strike="noStrike" cap="none" normalizeH="0" baseline="0" dirty="0" err="1" smtClean="0">
                          <a:ln>
                            <a:noFill/>
                          </a:ln>
                          <a:solidFill>
                            <a:srgbClr val="000000"/>
                          </a:solidFill>
                          <a:effectLst/>
                          <a:latin typeface="Arial" pitchFamily="34" charset="0"/>
                          <a:cs typeface="Arial" pitchFamily="34" charset="0"/>
                        </a:rPr>
                        <a:t>işle</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0" i="0" u="none" strike="noStrike" cap="none" normalizeH="0" baseline="0" dirty="0" err="1" smtClean="0">
                          <a:ln>
                            <a:noFill/>
                          </a:ln>
                          <a:solidFill>
                            <a:srgbClr val="000000"/>
                          </a:solidFill>
                          <a:effectLst/>
                          <a:latin typeface="Arial" pitchFamily="34" charset="0"/>
                          <a:cs typeface="Arial" pitchFamily="34" charset="0"/>
                        </a:rPr>
                        <a:t>ilgili</a:t>
                      </a:r>
                      <a:r>
                        <a:rPr kumimoji="0" lang="en-US" sz="2400" b="0" i="0" u="none" strike="noStrike" cap="none" normalizeH="0" baseline="0" dirty="0" smtClean="0">
                          <a:ln>
                            <a:noFill/>
                          </a:ln>
                          <a:solidFill>
                            <a:srgbClr val="000000"/>
                          </a:solidFill>
                          <a:effectLst/>
                          <a:latin typeface="Arial" pitchFamily="34" charset="0"/>
                          <a:cs typeface="Arial" pitchFamily="34" charset="0"/>
                        </a:rPr>
                        <a:t> hast</a:t>
                      </a:r>
                      <a:r>
                        <a:rPr kumimoji="0" lang="tr-TR" sz="2400" b="0" i="0" u="none" strike="noStrike" cap="none" normalizeH="0" baseline="0" dirty="0" smtClean="0">
                          <a:ln>
                            <a:noFill/>
                          </a:ln>
                          <a:solidFill>
                            <a:srgbClr val="000000"/>
                          </a:solidFill>
                          <a:effectLst/>
                          <a:latin typeface="Arial" pitchFamily="34" charset="0"/>
                          <a:cs typeface="Arial" pitchFamily="34" charset="0"/>
                        </a:rPr>
                        <a:t>.</a:t>
                      </a:r>
                      <a:r>
                        <a:rPr kumimoji="0" lang="en-US" sz="24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tr-TR"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cs typeface="Arial" pitchFamily="34" charset="0"/>
                        </a:rPr>
                        <a:t>879</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0" i="0" u="none" strike="noStrike" cap="none" normalizeH="0" baseline="0" dirty="0" err="1" smtClean="0">
                          <a:ln>
                            <a:noFill/>
                          </a:ln>
                          <a:solidFill>
                            <a:srgbClr val="000000"/>
                          </a:solidFill>
                          <a:effectLst/>
                          <a:latin typeface="Arial" pitchFamily="34" charset="0"/>
                          <a:cs typeface="Arial" pitchFamily="34" charset="0"/>
                        </a:rPr>
                        <a:t>çalışan</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0" i="0" u="none" strike="noStrike" cap="none" normalizeH="0" baseline="0" dirty="0" err="1" smtClean="0">
                          <a:ln>
                            <a:noFill/>
                          </a:ln>
                          <a:solidFill>
                            <a:srgbClr val="000000"/>
                          </a:solidFill>
                          <a:effectLst/>
                          <a:latin typeface="Arial" pitchFamily="34" charset="0"/>
                          <a:cs typeface="Arial" pitchFamily="34" charset="0"/>
                        </a:rPr>
                        <a:t>iş</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r>
                        <a:rPr kumimoji="0" lang="en-US" sz="2400" b="0" i="0" u="none" strike="noStrike" cap="none" normalizeH="0" baseline="0" dirty="0" err="1" smtClean="0">
                          <a:ln>
                            <a:noFill/>
                          </a:ln>
                          <a:solidFill>
                            <a:srgbClr val="000000"/>
                          </a:solidFill>
                          <a:effectLst/>
                          <a:latin typeface="Arial" pitchFamily="34" charset="0"/>
                          <a:cs typeface="Arial" pitchFamily="34" charset="0"/>
                        </a:rPr>
                        <a:t>kazası</a:t>
                      </a:r>
                      <a:r>
                        <a:rPr kumimoji="0" lang="en-US" sz="2400" b="0" i="0" u="none" strike="noStrike" cap="none" normalizeH="0" baseline="0" dirty="0" smtClean="0">
                          <a:ln>
                            <a:noFill/>
                          </a:ln>
                          <a:solidFill>
                            <a:srgbClr val="000000"/>
                          </a:solidFill>
                          <a:effectLst/>
                          <a:latin typeface="Arial" pitchFamily="34" charset="0"/>
                          <a:cs typeface="Arial" pitchFamily="34" charset="0"/>
                        </a:rPr>
                        <a:t> </a:t>
                      </a:r>
                      <a:endParaRPr kumimoji="0" lang="tr-TR"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tr-TR"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tr-TR"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2800" b="1" i="0" u="none" strike="noStrike" cap="none" normalizeH="0" baseline="0" dirty="0" err="1" smtClean="0">
                          <a:ln>
                            <a:noFill/>
                          </a:ln>
                          <a:solidFill>
                            <a:srgbClr val="000000"/>
                          </a:solidFill>
                          <a:effectLst/>
                          <a:latin typeface="Arial" pitchFamily="34" charset="0"/>
                          <a:cs typeface="Arial" pitchFamily="34" charset="0"/>
                        </a:rPr>
                        <a:t>nedeniyle</a:t>
                      </a:r>
                      <a:r>
                        <a:rPr kumimoji="0" lang="en-US" sz="2800" b="1" i="0" u="none" strike="noStrike" cap="none" normalizeH="0" baseline="0" dirty="0" smtClean="0">
                          <a:ln>
                            <a:noFill/>
                          </a:ln>
                          <a:solidFill>
                            <a:srgbClr val="000000"/>
                          </a:solidFill>
                          <a:effectLst/>
                          <a:latin typeface="Arial" pitchFamily="34" charset="0"/>
                          <a:cs typeface="Arial" pitchFamily="34" charset="0"/>
                        </a:rPr>
                        <a:t> </a:t>
                      </a:r>
                      <a:r>
                        <a:rPr kumimoji="0" lang="en-US" sz="2800" b="1" i="0" u="none" strike="noStrike" cap="none" normalizeH="0" baseline="0" dirty="0" err="1" smtClean="0">
                          <a:ln>
                            <a:noFill/>
                          </a:ln>
                          <a:solidFill>
                            <a:srgbClr val="000000"/>
                          </a:solidFill>
                          <a:effectLst/>
                          <a:latin typeface="Arial" pitchFamily="34" charset="0"/>
                          <a:cs typeface="Arial" pitchFamily="34" charset="0"/>
                        </a:rPr>
                        <a:t>ölmektedir</a:t>
                      </a:r>
                      <a:r>
                        <a:rPr kumimoji="0" lang="en-US" sz="2800" b="1" i="0" u="none" strike="noStrike" cap="none" normalizeH="0" baseline="0" dirty="0" smtClean="0">
                          <a:ln>
                            <a:noFill/>
                          </a:ln>
                          <a:solidFill>
                            <a:srgbClr val="000000"/>
                          </a:solidFill>
                          <a:effectLst/>
                          <a:latin typeface="Arial" pitchFamily="34" charset="0"/>
                          <a:cs typeface="Arial" pitchFamily="34" charset="0"/>
                        </a:rPr>
                        <a:t>.</a:t>
                      </a:r>
                      <a:endParaRPr kumimoji="0" lang="en-US" sz="2800" b="1" i="0" u="none" strike="noStrike" cap="none" normalizeH="0" baseline="0" dirty="0" smtClean="0">
                        <a:ln>
                          <a:noFill/>
                        </a:ln>
                        <a:solidFill>
                          <a:srgbClr val="000000"/>
                        </a:solidFill>
                        <a:effectLst/>
                        <a:latin typeface="Georgia" pitchFamily="18"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sz="2800" b="1" i="0" u="sng" strike="noStrike" cap="none" normalizeH="0" baseline="0" dirty="0" smtClean="0">
                          <a:ln>
                            <a:noFill/>
                          </a:ln>
                          <a:solidFill>
                            <a:srgbClr val="FF0000"/>
                          </a:solidFill>
                          <a:effectLst/>
                          <a:latin typeface="Arial Black" pitchFamily="34" charset="0"/>
                          <a:cs typeface="Arial" pitchFamily="34" charset="0"/>
                        </a:rPr>
                        <a:t>Her </a:t>
                      </a:r>
                      <a:r>
                        <a:rPr kumimoji="0" lang="en-US" sz="2800" b="1" i="0" u="sng" strike="noStrike" cap="none" normalizeH="0" baseline="0" dirty="0" err="1" smtClean="0">
                          <a:ln>
                            <a:noFill/>
                          </a:ln>
                          <a:solidFill>
                            <a:srgbClr val="FF0000"/>
                          </a:solidFill>
                          <a:effectLst/>
                          <a:latin typeface="Arial Black" pitchFamily="34" charset="0"/>
                          <a:cs typeface="Arial" pitchFamily="34" charset="0"/>
                        </a:rPr>
                        <a:t>gün</a:t>
                      </a:r>
                      <a:r>
                        <a:rPr kumimoji="0" lang="en-US" sz="2800" b="1" i="0" u="sng" strike="noStrike" cap="none" normalizeH="0" baseline="0" dirty="0" smtClean="0">
                          <a:ln>
                            <a:noFill/>
                          </a:ln>
                          <a:solidFill>
                            <a:srgbClr val="FF0000"/>
                          </a:solidFill>
                          <a:effectLst/>
                          <a:latin typeface="Arial Black" pitchFamily="34" charset="0"/>
                          <a:cs typeface="Arial" pitchFamily="34" charset="0"/>
                        </a:rPr>
                        <a:t>;</a:t>
                      </a:r>
                      <a:endParaRPr kumimoji="0" lang="tr-TR" sz="2800" b="1" i="0" u="sng" strike="noStrike" cap="none" normalizeH="0" baseline="0" dirty="0" smtClean="0">
                        <a:ln>
                          <a:noFill/>
                        </a:ln>
                        <a:solidFill>
                          <a:srgbClr val="FF0000"/>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Wingdings" pitchFamily="2" charset="2"/>
                        <a:buChar char="§"/>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172</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iş</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kazası</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olmakta</a:t>
                      </a:r>
                      <a:r>
                        <a:rPr kumimoji="0" lang="en-US" sz="2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Wingdings" pitchFamily="2" charset="2"/>
                        <a:buNone/>
                        <a:tabLst/>
                      </a:pPr>
                      <a:r>
                        <a:rPr kumimoji="0" lang="tr-TR" sz="2800" b="1"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4</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kişi</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iş</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kazası</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nedeniyle</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ölmekte</a:t>
                      </a:r>
                      <a:r>
                        <a:rPr kumimoji="0" lang="en-US" sz="2800" b="0" i="0" u="none" strike="noStrike" cap="none" normalizeH="0" baseline="0" dirty="0" smtClean="0">
                          <a:ln>
                            <a:noFill/>
                          </a:ln>
                          <a:solidFill>
                            <a:schemeClr val="tx1"/>
                          </a:solidFill>
                          <a:effectLst/>
                          <a:latin typeface="Arial" pitchFamily="34" charset="0"/>
                          <a:cs typeface="Arial" pitchFamily="34" charset="0"/>
                        </a:rPr>
                        <a:t>,</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Wingdings" pitchFamily="2" charset="2"/>
                        <a:buChar char="§"/>
                        <a:tabLst/>
                      </a:pP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A04DA3"/>
                        </a:buClr>
                        <a:buSzTx/>
                        <a:buFont typeface="Wingdings" pitchFamily="2" charset="2"/>
                        <a:buNone/>
                        <a:tabLst/>
                      </a:pPr>
                      <a:r>
                        <a:rPr kumimoji="0" lang="tr-TR" sz="2800" b="1"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6</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kişi</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sürekli</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iş</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göremez</a:t>
                      </a:r>
                      <a:r>
                        <a:rPr kumimoji="0" lang="en-US" sz="2800" b="0" i="0" u="none" strike="noStrike" cap="none" normalizeH="0" baseline="0" dirty="0" smtClean="0">
                          <a:ln>
                            <a:noFill/>
                          </a:ln>
                          <a:solidFill>
                            <a:schemeClr val="tx1"/>
                          </a:solidFill>
                          <a:effectLst/>
                          <a:latin typeface="Arial" pitchFamily="34" charset="0"/>
                          <a:cs typeface="Arial" pitchFamily="34" charset="0"/>
                        </a:rPr>
                        <a:t> hale </a:t>
                      </a:r>
                      <a:r>
                        <a:rPr kumimoji="0" lang="en-US" sz="2800" b="0" i="0" u="none" strike="noStrike" cap="none" normalizeH="0" baseline="0" dirty="0" err="1" smtClean="0">
                          <a:ln>
                            <a:noFill/>
                          </a:ln>
                          <a:solidFill>
                            <a:schemeClr val="tx1"/>
                          </a:solidFill>
                          <a:effectLst/>
                          <a:latin typeface="Arial" pitchFamily="34" charset="0"/>
                          <a:cs typeface="Arial" pitchFamily="34" charset="0"/>
                        </a:rPr>
                        <a:t>gelmektedir</a:t>
                      </a:r>
                      <a:r>
                        <a:rPr kumimoji="0" lang="en-US" sz="2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
                          <a:srgbClr val="A04DA3"/>
                        </a:buClr>
                        <a:buSzTx/>
                        <a:buFont typeface="Georgia" pitchFamily="18" charset="0"/>
                        <a:buNone/>
                        <a:tabLst/>
                      </a:pPr>
                      <a:endParaRPr kumimoji="0" lang="en-US" sz="2800" b="0" i="0" u="none" strike="noStrike" cap="none" normalizeH="0" baseline="0" dirty="0" smtClean="0">
                        <a:ln>
                          <a:noFill/>
                        </a:ln>
                        <a:solidFill>
                          <a:schemeClr val="tx1"/>
                        </a:solidFill>
                        <a:effectLst/>
                        <a:latin typeface="Georgia" pitchFamily="18"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7EA"/>
                    </a:solidFill>
                  </a:tcPr>
                </a:tc>
              </a:tr>
            </a:tbl>
          </a:graphicData>
        </a:graphic>
      </p:graphicFrame>
    </p:spTree>
    <p:extLst>
      <p:ext uri="{BB962C8B-B14F-4D97-AF65-F5344CB8AC3E}">
        <p14:creationId xmlns:p14="http://schemas.microsoft.com/office/powerpoint/2010/main" val="408423362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628800"/>
            <a:ext cx="8373616" cy="5068888"/>
          </a:xfrm>
        </p:spPr>
        <p:txBody>
          <a:bodyPr rtlCol="0">
            <a:normAutofit lnSpcReduction="10000"/>
          </a:bodyPr>
          <a:lstStyle/>
          <a:p>
            <a:pPr algn="just" eaLnBrk="1" fontAlgn="auto" hangingPunct="1">
              <a:spcAft>
                <a:spcPts val="0"/>
              </a:spcAft>
              <a:buFont typeface="Arial" pitchFamily="34" charset="0"/>
              <a:buChar char="•"/>
              <a:defRPr/>
            </a:pPr>
            <a:r>
              <a:rPr lang="tr-TR" b="1" u="sng" dirty="0" smtClean="0">
                <a:latin typeface="+mj-lt"/>
              </a:rPr>
              <a:t>Gürültü</a:t>
            </a:r>
            <a:r>
              <a:rPr lang="tr-TR" b="1" dirty="0" smtClean="0">
                <a:latin typeface="+mj-lt"/>
              </a:rPr>
              <a:t> </a:t>
            </a:r>
            <a:r>
              <a:rPr lang="tr-TR" dirty="0" smtClean="0">
                <a:latin typeface="+mj-lt"/>
              </a:rPr>
              <a:t>:</a:t>
            </a:r>
            <a:r>
              <a:rPr lang="tr-TR" sz="2400" dirty="0" smtClean="0">
                <a:latin typeface="+mj-lt"/>
              </a:rPr>
              <a:t> Avrupa’da çalışanların üçte biri ki bu oran 60 milyon insandan daha fazlasına karşılık gelmektedir, </a:t>
            </a:r>
            <a:r>
              <a:rPr lang="tr-TR" sz="2400" dirty="0" smtClean="0">
                <a:solidFill>
                  <a:srgbClr val="0070C0"/>
                </a:solidFill>
                <a:latin typeface="+mj-lt"/>
              </a:rPr>
              <a:t>çalışma hayatlarının dörtte birinden daha fazlasında</a:t>
            </a:r>
            <a:r>
              <a:rPr lang="tr-TR" sz="2400" dirty="0" smtClean="0">
                <a:latin typeface="+mj-lt"/>
              </a:rPr>
              <a:t> </a:t>
            </a:r>
            <a:r>
              <a:rPr lang="tr-TR" sz="2400" dirty="0" smtClean="0">
                <a:solidFill>
                  <a:srgbClr val="FF0000"/>
                </a:solidFill>
                <a:latin typeface="+mj-lt"/>
              </a:rPr>
              <a:t>yüksek seviyede gürültüye maruz</a:t>
            </a:r>
            <a:r>
              <a:rPr lang="tr-TR" sz="2400" dirty="0" smtClean="0">
                <a:latin typeface="+mj-lt"/>
              </a:rPr>
              <a:t> kalmaktadır.</a:t>
            </a:r>
          </a:p>
          <a:p>
            <a:pPr algn="just" eaLnBrk="1" fontAlgn="auto" hangingPunct="1">
              <a:spcAft>
                <a:spcPts val="0"/>
              </a:spcAft>
              <a:buFont typeface="Arial" pitchFamily="34" charset="0"/>
              <a:buChar char="•"/>
              <a:defRPr/>
            </a:pPr>
            <a:endParaRPr lang="tr-TR" sz="2400" dirty="0" smtClean="0">
              <a:latin typeface="+mj-lt"/>
            </a:endParaRPr>
          </a:p>
          <a:p>
            <a:pPr algn="just" eaLnBrk="1" fontAlgn="auto" hangingPunct="1">
              <a:spcAft>
                <a:spcPts val="0"/>
              </a:spcAft>
              <a:buFont typeface="Arial" pitchFamily="34" charset="0"/>
              <a:buChar char="•"/>
              <a:defRPr/>
            </a:pPr>
            <a:r>
              <a:rPr lang="tr-TR" u="sng" dirty="0" smtClean="0">
                <a:solidFill>
                  <a:srgbClr val="FF0000"/>
                </a:solidFill>
                <a:latin typeface="+mj-lt"/>
              </a:rPr>
              <a:t>Küçük ve Orta Büyüklükteki İşletmeler (KOBİ’ler) </a:t>
            </a:r>
            <a:r>
              <a:rPr lang="tr-TR" sz="2400" dirty="0" smtClean="0">
                <a:solidFill>
                  <a:srgbClr val="FF0000"/>
                </a:solidFill>
                <a:latin typeface="+mj-lt"/>
              </a:rPr>
              <a:t>: </a:t>
            </a:r>
            <a:r>
              <a:rPr lang="tr-TR" sz="2400" dirty="0" smtClean="0">
                <a:latin typeface="+mj-lt"/>
              </a:rPr>
              <a:t>Avrupa Birliğinde, </a:t>
            </a:r>
            <a:r>
              <a:rPr lang="tr-TR" dirty="0" smtClean="0">
                <a:solidFill>
                  <a:srgbClr val="FF0000"/>
                </a:solidFill>
                <a:latin typeface="+mj-lt"/>
              </a:rPr>
              <a:t>20 milyon </a:t>
            </a:r>
            <a:r>
              <a:rPr lang="tr-TR" sz="2400" dirty="0" smtClean="0">
                <a:solidFill>
                  <a:srgbClr val="FF0000"/>
                </a:solidFill>
                <a:latin typeface="+mj-lt"/>
              </a:rPr>
              <a:t>küçük ve orta büyük büyüklükte işletme </a:t>
            </a:r>
            <a:r>
              <a:rPr lang="tr-TR" sz="2400" dirty="0" smtClean="0">
                <a:latin typeface="+mj-lt"/>
              </a:rPr>
              <a:t>vardır ve yaklaşık </a:t>
            </a:r>
            <a:r>
              <a:rPr lang="tr-TR" dirty="0" smtClean="0">
                <a:solidFill>
                  <a:srgbClr val="FF0000"/>
                </a:solidFill>
                <a:latin typeface="+mj-lt"/>
              </a:rPr>
              <a:t>76 milyon </a:t>
            </a:r>
            <a:r>
              <a:rPr lang="tr-TR" sz="2400" dirty="0" smtClean="0">
                <a:solidFill>
                  <a:srgbClr val="FF0000"/>
                </a:solidFill>
                <a:latin typeface="+mj-lt"/>
              </a:rPr>
              <a:t>kişiyi istihdam etmektedir</a:t>
            </a:r>
            <a:r>
              <a:rPr lang="tr-TR" sz="2400" dirty="0" smtClean="0">
                <a:latin typeface="+mj-lt"/>
              </a:rPr>
              <a:t>. Bununla birlikte, </a:t>
            </a:r>
            <a:r>
              <a:rPr lang="tr-TR" sz="2400" dirty="0" smtClean="0">
                <a:solidFill>
                  <a:srgbClr val="0070C0"/>
                </a:solidFill>
                <a:latin typeface="+mj-lt"/>
              </a:rPr>
              <a:t>tüm iş kazalarının </a:t>
            </a:r>
            <a:r>
              <a:rPr lang="tr-TR" dirty="0" smtClean="0">
                <a:solidFill>
                  <a:srgbClr val="FF0000"/>
                </a:solidFill>
                <a:latin typeface="+mj-lt"/>
              </a:rPr>
              <a:t>% 82’si</a:t>
            </a:r>
            <a:r>
              <a:rPr lang="tr-TR" sz="2400" dirty="0" smtClean="0">
                <a:latin typeface="+mj-lt"/>
              </a:rPr>
              <a:t>, </a:t>
            </a:r>
            <a:r>
              <a:rPr lang="tr-TR" sz="2400" dirty="0" smtClean="0">
                <a:solidFill>
                  <a:srgbClr val="0070C0"/>
                </a:solidFill>
                <a:latin typeface="+mj-lt"/>
              </a:rPr>
              <a:t>ölümlü iş kazalarının da yaklaşık </a:t>
            </a:r>
            <a:r>
              <a:rPr lang="tr-TR" dirty="0" smtClean="0">
                <a:solidFill>
                  <a:srgbClr val="FF0000"/>
                </a:solidFill>
                <a:latin typeface="+mj-lt"/>
              </a:rPr>
              <a:t>% 90’ı </a:t>
            </a:r>
            <a:r>
              <a:rPr lang="tr-TR" sz="2400" dirty="0" smtClean="0">
                <a:latin typeface="+mj-lt"/>
              </a:rPr>
              <a:t>bu işletmelerde meydana gelmektedir. </a:t>
            </a:r>
            <a:endParaRPr lang="tr-TR" sz="2400" dirty="0">
              <a:solidFill>
                <a:srgbClr val="FF0000"/>
              </a:solidFill>
              <a:latin typeface="+mj-lt"/>
            </a:endParaRPr>
          </a:p>
        </p:txBody>
      </p:sp>
    </p:spTree>
    <p:extLst>
      <p:ext uri="{BB962C8B-B14F-4D97-AF65-F5344CB8AC3E}">
        <p14:creationId xmlns:p14="http://schemas.microsoft.com/office/powerpoint/2010/main" val="2447880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2 İçerik Yer Tutucusu"/>
          <p:cNvSpPr>
            <a:spLocks noGrp="1"/>
          </p:cNvSpPr>
          <p:nvPr>
            <p:ph idx="1"/>
          </p:nvPr>
        </p:nvSpPr>
        <p:spPr>
          <a:xfrm>
            <a:off x="251520" y="1628800"/>
            <a:ext cx="8373616" cy="4525963"/>
          </a:xfrm>
        </p:spPr>
        <p:txBody>
          <a:bodyPr/>
          <a:lstStyle/>
          <a:p>
            <a:pPr algn="just" eaLnBrk="1" hangingPunct="1"/>
            <a:r>
              <a:rPr lang="tr-TR" sz="3600" b="1" dirty="0" smtClean="0">
                <a:latin typeface="+mj-lt"/>
              </a:rPr>
              <a:t>Stres</a:t>
            </a:r>
            <a:r>
              <a:rPr lang="tr-TR" b="1" dirty="0" smtClean="0">
                <a:latin typeface="+mj-lt"/>
              </a:rPr>
              <a:t> : Avrupa Birliğindeki </a:t>
            </a:r>
            <a:r>
              <a:rPr lang="tr-TR" b="1" dirty="0" smtClean="0">
                <a:solidFill>
                  <a:srgbClr val="FF0000"/>
                </a:solidFill>
                <a:latin typeface="+mj-lt"/>
              </a:rPr>
              <a:t>her 4 çalışanın en az biri</a:t>
            </a:r>
            <a:r>
              <a:rPr lang="tr-TR" b="1" dirty="0" smtClean="0">
                <a:latin typeface="+mj-lt"/>
              </a:rPr>
              <a:t>si, işle ilişkili stresten  etkilenmektedir.</a:t>
            </a:r>
          </a:p>
          <a:p>
            <a:pPr algn="just" eaLnBrk="1" hangingPunct="1"/>
            <a:endParaRPr lang="tr-TR" b="1" dirty="0" smtClean="0">
              <a:latin typeface="+mj-lt"/>
            </a:endParaRPr>
          </a:p>
          <a:p>
            <a:pPr algn="just" eaLnBrk="1" hangingPunct="1"/>
            <a:r>
              <a:rPr lang="tr-TR" b="1" dirty="0" smtClean="0">
                <a:solidFill>
                  <a:srgbClr val="FF0000"/>
                </a:solidFill>
                <a:latin typeface="+mj-lt"/>
              </a:rPr>
              <a:t>Genç İşçiler : </a:t>
            </a:r>
            <a:r>
              <a:rPr lang="tr-TR" b="1" dirty="0" smtClean="0">
                <a:latin typeface="+mj-lt"/>
              </a:rPr>
              <a:t>Avrupa’da, </a:t>
            </a:r>
            <a:r>
              <a:rPr lang="tr-TR" b="1" dirty="0" smtClean="0">
                <a:solidFill>
                  <a:srgbClr val="FF0000"/>
                </a:solidFill>
                <a:latin typeface="+mj-lt"/>
              </a:rPr>
              <a:t>18-24 yaş grubundaki işçiler</a:t>
            </a:r>
            <a:r>
              <a:rPr lang="tr-TR" b="1" dirty="0" smtClean="0">
                <a:latin typeface="+mj-lt"/>
              </a:rPr>
              <a:t>, daha deneyimli olan kıdemli işçilere göre en azından </a:t>
            </a:r>
            <a:r>
              <a:rPr lang="tr-TR" b="1" dirty="0" smtClean="0">
                <a:solidFill>
                  <a:srgbClr val="FF0000"/>
                </a:solidFill>
                <a:latin typeface="+mj-lt"/>
              </a:rPr>
              <a:t>% 50 oranında daha fazla iş kazasına maruz</a:t>
            </a:r>
            <a:r>
              <a:rPr lang="tr-TR" b="1" dirty="0" smtClean="0">
                <a:latin typeface="+mj-lt"/>
              </a:rPr>
              <a:t> kalmaktadırlar.</a:t>
            </a:r>
            <a:endParaRPr lang="tr-TR" b="1" dirty="0" smtClean="0">
              <a:solidFill>
                <a:srgbClr val="FF0000"/>
              </a:solidFill>
              <a:latin typeface="+mj-lt"/>
            </a:endParaRPr>
          </a:p>
        </p:txBody>
      </p:sp>
    </p:spTree>
    <p:extLst>
      <p:ext uri="{BB962C8B-B14F-4D97-AF65-F5344CB8AC3E}">
        <p14:creationId xmlns:p14="http://schemas.microsoft.com/office/powerpoint/2010/main" val="1112584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3"/>
          <p:cNvSpPr>
            <a:spLocks noGrp="1"/>
          </p:cNvSpPr>
          <p:nvPr>
            <p:ph type="body" idx="1"/>
          </p:nvPr>
        </p:nvSpPr>
        <p:spPr>
          <a:xfrm>
            <a:off x="-9566" y="332656"/>
            <a:ext cx="8959306" cy="6381328"/>
          </a:xfrm>
        </p:spPr>
        <p:txBody>
          <a:bodyPr>
            <a:noAutofit/>
          </a:bodyPr>
          <a:lstStyle/>
          <a:p>
            <a:pPr algn="just">
              <a:lnSpc>
                <a:spcPct val="170000"/>
              </a:lnSpc>
            </a:pPr>
            <a:r>
              <a:rPr lang="en-US" sz="2400" dirty="0" smtClean="0">
                <a:latin typeface="+mj-lt"/>
              </a:rPr>
              <a:t> </a:t>
            </a:r>
            <a:r>
              <a:rPr lang="en-US" sz="2400" dirty="0" smtClean="0">
                <a:latin typeface="+mj-lt"/>
                <a:cs typeface="Arial" pitchFamily="34" charset="0"/>
              </a:rPr>
              <a:t>1999 – 2007  </a:t>
            </a:r>
            <a:r>
              <a:rPr lang="en-US" sz="2400" dirty="0" err="1" smtClean="0">
                <a:latin typeface="+mj-lt"/>
                <a:cs typeface="Arial" pitchFamily="34" charset="0"/>
              </a:rPr>
              <a:t>yıllarını</a:t>
            </a:r>
            <a:r>
              <a:rPr lang="en-US" sz="2400" dirty="0" smtClean="0">
                <a:latin typeface="+mj-lt"/>
                <a:cs typeface="Arial" pitchFamily="34" charset="0"/>
              </a:rPr>
              <a:t> </a:t>
            </a:r>
            <a:r>
              <a:rPr lang="en-US" sz="2400" dirty="0" err="1" smtClean="0">
                <a:latin typeface="+mj-lt"/>
                <a:cs typeface="Arial" pitchFamily="34" charset="0"/>
              </a:rPr>
              <a:t>kapsayan</a:t>
            </a:r>
            <a:r>
              <a:rPr lang="en-US" sz="2400" dirty="0" smtClean="0">
                <a:latin typeface="+mj-lt"/>
                <a:cs typeface="Arial" pitchFamily="34" charset="0"/>
              </a:rPr>
              <a:t> 9 </a:t>
            </a:r>
            <a:r>
              <a:rPr lang="en-US" sz="2400" dirty="0" err="1" smtClean="0">
                <a:latin typeface="+mj-lt"/>
                <a:cs typeface="Arial" pitchFamily="34" charset="0"/>
              </a:rPr>
              <a:t>yıllık</a:t>
            </a:r>
            <a:r>
              <a:rPr lang="en-US" sz="2400" dirty="0" smtClean="0">
                <a:latin typeface="+mj-lt"/>
                <a:cs typeface="Arial" pitchFamily="34" charset="0"/>
              </a:rPr>
              <a:t> </a:t>
            </a:r>
            <a:r>
              <a:rPr lang="en-US" sz="2400" dirty="0" err="1" smtClean="0">
                <a:latin typeface="+mj-lt"/>
                <a:cs typeface="Arial" pitchFamily="34" charset="0"/>
              </a:rPr>
              <a:t>dönemde</a:t>
            </a:r>
            <a:r>
              <a:rPr lang="en-US" sz="2400" dirty="0" smtClean="0">
                <a:latin typeface="+mj-lt"/>
                <a:cs typeface="Arial" pitchFamily="34" charset="0"/>
              </a:rPr>
              <a:t>, </a:t>
            </a:r>
            <a:r>
              <a:rPr lang="en-US" sz="2400" dirty="0" err="1" smtClean="0">
                <a:latin typeface="+mj-lt"/>
                <a:cs typeface="Arial" pitchFamily="34" charset="0"/>
              </a:rPr>
              <a:t>AB’de</a:t>
            </a:r>
            <a:r>
              <a:rPr lang="en-US" sz="2400" dirty="0" smtClean="0">
                <a:latin typeface="+mj-lt"/>
                <a:cs typeface="Arial" pitchFamily="34" charset="0"/>
              </a:rPr>
              <a:t> </a:t>
            </a:r>
            <a:r>
              <a:rPr lang="en-US" sz="2400" dirty="0" err="1" smtClean="0">
                <a:latin typeface="+mj-lt"/>
                <a:cs typeface="Arial" pitchFamily="34" charset="0"/>
              </a:rPr>
              <a:t>alınan</a:t>
            </a:r>
            <a:r>
              <a:rPr lang="en-US" sz="2400" dirty="0" smtClean="0">
                <a:latin typeface="+mj-lt"/>
                <a:cs typeface="Arial" pitchFamily="34" charset="0"/>
              </a:rPr>
              <a:t> </a:t>
            </a:r>
            <a:r>
              <a:rPr lang="en-US" sz="2400" dirty="0" err="1" smtClean="0">
                <a:latin typeface="+mj-lt"/>
                <a:cs typeface="Arial" pitchFamily="34" charset="0"/>
              </a:rPr>
              <a:t>önlemler</a:t>
            </a:r>
            <a:r>
              <a:rPr lang="en-US" sz="2400" dirty="0" smtClean="0">
                <a:latin typeface="+mj-lt"/>
                <a:cs typeface="Arial" pitchFamily="34" charset="0"/>
              </a:rPr>
              <a:t> </a:t>
            </a:r>
            <a:r>
              <a:rPr lang="en-US" sz="2400" dirty="0" err="1" smtClean="0">
                <a:latin typeface="+mj-lt"/>
                <a:cs typeface="Arial" pitchFamily="34" charset="0"/>
              </a:rPr>
              <a:t>ve</a:t>
            </a:r>
            <a:r>
              <a:rPr lang="en-US" sz="2400" dirty="0" smtClean="0">
                <a:latin typeface="+mj-lt"/>
                <a:cs typeface="Arial" pitchFamily="34" charset="0"/>
              </a:rPr>
              <a:t> </a:t>
            </a:r>
            <a:r>
              <a:rPr lang="en-US" sz="2400" dirty="0" err="1" smtClean="0">
                <a:latin typeface="+mj-lt"/>
                <a:cs typeface="Arial" pitchFamily="34" charset="0"/>
              </a:rPr>
              <a:t>planlı</a:t>
            </a:r>
            <a:r>
              <a:rPr lang="en-US" sz="2400" dirty="0" smtClean="0">
                <a:latin typeface="+mj-lt"/>
                <a:cs typeface="Arial" pitchFamily="34" charset="0"/>
              </a:rPr>
              <a:t> </a:t>
            </a:r>
            <a:r>
              <a:rPr lang="en-US" sz="2400" dirty="0" err="1" smtClean="0">
                <a:latin typeface="+mj-lt"/>
                <a:cs typeface="Arial" pitchFamily="34" charset="0"/>
              </a:rPr>
              <a:t>çalışmalar</a:t>
            </a:r>
            <a:r>
              <a:rPr lang="en-US" sz="2400" dirty="0" smtClean="0">
                <a:latin typeface="+mj-lt"/>
                <a:cs typeface="Arial" pitchFamily="34" charset="0"/>
              </a:rPr>
              <a:t> </a:t>
            </a:r>
            <a:r>
              <a:rPr lang="en-US" sz="2400" dirty="0" err="1" smtClean="0">
                <a:latin typeface="+mj-lt"/>
                <a:cs typeface="Arial" pitchFamily="34" charset="0"/>
              </a:rPr>
              <a:t>sonucu</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güvenliğinde</a:t>
            </a:r>
            <a:r>
              <a:rPr lang="en-US" sz="2400" dirty="0" smtClean="0">
                <a:latin typeface="+mj-lt"/>
                <a:cs typeface="Arial" pitchFamily="34" charset="0"/>
              </a:rPr>
              <a:t> </a:t>
            </a:r>
            <a:r>
              <a:rPr lang="en-US" sz="2400" dirty="0" err="1" smtClean="0">
                <a:latin typeface="+mj-lt"/>
                <a:cs typeface="Arial" pitchFamily="34" charset="0"/>
              </a:rPr>
              <a:t>ve</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kazası</a:t>
            </a:r>
            <a:r>
              <a:rPr lang="en-US" sz="2400" dirty="0" smtClean="0">
                <a:latin typeface="+mj-lt"/>
                <a:cs typeface="Arial" pitchFamily="34" charset="0"/>
              </a:rPr>
              <a:t> </a:t>
            </a:r>
            <a:r>
              <a:rPr lang="en-US" sz="2400" dirty="0" err="1" smtClean="0">
                <a:latin typeface="+mj-lt"/>
                <a:cs typeface="Arial" pitchFamily="34" charset="0"/>
              </a:rPr>
              <a:t>kaynaklı</a:t>
            </a:r>
            <a:r>
              <a:rPr lang="en-US" sz="2400" dirty="0" smtClean="0">
                <a:latin typeface="+mj-lt"/>
                <a:cs typeface="Arial" pitchFamily="34" charset="0"/>
              </a:rPr>
              <a:t> </a:t>
            </a:r>
            <a:r>
              <a:rPr lang="en-US" sz="2400" dirty="0" err="1" smtClean="0">
                <a:latin typeface="+mj-lt"/>
                <a:cs typeface="Arial" pitchFamily="34" charset="0"/>
              </a:rPr>
              <a:t>ölümleri</a:t>
            </a:r>
            <a:r>
              <a:rPr lang="en-US" sz="2400" dirty="0" smtClean="0">
                <a:latin typeface="+mj-lt"/>
                <a:cs typeface="Arial" pitchFamily="34" charset="0"/>
              </a:rPr>
              <a:t> </a:t>
            </a:r>
            <a:r>
              <a:rPr lang="en-US" sz="2400" dirty="0" err="1" smtClean="0">
                <a:latin typeface="+mj-lt"/>
                <a:cs typeface="Arial" pitchFamily="34" charset="0"/>
              </a:rPr>
              <a:t>önlemede</a:t>
            </a:r>
            <a:r>
              <a:rPr lang="en-US" sz="2400" dirty="0" smtClean="0">
                <a:latin typeface="+mj-lt"/>
                <a:cs typeface="Arial" pitchFamily="34" charset="0"/>
              </a:rPr>
              <a:t> </a:t>
            </a:r>
            <a:r>
              <a:rPr lang="en-US" sz="2400" dirty="0" err="1" smtClean="0">
                <a:latin typeface="+mj-lt"/>
                <a:cs typeface="Arial" pitchFamily="34" charset="0"/>
              </a:rPr>
              <a:t>ciddi</a:t>
            </a:r>
            <a:r>
              <a:rPr lang="en-US" sz="2400" dirty="0" smtClean="0">
                <a:latin typeface="+mj-lt"/>
                <a:cs typeface="Arial" pitchFamily="34" charset="0"/>
              </a:rPr>
              <a:t> </a:t>
            </a:r>
            <a:r>
              <a:rPr lang="en-US" sz="2400" dirty="0" err="1" smtClean="0">
                <a:latin typeface="+mj-lt"/>
                <a:cs typeface="Arial" pitchFamily="34" charset="0"/>
              </a:rPr>
              <a:t>ilerleme</a:t>
            </a:r>
            <a:r>
              <a:rPr lang="en-US" sz="2400" dirty="0" smtClean="0">
                <a:latin typeface="+mj-lt"/>
                <a:cs typeface="Arial" pitchFamily="34" charset="0"/>
              </a:rPr>
              <a:t> </a:t>
            </a:r>
            <a:r>
              <a:rPr lang="en-US" sz="2400" dirty="0" err="1" smtClean="0">
                <a:latin typeface="+mj-lt"/>
                <a:cs typeface="Arial" pitchFamily="34" charset="0"/>
              </a:rPr>
              <a:t>sağlanmıştır</a:t>
            </a:r>
            <a:r>
              <a:rPr lang="en-US" sz="2400" dirty="0" smtClean="0">
                <a:latin typeface="+mj-lt"/>
                <a:cs typeface="Arial" pitchFamily="34" charset="0"/>
              </a:rPr>
              <a:t>. Bu </a:t>
            </a:r>
            <a:r>
              <a:rPr lang="en-US" sz="2400" dirty="0" err="1" smtClean="0">
                <a:latin typeface="+mj-lt"/>
                <a:cs typeface="Arial" pitchFamily="34" charset="0"/>
              </a:rPr>
              <a:t>kapsamda</a:t>
            </a:r>
            <a:r>
              <a:rPr lang="en-US" sz="2400" dirty="0" smtClean="0">
                <a:latin typeface="+mj-lt"/>
                <a:cs typeface="Arial" pitchFamily="34" charset="0"/>
              </a:rPr>
              <a:t>, </a:t>
            </a:r>
            <a:r>
              <a:rPr lang="en-US" sz="2400" dirty="0" err="1" smtClean="0">
                <a:latin typeface="+mj-lt"/>
                <a:cs typeface="Arial" pitchFamily="34" charset="0"/>
              </a:rPr>
              <a:t>AB’nin</a:t>
            </a:r>
            <a:r>
              <a:rPr lang="en-US" sz="2400" dirty="0" smtClean="0">
                <a:latin typeface="+mj-lt"/>
                <a:cs typeface="Arial" pitchFamily="34" charset="0"/>
              </a:rPr>
              <a:t> </a:t>
            </a:r>
            <a:r>
              <a:rPr lang="en-US" sz="2400" dirty="0" err="1" smtClean="0">
                <a:latin typeface="+mj-lt"/>
                <a:cs typeface="Arial" pitchFamily="34" charset="0"/>
              </a:rPr>
              <a:t>önde</a:t>
            </a:r>
            <a:r>
              <a:rPr lang="en-US" sz="2400" dirty="0" smtClean="0">
                <a:latin typeface="+mj-lt"/>
                <a:cs typeface="Arial" pitchFamily="34" charset="0"/>
              </a:rPr>
              <a:t> </a:t>
            </a:r>
            <a:r>
              <a:rPr lang="en-US" sz="2400" dirty="0" err="1" smtClean="0">
                <a:latin typeface="+mj-lt"/>
                <a:cs typeface="Arial" pitchFamily="34" charset="0"/>
              </a:rPr>
              <a:t>gelen</a:t>
            </a:r>
            <a:r>
              <a:rPr lang="en-US" sz="2400" dirty="0" smtClean="0">
                <a:latin typeface="+mj-lt"/>
                <a:cs typeface="Arial" pitchFamily="34" charset="0"/>
              </a:rPr>
              <a:t> </a:t>
            </a:r>
            <a:r>
              <a:rPr lang="en-US" sz="2400" dirty="0" err="1" smtClean="0">
                <a:latin typeface="+mj-lt"/>
                <a:cs typeface="Arial" pitchFamily="34" charset="0"/>
              </a:rPr>
              <a:t>ülkelerinden</a:t>
            </a:r>
            <a:r>
              <a:rPr lang="en-US" sz="2400" dirty="0" smtClean="0">
                <a:latin typeface="+mj-lt"/>
                <a:cs typeface="Arial" pitchFamily="34" charset="0"/>
              </a:rPr>
              <a:t> </a:t>
            </a:r>
            <a:r>
              <a:rPr lang="en-US" sz="2400" dirty="0" err="1" smtClean="0">
                <a:latin typeface="+mj-lt"/>
                <a:cs typeface="Arial" pitchFamily="34" charset="0"/>
              </a:rPr>
              <a:t>oluşan</a:t>
            </a:r>
            <a:r>
              <a:rPr lang="en-US" sz="2400" dirty="0" smtClean="0">
                <a:latin typeface="+mj-lt"/>
                <a:cs typeface="Arial" pitchFamily="34" charset="0"/>
              </a:rPr>
              <a:t> AB15 (EU15) </a:t>
            </a:r>
            <a:r>
              <a:rPr lang="en-US" sz="2400" dirty="0" err="1" smtClean="0">
                <a:latin typeface="+mj-lt"/>
                <a:cs typeface="Arial" pitchFamily="34" charset="0"/>
              </a:rPr>
              <a:t>bölgesinde</a:t>
            </a:r>
            <a:r>
              <a:rPr lang="en-US" sz="2400" dirty="0" smtClean="0">
                <a:latin typeface="+mj-lt"/>
                <a:cs typeface="Arial" pitchFamily="34" charset="0"/>
              </a:rPr>
              <a:t> </a:t>
            </a:r>
            <a:r>
              <a:rPr lang="en-US" sz="2400" dirty="0" err="1" smtClean="0">
                <a:latin typeface="+mj-lt"/>
                <a:cs typeface="Arial" pitchFamily="34" charset="0"/>
              </a:rPr>
              <a:t>ölümlü</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kazalarında</a:t>
            </a:r>
            <a:r>
              <a:rPr lang="en-US" sz="2400" dirty="0" smtClean="0">
                <a:latin typeface="+mj-lt"/>
                <a:cs typeface="Arial" pitchFamily="34" charset="0"/>
              </a:rPr>
              <a:t> %35, </a:t>
            </a:r>
            <a:r>
              <a:rPr lang="en-US" sz="2400" dirty="0" err="1" smtClean="0">
                <a:latin typeface="+mj-lt"/>
                <a:cs typeface="Arial" pitchFamily="34" charset="0"/>
              </a:rPr>
              <a:t>ölümsüz</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kazalarında</a:t>
            </a:r>
            <a:r>
              <a:rPr lang="en-US" sz="2400" dirty="0" smtClean="0">
                <a:latin typeface="+mj-lt"/>
                <a:cs typeface="Arial" pitchFamily="34" charset="0"/>
              </a:rPr>
              <a:t> </a:t>
            </a:r>
            <a:r>
              <a:rPr lang="en-US" sz="2400" dirty="0" err="1" smtClean="0">
                <a:latin typeface="+mj-lt"/>
                <a:cs typeface="Arial" pitchFamily="34" charset="0"/>
              </a:rPr>
              <a:t>ise</a:t>
            </a:r>
            <a:r>
              <a:rPr lang="en-US" sz="2400" dirty="0" smtClean="0">
                <a:latin typeface="+mj-lt"/>
                <a:cs typeface="Arial" pitchFamily="34" charset="0"/>
              </a:rPr>
              <a:t> 900.000 </a:t>
            </a:r>
            <a:r>
              <a:rPr lang="en-US" sz="2400" dirty="0" err="1" smtClean="0">
                <a:latin typeface="+mj-lt"/>
                <a:cs typeface="Arial" pitchFamily="34" charset="0"/>
              </a:rPr>
              <a:t>azalma</a:t>
            </a:r>
            <a:r>
              <a:rPr lang="en-US" sz="2400" dirty="0" smtClean="0">
                <a:latin typeface="+mj-lt"/>
                <a:cs typeface="Arial" pitchFamily="34" charset="0"/>
              </a:rPr>
              <a:t> </a:t>
            </a:r>
            <a:r>
              <a:rPr lang="en-US" sz="2400" dirty="0" err="1" smtClean="0">
                <a:latin typeface="+mj-lt"/>
                <a:cs typeface="Arial" pitchFamily="34" charset="0"/>
              </a:rPr>
              <a:t>olmuştur</a:t>
            </a:r>
            <a:r>
              <a:rPr lang="en-US" sz="2400" dirty="0" smtClean="0">
                <a:latin typeface="+mj-lt"/>
                <a:cs typeface="Arial" pitchFamily="34" charset="0"/>
              </a:rPr>
              <a:t>.</a:t>
            </a:r>
            <a:endParaRPr lang="mr-IN" sz="2400" dirty="0" smtClean="0">
              <a:latin typeface="+mj-lt"/>
            </a:endParaRPr>
          </a:p>
          <a:p>
            <a:pPr algn="just">
              <a:lnSpc>
                <a:spcPct val="170000"/>
              </a:lnSpc>
              <a:buFont typeface="Georgia" pitchFamily="18" charset="0"/>
              <a:buNone/>
            </a:pPr>
            <a:endParaRPr lang="mr-IN" sz="2400" dirty="0" smtClean="0">
              <a:latin typeface="+mj-lt"/>
            </a:endParaRPr>
          </a:p>
          <a:p>
            <a:pPr algn="just">
              <a:lnSpc>
                <a:spcPct val="170000"/>
              </a:lnSpc>
            </a:pP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kazlarındaki</a:t>
            </a:r>
            <a:r>
              <a:rPr lang="en-US" sz="2400" dirty="0" smtClean="0">
                <a:latin typeface="+mj-lt"/>
                <a:cs typeface="Arial" pitchFamily="34" charset="0"/>
              </a:rPr>
              <a:t> </a:t>
            </a:r>
            <a:r>
              <a:rPr lang="en-US" sz="2400" dirty="0" err="1" smtClean="0">
                <a:latin typeface="+mj-lt"/>
                <a:cs typeface="Arial" pitchFamily="34" charset="0"/>
              </a:rPr>
              <a:t>bu</a:t>
            </a:r>
            <a:r>
              <a:rPr lang="en-US" sz="2400" dirty="0" smtClean="0">
                <a:latin typeface="+mj-lt"/>
                <a:cs typeface="Arial" pitchFamily="34" charset="0"/>
              </a:rPr>
              <a:t> </a:t>
            </a:r>
            <a:r>
              <a:rPr lang="en-US" sz="2400" dirty="0" err="1" smtClean="0">
                <a:latin typeface="+mj-lt"/>
                <a:cs typeface="Arial" pitchFamily="34" charset="0"/>
              </a:rPr>
              <a:t>olumlu</a:t>
            </a:r>
            <a:r>
              <a:rPr lang="en-US" sz="2400" dirty="0" smtClean="0">
                <a:latin typeface="+mj-lt"/>
                <a:cs typeface="Arial" pitchFamily="34" charset="0"/>
              </a:rPr>
              <a:t> </a:t>
            </a:r>
            <a:r>
              <a:rPr lang="en-US" sz="2400" dirty="0" err="1" smtClean="0">
                <a:latin typeface="+mj-lt"/>
                <a:cs typeface="Arial" pitchFamily="34" charset="0"/>
              </a:rPr>
              <a:t>gelişmeye</a:t>
            </a:r>
            <a:r>
              <a:rPr lang="en-US" sz="2400" dirty="0" smtClean="0">
                <a:latin typeface="+mj-lt"/>
                <a:cs typeface="Arial" pitchFamily="34" charset="0"/>
              </a:rPr>
              <a:t> </a:t>
            </a:r>
            <a:r>
              <a:rPr lang="en-US" sz="2400" dirty="0" err="1" smtClean="0">
                <a:latin typeface="+mj-lt"/>
                <a:cs typeface="Arial" pitchFamily="34" charset="0"/>
              </a:rPr>
              <a:t>karşın</a:t>
            </a:r>
            <a:r>
              <a:rPr lang="en-US" sz="2400" dirty="0" smtClean="0">
                <a:latin typeface="+mj-lt"/>
                <a:cs typeface="Arial" pitchFamily="34" charset="0"/>
              </a:rPr>
              <a:t> </a:t>
            </a:r>
            <a:r>
              <a:rPr lang="en-US" sz="2400" dirty="0" err="1" smtClean="0">
                <a:latin typeface="+mj-lt"/>
                <a:cs typeface="Arial" pitchFamily="34" charset="0"/>
              </a:rPr>
              <a:t>meslek</a:t>
            </a:r>
            <a:r>
              <a:rPr lang="en-US" sz="2400" dirty="0" smtClean="0">
                <a:latin typeface="+mj-lt"/>
                <a:cs typeface="Arial" pitchFamily="34" charset="0"/>
              </a:rPr>
              <a:t> </a:t>
            </a:r>
            <a:r>
              <a:rPr lang="en-US" sz="2400" dirty="0" err="1" smtClean="0">
                <a:latin typeface="+mj-lt"/>
                <a:cs typeface="Arial" pitchFamily="34" charset="0"/>
              </a:rPr>
              <a:t>hastalıklarındaki</a:t>
            </a:r>
            <a:r>
              <a:rPr lang="en-US" sz="2400" dirty="0" smtClean="0">
                <a:latin typeface="+mj-lt"/>
                <a:cs typeface="Arial" pitchFamily="34" charset="0"/>
              </a:rPr>
              <a:t> </a:t>
            </a:r>
            <a:r>
              <a:rPr lang="en-US" sz="2400" dirty="0" err="1" smtClean="0">
                <a:latin typeface="+mj-lt"/>
                <a:cs typeface="Arial" pitchFamily="34" charset="0"/>
              </a:rPr>
              <a:t>artış</a:t>
            </a:r>
            <a:r>
              <a:rPr lang="en-US" sz="2400" dirty="0" smtClean="0">
                <a:latin typeface="+mj-lt"/>
                <a:cs typeface="Arial" pitchFamily="34" charset="0"/>
              </a:rPr>
              <a:t> </a:t>
            </a:r>
            <a:r>
              <a:rPr lang="en-US" sz="2400" dirty="0" err="1" smtClean="0">
                <a:latin typeface="+mj-lt"/>
                <a:cs typeface="Arial" pitchFamily="34" charset="0"/>
              </a:rPr>
              <a:t>belirgin</a:t>
            </a:r>
            <a:r>
              <a:rPr lang="en-US" sz="2400" dirty="0" smtClean="0">
                <a:latin typeface="+mj-lt"/>
                <a:cs typeface="Arial" pitchFamily="34" charset="0"/>
              </a:rPr>
              <a:t> </a:t>
            </a:r>
            <a:r>
              <a:rPr lang="en-US" sz="2400" dirty="0" err="1" smtClean="0">
                <a:latin typeface="+mj-lt"/>
                <a:cs typeface="Arial" pitchFamily="34" charset="0"/>
              </a:rPr>
              <a:t>şekilde</a:t>
            </a:r>
            <a:r>
              <a:rPr lang="en-US" sz="2400" dirty="0" smtClean="0">
                <a:latin typeface="+mj-lt"/>
                <a:cs typeface="Arial" pitchFamily="34" charset="0"/>
              </a:rPr>
              <a:t>  </a:t>
            </a:r>
            <a:r>
              <a:rPr lang="en-US" sz="2400" dirty="0" err="1" smtClean="0">
                <a:latin typeface="+mj-lt"/>
                <a:cs typeface="Arial" pitchFamily="34" charset="0"/>
              </a:rPr>
              <a:t>devam</a:t>
            </a:r>
            <a:r>
              <a:rPr lang="en-US" sz="2400" dirty="0" smtClean="0">
                <a:latin typeface="+mj-lt"/>
                <a:cs typeface="Arial" pitchFamily="34" charset="0"/>
              </a:rPr>
              <a:t> </a:t>
            </a:r>
            <a:r>
              <a:rPr lang="en-US" sz="2400" dirty="0" err="1" smtClean="0">
                <a:latin typeface="+mj-lt"/>
                <a:cs typeface="Arial" pitchFamily="34" charset="0"/>
              </a:rPr>
              <a:t>etmiştir</a:t>
            </a:r>
            <a:r>
              <a:rPr lang="en-US" sz="2400" dirty="0" smtClean="0">
                <a:latin typeface="+mj-lt"/>
                <a:cs typeface="Arial" pitchFamily="34" charset="0"/>
              </a:rPr>
              <a:t>.</a:t>
            </a:r>
          </a:p>
        </p:txBody>
      </p:sp>
    </p:spTree>
    <p:extLst>
      <p:ext uri="{BB962C8B-B14F-4D97-AF65-F5344CB8AC3E}">
        <p14:creationId xmlns:p14="http://schemas.microsoft.com/office/powerpoint/2010/main" val="1500747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p:cNvSpPr>
          <p:nvPr>
            <p:ph type="body" idx="1"/>
          </p:nvPr>
        </p:nvSpPr>
        <p:spPr>
          <a:xfrm>
            <a:off x="467544" y="1772816"/>
            <a:ext cx="8229600" cy="4324350"/>
          </a:xfrm>
        </p:spPr>
        <p:txBody>
          <a:bodyPr>
            <a:noAutofit/>
          </a:bodyPr>
          <a:lstStyle/>
          <a:p>
            <a:pPr algn="just"/>
            <a:r>
              <a:rPr lang="en-US" sz="3600" dirty="0" err="1" smtClean="0">
                <a:solidFill>
                  <a:srgbClr val="FF0000"/>
                </a:solidFill>
                <a:latin typeface="+mj-lt"/>
              </a:rPr>
              <a:t>AB’de</a:t>
            </a:r>
            <a:r>
              <a:rPr lang="en-US" sz="3600" dirty="0" smtClean="0">
                <a:latin typeface="+mj-lt"/>
              </a:rPr>
              <a:t> her </a:t>
            </a:r>
            <a:r>
              <a:rPr lang="en-US" sz="3600" b="1" dirty="0" err="1" smtClean="0">
                <a:solidFill>
                  <a:srgbClr val="0033CC"/>
                </a:solidFill>
                <a:latin typeface="+mj-lt"/>
              </a:rPr>
              <a:t>üçbuçuk</a:t>
            </a:r>
            <a:r>
              <a:rPr lang="en-US" sz="3600" b="1" dirty="0" smtClean="0">
                <a:solidFill>
                  <a:srgbClr val="0033CC"/>
                </a:solidFill>
                <a:latin typeface="+mj-lt"/>
              </a:rPr>
              <a:t>  </a:t>
            </a:r>
            <a:r>
              <a:rPr lang="en-US" sz="3600" b="1" dirty="0" err="1" smtClean="0">
                <a:solidFill>
                  <a:srgbClr val="0033CC"/>
                </a:solidFill>
                <a:latin typeface="+mj-lt"/>
              </a:rPr>
              <a:t>dakikada</a:t>
            </a:r>
            <a:r>
              <a:rPr lang="en-US" sz="3600" b="1" dirty="0" smtClean="0">
                <a:solidFill>
                  <a:srgbClr val="0033CC"/>
                </a:solidFill>
                <a:latin typeface="+mj-lt"/>
              </a:rPr>
              <a:t> 1</a:t>
            </a:r>
            <a:r>
              <a:rPr lang="en-US" sz="3600" b="1" dirty="0" smtClean="0">
                <a:latin typeface="+mj-lt"/>
              </a:rPr>
              <a:t> </a:t>
            </a:r>
            <a:r>
              <a:rPr lang="en-US" sz="3600" b="1" dirty="0" err="1" smtClean="0">
                <a:solidFill>
                  <a:srgbClr val="0033CC"/>
                </a:solidFill>
                <a:latin typeface="+mj-lt"/>
              </a:rPr>
              <a:t>kişi</a:t>
            </a:r>
            <a:r>
              <a:rPr lang="en-US" sz="3600" b="1" dirty="0" smtClean="0">
                <a:latin typeface="+mj-lt"/>
              </a:rPr>
              <a:t> </a:t>
            </a:r>
            <a:r>
              <a:rPr lang="en-US" sz="3600" dirty="0" err="1" smtClean="0">
                <a:latin typeface="+mj-lt"/>
              </a:rPr>
              <a:t>iş</a:t>
            </a:r>
            <a:r>
              <a:rPr lang="en-US" sz="3600" dirty="0" smtClean="0">
                <a:latin typeface="+mj-lt"/>
              </a:rPr>
              <a:t> </a:t>
            </a:r>
            <a:r>
              <a:rPr lang="en-US" sz="3600" dirty="0" err="1" smtClean="0">
                <a:latin typeface="+mj-lt"/>
              </a:rPr>
              <a:t>kazası</a:t>
            </a:r>
            <a:r>
              <a:rPr lang="en-US" sz="3600" dirty="0" smtClean="0">
                <a:latin typeface="+mj-lt"/>
              </a:rPr>
              <a:t> </a:t>
            </a:r>
            <a:r>
              <a:rPr lang="en-US" sz="3600" dirty="0" err="1" smtClean="0">
                <a:latin typeface="+mj-lt"/>
              </a:rPr>
              <a:t>veya</a:t>
            </a:r>
            <a:r>
              <a:rPr lang="en-US" sz="3600" dirty="0" smtClean="0">
                <a:latin typeface="+mj-lt"/>
              </a:rPr>
              <a:t> </a:t>
            </a:r>
            <a:r>
              <a:rPr lang="en-US" sz="3600" dirty="0" err="1" smtClean="0">
                <a:latin typeface="+mj-lt"/>
              </a:rPr>
              <a:t>meslek</a:t>
            </a:r>
            <a:r>
              <a:rPr lang="en-US" sz="3600" dirty="0" smtClean="0">
                <a:latin typeface="+mj-lt"/>
              </a:rPr>
              <a:t> </a:t>
            </a:r>
            <a:r>
              <a:rPr lang="en-US" sz="3600" dirty="0" err="1" smtClean="0">
                <a:latin typeface="+mj-lt"/>
              </a:rPr>
              <a:t>hastalığı</a:t>
            </a:r>
            <a:r>
              <a:rPr lang="en-US" sz="3600" dirty="0" smtClean="0">
                <a:latin typeface="+mj-lt"/>
              </a:rPr>
              <a:t> </a:t>
            </a:r>
            <a:r>
              <a:rPr lang="en-US" sz="3600" dirty="0" err="1" smtClean="0">
                <a:latin typeface="+mj-lt"/>
              </a:rPr>
              <a:t>sonucu</a:t>
            </a:r>
            <a:r>
              <a:rPr lang="en-US" sz="3600" dirty="0" smtClean="0">
                <a:latin typeface="+mj-lt"/>
              </a:rPr>
              <a:t> </a:t>
            </a:r>
            <a:r>
              <a:rPr lang="en-US" sz="3600" dirty="0" err="1" smtClean="0">
                <a:latin typeface="+mj-lt"/>
              </a:rPr>
              <a:t>ölmektedir</a:t>
            </a:r>
            <a:r>
              <a:rPr lang="en-US" sz="3600" dirty="0" smtClean="0">
                <a:latin typeface="+mj-lt"/>
              </a:rPr>
              <a:t>.</a:t>
            </a:r>
          </a:p>
          <a:p>
            <a:pPr algn="just">
              <a:buFontTx/>
              <a:buNone/>
            </a:pPr>
            <a:endParaRPr lang="mr-IN" sz="3600" dirty="0" smtClean="0">
              <a:latin typeface="+mj-lt"/>
            </a:endParaRPr>
          </a:p>
          <a:p>
            <a:pPr algn="just"/>
            <a:r>
              <a:rPr lang="en-US" sz="3600" dirty="0" smtClean="0">
                <a:latin typeface="+mj-lt"/>
              </a:rPr>
              <a:t> 2007 </a:t>
            </a:r>
            <a:r>
              <a:rPr lang="en-US" sz="3600" dirty="0" err="1" smtClean="0">
                <a:latin typeface="+mj-lt"/>
              </a:rPr>
              <a:t>yılında</a:t>
            </a:r>
            <a:r>
              <a:rPr lang="en-US" sz="3600" dirty="0" smtClean="0">
                <a:latin typeface="+mj-lt"/>
              </a:rPr>
              <a:t> </a:t>
            </a:r>
            <a:r>
              <a:rPr lang="en-US" sz="3600" b="1" dirty="0" smtClean="0">
                <a:solidFill>
                  <a:srgbClr val="0033CC"/>
                </a:solidFill>
                <a:latin typeface="+mj-lt"/>
              </a:rPr>
              <a:t>6.9 </a:t>
            </a:r>
            <a:r>
              <a:rPr lang="en-US" sz="3600" b="1" dirty="0" err="1" smtClean="0">
                <a:solidFill>
                  <a:srgbClr val="0033CC"/>
                </a:solidFill>
                <a:latin typeface="+mj-lt"/>
              </a:rPr>
              <a:t>milyon</a:t>
            </a:r>
            <a:r>
              <a:rPr lang="en-US" sz="3600" b="1" dirty="0" smtClean="0">
                <a:latin typeface="+mj-lt"/>
              </a:rPr>
              <a:t> </a:t>
            </a:r>
            <a:r>
              <a:rPr lang="en-US" sz="3600" dirty="0" err="1" smtClean="0">
                <a:latin typeface="+mj-lt"/>
              </a:rPr>
              <a:t>kişi</a:t>
            </a:r>
            <a:r>
              <a:rPr lang="en-US" sz="3600" dirty="0" smtClean="0">
                <a:latin typeface="+mj-lt"/>
              </a:rPr>
              <a:t> </a:t>
            </a:r>
            <a:r>
              <a:rPr lang="en-US" sz="3600" dirty="0" err="1" smtClean="0">
                <a:latin typeface="+mj-lt"/>
              </a:rPr>
              <a:t>hafif</a:t>
            </a:r>
            <a:r>
              <a:rPr lang="en-US" sz="3600" dirty="0" smtClean="0">
                <a:latin typeface="+mj-lt"/>
              </a:rPr>
              <a:t> </a:t>
            </a:r>
            <a:r>
              <a:rPr lang="en-US" sz="3600" dirty="0" err="1" smtClean="0">
                <a:latin typeface="+mj-lt"/>
              </a:rPr>
              <a:t>veya</a:t>
            </a:r>
            <a:r>
              <a:rPr lang="en-US" sz="3600" dirty="0" smtClean="0">
                <a:latin typeface="+mj-lt"/>
              </a:rPr>
              <a:t> </a:t>
            </a:r>
            <a:r>
              <a:rPr lang="en-US" sz="3600" dirty="0" err="1" smtClean="0">
                <a:latin typeface="+mj-lt"/>
              </a:rPr>
              <a:t>ağır</a:t>
            </a:r>
            <a:r>
              <a:rPr lang="en-US" sz="3600" dirty="0" smtClean="0">
                <a:latin typeface="+mj-lt"/>
              </a:rPr>
              <a:t> </a:t>
            </a:r>
            <a:r>
              <a:rPr lang="en-US" sz="3600" b="1" dirty="0" err="1" smtClean="0">
                <a:solidFill>
                  <a:srgbClr val="0070C0"/>
                </a:solidFill>
                <a:latin typeface="+mj-lt"/>
              </a:rPr>
              <a:t>bir</a:t>
            </a:r>
            <a:r>
              <a:rPr lang="en-US" sz="3600" b="1" dirty="0" smtClean="0">
                <a:solidFill>
                  <a:srgbClr val="0070C0"/>
                </a:solidFill>
                <a:latin typeface="+mj-lt"/>
              </a:rPr>
              <a:t> </a:t>
            </a:r>
            <a:r>
              <a:rPr lang="en-US" sz="3600" b="1" dirty="0" err="1" smtClean="0">
                <a:solidFill>
                  <a:srgbClr val="0070C0"/>
                </a:solidFill>
                <a:latin typeface="+mj-lt"/>
              </a:rPr>
              <a:t>iş</a:t>
            </a:r>
            <a:r>
              <a:rPr lang="en-US" sz="3600" b="1" dirty="0" smtClean="0">
                <a:solidFill>
                  <a:srgbClr val="0070C0"/>
                </a:solidFill>
                <a:latin typeface="+mj-lt"/>
              </a:rPr>
              <a:t> </a:t>
            </a:r>
            <a:r>
              <a:rPr lang="en-US" sz="3600" b="1" dirty="0" err="1" smtClean="0">
                <a:solidFill>
                  <a:srgbClr val="0070C0"/>
                </a:solidFill>
                <a:latin typeface="+mj-lt"/>
              </a:rPr>
              <a:t>kazasına</a:t>
            </a:r>
            <a:r>
              <a:rPr lang="en-US" sz="3600" b="1" dirty="0" smtClean="0">
                <a:solidFill>
                  <a:srgbClr val="0070C0"/>
                </a:solidFill>
                <a:latin typeface="+mj-lt"/>
              </a:rPr>
              <a:t> </a:t>
            </a:r>
            <a:r>
              <a:rPr lang="en-US" sz="3600" b="1" dirty="0" err="1" smtClean="0">
                <a:solidFill>
                  <a:srgbClr val="0070C0"/>
                </a:solidFill>
                <a:latin typeface="+mj-lt"/>
              </a:rPr>
              <a:t>maruz</a:t>
            </a:r>
            <a:r>
              <a:rPr lang="en-US" sz="3600" b="1" dirty="0" smtClean="0">
                <a:solidFill>
                  <a:srgbClr val="0070C0"/>
                </a:solidFill>
                <a:latin typeface="+mj-lt"/>
              </a:rPr>
              <a:t> </a:t>
            </a:r>
            <a:r>
              <a:rPr lang="en-US" sz="3600" b="1" dirty="0" err="1" smtClean="0">
                <a:solidFill>
                  <a:srgbClr val="0070C0"/>
                </a:solidFill>
                <a:latin typeface="+mj-lt"/>
              </a:rPr>
              <a:t>kalmıştır</a:t>
            </a:r>
            <a:r>
              <a:rPr lang="en-US" sz="3600" b="1" dirty="0" smtClean="0">
                <a:solidFill>
                  <a:srgbClr val="0070C0"/>
                </a:solidFill>
                <a:latin typeface="+mj-lt"/>
              </a:rPr>
              <a:t>.</a:t>
            </a:r>
            <a:endParaRPr lang="mr-IN" sz="3600" b="1" dirty="0" smtClean="0">
              <a:solidFill>
                <a:srgbClr val="0070C0"/>
              </a:solidFill>
              <a:latin typeface="+mj-lt"/>
            </a:endParaRPr>
          </a:p>
        </p:txBody>
      </p:sp>
    </p:spTree>
    <p:extLst>
      <p:ext uri="{BB962C8B-B14F-4D97-AF65-F5344CB8AC3E}">
        <p14:creationId xmlns:p14="http://schemas.microsoft.com/office/powerpoint/2010/main" val="1407134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0"/>
            <a:ext cx="8856984" cy="4525963"/>
          </a:xfrm>
        </p:spPr>
        <p:txBody>
          <a:bodyPr>
            <a:noAutofit/>
          </a:bodyPr>
          <a:lstStyle/>
          <a:p>
            <a:pPr marL="0" indent="0" algn="just">
              <a:buNone/>
            </a:pPr>
            <a:r>
              <a:rPr lang="tr-TR" b="1" dirty="0" smtClean="0">
                <a:latin typeface="+mj-lt"/>
              </a:rPr>
              <a:t>AVRUPA </a:t>
            </a:r>
            <a:r>
              <a:rPr lang="tr-TR" b="1" dirty="0">
                <a:latin typeface="+mj-lt"/>
              </a:rPr>
              <a:t>KOMİSYONU İSG YAPILANMASI  </a:t>
            </a:r>
            <a:endParaRPr lang="tr-TR" b="1" dirty="0" smtClean="0">
              <a:latin typeface="+mj-lt"/>
            </a:endParaRPr>
          </a:p>
          <a:p>
            <a:pPr marL="0" indent="0" algn="just">
              <a:buNone/>
            </a:pPr>
            <a:r>
              <a:rPr lang="tr-TR" b="1" dirty="0">
                <a:latin typeface="+mj-lt"/>
              </a:rPr>
              <a:t>-</a:t>
            </a:r>
            <a:r>
              <a:rPr lang="tr-TR" b="1" dirty="0" smtClean="0">
                <a:latin typeface="+mj-lt"/>
              </a:rPr>
              <a:t>Avrupa </a:t>
            </a:r>
            <a:r>
              <a:rPr lang="tr-TR" b="1" dirty="0">
                <a:latin typeface="+mj-lt"/>
              </a:rPr>
              <a:t>Yaşam ve Çalışma Koşullarının Geliştirilmesi  </a:t>
            </a:r>
            <a:r>
              <a:rPr lang="tr-TR" b="1" dirty="0" smtClean="0">
                <a:latin typeface="+mj-lt"/>
              </a:rPr>
              <a:t>Vakfı </a:t>
            </a:r>
            <a:endParaRPr lang="tr-TR" b="1" dirty="0">
              <a:latin typeface="+mj-lt"/>
            </a:endParaRPr>
          </a:p>
          <a:p>
            <a:pPr marL="0" indent="0" algn="just">
              <a:buNone/>
            </a:pPr>
            <a:r>
              <a:rPr lang="tr-TR" sz="2300" dirty="0" smtClean="0">
                <a:latin typeface="+mj-lt"/>
              </a:rPr>
              <a:t>Yaşam </a:t>
            </a:r>
            <a:r>
              <a:rPr lang="tr-TR" sz="2300" dirty="0">
                <a:latin typeface="+mj-lt"/>
              </a:rPr>
              <a:t>ve Çalışma </a:t>
            </a:r>
            <a:r>
              <a:rPr lang="tr-TR" sz="2300" dirty="0" smtClean="0">
                <a:latin typeface="+mj-lt"/>
              </a:rPr>
              <a:t>Koşullarının </a:t>
            </a:r>
            <a:r>
              <a:rPr lang="tr-TR" sz="2300" dirty="0">
                <a:latin typeface="+mj-lt"/>
              </a:rPr>
              <a:t>Geliştirilmesi Fonu (</a:t>
            </a:r>
            <a:r>
              <a:rPr lang="tr-TR" sz="2300" dirty="0" smtClean="0">
                <a:latin typeface="+mj-lt"/>
              </a:rPr>
              <a:t>EU-FOUND) 1975 yılında kurulmuştur</a:t>
            </a:r>
            <a:r>
              <a:rPr lang="tr-TR" sz="2300" dirty="0">
                <a:latin typeface="+mj-lt"/>
              </a:rPr>
              <a:t>. Üçlü yapıda bir Avrupa Birliği Ajansı olan  </a:t>
            </a:r>
            <a:r>
              <a:rPr lang="tr-TR" sz="2300" dirty="0" smtClean="0">
                <a:latin typeface="+mj-lt"/>
              </a:rPr>
              <a:t>Vakfın amacı, Topluluğun </a:t>
            </a:r>
            <a:r>
              <a:rPr lang="tr-TR" sz="2300" dirty="0">
                <a:latin typeface="+mj-lt"/>
              </a:rPr>
              <a:t>sosyal politikası alanındaki yenilik </a:t>
            </a:r>
            <a:r>
              <a:rPr lang="tr-TR" sz="2300" dirty="0" smtClean="0">
                <a:latin typeface="+mj-lt"/>
              </a:rPr>
              <a:t>ve gelişmelerin araştırılması</a:t>
            </a:r>
            <a:r>
              <a:rPr lang="tr-TR" sz="2300" dirty="0">
                <a:latin typeface="+mj-lt"/>
              </a:rPr>
              <a:t>, Topluluğun mevzuatla ilgili girişimleri için bilimsel </a:t>
            </a:r>
            <a:r>
              <a:rPr lang="tr-TR" sz="2300" dirty="0" smtClean="0">
                <a:latin typeface="+mj-lt"/>
              </a:rPr>
              <a:t> </a:t>
            </a:r>
            <a:r>
              <a:rPr lang="tr-TR" sz="2300" dirty="0">
                <a:latin typeface="+mj-lt"/>
              </a:rPr>
              <a:t>temel </a:t>
            </a:r>
            <a:r>
              <a:rPr lang="tr-TR" sz="2300" dirty="0" smtClean="0">
                <a:latin typeface="+mj-lt"/>
              </a:rPr>
              <a:t>sağlanmasıdır. </a:t>
            </a:r>
            <a:r>
              <a:rPr lang="tr-TR" sz="2300" dirty="0">
                <a:latin typeface="+mj-lt"/>
              </a:rPr>
              <a:t>İş sağlığı ve </a:t>
            </a:r>
            <a:r>
              <a:rPr lang="tr-TR" sz="2300" dirty="0" smtClean="0">
                <a:latin typeface="+mj-lt"/>
              </a:rPr>
              <a:t>güvenliği </a:t>
            </a:r>
            <a:r>
              <a:rPr lang="tr-TR" sz="2300" dirty="0">
                <a:latin typeface="+mj-lt"/>
              </a:rPr>
              <a:t>ile ilgili Avrupa </a:t>
            </a:r>
            <a:r>
              <a:rPr lang="tr-TR" sz="2300" dirty="0" smtClean="0">
                <a:latin typeface="+mj-lt"/>
              </a:rPr>
              <a:t>Birliği’ndeki </a:t>
            </a:r>
            <a:r>
              <a:rPr lang="tr-TR" sz="2300" dirty="0">
                <a:latin typeface="+mj-lt"/>
              </a:rPr>
              <a:t>durumu yansıtan önemli araştırmalardan </a:t>
            </a:r>
            <a:r>
              <a:rPr lang="tr-TR" sz="2300" dirty="0" smtClean="0">
                <a:latin typeface="+mj-lt"/>
              </a:rPr>
              <a:t>olan </a:t>
            </a:r>
            <a:r>
              <a:rPr lang="tr-TR" sz="2300" dirty="0">
                <a:latin typeface="+mj-lt"/>
              </a:rPr>
              <a:t>Avrupa Çalışma Koşulları </a:t>
            </a:r>
            <a:r>
              <a:rPr lang="tr-TR" sz="2300" dirty="0" smtClean="0">
                <a:latin typeface="+mj-lt"/>
              </a:rPr>
              <a:t>Araştırması</a:t>
            </a:r>
            <a:r>
              <a:rPr lang="tr-TR" sz="2300" dirty="0">
                <a:latin typeface="+mj-lt"/>
              </a:rPr>
              <a:t> </a:t>
            </a:r>
            <a:r>
              <a:rPr lang="tr-TR" sz="2300" dirty="0" smtClean="0">
                <a:latin typeface="+mj-lt"/>
              </a:rPr>
              <a:t>(EWCS</a:t>
            </a:r>
            <a:r>
              <a:rPr lang="tr-TR" sz="2300" dirty="0">
                <a:latin typeface="+mj-lt"/>
              </a:rPr>
              <a:t>) </a:t>
            </a:r>
            <a:r>
              <a:rPr lang="tr-TR" sz="2300" dirty="0" err="1">
                <a:latin typeface="+mj-lt"/>
              </a:rPr>
              <a:t>Eurofound</a:t>
            </a:r>
            <a:r>
              <a:rPr lang="tr-TR" sz="2300" dirty="0">
                <a:latin typeface="+mj-lt"/>
              </a:rPr>
              <a:t> tarafından </a:t>
            </a:r>
            <a:r>
              <a:rPr lang="tr-TR" sz="2300" dirty="0" smtClean="0">
                <a:latin typeface="+mj-lt"/>
              </a:rPr>
              <a:t>gerçekleştirilmiştir</a:t>
            </a:r>
            <a:r>
              <a:rPr lang="tr-TR" sz="2300" dirty="0">
                <a:latin typeface="+mj-lt"/>
              </a:rPr>
              <a:t>.  </a:t>
            </a:r>
            <a:r>
              <a:rPr lang="tr-TR" sz="2300" dirty="0" smtClean="0">
                <a:latin typeface="+mj-lt"/>
              </a:rPr>
              <a:t>Merkezi Dublin’dedir.</a:t>
            </a:r>
          </a:p>
          <a:p>
            <a:pPr marL="0" indent="0" algn="just">
              <a:buNone/>
            </a:pPr>
            <a:r>
              <a:rPr lang="tr-TR" sz="2300" u="sng" dirty="0">
                <a:solidFill>
                  <a:srgbClr val="FF0000"/>
                </a:solidFill>
                <a:latin typeface="+mj-lt"/>
              </a:rPr>
              <a:t>Avrupa İş Sağlığı ve Güvenliği Ajansı (EU-OSHA)  </a:t>
            </a:r>
          </a:p>
          <a:p>
            <a:pPr marL="0" indent="0" algn="just">
              <a:buNone/>
            </a:pPr>
            <a:r>
              <a:rPr lang="tr-TR" sz="2300" dirty="0">
                <a:latin typeface="+mj-lt"/>
              </a:rPr>
              <a:t>İş sağlığı ve Güvenliği alanında bilgi derlenmesi, dağıtımı, temel öneriler oluşturulması ve bunların sonucu olarak sağlıklı ve güvenli çalışma ortamları geliştirilmesi konularında faaliyet gösterir.  Merkezi İspanya, Bilbao’dadır</a:t>
            </a:r>
            <a:endParaRPr lang="tr-TR" sz="2300" dirty="0" smtClean="0">
              <a:latin typeface="+mj-lt"/>
            </a:endParaRPr>
          </a:p>
          <a:p>
            <a:pPr marL="0" indent="0" algn="just">
              <a:buNone/>
            </a:pPr>
            <a:r>
              <a:rPr lang="tr-TR" sz="2300" dirty="0" smtClean="0">
                <a:latin typeface="+mj-lt"/>
              </a:rPr>
              <a:t> </a:t>
            </a:r>
            <a:endParaRPr lang="tr-TR" sz="2300" dirty="0">
              <a:latin typeface="+mj-lt"/>
            </a:endParaRPr>
          </a:p>
        </p:txBody>
      </p:sp>
    </p:spTree>
    <p:extLst>
      <p:ext uri="{BB962C8B-B14F-4D97-AF65-F5344CB8AC3E}">
        <p14:creationId xmlns:p14="http://schemas.microsoft.com/office/powerpoint/2010/main" val="2660564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8856984" cy="4525963"/>
          </a:xfrm>
        </p:spPr>
        <p:txBody>
          <a:bodyPr>
            <a:noAutofit/>
          </a:bodyPr>
          <a:lstStyle/>
          <a:p>
            <a:pPr marL="0" indent="0" algn="just">
              <a:buNone/>
            </a:pPr>
            <a:r>
              <a:rPr lang="tr-TR" sz="2400" b="1" dirty="0" smtClean="0">
                <a:latin typeface="+mj-lt"/>
              </a:rPr>
              <a:t> -Komiteler   </a:t>
            </a:r>
            <a:endParaRPr lang="tr-TR" sz="2400" b="1" dirty="0">
              <a:latin typeface="+mj-lt"/>
            </a:endParaRPr>
          </a:p>
          <a:p>
            <a:pPr marL="0" indent="0" algn="just">
              <a:buNone/>
            </a:pPr>
            <a:r>
              <a:rPr lang="tr-TR" sz="2400" dirty="0">
                <a:latin typeface="+mj-lt"/>
              </a:rPr>
              <a:t>Ulusal uzmanların yer aldığı komiteler, İSG alanındaki AB mevzuatının geliştirilmesi, uygulanması ve izlenmesine katkı </a:t>
            </a:r>
            <a:r>
              <a:rPr lang="tr-TR" sz="2400" dirty="0" smtClean="0">
                <a:latin typeface="+mj-lt"/>
              </a:rPr>
              <a:t>sağlamaktadırlar.</a:t>
            </a:r>
          </a:p>
          <a:p>
            <a:pPr marL="0" indent="0" algn="just">
              <a:buNone/>
            </a:pPr>
            <a:r>
              <a:rPr lang="tr-TR" sz="2400" dirty="0" smtClean="0">
                <a:solidFill>
                  <a:srgbClr val="FF0000"/>
                </a:solidFill>
                <a:latin typeface="+mj-lt"/>
              </a:rPr>
              <a:t>a)</a:t>
            </a:r>
            <a:r>
              <a:rPr lang="tr-TR" sz="2400" dirty="0" smtClean="0">
                <a:solidFill>
                  <a:srgbClr val="0070C0"/>
                </a:solidFill>
                <a:latin typeface="+mj-lt"/>
              </a:rPr>
              <a:t>İş </a:t>
            </a:r>
            <a:r>
              <a:rPr lang="tr-TR" sz="2400" dirty="0">
                <a:solidFill>
                  <a:srgbClr val="0070C0"/>
                </a:solidFill>
                <a:latin typeface="+mj-lt"/>
              </a:rPr>
              <a:t>Sağlığı ve Güvenliği Danışma </a:t>
            </a:r>
            <a:r>
              <a:rPr lang="tr-TR" sz="2400" dirty="0" smtClean="0">
                <a:solidFill>
                  <a:srgbClr val="0070C0"/>
                </a:solidFill>
                <a:latin typeface="+mj-lt"/>
              </a:rPr>
              <a:t>Komitesi(ACSH) </a:t>
            </a:r>
          </a:p>
          <a:p>
            <a:pPr marL="0" indent="0" algn="just">
              <a:buNone/>
            </a:pPr>
            <a:r>
              <a:rPr lang="tr-TR" sz="2400" dirty="0" smtClean="0">
                <a:solidFill>
                  <a:srgbClr val="FF0000"/>
                </a:solidFill>
                <a:latin typeface="+mj-lt"/>
              </a:rPr>
              <a:t>b)</a:t>
            </a:r>
            <a:r>
              <a:rPr lang="tr-TR" sz="2400" dirty="0" smtClean="0">
                <a:solidFill>
                  <a:srgbClr val="0070C0"/>
                </a:solidFill>
                <a:latin typeface="+mj-lt"/>
              </a:rPr>
              <a:t>Mesleki </a:t>
            </a:r>
            <a:r>
              <a:rPr lang="tr-TR" sz="2400" dirty="0" err="1">
                <a:solidFill>
                  <a:srgbClr val="0070C0"/>
                </a:solidFill>
                <a:latin typeface="+mj-lt"/>
              </a:rPr>
              <a:t>Maruziyet</a:t>
            </a:r>
            <a:r>
              <a:rPr lang="tr-TR" sz="2400" dirty="0">
                <a:solidFill>
                  <a:srgbClr val="0070C0"/>
                </a:solidFill>
                <a:latin typeface="+mj-lt"/>
              </a:rPr>
              <a:t> Sınır Değerleri Bilimsel Komitesi (</a:t>
            </a:r>
            <a:r>
              <a:rPr lang="tr-TR" sz="2400" dirty="0" smtClean="0">
                <a:solidFill>
                  <a:srgbClr val="0070C0"/>
                </a:solidFill>
                <a:latin typeface="+mj-lt"/>
              </a:rPr>
              <a:t>SCOEL) </a:t>
            </a:r>
            <a:r>
              <a:rPr lang="tr-TR" sz="2400" dirty="0" smtClean="0">
                <a:solidFill>
                  <a:srgbClr val="FF0000"/>
                </a:solidFill>
                <a:latin typeface="+mj-lt"/>
              </a:rPr>
              <a:t>c)</a:t>
            </a:r>
            <a:r>
              <a:rPr lang="tr-TR" sz="2400" dirty="0" smtClean="0">
                <a:solidFill>
                  <a:srgbClr val="0070C0"/>
                </a:solidFill>
                <a:latin typeface="+mj-lt"/>
              </a:rPr>
              <a:t>Kıdemli </a:t>
            </a:r>
            <a:r>
              <a:rPr lang="tr-TR" sz="2400" dirty="0">
                <a:solidFill>
                  <a:srgbClr val="0070C0"/>
                </a:solidFill>
                <a:latin typeface="+mj-lt"/>
              </a:rPr>
              <a:t>İş Müfettişleri Komitesi (</a:t>
            </a:r>
            <a:r>
              <a:rPr lang="tr-TR" sz="2400" dirty="0" smtClean="0">
                <a:solidFill>
                  <a:srgbClr val="0070C0"/>
                </a:solidFill>
                <a:latin typeface="+mj-lt"/>
              </a:rPr>
              <a:t>SLIC) </a:t>
            </a:r>
            <a:endParaRPr lang="tr-TR" sz="2400" dirty="0">
              <a:latin typeface="+mj-lt"/>
            </a:endParaRPr>
          </a:p>
          <a:p>
            <a:pPr marL="0" indent="0" algn="just">
              <a:buNone/>
            </a:pPr>
            <a:r>
              <a:rPr lang="tr-TR" sz="2400" u="sng" dirty="0" smtClean="0">
                <a:solidFill>
                  <a:srgbClr val="FF0000"/>
                </a:solidFill>
                <a:latin typeface="+mj-lt"/>
              </a:rPr>
              <a:t>- Avrupa </a:t>
            </a:r>
            <a:r>
              <a:rPr lang="tr-TR" sz="2400" u="sng" dirty="0">
                <a:solidFill>
                  <a:srgbClr val="FF0000"/>
                </a:solidFill>
                <a:latin typeface="+mj-lt"/>
              </a:rPr>
              <a:t>İstatistik Bürosu (EUROSTAT)  </a:t>
            </a:r>
          </a:p>
          <a:p>
            <a:pPr marL="0" indent="0" algn="just">
              <a:buNone/>
            </a:pPr>
            <a:r>
              <a:rPr lang="tr-TR" sz="2400" dirty="0" smtClean="0">
                <a:latin typeface="+mj-lt"/>
              </a:rPr>
              <a:t> Avrupa </a:t>
            </a:r>
            <a:r>
              <a:rPr lang="tr-TR" sz="2400" dirty="0">
                <a:latin typeface="+mj-lt"/>
              </a:rPr>
              <a:t>İstatistik Bürosu, Avrupa düzeyinde ülkeler ve bölgeler arasında karşılaştırılabilir </a:t>
            </a:r>
            <a:r>
              <a:rPr lang="tr-TR" sz="2400" dirty="0" smtClean="0">
                <a:latin typeface="+mj-lt"/>
              </a:rPr>
              <a:t>istatistiki veriler oluşturmak </a:t>
            </a:r>
            <a:r>
              <a:rPr lang="tr-TR" sz="2400" dirty="0">
                <a:latin typeface="+mj-lt"/>
              </a:rPr>
              <a:t>amacıyla </a:t>
            </a:r>
            <a:r>
              <a:rPr lang="tr-TR" sz="2400" dirty="0" smtClean="0">
                <a:latin typeface="+mj-lt"/>
              </a:rPr>
              <a:t>Lüksemburg’da kurulmuştur. İş kazası ve </a:t>
            </a:r>
            <a:r>
              <a:rPr lang="tr-TR" sz="2400" dirty="0">
                <a:latin typeface="+mj-lt"/>
              </a:rPr>
              <a:t>meslek hastalıkları istatistiklerini </a:t>
            </a:r>
            <a:r>
              <a:rPr lang="tr-TR" sz="2400" dirty="0" smtClean="0">
                <a:latin typeface="+mj-lt"/>
              </a:rPr>
              <a:t>içeren </a:t>
            </a:r>
            <a:r>
              <a:rPr lang="tr-TR" sz="2400" dirty="0">
                <a:latin typeface="+mj-lt"/>
              </a:rPr>
              <a:t>Avrupa İşgücü Araştırması (</a:t>
            </a:r>
            <a:r>
              <a:rPr lang="tr-TR" sz="2400" dirty="0" err="1" smtClean="0">
                <a:latin typeface="+mj-lt"/>
              </a:rPr>
              <a:t>European</a:t>
            </a:r>
            <a:r>
              <a:rPr lang="tr-TR" sz="2400" dirty="0" smtClean="0">
                <a:latin typeface="+mj-lt"/>
              </a:rPr>
              <a:t> </a:t>
            </a:r>
            <a:r>
              <a:rPr lang="tr-TR" sz="2400" dirty="0" err="1">
                <a:latin typeface="+mj-lt"/>
              </a:rPr>
              <a:t>Labour</a:t>
            </a:r>
            <a:r>
              <a:rPr lang="tr-TR" sz="2400" dirty="0">
                <a:latin typeface="+mj-lt"/>
              </a:rPr>
              <a:t> Force </a:t>
            </a:r>
            <a:r>
              <a:rPr lang="tr-TR" sz="2400" dirty="0" err="1">
                <a:latin typeface="+mj-lt"/>
              </a:rPr>
              <a:t>Survey</a:t>
            </a:r>
            <a:r>
              <a:rPr lang="tr-TR" sz="2400" dirty="0" smtClean="0">
                <a:latin typeface="+mj-lt"/>
              </a:rPr>
              <a:t>) </a:t>
            </a:r>
            <a:r>
              <a:rPr lang="tr-TR" sz="2400" dirty="0">
                <a:latin typeface="+mj-lt"/>
              </a:rPr>
              <a:t>bu kuruluş tarafından </a:t>
            </a:r>
            <a:r>
              <a:rPr lang="tr-TR" sz="2400" dirty="0" smtClean="0">
                <a:latin typeface="+mj-lt"/>
              </a:rPr>
              <a:t>gerçekleştirilmiştir</a:t>
            </a:r>
            <a:r>
              <a:rPr lang="tr-TR" sz="2400" dirty="0">
                <a:latin typeface="+mj-lt"/>
              </a:rPr>
              <a:t>. Yayımladığı istatistikler, </a:t>
            </a:r>
            <a:r>
              <a:rPr lang="tr-TR" sz="2400" dirty="0" smtClean="0">
                <a:latin typeface="+mj-lt"/>
              </a:rPr>
              <a:t>AB politika </a:t>
            </a:r>
            <a:r>
              <a:rPr lang="tr-TR" sz="2400" dirty="0">
                <a:latin typeface="+mj-lt"/>
              </a:rPr>
              <a:t>ve </a:t>
            </a:r>
            <a:r>
              <a:rPr lang="tr-TR" sz="2400" dirty="0" smtClean="0">
                <a:latin typeface="+mj-lt"/>
              </a:rPr>
              <a:t>stratejilerinin izlenme ve </a:t>
            </a:r>
            <a:r>
              <a:rPr lang="tr-TR" sz="2400" dirty="0" err="1" smtClean="0">
                <a:latin typeface="+mj-lt"/>
              </a:rPr>
              <a:t>değerlendirlimesinde</a:t>
            </a:r>
            <a:r>
              <a:rPr lang="tr-TR" sz="2400" dirty="0" smtClean="0">
                <a:latin typeface="+mj-lt"/>
              </a:rPr>
              <a:t>  </a:t>
            </a:r>
            <a:r>
              <a:rPr lang="tr-TR" sz="2400" dirty="0">
                <a:latin typeface="+mj-lt"/>
              </a:rPr>
              <a:t>kullanılan önemli  </a:t>
            </a:r>
            <a:r>
              <a:rPr lang="tr-TR" sz="2400" dirty="0" smtClean="0">
                <a:latin typeface="+mj-lt"/>
              </a:rPr>
              <a:t>başvuru </a:t>
            </a:r>
            <a:r>
              <a:rPr lang="tr-TR" sz="2400" dirty="0">
                <a:latin typeface="+mj-lt"/>
              </a:rPr>
              <a:t>kaynağıdır. </a:t>
            </a:r>
          </a:p>
        </p:txBody>
      </p:sp>
    </p:spTree>
    <p:extLst>
      <p:ext uri="{BB962C8B-B14F-4D97-AF65-F5344CB8AC3E}">
        <p14:creationId xmlns:p14="http://schemas.microsoft.com/office/powerpoint/2010/main" val="2436987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36496" cy="6597352"/>
          </a:xfrm>
        </p:spPr>
        <p:txBody>
          <a:bodyPr>
            <a:normAutofit fontScale="25000" lnSpcReduction="20000"/>
          </a:bodyPr>
          <a:lstStyle/>
          <a:p>
            <a:pPr marL="0" indent="0" algn="just">
              <a:buNone/>
            </a:pPr>
            <a:r>
              <a:rPr lang="tr-TR" sz="12800" b="1" u="sng" dirty="0" smtClean="0">
                <a:latin typeface="+mj-lt"/>
              </a:rPr>
              <a:t>Avrupa </a:t>
            </a:r>
            <a:r>
              <a:rPr lang="tr-TR" sz="12800" b="1" u="sng" dirty="0">
                <a:latin typeface="+mj-lt"/>
              </a:rPr>
              <a:t>Birliği’nde İSG </a:t>
            </a:r>
            <a:r>
              <a:rPr lang="tr-TR" sz="12800" b="1" u="sng" dirty="0" smtClean="0">
                <a:latin typeface="+mj-lt"/>
              </a:rPr>
              <a:t>Alanındaki  </a:t>
            </a:r>
            <a:r>
              <a:rPr lang="tr-TR" sz="12800" b="1" u="sng" dirty="0">
                <a:latin typeface="+mj-lt"/>
              </a:rPr>
              <a:t>Güncel Konular  </a:t>
            </a:r>
          </a:p>
          <a:p>
            <a:r>
              <a:rPr lang="tr-TR" sz="9600" dirty="0" err="1" smtClean="0">
                <a:latin typeface="+mj-lt"/>
              </a:rPr>
              <a:t>Psikososyal</a:t>
            </a:r>
            <a:r>
              <a:rPr lang="tr-TR" sz="9600" dirty="0" smtClean="0">
                <a:latin typeface="+mj-lt"/>
              </a:rPr>
              <a:t> </a:t>
            </a:r>
            <a:r>
              <a:rPr lang="tr-TR" sz="9600" dirty="0">
                <a:latin typeface="+mj-lt"/>
              </a:rPr>
              <a:t>riskler </a:t>
            </a:r>
            <a:r>
              <a:rPr lang="tr-TR" sz="9600" dirty="0" smtClean="0">
                <a:latin typeface="+mj-lt"/>
              </a:rPr>
              <a:t> </a:t>
            </a:r>
          </a:p>
          <a:p>
            <a:pPr marL="0" indent="0" algn="just">
              <a:buNone/>
            </a:pPr>
            <a:r>
              <a:rPr lang="tr-TR" sz="9600" i="1" dirty="0">
                <a:latin typeface="+mj-lt"/>
              </a:rPr>
              <a:t> </a:t>
            </a:r>
            <a:r>
              <a:rPr lang="tr-TR" sz="9600" i="1" dirty="0" smtClean="0">
                <a:latin typeface="+mj-lt"/>
              </a:rPr>
              <a:t>              -Stres</a:t>
            </a:r>
            <a:r>
              <a:rPr lang="tr-TR" sz="9600" i="1" dirty="0">
                <a:latin typeface="+mj-lt"/>
              </a:rPr>
              <a:t>, stres kaynakları ve stres yönetimi </a:t>
            </a:r>
            <a:endParaRPr lang="tr-TR" sz="9600" i="1" dirty="0" smtClean="0">
              <a:latin typeface="+mj-lt"/>
            </a:endParaRPr>
          </a:p>
          <a:p>
            <a:pPr marL="0" indent="0" algn="just">
              <a:buNone/>
            </a:pPr>
            <a:r>
              <a:rPr lang="tr-TR" sz="9600" i="1" dirty="0">
                <a:latin typeface="+mj-lt"/>
              </a:rPr>
              <a:t> </a:t>
            </a:r>
            <a:r>
              <a:rPr lang="tr-TR" sz="9600" i="1" dirty="0" smtClean="0">
                <a:latin typeface="+mj-lt"/>
              </a:rPr>
              <a:t>              - </a:t>
            </a:r>
            <a:r>
              <a:rPr lang="tr-TR" sz="9600" i="1" dirty="0">
                <a:latin typeface="+mj-lt"/>
              </a:rPr>
              <a:t>İş-Yaşam dengesinin </a:t>
            </a:r>
            <a:r>
              <a:rPr lang="tr-TR" sz="9600" i="1" dirty="0" smtClean="0">
                <a:latin typeface="+mj-lt"/>
              </a:rPr>
              <a:t>korunması</a:t>
            </a:r>
          </a:p>
          <a:p>
            <a:pPr marL="0" indent="0" algn="just">
              <a:buNone/>
            </a:pPr>
            <a:r>
              <a:rPr lang="tr-TR" sz="9600" i="1" dirty="0">
                <a:latin typeface="+mj-lt"/>
              </a:rPr>
              <a:t> </a:t>
            </a:r>
            <a:r>
              <a:rPr lang="tr-TR" sz="9600" i="1" dirty="0" smtClean="0">
                <a:latin typeface="+mj-lt"/>
              </a:rPr>
              <a:t>              - </a:t>
            </a:r>
            <a:r>
              <a:rPr lang="tr-TR" sz="9600" i="1" dirty="0">
                <a:latin typeface="+mj-lt"/>
              </a:rPr>
              <a:t>Yıldırma(</a:t>
            </a:r>
            <a:r>
              <a:rPr lang="tr-TR" sz="9600" i="1" dirty="0" err="1">
                <a:latin typeface="+mj-lt"/>
              </a:rPr>
              <a:t>mobbing</a:t>
            </a:r>
            <a:r>
              <a:rPr lang="tr-TR" sz="9600" i="1" dirty="0">
                <a:latin typeface="+mj-lt"/>
              </a:rPr>
              <a:t>), taciz ve </a:t>
            </a:r>
            <a:r>
              <a:rPr lang="tr-TR" sz="9600" i="1" dirty="0" smtClean="0">
                <a:latin typeface="+mj-lt"/>
              </a:rPr>
              <a:t>şiddet</a:t>
            </a:r>
          </a:p>
          <a:p>
            <a:pPr marL="0" indent="0">
              <a:buNone/>
            </a:pPr>
            <a:r>
              <a:rPr lang="tr-TR" sz="9600" i="1" dirty="0" smtClean="0">
                <a:latin typeface="+mj-lt"/>
              </a:rPr>
              <a:t>               - </a:t>
            </a:r>
            <a:r>
              <a:rPr lang="tr-TR" sz="9600" i="1" dirty="0">
                <a:latin typeface="+mj-lt"/>
              </a:rPr>
              <a:t>Değişen çalışma modelleri ve artan iş yükünün </a:t>
            </a:r>
            <a:r>
              <a:rPr lang="tr-TR" sz="9600" i="1" dirty="0" smtClean="0">
                <a:latin typeface="+mj-lt"/>
              </a:rPr>
              <a:t>etkileri</a:t>
            </a:r>
          </a:p>
          <a:p>
            <a:endParaRPr lang="tr-TR" sz="9600" i="1" dirty="0">
              <a:latin typeface="+mj-lt"/>
            </a:endParaRPr>
          </a:p>
          <a:p>
            <a:r>
              <a:rPr lang="tr-TR" sz="9600" dirty="0" err="1" smtClean="0">
                <a:latin typeface="+mj-lt"/>
              </a:rPr>
              <a:t>Nanoteklojinin</a:t>
            </a:r>
            <a:r>
              <a:rPr lang="tr-TR" sz="9600" dirty="0" smtClean="0">
                <a:latin typeface="+mj-lt"/>
              </a:rPr>
              <a:t>  muhtemel </a:t>
            </a:r>
            <a:r>
              <a:rPr lang="tr-TR" sz="9600" dirty="0">
                <a:latin typeface="+mj-lt"/>
              </a:rPr>
              <a:t>sağlık  riskleri </a:t>
            </a:r>
          </a:p>
          <a:p>
            <a:r>
              <a:rPr lang="tr-TR" sz="9600" dirty="0" smtClean="0">
                <a:latin typeface="+mj-lt"/>
              </a:rPr>
              <a:t>Elektromanyetik </a:t>
            </a:r>
            <a:r>
              <a:rPr lang="tr-TR" sz="9600" dirty="0">
                <a:latin typeface="+mj-lt"/>
              </a:rPr>
              <a:t>alan </a:t>
            </a:r>
            <a:r>
              <a:rPr lang="tr-TR" sz="9600" dirty="0" smtClean="0">
                <a:latin typeface="+mj-lt"/>
              </a:rPr>
              <a:t>ve optik </a:t>
            </a:r>
            <a:r>
              <a:rPr lang="tr-TR" sz="9600" dirty="0">
                <a:latin typeface="+mj-lt"/>
              </a:rPr>
              <a:t>radyasyon kaynakları ile ilgili </a:t>
            </a:r>
            <a:r>
              <a:rPr lang="tr-TR" sz="9600" dirty="0" err="1" smtClean="0">
                <a:latin typeface="+mj-lt"/>
              </a:rPr>
              <a:t>çlş</a:t>
            </a:r>
            <a:r>
              <a:rPr lang="tr-TR" sz="9600" dirty="0" smtClean="0">
                <a:latin typeface="+mj-lt"/>
              </a:rPr>
              <a:t>.</a:t>
            </a:r>
            <a:endParaRPr lang="tr-TR" sz="9600" dirty="0">
              <a:latin typeface="+mj-lt"/>
            </a:endParaRPr>
          </a:p>
          <a:p>
            <a:r>
              <a:rPr lang="tr-TR" sz="9600" dirty="0">
                <a:latin typeface="+mj-lt"/>
              </a:rPr>
              <a:t>Kas- iskelet sistemi hastalıkları</a:t>
            </a:r>
          </a:p>
          <a:p>
            <a:r>
              <a:rPr lang="tr-TR" sz="9600" dirty="0">
                <a:latin typeface="+mj-lt"/>
              </a:rPr>
              <a:t>Bilişsel ve </a:t>
            </a:r>
            <a:r>
              <a:rPr lang="tr-TR" sz="9600" dirty="0" err="1">
                <a:latin typeface="+mj-lt"/>
              </a:rPr>
              <a:t>organizasyonel</a:t>
            </a:r>
            <a:r>
              <a:rPr lang="tr-TR" sz="9600" dirty="0">
                <a:latin typeface="+mj-lt"/>
              </a:rPr>
              <a:t>  ergonomi </a:t>
            </a:r>
          </a:p>
          <a:p>
            <a:r>
              <a:rPr lang="tr-TR" sz="9600" dirty="0" smtClean="0">
                <a:latin typeface="+mj-lt"/>
              </a:rPr>
              <a:t>Yaşlanan işgücü ve çalışma hayatı (artan kronik hastalıklar)</a:t>
            </a:r>
            <a:endParaRPr lang="tr-TR" sz="9600" dirty="0">
              <a:latin typeface="+mj-lt"/>
            </a:endParaRPr>
          </a:p>
          <a:p>
            <a:r>
              <a:rPr lang="tr-TR" sz="9600" dirty="0">
                <a:latin typeface="+mj-lt"/>
              </a:rPr>
              <a:t>işyeri ortamındaki “faktörler arası etkileşim” ve “</a:t>
            </a:r>
            <a:r>
              <a:rPr lang="tr-TR" sz="9600" dirty="0" smtClean="0">
                <a:latin typeface="+mj-lt"/>
              </a:rPr>
              <a:t>birleşik </a:t>
            </a:r>
            <a:r>
              <a:rPr lang="tr-TR" sz="9600" dirty="0">
                <a:latin typeface="+mj-lt"/>
              </a:rPr>
              <a:t>etki” değerlendirmesi </a:t>
            </a:r>
            <a:endParaRPr lang="tr-TR" sz="9600" dirty="0" smtClean="0">
              <a:latin typeface="+mj-lt"/>
            </a:endParaRPr>
          </a:p>
          <a:p>
            <a:r>
              <a:rPr lang="tr-TR" sz="9600" dirty="0" err="1" smtClean="0">
                <a:latin typeface="+mj-lt"/>
              </a:rPr>
              <a:t>Sınırötesi</a:t>
            </a:r>
            <a:r>
              <a:rPr lang="tr-TR" sz="9600" dirty="0" smtClean="0">
                <a:latin typeface="+mj-lt"/>
              </a:rPr>
              <a:t> çalışanların sorunları (mobile </a:t>
            </a:r>
            <a:r>
              <a:rPr lang="tr-TR" sz="9600" dirty="0" err="1" smtClean="0">
                <a:latin typeface="+mj-lt"/>
              </a:rPr>
              <a:t>workers</a:t>
            </a:r>
            <a:r>
              <a:rPr lang="tr-TR" sz="9600" dirty="0" smtClean="0">
                <a:latin typeface="+mj-lt"/>
              </a:rPr>
              <a:t>)</a:t>
            </a:r>
            <a:endParaRPr lang="tr-TR" sz="9600" dirty="0">
              <a:latin typeface="+mj-lt"/>
            </a:endParaRPr>
          </a:p>
          <a:p>
            <a:pPr marL="0" indent="0" algn="just">
              <a:buNone/>
            </a:pPr>
            <a:endParaRPr lang="tr-TR" sz="3800" b="1" dirty="0" smtClean="0">
              <a:latin typeface="+mj-lt"/>
            </a:endParaRPr>
          </a:p>
          <a:p>
            <a:pPr marL="0" indent="0" algn="just">
              <a:buNone/>
            </a:pPr>
            <a:r>
              <a:rPr lang="tr-TR" sz="2600" dirty="0" smtClean="0">
                <a:latin typeface="+mj-lt"/>
              </a:rPr>
              <a:t> </a:t>
            </a:r>
            <a:endParaRPr lang="tr-TR" sz="2600" dirty="0">
              <a:latin typeface="+mj-lt"/>
            </a:endParaRPr>
          </a:p>
        </p:txBody>
      </p:sp>
    </p:spTree>
    <p:extLst>
      <p:ext uri="{BB962C8B-B14F-4D97-AF65-F5344CB8AC3E}">
        <p14:creationId xmlns:p14="http://schemas.microsoft.com/office/powerpoint/2010/main" val="2108628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Grp="1" noChangeAspect="1" noChangeArrowheads="1"/>
          </p:cNvPicPr>
          <p:nvPr>
            <p:ph idx="1"/>
          </p:nvPr>
        </p:nvPicPr>
        <p:blipFill>
          <a:blip r:embed="rId2" cstate="print"/>
          <a:stretch>
            <a:fillRect/>
          </a:stretch>
        </p:blipFill>
        <p:spPr>
          <a:xfrm>
            <a:off x="251520" y="267436"/>
            <a:ext cx="8640960" cy="6095702"/>
          </a:xfrm>
          <a:solidFill>
            <a:schemeClr val="accent1"/>
          </a:solidFill>
        </p:spPr>
      </p:pic>
      <p:sp>
        <p:nvSpPr>
          <p:cNvPr id="4"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691B0E0-88C2-4E93-AFB9-E7CD56E21176}" type="slidenum">
              <a:rPr lang="tr-TR" sz="1200">
                <a:solidFill>
                  <a:schemeClr val="tx1">
                    <a:tint val="75000"/>
                  </a:schemeClr>
                </a:solidFill>
                <a:latin typeface="+mn-lt"/>
              </a:rPr>
              <a:pPr algn="r" fontAlgn="auto">
                <a:spcBef>
                  <a:spcPts val="0"/>
                </a:spcBef>
                <a:spcAft>
                  <a:spcPts val="0"/>
                </a:spcAft>
                <a:defRPr/>
              </a:pPr>
              <a:t>37</a:t>
            </a:fld>
            <a:endParaRPr lang="tr-TR" sz="1200">
              <a:solidFill>
                <a:schemeClr val="tx1">
                  <a:tint val="75000"/>
                </a:schemeClr>
              </a:solidFill>
              <a:latin typeface="+mn-lt"/>
            </a:endParaRPr>
          </a:p>
        </p:txBody>
      </p:sp>
      <p:sp>
        <p:nvSpPr>
          <p:cNvPr id="28677" name="Text Box 6"/>
          <p:cNvSpPr txBox="1">
            <a:spLocks noChangeArrowheads="1"/>
          </p:cNvSpPr>
          <p:nvPr/>
        </p:nvSpPr>
        <p:spPr bwMode="auto">
          <a:xfrm>
            <a:off x="539552" y="5373216"/>
            <a:ext cx="7920038" cy="1077218"/>
          </a:xfrm>
          <a:prstGeom prst="rect">
            <a:avLst/>
          </a:prstGeom>
          <a:solidFill>
            <a:schemeClr val="accent1"/>
          </a:solidFill>
          <a:ln w="9525">
            <a:noFill/>
            <a:miter lim="800000"/>
            <a:headEnd/>
            <a:tailEnd/>
          </a:ln>
        </p:spPr>
        <p:txBody>
          <a:bodyPr>
            <a:spAutoFit/>
          </a:bodyPr>
          <a:lstStyle/>
          <a:p>
            <a:pPr algn="ctr">
              <a:spcBef>
                <a:spcPct val="50000"/>
              </a:spcBef>
            </a:pPr>
            <a:r>
              <a:rPr lang="tr-TR" sz="3200" b="1" dirty="0" smtClean="0">
                <a:solidFill>
                  <a:srgbClr val="FFFF00"/>
                </a:solidFill>
                <a:latin typeface="+mj-lt"/>
              </a:rPr>
              <a:t>ABD, </a:t>
            </a:r>
            <a:r>
              <a:rPr lang="tr-TR" sz="3200" b="1" dirty="0">
                <a:solidFill>
                  <a:srgbClr val="FFFF00"/>
                </a:solidFill>
                <a:latin typeface="+mj-lt"/>
              </a:rPr>
              <a:t>Ö</a:t>
            </a:r>
            <a:r>
              <a:rPr lang="tr-TR" sz="3200" b="1" dirty="0" smtClean="0">
                <a:solidFill>
                  <a:srgbClr val="FFFF00"/>
                </a:solidFill>
                <a:latin typeface="+mj-lt"/>
              </a:rPr>
              <a:t>lümcül iş </a:t>
            </a:r>
            <a:r>
              <a:rPr lang="tr-TR" sz="3200" b="1" dirty="0">
                <a:solidFill>
                  <a:srgbClr val="FFFF00"/>
                </a:solidFill>
                <a:latin typeface="+mj-lt"/>
              </a:rPr>
              <a:t>yaralanmaları </a:t>
            </a:r>
            <a:r>
              <a:rPr lang="tr-TR" sz="3200" b="1" dirty="0" smtClean="0">
                <a:solidFill>
                  <a:srgbClr val="FFFF00"/>
                </a:solidFill>
                <a:latin typeface="+mj-lt"/>
              </a:rPr>
              <a:t>; 2000-2008 arası </a:t>
            </a:r>
            <a:r>
              <a:rPr lang="tr-TR" sz="3200" b="1" dirty="0">
                <a:solidFill>
                  <a:srgbClr val="FFFF00"/>
                </a:solidFill>
                <a:latin typeface="+mj-lt"/>
              </a:rPr>
              <a:t>değişim </a:t>
            </a:r>
          </a:p>
        </p:txBody>
      </p:sp>
    </p:spTree>
    <p:extLst>
      <p:ext uri="{BB962C8B-B14F-4D97-AF65-F5344CB8AC3E}">
        <p14:creationId xmlns:p14="http://schemas.microsoft.com/office/powerpoint/2010/main" val="3523748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2"/>
          <p:cNvPicPr>
            <a:picLocks noGrp="1" noChangeAspect="1" noChangeArrowheads="1"/>
          </p:cNvPicPr>
          <p:nvPr>
            <p:ph idx="1"/>
          </p:nvPr>
        </p:nvPicPr>
        <p:blipFill>
          <a:blip r:embed="rId2" cstate="print"/>
          <a:stretch>
            <a:fillRect/>
          </a:stretch>
        </p:blipFill>
        <p:spPr>
          <a:xfrm>
            <a:off x="0" y="116632"/>
            <a:ext cx="9036496" cy="5433488"/>
          </a:xfrm>
        </p:spPr>
      </p:pic>
      <p:sp>
        <p:nvSpPr>
          <p:cNvPr id="4"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340E6D3-0283-4308-BE2C-60421B4B39E4}" type="slidenum">
              <a:rPr lang="tr-TR" sz="1200">
                <a:solidFill>
                  <a:schemeClr val="tx1">
                    <a:tint val="75000"/>
                  </a:schemeClr>
                </a:solidFill>
                <a:latin typeface="+mn-lt"/>
              </a:rPr>
              <a:pPr algn="r" fontAlgn="auto">
                <a:spcBef>
                  <a:spcPts val="0"/>
                </a:spcBef>
                <a:spcAft>
                  <a:spcPts val="0"/>
                </a:spcAft>
                <a:defRPr/>
              </a:pPr>
              <a:t>38</a:t>
            </a:fld>
            <a:endParaRPr lang="tr-TR" sz="1200">
              <a:solidFill>
                <a:schemeClr val="tx1">
                  <a:tint val="75000"/>
                </a:schemeClr>
              </a:solidFill>
              <a:latin typeface="+mn-lt"/>
            </a:endParaRPr>
          </a:p>
        </p:txBody>
      </p:sp>
      <p:sp>
        <p:nvSpPr>
          <p:cNvPr id="32773" name="Text Box 6"/>
          <p:cNvSpPr txBox="1">
            <a:spLocks noChangeArrowheads="1"/>
          </p:cNvSpPr>
          <p:nvPr/>
        </p:nvSpPr>
        <p:spPr bwMode="auto">
          <a:xfrm>
            <a:off x="179512" y="5694136"/>
            <a:ext cx="8856984" cy="1077218"/>
          </a:xfrm>
          <a:prstGeom prst="rect">
            <a:avLst/>
          </a:prstGeom>
          <a:solidFill>
            <a:schemeClr val="accent1"/>
          </a:solidFill>
          <a:ln w="9525">
            <a:noFill/>
            <a:miter lim="800000"/>
            <a:headEnd/>
            <a:tailEnd/>
          </a:ln>
        </p:spPr>
        <p:txBody>
          <a:bodyPr wrap="square">
            <a:spAutoFit/>
          </a:bodyPr>
          <a:lstStyle/>
          <a:p>
            <a:pPr algn="ctr">
              <a:spcBef>
                <a:spcPct val="50000"/>
              </a:spcBef>
            </a:pPr>
            <a:r>
              <a:rPr lang="tr-TR" sz="3200" b="1" dirty="0">
                <a:solidFill>
                  <a:srgbClr val="FFFF00"/>
                </a:solidFill>
                <a:latin typeface="+mj-lt"/>
              </a:rPr>
              <a:t>ABD </a:t>
            </a:r>
            <a:r>
              <a:rPr lang="tr-TR" sz="3200" b="1" dirty="0" smtClean="0">
                <a:solidFill>
                  <a:srgbClr val="FFFF00"/>
                </a:solidFill>
                <a:latin typeface="+mj-lt"/>
              </a:rPr>
              <a:t>ölümcül iş </a:t>
            </a:r>
            <a:r>
              <a:rPr lang="tr-TR" sz="3200" b="1" dirty="0">
                <a:solidFill>
                  <a:srgbClr val="FFFF00"/>
                </a:solidFill>
                <a:latin typeface="+mj-lt"/>
              </a:rPr>
              <a:t>yaralanmalarının sektörlere göre </a:t>
            </a:r>
            <a:r>
              <a:rPr lang="tr-TR" sz="3200" b="1" dirty="0" smtClean="0">
                <a:solidFill>
                  <a:srgbClr val="FFFF00"/>
                </a:solidFill>
                <a:latin typeface="+mj-lt"/>
              </a:rPr>
              <a:t>dağılımı,  </a:t>
            </a:r>
            <a:r>
              <a:rPr lang="tr-TR" sz="3200" b="1" dirty="0">
                <a:solidFill>
                  <a:srgbClr val="FFFF00"/>
                </a:solidFill>
                <a:latin typeface="+mj-lt"/>
              </a:rPr>
              <a:t>2009</a:t>
            </a:r>
          </a:p>
        </p:txBody>
      </p:sp>
    </p:spTree>
    <p:extLst>
      <p:ext uri="{BB962C8B-B14F-4D97-AF65-F5344CB8AC3E}">
        <p14:creationId xmlns:p14="http://schemas.microsoft.com/office/powerpoint/2010/main" val="3215789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Grp="1" noChangeAspect="1" noChangeArrowheads="1"/>
          </p:cNvPicPr>
          <p:nvPr>
            <p:ph idx="1"/>
          </p:nvPr>
        </p:nvPicPr>
        <p:blipFill>
          <a:blip r:embed="rId2" cstate="print"/>
          <a:stretch>
            <a:fillRect/>
          </a:stretch>
        </p:blipFill>
        <p:spPr>
          <a:xfrm>
            <a:off x="395536" y="188640"/>
            <a:ext cx="8352928" cy="6264696"/>
          </a:xfrm>
        </p:spPr>
      </p:pic>
      <p:sp>
        <p:nvSpPr>
          <p:cNvPr id="33797" name="Text Box 6"/>
          <p:cNvSpPr txBox="1">
            <a:spLocks noChangeArrowheads="1"/>
          </p:cNvSpPr>
          <p:nvPr/>
        </p:nvSpPr>
        <p:spPr bwMode="auto">
          <a:xfrm>
            <a:off x="179512" y="5773485"/>
            <a:ext cx="8820150" cy="1200329"/>
          </a:xfrm>
          <a:prstGeom prst="rect">
            <a:avLst/>
          </a:prstGeom>
          <a:solidFill>
            <a:schemeClr val="accent1"/>
          </a:solidFill>
          <a:ln w="9525">
            <a:noFill/>
            <a:miter lim="800000"/>
            <a:headEnd/>
            <a:tailEnd/>
          </a:ln>
        </p:spPr>
        <p:txBody>
          <a:bodyPr>
            <a:spAutoFit/>
          </a:bodyPr>
          <a:lstStyle/>
          <a:p>
            <a:pPr algn="ctr">
              <a:spcBef>
                <a:spcPct val="50000"/>
              </a:spcBef>
            </a:pPr>
            <a:r>
              <a:rPr lang="tr-TR" sz="3600" b="1" dirty="0" smtClean="0">
                <a:solidFill>
                  <a:srgbClr val="FFFF00"/>
                </a:solidFill>
                <a:latin typeface="+mj-lt"/>
              </a:rPr>
              <a:t>ABD; yaralanmaların </a:t>
            </a:r>
            <a:r>
              <a:rPr lang="tr-TR" sz="3600" b="1" dirty="0">
                <a:solidFill>
                  <a:srgbClr val="FFFF00"/>
                </a:solidFill>
                <a:latin typeface="+mj-lt"/>
              </a:rPr>
              <a:t>vücut bölümlerine göre dağılımı </a:t>
            </a:r>
            <a:r>
              <a:rPr lang="tr-TR" sz="3600" b="1" dirty="0" smtClean="0">
                <a:solidFill>
                  <a:srgbClr val="FFFF00"/>
                </a:solidFill>
                <a:latin typeface="+mj-lt"/>
              </a:rPr>
              <a:t>,2008</a:t>
            </a:r>
            <a:endParaRPr lang="tr-TR" sz="3600" b="1" dirty="0">
              <a:solidFill>
                <a:srgbClr val="FFFF00"/>
              </a:solidFill>
              <a:latin typeface="+mj-lt"/>
            </a:endParaRPr>
          </a:p>
        </p:txBody>
      </p:sp>
    </p:spTree>
    <p:extLst>
      <p:ext uri="{BB962C8B-B14F-4D97-AF65-F5344CB8AC3E}">
        <p14:creationId xmlns:p14="http://schemas.microsoft.com/office/powerpoint/2010/main" val="3030826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395536" y="476672"/>
            <a:ext cx="4536504" cy="1039427"/>
          </a:xfrm>
        </p:spPr>
        <p:txBody>
          <a:bodyPr>
            <a:normAutofit/>
          </a:bodyPr>
          <a:lstStyle/>
          <a:p>
            <a:pPr algn="l"/>
            <a:r>
              <a:rPr lang="tr-TR" sz="3200" b="1" dirty="0" smtClean="0">
                <a:solidFill>
                  <a:schemeClr val="tx1"/>
                </a:solidFill>
                <a:latin typeface="+mj-lt"/>
              </a:rPr>
              <a:t>DÜNYADA HER YIL;</a:t>
            </a:r>
            <a:endParaRPr lang="tr-TR" sz="3200" b="1" dirty="0">
              <a:solidFill>
                <a:schemeClr val="tx1"/>
              </a:solidFill>
              <a:latin typeface="+mj-lt"/>
            </a:endParaRPr>
          </a:p>
        </p:txBody>
      </p:sp>
      <p:sp>
        <p:nvSpPr>
          <p:cNvPr id="12291" name="Rectangle 3"/>
          <p:cNvSpPr>
            <a:spLocks noGrp="1" noChangeArrowheads="1"/>
          </p:cNvSpPr>
          <p:nvPr>
            <p:ph idx="1"/>
          </p:nvPr>
        </p:nvSpPr>
        <p:spPr>
          <a:xfrm>
            <a:off x="323528" y="1916832"/>
            <a:ext cx="8229600" cy="3511644"/>
          </a:xfrm>
        </p:spPr>
        <p:txBody>
          <a:bodyPr>
            <a:normAutofit fontScale="92500"/>
          </a:bodyPr>
          <a:lstStyle/>
          <a:p>
            <a:pPr marL="114300" indent="0" algn="just">
              <a:buNone/>
            </a:pPr>
            <a:endParaRPr lang="tr-TR" sz="2800" dirty="0" smtClean="0">
              <a:solidFill>
                <a:srgbClr val="FF0000"/>
              </a:solidFill>
              <a:latin typeface="+mj-lt"/>
            </a:endParaRPr>
          </a:p>
          <a:p>
            <a:pPr marL="114300" indent="0" algn="just">
              <a:buNone/>
            </a:pPr>
            <a:r>
              <a:rPr lang="en-US" sz="2800" dirty="0" smtClean="0">
                <a:solidFill>
                  <a:srgbClr val="FF0000"/>
                </a:solidFill>
                <a:latin typeface="+mj-lt"/>
              </a:rPr>
              <a:t>2</a:t>
            </a:r>
            <a:r>
              <a:rPr lang="tr-TR" sz="2800" dirty="0" smtClean="0">
                <a:solidFill>
                  <a:srgbClr val="FF0000"/>
                </a:solidFill>
                <a:latin typeface="+mj-lt"/>
              </a:rPr>
              <a:t>,2</a:t>
            </a:r>
            <a:r>
              <a:rPr lang="en-US" sz="2800" dirty="0" smtClean="0">
                <a:solidFill>
                  <a:srgbClr val="FF0000"/>
                </a:solidFill>
                <a:latin typeface="+mj-lt"/>
              </a:rPr>
              <a:t> mi</a:t>
            </a:r>
            <a:r>
              <a:rPr lang="tr-TR" sz="2800" dirty="0" err="1" smtClean="0">
                <a:solidFill>
                  <a:srgbClr val="FF0000"/>
                </a:solidFill>
                <a:latin typeface="+mj-lt"/>
              </a:rPr>
              <a:t>lyon</a:t>
            </a:r>
            <a:r>
              <a:rPr lang="tr-TR" sz="2800" dirty="0" smtClean="0">
                <a:solidFill>
                  <a:srgbClr val="FF0000"/>
                </a:solidFill>
                <a:latin typeface="+mj-lt"/>
              </a:rPr>
              <a:t> </a:t>
            </a:r>
            <a:r>
              <a:rPr lang="tr-TR" sz="2800" dirty="0">
                <a:solidFill>
                  <a:srgbClr val="000066"/>
                </a:solidFill>
                <a:latin typeface="+mj-lt"/>
              </a:rPr>
              <a:t>insan, iş kazaları veya işle ilgili hastalıklardan </a:t>
            </a:r>
            <a:r>
              <a:rPr lang="tr-TR" sz="2800" dirty="0" smtClean="0">
                <a:solidFill>
                  <a:srgbClr val="000066"/>
                </a:solidFill>
                <a:latin typeface="+mj-lt"/>
              </a:rPr>
              <a:t>ölüyor</a:t>
            </a:r>
            <a:r>
              <a:rPr lang="tr-TR" sz="2800" dirty="0">
                <a:solidFill>
                  <a:srgbClr val="000066"/>
                </a:solidFill>
                <a:latin typeface="+mj-lt"/>
              </a:rPr>
              <a:t>.   </a:t>
            </a:r>
          </a:p>
          <a:p>
            <a:pPr marL="114300" indent="0" algn="just">
              <a:buNone/>
            </a:pPr>
            <a:r>
              <a:rPr lang="tr-TR" sz="2800" dirty="0" smtClean="0">
                <a:solidFill>
                  <a:srgbClr val="000066"/>
                </a:solidFill>
                <a:latin typeface="+mj-lt"/>
              </a:rPr>
              <a:t> </a:t>
            </a:r>
            <a:endParaRPr lang="tr-TR" sz="2800" dirty="0">
              <a:solidFill>
                <a:srgbClr val="000066"/>
              </a:solidFill>
              <a:latin typeface="+mj-lt"/>
            </a:endParaRPr>
          </a:p>
          <a:p>
            <a:pPr lvl="1"/>
            <a:r>
              <a:rPr lang="tr-TR" dirty="0">
                <a:solidFill>
                  <a:srgbClr val="000066"/>
                </a:solidFill>
                <a:latin typeface="+mj-lt"/>
              </a:rPr>
              <a:t>İşle ilgili hastalıklardan:                 </a:t>
            </a:r>
            <a:r>
              <a:rPr lang="tr-TR" dirty="0">
                <a:solidFill>
                  <a:srgbClr val="FF0000"/>
                </a:solidFill>
                <a:latin typeface="+mj-lt"/>
              </a:rPr>
              <a:t>1,7   milyon </a:t>
            </a:r>
          </a:p>
          <a:p>
            <a:pPr lvl="1"/>
            <a:r>
              <a:rPr lang="tr-TR" sz="2800" dirty="0" smtClean="0">
                <a:solidFill>
                  <a:srgbClr val="000066"/>
                </a:solidFill>
                <a:latin typeface="+mj-lt"/>
              </a:rPr>
              <a:t>İşyerindeki kazalarından:               </a:t>
            </a:r>
            <a:r>
              <a:rPr lang="tr-TR" sz="2800" dirty="0" smtClean="0">
                <a:solidFill>
                  <a:srgbClr val="FF0000"/>
                </a:solidFill>
                <a:latin typeface="+mj-lt"/>
              </a:rPr>
              <a:t>0,35 </a:t>
            </a:r>
            <a:r>
              <a:rPr lang="tr-TR" sz="2800" dirty="0">
                <a:solidFill>
                  <a:srgbClr val="FF0000"/>
                </a:solidFill>
                <a:latin typeface="+mj-lt"/>
              </a:rPr>
              <a:t>milyon</a:t>
            </a:r>
          </a:p>
          <a:p>
            <a:pPr lvl="1"/>
            <a:r>
              <a:rPr lang="tr-TR" sz="2800" dirty="0" smtClean="0">
                <a:solidFill>
                  <a:srgbClr val="000066"/>
                </a:solidFill>
                <a:latin typeface="+mj-lt"/>
              </a:rPr>
              <a:t>İşe </a:t>
            </a:r>
            <a:r>
              <a:rPr lang="tr-TR" sz="2800" dirty="0">
                <a:solidFill>
                  <a:srgbClr val="000066"/>
                </a:solidFill>
                <a:latin typeface="+mj-lt"/>
              </a:rPr>
              <a:t>gidiş geliş </a:t>
            </a:r>
            <a:r>
              <a:rPr lang="tr-TR" sz="2800" dirty="0" smtClean="0">
                <a:solidFill>
                  <a:srgbClr val="000066"/>
                </a:solidFill>
                <a:latin typeface="+mj-lt"/>
              </a:rPr>
              <a:t>sırasında:                  </a:t>
            </a:r>
            <a:r>
              <a:rPr lang="tr-TR" sz="2800" dirty="0" smtClean="0">
                <a:solidFill>
                  <a:srgbClr val="FF0000"/>
                </a:solidFill>
                <a:latin typeface="+mj-lt"/>
              </a:rPr>
              <a:t>0,16  </a:t>
            </a:r>
            <a:r>
              <a:rPr lang="tr-TR" sz="2800" dirty="0">
                <a:solidFill>
                  <a:srgbClr val="FF0000"/>
                </a:solidFill>
                <a:latin typeface="+mj-lt"/>
              </a:rPr>
              <a:t>milyon</a:t>
            </a:r>
          </a:p>
        </p:txBody>
      </p:sp>
    </p:spTree>
    <p:extLst>
      <p:ext uri="{BB962C8B-B14F-4D97-AF65-F5344CB8AC3E}">
        <p14:creationId xmlns:p14="http://schemas.microsoft.com/office/powerpoint/2010/main" val="3099030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ctr">
              <a:buNone/>
            </a:pPr>
            <a:endParaRPr lang="tr-TR" b="1" dirty="0" smtClean="0"/>
          </a:p>
          <a:p>
            <a:pPr marL="0" indent="0" algn="ctr">
              <a:buNone/>
            </a:pPr>
            <a:r>
              <a:rPr lang="tr-TR" b="1" dirty="0" smtClean="0"/>
              <a:t>ILO </a:t>
            </a:r>
            <a:r>
              <a:rPr lang="tr-TR" b="1" dirty="0"/>
              <a:t>ÜYESİ </a:t>
            </a:r>
          </a:p>
          <a:p>
            <a:pPr marL="0" indent="0" algn="ctr">
              <a:buNone/>
            </a:pPr>
            <a:r>
              <a:rPr lang="tr-TR" b="1" dirty="0"/>
              <a:t>ÇEŞİTLİ ÜLKELERLE İLGİLİ MUKAYESELİ İSTATİSTİKİ VERİLER</a:t>
            </a:r>
          </a:p>
          <a:p>
            <a:endParaRPr lang="tr-TR" dirty="0"/>
          </a:p>
        </p:txBody>
      </p:sp>
    </p:spTree>
    <p:extLst>
      <p:ext uri="{BB962C8B-B14F-4D97-AF65-F5344CB8AC3E}">
        <p14:creationId xmlns:p14="http://schemas.microsoft.com/office/powerpoint/2010/main" val="3013754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B0895D1A-EA0F-4A45-872D-A294BB1BC571}" type="slidenum">
              <a:rPr lang="en-US">
                <a:solidFill>
                  <a:srgbClr val="000000"/>
                </a:solidFill>
              </a:rPr>
              <a:pPr/>
              <a:t>41</a:t>
            </a:fld>
            <a:endParaRPr lang="en-US">
              <a:solidFill>
                <a:srgbClr val="000000"/>
              </a:solidFill>
            </a:endParaRPr>
          </a:p>
        </p:txBody>
      </p:sp>
      <p:sp>
        <p:nvSpPr>
          <p:cNvPr id="259074" name="AutoShape 2"/>
          <p:cNvSpPr>
            <a:spLocks noGrp="1" noChangeArrowheads="1"/>
          </p:cNvSpPr>
          <p:nvPr>
            <p:ph type="title" idx="4294967295"/>
          </p:nvPr>
        </p:nvSpPr>
        <p:spPr>
          <a:xfrm>
            <a:off x="0" y="0"/>
            <a:ext cx="8229600" cy="1371600"/>
          </a:xfrm>
          <a:custGeom>
            <a:avLst/>
            <a:gdLst/>
            <a:ahLst/>
            <a:cxnLst/>
            <a:rect l="0" t="0" r="r" b="b"/>
            <a:pathLst/>
          </a:custGeom>
          <a:ln/>
          <a:extLst>
            <a:ext uri="{91240B29-F687-4F45-9708-019B960494DF}">
              <a14:hiddenLine xmlns:a14="http://schemas.microsoft.com/office/drawing/2010/main" w="9525">
                <a:solidFill>
                  <a:schemeClr val="tx1"/>
                </a:solidFill>
                <a:round/>
                <a:headEnd/>
                <a:tailEnd/>
              </a14:hiddenLine>
            </a:ext>
          </a:extLst>
        </p:spPr>
        <p:txBody>
          <a:bodyPr/>
          <a:lstStyle/>
          <a:p>
            <a:r>
              <a:rPr lang="nb-NO" sz="2400" b="1" dirty="0">
                <a:solidFill>
                  <a:srgbClr val="002060"/>
                </a:solidFill>
                <a:latin typeface="+mj-lt"/>
              </a:rPr>
              <a:t>BAZI ÜLKELER</a:t>
            </a:r>
            <a:r>
              <a:rPr lang="tr-TR" sz="2400" b="1" dirty="0">
                <a:solidFill>
                  <a:srgbClr val="002060"/>
                </a:solidFill>
                <a:latin typeface="+mj-lt"/>
              </a:rPr>
              <a:t>İ</a:t>
            </a:r>
            <a:r>
              <a:rPr lang="nb-NO" sz="2400" b="1" dirty="0">
                <a:solidFill>
                  <a:srgbClr val="002060"/>
                </a:solidFill>
                <a:latin typeface="+mj-lt"/>
              </a:rPr>
              <a:t>N İŞ KAZASI İSTATİSTİKLERİ </a:t>
            </a:r>
            <a:br>
              <a:rPr lang="nb-NO" sz="2400" b="1" dirty="0">
                <a:solidFill>
                  <a:srgbClr val="002060"/>
                </a:solidFill>
                <a:latin typeface="+mj-lt"/>
              </a:rPr>
            </a:br>
            <a:r>
              <a:rPr lang="nb-NO" sz="2400" b="1" dirty="0">
                <a:solidFill>
                  <a:srgbClr val="002060"/>
                </a:solidFill>
                <a:latin typeface="+mj-lt"/>
              </a:rPr>
              <a:t> (ILO, LABORSTAT - 2008)</a:t>
            </a:r>
            <a:r>
              <a:rPr lang="tr-TR" sz="2400" b="1" dirty="0">
                <a:solidFill>
                  <a:srgbClr val="002060"/>
                </a:solidFill>
                <a:latin typeface="+mj-lt"/>
              </a:rPr>
              <a:t/>
            </a:r>
            <a:br>
              <a:rPr lang="tr-TR" sz="2400" b="1" dirty="0">
                <a:solidFill>
                  <a:srgbClr val="002060"/>
                </a:solidFill>
                <a:latin typeface="+mj-lt"/>
              </a:rPr>
            </a:br>
            <a:endParaRPr lang="en-US" sz="2400" b="1" dirty="0">
              <a:solidFill>
                <a:srgbClr val="002060"/>
              </a:solidFill>
              <a:latin typeface="+mj-lt"/>
            </a:endParaRPr>
          </a:p>
        </p:txBody>
      </p:sp>
      <p:sp>
        <p:nvSpPr>
          <p:cNvPr id="259075" name="12 Metin Yer Tutucusu"/>
          <p:cNvSpPr>
            <a:spLocks noGrp="1"/>
          </p:cNvSpPr>
          <p:nvPr>
            <p:ph type="body" idx="4294967295"/>
          </p:nvPr>
        </p:nvSpPr>
        <p:spPr>
          <a:xfrm>
            <a:off x="0" y="1268760"/>
            <a:ext cx="9144000" cy="6408738"/>
          </a:xfrm>
          <a:solidFill>
            <a:srgbClr val="FFFFCC"/>
          </a:solidFill>
          <a:ln/>
        </p:spPr>
        <p:txBody>
          <a:bodyPr/>
          <a:lstStyle/>
          <a:p>
            <a:pPr marL="365125" indent="-255588">
              <a:lnSpc>
                <a:spcPct val="80000"/>
              </a:lnSpc>
              <a:buFontTx/>
              <a:buNone/>
            </a:pPr>
            <a:r>
              <a:rPr lang="tr-TR" sz="1400" b="1" u="sng" dirty="0">
                <a:solidFill>
                  <a:srgbClr val="FF3300"/>
                </a:solidFill>
                <a:latin typeface="+mj-lt"/>
              </a:rPr>
              <a:t>ÜLKE       </a:t>
            </a:r>
            <a:r>
              <a:rPr lang="tr-TR" sz="1400" b="1" dirty="0">
                <a:solidFill>
                  <a:srgbClr val="FF3300"/>
                </a:solidFill>
                <a:latin typeface="+mj-lt"/>
              </a:rPr>
              <a:t>         </a:t>
            </a:r>
            <a:r>
              <a:rPr lang="nb-NO" sz="1400" b="1" u="sng" dirty="0">
                <a:solidFill>
                  <a:srgbClr val="FF3300"/>
                </a:solidFill>
                <a:latin typeface="+mj-lt"/>
              </a:rPr>
              <a:t>Topl K</a:t>
            </a:r>
            <a:r>
              <a:rPr lang="tr-TR" sz="1400" b="1" u="sng" dirty="0">
                <a:solidFill>
                  <a:srgbClr val="FF3300"/>
                </a:solidFill>
                <a:latin typeface="+mj-lt"/>
              </a:rPr>
              <a:t>z</a:t>
            </a:r>
            <a:r>
              <a:rPr lang="tr-TR" sz="1400" b="1" dirty="0">
                <a:solidFill>
                  <a:srgbClr val="FF3300"/>
                </a:solidFill>
                <a:latin typeface="+mj-lt"/>
              </a:rPr>
              <a:t>.</a:t>
            </a:r>
            <a:r>
              <a:rPr lang="nb-NO" sz="1400" b="1" dirty="0">
                <a:solidFill>
                  <a:srgbClr val="FF3300"/>
                </a:solidFill>
                <a:latin typeface="+mj-lt"/>
              </a:rPr>
              <a:t> </a:t>
            </a:r>
            <a:r>
              <a:rPr lang="tr-TR" sz="1400" b="1" dirty="0">
                <a:solidFill>
                  <a:srgbClr val="FF3300"/>
                </a:solidFill>
                <a:latin typeface="+mj-lt"/>
              </a:rPr>
              <a:t>            </a:t>
            </a:r>
            <a:r>
              <a:rPr lang="nb-NO" sz="1400" b="1" u="sng" dirty="0">
                <a:solidFill>
                  <a:srgbClr val="FF3300"/>
                </a:solidFill>
                <a:latin typeface="+mj-lt"/>
              </a:rPr>
              <a:t>Ö</a:t>
            </a:r>
            <a:r>
              <a:rPr lang="tr-TR" sz="1400" b="1" u="sng" dirty="0">
                <a:solidFill>
                  <a:srgbClr val="FF3300"/>
                </a:solidFill>
                <a:latin typeface="+mj-lt"/>
              </a:rPr>
              <a:t>l</a:t>
            </a:r>
            <a:r>
              <a:rPr lang="nb-NO" sz="1400" b="1" u="sng" dirty="0">
                <a:solidFill>
                  <a:srgbClr val="FF3300"/>
                </a:solidFill>
                <a:latin typeface="+mj-lt"/>
              </a:rPr>
              <a:t>m</a:t>
            </a:r>
            <a:r>
              <a:rPr lang="tr-TR" sz="1400" b="1" u="sng" dirty="0">
                <a:solidFill>
                  <a:srgbClr val="FF3300"/>
                </a:solidFill>
                <a:latin typeface="+mj-lt"/>
              </a:rPr>
              <a:t>.</a:t>
            </a:r>
            <a:r>
              <a:rPr lang="nb-NO" sz="1400" b="1" dirty="0">
                <a:solidFill>
                  <a:srgbClr val="FF3300"/>
                </a:solidFill>
                <a:latin typeface="+mj-lt"/>
              </a:rPr>
              <a:t>    </a:t>
            </a:r>
            <a:r>
              <a:rPr lang="tr-TR" sz="1400" b="1" dirty="0">
                <a:solidFill>
                  <a:srgbClr val="FF3300"/>
                </a:solidFill>
                <a:latin typeface="+mj-lt"/>
              </a:rPr>
              <a:t>    </a:t>
            </a:r>
            <a:r>
              <a:rPr lang="nb-NO" sz="1400" b="1" u="sng" dirty="0">
                <a:solidFill>
                  <a:srgbClr val="FF3300"/>
                </a:solidFill>
                <a:latin typeface="+mj-lt"/>
              </a:rPr>
              <a:t>Maden</a:t>
            </a:r>
            <a:r>
              <a:rPr lang="nb-NO" sz="1400" b="1" dirty="0">
                <a:solidFill>
                  <a:srgbClr val="FF3300"/>
                </a:solidFill>
                <a:latin typeface="+mj-lt"/>
              </a:rPr>
              <a:t>  </a:t>
            </a:r>
            <a:r>
              <a:rPr lang="tr-TR" sz="1400" b="1" dirty="0">
                <a:solidFill>
                  <a:srgbClr val="FF3300"/>
                </a:solidFill>
                <a:latin typeface="+mj-lt"/>
              </a:rPr>
              <a:t>          </a:t>
            </a:r>
            <a:r>
              <a:rPr lang="nb-NO" sz="1400" b="1" u="sng" dirty="0">
                <a:solidFill>
                  <a:srgbClr val="FF3300"/>
                </a:solidFill>
                <a:latin typeface="+mj-lt"/>
              </a:rPr>
              <a:t>İnş</a:t>
            </a:r>
            <a:r>
              <a:rPr lang="tr-TR" sz="1400" b="1" dirty="0">
                <a:solidFill>
                  <a:srgbClr val="FF3300"/>
                </a:solidFill>
                <a:latin typeface="+mj-lt"/>
              </a:rPr>
              <a:t>                   </a:t>
            </a:r>
            <a:r>
              <a:rPr lang="nb-NO" sz="1400" b="1" u="sng" dirty="0">
                <a:solidFill>
                  <a:srgbClr val="FF3300"/>
                </a:solidFill>
                <a:latin typeface="+mj-lt"/>
              </a:rPr>
              <a:t>İmlt</a:t>
            </a:r>
            <a:r>
              <a:rPr lang="tr-TR" sz="1400" b="1" u="sng" dirty="0">
                <a:solidFill>
                  <a:srgbClr val="FF3300"/>
                </a:solidFill>
                <a:latin typeface="+mj-lt"/>
              </a:rPr>
              <a:t>.</a:t>
            </a:r>
            <a:r>
              <a:rPr lang="nb-NO" sz="1400" b="1" dirty="0">
                <a:solidFill>
                  <a:srgbClr val="FF3300"/>
                </a:solidFill>
                <a:latin typeface="+mj-lt"/>
              </a:rPr>
              <a:t> </a:t>
            </a:r>
            <a:r>
              <a:rPr lang="tr-TR" sz="1400" b="1" dirty="0">
                <a:solidFill>
                  <a:srgbClr val="FF3300"/>
                </a:solidFill>
                <a:latin typeface="+mj-lt"/>
              </a:rPr>
              <a:t>       </a:t>
            </a:r>
            <a:r>
              <a:rPr lang="tr-TR" sz="1400" b="1" dirty="0" smtClean="0">
                <a:solidFill>
                  <a:srgbClr val="FF3300"/>
                </a:solidFill>
                <a:latin typeface="+mj-lt"/>
              </a:rPr>
              <a:t>  </a:t>
            </a:r>
            <a:r>
              <a:rPr lang="nb-NO" sz="1400" b="1" u="sng" dirty="0">
                <a:solidFill>
                  <a:srgbClr val="FF3300"/>
                </a:solidFill>
                <a:latin typeface="+mj-lt"/>
              </a:rPr>
              <a:t>Nkl./dep.</a:t>
            </a:r>
            <a:endParaRPr lang="tr-TR" sz="1400" b="1" u="sng" dirty="0">
              <a:solidFill>
                <a:srgbClr val="FF3300"/>
              </a:solidFill>
              <a:latin typeface="+mj-lt"/>
            </a:endParaRPr>
          </a:p>
          <a:p>
            <a:pPr marL="365125" indent="-255588">
              <a:lnSpc>
                <a:spcPct val="80000"/>
              </a:lnSpc>
              <a:buFontTx/>
              <a:buNone/>
            </a:pPr>
            <a:endParaRPr lang="tr-TR" sz="1400" b="1" u="sng" dirty="0">
              <a:solidFill>
                <a:srgbClr val="FF3300"/>
              </a:solidFill>
              <a:latin typeface="+mj-lt"/>
            </a:endParaRPr>
          </a:p>
          <a:p>
            <a:pPr marL="365125" indent="-255588">
              <a:lnSpc>
                <a:spcPct val="80000"/>
              </a:lnSpc>
              <a:buFontTx/>
              <a:buNone/>
            </a:pPr>
            <a:r>
              <a:rPr lang="nb-NO" sz="1600" b="1" u="sng" dirty="0">
                <a:solidFill>
                  <a:srgbClr val="0033CC"/>
                </a:solidFill>
                <a:latin typeface="+mj-lt"/>
              </a:rPr>
              <a:t>TÜRKİYE</a:t>
            </a:r>
            <a:r>
              <a:rPr lang="nb-NO" sz="1600" b="1" dirty="0">
                <a:solidFill>
                  <a:srgbClr val="0033CC"/>
                </a:solidFill>
                <a:latin typeface="+mj-lt"/>
              </a:rPr>
              <a:t>        72.965      </a:t>
            </a:r>
            <a:r>
              <a:rPr lang="tr-TR" sz="1600" b="1" dirty="0">
                <a:solidFill>
                  <a:srgbClr val="0033CC"/>
                </a:solidFill>
                <a:latin typeface="+mj-lt"/>
              </a:rPr>
              <a:t>   </a:t>
            </a:r>
            <a:r>
              <a:rPr lang="nb-NO" sz="1600" b="1" dirty="0">
                <a:solidFill>
                  <a:srgbClr val="0033CC"/>
                </a:solidFill>
                <a:latin typeface="+mj-lt"/>
              </a:rPr>
              <a:t> 866       </a:t>
            </a:r>
            <a:r>
              <a:rPr lang="tr-TR" sz="1600" b="1" dirty="0">
                <a:solidFill>
                  <a:srgbClr val="0033CC"/>
                </a:solidFill>
                <a:latin typeface="+mj-lt"/>
              </a:rPr>
              <a:t>  </a:t>
            </a:r>
            <a:r>
              <a:rPr lang="nb-NO" sz="1600" b="1" dirty="0">
                <a:solidFill>
                  <a:srgbClr val="0033CC"/>
                </a:solidFill>
                <a:latin typeface="+mj-lt"/>
              </a:rPr>
              <a:t>  66        </a:t>
            </a:r>
            <a:r>
              <a:rPr lang="tr-TR" sz="1600" b="1" dirty="0">
                <a:solidFill>
                  <a:srgbClr val="0033CC"/>
                </a:solidFill>
                <a:latin typeface="+mj-lt"/>
              </a:rPr>
              <a:t>   </a:t>
            </a:r>
            <a:r>
              <a:rPr lang="nb-NO" sz="1600" b="1" dirty="0">
                <a:solidFill>
                  <a:srgbClr val="0033CC"/>
                </a:solidFill>
                <a:latin typeface="+mj-lt"/>
              </a:rPr>
              <a:t>297        </a:t>
            </a:r>
            <a:r>
              <a:rPr lang="tr-TR" sz="1600" b="1" dirty="0">
                <a:solidFill>
                  <a:srgbClr val="0033CC"/>
                </a:solidFill>
                <a:latin typeface="+mj-lt"/>
              </a:rPr>
              <a:t>    </a:t>
            </a:r>
            <a:r>
              <a:rPr lang="nb-NO" sz="1600" b="1" dirty="0">
                <a:solidFill>
                  <a:srgbClr val="0033CC"/>
                </a:solidFill>
                <a:latin typeface="+mj-lt"/>
              </a:rPr>
              <a:t> 178      </a:t>
            </a:r>
            <a:r>
              <a:rPr lang="tr-TR" sz="1600" b="1" dirty="0">
                <a:solidFill>
                  <a:srgbClr val="0033CC"/>
                </a:solidFill>
                <a:latin typeface="+mj-lt"/>
              </a:rPr>
              <a:t>        </a:t>
            </a:r>
            <a:r>
              <a:rPr lang="nb-NO" sz="1600" b="1" dirty="0">
                <a:solidFill>
                  <a:srgbClr val="0033CC"/>
                </a:solidFill>
                <a:latin typeface="+mj-lt"/>
              </a:rPr>
              <a:t> </a:t>
            </a:r>
            <a:r>
              <a:rPr lang="tr-TR" sz="1600" b="1" dirty="0">
                <a:solidFill>
                  <a:srgbClr val="0033CC"/>
                </a:solidFill>
                <a:latin typeface="+mj-lt"/>
              </a:rPr>
              <a:t> </a:t>
            </a:r>
            <a:r>
              <a:rPr lang="nb-NO" sz="1600" b="1" dirty="0" smtClean="0">
                <a:solidFill>
                  <a:srgbClr val="0033CC"/>
                </a:solidFill>
                <a:latin typeface="+mj-lt"/>
              </a:rPr>
              <a:t>137</a:t>
            </a:r>
            <a:endParaRPr lang="tr-TR" sz="1600" b="1" dirty="0" smtClean="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r>
              <a:rPr lang="tr-TR" sz="1600" b="1" dirty="0">
                <a:solidFill>
                  <a:srgbClr val="0033CC"/>
                </a:solidFill>
                <a:latin typeface="+mj-lt"/>
              </a:rPr>
              <a:t> </a:t>
            </a:r>
          </a:p>
          <a:p>
            <a:pPr marL="365125" indent="-255588">
              <a:lnSpc>
                <a:spcPct val="80000"/>
              </a:lnSpc>
              <a:buFontTx/>
              <a:buNone/>
            </a:pPr>
            <a:r>
              <a:rPr lang="en-US" sz="1600" b="1" u="sng" dirty="0">
                <a:solidFill>
                  <a:srgbClr val="33CC33"/>
                </a:solidFill>
                <a:latin typeface="+mj-lt"/>
              </a:rPr>
              <a:t>ABD </a:t>
            </a:r>
            <a:r>
              <a:rPr lang="en-US" sz="1600" b="1" dirty="0">
                <a:solidFill>
                  <a:srgbClr val="33CC33"/>
                </a:solidFill>
                <a:latin typeface="+mj-lt"/>
              </a:rPr>
              <a:t>          1.082.387     </a:t>
            </a:r>
            <a:r>
              <a:rPr lang="tr-TR" sz="1600" b="1" dirty="0">
                <a:solidFill>
                  <a:srgbClr val="33CC33"/>
                </a:solidFill>
                <a:latin typeface="+mj-lt"/>
              </a:rPr>
              <a:t>  </a:t>
            </a:r>
            <a:r>
              <a:rPr lang="en-US" sz="1600" b="1" dirty="0">
                <a:solidFill>
                  <a:srgbClr val="33CC33"/>
                </a:solidFill>
                <a:latin typeface="+mj-lt"/>
              </a:rPr>
              <a:t> 5214        176           975        </a:t>
            </a:r>
            <a:r>
              <a:rPr lang="tr-TR" sz="1600" b="1" dirty="0">
                <a:solidFill>
                  <a:srgbClr val="33CC33"/>
                </a:solidFill>
                <a:latin typeface="+mj-lt"/>
              </a:rPr>
              <a:t>   </a:t>
            </a:r>
            <a:r>
              <a:rPr lang="en-US" sz="1600" b="1" dirty="0">
                <a:solidFill>
                  <a:srgbClr val="33CC33"/>
                </a:solidFill>
                <a:latin typeface="+mj-lt"/>
              </a:rPr>
              <a:t>  411      </a:t>
            </a:r>
            <a:r>
              <a:rPr lang="tr-TR" sz="1600" b="1" dirty="0">
                <a:solidFill>
                  <a:srgbClr val="33CC33"/>
                </a:solidFill>
                <a:latin typeface="+mj-lt"/>
              </a:rPr>
              <a:t>    </a:t>
            </a:r>
            <a:r>
              <a:rPr lang="en-US" sz="1600" b="1" dirty="0">
                <a:solidFill>
                  <a:srgbClr val="33CC33"/>
                </a:solidFill>
                <a:latin typeface="+mj-lt"/>
              </a:rPr>
              <a:t>   </a:t>
            </a:r>
            <a:r>
              <a:rPr lang="tr-TR" sz="1600" b="1" dirty="0" smtClean="0">
                <a:solidFill>
                  <a:srgbClr val="33CC33"/>
                </a:solidFill>
                <a:latin typeface="+mj-lt"/>
              </a:rPr>
              <a:t> </a:t>
            </a:r>
            <a:r>
              <a:rPr lang="en-US" sz="1600" b="1" dirty="0" smtClean="0">
                <a:solidFill>
                  <a:srgbClr val="33CC33"/>
                </a:solidFill>
                <a:latin typeface="+mj-lt"/>
              </a:rPr>
              <a:t>  843</a:t>
            </a:r>
            <a:endParaRPr lang="tr-TR" sz="1600" b="1" dirty="0" smtClean="0">
              <a:solidFill>
                <a:srgbClr val="33CC33"/>
              </a:solidFill>
              <a:latin typeface="+mj-lt"/>
            </a:endParaRPr>
          </a:p>
          <a:p>
            <a:pPr marL="365125" indent="-255588">
              <a:lnSpc>
                <a:spcPct val="80000"/>
              </a:lnSpc>
              <a:buFontTx/>
              <a:buNone/>
            </a:pPr>
            <a:endParaRPr lang="tr-TR" sz="1600" b="1" dirty="0">
              <a:solidFill>
                <a:srgbClr val="33CC33"/>
              </a:solidFill>
              <a:latin typeface="+mj-lt"/>
            </a:endParaRPr>
          </a:p>
          <a:p>
            <a:pPr marL="365125" indent="-255588">
              <a:lnSpc>
                <a:spcPct val="80000"/>
              </a:lnSpc>
              <a:buFontTx/>
              <a:buNone/>
            </a:pPr>
            <a:endParaRPr lang="en-US" sz="1600" b="1" dirty="0">
              <a:solidFill>
                <a:srgbClr val="33CC33"/>
              </a:solidFill>
              <a:latin typeface="+mj-lt"/>
            </a:endParaRPr>
          </a:p>
          <a:p>
            <a:pPr marL="365125" indent="-255588">
              <a:lnSpc>
                <a:spcPct val="80000"/>
              </a:lnSpc>
              <a:buFontTx/>
              <a:buNone/>
            </a:pPr>
            <a:r>
              <a:rPr lang="en-US" sz="1600" b="1" u="sng" dirty="0">
                <a:solidFill>
                  <a:srgbClr val="0033CC"/>
                </a:solidFill>
                <a:latin typeface="+mj-lt"/>
              </a:rPr>
              <a:t>İNG(</a:t>
            </a:r>
            <a:r>
              <a:rPr lang="en-US" sz="1600" b="1" u="sng" dirty="0">
                <a:solidFill>
                  <a:schemeClr val="folHlink"/>
                </a:solidFill>
                <a:latin typeface="+mj-lt"/>
              </a:rPr>
              <a:t>2006</a:t>
            </a:r>
            <a:r>
              <a:rPr lang="en-US" sz="1600" b="1" u="sng" dirty="0">
                <a:solidFill>
                  <a:srgbClr val="0033CC"/>
                </a:solidFill>
                <a:latin typeface="+mj-lt"/>
              </a:rPr>
              <a:t>)</a:t>
            </a:r>
            <a:r>
              <a:rPr lang="en-US" sz="1600" b="1" dirty="0">
                <a:solidFill>
                  <a:srgbClr val="0033CC"/>
                </a:solidFill>
                <a:latin typeface="+mj-lt"/>
              </a:rPr>
              <a:t> </a:t>
            </a:r>
            <a:r>
              <a:rPr lang="tr-TR" sz="1600" b="1" dirty="0">
                <a:solidFill>
                  <a:srgbClr val="0033CC"/>
                </a:solidFill>
                <a:latin typeface="+mj-lt"/>
              </a:rPr>
              <a:t>    </a:t>
            </a:r>
            <a:r>
              <a:rPr lang="en-US" sz="1600" b="1" dirty="0">
                <a:solidFill>
                  <a:srgbClr val="0033CC"/>
                </a:solidFill>
                <a:latin typeface="+mj-lt"/>
              </a:rPr>
              <a:t>149.918         </a:t>
            </a:r>
            <a:r>
              <a:rPr lang="en-US" sz="1600" b="1" dirty="0" smtClean="0">
                <a:solidFill>
                  <a:srgbClr val="0033CC"/>
                </a:solidFill>
                <a:latin typeface="+mj-lt"/>
              </a:rPr>
              <a:t>220          9              </a:t>
            </a:r>
            <a:r>
              <a:rPr lang="en-US" sz="1600" b="1" dirty="0">
                <a:solidFill>
                  <a:srgbClr val="0033CC"/>
                </a:solidFill>
                <a:latin typeface="+mj-lt"/>
              </a:rPr>
              <a:t>58        </a:t>
            </a:r>
            <a:r>
              <a:rPr lang="tr-TR" sz="1600" b="1" dirty="0">
                <a:solidFill>
                  <a:srgbClr val="0033CC"/>
                </a:solidFill>
                <a:latin typeface="+mj-lt"/>
              </a:rPr>
              <a:t>  </a:t>
            </a:r>
            <a:r>
              <a:rPr lang="en-US" sz="1600" b="1" dirty="0">
                <a:solidFill>
                  <a:srgbClr val="0033CC"/>
                </a:solidFill>
                <a:latin typeface="+mj-lt"/>
              </a:rPr>
              <a:t>     39          </a:t>
            </a:r>
            <a:r>
              <a:rPr lang="tr-TR" sz="1600" b="1" dirty="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33</a:t>
            </a:r>
            <a:endParaRPr lang="tr-TR" sz="1600" b="1" dirty="0" smtClean="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r>
              <a:rPr lang="nb-NO" sz="1600" b="1" dirty="0">
                <a:solidFill>
                  <a:srgbClr val="33CC33"/>
                </a:solidFill>
                <a:latin typeface="+mj-lt"/>
              </a:rPr>
              <a:t>F</a:t>
            </a:r>
            <a:r>
              <a:rPr lang="nb-NO" sz="1600" b="1" u="sng" dirty="0">
                <a:solidFill>
                  <a:srgbClr val="33CC33"/>
                </a:solidFill>
                <a:latin typeface="+mj-lt"/>
              </a:rPr>
              <a:t>RANSA</a:t>
            </a:r>
            <a:r>
              <a:rPr lang="nb-NO" sz="1600" b="1" dirty="0">
                <a:solidFill>
                  <a:srgbClr val="33CC33"/>
                </a:solidFill>
                <a:latin typeface="+mj-lt"/>
              </a:rPr>
              <a:t>        704.545       </a:t>
            </a:r>
            <a:r>
              <a:rPr lang="tr-TR" sz="1600" b="1" dirty="0">
                <a:solidFill>
                  <a:srgbClr val="33CC33"/>
                </a:solidFill>
                <a:latin typeface="+mj-lt"/>
              </a:rPr>
              <a:t>  </a:t>
            </a:r>
            <a:r>
              <a:rPr lang="nb-NO" sz="1600" b="1" dirty="0">
                <a:solidFill>
                  <a:srgbClr val="33CC33"/>
                </a:solidFill>
                <a:latin typeface="+mj-lt"/>
              </a:rPr>
              <a:t> 569         </a:t>
            </a:r>
            <a:r>
              <a:rPr lang="tr-TR" sz="1600" b="1" dirty="0">
                <a:solidFill>
                  <a:srgbClr val="33CC33"/>
                </a:solidFill>
                <a:latin typeface="+mj-lt"/>
              </a:rPr>
              <a:t> </a:t>
            </a:r>
            <a:r>
              <a:rPr lang="tr-TR" sz="1600" b="1" dirty="0" smtClean="0">
                <a:solidFill>
                  <a:srgbClr val="33CC33"/>
                </a:solidFill>
                <a:latin typeface="+mj-lt"/>
              </a:rPr>
              <a:t> </a:t>
            </a:r>
            <a:r>
              <a:rPr lang="nb-NO" sz="1600" b="1" dirty="0" smtClean="0">
                <a:solidFill>
                  <a:srgbClr val="33CC33"/>
                </a:solidFill>
                <a:latin typeface="+mj-lt"/>
              </a:rPr>
              <a:t>4        </a:t>
            </a:r>
            <a:r>
              <a:rPr lang="tr-TR" sz="1600" b="1" dirty="0" smtClean="0">
                <a:solidFill>
                  <a:srgbClr val="33CC33"/>
                </a:solidFill>
                <a:latin typeface="+mj-lt"/>
              </a:rPr>
              <a:t> </a:t>
            </a:r>
            <a:r>
              <a:rPr lang="nb-NO" sz="1600" b="1" dirty="0" smtClean="0">
                <a:solidFill>
                  <a:srgbClr val="33CC33"/>
                </a:solidFill>
                <a:latin typeface="+mj-lt"/>
              </a:rPr>
              <a:t>  </a:t>
            </a:r>
            <a:r>
              <a:rPr lang="tr-TR" sz="1600" b="1" dirty="0" smtClean="0">
                <a:solidFill>
                  <a:srgbClr val="33CC33"/>
                </a:solidFill>
                <a:latin typeface="+mj-lt"/>
              </a:rPr>
              <a:t>   </a:t>
            </a:r>
            <a:r>
              <a:rPr lang="nb-NO" sz="1600" b="1" dirty="0">
                <a:solidFill>
                  <a:srgbClr val="33CC33"/>
                </a:solidFill>
                <a:latin typeface="+mj-lt"/>
              </a:rPr>
              <a:t>138      </a:t>
            </a:r>
            <a:r>
              <a:rPr lang="tr-TR" sz="1600" b="1" dirty="0">
                <a:solidFill>
                  <a:srgbClr val="33CC33"/>
                </a:solidFill>
                <a:latin typeface="+mj-lt"/>
              </a:rPr>
              <a:t>       </a:t>
            </a:r>
            <a:r>
              <a:rPr lang="nb-NO" sz="1600" b="1" dirty="0">
                <a:solidFill>
                  <a:srgbClr val="33CC33"/>
                </a:solidFill>
                <a:latin typeface="+mj-lt"/>
              </a:rPr>
              <a:t>104      </a:t>
            </a:r>
            <a:r>
              <a:rPr lang="tr-TR" sz="1600" b="1" dirty="0">
                <a:solidFill>
                  <a:srgbClr val="33CC33"/>
                </a:solidFill>
                <a:latin typeface="+mj-lt"/>
              </a:rPr>
              <a:t>          </a:t>
            </a:r>
            <a:r>
              <a:rPr lang="tr-TR" sz="1600" b="1" dirty="0" smtClean="0">
                <a:solidFill>
                  <a:srgbClr val="33CC33"/>
                </a:solidFill>
                <a:latin typeface="+mj-lt"/>
              </a:rPr>
              <a:t>  </a:t>
            </a:r>
            <a:r>
              <a:rPr lang="nb-NO" sz="1600" b="1" dirty="0" smtClean="0">
                <a:solidFill>
                  <a:srgbClr val="33CC33"/>
                </a:solidFill>
                <a:latin typeface="+mj-lt"/>
              </a:rPr>
              <a:t> 9</a:t>
            </a:r>
            <a:endParaRPr lang="tr-TR" sz="1600" b="1" dirty="0" smtClean="0">
              <a:solidFill>
                <a:srgbClr val="33CC33"/>
              </a:solidFill>
              <a:latin typeface="+mj-lt"/>
            </a:endParaRPr>
          </a:p>
          <a:p>
            <a:pPr marL="365125" indent="-255588">
              <a:lnSpc>
                <a:spcPct val="80000"/>
              </a:lnSpc>
              <a:buFontTx/>
              <a:buNone/>
            </a:pPr>
            <a:endParaRPr lang="nb-NO" sz="1600" b="1" dirty="0">
              <a:solidFill>
                <a:srgbClr val="33CC33"/>
              </a:solidFill>
              <a:latin typeface="+mj-lt"/>
            </a:endParaRPr>
          </a:p>
          <a:p>
            <a:pPr marL="365125" indent="-255588">
              <a:lnSpc>
                <a:spcPct val="80000"/>
              </a:lnSpc>
              <a:buFontTx/>
              <a:buNone/>
            </a:pPr>
            <a:r>
              <a:rPr lang="nb-NO" sz="1600" b="1" dirty="0">
                <a:latin typeface="+mj-lt"/>
              </a:rPr>
              <a:t> </a:t>
            </a:r>
          </a:p>
          <a:p>
            <a:pPr marL="365125" indent="-255588">
              <a:lnSpc>
                <a:spcPct val="80000"/>
              </a:lnSpc>
              <a:buFontTx/>
              <a:buNone/>
            </a:pPr>
            <a:r>
              <a:rPr lang="nb-NO" sz="1600" b="1" u="sng" dirty="0">
                <a:solidFill>
                  <a:srgbClr val="0033CC"/>
                </a:solidFill>
                <a:latin typeface="+mj-lt"/>
              </a:rPr>
              <a:t>ALMAN</a:t>
            </a:r>
            <a:r>
              <a:rPr lang="tr-TR" sz="1600" b="1" u="sng" dirty="0">
                <a:solidFill>
                  <a:srgbClr val="0033CC"/>
                </a:solidFill>
                <a:latin typeface="+mj-lt"/>
              </a:rPr>
              <a:t>.</a:t>
            </a:r>
            <a:r>
              <a:rPr lang="tr-TR" sz="1600" b="1" dirty="0">
                <a:solidFill>
                  <a:srgbClr val="0033CC"/>
                </a:solidFill>
                <a:latin typeface="+mj-lt"/>
              </a:rPr>
              <a:t>      </a:t>
            </a:r>
            <a:r>
              <a:rPr lang="nb-NO" sz="1600" b="1" dirty="0">
                <a:solidFill>
                  <a:srgbClr val="0033CC"/>
                </a:solidFill>
                <a:latin typeface="+mj-lt"/>
              </a:rPr>
              <a:t>1.063.915        </a:t>
            </a:r>
            <a:r>
              <a:rPr lang="tr-TR" sz="1600" b="1" dirty="0">
                <a:solidFill>
                  <a:srgbClr val="0033CC"/>
                </a:solidFill>
                <a:latin typeface="+mj-lt"/>
              </a:rPr>
              <a:t>  </a:t>
            </a:r>
            <a:r>
              <a:rPr lang="nb-NO" sz="1600" b="1" dirty="0">
                <a:solidFill>
                  <a:srgbClr val="0033CC"/>
                </a:solidFill>
                <a:latin typeface="+mj-lt"/>
              </a:rPr>
              <a:t>765       </a:t>
            </a:r>
            <a:r>
              <a:rPr lang="tr-TR" sz="1600" b="1" dirty="0">
                <a:solidFill>
                  <a:srgbClr val="0033CC"/>
                </a:solidFill>
                <a:latin typeface="+mj-lt"/>
              </a:rPr>
              <a:t> </a:t>
            </a:r>
            <a:r>
              <a:rPr lang="nb-NO" sz="1600" b="1" dirty="0">
                <a:solidFill>
                  <a:srgbClr val="0033CC"/>
                </a:solidFill>
                <a:latin typeface="+mj-lt"/>
              </a:rPr>
              <a:t>10    </a:t>
            </a:r>
            <a:r>
              <a:rPr lang="tr-TR" sz="1600" b="1" dirty="0">
                <a:solidFill>
                  <a:srgbClr val="0033CC"/>
                </a:solidFill>
                <a:latin typeface="+mj-lt"/>
              </a:rPr>
              <a:t>         </a:t>
            </a:r>
            <a:r>
              <a:rPr lang="nb-NO" sz="1600" b="1" dirty="0">
                <a:solidFill>
                  <a:srgbClr val="0033CC"/>
                </a:solidFill>
                <a:latin typeface="+mj-lt"/>
              </a:rPr>
              <a:t>127       </a:t>
            </a:r>
            <a:r>
              <a:rPr lang="tr-TR" sz="1600" b="1" dirty="0">
                <a:solidFill>
                  <a:srgbClr val="0033CC"/>
                </a:solidFill>
                <a:latin typeface="+mj-lt"/>
              </a:rPr>
              <a:t>       </a:t>
            </a:r>
            <a:r>
              <a:rPr lang="nb-NO" sz="1600" b="1" dirty="0">
                <a:solidFill>
                  <a:srgbClr val="0033CC"/>
                </a:solidFill>
                <a:latin typeface="+mj-lt"/>
              </a:rPr>
              <a:t>106    </a:t>
            </a:r>
            <a:r>
              <a:rPr lang="tr-TR" sz="1600" b="1" dirty="0">
                <a:solidFill>
                  <a:srgbClr val="0033CC"/>
                </a:solidFill>
                <a:latin typeface="+mj-lt"/>
              </a:rPr>
              <a:t>          </a:t>
            </a:r>
            <a:r>
              <a:rPr lang="nb-NO" sz="1600" b="1" dirty="0" smtClean="0">
                <a:solidFill>
                  <a:srgbClr val="0033CC"/>
                </a:solidFill>
                <a:latin typeface="+mj-lt"/>
              </a:rPr>
              <a:t>122</a:t>
            </a:r>
            <a:endParaRPr lang="tr-TR" sz="1600" b="1" dirty="0" smtClean="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r>
              <a:rPr lang="en-US" sz="1600" b="1" dirty="0">
                <a:solidFill>
                  <a:srgbClr val="00CC00"/>
                </a:solidFill>
                <a:latin typeface="+mj-lt"/>
              </a:rPr>
              <a:t>İ</a:t>
            </a:r>
            <a:r>
              <a:rPr lang="en-US" sz="1600" b="1" u="sng" dirty="0">
                <a:solidFill>
                  <a:srgbClr val="00CC00"/>
                </a:solidFill>
                <a:latin typeface="+mj-lt"/>
              </a:rPr>
              <a:t>TALYA</a:t>
            </a:r>
            <a:r>
              <a:rPr lang="en-US" sz="1600" b="1" dirty="0">
                <a:solidFill>
                  <a:srgbClr val="00CC00"/>
                </a:solidFill>
                <a:latin typeface="+mj-lt"/>
              </a:rPr>
              <a:t>       </a:t>
            </a:r>
            <a:r>
              <a:rPr lang="tr-TR" sz="1600" b="1" dirty="0">
                <a:solidFill>
                  <a:srgbClr val="00CC00"/>
                </a:solidFill>
                <a:latin typeface="+mj-lt"/>
              </a:rPr>
              <a:t>    </a:t>
            </a:r>
            <a:r>
              <a:rPr lang="en-US" sz="1600" b="1" dirty="0">
                <a:solidFill>
                  <a:srgbClr val="00CC00"/>
                </a:solidFill>
                <a:latin typeface="+mj-lt"/>
              </a:rPr>
              <a:t>499.990        </a:t>
            </a:r>
            <a:r>
              <a:rPr lang="tr-TR" sz="1600" b="1" dirty="0">
                <a:solidFill>
                  <a:srgbClr val="00CC00"/>
                </a:solidFill>
                <a:latin typeface="+mj-lt"/>
              </a:rPr>
              <a:t>  </a:t>
            </a:r>
            <a:r>
              <a:rPr lang="en-US" sz="1600" b="1" dirty="0">
                <a:solidFill>
                  <a:srgbClr val="00CC00"/>
                </a:solidFill>
                <a:latin typeface="+mj-lt"/>
              </a:rPr>
              <a:t>780       </a:t>
            </a:r>
            <a:r>
              <a:rPr lang="tr-TR" sz="1600" b="1" dirty="0">
                <a:solidFill>
                  <a:srgbClr val="00CC00"/>
                </a:solidFill>
                <a:latin typeface="+mj-lt"/>
              </a:rPr>
              <a:t>  </a:t>
            </a:r>
            <a:r>
              <a:rPr lang="en-US" sz="1600" b="1" dirty="0" smtClean="0">
                <a:solidFill>
                  <a:srgbClr val="00CC00"/>
                </a:solidFill>
                <a:latin typeface="+mj-lt"/>
              </a:rPr>
              <a:t> </a:t>
            </a:r>
            <a:r>
              <a:rPr lang="en-US" sz="1600" b="1" dirty="0">
                <a:solidFill>
                  <a:srgbClr val="00CC00"/>
                </a:solidFill>
                <a:latin typeface="+mj-lt"/>
              </a:rPr>
              <a:t>6     </a:t>
            </a:r>
            <a:r>
              <a:rPr lang="tr-TR" sz="1600" b="1" dirty="0">
                <a:solidFill>
                  <a:srgbClr val="00CC00"/>
                </a:solidFill>
                <a:latin typeface="+mj-lt"/>
              </a:rPr>
              <a:t> </a:t>
            </a:r>
            <a:r>
              <a:rPr lang="en-US" sz="1600" b="1" dirty="0">
                <a:solidFill>
                  <a:srgbClr val="00CC00"/>
                </a:solidFill>
                <a:latin typeface="+mj-lt"/>
              </a:rPr>
              <a:t> </a:t>
            </a:r>
            <a:r>
              <a:rPr lang="tr-TR" sz="1600" b="1" dirty="0">
                <a:solidFill>
                  <a:srgbClr val="00CC00"/>
                </a:solidFill>
                <a:latin typeface="+mj-lt"/>
              </a:rPr>
              <a:t>      </a:t>
            </a:r>
            <a:r>
              <a:rPr lang="en-US" sz="1600" b="1" dirty="0">
                <a:solidFill>
                  <a:srgbClr val="00CC00"/>
                </a:solidFill>
                <a:latin typeface="+mj-lt"/>
              </a:rPr>
              <a:t>189          </a:t>
            </a:r>
            <a:r>
              <a:rPr lang="tr-TR" sz="1600" b="1" dirty="0">
                <a:solidFill>
                  <a:srgbClr val="00CC00"/>
                </a:solidFill>
                <a:latin typeface="+mj-lt"/>
              </a:rPr>
              <a:t>   </a:t>
            </a:r>
            <a:r>
              <a:rPr lang="en-US" sz="1600" b="1" dirty="0">
                <a:solidFill>
                  <a:srgbClr val="00CC00"/>
                </a:solidFill>
                <a:latin typeface="+mj-lt"/>
              </a:rPr>
              <a:t>167         </a:t>
            </a:r>
            <a:r>
              <a:rPr lang="tr-TR" sz="1600" b="1" dirty="0">
                <a:solidFill>
                  <a:srgbClr val="00CC00"/>
                </a:solidFill>
                <a:latin typeface="+mj-lt"/>
              </a:rPr>
              <a:t>      </a:t>
            </a:r>
            <a:r>
              <a:rPr lang="en-US" sz="1600" b="1" dirty="0" smtClean="0">
                <a:solidFill>
                  <a:srgbClr val="00CC00"/>
                </a:solidFill>
                <a:latin typeface="+mj-lt"/>
              </a:rPr>
              <a:t>119</a:t>
            </a:r>
            <a:endParaRPr lang="tr-TR" sz="1600" b="1" dirty="0" smtClean="0">
              <a:solidFill>
                <a:srgbClr val="00CC00"/>
              </a:solidFill>
              <a:latin typeface="+mj-lt"/>
            </a:endParaRPr>
          </a:p>
          <a:p>
            <a:pPr marL="365125" indent="-255588">
              <a:lnSpc>
                <a:spcPct val="80000"/>
              </a:lnSpc>
              <a:buFontTx/>
              <a:buNone/>
            </a:pPr>
            <a:endParaRPr lang="tr-TR" sz="1600" b="1" dirty="0">
              <a:solidFill>
                <a:srgbClr val="00CC00"/>
              </a:solidFill>
              <a:latin typeface="+mj-lt"/>
            </a:endParaRPr>
          </a:p>
          <a:p>
            <a:pPr marL="365125" indent="-255588">
              <a:lnSpc>
                <a:spcPct val="80000"/>
              </a:lnSpc>
              <a:buFontTx/>
              <a:buNone/>
            </a:pPr>
            <a:endParaRPr lang="en-US" sz="1600" b="1" dirty="0">
              <a:solidFill>
                <a:srgbClr val="00CC00"/>
              </a:solidFill>
              <a:latin typeface="+mj-lt"/>
            </a:endParaRPr>
          </a:p>
          <a:p>
            <a:pPr marL="365125" indent="-255588">
              <a:lnSpc>
                <a:spcPct val="80000"/>
              </a:lnSpc>
              <a:buFontTx/>
              <a:buNone/>
            </a:pPr>
            <a:r>
              <a:rPr lang="en-US" sz="1600" b="1" u="sng" dirty="0">
                <a:solidFill>
                  <a:srgbClr val="0033CC"/>
                </a:solidFill>
                <a:latin typeface="+mj-lt"/>
              </a:rPr>
              <a:t>JAPON</a:t>
            </a:r>
            <a:r>
              <a:rPr lang="tr-TR" sz="1600" b="1" u="sng" dirty="0">
                <a:solidFill>
                  <a:srgbClr val="0033CC"/>
                </a:solidFill>
                <a:latin typeface="+mj-lt"/>
              </a:rPr>
              <a:t>.</a:t>
            </a:r>
            <a:r>
              <a:rPr lang="en-US" sz="1600" b="1" dirty="0">
                <a:solidFill>
                  <a:srgbClr val="0033CC"/>
                </a:solidFill>
                <a:latin typeface="+mj-lt"/>
              </a:rPr>
              <a:t>         </a:t>
            </a:r>
            <a:r>
              <a:rPr lang="tr-TR" sz="1600" b="1" dirty="0">
                <a:solidFill>
                  <a:srgbClr val="0033CC"/>
                </a:solidFill>
                <a:latin typeface="+mj-lt"/>
              </a:rPr>
              <a:t> </a:t>
            </a:r>
            <a:r>
              <a:rPr lang="en-US" sz="1600" b="1" dirty="0">
                <a:solidFill>
                  <a:srgbClr val="0033CC"/>
                </a:solidFill>
                <a:latin typeface="+mj-lt"/>
              </a:rPr>
              <a:t>119.291    </a:t>
            </a:r>
            <a:r>
              <a:rPr lang="tr-TR" sz="1600" b="1" dirty="0">
                <a:solidFill>
                  <a:srgbClr val="0033CC"/>
                </a:solidFill>
                <a:latin typeface="+mj-lt"/>
              </a:rPr>
              <a:t>  </a:t>
            </a:r>
            <a:r>
              <a:rPr lang="en-US" sz="1600" b="1" dirty="0">
                <a:solidFill>
                  <a:srgbClr val="0033CC"/>
                </a:solidFill>
                <a:latin typeface="+mj-lt"/>
              </a:rPr>
              <a:t> </a:t>
            </a:r>
            <a:r>
              <a:rPr lang="tr-TR" sz="1600" b="1" dirty="0">
                <a:solidFill>
                  <a:srgbClr val="0033CC"/>
                </a:solidFill>
                <a:latin typeface="+mj-lt"/>
              </a:rPr>
              <a:t> </a:t>
            </a:r>
            <a:r>
              <a:rPr lang="en-US" sz="1600" b="1" dirty="0">
                <a:solidFill>
                  <a:srgbClr val="0033CC"/>
                </a:solidFill>
                <a:latin typeface="+mj-lt"/>
              </a:rPr>
              <a:t>1268       </a:t>
            </a:r>
            <a:r>
              <a:rPr lang="tr-TR" sz="1600" b="1" dirty="0">
                <a:solidFill>
                  <a:srgbClr val="0033CC"/>
                </a:solidFill>
                <a:latin typeface="+mj-lt"/>
              </a:rPr>
              <a:t> </a:t>
            </a:r>
            <a:r>
              <a:rPr lang="en-US" sz="1600" b="1" dirty="0">
                <a:solidFill>
                  <a:srgbClr val="0033CC"/>
                </a:solidFill>
                <a:latin typeface="+mj-lt"/>
              </a:rPr>
              <a:t>   8       </a:t>
            </a:r>
            <a:r>
              <a:rPr lang="tr-TR" sz="1600" b="1" dirty="0">
                <a:solidFill>
                  <a:srgbClr val="0033CC"/>
                </a:solidFill>
                <a:latin typeface="+mj-lt"/>
              </a:rPr>
              <a:t>    </a:t>
            </a:r>
            <a:r>
              <a:rPr lang="en-US" sz="1600" b="1" dirty="0">
                <a:solidFill>
                  <a:srgbClr val="0033CC"/>
                </a:solidFill>
                <a:latin typeface="+mj-lt"/>
              </a:rPr>
              <a:t> 430        </a:t>
            </a:r>
            <a:r>
              <a:rPr lang="tr-TR" sz="1600" b="1" dirty="0">
                <a:solidFill>
                  <a:srgbClr val="0033CC"/>
                </a:solidFill>
                <a:latin typeface="+mj-lt"/>
              </a:rPr>
              <a:t> </a:t>
            </a:r>
            <a:r>
              <a:rPr lang="en-US" sz="1600" b="1" dirty="0">
                <a:solidFill>
                  <a:srgbClr val="0033CC"/>
                </a:solidFill>
                <a:latin typeface="+mj-lt"/>
              </a:rPr>
              <a:t> </a:t>
            </a:r>
            <a:r>
              <a:rPr lang="tr-TR" sz="1600" b="1" dirty="0">
                <a:solidFill>
                  <a:srgbClr val="0033CC"/>
                </a:solidFill>
                <a:latin typeface="+mj-lt"/>
              </a:rPr>
              <a:t>  </a:t>
            </a:r>
            <a:r>
              <a:rPr lang="en-US" sz="1600" b="1" dirty="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259     </a:t>
            </a:r>
            <a:r>
              <a:rPr lang="tr-TR" sz="1600" b="1" dirty="0" smtClean="0">
                <a:solidFill>
                  <a:srgbClr val="0033CC"/>
                </a:solidFill>
                <a:latin typeface="+mj-lt"/>
              </a:rPr>
              <a:t>   </a:t>
            </a:r>
            <a:r>
              <a:rPr lang="en-US" sz="1600" b="1" dirty="0" smtClean="0">
                <a:solidFill>
                  <a:srgbClr val="0033CC"/>
                </a:solidFill>
                <a:latin typeface="+mj-lt"/>
              </a:rPr>
              <a:t> </a:t>
            </a:r>
            <a:r>
              <a:rPr lang="tr-TR" sz="1600" b="1" dirty="0" smtClean="0">
                <a:solidFill>
                  <a:srgbClr val="0033CC"/>
                </a:solidFill>
                <a:latin typeface="+mj-lt"/>
              </a:rPr>
              <a:t>      </a:t>
            </a:r>
            <a:r>
              <a:rPr lang="en-US" sz="1600" b="1" dirty="0">
                <a:solidFill>
                  <a:srgbClr val="0033CC"/>
                </a:solidFill>
                <a:latin typeface="+mj-lt"/>
              </a:rPr>
              <a:t>186</a:t>
            </a:r>
            <a:endParaRPr lang="tr-TR" sz="1600" b="1" dirty="0">
              <a:solidFill>
                <a:srgbClr val="0033CC"/>
              </a:solidFill>
              <a:latin typeface="+mj-lt"/>
            </a:endParaRPr>
          </a:p>
          <a:p>
            <a:pPr marL="365125" indent="-255588">
              <a:lnSpc>
                <a:spcPct val="80000"/>
              </a:lnSpc>
              <a:buFontTx/>
              <a:buNone/>
            </a:pPr>
            <a:r>
              <a:rPr lang="tr-TR" sz="1600" b="1" dirty="0">
                <a:latin typeface="+mj-lt"/>
              </a:rPr>
              <a:t> </a:t>
            </a:r>
          </a:p>
          <a:p>
            <a:pPr marL="365125" indent="-255588">
              <a:lnSpc>
                <a:spcPct val="80000"/>
              </a:lnSpc>
              <a:buFontTx/>
              <a:buNone/>
            </a:pPr>
            <a:endParaRPr lang="tr-TR" sz="1600" b="1" dirty="0">
              <a:latin typeface="+mj-lt"/>
            </a:endParaRPr>
          </a:p>
          <a:p>
            <a:pPr marL="365125" indent="-255588">
              <a:lnSpc>
                <a:spcPct val="80000"/>
              </a:lnSpc>
              <a:buFontTx/>
              <a:buNone/>
            </a:pPr>
            <a:endParaRPr lang="tr-TR" sz="1600" b="1" dirty="0">
              <a:latin typeface="+mj-lt"/>
            </a:endParaRPr>
          </a:p>
          <a:p>
            <a:pPr marL="365125" indent="-255588">
              <a:lnSpc>
                <a:spcPct val="80000"/>
              </a:lnSpc>
            </a:pPr>
            <a:endParaRPr lang="en-US" sz="1600" dirty="0">
              <a:latin typeface="+mj-lt"/>
            </a:endParaRPr>
          </a:p>
        </p:txBody>
      </p:sp>
    </p:spTree>
    <p:extLst>
      <p:ext uri="{BB962C8B-B14F-4D97-AF65-F5344CB8AC3E}">
        <p14:creationId xmlns:p14="http://schemas.microsoft.com/office/powerpoint/2010/main" val="1273570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4"/>
          <p:cNvSpPr>
            <a:spLocks noGrp="1"/>
          </p:cNvSpPr>
          <p:nvPr>
            <p:ph type="sldNum" sz="quarter" idx="12"/>
          </p:nvPr>
        </p:nvSpPr>
        <p:spPr/>
        <p:txBody>
          <a:bodyPr/>
          <a:lstStyle/>
          <a:p>
            <a:fld id="{E78CABEE-2514-4EDB-8A30-ADDA97CF9D4E}" type="slidenum">
              <a:rPr lang="en-US">
                <a:solidFill>
                  <a:srgbClr val="000000"/>
                </a:solidFill>
              </a:rPr>
              <a:pPr/>
              <a:t>42</a:t>
            </a:fld>
            <a:endParaRPr lang="en-US">
              <a:solidFill>
                <a:srgbClr val="000000"/>
              </a:solidFill>
            </a:endParaRPr>
          </a:p>
        </p:txBody>
      </p:sp>
      <p:sp>
        <p:nvSpPr>
          <p:cNvPr id="267266" name="AutoShape 2"/>
          <p:cNvSpPr>
            <a:spLocks noGrp="1" noChangeArrowheads="1"/>
          </p:cNvSpPr>
          <p:nvPr>
            <p:ph type="title"/>
          </p:nvPr>
        </p:nvSpPr>
        <p:spPr>
          <a:custGeom>
            <a:avLst/>
            <a:gdLst/>
            <a:ahLst/>
            <a:cxnLst/>
            <a:rect l="0" t="0" r="r" b="b"/>
            <a:pathLst/>
          </a:custGeom>
          <a:ln/>
          <a:extLst>
            <a:ext uri="{91240B29-F687-4F45-9708-019B960494DF}">
              <a14:hiddenLine xmlns:a14="http://schemas.microsoft.com/office/drawing/2010/main" w="9525">
                <a:solidFill>
                  <a:schemeClr val="tx1"/>
                </a:solidFill>
                <a:round/>
                <a:headEnd/>
                <a:tailEnd/>
              </a14:hiddenLine>
            </a:ext>
          </a:extLst>
        </p:spPr>
        <p:txBody>
          <a:bodyPr/>
          <a:lstStyle/>
          <a:p>
            <a:r>
              <a:rPr lang="nb-NO" sz="2400" b="1" dirty="0">
                <a:solidFill>
                  <a:srgbClr val="002060"/>
                </a:solidFill>
                <a:latin typeface="+mj-lt"/>
              </a:rPr>
              <a:t>BAZI ÜLKELER</a:t>
            </a:r>
            <a:r>
              <a:rPr lang="tr-TR" sz="2400" b="1" dirty="0">
                <a:solidFill>
                  <a:srgbClr val="002060"/>
                </a:solidFill>
                <a:latin typeface="+mj-lt"/>
              </a:rPr>
              <a:t>İ</a:t>
            </a:r>
            <a:r>
              <a:rPr lang="nb-NO" sz="2400" b="1" dirty="0">
                <a:solidFill>
                  <a:srgbClr val="002060"/>
                </a:solidFill>
                <a:latin typeface="+mj-lt"/>
              </a:rPr>
              <a:t>N İŞ KAZASI İSTATİSTİKLERİ </a:t>
            </a:r>
            <a:br>
              <a:rPr lang="nb-NO" sz="2400" b="1" dirty="0">
                <a:solidFill>
                  <a:srgbClr val="002060"/>
                </a:solidFill>
                <a:latin typeface="+mj-lt"/>
              </a:rPr>
            </a:br>
            <a:r>
              <a:rPr lang="nb-NO" sz="2400" b="1" dirty="0">
                <a:solidFill>
                  <a:srgbClr val="002060"/>
                </a:solidFill>
                <a:latin typeface="+mj-lt"/>
              </a:rPr>
              <a:t> (</a:t>
            </a:r>
            <a:r>
              <a:rPr lang="nb-NO" sz="2400" dirty="0">
                <a:solidFill>
                  <a:srgbClr val="002060"/>
                </a:solidFill>
                <a:latin typeface="+mj-lt"/>
              </a:rPr>
              <a:t>ILO, LABORSTAT - 2008</a:t>
            </a:r>
            <a:r>
              <a:rPr lang="nb-NO" sz="2400" b="1" dirty="0">
                <a:solidFill>
                  <a:srgbClr val="002060"/>
                </a:solidFill>
                <a:latin typeface="+mj-lt"/>
              </a:rPr>
              <a:t>)</a:t>
            </a:r>
            <a:r>
              <a:rPr lang="tr-TR" sz="2400" b="1" dirty="0">
                <a:solidFill>
                  <a:srgbClr val="002060"/>
                </a:solidFill>
                <a:latin typeface="+mj-lt"/>
              </a:rPr>
              <a:t>                                                </a:t>
            </a:r>
            <a:r>
              <a:rPr lang="tr-TR" sz="1600" b="1" dirty="0">
                <a:solidFill>
                  <a:srgbClr val="002060"/>
                </a:solidFill>
                <a:latin typeface="+mj-lt"/>
              </a:rPr>
              <a:t>(devamı)</a:t>
            </a:r>
            <a:br>
              <a:rPr lang="tr-TR" sz="1600" b="1" dirty="0">
                <a:solidFill>
                  <a:srgbClr val="002060"/>
                </a:solidFill>
                <a:latin typeface="+mj-lt"/>
              </a:rPr>
            </a:br>
            <a:endParaRPr lang="en-US" sz="1600" b="1" dirty="0">
              <a:solidFill>
                <a:srgbClr val="002060"/>
              </a:solidFill>
              <a:latin typeface="+mj-lt"/>
            </a:endParaRPr>
          </a:p>
        </p:txBody>
      </p:sp>
      <p:sp>
        <p:nvSpPr>
          <p:cNvPr id="267267" name="Rectangle 3"/>
          <p:cNvSpPr>
            <a:spLocks noGrp="1" noChangeArrowheads="1"/>
          </p:cNvSpPr>
          <p:nvPr>
            <p:ph type="body" idx="4294967295"/>
          </p:nvPr>
        </p:nvSpPr>
        <p:spPr>
          <a:xfrm>
            <a:off x="0" y="1484784"/>
            <a:ext cx="9144000" cy="5256584"/>
          </a:xfrm>
        </p:spPr>
        <p:txBody>
          <a:bodyPr/>
          <a:lstStyle/>
          <a:p>
            <a:pPr marL="365125" indent="-255588">
              <a:lnSpc>
                <a:spcPct val="80000"/>
              </a:lnSpc>
              <a:buFontTx/>
              <a:buNone/>
            </a:pPr>
            <a:r>
              <a:rPr lang="tr-TR" sz="1600" b="1" u="sng" dirty="0">
                <a:solidFill>
                  <a:srgbClr val="FF3300"/>
                </a:solidFill>
                <a:latin typeface="+mj-lt"/>
              </a:rPr>
              <a:t>ÜLKE </a:t>
            </a:r>
            <a:r>
              <a:rPr lang="tr-TR" sz="1600" b="1" dirty="0">
                <a:solidFill>
                  <a:srgbClr val="FF3300"/>
                </a:solidFill>
                <a:latin typeface="+mj-lt"/>
              </a:rPr>
              <a:t>               </a:t>
            </a:r>
            <a:r>
              <a:rPr lang="nb-NO" sz="1600" b="1" u="sng" dirty="0">
                <a:solidFill>
                  <a:srgbClr val="FF3300"/>
                </a:solidFill>
                <a:latin typeface="+mj-lt"/>
              </a:rPr>
              <a:t>Topl K</a:t>
            </a:r>
            <a:r>
              <a:rPr lang="tr-TR" sz="1600" b="1" u="sng" dirty="0">
                <a:solidFill>
                  <a:srgbClr val="FF3300"/>
                </a:solidFill>
                <a:latin typeface="+mj-lt"/>
              </a:rPr>
              <a:t>z.</a:t>
            </a:r>
            <a:r>
              <a:rPr lang="nb-NO" sz="1600" b="1" dirty="0">
                <a:solidFill>
                  <a:srgbClr val="FF3300"/>
                </a:solidFill>
                <a:latin typeface="+mj-lt"/>
              </a:rPr>
              <a:t> </a:t>
            </a:r>
            <a:r>
              <a:rPr lang="tr-TR" sz="1600" b="1" dirty="0">
                <a:solidFill>
                  <a:srgbClr val="FF3300"/>
                </a:solidFill>
                <a:latin typeface="+mj-lt"/>
              </a:rPr>
              <a:t>        </a:t>
            </a:r>
            <a:r>
              <a:rPr lang="nb-NO" sz="1600" b="1" u="sng" dirty="0">
                <a:solidFill>
                  <a:srgbClr val="FF3300"/>
                </a:solidFill>
                <a:latin typeface="+mj-lt"/>
              </a:rPr>
              <a:t>Ö</a:t>
            </a:r>
            <a:r>
              <a:rPr lang="tr-TR" sz="1600" b="1" u="sng" dirty="0">
                <a:solidFill>
                  <a:srgbClr val="FF3300"/>
                </a:solidFill>
                <a:latin typeface="+mj-lt"/>
              </a:rPr>
              <a:t>l</a:t>
            </a:r>
            <a:r>
              <a:rPr lang="nb-NO" sz="1600" b="1" u="sng" dirty="0">
                <a:solidFill>
                  <a:srgbClr val="FF3300"/>
                </a:solidFill>
                <a:latin typeface="+mj-lt"/>
              </a:rPr>
              <a:t>m</a:t>
            </a:r>
            <a:r>
              <a:rPr lang="tr-TR" sz="1600" b="1" u="sng" dirty="0">
                <a:solidFill>
                  <a:srgbClr val="FF3300"/>
                </a:solidFill>
                <a:latin typeface="+mj-lt"/>
              </a:rPr>
              <a:t>.</a:t>
            </a:r>
            <a:r>
              <a:rPr lang="nb-NO" sz="1600" b="1" dirty="0">
                <a:solidFill>
                  <a:srgbClr val="FF3300"/>
                </a:solidFill>
                <a:latin typeface="+mj-lt"/>
              </a:rPr>
              <a:t>    </a:t>
            </a:r>
            <a:r>
              <a:rPr lang="tr-TR" sz="1600" b="1" dirty="0">
                <a:solidFill>
                  <a:srgbClr val="FF3300"/>
                </a:solidFill>
                <a:latin typeface="+mj-lt"/>
              </a:rPr>
              <a:t>    </a:t>
            </a:r>
            <a:r>
              <a:rPr lang="nb-NO" sz="1600" b="1" u="sng" dirty="0">
                <a:solidFill>
                  <a:srgbClr val="FF3300"/>
                </a:solidFill>
                <a:latin typeface="+mj-lt"/>
              </a:rPr>
              <a:t>Maden</a:t>
            </a:r>
            <a:r>
              <a:rPr lang="nb-NO" sz="1600" b="1" dirty="0">
                <a:solidFill>
                  <a:srgbClr val="FF3300"/>
                </a:solidFill>
                <a:latin typeface="+mj-lt"/>
              </a:rPr>
              <a:t>  </a:t>
            </a:r>
            <a:r>
              <a:rPr lang="tr-TR" sz="1600" b="1" dirty="0">
                <a:solidFill>
                  <a:srgbClr val="FF3300"/>
                </a:solidFill>
                <a:latin typeface="+mj-lt"/>
              </a:rPr>
              <a:t>        </a:t>
            </a:r>
            <a:r>
              <a:rPr lang="nb-NO" sz="1600" b="1" u="sng" dirty="0">
                <a:solidFill>
                  <a:srgbClr val="FF3300"/>
                </a:solidFill>
                <a:latin typeface="+mj-lt"/>
              </a:rPr>
              <a:t>İnş</a:t>
            </a:r>
            <a:r>
              <a:rPr lang="tr-TR" sz="1600" b="1" dirty="0">
                <a:solidFill>
                  <a:srgbClr val="FF3300"/>
                </a:solidFill>
                <a:latin typeface="+mj-lt"/>
              </a:rPr>
              <a:t>        </a:t>
            </a:r>
            <a:r>
              <a:rPr lang="tr-TR" sz="1600" b="1" dirty="0" smtClean="0">
                <a:solidFill>
                  <a:srgbClr val="FF3300"/>
                </a:solidFill>
                <a:latin typeface="+mj-lt"/>
              </a:rPr>
              <a:t> </a:t>
            </a:r>
            <a:r>
              <a:rPr lang="nb-NO" sz="1600" b="1" u="sng" dirty="0">
                <a:solidFill>
                  <a:srgbClr val="FF3300"/>
                </a:solidFill>
                <a:latin typeface="+mj-lt"/>
              </a:rPr>
              <a:t>İmlt</a:t>
            </a:r>
            <a:r>
              <a:rPr lang="tr-TR" sz="1600" b="1" u="sng" dirty="0">
                <a:solidFill>
                  <a:srgbClr val="FF3300"/>
                </a:solidFill>
                <a:latin typeface="+mj-lt"/>
              </a:rPr>
              <a:t>.</a:t>
            </a:r>
            <a:r>
              <a:rPr lang="nb-NO" sz="1600" b="1" dirty="0">
                <a:solidFill>
                  <a:srgbClr val="FF3300"/>
                </a:solidFill>
                <a:latin typeface="+mj-lt"/>
              </a:rPr>
              <a:t> </a:t>
            </a:r>
            <a:r>
              <a:rPr lang="tr-TR" sz="1600" b="1" dirty="0">
                <a:solidFill>
                  <a:srgbClr val="FF3300"/>
                </a:solidFill>
                <a:latin typeface="+mj-lt"/>
              </a:rPr>
              <a:t>  </a:t>
            </a:r>
            <a:r>
              <a:rPr lang="tr-TR" sz="1600" b="1" dirty="0" smtClean="0">
                <a:solidFill>
                  <a:srgbClr val="FF3300"/>
                </a:solidFill>
                <a:latin typeface="+mj-lt"/>
              </a:rPr>
              <a:t>  </a:t>
            </a:r>
            <a:r>
              <a:rPr lang="nb-NO" sz="1600" b="1" u="sng" dirty="0" smtClean="0">
                <a:solidFill>
                  <a:srgbClr val="FF3300"/>
                </a:solidFill>
                <a:latin typeface="+mj-lt"/>
              </a:rPr>
              <a:t>Nkl</a:t>
            </a:r>
            <a:r>
              <a:rPr lang="nb-NO" sz="1600" b="1" u="sng" dirty="0">
                <a:solidFill>
                  <a:srgbClr val="FF3300"/>
                </a:solidFill>
                <a:latin typeface="+mj-lt"/>
              </a:rPr>
              <a:t>./dep.</a:t>
            </a:r>
            <a:endParaRPr lang="tr-TR" sz="1600" b="1" u="sng" dirty="0">
              <a:solidFill>
                <a:srgbClr val="FF3300"/>
              </a:solidFill>
              <a:latin typeface="+mj-lt"/>
            </a:endParaRPr>
          </a:p>
          <a:p>
            <a:pPr marL="365125" indent="-255588">
              <a:lnSpc>
                <a:spcPct val="80000"/>
              </a:lnSpc>
              <a:buFontTx/>
              <a:buNone/>
            </a:pPr>
            <a:endParaRPr lang="tr-TR" sz="1600" b="1" u="sng" dirty="0">
              <a:solidFill>
                <a:srgbClr val="FF3300"/>
              </a:solidFill>
              <a:latin typeface="+mj-lt"/>
            </a:endParaRPr>
          </a:p>
          <a:p>
            <a:pPr marL="365125" indent="-255588">
              <a:lnSpc>
                <a:spcPct val="80000"/>
              </a:lnSpc>
              <a:buFontTx/>
              <a:buNone/>
            </a:pPr>
            <a:r>
              <a:rPr lang="en-US" sz="1600" b="1" u="sng" dirty="0">
                <a:solidFill>
                  <a:srgbClr val="0033CC"/>
                </a:solidFill>
                <a:latin typeface="+mj-lt"/>
              </a:rPr>
              <a:t>İSPANYA</a:t>
            </a:r>
            <a:r>
              <a:rPr lang="en-US" sz="1600" b="1" dirty="0">
                <a:solidFill>
                  <a:srgbClr val="0033CC"/>
                </a:solidFill>
                <a:latin typeface="+mj-lt"/>
              </a:rPr>
              <a:t>           803.308      </a:t>
            </a:r>
            <a:r>
              <a:rPr lang="tr-TR" sz="1600" b="1" dirty="0">
                <a:solidFill>
                  <a:srgbClr val="0033CC"/>
                </a:solidFill>
                <a:latin typeface="+mj-lt"/>
              </a:rPr>
              <a:t>  </a:t>
            </a:r>
            <a:r>
              <a:rPr lang="en-US" sz="1600" b="1" dirty="0">
                <a:solidFill>
                  <a:srgbClr val="0033CC"/>
                </a:solidFill>
                <a:latin typeface="+mj-lt"/>
              </a:rPr>
              <a:t>530           13             183          </a:t>
            </a:r>
            <a:r>
              <a:rPr lang="tr-TR" sz="1600" b="1" dirty="0">
                <a:solidFill>
                  <a:srgbClr val="0033CC"/>
                </a:solidFill>
                <a:latin typeface="+mj-lt"/>
              </a:rPr>
              <a:t> </a:t>
            </a:r>
            <a:r>
              <a:rPr lang="en-US" sz="1600" b="1" dirty="0">
                <a:solidFill>
                  <a:srgbClr val="0033CC"/>
                </a:solidFill>
                <a:latin typeface="+mj-lt"/>
              </a:rPr>
              <a:t>84          </a:t>
            </a:r>
            <a:r>
              <a:rPr lang="tr-TR" sz="1600" b="1" dirty="0">
                <a:solidFill>
                  <a:srgbClr val="0033CC"/>
                </a:solidFill>
                <a:latin typeface="+mj-lt"/>
              </a:rPr>
              <a:t>  </a:t>
            </a:r>
            <a:r>
              <a:rPr lang="en-US" sz="1600" b="1" dirty="0">
                <a:solidFill>
                  <a:srgbClr val="0033CC"/>
                </a:solidFill>
                <a:latin typeface="+mj-lt"/>
              </a:rPr>
              <a:t> </a:t>
            </a:r>
            <a:r>
              <a:rPr lang="tr-TR" sz="1600" b="1" dirty="0">
                <a:solidFill>
                  <a:srgbClr val="0033CC"/>
                </a:solidFill>
                <a:latin typeface="+mj-lt"/>
              </a:rPr>
              <a:t> </a:t>
            </a:r>
            <a:r>
              <a:rPr lang="en-US" sz="1600" b="1" dirty="0" smtClean="0">
                <a:solidFill>
                  <a:srgbClr val="0033CC"/>
                </a:solidFill>
                <a:latin typeface="+mj-lt"/>
              </a:rPr>
              <a:t>183</a:t>
            </a:r>
            <a:endParaRPr lang="tr-TR" sz="1600" b="1" dirty="0" smtClean="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endParaRPr lang="en-US" sz="1600" b="1" dirty="0">
              <a:solidFill>
                <a:srgbClr val="0033CC"/>
              </a:solidFill>
              <a:latin typeface="+mj-lt"/>
            </a:endParaRPr>
          </a:p>
          <a:p>
            <a:pPr marL="365125" indent="-255588">
              <a:lnSpc>
                <a:spcPct val="80000"/>
              </a:lnSpc>
              <a:buFontTx/>
              <a:buNone/>
            </a:pPr>
            <a:r>
              <a:rPr lang="en-US" sz="1600" b="1" u="sng" dirty="0">
                <a:solidFill>
                  <a:srgbClr val="33CC33"/>
                </a:solidFill>
                <a:latin typeface="+mj-lt"/>
              </a:rPr>
              <a:t>İSVEÇ </a:t>
            </a:r>
            <a:r>
              <a:rPr lang="en-US" sz="1600" b="1" dirty="0">
                <a:solidFill>
                  <a:srgbClr val="33CC33"/>
                </a:solidFill>
                <a:latin typeface="+mj-lt"/>
              </a:rPr>
              <a:t>                 28.395          68          </a:t>
            </a:r>
            <a:r>
              <a:rPr lang="tr-TR" sz="1600" b="1" dirty="0">
                <a:solidFill>
                  <a:srgbClr val="33CC33"/>
                </a:solidFill>
                <a:latin typeface="+mj-lt"/>
              </a:rPr>
              <a:t> </a:t>
            </a:r>
            <a:r>
              <a:rPr lang="en-US" sz="1600" b="1" dirty="0">
                <a:solidFill>
                  <a:srgbClr val="33CC33"/>
                </a:solidFill>
                <a:latin typeface="+mj-lt"/>
              </a:rPr>
              <a:t>11           </a:t>
            </a:r>
            <a:r>
              <a:rPr lang="tr-TR" sz="1600" b="1" dirty="0">
                <a:solidFill>
                  <a:srgbClr val="33CC33"/>
                </a:solidFill>
                <a:latin typeface="+mj-lt"/>
              </a:rPr>
              <a:t>    </a:t>
            </a:r>
            <a:r>
              <a:rPr lang="en-US" sz="1600" b="1" dirty="0">
                <a:solidFill>
                  <a:srgbClr val="33CC33"/>
                </a:solidFill>
                <a:latin typeface="+mj-lt"/>
              </a:rPr>
              <a:t> 17         </a:t>
            </a:r>
            <a:r>
              <a:rPr lang="tr-TR" sz="1600" b="1" dirty="0">
                <a:solidFill>
                  <a:srgbClr val="33CC33"/>
                </a:solidFill>
                <a:latin typeface="+mj-lt"/>
              </a:rPr>
              <a:t>  </a:t>
            </a:r>
            <a:r>
              <a:rPr lang="en-US" sz="1600" b="1" dirty="0">
                <a:solidFill>
                  <a:srgbClr val="33CC33"/>
                </a:solidFill>
                <a:latin typeface="+mj-lt"/>
              </a:rPr>
              <a:t>11         </a:t>
            </a:r>
            <a:r>
              <a:rPr lang="tr-TR" sz="1600" b="1" dirty="0">
                <a:solidFill>
                  <a:srgbClr val="33CC33"/>
                </a:solidFill>
                <a:latin typeface="+mj-lt"/>
              </a:rPr>
              <a:t>      </a:t>
            </a:r>
            <a:r>
              <a:rPr lang="tr-TR" sz="1600" b="1" dirty="0" smtClean="0">
                <a:solidFill>
                  <a:srgbClr val="33CC33"/>
                </a:solidFill>
                <a:latin typeface="+mj-lt"/>
              </a:rPr>
              <a:t> </a:t>
            </a:r>
            <a:r>
              <a:rPr lang="en-US" sz="1600" b="1" dirty="0" smtClean="0">
                <a:solidFill>
                  <a:srgbClr val="33CC33"/>
                </a:solidFill>
                <a:latin typeface="+mj-lt"/>
              </a:rPr>
              <a:t>10</a:t>
            </a:r>
            <a:endParaRPr lang="tr-TR" sz="1600" b="1" dirty="0" smtClean="0">
              <a:solidFill>
                <a:srgbClr val="33CC33"/>
              </a:solidFill>
              <a:latin typeface="+mj-lt"/>
            </a:endParaRPr>
          </a:p>
          <a:p>
            <a:pPr marL="365125" indent="-255588">
              <a:lnSpc>
                <a:spcPct val="80000"/>
              </a:lnSpc>
              <a:buFontTx/>
              <a:buNone/>
            </a:pPr>
            <a:endParaRPr lang="tr-TR" sz="1600" b="1" dirty="0">
              <a:solidFill>
                <a:srgbClr val="33CC33"/>
              </a:solidFill>
              <a:latin typeface="+mj-lt"/>
            </a:endParaRPr>
          </a:p>
          <a:p>
            <a:pPr marL="365125" indent="-255588">
              <a:lnSpc>
                <a:spcPct val="80000"/>
              </a:lnSpc>
              <a:buFontTx/>
              <a:buNone/>
            </a:pPr>
            <a:endParaRPr lang="en-US" sz="1600" b="1" dirty="0">
              <a:solidFill>
                <a:srgbClr val="33CC33"/>
              </a:solidFill>
              <a:latin typeface="+mj-lt"/>
            </a:endParaRPr>
          </a:p>
          <a:p>
            <a:pPr marL="365125" indent="-255588">
              <a:lnSpc>
                <a:spcPct val="80000"/>
              </a:lnSpc>
              <a:buFontTx/>
              <a:buNone/>
            </a:pPr>
            <a:r>
              <a:rPr lang="en-US" sz="1600" b="1" u="sng" dirty="0">
                <a:solidFill>
                  <a:srgbClr val="0033CC"/>
                </a:solidFill>
                <a:latin typeface="+mj-lt"/>
              </a:rPr>
              <a:t>İSVİÇRE </a:t>
            </a:r>
            <a:r>
              <a:rPr lang="en-US" sz="1600" b="1" dirty="0">
                <a:solidFill>
                  <a:srgbClr val="0033CC"/>
                </a:solidFill>
                <a:latin typeface="+mj-lt"/>
              </a:rPr>
              <a:t>             90.301        </a:t>
            </a:r>
            <a:r>
              <a:rPr lang="en-US" sz="1600" b="1" dirty="0" smtClean="0">
                <a:solidFill>
                  <a:srgbClr val="0033CC"/>
                </a:solidFill>
                <a:latin typeface="+mj-lt"/>
              </a:rPr>
              <a:t>  </a:t>
            </a:r>
            <a:r>
              <a:rPr lang="en-US" sz="1600" b="1" dirty="0">
                <a:solidFill>
                  <a:srgbClr val="0033CC"/>
                </a:solidFill>
                <a:latin typeface="+mj-lt"/>
              </a:rPr>
              <a:t>42             -             </a:t>
            </a:r>
            <a:r>
              <a:rPr lang="tr-TR" sz="1600" b="1" dirty="0">
                <a:solidFill>
                  <a:srgbClr val="0033CC"/>
                </a:solidFill>
                <a:latin typeface="+mj-lt"/>
              </a:rPr>
              <a:t>    </a:t>
            </a:r>
            <a:r>
              <a:rPr lang="en-US" sz="1600" b="1" dirty="0">
                <a:solidFill>
                  <a:srgbClr val="0033CC"/>
                </a:solidFill>
                <a:latin typeface="+mj-lt"/>
              </a:rPr>
              <a:t>13            -          </a:t>
            </a:r>
            <a:r>
              <a:rPr lang="tr-TR" sz="1600" b="1" dirty="0">
                <a:solidFill>
                  <a:srgbClr val="0033CC"/>
                </a:solidFill>
                <a:latin typeface="+mj-lt"/>
              </a:rPr>
              <a:t>    </a:t>
            </a:r>
            <a:r>
              <a:rPr lang="en-US" sz="1600" b="1" dirty="0">
                <a:solidFill>
                  <a:srgbClr val="0033CC"/>
                </a:solidFill>
                <a:latin typeface="+mj-lt"/>
              </a:rPr>
              <a:t> </a:t>
            </a:r>
            <a:r>
              <a:rPr lang="tr-TR" sz="1600" b="1" dirty="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5</a:t>
            </a:r>
            <a:endParaRPr lang="tr-TR" sz="1600" b="1" dirty="0">
              <a:solidFill>
                <a:srgbClr val="0033CC"/>
              </a:solidFill>
              <a:latin typeface="+mj-lt"/>
            </a:endParaRPr>
          </a:p>
          <a:p>
            <a:pPr marL="365125" indent="-255588">
              <a:lnSpc>
                <a:spcPct val="80000"/>
              </a:lnSpc>
              <a:buFontTx/>
              <a:buNone/>
            </a:pPr>
            <a:endParaRPr lang="tr-TR" sz="1600" b="1" dirty="0">
              <a:solidFill>
                <a:srgbClr val="0033CC"/>
              </a:solidFill>
              <a:latin typeface="+mj-lt"/>
            </a:endParaRPr>
          </a:p>
          <a:p>
            <a:pPr marL="365125" indent="-255588">
              <a:lnSpc>
                <a:spcPct val="80000"/>
              </a:lnSpc>
              <a:buFontTx/>
              <a:buNone/>
            </a:pPr>
            <a:r>
              <a:rPr lang="en-US" sz="1600" b="1" u="sng" dirty="0">
                <a:solidFill>
                  <a:srgbClr val="00CC00"/>
                </a:solidFill>
                <a:latin typeface="+mj-lt"/>
              </a:rPr>
              <a:t>HOLLANDA</a:t>
            </a:r>
            <a:r>
              <a:rPr lang="en-US" sz="1600" b="1" dirty="0">
                <a:solidFill>
                  <a:srgbClr val="00CC00"/>
                </a:solidFill>
                <a:latin typeface="+mj-lt"/>
              </a:rPr>
              <a:t>               -              92          </a:t>
            </a:r>
            <a:r>
              <a:rPr lang="tr-TR" sz="1600" b="1" dirty="0" smtClean="0">
                <a:solidFill>
                  <a:srgbClr val="00CC00"/>
                </a:solidFill>
                <a:latin typeface="+mj-lt"/>
              </a:rPr>
              <a:t> </a:t>
            </a:r>
            <a:r>
              <a:rPr lang="en-US" sz="1600" b="1" dirty="0" smtClean="0">
                <a:solidFill>
                  <a:srgbClr val="00CC00"/>
                </a:solidFill>
                <a:latin typeface="+mj-lt"/>
              </a:rPr>
              <a:t> </a:t>
            </a:r>
            <a:r>
              <a:rPr lang="tr-TR" sz="1600" b="1" dirty="0" smtClean="0">
                <a:solidFill>
                  <a:srgbClr val="00CC00"/>
                </a:solidFill>
                <a:latin typeface="+mj-lt"/>
              </a:rPr>
              <a:t> </a:t>
            </a:r>
            <a:r>
              <a:rPr lang="en-US" sz="1600" b="1" dirty="0" smtClean="0">
                <a:solidFill>
                  <a:srgbClr val="00CC00"/>
                </a:solidFill>
                <a:latin typeface="+mj-lt"/>
              </a:rPr>
              <a:t> </a:t>
            </a:r>
            <a:r>
              <a:rPr lang="en-US" sz="1600" b="1" dirty="0">
                <a:solidFill>
                  <a:srgbClr val="00CC00"/>
                </a:solidFill>
                <a:latin typeface="+mj-lt"/>
              </a:rPr>
              <a:t>3           </a:t>
            </a:r>
            <a:r>
              <a:rPr lang="tr-TR" sz="1600" b="1" dirty="0">
                <a:solidFill>
                  <a:srgbClr val="00CC00"/>
                </a:solidFill>
                <a:latin typeface="+mj-lt"/>
              </a:rPr>
              <a:t>       </a:t>
            </a:r>
            <a:r>
              <a:rPr lang="en-US" sz="1600" b="1" dirty="0" smtClean="0">
                <a:solidFill>
                  <a:srgbClr val="00CC00"/>
                </a:solidFill>
                <a:latin typeface="+mj-lt"/>
              </a:rPr>
              <a:t>38       </a:t>
            </a:r>
            <a:r>
              <a:rPr lang="tr-TR" sz="1600" b="1" dirty="0" smtClean="0">
                <a:solidFill>
                  <a:srgbClr val="00CC00"/>
                </a:solidFill>
                <a:latin typeface="+mj-lt"/>
              </a:rPr>
              <a:t>   </a:t>
            </a:r>
            <a:r>
              <a:rPr lang="en-US" sz="1600" b="1" dirty="0">
                <a:solidFill>
                  <a:srgbClr val="00CC00"/>
                </a:solidFill>
                <a:latin typeface="+mj-lt"/>
              </a:rPr>
              <a:t>10             </a:t>
            </a:r>
            <a:r>
              <a:rPr lang="tr-TR" sz="1600" b="1" dirty="0">
                <a:solidFill>
                  <a:srgbClr val="00CC00"/>
                </a:solidFill>
                <a:latin typeface="+mj-lt"/>
              </a:rPr>
              <a:t>   </a:t>
            </a:r>
            <a:r>
              <a:rPr lang="en-US" sz="1600" b="1" dirty="0" smtClean="0">
                <a:solidFill>
                  <a:srgbClr val="00CC00"/>
                </a:solidFill>
                <a:latin typeface="+mj-lt"/>
              </a:rPr>
              <a:t>11</a:t>
            </a:r>
            <a:endParaRPr lang="tr-TR" sz="1600" b="1" dirty="0" smtClean="0">
              <a:solidFill>
                <a:srgbClr val="00CC00"/>
              </a:solidFill>
              <a:latin typeface="+mj-lt"/>
            </a:endParaRPr>
          </a:p>
          <a:p>
            <a:pPr marL="365125" indent="-255588">
              <a:lnSpc>
                <a:spcPct val="80000"/>
              </a:lnSpc>
              <a:buFontTx/>
              <a:buNone/>
            </a:pPr>
            <a:endParaRPr lang="tr-TR" sz="1600" b="1" dirty="0">
              <a:solidFill>
                <a:srgbClr val="00CC00"/>
              </a:solidFill>
              <a:latin typeface="+mj-lt"/>
            </a:endParaRPr>
          </a:p>
          <a:p>
            <a:pPr marL="365125" indent="-255588">
              <a:lnSpc>
                <a:spcPct val="80000"/>
              </a:lnSpc>
              <a:buFontTx/>
              <a:buNone/>
            </a:pPr>
            <a:endParaRPr lang="tr-TR" sz="1600" b="1" dirty="0">
              <a:solidFill>
                <a:srgbClr val="00CC00"/>
              </a:solidFill>
              <a:latin typeface="+mj-lt"/>
            </a:endParaRPr>
          </a:p>
          <a:p>
            <a:pPr marL="365125" indent="-255588">
              <a:lnSpc>
                <a:spcPct val="80000"/>
              </a:lnSpc>
              <a:buFontTx/>
              <a:buNone/>
            </a:pPr>
            <a:r>
              <a:rPr lang="en-US" sz="1600" b="1" dirty="0">
                <a:solidFill>
                  <a:srgbClr val="0033CC"/>
                </a:solidFill>
                <a:latin typeface="+mj-lt"/>
              </a:rPr>
              <a:t>P</a:t>
            </a:r>
            <a:r>
              <a:rPr lang="en-US" sz="1600" b="1" u="sng" dirty="0">
                <a:solidFill>
                  <a:srgbClr val="0033CC"/>
                </a:solidFill>
                <a:latin typeface="+mj-lt"/>
              </a:rPr>
              <a:t>OLONYA  </a:t>
            </a:r>
            <a:r>
              <a:rPr lang="en-US" sz="1600" b="1" dirty="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97.912        520           </a:t>
            </a:r>
            <a:r>
              <a:rPr lang="tr-TR" sz="1600" b="1" dirty="0" smtClean="0">
                <a:solidFill>
                  <a:srgbClr val="0033CC"/>
                </a:solidFill>
                <a:latin typeface="+mj-lt"/>
              </a:rPr>
              <a:t> </a:t>
            </a:r>
            <a:r>
              <a:rPr lang="en-US" sz="1600" b="1" dirty="0" smtClean="0">
                <a:solidFill>
                  <a:srgbClr val="0033CC"/>
                </a:solidFill>
                <a:latin typeface="+mj-lt"/>
              </a:rPr>
              <a:t>30          </a:t>
            </a:r>
            <a:r>
              <a:rPr lang="tr-TR" sz="1600" b="1" dirty="0" smtClean="0">
                <a:solidFill>
                  <a:srgbClr val="0033CC"/>
                </a:solidFill>
                <a:latin typeface="+mj-lt"/>
              </a:rPr>
              <a:t>     </a:t>
            </a:r>
            <a:r>
              <a:rPr lang="en-US" sz="1600" b="1" dirty="0">
                <a:solidFill>
                  <a:srgbClr val="0033CC"/>
                </a:solidFill>
                <a:latin typeface="+mj-lt"/>
              </a:rPr>
              <a:t>120      </a:t>
            </a:r>
            <a:r>
              <a:rPr lang="tr-TR" sz="1600" b="1" dirty="0">
                <a:solidFill>
                  <a:srgbClr val="0033CC"/>
                </a:solidFill>
                <a:latin typeface="+mj-lt"/>
              </a:rPr>
              <a:t>  </a:t>
            </a:r>
            <a:r>
              <a:rPr lang="en-US" sz="1600" b="1" dirty="0">
                <a:solidFill>
                  <a:srgbClr val="0033CC"/>
                </a:solidFill>
                <a:latin typeface="+mj-lt"/>
              </a:rPr>
              <a:t> 107      </a:t>
            </a:r>
            <a:r>
              <a:rPr lang="tr-TR" sz="1600" b="1" dirty="0">
                <a:solidFill>
                  <a:srgbClr val="0033CC"/>
                </a:solidFill>
                <a:latin typeface="+mj-lt"/>
              </a:rPr>
              <a:t>         </a:t>
            </a:r>
            <a:r>
              <a:rPr lang="en-US" sz="1600" b="1" dirty="0">
                <a:solidFill>
                  <a:srgbClr val="0033CC"/>
                </a:solidFill>
                <a:latin typeface="+mj-lt"/>
              </a:rPr>
              <a:t>80</a:t>
            </a:r>
            <a:endParaRPr lang="tr-TR" sz="1600" b="1" dirty="0">
              <a:solidFill>
                <a:srgbClr val="0033CC"/>
              </a:solidFill>
              <a:latin typeface="+mj-lt"/>
            </a:endParaRPr>
          </a:p>
          <a:p>
            <a:pPr marL="365125" indent="-255588">
              <a:lnSpc>
                <a:spcPct val="80000"/>
              </a:lnSpc>
              <a:buFontTx/>
              <a:buNone/>
            </a:pPr>
            <a:r>
              <a:rPr lang="tr-TR" sz="1600" b="1" dirty="0">
                <a:solidFill>
                  <a:srgbClr val="0033CC"/>
                </a:solidFill>
                <a:latin typeface="+mj-lt"/>
              </a:rPr>
              <a:t> </a:t>
            </a:r>
          </a:p>
          <a:p>
            <a:pPr marL="365125" indent="-255588">
              <a:lnSpc>
                <a:spcPct val="80000"/>
              </a:lnSpc>
              <a:buFontTx/>
              <a:buNone/>
            </a:pPr>
            <a:r>
              <a:rPr lang="en-US" sz="1600" b="1" u="sng" dirty="0">
                <a:solidFill>
                  <a:srgbClr val="00CC00"/>
                </a:solidFill>
                <a:latin typeface="+mj-lt"/>
              </a:rPr>
              <a:t>G</a:t>
            </a:r>
            <a:r>
              <a:rPr lang="tr-TR" sz="1600" b="1" u="sng" dirty="0">
                <a:solidFill>
                  <a:srgbClr val="00CC00"/>
                </a:solidFill>
                <a:latin typeface="+mj-lt"/>
              </a:rPr>
              <a:t>Ü</a:t>
            </a:r>
            <a:r>
              <a:rPr lang="en-US" sz="1600" b="1" u="sng" dirty="0">
                <a:solidFill>
                  <a:srgbClr val="00CC00"/>
                </a:solidFill>
                <a:latin typeface="+mj-lt"/>
              </a:rPr>
              <a:t>NEY KORE</a:t>
            </a:r>
            <a:r>
              <a:rPr lang="en-US" sz="1600" b="1" dirty="0">
                <a:solidFill>
                  <a:srgbClr val="00CC00"/>
                </a:solidFill>
                <a:latin typeface="+mj-lt"/>
              </a:rPr>
              <a:t>     </a:t>
            </a:r>
            <a:r>
              <a:rPr lang="tr-TR" sz="1600" b="1" dirty="0">
                <a:solidFill>
                  <a:srgbClr val="00CC00"/>
                </a:solidFill>
                <a:latin typeface="+mj-lt"/>
              </a:rPr>
              <a:t>   </a:t>
            </a:r>
            <a:r>
              <a:rPr lang="en-US" sz="1600" b="1" dirty="0">
                <a:solidFill>
                  <a:srgbClr val="00CC00"/>
                </a:solidFill>
                <a:latin typeface="+mj-lt"/>
              </a:rPr>
              <a:t>  -           </a:t>
            </a:r>
            <a:r>
              <a:rPr lang="tr-TR" sz="1600" b="1" dirty="0">
                <a:solidFill>
                  <a:srgbClr val="00CC00"/>
                </a:solidFill>
                <a:latin typeface="+mj-lt"/>
              </a:rPr>
              <a:t> </a:t>
            </a:r>
            <a:r>
              <a:rPr lang="tr-TR" sz="1600" b="1" dirty="0" smtClean="0">
                <a:solidFill>
                  <a:srgbClr val="00CC00"/>
                </a:solidFill>
                <a:latin typeface="+mj-lt"/>
              </a:rPr>
              <a:t> </a:t>
            </a:r>
            <a:r>
              <a:rPr lang="en-US" sz="1600" b="1" dirty="0" smtClean="0">
                <a:solidFill>
                  <a:srgbClr val="00CC00"/>
                </a:solidFill>
                <a:latin typeface="+mj-lt"/>
              </a:rPr>
              <a:t>1332         </a:t>
            </a:r>
            <a:r>
              <a:rPr lang="tr-TR" sz="1600" b="1" dirty="0" smtClean="0">
                <a:solidFill>
                  <a:srgbClr val="00CC00"/>
                </a:solidFill>
                <a:latin typeface="+mj-lt"/>
              </a:rPr>
              <a:t>   </a:t>
            </a:r>
            <a:r>
              <a:rPr lang="en-US" sz="1600" b="1" dirty="0" smtClean="0">
                <a:solidFill>
                  <a:srgbClr val="00CC00"/>
                </a:solidFill>
                <a:latin typeface="+mj-lt"/>
              </a:rPr>
              <a:t>10       </a:t>
            </a:r>
            <a:r>
              <a:rPr lang="tr-TR" sz="1600" b="1" dirty="0" smtClean="0">
                <a:solidFill>
                  <a:srgbClr val="00CC00"/>
                </a:solidFill>
                <a:latin typeface="+mj-lt"/>
              </a:rPr>
              <a:t> </a:t>
            </a:r>
            <a:r>
              <a:rPr lang="en-US" sz="1600" b="1" dirty="0" smtClean="0">
                <a:solidFill>
                  <a:srgbClr val="00CC00"/>
                </a:solidFill>
                <a:latin typeface="+mj-lt"/>
              </a:rPr>
              <a:t>  </a:t>
            </a:r>
            <a:r>
              <a:rPr lang="tr-TR" sz="1600" b="1" dirty="0" smtClean="0">
                <a:solidFill>
                  <a:srgbClr val="00CC00"/>
                </a:solidFill>
                <a:latin typeface="+mj-lt"/>
              </a:rPr>
              <a:t>     </a:t>
            </a:r>
            <a:r>
              <a:rPr lang="en-US" sz="1600" b="1" dirty="0" smtClean="0">
                <a:solidFill>
                  <a:srgbClr val="00CC00"/>
                </a:solidFill>
                <a:latin typeface="+mj-lt"/>
              </a:rPr>
              <a:t>565        </a:t>
            </a:r>
            <a:r>
              <a:rPr lang="en-US" sz="1600" b="1" dirty="0">
                <a:solidFill>
                  <a:srgbClr val="00CC00"/>
                </a:solidFill>
                <a:latin typeface="+mj-lt"/>
              </a:rPr>
              <a:t>383       </a:t>
            </a:r>
            <a:r>
              <a:rPr lang="tr-TR" sz="1600" b="1" dirty="0">
                <a:solidFill>
                  <a:srgbClr val="00CC00"/>
                </a:solidFill>
                <a:latin typeface="+mj-lt"/>
              </a:rPr>
              <a:t>       </a:t>
            </a:r>
            <a:r>
              <a:rPr lang="en-US" sz="1600" b="1" dirty="0" smtClean="0">
                <a:solidFill>
                  <a:srgbClr val="00CC00"/>
                </a:solidFill>
                <a:latin typeface="+mj-lt"/>
              </a:rPr>
              <a:t>105</a:t>
            </a:r>
            <a:endParaRPr lang="tr-TR" sz="1600" b="1" dirty="0" smtClean="0">
              <a:solidFill>
                <a:srgbClr val="00CC00"/>
              </a:solidFill>
              <a:latin typeface="+mj-lt"/>
            </a:endParaRPr>
          </a:p>
          <a:p>
            <a:pPr marL="365125" indent="-255588">
              <a:lnSpc>
                <a:spcPct val="80000"/>
              </a:lnSpc>
              <a:buFontTx/>
              <a:buNone/>
            </a:pPr>
            <a:endParaRPr lang="tr-TR" sz="1600" b="1" dirty="0">
              <a:solidFill>
                <a:srgbClr val="00CC00"/>
              </a:solidFill>
              <a:latin typeface="+mj-lt"/>
            </a:endParaRPr>
          </a:p>
          <a:p>
            <a:pPr marL="365125" indent="-255588">
              <a:lnSpc>
                <a:spcPct val="80000"/>
              </a:lnSpc>
              <a:buFontTx/>
              <a:buNone/>
            </a:pPr>
            <a:r>
              <a:rPr lang="tr-TR" sz="1600" b="1" dirty="0">
                <a:latin typeface="+mj-lt"/>
              </a:rPr>
              <a:t>  </a:t>
            </a:r>
            <a:endParaRPr lang="en-US" sz="1600" b="1" dirty="0">
              <a:latin typeface="+mj-lt"/>
            </a:endParaRPr>
          </a:p>
          <a:p>
            <a:pPr marL="365125" indent="-255588">
              <a:lnSpc>
                <a:spcPct val="80000"/>
              </a:lnSpc>
              <a:buFontTx/>
              <a:buNone/>
            </a:pPr>
            <a:r>
              <a:rPr lang="en-US" sz="1600" b="1" u="sng" dirty="0">
                <a:solidFill>
                  <a:srgbClr val="0033CC"/>
                </a:solidFill>
                <a:latin typeface="+mj-lt"/>
              </a:rPr>
              <a:t>NORVEÇ </a:t>
            </a:r>
            <a:r>
              <a:rPr lang="en-US" sz="1600" b="1" dirty="0">
                <a:solidFill>
                  <a:srgbClr val="0033CC"/>
                </a:solidFill>
                <a:latin typeface="+mj-lt"/>
              </a:rPr>
              <a:t>          </a:t>
            </a:r>
            <a:r>
              <a:rPr lang="tr-TR" sz="1600" b="1" dirty="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16.681        </a:t>
            </a:r>
            <a:r>
              <a:rPr lang="tr-TR" sz="1600" b="1" dirty="0" smtClean="0">
                <a:solidFill>
                  <a:srgbClr val="0033CC"/>
                </a:solidFill>
                <a:latin typeface="+mj-lt"/>
              </a:rPr>
              <a:t>  </a:t>
            </a:r>
            <a:r>
              <a:rPr lang="en-US" sz="1600" b="1" dirty="0" smtClean="0">
                <a:solidFill>
                  <a:srgbClr val="0033CC"/>
                </a:solidFill>
                <a:latin typeface="+mj-lt"/>
              </a:rPr>
              <a:t> </a:t>
            </a:r>
            <a:r>
              <a:rPr lang="en-US" sz="1600" b="1" dirty="0">
                <a:solidFill>
                  <a:srgbClr val="0033CC"/>
                </a:solidFill>
                <a:latin typeface="+mj-lt"/>
              </a:rPr>
              <a:t>51       </a:t>
            </a:r>
            <a:r>
              <a:rPr lang="tr-TR" sz="1600" b="1" dirty="0">
                <a:solidFill>
                  <a:srgbClr val="0033CC"/>
                </a:solidFill>
                <a:latin typeface="+mj-lt"/>
              </a:rPr>
              <a:t>  </a:t>
            </a:r>
            <a:r>
              <a:rPr lang="en-US" sz="1600" b="1" dirty="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3        </a:t>
            </a:r>
            <a:r>
              <a:rPr lang="tr-TR" sz="1600" b="1" dirty="0" smtClean="0">
                <a:solidFill>
                  <a:srgbClr val="0033CC"/>
                </a:solidFill>
                <a:latin typeface="+mj-lt"/>
              </a:rPr>
              <a:t>     </a:t>
            </a:r>
            <a:r>
              <a:rPr lang="en-US" sz="1600" b="1" dirty="0" smtClean="0">
                <a:solidFill>
                  <a:srgbClr val="0033CC"/>
                </a:solidFill>
                <a:latin typeface="+mj-lt"/>
              </a:rPr>
              <a:t>  </a:t>
            </a:r>
            <a:r>
              <a:rPr lang="tr-TR" sz="1600" b="1" dirty="0" smtClean="0">
                <a:solidFill>
                  <a:srgbClr val="0033CC"/>
                </a:solidFill>
                <a:latin typeface="+mj-lt"/>
              </a:rPr>
              <a:t> </a:t>
            </a:r>
            <a:r>
              <a:rPr lang="en-US" sz="1600" b="1" dirty="0" smtClean="0">
                <a:solidFill>
                  <a:srgbClr val="0033CC"/>
                </a:solidFill>
                <a:latin typeface="+mj-lt"/>
              </a:rPr>
              <a:t> </a:t>
            </a:r>
            <a:r>
              <a:rPr lang="en-US" sz="1600" b="1" dirty="0">
                <a:solidFill>
                  <a:srgbClr val="0033CC"/>
                </a:solidFill>
                <a:latin typeface="+mj-lt"/>
              </a:rPr>
              <a:t>6        </a:t>
            </a:r>
            <a:r>
              <a:rPr lang="tr-TR" sz="1600" b="1" dirty="0">
                <a:solidFill>
                  <a:srgbClr val="0033CC"/>
                </a:solidFill>
                <a:latin typeface="+mj-lt"/>
              </a:rPr>
              <a:t>  </a:t>
            </a:r>
            <a:r>
              <a:rPr lang="en-US" sz="1600" b="1" dirty="0">
                <a:solidFill>
                  <a:srgbClr val="0033CC"/>
                </a:solidFill>
                <a:latin typeface="+mj-lt"/>
              </a:rPr>
              <a:t> </a:t>
            </a:r>
            <a:r>
              <a:rPr lang="en-US" sz="1600" b="1" dirty="0" smtClean="0">
                <a:solidFill>
                  <a:srgbClr val="0033CC"/>
                </a:solidFill>
                <a:latin typeface="+mj-lt"/>
              </a:rPr>
              <a:t>10 </a:t>
            </a:r>
            <a:r>
              <a:rPr lang="tr-TR" sz="1600" b="1" dirty="0" smtClean="0">
                <a:latin typeface="+mj-lt"/>
              </a:rPr>
              <a:t>               </a:t>
            </a:r>
            <a:r>
              <a:rPr lang="tr-TR" sz="2000" b="1" dirty="0">
                <a:latin typeface="+mj-lt"/>
              </a:rPr>
              <a:t>-     </a:t>
            </a:r>
            <a:endParaRPr lang="en-US" sz="2000" b="1" dirty="0">
              <a:latin typeface="+mj-lt"/>
            </a:endParaRPr>
          </a:p>
        </p:txBody>
      </p:sp>
    </p:spTree>
    <p:extLst>
      <p:ext uri="{BB962C8B-B14F-4D97-AF65-F5344CB8AC3E}">
        <p14:creationId xmlns:p14="http://schemas.microsoft.com/office/powerpoint/2010/main" val="2721491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body" idx="1"/>
          </p:nvPr>
        </p:nvSpPr>
        <p:spPr>
          <a:xfrm>
            <a:off x="179512" y="1052736"/>
            <a:ext cx="8640960" cy="4525963"/>
          </a:xfrm>
        </p:spPr>
        <p:txBody>
          <a:bodyPr>
            <a:normAutofit/>
          </a:bodyPr>
          <a:lstStyle/>
          <a:p>
            <a:pPr marL="0" indent="0" algn="just">
              <a:buNone/>
            </a:pPr>
            <a:r>
              <a:rPr lang="en-US" sz="3600" dirty="0" err="1" smtClean="0">
                <a:latin typeface="+mj-lt"/>
              </a:rPr>
              <a:t>İstatistik</a:t>
            </a:r>
            <a:r>
              <a:rPr lang="tr-TR" sz="3600" dirty="0" smtClean="0">
                <a:latin typeface="+mj-lt"/>
              </a:rPr>
              <a:t>sel değerlendirmelere</a:t>
            </a:r>
            <a:r>
              <a:rPr lang="en-US" sz="3600" dirty="0" smtClean="0">
                <a:latin typeface="+mj-lt"/>
              </a:rPr>
              <a:t> </a:t>
            </a:r>
            <a:r>
              <a:rPr lang="en-US" sz="3600" dirty="0" err="1" smtClean="0">
                <a:latin typeface="+mj-lt"/>
              </a:rPr>
              <a:t>göre</a:t>
            </a:r>
            <a:r>
              <a:rPr lang="en-US" sz="3600" dirty="0" smtClean="0">
                <a:latin typeface="+mj-lt"/>
              </a:rPr>
              <a:t>, </a:t>
            </a:r>
            <a:r>
              <a:rPr lang="tr-TR" sz="3600" dirty="0" smtClean="0">
                <a:latin typeface="+mj-lt"/>
              </a:rPr>
              <a:t>Türkiye’de bir işçinin </a:t>
            </a:r>
            <a:r>
              <a:rPr lang="en-US" sz="3600" dirty="0" err="1" smtClean="0">
                <a:latin typeface="+mj-lt"/>
              </a:rPr>
              <a:t>iş</a:t>
            </a:r>
            <a:r>
              <a:rPr lang="en-US" sz="3600" dirty="0" smtClean="0">
                <a:latin typeface="+mj-lt"/>
              </a:rPr>
              <a:t> </a:t>
            </a:r>
            <a:r>
              <a:rPr lang="en-US" sz="3600" dirty="0" err="1" smtClean="0">
                <a:latin typeface="+mj-lt"/>
              </a:rPr>
              <a:t>kazası</a:t>
            </a:r>
            <a:r>
              <a:rPr lang="tr-TR" sz="3600" dirty="0" smtClean="0">
                <a:latin typeface="+mj-lt"/>
              </a:rPr>
              <a:t> geçirme olasılığı </a:t>
            </a:r>
            <a:r>
              <a:rPr lang="en-US" sz="3600" dirty="0" smtClean="0">
                <a:latin typeface="+mj-lt"/>
              </a:rPr>
              <a:t> </a:t>
            </a:r>
            <a:r>
              <a:rPr lang="en-US" sz="3600" dirty="0" smtClean="0">
                <a:solidFill>
                  <a:srgbClr val="FF0000"/>
                </a:solidFill>
                <a:latin typeface="+mj-lt"/>
              </a:rPr>
              <a:t>%10</a:t>
            </a:r>
            <a:r>
              <a:rPr lang="tr-TR" sz="3600" dirty="0" smtClean="0">
                <a:latin typeface="+mj-lt"/>
              </a:rPr>
              <a:t>’dur.</a:t>
            </a:r>
          </a:p>
          <a:p>
            <a:pPr marL="0" indent="0" algn="just">
              <a:buNone/>
            </a:pPr>
            <a:endParaRPr lang="tr-TR" sz="3600" dirty="0" smtClean="0">
              <a:latin typeface="+mj-lt"/>
            </a:endParaRPr>
          </a:p>
          <a:p>
            <a:pPr marL="0" indent="0" algn="just">
              <a:buNone/>
            </a:pPr>
            <a:r>
              <a:rPr lang="en-US" sz="3600" dirty="0" smtClean="0">
                <a:latin typeface="+mj-lt"/>
              </a:rPr>
              <a:t>Bu </a:t>
            </a:r>
            <a:r>
              <a:rPr lang="tr-TR" sz="3600" dirty="0" smtClean="0">
                <a:latin typeface="+mj-lt"/>
              </a:rPr>
              <a:t>ihtimal</a:t>
            </a:r>
            <a:r>
              <a:rPr lang="en-US" sz="3600" dirty="0" smtClean="0">
                <a:latin typeface="+mj-lt"/>
              </a:rPr>
              <a:t> </a:t>
            </a:r>
            <a:r>
              <a:rPr lang="en-US" sz="3600" dirty="0" err="1" smtClean="0">
                <a:latin typeface="+mj-lt"/>
              </a:rPr>
              <a:t>İspanya’da</a:t>
            </a:r>
            <a:r>
              <a:rPr lang="en-US" sz="3600" dirty="0" smtClean="0">
                <a:latin typeface="+mj-lt"/>
              </a:rPr>
              <a:t> </a:t>
            </a:r>
            <a:r>
              <a:rPr lang="en-US" sz="3600" dirty="0" smtClean="0">
                <a:solidFill>
                  <a:srgbClr val="FF0000"/>
                </a:solidFill>
                <a:latin typeface="+mj-lt"/>
              </a:rPr>
              <a:t>%4</a:t>
            </a:r>
            <a:r>
              <a:rPr lang="en-US" sz="3600" dirty="0" smtClean="0">
                <a:latin typeface="+mj-lt"/>
              </a:rPr>
              <a:t>, </a:t>
            </a:r>
            <a:r>
              <a:rPr lang="en-US" sz="3600" dirty="0" err="1" smtClean="0">
                <a:latin typeface="+mj-lt"/>
              </a:rPr>
              <a:t>Fransa’da</a:t>
            </a:r>
            <a:r>
              <a:rPr lang="en-US" sz="3600" dirty="0" smtClean="0">
                <a:latin typeface="+mj-lt"/>
              </a:rPr>
              <a:t> </a:t>
            </a:r>
            <a:r>
              <a:rPr lang="en-US" sz="3600" dirty="0" smtClean="0">
                <a:solidFill>
                  <a:srgbClr val="FF0000"/>
                </a:solidFill>
                <a:latin typeface="+mj-lt"/>
              </a:rPr>
              <a:t>%3.5</a:t>
            </a:r>
            <a:r>
              <a:rPr lang="en-US" sz="3600" dirty="0" smtClean="0">
                <a:latin typeface="+mj-lt"/>
              </a:rPr>
              <a:t>, </a:t>
            </a:r>
            <a:r>
              <a:rPr lang="en-US" sz="3600" dirty="0" err="1" smtClean="0">
                <a:latin typeface="+mj-lt"/>
              </a:rPr>
              <a:t>Almanya’da</a:t>
            </a:r>
            <a:r>
              <a:rPr lang="en-US" sz="3600" dirty="0" smtClean="0">
                <a:latin typeface="+mj-lt"/>
              </a:rPr>
              <a:t> </a:t>
            </a:r>
            <a:r>
              <a:rPr lang="en-US" sz="3600" dirty="0" smtClean="0">
                <a:solidFill>
                  <a:srgbClr val="FF0000"/>
                </a:solidFill>
                <a:latin typeface="+mj-lt"/>
              </a:rPr>
              <a:t>%2.5</a:t>
            </a:r>
            <a:r>
              <a:rPr lang="en-US" sz="3600" dirty="0" smtClean="0">
                <a:latin typeface="+mj-lt"/>
              </a:rPr>
              <a:t>, </a:t>
            </a:r>
            <a:r>
              <a:rPr lang="en-US" sz="3600" dirty="0" err="1" smtClean="0">
                <a:latin typeface="+mj-lt"/>
              </a:rPr>
              <a:t>İngiltere’de</a:t>
            </a:r>
            <a:r>
              <a:rPr lang="tr-TR" sz="3600" dirty="0" smtClean="0">
                <a:latin typeface="+mj-lt"/>
              </a:rPr>
              <a:t> ise</a:t>
            </a:r>
            <a:r>
              <a:rPr lang="en-US" sz="3600" dirty="0" smtClean="0">
                <a:latin typeface="+mj-lt"/>
              </a:rPr>
              <a:t> </a:t>
            </a:r>
            <a:r>
              <a:rPr lang="en-US" sz="3600" dirty="0" smtClean="0">
                <a:solidFill>
                  <a:srgbClr val="FF0000"/>
                </a:solidFill>
                <a:latin typeface="+mj-lt"/>
              </a:rPr>
              <a:t>%</a:t>
            </a:r>
            <a:r>
              <a:rPr lang="tr-TR" sz="3600" dirty="0" smtClean="0">
                <a:solidFill>
                  <a:srgbClr val="FF0000"/>
                </a:solidFill>
                <a:latin typeface="+mj-lt"/>
              </a:rPr>
              <a:t> 2</a:t>
            </a:r>
            <a:r>
              <a:rPr lang="en-US" sz="3600" dirty="0" smtClean="0">
                <a:solidFill>
                  <a:srgbClr val="FF0000"/>
                </a:solidFill>
                <a:latin typeface="+mj-lt"/>
              </a:rPr>
              <a:t>’in </a:t>
            </a:r>
            <a:r>
              <a:rPr lang="en-US" sz="3600" dirty="0" err="1" smtClean="0">
                <a:solidFill>
                  <a:srgbClr val="FF0000"/>
                </a:solidFill>
                <a:latin typeface="+mj-lt"/>
              </a:rPr>
              <a:t>altında</a:t>
            </a:r>
            <a:r>
              <a:rPr lang="tr-TR" sz="3600" dirty="0" err="1" smtClean="0">
                <a:latin typeface="+mj-lt"/>
              </a:rPr>
              <a:t>dır</a:t>
            </a:r>
            <a:r>
              <a:rPr lang="en-US" sz="3600" dirty="0" smtClean="0">
                <a:latin typeface="+mj-lt"/>
              </a:rPr>
              <a:t>. </a:t>
            </a:r>
          </a:p>
        </p:txBody>
      </p:sp>
    </p:spTree>
    <p:extLst>
      <p:ext uri="{BB962C8B-B14F-4D97-AF65-F5344CB8AC3E}">
        <p14:creationId xmlns:p14="http://schemas.microsoft.com/office/powerpoint/2010/main" val="2615221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3400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algn="ctr" eaLnBrk="1" hangingPunct="1">
              <a:buClrTx/>
              <a:buFontTx/>
              <a:buNone/>
            </a:pPr>
            <a:r>
              <a:rPr lang="tr-TR" sz="3200" b="1" cap="all" dirty="0">
                <a:solidFill>
                  <a:schemeClr val="tx1"/>
                </a:solidFill>
                <a:latin typeface="+mj-lt"/>
                <a:ea typeface="+mj-ea"/>
                <a:cs typeface="+mj-cs"/>
              </a:rPr>
              <a:t>İş </a:t>
            </a:r>
            <a:r>
              <a:rPr lang="tr-TR" sz="3200" b="1" cap="all" dirty="0" err="1" smtClean="0">
                <a:solidFill>
                  <a:schemeClr val="tx1"/>
                </a:solidFill>
                <a:latin typeface="+mj-lt"/>
                <a:ea typeface="+mj-ea"/>
                <a:cs typeface="+mj-cs"/>
              </a:rPr>
              <a:t>KazalarI</a:t>
            </a:r>
            <a:r>
              <a:rPr lang="tr-TR" sz="3200" b="1" cap="all" dirty="0" smtClean="0">
                <a:solidFill>
                  <a:schemeClr val="tx1"/>
                </a:solidFill>
                <a:latin typeface="+mj-lt"/>
                <a:ea typeface="+mj-ea"/>
                <a:cs typeface="+mj-cs"/>
              </a:rPr>
              <a:t> </a:t>
            </a:r>
            <a:r>
              <a:rPr lang="tr-TR" sz="3200" b="1" cap="all" dirty="0" err="1" smtClean="0">
                <a:solidFill>
                  <a:schemeClr val="tx1"/>
                </a:solidFill>
                <a:latin typeface="+mj-lt"/>
                <a:ea typeface="+mj-ea"/>
                <a:cs typeface="+mj-cs"/>
              </a:rPr>
              <a:t>İçİn</a:t>
            </a:r>
            <a:r>
              <a:rPr lang="tr-TR" sz="3200" b="1" cap="all" dirty="0" smtClean="0">
                <a:solidFill>
                  <a:schemeClr val="tx1"/>
                </a:solidFill>
                <a:latin typeface="+mj-lt"/>
                <a:ea typeface="+mj-ea"/>
                <a:cs typeface="+mj-cs"/>
              </a:rPr>
              <a:t> Kıyaslama </a:t>
            </a:r>
            <a:r>
              <a:rPr lang="tr-TR" sz="3200" b="1" cap="all" dirty="0" err="1" smtClean="0">
                <a:solidFill>
                  <a:schemeClr val="tx1"/>
                </a:solidFill>
                <a:latin typeface="+mj-lt"/>
                <a:ea typeface="+mj-ea"/>
                <a:cs typeface="+mj-cs"/>
              </a:rPr>
              <a:t>Ölçütlerİ</a:t>
            </a:r>
            <a:endParaRPr lang="tr-TR" sz="3200" b="1" cap="all" dirty="0">
              <a:solidFill>
                <a:schemeClr val="tx1"/>
              </a:solidFill>
              <a:latin typeface="+mj-lt"/>
              <a:ea typeface="+mj-ea"/>
              <a:cs typeface="+mj-cs"/>
            </a:endParaRPr>
          </a:p>
        </p:txBody>
      </p:sp>
      <p:sp>
        <p:nvSpPr>
          <p:cNvPr id="16387" name="Text Box 2"/>
          <p:cNvSpPr txBox="1">
            <a:spLocks noChangeArrowheads="1"/>
          </p:cNvSpPr>
          <p:nvPr/>
        </p:nvSpPr>
        <p:spPr bwMode="auto">
          <a:xfrm>
            <a:off x="160738" y="1792783"/>
            <a:ext cx="5590550" cy="506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6550" eaLnBrk="0" hangingPunc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1pPr>
            <a:lvl2pPr eaLnBrk="0" hangingPunc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2pPr>
            <a:lvl3pPr eaLnBrk="0" hangingPunc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3pPr>
            <a:lvl4pPr eaLnBrk="0" hangingPunc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4pPr>
            <a:lvl5pPr eaLnBrk="0" hangingPunc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a:solidFill>
                  <a:schemeClr val="bg1"/>
                </a:solidFill>
                <a:latin typeface="Arial" charset="0"/>
                <a:ea typeface="Arial Unicode MS" pitchFamily="34" charset="-128"/>
                <a:cs typeface="Arial Unicode MS" pitchFamily="34" charset="-128"/>
              </a:defRPr>
            </a:lvl9pPr>
          </a:lstStyle>
          <a:p>
            <a:pPr marL="0" indent="6350" algn="just" eaLnBrk="1" hangingPunct="1">
              <a:spcBef>
                <a:spcPts val="700"/>
              </a:spcBef>
              <a:buClrTx/>
              <a:buFontTx/>
              <a:buNone/>
              <a:tabLst>
                <a:tab pos="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pPr>
            <a:r>
              <a:rPr lang="tr-TR" sz="2400" dirty="0" smtClean="0">
                <a:solidFill>
                  <a:srgbClr val="000066"/>
                </a:solidFill>
                <a:latin typeface="Arial" pitchFamily="34" charset="0"/>
                <a:ea typeface="+mn-ea"/>
                <a:cs typeface="Arial" pitchFamily="34" charset="0"/>
              </a:rPr>
              <a:t>Her </a:t>
            </a:r>
            <a:r>
              <a:rPr lang="tr-TR" sz="2400" dirty="0">
                <a:solidFill>
                  <a:srgbClr val="000066"/>
                </a:solidFill>
                <a:latin typeface="Arial" pitchFamily="34" charset="0"/>
                <a:ea typeface="+mn-ea"/>
                <a:cs typeface="Arial" pitchFamily="34" charset="0"/>
              </a:rPr>
              <a:t>ülkede aynı sayıda işçi çalışmadığından </a:t>
            </a:r>
            <a:r>
              <a:rPr lang="tr-TR" sz="2400" dirty="0">
                <a:solidFill>
                  <a:srgbClr val="FF0000"/>
                </a:solidFill>
                <a:latin typeface="Arial" pitchFamily="34" charset="0"/>
                <a:ea typeface="+mn-ea"/>
                <a:cs typeface="Arial" pitchFamily="34" charset="0"/>
              </a:rPr>
              <a:t>ülkeleri yalnız kaydedilen iş kazası sayılarına bakarak karşılaştırmak </a:t>
            </a:r>
            <a:r>
              <a:rPr lang="tr-TR" sz="2400" dirty="0" smtClean="0">
                <a:solidFill>
                  <a:srgbClr val="FF0000"/>
                </a:solidFill>
                <a:latin typeface="Arial" pitchFamily="34" charset="0"/>
                <a:ea typeface="+mn-ea"/>
                <a:cs typeface="Arial" pitchFamily="34" charset="0"/>
              </a:rPr>
              <a:t>çok anlamlı değildir. </a:t>
            </a:r>
            <a:r>
              <a:rPr lang="tr-TR" sz="2400" dirty="0">
                <a:solidFill>
                  <a:srgbClr val="000066"/>
                </a:solidFill>
                <a:latin typeface="Arial" pitchFamily="34" charset="0"/>
                <a:ea typeface="+mn-ea"/>
                <a:cs typeface="Arial" pitchFamily="34" charset="0"/>
              </a:rPr>
              <a:t>Çünkü önemli olan kaç kişinin kazaya uğradığı değil, kazaya uğrayan çalışan </a:t>
            </a:r>
            <a:r>
              <a:rPr lang="tr-TR" sz="2400" dirty="0" smtClean="0">
                <a:solidFill>
                  <a:srgbClr val="000066"/>
                </a:solidFill>
                <a:latin typeface="Arial" pitchFamily="34" charset="0"/>
                <a:ea typeface="+mn-ea"/>
                <a:cs typeface="Arial" pitchFamily="34" charset="0"/>
              </a:rPr>
              <a:t>sayısının standart ve kıyaslanabilir kriterlerle tespit edilmesidir. </a:t>
            </a:r>
            <a:endParaRPr lang="tr-TR" sz="2400" dirty="0">
              <a:solidFill>
                <a:srgbClr val="000066"/>
              </a:solidFill>
              <a:latin typeface="Arial" pitchFamily="34" charset="0"/>
              <a:ea typeface="+mn-ea"/>
              <a:cs typeface="Arial" pitchFamily="34" charset="0"/>
            </a:endParaRPr>
          </a:p>
          <a:p>
            <a:pPr marL="0" indent="6350" algn="just" eaLnBrk="1" hangingPunct="1">
              <a:spcBef>
                <a:spcPts val="700"/>
              </a:spcBef>
              <a:buClrTx/>
              <a:buFontTx/>
              <a:buNone/>
              <a:tabLst>
                <a:tab pos="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pPr>
            <a:r>
              <a:rPr lang="tr-TR" sz="2400" dirty="0" smtClean="0">
                <a:solidFill>
                  <a:srgbClr val="000066"/>
                </a:solidFill>
                <a:latin typeface="Arial" pitchFamily="34" charset="0"/>
                <a:ea typeface="+mn-ea"/>
                <a:cs typeface="Arial" pitchFamily="34" charset="0"/>
              </a:rPr>
              <a:t>	</a:t>
            </a:r>
          </a:p>
          <a:p>
            <a:pPr marL="0" indent="6350" algn="just" eaLnBrk="1" hangingPunct="1">
              <a:spcBef>
                <a:spcPts val="700"/>
              </a:spcBef>
              <a:buClrTx/>
              <a:buFontTx/>
              <a:buNone/>
              <a:tabLst>
                <a:tab pos="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pPr>
            <a:r>
              <a:rPr lang="tr-TR" sz="2400" dirty="0" smtClean="0">
                <a:solidFill>
                  <a:srgbClr val="000066"/>
                </a:solidFill>
                <a:latin typeface="Arial" pitchFamily="34" charset="0"/>
                <a:ea typeface="+mn-ea"/>
                <a:cs typeface="Arial" pitchFamily="34" charset="0"/>
              </a:rPr>
              <a:t>Bu nedenle, iş kazaları ile ilgili karşılaştırmalarda, </a:t>
            </a:r>
            <a:r>
              <a:rPr lang="tr-TR" sz="2400" dirty="0" smtClean="0">
                <a:solidFill>
                  <a:srgbClr val="FF0000"/>
                </a:solidFill>
                <a:latin typeface="Arial" pitchFamily="34" charset="0"/>
                <a:ea typeface="+mn-ea"/>
                <a:cs typeface="Arial" pitchFamily="34" charset="0"/>
              </a:rPr>
              <a:t>100.000 çalışan başına kaza sıklık, ağırlık oranı </a:t>
            </a:r>
            <a:r>
              <a:rPr lang="tr-TR" sz="2400" dirty="0" smtClean="0">
                <a:solidFill>
                  <a:srgbClr val="000066"/>
                </a:solidFill>
                <a:latin typeface="Arial" pitchFamily="34" charset="0"/>
                <a:ea typeface="+mn-ea"/>
                <a:cs typeface="Arial" pitchFamily="34" charset="0"/>
              </a:rPr>
              <a:t>vb. gibi kıyaslama ölçütleri kullanılmaktadır</a:t>
            </a:r>
            <a:r>
              <a:rPr lang="tr-TR" sz="2400" dirty="0" smtClean="0">
                <a:solidFill>
                  <a:srgbClr val="000066"/>
                </a:solidFill>
                <a:latin typeface="+mj-lt"/>
                <a:ea typeface="+mn-ea"/>
                <a:cs typeface="+mn-cs"/>
              </a:rPr>
              <a:t>. </a:t>
            </a:r>
            <a:endParaRPr lang="tr-TR" sz="2400" dirty="0">
              <a:solidFill>
                <a:srgbClr val="000066"/>
              </a:solidFill>
              <a:latin typeface="+mj-lt"/>
              <a:ea typeface="+mn-ea"/>
              <a:cs typeface="+mn-cs"/>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9624" y="2039444"/>
            <a:ext cx="338437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461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fld id="{47C3C1BB-A138-46D6-998D-68AF33EF407E}" type="slidenum">
              <a:rPr lang="en-US">
                <a:solidFill>
                  <a:srgbClr val="000000"/>
                </a:solidFill>
              </a:rPr>
              <a:pPr/>
              <a:t>45</a:t>
            </a:fld>
            <a:endParaRPr lang="en-US">
              <a:solidFill>
                <a:srgbClr val="000000"/>
              </a:solidFill>
            </a:endParaRPr>
          </a:p>
        </p:txBody>
      </p:sp>
      <p:sp>
        <p:nvSpPr>
          <p:cNvPr id="271362" name="Rectangle 2"/>
          <p:cNvSpPr>
            <a:spLocks noGrp="1" noChangeArrowheads="1"/>
          </p:cNvSpPr>
          <p:nvPr>
            <p:ph type="title"/>
          </p:nvPr>
        </p:nvSpPr>
        <p:spPr/>
        <p:txBody>
          <a:bodyPr/>
          <a:lstStyle/>
          <a:p>
            <a:r>
              <a:rPr lang="tr-TR" sz="4000" b="1">
                <a:solidFill>
                  <a:srgbClr val="0000FF"/>
                </a:solidFill>
                <a:latin typeface="+mj-lt"/>
              </a:rPr>
              <a:t>(ILO-LABORSTAD; 2005)</a:t>
            </a:r>
            <a:br>
              <a:rPr lang="tr-TR" sz="4000" b="1">
                <a:solidFill>
                  <a:srgbClr val="0000FF"/>
                </a:solidFill>
                <a:latin typeface="+mj-lt"/>
              </a:rPr>
            </a:br>
            <a:r>
              <a:rPr lang="tr-TR" sz="4000" b="1">
                <a:solidFill>
                  <a:srgbClr val="0000FF"/>
                </a:solidFill>
                <a:latin typeface="+mj-lt"/>
              </a:rPr>
              <a:t> </a:t>
            </a:r>
            <a:r>
              <a:rPr lang="tr-TR" sz="2400" b="1">
                <a:solidFill>
                  <a:schemeClr val="tx1"/>
                </a:solidFill>
                <a:latin typeface="+mj-lt"/>
              </a:rPr>
              <a:t>(Beher 100.000 işçi için)</a:t>
            </a:r>
            <a:r>
              <a:rPr lang="tr-TR" sz="3600" b="1">
                <a:latin typeface="+mj-lt"/>
              </a:rPr>
              <a:t> </a:t>
            </a:r>
            <a:endParaRPr lang="en-US" sz="3600" b="1">
              <a:latin typeface="+mj-lt"/>
            </a:endParaRPr>
          </a:p>
        </p:txBody>
      </p:sp>
      <p:sp>
        <p:nvSpPr>
          <p:cNvPr id="271363" name="Rectangle 3"/>
          <p:cNvSpPr>
            <a:spLocks noGrp="1" noChangeArrowheads="1"/>
          </p:cNvSpPr>
          <p:nvPr>
            <p:ph type="body" idx="1"/>
          </p:nvPr>
        </p:nvSpPr>
        <p:spPr>
          <a:solidFill>
            <a:srgbClr val="FFFFCC"/>
          </a:solidFill>
        </p:spPr>
        <p:txBody>
          <a:bodyPr/>
          <a:lstStyle/>
          <a:p>
            <a:pPr>
              <a:lnSpc>
                <a:spcPct val="90000"/>
              </a:lnSpc>
              <a:buFontTx/>
              <a:buNone/>
            </a:pPr>
            <a:r>
              <a:rPr lang="tr-TR" sz="2000" b="1" dirty="0">
                <a:solidFill>
                  <a:srgbClr val="0000FF"/>
                </a:solidFill>
                <a:latin typeface="+mj-lt"/>
              </a:rPr>
              <a:t>                                    ölüm oranları</a:t>
            </a:r>
            <a:r>
              <a:rPr lang="mr-IN" sz="2000" b="1" dirty="0">
                <a:latin typeface="+mj-lt"/>
              </a:rPr>
              <a:t>           </a:t>
            </a:r>
            <a:r>
              <a:rPr lang="tr-TR" sz="2000" b="1" dirty="0">
                <a:latin typeface="+mj-lt"/>
              </a:rPr>
              <a:t> </a:t>
            </a:r>
            <a:r>
              <a:rPr lang="mr-IN" sz="2000" b="1" dirty="0">
                <a:latin typeface="+mj-lt"/>
              </a:rPr>
              <a:t> </a:t>
            </a:r>
            <a:r>
              <a:rPr lang="tr-TR" sz="2000" b="1" dirty="0">
                <a:solidFill>
                  <a:srgbClr val="0000FF"/>
                </a:solidFill>
                <a:latin typeface="+mj-lt"/>
              </a:rPr>
              <a:t>ölümsüz kaza oranları</a:t>
            </a:r>
            <a:endParaRPr lang="mr-IN" sz="2000" b="1" dirty="0">
              <a:solidFill>
                <a:srgbClr val="0000FF"/>
              </a:solidFill>
              <a:latin typeface="+mj-lt"/>
            </a:endParaRPr>
          </a:p>
          <a:p>
            <a:pPr>
              <a:lnSpc>
                <a:spcPct val="90000"/>
              </a:lnSpc>
            </a:pPr>
            <a:r>
              <a:rPr lang="tr-TR" sz="2400" b="1" dirty="0">
                <a:latin typeface="+mj-lt"/>
              </a:rPr>
              <a:t>İngiltere</a:t>
            </a:r>
            <a:r>
              <a:rPr lang="mr-IN" sz="2400" b="1" dirty="0">
                <a:latin typeface="+mj-lt"/>
              </a:rPr>
              <a:t>                 </a:t>
            </a:r>
            <a:r>
              <a:rPr lang="tr-TR" sz="2400" b="1" dirty="0">
                <a:latin typeface="+mj-lt"/>
              </a:rPr>
              <a:t> </a:t>
            </a:r>
            <a:r>
              <a:rPr lang="mr-IN" sz="2400" b="1" dirty="0">
                <a:solidFill>
                  <a:srgbClr val="FF0000"/>
                </a:solidFill>
                <a:latin typeface="+mj-lt"/>
              </a:rPr>
              <a:t>0.6</a:t>
            </a:r>
            <a:r>
              <a:rPr lang="mr-IN" sz="2400" b="1" dirty="0">
                <a:latin typeface="+mj-lt"/>
              </a:rPr>
              <a:t>                                      562</a:t>
            </a:r>
          </a:p>
          <a:p>
            <a:pPr>
              <a:lnSpc>
                <a:spcPct val="90000"/>
              </a:lnSpc>
            </a:pPr>
            <a:r>
              <a:rPr lang="tr-TR" sz="2400" b="1" dirty="0">
                <a:latin typeface="+mj-lt"/>
              </a:rPr>
              <a:t>İsviçre</a:t>
            </a:r>
            <a:r>
              <a:rPr lang="mr-IN" sz="2400" b="1" dirty="0">
                <a:latin typeface="+mj-lt"/>
              </a:rPr>
              <a:t>                   </a:t>
            </a:r>
            <a:r>
              <a:rPr lang="tr-TR" sz="2400" b="1" dirty="0">
                <a:latin typeface="+mj-lt"/>
              </a:rPr>
              <a:t> </a:t>
            </a:r>
            <a:r>
              <a:rPr lang="mr-IN" sz="2400" b="1" dirty="0">
                <a:latin typeface="+mj-lt"/>
              </a:rPr>
              <a:t>1.3                                     2377</a:t>
            </a:r>
          </a:p>
          <a:p>
            <a:pPr>
              <a:lnSpc>
                <a:spcPct val="90000"/>
              </a:lnSpc>
            </a:pPr>
            <a:r>
              <a:rPr lang="tr-TR" sz="2400" b="1" dirty="0">
                <a:latin typeface="+mj-lt"/>
              </a:rPr>
              <a:t>İsveç</a:t>
            </a:r>
            <a:r>
              <a:rPr lang="mr-IN" sz="2400" b="1" dirty="0">
                <a:latin typeface="+mj-lt"/>
              </a:rPr>
              <a:t>                      </a:t>
            </a:r>
            <a:r>
              <a:rPr lang="tr-TR" sz="2400" b="1" dirty="0">
                <a:latin typeface="+mj-lt"/>
              </a:rPr>
              <a:t> </a:t>
            </a:r>
            <a:r>
              <a:rPr lang="mr-IN" sz="2400" b="1" dirty="0">
                <a:latin typeface="+mj-lt"/>
              </a:rPr>
              <a:t>1.6                                      </a:t>
            </a:r>
            <a:r>
              <a:rPr lang="tr-TR" sz="2400" b="1" dirty="0">
                <a:latin typeface="+mj-lt"/>
              </a:rPr>
              <a:t>757 Avustralya</a:t>
            </a:r>
            <a:r>
              <a:rPr lang="mr-IN" sz="2400" b="1" dirty="0">
                <a:latin typeface="+mj-lt"/>
              </a:rPr>
              <a:t>               2                                      1180</a:t>
            </a:r>
          </a:p>
          <a:p>
            <a:pPr>
              <a:lnSpc>
                <a:spcPct val="90000"/>
              </a:lnSpc>
            </a:pPr>
            <a:r>
              <a:rPr lang="tr-TR" sz="2400" b="1" dirty="0">
                <a:latin typeface="+mj-lt"/>
              </a:rPr>
              <a:t>Norveç</a:t>
            </a:r>
            <a:r>
              <a:rPr lang="mr-IN" sz="2400" b="1" dirty="0">
                <a:latin typeface="+mj-lt"/>
              </a:rPr>
              <a:t>                    2.1                                      899</a:t>
            </a:r>
          </a:p>
          <a:p>
            <a:pPr>
              <a:lnSpc>
                <a:spcPct val="90000"/>
              </a:lnSpc>
            </a:pPr>
            <a:r>
              <a:rPr lang="tr-TR" sz="2400" b="1" dirty="0">
                <a:latin typeface="+mj-lt"/>
              </a:rPr>
              <a:t>Finlandiya</a:t>
            </a:r>
            <a:r>
              <a:rPr lang="mr-IN" sz="2400" b="1" dirty="0">
                <a:latin typeface="+mj-lt"/>
              </a:rPr>
              <a:t>              2.4                                     2887</a:t>
            </a:r>
          </a:p>
          <a:p>
            <a:pPr>
              <a:lnSpc>
                <a:spcPct val="90000"/>
              </a:lnSpc>
            </a:pPr>
            <a:r>
              <a:rPr lang="tr-TR" sz="2400" b="1" dirty="0">
                <a:latin typeface="+mj-lt"/>
              </a:rPr>
              <a:t>Fransa</a:t>
            </a:r>
            <a:r>
              <a:rPr lang="mr-IN" sz="2400" b="1" dirty="0">
                <a:latin typeface="+mj-lt"/>
              </a:rPr>
              <a:t>                    2.7                                     3910</a:t>
            </a:r>
          </a:p>
          <a:p>
            <a:pPr>
              <a:lnSpc>
                <a:spcPct val="90000"/>
              </a:lnSpc>
            </a:pPr>
            <a:r>
              <a:rPr lang="tr-TR" sz="2400" b="1" dirty="0">
                <a:latin typeface="+mj-lt"/>
              </a:rPr>
              <a:t>Almanya</a:t>
            </a:r>
            <a:r>
              <a:rPr lang="mr-IN" sz="2400" b="1" dirty="0">
                <a:latin typeface="+mj-lt"/>
              </a:rPr>
              <a:t>                 2.8                                     2835</a:t>
            </a:r>
          </a:p>
          <a:p>
            <a:pPr>
              <a:lnSpc>
                <a:spcPct val="90000"/>
              </a:lnSpc>
            </a:pPr>
            <a:r>
              <a:rPr lang="tr-TR" sz="2400" b="1" dirty="0">
                <a:latin typeface="+mj-lt"/>
              </a:rPr>
              <a:t>Kanada</a:t>
            </a:r>
            <a:r>
              <a:rPr lang="mr-IN" sz="2400" b="1" dirty="0">
                <a:latin typeface="+mj-lt"/>
              </a:rPr>
              <a:t>                    </a:t>
            </a:r>
            <a:r>
              <a:rPr lang="tr-TR" sz="2400" b="1" dirty="0">
                <a:latin typeface="+mj-lt"/>
              </a:rPr>
              <a:t> </a:t>
            </a:r>
            <a:r>
              <a:rPr lang="mr-IN" sz="2400" b="1" dirty="0">
                <a:latin typeface="+mj-lt"/>
              </a:rPr>
              <a:t>3                                      1786</a:t>
            </a:r>
          </a:p>
          <a:p>
            <a:pPr>
              <a:lnSpc>
                <a:spcPct val="90000"/>
              </a:lnSpc>
            </a:pPr>
            <a:r>
              <a:rPr lang="tr-TR" sz="2400" b="1" dirty="0">
                <a:latin typeface="+mj-lt"/>
              </a:rPr>
              <a:t>Macaristan</a:t>
            </a:r>
            <a:r>
              <a:rPr lang="mr-IN" sz="2400" b="1" dirty="0">
                <a:latin typeface="+mj-lt"/>
              </a:rPr>
              <a:t>            </a:t>
            </a:r>
            <a:r>
              <a:rPr lang="tr-TR" sz="2400" b="1" dirty="0">
                <a:latin typeface="+mj-lt"/>
              </a:rPr>
              <a:t> </a:t>
            </a:r>
            <a:r>
              <a:rPr lang="mr-IN" sz="2400" b="1" dirty="0">
                <a:latin typeface="+mj-lt"/>
              </a:rPr>
              <a:t>3.2                                </a:t>
            </a:r>
            <a:r>
              <a:rPr lang="tr-TR" sz="2400" b="1" dirty="0">
                <a:latin typeface="+mj-lt"/>
              </a:rPr>
              <a:t>  </a:t>
            </a:r>
            <a:r>
              <a:rPr lang="mr-IN" sz="2400" b="1" dirty="0">
                <a:latin typeface="+mj-lt"/>
              </a:rPr>
              <a:t>   </a:t>
            </a:r>
            <a:r>
              <a:rPr lang="tr-TR" sz="2400" b="1" dirty="0">
                <a:latin typeface="+mj-lt"/>
              </a:rPr>
              <a:t> </a:t>
            </a:r>
            <a:r>
              <a:rPr lang="mr-IN" sz="2400" b="1" dirty="0">
                <a:latin typeface="+mj-lt"/>
              </a:rPr>
              <a:t>611</a:t>
            </a:r>
            <a:endParaRPr lang="en-US" sz="2400" b="1" dirty="0">
              <a:latin typeface="+mj-lt"/>
            </a:endParaRPr>
          </a:p>
        </p:txBody>
      </p:sp>
    </p:spTree>
    <p:extLst>
      <p:ext uri="{BB962C8B-B14F-4D97-AF65-F5344CB8AC3E}">
        <p14:creationId xmlns:p14="http://schemas.microsoft.com/office/powerpoint/2010/main" val="3930934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A4352CBC-F00F-4F12-97BB-41F23DBE1C3F}" type="slidenum">
              <a:rPr lang="en-US">
                <a:solidFill>
                  <a:srgbClr val="000000"/>
                </a:solidFill>
              </a:rPr>
              <a:pPr/>
              <a:t>46</a:t>
            </a:fld>
            <a:endParaRPr lang="en-US">
              <a:solidFill>
                <a:srgbClr val="000000"/>
              </a:solidFill>
            </a:endParaRPr>
          </a:p>
        </p:txBody>
      </p:sp>
      <p:sp>
        <p:nvSpPr>
          <p:cNvPr id="272387" name="Rectangle 3"/>
          <p:cNvSpPr>
            <a:spLocks noGrp="1" noChangeArrowheads="1"/>
          </p:cNvSpPr>
          <p:nvPr>
            <p:ph type="body" idx="4294967295"/>
          </p:nvPr>
        </p:nvSpPr>
        <p:spPr>
          <a:xfrm>
            <a:off x="468313" y="620713"/>
            <a:ext cx="8280400" cy="5832475"/>
          </a:xfrm>
          <a:solidFill>
            <a:srgbClr val="FFFFCC"/>
          </a:solidFill>
        </p:spPr>
        <p:txBody>
          <a:bodyPr/>
          <a:lstStyle/>
          <a:p>
            <a:pPr>
              <a:lnSpc>
                <a:spcPct val="80000"/>
              </a:lnSpc>
              <a:buFontTx/>
              <a:buNone/>
            </a:pPr>
            <a:r>
              <a:rPr lang="tr-TR" sz="2400" b="1" dirty="0">
                <a:solidFill>
                  <a:srgbClr val="0000FF"/>
                </a:solidFill>
                <a:latin typeface="+mj-lt"/>
              </a:rPr>
              <a:t>(devamı)</a:t>
            </a:r>
          </a:p>
          <a:p>
            <a:pPr>
              <a:lnSpc>
                <a:spcPct val="80000"/>
              </a:lnSpc>
              <a:buFontTx/>
              <a:buNone/>
            </a:pPr>
            <a:endParaRPr lang="tr-TR" sz="2400" b="1" dirty="0">
              <a:latin typeface="+mj-lt"/>
            </a:endParaRPr>
          </a:p>
          <a:p>
            <a:pPr>
              <a:lnSpc>
                <a:spcPct val="80000"/>
              </a:lnSpc>
            </a:pPr>
            <a:r>
              <a:rPr lang="tr-TR" sz="2400" b="1" dirty="0">
                <a:latin typeface="+mj-lt"/>
              </a:rPr>
              <a:t>ABD</a:t>
            </a:r>
            <a:r>
              <a:rPr lang="mr-IN" sz="2400" b="1" dirty="0">
                <a:latin typeface="+mj-lt"/>
              </a:rPr>
              <a:t>                         4                                 </a:t>
            </a:r>
            <a:r>
              <a:rPr lang="tr-TR" sz="2400" b="1" dirty="0">
                <a:latin typeface="+mj-lt"/>
              </a:rPr>
              <a:t> </a:t>
            </a:r>
            <a:r>
              <a:rPr lang="mr-IN" sz="2400" b="1" dirty="0">
                <a:latin typeface="+mj-lt"/>
              </a:rPr>
              <a:t>1.4 </a:t>
            </a:r>
            <a:r>
              <a:rPr lang="tr-TR" sz="2400" b="1" dirty="0">
                <a:latin typeface="+mj-lt"/>
              </a:rPr>
              <a:t> </a:t>
            </a:r>
            <a:r>
              <a:rPr lang="tr-TR" sz="1800" b="1" dirty="0">
                <a:solidFill>
                  <a:srgbClr val="0000FF"/>
                </a:solidFill>
                <a:latin typeface="+mj-lt"/>
              </a:rPr>
              <a:t>(</a:t>
            </a:r>
            <a:r>
              <a:rPr lang="tr-TR" sz="1600" b="1" dirty="0">
                <a:solidFill>
                  <a:srgbClr val="0000FF"/>
                </a:solidFill>
                <a:latin typeface="+mj-lt"/>
              </a:rPr>
              <a:t>200 bin saat</a:t>
            </a:r>
            <a:r>
              <a:rPr lang="tr-TR" sz="1800" b="1" dirty="0">
                <a:solidFill>
                  <a:srgbClr val="0000FF"/>
                </a:solidFill>
                <a:latin typeface="+mj-lt"/>
              </a:rPr>
              <a:t>)</a:t>
            </a:r>
            <a:endParaRPr lang="mr-IN" sz="1800" b="1" dirty="0">
              <a:solidFill>
                <a:srgbClr val="0000FF"/>
              </a:solidFill>
              <a:latin typeface="+mj-lt"/>
            </a:endParaRPr>
          </a:p>
          <a:p>
            <a:pPr>
              <a:lnSpc>
                <a:spcPct val="80000"/>
              </a:lnSpc>
            </a:pPr>
            <a:r>
              <a:rPr lang="mr-IN" sz="2400" b="1" dirty="0">
                <a:latin typeface="+mj-lt"/>
              </a:rPr>
              <a:t> </a:t>
            </a:r>
            <a:r>
              <a:rPr lang="tr-TR" sz="2400" b="1" dirty="0">
                <a:latin typeface="+mj-lt"/>
              </a:rPr>
              <a:t>İspanya</a:t>
            </a:r>
            <a:r>
              <a:rPr lang="mr-IN" sz="2400" b="1" dirty="0">
                <a:latin typeface="+mj-lt"/>
              </a:rPr>
              <a:t>                  4.5                              5999</a:t>
            </a:r>
          </a:p>
          <a:p>
            <a:pPr>
              <a:lnSpc>
                <a:spcPct val="80000"/>
              </a:lnSpc>
            </a:pPr>
            <a:r>
              <a:rPr lang="tr-TR" sz="2400" b="1" dirty="0">
                <a:latin typeface="+mj-lt"/>
              </a:rPr>
              <a:t>Güney Kore</a:t>
            </a:r>
            <a:r>
              <a:rPr lang="mr-IN" sz="2400" b="1" dirty="0">
                <a:latin typeface="+mj-lt"/>
              </a:rPr>
              <a:t>             5                                  39</a:t>
            </a:r>
          </a:p>
          <a:p>
            <a:pPr>
              <a:lnSpc>
                <a:spcPct val="80000"/>
              </a:lnSpc>
            </a:pPr>
            <a:r>
              <a:rPr lang="tr-TR" sz="2400" b="1" dirty="0">
                <a:latin typeface="+mj-lt"/>
              </a:rPr>
              <a:t>İtalya</a:t>
            </a:r>
            <a:r>
              <a:rPr lang="mr-IN" sz="2400" b="1" dirty="0">
                <a:latin typeface="+mj-lt"/>
              </a:rPr>
              <a:t>                        5                                2848</a:t>
            </a:r>
          </a:p>
          <a:p>
            <a:pPr>
              <a:lnSpc>
                <a:spcPct val="80000"/>
              </a:lnSpc>
            </a:pPr>
            <a:r>
              <a:rPr lang="tr-TR" sz="2400" b="1" dirty="0">
                <a:latin typeface="+mj-lt"/>
              </a:rPr>
              <a:t>Avusturya</a:t>
            </a:r>
            <a:r>
              <a:rPr lang="mr-IN" sz="2400" b="1" dirty="0">
                <a:latin typeface="+mj-lt"/>
              </a:rPr>
              <a:t>                5                                3847</a:t>
            </a:r>
          </a:p>
          <a:p>
            <a:pPr>
              <a:lnSpc>
                <a:spcPct val="80000"/>
              </a:lnSpc>
            </a:pPr>
            <a:r>
              <a:rPr lang="tr-TR" sz="2400" b="1" dirty="0">
                <a:latin typeface="+mj-lt"/>
              </a:rPr>
              <a:t>Polonya</a:t>
            </a:r>
            <a:r>
              <a:rPr lang="mr-IN" sz="2400" b="1" dirty="0">
                <a:latin typeface="+mj-lt"/>
              </a:rPr>
              <a:t>                    7                               3867</a:t>
            </a:r>
          </a:p>
          <a:p>
            <a:pPr>
              <a:lnSpc>
                <a:spcPct val="80000"/>
              </a:lnSpc>
            </a:pPr>
            <a:r>
              <a:rPr lang="tr-TR" sz="2400" b="1" dirty="0">
                <a:latin typeface="+mj-lt"/>
              </a:rPr>
              <a:t>Arjantin</a:t>
            </a:r>
            <a:r>
              <a:rPr lang="mr-IN" sz="2400" b="1" dirty="0">
                <a:latin typeface="+mj-lt"/>
              </a:rPr>
              <a:t>                 14.3                              8150</a:t>
            </a:r>
          </a:p>
          <a:p>
            <a:pPr>
              <a:lnSpc>
                <a:spcPct val="80000"/>
              </a:lnSpc>
            </a:pPr>
            <a:r>
              <a:rPr lang="tr-TR" sz="2400" b="1" dirty="0">
                <a:latin typeface="+mj-lt"/>
              </a:rPr>
              <a:t>Rusya</a:t>
            </a:r>
            <a:r>
              <a:rPr lang="mr-IN" sz="2400" b="1" dirty="0">
                <a:latin typeface="+mj-lt"/>
              </a:rPr>
              <a:t>                   </a:t>
            </a:r>
            <a:r>
              <a:rPr lang="tr-TR" sz="2400" b="1" dirty="0">
                <a:latin typeface="+mj-lt"/>
              </a:rPr>
              <a:t> </a:t>
            </a:r>
            <a:r>
              <a:rPr lang="mr-IN" sz="2400" b="1" dirty="0">
                <a:latin typeface="+mj-lt"/>
              </a:rPr>
              <a:t>12.4                             </a:t>
            </a:r>
            <a:r>
              <a:rPr lang="tr-TR" sz="2400" b="1" dirty="0">
                <a:latin typeface="+mj-lt"/>
              </a:rPr>
              <a:t>  </a:t>
            </a:r>
            <a:r>
              <a:rPr lang="mr-IN" sz="2400" b="1" dirty="0">
                <a:latin typeface="+mj-lt"/>
              </a:rPr>
              <a:t>300 </a:t>
            </a:r>
            <a:r>
              <a:rPr lang="tr-TR" sz="2400" b="1" dirty="0">
                <a:latin typeface="+mj-lt"/>
              </a:rPr>
              <a:t>  </a:t>
            </a:r>
            <a:r>
              <a:rPr lang="tr-TR" sz="1800" b="1" dirty="0">
                <a:solidFill>
                  <a:srgbClr val="0000FF"/>
                </a:solidFill>
                <a:latin typeface="+mj-lt"/>
              </a:rPr>
              <a:t>(ağır yar.)</a:t>
            </a:r>
            <a:endParaRPr lang="mr-IN" sz="1800" b="1" dirty="0">
              <a:solidFill>
                <a:srgbClr val="0000FF"/>
              </a:solidFill>
              <a:latin typeface="+mj-lt"/>
            </a:endParaRPr>
          </a:p>
          <a:p>
            <a:pPr>
              <a:lnSpc>
                <a:spcPct val="80000"/>
              </a:lnSpc>
            </a:pPr>
            <a:r>
              <a:rPr lang="tr-TR" sz="2400" b="1" dirty="0">
                <a:latin typeface="+mj-lt"/>
              </a:rPr>
              <a:t>Türkiye</a:t>
            </a:r>
            <a:r>
              <a:rPr lang="mr-IN" sz="2400" b="1" dirty="0">
                <a:latin typeface="+mj-lt"/>
              </a:rPr>
              <a:t>                 </a:t>
            </a:r>
            <a:r>
              <a:rPr lang="tr-TR" sz="2400" b="1" dirty="0">
                <a:latin typeface="+mj-lt"/>
              </a:rPr>
              <a:t> </a:t>
            </a:r>
            <a:r>
              <a:rPr lang="mr-IN" sz="2400" b="1" dirty="0">
                <a:latin typeface="+mj-lt"/>
              </a:rPr>
              <a:t>15.8                                24                                                     </a:t>
            </a:r>
          </a:p>
          <a:p>
            <a:pPr>
              <a:lnSpc>
                <a:spcPct val="80000"/>
              </a:lnSpc>
            </a:pPr>
            <a:r>
              <a:rPr lang="tr-TR" sz="2400" b="1" dirty="0">
                <a:latin typeface="+mj-lt"/>
              </a:rPr>
              <a:t>Hindistan</a:t>
            </a:r>
            <a:r>
              <a:rPr lang="mr-IN" sz="2400" b="1" dirty="0">
                <a:latin typeface="+mj-lt"/>
              </a:rPr>
              <a:t>               </a:t>
            </a:r>
            <a:r>
              <a:rPr lang="tr-TR" sz="2400" b="1" dirty="0">
                <a:latin typeface="+mj-lt"/>
              </a:rPr>
              <a:t> </a:t>
            </a:r>
            <a:r>
              <a:rPr lang="mr-IN" sz="2400" b="1" dirty="0">
                <a:solidFill>
                  <a:srgbClr val="FF0000"/>
                </a:solidFill>
                <a:latin typeface="+mj-lt"/>
              </a:rPr>
              <a:t>30 </a:t>
            </a:r>
            <a:r>
              <a:rPr lang="mr-IN" sz="2400" b="1" dirty="0">
                <a:latin typeface="+mj-lt"/>
              </a:rPr>
              <a:t>                               325 </a:t>
            </a:r>
            <a:r>
              <a:rPr lang="tr-TR" sz="2400" b="1" dirty="0">
                <a:latin typeface="+mj-lt"/>
              </a:rPr>
              <a:t>    </a:t>
            </a:r>
            <a:r>
              <a:rPr lang="tr-TR" sz="1800" b="1" dirty="0">
                <a:solidFill>
                  <a:srgbClr val="0000FF"/>
                </a:solidFill>
                <a:latin typeface="+mj-lt"/>
              </a:rPr>
              <a:t>(</a:t>
            </a:r>
            <a:r>
              <a:rPr lang="tr-TR" sz="1800" b="1" dirty="0">
                <a:solidFill>
                  <a:srgbClr val="FF0000"/>
                </a:solidFill>
                <a:latin typeface="+mj-lt"/>
              </a:rPr>
              <a:t>maden)</a:t>
            </a:r>
            <a:endParaRPr lang="mr-IN" sz="1800" b="1" dirty="0">
              <a:solidFill>
                <a:srgbClr val="FF0000"/>
              </a:solidFill>
              <a:latin typeface="+mj-lt"/>
            </a:endParaRPr>
          </a:p>
          <a:p>
            <a:pPr>
              <a:lnSpc>
                <a:spcPct val="80000"/>
              </a:lnSpc>
            </a:pPr>
            <a:r>
              <a:rPr lang="tr-TR" sz="2400" b="1" dirty="0">
                <a:latin typeface="+mj-lt"/>
              </a:rPr>
              <a:t>Meksika</a:t>
            </a:r>
            <a:r>
              <a:rPr lang="mr-IN" sz="2400" b="1" dirty="0">
                <a:latin typeface="+mj-lt"/>
              </a:rPr>
              <a:t>                  11             </a:t>
            </a:r>
            <a:r>
              <a:rPr lang="tr-TR" sz="2400" b="1" dirty="0">
                <a:latin typeface="+mj-lt"/>
              </a:rPr>
              <a:t> </a:t>
            </a:r>
            <a:r>
              <a:rPr lang="mr-IN" sz="2400" b="1" dirty="0">
                <a:latin typeface="+mj-lt"/>
              </a:rPr>
              <a:t>                  2931</a:t>
            </a:r>
            <a:endParaRPr lang="tr-TR" sz="2400" b="1" dirty="0">
              <a:latin typeface="+mj-lt"/>
            </a:endParaRPr>
          </a:p>
          <a:p>
            <a:pPr>
              <a:lnSpc>
                <a:spcPct val="80000"/>
              </a:lnSpc>
            </a:pPr>
            <a:r>
              <a:rPr lang="tr-TR" sz="2400" b="1" dirty="0">
                <a:latin typeface="+mj-lt"/>
              </a:rPr>
              <a:t>Çin</a:t>
            </a:r>
            <a:r>
              <a:rPr lang="mr-IN" sz="2400" b="1" dirty="0">
                <a:latin typeface="+mj-lt"/>
              </a:rPr>
              <a:t>                         </a:t>
            </a:r>
            <a:r>
              <a:rPr lang="tr-TR" sz="2400" b="1" dirty="0">
                <a:latin typeface="+mj-lt"/>
              </a:rPr>
              <a:t>   </a:t>
            </a:r>
            <a:r>
              <a:rPr lang="mr-IN" sz="2400" b="1" dirty="0">
                <a:latin typeface="+mj-lt"/>
              </a:rPr>
              <a:t>-                                    -</a:t>
            </a:r>
          </a:p>
          <a:p>
            <a:pPr>
              <a:lnSpc>
                <a:spcPct val="80000"/>
              </a:lnSpc>
            </a:pPr>
            <a:endParaRPr lang="tr-TR" sz="2400" b="1" dirty="0">
              <a:latin typeface="+mj-lt"/>
            </a:endParaRPr>
          </a:p>
          <a:p>
            <a:pPr>
              <a:lnSpc>
                <a:spcPct val="80000"/>
              </a:lnSpc>
            </a:pPr>
            <a:endParaRPr lang="en-US" sz="2400" b="1" dirty="0">
              <a:latin typeface="+mj-lt"/>
            </a:endParaRPr>
          </a:p>
        </p:txBody>
      </p:sp>
    </p:spTree>
    <p:extLst>
      <p:ext uri="{BB962C8B-B14F-4D97-AF65-F5344CB8AC3E}">
        <p14:creationId xmlns:p14="http://schemas.microsoft.com/office/powerpoint/2010/main" val="2906597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41" y="260648"/>
            <a:ext cx="8712968" cy="6192688"/>
          </a:xfrm>
        </p:spPr>
        <p:txBody>
          <a:bodyPr>
            <a:normAutofit fontScale="62500" lnSpcReduction="20000"/>
          </a:bodyPr>
          <a:lstStyle/>
          <a:p>
            <a:pPr marL="0" indent="0" algn="just">
              <a:buNone/>
            </a:pPr>
            <a:r>
              <a:rPr lang="tr-TR" sz="4500" u="sng" dirty="0" smtClean="0">
                <a:latin typeface="+mj-lt"/>
              </a:rPr>
              <a:t>ÖNEMLİ NOT:  </a:t>
            </a:r>
            <a:r>
              <a:rPr lang="tr-TR" dirty="0" smtClean="0">
                <a:latin typeface="+mj-lt"/>
                <a:cs typeface="Arial" pitchFamily="34" charset="0"/>
              </a:rPr>
              <a:t>Birtakım yayın organları ve kuruluşlar zaman   zaman ‘’Türkiye’nin iş kazaları oranı’’ bakımından Avrupa’da birinci, Dünya’da ise 3. olduğu şeklinde ifadeler kullanmaktadırlar.</a:t>
            </a:r>
          </a:p>
          <a:p>
            <a:pPr marL="0" indent="0" algn="just">
              <a:buNone/>
            </a:pPr>
            <a:r>
              <a:rPr lang="tr-TR" dirty="0" smtClean="0">
                <a:latin typeface="+mj-lt"/>
                <a:cs typeface="Arial" pitchFamily="34" charset="0"/>
              </a:rPr>
              <a:t>Türkiye’nin iş güvenliği notunun çok iyi olmadığı herkesçe bilinen bir husustur. Ancak, Dünya’da en kötü durumdakiler arasında üçüncü sırada olduğu </a:t>
            </a:r>
            <a:r>
              <a:rPr lang="tr-TR" dirty="0" err="1" smtClean="0">
                <a:latin typeface="+mj-lt"/>
                <a:cs typeface="Arial" pitchFamily="34" charset="0"/>
              </a:rPr>
              <a:t>iddası</a:t>
            </a:r>
            <a:r>
              <a:rPr lang="tr-TR" dirty="0" smtClean="0">
                <a:latin typeface="+mj-lt"/>
                <a:cs typeface="Arial" pitchFamily="34" charset="0"/>
              </a:rPr>
              <a:t> gerçeği yansıtmamaktadır. Çünkü, ILO istatistiklerinin </a:t>
            </a:r>
            <a:r>
              <a:rPr lang="tr-TR" dirty="0">
                <a:latin typeface="+mj-lt"/>
                <a:cs typeface="Arial" pitchFamily="34" charset="0"/>
              </a:rPr>
              <a:t>(LABORSTAT) </a:t>
            </a:r>
            <a:r>
              <a:rPr lang="tr-TR" dirty="0" smtClean="0">
                <a:latin typeface="+mj-lt"/>
                <a:cs typeface="Arial" pitchFamily="34" charset="0"/>
              </a:rPr>
              <a:t>incelenmesinden  de görüleceği gibi </a:t>
            </a:r>
            <a:r>
              <a:rPr lang="tr-TR" dirty="0" smtClean="0">
                <a:solidFill>
                  <a:srgbClr val="0070C0"/>
                </a:solidFill>
                <a:latin typeface="+mj-lt"/>
                <a:cs typeface="Arial" pitchFamily="34" charset="0"/>
              </a:rPr>
              <a:t>Afrika ve bazı Latin Amerika ve Asya ülkeleri dahil çok sayıda ülke (60 civarında) ILO’ya  bu konuda </a:t>
            </a:r>
            <a:r>
              <a:rPr lang="tr-TR" dirty="0" err="1" smtClean="0">
                <a:solidFill>
                  <a:srgbClr val="0070C0"/>
                </a:solidFill>
                <a:latin typeface="+mj-lt"/>
                <a:cs typeface="Arial" pitchFamily="34" charset="0"/>
              </a:rPr>
              <a:t>herhangibir</a:t>
            </a:r>
            <a:r>
              <a:rPr lang="tr-TR" dirty="0" smtClean="0">
                <a:solidFill>
                  <a:srgbClr val="0070C0"/>
                </a:solidFill>
                <a:latin typeface="+mj-lt"/>
                <a:cs typeface="Arial" pitchFamily="34" charset="0"/>
              </a:rPr>
              <a:t> istatistik göndermemekte, gönderenlerin önemli bir kısmı ise (Rusya, Çin, Hindistan, Pakistan, Endonezya vd.) ya sadece ülkenin belirli bir bölümü ile veya belirli sektörler ile ilgili eksik istatistikler göndermekte ya da ILO’nun talep ettiği standart istatistiki veri oluşturma kriterlerini kullanmamaktadır.</a:t>
            </a:r>
          </a:p>
          <a:p>
            <a:pPr marL="0" indent="0" algn="just">
              <a:buNone/>
            </a:pPr>
            <a:endParaRPr lang="tr-TR" dirty="0" smtClean="0">
              <a:latin typeface="+mj-lt"/>
              <a:cs typeface="Arial" pitchFamily="34" charset="0"/>
            </a:endParaRPr>
          </a:p>
          <a:p>
            <a:pPr marL="0" indent="0" algn="just">
              <a:buNone/>
            </a:pPr>
            <a:r>
              <a:rPr lang="tr-TR" dirty="0" smtClean="0">
                <a:latin typeface="+mj-lt"/>
                <a:cs typeface="Arial" pitchFamily="34" charset="0"/>
              </a:rPr>
              <a:t>Diğer taraftan, ILO teknik ekiplerinin veya uluslararası işçi sendikaları konfederasyonlarının zaman zaman ortaya çıkarıp belgeledikleri üzere, </a:t>
            </a:r>
            <a:r>
              <a:rPr lang="tr-TR" dirty="0" smtClean="0">
                <a:solidFill>
                  <a:srgbClr val="0070C0"/>
                </a:solidFill>
                <a:latin typeface="+mj-lt"/>
                <a:cs typeface="Arial" pitchFamily="34" charset="0"/>
              </a:rPr>
              <a:t>bazı ülkeler gerçek istatistiki veriler yerine manipüle edilmiş, gerçeği yansıtmayan bilgileri vermektedirler.</a:t>
            </a:r>
          </a:p>
          <a:p>
            <a:pPr marL="0" indent="0" algn="just">
              <a:buNone/>
            </a:pPr>
            <a:endParaRPr lang="tr-TR" dirty="0">
              <a:latin typeface="+mj-lt"/>
              <a:cs typeface="Arial" pitchFamily="34" charset="0"/>
            </a:endParaRPr>
          </a:p>
          <a:p>
            <a:pPr marL="0" indent="0" algn="just">
              <a:buNone/>
            </a:pPr>
            <a:r>
              <a:rPr lang="tr-TR" dirty="0" smtClean="0">
                <a:latin typeface="+mj-lt"/>
                <a:cs typeface="Arial" pitchFamily="34" charset="0"/>
              </a:rPr>
              <a:t>Bu durumda, her ne kadar Avrupa ülkeleri ile kıyaslandığında olumsuz anlamda ilk sıralarda yer aldığı doğru olsa da,  </a:t>
            </a:r>
            <a:r>
              <a:rPr lang="tr-TR" dirty="0" smtClean="0">
                <a:solidFill>
                  <a:srgbClr val="FF0000"/>
                </a:solidFill>
                <a:latin typeface="+mj-lt"/>
                <a:cs typeface="Arial" pitchFamily="34" charset="0"/>
              </a:rPr>
              <a:t>Türkiye’nin, Dünya’da 3. sırada olduğunu öne sürebilmek için yeterli ve güvenilir istatistiki kaynak bulmak bugün için mümkün görülmemektedir.</a:t>
            </a:r>
            <a:endParaRPr lang="tr-TR" dirty="0">
              <a:solidFill>
                <a:srgbClr val="FF0000"/>
              </a:solidFill>
              <a:latin typeface="+mj-lt"/>
              <a:cs typeface="Arial" pitchFamily="34" charset="0"/>
            </a:endParaRPr>
          </a:p>
          <a:p>
            <a:pPr marL="0" indent="0" algn="just">
              <a:buNone/>
            </a:pPr>
            <a:endParaRPr lang="tr-TR" sz="2400" dirty="0" smtClean="0">
              <a:latin typeface="+mj-lt"/>
              <a:cs typeface="Arial" pitchFamily="34" charset="0"/>
            </a:endParaRPr>
          </a:p>
          <a:p>
            <a:pPr marL="0" indent="0" algn="just">
              <a:buNone/>
            </a:pPr>
            <a:endParaRPr lang="tr-TR" sz="2400" dirty="0">
              <a:latin typeface="+mj-lt"/>
              <a:cs typeface="Arial" pitchFamily="34" charset="0"/>
            </a:endParaRPr>
          </a:p>
        </p:txBody>
      </p:sp>
      <p:sp>
        <p:nvSpPr>
          <p:cNvPr id="2" name="Slayt Numarası Yer Tutucusu 1"/>
          <p:cNvSpPr>
            <a:spLocks noGrp="1"/>
          </p:cNvSpPr>
          <p:nvPr>
            <p:ph type="sldNum" sz="quarter" idx="12"/>
          </p:nvPr>
        </p:nvSpPr>
        <p:spPr/>
        <p:txBody>
          <a:bodyPr/>
          <a:lstStyle/>
          <a:p>
            <a:fld id="{97FF36CF-0C8A-40F4-AEE4-8486D73F3593}" type="slidenum">
              <a:rPr lang="en-US" smtClean="0">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1937438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83568" y="2636912"/>
            <a:ext cx="8229600" cy="4525963"/>
          </a:xfrm>
        </p:spPr>
        <p:txBody>
          <a:bodyPr/>
          <a:lstStyle/>
          <a:p>
            <a:pPr marL="0" indent="0">
              <a:buNone/>
            </a:pPr>
            <a:r>
              <a:rPr lang="tr-TR" sz="6600" dirty="0" smtClean="0">
                <a:latin typeface="+mj-lt"/>
              </a:rPr>
              <a:t>TÜRKİYE’DE DURUM</a:t>
            </a:r>
            <a:endParaRPr lang="tr-TR" sz="6600" dirty="0">
              <a:latin typeface="+mj-lt"/>
            </a:endParaRPr>
          </a:p>
        </p:txBody>
      </p:sp>
      <p:sp>
        <p:nvSpPr>
          <p:cNvPr id="2" name="Slayt Numarası Yer Tutucusu 1"/>
          <p:cNvSpPr>
            <a:spLocks noGrp="1"/>
          </p:cNvSpPr>
          <p:nvPr>
            <p:ph type="sldNum" sz="quarter" idx="12"/>
          </p:nvPr>
        </p:nvSpPr>
        <p:spPr/>
        <p:txBody>
          <a:bodyPr/>
          <a:lstStyle/>
          <a:p>
            <a:fld id="{97FF36CF-0C8A-40F4-AEE4-8486D73F3593}"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1686209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5 Slayt Numarası Yer Tutucusu"/>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p>
        </p:txBody>
      </p:sp>
      <p:sp>
        <p:nvSpPr>
          <p:cNvPr id="233474" name="Rectangle 3"/>
          <p:cNvSpPr>
            <a:spLocks noGrp="1" noChangeArrowheads="1"/>
          </p:cNvSpPr>
          <p:nvPr>
            <p:ph type="body" idx="4294967295"/>
          </p:nvPr>
        </p:nvSpPr>
        <p:spPr>
          <a:xfrm>
            <a:off x="0" y="381000"/>
            <a:ext cx="8915400" cy="6172200"/>
          </a:xfrm>
        </p:spPr>
        <p:txBody>
          <a:bodyPr/>
          <a:lstStyle/>
          <a:p>
            <a:pPr marL="341313" indent="-341313">
              <a:buFont typeface="Wingdings" pitchFamily="2" charset="2"/>
              <a:buNone/>
            </a:pPr>
            <a:endParaRPr lang="en-US" sz="2400" smtClean="0">
              <a:latin typeface="+mj-lt"/>
            </a:endParaRPr>
          </a:p>
          <a:p>
            <a:pPr marL="341313" indent="-341313">
              <a:buFont typeface="Wingdings" pitchFamily="2" charset="2"/>
              <a:buNone/>
            </a:pPr>
            <a:endParaRPr lang="en-US" sz="2400" smtClean="0">
              <a:latin typeface="+mj-lt"/>
            </a:endParaRPr>
          </a:p>
        </p:txBody>
      </p:sp>
      <p:graphicFrame>
        <p:nvGraphicFramePr>
          <p:cNvPr id="218116" name="Group 64"/>
          <p:cNvGraphicFramePr>
            <a:graphicFrameLocks noGrp="1"/>
          </p:cNvGraphicFramePr>
          <p:nvPr>
            <p:extLst>
              <p:ext uri="{D42A27DB-BD31-4B8C-83A1-F6EECF244321}">
                <p14:modId xmlns:p14="http://schemas.microsoft.com/office/powerpoint/2010/main" val="3983862707"/>
              </p:ext>
            </p:extLst>
          </p:nvPr>
        </p:nvGraphicFramePr>
        <p:xfrm>
          <a:off x="1295400" y="484292"/>
          <a:ext cx="6248400" cy="1230208"/>
        </p:xfrm>
        <a:graphic>
          <a:graphicData uri="http://schemas.openxmlformats.org/drawingml/2006/table">
            <a:tbl>
              <a:tblPr/>
              <a:tblGrid>
                <a:gridCol w="6248400"/>
              </a:tblGrid>
              <a:tr h="123020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3200" b="1" i="0" u="none" strike="noStrike" cap="none" normalizeH="0" baseline="0" dirty="0" smtClean="0">
                          <a:ln>
                            <a:noFill/>
                          </a:ln>
                          <a:solidFill>
                            <a:schemeClr val="tx1"/>
                          </a:solidFill>
                          <a:effectLst/>
                          <a:latin typeface="+mj-lt"/>
                          <a:cs typeface="Arial" charset="0"/>
                        </a:rPr>
                        <a:t>ÇALIŞMA VE SOSYAL GÜVENLİK BAKANLIĞI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8122" name="Group 178"/>
          <p:cNvGraphicFramePr>
            <a:graphicFrameLocks noGrp="1"/>
          </p:cNvGraphicFramePr>
          <p:nvPr>
            <p:extLst>
              <p:ext uri="{D42A27DB-BD31-4B8C-83A1-F6EECF244321}">
                <p14:modId xmlns:p14="http://schemas.microsoft.com/office/powerpoint/2010/main" val="3462439598"/>
              </p:ext>
            </p:extLst>
          </p:nvPr>
        </p:nvGraphicFramePr>
        <p:xfrm>
          <a:off x="266700" y="2009775"/>
          <a:ext cx="2362200" cy="1554480"/>
        </p:xfrm>
        <a:graphic>
          <a:graphicData uri="http://schemas.openxmlformats.org/drawingml/2006/table">
            <a:tbl>
              <a:tblPr/>
              <a:tblGrid>
                <a:gridCol w="2362200"/>
              </a:tblGrid>
              <a:tr h="99060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400" b="1" i="0" u="sng" strike="noStrike" cap="none" normalizeH="0" baseline="0" dirty="0" smtClean="0">
                          <a:ln>
                            <a:noFill/>
                          </a:ln>
                          <a:solidFill>
                            <a:srgbClr val="FFFF00"/>
                          </a:solidFill>
                          <a:effectLst/>
                          <a:latin typeface="Calibri" pitchFamily="34" charset="0"/>
                          <a:cs typeface="Arial" pitchFamily="34" charset="0"/>
                        </a:rPr>
                        <a:t>DENETİM</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rgbClr val="FFFF00"/>
                          </a:solidFill>
                          <a:effectLst/>
                          <a:latin typeface="Calibri" pitchFamily="34" charset="0"/>
                          <a:cs typeface="Arial" pitchFamily="34" charset="0"/>
                        </a:rPr>
                        <a:t>İŞ TEFTİŞ KURULU BAŞKANLIĞI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218128" name="Group 177"/>
          <p:cNvGraphicFramePr>
            <a:graphicFrameLocks noGrp="1"/>
          </p:cNvGraphicFramePr>
          <p:nvPr>
            <p:extLst>
              <p:ext uri="{D42A27DB-BD31-4B8C-83A1-F6EECF244321}">
                <p14:modId xmlns:p14="http://schemas.microsoft.com/office/powerpoint/2010/main" val="602247275"/>
              </p:ext>
            </p:extLst>
          </p:nvPr>
        </p:nvGraphicFramePr>
        <p:xfrm>
          <a:off x="3086100" y="2009775"/>
          <a:ext cx="2743200" cy="1310640"/>
        </p:xfrm>
        <a:graphic>
          <a:graphicData uri="http://schemas.openxmlformats.org/drawingml/2006/table">
            <a:tbl>
              <a:tblPr/>
              <a:tblGrid>
                <a:gridCol w="2743200"/>
              </a:tblGrid>
              <a:tr h="99060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sng" strike="noStrike" cap="none" normalizeH="0" baseline="0" dirty="0" smtClean="0">
                          <a:ln>
                            <a:noFill/>
                          </a:ln>
                          <a:solidFill>
                            <a:schemeClr val="bg1"/>
                          </a:solidFill>
                          <a:effectLst/>
                          <a:latin typeface="Arial Unicode MS" pitchFamily="34" charset="-128"/>
                          <a:cs typeface="Arial" pitchFamily="34" charset="0"/>
                        </a:rPr>
                        <a:t>ANA HİZMET BİRİMİ</a:t>
                      </a:r>
                      <a:endParaRPr kumimoji="0" lang="en-US" sz="2000" b="1" i="0" u="sng" strike="noStrike" cap="none" normalizeH="0" baseline="0" dirty="0" smtClean="0">
                        <a:ln>
                          <a:noFill/>
                        </a:ln>
                        <a:solidFill>
                          <a:schemeClr val="bg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dirty="0" smtClean="0">
                          <a:ln>
                            <a:noFill/>
                          </a:ln>
                          <a:solidFill>
                            <a:schemeClr val="bg1"/>
                          </a:solidFill>
                          <a:effectLst/>
                          <a:latin typeface="Calibri" pitchFamily="34" charset="0"/>
                          <a:cs typeface="Arial" pitchFamily="34" charset="0"/>
                        </a:rPr>
                        <a:t>İŞ SAĞLIĞI VE GÜVENLİĞİ GENEL MÜDÜRLÜĞÜ</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bl>
          </a:graphicData>
        </a:graphic>
      </p:graphicFrame>
      <p:graphicFrame>
        <p:nvGraphicFramePr>
          <p:cNvPr id="218134" name="Group 172"/>
          <p:cNvGraphicFramePr>
            <a:graphicFrameLocks noGrp="1"/>
          </p:cNvGraphicFramePr>
          <p:nvPr>
            <p:extLst>
              <p:ext uri="{D42A27DB-BD31-4B8C-83A1-F6EECF244321}">
                <p14:modId xmlns:p14="http://schemas.microsoft.com/office/powerpoint/2010/main" val="1002681250"/>
              </p:ext>
            </p:extLst>
          </p:nvPr>
        </p:nvGraphicFramePr>
        <p:xfrm>
          <a:off x="6134100" y="2009775"/>
          <a:ext cx="2743200" cy="1463064"/>
        </p:xfrm>
        <a:graphic>
          <a:graphicData uri="http://schemas.openxmlformats.org/drawingml/2006/table">
            <a:tbl>
              <a:tblPr/>
              <a:tblGrid>
                <a:gridCol w="2743200"/>
              </a:tblGrid>
              <a:tr h="118903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sng" strike="noStrike" cap="none" normalizeH="0" baseline="0" dirty="0" smtClean="0">
                          <a:ln>
                            <a:noFill/>
                          </a:ln>
                          <a:solidFill>
                            <a:schemeClr val="tx1"/>
                          </a:solidFill>
                          <a:effectLst/>
                          <a:latin typeface="Arial Unicode MS" pitchFamily="34" charset="-128"/>
                          <a:cs typeface="Arial" charset="0"/>
                        </a:rPr>
                        <a:t>EĞİTİM VE ARAŞTIRMA</a:t>
                      </a:r>
                      <a:endParaRPr kumimoji="0" lang="en-US" sz="4000" b="1" i="0" u="sng" strike="noStrike" cap="none" normalizeH="0" baseline="0" dirty="0" smtClean="0">
                        <a:ln>
                          <a:noFill/>
                        </a:ln>
                        <a:solidFill>
                          <a:schemeClr val="tx1"/>
                        </a:solidFill>
                        <a:effectLst/>
                        <a:latin typeface="Tahom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cs typeface="Arial" charset="0"/>
                        </a:rPr>
                        <a:t>ÇALIŞMA VE SOSYAL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cs typeface="Arial" charset="0"/>
                        </a:rPr>
                        <a:t>GÜVENLİK EĞİTİM</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chemeClr val="tx1"/>
                          </a:solidFill>
                          <a:effectLst/>
                          <a:latin typeface="Calibri" pitchFamily="34" charset="0"/>
                          <a:cs typeface="Arial" charset="0"/>
                        </a:rPr>
                        <a:t>VE ARAŞTIRMA MERKEZİ</a:t>
                      </a:r>
                      <a:endParaRPr kumimoji="0" lang="tr-TR" sz="1800" b="1" i="0" u="none" strike="noStrike" cap="none" normalizeH="0" baseline="0" dirty="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chemeClr val="tx1"/>
                          </a:solidFill>
                          <a:effectLst/>
                          <a:latin typeface="Calibri" pitchFamily="34" charset="0"/>
                          <a:cs typeface="Arial" charset="0"/>
                        </a:rPr>
                        <a:t>(ÇASGEM)</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marT="45732" marB="4573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graphicFrame>
        <p:nvGraphicFramePr>
          <p:cNvPr id="218140" name="Group 182"/>
          <p:cNvGraphicFramePr>
            <a:graphicFrameLocks noGrp="1"/>
          </p:cNvGraphicFramePr>
          <p:nvPr>
            <p:extLst>
              <p:ext uri="{D42A27DB-BD31-4B8C-83A1-F6EECF244321}">
                <p14:modId xmlns:p14="http://schemas.microsoft.com/office/powerpoint/2010/main" val="1410271712"/>
              </p:ext>
            </p:extLst>
          </p:nvPr>
        </p:nvGraphicFramePr>
        <p:xfrm>
          <a:off x="328613" y="3976688"/>
          <a:ext cx="2362200" cy="2529840"/>
        </p:xfrm>
        <a:graphic>
          <a:graphicData uri="http://schemas.openxmlformats.org/drawingml/2006/table">
            <a:tbl>
              <a:tblPr/>
              <a:tblGrid>
                <a:gridCol w="2362200"/>
              </a:tblGrid>
              <a:tr h="167640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sng" strike="noStrike" cap="none" normalizeH="0" baseline="0" dirty="0" smtClean="0">
                          <a:ln>
                            <a:noFill/>
                          </a:ln>
                          <a:solidFill>
                            <a:srgbClr val="FFFF00"/>
                          </a:solidFill>
                          <a:effectLst/>
                          <a:latin typeface="Calibri" pitchFamily="34" charset="0"/>
                          <a:cs typeface="Arial" pitchFamily="34" charset="0"/>
                        </a:rPr>
                        <a:t>İŞ TEFTİŞ GRUP</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sng" strike="noStrike" cap="none" normalizeH="0" baseline="0" dirty="0" smtClean="0">
                          <a:ln>
                            <a:noFill/>
                          </a:ln>
                          <a:solidFill>
                            <a:srgbClr val="FFFF00"/>
                          </a:solidFill>
                          <a:effectLst/>
                          <a:latin typeface="Calibri" pitchFamily="34" charset="0"/>
                          <a:cs typeface="Arial" pitchFamily="34" charset="0"/>
                        </a:rPr>
                        <a:t>BAŞKANLIKLARI</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en-US" sz="2000" b="1" i="0" u="none" strike="noStrike" cap="none" normalizeH="0" baseline="0" dirty="0" smtClean="0">
                        <a:ln>
                          <a:noFill/>
                        </a:ln>
                        <a:solidFill>
                          <a:srgbClr val="FFFF00"/>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dirty="0" err="1" smtClean="0">
                          <a:ln>
                            <a:noFill/>
                          </a:ln>
                          <a:solidFill>
                            <a:srgbClr val="FFFF00"/>
                          </a:solidFill>
                          <a:effectLst/>
                          <a:latin typeface="Calibri" pitchFamily="34" charset="0"/>
                          <a:cs typeface="Arial" pitchFamily="34" charset="0"/>
                        </a:rPr>
                        <a:t>Ankara,İstanbul</a:t>
                      </a:r>
                      <a:r>
                        <a:rPr kumimoji="0" lang="en-US" sz="2000" b="1" i="0" u="none" strike="noStrike" cap="none" normalizeH="0" baseline="0" dirty="0" smtClean="0">
                          <a:ln>
                            <a:noFill/>
                          </a:ln>
                          <a:solidFill>
                            <a:srgbClr val="FFFF00"/>
                          </a:solidFill>
                          <a:effectLst/>
                          <a:latin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dirty="0" smtClean="0">
                          <a:ln>
                            <a:noFill/>
                          </a:ln>
                          <a:solidFill>
                            <a:srgbClr val="FFFF00"/>
                          </a:solidFill>
                          <a:effectLst/>
                          <a:latin typeface="Calibri" pitchFamily="34" charset="0"/>
                          <a:cs typeface="Arial" pitchFamily="34" charset="0"/>
                        </a:rPr>
                        <a:t>İzmir, Adana,</a:t>
                      </a:r>
                      <a:r>
                        <a:rPr kumimoji="0" lang="tr-TR" sz="2000" b="1" i="0" u="none" strike="noStrike" cap="none" normalizeH="0" baseline="0" dirty="0" smtClean="0">
                          <a:ln>
                            <a:noFill/>
                          </a:ln>
                          <a:solidFill>
                            <a:srgbClr val="FFFF00"/>
                          </a:solidFill>
                          <a:effectLst/>
                          <a:latin typeface="Calibri" pitchFamily="34" charset="0"/>
                          <a:cs typeface="Arial" pitchFamily="34" charset="0"/>
                        </a:rPr>
                        <a:t> </a:t>
                      </a:r>
                      <a:r>
                        <a:rPr kumimoji="0" lang="en-US" sz="2000" b="1" i="0" u="none" strike="noStrike" cap="none" normalizeH="0" baseline="0" dirty="0" smtClean="0">
                          <a:ln>
                            <a:noFill/>
                          </a:ln>
                          <a:solidFill>
                            <a:srgbClr val="FFFF00"/>
                          </a:solidFill>
                          <a:effectLst/>
                          <a:latin typeface="Calibri" pitchFamily="34" charset="0"/>
                          <a:cs typeface="Arial" pitchFamily="34" charset="0"/>
                        </a:rPr>
                        <a:t>Bursa, </a:t>
                      </a:r>
                      <a:r>
                        <a:rPr kumimoji="0" lang="en-US" sz="2000" b="1" i="0" u="none" strike="noStrike" cap="none" normalizeH="0" baseline="0" dirty="0" err="1" smtClean="0">
                          <a:ln>
                            <a:noFill/>
                          </a:ln>
                          <a:solidFill>
                            <a:srgbClr val="FFFF00"/>
                          </a:solidFill>
                          <a:effectLst/>
                          <a:latin typeface="Calibri" pitchFamily="34" charset="0"/>
                          <a:cs typeface="Arial" pitchFamily="34" charset="0"/>
                        </a:rPr>
                        <a:t>Malatya,Erzurum</a:t>
                      </a:r>
                      <a:r>
                        <a:rPr kumimoji="0" lang="en-US" sz="2000" b="1" i="0" u="none" strike="noStrike" cap="none" normalizeH="0" baseline="0" dirty="0" smtClean="0">
                          <a:ln>
                            <a:noFill/>
                          </a:ln>
                          <a:solidFill>
                            <a:srgbClr val="FFFF00"/>
                          </a:solidFill>
                          <a:effectLst/>
                          <a:latin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dirty="0" err="1" smtClean="0">
                          <a:ln>
                            <a:noFill/>
                          </a:ln>
                          <a:solidFill>
                            <a:srgbClr val="FFFF00"/>
                          </a:solidFill>
                          <a:effectLst/>
                          <a:latin typeface="Calibri" pitchFamily="34" charset="0"/>
                          <a:cs typeface="Arial" pitchFamily="34" charset="0"/>
                        </a:rPr>
                        <a:t>Samsun,Zonguldak,Antalya</a:t>
                      </a:r>
                      <a:endParaRPr kumimoji="0" lang="en-US" sz="2000" b="1" i="0" u="none" strike="noStrike" cap="none" normalizeH="0" baseline="0" dirty="0" smtClean="0">
                        <a:ln>
                          <a:noFill/>
                        </a:ln>
                        <a:solidFill>
                          <a:srgbClr val="FFFF00"/>
                        </a:solidFill>
                        <a:effectLst/>
                        <a:latin typeface="Calibri"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218146" name="Group 183"/>
          <p:cNvGraphicFramePr>
            <a:graphicFrameLocks noGrp="1"/>
          </p:cNvGraphicFramePr>
          <p:nvPr>
            <p:extLst>
              <p:ext uri="{D42A27DB-BD31-4B8C-83A1-F6EECF244321}">
                <p14:modId xmlns:p14="http://schemas.microsoft.com/office/powerpoint/2010/main" val="1173937310"/>
              </p:ext>
            </p:extLst>
          </p:nvPr>
        </p:nvGraphicFramePr>
        <p:xfrm>
          <a:off x="2933700" y="3990975"/>
          <a:ext cx="3124200" cy="1243584"/>
        </p:xfrm>
        <a:graphic>
          <a:graphicData uri="http://schemas.openxmlformats.org/drawingml/2006/table">
            <a:tbl>
              <a:tblPr/>
              <a:tblGrid>
                <a:gridCol w="3124200"/>
              </a:tblGrid>
              <a:tr h="1143000">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sng" strike="noStrike" cap="none" normalizeH="0" baseline="0" dirty="0" smtClean="0">
                          <a:ln>
                            <a:noFill/>
                          </a:ln>
                          <a:solidFill>
                            <a:schemeClr val="bg1"/>
                          </a:solidFill>
                          <a:effectLst/>
                          <a:latin typeface="Calibri" pitchFamily="34" charset="0"/>
                          <a:cs typeface="Arial" pitchFamily="34" charset="0"/>
                        </a:rPr>
                        <a:t>ÖLÇÜM, ANALİZ, İNCELEME, ARAŞTIRMA </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bg1"/>
                          </a:solidFill>
                          <a:effectLst/>
                          <a:latin typeface="Calibri" pitchFamily="34" charset="0"/>
                          <a:cs typeface="Arial" pitchFamily="34" charset="0"/>
                        </a:rPr>
                        <a:t>İŞ SAĞLIĞI VE GÜVENLİĞİ</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dirty="0" smtClean="0">
                          <a:ln>
                            <a:noFill/>
                          </a:ln>
                          <a:solidFill>
                            <a:schemeClr val="bg1"/>
                          </a:solidFill>
                          <a:effectLst/>
                          <a:latin typeface="Calibri" pitchFamily="34" charset="0"/>
                          <a:cs typeface="Arial" pitchFamily="34" charset="0"/>
                        </a:rPr>
                        <a:t> MERKEZİ   (İSGÜM)</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bl>
          </a:graphicData>
        </a:graphic>
      </p:graphicFrame>
      <p:graphicFrame>
        <p:nvGraphicFramePr>
          <p:cNvPr id="218152" name="Group 186"/>
          <p:cNvGraphicFramePr>
            <a:graphicFrameLocks noGrp="1"/>
          </p:cNvGraphicFramePr>
          <p:nvPr>
            <p:extLst>
              <p:ext uri="{D42A27DB-BD31-4B8C-83A1-F6EECF244321}">
                <p14:modId xmlns:p14="http://schemas.microsoft.com/office/powerpoint/2010/main" val="3301084194"/>
              </p:ext>
            </p:extLst>
          </p:nvPr>
        </p:nvGraphicFramePr>
        <p:xfrm>
          <a:off x="2933700" y="5667375"/>
          <a:ext cx="3124200" cy="969963"/>
        </p:xfrm>
        <a:graphic>
          <a:graphicData uri="http://schemas.openxmlformats.org/drawingml/2006/table">
            <a:tbl>
              <a:tblPr/>
              <a:tblGrid>
                <a:gridCol w="3124200"/>
              </a:tblGrid>
              <a:tr h="9699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1" i="0" u="sng" strike="noStrike" cap="none" normalizeH="0" baseline="0" dirty="0" err="1" smtClean="0">
                          <a:ln>
                            <a:noFill/>
                          </a:ln>
                          <a:solidFill>
                            <a:schemeClr val="bg1"/>
                          </a:solidFill>
                          <a:effectLst/>
                          <a:latin typeface="Calibri" pitchFamily="34" charset="0"/>
                          <a:cs typeface="Arial" charset="0"/>
                        </a:rPr>
                        <a:t>Bölge</a:t>
                      </a:r>
                      <a:r>
                        <a:rPr kumimoji="0" lang="en-US" sz="1800" b="1" i="0" u="sng" strike="noStrike" cap="none" normalizeH="0" baseline="0" dirty="0" smtClean="0">
                          <a:ln>
                            <a:noFill/>
                          </a:ln>
                          <a:solidFill>
                            <a:schemeClr val="bg1"/>
                          </a:solidFill>
                          <a:effectLst/>
                          <a:latin typeface="Calibri" pitchFamily="34" charset="0"/>
                          <a:cs typeface="Arial" charset="0"/>
                        </a:rPr>
                        <a:t> </a:t>
                      </a:r>
                      <a:r>
                        <a:rPr kumimoji="0" lang="en-US" sz="1800" b="1" i="0" u="sng" strike="noStrike" cap="none" normalizeH="0" baseline="0" dirty="0" err="1" smtClean="0">
                          <a:ln>
                            <a:noFill/>
                          </a:ln>
                          <a:solidFill>
                            <a:schemeClr val="bg1"/>
                          </a:solidFill>
                          <a:effectLst/>
                          <a:latin typeface="Calibri" pitchFamily="34" charset="0"/>
                          <a:cs typeface="Arial" charset="0"/>
                        </a:rPr>
                        <a:t>Laboratuar</a:t>
                      </a:r>
                      <a:r>
                        <a:rPr kumimoji="0" lang="en-US" sz="1800" b="1" i="0" u="sng" strike="noStrike" cap="none" normalizeH="0" baseline="0" dirty="0" smtClean="0">
                          <a:ln>
                            <a:noFill/>
                          </a:ln>
                          <a:solidFill>
                            <a:schemeClr val="bg1"/>
                          </a:solidFill>
                          <a:effectLst/>
                          <a:latin typeface="Calibri" pitchFamily="34" charset="0"/>
                          <a:cs typeface="Arial" charset="0"/>
                        </a:rPr>
                        <a:t> </a:t>
                      </a:r>
                      <a:r>
                        <a:rPr kumimoji="0" lang="en-US" sz="1800" b="1" i="0" u="sng" strike="noStrike" cap="none" normalizeH="0" baseline="0" dirty="0" err="1" smtClean="0">
                          <a:ln>
                            <a:noFill/>
                          </a:ln>
                          <a:solidFill>
                            <a:schemeClr val="bg1"/>
                          </a:solidFill>
                          <a:effectLst/>
                          <a:latin typeface="Calibri" pitchFamily="34" charset="0"/>
                          <a:cs typeface="Arial" charset="0"/>
                        </a:rPr>
                        <a:t>Şeflikleri</a:t>
                      </a:r>
                      <a:endParaRPr kumimoji="0" lang="en-US" sz="4000" b="1" i="0" u="sng" strike="noStrike" cap="none" normalizeH="0" baseline="0" dirty="0" smtClean="0">
                        <a:ln>
                          <a:noFill/>
                        </a:ln>
                        <a:solidFill>
                          <a:schemeClr val="bg1"/>
                        </a:solidFill>
                        <a:effectLst/>
                        <a:latin typeface="Calibri"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chemeClr val="bg1"/>
                          </a:solidFill>
                          <a:effectLst/>
                          <a:latin typeface="Calibri" pitchFamily="34" charset="0"/>
                          <a:cs typeface="Arial" charset="0"/>
                        </a:rPr>
                        <a:t>İstanbul, İzmir, Adana,</a:t>
                      </a:r>
                      <a:endParaRPr kumimoji="0" lang="en-US" sz="4000" b="1" i="0" u="none" strike="noStrike" cap="none" normalizeH="0" baseline="0" dirty="0" smtClean="0">
                        <a:ln>
                          <a:noFill/>
                        </a:ln>
                        <a:solidFill>
                          <a:schemeClr val="bg1"/>
                        </a:solidFill>
                        <a:effectLst/>
                        <a:latin typeface="Calibri"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chemeClr val="bg1"/>
                          </a:solidFill>
                          <a:effectLst/>
                          <a:latin typeface="Calibri" pitchFamily="34" charset="0"/>
                          <a:cs typeface="Arial" charset="0"/>
                        </a:rPr>
                        <a:t>Kayseri,Kocaeli,Zonguldak</a:t>
                      </a:r>
                      <a:endParaRPr kumimoji="0" lang="en-US" sz="1800" b="1" i="0" u="none" strike="noStrike" cap="none" normalizeH="0" baseline="0" dirty="0" smtClean="0">
                        <a:ln>
                          <a:noFill/>
                        </a:ln>
                        <a:solidFill>
                          <a:schemeClr val="bg1"/>
                        </a:solidFill>
                        <a:effectLst/>
                        <a:latin typeface="Calibri" pitchFamily="34" charset="0"/>
                        <a:cs typeface="Arial" charset="0"/>
                      </a:endParaRPr>
                    </a:p>
                  </a:txBody>
                  <a:tcPr marT="45753" marB="4575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bl>
          </a:graphicData>
        </a:graphic>
      </p:graphicFrame>
      <p:sp>
        <p:nvSpPr>
          <p:cNvPr id="233517" name="Line 162"/>
          <p:cNvSpPr>
            <a:spLocks noChangeShapeType="1"/>
          </p:cNvSpPr>
          <p:nvPr/>
        </p:nvSpPr>
        <p:spPr bwMode="auto">
          <a:xfrm>
            <a:off x="4114800" y="762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18" name="Line 167"/>
          <p:cNvSpPr>
            <a:spLocks noChangeShapeType="1"/>
          </p:cNvSpPr>
          <p:nvPr/>
        </p:nvSpPr>
        <p:spPr bwMode="auto">
          <a:xfrm flipH="1">
            <a:off x="4114800" y="1219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19" name="Line 170"/>
          <p:cNvSpPr>
            <a:spLocks noChangeShapeType="1"/>
          </p:cNvSpPr>
          <p:nvPr/>
        </p:nvSpPr>
        <p:spPr bwMode="auto">
          <a:xfrm>
            <a:off x="1257300" y="1476375"/>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20" name="Line 173"/>
          <p:cNvSpPr>
            <a:spLocks noChangeShapeType="1"/>
          </p:cNvSpPr>
          <p:nvPr/>
        </p:nvSpPr>
        <p:spPr bwMode="auto">
          <a:xfrm>
            <a:off x="1295400" y="1447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21" name="Line 176"/>
          <p:cNvSpPr>
            <a:spLocks noChangeShapeType="1"/>
          </p:cNvSpPr>
          <p:nvPr/>
        </p:nvSpPr>
        <p:spPr bwMode="auto">
          <a:xfrm>
            <a:off x="7543800" y="1447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22" name="Line 179"/>
          <p:cNvSpPr>
            <a:spLocks noChangeShapeType="1"/>
          </p:cNvSpPr>
          <p:nvPr/>
        </p:nvSpPr>
        <p:spPr bwMode="auto">
          <a:xfrm>
            <a:off x="1257300" y="3000375"/>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23" name="Line 187"/>
          <p:cNvSpPr>
            <a:spLocks noChangeShapeType="1"/>
          </p:cNvSpPr>
          <p:nvPr/>
        </p:nvSpPr>
        <p:spPr bwMode="auto">
          <a:xfrm>
            <a:off x="4305300" y="3228975"/>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24" name="Line 188"/>
          <p:cNvSpPr>
            <a:spLocks noChangeShapeType="1"/>
          </p:cNvSpPr>
          <p:nvPr/>
        </p:nvSpPr>
        <p:spPr bwMode="auto">
          <a:xfrm>
            <a:off x="4191000" y="5257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3525" name="Line 54"/>
          <p:cNvSpPr>
            <a:spLocks noChangeShapeType="1"/>
          </p:cNvSpPr>
          <p:nvPr/>
        </p:nvSpPr>
        <p:spPr bwMode="auto">
          <a:xfrm>
            <a:off x="4114800" y="1447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762159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712968" cy="5832648"/>
          </a:xfrm>
        </p:spPr>
        <p:txBody>
          <a:bodyPr>
            <a:normAutofit fontScale="77500" lnSpcReduction="20000"/>
          </a:bodyPr>
          <a:lstStyle/>
          <a:p>
            <a:pPr algn="just"/>
            <a:r>
              <a:rPr lang="tr-TR" sz="3600" dirty="0">
                <a:latin typeface="+mj-lt"/>
              </a:rPr>
              <a:t>ILO tahminlerine göre; meslek hastalığı nedenli ölümlerin </a:t>
            </a:r>
            <a:r>
              <a:rPr lang="tr-TR" sz="3600" dirty="0" smtClean="0">
                <a:latin typeface="+mj-lt"/>
              </a:rPr>
              <a:t>dağılımı </a:t>
            </a:r>
            <a:r>
              <a:rPr lang="tr-TR" sz="3600" dirty="0">
                <a:latin typeface="+mj-lt"/>
              </a:rPr>
              <a:t>incelendiğinde</a:t>
            </a:r>
            <a:r>
              <a:rPr lang="tr-TR" sz="3600" dirty="0" smtClean="0">
                <a:latin typeface="+mj-lt"/>
              </a:rPr>
              <a:t>;</a:t>
            </a:r>
          </a:p>
          <a:p>
            <a:pPr algn="just"/>
            <a:endParaRPr lang="tr-TR" sz="3600" dirty="0">
              <a:latin typeface="+mj-lt"/>
            </a:endParaRPr>
          </a:p>
          <a:p>
            <a:pPr algn="just"/>
            <a:r>
              <a:rPr lang="tr-TR" sz="3600" dirty="0" smtClean="0">
                <a:latin typeface="+mj-lt"/>
              </a:rPr>
              <a:t> </a:t>
            </a:r>
            <a:r>
              <a:rPr lang="tr-TR" sz="3600" b="1" dirty="0" smtClean="0">
                <a:solidFill>
                  <a:srgbClr val="FF0000"/>
                </a:solidFill>
                <a:latin typeface="+mj-lt"/>
              </a:rPr>
              <a:t>% 32’sinin </a:t>
            </a:r>
            <a:r>
              <a:rPr lang="tr-TR" sz="3600" b="1" dirty="0">
                <a:solidFill>
                  <a:srgbClr val="FF0000"/>
                </a:solidFill>
                <a:latin typeface="+mj-lt"/>
              </a:rPr>
              <a:t>mesleki kanserlerden</a:t>
            </a:r>
            <a:r>
              <a:rPr lang="tr-TR" sz="3600" dirty="0">
                <a:solidFill>
                  <a:srgbClr val="FF0000"/>
                </a:solidFill>
                <a:latin typeface="+mj-lt"/>
              </a:rPr>
              <a:t> </a:t>
            </a:r>
            <a:r>
              <a:rPr lang="tr-TR" sz="3600" dirty="0">
                <a:latin typeface="+mj-lt"/>
              </a:rPr>
              <a:t>ve </a:t>
            </a:r>
            <a:endParaRPr lang="tr-TR" sz="3600" dirty="0" smtClean="0">
              <a:latin typeface="+mj-lt"/>
            </a:endParaRPr>
          </a:p>
          <a:p>
            <a:pPr algn="just"/>
            <a:endParaRPr lang="tr-TR" sz="3600" dirty="0">
              <a:latin typeface="+mj-lt"/>
            </a:endParaRPr>
          </a:p>
          <a:p>
            <a:pPr algn="just"/>
            <a:r>
              <a:rPr lang="tr-TR" sz="3600" b="1" dirty="0" smtClean="0">
                <a:solidFill>
                  <a:srgbClr val="FF0000"/>
                </a:solidFill>
                <a:latin typeface="+mj-lt"/>
              </a:rPr>
              <a:t>% 23’ünün kalp-damar sistemi </a:t>
            </a:r>
            <a:r>
              <a:rPr lang="tr-TR" sz="3600" b="1" dirty="0">
                <a:solidFill>
                  <a:srgbClr val="FF0000"/>
                </a:solidFill>
                <a:latin typeface="+mj-lt"/>
              </a:rPr>
              <a:t>hastalıklarından </a:t>
            </a:r>
            <a:r>
              <a:rPr lang="tr-TR" sz="3600" dirty="0">
                <a:latin typeface="+mj-lt"/>
              </a:rPr>
              <a:t>kaynaklandığı görülmektedir </a:t>
            </a:r>
            <a:endParaRPr lang="tr-TR" sz="3600" dirty="0" smtClean="0">
              <a:latin typeface="+mj-lt"/>
            </a:endParaRPr>
          </a:p>
          <a:p>
            <a:pPr algn="just"/>
            <a:endParaRPr lang="tr-TR" sz="3600" dirty="0">
              <a:latin typeface="+mj-lt"/>
            </a:endParaRPr>
          </a:p>
          <a:p>
            <a:pPr algn="just"/>
            <a:r>
              <a:rPr lang="tr-TR" sz="3600" dirty="0" smtClean="0">
                <a:latin typeface="+mj-lt"/>
              </a:rPr>
              <a:t>Maliyetleri </a:t>
            </a:r>
            <a:r>
              <a:rPr lang="tr-TR" sz="3600" dirty="0">
                <a:latin typeface="+mj-lt"/>
              </a:rPr>
              <a:t>değerlendirildiğinde </a:t>
            </a:r>
            <a:r>
              <a:rPr lang="tr-TR" sz="3600" dirty="0" smtClean="0">
                <a:latin typeface="+mj-lt"/>
              </a:rPr>
              <a:t>ise, </a:t>
            </a:r>
            <a:r>
              <a:rPr lang="tr-TR" sz="3600" b="1" dirty="0">
                <a:solidFill>
                  <a:srgbClr val="FF0000"/>
                </a:solidFill>
                <a:latin typeface="+mj-lt"/>
              </a:rPr>
              <a:t>kas iskelet sistemi hastalıklarının %40 ile en </a:t>
            </a:r>
            <a:r>
              <a:rPr lang="tr-TR" sz="3600" b="1" dirty="0" smtClean="0">
                <a:solidFill>
                  <a:srgbClr val="FF0000"/>
                </a:solidFill>
                <a:latin typeface="+mj-lt"/>
              </a:rPr>
              <a:t>büyük sağlık harcamasına</a:t>
            </a:r>
            <a:r>
              <a:rPr lang="tr-TR" sz="3600" dirty="0" smtClean="0">
                <a:latin typeface="+mj-lt"/>
              </a:rPr>
              <a:t> yol açtığı </a:t>
            </a:r>
            <a:r>
              <a:rPr lang="tr-TR" sz="3600" dirty="0">
                <a:latin typeface="+mj-lt"/>
              </a:rPr>
              <a:t>görülür</a:t>
            </a:r>
            <a:r>
              <a:rPr lang="tr-TR" sz="3600" dirty="0" smtClean="0">
                <a:latin typeface="+mj-lt"/>
              </a:rPr>
              <a:t>.</a:t>
            </a:r>
          </a:p>
          <a:p>
            <a:pPr algn="just"/>
            <a:endParaRPr lang="tr-TR" sz="2800" dirty="0">
              <a:latin typeface="+mj-lt"/>
            </a:endParaRPr>
          </a:p>
          <a:p>
            <a:pPr algn="just"/>
            <a:endParaRPr lang="tr-TR" sz="2600" dirty="0" smtClean="0">
              <a:latin typeface="+mj-lt"/>
            </a:endParaRPr>
          </a:p>
          <a:p>
            <a:pPr marL="0" indent="0" algn="r">
              <a:buNone/>
            </a:pPr>
            <a:r>
              <a:rPr lang="tr-TR" sz="2600" b="1" dirty="0" smtClean="0">
                <a:solidFill>
                  <a:srgbClr val="0070C0"/>
                </a:solidFill>
                <a:latin typeface="+mj-lt"/>
              </a:rPr>
              <a:t> </a:t>
            </a:r>
            <a:r>
              <a:rPr lang="tr-TR" sz="4100" b="1" dirty="0">
                <a:solidFill>
                  <a:srgbClr val="0070C0"/>
                </a:solidFill>
                <a:latin typeface="+mj-lt"/>
              </a:rPr>
              <a:t>(</a:t>
            </a:r>
            <a:r>
              <a:rPr lang="tr-TR" sz="4100" b="1" dirty="0" smtClean="0">
                <a:solidFill>
                  <a:srgbClr val="0070C0"/>
                </a:solidFill>
                <a:latin typeface="+mj-lt"/>
              </a:rPr>
              <a:t>ILO / </a:t>
            </a:r>
            <a:r>
              <a:rPr lang="tr-TR" sz="4100" b="1" dirty="0">
                <a:solidFill>
                  <a:srgbClr val="0070C0"/>
                </a:solidFill>
                <a:latin typeface="+mj-lt"/>
              </a:rPr>
              <a:t>2002)</a:t>
            </a:r>
          </a:p>
          <a:p>
            <a:endParaRPr lang="tr-TR" dirty="0">
              <a:latin typeface="+mj-lt"/>
            </a:endParaRPr>
          </a:p>
        </p:txBody>
      </p:sp>
    </p:spTree>
    <p:extLst>
      <p:ext uri="{BB962C8B-B14F-4D97-AF65-F5344CB8AC3E}">
        <p14:creationId xmlns:p14="http://schemas.microsoft.com/office/powerpoint/2010/main" val="3986668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xtLst/>
        </p:spPr>
      </p:pic>
    </p:spTree>
    <p:extLst>
      <p:ext uri="{BB962C8B-B14F-4D97-AF65-F5344CB8AC3E}">
        <p14:creationId xmlns:p14="http://schemas.microsoft.com/office/powerpoint/2010/main" val="1457379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1312118892"/>
              </p:ext>
            </p:extLst>
          </p:nvPr>
        </p:nvGraphicFramePr>
        <p:xfrm>
          <a:off x="107503" y="891224"/>
          <a:ext cx="8856985" cy="4546253"/>
        </p:xfrm>
        <a:graphic>
          <a:graphicData uri="http://schemas.openxmlformats.org/drawingml/2006/table">
            <a:tbl>
              <a:tblPr/>
              <a:tblGrid>
                <a:gridCol w="1477042"/>
                <a:gridCol w="2459981"/>
                <a:gridCol w="2459981"/>
                <a:gridCol w="2459981"/>
              </a:tblGrid>
              <a:tr h="1095897">
                <a:tc>
                  <a:txBody>
                    <a:bodyPr/>
                    <a:lstStyle/>
                    <a:p>
                      <a:pPr indent="63500" algn="ctr"/>
                      <a:r>
                        <a:rPr lang="tr-TR" sz="1400" b="1" i="0" dirty="0">
                          <a:solidFill>
                            <a:srgbClr val="002060"/>
                          </a:solidFill>
                          <a:effectLst/>
                          <a:latin typeface="Verdana"/>
                        </a:rPr>
                        <a:t>Dönemi</a:t>
                      </a:r>
                    </a:p>
                  </a:txBody>
                  <a:tcPr marL="16547" marR="16547" marT="16547" marB="16547" anchor="ctr">
                    <a:lnL>
                      <a:noFill/>
                    </a:lnL>
                    <a:lnR>
                      <a:noFill/>
                    </a:lnR>
                    <a:lnT>
                      <a:noFill/>
                    </a:lnT>
                    <a:lnB>
                      <a:noFill/>
                    </a:lnB>
                    <a:lnTlToBr w="12700" cmpd="sng">
                      <a:noFill/>
                      <a:prstDash val="solid"/>
                    </a:lnTlToBr>
                    <a:lnBlToTr w="12700" cmpd="sng">
                      <a:noFill/>
                      <a:prstDash val="solid"/>
                    </a:lnBlToTr>
                    <a:solidFill>
                      <a:srgbClr val="ACCCE0"/>
                    </a:solidFill>
                  </a:tcPr>
                </a:tc>
                <a:tc>
                  <a:txBody>
                    <a:bodyPr/>
                    <a:lstStyle/>
                    <a:p>
                      <a:pPr indent="63500" algn="ctr"/>
                      <a:r>
                        <a:rPr lang="tr-TR" sz="1400" b="1" i="0" dirty="0" smtClean="0">
                          <a:solidFill>
                            <a:srgbClr val="002060"/>
                          </a:solidFill>
                          <a:effectLst/>
                          <a:latin typeface="Verdana"/>
                        </a:rPr>
                        <a:t>İş Kazası ve Meslek Hastalığı Sonucu Toplam Ölüm Sayısı*</a:t>
                      </a:r>
                      <a:endParaRPr lang="tr-TR" sz="1400" b="1" i="0" dirty="0">
                        <a:solidFill>
                          <a:srgbClr val="002060"/>
                        </a:solidFill>
                        <a:effectLst/>
                        <a:latin typeface="Verdana"/>
                      </a:endParaRPr>
                    </a:p>
                  </a:txBody>
                  <a:tcPr marL="16547" marR="16547" marT="16547" marB="16547" anchor="ctr">
                    <a:lnL>
                      <a:noFill/>
                    </a:lnL>
                    <a:lnR>
                      <a:noFill/>
                    </a:lnR>
                    <a:lnT>
                      <a:noFill/>
                    </a:lnT>
                    <a:lnB>
                      <a:noFill/>
                    </a:lnB>
                    <a:lnTlToBr w="12700" cmpd="sng">
                      <a:noFill/>
                      <a:prstDash val="solid"/>
                    </a:lnTlToBr>
                    <a:lnBlToTr w="12700" cmpd="sng">
                      <a:noFill/>
                      <a:prstDash val="solid"/>
                    </a:lnBlToTr>
                    <a:solidFill>
                      <a:srgbClr val="ACCCE0"/>
                    </a:solidFill>
                  </a:tcPr>
                </a:tc>
                <a:tc>
                  <a:txBody>
                    <a:bodyPr/>
                    <a:lstStyle/>
                    <a:p>
                      <a:pPr indent="63500" algn="ctr"/>
                      <a:r>
                        <a:rPr lang="tr-TR" sz="1400" b="1" i="0" dirty="0">
                          <a:solidFill>
                            <a:srgbClr val="002060"/>
                          </a:solidFill>
                          <a:effectLst/>
                          <a:latin typeface="Verdana"/>
                        </a:rPr>
                        <a:t>İş Kazasına Bağlı Ölümler*</a:t>
                      </a:r>
                    </a:p>
                  </a:txBody>
                  <a:tcPr marL="16547" marR="16547" marT="16547" marB="16547" anchor="ctr">
                    <a:lnL>
                      <a:noFill/>
                    </a:lnL>
                    <a:lnR>
                      <a:noFill/>
                    </a:lnR>
                    <a:lnT w="12700" cmpd="sng">
                      <a:noFill/>
                      <a:prstDash val="solid"/>
                    </a:lnT>
                    <a:lnB>
                      <a:noFill/>
                    </a:lnB>
                    <a:lnTlToBr w="12700" cmpd="sng">
                      <a:noFill/>
                      <a:prstDash val="solid"/>
                    </a:lnTlToBr>
                    <a:lnBlToTr w="12700" cmpd="sng">
                      <a:noFill/>
                      <a:prstDash val="solid"/>
                    </a:lnBlToTr>
                    <a:solidFill>
                      <a:srgbClr val="ACCCE0"/>
                    </a:solidFill>
                  </a:tcPr>
                </a:tc>
                <a:tc>
                  <a:txBody>
                    <a:bodyPr/>
                    <a:lstStyle/>
                    <a:p>
                      <a:pPr indent="63500" algn="ctr"/>
                      <a:r>
                        <a:rPr lang="tr-TR" sz="1400" b="1" i="0" dirty="0">
                          <a:solidFill>
                            <a:srgbClr val="002060"/>
                          </a:solidFill>
                          <a:effectLst/>
                          <a:latin typeface="Verdana"/>
                        </a:rPr>
                        <a:t>Meslek </a:t>
                      </a:r>
                      <a:r>
                        <a:rPr lang="tr-TR" sz="1400" b="1" i="0" dirty="0" smtClean="0">
                          <a:solidFill>
                            <a:srgbClr val="002060"/>
                          </a:solidFill>
                          <a:effectLst/>
                          <a:latin typeface="Verdana"/>
                        </a:rPr>
                        <a:t>Hastalığına Bağlı </a:t>
                      </a:r>
                      <a:r>
                        <a:rPr lang="tr-TR" sz="1400" b="1" i="0" dirty="0">
                          <a:solidFill>
                            <a:srgbClr val="002060"/>
                          </a:solidFill>
                          <a:effectLst/>
                          <a:latin typeface="Verdana"/>
                        </a:rPr>
                        <a:t>Ölümler*</a:t>
                      </a:r>
                    </a:p>
                  </a:txBody>
                  <a:tcPr marL="16547" marR="16547" marT="16547" marB="16547" anchor="ctr">
                    <a:lnL>
                      <a:noFill/>
                    </a:lnL>
                    <a:lnR>
                      <a:noFill/>
                    </a:lnR>
                    <a:lnT w="12700" cmpd="sng">
                      <a:noFill/>
                      <a:prstDash val="solid"/>
                    </a:lnT>
                    <a:lnB>
                      <a:noFill/>
                    </a:lnB>
                    <a:lnTlToBr w="12700" cmpd="sng">
                      <a:noFill/>
                      <a:prstDash val="solid"/>
                    </a:lnTlToBr>
                    <a:lnBlToTr w="12700" cmpd="sng">
                      <a:noFill/>
                      <a:prstDash val="solid"/>
                    </a:lnBlToTr>
                    <a:solidFill>
                      <a:srgbClr val="ACCCE0"/>
                    </a:solidFill>
                  </a:tcPr>
                </a:tc>
              </a:tr>
              <a:tr h="191948">
                <a:tc>
                  <a:txBody>
                    <a:bodyPr/>
                    <a:lstStyle/>
                    <a:p>
                      <a:r>
                        <a:rPr lang="tr-TR" sz="1400" b="1" u="none" strike="noStrike" dirty="0" smtClean="0">
                          <a:solidFill>
                            <a:srgbClr val="505050"/>
                          </a:solidFill>
                          <a:latin typeface="Verdana"/>
                        </a:rPr>
                        <a:t>2012</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745</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744</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1</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dirty="0">
                          <a:solidFill>
                            <a:srgbClr val="505050"/>
                          </a:solidFill>
                          <a:latin typeface="Verdana"/>
                        </a:rPr>
                        <a:t>2011</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1 710</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1 700</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10</a:t>
                      </a: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a:solidFill>
                            <a:srgbClr val="505050"/>
                          </a:solidFill>
                          <a:latin typeface="Verdana"/>
                        </a:rPr>
                        <a:t>2010</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1 454</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1 444</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a:solidFill>
                            <a:srgbClr val="505050"/>
                          </a:solidFill>
                          <a:latin typeface="Verdana"/>
                        </a:rPr>
                        <a:t>10</a:t>
                      </a:r>
                    </a:p>
                  </a:txBody>
                  <a:tcPr marL="16547" marR="16547" marT="16547" marB="16547" anchor="ctr">
                    <a:lnL>
                      <a:noFill/>
                    </a:lnL>
                    <a:lnR>
                      <a:noFill/>
                    </a:lnR>
                    <a:lnT>
                      <a:noFill/>
                    </a:lnT>
                    <a:lnB>
                      <a:noFill/>
                    </a:lnB>
                    <a:solidFill>
                      <a:srgbClr val="E6E7E2"/>
                    </a:solidFill>
                  </a:tcPr>
                </a:tc>
              </a:tr>
              <a:tr h="191948">
                <a:tc>
                  <a:txBody>
                    <a:bodyPr/>
                    <a:lstStyle/>
                    <a:p>
                      <a:r>
                        <a:rPr lang="tr-TR" sz="1400" b="1" u="none" strike="noStrike">
                          <a:solidFill>
                            <a:srgbClr val="505050"/>
                          </a:solidFill>
                          <a:latin typeface="Verdana"/>
                        </a:rPr>
                        <a:t>2009</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a:solidFill>
                            <a:srgbClr val="505050"/>
                          </a:solidFill>
                          <a:latin typeface="Verdana"/>
                        </a:rPr>
                        <a:t>1 171</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1 171</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0</a:t>
                      </a: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a:solidFill>
                            <a:srgbClr val="505050"/>
                          </a:solidFill>
                          <a:latin typeface="Verdana"/>
                        </a:rPr>
                        <a:t>2008</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866</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865</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a:solidFill>
                            <a:srgbClr val="505050"/>
                          </a:solidFill>
                          <a:latin typeface="Verdana"/>
                        </a:rPr>
                        <a:t>1</a:t>
                      </a:r>
                    </a:p>
                  </a:txBody>
                  <a:tcPr marL="16547" marR="16547" marT="16547" marB="16547" anchor="ctr">
                    <a:lnL>
                      <a:noFill/>
                    </a:lnL>
                    <a:lnR>
                      <a:noFill/>
                    </a:lnR>
                    <a:lnT>
                      <a:noFill/>
                    </a:lnT>
                    <a:lnB>
                      <a:noFill/>
                    </a:lnB>
                    <a:solidFill>
                      <a:srgbClr val="E6E7E2"/>
                    </a:solidFill>
                  </a:tcPr>
                </a:tc>
              </a:tr>
              <a:tr h="191948">
                <a:tc>
                  <a:txBody>
                    <a:bodyPr/>
                    <a:lstStyle/>
                    <a:p>
                      <a:r>
                        <a:rPr lang="tr-TR" sz="1400" b="1" u="none" strike="noStrike">
                          <a:solidFill>
                            <a:srgbClr val="505050"/>
                          </a:solidFill>
                          <a:latin typeface="Verdana"/>
                        </a:rPr>
                        <a:t>2007</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a:solidFill>
                            <a:srgbClr val="505050"/>
                          </a:solidFill>
                          <a:latin typeface="Verdana"/>
                        </a:rPr>
                        <a:t>1 044</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1 043</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a:t>
                      </a: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a:solidFill>
                            <a:srgbClr val="505050"/>
                          </a:solidFill>
                          <a:latin typeface="Verdana"/>
                        </a:rPr>
                        <a:t>2006</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1 601</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1 592</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9</a:t>
                      </a:r>
                    </a:p>
                  </a:txBody>
                  <a:tcPr marL="16547" marR="16547" marT="16547" marB="16547" anchor="ctr">
                    <a:lnL>
                      <a:noFill/>
                    </a:lnL>
                    <a:lnR>
                      <a:noFill/>
                    </a:lnR>
                    <a:lnT>
                      <a:noFill/>
                    </a:lnT>
                    <a:lnB>
                      <a:noFill/>
                    </a:lnB>
                    <a:solidFill>
                      <a:srgbClr val="E6E7E2"/>
                    </a:solidFill>
                  </a:tcPr>
                </a:tc>
              </a:tr>
              <a:tr h="191948">
                <a:tc>
                  <a:txBody>
                    <a:bodyPr/>
                    <a:lstStyle/>
                    <a:p>
                      <a:r>
                        <a:rPr lang="tr-TR" sz="1400" b="1" u="none" strike="noStrike">
                          <a:solidFill>
                            <a:srgbClr val="505050"/>
                          </a:solidFill>
                          <a:latin typeface="Verdana"/>
                        </a:rPr>
                        <a:t>2005</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a:solidFill>
                            <a:srgbClr val="505050"/>
                          </a:solidFill>
                          <a:latin typeface="Verdana"/>
                        </a:rPr>
                        <a:t>1 096</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1 072</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24</a:t>
                      </a: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a:solidFill>
                            <a:srgbClr val="505050"/>
                          </a:solidFill>
                          <a:latin typeface="Verdana"/>
                        </a:rPr>
                        <a:t>2004</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843</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841</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2</a:t>
                      </a:r>
                    </a:p>
                  </a:txBody>
                  <a:tcPr marL="16547" marR="16547" marT="16547" marB="16547" anchor="ctr">
                    <a:lnL>
                      <a:noFill/>
                    </a:lnL>
                    <a:lnR>
                      <a:noFill/>
                    </a:lnR>
                    <a:lnT>
                      <a:noFill/>
                    </a:lnT>
                    <a:lnB>
                      <a:noFill/>
                    </a:lnB>
                    <a:solidFill>
                      <a:srgbClr val="E6E7E2"/>
                    </a:solidFill>
                  </a:tcPr>
                </a:tc>
              </a:tr>
              <a:tr h="191948">
                <a:tc>
                  <a:txBody>
                    <a:bodyPr/>
                    <a:lstStyle/>
                    <a:p>
                      <a:r>
                        <a:rPr lang="tr-TR" sz="1400" b="1" u="none" strike="noStrike" dirty="0">
                          <a:solidFill>
                            <a:srgbClr val="505050"/>
                          </a:solidFill>
                          <a:latin typeface="Verdana"/>
                        </a:rPr>
                        <a:t>2003</a:t>
                      </a: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811</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810</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1</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dirty="0">
                          <a:solidFill>
                            <a:srgbClr val="505050"/>
                          </a:solidFill>
                          <a:latin typeface="Verdana"/>
                        </a:rPr>
                        <a:t>2002</a:t>
                      </a: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878</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872</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6</a:t>
                      </a: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r>
              <a:tr h="191948">
                <a:tc>
                  <a:txBody>
                    <a:bodyPr/>
                    <a:lstStyle/>
                    <a:p>
                      <a:r>
                        <a:rPr lang="tr-TR" sz="1400" b="1" u="none" strike="noStrike" dirty="0">
                          <a:solidFill>
                            <a:srgbClr val="505050"/>
                          </a:solidFill>
                          <a:latin typeface="Verdana"/>
                        </a:rPr>
                        <a:t>2001</a:t>
                      </a:r>
                    </a:p>
                  </a:txBody>
                  <a:tcPr marL="16547" marR="16547" marT="16547" marB="16547" anchor="ctr">
                    <a:lnL>
                      <a:noFill/>
                    </a:lnL>
                    <a:lnR>
                      <a:noFill/>
                    </a:lnR>
                    <a:lnT>
                      <a:noFill/>
                    </a:lnT>
                    <a:lnB>
                      <a:noFill/>
                    </a:lnB>
                    <a:solidFill>
                      <a:srgbClr val="F8F7EF"/>
                    </a:solidFill>
                  </a:tcPr>
                </a:tc>
                <a:tc>
                  <a:txBody>
                    <a:bodyPr/>
                    <a:lstStyle/>
                    <a:p>
                      <a:pPr algn="ct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1 </a:t>
                      </a:r>
                      <a:r>
                        <a:rPr lang="tr-TR" sz="1400" b="1" u="none" strike="noStrike" dirty="0">
                          <a:solidFill>
                            <a:srgbClr val="505050"/>
                          </a:solidFill>
                          <a:latin typeface="Verdana"/>
                        </a:rPr>
                        <a:t>008</a:t>
                      </a:r>
                    </a:p>
                  </a:txBody>
                  <a:tcPr marL="16547" marR="16547" marT="16547" marB="16547" anchor="ctr">
                    <a:lnL>
                      <a:noFill/>
                    </a:lnL>
                    <a:lnR>
                      <a:noFill/>
                    </a:lnR>
                    <a:lnT>
                      <a:noFill/>
                    </a:lnT>
                    <a:lnB>
                      <a:noFill/>
                    </a:lnB>
                    <a:solidFill>
                      <a:srgbClr val="F8F7EF"/>
                    </a:solidFill>
                  </a:tcPr>
                </a:tc>
                <a:tc>
                  <a:txBody>
                    <a:bodyPr/>
                    <a:lstStyle/>
                    <a:p>
                      <a:pPr algn="ct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r>
              <a:tr h="191948">
                <a:tc>
                  <a:txBody>
                    <a:bodyPr/>
                    <a:lstStyle/>
                    <a:p>
                      <a:r>
                        <a:rPr lang="tr-TR" sz="1400" b="1" u="none" strike="noStrike">
                          <a:solidFill>
                            <a:srgbClr val="505050"/>
                          </a:solidFill>
                          <a:latin typeface="Verdana"/>
                        </a:rPr>
                        <a:t>2000</a:t>
                      </a:r>
                    </a:p>
                  </a:txBody>
                  <a:tcPr marL="16547" marR="16547" marT="16547" marB="16547" anchor="ctr">
                    <a:lnL>
                      <a:noFill/>
                    </a:lnL>
                    <a:lnR>
                      <a:noFill/>
                    </a:lnR>
                    <a:lnT>
                      <a:noFill/>
                    </a:lnT>
                    <a:lnB>
                      <a:noFill/>
                    </a:lnB>
                    <a:solidFill>
                      <a:srgbClr val="E6E7E2"/>
                    </a:solidFill>
                  </a:tcPr>
                </a:tc>
                <a:tc>
                  <a:txBody>
                    <a:bodyPr/>
                    <a:lstStyle/>
                    <a:p>
                      <a:pPr algn="ct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1 </a:t>
                      </a:r>
                      <a:r>
                        <a:rPr lang="tr-TR" sz="1400" b="1" u="none" strike="noStrike" dirty="0">
                          <a:solidFill>
                            <a:srgbClr val="505050"/>
                          </a:solidFill>
                          <a:latin typeface="Verdana"/>
                        </a:rPr>
                        <a:t>173</a:t>
                      </a:r>
                    </a:p>
                  </a:txBody>
                  <a:tcPr marL="16547" marR="16547" marT="16547" marB="16547" anchor="ctr">
                    <a:lnL>
                      <a:noFill/>
                    </a:lnL>
                    <a:lnR>
                      <a:noFill/>
                    </a:lnR>
                    <a:lnT>
                      <a:noFill/>
                    </a:lnT>
                    <a:lnB>
                      <a:noFill/>
                    </a:lnB>
                    <a:solidFill>
                      <a:srgbClr val="E6E7E2"/>
                    </a:solidFill>
                  </a:tcPr>
                </a:tc>
                <a:tc>
                  <a:txBody>
                    <a:bodyPr/>
                    <a:lstStyle/>
                    <a:p>
                      <a:pPr algn="ct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E6E7E2"/>
                    </a:solidFill>
                  </a:tcPr>
                </a:tc>
              </a:tr>
              <a:tr h="191948">
                <a:tc>
                  <a:txBody>
                    <a:bodyPr/>
                    <a:lstStyle/>
                    <a:p>
                      <a:r>
                        <a:rPr lang="tr-TR" sz="1400" b="1" u="none" strike="noStrike" dirty="0">
                          <a:solidFill>
                            <a:srgbClr val="505050"/>
                          </a:solidFill>
                          <a:latin typeface="Verdana"/>
                        </a:rPr>
                        <a:t>1999</a:t>
                      </a:r>
                    </a:p>
                  </a:txBody>
                  <a:tcPr marL="16547" marR="16547" marT="16547" marB="16547" anchor="ctr">
                    <a:lnL>
                      <a:noFill/>
                    </a:lnL>
                    <a:lnR>
                      <a:noFill/>
                    </a:lnR>
                    <a:lnT>
                      <a:noFill/>
                    </a:lnT>
                    <a:lnB>
                      <a:noFill/>
                    </a:lnB>
                    <a:solidFill>
                      <a:srgbClr val="F8F7EF"/>
                    </a:solidFill>
                  </a:tcPr>
                </a:tc>
                <a:tc>
                  <a:txBody>
                    <a:bodyPr/>
                    <a:lstStyle/>
                    <a:p>
                      <a:pPr algn="ctr"/>
                      <a:endParaRPr lang="tr-TR" sz="1400" b="1" u="none" strike="noStrike" dirty="0">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endParaRPr lang="tr-TR" sz="1400" b="1" u="none" strike="noStrike">
                        <a:solidFill>
                          <a:srgbClr val="505050"/>
                        </a:solidFill>
                        <a:latin typeface="Verdana"/>
                      </a:endParaRPr>
                    </a:p>
                  </a:txBody>
                  <a:tcPr marL="16547" marR="16547" marT="16547" marB="16547" anchor="ctr">
                    <a:lnL>
                      <a:noFill/>
                    </a:lnL>
                    <a:lnR>
                      <a:noFill/>
                    </a:lnR>
                    <a:lnT>
                      <a:noFill/>
                    </a:lnT>
                    <a:lnB>
                      <a:noFill/>
                    </a:lnB>
                    <a:solidFill>
                      <a:srgbClr val="F8F7EF"/>
                    </a:solidFill>
                  </a:tcPr>
                </a:tc>
                <a:tc>
                  <a:txBody>
                    <a:bodyPr/>
                    <a:lstStyle/>
                    <a:p>
                      <a:pPr algn="ctr"/>
                      <a:endParaRPr lang="tr-TR" sz="1400" b="1" dirty="0"/>
                    </a:p>
                  </a:txBody>
                  <a:tcPr marL="16547" marR="16547" marT="16547" marB="16547" anchor="ctr">
                    <a:lnL>
                      <a:noFill/>
                    </a:lnL>
                    <a:lnR>
                      <a:noFill/>
                    </a:lnR>
                    <a:lnT>
                      <a:noFill/>
                    </a:lnT>
                    <a:lnB>
                      <a:noFill/>
                    </a:lnB>
                    <a:solidFill>
                      <a:srgbClr val="F8F7EF"/>
                    </a:solidFill>
                  </a:tcPr>
                </a:tc>
              </a:tr>
            </a:tbl>
          </a:graphicData>
        </a:graphic>
      </p:graphicFrame>
      <p:sp>
        <p:nvSpPr>
          <p:cNvPr id="1689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
            </a:r>
            <a:br>
              <a:rPr kumimoji="0" lang="tr-TR" sz="1800" b="0" i="0" u="none" strike="noStrike" cap="none" normalizeH="0" baseline="0" smtClean="0">
                <a:ln>
                  <a:noFill/>
                </a:ln>
                <a:solidFill>
                  <a:schemeClr val="tx1"/>
                </a:solidFill>
                <a:effectLst/>
                <a:latin typeface="Arial" charset="0"/>
              </a:rPr>
            </a:br>
            <a:endParaRPr kumimoji="0" lang="tr-TR" sz="1800" b="0" i="0" u="none" strike="noStrike" cap="none" normalizeH="0" baseline="0" smtClean="0">
              <a:ln>
                <a:noFill/>
              </a:ln>
              <a:solidFill>
                <a:schemeClr val="tx1"/>
              </a:solidFill>
              <a:effectLst/>
              <a:latin typeface="Arial" charset="0"/>
            </a:endParaRPr>
          </a:p>
        </p:txBody>
      </p:sp>
      <p:sp>
        <p:nvSpPr>
          <p:cNvPr id="7" name="6 Dikdörtgen"/>
          <p:cNvSpPr/>
          <p:nvPr/>
        </p:nvSpPr>
        <p:spPr>
          <a:xfrm>
            <a:off x="0" y="279092"/>
            <a:ext cx="9144000" cy="584775"/>
          </a:xfrm>
          <a:prstGeom prst="rect">
            <a:avLst/>
          </a:prstGeom>
        </p:spPr>
        <p:txBody>
          <a:bodyPr wrap="square">
            <a:spAutoFit/>
          </a:bodyPr>
          <a:lstStyle/>
          <a:p>
            <a:r>
              <a:rPr lang="tr-TR" sz="3200" b="1" dirty="0" smtClean="0"/>
              <a:t>    </a:t>
            </a:r>
            <a:r>
              <a:rPr lang="tr-TR" sz="2800" b="1" dirty="0" smtClean="0"/>
              <a:t>SGK ve TÜRKİYE İSTATİSTİK KURUMU VERİLERİ</a:t>
            </a:r>
            <a:endParaRPr lang="tr-TR" sz="2800" dirty="0"/>
          </a:p>
        </p:txBody>
      </p:sp>
      <p:sp>
        <p:nvSpPr>
          <p:cNvPr id="4" name="Metin Yer Tutucusu 3"/>
          <p:cNvSpPr>
            <a:spLocks noGrp="1"/>
          </p:cNvSpPr>
          <p:nvPr>
            <p:ph type="body" sz="half" idx="2"/>
          </p:nvPr>
        </p:nvSpPr>
        <p:spPr>
          <a:xfrm>
            <a:off x="0" y="5517232"/>
            <a:ext cx="9144000" cy="1337501"/>
          </a:xfrm>
        </p:spPr>
        <p:txBody>
          <a:bodyPr>
            <a:normAutofit/>
          </a:bodyPr>
          <a:lstStyle/>
          <a:p>
            <a:pPr marL="457200" indent="-457200">
              <a:buAutoNum type="arabicPlain" startAt="2013"/>
            </a:pPr>
            <a:r>
              <a:rPr lang="tr-TR" sz="2000" b="1" dirty="0" smtClean="0">
                <a:solidFill>
                  <a:srgbClr val="FF0000"/>
                </a:solidFill>
                <a:latin typeface="+mj-lt"/>
                <a:cs typeface="Arial" pitchFamily="34" charset="0"/>
              </a:rPr>
              <a:t>                           1235      </a:t>
            </a:r>
            <a:r>
              <a:rPr lang="tr-TR" sz="2000" b="1" dirty="0" smtClean="0">
                <a:latin typeface="+mj-lt"/>
                <a:cs typeface="Arial" pitchFamily="34" charset="0"/>
              </a:rPr>
              <a:t>(</a:t>
            </a:r>
            <a:r>
              <a:rPr lang="tr-TR" sz="2000" b="1" dirty="0" err="1" smtClean="0">
                <a:latin typeface="+mj-lt"/>
                <a:cs typeface="Arial" pitchFamily="34" charset="0"/>
              </a:rPr>
              <a:t>gayriresmi</a:t>
            </a:r>
            <a:r>
              <a:rPr lang="tr-TR" sz="2000" b="1" dirty="0" smtClean="0">
                <a:latin typeface="+mj-lt"/>
                <a:cs typeface="Arial" pitchFamily="34" charset="0"/>
              </a:rPr>
              <a:t>)</a:t>
            </a:r>
          </a:p>
          <a:p>
            <a:pPr marL="457200" indent="-457200">
              <a:buAutoNum type="arabicPlain" startAt="2013"/>
            </a:pPr>
            <a:r>
              <a:rPr lang="tr-TR" sz="2000" b="1" dirty="0" smtClean="0">
                <a:solidFill>
                  <a:srgbClr val="FF0000"/>
                </a:solidFill>
                <a:latin typeface="+mj-lt"/>
                <a:cs typeface="Arial" pitchFamily="34" charset="0"/>
              </a:rPr>
              <a:t> / ilk yarı              978       </a:t>
            </a:r>
            <a:r>
              <a:rPr lang="tr-TR" sz="2000" b="1" dirty="0" smtClean="0">
                <a:latin typeface="+mj-lt"/>
                <a:cs typeface="Arial" pitchFamily="34" charset="0"/>
              </a:rPr>
              <a:t>(</a:t>
            </a:r>
            <a:r>
              <a:rPr lang="tr-TR" sz="2000" b="1" dirty="0" err="1" smtClean="0">
                <a:latin typeface="+mj-lt"/>
                <a:cs typeface="Arial" pitchFamily="34" charset="0"/>
              </a:rPr>
              <a:t>gayriresm</a:t>
            </a:r>
            <a:r>
              <a:rPr lang="tr-TR" sz="2000" b="1" dirty="0" smtClean="0">
                <a:latin typeface="+mj-lt"/>
                <a:cs typeface="Arial" pitchFamily="34" charset="0"/>
              </a:rPr>
              <a:t>)</a:t>
            </a:r>
          </a:p>
          <a:p>
            <a:endParaRPr lang="tr-TR" sz="2000" dirty="0">
              <a:latin typeface="+mj-lt"/>
            </a:endParaRPr>
          </a:p>
        </p:txBody>
      </p:sp>
    </p:spTree>
    <p:extLst>
      <p:ext uri="{BB962C8B-B14F-4D97-AF65-F5344CB8AC3E}">
        <p14:creationId xmlns:p14="http://schemas.microsoft.com/office/powerpoint/2010/main" val="1193141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8424936" cy="5721499"/>
          </a:xfrm>
        </p:spPr>
        <p:txBody>
          <a:bodyPr>
            <a:normAutofit fontScale="92500" lnSpcReduction="20000"/>
          </a:bodyPr>
          <a:lstStyle/>
          <a:p>
            <a:pPr marL="0" indent="0" algn="just">
              <a:buNone/>
            </a:pPr>
            <a:r>
              <a:rPr lang="tr-TR" sz="4000" b="1" u="sng" dirty="0" smtClean="0">
                <a:latin typeface="+mj-lt"/>
              </a:rPr>
              <a:t>2012  VE  2013  İSTATİSTİKLERİ</a:t>
            </a:r>
          </a:p>
          <a:p>
            <a:pPr marL="0" indent="0" algn="just">
              <a:buNone/>
            </a:pPr>
            <a:endParaRPr lang="tr-TR" sz="2400" b="1" dirty="0" smtClean="0">
              <a:latin typeface="+mj-lt"/>
            </a:endParaRPr>
          </a:p>
          <a:p>
            <a:pPr marL="0" indent="0" algn="just">
              <a:buNone/>
            </a:pPr>
            <a:r>
              <a:rPr lang="tr-TR" sz="3000" b="1" dirty="0" smtClean="0">
                <a:latin typeface="+mj-lt"/>
              </a:rPr>
              <a:t>A- 2012 İSTATİSTİKLERİ</a:t>
            </a:r>
          </a:p>
          <a:p>
            <a:pPr marL="0" indent="0" algn="just">
              <a:buNone/>
            </a:pPr>
            <a:endParaRPr lang="tr-TR" sz="2400" b="1" dirty="0">
              <a:latin typeface="+mj-lt"/>
            </a:endParaRPr>
          </a:p>
          <a:p>
            <a:pPr marL="0" indent="0" algn="just">
              <a:buNone/>
            </a:pPr>
            <a:r>
              <a:rPr lang="tr-TR" sz="2400" b="1" dirty="0" smtClean="0">
                <a:latin typeface="+mj-lt"/>
              </a:rPr>
              <a:t>(</a:t>
            </a:r>
            <a:r>
              <a:rPr lang="tr-TR" sz="2400" dirty="0" smtClean="0">
                <a:solidFill>
                  <a:srgbClr val="FF0000"/>
                </a:solidFill>
                <a:latin typeface="+mj-lt"/>
              </a:rPr>
              <a:t>NOT</a:t>
            </a:r>
            <a:r>
              <a:rPr lang="tr-TR" sz="2400" dirty="0" smtClean="0">
                <a:latin typeface="+mj-lt"/>
              </a:rPr>
              <a:t>: </a:t>
            </a:r>
            <a:r>
              <a:rPr lang="tr-TR" sz="2400" dirty="0" smtClean="0">
                <a:solidFill>
                  <a:srgbClr val="0070C0"/>
                </a:solidFill>
                <a:latin typeface="+mj-lt"/>
              </a:rPr>
              <a:t>2012 İstatistikleri resmi, kesin verileri, 2013 istatistikleri ise resmi olmayan verileri içermektedir</a:t>
            </a:r>
            <a:r>
              <a:rPr lang="tr-TR" sz="2400" dirty="0" smtClean="0">
                <a:latin typeface="+mj-lt"/>
              </a:rPr>
              <a:t>.)</a:t>
            </a:r>
            <a:endParaRPr lang="tr-TR" sz="2400" dirty="0">
              <a:latin typeface="+mj-lt"/>
            </a:endParaRPr>
          </a:p>
          <a:p>
            <a:pPr marL="0" indent="0" algn="just">
              <a:buNone/>
            </a:pPr>
            <a:endParaRPr lang="tr-TR" sz="2400" dirty="0" smtClean="0">
              <a:latin typeface="+mj-lt"/>
            </a:endParaRPr>
          </a:p>
          <a:p>
            <a:pPr marL="0" indent="0" algn="just">
              <a:buNone/>
            </a:pPr>
            <a:r>
              <a:rPr lang="tr-TR" sz="2600" dirty="0" smtClean="0">
                <a:latin typeface="+mj-lt"/>
              </a:rPr>
              <a:t>2012 </a:t>
            </a:r>
            <a:r>
              <a:rPr lang="tr-TR" sz="2600" dirty="0">
                <a:latin typeface="+mj-lt"/>
              </a:rPr>
              <a:t>yılında toplam </a:t>
            </a:r>
            <a:r>
              <a:rPr lang="tr-TR" sz="2600" dirty="0">
                <a:solidFill>
                  <a:srgbClr val="FF0000"/>
                </a:solidFill>
                <a:latin typeface="+mj-lt"/>
              </a:rPr>
              <a:t>74.871 </a:t>
            </a:r>
            <a:r>
              <a:rPr lang="tr-TR" sz="2600" dirty="0" smtClean="0">
                <a:solidFill>
                  <a:srgbClr val="FF0000"/>
                </a:solidFill>
                <a:latin typeface="+mj-lt"/>
              </a:rPr>
              <a:t>iş kazası oldu.</a:t>
            </a:r>
            <a:endParaRPr lang="tr-TR" sz="2600" dirty="0">
              <a:latin typeface="+mj-lt"/>
            </a:endParaRPr>
          </a:p>
          <a:p>
            <a:pPr marL="0" indent="0" algn="just">
              <a:buNone/>
            </a:pPr>
            <a:r>
              <a:rPr lang="tr-TR" sz="2600" dirty="0">
                <a:latin typeface="+mj-lt"/>
              </a:rPr>
              <a:t> </a:t>
            </a:r>
          </a:p>
          <a:p>
            <a:pPr marL="0" indent="0" algn="just">
              <a:buNone/>
            </a:pPr>
            <a:r>
              <a:rPr lang="tr-TR" sz="2600" dirty="0" smtClean="0">
                <a:latin typeface="+mj-lt"/>
              </a:rPr>
              <a:t>2011 </a:t>
            </a:r>
            <a:r>
              <a:rPr lang="tr-TR" sz="2600" dirty="0">
                <a:latin typeface="+mj-lt"/>
              </a:rPr>
              <a:t>yılında 69.277 iş kazası meydana gelmişti, dolayısı ile iş kazası sayısında </a:t>
            </a:r>
            <a:r>
              <a:rPr lang="tr-TR" sz="2600" dirty="0">
                <a:solidFill>
                  <a:srgbClr val="FF0000"/>
                </a:solidFill>
                <a:latin typeface="+mj-lt"/>
              </a:rPr>
              <a:t>bir yıl </a:t>
            </a:r>
            <a:r>
              <a:rPr lang="tr-TR" sz="2600" dirty="0" smtClean="0">
                <a:solidFill>
                  <a:srgbClr val="FF0000"/>
                </a:solidFill>
                <a:latin typeface="+mj-lt"/>
              </a:rPr>
              <a:t>öncesine göre %</a:t>
            </a:r>
            <a:r>
              <a:rPr lang="tr-TR" sz="2600" dirty="0">
                <a:solidFill>
                  <a:srgbClr val="FF0000"/>
                </a:solidFill>
                <a:latin typeface="+mj-lt"/>
              </a:rPr>
              <a:t>8 oranında artış</a:t>
            </a:r>
            <a:r>
              <a:rPr lang="tr-TR" sz="2600" dirty="0">
                <a:latin typeface="+mj-lt"/>
              </a:rPr>
              <a:t> meydana geldi.</a:t>
            </a:r>
          </a:p>
          <a:p>
            <a:pPr marL="0" indent="0" algn="just">
              <a:buNone/>
            </a:pPr>
            <a:r>
              <a:rPr lang="tr-TR" sz="2600" dirty="0">
                <a:latin typeface="+mj-lt"/>
              </a:rPr>
              <a:t> </a:t>
            </a:r>
          </a:p>
          <a:p>
            <a:pPr marL="0" indent="0" algn="just">
              <a:buNone/>
            </a:pPr>
            <a:r>
              <a:rPr lang="tr-TR" sz="2600" dirty="0" smtClean="0">
                <a:latin typeface="+mj-lt"/>
              </a:rPr>
              <a:t>2012 </a:t>
            </a:r>
            <a:r>
              <a:rPr lang="tr-TR" sz="2600" dirty="0">
                <a:latin typeface="+mj-lt"/>
              </a:rPr>
              <a:t>yılında meydana gelen iş kazalarında </a:t>
            </a:r>
            <a:r>
              <a:rPr lang="tr-TR" sz="2600" dirty="0">
                <a:solidFill>
                  <a:srgbClr val="FF0000"/>
                </a:solidFill>
                <a:latin typeface="+mj-lt"/>
              </a:rPr>
              <a:t>744 </a:t>
            </a:r>
            <a:r>
              <a:rPr lang="tr-TR" sz="2600" dirty="0" smtClean="0">
                <a:solidFill>
                  <a:srgbClr val="FF0000"/>
                </a:solidFill>
                <a:latin typeface="+mj-lt"/>
              </a:rPr>
              <a:t>kişi hayatını </a:t>
            </a:r>
            <a:r>
              <a:rPr lang="tr-TR" sz="2600" dirty="0">
                <a:solidFill>
                  <a:srgbClr val="FF0000"/>
                </a:solidFill>
                <a:latin typeface="+mj-lt"/>
              </a:rPr>
              <a:t>kaybetti.</a:t>
            </a:r>
            <a:r>
              <a:rPr lang="tr-TR" sz="2600" dirty="0">
                <a:latin typeface="+mj-lt"/>
              </a:rPr>
              <a:t> </a:t>
            </a:r>
            <a:r>
              <a:rPr lang="tr-TR" sz="2600" dirty="0" smtClean="0">
                <a:latin typeface="+mj-lt"/>
              </a:rPr>
              <a:t> Hayatını </a:t>
            </a:r>
            <a:r>
              <a:rPr lang="tr-TR" sz="2600" dirty="0">
                <a:latin typeface="+mj-lt"/>
              </a:rPr>
              <a:t>kaybedenlerin 735’i erkek, 9’u </a:t>
            </a:r>
            <a:r>
              <a:rPr lang="tr-TR" sz="2600" dirty="0" smtClean="0">
                <a:latin typeface="+mj-lt"/>
              </a:rPr>
              <a:t>kadındır.</a:t>
            </a:r>
            <a:endParaRPr lang="tr-TR" sz="2600" dirty="0">
              <a:latin typeface="+mj-lt"/>
            </a:endParaRPr>
          </a:p>
          <a:p>
            <a:pPr algn="just"/>
            <a:endParaRPr lang="tr-TR" sz="2600" dirty="0">
              <a:latin typeface="+mj-lt"/>
            </a:endParaRPr>
          </a:p>
        </p:txBody>
      </p:sp>
    </p:spTree>
    <p:extLst>
      <p:ext uri="{BB962C8B-B14F-4D97-AF65-F5344CB8AC3E}">
        <p14:creationId xmlns:p14="http://schemas.microsoft.com/office/powerpoint/2010/main" val="565020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784976" cy="6336704"/>
          </a:xfrm>
        </p:spPr>
        <p:txBody>
          <a:bodyPr>
            <a:normAutofit lnSpcReduction="10000"/>
          </a:bodyPr>
          <a:lstStyle/>
          <a:p>
            <a:pPr algn="just"/>
            <a:r>
              <a:rPr lang="tr-TR" sz="3000" dirty="0" smtClean="0">
                <a:latin typeface="+mj-lt"/>
              </a:rPr>
              <a:t>2012 </a:t>
            </a:r>
            <a:r>
              <a:rPr lang="tr-TR" sz="3000" dirty="0">
                <a:latin typeface="+mj-lt"/>
              </a:rPr>
              <a:t>yılında her </a:t>
            </a:r>
            <a:r>
              <a:rPr lang="tr-TR" sz="3000" dirty="0" smtClean="0">
                <a:latin typeface="+mj-lt"/>
              </a:rPr>
              <a:t>1.000.000 çalışma </a:t>
            </a:r>
            <a:r>
              <a:rPr lang="tr-TR" sz="3000" dirty="0">
                <a:latin typeface="+mj-lt"/>
              </a:rPr>
              <a:t>saatinde meydana gelen iş kazası sayısı </a:t>
            </a:r>
            <a:r>
              <a:rPr lang="tr-TR" sz="3000" dirty="0">
                <a:solidFill>
                  <a:srgbClr val="FF0000"/>
                </a:solidFill>
                <a:latin typeface="+mj-lt"/>
              </a:rPr>
              <a:t>(iş kazası sıklık hızı) </a:t>
            </a:r>
            <a:r>
              <a:rPr lang="tr-TR" sz="3000" dirty="0" smtClean="0">
                <a:solidFill>
                  <a:srgbClr val="FF0000"/>
                </a:solidFill>
                <a:latin typeface="+mj-lt"/>
              </a:rPr>
              <a:t>2.43’tür.</a:t>
            </a:r>
          </a:p>
          <a:p>
            <a:pPr marL="0" indent="0" algn="just">
              <a:buNone/>
            </a:pPr>
            <a:endParaRPr lang="tr-TR" sz="3000" dirty="0">
              <a:latin typeface="+mj-lt"/>
            </a:endParaRPr>
          </a:p>
          <a:p>
            <a:pPr algn="just">
              <a:lnSpc>
                <a:spcPct val="115000"/>
              </a:lnSpc>
              <a:spcAft>
                <a:spcPts val="0"/>
              </a:spcAft>
            </a:pPr>
            <a:r>
              <a:rPr lang="tr-TR" sz="3000" dirty="0">
                <a:solidFill>
                  <a:srgbClr val="333333"/>
                </a:solidFill>
                <a:latin typeface="+mj-lt"/>
                <a:ea typeface="Calibri"/>
                <a:cs typeface="Times New Roman"/>
              </a:rPr>
              <a:t>SGK istatistiklerine göre 2012 yılında </a:t>
            </a:r>
            <a:r>
              <a:rPr lang="tr-TR" sz="3000" dirty="0">
                <a:solidFill>
                  <a:srgbClr val="FF0000"/>
                </a:solidFill>
                <a:latin typeface="+mj-lt"/>
                <a:ea typeface="Calibri"/>
                <a:cs typeface="Times New Roman"/>
              </a:rPr>
              <a:t>meslek hastalıkları sonucu </a:t>
            </a:r>
            <a:r>
              <a:rPr lang="tr-TR" sz="3000" dirty="0">
                <a:solidFill>
                  <a:srgbClr val="0070C0"/>
                </a:solidFill>
                <a:latin typeface="+mj-lt"/>
                <a:ea typeface="Calibri"/>
                <a:cs typeface="Times New Roman"/>
              </a:rPr>
              <a:t>1 </a:t>
            </a:r>
            <a:r>
              <a:rPr lang="tr-TR" sz="3000" dirty="0" smtClean="0">
                <a:solidFill>
                  <a:srgbClr val="0070C0"/>
                </a:solidFill>
                <a:latin typeface="+mj-lt"/>
                <a:ea typeface="Calibri"/>
                <a:cs typeface="Times New Roman"/>
              </a:rPr>
              <a:t>kişi</a:t>
            </a:r>
            <a:r>
              <a:rPr lang="tr-TR" sz="3000" dirty="0" smtClean="0">
                <a:solidFill>
                  <a:srgbClr val="333333"/>
                </a:solidFill>
                <a:latin typeface="+mj-lt"/>
                <a:ea typeface="Calibri"/>
                <a:cs typeface="Times New Roman"/>
              </a:rPr>
              <a:t>, </a:t>
            </a:r>
            <a:r>
              <a:rPr lang="tr-TR" sz="3000" dirty="0">
                <a:solidFill>
                  <a:srgbClr val="333333"/>
                </a:solidFill>
                <a:latin typeface="+mj-lt"/>
                <a:ea typeface="Calibri"/>
                <a:cs typeface="Times New Roman"/>
              </a:rPr>
              <a:t>2011 </a:t>
            </a:r>
            <a:r>
              <a:rPr lang="tr-TR" sz="3000" dirty="0" smtClean="0">
                <a:solidFill>
                  <a:srgbClr val="333333"/>
                </a:solidFill>
                <a:latin typeface="+mj-lt"/>
                <a:ea typeface="Calibri"/>
                <a:cs typeface="Times New Roman"/>
              </a:rPr>
              <a:t>yılında ise </a:t>
            </a:r>
            <a:r>
              <a:rPr lang="tr-TR" sz="3000" dirty="0">
                <a:solidFill>
                  <a:srgbClr val="333333"/>
                </a:solidFill>
                <a:latin typeface="+mj-lt"/>
                <a:ea typeface="Calibri"/>
                <a:cs typeface="Times New Roman"/>
              </a:rPr>
              <a:t>10 kişi hayatını </a:t>
            </a:r>
            <a:r>
              <a:rPr lang="tr-TR" sz="3000" dirty="0" smtClean="0">
                <a:solidFill>
                  <a:srgbClr val="333333"/>
                </a:solidFill>
                <a:latin typeface="+mj-lt"/>
                <a:ea typeface="Calibri"/>
                <a:cs typeface="Times New Roman"/>
              </a:rPr>
              <a:t>kaybetmiş ?</a:t>
            </a:r>
          </a:p>
          <a:p>
            <a:pPr marL="0" indent="0" algn="just">
              <a:lnSpc>
                <a:spcPct val="115000"/>
              </a:lnSpc>
              <a:spcAft>
                <a:spcPts val="0"/>
              </a:spcAft>
              <a:buNone/>
            </a:pPr>
            <a:endParaRPr lang="tr-TR" sz="3000" dirty="0" smtClean="0">
              <a:solidFill>
                <a:srgbClr val="333333"/>
              </a:solidFill>
              <a:latin typeface="+mj-lt"/>
              <a:ea typeface="Calibri"/>
              <a:cs typeface="Times New Roman"/>
            </a:endParaRPr>
          </a:p>
          <a:p>
            <a:pPr algn="just">
              <a:lnSpc>
                <a:spcPct val="115000"/>
              </a:lnSpc>
              <a:spcAft>
                <a:spcPts val="0"/>
              </a:spcAft>
            </a:pPr>
            <a:r>
              <a:rPr lang="tr-TR" sz="3000" dirty="0" smtClean="0">
                <a:solidFill>
                  <a:srgbClr val="333333"/>
                </a:solidFill>
                <a:latin typeface="+mj-lt"/>
                <a:ea typeface="Calibri"/>
                <a:cs typeface="Times New Roman"/>
              </a:rPr>
              <a:t>2013’de </a:t>
            </a:r>
            <a:r>
              <a:rPr lang="tr-TR" sz="3000" dirty="0">
                <a:solidFill>
                  <a:srgbClr val="333333"/>
                </a:solidFill>
                <a:latin typeface="+mj-lt"/>
                <a:ea typeface="Calibri"/>
                <a:cs typeface="Times New Roman"/>
              </a:rPr>
              <a:t>Meslek hastalığı sonucu hayatını kaybeden işçinin </a:t>
            </a:r>
            <a:r>
              <a:rPr lang="tr-TR" sz="3000" dirty="0" smtClean="0">
                <a:solidFill>
                  <a:srgbClr val="333333"/>
                </a:solidFill>
                <a:latin typeface="+mj-lt"/>
                <a:ea typeface="Calibri"/>
                <a:cs typeface="Times New Roman"/>
              </a:rPr>
              <a:t>“</a:t>
            </a:r>
            <a:r>
              <a:rPr lang="tr-TR" sz="3000" dirty="0">
                <a:solidFill>
                  <a:srgbClr val="FF0000"/>
                </a:solidFill>
                <a:latin typeface="+mj-lt"/>
                <a:ea typeface="Calibri"/>
                <a:cs typeface="Times New Roman"/>
              </a:rPr>
              <a:t>D</a:t>
            </a:r>
            <a:r>
              <a:rPr lang="tr-TR" sz="3000" dirty="0" smtClean="0">
                <a:solidFill>
                  <a:srgbClr val="FF0000"/>
                </a:solidFill>
                <a:latin typeface="+mj-lt"/>
                <a:ea typeface="Calibri"/>
                <a:cs typeface="Times New Roman"/>
              </a:rPr>
              <a:t>epolama </a:t>
            </a:r>
            <a:r>
              <a:rPr lang="tr-TR" sz="3000" dirty="0">
                <a:solidFill>
                  <a:srgbClr val="FF0000"/>
                </a:solidFill>
                <a:latin typeface="+mj-lt"/>
                <a:ea typeface="Calibri"/>
                <a:cs typeface="Times New Roman"/>
              </a:rPr>
              <a:t>ve destek </a:t>
            </a:r>
            <a:r>
              <a:rPr lang="tr-TR" sz="3000" dirty="0" smtClean="0">
                <a:solidFill>
                  <a:srgbClr val="FF0000"/>
                </a:solidFill>
                <a:latin typeface="+mj-lt"/>
                <a:ea typeface="Calibri"/>
                <a:cs typeface="Times New Roman"/>
              </a:rPr>
              <a:t>faaliyeti </a:t>
            </a:r>
            <a:r>
              <a:rPr lang="tr-TR" sz="3000" dirty="0">
                <a:solidFill>
                  <a:srgbClr val="FF0000"/>
                </a:solidFill>
                <a:latin typeface="+mj-lt"/>
                <a:ea typeface="Calibri"/>
                <a:cs typeface="Times New Roman"/>
              </a:rPr>
              <a:t>işkolunda</a:t>
            </a:r>
            <a:r>
              <a:rPr lang="tr-TR" sz="3000" dirty="0">
                <a:solidFill>
                  <a:srgbClr val="333333"/>
                </a:solidFill>
                <a:latin typeface="+mj-lt"/>
                <a:ea typeface="Calibri"/>
                <a:cs typeface="Times New Roman"/>
              </a:rPr>
              <a:t>” çalışıyor olması da, diğer sektörler konusundaki </a:t>
            </a:r>
            <a:r>
              <a:rPr lang="tr-TR" sz="3000" dirty="0">
                <a:solidFill>
                  <a:srgbClr val="FF0000"/>
                </a:solidFill>
                <a:latin typeface="+mj-lt"/>
                <a:ea typeface="Calibri"/>
                <a:cs typeface="Times New Roman"/>
              </a:rPr>
              <a:t>kuşkuyu daha da artırır </a:t>
            </a:r>
            <a:r>
              <a:rPr lang="tr-TR" sz="3000" dirty="0" smtClean="0">
                <a:solidFill>
                  <a:srgbClr val="FF0000"/>
                </a:solidFill>
                <a:latin typeface="+mj-lt"/>
                <a:ea typeface="Calibri"/>
                <a:cs typeface="Times New Roman"/>
              </a:rPr>
              <a:t>niteliktedir</a:t>
            </a:r>
            <a:r>
              <a:rPr lang="tr-TR" sz="3000" dirty="0" smtClean="0">
                <a:solidFill>
                  <a:srgbClr val="333333"/>
                </a:solidFill>
                <a:latin typeface="+mj-lt"/>
                <a:ea typeface="Calibri"/>
                <a:cs typeface="Times New Roman"/>
              </a:rPr>
              <a:t>.</a:t>
            </a:r>
            <a:endParaRPr lang="tr-TR" sz="3000" dirty="0">
              <a:latin typeface="+mj-lt"/>
              <a:ea typeface="Calibri"/>
              <a:cs typeface="Times New Roman"/>
            </a:endParaRPr>
          </a:p>
          <a:p>
            <a:pPr algn="just"/>
            <a:endParaRPr lang="tr-TR" sz="2400" dirty="0">
              <a:latin typeface="+mj-lt"/>
            </a:endParaRPr>
          </a:p>
        </p:txBody>
      </p:sp>
    </p:spTree>
    <p:extLst>
      <p:ext uri="{BB962C8B-B14F-4D97-AF65-F5344CB8AC3E}">
        <p14:creationId xmlns:p14="http://schemas.microsoft.com/office/powerpoint/2010/main" val="37019920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700808"/>
            <a:ext cx="8445624" cy="4525963"/>
          </a:xfrm>
        </p:spPr>
        <p:txBody>
          <a:bodyPr>
            <a:noAutofit/>
          </a:bodyPr>
          <a:lstStyle/>
          <a:p>
            <a:pPr algn="just"/>
            <a:r>
              <a:rPr lang="tr-TR" dirty="0">
                <a:solidFill>
                  <a:srgbClr val="FF0000"/>
                </a:solidFill>
                <a:latin typeface="+mj-lt"/>
              </a:rPr>
              <a:t>En çok ölümlü iş kazasının </a:t>
            </a:r>
            <a:r>
              <a:rPr lang="tr-TR" dirty="0">
                <a:solidFill>
                  <a:srgbClr val="0070C0"/>
                </a:solidFill>
                <a:latin typeface="+mj-lt"/>
              </a:rPr>
              <a:t>inşaat sektöründe </a:t>
            </a:r>
            <a:r>
              <a:rPr lang="tr-TR" dirty="0">
                <a:solidFill>
                  <a:srgbClr val="FF0000"/>
                </a:solidFill>
                <a:latin typeface="+mj-lt"/>
              </a:rPr>
              <a:t>meydana gelmesi geleneği </a:t>
            </a:r>
            <a:r>
              <a:rPr lang="tr-TR" dirty="0" smtClean="0">
                <a:latin typeface="+mj-lt"/>
              </a:rPr>
              <a:t>maalesef 2012 </a:t>
            </a:r>
            <a:r>
              <a:rPr lang="tr-TR" dirty="0">
                <a:latin typeface="+mj-lt"/>
              </a:rPr>
              <a:t>yılında da </a:t>
            </a:r>
            <a:r>
              <a:rPr lang="tr-TR" dirty="0" smtClean="0">
                <a:latin typeface="+mj-lt"/>
              </a:rPr>
              <a:t>sürdü.</a:t>
            </a:r>
            <a:endParaRPr lang="tr-TR" dirty="0">
              <a:latin typeface="+mj-lt"/>
            </a:endParaRPr>
          </a:p>
          <a:p>
            <a:pPr algn="just"/>
            <a:r>
              <a:rPr lang="tr-TR" dirty="0" smtClean="0">
                <a:latin typeface="+mj-lt"/>
              </a:rPr>
              <a:t> </a:t>
            </a:r>
            <a:r>
              <a:rPr lang="tr-TR" dirty="0">
                <a:latin typeface="+mj-lt"/>
              </a:rPr>
              <a:t>İş kazaları sonucu hayatını kaybeden 744 kişiden </a:t>
            </a:r>
            <a:r>
              <a:rPr lang="tr-TR" dirty="0">
                <a:solidFill>
                  <a:srgbClr val="FF0000"/>
                </a:solidFill>
                <a:latin typeface="+mj-lt"/>
              </a:rPr>
              <a:t>256’sı inşaat sektöründe </a:t>
            </a:r>
            <a:r>
              <a:rPr lang="tr-TR" dirty="0">
                <a:latin typeface="+mj-lt"/>
              </a:rPr>
              <a:t>çalışıyordu</a:t>
            </a:r>
            <a:r>
              <a:rPr lang="tr-TR" dirty="0" smtClean="0">
                <a:latin typeface="+mj-lt"/>
              </a:rPr>
              <a:t>.</a:t>
            </a:r>
            <a:endParaRPr lang="tr-TR" dirty="0">
              <a:latin typeface="+mj-lt"/>
            </a:endParaRPr>
          </a:p>
          <a:p>
            <a:pPr algn="just"/>
            <a:r>
              <a:rPr lang="tr-TR" dirty="0" smtClean="0">
                <a:latin typeface="+mj-lt"/>
              </a:rPr>
              <a:t> </a:t>
            </a:r>
            <a:r>
              <a:rPr lang="tr-TR" dirty="0">
                <a:latin typeface="+mj-lt"/>
              </a:rPr>
              <a:t>Yani 2012 yılında iş kazası sonucu meydana gelen </a:t>
            </a:r>
            <a:r>
              <a:rPr lang="tr-TR" dirty="0">
                <a:solidFill>
                  <a:srgbClr val="FF0000"/>
                </a:solidFill>
                <a:latin typeface="+mj-lt"/>
              </a:rPr>
              <a:t>her 3 ölümden birisi inşaat sektöründe </a:t>
            </a:r>
            <a:r>
              <a:rPr lang="tr-TR" dirty="0">
                <a:latin typeface="+mj-lt"/>
              </a:rPr>
              <a:t>meydana geldi</a:t>
            </a:r>
          </a:p>
        </p:txBody>
      </p:sp>
    </p:spTree>
    <p:extLst>
      <p:ext uri="{BB962C8B-B14F-4D97-AF65-F5344CB8AC3E}">
        <p14:creationId xmlns:p14="http://schemas.microsoft.com/office/powerpoint/2010/main" val="4115952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44824"/>
            <a:ext cx="8496944" cy="5904656"/>
          </a:xfrm>
        </p:spPr>
        <p:txBody>
          <a:bodyPr>
            <a:normAutofit/>
          </a:bodyPr>
          <a:lstStyle/>
          <a:p>
            <a:pPr algn="just"/>
            <a:r>
              <a:rPr lang="tr-TR" sz="4000" dirty="0">
                <a:solidFill>
                  <a:srgbClr val="FF0000"/>
                </a:solidFill>
                <a:latin typeface="+mj-lt"/>
              </a:rPr>
              <a:t>2012</a:t>
            </a:r>
            <a:r>
              <a:rPr lang="tr-TR" sz="2800" dirty="0">
                <a:latin typeface="+mj-lt"/>
              </a:rPr>
              <a:t> yılında meydana gelen iş kazlarından 9.209’’u (%12,3) </a:t>
            </a:r>
            <a:r>
              <a:rPr lang="tr-TR" sz="2800" dirty="0">
                <a:solidFill>
                  <a:srgbClr val="FF0000"/>
                </a:solidFill>
                <a:latin typeface="+mj-lt"/>
              </a:rPr>
              <a:t>inşaat </a:t>
            </a:r>
            <a:r>
              <a:rPr lang="tr-TR" sz="2800" dirty="0">
                <a:latin typeface="+mj-lt"/>
              </a:rPr>
              <a:t>sektöründe meydana gelirken</a:t>
            </a:r>
            <a:r>
              <a:rPr lang="tr-TR" sz="2800" dirty="0" smtClean="0">
                <a:latin typeface="+mj-lt"/>
              </a:rPr>
              <a:t>, 8.828′si </a:t>
            </a:r>
            <a:r>
              <a:rPr lang="tr-TR" sz="2800" dirty="0">
                <a:latin typeface="+mj-lt"/>
              </a:rPr>
              <a:t>(%11.79) </a:t>
            </a:r>
            <a:r>
              <a:rPr lang="tr-TR" sz="2800" dirty="0">
                <a:solidFill>
                  <a:srgbClr val="FF0000"/>
                </a:solidFill>
                <a:latin typeface="+mj-lt"/>
              </a:rPr>
              <a:t>kömür madenciliği</a:t>
            </a:r>
            <a:r>
              <a:rPr lang="tr-TR" sz="2800" dirty="0">
                <a:latin typeface="+mj-lt"/>
              </a:rPr>
              <a:t>nde meydana geldi. 7.045’i </a:t>
            </a:r>
            <a:r>
              <a:rPr lang="tr-TR" sz="2800" dirty="0">
                <a:solidFill>
                  <a:srgbClr val="FF0000"/>
                </a:solidFill>
                <a:latin typeface="+mj-lt"/>
              </a:rPr>
              <a:t>metal ürünleri imalatı</a:t>
            </a:r>
            <a:r>
              <a:rPr lang="tr-TR" sz="2800" dirty="0">
                <a:latin typeface="+mj-lt"/>
              </a:rPr>
              <a:t>nda meydana geldi</a:t>
            </a:r>
            <a:r>
              <a:rPr lang="tr-TR" sz="2800" dirty="0" smtClean="0">
                <a:latin typeface="+mj-lt"/>
              </a:rPr>
              <a:t>.</a:t>
            </a:r>
            <a:endParaRPr lang="tr-TR" sz="2800" dirty="0">
              <a:latin typeface="+mj-lt"/>
            </a:endParaRPr>
          </a:p>
          <a:p>
            <a:pPr algn="just"/>
            <a:r>
              <a:rPr lang="tr-TR" sz="4000" dirty="0">
                <a:solidFill>
                  <a:srgbClr val="FF0000"/>
                </a:solidFill>
                <a:latin typeface="+mj-lt"/>
              </a:rPr>
              <a:t>2011</a:t>
            </a:r>
            <a:r>
              <a:rPr lang="tr-TR" sz="2800" dirty="0">
                <a:latin typeface="+mj-lt"/>
              </a:rPr>
              <a:t> yılında meydana gelen iş </a:t>
            </a:r>
            <a:r>
              <a:rPr lang="tr-TR" sz="2800" dirty="0" smtClean="0">
                <a:latin typeface="+mj-lt"/>
              </a:rPr>
              <a:t>kazalarından </a:t>
            </a:r>
            <a:r>
              <a:rPr lang="tr-TR" sz="2800" dirty="0">
                <a:latin typeface="+mj-lt"/>
              </a:rPr>
              <a:t>9.217′si (%13.30) </a:t>
            </a:r>
            <a:r>
              <a:rPr lang="tr-TR" sz="2800" dirty="0">
                <a:solidFill>
                  <a:srgbClr val="FF0000"/>
                </a:solidFill>
                <a:latin typeface="+mj-lt"/>
              </a:rPr>
              <a:t>kömür madencili</a:t>
            </a:r>
            <a:r>
              <a:rPr lang="tr-TR" sz="2800" dirty="0">
                <a:latin typeface="+mj-lt"/>
              </a:rPr>
              <a:t>ğinde, 7.749′u (%11.85</a:t>
            </a:r>
            <a:r>
              <a:rPr lang="tr-TR" sz="2800" dirty="0" smtClean="0">
                <a:latin typeface="+mj-lt"/>
              </a:rPr>
              <a:t>) </a:t>
            </a:r>
            <a:r>
              <a:rPr lang="tr-TR" sz="2800" dirty="0" smtClean="0">
                <a:solidFill>
                  <a:srgbClr val="FF0000"/>
                </a:solidFill>
                <a:latin typeface="+mj-lt"/>
              </a:rPr>
              <a:t>inşaat</a:t>
            </a:r>
            <a:r>
              <a:rPr lang="tr-TR" sz="2800" dirty="0" smtClean="0">
                <a:latin typeface="+mj-lt"/>
              </a:rPr>
              <a:t> </a:t>
            </a:r>
            <a:r>
              <a:rPr lang="tr-TR" sz="2800" dirty="0">
                <a:latin typeface="+mj-lt"/>
              </a:rPr>
              <a:t>sektöründe,7.268′i </a:t>
            </a:r>
            <a:r>
              <a:rPr lang="tr-TR" sz="2800" dirty="0">
                <a:solidFill>
                  <a:srgbClr val="FF0000"/>
                </a:solidFill>
                <a:latin typeface="+mj-lt"/>
              </a:rPr>
              <a:t>metal ürünleri </a:t>
            </a:r>
            <a:r>
              <a:rPr lang="tr-TR" sz="2800" dirty="0" smtClean="0">
                <a:solidFill>
                  <a:srgbClr val="FF0000"/>
                </a:solidFill>
                <a:latin typeface="+mj-lt"/>
              </a:rPr>
              <a:t>imalatında</a:t>
            </a:r>
            <a:r>
              <a:rPr lang="tr-TR" sz="2800" dirty="0" smtClean="0">
                <a:latin typeface="+mj-lt"/>
              </a:rPr>
              <a:t> </a:t>
            </a:r>
            <a:r>
              <a:rPr lang="tr-TR" sz="2800" dirty="0">
                <a:latin typeface="+mj-lt"/>
              </a:rPr>
              <a:t>meydana gelmiş idi.</a:t>
            </a:r>
          </a:p>
          <a:p>
            <a:pPr marL="0" indent="0">
              <a:buNone/>
            </a:pPr>
            <a:r>
              <a:rPr lang="tr-TR" sz="2800" dirty="0">
                <a:latin typeface="+mj-lt"/>
              </a:rPr>
              <a:t> </a:t>
            </a:r>
          </a:p>
          <a:p>
            <a:endParaRPr lang="tr-TR" dirty="0">
              <a:latin typeface="+mj-lt"/>
            </a:endParaRPr>
          </a:p>
        </p:txBody>
      </p:sp>
    </p:spTree>
    <p:extLst>
      <p:ext uri="{BB962C8B-B14F-4D97-AF65-F5344CB8AC3E}">
        <p14:creationId xmlns:p14="http://schemas.microsoft.com/office/powerpoint/2010/main" val="4050336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92696"/>
            <a:ext cx="8712968" cy="5904656"/>
          </a:xfrm>
        </p:spPr>
        <p:txBody>
          <a:bodyPr>
            <a:normAutofit/>
          </a:bodyPr>
          <a:lstStyle/>
          <a:p>
            <a:pPr algn="just"/>
            <a:r>
              <a:rPr lang="tr-TR" sz="2800" dirty="0" smtClean="0">
                <a:latin typeface="+mj-lt"/>
              </a:rPr>
              <a:t>2012 </a:t>
            </a:r>
            <a:r>
              <a:rPr lang="tr-TR" sz="2800" dirty="0">
                <a:latin typeface="+mj-lt"/>
              </a:rPr>
              <a:t>yılındaki iş kazalarının 9.450’si İstanbul’da, 9.303’ü Bursa’da, , 7.596’sı İzmir’de, 7.227’si Manisa’da,3.081’ Ankara’da, 2.628’i Denizli’de, 1.568’i Antalya’da, 1.068’i Adana’da, meydana gelmiştir</a:t>
            </a:r>
            <a:r>
              <a:rPr lang="tr-TR" sz="2800" dirty="0" smtClean="0">
                <a:latin typeface="+mj-lt"/>
              </a:rPr>
              <a:t>.</a:t>
            </a:r>
            <a:endParaRPr lang="tr-TR" sz="2400" dirty="0">
              <a:latin typeface="+mj-lt"/>
            </a:endParaRPr>
          </a:p>
          <a:p>
            <a:pPr algn="just"/>
            <a:r>
              <a:rPr lang="tr-TR" sz="2600" dirty="0" smtClean="0">
                <a:latin typeface="+mj-lt"/>
              </a:rPr>
              <a:t>2012 </a:t>
            </a:r>
            <a:r>
              <a:rPr lang="tr-TR" sz="2600" dirty="0">
                <a:latin typeface="+mj-lt"/>
              </a:rPr>
              <a:t>yılında </a:t>
            </a:r>
            <a:r>
              <a:rPr lang="tr-TR" sz="2600" dirty="0">
                <a:solidFill>
                  <a:srgbClr val="FF0000"/>
                </a:solidFill>
                <a:latin typeface="+mj-lt"/>
              </a:rPr>
              <a:t>Çorum, Hakkâri, Iğdır’da hiç iş kazası meydana gelmemiş</a:t>
            </a:r>
            <a:r>
              <a:rPr lang="tr-TR" sz="2600" dirty="0">
                <a:latin typeface="+mj-lt"/>
              </a:rPr>
              <a:t>, </a:t>
            </a:r>
          </a:p>
          <a:p>
            <a:pPr algn="just"/>
            <a:r>
              <a:rPr lang="tr-TR" sz="2800" dirty="0" smtClean="0">
                <a:solidFill>
                  <a:srgbClr val="0070C0"/>
                </a:solidFill>
                <a:latin typeface="+mj-lt"/>
              </a:rPr>
              <a:t>2011yılında </a:t>
            </a:r>
            <a:r>
              <a:rPr lang="tr-TR" sz="2800" dirty="0">
                <a:solidFill>
                  <a:srgbClr val="0070C0"/>
                </a:solidFill>
                <a:latin typeface="+mj-lt"/>
              </a:rPr>
              <a:t>205 iş kazasının meydana geldiği Çorum’da, 2012 yılında hiç iş kazasının meydana gelmemesi, bilim insanlarınca incelenmeye, sonuç çıkartılmaya değer bir çalışma olsa gerek.</a:t>
            </a:r>
          </a:p>
          <a:p>
            <a:pPr algn="just"/>
            <a:endParaRPr lang="tr-TR" dirty="0">
              <a:latin typeface="+mj-lt"/>
            </a:endParaRPr>
          </a:p>
        </p:txBody>
      </p:sp>
    </p:spTree>
    <p:extLst>
      <p:ext uri="{BB962C8B-B14F-4D97-AF65-F5344CB8AC3E}">
        <p14:creationId xmlns:p14="http://schemas.microsoft.com/office/powerpoint/2010/main" val="1630562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276872"/>
            <a:ext cx="8487657" cy="4824536"/>
          </a:xfrm>
        </p:spPr>
        <p:txBody>
          <a:bodyPr/>
          <a:lstStyle/>
          <a:p>
            <a:pPr algn="just"/>
            <a:r>
              <a:rPr lang="tr-TR" dirty="0">
                <a:latin typeface="+mj-lt"/>
              </a:rPr>
              <a:t>2012 yılında </a:t>
            </a:r>
            <a:r>
              <a:rPr lang="tr-TR" dirty="0">
                <a:solidFill>
                  <a:srgbClr val="FF0000"/>
                </a:solidFill>
                <a:latin typeface="+mj-lt"/>
              </a:rPr>
              <a:t>iş kazası </a:t>
            </a:r>
            <a:r>
              <a:rPr lang="tr-TR" dirty="0" smtClean="0">
                <a:solidFill>
                  <a:srgbClr val="FF0000"/>
                </a:solidFill>
                <a:latin typeface="+mj-lt"/>
              </a:rPr>
              <a:t>geçirenlerin </a:t>
            </a:r>
            <a:r>
              <a:rPr lang="tr-TR" dirty="0">
                <a:latin typeface="+mj-lt"/>
              </a:rPr>
              <a:t>16.308’i </a:t>
            </a:r>
            <a:r>
              <a:rPr lang="tr-TR" dirty="0" smtClean="0">
                <a:latin typeface="+mj-lt"/>
              </a:rPr>
              <a:t>25-29 </a:t>
            </a:r>
            <a:r>
              <a:rPr lang="tr-TR" dirty="0">
                <a:latin typeface="+mj-lt"/>
              </a:rPr>
              <a:t>yaş aralığında, 16.038’i 30-34 yaş aralığında idi</a:t>
            </a:r>
            <a:r>
              <a:rPr lang="tr-TR" dirty="0" smtClean="0">
                <a:latin typeface="+mj-lt"/>
              </a:rPr>
              <a:t>, dolayısı ile </a:t>
            </a:r>
            <a:r>
              <a:rPr lang="tr-TR" dirty="0" smtClean="0">
                <a:solidFill>
                  <a:srgbClr val="FF0000"/>
                </a:solidFill>
                <a:latin typeface="+mj-lt"/>
              </a:rPr>
              <a:t>toplamın</a:t>
            </a:r>
            <a:r>
              <a:rPr lang="tr-TR" dirty="0" smtClean="0">
                <a:latin typeface="+mj-lt"/>
              </a:rPr>
              <a:t> </a:t>
            </a:r>
            <a:r>
              <a:rPr lang="tr-TR" dirty="0">
                <a:solidFill>
                  <a:srgbClr val="FF0000"/>
                </a:solidFill>
                <a:latin typeface="+mj-lt"/>
              </a:rPr>
              <a:t>%44’ü 25-34 yaş aralığında </a:t>
            </a:r>
            <a:r>
              <a:rPr lang="tr-TR" dirty="0" smtClean="0">
                <a:latin typeface="+mj-lt"/>
              </a:rPr>
              <a:t>bulunmaktaydı.</a:t>
            </a:r>
            <a:endParaRPr lang="tr-TR" dirty="0">
              <a:latin typeface="+mj-lt"/>
            </a:endParaRPr>
          </a:p>
          <a:p>
            <a:pPr algn="just"/>
            <a:endParaRPr lang="tr-TR" dirty="0">
              <a:latin typeface="+mj-lt"/>
            </a:endParaRPr>
          </a:p>
        </p:txBody>
      </p:sp>
    </p:spTree>
    <p:extLst>
      <p:ext uri="{BB962C8B-B14F-4D97-AF65-F5344CB8AC3E}">
        <p14:creationId xmlns:p14="http://schemas.microsoft.com/office/powerpoint/2010/main" val="2555209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340768"/>
            <a:ext cx="8712968" cy="6336704"/>
          </a:xfrm>
        </p:spPr>
        <p:txBody>
          <a:bodyPr>
            <a:normAutofit fontScale="77500" lnSpcReduction="20000"/>
          </a:bodyPr>
          <a:lstStyle/>
          <a:p>
            <a:pPr marL="0" indent="0" algn="just">
              <a:buNone/>
            </a:pPr>
            <a:endParaRPr lang="tr-TR" sz="3500" dirty="0" smtClean="0">
              <a:latin typeface="+mj-lt"/>
            </a:endParaRPr>
          </a:p>
          <a:p>
            <a:pPr marL="0" indent="0" algn="just">
              <a:buNone/>
            </a:pPr>
            <a:r>
              <a:rPr lang="tr-TR" sz="4200" dirty="0" smtClean="0">
                <a:latin typeface="+mj-lt"/>
              </a:rPr>
              <a:t>2012 </a:t>
            </a:r>
            <a:r>
              <a:rPr lang="tr-TR" sz="4200" dirty="0">
                <a:latin typeface="+mj-lt"/>
              </a:rPr>
              <a:t>yılında meydana gelen iş kazalarının 13.401’i “</a:t>
            </a:r>
            <a:r>
              <a:rPr lang="tr-TR" sz="4200" dirty="0">
                <a:solidFill>
                  <a:srgbClr val="FF0000"/>
                </a:solidFill>
                <a:latin typeface="+mj-lt"/>
              </a:rPr>
              <a:t>makinelerin sebep olduğu kazalar</a:t>
            </a:r>
            <a:r>
              <a:rPr lang="tr-TR" sz="4200" dirty="0">
                <a:latin typeface="+mj-lt"/>
              </a:rPr>
              <a:t>”, </a:t>
            </a:r>
            <a:r>
              <a:rPr lang="tr-TR" sz="4200" dirty="0" smtClean="0">
                <a:latin typeface="+mj-lt"/>
              </a:rPr>
              <a:t>11.088’i “</a:t>
            </a:r>
            <a:r>
              <a:rPr lang="tr-TR" sz="4200" dirty="0">
                <a:solidFill>
                  <a:srgbClr val="FF0000"/>
                </a:solidFill>
                <a:latin typeface="+mj-lt"/>
              </a:rPr>
              <a:t>düşen bir cismin çarpıp devirmesi</a:t>
            </a:r>
            <a:r>
              <a:rPr lang="tr-TR" sz="4200" dirty="0">
                <a:latin typeface="+mj-lt"/>
              </a:rPr>
              <a:t>”, 8.541’i “</a:t>
            </a:r>
            <a:r>
              <a:rPr lang="tr-TR" sz="4200" dirty="0">
                <a:solidFill>
                  <a:srgbClr val="FF0000"/>
                </a:solidFill>
                <a:latin typeface="+mj-lt"/>
              </a:rPr>
              <a:t>kişilerin yüksek bir yerden düşmesi</a:t>
            </a:r>
            <a:r>
              <a:rPr lang="tr-TR" sz="4200" dirty="0">
                <a:latin typeface="+mj-lt"/>
              </a:rPr>
              <a:t>”, 5.461’i “</a:t>
            </a:r>
            <a:r>
              <a:rPr lang="tr-TR" sz="4200" dirty="0">
                <a:solidFill>
                  <a:srgbClr val="FF0000"/>
                </a:solidFill>
                <a:latin typeface="+mj-lt"/>
              </a:rPr>
              <a:t>kişilerin hemzemin ortamda düşmesi</a:t>
            </a:r>
            <a:r>
              <a:rPr lang="tr-TR" sz="4200" dirty="0">
                <a:latin typeface="+mj-lt"/>
              </a:rPr>
              <a:t>” şeklinde gerçekleşti</a:t>
            </a:r>
            <a:r>
              <a:rPr lang="tr-TR" sz="4200" dirty="0" smtClean="0">
                <a:latin typeface="+mj-lt"/>
              </a:rPr>
              <a:t>.</a:t>
            </a:r>
          </a:p>
          <a:p>
            <a:pPr marL="0" indent="0" algn="just">
              <a:buNone/>
            </a:pPr>
            <a:endParaRPr lang="tr-TR" sz="4200" dirty="0">
              <a:latin typeface="+mj-lt"/>
            </a:endParaRPr>
          </a:p>
          <a:p>
            <a:pPr marL="0" indent="0" algn="just">
              <a:buNone/>
            </a:pPr>
            <a:r>
              <a:rPr lang="tr-TR" sz="4200" dirty="0" smtClean="0">
                <a:latin typeface="+mj-lt"/>
              </a:rPr>
              <a:t>2012 </a:t>
            </a:r>
            <a:r>
              <a:rPr lang="tr-TR" sz="4200" dirty="0">
                <a:latin typeface="+mj-lt"/>
              </a:rPr>
              <a:t>yılında meydana gelen iş kazalarının </a:t>
            </a:r>
            <a:r>
              <a:rPr lang="tr-TR" sz="4200" dirty="0" smtClean="0">
                <a:latin typeface="+mj-lt"/>
              </a:rPr>
              <a:t>16.547’si </a:t>
            </a:r>
            <a:r>
              <a:rPr lang="tr-TR" sz="4200" dirty="0">
                <a:solidFill>
                  <a:srgbClr val="FF0000"/>
                </a:solidFill>
                <a:latin typeface="+mj-lt"/>
              </a:rPr>
              <a:t>el yaralanması </a:t>
            </a:r>
            <a:r>
              <a:rPr lang="tr-TR" sz="4200" dirty="0">
                <a:latin typeface="+mj-lt"/>
              </a:rPr>
              <a:t>ile sonuçlanırken</a:t>
            </a:r>
            <a:r>
              <a:rPr lang="tr-TR" sz="4200" dirty="0" smtClean="0">
                <a:latin typeface="+mj-lt"/>
              </a:rPr>
              <a:t>, 12.440’ı </a:t>
            </a:r>
            <a:r>
              <a:rPr lang="tr-TR" sz="4200" dirty="0" smtClean="0">
                <a:solidFill>
                  <a:srgbClr val="FF0000"/>
                </a:solidFill>
                <a:latin typeface="+mj-lt"/>
              </a:rPr>
              <a:t>parmak yaralanması </a:t>
            </a:r>
            <a:r>
              <a:rPr lang="tr-TR" sz="4200" dirty="0">
                <a:latin typeface="+mj-lt"/>
              </a:rPr>
              <a:t>ile sonuçlandı.</a:t>
            </a:r>
          </a:p>
          <a:p>
            <a:pPr marL="0" indent="0" algn="just">
              <a:buNone/>
            </a:pPr>
            <a:endParaRPr lang="tr-TR" sz="4200" dirty="0" smtClean="0">
              <a:latin typeface="+mj-lt"/>
            </a:endParaRPr>
          </a:p>
          <a:p>
            <a:pPr marL="0" indent="0">
              <a:buNone/>
            </a:pPr>
            <a:endParaRPr lang="tr-TR" dirty="0">
              <a:latin typeface="+mj-lt"/>
            </a:endParaRPr>
          </a:p>
          <a:p>
            <a:pPr marL="0" indent="0">
              <a:buNone/>
            </a:pPr>
            <a:r>
              <a:rPr lang="tr-TR" dirty="0">
                <a:latin typeface="+mj-lt"/>
              </a:rPr>
              <a:t> </a:t>
            </a:r>
          </a:p>
          <a:p>
            <a:endParaRPr lang="tr-TR" dirty="0">
              <a:latin typeface="+mj-lt"/>
            </a:endParaRPr>
          </a:p>
        </p:txBody>
      </p:sp>
    </p:spTree>
    <p:extLst>
      <p:ext uri="{BB962C8B-B14F-4D97-AF65-F5344CB8AC3E}">
        <p14:creationId xmlns:p14="http://schemas.microsoft.com/office/powerpoint/2010/main" val="1104413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453336"/>
          </a:xfrm>
        </p:spPr>
        <p:txBody>
          <a:bodyPr>
            <a:normAutofit fontScale="25000" lnSpcReduction="20000"/>
          </a:bodyPr>
          <a:lstStyle/>
          <a:p>
            <a:pPr marL="0" indent="0" algn="just">
              <a:lnSpc>
                <a:spcPct val="170000"/>
              </a:lnSpc>
              <a:buNone/>
            </a:pPr>
            <a:r>
              <a:rPr lang="tr-TR" sz="9600" dirty="0">
                <a:latin typeface="+mj-lt"/>
                <a:cs typeface="Arial" pitchFamily="34" charset="0"/>
              </a:rPr>
              <a:t>2012 </a:t>
            </a:r>
            <a:r>
              <a:rPr lang="tr-TR" sz="9600" dirty="0" smtClean="0">
                <a:latin typeface="+mj-lt"/>
                <a:cs typeface="Arial" pitchFamily="34" charset="0"/>
              </a:rPr>
              <a:t>yılında, mevcut şartlarda 20.000 </a:t>
            </a:r>
            <a:r>
              <a:rPr lang="tr-TR" sz="9600" dirty="0">
                <a:latin typeface="+mj-lt"/>
                <a:cs typeface="Arial" pitchFamily="34" charset="0"/>
              </a:rPr>
              <a:t>civarında meslek hastalığı tespit edilmesi </a:t>
            </a:r>
            <a:r>
              <a:rPr lang="tr-TR" sz="9600" dirty="0" smtClean="0">
                <a:latin typeface="+mj-lt"/>
                <a:cs typeface="Arial" pitchFamily="34" charset="0"/>
              </a:rPr>
              <a:t>beklenirken </a:t>
            </a:r>
            <a:r>
              <a:rPr lang="tr-TR" sz="9600" dirty="0">
                <a:latin typeface="+mj-lt"/>
                <a:cs typeface="Arial" pitchFamily="34" charset="0"/>
              </a:rPr>
              <a:t>395 meslek hastalığı tespit edilebildi. Tespit edilen meslek hastalıklarının 246’sı (%62.2) </a:t>
            </a:r>
            <a:r>
              <a:rPr lang="tr-TR" sz="9600" dirty="0" err="1" smtClean="0">
                <a:latin typeface="+mj-lt"/>
                <a:cs typeface="Arial" pitchFamily="34" charset="0"/>
              </a:rPr>
              <a:t>silikozis’tir</a:t>
            </a:r>
            <a:r>
              <a:rPr lang="tr-TR" sz="9600" dirty="0" smtClean="0">
                <a:latin typeface="+mj-lt"/>
                <a:cs typeface="Arial" pitchFamily="34" charset="0"/>
              </a:rPr>
              <a:t>. </a:t>
            </a:r>
            <a:r>
              <a:rPr lang="tr-TR" sz="9600" dirty="0">
                <a:latin typeface="+mj-lt"/>
                <a:cs typeface="Arial" pitchFamily="34" charset="0"/>
              </a:rPr>
              <a:t>2012 yılında ülkemizde </a:t>
            </a:r>
            <a:r>
              <a:rPr lang="tr-TR" sz="9600" dirty="0">
                <a:solidFill>
                  <a:srgbClr val="FF0000"/>
                </a:solidFill>
                <a:latin typeface="+mj-lt"/>
                <a:cs typeface="Arial" pitchFamily="34" charset="0"/>
              </a:rPr>
              <a:t>sadece </a:t>
            </a:r>
            <a:r>
              <a:rPr lang="tr-TR" sz="9600" dirty="0" smtClean="0">
                <a:solidFill>
                  <a:srgbClr val="FF0000"/>
                </a:solidFill>
                <a:latin typeface="+mj-lt"/>
                <a:cs typeface="Arial" pitchFamily="34" charset="0"/>
              </a:rPr>
              <a:t>2 işitme </a:t>
            </a:r>
            <a:r>
              <a:rPr lang="tr-TR" sz="9600" dirty="0">
                <a:solidFill>
                  <a:srgbClr val="FF0000"/>
                </a:solidFill>
                <a:latin typeface="+mj-lt"/>
                <a:cs typeface="Arial" pitchFamily="34" charset="0"/>
              </a:rPr>
              <a:t>kaybı </a:t>
            </a:r>
            <a:r>
              <a:rPr lang="tr-TR" sz="9600" dirty="0" smtClean="0">
                <a:latin typeface="+mj-lt"/>
                <a:cs typeface="Arial" pitchFamily="34" charset="0"/>
              </a:rPr>
              <a:t>yaşandığı ifade ediliyor. </a:t>
            </a:r>
            <a:r>
              <a:rPr lang="tr-TR" sz="9600" dirty="0">
                <a:solidFill>
                  <a:srgbClr val="FF0000"/>
                </a:solidFill>
                <a:latin typeface="+mj-lt"/>
                <a:cs typeface="Arial" pitchFamily="34" charset="0"/>
              </a:rPr>
              <a:t>Kimyasalların neden olduğu </a:t>
            </a:r>
            <a:r>
              <a:rPr lang="tr-TR" sz="9600" dirty="0">
                <a:latin typeface="+mj-lt"/>
                <a:cs typeface="Arial" pitchFamily="34" charset="0"/>
              </a:rPr>
              <a:t>toplam meslek hastalığı sayısı </a:t>
            </a:r>
            <a:r>
              <a:rPr lang="tr-TR" sz="9600" dirty="0">
                <a:solidFill>
                  <a:srgbClr val="FF0000"/>
                </a:solidFill>
                <a:latin typeface="+mj-lt"/>
                <a:cs typeface="Arial" pitchFamily="34" charset="0"/>
              </a:rPr>
              <a:t>78</a:t>
            </a:r>
            <a:r>
              <a:rPr lang="tr-TR" sz="9600" dirty="0">
                <a:latin typeface="+mj-lt"/>
                <a:cs typeface="Arial" pitchFamily="34" charset="0"/>
              </a:rPr>
              <a:t>, bunun da </a:t>
            </a:r>
            <a:r>
              <a:rPr lang="tr-TR" sz="9600" dirty="0">
                <a:solidFill>
                  <a:srgbClr val="FF0000"/>
                </a:solidFill>
                <a:latin typeface="+mj-lt"/>
                <a:cs typeface="Arial" pitchFamily="34" charset="0"/>
              </a:rPr>
              <a:t>26’sı kurşun </a:t>
            </a:r>
            <a:r>
              <a:rPr lang="tr-TR" sz="9600" dirty="0">
                <a:latin typeface="+mj-lt"/>
                <a:cs typeface="Arial" pitchFamily="34" charset="0"/>
              </a:rPr>
              <a:t>tozlarının neden olduğu </a:t>
            </a:r>
            <a:r>
              <a:rPr lang="tr-TR" sz="9600" dirty="0" smtClean="0">
                <a:latin typeface="+mj-lt"/>
                <a:cs typeface="Arial" pitchFamily="34" charset="0"/>
              </a:rPr>
              <a:t>hastalıklar olarak kaydedilmiş.</a:t>
            </a:r>
          </a:p>
          <a:p>
            <a:pPr marL="0" indent="0" algn="just">
              <a:lnSpc>
                <a:spcPct val="170000"/>
              </a:lnSpc>
              <a:buNone/>
            </a:pPr>
            <a:endParaRPr lang="tr-TR" sz="8000" dirty="0">
              <a:latin typeface="+mj-lt"/>
              <a:cs typeface="Arial" pitchFamily="34" charset="0"/>
            </a:endParaRPr>
          </a:p>
          <a:p>
            <a:pPr marL="0" indent="0" algn="just">
              <a:lnSpc>
                <a:spcPct val="170000"/>
              </a:lnSpc>
              <a:buNone/>
            </a:pPr>
            <a:r>
              <a:rPr lang="tr-TR" sz="8000" dirty="0" smtClean="0">
                <a:latin typeface="+mj-lt"/>
                <a:cs typeface="Arial" pitchFamily="34" charset="0"/>
              </a:rPr>
              <a:t>Meslek hastalıklarının </a:t>
            </a:r>
            <a:r>
              <a:rPr lang="tr-TR" sz="8000" dirty="0">
                <a:solidFill>
                  <a:srgbClr val="FF0000"/>
                </a:solidFill>
                <a:latin typeface="+mj-lt"/>
                <a:cs typeface="Arial" pitchFamily="34" charset="0"/>
              </a:rPr>
              <a:t>221’i Zonguldak’ta </a:t>
            </a:r>
            <a:r>
              <a:rPr lang="tr-TR" sz="8000" dirty="0">
                <a:latin typeface="+mj-lt"/>
                <a:cs typeface="Arial" pitchFamily="34" charset="0"/>
              </a:rPr>
              <a:t>meydana gelirken, 61’i </a:t>
            </a:r>
            <a:r>
              <a:rPr lang="tr-TR" sz="8000" dirty="0">
                <a:solidFill>
                  <a:srgbClr val="FF0000"/>
                </a:solidFill>
                <a:latin typeface="+mj-lt"/>
                <a:cs typeface="Arial" pitchFamily="34" charset="0"/>
              </a:rPr>
              <a:t>Ankara</a:t>
            </a:r>
            <a:r>
              <a:rPr lang="tr-TR" sz="8000" dirty="0">
                <a:latin typeface="+mj-lt"/>
                <a:cs typeface="Arial" pitchFamily="34" charset="0"/>
              </a:rPr>
              <a:t>’da, 21’i </a:t>
            </a:r>
            <a:r>
              <a:rPr lang="tr-TR" sz="8000" dirty="0">
                <a:solidFill>
                  <a:srgbClr val="FF0000"/>
                </a:solidFill>
                <a:latin typeface="+mj-lt"/>
                <a:cs typeface="Arial" pitchFamily="34" charset="0"/>
              </a:rPr>
              <a:t>İstanbul</a:t>
            </a:r>
            <a:r>
              <a:rPr lang="tr-TR" sz="8000" dirty="0">
                <a:latin typeface="+mj-lt"/>
                <a:cs typeface="Arial" pitchFamily="34" charset="0"/>
              </a:rPr>
              <a:t>’da, 20’si </a:t>
            </a:r>
            <a:r>
              <a:rPr lang="tr-TR" sz="8000" dirty="0">
                <a:solidFill>
                  <a:srgbClr val="FF0000"/>
                </a:solidFill>
                <a:latin typeface="+mj-lt"/>
                <a:cs typeface="Arial" pitchFamily="34" charset="0"/>
              </a:rPr>
              <a:t>İzmir</a:t>
            </a:r>
            <a:r>
              <a:rPr lang="tr-TR" sz="8000" dirty="0">
                <a:latin typeface="+mj-lt"/>
                <a:cs typeface="Arial" pitchFamily="34" charset="0"/>
              </a:rPr>
              <a:t>’de, 11’i </a:t>
            </a:r>
            <a:r>
              <a:rPr lang="tr-TR" sz="8000" dirty="0" smtClean="0">
                <a:solidFill>
                  <a:srgbClr val="FF0000"/>
                </a:solidFill>
                <a:latin typeface="+mj-lt"/>
                <a:cs typeface="Arial" pitchFamily="34" charset="0"/>
              </a:rPr>
              <a:t>Kocaeli</a:t>
            </a:r>
            <a:r>
              <a:rPr lang="tr-TR" sz="8000" dirty="0" smtClean="0">
                <a:latin typeface="+mj-lt"/>
                <a:cs typeface="Arial" pitchFamily="34" charset="0"/>
              </a:rPr>
              <a:t>’nde </a:t>
            </a:r>
            <a:r>
              <a:rPr lang="tr-TR" sz="8000" dirty="0">
                <a:latin typeface="+mj-lt"/>
                <a:cs typeface="Arial" pitchFamily="34" charset="0"/>
              </a:rPr>
              <a:t>meydana gelmiş, </a:t>
            </a:r>
            <a:r>
              <a:rPr lang="tr-TR" sz="8000" dirty="0">
                <a:solidFill>
                  <a:srgbClr val="0070C0"/>
                </a:solidFill>
                <a:latin typeface="+mj-lt"/>
                <a:cs typeface="Arial" pitchFamily="34" charset="0"/>
              </a:rPr>
              <a:t>Eskişehir, Adana, Antalya’da hiç meslek hastalığı </a:t>
            </a:r>
            <a:r>
              <a:rPr lang="tr-TR" sz="8000" dirty="0" smtClean="0">
                <a:solidFill>
                  <a:srgbClr val="0070C0"/>
                </a:solidFill>
                <a:latin typeface="+mj-lt"/>
                <a:cs typeface="Arial" pitchFamily="34" charset="0"/>
              </a:rPr>
              <a:t>meydana gelmemiş</a:t>
            </a:r>
            <a:r>
              <a:rPr lang="tr-TR" sz="8000" dirty="0">
                <a:solidFill>
                  <a:srgbClr val="0070C0"/>
                </a:solidFill>
                <a:latin typeface="+mj-lt"/>
                <a:cs typeface="Arial" pitchFamily="34" charset="0"/>
              </a:rPr>
              <a:t>, Denizli’de ise 1 meslek hastalığı meydana </a:t>
            </a:r>
            <a:r>
              <a:rPr lang="tr-TR" sz="8000" dirty="0" smtClean="0">
                <a:solidFill>
                  <a:srgbClr val="0070C0"/>
                </a:solidFill>
                <a:latin typeface="+mj-lt"/>
                <a:cs typeface="Arial" pitchFamily="34" charset="0"/>
              </a:rPr>
              <a:t>gelmiş ?</a:t>
            </a:r>
            <a:endParaRPr lang="tr-TR" sz="8000" dirty="0">
              <a:solidFill>
                <a:srgbClr val="0070C0"/>
              </a:solidFill>
              <a:latin typeface="+mj-lt"/>
              <a:cs typeface="Arial" pitchFamily="34" charset="0"/>
            </a:endParaRPr>
          </a:p>
          <a:p>
            <a:pPr marL="0" indent="0" algn="just">
              <a:lnSpc>
                <a:spcPct val="170000"/>
              </a:lnSpc>
              <a:buNone/>
            </a:pPr>
            <a:r>
              <a:rPr lang="tr-TR" sz="8000" dirty="0">
                <a:solidFill>
                  <a:srgbClr val="0070C0"/>
                </a:solidFill>
                <a:latin typeface="+mj-lt"/>
                <a:cs typeface="Arial" pitchFamily="34" charset="0"/>
              </a:rPr>
              <a:t> </a:t>
            </a:r>
          </a:p>
          <a:p>
            <a:pPr algn="just"/>
            <a:endParaRPr lang="tr-TR" dirty="0">
              <a:latin typeface="+mj-lt"/>
            </a:endParaRPr>
          </a:p>
        </p:txBody>
      </p:sp>
    </p:spTree>
    <p:extLst>
      <p:ext uri="{BB962C8B-B14F-4D97-AF65-F5344CB8AC3E}">
        <p14:creationId xmlns:p14="http://schemas.microsoft.com/office/powerpoint/2010/main" val="344544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p:cNvSpPr>
          <p:nvPr>
            <p:ph type="body" idx="1"/>
          </p:nvPr>
        </p:nvSpPr>
        <p:spPr>
          <a:xfrm>
            <a:off x="0" y="-34402"/>
            <a:ext cx="8964488" cy="6480720"/>
          </a:xfrm>
        </p:spPr>
        <p:txBody>
          <a:bodyPr>
            <a:normAutofit fontScale="85000" lnSpcReduction="20000"/>
          </a:bodyPr>
          <a:lstStyle/>
          <a:p>
            <a:pPr marL="342900" indent="-342900">
              <a:lnSpc>
                <a:spcPct val="80000"/>
              </a:lnSpc>
              <a:buFontTx/>
              <a:buNone/>
            </a:pPr>
            <a:endParaRPr lang="en-US" sz="1400" dirty="0" smtClean="0">
              <a:latin typeface="+mj-lt"/>
            </a:endParaRPr>
          </a:p>
          <a:p>
            <a:pPr marL="342900" indent="-342900" algn="just">
              <a:lnSpc>
                <a:spcPct val="110000"/>
              </a:lnSpc>
              <a:buFontTx/>
              <a:buChar char="•"/>
            </a:pPr>
            <a:r>
              <a:rPr lang="en-US" sz="3800" b="1" dirty="0" smtClean="0">
                <a:latin typeface="+mj-lt"/>
                <a:cs typeface="Arial" pitchFamily="34" charset="0"/>
              </a:rPr>
              <a:t>D</a:t>
            </a:r>
            <a:r>
              <a:rPr lang="tr-TR" sz="3800" b="1" dirty="0" smtClean="0">
                <a:latin typeface="+mj-lt"/>
                <a:cs typeface="Arial" pitchFamily="34" charset="0"/>
              </a:rPr>
              <a:t>ÜNYADA HER GÜN;</a:t>
            </a:r>
          </a:p>
          <a:p>
            <a:pPr marL="0" indent="0" algn="just">
              <a:lnSpc>
                <a:spcPct val="110000"/>
              </a:lnSpc>
              <a:buNone/>
            </a:pPr>
            <a:r>
              <a:rPr lang="tr-TR" sz="2400" b="1" dirty="0" smtClean="0">
                <a:latin typeface="+mj-lt"/>
                <a:cs typeface="Arial" pitchFamily="34" charset="0"/>
              </a:rPr>
              <a:t> </a:t>
            </a:r>
            <a:r>
              <a:rPr lang="en-US" sz="2400" b="1" dirty="0" smtClean="0">
                <a:solidFill>
                  <a:srgbClr val="FF0000"/>
                </a:solidFill>
                <a:latin typeface="+mj-lt"/>
                <a:cs typeface="Arial" pitchFamily="34" charset="0"/>
              </a:rPr>
              <a:t> </a:t>
            </a:r>
            <a:endParaRPr lang="tr-TR" sz="2400" b="1" dirty="0" smtClean="0">
              <a:solidFill>
                <a:srgbClr val="FF0000"/>
              </a:solidFill>
              <a:latin typeface="+mj-lt"/>
              <a:cs typeface="Arial" pitchFamily="34" charset="0"/>
            </a:endParaRPr>
          </a:p>
          <a:p>
            <a:pPr marL="0" indent="0" algn="just">
              <a:lnSpc>
                <a:spcPct val="110000"/>
              </a:lnSpc>
              <a:buNone/>
            </a:pPr>
            <a:endParaRPr lang="tr-TR" sz="2400" b="1" dirty="0">
              <a:solidFill>
                <a:srgbClr val="FF0000"/>
              </a:solidFill>
              <a:latin typeface="+mj-lt"/>
              <a:cs typeface="Arial" pitchFamily="34" charset="0"/>
            </a:endParaRPr>
          </a:p>
          <a:p>
            <a:pPr marL="0" indent="0" algn="just">
              <a:lnSpc>
                <a:spcPct val="110000"/>
              </a:lnSpc>
              <a:buNone/>
            </a:pPr>
            <a:endParaRPr lang="tr-TR" sz="2400" b="1" dirty="0" smtClean="0">
              <a:solidFill>
                <a:srgbClr val="FF0000"/>
              </a:solidFill>
              <a:latin typeface="+mj-lt"/>
              <a:cs typeface="Arial" pitchFamily="34" charset="0"/>
            </a:endParaRPr>
          </a:p>
          <a:p>
            <a:pPr marL="342900" indent="-342900" algn="just">
              <a:lnSpc>
                <a:spcPct val="110000"/>
              </a:lnSpc>
              <a:buFontTx/>
              <a:buChar char="•"/>
            </a:pPr>
            <a:r>
              <a:rPr lang="en-US" sz="2500" dirty="0" smtClean="0">
                <a:solidFill>
                  <a:srgbClr val="FF0000"/>
                </a:solidFill>
                <a:latin typeface="+mj-lt"/>
                <a:cs typeface="Arial" pitchFamily="34" charset="0"/>
              </a:rPr>
              <a:t>6 </a:t>
            </a:r>
            <a:r>
              <a:rPr lang="en-US" sz="2500" dirty="0" err="1" smtClean="0">
                <a:solidFill>
                  <a:srgbClr val="FF0000"/>
                </a:solidFill>
                <a:latin typeface="+mj-lt"/>
                <a:cs typeface="Arial" pitchFamily="34" charset="0"/>
              </a:rPr>
              <a:t>binden</a:t>
            </a:r>
            <a:r>
              <a:rPr lang="en-US" sz="2500" dirty="0" smtClean="0">
                <a:solidFill>
                  <a:srgbClr val="FF0000"/>
                </a:solidFill>
                <a:latin typeface="+mj-lt"/>
                <a:cs typeface="Arial" pitchFamily="34" charset="0"/>
              </a:rPr>
              <a:t> </a:t>
            </a:r>
            <a:r>
              <a:rPr lang="en-US" sz="2500" dirty="0" err="1" smtClean="0">
                <a:solidFill>
                  <a:srgbClr val="FF0000"/>
                </a:solidFill>
                <a:latin typeface="+mj-lt"/>
                <a:cs typeface="Arial" pitchFamily="34" charset="0"/>
              </a:rPr>
              <a:t>fazla</a:t>
            </a:r>
            <a:r>
              <a:rPr lang="en-US" sz="2500" dirty="0" smtClean="0">
                <a:solidFill>
                  <a:srgbClr val="FF0000"/>
                </a:solidFill>
                <a:latin typeface="+mj-lt"/>
                <a:cs typeface="Arial" pitchFamily="34" charset="0"/>
              </a:rPr>
              <a:t> </a:t>
            </a:r>
            <a:r>
              <a:rPr lang="en-US" sz="2500" dirty="0" err="1" smtClean="0">
                <a:solidFill>
                  <a:srgbClr val="FF0000"/>
                </a:solidFill>
                <a:latin typeface="+mj-lt"/>
                <a:cs typeface="Arial" pitchFamily="34" charset="0"/>
              </a:rPr>
              <a:t>işçi</a:t>
            </a:r>
            <a:r>
              <a:rPr lang="en-US" sz="2500" dirty="0" smtClean="0">
                <a:solidFill>
                  <a:srgbClr val="FF0000"/>
                </a:solidFill>
                <a:latin typeface="+mj-lt"/>
                <a:cs typeface="Arial" pitchFamily="34" charset="0"/>
              </a:rPr>
              <a:t> </a:t>
            </a:r>
            <a:r>
              <a:rPr lang="en-US" sz="2500" dirty="0" err="1" smtClean="0">
                <a:latin typeface="+mj-lt"/>
                <a:cs typeface="Arial" pitchFamily="34" charset="0"/>
              </a:rPr>
              <a:t>işle</a:t>
            </a:r>
            <a:r>
              <a:rPr lang="en-US" sz="2500" dirty="0" smtClean="0">
                <a:latin typeface="+mj-lt"/>
                <a:cs typeface="Arial" pitchFamily="34" charset="0"/>
              </a:rPr>
              <a:t> </a:t>
            </a:r>
            <a:r>
              <a:rPr lang="en-US" sz="2500" dirty="0" err="1" smtClean="0">
                <a:latin typeface="+mj-lt"/>
                <a:cs typeface="Arial" pitchFamily="34" charset="0"/>
              </a:rPr>
              <a:t>ilgili</a:t>
            </a:r>
            <a:r>
              <a:rPr lang="en-US" sz="2500" dirty="0" smtClean="0">
                <a:latin typeface="+mj-lt"/>
                <a:cs typeface="Arial" pitchFamily="34" charset="0"/>
              </a:rPr>
              <a:t> </a:t>
            </a:r>
            <a:r>
              <a:rPr lang="en-US" sz="2500" dirty="0" err="1" smtClean="0">
                <a:latin typeface="+mj-lt"/>
                <a:cs typeface="Arial" pitchFamily="34" charset="0"/>
              </a:rPr>
              <a:t>nedenlerden</a:t>
            </a:r>
            <a:r>
              <a:rPr lang="en-US" sz="2500" dirty="0" smtClean="0">
                <a:latin typeface="+mj-lt"/>
                <a:cs typeface="Arial" pitchFamily="34" charset="0"/>
              </a:rPr>
              <a:t> </a:t>
            </a:r>
            <a:r>
              <a:rPr lang="en-US" sz="2500" dirty="0" err="1" smtClean="0">
                <a:latin typeface="+mj-lt"/>
                <a:cs typeface="Arial" pitchFamily="34" charset="0"/>
              </a:rPr>
              <a:t>dolayı</a:t>
            </a:r>
            <a:r>
              <a:rPr lang="en-US" sz="2500" dirty="0" smtClean="0">
                <a:latin typeface="+mj-lt"/>
                <a:cs typeface="Arial" pitchFamily="34" charset="0"/>
              </a:rPr>
              <a:t> </a:t>
            </a:r>
            <a:r>
              <a:rPr lang="en-US" sz="2500" dirty="0" err="1" smtClean="0">
                <a:latin typeface="+mj-lt"/>
                <a:cs typeface="Arial" pitchFamily="34" charset="0"/>
              </a:rPr>
              <a:t>hayatını</a:t>
            </a:r>
            <a:r>
              <a:rPr lang="en-US" sz="2500" dirty="0" smtClean="0">
                <a:latin typeface="+mj-lt"/>
                <a:cs typeface="Arial" pitchFamily="34" charset="0"/>
              </a:rPr>
              <a:t> </a:t>
            </a:r>
            <a:r>
              <a:rPr lang="en-US" sz="2500" dirty="0" err="1" smtClean="0">
                <a:latin typeface="+mj-lt"/>
                <a:cs typeface="Arial" pitchFamily="34" charset="0"/>
              </a:rPr>
              <a:t>kaybetmektedir</a:t>
            </a:r>
            <a:r>
              <a:rPr lang="en-US" sz="2500" dirty="0" smtClean="0">
                <a:latin typeface="+mj-lt"/>
                <a:cs typeface="Arial" pitchFamily="34" charset="0"/>
              </a:rPr>
              <a:t>. </a:t>
            </a:r>
            <a:r>
              <a:rPr lang="en-US" sz="2500" dirty="0" err="1" smtClean="0">
                <a:latin typeface="+mj-lt"/>
                <a:cs typeface="Arial" pitchFamily="34" charset="0"/>
              </a:rPr>
              <a:t>Başka</a:t>
            </a:r>
            <a:r>
              <a:rPr lang="en-US" sz="2500" dirty="0" smtClean="0">
                <a:latin typeface="+mj-lt"/>
                <a:cs typeface="Arial" pitchFamily="34" charset="0"/>
              </a:rPr>
              <a:t> </a:t>
            </a:r>
            <a:r>
              <a:rPr lang="en-US" sz="2500" dirty="0" err="1" smtClean="0">
                <a:latin typeface="+mj-lt"/>
                <a:cs typeface="Arial" pitchFamily="34" charset="0"/>
              </a:rPr>
              <a:t>bir</a:t>
            </a:r>
            <a:r>
              <a:rPr lang="en-US" sz="2500" dirty="0" smtClean="0">
                <a:latin typeface="+mj-lt"/>
                <a:cs typeface="Arial" pitchFamily="34" charset="0"/>
              </a:rPr>
              <a:t> </a:t>
            </a:r>
            <a:r>
              <a:rPr lang="en-US" sz="2500" dirty="0" err="1" smtClean="0">
                <a:latin typeface="+mj-lt"/>
                <a:cs typeface="Arial" pitchFamily="34" charset="0"/>
              </a:rPr>
              <a:t>ifadeyle</a:t>
            </a:r>
            <a:r>
              <a:rPr lang="en-US" sz="2500" dirty="0" smtClean="0">
                <a:latin typeface="+mj-lt"/>
                <a:cs typeface="Arial" pitchFamily="34" charset="0"/>
              </a:rPr>
              <a:t>, </a:t>
            </a:r>
            <a:r>
              <a:rPr lang="en-US" sz="2500" dirty="0" smtClean="0">
                <a:solidFill>
                  <a:srgbClr val="FF0000"/>
                </a:solidFill>
                <a:latin typeface="+mj-lt"/>
                <a:cs typeface="Arial" pitchFamily="34" charset="0"/>
              </a:rPr>
              <a:t> </a:t>
            </a:r>
            <a:r>
              <a:rPr lang="en-US" sz="2500" dirty="0" err="1" smtClean="0">
                <a:solidFill>
                  <a:srgbClr val="FF0000"/>
                </a:solidFill>
                <a:latin typeface="+mj-lt"/>
                <a:cs typeface="Arial" pitchFamily="34" charset="0"/>
              </a:rPr>
              <a:t>dakikada</a:t>
            </a:r>
            <a:r>
              <a:rPr lang="en-US" sz="2500" dirty="0" smtClean="0">
                <a:solidFill>
                  <a:srgbClr val="FF0000"/>
                </a:solidFill>
                <a:latin typeface="+mj-lt"/>
                <a:cs typeface="Arial" pitchFamily="34" charset="0"/>
              </a:rPr>
              <a:t> 3 </a:t>
            </a:r>
            <a:r>
              <a:rPr lang="en-US" sz="2500" dirty="0" err="1" smtClean="0">
                <a:solidFill>
                  <a:srgbClr val="FF0000"/>
                </a:solidFill>
                <a:latin typeface="+mj-lt"/>
                <a:cs typeface="Arial" pitchFamily="34" charset="0"/>
              </a:rPr>
              <a:t>işçi</a:t>
            </a:r>
            <a:r>
              <a:rPr lang="en-US" sz="2500" dirty="0" smtClean="0">
                <a:solidFill>
                  <a:srgbClr val="FF0000"/>
                </a:solidFill>
                <a:latin typeface="+mj-lt"/>
                <a:cs typeface="Arial" pitchFamily="34" charset="0"/>
              </a:rPr>
              <a:t> </a:t>
            </a:r>
            <a:r>
              <a:rPr lang="en-US" sz="2500" dirty="0" err="1" smtClean="0">
                <a:solidFill>
                  <a:srgbClr val="FF0000"/>
                </a:solidFill>
                <a:latin typeface="+mj-lt"/>
                <a:cs typeface="Arial" pitchFamily="34" charset="0"/>
              </a:rPr>
              <a:t>ölmektedir</a:t>
            </a:r>
            <a:r>
              <a:rPr lang="en-US" sz="2500" dirty="0" smtClean="0">
                <a:solidFill>
                  <a:srgbClr val="FF0000"/>
                </a:solidFill>
                <a:latin typeface="+mj-lt"/>
                <a:cs typeface="Arial" pitchFamily="34" charset="0"/>
              </a:rPr>
              <a:t>.</a:t>
            </a:r>
          </a:p>
          <a:p>
            <a:pPr marL="342900" indent="-342900" algn="just">
              <a:lnSpc>
                <a:spcPct val="110000"/>
              </a:lnSpc>
              <a:buFontTx/>
              <a:buChar char="•"/>
            </a:pPr>
            <a:endParaRPr lang="en-US" sz="2500" dirty="0" smtClean="0">
              <a:latin typeface="+mj-lt"/>
              <a:cs typeface="Arial" pitchFamily="34" charset="0"/>
            </a:endParaRPr>
          </a:p>
          <a:p>
            <a:pPr marL="342900" indent="-342900" algn="just">
              <a:lnSpc>
                <a:spcPct val="110000"/>
              </a:lnSpc>
              <a:buFontTx/>
              <a:buChar char="•"/>
            </a:pPr>
            <a:r>
              <a:rPr lang="tr-TR" sz="2500" dirty="0" smtClean="0">
                <a:latin typeface="+mj-lt"/>
                <a:cs typeface="Arial" pitchFamily="34" charset="0"/>
              </a:rPr>
              <a:t>H</a:t>
            </a:r>
            <a:r>
              <a:rPr lang="en-US" sz="2500" dirty="0" err="1" smtClean="0">
                <a:latin typeface="+mj-lt"/>
                <a:cs typeface="Arial" pitchFamily="34" charset="0"/>
              </a:rPr>
              <a:t>er</a:t>
            </a:r>
            <a:r>
              <a:rPr lang="en-US" sz="2500" dirty="0" smtClean="0">
                <a:latin typeface="+mj-lt"/>
                <a:cs typeface="Arial" pitchFamily="34" charset="0"/>
              </a:rPr>
              <a:t> </a:t>
            </a:r>
            <a:r>
              <a:rPr lang="en-US" sz="2500" dirty="0" err="1" smtClean="0">
                <a:latin typeface="+mj-lt"/>
                <a:cs typeface="Arial" pitchFamily="34" charset="0"/>
              </a:rPr>
              <a:t>yıl</a:t>
            </a:r>
            <a:r>
              <a:rPr lang="en-US" sz="2500" dirty="0" smtClean="0">
                <a:latin typeface="+mj-lt"/>
                <a:cs typeface="Arial" pitchFamily="34" charset="0"/>
              </a:rPr>
              <a:t> </a:t>
            </a:r>
            <a:r>
              <a:rPr lang="en-US" sz="2500" dirty="0" smtClean="0">
                <a:solidFill>
                  <a:srgbClr val="0033CC"/>
                </a:solidFill>
                <a:latin typeface="+mj-lt"/>
                <a:cs typeface="Arial" pitchFamily="34" charset="0"/>
              </a:rPr>
              <a:t>22 bin </a:t>
            </a:r>
            <a:r>
              <a:rPr lang="en-US" sz="2500" dirty="0" err="1" smtClean="0">
                <a:solidFill>
                  <a:srgbClr val="0033CC"/>
                </a:solidFill>
                <a:latin typeface="+mj-lt"/>
                <a:cs typeface="Arial" pitchFamily="34" charset="0"/>
              </a:rPr>
              <a:t>çocuk</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işçi</a:t>
            </a:r>
            <a:r>
              <a:rPr lang="en-US" sz="2500" dirty="0" smtClean="0">
                <a:latin typeface="+mj-lt"/>
                <a:cs typeface="Arial" pitchFamily="34" charset="0"/>
              </a:rPr>
              <a:t> </a:t>
            </a:r>
            <a:r>
              <a:rPr lang="en-US" sz="2500" dirty="0" err="1" smtClean="0">
                <a:latin typeface="+mj-lt"/>
                <a:cs typeface="Arial" pitchFamily="34" charset="0"/>
              </a:rPr>
              <a:t>iş</a:t>
            </a:r>
            <a:r>
              <a:rPr lang="en-US" sz="2500" dirty="0" smtClean="0">
                <a:latin typeface="+mj-lt"/>
                <a:cs typeface="Arial" pitchFamily="34" charset="0"/>
              </a:rPr>
              <a:t> </a:t>
            </a:r>
            <a:r>
              <a:rPr lang="en-US" sz="2500" dirty="0" err="1" smtClean="0">
                <a:latin typeface="+mj-lt"/>
                <a:cs typeface="Arial" pitchFamily="34" charset="0"/>
              </a:rPr>
              <a:t>kazalarında</a:t>
            </a:r>
            <a:r>
              <a:rPr lang="en-US" sz="2500" dirty="0" smtClean="0">
                <a:latin typeface="+mj-lt"/>
                <a:cs typeface="Arial" pitchFamily="34" charset="0"/>
              </a:rPr>
              <a:t> </a:t>
            </a:r>
            <a:r>
              <a:rPr lang="en-US" sz="2500" dirty="0" err="1" smtClean="0">
                <a:latin typeface="+mj-lt"/>
                <a:cs typeface="Arial" pitchFamily="34" charset="0"/>
              </a:rPr>
              <a:t>hayatını</a:t>
            </a:r>
            <a:r>
              <a:rPr lang="en-US" sz="2500" dirty="0" smtClean="0">
                <a:latin typeface="+mj-lt"/>
                <a:cs typeface="Arial" pitchFamily="34" charset="0"/>
              </a:rPr>
              <a:t> </a:t>
            </a:r>
            <a:r>
              <a:rPr lang="en-US" sz="2500" dirty="0" err="1" smtClean="0">
                <a:latin typeface="+mj-lt"/>
                <a:cs typeface="Arial" pitchFamily="34" charset="0"/>
              </a:rPr>
              <a:t>kaybetmektedir</a:t>
            </a:r>
            <a:r>
              <a:rPr lang="en-US" sz="2500" dirty="0" smtClean="0">
                <a:latin typeface="+mj-lt"/>
                <a:cs typeface="Arial" pitchFamily="34" charset="0"/>
              </a:rPr>
              <a:t>.</a:t>
            </a:r>
          </a:p>
          <a:p>
            <a:pPr marL="342900" indent="-342900" algn="just">
              <a:lnSpc>
                <a:spcPct val="110000"/>
              </a:lnSpc>
              <a:buFontTx/>
              <a:buNone/>
            </a:pPr>
            <a:endParaRPr lang="en-US" sz="2500" dirty="0" smtClean="0">
              <a:latin typeface="+mj-lt"/>
              <a:cs typeface="Arial" pitchFamily="34" charset="0"/>
            </a:endParaRPr>
          </a:p>
          <a:p>
            <a:pPr marL="342900" indent="-342900" algn="just">
              <a:lnSpc>
                <a:spcPct val="110000"/>
              </a:lnSpc>
              <a:buFontTx/>
              <a:buChar char="•"/>
            </a:pPr>
            <a:r>
              <a:rPr lang="en-US" sz="2500" dirty="0" smtClean="0">
                <a:solidFill>
                  <a:srgbClr val="0033CC"/>
                </a:solidFill>
                <a:latin typeface="+mj-lt"/>
                <a:cs typeface="Arial" pitchFamily="34" charset="0"/>
              </a:rPr>
              <a:t>Son </a:t>
            </a:r>
            <a:r>
              <a:rPr lang="en-US" sz="2500" dirty="0" err="1" smtClean="0">
                <a:solidFill>
                  <a:srgbClr val="0033CC"/>
                </a:solidFill>
                <a:latin typeface="+mj-lt"/>
                <a:cs typeface="Arial" pitchFamily="34" charset="0"/>
              </a:rPr>
              <a:t>yirmi</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yılda</a:t>
            </a:r>
            <a:r>
              <a:rPr lang="en-US" sz="2500" dirty="0" smtClean="0">
                <a:latin typeface="+mj-lt"/>
                <a:cs typeface="Arial" pitchFamily="34" charset="0"/>
              </a:rPr>
              <a:t> </a:t>
            </a:r>
            <a:r>
              <a:rPr lang="en-US" sz="2500" dirty="0" err="1" smtClean="0">
                <a:latin typeface="+mj-lt"/>
                <a:cs typeface="Arial" pitchFamily="34" charset="0"/>
              </a:rPr>
              <a:t>iş</a:t>
            </a:r>
            <a:r>
              <a:rPr lang="en-US" sz="2500" dirty="0" smtClean="0">
                <a:latin typeface="+mj-lt"/>
                <a:cs typeface="Arial" pitchFamily="34" charset="0"/>
              </a:rPr>
              <a:t> </a:t>
            </a:r>
            <a:r>
              <a:rPr lang="en-US" sz="2500" dirty="0" err="1" smtClean="0">
                <a:latin typeface="+mj-lt"/>
                <a:cs typeface="Arial" pitchFamily="34" charset="0"/>
              </a:rPr>
              <a:t>kazalarında</a:t>
            </a:r>
            <a:r>
              <a:rPr lang="en-US" sz="2500" dirty="0" smtClean="0">
                <a:latin typeface="+mj-lt"/>
                <a:cs typeface="Arial" pitchFamily="34" charset="0"/>
              </a:rPr>
              <a:t> </a:t>
            </a:r>
            <a:r>
              <a:rPr lang="en-US" sz="2500" dirty="0" err="1" smtClean="0">
                <a:solidFill>
                  <a:srgbClr val="0033CC"/>
                </a:solidFill>
                <a:latin typeface="+mj-lt"/>
                <a:cs typeface="Arial" pitchFamily="34" charset="0"/>
              </a:rPr>
              <a:t>Japonya</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ve</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İsveç’te</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yüzde</a:t>
            </a:r>
            <a:r>
              <a:rPr lang="en-US" sz="2500" dirty="0" smtClean="0">
                <a:solidFill>
                  <a:srgbClr val="0033CC"/>
                </a:solidFill>
                <a:latin typeface="+mj-lt"/>
                <a:cs typeface="Arial" pitchFamily="34" charset="0"/>
              </a:rPr>
              <a:t> 20</a:t>
            </a:r>
            <a:r>
              <a:rPr lang="en-US" sz="2500" dirty="0" smtClean="0">
                <a:latin typeface="+mj-lt"/>
                <a:cs typeface="Arial" pitchFamily="34" charset="0"/>
              </a:rPr>
              <a:t>, </a:t>
            </a:r>
            <a:r>
              <a:rPr lang="en-US" sz="2500" dirty="0" err="1" smtClean="0">
                <a:solidFill>
                  <a:srgbClr val="0033CC"/>
                </a:solidFill>
                <a:latin typeface="+mj-lt"/>
                <a:cs typeface="Arial" pitchFamily="34" charset="0"/>
              </a:rPr>
              <a:t>Finlandiya’da</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ise</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yüzde</a:t>
            </a:r>
            <a:r>
              <a:rPr lang="en-US" sz="2500" dirty="0" smtClean="0">
                <a:solidFill>
                  <a:srgbClr val="0033CC"/>
                </a:solidFill>
                <a:latin typeface="+mj-lt"/>
                <a:cs typeface="Arial" pitchFamily="34" charset="0"/>
              </a:rPr>
              <a:t> 62 </a:t>
            </a:r>
            <a:r>
              <a:rPr lang="en-US" sz="2500" dirty="0" err="1" smtClean="0">
                <a:solidFill>
                  <a:srgbClr val="0033CC"/>
                </a:solidFill>
                <a:latin typeface="+mj-lt"/>
                <a:cs typeface="Arial" pitchFamily="34" charset="0"/>
              </a:rPr>
              <a:t>oranında</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bir</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düşüş</a:t>
            </a:r>
            <a:r>
              <a:rPr lang="en-US" sz="2500" dirty="0" smtClean="0">
                <a:latin typeface="+mj-lt"/>
                <a:cs typeface="Arial" pitchFamily="34" charset="0"/>
              </a:rPr>
              <a:t> </a:t>
            </a:r>
            <a:r>
              <a:rPr lang="en-US" sz="2500" dirty="0" err="1" smtClean="0">
                <a:latin typeface="+mj-lt"/>
                <a:cs typeface="Arial" pitchFamily="34" charset="0"/>
              </a:rPr>
              <a:t>olmuştur</a:t>
            </a:r>
            <a:r>
              <a:rPr lang="en-US" sz="2500" dirty="0" smtClean="0">
                <a:latin typeface="+mj-lt"/>
                <a:cs typeface="Arial" pitchFamily="34" charset="0"/>
              </a:rPr>
              <a:t>. </a:t>
            </a:r>
            <a:r>
              <a:rPr lang="en-US" sz="2500" dirty="0" err="1" smtClean="0">
                <a:latin typeface="+mj-lt"/>
                <a:cs typeface="Arial" pitchFamily="34" charset="0"/>
              </a:rPr>
              <a:t>Bunun</a:t>
            </a:r>
            <a:r>
              <a:rPr lang="en-US" sz="2500" dirty="0" smtClean="0">
                <a:latin typeface="+mj-lt"/>
                <a:cs typeface="Arial" pitchFamily="34" charset="0"/>
              </a:rPr>
              <a:t> </a:t>
            </a:r>
            <a:r>
              <a:rPr lang="en-US" sz="2500" dirty="0" err="1" smtClean="0">
                <a:latin typeface="+mj-lt"/>
                <a:cs typeface="Arial" pitchFamily="34" charset="0"/>
              </a:rPr>
              <a:t>nedeni</a:t>
            </a:r>
            <a:r>
              <a:rPr lang="en-US" sz="2500" dirty="0" smtClean="0">
                <a:latin typeface="+mj-lt"/>
                <a:cs typeface="Arial" pitchFamily="34" charset="0"/>
              </a:rPr>
              <a:t>, </a:t>
            </a:r>
            <a:r>
              <a:rPr lang="en-US" sz="2500" dirty="0" err="1" smtClean="0">
                <a:latin typeface="+mj-lt"/>
                <a:cs typeface="Arial" pitchFamily="34" charset="0"/>
              </a:rPr>
              <a:t>daha</a:t>
            </a:r>
            <a:r>
              <a:rPr lang="en-US" sz="2500" dirty="0" smtClean="0">
                <a:latin typeface="+mj-lt"/>
                <a:cs typeface="Arial" pitchFamily="34" charset="0"/>
              </a:rPr>
              <a:t> </a:t>
            </a:r>
            <a:r>
              <a:rPr lang="en-US" sz="2500" dirty="0" err="1" smtClean="0">
                <a:latin typeface="+mj-lt"/>
                <a:cs typeface="Arial" pitchFamily="34" charset="0"/>
              </a:rPr>
              <a:t>az</a:t>
            </a:r>
            <a:r>
              <a:rPr lang="en-US" sz="2500" dirty="0" smtClean="0">
                <a:latin typeface="+mj-lt"/>
                <a:cs typeface="Arial" pitchFamily="34" charset="0"/>
              </a:rPr>
              <a:t> </a:t>
            </a:r>
            <a:r>
              <a:rPr lang="en-US" sz="2500" dirty="0" err="1" smtClean="0">
                <a:latin typeface="+mj-lt"/>
                <a:cs typeface="Arial" pitchFamily="34" charset="0"/>
              </a:rPr>
              <a:t>işçinin</a:t>
            </a:r>
            <a:r>
              <a:rPr lang="en-US" sz="2500" dirty="0" smtClean="0">
                <a:latin typeface="+mj-lt"/>
                <a:cs typeface="Arial" pitchFamily="34" charset="0"/>
              </a:rPr>
              <a:t> </a:t>
            </a:r>
            <a:r>
              <a:rPr lang="en-US" sz="2500" dirty="0" err="1" smtClean="0">
                <a:latin typeface="+mj-lt"/>
                <a:cs typeface="Arial" pitchFamily="34" charset="0"/>
              </a:rPr>
              <a:t>tehlikeli</a:t>
            </a:r>
            <a:r>
              <a:rPr lang="en-US" sz="2500" dirty="0" smtClean="0">
                <a:latin typeface="+mj-lt"/>
                <a:cs typeface="Arial" pitchFamily="34" charset="0"/>
              </a:rPr>
              <a:t> </a:t>
            </a:r>
            <a:r>
              <a:rPr lang="en-US" sz="2500" dirty="0" err="1" smtClean="0">
                <a:latin typeface="+mj-lt"/>
                <a:cs typeface="Arial" pitchFamily="34" charset="0"/>
              </a:rPr>
              <a:t>işlerde</a:t>
            </a:r>
            <a:r>
              <a:rPr lang="en-US" sz="2500" dirty="0" smtClean="0">
                <a:latin typeface="+mj-lt"/>
                <a:cs typeface="Arial" pitchFamily="34" charset="0"/>
              </a:rPr>
              <a:t> </a:t>
            </a:r>
            <a:r>
              <a:rPr lang="en-US" sz="2500" dirty="0" err="1" smtClean="0">
                <a:latin typeface="+mj-lt"/>
                <a:cs typeface="Arial" pitchFamily="34" charset="0"/>
              </a:rPr>
              <a:t>çalışması</a:t>
            </a:r>
            <a:r>
              <a:rPr lang="en-US" sz="2500" dirty="0" smtClean="0">
                <a:latin typeface="+mj-lt"/>
                <a:cs typeface="Arial" pitchFamily="34" charset="0"/>
              </a:rPr>
              <a:t> </a:t>
            </a:r>
            <a:r>
              <a:rPr lang="en-US" sz="2500" dirty="0" err="1" smtClean="0">
                <a:latin typeface="+mj-lt"/>
                <a:cs typeface="Arial" pitchFamily="34" charset="0"/>
              </a:rPr>
              <a:t>ve</a:t>
            </a:r>
            <a:r>
              <a:rPr lang="en-US" sz="2500" dirty="0" smtClean="0">
                <a:latin typeface="+mj-lt"/>
                <a:cs typeface="Arial" pitchFamily="34" charset="0"/>
              </a:rPr>
              <a:t> </a:t>
            </a:r>
            <a:r>
              <a:rPr lang="en-US" sz="2500" dirty="0" err="1" smtClean="0">
                <a:latin typeface="+mj-lt"/>
                <a:cs typeface="Arial" pitchFamily="34" charset="0"/>
              </a:rPr>
              <a:t>işyerlerinin</a:t>
            </a:r>
            <a:r>
              <a:rPr lang="en-US" sz="2500" dirty="0" smtClean="0">
                <a:latin typeface="+mj-lt"/>
                <a:cs typeface="Arial" pitchFamily="34" charset="0"/>
              </a:rPr>
              <a:t> </a:t>
            </a:r>
            <a:r>
              <a:rPr lang="en-US" sz="2500" dirty="0" err="1" smtClean="0">
                <a:latin typeface="+mj-lt"/>
                <a:cs typeface="Arial" pitchFamily="34" charset="0"/>
              </a:rPr>
              <a:t>daha</a:t>
            </a:r>
            <a:r>
              <a:rPr lang="en-US" sz="2500" dirty="0" smtClean="0">
                <a:latin typeface="+mj-lt"/>
                <a:cs typeface="Arial" pitchFamily="34" charset="0"/>
              </a:rPr>
              <a:t> </a:t>
            </a:r>
            <a:r>
              <a:rPr lang="en-US" sz="2500" dirty="0" err="1" smtClean="0">
                <a:latin typeface="+mj-lt"/>
                <a:cs typeface="Arial" pitchFamily="34" charset="0"/>
              </a:rPr>
              <a:t>güvenli</a:t>
            </a:r>
            <a:r>
              <a:rPr lang="en-US" sz="2500" dirty="0" smtClean="0">
                <a:latin typeface="+mj-lt"/>
                <a:cs typeface="Arial" pitchFamily="34" charset="0"/>
              </a:rPr>
              <a:t> hale </a:t>
            </a:r>
            <a:r>
              <a:rPr lang="en-US" sz="2500" dirty="0" err="1" smtClean="0">
                <a:latin typeface="+mj-lt"/>
                <a:cs typeface="Arial" pitchFamily="34" charset="0"/>
              </a:rPr>
              <a:t>getirilmesi</a:t>
            </a:r>
            <a:r>
              <a:rPr lang="en-US" sz="2500" dirty="0" smtClean="0">
                <a:latin typeface="+mj-lt"/>
                <a:cs typeface="Arial" pitchFamily="34" charset="0"/>
              </a:rPr>
              <a:t> </a:t>
            </a:r>
            <a:r>
              <a:rPr lang="en-US" sz="2500" dirty="0" err="1" smtClean="0">
                <a:latin typeface="+mj-lt"/>
                <a:cs typeface="Arial" pitchFamily="34" charset="0"/>
              </a:rPr>
              <a:t>olarak</a:t>
            </a:r>
            <a:r>
              <a:rPr lang="en-US" sz="2500" dirty="0" smtClean="0">
                <a:latin typeface="+mj-lt"/>
                <a:cs typeface="Arial" pitchFamily="34" charset="0"/>
              </a:rPr>
              <a:t> </a:t>
            </a:r>
            <a:r>
              <a:rPr lang="en-US" sz="2500" dirty="0" err="1" smtClean="0">
                <a:latin typeface="+mj-lt"/>
                <a:cs typeface="Arial" pitchFamily="34" charset="0"/>
              </a:rPr>
              <a:t>açıklanmaktadır</a:t>
            </a:r>
            <a:r>
              <a:rPr lang="en-US" sz="2500" dirty="0" smtClean="0">
                <a:latin typeface="+mj-lt"/>
                <a:cs typeface="Arial" pitchFamily="34" charset="0"/>
              </a:rPr>
              <a:t>.</a:t>
            </a:r>
          </a:p>
          <a:p>
            <a:pPr marL="342900" indent="-342900" algn="just">
              <a:lnSpc>
                <a:spcPct val="110000"/>
              </a:lnSpc>
              <a:buFontTx/>
              <a:buChar char="•"/>
            </a:pPr>
            <a:endParaRPr lang="en-US" sz="2500" dirty="0" smtClean="0">
              <a:latin typeface="+mj-lt"/>
              <a:cs typeface="Arial" pitchFamily="34" charset="0"/>
            </a:endParaRPr>
          </a:p>
          <a:p>
            <a:pPr marL="342900" indent="-342900" algn="just">
              <a:lnSpc>
                <a:spcPct val="110000"/>
              </a:lnSpc>
              <a:buFontTx/>
              <a:buChar char="•"/>
            </a:pPr>
            <a:r>
              <a:rPr lang="en-US" sz="2500" dirty="0" err="1" smtClean="0">
                <a:solidFill>
                  <a:srgbClr val="0033CC"/>
                </a:solidFill>
                <a:latin typeface="+mj-lt"/>
                <a:cs typeface="Arial" pitchFamily="34" charset="0"/>
              </a:rPr>
              <a:t>ILO’</a:t>
            </a:r>
            <a:r>
              <a:rPr lang="en-US" sz="2500" dirty="0" err="1" smtClean="0">
                <a:latin typeface="+mj-lt"/>
                <a:cs typeface="Arial" pitchFamily="34" charset="0"/>
              </a:rPr>
              <a:t>nun</a:t>
            </a:r>
            <a:r>
              <a:rPr lang="en-US" sz="2500" dirty="0" smtClean="0">
                <a:latin typeface="+mj-lt"/>
                <a:cs typeface="Arial" pitchFamily="34" charset="0"/>
              </a:rPr>
              <a:t> 2002 </a:t>
            </a:r>
            <a:r>
              <a:rPr lang="en-US" sz="2500" dirty="0" err="1" smtClean="0">
                <a:latin typeface="+mj-lt"/>
                <a:cs typeface="Arial" pitchFamily="34" charset="0"/>
              </a:rPr>
              <a:t>yılında</a:t>
            </a:r>
            <a:r>
              <a:rPr lang="en-US" sz="2500" dirty="0" smtClean="0">
                <a:latin typeface="+mj-lt"/>
                <a:cs typeface="Arial" pitchFamily="34" charset="0"/>
              </a:rPr>
              <a:t> </a:t>
            </a:r>
            <a:r>
              <a:rPr lang="en-US" sz="2500" dirty="0" err="1" smtClean="0">
                <a:latin typeface="+mj-lt"/>
                <a:cs typeface="Arial" pitchFamily="34" charset="0"/>
              </a:rPr>
              <a:t>hazırladığı</a:t>
            </a:r>
            <a:r>
              <a:rPr lang="en-US" sz="2500" dirty="0" smtClean="0">
                <a:latin typeface="+mj-lt"/>
                <a:cs typeface="Arial" pitchFamily="34" charset="0"/>
              </a:rPr>
              <a:t> </a:t>
            </a:r>
            <a:r>
              <a:rPr lang="en-US" sz="2500" dirty="0" smtClean="0">
                <a:solidFill>
                  <a:srgbClr val="0033CC"/>
                </a:solidFill>
                <a:latin typeface="+mj-lt"/>
                <a:cs typeface="Arial" pitchFamily="34" charset="0"/>
              </a:rPr>
              <a:t>“</a:t>
            </a:r>
            <a:r>
              <a:rPr lang="en-US" sz="2500" dirty="0" err="1" smtClean="0">
                <a:solidFill>
                  <a:srgbClr val="0033CC"/>
                </a:solidFill>
                <a:latin typeface="+mj-lt"/>
                <a:cs typeface="Arial" pitchFamily="34" charset="0"/>
              </a:rPr>
              <a:t>Güvenlik</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Kültürü</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Raporu”</a:t>
            </a:r>
            <a:r>
              <a:rPr lang="en-US" sz="2500" dirty="0" err="1" smtClean="0">
                <a:solidFill>
                  <a:srgbClr val="130D8B"/>
                </a:solidFill>
                <a:latin typeface="+mj-lt"/>
                <a:cs typeface="Arial" pitchFamily="34" charset="0"/>
              </a:rPr>
              <a:t>na</a:t>
            </a:r>
            <a:r>
              <a:rPr lang="en-US" sz="2500" dirty="0" smtClean="0">
                <a:latin typeface="+mj-lt"/>
                <a:cs typeface="Arial" pitchFamily="34" charset="0"/>
              </a:rPr>
              <a:t> </a:t>
            </a:r>
            <a:r>
              <a:rPr lang="en-US" sz="2500" dirty="0" err="1" smtClean="0">
                <a:latin typeface="+mj-lt"/>
                <a:cs typeface="Arial" pitchFamily="34" charset="0"/>
              </a:rPr>
              <a:t>göre</a:t>
            </a:r>
            <a:r>
              <a:rPr lang="en-US" sz="2500" dirty="0" smtClean="0">
                <a:latin typeface="+mj-lt"/>
                <a:cs typeface="Arial" pitchFamily="34" charset="0"/>
              </a:rPr>
              <a:t>, </a:t>
            </a:r>
            <a:r>
              <a:rPr lang="en-US" sz="2500" dirty="0" err="1" smtClean="0">
                <a:solidFill>
                  <a:srgbClr val="0033CC"/>
                </a:solidFill>
                <a:latin typeface="+mj-lt"/>
                <a:cs typeface="Arial" pitchFamily="34" charset="0"/>
              </a:rPr>
              <a:t>meslek</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hastalıklarının</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tümü</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iş</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kazalarının</a:t>
            </a:r>
            <a:r>
              <a:rPr lang="en-US" sz="2500" dirty="0" smtClean="0">
                <a:solidFill>
                  <a:srgbClr val="0033CC"/>
                </a:solidFill>
                <a:latin typeface="+mj-lt"/>
                <a:cs typeface="Arial" pitchFamily="34" charset="0"/>
              </a:rPr>
              <a:t> </a:t>
            </a:r>
            <a:r>
              <a:rPr lang="en-US" sz="2500" dirty="0" err="1" smtClean="0">
                <a:solidFill>
                  <a:srgbClr val="0033CC"/>
                </a:solidFill>
                <a:latin typeface="+mj-lt"/>
                <a:cs typeface="Arial" pitchFamily="34" charset="0"/>
              </a:rPr>
              <a:t>yüzde</a:t>
            </a:r>
            <a:r>
              <a:rPr lang="en-US" sz="2500" dirty="0" smtClean="0">
                <a:solidFill>
                  <a:srgbClr val="0033CC"/>
                </a:solidFill>
                <a:latin typeface="+mj-lt"/>
                <a:cs typeface="Arial" pitchFamily="34" charset="0"/>
              </a:rPr>
              <a:t> 98’i </a:t>
            </a:r>
            <a:r>
              <a:rPr lang="en-US" sz="2500" dirty="0" err="1" smtClean="0">
                <a:solidFill>
                  <a:srgbClr val="0033CC"/>
                </a:solidFill>
                <a:latin typeface="+mj-lt"/>
                <a:cs typeface="Arial" pitchFamily="34" charset="0"/>
              </a:rPr>
              <a:t>önlenebilir</a:t>
            </a:r>
            <a:r>
              <a:rPr lang="en-US" sz="2500" dirty="0" smtClean="0">
                <a:latin typeface="+mj-lt"/>
                <a:cs typeface="Arial" pitchFamily="34" charset="0"/>
              </a:rPr>
              <a:t> </a:t>
            </a:r>
            <a:r>
              <a:rPr lang="en-US" sz="2500" dirty="0" err="1" smtClean="0">
                <a:latin typeface="+mj-lt"/>
                <a:cs typeface="Arial" pitchFamily="34" charset="0"/>
              </a:rPr>
              <a:t>vakalardır</a:t>
            </a:r>
            <a:r>
              <a:rPr lang="en-US" sz="2500" dirty="0" smtClean="0">
                <a:latin typeface="+mj-lt"/>
                <a:cs typeface="Arial" pitchFamily="34" charset="0"/>
              </a:rPr>
              <a:t>. Bu </a:t>
            </a:r>
            <a:r>
              <a:rPr lang="en-US" sz="2500" dirty="0" err="1" smtClean="0">
                <a:latin typeface="+mj-lt"/>
                <a:cs typeface="Arial" pitchFamily="34" charset="0"/>
              </a:rPr>
              <a:t>kazaların</a:t>
            </a:r>
            <a:r>
              <a:rPr lang="en-US" sz="2500" dirty="0" smtClean="0">
                <a:latin typeface="+mj-lt"/>
                <a:cs typeface="Arial" pitchFamily="34" charset="0"/>
              </a:rPr>
              <a:t> </a:t>
            </a:r>
            <a:r>
              <a:rPr lang="en-US" sz="2500" dirty="0" err="1" smtClean="0">
                <a:latin typeface="+mj-lt"/>
                <a:cs typeface="Arial" pitchFamily="34" charset="0"/>
              </a:rPr>
              <a:t>ancak</a:t>
            </a:r>
            <a:r>
              <a:rPr lang="en-US" sz="2500" dirty="0" smtClean="0">
                <a:latin typeface="+mj-lt"/>
                <a:cs typeface="Arial" pitchFamily="34" charset="0"/>
              </a:rPr>
              <a:t> </a:t>
            </a:r>
            <a:r>
              <a:rPr lang="en-US" sz="2500" dirty="0" err="1" smtClean="0">
                <a:solidFill>
                  <a:srgbClr val="FF0000"/>
                </a:solidFill>
                <a:latin typeface="+mj-lt"/>
                <a:cs typeface="Arial" pitchFamily="34" charset="0"/>
              </a:rPr>
              <a:t>yüzde</a:t>
            </a:r>
            <a:r>
              <a:rPr lang="en-US" sz="2500" dirty="0" smtClean="0">
                <a:solidFill>
                  <a:srgbClr val="FF0000"/>
                </a:solidFill>
                <a:latin typeface="+mj-lt"/>
                <a:cs typeface="Arial" pitchFamily="34" charset="0"/>
              </a:rPr>
              <a:t> 2’si </a:t>
            </a:r>
            <a:r>
              <a:rPr lang="en-US" sz="2500" dirty="0" err="1" smtClean="0">
                <a:solidFill>
                  <a:srgbClr val="FF0000"/>
                </a:solidFill>
                <a:latin typeface="+mj-lt"/>
                <a:cs typeface="Arial" pitchFamily="34" charset="0"/>
              </a:rPr>
              <a:t>önlem</a:t>
            </a:r>
            <a:r>
              <a:rPr lang="en-US" sz="2500" dirty="0" smtClean="0">
                <a:solidFill>
                  <a:srgbClr val="FF0000"/>
                </a:solidFill>
                <a:latin typeface="+mj-lt"/>
                <a:cs typeface="Arial" pitchFamily="34" charset="0"/>
              </a:rPr>
              <a:t> </a:t>
            </a:r>
            <a:r>
              <a:rPr lang="en-US" sz="2500" dirty="0" err="1" smtClean="0">
                <a:solidFill>
                  <a:srgbClr val="FF0000"/>
                </a:solidFill>
                <a:latin typeface="+mj-lt"/>
                <a:cs typeface="Arial" pitchFamily="34" charset="0"/>
              </a:rPr>
              <a:t>alınsa</a:t>
            </a:r>
            <a:r>
              <a:rPr lang="en-US" sz="2500" dirty="0" smtClean="0">
                <a:solidFill>
                  <a:srgbClr val="FF0000"/>
                </a:solidFill>
                <a:latin typeface="+mj-lt"/>
                <a:cs typeface="Arial" pitchFamily="34" charset="0"/>
              </a:rPr>
              <a:t> bile </a:t>
            </a:r>
            <a:r>
              <a:rPr lang="en-US" sz="2500" dirty="0" err="1" smtClean="0">
                <a:solidFill>
                  <a:srgbClr val="FF0000"/>
                </a:solidFill>
                <a:latin typeface="+mj-lt"/>
                <a:cs typeface="Arial" pitchFamily="34" charset="0"/>
              </a:rPr>
              <a:t>önlenememektedir</a:t>
            </a:r>
            <a:r>
              <a:rPr lang="en-US" sz="2500" dirty="0" smtClean="0">
                <a:solidFill>
                  <a:srgbClr val="FF0000"/>
                </a:solidFill>
                <a:latin typeface="+mj-lt"/>
                <a:cs typeface="Arial" pitchFamily="34" charset="0"/>
              </a:rPr>
              <a:t>. </a:t>
            </a:r>
            <a:endParaRPr lang="en-GB" sz="2500" dirty="0" smtClean="0">
              <a:solidFill>
                <a:srgbClr val="FF0000"/>
              </a:solidFill>
              <a:latin typeface="+mj-lt"/>
              <a:cs typeface="Arial" pitchFamily="34" charset="0"/>
            </a:endParaRPr>
          </a:p>
        </p:txBody>
      </p:sp>
    </p:spTree>
    <p:extLst>
      <p:ext uri="{BB962C8B-B14F-4D97-AF65-F5344CB8AC3E}">
        <p14:creationId xmlns:p14="http://schemas.microsoft.com/office/powerpoint/2010/main" val="2718838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12968" cy="6264696"/>
          </a:xfrm>
        </p:spPr>
        <p:txBody>
          <a:bodyPr>
            <a:normAutofit fontScale="85000" lnSpcReduction="20000"/>
          </a:bodyPr>
          <a:lstStyle/>
          <a:p>
            <a:pPr marL="0" indent="0" algn="just">
              <a:buNone/>
            </a:pPr>
            <a:r>
              <a:rPr lang="tr-TR" sz="3600" b="1" dirty="0" smtClean="0">
                <a:latin typeface="+mj-lt"/>
              </a:rPr>
              <a:t>B) 2013 YILI  İSTATİSTİKLERİ (</a:t>
            </a:r>
            <a:r>
              <a:rPr lang="tr-TR" sz="3600" b="1" dirty="0" err="1" smtClean="0">
                <a:latin typeface="+mj-lt"/>
              </a:rPr>
              <a:t>gayriresmi</a:t>
            </a:r>
            <a:r>
              <a:rPr lang="tr-TR" sz="3600" b="1" dirty="0" smtClean="0">
                <a:latin typeface="+mj-lt"/>
              </a:rPr>
              <a:t>)</a:t>
            </a:r>
          </a:p>
          <a:p>
            <a:pPr marL="0" indent="0" algn="just">
              <a:buNone/>
            </a:pPr>
            <a:endParaRPr lang="tr-TR" sz="2400" dirty="0" smtClean="0">
              <a:latin typeface="+mj-lt"/>
            </a:endParaRPr>
          </a:p>
          <a:p>
            <a:pPr algn="just"/>
            <a:r>
              <a:rPr lang="tr-TR" sz="3100" dirty="0" smtClean="0">
                <a:latin typeface="+mj-lt"/>
              </a:rPr>
              <a:t>Basın </a:t>
            </a:r>
            <a:r>
              <a:rPr lang="tr-TR" sz="3100" dirty="0">
                <a:latin typeface="+mj-lt"/>
              </a:rPr>
              <a:t>ve emek-meslek örgütleri ve işçilerden gelen bilgiler doğrultusunda 2013 yılında en az </a:t>
            </a:r>
            <a:r>
              <a:rPr lang="tr-TR" sz="3500" b="1" dirty="0">
                <a:solidFill>
                  <a:srgbClr val="FF0000"/>
                </a:solidFill>
                <a:latin typeface="+mj-lt"/>
              </a:rPr>
              <a:t>1235 işçi </a:t>
            </a:r>
            <a:r>
              <a:rPr lang="tr-TR" sz="3100" b="1" dirty="0">
                <a:solidFill>
                  <a:srgbClr val="FF0000"/>
                </a:solidFill>
                <a:latin typeface="+mj-lt"/>
              </a:rPr>
              <a:t>yaşamını yitirdi</a:t>
            </a:r>
            <a:r>
              <a:rPr lang="tr-TR" sz="3100" dirty="0">
                <a:latin typeface="+mj-lt"/>
              </a:rPr>
              <a:t>. Ö</a:t>
            </a:r>
            <a:r>
              <a:rPr lang="tr-TR" sz="3100" dirty="0" smtClean="0">
                <a:latin typeface="+mj-lt"/>
              </a:rPr>
              <a:t>len </a:t>
            </a:r>
            <a:r>
              <a:rPr lang="tr-TR" sz="3100" dirty="0">
                <a:latin typeface="+mj-lt"/>
              </a:rPr>
              <a:t>işçilerden </a:t>
            </a:r>
            <a:r>
              <a:rPr lang="tr-TR" sz="3100" b="1" dirty="0">
                <a:solidFill>
                  <a:srgbClr val="FF0000"/>
                </a:solidFill>
                <a:latin typeface="+mj-lt"/>
              </a:rPr>
              <a:t>103'ü kadın 1132'ü erkek</a:t>
            </a:r>
            <a:r>
              <a:rPr lang="tr-TR" sz="3100" dirty="0">
                <a:latin typeface="+mj-lt"/>
              </a:rPr>
              <a:t> </a:t>
            </a:r>
            <a:r>
              <a:rPr lang="tr-TR" sz="3100" dirty="0" smtClean="0">
                <a:latin typeface="+mj-lt"/>
              </a:rPr>
              <a:t>idi</a:t>
            </a:r>
            <a:r>
              <a:rPr lang="tr-TR" sz="3100" dirty="0">
                <a:latin typeface="+mj-lt"/>
              </a:rPr>
              <a:t>. </a:t>
            </a:r>
            <a:r>
              <a:rPr lang="tr-TR" sz="3100" dirty="0" smtClean="0">
                <a:latin typeface="+mj-lt"/>
              </a:rPr>
              <a:t>Bunlardan </a:t>
            </a:r>
            <a:r>
              <a:rPr lang="tr-TR" sz="3100" b="1" dirty="0">
                <a:solidFill>
                  <a:srgbClr val="FF0000"/>
                </a:solidFill>
                <a:latin typeface="+mj-lt"/>
              </a:rPr>
              <a:t>59’u </a:t>
            </a:r>
            <a:r>
              <a:rPr lang="tr-TR" sz="3100" b="1" dirty="0" smtClean="0">
                <a:solidFill>
                  <a:srgbClr val="FF0000"/>
                </a:solidFill>
                <a:latin typeface="+mj-lt"/>
              </a:rPr>
              <a:t>çocuk, </a:t>
            </a:r>
            <a:r>
              <a:rPr lang="tr-TR" sz="3100" b="1" dirty="0">
                <a:solidFill>
                  <a:srgbClr val="FF0000"/>
                </a:solidFill>
                <a:latin typeface="+mj-lt"/>
              </a:rPr>
              <a:t>22’si göçmendi</a:t>
            </a:r>
            <a:r>
              <a:rPr lang="tr-TR" sz="3100" b="1" dirty="0" smtClean="0">
                <a:solidFill>
                  <a:srgbClr val="FF0000"/>
                </a:solidFill>
                <a:latin typeface="+mj-lt"/>
              </a:rPr>
              <a:t>.</a:t>
            </a:r>
          </a:p>
          <a:p>
            <a:pPr algn="just"/>
            <a:endParaRPr lang="tr-TR" sz="3100" dirty="0">
              <a:latin typeface="+mj-lt"/>
            </a:endParaRPr>
          </a:p>
          <a:p>
            <a:pPr algn="just"/>
            <a:r>
              <a:rPr lang="tr-TR" sz="3100" dirty="0" smtClean="0">
                <a:latin typeface="+mj-lt"/>
              </a:rPr>
              <a:t>Şehirlerde </a:t>
            </a:r>
            <a:r>
              <a:rPr lang="tr-TR" sz="3100" dirty="0">
                <a:solidFill>
                  <a:srgbClr val="FF0000"/>
                </a:solidFill>
                <a:latin typeface="+mj-lt"/>
              </a:rPr>
              <a:t>İstanbul</a:t>
            </a:r>
            <a:r>
              <a:rPr lang="tr-TR" sz="3100" dirty="0">
                <a:latin typeface="+mj-lt"/>
              </a:rPr>
              <a:t> başı çekerken, en çok ölüm </a:t>
            </a:r>
            <a:r>
              <a:rPr lang="tr-TR" sz="3100" dirty="0">
                <a:solidFill>
                  <a:srgbClr val="FF0000"/>
                </a:solidFill>
                <a:latin typeface="+mj-lt"/>
              </a:rPr>
              <a:t>inşaat </a:t>
            </a:r>
            <a:r>
              <a:rPr lang="tr-TR" sz="3100" dirty="0">
                <a:latin typeface="+mj-lt"/>
              </a:rPr>
              <a:t>sektöründe </a:t>
            </a:r>
            <a:r>
              <a:rPr lang="tr-TR" sz="3100" dirty="0" smtClean="0">
                <a:latin typeface="+mj-lt"/>
              </a:rPr>
              <a:t>kaydedildi. </a:t>
            </a:r>
            <a:r>
              <a:rPr lang="tr-TR" sz="3100" b="1" dirty="0">
                <a:solidFill>
                  <a:srgbClr val="FF0000"/>
                </a:solidFill>
                <a:latin typeface="+mj-lt"/>
              </a:rPr>
              <a:t>Mayıs ayıyla birlikte </a:t>
            </a:r>
            <a:r>
              <a:rPr lang="tr-TR" sz="3100" dirty="0">
                <a:latin typeface="+mj-lt"/>
              </a:rPr>
              <a:t>mevsimlik işçilik artmaya başladığı için </a:t>
            </a:r>
            <a:r>
              <a:rPr lang="tr-TR" sz="3100" dirty="0" smtClean="0">
                <a:latin typeface="+mj-lt"/>
              </a:rPr>
              <a:t>ölümler </a:t>
            </a:r>
            <a:r>
              <a:rPr lang="tr-TR" sz="3100" dirty="0">
                <a:latin typeface="+mj-lt"/>
              </a:rPr>
              <a:t>de bu aydan itibaren </a:t>
            </a:r>
            <a:r>
              <a:rPr lang="tr-TR" sz="3100" dirty="0" smtClean="0">
                <a:latin typeface="+mj-lt"/>
              </a:rPr>
              <a:t>yükselmeye </a:t>
            </a:r>
            <a:r>
              <a:rPr lang="tr-TR" sz="3100" dirty="0">
                <a:latin typeface="+mj-lt"/>
              </a:rPr>
              <a:t>başladı</a:t>
            </a:r>
            <a:r>
              <a:rPr lang="tr-TR" sz="3100" dirty="0" smtClean="0">
                <a:latin typeface="+mj-lt"/>
              </a:rPr>
              <a:t>.</a:t>
            </a:r>
          </a:p>
          <a:p>
            <a:pPr algn="just"/>
            <a:endParaRPr lang="tr-TR" sz="3100" dirty="0">
              <a:latin typeface="+mj-lt"/>
            </a:endParaRPr>
          </a:p>
          <a:p>
            <a:r>
              <a:rPr lang="tr-TR" sz="3100" dirty="0">
                <a:latin typeface="+mj-lt"/>
              </a:rPr>
              <a:t>Aylara göre dağılım şöyle: </a:t>
            </a:r>
            <a:r>
              <a:rPr lang="tr-TR" sz="3100" dirty="0">
                <a:solidFill>
                  <a:srgbClr val="FF0000"/>
                </a:solidFill>
                <a:latin typeface="+mj-lt"/>
              </a:rPr>
              <a:t>Ocak</a:t>
            </a:r>
            <a:r>
              <a:rPr lang="tr-TR" sz="3100" dirty="0">
                <a:latin typeface="+mj-lt"/>
              </a:rPr>
              <a:t> 81, Şubat 60, Mart 74, Nisan 74, </a:t>
            </a:r>
            <a:r>
              <a:rPr lang="tr-TR" sz="3100" dirty="0">
                <a:solidFill>
                  <a:srgbClr val="FF0000"/>
                </a:solidFill>
                <a:latin typeface="+mj-lt"/>
              </a:rPr>
              <a:t>Mayıs 114</a:t>
            </a:r>
            <a:r>
              <a:rPr lang="tr-TR" sz="3100" dirty="0">
                <a:latin typeface="+mj-lt"/>
              </a:rPr>
              <a:t>, Haziran 104, </a:t>
            </a:r>
            <a:r>
              <a:rPr lang="tr-TR" sz="3100" b="1" dirty="0">
                <a:solidFill>
                  <a:srgbClr val="FF0000"/>
                </a:solidFill>
                <a:latin typeface="+mj-lt"/>
              </a:rPr>
              <a:t>Temmuz 120, Ağustos 130, Eylül 124, Ekim 113, Kasım 129</a:t>
            </a:r>
            <a:r>
              <a:rPr lang="tr-TR" sz="3100" dirty="0">
                <a:latin typeface="+mj-lt"/>
              </a:rPr>
              <a:t> ve Aralık 112.</a:t>
            </a:r>
          </a:p>
          <a:p>
            <a:endParaRPr lang="tr-TR" sz="2600" dirty="0">
              <a:latin typeface="+mj-lt"/>
            </a:endParaRPr>
          </a:p>
        </p:txBody>
      </p:sp>
    </p:spTree>
    <p:extLst>
      <p:ext uri="{BB962C8B-B14F-4D97-AF65-F5344CB8AC3E}">
        <p14:creationId xmlns:p14="http://schemas.microsoft.com/office/powerpoint/2010/main" val="799564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605464" cy="6336704"/>
          </a:xfrm>
        </p:spPr>
        <p:txBody>
          <a:bodyPr>
            <a:normAutofit fontScale="55000" lnSpcReduction="20000"/>
          </a:bodyPr>
          <a:lstStyle/>
          <a:p>
            <a:pPr marL="0" indent="0" algn="just">
              <a:buNone/>
            </a:pPr>
            <a:r>
              <a:rPr lang="tr-TR" sz="5100" b="1" dirty="0">
                <a:latin typeface="+mj-lt"/>
              </a:rPr>
              <a:t>Nedenlerine göre dağılım şöyle: </a:t>
            </a:r>
            <a:endParaRPr lang="tr-TR" sz="5100" b="1" dirty="0" smtClean="0">
              <a:latin typeface="+mj-lt"/>
            </a:endParaRPr>
          </a:p>
          <a:p>
            <a:pPr marL="0" indent="0" algn="just">
              <a:buNone/>
            </a:pPr>
            <a:r>
              <a:rPr lang="tr-TR" sz="5100" dirty="0" smtClean="0">
                <a:latin typeface="+mj-lt"/>
              </a:rPr>
              <a:t>Trafik</a:t>
            </a:r>
            <a:r>
              <a:rPr lang="tr-TR" sz="5100" dirty="0">
                <a:latin typeface="+mj-lt"/>
              </a:rPr>
              <a:t>, Servis Kazası </a:t>
            </a:r>
            <a:r>
              <a:rPr lang="tr-TR" sz="5100" dirty="0" smtClean="0">
                <a:latin typeface="+mj-lt"/>
              </a:rPr>
              <a:t> </a:t>
            </a:r>
            <a:r>
              <a:rPr lang="tr-TR" sz="5100" dirty="0">
                <a:latin typeface="+mj-lt"/>
              </a:rPr>
              <a:t>433; </a:t>
            </a:r>
            <a:r>
              <a:rPr lang="tr-TR" sz="5100" dirty="0" smtClean="0">
                <a:latin typeface="+mj-lt"/>
              </a:rPr>
              <a:t> </a:t>
            </a:r>
          </a:p>
          <a:p>
            <a:pPr marL="0" indent="0" algn="just">
              <a:buNone/>
            </a:pPr>
            <a:r>
              <a:rPr lang="tr-TR" sz="5100" dirty="0" smtClean="0">
                <a:latin typeface="+mj-lt"/>
              </a:rPr>
              <a:t>Ezilme</a:t>
            </a:r>
            <a:r>
              <a:rPr lang="tr-TR" sz="5100" dirty="0">
                <a:latin typeface="+mj-lt"/>
              </a:rPr>
              <a:t>, </a:t>
            </a:r>
            <a:r>
              <a:rPr lang="tr-TR" sz="5100" dirty="0" smtClean="0">
                <a:latin typeface="+mj-lt"/>
              </a:rPr>
              <a:t>Göçük </a:t>
            </a:r>
            <a:r>
              <a:rPr lang="tr-TR" sz="5100" dirty="0">
                <a:latin typeface="+mj-lt"/>
              </a:rPr>
              <a:t>222; </a:t>
            </a:r>
            <a:r>
              <a:rPr lang="tr-TR" sz="5100" dirty="0" smtClean="0">
                <a:latin typeface="+mj-lt"/>
              </a:rPr>
              <a:t> </a:t>
            </a:r>
          </a:p>
          <a:p>
            <a:pPr marL="0" indent="0" algn="just">
              <a:buNone/>
            </a:pPr>
            <a:r>
              <a:rPr lang="tr-TR" sz="5100" dirty="0" smtClean="0">
                <a:latin typeface="+mj-lt"/>
              </a:rPr>
              <a:t>Düşme  </a:t>
            </a:r>
            <a:r>
              <a:rPr lang="tr-TR" sz="5100" dirty="0">
                <a:latin typeface="+mj-lt"/>
              </a:rPr>
              <a:t>189; </a:t>
            </a:r>
            <a:r>
              <a:rPr lang="tr-TR" sz="5100" dirty="0" smtClean="0">
                <a:latin typeface="+mj-lt"/>
              </a:rPr>
              <a:t> </a:t>
            </a:r>
          </a:p>
          <a:p>
            <a:pPr marL="0" indent="0" algn="just">
              <a:buNone/>
            </a:pPr>
            <a:endParaRPr lang="tr-TR" sz="5100" dirty="0" smtClean="0">
              <a:latin typeface="+mj-lt"/>
            </a:endParaRPr>
          </a:p>
          <a:p>
            <a:pPr marL="0" indent="0" algn="just">
              <a:buNone/>
            </a:pPr>
            <a:r>
              <a:rPr lang="tr-TR" sz="5100" dirty="0" smtClean="0">
                <a:latin typeface="+mj-lt"/>
              </a:rPr>
              <a:t>Patlama</a:t>
            </a:r>
            <a:r>
              <a:rPr lang="tr-TR" sz="5100" dirty="0">
                <a:latin typeface="+mj-lt"/>
              </a:rPr>
              <a:t>, Yanma </a:t>
            </a:r>
            <a:r>
              <a:rPr lang="tr-TR" sz="5100" dirty="0" smtClean="0">
                <a:latin typeface="+mj-lt"/>
              </a:rPr>
              <a:t>79</a:t>
            </a:r>
            <a:r>
              <a:rPr lang="tr-TR" sz="5100" dirty="0">
                <a:latin typeface="+mj-lt"/>
              </a:rPr>
              <a:t>; </a:t>
            </a:r>
            <a:endParaRPr lang="tr-TR" sz="5100" dirty="0" smtClean="0">
              <a:latin typeface="+mj-lt"/>
            </a:endParaRPr>
          </a:p>
          <a:p>
            <a:pPr marL="0" indent="0" algn="just">
              <a:buNone/>
            </a:pPr>
            <a:r>
              <a:rPr lang="tr-TR" sz="5100" dirty="0" smtClean="0">
                <a:latin typeface="+mj-lt"/>
              </a:rPr>
              <a:t>Elektrik Çarpması 79</a:t>
            </a:r>
            <a:r>
              <a:rPr lang="tr-TR" sz="5100" dirty="0">
                <a:latin typeface="+mj-lt"/>
              </a:rPr>
              <a:t>; </a:t>
            </a:r>
            <a:endParaRPr lang="tr-TR" sz="5100" dirty="0" smtClean="0">
              <a:latin typeface="+mj-lt"/>
            </a:endParaRPr>
          </a:p>
          <a:p>
            <a:pPr marL="0" indent="0" algn="just">
              <a:buNone/>
            </a:pPr>
            <a:r>
              <a:rPr lang="tr-TR" sz="5100" dirty="0" smtClean="0">
                <a:latin typeface="+mj-lt"/>
              </a:rPr>
              <a:t>Zehirlenme</a:t>
            </a:r>
            <a:r>
              <a:rPr lang="tr-TR" sz="5100" dirty="0">
                <a:latin typeface="+mj-lt"/>
              </a:rPr>
              <a:t>, </a:t>
            </a:r>
            <a:r>
              <a:rPr lang="tr-TR" sz="5100" dirty="0" smtClean="0">
                <a:latin typeface="+mj-lt"/>
              </a:rPr>
              <a:t>Boğulma </a:t>
            </a:r>
            <a:r>
              <a:rPr lang="tr-TR" sz="5100" dirty="0">
                <a:latin typeface="+mj-lt"/>
              </a:rPr>
              <a:t>60</a:t>
            </a:r>
            <a:r>
              <a:rPr lang="tr-TR" sz="5100" dirty="0" smtClean="0">
                <a:latin typeface="+mj-lt"/>
              </a:rPr>
              <a:t>;</a:t>
            </a:r>
          </a:p>
          <a:p>
            <a:pPr marL="0" indent="0" algn="just">
              <a:buNone/>
            </a:pPr>
            <a:r>
              <a:rPr lang="tr-TR" sz="5100" dirty="0" smtClean="0">
                <a:latin typeface="+mj-lt"/>
              </a:rPr>
              <a:t> </a:t>
            </a:r>
          </a:p>
          <a:p>
            <a:pPr marL="0" indent="0" algn="just">
              <a:buNone/>
            </a:pPr>
            <a:r>
              <a:rPr lang="tr-TR" sz="5100" dirty="0" smtClean="0">
                <a:latin typeface="+mj-lt"/>
              </a:rPr>
              <a:t>Nesne </a:t>
            </a:r>
            <a:r>
              <a:rPr lang="tr-TR" sz="5100" dirty="0">
                <a:latin typeface="+mj-lt"/>
              </a:rPr>
              <a:t>Düşmesi, Çarpması </a:t>
            </a:r>
            <a:r>
              <a:rPr lang="tr-TR" sz="5100" dirty="0" smtClean="0">
                <a:latin typeface="+mj-lt"/>
              </a:rPr>
              <a:t> </a:t>
            </a:r>
            <a:r>
              <a:rPr lang="tr-TR" sz="5100" dirty="0">
                <a:latin typeface="+mj-lt"/>
              </a:rPr>
              <a:t>33; </a:t>
            </a:r>
            <a:endParaRPr lang="tr-TR" sz="5100" dirty="0" smtClean="0">
              <a:latin typeface="+mj-lt"/>
            </a:endParaRPr>
          </a:p>
          <a:p>
            <a:pPr marL="0" indent="0" algn="just">
              <a:buNone/>
            </a:pPr>
            <a:r>
              <a:rPr lang="tr-TR" sz="5100" dirty="0" smtClean="0">
                <a:latin typeface="+mj-lt"/>
              </a:rPr>
              <a:t>Kesilme</a:t>
            </a:r>
            <a:r>
              <a:rPr lang="tr-TR" sz="5100" dirty="0">
                <a:latin typeface="+mj-lt"/>
              </a:rPr>
              <a:t>, Kopma </a:t>
            </a:r>
            <a:r>
              <a:rPr lang="tr-TR" sz="5100" dirty="0" smtClean="0">
                <a:latin typeface="+mj-lt"/>
              </a:rPr>
              <a:t> 11  </a:t>
            </a:r>
            <a:r>
              <a:rPr lang="tr-TR" sz="5100" dirty="0">
                <a:latin typeface="+mj-lt"/>
              </a:rPr>
              <a:t>ve </a:t>
            </a:r>
            <a:endParaRPr lang="tr-TR" sz="5100" dirty="0" smtClean="0">
              <a:latin typeface="+mj-lt"/>
            </a:endParaRPr>
          </a:p>
          <a:p>
            <a:pPr marL="0" indent="0" algn="just">
              <a:buNone/>
            </a:pPr>
            <a:r>
              <a:rPr lang="tr-TR" sz="5100" dirty="0">
                <a:latin typeface="+mj-lt"/>
              </a:rPr>
              <a:t>D</a:t>
            </a:r>
            <a:r>
              <a:rPr lang="tr-TR" sz="5100" dirty="0" smtClean="0">
                <a:latin typeface="+mj-lt"/>
              </a:rPr>
              <a:t>iğer nedenler </a:t>
            </a:r>
            <a:r>
              <a:rPr lang="tr-TR" sz="5100" dirty="0">
                <a:latin typeface="+mj-lt"/>
              </a:rPr>
              <a:t>(</a:t>
            </a:r>
            <a:r>
              <a:rPr lang="tr-TR" sz="3600" dirty="0">
                <a:latin typeface="+mj-lt"/>
              </a:rPr>
              <a:t>kalp krizi, intihar, yıldırım düşmesi, saldırı vb</a:t>
            </a:r>
            <a:r>
              <a:rPr lang="tr-TR" sz="5100" dirty="0">
                <a:latin typeface="+mj-lt"/>
              </a:rPr>
              <a:t>.) 129 </a:t>
            </a:r>
          </a:p>
          <a:p>
            <a:pPr marL="0" indent="0" algn="just">
              <a:buNone/>
            </a:pPr>
            <a:r>
              <a:rPr lang="tr-TR" sz="5100" dirty="0">
                <a:latin typeface="+mj-lt"/>
              </a:rPr>
              <a:t> </a:t>
            </a:r>
          </a:p>
          <a:p>
            <a:endParaRPr lang="tr-TR" dirty="0">
              <a:latin typeface="+mj-lt"/>
            </a:endParaRPr>
          </a:p>
        </p:txBody>
      </p:sp>
    </p:spTree>
    <p:extLst>
      <p:ext uri="{BB962C8B-B14F-4D97-AF65-F5344CB8AC3E}">
        <p14:creationId xmlns:p14="http://schemas.microsoft.com/office/powerpoint/2010/main" val="2607457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229600" cy="6048672"/>
          </a:xfrm>
        </p:spPr>
        <p:txBody>
          <a:bodyPr>
            <a:normAutofit fontScale="70000" lnSpcReduction="20000"/>
          </a:bodyPr>
          <a:lstStyle/>
          <a:p>
            <a:pPr marL="0" indent="0">
              <a:buNone/>
            </a:pPr>
            <a:r>
              <a:rPr lang="tr-TR" sz="4600" dirty="0">
                <a:latin typeface="+mj-lt"/>
              </a:rPr>
              <a:t>Şehirlere göre dağılım şöyle: </a:t>
            </a:r>
            <a:endParaRPr lang="tr-TR" sz="4600" dirty="0" smtClean="0">
              <a:latin typeface="+mj-lt"/>
            </a:endParaRPr>
          </a:p>
          <a:p>
            <a:pPr marL="0" indent="0">
              <a:buNone/>
            </a:pPr>
            <a:r>
              <a:rPr lang="tr-TR" sz="4600" b="1" dirty="0" smtClean="0">
                <a:solidFill>
                  <a:srgbClr val="0070C0"/>
                </a:solidFill>
                <a:latin typeface="+mj-lt"/>
              </a:rPr>
              <a:t>İstanbul  </a:t>
            </a:r>
            <a:r>
              <a:rPr lang="tr-TR" sz="4600" b="1" dirty="0">
                <a:solidFill>
                  <a:srgbClr val="0070C0"/>
                </a:solidFill>
                <a:latin typeface="+mj-lt"/>
              </a:rPr>
              <a:t>96, </a:t>
            </a:r>
            <a:endParaRPr lang="tr-TR" sz="4600" b="1" dirty="0" smtClean="0">
              <a:solidFill>
                <a:srgbClr val="0070C0"/>
              </a:solidFill>
              <a:latin typeface="+mj-lt"/>
            </a:endParaRPr>
          </a:p>
          <a:p>
            <a:pPr marL="0" indent="0">
              <a:buNone/>
            </a:pPr>
            <a:r>
              <a:rPr lang="tr-TR" sz="4600" b="1" dirty="0" smtClean="0">
                <a:solidFill>
                  <a:srgbClr val="0070C0"/>
                </a:solidFill>
                <a:latin typeface="+mj-lt"/>
              </a:rPr>
              <a:t>İzmir  49 , </a:t>
            </a:r>
          </a:p>
          <a:p>
            <a:pPr marL="0" indent="0">
              <a:buNone/>
            </a:pPr>
            <a:r>
              <a:rPr lang="tr-TR" sz="4600" b="1" dirty="0" smtClean="0">
                <a:solidFill>
                  <a:srgbClr val="0070C0"/>
                </a:solidFill>
                <a:latin typeface="+mj-lt"/>
              </a:rPr>
              <a:t>Antalya  </a:t>
            </a:r>
            <a:r>
              <a:rPr lang="tr-TR" sz="4600" b="1" dirty="0">
                <a:solidFill>
                  <a:srgbClr val="0070C0"/>
                </a:solidFill>
                <a:latin typeface="+mj-lt"/>
              </a:rPr>
              <a:t>46, </a:t>
            </a:r>
            <a:endParaRPr lang="tr-TR" sz="4600" b="1" dirty="0" smtClean="0">
              <a:solidFill>
                <a:srgbClr val="0070C0"/>
              </a:solidFill>
              <a:latin typeface="+mj-lt"/>
            </a:endParaRPr>
          </a:p>
          <a:p>
            <a:pPr marL="0" indent="0">
              <a:buNone/>
            </a:pPr>
            <a:r>
              <a:rPr lang="tr-TR" sz="4600" b="1" dirty="0" smtClean="0">
                <a:solidFill>
                  <a:srgbClr val="0070C0"/>
                </a:solidFill>
                <a:latin typeface="+mj-lt"/>
              </a:rPr>
              <a:t>Bursa  </a:t>
            </a:r>
            <a:r>
              <a:rPr lang="tr-TR" sz="4600" b="1" dirty="0">
                <a:solidFill>
                  <a:srgbClr val="0070C0"/>
                </a:solidFill>
                <a:latin typeface="+mj-lt"/>
              </a:rPr>
              <a:t>45, </a:t>
            </a:r>
            <a:endParaRPr lang="tr-TR" sz="4600" b="1" dirty="0" smtClean="0">
              <a:solidFill>
                <a:srgbClr val="0070C0"/>
              </a:solidFill>
              <a:latin typeface="+mj-lt"/>
            </a:endParaRPr>
          </a:p>
          <a:p>
            <a:pPr marL="0" indent="0">
              <a:buNone/>
            </a:pPr>
            <a:r>
              <a:rPr lang="tr-TR" sz="4600" dirty="0" smtClean="0">
                <a:latin typeface="+mj-lt"/>
              </a:rPr>
              <a:t>Şanlıurfa  </a:t>
            </a:r>
            <a:r>
              <a:rPr lang="tr-TR" sz="4600" dirty="0">
                <a:latin typeface="+mj-lt"/>
              </a:rPr>
              <a:t>44</a:t>
            </a:r>
            <a:r>
              <a:rPr lang="tr-TR" sz="4600" dirty="0" smtClean="0">
                <a:latin typeface="+mj-lt"/>
              </a:rPr>
              <a:t>,</a:t>
            </a:r>
          </a:p>
          <a:p>
            <a:pPr marL="0" indent="0">
              <a:buNone/>
            </a:pPr>
            <a:r>
              <a:rPr lang="tr-TR" sz="4600" dirty="0" smtClean="0">
                <a:latin typeface="+mj-lt"/>
              </a:rPr>
              <a:t> Muğla  </a:t>
            </a:r>
            <a:r>
              <a:rPr lang="tr-TR" sz="4600" dirty="0">
                <a:latin typeface="+mj-lt"/>
              </a:rPr>
              <a:t>41, </a:t>
            </a:r>
            <a:endParaRPr lang="tr-TR" sz="4600" dirty="0" smtClean="0">
              <a:latin typeface="+mj-lt"/>
            </a:endParaRPr>
          </a:p>
          <a:p>
            <a:pPr marL="0" indent="0">
              <a:buNone/>
            </a:pPr>
            <a:r>
              <a:rPr lang="tr-TR" sz="4600" dirty="0" smtClean="0">
                <a:latin typeface="+mj-lt"/>
              </a:rPr>
              <a:t>Manisa  </a:t>
            </a:r>
            <a:r>
              <a:rPr lang="tr-TR" sz="4600" dirty="0">
                <a:latin typeface="+mj-lt"/>
              </a:rPr>
              <a:t>40, </a:t>
            </a:r>
            <a:endParaRPr lang="tr-TR" sz="4600" dirty="0" smtClean="0">
              <a:latin typeface="+mj-lt"/>
            </a:endParaRPr>
          </a:p>
          <a:p>
            <a:pPr marL="0" indent="0">
              <a:buNone/>
            </a:pPr>
            <a:r>
              <a:rPr lang="tr-TR" sz="4600" b="1" dirty="0" smtClean="0">
                <a:solidFill>
                  <a:srgbClr val="0070C0"/>
                </a:solidFill>
                <a:latin typeface="+mj-lt"/>
              </a:rPr>
              <a:t>Zonguldak  </a:t>
            </a:r>
            <a:r>
              <a:rPr lang="tr-TR" sz="4600" b="1" dirty="0">
                <a:solidFill>
                  <a:srgbClr val="0070C0"/>
                </a:solidFill>
                <a:latin typeface="+mj-lt"/>
              </a:rPr>
              <a:t>38, </a:t>
            </a:r>
            <a:endParaRPr lang="tr-TR" sz="4600" b="1" dirty="0" smtClean="0">
              <a:solidFill>
                <a:srgbClr val="0070C0"/>
              </a:solidFill>
              <a:latin typeface="+mj-lt"/>
            </a:endParaRPr>
          </a:p>
          <a:p>
            <a:pPr marL="0" indent="0">
              <a:buNone/>
            </a:pPr>
            <a:r>
              <a:rPr lang="tr-TR" sz="4600" b="1" dirty="0" smtClean="0">
                <a:solidFill>
                  <a:srgbClr val="0070C0"/>
                </a:solidFill>
                <a:latin typeface="+mj-lt"/>
              </a:rPr>
              <a:t>Kocaeli  </a:t>
            </a:r>
            <a:r>
              <a:rPr lang="tr-TR" sz="4600" b="1" dirty="0">
                <a:solidFill>
                  <a:srgbClr val="0070C0"/>
                </a:solidFill>
                <a:latin typeface="+mj-lt"/>
              </a:rPr>
              <a:t>37, </a:t>
            </a:r>
            <a:endParaRPr lang="tr-TR" sz="4600" b="1" dirty="0" smtClean="0">
              <a:solidFill>
                <a:srgbClr val="0070C0"/>
              </a:solidFill>
              <a:latin typeface="+mj-lt"/>
            </a:endParaRPr>
          </a:p>
          <a:p>
            <a:pPr marL="0" indent="0">
              <a:buNone/>
            </a:pPr>
            <a:r>
              <a:rPr lang="tr-TR" sz="4600" b="1" dirty="0" smtClean="0">
                <a:solidFill>
                  <a:srgbClr val="0070C0"/>
                </a:solidFill>
                <a:latin typeface="+mj-lt"/>
              </a:rPr>
              <a:t>Adana  </a:t>
            </a:r>
            <a:r>
              <a:rPr lang="tr-TR" sz="4600" b="1" dirty="0">
                <a:solidFill>
                  <a:srgbClr val="0070C0"/>
                </a:solidFill>
                <a:latin typeface="+mj-lt"/>
              </a:rPr>
              <a:t>36 ve </a:t>
            </a:r>
            <a:endParaRPr lang="tr-TR" sz="4600" b="1" dirty="0" smtClean="0">
              <a:solidFill>
                <a:srgbClr val="0070C0"/>
              </a:solidFill>
              <a:latin typeface="+mj-lt"/>
            </a:endParaRPr>
          </a:p>
          <a:p>
            <a:pPr marL="0" indent="0">
              <a:buNone/>
            </a:pPr>
            <a:r>
              <a:rPr lang="tr-TR" sz="4600" dirty="0" smtClean="0">
                <a:latin typeface="+mj-lt"/>
              </a:rPr>
              <a:t>Samsun  </a:t>
            </a:r>
            <a:r>
              <a:rPr lang="tr-TR" sz="4600" dirty="0">
                <a:latin typeface="+mj-lt"/>
              </a:rPr>
              <a:t>31 işçi.</a:t>
            </a:r>
          </a:p>
          <a:p>
            <a:endParaRPr lang="tr-TR" sz="4600" dirty="0">
              <a:latin typeface="+mj-lt"/>
            </a:endParaRPr>
          </a:p>
        </p:txBody>
      </p:sp>
    </p:spTree>
    <p:extLst>
      <p:ext uri="{BB962C8B-B14F-4D97-AF65-F5344CB8AC3E}">
        <p14:creationId xmlns:p14="http://schemas.microsoft.com/office/powerpoint/2010/main" val="417022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2656"/>
            <a:ext cx="8856984" cy="5904656"/>
          </a:xfrm>
        </p:spPr>
        <p:txBody>
          <a:bodyPr>
            <a:normAutofit fontScale="70000" lnSpcReduction="20000"/>
          </a:bodyPr>
          <a:lstStyle/>
          <a:p>
            <a:pPr marL="274638" indent="-274638" fontAlgn="base">
              <a:buNone/>
              <a:tabLst>
                <a:tab pos="534988" algn="l"/>
              </a:tabLst>
            </a:pPr>
            <a:r>
              <a:rPr lang="tr-TR" sz="4000" b="1" dirty="0" smtClean="0">
                <a:latin typeface="+mj-lt"/>
              </a:rPr>
              <a:t>      2014’ÜN İLK ALTI AYINA AİT İSTATİSTİKLER (</a:t>
            </a:r>
            <a:r>
              <a:rPr lang="tr-TR" sz="4000" b="1" dirty="0" err="1" smtClean="0">
                <a:latin typeface="+mj-lt"/>
              </a:rPr>
              <a:t>gayriresmi</a:t>
            </a:r>
            <a:r>
              <a:rPr lang="tr-TR" sz="4000" b="1" dirty="0" smtClean="0">
                <a:latin typeface="+mj-lt"/>
              </a:rPr>
              <a:t>)</a:t>
            </a:r>
          </a:p>
          <a:p>
            <a:pPr marL="274638" indent="-274638" fontAlgn="base">
              <a:buNone/>
              <a:tabLst>
                <a:tab pos="534988" algn="l"/>
              </a:tabLst>
            </a:pPr>
            <a:endParaRPr lang="tr-TR" sz="4000" b="1" dirty="0" smtClean="0">
              <a:solidFill>
                <a:srgbClr val="FF0000"/>
              </a:solidFill>
              <a:latin typeface="+mj-lt"/>
            </a:endParaRPr>
          </a:p>
          <a:p>
            <a:pPr algn="just" fontAlgn="base"/>
            <a:r>
              <a:rPr lang="tr-TR" sz="3400" dirty="0" smtClean="0">
                <a:solidFill>
                  <a:srgbClr val="FF0000"/>
                </a:solidFill>
                <a:latin typeface="+mj-lt"/>
              </a:rPr>
              <a:t>2014’ün </a:t>
            </a:r>
            <a:r>
              <a:rPr lang="tr-TR" sz="3400" dirty="0">
                <a:solidFill>
                  <a:srgbClr val="FF0000"/>
                </a:solidFill>
                <a:latin typeface="+mj-lt"/>
              </a:rPr>
              <a:t>ilk yarısında </a:t>
            </a:r>
            <a:r>
              <a:rPr lang="tr-TR" sz="3400" dirty="0">
                <a:latin typeface="+mj-lt"/>
              </a:rPr>
              <a:t>meydana gelen iş kazalarında </a:t>
            </a:r>
            <a:r>
              <a:rPr lang="tr-TR" sz="3400" dirty="0" smtClean="0">
                <a:solidFill>
                  <a:srgbClr val="FF0000"/>
                </a:solidFill>
                <a:latin typeface="+mj-lt"/>
              </a:rPr>
              <a:t>978 çalışan</a:t>
            </a:r>
            <a:r>
              <a:rPr lang="tr-TR" sz="3400" dirty="0" smtClean="0">
                <a:latin typeface="+mj-lt"/>
              </a:rPr>
              <a:t> </a:t>
            </a:r>
            <a:r>
              <a:rPr lang="tr-TR" sz="3400" dirty="0">
                <a:latin typeface="+mj-lt"/>
              </a:rPr>
              <a:t>yaşamını </a:t>
            </a:r>
            <a:r>
              <a:rPr lang="tr-TR" sz="3400" dirty="0" smtClean="0">
                <a:latin typeface="+mj-lt"/>
              </a:rPr>
              <a:t>yitirdi.  Bunların </a:t>
            </a:r>
            <a:r>
              <a:rPr lang="tr-TR" sz="3400" dirty="0">
                <a:solidFill>
                  <a:srgbClr val="FF0000"/>
                </a:solidFill>
                <a:latin typeface="+mj-lt"/>
              </a:rPr>
              <a:t>40’ı</a:t>
            </a:r>
            <a:r>
              <a:rPr lang="tr-TR" sz="3400" dirty="0">
                <a:latin typeface="+mj-lt"/>
              </a:rPr>
              <a:t> kadın, </a:t>
            </a:r>
            <a:r>
              <a:rPr lang="tr-TR" sz="3400" dirty="0">
                <a:solidFill>
                  <a:srgbClr val="FF0000"/>
                </a:solidFill>
                <a:latin typeface="+mj-lt"/>
              </a:rPr>
              <a:t>19’u</a:t>
            </a:r>
            <a:r>
              <a:rPr lang="tr-TR" sz="3400" dirty="0">
                <a:latin typeface="+mj-lt"/>
              </a:rPr>
              <a:t> çocuk, </a:t>
            </a:r>
            <a:r>
              <a:rPr lang="tr-TR" sz="3400" dirty="0">
                <a:solidFill>
                  <a:srgbClr val="FF0000"/>
                </a:solidFill>
                <a:latin typeface="+mj-lt"/>
              </a:rPr>
              <a:t>18’i </a:t>
            </a:r>
            <a:r>
              <a:rPr lang="tr-TR" sz="3400" dirty="0">
                <a:latin typeface="+mj-lt"/>
              </a:rPr>
              <a:t>göçmen ve </a:t>
            </a:r>
            <a:r>
              <a:rPr lang="tr-TR" sz="3400" dirty="0">
                <a:solidFill>
                  <a:srgbClr val="FF0000"/>
                </a:solidFill>
                <a:latin typeface="+mj-lt"/>
              </a:rPr>
              <a:t>150’si</a:t>
            </a:r>
            <a:r>
              <a:rPr lang="tr-TR" sz="3400" dirty="0">
                <a:latin typeface="+mj-lt"/>
              </a:rPr>
              <a:t> emeklilik çağında </a:t>
            </a:r>
            <a:r>
              <a:rPr lang="tr-TR" sz="3400" dirty="0" smtClean="0">
                <a:latin typeface="+mj-lt"/>
              </a:rPr>
              <a:t>çalışıyordu.</a:t>
            </a:r>
          </a:p>
          <a:p>
            <a:pPr algn="just" fontAlgn="base"/>
            <a:endParaRPr lang="tr-TR" sz="3400" dirty="0">
              <a:latin typeface="+mj-lt"/>
            </a:endParaRPr>
          </a:p>
          <a:p>
            <a:pPr algn="just" fontAlgn="base"/>
            <a:r>
              <a:rPr lang="tr-TR" sz="3400" dirty="0" smtClean="0">
                <a:latin typeface="+mj-lt"/>
              </a:rPr>
              <a:t>Yaşamını yitirenlerin </a:t>
            </a:r>
            <a:r>
              <a:rPr lang="tr-TR" sz="3400" dirty="0">
                <a:latin typeface="+mj-lt"/>
              </a:rPr>
              <a:t>325’i </a:t>
            </a:r>
            <a:r>
              <a:rPr lang="tr-TR" sz="3400" dirty="0">
                <a:solidFill>
                  <a:srgbClr val="FF0000"/>
                </a:solidFill>
                <a:latin typeface="+mj-lt"/>
              </a:rPr>
              <a:t>maden</a:t>
            </a:r>
            <a:r>
              <a:rPr lang="tr-TR" sz="3400" dirty="0">
                <a:latin typeface="+mj-lt"/>
              </a:rPr>
              <a:t>, 187’si </a:t>
            </a:r>
            <a:r>
              <a:rPr lang="tr-TR" sz="3400" dirty="0">
                <a:solidFill>
                  <a:srgbClr val="FF0000"/>
                </a:solidFill>
                <a:latin typeface="+mj-lt"/>
              </a:rPr>
              <a:t>inşaat</a:t>
            </a:r>
            <a:r>
              <a:rPr lang="tr-TR" sz="3400" dirty="0">
                <a:latin typeface="+mj-lt"/>
              </a:rPr>
              <a:t>, 122’si </a:t>
            </a:r>
            <a:r>
              <a:rPr lang="tr-TR" sz="3400" dirty="0">
                <a:solidFill>
                  <a:srgbClr val="FF0000"/>
                </a:solidFill>
                <a:latin typeface="+mj-lt"/>
              </a:rPr>
              <a:t>tarım</a:t>
            </a:r>
            <a:r>
              <a:rPr lang="tr-TR" sz="3400" dirty="0">
                <a:latin typeface="+mj-lt"/>
              </a:rPr>
              <a:t> ve 79’u </a:t>
            </a:r>
            <a:r>
              <a:rPr lang="tr-TR" sz="3400" dirty="0">
                <a:solidFill>
                  <a:srgbClr val="FF0000"/>
                </a:solidFill>
                <a:latin typeface="+mj-lt"/>
              </a:rPr>
              <a:t>taşımacılık</a:t>
            </a:r>
            <a:r>
              <a:rPr lang="tr-TR" sz="3400" dirty="0">
                <a:latin typeface="+mj-lt"/>
              </a:rPr>
              <a:t> işkolunda </a:t>
            </a:r>
            <a:r>
              <a:rPr lang="tr-TR" sz="3400" dirty="0" smtClean="0">
                <a:latin typeface="+mj-lt"/>
              </a:rPr>
              <a:t>çalışıyordu.</a:t>
            </a:r>
            <a:r>
              <a:rPr lang="tr-TR" sz="3400" dirty="0">
                <a:latin typeface="+mj-lt"/>
              </a:rPr>
              <a:t> </a:t>
            </a:r>
            <a:endParaRPr lang="tr-TR" sz="3400" dirty="0" smtClean="0">
              <a:latin typeface="+mj-lt"/>
            </a:endParaRPr>
          </a:p>
          <a:p>
            <a:pPr algn="just" fontAlgn="base"/>
            <a:endParaRPr lang="tr-TR" sz="3400" dirty="0">
              <a:latin typeface="+mj-lt"/>
            </a:endParaRPr>
          </a:p>
          <a:p>
            <a:pPr algn="just" fontAlgn="base"/>
            <a:r>
              <a:rPr lang="tr-TR" sz="3400" dirty="0" smtClean="0">
                <a:latin typeface="+mj-lt"/>
              </a:rPr>
              <a:t>Ölümlerin 324’ü </a:t>
            </a:r>
            <a:r>
              <a:rPr lang="tr-TR" sz="3400" dirty="0">
                <a:solidFill>
                  <a:srgbClr val="FF0000"/>
                </a:solidFill>
                <a:latin typeface="+mj-lt"/>
              </a:rPr>
              <a:t>Manisa,</a:t>
            </a:r>
            <a:r>
              <a:rPr lang="tr-TR" sz="3400" dirty="0">
                <a:latin typeface="+mj-lt"/>
              </a:rPr>
              <a:t> 82’si </a:t>
            </a:r>
            <a:r>
              <a:rPr lang="tr-TR" sz="3400" dirty="0">
                <a:solidFill>
                  <a:srgbClr val="FF0000"/>
                </a:solidFill>
                <a:latin typeface="+mj-lt"/>
              </a:rPr>
              <a:t>İstanbul</a:t>
            </a:r>
            <a:r>
              <a:rPr lang="tr-TR" sz="3400" dirty="0">
                <a:latin typeface="+mj-lt"/>
              </a:rPr>
              <a:t>, 34’ü </a:t>
            </a:r>
            <a:r>
              <a:rPr lang="tr-TR" sz="3400" dirty="0">
                <a:solidFill>
                  <a:srgbClr val="FF0000"/>
                </a:solidFill>
                <a:latin typeface="+mj-lt"/>
              </a:rPr>
              <a:t>Kocaeli</a:t>
            </a:r>
            <a:r>
              <a:rPr lang="tr-TR" sz="3400" dirty="0">
                <a:latin typeface="+mj-lt"/>
              </a:rPr>
              <a:t>, 31’i </a:t>
            </a:r>
            <a:r>
              <a:rPr lang="tr-TR" sz="3400" dirty="0">
                <a:solidFill>
                  <a:srgbClr val="FF0000"/>
                </a:solidFill>
                <a:latin typeface="+mj-lt"/>
              </a:rPr>
              <a:t>Ankara</a:t>
            </a:r>
            <a:r>
              <a:rPr lang="tr-TR" sz="3400" dirty="0">
                <a:latin typeface="+mj-lt"/>
              </a:rPr>
              <a:t> ve 31’i </a:t>
            </a:r>
            <a:r>
              <a:rPr lang="tr-TR" sz="3400" dirty="0">
                <a:solidFill>
                  <a:srgbClr val="FF0000"/>
                </a:solidFill>
                <a:latin typeface="+mj-lt"/>
              </a:rPr>
              <a:t>Bursa</a:t>
            </a:r>
            <a:r>
              <a:rPr lang="tr-TR" sz="3400" dirty="0">
                <a:latin typeface="+mj-lt"/>
              </a:rPr>
              <a:t>’da </a:t>
            </a:r>
            <a:r>
              <a:rPr lang="tr-TR" sz="3400" dirty="0" smtClean="0">
                <a:latin typeface="+mj-lt"/>
              </a:rPr>
              <a:t>vuku buldu.</a:t>
            </a:r>
          </a:p>
          <a:p>
            <a:pPr marL="0" indent="0" algn="just" fontAlgn="base">
              <a:buNone/>
            </a:pPr>
            <a:r>
              <a:rPr lang="tr-TR" sz="3400" dirty="0">
                <a:latin typeface="+mj-lt"/>
              </a:rPr>
              <a:t> </a:t>
            </a:r>
            <a:endParaRPr lang="tr-TR" sz="3400" dirty="0" smtClean="0">
              <a:latin typeface="+mj-lt"/>
            </a:endParaRPr>
          </a:p>
          <a:p>
            <a:pPr algn="just" fontAlgn="base"/>
            <a:r>
              <a:rPr lang="tr-TR" sz="3400" dirty="0" smtClean="0">
                <a:latin typeface="+mj-lt"/>
              </a:rPr>
              <a:t>Yaşamını </a:t>
            </a:r>
            <a:r>
              <a:rPr lang="tr-TR" sz="3400" dirty="0">
                <a:latin typeface="+mj-lt"/>
              </a:rPr>
              <a:t>yitiren </a:t>
            </a:r>
            <a:r>
              <a:rPr lang="tr-TR" sz="3400" dirty="0" smtClean="0">
                <a:latin typeface="+mj-lt"/>
              </a:rPr>
              <a:t>çalışanların </a:t>
            </a:r>
            <a:r>
              <a:rPr lang="tr-TR" sz="3400" dirty="0">
                <a:solidFill>
                  <a:srgbClr val="FF0000"/>
                </a:solidFill>
                <a:latin typeface="+mj-lt"/>
              </a:rPr>
              <a:t>889’u </a:t>
            </a:r>
            <a:r>
              <a:rPr lang="tr-TR" sz="3400" dirty="0" smtClean="0">
                <a:solidFill>
                  <a:srgbClr val="FF0000"/>
                </a:solidFill>
                <a:latin typeface="+mj-lt"/>
              </a:rPr>
              <a:t>işçi</a:t>
            </a:r>
            <a:r>
              <a:rPr lang="tr-TR" sz="3400" dirty="0" smtClean="0">
                <a:latin typeface="+mj-lt"/>
              </a:rPr>
              <a:t>/kamu </a:t>
            </a:r>
            <a:r>
              <a:rPr lang="tr-TR" sz="3400" dirty="0">
                <a:latin typeface="+mj-lt"/>
              </a:rPr>
              <a:t>çalışanı/memur </a:t>
            </a:r>
            <a:r>
              <a:rPr lang="tr-TR" sz="3400" dirty="0" err="1" smtClean="0">
                <a:latin typeface="+mj-lt"/>
              </a:rPr>
              <a:t>statüsünd</a:t>
            </a:r>
            <a:r>
              <a:rPr lang="tr-TR" sz="3400" dirty="0" smtClean="0">
                <a:latin typeface="+mj-lt"/>
              </a:rPr>
              <a:t> </a:t>
            </a:r>
            <a:r>
              <a:rPr lang="tr-TR" sz="3400" dirty="0">
                <a:latin typeface="+mj-lt"/>
              </a:rPr>
              <a:t>ücretlilerden; </a:t>
            </a:r>
            <a:r>
              <a:rPr lang="tr-TR" sz="3400" dirty="0">
                <a:solidFill>
                  <a:srgbClr val="FF0000"/>
                </a:solidFill>
                <a:latin typeface="+mj-lt"/>
              </a:rPr>
              <a:t>89’u </a:t>
            </a:r>
            <a:r>
              <a:rPr lang="tr-TR" sz="3400" dirty="0">
                <a:latin typeface="+mj-lt"/>
              </a:rPr>
              <a:t>çiftçilerden/küçük toprak sahiplerinden ve kendi </a:t>
            </a:r>
            <a:r>
              <a:rPr lang="tr-TR" sz="3400" dirty="0" smtClean="0">
                <a:latin typeface="+mj-lt"/>
              </a:rPr>
              <a:t>hesabına çalışan esnaftan oluşmaktadır.</a:t>
            </a:r>
            <a:endParaRPr lang="tr-TR" sz="3400" dirty="0">
              <a:latin typeface="+mj-lt"/>
            </a:endParaRPr>
          </a:p>
          <a:p>
            <a:pPr algn="just"/>
            <a:endParaRPr lang="tr-TR" sz="3400" dirty="0">
              <a:latin typeface="+mj-lt"/>
            </a:endParaRPr>
          </a:p>
        </p:txBody>
      </p:sp>
    </p:spTree>
    <p:extLst>
      <p:ext uri="{BB962C8B-B14F-4D97-AF65-F5344CB8AC3E}">
        <p14:creationId xmlns:p14="http://schemas.microsoft.com/office/powerpoint/2010/main" val="1199790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188640"/>
            <a:ext cx="8640960" cy="982662"/>
          </a:xfrm>
        </p:spPr>
        <p:txBody>
          <a:bodyPr>
            <a:normAutofit/>
          </a:bodyPr>
          <a:lstStyle/>
          <a:p>
            <a:pPr algn="l" eaLnBrk="1" hangingPunct="1"/>
            <a:r>
              <a:rPr lang="tr-TR" sz="3200" b="1" dirty="0" smtClean="0">
                <a:solidFill>
                  <a:schemeClr val="tx1"/>
                </a:solidFill>
                <a:latin typeface="+mj-lt"/>
              </a:rPr>
              <a:t>KAZA SONUÇLARI</a:t>
            </a:r>
          </a:p>
        </p:txBody>
      </p:sp>
      <p:sp>
        <p:nvSpPr>
          <p:cNvPr id="21507" name="Rectangle 3"/>
          <p:cNvSpPr>
            <a:spLocks noGrp="1" noChangeArrowheads="1"/>
          </p:cNvSpPr>
          <p:nvPr>
            <p:ph type="body" idx="1"/>
          </p:nvPr>
        </p:nvSpPr>
        <p:spPr>
          <a:xfrm>
            <a:off x="467544" y="1988840"/>
            <a:ext cx="8229600" cy="4525963"/>
          </a:xfrm>
        </p:spPr>
        <p:txBody>
          <a:bodyPr/>
          <a:lstStyle/>
          <a:p>
            <a:pPr eaLnBrk="1" hangingPunct="1">
              <a:lnSpc>
                <a:spcPct val="130000"/>
              </a:lnSpc>
              <a:buFont typeface="Wingdings" pitchFamily="2" charset="2"/>
              <a:buNone/>
            </a:pPr>
            <a:r>
              <a:rPr lang="tr-TR" dirty="0" smtClean="0">
                <a:solidFill>
                  <a:srgbClr val="FF3300"/>
                </a:solidFill>
                <a:latin typeface="+mj-lt"/>
              </a:rPr>
              <a:t>TOPLAM KAZALARIN;</a:t>
            </a:r>
          </a:p>
          <a:p>
            <a:pPr eaLnBrk="1" hangingPunct="1">
              <a:lnSpc>
                <a:spcPct val="130000"/>
              </a:lnSpc>
            </a:pPr>
            <a:r>
              <a:rPr lang="tr-TR" dirty="0" smtClean="0">
                <a:solidFill>
                  <a:srgbClr val="FFFFFF"/>
                </a:solidFill>
                <a:latin typeface="+mj-lt"/>
              </a:rPr>
              <a:t> </a:t>
            </a:r>
          </a:p>
          <a:p>
            <a:pPr eaLnBrk="1" hangingPunct="1">
              <a:lnSpc>
                <a:spcPct val="130000"/>
              </a:lnSpc>
            </a:pPr>
            <a:r>
              <a:rPr lang="tr-TR" sz="2600" dirty="0" smtClean="0">
                <a:solidFill>
                  <a:srgbClr val="FF0000"/>
                </a:solidFill>
                <a:latin typeface="+mj-lt"/>
              </a:rPr>
              <a:t>% 0.3’Ü  </a:t>
            </a:r>
            <a:r>
              <a:rPr lang="tr-TR" sz="2600" dirty="0" smtClean="0">
                <a:latin typeface="+mj-lt"/>
              </a:rPr>
              <a:t>AĞIR YARALANMA VEYA ÖLÜM</a:t>
            </a:r>
          </a:p>
          <a:p>
            <a:pPr eaLnBrk="1" hangingPunct="1">
              <a:lnSpc>
                <a:spcPct val="130000"/>
              </a:lnSpc>
            </a:pPr>
            <a:r>
              <a:rPr lang="tr-TR" sz="2600" dirty="0" smtClean="0">
                <a:solidFill>
                  <a:srgbClr val="FF0000"/>
                </a:solidFill>
                <a:latin typeface="+mj-lt"/>
              </a:rPr>
              <a:t>%  8.8 ‘İ   </a:t>
            </a:r>
            <a:r>
              <a:rPr lang="tr-TR" sz="2600" dirty="0" smtClean="0">
                <a:solidFill>
                  <a:schemeClr val="folHlink"/>
                </a:solidFill>
                <a:latin typeface="+mj-lt"/>
              </a:rPr>
              <a:t>GEÇİCİ İŞ GÖREMEZLİK</a:t>
            </a:r>
          </a:p>
          <a:p>
            <a:pPr eaLnBrk="1" hangingPunct="1">
              <a:lnSpc>
                <a:spcPct val="130000"/>
              </a:lnSpc>
            </a:pPr>
            <a:r>
              <a:rPr lang="tr-TR" sz="2600" dirty="0" smtClean="0">
                <a:solidFill>
                  <a:srgbClr val="FF0000"/>
                </a:solidFill>
                <a:latin typeface="+mj-lt"/>
              </a:rPr>
              <a:t>%  90,9’U   </a:t>
            </a:r>
            <a:r>
              <a:rPr lang="tr-TR" sz="2600" dirty="0" smtClean="0">
                <a:latin typeface="+mj-lt"/>
              </a:rPr>
              <a:t>YARALANMASIZ OLARAK  MADDİ HASAR İLE   SONUÇLANMAKTADIR</a:t>
            </a:r>
            <a:r>
              <a:rPr lang="tr-TR" sz="2600" b="1" dirty="0" smtClean="0">
                <a:latin typeface="+mj-lt"/>
              </a:rPr>
              <a:t>.</a:t>
            </a:r>
            <a:endParaRPr lang="tr-TR" b="1" dirty="0" smtClean="0">
              <a:latin typeface="+mj-lt"/>
            </a:endParaRPr>
          </a:p>
        </p:txBody>
      </p:sp>
    </p:spTree>
    <p:extLst>
      <p:ext uri="{BB962C8B-B14F-4D97-AF65-F5344CB8AC3E}">
        <p14:creationId xmlns:p14="http://schemas.microsoft.com/office/powerpoint/2010/main" val="3864753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idx="4294967295"/>
          </p:nvPr>
        </p:nvSpPr>
        <p:spPr>
          <a:xfrm>
            <a:off x="0" y="0"/>
            <a:ext cx="9144000" cy="1143000"/>
          </a:xfrm>
        </p:spPr>
        <p:txBody>
          <a:bodyPr>
            <a:normAutofit/>
          </a:bodyPr>
          <a:lstStyle/>
          <a:p>
            <a:r>
              <a:rPr lang="tr-TR" sz="3200" b="1" dirty="0" smtClean="0">
                <a:solidFill>
                  <a:schemeClr val="tx1"/>
                </a:solidFill>
                <a:latin typeface="+mj-lt"/>
              </a:rPr>
              <a:t>Rakamlarla İş Kazalarının Hesaplanabilen Maliyetleri</a:t>
            </a:r>
          </a:p>
        </p:txBody>
      </p:sp>
      <p:sp>
        <p:nvSpPr>
          <p:cNvPr id="11267" name="2 İçerik Yer Tutucusu"/>
          <p:cNvSpPr>
            <a:spLocks noGrp="1"/>
          </p:cNvSpPr>
          <p:nvPr>
            <p:ph sz="half" idx="4294967295"/>
          </p:nvPr>
        </p:nvSpPr>
        <p:spPr>
          <a:xfrm>
            <a:off x="179512" y="1988840"/>
            <a:ext cx="8536753" cy="2376264"/>
          </a:xfrm>
        </p:spPr>
        <p:txBody>
          <a:bodyPr>
            <a:normAutofit fontScale="92500" lnSpcReduction="20000"/>
          </a:bodyPr>
          <a:lstStyle/>
          <a:p>
            <a:pPr marL="341313" indent="-341313"/>
            <a:r>
              <a:rPr lang="tr-TR" sz="3000" b="1" dirty="0" smtClean="0">
                <a:solidFill>
                  <a:srgbClr val="FF0000"/>
                </a:solidFill>
                <a:latin typeface="+mj-lt"/>
              </a:rPr>
              <a:t>Ulusal ölçekte; </a:t>
            </a:r>
          </a:p>
          <a:p>
            <a:pPr marL="0" indent="0">
              <a:buNone/>
            </a:pPr>
            <a:r>
              <a:rPr lang="tr-TR" sz="3300" dirty="0" smtClean="0">
                <a:latin typeface="+mj-lt"/>
              </a:rPr>
              <a:t>Gayrisafi  hasılanın %4’ ü</a:t>
            </a:r>
          </a:p>
          <a:p>
            <a:pPr marL="341313" indent="-341313">
              <a:buFont typeface="Georgia" pitchFamily="18" charset="0"/>
              <a:buNone/>
            </a:pPr>
            <a:r>
              <a:rPr lang="tr-TR" sz="3300" dirty="0" smtClean="0">
                <a:latin typeface="+mj-lt"/>
              </a:rPr>
              <a:t>2011 GSMH = 1.231,8 Trilyon dolar		</a:t>
            </a:r>
            <a:endParaRPr lang="tr-TR" sz="3300" dirty="0">
              <a:latin typeface="+mj-lt"/>
            </a:endParaRPr>
          </a:p>
          <a:p>
            <a:pPr marL="341313" indent="-341313">
              <a:buFont typeface="Georgia" pitchFamily="18" charset="0"/>
              <a:buNone/>
            </a:pPr>
            <a:r>
              <a:rPr lang="tr-TR" sz="3300" dirty="0" smtClean="0">
                <a:latin typeface="+mj-lt"/>
              </a:rPr>
              <a:t>O halde ülkemiz için maliyeti =</a:t>
            </a:r>
            <a:r>
              <a:rPr lang="tr-TR" sz="3000" dirty="0" smtClean="0">
                <a:latin typeface="+mj-lt"/>
              </a:rPr>
              <a:t> </a:t>
            </a:r>
            <a:r>
              <a:rPr lang="tr-TR" sz="2800" b="1" dirty="0" smtClean="0">
                <a:solidFill>
                  <a:srgbClr val="FF0000"/>
                </a:solidFill>
                <a:latin typeface="+mj-lt"/>
              </a:rPr>
              <a:t>49,272 Milyar  dolar</a:t>
            </a:r>
          </a:p>
          <a:p>
            <a:pPr marL="341313" indent="-341313">
              <a:buFont typeface="Georgia" pitchFamily="18" charset="0"/>
              <a:buNone/>
            </a:pPr>
            <a:endParaRPr lang="tr-TR" sz="2400" dirty="0" smtClean="0">
              <a:latin typeface="+mj-lt"/>
            </a:endParaRPr>
          </a:p>
          <a:p>
            <a:pPr marL="341313" indent="-341313">
              <a:buFont typeface="Georgia" pitchFamily="18" charset="0"/>
              <a:buNone/>
            </a:pPr>
            <a:endParaRPr lang="tr-TR" sz="2400" dirty="0" smtClean="0">
              <a:latin typeface="+mj-lt"/>
            </a:endParaRPr>
          </a:p>
          <a:p>
            <a:pPr marL="341313" indent="-341313">
              <a:buFont typeface="Georgia" pitchFamily="18" charset="0"/>
              <a:buNone/>
            </a:pPr>
            <a:endParaRPr lang="tr-TR" sz="2400" dirty="0" smtClean="0">
              <a:latin typeface="+mj-lt"/>
            </a:endParaRPr>
          </a:p>
          <a:p>
            <a:pPr marL="341313" indent="-341313">
              <a:buFont typeface="Georgia" pitchFamily="18" charset="0"/>
              <a:buNone/>
            </a:pPr>
            <a:endParaRPr lang="tr-TR" sz="2400" dirty="0" smtClean="0">
              <a:latin typeface="+mj-lt"/>
            </a:endParaRPr>
          </a:p>
        </p:txBody>
      </p:sp>
      <p:sp>
        <p:nvSpPr>
          <p:cNvPr id="11268" name="2 İçerik Yer Tutucusu"/>
          <p:cNvSpPr>
            <a:spLocks noGrp="1"/>
          </p:cNvSpPr>
          <p:nvPr>
            <p:ph sz="half" idx="4294967295"/>
          </p:nvPr>
        </p:nvSpPr>
        <p:spPr>
          <a:xfrm>
            <a:off x="35856" y="4293096"/>
            <a:ext cx="8280920" cy="3312368"/>
          </a:xfrm>
        </p:spPr>
        <p:txBody>
          <a:bodyPr/>
          <a:lstStyle/>
          <a:p>
            <a:pPr marL="341313" indent="-341313"/>
            <a:r>
              <a:rPr lang="tr-TR" b="1" dirty="0" smtClean="0">
                <a:solidFill>
                  <a:srgbClr val="FF0000"/>
                </a:solidFill>
                <a:latin typeface="+mj-lt"/>
              </a:rPr>
              <a:t>Kişisel ölçekte; </a:t>
            </a:r>
          </a:p>
          <a:p>
            <a:pPr marL="341313" indent="-341313">
              <a:buFont typeface="Georgia" pitchFamily="18" charset="0"/>
              <a:buNone/>
            </a:pPr>
            <a:r>
              <a:rPr lang="tr-TR" dirty="0" smtClean="0">
                <a:latin typeface="+mj-lt"/>
              </a:rPr>
              <a:t>Tedavi, bakım vb. giderler</a:t>
            </a:r>
          </a:p>
          <a:p>
            <a:pPr marL="341313" indent="-341313">
              <a:buFont typeface="Georgia" pitchFamily="18" charset="0"/>
              <a:buNone/>
            </a:pPr>
            <a:r>
              <a:rPr lang="tr-TR" dirty="0" smtClean="0">
                <a:latin typeface="+mj-lt"/>
              </a:rPr>
              <a:t>Tazminatlar </a:t>
            </a:r>
          </a:p>
          <a:p>
            <a:pPr marL="341313" indent="-341313">
              <a:buFont typeface="Georgia" pitchFamily="18" charset="0"/>
              <a:buNone/>
            </a:pPr>
            <a:r>
              <a:rPr lang="tr-TR" dirty="0" smtClean="0">
                <a:latin typeface="+mj-lt"/>
              </a:rPr>
              <a:t>Ortalama = </a:t>
            </a:r>
            <a:r>
              <a:rPr lang="tr-TR" sz="2800" b="1" dirty="0" smtClean="0">
                <a:solidFill>
                  <a:srgbClr val="FF0000"/>
                </a:solidFill>
                <a:latin typeface="+mj-lt"/>
              </a:rPr>
              <a:t>100-350 bin TL./Kişi</a:t>
            </a:r>
          </a:p>
          <a:p>
            <a:pPr marL="341313" indent="-341313">
              <a:buFont typeface="Georgia" pitchFamily="18" charset="0"/>
              <a:buNone/>
            </a:pPr>
            <a:endParaRPr lang="tr-TR" sz="2800" dirty="0" smtClean="0">
              <a:solidFill>
                <a:srgbClr val="FF0000"/>
              </a:solidFill>
              <a:latin typeface="+mj-lt"/>
            </a:endParaRPr>
          </a:p>
          <a:p>
            <a:pPr marL="341313" indent="-341313">
              <a:buFont typeface="Georgia" pitchFamily="18" charset="0"/>
              <a:buNone/>
            </a:pPr>
            <a:endParaRPr lang="tr-TR" dirty="0" smtClean="0">
              <a:latin typeface="+mj-lt"/>
            </a:endParaRPr>
          </a:p>
          <a:p>
            <a:pPr marL="341313" indent="-341313">
              <a:buFont typeface="Georgia" pitchFamily="18" charset="0"/>
              <a:buNone/>
            </a:pPr>
            <a:endParaRPr lang="tr-TR" sz="2400" dirty="0" smtClean="0">
              <a:latin typeface="+mj-lt"/>
            </a:endParaRPr>
          </a:p>
        </p:txBody>
      </p:sp>
    </p:spTree>
    <p:extLst>
      <p:ext uri="{BB962C8B-B14F-4D97-AF65-F5344CB8AC3E}">
        <p14:creationId xmlns:p14="http://schemas.microsoft.com/office/powerpoint/2010/main" val="6628272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008" y="260648"/>
            <a:ext cx="8928992" cy="6408712"/>
          </a:xfrm>
        </p:spPr>
        <p:txBody>
          <a:bodyPr>
            <a:normAutofit fontScale="47500" lnSpcReduction="20000"/>
          </a:bodyPr>
          <a:lstStyle/>
          <a:p>
            <a:pPr marL="0" indent="0" algn="ctr">
              <a:spcBef>
                <a:spcPts val="0"/>
              </a:spcBef>
              <a:buNone/>
            </a:pPr>
            <a:r>
              <a:rPr lang="tr-TR" sz="6700" b="1" dirty="0">
                <a:latin typeface="+mj-lt"/>
              </a:rPr>
              <a:t>TÜRKİYE’NİN ONAYLADIĞI  İSG İLE İLGİLİ </a:t>
            </a:r>
            <a:endParaRPr lang="tr-TR" sz="6700" b="1" dirty="0" smtClean="0">
              <a:latin typeface="+mj-lt"/>
            </a:endParaRPr>
          </a:p>
          <a:p>
            <a:pPr marL="0" indent="0" algn="ctr">
              <a:spcBef>
                <a:spcPts val="0"/>
              </a:spcBef>
              <a:buNone/>
            </a:pPr>
            <a:r>
              <a:rPr lang="tr-TR" sz="6700" b="1" dirty="0" smtClean="0">
                <a:latin typeface="+mj-lt"/>
              </a:rPr>
              <a:t>ÖNEMLİ  </a:t>
            </a:r>
            <a:r>
              <a:rPr lang="tr-TR" sz="6700" b="1" dirty="0">
                <a:latin typeface="+mj-lt"/>
              </a:rPr>
              <a:t>ILO  SÖZLEŞMELERİ</a:t>
            </a:r>
          </a:p>
          <a:p>
            <a:pPr marL="0" lvl="0" indent="-90488">
              <a:spcBef>
                <a:spcPts val="0"/>
              </a:spcBef>
              <a:buNone/>
            </a:pPr>
            <a:endParaRPr lang="tr-TR" altLang="tr-TR" sz="2600" b="1" dirty="0" smtClean="0">
              <a:solidFill>
                <a:srgbClr val="FF0000"/>
              </a:solidFill>
              <a:latin typeface="+mj-lt"/>
            </a:endParaRPr>
          </a:p>
          <a:p>
            <a:pPr marL="0" lvl="0" indent="-90488">
              <a:spcBef>
                <a:spcPts val="0"/>
              </a:spcBef>
              <a:buNone/>
            </a:pPr>
            <a:endParaRPr lang="tr-TR" altLang="tr-TR" sz="2600" b="1" dirty="0">
              <a:solidFill>
                <a:srgbClr val="FF0000"/>
              </a:solidFill>
              <a:latin typeface="+mj-lt"/>
            </a:endParaRPr>
          </a:p>
          <a:p>
            <a:pPr marL="0" lvl="0" indent="-90488">
              <a:spcBef>
                <a:spcPts val="0"/>
              </a:spcBef>
              <a:buNone/>
            </a:pPr>
            <a:endParaRPr lang="tr-TR" altLang="tr-TR" sz="2600" b="1" dirty="0" smtClean="0">
              <a:solidFill>
                <a:srgbClr val="FF0000"/>
              </a:solidFill>
              <a:latin typeface="+mj-lt"/>
            </a:endParaRPr>
          </a:p>
          <a:p>
            <a:pPr marL="0" lvl="0" indent="-90488">
              <a:spcBef>
                <a:spcPts val="0"/>
              </a:spcBef>
              <a:buNone/>
            </a:pPr>
            <a:endParaRPr lang="tr-TR" altLang="tr-TR" sz="2600" b="1" dirty="0" smtClean="0">
              <a:solidFill>
                <a:srgbClr val="FF0000"/>
              </a:solidFill>
              <a:latin typeface="+mj-lt"/>
            </a:endParaRPr>
          </a:p>
          <a:p>
            <a:pPr marL="0" lvl="0" indent="-90488">
              <a:spcBef>
                <a:spcPts val="0"/>
              </a:spcBef>
              <a:buNone/>
            </a:pPr>
            <a:r>
              <a:rPr lang="tr-TR" altLang="tr-TR" sz="4400" b="1" dirty="0" smtClean="0">
                <a:solidFill>
                  <a:srgbClr val="FF0000"/>
                </a:solidFill>
                <a:latin typeface="+mj-lt"/>
              </a:rPr>
              <a:t> 42</a:t>
            </a:r>
            <a:r>
              <a:rPr lang="tr-TR" altLang="tr-TR" sz="4400" b="1" dirty="0">
                <a:solidFill>
                  <a:srgbClr val="FF0000"/>
                </a:solidFill>
                <a:latin typeface="+mj-lt"/>
              </a:rPr>
              <a:t>)</a:t>
            </a:r>
            <a:r>
              <a:rPr lang="tr-TR" altLang="tr-TR" sz="4400" b="1" dirty="0">
                <a:solidFill>
                  <a:srgbClr val="0070C0"/>
                </a:solidFill>
                <a:latin typeface="+mj-lt"/>
              </a:rPr>
              <a:t>    </a:t>
            </a:r>
            <a:r>
              <a:rPr lang="tr-TR" altLang="tr-TR" sz="4400" b="1" dirty="0" smtClean="0">
                <a:solidFill>
                  <a:srgbClr val="0070C0"/>
                </a:solidFill>
                <a:latin typeface="+mj-lt"/>
              </a:rPr>
              <a:t>  İşçinin </a:t>
            </a:r>
            <a:r>
              <a:rPr lang="tr-TR" altLang="tr-TR" sz="4400" b="1" dirty="0">
                <a:solidFill>
                  <a:srgbClr val="0070C0"/>
                </a:solidFill>
                <a:latin typeface="+mj-lt"/>
              </a:rPr>
              <a:t>Tazmini (Meslek Hastalıkları) </a:t>
            </a:r>
            <a:r>
              <a:rPr lang="tr-TR" altLang="tr-TR" sz="4400" b="1" dirty="0" smtClean="0">
                <a:solidFill>
                  <a:srgbClr val="0070C0"/>
                </a:solidFill>
                <a:latin typeface="+mj-lt"/>
              </a:rPr>
              <a:t>Sözleşmesi </a:t>
            </a:r>
            <a:endParaRPr lang="tr-TR" altLang="tr-TR" sz="4400" b="1" dirty="0">
              <a:solidFill>
                <a:srgbClr val="0070C0"/>
              </a:solidFill>
              <a:latin typeface="+mj-lt"/>
            </a:endParaRPr>
          </a:p>
          <a:p>
            <a:pPr marL="0" lvl="0" indent="-90488">
              <a:spcBef>
                <a:spcPts val="0"/>
              </a:spcBef>
              <a:buNone/>
            </a:pPr>
            <a:r>
              <a:rPr lang="tr-TR" altLang="tr-TR" sz="4400" b="1" dirty="0">
                <a:solidFill>
                  <a:srgbClr val="FF0000"/>
                </a:solidFill>
                <a:latin typeface="+mj-lt"/>
              </a:rPr>
              <a:t>(45)</a:t>
            </a:r>
            <a:r>
              <a:rPr lang="tr-TR" altLang="tr-TR" sz="4400" b="1" dirty="0">
                <a:solidFill>
                  <a:srgbClr val="0070C0"/>
                </a:solidFill>
                <a:latin typeface="+mj-lt"/>
              </a:rPr>
              <a:t>     Yeraltı İşleri (Kadınlar) Sözleşmesi </a:t>
            </a:r>
          </a:p>
          <a:p>
            <a:pPr marL="0" lvl="0" indent="-90488">
              <a:spcBef>
                <a:spcPts val="0"/>
              </a:spcBef>
              <a:buNone/>
            </a:pPr>
            <a:r>
              <a:rPr lang="tr-TR" altLang="tr-TR" sz="4400" b="1" dirty="0">
                <a:solidFill>
                  <a:srgbClr val="FF0000"/>
                </a:solidFill>
                <a:latin typeface="+mj-lt"/>
              </a:rPr>
              <a:t>(81)</a:t>
            </a:r>
            <a:r>
              <a:rPr lang="tr-TR" altLang="tr-TR" sz="4400" b="1" dirty="0">
                <a:solidFill>
                  <a:srgbClr val="0070C0"/>
                </a:solidFill>
                <a:latin typeface="+mj-lt"/>
              </a:rPr>
              <a:t>     İş Teftişi Sözleşmesi </a:t>
            </a:r>
          </a:p>
          <a:p>
            <a:pPr marL="0" lvl="0" indent="-90488">
              <a:spcBef>
                <a:spcPts val="0"/>
              </a:spcBef>
              <a:buNone/>
            </a:pPr>
            <a:r>
              <a:rPr lang="tr-TR" altLang="tr-TR" sz="4400" b="1" dirty="0">
                <a:solidFill>
                  <a:srgbClr val="FF0000"/>
                </a:solidFill>
                <a:latin typeface="+mj-lt"/>
              </a:rPr>
              <a:t>(105)</a:t>
            </a:r>
            <a:r>
              <a:rPr lang="tr-TR" altLang="tr-TR" sz="4400" b="1" dirty="0">
                <a:solidFill>
                  <a:srgbClr val="0070C0"/>
                </a:solidFill>
                <a:latin typeface="+mj-lt"/>
              </a:rPr>
              <a:t>   Zorla Çalıştırmanın Kaldırılması Sözleşmesi </a:t>
            </a:r>
          </a:p>
          <a:p>
            <a:pPr marL="0" lvl="0" indent="-90488">
              <a:spcBef>
                <a:spcPts val="0"/>
              </a:spcBef>
              <a:buNone/>
            </a:pPr>
            <a:r>
              <a:rPr lang="tr-TR" altLang="tr-TR" sz="4400" b="1" dirty="0">
                <a:solidFill>
                  <a:srgbClr val="FF0000"/>
                </a:solidFill>
                <a:latin typeface="+mj-lt"/>
              </a:rPr>
              <a:t>(115)</a:t>
            </a:r>
            <a:r>
              <a:rPr lang="tr-TR" altLang="tr-TR" sz="4400" b="1" dirty="0">
                <a:solidFill>
                  <a:srgbClr val="0070C0"/>
                </a:solidFill>
                <a:latin typeface="+mj-lt"/>
              </a:rPr>
              <a:t>   Radyasyondan Korunma Sözleşmesi </a:t>
            </a:r>
          </a:p>
          <a:p>
            <a:pPr lvl="0">
              <a:lnSpc>
                <a:spcPct val="80000"/>
              </a:lnSpc>
              <a:buNone/>
            </a:pPr>
            <a:r>
              <a:rPr lang="tr-TR" altLang="tr-TR" sz="4400" b="1" dirty="0" smtClean="0">
                <a:solidFill>
                  <a:srgbClr val="FF0000"/>
                </a:solidFill>
                <a:latin typeface="+mj-lt"/>
              </a:rPr>
              <a:t>(119)</a:t>
            </a:r>
            <a:r>
              <a:rPr lang="tr-TR" altLang="tr-TR" sz="4400" b="1" dirty="0" smtClean="0">
                <a:solidFill>
                  <a:srgbClr val="0070C0"/>
                </a:solidFill>
                <a:latin typeface="+mj-lt"/>
              </a:rPr>
              <a:t>   Makine </a:t>
            </a:r>
            <a:r>
              <a:rPr lang="tr-TR" altLang="tr-TR" sz="4400" b="1" dirty="0">
                <a:solidFill>
                  <a:srgbClr val="0070C0"/>
                </a:solidFill>
                <a:latin typeface="+mj-lt"/>
              </a:rPr>
              <a:t>Koruyucuları </a:t>
            </a:r>
            <a:r>
              <a:rPr lang="tr-TR" altLang="tr-TR" sz="4400" b="1" dirty="0" smtClean="0">
                <a:solidFill>
                  <a:srgbClr val="0070C0"/>
                </a:solidFill>
                <a:latin typeface="+mj-lt"/>
              </a:rPr>
              <a:t>Sözleşmesi</a:t>
            </a:r>
          </a:p>
          <a:p>
            <a:pPr lvl="0">
              <a:lnSpc>
                <a:spcPct val="80000"/>
              </a:lnSpc>
              <a:buNone/>
            </a:pPr>
            <a:endParaRPr lang="tr-TR" altLang="tr-TR" sz="4400" b="1" dirty="0" smtClean="0">
              <a:solidFill>
                <a:srgbClr val="0070C0"/>
              </a:solidFill>
              <a:latin typeface="+mj-lt"/>
            </a:endParaRPr>
          </a:p>
          <a:p>
            <a:pPr lvl="0">
              <a:lnSpc>
                <a:spcPct val="80000"/>
              </a:lnSpc>
              <a:buNone/>
            </a:pPr>
            <a:r>
              <a:rPr lang="tr-TR" altLang="tr-TR" sz="4400" b="1" dirty="0" smtClean="0">
                <a:solidFill>
                  <a:srgbClr val="FF0000"/>
                </a:solidFill>
                <a:latin typeface="+mj-lt"/>
              </a:rPr>
              <a:t>(127)   </a:t>
            </a:r>
            <a:r>
              <a:rPr lang="tr-TR" altLang="tr-TR" sz="4400" b="1" dirty="0" smtClean="0">
                <a:solidFill>
                  <a:srgbClr val="0070C0"/>
                </a:solidFill>
                <a:latin typeface="+mj-lt"/>
              </a:rPr>
              <a:t>Azami Ağırlık Sözleşmesi</a:t>
            </a:r>
            <a:endParaRPr lang="tr-TR" altLang="tr-TR" sz="4400" b="1" dirty="0">
              <a:solidFill>
                <a:srgbClr val="0070C0"/>
              </a:solidFill>
              <a:latin typeface="+mj-lt"/>
            </a:endParaRPr>
          </a:p>
          <a:p>
            <a:pPr marL="0" lvl="0" indent="-90488">
              <a:spcBef>
                <a:spcPts val="0"/>
              </a:spcBef>
              <a:buNone/>
            </a:pPr>
            <a:r>
              <a:rPr lang="tr-TR" altLang="tr-TR" sz="4400" b="1" dirty="0">
                <a:solidFill>
                  <a:srgbClr val="FF0000"/>
                </a:solidFill>
                <a:latin typeface="+mj-lt"/>
              </a:rPr>
              <a:t>(138)</a:t>
            </a:r>
            <a:r>
              <a:rPr lang="tr-TR" altLang="tr-TR" sz="4400" b="1" dirty="0">
                <a:solidFill>
                  <a:srgbClr val="0070C0"/>
                </a:solidFill>
                <a:latin typeface="+mj-lt"/>
              </a:rPr>
              <a:t>   Asgari Yaş Sözleşmesi </a:t>
            </a:r>
          </a:p>
          <a:p>
            <a:pPr marL="903288" lvl="0" indent="-993775">
              <a:spcBef>
                <a:spcPts val="0"/>
              </a:spcBef>
              <a:buNone/>
            </a:pPr>
            <a:r>
              <a:rPr lang="tr-TR" altLang="tr-TR" sz="4400" b="1" dirty="0" smtClean="0">
                <a:solidFill>
                  <a:srgbClr val="FF0000"/>
                </a:solidFill>
                <a:latin typeface="+mj-lt"/>
              </a:rPr>
              <a:t>(153)</a:t>
            </a:r>
            <a:r>
              <a:rPr lang="tr-TR" altLang="tr-TR" sz="4400" b="1" dirty="0" smtClean="0">
                <a:solidFill>
                  <a:srgbClr val="0070C0"/>
                </a:solidFill>
                <a:latin typeface="+mj-lt"/>
              </a:rPr>
              <a:t>   Karayolları </a:t>
            </a:r>
            <a:r>
              <a:rPr lang="tr-TR" altLang="tr-TR" sz="4400" b="1" dirty="0">
                <a:solidFill>
                  <a:srgbClr val="0070C0"/>
                </a:solidFill>
                <a:latin typeface="+mj-lt"/>
              </a:rPr>
              <a:t>Taşımacılığında Çalışma Saatleri ve Dinlenme Sürelerine İlişkin </a:t>
            </a:r>
            <a:r>
              <a:rPr lang="tr-TR" altLang="tr-TR" sz="4400" b="1" dirty="0" smtClean="0">
                <a:solidFill>
                  <a:srgbClr val="0070C0"/>
                </a:solidFill>
                <a:latin typeface="+mj-lt"/>
              </a:rPr>
              <a:t>Sözleşme</a:t>
            </a:r>
          </a:p>
          <a:p>
            <a:pPr marL="903288" lvl="0" indent="-993775">
              <a:spcBef>
                <a:spcPts val="0"/>
              </a:spcBef>
              <a:buNone/>
            </a:pPr>
            <a:endParaRPr lang="tr-TR" altLang="tr-TR" sz="4400" b="1" dirty="0">
              <a:solidFill>
                <a:srgbClr val="0070C0"/>
              </a:solidFill>
              <a:latin typeface="+mj-lt"/>
            </a:endParaRPr>
          </a:p>
          <a:p>
            <a:pPr marL="0" lvl="0" indent="-90488">
              <a:spcBef>
                <a:spcPts val="0"/>
              </a:spcBef>
              <a:buNone/>
            </a:pPr>
            <a:r>
              <a:rPr lang="tr-TR" altLang="tr-TR" sz="4400" b="1" dirty="0" smtClean="0">
                <a:solidFill>
                  <a:srgbClr val="FF0000"/>
                </a:solidFill>
                <a:latin typeface="+mj-lt"/>
              </a:rPr>
              <a:t>(155)   </a:t>
            </a:r>
            <a:r>
              <a:rPr lang="tr-TR" altLang="tr-TR" sz="4400" b="1" dirty="0" smtClean="0">
                <a:solidFill>
                  <a:srgbClr val="0070C0"/>
                </a:solidFill>
                <a:latin typeface="+mj-lt"/>
              </a:rPr>
              <a:t>İş </a:t>
            </a:r>
            <a:r>
              <a:rPr lang="tr-TR" altLang="tr-TR" sz="4400" b="1" dirty="0">
                <a:solidFill>
                  <a:srgbClr val="0070C0"/>
                </a:solidFill>
                <a:latin typeface="+mj-lt"/>
              </a:rPr>
              <a:t>Sağlığı ve Güvenliği ile Çalışma Ortamına ilişkin </a:t>
            </a:r>
            <a:r>
              <a:rPr lang="tr-TR" altLang="tr-TR" sz="4400" b="1" dirty="0" smtClean="0">
                <a:solidFill>
                  <a:srgbClr val="0070C0"/>
                </a:solidFill>
                <a:latin typeface="+mj-lt"/>
              </a:rPr>
              <a:t>Sözleşme</a:t>
            </a:r>
          </a:p>
          <a:p>
            <a:pPr marL="0" lvl="0" indent="-90488">
              <a:spcBef>
                <a:spcPts val="0"/>
              </a:spcBef>
              <a:buNone/>
            </a:pPr>
            <a:r>
              <a:rPr lang="tr-TR" altLang="tr-TR" sz="4400" b="1" dirty="0" smtClean="0">
                <a:solidFill>
                  <a:srgbClr val="FF0000"/>
                </a:solidFill>
                <a:latin typeface="+mj-lt"/>
              </a:rPr>
              <a:t>(161)   </a:t>
            </a:r>
            <a:r>
              <a:rPr lang="tr-TR" altLang="tr-TR" sz="4400" b="1" dirty="0" smtClean="0">
                <a:solidFill>
                  <a:srgbClr val="0070C0"/>
                </a:solidFill>
                <a:latin typeface="+mj-lt"/>
              </a:rPr>
              <a:t>İş </a:t>
            </a:r>
            <a:r>
              <a:rPr lang="tr-TR" altLang="tr-TR" sz="4400" b="1" dirty="0" err="1" smtClean="0">
                <a:solidFill>
                  <a:srgbClr val="0070C0"/>
                </a:solidFill>
                <a:latin typeface="+mj-lt"/>
              </a:rPr>
              <a:t>sağığı</a:t>
            </a:r>
            <a:r>
              <a:rPr lang="tr-TR" altLang="tr-TR" sz="4400" b="1" dirty="0" smtClean="0">
                <a:solidFill>
                  <a:srgbClr val="0070C0"/>
                </a:solidFill>
                <a:latin typeface="+mj-lt"/>
              </a:rPr>
              <a:t> Hizmetlerine İlişkin Sözleşme</a:t>
            </a:r>
            <a:endParaRPr lang="tr-TR" altLang="tr-TR" sz="4400" b="1" dirty="0">
              <a:solidFill>
                <a:srgbClr val="0070C0"/>
              </a:solidFill>
              <a:latin typeface="+mj-lt"/>
            </a:endParaRPr>
          </a:p>
          <a:p>
            <a:pPr marL="990600" lvl="0" indent="-1081088">
              <a:spcBef>
                <a:spcPts val="0"/>
              </a:spcBef>
              <a:buNone/>
            </a:pPr>
            <a:r>
              <a:rPr lang="tr-TR" altLang="tr-TR" sz="4400" b="1" dirty="0">
                <a:solidFill>
                  <a:srgbClr val="FF0000"/>
                </a:solidFill>
                <a:latin typeface="+mj-lt"/>
              </a:rPr>
              <a:t>(182)</a:t>
            </a:r>
            <a:r>
              <a:rPr lang="tr-TR" altLang="tr-TR" sz="4400" b="1" dirty="0">
                <a:solidFill>
                  <a:srgbClr val="0070C0"/>
                </a:solidFill>
                <a:latin typeface="+mj-lt"/>
              </a:rPr>
              <a:t>   En Kötü Biçimlerdeki Çocuk İşçiliğinin Yasaklanması ve Ortadan Kaldırılmasına İlişkin Acil Eylem Sözleşmesi </a:t>
            </a:r>
          </a:p>
          <a:p>
            <a:pPr marL="1077913" lvl="0" indent="-1168400">
              <a:spcBef>
                <a:spcPts val="0"/>
              </a:spcBef>
              <a:buNone/>
            </a:pPr>
            <a:r>
              <a:rPr lang="tr-TR" altLang="tr-TR" sz="4400" b="1" dirty="0">
                <a:solidFill>
                  <a:srgbClr val="FF0000"/>
                </a:solidFill>
                <a:latin typeface="+mj-lt"/>
              </a:rPr>
              <a:t>(187)   </a:t>
            </a:r>
            <a:r>
              <a:rPr lang="tr-TR" altLang="tr-TR" sz="4400" b="1" dirty="0" smtClean="0">
                <a:solidFill>
                  <a:srgbClr val="0070C0"/>
                </a:solidFill>
                <a:latin typeface="+mj-lt"/>
              </a:rPr>
              <a:t>İş </a:t>
            </a:r>
            <a:r>
              <a:rPr lang="tr-TR" altLang="tr-TR" sz="4400" b="1" dirty="0">
                <a:solidFill>
                  <a:srgbClr val="0070C0"/>
                </a:solidFill>
                <a:latin typeface="+mj-lt"/>
              </a:rPr>
              <a:t>Sağlığı ve Güvenliğinin </a:t>
            </a:r>
            <a:r>
              <a:rPr lang="tr-TR" altLang="tr-TR" sz="4400" b="1" dirty="0" smtClean="0">
                <a:solidFill>
                  <a:srgbClr val="0070C0"/>
                </a:solidFill>
                <a:latin typeface="+mj-lt"/>
              </a:rPr>
              <a:t> </a:t>
            </a:r>
            <a:r>
              <a:rPr lang="tr-TR" altLang="tr-TR" sz="4400" b="1" dirty="0">
                <a:solidFill>
                  <a:srgbClr val="0070C0"/>
                </a:solidFill>
                <a:latin typeface="+mj-lt"/>
              </a:rPr>
              <a:t>Geliştirilmesine ilişkin  Çerçeve </a:t>
            </a:r>
            <a:r>
              <a:rPr lang="tr-TR" altLang="tr-TR" sz="4400" b="1" dirty="0" err="1" smtClean="0">
                <a:solidFill>
                  <a:srgbClr val="0070C0"/>
                </a:solidFill>
                <a:latin typeface="+mj-lt"/>
              </a:rPr>
              <a:t>Sözl</a:t>
            </a:r>
            <a:r>
              <a:rPr lang="tr-TR" altLang="tr-TR" sz="4400" b="1" dirty="0" smtClean="0">
                <a:solidFill>
                  <a:srgbClr val="0070C0"/>
                </a:solidFill>
                <a:latin typeface="+mj-lt"/>
              </a:rPr>
              <a:t>.</a:t>
            </a:r>
            <a:endParaRPr lang="tr-TR" altLang="tr-TR" sz="4400" b="1" dirty="0">
              <a:solidFill>
                <a:srgbClr val="0070C0"/>
              </a:solidFill>
              <a:latin typeface="+mj-lt"/>
            </a:endParaRPr>
          </a:p>
          <a:p>
            <a:endParaRPr lang="tr-TR" sz="4400" dirty="0">
              <a:latin typeface="+mj-lt"/>
            </a:endParaRPr>
          </a:p>
        </p:txBody>
      </p:sp>
    </p:spTree>
    <p:extLst>
      <p:ext uri="{BB962C8B-B14F-4D97-AF65-F5344CB8AC3E}">
        <p14:creationId xmlns:p14="http://schemas.microsoft.com/office/powerpoint/2010/main" val="13615344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
            </a:r>
            <a:br>
              <a:rPr kumimoji="0" lang="tr-TR" sz="1800" b="0" i="0" u="none" strike="noStrike" cap="none" normalizeH="0" baseline="0" smtClean="0">
                <a:ln>
                  <a:noFill/>
                </a:ln>
                <a:solidFill>
                  <a:schemeClr val="tx1"/>
                </a:solidFill>
                <a:effectLst/>
                <a:latin typeface="Arial" charset="0"/>
              </a:rPr>
            </a:br>
            <a:endParaRPr kumimoji="0" lang="tr-TR" sz="1800" b="0" i="0" u="none" strike="noStrike" cap="none" normalizeH="0" baseline="0" smtClean="0">
              <a:ln>
                <a:noFill/>
              </a:ln>
              <a:solidFill>
                <a:schemeClr val="tx1"/>
              </a:solidFill>
              <a:effectLst/>
              <a:latin typeface="Arial" charset="0"/>
            </a:endParaRPr>
          </a:p>
        </p:txBody>
      </p:sp>
      <p:graphicFrame>
        <p:nvGraphicFramePr>
          <p:cNvPr id="6" name="1 Grafik"/>
          <p:cNvGraphicFramePr/>
          <p:nvPr>
            <p:extLst>
              <p:ext uri="{D42A27DB-BD31-4B8C-83A1-F6EECF244321}">
                <p14:modId xmlns:p14="http://schemas.microsoft.com/office/powerpoint/2010/main" val="3801046167"/>
              </p:ext>
            </p:extLst>
          </p:nvPr>
        </p:nvGraphicFramePr>
        <p:xfrm>
          <a:off x="251520" y="1142984"/>
          <a:ext cx="8678198"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7" name="6 Dikdörtgen"/>
          <p:cNvSpPr/>
          <p:nvPr/>
        </p:nvSpPr>
        <p:spPr>
          <a:xfrm>
            <a:off x="142844" y="214290"/>
            <a:ext cx="8786874" cy="830997"/>
          </a:xfrm>
          <a:prstGeom prst="rect">
            <a:avLst/>
          </a:prstGeom>
        </p:spPr>
        <p:txBody>
          <a:bodyPr wrap="square">
            <a:spAutoFit/>
          </a:bodyPr>
          <a:lstStyle/>
          <a:p>
            <a:pPr algn="ctr"/>
            <a:r>
              <a:rPr lang="tr-TR" sz="2400" b="1" cap="all" dirty="0">
                <a:latin typeface="+mj-lt"/>
                <a:ea typeface="+mj-ea"/>
                <a:cs typeface="+mj-cs"/>
              </a:rPr>
              <a:t>İŞ KAZALARI SONUCU OLUŞAN </a:t>
            </a:r>
            <a:r>
              <a:rPr lang="tr-TR" sz="2400" b="1" cap="all" dirty="0" smtClean="0">
                <a:latin typeface="+mj-lt"/>
                <a:ea typeface="+mj-ea"/>
                <a:cs typeface="+mj-cs"/>
              </a:rPr>
              <a:t>YARALANMALARIN </a:t>
            </a:r>
            <a:r>
              <a:rPr lang="tr-TR" sz="2400" b="1" cap="all" dirty="0">
                <a:latin typeface="+mj-lt"/>
                <a:ea typeface="+mj-ea"/>
                <a:cs typeface="+mj-cs"/>
              </a:rPr>
              <a:t>VÜCUTTAKİ YERİ, 2011</a:t>
            </a:r>
          </a:p>
        </p:txBody>
      </p:sp>
    </p:spTree>
    <p:extLst>
      <p:ext uri="{BB962C8B-B14F-4D97-AF65-F5344CB8AC3E}">
        <p14:creationId xmlns:p14="http://schemas.microsoft.com/office/powerpoint/2010/main" val="13807108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p:cNvSpPr>
          <p:nvPr>
            <p:ph type="body" idx="1"/>
          </p:nvPr>
        </p:nvSpPr>
        <p:spPr>
          <a:xfrm>
            <a:off x="0" y="28983"/>
            <a:ext cx="9036496" cy="6669360"/>
          </a:xfrm>
        </p:spPr>
        <p:txBody>
          <a:bodyPr>
            <a:normAutofit fontScale="25000" lnSpcReduction="20000"/>
          </a:bodyPr>
          <a:lstStyle/>
          <a:p>
            <a:pPr marL="342900" indent="-342900">
              <a:lnSpc>
                <a:spcPct val="80000"/>
              </a:lnSpc>
              <a:buFont typeface="Georgia" pitchFamily="18" charset="0"/>
              <a:buNone/>
            </a:pPr>
            <a:r>
              <a:rPr lang="tr-TR" sz="1600" dirty="0" smtClean="0">
                <a:latin typeface="+mj-lt"/>
              </a:rPr>
              <a:t>	</a:t>
            </a:r>
          </a:p>
          <a:p>
            <a:pPr>
              <a:lnSpc>
                <a:spcPct val="120000"/>
              </a:lnSpc>
              <a:buNone/>
            </a:pPr>
            <a:r>
              <a:rPr lang="tr-TR" sz="9600" u="sng" dirty="0" smtClean="0">
                <a:latin typeface="+mj-lt"/>
                <a:ea typeface="+mj-ea"/>
                <a:cs typeface="+mj-cs"/>
              </a:rPr>
              <a:t>Çalışma ve Sos. </a:t>
            </a:r>
            <a:r>
              <a:rPr lang="tr-TR" sz="9600" u="sng" dirty="0" err="1" smtClean="0">
                <a:latin typeface="+mj-lt"/>
                <a:ea typeface="+mj-ea"/>
                <a:cs typeface="+mj-cs"/>
              </a:rPr>
              <a:t>Güv</a:t>
            </a:r>
            <a:r>
              <a:rPr lang="tr-TR" sz="9600" u="sng" dirty="0" smtClean="0">
                <a:latin typeface="+mj-lt"/>
                <a:ea typeface="+mj-ea"/>
                <a:cs typeface="+mj-cs"/>
              </a:rPr>
              <a:t>. </a:t>
            </a:r>
            <a:r>
              <a:rPr lang="tr-TR" sz="9600" u="sng" dirty="0" err="1" smtClean="0">
                <a:latin typeface="+mj-lt"/>
                <a:ea typeface="+mj-ea"/>
                <a:cs typeface="+mj-cs"/>
              </a:rPr>
              <a:t>Bkn</a:t>
            </a:r>
            <a:r>
              <a:rPr lang="tr-TR" sz="9600" u="sng" dirty="0" smtClean="0">
                <a:latin typeface="+mj-lt"/>
                <a:ea typeface="+mj-ea"/>
                <a:cs typeface="+mj-cs"/>
              </a:rPr>
              <a:t>. 2009-2013 </a:t>
            </a:r>
            <a:r>
              <a:rPr lang="tr-TR" sz="9600" u="sng" dirty="0">
                <a:latin typeface="+mj-lt"/>
                <a:ea typeface="+mj-ea"/>
                <a:cs typeface="+mj-cs"/>
              </a:rPr>
              <a:t>Eylem Planı</a:t>
            </a:r>
            <a:endParaRPr lang="tr-TR" sz="9600" u="sng" dirty="0">
              <a:latin typeface="+mj-lt"/>
            </a:endParaRPr>
          </a:p>
          <a:p>
            <a:pPr marL="174625" indent="0">
              <a:lnSpc>
                <a:spcPct val="120000"/>
              </a:lnSpc>
              <a:buFont typeface="Georgia" pitchFamily="18" charset="0"/>
              <a:buNone/>
            </a:pPr>
            <a:r>
              <a:rPr lang="tr-TR" sz="9600" dirty="0" smtClean="0">
                <a:latin typeface="+mj-lt"/>
              </a:rPr>
              <a:t>Bakanlıkça hazırlanıp uygulanan  Ulusal İş Sağlığı ve Güvenliği Politika Belgesi’nde (2009-2013)  yer alan hedefler şunlardı: </a:t>
            </a:r>
          </a:p>
          <a:p>
            <a:pPr marL="342900" indent="-342900" algn="just">
              <a:lnSpc>
                <a:spcPct val="120000"/>
              </a:lnSpc>
            </a:pPr>
            <a:r>
              <a:rPr lang="tr-TR" sz="9600" dirty="0" smtClean="0">
                <a:latin typeface="+mj-lt"/>
              </a:rPr>
              <a:t>İş Sağlığı ve Güvenliği Kanunu’nun yürürlüğe girmesi ve ilgili mevzuat çalışmalarının tamamlanması </a:t>
            </a:r>
          </a:p>
          <a:p>
            <a:pPr marL="342900" indent="-342900" algn="just">
              <a:lnSpc>
                <a:spcPct val="120000"/>
              </a:lnSpc>
            </a:pPr>
            <a:r>
              <a:rPr lang="tr-TR" sz="9600" dirty="0" smtClean="0">
                <a:latin typeface="+mj-lt"/>
              </a:rPr>
              <a:t>Yeni mevzuatın uygulanmasını sağlamak amacıyla ilgili tarafların ve kamuoyunun bilgilendirilmesi ve tanıtım faaliyetlerinin Konsey üyesi kurum ve kuruluşlar tarafından yürütülmesi </a:t>
            </a:r>
          </a:p>
          <a:p>
            <a:pPr marL="342900" indent="-342900" algn="just">
              <a:lnSpc>
                <a:spcPct val="120000"/>
              </a:lnSpc>
            </a:pPr>
            <a:r>
              <a:rPr lang="tr-TR" sz="9600" dirty="0" smtClean="0">
                <a:latin typeface="+mj-lt"/>
              </a:rPr>
              <a:t>İş kazası oranının yüzde 20 azaltılması </a:t>
            </a:r>
          </a:p>
          <a:p>
            <a:pPr marL="342900" indent="-342900" algn="just">
              <a:lnSpc>
                <a:spcPct val="120000"/>
              </a:lnSpc>
            </a:pPr>
            <a:r>
              <a:rPr lang="tr-TR" sz="9600" dirty="0" smtClean="0">
                <a:latin typeface="+mj-lt"/>
              </a:rPr>
              <a:t>Beklenen ancak tespit edilememiş meslek hastalığı vaka sayısının yüzde 500 artırılması </a:t>
            </a:r>
          </a:p>
          <a:p>
            <a:pPr marL="342900" indent="-342900" algn="just">
              <a:lnSpc>
                <a:spcPct val="120000"/>
              </a:lnSpc>
            </a:pPr>
            <a:r>
              <a:rPr lang="tr-TR" sz="9600" dirty="0" smtClean="0">
                <a:latin typeface="+mj-lt"/>
              </a:rPr>
              <a:t>Sunulan İSG </a:t>
            </a:r>
            <a:r>
              <a:rPr lang="tr-TR" sz="9600" dirty="0" err="1" smtClean="0">
                <a:latin typeface="+mj-lt"/>
              </a:rPr>
              <a:t>laboratuar</a:t>
            </a:r>
            <a:r>
              <a:rPr lang="tr-TR" sz="9600" dirty="0" smtClean="0">
                <a:latin typeface="+mj-lt"/>
              </a:rPr>
              <a:t> hizmetlerinin ulaştığı çalışan sayısın yüzde 20 artırılması </a:t>
            </a:r>
          </a:p>
          <a:p>
            <a:pPr marL="342900" indent="-342900" algn="just">
              <a:lnSpc>
                <a:spcPct val="120000"/>
              </a:lnSpc>
            </a:pPr>
            <a:r>
              <a:rPr lang="tr-TR" sz="9600" dirty="0" smtClean="0">
                <a:latin typeface="+mj-lt"/>
              </a:rPr>
              <a:t>Ulusal Konsey üyesi kurum ve kuruluşların yürüttükleri iş sağlığı ve güvenliği proje, eğitim ve tanıtım faaliyetlerinin yüzde 20 artırılması. </a:t>
            </a:r>
          </a:p>
          <a:p>
            <a:pPr marL="342900" indent="-342900" algn="just">
              <a:lnSpc>
                <a:spcPct val="120000"/>
              </a:lnSpc>
              <a:buFont typeface="Georgia" pitchFamily="18" charset="0"/>
              <a:buNone/>
            </a:pPr>
            <a:r>
              <a:rPr lang="tr-TR" sz="9600" dirty="0" smtClean="0">
                <a:latin typeface="+mj-lt"/>
              </a:rPr>
              <a:t>	</a:t>
            </a:r>
          </a:p>
          <a:p>
            <a:pPr marL="342900" indent="-342900" algn="just">
              <a:lnSpc>
                <a:spcPct val="120000"/>
              </a:lnSpc>
              <a:buFont typeface="Georgia" pitchFamily="18" charset="0"/>
              <a:buNone/>
            </a:pPr>
            <a:r>
              <a:rPr lang="tr-TR" sz="9600" dirty="0" smtClean="0">
                <a:latin typeface="+mj-lt"/>
              </a:rPr>
              <a:t>	</a:t>
            </a:r>
            <a:endParaRPr lang="en-GB" sz="9600" dirty="0" smtClean="0">
              <a:latin typeface="+mj-lt"/>
            </a:endParaRPr>
          </a:p>
        </p:txBody>
      </p:sp>
    </p:spTree>
    <p:extLst>
      <p:ext uri="{BB962C8B-B14F-4D97-AF65-F5344CB8AC3E}">
        <p14:creationId xmlns:p14="http://schemas.microsoft.com/office/powerpoint/2010/main" val="11370535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7" name="Rectangle 2"/>
          <p:cNvSpPr>
            <a:spLocks noGrp="1"/>
          </p:cNvSpPr>
          <p:nvPr>
            <p:ph type="body" idx="4294967295"/>
          </p:nvPr>
        </p:nvSpPr>
        <p:spPr>
          <a:xfrm>
            <a:off x="179512" y="764704"/>
            <a:ext cx="8964488" cy="5865813"/>
          </a:xfrm>
        </p:spPr>
        <p:txBody>
          <a:bodyPr>
            <a:normAutofit lnSpcReduction="10000"/>
          </a:bodyPr>
          <a:lstStyle/>
          <a:p>
            <a:pPr>
              <a:buFontTx/>
              <a:buChar char="•"/>
            </a:pPr>
            <a:endParaRPr lang="en-US" dirty="0" smtClean="0">
              <a:latin typeface="+mj-lt"/>
            </a:endParaRPr>
          </a:p>
          <a:p>
            <a:pPr algn="just">
              <a:buFontTx/>
              <a:buChar char="•"/>
            </a:pPr>
            <a:r>
              <a:rPr lang="en-US" sz="2400" dirty="0" err="1" smtClean="0">
                <a:latin typeface="+mj-lt"/>
                <a:cs typeface="Arial" pitchFamily="34" charset="0"/>
              </a:rPr>
              <a:t>Türkiye</a:t>
            </a:r>
            <a:r>
              <a:rPr lang="en-US" sz="2400" dirty="0" smtClean="0">
                <a:latin typeface="+mj-lt"/>
                <a:cs typeface="Arial" pitchFamily="34" charset="0"/>
              </a:rPr>
              <a:t> </a:t>
            </a:r>
            <a:r>
              <a:rPr lang="en-US" sz="2400" dirty="0" err="1" smtClean="0">
                <a:latin typeface="+mj-lt"/>
                <a:cs typeface="Arial" pitchFamily="34" charset="0"/>
              </a:rPr>
              <a:t>İstatistik</a:t>
            </a:r>
            <a:r>
              <a:rPr lang="en-US" sz="2400" dirty="0" smtClean="0">
                <a:latin typeface="+mj-lt"/>
                <a:cs typeface="Arial" pitchFamily="34" charset="0"/>
              </a:rPr>
              <a:t> </a:t>
            </a:r>
            <a:r>
              <a:rPr lang="en-US" sz="2400" dirty="0" err="1" smtClean="0">
                <a:latin typeface="+mj-lt"/>
                <a:cs typeface="Arial" pitchFamily="34" charset="0"/>
              </a:rPr>
              <a:t>Kurumu</a:t>
            </a:r>
            <a:r>
              <a:rPr lang="en-US" sz="2400" dirty="0" smtClean="0">
                <a:latin typeface="+mj-lt"/>
                <a:cs typeface="Arial" pitchFamily="34" charset="0"/>
              </a:rPr>
              <a:t> (</a:t>
            </a:r>
            <a:r>
              <a:rPr lang="en-US" sz="2400" dirty="0" smtClean="0">
                <a:solidFill>
                  <a:srgbClr val="0033CC"/>
                </a:solidFill>
                <a:latin typeface="+mj-lt"/>
                <a:cs typeface="Arial" pitchFamily="34" charset="0"/>
              </a:rPr>
              <a:t>TÜİK</a:t>
            </a:r>
            <a:r>
              <a:rPr lang="en-US" sz="2400" dirty="0" smtClean="0">
                <a:latin typeface="+mj-lt"/>
                <a:cs typeface="Arial" pitchFamily="34" charset="0"/>
              </a:rPr>
              <a:t>) </a:t>
            </a:r>
            <a:r>
              <a:rPr lang="en-US" sz="2400" dirty="0" err="1" smtClean="0">
                <a:latin typeface="+mj-lt"/>
                <a:cs typeface="Arial" pitchFamily="34" charset="0"/>
              </a:rPr>
              <a:t>tarafından</a:t>
            </a:r>
            <a:r>
              <a:rPr lang="en-US" sz="2400" dirty="0" smtClean="0">
                <a:latin typeface="+mj-lt"/>
                <a:cs typeface="Arial" pitchFamily="34" charset="0"/>
              </a:rPr>
              <a:t> ilk </a:t>
            </a:r>
            <a:r>
              <a:rPr lang="en-US" sz="2400" dirty="0" err="1" smtClean="0">
                <a:latin typeface="+mj-lt"/>
                <a:cs typeface="Arial" pitchFamily="34" charset="0"/>
              </a:rPr>
              <a:t>kez</a:t>
            </a:r>
            <a:r>
              <a:rPr lang="en-US" sz="2400" dirty="0" smtClean="0">
                <a:latin typeface="+mj-lt"/>
                <a:cs typeface="Arial" pitchFamily="34" charset="0"/>
              </a:rPr>
              <a:t> </a:t>
            </a:r>
            <a:r>
              <a:rPr lang="en-US" sz="2400" dirty="0" err="1" smtClean="0">
                <a:latin typeface="+mj-lt"/>
                <a:cs typeface="Arial" pitchFamily="34" charset="0"/>
              </a:rPr>
              <a:t>yapılan</a:t>
            </a:r>
            <a:r>
              <a:rPr lang="en-US" sz="2400" dirty="0" smtClean="0">
                <a:latin typeface="+mj-lt"/>
                <a:cs typeface="Arial" pitchFamily="34" charset="0"/>
              </a:rPr>
              <a:t>, 2007 </a:t>
            </a:r>
            <a:r>
              <a:rPr lang="en-US" sz="2400" dirty="0" err="1" smtClean="0">
                <a:latin typeface="+mj-lt"/>
                <a:cs typeface="Arial" pitchFamily="34" charset="0"/>
              </a:rPr>
              <a:t>yılı</a:t>
            </a:r>
            <a:r>
              <a:rPr lang="en-US" sz="2400" dirty="0" smtClean="0">
                <a:latin typeface="+mj-lt"/>
                <a:cs typeface="Arial" pitchFamily="34" charset="0"/>
              </a:rPr>
              <a:t> Nisan, </a:t>
            </a:r>
            <a:r>
              <a:rPr lang="en-US" sz="2400" dirty="0" err="1" smtClean="0">
                <a:latin typeface="+mj-lt"/>
                <a:cs typeface="Arial" pitchFamily="34" charset="0"/>
              </a:rPr>
              <a:t>Mayıs</a:t>
            </a:r>
            <a:r>
              <a:rPr lang="en-US" sz="2400" dirty="0" smtClean="0">
                <a:latin typeface="+mj-lt"/>
                <a:cs typeface="Arial" pitchFamily="34" charset="0"/>
              </a:rPr>
              <a:t> </a:t>
            </a:r>
            <a:r>
              <a:rPr lang="en-US" sz="2400" dirty="0" err="1" smtClean="0">
                <a:latin typeface="+mj-lt"/>
                <a:cs typeface="Arial" pitchFamily="34" charset="0"/>
              </a:rPr>
              <a:t>ve</a:t>
            </a:r>
            <a:r>
              <a:rPr lang="en-US" sz="2400" dirty="0" smtClean="0">
                <a:latin typeface="+mj-lt"/>
                <a:cs typeface="Arial" pitchFamily="34" charset="0"/>
              </a:rPr>
              <a:t> </a:t>
            </a:r>
            <a:r>
              <a:rPr lang="en-US" sz="2400" dirty="0" err="1" smtClean="0">
                <a:latin typeface="+mj-lt"/>
                <a:cs typeface="Arial" pitchFamily="34" charset="0"/>
              </a:rPr>
              <a:t>Haziran</a:t>
            </a:r>
            <a:r>
              <a:rPr lang="en-US" sz="2400" dirty="0" smtClean="0">
                <a:latin typeface="+mj-lt"/>
                <a:cs typeface="Arial" pitchFamily="34" charset="0"/>
              </a:rPr>
              <a:t> </a:t>
            </a:r>
            <a:r>
              <a:rPr lang="en-US" sz="2400" dirty="0" err="1" smtClean="0">
                <a:latin typeface="+mj-lt"/>
                <a:cs typeface="Arial" pitchFamily="34" charset="0"/>
              </a:rPr>
              <a:t>dönemini</a:t>
            </a:r>
            <a:r>
              <a:rPr lang="en-US" sz="2400" dirty="0" smtClean="0">
                <a:latin typeface="+mj-lt"/>
                <a:cs typeface="Arial" pitchFamily="34" charset="0"/>
              </a:rPr>
              <a:t> </a:t>
            </a:r>
            <a:r>
              <a:rPr lang="en-US" sz="2400" dirty="0" err="1" smtClean="0">
                <a:latin typeface="+mj-lt"/>
                <a:cs typeface="Arial" pitchFamily="34" charset="0"/>
              </a:rPr>
              <a:t>kapsayan</a:t>
            </a:r>
            <a:r>
              <a:rPr lang="en-US" sz="2400" dirty="0" smtClean="0">
                <a:latin typeface="+mj-lt"/>
                <a:cs typeface="Arial" pitchFamily="34" charset="0"/>
              </a:rPr>
              <a:t>  </a:t>
            </a:r>
            <a:r>
              <a:rPr lang="en-US" sz="2400" dirty="0" smtClean="0">
                <a:solidFill>
                  <a:srgbClr val="0070C0"/>
                </a:solidFill>
                <a:latin typeface="+mj-lt"/>
                <a:cs typeface="Arial" pitchFamily="34" charset="0"/>
              </a:rPr>
              <a:t>“</a:t>
            </a:r>
            <a:r>
              <a:rPr lang="en-US" sz="2400" dirty="0" err="1" smtClean="0">
                <a:solidFill>
                  <a:srgbClr val="0070C0"/>
                </a:solidFill>
                <a:latin typeface="+mj-lt"/>
                <a:cs typeface="Arial" pitchFamily="34" charset="0"/>
              </a:rPr>
              <a:t>İş</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Kazaları</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ve</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İşe</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Bağlı</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Sağlık</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Problemleri</a:t>
            </a:r>
            <a:r>
              <a:rPr lang="en-US" sz="2400" dirty="0" smtClean="0">
                <a:solidFill>
                  <a:srgbClr val="0070C0"/>
                </a:solidFill>
                <a:latin typeface="+mj-lt"/>
                <a:cs typeface="Arial" pitchFamily="34" charset="0"/>
              </a:rPr>
              <a:t>” </a:t>
            </a:r>
            <a:r>
              <a:rPr lang="en-US" sz="2400" dirty="0" err="1" smtClean="0">
                <a:latin typeface="+mj-lt"/>
                <a:cs typeface="Arial" pitchFamily="34" charset="0"/>
              </a:rPr>
              <a:t>konulu</a:t>
            </a:r>
            <a:r>
              <a:rPr lang="en-US" sz="2400" dirty="0" smtClean="0">
                <a:latin typeface="+mj-lt"/>
                <a:cs typeface="Arial" pitchFamily="34" charset="0"/>
              </a:rPr>
              <a:t> </a:t>
            </a:r>
            <a:r>
              <a:rPr lang="en-US" sz="2400" dirty="0" err="1" smtClean="0">
                <a:latin typeface="+mj-lt"/>
                <a:cs typeface="Arial" pitchFamily="34" charset="0"/>
              </a:rPr>
              <a:t>araştırmaya</a:t>
            </a:r>
            <a:r>
              <a:rPr lang="en-US" sz="2400" dirty="0" smtClean="0">
                <a:latin typeface="+mj-lt"/>
                <a:cs typeface="Arial" pitchFamily="34" charset="0"/>
              </a:rPr>
              <a:t> </a:t>
            </a:r>
            <a:r>
              <a:rPr lang="en-US" sz="2400" dirty="0" err="1" smtClean="0">
                <a:latin typeface="+mj-lt"/>
                <a:cs typeface="Arial" pitchFamily="34" charset="0"/>
              </a:rPr>
              <a:t>göre</a:t>
            </a:r>
            <a:r>
              <a:rPr lang="en-US" sz="2400" dirty="0" smtClean="0">
                <a:latin typeface="+mj-lt"/>
                <a:cs typeface="Arial" pitchFamily="34" charset="0"/>
              </a:rPr>
              <a:t> </a:t>
            </a:r>
            <a:r>
              <a:rPr lang="en-US" sz="2400" dirty="0" smtClean="0">
                <a:solidFill>
                  <a:srgbClr val="FF0000"/>
                </a:solidFill>
                <a:latin typeface="+mj-lt"/>
                <a:cs typeface="Arial" pitchFamily="34" charset="0"/>
              </a:rPr>
              <a:t>her 100 </a:t>
            </a:r>
            <a:r>
              <a:rPr lang="en-US" sz="2400" dirty="0" err="1" smtClean="0">
                <a:solidFill>
                  <a:srgbClr val="FF0000"/>
                </a:solidFill>
                <a:latin typeface="+mj-lt"/>
                <a:cs typeface="Arial" pitchFamily="34" charset="0"/>
              </a:rPr>
              <a:t>çalışandan</a:t>
            </a:r>
            <a:r>
              <a:rPr lang="en-US" sz="2400" dirty="0" smtClean="0">
                <a:solidFill>
                  <a:srgbClr val="FF0000"/>
                </a:solidFill>
                <a:latin typeface="+mj-lt"/>
                <a:cs typeface="Arial" pitchFamily="34" charset="0"/>
              </a:rPr>
              <a:t> 2.9’u</a:t>
            </a:r>
            <a:r>
              <a:rPr lang="en-US" sz="2400" dirty="0" smtClean="0">
                <a:latin typeface="+mj-lt"/>
                <a:cs typeface="Arial" pitchFamily="34" charset="0"/>
              </a:rPr>
              <a:t> </a:t>
            </a:r>
            <a:r>
              <a:rPr lang="en-US" sz="2400" u="sng" dirty="0" smtClean="0">
                <a:latin typeface="+mj-lt"/>
                <a:cs typeface="Arial" pitchFamily="34" charset="0"/>
              </a:rPr>
              <a:t>son </a:t>
            </a:r>
            <a:r>
              <a:rPr lang="en-US" sz="2400" u="sng" dirty="0" err="1" smtClean="0">
                <a:latin typeface="+mj-lt"/>
                <a:cs typeface="Arial" pitchFamily="34" charset="0"/>
              </a:rPr>
              <a:t>bir</a:t>
            </a:r>
            <a:r>
              <a:rPr lang="en-US" sz="2400" u="sng" dirty="0" smtClean="0">
                <a:latin typeface="+mj-lt"/>
                <a:cs typeface="Arial" pitchFamily="34" charset="0"/>
              </a:rPr>
              <a:t> </a:t>
            </a:r>
            <a:r>
              <a:rPr lang="en-US" sz="2400" u="sng" dirty="0" err="1" smtClean="0">
                <a:latin typeface="+mj-lt"/>
                <a:cs typeface="Arial" pitchFamily="34" charset="0"/>
              </a:rPr>
              <a:t>yılda</a:t>
            </a:r>
            <a:r>
              <a:rPr lang="en-US" sz="2400" u="sng" dirty="0" smtClean="0">
                <a:latin typeface="+mj-lt"/>
                <a:cs typeface="Arial" pitchFamily="34" charset="0"/>
              </a:rPr>
              <a:t> </a:t>
            </a:r>
            <a:r>
              <a:rPr lang="en-US" sz="2400" u="sng" dirty="0" err="1" smtClean="0">
                <a:latin typeface="+mj-lt"/>
                <a:cs typeface="Arial" pitchFamily="34" charset="0"/>
              </a:rPr>
              <a:t>iş</a:t>
            </a:r>
            <a:r>
              <a:rPr lang="en-US" sz="2400" u="sng" dirty="0" smtClean="0">
                <a:latin typeface="+mj-lt"/>
                <a:cs typeface="Arial" pitchFamily="34" charset="0"/>
              </a:rPr>
              <a:t> </a:t>
            </a:r>
            <a:r>
              <a:rPr lang="en-US" sz="2400" u="sng" dirty="0" err="1" smtClean="0">
                <a:latin typeface="+mj-lt"/>
                <a:cs typeface="Arial" pitchFamily="34" charset="0"/>
              </a:rPr>
              <a:t>kazası</a:t>
            </a:r>
            <a:r>
              <a:rPr lang="en-US" sz="2400" u="sng" dirty="0" smtClean="0">
                <a:latin typeface="+mj-lt"/>
                <a:cs typeface="Arial" pitchFamily="34" charset="0"/>
              </a:rPr>
              <a:t> </a:t>
            </a:r>
            <a:r>
              <a:rPr lang="en-US" sz="2400" u="sng" dirty="0" err="1" smtClean="0">
                <a:latin typeface="+mj-lt"/>
                <a:cs typeface="Arial" pitchFamily="34" charset="0"/>
              </a:rPr>
              <a:t>geçirmiştir</a:t>
            </a:r>
            <a:r>
              <a:rPr lang="en-US" sz="2400" u="sng" dirty="0" smtClean="0">
                <a:latin typeface="+mj-lt"/>
                <a:cs typeface="Arial" pitchFamily="34" charset="0"/>
              </a:rPr>
              <a:t>.</a:t>
            </a:r>
          </a:p>
          <a:p>
            <a:pPr algn="just"/>
            <a:endParaRPr lang="en-US" sz="2400" u="sng" dirty="0" smtClean="0">
              <a:latin typeface="+mj-lt"/>
              <a:cs typeface="Arial" pitchFamily="34" charset="0"/>
            </a:endParaRPr>
          </a:p>
          <a:p>
            <a:pPr algn="just"/>
            <a:r>
              <a:rPr lang="en-US" sz="2400" dirty="0" smtClean="0">
                <a:latin typeface="+mj-lt"/>
                <a:cs typeface="Arial" pitchFamily="34" charset="0"/>
              </a:rPr>
              <a:t> </a:t>
            </a:r>
            <a:r>
              <a:rPr lang="en-US" sz="2400" dirty="0" err="1" smtClean="0">
                <a:latin typeface="+mj-lt"/>
                <a:cs typeface="Arial" pitchFamily="34" charset="0"/>
              </a:rPr>
              <a:t>Raporun</a:t>
            </a:r>
            <a:r>
              <a:rPr lang="en-US" sz="2400" dirty="0" smtClean="0">
                <a:latin typeface="+mj-lt"/>
                <a:cs typeface="Arial" pitchFamily="34" charset="0"/>
              </a:rPr>
              <a:t> en </a:t>
            </a:r>
            <a:r>
              <a:rPr lang="en-US" sz="2400" dirty="0" err="1" smtClean="0">
                <a:latin typeface="+mj-lt"/>
                <a:cs typeface="Arial" pitchFamily="34" charset="0"/>
              </a:rPr>
              <a:t>önemli</a:t>
            </a:r>
            <a:r>
              <a:rPr lang="en-US" sz="2400" dirty="0" smtClean="0">
                <a:latin typeface="+mj-lt"/>
                <a:cs typeface="Arial" pitchFamily="34" charset="0"/>
              </a:rPr>
              <a:t> </a:t>
            </a:r>
            <a:r>
              <a:rPr lang="en-US" sz="2400" dirty="0" err="1" smtClean="0">
                <a:latin typeface="+mj-lt"/>
                <a:cs typeface="Arial" pitchFamily="34" charset="0"/>
              </a:rPr>
              <a:t>iki</a:t>
            </a:r>
            <a:r>
              <a:rPr lang="en-US" sz="2400" dirty="0" smtClean="0">
                <a:latin typeface="+mj-lt"/>
                <a:cs typeface="Arial" pitchFamily="34" charset="0"/>
              </a:rPr>
              <a:t> </a:t>
            </a:r>
            <a:r>
              <a:rPr lang="en-US" sz="2400" dirty="0" err="1" smtClean="0">
                <a:latin typeface="+mj-lt"/>
                <a:cs typeface="Arial" pitchFamily="34" charset="0"/>
              </a:rPr>
              <a:t>noktası</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kazalarının</a:t>
            </a:r>
            <a:r>
              <a:rPr lang="en-US" sz="2400" dirty="0" smtClean="0">
                <a:latin typeface="+mj-lt"/>
                <a:cs typeface="Arial" pitchFamily="34" charset="0"/>
              </a:rPr>
              <a:t> </a:t>
            </a:r>
            <a:r>
              <a:rPr lang="en-US" sz="2400" dirty="0" err="1" smtClean="0">
                <a:solidFill>
                  <a:srgbClr val="FF0000"/>
                </a:solidFill>
                <a:latin typeface="+mj-lt"/>
                <a:cs typeface="Arial" pitchFamily="34" charset="0"/>
              </a:rPr>
              <a:t>yüzde</a:t>
            </a:r>
            <a:r>
              <a:rPr lang="en-US" sz="2400" dirty="0" smtClean="0">
                <a:solidFill>
                  <a:srgbClr val="FF0000"/>
                </a:solidFill>
                <a:latin typeface="+mj-lt"/>
                <a:cs typeface="Arial" pitchFamily="34" charset="0"/>
              </a:rPr>
              <a:t> 56.6’sının </a:t>
            </a:r>
            <a:r>
              <a:rPr lang="en-US" sz="2400" u="sng" dirty="0" smtClean="0">
                <a:latin typeface="+mj-lt"/>
                <a:cs typeface="Arial" pitchFamily="34" charset="0"/>
              </a:rPr>
              <a:t>on </a:t>
            </a:r>
            <a:r>
              <a:rPr lang="en-US" sz="2400" u="sng" dirty="0" err="1" smtClean="0">
                <a:latin typeface="+mj-lt"/>
                <a:cs typeface="Arial" pitchFamily="34" charset="0"/>
              </a:rPr>
              <a:t>kişiden</a:t>
            </a:r>
            <a:r>
              <a:rPr lang="en-US" sz="2400" u="sng" dirty="0" smtClean="0">
                <a:latin typeface="+mj-lt"/>
                <a:cs typeface="Arial" pitchFamily="34" charset="0"/>
              </a:rPr>
              <a:t> </a:t>
            </a:r>
            <a:r>
              <a:rPr lang="en-US" sz="2400" u="sng" dirty="0" err="1" smtClean="0">
                <a:latin typeface="+mj-lt"/>
                <a:cs typeface="Arial" pitchFamily="34" charset="0"/>
              </a:rPr>
              <a:t>az</a:t>
            </a:r>
            <a:r>
              <a:rPr lang="en-US" sz="2400" u="sng" dirty="0" smtClean="0">
                <a:latin typeface="+mj-lt"/>
                <a:cs typeface="Arial" pitchFamily="34" charset="0"/>
              </a:rPr>
              <a:t> </a:t>
            </a:r>
            <a:r>
              <a:rPr lang="en-US" sz="2400" u="sng" dirty="0" err="1" smtClean="0">
                <a:latin typeface="+mj-lt"/>
                <a:cs typeface="Arial" pitchFamily="34" charset="0"/>
              </a:rPr>
              <a:t>işçi</a:t>
            </a:r>
            <a:r>
              <a:rPr lang="en-US" sz="2400" u="sng" dirty="0" smtClean="0">
                <a:latin typeface="+mj-lt"/>
                <a:cs typeface="Arial" pitchFamily="34" charset="0"/>
              </a:rPr>
              <a:t> </a:t>
            </a:r>
            <a:r>
              <a:rPr lang="en-US" sz="2400" u="sng" dirty="0" err="1" smtClean="0">
                <a:latin typeface="+mj-lt"/>
                <a:cs typeface="Arial" pitchFamily="34" charset="0"/>
              </a:rPr>
              <a:t>çalışan</a:t>
            </a:r>
            <a:r>
              <a:rPr lang="en-US" sz="2400" u="sng" dirty="0" smtClean="0">
                <a:latin typeface="+mj-lt"/>
                <a:cs typeface="Arial" pitchFamily="34" charset="0"/>
              </a:rPr>
              <a:t> </a:t>
            </a:r>
            <a:r>
              <a:rPr lang="en-US" sz="2400" u="sng" dirty="0" err="1" smtClean="0">
                <a:latin typeface="+mj-lt"/>
                <a:cs typeface="Arial" pitchFamily="34" charset="0"/>
              </a:rPr>
              <a:t>işyerlerinde</a:t>
            </a:r>
            <a:r>
              <a:rPr lang="en-US" sz="2400" dirty="0" smtClean="0">
                <a:latin typeface="+mj-lt"/>
                <a:cs typeface="Arial" pitchFamily="34" charset="0"/>
              </a:rPr>
              <a:t> </a:t>
            </a:r>
            <a:r>
              <a:rPr lang="en-US" sz="2400" dirty="0" err="1" smtClean="0">
                <a:latin typeface="+mj-lt"/>
                <a:cs typeface="Arial" pitchFamily="34" charset="0"/>
              </a:rPr>
              <a:t>meydana</a:t>
            </a:r>
            <a:r>
              <a:rPr lang="en-US" sz="2400" dirty="0" smtClean="0">
                <a:latin typeface="+mj-lt"/>
                <a:cs typeface="Arial" pitchFamily="34" charset="0"/>
              </a:rPr>
              <a:t> </a:t>
            </a:r>
            <a:r>
              <a:rPr lang="en-US" sz="2400" dirty="0" err="1" smtClean="0">
                <a:latin typeface="+mj-lt"/>
                <a:cs typeface="Arial" pitchFamily="34" charset="0"/>
              </a:rPr>
              <a:t>geldiği</a:t>
            </a:r>
            <a:r>
              <a:rPr lang="en-US" sz="2400" dirty="0" smtClean="0">
                <a:latin typeface="+mj-lt"/>
                <a:cs typeface="Arial" pitchFamily="34" charset="0"/>
              </a:rPr>
              <a:t> </a:t>
            </a:r>
            <a:r>
              <a:rPr lang="en-US" sz="2400" dirty="0" err="1" smtClean="0">
                <a:latin typeface="+mj-lt"/>
                <a:cs typeface="Arial" pitchFamily="34" charset="0"/>
              </a:rPr>
              <a:t>ve</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kazası</a:t>
            </a:r>
            <a:r>
              <a:rPr lang="en-US" sz="2400" dirty="0" smtClean="0">
                <a:latin typeface="+mj-lt"/>
                <a:cs typeface="Arial" pitchFamily="34" charset="0"/>
              </a:rPr>
              <a:t> </a:t>
            </a:r>
            <a:r>
              <a:rPr lang="en-US" sz="2400" dirty="0" err="1" smtClean="0">
                <a:latin typeface="+mj-lt"/>
                <a:cs typeface="Arial" pitchFamily="34" charset="0"/>
              </a:rPr>
              <a:t>geçirenlerin</a:t>
            </a:r>
            <a:r>
              <a:rPr lang="en-US" sz="2400" dirty="0" smtClean="0">
                <a:latin typeface="+mj-lt"/>
                <a:cs typeface="Arial" pitchFamily="34" charset="0"/>
              </a:rPr>
              <a:t> </a:t>
            </a:r>
            <a:r>
              <a:rPr lang="en-US" sz="2400" dirty="0" err="1" smtClean="0">
                <a:solidFill>
                  <a:srgbClr val="FF0000"/>
                </a:solidFill>
                <a:latin typeface="+mj-lt"/>
                <a:cs typeface="Arial" pitchFamily="34" charset="0"/>
              </a:rPr>
              <a:t>yüzde</a:t>
            </a:r>
            <a:r>
              <a:rPr lang="en-US" sz="2400" dirty="0" smtClean="0">
                <a:solidFill>
                  <a:srgbClr val="FF0000"/>
                </a:solidFill>
                <a:latin typeface="+mj-lt"/>
                <a:cs typeface="Arial" pitchFamily="34" charset="0"/>
              </a:rPr>
              <a:t> 40.4’ünün de </a:t>
            </a:r>
            <a:r>
              <a:rPr lang="en-US" sz="2400" dirty="0" err="1" smtClean="0">
                <a:latin typeface="+mj-lt"/>
                <a:cs typeface="Arial" pitchFamily="34" charset="0"/>
              </a:rPr>
              <a:t>geçirmiş</a:t>
            </a:r>
            <a:r>
              <a:rPr lang="en-US" sz="2400" dirty="0" smtClean="0">
                <a:latin typeface="+mj-lt"/>
                <a:cs typeface="Arial" pitchFamily="34" charset="0"/>
              </a:rPr>
              <a:t> </a:t>
            </a:r>
            <a:r>
              <a:rPr lang="en-US" sz="2400" dirty="0" err="1" smtClean="0">
                <a:latin typeface="+mj-lt"/>
                <a:cs typeface="Arial" pitchFamily="34" charset="0"/>
              </a:rPr>
              <a:t>olduğu</a:t>
            </a:r>
            <a:r>
              <a:rPr lang="en-US" sz="2400" dirty="0" smtClean="0">
                <a:latin typeface="+mj-lt"/>
                <a:cs typeface="Arial" pitchFamily="34" charset="0"/>
              </a:rPr>
              <a:t> </a:t>
            </a:r>
            <a:r>
              <a:rPr lang="en-US" sz="2400" dirty="0" err="1" smtClean="0">
                <a:latin typeface="+mj-lt"/>
                <a:cs typeface="Arial" pitchFamily="34" charset="0"/>
              </a:rPr>
              <a:t>kaza</a:t>
            </a:r>
            <a:r>
              <a:rPr lang="en-US" sz="2400" dirty="0" smtClean="0">
                <a:latin typeface="+mj-lt"/>
                <a:cs typeface="Arial" pitchFamily="34" charset="0"/>
              </a:rPr>
              <a:t> </a:t>
            </a:r>
            <a:r>
              <a:rPr lang="en-US" sz="2400" dirty="0" err="1" smtClean="0">
                <a:latin typeface="+mj-lt"/>
                <a:cs typeface="Arial" pitchFamily="34" charset="0"/>
              </a:rPr>
              <a:t>nedeniyle</a:t>
            </a:r>
            <a:r>
              <a:rPr lang="en-US" sz="2400" dirty="0" smtClean="0">
                <a:latin typeface="+mj-lt"/>
                <a:cs typeface="Arial" pitchFamily="34" charset="0"/>
              </a:rPr>
              <a:t> </a:t>
            </a:r>
            <a:r>
              <a:rPr lang="en-US" sz="2400" u="sng" dirty="0" err="1" smtClean="0">
                <a:latin typeface="+mj-lt"/>
                <a:cs typeface="Arial" pitchFamily="34" charset="0"/>
              </a:rPr>
              <a:t>işinden</a:t>
            </a:r>
            <a:r>
              <a:rPr lang="en-US" sz="2400" u="sng" dirty="0" smtClean="0">
                <a:latin typeface="+mj-lt"/>
                <a:cs typeface="Arial" pitchFamily="34" charset="0"/>
              </a:rPr>
              <a:t> </a:t>
            </a:r>
            <a:r>
              <a:rPr lang="en-US" sz="2400" u="sng" dirty="0" err="1" smtClean="0">
                <a:latin typeface="+mj-lt"/>
                <a:cs typeface="Arial" pitchFamily="34" charset="0"/>
              </a:rPr>
              <a:t>uzaklaşmış</a:t>
            </a:r>
            <a:r>
              <a:rPr lang="en-US" sz="2400" u="sng" dirty="0" smtClean="0">
                <a:latin typeface="+mj-lt"/>
                <a:cs typeface="Arial" pitchFamily="34" charset="0"/>
              </a:rPr>
              <a:t> </a:t>
            </a:r>
            <a:r>
              <a:rPr lang="en-US" sz="2400" u="sng" dirty="0" err="1" smtClean="0">
                <a:latin typeface="+mj-lt"/>
                <a:cs typeface="Arial" pitchFamily="34" charset="0"/>
              </a:rPr>
              <a:t>olduğudur</a:t>
            </a:r>
            <a:r>
              <a:rPr lang="en-US" sz="2400" dirty="0" smtClean="0">
                <a:latin typeface="+mj-lt"/>
                <a:cs typeface="Arial" pitchFamily="34" charset="0"/>
              </a:rPr>
              <a:t>.</a:t>
            </a:r>
          </a:p>
          <a:p>
            <a:pPr algn="just">
              <a:buFont typeface="Arial" pitchFamily="34" charset="0"/>
              <a:buNone/>
            </a:pPr>
            <a:endParaRPr lang="en-US" sz="2400" dirty="0" smtClean="0">
              <a:latin typeface="+mj-lt"/>
              <a:cs typeface="Arial" pitchFamily="34" charset="0"/>
            </a:endParaRPr>
          </a:p>
          <a:p>
            <a:pPr algn="just"/>
            <a:r>
              <a:rPr lang="en-US" sz="2400" dirty="0" smtClean="0">
                <a:latin typeface="+mj-lt"/>
                <a:cs typeface="Arial" pitchFamily="34" charset="0"/>
              </a:rPr>
              <a:t>. </a:t>
            </a:r>
            <a:r>
              <a:rPr lang="en-US" sz="2400" dirty="0" err="1" smtClean="0">
                <a:latin typeface="+mj-lt"/>
                <a:cs typeface="Arial" pitchFamily="34" charset="0"/>
              </a:rPr>
              <a:t>Raporun</a:t>
            </a:r>
            <a:r>
              <a:rPr lang="en-US" sz="2400" dirty="0" smtClean="0">
                <a:latin typeface="+mj-lt"/>
                <a:cs typeface="Arial" pitchFamily="34" charset="0"/>
              </a:rPr>
              <a:t> </a:t>
            </a:r>
            <a:r>
              <a:rPr lang="en-US" sz="2400" dirty="0" err="1" smtClean="0">
                <a:latin typeface="+mj-lt"/>
                <a:cs typeface="Arial" pitchFamily="34" charset="0"/>
              </a:rPr>
              <a:t>çarpıcı</a:t>
            </a:r>
            <a:r>
              <a:rPr lang="en-US" sz="2400" dirty="0" smtClean="0">
                <a:latin typeface="+mj-lt"/>
                <a:cs typeface="Arial" pitchFamily="34" charset="0"/>
              </a:rPr>
              <a:t> </a:t>
            </a:r>
            <a:r>
              <a:rPr lang="en-US" sz="2400" dirty="0" err="1" smtClean="0">
                <a:latin typeface="+mj-lt"/>
                <a:cs typeface="Arial" pitchFamily="34" charset="0"/>
              </a:rPr>
              <a:t>noktalarından</a:t>
            </a:r>
            <a:r>
              <a:rPr lang="en-US" sz="2400" dirty="0" smtClean="0">
                <a:latin typeface="+mj-lt"/>
                <a:cs typeface="Arial" pitchFamily="34" charset="0"/>
              </a:rPr>
              <a:t> </a:t>
            </a:r>
            <a:r>
              <a:rPr lang="en-US" sz="2400" dirty="0" err="1" smtClean="0">
                <a:latin typeface="+mj-lt"/>
                <a:cs typeface="Arial" pitchFamily="34" charset="0"/>
              </a:rPr>
              <a:t>biri</a:t>
            </a:r>
            <a:r>
              <a:rPr lang="en-US" sz="2400" dirty="0" smtClean="0">
                <a:latin typeface="+mj-lt"/>
                <a:cs typeface="Arial" pitchFamily="34" charset="0"/>
              </a:rPr>
              <a:t> de, </a:t>
            </a:r>
            <a:r>
              <a:rPr lang="en-US" sz="2400" dirty="0" smtClean="0">
                <a:solidFill>
                  <a:srgbClr val="FF0000"/>
                </a:solidFill>
                <a:latin typeface="+mj-lt"/>
                <a:cs typeface="Arial" pitchFamily="34" charset="0"/>
              </a:rPr>
              <a:t>her 100 </a:t>
            </a:r>
            <a:r>
              <a:rPr lang="en-US" sz="2400" dirty="0" err="1" smtClean="0">
                <a:solidFill>
                  <a:srgbClr val="FF0000"/>
                </a:solidFill>
                <a:latin typeface="+mj-lt"/>
                <a:cs typeface="Arial" pitchFamily="34" charset="0"/>
              </a:rPr>
              <a:t>çalışandan</a:t>
            </a:r>
            <a:r>
              <a:rPr lang="en-US" sz="2400" dirty="0" smtClean="0">
                <a:solidFill>
                  <a:srgbClr val="FF0000"/>
                </a:solidFill>
                <a:latin typeface="+mj-lt"/>
                <a:cs typeface="Arial" pitchFamily="34" charset="0"/>
              </a:rPr>
              <a:t> 3.7’si </a:t>
            </a:r>
            <a:r>
              <a:rPr lang="en-US" sz="2400" dirty="0" err="1" smtClean="0">
                <a:latin typeface="+mj-lt"/>
                <a:cs typeface="Arial" pitchFamily="34" charset="0"/>
              </a:rPr>
              <a:t>çalıştığı</a:t>
            </a:r>
            <a:r>
              <a:rPr lang="en-US" sz="2400" dirty="0" smtClean="0">
                <a:latin typeface="+mj-lt"/>
                <a:cs typeface="Arial" pitchFamily="34" charset="0"/>
              </a:rPr>
              <a:t> </a:t>
            </a:r>
            <a:r>
              <a:rPr lang="en-US" sz="2400" dirty="0" err="1" smtClean="0">
                <a:latin typeface="+mj-lt"/>
                <a:cs typeface="Arial" pitchFamily="34" charset="0"/>
              </a:rPr>
              <a:t>işle</a:t>
            </a:r>
            <a:r>
              <a:rPr lang="en-US" sz="2400" dirty="0" smtClean="0">
                <a:latin typeface="+mj-lt"/>
                <a:cs typeface="Arial" pitchFamily="34" charset="0"/>
              </a:rPr>
              <a:t> </a:t>
            </a:r>
            <a:r>
              <a:rPr lang="en-US" sz="2400" dirty="0" err="1" smtClean="0">
                <a:latin typeface="+mj-lt"/>
                <a:cs typeface="Arial" pitchFamily="34" charset="0"/>
              </a:rPr>
              <a:t>bağlantılı</a:t>
            </a:r>
            <a:r>
              <a:rPr lang="en-US" sz="2400" dirty="0" smtClean="0">
                <a:latin typeface="+mj-lt"/>
                <a:cs typeface="Arial" pitchFamily="34" charset="0"/>
              </a:rPr>
              <a:t> </a:t>
            </a:r>
            <a:r>
              <a:rPr lang="en-US" sz="2400" dirty="0" err="1" smtClean="0">
                <a:latin typeface="+mj-lt"/>
                <a:cs typeface="Arial" pitchFamily="34" charset="0"/>
              </a:rPr>
              <a:t>olarak</a:t>
            </a:r>
            <a:r>
              <a:rPr lang="en-US" sz="2400" dirty="0" smtClean="0">
                <a:latin typeface="+mj-lt"/>
                <a:cs typeface="Arial" pitchFamily="34" charset="0"/>
              </a:rPr>
              <a:t> </a:t>
            </a:r>
            <a:r>
              <a:rPr lang="en-US" sz="2400" dirty="0" err="1" smtClean="0">
                <a:solidFill>
                  <a:srgbClr val="FF3300"/>
                </a:solidFill>
                <a:latin typeface="+mj-lt"/>
                <a:cs typeface="Arial" pitchFamily="34" charset="0"/>
              </a:rPr>
              <a:t>meslek</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hastalığına</a:t>
            </a:r>
            <a:r>
              <a:rPr lang="en-US" sz="2400" dirty="0" smtClean="0">
                <a:latin typeface="+mj-lt"/>
                <a:cs typeface="Arial" pitchFamily="34" charset="0"/>
              </a:rPr>
              <a:t> </a:t>
            </a:r>
            <a:r>
              <a:rPr lang="en-US" sz="2400" dirty="0" err="1" smtClean="0">
                <a:latin typeface="+mj-lt"/>
                <a:cs typeface="Arial" pitchFamily="34" charset="0"/>
              </a:rPr>
              <a:t>yakalandığı</a:t>
            </a:r>
            <a:r>
              <a:rPr lang="en-US" sz="2400" dirty="0" smtClean="0">
                <a:latin typeface="+mj-lt"/>
                <a:cs typeface="Arial" pitchFamily="34" charset="0"/>
              </a:rPr>
              <a:t> </a:t>
            </a:r>
            <a:r>
              <a:rPr lang="en-US" sz="2400" dirty="0" err="1" smtClean="0">
                <a:latin typeface="+mj-lt"/>
                <a:cs typeface="Arial" pitchFamily="34" charset="0"/>
              </a:rPr>
              <a:t>tesbitidir</a:t>
            </a:r>
            <a:r>
              <a:rPr lang="en-US" sz="2400" dirty="0" smtClean="0">
                <a:latin typeface="+mj-lt"/>
                <a:cs typeface="Arial" pitchFamily="34" charset="0"/>
              </a:rPr>
              <a:t>. </a:t>
            </a:r>
            <a:endParaRPr lang="en-GB" sz="2400" dirty="0" smtClean="0">
              <a:latin typeface="+mj-lt"/>
              <a:cs typeface="Arial" pitchFamily="34" charset="0"/>
            </a:endParaRPr>
          </a:p>
        </p:txBody>
      </p:sp>
    </p:spTree>
    <p:extLst>
      <p:ext uri="{BB962C8B-B14F-4D97-AF65-F5344CB8AC3E}">
        <p14:creationId xmlns:p14="http://schemas.microsoft.com/office/powerpoint/2010/main" val="42949548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67544" y="0"/>
            <a:ext cx="8229600" cy="1143000"/>
          </a:xfrm>
        </p:spPr>
        <p:txBody>
          <a:bodyPr>
            <a:normAutofit/>
          </a:bodyPr>
          <a:lstStyle/>
          <a:p>
            <a:r>
              <a:rPr lang="tr-TR" sz="3200" b="1" dirty="0">
                <a:solidFill>
                  <a:schemeClr val="tx1"/>
                </a:solidFill>
                <a:latin typeface="+mj-lt"/>
              </a:rPr>
              <a:t>İşgünü </a:t>
            </a:r>
            <a:r>
              <a:rPr lang="tr-TR" sz="3200" b="1" dirty="0" smtClean="0">
                <a:solidFill>
                  <a:schemeClr val="tx1"/>
                </a:solidFill>
                <a:latin typeface="+mj-lt"/>
              </a:rPr>
              <a:t>Kaybı</a:t>
            </a:r>
            <a:endParaRPr lang="tr-TR" sz="3200" b="1" dirty="0">
              <a:solidFill>
                <a:schemeClr val="tx1"/>
              </a:solidFill>
              <a:latin typeface="+mj-lt"/>
            </a:endParaRPr>
          </a:p>
        </p:txBody>
      </p:sp>
      <p:sp>
        <p:nvSpPr>
          <p:cNvPr id="13315" name="Rectangle 3"/>
          <p:cNvSpPr>
            <a:spLocks noGrp="1" noChangeArrowheads="1"/>
          </p:cNvSpPr>
          <p:nvPr>
            <p:ph idx="1"/>
          </p:nvPr>
        </p:nvSpPr>
        <p:spPr>
          <a:xfrm>
            <a:off x="467544" y="2060848"/>
            <a:ext cx="5583564" cy="4457434"/>
          </a:xfrm>
        </p:spPr>
        <p:txBody>
          <a:bodyPr>
            <a:noAutofit/>
          </a:bodyPr>
          <a:lstStyle/>
          <a:p>
            <a:pPr algn="just"/>
            <a:r>
              <a:rPr lang="tr-TR" sz="2800" dirty="0">
                <a:solidFill>
                  <a:srgbClr val="000066"/>
                </a:solidFill>
                <a:latin typeface="+mj-lt"/>
              </a:rPr>
              <a:t>Yılda yaklaşık </a:t>
            </a:r>
            <a:r>
              <a:rPr lang="tr-TR" sz="2800" dirty="0">
                <a:solidFill>
                  <a:srgbClr val="FF0000"/>
                </a:solidFill>
                <a:latin typeface="+mj-lt"/>
              </a:rPr>
              <a:t>270 milyon </a:t>
            </a:r>
            <a:r>
              <a:rPr lang="tr-TR" sz="2800" dirty="0">
                <a:solidFill>
                  <a:srgbClr val="000066"/>
                </a:solidFill>
                <a:latin typeface="+mj-lt"/>
              </a:rPr>
              <a:t>çalışan iş kazası nedeniyle </a:t>
            </a:r>
            <a:r>
              <a:rPr lang="tr-TR" sz="2800" dirty="0">
                <a:solidFill>
                  <a:srgbClr val="FF0000"/>
                </a:solidFill>
                <a:latin typeface="+mj-lt"/>
              </a:rPr>
              <a:t>3 veya daha fazla gün</a:t>
            </a:r>
            <a:r>
              <a:rPr lang="tr-TR" sz="2800" dirty="0">
                <a:solidFill>
                  <a:srgbClr val="000066"/>
                </a:solidFill>
                <a:latin typeface="+mj-lt"/>
              </a:rPr>
              <a:t> işe gelmemektedir.</a:t>
            </a:r>
          </a:p>
          <a:p>
            <a:pPr algn="just"/>
            <a:endParaRPr lang="tr-TR" sz="2800" dirty="0" smtClean="0">
              <a:solidFill>
                <a:srgbClr val="000066"/>
              </a:solidFill>
              <a:latin typeface="+mj-lt"/>
            </a:endParaRPr>
          </a:p>
          <a:p>
            <a:pPr algn="just"/>
            <a:endParaRPr lang="tr-TR" sz="2800" dirty="0">
              <a:solidFill>
                <a:srgbClr val="000066"/>
              </a:solidFill>
              <a:latin typeface="+mj-lt"/>
            </a:endParaRPr>
          </a:p>
          <a:p>
            <a:pPr algn="just"/>
            <a:r>
              <a:rPr lang="tr-TR" sz="2800" dirty="0">
                <a:solidFill>
                  <a:srgbClr val="000066"/>
                </a:solidFill>
                <a:latin typeface="+mj-lt"/>
              </a:rPr>
              <a:t>Dünyanın toplam üretiminin </a:t>
            </a:r>
            <a:r>
              <a:rPr lang="tr-TR" sz="2800" dirty="0" smtClean="0">
                <a:solidFill>
                  <a:srgbClr val="000066"/>
                </a:solidFill>
                <a:latin typeface="+mj-lt"/>
              </a:rPr>
              <a:t>(</a:t>
            </a:r>
            <a:r>
              <a:rPr lang="tr-TR" sz="2800" dirty="0" smtClean="0">
                <a:solidFill>
                  <a:srgbClr val="FF0000"/>
                </a:solidFill>
                <a:latin typeface="+mj-lt"/>
              </a:rPr>
              <a:t>GSH)</a:t>
            </a:r>
            <a:r>
              <a:rPr lang="tr-TR" sz="2800" dirty="0" smtClean="0">
                <a:solidFill>
                  <a:srgbClr val="000066"/>
                </a:solidFill>
                <a:latin typeface="+mj-lt"/>
              </a:rPr>
              <a:t> </a:t>
            </a:r>
            <a:r>
              <a:rPr lang="tr-TR" sz="2800" dirty="0">
                <a:solidFill>
                  <a:srgbClr val="000066"/>
                </a:solidFill>
                <a:latin typeface="+mj-lt"/>
              </a:rPr>
              <a:t>yaklaşık </a:t>
            </a:r>
            <a:r>
              <a:rPr lang="tr-TR" sz="2800" dirty="0" smtClean="0">
                <a:solidFill>
                  <a:srgbClr val="FF0000"/>
                </a:solidFill>
                <a:latin typeface="+mj-lt"/>
              </a:rPr>
              <a:t>%4’ü </a:t>
            </a:r>
            <a:r>
              <a:rPr lang="tr-TR" sz="2800" dirty="0" smtClean="0">
                <a:solidFill>
                  <a:srgbClr val="000066"/>
                </a:solidFill>
                <a:latin typeface="+mj-lt"/>
              </a:rPr>
              <a:t>iş kazaları ve meslek hastalıkları nedeniyle </a:t>
            </a:r>
            <a:r>
              <a:rPr lang="tr-TR" sz="2800" dirty="0">
                <a:solidFill>
                  <a:srgbClr val="000066"/>
                </a:solidFill>
                <a:latin typeface="+mj-lt"/>
              </a:rPr>
              <a:t>kaybedilmektedir.</a:t>
            </a:r>
          </a:p>
        </p:txBody>
      </p:sp>
      <p:pic>
        <p:nvPicPr>
          <p:cNvPr id="81922" name="Picture 2" descr="http://www.affiliatehocasi.com/wp-content/uploads/2011/12/dijital-pazarlamada-zaman-kaybi.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55" r="18099"/>
          <a:stretch/>
        </p:blipFill>
        <p:spPr bwMode="auto">
          <a:xfrm>
            <a:off x="6264965" y="1484784"/>
            <a:ext cx="2866030" cy="418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778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5" name="Rectangle 2"/>
          <p:cNvSpPr>
            <a:spLocks noGrp="1"/>
          </p:cNvSpPr>
          <p:nvPr>
            <p:ph type="body" idx="4294967295"/>
          </p:nvPr>
        </p:nvSpPr>
        <p:spPr>
          <a:xfrm>
            <a:off x="0" y="548680"/>
            <a:ext cx="8892480" cy="6858000"/>
          </a:xfrm>
        </p:spPr>
        <p:txBody>
          <a:bodyPr>
            <a:normAutofit/>
          </a:bodyPr>
          <a:lstStyle/>
          <a:p>
            <a:pPr>
              <a:buFontTx/>
              <a:buChar char="•"/>
            </a:pPr>
            <a:endParaRPr lang="en-US" dirty="0" smtClean="0">
              <a:latin typeface="+mj-lt"/>
            </a:endParaRPr>
          </a:p>
          <a:p>
            <a:pPr algn="just">
              <a:buFontTx/>
              <a:buChar char="•"/>
            </a:pPr>
            <a:r>
              <a:rPr lang="en-US" sz="2400" dirty="0" err="1" smtClean="0">
                <a:latin typeface="+mj-lt"/>
                <a:cs typeface="Arial" pitchFamily="34" charset="0"/>
              </a:rPr>
              <a:t>Türkiye’de</a:t>
            </a:r>
            <a:r>
              <a:rPr lang="en-US" sz="2400" dirty="0" smtClean="0">
                <a:latin typeface="+mj-lt"/>
                <a:cs typeface="Arial" pitchFamily="34" charset="0"/>
              </a:rPr>
              <a:t>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kazaları</a:t>
            </a:r>
            <a:r>
              <a:rPr lang="en-US" sz="2400" dirty="0" smtClean="0">
                <a:latin typeface="+mj-lt"/>
                <a:cs typeface="Arial" pitchFamily="34" charset="0"/>
              </a:rPr>
              <a:t> </a:t>
            </a:r>
            <a:r>
              <a:rPr lang="en-US" sz="2400" dirty="0" err="1" smtClean="0">
                <a:latin typeface="+mj-lt"/>
                <a:cs typeface="Arial" pitchFamily="34" charset="0"/>
              </a:rPr>
              <a:t>bütün</a:t>
            </a:r>
            <a:r>
              <a:rPr lang="en-US" sz="2400" dirty="0" smtClean="0">
                <a:latin typeface="+mj-lt"/>
                <a:cs typeface="Arial" pitchFamily="34" charset="0"/>
              </a:rPr>
              <a:t> </a:t>
            </a:r>
            <a:r>
              <a:rPr lang="en-US" sz="2400" dirty="0" err="1" smtClean="0">
                <a:latin typeface="+mj-lt"/>
                <a:cs typeface="Arial" pitchFamily="34" charset="0"/>
              </a:rPr>
              <a:t>işkollarında</a:t>
            </a:r>
            <a:r>
              <a:rPr lang="en-US" sz="2400" dirty="0" smtClean="0">
                <a:latin typeface="+mj-lt"/>
                <a:cs typeface="Arial" pitchFamily="34" charset="0"/>
              </a:rPr>
              <a:t> </a:t>
            </a:r>
            <a:r>
              <a:rPr lang="en-US" sz="2400" dirty="0" err="1" smtClean="0">
                <a:latin typeface="+mj-lt"/>
                <a:cs typeface="Arial" pitchFamily="34" charset="0"/>
              </a:rPr>
              <a:t>yaygın</a:t>
            </a:r>
            <a:r>
              <a:rPr lang="en-US" sz="2400" dirty="0" smtClean="0">
                <a:latin typeface="+mj-lt"/>
                <a:cs typeface="Arial" pitchFamily="34" charset="0"/>
              </a:rPr>
              <a:t> </a:t>
            </a:r>
            <a:r>
              <a:rPr lang="en-US" sz="2400" dirty="0" err="1" smtClean="0">
                <a:latin typeface="+mj-lt"/>
                <a:cs typeface="Arial" pitchFamily="34" charset="0"/>
              </a:rPr>
              <a:t>olarak</a:t>
            </a:r>
            <a:r>
              <a:rPr lang="en-US" sz="2400" dirty="0" smtClean="0">
                <a:latin typeface="+mj-lt"/>
                <a:cs typeface="Arial" pitchFamily="34" charset="0"/>
              </a:rPr>
              <a:t> </a:t>
            </a:r>
            <a:r>
              <a:rPr lang="en-US" sz="2400" dirty="0" err="1" smtClean="0">
                <a:latin typeface="+mj-lt"/>
                <a:cs typeface="Arial" pitchFamily="34" charset="0"/>
              </a:rPr>
              <a:t>görülmektedir</a:t>
            </a:r>
            <a:r>
              <a:rPr lang="en-US" sz="2400" dirty="0" smtClean="0">
                <a:latin typeface="+mj-lt"/>
                <a:cs typeface="Arial" pitchFamily="34" charset="0"/>
              </a:rPr>
              <a:t>, </a:t>
            </a:r>
            <a:r>
              <a:rPr lang="en-US" sz="2400" dirty="0" err="1" smtClean="0">
                <a:latin typeface="+mj-lt"/>
                <a:cs typeface="Arial" pitchFamily="34" charset="0"/>
              </a:rPr>
              <a:t>ancak</a:t>
            </a:r>
            <a:r>
              <a:rPr lang="en-US" sz="2400" dirty="0" smtClean="0">
                <a:latin typeface="+mj-lt"/>
                <a:cs typeface="Arial" pitchFamily="34" charset="0"/>
              </a:rPr>
              <a:t> </a:t>
            </a:r>
            <a:r>
              <a:rPr lang="en-US" sz="2400" dirty="0" err="1" smtClean="0">
                <a:latin typeface="+mj-lt"/>
                <a:cs typeface="Arial" pitchFamily="34" charset="0"/>
              </a:rPr>
              <a:t>diğer</a:t>
            </a:r>
            <a:r>
              <a:rPr lang="en-US" sz="2400" dirty="0" smtClean="0">
                <a:latin typeface="+mj-lt"/>
                <a:cs typeface="Arial" pitchFamily="34" charset="0"/>
              </a:rPr>
              <a:t> </a:t>
            </a:r>
            <a:r>
              <a:rPr lang="en-US" sz="2400" dirty="0" err="1" smtClean="0">
                <a:latin typeface="+mj-lt"/>
                <a:cs typeface="Arial" pitchFamily="34" charset="0"/>
              </a:rPr>
              <a:t>işkollarıyla</a:t>
            </a:r>
            <a:r>
              <a:rPr lang="en-US" sz="2400" dirty="0" smtClean="0">
                <a:latin typeface="+mj-lt"/>
                <a:cs typeface="Arial" pitchFamily="34" charset="0"/>
              </a:rPr>
              <a:t> </a:t>
            </a:r>
            <a:r>
              <a:rPr lang="en-US" sz="2400" dirty="0" err="1" smtClean="0">
                <a:latin typeface="+mj-lt"/>
                <a:cs typeface="Arial" pitchFamily="34" charset="0"/>
              </a:rPr>
              <a:t>karşılaştırıldığında</a:t>
            </a:r>
            <a:r>
              <a:rPr lang="en-US" sz="2400" dirty="0" smtClean="0">
                <a:latin typeface="+mj-lt"/>
                <a:cs typeface="Arial" pitchFamily="34" charset="0"/>
              </a:rPr>
              <a:t> </a:t>
            </a:r>
            <a:r>
              <a:rPr lang="en-US" sz="2400" dirty="0" err="1" smtClean="0">
                <a:solidFill>
                  <a:srgbClr val="FF3300"/>
                </a:solidFill>
                <a:latin typeface="+mj-lt"/>
                <a:cs typeface="Arial" pitchFamily="34" charset="0"/>
              </a:rPr>
              <a:t>inşaat</a:t>
            </a:r>
            <a:r>
              <a:rPr lang="en-US" sz="2400" dirty="0" smtClean="0">
                <a:solidFill>
                  <a:srgbClr val="FF3300"/>
                </a:solidFill>
                <a:latin typeface="+mj-lt"/>
                <a:cs typeface="Arial" pitchFamily="34" charset="0"/>
              </a:rPr>
              <a:t>, metal </a:t>
            </a:r>
            <a:r>
              <a:rPr lang="en-US" sz="2400" dirty="0" err="1" smtClean="0">
                <a:solidFill>
                  <a:srgbClr val="FF3300"/>
                </a:solidFill>
                <a:latin typeface="+mj-lt"/>
                <a:cs typeface="Arial" pitchFamily="34" charset="0"/>
              </a:rPr>
              <a:t>ve</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maden</a:t>
            </a:r>
            <a:r>
              <a:rPr lang="en-US" sz="2400" dirty="0" smtClean="0">
                <a:solidFill>
                  <a:srgbClr val="0033CC"/>
                </a:solidFill>
                <a:latin typeface="+mj-lt"/>
                <a:cs typeface="Arial" pitchFamily="34" charset="0"/>
              </a:rPr>
              <a:t> </a:t>
            </a:r>
            <a:r>
              <a:rPr lang="en-US" sz="2400" dirty="0" err="1" smtClean="0">
                <a:latin typeface="+mj-lt"/>
                <a:cs typeface="Arial" pitchFamily="34" charset="0"/>
              </a:rPr>
              <a:t>işkollarında</a:t>
            </a:r>
            <a:r>
              <a:rPr lang="en-US" sz="2400" dirty="0" smtClean="0">
                <a:latin typeface="+mj-lt"/>
                <a:cs typeface="Arial" pitchFamily="34" charset="0"/>
              </a:rPr>
              <a:t> </a:t>
            </a:r>
            <a:r>
              <a:rPr lang="en-US" sz="2400" dirty="0" err="1" smtClean="0">
                <a:solidFill>
                  <a:srgbClr val="FF0000"/>
                </a:solidFill>
                <a:latin typeface="+mj-lt"/>
                <a:cs typeface="Arial" pitchFamily="34" charset="0"/>
              </a:rPr>
              <a:t>kaza</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sayısı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kaza</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sıklık</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oranı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kaza</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ağırlık</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oranı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ölüm</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ve</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yaralanma</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oranları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çok</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yüksektir</a:t>
            </a:r>
            <a:r>
              <a:rPr lang="en-US" sz="2400" dirty="0" smtClean="0">
                <a:solidFill>
                  <a:srgbClr val="FF0000"/>
                </a:solidFill>
                <a:latin typeface="+mj-lt"/>
                <a:cs typeface="Arial" pitchFamily="34" charset="0"/>
              </a:rPr>
              <a:t>. </a:t>
            </a:r>
          </a:p>
          <a:p>
            <a:pPr algn="just">
              <a:buFontTx/>
              <a:buChar char="•"/>
            </a:pPr>
            <a:endParaRPr lang="en-US" sz="2400" dirty="0" smtClean="0">
              <a:latin typeface="+mj-lt"/>
              <a:cs typeface="Arial" pitchFamily="34" charset="0"/>
            </a:endParaRPr>
          </a:p>
          <a:p>
            <a:pPr algn="just">
              <a:buFontTx/>
              <a:buChar char="•"/>
            </a:pP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kazalarının</a:t>
            </a:r>
            <a:r>
              <a:rPr lang="en-US" sz="2400" dirty="0" smtClean="0">
                <a:latin typeface="+mj-lt"/>
                <a:cs typeface="Arial" pitchFamily="34" charset="0"/>
              </a:rPr>
              <a:t> </a:t>
            </a:r>
            <a:r>
              <a:rPr lang="en-US" sz="2400" dirty="0" err="1" smtClean="0">
                <a:latin typeface="+mj-lt"/>
                <a:cs typeface="Arial" pitchFamily="34" charset="0"/>
              </a:rPr>
              <a:t>işletme</a:t>
            </a:r>
            <a:r>
              <a:rPr lang="en-US" sz="2400" dirty="0" smtClean="0">
                <a:latin typeface="+mj-lt"/>
                <a:cs typeface="Arial" pitchFamily="34" charset="0"/>
              </a:rPr>
              <a:t> </a:t>
            </a:r>
            <a:r>
              <a:rPr lang="en-US" sz="2400" dirty="0" err="1" smtClean="0">
                <a:latin typeface="+mj-lt"/>
                <a:cs typeface="Arial" pitchFamily="34" charset="0"/>
              </a:rPr>
              <a:t>büyüklüğüne</a:t>
            </a:r>
            <a:r>
              <a:rPr lang="en-US" sz="2400" dirty="0" smtClean="0">
                <a:latin typeface="+mj-lt"/>
                <a:cs typeface="Arial" pitchFamily="34" charset="0"/>
              </a:rPr>
              <a:t> </a:t>
            </a:r>
            <a:r>
              <a:rPr lang="en-US" sz="2400" dirty="0" err="1" smtClean="0">
                <a:latin typeface="+mj-lt"/>
                <a:cs typeface="Arial" pitchFamily="34" charset="0"/>
              </a:rPr>
              <a:t>göre</a:t>
            </a:r>
            <a:r>
              <a:rPr lang="en-US" sz="2400" dirty="0" smtClean="0">
                <a:latin typeface="+mj-lt"/>
                <a:cs typeface="Arial" pitchFamily="34" charset="0"/>
              </a:rPr>
              <a:t> </a:t>
            </a:r>
            <a:r>
              <a:rPr lang="en-US" sz="2400" dirty="0" err="1" smtClean="0">
                <a:latin typeface="+mj-lt"/>
                <a:cs typeface="Arial" pitchFamily="34" charset="0"/>
              </a:rPr>
              <a:t>dağılımı</a:t>
            </a:r>
            <a:r>
              <a:rPr lang="en-US" sz="2400" dirty="0" smtClean="0">
                <a:latin typeface="+mj-lt"/>
                <a:cs typeface="Arial" pitchFamily="34" charset="0"/>
              </a:rPr>
              <a:t> </a:t>
            </a:r>
            <a:r>
              <a:rPr lang="en-US" sz="2400" dirty="0" err="1" smtClean="0">
                <a:latin typeface="+mj-lt"/>
                <a:cs typeface="Arial" pitchFamily="34" charset="0"/>
              </a:rPr>
              <a:t>incelendiğinde</a:t>
            </a:r>
            <a:r>
              <a:rPr lang="en-US" sz="2400" dirty="0" smtClean="0">
                <a:latin typeface="+mj-lt"/>
                <a:cs typeface="Arial" pitchFamily="34" charset="0"/>
              </a:rPr>
              <a:t>, 2010 </a:t>
            </a:r>
            <a:r>
              <a:rPr lang="en-US" sz="2400" dirty="0" err="1" smtClean="0">
                <a:latin typeface="+mj-lt"/>
                <a:cs typeface="Arial" pitchFamily="34" charset="0"/>
              </a:rPr>
              <a:t>yılında</a:t>
            </a:r>
            <a:r>
              <a:rPr lang="en-US" sz="2400" dirty="0" smtClean="0">
                <a:latin typeface="+mj-lt"/>
                <a:cs typeface="Arial" pitchFamily="34" charset="0"/>
              </a:rPr>
              <a:t> </a:t>
            </a:r>
            <a:r>
              <a:rPr lang="en-US" sz="2400" dirty="0" err="1" smtClean="0">
                <a:latin typeface="+mj-lt"/>
                <a:cs typeface="Arial" pitchFamily="34" charset="0"/>
              </a:rPr>
              <a:t>meydana</a:t>
            </a:r>
            <a:r>
              <a:rPr lang="en-US" sz="2400" dirty="0" smtClean="0">
                <a:latin typeface="+mj-lt"/>
                <a:cs typeface="Arial" pitchFamily="34" charset="0"/>
              </a:rPr>
              <a:t> </a:t>
            </a:r>
            <a:r>
              <a:rPr lang="en-US" sz="2400" dirty="0" err="1" smtClean="0">
                <a:latin typeface="+mj-lt"/>
                <a:cs typeface="Arial" pitchFamily="34" charset="0"/>
              </a:rPr>
              <a:t>gelen</a:t>
            </a:r>
            <a:r>
              <a:rPr lang="en-US" sz="2400" dirty="0" smtClean="0">
                <a:latin typeface="+mj-lt"/>
                <a:cs typeface="Arial" pitchFamily="34" charset="0"/>
              </a:rPr>
              <a:t> 62.903 </a:t>
            </a:r>
            <a:r>
              <a:rPr lang="en-US" sz="2400" dirty="0" err="1" smtClean="0">
                <a:latin typeface="+mj-lt"/>
                <a:cs typeface="Arial" pitchFamily="34" charset="0"/>
              </a:rPr>
              <a:t>iş</a:t>
            </a:r>
            <a:r>
              <a:rPr lang="en-US" sz="2400" dirty="0" smtClean="0">
                <a:latin typeface="+mj-lt"/>
                <a:cs typeface="Arial" pitchFamily="34" charset="0"/>
              </a:rPr>
              <a:t> </a:t>
            </a:r>
            <a:r>
              <a:rPr lang="en-US" sz="2400" dirty="0" err="1" smtClean="0">
                <a:latin typeface="+mj-lt"/>
                <a:cs typeface="Arial" pitchFamily="34" charset="0"/>
              </a:rPr>
              <a:t>kazasının</a:t>
            </a:r>
            <a:r>
              <a:rPr lang="en-US" sz="2400" dirty="0" smtClean="0">
                <a:latin typeface="+mj-lt"/>
                <a:cs typeface="Arial" pitchFamily="34" charset="0"/>
              </a:rPr>
              <a:t> 35.430’u </a:t>
            </a:r>
            <a:r>
              <a:rPr lang="en-US" sz="2400" dirty="0" smtClean="0">
                <a:solidFill>
                  <a:srgbClr val="FF0000"/>
                </a:solidFill>
                <a:latin typeface="+mj-lt"/>
                <a:cs typeface="Arial" pitchFamily="34" charset="0"/>
              </a:rPr>
              <a:t>1-49 </a:t>
            </a:r>
            <a:r>
              <a:rPr lang="en-US" sz="2400" dirty="0" err="1" smtClean="0">
                <a:solidFill>
                  <a:srgbClr val="FF0000"/>
                </a:solidFill>
                <a:latin typeface="+mj-lt"/>
                <a:cs typeface="Arial" pitchFamily="34" charset="0"/>
              </a:rPr>
              <a:t>işçi</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çalıştıran</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işyerlerinde</a:t>
            </a:r>
            <a:r>
              <a:rPr lang="en-US" sz="2400" dirty="0" smtClean="0">
                <a:solidFill>
                  <a:srgbClr val="FF0000"/>
                </a:solidFill>
                <a:latin typeface="+mj-lt"/>
                <a:cs typeface="Arial" pitchFamily="34" charset="0"/>
              </a:rPr>
              <a:t> </a:t>
            </a:r>
            <a:r>
              <a:rPr lang="en-US" sz="2400" dirty="0" err="1" smtClean="0">
                <a:latin typeface="+mj-lt"/>
                <a:cs typeface="Arial" pitchFamily="34" charset="0"/>
              </a:rPr>
              <a:t>gerçekleştiği</a:t>
            </a:r>
            <a:r>
              <a:rPr lang="en-US" sz="2400" dirty="0" smtClean="0">
                <a:latin typeface="+mj-lt"/>
                <a:cs typeface="Arial" pitchFamily="34" charset="0"/>
              </a:rPr>
              <a:t> </a:t>
            </a:r>
            <a:r>
              <a:rPr lang="en-US" sz="2400" dirty="0" err="1" smtClean="0">
                <a:latin typeface="+mj-lt"/>
                <a:cs typeface="Arial" pitchFamily="34" charset="0"/>
              </a:rPr>
              <a:t>görülmektedir</a:t>
            </a:r>
            <a:r>
              <a:rPr lang="en-US" sz="2400" dirty="0" smtClean="0">
                <a:latin typeface="+mj-lt"/>
                <a:cs typeface="Arial" pitchFamily="34" charset="0"/>
              </a:rPr>
              <a:t>. </a:t>
            </a:r>
          </a:p>
          <a:p>
            <a:pPr algn="just">
              <a:buFontTx/>
              <a:buChar char="•"/>
            </a:pPr>
            <a:endParaRPr lang="en-US" sz="2400" dirty="0" smtClean="0">
              <a:latin typeface="+mj-lt"/>
              <a:cs typeface="Arial" pitchFamily="34" charset="0"/>
            </a:endParaRPr>
          </a:p>
          <a:p>
            <a:pPr algn="just">
              <a:buFontTx/>
              <a:buChar char="•"/>
            </a:pPr>
            <a:r>
              <a:rPr lang="en-US" sz="2400" dirty="0" err="1" smtClean="0">
                <a:latin typeface="+mj-lt"/>
                <a:cs typeface="Arial" pitchFamily="34" charset="0"/>
              </a:rPr>
              <a:t>Başka</a:t>
            </a:r>
            <a:r>
              <a:rPr lang="en-US" sz="2400" dirty="0" smtClean="0">
                <a:latin typeface="+mj-lt"/>
                <a:cs typeface="Arial" pitchFamily="34" charset="0"/>
              </a:rPr>
              <a:t> </a:t>
            </a:r>
            <a:r>
              <a:rPr lang="en-US" sz="2400" dirty="0" err="1" smtClean="0">
                <a:latin typeface="+mj-lt"/>
                <a:cs typeface="Arial" pitchFamily="34" charset="0"/>
              </a:rPr>
              <a:t>bir</a:t>
            </a:r>
            <a:r>
              <a:rPr lang="en-US" sz="2400" dirty="0" smtClean="0">
                <a:latin typeface="+mj-lt"/>
                <a:cs typeface="Arial" pitchFamily="34" charset="0"/>
              </a:rPr>
              <a:t> </a:t>
            </a:r>
            <a:r>
              <a:rPr lang="en-US" sz="2400" dirty="0" err="1" smtClean="0">
                <a:latin typeface="+mj-lt"/>
                <a:cs typeface="Arial" pitchFamily="34" charset="0"/>
              </a:rPr>
              <a:t>ifadeyle</a:t>
            </a:r>
            <a:r>
              <a:rPr lang="en-US" sz="2400" dirty="0" smtClean="0">
                <a:latin typeface="+mj-lt"/>
                <a:cs typeface="Arial" pitchFamily="34" charset="0"/>
              </a:rPr>
              <a:t>, </a:t>
            </a:r>
            <a:r>
              <a:rPr lang="en-US" sz="2400" dirty="0" err="1" smtClean="0">
                <a:latin typeface="+mj-lt"/>
                <a:cs typeface="Arial" pitchFamily="34" charset="0"/>
              </a:rPr>
              <a:t>anılan</a:t>
            </a:r>
            <a:r>
              <a:rPr lang="en-US" sz="2400" dirty="0" smtClean="0">
                <a:latin typeface="+mj-lt"/>
                <a:cs typeface="Arial" pitchFamily="34" charset="0"/>
              </a:rPr>
              <a:t> </a:t>
            </a:r>
            <a:r>
              <a:rPr lang="en-US" sz="2400" dirty="0" err="1" smtClean="0">
                <a:latin typeface="+mj-lt"/>
                <a:cs typeface="Arial" pitchFamily="34" charset="0"/>
              </a:rPr>
              <a:t>yıl</a:t>
            </a:r>
            <a:r>
              <a:rPr lang="en-US" sz="2400" dirty="0" smtClean="0">
                <a:latin typeface="+mj-lt"/>
                <a:cs typeface="Arial" pitchFamily="34" charset="0"/>
              </a:rPr>
              <a:t> </a:t>
            </a:r>
            <a:r>
              <a:rPr lang="en-US" sz="2400" dirty="0" err="1" smtClean="0">
                <a:solidFill>
                  <a:srgbClr val="FF3300"/>
                </a:solidFill>
                <a:latin typeface="+mj-lt"/>
                <a:cs typeface="Arial" pitchFamily="34" charset="0"/>
              </a:rPr>
              <a:t>iş</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kazalarının</a:t>
            </a:r>
            <a:r>
              <a:rPr lang="en-US" sz="2400" dirty="0" smtClean="0">
                <a:solidFill>
                  <a:srgbClr val="FF3300"/>
                </a:solidFill>
                <a:latin typeface="+mj-lt"/>
                <a:cs typeface="Arial" pitchFamily="34" charset="0"/>
              </a:rPr>
              <a:t> </a:t>
            </a:r>
            <a:r>
              <a:rPr lang="en-US" sz="2800" u="sng" dirty="0" err="1" smtClean="0">
                <a:solidFill>
                  <a:srgbClr val="FF3300"/>
                </a:solidFill>
                <a:latin typeface="+mj-lt"/>
                <a:cs typeface="Arial" pitchFamily="34" charset="0"/>
              </a:rPr>
              <a:t>yüzde</a:t>
            </a:r>
            <a:r>
              <a:rPr lang="en-US" sz="2800" u="sng" dirty="0" smtClean="0">
                <a:solidFill>
                  <a:srgbClr val="FF3300"/>
                </a:solidFill>
                <a:latin typeface="+mj-lt"/>
                <a:cs typeface="Arial" pitchFamily="34" charset="0"/>
              </a:rPr>
              <a:t> 56’3’ü </a:t>
            </a:r>
            <a:r>
              <a:rPr lang="en-US" sz="2400" dirty="0" err="1" smtClean="0">
                <a:solidFill>
                  <a:srgbClr val="FF3300"/>
                </a:solidFill>
                <a:latin typeface="+mj-lt"/>
                <a:cs typeface="Arial" pitchFamily="34" charset="0"/>
              </a:rPr>
              <a:t>işyeri</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büyüklüğü</a:t>
            </a:r>
            <a:r>
              <a:rPr lang="en-US" sz="2400" dirty="0" smtClean="0">
                <a:solidFill>
                  <a:srgbClr val="FF3300"/>
                </a:solidFill>
                <a:latin typeface="+mj-lt"/>
                <a:cs typeface="Arial" pitchFamily="34" charset="0"/>
              </a:rPr>
              <a:t> 50’nin </a:t>
            </a:r>
            <a:r>
              <a:rPr lang="en-US" sz="2400" dirty="0" err="1" smtClean="0">
                <a:solidFill>
                  <a:srgbClr val="FF3300"/>
                </a:solidFill>
                <a:latin typeface="+mj-lt"/>
                <a:cs typeface="Arial" pitchFamily="34" charset="0"/>
              </a:rPr>
              <a:t>altında</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işçi</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çalıştıran</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işyerlerinde</a:t>
            </a:r>
            <a:r>
              <a:rPr lang="en-US" sz="2400" dirty="0" smtClean="0">
                <a:latin typeface="+mj-lt"/>
                <a:cs typeface="Arial" pitchFamily="34" charset="0"/>
              </a:rPr>
              <a:t> </a:t>
            </a:r>
            <a:r>
              <a:rPr lang="en-US" sz="2400" dirty="0" err="1" smtClean="0">
                <a:latin typeface="+mj-lt"/>
                <a:cs typeface="Arial" pitchFamily="34" charset="0"/>
              </a:rPr>
              <a:t>gerçekleşmiştir</a:t>
            </a:r>
            <a:r>
              <a:rPr lang="en-US" sz="2400" dirty="0" smtClean="0">
                <a:latin typeface="+mj-lt"/>
                <a:cs typeface="Arial" pitchFamily="34" charset="0"/>
              </a:rPr>
              <a:t>.</a:t>
            </a:r>
          </a:p>
          <a:p>
            <a:pPr algn="just">
              <a:buFontTx/>
              <a:buChar char="•"/>
            </a:pPr>
            <a:endParaRPr lang="en-US" sz="2400" dirty="0" smtClean="0">
              <a:latin typeface="+mj-lt"/>
              <a:cs typeface="Arial" pitchFamily="34" charset="0"/>
            </a:endParaRPr>
          </a:p>
        </p:txBody>
      </p:sp>
    </p:spTree>
    <p:extLst>
      <p:ext uri="{BB962C8B-B14F-4D97-AF65-F5344CB8AC3E}">
        <p14:creationId xmlns:p14="http://schemas.microsoft.com/office/powerpoint/2010/main" val="21893134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0"/>
            <a:ext cx="8229600" cy="1143000"/>
          </a:xfrm>
        </p:spPr>
        <p:txBody>
          <a:bodyPr/>
          <a:lstStyle/>
          <a:p>
            <a:pPr algn="l" eaLnBrk="1" hangingPunct="1"/>
            <a:r>
              <a:rPr lang="tr-TR" dirty="0" smtClean="0">
                <a:latin typeface="+mj-lt"/>
              </a:rPr>
              <a:t> </a:t>
            </a:r>
            <a:r>
              <a:rPr lang="tr-TR" b="1" u="sng" dirty="0" smtClean="0">
                <a:solidFill>
                  <a:schemeClr val="tx1"/>
                </a:solidFill>
                <a:latin typeface="+mj-lt"/>
              </a:rPr>
              <a:t>SGK verilerine göre</a:t>
            </a:r>
            <a:r>
              <a:rPr lang="tr-TR" dirty="0" smtClean="0">
                <a:solidFill>
                  <a:schemeClr val="tx1"/>
                </a:solidFill>
                <a:latin typeface="+mj-lt"/>
              </a:rPr>
              <a:t>,</a:t>
            </a:r>
          </a:p>
        </p:txBody>
      </p:sp>
      <p:sp>
        <p:nvSpPr>
          <p:cNvPr id="54275" name="Rectangle 3"/>
          <p:cNvSpPr>
            <a:spLocks noGrp="1" noChangeArrowheads="1"/>
          </p:cNvSpPr>
          <p:nvPr>
            <p:ph idx="1"/>
          </p:nvPr>
        </p:nvSpPr>
        <p:spPr>
          <a:xfrm>
            <a:off x="323528" y="2332037"/>
            <a:ext cx="8363272" cy="4525963"/>
          </a:xfrm>
        </p:spPr>
        <p:txBody>
          <a:bodyPr>
            <a:noAutofit/>
          </a:bodyPr>
          <a:lstStyle/>
          <a:p>
            <a:pPr algn="just" eaLnBrk="1" hangingPunct="1"/>
            <a:r>
              <a:rPr lang="tr-TR" sz="2800" dirty="0" smtClean="0">
                <a:latin typeface="+mj-lt"/>
              </a:rPr>
              <a:t>İş kazasının  </a:t>
            </a:r>
            <a:r>
              <a:rPr lang="tr-TR" sz="2800" dirty="0" smtClean="0">
                <a:solidFill>
                  <a:srgbClr val="FF0000"/>
                </a:solidFill>
                <a:latin typeface="+mj-lt"/>
              </a:rPr>
              <a:t>en  çok  olduğu  saatler  işin  ilk  ve  son  saatleridir.</a:t>
            </a:r>
          </a:p>
          <a:p>
            <a:pPr algn="just" eaLnBrk="1" hangingPunct="1"/>
            <a:r>
              <a:rPr lang="tr-TR" sz="2800" dirty="0" smtClean="0">
                <a:latin typeface="+mj-lt"/>
              </a:rPr>
              <a:t>En fazla iş kazası </a:t>
            </a:r>
            <a:r>
              <a:rPr lang="tr-TR" sz="2800" dirty="0" smtClean="0">
                <a:solidFill>
                  <a:srgbClr val="FF0000"/>
                </a:solidFill>
                <a:latin typeface="+mj-lt"/>
              </a:rPr>
              <a:t>Pazartesi ilk saatlerde </a:t>
            </a:r>
            <a:r>
              <a:rPr lang="tr-TR" sz="2800" dirty="0" smtClean="0">
                <a:latin typeface="+mj-lt"/>
              </a:rPr>
              <a:t>ve </a:t>
            </a:r>
            <a:r>
              <a:rPr lang="tr-TR" sz="2800" dirty="0" smtClean="0">
                <a:solidFill>
                  <a:srgbClr val="FF0000"/>
                </a:solidFill>
                <a:latin typeface="+mj-lt"/>
              </a:rPr>
              <a:t>Cumartesi son saatlerde </a:t>
            </a:r>
            <a:r>
              <a:rPr lang="tr-TR" sz="2800" dirty="0" smtClean="0">
                <a:latin typeface="+mj-lt"/>
              </a:rPr>
              <a:t>olmaktadır.</a:t>
            </a:r>
          </a:p>
          <a:p>
            <a:pPr algn="just"/>
            <a:r>
              <a:rPr lang="tr-TR" sz="2800" dirty="0" smtClean="0">
                <a:latin typeface="+mj-lt"/>
              </a:rPr>
              <a:t>Toplam  iş  kazalarının  </a:t>
            </a:r>
            <a:r>
              <a:rPr lang="tr-TR" sz="2800" dirty="0" smtClean="0">
                <a:solidFill>
                  <a:srgbClr val="FF0000"/>
                </a:solidFill>
                <a:latin typeface="+mj-lt"/>
              </a:rPr>
              <a:t>% 25’i   3-12  aydır  çalışanlarda  </a:t>
            </a:r>
            <a:r>
              <a:rPr lang="tr-TR" sz="2800" dirty="0" smtClean="0">
                <a:latin typeface="+mj-lt"/>
              </a:rPr>
              <a:t>görülmüştür. </a:t>
            </a:r>
          </a:p>
          <a:p>
            <a:pPr algn="just"/>
            <a:endParaRPr lang="tr-TR" sz="3600" dirty="0" smtClean="0">
              <a:latin typeface="+mj-lt"/>
            </a:endParaRPr>
          </a:p>
          <a:p>
            <a:pPr eaLnBrk="1" hangingPunct="1"/>
            <a:endParaRPr lang="tr-TR" dirty="0" smtClean="0">
              <a:latin typeface="+mj-lt"/>
            </a:endParaRPr>
          </a:p>
          <a:p>
            <a:pPr eaLnBrk="1" hangingPunct="1"/>
            <a:r>
              <a:rPr lang="tr-TR" dirty="0" smtClean="0">
                <a:latin typeface="+mj-lt"/>
              </a:rPr>
              <a:t>                              </a:t>
            </a:r>
          </a:p>
        </p:txBody>
      </p:sp>
    </p:spTree>
    <p:extLst>
      <p:ext uri="{BB962C8B-B14F-4D97-AF65-F5344CB8AC3E}">
        <p14:creationId xmlns:p14="http://schemas.microsoft.com/office/powerpoint/2010/main" val="198604963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92696"/>
            <a:ext cx="9036496" cy="5904656"/>
          </a:xfrm>
        </p:spPr>
        <p:txBody>
          <a:bodyPr>
            <a:normAutofit fontScale="62500" lnSpcReduction="20000"/>
          </a:bodyPr>
          <a:lstStyle/>
          <a:p>
            <a:pPr algn="just"/>
            <a:r>
              <a:rPr lang="tr-TR" sz="5100" dirty="0" smtClean="0">
                <a:latin typeface="+mj-lt"/>
              </a:rPr>
              <a:t>İş </a:t>
            </a:r>
            <a:r>
              <a:rPr lang="tr-TR" sz="5100" dirty="0">
                <a:latin typeface="+mj-lt"/>
              </a:rPr>
              <a:t>kazaları  en  çok,  10 dan az  kişinin çalıştığı  işyerlerinde  olmaktadır</a:t>
            </a:r>
            <a:r>
              <a:rPr lang="tr-TR" sz="5100" dirty="0" smtClean="0">
                <a:latin typeface="+mj-lt"/>
              </a:rPr>
              <a:t>.</a:t>
            </a:r>
          </a:p>
          <a:p>
            <a:pPr marL="0" indent="0" algn="just">
              <a:buNone/>
            </a:pPr>
            <a:endParaRPr lang="tr-TR" sz="5100" dirty="0">
              <a:latin typeface="+mj-lt"/>
            </a:endParaRPr>
          </a:p>
          <a:p>
            <a:pPr algn="just"/>
            <a:r>
              <a:rPr lang="tr-TR" sz="5100" dirty="0" smtClean="0">
                <a:latin typeface="+mj-lt"/>
              </a:rPr>
              <a:t> Tüm  işyerlerinin   % 90’ını  50 </a:t>
            </a:r>
            <a:r>
              <a:rPr lang="tr-TR" sz="5100" dirty="0">
                <a:latin typeface="+mj-lt"/>
              </a:rPr>
              <a:t>den  az  işçi  </a:t>
            </a:r>
            <a:r>
              <a:rPr lang="tr-TR" sz="5100" dirty="0" smtClean="0">
                <a:latin typeface="+mj-lt"/>
              </a:rPr>
              <a:t>çalıştıranlar oluşturmaktadır ve </a:t>
            </a:r>
            <a:r>
              <a:rPr lang="tr-TR" sz="5100" dirty="0" smtClean="0">
                <a:solidFill>
                  <a:srgbClr val="FF0000"/>
                </a:solidFill>
                <a:latin typeface="+mj-lt"/>
              </a:rPr>
              <a:t>tüm kazaların %70’i bunlarda vuku bulmaktadır.</a:t>
            </a:r>
            <a:r>
              <a:rPr lang="tr-TR" sz="5100" dirty="0">
                <a:solidFill>
                  <a:srgbClr val="FF0000"/>
                </a:solidFill>
                <a:latin typeface="+mj-lt"/>
              </a:rPr>
              <a:t> </a:t>
            </a:r>
            <a:endParaRPr lang="tr-TR" sz="5100" dirty="0" smtClean="0">
              <a:solidFill>
                <a:srgbClr val="FF0000"/>
              </a:solidFill>
              <a:latin typeface="+mj-lt"/>
            </a:endParaRPr>
          </a:p>
          <a:p>
            <a:pPr algn="just"/>
            <a:endParaRPr lang="tr-TR" sz="5100" dirty="0">
              <a:latin typeface="+mj-lt"/>
            </a:endParaRPr>
          </a:p>
          <a:p>
            <a:pPr algn="just"/>
            <a:r>
              <a:rPr lang="tr-TR" sz="5100" dirty="0" smtClean="0">
                <a:solidFill>
                  <a:srgbClr val="FF0000"/>
                </a:solidFill>
                <a:latin typeface="+mj-lt"/>
              </a:rPr>
              <a:t>500  </a:t>
            </a:r>
            <a:r>
              <a:rPr lang="tr-TR" sz="5100" dirty="0">
                <a:solidFill>
                  <a:srgbClr val="FF0000"/>
                </a:solidFill>
                <a:latin typeface="+mj-lt"/>
              </a:rPr>
              <a:t>ve  </a:t>
            </a:r>
            <a:r>
              <a:rPr lang="tr-TR" sz="5100" dirty="0" smtClean="0">
                <a:solidFill>
                  <a:srgbClr val="FF0000"/>
                </a:solidFill>
                <a:latin typeface="+mj-lt"/>
              </a:rPr>
              <a:t>üzeri </a:t>
            </a:r>
            <a:r>
              <a:rPr lang="tr-TR" sz="5100" dirty="0">
                <a:solidFill>
                  <a:srgbClr val="FF0000"/>
                </a:solidFill>
                <a:latin typeface="+mj-lt"/>
              </a:rPr>
              <a:t>işçi  çalıştıran  işyerlerinde</a:t>
            </a:r>
            <a:r>
              <a:rPr lang="tr-TR" sz="5100" dirty="0">
                <a:latin typeface="+mj-lt"/>
              </a:rPr>
              <a:t>ki  iş  kazalarının,  toplam  iş  kazalarına   oranı </a:t>
            </a:r>
            <a:r>
              <a:rPr lang="tr-TR" sz="5100" dirty="0" smtClean="0">
                <a:latin typeface="+mj-lt"/>
              </a:rPr>
              <a:t>ise sadece  </a:t>
            </a:r>
            <a:r>
              <a:rPr lang="tr-TR" sz="5100" b="1" dirty="0">
                <a:solidFill>
                  <a:srgbClr val="FF0000"/>
                </a:solidFill>
                <a:latin typeface="+mj-lt"/>
              </a:rPr>
              <a:t>% 11,2 </a:t>
            </a:r>
            <a:r>
              <a:rPr lang="tr-TR" sz="5100" dirty="0" err="1">
                <a:latin typeface="+mj-lt"/>
              </a:rPr>
              <a:t>dir</a:t>
            </a:r>
            <a:r>
              <a:rPr lang="tr-TR" sz="5100" dirty="0">
                <a:latin typeface="+mj-lt"/>
              </a:rPr>
              <a:t>.</a:t>
            </a:r>
          </a:p>
          <a:p>
            <a:pPr algn="just"/>
            <a:endParaRPr lang="tr-TR" sz="5100" dirty="0" smtClean="0">
              <a:latin typeface="+mj-lt"/>
            </a:endParaRPr>
          </a:p>
          <a:p>
            <a:endParaRPr lang="tr-TR" dirty="0">
              <a:latin typeface="+mj-lt"/>
            </a:endParaRPr>
          </a:p>
          <a:p>
            <a:pPr marL="0" indent="0">
              <a:buNone/>
            </a:pPr>
            <a:r>
              <a:rPr lang="tr-TR" dirty="0" smtClean="0">
                <a:latin typeface="+mj-lt"/>
              </a:rPr>
              <a:t> </a:t>
            </a:r>
            <a:endParaRPr lang="tr-TR" dirty="0">
              <a:latin typeface="+mj-lt"/>
            </a:endParaRPr>
          </a:p>
        </p:txBody>
      </p:sp>
    </p:spTree>
    <p:extLst>
      <p:ext uri="{BB962C8B-B14F-4D97-AF65-F5344CB8AC3E}">
        <p14:creationId xmlns:p14="http://schemas.microsoft.com/office/powerpoint/2010/main" val="14124677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dirty="0" smtClean="0">
                <a:latin typeface="+mj-lt"/>
              </a:rPr>
              <a:t>:</a:t>
            </a:r>
          </a:p>
        </p:txBody>
      </p:sp>
      <p:sp>
        <p:nvSpPr>
          <p:cNvPr id="55299" name="Rectangle 3"/>
          <p:cNvSpPr>
            <a:spLocks noGrp="1" noChangeArrowheads="1"/>
          </p:cNvSpPr>
          <p:nvPr>
            <p:ph idx="1"/>
          </p:nvPr>
        </p:nvSpPr>
        <p:spPr>
          <a:xfrm>
            <a:off x="0" y="548680"/>
            <a:ext cx="8964488" cy="5616624"/>
          </a:xfrm>
        </p:spPr>
        <p:txBody>
          <a:bodyPr>
            <a:normAutofit fontScale="70000" lnSpcReduction="20000"/>
          </a:bodyPr>
          <a:lstStyle/>
          <a:p>
            <a:pPr>
              <a:buNone/>
            </a:pPr>
            <a:r>
              <a:rPr lang="tr-TR" dirty="0">
                <a:latin typeface="+mj-lt"/>
              </a:rPr>
              <a:t> </a:t>
            </a:r>
            <a:r>
              <a:rPr lang="tr-TR" sz="4100" b="1" dirty="0" smtClean="0">
                <a:latin typeface="+mj-lt"/>
              </a:rPr>
              <a:t>Ülkemizde</a:t>
            </a:r>
            <a:r>
              <a:rPr lang="tr-TR" sz="4100" dirty="0" smtClean="0">
                <a:latin typeface="+mj-lt"/>
              </a:rPr>
              <a:t> </a:t>
            </a:r>
            <a:r>
              <a:rPr lang="tr-TR" sz="4100" b="1" dirty="0" smtClean="0">
                <a:latin typeface="+mj-lt"/>
              </a:rPr>
              <a:t>Toplam  </a:t>
            </a:r>
            <a:r>
              <a:rPr lang="tr-TR" sz="4100" b="1" dirty="0">
                <a:latin typeface="+mj-lt"/>
              </a:rPr>
              <a:t>Kazaların  % </a:t>
            </a:r>
            <a:r>
              <a:rPr lang="tr-TR" sz="4100" b="1" dirty="0" smtClean="0">
                <a:latin typeface="+mj-lt"/>
              </a:rPr>
              <a:t>75’ i, </a:t>
            </a:r>
          </a:p>
          <a:p>
            <a:pPr eaLnBrk="1" hangingPunct="1">
              <a:buFont typeface="Wingdings" pitchFamily="2" charset="2"/>
              <a:buNone/>
            </a:pPr>
            <a:endParaRPr lang="tr-TR" sz="4100" dirty="0">
              <a:latin typeface="+mj-lt"/>
            </a:endParaRPr>
          </a:p>
          <a:p>
            <a:pPr marL="87313" indent="-87313" eaLnBrk="1" hangingPunct="1">
              <a:buFont typeface="Wingdings" pitchFamily="2" charset="2"/>
              <a:buNone/>
            </a:pPr>
            <a:r>
              <a:rPr lang="tr-TR" sz="4100" dirty="0" smtClean="0">
                <a:latin typeface="+mj-lt"/>
              </a:rPr>
              <a:t>    - Sıkıştırma,  </a:t>
            </a:r>
          </a:p>
          <a:p>
            <a:pPr eaLnBrk="1" hangingPunct="1">
              <a:buFont typeface="Wingdings" pitchFamily="2" charset="2"/>
              <a:buNone/>
            </a:pPr>
            <a:r>
              <a:rPr lang="tr-TR" sz="4100" dirty="0" smtClean="0">
                <a:latin typeface="+mj-lt"/>
              </a:rPr>
              <a:t>    - Ezme, </a:t>
            </a:r>
          </a:p>
          <a:p>
            <a:pPr eaLnBrk="1" hangingPunct="1">
              <a:buFont typeface="Wingdings" pitchFamily="2" charset="2"/>
              <a:buNone/>
            </a:pPr>
            <a:r>
              <a:rPr lang="tr-TR" sz="4100" dirty="0" smtClean="0">
                <a:latin typeface="+mj-lt"/>
              </a:rPr>
              <a:t>    - Batma-kesme,                                 </a:t>
            </a:r>
          </a:p>
          <a:p>
            <a:pPr eaLnBrk="1" hangingPunct="1">
              <a:buFont typeface="Wingdings" pitchFamily="2" charset="2"/>
              <a:buNone/>
            </a:pPr>
            <a:r>
              <a:rPr lang="tr-TR" sz="4100" dirty="0" smtClean="0">
                <a:latin typeface="+mj-lt"/>
              </a:rPr>
              <a:t>    - Düşen  cisimlerin  çarpıp  devirmesi,</a:t>
            </a:r>
          </a:p>
          <a:p>
            <a:pPr eaLnBrk="1" hangingPunct="1">
              <a:buFont typeface="Wingdings" pitchFamily="2" charset="2"/>
              <a:buNone/>
            </a:pPr>
            <a:r>
              <a:rPr lang="tr-TR" sz="4100" dirty="0" smtClean="0">
                <a:latin typeface="+mj-lt"/>
              </a:rPr>
              <a:t>    - Makinelerin  neden  olduğu  kazalar  ve                       </a:t>
            </a:r>
          </a:p>
          <a:p>
            <a:pPr eaLnBrk="1" hangingPunct="1">
              <a:buFont typeface="Wingdings" pitchFamily="2" charset="2"/>
              <a:buNone/>
            </a:pPr>
            <a:r>
              <a:rPr lang="tr-TR" sz="4100" dirty="0" smtClean="0">
                <a:latin typeface="+mj-lt"/>
              </a:rPr>
              <a:t>    - Kişilerin  düşmesi        şeklinde gerçekleşmektedir.                               </a:t>
            </a:r>
          </a:p>
          <a:p>
            <a:pPr eaLnBrk="1" hangingPunct="1">
              <a:buFont typeface="Wingdings" pitchFamily="2" charset="2"/>
              <a:buNone/>
            </a:pPr>
            <a:endParaRPr lang="tr-TR" sz="4100" dirty="0">
              <a:latin typeface="+mj-lt"/>
            </a:endParaRPr>
          </a:p>
          <a:p>
            <a:pPr eaLnBrk="1" hangingPunct="1">
              <a:buFont typeface="Wingdings" pitchFamily="2" charset="2"/>
              <a:buNone/>
            </a:pPr>
            <a:endParaRPr lang="tr-TR" sz="4100" dirty="0" smtClean="0">
              <a:latin typeface="+mj-lt"/>
            </a:endParaRPr>
          </a:p>
          <a:p>
            <a:pPr eaLnBrk="1" hangingPunct="1">
              <a:buFont typeface="Wingdings" pitchFamily="2" charset="2"/>
              <a:buNone/>
            </a:pPr>
            <a:r>
              <a:rPr lang="tr-TR" sz="4100" dirty="0" smtClean="0">
                <a:latin typeface="+mj-lt"/>
              </a:rPr>
              <a:t>     </a:t>
            </a:r>
            <a:r>
              <a:rPr lang="tr-TR" sz="3600" b="1" dirty="0" smtClean="0">
                <a:latin typeface="+mj-lt"/>
              </a:rPr>
              <a:t>KAYNAK</a:t>
            </a:r>
            <a:r>
              <a:rPr lang="tr-TR" sz="3600" dirty="0" smtClean="0">
                <a:latin typeface="+mj-lt"/>
              </a:rPr>
              <a:t>:  SGK, 2011</a:t>
            </a:r>
            <a:r>
              <a:rPr lang="tr-TR" sz="4100" dirty="0" smtClean="0">
                <a:latin typeface="+mj-lt"/>
              </a:rPr>
              <a:t>.</a:t>
            </a:r>
          </a:p>
        </p:txBody>
      </p:sp>
    </p:spTree>
    <p:extLst>
      <p:ext uri="{BB962C8B-B14F-4D97-AF65-F5344CB8AC3E}">
        <p14:creationId xmlns:p14="http://schemas.microsoft.com/office/powerpoint/2010/main" val="213181067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2"/>
          <p:cNvSpPr>
            <a:spLocks noGrp="1"/>
          </p:cNvSpPr>
          <p:nvPr>
            <p:ph type="body" idx="4294967295"/>
          </p:nvPr>
        </p:nvSpPr>
        <p:spPr>
          <a:xfrm>
            <a:off x="0" y="0"/>
            <a:ext cx="8964488" cy="6093296"/>
          </a:xfrm>
        </p:spPr>
        <p:txBody>
          <a:bodyPr>
            <a:normAutofit lnSpcReduction="10000"/>
          </a:bodyPr>
          <a:lstStyle/>
          <a:p>
            <a:pPr>
              <a:lnSpc>
                <a:spcPct val="80000"/>
              </a:lnSpc>
              <a:buFontTx/>
              <a:buChar char="•"/>
            </a:pPr>
            <a:endParaRPr lang="en-US" sz="2000" dirty="0" smtClean="0">
              <a:latin typeface="+mj-lt"/>
            </a:endParaRPr>
          </a:p>
          <a:p>
            <a:pPr algn="just">
              <a:lnSpc>
                <a:spcPct val="80000"/>
              </a:lnSpc>
              <a:buFontTx/>
              <a:buChar char="•"/>
            </a:pPr>
            <a:r>
              <a:rPr lang="en-US" sz="2400" dirty="0" smtClean="0">
                <a:latin typeface="+mj-lt"/>
                <a:cs typeface="Arial" pitchFamily="34" charset="0"/>
              </a:rPr>
              <a:t>SGK </a:t>
            </a:r>
            <a:r>
              <a:rPr lang="en-US" sz="2400" dirty="0" err="1" smtClean="0">
                <a:latin typeface="+mj-lt"/>
                <a:cs typeface="Arial" pitchFamily="34" charset="0"/>
              </a:rPr>
              <a:t>verilerindeki</a:t>
            </a:r>
            <a:r>
              <a:rPr lang="en-US" sz="2400" dirty="0" smtClean="0">
                <a:latin typeface="+mj-lt"/>
                <a:cs typeface="Arial" pitchFamily="34" charset="0"/>
              </a:rPr>
              <a:t> </a:t>
            </a:r>
            <a:r>
              <a:rPr lang="en-US" sz="2400" dirty="0" err="1" smtClean="0">
                <a:latin typeface="+mj-lt"/>
                <a:cs typeface="Arial" pitchFamily="34" charset="0"/>
              </a:rPr>
              <a:t>meslek</a:t>
            </a:r>
            <a:r>
              <a:rPr lang="en-US" sz="2400" dirty="0" smtClean="0">
                <a:latin typeface="+mj-lt"/>
                <a:cs typeface="Arial" pitchFamily="34" charset="0"/>
              </a:rPr>
              <a:t> </a:t>
            </a:r>
            <a:r>
              <a:rPr lang="en-US" sz="2400" dirty="0" err="1" smtClean="0">
                <a:latin typeface="+mj-lt"/>
                <a:cs typeface="Arial" pitchFamily="34" charset="0"/>
              </a:rPr>
              <a:t>hastalığı</a:t>
            </a:r>
            <a:r>
              <a:rPr lang="en-US" sz="2400" dirty="0" smtClean="0">
                <a:latin typeface="+mj-lt"/>
                <a:cs typeface="Arial" pitchFamily="34" charset="0"/>
              </a:rPr>
              <a:t> </a:t>
            </a:r>
            <a:r>
              <a:rPr lang="en-US" sz="2400" dirty="0" err="1" smtClean="0">
                <a:latin typeface="+mj-lt"/>
                <a:cs typeface="Arial" pitchFamily="34" charset="0"/>
              </a:rPr>
              <a:t>vaka</a:t>
            </a:r>
            <a:r>
              <a:rPr lang="en-US" sz="2400" dirty="0" smtClean="0">
                <a:latin typeface="+mj-lt"/>
                <a:cs typeface="Arial" pitchFamily="34" charset="0"/>
              </a:rPr>
              <a:t> </a:t>
            </a:r>
            <a:r>
              <a:rPr lang="en-US" sz="2400" dirty="0" err="1" smtClean="0">
                <a:latin typeface="+mj-lt"/>
                <a:cs typeface="Arial" pitchFamily="34" charset="0"/>
              </a:rPr>
              <a:t>sayısı</a:t>
            </a:r>
            <a:r>
              <a:rPr lang="en-US" sz="2400" dirty="0" smtClean="0">
                <a:latin typeface="+mj-lt"/>
                <a:cs typeface="Arial" pitchFamily="34" charset="0"/>
              </a:rPr>
              <a:t> </a:t>
            </a:r>
            <a:r>
              <a:rPr lang="en-US" sz="2400" dirty="0" err="1" smtClean="0">
                <a:latin typeface="+mj-lt"/>
                <a:cs typeface="Arial" pitchFamily="34" charset="0"/>
              </a:rPr>
              <a:t>çok</a:t>
            </a:r>
            <a:r>
              <a:rPr lang="en-US" sz="2400" dirty="0" smtClean="0">
                <a:latin typeface="+mj-lt"/>
                <a:cs typeface="Arial" pitchFamily="34" charset="0"/>
              </a:rPr>
              <a:t> </a:t>
            </a:r>
            <a:r>
              <a:rPr lang="en-US" sz="2400" dirty="0" err="1" smtClean="0">
                <a:latin typeface="+mj-lt"/>
                <a:cs typeface="Arial" pitchFamily="34" charset="0"/>
              </a:rPr>
              <a:t>düşüktür</a:t>
            </a:r>
            <a:r>
              <a:rPr lang="en-US" sz="2400" dirty="0" smtClean="0">
                <a:latin typeface="+mj-lt"/>
                <a:cs typeface="Arial" pitchFamily="34" charset="0"/>
              </a:rPr>
              <a:t>. 2007 </a:t>
            </a:r>
            <a:r>
              <a:rPr lang="en-US" sz="2400" dirty="0" err="1" smtClean="0">
                <a:latin typeface="+mj-lt"/>
                <a:cs typeface="Arial" pitchFamily="34" charset="0"/>
              </a:rPr>
              <a:t>yılı</a:t>
            </a:r>
            <a:r>
              <a:rPr lang="en-US" sz="2400" dirty="0" smtClean="0">
                <a:latin typeface="+mj-lt"/>
                <a:cs typeface="Arial" pitchFamily="34" charset="0"/>
              </a:rPr>
              <a:t> </a:t>
            </a:r>
            <a:r>
              <a:rPr lang="en-US" sz="2400" dirty="0" err="1" smtClean="0">
                <a:latin typeface="+mj-lt"/>
                <a:cs typeface="Arial" pitchFamily="34" charset="0"/>
              </a:rPr>
              <a:t>istatistiklerine</a:t>
            </a:r>
            <a:r>
              <a:rPr lang="en-US" sz="2400" dirty="0" smtClean="0">
                <a:latin typeface="+mj-lt"/>
                <a:cs typeface="Arial" pitchFamily="34" charset="0"/>
              </a:rPr>
              <a:t> </a:t>
            </a:r>
            <a:r>
              <a:rPr lang="en-US" sz="2400" dirty="0" err="1" smtClean="0">
                <a:latin typeface="+mj-lt"/>
                <a:cs typeface="Arial" pitchFamily="34" charset="0"/>
              </a:rPr>
              <a:t>göre</a:t>
            </a:r>
            <a:r>
              <a:rPr lang="en-US" sz="2400" dirty="0" smtClean="0">
                <a:latin typeface="+mj-lt"/>
                <a:cs typeface="Arial" pitchFamily="34" charset="0"/>
              </a:rPr>
              <a:t> 1.208, 2008 </a:t>
            </a:r>
            <a:r>
              <a:rPr lang="en-US" sz="2400" dirty="0" err="1" smtClean="0">
                <a:latin typeface="+mj-lt"/>
                <a:cs typeface="Arial" pitchFamily="34" charset="0"/>
              </a:rPr>
              <a:t>yılında</a:t>
            </a:r>
            <a:r>
              <a:rPr lang="en-US" sz="2400" dirty="0" smtClean="0">
                <a:latin typeface="+mj-lt"/>
                <a:cs typeface="Arial" pitchFamily="34" charset="0"/>
              </a:rPr>
              <a:t> 539,    2009 </a:t>
            </a:r>
            <a:r>
              <a:rPr lang="en-US" sz="2400" dirty="0" err="1" smtClean="0">
                <a:latin typeface="+mj-lt"/>
                <a:cs typeface="Arial" pitchFamily="34" charset="0"/>
              </a:rPr>
              <a:t>yılında</a:t>
            </a:r>
            <a:r>
              <a:rPr lang="en-US" sz="2400" dirty="0" smtClean="0">
                <a:latin typeface="+mj-lt"/>
                <a:cs typeface="Arial" pitchFamily="34" charset="0"/>
              </a:rPr>
              <a:t> 429, 2010 </a:t>
            </a:r>
            <a:r>
              <a:rPr lang="en-US" sz="2400" dirty="0" err="1" smtClean="0">
                <a:latin typeface="+mj-lt"/>
                <a:cs typeface="Arial" pitchFamily="34" charset="0"/>
              </a:rPr>
              <a:t>yılında</a:t>
            </a:r>
            <a:r>
              <a:rPr lang="en-US" sz="2400" dirty="0" smtClean="0">
                <a:latin typeface="+mj-lt"/>
                <a:cs typeface="Arial" pitchFamily="34" charset="0"/>
              </a:rPr>
              <a:t> 533</a:t>
            </a:r>
            <a:r>
              <a:rPr lang="tr-TR" sz="2400" dirty="0" smtClean="0">
                <a:latin typeface="+mj-lt"/>
                <a:cs typeface="Arial" pitchFamily="34" charset="0"/>
              </a:rPr>
              <a:t>, 2012’de ise 395</a:t>
            </a:r>
            <a:r>
              <a:rPr lang="en-US" sz="2400" dirty="0" smtClean="0">
                <a:latin typeface="+mj-lt"/>
                <a:cs typeface="Arial" pitchFamily="34" charset="0"/>
              </a:rPr>
              <a:t> </a:t>
            </a:r>
            <a:r>
              <a:rPr lang="en-US" sz="2400" dirty="0" err="1" smtClean="0">
                <a:latin typeface="+mj-lt"/>
                <a:cs typeface="Arial" pitchFamily="34" charset="0"/>
              </a:rPr>
              <a:t>meslek</a:t>
            </a:r>
            <a:r>
              <a:rPr lang="en-US" sz="2400" dirty="0" smtClean="0">
                <a:latin typeface="+mj-lt"/>
                <a:cs typeface="Arial" pitchFamily="34" charset="0"/>
              </a:rPr>
              <a:t> </a:t>
            </a:r>
            <a:r>
              <a:rPr lang="en-US" sz="2400" dirty="0" err="1" smtClean="0">
                <a:latin typeface="+mj-lt"/>
                <a:cs typeface="Arial" pitchFamily="34" charset="0"/>
              </a:rPr>
              <a:t>hastalığı</a:t>
            </a:r>
            <a:r>
              <a:rPr lang="en-US" sz="2400" dirty="0" smtClean="0">
                <a:latin typeface="+mj-lt"/>
                <a:cs typeface="Arial" pitchFamily="34" charset="0"/>
              </a:rPr>
              <a:t> </a:t>
            </a:r>
            <a:r>
              <a:rPr lang="en-US" sz="2400" dirty="0" err="1" smtClean="0">
                <a:latin typeface="+mj-lt"/>
                <a:cs typeface="Arial" pitchFamily="34" charset="0"/>
              </a:rPr>
              <a:t>vakası</a:t>
            </a:r>
            <a:r>
              <a:rPr lang="en-US" sz="2400" dirty="0" smtClean="0">
                <a:latin typeface="+mj-lt"/>
                <a:cs typeface="Arial" pitchFamily="34" charset="0"/>
              </a:rPr>
              <a:t> </a:t>
            </a:r>
            <a:r>
              <a:rPr lang="en-US" sz="2400" dirty="0" err="1" smtClean="0">
                <a:latin typeface="+mj-lt"/>
                <a:cs typeface="Arial" pitchFamily="34" charset="0"/>
              </a:rPr>
              <a:t>tespit</a:t>
            </a:r>
            <a:r>
              <a:rPr lang="en-US" sz="2400" dirty="0" smtClean="0">
                <a:latin typeface="+mj-lt"/>
                <a:cs typeface="Arial" pitchFamily="34" charset="0"/>
              </a:rPr>
              <a:t> </a:t>
            </a:r>
            <a:r>
              <a:rPr lang="en-US" sz="2400" dirty="0" err="1" smtClean="0">
                <a:latin typeface="+mj-lt"/>
                <a:cs typeface="Arial" pitchFamily="34" charset="0"/>
              </a:rPr>
              <a:t>edilmiştir</a:t>
            </a:r>
            <a:r>
              <a:rPr lang="en-US" sz="2400" dirty="0" smtClean="0">
                <a:latin typeface="+mj-lt"/>
                <a:cs typeface="Arial" pitchFamily="34" charset="0"/>
              </a:rPr>
              <a:t>. </a:t>
            </a:r>
          </a:p>
          <a:p>
            <a:pPr algn="just">
              <a:lnSpc>
                <a:spcPct val="80000"/>
              </a:lnSpc>
              <a:buFontTx/>
              <a:buChar char="•"/>
            </a:pPr>
            <a:endParaRPr lang="en-US" sz="2400" dirty="0" smtClean="0">
              <a:latin typeface="+mj-lt"/>
              <a:cs typeface="Arial" pitchFamily="34" charset="0"/>
            </a:endParaRPr>
          </a:p>
          <a:p>
            <a:pPr algn="just">
              <a:lnSpc>
                <a:spcPct val="80000"/>
              </a:lnSpc>
              <a:buFontTx/>
              <a:buChar char="•"/>
            </a:pPr>
            <a:r>
              <a:rPr lang="en-US" sz="2400" dirty="0" err="1" smtClean="0">
                <a:latin typeface="+mj-lt"/>
                <a:cs typeface="Arial" pitchFamily="34" charset="0"/>
              </a:rPr>
              <a:t>Meslek</a:t>
            </a:r>
            <a:r>
              <a:rPr lang="en-US" sz="2400" dirty="0" smtClean="0">
                <a:latin typeface="+mj-lt"/>
                <a:cs typeface="Arial" pitchFamily="34" charset="0"/>
              </a:rPr>
              <a:t> </a:t>
            </a:r>
            <a:r>
              <a:rPr lang="en-US" sz="2400" dirty="0" err="1" smtClean="0">
                <a:latin typeface="+mj-lt"/>
                <a:cs typeface="Arial" pitchFamily="34" charset="0"/>
              </a:rPr>
              <a:t>hastalıkları</a:t>
            </a:r>
            <a:r>
              <a:rPr lang="en-US" sz="2400" dirty="0" smtClean="0">
                <a:latin typeface="+mj-lt"/>
                <a:cs typeface="Arial" pitchFamily="34" charset="0"/>
              </a:rPr>
              <a:t> </a:t>
            </a:r>
            <a:r>
              <a:rPr lang="en-US" sz="2400" dirty="0" err="1" smtClean="0">
                <a:latin typeface="+mj-lt"/>
                <a:cs typeface="Arial" pitchFamily="34" charset="0"/>
              </a:rPr>
              <a:t>vaka</a:t>
            </a:r>
            <a:r>
              <a:rPr lang="en-US" sz="2400" dirty="0" smtClean="0">
                <a:latin typeface="+mj-lt"/>
                <a:cs typeface="Arial" pitchFamily="34" charset="0"/>
              </a:rPr>
              <a:t> </a:t>
            </a:r>
            <a:r>
              <a:rPr lang="en-US" sz="2400" dirty="0" err="1" smtClean="0">
                <a:latin typeface="+mj-lt"/>
                <a:cs typeface="Arial" pitchFamily="34" charset="0"/>
              </a:rPr>
              <a:t>sayılarının</a:t>
            </a:r>
            <a:r>
              <a:rPr lang="en-US" sz="2400" dirty="0" smtClean="0">
                <a:latin typeface="+mj-lt"/>
                <a:cs typeface="Arial" pitchFamily="34" charset="0"/>
              </a:rPr>
              <a:t> </a:t>
            </a:r>
            <a:r>
              <a:rPr lang="en-US" sz="2400" dirty="0" err="1" smtClean="0">
                <a:latin typeface="+mj-lt"/>
                <a:cs typeface="Arial" pitchFamily="34" charset="0"/>
              </a:rPr>
              <a:t>düşük</a:t>
            </a:r>
            <a:r>
              <a:rPr lang="en-US" sz="2400" dirty="0" smtClean="0">
                <a:latin typeface="+mj-lt"/>
                <a:cs typeface="Arial" pitchFamily="34" charset="0"/>
              </a:rPr>
              <a:t> </a:t>
            </a:r>
            <a:r>
              <a:rPr lang="en-US" sz="2400" dirty="0" err="1" smtClean="0">
                <a:latin typeface="+mj-lt"/>
                <a:cs typeface="Arial" pitchFamily="34" charset="0"/>
              </a:rPr>
              <a:t>çıkmasının</a:t>
            </a:r>
            <a:r>
              <a:rPr lang="en-US" sz="2400" dirty="0" smtClean="0">
                <a:latin typeface="+mj-lt"/>
                <a:cs typeface="Arial" pitchFamily="34" charset="0"/>
              </a:rPr>
              <a:t> </a:t>
            </a:r>
            <a:r>
              <a:rPr lang="en-US" sz="2400" dirty="0" err="1" smtClean="0">
                <a:latin typeface="+mj-lt"/>
                <a:cs typeface="Arial" pitchFamily="34" charset="0"/>
              </a:rPr>
              <a:t>nedeni</a:t>
            </a:r>
            <a:r>
              <a:rPr lang="en-US" sz="2400" dirty="0" smtClean="0">
                <a:latin typeface="+mj-lt"/>
                <a:cs typeface="Arial" pitchFamily="34" charset="0"/>
              </a:rPr>
              <a:t> </a:t>
            </a:r>
          </a:p>
          <a:p>
            <a:pPr algn="just">
              <a:lnSpc>
                <a:spcPct val="80000"/>
              </a:lnSpc>
              <a:buFontTx/>
              <a:buNone/>
            </a:pPr>
            <a:r>
              <a:rPr lang="en-US" sz="2400" dirty="0" smtClean="0">
                <a:solidFill>
                  <a:srgbClr val="0033CC"/>
                </a:solidFill>
                <a:latin typeface="+mj-lt"/>
                <a:cs typeface="Arial" pitchFamily="34" charset="0"/>
              </a:rPr>
              <a:t>    </a:t>
            </a:r>
            <a:r>
              <a:rPr lang="en-US" sz="2400" dirty="0" err="1" smtClean="0">
                <a:solidFill>
                  <a:srgbClr val="FF3300"/>
                </a:solidFill>
                <a:latin typeface="+mj-lt"/>
                <a:cs typeface="Arial" pitchFamily="34" charset="0"/>
              </a:rPr>
              <a:t>meslek</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hastalığı</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olgularının</a:t>
            </a:r>
            <a:r>
              <a:rPr lang="en-US" sz="2400" dirty="0" smtClean="0">
                <a:solidFill>
                  <a:srgbClr val="FF3300"/>
                </a:solidFill>
                <a:latin typeface="+mj-lt"/>
                <a:cs typeface="Arial" pitchFamily="34" charset="0"/>
              </a:rPr>
              <a:t> </a:t>
            </a:r>
            <a:r>
              <a:rPr lang="en-US" sz="2400" dirty="0" err="1" smtClean="0">
                <a:solidFill>
                  <a:srgbClr val="FF3300"/>
                </a:solidFill>
                <a:latin typeface="+mj-lt"/>
                <a:cs typeface="Arial" pitchFamily="34" charset="0"/>
              </a:rPr>
              <a:t>saptanamamasıdır</a:t>
            </a:r>
            <a:r>
              <a:rPr lang="en-US" sz="2400" dirty="0" smtClean="0">
                <a:solidFill>
                  <a:srgbClr val="FF3300"/>
                </a:solidFill>
                <a:latin typeface="+mj-lt"/>
                <a:cs typeface="Arial" pitchFamily="34" charset="0"/>
              </a:rPr>
              <a:t>.  </a:t>
            </a:r>
          </a:p>
          <a:p>
            <a:pPr algn="just">
              <a:lnSpc>
                <a:spcPct val="80000"/>
              </a:lnSpc>
              <a:buFontTx/>
              <a:buChar char="•"/>
            </a:pPr>
            <a:r>
              <a:rPr lang="en-US" sz="2400" dirty="0" err="1" smtClean="0">
                <a:latin typeface="+mj-lt"/>
                <a:cs typeface="Arial" pitchFamily="34" charset="0"/>
              </a:rPr>
              <a:t>Oysa</a:t>
            </a:r>
            <a:r>
              <a:rPr lang="en-US" sz="2400" dirty="0" smtClean="0">
                <a:latin typeface="+mj-lt"/>
                <a:cs typeface="Arial" pitchFamily="34" charset="0"/>
              </a:rPr>
              <a:t> </a:t>
            </a:r>
            <a:r>
              <a:rPr lang="en-US" sz="2400" dirty="0" err="1" smtClean="0">
                <a:latin typeface="+mj-lt"/>
                <a:cs typeface="Arial" pitchFamily="34" charset="0"/>
              </a:rPr>
              <a:t>gelişmiş</a:t>
            </a:r>
            <a:r>
              <a:rPr lang="en-US" sz="2400" dirty="0" smtClean="0">
                <a:latin typeface="+mj-lt"/>
                <a:cs typeface="Arial" pitchFamily="34" charset="0"/>
              </a:rPr>
              <a:t> </a:t>
            </a:r>
            <a:r>
              <a:rPr lang="en-US" sz="2400" dirty="0" err="1" smtClean="0">
                <a:latin typeface="+mj-lt"/>
                <a:cs typeface="Arial" pitchFamily="34" charset="0"/>
              </a:rPr>
              <a:t>ülkelerde</a:t>
            </a:r>
            <a:r>
              <a:rPr lang="en-US" sz="2400" dirty="0" smtClean="0">
                <a:latin typeface="+mj-lt"/>
                <a:cs typeface="Arial" pitchFamily="34" charset="0"/>
              </a:rPr>
              <a:t>, </a:t>
            </a:r>
            <a:r>
              <a:rPr lang="en-US" sz="2400" dirty="0" err="1" smtClean="0">
                <a:latin typeface="+mj-lt"/>
                <a:cs typeface="Arial" pitchFamily="34" charset="0"/>
              </a:rPr>
              <a:t>örneğin</a:t>
            </a:r>
            <a:r>
              <a:rPr lang="en-US" sz="2400" dirty="0" smtClean="0">
                <a:latin typeface="+mj-lt"/>
                <a:cs typeface="Arial" pitchFamily="34" charset="0"/>
              </a:rPr>
              <a:t> </a:t>
            </a:r>
            <a:r>
              <a:rPr lang="en-US" sz="2400" dirty="0" err="1" smtClean="0">
                <a:solidFill>
                  <a:srgbClr val="0033CC"/>
                </a:solidFill>
                <a:latin typeface="+mj-lt"/>
                <a:cs typeface="Arial" pitchFamily="34" charset="0"/>
              </a:rPr>
              <a:t>Almanya</a:t>
            </a:r>
            <a:r>
              <a:rPr lang="en-US" sz="2400" dirty="0" err="1" smtClean="0">
                <a:latin typeface="+mj-lt"/>
                <a:cs typeface="Arial" pitchFamily="34" charset="0"/>
              </a:rPr>
              <a:t>’da</a:t>
            </a:r>
            <a:r>
              <a:rPr lang="en-US" sz="2400" dirty="0" smtClean="0">
                <a:latin typeface="+mj-lt"/>
                <a:cs typeface="Arial" pitchFamily="34" charset="0"/>
              </a:rPr>
              <a:t> her </a:t>
            </a:r>
            <a:r>
              <a:rPr lang="en-US" sz="2400" dirty="0" err="1" smtClean="0">
                <a:latin typeface="+mj-lt"/>
                <a:cs typeface="Arial" pitchFamily="34" charset="0"/>
              </a:rPr>
              <a:t>yıl</a:t>
            </a:r>
            <a:r>
              <a:rPr lang="en-US" sz="2400" dirty="0" smtClean="0">
                <a:latin typeface="+mj-lt"/>
                <a:cs typeface="Arial" pitchFamily="34" charset="0"/>
              </a:rPr>
              <a:t> </a:t>
            </a:r>
            <a:r>
              <a:rPr lang="en-US" sz="2400" dirty="0" smtClean="0">
                <a:solidFill>
                  <a:srgbClr val="0033CC"/>
                </a:solidFill>
                <a:latin typeface="+mj-lt"/>
                <a:cs typeface="Arial" pitchFamily="34" charset="0"/>
              </a:rPr>
              <a:t>40.000</a:t>
            </a:r>
            <a:r>
              <a:rPr lang="en-US" sz="2400" dirty="0" smtClean="0">
                <a:latin typeface="+mj-lt"/>
                <a:cs typeface="Arial" pitchFamily="34" charset="0"/>
              </a:rPr>
              <a:t>, </a:t>
            </a:r>
            <a:r>
              <a:rPr lang="en-US" sz="2400" dirty="0" err="1" smtClean="0">
                <a:solidFill>
                  <a:srgbClr val="0033CC"/>
                </a:solidFill>
                <a:latin typeface="+mj-lt"/>
                <a:cs typeface="Arial" pitchFamily="34" charset="0"/>
              </a:rPr>
              <a:t>ABD’</a:t>
            </a:r>
            <a:r>
              <a:rPr lang="en-US" sz="2400" dirty="0" err="1" smtClean="0">
                <a:latin typeface="+mj-lt"/>
                <a:cs typeface="Arial" pitchFamily="34" charset="0"/>
              </a:rPr>
              <a:t>de</a:t>
            </a:r>
            <a:r>
              <a:rPr lang="en-US" sz="2400" dirty="0" smtClean="0">
                <a:latin typeface="+mj-lt"/>
                <a:cs typeface="Arial" pitchFamily="34" charset="0"/>
              </a:rPr>
              <a:t> </a:t>
            </a:r>
            <a:r>
              <a:rPr lang="en-US" sz="2400" dirty="0" smtClean="0">
                <a:solidFill>
                  <a:srgbClr val="0033CC"/>
                </a:solidFill>
                <a:latin typeface="+mj-lt"/>
                <a:cs typeface="Arial" pitchFamily="34" charset="0"/>
              </a:rPr>
              <a:t>400.000</a:t>
            </a:r>
            <a:r>
              <a:rPr lang="en-US" sz="2400" dirty="0" smtClean="0">
                <a:latin typeface="+mj-lt"/>
                <a:cs typeface="Arial" pitchFamily="34" charset="0"/>
              </a:rPr>
              <a:t> </a:t>
            </a:r>
            <a:r>
              <a:rPr lang="en-US" sz="2400" dirty="0" err="1" smtClean="0">
                <a:latin typeface="+mj-lt"/>
                <a:cs typeface="Arial" pitchFamily="34" charset="0"/>
              </a:rPr>
              <a:t>dolayında</a:t>
            </a:r>
            <a:r>
              <a:rPr lang="en-US" sz="2400" dirty="0" smtClean="0">
                <a:latin typeface="+mj-lt"/>
                <a:cs typeface="Arial" pitchFamily="34" charset="0"/>
              </a:rPr>
              <a:t> </a:t>
            </a:r>
            <a:r>
              <a:rPr lang="en-US" sz="2400" dirty="0" err="1" smtClean="0">
                <a:latin typeface="+mj-lt"/>
                <a:cs typeface="Arial" pitchFamily="34" charset="0"/>
              </a:rPr>
              <a:t>meslek</a:t>
            </a:r>
            <a:r>
              <a:rPr lang="en-US" sz="2400" dirty="0" smtClean="0">
                <a:latin typeface="+mj-lt"/>
                <a:cs typeface="Arial" pitchFamily="34" charset="0"/>
              </a:rPr>
              <a:t> </a:t>
            </a:r>
            <a:r>
              <a:rPr lang="en-US" sz="2400" dirty="0" err="1" smtClean="0">
                <a:latin typeface="+mj-lt"/>
                <a:cs typeface="Arial" pitchFamily="34" charset="0"/>
              </a:rPr>
              <a:t>hastalığı</a:t>
            </a:r>
            <a:r>
              <a:rPr lang="en-US" sz="2400" dirty="0" smtClean="0">
                <a:latin typeface="+mj-lt"/>
                <a:cs typeface="Arial" pitchFamily="34" charset="0"/>
              </a:rPr>
              <a:t> </a:t>
            </a:r>
            <a:r>
              <a:rPr lang="en-US" sz="2400" dirty="0" err="1" smtClean="0">
                <a:latin typeface="+mj-lt"/>
                <a:cs typeface="Arial" pitchFamily="34" charset="0"/>
              </a:rPr>
              <a:t>olgusunun</a:t>
            </a:r>
            <a:r>
              <a:rPr lang="en-US" sz="2400" dirty="0" smtClean="0">
                <a:latin typeface="+mj-lt"/>
                <a:cs typeface="Arial" pitchFamily="34" charset="0"/>
              </a:rPr>
              <a:t> </a:t>
            </a:r>
            <a:r>
              <a:rPr lang="en-US" sz="2400" dirty="0" err="1" smtClean="0">
                <a:latin typeface="+mj-lt"/>
                <a:cs typeface="Arial" pitchFamily="34" charset="0"/>
              </a:rPr>
              <a:t>rapor</a:t>
            </a:r>
            <a:r>
              <a:rPr lang="en-US" sz="2400" dirty="0" smtClean="0">
                <a:latin typeface="+mj-lt"/>
                <a:cs typeface="Arial" pitchFamily="34" charset="0"/>
              </a:rPr>
              <a:t> </a:t>
            </a:r>
            <a:r>
              <a:rPr lang="en-US" sz="2400" dirty="0" err="1" smtClean="0">
                <a:latin typeface="+mj-lt"/>
                <a:cs typeface="Arial" pitchFamily="34" charset="0"/>
              </a:rPr>
              <a:t>edildiği</a:t>
            </a:r>
            <a:r>
              <a:rPr lang="en-US" sz="2400" dirty="0" smtClean="0">
                <a:latin typeface="+mj-lt"/>
                <a:cs typeface="Arial" pitchFamily="34" charset="0"/>
              </a:rPr>
              <a:t> </a:t>
            </a:r>
            <a:r>
              <a:rPr lang="en-US" sz="2400" dirty="0" err="1" smtClean="0">
                <a:latin typeface="+mj-lt"/>
                <a:cs typeface="Arial" pitchFamily="34" charset="0"/>
              </a:rPr>
              <a:t>bilinmektedir</a:t>
            </a:r>
            <a:r>
              <a:rPr lang="en-US" sz="2400" dirty="0" smtClean="0">
                <a:latin typeface="+mj-lt"/>
                <a:cs typeface="Arial" pitchFamily="34" charset="0"/>
              </a:rPr>
              <a:t>.  Bu </a:t>
            </a:r>
            <a:r>
              <a:rPr lang="en-US" sz="2400" dirty="0" err="1" smtClean="0">
                <a:latin typeface="+mj-lt"/>
                <a:cs typeface="Arial" pitchFamily="34" charset="0"/>
              </a:rPr>
              <a:t>paralelde</a:t>
            </a:r>
            <a:r>
              <a:rPr lang="en-US" sz="2400" dirty="0" smtClean="0">
                <a:latin typeface="+mj-lt"/>
                <a:cs typeface="Arial" pitchFamily="34" charset="0"/>
              </a:rPr>
              <a:t> </a:t>
            </a:r>
            <a:r>
              <a:rPr lang="en-US" sz="2400" dirty="0" err="1" smtClean="0">
                <a:latin typeface="+mj-lt"/>
                <a:cs typeface="Arial" pitchFamily="34" charset="0"/>
              </a:rPr>
              <a:t>bir</a:t>
            </a:r>
            <a:r>
              <a:rPr lang="en-US" sz="2400" dirty="0" smtClean="0">
                <a:latin typeface="+mj-lt"/>
                <a:cs typeface="Arial" pitchFamily="34" charset="0"/>
              </a:rPr>
              <a:t> </a:t>
            </a:r>
            <a:r>
              <a:rPr lang="en-US" sz="2400" dirty="0" err="1" smtClean="0">
                <a:latin typeface="+mj-lt"/>
                <a:cs typeface="Arial" pitchFamily="34" charset="0"/>
              </a:rPr>
              <a:t>hesaplama</a:t>
            </a:r>
            <a:r>
              <a:rPr lang="en-US" sz="2400" dirty="0" smtClean="0">
                <a:latin typeface="+mj-lt"/>
                <a:cs typeface="Arial" pitchFamily="34" charset="0"/>
              </a:rPr>
              <a:t> </a:t>
            </a:r>
            <a:r>
              <a:rPr lang="en-US" sz="2400" dirty="0" err="1" smtClean="0">
                <a:latin typeface="+mj-lt"/>
                <a:cs typeface="Arial" pitchFamily="34" charset="0"/>
              </a:rPr>
              <a:t>yapılacak</a:t>
            </a:r>
            <a:r>
              <a:rPr lang="en-US" sz="2400" dirty="0" smtClean="0">
                <a:latin typeface="+mj-lt"/>
                <a:cs typeface="Arial" pitchFamily="34" charset="0"/>
              </a:rPr>
              <a:t> </a:t>
            </a:r>
            <a:r>
              <a:rPr lang="en-US" sz="2400" dirty="0" err="1" smtClean="0">
                <a:latin typeface="+mj-lt"/>
                <a:cs typeface="Arial" pitchFamily="34" charset="0"/>
              </a:rPr>
              <a:t>olunursa</a:t>
            </a:r>
            <a:r>
              <a:rPr lang="en-US" sz="2400" dirty="0" smtClean="0">
                <a:latin typeface="+mj-lt"/>
                <a:cs typeface="Arial" pitchFamily="34" charset="0"/>
              </a:rPr>
              <a:t>, </a:t>
            </a:r>
            <a:r>
              <a:rPr lang="en-US" sz="2400" dirty="0" err="1" smtClean="0">
                <a:solidFill>
                  <a:srgbClr val="FF0000"/>
                </a:solidFill>
                <a:latin typeface="+mj-lt"/>
                <a:cs typeface="Arial" pitchFamily="34" charset="0"/>
              </a:rPr>
              <a:t>Türkiye’de</a:t>
            </a:r>
            <a:r>
              <a:rPr lang="en-US" sz="2400" dirty="0" smtClean="0">
                <a:solidFill>
                  <a:srgbClr val="FF0000"/>
                </a:solidFill>
                <a:latin typeface="+mj-lt"/>
                <a:cs typeface="Arial" pitchFamily="34" charset="0"/>
              </a:rPr>
              <a:t> 20.000 </a:t>
            </a:r>
            <a:r>
              <a:rPr lang="en-US" sz="2400" dirty="0" err="1" smtClean="0">
                <a:solidFill>
                  <a:srgbClr val="FF0000"/>
                </a:solidFill>
                <a:latin typeface="+mj-lt"/>
                <a:cs typeface="Arial" pitchFamily="34" charset="0"/>
              </a:rPr>
              <a:t>kadar</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meslek</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hastalığı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vakası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olabileceği</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varsayılabilir</a:t>
            </a:r>
            <a:r>
              <a:rPr lang="en-US" sz="2400" dirty="0" smtClean="0">
                <a:solidFill>
                  <a:srgbClr val="FF0000"/>
                </a:solidFill>
                <a:latin typeface="+mj-lt"/>
                <a:cs typeface="Arial" pitchFamily="34" charset="0"/>
              </a:rPr>
              <a:t>. </a:t>
            </a:r>
            <a:endParaRPr lang="en-US" sz="2400" dirty="0" smtClean="0">
              <a:latin typeface="+mj-lt"/>
              <a:cs typeface="Arial" pitchFamily="34" charset="0"/>
            </a:endParaRPr>
          </a:p>
          <a:p>
            <a:pPr algn="just">
              <a:lnSpc>
                <a:spcPct val="80000"/>
              </a:lnSpc>
              <a:buFontTx/>
              <a:buChar char="•"/>
            </a:pPr>
            <a:r>
              <a:rPr lang="en-US" sz="2400" dirty="0" err="1" smtClean="0">
                <a:latin typeface="+mj-lt"/>
                <a:cs typeface="Arial" pitchFamily="34" charset="0"/>
              </a:rPr>
              <a:t>Ülkemizde</a:t>
            </a:r>
            <a:r>
              <a:rPr lang="en-US" sz="2400" dirty="0" smtClean="0">
                <a:latin typeface="+mj-lt"/>
                <a:cs typeface="Arial" pitchFamily="34" charset="0"/>
              </a:rPr>
              <a:t> </a:t>
            </a:r>
            <a:r>
              <a:rPr lang="en-US" sz="2400" dirty="0" err="1" smtClean="0">
                <a:latin typeface="+mj-lt"/>
                <a:cs typeface="Arial" pitchFamily="34" charset="0"/>
              </a:rPr>
              <a:t>halen</a:t>
            </a:r>
            <a:r>
              <a:rPr lang="en-US" sz="2400" dirty="0" smtClean="0">
                <a:latin typeface="+mj-lt"/>
                <a:cs typeface="Arial" pitchFamily="34" charset="0"/>
              </a:rPr>
              <a:t> </a:t>
            </a:r>
            <a:r>
              <a:rPr lang="en-US" sz="2400" dirty="0" smtClean="0">
                <a:solidFill>
                  <a:srgbClr val="FF0000"/>
                </a:solidFill>
                <a:latin typeface="+mj-lt"/>
                <a:cs typeface="Arial" pitchFamily="34" charset="0"/>
              </a:rPr>
              <a:t>İstanbul, Ankara </a:t>
            </a:r>
            <a:r>
              <a:rPr lang="en-US" sz="2400" dirty="0" err="1" smtClean="0">
                <a:solidFill>
                  <a:srgbClr val="FF0000"/>
                </a:solidFill>
                <a:latin typeface="+mj-lt"/>
                <a:cs typeface="Arial" pitchFamily="34" charset="0"/>
              </a:rPr>
              <a:t>ve</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Zonguldak’ta</a:t>
            </a:r>
            <a:r>
              <a:rPr lang="en-US" sz="2400" dirty="0" smtClean="0">
                <a:latin typeface="+mj-lt"/>
                <a:cs typeface="Arial" pitchFamily="34" charset="0"/>
              </a:rPr>
              <a:t> </a:t>
            </a:r>
            <a:r>
              <a:rPr lang="en-US" sz="2400" dirty="0" err="1" smtClean="0">
                <a:latin typeface="+mj-lt"/>
                <a:cs typeface="Arial" pitchFamily="34" charset="0"/>
              </a:rPr>
              <a:t>olmak</a:t>
            </a:r>
            <a:r>
              <a:rPr lang="en-US" sz="2400" dirty="0" smtClean="0">
                <a:latin typeface="+mj-lt"/>
                <a:cs typeface="Arial" pitchFamily="34" charset="0"/>
              </a:rPr>
              <a:t> </a:t>
            </a:r>
            <a:r>
              <a:rPr lang="en-US" sz="2400" dirty="0" err="1" smtClean="0">
                <a:latin typeface="+mj-lt"/>
                <a:cs typeface="Arial" pitchFamily="34" charset="0"/>
              </a:rPr>
              <a:t>üzere</a:t>
            </a:r>
            <a:r>
              <a:rPr lang="en-US" sz="2400" dirty="0" smtClean="0">
                <a:latin typeface="+mj-lt"/>
                <a:cs typeface="Arial" pitchFamily="34" charset="0"/>
              </a:rPr>
              <a:t> </a:t>
            </a:r>
          </a:p>
          <a:p>
            <a:pPr algn="just">
              <a:lnSpc>
                <a:spcPct val="80000"/>
              </a:lnSpc>
              <a:buFontTx/>
              <a:buNone/>
            </a:pPr>
            <a:r>
              <a:rPr lang="en-US" sz="2400" dirty="0" smtClean="0">
                <a:solidFill>
                  <a:srgbClr val="0033CC"/>
                </a:solidFill>
                <a:latin typeface="+mj-lt"/>
                <a:cs typeface="Arial" pitchFamily="34" charset="0"/>
              </a:rPr>
              <a:t>     </a:t>
            </a:r>
            <a:r>
              <a:rPr lang="en-US" sz="2400" dirty="0" err="1" smtClean="0">
                <a:solidFill>
                  <a:srgbClr val="0033CC"/>
                </a:solidFill>
                <a:latin typeface="+mj-lt"/>
                <a:cs typeface="Arial" pitchFamily="34" charset="0"/>
              </a:rPr>
              <a:t>üç</a:t>
            </a:r>
            <a:r>
              <a:rPr lang="en-US" sz="2400" dirty="0" smtClean="0">
                <a:solidFill>
                  <a:srgbClr val="0033CC"/>
                </a:solidFill>
                <a:latin typeface="+mj-lt"/>
                <a:cs typeface="Arial" pitchFamily="34" charset="0"/>
              </a:rPr>
              <a:t> </a:t>
            </a:r>
            <a:r>
              <a:rPr lang="en-US" sz="2400" dirty="0" err="1" smtClean="0">
                <a:solidFill>
                  <a:srgbClr val="0033CC"/>
                </a:solidFill>
                <a:latin typeface="+mj-lt"/>
                <a:cs typeface="Arial" pitchFamily="34" charset="0"/>
              </a:rPr>
              <a:t>Meslek</a:t>
            </a:r>
            <a:r>
              <a:rPr lang="en-US" sz="2400" dirty="0" smtClean="0">
                <a:solidFill>
                  <a:srgbClr val="0033CC"/>
                </a:solidFill>
                <a:latin typeface="+mj-lt"/>
                <a:cs typeface="Arial" pitchFamily="34" charset="0"/>
              </a:rPr>
              <a:t> </a:t>
            </a:r>
            <a:r>
              <a:rPr lang="en-US" sz="2400" dirty="0" err="1" smtClean="0">
                <a:solidFill>
                  <a:srgbClr val="0033CC"/>
                </a:solidFill>
                <a:latin typeface="+mj-lt"/>
                <a:cs typeface="Arial" pitchFamily="34" charset="0"/>
              </a:rPr>
              <a:t>Hastalıkları</a:t>
            </a:r>
            <a:r>
              <a:rPr lang="en-US" sz="2400" dirty="0" smtClean="0">
                <a:solidFill>
                  <a:srgbClr val="0033CC"/>
                </a:solidFill>
                <a:latin typeface="+mj-lt"/>
                <a:cs typeface="Arial" pitchFamily="34" charset="0"/>
              </a:rPr>
              <a:t> </a:t>
            </a:r>
            <a:r>
              <a:rPr lang="en-US" sz="2400" dirty="0" err="1" smtClean="0">
                <a:solidFill>
                  <a:srgbClr val="0033CC"/>
                </a:solidFill>
                <a:latin typeface="+mj-lt"/>
                <a:cs typeface="Arial" pitchFamily="34" charset="0"/>
              </a:rPr>
              <a:t>Hastanesi</a:t>
            </a:r>
            <a:r>
              <a:rPr lang="en-US" sz="2400" dirty="0" smtClean="0">
                <a:latin typeface="+mj-lt"/>
                <a:cs typeface="Arial" pitchFamily="34" charset="0"/>
              </a:rPr>
              <a:t> </a:t>
            </a:r>
            <a:r>
              <a:rPr lang="en-US" sz="2400" dirty="0" err="1" smtClean="0">
                <a:latin typeface="+mj-lt"/>
                <a:cs typeface="Arial" pitchFamily="34" charset="0"/>
              </a:rPr>
              <a:t>bulunmaktadır</a:t>
            </a:r>
            <a:r>
              <a:rPr lang="en-US" sz="2400" dirty="0" smtClean="0">
                <a:latin typeface="+mj-lt"/>
                <a:cs typeface="Arial" pitchFamily="34" charset="0"/>
              </a:rPr>
              <a:t>. </a:t>
            </a:r>
            <a:r>
              <a:rPr lang="en-US" sz="2400" dirty="0" err="1" smtClean="0">
                <a:latin typeface="+mj-lt"/>
                <a:cs typeface="Arial" pitchFamily="34" charset="0"/>
              </a:rPr>
              <a:t>Meslek</a:t>
            </a:r>
            <a:r>
              <a:rPr lang="en-US" sz="2400" dirty="0" smtClean="0">
                <a:latin typeface="+mj-lt"/>
                <a:cs typeface="Arial" pitchFamily="34" charset="0"/>
              </a:rPr>
              <a:t> </a:t>
            </a:r>
            <a:r>
              <a:rPr lang="en-US" sz="2400" dirty="0" err="1" smtClean="0">
                <a:latin typeface="+mj-lt"/>
                <a:cs typeface="Arial" pitchFamily="34" charset="0"/>
              </a:rPr>
              <a:t>hastalıkları</a:t>
            </a:r>
            <a:r>
              <a:rPr lang="en-US" sz="2400" dirty="0" smtClean="0">
                <a:latin typeface="+mj-lt"/>
                <a:cs typeface="Arial" pitchFamily="34" charset="0"/>
              </a:rPr>
              <a:t> </a:t>
            </a:r>
            <a:r>
              <a:rPr lang="en-US" sz="2400" dirty="0" err="1" smtClean="0">
                <a:latin typeface="+mj-lt"/>
                <a:cs typeface="Arial" pitchFamily="34" charset="0"/>
              </a:rPr>
              <a:t>olgusu</a:t>
            </a:r>
            <a:r>
              <a:rPr lang="en-US" sz="2400" dirty="0" smtClean="0">
                <a:latin typeface="+mj-lt"/>
                <a:cs typeface="Arial" pitchFamily="34" charset="0"/>
              </a:rPr>
              <a:t> </a:t>
            </a:r>
            <a:r>
              <a:rPr lang="en-US" sz="2400" dirty="0" err="1" smtClean="0">
                <a:latin typeface="+mj-lt"/>
                <a:cs typeface="Arial" pitchFamily="34" charset="0"/>
              </a:rPr>
              <a:t>sayısının</a:t>
            </a:r>
            <a:r>
              <a:rPr lang="en-US" sz="2400" dirty="0" smtClean="0">
                <a:latin typeface="+mj-lt"/>
                <a:cs typeface="Arial" pitchFamily="34" charset="0"/>
              </a:rPr>
              <a:t> </a:t>
            </a:r>
            <a:r>
              <a:rPr lang="en-US" sz="2400" dirty="0" err="1" smtClean="0">
                <a:solidFill>
                  <a:srgbClr val="FF0000"/>
                </a:solidFill>
                <a:latin typeface="+mj-lt"/>
                <a:cs typeface="Arial" pitchFamily="34" charset="0"/>
              </a:rPr>
              <a:t>yüzde</a:t>
            </a:r>
            <a:r>
              <a:rPr lang="en-US" sz="2400" dirty="0" smtClean="0">
                <a:solidFill>
                  <a:srgbClr val="FF0000"/>
                </a:solidFill>
                <a:latin typeface="+mj-lt"/>
                <a:cs typeface="Arial" pitchFamily="34" charset="0"/>
              </a:rPr>
              <a:t> 80’inden </a:t>
            </a:r>
            <a:r>
              <a:rPr lang="en-US" sz="2400" dirty="0" err="1" smtClean="0">
                <a:solidFill>
                  <a:srgbClr val="FF0000"/>
                </a:solidFill>
                <a:latin typeface="+mj-lt"/>
                <a:cs typeface="Arial" pitchFamily="34" charset="0"/>
              </a:rPr>
              <a:t>fazlası</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bu</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üç</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ilde</a:t>
            </a:r>
            <a:r>
              <a:rPr lang="en-US" sz="2400" dirty="0" smtClean="0">
                <a:solidFill>
                  <a:srgbClr val="FF0000"/>
                </a:solidFill>
                <a:latin typeface="+mj-lt"/>
                <a:cs typeface="Arial" pitchFamily="34" charset="0"/>
              </a:rPr>
              <a:t> </a:t>
            </a:r>
            <a:r>
              <a:rPr lang="en-US" sz="2400" dirty="0" err="1" smtClean="0">
                <a:latin typeface="+mj-lt"/>
                <a:cs typeface="Arial" pitchFamily="34" charset="0"/>
              </a:rPr>
              <a:t>görülmektedir</a:t>
            </a:r>
            <a:r>
              <a:rPr lang="en-US" sz="2400" dirty="0" smtClean="0">
                <a:latin typeface="+mj-lt"/>
                <a:cs typeface="Arial" pitchFamily="34" charset="0"/>
              </a:rPr>
              <a:t>. </a:t>
            </a:r>
            <a:r>
              <a:rPr lang="en-US" sz="2400" dirty="0" err="1" smtClean="0">
                <a:latin typeface="+mj-lt"/>
                <a:cs typeface="Arial" pitchFamily="34" charset="0"/>
              </a:rPr>
              <a:t>Oysa</a:t>
            </a:r>
            <a:r>
              <a:rPr lang="en-US" sz="2400" dirty="0" smtClean="0">
                <a:latin typeface="+mj-lt"/>
                <a:cs typeface="Arial" pitchFamily="34" charset="0"/>
              </a:rPr>
              <a:t> </a:t>
            </a:r>
            <a:r>
              <a:rPr lang="en-US" sz="2400" dirty="0" err="1" smtClean="0">
                <a:latin typeface="+mj-lt"/>
                <a:cs typeface="Arial" pitchFamily="34" charset="0"/>
              </a:rPr>
              <a:t>toplam</a:t>
            </a:r>
            <a:r>
              <a:rPr lang="en-US" sz="2400" dirty="0" smtClean="0">
                <a:latin typeface="+mj-lt"/>
                <a:cs typeface="Arial" pitchFamily="34" charset="0"/>
              </a:rPr>
              <a:t> </a:t>
            </a:r>
            <a:r>
              <a:rPr lang="en-US" sz="2400" dirty="0" err="1" smtClean="0">
                <a:latin typeface="+mj-lt"/>
                <a:cs typeface="Arial" pitchFamily="34" charset="0"/>
              </a:rPr>
              <a:t>işyerlerinin</a:t>
            </a:r>
            <a:r>
              <a:rPr lang="en-US" sz="2400" dirty="0" smtClean="0">
                <a:latin typeface="+mj-lt"/>
                <a:cs typeface="Arial" pitchFamily="34" charset="0"/>
              </a:rPr>
              <a:t> </a:t>
            </a:r>
            <a:r>
              <a:rPr lang="en-US" sz="2400" dirty="0" err="1" smtClean="0">
                <a:latin typeface="+mj-lt"/>
                <a:cs typeface="Arial" pitchFamily="34" charset="0"/>
              </a:rPr>
              <a:t>ve</a:t>
            </a:r>
            <a:r>
              <a:rPr lang="en-US" sz="2400" dirty="0" smtClean="0">
                <a:latin typeface="+mj-lt"/>
                <a:cs typeface="Arial" pitchFamily="34" charset="0"/>
              </a:rPr>
              <a:t> </a:t>
            </a:r>
            <a:r>
              <a:rPr lang="en-US" sz="2400" dirty="0" err="1" smtClean="0">
                <a:latin typeface="+mj-lt"/>
                <a:cs typeface="Arial" pitchFamily="34" charset="0"/>
              </a:rPr>
              <a:t>işçilerin</a:t>
            </a:r>
            <a:r>
              <a:rPr lang="en-US" sz="2400" dirty="0" smtClean="0">
                <a:latin typeface="+mj-lt"/>
                <a:cs typeface="Arial" pitchFamily="34" charset="0"/>
              </a:rPr>
              <a:t> </a:t>
            </a:r>
            <a:r>
              <a:rPr lang="en-US" sz="2400" dirty="0" err="1" smtClean="0">
                <a:solidFill>
                  <a:srgbClr val="FF0000"/>
                </a:solidFill>
                <a:latin typeface="+mj-lt"/>
                <a:cs typeface="Arial" pitchFamily="34" charset="0"/>
              </a:rPr>
              <a:t>ancak</a:t>
            </a:r>
            <a:r>
              <a:rPr lang="en-US" sz="2400" dirty="0" smtClean="0">
                <a:solidFill>
                  <a:srgbClr val="FF0000"/>
                </a:solidFill>
                <a:latin typeface="+mj-lt"/>
                <a:cs typeface="Arial" pitchFamily="34" charset="0"/>
              </a:rPr>
              <a:t> </a:t>
            </a:r>
            <a:r>
              <a:rPr lang="en-US" sz="2400" dirty="0" err="1" smtClean="0">
                <a:solidFill>
                  <a:srgbClr val="FF0000"/>
                </a:solidFill>
                <a:latin typeface="+mj-lt"/>
                <a:cs typeface="Arial" pitchFamily="34" charset="0"/>
              </a:rPr>
              <a:t>yüzde</a:t>
            </a:r>
            <a:r>
              <a:rPr lang="en-US" sz="2400" dirty="0" smtClean="0">
                <a:solidFill>
                  <a:srgbClr val="FF0000"/>
                </a:solidFill>
                <a:latin typeface="+mj-lt"/>
                <a:cs typeface="Arial" pitchFamily="34" charset="0"/>
              </a:rPr>
              <a:t> 40’ı </a:t>
            </a:r>
            <a:r>
              <a:rPr lang="en-US" sz="2400" dirty="0" err="1" smtClean="0">
                <a:solidFill>
                  <a:srgbClr val="FF0000"/>
                </a:solidFill>
                <a:latin typeface="+mj-lt"/>
                <a:cs typeface="Arial" pitchFamily="34" charset="0"/>
              </a:rPr>
              <a:t>bu</a:t>
            </a:r>
            <a:r>
              <a:rPr lang="en-US" sz="2400" dirty="0" smtClean="0">
                <a:solidFill>
                  <a:srgbClr val="FF0000"/>
                </a:solidFill>
                <a:latin typeface="+mj-lt"/>
                <a:cs typeface="Arial" pitchFamily="34" charset="0"/>
              </a:rPr>
              <a:t> 3 </a:t>
            </a:r>
            <a:r>
              <a:rPr lang="en-US" sz="2400" dirty="0" err="1" smtClean="0">
                <a:solidFill>
                  <a:srgbClr val="FF0000"/>
                </a:solidFill>
                <a:latin typeface="+mj-lt"/>
                <a:cs typeface="Arial" pitchFamily="34" charset="0"/>
              </a:rPr>
              <a:t>ilde</a:t>
            </a:r>
            <a:r>
              <a:rPr lang="en-US" sz="2400" dirty="0" smtClean="0">
                <a:solidFill>
                  <a:srgbClr val="FF0000"/>
                </a:solidFill>
                <a:latin typeface="+mj-lt"/>
                <a:cs typeface="Arial" pitchFamily="34" charset="0"/>
              </a:rPr>
              <a:t> </a:t>
            </a:r>
            <a:r>
              <a:rPr lang="en-US" sz="2400" dirty="0" err="1" smtClean="0">
                <a:latin typeface="+mj-lt"/>
                <a:cs typeface="Arial" pitchFamily="34" charset="0"/>
              </a:rPr>
              <a:t>bulunmaktadır</a:t>
            </a:r>
            <a:r>
              <a:rPr lang="en-US" sz="2400" dirty="0" smtClean="0">
                <a:latin typeface="+mj-lt"/>
                <a:cs typeface="Arial" pitchFamily="34" charset="0"/>
              </a:rPr>
              <a:t>. </a:t>
            </a:r>
            <a:r>
              <a:rPr lang="en-US" sz="2400" dirty="0" smtClean="0">
                <a:solidFill>
                  <a:srgbClr val="0070C0"/>
                </a:solidFill>
                <a:latin typeface="+mj-lt"/>
                <a:cs typeface="Arial" pitchFamily="34" charset="0"/>
              </a:rPr>
              <a:t>Adana,  </a:t>
            </a:r>
            <a:r>
              <a:rPr lang="en-US" sz="2400" dirty="0" err="1" smtClean="0">
                <a:solidFill>
                  <a:srgbClr val="0070C0"/>
                </a:solidFill>
                <a:latin typeface="+mj-lt"/>
                <a:cs typeface="Arial" pitchFamily="34" charset="0"/>
              </a:rPr>
              <a:t>Kocaeli</a:t>
            </a:r>
            <a:r>
              <a:rPr lang="en-US" sz="2400" dirty="0" smtClean="0">
                <a:solidFill>
                  <a:srgbClr val="0070C0"/>
                </a:solidFill>
                <a:latin typeface="+mj-lt"/>
                <a:cs typeface="Arial" pitchFamily="34" charset="0"/>
              </a:rPr>
              <a:t>, Bursa, İzmir, Gaziantep </a:t>
            </a:r>
            <a:r>
              <a:rPr lang="en-US" sz="2400" dirty="0" err="1" smtClean="0">
                <a:solidFill>
                  <a:srgbClr val="0070C0"/>
                </a:solidFill>
                <a:latin typeface="+mj-lt"/>
                <a:cs typeface="Arial" pitchFamily="34" charset="0"/>
              </a:rPr>
              <a:t>gibi</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sanayileşmiş</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işçilerin</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yoğun</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olarak</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çalıştıkları</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iller</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meslek</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hastalıkları</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hastanelerinden</a:t>
            </a:r>
            <a:r>
              <a:rPr lang="en-US" sz="2400" dirty="0" smtClean="0">
                <a:solidFill>
                  <a:srgbClr val="0070C0"/>
                </a:solidFill>
                <a:latin typeface="+mj-lt"/>
                <a:cs typeface="Arial" pitchFamily="34" charset="0"/>
              </a:rPr>
              <a:t> </a:t>
            </a:r>
            <a:r>
              <a:rPr lang="en-US" sz="2400" dirty="0" err="1" smtClean="0">
                <a:solidFill>
                  <a:srgbClr val="0070C0"/>
                </a:solidFill>
                <a:latin typeface="+mj-lt"/>
                <a:cs typeface="Arial" pitchFamily="34" charset="0"/>
              </a:rPr>
              <a:t>yoksundur</a:t>
            </a:r>
            <a:r>
              <a:rPr lang="en-US" sz="2400" dirty="0" smtClean="0">
                <a:solidFill>
                  <a:srgbClr val="0070C0"/>
                </a:solidFill>
                <a:latin typeface="+mj-lt"/>
                <a:cs typeface="Arial" pitchFamily="34" charset="0"/>
              </a:rPr>
              <a:t>. </a:t>
            </a:r>
            <a:endParaRPr lang="en-GB" sz="2400" dirty="0" smtClean="0">
              <a:solidFill>
                <a:srgbClr val="0070C0"/>
              </a:solidFill>
              <a:latin typeface="+mj-lt"/>
              <a:cs typeface="Arial" pitchFamily="34" charset="0"/>
            </a:endParaRPr>
          </a:p>
        </p:txBody>
      </p:sp>
    </p:spTree>
    <p:extLst>
      <p:ext uri="{BB962C8B-B14F-4D97-AF65-F5344CB8AC3E}">
        <p14:creationId xmlns:p14="http://schemas.microsoft.com/office/powerpoint/2010/main" val="6184862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405" name="Group 125"/>
          <p:cNvGraphicFramePr>
            <a:graphicFrameLocks noGrp="1"/>
          </p:cNvGraphicFramePr>
          <p:nvPr>
            <p:extLst>
              <p:ext uri="{D42A27DB-BD31-4B8C-83A1-F6EECF244321}">
                <p14:modId xmlns:p14="http://schemas.microsoft.com/office/powerpoint/2010/main" val="2074771811"/>
              </p:ext>
            </p:extLst>
          </p:nvPr>
        </p:nvGraphicFramePr>
        <p:xfrm>
          <a:off x="107504" y="-162527"/>
          <a:ext cx="9001000" cy="6975903"/>
        </p:xfrm>
        <a:graphic>
          <a:graphicData uri="http://schemas.openxmlformats.org/drawingml/2006/table">
            <a:tbl>
              <a:tblPr/>
              <a:tblGrid>
                <a:gridCol w="217092"/>
                <a:gridCol w="570856"/>
                <a:gridCol w="370643"/>
                <a:gridCol w="6898248"/>
                <a:gridCol w="944161"/>
              </a:tblGrid>
              <a:tr h="478299">
                <a:tc gridSpan="4">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Black" pitchFamily="34" charset="0"/>
                          <a:cs typeface="Times New Roman" pitchFamily="18" charset="0"/>
                        </a:rPr>
                        <a:t>İŞ KAZALARININ KAZA SEBEPLERİNE GÖRE DAĞILIMI-2003</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KOD NO</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dirty="0" smtClean="0">
                          <a:ln>
                            <a:noFill/>
                          </a:ln>
                          <a:solidFill>
                            <a:schemeClr val="tx1"/>
                          </a:solidFill>
                          <a:effectLst/>
                          <a:latin typeface="Arial" pitchFamily="34" charset="0"/>
                          <a:cs typeface="Times New Roman" pitchFamily="18" charset="0"/>
                        </a:rPr>
                        <a:t>KAZALARIN SEBEPLERİ                                                            </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100- TAŞIT KAZALARI </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2970</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300- KİŞİLERİN DÜŞMESİ</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200" b="0" i="0" u="none" strike="noStrike" cap="none" normalizeH="0" baseline="0" dirty="0" smtClean="0">
                          <a:ln>
                            <a:noFill/>
                          </a:ln>
                          <a:solidFill>
                            <a:srgbClr val="FF0000"/>
                          </a:solidFill>
                          <a:effectLst/>
                          <a:latin typeface="Arial TUR" charset="-94"/>
                          <a:cs typeface="Times New Roman" pitchFamily="18" charset="0"/>
                        </a:rPr>
                        <a:t>9119</a:t>
                      </a:r>
                      <a:endParaRPr kumimoji="0" lang="tr-TR" sz="1200" b="0"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400- MAKİNELERİN SEBEP OLDUĞU KAZALAR</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1" i="0" u="none" strike="noStrike" cap="none" normalizeH="0" baseline="0" dirty="0" smtClean="0">
                          <a:ln>
                            <a:noFill/>
                          </a:ln>
                          <a:solidFill>
                            <a:srgbClr val="FF0000"/>
                          </a:solidFill>
                          <a:effectLst/>
                          <a:latin typeface="Arial TUR" charset="-94"/>
                          <a:cs typeface="Times New Roman" pitchFamily="18" charset="0"/>
                        </a:rPr>
                        <a:t>10295</a:t>
                      </a:r>
                      <a:endParaRPr kumimoji="0" lang="tr-TR" sz="17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500- PATLAMA SONUCU ÇIKAN KAZALAR</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921</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600- NORMAL SINIRLAR DIŞINDAKİ ISILARA  MARUZ KALMAK VEYA TEMAS ETMEK</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1800</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700- DÜŞEN CİSİMLERİN ÇARPIP DEVİRMESİ</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1" i="0" u="none" strike="noStrike" cap="none" normalizeH="0" baseline="0" dirty="0" smtClean="0">
                          <a:ln>
                            <a:noFill/>
                          </a:ln>
                          <a:solidFill>
                            <a:srgbClr val="FF0000"/>
                          </a:solidFill>
                          <a:effectLst/>
                          <a:latin typeface="Arial TUR" charset="-94"/>
                          <a:cs typeface="Times New Roman" pitchFamily="18" charset="0"/>
                        </a:rPr>
                        <a:t>12007</a:t>
                      </a:r>
                      <a:endParaRPr kumimoji="0" lang="tr-TR" sz="17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701</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Kayan ve çöken (toprak, kaya, taş, kar)</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1946</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702</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Çökmeler (binalar, duvarlar, yapı iskeleleri, merdiven, eşya kümeleri vb.)</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109</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703</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Taşıma işlemi sırasında taşınan cisimlerin düşmesi sonucu oluşan kazalar</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1" i="0" u="none" strike="noStrike" cap="none" normalizeH="0" baseline="0" dirty="0" smtClean="0">
                          <a:ln>
                            <a:noFill/>
                          </a:ln>
                          <a:solidFill>
                            <a:srgbClr val="FF0000"/>
                          </a:solidFill>
                          <a:effectLst/>
                          <a:latin typeface="Arial TUR" charset="-94"/>
                          <a:cs typeface="Times New Roman" pitchFamily="18" charset="0"/>
                        </a:rPr>
                        <a:t>5905</a:t>
                      </a:r>
                      <a:endParaRPr kumimoji="0" lang="tr-TR" sz="10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704</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Başka yerde sınıflandırılmamış, düşen cisimlerin çarpması, devrilmesi</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4047</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800- BİR VEYA BİRDEN FAZLA CİSMİN SIKIŞTIRMASI, EZMESİ,BATMASI, KESMESİ</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200" b="1" i="0" u="none" strike="noStrike" cap="none" normalizeH="0" baseline="0" dirty="0" smtClean="0">
                          <a:ln>
                            <a:noFill/>
                          </a:ln>
                          <a:solidFill>
                            <a:srgbClr val="FF0000"/>
                          </a:solidFill>
                          <a:effectLst/>
                          <a:latin typeface="Arial TUR" charset="-94"/>
                          <a:cs typeface="Times New Roman" pitchFamily="18" charset="0"/>
                        </a:rPr>
                        <a:t>29007</a:t>
                      </a:r>
                      <a:endParaRPr kumimoji="0" lang="tr-TR" sz="12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801</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Vücudun veya bir organın iki cisim arasında kalarak sıkışması, ezilmesi.</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1" i="0" u="none" strike="noStrike" cap="none" normalizeH="0" baseline="0" dirty="0" smtClean="0">
                          <a:ln>
                            <a:noFill/>
                          </a:ln>
                          <a:solidFill>
                            <a:srgbClr val="FF0000"/>
                          </a:solidFill>
                          <a:effectLst/>
                          <a:latin typeface="Arial TUR" charset="-94"/>
                          <a:cs typeface="Times New Roman" pitchFamily="18" charset="0"/>
                        </a:rPr>
                        <a:t>6877</a:t>
                      </a:r>
                      <a:endParaRPr kumimoji="0" lang="tr-TR" sz="10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802</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Bir cismin çarpması neticesinde çöken, devrilen bir cismin altında kalarak yaralanmak</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2901</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803</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Duran cisimlere çarpma (Daha önceki düşmeler sebebiyle çarpışmalar hariç)</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1852</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804</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Hareket eden cisimlere çarpma </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2912</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806</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Cismin  sıkıştırması -</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2422</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807</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Sabit bir mekan ile hareket eden cisim arasında sıkışmak</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1077</a:t>
                      </a: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808</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Hareket eden cisimlerin arasında sıkışmak (Uçan veya düşen cisimler hariç)</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200" b="1" i="0" u="none" strike="noStrike" cap="none" normalizeH="0" baseline="0" dirty="0" smtClean="0">
                          <a:ln>
                            <a:noFill/>
                          </a:ln>
                          <a:solidFill>
                            <a:srgbClr val="FF0000"/>
                          </a:solidFill>
                          <a:effectLst/>
                          <a:latin typeface="Arial TUR" charset="-94"/>
                          <a:cs typeface="Times New Roman" pitchFamily="18" charset="0"/>
                        </a:rPr>
                        <a:t>1639</a:t>
                      </a:r>
                      <a:endParaRPr kumimoji="0" lang="tr-TR" sz="12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809</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Kesici ve batıcı bir aletin sebep olduğu kaza.</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1" i="0" u="none" strike="noStrike" cap="none" normalizeH="0" baseline="0" dirty="0" smtClean="0">
                          <a:ln>
                            <a:noFill/>
                          </a:ln>
                          <a:solidFill>
                            <a:srgbClr val="FF0000"/>
                          </a:solidFill>
                          <a:effectLst/>
                          <a:latin typeface="Arial TUR" charset="-94"/>
                          <a:cs typeface="Times New Roman" pitchFamily="18" charset="0"/>
                        </a:rPr>
                        <a:t>8420</a:t>
                      </a:r>
                      <a:endParaRPr kumimoji="0" lang="tr-TR" sz="1000" b="1" i="0" u="none" strike="noStrike" cap="none" normalizeH="0" baseline="0" dirty="0" smtClean="0">
                        <a:ln>
                          <a:noFill/>
                        </a:ln>
                        <a:solidFill>
                          <a:srgbClr val="FF0000"/>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900- ELEKTRİK AKIMINDAN İLERİ GELEN KAZALAR</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430</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1000- HERHANGİ BİR ŞEKİLDE VÜCUDUN ZORLANMASINDAN İLERİ GELEN İNCİNMELER</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2081</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1100-VÜCUDUN DOĞAL BOŞLUKLARINA YABANCI BİR CİSİM KAÇMASI</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2480</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 1500-KAYNAK YAPARKEN MEYDANA GELEN KAZALAR</a:t>
                      </a:r>
                      <a:endParaRPr kumimoji="0" lang="tr-TR" sz="1700" b="0" i="0" u="none" strike="noStrike" cap="none" normalizeH="0" baseline="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380</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854">
                <a:tc gridSpan="4">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dirty="0" smtClean="0">
                          <a:ln>
                            <a:noFill/>
                          </a:ln>
                          <a:solidFill>
                            <a:schemeClr val="tx1"/>
                          </a:solidFill>
                          <a:effectLst/>
                          <a:latin typeface="Arial" pitchFamily="34" charset="0"/>
                          <a:cs typeface="Times New Roman" pitchFamily="18" charset="0"/>
                        </a:rPr>
                        <a:t>1800-ZARARLI MADDELERLE VEYA RADYASYONLA TEMAS ETMEK VEYA MARUZ KALMAK</a:t>
                      </a:r>
                      <a:endParaRPr kumimoji="0" lang="tr-TR" sz="1700" b="0" i="0" u="none" strike="noStrike" cap="none" normalizeH="0" baseline="0" dirty="0" smtClean="0">
                        <a:ln>
                          <a:noFill/>
                        </a:ln>
                        <a:solidFill>
                          <a:schemeClr val="tx1"/>
                        </a:solidFill>
                        <a:effectLst/>
                        <a:latin typeface="Arial" pitchFamily="34" charset="0"/>
                        <a:cs typeface="Times New Roman" pitchFamily="18"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TUR" charset="-94"/>
                          <a:cs typeface="Times New Roman" pitchFamily="18" charset="0"/>
                        </a:rPr>
                        <a:t>360</a:t>
                      </a:r>
                      <a:endParaRPr kumimoji="0" lang="tr-TR" sz="17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smtClean="0">
                          <a:ln>
                            <a:noFill/>
                          </a:ln>
                          <a:solidFill>
                            <a:schemeClr val="tx1"/>
                          </a:solidFill>
                          <a:effectLst/>
                          <a:latin typeface="Arial" pitchFamily="34" charset="0"/>
                          <a:cs typeface="Times New Roman" pitchFamily="18" charset="0"/>
                        </a:rPr>
                        <a:t>TOPLAM</a:t>
                      </a: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000" b="0" i="0" u="none" strike="noStrike" cap="none" normalizeH="0" baseline="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000" b="0" i="0" u="none" strike="noStrike" cap="none" normalizeH="0" baseline="0" dirty="0" smtClean="0">
                          <a:ln>
                            <a:noFill/>
                          </a:ln>
                          <a:solidFill>
                            <a:schemeClr val="tx1"/>
                          </a:solidFill>
                          <a:effectLst/>
                          <a:latin typeface="Arial TUR" charset="-94"/>
                          <a:cs typeface="Times New Roman" pitchFamily="18" charset="0"/>
                        </a:rPr>
                        <a:t>76668</a:t>
                      </a:r>
                      <a:endParaRPr kumimoji="0" lang="tr-TR" sz="1000" b="0" i="0" u="none" strike="noStrike" cap="none" normalizeH="0" baseline="0" dirty="0" smtClean="0">
                        <a:ln>
                          <a:noFill/>
                        </a:ln>
                        <a:solidFill>
                          <a:schemeClr val="tx1"/>
                        </a:solidFill>
                        <a:effectLst/>
                        <a:latin typeface="Arial" pitchFamily="34" charset="0"/>
                        <a:cs typeface="Arial" pitchFamily="34" charset="0"/>
                      </a:endParaRPr>
                    </a:p>
                  </a:txBody>
                  <a:tcPr marL="91437" marR="91437"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88" name="Rectangle 124"/>
          <p:cNvSpPr>
            <a:spLocks noGrp="1" noChangeArrowheads="1"/>
          </p:cNvSpPr>
          <p:nvPr>
            <p:ph type="title" idx="4294967295"/>
          </p:nvPr>
        </p:nvSpPr>
        <p:spPr>
          <a:xfrm flipV="1">
            <a:off x="467544" y="-13066"/>
            <a:ext cx="8229600" cy="192087"/>
          </a:xfrm>
        </p:spPr>
        <p:txBody>
          <a:bodyPr/>
          <a:lstStyle/>
          <a:p>
            <a:pPr eaLnBrk="1" hangingPunct="1"/>
            <a:r>
              <a:rPr lang="tr-TR" sz="100" b="1" smtClean="0">
                <a:solidFill>
                  <a:srgbClr val="3B74B3"/>
                </a:solidFill>
                <a:latin typeface="+mj-lt"/>
                <a:cs typeface="Times New Roman" pitchFamily="18" charset="0"/>
              </a:rPr>
              <a:t>İŞ KAZALARININ KAZA SEBEPLERİNE GÖRE DAĞILIMI</a:t>
            </a:r>
          </a:p>
        </p:txBody>
      </p:sp>
    </p:spTree>
    <p:extLst>
      <p:ext uri="{BB962C8B-B14F-4D97-AF65-F5344CB8AC3E}">
        <p14:creationId xmlns:p14="http://schemas.microsoft.com/office/powerpoint/2010/main" val="27000346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1864173494"/>
              </p:ext>
            </p:extLst>
          </p:nvPr>
        </p:nvGraphicFramePr>
        <p:xfrm>
          <a:off x="158645" y="188640"/>
          <a:ext cx="8964488" cy="6480720"/>
        </p:xfrm>
        <a:graphic>
          <a:graphicData uri="http://schemas.openxmlformats.org/presentationml/2006/ole">
            <mc:AlternateContent xmlns:mc="http://schemas.openxmlformats.org/markup-compatibility/2006">
              <mc:Choice xmlns:v="urn:schemas-microsoft-com:vml" Requires="v">
                <p:oleObj spid="_x0000_s2053" name="Grafik" r:id="rId5" imgW="7505706" imgH="4448235" progId="Excel.Chart.8">
                  <p:embed/>
                </p:oleObj>
              </mc:Choice>
              <mc:Fallback>
                <p:oleObj name="Grafik" r:id="rId5" imgW="7505706" imgH="444823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45" y="188640"/>
                        <a:ext cx="8964488" cy="648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13024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2217749557"/>
              </p:ext>
            </p:extLst>
          </p:nvPr>
        </p:nvGraphicFramePr>
        <p:xfrm>
          <a:off x="179512" y="188640"/>
          <a:ext cx="8640960" cy="6480720"/>
        </p:xfrm>
        <a:graphic>
          <a:graphicData uri="http://schemas.openxmlformats.org/presentationml/2006/ole">
            <mc:AlternateContent xmlns:mc="http://schemas.openxmlformats.org/markup-compatibility/2006">
              <mc:Choice xmlns:v="urn:schemas-microsoft-com:vml" Requires="v">
                <p:oleObj spid="_x0000_s3077" name="Grafik" r:id="rId5" imgW="7477092" imgH="4419622" progId="Excel.Chart.8">
                  <p:embed/>
                </p:oleObj>
              </mc:Choice>
              <mc:Fallback>
                <p:oleObj name="Grafik" r:id="rId5" imgW="7477092" imgH="441962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42132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152614887"/>
              </p:ext>
            </p:extLst>
          </p:nvPr>
        </p:nvGraphicFramePr>
        <p:xfrm>
          <a:off x="179512" y="332656"/>
          <a:ext cx="8712968" cy="6264696"/>
        </p:xfrm>
        <a:graphic>
          <a:graphicData uri="http://schemas.openxmlformats.org/presentationml/2006/ole">
            <mc:AlternateContent xmlns:mc="http://schemas.openxmlformats.org/markup-compatibility/2006">
              <mc:Choice xmlns:v="urn:schemas-microsoft-com:vml" Requires="v">
                <p:oleObj spid="_x0000_s4101" name="Grafik" r:id="rId5" imgW="7505706" imgH="4419622" progId="Excel.Chart.8">
                  <p:embed/>
                </p:oleObj>
              </mc:Choice>
              <mc:Fallback>
                <p:oleObj name="Grafik" r:id="rId5" imgW="7505706" imgH="441962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2656"/>
                        <a:ext cx="8712968" cy="6264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82298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800962600"/>
              </p:ext>
            </p:extLst>
          </p:nvPr>
        </p:nvGraphicFramePr>
        <p:xfrm>
          <a:off x="179512" y="0"/>
          <a:ext cx="8784976" cy="6669360"/>
        </p:xfrm>
        <a:graphic>
          <a:graphicData uri="http://schemas.openxmlformats.org/presentationml/2006/ole">
            <mc:AlternateContent xmlns:mc="http://schemas.openxmlformats.org/markup-compatibility/2006">
              <mc:Choice xmlns:v="urn:schemas-microsoft-com:vml" Requires="v">
                <p:oleObj spid="_x0000_s5125" name="Grafik" r:id="rId5" imgW="7486540" imgH="4610196" progId="Excel.Chart.8">
                  <p:embed/>
                </p:oleObj>
              </mc:Choice>
              <mc:Fallback>
                <p:oleObj name="Grafik" r:id="rId5" imgW="7486540" imgH="4610196"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0"/>
                        <a:ext cx="8784976" cy="666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727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p:cNvSpPr>
          <p:nvPr>
            <p:ph type="body" idx="1"/>
          </p:nvPr>
        </p:nvSpPr>
        <p:spPr>
          <a:xfrm>
            <a:off x="0" y="247810"/>
            <a:ext cx="8892480" cy="6597352"/>
          </a:xfrm>
        </p:spPr>
        <p:txBody>
          <a:bodyPr>
            <a:normAutofit fontScale="92500" lnSpcReduction="10000"/>
          </a:bodyPr>
          <a:lstStyle/>
          <a:p>
            <a:pPr marL="0" indent="0" algn="ctr">
              <a:lnSpc>
                <a:spcPct val="80000"/>
              </a:lnSpc>
              <a:buNone/>
            </a:pPr>
            <a:r>
              <a:rPr lang="tr-TR" sz="3000" dirty="0" smtClean="0">
                <a:latin typeface="+mj-lt"/>
              </a:rPr>
              <a:t> </a:t>
            </a:r>
            <a:r>
              <a:rPr lang="tr-TR" sz="3000" u="sng" dirty="0">
                <a:latin typeface="+mj-lt"/>
              </a:rPr>
              <a:t>İ</a:t>
            </a:r>
            <a:r>
              <a:rPr lang="tr-TR" sz="3000" u="sng" dirty="0" smtClean="0">
                <a:latin typeface="+mj-lt"/>
              </a:rPr>
              <a:t>ş </a:t>
            </a:r>
            <a:r>
              <a:rPr lang="tr-TR" sz="3000" u="sng" dirty="0">
                <a:latin typeface="+mj-lt"/>
              </a:rPr>
              <a:t>kazaları ve meslek hastalıklarıyla ilgili </a:t>
            </a:r>
            <a:r>
              <a:rPr lang="tr-TR" sz="3000" u="sng" dirty="0" smtClean="0">
                <a:latin typeface="+mj-lt"/>
              </a:rPr>
              <a:t>ILO kaynaklı bazı </a:t>
            </a:r>
            <a:r>
              <a:rPr lang="tr-TR" sz="3000" u="sng" dirty="0">
                <a:latin typeface="+mj-lt"/>
              </a:rPr>
              <a:t>karşılaştırmalı bilgiler</a:t>
            </a:r>
            <a:endParaRPr lang="tr-TR" sz="3000" u="sng" dirty="0" smtClean="0">
              <a:latin typeface="+mj-lt"/>
            </a:endParaRPr>
          </a:p>
          <a:p>
            <a:pPr marL="342900" indent="-342900" algn="just">
              <a:lnSpc>
                <a:spcPct val="80000"/>
              </a:lnSpc>
            </a:pPr>
            <a:r>
              <a:rPr lang="tr-TR" sz="2400" dirty="0" smtClean="0">
                <a:latin typeface="+mj-lt"/>
              </a:rPr>
              <a:t>Dünyada her yıl 22 bin çocuk  iş kazalarında hayatını kaybetmektedir.</a:t>
            </a:r>
          </a:p>
          <a:p>
            <a:pPr marL="342900" indent="-342900" algn="just">
              <a:lnSpc>
                <a:spcPct val="80000"/>
              </a:lnSpc>
            </a:pPr>
            <a:endParaRPr lang="tr-TR" sz="2400" dirty="0" smtClean="0">
              <a:latin typeface="+mj-lt"/>
            </a:endParaRPr>
          </a:p>
          <a:p>
            <a:pPr marL="342900" indent="-342900" algn="just">
              <a:lnSpc>
                <a:spcPct val="80000"/>
              </a:lnSpc>
            </a:pPr>
            <a:r>
              <a:rPr lang="tr-TR" sz="2400" dirty="0" smtClean="0">
                <a:latin typeface="+mj-lt"/>
              </a:rPr>
              <a:t>P</a:t>
            </a:r>
            <a:r>
              <a:rPr lang="tr-TR" sz="2400" dirty="0" smtClean="0">
                <a:solidFill>
                  <a:srgbClr val="0070C0"/>
                </a:solidFill>
                <a:latin typeface="+mj-lt"/>
              </a:rPr>
              <a:t>akistan’daki</a:t>
            </a:r>
            <a:r>
              <a:rPr lang="tr-TR" sz="2400" dirty="0" smtClean="0">
                <a:latin typeface="+mj-lt"/>
              </a:rPr>
              <a:t> bir fabrika işçisinin işyerinde herhangi bir nedenle ölme olasılığı </a:t>
            </a:r>
            <a:r>
              <a:rPr lang="tr-TR" sz="2400" dirty="0" smtClean="0">
                <a:solidFill>
                  <a:srgbClr val="0070C0"/>
                </a:solidFill>
                <a:latin typeface="+mj-lt"/>
              </a:rPr>
              <a:t>Fransa’daki</a:t>
            </a:r>
            <a:r>
              <a:rPr lang="tr-TR" sz="2400" dirty="0" smtClean="0">
                <a:latin typeface="+mj-lt"/>
              </a:rPr>
              <a:t> bir fabrika işçisine göre </a:t>
            </a:r>
            <a:r>
              <a:rPr lang="tr-TR" sz="2400" dirty="0" smtClean="0">
                <a:solidFill>
                  <a:srgbClr val="FF0000"/>
                </a:solidFill>
                <a:latin typeface="+mj-lt"/>
              </a:rPr>
              <a:t>8 kat daha fazladır.</a:t>
            </a:r>
          </a:p>
          <a:p>
            <a:pPr marL="342900" indent="-342900" algn="just">
              <a:lnSpc>
                <a:spcPct val="80000"/>
              </a:lnSpc>
            </a:pPr>
            <a:endParaRPr lang="tr-TR" sz="2400" dirty="0" smtClean="0">
              <a:latin typeface="+mj-lt"/>
            </a:endParaRPr>
          </a:p>
          <a:p>
            <a:pPr marL="342900" indent="-342900" algn="just">
              <a:lnSpc>
                <a:spcPct val="80000"/>
              </a:lnSpc>
            </a:pPr>
            <a:r>
              <a:rPr lang="tr-TR" sz="2400" dirty="0" smtClean="0">
                <a:solidFill>
                  <a:srgbClr val="0070C0"/>
                </a:solidFill>
                <a:latin typeface="+mj-lt"/>
              </a:rPr>
              <a:t>Kenya</a:t>
            </a:r>
            <a:r>
              <a:rPr lang="tr-TR" sz="2400" dirty="0" smtClean="0">
                <a:latin typeface="+mj-lt"/>
              </a:rPr>
              <a:t>’da taşımacılık sektöründe çalışanlar arasındaki ölümler </a:t>
            </a:r>
            <a:r>
              <a:rPr lang="tr-TR" sz="2400" dirty="0" smtClean="0">
                <a:solidFill>
                  <a:srgbClr val="0070C0"/>
                </a:solidFill>
                <a:latin typeface="+mj-lt"/>
              </a:rPr>
              <a:t>Danimarka</a:t>
            </a:r>
            <a:r>
              <a:rPr lang="tr-TR" sz="2400" dirty="0" smtClean="0">
                <a:latin typeface="+mj-lt"/>
              </a:rPr>
              <a:t>’dakinden </a:t>
            </a:r>
            <a:r>
              <a:rPr lang="tr-TR" sz="2400" dirty="0" smtClean="0">
                <a:solidFill>
                  <a:srgbClr val="FF0000"/>
                </a:solidFill>
                <a:latin typeface="+mj-lt"/>
              </a:rPr>
              <a:t>on kat daha fazladır.</a:t>
            </a:r>
          </a:p>
          <a:p>
            <a:pPr marL="342900" indent="-342900" algn="just">
              <a:lnSpc>
                <a:spcPct val="80000"/>
              </a:lnSpc>
            </a:pPr>
            <a:endParaRPr lang="tr-TR" sz="2400" dirty="0" smtClean="0">
              <a:solidFill>
                <a:srgbClr val="FF0000"/>
              </a:solidFill>
              <a:latin typeface="+mj-lt"/>
            </a:endParaRPr>
          </a:p>
          <a:p>
            <a:pPr marL="342900" indent="-342900" algn="just">
              <a:lnSpc>
                <a:spcPct val="80000"/>
              </a:lnSpc>
            </a:pPr>
            <a:r>
              <a:rPr lang="tr-TR" sz="2400" dirty="0" smtClean="0">
                <a:solidFill>
                  <a:srgbClr val="0070C0"/>
                </a:solidFill>
                <a:latin typeface="+mj-lt"/>
              </a:rPr>
              <a:t>Guatemala</a:t>
            </a:r>
            <a:r>
              <a:rPr lang="tr-TR" sz="2400" dirty="0" smtClean="0">
                <a:latin typeface="+mj-lt"/>
              </a:rPr>
              <a:t>’daki inşaat işçilerinin çalıştıkları işlerde ölme olasılıkları </a:t>
            </a:r>
            <a:r>
              <a:rPr lang="tr-TR" sz="2400" dirty="0" smtClean="0">
                <a:solidFill>
                  <a:srgbClr val="0070C0"/>
                </a:solidFill>
                <a:latin typeface="+mj-lt"/>
              </a:rPr>
              <a:t>İsviçre</a:t>
            </a:r>
            <a:r>
              <a:rPr lang="tr-TR" sz="2400" dirty="0" smtClean="0">
                <a:latin typeface="+mj-lt"/>
              </a:rPr>
              <a:t>’de aynı işyerinde çalışanlara göre </a:t>
            </a:r>
            <a:r>
              <a:rPr lang="tr-TR" sz="2400" dirty="0" smtClean="0">
                <a:solidFill>
                  <a:srgbClr val="FF0000"/>
                </a:solidFill>
                <a:latin typeface="+mj-lt"/>
              </a:rPr>
              <a:t>6 kat daha fazladır.</a:t>
            </a:r>
          </a:p>
          <a:p>
            <a:pPr marL="0" indent="0" algn="just">
              <a:lnSpc>
                <a:spcPct val="80000"/>
              </a:lnSpc>
              <a:buNone/>
            </a:pPr>
            <a:endParaRPr lang="tr-TR" sz="2400" dirty="0" smtClean="0">
              <a:latin typeface="+mj-lt"/>
            </a:endParaRPr>
          </a:p>
          <a:p>
            <a:pPr marL="342900" indent="-342900" algn="just">
              <a:lnSpc>
                <a:spcPct val="80000"/>
              </a:lnSpc>
            </a:pPr>
            <a:r>
              <a:rPr lang="tr-TR" sz="2400" dirty="0" smtClean="0">
                <a:latin typeface="+mj-lt"/>
              </a:rPr>
              <a:t>(ILO ölçütlerine göre </a:t>
            </a:r>
            <a:r>
              <a:rPr lang="tr-TR" sz="2400" dirty="0" smtClean="0">
                <a:solidFill>
                  <a:srgbClr val="0070C0"/>
                </a:solidFill>
                <a:latin typeface="+mj-lt"/>
              </a:rPr>
              <a:t>2008</a:t>
            </a:r>
            <a:r>
              <a:rPr lang="tr-TR" sz="2400" dirty="0" smtClean="0">
                <a:latin typeface="+mj-lt"/>
              </a:rPr>
              <a:t> yılında </a:t>
            </a:r>
            <a:r>
              <a:rPr lang="tr-TR" sz="2400" dirty="0" smtClean="0">
                <a:solidFill>
                  <a:srgbClr val="0070C0"/>
                </a:solidFill>
                <a:latin typeface="+mj-lt"/>
              </a:rPr>
              <a:t>Türkiye</a:t>
            </a:r>
            <a:r>
              <a:rPr lang="tr-TR" sz="2400" dirty="0" smtClean="0">
                <a:latin typeface="+mj-lt"/>
              </a:rPr>
              <a:t>’nin iş kazaları ve meslek hastalıklarından dolayı kaybı yaklaşık </a:t>
            </a:r>
            <a:r>
              <a:rPr lang="tr-TR" sz="2400" dirty="0" smtClean="0">
                <a:solidFill>
                  <a:srgbClr val="FF0000"/>
                </a:solidFill>
                <a:latin typeface="+mj-lt"/>
              </a:rPr>
              <a:t>38 milyar TL ‘</a:t>
            </a:r>
            <a:r>
              <a:rPr lang="tr-TR" sz="2400" dirty="0" err="1" smtClean="0">
                <a:solidFill>
                  <a:srgbClr val="FF0000"/>
                </a:solidFill>
                <a:latin typeface="+mj-lt"/>
              </a:rPr>
              <a:t>dir</a:t>
            </a:r>
            <a:r>
              <a:rPr lang="tr-TR" sz="2400" dirty="0" smtClean="0">
                <a:solidFill>
                  <a:srgbClr val="FF0000"/>
                </a:solidFill>
                <a:latin typeface="+mj-lt"/>
              </a:rPr>
              <a:t>.</a:t>
            </a:r>
          </a:p>
          <a:p>
            <a:pPr marL="342900" indent="-342900" algn="just">
              <a:lnSpc>
                <a:spcPct val="80000"/>
              </a:lnSpc>
            </a:pPr>
            <a:endParaRPr lang="tr-TR" sz="2400" dirty="0" smtClean="0">
              <a:solidFill>
                <a:srgbClr val="FF0000"/>
              </a:solidFill>
              <a:latin typeface="+mj-lt"/>
            </a:endParaRPr>
          </a:p>
          <a:p>
            <a:pPr marL="342900" indent="-342900" algn="just">
              <a:lnSpc>
                <a:spcPct val="80000"/>
              </a:lnSpc>
            </a:pPr>
            <a:r>
              <a:rPr lang="tr-TR" sz="2400" dirty="0" smtClean="0">
                <a:latin typeface="+mj-lt"/>
              </a:rPr>
              <a:t>Son yirmi yılda iş kazalarında Japonya ve </a:t>
            </a:r>
            <a:r>
              <a:rPr lang="tr-TR" sz="2400" dirty="0" smtClean="0">
                <a:solidFill>
                  <a:srgbClr val="FF0000"/>
                </a:solidFill>
                <a:latin typeface="+mj-lt"/>
              </a:rPr>
              <a:t>İsveç’te yüzde 20, Finlandiya’da ise yüzde 62 oranında bir düşüş olmuştur</a:t>
            </a:r>
            <a:r>
              <a:rPr lang="tr-TR" sz="2400" dirty="0" smtClean="0">
                <a:latin typeface="+mj-lt"/>
              </a:rPr>
              <a:t>. Bunun nedeni daha az işçinin tehlikeli işlerde çalışması ve işyerlerinin daha güvenli hale getirilmesi olarak açıklanmaktadır.</a:t>
            </a:r>
          </a:p>
        </p:txBody>
      </p:sp>
    </p:spTree>
    <p:extLst>
      <p:ext uri="{BB962C8B-B14F-4D97-AF65-F5344CB8AC3E}">
        <p14:creationId xmlns:p14="http://schemas.microsoft.com/office/powerpoint/2010/main" val="41284086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56992"/>
            <a:ext cx="8229600" cy="2769171"/>
          </a:xfrm>
        </p:spPr>
        <p:txBody>
          <a:bodyPr/>
          <a:lstStyle/>
          <a:p>
            <a:pPr marL="0" indent="0" algn="ctr">
              <a:buFontTx/>
              <a:buNone/>
            </a:pPr>
            <a:r>
              <a:rPr lang="tr-TR" altLang="tr-TR" b="1" dirty="0">
                <a:latin typeface="+mj-lt"/>
                <a:hlinkClick r:id="rId3"/>
              </a:rPr>
              <a:t>www</a:t>
            </a:r>
            <a:r>
              <a:rPr lang="tr-TR" altLang="tr-TR" b="1" dirty="0">
                <a:solidFill>
                  <a:srgbClr val="00B0F0"/>
                </a:solidFill>
                <a:latin typeface="+mj-lt"/>
                <a:hlinkClick r:id="rId3"/>
              </a:rPr>
              <a:t>.kirmizi</a:t>
            </a:r>
            <a:r>
              <a:rPr lang="tr-TR" altLang="tr-TR" b="1" dirty="0">
                <a:latin typeface="+mj-lt"/>
                <a:hlinkClick r:id="rId3"/>
              </a:rPr>
              <a:t>baret.com</a:t>
            </a:r>
            <a:endParaRPr lang="tr-TR" altLang="tr-TR" b="1" dirty="0">
              <a:latin typeface="+mj-lt"/>
            </a:endParaRPr>
          </a:p>
          <a:p>
            <a:pPr marL="0" indent="0" algn="ctr">
              <a:buFontTx/>
              <a:buNone/>
            </a:pPr>
            <a:r>
              <a:rPr lang="tr-TR" altLang="tr-TR" b="1" dirty="0" err="1">
                <a:latin typeface="+mj-lt"/>
              </a:rPr>
              <a:t>Kaynak:İnternet</a:t>
            </a:r>
            <a:endParaRPr lang="tr-TR" altLang="tr-TR" b="1" dirty="0">
              <a:latin typeface="+mj-lt"/>
            </a:endParaRPr>
          </a:p>
          <a:p>
            <a:pPr marL="0" indent="0" algn="ctr">
              <a:buFontTx/>
              <a:buNone/>
            </a:pPr>
            <a:r>
              <a:rPr lang="tr-TR" altLang="tr-TR" b="1" dirty="0">
                <a:latin typeface="+mj-lt"/>
              </a:rPr>
              <a:t>Reklam &amp; İletişim </a:t>
            </a:r>
            <a:r>
              <a:rPr lang="tr-TR" altLang="tr-TR" b="1" dirty="0" smtClean="0">
                <a:latin typeface="+mj-lt"/>
              </a:rPr>
              <a:t>admin@kirmizibaret.com</a:t>
            </a:r>
            <a:endParaRPr lang="tr-TR" altLang="tr-TR" b="1" dirty="0">
              <a:latin typeface="+mj-lt"/>
            </a:endParaRPr>
          </a:p>
          <a:p>
            <a:endParaRPr lang="tr-TR" dirty="0">
              <a:latin typeface="+mj-lt"/>
            </a:endParaRPr>
          </a:p>
        </p:txBody>
      </p:sp>
    </p:spTree>
    <p:extLst>
      <p:ext uri="{BB962C8B-B14F-4D97-AF65-F5344CB8AC3E}">
        <p14:creationId xmlns:p14="http://schemas.microsoft.com/office/powerpoint/2010/main" val="12916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2" descr="SAFEST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3422650"/>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6195" name="Object 3"/>
          <p:cNvGraphicFramePr>
            <a:graphicFrameLocks noGrp="1" noChangeAspect="1"/>
          </p:cNvGraphicFramePr>
          <p:nvPr>
            <p:extLst>
              <p:ext uri="{D42A27DB-BD31-4B8C-83A1-F6EECF244321}">
                <p14:modId xmlns:p14="http://schemas.microsoft.com/office/powerpoint/2010/main" val="4255120480"/>
              </p:ext>
            </p:extLst>
          </p:nvPr>
        </p:nvGraphicFramePr>
        <p:xfrm>
          <a:off x="0" y="4763"/>
          <a:ext cx="1173163" cy="6858000"/>
        </p:xfrm>
        <a:graphic>
          <a:graphicData uri="http://schemas.openxmlformats.org/presentationml/2006/ole">
            <mc:AlternateContent xmlns:mc="http://schemas.openxmlformats.org/markup-compatibility/2006">
              <mc:Choice xmlns:v="urn:schemas-microsoft-com:vml" Requires="v">
                <p:oleObj spid="_x0000_s1032" name="Photo House" r:id="rId5" imgW="749492" imgH="4382662" progId="">
                  <p:embed/>
                </p:oleObj>
              </mc:Choice>
              <mc:Fallback>
                <p:oleObj name="Photo House" r:id="rId5" imgW="749492" imgH="4382662"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1173163" cy="68580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aphicFrame>
        <p:nvGraphicFramePr>
          <p:cNvPr id="136196" name="Object 4"/>
          <p:cNvGraphicFramePr>
            <a:graphicFrameLocks noChangeAspect="1"/>
          </p:cNvGraphicFramePr>
          <p:nvPr>
            <p:extLst>
              <p:ext uri="{D42A27DB-BD31-4B8C-83A1-F6EECF244321}">
                <p14:modId xmlns:p14="http://schemas.microsoft.com/office/powerpoint/2010/main" val="3083050448"/>
              </p:ext>
            </p:extLst>
          </p:nvPr>
        </p:nvGraphicFramePr>
        <p:xfrm>
          <a:off x="1151112" y="8768"/>
          <a:ext cx="7992888" cy="6759417"/>
        </p:xfrm>
        <a:graphic>
          <a:graphicData uri="http://schemas.openxmlformats.org/presentationml/2006/ole">
            <mc:AlternateContent xmlns:mc="http://schemas.openxmlformats.org/markup-compatibility/2006">
              <mc:Choice xmlns:v="urn:schemas-microsoft-com:vml" Requires="v">
                <p:oleObj spid="_x0000_s1033" name="Chart" r:id="rId8" imgW="9303840" imgH="5366160" progId="Excel.Sheet.8">
                  <p:embed/>
                </p:oleObj>
              </mc:Choice>
              <mc:Fallback>
                <p:oleObj name="Chart" r:id="rId8" imgW="9303840" imgH="5366160"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1112" y="8768"/>
                        <a:ext cx="7992888" cy="6759417"/>
                      </a:xfrm>
                      <a:prstGeom prst="rect">
                        <a:avLst/>
                      </a:prstGeom>
                      <a:noFill/>
                      <a:extLst/>
                    </p:spPr>
                  </p:pic>
                </p:oleObj>
              </mc:Fallback>
            </mc:AlternateContent>
          </a:graphicData>
        </a:graphic>
      </p:graphicFrame>
    </p:spTree>
    <p:extLst>
      <p:ext uri="{BB962C8B-B14F-4D97-AF65-F5344CB8AC3E}">
        <p14:creationId xmlns:p14="http://schemas.microsoft.com/office/powerpoint/2010/main" val="1057515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5505</TotalTime>
  <Words>4434</Words>
  <Application>Microsoft Office PowerPoint</Application>
  <PresentationFormat>Ekran Gösterisi (4:3)</PresentationFormat>
  <Paragraphs>676</Paragraphs>
  <Slides>80</Slides>
  <Notes>11</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80</vt:i4>
      </vt:variant>
    </vt:vector>
  </HeadingPairs>
  <TitlesOfParts>
    <vt:vector size="84" baseType="lpstr">
      <vt:lpstr>Diseño predeterminado</vt:lpstr>
      <vt:lpstr>Photo House</vt:lpstr>
      <vt:lpstr>Chart</vt:lpstr>
      <vt:lpstr>Grafik</vt:lpstr>
      <vt:lpstr>Türkiye'de ve Dünya’da   İş Sağlığı ve  Güvenliği  </vt:lpstr>
      <vt:lpstr>PowerPoint Sunusu</vt:lpstr>
      <vt:lpstr>PowerPoint Sunusu</vt:lpstr>
      <vt:lpstr>DÜNYADA HER YIL;</vt:lpstr>
      <vt:lpstr>PowerPoint Sunusu</vt:lpstr>
      <vt:lpstr>PowerPoint Sunusu</vt:lpstr>
      <vt:lpstr>İşgünü Kaybı</vt:lpstr>
      <vt:lpstr>PowerPoint Sunusu</vt:lpstr>
      <vt:lpstr>PowerPoint Sunusu</vt:lpstr>
      <vt:lpstr>PowerPoint Sunusu</vt:lpstr>
      <vt:lpstr>PowerPoint Sunusu</vt:lpstr>
      <vt:lpstr>Zararlı Maddeler</vt:lpstr>
      <vt:lpstr>Asbest</vt:lpstr>
      <vt:lpstr>Silikat (Silis)</vt:lpstr>
      <vt:lpstr>PowerPoint Sunusu</vt:lpstr>
      <vt:lpstr>İnşaat Sektörü</vt:lpstr>
      <vt:lpstr>ILO  İnşaat  İşkolunda  kazaların bu  kadar  fazla  olmasını ;</vt:lpstr>
      <vt:lpstr>PowerPoint Sunusu</vt:lpstr>
      <vt:lpstr>Kayıt dışılık </vt:lpstr>
      <vt:lpstr>PowerPoint Sunusu</vt:lpstr>
      <vt:lpstr>Tehlikeli İşlerde çalışan 5-17 yaş arası çocukların bölgelere göre dağılımı  (2008)</vt:lpstr>
      <vt:lpstr>Genç İşsizliği</vt:lpstr>
      <vt:lpstr>PowerPoint Sunusu</vt:lpstr>
      <vt:lpstr>PowerPoint Sunusu</vt:lpstr>
      <vt:lpstr>Avrupa  Birliğinde,</vt:lpstr>
      <vt:lpstr>PowerPoint Sunusu</vt:lpstr>
      <vt:lpstr>PowerPoint Sunusu</vt:lpstr>
      <vt:lpstr>DİĞER BAZI AVRUPA BİRLİĞİ İSTATİSTİKLERİ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BAZI ÜLKELERİN İŞ KAZASI İSTATİSTİKLERİ   (ILO, LABORSTAT - 2008) </vt:lpstr>
      <vt:lpstr>BAZI ÜLKELERİN İŞ KAZASI İSTATİSTİKLERİ   (ILO, LABORSTAT - 2008)                                                (devamı) </vt:lpstr>
      <vt:lpstr>PowerPoint Sunusu</vt:lpstr>
      <vt:lpstr>PowerPoint Sunusu</vt:lpstr>
      <vt:lpstr>(ILO-LABORSTAD; 2005)  (Beher 100.000 işçi için)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KAZA SONUÇLARI</vt:lpstr>
      <vt:lpstr>Rakamlarla İş Kazalarının Hesaplanabilen Maliyetleri</vt:lpstr>
      <vt:lpstr>PowerPoint Sunusu</vt:lpstr>
      <vt:lpstr>PowerPoint Sunusu</vt:lpstr>
      <vt:lpstr>PowerPoint Sunusu</vt:lpstr>
      <vt:lpstr>PowerPoint Sunusu</vt:lpstr>
      <vt:lpstr>PowerPoint Sunusu</vt:lpstr>
      <vt:lpstr> SGK verilerine göre,</vt:lpstr>
      <vt:lpstr>PowerPoint Sunusu</vt:lpstr>
      <vt:lpstr>:</vt:lpstr>
      <vt:lpstr>PowerPoint Sunusu</vt:lpstr>
      <vt:lpstr>İŞ KAZALARININ KAZA SEBEPLERİNE GÖRE DAĞILIMI</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671</cp:revision>
  <dcterms:created xsi:type="dcterms:W3CDTF">2010-05-23T14:28:12Z</dcterms:created>
  <dcterms:modified xsi:type="dcterms:W3CDTF">2018-11-07T06:46:15Z</dcterms:modified>
</cp:coreProperties>
</file>