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3366FF"/>
    <a:srgbClr val="99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45" autoAdjust="0"/>
    <p:restoredTop sz="94669" autoAdjust="0"/>
  </p:normalViewPr>
  <p:slideViewPr>
    <p:cSldViewPr>
      <p:cViewPr varScale="1">
        <p:scale>
          <a:sx n="109" d="100"/>
          <a:sy n="109" d="100"/>
        </p:scale>
        <p:origin x="1296" y="108"/>
      </p:cViewPr>
      <p:guideLst>
        <p:guide orient="horz" pos="2160"/>
        <p:guide pos="2880"/>
      </p:guideLst>
    </p:cSldViewPr>
  </p:slideViewPr>
  <p:outlineViewPr>
    <p:cViewPr>
      <p:scale>
        <a:sx n="33" d="100"/>
        <a:sy n="33" d="100"/>
      </p:scale>
      <p:origin x="0" y="4695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D0935-25B5-4E1D-BB3F-213E10897BDF}" type="datetimeFigureOut">
              <a:rPr lang="tr-TR" smtClean="0"/>
              <a:pPr/>
              <a:t>21.03.2019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1B0CC-053C-4EE5-9259-30C74642B01C}" type="slidenum">
              <a:rPr lang="tr-TR" smtClean="0"/>
              <a:pPr/>
              <a:t>‹#›</a:t>
            </a:fld>
            <a:endParaRPr lang="tr-TR"/>
          </a:p>
        </p:txBody>
      </p:sp>
    </p:spTree>
    <p:extLst>
      <p:ext uri="{BB962C8B-B14F-4D97-AF65-F5344CB8AC3E}">
        <p14:creationId xmlns:p14="http://schemas.microsoft.com/office/powerpoint/2010/main" val="263234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C017487-4372-4C2B-A297-9D741A4BE5F8}" type="slidenum">
              <a:rPr lang="de-DE" sz="1200">
                <a:solidFill>
                  <a:srgbClr val="000000"/>
                </a:solidFill>
              </a:rPr>
              <a:pPr algn="r" eaLnBrk="1" hangingPunct="1"/>
              <a:t>13</a:t>
            </a:fld>
            <a:endParaRPr lang="de-DE" sz="1200">
              <a:solidFill>
                <a:srgbClr val="000000"/>
              </a:solidFill>
            </a:endParaRPr>
          </a:p>
        </p:txBody>
      </p:sp>
      <p:sp>
        <p:nvSpPr>
          <p:cNvPr id="10854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algn="r" eaLnBrk="1" hangingPunct="1"/>
            <a:fld id="{26EA2280-4CC7-4F94-A3A8-7E96F32161F9}" type="slidenum">
              <a:rPr lang="en-GB" sz="1300">
                <a:solidFill>
                  <a:srgbClr val="000000"/>
                </a:solidFill>
              </a:rPr>
              <a:pPr algn="r" eaLnBrk="1" hangingPunct="1"/>
              <a:t>13</a:t>
            </a:fld>
            <a:endParaRPr lang="en-GB" sz="1300">
              <a:solidFill>
                <a:srgbClr val="000000"/>
              </a:solidFill>
            </a:endParaRPr>
          </a:p>
        </p:txBody>
      </p:sp>
      <p:sp>
        <p:nvSpPr>
          <p:cNvPr id="108548"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24" tIns="47416" rIns="94824" bIns="47416"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80FC680-3271-49A5-9C96-A46E995E5A02}" type="slidenum">
              <a:rPr lang="de-DE" sz="1200">
                <a:solidFill>
                  <a:srgbClr val="000000"/>
                </a:solidFill>
              </a:rPr>
              <a:pPr algn="r" eaLnBrk="1" hangingPunct="1"/>
              <a:t>17</a:t>
            </a:fld>
            <a:endParaRPr lang="de-DE" sz="1200">
              <a:solidFill>
                <a:srgbClr val="000000"/>
              </a:solidFill>
            </a:endParaRPr>
          </a:p>
        </p:txBody>
      </p:sp>
      <p:sp>
        <p:nvSpPr>
          <p:cNvPr id="10957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algn="r" eaLnBrk="1" hangingPunct="1"/>
            <a:fld id="{7A0A82DE-F588-4BEB-87E1-3511206E37EC}" type="slidenum">
              <a:rPr lang="en-GB" sz="1300">
                <a:solidFill>
                  <a:srgbClr val="000000"/>
                </a:solidFill>
              </a:rPr>
              <a:pPr algn="r" eaLnBrk="1" hangingPunct="1"/>
              <a:t>17</a:t>
            </a:fld>
            <a:endParaRPr lang="en-GB" sz="1300">
              <a:solidFill>
                <a:srgbClr val="000000"/>
              </a:solidFill>
            </a:endParaRPr>
          </a:p>
        </p:txBody>
      </p:sp>
      <p:sp>
        <p:nvSpPr>
          <p:cNvPr id="109572"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24" tIns="47416" rIns="94824" bIns="47416"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26F41E2-D416-4CFA-80FA-4AE91ED9A228}" type="slidenum">
              <a:rPr lang="de-DE" sz="1200">
                <a:solidFill>
                  <a:srgbClr val="000000"/>
                </a:solidFill>
              </a:rPr>
              <a:pPr algn="r" eaLnBrk="1" hangingPunct="1"/>
              <a:t>18</a:t>
            </a:fld>
            <a:endParaRPr lang="de-DE" sz="1200">
              <a:solidFill>
                <a:srgbClr val="000000"/>
              </a:solidFill>
            </a:endParaRPr>
          </a:p>
        </p:txBody>
      </p:sp>
      <p:sp>
        <p:nvSpPr>
          <p:cNvPr id="11264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algn="r" eaLnBrk="1" hangingPunct="1"/>
            <a:fld id="{EBAE4DD4-5ED8-408A-AA3E-088073FA771F}" type="slidenum">
              <a:rPr lang="en-GB" sz="1300">
                <a:solidFill>
                  <a:srgbClr val="000000"/>
                </a:solidFill>
              </a:rPr>
              <a:pPr algn="r" eaLnBrk="1" hangingPunct="1"/>
              <a:t>18</a:t>
            </a:fld>
            <a:endParaRPr lang="en-GB" sz="1300">
              <a:solidFill>
                <a:srgbClr val="000000"/>
              </a:solidFill>
            </a:endParaRPr>
          </a:p>
        </p:txBody>
      </p:sp>
      <p:sp>
        <p:nvSpPr>
          <p:cNvPr id="112644"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24" tIns="47416" rIns="94824" bIns="47416"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A0A9AE4-EFE9-49E4-9035-5697D51FC2E7}" type="slidenum">
              <a:rPr lang="de-DE" sz="1200">
                <a:solidFill>
                  <a:srgbClr val="000000"/>
                </a:solidFill>
              </a:rPr>
              <a:pPr algn="r" eaLnBrk="1" hangingPunct="1"/>
              <a:t>19</a:t>
            </a:fld>
            <a:endParaRPr lang="de-DE" sz="1200">
              <a:solidFill>
                <a:srgbClr val="000000"/>
              </a:solidFill>
            </a:endParaRPr>
          </a:p>
        </p:txBody>
      </p:sp>
      <p:sp>
        <p:nvSpPr>
          <p:cNvPr id="11469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algn="r" eaLnBrk="1" hangingPunct="1"/>
            <a:fld id="{7570DE6A-57F2-486E-B291-91C16922599A}" type="slidenum">
              <a:rPr lang="en-GB" sz="1300">
                <a:solidFill>
                  <a:srgbClr val="000000"/>
                </a:solidFill>
              </a:rPr>
              <a:pPr algn="r" eaLnBrk="1" hangingPunct="1"/>
              <a:t>19</a:t>
            </a:fld>
            <a:endParaRPr lang="en-GB" sz="1300">
              <a:solidFill>
                <a:srgbClr val="000000"/>
              </a:solidFill>
            </a:endParaRPr>
          </a:p>
        </p:txBody>
      </p:sp>
      <p:sp>
        <p:nvSpPr>
          <p:cNvPr id="114692"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24" tIns="47416" rIns="94824" bIns="47416"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C758502-85D8-4181-887E-235C572AFFD4}" type="slidenum">
              <a:rPr lang="de-DE" sz="1200">
                <a:solidFill>
                  <a:srgbClr val="000000"/>
                </a:solidFill>
              </a:rPr>
              <a:pPr algn="r" eaLnBrk="1" hangingPunct="1"/>
              <a:t>20</a:t>
            </a:fld>
            <a:endParaRPr lang="de-DE" sz="1200">
              <a:solidFill>
                <a:srgbClr val="000000"/>
              </a:solidFill>
            </a:endParaRPr>
          </a:p>
        </p:txBody>
      </p:sp>
      <p:sp>
        <p:nvSpPr>
          <p:cNvPr id="11571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algn="r" eaLnBrk="1" hangingPunct="1"/>
            <a:fld id="{BCFA6B2B-4DE7-48E9-B63A-4D04B1B49004}" type="slidenum">
              <a:rPr lang="en-GB" sz="1300">
                <a:solidFill>
                  <a:srgbClr val="000000"/>
                </a:solidFill>
              </a:rPr>
              <a:pPr algn="r" eaLnBrk="1" hangingPunct="1"/>
              <a:t>20</a:t>
            </a:fld>
            <a:endParaRPr lang="en-GB" sz="1300">
              <a:solidFill>
                <a:srgbClr val="000000"/>
              </a:solidFill>
            </a:endParaRPr>
          </a:p>
        </p:txBody>
      </p:sp>
      <p:sp>
        <p:nvSpPr>
          <p:cNvPr id="115716"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24" tIns="47416" rIns="94824" bIns="47416"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01CFDAC-0456-4A5E-8921-18929D010C79}" type="slidenum">
              <a:rPr lang="de-DE" sz="1200">
                <a:solidFill>
                  <a:srgbClr val="000000"/>
                </a:solidFill>
              </a:rPr>
              <a:pPr algn="r" eaLnBrk="1" hangingPunct="1"/>
              <a:t>21</a:t>
            </a:fld>
            <a:endParaRPr lang="de-DE" sz="1200">
              <a:solidFill>
                <a:srgbClr val="000000"/>
              </a:solidFill>
            </a:endParaRPr>
          </a:p>
        </p:txBody>
      </p:sp>
      <p:sp>
        <p:nvSpPr>
          <p:cNvPr id="11673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algn="r" eaLnBrk="1" hangingPunct="1"/>
            <a:fld id="{F7B8A4FD-5377-4754-B434-415F5AD9A6D0}" type="slidenum">
              <a:rPr lang="en-GB" sz="1300">
                <a:solidFill>
                  <a:srgbClr val="000000"/>
                </a:solidFill>
              </a:rPr>
              <a:pPr algn="r" eaLnBrk="1" hangingPunct="1"/>
              <a:t>21</a:t>
            </a:fld>
            <a:endParaRPr lang="en-GB" sz="1300">
              <a:solidFill>
                <a:srgbClr val="000000"/>
              </a:solidFill>
            </a:endParaRPr>
          </a:p>
        </p:txBody>
      </p:sp>
      <p:sp>
        <p:nvSpPr>
          <p:cNvPr id="116740"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24" tIns="47416" rIns="94824" bIns="47416"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D96DFC5-D107-407D-873E-8D77BD9C6413}" type="slidenum">
              <a:rPr lang="de-DE" sz="1200">
                <a:solidFill>
                  <a:srgbClr val="000000"/>
                </a:solidFill>
              </a:rPr>
              <a:pPr algn="r" eaLnBrk="1" hangingPunct="1"/>
              <a:t>22</a:t>
            </a:fld>
            <a:endParaRPr lang="de-DE" sz="1200">
              <a:solidFill>
                <a:srgbClr val="000000"/>
              </a:solidFill>
            </a:endParaRPr>
          </a:p>
        </p:txBody>
      </p:sp>
      <p:sp>
        <p:nvSpPr>
          <p:cNvPr id="12185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algn="r" eaLnBrk="1" hangingPunct="1"/>
            <a:fld id="{EB7E17BA-5979-49E2-A668-07B8214661A3}" type="slidenum">
              <a:rPr lang="en-GB" sz="1300">
                <a:solidFill>
                  <a:srgbClr val="000000"/>
                </a:solidFill>
              </a:rPr>
              <a:pPr algn="r" eaLnBrk="1" hangingPunct="1"/>
              <a:t>22</a:t>
            </a:fld>
            <a:endParaRPr lang="en-GB" sz="1300">
              <a:solidFill>
                <a:srgbClr val="000000"/>
              </a:solidFill>
            </a:endParaRPr>
          </a:p>
        </p:txBody>
      </p:sp>
      <p:sp>
        <p:nvSpPr>
          <p:cNvPr id="121860"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24" tIns="47416" rIns="94824" bIns="47416"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404C349-0293-4C5B-BD61-8968F696ECA6}"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694EDE-81EF-4BAB-96DB-6066A9EED78C}"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900CEFE-2B5D-4039-8D04-AC77E9226A17}"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289ED51-3D18-45F8-86FC-FD8561268021}"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E30559-BAA3-4562-8020-B6DCEE6D0E3E}"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D37490C-9C1B-4AC9-A719-5CB7A5E923CD}"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52C19F1E-C2C4-43B8-BE68-DBAC4ECF8BE2}"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68FA1EF-296B-40C1-B636-00A926A74512}"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C5D3AC1-5A64-441E-A1A8-9FAE71C6AF66}"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D65BA48-3AB7-42AA-A309-B1E404C47DBD}"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731D35F-B073-4216-8697-E08C0989EA53}"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752DBB7-8610-4E58-9205-33D206425DAC}"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4284663" y="4076700"/>
            <a:ext cx="4319587" cy="544513"/>
          </a:xfrm>
          <a:noFill/>
        </p:spPr>
        <p:txBody>
          <a:bodyPr/>
          <a:lstStyle/>
          <a:p>
            <a:pPr eaLnBrk="1" hangingPunct="1"/>
            <a:r>
              <a:rPr lang="tr-TR" sz="2800" b="1" dirty="0"/>
              <a:t>BİYOLOJİK RİSK ETKENLERİ</a:t>
            </a:r>
            <a:endParaRPr lang="es-ES" sz="1600" b="1" dirty="0" smtClean="0">
              <a:solidFill>
                <a:schemeClr val="bg1"/>
              </a:solidFill>
              <a:latin typeface="+mj-lt"/>
            </a:endParaRPr>
          </a:p>
        </p:txBody>
      </p:sp>
      <p:sp>
        <p:nvSpPr>
          <p:cNvPr id="2051" name="Rectangle 115"/>
          <p:cNvSpPr>
            <a:spLocks noGrp="1" noChangeArrowheads="1"/>
          </p:cNvSpPr>
          <p:nvPr>
            <p:ph type="subTitle" idx="1"/>
          </p:nvPr>
        </p:nvSpPr>
        <p:spPr>
          <a:xfrm>
            <a:off x="5003800" y="4868863"/>
            <a:ext cx="3527425" cy="479425"/>
          </a:xfrm>
        </p:spPr>
        <p:txBody>
          <a:bodyPr/>
          <a:lstStyle/>
          <a:p>
            <a:pPr algn="r" eaLnBrk="1" hangingPunct="1"/>
            <a:r>
              <a:rPr lang="es-ES" sz="1800" dirty="0" smtClean="0">
                <a:solidFill>
                  <a:schemeClr val="bg1"/>
                </a:solidFill>
                <a:latin typeface="+mj-lt"/>
              </a:rPr>
              <a:t>Your company information</a:t>
            </a:r>
          </a:p>
        </p:txBody>
      </p:sp>
      <p:sp>
        <p:nvSpPr>
          <p:cNvPr id="2052" name="Rectangle 110"/>
          <p:cNvSpPr txBox="1">
            <a:spLocks noChangeArrowheads="1"/>
          </p:cNvSpPr>
          <p:nvPr/>
        </p:nvSpPr>
        <p:spPr bwMode="auto">
          <a:xfrm>
            <a:off x="4437063" y="4229100"/>
            <a:ext cx="4319587" cy="544513"/>
          </a:xfrm>
          <a:prstGeom prst="rect">
            <a:avLst/>
          </a:prstGeom>
          <a:noFill/>
          <a:ln w="9525">
            <a:noFill/>
            <a:miter lim="800000"/>
            <a:headEnd/>
            <a:tailEnd/>
          </a:ln>
          <a:effectLst/>
        </p:spPr>
        <p:txBody>
          <a:bodyPr anchor="ctr"/>
          <a:lstStyle/>
          <a:p>
            <a:pPr algn="r"/>
            <a:endParaRPr lang="es-ES" sz="3600" b="1" dirty="0"/>
          </a:p>
        </p:txBody>
      </p:sp>
      <p:sp>
        <p:nvSpPr>
          <p:cNvPr id="2053" name="Rectangle 115"/>
          <p:cNvSpPr txBox="1">
            <a:spLocks noChangeArrowheads="1"/>
          </p:cNvSpPr>
          <p:nvPr/>
        </p:nvSpPr>
        <p:spPr bwMode="auto">
          <a:xfrm>
            <a:off x="5156200" y="5021263"/>
            <a:ext cx="3527425" cy="479425"/>
          </a:xfrm>
          <a:prstGeom prst="rect">
            <a:avLst/>
          </a:prstGeom>
          <a:noFill/>
          <a:ln w="9525">
            <a:noFill/>
            <a:miter lim="800000"/>
            <a:headEnd/>
            <a:tailEnd/>
          </a:ln>
          <a:effectLst/>
        </p:spPr>
        <p:txBody>
          <a:bodyPr/>
          <a:lstStyle/>
          <a:p>
            <a:pPr algn="r">
              <a:spcBef>
                <a:spcPct val="20000"/>
              </a:spcBef>
            </a:pP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İçerik Yer Tutucusu"/>
          <p:cNvSpPr>
            <a:spLocks noGrp="1"/>
          </p:cNvSpPr>
          <p:nvPr>
            <p:ph idx="1"/>
          </p:nvPr>
        </p:nvSpPr>
        <p:spPr>
          <a:xfrm>
            <a:off x="457200" y="928688"/>
            <a:ext cx="8229600" cy="5395912"/>
          </a:xfrm>
        </p:spPr>
        <p:txBody>
          <a:bodyPr/>
          <a:lstStyle/>
          <a:p>
            <a:pPr marL="0" indent="0" algn="ctr" eaLnBrk="1" hangingPunct="1">
              <a:buNone/>
            </a:pPr>
            <a:r>
              <a:rPr lang="tr-TR" b="1" dirty="0" smtClean="0">
                <a:latin typeface="+mj-lt"/>
              </a:rPr>
              <a:t>BİYOLOJİK TEHLİKE İŞARETİ</a:t>
            </a:r>
          </a:p>
          <a:p>
            <a:pPr marL="0" indent="0" algn="ctr" eaLnBrk="1" hangingPunct="1">
              <a:buNone/>
            </a:pPr>
            <a:r>
              <a:rPr lang="tr-TR" b="1" dirty="0" smtClean="0">
                <a:latin typeface="+mj-lt"/>
              </a:rPr>
              <a:t>( Sarı zemin üzerine siyah sembol)</a:t>
            </a:r>
          </a:p>
          <a:p>
            <a:pPr eaLnBrk="1" hangingPunct="1"/>
            <a:endParaRPr lang="tr-TR" dirty="0" smtClean="0">
              <a:latin typeface="+mj-lt"/>
            </a:endParaRPr>
          </a:p>
        </p:txBody>
      </p:sp>
      <p:sp>
        <p:nvSpPr>
          <p:cNvPr id="5" name="4 Slayt Numarası Yer Tutucusu"/>
          <p:cNvSpPr>
            <a:spLocks noGrp="1"/>
          </p:cNvSpPr>
          <p:nvPr>
            <p:ph type="sldNum" sz="quarter" idx="12"/>
          </p:nvPr>
        </p:nvSpPr>
        <p:spPr/>
        <p:txBody>
          <a:bodyPr/>
          <a:lstStyle/>
          <a:p>
            <a:pPr>
              <a:defRPr/>
            </a:pPr>
            <a:fld id="{024470C5-EDBC-4F90-951B-DD2885547E80}" type="slidenum">
              <a:rPr lang="tr-TR" smtClean="0"/>
              <a:pPr>
                <a:defRPr/>
              </a:pPr>
              <a:t>10</a:t>
            </a:fld>
            <a:endParaRPr lang="tr-TR"/>
          </a:p>
        </p:txBody>
      </p:sp>
      <p:pic>
        <p:nvPicPr>
          <p:cNvPr id="34820" name="Picture 2" descr="http://www.bilgit.com/mevzuat/images/biyoris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6063" y="2357438"/>
            <a:ext cx="297973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77400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404664"/>
            <a:ext cx="8229600" cy="1143000"/>
          </a:xfrm>
        </p:spPr>
        <p:txBody>
          <a:bodyPr>
            <a:normAutofit fontScale="90000"/>
          </a:bodyPr>
          <a:lstStyle/>
          <a:p>
            <a:pPr eaLnBrk="1" fontAlgn="auto" hangingPunct="1">
              <a:spcAft>
                <a:spcPts val="0"/>
              </a:spcAft>
              <a:defRPr/>
            </a:pPr>
            <a:r>
              <a:rPr lang="tr-TR" sz="4800" dirty="0" smtClean="0">
                <a:effectLst>
                  <a:outerShdw blurRad="38100" dist="38100" dir="2700000" algn="tl">
                    <a:srgbClr val="000000">
                      <a:alpha val="43137"/>
                    </a:srgbClr>
                  </a:outerShdw>
                </a:effectLst>
                <a:latin typeface="+mj-lt"/>
              </a:rPr>
              <a:t>Mikroorganizma  Nedir ?</a:t>
            </a:r>
            <a:r>
              <a:rPr lang="tr-TR" dirty="0" smtClean="0">
                <a:effectLst>
                  <a:outerShdw blurRad="38100" dist="38100" dir="2700000" algn="tl">
                    <a:srgbClr val="000000">
                      <a:alpha val="43137"/>
                    </a:srgbClr>
                  </a:outerShdw>
                </a:effectLst>
                <a:latin typeface="+mj-lt"/>
              </a:rPr>
              <a:t/>
            </a:r>
            <a:br>
              <a:rPr lang="tr-TR" dirty="0" smtClean="0">
                <a:effectLst>
                  <a:outerShdw blurRad="38100" dist="38100" dir="2700000" algn="tl">
                    <a:srgbClr val="000000">
                      <a:alpha val="43137"/>
                    </a:srgbClr>
                  </a:outerShdw>
                </a:effectLst>
                <a:latin typeface="+mj-lt"/>
              </a:rPr>
            </a:br>
            <a:endParaRPr lang="tr-TR" dirty="0">
              <a:latin typeface="+mj-lt"/>
            </a:endParaRPr>
          </a:p>
        </p:txBody>
      </p:sp>
      <p:sp>
        <p:nvSpPr>
          <p:cNvPr id="27651" name="2 İçerik Yer Tutucusu"/>
          <p:cNvSpPr>
            <a:spLocks noGrp="1"/>
          </p:cNvSpPr>
          <p:nvPr>
            <p:ph idx="1"/>
          </p:nvPr>
        </p:nvSpPr>
        <p:spPr>
          <a:xfrm>
            <a:off x="457200" y="1285875"/>
            <a:ext cx="8229600" cy="5038725"/>
          </a:xfrm>
        </p:spPr>
        <p:txBody>
          <a:bodyPr/>
          <a:lstStyle/>
          <a:p>
            <a:pPr eaLnBrk="1" hangingPunct="1">
              <a:defRPr/>
            </a:pPr>
            <a:r>
              <a:rPr lang="tr-TR" sz="2800" b="1" dirty="0" smtClean="0">
                <a:effectLst>
                  <a:outerShdw blurRad="38100" dist="38100" dir="2700000" algn="tl">
                    <a:srgbClr val="000000">
                      <a:alpha val="43137"/>
                    </a:srgbClr>
                  </a:outerShdw>
                </a:effectLst>
                <a:latin typeface="+mj-lt"/>
              </a:rPr>
              <a:t>Mikroorganizma: </a:t>
            </a:r>
            <a:r>
              <a:rPr lang="tr-TR" sz="2800" dirty="0" smtClean="0">
                <a:latin typeface="+mj-lt"/>
              </a:rPr>
              <a:t>Genetik materyali </a:t>
            </a:r>
            <a:r>
              <a:rPr lang="tr-TR" sz="2800" dirty="0" err="1" smtClean="0">
                <a:latin typeface="+mj-lt"/>
              </a:rPr>
              <a:t>replikasyon</a:t>
            </a:r>
            <a:r>
              <a:rPr lang="tr-TR" sz="2800" dirty="0" smtClean="0">
                <a:latin typeface="+mj-lt"/>
              </a:rPr>
              <a:t> veya aktarma yeteneğinde olan hücresel veya hücresel yapıda olmayan mikrobiyolojik varlığı, </a:t>
            </a:r>
          </a:p>
          <a:p>
            <a:pPr eaLnBrk="1" hangingPunct="1">
              <a:defRPr/>
            </a:pPr>
            <a:endParaRPr lang="tr-TR" sz="2800" dirty="0" smtClean="0">
              <a:latin typeface="+mj-lt"/>
            </a:endParaRPr>
          </a:p>
          <a:p>
            <a:pPr eaLnBrk="1" hangingPunct="1">
              <a:defRPr/>
            </a:pPr>
            <a:r>
              <a:rPr lang="tr-TR" sz="2800" dirty="0" smtClean="0">
                <a:latin typeface="+mj-lt"/>
              </a:rPr>
              <a:t>Mikroorganizmalar, öylesine bir </a:t>
            </a:r>
            <a:r>
              <a:rPr lang="tr-TR" sz="2800" dirty="0" err="1" smtClean="0">
                <a:latin typeface="+mj-lt"/>
              </a:rPr>
              <a:t>metabolik</a:t>
            </a:r>
            <a:r>
              <a:rPr lang="tr-TR" sz="2800" dirty="0" smtClean="0">
                <a:latin typeface="+mj-lt"/>
              </a:rPr>
              <a:t> ve enerji veren özelliğe sahiptir ki çoğu, diğer canlı formlarına öldürücü olan koşullarda yaşayabilir.</a:t>
            </a:r>
          </a:p>
          <a:p>
            <a:pPr>
              <a:defRPr/>
            </a:pPr>
            <a:endParaRPr lang="tr-TR" sz="2800" b="1" dirty="0" smtClean="0">
              <a:effectLst>
                <a:outerShdw blurRad="38100" dist="38100" dir="2700000" algn="tl">
                  <a:srgbClr val="000000">
                    <a:alpha val="43137"/>
                  </a:srgbClr>
                </a:outerShdw>
              </a:effectLst>
              <a:latin typeface="+mj-lt"/>
            </a:endParaRPr>
          </a:p>
          <a:p>
            <a:pPr>
              <a:defRPr/>
            </a:pPr>
            <a:r>
              <a:rPr lang="tr-TR" sz="2800" b="1" dirty="0" smtClean="0">
                <a:effectLst>
                  <a:outerShdw blurRad="38100" dist="38100" dir="2700000" algn="tl">
                    <a:srgbClr val="000000">
                      <a:alpha val="43137"/>
                    </a:srgbClr>
                  </a:outerShdw>
                </a:effectLst>
                <a:latin typeface="+mj-lt"/>
              </a:rPr>
              <a:t>Hücre kültürü</a:t>
            </a:r>
            <a:r>
              <a:rPr lang="tr-TR" sz="2800" dirty="0" smtClean="0">
                <a:latin typeface="+mj-lt"/>
              </a:rPr>
              <a:t>: Çok hücreli organizmalardan türetilmiş, in–</a:t>
            </a:r>
            <a:r>
              <a:rPr lang="tr-TR" sz="2800" dirty="0" err="1" smtClean="0">
                <a:latin typeface="+mj-lt"/>
              </a:rPr>
              <a:t>vitro</a:t>
            </a:r>
            <a:r>
              <a:rPr lang="tr-TR" sz="2800" dirty="0" smtClean="0">
                <a:latin typeface="+mj-lt"/>
              </a:rPr>
              <a:t> olarak geliştirilmiş hücreleri,</a:t>
            </a:r>
          </a:p>
          <a:p>
            <a:pPr>
              <a:defRPr/>
            </a:pPr>
            <a:endParaRPr lang="tr-TR" sz="2800" dirty="0" smtClean="0">
              <a:latin typeface="+mj-lt"/>
            </a:endParaRPr>
          </a:p>
          <a:p>
            <a:pPr eaLnBrk="1" hangingPunct="1">
              <a:defRPr/>
            </a:pPr>
            <a:endParaRPr lang="tr-TR" sz="2800" dirty="0" smtClean="0">
              <a:latin typeface="+mj-lt"/>
            </a:endParaRPr>
          </a:p>
        </p:txBody>
      </p:sp>
      <p:sp>
        <p:nvSpPr>
          <p:cNvPr id="5" name="4 Slayt Numarası Yer Tutucusu"/>
          <p:cNvSpPr>
            <a:spLocks noGrp="1"/>
          </p:cNvSpPr>
          <p:nvPr>
            <p:ph type="sldNum" sz="quarter" idx="12"/>
          </p:nvPr>
        </p:nvSpPr>
        <p:spPr/>
        <p:txBody>
          <a:bodyPr/>
          <a:lstStyle/>
          <a:p>
            <a:pPr>
              <a:defRPr/>
            </a:pPr>
            <a:fld id="{69AA96D6-0A12-4B11-8FAE-E8A721B91A0E}" type="slidenum">
              <a:rPr lang="tr-TR"/>
              <a:pPr>
                <a:defRPr/>
              </a:pPr>
              <a:t>11</a:t>
            </a:fld>
            <a:endParaRPr lang="tr-TR"/>
          </a:p>
        </p:txBody>
      </p:sp>
    </p:spTree>
    <p:extLst>
      <p:ext uri="{BB962C8B-B14F-4D97-AF65-F5344CB8AC3E}">
        <p14:creationId xmlns:p14="http://schemas.microsoft.com/office/powerpoint/2010/main" val="57767204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88" y="285751"/>
            <a:ext cx="8229600" cy="766986"/>
          </a:xfrm>
        </p:spPr>
        <p:txBody>
          <a:bodyPr>
            <a:normAutofit fontScale="90000"/>
          </a:bodyPr>
          <a:lstStyle/>
          <a:p>
            <a:pPr eaLnBrk="1" fontAlgn="auto" hangingPunct="1">
              <a:spcAft>
                <a:spcPts val="0"/>
              </a:spcAft>
              <a:defRPr/>
            </a:pPr>
            <a:r>
              <a:rPr lang="tr-TR" sz="5300" dirty="0" smtClean="0">
                <a:effectLst>
                  <a:outerShdw blurRad="38100" dist="38100" dir="2700000" algn="tl">
                    <a:srgbClr val="000000">
                      <a:alpha val="43137"/>
                    </a:srgbClr>
                  </a:outerShdw>
                </a:effectLst>
                <a:latin typeface="+mj-lt"/>
              </a:rPr>
              <a:t/>
            </a:r>
            <a:br>
              <a:rPr lang="tr-TR" sz="5300" dirty="0" smtClean="0">
                <a:effectLst>
                  <a:outerShdw blurRad="38100" dist="38100" dir="2700000" algn="tl">
                    <a:srgbClr val="000000">
                      <a:alpha val="43137"/>
                    </a:srgbClr>
                  </a:outerShdw>
                </a:effectLst>
                <a:latin typeface="+mj-lt"/>
              </a:rPr>
            </a:br>
            <a:r>
              <a:rPr lang="tr-TR" sz="5300" dirty="0" err="1" smtClean="0">
                <a:effectLst>
                  <a:outerShdw blurRad="38100" dist="38100" dir="2700000" algn="tl">
                    <a:srgbClr val="000000">
                      <a:alpha val="43137"/>
                    </a:srgbClr>
                  </a:outerShdw>
                </a:effectLst>
                <a:latin typeface="+mj-lt"/>
              </a:rPr>
              <a:t>Mİkroorganizmalar</a:t>
            </a:r>
            <a:r>
              <a:rPr lang="tr-TR" dirty="0" smtClean="0">
                <a:effectLst>
                  <a:outerShdw blurRad="38100" dist="38100" dir="2700000" algn="tl">
                    <a:srgbClr val="000000">
                      <a:alpha val="43137"/>
                    </a:srgbClr>
                  </a:outerShdw>
                </a:effectLst>
                <a:latin typeface="+mj-lt"/>
              </a:rPr>
              <a:t/>
            </a:r>
            <a:br>
              <a:rPr lang="tr-TR" dirty="0" smtClean="0">
                <a:effectLst>
                  <a:outerShdw blurRad="38100" dist="38100" dir="2700000" algn="tl">
                    <a:srgbClr val="000000">
                      <a:alpha val="43137"/>
                    </a:srgbClr>
                  </a:outerShdw>
                </a:effectLst>
                <a:latin typeface="+mj-lt"/>
              </a:rPr>
            </a:br>
            <a:endParaRPr lang="tr-TR" dirty="0">
              <a:effectLst>
                <a:outerShdw blurRad="38100" dist="38100" dir="2700000" algn="tl">
                  <a:srgbClr val="000000">
                    <a:alpha val="43137"/>
                  </a:srgbClr>
                </a:outerShdw>
              </a:effectLst>
              <a:latin typeface="+mj-lt"/>
            </a:endParaRPr>
          </a:p>
        </p:txBody>
      </p:sp>
      <p:sp>
        <p:nvSpPr>
          <p:cNvPr id="10243" name="2 İçerik Yer Tutucusu"/>
          <p:cNvSpPr>
            <a:spLocks noGrp="1"/>
          </p:cNvSpPr>
          <p:nvPr>
            <p:ph idx="1"/>
          </p:nvPr>
        </p:nvSpPr>
        <p:spPr>
          <a:xfrm>
            <a:off x="395536" y="1268760"/>
            <a:ext cx="8568952" cy="5256584"/>
          </a:xfrm>
        </p:spPr>
        <p:txBody>
          <a:bodyPr>
            <a:normAutofit/>
          </a:bodyPr>
          <a:lstStyle/>
          <a:p>
            <a:pPr marL="0" indent="0" eaLnBrk="1" hangingPunct="1">
              <a:buNone/>
              <a:defRPr/>
            </a:pPr>
            <a:r>
              <a:rPr lang="tr-TR" sz="2800" dirty="0" smtClean="0">
                <a:latin typeface="+mj-lt"/>
              </a:rPr>
              <a:t>Çalışma ortamında büyük bir dağılım göstererek insanlarla etkileşime giren ve zarar veren mikroorganizmalar; </a:t>
            </a:r>
          </a:p>
          <a:p>
            <a:pPr algn="ctr" eaLnBrk="1" hangingPunct="1">
              <a:defRPr/>
            </a:pPr>
            <a:r>
              <a:rPr lang="tr-TR" sz="2800" b="1" dirty="0" smtClean="0">
                <a:solidFill>
                  <a:srgbClr val="FF0000"/>
                </a:solidFill>
                <a:effectLst>
                  <a:outerShdw blurRad="38100" dist="38100" dir="2700000" algn="tl">
                    <a:srgbClr val="C0C0C0"/>
                  </a:outerShdw>
                </a:effectLst>
                <a:latin typeface="+mj-lt"/>
              </a:rPr>
              <a:t>bakteriler, </a:t>
            </a:r>
          </a:p>
          <a:p>
            <a:pPr algn="ctr" eaLnBrk="1" hangingPunct="1">
              <a:defRPr/>
            </a:pPr>
            <a:r>
              <a:rPr lang="tr-TR" sz="2800" b="1" dirty="0" smtClean="0">
                <a:solidFill>
                  <a:srgbClr val="FF0000"/>
                </a:solidFill>
                <a:effectLst>
                  <a:outerShdw blurRad="38100" dist="38100" dir="2700000" algn="tl">
                    <a:srgbClr val="C0C0C0"/>
                  </a:outerShdw>
                </a:effectLst>
                <a:latin typeface="+mj-lt"/>
              </a:rPr>
              <a:t>virüsler, </a:t>
            </a:r>
          </a:p>
          <a:p>
            <a:pPr algn="ctr" eaLnBrk="1" hangingPunct="1">
              <a:defRPr/>
            </a:pPr>
            <a:r>
              <a:rPr lang="tr-TR" sz="2800" b="1" dirty="0" smtClean="0">
                <a:solidFill>
                  <a:srgbClr val="FF0000"/>
                </a:solidFill>
                <a:effectLst>
                  <a:outerShdw blurRad="38100" dist="38100" dir="2700000" algn="tl">
                    <a:srgbClr val="C0C0C0"/>
                  </a:outerShdw>
                </a:effectLst>
                <a:latin typeface="+mj-lt"/>
              </a:rPr>
              <a:t>mantarlar, </a:t>
            </a:r>
          </a:p>
          <a:p>
            <a:pPr algn="ctr" eaLnBrk="1" hangingPunct="1">
              <a:defRPr/>
            </a:pPr>
            <a:r>
              <a:rPr lang="tr-TR" sz="2800" b="1" dirty="0" err="1" smtClean="0">
                <a:solidFill>
                  <a:srgbClr val="FF0000"/>
                </a:solidFill>
                <a:effectLst>
                  <a:outerShdw blurRad="38100" dist="38100" dir="2700000" algn="tl">
                    <a:srgbClr val="C0C0C0"/>
                  </a:outerShdw>
                </a:effectLst>
                <a:latin typeface="+mj-lt"/>
              </a:rPr>
              <a:t>protozoalar</a:t>
            </a:r>
            <a:r>
              <a:rPr lang="tr-TR" sz="2800" b="1" dirty="0" smtClean="0">
                <a:solidFill>
                  <a:srgbClr val="FF0000"/>
                </a:solidFill>
                <a:effectLst>
                  <a:outerShdw blurRad="38100" dist="38100" dir="2700000" algn="tl">
                    <a:srgbClr val="C0C0C0"/>
                  </a:outerShdw>
                </a:effectLst>
                <a:latin typeface="+mj-lt"/>
              </a:rPr>
              <a:t> ;</a:t>
            </a:r>
          </a:p>
          <a:p>
            <a:pPr marL="0" indent="0" eaLnBrk="1" hangingPunct="1">
              <a:buNone/>
              <a:defRPr/>
            </a:pPr>
            <a:r>
              <a:rPr lang="tr-TR" sz="2800" dirty="0" smtClean="0">
                <a:latin typeface="+mj-lt"/>
              </a:rPr>
              <a:t>olarak dört ana grupta toplanmaktadır ve bunların çalışanlar üzerindeki etkilerini aşağıdaki tabloda özetlemek mümkündür</a:t>
            </a:r>
          </a:p>
        </p:txBody>
      </p:sp>
      <p:sp>
        <p:nvSpPr>
          <p:cNvPr id="10245" name="4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53C34CA-4F1C-4320-A8D5-FC3B3014771D}" type="slidenum">
              <a:rPr lang="tr-TR"/>
              <a:pPr>
                <a:defRPr/>
              </a:pPr>
              <a:t>12</a:t>
            </a:fld>
            <a:endParaRPr lang="tr-TR"/>
          </a:p>
        </p:txBody>
      </p:sp>
    </p:spTree>
    <p:extLst>
      <p:ext uri="{BB962C8B-B14F-4D97-AF65-F5344CB8AC3E}">
        <p14:creationId xmlns:p14="http://schemas.microsoft.com/office/powerpoint/2010/main" val="285531503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4" name="Rechteck 4"/>
          <p:cNvSpPr>
            <a:spLocks noChangeArrowheads="1"/>
          </p:cNvSpPr>
          <p:nvPr/>
        </p:nvSpPr>
        <p:spPr bwMode="auto">
          <a:xfrm>
            <a:off x="313899" y="3265844"/>
            <a:ext cx="8782476" cy="2529905"/>
          </a:xfrm>
          <a:prstGeom prst="rect">
            <a:avLst/>
          </a:prstGeom>
          <a:noFill/>
          <a:ln w="9525" algn="ctr">
            <a:noFill/>
            <a:round/>
            <a:headEnd/>
            <a:tailEnd/>
          </a:ln>
        </p:spPr>
        <p:txBody>
          <a:bodyPr wrap="none" anchor="ctr"/>
          <a:lstStyle/>
          <a:p>
            <a:pPr algn="ctr">
              <a:defRPr/>
            </a:pPr>
            <a:r>
              <a:rPr lang="tr-TR" sz="7200" b="1" noProof="1">
                <a:solidFill>
                  <a:srgbClr val="575757"/>
                </a:solidFill>
                <a:effectLst>
                  <a:innerShdw blurRad="63500" dist="50800" dir="8100000">
                    <a:prstClr val="black">
                      <a:alpha val="50000"/>
                    </a:prstClr>
                  </a:innerShdw>
                </a:effectLst>
                <a:latin typeface="Comic Sans MS" pitchFamily="66" charset="0"/>
                <a:cs typeface="Calibri" pitchFamily="34" charset="0"/>
              </a:rPr>
              <a:t>Enfeksiyon </a:t>
            </a:r>
          </a:p>
          <a:p>
            <a:pPr algn="ctr">
              <a:defRPr/>
            </a:pPr>
            <a:r>
              <a:rPr lang="tr-TR" sz="7200" b="1" noProof="1">
                <a:solidFill>
                  <a:srgbClr val="575757"/>
                </a:solidFill>
                <a:effectLst>
                  <a:innerShdw blurRad="63500" dist="50800" dir="8100000">
                    <a:prstClr val="black">
                      <a:alpha val="50000"/>
                    </a:prstClr>
                  </a:innerShdw>
                </a:effectLst>
                <a:latin typeface="Comic Sans MS" pitchFamily="66" charset="0"/>
                <a:cs typeface="Calibri" pitchFamily="34" charset="0"/>
              </a:rPr>
              <a:t>Hastalıkları</a:t>
            </a:r>
          </a:p>
        </p:txBody>
      </p:sp>
      <p:pic>
        <p:nvPicPr>
          <p:cNvPr id="48132" name="Picture 4" descr="D:\9-ISTUZMAN\1-EĞİTİM KURUMU\1. İstanbuluzman\ZZResim\Doktor-Hemşire\nurse (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4563" y="765175"/>
            <a:ext cx="2174875"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Slayt Numarası Yer Tutucusu"/>
          <p:cNvSpPr>
            <a:spLocks noGrp="1"/>
          </p:cNvSpPr>
          <p:nvPr>
            <p:ph type="sldNum" sz="quarter" idx="12"/>
          </p:nvPr>
        </p:nvSpPr>
        <p:spPr/>
        <p:txBody>
          <a:bodyPr/>
          <a:lstStyle/>
          <a:p>
            <a:pPr>
              <a:defRPr/>
            </a:pPr>
            <a:fld id="{3D4FC776-E25F-4327-BD74-BC34005711AC}" type="slidenum">
              <a:rPr lang="tr-TR" smtClean="0"/>
              <a:pPr>
                <a:defRPr/>
              </a:pPr>
              <a:t>13</a:t>
            </a:fld>
            <a:endParaRPr lang="tr-TR"/>
          </a:p>
        </p:txBody>
      </p:sp>
    </p:spTree>
    <p:extLst>
      <p:ext uri="{BB962C8B-B14F-4D97-AF65-F5344CB8AC3E}">
        <p14:creationId xmlns:p14="http://schemas.microsoft.com/office/powerpoint/2010/main" val="36580888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C881187B-660A-4332-BDA6-C01B1A27A3C1}" type="slidenum">
              <a:rPr lang="tr-TR" smtClean="0"/>
              <a:pPr>
                <a:defRPr/>
              </a:pPr>
              <a:t>14</a:t>
            </a:fld>
            <a:endParaRPr lang="tr-TR"/>
          </a:p>
        </p:txBody>
      </p:sp>
      <p:graphicFrame>
        <p:nvGraphicFramePr>
          <p:cNvPr id="7" name="6 Tablo"/>
          <p:cNvGraphicFramePr>
            <a:graphicFrameLocks noGrp="1"/>
          </p:cNvGraphicFramePr>
          <p:nvPr/>
        </p:nvGraphicFramePr>
        <p:xfrm>
          <a:off x="468313" y="1143000"/>
          <a:ext cx="8318500" cy="5459413"/>
        </p:xfrm>
        <a:graphic>
          <a:graphicData uri="http://schemas.openxmlformats.org/drawingml/2006/table">
            <a:tbl>
              <a:tblPr/>
              <a:tblGrid>
                <a:gridCol w="3125599">
                  <a:extLst>
                    <a:ext uri="{9D8B030D-6E8A-4147-A177-3AD203B41FA5}">
                      <a16:colId xmlns:a16="http://schemas.microsoft.com/office/drawing/2014/main" val="20000"/>
                    </a:ext>
                  </a:extLst>
                </a:gridCol>
                <a:gridCol w="2740484">
                  <a:extLst>
                    <a:ext uri="{9D8B030D-6E8A-4147-A177-3AD203B41FA5}">
                      <a16:colId xmlns:a16="http://schemas.microsoft.com/office/drawing/2014/main" val="20001"/>
                    </a:ext>
                  </a:extLst>
                </a:gridCol>
                <a:gridCol w="2452417">
                  <a:extLst>
                    <a:ext uri="{9D8B030D-6E8A-4147-A177-3AD203B41FA5}">
                      <a16:colId xmlns:a16="http://schemas.microsoft.com/office/drawing/2014/main" val="20002"/>
                    </a:ext>
                  </a:extLst>
                </a:gridCol>
              </a:tblGrid>
              <a:tr h="712813">
                <a:tc>
                  <a:txBody>
                    <a:bodyPr/>
                    <a:lstStyle/>
                    <a:p>
                      <a:pPr marL="158750"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err="1" smtClean="0">
                          <a:ln>
                            <a:noFill/>
                          </a:ln>
                          <a:solidFill>
                            <a:schemeClr val="tx1"/>
                          </a:solidFill>
                          <a:effectLst/>
                          <a:latin typeface="Arial" charset="0"/>
                          <a:cs typeface="Times New Roman" pitchFamily="18" charset="0"/>
                        </a:rPr>
                        <a:t>Viruslarla</a:t>
                      </a:r>
                      <a:r>
                        <a:rPr kumimoji="0" lang="tr-TR" sz="1800" b="1" i="0" u="none" strike="noStrike" cap="none" normalizeH="0" baseline="0" dirty="0" smtClean="0">
                          <a:ln>
                            <a:noFill/>
                          </a:ln>
                          <a:solidFill>
                            <a:schemeClr val="tx1"/>
                          </a:solidFill>
                          <a:effectLst/>
                          <a:latin typeface="Arial" charset="0"/>
                          <a:cs typeface="Times New Roman" pitchFamily="18" charset="0"/>
                        </a:rPr>
                        <a:t> meydana gelen</a:t>
                      </a:r>
                      <a:endParaRPr kumimoji="0" lang="tr-TR"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25398" marR="2539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63513" marR="0" lvl="0" indent="0" algn="l" defTabSz="914400" rtl="0" eaLnBrk="1" fontAlgn="base" latinLnBrk="0" hangingPunct="1">
                        <a:lnSpc>
                          <a:spcPts val="1075"/>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Arial" charset="0"/>
                        <a:cs typeface="Times New Roman" pitchFamily="18" charset="0"/>
                      </a:endParaRPr>
                    </a:p>
                    <a:p>
                      <a:pPr marL="163513" marR="0" lvl="0" indent="0" algn="l" defTabSz="914400" rtl="0" eaLnBrk="1" fontAlgn="base" latinLnBrk="0" hangingPunct="1">
                        <a:lnSpc>
                          <a:spcPts val="1075"/>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Times New Roman" pitchFamily="18" charset="0"/>
                        </a:rPr>
                        <a:t>Bakterilerle meydana gelen</a:t>
                      </a:r>
                      <a:endParaRPr kumimoji="0" lang="tr-TR"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76200"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Times New Roman" pitchFamily="18" charset="0"/>
                        </a:rPr>
                        <a:t>Diğer etkenlere bağlı</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630958">
                <a:tc>
                  <a:txBody>
                    <a:bodyPr/>
                    <a:lstStyle/>
                    <a:p>
                      <a:pPr marL="26988"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err="1" smtClean="0">
                          <a:ln>
                            <a:noFill/>
                          </a:ln>
                          <a:solidFill>
                            <a:schemeClr val="tx1"/>
                          </a:solidFill>
                          <a:effectLst/>
                          <a:latin typeface="Arial" charset="0"/>
                          <a:cs typeface="Times New Roman" pitchFamily="18" charset="0"/>
                        </a:rPr>
                        <a:t>Herpes</a:t>
                      </a:r>
                      <a:r>
                        <a:rPr kumimoji="0" lang="tr-TR" sz="1800" b="1" i="0" u="none" strike="noStrike" cap="none" normalizeH="0" baseline="0" dirty="0" smtClean="0">
                          <a:ln>
                            <a:noFill/>
                          </a:ln>
                          <a:solidFill>
                            <a:schemeClr val="tx1"/>
                          </a:solidFill>
                          <a:effectLst/>
                          <a:latin typeface="Arial" charset="0"/>
                          <a:cs typeface="Times New Roman" pitchFamily="18" charset="0"/>
                        </a:rPr>
                        <a:t> </a:t>
                      </a:r>
                      <a:r>
                        <a:rPr kumimoji="0" lang="tr-TR" sz="1800" b="1" i="0" u="none" strike="noStrike" cap="none" normalizeH="0" baseline="0" dirty="0" err="1" smtClean="0">
                          <a:ln>
                            <a:noFill/>
                          </a:ln>
                          <a:solidFill>
                            <a:schemeClr val="tx1"/>
                          </a:solidFill>
                          <a:effectLst/>
                          <a:latin typeface="Arial" charset="0"/>
                          <a:cs typeface="Times New Roman" pitchFamily="18" charset="0"/>
                        </a:rPr>
                        <a:t>simpleks</a:t>
                      </a:r>
                      <a:endParaRPr kumimoji="0" lang="tr-TR"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25398" marR="2539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Times New Roman" pitchFamily="18" charset="0"/>
                        </a:rPr>
                        <a:t>Tüberküloz</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6350"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Times New Roman" pitchFamily="18" charset="0"/>
                        </a:rPr>
                        <a:t>Mikoplazma enfeksiyonu</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34990">
                <a:tc>
                  <a:txBody>
                    <a:bodyPr/>
                    <a:lstStyle/>
                    <a:p>
                      <a:pPr marL="23813"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Times New Roman" pitchFamily="18" charset="0"/>
                        </a:rPr>
                        <a:t>Hepatit B</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Times New Roman" pitchFamily="18" charset="0"/>
                        </a:rPr>
                        <a:t>Salmonella enfeksiyonu</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Times New Roman" pitchFamily="18" charset="0"/>
                        </a:rPr>
                        <a:t>Chlamydia psittaci</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30958">
                <a:tc>
                  <a:txBody>
                    <a:bodyPr/>
                    <a:lstStyle/>
                    <a:p>
                      <a:pPr marL="26988"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Times New Roman" pitchFamily="18" charset="0"/>
                        </a:rPr>
                        <a:t>Hepatit C</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175"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Times New Roman" pitchFamily="18" charset="0"/>
                        </a:rPr>
                        <a:t>Menengokok enfeksiyonu</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Times New Roman" pitchFamily="18" charset="0"/>
                        </a:rPr>
                        <a:t>Coxiella burnetii</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34990">
                <a:tc>
                  <a:txBody>
                    <a:bodyPr/>
                    <a:lstStyle/>
                    <a:p>
                      <a:pPr marL="30163"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Times New Roman" pitchFamily="18" charset="0"/>
                        </a:rPr>
                        <a:t>HIV</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Times New Roman" pitchFamily="18" charset="0"/>
                        </a:rPr>
                        <a:t>Şigella enfeksiyonu</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434990">
                <a:tc>
                  <a:txBody>
                    <a:bodyPr/>
                    <a:lstStyle/>
                    <a:p>
                      <a:pPr marL="26988"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err="1" smtClean="0">
                          <a:ln>
                            <a:noFill/>
                          </a:ln>
                          <a:solidFill>
                            <a:schemeClr val="tx1"/>
                          </a:solidFill>
                          <a:effectLst/>
                          <a:latin typeface="Arial" charset="0"/>
                          <a:cs typeface="Times New Roman" pitchFamily="18" charset="0"/>
                        </a:rPr>
                        <a:t>İnfluenza</a:t>
                      </a:r>
                      <a:endParaRPr kumimoji="0" lang="tr-TR"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25398" marR="2539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7938"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Times New Roman" pitchFamily="18" charset="0"/>
                        </a:rPr>
                        <a:t>Difteri</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428640">
                <a:tc>
                  <a:txBody>
                    <a:bodyPr/>
                    <a:lstStyle/>
                    <a:p>
                      <a:pPr marL="33338"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cs typeface="Times New Roman" pitchFamily="18" charset="0"/>
                        </a:rPr>
                        <a:t>Kızamık</a:t>
                      </a:r>
                      <a:endParaRPr kumimoji="0" lang="tr-TR"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25398" marR="2539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7938"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Times New Roman" pitchFamily="18" charset="0"/>
                        </a:rPr>
                        <a:t>Bordetella enfeksiyonu</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441340">
                <a:tc>
                  <a:txBody>
                    <a:bodyPr/>
                    <a:lstStyle/>
                    <a:p>
                      <a:pPr marL="36513"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Times New Roman" pitchFamily="18" charset="0"/>
                        </a:rPr>
                        <a:t>Kızamıkçık</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428640">
                <a:tc>
                  <a:txBody>
                    <a:bodyPr/>
                    <a:lstStyle/>
                    <a:p>
                      <a:pPr marL="38100"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Times New Roman" pitchFamily="18" charset="0"/>
                        </a:rPr>
                        <a:t>Kabakulak</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434990">
                <a:tc>
                  <a:txBody>
                    <a:bodyPr/>
                    <a:lstStyle/>
                    <a:p>
                      <a:pPr marL="36513"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Times New Roman" pitchFamily="18" charset="0"/>
                        </a:rPr>
                        <a:t>Su çiçeği</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446104">
                <a:tc>
                  <a:txBody>
                    <a:bodyPr/>
                    <a:lstStyle/>
                    <a:p>
                      <a:pPr marL="38100" marR="0" lvl="0" indent="0" algn="l"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cs typeface="Times New Roman" pitchFamily="18" charset="0"/>
                        </a:rPr>
                        <a:t>Sitomegalovirus</a:t>
                      </a:r>
                      <a:endParaRPr kumimoji="0" lang="tr-TR"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25398" marR="25398"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bl>
          </a:graphicData>
        </a:graphic>
      </p:graphicFrame>
      <p:sp>
        <p:nvSpPr>
          <p:cNvPr id="98306" name="Rectangle 2"/>
          <p:cNvSpPr>
            <a:spLocks noChangeArrowheads="1"/>
          </p:cNvSpPr>
          <p:nvPr/>
        </p:nvSpPr>
        <p:spPr bwMode="auto">
          <a:xfrm>
            <a:off x="214313" y="-39688"/>
            <a:ext cx="8643937" cy="1108076"/>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eaLnBrk="0" hangingPunct="0">
              <a:defRPr/>
            </a:pPr>
            <a:r>
              <a:rPr lang="tr-TR" b="1" u="sng" dirty="0">
                <a:effectLst>
                  <a:outerShdw blurRad="38100" dist="38100" dir="2700000" algn="tl">
                    <a:srgbClr val="C0C0C0"/>
                  </a:outerShdw>
                </a:effectLst>
                <a:ea typeface="Times New Roman" pitchFamily="18" charset="0"/>
                <a:cs typeface="Arial" charset="0"/>
              </a:rPr>
              <a:t>SAĞLIK ÇALIŞANLARINDA GÖRÜLEN HASTALIKLAR</a:t>
            </a:r>
          </a:p>
          <a:p>
            <a:pPr eaLnBrk="0" hangingPunct="0">
              <a:defRPr/>
            </a:pPr>
            <a:r>
              <a:rPr lang="tr-TR" sz="1200" b="1" dirty="0">
                <a:ea typeface="Times New Roman" pitchFamily="18" charset="0"/>
                <a:cs typeface="Arial" charset="0"/>
              </a:rPr>
              <a:t>Sağlık sektöründe çalışanlar hem hastalarla temas sırasında hem de </a:t>
            </a:r>
            <a:r>
              <a:rPr lang="tr-TR" sz="1200" b="1" dirty="0" err="1">
                <a:ea typeface="Times New Roman" pitchFamily="18" charset="0"/>
                <a:cs typeface="Arial" charset="0"/>
              </a:rPr>
              <a:t>laboratuar</a:t>
            </a:r>
            <a:r>
              <a:rPr lang="tr-TR" sz="1200" b="1" dirty="0">
                <a:ea typeface="Times New Roman" pitchFamily="18" charset="0"/>
                <a:cs typeface="Arial" charset="0"/>
              </a:rPr>
              <a:t> ortam­larında çeşitli enfeksiyon etkenleri ile karşı karşıyadırlar. </a:t>
            </a:r>
          </a:p>
          <a:p>
            <a:pPr eaLnBrk="0" hangingPunct="0">
              <a:defRPr/>
            </a:pPr>
            <a:r>
              <a:rPr lang="tr-TR" sz="1200" b="1" dirty="0">
                <a:ea typeface="Times New Roman" pitchFamily="18" charset="0"/>
                <a:cs typeface="Arial" charset="0"/>
              </a:rPr>
              <a:t>Sağlık Personelinde Görülebilen Başlıca Bulaşıcı Hastalıklar</a:t>
            </a:r>
          </a:p>
          <a:p>
            <a:pPr eaLnBrk="0" hangingPunct="0">
              <a:defRPr/>
            </a:pPr>
            <a:endParaRPr lang="tr-TR" sz="1200" b="1" dirty="0">
              <a:solidFill>
                <a:srgbClr val="FF0000"/>
              </a:solidFill>
              <a:ea typeface="Times New Roman" pitchFamily="18" charset="0"/>
              <a:cs typeface="Arial" charset="0"/>
            </a:endParaRPr>
          </a:p>
        </p:txBody>
      </p:sp>
    </p:spTree>
    <p:extLst>
      <p:ext uri="{BB962C8B-B14F-4D97-AF65-F5344CB8AC3E}">
        <p14:creationId xmlns:p14="http://schemas.microsoft.com/office/powerpoint/2010/main" val="339540900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857CCB15-3516-47EA-9CB6-C362B61261C3}" type="slidenum">
              <a:rPr lang="tr-TR" smtClean="0"/>
              <a:pPr>
                <a:defRPr/>
              </a:pPr>
              <a:t>15</a:t>
            </a:fld>
            <a:endParaRPr lang="tr-TR"/>
          </a:p>
        </p:txBody>
      </p:sp>
      <p:sp>
        <p:nvSpPr>
          <p:cNvPr id="37891" name="2 Dikdörtgen"/>
          <p:cNvSpPr>
            <a:spLocks noChangeArrowheads="1"/>
          </p:cNvSpPr>
          <p:nvPr/>
        </p:nvSpPr>
        <p:spPr bwMode="auto">
          <a:xfrm>
            <a:off x="285750" y="214313"/>
            <a:ext cx="8358188" cy="400050"/>
          </a:xfrm>
          <a:prstGeom prst="rect">
            <a:avLst/>
          </a:prstGeom>
          <a:noFill/>
          <a:ln>
            <a:noFill/>
          </a:ln>
          <a:extLst/>
        </p:spPr>
        <p:txBody>
          <a:bodyPr>
            <a:spAutoFit/>
          </a:bodyPr>
          <a:lstStyle/>
          <a:p>
            <a:pPr algn="ctr">
              <a:defRPr/>
            </a:pPr>
            <a:r>
              <a:rPr lang="tr-TR" sz="2000" b="1" u="sng" dirty="0">
                <a:solidFill>
                  <a:schemeClr val="bg1"/>
                </a:solidFill>
                <a:effectLst>
                  <a:outerShdw blurRad="38100" dist="38100" dir="2700000" algn="tl">
                    <a:srgbClr val="C0C0C0"/>
                  </a:outerShdw>
                </a:effectLst>
              </a:rPr>
              <a:t>Tarım ve hayvancılıkla ilgili işlerde çalışanlarda görülen hastalıklar</a:t>
            </a:r>
            <a:endParaRPr lang="tr-TR" sz="2000" u="sng" dirty="0">
              <a:solidFill>
                <a:schemeClr val="bg1"/>
              </a:solidFill>
              <a:effectLst>
                <a:outerShdw blurRad="38100" dist="38100" dir="2700000" algn="tl">
                  <a:srgbClr val="C0C0C0"/>
                </a:outerShdw>
              </a:effectLst>
            </a:endParaRPr>
          </a:p>
        </p:txBody>
      </p:sp>
      <p:sp>
        <p:nvSpPr>
          <p:cNvPr id="50180" name="3 Dikdörtgen"/>
          <p:cNvSpPr>
            <a:spLocks noChangeArrowheads="1"/>
          </p:cNvSpPr>
          <p:nvPr/>
        </p:nvSpPr>
        <p:spPr bwMode="auto">
          <a:xfrm>
            <a:off x="285750" y="642938"/>
            <a:ext cx="88582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1400"/>
              <a:t>Bu grupta tarım ve hayvan üretimi ile ilgili işleri yapanlar, veterinerler, kasaplar, mezbaha  benzeri işlerde çalışanlarda görülen bazı enfeksiyon hastalıkları yer alır. İnsanlarda ve hayvanlarda görülen hastalıklara "zoonoz" adı verilmektedir. Tarım ve hayvancılıkla ilgili işlerde çalışan insanlarda en sık görülen mesleksel enfeksiyon hastalığı şarbondur. Şarbondan başka brusellozis, salmonella enfeksiyonları ve tüberküloz da sık olarak görülür. Ayrıca hayvancılıkla ilgili işlerde çalışanlar için kuduz riski de söz konusu olabilir.</a:t>
            </a:r>
          </a:p>
        </p:txBody>
      </p:sp>
      <p:graphicFrame>
        <p:nvGraphicFramePr>
          <p:cNvPr id="5" name="4 Tablo"/>
          <p:cNvGraphicFramePr>
            <a:graphicFrameLocks noGrp="1"/>
          </p:cNvGraphicFramePr>
          <p:nvPr/>
        </p:nvGraphicFramePr>
        <p:xfrm>
          <a:off x="0" y="1928813"/>
          <a:ext cx="9144000" cy="4927602"/>
        </p:xfrm>
        <a:graphic>
          <a:graphicData uri="http://schemas.openxmlformats.org/drawingml/2006/table">
            <a:tbl>
              <a:tblPr/>
              <a:tblGrid>
                <a:gridCol w="1409700">
                  <a:extLst>
                    <a:ext uri="{9D8B030D-6E8A-4147-A177-3AD203B41FA5}">
                      <a16:colId xmlns:a16="http://schemas.microsoft.com/office/drawing/2014/main" val="20000"/>
                    </a:ext>
                  </a:extLst>
                </a:gridCol>
                <a:gridCol w="2298700">
                  <a:extLst>
                    <a:ext uri="{9D8B030D-6E8A-4147-A177-3AD203B41FA5}">
                      <a16:colId xmlns:a16="http://schemas.microsoft.com/office/drawing/2014/main" val="20001"/>
                    </a:ext>
                  </a:extLst>
                </a:gridCol>
                <a:gridCol w="223520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Hastalık</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Belirtileri</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Kaynak</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Riskli işler</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73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Şarbon</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Deride siyah püstül</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3175" algn="l" defTabSz="914400" rtl="0" eaLnBrk="1" fontAlgn="base" latinLnBrk="0" hangingPunct="1">
                        <a:lnSpc>
                          <a:spcPts val="105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cs typeface="Times New Roman" pitchFamily="18" charset="0"/>
                      </a:endParaRPr>
                    </a:p>
                    <a:p>
                      <a:pPr marL="0" marR="0" lvl="0" indent="3175" algn="l" defTabSz="914400" rtl="0" eaLnBrk="1" fontAlgn="base" latinLnBrk="0" hangingPunct="1">
                        <a:lnSpc>
                          <a:spcPts val="105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Enfekte koyun, inek ve ürünleri</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Çiftçi, kasap, veteriner</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Tuberküloz</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Öksürük, ateş, terleme</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175"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Enfekte hayvan</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Çiftçi, kasap, veteriner</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73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Brusellozis</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075"/>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1075"/>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Ateş, terleme, eklem ağrısı</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6350" marR="0" lvl="0" indent="0" algn="l" defTabSz="914400" rtl="0" eaLnBrk="1" fontAlgn="base" latinLnBrk="0" hangingPunct="1">
                        <a:lnSpc>
                          <a:spcPts val="11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Hasta koyun, keçi, inek,...</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Besici, sütçü, veteriner</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779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Salmonellozis</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175" marR="0" lvl="0" indent="0" algn="l" defTabSz="914400" rtl="0" eaLnBrk="1" fontAlgn="base" latinLnBrk="0" hangingPunct="1">
                        <a:lnSpc>
                          <a:spcPts val="11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cs typeface="Times New Roman" pitchFamily="18" charset="0"/>
                      </a:endParaRPr>
                    </a:p>
                    <a:p>
                      <a:pPr marL="3175" marR="0" lvl="0" indent="0" algn="l" defTabSz="914400" rtl="0" eaLnBrk="1" fontAlgn="base" latinLnBrk="0" hangingPunct="1">
                        <a:lnSpc>
                          <a:spcPts val="11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Ateş, üşüme, ishal, baş ağrısı</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7938" marR="0" lvl="0" indent="0" algn="l" defTabSz="914400" rtl="0" eaLnBrk="1" fontAlgn="base" latinLnBrk="0" hangingPunct="1">
                        <a:lnSpc>
                          <a:spcPts val="11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Kümes hayvanı, kedi, köpek</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Veteriner, aşçı, mezbaha işçisi</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762000">
                <a:tc>
                  <a:txBody>
                    <a:bodyPr/>
                    <a:lstStyle/>
                    <a:p>
                      <a:pPr marL="0" marR="0" lvl="0" indent="0" algn="l" defTabSz="914400" rtl="0" eaLnBrk="1" fontAlgn="base" latinLnBrk="0" hangingPunct="1">
                        <a:lnSpc>
                          <a:spcPts val="105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105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Kedi sıyrığı (hastalığı</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6350" marR="0" lvl="0" indent="0" algn="l" defTabSz="914400" rtl="0" eaLnBrk="1" fontAlgn="base" latinLnBrk="0" hangingPunct="1">
                        <a:lnSpc>
                          <a:spcPts val="105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cs typeface="Times New Roman" pitchFamily="18" charset="0"/>
                      </a:endParaRPr>
                    </a:p>
                    <a:p>
                      <a:pPr marL="6350" marR="0" lvl="0" indent="0" algn="l" defTabSz="914400" rtl="0" eaLnBrk="1" fontAlgn="base" latinLnBrk="0" hangingPunct="1">
                        <a:lnSpc>
                          <a:spcPts val="105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Ateş, deri lezyonu, lenf bezi büyümesi</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4288"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Kedi, köpek</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3175" algn="l" defTabSz="914400" rtl="0" eaLnBrk="1" fontAlgn="base" latinLnBrk="0" hangingPunct="1">
                        <a:lnSpc>
                          <a:spcPts val="1075"/>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cs typeface="Times New Roman" pitchFamily="18" charset="0"/>
                      </a:endParaRPr>
                    </a:p>
                    <a:p>
                      <a:pPr marL="0" marR="0" lvl="0" indent="-3175" algn="l" defTabSz="914400" rtl="0" eaLnBrk="1" fontAlgn="base" latinLnBrk="0" hangingPunct="1">
                        <a:lnSpc>
                          <a:spcPts val="1075"/>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Veteriner, kedi-köpek sahibi, kedi-köpek bakıcısı</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785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Kuduz</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4288" marR="0" lvl="0" indent="0" algn="l" defTabSz="914400" rtl="0" eaLnBrk="1" fontAlgn="base" latinLnBrk="0" hangingPunct="1">
                        <a:lnSpc>
                          <a:spcPts val="1075"/>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cs typeface="Times New Roman" pitchFamily="18" charset="0"/>
                      </a:endParaRPr>
                    </a:p>
                    <a:p>
                      <a:pPr marL="14288" marR="0" lvl="0" indent="0" algn="l" defTabSz="914400" rtl="0" eaLnBrk="1" fontAlgn="base" latinLnBrk="0" hangingPunct="1">
                        <a:lnSpc>
                          <a:spcPts val="1075"/>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Baş ağrısı, ajitasyon, salya akması</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7463"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Kedi, köpek, tilki,</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175" marR="0" lvl="0" indent="3175" algn="l" defTabSz="914400" rtl="0" eaLnBrk="1" fontAlgn="base" latinLnBrk="0" hangingPunct="1">
                        <a:lnSpc>
                          <a:spcPts val="105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cs typeface="Times New Roman" pitchFamily="18" charset="0"/>
                      </a:endParaRPr>
                    </a:p>
                    <a:p>
                      <a:pPr marL="3175" marR="0" lvl="0" indent="3175" algn="l" defTabSz="914400" rtl="0" eaLnBrk="1" fontAlgn="base" latinLnBrk="0" hangingPunct="1">
                        <a:lnSpc>
                          <a:spcPts val="105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cs typeface="Times New Roman" pitchFamily="18" charset="0"/>
                        </a:rPr>
                        <a:t>Veteriner, çiftçi, mağaracı, vahşi hayvan bakıcısı</a:t>
                      </a:r>
                      <a:endParaRPr kumimoji="0" lang="tr-TR" sz="1800" b="0" i="0" u="none" strike="noStrike" cap="none" normalizeH="0" baseline="0" smtClean="0">
                        <a:ln>
                          <a:noFill/>
                        </a:ln>
                        <a:solidFill>
                          <a:schemeClr val="tx1"/>
                        </a:solidFill>
                        <a:effectLst/>
                        <a:latin typeface="Arial"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3020639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59DDA128-2209-44DF-87A3-14CCB15B65C0}" type="slidenum">
              <a:rPr lang="tr-TR" smtClean="0"/>
              <a:pPr>
                <a:defRPr/>
              </a:pPr>
              <a:t>16</a:t>
            </a:fld>
            <a:endParaRPr lang="tr-TR"/>
          </a:p>
        </p:txBody>
      </p:sp>
      <p:sp>
        <p:nvSpPr>
          <p:cNvPr id="38915" name="2 Dikdörtgen"/>
          <p:cNvSpPr>
            <a:spLocks noChangeArrowheads="1"/>
          </p:cNvSpPr>
          <p:nvPr/>
        </p:nvSpPr>
        <p:spPr bwMode="auto">
          <a:xfrm>
            <a:off x="214313" y="214313"/>
            <a:ext cx="8643937" cy="461962"/>
          </a:xfrm>
          <a:prstGeom prst="rect">
            <a:avLst/>
          </a:prstGeom>
          <a:noFill/>
          <a:ln>
            <a:noFill/>
          </a:ln>
          <a:extLst/>
        </p:spPr>
        <p:txBody>
          <a:bodyPr>
            <a:spAutoFit/>
          </a:bodyPr>
          <a:lstStyle/>
          <a:p>
            <a:pPr algn="ctr">
              <a:defRPr/>
            </a:pPr>
            <a:r>
              <a:rPr lang="tr-TR" sz="2400" b="1" u="sng" dirty="0">
                <a:solidFill>
                  <a:schemeClr val="bg1"/>
                </a:solidFill>
                <a:effectLst>
                  <a:outerShdw blurRad="38100" dist="38100" dir="2700000" algn="tl">
                    <a:srgbClr val="C0C0C0"/>
                  </a:outerShdw>
                </a:effectLst>
              </a:rPr>
              <a:t>Diğer alanlarda çalışanlarda görülen hastalıklar</a:t>
            </a:r>
            <a:endParaRPr lang="tr-TR" sz="2400" u="sng" dirty="0">
              <a:solidFill>
                <a:schemeClr val="bg1"/>
              </a:solidFill>
              <a:effectLst>
                <a:outerShdw blurRad="38100" dist="38100" dir="2700000" algn="tl">
                  <a:srgbClr val="C0C0C0"/>
                </a:outerShdw>
              </a:effectLst>
            </a:endParaRPr>
          </a:p>
        </p:txBody>
      </p:sp>
      <p:sp>
        <p:nvSpPr>
          <p:cNvPr id="51204" name="3 Dikdörtgen"/>
          <p:cNvSpPr>
            <a:spLocks noChangeArrowheads="1"/>
          </p:cNvSpPr>
          <p:nvPr/>
        </p:nvSpPr>
        <p:spPr bwMode="auto">
          <a:xfrm>
            <a:off x="285750" y="571500"/>
            <a:ext cx="87153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1400"/>
              <a:t>Ülkemizde SSK mevzuatından olan Sosyal Sigorta Sağlık İşlemleri Tüzüğü'nde yer alan meslek hastalıkları listesinde "D grubu" mesleki bulaşıcı hastalıklara işaret etmektedir. Bu grupta yer alan enfeksiyon hastalıkları 4 grup halinde ve 30 hastalık olarak belirtilmektedir </a:t>
            </a:r>
          </a:p>
        </p:txBody>
      </p:sp>
      <p:graphicFrame>
        <p:nvGraphicFramePr>
          <p:cNvPr id="5" name="4 Tablo"/>
          <p:cNvGraphicFramePr>
            <a:graphicFrameLocks noGrp="1"/>
          </p:cNvGraphicFramePr>
          <p:nvPr/>
        </p:nvGraphicFramePr>
        <p:xfrm>
          <a:off x="214313" y="1428750"/>
          <a:ext cx="8929687" cy="5459434"/>
        </p:xfrm>
        <a:graphic>
          <a:graphicData uri="http://schemas.openxmlformats.org/drawingml/2006/table">
            <a:tbl>
              <a:tblPr/>
              <a:tblGrid>
                <a:gridCol w="3206750">
                  <a:extLst>
                    <a:ext uri="{9D8B030D-6E8A-4147-A177-3AD203B41FA5}">
                      <a16:colId xmlns:a16="http://schemas.microsoft.com/office/drawing/2014/main" val="20000"/>
                    </a:ext>
                  </a:extLst>
                </a:gridCol>
                <a:gridCol w="1654175">
                  <a:extLst>
                    <a:ext uri="{9D8B030D-6E8A-4147-A177-3AD203B41FA5}">
                      <a16:colId xmlns:a16="http://schemas.microsoft.com/office/drawing/2014/main" val="20001"/>
                    </a:ext>
                  </a:extLst>
                </a:gridCol>
                <a:gridCol w="4068762">
                  <a:extLst>
                    <a:ext uri="{9D8B030D-6E8A-4147-A177-3AD203B41FA5}">
                      <a16:colId xmlns:a16="http://schemas.microsoft.com/office/drawing/2014/main" val="20002"/>
                    </a:ext>
                  </a:extLst>
                </a:gridCol>
              </a:tblGrid>
              <a:tr h="523803">
                <a:tc>
                  <a:txBody>
                    <a:bodyPr/>
                    <a:lstStyle/>
                    <a:p>
                      <a:pPr marL="66675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Grup</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5875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Hastalık</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74295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Times New Roman" pitchFamily="18" charset="0"/>
                        </a:rPr>
                        <a:t>Riskli işler</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31738">
                <a:tc>
                  <a:txBody>
                    <a:bodyPr/>
                    <a:lstStyle/>
                    <a:p>
                      <a:pPr marL="17463"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Arial" charset="0"/>
                        <a:cs typeface="Times New Roman" pitchFamily="18" charset="0"/>
                      </a:endParaRPr>
                    </a:p>
                    <a:p>
                      <a:pPr marL="17463"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D-l: Helminthiasis</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Ankilostomiasis Necatoriasis</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6350" marR="0" lvl="0" indent="-17463"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Arial" charset="0"/>
                        <a:cs typeface="Times New Roman" pitchFamily="18" charset="0"/>
                      </a:endParaRPr>
                    </a:p>
                    <a:p>
                      <a:pPr marL="6350" marR="0" lvl="0" indent="-17463"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Tünel, yeraltı maden işleri, killi ve nemli toprakta çalışma</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1484109">
                <a:tc>
                  <a:txBody>
                    <a:bodyPr/>
                    <a:lstStyle/>
                    <a:p>
                      <a:pPr marL="33338"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Arial" charset="0"/>
                        <a:cs typeface="Times New Roman" pitchFamily="18" charset="0"/>
                      </a:endParaRPr>
                    </a:p>
                    <a:p>
                      <a:pPr marL="33338"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D-2: Tropik hastalıklar</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11113"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Arial" charset="0"/>
                        <a:cs typeface="Times New Roman" pitchFamily="18" charset="0"/>
                      </a:endParaRPr>
                    </a:p>
                    <a:p>
                      <a:pPr marL="0" marR="0" lvl="0" indent="11113"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Malarya Amobiasis Dank Lepra</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175"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Arial" charset="0"/>
                        <a:cs typeface="Times New Roman" pitchFamily="18" charset="0"/>
                      </a:endParaRPr>
                    </a:p>
                    <a:p>
                      <a:pPr marL="3175"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Bu hastalıklarla ilgili sağlık kuruluşları ve ilgili laboratuarlar</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1744424">
                <a:tc>
                  <a:txBody>
                    <a:bodyPr/>
                    <a:lstStyle/>
                    <a:p>
                      <a:pPr marL="38100"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Arial" charset="0"/>
                        <a:cs typeface="Times New Roman" pitchFamily="18" charset="0"/>
                      </a:endParaRPr>
                    </a:p>
                    <a:p>
                      <a:pPr marL="3810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D-3: Hayvanlardan insana bulaşan hastalıklar</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Bruselloz</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Tetanoz</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Şarbon</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Salmonelloz</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Kuduz</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Tüberküloz</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6350"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Arial" charset="0"/>
                        <a:cs typeface="Times New Roman" pitchFamily="18" charset="0"/>
                      </a:endParaRPr>
                    </a:p>
                    <a:p>
                      <a:pPr marL="635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Hayvan bakıcılığı, hayvan ürünleri ile ilgili işler, hayvan hastaneleri, veteriner klinikleri, kasap, sakatat işleri, süt ve sut ürünleri işleme tesisleri</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975340">
                <a:tc>
                  <a:txBody>
                    <a:bodyPr/>
                    <a:lstStyle/>
                    <a:p>
                      <a:pPr marL="44450"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Arial" charset="0"/>
                        <a:cs typeface="Times New Roman" pitchFamily="18" charset="0"/>
                      </a:endParaRPr>
                    </a:p>
                    <a:p>
                      <a:pPr marL="4445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D-4: Meslek gereği enfeksiyon hastalıklarına özellikle maruz kişilerdeki enfeksiyon hastalıkları</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175" marR="0" lvl="0" indent="3175"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Arial" charset="0"/>
                        <a:cs typeface="Times New Roman" pitchFamily="18" charset="0"/>
                      </a:endParaRPr>
                    </a:p>
                    <a:p>
                      <a:pPr marL="3175" marR="0" lvl="0" indent="3175"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Viral hepatit Tüberküloz</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6350"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Arial" charset="0"/>
                        <a:cs typeface="Times New Roman" pitchFamily="18" charset="0"/>
                      </a:endParaRPr>
                    </a:p>
                    <a:p>
                      <a:pPr marL="635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charset="0"/>
                          <a:cs typeface="Times New Roman" pitchFamily="18" charset="0"/>
                        </a:rPr>
                        <a:t>Sağlık kuruluşları ve laboratuarlar çalışmaları</a:t>
                      </a:r>
                      <a:endParaRPr kumimoji="0" lang="tr-TR"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1459149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4" name="Rechteck 4"/>
          <p:cNvSpPr>
            <a:spLocks noChangeArrowheads="1"/>
          </p:cNvSpPr>
          <p:nvPr/>
        </p:nvSpPr>
        <p:spPr bwMode="auto">
          <a:xfrm>
            <a:off x="313899" y="3265844"/>
            <a:ext cx="8782476" cy="2529905"/>
          </a:xfrm>
          <a:prstGeom prst="rect">
            <a:avLst/>
          </a:prstGeom>
          <a:noFill/>
          <a:ln w="9525" algn="ctr">
            <a:noFill/>
            <a:round/>
            <a:headEnd/>
            <a:tailEnd/>
          </a:ln>
        </p:spPr>
        <p:txBody>
          <a:bodyPr wrap="none" anchor="ctr"/>
          <a:lstStyle/>
          <a:p>
            <a:pPr algn="ctr">
              <a:defRPr/>
            </a:pPr>
            <a:r>
              <a:rPr lang="tr-TR" sz="7200" b="1" noProof="1">
                <a:solidFill>
                  <a:srgbClr val="575757"/>
                </a:solidFill>
                <a:effectLst>
                  <a:innerShdw blurRad="63500" dist="50800" dir="8100000">
                    <a:prstClr val="black">
                      <a:alpha val="50000"/>
                    </a:prstClr>
                  </a:innerShdw>
                </a:effectLst>
                <a:latin typeface="Comic Sans MS" pitchFamily="66" charset="0"/>
                <a:cs typeface="Calibri" pitchFamily="34" charset="0"/>
              </a:rPr>
              <a:t>Enfeksiyon </a:t>
            </a:r>
          </a:p>
          <a:p>
            <a:pPr algn="ctr">
              <a:defRPr/>
            </a:pPr>
            <a:r>
              <a:rPr lang="tr-TR" sz="7200" b="1" noProof="1">
                <a:solidFill>
                  <a:srgbClr val="575757"/>
                </a:solidFill>
                <a:effectLst>
                  <a:innerShdw blurRad="63500" dist="50800" dir="8100000">
                    <a:prstClr val="black">
                      <a:alpha val="50000"/>
                    </a:prstClr>
                  </a:innerShdw>
                </a:effectLst>
                <a:latin typeface="Comic Sans MS" pitchFamily="66" charset="0"/>
                <a:cs typeface="Calibri" pitchFamily="34" charset="0"/>
              </a:rPr>
              <a:t>Hastalıklarından </a:t>
            </a:r>
          </a:p>
          <a:p>
            <a:pPr algn="ctr">
              <a:defRPr/>
            </a:pPr>
            <a:r>
              <a:rPr lang="tr-TR" sz="7200" b="1" noProof="1">
                <a:solidFill>
                  <a:srgbClr val="575757"/>
                </a:solidFill>
                <a:effectLst>
                  <a:innerShdw blurRad="63500" dist="50800" dir="8100000">
                    <a:prstClr val="black">
                      <a:alpha val="50000"/>
                    </a:prstClr>
                  </a:innerShdw>
                </a:effectLst>
                <a:latin typeface="Comic Sans MS" pitchFamily="66" charset="0"/>
                <a:cs typeface="Calibri" pitchFamily="34" charset="0"/>
              </a:rPr>
              <a:t>Korunma</a:t>
            </a:r>
          </a:p>
        </p:txBody>
      </p:sp>
      <p:pic>
        <p:nvPicPr>
          <p:cNvPr id="706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7050" y="409575"/>
            <a:ext cx="2833688"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Slayt Numarası Yer Tutucusu"/>
          <p:cNvSpPr>
            <a:spLocks noGrp="1"/>
          </p:cNvSpPr>
          <p:nvPr>
            <p:ph type="sldNum" sz="quarter" idx="12"/>
          </p:nvPr>
        </p:nvSpPr>
        <p:spPr/>
        <p:txBody>
          <a:bodyPr/>
          <a:lstStyle/>
          <a:p>
            <a:pPr>
              <a:defRPr/>
            </a:pPr>
            <a:fld id="{C80D858F-42A5-4C54-A4A6-17C007F23732}" type="slidenum">
              <a:rPr lang="tr-TR" smtClean="0"/>
              <a:pPr>
                <a:defRPr/>
              </a:pPr>
              <a:t>17</a:t>
            </a:fld>
            <a:endParaRPr lang="tr-TR"/>
          </a:p>
        </p:txBody>
      </p:sp>
    </p:spTree>
    <p:extLst>
      <p:ext uri="{BB962C8B-B14F-4D97-AF65-F5344CB8AC3E}">
        <p14:creationId xmlns:p14="http://schemas.microsoft.com/office/powerpoint/2010/main" val="22131537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2"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omic Sans MS" pitchFamily="66" charset="0"/>
                <a:cs typeface="Calibri" pitchFamily="34" charset="0"/>
              </a:rPr>
              <a:t>KAN VE VÜCUT SIVILARI İZOLASYONU</a:t>
            </a:r>
            <a:endParaRPr lang="en-GB" sz="3200" b="1" dirty="0">
              <a:solidFill>
                <a:srgbClr val="575757"/>
              </a:solidFill>
              <a:effectLst>
                <a:innerShdw blurRad="63500" dist="50800" dir="8100000">
                  <a:prstClr val="black">
                    <a:alpha val="50000"/>
                  </a:prstClr>
                </a:innerShdw>
              </a:effectLst>
              <a:latin typeface="Comic Sans MS" pitchFamily="66" charset="0"/>
              <a:cs typeface="Calibri" pitchFamily="34" charset="0"/>
            </a:endParaRPr>
          </a:p>
        </p:txBody>
      </p:sp>
      <p:graphicFrame>
        <p:nvGraphicFramePr>
          <p:cNvPr id="11" name="Group 75"/>
          <p:cNvGraphicFramePr>
            <a:graphicFrameLocks/>
          </p:cNvGraphicFramePr>
          <p:nvPr/>
        </p:nvGraphicFramePr>
        <p:xfrm>
          <a:off x="518888" y="1453968"/>
          <a:ext cx="8029701" cy="3894034"/>
        </p:xfrm>
        <a:graphic>
          <a:graphicData uri="http://schemas.openxmlformats.org/drawingml/2006/table">
            <a:tbl>
              <a:tblPr>
                <a:tableStyleId>{775DCB02-9BB8-47FD-8907-85C794F793BA}</a:tableStyleId>
              </a:tblPr>
              <a:tblGrid>
                <a:gridCol w="3362182">
                  <a:extLst>
                    <a:ext uri="{9D8B030D-6E8A-4147-A177-3AD203B41FA5}">
                      <a16:colId xmlns:a16="http://schemas.microsoft.com/office/drawing/2014/main" val="20000"/>
                    </a:ext>
                  </a:extLst>
                </a:gridCol>
                <a:gridCol w="4667519">
                  <a:extLst>
                    <a:ext uri="{9D8B030D-6E8A-4147-A177-3AD203B41FA5}">
                      <a16:colId xmlns:a16="http://schemas.microsoft.com/office/drawing/2014/main" val="20001"/>
                    </a:ext>
                  </a:extLst>
                </a:gridCol>
              </a:tblGrid>
              <a:tr h="55457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2000" b="1" u="none" strike="noStrike" cap="none" normalizeH="0" baseline="0" dirty="0" smtClean="0">
                          <a:ln>
                            <a:noFill/>
                          </a:ln>
                          <a:effectLst/>
                          <a:latin typeface="Comic Sans MS" pitchFamily="66" charset="0"/>
                        </a:rPr>
                        <a:t>Hastalık</a:t>
                      </a:r>
                      <a:endParaRPr kumimoji="0" lang="tr-TR" sz="2000" b="1" i="0" u="none" strike="noStrike" cap="none" normalizeH="0" baseline="0" dirty="0" smtClean="0">
                        <a:ln>
                          <a:noFill/>
                        </a:ln>
                        <a:solidFill>
                          <a:schemeClr val="tx1"/>
                        </a:solidFill>
                        <a:effectLst/>
                        <a:latin typeface="Comic Sans MS" pitchFamily="66" charset="0"/>
                        <a:cs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2000" b="1" u="none" strike="noStrike" cap="none" normalizeH="0" baseline="0" dirty="0" smtClean="0">
                          <a:ln>
                            <a:noFill/>
                          </a:ln>
                          <a:effectLst/>
                          <a:latin typeface="Comic Sans MS" pitchFamily="66" charset="0"/>
                        </a:rPr>
                        <a:t>İzolasyon Koşulları</a:t>
                      </a:r>
                      <a:endParaRPr kumimoji="0" lang="tr-TR" sz="2000" b="1" i="0" u="none" strike="noStrike" cap="none" normalizeH="0" baseline="0" dirty="0" smtClean="0">
                        <a:ln>
                          <a:noFill/>
                        </a:ln>
                        <a:solidFill>
                          <a:schemeClr val="tx1"/>
                        </a:solidFill>
                        <a:effectLst/>
                        <a:latin typeface="Comic Sans MS" pitchFamily="66" charset="0"/>
                        <a:cs typeface="Calibri" pitchFamily="34" charset="0"/>
                      </a:endParaRPr>
                    </a:p>
                  </a:txBody>
                  <a:tcPr anchor="ctr" horzOverflow="overflow"/>
                </a:tc>
                <a:extLst>
                  <a:ext uri="{0D108BD9-81ED-4DB2-BD59-A6C34878D82A}">
                    <a16:rowId xmlns:a16="http://schemas.microsoft.com/office/drawing/2014/main" val="10000"/>
                  </a:ext>
                </a:extLst>
              </a:tr>
              <a:tr h="55457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1" i="0" u="none" strike="noStrike" cap="none" normalizeH="0" baseline="0" dirty="0" smtClean="0">
                          <a:ln>
                            <a:noFill/>
                          </a:ln>
                          <a:solidFill>
                            <a:schemeClr val="tx1"/>
                          </a:solidFill>
                          <a:effectLst/>
                          <a:latin typeface="Comic Sans MS" pitchFamily="66" charset="0"/>
                          <a:cs typeface="Calibri" pitchFamily="34" charset="0"/>
                        </a:rPr>
                        <a:t>Hepatit-B</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Kirlenme olasılığı varsa önlük kullan</a:t>
                      </a:r>
                    </a:p>
                  </a:txBody>
                  <a:tcPr anchor="ctr" horzOverflow="overflow">
                    <a:solidFill>
                      <a:schemeClr val="bg1"/>
                    </a:solidFill>
                  </a:tcPr>
                </a:tc>
                <a:extLst>
                  <a:ext uri="{0D108BD9-81ED-4DB2-BD59-A6C34878D82A}">
                    <a16:rowId xmlns:a16="http://schemas.microsoft.com/office/drawing/2014/main" val="10001"/>
                  </a:ext>
                </a:extLst>
              </a:tr>
              <a:tr h="55457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1" i="0" u="none" strike="noStrike" cap="none" normalizeH="0" baseline="0" dirty="0" smtClean="0">
                          <a:ln>
                            <a:noFill/>
                          </a:ln>
                          <a:solidFill>
                            <a:schemeClr val="tx1"/>
                          </a:solidFill>
                          <a:effectLst/>
                          <a:latin typeface="Comic Sans MS" pitchFamily="66" charset="0"/>
                          <a:cs typeface="Calibri" pitchFamily="34" charset="0"/>
                        </a:rPr>
                        <a:t>Hepatit-C</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Temas varsa eldiven kullanılmalı</a:t>
                      </a:r>
                    </a:p>
                  </a:txBody>
                  <a:tcPr anchor="ctr" horzOverflow="overflow"/>
                </a:tc>
                <a:extLst>
                  <a:ext uri="{0D108BD9-81ED-4DB2-BD59-A6C34878D82A}">
                    <a16:rowId xmlns:a16="http://schemas.microsoft.com/office/drawing/2014/main" val="10002"/>
                  </a:ext>
                </a:extLst>
              </a:tr>
              <a:tr h="55457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1" i="0" u="none" strike="noStrike" cap="none" normalizeH="0" baseline="0" dirty="0" smtClean="0">
                          <a:ln>
                            <a:noFill/>
                          </a:ln>
                          <a:solidFill>
                            <a:schemeClr val="tx1"/>
                          </a:solidFill>
                          <a:effectLst/>
                          <a:latin typeface="Comic Sans MS" pitchFamily="66" charset="0"/>
                          <a:cs typeface="Calibri" pitchFamily="34" charset="0"/>
                        </a:rPr>
                        <a:t>AİDS</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Eller yıkanmalı</a:t>
                      </a:r>
                    </a:p>
                  </a:txBody>
                  <a:tcPr anchor="ctr" horzOverflow="overflow">
                    <a:solidFill>
                      <a:schemeClr val="bg1"/>
                    </a:solidFill>
                  </a:tcPr>
                </a:tc>
                <a:extLst>
                  <a:ext uri="{0D108BD9-81ED-4DB2-BD59-A6C34878D82A}">
                    <a16:rowId xmlns:a16="http://schemas.microsoft.com/office/drawing/2014/main" val="10003"/>
                  </a:ext>
                </a:extLst>
              </a:tr>
              <a:tr h="55457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1" i="0" u="none" strike="noStrike" cap="none" normalizeH="0" baseline="0" dirty="0" err="1" smtClean="0">
                          <a:ln>
                            <a:noFill/>
                          </a:ln>
                          <a:solidFill>
                            <a:schemeClr val="tx1"/>
                          </a:solidFill>
                          <a:effectLst/>
                          <a:latin typeface="Comic Sans MS" pitchFamily="66" charset="0"/>
                          <a:cs typeface="Calibri" pitchFamily="34" charset="0"/>
                        </a:rPr>
                        <a:t>Leptospirosis</a:t>
                      </a:r>
                      <a:endParaRPr kumimoji="0" lang="tr-TR" sz="1800" b="1" i="0" u="none" strike="noStrike" cap="none" normalizeH="0" baseline="0" dirty="0" smtClean="0">
                        <a:ln>
                          <a:noFill/>
                        </a:ln>
                        <a:solidFill>
                          <a:schemeClr val="tx1"/>
                        </a:solidFill>
                        <a:effectLst/>
                        <a:latin typeface="Comic Sans MS" pitchFamily="66" charset="0"/>
                        <a:cs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Kontamine eşya yok edilmeli</a:t>
                      </a:r>
                    </a:p>
                  </a:txBody>
                  <a:tcPr anchor="ctr" horzOverflow="overflow"/>
                </a:tc>
                <a:extLst>
                  <a:ext uri="{0D108BD9-81ED-4DB2-BD59-A6C34878D82A}">
                    <a16:rowId xmlns:a16="http://schemas.microsoft.com/office/drawing/2014/main" val="10004"/>
                  </a:ext>
                </a:extLst>
              </a:tr>
              <a:tr h="55457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1" i="0" u="none" strike="noStrike" cap="none" normalizeH="0" baseline="0" dirty="0" smtClean="0">
                          <a:ln>
                            <a:noFill/>
                          </a:ln>
                          <a:solidFill>
                            <a:schemeClr val="tx1"/>
                          </a:solidFill>
                          <a:effectLst/>
                          <a:latin typeface="Comic Sans MS" pitchFamily="66" charset="0"/>
                          <a:cs typeface="Calibri" pitchFamily="34" charset="0"/>
                        </a:rPr>
                        <a:t>Sıtma</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İğne batmasına önlem alınmalı	</a:t>
                      </a:r>
                    </a:p>
                  </a:txBody>
                  <a:tcPr anchor="ctr" horzOverflow="overflow">
                    <a:solidFill>
                      <a:schemeClr val="bg1"/>
                    </a:solidFill>
                  </a:tcPr>
                </a:tc>
                <a:extLst>
                  <a:ext uri="{0D108BD9-81ED-4DB2-BD59-A6C34878D82A}">
                    <a16:rowId xmlns:a16="http://schemas.microsoft.com/office/drawing/2014/main" val="10005"/>
                  </a:ext>
                </a:extLst>
              </a:tr>
              <a:tr h="56659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1" i="0" u="none" strike="noStrike" cap="none" normalizeH="0" baseline="0" dirty="0" smtClean="0">
                          <a:ln>
                            <a:noFill/>
                          </a:ln>
                          <a:solidFill>
                            <a:schemeClr val="tx1"/>
                          </a:solidFill>
                          <a:effectLst/>
                          <a:latin typeface="Comic Sans MS" pitchFamily="66" charset="0"/>
                          <a:cs typeface="Calibri" pitchFamily="34" charset="0"/>
                        </a:rPr>
                        <a:t>Frengi</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Kan </a:t>
                      </a:r>
                      <a:r>
                        <a:rPr kumimoji="0" lang="tr-TR" sz="1800" b="0" i="0" u="none" strike="noStrike" cap="none" normalizeH="0" baseline="0" dirty="0" err="1" smtClean="0">
                          <a:ln>
                            <a:noFill/>
                          </a:ln>
                          <a:solidFill>
                            <a:schemeClr val="tx1"/>
                          </a:solidFill>
                          <a:effectLst/>
                          <a:latin typeface="Comic Sans MS" pitchFamily="66" charset="0"/>
                          <a:cs typeface="Calibri" pitchFamily="34" charset="0"/>
                        </a:rPr>
                        <a:t>hipokloritle</a:t>
                      </a:r>
                      <a:r>
                        <a:rPr kumimoji="0" lang="tr-TR" sz="1800" b="0" i="0" u="none" strike="noStrike" cap="none" normalizeH="0" baseline="0" dirty="0" smtClean="0">
                          <a:ln>
                            <a:noFill/>
                          </a:ln>
                          <a:solidFill>
                            <a:schemeClr val="tx1"/>
                          </a:solidFill>
                          <a:effectLst/>
                          <a:latin typeface="Comic Sans MS" pitchFamily="66" charset="0"/>
                          <a:cs typeface="Calibri" pitchFamily="34" charset="0"/>
                        </a:rPr>
                        <a:t> silinmeli</a:t>
                      </a:r>
                    </a:p>
                  </a:txBody>
                  <a:tcPr anchor="ctr" horzOverflow="overflow"/>
                </a:tc>
                <a:extLst>
                  <a:ext uri="{0D108BD9-81ED-4DB2-BD59-A6C34878D82A}">
                    <a16:rowId xmlns:a16="http://schemas.microsoft.com/office/drawing/2014/main" val="10006"/>
                  </a:ext>
                </a:extLst>
              </a:tr>
            </a:tbl>
          </a:graphicData>
        </a:graphic>
      </p:graphicFrame>
      <p:pic>
        <p:nvPicPr>
          <p:cNvPr id="73733" name="Resim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605088"/>
            <a:ext cx="5635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Resim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2313" y="3173413"/>
            <a:ext cx="501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Resim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2313" y="4276725"/>
            <a:ext cx="5667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Resim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2313" y="4832350"/>
            <a:ext cx="5667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Resim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2313" y="3724275"/>
            <a:ext cx="50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Resim 1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325" y="2033588"/>
            <a:ext cx="52863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Resim 1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64488" y="2054225"/>
            <a:ext cx="5286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Resim 1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91463" y="2613025"/>
            <a:ext cx="6000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Resim 17"/>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5" y="3148013"/>
            <a:ext cx="6842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Resim 1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89863" y="4819650"/>
            <a:ext cx="7207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Resim 19"/>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91463" y="4189413"/>
            <a:ext cx="60166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Resim 21"/>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81938" y="3711575"/>
            <a:ext cx="6207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Slayt Numarası Yer Tutucusu"/>
          <p:cNvSpPr>
            <a:spLocks noGrp="1"/>
          </p:cNvSpPr>
          <p:nvPr>
            <p:ph type="sldNum" sz="quarter" idx="12"/>
          </p:nvPr>
        </p:nvSpPr>
        <p:spPr/>
        <p:txBody>
          <a:bodyPr/>
          <a:lstStyle/>
          <a:p>
            <a:pPr>
              <a:defRPr/>
            </a:pPr>
            <a:fld id="{17493664-F04D-4116-B7B1-48FFAD115E9A}" type="slidenum">
              <a:rPr lang="tr-TR" smtClean="0"/>
              <a:pPr>
                <a:defRPr/>
              </a:pPr>
              <a:t>18</a:t>
            </a:fld>
            <a:endParaRPr lang="tr-TR"/>
          </a:p>
        </p:txBody>
      </p:sp>
    </p:spTree>
    <p:extLst>
      <p:ext uri="{BB962C8B-B14F-4D97-AF65-F5344CB8AC3E}">
        <p14:creationId xmlns:p14="http://schemas.microsoft.com/office/powerpoint/2010/main" val="252589132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611188" y="1555750"/>
            <a:ext cx="8189912" cy="360363"/>
          </a:xfrm>
          <a:prstGeom prst="rect">
            <a:avLst/>
          </a:prstGeom>
          <a:solidFill>
            <a:schemeClr val="accent5">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mn-lt"/>
                <a:cs typeface="Calibri" pitchFamily="34" charset="0"/>
              </a:rPr>
              <a:t>ÖNLEMLER</a:t>
            </a:r>
            <a:endParaRPr lang="de-DE" sz="2000" b="1" noProof="1">
              <a:solidFill>
                <a:srgbClr val="FFFFFF"/>
              </a:solidFill>
              <a:effectLst>
                <a:outerShdw blurRad="38100" dist="38100" dir="2700000" algn="tl">
                  <a:srgbClr val="000000">
                    <a:alpha val="43137"/>
                  </a:srgbClr>
                </a:outerShdw>
              </a:effectLst>
              <a:latin typeface="+mn-lt"/>
              <a:cs typeface="Calibri" pitchFamily="34" charset="0"/>
            </a:endParaRPr>
          </a:p>
        </p:txBody>
      </p:sp>
      <p:sp>
        <p:nvSpPr>
          <p:cNvPr id="58457" name="Rectangle 5"/>
          <p:cNvSpPr>
            <a:spLocks noChangeArrowheads="1"/>
          </p:cNvSpPr>
          <p:nvPr/>
        </p:nvSpPr>
        <p:spPr bwMode="gray">
          <a:xfrm>
            <a:off x="611188" y="1916113"/>
            <a:ext cx="8189912"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1200"/>
              </a:spcAft>
              <a:buClr>
                <a:srgbClr val="292929"/>
              </a:buClr>
            </a:pPr>
            <a:endParaRPr lang="tr-TR" sz="2000">
              <a:solidFill>
                <a:srgbClr val="000000"/>
              </a:solidFill>
              <a:latin typeface="Constantia" pitchFamily="18" charset="0"/>
            </a:endParaRPr>
          </a:p>
          <a:p>
            <a:pPr>
              <a:spcAft>
                <a:spcPts val="1200"/>
              </a:spcAft>
              <a:buClr>
                <a:srgbClr val="292929"/>
              </a:buClr>
              <a:buFontTx/>
              <a:buAutoNum type="arabicPeriod"/>
            </a:pPr>
            <a:r>
              <a:rPr lang="tr-TR" sz="2000" b="1">
                <a:solidFill>
                  <a:srgbClr val="000000"/>
                </a:solidFill>
                <a:latin typeface="Constantia" pitchFamily="18" charset="0"/>
              </a:rPr>
              <a:t>İzolasyon ve gözlem </a:t>
            </a:r>
            <a:r>
              <a:rPr lang="tr-TR" sz="2000">
                <a:solidFill>
                  <a:srgbClr val="000000"/>
                </a:solidFill>
                <a:latin typeface="Constantia" pitchFamily="18" charset="0"/>
              </a:rPr>
              <a:t>(hastalığından kuşku duyulanlar, hastalığı bulaştırdığı bilimsel olarak kanıtlanmış olan),</a:t>
            </a:r>
          </a:p>
          <a:p>
            <a:pPr>
              <a:spcAft>
                <a:spcPts val="1200"/>
              </a:spcAft>
              <a:buClr>
                <a:srgbClr val="292929"/>
              </a:buClr>
              <a:buFontTx/>
              <a:buAutoNum type="arabicPeriod"/>
            </a:pPr>
            <a:r>
              <a:rPr lang="tr-TR" sz="2000" b="1">
                <a:solidFill>
                  <a:srgbClr val="000000"/>
                </a:solidFill>
                <a:latin typeface="Constantia" pitchFamily="18" charset="0"/>
              </a:rPr>
              <a:t>Serum-Aşılama </a:t>
            </a:r>
            <a:r>
              <a:rPr lang="tr-TR" sz="2000">
                <a:solidFill>
                  <a:srgbClr val="000000"/>
                </a:solidFill>
                <a:latin typeface="Constantia" pitchFamily="18" charset="0"/>
              </a:rPr>
              <a:t>(hastalara veya hastalığa yakalanabilecek olanlara),</a:t>
            </a:r>
          </a:p>
          <a:p>
            <a:pPr>
              <a:spcAft>
                <a:spcPts val="1200"/>
              </a:spcAft>
              <a:buClr>
                <a:srgbClr val="292929"/>
              </a:buClr>
              <a:buFontTx/>
              <a:buAutoNum type="arabicPeriod"/>
            </a:pPr>
            <a:r>
              <a:rPr lang="tr-TR" sz="2000" b="1">
                <a:solidFill>
                  <a:srgbClr val="000000"/>
                </a:solidFill>
                <a:latin typeface="Constantia" pitchFamily="18" charset="0"/>
              </a:rPr>
              <a:t>Dezenfeksiyon </a:t>
            </a:r>
            <a:r>
              <a:rPr lang="tr-TR" sz="2000">
                <a:solidFill>
                  <a:srgbClr val="000000"/>
                </a:solidFill>
                <a:latin typeface="Constantia" pitchFamily="18" charset="0"/>
              </a:rPr>
              <a:t>(eşyalara, bulaşma eğilimi olanlara),</a:t>
            </a:r>
          </a:p>
          <a:p>
            <a:pPr>
              <a:spcAft>
                <a:spcPts val="1200"/>
              </a:spcAft>
              <a:buClr>
                <a:srgbClr val="292929"/>
              </a:buClr>
              <a:buFontTx/>
              <a:buAutoNum type="arabicPeriod"/>
            </a:pPr>
            <a:r>
              <a:rPr lang="tr-TR" sz="2000" b="1">
                <a:solidFill>
                  <a:srgbClr val="000000"/>
                </a:solidFill>
                <a:latin typeface="Constantia" pitchFamily="18" charset="0"/>
              </a:rPr>
              <a:t>Seyahatlere kısıtlama </a:t>
            </a:r>
            <a:r>
              <a:rPr lang="tr-TR" sz="2000">
                <a:solidFill>
                  <a:srgbClr val="000000"/>
                </a:solidFill>
                <a:latin typeface="Constantia" pitchFamily="18" charset="0"/>
              </a:rPr>
              <a:t>(bakım ve dezenfeksiyon),</a:t>
            </a:r>
          </a:p>
          <a:p>
            <a:pPr>
              <a:spcAft>
                <a:spcPts val="1200"/>
              </a:spcAft>
              <a:buClr>
                <a:srgbClr val="292929"/>
              </a:buClr>
              <a:buFontTx/>
              <a:buAutoNum type="arabicPeriod"/>
            </a:pPr>
            <a:endParaRPr lang="tr-TR" sz="2000" i="1">
              <a:solidFill>
                <a:srgbClr val="000000"/>
              </a:solidFill>
              <a:latin typeface="Constantia" pitchFamily="18" charset="0"/>
            </a:endParaRPr>
          </a:p>
          <a:p>
            <a:pPr>
              <a:spcAft>
                <a:spcPts val="1200"/>
              </a:spcAft>
              <a:buClr>
                <a:srgbClr val="292929"/>
              </a:buClr>
              <a:buFontTx/>
              <a:buAutoNum type="arabicPeriod"/>
            </a:pPr>
            <a:endParaRPr lang="tr-TR" sz="2000" i="1">
              <a:solidFill>
                <a:srgbClr val="000000"/>
              </a:solidFill>
              <a:latin typeface="Constantia" pitchFamily="18" charset="0"/>
            </a:endParaRPr>
          </a:p>
          <a:p>
            <a:pPr>
              <a:spcAft>
                <a:spcPts val="1200"/>
              </a:spcAft>
              <a:buClr>
                <a:srgbClr val="292929"/>
              </a:buClr>
            </a:pPr>
            <a:endParaRPr lang="tr-TR" sz="1600" i="1">
              <a:solidFill>
                <a:srgbClr val="000000"/>
              </a:solidFill>
              <a:latin typeface="Constantia" pitchFamily="18" charset="0"/>
            </a:endParaRPr>
          </a:p>
          <a:p>
            <a:pPr marL="914400" lvl="1" indent="-457200">
              <a:buClr>
                <a:srgbClr val="292929"/>
              </a:buClr>
              <a:buFont typeface="Arial" charset="0"/>
              <a:buAutoNum type="arabicPeriod"/>
            </a:pPr>
            <a:endParaRPr lang="tr-TR" sz="2000" b="1">
              <a:solidFill>
                <a:srgbClr val="000000"/>
              </a:solidFill>
              <a:latin typeface="Constantia" pitchFamily="18" charset="0"/>
            </a:endParaRPr>
          </a:p>
          <a:p>
            <a:pPr marL="914400" lvl="1" indent="-457200">
              <a:buClr>
                <a:srgbClr val="292929"/>
              </a:buClr>
            </a:pPr>
            <a:r>
              <a:rPr lang="tr-TR" sz="2000" b="1">
                <a:solidFill>
                  <a:srgbClr val="000000"/>
                </a:solidFill>
                <a:latin typeface="Constantia" pitchFamily="18" charset="0"/>
              </a:rPr>
              <a:t> </a:t>
            </a:r>
            <a:endParaRPr lang="tr-TR" sz="2000" b="1" i="1">
              <a:solidFill>
                <a:srgbClr val="000000"/>
              </a:solidFill>
              <a:latin typeface="Constantia" pitchFamily="18" charset="0"/>
            </a:endParaRPr>
          </a:p>
        </p:txBody>
      </p:sp>
      <p:sp>
        <p:nvSpPr>
          <p:cNvPr id="75780"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4" name="Rectangle 31"/>
          <p:cNvSpPr txBox="1">
            <a:spLocks noChangeArrowheads="1"/>
          </p:cNvSpPr>
          <p:nvPr/>
        </p:nvSpPr>
        <p:spPr bwMode="gray">
          <a:xfrm>
            <a:off x="178632" y="411163"/>
            <a:ext cx="8912203" cy="647700"/>
          </a:xfrm>
          <a:prstGeom prst="rect">
            <a:avLst/>
          </a:prstGeom>
          <a:noFill/>
          <a:ln w="9525">
            <a:noFill/>
            <a:miter lim="800000"/>
            <a:headEnd/>
            <a:tailEnd/>
          </a:ln>
        </p:spPr>
        <p:txBody>
          <a:bodyPr lIns="0" rIns="0" anchor="ct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mn-lt"/>
                <a:cs typeface="Calibri" pitchFamily="34" charset="0"/>
              </a:rPr>
              <a:t>ENFEKSİYON HASTALIKLARINA YAKLAŞIM</a:t>
            </a:r>
          </a:p>
        </p:txBody>
      </p:sp>
      <p:sp>
        <p:nvSpPr>
          <p:cNvPr id="6" name="5 Slayt Numarası Yer Tutucusu"/>
          <p:cNvSpPr>
            <a:spLocks noGrp="1"/>
          </p:cNvSpPr>
          <p:nvPr>
            <p:ph type="sldNum" sz="quarter" idx="12"/>
          </p:nvPr>
        </p:nvSpPr>
        <p:spPr/>
        <p:txBody>
          <a:bodyPr/>
          <a:lstStyle/>
          <a:p>
            <a:pPr>
              <a:defRPr/>
            </a:pPr>
            <a:fld id="{17C03C4E-7C55-484D-A031-E6A2CF0D6D5A}" type="slidenum">
              <a:rPr lang="tr-TR" smtClean="0"/>
              <a:pPr>
                <a:defRPr/>
              </a:pPr>
              <a:t>19</a:t>
            </a:fld>
            <a:endParaRPr lang="tr-TR"/>
          </a:p>
        </p:txBody>
      </p:sp>
    </p:spTree>
    <p:extLst>
      <p:ext uri="{BB962C8B-B14F-4D97-AF65-F5344CB8AC3E}">
        <p14:creationId xmlns:p14="http://schemas.microsoft.com/office/powerpoint/2010/main" val="14276756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fontScale="90000"/>
          </a:bodyPr>
          <a:lstStyle/>
          <a:p>
            <a:r>
              <a:rPr lang="tr-TR" dirty="0">
                <a:solidFill>
                  <a:schemeClr val="tx2"/>
                </a:solidFill>
                <a:latin typeface="+mj-lt"/>
              </a:rPr>
              <a:t>Mesleki tehlikeler </a:t>
            </a:r>
            <a:br>
              <a:rPr lang="tr-TR" dirty="0">
                <a:solidFill>
                  <a:schemeClr val="tx2"/>
                </a:solidFill>
                <a:latin typeface="+mj-lt"/>
              </a:rPr>
            </a:br>
            <a:endParaRPr lang="tr-TR" dirty="0">
              <a:latin typeface="+mj-lt"/>
            </a:endParaRPr>
          </a:p>
        </p:txBody>
      </p:sp>
      <p:sp>
        <p:nvSpPr>
          <p:cNvPr id="5" name="İçerik Yer Tutucusu 4"/>
          <p:cNvSpPr>
            <a:spLocks noGrp="1"/>
          </p:cNvSpPr>
          <p:nvPr>
            <p:ph idx="1"/>
          </p:nvPr>
        </p:nvSpPr>
        <p:spPr/>
        <p:txBody>
          <a:bodyPr/>
          <a:lstStyle/>
          <a:p>
            <a:pPr>
              <a:buFontTx/>
              <a:buChar char="•"/>
            </a:pPr>
            <a:r>
              <a:rPr lang="tr-TR" dirty="0" smtClean="0">
                <a:latin typeface="+mj-lt"/>
              </a:rPr>
              <a:t>Biyolojik,</a:t>
            </a:r>
          </a:p>
          <a:p>
            <a:pPr>
              <a:buFontTx/>
              <a:buChar char="•"/>
            </a:pPr>
            <a:r>
              <a:rPr lang="tr-TR" dirty="0" smtClean="0">
                <a:latin typeface="+mj-lt"/>
              </a:rPr>
              <a:t>Biyomekanik,</a:t>
            </a:r>
          </a:p>
          <a:p>
            <a:pPr>
              <a:buFontTx/>
              <a:buChar char="•"/>
            </a:pPr>
            <a:r>
              <a:rPr lang="tr-TR" dirty="0" smtClean="0">
                <a:latin typeface="+mj-lt"/>
              </a:rPr>
              <a:t>Kimyasal,</a:t>
            </a:r>
          </a:p>
          <a:p>
            <a:pPr>
              <a:buFontTx/>
              <a:buChar char="•"/>
            </a:pPr>
            <a:r>
              <a:rPr lang="tr-TR" dirty="0" smtClean="0">
                <a:latin typeface="+mj-lt"/>
              </a:rPr>
              <a:t>Fiziksel (+radyolojik)</a:t>
            </a:r>
          </a:p>
          <a:p>
            <a:pPr>
              <a:buFontTx/>
              <a:buChar char="•"/>
            </a:pPr>
            <a:r>
              <a:rPr lang="tr-TR" dirty="0" err="1" smtClean="0">
                <a:latin typeface="+mj-lt"/>
              </a:rPr>
              <a:t>Psikososyal</a:t>
            </a:r>
            <a:endParaRPr lang="tr-TR" dirty="0" smtClean="0">
              <a:latin typeface="+mj-lt"/>
            </a:endParaRPr>
          </a:p>
          <a:p>
            <a:endParaRPr lang="tr-TR" dirty="0">
              <a:latin typeface="+mj-lt"/>
            </a:endParaRPr>
          </a:p>
        </p:txBody>
      </p:sp>
    </p:spTree>
    <p:extLst>
      <p:ext uri="{BB962C8B-B14F-4D97-AF65-F5344CB8AC3E}">
        <p14:creationId xmlns:p14="http://schemas.microsoft.com/office/powerpoint/2010/main" val="3385773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8" name="Rectangle 11"/>
          <p:cNvSpPr>
            <a:spLocks noChangeArrowheads="1"/>
          </p:cNvSpPr>
          <p:nvPr/>
        </p:nvSpPr>
        <p:spPr bwMode="gray">
          <a:xfrm>
            <a:off x="323850" y="1374775"/>
            <a:ext cx="8181975" cy="360363"/>
          </a:xfrm>
          <a:prstGeom prst="rect">
            <a:avLst/>
          </a:prstGeom>
          <a:solidFill>
            <a:schemeClr val="accent4">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prstClr val="white"/>
                </a:solidFill>
                <a:effectLst>
                  <a:outerShdw blurRad="38100" dist="38100" dir="2700000" algn="tl">
                    <a:srgbClr val="000000">
                      <a:alpha val="43137"/>
                    </a:srgbClr>
                  </a:outerShdw>
                </a:effectLst>
                <a:latin typeface="Comic Sans MS" pitchFamily="66" charset="0"/>
                <a:cs typeface="Calibri" pitchFamily="34" charset="0"/>
              </a:rPr>
              <a:t>ÖNLEMLER</a:t>
            </a:r>
            <a:endParaRPr lang="de-DE" sz="2000" b="1" noProof="1">
              <a:solidFill>
                <a:prstClr val="white"/>
              </a:solidFill>
              <a:effectLst>
                <a:outerShdw blurRad="38100" dist="38100" dir="2700000" algn="tl">
                  <a:srgbClr val="000000">
                    <a:alpha val="43137"/>
                  </a:srgbClr>
                </a:outerShdw>
              </a:effectLst>
              <a:latin typeface="Comic Sans MS" pitchFamily="66" charset="0"/>
              <a:cs typeface="Calibri" pitchFamily="34" charset="0"/>
            </a:endParaRPr>
          </a:p>
        </p:txBody>
      </p:sp>
      <p:sp>
        <p:nvSpPr>
          <p:cNvPr id="76804" name="Rectangle 5"/>
          <p:cNvSpPr>
            <a:spLocks noChangeArrowheads="1"/>
          </p:cNvSpPr>
          <p:nvPr/>
        </p:nvSpPr>
        <p:spPr bwMode="gray">
          <a:xfrm>
            <a:off x="250825" y="1736725"/>
            <a:ext cx="8255000" cy="4070350"/>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250825">
              <a:buClr>
                <a:srgbClr val="292929"/>
              </a:buClr>
              <a:buFont typeface="Arial" charset="0"/>
              <a:buAutoNum type="arabicPeriod"/>
            </a:pPr>
            <a:r>
              <a:rPr lang="tr-TR" sz="2400">
                <a:solidFill>
                  <a:srgbClr val="000000"/>
                </a:solidFill>
                <a:latin typeface="Comic Sans MS" pitchFamily="66" charset="0"/>
              </a:rPr>
              <a:t>Periyodik taramalarla </a:t>
            </a:r>
            <a:r>
              <a:rPr lang="tr-TR" sz="2400" b="1">
                <a:solidFill>
                  <a:srgbClr val="000000"/>
                </a:solidFill>
                <a:latin typeface="Comic Sans MS" pitchFamily="66" charset="0"/>
              </a:rPr>
              <a:t>duyarlı kişilerin </a:t>
            </a:r>
            <a:r>
              <a:rPr lang="tr-TR" sz="2400">
                <a:solidFill>
                  <a:srgbClr val="000000"/>
                </a:solidFill>
                <a:latin typeface="Comic Sans MS" pitchFamily="66" charset="0"/>
              </a:rPr>
              <a:t>saptanması,</a:t>
            </a:r>
          </a:p>
          <a:p>
            <a:pPr marL="342900" indent="-250825">
              <a:buClr>
                <a:srgbClr val="292929"/>
              </a:buClr>
              <a:buFont typeface="Arial" charset="0"/>
              <a:buAutoNum type="arabicPeriod"/>
            </a:pPr>
            <a:r>
              <a:rPr lang="tr-TR" sz="2400">
                <a:solidFill>
                  <a:srgbClr val="000000"/>
                </a:solidFill>
                <a:latin typeface="Comic Sans MS" pitchFamily="66" charset="0"/>
              </a:rPr>
              <a:t>Personel </a:t>
            </a:r>
            <a:r>
              <a:rPr lang="tr-TR" sz="2400" b="1">
                <a:solidFill>
                  <a:srgbClr val="000000"/>
                </a:solidFill>
                <a:latin typeface="Comic Sans MS" pitchFamily="66" charset="0"/>
              </a:rPr>
              <a:t>eğitimi,</a:t>
            </a:r>
          </a:p>
          <a:p>
            <a:pPr marL="890588" lvl="1" indent="-342900">
              <a:buClr>
                <a:srgbClr val="292929"/>
              </a:buClr>
              <a:buFont typeface="Arial" charset="0"/>
              <a:buAutoNum type="alphaLcPeriod"/>
            </a:pPr>
            <a:r>
              <a:rPr lang="tr-TR" sz="2400" b="1">
                <a:solidFill>
                  <a:srgbClr val="000000"/>
                </a:solidFill>
                <a:latin typeface="Comic Sans MS" pitchFamily="66" charset="0"/>
              </a:rPr>
              <a:t>Biyolojik etkenlerle temasın söz konusu olduğu çalışmalara başlanmadan önce verilecek, </a:t>
            </a:r>
          </a:p>
          <a:p>
            <a:pPr marL="890588" lvl="1" indent="-342900">
              <a:buClr>
                <a:srgbClr val="292929"/>
              </a:buClr>
              <a:buFont typeface="Arial" charset="0"/>
              <a:buAutoNum type="alphaLcPeriod"/>
            </a:pPr>
            <a:r>
              <a:rPr lang="tr-TR" sz="2400" b="1">
                <a:solidFill>
                  <a:srgbClr val="000000"/>
                </a:solidFill>
                <a:latin typeface="Comic Sans MS" pitchFamily="66" charset="0"/>
              </a:rPr>
              <a:t>Yeni veya değişen risklere göre uyarlanacak, </a:t>
            </a:r>
          </a:p>
          <a:p>
            <a:pPr marL="890588" lvl="1" indent="-342900">
              <a:buClr>
                <a:srgbClr val="292929"/>
              </a:buClr>
              <a:buFont typeface="Arial" charset="0"/>
              <a:buAutoNum type="alphaLcPeriod"/>
            </a:pPr>
            <a:r>
              <a:rPr lang="tr-TR" sz="2400" b="1">
                <a:solidFill>
                  <a:srgbClr val="000000"/>
                </a:solidFill>
                <a:latin typeface="Comic Sans MS" pitchFamily="66" charset="0"/>
              </a:rPr>
              <a:t>Gerektiğinde periyodik olarak tekrarlanacaktır. </a:t>
            </a:r>
          </a:p>
          <a:p>
            <a:pPr marL="342900" indent="-250825">
              <a:buClr>
                <a:srgbClr val="292929"/>
              </a:buClr>
              <a:buFont typeface="Arial" charset="0"/>
              <a:buAutoNum type="arabicPeriod"/>
            </a:pPr>
            <a:r>
              <a:rPr lang="tr-TR" sz="2400">
                <a:solidFill>
                  <a:srgbClr val="000000"/>
                </a:solidFill>
                <a:latin typeface="Comic Sans MS" pitchFamily="66" charset="0"/>
              </a:rPr>
              <a:t>Çalışırken uyulacak </a:t>
            </a:r>
            <a:r>
              <a:rPr lang="tr-TR" sz="2400" b="1">
                <a:solidFill>
                  <a:srgbClr val="000000"/>
                </a:solidFill>
                <a:latin typeface="Comic Sans MS" pitchFamily="66" charset="0"/>
              </a:rPr>
              <a:t>hareket tarzlarının belirlenmesi</a:t>
            </a:r>
            <a:r>
              <a:rPr lang="tr-TR" sz="2400">
                <a:solidFill>
                  <a:srgbClr val="000000"/>
                </a:solidFill>
                <a:latin typeface="Comic Sans MS" pitchFamily="66" charset="0"/>
              </a:rPr>
              <a:t>, </a:t>
            </a:r>
          </a:p>
          <a:p>
            <a:pPr marL="342900" indent="-250825">
              <a:buClr>
                <a:srgbClr val="292929"/>
              </a:buClr>
              <a:buFont typeface="Arial" charset="0"/>
              <a:buAutoNum type="arabicPeriod"/>
            </a:pPr>
            <a:r>
              <a:rPr lang="tr-TR" sz="2400" b="1">
                <a:solidFill>
                  <a:srgbClr val="000000"/>
                </a:solidFill>
                <a:latin typeface="Comic Sans MS" pitchFamily="66" charset="0"/>
              </a:rPr>
              <a:t>Laboratuvar mimari </a:t>
            </a:r>
            <a:r>
              <a:rPr lang="tr-TR" sz="2400">
                <a:solidFill>
                  <a:srgbClr val="000000"/>
                </a:solidFill>
                <a:latin typeface="Comic Sans MS" pitchFamily="66" charset="0"/>
              </a:rPr>
              <a:t>yapılarının işlevlerine uygunluğu, </a:t>
            </a:r>
          </a:p>
          <a:p>
            <a:pPr marL="342900" indent="-250825">
              <a:buClr>
                <a:srgbClr val="292929"/>
              </a:buClr>
              <a:buFont typeface="Arial" charset="0"/>
              <a:buAutoNum type="arabicPeriod"/>
            </a:pPr>
            <a:r>
              <a:rPr lang="tr-TR" sz="2400">
                <a:solidFill>
                  <a:srgbClr val="000000"/>
                </a:solidFill>
                <a:latin typeface="Comic Sans MS" pitchFamily="66" charset="0"/>
              </a:rPr>
              <a:t>Uygun </a:t>
            </a:r>
            <a:r>
              <a:rPr lang="tr-TR" sz="2400" b="1">
                <a:solidFill>
                  <a:srgbClr val="000000"/>
                </a:solidFill>
                <a:latin typeface="Comic Sans MS" pitchFamily="66" charset="0"/>
              </a:rPr>
              <a:t>yalıtım ve dezenfeksiyon </a:t>
            </a:r>
            <a:r>
              <a:rPr lang="tr-TR" sz="2400">
                <a:solidFill>
                  <a:srgbClr val="000000"/>
                </a:solidFill>
                <a:latin typeface="Comic Sans MS" pitchFamily="66" charset="0"/>
              </a:rPr>
              <a:t>önlemleri,</a:t>
            </a:r>
          </a:p>
          <a:p>
            <a:pPr marL="342900" indent="-250825">
              <a:buClr>
                <a:srgbClr val="292929"/>
              </a:buClr>
              <a:buFont typeface="Arial" charset="0"/>
              <a:buAutoNum type="arabicPeriod"/>
            </a:pPr>
            <a:r>
              <a:rPr lang="tr-TR" sz="2400">
                <a:solidFill>
                  <a:srgbClr val="000000"/>
                </a:solidFill>
                <a:latin typeface="Comic Sans MS" pitchFamily="66" charset="0"/>
              </a:rPr>
              <a:t>Enfeksiyon </a:t>
            </a:r>
            <a:r>
              <a:rPr lang="tr-TR" sz="2400" b="1">
                <a:solidFill>
                  <a:srgbClr val="000000"/>
                </a:solidFill>
                <a:latin typeface="Comic Sans MS" pitchFamily="66" charset="0"/>
              </a:rPr>
              <a:t>taraması için epidemiyolojik sistem</a:t>
            </a:r>
            <a:r>
              <a:rPr lang="tr-TR" sz="2400">
                <a:solidFill>
                  <a:srgbClr val="000000"/>
                </a:solidFill>
                <a:latin typeface="Comic Sans MS" pitchFamily="66" charset="0"/>
              </a:rPr>
              <a:t>,</a:t>
            </a:r>
          </a:p>
          <a:p>
            <a:pPr marL="342900" indent="-250825">
              <a:buClr>
                <a:srgbClr val="292929"/>
              </a:buClr>
              <a:buFont typeface="Arial" charset="0"/>
              <a:buAutoNum type="arabicPeriod"/>
            </a:pPr>
            <a:r>
              <a:rPr lang="tr-TR" sz="2400" b="1">
                <a:solidFill>
                  <a:srgbClr val="000000"/>
                </a:solidFill>
                <a:latin typeface="Comic Sans MS" pitchFamily="66" charset="0"/>
              </a:rPr>
              <a:t>Aktif immünizasyon</a:t>
            </a:r>
            <a:r>
              <a:rPr lang="tr-TR" sz="2400">
                <a:solidFill>
                  <a:srgbClr val="000000"/>
                </a:solidFill>
                <a:latin typeface="Comic Sans MS" pitchFamily="66" charset="0"/>
              </a:rPr>
              <a:t>.	</a:t>
            </a:r>
          </a:p>
        </p:txBody>
      </p:sp>
      <p:sp>
        <p:nvSpPr>
          <p:cNvPr id="12"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omic Sans MS" pitchFamily="66" charset="0"/>
                <a:cs typeface="Calibri" pitchFamily="34" charset="0"/>
              </a:rPr>
              <a:t>ALINMASI GEREKEN GENEL ÖNLEMLER</a:t>
            </a:r>
          </a:p>
        </p:txBody>
      </p:sp>
      <p:sp>
        <p:nvSpPr>
          <p:cNvPr id="6" name="5 Slayt Numarası Yer Tutucusu"/>
          <p:cNvSpPr>
            <a:spLocks noGrp="1"/>
          </p:cNvSpPr>
          <p:nvPr>
            <p:ph type="sldNum" sz="quarter" idx="12"/>
          </p:nvPr>
        </p:nvSpPr>
        <p:spPr/>
        <p:txBody>
          <a:bodyPr/>
          <a:lstStyle/>
          <a:p>
            <a:pPr>
              <a:defRPr/>
            </a:pPr>
            <a:fld id="{A15532AF-9199-4AD0-8B78-213CD5978F05}" type="slidenum">
              <a:rPr lang="tr-TR" smtClean="0"/>
              <a:pPr>
                <a:defRPr/>
              </a:pPr>
              <a:t>20</a:t>
            </a:fld>
            <a:endParaRPr lang="tr-TR"/>
          </a:p>
        </p:txBody>
      </p:sp>
    </p:spTree>
    <p:extLst>
      <p:ext uri="{BB962C8B-B14F-4D97-AF65-F5344CB8AC3E}">
        <p14:creationId xmlns:p14="http://schemas.microsoft.com/office/powerpoint/2010/main" val="9474839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2"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omic Sans MS" pitchFamily="66" charset="0"/>
                <a:cs typeface="Calibri" pitchFamily="34" charset="0"/>
              </a:rPr>
              <a:t>DUYARLI KİŞİLERDE ALINMASI GEREKLİ ÖNLEMLER</a:t>
            </a:r>
            <a:endParaRPr lang="en-GB" sz="3200" b="1" dirty="0">
              <a:solidFill>
                <a:srgbClr val="575757"/>
              </a:solidFill>
              <a:effectLst>
                <a:innerShdw blurRad="63500" dist="50800" dir="8100000">
                  <a:prstClr val="black">
                    <a:alpha val="50000"/>
                  </a:prstClr>
                </a:innerShdw>
              </a:effectLst>
              <a:latin typeface="Comic Sans MS" pitchFamily="66" charset="0"/>
              <a:cs typeface="Calibri" pitchFamily="34" charset="0"/>
            </a:endParaRPr>
          </a:p>
        </p:txBody>
      </p:sp>
      <p:graphicFrame>
        <p:nvGraphicFramePr>
          <p:cNvPr id="11" name="Group 75"/>
          <p:cNvGraphicFramePr>
            <a:graphicFrameLocks/>
          </p:cNvGraphicFramePr>
          <p:nvPr/>
        </p:nvGraphicFramePr>
        <p:xfrm>
          <a:off x="179512" y="1196753"/>
          <a:ext cx="8964487" cy="5060640"/>
        </p:xfrm>
        <a:graphic>
          <a:graphicData uri="http://schemas.openxmlformats.org/drawingml/2006/table">
            <a:tbl>
              <a:tblPr>
                <a:tableStyleId>{775DCB02-9BB8-47FD-8907-85C794F793BA}</a:tableStyleId>
              </a:tblPr>
              <a:tblGrid>
                <a:gridCol w="1829644">
                  <a:extLst>
                    <a:ext uri="{9D8B030D-6E8A-4147-A177-3AD203B41FA5}">
                      <a16:colId xmlns:a16="http://schemas.microsoft.com/office/drawing/2014/main" val="20000"/>
                    </a:ext>
                  </a:extLst>
                </a:gridCol>
                <a:gridCol w="3238679">
                  <a:extLst>
                    <a:ext uri="{9D8B030D-6E8A-4147-A177-3AD203B41FA5}">
                      <a16:colId xmlns:a16="http://schemas.microsoft.com/office/drawing/2014/main" val="20001"/>
                    </a:ext>
                  </a:extLst>
                </a:gridCol>
                <a:gridCol w="3896164">
                  <a:extLst>
                    <a:ext uri="{9D8B030D-6E8A-4147-A177-3AD203B41FA5}">
                      <a16:colId xmlns:a16="http://schemas.microsoft.com/office/drawing/2014/main" val="20002"/>
                    </a:ext>
                  </a:extLst>
                </a:gridCol>
              </a:tblGrid>
              <a:tr h="4054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2000" b="1" u="none" strike="noStrike" cap="none" normalizeH="0" baseline="0" dirty="0" smtClean="0">
                          <a:ln>
                            <a:noFill/>
                          </a:ln>
                          <a:effectLst/>
                          <a:latin typeface="Comic Sans MS" pitchFamily="66" charset="0"/>
                        </a:rPr>
                        <a:t>Risk</a:t>
                      </a:r>
                      <a:endParaRPr kumimoji="0" lang="tr-TR" sz="2000" b="1" i="0" u="none" strike="noStrike" cap="none" normalizeH="0" baseline="0" dirty="0" smtClean="0">
                        <a:ln>
                          <a:noFill/>
                        </a:ln>
                        <a:solidFill>
                          <a:schemeClr val="tx1"/>
                        </a:solidFill>
                        <a:effectLst/>
                        <a:latin typeface="Comic Sans MS" pitchFamily="66" charset="0"/>
                        <a:cs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2000" b="1" u="none" strike="noStrike" cap="none" normalizeH="0" baseline="0" dirty="0" smtClean="0">
                          <a:ln>
                            <a:noFill/>
                          </a:ln>
                          <a:effectLst/>
                          <a:latin typeface="Comic Sans MS" pitchFamily="66" charset="0"/>
                        </a:rPr>
                        <a:t>Tanıma Yöntemi</a:t>
                      </a:r>
                      <a:endParaRPr kumimoji="0" lang="tr-TR" sz="2000" b="1" i="0" u="none" strike="noStrike" cap="none" normalizeH="0" baseline="0" dirty="0" smtClean="0">
                        <a:ln>
                          <a:noFill/>
                        </a:ln>
                        <a:solidFill>
                          <a:schemeClr val="tx1"/>
                        </a:solidFill>
                        <a:effectLst/>
                        <a:latin typeface="Comic Sans MS" pitchFamily="66" charset="0"/>
                        <a:cs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2000" b="1" u="none" strike="noStrike" cap="none" normalizeH="0" baseline="0" dirty="0" smtClean="0">
                          <a:ln>
                            <a:noFill/>
                          </a:ln>
                          <a:effectLst/>
                          <a:latin typeface="Comic Sans MS" pitchFamily="66" charset="0"/>
                        </a:rPr>
                        <a:t>Önlem</a:t>
                      </a:r>
                      <a:endParaRPr kumimoji="0" lang="tr-TR" sz="2000" b="1" i="0" u="none" strike="noStrike" cap="none" normalizeH="0" baseline="0" dirty="0" smtClean="0">
                        <a:ln>
                          <a:noFill/>
                        </a:ln>
                        <a:solidFill>
                          <a:schemeClr val="tx1"/>
                        </a:solidFill>
                        <a:effectLst/>
                        <a:latin typeface="Comic Sans MS" pitchFamily="66" charset="0"/>
                        <a:cs typeface="Calibri" pitchFamily="34" charset="0"/>
                      </a:endParaRPr>
                    </a:p>
                  </a:txBody>
                  <a:tcPr anchor="ctr" horzOverflow="overflow"/>
                </a:tc>
                <a:extLst>
                  <a:ext uri="{0D108BD9-81ED-4DB2-BD59-A6C34878D82A}">
                    <a16:rowId xmlns:a16="http://schemas.microsoft.com/office/drawing/2014/main" val="10000"/>
                  </a:ext>
                </a:extLst>
              </a:tr>
              <a:tr h="56942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1" i="0" u="none" strike="noStrike" cap="none" normalizeH="0" baseline="0" dirty="0" smtClean="0">
                          <a:ln>
                            <a:noFill/>
                          </a:ln>
                          <a:solidFill>
                            <a:schemeClr val="tx1"/>
                          </a:solidFill>
                          <a:effectLst/>
                          <a:latin typeface="Comic Sans MS" pitchFamily="66" charset="0"/>
                          <a:cs typeface="Calibri" pitchFamily="34" charset="0"/>
                        </a:rPr>
                        <a:t>Hepatit B</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Serolojik Testler</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Aşılama           (0-1-6 Ay/0-1-2-12)</a:t>
                      </a:r>
                    </a:p>
                  </a:txBody>
                  <a:tcPr anchor="ctr" horzOverflow="overflow">
                    <a:solidFill>
                      <a:schemeClr val="bg1"/>
                    </a:solidFill>
                  </a:tcPr>
                </a:tc>
                <a:extLst>
                  <a:ext uri="{0D108BD9-81ED-4DB2-BD59-A6C34878D82A}">
                    <a16:rowId xmlns:a16="http://schemas.microsoft.com/office/drawing/2014/main" val="10001"/>
                  </a:ext>
                </a:extLst>
              </a:tr>
              <a:tr h="56942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1" i="0" u="none" strike="noStrike" cap="none" normalizeH="0" baseline="0" dirty="0" smtClean="0">
                          <a:ln>
                            <a:noFill/>
                          </a:ln>
                          <a:solidFill>
                            <a:schemeClr val="tx1"/>
                          </a:solidFill>
                          <a:effectLst/>
                          <a:latin typeface="Comic Sans MS" pitchFamily="66" charset="0"/>
                          <a:cs typeface="Calibri" pitchFamily="34" charset="0"/>
                        </a:rPr>
                        <a:t>Kızamık</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Serolojik Testler</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Aşılama           (3 Ay arayla 2 doz)</a:t>
                      </a:r>
                    </a:p>
                  </a:txBody>
                  <a:tcPr anchor="ctr" horzOverflow="overflow"/>
                </a:tc>
                <a:extLst>
                  <a:ext uri="{0D108BD9-81ED-4DB2-BD59-A6C34878D82A}">
                    <a16:rowId xmlns:a16="http://schemas.microsoft.com/office/drawing/2014/main" val="10002"/>
                  </a:ext>
                </a:extLst>
              </a:tr>
              <a:tr h="56942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1" i="0" u="none" strike="noStrike" cap="none" normalizeH="0" baseline="0" dirty="0" smtClean="0">
                          <a:ln>
                            <a:noFill/>
                          </a:ln>
                          <a:solidFill>
                            <a:schemeClr val="tx1"/>
                          </a:solidFill>
                          <a:effectLst/>
                          <a:latin typeface="Comic Sans MS" pitchFamily="66" charset="0"/>
                          <a:cs typeface="Calibri" pitchFamily="34" charset="0"/>
                        </a:rPr>
                        <a:t>Tetanos**</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Öykü Alma</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Aşılama           (1 Ay arayla 3 doz)</a:t>
                      </a:r>
                    </a:p>
                  </a:txBody>
                  <a:tcPr anchor="ctr" horzOverflow="overflow">
                    <a:solidFill>
                      <a:schemeClr val="bg1"/>
                    </a:solidFill>
                  </a:tcPr>
                </a:tc>
                <a:extLst>
                  <a:ext uri="{0D108BD9-81ED-4DB2-BD59-A6C34878D82A}">
                    <a16:rowId xmlns:a16="http://schemas.microsoft.com/office/drawing/2014/main" val="10003"/>
                  </a:ext>
                </a:extLst>
              </a:tr>
              <a:tr h="56942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1" i="0" u="none" strike="noStrike" cap="none" normalizeH="0" baseline="0" dirty="0" smtClean="0">
                          <a:ln>
                            <a:noFill/>
                          </a:ln>
                          <a:solidFill>
                            <a:schemeClr val="tx1"/>
                          </a:solidFill>
                          <a:effectLst/>
                          <a:latin typeface="Comic Sans MS" pitchFamily="66" charset="0"/>
                          <a:cs typeface="Calibri" pitchFamily="34" charset="0"/>
                        </a:rPr>
                        <a:t>Difteri</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Öykü Alma</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Aşılama           (2-3-4-16 Ay , 6-14 Y)</a:t>
                      </a:r>
                    </a:p>
                  </a:txBody>
                  <a:tcPr anchor="ctr" horzOverflow="overflow"/>
                </a:tc>
                <a:extLst>
                  <a:ext uri="{0D108BD9-81ED-4DB2-BD59-A6C34878D82A}">
                    <a16:rowId xmlns:a16="http://schemas.microsoft.com/office/drawing/2014/main" val="10004"/>
                  </a:ext>
                </a:extLst>
              </a:tr>
              <a:tr h="34775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1" i="0" u="none" strike="noStrike" cap="none" normalizeH="0" baseline="0" dirty="0" smtClean="0">
                          <a:ln>
                            <a:noFill/>
                          </a:ln>
                          <a:solidFill>
                            <a:schemeClr val="tx1"/>
                          </a:solidFill>
                          <a:effectLst/>
                          <a:latin typeface="Comic Sans MS" pitchFamily="66" charset="0"/>
                          <a:cs typeface="Calibri" pitchFamily="34" charset="0"/>
                        </a:rPr>
                        <a:t>Kabakulak</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Serolojik Testler</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Aşılama            (Tek Doz)</a:t>
                      </a:r>
                    </a:p>
                  </a:txBody>
                  <a:tcPr anchor="ctr" horzOverflow="overflow">
                    <a:solidFill>
                      <a:schemeClr val="bg1"/>
                    </a:solidFill>
                  </a:tcPr>
                </a:tc>
                <a:extLst>
                  <a:ext uri="{0D108BD9-81ED-4DB2-BD59-A6C34878D82A}">
                    <a16:rowId xmlns:a16="http://schemas.microsoft.com/office/drawing/2014/main" val="10005"/>
                  </a:ext>
                </a:extLst>
              </a:tr>
              <a:tr h="32933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1" i="0" u="none" strike="noStrike" cap="none" normalizeH="0" baseline="0" dirty="0" smtClean="0">
                          <a:ln>
                            <a:noFill/>
                          </a:ln>
                          <a:solidFill>
                            <a:schemeClr val="tx1"/>
                          </a:solidFill>
                          <a:effectLst/>
                          <a:latin typeface="Comic Sans MS" pitchFamily="66" charset="0"/>
                          <a:cs typeface="Calibri" pitchFamily="34" charset="0"/>
                        </a:rPr>
                        <a:t>Kızamıkçık</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Serolojik Testler</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Aşılama            (Tek Doz)</a:t>
                      </a:r>
                    </a:p>
                  </a:txBody>
                  <a:tcPr anchor="ctr" horzOverflow="overflow"/>
                </a:tc>
                <a:extLst>
                  <a:ext uri="{0D108BD9-81ED-4DB2-BD59-A6C34878D82A}">
                    <a16:rowId xmlns:a16="http://schemas.microsoft.com/office/drawing/2014/main" val="10006"/>
                  </a:ext>
                </a:extLst>
              </a:tr>
              <a:tr h="32538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1" i="0" u="none" strike="noStrike" cap="none" normalizeH="0" baseline="0" dirty="0" smtClean="0">
                          <a:ln>
                            <a:noFill/>
                          </a:ln>
                          <a:solidFill>
                            <a:schemeClr val="tx1"/>
                          </a:solidFill>
                          <a:effectLst/>
                          <a:latin typeface="Comic Sans MS" pitchFamily="66" charset="0"/>
                          <a:cs typeface="Calibri" pitchFamily="34" charset="0"/>
                        </a:rPr>
                        <a:t>İnfluenza</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İmmün Durum ve Yaş</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Aşılama            (Her Yıl)</a:t>
                      </a:r>
                    </a:p>
                  </a:txBody>
                  <a:tcPr anchor="ctr" horzOverflow="overflow">
                    <a:solidFill>
                      <a:schemeClr val="bg1"/>
                    </a:solidFill>
                  </a:tcPr>
                </a:tc>
                <a:extLst>
                  <a:ext uri="{0D108BD9-81ED-4DB2-BD59-A6C34878D82A}">
                    <a16:rowId xmlns:a16="http://schemas.microsoft.com/office/drawing/2014/main" val="10007"/>
                  </a:ext>
                </a:extLst>
              </a:tr>
              <a:tr h="56942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1" i="0" u="none" strike="noStrike" kern="1200" cap="none" normalizeH="0" baseline="0" dirty="0" smtClean="0">
                          <a:ln>
                            <a:noFill/>
                          </a:ln>
                          <a:solidFill>
                            <a:schemeClr val="tx1"/>
                          </a:solidFill>
                          <a:effectLst/>
                          <a:latin typeface="Comic Sans MS" pitchFamily="66" charset="0"/>
                          <a:ea typeface="+mn-ea"/>
                          <a:cs typeface="Calibri" pitchFamily="34" charset="0"/>
                        </a:rPr>
                        <a:t>Polio</a:t>
                      </a: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Serolojik Testler</a:t>
                      </a: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Aşılama            (1-2 Ay arayla 3)</a:t>
                      </a:r>
                    </a:p>
                  </a:txBody>
                  <a:tcPr anchor="ctr" horzOverflow="overflow">
                    <a:solidFill>
                      <a:schemeClr val="bg1">
                        <a:lumMod val="85000"/>
                      </a:schemeClr>
                    </a:solidFill>
                  </a:tcPr>
                </a:tc>
                <a:extLst>
                  <a:ext uri="{0D108BD9-81ED-4DB2-BD59-A6C34878D82A}">
                    <a16:rowId xmlns:a16="http://schemas.microsoft.com/office/drawing/2014/main" val="10008"/>
                  </a:ext>
                </a:extLst>
              </a:tr>
              <a:tr h="56942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1" i="0" u="none" strike="noStrike" cap="none" normalizeH="0" baseline="0" dirty="0" smtClean="0">
                          <a:ln>
                            <a:noFill/>
                          </a:ln>
                          <a:solidFill>
                            <a:schemeClr val="tx1"/>
                          </a:solidFill>
                          <a:effectLst/>
                          <a:latin typeface="Comic Sans MS" pitchFamily="66" charset="0"/>
                          <a:cs typeface="Calibri" pitchFamily="34" charset="0"/>
                        </a:rPr>
                        <a:t>Tüberküloz</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800" b="0" i="0" u="none" strike="noStrike" cap="none" normalizeH="0" baseline="0" dirty="0" smtClean="0">
                          <a:ln>
                            <a:noFill/>
                          </a:ln>
                          <a:solidFill>
                            <a:schemeClr val="tx1"/>
                          </a:solidFill>
                          <a:effectLst/>
                          <a:latin typeface="Comic Sans MS" pitchFamily="66" charset="0"/>
                          <a:cs typeface="Calibri" pitchFamily="34" charset="0"/>
                        </a:rPr>
                        <a:t>PPD, Akciğer Film</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lang="tr-TR" sz="1800" dirty="0" smtClean="0">
                          <a:latin typeface="Comic Sans MS" pitchFamily="66" charset="0"/>
                          <a:cs typeface="Calibri" pitchFamily="34" charset="0"/>
                        </a:rPr>
                        <a:t>Aşılama</a:t>
                      </a:r>
                      <a:r>
                        <a:rPr lang="tr-TR" sz="1800" baseline="0" dirty="0" smtClean="0">
                          <a:latin typeface="Comic Sans MS" pitchFamily="66" charset="0"/>
                          <a:cs typeface="Calibri" pitchFamily="34" charset="0"/>
                        </a:rPr>
                        <a:t>             </a:t>
                      </a:r>
                      <a:r>
                        <a:rPr lang="tr-TR" sz="1800" dirty="0" smtClean="0">
                          <a:latin typeface="Comic Sans MS" pitchFamily="66" charset="0"/>
                          <a:cs typeface="Calibri" pitchFamily="34" charset="0"/>
                        </a:rPr>
                        <a:t>İzlem-Profilaksi-</a:t>
                      </a:r>
                      <a:r>
                        <a:rPr lang="tr-TR" sz="1800" dirty="0" err="1" smtClean="0">
                          <a:latin typeface="Comic Sans MS" pitchFamily="66" charset="0"/>
                          <a:cs typeface="Calibri" pitchFamily="34" charset="0"/>
                        </a:rPr>
                        <a:t>Ted</a:t>
                      </a:r>
                      <a:endParaRPr kumimoji="0" lang="tr-TR" sz="1800" b="0" i="0" u="none" strike="noStrike" cap="none" normalizeH="0" baseline="0" dirty="0" smtClean="0">
                        <a:ln>
                          <a:noFill/>
                        </a:ln>
                        <a:solidFill>
                          <a:schemeClr val="tx1"/>
                        </a:solidFill>
                        <a:effectLst/>
                        <a:latin typeface="Comic Sans MS" pitchFamily="66" charset="0"/>
                        <a:cs typeface="Calibri" pitchFamily="34" charset="0"/>
                      </a:endParaRPr>
                    </a:p>
                  </a:txBody>
                  <a:tcPr anchor="ctr" horzOverflow="overflow">
                    <a:solidFill>
                      <a:schemeClr val="bg1"/>
                    </a:solidFill>
                  </a:tcPr>
                </a:tc>
                <a:extLst>
                  <a:ext uri="{0D108BD9-81ED-4DB2-BD59-A6C34878D82A}">
                    <a16:rowId xmlns:a16="http://schemas.microsoft.com/office/drawing/2014/main" val="10009"/>
                  </a:ext>
                </a:extLst>
              </a:tr>
            </a:tbl>
          </a:graphicData>
        </a:graphic>
      </p:graphicFrame>
      <p:pic>
        <p:nvPicPr>
          <p:cNvPr id="77829" name="Resim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6613" y="1997075"/>
            <a:ext cx="3460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Resim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6613" y="2433638"/>
            <a:ext cx="346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Resim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6613" y="2779713"/>
            <a:ext cx="3460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Resim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450" y="3127375"/>
            <a:ext cx="3460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Resim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450" y="3475038"/>
            <a:ext cx="3460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4" name="Resim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450" y="3922713"/>
            <a:ext cx="3460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5" name="Resim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450" y="4270375"/>
            <a:ext cx="346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6" name="Resim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6613" y="4616450"/>
            <a:ext cx="3460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7" name="Resim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3263" y="2044700"/>
            <a:ext cx="3222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8" name="Resim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3263" y="2428875"/>
            <a:ext cx="3222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9" name="Resim 2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3263" y="3562350"/>
            <a:ext cx="3222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0" name="Resim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3263" y="3943350"/>
            <a:ext cx="3222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1" name="Resim 2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2788" y="4702175"/>
            <a:ext cx="3222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2" name="Resim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4688" y="2817813"/>
            <a:ext cx="325437"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3" name="Resim 2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4688" y="3227388"/>
            <a:ext cx="325437"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4" name="Resim 3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450" y="5062538"/>
            <a:ext cx="346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5" name="Resim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2788" y="5073650"/>
            <a:ext cx="3778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6" name="Resim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3838" y="5067300"/>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7" name="Resim 3795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0538" y="4316413"/>
            <a:ext cx="671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23 Slayt Numarası Yer Tutucusu"/>
          <p:cNvSpPr>
            <a:spLocks noGrp="1"/>
          </p:cNvSpPr>
          <p:nvPr>
            <p:ph type="sldNum" sz="quarter" idx="12"/>
          </p:nvPr>
        </p:nvSpPr>
        <p:spPr/>
        <p:txBody>
          <a:bodyPr/>
          <a:lstStyle/>
          <a:p>
            <a:pPr>
              <a:defRPr/>
            </a:pPr>
            <a:fld id="{4EB17502-D102-4FEF-8BDE-1CF1FAEAAFA5}" type="slidenum">
              <a:rPr lang="tr-TR" smtClean="0"/>
              <a:pPr>
                <a:defRPr/>
              </a:pPr>
              <a:t>21</a:t>
            </a:fld>
            <a:endParaRPr lang="tr-TR"/>
          </a:p>
        </p:txBody>
      </p:sp>
    </p:spTree>
    <p:extLst>
      <p:ext uri="{BB962C8B-B14F-4D97-AF65-F5344CB8AC3E}">
        <p14:creationId xmlns:p14="http://schemas.microsoft.com/office/powerpoint/2010/main" val="186334722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2" name="Rechteck 4"/>
          <p:cNvSpPr>
            <a:spLocks noChangeArrowheads="1"/>
          </p:cNvSpPr>
          <p:nvPr/>
        </p:nvSpPr>
        <p:spPr bwMode="auto">
          <a:xfrm>
            <a:off x="0" y="3970361"/>
            <a:ext cx="9144000" cy="2173264"/>
          </a:xfrm>
          <a:prstGeom prst="rect">
            <a:avLst/>
          </a:prstGeom>
          <a:noFill/>
          <a:ln w="9525" algn="ctr">
            <a:noFill/>
            <a:round/>
            <a:headEnd/>
            <a:tailEnd/>
          </a:ln>
        </p:spPr>
        <p:txBody>
          <a:bodyPr wrap="none" anchor="ctr"/>
          <a:lstStyle/>
          <a:p>
            <a:pPr algn="ctr">
              <a:defRPr/>
            </a:pPr>
            <a:r>
              <a:rPr lang="tr-TR" sz="9000" b="1" noProof="1">
                <a:solidFill>
                  <a:srgbClr val="575757"/>
                </a:solidFill>
                <a:effectLst>
                  <a:innerShdw blurRad="63500" dist="50800" dir="8100000">
                    <a:prstClr val="black">
                      <a:alpha val="50000"/>
                    </a:prstClr>
                  </a:innerShdw>
                </a:effectLst>
                <a:latin typeface="Comic Sans MS" pitchFamily="66" charset="0"/>
                <a:cs typeface="Calibri" pitchFamily="34" charset="0"/>
              </a:rPr>
              <a:t>Mevzuat</a:t>
            </a:r>
          </a:p>
          <a:p>
            <a:pPr algn="ctr">
              <a:defRPr/>
            </a:pPr>
            <a:r>
              <a:rPr lang="tr-TR" b="1" noProof="1">
                <a:solidFill>
                  <a:srgbClr val="575757"/>
                </a:solidFill>
                <a:effectLst>
                  <a:innerShdw blurRad="63500" dist="50800" dir="8100000">
                    <a:prstClr val="black">
                      <a:alpha val="50000"/>
                    </a:prstClr>
                  </a:innerShdw>
                </a:effectLst>
                <a:latin typeface="Comic Sans MS" pitchFamily="66" charset="0"/>
                <a:cs typeface="Calibri" pitchFamily="34" charset="0"/>
              </a:rPr>
              <a:t>«BİYOLOJİK ETKENLERE MARUZİYET RİSKLERİNİN </a:t>
            </a:r>
          </a:p>
          <a:p>
            <a:pPr algn="ctr">
              <a:defRPr/>
            </a:pPr>
            <a:r>
              <a:rPr lang="tr-TR" b="1" noProof="1">
                <a:solidFill>
                  <a:srgbClr val="575757"/>
                </a:solidFill>
                <a:effectLst>
                  <a:innerShdw blurRad="63500" dist="50800" dir="8100000">
                    <a:prstClr val="black">
                      <a:alpha val="50000"/>
                    </a:prstClr>
                  </a:innerShdw>
                </a:effectLst>
                <a:latin typeface="Comic Sans MS" pitchFamily="66" charset="0"/>
                <a:cs typeface="Calibri" pitchFamily="34" charset="0"/>
              </a:rPr>
              <a:t>ÖNLENMESİ HAKKINDA YÖNETMELİK»</a:t>
            </a:r>
          </a:p>
          <a:p>
            <a:pPr algn="ctr">
              <a:defRPr/>
            </a:pPr>
            <a:endParaRPr lang="tr-TR" b="1" noProof="1">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defRPr/>
            </a:pPr>
            <a:endParaRPr lang="tr-TR" sz="2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83972" name="Grup 18"/>
          <p:cNvGrpSpPr>
            <a:grpSpLocks/>
          </p:cNvGrpSpPr>
          <p:nvPr/>
        </p:nvGrpSpPr>
        <p:grpSpPr bwMode="auto">
          <a:xfrm>
            <a:off x="3003550" y="646113"/>
            <a:ext cx="3071813" cy="3573462"/>
            <a:chOff x="4267200" y="332656"/>
            <a:chExt cx="4876800" cy="4876800"/>
          </a:xfrm>
        </p:grpSpPr>
        <p:pic>
          <p:nvPicPr>
            <p:cNvPr id="83984" name="Picture 2" descr="D:\DOKTOR\1-ISTANBULUZMAN\1-EĞİTİM KURUMU\1. İstanbuluzman\2-RESİMLER\Ev-Konut-Fabrika\Goverment-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32656"/>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5" name="Picture 17" descr="Türke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5272" y="2238642"/>
              <a:ext cx="324803" cy="43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6" name="Picture 17" descr="Türke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2891813"/>
              <a:ext cx="324803" cy="43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7 Slayt Numarası Yer Tutucusu"/>
          <p:cNvSpPr>
            <a:spLocks noGrp="1"/>
          </p:cNvSpPr>
          <p:nvPr>
            <p:ph type="sldNum" sz="quarter" idx="12"/>
          </p:nvPr>
        </p:nvSpPr>
        <p:spPr/>
        <p:txBody>
          <a:bodyPr/>
          <a:lstStyle/>
          <a:p>
            <a:pPr>
              <a:defRPr/>
            </a:pPr>
            <a:fld id="{58249525-9862-4DB1-B290-6011E2C74F44}" type="slidenum">
              <a:rPr lang="tr-TR" smtClean="0"/>
              <a:pPr>
                <a:defRPr/>
              </a:pPr>
              <a:t>22</a:t>
            </a:fld>
            <a:endParaRPr lang="tr-TR"/>
          </a:p>
        </p:txBody>
      </p:sp>
      <p:graphicFrame>
        <p:nvGraphicFramePr>
          <p:cNvPr id="3" name="Tablo 2"/>
          <p:cNvGraphicFramePr>
            <a:graphicFrameLocks noGrp="1"/>
          </p:cNvGraphicFramePr>
          <p:nvPr/>
        </p:nvGraphicFramePr>
        <p:xfrm>
          <a:off x="1403350" y="5876925"/>
          <a:ext cx="6192838" cy="431800"/>
        </p:xfrm>
        <a:graphic>
          <a:graphicData uri="http://schemas.openxmlformats.org/drawingml/2006/table">
            <a:tbl>
              <a:tblPr firstRow="1" firstCol="1" bandRow="1">
                <a:tableStyleId>{5C22544A-7EE6-4342-B048-85BDC9FD1C3A}</a:tableStyleId>
              </a:tblPr>
              <a:tblGrid>
                <a:gridCol w="2065219">
                  <a:extLst>
                    <a:ext uri="{9D8B030D-6E8A-4147-A177-3AD203B41FA5}">
                      <a16:colId xmlns:a16="http://schemas.microsoft.com/office/drawing/2014/main" val="20000"/>
                    </a:ext>
                  </a:extLst>
                </a:gridCol>
                <a:gridCol w="2065219">
                  <a:extLst>
                    <a:ext uri="{9D8B030D-6E8A-4147-A177-3AD203B41FA5}">
                      <a16:colId xmlns:a16="http://schemas.microsoft.com/office/drawing/2014/main" val="20001"/>
                    </a:ext>
                  </a:extLst>
                </a:gridCol>
                <a:gridCol w="2062400">
                  <a:extLst>
                    <a:ext uri="{9D8B030D-6E8A-4147-A177-3AD203B41FA5}">
                      <a16:colId xmlns:a16="http://schemas.microsoft.com/office/drawing/2014/main" val="20002"/>
                    </a:ext>
                  </a:extLst>
                </a:gridCol>
              </a:tblGrid>
              <a:tr h="431800">
                <a:tc>
                  <a:txBody>
                    <a:bodyPr/>
                    <a:lstStyle/>
                    <a:p>
                      <a:pPr>
                        <a:lnSpc>
                          <a:spcPts val="1200"/>
                        </a:lnSpc>
                        <a:spcAft>
                          <a:spcPts val="0"/>
                        </a:spcAft>
                      </a:pPr>
                      <a:r>
                        <a:rPr lang="tr-TR" sz="1100">
                          <a:effectLst/>
                        </a:rPr>
                        <a:t>15 Haziran 2013  CUMARTESİ</a:t>
                      </a:r>
                      <a:endParaRPr lang="tr-TR" sz="1800">
                        <a:effectLst/>
                        <a:latin typeface="Calibri"/>
                        <a:ea typeface="Calibri"/>
                        <a:cs typeface="Times New Roman"/>
                      </a:endParaRPr>
                    </a:p>
                  </a:txBody>
                  <a:tcPr marL="68582" marR="68582" marT="0" marB="0" anchor="ctr"/>
                </a:tc>
                <a:tc>
                  <a:txBody>
                    <a:bodyPr/>
                    <a:lstStyle/>
                    <a:p>
                      <a:pPr algn="ctr">
                        <a:lnSpc>
                          <a:spcPts val="1200"/>
                        </a:lnSpc>
                        <a:spcAft>
                          <a:spcPts val="0"/>
                        </a:spcAft>
                      </a:pPr>
                      <a:r>
                        <a:rPr lang="tr-TR" sz="2000">
                          <a:effectLst/>
                        </a:rPr>
                        <a:t>Resmî Gazete</a:t>
                      </a:r>
                      <a:endParaRPr lang="tr-TR" sz="1800">
                        <a:effectLst/>
                        <a:latin typeface="Calibri"/>
                        <a:ea typeface="Calibri"/>
                        <a:cs typeface="Times New Roman"/>
                      </a:endParaRPr>
                    </a:p>
                  </a:txBody>
                  <a:tcPr marL="68582" marR="68582" marT="0" marB="0" anchor="ctr"/>
                </a:tc>
                <a:tc>
                  <a:txBody>
                    <a:bodyPr/>
                    <a:lstStyle/>
                    <a:p>
                      <a:pPr algn="r">
                        <a:lnSpc>
                          <a:spcPct val="115000"/>
                        </a:lnSpc>
                        <a:spcAft>
                          <a:spcPts val="1000"/>
                        </a:spcAft>
                      </a:pPr>
                      <a:r>
                        <a:rPr lang="tr-TR" sz="1100" dirty="0">
                          <a:effectLst/>
                        </a:rPr>
                        <a:t>Sayı : 28678</a:t>
                      </a:r>
                      <a:endParaRPr lang="tr-TR" sz="1800" dirty="0">
                        <a:effectLst/>
                        <a:latin typeface="Calibri"/>
                        <a:ea typeface="Calibri"/>
                        <a:cs typeface="Times New Roman"/>
                      </a:endParaRPr>
                    </a:p>
                  </a:txBody>
                  <a:tcPr marL="68582" marR="68582"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5338274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Başlık 1"/>
          <p:cNvSpPr>
            <a:spLocks noGrp="1"/>
          </p:cNvSpPr>
          <p:nvPr>
            <p:ph type="title"/>
          </p:nvPr>
        </p:nvSpPr>
        <p:spPr>
          <a:xfrm>
            <a:off x="419100" y="115888"/>
            <a:ext cx="8229600" cy="1143000"/>
          </a:xfrm>
        </p:spPr>
        <p:txBody>
          <a:bodyPr>
            <a:normAutofit fontScale="90000"/>
          </a:bodyPr>
          <a:lstStyle/>
          <a:p>
            <a:r>
              <a:rPr lang="tr-TR" smtClean="0">
                <a:latin typeface="+mj-lt"/>
              </a:rPr>
              <a:t>Kapsam</a:t>
            </a:r>
            <a:br>
              <a:rPr lang="tr-TR" smtClean="0">
                <a:latin typeface="+mj-lt"/>
              </a:rPr>
            </a:br>
            <a:endParaRPr lang="tr-TR" smtClean="0">
              <a:latin typeface="+mj-lt"/>
            </a:endParaRPr>
          </a:p>
        </p:txBody>
      </p:sp>
      <p:sp>
        <p:nvSpPr>
          <p:cNvPr id="86019" name="İçerik Yer Tutucusu 2"/>
          <p:cNvSpPr>
            <a:spLocks noGrp="1"/>
          </p:cNvSpPr>
          <p:nvPr>
            <p:ph idx="1"/>
          </p:nvPr>
        </p:nvSpPr>
        <p:spPr>
          <a:xfrm>
            <a:off x="250825" y="692150"/>
            <a:ext cx="8569325" cy="5905500"/>
          </a:xfrm>
        </p:spPr>
        <p:txBody>
          <a:bodyPr/>
          <a:lstStyle/>
          <a:p>
            <a:r>
              <a:rPr lang="tr-TR" sz="2200" b="1" dirty="0" smtClean="0">
                <a:latin typeface="+mj-lt"/>
              </a:rPr>
              <a:t>MADDE 2 – </a:t>
            </a:r>
            <a:r>
              <a:rPr lang="tr-TR" sz="2200" dirty="0" smtClean="0">
                <a:latin typeface="+mj-lt"/>
              </a:rPr>
              <a:t>(1) Bu Yönetmelik;</a:t>
            </a:r>
          </a:p>
          <a:p>
            <a:r>
              <a:rPr lang="tr-TR" sz="2200" dirty="0" smtClean="0">
                <a:latin typeface="+mj-lt"/>
              </a:rPr>
              <a:t>a) 20/6/2012 tarihli ve 6331 sayılı İş Sağlığı ve Güvenliği Kanunu kapsamına giren işyerlerinde; </a:t>
            </a:r>
            <a:r>
              <a:rPr lang="tr-TR" sz="2200" u="sng" dirty="0" smtClean="0">
                <a:latin typeface="+mj-lt"/>
              </a:rPr>
              <a:t>çalışanların yaptıkları işlerden dolayı biyolojik etkenlere maruz kaldıkları veya maruz kalabilecekleri işleri,</a:t>
            </a:r>
          </a:p>
          <a:p>
            <a:r>
              <a:rPr lang="tr-TR" sz="2200" dirty="0" smtClean="0">
                <a:latin typeface="+mj-lt"/>
              </a:rPr>
              <a:t>b) </a:t>
            </a:r>
            <a:r>
              <a:rPr lang="tr-TR" sz="2200" u="sng" dirty="0" smtClean="0">
                <a:latin typeface="+mj-lt"/>
              </a:rPr>
              <a:t>Biyolojik etkenle doğrudan çalışılmayan veya biyolojik etkenin kullanılmadığı ancak, çalışanların biyolojik etkene </a:t>
            </a:r>
            <a:r>
              <a:rPr lang="tr-TR" sz="2200" u="sng" dirty="0" err="1" smtClean="0">
                <a:latin typeface="+mj-lt"/>
              </a:rPr>
              <a:t>maruziyetine</a:t>
            </a:r>
            <a:r>
              <a:rPr lang="tr-TR" sz="2200" u="sng" dirty="0" smtClean="0">
                <a:latin typeface="+mj-lt"/>
              </a:rPr>
              <a:t> neden olabilecek </a:t>
            </a:r>
            <a:r>
              <a:rPr lang="tr-TR" sz="2200" dirty="0" smtClean="0">
                <a:latin typeface="+mj-lt"/>
              </a:rPr>
              <a:t>Ek–</a:t>
            </a:r>
            <a:r>
              <a:rPr lang="tr-TR" sz="2200" dirty="0" err="1" smtClean="0">
                <a:latin typeface="+mj-lt"/>
              </a:rPr>
              <a:t>I’de</a:t>
            </a:r>
            <a:r>
              <a:rPr lang="tr-TR" sz="2200" dirty="0" smtClean="0">
                <a:latin typeface="+mj-lt"/>
              </a:rPr>
              <a:t> yer alan işleri,</a:t>
            </a:r>
          </a:p>
        </p:txBody>
      </p:sp>
      <p:sp>
        <p:nvSpPr>
          <p:cNvPr id="4" name="Slayt Numarası Yer Tutucusu 3"/>
          <p:cNvSpPr>
            <a:spLocks noGrp="1"/>
          </p:cNvSpPr>
          <p:nvPr>
            <p:ph type="sldNum" sz="quarter" idx="12"/>
          </p:nvPr>
        </p:nvSpPr>
        <p:spPr/>
        <p:txBody>
          <a:bodyPr/>
          <a:lstStyle/>
          <a:p>
            <a:pPr>
              <a:defRPr/>
            </a:pPr>
            <a:fld id="{9B28DFC3-8E66-40BC-8AF7-F448EA22D392}" type="slidenum">
              <a:rPr lang="tr-TR" smtClean="0"/>
              <a:pPr>
                <a:defRPr/>
              </a:pPr>
              <a:t>23</a:t>
            </a:fld>
            <a:endParaRPr lang="tr-TR"/>
          </a:p>
        </p:txBody>
      </p:sp>
      <p:sp>
        <p:nvSpPr>
          <p:cNvPr id="2" name="Dikdörtgen 1"/>
          <p:cNvSpPr/>
          <p:nvPr/>
        </p:nvSpPr>
        <p:spPr>
          <a:xfrm>
            <a:off x="539552" y="3881616"/>
            <a:ext cx="7200800" cy="224676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tr-TR" sz="1400" b="1" dirty="0" smtClean="0">
                <a:solidFill>
                  <a:srgbClr val="000000"/>
                </a:solidFill>
                <a:latin typeface="Constantia" pitchFamily="18" charset="0"/>
              </a:rPr>
              <a:t>EK–I</a:t>
            </a:r>
            <a:endParaRPr lang="tr-TR" sz="1400" dirty="0" smtClean="0">
              <a:solidFill>
                <a:srgbClr val="000000"/>
              </a:solidFill>
              <a:latin typeface="Constantia" pitchFamily="18" charset="0"/>
            </a:endParaRPr>
          </a:p>
          <a:p>
            <a:pPr eaLnBrk="1" hangingPunct="1">
              <a:defRPr/>
            </a:pPr>
            <a:r>
              <a:rPr lang="tr-TR" sz="1400" b="1" dirty="0" smtClean="0">
                <a:solidFill>
                  <a:srgbClr val="000000"/>
                </a:solidFill>
                <a:latin typeface="Constantia" pitchFamily="18" charset="0"/>
              </a:rPr>
              <a:t>BİYOLOJİK ETKENLERE MARUZİYETİN OLABİLECEĞİ BAZI İŞLER LİSTESİ</a:t>
            </a:r>
            <a:endParaRPr lang="tr-TR" sz="1400" dirty="0" smtClean="0">
              <a:solidFill>
                <a:srgbClr val="000000"/>
              </a:solidFill>
              <a:latin typeface="Constantia" pitchFamily="18" charset="0"/>
            </a:endParaRPr>
          </a:p>
          <a:p>
            <a:pPr eaLnBrk="1" hangingPunct="1">
              <a:buFont typeface="Arial" charset="0"/>
              <a:buChar char="•"/>
              <a:defRPr/>
            </a:pPr>
            <a:r>
              <a:rPr lang="tr-TR" sz="1400" dirty="0" smtClean="0">
                <a:solidFill>
                  <a:srgbClr val="000000"/>
                </a:solidFill>
                <a:latin typeface="Constantia" pitchFamily="18" charset="0"/>
              </a:rPr>
              <a:t>Gıda üretilen fabrikalarda çalışma.</a:t>
            </a:r>
          </a:p>
          <a:p>
            <a:pPr eaLnBrk="1" hangingPunct="1">
              <a:buFont typeface="Arial" charset="0"/>
              <a:buChar char="•"/>
              <a:defRPr/>
            </a:pPr>
            <a:r>
              <a:rPr lang="tr-TR" sz="1400" dirty="0" smtClean="0">
                <a:solidFill>
                  <a:srgbClr val="000000"/>
                </a:solidFill>
                <a:latin typeface="Constantia" pitchFamily="18" charset="0"/>
              </a:rPr>
              <a:t>Tarımda çalışma.</a:t>
            </a:r>
          </a:p>
          <a:p>
            <a:pPr eaLnBrk="1" hangingPunct="1">
              <a:buFont typeface="Arial" charset="0"/>
              <a:buChar char="•"/>
              <a:defRPr/>
            </a:pPr>
            <a:r>
              <a:rPr lang="tr-TR" sz="1400" dirty="0" smtClean="0">
                <a:solidFill>
                  <a:srgbClr val="000000"/>
                </a:solidFill>
                <a:latin typeface="Constantia" pitchFamily="18" charset="0"/>
              </a:rPr>
              <a:t>Hayvanlarla ve/veya hayvan kaynaklı ürünlerle çalışma.</a:t>
            </a:r>
          </a:p>
          <a:p>
            <a:pPr eaLnBrk="1" hangingPunct="1">
              <a:buFont typeface="Arial" charset="0"/>
              <a:buChar char="•"/>
              <a:defRPr/>
            </a:pPr>
            <a:r>
              <a:rPr lang="tr-TR" sz="1400" dirty="0" smtClean="0">
                <a:solidFill>
                  <a:srgbClr val="000000"/>
                </a:solidFill>
                <a:latin typeface="Constantia" pitchFamily="18" charset="0"/>
              </a:rPr>
              <a:t>Sağlık hizmetlerinin verildiği yerlerde, karantina dahil morglarda çalışma.</a:t>
            </a:r>
          </a:p>
          <a:p>
            <a:pPr eaLnBrk="1" hangingPunct="1">
              <a:buFont typeface="Arial" charset="0"/>
              <a:buChar char="•"/>
              <a:defRPr/>
            </a:pPr>
            <a:r>
              <a:rPr lang="tr-TR" sz="1400" dirty="0" smtClean="0">
                <a:solidFill>
                  <a:srgbClr val="000000"/>
                </a:solidFill>
                <a:latin typeface="Constantia" pitchFamily="18" charset="0"/>
              </a:rPr>
              <a:t>Mikrobiyolojik teşhis laboratuvarları dışındaki klinik, veterinerlik ve teşhis laboratuvarlarındaki çalışma.</a:t>
            </a:r>
          </a:p>
          <a:p>
            <a:pPr eaLnBrk="1" hangingPunct="1">
              <a:buFont typeface="Arial" charset="0"/>
              <a:buChar char="•"/>
              <a:defRPr/>
            </a:pPr>
            <a:r>
              <a:rPr lang="tr-TR" sz="1400" dirty="0" smtClean="0">
                <a:solidFill>
                  <a:srgbClr val="000000"/>
                </a:solidFill>
                <a:latin typeface="Constantia" pitchFamily="18" charset="0"/>
              </a:rPr>
              <a:t>Atıkları yok eden fabrikalarda çalışma.</a:t>
            </a:r>
          </a:p>
          <a:p>
            <a:pPr eaLnBrk="1" hangingPunct="1">
              <a:buFont typeface="Arial" charset="0"/>
              <a:buChar char="•"/>
              <a:defRPr/>
            </a:pPr>
            <a:r>
              <a:rPr lang="tr-TR" sz="1400" dirty="0" smtClean="0">
                <a:solidFill>
                  <a:srgbClr val="000000"/>
                </a:solidFill>
                <a:latin typeface="Constantia" pitchFamily="18" charset="0"/>
              </a:rPr>
              <a:t>Kanalizasyon, arıtma tesislerindeki çalışma.</a:t>
            </a:r>
          </a:p>
        </p:txBody>
      </p:sp>
    </p:spTree>
    <p:extLst>
      <p:ext uri="{BB962C8B-B14F-4D97-AF65-F5344CB8AC3E}">
        <p14:creationId xmlns:p14="http://schemas.microsoft.com/office/powerpoint/2010/main" val="137132726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620688"/>
            <a:ext cx="7799388" cy="1143000"/>
          </a:xfrm>
        </p:spPr>
        <p:txBody>
          <a:bodyPr>
            <a:normAutofit fontScale="90000"/>
          </a:bodyPr>
          <a:lstStyle/>
          <a:p>
            <a:pPr eaLnBrk="1" fontAlgn="auto" hangingPunct="1">
              <a:spcAft>
                <a:spcPts val="0"/>
              </a:spcAft>
              <a:defRPr/>
            </a:pPr>
            <a:r>
              <a:rPr lang="tr-TR" dirty="0" smtClean="0">
                <a:latin typeface="+mj-lt"/>
              </a:rPr>
              <a:t>Risklerin belirlenmesi ve değerlendirilmesi</a:t>
            </a:r>
            <a:r>
              <a:rPr lang="en-GB" dirty="0" smtClean="0">
                <a:latin typeface="+mj-lt"/>
              </a:rPr>
              <a:t/>
            </a:r>
            <a:br>
              <a:rPr lang="en-GB" dirty="0" smtClean="0">
                <a:latin typeface="+mj-lt"/>
              </a:rPr>
            </a:br>
            <a:endParaRPr lang="en-GB" dirty="0">
              <a:latin typeface="+mj-lt"/>
            </a:endParaRPr>
          </a:p>
        </p:txBody>
      </p:sp>
      <p:sp>
        <p:nvSpPr>
          <p:cNvPr id="21507" name="2 İçerik Yer Tutucusu"/>
          <p:cNvSpPr>
            <a:spLocks noGrp="1"/>
          </p:cNvSpPr>
          <p:nvPr>
            <p:ph idx="1"/>
          </p:nvPr>
        </p:nvSpPr>
        <p:spPr>
          <a:xfrm>
            <a:off x="107950" y="1844675"/>
            <a:ext cx="8856663" cy="4876800"/>
          </a:xfrm>
        </p:spPr>
        <p:txBody>
          <a:bodyPr/>
          <a:lstStyle/>
          <a:p>
            <a:pPr eaLnBrk="1" hangingPunct="1">
              <a:lnSpc>
                <a:spcPct val="90000"/>
              </a:lnSpc>
            </a:pPr>
            <a:r>
              <a:rPr lang="tr-TR" sz="2600" b="1" dirty="0" smtClean="0">
                <a:latin typeface="+mj-lt"/>
              </a:rPr>
              <a:t>MADDE 6 –</a:t>
            </a:r>
            <a:r>
              <a:rPr lang="tr-TR" sz="2600" dirty="0" smtClean="0">
                <a:latin typeface="+mj-lt"/>
              </a:rPr>
              <a:t> (1) Biyolojik etkenlere maruz kalma riski bulunan herhangi bir çalışmada, çalışanın sağlık ve güvenliğine yönelik herhangi bir </a:t>
            </a:r>
            <a:r>
              <a:rPr lang="tr-TR" sz="2600" u="sng" dirty="0" smtClean="0">
                <a:latin typeface="+mj-lt"/>
              </a:rPr>
              <a:t>riski değerlendirmek ve alınması gereken önlemleri belirlemek için, çalışanın </a:t>
            </a:r>
            <a:r>
              <a:rPr lang="tr-TR" sz="2600" u="sng" dirty="0" err="1" smtClean="0">
                <a:latin typeface="+mj-lt"/>
              </a:rPr>
              <a:t>maruziyetinin</a:t>
            </a:r>
            <a:r>
              <a:rPr lang="tr-TR" sz="2600" u="sng" dirty="0" smtClean="0">
                <a:latin typeface="+mj-lt"/>
              </a:rPr>
              <a:t> türü, düzeyi ve süresi belirlenir</a:t>
            </a:r>
            <a:r>
              <a:rPr lang="tr-TR" sz="2600" dirty="0" smtClean="0">
                <a:latin typeface="+mj-lt"/>
              </a:rPr>
              <a:t>.</a:t>
            </a:r>
            <a:endParaRPr lang="en-GB" sz="2600" dirty="0" smtClean="0">
              <a:latin typeface="+mj-lt"/>
            </a:endParaRPr>
          </a:p>
          <a:p>
            <a:pPr eaLnBrk="1" hangingPunct="1">
              <a:lnSpc>
                <a:spcPct val="90000"/>
              </a:lnSpc>
            </a:pPr>
            <a:r>
              <a:rPr lang="tr-TR" sz="2600" dirty="0" smtClean="0">
                <a:latin typeface="+mj-lt"/>
              </a:rPr>
              <a:t>(2) Birden fazla grupta yer alan biyolojik etkenlere </a:t>
            </a:r>
            <a:r>
              <a:rPr lang="tr-TR" sz="2600" dirty="0" err="1" smtClean="0">
                <a:latin typeface="+mj-lt"/>
              </a:rPr>
              <a:t>maruziyetin</a:t>
            </a:r>
            <a:r>
              <a:rPr lang="tr-TR" sz="2600" dirty="0" smtClean="0">
                <a:latin typeface="+mj-lt"/>
              </a:rPr>
              <a:t> söz konusu olduğu işlerde risk değerlendirmesi, zararlı biyolojik </a:t>
            </a:r>
            <a:r>
              <a:rPr lang="tr-TR" sz="2600" u="sng" dirty="0" smtClean="0">
                <a:latin typeface="+mj-lt"/>
              </a:rPr>
              <a:t>etkenlerin tümünün oluşturduğu tehlike dikkate alınarak yapılır.</a:t>
            </a:r>
            <a:endParaRPr lang="en-GB" sz="2600" u="sng" dirty="0" smtClean="0">
              <a:latin typeface="+mj-lt"/>
            </a:endParaRPr>
          </a:p>
          <a:p>
            <a:pPr eaLnBrk="1" hangingPunct="1">
              <a:lnSpc>
                <a:spcPct val="90000"/>
              </a:lnSpc>
            </a:pPr>
            <a:r>
              <a:rPr lang="tr-TR" sz="2600" dirty="0" smtClean="0">
                <a:latin typeface="+mj-lt"/>
              </a:rPr>
              <a:t>(3) Risk değerlendirmesi, çalışanın biyolojik etkenlere </a:t>
            </a:r>
            <a:r>
              <a:rPr lang="tr-TR" sz="2600" u="sng" dirty="0" err="1" smtClean="0">
                <a:latin typeface="+mj-lt"/>
              </a:rPr>
              <a:t>maruziyet</a:t>
            </a:r>
            <a:r>
              <a:rPr lang="tr-TR" sz="2600" u="sng" dirty="0" smtClean="0">
                <a:latin typeface="+mj-lt"/>
              </a:rPr>
              <a:t> koşullarını etkileyebilecek herhangi bir değişiklik olduğunda yenilenir.</a:t>
            </a:r>
            <a:endParaRPr lang="en-GB" sz="2600" u="sng" dirty="0" smtClean="0">
              <a:latin typeface="+mj-lt"/>
            </a:endParaRPr>
          </a:p>
          <a:p>
            <a:pPr eaLnBrk="1" hangingPunct="1">
              <a:lnSpc>
                <a:spcPct val="90000"/>
              </a:lnSpc>
            </a:pPr>
            <a:endParaRPr lang="en-GB" sz="2600" dirty="0" smtClean="0">
              <a:latin typeface="+mj-lt"/>
            </a:endParaRPr>
          </a:p>
        </p:txBody>
      </p:sp>
      <p:sp>
        <p:nvSpPr>
          <p:cNvPr id="21509" name="4 Slayt Numarası Yer Tutucusu"/>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B51E6C8-D4AC-413A-B6FF-CB0FFAEAEDE7}" type="slidenum">
              <a:rPr lang="en-GB" smtClean="0">
                <a:solidFill>
                  <a:srgbClr val="002060"/>
                </a:solidFill>
              </a:rPr>
              <a:pPr fontAlgn="base">
                <a:spcBef>
                  <a:spcPct val="0"/>
                </a:spcBef>
                <a:spcAft>
                  <a:spcPct val="0"/>
                </a:spcAft>
                <a:defRPr/>
              </a:pPr>
              <a:t>24</a:t>
            </a:fld>
            <a:endParaRPr lang="en-GB" smtClean="0">
              <a:solidFill>
                <a:srgbClr val="002060"/>
              </a:solidFill>
            </a:endParaRPr>
          </a:p>
        </p:txBody>
      </p:sp>
    </p:spTree>
    <p:extLst>
      <p:ext uri="{BB962C8B-B14F-4D97-AF65-F5344CB8AC3E}">
        <p14:creationId xmlns:p14="http://schemas.microsoft.com/office/powerpoint/2010/main" val="926169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2 İçerik Yer Tutucusu"/>
          <p:cNvSpPr>
            <a:spLocks noGrp="1"/>
          </p:cNvSpPr>
          <p:nvPr>
            <p:ph idx="1"/>
          </p:nvPr>
        </p:nvSpPr>
        <p:spPr>
          <a:xfrm>
            <a:off x="179512" y="764704"/>
            <a:ext cx="8784976" cy="5712296"/>
          </a:xfrm>
        </p:spPr>
        <p:txBody>
          <a:bodyPr>
            <a:normAutofit/>
          </a:bodyPr>
          <a:lstStyle/>
          <a:p>
            <a:pPr eaLnBrk="1" hangingPunct="1">
              <a:lnSpc>
                <a:spcPct val="80000"/>
              </a:lnSpc>
            </a:pPr>
            <a:r>
              <a:rPr lang="tr-TR" sz="2400" dirty="0" smtClean="0">
                <a:latin typeface="+mj-lt"/>
              </a:rPr>
              <a:t>(4) Birinci, ikinci ve üçüncü fıkralarında belirtilen risk değerlendirmesinde, 29/12/2012 tarihli ve 28512 sayılı Resmî Gazete’de yayımlanan İş Sağlığı ve Güvenliği Risk Değerlendirmesi Yönetmeliğinde yer alan hükümler ile aşağıda sayılan hususlar dikkate alınarak risk değerlendirmesi yapılır:</a:t>
            </a:r>
            <a:endParaRPr lang="en-GB" sz="2400" dirty="0" smtClean="0">
              <a:latin typeface="+mj-lt"/>
            </a:endParaRPr>
          </a:p>
          <a:p>
            <a:pPr eaLnBrk="1" hangingPunct="1">
              <a:lnSpc>
                <a:spcPct val="80000"/>
              </a:lnSpc>
            </a:pPr>
            <a:r>
              <a:rPr lang="tr-TR" sz="2400" dirty="0" smtClean="0">
                <a:latin typeface="+mj-lt"/>
              </a:rPr>
              <a:t>a) İnsan sağlığına zararlı olan veya olabilecek biyolojik etkenlerin sınıflandırılması.</a:t>
            </a:r>
            <a:endParaRPr lang="en-GB" sz="2400" dirty="0" smtClean="0">
              <a:latin typeface="+mj-lt"/>
            </a:endParaRPr>
          </a:p>
          <a:p>
            <a:pPr eaLnBrk="1" hangingPunct="1">
              <a:lnSpc>
                <a:spcPct val="80000"/>
              </a:lnSpc>
            </a:pPr>
            <a:r>
              <a:rPr lang="tr-TR" sz="2400" dirty="0" smtClean="0">
                <a:latin typeface="+mj-lt"/>
              </a:rPr>
              <a:t>b) Yetkili makamların, çalışanların sağlığını korumak için biyolojik etkenlerin </a:t>
            </a:r>
            <a:r>
              <a:rPr lang="tr-TR" sz="2400" u="sng" dirty="0" smtClean="0">
                <a:latin typeface="+mj-lt"/>
              </a:rPr>
              <a:t>denetim altına alınması hakkındaki önerileri</a:t>
            </a:r>
            <a:r>
              <a:rPr lang="tr-TR" sz="2400" dirty="0" smtClean="0">
                <a:latin typeface="+mj-lt"/>
              </a:rPr>
              <a:t>.</a:t>
            </a:r>
            <a:endParaRPr lang="en-GB" sz="2400" dirty="0" smtClean="0">
              <a:latin typeface="+mj-lt"/>
            </a:endParaRPr>
          </a:p>
          <a:p>
            <a:pPr eaLnBrk="1" hangingPunct="1">
              <a:lnSpc>
                <a:spcPct val="80000"/>
              </a:lnSpc>
            </a:pPr>
            <a:r>
              <a:rPr lang="tr-TR" sz="2400" dirty="0" smtClean="0">
                <a:latin typeface="+mj-lt"/>
              </a:rPr>
              <a:t>c) Çalışanların yaptıkları işler sonucunda ortaya çıkabilecek </a:t>
            </a:r>
            <a:r>
              <a:rPr lang="tr-TR" sz="2400" u="sng" dirty="0" smtClean="0">
                <a:latin typeface="+mj-lt"/>
              </a:rPr>
              <a:t>hastalıklarla ilgili bilgiler</a:t>
            </a:r>
            <a:endParaRPr lang="en-GB" sz="2400" dirty="0" smtClean="0">
              <a:latin typeface="+mj-lt"/>
            </a:endParaRPr>
          </a:p>
          <a:p>
            <a:pPr eaLnBrk="1" hangingPunct="1">
              <a:lnSpc>
                <a:spcPct val="80000"/>
              </a:lnSpc>
            </a:pPr>
            <a:r>
              <a:rPr lang="tr-TR" sz="2400" dirty="0" smtClean="0">
                <a:latin typeface="+mj-lt"/>
              </a:rPr>
              <a:t>ç) Çalışanların yaptıkları işler sonucunda ortaya çıkabilecek </a:t>
            </a:r>
            <a:r>
              <a:rPr lang="tr-TR" sz="2400" u="sng" dirty="0" smtClean="0">
                <a:latin typeface="+mj-lt"/>
              </a:rPr>
              <a:t>alerjik veya </a:t>
            </a:r>
            <a:r>
              <a:rPr lang="tr-TR" sz="2400" u="sng" dirty="0" err="1" smtClean="0">
                <a:latin typeface="+mj-lt"/>
              </a:rPr>
              <a:t>toksik</a:t>
            </a:r>
            <a:r>
              <a:rPr lang="tr-TR" sz="2400" u="sng" dirty="0" smtClean="0">
                <a:latin typeface="+mj-lt"/>
              </a:rPr>
              <a:t> etkiler</a:t>
            </a:r>
            <a:endParaRPr lang="en-GB" sz="2400" dirty="0" smtClean="0">
              <a:latin typeface="+mj-lt"/>
            </a:endParaRPr>
          </a:p>
          <a:p>
            <a:pPr eaLnBrk="1" hangingPunct="1">
              <a:lnSpc>
                <a:spcPct val="80000"/>
              </a:lnSpc>
            </a:pPr>
            <a:r>
              <a:rPr lang="tr-TR" sz="2400" dirty="0" smtClean="0">
                <a:latin typeface="+mj-lt"/>
              </a:rPr>
              <a:t>d) Yaptıkları işle doğrudan bağlantılı olarak çalışanların </a:t>
            </a:r>
            <a:r>
              <a:rPr lang="tr-TR" sz="2400" u="sng" dirty="0" smtClean="0">
                <a:latin typeface="+mj-lt"/>
              </a:rPr>
              <a:t>yakalandığı hastalıklar ile ilgili bilgiler</a:t>
            </a:r>
            <a:endParaRPr lang="en-GB" sz="2400" dirty="0" smtClean="0">
              <a:latin typeface="+mj-lt"/>
            </a:endParaRPr>
          </a:p>
          <a:p>
            <a:pPr eaLnBrk="1" hangingPunct="1">
              <a:lnSpc>
                <a:spcPct val="80000"/>
              </a:lnSpc>
            </a:pPr>
            <a:endParaRPr lang="en-GB" sz="2400" dirty="0" smtClean="0">
              <a:latin typeface="+mj-lt"/>
            </a:endParaRPr>
          </a:p>
        </p:txBody>
      </p:sp>
      <p:sp>
        <p:nvSpPr>
          <p:cNvPr id="22533" name="4 Slayt Numarası Yer Tutucusu"/>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2F33FFF-CDB7-46D8-AA9A-2B3875AEC1F7}" type="slidenum">
              <a:rPr lang="en-GB" smtClean="0">
                <a:solidFill>
                  <a:srgbClr val="002060"/>
                </a:solidFill>
              </a:rPr>
              <a:pPr fontAlgn="base">
                <a:spcBef>
                  <a:spcPct val="0"/>
                </a:spcBef>
                <a:spcAft>
                  <a:spcPct val="0"/>
                </a:spcAft>
                <a:defRPr/>
              </a:pPr>
              <a:t>25</a:t>
            </a:fld>
            <a:endParaRPr lang="en-GB" smtClean="0">
              <a:solidFill>
                <a:srgbClr val="002060"/>
              </a:solidFill>
            </a:endParaRPr>
          </a:p>
        </p:txBody>
      </p:sp>
    </p:spTree>
    <p:extLst>
      <p:ext uri="{BB962C8B-B14F-4D97-AF65-F5344CB8AC3E}">
        <p14:creationId xmlns:p14="http://schemas.microsoft.com/office/powerpoint/2010/main" val="2249985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İçerik Yer Tutucusu 2"/>
          <p:cNvSpPr>
            <a:spLocks noGrp="1"/>
          </p:cNvSpPr>
          <p:nvPr>
            <p:ph idx="1"/>
          </p:nvPr>
        </p:nvSpPr>
        <p:spPr>
          <a:xfrm>
            <a:off x="457200" y="1412875"/>
            <a:ext cx="8229600" cy="4911725"/>
          </a:xfrm>
        </p:spPr>
        <p:txBody>
          <a:bodyPr/>
          <a:lstStyle/>
          <a:p>
            <a:endParaRPr lang="en-US" smtClean="0"/>
          </a:p>
        </p:txBody>
      </p:sp>
      <p:sp>
        <p:nvSpPr>
          <p:cNvPr id="4" name="Slayt Numarası Yer Tutucusu 3"/>
          <p:cNvSpPr>
            <a:spLocks noGrp="1"/>
          </p:cNvSpPr>
          <p:nvPr>
            <p:ph type="sldNum" sz="quarter" idx="12"/>
          </p:nvPr>
        </p:nvSpPr>
        <p:spPr/>
        <p:txBody>
          <a:bodyPr/>
          <a:lstStyle/>
          <a:p>
            <a:pPr>
              <a:defRPr/>
            </a:pPr>
            <a:fld id="{57569325-2047-485C-948A-C042D285CF6C}" type="slidenum">
              <a:rPr lang="tr-TR" smtClean="0"/>
              <a:pPr>
                <a:defRPr/>
              </a:pPr>
              <a:t>26</a:t>
            </a:fld>
            <a:endParaRPr lang="tr-TR"/>
          </a:p>
        </p:txBody>
      </p:sp>
      <p:sp>
        <p:nvSpPr>
          <p:cNvPr id="5" name="Dikdörtgen 4"/>
          <p:cNvSpPr/>
          <p:nvPr/>
        </p:nvSpPr>
        <p:spPr>
          <a:xfrm>
            <a:off x="467544" y="1988840"/>
            <a:ext cx="8208912" cy="255454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tr-TR" sz="8000" b="1" dirty="0" smtClean="0">
                <a:solidFill>
                  <a:srgbClr val="000000"/>
                </a:solidFill>
                <a:latin typeface="Constantia" pitchFamily="18" charset="0"/>
              </a:rPr>
              <a:t>İşverenlerin </a:t>
            </a:r>
          </a:p>
          <a:p>
            <a:pPr algn="ctr" eaLnBrk="1" hangingPunct="1">
              <a:defRPr/>
            </a:pPr>
            <a:r>
              <a:rPr lang="tr-TR" sz="8000" b="1" dirty="0" smtClean="0">
                <a:solidFill>
                  <a:srgbClr val="000000"/>
                </a:solidFill>
                <a:latin typeface="Constantia" pitchFamily="18" charset="0"/>
              </a:rPr>
              <a:t>Yükümlülükleri</a:t>
            </a:r>
            <a:endParaRPr lang="tr-TR" sz="8000" dirty="0" smtClean="0">
              <a:solidFill>
                <a:srgbClr val="000000"/>
              </a:solidFill>
              <a:latin typeface="Constantia" pitchFamily="18" charset="0"/>
            </a:endParaRPr>
          </a:p>
        </p:txBody>
      </p:sp>
    </p:spTree>
    <p:extLst>
      <p:ext uri="{BB962C8B-B14F-4D97-AF65-F5344CB8AC3E}">
        <p14:creationId xmlns:p14="http://schemas.microsoft.com/office/powerpoint/2010/main" val="400451236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Başlık 1"/>
          <p:cNvSpPr>
            <a:spLocks noGrp="1"/>
          </p:cNvSpPr>
          <p:nvPr>
            <p:ph type="title"/>
          </p:nvPr>
        </p:nvSpPr>
        <p:spPr>
          <a:xfrm>
            <a:off x="395536" y="14520"/>
            <a:ext cx="8229600" cy="1295400"/>
          </a:xfrm>
        </p:spPr>
        <p:txBody>
          <a:bodyPr>
            <a:normAutofit fontScale="90000"/>
          </a:bodyPr>
          <a:lstStyle/>
          <a:p>
            <a:r>
              <a:rPr lang="tr-TR" dirty="0" smtClean="0">
                <a:latin typeface="+mj-lt"/>
              </a:rPr>
              <a:t/>
            </a:r>
            <a:br>
              <a:rPr lang="tr-TR" dirty="0" smtClean="0">
                <a:latin typeface="+mj-lt"/>
              </a:rPr>
            </a:br>
            <a:r>
              <a:rPr lang="tr-TR" dirty="0" err="1" smtClean="0">
                <a:latin typeface="+mj-lt"/>
              </a:rPr>
              <a:t>İkâme</a:t>
            </a:r>
            <a:r>
              <a:rPr lang="tr-TR" dirty="0" smtClean="0">
                <a:latin typeface="+mj-lt"/>
              </a:rPr>
              <a:t/>
            </a:r>
            <a:br>
              <a:rPr lang="tr-TR" dirty="0" smtClean="0">
                <a:latin typeface="+mj-lt"/>
              </a:rPr>
            </a:br>
            <a:r>
              <a:rPr lang="tr-TR" dirty="0" smtClean="0">
                <a:latin typeface="+mj-lt"/>
              </a:rPr>
              <a:t/>
            </a:r>
            <a:br>
              <a:rPr lang="tr-TR" dirty="0" smtClean="0">
                <a:latin typeface="+mj-lt"/>
              </a:rPr>
            </a:br>
            <a:endParaRPr lang="tr-TR" dirty="0" smtClean="0">
              <a:latin typeface="+mj-lt"/>
            </a:endParaRPr>
          </a:p>
        </p:txBody>
      </p:sp>
      <p:sp>
        <p:nvSpPr>
          <p:cNvPr id="89091" name="İçerik Yer Tutucusu 2"/>
          <p:cNvSpPr>
            <a:spLocks noGrp="1"/>
          </p:cNvSpPr>
          <p:nvPr>
            <p:ph idx="1"/>
          </p:nvPr>
        </p:nvSpPr>
        <p:spPr>
          <a:xfrm>
            <a:off x="323528" y="692696"/>
            <a:ext cx="8229600" cy="5272087"/>
          </a:xfrm>
        </p:spPr>
        <p:txBody>
          <a:bodyPr/>
          <a:lstStyle/>
          <a:p>
            <a:r>
              <a:rPr lang="tr-TR" b="1" dirty="0" smtClean="0">
                <a:latin typeface="+mj-lt"/>
              </a:rPr>
              <a:t>MADDE 6-</a:t>
            </a:r>
            <a:r>
              <a:rPr lang="tr-TR" dirty="0" smtClean="0">
                <a:latin typeface="+mj-lt"/>
              </a:rPr>
              <a:t> (1) İşveren, </a:t>
            </a:r>
          </a:p>
          <a:p>
            <a:pPr>
              <a:buFont typeface="Arial" pitchFamily="34" charset="0"/>
              <a:buChar char="•"/>
            </a:pPr>
            <a:r>
              <a:rPr lang="tr-TR" dirty="0" smtClean="0">
                <a:latin typeface="+mj-lt"/>
              </a:rPr>
              <a:t>yapılan işin özelliğine </a:t>
            </a:r>
            <a:r>
              <a:rPr lang="tr-TR" u="sng" dirty="0" smtClean="0">
                <a:latin typeface="+mj-lt"/>
              </a:rPr>
              <a:t>göre zararlı biyolojik etkenleri kullanmaktan kaçınır </a:t>
            </a:r>
            <a:r>
              <a:rPr lang="tr-TR" dirty="0" smtClean="0">
                <a:latin typeface="+mj-lt"/>
              </a:rPr>
              <a:t>ve </a:t>
            </a:r>
          </a:p>
          <a:p>
            <a:pPr>
              <a:buFont typeface="Arial" pitchFamily="34" charset="0"/>
              <a:buChar char="•"/>
            </a:pPr>
            <a:r>
              <a:rPr lang="tr-TR" dirty="0" smtClean="0">
                <a:latin typeface="+mj-lt"/>
              </a:rPr>
              <a:t>mevcut bilgiler ışığında, biyolojik etkenleri kullanım şartlarında durumuna uygun olarak </a:t>
            </a:r>
            <a:r>
              <a:rPr lang="tr-TR" u="sng" dirty="0" smtClean="0">
                <a:latin typeface="+mj-lt"/>
              </a:rPr>
              <a:t>çalışanların sağlığı için tehlikeli olmayan veya daha az tehlikeli olanlar ile ikame </a:t>
            </a:r>
            <a:r>
              <a:rPr lang="tr-TR" dirty="0" smtClean="0">
                <a:latin typeface="+mj-lt"/>
              </a:rPr>
              <a:t>eder. </a:t>
            </a:r>
          </a:p>
          <a:p>
            <a:endParaRPr lang="tr-TR" dirty="0" smtClean="0">
              <a:latin typeface="+mj-lt"/>
            </a:endParaRPr>
          </a:p>
        </p:txBody>
      </p:sp>
      <p:sp>
        <p:nvSpPr>
          <p:cNvPr id="4" name="Slayt Numarası Yer Tutucusu 3"/>
          <p:cNvSpPr>
            <a:spLocks noGrp="1"/>
          </p:cNvSpPr>
          <p:nvPr>
            <p:ph type="sldNum" sz="quarter" idx="12"/>
          </p:nvPr>
        </p:nvSpPr>
        <p:spPr/>
        <p:txBody>
          <a:bodyPr/>
          <a:lstStyle/>
          <a:p>
            <a:pPr>
              <a:defRPr/>
            </a:pPr>
            <a:fld id="{477BACA4-96F0-434D-9B09-60B0A6AD0022}" type="slidenum">
              <a:rPr lang="tr-TR" smtClean="0"/>
              <a:pPr>
                <a:defRPr/>
              </a:pPr>
              <a:t>27</a:t>
            </a:fld>
            <a:endParaRPr lang="tr-TR"/>
          </a:p>
        </p:txBody>
      </p:sp>
      <p:pic>
        <p:nvPicPr>
          <p:cNvPr id="8909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4482551"/>
            <a:ext cx="2880320" cy="203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88855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Başlık 1"/>
          <p:cNvSpPr>
            <a:spLocks noGrp="1"/>
          </p:cNvSpPr>
          <p:nvPr>
            <p:ph type="title"/>
          </p:nvPr>
        </p:nvSpPr>
        <p:spPr>
          <a:xfrm>
            <a:off x="395536" y="332656"/>
            <a:ext cx="8229600" cy="1143000"/>
          </a:xfrm>
        </p:spPr>
        <p:txBody>
          <a:bodyPr>
            <a:normAutofit fontScale="90000"/>
          </a:bodyPr>
          <a:lstStyle/>
          <a:p>
            <a:r>
              <a:rPr lang="tr-TR" dirty="0" smtClean="0">
                <a:latin typeface="+mj-lt"/>
              </a:rPr>
              <a:t>Risklerin azaltılması</a:t>
            </a:r>
            <a:br>
              <a:rPr lang="tr-TR" dirty="0" smtClean="0">
                <a:latin typeface="+mj-lt"/>
              </a:rPr>
            </a:br>
            <a:endParaRPr lang="tr-TR" dirty="0" smtClean="0">
              <a:latin typeface="+mj-lt"/>
            </a:endParaRPr>
          </a:p>
        </p:txBody>
      </p:sp>
      <p:sp>
        <p:nvSpPr>
          <p:cNvPr id="90115" name="İçerik Yer Tutucusu 2"/>
          <p:cNvSpPr>
            <a:spLocks noGrp="1"/>
          </p:cNvSpPr>
          <p:nvPr>
            <p:ph idx="1"/>
          </p:nvPr>
        </p:nvSpPr>
        <p:spPr>
          <a:xfrm>
            <a:off x="395536" y="1124745"/>
            <a:ext cx="8229600" cy="5472608"/>
          </a:xfrm>
        </p:spPr>
        <p:txBody>
          <a:bodyPr/>
          <a:lstStyle/>
          <a:p>
            <a:r>
              <a:rPr lang="tr-TR" sz="2800" b="1" dirty="0" smtClean="0">
                <a:latin typeface="+mj-lt"/>
              </a:rPr>
              <a:t>MADDE 7</a:t>
            </a:r>
            <a:r>
              <a:rPr lang="tr-TR" sz="2800" dirty="0" smtClean="0">
                <a:latin typeface="+mj-lt"/>
              </a:rPr>
              <a:t>- (1) İşveren, işyerinde biyolojik etkenlere </a:t>
            </a:r>
            <a:r>
              <a:rPr lang="tr-TR" sz="2800" dirty="0" err="1" smtClean="0">
                <a:latin typeface="+mj-lt"/>
              </a:rPr>
              <a:t>maruziyet</a:t>
            </a:r>
            <a:r>
              <a:rPr lang="tr-TR" sz="2800" dirty="0" smtClean="0">
                <a:latin typeface="+mj-lt"/>
              </a:rPr>
              <a:t> riskinin azaltılması için;</a:t>
            </a:r>
          </a:p>
          <a:p>
            <a:r>
              <a:rPr lang="tr-TR" sz="2800" dirty="0" smtClean="0">
                <a:latin typeface="+mj-lt"/>
              </a:rPr>
              <a:t>a) Yapılan risk değerlendirmesi sonucunda, çalışanların sağlık ve güvenliği için risk olduğu ortaya çıkarsa, </a:t>
            </a:r>
            <a:r>
              <a:rPr lang="tr-TR" sz="2800" u="sng" dirty="0" smtClean="0">
                <a:latin typeface="+mj-lt"/>
              </a:rPr>
              <a:t>çalışanların </a:t>
            </a:r>
            <a:r>
              <a:rPr lang="tr-TR" sz="2800" u="sng" dirty="0" err="1" smtClean="0">
                <a:latin typeface="+mj-lt"/>
              </a:rPr>
              <a:t>maruziyetini</a:t>
            </a:r>
            <a:r>
              <a:rPr lang="tr-TR" sz="2800" u="sng" dirty="0" smtClean="0">
                <a:latin typeface="+mj-lt"/>
              </a:rPr>
              <a:t> önler.</a:t>
            </a:r>
          </a:p>
          <a:p>
            <a:r>
              <a:rPr lang="tr-TR" sz="2800" dirty="0" smtClean="0">
                <a:latin typeface="+mj-lt"/>
              </a:rPr>
              <a:t>b) Bunun teknik olarak mümkün olmadığı hallerde, yapılan iş ve risk değerlendirmesi dikkate alınarak, sağlık ve güvenlik yönünden yeterli korumayı sağlayacak şekilde,. </a:t>
            </a:r>
            <a:r>
              <a:rPr lang="tr-TR" sz="2800" u="sng" dirty="0" smtClean="0">
                <a:latin typeface="+mj-lt"/>
              </a:rPr>
              <a:t>çalışanların </a:t>
            </a:r>
            <a:r>
              <a:rPr lang="tr-TR" sz="2800" u="sng" dirty="0" err="1" smtClean="0">
                <a:latin typeface="+mj-lt"/>
              </a:rPr>
              <a:t>maruziyet</a:t>
            </a:r>
            <a:r>
              <a:rPr lang="tr-TR" sz="2800" u="sng" dirty="0" smtClean="0">
                <a:latin typeface="+mj-lt"/>
              </a:rPr>
              <a:t> düzeyinin en aza </a:t>
            </a:r>
            <a:r>
              <a:rPr lang="tr-TR" sz="2800" dirty="0" smtClean="0">
                <a:latin typeface="+mj-lt"/>
              </a:rPr>
              <a:t>indirilmesini sağlar.</a:t>
            </a:r>
          </a:p>
        </p:txBody>
      </p:sp>
      <p:sp>
        <p:nvSpPr>
          <p:cNvPr id="4" name="Slayt Numarası Yer Tutucusu 3"/>
          <p:cNvSpPr>
            <a:spLocks noGrp="1"/>
          </p:cNvSpPr>
          <p:nvPr>
            <p:ph type="sldNum" sz="quarter" idx="12"/>
          </p:nvPr>
        </p:nvSpPr>
        <p:spPr/>
        <p:txBody>
          <a:bodyPr/>
          <a:lstStyle/>
          <a:p>
            <a:pPr>
              <a:defRPr/>
            </a:pPr>
            <a:fld id="{FF3E159E-45D2-4714-81D6-E95099FA26EB}" type="slidenum">
              <a:rPr lang="tr-TR" smtClean="0"/>
              <a:pPr>
                <a:defRPr/>
              </a:pPr>
              <a:t>28</a:t>
            </a:fld>
            <a:endParaRPr lang="tr-TR"/>
          </a:p>
        </p:txBody>
      </p:sp>
    </p:spTree>
    <p:extLst>
      <p:ext uri="{BB962C8B-B14F-4D97-AF65-F5344CB8AC3E}">
        <p14:creationId xmlns:p14="http://schemas.microsoft.com/office/powerpoint/2010/main" val="355193213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Başlık 1"/>
          <p:cNvSpPr>
            <a:spLocks noGrp="1"/>
          </p:cNvSpPr>
          <p:nvPr>
            <p:ph type="title"/>
          </p:nvPr>
        </p:nvSpPr>
        <p:spPr>
          <a:xfrm>
            <a:off x="179512" y="29383"/>
            <a:ext cx="8229600" cy="1143000"/>
          </a:xfrm>
        </p:spPr>
        <p:txBody>
          <a:bodyPr/>
          <a:lstStyle/>
          <a:p>
            <a:r>
              <a:rPr lang="tr-TR" dirty="0" smtClean="0">
                <a:latin typeface="+mj-lt"/>
              </a:rPr>
              <a:t>Nasıl?</a:t>
            </a:r>
          </a:p>
        </p:txBody>
      </p:sp>
      <p:sp>
        <p:nvSpPr>
          <p:cNvPr id="91139" name="İçerik Yer Tutucusu 2"/>
          <p:cNvSpPr>
            <a:spLocks noGrp="1"/>
          </p:cNvSpPr>
          <p:nvPr>
            <p:ph idx="1"/>
          </p:nvPr>
        </p:nvSpPr>
        <p:spPr>
          <a:xfrm>
            <a:off x="179388" y="836713"/>
            <a:ext cx="8713092" cy="5688632"/>
          </a:xfrm>
        </p:spPr>
        <p:txBody>
          <a:bodyPr>
            <a:normAutofit/>
          </a:bodyPr>
          <a:lstStyle/>
          <a:p>
            <a:r>
              <a:rPr lang="tr-TR" sz="2800" dirty="0" smtClean="0">
                <a:latin typeface="+mj-lt"/>
              </a:rPr>
              <a:t>Özellikle aşağıdaki önlemleri alır:</a:t>
            </a:r>
          </a:p>
          <a:p>
            <a:r>
              <a:rPr lang="tr-TR" sz="2800" dirty="0" smtClean="0">
                <a:latin typeface="+mj-lt"/>
              </a:rPr>
              <a:t>1) Maruz kalan veya kalabilecek çalışan sayısı, </a:t>
            </a:r>
            <a:r>
              <a:rPr lang="tr-TR" sz="2800" b="1" dirty="0" smtClean="0">
                <a:latin typeface="+mj-lt"/>
              </a:rPr>
              <a:t>mümkün olan en az sayıda tutulur</a:t>
            </a:r>
            <a:r>
              <a:rPr lang="tr-TR" sz="2800" dirty="0" smtClean="0">
                <a:latin typeface="+mj-lt"/>
              </a:rPr>
              <a:t>.</a:t>
            </a:r>
          </a:p>
          <a:p>
            <a:r>
              <a:rPr lang="tr-TR" sz="2800" dirty="0" smtClean="0">
                <a:latin typeface="+mj-lt"/>
              </a:rPr>
              <a:t>2) </a:t>
            </a:r>
            <a:r>
              <a:rPr lang="tr-TR" sz="2800" b="1" dirty="0" smtClean="0">
                <a:latin typeface="+mj-lt"/>
              </a:rPr>
              <a:t>Çalışma prosesleri ve teknik kontrol önlemleri</a:t>
            </a:r>
            <a:r>
              <a:rPr lang="tr-TR" sz="2800" dirty="0" smtClean="0">
                <a:latin typeface="+mj-lt"/>
              </a:rPr>
              <a:t>, biyolojik etkenlerin </a:t>
            </a:r>
            <a:r>
              <a:rPr lang="tr-TR" sz="2800" u="sng" dirty="0" smtClean="0">
                <a:latin typeface="+mj-lt"/>
              </a:rPr>
              <a:t>ortama yayılmasını önleyecek veya ortamda en az düzeyde bulunmasını sağlayacak</a:t>
            </a:r>
            <a:r>
              <a:rPr lang="tr-TR" sz="2800" dirty="0" smtClean="0">
                <a:latin typeface="+mj-lt"/>
              </a:rPr>
              <a:t> şekilde düzenlenir. </a:t>
            </a:r>
          </a:p>
          <a:p>
            <a:r>
              <a:rPr lang="tr-TR" sz="2800" dirty="0" smtClean="0">
                <a:latin typeface="+mj-lt"/>
              </a:rPr>
              <a:t>3) Öncelikle </a:t>
            </a:r>
            <a:r>
              <a:rPr lang="tr-TR" sz="2800" b="1" dirty="0" smtClean="0">
                <a:latin typeface="+mj-lt"/>
              </a:rPr>
              <a:t>toplu koruma önlemleri alınır </a:t>
            </a:r>
            <a:r>
              <a:rPr lang="tr-TR" sz="2800" dirty="0" smtClean="0">
                <a:latin typeface="+mj-lt"/>
              </a:rPr>
              <a:t>veya </a:t>
            </a:r>
            <a:r>
              <a:rPr lang="tr-TR" sz="2800" dirty="0" err="1" smtClean="0">
                <a:latin typeface="+mj-lt"/>
              </a:rPr>
              <a:t>maruziyetin</a:t>
            </a:r>
            <a:r>
              <a:rPr lang="tr-TR" sz="2800" dirty="0" smtClean="0">
                <a:latin typeface="+mj-lt"/>
              </a:rPr>
              <a:t> başka yollarla önlenemediği </a:t>
            </a:r>
            <a:r>
              <a:rPr lang="tr-TR" sz="2800" b="1" dirty="0" smtClean="0">
                <a:latin typeface="+mj-lt"/>
              </a:rPr>
              <a:t>durumlarda kişisel korunma yöntemleri uygulanır</a:t>
            </a:r>
            <a:endParaRPr lang="tr-TR" b="1" dirty="0" smtClean="0">
              <a:latin typeface="+mj-lt"/>
            </a:endParaRPr>
          </a:p>
        </p:txBody>
      </p:sp>
      <p:sp>
        <p:nvSpPr>
          <p:cNvPr id="4" name="Slayt Numarası Yer Tutucusu 3"/>
          <p:cNvSpPr>
            <a:spLocks noGrp="1"/>
          </p:cNvSpPr>
          <p:nvPr>
            <p:ph type="sldNum" sz="quarter" idx="12"/>
          </p:nvPr>
        </p:nvSpPr>
        <p:spPr/>
        <p:txBody>
          <a:bodyPr/>
          <a:lstStyle/>
          <a:p>
            <a:pPr>
              <a:defRPr/>
            </a:pPr>
            <a:fld id="{C622594C-8EF3-4B1F-A3FD-19978D5F6410}" type="slidenum">
              <a:rPr lang="tr-TR" smtClean="0"/>
              <a:pPr>
                <a:defRPr/>
              </a:pPr>
              <a:t>29</a:t>
            </a:fld>
            <a:endParaRPr lang="tr-TR"/>
          </a:p>
        </p:txBody>
      </p:sp>
    </p:spTree>
    <p:extLst>
      <p:ext uri="{BB962C8B-B14F-4D97-AF65-F5344CB8AC3E}">
        <p14:creationId xmlns:p14="http://schemas.microsoft.com/office/powerpoint/2010/main" val="385079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latin typeface="+mj-lt"/>
              </a:rPr>
              <a:t>BİYOLOJİK ETKENLER -TANIMLAMA</a:t>
            </a:r>
            <a:endParaRPr lang="tr-TR" dirty="0">
              <a:latin typeface="+mj-lt"/>
            </a:endParaRPr>
          </a:p>
        </p:txBody>
      </p:sp>
      <p:sp>
        <p:nvSpPr>
          <p:cNvPr id="3" name="İçerik Yer Tutucusu 2"/>
          <p:cNvSpPr>
            <a:spLocks noGrp="1"/>
          </p:cNvSpPr>
          <p:nvPr>
            <p:ph idx="1"/>
          </p:nvPr>
        </p:nvSpPr>
        <p:spPr/>
        <p:txBody>
          <a:bodyPr/>
          <a:lstStyle/>
          <a:p>
            <a:pPr marL="342900" lvl="1" indent="-342900">
              <a:buFont typeface="Arial" pitchFamily="34" charset="0"/>
              <a:buChar char="•"/>
            </a:pPr>
            <a:r>
              <a:rPr lang="tr-TR" sz="3600" dirty="0" smtClean="0">
                <a:latin typeface="+mj-lt"/>
              </a:rPr>
              <a:t>Çalışma yaşamında biyolojik etkenleri denildiğinde akla, herhangi bir enfeksiyona, alerjiye veya zehirlenmeye neden olabilen, </a:t>
            </a:r>
            <a:r>
              <a:rPr lang="tr-TR" sz="1600" dirty="0" smtClean="0">
                <a:latin typeface="+mj-lt"/>
              </a:rPr>
              <a:t>(genetik olarak değiştirilmiş olanlar da dahil)</a:t>
            </a:r>
            <a:r>
              <a:rPr lang="tr-TR" sz="3600" dirty="0" smtClean="0">
                <a:latin typeface="+mj-lt"/>
              </a:rPr>
              <a:t> mikroorganizmalar, hücre kültürleri ve insan parazitleri gelir. </a:t>
            </a:r>
          </a:p>
          <a:p>
            <a:endParaRPr lang="tr-TR" dirty="0">
              <a:latin typeface="+mj-lt"/>
            </a:endParaRPr>
          </a:p>
        </p:txBody>
      </p:sp>
    </p:spTree>
    <p:extLst>
      <p:ext uri="{BB962C8B-B14F-4D97-AF65-F5344CB8AC3E}">
        <p14:creationId xmlns:p14="http://schemas.microsoft.com/office/powerpoint/2010/main" val="1378675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İçerik Yer Tutucusu 2"/>
          <p:cNvSpPr>
            <a:spLocks noGrp="1"/>
          </p:cNvSpPr>
          <p:nvPr>
            <p:ph idx="1"/>
          </p:nvPr>
        </p:nvSpPr>
        <p:spPr>
          <a:xfrm>
            <a:off x="323528" y="476672"/>
            <a:ext cx="8229600" cy="6135687"/>
          </a:xfrm>
        </p:spPr>
        <p:txBody>
          <a:bodyPr/>
          <a:lstStyle/>
          <a:p>
            <a:r>
              <a:rPr lang="tr-TR" sz="2000" dirty="0" smtClean="0">
                <a:latin typeface="+mj-lt"/>
              </a:rPr>
              <a:t>4) </a:t>
            </a:r>
            <a:r>
              <a:rPr lang="tr-TR" sz="2000" b="1" dirty="0" smtClean="0">
                <a:latin typeface="+mj-lt"/>
              </a:rPr>
              <a:t>Hijyen önlemleri</a:t>
            </a:r>
            <a:r>
              <a:rPr lang="tr-TR" sz="2000" dirty="0" smtClean="0">
                <a:latin typeface="+mj-lt"/>
              </a:rPr>
              <a:t>, biyolojik etkenlerin çalışma yerlerinden yanlışlıkla dışarıya taşınması veya sızmasının önlenmesi veya azaltılmasını sağlamaya uygun olacaktır.</a:t>
            </a:r>
          </a:p>
          <a:p>
            <a:r>
              <a:rPr lang="tr-TR" sz="2000" dirty="0" smtClean="0">
                <a:latin typeface="+mj-lt"/>
              </a:rPr>
              <a:t>5) Biyolojik risk işareti ile birlikte sağlık veya güvenlik işaretleri ile ilgili yönetmelikte yer alan ilgili diğer </a:t>
            </a:r>
            <a:r>
              <a:rPr lang="tr-TR" sz="2000" b="1" dirty="0" smtClean="0">
                <a:latin typeface="+mj-lt"/>
              </a:rPr>
              <a:t>uyarı işaretleri </a:t>
            </a:r>
            <a:r>
              <a:rPr lang="tr-TR" sz="2000" dirty="0" smtClean="0">
                <a:latin typeface="+mj-lt"/>
              </a:rPr>
              <a:t>de kullanılır. </a:t>
            </a:r>
          </a:p>
          <a:p>
            <a:r>
              <a:rPr lang="tr-TR" sz="2000" dirty="0" smtClean="0">
                <a:latin typeface="+mj-lt"/>
              </a:rPr>
              <a:t>6) Biyolojik etkenleri içeren kazaların önlenmesine </a:t>
            </a:r>
            <a:r>
              <a:rPr lang="tr-TR" sz="2000" b="1" dirty="0" smtClean="0">
                <a:latin typeface="+mj-lt"/>
              </a:rPr>
              <a:t>yönelik plan </a:t>
            </a:r>
            <a:r>
              <a:rPr lang="tr-TR" sz="2000" dirty="0" smtClean="0">
                <a:latin typeface="+mj-lt"/>
              </a:rPr>
              <a:t>hazırlanır. </a:t>
            </a:r>
          </a:p>
          <a:p>
            <a:r>
              <a:rPr lang="tr-TR" sz="2000" dirty="0" smtClean="0">
                <a:latin typeface="+mj-lt"/>
              </a:rPr>
              <a:t>7) Gerektiğinde, kullanılan biyolojik etkenlerin muhafaza edildikleri </a:t>
            </a:r>
            <a:r>
              <a:rPr lang="tr-TR" sz="2000" u="sng" dirty="0" smtClean="0">
                <a:latin typeface="+mj-lt"/>
              </a:rPr>
              <a:t>ortam dışında bulunup bulunmadığının belirlenmesi için  </a:t>
            </a:r>
            <a:r>
              <a:rPr lang="tr-TR" sz="2000" b="1" dirty="0" smtClean="0">
                <a:latin typeface="+mj-lt"/>
              </a:rPr>
              <a:t>İş Hijyeni Ölçüm, Test ve Analiz Laboratuvarları Yeterlik Yönetmeliğinde yer alan hükümlere göre ölçümler yapılır. </a:t>
            </a:r>
          </a:p>
          <a:p>
            <a:r>
              <a:rPr lang="tr-TR" sz="2000" dirty="0" smtClean="0">
                <a:latin typeface="+mj-lt"/>
              </a:rPr>
              <a:t>8) </a:t>
            </a:r>
            <a:r>
              <a:rPr lang="tr-TR" sz="2000" b="1" dirty="0" smtClean="0">
                <a:latin typeface="+mj-lt"/>
              </a:rPr>
              <a:t>Atıkların, </a:t>
            </a:r>
            <a:r>
              <a:rPr lang="tr-TR" sz="2000" dirty="0" smtClean="0">
                <a:latin typeface="+mj-lt"/>
              </a:rPr>
              <a:t>gerektiğinde uygun işlemlerden geçirildikten sonra çalışanlar tarafından güvenli bir biçimde toplanması, depolanması ve işyerinden uzaklaştırılması, güvenli ve özel kapların kullanılması da dâhil </a:t>
            </a:r>
            <a:r>
              <a:rPr lang="tr-TR" sz="2000" b="1" dirty="0" smtClean="0">
                <a:latin typeface="+mj-lt"/>
              </a:rPr>
              <a:t>uygun yöntemlerle yapılır.</a:t>
            </a:r>
          </a:p>
          <a:p>
            <a:r>
              <a:rPr lang="tr-TR" sz="2000" dirty="0" smtClean="0">
                <a:latin typeface="+mj-lt"/>
              </a:rPr>
              <a:t>9) </a:t>
            </a:r>
            <a:r>
              <a:rPr lang="tr-TR" sz="2000" b="1" dirty="0" smtClean="0">
                <a:latin typeface="+mj-lt"/>
              </a:rPr>
              <a:t>Biyolojik etkenlerin </a:t>
            </a:r>
            <a:r>
              <a:rPr lang="tr-TR" sz="2000" dirty="0" smtClean="0">
                <a:latin typeface="+mj-lt"/>
              </a:rPr>
              <a:t>işyeri içinde güvenli bir şekilde çalışılması ve taşınması için </a:t>
            </a:r>
            <a:r>
              <a:rPr lang="tr-TR" sz="2000" b="1" dirty="0" smtClean="0">
                <a:latin typeface="+mj-lt"/>
              </a:rPr>
              <a:t>gerekli düzenlemeler yapılır. </a:t>
            </a:r>
          </a:p>
          <a:p>
            <a:endParaRPr lang="tr-TR" sz="2000" dirty="0" smtClean="0">
              <a:latin typeface="+mj-lt"/>
            </a:endParaRPr>
          </a:p>
          <a:p>
            <a:endParaRPr lang="tr-TR" sz="2000" dirty="0" smtClean="0">
              <a:latin typeface="+mj-lt"/>
            </a:endParaRPr>
          </a:p>
        </p:txBody>
      </p:sp>
      <p:sp>
        <p:nvSpPr>
          <p:cNvPr id="4" name="Slayt Numarası Yer Tutucusu 3"/>
          <p:cNvSpPr>
            <a:spLocks noGrp="1"/>
          </p:cNvSpPr>
          <p:nvPr>
            <p:ph type="sldNum" sz="quarter" idx="12"/>
          </p:nvPr>
        </p:nvSpPr>
        <p:spPr/>
        <p:txBody>
          <a:bodyPr/>
          <a:lstStyle/>
          <a:p>
            <a:pPr>
              <a:defRPr/>
            </a:pPr>
            <a:fld id="{7C89B8A0-300E-4266-9378-B15743D5BCC2}" type="slidenum">
              <a:rPr lang="tr-TR" smtClean="0"/>
              <a:pPr>
                <a:defRPr/>
              </a:pPr>
              <a:t>30</a:t>
            </a:fld>
            <a:endParaRPr lang="tr-TR"/>
          </a:p>
        </p:txBody>
      </p:sp>
    </p:spTree>
    <p:extLst>
      <p:ext uri="{BB962C8B-B14F-4D97-AF65-F5344CB8AC3E}">
        <p14:creationId xmlns:p14="http://schemas.microsoft.com/office/powerpoint/2010/main" val="351711508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Başlık 1"/>
          <p:cNvSpPr>
            <a:spLocks noGrp="1"/>
          </p:cNvSpPr>
          <p:nvPr>
            <p:ph type="title"/>
          </p:nvPr>
        </p:nvSpPr>
        <p:spPr>
          <a:xfrm>
            <a:off x="395536" y="332656"/>
            <a:ext cx="8229600" cy="1143000"/>
          </a:xfrm>
        </p:spPr>
        <p:txBody>
          <a:bodyPr>
            <a:normAutofit fontScale="90000"/>
          </a:bodyPr>
          <a:lstStyle/>
          <a:p>
            <a:r>
              <a:rPr lang="tr-TR" dirty="0" smtClean="0">
                <a:latin typeface="+mj-lt"/>
              </a:rPr>
              <a:t>Hijyen ve kişisel korunma</a:t>
            </a:r>
            <a:br>
              <a:rPr lang="tr-TR" dirty="0" smtClean="0">
                <a:latin typeface="+mj-lt"/>
              </a:rPr>
            </a:br>
            <a:endParaRPr lang="tr-TR" dirty="0" smtClean="0">
              <a:latin typeface="+mj-lt"/>
            </a:endParaRPr>
          </a:p>
        </p:txBody>
      </p:sp>
      <p:sp>
        <p:nvSpPr>
          <p:cNvPr id="93187" name="İçerik Yer Tutucusu 2"/>
          <p:cNvSpPr>
            <a:spLocks noGrp="1"/>
          </p:cNvSpPr>
          <p:nvPr>
            <p:ph idx="1"/>
          </p:nvPr>
        </p:nvSpPr>
        <p:spPr>
          <a:xfrm>
            <a:off x="323528" y="1196752"/>
            <a:ext cx="8229600" cy="4911725"/>
          </a:xfrm>
        </p:spPr>
        <p:txBody>
          <a:bodyPr/>
          <a:lstStyle/>
          <a:p>
            <a:r>
              <a:rPr lang="tr-TR" sz="2700" b="1" dirty="0" smtClean="0">
                <a:latin typeface="+mj-lt"/>
              </a:rPr>
              <a:t>MADDE 9-</a:t>
            </a:r>
            <a:r>
              <a:rPr lang="tr-TR" sz="2700" dirty="0" smtClean="0">
                <a:latin typeface="+mj-lt"/>
              </a:rPr>
              <a:t> (1) İşverenler, çalışanların biyolojik etkenlerle çalışmaya bağlı sağlık veya güvenlik riskleriyle karşılaştıkları bütün işlerde, aşağıdaki önlemleri almakla yükümlüdür; </a:t>
            </a:r>
          </a:p>
          <a:p>
            <a:r>
              <a:rPr lang="tr-TR" sz="2700" dirty="0" smtClean="0">
                <a:latin typeface="+mj-lt"/>
              </a:rPr>
              <a:t>a) Çalışanların, biyolojik etkenlerin bulaşma riskinin olduğu </a:t>
            </a:r>
            <a:r>
              <a:rPr lang="tr-TR" sz="2700" u="sng" dirty="0" smtClean="0">
                <a:latin typeface="+mj-lt"/>
              </a:rPr>
              <a:t>çalışma alanlarında yiyip içmeleri engellenir</a:t>
            </a:r>
            <a:r>
              <a:rPr lang="tr-TR" sz="2700" dirty="0" smtClean="0">
                <a:latin typeface="+mj-lt"/>
              </a:rPr>
              <a:t>. </a:t>
            </a:r>
          </a:p>
          <a:p>
            <a:r>
              <a:rPr lang="tr-TR" sz="2700" dirty="0" smtClean="0">
                <a:latin typeface="+mj-lt"/>
              </a:rPr>
              <a:t>b ) Çalışanlara </a:t>
            </a:r>
            <a:r>
              <a:rPr lang="tr-TR" sz="2700" u="sng" dirty="0" smtClean="0">
                <a:latin typeface="+mj-lt"/>
              </a:rPr>
              <a:t>uygun koruyucu giysi veya diğer uygun özel giysi </a:t>
            </a:r>
            <a:r>
              <a:rPr lang="tr-TR" sz="2700" dirty="0" smtClean="0">
                <a:latin typeface="+mj-lt"/>
              </a:rPr>
              <a:t>sağlanır. </a:t>
            </a:r>
          </a:p>
          <a:p>
            <a:r>
              <a:rPr lang="tr-TR" sz="2700" dirty="0" smtClean="0">
                <a:latin typeface="+mj-lt"/>
              </a:rPr>
              <a:t>c) Çalışanlara, göz yıkama sıvıları ve/veya cilt antiseptikleri de dahil, uygun ve yeterli temizlik malzemeleri bulunan yıkanma ve tuvalet imkanları sağlanır. </a:t>
            </a:r>
          </a:p>
          <a:p>
            <a:endParaRPr lang="tr-TR" sz="2700" dirty="0" smtClean="0">
              <a:latin typeface="+mj-lt"/>
            </a:endParaRPr>
          </a:p>
        </p:txBody>
      </p:sp>
      <p:sp>
        <p:nvSpPr>
          <p:cNvPr id="4" name="Slayt Numarası Yer Tutucusu 3"/>
          <p:cNvSpPr>
            <a:spLocks noGrp="1"/>
          </p:cNvSpPr>
          <p:nvPr>
            <p:ph type="sldNum" sz="quarter" idx="12"/>
          </p:nvPr>
        </p:nvSpPr>
        <p:spPr/>
        <p:txBody>
          <a:bodyPr/>
          <a:lstStyle/>
          <a:p>
            <a:pPr>
              <a:defRPr/>
            </a:pPr>
            <a:fld id="{F81DE034-00A5-4175-A75D-F855A3291087}" type="slidenum">
              <a:rPr lang="tr-TR" smtClean="0"/>
              <a:pPr>
                <a:defRPr/>
              </a:pPr>
              <a:t>31</a:t>
            </a:fld>
            <a:endParaRPr lang="tr-TR"/>
          </a:p>
        </p:txBody>
      </p:sp>
    </p:spTree>
    <p:extLst>
      <p:ext uri="{BB962C8B-B14F-4D97-AF65-F5344CB8AC3E}">
        <p14:creationId xmlns:p14="http://schemas.microsoft.com/office/powerpoint/2010/main" val="2641943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İçerik Yer Tutucusu 2"/>
          <p:cNvSpPr>
            <a:spLocks noGrp="1"/>
          </p:cNvSpPr>
          <p:nvPr>
            <p:ph idx="1"/>
          </p:nvPr>
        </p:nvSpPr>
        <p:spPr>
          <a:xfrm>
            <a:off x="457200" y="476250"/>
            <a:ext cx="8229600" cy="5848350"/>
          </a:xfrm>
        </p:spPr>
        <p:txBody>
          <a:bodyPr/>
          <a:lstStyle/>
          <a:p>
            <a:r>
              <a:rPr lang="tr-TR" sz="2800" smtClean="0">
                <a:latin typeface="+mj-lt"/>
              </a:rPr>
              <a:t>ç) Gerekli koruyucu donanım ve ekipman; </a:t>
            </a:r>
          </a:p>
          <a:p>
            <a:r>
              <a:rPr lang="tr-TR" sz="2800" smtClean="0">
                <a:latin typeface="+mj-lt"/>
              </a:rPr>
              <a:t>1) Belirlenmiş bir yerde uygun olarak muhafaza edilir.</a:t>
            </a:r>
          </a:p>
          <a:p>
            <a:r>
              <a:rPr lang="tr-TR" sz="2800" smtClean="0">
                <a:latin typeface="+mj-lt"/>
              </a:rPr>
              <a:t>2)Her kullanımdan sonra ve mümkünse kullanımdan önce kontrol edilip temizlenir.</a:t>
            </a:r>
          </a:p>
          <a:p>
            <a:r>
              <a:rPr lang="tr-TR" sz="2800" smtClean="0">
                <a:latin typeface="+mj-lt"/>
              </a:rPr>
              <a:t>3) Koruyucu donanım ve ekipman, kullanımından önce bozuksa tamir edilir veya değiştirilir.</a:t>
            </a:r>
          </a:p>
          <a:p>
            <a:endParaRPr lang="tr-TR" sz="2800" smtClean="0">
              <a:latin typeface="+mj-lt"/>
            </a:endParaRPr>
          </a:p>
          <a:p>
            <a:r>
              <a:rPr lang="tr-TR" sz="2800" smtClean="0">
                <a:latin typeface="+mj-lt"/>
              </a:rPr>
              <a:t>d) İnsan ve hayvan kaynaklı numunelerin alınması, işlem yapılması ve incelenmesi yöntemleri belirlenir. </a:t>
            </a:r>
          </a:p>
          <a:p>
            <a:endParaRPr lang="tr-TR" sz="2800" smtClean="0">
              <a:latin typeface="+mj-lt"/>
            </a:endParaRPr>
          </a:p>
        </p:txBody>
      </p:sp>
      <p:sp>
        <p:nvSpPr>
          <p:cNvPr id="4" name="Slayt Numarası Yer Tutucusu 3"/>
          <p:cNvSpPr>
            <a:spLocks noGrp="1"/>
          </p:cNvSpPr>
          <p:nvPr>
            <p:ph type="sldNum" sz="quarter" idx="12"/>
          </p:nvPr>
        </p:nvSpPr>
        <p:spPr/>
        <p:txBody>
          <a:bodyPr/>
          <a:lstStyle/>
          <a:p>
            <a:pPr>
              <a:defRPr/>
            </a:pPr>
            <a:fld id="{E689CD9F-778C-4470-8646-67C1B709878E}" type="slidenum">
              <a:rPr lang="tr-TR" smtClean="0"/>
              <a:pPr>
                <a:defRPr/>
              </a:pPr>
              <a:t>32</a:t>
            </a:fld>
            <a:endParaRPr lang="tr-TR"/>
          </a:p>
        </p:txBody>
      </p:sp>
    </p:spTree>
    <p:extLst>
      <p:ext uri="{BB962C8B-B14F-4D97-AF65-F5344CB8AC3E}">
        <p14:creationId xmlns:p14="http://schemas.microsoft.com/office/powerpoint/2010/main" val="192217962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İçerik Yer Tutucusu 2"/>
          <p:cNvSpPr>
            <a:spLocks noGrp="1"/>
          </p:cNvSpPr>
          <p:nvPr>
            <p:ph idx="1"/>
          </p:nvPr>
        </p:nvSpPr>
        <p:spPr>
          <a:xfrm>
            <a:off x="395536" y="260648"/>
            <a:ext cx="8229600" cy="4911725"/>
          </a:xfrm>
        </p:spPr>
        <p:txBody>
          <a:bodyPr/>
          <a:lstStyle/>
          <a:p>
            <a:r>
              <a:rPr lang="tr-TR" dirty="0" smtClean="0">
                <a:latin typeface="+mj-lt"/>
              </a:rPr>
              <a:t>(2) Bu maddenin birinci fıkrasında belirtilen koruyucu elbiseler de dahil, biyolojik etkenlerle kirlenmiş olabilecek iş elbiseleri ve koruyucu ekipman, </a:t>
            </a:r>
            <a:r>
              <a:rPr lang="tr-TR" b="1" dirty="0" smtClean="0">
                <a:latin typeface="+mj-lt"/>
              </a:rPr>
              <a:t>çalışma alanından ayrılmadan önce çıkarılır ve diğer giysilerden ayrı bir yerde muhafaza edilir. İşverence, kirlenmiş bu elbiselerin ve koruyucu ekipmanın </a:t>
            </a:r>
            <a:r>
              <a:rPr lang="tr-TR" b="1" dirty="0" err="1" smtClean="0">
                <a:latin typeface="+mj-lt"/>
              </a:rPr>
              <a:t>dekontaminasyonu</a:t>
            </a:r>
            <a:r>
              <a:rPr lang="tr-TR" b="1" dirty="0" smtClean="0">
                <a:latin typeface="+mj-lt"/>
              </a:rPr>
              <a:t> ve temizliği sağlanır, gerektiğinde imha edilir. </a:t>
            </a:r>
          </a:p>
          <a:p>
            <a:r>
              <a:rPr lang="tr-TR" dirty="0" smtClean="0">
                <a:latin typeface="+mj-lt"/>
              </a:rPr>
              <a:t>(3) Bu maddenin birinci ve ikinci fıkralarına göre alınan önlemlerin </a:t>
            </a:r>
            <a:r>
              <a:rPr lang="tr-TR" b="1" dirty="0" smtClean="0">
                <a:latin typeface="+mj-lt"/>
              </a:rPr>
              <a:t>maliyeti çalışanlara yansıtılmaz. </a:t>
            </a:r>
          </a:p>
          <a:p>
            <a:endParaRPr lang="tr-TR" dirty="0" smtClean="0">
              <a:latin typeface="+mj-lt"/>
            </a:endParaRPr>
          </a:p>
        </p:txBody>
      </p:sp>
      <p:sp>
        <p:nvSpPr>
          <p:cNvPr id="4" name="Slayt Numarası Yer Tutucusu 3"/>
          <p:cNvSpPr>
            <a:spLocks noGrp="1"/>
          </p:cNvSpPr>
          <p:nvPr>
            <p:ph type="sldNum" sz="quarter" idx="12"/>
          </p:nvPr>
        </p:nvSpPr>
        <p:spPr/>
        <p:txBody>
          <a:bodyPr/>
          <a:lstStyle/>
          <a:p>
            <a:pPr>
              <a:defRPr/>
            </a:pPr>
            <a:fld id="{F9DF65F8-1C89-45D8-871D-33FEA0BD78ED}" type="slidenum">
              <a:rPr lang="tr-TR" smtClean="0"/>
              <a:pPr>
                <a:defRPr/>
              </a:pPr>
              <a:t>33</a:t>
            </a:fld>
            <a:endParaRPr lang="tr-TR"/>
          </a:p>
        </p:txBody>
      </p:sp>
    </p:spTree>
    <p:extLst>
      <p:ext uri="{BB962C8B-B14F-4D97-AF65-F5344CB8AC3E}">
        <p14:creationId xmlns:p14="http://schemas.microsoft.com/office/powerpoint/2010/main" val="406426677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Başlık 1"/>
          <p:cNvSpPr>
            <a:spLocks noGrp="1"/>
          </p:cNvSpPr>
          <p:nvPr>
            <p:ph type="title"/>
          </p:nvPr>
        </p:nvSpPr>
        <p:spPr>
          <a:xfrm>
            <a:off x="395536" y="260648"/>
            <a:ext cx="8229600" cy="1143000"/>
          </a:xfrm>
        </p:spPr>
        <p:txBody>
          <a:bodyPr>
            <a:normAutofit fontScale="90000"/>
          </a:bodyPr>
          <a:lstStyle/>
          <a:p>
            <a:r>
              <a:rPr lang="tr-TR" dirty="0" smtClean="0">
                <a:latin typeface="+mj-lt"/>
              </a:rPr>
              <a:t>Çalışanların eğitimi ve bilgilendirilmesi</a:t>
            </a:r>
            <a:br>
              <a:rPr lang="tr-TR" dirty="0" smtClean="0">
                <a:latin typeface="+mj-lt"/>
              </a:rPr>
            </a:br>
            <a:endParaRPr lang="tr-TR" dirty="0" smtClean="0">
              <a:latin typeface="+mj-lt"/>
            </a:endParaRPr>
          </a:p>
        </p:txBody>
      </p:sp>
      <p:sp>
        <p:nvSpPr>
          <p:cNvPr id="96259" name="İçerik Yer Tutucusu 2"/>
          <p:cNvSpPr>
            <a:spLocks noGrp="1"/>
          </p:cNvSpPr>
          <p:nvPr>
            <p:ph idx="1"/>
          </p:nvPr>
        </p:nvSpPr>
        <p:spPr>
          <a:xfrm>
            <a:off x="323528" y="1268760"/>
            <a:ext cx="8229600" cy="5487987"/>
          </a:xfrm>
        </p:spPr>
        <p:txBody>
          <a:bodyPr>
            <a:normAutofit fontScale="92500"/>
          </a:bodyPr>
          <a:lstStyle/>
          <a:p>
            <a:r>
              <a:rPr lang="tr-TR" sz="2200" b="1" dirty="0" smtClean="0">
                <a:latin typeface="+mj-lt"/>
              </a:rPr>
              <a:t>MADDE 10-</a:t>
            </a:r>
            <a:r>
              <a:rPr lang="tr-TR" sz="2200" dirty="0" smtClean="0">
                <a:latin typeface="+mj-lt"/>
              </a:rPr>
              <a:t> (1) İşveren, işyerinde çalışanların ve/veya temsilcilerinin uygun ve yeterli eğitim almalarını sağlar ve özellikle aşağıda belirtilen konularda gerekli bilgi ve talimatları verir. </a:t>
            </a:r>
          </a:p>
          <a:p>
            <a:r>
              <a:rPr lang="tr-TR" sz="2200" dirty="0" smtClean="0">
                <a:latin typeface="+mj-lt"/>
              </a:rPr>
              <a:t>a) Olası sağlık riskleri, </a:t>
            </a:r>
          </a:p>
          <a:p>
            <a:r>
              <a:rPr lang="tr-TR" sz="2200" dirty="0" smtClean="0">
                <a:latin typeface="+mj-lt"/>
              </a:rPr>
              <a:t>b) </a:t>
            </a:r>
            <a:r>
              <a:rPr lang="tr-TR" sz="2200" dirty="0" err="1" smtClean="0">
                <a:latin typeface="+mj-lt"/>
              </a:rPr>
              <a:t>Maruziyeti</a:t>
            </a:r>
            <a:r>
              <a:rPr lang="tr-TR" sz="2200" dirty="0" smtClean="0">
                <a:latin typeface="+mj-lt"/>
              </a:rPr>
              <a:t> önlemek için alınacak önlemler, </a:t>
            </a:r>
          </a:p>
          <a:p>
            <a:r>
              <a:rPr lang="tr-TR" sz="2200" dirty="0" smtClean="0">
                <a:latin typeface="+mj-lt"/>
              </a:rPr>
              <a:t>c) Hijyen gerekleri, </a:t>
            </a:r>
          </a:p>
          <a:p>
            <a:r>
              <a:rPr lang="tr-TR" sz="2200" dirty="0" smtClean="0">
                <a:latin typeface="+mj-lt"/>
              </a:rPr>
              <a:t>ç) Koruyucu donanım ve elbiselerin kullanımı ve giyilmesi, </a:t>
            </a:r>
          </a:p>
          <a:p>
            <a:r>
              <a:rPr lang="tr-TR" sz="2200" dirty="0" smtClean="0">
                <a:latin typeface="+mj-lt"/>
              </a:rPr>
              <a:t>d) Herhangi bir olay anında ve/veya olayların önlenmesinde çalışanlarca yapılması gereken adımlar. </a:t>
            </a:r>
          </a:p>
          <a:p>
            <a:endParaRPr lang="tr-TR" sz="2200" dirty="0" smtClean="0">
              <a:latin typeface="+mj-lt"/>
            </a:endParaRPr>
          </a:p>
          <a:p>
            <a:r>
              <a:rPr lang="tr-TR" sz="2200" dirty="0" smtClean="0">
                <a:latin typeface="+mj-lt"/>
              </a:rPr>
              <a:t>(2) Eğitim; </a:t>
            </a:r>
          </a:p>
          <a:p>
            <a:r>
              <a:rPr lang="tr-TR" sz="2200" dirty="0" smtClean="0">
                <a:latin typeface="+mj-lt"/>
              </a:rPr>
              <a:t>a) </a:t>
            </a:r>
            <a:r>
              <a:rPr lang="tr-TR" sz="2200" b="1" dirty="0" smtClean="0">
                <a:latin typeface="+mj-lt"/>
              </a:rPr>
              <a:t>Biyolojik etkenlerle teması içeren çalışmaların başında </a:t>
            </a:r>
            <a:r>
              <a:rPr lang="tr-TR" sz="2200" dirty="0" smtClean="0">
                <a:latin typeface="+mj-lt"/>
              </a:rPr>
              <a:t>verilecek, </a:t>
            </a:r>
          </a:p>
          <a:p>
            <a:r>
              <a:rPr lang="tr-TR" sz="2200" dirty="0" smtClean="0">
                <a:latin typeface="+mj-lt"/>
              </a:rPr>
              <a:t>b) </a:t>
            </a:r>
            <a:r>
              <a:rPr lang="tr-TR" sz="2200" b="1" dirty="0" smtClean="0">
                <a:latin typeface="+mj-lt"/>
              </a:rPr>
              <a:t>Yeni veya değişen risklere göre uyarlanacak</a:t>
            </a:r>
            <a:r>
              <a:rPr lang="tr-TR" sz="2200" dirty="0" smtClean="0">
                <a:latin typeface="+mj-lt"/>
              </a:rPr>
              <a:t>,  </a:t>
            </a:r>
          </a:p>
          <a:p>
            <a:r>
              <a:rPr lang="tr-TR" sz="2200" dirty="0" smtClean="0">
                <a:latin typeface="+mj-lt"/>
              </a:rPr>
              <a:t>c) </a:t>
            </a:r>
            <a:r>
              <a:rPr lang="tr-TR" sz="2200" b="1" dirty="0" smtClean="0">
                <a:latin typeface="+mj-lt"/>
              </a:rPr>
              <a:t>Gerektiğinde periyodik olarak tekrarlanacaktır</a:t>
            </a:r>
            <a:r>
              <a:rPr lang="tr-TR" sz="2200" dirty="0" smtClean="0">
                <a:latin typeface="+mj-lt"/>
              </a:rPr>
              <a:t>. </a:t>
            </a:r>
          </a:p>
          <a:p>
            <a:endParaRPr lang="tr-TR" sz="2200" dirty="0" smtClean="0">
              <a:latin typeface="+mj-lt"/>
            </a:endParaRPr>
          </a:p>
        </p:txBody>
      </p:sp>
      <p:sp>
        <p:nvSpPr>
          <p:cNvPr id="4" name="Slayt Numarası Yer Tutucusu 3"/>
          <p:cNvSpPr>
            <a:spLocks noGrp="1"/>
          </p:cNvSpPr>
          <p:nvPr>
            <p:ph type="sldNum" sz="quarter" idx="12"/>
          </p:nvPr>
        </p:nvSpPr>
        <p:spPr/>
        <p:txBody>
          <a:bodyPr/>
          <a:lstStyle/>
          <a:p>
            <a:pPr>
              <a:defRPr/>
            </a:pPr>
            <a:fld id="{77B6082D-3FE4-468A-8D7A-0AE981A45C18}" type="slidenum">
              <a:rPr lang="tr-TR" smtClean="0"/>
              <a:pPr>
                <a:defRPr/>
              </a:pPr>
              <a:t>34</a:t>
            </a:fld>
            <a:endParaRPr lang="tr-TR"/>
          </a:p>
        </p:txBody>
      </p:sp>
    </p:spTree>
    <p:extLst>
      <p:ext uri="{BB962C8B-B14F-4D97-AF65-F5344CB8AC3E}">
        <p14:creationId xmlns:p14="http://schemas.microsoft.com/office/powerpoint/2010/main" val="189177366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C7AB441C-4EC9-41F4-AAB8-55F31888CACF}" type="slidenum">
              <a:rPr lang="tr-TR" smtClean="0"/>
              <a:pPr>
                <a:defRPr/>
              </a:pPr>
              <a:t>35</a:t>
            </a:fld>
            <a:endParaRPr lang="tr-TR"/>
          </a:p>
        </p:txBody>
      </p:sp>
      <p:sp>
        <p:nvSpPr>
          <p:cNvPr id="97283" name="Dikdörtgen 5"/>
          <p:cNvSpPr>
            <a:spLocks noChangeArrowheads="1"/>
          </p:cNvSpPr>
          <p:nvPr/>
        </p:nvSpPr>
        <p:spPr bwMode="auto">
          <a:xfrm>
            <a:off x="15875" y="620688"/>
            <a:ext cx="8948738"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b="1" dirty="0"/>
              <a:t>Biyolojik etkenlere</a:t>
            </a:r>
            <a:r>
              <a:rPr lang="tr-TR" dirty="0"/>
              <a:t> </a:t>
            </a:r>
            <a:r>
              <a:rPr lang="tr-TR" b="1" dirty="0"/>
              <a:t>maruz kalan çalışanların listesi</a:t>
            </a:r>
            <a:endParaRPr lang="tr-TR" dirty="0"/>
          </a:p>
          <a:p>
            <a:r>
              <a:rPr lang="tr-TR" b="1" dirty="0"/>
              <a:t>MADDE 12-</a:t>
            </a:r>
            <a:r>
              <a:rPr lang="tr-TR" dirty="0"/>
              <a:t> (1) İşverenler, </a:t>
            </a:r>
            <a:endParaRPr lang="tr-TR" dirty="0" smtClean="0"/>
          </a:p>
          <a:p>
            <a:pPr>
              <a:buFont typeface="Arial" pitchFamily="34" charset="0"/>
              <a:buChar char="•"/>
            </a:pPr>
            <a:r>
              <a:rPr lang="tr-TR" dirty="0" smtClean="0"/>
              <a:t>Grup </a:t>
            </a:r>
            <a:r>
              <a:rPr lang="tr-TR" dirty="0"/>
              <a:t>3 ve/veya Grup 4 biyolojik etkenlere maruz kalan çalışanların listesini, </a:t>
            </a:r>
            <a:endParaRPr lang="tr-TR" dirty="0" smtClean="0"/>
          </a:p>
          <a:p>
            <a:pPr>
              <a:buFont typeface="Arial" pitchFamily="34" charset="0"/>
              <a:buChar char="•"/>
            </a:pPr>
            <a:r>
              <a:rPr lang="tr-TR" dirty="0" smtClean="0"/>
              <a:t>yapılan </a:t>
            </a:r>
            <a:r>
              <a:rPr lang="tr-TR" dirty="0"/>
              <a:t>işin türünü, </a:t>
            </a:r>
            <a:endParaRPr lang="tr-TR" dirty="0" smtClean="0"/>
          </a:p>
          <a:p>
            <a:pPr>
              <a:buFont typeface="Arial" pitchFamily="34" charset="0"/>
              <a:buChar char="•"/>
            </a:pPr>
            <a:r>
              <a:rPr lang="tr-TR" dirty="0" smtClean="0"/>
              <a:t>mümkünse </a:t>
            </a:r>
            <a:r>
              <a:rPr lang="tr-TR" dirty="0"/>
              <a:t>hangi biyolojik etkene maruz kaldıklarını ve </a:t>
            </a:r>
            <a:endParaRPr lang="tr-TR" dirty="0" smtClean="0"/>
          </a:p>
          <a:p>
            <a:pPr>
              <a:buFont typeface="Arial" pitchFamily="34" charset="0"/>
              <a:buChar char="•"/>
            </a:pPr>
            <a:r>
              <a:rPr lang="tr-TR" dirty="0" err="1" smtClean="0"/>
              <a:t>maruziyetler</a:t>
            </a:r>
            <a:r>
              <a:rPr lang="tr-TR" dirty="0"/>
              <a:t>, kazalar ve olaylarla ilgili kayıtları, uygun bir şekilde tutar. </a:t>
            </a:r>
          </a:p>
          <a:p>
            <a:r>
              <a:rPr lang="tr-TR" dirty="0"/>
              <a:t> (2) </a:t>
            </a:r>
            <a:r>
              <a:rPr lang="tr-TR" b="1" dirty="0"/>
              <a:t>Bu liste ve kayıtlar, </a:t>
            </a:r>
            <a:r>
              <a:rPr lang="tr-TR" b="1" dirty="0" err="1"/>
              <a:t>maruziyet</a:t>
            </a:r>
            <a:r>
              <a:rPr lang="tr-TR" b="1" dirty="0"/>
              <a:t> sona erdikten sonra en az 15 yıl saklanır</a:t>
            </a:r>
            <a:r>
              <a:rPr lang="tr-TR" dirty="0"/>
              <a:t>; ancak, aşağıda belirtilen enfeksiyonlara neden olabilecek biyolojik etkenlere </a:t>
            </a:r>
            <a:r>
              <a:rPr lang="tr-TR" dirty="0" err="1"/>
              <a:t>maruziyet</a:t>
            </a:r>
            <a:r>
              <a:rPr lang="tr-TR" dirty="0"/>
              <a:t> söz konusu olduğunda, bu liste, </a:t>
            </a:r>
            <a:r>
              <a:rPr lang="tr-TR" b="1" dirty="0"/>
              <a:t>bilinen son </a:t>
            </a:r>
            <a:r>
              <a:rPr lang="tr-TR" b="1" dirty="0" err="1"/>
              <a:t>maruziyetten</a:t>
            </a:r>
            <a:r>
              <a:rPr lang="tr-TR" b="1" dirty="0"/>
              <a:t> sonra en az 40 yıl boyunca saklanır</a:t>
            </a:r>
            <a:r>
              <a:rPr lang="tr-TR" b="1" dirty="0" smtClean="0"/>
              <a:t>;</a:t>
            </a:r>
          </a:p>
          <a:p>
            <a:endParaRPr lang="tr-TR" b="1" dirty="0"/>
          </a:p>
          <a:p>
            <a:r>
              <a:rPr lang="tr-TR" sz="1600" dirty="0"/>
              <a:t>a) Kalıcı veya gizli enfeksiyona neden olduğu bilinen biyolojik etkenlere </a:t>
            </a:r>
            <a:r>
              <a:rPr lang="tr-TR" sz="1600" dirty="0" err="1"/>
              <a:t>maruziyet</a:t>
            </a:r>
            <a:r>
              <a:rPr lang="tr-TR" sz="1600" dirty="0"/>
              <a:t>. </a:t>
            </a:r>
          </a:p>
          <a:p>
            <a:r>
              <a:rPr lang="tr-TR" sz="1600" dirty="0"/>
              <a:t>b) Eldeki bilgi ve verilere göre, seneler sonra hastalığın ortaya çıkmasına kadar teşhis edilemeyen enfeksiyonlara sebep olan biyolojik etkenlere </a:t>
            </a:r>
            <a:r>
              <a:rPr lang="tr-TR" sz="1600" dirty="0" err="1"/>
              <a:t>maruziyet</a:t>
            </a:r>
            <a:r>
              <a:rPr lang="tr-TR" sz="1600" dirty="0"/>
              <a:t>.</a:t>
            </a:r>
          </a:p>
          <a:p>
            <a:r>
              <a:rPr lang="tr-TR" sz="1600" dirty="0"/>
              <a:t>c) Hastalığın gelişmesinden önce uzun kuluçka dönemi olan enfeksiyonlara sebep olan biyolojik etkenlere </a:t>
            </a:r>
            <a:r>
              <a:rPr lang="tr-TR" sz="1600" dirty="0" err="1"/>
              <a:t>maruziyet</a:t>
            </a:r>
            <a:r>
              <a:rPr lang="tr-TR" sz="1600" dirty="0"/>
              <a:t>.</a:t>
            </a:r>
          </a:p>
          <a:p>
            <a:r>
              <a:rPr lang="tr-TR" sz="1600" dirty="0"/>
              <a:t>ç) Tedaviye rağmen uzun süreler boyunca tekrarlayan hastalıklarla sonuçlanan </a:t>
            </a:r>
            <a:r>
              <a:rPr lang="tr-TR" sz="1600" dirty="0" err="1"/>
              <a:t>maruziyetler</a:t>
            </a:r>
            <a:r>
              <a:rPr lang="tr-TR" sz="1600" dirty="0"/>
              <a:t>.</a:t>
            </a:r>
          </a:p>
          <a:p>
            <a:r>
              <a:rPr lang="tr-TR" sz="1600" dirty="0"/>
              <a:t>d) Uzun süreli ciddi hasar bırakabilen enfeksiyonlara sebep olan biyolojik etkenlere </a:t>
            </a:r>
            <a:r>
              <a:rPr lang="tr-TR" sz="1600" dirty="0" err="1"/>
              <a:t>maruziyet</a:t>
            </a:r>
            <a:r>
              <a:rPr lang="tr-TR" sz="1600" dirty="0"/>
              <a:t>. </a:t>
            </a:r>
          </a:p>
          <a:p>
            <a:r>
              <a:rPr lang="tr-TR" sz="1600" dirty="0"/>
              <a:t>e) İşyerinde görevli işyeri hekimi, iş güvenliği uzmanı veya bu konuyla ilgili diğer sorumlu kişiler bu maddenin birinci fıkrasında belirtilen listeye ulaşabileceklerdir.</a:t>
            </a:r>
            <a:r>
              <a:rPr lang="tr-TR" sz="1600" b="1" dirty="0"/>
              <a:t> </a:t>
            </a:r>
            <a:endParaRPr lang="tr-TR" sz="1600" dirty="0"/>
          </a:p>
        </p:txBody>
      </p:sp>
    </p:spTree>
    <p:extLst>
      <p:ext uri="{BB962C8B-B14F-4D97-AF65-F5344CB8AC3E}">
        <p14:creationId xmlns:p14="http://schemas.microsoft.com/office/powerpoint/2010/main" val="260996026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eaLnBrk="1" fontAlgn="auto" hangingPunct="1">
              <a:spcAft>
                <a:spcPts val="0"/>
              </a:spcAft>
              <a:defRPr/>
            </a:pPr>
            <a:r>
              <a:rPr lang="tr-TR" dirty="0" smtClean="0">
                <a:latin typeface="+mj-lt"/>
              </a:rPr>
              <a:t>Bakanlığa bildirim</a:t>
            </a:r>
            <a:r>
              <a:rPr lang="en-GB" dirty="0" smtClean="0">
                <a:latin typeface="+mj-lt"/>
              </a:rPr>
              <a:t/>
            </a:r>
            <a:br>
              <a:rPr lang="en-GB" dirty="0" smtClean="0">
                <a:latin typeface="+mj-lt"/>
              </a:rPr>
            </a:br>
            <a:endParaRPr lang="en-GB" dirty="0">
              <a:latin typeface="+mj-lt"/>
            </a:endParaRPr>
          </a:p>
        </p:txBody>
      </p:sp>
      <p:sp>
        <p:nvSpPr>
          <p:cNvPr id="37891" name="2 İçerik Yer Tutucusu"/>
          <p:cNvSpPr>
            <a:spLocks noGrp="1"/>
          </p:cNvSpPr>
          <p:nvPr>
            <p:ph idx="1"/>
          </p:nvPr>
        </p:nvSpPr>
        <p:spPr>
          <a:xfrm>
            <a:off x="228600" y="1412777"/>
            <a:ext cx="8686800" cy="4867374"/>
          </a:xfrm>
        </p:spPr>
        <p:txBody>
          <a:bodyPr/>
          <a:lstStyle/>
          <a:p>
            <a:pPr eaLnBrk="1" hangingPunct="1">
              <a:lnSpc>
                <a:spcPct val="80000"/>
              </a:lnSpc>
            </a:pPr>
            <a:r>
              <a:rPr lang="tr-TR" sz="2200" b="1" dirty="0" smtClean="0">
                <a:latin typeface="+mj-lt"/>
              </a:rPr>
              <a:t>MADDE 15 – </a:t>
            </a:r>
            <a:r>
              <a:rPr lang="tr-TR" sz="2200" dirty="0" smtClean="0">
                <a:latin typeface="+mj-lt"/>
              </a:rPr>
              <a:t>(1) İşverenler, aşağıdaki biyolojik etkenlerin ilk kez kullanımında </a:t>
            </a:r>
            <a:r>
              <a:rPr lang="tr-TR" sz="2200" b="1" dirty="0" smtClean="0">
                <a:latin typeface="+mj-lt"/>
              </a:rPr>
              <a:t>çalışma ve iş kurumu il müdürlüğüne ön bildirimde bulunur:</a:t>
            </a:r>
            <a:endParaRPr lang="en-GB" sz="2200" b="1" dirty="0" smtClean="0">
              <a:latin typeface="+mj-lt"/>
            </a:endParaRPr>
          </a:p>
          <a:p>
            <a:pPr eaLnBrk="1" hangingPunct="1">
              <a:lnSpc>
                <a:spcPct val="80000"/>
              </a:lnSpc>
            </a:pPr>
            <a:r>
              <a:rPr lang="tr-TR" sz="2200" dirty="0" smtClean="0">
                <a:latin typeface="+mj-lt"/>
              </a:rPr>
              <a:t>a) Grup 2 biyolojik etkenler.</a:t>
            </a:r>
            <a:endParaRPr lang="en-GB" sz="2200" dirty="0" smtClean="0">
              <a:latin typeface="+mj-lt"/>
            </a:endParaRPr>
          </a:p>
          <a:p>
            <a:pPr eaLnBrk="1" hangingPunct="1">
              <a:lnSpc>
                <a:spcPct val="80000"/>
              </a:lnSpc>
            </a:pPr>
            <a:r>
              <a:rPr lang="tr-TR" sz="2200" dirty="0" smtClean="0">
                <a:latin typeface="+mj-lt"/>
              </a:rPr>
              <a:t>b) Grup 3 biyolojik etkenler.</a:t>
            </a:r>
            <a:endParaRPr lang="en-GB" sz="2200" dirty="0" smtClean="0">
              <a:latin typeface="+mj-lt"/>
            </a:endParaRPr>
          </a:p>
          <a:p>
            <a:pPr eaLnBrk="1" hangingPunct="1">
              <a:lnSpc>
                <a:spcPct val="80000"/>
              </a:lnSpc>
            </a:pPr>
            <a:r>
              <a:rPr lang="tr-TR" sz="2200" dirty="0" smtClean="0">
                <a:latin typeface="+mj-lt"/>
              </a:rPr>
              <a:t>c) Grup 4 biyolojik etkenler.</a:t>
            </a:r>
            <a:endParaRPr lang="en-GB" sz="2200" dirty="0" smtClean="0">
              <a:latin typeface="+mj-lt"/>
            </a:endParaRPr>
          </a:p>
          <a:p>
            <a:pPr eaLnBrk="1" hangingPunct="1">
              <a:lnSpc>
                <a:spcPct val="80000"/>
              </a:lnSpc>
            </a:pPr>
            <a:r>
              <a:rPr lang="tr-TR" sz="2200" dirty="0" smtClean="0">
                <a:latin typeface="+mj-lt"/>
              </a:rPr>
              <a:t>(2) Bu bildirim işin başlamasından </a:t>
            </a:r>
            <a:r>
              <a:rPr lang="tr-TR" sz="2400" b="1" dirty="0" smtClean="0">
                <a:latin typeface="+mj-lt"/>
              </a:rPr>
              <a:t>en az otuz gün önce yapılır.</a:t>
            </a:r>
            <a:r>
              <a:rPr lang="tr-TR" sz="2200" dirty="0" smtClean="0">
                <a:latin typeface="+mj-lt"/>
              </a:rPr>
              <a:t> </a:t>
            </a:r>
          </a:p>
          <a:p>
            <a:pPr marL="342900" indent="-342900" eaLnBrk="1" hangingPunct="1">
              <a:lnSpc>
                <a:spcPct val="80000"/>
              </a:lnSpc>
              <a:buFont typeface="Arial" pitchFamily="34" charset="0"/>
              <a:buChar char="•"/>
            </a:pPr>
            <a:r>
              <a:rPr lang="tr-TR" sz="2200" dirty="0" smtClean="0">
                <a:latin typeface="+mj-lt"/>
              </a:rPr>
              <a:t>Üçüncü fıkrasında belirtilen hususlar saklı kalmak kaydı ile işveren, grup 4’te yer alan her bir biyolojik etkeni veya geçici olarak kendisinin yaptığı sınıflandırmaya göre grup 3’te yer alan yeni bir biyolojik etkeni ilk defa kullandığında da ön bildirimde bulunur.</a:t>
            </a:r>
            <a:endParaRPr lang="en-GB" sz="2200" dirty="0" smtClean="0">
              <a:latin typeface="+mj-lt"/>
            </a:endParaRPr>
          </a:p>
          <a:p>
            <a:pPr eaLnBrk="1" hangingPunct="1">
              <a:lnSpc>
                <a:spcPct val="80000"/>
              </a:lnSpc>
            </a:pPr>
            <a:r>
              <a:rPr lang="tr-TR" sz="2200" dirty="0" smtClean="0">
                <a:latin typeface="+mj-lt"/>
              </a:rPr>
              <a:t>(3) Grup 4 biyolojik etkenlerle ilgili tanı hizmeti veren laboratuvarlar için, hizmetin içeriği hakkında başlangıçta bildirimde bulunulur.</a:t>
            </a:r>
            <a:endParaRPr lang="en-GB" sz="2200" dirty="0" smtClean="0">
              <a:latin typeface="+mj-lt"/>
            </a:endParaRPr>
          </a:p>
        </p:txBody>
      </p:sp>
      <p:sp>
        <p:nvSpPr>
          <p:cNvPr id="37893" name="4 Slayt Numarası Yer Tutucusu"/>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7CE842B-BE47-4DC8-8288-CD2D613FF275}" type="slidenum">
              <a:rPr lang="en-GB" smtClean="0">
                <a:solidFill>
                  <a:srgbClr val="002060"/>
                </a:solidFill>
              </a:rPr>
              <a:pPr fontAlgn="base">
                <a:spcBef>
                  <a:spcPct val="0"/>
                </a:spcBef>
                <a:spcAft>
                  <a:spcPct val="0"/>
                </a:spcAft>
                <a:defRPr/>
              </a:pPr>
              <a:t>36</a:t>
            </a:fld>
            <a:endParaRPr lang="en-GB" smtClean="0">
              <a:solidFill>
                <a:srgbClr val="002060"/>
              </a:solidFill>
            </a:endParaRPr>
          </a:p>
        </p:txBody>
      </p:sp>
    </p:spTree>
    <p:extLst>
      <p:ext uri="{BB962C8B-B14F-4D97-AF65-F5344CB8AC3E}">
        <p14:creationId xmlns:p14="http://schemas.microsoft.com/office/powerpoint/2010/main" val="3767240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Başlık 1"/>
          <p:cNvSpPr>
            <a:spLocks noGrp="1"/>
          </p:cNvSpPr>
          <p:nvPr>
            <p:ph type="title"/>
          </p:nvPr>
        </p:nvSpPr>
        <p:spPr>
          <a:xfrm>
            <a:off x="419100" y="115888"/>
            <a:ext cx="8229600" cy="1143000"/>
          </a:xfrm>
        </p:spPr>
        <p:txBody>
          <a:bodyPr>
            <a:normAutofit fontScale="90000"/>
          </a:bodyPr>
          <a:lstStyle/>
          <a:p>
            <a:r>
              <a:rPr lang="tr-TR" smtClean="0">
                <a:latin typeface="+mj-lt"/>
              </a:rPr>
              <a:t>Sağlık gözetimi</a:t>
            </a:r>
            <a:br>
              <a:rPr lang="tr-TR" smtClean="0">
                <a:latin typeface="+mj-lt"/>
              </a:rPr>
            </a:br>
            <a:endParaRPr lang="tr-TR" smtClean="0">
              <a:latin typeface="+mj-lt"/>
            </a:endParaRPr>
          </a:p>
        </p:txBody>
      </p:sp>
      <p:sp>
        <p:nvSpPr>
          <p:cNvPr id="99331" name="İçerik Yer Tutucusu 2"/>
          <p:cNvSpPr>
            <a:spLocks noGrp="1"/>
          </p:cNvSpPr>
          <p:nvPr>
            <p:ph idx="1"/>
          </p:nvPr>
        </p:nvSpPr>
        <p:spPr>
          <a:xfrm>
            <a:off x="457200" y="765175"/>
            <a:ext cx="8229600" cy="5559425"/>
          </a:xfrm>
        </p:spPr>
        <p:txBody>
          <a:bodyPr/>
          <a:lstStyle/>
          <a:p>
            <a:r>
              <a:rPr lang="tr-TR" sz="2000" b="1" dirty="0" smtClean="0">
                <a:latin typeface="+mj-lt"/>
              </a:rPr>
              <a:t> </a:t>
            </a:r>
            <a:endParaRPr lang="tr-TR" sz="2000" dirty="0" smtClean="0">
              <a:latin typeface="+mj-lt"/>
            </a:endParaRPr>
          </a:p>
          <a:p>
            <a:r>
              <a:rPr lang="tr-TR" sz="2000" b="1" dirty="0" smtClean="0">
                <a:latin typeface="+mj-lt"/>
              </a:rPr>
              <a:t>MADDE 15- </a:t>
            </a:r>
            <a:r>
              <a:rPr lang="tr-TR" sz="2000" dirty="0" smtClean="0">
                <a:latin typeface="+mj-lt"/>
              </a:rPr>
              <a:t>(1) Biyolojik etkenlerle yapılan çalışmalarda işveren çalışanların;</a:t>
            </a:r>
          </a:p>
          <a:p>
            <a:r>
              <a:rPr lang="tr-TR" sz="2000" dirty="0" smtClean="0">
                <a:latin typeface="+mj-lt"/>
              </a:rPr>
              <a:t>a) Çalışmalara başlamadan önce, </a:t>
            </a:r>
          </a:p>
          <a:p>
            <a:r>
              <a:rPr lang="tr-TR" sz="2000" dirty="0" smtClean="0">
                <a:latin typeface="+mj-lt"/>
              </a:rPr>
              <a:t>b) Düzenli aralıklarla, sağlık gözetimine tabi tutulmalarını sağlar.</a:t>
            </a:r>
          </a:p>
          <a:p>
            <a:r>
              <a:rPr lang="tr-TR" sz="2000" dirty="0" smtClean="0">
                <a:latin typeface="+mj-lt"/>
              </a:rPr>
              <a:t>(2) Yapılan risk değerlendirmesi, özel koruma önlemleri alınması gereken çalışanları</a:t>
            </a:r>
            <a:r>
              <a:rPr lang="tr-TR" sz="2000" b="1" dirty="0" smtClean="0">
                <a:latin typeface="+mj-lt"/>
              </a:rPr>
              <a:t> </a:t>
            </a:r>
            <a:r>
              <a:rPr lang="tr-TR" sz="2000" dirty="0" smtClean="0">
                <a:latin typeface="+mj-lt"/>
              </a:rPr>
              <a:t>tanımlar.</a:t>
            </a:r>
          </a:p>
          <a:p>
            <a:r>
              <a:rPr lang="tr-TR" sz="2000" dirty="0" smtClean="0">
                <a:latin typeface="+mj-lt"/>
              </a:rPr>
              <a:t>(3) Gerektiğinde, maruz kaldıkları veya kalmış olabilecekleri biyolojik etkene karşı </a:t>
            </a:r>
            <a:r>
              <a:rPr lang="tr-TR" sz="2000" b="1" dirty="0" smtClean="0">
                <a:latin typeface="+mj-lt"/>
              </a:rPr>
              <a:t>henüz bağışıklığı olmayan çalışanlar için etkili aşılar yapılır.</a:t>
            </a:r>
            <a:r>
              <a:rPr lang="tr-TR" sz="2000" dirty="0" smtClean="0">
                <a:latin typeface="+mj-lt"/>
              </a:rPr>
              <a:t> İşverenler, aşı bulundurduklarında bazı hususları dikkate alır.</a:t>
            </a:r>
          </a:p>
          <a:p>
            <a:r>
              <a:rPr lang="tr-TR" sz="2000" dirty="0" smtClean="0">
                <a:latin typeface="+mj-lt"/>
              </a:rPr>
              <a:t>(4) Bir çalışanın, </a:t>
            </a:r>
            <a:r>
              <a:rPr lang="tr-TR" sz="2000" dirty="0" err="1" smtClean="0">
                <a:latin typeface="+mj-lt"/>
              </a:rPr>
              <a:t>maruziyete</a:t>
            </a:r>
            <a:r>
              <a:rPr lang="tr-TR" sz="2000" dirty="0" smtClean="0">
                <a:latin typeface="+mj-lt"/>
              </a:rPr>
              <a:t> bağlı olduğundan kuşkulanılan bir enfeksiyona ve/veya hastalığa yakalandığı saptandığında, işyeri hekimi, benzer biçimde maruz kalmış diğer çalışanların</a:t>
            </a:r>
            <a:r>
              <a:rPr lang="tr-TR" sz="2000" b="1" dirty="0" smtClean="0">
                <a:latin typeface="+mj-lt"/>
              </a:rPr>
              <a:t> </a:t>
            </a:r>
            <a:r>
              <a:rPr lang="tr-TR" sz="2000" dirty="0" smtClean="0">
                <a:latin typeface="+mj-lt"/>
              </a:rPr>
              <a:t>da aynı şekilde </a:t>
            </a:r>
            <a:r>
              <a:rPr lang="tr-TR" sz="2000" b="1" dirty="0" smtClean="0">
                <a:latin typeface="+mj-lt"/>
              </a:rPr>
              <a:t>sağlık gözetimine tabi tutulmasını sağlar</a:t>
            </a:r>
            <a:r>
              <a:rPr lang="tr-TR" sz="2000" dirty="0" smtClean="0">
                <a:latin typeface="+mj-lt"/>
              </a:rPr>
              <a:t>. Bu durumda </a:t>
            </a:r>
            <a:r>
              <a:rPr lang="tr-TR" sz="2000" dirty="0" err="1" smtClean="0">
                <a:latin typeface="+mj-lt"/>
              </a:rPr>
              <a:t>maruziyet</a:t>
            </a:r>
            <a:r>
              <a:rPr lang="tr-TR" sz="2000" dirty="0" smtClean="0">
                <a:latin typeface="+mj-lt"/>
              </a:rPr>
              <a:t> riski yeniden değerlendirilir.</a:t>
            </a:r>
          </a:p>
        </p:txBody>
      </p:sp>
      <p:sp>
        <p:nvSpPr>
          <p:cNvPr id="4" name="Slayt Numarası Yer Tutucusu 3"/>
          <p:cNvSpPr>
            <a:spLocks noGrp="1"/>
          </p:cNvSpPr>
          <p:nvPr>
            <p:ph type="sldNum" sz="quarter" idx="12"/>
          </p:nvPr>
        </p:nvSpPr>
        <p:spPr/>
        <p:txBody>
          <a:bodyPr/>
          <a:lstStyle/>
          <a:p>
            <a:pPr>
              <a:defRPr/>
            </a:pPr>
            <a:fld id="{061BE971-87B1-42A8-B317-6C2BB5ECB001}" type="slidenum">
              <a:rPr lang="tr-TR" smtClean="0"/>
              <a:pPr>
                <a:defRPr/>
              </a:pPr>
              <a:t>37</a:t>
            </a:fld>
            <a:endParaRPr lang="tr-TR"/>
          </a:p>
        </p:txBody>
      </p:sp>
    </p:spTree>
    <p:extLst>
      <p:ext uri="{BB962C8B-B14F-4D97-AF65-F5344CB8AC3E}">
        <p14:creationId xmlns:p14="http://schemas.microsoft.com/office/powerpoint/2010/main" val="4209139721"/>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İçerik Yer Tutucusu 2"/>
          <p:cNvSpPr>
            <a:spLocks noGrp="1"/>
          </p:cNvSpPr>
          <p:nvPr>
            <p:ph idx="1"/>
          </p:nvPr>
        </p:nvSpPr>
        <p:spPr>
          <a:xfrm>
            <a:off x="179512" y="188640"/>
            <a:ext cx="8229600" cy="4911725"/>
          </a:xfrm>
        </p:spPr>
        <p:txBody>
          <a:bodyPr/>
          <a:lstStyle/>
          <a:p>
            <a:r>
              <a:rPr lang="tr-TR" sz="2800" dirty="0" smtClean="0">
                <a:latin typeface="+mj-lt"/>
              </a:rPr>
              <a:t>5) Sağlık gözetiminin yapıldığı bu durumlarda, kişisel tıbbi kayıtlar, </a:t>
            </a:r>
            <a:r>
              <a:rPr lang="tr-TR" sz="2800" b="1" u="sng" dirty="0" err="1" smtClean="0">
                <a:latin typeface="+mj-lt"/>
              </a:rPr>
              <a:t>maruziyetin</a:t>
            </a:r>
            <a:r>
              <a:rPr lang="tr-TR" sz="2800" b="1" u="sng" dirty="0" smtClean="0">
                <a:latin typeface="+mj-lt"/>
              </a:rPr>
              <a:t> son bulmasından sonra en az 15 yıl süre ile saklanır</a:t>
            </a:r>
            <a:r>
              <a:rPr lang="tr-TR" sz="2800" b="1" dirty="0" smtClean="0">
                <a:latin typeface="+mj-lt"/>
              </a:rPr>
              <a:t>. </a:t>
            </a:r>
            <a:r>
              <a:rPr lang="tr-TR" sz="2800" dirty="0" smtClean="0">
                <a:latin typeface="+mj-lt"/>
              </a:rPr>
              <a:t>Bu Yönetmeliğin 12 </a:t>
            </a:r>
            <a:r>
              <a:rPr lang="tr-TR" sz="2800" dirty="0" err="1" smtClean="0">
                <a:latin typeface="+mj-lt"/>
              </a:rPr>
              <a:t>nci</a:t>
            </a:r>
            <a:r>
              <a:rPr lang="tr-TR" sz="2800" dirty="0" smtClean="0">
                <a:latin typeface="+mj-lt"/>
              </a:rPr>
              <a:t> maddesinin ikinci fıkrasında belirtilen özel durumlarda kişisel tıbbi kayıtlar bilinen son </a:t>
            </a:r>
            <a:r>
              <a:rPr lang="tr-TR" sz="2800" dirty="0" err="1" smtClean="0">
                <a:latin typeface="+mj-lt"/>
              </a:rPr>
              <a:t>maruziyetten</a:t>
            </a:r>
            <a:r>
              <a:rPr lang="tr-TR" sz="2800" dirty="0" smtClean="0">
                <a:latin typeface="+mj-lt"/>
              </a:rPr>
              <a:t> itibaren </a:t>
            </a:r>
            <a:r>
              <a:rPr lang="tr-TR" sz="2800" u="sng" dirty="0" smtClean="0">
                <a:latin typeface="+mj-lt"/>
              </a:rPr>
              <a:t>40 yıl süre </a:t>
            </a:r>
            <a:r>
              <a:rPr lang="tr-TR" sz="2800" dirty="0" smtClean="0">
                <a:latin typeface="+mj-lt"/>
              </a:rPr>
              <a:t>ile saklanır.</a:t>
            </a:r>
          </a:p>
          <a:p>
            <a:endParaRPr lang="tr-TR" sz="2800" dirty="0" smtClean="0">
              <a:latin typeface="+mj-lt"/>
            </a:endParaRPr>
          </a:p>
        </p:txBody>
      </p:sp>
      <p:sp>
        <p:nvSpPr>
          <p:cNvPr id="4" name="Slayt Numarası Yer Tutucusu 3"/>
          <p:cNvSpPr>
            <a:spLocks noGrp="1"/>
          </p:cNvSpPr>
          <p:nvPr>
            <p:ph type="sldNum" sz="quarter" idx="12"/>
          </p:nvPr>
        </p:nvSpPr>
        <p:spPr/>
        <p:txBody>
          <a:bodyPr/>
          <a:lstStyle/>
          <a:p>
            <a:pPr>
              <a:defRPr/>
            </a:pPr>
            <a:fld id="{5BA32E97-D5E0-47BF-AA33-12DF653BF776}" type="slidenum">
              <a:rPr lang="tr-TR" smtClean="0"/>
              <a:pPr>
                <a:defRPr/>
              </a:pPr>
              <a:t>38</a:t>
            </a:fld>
            <a:endParaRPr lang="tr-TR"/>
          </a:p>
        </p:txBody>
      </p:sp>
      <p:sp>
        <p:nvSpPr>
          <p:cNvPr id="2" name="Dikdörtgen 1"/>
          <p:cNvSpPr/>
          <p:nvPr/>
        </p:nvSpPr>
        <p:spPr>
          <a:xfrm>
            <a:off x="251520" y="3573016"/>
            <a:ext cx="8568952" cy="2862322"/>
          </a:xfrm>
          <a:prstGeom prst="rect">
            <a:avLst/>
          </a:prstGeom>
        </p:spPr>
        <p:txBody>
          <a:bodyPr wrap="square">
            <a:spAutoFit/>
          </a:bodyPr>
          <a:lstStyle/>
          <a:p>
            <a:r>
              <a:rPr lang="tr-TR" dirty="0" smtClean="0"/>
              <a:t>1) Kalıcı veya gizli enfeksiyona neden olduğu bilinen biyolojik etkenlere </a:t>
            </a:r>
            <a:r>
              <a:rPr lang="tr-TR" dirty="0" err="1" smtClean="0"/>
              <a:t>maruziyette</a:t>
            </a:r>
            <a:r>
              <a:rPr lang="tr-TR" dirty="0" smtClean="0"/>
              <a:t>.</a:t>
            </a:r>
          </a:p>
          <a:p>
            <a:r>
              <a:rPr lang="tr-TR" dirty="0" smtClean="0"/>
              <a:t>2) Eldeki bilgi ve verilere göre, seneler sonra hastalığın ortaya çıkmasına kadar teşhis edilemeyen enfeksiyonlara sebep olan biyolojik etkenlere </a:t>
            </a:r>
            <a:r>
              <a:rPr lang="tr-TR" dirty="0" err="1" smtClean="0"/>
              <a:t>maruziyette</a:t>
            </a:r>
            <a:r>
              <a:rPr lang="tr-TR" dirty="0" smtClean="0"/>
              <a:t>.</a:t>
            </a:r>
          </a:p>
          <a:p>
            <a:r>
              <a:rPr lang="tr-TR" dirty="0" smtClean="0"/>
              <a:t>3) Hastalığın gelişmesinden önce uzun kuluçka dönemi olan enfeksiyonlara sebep olan biyolojik etkenlere </a:t>
            </a:r>
            <a:r>
              <a:rPr lang="tr-TR" dirty="0" err="1" smtClean="0"/>
              <a:t>maruziyette</a:t>
            </a:r>
            <a:r>
              <a:rPr lang="tr-TR" dirty="0" smtClean="0"/>
              <a:t>.</a:t>
            </a:r>
          </a:p>
          <a:p>
            <a:r>
              <a:rPr lang="tr-TR" dirty="0" smtClean="0"/>
              <a:t>4) Tedaviye rağmen uzun süreler sonra nükseden hastalıklara yol açan enfeksiyonlara sebep olan biyolojik etkenlere </a:t>
            </a:r>
            <a:r>
              <a:rPr lang="tr-TR" dirty="0" err="1" smtClean="0"/>
              <a:t>maruziyette</a:t>
            </a:r>
            <a:r>
              <a:rPr lang="tr-TR" dirty="0" smtClean="0"/>
              <a:t>.</a:t>
            </a:r>
          </a:p>
          <a:p>
            <a:r>
              <a:rPr lang="tr-TR" dirty="0" smtClean="0"/>
              <a:t>5) Uzun süreli ciddi arıza bırakabilen enfeksiyonlara sebep olan biyolojik etkenlere </a:t>
            </a:r>
            <a:r>
              <a:rPr lang="tr-TR" dirty="0" err="1" smtClean="0"/>
              <a:t>maruziyette</a:t>
            </a:r>
            <a:r>
              <a:rPr lang="tr-TR" dirty="0" smtClean="0"/>
              <a:t>.</a:t>
            </a:r>
          </a:p>
        </p:txBody>
      </p:sp>
      <p:cxnSp>
        <p:nvCxnSpPr>
          <p:cNvPr id="5" name="Düz Ok Bağlayıcısı 4"/>
          <p:cNvCxnSpPr/>
          <p:nvPr/>
        </p:nvCxnSpPr>
        <p:spPr>
          <a:xfrm>
            <a:off x="5724128" y="3212976"/>
            <a:ext cx="0"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6888721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İçerik Yer Tutucusu 2"/>
          <p:cNvSpPr>
            <a:spLocks noGrp="1"/>
          </p:cNvSpPr>
          <p:nvPr>
            <p:ph idx="1"/>
          </p:nvPr>
        </p:nvSpPr>
        <p:spPr>
          <a:xfrm>
            <a:off x="468312" y="549275"/>
            <a:ext cx="8496175" cy="5775325"/>
          </a:xfrm>
        </p:spPr>
        <p:txBody>
          <a:bodyPr/>
          <a:lstStyle/>
          <a:p>
            <a:r>
              <a:rPr lang="tr-TR" sz="2400" dirty="0" smtClean="0">
                <a:latin typeface="+mj-lt"/>
              </a:rPr>
              <a:t>(6) İşyeri hekimi her bir çalışan</a:t>
            </a:r>
            <a:r>
              <a:rPr lang="tr-TR" sz="2400" b="1" dirty="0" smtClean="0">
                <a:latin typeface="+mj-lt"/>
              </a:rPr>
              <a:t> </a:t>
            </a:r>
            <a:r>
              <a:rPr lang="tr-TR" sz="2400" dirty="0" smtClean="0">
                <a:latin typeface="+mj-lt"/>
              </a:rPr>
              <a:t>için alınması gerekli koruyucu ve önleyici tedbirler ile ilgili olarak önerilerde bulunur. </a:t>
            </a:r>
          </a:p>
          <a:p>
            <a:r>
              <a:rPr lang="tr-TR" sz="2400" dirty="0" smtClean="0">
                <a:latin typeface="+mj-lt"/>
              </a:rPr>
              <a:t>(7) </a:t>
            </a:r>
            <a:r>
              <a:rPr lang="tr-TR" sz="2400" dirty="0" err="1" smtClean="0">
                <a:latin typeface="+mj-lt"/>
              </a:rPr>
              <a:t>Maruziyetin</a:t>
            </a:r>
            <a:r>
              <a:rPr lang="tr-TR" sz="2400" dirty="0" smtClean="0">
                <a:latin typeface="+mj-lt"/>
              </a:rPr>
              <a:t> sona ermesinden sonra yapılacak herhangi bir sağlık gözetimi ile ilgili olarak çalışanlara gerekli bilgi ve tavsiyeler verilir. </a:t>
            </a:r>
          </a:p>
          <a:p>
            <a:r>
              <a:rPr lang="tr-TR" sz="2400" dirty="0" smtClean="0">
                <a:latin typeface="+mj-lt"/>
              </a:rPr>
              <a:t>(8) Çalışanlar, kendileriyle ilgili sağlık gözetimi sonuçları hakkında bilgi edinebilir ve ilgili çalışanlar</a:t>
            </a:r>
            <a:r>
              <a:rPr lang="tr-TR" sz="2400" b="1" dirty="0" smtClean="0">
                <a:latin typeface="+mj-lt"/>
              </a:rPr>
              <a:t> </a:t>
            </a:r>
            <a:r>
              <a:rPr lang="tr-TR" sz="2400" dirty="0" smtClean="0">
                <a:latin typeface="+mj-lt"/>
              </a:rPr>
              <a:t>veya işveren, sağlık gözetimi sonuçlarının gözden geçirilmesini isteyebilir. </a:t>
            </a:r>
          </a:p>
          <a:p>
            <a:r>
              <a:rPr lang="tr-TR" sz="2400" dirty="0" smtClean="0">
                <a:latin typeface="+mj-lt"/>
              </a:rPr>
              <a:t>(9) </a:t>
            </a:r>
            <a:r>
              <a:rPr lang="tr-TR" sz="2400" b="1" dirty="0" smtClean="0">
                <a:latin typeface="+mj-lt"/>
              </a:rPr>
              <a:t>Biyolojik etkenlere mesleki </a:t>
            </a:r>
            <a:r>
              <a:rPr lang="tr-TR" sz="2400" b="1" dirty="0" err="1" smtClean="0">
                <a:latin typeface="+mj-lt"/>
              </a:rPr>
              <a:t>maruziyet</a:t>
            </a:r>
            <a:r>
              <a:rPr lang="tr-TR" sz="2400" b="1" dirty="0" smtClean="0">
                <a:latin typeface="+mj-lt"/>
              </a:rPr>
              <a:t> sonucu meydana gelen her hastalık veya ölüm vakaları Bakanlığa bildirilir</a:t>
            </a:r>
            <a:r>
              <a:rPr lang="tr-TR" sz="2400" dirty="0" smtClean="0">
                <a:latin typeface="+mj-lt"/>
              </a:rPr>
              <a:t>.</a:t>
            </a:r>
          </a:p>
          <a:p>
            <a:endParaRPr lang="tr-TR" sz="2400" dirty="0" smtClean="0">
              <a:latin typeface="+mj-lt"/>
            </a:endParaRPr>
          </a:p>
        </p:txBody>
      </p:sp>
      <p:sp>
        <p:nvSpPr>
          <p:cNvPr id="4" name="Slayt Numarası Yer Tutucusu 3"/>
          <p:cNvSpPr>
            <a:spLocks noGrp="1"/>
          </p:cNvSpPr>
          <p:nvPr>
            <p:ph type="sldNum" sz="quarter" idx="12"/>
          </p:nvPr>
        </p:nvSpPr>
        <p:spPr/>
        <p:txBody>
          <a:bodyPr/>
          <a:lstStyle/>
          <a:p>
            <a:pPr>
              <a:defRPr/>
            </a:pPr>
            <a:fld id="{23869AE6-8EF7-47B6-94B4-6B66A308C458}" type="slidenum">
              <a:rPr lang="tr-TR" smtClean="0"/>
              <a:pPr>
                <a:defRPr/>
              </a:pPr>
              <a:t>39</a:t>
            </a:fld>
            <a:endParaRPr lang="tr-TR"/>
          </a:p>
        </p:txBody>
      </p:sp>
    </p:spTree>
    <p:extLst>
      <p:ext uri="{BB962C8B-B14F-4D97-AF65-F5344CB8AC3E}">
        <p14:creationId xmlns:p14="http://schemas.microsoft.com/office/powerpoint/2010/main" val="266530158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14009" y="419371"/>
            <a:ext cx="8229600" cy="1143000"/>
          </a:xfrm>
        </p:spPr>
        <p:txBody>
          <a:bodyPr>
            <a:normAutofit fontScale="90000"/>
          </a:bodyPr>
          <a:lstStyle/>
          <a:p>
            <a:pPr>
              <a:defRPr/>
            </a:pPr>
            <a:r>
              <a:rPr lang="tr-TR" sz="2800" b="1" dirty="0" smtClean="0">
                <a:effectLst>
                  <a:outerShdw blurRad="38100" dist="38100" dir="2700000" algn="tl">
                    <a:srgbClr val="000000">
                      <a:alpha val="43137"/>
                    </a:srgbClr>
                  </a:outerShdw>
                </a:effectLst>
                <a:latin typeface="+mj-lt"/>
              </a:rPr>
              <a:t>BİYOLOJİK ETKENLER, ENFEKSİYON RİSK DÜZEYİNE GÖRE 4 RİSK GRUBUNDA SINIFLANDIRILIR:</a:t>
            </a:r>
            <a:br>
              <a:rPr lang="tr-TR" sz="2800" b="1" dirty="0" smtClean="0">
                <a:effectLst>
                  <a:outerShdw blurRad="38100" dist="38100" dir="2700000" algn="tl">
                    <a:srgbClr val="000000">
                      <a:alpha val="43137"/>
                    </a:srgbClr>
                  </a:outerShdw>
                </a:effectLst>
                <a:latin typeface="+mj-lt"/>
              </a:rPr>
            </a:br>
            <a:endParaRPr lang="tr-TR" sz="2800" b="1" dirty="0">
              <a:effectLst>
                <a:outerShdw blurRad="38100" dist="38100" dir="2700000" algn="tl">
                  <a:srgbClr val="000000">
                    <a:alpha val="43137"/>
                  </a:srgbClr>
                </a:outerShdw>
              </a:effectLst>
              <a:latin typeface="+mj-lt"/>
            </a:endParaRPr>
          </a:p>
        </p:txBody>
      </p:sp>
      <p:sp>
        <p:nvSpPr>
          <p:cNvPr id="3" name="İçerik Yer Tutucusu 2"/>
          <p:cNvSpPr>
            <a:spLocks noGrp="1"/>
          </p:cNvSpPr>
          <p:nvPr>
            <p:ph idx="1"/>
          </p:nvPr>
        </p:nvSpPr>
        <p:spPr>
          <a:xfrm>
            <a:off x="251520" y="1457116"/>
            <a:ext cx="8229600" cy="5400675"/>
          </a:xfrm>
        </p:spPr>
        <p:txBody>
          <a:bodyPr>
            <a:normAutofit lnSpcReduction="10000"/>
          </a:bodyPr>
          <a:lstStyle/>
          <a:p>
            <a:pPr>
              <a:defRPr/>
            </a:pPr>
            <a:r>
              <a:rPr lang="tr-TR" sz="2400" dirty="0" smtClean="0">
                <a:latin typeface="+mj-lt"/>
              </a:rPr>
              <a:t>a) </a:t>
            </a:r>
            <a:r>
              <a:rPr lang="tr-TR" sz="2400" b="1" dirty="0" smtClean="0">
                <a:effectLst>
                  <a:outerShdw blurRad="38100" dist="38100" dir="2700000" algn="tl">
                    <a:srgbClr val="C0C0C0"/>
                  </a:outerShdw>
                </a:effectLst>
                <a:latin typeface="+mj-lt"/>
              </a:rPr>
              <a:t>Grup 1 biyolojik etkenler: </a:t>
            </a:r>
            <a:r>
              <a:rPr lang="tr-TR" sz="2400" dirty="0" smtClean="0">
                <a:latin typeface="+mj-lt"/>
              </a:rPr>
              <a:t>İnsanda hastalığa yol açma </a:t>
            </a:r>
            <a:r>
              <a:rPr lang="tr-TR" sz="2400" u="sng" dirty="0" smtClean="0">
                <a:latin typeface="+mj-lt"/>
              </a:rPr>
              <a:t>ihtimali bulunmayan </a:t>
            </a:r>
            <a:r>
              <a:rPr lang="tr-TR" sz="2400" dirty="0" smtClean="0">
                <a:latin typeface="+mj-lt"/>
              </a:rPr>
              <a:t>biyolojik etkenler.</a:t>
            </a:r>
          </a:p>
          <a:p>
            <a:pPr>
              <a:defRPr/>
            </a:pPr>
            <a:r>
              <a:rPr lang="tr-TR" sz="2400" dirty="0" smtClean="0">
                <a:latin typeface="+mj-lt"/>
              </a:rPr>
              <a:t>b) </a:t>
            </a:r>
            <a:r>
              <a:rPr lang="tr-TR" sz="2400" b="1" dirty="0" smtClean="0">
                <a:effectLst>
                  <a:outerShdw blurRad="38100" dist="38100" dir="2700000" algn="tl">
                    <a:srgbClr val="C0C0C0"/>
                  </a:outerShdw>
                </a:effectLst>
                <a:latin typeface="+mj-lt"/>
              </a:rPr>
              <a:t>Grup 2 biyolojik etkenler</a:t>
            </a:r>
            <a:r>
              <a:rPr lang="tr-TR" sz="2400" dirty="0" smtClean="0">
                <a:latin typeface="+mj-lt"/>
              </a:rPr>
              <a:t>: İnsanda hastalığa neden olabilen, çalışanlara zarar verebilecek, ancak </a:t>
            </a:r>
            <a:r>
              <a:rPr lang="tr-TR" sz="2400" u="sng" dirty="0" smtClean="0">
                <a:latin typeface="+mj-lt"/>
              </a:rPr>
              <a:t>topluma yayılma olasılığı olmayan,</a:t>
            </a:r>
            <a:r>
              <a:rPr lang="tr-TR" sz="2400" dirty="0" smtClean="0">
                <a:latin typeface="+mj-lt"/>
              </a:rPr>
              <a:t> genellikle etkili korunma veya tedavi imkânı bulunan biyolojik etkenler.</a:t>
            </a:r>
          </a:p>
          <a:p>
            <a:pPr>
              <a:defRPr/>
            </a:pPr>
            <a:r>
              <a:rPr lang="tr-TR" sz="2400" dirty="0" smtClean="0">
                <a:latin typeface="+mj-lt"/>
              </a:rPr>
              <a:t>c) </a:t>
            </a:r>
            <a:r>
              <a:rPr lang="tr-TR" sz="2400" b="1" dirty="0" smtClean="0">
                <a:effectLst>
                  <a:outerShdw blurRad="38100" dist="38100" dir="2700000" algn="tl">
                    <a:srgbClr val="C0C0C0"/>
                  </a:outerShdw>
                </a:effectLst>
                <a:latin typeface="+mj-lt"/>
              </a:rPr>
              <a:t>Grup 3 biyolojik etkenler</a:t>
            </a:r>
            <a:r>
              <a:rPr lang="tr-TR" sz="2400" dirty="0" smtClean="0">
                <a:latin typeface="+mj-lt"/>
              </a:rPr>
              <a:t>: İnsanda ağır hastalıklara neden olan, çalışanlar için ciddi tehlike oluşturan, topluma yayılma riski bulunabilen ancak genellikle </a:t>
            </a:r>
            <a:r>
              <a:rPr lang="tr-TR" sz="2400" u="sng" dirty="0" smtClean="0">
                <a:latin typeface="+mj-lt"/>
              </a:rPr>
              <a:t>etkili korunma veya tedavi imkânı olan biyolojik etkenler.</a:t>
            </a:r>
          </a:p>
          <a:p>
            <a:pPr>
              <a:defRPr/>
            </a:pPr>
            <a:r>
              <a:rPr lang="tr-TR" sz="2400" dirty="0" smtClean="0">
                <a:latin typeface="+mj-lt"/>
              </a:rPr>
              <a:t>ç) </a:t>
            </a:r>
            <a:r>
              <a:rPr lang="tr-TR" sz="2400" b="1" dirty="0" smtClean="0">
                <a:effectLst>
                  <a:outerShdw blurRad="38100" dist="38100" dir="2700000" algn="tl">
                    <a:srgbClr val="C0C0C0"/>
                  </a:outerShdw>
                </a:effectLst>
                <a:latin typeface="+mj-lt"/>
              </a:rPr>
              <a:t>Grup 4 biyolojik etkenler</a:t>
            </a:r>
            <a:r>
              <a:rPr lang="tr-TR" sz="2400" dirty="0" smtClean="0">
                <a:latin typeface="+mj-lt"/>
              </a:rPr>
              <a:t>: İnsanda ağır hastalıklara neden olan, çalışanlar için ciddi tehlike oluşturan, topluma yayılma riski yüksek olan ancak </a:t>
            </a:r>
            <a:r>
              <a:rPr lang="tr-TR" sz="2400" u="sng" dirty="0" smtClean="0">
                <a:latin typeface="+mj-lt"/>
              </a:rPr>
              <a:t>etkili korunma ve tedavi yöntemi bulunmayan</a:t>
            </a:r>
            <a:r>
              <a:rPr lang="tr-TR" sz="2400" dirty="0" smtClean="0">
                <a:latin typeface="+mj-lt"/>
              </a:rPr>
              <a:t> biyolojik etkenler.</a:t>
            </a:r>
          </a:p>
          <a:p>
            <a:pPr>
              <a:defRPr/>
            </a:pPr>
            <a:endParaRPr lang="tr-TR" sz="2400" dirty="0" smtClean="0">
              <a:latin typeface="+mj-lt"/>
            </a:endParaRPr>
          </a:p>
        </p:txBody>
      </p:sp>
      <p:sp>
        <p:nvSpPr>
          <p:cNvPr id="4" name="Slayt Numarası Yer Tutucusu 3"/>
          <p:cNvSpPr>
            <a:spLocks noGrp="1"/>
          </p:cNvSpPr>
          <p:nvPr>
            <p:ph type="sldNum" sz="quarter" idx="12"/>
          </p:nvPr>
        </p:nvSpPr>
        <p:spPr/>
        <p:txBody>
          <a:bodyPr/>
          <a:lstStyle/>
          <a:p>
            <a:pPr>
              <a:defRPr/>
            </a:pPr>
            <a:fld id="{7A2C22B7-E5A9-47E2-8415-844D5420952D}" type="slidenum">
              <a:rPr lang="tr-TR" smtClean="0"/>
              <a:pPr>
                <a:defRPr/>
              </a:pPr>
              <a:t>4</a:t>
            </a:fld>
            <a:endParaRPr lang="tr-TR"/>
          </a:p>
        </p:txBody>
      </p:sp>
    </p:spTree>
    <p:extLst>
      <p:ext uri="{BB962C8B-B14F-4D97-AF65-F5344CB8AC3E}">
        <p14:creationId xmlns:p14="http://schemas.microsoft.com/office/powerpoint/2010/main" val="2624200642"/>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5928320"/>
          </a:xfrm>
        </p:spPr>
        <p:txBody>
          <a:bodyPr>
            <a:normAutofit fontScale="85000" lnSpcReduction="10000"/>
          </a:bodyPr>
          <a:lstStyle/>
          <a:p>
            <a:r>
              <a:rPr lang="en-GB" b="1" dirty="0" err="1" smtClean="0">
                <a:latin typeface="+mj-lt"/>
              </a:rPr>
              <a:t>Sınıflandırılmış</a:t>
            </a:r>
            <a:r>
              <a:rPr lang="en-GB" b="1" dirty="0" smtClean="0">
                <a:latin typeface="+mj-lt"/>
              </a:rPr>
              <a:t> </a:t>
            </a:r>
            <a:r>
              <a:rPr lang="en-GB" b="1" dirty="0" err="1" smtClean="0">
                <a:latin typeface="+mj-lt"/>
              </a:rPr>
              <a:t>biyolojik</a:t>
            </a:r>
            <a:r>
              <a:rPr lang="en-GB" b="1" dirty="0" smtClean="0">
                <a:latin typeface="+mj-lt"/>
              </a:rPr>
              <a:t> </a:t>
            </a:r>
            <a:r>
              <a:rPr lang="en-GB" b="1" dirty="0" err="1" smtClean="0">
                <a:latin typeface="+mj-lt"/>
              </a:rPr>
              <a:t>etkenler</a:t>
            </a:r>
            <a:r>
              <a:rPr lang="en-GB" b="1" dirty="0" smtClean="0">
                <a:latin typeface="+mj-lt"/>
              </a:rPr>
              <a:t> </a:t>
            </a:r>
            <a:r>
              <a:rPr lang="en-GB" b="1" dirty="0" err="1" smtClean="0">
                <a:latin typeface="+mj-lt"/>
              </a:rPr>
              <a:t>listesinde</a:t>
            </a:r>
            <a:r>
              <a:rPr lang="tr-TR" b="1" dirty="0" smtClean="0">
                <a:latin typeface="+mj-lt"/>
              </a:rPr>
              <a:t> </a:t>
            </a:r>
            <a:r>
              <a:rPr lang="en-GB" dirty="0" err="1" smtClean="0">
                <a:latin typeface="+mj-lt"/>
              </a:rPr>
              <a:t>biyolojik</a:t>
            </a:r>
            <a:r>
              <a:rPr lang="en-GB" dirty="0" smtClean="0">
                <a:latin typeface="+mj-lt"/>
              </a:rPr>
              <a:t> </a:t>
            </a:r>
            <a:r>
              <a:rPr lang="en-GB" dirty="0" err="1" smtClean="0">
                <a:latin typeface="+mj-lt"/>
              </a:rPr>
              <a:t>etkenin</a:t>
            </a:r>
            <a:r>
              <a:rPr lang="en-GB" dirty="0" smtClean="0">
                <a:latin typeface="+mj-lt"/>
              </a:rPr>
              <a:t> </a:t>
            </a:r>
            <a:r>
              <a:rPr lang="en-GB" dirty="0" err="1" smtClean="0">
                <a:latin typeface="+mj-lt"/>
              </a:rPr>
              <a:t>alerjik</a:t>
            </a:r>
            <a:r>
              <a:rPr lang="en-GB" dirty="0" smtClean="0">
                <a:latin typeface="+mj-lt"/>
              </a:rPr>
              <a:t> </a:t>
            </a:r>
            <a:r>
              <a:rPr lang="en-GB" dirty="0" err="1" smtClean="0">
                <a:latin typeface="+mj-lt"/>
              </a:rPr>
              <a:t>veya</a:t>
            </a:r>
            <a:r>
              <a:rPr lang="en-GB" dirty="0" smtClean="0">
                <a:latin typeface="+mj-lt"/>
              </a:rPr>
              <a:t> </a:t>
            </a:r>
            <a:r>
              <a:rPr lang="en-GB" dirty="0" err="1" smtClean="0">
                <a:latin typeface="+mj-lt"/>
              </a:rPr>
              <a:t>toksik</a:t>
            </a:r>
            <a:r>
              <a:rPr lang="en-GB" dirty="0" smtClean="0">
                <a:latin typeface="+mj-lt"/>
              </a:rPr>
              <a:t> </a:t>
            </a:r>
            <a:r>
              <a:rPr lang="en-GB" dirty="0" err="1" smtClean="0">
                <a:latin typeface="+mj-lt"/>
              </a:rPr>
              <a:t>reaksiyonlara</a:t>
            </a:r>
            <a:r>
              <a:rPr lang="en-GB" dirty="0" smtClean="0">
                <a:latin typeface="+mj-lt"/>
              </a:rPr>
              <a:t> </a:t>
            </a:r>
            <a:r>
              <a:rPr lang="en-GB" dirty="0" err="1" smtClean="0">
                <a:latin typeface="+mj-lt"/>
              </a:rPr>
              <a:t>sebep</a:t>
            </a:r>
            <a:r>
              <a:rPr lang="en-GB" dirty="0" smtClean="0">
                <a:latin typeface="+mj-lt"/>
              </a:rPr>
              <a:t> </a:t>
            </a:r>
            <a:r>
              <a:rPr lang="en-GB" dirty="0" err="1" smtClean="0">
                <a:latin typeface="+mj-lt"/>
              </a:rPr>
              <a:t>olma</a:t>
            </a:r>
            <a:endParaRPr lang="en-GB" dirty="0" smtClean="0">
              <a:latin typeface="+mj-lt"/>
            </a:endParaRPr>
          </a:p>
          <a:p>
            <a:r>
              <a:rPr lang="en-GB" dirty="0" err="1" smtClean="0">
                <a:latin typeface="+mj-lt"/>
              </a:rPr>
              <a:t>ihtimalinin</a:t>
            </a:r>
            <a:r>
              <a:rPr lang="en-GB" dirty="0" smtClean="0">
                <a:latin typeface="+mj-lt"/>
              </a:rPr>
              <a:t> </a:t>
            </a:r>
            <a:r>
              <a:rPr lang="en-GB" dirty="0" err="1" smtClean="0">
                <a:latin typeface="+mj-lt"/>
              </a:rPr>
              <a:t>bulunduğunu</a:t>
            </a:r>
            <a:r>
              <a:rPr lang="en-GB" dirty="0" smtClean="0">
                <a:latin typeface="+mj-lt"/>
              </a:rPr>
              <a:t>, </a:t>
            </a:r>
            <a:r>
              <a:rPr lang="en-GB" dirty="0" err="1" smtClean="0">
                <a:latin typeface="+mj-lt"/>
              </a:rPr>
              <a:t>etkili</a:t>
            </a:r>
            <a:r>
              <a:rPr lang="en-GB" dirty="0" smtClean="0">
                <a:latin typeface="+mj-lt"/>
              </a:rPr>
              <a:t> </a:t>
            </a:r>
            <a:r>
              <a:rPr lang="en-GB" dirty="0" err="1" smtClean="0">
                <a:latin typeface="+mj-lt"/>
              </a:rPr>
              <a:t>aşısının</a:t>
            </a:r>
            <a:r>
              <a:rPr lang="en-GB" dirty="0" smtClean="0">
                <a:latin typeface="+mj-lt"/>
              </a:rPr>
              <a:t> </a:t>
            </a:r>
            <a:r>
              <a:rPr lang="en-GB" dirty="0" err="1" smtClean="0">
                <a:latin typeface="+mj-lt"/>
              </a:rPr>
              <a:t>olduğunu</a:t>
            </a:r>
            <a:r>
              <a:rPr lang="en-GB" dirty="0" smtClean="0">
                <a:latin typeface="+mj-lt"/>
              </a:rPr>
              <a:t> </a:t>
            </a:r>
            <a:r>
              <a:rPr lang="en-GB" dirty="0" err="1" smtClean="0">
                <a:latin typeface="+mj-lt"/>
              </a:rPr>
              <a:t>veya</a:t>
            </a:r>
            <a:r>
              <a:rPr lang="en-GB" dirty="0" smtClean="0">
                <a:latin typeface="+mj-lt"/>
              </a:rPr>
              <a:t> </a:t>
            </a:r>
            <a:r>
              <a:rPr lang="en-GB" dirty="0" err="1" smtClean="0">
                <a:latin typeface="+mj-lt"/>
              </a:rPr>
              <a:t>maruz</a:t>
            </a:r>
            <a:r>
              <a:rPr lang="en-GB" dirty="0" smtClean="0">
                <a:latin typeface="+mj-lt"/>
              </a:rPr>
              <a:t> </a:t>
            </a:r>
            <a:r>
              <a:rPr lang="en-GB" dirty="0" err="1" smtClean="0">
                <a:latin typeface="+mj-lt"/>
              </a:rPr>
              <a:t>kalan</a:t>
            </a:r>
            <a:r>
              <a:rPr lang="en-GB" dirty="0" smtClean="0">
                <a:latin typeface="+mj-lt"/>
              </a:rPr>
              <a:t> </a:t>
            </a:r>
            <a:r>
              <a:rPr lang="en-GB" dirty="0" err="1" smtClean="0">
                <a:latin typeface="+mj-lt"/>
              </a:rPr>
              <a:t>çalışanların</a:t>
            </a:r>
            <a:r>
              <a:rPr lang="en-GB" dirty="0" smtClean="0">
                <a:latin typeface="+mj-lt"/>
              </a:rPr>
              <a:t> </a:t>
            </a:r>
            <a:r>
              <a:rPr lang="en-GB" dirty="0" err="1" smtClean="0">
                <a:latin typeface="+mj-lt"/>
              </a:rPr>
              <a:t>isim</a:t>
            </a:r>
            <a:r>
              <a:rPr lang="en-GB" dirty="0" smtClean="0">
                <a:latin typeface="+mj-lt"/>
              </a:rPr>
              <a:t> </a:t>
            </a:r>
            <a:r>
              <a:rPr lang="en-GB" dirty="0" err="1" smtClean="0">
                <a:latin typeface="+mj-lt"/>
              </a:rPr>
              <a:t>listesinin</a:t>
            </a:r>
            <a:r>
              <a:rPr lang="tr-TR" dirty="0" smtClean="0">
                <a:latin typeface="+mj-lt"/>
              </a:rPr>
              <a:t> </a:t>
            </a:r>
            <a:r>
              <a:rPr lang="en-GB" dirty="0" smtClean="0">
                <a:latin typeface="+mj-lt"/>
              </a:rPr>
              <a:t>15 </a:t>
            </a:r>
            <a:r>
              <a:rPr lang="en-GB" dirty="0" err="1" smtClean="0">
                <a:latin typeface="+mj-lt"/>
              </a:rPr>
              <a:t>yıldan</a:t>
            </a:r>
            <a:r>
              <a:rPr lang="en-GB" dirty="0" smtClean="0">
                <a:latin typeface="+mj-lt"/>
              </a:rPr>
              <a:t> </a:t>
            </a:r>
            <a:r>
              <a:rPr lang="en-GB" dirty="0" err="1" smtClean="0">
                <a:latin typeface="+mj-lt"/>
              </a:rPr>
              <a:t>daha</a:t>
            </a:r>
            <a:r>
              <a:rPr lang="en-GB" dirty="0" smtClean="0">
                <a:latin typeface="+mj-lt"/>
              </a:rPr>
              <a:t> </a:t>
            </a:r>
            <a:r>
              <a:rPr lang="en-GB" dirty="0" err="1" smtClean="0">
                <a:latin typeface="+mj-lt"/>
              </a:rPr>
              <a:t>fazla</a:t>
            </a:r>
            <a:r>
              <a:rPr lang="en-GB" dirty="0" smtClean="0">
                <a:latin typeface="+mj-lt"/>
              </a:rPr>
              <a:t> </a:t>
            </a:r>
            <a:r>
              <a:rPr lang="en-GB" dirty="0" err="1" smtClean="0">
                <a:latin typeface="+mj-lt"/>
              </a:rPr>
              <a:t>tutulmasının</a:t>
            </a:r>
            <a:r>
              <a:rPr lang="en-GB" dirty="0" smtClean="0">
                <a:latin typeface="+mj-lt"/>
              </a:rPr>
              <a:t> </a:t>
            </a:r>
            <a:r>
              <a:rPr lang="en-GB" dirty="0" err="1" smtClean="0">
                <a:latin typeface="+mj-lt"/>
              </a:rPr>
              <a:t>tavsiye</a:t>
            </a:r>
            <a:r>
              <a:rPr lang="en-GB" dirty="0" smtClean="0">
                <a:latin typeface="+mj-lt"/>
              </a:rPr>
              <a:t> </a:t>
            </a:r>
            <a:r>
              <a:rPr lang="en-GB" dirty="0" err="1" smtClean="0">
                <a:latin typeface="+mj-lt"/>
              </a:rPr>
              <a:t>edildiği</a:t>
            </a:r>
            <a:r>
              <a:rPr lang="en-GB" dirty="0" smtClean="0">
                <a:latin typeface="+mj-lt"/>
              </a:rPr>
              <a:t> de </a:t>
            </a:r>
            <a:r>
              <a:rPr lang="en-GB" dirty="0" err="1" smtClean="0">
                <a:latin typeface="+mj-lt"/>
              </a:rPr>
              <a:t>gösterilmiştir</a:t>
            </a:r>
            <a:r>
              <a:rPr lang="en-GB" dirty="0" smtClean="0">
                <a:latin typeface="+mj-lt"/>
              </a:rPr>
              <a:t>.</a:t>
            </a:r>
          </a:p>
          <a:p>
            <a:r>
              <a:rPr lang="en-GB" dirty="0" smtClean="0">
                <a:latin typeface="+mj-lt"/>
              </a:rPr>
              <a:t>Bu </a:t>
            </a:r>
            <a:r>
              <a:rPr lang="en-GB" dirty="0" err="1" smtClean="0">
                <a:latin typeface="+mj-lt"/>
              </a:rPr>
              <a:t>göstergeler</a:t>
            </a:r>
            <a:r>
              <a:rPr lang="en-GB" dirty="0" smtClean="0">
                <a:latin typeface="+mj-lt"/>
              </a:rPr>
              <a:t> </a:t>
            </a:r>
            <a:r>
              <a:rPr lang="en-GB" dirty="0" err="1" smtClean="0">
                <a:latin typeface="+mj-lt"/>
              </a:rPr>
              <a:t>aşağıdaki</a:t>
            </a:r>
            <a:r>
              <a:rPr lang="en-GB" dirty="0" smtClean="0">
                <a:latin typeface="+mj-lt"/>
              </a:rPr>
              <a:t> </a:t>
            </a:r>
            <a:r>
              <a:rPr lang="en-GB" dirty="0" err="1" smtClean="0">
                <a:latin typeface="+mj-lt"/>
              </a:rPr>
              <a:t>harflerle</a:t>
            </a:r>
            <a:r>
              <a:rPr lang="en-GB" dirty="0" smtClean="0">
                <a:latin typeface="+mj-lt"/>
              </a:rPr>
              <a:t> </a:t>
            </a:r>
            <a:r>
              <a:rPr lang="en-GB" dirty="0" err="1" smtClean="0">
                <a:latin typeface="+mj-lt"/>
              </a:rPr>
              <a:t>ifade</a:t>
            </a:r>
            <a:r>
              <a:rPr lang="en-GB" dirty="0" smtClean="0">
                <a:latin typeface="+mj-lt"/>
              </a:rPr>
              <a:t> </a:t>
            </a:r>
            <a:r>
              <a:rPr lang="en-GB" dirty="0" err="1" smtClean="0">
                <a:latin typeface="+mj-lt"/>
              </a:rPr>
              <a:t>edilir</a:t>
            </a:r>
            <a:r>
              <a:rPr lang="en-GB" dirty="0" smtClean="0">
                <a:latin typeface="+mj-lt"/>
              </a:rPr>
              <a:t>.</a:t>
            </a:r>
          </a:p>
          <a:p>
            <a:r>
              <a:rPr lang="en-GB" dirty="0" smtClean="0">
                <a:latin typeface="+mj-lt"/>
              </a:rPr>
              <a:t>A</a:t>
            </a:r>
            <a:r>
              <a:rPr lang="en-GB" b="1" dirty="0" smtClean="0">
                <a:latin typeface="+mj-lt"/>
              </a:rPr>
              <a:t>: </a:t>
            </a:r>
            <a:r>
              <a:rPr lang="en-GB" b="1" dirty="0" err="1" smtClean="0">
                <a:latin typeface="+mj-lt"/>
              </a:rPr>
              <a:t>Olası</a:t>
            </a:r>
            <a:r>
              <a:rPr lang="en-GB" b="1" dirty="0" smtClean="0">
                <a:latin typeface="+mj-lt"/>
              </a:rPr>
              <a:t> </a:t>
            </a:r>
            <a:r>
              <a:rPr lang="en-GB" b="1" dirty="0" err="1" smtClean="0">
                <a:latin typeface="+mj-lt"/>
              </a:rPr>
              <a:t>alerjik</a:t>
            </a:r>
            <a:r>
              <a:rPr lang="en-GB" b="1" dirty="0" smtClean="0">
                <a:latin typeface="+mj-lt"/>
              </a:rPr>
              <a:t> </a:t>
            </a:r>
            <a:r>
              <a:rPr lang="en-GB" b="1" dirty="0" err="1" smtClean="0">
                <a:latin typeface="+mj-lt"/>
              </a:rPr>
              <a:t>etkileri</a:t>
            </a:r>
            <a:r>
              <a:rPr lang="en-GB" b="1" dirty="0" smtClean="0">
                <a:latin typeface="+mj-lt"/>
              </a:rPr>
              <a:t> </a:t>
            </a:r>
            <a:r>
              <a:rPr lang="en-GB" b="1" dirty="0" err="1" smtClean="0">
                <a:latin typeface="+mj-lt"/>
              </a:rPr>
              <a:t>olan</a:t>
            </a:r>
            <a:r>
              <a:rPr lang="en-GB" b="1" dirty="0" smtClean="0">
                <a:latin typeface="+mj-lt"/>
              </a:rPr>
              <a:t>.</a:t>
            </a:r>
          </a:p>
          <a:p>
            <a:r>
              <a:rPr lang="en-GB" b="1" dirty="0" smtClean="0">
                <a:latin typeface="+mj-lt"/>
              </a:rPr>
              <a:t>D: Bu </a:t>
            </a:r>
            <a:r>
              <a:rPr lang="en-GB" b="1" dirty="0" err="1" smtClean="0">
                <a:latin typeface="+mj-lt"/>
              </a:rPr>
              <a:t>biyolojik</a:t>
            </a:r>
            <a:r>
              <a:rPr lang="en-GB" b="1" dirty="0" smtClean="0">
                <a:latin typeface="+mj-lt"/>
              </a:rPr>
              <a:t> </a:t>
            </a:r>
            <a:r>
              <a:rPr lang="en-GB" b="1" dirty="0" err="1" smtClean="0">
                <a:latin typeface="+mj-lt"/>
              </a:rPr>
              <a:t>etkene</a:t>
            </a:r>
            <a:r>
              <a:rPr lang="en-GB" b="1" dirty="0" smtClean="0">
                <a:latin typeface="+mj-lt"/>
              </a:rPr>
              <a:t> </a:t>
            </a:r>
            <a:r>
              <a:rPr lang="en-GB" b="1" dirty="0" err="1" smtClean="0">
                <a:latin typeface="+mj-lt"/>
              </a:rPr>
              <a:t>maruz</a:t>
            </a:r>
            <a:r>
              <a:rPr lang="en-GB" b="1" dirty="0" smtClean="0">
                <a:latin typeface="+mj-lt"/>
              </a:rPr>
              <a:t> </a:t>
            </a:r>
            <a:r>
              <a:rPr lang="en-GB" b="1" dirty="0" err="1" smtClean="0">
                <a:latin typeface="+mj-lt"/>
              </a:rPr>
              <a:t>kalan</a:t>
            </a:r>
            <a:r>
              <a:rPr lang="en-GB" b="1" dirty="0" smtClean="0">
                <a:latin typeface="+mj-lt"/>
              </a:rPr>
              <a:t> </a:t>
            </a:r>
            <a:r>
              <a:rPr lang="en-GB" b="1" dirty="0" err="1" smtClean="0">
                <a:latin typeface="+mj-lt"/>
              </a:rPr>
              <a:t>çalışanların</a:t>
            </a:r>
            <a:r>
              <a:rPr lang="en-GB" b="1" dirty="0" smtClean="0">
                <a:latin typeface="+mj-lt"/>
              </a:rPr>
              <a:t> </a:t>
            </a:r>
            <a:r>
              <a:rPr lang="en-GB" b="1" dirty="0" err="1" smtClean="0">
                <a:latin typeface="+mj-lt"/>
              </a:rPr>
              <a:t>listesinin</a:t>
            </a:r>
            <a:r>
              <a:rPr lang="en-GB" b="1" dirty="0" smtClean="0">
                <a:latin typeface="+mj-lt"/>
              </a:rPr>
              <a:t> </a:t>
            </a:r>
            <a:r>
              <a:rPr lang="en-GB" b="1" dirty="0" err="1" smtClean="0">
                <a:latin typeface="+mj-lt"/>
              </a:rPr>
              <a:t>bilinen</a:t>
            </a:r>
            <a:r>
              <a:rPr lang="en-GB" b="1" dirty="0" smtClean="0">
                <a:latin typeface="+mj-lt"/>
              </a:rPr>
              <a:t> son </a:t>
            </a:r>
            <a:r>
              <a:rPr lang="en-GB" b="1" dirty="0" err="1" smtClean="0">
                <a:latin typeface="+mj-lt"/>
              </a:rPr>
              <a:t>maruziyetten</a:t>
            </a:r>
            <a:r>
              <a:rPr lang="tr-TR" b="1" dirty="0" smtClean="0">
                <a:latin typeface="+mj-lt"/>
              </a:rPr>
              <a:t> </a:t>
            </a:r>
            <a:r>
              <a:rPr lang="en-GB" b="1" dirty="0" err="1" smtClean="0">
                <a:latin typeface="+mj-lt"/>
              </a:rPr>
              <a:t>sonra</a:t>
            </a:r>
            <a:r>
              <a:rPr lang="en-GB" b="1" dirty="0" smtClean="0">
                <a:latin typeface="+mj-lt"/>
              </a:rPr>
              <a:t> 15 </a:t>
            </a:r>
            <a:r>
              <a:rPr lang="en-GB" b="1" dirty="0" err="1" smtClean="0">
                <a:latin typeface="+mj-lt"/>
              </a:rPr>
              <a:t>yıldan</a:t>
            </a:r>
            <a:r>
              <a:rPr lang="en-GB" b="1" dirty="0" smtClean="0">
                <a:latin typeface="+mj-lt"/>
              </a:rPr>
              <a:t> </a:t>
            </a:r>
            <a:r>
              <a:rPr lang="en-GB" b="1" dirty="0" err="1" smtClean="0">
                <a:latin typeface="+mj-lt"/>
              </a:rPr>
              <a:t>daha</a:t>
            </a:r>
            <a:r>
              <a:rPr lang="en-GB" b="1" dirty="0" smtClean="0">
                <a:latin typeface="+mj-lt"/>
              </a:rPr>
              <a:t> </a:t>
            </a:r>
            <a:r>
              <a:rPr lang="en-GB" b="1" dirty="0" err="1" smtClean="0">
                <a:latin typeface="+mj-lt"/>
              </a:rPr>
              <a:t>fazla</a:t>
            </a:r>
            <a:r>
              <a:rPr lang="en-GB" b="1" dirty="0" smtClean="0">
                <a:latin typeface="+mj-lt"/>
              </a:rPr>
              <a:t> </a:t>
            </a:r>
            <a:r>
              <a:rPr lang="en-GB" b="1" dirty="0" err="1" smtClean="0">
                <a:latin typeface="+mj-lt"/>
              </a:rPr>
              <a:t>saklanması</a:t>
            </a:r>
            <a:r>
              <a:rPr lang="en-GB" b="1" dirty="0" smtClean="0">
                <a:latin typeface="+mj-lt"/>
              </a:rPr>
              <a:t> </a:t>
            </a:r>
            <a:r>
              <a:rPr lang="en-GB" b="1" dirty="0" err="1" smtClean="0">
                <a:latin typeface="+mj-lt"/>
              </a:rPr>
              <a:t>gereken</a:t>
            </a:r>
            <a:r>
              <a:rPr lang="en-GB" b="1" dirty="0" smtClean="0">
                <a:latin typeface="+mj-lt"/>
              </a:rPr>
              <a:t>.</a:t>
            </a:r>
          </a:p>
          <a:p>
            <a:r>
              <a:rPr lang="en-GB" b="1" dirty="0" smtClean="0">
                <a:latin typeface="+mj-lt"/>
              </a:rPr>
              <a:t>T: </a:t>
            </a:r>
            <a:r>
              <a:rPr lang="en-GB" b="1" dirty="0" err="1" smtClean="0">
                <a:latin typeface="+mj-lt"/>
              </a:rPr>
              <a:t>Toksin</a:t>
            </a:r>
            <a:r>
              <a:rPr lang="en-GB" b="1" dirty="0" smtClean="0">
                <a:latin typeface="+mj-lt"/>
              </a:rPr>
              <a:t> </a:t>
            </a:r>
            <a:r>
              <a:rPr lang="en-GB" b="1" dirty="0" err="1" smtClean="0">
                <a:latin typeface="+mj-lt"/>
              </a:rPr>
              <a:t>üretimi</a:t>
            </a:r>
            <a:r>
              <a:rPr lang="en-GB" b="1" dirty="0" smtClean="0">
                <a:latin typeface="+mj-lt"/>
              </a:rPr>
              <a:t> </a:t>
            </a:r>
            <a:r>
              <a:rPr lang="en-GB" b="1" dirty="0" err="1" smtClean="0">
                <a:latin typeface="+mj-lt"/>
              </a:rPr>
              <a:t>olan</a:t>
            </a:r>
            <a:r>
              <a:rPr lang="en-GB" b="1" dirty="0" smtClean="0">
                <a:latin typeface="+mj-lt"/>
              </a:rPr>
              <a:t>.</a:t>
            </a:r>
          </a:p>
          <a:p>
            <a:r>
              <a:rPr lang="en-GB" b="1" dirty="0" smtClean="0">
                <a:latin typeface="+mj-lt"/>
              </a:rPr>
              <a:t>V: </a:t>
            </a:r>
            <a:r>
              <a:rPr lang="en-GB" b="1" dirty="0" err="1" smtClean="0">
                <a:latin typeface="+mj-lt"/>
              </a:rPr>
              <a:t>Etkili</a:t>
            </a:r>
            <a:r>
              <a:rPr lang="en-GB" b="1" dirty="0" smtClean="0">
                <a:latin typeface="+mj-lt"/>
              </a:rPr>
              <a:t> </a:t>
            </a:r>
            <a:r>
              <a:rPr lang="en-GB" b="1" dirty="0" err="1" smtClean="0">
                <a:latin typeface="+mj-lt"/>
              </a:rPr>
              <a:t>aşısı</a:t>
            </a:r>
            <a:r>
              <a:rPr lang="en-GB" b="1" dirty="0" smtClean="0">
                <a:latin typeface="+mj-lt"/>
              </a:rPr>
              <a:t> </a:t>
            </a:r>
            <a:r>
              <a:rPr lang="en-GB" b="1" dirty="0" err="1" smtClean="0">
                <a:latin typeface="+mj-lt"/>
              </a:rPr>
              <a:t>bulunan</a:t>
            </a:r>
            <a:r>
              <a:rPr lang="en-GB" b="1" dirty="0" smtClean="0">
                <a:latin typeface="+mj-lt"/>
              </a:rPr>
              <a:t>.</a:t>
            </a:r>
            <a:endParaRPr lang="en-GB" b="1" dirty="0">
              <a:latin typeface="+mj-lt"/>
            </a:endParaRPr>
          </a:p>
        </p:txBody>
      </p:sp>
    </p:spTree>
    <p:extLst>
      <p:ext uri="{BB962C8B-B14F-4D97-AF65-F5344CB8AC3E}">
        <p14:creationId xmlns:p14="http://schemas.microsoft.com/office/powerpoint/2010/main" val="150541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2 İçerik Yer Tutucusu"/>
          <p:cNvSpPr>
            <a:spLocks noGrp="1"/>
          </p:cNvSpPr>
          <p:nvPr>
            <p:ph idx="1"/>
          </p:nvPr>
        </p:nvSpPr>
        <p:spPr>
          <a:xfrm>
            <a:off x="384969" y="980728"/>
            <a:ext cx="8229600" cy="4708525"/>
          </a:xfrm>
        </p:spPr>
        <p:txBody>
          <a:bodyPr/>
          <a:lstStyle/>
          <a:p>
            <a:pPr eaLnBrk="1" hangingPunct="1"/>
            <a:r>
              <a:rPr lang="en-GB" b="1" dirty="0" err="1" smtClean="0">
                <a:latin typeface="+mj-lt"/>
              </a:rPr>
              <a:t>Enfeksiyon</a:t>
            </a:r>
            <a:r>
              <a:rPr lang="en-GB" b="1" dirty="0" smtClean="0">
                <a:latin typeface="+mj-lt"/>
              </a:rPr>
              <a:t> risk </a:t>
            </a:r>
            <a:r>
              <a:rPr lang="en-GB" b="1" dirty="0" err="1" smtClean="0">
                <a:latin typeface="+mj-lt"/>
              </a:rPr>
              <a:t>düzeyine</a:t>
            </a:r>
            <a:r>
              <a:rPr lang="en-GB" b="1" dirty="0" smtClean="0">
                <a:latin typeface="+mj-lt"/>
              </a:rPr>
              <a:t> </a:t>
            </a:r>
            <a:r>
              <a:rPr lang="en-GB" b="1" dirty="0" err="1" smtClean="0">
                <a:latin typeface="+mj-lt"/>
              </a:rPr>
              <a:t>göre</a:t>
            </a:r>
            <a:r>
              <a:rPr lang="en-GB" b="1" dirty="0" smtClean="0">
                <a:latin typeface="+mj-lt"/>
              </a:rPr>
              <a:t> </a:t>
            </a:r>
            <a:r>
              <a:rPr lang="en-GB" b="1" dirty="0" err="1" smtClean="0">
                <a:latin typeface="+mj-lt"/>
              </a:rPr>
              <a:t>sınıflama</a:t>
            </a:r>
            <a:r>
              <a:rPr lang="en-GB" b="1" dirty="0" smtClean="0">
                <a:latin typeface="+mj-lt"/>
              </a:rPr>
              <a:t>;</a:t>
            </a:r>
            <a:endParaRPr lang="en-GB" dirty="0" smtClean="0">
              <a:latin typeface="+mj-lt"/>
            </a:endParaRPr>
          </a:p>
        </p:txBody>
      </p:sp>
      <p:sp>
        <p:nvSpPr>
          <p:cNvPr id="5" name="4 Slayt Numarası Yer Tutucusu"/>
          <p:cNvSpPr>
            <a:spLocks noGrp="1"/>
          </p:cNvSpPr>
          <p:nvPr>
            <p:ph type="sldNum" sz="quarter" idx="12"/>
          </p:nvPr>
        </p:nvSpPr>
        <p:spPr/>
        <p:txBody>
          <a:bodyPr/>
          <a:lstStyle/>
          <a:p>
            <a:pPr>
              <a:defRPr/>
            </a:pPr>
            <a:fld id="{BE32673E-F699-448D-88A1-4509C26E80C4}" type="slidenum">
              <a:rPr lang="en-US"/>
              <a:pPr>
                <a:defRPr/>
              </a:pPr>
              <a:t>5</a:t>
            </a:fld>
            <a:endParaRPr lang="en-US"/>
          </a:p>
        </p:txBody>
      </p:sp>
      <p:pic>
        <p:nvPicPr>
          <p:cNvPr id="266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2543175"/>
            <a:ext cx="7777162"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59491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a:xfrm>
            <a:off x="419100" y="115888"/>
            <a:ext cx="8229600" cy="1143000"/>
          </a:xfrm>
        </p:spPr>
        <p:txBody>
          <a:bodyPr/>
          <a:lstStyle/>
          <a:p>
            <a:r>
              <a:rPr lang="tr-TR" smtClean="0">
                <a:latin typeface="+mj-lt"/>
              </a:rPr>
              <a:t>Grup IV</a:t>
            </a:r>
            <a:endParaRPr lang="en-GB" smtClean="0">
              <a:latin typeface="+mj-lt"/>
            </a:endParaRPr>
          </a:p>
        </p:txBody>
      </p:sp>
      <p:sp>
        <p:nvSpPr>
          <p:cNvPr id="27651" name="2 İçerik Yer Tutucusu"/>
          <p:cNvSpPr>
            <a:spLocks noGrp="1"/>
          </p:cNvSpPr>
          <p:nvPr>
            <p:ph idx="1"/>
          </p:nvPr>
        </p:nvSpPr>
        <p:spPr>
          <a:xfrm>
            <a:off x="457200" y="1412875"/>
            <a:ext cx="8229600" cy="4911725"/>
          </a:xfrm>
        </p:spPr>
        <p:txBody>
          <a:bodyPr>
            <a:normAutofit fontScale="92500" lnSpcReduction="20000"/>
          </a:bodyPr>
          <a:lstStyle/>
          <a:p>
            <a:pPr>
              <a:buFont typeface="Arial" charset="0"/>
              <a:buChar char="•"/>
            </a:pPr>
            <a:r>
              <a:rPr lang="tr-TR" smtClean="0">
                <a:latin typeface="+mj-lt"/>
              </a:rPr>
              <a:t>Variola (major minor) virüsü 	</a:t>
            </a:r>
            <a:endParaRPr lang="en-GB" smtClean="0">
              <a:latin typeface="+mj-lt"/>
            </a:endParaRPr>
          </a:p>
          <a:p>
            <a:pPr>
              <a:buFont typeface="Arial" charset="0"/>
              <a:buChar char="•"/>
            </a:pPr>
            <a:r>
              <a:rPr lang="tr-TR" smtClean="0">
                <a:latin typeface="+mj-lt"/>
              </a:rPr>
              <a:t>Whitepox virüsü (“Variola virüsü”) </a:t>
            </a:r>
            <a:endParaRPr lang="en-GB" smtClean="0">
              <a:latin typeface="+mj-lt"/>
            </a:endParaRPr>
          </a:p>
          <a:p>
            <a:pPr>
              <a:buFont typeface="Arial" charset="0"/>
              <a:buChar char="•"/>
            </a:pPr>
            <a:r>
              <a:rPr lang="tr-TR" smtClean="0">
                <a:latin typeface="+mj-lt"/>
              </a:rPr>
              <a:t>Equine morbillivirüsü</a:t>
            </a:r>
            <a:endParaRPr lang="en-GB" smtClean="0">
              <a:latin typeface="+mj-lt"/>
            </a:endParaRPr>
          </a:p>
          <a:p>
            <a:pPr>
              <a:buFont typeface="Arial" charset="0"/>
              <a:buChar char="•"/>
            </a:pPr>
            <a:r>
              <a:rPr lang="tr-TR" smtClean="0">
                <a:latin typeface="+mj-lt"/>
              </a:rPr>
              <a:t>Ebola virüsü 		</a:t>
            </a:r>
            <a:endParaRPr lang="en-GB" smtClean="0">
              <a:latin typeface="+mj-lt"/>
            </a:endParaRPr>
          </a:p>
          <a:p>
            <a:pPr>
              <a:buFont typeface="Arial" charset="0"/>
              <a:buChar char="•"/>
            </a:pPr>
            <a:r>
              <a:rPr lang="tr-TR" smtClean="0">
                <a:latin typeface="+mj-lt"/>
              </a:rPr>
              <a:t>Marburg virüsü 	</a:t>
            </a:r>
            <a:endParaRPr lang="en-GB" smtClean="0">
              <a:latin typeface="+mj-lt"/>
            </a:endParaRPr>
          </a:p>
          <a:p>
            <a:pPr>
              <a:buFont typeface="Arial" charset="0"/>
              <a:buChar char="•"/>
            </a:pPr>
            <a:r>
              <a:rPr lang="tr-TR" smtClean="0">
                <a:latin typeface="+mj-lt"/>
              </a:rPr>
              <a:t>Crimean–Congo haemorrhagic fever</a:t>
            </a:r>
            <a:endParaRPr lang="en-GB" smtClean="0">
              <a:latin typeface="+mj-lt"/>
            </a:endParaRPr>
          </a:p>
          <a:p>
            <a:pPr>
              <a:buFont typeface="Arial" charset="0"/>
              <a:buChar char="•"/>
            </a:pPr>
            <a:r>
              <a:rPr lang="tr-TR" smtClean="0">
                <a:latin typeface="+mj-lt"/>
              </a:rPr>
              <a:t>Guanarito virüsü	</a:t>
            </a:r>
            <a:endParaRPr lang="en-GB" smtClean="0">
              <a:latin typeface="+mj-lt"/>
            </a:endParaRPr>
          </a:p>
          <a:p>
            <a:pPr>
              <a:buFont typeface="Arial" charset="0"/>
              <a:buChar char="•"/>
            </a:pPr>
            <a:r>
              <a:rPr lang="tr-TR" smtClean="0">
                <a:latin typeface="+mj-lt"/>
              </a:rPr>
              <a:t>Junin virüsü		</a:t>
            </a:r>
            <a:endParaRPr lang="en-GB" smtClean="0">
              <a:latin typeface="+mj-lt"/>
            </a:endParaRPr>
          </a:p>
          <a:p>
            <a:pPr>
              <a:buFont typeface="Arial" charset="0"/>
              <a:buChar char="•"/>
            </a:pPr>
            <a:r>
              <a:rPr lang="tr-TR" smtClean="0">
                <a:latin typeface="+mj-lt"/>
              </a:rPr>
              <a:t>Sabia virüsü 		</a:t>
            </a:r>
            <a:endParaRPr lang="en-GB" smtClean="0">
              <a:latin typeface="+mj-lt"/>
            </a:endParaRPr>
          </a:p>
          <a:p>
            <a:pPr>
              <a:buFont typeface="Arial" charset="0"/>
              <a:buChar char="•"/>
            </a:pPr>
            <a:r>
              <a:rPr lang="tr-TR" smtClean="0">
                <a:latin typeface="+mj-lt"/>
              </a:rPr>
              <a:t>Machupo virüsü </a:t>
            </a:r>
            <a:endParaRPr lang="en-GB" smtClean="0">
              <a:latin typeface="+mj-lt"/>
            </a:endParaRPr>
          </a:p>
        </p:txBody>
      </p:sp>
      <p:sp>
        <p:nvSpPr>
          <p:cNvPr id="4" name="3 Slayt Numarası Yer Tutucusu"/>
          <p:cNvSpPr>
            <a:spLocks noGrp="1"/>
          </p:cNvSpPr>
          <p:nvPr>
            <p:ph type="sldNum" sz="quarter" idx="12"/>
          </p:nvPr>
        </p:nvSpPr>
        <p:spPr/>
        <p:txBody>
          <a:bodyPr/>
          <a:lstStyle/>
          <a:p>
            <a:pPr>
              <a:defRPr/>
            </a:pPr>
            <a:fld id="{CD3BD7DB-D94E-4ABD-BD40-08822B4F8BD1}" type="slidenum">
              <a:rPr lang="tr-TR" smtClean="0"/>
              <a:pPr>
                <a:defRPr/>
              </a:pPr>
              <a:t>6</a:t>
            </a:fld>
            <a:endParaRPr lang="tr-TR"/>
          </a:p>
        </p:txBody>
      </p:sp>
    </p:spTree>
    <p:extLst>
      <p:ext uri="{BB962C8B-B14F-4D97-AF65-F5344CB8AC3E}">
        <p14:creationId xmlns:p14="http://schemas.microsoft.com/office/powerpoint/2010/main" val="187860143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8229600" cy="990600"/>
          </a:xfrm>
        </p:spPr>
        <p:txBody>
          <a:bodyPr>
            <a:noAutofit/>
          </a:bodyPr>
          <a:lstStyle/>
          <a:p>
            <a:r>
              <a:rPr lang="tr-TR" sz="3200" b="1" dirty="0" smtClean="0">
                <a:latin typeface="+mj-lt"/>
              </a:rPr>
              <a:t>Mesleki Biyolojik Risklere Maruz Kalınan Sektörler</a:t>
            </a:r>
            <a:r>
              <a:rPr lang="tr-TR" sz="3200" dirty="0" smtClean="0">
                <a:latin typeface="+mj-lt"/>
              </a:rPr>
              <a:t/>
            </a:r>
            <a:br>
              <a:rPr lang="tr-TR" sz="3200" dirty="0" smtClean="0">
                <a:latin typeface="+mj-lt"/>
              </a:rPr>
            </a:br>
            <a:endParaRPr lang="tr-TR" sz="3200" dirty="0">
              <a:latin typeface="+mj-lt"/>
            </a:endParaRPr>
          </a:p>
        </p:txBody>
      </p:sp>
      <p:sp>
        <p:nvSpPr>
          <p:cNvPr id="3" name="İçerik Yer Tutucusu 2"/>
          <p:cNvSpPr>
            <a:spLocks noGrp="1"/>
          </p:cNvSpPr>
          <p:nvPr>
            <p:ph idx="1"/>
          </p:nvPr>
        </p:nvSpPr>
        <p:spPr>
          <a:xfrm>
            <a:off x="251520" y="1196752"/>
            <a:ext cx="8435280" cy="5544616"/>
          </a:xfrm>
        </p:spPr>
        <p:txBody>
          <a:bodyPr>
            <a:normAutofit fontScale="92500" lnSpcReduction="10000"/>
          </a:bodyPr>
          <a:lstStyle/>
          <a:p>
            <a:pPr marL="609600" indent="-609600" algn="just">
              <a:lnSpc>
                <a:spcPct val="90000"/>
              </a:lnSpc>
              <a:buFontTx/>
              <a:buAutoNum type="arabicPeriod"/>
            </a:pPr>
            <a:r>
              <a:rPr lang="tr-TR" sz="1400" b="1" dirty="0">
                <a:solidFill>
                  <a:srgbClr val="000000"/>
                </a:solidFill>
                <a:latin typeface="+mj-lt"/>
                <a:cs typeface="Times New Roman" pitchFamily="18" charset="0"/>
              </a:rPr>
              <a:t>Tarım </a:t>
            </a:r>
            <a:r>
              <a:rPr lang="tr-TR" sz="1400" dirty="0">
                <a:solidFill>
                  <a:srgbClr val="000000"/>
                </a:solidFill>
                <a:latin typeface="+mj-lt"/>
                <a:cs typeface="Times New Roman" pitchFamily="18" charset="0"/>
              </a:rPr>
              <a:t>ürünün yetiştirilmesi ve hasadı, (Tarım sektöründe </a:t>
            </a:r>
            <a:r>
              <a:rPr lang="tr-TR" sz="1400" dirty="0" err="1">
                <a:solidFill>
                  <a:srgbClr val="000000"/>
                </a:solidFill>
                <a:latin typeface="+mj-lt"/>
                <a:cs typeface="Times New Roman" pitchFamily="18" charset="0"/>
              </a:rPr>
              <a:t>çalışanlar:Kr</a:t>
            </a:r>
            <a:r>
              <a:rPr lang="tr-TR" sz="1400" dirty="0">
                <a:solidFill>
                  <a:srgbClr val="000000"/>
                </a:solidFill>
                <a:latin typeface="+mj-lt"/>
                <a:cs typeface="Times New Roman" pitchFamily="18" charset="0"/>
              </a:rPr>
              <a:t>. Bronşit, astım, </a:t>
            </a:r>
            <a:r>
              <a:rPr lang="tr-TR" sz="1400" dirty="0" err="1">
                <a:solidFill>
                  <a:srgbClr val="000000"/>
                </a:solidFill>
                <a:latin typeface="+mj-lt"/>
                <a:cs typeface="Times New Roman" pitchFamily="18" charset="0"/>
              </a:rPr>
              <a:t>hipersensitif</a:t>
            </a:r>
            <a:r>
              <a:rPr lang="tr-TR" sz="1400" dirty="0">
                <a:solidFill>
                  <a:srgbClr val="000000"/>
                </a:solidFill>
                <a:latin typeface="+mj-lt"/>
                <a:cs typeface="Times New Roman" pitchFamily="18" charset="0"/>
              </a:rPr>
              <a:t> </a:t>
            </a:r>
            <a:r>
              <a:rPr lang="tr-TR" sz="1400" dirty="0" err="1">
                <a:solidFill>
                  <a:srgbClr val="000000"/>
                </a:solidFill>
                <a:latin typeface="+mj-lt"/>
                <a:cs typeface="Times New Roman" pitchFamily="18" charset="0"/>
              </a:rPr>
              <a:t>pnömoni</a:t>
            </a:r>
            <a:r>
              <a:rPr lang="tr-TR" sz="1400" dirty="0">
                <a:solidFill>
                  <a:srgbClr val="000000"/>
                </a:solidFill>
                <a:latin typeface="+mj-lt"/>
                <a:cs typeface="Times New Roman" pitchFamily="18" charset="0"/>
              </a:rPr>
              <a:t>, organik toz sendromu,  KOAH, </a:t>
            </a:r>
            <a:r>
              <a:rPr lang="tr-TR" sz="1400" dirty="0" err="1">
                <a:solidFill>
                  <a:srgbClr val="000000"/>
                </a:solidFill>
                <a:latin typeface="+mj-lt"/>
                <a:cs typeface="Times New Roman" pitchFamily="18" charset="0"/>
              </a:rPr>
              <a:t>konjunktivit</a:t>
            </a:r>
            <a:r>
              <a:rPr lang="tr-TR" sz="1400" dirty="0">
                <a:solidFill>
                  <a:srgbClr val="000000"/>
                </a:solidFill>
                <a:latin typeface="+mj-lt"/>
                <a:cs typeface="Times New Roman" pitchFamily="18" charset="0"/>
              </a:rPr>
              <a:t>, </a:t>
            </a:r>
            <a:r>
              <a:rPr lang="tr-TR" sz="1400" dirty="0" err="1">
                <a:solidFill>
                  <a:srgbClr val="000000"/>
                </a:solidFill>
                <a:latin typeface="+mj-lt"/>
                <a:cs typeface="Times New Roman" pitchFamily="18" charset="0"/>
              </a:rPr>
              <a:t>rinit</a:t>
            </a:r>
            <a:r>
              <a:rPr lang="tr-TR" sz="1400" dirty="0">
                <a:solidFill>
                  <a:srgbClr val="000000"/>
                </a:solidFill>
                <a:latin typeface="+mj-lt"/>
                <a:cs typeface="Times New Roman" pitchFamily="18" charset="0"/>
              </a:rPr>
              <a:t>, alerjik dermatit.) </a:t>
            </a:r>
          </a:p>
          <a:p>
            <a:pPr marL="609600" indent="-609600">
              <a:lnSpc>
                <a:spcPct val="90000"/>
              </a:lnSpc>
              <a:buFontTx/>
              <a:buAutoNum type="arabicPeriod"/>
            </a:pPr>
            <a:r>
              <a:rPr lang="tr-TR" sz="1400" b="1" dirty="0">
                <a:solidFill>
                  <a:srgbClr val="000000"/>
                </a:solidFill>
                <a:latin typeface="+mj-lt"/>
                <a:cs typeface="Times New Roman" pitchFamily="18" charset="0"/>
              </a:rPr>
              <a:t>Tarım ürünlerinin işlenmesi,   </a:t>
            </a:r>
          </a:p>
          <a:p>
            <a:pPr marL="990600" lvl="1" indent="-533400">
              <a:lnSpc>
                <a:spcPct val="90000"/>
              </a:lnSpc>
              <a:buFontTx/>
              <a:buAutoNum type="alphaLcParenR"/>
            </a:pPr>
            <a:r>
              <a:rPr lang="tr-TR" sz="1400" dirty="0">
                <a:solidFill>
                  <a:srgbClr val="000000"/>
                </a:solidFill>
                <a:latin typeface="+mj-lt"/>
                <a:cs typeface="Times New Roman" pitchFamily="18" charset="0"/>
              </a:rPr>
              <a:t>Gıda paketleme,</a:t>
            </a:r>
          </a:p>
          <a:p>
            <a:pPr marL="990600" lvl="1" indent="-533400">
              <a:lnSpc>
                <a:spcPct val="90000"/>
              </a:lnSpc>
              <a:buFontTx/>
              <a:buAutoNum type="alphaLcParenR"/>
            </a:pPr>
            <a:r>
              <a:rPr lang="tr-TR" sz="1400" dirty="0">
                <a:solidFill>
                  <a:srgbClr val="000000"/>
                </a:solidFill>
                <a:latin typeface="+mj-lt"/>
                <a:cs typeface="Times New Roman" pitchFamily="18" charset="0"/>
              </a:rPr>
              <a:t>Depolama: tahıl siloları, tütün vb.</a:t>
            </a:r>
          </a:p>
          <a:p>
            <a:pPr marL="609600" indent="-609600" algn="just">
              <a:lnSpc>
                <a:spcPct val="90000"/>
              </a:lnSpc>
              <a:buFontTx/>
              <a:buAutoNum type="arabicPeriod"/>
            </a:pPr>
            <a:r>
              <a:rPr lang="tr-TR" sz="1400" b="1" dirty="0">
                <a:solidFill>
                  <a:srgbClr val="000000"/>
                </a:solidFill>
                <a:latin typeface="+mj-lt"/>
                <a:cs typeface="Times New Roman" pitchFamily="18" charset="0"/>
              </a:rPr>
              <a:t>Hayvancılık,</a:t>
            </a:r>
          </a:p>
          <a:p>
            <a:pPr marL="609600" indent="-609600" algn="just">
              <a:lnSpc>
                <a:spcPct val="90000"/>
              </a:lnSpc>
              <a:buFontTx/>
              <a:buAutoNum type="arabicPeriod"/>
            </a:pPr>
            <a:r>
              <a:rPr lang="tr-TR" sz="1400" b="1" dirty="0">
                <a:solidFill>
                  <a:srgbClr val="000000"/>
                </a:solidFill>
                <a:latin typeface="+mj-lt"/>
                <a:cs typeface="Times New Roman" pitchFamily="18" charset="0"/>
              </a:rPr>
              <a:t>Hayvan tüyleri ve derilerinin işlenmesi,</a:t>
            </a:r>
          </a:p>
          <a:p>
            <a:pPr marL="609600" indent="-609600" algn="just">
              <a:lnSpc>
                <a:spcPct val="90000"/>
              </a:lnSpc>
              <a:buFontTx/>
              <a:buAutoNum type="arabicPeriod"/>
            </a:pPr>
            <a:r>
              <a:rPr lang="tr-TR" sz="1400" b="1" dirty="0">
                <a:solidFill>
                  <a:srgbClr val="000000"/>
                </a:solidFill>
                <a:latin typeface="+mj-lt"/>
                <a:cs typeface="Times New Roman" pitchFamily="18" charset="0"/>
              </a:rPr>
              <a:t>Balıkçılık,</a:t>
            </a:r>
          </a:p>
          <a:p>
            <a:pPr marL="609600" indent="-609600" algn="just">
              <a:lnSpc>
                <a:spcPct val="90000"/>
              </a:lnSpc>
              <a:buFontTx/>
              <a:buAutoNum type="arabicPeriod"/>
            </a:pPr>
            <a:r>
              <a:rPr lang="tr-TR" sz="1400" b="1" dirty="0">
                <a:solidFill>
                  <a:srgbClr val="000000"/>
                </a:solidFill>
                <a:latin typeface="+mj-lt"/>
                <a:cs typeface="Times New Roman" pitchFamily="18" charset="0"/>
              </a:rPr>
              <a:t>Ormancılık,</a:t>
            </a:r>
            <a:r>
              <a:rPr lang="tr-TR" sz="1400" dirty="0">
                <a:solidFill>
                  <a:srgbClr val="000000"/>
                </a:solidFill>
                <a:latin typeface="+mj-lt"/>
                <a:cs typeface="Times New Roman" pitchFamily="18" charset="0"/>
              </a:rPr>
              <a:t> </a:t>
            </a:r>
          </a:p>
          <a:p>
            <a:pPr marL="609600" indent="-609600" algn="just">
              <a:lnSpc>
                <a:spcPct val="90000"/>
              </a:lnSpc>
              <a:buFontTx/>
              <a:buAutoNum type="arabicPeriod"/>
            </a:pPr>
            <a:r>
              <a:rPr lang="tr-TR" sz="1400" b="1" dirty="0">
                <a:solidFill>
                  <a:srgbClr val="000000"/>
                </a:solidFill>
                <a:latin typeface="+mj-lt"/>
                <a:cs typeface="Times New Roman" pitchFamily="18" charset="0"/>
              </a:rPr>
              <a:t>Ağaç işleme</a:t>
            </a:r>
            <a:r>
              <a:rPr lang="tr-TR" sz="1400" dirty="0">
                <a:solidFill>
                  <a:srgbClr val="000000"/>
                </a:solidFill>
                <a:latin typeface="+mj-lt"/>
                <a:cs typeface="Times New Roman" pitchFamily="18" charset="0"/>
              </a:rPr>
              <a:t>: marangozhaneler,	</a:t>
            </a:r>
          </a:p>
          <a:p>
            <a:pPr marL="609600" indent="-609600" algn="just">
              <a:lnSpc>
                <a:spcPct val="90000"/>
              </a:lnSpc>
              <a:buFontTx/>
              <a:buAutoNum type="arabicPeriod"/>
            </a:pPr>
            <a:r>
              <a:rPr lang="tr-TR" sz="1400" b="1" dirty="0">
                <a:solidFill>
                  <a:srgbClr val="000000"/>
                </a:solidFill>
                <a:latin typeface="+mj-lt"/>
                <a:cs typeface="Times New Roman" pitchFamily="18" charset="0"/>
              </a:rPr>
              <a:t>Tekstil fabrikaları</a:t>
            </a:r>
            <a:r>
              <a:rPr lang="tr-TR" sz="1400" dirty="0">
                <a:solidFill>
                  <a:srgbClr val="000000"/>
                </a:solidFill>
                <a:latin typeface="+mj-lt"/>
                <a:cs typeface="Times New Roman" pitchFamily="18" charset="0"/>
              </a:rPr>
              <a:t>,</a:t>
            </a:r>
          </a:p>
          <a:p>
            <a:pPr marL="609600" indent="-609600" algn="just">
              <a:lnSpc>
                <a:spcPct val="90000"/>
              </a:lnSpc>
              <a:buFontTx/>
              <a:buAutoNum type="arabicPeriod"/>
            </a:pPr>
            <a:r>
              <a:rPr lang="tr-TR" sz="1400" b="1" dirty="0">
                <a:solidFill>
                  <a:srgbClr val="000000"/>
                </a:solidFill>
                <a:latin typeface="+mj-lt"/>
                <a:cs typeface="Times New Roman" pitchFamily="18" charset="0"/>
              </a:rPr>
              <a:t>Laboratuvar hayvanlarının bakımı</a:t>
            </a:r>
            <a:r>
              <a:rPr lang="tr-TR" sz="1400" dirty="0">
                <a:solidFill>
                  <a:srgbClr val="000000"/>
                </a:solidFill>
                <a:latin typeface="+mj-lt"/>
                <a:cs typeface="Times New Roman" pitchFamily="18" charset="0"/>
              </a:rPr>
              <a:t>,</a:t>
            </a:r>
          </a:p>
          <a:p>
            <a:pPr marL="609600" indent="-609600" algn="just">
              <a:lnSpc>
                <a:spcPct val="90000"/>
              </a:lnSpc>
              <a:buFontTx/>
              <a:buAutoNum type="arabicPeriod"/>
            </a:pPr>
            <a:r>
              <a:rPr lang="tr-TR" sz="1400" b="1" dirty="0">
                <a:solidFill>
                  <a:srgbClr val="000000"/>
                </a:solidFill>
                <a:latin typeface="+mj-lt"/>
                <a:cs typeface="Times New Roman" pitchFamily="18" charset="0"/>
              </a:rPr>
              <a:t>Sağlık </a:t>
            </a:r>
            <a:r>
              <a:rPr lang="tr-TR" sz="1400" dirty="0">
                <a:solidFill>
                  <a:srgbClr val="000000"/>
                </a:solidFill>
                <a:latin typeface="+mj-lt"/>
                <a:cs typeface="Times New Roman" pitchFamily="18" charset="0"/>
              </a:rPr>
              <a:t>bakımı:	(Hastane çalışanları: HIV, Hepatit B, </a:t>
            </a:r>
            <a:r>
              <a:rPr lang="tr-TR" sz="1400" dirty="0" err="1">
                <a:solidFill>
                  <a:srgbClr val="000000"/>
                </a:solidFill>
                <a:latin typeface="+mj-lt"/>
                <a:cs typeface="Times New Roman" pitchFamily="18" charset="0"/>
              </a:rPr>
              <a:t>Herpes</a:t>
            </a:r>
            <a:r>
              <a:rPr lang="tr-TR" sz="1400" dirty="0">
                <a:solidFill>
                  <a:srgbClr val="000000"/>
                </a:solidFill>
                <a:latin typeface="+mj-lt"/>
                <a:cs typeface="Times New Roman" pitchFamily="18" charset="0"/>
              </a:rPr>
              <a:t> virüs, </a:t>
            </a:r>
            <a:r>
              <a:rPr lang="tr-TR" sz="1400" dirty="0" err="1">
                <a:solidFill>
                  <a:srgbClr val="000000"/>
                </a:solidFill>
                <a:latin typeface="+mj-lt"/>
                <a:cs typeface="Times New Roman" pitchFamily="18" charset="0"/>
              </a:rPr>
              <a:t>Rubella</a:t>
            </a:r>
            <a:r>
              <a:rPr lang="tr-TR" sz="1400" dirty="0">
                <a:solidFill>
                  <a:srgbClr val="000000"/>
                </a:solidFill>
                <a:latin typeface="+mj-lt"/>
                <a:cs typeface="Times New Roman" pitchFamily="18" charset="0"/>
              </a:rPr>
              <a:t> ve </a:t>
            </a:r>
            <a:r>
              <a:rPr lang="tr-TR" sz="1400" dirty="0" err="1">
                <a:solidFill>
                  <a:srgbClr val="000000"/>
                </a:solidFill>
                <a:latin typeface="+mj-lt"/>
                <a:cs typeface="Times New Roman" pitchFamily="18" charset="0"/>
              </a:rPr>
              <a:t>Tbc</a:t>
            </a:r>
            <a:r>
              <a:rPr lang="tr-TR" sz="1400" dirty="0">
                <a:solidFill>
                  <a:srgbClr val="000000"/>
                </a:solidFill>
                <a:latin typeface="+mj-lt"/>
                <a:cs typeface="Times New Roman" pitchFamily="18" charset="0"/>
              </a:rPr>
              <a:t>.)</a:t>
            </a:r>
          </a:p>
          <a:p>
            <a:pPr marL="1371600" lvl="2" indent="-457200" algn="just">
              <a:lnSpc>
                <a:spcPct val="90000"/>
              </a:lnSpc>
              <a:buFontTx/>
              <a:buChar char="•"/>
            </a:pPr>
            <a:r>
              <a:rPr lang="tr-TR" sz="1400" dirty="0">
                <a:solidFill>
                  <a:srgbClr val="000000"/>
                </a:solidFill>
                <a:latin typeface="+mj-lt"/>
                <a:cs typeface="Times New Roman" pitchFamily="18" charset="0"/>
              </a:rPr>
              <a:t>Tıbbi hasta bakımı,</a:t>
            </a:r>
          </a:p>
          <a:p>
            <a:pPr marL="1371600" lvl="2" indent="-457200" algn="just">
              <a:lnSpc>
                <a:spcPct val="90000"/>
              </a:lnSpc>
              <a:buFontTx/>
              <a:buChar char="•"/>
            </a:pPr>
            <a:r>
              <a:rPr lang="tr-TR" sz="1400" dirty="0">
                <a:solidFill>
                  <a:srgbClr val="000000"/>
                </a:solidFill>
                <a:latin typeface="+mj-lt"/>
                <a:cs typeface="Times New Roman" pitchFamily="18" charset="0"/>
              </a:rPr>
              <a:t>Klinik ve araştırma </a:t>
            </a:r>
            <a:r>
              <a:rPr lang="tr-TR" sz="1400" dirty="0" err="1">
                <a:solidFill>
                  <a:srgbClr val="000000"/>
                </a:solidFill>
                <a:latin typeface="+mj-lt"/>
                <a:cs typeface="Times New Roman" pitchFamily="18" charset="0"/>
              </a:rPr>
              <a:t>laboratuarları</a:t>
            </a:r>
            <a:r>
              <a:rPr lang="tr-TR" sz="1400" dirty="0">
                <a:solidFill>
                  <a:srgbClr val="000000"/>
                </a:solidFill>
                <a:latin typeface="+mj-lt"/>
                <a:cs typeface="Times New Roman" pitchFamily="18" charset="0"/>
              </a:rPr>
              <a:t>,</a:t>
            </a:r>
          </a:p>
          <a:p>
            <a:pPr marL="1371600" lvl="2" indent="-457200" algn="just">
              <a:lnSpc>
                <a:spcPct val="90000"/>
              </a:lnSpc>
              <a:buFontTx/>
              <a:buChar char="•"/>
            </a:pPr>
            <a:r>
              <a:rPr lang="tr-TR" sz="1400" dirty="0" err="1">
                <a:solidFill>
                  <a:srgbClr val="000000"/>
                </a:solidFill>
                <a:latin typeface="+mj-lt"/>
                <a:cs typeface="Times New Roman" pitchFamily="18" charset="0"/>
              </a:rPr>
              <a:t>Dental</a:t>
            </a:r>
            <a:r>
              <a:rPr lang="tr-TR" sz="1400" dirty="0">
                <a:solidFill>
                  <a:srgbClr val="000000"/>
                </a:solidFill>
                <a:latin typeface="+mj-lt"/>
                <a:cs typeface="Times New Roman" pitchFamily="18" charset="0"/>
              </a:rPr>
              <a:t>	muayene,</a:t>
            </a:r>
          </a:p>
          <a:p>
            <a:pPr marL="1371600" lvl="2" indent="-457200" algn="just">
              <a:lnSpc>
                <a:spcPct val="90000"/>
              </a:lnSpc>
              <a:buFontTx/>
              <a:buChar char="•"/>
            </a:pPr>
            <a:r>
              <a:rPr lang="tr-TR" sz="1400" dirty="0">
                <a:solidFill>
                  <a:srgbClr val="000000"/>
                </a:solidFill>
                <a:latin typeface="+mj-lt"/>
                <a:cs typeface="Times New Roman" pitchFamily="18" charset="0"/>
              </a:rPr>
              <a:t>Hastane atıkları ve yok edilmesi,</a:t>
            </a:r>
          </a:p>
          <a:p>
            <a:pPr marL="609600" indent="-609600" algn="just">
              <a:lnSpc>
                <a:spcPct val="90000"/>
              </a:lnSpc>
              <a:buFontTx/>
              <a:buAutoNum type="arabicPeriod"/>
            </a:pPr>
            <a:r>
              <a:rPr lang="tr-TR" sz="1400" b="1" dirty="0">
                <a:solidFill>
                  <a:srgbClr val="000000"/>
                </a:solidFill>
                <a:latin typeface="+mj-lt"/>
                <a:cs typeface="Times New Roman" pitchFamily="18" charset="0"/>
              </a:rPr>
              <a:t>Kişisel bakım</a:t>
            </a:r>
            <a:r>
              <a:rPr lang="tr-TR" sz="1400" dirty="0">
                <a:solidFill>
                  <a:srgbClr val="000000"/>
                </a:solidFill>
                <a:latin typeface="+mj-lt"/>
                <a:cs typeface="Times New Roman" pitchFamily="18" charset="0"/>
              </a:rPr>
              <a:t>:	</a:t>
            </a:r>
          </a:p>
          <a:p>
            <a:pPr marL="1371600" lvl="2" indent="-457200" algn="just">
              <a:lnSpc>
                <a:spcPct val="90000"/>
              </a:lnSpc>
              <a:buFontTx/>
              <a:buChar char="•"/>
            </a:pPr>
            <a:r>
              <a:rPr lang="tr-TR" sz="1400" dirty="0">
                <a:solidFill>
                  <a:srgbClr val="000000"/>
                </a:solidFill>
                <a:latin typeface="+mj-lt"/>
                <a:cs typeface="Times New Roman" pitchFamily="18" charset="0"/>
              </a:rPr>
              <a:t>Saç bakımı,</a:t>
            </a:r>
          </a:p>
          <a:p>
            <a:pPr marL="1371600" lvl="2" indent="-457200" algn="just">
              <a:lnSpc>
                <a:spcPct val="90000"/>
              </a:lnSpc>
              <a:buFontTx/>
              <a:buChar char="•"/>
            </a:pPr>
            <a:r>
              <a:rPr lang="tr-TR" sz="1400" dirty="0">
                <a:solidFill>
                  <a:srgbClr val="000000"/>
                </a:solidFill>
                <a:latin typeface="+mj-lt"/>
                <a:cs typeface="Times New Roman" pitchFamily="18" charset="0"/>
              </a:rPr>
              <a:t>Vücut bakımı,	</a:t>
            </a:r>
          </a:p>
          <a:p>
            <a:pPr marL="609600" indent="-609600" algn="just">
              <a:lnSpc>
                <a:spcPct val="90000"/>
              </a:lnSpc>
              <a:buFontTx/>
              <a:buAutoNum type="arabicPeriod"/>
            </a:pPr>
            <a:r>
              <a:rPr lang="tr-TR" sz="1400" b="1" dirty="0" err="1">
                <a:solidFill>
                  <a:srgbClr val="000000"/>
                </a:solidFill>
                <a:latin typeface="+mj-lt"/>
                <a:cs typeface="Times New Roman" pitchFamily="18" charset="0"/>
              </a:rPr>
              <a:t>Biyoteknoloji</a:t>
            </a:r>
            <a:r>
              <a:rPr lang="tr-TR" sz="1400" b="1" dirty="0">
                <a:solidFill>
                  <a:srgbClr val="000000"/>
                </a:solidFill>
                <a:latin typeface="+mj-lt"/>
                <a:cs typeface="Times New Roman" pitchFamily="18" charset="0"/>
              </a:rPr>
              <a:t> üretim işlemleri,</a:t>
            </a:r>
          </a:p>
          <a:p>
            <a:pPr marL="609600" indent="-609600" algn="just">
              <a:lnSpc>
                <a:spcPct val="90000"/>
              </a:lnSpc>
              <a:buFontTx/>
              <a:buAutoNum type="arabicPeriod"/>
            </a:pPr>
            <a:r>
              <a:rPr lang="tr-TR" sz="1400" b="1" dirty="0" err="1">
                <a:solidFill>
                  <a:srgbClr val="000000"/>
                </a:solidFill>
                <a:latin typeface="+mj-lt"/>
                <a:cs typeface="Times New Roman" pitchFamily="18" charset="0"/>
              </a:rPr>
              <a:t>Farmasötik</a:t>
            </a:r>
            <a:r>
              <a:rPr lang="tr-TR" sz="1400" b="1" dirty="0">
                <a:solidFill>
                  <a:srgbClr val="000000"/>
                </a:solidFill>
                <a:latin typeface="+mj-lt"/>
                <a:cs typeface="Times New Roman" pitchFamily="18" charset="0"/>
              </a:rPr>
              <a:t>,</a:t>
            </a:r>
          </a:p>
          <a:p>
            <a:pPr marL="609600" indent="-609600" algn="just">
              <a:lnSpc>
                <a:spcPct val="90000"/>
              </a:lnSpc>
              <a:buFontTx/>
              <a:buAutoNum type="arabicPeriod"/>
            </a:pPr>
            <a:r>
              <a:rPr lang="tr-TR" sz="1400" b="1" dirty="0">
                <a:solidFill>
                  <a:srgbClr val="000000"/>
                </a:solidFill>
                <a:latin typeface="+mj-lt"/>
                <a:cs typeface="Times New Roman" pitchFamily="18" charset="0"/>
              </a:rPr>
              <a:t>Günlük bakım merkezleri,	</a:t>
            </a:r>
          </a:p>
          <a:p>
            <a:pPr marL="609600" indent="-609600" algn="just">
              <a:lnSpc>
                <a:spcPct val="90000"/>
              </a:lnSpc>
              <a:buFontTx/>
              <a:buAutoNum type="arabicPeriod"/>
            </a:pPr>
            <a:r>
              <a:rPr lang="tr-TR" sz="1400" b="1" dirty="0">
                <a:solidFill>
                  <a:srgbClr val="000000"/>
                </a:solidFill>
                <a:latin typeface="+mj-lt"/>
                <a:cs typeface="Times New Roman" pitchFamily="18" charset="0"/>
              </a:rPr>
              <a:t>Bina onarımı işleri,		</a:t>
            </a:r>
          </a:p>
          <a:p>
            <a:pPr marL="609600" indent="-609600" algn="just">
              <a:lnSpc>
                <a:spcPct val="90000"/>
              </a:lnSpc>
              <a:buFontTx/>
              <a:buAutoNum type="arabicPeriod"/>
            </a:pPr>
            <a:r>
              <a:rPr lang="tr-TR" sz="1400" b="1" dirty="0">
                <a:solidFill>
                  <a:srgbClr val="000000"/>
                </a:solidFill>
                <a:latin typeface="+mj-lt"/>
                <a:cs typeface="Times New Roman" pitchFamily="18" charset="0"/>
              </a:rPr>
              <a:t>Katı ve sıvı atıkların yok edilmesi,</a:t>
            </a:r>
          </a:p>
          <a:p>
            <a:pPr marL="609600" indent="-609600">
              <a:lnSpc>
                <a:spcPct val="90000"/>
              </a:lnSpc>
              <a:buFontTx/>
              <a:buChar char="•"/>
            </a:pPr>
            <a:r>
              <a:rPr lang="tr-TR" sz="1400" b="1" dirty="0">
                <a:solidFill>
                  <a:srgbClr val="000000"/>
                </a:solidFill>
                <a:latin typeface="+mj-lt"/>
                <a:cs typeface="Times New Roman" pitchFamily="18" charset="0"/>
              </a:rPr>
              <a:t>Endüstriyel atıkların yok edilmesi,	</a:t>
            </a:r>
            <a:endParaRPr lang="tr-TR" dirty="0">
              <a:latin typeface="+mj-lt"/>
            </a:endParaRPr>
          </a:p>
        </p:txBody>
      </p:sp>
    </p:spTree>
    <p:extLst>
      <p:ext uri="{BB962C8B-B14F-4D97-AF65-F5344CB8AC3E}">
        <p14:creationId xmlns:p14="http://schemas.microsoft.com/office/powerpoint/2010/main" val="4238935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19100" y="115888"/>
            <a:ext cx="8229600" cy="1143000"/>
          </a:xfrm>
        </p:spPr>
        <p:txBody>
          <a:bodyPr/>
          <a:lstStyle/>
          <a:p>
            <a:pPr eaLnBrk="1" hangingPunct="1"/>
            <a:endParaRPr lang="en-US" smtClean="0">
              <a:latin typeface="+mj-lt"/>
            </a:endParaRPr>
          </a:p>
        </p:txBody>
      </p:sp>
      <p:sp>
        <p:nvSpPr>
          <p:cNvPr id="28675" name="Rectangle 3"/>
          <p:cNvSpPr>
            <a:spLocks noGrp="1" noChangeArrowheads="1"/>
          </p:cNvSpPr>
          <p:nvPr>
            <p:ph type="body" idx="1"/>
          </p:nvPr>
        </p:nvSpPr>
        <p:spPr>
          <a:xfrm>
            <a:off x="457200" y="1412875"/>
            <a:ext cx="8229600" cy="4911725"/>
          </a:xfrm>
        </p:spPr>
        <p:txBody>
          <a:bodyPr/>
          <a:lstStyle/>
          <a:p>
            <a:pPr eaLnBrk="1" hangingPunct="1"/>
            <a:endParaRPr lang="en-US" smtClean="0"/>
          </a:p>
        </p:txBody>
      </p:sp>
      <p:sp>
        <p:nvSpPr>
          <p:cNvPr id="28676" name="Rectangle 10" descr="Beyaz mermer"/>
          <p:cNvSpPr>
            <a:spLocks noChangeArrowheads="1"/>
          </p:cNvSpPr>
          <p:nvPr/>
        </p:nvSpPr>
        <p:spPr bwMode="auto">
          <a:xfrm>
            <a:off x="0" y="0"/>
            <a:ext cx="9144000" cy="620688"/>
          </a:xfrm>
          <a:prstGeom prst="rect">
            <a:avLst/>
          </a:prstGeom>
          <a:blipFill dpi="0" rotWithShape="1">
            <a:blip r:embed="rId2"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tr-TR" sz="2000" b="1" dirty="0"/>
              <a:t>MESLEKİ BİYOLOJİK RİSKLERE MARUZ KALINAN SEKTÖRLER</a:t>
            </a:r>
            <a:endParaRPr lang="tr-TR" sz="2000" dirty="0"/>
          </a:p>
        </p:txBody>
      </p:sp>
      <p:sp>
        <p:nvSpPr>
          <p:cNvPr id="28677" name="Rectangle 11" descr="Gazete kağıdı"/>
          <p:cNvSpPr>
            <a:spLocks noChangeArrowheads="1"/>
          </p:cNvSpPr>
          <p:nvPr/>
        </p:nvSpPr>
        <p:spPr bwMode="auto">
          <a:xfrm>
            <a:off x="0" y="620713"/>
            <a:ext cx="9144000" cy="6237287"/>
          </a:xfrm>
          <a:prstGeom prst="rect">
            <a:avLst/>
          </a:prstGeom>
          <a:blipFill dpi="0" rotWithShape="1">
            <a:blip r:embed="rId3"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a:lnSpc>
                <a:spcPct val="90000"/>
              </a:lnSpc>
              <a:spcBef>
                <a:spcPct val="20000"/>
              </a:spcBef>
              <a:buFontTx/>
              <a:buAutoNum type="arabicPeriod"/>
            </a:pPr>
            <a:r>
              <a:rPr lang="tr-TR" sz="1400" b="1" dirty="0">
                <a:solidFill>
                  <a:srgbClr val="000000"/>
                </a:solidFill>
                <a:cs typeface="Times New Roman" pitchFamily="18" charset="0"/>
              </a:rPr>
              <a:t>Tarım </a:t>
            </a:r>
            <a:r>
              <a:rPr lang="tr-TR" sz="1400" dirty="0">
                <a:solidFill>
                  <a:srgbClr val="000000"/>
                </a:solidFill>
                <a:cs typeface="Times New Roman" pitchFamily="18" charset="0"/>
              </a:rPr>
              <a:t>ürünün yetiştirilmesi ve hasadı, (Tarım sektöründe </a:t>
            </a:r>
            <a:r>
              <a:rPr lang="tr-TR" sz="1400" dirty="0" err="1">
                <a:solidFill>
                  <a:srgbClr val="000000"/>
                </a:solidFill>
                <a:cs typeface="Times New Roman" pitchFamily="18" charset="0"/>
              </a:rPr>
              <a:t>çalışanlar:Kr</a:t>
            </a:r>
            <a:r>
              <a:rPr lang="tr-TR" sz="1400" dirty="0">
                <a:solidFill>
                  <a:srgbClr val="000000"/>
                </a:solidFill>
                <a:cs typeface="Times New Roman" pitchFamily="18" charset="0"/>
              </a:rPr>
              <a:t>. Bronşit, astım, </a:t>
            </a:r>
            <a:r>
              <a:rPr lang="tr-TR" sz="1400" dirty="0" err="1">
                <a:solidFill>
                  <a:srgbClr val="000000"/>
                </a:solidFill>
                <a:cs typeface="Times New Roman" pitchFamily="18" charset="0"/>
              </a:rPr>
              <a:t>hipersensitif</a:t>
            </a:r>
            <a:r>
              <a:rPr lang="tr-TR" sz="1400" dirty="0">
                <a:solidFill>
                  <a:srgbClr val="000000"/>
                </a:solidFill>
                <a:cs typeface="Times New Roman" pitchFamily="18" charset="0"/>
              </a:rPr>
              <a:t> </a:t>
            </a:r>
            <a:r>
              <a:rPr lang="tr-TR" sz="1400" dirty="0" err="1">
                <a:solidFill>
                  <a:srgbClr val="000000"/>
                </a:solidFill>
                <a:cs typeface="Times New Roman" pitchFamily="18" charset="0"/>
              </a:rPr>
              <a:t>pnömoni</a:t>
            </a:r>
            <a:r>
              <a:rPr lang="tr-TR" sz="1400" dirty="0">
                <a:solidFill>
                  <a:srgbClr val="000000"/>
                </a:solidFill>
                <a:cs typeface="Times New Roman" pitchFamily="18" charset="0"/>
              </a:rPr>
              <a:t>, organik toz sendromu,  KOAH, </a:t>
            </a:r>
            <a:r>
              <a:rPr lang="tr-TR" sz="1400" dirty="0" err="1">
                <a:solidFill>
                  <a:srgbClr val="000000"/>
                </a:solidFill>
                <a:cs typeface="Times New Roman" pitchFamily="18" charset="0"/>
              </a:rPr>
              <a:t>konjunktivit</a:t>
            </a:r>
            <a:r>
              <a:rPr lang="tr-TR" sz="1400" dirty="0">
                <a:solidFill>
                  <a:srgbClr val="000000"/>
                </a:solidFill>
                <a:cs typeface="Times New Roman" pitchFamily="18" charset="0"/>
              </a:rPr>
              <a:t>, </a:t>
            </a:r>
            <a:r>
              <a:rPr lang="tr-TR" sz="1400" dirty="0" err="1">
                <a:solidFill>
                  <a:srgbClr val="000000"/>
                </a:solidFill>
                <a:cs typeface="Times New Roman" pitchFamily="18" charset="0"/>
              </a:rPr>
              <a:t>rinit</a:t>
            </a:r>
            <a:r>
              <a:rPr lang="tr-TR" sz="1400" dirty="0">
                <a:solidFill>
                  <a:srgbClr val="000000"/>
                </a:solidFill>
                <a:cs typeface="Times New Roman" pitchFamily="18" charset="0"/>
              </a:rPr>
              <a:t>, alerjik dermatit.) </a:t>
            </a:r>
          </a:p>
          <a:p>
            <a:pPr marL="609600" indent="-609600">
              <a:lnSpc>
                <a:spcPct val="90000"/>
              </a:lnSpc>
              <a:spcBef>
                <a:spcPct val="20000"/>
              </a:spcBef>
              <a:buFontTx/>
              <a:buAutoNum type="arabicPeriod"/>
            </a:pPr>
            <a:r>
              <a:rPr lang="tr-TR" sz="1400" b="1" dirty="0">
                <a:solidFill>
                  <a:srgbClr val="000000"/>
                </a:solidFill>
                <a:cs typeface="Times New Roman" pitchFamily="18" charset="0"/>
              </a:rPr>
              <a:t>Tarım ürünlerinin işlenmesi,   </a:t>
            </a:r>
          </a:p>
          <a:p>
            <a:pPr marL="990600" lvl="1" indent="-533400">
              <a:lnSpc>
                <a:spcPct val="90000"/>
              </a:lnSpc>
              <a:spcBef>
                <a:spcPct val="20000"/>
              </a:spcBef>
              <a:buFontTx/>
              <a:buAutoNum type="alphaLcParenR"/>
            </a:pPr>
            <a:r>
              <a:rPr lang="tr-TR" sz="1400" dirty="0">
                <a:solidFill>
                  <a:srgbClr val="000000"/>
                </a:solidFill>
                <a:cs typeface="Times New Roman" pitchFamily="18" charset="0"/>
              </a:rPr>
              <a:t>Gıda paketleme,</a:t>
            </a:r>
          </a:p>
          <a:p>
            <a:pPr marL="990600" lvl="1" indent="-533400">
              <a:lnSpc>
                <a:spcPct val="90000"/>
              </a:lnSpc>
              <a:spcBef>
                <a:spcPct val="20000"/>
              </a:spcBef>
              <a:buFontTx/>
              <a:buAutoNum type="alphaLcParenR"/>
            </a:pPr>
            <a:r>
              <a:rPr lang="tr-TR" sz="1400" dirty="0">
                <a:solidFill>
                  <a:srgbClr val="000000"/>
                </a:solidFill>
                <a:cs typeface="Times New Roman" pitchFamily="18" charset="0"/>
              </a:rPr>
              <a:t>Depolama: tahıl siloları, tütün vb.</a:t>
            </a:r>
          </a:p>
          <a:p>
            <a:pPr marL="609600" indent="-609600" algn="just">
              <a:lnSpc>
                <a:spcPct val="90000"/>
              </a:lnSpc>
              <a:spcBef>
                <a:spcPct val="20000"/>
              </a:spcBef>
              <a:buFontTx/>
              <a:buAutoNum type="arabicPeriod"/>
            </a:pPr>
            <a:r>
              <a:rPr lang="tr-TR" sz="1400" b="1" dirty="0">
                <a:solidFill>
                  <a:srgbClr val="000000"/>
                </a:solidFill>
                <a:cs typeface="Times New Roman" pitchFamily="18" charset="0"/>
              </a:rPr>
              <a:t>Hayvancılık,</a:t>
            </a:r>
          </a:p>
          <a:p>
            <a:pPr marL="609600" indent="-609600" algn="just">
              <a:lnSpc>
                <a:spcPct val="90000"/>
              </a:lnSpc>
              <a:spcBef>
                <a:spcPct val="20000"/>
              </a:spcBef>
              <a:buFontTx/>
              <a:buAutoNum type="arabicPeriod"/>
            </a:pPr>
            <a:r>
              <a:rPr lang="tr-TR" sz="1400" b="1" dirty="0">
                <a:solidFill>
                  <a:srgbClr val="000000"/>
                </a:solidFill>
                <a:cs typeface="Times New Roman" pitchFamily="18" charset="0"/>
              </a:rPr>
              <a:t>Hayvan tüyleri ve derilerinin işlenmesi,</a:t>
            </a:r>
          </a:p>
          <a:p>
            <a:pPr marL="609600" indent="-609600" algn="just">
              <a:lnSpc>
                <a:spcPct val="90000"/>
              </a:lnSpc>
              <a:spcBef>
                <a:spcPct val="20000"/>
              </a:spcBef>
              <a:buFontTx/>
              <a:buAutoNum type="arabicPeriod"/>
            </a:pPr>
            <a:r>
              <a:rPr lang="tr-TR" sz="1400" b="1" dirty="0">
                <a:solidFill>
                  <a:srgbClr val="000000"/>
                </a:solidFill>
                <a:cs typeface="Times New Roman" pitchFamily="18" charset="0"/>
              </a:rPr>
              <a:t>Balıkçılık,</a:t>
            </a:r>
          </a:p>
          <a:p>
            <a:pPr marL="609600" indent="-609600" algn="just">
              <a:lnSpc>
                <a:spcPct val="90000"/>
              </a:lnSpc>
              <a:spcBef>
                <a:spcPct val="20000"/>
              </a:spcBef>
              <a:buFontTx/>
              <a:buAutoNum type="arabicPeriod"/>
            </a:pPr>
            <a:r>
              <a:rPr lang="tr-TR" sz="1400" b="1" dirty="0">
                <a:solidFill>
                  <a:srgbClr val="000000"/>
                </a:solidFill>
                <a:cs typeface="Times New Roman" pitchFamily="18" charset="0"/>
              </a:rPr>
              <a:t>Ormancılık,</a:t>
            </a:r>
            <a:r>
              <a:rPr lang="tr-TR" sz="1400" dirty="0">
                <a:solidFill>
                  <a:srgbClr val="000000"/>
                </a:solidFill>
                <a:cs typeface="Times New Roman" pitchFamily="18" charset="0"/>
              </a:rPr>
              <a:t> </a:t>
            </a:r>
          </a:p>
          <a:p>
            <a:pPr marL="609600" indent="-609600" algn="just">
              <a:lnSpc>
                <a:spcPct val="90000"/>
              </a:lnSpc>
              <a:spcBef>
                <a:spcPct val="20000"/>
              </a:spcBef>
              <a:buFontTx/>
              <a:buAutoNum type="arabicPeriod"/>
            </a:pPr>
            <a:r>
              <a:rPr lang="tr-TR" sz="1400" b="1" dirty="0">
                <a:solidFill>
                  <a:srgbClr val="000000"/>
                </a:solidFill>
                <a:cs typeface="Times New Roman" pitchFamily="18" charset="0"/>
              </a:rPr>
              <a:t>Ağaç işleme</a:t>
            </a:r>
            <a:r>
              <a:rPr lang="tr-TR" sz="1400" dirty="0">
                <a:solidFill>
                  <a:srgbClr val="000000"/>
                </a:solidFill>
                <a:cs typeface="Times New Roman" pitchFamily="18" charset="0"/>
              </a:rPr>
              <a:t>: marangozhaneler,	</a:t>
            </a:r>
          </a:p>
          <a:p>
            <a:pPr marL="609600" indent="-609600" algn="just">
              <a:lnSpc>
                <a:spcPct val="90000"/>
              </a:lnSpc>
              <a:spcBef>
                <a:spcPct val="20000"/>
              </a:spcBef>
              <a:buFontTx/>
              <a:buAutoNum type="arabicPeriod"/>
            </a:pPr>
            <a:r>
              <a:rPr lang="tr-TR" sz="1400" b="1" dirty="0">
                <a:solidFill>
                  <a:srgbClr val="000000"/>
                </a:solidFill>
                <a:cs typeface="Times New Roman" pitchFamily="18" charset="0"/>
              </a:rPr>
              <a:t>Tekstil fabrikaları</a:t>
            </a:r>
            <a:r>
              <a:rPr lang="tr-TR" sz="1400" dirty="0">
                <a:solidFill>
                  <a:srgbClr val="000000"/>
                </a:solidFill>
                <a:cs typeface="Times New Roman" pitchFamily="18" charset="0"/>
              </a:rPr>
              <a:t>,</a:t>
            </a:r>
          </a:p>
          <a:p>
            <a:pPr marL="609600" indent="-609600" algn="just">
              <a:lnSpc>
                <a:spcPct val="90000"/>
              </a:lnSpc>
              <a:spcBef>
                <a:spcPct val="20000"/>
              </a:spcBef>
              <a:buFontTx/>
              <a:buAutoNum type="arabicPeriod"/>
            </a:pPr>
            <a:r>
              <a:rPr lang="tr-TR" sz="1400" b="1" dirty="0">
                <a:solidFill>
                  <a:srgbClr val="000000"/>
                </a:solidFill>
                <a:cs typeface="Times New Roman" pitchFamily="18" charset="0"/>
              </a:rPr>
              <a:t>Laboratuvar hayvanlarının bakımı</a:t>
            </a:r>
            <a:r>
              <a:rPr lang="tr-TR" sz="1400" dirty="0">
                <a:solidFill>
                  <a:srgbClr val="000000"/>
                </a:solidFill>
                <a:cs typeface="Times New Roman" pitchFamily="18" charset="0"/>
              </a:rPr>
              <a:t>,</a:t>
            </a:r>
          </a:p>
          <a:p>
            <a:pPr marL="609600" indent="-609600" algn="just">
              <a:lnSpc>
                <a:spcPct val="90000"/>
              </a:lnSpc>
              <a:spcBef>
                <a:spcPct val="20000"/>
              </a:spcBef>
              <a:buFontTx/>
              <a:buAutoNum type="arabicPeriod"/>
            </a:pPr>
            <a:r>
              <a:rPr lang="tr-TR" sz="1400" b="1" dirty="0">
                <a:solidFill>
                  <a:srgbClr val="000000"/>
                </a:solidFill>
                <a:cs typeface="Times New Roman" pitchFamily="18" charset="0"/>
              </a:rPr>
              <a:t>Sağlık </a:t>
            </a:r>
            <a:r>
              <a:rPr lang="tr-TR" sz="1400" dirty="0">
                <a:solidFill>
                  <a:srgbClr val="000000"/>
                </a:solidFill>
                <a:cs typeface="Times New Roman" pitchFamily="18" charset="0"/>
              </a:rPr>
              <a:t>bakımı:	(Hastane çalışanları: HIV, Hepatit B, </a:t>
            </a:r>
            <a:r>
              <a:rPr lang="tr-TR" sz="1400" dirty="0" err="1">
                <a:solidFill>
                  <a:srgbClr val="000000"/>
                </a:solidFill>
                <a:cs typeface="Times New Roman" pitchFamily="18" charset="0"/>
              </a:rPr>
              <a:t>Herpes</a:t>
            </a:r>
            <a:r>
              <a:rPr lang="tr-TR" sz="1400" dirty="0">
                <a:solidFill>
                  <a:srgbClr val="000000"/>
                </a:solidFill>
                <a:cs typeface="Times New Roman" pitchFamily="18" charset="0"/>
              </a:rPr>
              <a:t> virüs, </a:t>
            </a:r>
            <a:r>
              <a:rPr lang="tr-TR" sz="1400" dirty="0" err="1">
                <a:solidFill>
                  <a:srgbClr val="000000"/>
                </a:solidFill>
                <a:cs typeface="Times New Roman" pitchFamily="18" charset="0"/>
              </a:rPr>
              <a:t>Rubella</a:t>
            </a:r>
            <a:r>
              <a:rPr lang="tr-TR" sz="1400" dirty="0">
                <a:solidFill>
                  <a:srgbClr val="000000"/>
                </a:solidFill>
                <a:cs typeface="Times New Roman" pitchFamily="18" charset="0"/>
              </a:rPr>
              <a:t> ve </a:t>
            </a:r>
            <a:r>
              <a:rPr lang="tr-TR" sz="1400" dirty="0" err="1">
                <a:solidFill>
                  <a:srgbClr val="000000"/>
                </a:solidFill>
                <a:cs typeface="Times New Roman" pitchFamily="18" charset="0"/>
              </a:rPr>
              <a:t>Tbc</a:t>
            </a:r>
            <a:r>
              <a:rPr lang="tr-TR" sz="1400" dirty="0">
                <a:solidFill>
                  <a:srgbClr val="000000"/>
                </a:solidFill>
                <a:cs typeface="Times New Roman" pitchFamily="18" charset="0"/>
              </a:rPr>
              <a:t>.)</a:t>
            </a:r>
          </a:p>
          <a:p>
            <a:pPr marL="1371600" lvl="2" indent="-457200" algn="just">
              <a:lnSpc>
                <a:spcPct val="90000"/>
              </a:lnSpc>
              <a:spcBef>
                <a:spcPct val="20000"/>
              </a:spcBef>
              <a:buFontTx/>
              <a:buChar char="•"/>
            </a:pPr>
            <a:r>
              <a:rPr lang="tr-TR" sz="1400" dirty="0">
                <a:solidFill>
                  <a:srgbClr val="000000"/>
                </a:solidFill>
                <a:cs typeface="Times New Roman" pitchFamily="18" charset="0"/>
              </a:rPr>
              <a:t>Tıbbi hasta bakımı,</a:t>
            </a:r>
          </a:p>
          <a:p>
            <a:pPr marL="1371600" lvl="2" indent="-457200" algn="just">
              <a:lnSpc>
                <a:spcPct val="90000"/>
              </a:lnSpc>
              <a:spcBef>
                <a:spcPct val="20000"/>
              </a:spcBef>
              <a:buFontTx/>
              <a:buChar char="•"/>
            </a:pPr>
            <a:r>
              <a:rPr lang="tr-TR" sz="1400" dirty="0">
                <a:solidFill>
                  <a:srgbClr val="000000"/>
                </a:solidFill>
                <a:cs typeface="Times New Roman" pitchFamily="18" charset="0"/>
              </a:rPr>
              <a:t>Klinik ve araştırma </a:t>
            </a:r>
            <a:r>
              <a:rPr lang="tr-TR" sz="1400" dirty="0" err="1">
                <a:solidFill>
                  <a:srgbClr val="000000"/>
                </a:solidFill>
                <a:cs typeface="Times New Roman" pitchFamily="18" charset="0"/>
              </a:rPr>
              <a:t>laboratuarları</a:t>
            </a:r>
            <a:r>
              <a:rPr lang="tr-TR" sz="1400" dirty="0">
                <a:solidFill>
                  <a:srgbClr val="000000"/>
                </a:solidFill>
                <a:cs typeface="Times New Roman" pitchFamily="18" charset="0"/>
              </a:rPr>
              <a:t>,</a:t>
            </a:r>
          </a:p>
          <a:p>
            <a:pPr marL="1371600" lvl="2" indent="-457200" algn="just">
              <a:lnSpc>
                <a:spcPct val="90000"/>
              </a:lnSpc>
              <a:spcBef>
                <a:spcPct val="20000"/>
              </a:spcBef>
              <a:buFontTx/>
              <a:buChar char="•"/>
            </a:pPr>
            <a:r>
              <a:rPr lang="tr-TR" sz="1400" dirty="0" err="1">
                <a:solidFill>
                  <a:srgbClr val="000000"/>
                </a:solidFill>
                <a:cs typeface="Times New Roman" pitchFamily="18" charset="0"/>
              </a:rPr>
              <a:t>Dental</a:t>
            </a:r>
            <a:r>
              <a:rPr lang="tr-TR" sz="1400" dirty="0">
                <a:solidFill>
                  <a:srgbClr val="000000"/>
                </a:solidFill>
                <a:cs typeface="Times New Roman" pitchFamily="18" charset="0"/>
              </a:rPr>
              <a:t>	muayene,</a:t>
            </a:r>
          </a:p>
          <a:p>
            <a:pPr marL="1371600" lvl="2" indent="-457200" algn="just">
              <a:lnSpc>
                <a:spcPct val="90000"/>
              </a:lnSpc>
              <a:spcBef>
                <a:spcPct val="20000"/>
              </a:spcBef>
              <a:buFontTx/>
              <a:buChar char="•"/>
            </a:pPr>
            <a:r>
              <a:rPr lang="tr-TR" sz="1400" dirty="0">
                <a:solidFill>
                  <a:srgbClr val="000000"/>
                </a:solidFill>
                <a:cs typeface="Times New Roman" pitchFamily="18" charset="0"/>
              </a:rPr>
              <a:t>Hastane atıkları ve yok edilmesi,</a:t>
            </a:r>
          </a:p>
          <a:p>
            <a:pPr marL="609600" indent="-609600" algn="just">
              <a:lnSpc>
                <a:spcPct val="90000"/>
              </a:lnSpc>
              <a:spcBef>
                <a:spcPct val="20000"/>
              </a:spcBef>
              <a:buFontTx/>
              <a:buAutoNum type="arabicPeriod"/>
            </a:pPr>
            <a:r>
              <a:rPr lang="tr-TR" sz="1400" b="1" dirty="0">
                <a:solidFill>
                  <a:srgbClr val="000000"/>
                </a:solidFill>
                <a:cs typeface="Times New Roman" pitchFamily="18" charset="0"/>
              </a:rPr>
              <a:t>Kişisel bakım</a:t>
            </a:r>
            <a:r>
              <a:rPr lang="tr-TR" sz="1400" dirty="0">
                <a:solidFill>
                  <a:srgbClr val="000000"/>
                </a:solidFill>
                <a:cs typeface="Times New Roman" pitchFamily="18" charset="0"/>
              </a:rPr>
              <a:t>:	</a:t>
            </a:r>
          </a:p>
          <a:p>
            <a:pPr marL="1371600" lvl="2" indent="-457200" algn="just">
              <a:lnSpc>
                <a:spcPct val="90000"/>
              </a:lnSpc>
              <a:spcBef>
                <a:spcPct val="20000"/>
              </a:spcBef>
              <a:buFontTx/>
              <a:buChar char="•"/>
            </a:pPr>
            <a:r>
              <a:rPr lang="tr-TR" sz="1400" dirty="0">
                <a:solidFill>
                  <a:srgbClr val="000000"/>
                </a:solidFill>
                <a:cs typeface="Times New Roman" pitchFamily="18" charset="0"/>
              </a:rPr>
              <a:t>Saç bakımı,</a:t>
            </a:r>
          </a:p>
          <a:p>
            <a:pPr marL="1371600" lvl="2" indent="-457200" algn="just">
              <a:lnSpc>
                <a:spcPct val="90000"/>
              </a:lnSpc>
              <a:spcBef>
                <a:spcPct val="20000"/>
              </a:spcBef>
              <a:buFontTx/>
              <a:buChar char="•"/>
            </a:pPr>
            <a:r>
              <a:rPr lang="tr-TR" sz="1400" dirty="0">
                <a:solidFill>
                  <a:srgbClr val="000000"/>
                </a:solidFill>
                <a:cs typeface="Times New Roman" pitchFamily="18" charset="0"/>
              </a:rPr>
              <a:t>Vücut bakımı,	</a:t>
            </a:r>
          </a:p>
          <a:p>
            <a:pPr marL="609600" indent="-609600" algn="just">
              <a:lnSpc>
                <a:spcPct val="90000"/>
              </a:lnSpc>
              <a:spcBef>
                <a:spcPct val="20000"/>
              </a:spcBef>
              <a:buFontTx/>
              <a:buAutoNum type="arabicPeriod"/>
            </a:pPr>
            <a:r>
              <a:rPr lang="tr-TR" sz="1400" b="1" dirty="0" err="1">
                <a:solidFill>
                  <a:srgbClr val="000000"/>
                </a:solidFill>
                <a:cs typeface="Times New Roman" pitchFamily="18" charset="0"/>
              </a:rPr>
              <a:t>Biyoteknoloji</a:t>
            </a:r>
            <a:r>
              <a:rPr lang="tr-TR" sz="1400" b="1" dirty="0">
                <a:solidFill>
                  <a:srgbClr val="000000"/>
                </a:solidFill>
                <a:cs typeface="Times New Roman" pitchFamily="18" charset="0"/>
              </a:rPr>
              <a:t> üretim işlemleri,</a:t>
            </a:r>
          </a:p>
          <a:p>
            <a:pPr marL="609600" indent="-609600" algn="just">
              <a:lnSpc>
                <a:spcPct val="90000"/>
              </a:lnSpc>
              <a:spcBef>
                <a:spcPct val="20000"/>
              </a:spcBef>
              <a:buFontTx/>
              <a:buAutoNum type="arabicPeriod"/>
            </a:pPr>
            <a:r>
              <a:rPr lang="tr-TR" sz="1400" b="1" dirty="0" err="1">
                <a:solidFill>
                  <a:srgbClr val="000000"/>
                </a:solidFill>
                <a:cs typeface="Times New Roman" pitchFamily="18" charset="0"/>
              </a:rPr>
              <a:t>Farmasötik</a:t>
            </a:r>
            <a:r>
              <a:rPr lang="tr-TR" sz="1400" b="1" dirty="0">
                <a:solidFill>
                  <a:srgbClr val="000000"/>
                </a:solidFill>
                <a:cs typeface="Times New Roman" pitchFamily="18" charset="0"/>
              </a:rPr>
              <a:t>,</a:t>
            </a:r>
          </a:p>
          <a:p>
            <a:pPr marL="609600" indent="-609600" algn="just">
              <a:lnSpc>
                <a:spcPct val="90000"/>
              </a:lnSpc>
              <a:spcBef>
                <a:spcPct val="20000"/>
              </a:spcBef>
              <a:buFontTx/>
              <a:buAutoNum type="arabicPeriod"/>
            </a:pPr>
            <a:r>
              <a:rPr lang="tr-TR" sz="1400" b="1" dirty="0">
                <a:solidFill>
                  <a:srgbClr val="000000"/>
                </a:solidFill>
                <a:cs typeface="Times New Roman" pitchFamily="18" charset="0"/>
              </a:rPr>
              <a:t>Günlük bakım merkezleri,	</a:t>
            </a:r>
          </a:p>
          <a:p>
            <a:pPr marL="609600" indent="-609600" algn="just">
              <a:lnSpc>
                <a:spcPct val="90000"/>
              </a:lnSpc>
              <a:spcBef>
                <a:spcPct val="20000"/>
              </a:spcBef>
              <a:buFontTx/>
              <a:buAutoNum type="arabicPeriod"/>
            </a:pPr>
            <a:r>
              <a:rPr lang="tr-TR" sz="1400" b="1" dirty="0">
                <a:solidFill>
                  <a:srgbClr val="000000"/>
                </a:solidFill>
                <a:cs typeface="Times New Roman" pitchFamily="18" charset="0"/>
              </a:rPr>
              <a:t>Bina onarımı işleri,		</a:t>
            </a:r>
          </a:p>
          <a:p>
            <a:pPr marL="609600" indent="-609600" algn="just">
              <a:lnSpc>
                <a:spcPct val="90000"/>
              </a:lnSpc>
              <a:spcBef>
                <a:spcPct val="20000"/>
              </a:spcBef>
              <a:buFontTx/>
              <a:buAutoNum type="arabicPeriod"/>
            </a:pPr>
            <a:r>
              <a:rPr lang="tr-TR" sz="1400" b="1" dirty="0">
                <a:solidFill>
                  <a:srgbClr val="000000"/>
                </a:solidFill>
                <a:cs typeface="Times New Roman" pitchFamily="18" charset="0"/>
              </a:rPr>
              <a:t>Katı ve sıvı atıkların yok edilmesi,</a:t>
            </a:r>
          </a:p>
          <a:p>
            <a:pPr marL="609600" indent="-609600">
              <a:lnSpc>
                <a:spcPct val="90000"/>
              </a:lnSpc>
              <a:spcBef>
                <a:spcPct val="20000"/>
              </a:spcBef>
              <a:buFontTx/>
              <a:buChar char="•"/>
            </a:pPr>
            <a:r>
              <a:rPr lang="tr-TR" sz="1400" b="1" dirty="0">
                <a:solidFill>
                  <a:srgbClr val="000000"/>
                </a:solidFill>
                <a:cs typeface="Times New Roman" pitchFamily="18" charset="0"/>
              </a:rPr>
              <a:t>Endüstriyel atıkların yok edilmesi,	</a:t>
            </a:r>
            <a:r>
              <a:rPr lang="tr-TR" sz="1400" dirty="0"/>
              <a:t> 	</a:t>
            </a:r>
          </a:p>
        </p:txBody>
      </p:sp>
    </p:spTree>
    <p:extLst>
      <p:ext uri="{BB962C8B-B14F-4D97-AF65-F5344CB8AC3E}">
        <p14:creationId xmlns:p14="http://schemas.microsoft.com/office/powerpoint/2010/main" val="14856780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a:xfrm>
            <a:off x="539552" y="548680"/>
            <a:ext cx="8229600" cy="1143000"/>
          </a:xfrm>
        </p:spPr>
        <p:txBody>
          <a:bodyPr>
            <a:normAutofit fontScale="90000"/>
          </a:bodyPr>
          <a:lstStyle/>
          <a:p>
            <a:pPr eaLnBrk="1" hangingPunct="1"/>
            <a:r>
              <a:rPr lang="tr-TR" u="sng" dirty="0" smtClean="0">
                <a:latin typeface="+mj-lt"/>
              </a:rPr>
              <a:t>Enfeksiyon etkenlerinin bulaşma  yolları</a:t>
            </a:r>
            <a:r>
              <a:rPr lang="tr-TR" dirty="0" smtClean="0">
                <a:latin typeface="+mj-lt"/>
              </a:rPr>
              <a:t/>
            </a:r>
            <a:br>
              <a:rPr lang="tr-TR" dirty="0" smtClean="0">
                <a:latin typeface="+mj-lt"/>
              </a:rPr>
            </a:br>
            <a:endParaRPr lang="tr-TR" dirty="0" smtClean="0">
              <a:latin typeface="+mj-lt"/>
            </a:endParaRPr>
          </a:p>
        </p:txBody>
      </p:sp>
      <p:sp>
        <p:nvSpPr>
          <p:cNvPr id="32771" name="2 İçerik Yer Tutucusu"/>
          <p:cNvSpPr>
            <a:spLocks noGrp="1"/>
          </p:cNvSpPr>
          <p:nvPr>
            <p:ph idx="1"/>
          </p:nvPr>
        </p:nvSpPr>
        <p:spPr>
          <a:xfrm>
            <a:off x="457200" y="1571625"/>
            <a:ext cx="8229600" cy="4752975"/>
          </a:xfrm>
        </p:spPr>
        <p:txBody>
          <a:bodyPr/>
          <a:lstStyle/>
          <a:p>
            <a:pPr marL="571500" indent="-571500" eaLnBrk="1" hangingPunct="1">
              <a:buFont typeface="Calibri" pitchFamily="34" charset="0"/>
              <a:buAutoNum type="romanUcPeriod"/>
            </a:pPr>
            <a:r>
              <a:rPr lang="tr-TR" sz="3200" smtClean="0">
                <a:latin typeface="+mj-lt"/>
              </a:rPr>
              <a:t>Çalışma ortamı ve hava</a:t>
            </a:r>
            <a:r>
              <a:rPr lang="tr-TR" sz="3200" b="1" u="sng" smtClean="0">
                <a:latin typeface="+mj-lt"/>
              </a:rPr>
              <a:t> </a:t>
            </a:r>
            <a:r>
              <a:rPr lang="tr-TR" sz="3200" smtClean="0">
                <a:latin typeface="+mj-lt"/>
              </a:rPr>
              <a:t>temas</a:t>
            </a:r>
          </a:p>
          <a:p>
            <a:pPr marL="571500" indent="-571500" eaLnBrk="1" hangingPunct="1">
              <a:buFont typeface="Calibri" pitchFamily="34" charset="0"/>
              <a:buAutoNum type="romanUcPeriod"/>
            </a:pPr>
            <a:r>
              <a:rPr lang="tr-TR" sz="3200" smtClean="0">
                <a:latin typeface="+mj-lt"/>
              </a:rPr>
              <a:t>Ortak kullanılan giysi, araç ve gereçler..</a:t>
            </a:r>
          </a:p>
          <a:p>
            <a:pPr marL="571500" indent="-571500" eaLnBrk="1" hangingPunct="1">
              <a:buFont typeface="Calibri" pitchFamily="34" charset="0"/>
              <a:buAutoNum type="romanUcPeriod"/>
            </a:pPr>
            <a:r>
              <a:rPr lang="tr-TR" sz="3200" smtClean="0">
                <a:latin typeface="+mj-lt"/>
              </a:rPr>
              <a:t>Vektörler(etkeni taşıyan canlı konakçılar)</a:t>
            </a:r>
          </a:p>
          <a:p>
            <a:pPr marL="571500" indent="-571500" eaLnBrk="1" hangingPunct="1">
              <a:buFont typeface="Calibri" pitchFamily="34" charset="0"/>
              <a:buAutoNum type="romanUcPeriod"/>
            </a:pPr>
            <a:r>
              <a:rPr lang="tr-TR" sz="3200" smtClean="0">
                <a:latin typeface="+mj-lt"/>
              </a:rPr>
              <a:t>Kan ve kan ürünleri çalışma ortamı enfeksiyon zincirinin tüm halkalarını içeren önemli bir rol oynamaktadır </a:t>
            </a:r>
          </a:p>
          <a:p>
            <a:pPr marL="571500" indent="-571500" eaLnBrk="1" hangingPunct="1"/>
            <a:endParaRPr lang="tr-TR" sz="3200" smtClean="0">
              <a:latin typeface="+mj-lt"/>
            </a:endParaRPr>
          </a:p>
        </p:txBody>
      </p:sp>
      <p:sp>
        <p:nvSpPr>
          <p:cNvPr id="17413" name="4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866D907-E53C-4175-BDA4-0F0B34A7AEEF}" type="slidenum">
              <a:rPr lang="tr-TR"/>
              <a:pPr>
                <a:defRPr/>
              </a:pPr>
              <a:t>9</a:t>
            </a:fld>
            <a:endParaRPr lang="tr-TR"/>
          </a:p>
        </p:txBody>
      </p:sp>
    </p:spTree>
    <p:extLst>
      <p:ext uri="{BB962C8B-B14F-4D97-AF65-F5344CB8AC3E}">
        <p14:creationId xmlns:p14="http://schemas.microsoft.com/office/powerpoint/2010/main" val="384358481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5490</TotalTime>
  <Words>2400</Words>
  <Application>Microsoft Office PowerPoint</Application>
  <PresentationFormat>Ekran Gösterisi (4:3)</PresentationFormat>
  <Paragraphs>442</Paragraphs>
  <Slides>40</Slides>
  <Notes>7</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40</vt:i4>
      </vt:variant>
    </vt:vector>
  </HeadingPairs>
  <TitlesOfParts>
    <vt:vector size="47" baseType="lpstr">
      <vt:lpstr>Arial</vt:lpstr>
      <vt:lpstr>Calibri</vt:lpstr>
      <vt:lpstr>Comic Sans MS</vt:lpstr>
      <vt:lpstr>Constantia</vt:lpstr>
      <vt:lpstr>Times New Roman</vt:lpstr>
      <vt:lpstr>Wingdings</vt:lpstr>
      <vt:lpstr>Diseño predeterminado</vt:lpstr>
      <vt:lpstr>BİYOLOJİK RİSK ETKENLERİ</vt:lpstr>
      <vt:lpstr>Mesleki tehlikeler  </vt:lpstr>
      <vt:lpstr>BİYOLOJİK ETKENLER -TANIMLAMA</vt:lpstr>
      <vt:lpstr>BİYOLOJİK ETKENLER, ENFEKSİYON RİSK DÜZEYİNE GÖRE 4 RİSK GRUBUNDA SINIFLANDIRILIR: </vt:lpstr>
      <vt:lpstr>PowerPoint Sunusu</vt:lpstr>
      <vt:lpstr>Grup IV</vt:lpstr>
      <vt:lpstr>Mesleki Biyolojik Risklere Maruz Kalınan Sektörler </vt:lpstr>
      <vt:lpstr>PowerPoint Sunusu</vt:lpstr>
      <vt:lpstr>Enfeksiyon etkenlerinin bulaşma  yolları </vt:lpstr>
      <vt:lpstr>PowerPoint Sunusu</vt:lpstr>
      <vt:lpstr>Mikroorganizma  Nedir ? </vt:lpstr>
      <vt:lpstr> Mİkroorganizmalar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Kapsam </vt:lpstr>
      <vt:lpstr>Risklerin belirlenmesi ve değerlendirilmesi </vt:lpstr>
      <vt:lpstr>PowerPoint Sunusu</vt:lpstr>
      <vt:lpstr>PowerPoint Sunusu</vt:lpstr>
      <vt:lpstr> İkâme  </vt:lpstr>
      <vt:lpstr>Risklerin azaltılması </vt:lpstr>
      <vt:lpstr>Nasıl?</vt:lpstr>
      <vt:lpstr>PowerPoint Sunusu</vt:lpstr>
      <vt:lpstr>Hijyen ve kişisel korunma </vt:lpstr>
      <vt:lpstr>PowerPoint Sunusu</vt:lpstr>
      <vt:lpstr>PowerPoint Sunusu</vt:lpstr>
      <vt:lpstr>Çalışanların eğitimi ve bilgilendirilmesi </vt:lpstr>
      <vt:lpstr>PowerPoint Sunusu</vt:lpstr>
      <vt:lpstr>Bakanlığa bildirim </vt:lpstr>
      <vt:lpstr>Sağlık gözetimi </vt:lpstr>
      <vt:lpstr>PowerPoint Sunusu</vt:lpstr>
      <vt:lpstr>PowerPoint Sunusu</vt:lpstr>
      <vt:lpstr>PowerPoint Sunusu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EGİTİM</cp:lastModifiedBy>
  <cp:revision>670</cp:revision>
  <dcterms:created xsi:type="dcterms:W3CDTF">2010-05-23T14:28:12Z</dcterms:created>
  <dcterms:modified xsi:type="dcterms:W3CDTF">2019-03-21T11:24:50Z</dcterms:modified>
</cp:coreProperties>
</file>