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4" r:id="rId69"/>
    <p:sldId id="395" r:id="rId70"/>
    <p:sldId id="396" r:id="rId71"/>
    <p:sldId id="397" r:id="rId72"/>
    <p:sldId id="398" r:id="rId73"/>
    <p:sldId id="399" r:id="rId74"/>
    <p:sldId id="400"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419" r:id="rId94"/>
    <p:sldId id="420" r:id="rId95"/>
    <p:sldId id="421" r:id="rId96"/>
    <p:sldId id="422" r:id="rId97"/>
    <p:sldId id="325" r:id="rId9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5" autoAdjust="0"/>
    <p:restoredTop sz="94669" autoAdjust="0"/>
  </p:normalViewPr>
  <p:slideViewPr>
    <p:cSldViewPr>
      <p:cViewPr>
        <p:scale>
          <a:sx n="96" d="100"/>
          <a:sy n="96" d="100"/>
        </p:scale>
        <p:origin x="-907" y="-24"/>
      </p:cViewPr>
      <p:guideLst>
        <p:guide orient="horz" pos="2160"/>
        <p:guide pos="2880"/>
      </p:guideLst>
    </p:cSldViewPr>
  </p:slideViewPr>
  <p:outlineViewPr>
    <p:cViewPr>
      <p:scale>
        <a:sx n="33" d="100"/>
        <a:sy n="33" d="100"/>
      </p:scale>
      <p:origin x="0" y="6857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935-25B5-4E1D-BB3F-213E10897BDF}" type="datetimeFigureOut">
              <a:rPr lang="tr-TR" smtClean="0"/>
              <a:pPr/>
              <a:t>7.11.2018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B0CC-053C-4EE5-9259-30C74642B01C}" type="slidenum">
              <a:rPr lang="tr-TR" smtClean="0"/>
              <a:pPr/>
              <a:t>‹#›</a:t>
            </a:fld>
            <a:endParaRPr lang="tr-TR"/>
          </a:p>
        </p:txBody>
      </p:sp>
    </p:spTree>
    <p:extLst>
      <p:ext uri="{BB962C8B-B14F-4D97-AF65-F5344CB8AC3E}">
        <p14:creationId xmlns:p14="http://schemas.microsoft.com/office/powerpoint/2010/main" val="2632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47901CF-90B9-4219-86A3-EB48D7EA635C}" type="slidenum">
              <a:rPr lang="tr-TR" altLang="tr-TR" sz="1200" b="0" smtClean="0">
                <a:solidFill>
                  <a:schemeClr val="tx1"/>
                </a:solidFill>
              </a:rPr>
              <a:pPr eaLnBrk="1" hangingPunct="1"/>
              <a:t>3</a:t>
            </a:fld>
            <a:endParaRPr lang="tr-TR" altLang="tr-TR" sz="1200" b="0" smtClean="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588D492-BC2A-49E2-B19E-4989D5288E05}" type="slidenum">
              <a:rPr lang="tr-TR" altLang="tr-TR" sz="1200" b="0" smtClean="0">
                <a:solidFill>
                  <a:schemeClr val="tx1"/>
                </a:solidFill>
              </a:rPr>
              <a:pPr eaLnBrk="1" hangingPunct="1"/>
              <a:t>14</a:t>
            </a:fld>
            <a:endParaRPr lang="tr-TR" altLang="tr-TR" sz="1200" b="0" smtClean="0">
              <a:solidFill>
                <a:schemeClr val="tx1"/>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2F86D15-9EE0-4F65-9C00-14AAF21EE12E}" type="slidenum">
              <a:rPr lang="tr-TR" altLang="tr-TR" sz="1200" b="0" smtClean="0">
                <a:solidFill>
                  <a:schemeClr val="tx1"/>
                </a:solidFill>
              </a:rPr>
              <a:pPr eaLnBrk="1" hangingPunct="1"/>
              <a:t>15</a:t>
            </a:fld>
            <a:endParaRPr lang="tr-TR" altLang="tr-TR" sz="1200" b="0" smtClean="0">
              <a:solidFill>
                <a:schemeClr val="tx1"/>
              </a:solidFill>
            </a:endParaRPr>
          </a:p>
        </p:txBody>
      </p:sp>
      <p:sp>
        <p:nvSpPr>
          <p:cNvPr id="113667" name="Slayt Görüntüsü Yer Tutucusu 1"/>
          <p:cNvSpPr>
            <a:spLocks noGrp="1" noRot="1" noChangeAspect="1" noTextEdit="1"/>
          </p:cNvSpPr>
          <p:nvPr>
            <p:ph type="sldImg"/>
          </p:nvPr>
        </p:nvSpPr>
        <p:spPr>
          <a:ln/>
        </p:spPr>
      </p:sp>
      <p:sp>
        <p:nvSpPr>
          <p:cNvPr id="113668"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
        <p:nvSpPr>
          <p:cNvPr id="113669"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algn="r" eaLnBrk="1" hangingPunct="1"/>
            <a:fld id="{9F8D7902-175F-473F-95BD-CA6342704AE6}" type="slidenum">
              <a:rPr lang="tr-TR" altLang="tr-TR" sz="1200" b="0">
                <a:solidFill>
                  <a:schemeClr val="tx1"/>
                </a:solidFill>
                <a:latin typeface="Arial" charset="0"/>
                <a:cs typeface="Arial" charset="0"/>
              </a:rPr>
              <a:pPr algn="r" eaLnBrk="1" hangingPunct="1"/>
              <a:t>15</a:t>
            </a:fld>
            <a:endParaRPr lang="tr-TR" altLang="tr-TR" sz="1200" b="0">
              <a:solidFill>
                <a:schemeClr val="tx1"/>
              </a:solidFill>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0B08907-84E7-42E1-9F78-372A0C5BF8F2}" type="slidenum">
              <a:rPr lang="tr-TR" altLang="tr-TR" sz="1200" b="0" smtClean="0">
                <a:solidFill>
                  <a:schemeClr val="tx1"/>
                </a:solidFill>
                <a:cs typeface="Arial" charset="0"/>
              </a:rPr>
              <a:pPr eaLnBrk="1" hangingPunct="1"/>
              <a:t>16</a:t>
            </a:fld>
            <a:endParaRPr lang="tr-TR" altLang="tr-TR" sz="1200" b="0" smtClean="0">
              <a:solidFill>
                <a:schemeClr val="tx1"/>
              </a:solidFill>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D3F9386-8115-4773-A591-7F28076FA9F9}" type="slidenum">
              <a:rPr lang="tr-TR" altLang="tr-TR" sz="1200" b="0" smtClean="0">
                <a:solidFill>
                  <a:schemeClr val="tx1"/>
                </a:solidFill>
                <a:cs typeface="Arial" charset="0"/>
              </a:rPr>
              <a:pPr eaLnBrk="1" hangingPunct="1"/>
              <a:t>18</a:t>
            </a:fld>
            <a:endParaRPr lang="tr-TR" altLang="tr-TR" sz="1200" b="0" smtClean="0">
              <a:solidFill>
                <a:schemeClr val="tx1"/>
              </a:solidFill>
              <a:cs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4E2034B-2CC4-4FF2-A6AD-F8773DEE69B9}" type="slidenum">
              <a:rPr lang="en-US" altLang="tr-TR" sz="1200" b="0" smtClean="0">
                <a:solidFill>
                  <a:schemeClr val="tx1"/>
                </a:solidFill>
                <a:cs typeface="Times New Roman" pitchFamily="18" charset="0"/>
              </a:rPr>
              <a:pPr eaLnBrk="1" hangingPunct="1"/>
              <a:t>19</a:t>
            </a:fld>
            <a:endParaRPr lang="en-US" altLang="tr-TR" sz="1200" b="0" smtClean="0">
              <a:solidFill>
                <a:schemeClr val="tx1"/>
              </a:solidFill>
              <a:cs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2624AD4-A310-440E-B028-6F8F0080D907}" type="slidenum">
              <a:rPr lang="en-US" altLang="tr-TR" sz="1200" b="0" smtClean="0">
                <a:solidFill>
                  <a:schemeClr val="tx1"/>
                </a:solidFill>
                <a:cs typeface="Times New Roman" pitchFamily="18" charset="0"/>
              </a:rPr>
              <a:pPr eaLnBrk="1" hangingPunct="1"/>
              <a:t>20</a:t>
            </a:fld>
            <a:endParaRPr lang="en-US" altLang="tr-TR" sz="1200" b="0" smtClean="0">
              <a:solidFill>
                <a:schemeClr val="tx1"/>
              </a:solidFill>
              <a:cs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C92831B-9325-4667-8B7D-0416CB1C14BA}" type="slidenum">
              <a:rPr lang="tr-TR" altLang="tr-TR" sz="1200" b="0" smtClean="0">
                <a:solidFill>
                  <a:schemeClr val="tx1"/>
                </a:solidFill>
              </a:rPr>
              <a:pPr eaLnBrk="1" hangingPunct="1"/>
              <a:t>21</a:t>
            </a:fld>
            <a:endParaRPr lang="tr-TR" altLang="tr-TR" sz="1200" b="0" smtClean="0">
              <a:solidFill>
                <a:schemeClr val="tx1"/>
              </a:solidFill>
            </a:endParaRPr>
          </a:p>
        </p:txBody>
      </p:sp>
      <p:sp>
        <p:nvSpPr>
          <p:cNvPr id="118787" name="Slayt Görüntüsü Yer Tutucusu 1"/>
          <p:cNvSpPr>
            <a:spLocks noGrp="1" noRot="1" noChangeAspect="1" noTextEdit="1"/>
          </p:cNvSpPr>
          <p:nvPr>
            <p:ph type="sldImg"/>
          </p:nvPr>
        </p:nvSpPr>
        <p:spPr>
          <a:ln/>
        </p:spPr>
      </p:sp>
      <p:sp>
        <p:nvSpPr>
          <p:cNvPr id="118788"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
        <p:nvSpPr>
          <p:cNvPr id="118789"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algn="r" eaLnBrk="1" hangingPunct="1"/>
            <a:fld id="{2B90787B-ECD4-4173-A99A-9BEA5C659D03}" type="slidenum">
              <a:rPr lang="tr-TR" altLang="tr-TR" sz="1200" b="0">
                <a:solidFill>
                  <a:schemeClr val="tx1"/>
                </a:solidFill>
                <a:latin typeface="Arial" charset="0"/>
                <a:cs typeface="Arial" charset="0"/>
              </a:rPr>
              <a:pPr algn="r" eaLnBrk="1" hangingPunct="1"/>
              <a:t>21</a:t>
            </a:fld>
            <a:endParaRPr lang="tr-TR" altLang="tr-TR" sz="1200" b="0">
              <a:solidFill>
                <a:schemeClr val="tx1"/>
              </a:solidFill>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C4965F4-0AEC-40B2-923E-B9272FD014D1}" type="slidenum">
              <a:rPr lang="tr-TR" altLang="tr-TR" sz="1200" b="0" smtClean="0">
                <a:solidFill>
                  <a:schemeClr val="tx1"/>
                </a:solidFill>
              </a:rPr>
              <a:pPr eaLnBrk="1" hangingPunct="1"/>
              <a:t>27</a:t>
            </a:fld>
            <a:endParaRPr lang="tr-TR" altLang="tr-TR" sz="1200" b="0" smtClean="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BE46AE2-2D72-4675-8BC1-01C697AFF1A4}" type="slidenum">
              <a:rPr lang="tr-TR" altLang="tr-TR" sz="1200" b="0" smtClean="0">
                <a:solidFill>
                  <a:schemeClr val="tx1"/>
                </a:solidFill>
              </a:rPr>
              <a:pPr eaLnBrk="1" hangingPunct="1"/>
              <a:t>28</a:t>
            </a:fld>
            <a:endParaRPr lang="tr-TR" altLang="tr-TR" sz="1200" b="0" smtClean="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A4607F4-0160-4C8A-AE6E-671C2011ED31}" type="slidenum">
              <a:rPr lang="tr-TR" altLang="tr-TR" sz="1200" b="0" smtClean="0">
                <a:solidFill>
                  <a:schemeClr val="tx1"/>
                </a:solidFill>
              </a:rPr>
              <a:pPr eaLnBrk="1" hangingPunct="1"/>
              <a:t>30</a:t>
            </a:fld>
            <a:endParaRPr lang="tr-TR" altLang="tr-TR" sz="1200" b="0" smtClean="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AC50B97-AECF-458A-9CD0-704CBC260F87}" type="slidenum">
              <a:rPr lang="tr-TR" altLang="tr-TR" sz="1200" b="0" smtClean="0">
                <a:solidFill>
                  <a:schemeClr val="tx1"/>
                </a:solidFill>
              </a:rPr>
              <a:pPr eaLnBrk="1" hangingPunct="1"/>
              <a:t>4</a:t>
            </a:fld>
            <a:endParaRPr lang="tr-TR" altLang="tr-TR" sz="1200" b="0" smtClean="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5665A72-2B4E-4802-92E7-255F2BE571A6}" type="slidenum">
              <a:rPr lang="tr-TR" altLang="tr-TR" sz="1200" b="0" smtClean="0">
                <a:solidFill>
                  <a:schemeClr val="tx1"/>
                </a:solidFill>
              </a:rPr>
              <a:pPr eaLnBrk="1" hangingPunct="1"/>
              <a:t>32</a:t>
            </a:fld>
            <a:endParaRPr lang="tr-TR" altLang="tr-TR" sz="1200" b="0" smtClean="0">
              <a:solidFill>
                <a:schemeClr val="tx1"/>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8BB576E-8051-4C42-A33A-41431CFA9B94}" type="slidenum">
              <a:rPr lang="tr-TR" altLang="tr-TR" sz="1200" b="0" smtClean="0">
                <a:solidFill>
                  <a:schemeClr val="tx1"/>
                </a:solidFill>
              </a:rPr>
              <a:pPr eaLnBrk="1" hangingPunct="1"/>
              <a:t>33</a:t>
            </a:fld>
            <a:endParaRPr lang="tr-TR" altLang="tr-TR" sz="1200" b="0" smtClean="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E4F3363-2CB4-439A-B613-A5749CA4915B}" type="slidenum">
              <a:rPr lang="tr-TR" altLang="tr-TR" sz="1200" b="0" smtClean="0">
                <a:solidFill>
                  <a:schemeClr val="tx1"/>
                </a:solidFill>
                <a:cs typeface="Arial" charset="0"/>
              </a:rPr>
              <a:pPr eaLnBrk="1" hangingPunct="1"/>
              <a:t>36</a:t>
            </a:fld>
            <a:endParaRPr lang="tr-TR" altLang="tr-TR" sz="1200" b="0" smtClean="0">
              <a:solidFill>
                <a:schemeClr val="tx1"/>
              </a:solidFill>
              <a:cs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7EAD51D-5C65-4052-B0D2-AC6C9B71317B}" type="slidenum">
              <a:rPr lang="tr-TR" altLang="tr-TR" sz="1200" b="0" smtClean="0">
                <a:solidFill>
                  <a:schemeClr val="tx1"/>
                </a:solidFill>
              </a:rPr>
              <a:pPr eaLnBrk="1" hangingPunct="1"/>
              <a:t>39</a:t>
            </a:fld>
            <a:endParaRPr lang="tr-TR" altLang="tr-TR" sz="1200" b="0" smtClean="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B9ED6DB-F19A-48A0-990F-07B732C65ED2}" type="slidenum">
              <a:rPr lang="tr-TR" altLang="tr-TR" sz="1200" b="0" smtClean="0">
                <a:solidFill>
                  <a:schemeClr val="tx1"/>
                </a:solidFill>
              </a:rPr>
              <a:pPr eaLnBrk="1" hangingPunct="1"/>
              <a:t>40</a:t>
            </a:fld>
            <a:endParaRPr lang="tr-TR" altLang="tr-TR" sz="1200" b="0" smtClean="0">
              <a:solidFill>
                <a:schemeClr val="tx1"/>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7E77E71-D50A-4B34-BC20-AE145688E01B}" type="slidenum">
              <a:rPr lang="tr-TR" altLang="tr-TR" sz="1200" b="0" smtClean="0">
                <a:solidFill>
                  <a:schemeClr val="tx1"/>
                </a:solidFill>
              </a:rPr>
              <a:pPr eaLnBrk="1" hangingPunct="1"/>
              <a:t>41</a:t>
            </a:fld>
            <a:endParaRPr lang="tr-TR" altLang="tr-TR" sz="1200" b="0" smtClean="0">
              <a:solidFill>
                <a:schemeClr val="tx1"/>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EBBB58D4-69A2-4229-8280-CD671D83D518}" type="slidenum">
              <a:rPr lang="tr-TR" altLang="tr-TR" sz="1200" b="0" smtClean="0">
                <a:solidFill>
                  <a:schemeClr val="tx1"/>
                </a:solidFill>
              </a:rPr>
              <a:pPr eaLnBrk="1" hangingPunct="1"/>
              <a:t>42</a:t>
            </a:fld>
            <a:endParaRPr lang="tr-TR" altLang="tr-TR" sz="1200" b="0" smtClean="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25246D0-AC6A-4819-8D11-EC7B684D19A3}" type="slidenum">
              <a:rPr lang="tr-TR" altLang="tr-TR" sz="1200" b="0" smtClean="0">
                <a:solidFill>
                  <a:schemeClr val="tx1"/>
                </a:solidFill>
              </a:rPr>
              <a:pPr eaLnBrk="1" hangingPunct="1"/>
              <a:t>43</a:t>
            </a:fld>
            <a:endParaRPr lang="tr-TR" altLang="tr-TR" sz="1200" b="0" smtClean="0">
              <a:solidFill>
                <a:schemeClr val="tx1"/>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05DE513-F79B-4206-BB05-E58D3C50D6B6}" type="slidenum">
              <a:rPr lang="tr-TR" altLang="tr-TR" sz="1200" b="0" smtClean="0">
                <a:solidFill>
                  <a:schemeClr val="tx1"/>
                </a:solidFill>
              </a:rPr>
              <a:pPr eaLnBrk="1" hangingPunct="1"/>
              <a:t>44</a:t>
            </a:fld>
            <a:endParaRPr lang="tr-TR" altLang="tr-TR" sz="1200" b="0" smtClean="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FD7E7B9-1AAB-49E3-95D5-AE43B168D018}" type="slidenum">
              <a:rPr lang="tr-TR" altLang="tr-TR" sz="1200" b="0" smtClean="0">
                <a:solidFill>
                  <a:schemeClr val="tx1"/>
                </a:solidFill>
              </a:rPr>
              <a:pPr eaLnBrk="1" hangingPunct="1"/>
              <a:t>46</a:t>
            </a:fld>
            <a:endParaRPr lang="tr-TR" altLang="tr-TR" sz="1200" b="0" smtClean="0">
              <a:solidFill>
                <a:schemeClr val="tx1"/>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a:ln/>
        </p:spPr>
      </p:sp>
      <p:sp>
        <p:nvSpPr>
          <p:cNvPr id="105475"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105476"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F27676C-A288-4C5D-8BBA-2D048E866006}" type="slidenum">
              <a:rPr lang="tr-TR" altLang="tr-TR" sz="1200" b="0" smtClean="0">
                <a:solidFill>
                  <a:schemeClr val="tx1"/>
                </a:solidFill>
              </a:rPr>
              <a:pPr eaLnBrk="1" hangingPunct="1"/>
              <a:t>5</a:t>
            </a:fld>
            <a:endParaRPr lang="tr-TR" altLang="tr-TR" sz="1200" b="0" smtClean="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2D2140B-6911-4161-B59D-606C110D4AB6}" type="slidenum">
              <a:rPr lang="tr-TR" altLang="tr-TR" sz="1200" b="0" smtClean="0">
                <a:solidFill>
                  <a:schemeClr val="tx1"/>
                </a:solidFill>
              </a:rPr>
              <a:pPr eaLnBrk="1" hangingPunct="1"/>
              <a:t>47</a:t>
            </a:fld>
            <a:endParaRPr lang="tr-TR" altLang="tr-TR" sz="1200" b="0" smtClean="0">
              <a:solidFill>
                <a:schemeClr val="tx1"/>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4F65542A-6D24-4A40-A4DC-082352283171}" type="slidenum">
              <a:rPr lang="tr-TR" altLang="tr-TR" sz="1200" b="0" smtClean="0">
                <a:solidFill>
                  <a:schemeClr val="tx1"/>
                </a:solidFill>
              </a:rPr>
              <a:pPr eaLnBrk="1" hangingPunct="1"/>
              <a:t>48</a:t>
            </a:fld>
            <a:endParaRPr lang="tr-TR" altLang="tr-TR" sz="1200" b="0" smtClean="0">
              <a:solidFill>
                <a:schemeClr val="tx1"/>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C68C5D5-C835-49B4-90C2-095B60355638}" type="slidenum">
              <a:rPr lang="tr-TR" altLang="tr-TR" sz="1200" b="0" smtClean="0">
                <a:solidFill>
                  <a:schemeClr val="tx1"/>
                </a:solidFill>
              </a:rPr>
              <a:pPr eaLnBrk="1" hangingPunct="1"/>
              <a:t>49</a:t>
            </a:fld>
            <a:endParaRPr lang="tr-TR" altLang="tr-TR" sz="1200" b="0" smtClean="0">
              <a:solidFill>
                <a:schemeClr val="tx1"/>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148A286-02F2-48DD-B5AC-9A8FD51AECDA}" type="slidenum">
              <a:rPr lang="tr-TR" altLang="tr-TR" sz="1200" b="0" smtClean="0">
                <a:solidFill>
                  <a:schemeClr val="tx1"/>
                </a:solidFill>
              </a:rPr>
              <a:pPr eaLnBrk="1" hangingPunct="1"/>
              <a:t>50</a:t>
            </a:fld>
            <a:endParaRPr lang="tr-TR" altLang="tr-TR" sz="1200" b="0" smtClean="0">
              <a:solidFill>
                <a:schemeClr val="tx1"/>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C9AF48C-B94E-436B-8454-969B689402BD}" type="slidenum">
              <a:rPr lang="tr-TR" altLang="tr-TR" sz="1200" b="0" smtClean="0">
                <a:solidFill>
                  <a:schemeClr val="tx1"/>
                </a:solidFill>
              </a:rPr>
              <a:pPr eaLnBrk="1" hangingPunct="1"/>
              <a:t>51</a:t>
            </a:fld>
            <a:endParaRPr lang="tr-TR" altLang="tr-TR" sz="1200" b="0" smtClean="0">
              <a:solidFill>
                <a:schemeClr val="tx1"/>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F7C4F20-26E2-4ED7-8756-16132FE08016}" type="slidenum">
              <a:rPr lang="tr-TR" altLang="tr-TR" sz="1200" b="0" smtClean="0">
                <a:solidFill>
                  <a:schemeClr val="tx1"/>
                </a:solidFill>
              </a:rPr>
              <a:pPr eaLnBrk="1" hangingPunct="1"/>
              <a:t>52</a:t>
            </a:fld>
            <a:endParaRPr lang="tr-TR" altLang="tr-TR" sz="1200" b="0" smtClean="0">
              <a:solidFill>
                <a:schemeClr val="tx1"/>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D820043-0B5C-4134-BE4A-0672EA60BD7D}" type="slidenum">
              <a:rPr lang="tr-TR" altLang="tr-TR" sz="1200" b="0" smtClean="0">
                <a:solidFill>
                  <a:schemeClr val="tx1"/>
                </a:solidFill>
              </a:rPr>
              <a:pPr eaLnBrk="1" hangingPunct="1"/>
              <a:t>56</a:t>
            </a:fld>
            <a:endParaRPr lang="tr-TR" altLang="tr-TR" sz="1200" b="0" smtClean="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8069E0A-4E2D-41AF-93A9-A556449B14DA}" type="slidenum">
              <a:rPr lang="tr-TR" altLang="tr-TR" sz="1200" b="0" smtClean="0">
                <a:solidFill>
                  <a:schemeClr val="tx1"/>
                </a:solidFill>
              </a:rPr>
              <a:pPr eaLnBrk="1" hangingPunct="1"/>
              <a:t>57</a:t>
            </a:fld>
            <a:endParaRPr lang="tr-TR" altLang="tr-TR" sz="1200" b="0" smtClean="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4414215-0FBE-435D-AD54-1006BCCE80A2}" type="slidenum">
              <a:rPr lang="tr-TR" altLang="tr-TR" sz="1200" b="0" smtClean="0">
                <a:solidFill>
                  <a:schemeClr val="tx1"/>
                </a:solidFill>
              </a:rPr>
              <a:pPr eaLnBrk="1" hangingPunct="1"/>
              <a:t>58</a:t>
            </a:fld>
            <a:endParaRPr lang="tr-TR" altLang="tr-TR" sz="1200" b="0" smtClean="0">
              <a:solidFill>
                <a:schemeClr val="tx1"/>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F445265-261C-4BE7-B33B-4CDD476B5231}" type="slidenum">
              <a:rPr lang="tr-TR" altLang="tr-TR" sz="1200" b="0" smtClean="0">
                <a:solidFill>
                  <a:schemeClr val="tx1"/>
                </a:solidFill>
              </a:rPr>
              <a:pPr eaLnBrk="1" hangingPunct="1"/>
              <a:t>59</a:t>
            </a:fld>
            <a:endParaRPr lang="tr-TR" altLang="tr-TR" sz="1200" b="0" smtClean="0">
              <a:solidFill>
                <a:schemeClr val="tx1"/>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C0114A4-9148-4991-A54C-6BA9970679CB}" type="slidenum">
              <a:rPr lang="tr-TR" altLang="tr-TR" sz="1200" b="0" smtClean="0">
                <a:solidFill>
                  <a:schemeClr val="tx1"/>
                </a:solidFill>
              </a:rPr>
              <a:pPr eaLnBrk="1" hangingPunct="1"/>
              <a:t>7</a:t>
            </a:fld>
            <a:endParaRPr lang="tr-TR" altLang="tr-TR" sz="1200" b="0" smtClean="0">
              <a:solidFill>
                <a:schemeClr val="tx1"/>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C32390B-929A-4736-910F-DD900628334D}" type="slidenum">
              <a:rPr lang="tr-TR" altLang="tr-TR" sz="1200" b="0" smtClean="0">
                <a:solidFill>
                  <a:schemeClr val="tx1"/>
                </a:solidFill>
              </a:rPr>
              <a:pPr eaLnBrk="1" hangingPunct="1"/>
              <a:t>60</a:t>
            </a:fld>
            <a:endParaRPr lang="tr-TR" altLang="tr-TR" sz="1200" b="0" smtClean="0">
              <a:solidFill>
                <a:schemeClr val="tx1"/>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8ED2A9B-B510-4244-9EEC-BDE7F29BC63D}" type="slidenum">
              <a:rPr lang="tr-TR" altLang="tr-TR" sz="1200" b="0" smtClean="0">
                <a:solidFill>
                  <a:schemeClr val="tx1"/>
                </a:solidFill>
              </a:rPr>
              <a:pPr eaLnBrk="1" hangingPunct="1"/>
              <a:t>61</a:t>
            </a:fld>
            <a:endParaRPr lang="tr-TR" altLang="tr-TR" sz="1200" b="0" smtClean="0">
              <a:solidFill>
                <a:schemeClr val="tx1"/>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49F6D016-559F-4549-A7FE-9270F461A732}" type="slidenum">
              <a:rPr lang="tr-TR" altLang="tr-TR" sz="1200" b="0" smtClean="0">
                <a:solidFill>
                  <a:schemeClr val="tx1"/>
                </a:solidFill>
              </a:rPr>
              <a:pPr eaLnBrk="1" hangingPunct="1"/>
              <a:t>62</a:t>
            </a:fld>
            <a:endParaRPr lang="tr-TR" altLang="tr-TR" sz="1200" b="0" smtClean="0">
              <a:solidFill>
                <a:schemeClr val="tx1"/>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82C29CF-37E2-42B5-83F1-0A5A960AEA32}" type="slidenum">
              <a:rPr lang="tr-TR" altLang="tr-TR" sz="1200" b="0" smtClean="0">
                <a:solidFill>
                  <a:schemeClr val="tx1"/>
                </a:solidFill>
              </a:rPr>
              <a:pPr eaLnBrk="1" hangingPunct="1"/>
              <a:t>63</a:t>
            </a:fld>
            <a:endParaRPr lang="tr-TR" altLang="tr-TR" sz="1200" b="0" smtClean="0">
              <a:solidFill>
                <a:schemeClr val="tx1"/>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AB2C83C-F98C-43BA-94D6-7C00E01166A0}" type="slidenum">
              <a:rPr lang="tr-TR" altLang="tr-TR" sz="1200" b="0" smtClean="0">
                <a:solidFill>
                  <a:schemeClr val="tx1"/>
                </a:solidFill>
              </a:rPr>
              <a:pPr eaLnBrk="1" hangingPunct="1"/>
              <a:t>64</a:t>
            </a:fld>
            <a:endParaRPr lang="tr-TR" altLang="tr-TR" sz="1200" b="0" smtClean="0">
              <a:solidFill>
                <a:schemeClr val="tx1"/>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604FA1F-D80B-4DA9-B77A-DAE2950D0A6B}" type="slidenum">
              <a:rPr lang="tr-TR" altLang="tr-TR" sz="1200" b="0" smtClean="0">
                <a:solidFill>
                  <a:schemeClr val="tx1"/>
                </a:solidFill>
              </a:rPr>
              <a:pPr eaLnBrk="1" hangingPunct="1"/>
              <a:t>65</a:t>
            </a:fld>
            <a:endParaRPr lang="tr-TR" altLang="tr-TR" sz="1200" b="0" smtClean="0">
              <a:solidFill>
                <a:schemeClr val="tx1"/>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4B8D733-AE3C-4259-8AFA-7A180C90B6DF}" type="slidenum">
              <a:rPr lang="tr-TR" altLang="tr-TR" sz="1200" b="0" smtClean="0">
                <a:solidFill>
                  <a:schemeClr val="tx1"/>
                </a:solidFill>
              </a:rPr>
              <a:pPr eaLnBrk="1" hangingPunct="1"/>
              <a:t>66</a:t>
            </a:fld>
            <a:endParaRPr lang="tr-TR" altLang="tr-TR" sz="1200" b="0" smtClean="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118A5D5-E072-4054-93C5-2EB4F52E81D9}" type="slidenum">
              <a:rPr lang="tr-TR" altLang="tr-TR" sz="1200" b="0" smtClean="0">
                <a:solidFill>
                  <a:schemeClr val="tx1"/>
                </a:solidFill>
              </a:rPr>
              <a:pPr eaLnBrk="1" hangingPunct="1"/>
              <a:t>67</a:t>
            </a:fld>
            <a:endParaRPr lang="tr-TR" altLang="tr-TR" sz="1200" b="0" smtClean="0">
              <a:solidFill>
                <a:schemeClr val="tx1"/>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79BBED0-79A0-47C3-90AA-7292DBC0973A}" type="slidenum">
              <a:rPr lang="tr-TR" altLang="tr-TR" sz="1200" b="0" smtClean="0">
                <a:solidFill>
                  <a:schemeClr val="tx1"/>
                </a:solidFill>
              </a:rPr>
              <a:pPr eaLnBrk="1" hangingPunct="1"/>
              <a:t>69</a:t>
            </a:fld>
            <a:endParaRPr lang="tr-TR" altLang="tr-TR" sz="1200" b="0" smtClean="0">
              <a:solidFill>
                <a:schemeClr val="tx1"/>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B342C56-7883-4B63-A878-D16C51B4DE22}" type="slidenum">
              <a:rPr lang="tr-TR" altLang="tr-TR" sz="1200" b="0" smtClean="0">
                <a:solidFill>
                  <a:schemeClr val="tx1"/>
                </a:solidFill>
              </a:rPr>
              <a:pPr eaLnBrk="1" hangingPunct="1"/>
              <a:t>70</a:t>
            </a:fld>
            <a:endParaRPr lang="tr-TR" altLang="tr-TR" sz="1200" b="0" smtClean="0">
              <a:solidFill>
                <a:schemeClr val="tx1"/>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DC2DA85-C1B1-467A-83E3-4C03C52F3B38}" type="slidenum">
              <a:rPr lang="tr-TR" altLang="tr-TR" sz="1200" b="0" smtClean="0">
                <a:solidFill>
                  <a:schemeClr val="tx1"/>
                </a:solidFill>
              </a:rPr>
              <a:pPr eaLnBrk="1" hangingPunct="1"/>
              <a:t>8</a:t>
            </a:fld>
            <a:endParaRPr lang="tr-TR" altLang="tr-TR" sz="1200" b="0" smtClean="0">
              <a:solidFill>
                <a:schemeClr val="tx1"/>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72A1109-330D-4700-A4EA-25A8FE632222}" type="slidenum">
              <a:rPr lang="tr-TR" altLang="tr-TR" sz="1200" b="0" smtClean="0">
                <a:solidFill>
                  <a:schemeClr val="tx1"/>
                </a:solidFill>
              </a:rPr>
              <a:pPr eaLnBrk="1" hangingPunct="1"/>
              <a:t>71</a:t>
            </a:fld>
            <a:endParaRPr lang="tr-TR" altLang="tr-TR" sz="1200" b="0" smtClean="0">
              <a:solidFill>
                <a:schemeClr val="tx1"/>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6C46614-E395-44B5-A135-B53C9720E582}" type="slidenum">
              <a:rPr lang="tr-TR" altLang="tr-TR" sz="1200" b="0" smtClean="0">
                <a:solidFill>
                  <a:schemeClr val="tx1"/>
                </a:solidFill>
              </a:rPr>
              <a:pPr eaLnBrk="1" hangingPunct="1"/>
              <a:t>72</a:t>
            </a:fld>
            <a:endParaRPr lang="tr-TR" altLang="tr-TR" sz="1200" b="0" smtClean="0">
              <a:solidFill>
                <a:schemeClr val="tx1"/>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E857E5D5-F804-4492-8D4F-35E3E0ACCE24}" type="slidenum">
              <a:rPr lang="tr-TR" altLang="tr-TR" sz="1200" b="0" smtClean="0">
                <a:solidFill>
                  <a:schemeClr val="tx1"/>
                </a:solidFill>
              </a:rPr>
              <a:pPr eaLnBrk="1" hangingPunct="1"/>
              <a:t>73</a:t>
            </a:fld>
            <a:endParaRPr lang="tr-TR" altLang="tr-TR" sz="1200" b="0" smtClean="0">
              <a:solidFill>
                <a:schemeClr val="tx1"/>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AA64257-53B2-4E06-98F6-B485D9690D58}" type="slidenum">
              <a:rPr lang="tr-TR" altLang="tr-TR" sz="1200" b="0" smtClean="0">
                <a:solidFill>
                  <a:schemeClr val="tx1"/>
                </a:solidFill>
              </a:rPr>
              <a:pPr eaLnBrk="1" hangingPunct="1"/>
              <a:t>74</a:t>
            </a:fld>
            <a:endParaRPr lang="tr-TR" altLang="tr-TR" sz="1200" b="0" smtClean="0">
              <a:solidFill>
                <a:schemeClr val="tx1"/>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E23FAE1-9B3E-46BB-8CBB-C94BF40F45B9}" type="slidenum">
              <a:rPr lang="tr-TR" altLang="tr-TR" sz="1200" b="0" smtClean="0">
                <a:solidFill>
                  <a:schemeClr val="tx1"/>
                </a:solidFill>
              </a:rPr>
              <a:pPr eaLnBrk="1" hangingPunct="1"/>
              <a:t>75</a:t>
            </a:fld>
            <a:endParaRPr lang="tr-TR" altLang="tr-TR" sz="1200" b="0" smtClean="0">
              <a:solidFill>
                <a:schemeClr val="tx1"/>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D47E26E-E724-4589-AB3D-57C2C3B2BC34}" type="slidenum">
              <a:rPr lang="tr-TR" altLang="tr-TR" sz="1200" b="0" smtClean="0">
                <a:solidFill>
                  <a:schemeClr val="tx1"/>
                </a:solidFill>
              </a:rPr>
              <a:pPr eaLnBrk="1" hangingPunct="1"/>
              <a:t>76</a:t>
            </a:fld>
            <a:endParaRPr lang="tr-TR" altLang="tr-TR" sz="1200" b="0" smtClean="0">
              <a:solidFill>
                <a:schemeClr val="tx1"/>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EB62ECB-60F7-471B-80A8-2EE973CAAF5B}" type="slidenum">
              <a:rPr lang="tr-TR" altLang="tr-TR" sz="1200" b="0" smtClean="0">
                <a:solidFill>
                  <a:schemeClr val="tx1"/>
                </a:solidFill>
              </a:rPr>
              <a:pPr eaLnBrk="1" hangingPunct="1"/>
              <a:t>77</a:t>
            </a:fld>
            <a:endParaRPr lang="tr-TR" altLang="tr-TR" sz="1200" b="0" smtClean="0">
              <a:solidFill>
                <a:schemeClr val="tx1"/>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BCA67F9-8AE1-44F8-AB6C-BEF840AC75E1}" type="slidenum">
              <a:rPr lang="tr-TR" altLang="tr-TR" sz="1200" b="0" smtClean="0">
                <a:solidFill>
                  <a:schemeClr val="tx1"/>
                </a:solidFill>
              </a:rPr>
              <a:pPr eaLnBrk="1" hangingPunct="1"/>
              <a:t>78</a:t>
            </a:fld>
            <a:endParaRPr lang="tr-TR" altLang="tr-TR" sz="1200" b="0" smtClean="0">
              <a:solidFill>
                <a:schemeClr val="tx1"/>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1FD7A12-BA59-4253-B4D8-CEF011BEC8AC}" type="slidenum">
              <a:rPr lang="tr-TR" altLang="tr-TR" sz="1200" b="0" smtClean="0">
                <a:solidFill>
                  <a:schemeClr val="tx1"/>
                </a:solidFill>
              </a:rPr>
              <a:pPr eaLnBrk="1" hangingPunct="1"/>
              <a:t>79</a:t>
            </a:fld>
            <a:endParaRPr lang="tr-TR" altLang="tr-TR" sz="1200" b="0" smtClean="0">
              <a:solidFill>
                <a:schemeClr val="tx1"/>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D871178-C28B-4A3A-AFEE-E7A8442A841D}" type="slidenum">
              <a:rPr lang="tr-TR" altLang="tr-TR" sz="1200" b="0" smtClean="0">
                <a:solidFill>
                  <a:schemeClr val="tx1"/>
                </a:solidFill>
              </a:rPr>
              <a:pPr eaLnBrk="1" hangingPunct="1"/>
              <a:t>80</a:t>
            </a:fld>
            <a:endParaRPr lang="tr-TR" altLang="tr-TR" sz="1200" b="0" smtClean="0">
              <a:solidFill>
                <a:schemeClr val="tx1"/>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D730B1B-8D81-42B9-ADE8-B7BEE4CE27DB}" type="slidenum">
              <a:rPr lang="tr-TR" altLang="tr-TR" sz="1200" b="0" smtClean="0">
                <a:solidFill>
                  <a:schemeClr val="tx1"/>
                </a:solidFill>
              </a:rPr>
              <a:pPr eaLnBrk="1" hangingPunct="1"/>
              <a:t>9</a:t>
            </a:fld>
            <a:endParaRPr lang="tr-TR" altLang="tr-TR" sz="1200" b="0" smtClean="0">
              <a:solidFill>
                <a:schemeClr val="tx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853C86A-9576-4840-99AA-1E58CC17B57A}" type="slidenum">
              <a:rPr lang="tr-TR" altLang="tr-TR" sz="1200" b="0" smtClean="0">
                <a:solidFill>
                  <a:schemeClr val="tx1"/>
                </a:solidFill>
              </a:rPr>
              <a:pPr eaLnBrk="1" hangingPunct="1"/>
              <a:t>81</a:t>
            </a:fld>
            <a:endParaRPr lang="tr-TR" altLang="tr-TR" sz="1200" b="0" smtClean="0">
              <a:solidFill>
                <a:schemeClr val="tx1"/>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18C25CC-290F-4DD2-868A-175DB23BCB6A}" type="slidenum">
              <a:rPr lang="tr-TR" altLang="tr-TR" sz="1200" b="0" smtClean="0">
                <a:solidFill>
                  <a:schemeClr val="tx1"/>
                </a:solidFill>
              </a:rPr>
              <a:pPr eaLnBrk="1" hangingPunct="1"/>
              <a:t>82</a:t>
            </a:fld>
            <a:endParaRPr lang="tr-TR" altLang="tr-TR" sz="1200" b="0" smtClean="0">
              <a:solidFill>
                <a:schemeClr val="tx1"/>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2859480-589E-4816-A219-7D3B495DEC4B}" type="slidenum">
              <a:rPr lang="tr-TR" altLang="tr-TR" sz="1200" b="0" smtClean="0">
                <a:solidFill>
                  <a:schemeClr val="tx1"/>
                </a:solidFill>
              </a:rPr>
              <a:pPr eaLnBrk="1" hangingPunct="1"/>
              <a:t>83</a:t>
            </a:fld>
            <a:endParaRPr lang="tr-TR" altLang="tr-TR" sz="1200" b="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E7B3C42-AA1D-4417-9681-840616400730}" type="slidenum">
              <a:rPr lang="tr-TR" altLang="tr-TR" sz="1200" b="0" smtClean="0">
                <a:solidFill>
                  <a:schemeClr val="tx1"/>
                </a:solidFill>
              </a:rPr>
              <a:pPr eaLnBrk="1" hangingPunct="1"/>
              <a:t>84</a:t>
            </a:fld>
            <a:endParaRPr lang="tr-TR" altLang="tr-TR" sz="1200" b="0" smtClean="0">
              <a:solidFill>
                <a:schemeClr val="tx1"/>
              </a:solidFill>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4AE2B75-55DA-4DF6-9485-9BEDE27DAEA7}" type="slidenum">
              <a:rPr lang="tr-TR" altLang="tr-TR" sz="1200" b="0" smtClean="0">
                <a:solidFill>
                  <a:schemeClr val="tx1"/>
                </a:solidFill>
              </a:rPr>
              <a:pPr eaLnBrk="1" hangingPunct="1"/>
              <a:t>85</a:t>
            </a:fld>
            <a:endParaRPr lang="tr-TR" altLang="tr-TR" sz="1200" b="0" smtClean="0">
              <a:solidFill>
                <a:schemeClr val="tx1"/>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3DC09AF-2D16-4722-98DD-AEB53D58652E}" type="slidenum">
              <a:rPr lang="tr-TR" altLang="tr-TR" sz="1200" b="0" smtClean="0">
                <a:solidFill>
                  <a:schemeClr val="tx1"/>
                </a:solidFill>
              </a:rPr>
              <a:pPr eaLnBrk="1" hangingPunct="1"/>
              <a:t>86</a:t>
            </a:fld>
            <a:endParaRPr lang="tr-TR" altLang="tr-TR" sz="1200" b="0" smtClean="0">
              <a:solidFill>
                <a:schemeClr val="tx1"/>
              </a:solidFill>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750A825-C992-49E9-AE6A-F4B37A6E6776}" type="slidenum">
              <a:rPr lang="tr-TR" altLang="tr-TR" sz="1200" b="0" smtClean="0">
                <a:solidFill>
                  <a:schemeClr val="tx1"/>
                </a:solidFill>
              </a:rPr>
              <a:pPr eaLnBrk="1" hangingPunct="1"/>
              <a:t>87</a:t>
            </a:fld>
            <a:endParaRPr lang="tr-TR" altLang="tr-TR" sz="1200" b="0" smtClean="0">
              <a:solidFill>
                <a:schemeClr val="tx1"/>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B0316CC-5842-4C48-941A-95B9223D37D5}" type="slidenum">
              <a:rPr lang="tr-TR" altLang="tr-TR" sz="1200" b="0" smtClean="0">
                <a:solidFill>
                  <a:schemeClr val="tx1"/>
                </a:solidFill>
              </a:rPr>
              <a:pPr eaLnBrk="1" hangingPunct="1"/>
              <a:t>88</a:t>
            </a:fld>
            <a:endParaRPr lang="tr-TR" altLang="tr-TR" sz="1200" b="0" smtClean="0">
              <a:solidFill>
                <a:schemeClr val="tx1"/>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8EBBC6A-AAA4-4265-97B4-75F90197AA0A}" type="slidenum">
              <a:rPr lang="tr-TR" altLang="tr-TR" sz="1200" b="0" smtClean="0">
                <a:solidFill>
                  <a:schemeClr val="tx1"/>
                </a:solidFill>
              </a:rPr>
              <a:pPr eaLnBrk="1" hangingPunct="1"/>
              <a:t>89</a:t>
            </a:fld>
            <a:endParaRPr lang="tr-TR" altLang="tr-TR" sz="1200" b="0" smtClean="0">
              <a:solidFill>
                <a:schemeClr val="tx1"/>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128A9E5-059E-40A6-A588-F8294F8BAC63}" type="slidenum">
              <a:rPr lang="tr-TR" altLang="tr-TR" sz="1200" b="0" smtClean="0">
                <a:solidFill>
                  <a:schemeClr val="tx1"/>
                </a:solidFill>
              </a:rPr>
              <a:pPr eaLnBrk="1" hangingPunct="1"/>
              <a:t>90</a:t>
            </a:fld>
            <a:endParaRPr lang="tr-TR" altLang="tr-TR" sz="1200" b="0" smtClean="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43072D78-F140-4CEB-8B15-1543E2DA4973}" type="slidenum">
              <a:rPr lang="tr-TR" altLang="tr-TR" sz="1200" b="0" smtClean="0">
                <a:solidFill>
                  <a:schemeClr val="tx1"/>
                </a:solidFill>
              </a:rPr>
              <a:pPr eaLnBrk="1" hangingPunct="1"/>
              <a:t>10</a:t>
            </a:fld>
            <a:endParaRPr lang="tr-TR" altLang="tr-TR" sz="1200" b="0" smtClean="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F69FA57-5556-499D-B3C9-991CB88F37E4}" type="slidenum">
              <a:rPr lang="tr-TR" altLang="tr-TR" sz="1200" b="0" smtClean="0">
                <a:solidFill>
                  <a:schemeClr val="tx1"/>
                </a:solidFill>
              </a:rPr>
              <a:pPr eaLnBrk="1" hangingPunct="1"/>
              <a:t>91</a:t>
            </a:fld>
            <a:endParaRPr lang="tr-TR" altLang="tr-TR" sz="1200" b="0" smtClean="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C991C8F-BD1B-48A1-BF6B-7EE3F0EDBF05}" type="slidenum">
              <a:rPr lang="tr-TR" altLang="tr-TR" sz="1200" b="0" smtClean="0">
                <a:solidFill>
                  <a:schemeClr val="tx1"/>
                </a:solidFill>
              </a:rPr>
              <a:pPr eaLnBrk="1" hangingPunct="1"/>
              <a:t>92</a:t>
            </a:fld>
            <a:endParaRPr lang="tr-TR" altLang="tr-TR" sz="1200" b="0" smtClean="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532DF61-995F-4C9B-8EE8-C185810F29EF}" type="slidenum">
              <a:rPr lang="tr-TR" altLang="tr-TR" sz="1200" b="0" smtClean="0">
                <a:solidFill>
                  <a:schemeClr val="tx1"/>
                </a:solidFill>
              </a:rPr>
              <a:pPr eaLnBrk="1" hangingPunct="1"/>
              <a:t>93</a:t>
            </a:fld>
            <a:endParaRPr lang="tr-TR" altLang="tr-TR" sz="1200" b="0" smtClean="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F246B1B-4FA1-49DA-9DEC-B1E3E18DAAEB}" type="slidenum">
              <a:rPr lang="tr-TR" altLang="tr-TR" sz="1200" b="0" smtClean="0">
                <a:solidFill>
                  <a:schemeClr val="tx1"/>
                </a:solidFill>
              </a:rPr>
              <a:pPr eaLnBrk="1" hangingPunct="1"/>
              <a:t>94</a:t>
            </a:fld>
            <a:endParaRPr lang="tr-TR" altLang="tr-TR" sz="1200" b="0" smtClean="0">
              <a:solidFill>
                <a:schemeClr val="tx1"/>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E993E39E-797D-400B-BF4D-5F256903104A}" type="slidenum">
              <a:rPr lang="tr-TR" altLang="tr-TR" sz="1200" b="0" smtClean="0">
                <a:solidFill>
                  <a:schemeClr val="tx1"/>
                </a:solidFill>
              </a:rPr>
              <a:pPr eaLnBrk="1" hangingPunct="1"/>
              <a:t>95</a:t>
            </a:fld>
            <a:endParaRPr lang="tr-TR" altLang="tr-TR" sz="1200" b="0" smtClean="0">
              <a:solidFill>
                <a:schemeClr val="tx1"/>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630FA3F-E179-42B1-A2DC-FD8550F54D39}" type="slidenum">
              <a:rPr lang="tr-TR" altLang="tr-TR" sz="1200" b="0" smtClean="0">
                <a:solidFill>
                  <a:schemeClr val="tx1"/>
                </a:solidFill>
              </a:rPr>
              <a:pPr eaLnBrk="1" hangingPunct="1"/>
              <a:t>96</a:t>
            </a:fld>
            <a:endParaRPr lang="tr-TR" altLang="tr-TR" sz="1200" b="0" smtClean="0">
              <a:solidFill>
                <a:schemeClr val="tx1"/>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69CE1A0-5A9F-45C2-8D21-09AF2706DDDA}" type="slidenum">
              <a:rPr lang="tr-TR" altLang="tr-TR" sz="1200" b="0" smtClean="0">
                <a:solidFill>
                  <a:schemeClr val="tx1"/>
                </a:solidFill>
              </a:rPr>
              <a:pPr eaLnBrk="1" hangingPunct="1"/>
              <a:t>11</a:t>
            </a:fld>
            <a:endParaRPr lang="tr-TR" altLang="tr-TR" sz="1200" b="0" smtClean="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B374D68-AFE0-455E-A022-0B5C11345029}" type="slidenum">
              <a:rPr lang="tr-TR" altLang="tr-TR" sz="1200" b="0" smtClean="0">
                <a:solidFill>
                  <a:schemeClr val="tx1"/>
                </a:solidFill>
              </a:rPr>
              <a:pPr eaLnBrk="1" hangingPunct="1"/>
              <a:t>13</a:t>
            </a:fld>
            <a:endParaRPr lang="tr-TR" altLang="tr-TR" sz="1200" b="0" smtClean="0">
              <a:solidFill>
                <a:schemeClr val="tx1"/>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04C349-0293-4C5B-BD61-8968F696ECA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694EDE-81EF-4BAB-96DB-6066A9EED78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00CEFE-2B5D-4039-8D04-AC77E9226A17}"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9812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411480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r>
              <a:rPr lang="tr-TR"/>
              <a:t>www.detam.com.tr </a:t>
            </a:r>
          </a:p>
        </p:txBody>
      </p:sp>
      <p:sp>
        <p:nvSpPr>
          <p:cNvPr id="8" name="Rectangle 6"/>
          <p:cNvSpPr>
            <a:spLocks noGrp="1" noChangeArrowheads="1"/>
          </p:cNvSpPr>
          <p:nvPr>
            <p:ph type="sldNum" sz="quarter" idx="12"/>
          </p:nvPr>
        </p:nvSpPr>
        <p:spPr>
          <a:ln/>
        </p:spPr>
        <p:txBody>
          <a:bodyPr/>
          <a:lstStyle>
            <a:lvl1pPr>
              <a:defRPr/>
            </a:lvl1pPr>
          </a:lstStyle>
          <a:p>
            <a:pPr>
              <a:defRPr/>
            </a:pPr>
            <a:fld id="{EA7231A9-978B-40FF-B349-A9BDE759FEBF}" type="slidenum">
              <a:rPr lang="tr-TR"/>
              <a:pPr>
                <a:defRPr/>
              </a:pPr>
              <a:t>‹#›</a:t>
            </a:fld>
            <a:endParaRPr lang="tr-TR"/>
          </a:p>
        </p:txBody>
      </p:sp>
    </p:spTree>
    <p:extLst>
      <p:ext uri="{BB962C8B-B14F-4D97-AF65-F5344CB8AC3E}">
        <p14:creationId xmlns:p14="http://schemas.microsoft.com/office/powerpoint/2010/main" val="42074430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85800" y="609600"/>
            <a:ext cx="77724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www.detam.com.tr </a:t>
            </a:r>
          </a:p>
        </p:txBody>
      </p:sp>
      <p:sp>
        <p:nvSpPr>
          <p:cNvPr id="5" name="Rectangle 6"/>
          <p:cNvSpPr>
            <a:spLocks noGrp="1" noChangeArrowheads="1"/>
          </p:cNvSpPr>
          <p:nvPr>
            <p:ph type="sldNum" sz="quarter" idx="12"/>
          </p:nvPr>
        </p:nvSpPr>
        <p:spPr>
          <a:ln/>
        </p:spPr>
        <p:txBody>
          <a:bodyPr/>
          <a:lstStyle>
            <a:lvl1pPr>
              <a:defRPr/>
            </a:lvl1pPr>
          </a:lstStyle>
          <a:p>
            <a:pPr>
              <a:defRPr/>
            </a:pPr>
            <a:fld id="{06C36511-2738-4A64-A0AE-2C776F585B2B}" type="slidenum">
              <a:rPr lang="tr-TR"/>
              <a:pPr>
                <a:defRPr/>
              </a:pPr>
              <a:t>‹#›</a:t>
            </a:fld>
            <a:endParaRPr lang="tr-TR"/>
          </a:p>
        </p:txBody>
      </p:sp>
    </p:spTree>
    <p:extLst>
      <p:ext uri="{BB962C8B-B14F-4D97-AF65-F5344CB8AC3E}">
        <p14:creationId xmlns:p14="http://schemas.microsoft.com/office/powerpoint/2010/main" val="17859039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279525" y="685800"/>
            <a:ext cx="7086600" cy="731838"/>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279525" y="1600200"/>
            <a:ext cx="25527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3984625" y="1600200"/>
            <a:ext cx="2552700" cy="4525963"/>
          </a:xfrm>
        </p:spPr>
        <p:txBody>
          <a:bodyPr rtlCol="0">
            <a:normAutofit/>
          </a:bodyPr>
          <a:lstStyle/>
          <a:p>
            <a:pPr lvl="0"/>
            <a:endParaRPr lang="tr-TR" noProof="0"/>
          </a:p>
        </p:txBody>
      </p:sp>
      <p:sp>
        <p:nvSpPr>
          <p:cNvPr id="5" name="Rectangle 7"/>
          <p:cNvSpPr>
            <a:spLocks noGrp="1" noChangeArrowheads="1"/>
          </p:cNvSpPr>
          <p:nvPr>
            <p:ph type="dt" sz="half" idx="10"/>
          </p:nvPr>
        </p:nvSpPr>
        <p:spPr/>
        <p:txBody>
          <a:bodyPr/>
          <a:lstStyle>
            <a:lvl1pPr>
              <a:defRPr/>
            </a:lvl1pPr>
          </a:lstStyle>
          <a:p>
            <a:pPr>
              <a:defRPr/>
            </a:pPr>
            <a:fld id="{7AF8AE84-7879-4443-8CFD-BE8B1BA71FB1}" type="datetime8">
              <a:rPr lang="tr-TR"/>
              <a:pPr>
                <a:defRPr/>
              </a:pPr>
              <a:t>7.11.2018 09:45</a:t>
            </a:fld>
            <a:endParaRPr lang="tr-TR"/>
          </a:p>
        </p:txBody>
      </p:sp>
      <p:sp>
        <p:nvSpPr>
          <p:cNvPr id="6" name="Rectangle 8"/>
          <p:cNvSpPr>
            <a:spLocks noGrp="1" noChangeArrowheads="1"/>
          </p:cNvSpPr>
          <p:nvPr>
            <p:ph type="ftr" sz="quarter" idx="11"/>
          </p:nvPr>
        </p:nvSpPr>
        <p:spPr/>
        <p:txBody>
          <a:bodyPr/>
          <a:lstStyle>
            <a:lvl1pPr>
              <a:defRPr/>
            </a:lvl1pPr>
          </a:lstStyle>
          <a:p>
            <a:pPr>
              <a:defRPr/>
            </a:pPr>
            <a:r>
              <a:rPr lang="tr-TR"/>
              <a:t>Dr. A. Kadir ATLI</a:t>
            </a:r>
          </a:p>
        </p:txBody>
      </p:sp>
      <p:sp>
        <p:nvSpPr>
          <p:cNvPr id="7" name="Rectangle 9"/>
          <p:cNvSpPr>
            <a:spLocks noGrp="1" noChangeArrowheads="1"/>
          </p:cNvSpPr>
          <p:nvPr>
            <p:ph type="sldNum" sz="quarter" idx="12"/>
          </p:nvPr>
        </p:nvSpPr>
        <p:spPr/>
        <p:txBody>
          <a:bodyPr/>
          <a:lstStyle>
            <a:lvl1pPr>
              <a:defRPr/>
            </a:lvl1pPr>
          </a:lstStyle>
          <a:p>
            <a:pPr>
              <a:defRPr/>
            </a:pPr>
            <a:fld id="{BC2B0ED4-E6DB-4EC1-B5A0-E581284DEE41}" type="slidenum">
              <a:rPr lang="tr-TR"/>
              <a:pPr>
                <a:defRPr/>
              </a:pPr>
              <a:t>‹#›</a:t>
            </a:fld>
            <a:endParaRPr lang="tr-TR"/>
          </a:p>
        </p:txBody>
      </p:sp>
    </p:spTree>
    <p:extLst>
      <p:ext uri="{BB962C8B-B14F-4D97-AF65-F5344CB8AC3E}">
        <p14:creationId xmlns:p14="http://schemas.microsoft.com/office/powerpoint/2010/main" val="309380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ED51-3D18-45F8-86FC-FD856126802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E30559-BAA3-4562-8020-B6DCEE6D0E3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37490C-9C1B-4AC9-A719-5CB7A5E923C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2C19F1E-C2C4-43B8-BE68-DBAC4ECF8BE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68FA1EF-296B-40C1-B636-00A926A7451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C5D3AC1-5A64-441E-A1A8-9FAE71C6AF6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65BA48-3AB7-42AA-A309-B1E404C47DB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31D35F-B073-4216-8697-E08C0989EA5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52DBB7-8610-4E58-9205-33D206425DA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tr.wikipedia.org/wiki/Dosya:Raquin.jpg" TargetMode="External"/><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search.babylon.com/imageres.php?iu=http://www.tulumba.com/mmTULUMBA/Images/bk/zBK982199MS208_250.jpg&amp;ir=http://www.tulumba.com/storeItem.asp?ic=zBK982199MS208&amp;ig=http://images.google.com/images?q=tbn:vs4Bsnq_Um6WrM::www.tulumba.com/mmTULUMBA/Images/bk/zBK982199MS208_250.jpg&amp;h=250&amp;w=250&amp;q=emile%20zola%20meyhane&amp;babsrc=home" TargetMode="External"/><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kirmizibaret.com/"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4284663" y="4076700"/>
            <a:ext cx="4319587" cy="544513"/>
          </a:xfrm>
          <a:noFill/>
        </p:spPr>
        <p:txBody>
          <a:bodyPr/>
          <a:lstStyle/>
          <a:p>
            <a:pPr eaLnBrk="1" hangingPunct="1"/>
            <a:r>
              <a:rPr lang="tr-TR" altLang="tr-TR" sz="2800" b="1" dirty="0"/>
              <a:t>İŞ SAĞLIĞI VE GÜVENLİĞİNİN KAVRAM VE KURALLARIN GELİŞİMİ</a:t>
            </a:r>
            <a:br>
              <a:rPr lang="tr-TR" altLang="tr-TR" sz="2800" b="1" dirty="0"/>
            </a:br>
            <a:r>
              <a:rPr lang="tr-TR" altLang="tr-TR" sz="2800" dirty="0"/>
              <a:t/>
            </a:r>
            <a:br>
              <a:rPr lang="tr-TR" altLang="tr-TR" sz="2800" dirty="0"/>
            </a:br>
            <a:endParaRPr lang="es-ES" sz="1600" b="1" dirty="0" smtClean="0">
              <a:solidFill>
                <a:schemeClr val="bg1"/>
              </a:solidFill>
              <a:latin typeface="+mj-lt"/>
            </a:endParaRPr>
          </a:p>
        </p:txBody>
      </p:sp>
      <p:sp>
        <p:nvSpPr>
          <p:cNvPr id="2051" name="Rectangle 115"/>
          <p:cNvSpPr>
            <a:spLocks noGrp="1" noChangeArrowheads="1"/>
          </p:cNvSpPr>
          <p:nvPr>
            <p:ph type="subTitle" idx="1"/>
          </p:nvPr>
        </p:nvSpPr>
        <p:spPr>
          <a:xfrm>
            <a:off x="5003800" y="4868863"/>
            <a:ext cx="3527425" cy="479425"/>
          </a:xfrm>
        </p:spPr>
        <p:txBody>
          <a:bodyPr/>
          <a:lstStyle/>
          <a:p>
            <a:pPr algn="r" eaLnBrk="1" hangingPunct="1"/>
            <a:r>
              <a:rPr lang="es-ES" sz="1800" smtClean="0">
                <a:solidFill>
                  <a:schemeClr val="bg1"/>
                </a:solidFill>
                <a:latin typeface="+mj-lt"/>
              </a:rPr>
              <a:t>Your company information</a:t>
            </a:r>
          </a:p>
        </p:txBody>
      </p:sp>
      <p:sp>
        <p:nvSpPr>
          <p:cNvPr id="2052" name="Rectangle 110"/>
          <p:cNvSpPr txBox="1">
            <a:spLocks noChangeArrowheads="1"/>
          </p:cNvSpPr>
          <p:nvPr/>
        </p:nvSpPr>
        <p:spPr bwMode="auto">
          <a:xfrm>
            <a:off x="4437063" y="4229100"/>
            <a:ext cx="4319587" cy="544513"/>
          </a:xfrm>
          <a:prstGeom prst="rect">
            <a:avLst/>
          </a:prstGeom>
          <a:noFill/>
          <a:ln w="9525">
            <a:noFill/>
            <a:miter lim="800000"/>
            <a:headEnd/>
            <a:tailEnd/>
          </a:ln>
          <a:effectLst/>
        </p:spPr>
        <p:txBody>
          <a:bodyPr anchor="ctr"/>
          <a:lstStyle/>
          <a:p>
            <a:pPr algn="r"/>
            <a:endParaRPr lang="es-ES" sz="3600" b="1" dirty="0"/>
          </a:p>
        </p:txBody>
      </p:sp>
      <p:sp>
        <p:nvSpPr>
          <p:cNvPr id="2053" name="Rectangle 115"/>
          <p:cNvSpPr txBox="1">
            <a:spLocks noChangeArrowheads="1"/>
          </p:cNvSpPr>
          <p:nvPr/>
        </p:nvSpPr>
        <p:spPr bwMode="auto">
          <a:xfrm>
            <a:off x="5156200" y="5021263"/>
            <a:ext cx="3527425" cy="479425"/>
          </a:xfrm>
          <a:prstGeom prst="rect">
            <a:avLst/>
          </a:prstGeom>
          <a:noFill/>
          <a:ln w="9525">
            <a:noFill/>
            <a:miter lim="800000"/>
            <a:headEnd/>
            <a:tailEnd/>
          </a:ln>
          <a:effectLst/>
        </p:spPr>
        <p:txBody>
          <a:bodyPr/>
          <a:lstStyle/>
          <a:p>
            <a:pPr algn="r">
              <a:spcBef>
                <a:spcPct val="20000"/>
              </a:spcBef>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B9CB3B5-8A36-4284-9FE1-8A4482CCED42}" type="slidenum">
              <a:rPr lang="tr-TR" altLang="tr-TR" sz="1400" b="0" smtClean="0">
                <a:solidFill>
                  <a:schemeClr val="tx1"/>
                </a:solidFill>
              </a:rPr>
              <a:pPr eaLnBrk="1" hangingPunct="1"/>
              <a:t>10</a:t>
            </a:fld>
            <a:endParaRPr lang="tr-TR" altLang="tr-TR" sz="1400" b="0" smtClean="0">
              <a:solidFill>
                <a:schemeClr val="tx1"/>
              </a:solidFill>
            </a:endParaRPr>
          </a:p>
        </p:txBody>
      </p:sp>
      <p:sp>
        <p:nvSpPr>
          <p:cNvPr id="12291" name="Rectangle 2"/>
          <p:cNvSpPr>
            <a:spLocks noGrp="1" noChangeArrowheads="1"/>
          </p:cNvSpPr>
          <p:nvPr>
            <p:ph type="title"/>
          </p:nvPr>
        </p:nvSpPr>
        <p:spPr>
          <a:xfrm>
            <a:off x="395288" y="333375"/>
            <a:ext cx="8061325" cy="863600"/>
          </a:xfrm>
        </p:spPr>
        <p:txBody>
          <a:bodyPr/>
          <a:lstStyle/>
          <a:p>
            <a:pPr eaLnBrk="1" hangingPunct="1"/>
            <a:r>
              <a:rPr lang="tr-TR" altLang="tr-TR" sz="3200" b="1" dirty="0" smtClean="0">
                <a:latin typeface="+mj-lt"/>
              </a:rPr>
              <a:t>BUHAR VE ELEKTRİK GÜCÜ DÖNEMİ</a:t>
            </a:r>
            <a:r>
              <a:rPr lang="tr-TR" altLang="tr-TR" sz="3200" dirty="0" smtClean="0">
                <a:latin typeface="+mj-lt"/>
              </a:rPr>
              <a:t> </a:t>
            </a:r>
          </a:p>
        </p:txBody>
      </p:sp>
      <p:sp>
        <p:nvSpPr>
          <p:cNvPr id="12292" name="Rectangle 3"/>
          <p:cNvSpPr>
            <a:spLocks noGrp="1" noChangeArrowheads="1"/>
          </p:cNvSpPr>
          <p:nvPr>
            <p:ph type="body" idx="1"/>
          </p:nvPr>
        </p:nvSpPr>
        <p:spPr>
          <a:xfrm>
            <a:off x="323528" y="2132856"/>
            <a:ext cx="8540750" cy="4541837"/>
          </a:xfrm>
        </p:spPr>
        <p:txBody>
          <a:bodyPr/>
          <a:lstStyle/>
          <a:p>
            <a:pPr eaLnBrk="1" hangingPunct="1">
              <a:lnSpc>
                <a:spcPct val="80000"/>
              </a:lnSpc>
            </a:pPr>
            <a:r>
              <a:rPr lang="tr-TR" altLang="tr-TR" sz="2800" b="1" dirty="0" smtClean="0">
                <a:latin typeface="+mj-lt"/>
              </a:rPr>
              <a:t>SU GÜCÜNÜ, ÜRETİMDE BUHAR VE ELEKTRİK  GÜCÜ TAKİP ETMİŞTİR.</a:t>
            </a:r>
          </a:p>
          <a:p>
            <a:pPr eaLnBrk="1" hangingPunct="1">
              <a:lnSpc>
                <a:spcPct val="80000"/>
              </a:lnSpc>
              <a:buFontTx/>
              <a:buNone/>
            </a:pPr>
            <a:endParaRPr lang="tr-TR" altLang="tr-TR" sz="2800" b="1" dirty="0" smtClean="0">
              <a:latin typeface="+mj-lt"/>
            </a:endParaRPr>
          </a:p>
          <a:p>
            <a:pPr eaLnBrk="1" hangingPunct="1">
              <a:lnSpc>
                <a:spcPct val="80000"/>
              </a:lnSpc>
            </a:pPr>
            <a:endParaRPr lang="tr-TR" altLang="tr-TR" sz="2800" b="1" dirty="0" smtClean="0">
              <a:latin typeface="+mj-lt"/>
            </a:endParaRPr>
          </a:p>
          <a:p>
            <a:pPr eaLnBrk="1" hangingPunct="1">
              <a:lnSpc>
                <a:spcPct val="80000"/>
              </a:lnSpc>
            </a:pPr>
            <a:r>
              <a:rPr lang="tr-TR" altLang="tr-TR" sz="2800" b="1" dirty="0" smtClean="0">
                <a:latin typeface="+mj-lt"/>
              </a:rPr>
              <a:t>MAKİNALAR, GENİŞLEYEN SANAYİDE ADIM ADIM YAYGINLAŞMIŞTIR.</a:t>
            </a:r>
          </a:p>
          <a:p>
            <a:pPr eaLnBrk="1" hangingPunct="1">
              <a:lnSpc>
                <a:spcPct val="80000"/>
              </a:lnSpc>
            </a:pPr>
            <a:endParaRPr lang="tr-TR" altLang="tr-TR" sz="2800" b="1" dirty="0" smtClean="0">
              <a:latin typeface="+mj-lt"/>
            </a:endParaRPr>
          </a:p>
          <a:p>
            <a:pPr eaLnBrk="1" hangingPunct="1">
              <a:lnSpc>
                <a:spcPct val="80000"/>
              </a:lnSpc>
            </a:pPr>
            <a:endParaRPr lang="tr-TR" altLang="tr-TR" sz="2800" b="1" dirty="0" smtClean="0">
              <a:latin typeface="+mj-lt"/>
            </a:endParaRPr>
          </a:p>
          <a:p>
            <a:pPr eaLnBrk="1" hangingPunct="1">
              <a:lnSpc>
                <a:spcPct val="80000"/>
              </a:lnSpc>
            </a:pPr>
            <a:r>
              <a:rPr lang="tr-TR" altLang="tr-TR" sz="2800" b="1" dirty="0" smtClean="0">
                <a:latin typeface="+mj-lt"/>
              </a:rPr>
              <a:t>BU DURUM YENİ TEHLİKELERİ MEYDANA ÇIKARMIŞTIR.</a:t>
            </a:r>
          </a:p>
          <a:p>
            <a:pPr eaLnBrk="1" hangingPunct="1">
              <a:lnSpc>
                <a:spcPct val="80000"/>
              </a:lnSpc>
              <a:buFontTx/>
              <a:buNone/>
            </a:pPr>
            <a:r>
              <a:rPr lang="tr-TR" altLang="tr-TR" b="1" dirty="0" smtClean="0">
                <a:solidFill>
                  <a:schemeClr val="hlink"/>
                </a:solidFill>
                <a:latin typeface="+mj-lt"/>
              </a:rPr>
              <a:t>	</a:t>
            </a:r>
          </a:p>
          <a:p>
            <a:pPr eaLnBrk="1" hangingPunct="1">
              <a:lnSpc>
                <a:spcPct val="80000"/>
              </a:lnSpc>
            </a:pPr>
            <a:endParaRPr lang="tr-TR" altLang="tr-TR" dirty="0" smtClean="0">
              <a:solidFill>
                <a:schemeClr val="hlink"/>
              </a:solidFill>
              <a:latin typeface="+mj-lt"/>
            </a:endParaRPr>
          </a:p>
        </p:txBody>
      </p:sp>
    </p:spTree>
    <p:extLst>
      <p:ext uri="{BB962C8B-B14F-4D97-AF65-F5344CB8AC3E}">
        <p14:creationId xmlns:p14="http://schemas.microsoft.com/office/powerpoint/2010/main" val="245750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8FF23C1-B53A-4B40-ADD3-CF42E3730672}" type="slidenum">
              <a:rPr lang="tr-TR" altLang="tr-TR" sz="1400" b="0" smtClean="0">
                <a:solidFill>
                  <a:schemeClr val="tx1"/>
                </a:solidFill>
              </a:rPr>
              <a:pPr eaLnBrk="1" hangingPunct="1"/>
              <a:t>11</a:t>
            </a:fld>
            <a:endParaRPr lang="tr-TR" altLang="tr-TR" sz="1400" b="0" smtClean="0">
              <a:solidFill>
                <a:schemeClr val="tx1"/>
              </a:solidFill>
            </a:endParaRPr>
          </a:p>
        </p:txBody>
      </p:sp>
      <p:sp>
        <p:nvSpPr>
          <p:cNvPr id="13315" name="Rectangle 3"/>
          <p:cNvSpPr>
            <a:spLocks noGrp="1" noChangeArrowheads="1"/>
          </p:cNvSpPr>
          <p:nvPr>
            <p:ph type="body" idx="1"/>
          </p:nvPr>
        </p:nvSpPr>
        <p:spPr>
          <a:xfrm>
            <a:off x="395536" y="2636912"/>
            <a:ext cx="8229600" cy="4525963"/>
          </a:xfrm>
        </p:spPr>
        <p:txBody>
          <a:bodyPr/>
          <a:lstStyle/>
          <a:p>
            <a:pPr eaLnBrk="1" hangingPunct="1"/>
            <a:r>
              <a:rPr lang="tr-TR" altLang="tr-TR" dirty="0" smtClean="0">
                <a:latin typeface="+mj-lt"/>
              </a:rPr>
              <a:t>BUGÜNKÜ ANLAMDA İŞÇİ SAĞLIĞI VE İŞ GÜVENLİĞİ OLARAK TANIMLANABİLECEK ÇALIŞMALAR, İLK OLARAK KÖLECİ TOPLUMLARDAN </a:t>
            </a:r>
            <a:r>
              <a:rPr lang="tr-TR" altLang="tr-TR" b="1" dirty="0" smtClean="0">
                <a:solidFill>
                  <a:schemeClr val="tx2"/>
                </a:solidFill>
                <a:latin typeface="+mj-lt"/>
              </a:rPr>
              <a:t>ESKİ ROMA'DA</a:t>
            </a:r>
            <a:r>
              <a:rPr lang="tr-TR" altLang="tr-TR" dirty="0" smtClean="0">
                <a:latin typeface="+mj-lt"/>
              </a:rPr>
              <a:t> GÖZLENMİŞTİR. </a:t>
            </a:r>
          </a:p>
        </p:txBody>
      </p:sp>
      <p:sp>
        <p:nvSpPr>
          <p:cNvPr id="13316" name="Rectangle 4"/>
          <p:cNvSpPr>
            <a:spLocks noGrp="1" noChangeArrowheads="1"/>
          </p:cNvSpPr>
          <p:nvPr>
            <p:ph type="title"/>
          </p:nvPr>
        </p:nvSpPr>
        <p:spPr>
          <a:xfrm>
            <a:off x="179388" y="404813"/>
            <a:ext cx="8353425" cy="1347787"/>
          </a:xfrm>
        </p:spPr>
        <p:txBody>
          <a:bodyPr/>
          <a:lstStyle/>
          <a:p>
            <a:pPr eaLnBrk="1" hangingPunct="1"/>
            <a:r>
              <a:rPr lang="tr-TR" altLang="tr-TR" sz="3200" b="1" dirty="0" smtClean="0">
                <a:latin typeface="+mj-lt"/>
              </a:rPr>
              <a:t>İŞ SAĞLIĞI VE GÜVENLİĞİ’NİN TARİHİ GELİŞİMİ</a:t>
            </a:r>
            <a:endParaRPr lang="en-US" altLang="tr-TR" sz="3200" b="1" dirty="0" smtClean="0">
              <a:latin typeface="+mj-lt"/>
            </a:endParaRPr>
          </a:p>
        </p:txBody>
      </p:sp>
    </p:spTree>
    <p:extLst>
      <p:ext uri="{BB962C8B-B14F-4D97-AF65-F5344CB8AC3E}">
        <p14:creationId xmlns:p14="http://schemas.microsoft.com/office/powerpoint/2010/main" val="317647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4B9FE3EE-2072-4537-8727-A30913E1C444}" type="slidenum">
              <a:rPr lang="tr-TR" altLang="tr-TR" sz="1400" b="0" smtClean="0">
                <a:solidFill>
                  <a:schemeClr val="tx1"/>
                </a:solidFill>
              </a:rPr>
              <a:pPr eaLnBrk="1" hangingPunct="1"/>
              <a:t>12</a:t>
            </a:fld>
            <a:endParaRPr lang="tr-TR" altLang="tr-TR" sz="1400" b="0" smtClean="0">
              <a:solidFill>
                <a:schemeClr val="tx1"/>
              </a:solidFill>
            </a:endParaRPr>
          </a:p>
        </p:txBody>
      </p:sp>
      <p:sp>
        <p:nvSpPr>
          <p:cNvPr id="14339" name="Rectangle 2"/>
          <p:cNvSpPr>
            <a:spLocks noGrp="1" noChangeArrowheads="1"/>
          </p:cNvSpPr>
          <p:nvPr>
            <p:ph type="title"/>
          </p:nvPr>
        </p:nvSpPr>
        <p:spPr/>
        <p:txBody>
          <a:bodyPr/>
          <a:lstStyle/>
          <a:p>
            <a:pPr eaLnBrk="1" hangingPunct="1"/>
            <a:endParaRPr lang="en-US" altLang="tr-TR" smtClean="0">
              <a:latin typeface="+mj-lt"/>
            </a:endParaRPr>
          </a:p>
        </p:txBody>
      </p:sp>
      <p:sp>
        <p:nvSpPr>
          <p:cNvPr id="14340" name="Rectangle 3"/>
          <p:cNvSpPr>
            <a:spLocks noGrp="1" noChangeArrowheads="1"/>
          </p:cNvSpPr>
          <p:nvPr>
            <p:ph type="body" idx="1"/>
          </p:nvPr>
        </p:nvSpPr>
        <p:spPr>
          <a:xfrm>
            <a:off x="685800" y="1773238"/>
            <a:ext cx="7772400" cy="4322762"/>
          </a:xfrm>
        </p:spPr>
        <p:txBody>
          <a:bodyPr/>
          <a:lstStyle/>
          <a:p>
            <a:pPr eaLnBrk="1" hangingPunct="1"/>
            <a:endParaRPr lang="en-US" altLang="tr-TR" smtClean="0"/>
          </a:p>
        </p:txBody>
      </p:sp>
      <p:pic>
        <p:nvPicPr>
          <p:cNvPr id="14341" name="Picture 5" descr="RomeRoadBuilders3"/>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46038"/>
            <a:ext cx="9144000"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7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E848C6F-E9DB-4CA1-A642-29DF90ABB166}" type="slidenum">
              <a:rPr lang="tr-TR" altLang="tr-TR" sz="1400" b="0" smtClean="0">
                <a:solidFill>
                  <a:schemeClr val="tx1"/>
                </a:solidFill>
              </a:rPr>
              <a:pPr eaLnBrk="1" hangingPunct="1"/>
              <a:t>13</a:t>
            </a:fld>
            <a:endParaRPr lang="tr-TR" altLang="tr-TR" sz="1400" b="0" smtClean="0">
              <a:solidFill>
                <a:schemeClr val="tx1"/>
              </a:solidFill>
            </a:endParaRPr>
          </a:p>
        </p:txBody>
      </p:sp>
      <p:sp>
        <p:nvSpPr>
          <p:cNvPr id="15363" name="Rectangle 2"/>
          <p:cNvSpPr>
            <a:spLocks noGrp="1" noChangeArrowheads="1"/>
          </p:cNvSpPr>
          <p:nvPr>
            <p:ph type="body" idx="1"/>
          </p:nvPr>
        </p:nvSpPr>
        <p:spPr>
          <a:xfrm>
            <a:off x="683568" y="1412776"/>
            <a:ext cx="7772400" cy="4114800"/>
          </a:xfrm>
        </p:spPr>
        <p:txBody>
          <a:bodyPr/>
          <a:lstStyle/>
          <a:p>
            <a:pPr marL="0" indent="0" eaLnBrk="1" hangingPunct="1">
              <a:buNone/>
            </a:pPr>
            <a:endParaRPr lang="tr-TR" altLang="tr-TR" dirty="0" smtClean="0">
              <a:latin typeface="+mj-lt"/>
            </a:endParaRPr>
          </a:p>
          <a:p>
            <a:pPr eaLnBrk="1" hangingPunct="1"/>
            <a:r>
              <a:rPr lang="tr-TR" altLang="tr-TR" dirty="0" smtClean="0">
                <a:latin typeface="+mj-lt"/>
              </a:rPr>
              <a:t>bitkisel, </a:t>
            </a:r>
          </a:p>
          <a:p>
            <a:pPr eaLnBrk="1" hangingPunct="1"/>
            <a:r>
              <a:rPr lang="tr-TR" altLang="tr-TR" dirty="0" smtClean="0">
                <a:latin typeface="+mj-lt"/>
              </a:rPr>
              <a:t>hayvansal ve</a:t>
            </a:r>
          </a:p>
          <a:p>
            <a:pPr eaLnBrk="1" hangingPunct="1"/>
            <a:r>
              <a:rPr lang="tr-TR" altLang="tr-TR" dirty="0" smtClean="0">
                <a:latin typeface="+mj-lt"/>
              </a:rPr>
              <a:t> mineral kaynaklı</a:t>
            </a:r>
          </a:p>
          <a:p>
            <a:pPr eaLnBrk="1" hangingPunct="1"/>
            <a:endParaRPr lang="tr-TR" altLang="tr-TR" dirty="0" smtClean="0">
              <a:latin typeface="+mj-lt"/>
            </a:endParaRPr>
          </a:p>
          <a:p>
            <a:pPr eaLnBrk="1" hangingPunct="1"/>
            <a:r>
              <a:rPr lang="tr-TR" altLang="tr-TR" dirty="0" smtClean="0">
                <a:latin typeface="+mj-lt"/>
              </a:rPr>
              <a:t> olmak üzere </a:t>
            </a:r>
            <a:r>
              <a:rPr lang="tr-TR" altLang="tr-TR" dirty="0" smtClean="0">
                <a:solidFill>
                  <a:schemeClr val="tx2"/>
                </a:solidFill>
                <a:latin typeface="+mj-lt"/>
              </a:rPr>
              <a:t>kökenine göre üçe ayırmış </a:t>
            </a:r>
            <a:r>
              <a:rPr lang="tr-TR" altLang="tr-TR" dirty="0" smtClean="0">
                <a:latin typeface="+mj-lt"/>
              </a:rPr>
              <a:t>ve bu sınıflandırma yüzyıllar boyunca kullanılmıştır. </a:t>
            </a:r>
          </a:p>
        </p:txBody>
      </p:sp>
      <p:sp>
        <p:nvSpPr>
          <p:cNvPr id="4" name="Rectangle 4"/>
          <p:cNvSpPr>
            <a:spLocks noGrp="1" noChangeArrowheads="1"/>
          </p:cNvSpPr>
          <p:nvPr>
            <p:ph type="title"/>
          </p:nvPr>
        </p:nvSpPr>
        <p:spPr>
          <a:xfrm>
            <a:off x="179388" y="404813"/>
            <a:ext cx="8353425" cy="1347787"/>
          </a:xfrm>
        </p:spPr>
        <p:txBody>
          <a:bodyPr/>
          <a:lstStyle/>
          <a:p>
            <a:pPr eaLnBrk="1" hangingPunct="1"/>
            <a:r>
              <a:rPr lang="tr-TR" altLang="tr-TR" sz="3200" b="1" dirty="0"/>
              <a:t>DİOSCORİDES</a:t>
            </a:r>
            <a:r>
              <a:rPr lang="tr-TR" altLang="tr-TR" sz="3200" dirty="0"/>
              <a:t>, </a:t>
            </a:r>
            <a:r>
              <a:rPr lang="tr-TR" altLang="tr-TR" dirty="0" smtClean="0"/>
              <a:t>zehirleri</a:t>
            </a:r>
            <a:r>
              <a:rPr lang="tr-TR" altLang="tr-TR" sz="3200" dirty="0" smtClean="0"/>
              <a:t> </a:t>
            </a:r>
            <a:endParaRPr lang="tr-TR" altLang="tr-TR" sz="3200" dirty="0"/>
          </a:p>
        </p:txBody>
      </p:sp>
    </p:spTree>
    <p:extLst>
      <p:ext uri="{BB962C8B-B14F-4D97-AF65-F5344CB8AC3E}">
        <p14:creationId xmlns:p14="http://schemas.microsoft.com/office/powerpoint/2010/main" val="324447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E21C63B-D168-4A5E-8D55-0F64806F8940}" type="slidenum">
              <a:rPr lang="tr-TR" altLang="tr-TR" sz="1400" b="0" smtClean="0">
                <a:solidFill>
                  <a:schemeClr val="tx1"/>
                </a:solidFill>
              </a:rPr>
              <a:pPr eaLnBrk="1" hangingPunct="1"/>
              <a:t>14</a:t>
            </a:fld>
            <a:endParaRPr lang="tr-TR" altLang="tr-TR" sz="1400" b="0" smtClean="0">
              <a:solidFill>
                <a:schemeClr val="tx1"/>
              </a:solidFill>
            </a:endParaRPr>
          </a:p>
        </p:txBody>
      </p:sp>
      <p:sp>
        <p:nvSpPr>
          <p:cNvPr id="16387" name="Rectangle 3"/>
          <p:cNvSpPr>
            <a:spLocks noGrp="1" noChangeArrowheads="1"/>
          </p:cNvSpPr>
          <p:nvPr>
            <p:ph type="body" idx="1"/>
          </p:nvPr>
        </p:nvSpPr>
        <p:spPr>
          <a:xfrm>
            <a:off x="323850" y="3357563"/>
            <a:ext cx="8208963" cy="4114800"/>
          </a:xfrm>
        </p:spPr>
        <p:txBody>
          <a:bodyPr/>
          <a:lstStyle/>
          <a:p>
            <a:pPr eaLnBrk="1" hangingPunct="1"/>
            <a:r>
              <a:rPr lang="tr-TR" altLang="tr-TR" dirty="0" smtClean="0">
                <a:latin typeface="+mj-lt"/>
              </a:rPr>
              <a:t>M.Ö. 370’de  </a:t>
            </a:r>
            <a:r>
              <a:rPr lang="tr-TR" altLang="tr-TR" b="1" dirty="0" smtClean="0">
                <a:latin typeface="+mj-lt"/>
              </a:rPr>
              <a:t>HİPOKRATES</a:t>
            </a:r>
            <a:r>
              <a:rPr lang="tr-TR" altLang="tr-TR" dirty="0" smtClean="0">
                <a:latin typeface="+mj-lt"/>
              </a:rPr>
              <a:t> ilk kez kurşunun zararlı etkilerinden söz etmiş, </a:t>
            </a:r>
            <a:r>
              <a:rPr lang="tr-TR" altLang="tr-TR" b="1" dirty="0" smtClean="0">
                <a:latin typeface="+mj-lt"/>
              </a:rPr>
              <a:t>kurşun koliğini tanımlamış</a:t>
            </a:r>
            <a:r>
              <a:rPr lang="tr-TR" altLang="tr-TR" dirty="0" smtClean="0">
                <a:latin typeface="+mj-lt"/>
              </a:rPr>
              <a:t>, halsizlik,  felçler ve görme bozuklukları gibi belirtileri saptamış ve bu bulguların kurşun ile ilişkisini açık bir biçimde ortaya koymuştur. </a:t>
            </a:r>
          </a:p>
        </p:txBody>
      </p:sp>
      <p:pic>
        <p:nvPicPr>
          <p:cNvPr id="16388" name="Picture 1" descr="D:\Users\Kadir\Desktop\imagesCAB4TU8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0"/>
            <a:ext cx="32607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0"/>
            <a:ext cx="3240088"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5070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4CC8BB7-BD0D-42BC-858E-B8FD7AE25A8A}" type="slidenum">
              <a:rPr lang="tr-TR" altLang="tr-TR" sz="1400" b="0" smtClean="0">
                <a:solidFill>
                  <a:schemeClr val="tx1"/>
                </a:solidFill>
              </a:rPr>
              <a:pPr eaLnBrk="1" hangingPunct="1"/>
              <a:t>15</a:t>
            </a:fld>
            <a:endParaRPr lang="tr-TR" altLang="tr-TR" sz="1400" b="0" smtClean="0">
              <a:solidFill>
                <a:schemeClr val="tx1"/>
              </a:solidFill>
            </a:endParaRPr>
          </a:p>
        </p:txBody>
      </p:sp>
      <p:sp>
        <p:nvSpPr>
          <p:cNvPr id="17411" name="Rectangle 3"/>
          <p:cNvSpPr txBox="1">
            <a:spLocks noChangeArrowheads="1"/>
          </p:cNvSpPr>
          <p:nvPr/>
        </p:nvSpPr>
        <p:spPr bwMode="auto">
          <a:xfrm>
            <a:off x="0" y="692150"/>
            <a:ext cx="845978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algn="just">
              <a:lnSpc>
                <a:spcPct val="90000"/>
              </a:lnSpc>
              <a:spcBef>
                <a:spcPts val="600"/>
              </a:spcBef>
              <a:buClr>
                <a:srgbClr val="FF0000"/>
              </a:buClr>
              <a:buSzPct val="80000"/>
              <a:buFont typeface="Wingdings" pitchFamily="2" charset="2"/>
              <a:buChar char="q"/>
            </a:pPr>
            <a:endParaRPr lang="tr-TR" altLang="tr-TR" b="0" dirty="0">
              <a:solidFill>
                <a:schemeClr val="tx1"/>
              </a:solidFill>
              <a:latin typeface="Arial" charset="0"/>
              <a:cs typeface="Arial" charset="0"/>
            </a:endParaRPr>
          </a:p>
          <a:p>
            <a:pPr algn="just">
              <a:lnSpc>
                <a:spcPct val="90000"/>
              </a:lnSpc>
              <a:spcBef>
                <a:spcPts val="600"/>
              </a:spcBef>
              <a:buClr>
                <a:srgbClr val="FF0000"/>
              </a:buClr>
              <a:buSzPct val="80000"/>
              <a:buFont typeface="Wingdings" pitchFamily="2" charset="2"/>
              <a:buChar char="q"/>
            </a:pPr>
            <a:endParaRPr lang="tr-TR" altLang="tr-TR" b="0" dirty="0">
              <a:solidFill>
                <a:schemeClr val="tx1"/>
              </a:solidFill>
              <a:latin typeface="Arial" charset="0"/>
              <a:cs typeface="Arial" charset="0"/>
            </a:endParaRPr>
          </a:p>
          <a:p>
            <a:pPr algn="just">
              <a:lnSpc>
                <a:spcPct val="90000"/>
              </a:lnSpc>
              <a:spcBef>
                <a:spcPts val="600"/>
              </a:spcBef>
              <a:buClr>
                <a:srgbClr val="FF0000"/>
              </a:buClr>
              <a:buSzPct val="80000"/>
              <a:buFont typeface="Wingdings" pitchFamily="2" charset="2"/>
              <a:buChar char="q"/>
            </a:pPr>
            <a:r>
              <a:rPr lang="tr-TR" altLang="tr-TR" b="0" dirty="0">
                <a:solidFill>
                  <a:schemeClr val="tx1"/>
                </a:solidFill>
                <a:latin typeface="Arial" charset="0"/>
                <a:cs typeface="Arial" charset="0"/>
              </a:rPr>
              <a:t>Tarihçi </a:t>
            </a:r>
            <a:r>
              <a:rPr lang="tr-TR" altLang="tr-TR" dirty="0" err="1">
                <a:latin typeface="Arial" charset="0"/>
                <a:cs typeface="Arial" charset="0"/>
              </a:rPr>
              <a:t>Heredot</a:t>
            </a:r>
            <a:r>
              <a:rPr lang="tr-TR" altLang="tr-TR" b="0" dirty="0">
                <a:solidFill>
                  <a:schemeClr val="tx1"/>
                </a:solidFill>
                <a:latin typeface="Arial" charset="0"/>
                <a:cs typeface="Arial" charset="0"/>
              </a:rPr>
              <a:t> ilk kez çalışanların verimli olabilmesi için </a:t>
            </a:r>
            <a:r>
              <a:rPr lang="tr-TR" altLang="tr-TR" b="0" dirty="0">
                <a:solidFill>
                  <a:srgbClr val="C00000"/>
                </a:solidFill>
                <a:latin typeface="Arial" charset="0"/>
                <a:cs typeface="Arial" charset="0"/>
              </a:rPr>
              <a:t>yüksek enerjili besinlerle beslenmeleri gerektiğine </a:t>
            </a:r>
            <a:r>
              <a:rPr lang="tr-TR" altLang="tr-TR" b="0" dirty="0">
                <a:solidFill>
                  <a:schemeClr val="tx1"/>
                </a:solidFill>
                <a:latin typeface="Arial" charset="0"/>
                <a:cs typeface="Arial" charset="0"/>
              </a:rPr>
              <a:t>değinmiştir. </a:t>
            </a:r>
          </a:p>
          <a:p>
            <a:pPr algn="just">
              <a:lnSpc>
                <a:spcPct val="90000"/>
              </a:lnSpc>
              <a:spcBef>
                <a:spcPts val="600"/>
              </a:spcBef>
              <a:buClr>
                <a:srgbClr val="FF0000"/>
              </a:buClr>
              <a:buSzPct val="80000"/>
              <a:buFont typeface="Wingdings" pitchFamily="2" charset="2"/>
              <a:buNone/>
            </a:pPr>
            <a:endParaRPr lang="tr-TR" altLang="tr-TR" b="0" dirty="0">
              <a:solidFill>
                <a:schemeClr val="tx1"/>
              </a:solidFill>
              <a:latin typeface="Arial" charset="0"/>
              <a:cs typeface="Arial" charset="0"/>
            </a:endParaRPr>
          </a:p>
          <a:p>
            <a:pPr algn="just">
              <a:lnSpc>
                <a:spcPct val="90000"/>
              </a:lnSpc>
              <a:spcBef>
                <a:spcPts val="600"/>
              </a:spcBef>
              <a:buClr>
                <a:srgbClr val="FF0000"/>
              </a:buClr>
              <a:buSzPct val="80000"/>
              <a:buFont typeface="Wingdings" pitchFamily="2" charset="2"/>
              <a:buNone/>
            </a:pPr>
            <a:endParaRPr lang="tr-TR" altLang="tr-TR" b="0" dirty="0">
              <a:solidFill>
                <a:schemeClr val="tx1"/>
              </a:solidFill>
              <a:latin typeface="Arial" charset="0"/>
              <a:cs typeface="Arial" charset="0"/>
            </a:endParaRPr>
          </a:p>
          <a:p>
            <a:pPr algn="just">
              <a:lnSpc>
                <a:spcPct val="90000"/>
              </a:lnSpc>
              <a:spcBef>
                <a:spcPts val="600"/>
              </a:spcBef>
              <a:buClr>
                <a:srgbClr val="FF0000"/>
              </a:buClr>
              <a:buSzPct val="80000"/>
              <a:buFont typeface="Wingdings" pitchFamily="2" charset="2"/>
              <a:buNone/>
            </a:pPr>
            <a:endParaRPr lang="tr-TR" altLang="tr-TR" b="0" dirty="0">
              <a:solidFill>
                <a:schemeClr val="tx1"/>
              </a:solidFill>
              <a:latin typeface="Arial" charset="0"/>
              <a:cs typeface="Arial" charset="0"/>
            </a:endParaRPr>
          </a:p>
          <a:p>
            <a:pPr algn="just">
              <a:lnSpc>
                <a:spcPct val="90000"/>
              </a:lnSpc>
              <a:spcBef>
                <a:spcPts val="600"/>
              </a:spcBef>
              <a:buClr>
                <a:srgbClr val="FF0000"/>
              </a:buClr>
              <a:buSzPct val="80000"/>
              <a:buFont typeface="Wingdings" pitchFamily="2" charset="2"/>
              <a:buChar char="q"/>
            </a:pPr>
            <a:r>
              <a:rPr lang="tr-TR" altLang="tr-TR" b="0" dirty="0">
                <a:solidFill>
                  <a:schemeClr val="tx1"/>
                </a:solidFill>
                <a:latin typeface="Arial" charset="0"/>
                <a:cs typeface="Arial" charset="0"/>
              </a:rPr>
              <a:t>M.Ö. 200’de </a:t>
            </a:r>
            <a:r>
              <a:rPr lang="tr-TR" altLang="tr-TR" dirty="0" err="1">
                <a:latin typeface="Arial" charset="0"/>
                <a:cs typeface="Arial" charset="0"/>
              </a:rPr>
              <a:t>Nicander</a:t>
            </a:r>
            <a:r>
              <a:rPr lang="tr-TR" altLang="tr-TR" b="0" dirty="0">
                <a:solidFill>
                  <a:schemeClr val="tx1"/>
                </a:solidFill>
                <a:latin typeface="Arial" charset="0"/>
                <a:cs typeface="Arial" charset="0"/>
              </a:rPr>
              <a:t>, kurşun koliği ve </a:t>
            </a:r>
            <a:r>
              <a:rPr lang="tr-TR" altLang="tr-TR" dirty="0">
                <a:solidFill>
                  <a:srgbClr val="C00000"/>
                </a:solidFill>
                <a:latin typeface="Arial" charset="0"/>
                <a:cs typeface="Arial" charset="0"/>
              </a:rPr>
              <a:t>kurşun</a:t>
            </a:r>
            <a:r>
              <a:rPr lang="tr-TR" altLang="tr-TR" b="0" dirty="0">
                <a:solidFill>
                  <a:srgbClr val="C00000"/>
                </a:solidFill>
                <a:latin typeface="Arial" charset="0"/>
                <a:cs typeface="Arial" charset="0"/>
              </a:rPr>
              <a:t> anemisini</a:t>
            </a:r>
            <a:r>
              <a:rPr lang="tr-TR" altLang="tr-TR" b="0" dirty="0">
                <a:solidFill>
                  <a:schemeClr val="tx1"/>
                </a:solidFill>
                <a:latin typeface="Arial" charset="0"/>
                <a:cs typeface="Arial" charset="0"/>
              </a:rPr>
              <a:t> incelemiş ve özelliklerini tanımlamıştır </a:t>
            </a:r>
          </a:p>
          <a:p>
            <a:pPr algn="just">
              <a:lnSpc>
                <a:spcPct val="90000"/>
              </a:lnSpc>
              <a:spcBef>
                <a:spcPts val="600"/>
              </a:spcBef>
              <a:buClr>
                <a:srgbClr val="FF0000"/>
              </a:buClr>
              <a:buSzPct val="80000"/>
              <a:buFont typeface="Wingdings" pitchFamily="2" charset="2"/>
              <a:buNone/>
            </a:pPr>
            <a:endParaRPr lang="tr-TR" altLang="tr-TR" b="0" dirty="0">
              <a:solidFill>
                <a:schemeClr val="tx1"/>
              </a:solidFill>
              <a:latin typeface="Arial" charset="0"/>
              <a:cs typeface="Arial" charset="0"/>
            </a:endParaRPr>
          </a:p>
        </p:txBody>
      </p:sp>
      <p:sp>
        <p:nvSpPr>
          <p:cNvPr id="6" name="Köşeli Çift Ayraç 5"/>
          <p:cNvSpPr/>
          <p:nvPr/>
        </p:nvSpPr>
        <p:spPr>
          <a:xfrm>
            <a:off x="8459788" y="6237288"/>
            <a:ext cx="433387" cy="431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1800" b="0">
              <a:solidFill>
                <a:schemeClr val="tx1"/>
              </a:solidFill>
            </a:endParaRPr>
          </a:p>
        </p:txBody>
      </p:sp>
    </p:spTree>
    <p:extLst>
      <p:ext uri="{BB962C8B-B14F-4D97-AF65-F5344CB8AC3E}">
        <p14:creationId xmlns:p14="http://schemas.microsoft.com/office/powerpoint/2010/main" val="1663410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0" y="908720"/>
            <a:ext cx="8686800" cy="5473030"/>
          </a:xfrm>
          <a:ln>
            <a:miter lim="800000"/>
            <a:headEnd/>
            <a:tailEnd/>
          </a:ln>
          <a:extLst/>
        </p:spPr>
        <p:txBody>
          <a:bodyPr rtlCol="0">
            <a:normAutofit/>
          </a:bodyPr>
          <a:lstStyle/>
          <a:p>
            <a:pPr lvl="2" fontAlgn="auto">
              <a:spcAft>
                <a:spcPts val="0"/>
              </a:spcAft>
              <a:buFont typeface="Arial" pitchFamily="34" charset="0"/>
              <a:buNone/>
              <a:defRPr/>
            </a:pPr>
            <a:endParaRPr lang="tr-TR" dirty="0" smtClean="0">
              <a:latin typeface="+mj-lt"/>
            </a:endParaRPr>
          </a:p>
          <a:p>
            <a:pPr fontAlgn="auto">
              <a:spcAft>
                <a:spcPts val="0"/>
              </a:spcAft>
              <a:buFont typeface="Arial" pitchFamily="34" charset="0"/>
              <a:buChar char="•"/>
              <a:defRPr/>
            </a:pPr>
            <a:endParaRPr lang="tr-TR" sz="2400" dirty="0" smtClean="0">
              <a:latin typeface="+mj-lt"/>
            </a:endParaRPr>
          </a:p>
          <a:p>
            <a:pPr lvl="8">
              <a:defRPr/>
            </a:pPr>
            <a:endParaRPr lang="tr-TR" sz="2400" dirty="0" smtClean="0">
              <a:latin typeface="+mj-lt"/>
            </a:endParaRPr>
          </a:p>
          <a:p>
            <a:pPr lvl="8">
              <a:defRPr/>
            </a:pPr>
            <a:endParaRPr lang="tr-TR" sz="2400" dirty="0" smtClean="0">
              <a:latin typeface="+mj-lt"/>
            </a:endParaRPr>
          </a:p>
          <a:p>
            <a:pPr marL="3657600" lvl="8" indent="0">
              <a:buFontTx/>
              <a:buNone/>
              <a:defRPr/>
            </a:pPr>
            <a:r>
              <a:rPr lang="tr-TR" sz="3600" b="1" dirty="0" smtClean="0">
                <a:solidFill>
                  <a:srgbClr val="C00000"/>
                </a:solidFill>
                <a:latin typeface="+mj-lt"/>
              </a:rPr>
              <a:t>Aristo</a:t>
            </a:r>
            <a:r>
              <a:rPr lang="tr-TR" sz="3600" dirty="0" smtClean="0">
                <a:latin typeface="+mj-lt"/>
              </a:rPr>
              <a:t>(M.Ö.    -222) </a:t>
            </a:r>
            <a:r>
              <a:rPr lang="tr-TR" sz="3600" b="1" dirty="0" smtClean="0">
                <a:solidFill>
                  <a:srgbClr val="C00000"/>
                </a:solidFill>
                <a:latin typeface="+mj-lt"/>
              </a:rPr>
              <a:t>koşucuların hastalıklarından söz etmiş, gladyatörler için özel diyet önermiştir.</a:t>
            </a:r>
          </a:p>
          <a:p>
            <a:pPr fontAlgn="auto">
              <a:spcAft>
                <a:spcPts val="0"/>
              </a:spcAft>
              <a:buFont typeface="Arial" pitchFamily="34" charset="0"/>
              <a:buChar char="•"/>
              <a:defRPr/>
            </a:pPr>
            <a:endParaRPr lang="tr-TR" sz="3600" dirty="0" smtClean="0">
              <a:latin typeface="+mj-lt"/>
            </a:endParaRPr>
          </a:p>
          <a:p>
            <a:pPr fontAlgn="auto">
              <a:spcAft>
                <a:spcPts val="0"/>
              </a:spcAft>
              <a:buFont typeface="Arial" pitchFamily="34" charset="0"/>
              <a:buChar char="•"/>
              <a:defRPr/>
            </a:pPr>
            <a:endParaRPr lang="tr-TR" sz="2400" dirty="0" smtClean="0">
              <a:latin typeface="+mj-lt"/>
            </a:endParaRPr>
          </a:p>
        </p:txBody>
      </p:sp>
      <p:pic>
        <p:nvPicPr>
          <p:cNvPr id="18435" name="Picture 3" descr="D:\Users\Kadir\Desktop\imagesCAJLP4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31850"/>
            <a:ext cx="27352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6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87A317D-A12C-4BD9-9974-16036481224B}" type="slidenum">
              <a:rPr lang="tr-TR" altLang="tr-TR" sz="1400" b="0" smtClean="0">
                <a:solidFill>
                  <a:schemeClr val="tx1"/>
                </a:solidFill>
              </a:rPr>
              <a:pPr eaLnBrk="1" hangingPunct="1"/>
              <a:t>16</a:t>
            </a:fld>
            <a:endParaRPr lang="tr-TR" altLang="tr-TR" sz="1400" b="0" smtClean="0">
              <a:solidFill>
                <a:schemeClr val="tx1"/>
              </a:solidFill>
            </a:endParaRPr>
          </a:p>
        </p:txBody>
      </p:sp>
    </p:spTree>
    <p:extLst>
      <p:ext uri="{BB962C8B-B14F-4D97-AF65-F5344CB8AC3E}">
        <p14:creationId xmlns:p14="http://schemas.microsoft.com/office/powerpoint/2010/main" val="271068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İçerik Yer Tutucusu"/>
          <p:cNvSpPr>
            <a:spLocks noGrp="1"/>
          </p:cNvSpPr>
          <p:nvPr>
            <p:ph idx="1"/>
          </p:nvPr>
        </p:nvSpPr>
        <p:spPr>
          <a:xfrm>
            <a:off x="460375" y="1773238"/>
            <a:ext cx="7991475" cy="4114800"/>
          </a:xfrm>
        </p:spPr>
        <p:txBody>
          <a:bodyPr/>
          <a:lstStyle/>
          <a:p>
            <a:pPr lvl="2">
              <a:defRPr/>
            </a:pPr>
            <a:endParaRPr lang="tr-TR" dirty="0" smtClean="0">
              <a:latin typeface="+mj-lt"/>
            </a:endParaRPr>
          </a:p>
          <a:p>
            <a:pPr lvl="2">
              <a:defRPr/>
            </a:pPr>
            <a:endParaRPr lang="tr-TR" dirty="0" smtClean="0">
              <a:latin typeface="+mj-lt"/>
            </a:endParaRPr>
          </a:p>
          <a:p>
            <a:pPr lvl="2">
              <a:defRPr/>
            </a:pPr>
            <a:endParaRPr lang="tr-TR" dirty="0" smtClean="0">
              <a:latin typeface="+mj-lt"/>
            </a:endParaRPr>
          </a:p>
          <a:p>
            <a:pPr lvl="2">
              <a:defRPr/>
            </a:pPr>
            <a:endParaRPr lang="tr-TR" dirty="0" smtClean="0">
              <a:latin typeface="+mj-lt"/>
            </a:endParaRPr>
          </a:p>
          <a:p>
            <a:pPr marL="914400" lvl="2" indent="0">
              <a:buFontTx/>
              <a:buNone/>
              <a:defRPr/>
            </a:pPr>
            <a:r>
              <a:rPr lang="tr-TR" sz="3200" b="1" dirty="0" smtClean="0">
                <a:solidFill>
                  <a:srgbClr val="C00000"/>
                </a:solidFill>
                <a:latin typeface="+mj-lt"/>
              </a:rPr>
              <a:t>Plato</a:t>
            </a:r>
            <a:r>
              <a:rPr lang="tr-TR" sz="3200" b="1" dirty="0" smtClean="0">
                <a:latin typeface="+mj-lt"/>
              </a:rPr>
              <a:t> (M.Ö. 254-184) bazı esnaf ve zanaatkarların </a:t>
            </a:r>
            <a:r>
              <a:rPr lang="tr-TR" sz="3200" b="1" dirty="0" smtClean="0">
                <a:solidFill>
                  <a:srgbClr val="C00000"/>
                </a:solidFill>
                <a:latin typeface="+mj-lt"/>
              </a:rPr>
              <a:t>çalışma pozisyonlarından ileri gelen şekil bozuklukları</a:t>
            </a:r>
            <a:r>
              <a:rPr lang="tr-TR" sz="3200" b="1" dirty="0" smtClean="0">
                <a:latin typeface="+mj-lt"/>
              </a:rPr>
              <a:t>  ile ilgili bilgi vermiştir. </a:t>
            </a:r>
          </a:p>
          <a:p>
            <a:pPr>
              <a:defRPr/>
            </a:pPr>
            <a:endParaRPr lang="tr-TR" b="1" dirty="0" smtClean="0">
              <a:latin typeface="+mj-lt"/>
            </a:endParaRPr>
          </a:p>
        </p:txBody>
      </p:sp>
      <p:pic>
        <p:nvPicPr>
          <p:cNvPr id="19459" name="Picture 3" descr="D:\Users\Kadir\Desktop\imagesCAPMOB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27352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5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136A403-354D-422F-B1A5-13F6952275F2}" type="slidenum">
              <a:rPr lang="tr-TR" altLang="tr-TR" sz="1400" b="0" smtClean="0">
                <a:solidFill>
                  <a:schemeClr val="tx1"/>
                </a:solidFill>
              </a:rPr>
              <a:pPr eaLnBrk="1" hangingPunct="1"/>
              <a:t>17</a:t>
            </a:fld>
            <a:endParaRPr lang="tr-TR" altLang="tr-TR" sz="1400" b="0" smtClean="0">
              <a:solidFill>
                <a:schemeClr val="tx1"/>
              </a:solidFill>
            </a:endParaRPr>
          </a:p>
        </p:txBody>
      </p:sp>
    </p:spTree>
    <p:extLst>
      <p:ext uri="{BB962C8B-B14F-4D97-AF65-F5344CB8AC3E}">
        <p14:creationId xmlns:p14="http://schemas.microsoft.com/office/powerpoint/2010/main" val="223310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3708400" y="1371600"/>
            <a:ext cx="5111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spcBef>
                <a:spcPct val="20000"/>
              </a:spcBef>
              <a:buFontTx/>
              <a:buChar char="•"/>
            </a:pPr>
            <a:endParaRPr lang="tr-TR" altLang="tr-TR" sz="2400" dirty="0">
              <a:latin typeface="Comic Sans MS" pitchFamily="66" charset="0"/>
            </a:endParaRPr>
          </a:p>
          <a:p>
            <a:pPr eaLnBrk="1" hangingPunct="1">
              <a:spcBef>
                <a:spcPct val="20000"/>
              </a:spcBef>
              <a:buFontTx/>
              <a:buChar char="•"/>
            </a:pPr>
            <a:endParaRPr lang="tr-TR" altLang="tr-TR" sz="2400" dirty="0">
              <a:latin typeface="Century Gothic" pitchFamily="34" charset="0"/>
            </a:endParaRPr>
          </a:p>
          <a:p>
            <a:pPr eaLnBrk="1" hangingPunct="1">
              <a:spcBef>
                <a:spcPct val="20000"/>
              </a:spcBef>
              <a:buFontTx/>
              <a:buChar char="•"/>
            </a:pPr>
            <a:endParaRPr lang="tr-TR" altLang="tr-TR" sz="2400" dirty="0">
              <a:latin typeface="Century Gothic" pitchFamily="34" charset="0"/>
            </a:endParaRPr>
          </a:p>
          <a:p>
            <a:pPr eaLnBrk="1" hangingPunct="1">
              <a:spcBef>
                <a:spcPct val="20000"/>
              </a:spcBef>
              <a:buFontTx/>
              <a:buChar char="•"/>
            </a:pPr>
            <a:endParaRPr lang="tr-TR" altLang="tr-TR" sz="2400" dirty="0">
              <a:latin typeface="Century Gothic" pitchFamily="34" charset="0"/>
            </a:endParaRPr>
          </a:p>
          <a:p>
            <a:pPr eaLnBrk="1" hangingPunct="1">
              <a:spcBef>
                <a:spcPct val="20000"/>
              </a:spcBef>
              <a:buFontTx/>
              <a:buChar char="•"/>
            </a:pPr>
            <a:r>
              <a:rPr lang="tr-TR" altLang="tr-TR" sz="3600" dirty="0" err="1">
                <a:solidFill>
                  <a:schemeClr val="tx1"/>
                </a:solidFill>
                <a:latin typeface="Century Gothic" pitchFamily="34" charset="0"/>
              </a:rPr>
              <a:t>Juvenal</a:t>
            </a:r>
            <a:r>
              <a:rPr lang="tr-TR" altLang="tr-TR" sz="3200" dirty="0">
                <a:latin typeface="Century Gothic" pitchFamily="34" charset="0"/>
              </a:rPr>
              <a:t> (M.S. 60-140)</a:t>
            </a:r>
          </a:p>
          <a:p>
            <a:pPr eaLnBrk="1" hangingPunct="1">
              <a:spcBef>
                <a:spcPct val="20000"/>
              </a:spcBef>
            </a:pPr>
            <a:r>
              <a:rPr lang="tr-TR" altLang="tr-TR" sz="3200" dirty="0">
                <a:latin typeface="Century Gothic" pitchFamily="34" charset="0"/>
              </a:rPr>
              <a:t>	demircilerin göz lezyonları ile ayakta durarak çalışanların varislerinden söz etmiştir</a:t>
            </a:r>
            <a:r>
              <a:rPr lang="tr-TR" altLang="tr-TR" sz="2400" dirty="0">
                <a:latin typeface="Century Gothic" pitchFamily="34" charset="0"/>
              </a:rPr>
              <a:t>.</a:t>
            </a:r>
          </a:p>
        </p:txBody>
      </p:sp>
      <p:pic>
        <p:nvPicPr>
          <p:cNvPr id="20483" name="Picture 6" descr="j02810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38" y="3635375"/>
            <a:ext cx="2736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D:\Users\Kadir\Desktop\portrait-of-juvenal-from-the-satires-of-juvenal-and-aulius-flaccus-17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88913"/>
            <a:ext cx="53276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6 Veri Yer Tutucusu"/>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ED56BFB-174D-4AEC-8BAD-DDE8FBBCF160}" type="datetime8">
              <a:rPr lang="tr-TR" altLang="tr-TR" sz="1400" b="0" smtClean="0">
                <a:solidFill>
                  <a:schemeClr val="tx1"/>
                </a:solidFill>
              </a:rPr>
              <a:pPr eaLnBrk="1" hangingPunct="1"/>
              <a:t>7.11.2018 09:45</a:t>
            </a:fld>
            <a:endParaRPr lang="tr-TR" altLang="tr-TR" sz="1400" b="0" smtClean="0">
              <a:solidFill>
                <a:schemeClr val="tx1"/>
              </a:solidFill>
            </a:endParaRPr>
          </a:p>
        </p:txBody>
      </p:sp>
      <p:sp>
        <p:nvSpPr>
          <p:cNvPr id="20486" name="7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084AE2F-221F-49F7-B26E-67917637F62A}" type="slidenum">
              <a:rPr lang="tr-TR" altLang="tr-TR" sz="1400" b="0" smtClean="0">
                <a:solidFill>
                  <a:schemeClr val="tx1"/>
                </a:solidFill>
              </a:rPr>
              <a:pPr eaLnBrk="1" hangingPunct="1"/>
              <a:t>18</a:t>
            </a:fld>
            <a:endParaRPr lang="tr-TR" altLang="tr-TR" sz="1400" b="0" smtClean="0">
              <a:solidFill>
                <a:schemeClr val="tx1"/>
              </a:solidFill>
            </a:endParaRPr>
          </a:p>
        </p:txBody>
      </p:sp>
    </p:spTree>
    <p:extLst>
      <p:ext uri="{BB962C8B-B14F-4D97-AF65-F5344CB8AC3E}">
        <p14:creationId xmlns:p14="http://schemas.microsoft.com/office/powerpoint/2010/main" val="16017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eri Yer Tutucusu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r>
              <a:rPr lang="en-US" altLang="tr-TR" sz="1400" b="0" smtClean="0">
                <a:solidFill>
                  <a:schemeClr val="tx1"/>
                </a:solidFill>
                <a:cs typeface="Times New Roman" pitchFamily="18" charset="0"/>
              </a:rPr>
              <a:t>UCM			</a:t>
            </a:r>
          </a:p>
        </p:txBody>
      </p:sp>
      <p:sp>
        <p:nvSpPr>
          <p:cNvPr id="21507" name="Altbilgi Yer Tutucusu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r>
              <a:rPr lang="en-US" altLang="tr-TR" sz="1400" b="0" smtClean="0">
                <a:solidFill>
                  <a:schemeClr val="tx1"/>
                </a:solidFill>
                <a:cs typeface="Times New Roman" pitchFamily="18" charset="0"/>
              </a:rPr>
              <a:t>Safety 5120	</a:t>
            </a:r>
          </a:p>
        </p:txBody>
      </p:sp>
      <p:sp>
        <p:nvSpPr>
          <p:cNvPr id="21508" name="Rectangle 5"/>
          <p:cNvSpPr>
            <a:spLocks noChangeArrowheads="1"/>
          </p:cNvSpPr>
          <p:nvPr/>
        </p:nvSpPr>
        <p:spPr bwMode="auto">
          <a:xfrm>
            <a:off x="179388" y="420688"/>
            <a:ext cx="5256212"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r>
              <a:rPr lang="en-US" altLang="tr-TR" sz="900">
                <a:solidFill>
                  <a:srgbClr val="003399"/>
                </a:solidFill>
                <a:latin typeface="Verdana" pitchFamily="34" charset="0"/>
              </a:rPr>
              <a:t> </a:t>
            </a:r>
          </a:p>
          <a:p>
            <a:pPr algn="l" eaLnBrk="1" hangingPunct="1"/>
            <a:r>
              <a:rPr lang="tr-TR" altLang="tr-TR" sz="3200" b="0">
                <a:solidFill>
                  <a:schemeClr val="tx1"/>
                </a:solidFill>
                <a:latin typeface="Arial" charset="0"/>
                <a:cs typeface="Arial" charset="0"/>
              </a:rPr>
              <a:t>M.S. 1.y.y.‘da yaşamış olan  Romalı </a:t>
            </a:r>
            <a:r>
              <a:rPr lang="tr-TR" altLang="tr-TR" sz="3200">
                <a:latin typeface="Arial" charset="0"/>
                <a:cs typeface="Arial" charset="0"/>
              </a:rPr>
              <a:t>Plini</a:t>
            </a:r>
            <a:r>
              <a:rPr lang="tr-TR" altLang="tr-TR" sz="3200" b="0">
                <a:solidFill>
                  <a:srgbClr val="FF9900"/>
                </a:solidFill>
                <a:latin typeface="Arial" charset="0"/>
                <a:cs typeface="Arial" charset="0"/>
              </a:rPr>
              <a:t>,</a:t>
            </a:r>
            <a:r>
              <a:rPr lang="tr-TR" altLang="tr-TR" sz="3200" b="0">
                <a:solidFill>
                  <a:schemeClr val="tx1"/>
                </a:solidFill>
                <a:latin typeface="Arial" charset="0"/>
                <a:cs typeface="Arial" charset="0"/>
              </a:rPr>
              <a:t> çalışma ortamındaki </a:t>
            </a:r>
            <a:r>
              <a:rPr lang="tr-TR" altLang="tr-TR" sz="3200">
                <a:solidFill>
                  <a:srgbClr val="FFCC66"/>
                </a:solidFill>
                <a:latin typeface="Arial" charset="0"/>
                <a:cs typeface="Arial" charset="0"/>
              </a:rPr>
              <a:t>tehlikeli tozlara karşı</a:t>
            </a:r>
            <a:r>
              <a:rPr lang="tr-TR" altLang="tr-TR" sz="3200" b="0">
                <a:solidFill>
                  <a:schemeClr val="tx1"/>
                </a:solidFill>
                <a:latin typeface="Arial" charset="0"/>
                <a:cs typeface="Arial" charset="0"/>
              </a:rPr>
              <a:t> çalışanların korunması amacıyla </a:t>
            </a:r>
            <a:r>
              <a:rPr lang="tr-TR" altLang="tr-TR" sz="3200" b="0">
                <a:solidFill>
                  <a:srgbClr val="FFC000"/>
                </a:solidFill>
                <a:latin typeface="Arial" charset="0"/>
                <a:cs typeface="Arial" charset="0"/>
              </a:rPr>
              <a:t>başlarına torba geçirmelerini önermiştir .</a:t>
            </a:r>
          </a:p>
          <a:p>
            <a:pPr algn="l" eaLnBrk="1" hangingPunct="1"/>
            <a:endParaRPr lang="tr-TR" altLang="tr-TR" sz="3200" b="0">
              <a:solidFill>
                <a:srgbClr val="FFC000"/>
              </a:solidFill>
              <a:latin typeface="Arial" charset="0"/>
              <a:cs typeface="Arial" charset="0"/>
            </a:endParaRPr>
          </a:p>
          <a:p>
            <a:pPr algn="l" eaLnBrk="1" hangingPunct="1"/>
            <a:r>
              <a:rPr lang="tr-TR" altLang="tr-TR" sz="3200" b="0">
                <a:solidFill>
                  <a:srgbClr val="FFC000"/>
                </a:solidFill>
                <a:latin typeface="Arial" charset="0"/>
                <a:cs typeface="Arial" charset="0"/>
              </a:rPr>
              <a:t>Ayrıca, Çinko ve kükürt ile çalışmalardaki risklere işaret etmiştir.</a:t>
            </a:r>
            <a:endParaRPr lang="tr-TR" altLang="tr-TR">
              <a:solidFill>
                <a:schemeClr val="tx1"/>
              </a:solidFill>
              <a:latin typeface="Verdana" pitchFamily="34" charset="0"/>
            </a:endParaRPr>
          </a:p>
          <a:p>
            <a:pPr eaLnBrk="1" hangingPunct="1"/>
            <a:endParaRPr lang="tr-TR" altLang="tr-TR">
              <a:solidFill>
                <a:schemeClr val="tx1"/>
              </a:solidFill>
              <a:latin typeface="Verdana" pitchFamily="34" charset="0"/>
            </a:endParaRPr>
          </a:p>
          <a:p>
            <a:pPr eaLnBrk="1" hangingPunct="1"/>
            <a:r>
              <a:rPr lang="en-US" altLang="tr-TR" sz="900">
                <a:solidFill>
                  <a:schemeClr val="tx1"/>
                </a:solidFill>
                <a:latin typeface="Verdana" pitchFamily="34" charset="0"/>
              </a:rPr>
              <a:t> </a:t>
            </a:r>
          </a:p>
        </p:txBody>
      </p:sp>
      <p:pic>
        <p:nvPicPr>
          <p:cNvPr id="215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65175"/>
            <a:ext cx="310991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7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77EE22A-99A8-4ABB-BE1A-D3D0FE2F0EA3}" type="slidenum">
              <a:rPr lang="tr-TR" altLang="tr-TR" sz="1400" b="0" smtClean="0">
                <a:solidFill>
                  <a:schemeClr val="tx1"/>
                </a:solidFill>
              </a:rPr>
              <a:pPr eaLnBrk="1" hangingPunct="1"/>
              <a:t>2</a:t>
            </a:fld>
            <a:endParaRPr lang="tr-TR" altLang="tr-TR" sz="1400" b="0" smtClean="0">
              <a:solidFill>
                <a:schemeClr val="tx1"/>
              </a:solidFill>
            </a:endParaRPr>
          </a:p>
        </p:txBody>
      </p:sp>
      <p:sp>
        <p:nvSpPr>
          <p:cNvPr id="4099" name="1 Başlık"/>
          <p:cNvSpPr>
            <a:spLocks noGrp="1"/>
          </p:cNvSpPr>
          <p:nvPr>
            <p:ph type="title" idx="4294967295"/>
          </p:nvPr>
        </p:nvSpPr>
        <p:spPr>
          <a:xfrm>
            <a:off x="539750" y="333375"/>
            <a:ext cx="8229600" cy="1296988"/>
          </a:xfrm>
        </p:spPr>
        <p:txBody>
          <a:bodyPr anchor="b"/>
          <a:lstStyle/>
          <a:p>
            <a:pPr eaLnBrk="1" hangingPunct="1"/>
            <a:r>
              <a:rPr lang="tr-TR" altLang="tr-TR" sz="3200" b="1" dirty="0" smtClean="0">
                <a:solidFill>
                  <a:srgbClr val="FF9900"/>
                </a:solidFill>
                <a:latin typeface="+mj-lt"/>
              </a:rPr>
              <a:t/>
            </a:r>
            <a:br>
              <a:rPr lang="tr-TR" altLang="tr-TR" sz="3200" b="1" dirty="0" smtClean="0">
                <a:solidFill>
                  <a:srgbClr val="FF9900"/>
                </a:solidFill>
                <a:latin typeface="+mj-lt"/>
              </a:rPr>
            </a:br>
            <a:r>
              <a:rPr lang="tr-TR" altLang="tr-TR" sz="3200" b="1" dirty="0" smtClean="0">
                <a:solidFill>
                  <a:srgbClr val="FF9900"/>
                </a:solidFill>
                <a:latin typeface="+mj-lt"/>
              </a:rPr>
              <a:t/>
            </a:r>
            <a:br>
              <a:rPr lang="tr-TR" altLang="tr-TR" sz="3200" b="1" dirty="0" smtClean="0">
                <a:solidFill>
                  <a:srgbClr val="FF9900"/>
                </a:solidFill>
                <a:latin typeface="+mj-lt"/>
              </a:rPr>
            </a:br>
            <a:r>
              <a:rPr lang="tr-TR" altLang="tr-TR" sz="3200" b="1" dirty="0" smtClean="0">
                <a:latin typeface="+mj-lt"/>
              </a:rPr>
              <a:t>İŞ SAĞLIĞI VE GÜVENLİĞİ (İSG) (</a:t>
            </a:r>
            <a:r>
              <a:rPr lang="tr-TR" altLang="tr-TR" sz="2800" b="1" dirty="0" smtClean="0">
                <a:solidFill>
                  <a:schemeClr val="tx1"/>
                </a:solidFill>
                <a:latin typeface="+mj-lt"/>
              </a:rPr>
              <a:t>TANIMI</a:t>
            </a:r>
            <a:r>
              <a:rPr lang="tr-TR" altLang="tr-TR" sz="3200" b="1" dirty="0" smtClean="0">
                <a:latin typeface="+mj-lt"/>
              </a:rPr>
              <a:t>)</a:t>
            </a:r>
            <a:r>
              <a:rPr lang="tr-TR" altLang="tr-TR" sz="2800" b="1" dirty="0" smtClean="0">
                <a:solidFill>
                  <a:srgbClr val="FFCC66"/>
                </a:solidFill>
                <a:latin typeface="+mj-lt"/>
              </a:rPr>
              <a:t/>
            </a:r>
            <a:br>
              <a:rPr lang="tr-TR" altLang="tr-TR" sz="2800" b="1" dirty="0" smtClean="0">
                <a:solidFill>
                  <a:srgbClr val="FFCC66"/>
                </a:solidFill>
                <a:latin typeface="+mj-lt"/>
              </a:rPr>
            </a:br>
            <a:endParaRPr lang="tr-TR" altLang="tr-TR" sz="2800" b="1" dirty="0" smtClean="0">
              <a:solidFill>
                <a:srgbClr val="FFCC66"/>
              </a:solidFill>
              <a:latin typeface="+mj-lt"/>
            </a:endParaRPr>
          </a:p>
        </p:txBody>
      </p:sp>
      <p:sp>
        <p:nvSpPr>
          <p:cNvPr id="4100" name="2 İçerik Yer Tutucusu"/>
          <p:cNvSpPr>
            <a:spLocks noGrp="1"/>
          </p:cNvSpPr>
          <p:nvPr>
            <p:ph sz="quarter" idx="4294967295"/>
          </p:nvPr>
        </p:nvSpPr>
        <p:spPr>
          <a:xfrm>
            <a:off x="683568" y="1844824"/>
            <a:ext cx="7467600" cy="5162550"/>
          </a:xfrm>
        </p:spPr>
        <p:txBody>
          <a:bodyPr/>
          <a:lstStyle/>
          <a:p>
            <a:pPr marL="273050" indent="-273050" eaLnBrk="1" hangingPunct="1">
              <a:buFontTx/>
              <a:buNone/>
            </a:pPr>
            <a:r>
              <a:rPr lang="tr-TR" altLang="tr-TR" sz="2500" dirty="0" smtClean="0">
                <a:latin typeface="+mj-lt"/>
              </a:rPr>
              <a:t>    </a:t>
            </a:r>
            <a:r>
              <a:rPr lang="tr-TR" altLang="tr-TR" sz="2000" b="1" dirty="0" smtClean="0">
                <a:latin typeface="+mj-lt"/>
              </a:rPr>
              <a:t>İşin yürütülmesi sırasında ortaya çıkan,</a:t>
            </a:r>
          </a:p>
          <a:p>
            <a:pPr marL="273050" indent="-273050" eaLnBrk="1" hangingPunct="1">
              <a:buFontTx/>
              <a:buNone/>
            </a:pPr>
            <a:endParaRPr lang="tr-TR" altLang="tr-TR" sz="2000" b="1" dirty="0" smtClean="0">
              <a:latin typeface="+mj-lt"/>
            </a:endParaRPr>
          </a:p>
          <a:p>
            <a:pPr marL="273050" indent="-273050" eaLnBrk="1" hangingPunct="1">
              <a:buFontTx/>
              <a:buNone/>
            </a:pPr>
            <a:r>
              <a:rPr lang="tr-TR" altLang="tr-TR" sz="2000" b="1" dirty="0" smtClean="0">
                <a:solidFill>
                  <a:srgbClr val="FFFF00"/>
                </a:solidFill>
                <a:latin typeface="+mj-lt"/>
              </a:rPr>
              <a:t>  </a:t>
            </a:r>
            <a:r>
              <a:rPr lang="tr-TR" altLang="tr-TR" sz="2000" b="1" dirty="0" smtClean="0">
                <a:latin typeface="+mj-lt"/>
              </a:rPr>
              <a:t> - </a:t>
            </a:r>
            <a:r>
              <a:rPr lang="tr-TR" altLang="tr-TR" sz="2000" b="1" dirty="0" smtClean="0">
                <a:solidFill>
                  <a:schemeClr val="tx2"/>
                </a:solidFill>
                <a:latin typeface="+mj-lt"/>
              </a:rPr>
              <a:t>sağlığa</a:t>
            </a:r>
            <a:r>
              <a:rPr lang="tr-TR" altLang="tr-TR" sz="2000" b="1" dirty="0" smtClean="0">
                <a:latin typeface="+mj-lt"/>
              </a:rPr>
              <a:t> zarar verecek koşullardan ve</a:t>
            </a:r>
          </a:p>
          <a:p>
            <a:pPr marL="273050" indent="-273050" eaLnBrk="1" hangingPunct="1">
              <a:buFontTx/>
              <a:buNone/>
            </a:pPr>
            <a:endParaRPr lang="tr-TR" altLang="tr-TR" sz="2000" b="1" dirty="0" smtClean="0">
              <a:latin typeface="+mj-lt"/>
            </a:endParaRPr>
          </a:p>
          <a:p>
            <a:pPr marL="273050" indent="-273050" eaLnBrk="1" hangingPunct="1">
              <a:buFontTx/>
              <a:buNone/>
            </a:pPr>
            <a:r>
              <a:rPr lang="tr-TR" altLang="tr-TR" sz="2000" b="1" dirty="0" smtClean="0">
                <a:latin typeface="+mj-lt"/>
              </a:rPr>
              <a:t>   - </a:t>
            </a:r>
            <a:r>
              <a:rPr lang="tr-TR" altLang="tr-TR" sz="2000" b="1" dirty="0" smtClean="0">
                <a:solidFill>
                  <a:srgbClr val="C00000"/>
                </a:solidFill>
                <a:latin typeface="+mj-lt"/>
              </a:rPr>
              <a:t>güvenliği </a:t>
            </a:r>
            <a:r>
              <a:rPr lang="tr-TR" altLang="tr-TR" sz="2000" b="1" dirty="0" smtClean="0">
                <a:latin typeface="+mj-lt"/>
              </a:rPr>
              <a:t>tehlikeye düşürecek durum ve davranışlardan</a:t>
            </a:r>
            <a:r>
              <a:rPr lang="tr-TR" altLang="tr-TR" sz="2000" b="1" dirty="0" smtClean="0">
                <a:solidFill>
                  <a:srgbClr val="FFFF00"/>
                </a:solidFill>
                <a:latin typeface="+mj-lt"/>
              </a:rPr>
              <a:t>   </a:t>
            </a:r>
            <a:r>
              <a:rPr lang="tr-TR" altLang="tr-TR" sz="2000" b="1" dirty="0" smtClean="0">
                <a:latin typeface="+mj-lt"/>
              </a:rPr>
              <a:t>korunmak, </a:t>
            </a:r>
          </a:p>
          <a:p>
            <a:pPr marL="273050" indent="-273050" eaLnBrk="1" hangingPunct="1">
              <a:buFontTx/>
              <a:buNone/>
            </a:pPr>
            <a:endParaRPr lang="tr-TR" altLang="tr-TR" sz="2000" b="1" dirty="0" smtClean="0">
              <a:latin typeface="+mj-lt"/>
            </a:endParaRPr>
          </a:p>
          <a:p>
            <a:pPr marL="273050" indent="-273050" eaLnBrk="1" hangingPunct="1">
              <a:buFontTx/>
              <a:buNone/>
            </a:pPr>
            <a:r>
              <a:rPr lang="tr-TR" altLang="tr-TR" sz="2000" b="1" dirty="0" smtClean="0">
                <a:latin typeface="+mj-lt"/>
              </a:rPr>
              <a:t>   - üretimin devamlılığını sağlamak ve</a:t>
            </a:r>
          </a:p>
          <a:p>
            <a:pPr marL="273050" indent="-273050" eaLnBrk="1" hangingPunct="1">
              <a:buFontTx/>
              <a:buNone/>
            </a:pPr>
            <a:endParaRPr lang="tr-TR" altLang="tr-TR" sz="2000" b="1" dirty="0" smtClean="0">
              <a:latin typeface="+mj-lt"/>
            </a:endParaRPr>
          </a:p>
          <a:p>
            <a:pPr marL="273050" indent="-273050" eaLnBrk="1" hangingPunct="1">
              <a:buFontTx/>
              <a:buNone/>
            </a:pPr>
            <a:r>
              <a:rPr lang="tr-TR" altLang="tr-TR" sz="2000" b="1" dirty="0" smtClean="0">
                <a:latin typeface="+mj-lt"/>
              </a:rPr>
              <a:t>   - verimliliği arttırmak amacıyla yürütülen </a:t>
            </a:r>
          </a:p>
          <a:p>
            <a:pPr marL="273050" indent="-273050" eaLnBrk="1" hangingPunct="1">
              <a:buFontTx/>
              <a:buNone/>
            </a:pPr>
            <a:endParaRPr lang="tr-TR" altLang="tr-TR" sz="2000" b="1" dirty="0" smtClean="0">
              <a:latin typeface="+mj-lt"/>
            </a:endParaRPr>
          </a:p>
          <a:p>
            <a:pPr marL="273050" indent="-273050" eaLnBrk="1" hangingPunct="1">
              <a:buFontTx/>
              <a:buNone/>
            </a:pPr>
            <a:r>
              <a:rPr lang="tr-TR" altLang="tr-TR" sz="2000" b="1" dirty="0" smtClean="0">
                <a:latin typeface="+mj-lt"/>
              </a:rPr>
              <a:t>         sistemli ve bilimsel çalışmalardır.</a:t>
            </a:r>
          </a:p>
          <a:p>
            <a:pPr marL="273050" indent="-273050" eaLnBrk="1" hangingPunct="1">
              <a:buFontTx/>
              <a:buNone/>
            </a:pPr>
            <a:endParaRPr lang="tr-TR" altLang="tr-TR" sz="2000" b="1" dirty="0" smtClean="0">
              <a:latin typeface="+mj-lt"/>
            </a:endParaRPr>
          </a:p>
        </p:txBody>
      </p:sp>
    </p:spTree>
    <p:extLst>
      <p:ext uri="{BB962C8B-B14F-4D97-AF65-F5344CB8AC3E}">
        <p14:creationId xmlns:p14="http://schemas.microsoft.com/office/powerpoint/2010/main" val="1331365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395536" y="1772816"/>
            <a:ext cx="42672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r>
              <a:rPr lang="tr-TR" altLang="tr-TR" sz="2400" dirty="0">
                <a:solidFill>
                  <a:schemeClr val="tx1"/>
                </a:solidFill>
                <a:latin typeface="Verdana" pitchFamily="34" charset="0"/>
              </a:rPr>
              <a:t>M.Ö. 2. </a:t>
            </a:r>
            <a:r>
              <a:rPr lang="tr-TR" altLang="tr-TR" sz="2400" dirty="0" err="1">
                <a:solidFill>
                  <a:schemeClr val="tx1"/>
                </a:solidFill>
                <a:latin typeface="Verdana" pitchFamily="34" charset="0"/>
              </a:rPr>
              <a:t>Y.Y.’da</a:t>
            </a:r>
            <a:r>
              <a:rPr lang="tr-TR" altLang="tr-TR" sz="2400" dirty="0">
                <a:solidFill>
                  <a:schemeClr val="tx1"/>
                </a:solidFill>
                <a:latin typeface="Verdana" pitchFamily="34" charset="0"/>
              </a:rPr>
              <a:t> eski Yunanlı doktor </a:t>
            </a:r>
            <a:r>
              <a:rPr lang="tr-TR" altLang="tr-TR" sz="2400" dirty="0">
                <a:solidFill>
                  <a:srgbClr val="C00000"/>
                </a:solidFill>
                <a:latin typeface="Verdana" pitchFamily="34" charset="0"/>
              </a:rPr>
              <a:t>GALEN kurşun zehirlenmesinin </a:t>
            </a:r>
            <a:r>
              <a:rPr lang="tr-TR" altLang="tr-TR" sz="2400" dirty="0" err="1">
                <a:solidFill>
                  <a:srgbClr val="C00000"/>
                </a:solidFill>
                <a:latin typeface="Verdana" pitchFamily="34" charset="0"/>
              </a:rPr>
              <a:t>patalojisini</a:t>
            </a:r>
            <a:r>
              <a:rPr lang="tr-TR" altLang="tr-TR" sz="2400" dirty="0">
                <a:solidFill>
                  <a:srgbClr val="FFC000"/>
                </a:solidFill>
                <a:latin typeface="Verdana" pitchFamily="34" charset="0"/>
              </a:rPr>
              <a:t> </a:t>
            </a:r>
            <a:r>
              <a:rPr lang="tr-TR" altLang="tr-TR" sz="2400" dirty="0">
                <a:solidFill>
                  <a:schemeClr val="tx1"/>
                </a:solidFill>
                <a:latin typeface="Verdana" pitchFamily="34" charset="0"/>
              </a:rPr>
              <a:t>doğru bir şekilde açıklamış ve </a:t>
            </a:r>
            <a:r>
              <a:rPr lang="tr-TR" altLang="tr-TR" sz="2400" dirty="0">
                <a:solidFill>
                  <a:srgbClr val="C00000"/>
                </a:solidFill>
                <a:latin typeface="Verdana" pitchFamily="34" charset="0"/>
              </a:rPr>
              <a:t>bakır madenlerinde çalışanların asit buharına </a:t>
            </a:r>
            <a:r>
              <a:rPr lang="tr-TR" altLang="tr-TR" sz="2400" dirty="0" err="1">
                <a:solidFill>
                  <a:srgbClr val="C00000"/>
                </a:solidFill>
                <a:latin typeface="Verdana" pitchFamily="34" charset="0"/>
              </a:rPr>
              <a:t>maruziyetlerinin</a:t>
            </a:r>
            <a:r>
              <a:rPr lang="tr-TR" altLang="tr-TR" sz="2400" dirty="0">
                <a:solidFill>
                  <a:srgbClr val="C00000"/>
                </a:solidFill>
                <a:latin typeface="Verdana" pitchFamily="34" charset="0"/>
              </a:rPr>
              <a:t> sağlık riski oluşturduğunu </a:t>
            </a:r>
            <a:r>
              <a:rPr lang="tr-TR" altLang="tr-TR" sz="2400" dirty="0">
                <a:solidFill>
                  <a:schemeClr val="tx1"/>
                </a:solidFill>
                <a:latin typeface="Verdana" pitchFamily="34" charset="0"/>
              </a:rPr>
              <a:t>belirtmiştir.</a:t>
            </a:r>
            <a:endParaRPr lang="en-US" altLang="tr-TR" sz="2400" dirty="0">
              <a:solidFill>
                <a:schemeClr val="tx1"/>
              </a:solidFill>
              <a:latin typeface="Verdana" pitchFamily="34" charset="0"/>
            </a:endParaRPr>
          </a:p>
        </p:txBody>
      </p:sp>
      <p:pic>
        <p:nvPicPr>
          <p:cNvPr id="22533" name="Picture 4" descr="C:\Users\David Barber\Desktop\CMSU IH Crse\Ga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808" y="1423999"/>
            <a:ext cx="3570288"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9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C0BBA1E-C7AD-4E06-89DA-01773B88CDB5}" type="slidenum">
              <a:rPr lang="tr-TR" altLang="tr-TR" sz="1400" b="0" smtClean="0">
                <a:solidFill>
                  <a:schemeClr val="tx1"/>
                </a:solidFill>
              </a:rPr>
              <a:pPr eaLnBrk="1" hangingPunct="1"/>
              <a:t>21</a:t>
            </a:fld>
            <a:endParaRPr lang="tr-TR" altLang="tr-TR" sz="1400" b="0" smtClean="0">
              <a:solidFill>
                <a:schemeClr val="tx1"/>
              </a:solidFill>
            </a:endParaRPr>
          </a:p>
        </p:txBody>
      </p:sp>
      <p:sp>
        <p:nvSpPr>
          <p:cNvPr id="5" name="Rectangle 3"/>
          <p:cNvSpPr txBox="1">
            <a:spLocks noChangeArrowheads="1"/>
          </p:cNvSpPr>
          <p:nvPr/>
        </p:nvSpPr>
        <p:spPr bwMode="auto">
          <a:xfrm>
            <a:off x="806450" y="1600200"/>
            <a:ext cx="8229600" cy="4525963"/>
          </a:xfrm>
          <a:prstGeom prst="rect">
            <a:avLst/>
          </a:prstGeom>
          <a:noFill/>
          <a:ln w="9525">
            <a:noFill/>
            <a:miter lim="800000"/>
            <a:headEnd/>
            <a:tailEnd/>
          </a:ln>
        </p:spPr>
        <p:txBody>
          <a:bodyPr/>
          <a:lstStyle/>
          <a:p>
            <a:pPr marL="365125" indent="-282575" algn="just" eaLnBrk="0" hangingPunct="0">
              <a:lnSpc>
                <a:spcPct val="90000"/>
              </a:lnSpc>
              <a:spcBef>
                <a:spcPts val="600"/>
              </a:spcBef>
              <a:buClr>
                <a:schemeClr val="accent1"/>
              </a:buClr>
              <a:buSzPct val="80000"/>
              <a:buFont typeface="Wingdings 2" pitchFamily="18" charset="2"/>
              <a:buChar char=""/>
              <a:defRPr/>
            </a:pPr>
            <a:endParaRPr lang="tr-TR" b="0" dirty="0">
              <a:solidFill>
                <a:schemeClr val="tx1"/>
              </a:solidFill>
              <a:latin typeface="+mn-lt"/>
            </a:endParaRPr>
          </a:p>
        </p:txBody>
      </p:sp>
      <p:sp>
        <p:nvSpPr>
          <p:cNvPr id="23556" name="2 Dikdörtgen"/>
          <p:cNvSpPr>
            <a:spLocks noChangeArrowheads="1"/>
          </p:cNvSpPr>
          <p:nvPr/>
        </p:nvSpPr>
        <p:spPr bwMode="auto">
          <a:xfrm>
            <a:off x="495303" y="600901"/>
            <a:ext cx="817245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algn="just">
              <a:lnSpc>
                <a:spcPct val="90000"/>
              </a:lnSpc>
              <a:spcBef>
                <a:spcPts val="600"/>
              </a:spcBef>
              <a:buClr>
                <a:srgbClr val="FF0000"/>
              </a:buClr>
              <a:buSzPct val="80000"/>
              <a:buFont typeface="Wingdings" pitchFamily="2" charset="2"/>
              <a:buNone/>
            </a:pPr>
            <a:endParaRPr lang="tr-TR" altLang="tr-TR" sz="2000" b="0" dirty="0">
              <a:solidFill>
                <a:schemeClr val="tx1"/>
              </a:solidFill>
              <a:latin typeface="Arial" charset="0"/>
              <a:cs typeface="Arial" charset="0"/>
            </a:endParaRPr>
          </a:p>
          <a:p>
            <a:pPr algn="just">
              <a:lnSpc>
                <a:spcPct val="90000"/>
              </a:lnSpc>
              <a:spcBef>
                <a:spcPts val="600"/>
              </a:spcBef>
              <a:buClr>
                <a:srgbClr val="FF0000"/>
              </a:buClr>
              <a:buSzPct val="80000"/>
              <a:buFont typeface="Wingdings" pitchFamily="2" charset="2"/>
              <a:buChar char="q"/>
            </a:pPr>
            <a:r>
              <a:rPr lang="tr-TR" altLang="tr-TR" sz="2400" b="0" dirty="0">
                <a:solidFill>
                  <a:schemeClr val="tx1"/>
                </a:solidFill>
                <a:latin typeface="Arial" charset="0"/>
                <a:cs typeface="Arial" charset="0"/>
              </a:rPr>
              <a:t>Alman hekim </a:t>
            </a:r>
            <a:r>
              <a:rPr lang="tr-TR" altLang="tr-TR" dirty="0" err="1">
                <a:solidFill>
                  <a:schemeClr val="tx1"/>
                </a:solidFill>
                <a:latin typeface="Arial" charset="0"/>
                <a:cs typeface="Arial" charset="0"/>
              </a:rPr>
              <a:t>Paracelcus</a:t>
            </a:r>
            <a:r>
              <a:rPr lang="tr-TR" altLang="tr-TR" sz="2400" b="0" dirty="0">
                <a:solidFill>
                  <a:schemeClr val="tx1"/>
                </a:solidFill>
                <a:latin typeface="Arial" charset="0"/>
                <a:cs typeface="Arial" charset="0"/>
              </a:rPr>
              <a:t> </a:t>
            </a:r>
            <a:r>
              <a:rPr lang="tr-TR" altLang="tr-TR" sz="2400" b="0" dirty="0">
                <a:solidFill>
                  <a:schemeClr val="tx1"/>
                </a:solidFill>
                <a:latin typeface="Arial" charset="0"/>
              </a:rPr>
              <a:t>(1493-1541)</a:t>
            </a:r>
            <a:r>
              <a:rPr lang="tr-TR" altLang="tr-TR" sz="2400" b="0" dirty="0">
                <a:solidFill>
                  <a:schemeClr val="tx1"/>
                </a:solidFill>
                <a:latin typeface="Arial" charset="0"/>
                <a:cs typeface="Arial" charset="0"/>
              </a:rPr>
              <a:t>, </a:t>
            </a:r>
            <a:r>
              <a:rPr lang="tr-TR" altLang="tr-TR" sz="2400" b="0" dirty="0" err="1">
                <a:solidFill>
                  <a:schemeClr val="tx1"/>
                </a:solidFill>
                <a:latin typeface="Arial" charset="0"/>
                <a:cs typeface="Arial" charset="0"/>
              </a:rPr>
              <a:t>Tirol</a:t>
            </a:r>
            <a:r>
              <a:rPr lang="tr-TR" altLang="tr-TR" sz="2400" b="0" dirty="0">
                <a:solidFill>
                  <a:schemeClr val="tx1"/>
                </a:solidFill>
                <a:latin typeface="Arial" charset="0"/>
                <a:cs typeface="Arial" charset="0"/>
              </a:rPr>
              <a:t> maden işletmelerinde çalışırken, ilk iş hekimliği kitabı olan </a:t>
            </a:r>
            <a:r>
              <a:rPr lang="tr-TR" altLang="tr-TR" sz="2400" dirty="0">
                <a:solidFill>
                  <a:schemeClr val="tx1"/>
                </a:solidFill>
                <a:latin typeface="Arial" charset="0"/>
                <a:cs typeface="Arial" charset="0"/>
              </a:rPr>
              <a:t>“De </a:t>
            </a:r>
            <a:r>
              <a:rPr lang="tr-TR" altLang="tr-TR" sz="2400" dirty="0" err="1">
                <a:solidFill>
                  <a:schemeClr val="tx1"/>
                </a:solidFill>
                <a:latin typeface="Arial" charset="0"/>
                <a:cs typeface="Arial" charset="0"/>
              </a:rPr>
              <a:t>Morbis</a:t>
            </a:r>
            <a:r>
              <a:rPr lang="tr-TR" altLang="tr-TR" sz="2400" dirty="0">
                <a:solidFill>
                  <a:schemeClr val="tx1"/>
                </a:solidFill>
                <a:latin typeface="Arial" charset="0"/>
                <a:cs typeface="Arial" charset="0"/>
              </a:rPr>
              <a:t> </a:t>
            </a:r>
            <a:r>
              <a:rPr lang="tr-TR" altLang="tr-TR" sz="2400" dirty="0" err="1">
                <a:solidFill>
                  <a:schemeClr val="tx1"/>
                </a:solidFill>
                <a:latin typeface="Arial" charset="0"/>
                <a:cs typeface="Arial" charset="0"/>
              </a:rPr>
              <a:t>Metallicis</a:t>
            </a:r>
            <a:r>
              <a:rPr lang="tr-TR" altLang="tr-TR" sz="2400" dirty="0">
                <a:solidFill>
                  <a:schemeClr val="tx1"/>
                </a:solidFill>
                <a:latin typeface="Arial" charset="0"/>
                <a:cs typeface="Arial" charset="0"/>
              </a:rPr>
              <a:t>’’ </a:t>
            </a:r>
            <a:r>
              <a:rPr lang="tr-TR" altLang="tr-TR" sz="2400" b="0" dirty="0">
                <a:solidFill>
                  <a:schemeClr val="tx1"/>
                </a:solidFill>
                <a:latin typeface="Arial" charset="0"/>
                <a:cs typeface="Arial" charset="0"/>
              </a:rPr>
              <a:t>adlı eserini yazmıştır. Kitabında </a:t>
            </a:r>
            <a:r>
              <a:rPr lang="tr-TR" altLang="tr-TR" sz="2400" dirty="0" err="1">
                <a:solidFill>
                  <a:schemeClr val="tx1"/>
                </a:solidFill>
                <a:latin typeface="Arial" charset="0"/>
                <a:cs typeface="Arial" charset="0"/>
              </a:rPr>
              <a:t>pnömokonyoz</a:t>
            </a:r>
            <a:r>
              <a:rPr lang="tr-TR" altLang="tr-TR" sz="2400" dirty="0">
                <a:solidFill>
                  <a:schemeClr val="tx1"/>
                </a:solidFill>
                <a:latin typeface="Arial" charset="0"/>
                <a:cs typeface="Arial" charset="0"/>
              </a:rPr>
              <a:t>,</a:t>
            </a:r>
            <a:r>
              <a:rPr lang="tr-TR" altLang="tr-TR" sz="2400" b="0" dirty="0">
                <a:solidFill>
                  <a:schemeClr val="tx1"/>
                </a:solidFill>
                <a:latin typeface="Arial" charset="0"/>
                <a:cs typeface="Arial" charset="0"/>
              </a:rPr>
              <a:t> zehirler, toz ve organizma ilişkisi gibi konularda, bazıları geçerliliğini hâlâ koruyan teoriler geliştirmiştir.</a:t>
            </a:r>
          </a:p>
          <a:p>
            <a:pPr algn="just">
              <a:lnSpc>
                <a:spcPct val="90000"/>
              </a:lnSpc>
              <a:spcBef>
                <a:spcPts val="600"/>
              </a:spcBef>
              <a:buClr>
                <a:srgbClr val="FF0000"/>
              </a:buClr>
              <a:buSzPct val="80000"/>
              <a:buFont typeface="Wingdings" pitchFamily="2" charset="2"/>
              <a:buNone/>
            </a:pPr>
            <a:endParaRPr lang="tr-TR" altLang="tr-TR" sz="2400" b="0" dirty="0">
              <a:solidFill>
                <a:schemeClr val="tx1"/>
              </a:solidFill>
              <a:latin typeface="Arial" charset="0"/>
              <a:cs typeface="Arial" charset="0"/>
            </a:endParaRPr>
          </a:p>
          <a:p>
            <a:pPr algn="just">
              <a:lnSpc>
                <a:spcPct val="90000"/>
              </a:lnSpc>
              <a:spcBef>
                <a:spcPts val="600"/>
              </a:spcBef>
              <a:buClr>
                <a:srgbClr val="FF0000"/>
              </a:buClr>
              <a:buSzPct val="80000"/>
              <a:buFont typeface="Wingdings" pitchFamily="2" charset="2"/>
              <a:buChar char="q"/>
            </a:pPr>
            <a:r>
              <a:rPr lang="tr-TR" altLang="tr-TR" sz="2400" b="0" dirty="0">
                <a:solidFill>
                  <a:schemeClr val="tx1"/>
                </a:solidFill>
                <a:latin typeface="Arial" charset="0"/>
                <a:cs typeface="Arial" charset="0"/>
              </a:rPr>
              <a:t> </a:t>
            </a:r>
            <a:r>
              <a:rPr lang="tr-TR" altLang="tr-TR" sz="2400" b="0" dirty="0">
                <a:solidFill>
                  <a:schemeClr val="tx1"/>
                </a:solidFill>
                <a:latin typeface="Arial" charset="0"/>
              </a:rPr>
              <a:t>Alman bilim adamı</a:t>
            </a:r>
            <a:r>
              <a:rPr lang="tr-TR" altLang="tr-TR" b="0" dirty="0">
                <a:solidFill>
                  <a:schemeClr val="tx1"/>
                </a:solidFill>
              </a:rPr>
              <a:t> </a:t>
            </a:r>
            <a:r>
              <a:rPr lang="tr-TR" altLang="tr-TR" dirty="0" err="1">
                <a:solidFill>
                  <a:schemeClr val="tx1"/>
                </a:solidFill>
                <a:latin typeface="Arial" charset="0"/>
                <a:cs typeface="Arial" charset="0"/>
              </a:rPr>
              <a:t>Acricola</a:t>
            </a:r>
            <a:r>
              <a:rPr lang="tr-TR" altLang="tr-TR" dirty="0">
                <a:solidFill>
                  <a:schemeClr val="tx1"/>
                </a:solidFill>
                <a:latin typeface="Arial" charset="0"/>
                <a:cs typeface="Arial" charset="0"/>
              </a:rPr>
              <a:t> </a:t>
            </a:r>
            <a:r>
              <a:rPr lang="tr-TR" altLang="tr-TR" sz="2400" b="0" dirty="0">
                <a:solidFill>
                  <a:schemeClr val="tx1"/>
                </a:solidFill>
                <a:latin typeface="Arial" charset="0"/>
                <a:cs typeface="Arial" charset="0"/>
              </a:rPr>
              <a:t>(</a:t>
            </a:r>
            <a:r>
              <a:rPr lang="tr-TR" altLang="tr-TR" sz="2400" dirty="0">
                <a:solidFill>
                  <a:schemeClr val="tx1"/>
                </a:solidFill>
                <a:latin typeface="Arial" charset="0"/>
              </a:rPr>
              <a:t>1494-1555</a:t>
            </a:r>
            <a:r>
              <a:rPr lang="tr-TR" altLang="tr-TR" sz="2400" b="0" dirty="0">
                <a:solidFill>
                  <a:schemeClr val="tx1"/>
                </a:solidFill>
                <a:latin typeface="Arial" charset="0"/>
              </a:rPr>
              <a:t>)</a:t>
            </a:r>
            <a:r>
              <a:rPr lang="tr-TR" altLang="tr-TR" sz="2400" b="0" dirty="0">
                <a:solidFill>
                  <a:schemeClr val="tx1"/>
                </a:solidFill>
                <a:latin typeface="Arial" charset="0"/>
                <a:cs typeface="Arial" charset="0"/>
              </a:rPr>
              <a:t> ise </a:t>
            </a:r>
            <a:r>
              <a:rPr lang="tr-TR" altLang="tr-TR" sz="2400" dirty="0">
                <a:solidFill>
                  <a:schemeClr val="tx1"/>
                </a:solidFill>
                <a:latin typeface="Arial" charset="0"/>
                <a:cs typeface="Arial" charset="0"/>
              </a:rPr>
              <a:t>zehirler</a:t>
            </a:r>
            <a:r>
              <a:rPr lang="tr-TR" altLang="tr-TR" sz="2400" b="0" dirty="0">
                <a:solidFill>
                  <a:schemeClr val="tx1"/>
                </a:solidFill>
                <a:latin typeface="Arial" charset="0"/>
                <a:cs typeface="Arial" charset="0"/>
              </a:rPr>
              <a:t>, etkileri, korunma önlemleri ve iş kazaları konuları üzerinde çalışmış; madenlerde işçileri gözlemleyerek derlediği bilgileri </a:t>
            </a:r>
            <a:r>
              <a:rPr lang="tr-TR" altLang="tr-TR" sz="2400" dirty="0">
                <a:solidFill>
                  <a:schemeClr val="tx1"/>
                </a:solidFill>
                <a:latin typeface="Arial" charset="0"/>
                <a:cs typeface="Arial" charset="0"/>
              </a:rPr>
              <a:t>“De Re </a:t>
            </a:r>
            <a:r>
              <a:rPr lang="tr-TR" altLang="tr-TR" sz="2400" dirty="0" err="1">
                <a:solidFill>
                  <a:schemeClr val="tx1"/>
                </a:solidFill>
                <a:latin typeface="Arial" charset="0"/>
                <a:cs typeface="Arial" charset="0"/>
              </a:rPr>
              <a:t>Metallica</a:t>
            </a:r>
            <a:r>
              <a:rPr lang="tr-TR" altLang="tr-TR" sz="2400" dirty="0">
                <a:solidFill>
                  <a:schemeClr val="tx1"/>
                </a:solidFill>
                <a:latin typeface="Arial" charset="0"/>
                <a:cs typeface="Arial" charset="0"/>
              </a:rPr>
              <a:t>” </a:t>
            </a:r>
            <a:r>
              <a:rPr lang="tr-TR" altLang="tr-TR" sz="2400" b="0" dirty="0">
                <a:solidFill>
                  <a:schemeClr val="tx1"/>
                </a:solidFill>
                <a:latin typeface="Arial" charset="0"/>
                <a:cs typeface="Arial" charset="0"/>
              </a:rPr>
              <a:t>adlı eserinde toplamıştır. </a:t>
            </a:r>
            <a:r>
              <a:rPr lang="tr-TR" altLang="tr-TR" sz="2400" b="0" dirty="0" err="1">
                <a:solidFill>
                  <a:schemeClr val="tx1"/>
                </a:solidFill>
                <a:latin typeface="Arial" charset="0"/>
              </a:rPr>
              <a:t>Agricola</a:t>
            </a:r>
            <a:r>
              <a:rPr lang="tr-TR" altLang="tr-TR" sz="2400" b="0" dirty="0">
                <a:solidFill>
                  <a:schemeClr val="tx1"/>
                </a:solidFill>
                <a:latin typeface="Arial" charset="0"/>
              </a:rPr>
              <a:t> radon gazı ve akciğer kanseri ilişkisini, tozlu ortam ve </a:t>
            </a:r>
            <a:r>
              <a:rPr lang="tr-TR" altLang="tr-TR" sz="2400" dirty="0" err="1">
                <a:solidFill>
                  <a:schemeClr val="tx1"/>
                </a:solidFill>
                <a:latin typeface="Arial" charset="0"/>
              </a:rPr>
              <a:t>pnömokonyoz</a:t>
            </a:r>
            <a:r>
              <a:rPr lang="tr-TR" altLang="tr-TR" sz="2400" b="0" dirty="0">
                <a:solidFill>
                  <a:schemeClr val="tx1"/>
                </a:solidFill>
                <a:latin typeface="Arial" charset="0"/>
              </a:rPr>
              <a:t> ilişkisini belirlemiş ve “madenci hastalığı” adı vermiş. Ayrıca korunmaya yönelik tavsiyelerde bulunmuştur.</a:t>
            </a:r>
          </a:p>
          <a:p>
            <a:pPr algn="just">
              <a:lnSpc>
                <a:spcPct val="90000"/>
              </a:lnSpc>
              <a:spcBef>
                <a:spcPts val="600"/>
              </a:spcBef>
              <a:buClr>
                <a:srgbClr val="FF0000"/>
              </a:buClr>
              <a:buSzPct val="80000"/>
              <a:buFont typeface="Wingdings" pitchFamily="2" charset="2"/>
              <a:buChar char="q"/>
            </a:pPr>
            <a:endParaRPr lang="tr-TR" altLang="tr-TR" sz="2400" b="0" dirty="0">
              <a:solidFill>
                <a:schemeClr val="tx1"/>
              </a:solidFill>
              <a:latin typeface="Arial" charset="0"/>
              <a:cs typeface="Arial" charset="0"/>
            </a:endParaRPr>
          </a:p>
        </p:txBody>
      </p:sp>
      <p:sp>
        <p:nvSpPr>
          <p:cNvPr id="6" name="Köşeli Çift Ayraç 5"/>
          <p:cNvSpPr/>
          <p:nvPr/>
        </p:nvSpPr>
        <p:spPr>
          <a:xfrm>
            <a:off x="8459788" y="6237288"/>
            <a:ext cx="433387" cy="4318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1800" b="0">
              <a:solidFill>
                <a:schemeClr val="tx1"/>
              </a:solidFill>
            </a:endParaRPr>
          </a:p>
        </p:txBody>
      </p:sp>
    </p:spTree>
    <p:extLst>
      <p:ext uri="{BB962C8B-B14F-4D97-AF65-F5344CB8AC3E}">
        <p14:creationId xmlns:p14="http://schemas.microsoft.com/office/powerpoint/2010/main" val="168175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3F00199-526A-4869-89CB-3F1C38D8E7E4}" type="slidenum">
              <a:rPr lang="tr-TR" altLang="tr-TR" sz="1400" b="0" smtClean="0">
                <a:solidFill>
                  <a:schemeClr val="tx1"/>
                </a:solidFill>
              </a:rPr>
              <a:pPr eaLnBrk="1" hangingPunct="1"/>
              <a:t>22</a:t>
            </a:fld>
            <a:endParaRPr lang="tr-TR" altLang="tr-TR" sz="1400" b="0" smtClean="0">
              <a:solidFill>
                <a:schemeClr val="tx1"/>
              </a:solidFill>
            </a:endParaRPr>
          </a:p>
        </p:txBody>
      </p:sp>
      <p:pic>
        <p:nvPicPr>
          <p:cNvPr id="24579" name="Picture 8" descr="paracelsus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7938"/>
            <a:ext cx="367188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Dikdörtgen 3"/>
          <p:cNvSpPr>
            <a:spLocks noChangeArrowheads="1"/>
          </p:cNvSpPr>
          <p:nvPr/>
        </p:nvSpPr>
        <p:spPr bwMode="auto">
          <a:xfrm>
            <a:off x="223838" y="3644900"/>
            <a:ext cx="871378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b="1">
                <a:solidFill>
                  <a:schemeClr val="tx2"/>
                </a:solidFill>
                <a:latin typeface="Times New Roman" pitchFamily="18" charset="0"/>
              </a:defRPr>
            </a:lvl1pPr>
            <a:lvl2pPr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marL="0" lvl="1" algn="l" eaLnBrk="1" hangingPunct="1">
              <a:lnSpc>
                <a:spcPct val="65000"/>
              </a:lnSpc>
              <a:spcBef>
                <a:spcPct val="50000"/>
              </a:spcBef>
            </a:pPr>
            <a:r>
              <a:rPr lang="tr-TR" altLang="tr-TR" sz="3600" i="1" dirty="0">
                <a:solidFill>
                  <a:srgbClr val="C00000"/>
                </a:solidFill>
                <a:cs typeface="Times New Roman" pitchFamily="18" charset="0"/>
              </a:rPr>
              <a:t>“Bütün maddeler zehirdir.</a:t>
            </a:r>
          </a:p>
          <a:p>
            <a:pPr marL="0" lvl="1" algn="l" eaLnBrk="1" hangingPunct="1">
              <a:lnSpc>
                <a:spcPct val="65000"/>
              </a:lnSpc>
              <a:spcBef>
                <a:spcPct val="50000"/>
              </a:spcBef>
            </a:pPr>
            <a:r>
              <a:rPr lang="tr-TR" altLang="tr-TR" sz="3600" i="1" dirty="0">
                <a:solidFill>
                  <a:srgbClr val="C00000"/>
                </a:solidFill>
                <a:cs typeface="Times New Roman" pitchFamily="18" charset="0"/>
              </a:rPr>
              <a:t>Zehir olmayan hiçbir madde yoktur. </a:t>
            </a:r>
          </a:p>
          <a:p>
            <a:pPr marL="0" lvl="1" algn="l" eaLnBrk="1" hangingPunct="1">
              <a:lnSpc>
                <a:spcPct val="65000"/>
              </a:lnSpc>
              <a:spcBef>
                <a:spcPct val="50000"/>
              </a:spcBef>
            </a:pPr>
            <a:r>
              <a:rPr lang="tr-TR" altLang="tr-TR" sz="3600" i="1" dirty="0">
                <a:solidFill>
                  <a:srgbClr val="C00000"/>
                </a:solidFill>
                <a:cs typeface="Times New Roman" pitchFamily="18" charset="0"/>
              </a:rPr>
              <a:t>Zehir ve ilaç arasındaki fark dozudur.  </a:t>
            </a:r>
          </a:p>
          <a:p>
            <a:pPr marL="0" lvl="1" algn="l" eaLnBrk="1" hangingPunct="1">
              <a:lnSpc>
                <a:spcPct val="65000"/>
              </a:lnSpc>
              <a:spcBef>
                <a:spcPct val="50000"/>
              </a:spcBef>
            </a:pPr>
            <a:r>
              <a:rPr lang="tr-TR" altLang="tr-TR" sz="3600" i="1" dirty="0">
                <a:solidFill>
                  <a:srgbClr val="C00000"/>
                </a:solidFill>
                <a:cs typeface="Times New Roman" pitchFamily="18" charset="0"/>
              </a:rPr>
              <a:t>(</a:t>
            </a:r>
            <a:r>
              <a:rPr lang="tr-TR" altLang="tr-TR" sz="3600" dirty="0" err="1">
                <a:solidFill>
                  <a:srgbClr val="C00000"/>
                </a:solidFill>
                <a:cs typeface="Times New Roman" pitchFamily="18" charset="0"/>
              </a:rPr>
              <a:t>Paracelcus</a:t>
            </a:r>
            <a:r>
              <a:rPr lang="tr-TR" altLang="tr-TR" sz="3600" i="1" dirty="0">
                <a:solidFill>
                  <a:srgbClr val="C00000"/>
                </a:solidFill>
                <a:cs typeface="Times New Roman" pitchFamily="18" charset="0"/>
              </a:rPr>
              <a:t>)</a:t>
            </a:r>
            <a:endParaRPr lang="tr-TR" altLang="tr-TR" sz="3600" dirty="0">
              <a:solidFill>
                <a:srgbClr val="C00000"/>
              </a:solidFill>
            </a:endParaRPr>
          </a:p>
        </p:txBody>
      </p:sp>
    </p:spTree>
    <p:extLst>
      <p:ext uri="{BB962C8B-B14F-4D97-AF65-F5344CB8AC3E}">
        <p14:creationId xmlns:p14="http://schemas.microsoft.com/office/powerpoint/2010/main" val="222476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2BC0F09-875B-46D0-80CE-8EC185EFAA2C}" type="slidenum">
              <a:rPr lang="tr-TR" altLang="tr-TR" sz="1400" b="0" smtClean="0">
                <a:solidFill>
                  <a:schemeClr val="tx1"/>
                </a:solidFill>
              </a:rPr>
              <a:pPr eaLnBrk="1" hangingPunct="1"/>
              <a:t>23</a:t>
            </a:fld>
            <a:endParaRPr lang="tr-TR" altLang="tr-TR" sz="1400" b="0" smtClean="0">
              <a:solidFill>
                <a:schemeClr val="tx1"/>
              </a:solidFill>
            </a:endParaRPr>
          </a:p>
        </p:txBody>
      </p:sp>
      <p:sp>
        <p:nvSpPr>
          <p:cNvPr id="25603" name="Rectangle 2"/>
          <p:cNvSpPr>
            <a:spLocks noGrp="1" noChangeArrowheads="1"/>
          </p:cNvSpPr>
          <p:nvPr>
            <p:ph type="ctrTitle" idx="4294967295"/>
          </p:nvPr>
        </p:nvSpPr>
        <p:spPr>
          <a:xfrm>
            <a:off x="179388" y="404813"/>
            <a:ext cx="7772400" cy="1470025"/>
          </a:xfrm>
        </p:spPr>
        <p:txBody>
          <a:bodyPr/>
          <a:lstStyle/>
          <a:p>
            <a:pPr eaLnBrk="1" hangingPunct="1"/>
            <a:r>
              <a:rPr lang="tr-TR" altLang="tr-TR" sz="3200" dirty="0" smtClean="0">
                <a:latin typeface="+mj-lt"/>
              </a:rPr>
              <a:t>İş Sağlığının Tarihi gelişiminde  çok önemli bir kilometre taşı</a:t>
            </a:r>
          </a:p>
        </p:txBody>
      </p:sp>
      <p:sp>
        <p:nvSpPr>
          <p:cNvPr id="25604" name="Rectangle 3"/>
          <p:cNvSpPr>
            <a:spLocks noGrp="1" noChangeArrowheads="1"/>
          </p:cNvSpPr>
          <p:nvPr>
            <p:ph type="subTitle" idx="4294967295"/>
          </p:nvPr>
        </p:nvSpPr>
        <p:spPr>
          <a:xfrm>
            <a:off x="2843213" y="3068638"/>
            <a:ext cx="6300787" cy="1295400"/>
          </a:xfrm>
        </p:spPr>
        <p:txBody>
          <a:bodyPr/>
          <a:lstStyle/>
          <a:p>
            <a:pPr marL="0" indent="0" algn="ctr" eaLnBrk="1" hangingPunct="1">
              <a:buFontTx/>
              <a:buNone/>
            </a:pPr>
            <a:r>
              <a:rPr lang="tr-TR" altLang="tr-TR" sz="4800" b="1" dirty="0" smtClean="0">
                <a:latin typeface="+mj-lt"/>
              </a:rPr>
              <a:t>Dr. </a:t>
            </a:r>
            <a:r>
              <a:rPr lang="tr-TR" altLang="tr-TR" sz="3600" b="1" dirty="0" err="1" smtClean="0">
                <a:latin typeface="+mj-lt"/>
              </a:rPr>
              <a:t>Bernardino</a:t>
            </a:r>
            <a:r>
              <a:rPr lang="tr-TR" altLang="tr-TR" sz="3600" b="1" dirty="0" smtClean="0">
                <a:latin typeface="+mj-lt"/>
              </a:rPr>
              <a:t> </a:t>
            </a:r>
            <a:r>
              <a:rPr lang="tr-TR" altLang="tr-TR" sz="3600" b="1" dirty="0" err="1" smtClean="0">
                <a:latin typeface="+mj-lt"/>
              </a:rPr>
              <a:t>Ramazzini</a:t>
            </a:r>
            <a:endParaRPr lang="tr-TR" altLang="tr-TR" sz="3600" b="1" dirty="0" smtClean="0">
              <a:latin typeface="+mj-lt"/>
            </a:endParaRPr>
          </a:p>
          <a:p>
            <a:pPr marL="0" indent="0" algn="ctr" eaLnBrk="1" hangingPunct="1">
              <a:buFontTx/>
              <a:buNone/>
            </a:pPr>
            <a:r>
              <a:rPr lang="tr-TR" altLang="tr-TR" b="1" dirty="0" smtClean="0">
                <a:latin typeface="+mj-lt"/>
              </a:rPr>
              <a:t>(</a:t>
            </a:r>
            <a:r>
              <a:rPr lang="tr-TR" altLang="tr-TR" b="1" dirty="0" smtClean="0">
                <a:solidFill>
                  <a:srgbClr val="C00000"/>
                </a:solidFill>
                <a:latin typeface="+mj-lt"/>
              </a:rPr>
              <a:t>1633-1714</a:t>
            </a:r>
            <a:r>
              <a:rPr lang="tr-TR" altLang="tr-TR" b="1" dirty="0" smtClean="0">
                <a:latin typeface="+mj-lt"/>
              </a:rPr>
              <a:t>)</a:t>
            </a:r>
          </a:p>
        </p:txBody>
      </p:sp>
      <p:pic>
        <p:nvPicPr>
          <p:cNvPr id="25605" name="Picture 4" descr="20020821131415_10-113-232-11"/>
          <p:cNvPicPr>
            <a:picLocks noGrp="1" noChangeAspect="1" noChangeArrowheads="1"/>
          </p:cNvPicPr>
          <p:nvPr>
            <p:ph/>
          </p:nvPr>
        </p:nvPicPr>
        <p:blipFill>
          <a:blip r:embed="rId2">
            <a:lum contrast="30000"/>
            <a:extLst>
              <a:ext uri="{28A0092B-C50C-407E-A947-70E740481C1C}">
                <a14:useLocalDpi xmlns:a14="http://schemas.microsoft.com/office/drawing/2010/main" val="0"/>
              </a:ext>
            </a:extLst>
          </a:blip>
          <a:srcRect/>
          <a:stretch>
            <a:fillRect/>
          </a:stretch>
        </p:blipFill>
        <p:spPr>
          <a:xfrm>
            <a:off x="0" y="2133600"/>
            <a:ext cx="2981325" cy="3676650"/>
          </a:xfrm>
          <a:noFill/>
        </p:spPr>
      </p:pic>
    </p:spTree>
    <p:extLst>
      <p:ext uri="{BB962C8B-B14F-4D97-AF65-F5344CB8AC3E}">
        <p14:creationId xmlns:p14="http://schemas.microsoft.com/office/powerpoint/2010/main" val="11295092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C0AB6C1-7248-4991-971F-63151D4F2989}" type="slidenum">
              <a:rPr lang="tr-TR" altLang="tr-TR" sz="1400" b="0" smtClean="0">
                <a:solidFill>
                  <a:schemeClr val="tx1"/>
                </a:solidFill>
              </a:rPr>
              <a:pPr eaLnBrk="1" hangingPunct="1"/>
              <a:t>24</a:t>
            </a:fld>
            <a:endParaRPr lang="tr-TR" altLang="tr-TR" sz="1400" b="0" smtClean="0">
              <a:solidFill>
                <a:schemeClr val="tx1"/>
              </a:solidFill>
            </a:endParaRPr>
          </a:p>
        </p:txBody>
      </p:sp>
      <p:sp>
        <p:nvSpPr>
          <p:cNvPr id="26627" name="Rectangle 3"/>
          <p:cNvSpPr>
            <a:spLocks noGrp="1" noChangeArrowheads="1"/>
          </p:cNvSpPr>
          <p:nvPr>
            <p:ph type="body" idx="1"/>
          </p:nvPr>
        </p:nvSpPr>
        <p:spPr>
          <a:xfrm>
            <a:off x="179512" y="1700808"/>
            <a:ext cx="8456613" cy="4114800"/>
          </a:xfrm>
        </p:spPr>
        <p:txBody>
          <a:bodyPr/>
          <a:lstStyle/>
          <a:p>
            <a:pPr eaLnBrk="1" hangingPunct="1">
              <a:lnSpc>
                <a:spcPct val="90000"/>
              </a:lnSpc>
            </a:pPr>
            <a:r>
              <a:rPr lang="tr-TR" altLang="tr-TR" sz="2400" b="1" dirty="0" smtClean="0">
                <a:latin typeface="+mj-lt"/>
              </a:rPr>
              <a:t>İtalyan </a:t>
            </a:r>
            <a:r>
              <a:rPr lang="tr-TR" altLang="tr-TR" sz="2800" b="1" dirty="0" err="1" smtClean="0">
                <a:solidFill>
                  <a:schemeClr val="tx2"/>
                </a:solidFill>
                <a:latin typeface="+mj-lt"/>
              </a:rPr>
              <a:t>Bernardino</a:t>
            </a:r>
            <a:r>
              <a:rPr lang="tr-TR" altLang="tr-TR" sz="2800" b="1" dirty="0" smtClean="0">
                <a:solidFill>
                  <a:schemeClr val="tx2"/>
                </a:solidFill>
                <a:latin typeface="+mj-lt"/>
              </a:rPr>
              <a:t> </a:t>
            </a:r>
            <a:r>
              <a:rPr lang="tr-TR" altLang="tr-TR" sz="2800" b="1" dirty="0" err="1" smtClean="0">
                <a:solidFill>
                  <a:schemeClr val="tx2"/>
                </a:solidFill>
                <a:latin typeface="+mj-lt"/>
              </a:rPr>
              <a:t>Ramazzini’</a:t>
            </a:r>
            <a:r>
              <a:rPr lang="tr-TR" altLang="tr-TR" sz="2400" b="1" dirty="0" err="1" smtClean="0">
                <a:latin typeface="+mj-lt"/>
              </a:rPr>
              <a:t>nin</a:t>
            </a:r>
            <a:r>
              <a:rPr lang="tr-TR" altLang="tr-TR" sz="2400" b="1" dirty="0" smtClean="0">
                <a:latin typeface="+mj-lt"/>
              </a:rPr>
              <a:t> (1633 – 1714) iş sağlığına ilişkin bilimsel çalışmaları, dünyada</a:t>
            </a:r>
            <a:r>
              <a:rPr lang="tr-TR" altLang="tr-TR" sz="2400" b="1" dirty="0" smtClean="0">
                <a:solidFill>
                  <a:srgbClr val="C00000"/>
                </a:solidFill>
                <a:latin typeface="+mj-lt"/>
              </a:rPr>
              <a:t> modern anlamda İSG biliminin başlangıcı</a:t>
            </a:r>
            <a:r>
              <a:rPr lang="tr-TR" altLang="tr-TR" sz="2400" b="1" dirty="0" smtClean="0">
                <a:latin typeface="+mj-lt"/>
              </a:rPr>
              <a:t> olarak kabul edilir.</a:t>
            </a:r>
          </a:p>
          <a:p>
            <a:pPr eaLnBrk="1" hangingPunct="1">
              <a:lnSpc>
                <a:spcPct val="90000"/>
              </a:lnSpc>
            </a:pPr>
            <a:endParaRPr lang="tr-TR" altLang="tr-TR" sz="2400" b="1" dirty="0" smtClean="0">
              <a:latin typeface="+mj-lt"/>
            </a:endParaRPr>
          </a:p>
          <a:p>
            <a:pPr eaLnBrk="1" hangingPunct="1">
              <a:lnSpc>
                <a:spcPct val="90000"/>
              </a:lnSpc>
            </a:pPr>
            <a:r>
              <a:rPr lang="tr-TR" altLang="tr-TR" sz="2400" b="1" dirty="0" smtClean="0">
                <a:latin typeface="+mj-lt"/>
              </a:rPr>
              <a:t>İş sağlığı ile ilgili gelişmelerde </a:t>
            </a:r>
            <a:r>
              <a:rPr lang="tr-TR" altLang="tr-TR" sz="2400" b="1" dirty="0" err="1" smtClean="0">
                <a:solidFill>
                  <a:schemeClr val="tx2"/>
                </a:solidFill>
                <a:latin typeface="+mj-lt"/>
              </a:rPr>
              <a:t>Bernardino</a:t>
            </a:r>
            <a:r>
              <a:rPr lang="tr-TR" altLang="tr-TR" sz="2400" b="1" dirty="0" smtClean="0">
                <a:solidFill>
                  <a:schemeClr val="tx2"/>
                </a:solidFill>
                <a:latin typeface="+mj-lt"/>
              </a:rPr>
              <a:t> </a:t>
            </a:r>
            <a:r>
              <a:rPr lang="tr-TR" altLang="tr-TR" sz="2400" b="1" dirty="0" err="1" smtClean="0">
                <a:solidFill>
                  <a:schemeClr val="tx2"/>
                </a:solidFill>
                <a:latin typeface="+mj-lt"/>
              </a:rPr>
              <a:t>Ramazzini'nin</a:t>
            </a:r>
            <a:r>
              <a:rPr lang="tr-TR" altLang="tr-TR" sz="2400" b="1" dirty="0" smtClean="0">
                <a:latin typeface="+mj-lt"/>
              </a:rPr>
              <a:t> çok ayrı bir yeri vardır. İç hastalıkları uzmanı olan ve İtalya'da fabrika hekimliği yapan </a:t>
            </a:r>
            <a:r>
              <a:rPr lang="tr-TR" altLang="tr-TR" sz="2400" b="1" dirty="0" err="1" smtClean="0">
                <a:latin typeface="+mj-lt"/>
              </a:rPr>
              <a:t>Ramazzini</a:t>
            </a:r>
            <a:r>
              <a:rPr lang="tr-TR" altLang="tr-TR" sz="2400" b="1" dirty="0" smtClean="0">
                <a:latin typeface="+mj-lt"/>
              </a:rPr>
              <a:t> uzun yıllar sonunda edindiği deneyim ve gözlemlerini 1713 yılında bir kitap halinde yayınlamıştır.</a:t>
            </a:r>
            <a:endParaRPr lang="tr-TR" altLang="tr-TR" sz="2400" dirty="0" smtClean="0">
              <a:latin typeface="+mj-lt"/>
            </a:endParaRPr>
          </a:p>
          <a:p>
            <a:pPr eaLnBrk="1" hangingPunct="1">
              <a:lnSpc>
                <a:spcPct val="90000"/>
              </a:lnSpc>
            </a:pPr>
            <a:endParaRPr lang="tr-TR" altLang="tr-TR" sz="2400" dirty="0" smtClean="0">
              <a:latin typeface="+mj-lt"/>
            </a:endParaRPr>
          </a:p>
          <a:p>
            <a:pPr eaLnBrk="1" hangingPunct="1">
              <a:lnSpc>
                <a:spcPct val="90000"/>
              </a:lnSpc>
            </a:pPr>
            <a:endParaRPr lang="tr-TR" altLang="tr-TR" sz="2400" dirty="0" smtClean="0">
              <a:latin typeface="+mj-lt"/>
            </a:endParaRPr>
          </a:p>
          <a:p>
            <a:pPr eaLnBrk="1" hangingPunct="1">
              <a:lnSpc>
                <a:spcPct val="90000"/>
              </a:lnSpc>
            </a:pPr>
            <a:endParaRPr lang="en-US" altLang="tr-TR" sz="1600" dirty="0" smtClean="0">
              <a:latin typeface="+mj-lt"/>
            </a:endParaRPr>
          </a:p>
        </p:txBody>
      </p:sp>
    </p:spTree>
    <p:extLst>
      <p:ext uri="{BB962C8B-B14F-4D97-AF65-F5344CB8AC3E}">
        <p14:creationId xmlns:p14="http://schemas.microsoft.com/office/powerpoint/2010/main" val="275668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5DEB5AD-01DD-4C14-80E1-237E218A8CB0}" type="slidenum">
              <a:rPr lang="tr-TR" altLang="tr-TR" sz="1400" b="0" smtClean="0">
                <a:solidFill>
                  <a:schemeClr val="tx1"/>
                </a:solidFill>
              </a:rPr>
              <a:pPr eaLnBrk="1" hangingPunct="1"/>
              <a:t>25</a:t>
            </a:fld>
            <a:endParaRPr lang="tr-TR" altLang="tr-TR" sz="1400" b="0" smtClean="0">
              <a:solidFill>
                <a:schemeClr val="tx1"/>
              </a:solidFill>
            </a:endParaRPr>
          </a:p>
        </p:txBody>
      </p:sp>
      <p:sp>
        <p:nvSpPr>
          <p:cNvPr id="27651" name="Rectangle 3"/>
          <p:cNvSpPr>
            <a:spLocks noGrp="1" noChangeArrowheads="1"/>
          </p:cNvSpPr>
          <p:nvPr>
            <p:ph type="body" idx="4294967295"/>
          </p:nvPr>
        </p:nvSpPr>
        <p:spPr>
          <a:xfrm>
            <a:off x="179512" y="1916832"/>
            <a:ext cx="8496300" cy="4114800"/>
          </a:xfrm>
        </p:spPr>
        <p:txBody>
          <a:bodyPr/>
          <a:lstStyle/>
          <a:p>
            <a:pPr eaLnBrk="1" hangingPunct="1">
              <a:lnSpc>
                <a:spcPct val="80000"/>
              </a:lnSpc>
              <a:buFontTx/>
              <a:buNone/>
            </a:pPr>
            <a:r>
              <a:rPr lang="tr-TR" altLang="tr-TR" sz="2000" dirty="0" smtClean="0">
                <a:latin typeface="+mj-lt"/>
              </a:rPr>
              <a:t>    </a:t>
            </a:r>
            <a:r>
              <a:rPr lang="tr-TR" altLang="tr-TR" sz="2800" dirty="0" smtClean="0">
                <a:latin typeface="+mj-lt"/>
              </a:rPr>
              <a:t>De </a:t>
            </a:r>
            <a:r>
              <a:rPr lang="tr-TR" altLang="tr-TR" sz="2800" dirty="0" err="1" smtClean="0">
                <a:latin typeface="+mj-lt"/>
              </a:rPr>
              <a:t>Morbis</a:t>
            </a:r>
            <a:r>
              <a:rPr lang="tr-TR" altLang="tr-TR" sz="2800" dirty="0" smtClean="0">
                <a:latin typeface="+mj-lt"/>
              </a:rPr>
              <a:t> </a:t>
            </a:r>
            <a:r>
              <a:rPr lang="tr-TR" altLang="tr-TR" sz="2800" dirty="0" err="1" smtClean="0">
                <a:latin typeface="+mj-lt"/>
              </a:rPr>
              <a:t>Artificum</a:t>
            </a:r>
            <a:r>
              <a:rPr lang="tr-TR" altLang="tr-TR" sz="2800" dirty="0" smtClean="0">
                <a:latin typeface="+mj-lt"/>
              </a:rPr>
              <a:t> </a:t>
            </a:r>
            <a:r>
              <a:rPr lang="tr-TR" altLang="tr-TR" sz="2800" dirty="0" err="1" smtClean="0">
                <a:latin typeface="+mj-lt"/>
              </a:rPr>
              <a:t>Diatriba</a:t>
            </a:r>
            <a:r>
              <a:rPr lang="tr-TR" altLang="tr-TR" sz="2400" dirty="0" smtClean="0">
                <a:latin typeface="+mj-lt"/>
              </a:rPr>
              <a:t> (</a:t>
            </a:r>
            <a:r>
              <a:rPr lang="tr-TR" altLang="tr-TR" sz="2400" dirty="0" err="1" smtClean="0">
                <a:latin typeface="+mj-lt"/>
              </a:rPr>
              <a:t>Diseases</a:t>
            </a:r>
            <a:r>
              <a:rPr lang="tr-TR" altLang="tr-TR" sz="2400" dirty="0" smtClean="0">
                <a:latin typeface="+mj-lt"/>
              </a:rPr>
              <a:t> </a:t>
            </a:r>
          </a:p>
          <a:p>
            <a:pPr eaLnBrk="1" hangingPunct="1">
              <a:lnSpc>
                <a:spcPct val="80000"/>
              </a:lnSpc>
              <a:buFontTx/>
              <a:buNone/>
            </a:pPr>
            <a:r>
              <a:rPr lang="tr-TR" altLang="tr-TR" sz="2400" dirty="0" smtClean="0">
                <a:latin typeface="+mj-lt"/>
              </a:rPr>
              <a:t>   of </a:t>
            </a:r>
            <a:r>
              <a:rPr lang="tr-TR" altLang="tr-TR" sz="2400" dirty="0" err="1" smtClean="0">
                <a:latin typeface="+mj-lt"/>
              </a:rPr>
              <a:t>Workers</a:t>
            </a:r>
            <a:r>
              <a:rPr lang="tr-TR" altLang="tr-TR" sz="2400" dirty="0" smtClean="0">
                <a:latin typeface="+mj-lt"/>
              </a:rPr>
              <a:t>; Çalışanların Hastalıkları) adlı bu kitap, çalışanlar arasında görülen başlıca sağlık sorunlarının sistematik bir şekilde ele alındığı </a:t>
            </a:r>
            <a:r>
              <a:rPr lang="tr-TR" altLang="tr-TR" dirty="0" smtClean="0">
                <a:latin typeface="+mj-lt"/>
              </a:rPr>
              <a:t>ilk yazılı eserdir. </a:t>
            </a:r>
          </a:p>
          <a:p>
            <a:pPr eaLnBrk="1" hangingPunct="1">
              <a:lnSpc>
                <a:spcPct val="80000"/>
              </a:lnSpc>
              <a:buFontTx/>
              <a:buNone/>
            </a:pPr>
            <a:endParaRPr lang="tr-TR" altLang="tr-TR" sz="2400" dirty="0" smtClean="0">
              <a:latin typeface="+mj-lt"/>
            </a:endParaRPr>
          </a:p>
          <a:p>
            <a:pPr eaLnBrk="1" hangingPunct="1">
              <a:lnSpc>
                <a:spcPct val="80000"/>
              </a:lnSpc>
              <a:buFontTx/>
              <a:buNone/>
            </a:pPr>
            <a:r>
              <a:rPr lang="tr-TR" altLang="tr-TR" sz="2400" dirty="0" smtClean="0">
                <a:latin typeface="+mj-lt"/>
              </a:rPr>
              <a:t>	</a:t>
            </a:r>
            <a:r>
              <a:rPr lang="tr-TR" altLang="tr-TR" sz="2400" dirty="0" err="1" smtClean="0">
                <a:latin typeface="+mj-lt"/>
              </a:rPr>
              <a:t>Ramazzini</a:t>
            </a:r>
            <a:r>
              <a:rPr lang="tr-TR" altLang="tr-TR" sz="2400" dirty="0" smtClean="0">
                <a:latin typeface="+mj-lt"/>
              </a:rPr>
              <a:t>, bazı hastalıkların, insanların işyerinde karşılaştıkları bazı etkenlerden kaynaklandığını, yani işle ilgili olduğunu bildiği için bütün hekimlere, hastalarının mesleklerini de sormalarını öğütlemiştir. Günümüzde hastalardan öykü alınırken</a:t>
            </a:r>
          </a:p>
          <a:p>
            <a:pPr eaLnBrk="1" hangingPunct="1">
              <a:lnSpc>
                <a:spcPct val="80000"/>
              </a:lnSpc>
              <a:buFontTx/>
              <a:buNone/>
            </a:pPr>
            <a:r>
              <a:rPr lang="tr-TR" altLang="tr-TR" sz="2400" dirty="0" smtClean="0">
                <a:latin typeface="+mj-lt"/>
              </a:rPr>
              <a:t>   kişinin mesleğinin sorulması, </a:t>
            </a:r>
            <a:r>
              <a:rPr lang="tr-TR" altLang="tr-TR" sz="2400" dirty="0" err="1" smtClean="0">
                <a:latin typeface="+mj-lt"/>
              </a:rPr>
              <a:t>Ramazzini’nin</a:t>
            </a:r>
            <a:r>
              <a:rPr lang="tr-TR" altLang="tr-TR" sz="2400" dirty="0" smtClean="0">
                <a:latin typeface="+mj-lt"/>
              </a:rPr>
              <a:t> bu öğüdüne dayalıdır. </a:t>
            </a:r>
          </a:p>
          <a:p>
            <a:pPr eaLnBrk="1" hangingPunct="1">
              <a:lnSpc>
                <a:spcPct val="80000"/>
              </a:lnSpc>
            </a:pPr>
            <a:endParaRPr lang="en-US" altLang="tr-TR" sz="2400" dirty="0" smtClean="0">
              <a:latin typeface="+mj-lt"/>
            </a:endParaRPr>
          </a:p>
        </p:txBody>
      </p:sp>
    </p:spTree>
    <p:extLst>
      <p:ext uri="{BB962C8B-B14F-4D97-AF65-F5344CB8AC3E}">
        <p14:creationId xmlns:p14="http://schemas.microsoft.com/office/powerpoint/2010/main" val="39431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8B42216-6EF9-4446-9BAE-E9F38A099F89}" type="slidenum">
              <a:rPr lang="tr-TR" altLang="tr-TR" sz="1400" b="0" smtClean="0">
                <a:solidFill>
                  <a:schemeClr val="tx1"/>
                </a:solidFill>
              </a:rPr>
              <a:pPr eaLnBrk="1" hangingPunct="1"/>
              <a:t>26</a:t>
            </a:fld>
            <a:endParaRPr lang="tr-TR" altLang="tr-TR" sz="1400" b="0" smtClean="0">
              <a:solidFill>
                <a:schemeClr val="tx1"/>
              </a:solidFill>
            </a:endParaRPr>
          </a:p>
        </p:txBody>
      </p:sp>
      <p:sp>
        <p:nvSpPr>
          <p:cNvPr id="28675" name="Rectangle 3"/>
          <p:cNvSpPr>
            <a:spLocks noGrp="1" noChangeArrowheads="1"/>
          </p:cNvSpPr>
          <p:nvPr>
            <p:ph type="body" idx="4294967295"/>
          </p:nvPr>
        </p:nvSpPr>
        <p:spPr>
          <a:xfrm>
            <a:off x="179388" y="404813"/>
            <a:ext cx="8208962" cy="5545137"/>
          </a:xfrm>
        </p:spPr>
        <p:txBody>
          <a:bodyPr/>
          <a:lstStyle/>
          <a:p>
            <a:pPr eaLnBrk="1" hangingPunct="1">
              <a:buFontTx/>
              <a:buNone/>
            </a:pPr>
            <a:r>
              <a:rPr lang="tr-TR" altLang="tr-TR" b="1" dirty="0" smtClean="0">
                <a:latin typeface="+mj-lt"/>
              </a:rPr>
              <a:t>   </a:t>
            </a:r>
          </a:p>
          <a:p>
            <a:pPr eaLnBrk="1" hangingPunct="1">
              <a:buFontTx/>
              <a:buNone/>
            </a:pPr>
            <a:r>
              <a:rPr lang="tr-TR" altLang="tr-TR" b="1" dirty="0" smtClean="0">
                <a:latin typeface="+mj-lt"/>
              </a:rPr>
              <a:t>   </a:t>
            </a:r>
            <a:r>
              <a:rPr lang="tr-TR" altLang="tr-TR" sz="2400" b="1" dirty="0" err="1" smtClean="0">
                <a:latin typeface="+mj-lt"/>
              </a:rPr>
              <a:t>Ramazzini</a:t>
            </a:r>
            <a:r>
              <a:rPr lang="tr-TR" altLang="tr-TR" sz="2400" b="1" dirty="0" smtClean="0">
                <a:latin typeface="+mj-lt"/>
              </a:rPr>
              <a:t> yapmış olduğu bilimsel çalışmalar, geliştirdiği yöntemler, çığır açan eserleri ile </a:t>
            </a:r>
            <a:r>
              <a:rPr lang="tr-TR" altLang="tr-TR" sz="3600" b="1" dirty="0" smtClean="0">
                <a:latin typeface="+mj-lt"/>
              </a:rPr>
              <a:t>modern İş </a:t>
            </a:r>
            <a:r>
              <a:rPr lang="tr-TR" altLang="tr-TR" sz="3600" b="1" dirty="0" err="1" smtClean="0">
                <a:latin typeface="+mj-lt"/>
              </a:rPr>
              <a:t>Sağlığı’nın</a:t>
            </a:r>
            <a:r>
              <a:rPr lang="tr-TR" altLang="tr-TR" sz="3600" b="1" dirty="0" smtClean="0">
                <a:latin typeface="+mj-lt"/>
              </a:rPr>
              <a:t>  babası </a:t>
            </a:r>
            <a:r>
              <a:rPr lang="tr-TR" altLang="tr-TR" sz="2400" b="1" dirty="0" smtClean="0">
                <a:latin typeface="+mj-lt"/>
              </a:rPr>
              <a:t>kabul edilir. iş kazalarını önlemek için, </a:t>
            </a:r>
            <a:r>
              <a:rPr lang="tr-TR" altLang="tr-TR" sz="2400" b="1" u="sng" dirty="0" smtClean="0">
                <a:latin typeface="+mj-lt"/>
              </a:rPr>
              <a:t>iş yerlerinde koruyucu güvenlik önlemleri alınmasını öneren ilk bilim adamıdır</a:t>
            </a:r>
            <a:r>
              <a:rPr lang="tr-TR" altLang="tr-TR" sz="2400" b="1" dirty="0" smtClean="0">
                <a:latin typeface="+mj-lt"/>
              </a:rPr>
              <a:t>.  </a:t>
            </a:r>
          </a:p>
          <a:p>
            <a:pPr eaLnBrk="1" hangingPunct="1">
              <a:buFontTx/>
              <a:buNone/>
            </a:pPr>
            <a:r>
              <a:rPr lang="tr-TR" altLang="tr-TR" sz="2400" b="1" dirty="0" smtClean="0">
                <a:latin typeface="+mj-lt"/>
              </a:rPr>
              <a:t> </a:t>
            </a:r>
          </a:p>
          <a:p>
            <a:pPr eaLnBrk="1" hangingPunct="1">
              <a:buFontTx/>
              <a:buNone/>
            </a:pPr>
            <a:r>
              <a:rPr lang="tr-TR" altLang="tr-TR" sz="2400" b="1" dirty="0" smtClean="0">
                <a:latin typeface="+mj-lt"/>
              </a:rPr>
              <a:t>     İş-işçi uyumunun sağlık ve iş verimi üzerinde etkili olduğu düşüncesini ortaya koyarak </a:t>
            </a:r>
            <a:r>
              <a:rPr lang="tr-TR" altLang="tr-TR" b="1" dirty="0" smtClean="0">
                <a:latin typeface="+mj-lt"/>
              </a:rPr>
              <a:t>ergonomi</a:t>
            </a:r>
            <a:r>
              <a:rPr lang="tr-TR" altLang="tr-TR" sz="2400" b="1" dirty="0" smtClean="0">
                <a:latin typeface="+mj-lt"/>
              </a:rPr>
              <a:t> ilkelerini daha on yedinci yüzyılda gündeme getirmiştir.</a:t>
            </a:r>
          </a:p>
          <a:p>
            <a:pPr eaLnBrk="1" hangingPunct="1">
              <a:buFontTx/>
              <a:buNone/>
            </a:pPr>
            <a:endParaRPr lang="tr-TR" altLang="tr-TR" sz="2400" b="1" dirty="0" smtClean="0">
              <a:latin typeface="+mj-lt"/>
            </a:endParaRPr>
          </a:p>
          <a:p>
            <a:pPr eaLnBrk="1" hangingPunct="1">
              <a:buFontTx/>
              <a:buNone/>
            </a:pPr>
            <a:endParaRPr lang="tr-TR" altLang="tr-TR" b="1" dirty="0" smtClean="0">
              <a:latin typeface="+mj-lt"/>
            </a:endParaRPr>
          </a:p>
          <a:p>
            <a:pPr eaLnBrk="1" hangingPunct="1">
              <a:buFontTx/>
              <a:buNone/>
            </a:pPr>
            <a:endParaRPr lang="tr-TR" altLang="tr-TR" b="1" dirty="0" smtClean="0">
              <a:latin typeface="+mj-lt"/>
            </a:endParaRPr>
          </a:p>
        </p:txBody>
      </p:sp>
    </p:spTree>
    <p:extLst>
      <p:ext uri="{BB962C8B-B14F-4D97-AF65-F5344CB8AC3E}">
        <p14:creationId xmlns:p14="http://schemas.microsoft.com/office/powerpoint/2010/main" val="20022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6DCFC19-7723-49E9-B176-AC8050EAF715}" type="slidenum">
              <a:rPr lang="tr-TR" altLang="tr-TR" sz="1400" b="0" smtClean="0">
                <a:solidFill>
                  <a:schemeClr val="tx1"/>
                </a:solidFill>
              </a:rPr>
              <a:pPr eaLnBrk="1" hangingPunct="1"/>
              <a:t>27</a:t>
            </a:fld>
            <a:endParaRPr lang="tr-TR" altLang="tr-TR" sz="1400" b="0" smtClean="0">
              <a:solidFill>
                <a:schemeClr val="tx1"/>
              </a:solidFill>
            </a:endParaRPr>
          </a:p>
        </p:txBody>
      </p:sp>
      <p:sp>
        <p:nvSpPr>
          <p:cNvPr id="29699" name="Rectangle 2"/>
          <p:cNvSpPr>
            <a:spLocks noGrp="1" noChangeArrowheads="1"/>
          </p:cNvSpPr>
          <p:nvPr>
            <p:ph type="title"/>
          </p:nvPr>
        </p:nvSpPr>
        <p:spPr>
          <a:xfrm>
            <a:off x="251520" y="764704"/>
            <a:ext cx="8331200" cy="4929188"/>
          </a:xfrm>
        </p:spPr>
        <p:txBody>
          <a:bodyPr/>
          <a:lstStyle/>
          <a:p>
            <a:pPr eaLnBrk="1" hangingPunct="1"/>
            <a:r>
              <a:rPr lang="tr-TR" altLang="tr-TR" b="1" dirty="0" smtClean="0">
                <a:latin typeface="+mj-lt"/>
              </a:rPr>
              <a:t>DAHA SONRAKİ </a:t>
            </a:r>
            <a:br>
              <a:rPr lang="tr-TR" altLang="tr-TR" b="1" dirty="0" smtClean="0">
                <a:latin typeface="+mj-lt"/>
              </a:rPr>
            </a:br>
            <a:r>
              <a:rPr lang="tr-TR" altLang="tr-TR" b="1" dirty="0" smtClean="0">
                <a:latin typeface="+mj-lt"/>
              </a:rPr>
              <a:t>DEVİRLERDE AVRUPA’DA SAĞLANAN GELİŞMELER</a:t>
            </a:r>
          </a:p>
        </p:txBody>
      </p:sp>
    </p:spTree>
    <p:extLst>
      <p:ext uri="{BB962C8B-B14F-4D97-AF65-F5344CB8AC3E}">
        <p14:creationId xmlns:p14="http://schemas.microsoft.com/office/powerpoint/2010/main" val="389102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5E438FF-446B-4DD2-816C-42D182E07292}" type="slidenum">
              <a:rPr lang="tr-TR" altLang="tr-TR" sz="1400" b="0" smtClean="0">
                <a:solidFill>
                  <a:schemeClr val="tx1"/>
                </a:solidFill>
              </a:rPr>
              <a:pPr eaLnBrk="1" hangingPunct="1"/>
              <a:t>28</a:t>
            </a:fld>
            <a:endParaRPr lang="tr-TR" altLang="tr-TR" sz="1400" b="0" smtClean="0">
              <a:solidFill>
                <a:schemeClr val="tx1"/>
              </a:solidFill>
            </a:endParaRPr>
          </a:p>
        </p:txBody>
      </p:sp>
      <p:sp>
        <p:nvSpPr>
          <p:cNvPr id="30723" name="Rectangle 2"/>
          <p:cNvSpPr>
            <a:spLocks noGrp="1" noChangeArrowheads="1"/>
          </p:cNvSpPr>
          <p:nvPr>
            <p:ph type="title"/>
          </p:nvPr>
        </p:nvSpPr>
        <p:spPr>
          <a:xfrm>
            <a:off x="395288" y="188913"/>
            <a:ext cx="8061325" cy="1143000"/>
          </a:xfrm>
        </p:spPr>
        <p:txBody>
          <a:bodyPr/>
          <a:lstStyle/>
          <a:p>
            <a:pPr eaLnBrk="1" hangingPunct="1"/>
            <a:r>
              <a:rPr lang="tr-TR" altLang="tr-TR" b="1" smtClean="0">
                <a:latin typeface="+mj-lt"/>
              </a:rPr>
              <a:t>SANAYİ DEVRİMİ DÖNEMİ</a:t>
            </a:r>
          </a:p>
        </p:txBody>
      </p:sp>
      <p:sp>
        <p:nvSpPr>
          <p:cNvPr id="30724" name="Rectangle 3"/>
          <p:cNvSpPr>
            <a:spLocks noGrp="1" noChangeArrowheads="1"/>
          </p:cNvSpPr>
          <p:nvPr>
            <p:ph type="body" idx="1"/>
          </p:nvPr>
        </p:nvSpPr>
        <p:spPr>
          <a:xfrm>
            <a:off x="395288" y="1557338"/>
            <a:ext cx="8137525" cy="4114800"/>
          </a:xfrm>
        </p:spPr>
        <p:txBody>
          <a:bodyPr/>
          <a:lstStyle/>
          <a:p>
            <a:pPr eaLnBrk="1" hangingPunct="1">
              <a:lnSpc>
                <a:spcPct val="90000"/>
              </a:lnSpc>
            </a:pPr>
            <a:r>
              <a:rPr lang="tr-TR" altLang="tr-TR" sz="2800" b="1" dirty="0" smtClean="0">
                <a:latin typeface="+mj-lt"/>
                <a:cs typeface="Arial" charset="0"/>
              </a:rPr>
              <a:t>Aile işletmelerinin yerini </a:t>
            </a:r>
            <a:r>
              <a:rPr lang="tr-TR" altLang="tr-TR" sz="2800" b="1" dirty="0" smtClean="0">
                <a:solidFill>
                  <a:schemeClr val="tx2"/>
                </a:solidFill>
                <a:latin typeface="+mj-lt"/>
                <a:cs typeface="Arial" charset="0"/>
              </a:rPr>
              <a:t>fabrika üretimi</a:t>
            </a:r>
            <a:r>
              <a:rPr lang="tr-TR" altLang="tr-TR" sz="2800" b="1" dirty="0" smtClean="0">
                <a:latin typeface="+mj-lt"/>
                <a:cs typeface="Arial" charset="0"/>
              </a:rPr>
              <a:t>nin alması sonucu üretim sürecinde çalışacak fazla sayıda insana gereksinim giderek artmıştır. </a:t>
            </a:r>
          </a:p>
          <a:p>
            <a:pPr eaLnBrk="1" hangingPunct="1">
              <a:lnSpc>
                <a:spcPct val="90000"/>
              </a:lnSpc>
              <a:buFontTx/>
              <a:buNone/>
            </a:pPr>
            <a:endParaRPr lang="tr-TR" altLang="tr-TR" sz="2800" b="1" dirty="0" smtClean="0">
              <a:latin typeface="+mj-lt"/>
              <a:cs typeface="Arial" charset="0"/>
            </a:endParaRPr>
          </a:p>
          <a:p>
            <a:pPr eaLnBrk="1" hangingPunct="1">
              <a:lnSpc>
                <a:spcPct val="90000"/>
              </a:lnSpc>
            </a:pPr>
            <a:r>
              <a:rPr lang="tr-TR" altLang="tr-TR" sz="2800" b="1" dirty="0" smtClean="0">
                <a:latin typeface="+mj-lt"/>
                <a:cs typeface="Arial" charset="0"/>
              </a:rPr>
              <a:t>Bu nedenle </a:t>
            </a:r>
            <a:r>
              <a:rPr lang="tr-TR" altLang="tr-TR" sz="2800" b="1" dirty="0" smtClean="0">
                <a:solidFill>
                  <a:schemeClr val="tx2"/>
                </a:solidFill>
                <a:latin typeface="+mj-lt"/>
                <a:cs typeface="Arial" charset="0"/>
              </a:rPr>
              <a:t>kırsal bölgelerden kentlere göçler</a:t>
            </a:r>
            <a:r>
              <a:rPr lang="tr-TR" altLang="tr-TR" sz="2800" b="1" dirty="0" smtClean="0">
                <a:latin typeface="+mj-lt"/>
                <a:cs typeface="Arial" charset="0"/>
              </a:rPr>
              <a:t> başlamıştır. Alt yapı gereksinimleri bakımından büyük insan </a:t>
            </a:r>
            <a:r>
              <a:rPr lang="tr-TR" altLang="tr-TR" sz="2800" b="1" dirty="0" err="1" smtClean="0">
                <a:latin typeface="+mj-lt"/>
                <a:cs typeface="Arial" charset="0"/>
              </a:rPr>
              <a:t>kitlelelerinin</a:t>
            </a:r>
            <a:r>
              <a:rPr lang="tr-TR" altLang="tr-TR" sz="2800" b="1" dirty="0" smtClean="0">
                <a:latin typeface="+mj-lt"/>
                <a:cs typeface="Arial" charset="0"/>
              </a:rPr>
              <a:t> barınmasına uygun olmayan bu yeni kentlerde </a:t>
            </a:r>
            <a:r>
              <a:rPr lang="tr-TR" altLang="tr-TR" sz="2800" b="1" dirty="0" smtClean="0">
                <a:solidFill>
                  <a:srgbClr val="C00000"/>
                </a:solidFill>
                <a:latin typeface="+mj-lt"/>
                <a:cs typeface="Arial" charset="0"/>
              </a:rPr>
              <a:t>sağlıklı konut ve çevre koşulları sağlanamamış, beslenme sorunları ortaya çıkmış ve salgın hastalıklar artmıştır</a:t>
            </a:r>
            <a:r>
              <a:rPr lang="tr-TR" altLang="tr-TR" sz="2800" b="1" dirty="0" smtClean="0">
                <a:solidFill>
                  <a:srgbClr val="C00000"/>
                </a:solidFill>
                <a:latin typeface="+mj-lt"/>
              </a:rPr>
              <a:t>. </a:t>
            </a:r>
          </a:p>
        </p:txBody>
      </p:sp>
    </p:spTree>
    <p:extLst>
      <p:ext uri="{BB962C8B-B14F-4D97-AF65-F5344CB8AC3E}">
        <p14:creationId xmlns:p14="http://schemas.microsoft.com/office/powerpoint/2010/main" val="3348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2C81557-5BE5-4BCE-807D-B0987B0886B8}" type="slidenum">
              <a:rPr lang="tr-TR" altLang="tr-TR" sz="1400" b="0" smtClean="0">
                <a:solidFill>
                  <a:schemeClr val="tx1"/>
                </a:solidFill>
              </a:rPr>
              <a:pPr eaLnBrk="1" hangingPunct="1"/>
              <a:t>29</a:t>
            </a:fld>
            <a:endParaRPr lang="tr-TR" altLang="tr-TR" sz="1400" b="0" smtClean="0">
              <a:solidFill>
                <a:schemeClr val="tx1"/>
              </a:solidFill>
            </a:endParaRPr>
          </a:p>
        </p:txBody>
      </p:sp>
      <p:sp>
        <p:nvSpPr>
          <p:cNvPr id="31747" name="Rectangle 2"/>
          <p:cNvSpPr>
            <a:spLocks noGrp="1" noChangeArrowheads="1"/>
          </p:cNvSpPr>
          <p:nvPr>
            <p:ph type="title"/>
          </p:nvPr>
        </p:nvSpPr>
        <p:spPr/>
        <p:txBody>
          <a:bodyPr/>
          <a:lstStyle/>
          <a:p>
            <a:pPr eaLnBrk="1" hangingPunct="1"/>
            <a:endParaRPr lang="en-US" altLang="tr-TR" smtClean="0">
              <a:latin typeface="+mj-lt"/>
            </a:endParaRPr>
          </a:p>
        </p:txBody>
      </p:sp>
      <p:sp>
        <p:nvSpPr>
          <p:cNvPr id="31748" name="Rectangle 3"/>
          <p:cNvSpPr>
            <a:spLocks noGrp="1" noChangeArrowheads="1"/>
          </p:cNvSpPr>
          <p:nvPr>
            <p:ph type="body" idx="1"/>
          </p:nvPr>
        </p:nvSpPr>
        <p:spPr/>
        <p:txBody>
          <a:bodyPr/>
          <a:lstStyle/>
          <a:p>
            <a:pPr eaLnBrk="1" hangingPunct="1"/>
            <a:endParaRPr lang="en-US" altLang="tr-TR" smtClean="0"/>
          </a:p>
        </p:txBody>
      </p:sp>
      <p:pic>
        <p:nvPicPr>
          <p:cNvPr id="31749" name="Picture 5" descr="factory_workers2"/>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168275" y="46038"/>
            <a:ext cx="8796338"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1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39CC091-EBE1-4AFA-9DCC-AD7301FFFDAE}" type="slidenum">
              <a:rPr lang="tr-TR" altLang="tr-TR" sz="1400" b="0" smtClean="0">
                <a:solidFill>
                  <a:schemeClr val="tx1"/>
                </a:solidFill>
              </a:rPr>
              <a:pPr eaLnBrk="1" hangingPunct="1"/>
              <a:t>3</a:t>
            </a:fld>
            <a:endParaRPr lang="tr-TR" altLang="tr-TR" sz="1400" b="0" smtClean="0">
              <a:solidFill>
                <a:schemeClr val="tx1"/>
              </a:solidFill>
            </a:endParaRPr>
          </a:p>
        </p:txBody>
      </p:sp>
      <p:sp>
        <p:nvSpPr>
          <p:cNvPr id="5123" name="Rectangle 2"/>
          <p:cNvSpPr>
            <a:spLocks noGrp="1" noChangeArrowheads="1"/>
          </p:cNvSpPr>
          <p:nvPr>
            <p:ph type="title"/>
          </p:nvPr>
        </p:nvSpPr>
        <p:spPr>
          <a:xfrm>
            <a:off x="896938" y="681038"/>
            <a:ext cx="7204075" cy="908050"/>
          </a:xfrm>
        </p:spPr>
        <p:txBody>
          <a:bodyPr/>
          <a:lstStyle/>
          <a:p>
            <a:pPr eaLnBrk="1" hangingPunct="1"/>
            <a:r>
              <a:rPr lang="tr-TR" altLang="tr-TR" sz="3200" b="1" dirty="0" smtClean="0">
                <a:solidFill>
                  <a:schemeClr val="tx1"/>
                </a:solidFill>
                <a:latin typeface="+mj-lt"/>
              </a:rPr>
              <a:t>İŞ KAZALARININ DÜNYADAKİ GÖRÜNÜMÜ</a:t>
            </a:r>
          </a:p>
        </p:txBody>
      </p:sp>
      <p:sp>
        <p:nvSpPr>
          <p:cNvPr id="5124" name="Rectangle 3"/>
          <p:cNvSpPr>
            <a:spLocks noGrp="1" noChangeArrowheads="1"/>
          </p:cNvSpPr>
          <p:nvPr>
            <p:ph type="body" idx="1"/>
          </p:nvPr>
        </p:nvSpPr>
        <p:spPr>
          <a:xfrm>
            <a:off x="539750" y="1700213"/>
            <a:ext cx="8208963" cy="4897437"/>
          </a:xfrm>
        </p:spPr>
        <p:txBody>
          <a:bodyPr/>
          <a:lstStyle/>
          <a:p>
            <a:pPr eaLnBrk="1" hangingPunct="1">
              <a:lnSpc>
                <a:spcPct val="160000"/>
              </a:lnSpc>
              <a:buFontTx/>
              <a:buNone/>
            </a:pPr>
            <a:r>
              <a:rPr lang="en-US" altLang="tr-TR" sz="4400" b="1" dirty="0" smtClean="0">
                <a:solidFill>
                  <a:srgbClr val="C00000"/>
                </a:solidFill>
                <a:latin typeface="+mj-lt"/>
              </a:rPr>
              <a:t> </a:t>
            </a:r>
            <a:r>
              <a:rPr lang="tr-TR" altLang="tr-TR" sz="4400" b="1" dirty="0" smtClean="0">
                <a:solidFill>
                  <a:srgbClr val="C00000"/>
                </a:solidFill>
                <a:latin typeface="+mj-lt"/>
              </a:rPr>
              <a:t> </a:t>
            </a:r>
            <a:r>
              <a:rPr lang="en-US" altLang="tr-TR" sz="2400" b="1" dirty="0" smtClean="0">
                <a:solidFill>
                  <a:srgbClr val="C00000"/>
                </a:solidFill>
                <a:latin typeface="+mj-lt"/>
              </a:rPr>
              <a:t>ILO </a:t>
            </a:r>
            <a:r>
              <a:rPr lang="en-US" altLang="tr-TR" sz="2400" b="1" dirty="0" err="1" smtClean="0">
                <a:latin typeface="+mj-lt"/>
              </a:rPr>
              <a:t>verilerine</a:t>
            </a:r>
            <a:r>
              <a:rPr lang="en-US" altLang="tr-TR" sz="2400" b="1" dirty="0" smtClean="0">
                <a:latin typeface="+mj-lt"/>
              </a:rPr>
              <a:t> </a:t>
            </a:r>
            <a:r>
              <a:rPr lang="en-US" altLang="tr-TR" sz="2400" b="1" dirty="0" err="1" smtClean="0">
                <a:latin typeface="+mj-lt"/>
              </a:rPr>
              <a:t>göre</a:t>
            </a:r>
            <a:r>
              <a:rPr lang="tr-TR" altLang="tr-TR" sz="2400" b="1" dirty="0" smtClean="0">
                <a:latin typeface="+mj-lt"/>
              </a:rPr>
              <a:t>,</a:t>
            </a:r>
            <a:r>
              <a:rPr lang="en-US" altLang="tr-TR" sz="2400" b="1" dirty="0" smtClean="0">
                <a:latin typeface="+mj-lt"/>
              </a:rPr>
              <a:t> </a:t>
            </a:r>
            <a:r>
              <a:rPr lang="en-US" altLang="tr-TR" sz="2400" b="1" dirty="0" err="1" smtClean="0">
                <a:latin typeface="+mj-lt"/>
              </a:rPr>
              <a:t>iş</a:t>
            </a:r>
            <a:r>
              <a:rPr lang="en-US" altLang="tr-TR" sz="2400" b="1" dirty="0" smtClean="0">
                <a:latin typeface="+mj-lt"/>
              </a:rPr>
              <a:t> </a:t>
            </a:r>
            <a:r>
              <a:rPr lang="en-US" altLang="tr-TR" sz="2400" b="1" dirty="0" err="1" smtClean="0">
                <a:latin typeface="+mj-lt"/>
              </a:rPr>
              <a:t>kazaları</a:t>
            </a:r>
            <a:r>
              <a:rPr lang="tr-TR" altLang="tr-TR" sz="2400" b="1" dirty="0" smtClean="0">
                <a:latin typeface="+mj-lt"/>
              </a:rPr>
              <a:t> ve meslek hastalıkları</a:t>
            </a:r>
            <a:r>
              <a:rPr lang="en-US" altLang="tr-TR" sz="2400" b="1" dirty="0" smtClean="0">
                <a:latin typeface="+mj-lt"/>
              </a:rPr>
              <a:t> </a:t>
            </a:r>
            <a:r>
              <a:rPr lang="en-US" altLang="tr-TR" sz="2400" b="1" dirty="0" err="1" smtClean="0">
                <a:latin typeface="+mj-lt"/>
              </a:rPr>
              <a:t>nedeniyle</a:t>
            </a:r>
            <a:r>
              <a:rPr lang="en-US" altLang="tr-TR" sz="2400" b="1" dirty="0" smtClean="0">
                <a:latin typeface="+mj-lt"/>
              </a:rPr>
              <a:t> </a:t>
            </a:r>
            <a:r>
              <a:rPr lang="en-US" altLang="tr-TR" sz="2400" b="1" dirty="0" err="1" smtClean="0">
                <a:latin typeface="+mj-lt"/>
              </a:rPr>
              <a:t>dünyada</a:t>
            </a:r>
            <a:r>
              <a:rPr lang="tr-TR" altLang="tr-TR" sz="2400" b="1" dirty="0" smtClean="0">
                <a:latin typeface="+mj-lt"/>
              </a:rPr>
              <a:t>,</a:t>
            </a:r>
          </a:p>
          <a:p>
            <a:pPr eaLnBrk="1" hangingPunct="1">
              <a:lnSpc>
                <a:spcPct val="160000"/>
              </a:lnSpc>
              <a:buFontTx/>
              <a:buNone/>
            </a:pPr>
            <a:r>
              <a:rPr lang="tr-TR" altLang="tr-TR" sz="2400" b="1" dirty="0" smtClean="0">
                <a:solidFill>
                  <a:srgbClr val="FFFF00"/>
                </a:solidFill>
                <a:latin typeface="+mj-lt"/>
              </a:rPr>
              <a:t> </a:t>
            </a:r>
            <a:r>
              <a:rPr lang="en-US" altLang="tr-TR" sz="2400" b="1" dirty="0" smtClean="0">
                <a:solidFill>
                  <a:srgbClr val="FFFF00"/>
                </a:solidFill>
                <a:latin typeface="+mj-lt"/>
              </a:rPr>
              <a:t> </a:t>
            </a:r>
            <a:r>
              <a:rPr lang="tr-TR" altLang="tr-TR" sz="2400" b="1" dirty="0" smtClean="0">
                <a:latin typeface="+mj-lt"/>
              </a:rPr>
              <a:t>-</a:t>
            </a:r>
            <a:r>
              <a:rPr lang="tr-TR" altLang="tr-TR" sz="2400" b="1" dirty="0" smtClean="0">
                <a:solidFill>
                  <a:srgbClr val="FFFF00"/>
                </a:solidFill>
                <a:latin typeface="+mj-lt"/>
              </a:rPr>
              <a:t>   </a:t>
            </a:r>
            <a:r>
              <a:rPr lang="en-US" altLang="tr-TR" sz="2400" b="1" dirty="0" smtClean="0">
                <a:solidFill>
                  <a:schemeClr val="tx2"/>
                </a:solidFill>
                <a:latin typeface="+mj-lt"/>
              </a:rPr>
              <a:t>her </a:t>
            </a:r>
            <a:r>
              <a:rPr lang="en-US" altLang="tr-TR" sz="2400" b="1" dirty="0" err="1" smtClean="0">
                <a:solidFill>
                  <a:schemeClr val="tx2"/>
                </a:solidFill>
                <a:latin typeface="+mj-lt"/>
              </a:rPr>
              <a:t>gün</a:t>
            </a:r>
            <a:r>
              <a:rPr lang="en-US" altLang="tr-TR" sz="2400" b="1" dirty="0" smtClean="0">
                <a:latin typeface="+mj-lt"/>
              </a:rPr>
              <a:t> </a:t>
            </a:r>
            <a:r>
              <a:rPr lang="en-US" altLang="tr-TR" sz="2400" b="1" dirty="0" err="1" smtClean="0">
                <a:latin typeface="+mj-lt"/>
              </a:rPr>
              <a:t>ortalama</a:t>
            </a:r>
            <a:r>
              <a:rPr lang="en-US" altLang="tr-TR" sz="2400" b="1" dirty="0" smtClean="0">
                <a:latin typeface="+mj-lt"/>
              </a:rPr>
              <a:t> </a:t>
            </a:r>
            <a:r>
              <a:rPr lang="en-US" altLang="tr-TR" sz="2400" b="1" dirty="0" smtClean="0">
                <a:solidFill>
                  <a:srgbClr val="C00000"/>
                </a:solidFill>
                <a:latin typeface="+mj-lt"/>
              </a:rPr>
              <a:t>5 bin, </a:t>
            </a:r>
            <a:endParaRPr lang="tr-TR" altLang="tr-TR" sz="2400" b="1" dirty="0" smtClean="0">
              <a:solidFill>
                <a:srgbClr val="C00000"/>
              </a:solidFill>
              <a:latin typeface="+mj-lt"/>
            </a:endParaRPr>
          </a:p>
          <a:p>
            <a:pPr eaLnBrk="1" hangingPunct="1">
              <a:lnSpc>
                <a:spcPct val="160000"/>
              </a:lnSpc>
              <a:buFontTx/>
              <a:buNone/>
            </a:pPr>
            <a:r>
              <a:rPr lang="tr-TR" altLang="tr-TR" sz="2400" b="1" dirty="0" smtClean="0">
                <a:solidFill>
                  <a:srgbClr val="FFFF00"/>
                </a:solidFill>
                <a:latin typeface="+mj-lt"/>
              </a:rPr>
              <a:t>  </a:t>
            </a:r>
            <a:r>
              <a:rPr lang="tr-TR" altLang="tr-TR" sz="2400" b="1" dirty="0" smtClean="0">
                <a:latin typeface="+mj-lt"/>
              </a:rPr>
              <a:t>-  her yıl </a:t>
            </a:r>
            <a:r>
              <a:rPr lang="en-US" altLang="tr-TR" sz="2400" b="1" dirty="0" smtClean="0">
                <a:latin typeface="+mj-lt"/>
              </a:rPr>
              <a:t> </a:t>
            </a:r>
            <a:r>
              <a:rPr lang="tr-TR" altLang="tr-TR" sz="2400" b="1" dirty="0" smtClean="0">
                <a:latin typeface="+mj-lt"/>
              </a:rPr>
              <a:t>yaklaşık </a:t>
            </a:r>
            <a:r>
              <a:rPr lang="en-US" altLang="tr-TR" sz="2400" b="1" dirty="0" smtClean="0">
                <a:latin typeface="+mj-lt"/>
              </a:rPr>
              <a:t>2</a:t>
            </a:r>
            <a:r>
              <a:rPr lang="tr-TR" altLang="tr-TR" sz="2400" b="1" dirty="0" smtClean="0">
                <a:latin typeface="+mj-lt"/>
              </a:rPr>
              <a:t>.2</a:t>
            </a:r>
            <a:r>
              <a:rPr lang="en-US" altLang="tr-TR" sz="2400" b="1" dirty="0" smtClean="0">
                <a:latin typeface="+mj-lt"/>
              </a:rPr>
              <a:t> </a:t>
            </a:r>
            <a:r>
              <a:rPr lang="en-US" altLang="tr-TR" sz="2400" b="1" dirty="0" err="1" smtClean="0">
                <a:latin typeface="+mj-lt"/>
              </a:rPr>
              <a:t>milyon</a:t>
            </a:r>
            <a:r>
              <a:rPr lang="en-US" altLang="tr-TR" sz="2400" b="1" dirty="0" smtClean="0">
                <a:latin typeface="+mj-lt"/>
              </a:rPr>
              <a:t> </a:t>
            </a:r>
            <a:r>
              <a:rPr lang="en-US" altLang="tr-TR" sz="2400" b="1" dirty="0" err="1" smtClean="0">
                <a:latin typeface="+mj-lt"/>
              </a:rPr>
              <a:t>kişi</a:t>
            </a:r>
            <a:r>
              <a:rPr lang="en-US" altLang="tr-TR" sz="2400" b="1" dirty="0" smtClean="0">
                <a:latin typeface="+mj-lt"/>
              </a:rPr>
              <a:t> </a:t>
            </a:r>
            <a:r>
              <a:rPr lang="en-US" altLang="tr-TR" sz="2400" b="1" dirty="0" err="1" smtClean="0">
                <a:latin typeface="+mj-lt"/>
              </a:rPr>
              <a:t>yaşamını</a:t>
            </a:r>
            <a:r>
              <a:rPr lang="en-US" altLang="tr-TR" sz="2400" b="1" dirty="0" smtClean="0">
                <a:latin typeface="+mj-lt"/>
              </a:rPr>
              <a:t> </a:t>
            </a:r>
            <a:r>
              <a:rPr lang="en-US" altLang="tr-TR" sz="2400" b="1" dirty="0" err="1" smtClean="0">
                <a:latin typeface="+mj-lt"/>
              </a:rPr>
              <a:t>yitiriyor</a:t>
            </a:r>
            <a:r>
              <a:rPr lang="en-US" altLang="tr-TR" sz="2400" b="1" dirty="0" smtClean="0">
                <a:latin typeface="+mj-lt"/>
              </a:rPr>
              <a:t>. </a:t>
            </a:r>
            <a:endParaRPr lang="tr-TR" altLang="tr-TR" sz="2400" b="1" dirty="0" smtClean="0">
              <a:latin typeface="+mj-lt"/>
            </a:endParaRPr>
          </a:p>
          <a:p>
            <a:pPr eaLnBrk="1" hangingPunct="1">
              <a:lnSpc>
                <a:spcPct val="160000"/>
              </a:lnSpc>
              <a:buFontTx/>
              <a:buNone/>
            </a:pPr>
            <a:r>
              <a:rPr lang="tr-TR" altLang="tr-TR" sz="2400" b="1" dirty="0" smtClean="0">
                <a:latin typeface="+mj-lt"/>
              </a:rPr>
              <a:t>  -  </a:t>
            </a:r>
            <a:r>
              <a:rPr lang="en-US" altLang="tr-TR" sz="2400" b="1" dirty="0" smtClean="0">
                <a:latin typeface="+mj-lt"/>
              </a:rPr>
              <a:t>270 </a:t>
            </a:r>
            <a:r>
              <a:rPr lang="en-US" altLang="tr-TR" sz="2400" b="1" dirty="0" err="1" smtClean="0">
                <a:latin typeface="+mj-lt"/>
              </a:rPr>
              <a:t>milyon</a:t>
            </a:r>
            <a:r>
              <a:rPr lang="en-US" altLang="tr-TR" sz="2400" b="1" dirty="0" smtClean="0">
                <a:latin typeface="+mj-lt"/>
              </a:rPr>
              <a:t> </a:t>
            </a:r>
            <a:r>
              <a:rPr lang="en-US" altLang="tr-TR" sz="2400" b="1" dirty="0" err="1" smtClean="0">
                <a:latin typeface="+mj-lt"/>
              </a:rPr>
              <a:t>kiş</a:t>
            </a:r>
            <a:r>
              <a:rPr lang="tr-TR" altLang="tr-TR" sz="2400" b="1" dirty="0" smtClean="0">
                <a:latin typeface="+mj-lt"/>
              </a:rPr>
              <a:t>i ise yaralanıyor.</a:t>
            </a:r>
            <a:r>
              <a:rPr lang="en-US" altLang="tr-TR" sz="2400" b="1" dirty="0" smtClean="0">
                <a:latin typeface="+mj-lt"/>
              </a:rPr>
              <a:t> </a:t>
            </a:r>
            <a:endParaRPr lang="tr-TR" altLang="tr-TR" sz="2400" b="1" dirty="0" smtClean="0">
              <a:latin typeface="+mj-lt"/>
            </a:endParaRPr>
          </a:p>
          <a:p>
            <a:pPr eaLnBrk="1" hangingPunct="1">
              <a:lnSpc>
                <a:spcPct val="160000"/>
              </a:lnSpc>
              <a:buFontTx/>
              <a:buNone/>
            </a:pPr>
            <a:endParaRPr lang="tr-TR" altLang="tr-TR" sz="2400" b="1" dirty="0" smtClean="0">
              <a:latin typeface="+mj-lt"/>
            </a:endParaRPr>
          </a:p>
        </p:txBody>
      </p:sp>
    </p:spTree>
    <p:custDataLst>
      <p:tags r:id="rId1"/>
    </p:custDataLst>
    <p:extLst>
      <p:ext uri="{BB962C8B-B14F-4D97-AF65-F5344CB8AC3E}">
        <p14:creationId xmlns:p14="http://schemas.microsoft.com/office/powerpoint/2010/main" val="3735625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16BE6F8-539A-4F35-A086-8DD826829872}" type="slidenum">
              <a:rPr lang="tr-TR" altLang="tr-TR" sz="1400" b="0" smtClean="0">
                <a:solidFill>
                  <a:schemeClr val="tx1"/>
                </a:solidFill>
              </a:rPr>
              <a:pPr eaLnBrk="1" hangingPunct="1"/>
              <a:t>30</a:t>
            </a:fld>
            <a:endParaRPr lang="tr-TR" altLang="tr-TR" sz="1400" b="0" smtClean="0">
              <a:solidFill>
                <a:schemeClr val="tx1"/>
              </a:solidFill>
            </a:endParaRPr>
          </a:p>
        </p:txBody>
      </p:sp>
      <p:sp>
        <p:nvSpPr>
          <p:cNvPr id="32771" name="Rectangle 2"/>
          <p:cNvSpPr>
            <a:spLocks noGrp="1" noChangeArrowheads="1"/>
          </p:cNvSpPr>
          <p:nvPr>
            <p:ph type="title"/>
          </p:nvPr>
        </p:nvSpPr>
        <p:spPr/>
        <p:txBody>
          <a:bodyPr/>
          <a:lstStyle/>
          <a:p>
            <a:pPr eaLnBrk="1" hangingPunct="1"/>
            <a:r>
              <a:rPr lang="tr-TR" altLang="tr-TR" sz="3600" b="1" smtClean="0">
                <a:latin typeface="+mj-lt"/>
              </a:rPr>
              <a:t>METALURJİ VE KİMYA SANAYİLERİNDEKİ GELİŞMELER</a:t>
            </a:r>
            <a:r>
              <a:rPr lang="tr-TR" altLang="tr-TR" sz="4000" smtClean="0">
                <a:latin typeface="+mj-lt"/>
              </a:rPr>
              <a:t> </a:t>
            </a:r>
          </a:p>
        </p:txBody>
      </p:sp>
      <p:sp>
        <p:nvSpPr>
          <p:cNvPr id="32772" name="Rectangle 3"/>
          <p:cNvSpPr>
            <a:spLocks noGrp="1" noChangeArrowheads="1"/>
          </p:cNvSpPr>
          <p:nvPr>
            <p:ph type="body" idx="1"/>
          </p:nvPr>
        </p:nvSpPr>
        <p:spPr/>
        <p:txBody>
          <a:bodyPr/>
          <a:lstStyle/>
          <a:p>
            <a:pPr eaLnBrk="1" hangingPunct="1"/>
            <a:r>
              <a:rPr lang="tr-TR" altLang="tr-TR" sz="2800" b="1" smtClean="0">
                <a:solidFill>
                  <a:schemeClr val="tx2"/>
                </a:solidFill>
                <a:latin typeface="+mj-lt"/>
              </a:rPr>
              <a:t>Bilimsel ve teknolojik gelişmeler sadece </a:t>
            </a:r>
            <a:r>
              <a:rPr lang="tr-TR" altLang="tr-TR" sz="2800" b="1" smtClean="0">
                <a:latin typeface="+mj-lt"/>
              </a:rPr>
              <a:t>makine ve tezgah yapım</a:t>
            </a:r>
            <a:r>
              <a:rPr lang="tr-TR" altLang="tr-TR" sz="2800" b="1" smtClean="0">
                <a:solidFill>
                  <a:schemeClr val="tx2"/>
                </a:solidFill>
                <a:latin typeface="+mj-lt"/>
              </a:rPr>
              <a:t>ı ile sınırlı kalmamış, </a:t>
            </a:r>
            <a:r>
              <a:rPr lang="tr-TR" altLang="tr-TR" sz="2800" b="1" smtClean="0">
                <a:latin typeface="+mj-lt"/>
              </a:rPr>
              <a:t>metalürji ve kimya sanayi </a:t>
            </a:r>
            <a:r>
              <a:rPr lang="tr-TR" altLang="tr-TR" sz="2800" b="1" smtClean="0">
                <a:solidFill>
                  <a:schemeClr val="tx2"/>
                </a:solidFill>
                <a:latin typeface="+mj-lt"/>
              </a:rPr>
              <a:t>alanında da büyük gelişmeler olmuştur. </a:t>
            </a:r>
          </a:p>
          <a:p>
            <a:pPr eaLnBrk="1" hangingPunct="1"/>
            <a:r>
              <a:rPr lang="tr-TR" altLang="tr-TR" sz="2800" b="1" smtClean="0">
                <a:solidFill>
                  <a:schemeClr val="tx2"/>
                </a:solidFill>
                <a:latin typeface="+mj-lt"/>
              </a:rPr>
              <a:t>Bunun sonucu, çalışanların sağlığı üzerinde olumsuz etkileri olacağı hiç düşünülmeden </a:t>
            </a:r>
            <a:r>
              <a:rPr lang="tr-TR" altLang="tr-TR" sz="2800" b="1" u="sng" smtClean="0">
                <a:latin typeface="+mj-lt"/>
              </a:rPr>
              <a:t>bir çok zararlı kimyasal madde üretimde yaygınlıkla kullanılmaya başlanmıştır .</a:t>
            </a:r>
          </a:p>
        </p:txBody>
      </p:sp>
    </p:spTree>
    <p:extLst>
      <p:ext uri="{BB962C8B-B14F-4D97-AF65-F5344CB8AC3E}">
        <p14:creationId xmlns:p14="http://schemas.microsoft.com/office/powerpoint/2010/main" val="266833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ECCA287-46EA-40FA-9E3C-106266BFA2E6}" type="slidenum">
              <a:rPr lang="tr-TR" altLang="tr-TR" sz="1400" b="0" smtClean="0">
                <a:solidFill>
                  <a:schemeClr val="tx1"/>
                </a:solidFill>
              </a:rPr>
              <a:pPr eaLnBrk="1" hangingPunct="1"/>
              <a:t>31</a:t>
            </a:fld>
            <a:endParaRPr lang="tr-TR" altLang="tr-TR" sz="1400" b="0" smtClean="0">
              <a:solidFill>
                <a:schemeClr val="tx1"/>
              </a:solidFill>
            </a:endParaRPr>
          </a:p>
        </p:txBody>
      </p:sp>
      <p:sp>
        <p:nvSpPr>
          <p:cNvPr id="33795" name="Rectangle 2"/>
          <p:cNvSpPr>
            <a:spLocks noGrp="1" noChangeArrowheads="1"/>
          </p:cNvSpPr>
          <p:nvPr>
            <p:ph type="title"/>
          </p:nvPr>
        </p:nvSpPr>
        <p:spPr/>
        <p:txBody>
          <a:bodyPr/>
          <a:lstStyle/>
          <a:p>
            <a:pPr eaLnBrk="1" hangingPunct="1"/>
            <a:endParaRPr lang="en-US" altLang="tr-TR" smtClean="0">
              <a:latin typeface="+mj-lt"/>
            </a:endParaRPr>
          </a:p>
        </p:txBody>
      </p:sp>
      <p:sp>
        <p:nvSpPr>
          <p:cNvPr id="33796" name="Rectangle 3"/>
          <p:cNvSpPr>
            <a:spLocks noGrp="1" noChangeArrowheads="1"/>
          </p:cNvSpPr>
          <p:nvPr>
            <p:ph type="body" idx="1"/>
          </p:nvPr>
        </p:nvSpPr>
        <p:spPr/>
        <p:txBody>
          <a:bodyPr/>
          <a:lstStyle/>
          <a:p>
            <a:pPr eaLnBrk="1" hangingPunct="1"/>
            <a:endParaRPr lang="en-US" altLang="tr-TR" smtClean="0"/>
          </a:p>
        </p:txBody>
      </p:sp>
      <p:pic>
        <p:nvPicPr>
          <p:cNvPr id="33797" name="Picture 5" descr="environmentalpollution19thcentury"/>
          <p:cNvPicPr>
            <a:picLocks noChangeAspect="1" noChangeArrowheads="1"/>
          </p:cNvPicPr>
          <p:nvPr/>
        </p:nvPicPr>
        <p:blipFill>
          <a:blip r:embed="rId2">
            <a:lum bright="24000" contrast="18000"/>
            <a:extLst>
              <a:ext uri="{28A0092B-C50C-407E-A947-70E740481C1C}">
                <a14:useLocalDpi xmlns:a14="http://schemas.microsoft.com/office/drawing/2010/main" val="0"/>
              </a:ext>
            </a:extLst>
          </a:blip>
          <a:srcRect/>
          <a:stretch>
            <a:fillRect/>
          </a:stretch>
        </p:blipFill>
        <p:spPr bwMode="auto">
          <a:xfrm>
            <a:off x="168275" y="46038"/>
            <a:ext cx="8796338" cy="64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28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4C9EAC8-ECD1-4E86-A218-2DC2999934D0}" type="slidenum">
              <a:rPr lang="tr-TR" altLang="tr-TR" sz="1400" b="0" smtClean="0">
                <a:solidFill>
                  <a:schemeClr val="tx1"/>
                </a:solidFill>
              </a:rPr>
              <a:pPr eaLnBrk="1" hangingPunct="1"/>
              <a:t>32</a:t>
            </a:fld>
            <a:endParaRPr lang="tr-TR" altLang="tr-TR" sz="1400" b="0" smtClean="0">
              <a:solidFill>
                <a:schemeClr val="tx1"/>
              </a:solidFill>
            </a:endParaRPr>
          </a:p>
        </p:txBody>
      </p:sp>
      <p:sp>
        <p:nvSpPr>
          <p:cNvPr id="34819" name="Rectangle 3"/>
          <p:cNvSpPr>
            <a:spLocks noGrp="1" noChangeArrowheads="1"/>
          </p:cNvSpPr>
          <p:nvPr>
            <p:ph type="body" idx="1"/>
          </p:nvPr>
        </p:nvSpPr>
        <p:spPr>
          <a:xfrm>
            <a:off x="611188" y="1268413"/>
            <a:ext cx="7772400" cy="4114800"/>
          </a:xfrm>
        </p:spPr>
        <p:txBody>
          <a:bodyPr/>
          <a:lstStyle/>
          <a:p>
            <a:pPr eaLnBrk="1" hangingPunct="1">
              <a:buFontTx/>
              <a:buNone/>
            </a:pPr>
            <a:r>
              <a:rPr lang="tr-TR" altLang="tr-TR" smtClean="0">
                <a:latin typeface="+mj-lt"/>
              </a:rPr>
              <a:t>   İşyerlerinde sağlık ve güvenlik yönünden hiçbir önlem alınmadığından, çalışma ortamındaki yoğunluğu büyük miktarlara varan bu maddelere uzun süre maruz kalan işçilerin sağlığı önemli ölçüde bozulmuş ve birçoğunun </a:t>
            </a:r>
            <a:r>
              <a:rPr lang="tr-TR" altLang="tr-TR" b="1" smtClean="0">
                <a:solidFill>
                  <a:schemeClr val="tx2"/>
                </a:solidFill>
                <a:latin typeface="+mj-lt"/>
              </a:rPr>
              <a:t>meslek hastalıklarına</a:t>
            </a:r>
            <a:r>
              <a:rPr lang="tr-TR" altLang="tr-TR" smtClean="0">
                <a:latin typeface="+mj-lt"/>
              </a:rPr>
              <a:t> yakalanarak yaşamlarını yitirmelerine neden olmuştur. </a:t>
            </a:r>
          </a:p>
        </p:txBody>
      </p:sp>
    </p:spTree>
    <p:extLst>
      <p:ext uri="{BB962C8B-B14F-4D97-AF65-F5344CB8AC3E}">
        <p14:creationId xmlns:p14="http://schemas.microsoft.com/office/powerpoint/2010/main" val="54558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E533ECDD-0BDA-41D1-850F-46C5F17CEA5B}" type="slidenum">
              <a:rPr lang="tr-TR" altLang="tr-TR" sz="1400" b="0" smtClean="0">
                <a:solidFill>
                  <a:schemeClr val="tx1"/>
                </a:solidFill>
              </a:rPr>
              <a:pPr eaLnBrk="1" hangingPunct="1"/>
              <a:t>33</a:t>
            </a:fld>
            <a:endParaRPr lang="tr-TR" altLang="tr-TR" sz="1400" b="0" smtClean="0">
              <a:solidFill>
                <a:schemeClr val="tx1"/>
              </a:solidFill>
            </a:endParaRPr>
          </a:p>
        </p:txBody>
      </p:sp>
      <p:sp>
        <p:nvSpPr>
          <p:cNvPr id="35843" name="Rectangle 2"/>
          <p:cNvSpPr>
            <a:spLocks noGrp="1" noChangeArrowheads="1"/>
          </p:cNvSpPr>
          <p:nvPr>
            <p:ph type="title"/>
          </p:nvPr>
        </p:nvSpPr>
        <p:spPr>
          <a:xfrm>
            <a:off x="611188" y="260350"/>
            <a:ext cx="7772400" cy="1143000"/>
          </a:xfrm>
        </p:spPr>
        <p:txBody>
          <a:bodyPr/>
          <a:lstStyle/>
          <a:p>
            <a:pPr eaLnBrk="1" hangingPunct="1"/>
            <a:r>
              <a:rPr lang="tr-TR" altLang="tr-TR" sz="3200" b="1" dirty="0" smtClean="0">
                <a:latin typeface="+mj-lt"/>
              </a:rPr>
              <a:t>KADIN VE ÇOCUKLARIN ÇALIŞTIRILMASI</a:t>
            </a:r>
            <a:r>
              <a:rPr lang="tr-TR" altLang="tr-TR" sz="3200" dirty="0" smtClean="0">
                <a:latin typeface="+mj-lt"/>
              </a:rPr>
              <a:t> </a:t>
            </a:r>
          </a:p>
        </p:txBody>
      </p:sp>
      <p:sp>
        <p:nvSpPr>
          <p:cNvPr id="35844" name="Rectangle 3"/>
          <p:cNvSpPr>
            <a:spLocks noGrp="1" noChangeArrowheads="1"/>
          </p:cNvSpPr>
          <p:nvPr>
            <p:ph type="body" idx="1"/>
          </p:nvPr>
        </p:nvSpPr>
        <p:spPr>
          <a:xfrm>
            <a:off x="323850" y="1773238"/>
            <a:ext cx="8208963" cy="4114800"/>
          </a:xfrm>
        </p:spPr>
        <p:txBody>
          <a:bodyPr/>
          <a:lstStyle/>
          <a:p>
            <a:pPr eaLnBrk="1" hangingPunct="1">
              <a:lnSpc>
                <a:spcPct val="90000"/>
              </a:lnSpc>
            </a:pPr>
            <a:r>
              <a:rPr lang="tr-TR" altLang="tr-TR" sz="2800" dirty="0" smtClean="0">
                <a:latin typeface="+mj-lt"/>
              </a:rPr>
              <a:t>Çocuk ve kadınlara ödenen </a:t>
            </a:r>
            <a:r>
              <a:rPr lang="tr-TR" altLang="tr-TR" sz="2800" dirty="0" smtClean="0">
                <a:solidFill>
                  <a:schemeClr val="tx2"/>
                </a:solidFill>
                <a:latin typeface="+mj-lt"/>
              </a:rPr>
              <a:t>ücretlerin düşük olması nedeniyle</a:t>
            </a:r>
            <a:r>
              <a:rPr lang="tr-TR" altLang="tr-TR" sz="2800" dirty="0" smtClean="0">
                <a:latin typeface="+mj-lt"/>
              </a:rPr>
              <a:t> sanayide kadın ve çocukların çalıştırılması giderek yaygınlaşmıştır. </a:t>
            </a:r>
          </a:p>
          <a:p>
            <a:pPr eaLnBrk="1" hangingPunct="1">
              <a:lnSpc>
                <a:spcPct val="90000"/>
              </a:lnSpc>
            </a:pPr>
            <a:endParaRPr lang="tr-TR" altLang="tr-TR" sz="2800" dirty="0" smtClean="0">
              <a:latin typeface="+mj-lt"/>
            </a:endParaRPr>
          </a:p>
          <a:p>
            <a:pPr eaLnBrk="1" hangingPunct="1">
              <a:lnSpc>
                <a:spcPct val="90000"/>
              </a:lnSpc>
            </a:pPr>
            <a:r>
              <a:rPr lang="tr-TR" altLang="tr-TR" sz="2800" dirty="0" smtClean="0">
                <a:latin typeface="+mj-lt"/>
              </a:rPr>
              <a:t>Bu dönemde </a:t>
            </a:r>
            <a:r>
              <a:rPr lang="tr-TR" altLang="tr-TR" sz="2800" b="1" dirty="0" smtClean="0">
                <a:solidFill>
                  <a:schemeClr val="tx2"/>
                </a:solidFill>
                <a:latin typeface="+mj-lt"/>
              </a:rPr>
              <a:t>8-10 yaşlarındaki çocuklar</a:t>
            </a:r>
            <a:r>
              <a:rPr lang="tr-TR" altLang="tr-TR" sz="2800" dirty="0" smtClean="0">
                <a:latin typeface="+mj-lt"/>
              </a:rPr>
              <a:t> ile </a:t>
            </a:r>
            <a:r>
              <a:rPr lang="tr-TR" altLang="tr-TR" sz="2800" b="1" dirty="0" smtClean="0">
                <a:solidFill>
                  <a:schemeClr val="tx2"/>
                </a:solidFill>
                <a:latin typeface="+mj-lt"/>
              </a:rPr>
              <a:t>kadınların maden işletmelerinde</a:t>
            </a:r>
            <a:r>
              <a:rPr lang="tr-TR" altLang="tr-TR" sz="2800" dirty="0" smtClean="0">
                <a:latin typeface="+mj-lt"/>
              </a:rPr>
              <a:t> ve fabrikalarda </a:t>
            </a:r>
            <a:r>
              <a:rPr lang="tr-TR" altLang="tr-TR" sz="2800" b="1" dirty="0" smtClean="0">
                <a:solidFill>
                  <a:schemeClr val="tx2"/>
                </a:solidFill>
                <a:latin typeface="+mj-lt"/>
              </a:rPr>
              <a:t>16-18 saat</a:t>
            </a:r>
            <a:r>
              <a:rPr lang="tr-TR" altLang="tr-TR" sz="2800" dirty="0" smtClean="0">
                <a:latin typeface="+mj-lt"/>
              </a:rPr>
              <a:t> gibi uzun sürelerle çok kötü çalışma koşullarında çalıştırılmaları sonucu  </a:t>
            </a:r>
            <a:r>
              <a:rPr lang="tr-TR" altLang="tr-TR" sz="2800" dirty="0" smtClean="0">
                <a:solidFill>
                  <a:srgbClr val="C00000"/>
                </a:solidFill>
                <a:latin typeface="+mj-lt"/>
              </a:rPr>
              <a:t>genç yaşta ölümler çoğalmış, sakatlıklar artmış ve toplumsal huzursuzluk giderek büyümüştür. </a:t>
            </a:r>
          </a:p>
        </p:txBody>
      </p:sp>
    </p:spTree>
    <p:extLst>
      <p:ext uri="{BB962C8B-B14F-4D97-AF65-F5344CB8AC3E}">
        <p14:creationId xmlns:p14="http://schemas.microsoft.com/office/powerpoint/2010/main" val="383158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CD3A7D1-58F8-4F7F-8AD7-C68189593A21}" type="slidenum">
              <a:rPr lang="tr-TR" altLang="tr-TR" sz="1400" b="0" smtClean="0">
                <a:solidFill>
                  <a:schemeClr val="tx1"/>
                </a:solidFill>
              </a:rPr>
              <a:pPr eaLnBrk="1" hangingPunct="1"/>
              <a:t>34</a:t>
            </a:fld>
            <a:endParaRPr lang="tr-TR" altLang="tr-TR" sz="1400" b="0" smtClean="0">
              <a:solidFill>
                <a:schemeClr val="tx1"/>
              </a:solidFill>
            </a:endParaRPr>
          </a:p>
        </p:txBody>
      </p:sp>
      <p:sp>
        <p:nvSpPr>
          <p:cNvPr id="36867" name="Rectangle 3"/>
          <p:cNvSpPr>
            <a:spLocks noGrp="1" noChangeArrowheads="1"/>
          </p:cNvSpPr>
          <p:nvPr>
            <p:ph type="body" idx="4294967295"/>
          </p:nvPr>
        </p:nvSpPr>
        <p:spPr>
          <a:xfrm>
            <a:off x="107950" y="549275"/>
            <a:ext cx="8856663" cy="5616575"/>
          </a:xfrm>
        </p:spPr>
        <p:txBody>
          <a:bodyPr/>
          <a:lstStyle/>
          <a:p>
            <a:pPr eaLnBrk="1" hangingPunct="1">
              <a:lnSpc>
                <a:spcPct val="90000"/>
              </a:lnSpc>
              <a:buFontTx/>
              <a:buNone/>
            </a:pPr>
            <a:r>
              <a:rPr lang="tr-TR" altLang="tr-TR" sz="2400" dirty="0" smtClean="0">
                <a:latin typeface="+mj-lt"/>
              </a:rPr>
              <a:t>-   İş hekimliği İtalya’da doğmuş ise de, büyümesini ve gelişmesini sanayi devriminin beşiği olan </a:t>
            </a:r>
            <a:r>
              <a:rPr lang="tr-TR" altLang="tr-TR" sz="2800" dirty="0" err="1" smtClean="0">
                <a:latin typeface="+mj-lt"/>
              </a:rPr>
              <a:t>İNGİLTERE</a:t>
            </a:r>
            <a:r>
              <a:rPr lang="tr-TR" altLang="tr-TR" sz="2400" dirty="0" err="1" smtClean="0">
                <a:latin typeface="+mj-lt"/>
              </a:rPr>
              <a:t>’de</a:t>
            </a:r>
            <a:r>
              <a:rPr lang="tr-TR" altLang="tr-TR" sz="2400" dirty="0" smtClean="0">
                <a:latin typeface="+mj-lt"/>
              </a:rPr>
              <a:t> geçirmiştir. </a:t>
            </a:r>
            <a:r>
              <a:rPr lang="tr-TR" altLang="tr-TR" sz="3600" dirty="0" smtClean="0">
                <a:latin typeface="+mj-lt"/>
              </a:rPr>
              <a:t>Dr. </a:t>
            </a:r>
            <a:r>
              <a:rPr lang="tr-TR" altLang="tr-TR" sz="3600" dirty="0" err="1" smtClean="0">
                <a:latin typeface="+mj-lt"/>
              </a:rPr>
              <a:t>Percivale</a:t>
            </a:r>
            <a:r>
              <a:rPr lang="tr-TR" altLang="tr-TR" sz="3600" dirty="0" smtClean="0">
                <a:latin typeface="+mj-lt"/>
              </a:rPr>
              <a:t>  </a:t>
            </a:r>
            <a:r>
              <a:rPr lang="tr-TR" altLang="tr-TR" sz="3600" dirty="0" err="1" smtClean="0">
                <a:latin typeface="+mj-lt"/>
              </a:rPr>
              <a:t>Pott</a:t>
            </a:r>
            <a:r>
              <a:rPr lang="tr-TR" altLang="tr-TR" sz="2400" dirty="0" smtClean="0">
                <a:latin typeface="+mj-lt"/>
              </a:rPr>
              <a:t>, </a:t>
            </a:r>
            <a:r>
              <a:rPr lang="tr-TR" altLang="tr-TR" sz="2800" dirty="0" smtClean="0">
                <a:latin typeface="+mj-lt"/>
              </a:rPr>
              <a:t>1775</a:t>
            </a:r>
            <a:r>
              <a:rPr lang="tr-TR" altLang="tr-TR" sz="2400" dirty="0" smtClean="0">
                <a:latin typeface="+mj-lt"/>
              </a:rPr>
              <a:t>’de baca temizleyicilerinde </a:t>
            </a:r>
            <a:r>
              <a:rPr lang="tr-TR" altLang="tr-TR" sz="2800" dirty="0" err="1" smtClean="0">
                <a:latin typeface="+mj-lt"/>
              </a:rPr>
              <a:t>scrotum</a:t>
            </a:r>
            <a:r>
              <a:rPr lang="tr-TR" altLang="tr-TR" sz="2800" dirty="0" smtClean="0">
                <a:latin typeface="+mj-lt"/>
              </a:rPr>
              <a:t> (Testis) kanserini</a:t>
            </a:r>
            <a:r>
              <a:rPr lang="tr-TR" altLang="tr-TR" sz="2400" dirty="0" smtClean="0">
                <a:latin typeface="+mj-lt"/>
              </a:rPr>
              <a:t> tarif etmiştir.</a:t>
            </a:r>
          </a:p>
          <a:p>
            <a:pPr eaLnBrk="1" hangingPunct="1">
              <a:lnSpc>
                <a:spcPct val="90000"/>
              </a:lnSpc>
              <a:buFontTx/>
              <a:buNone/>
            </a:pPr>
            <a:endParaRPr lang="tr-TR" altLang="tr-TR" sz="2400" dirty="0" smtClean="0">
              <a:latin typeface="+mj-lt"/>
            </a:endParaRPr>
          </a:p>
          <a:p>
            <a:pPr>
              <a:lnSpc>
                <a:spcPct val="80000"/>
              </a:lnSpc>
              <a:spcBef>
                <a:spcPts val="600"/>
              </a:spcBef>
              <a:buClr>
                <a:srgbClr val="FF0000"/>
              </a:buClr>
              <a:buSzPct val="80000"/>
              <a:buFont typeface="Wingdings" pitchFamily="2" charset="2"/>
              <a:buNone/>
            </a:pPr>
            <a:r>
              <a:rPr lang="tr-TR" altLang="tr-TR" sz="2400" dirty="0" smtClean="0">
                <a:latin typeface="+mj-lt"/>
              </a:rPr>
              <a:t>-   </a:t>
            </a:r>
            <a:r>
              <a:rPr lang="tr-TR" altLang="tr-TR" sz="2800" dirty="0" err="1" smtClean="0">
                <a:latin typeface="+mj-lt"/>
              </a:rPr>
              <a:t>Percivale</a:t>
            </a:r>
            <a:r>
              <a:rPr lang="tr-TR" altLang="tr-TR" sz="2800" dirty="0" smtClean="0">
                <a:latin typeface="+mj-lt"/>
              </a:rPr>
              <a:t> </a:t>
            </a:r>
            <a:r>
              <a:rPr lang="tr-TR" altLang="tr-TR" sz="2800" dirty="0" err="1" smtClean="0">
                <a:latin typeface="+mj-lt"/>
              </a:rPr>
              <a:t>Pott</a:t>
            </a:r>
            <a:r>
              <a:rPr lang="tr-TR" altLang="tr-TR" sz="2400" dirty="0" smtClean="0">
                <a:latin typeface="+mj-lt"/>
              </a:rPr>
              <a:t>, genç işçilerin çalışma koşulları ile ilgili olarak bir rapor hazırlamış ve bu rapora dayanılarak İşçi Sağlığı alanında </a:t>
            </a:r>
            <a:r>
              <a:rPr lang="tr-TR" altLang="tr-TR" sz="4000" dirty="0" smtClean="0">
                <a:latin typeface="+mj-lt"/>
              </a:rPr>
              <a:t>Dünya’da  İSG ile ilgili ilk kez olmak üzere 1802 yılında İngiltere’de "</a:t>
            </a:r>
            <a:r>
              <a:rPr lang="tr-TR" altLang="tr-TR" sz="4000" dirty="0" smtClean="0">
                <a:solidFill>
                  <a:srgbClr val="C00000"/>
                </a:solidFill>
                <a:latin typeface="+mj-lt"/>
              </a:rPr>
              <a:t>Çırakların Sağlığı ve Morali</a:t>
            </a:r>
            <a:r>
              <a:rPr lang="tr-TR" altLang="tr-TR" sz="4000" dirty="0" smtClean="0">
                <a:latin typeface="+mj-lt"/>
              </a:rPr>
              <a:t>" adlı yasa çıkarılmıştır</a:t>
            </a:r>
            <a:r>
              <a:rPr lang="tr-TR" altLang="tr-TR" sz="2400" dirty="0" smtClean="0">
                <a:latin typeface="+mj-lt"/>
              </a:rPr>
              <a:t>. İSG ile ilgili olarak çıkartılan bu ilk yasa çalışma saatini </a:t>
            </a:r>
            <a:r>
              <a:rPr lang="tr-TR" altLang="tr-TR" sz="2800" dirty="0" smtClean="0">
                <a:latin typeface="+mj-lt"/>
              </a:rPr>
              <a:t>günde 12 saat</a:t>
            </a:r>
            <a:r>
              <a:rPr lang="tr-TR" altLang="tr-TR" sz="2400" dirty="0" smtClean="0">
                <a:latin typeface="+mj-lt"/>
              </a:rPr>
              <a:t> olarak sınırlamış, işyerlerinin havalandırılmasını öngörmüştür.  </a:t>
            </a:r>
          </a:p>
          <a:p>
            <a:pPr algn="just">
              <a:lnSpc>
                <a:spcPct val="80000"/>
              </a:lnSpc>
              <a:spcBef>
                <a:spcPts val="600"/>
              </a:spcBef>
              <a:buClr>
                <a:srgbClr val="FF0000"/>
              </a:buClr>
              <a:buSzPct val="80000"/>
              <a:buFont typeface="Wingdings" pitchFamily="2" charset="2"/>
              <a:buNone/>
            </a:pPr>
            <a:endParaRPr lang="tr-TR" altLang="tr-TR" sz="2400" dirty="0" smtClean="0">
              <a:latin typeface="+mj-lt"/>
            </a:endParaRPr>
          </a:p>
          <a:p>
            <a:pPr eaLnBrk="1" hangingPunct="1">
              <a:lnSpc>
                <a:spcPct val="90000"/>
              </a:lnSpc>
              <a:buFontTx/>
              <a:buNone/>
            </a:pPr>
            <a:endParaRPr lang="tr-TR" altLang="tr-TR" sz="2400" dirty="0" smtClean="0">
              <a:latin typeface="+mj-lt"/>
            </a:endParaRPr>
          </a:p>
        </p:txBody>
      </p:sp>
    </p:spTree>
    <p:extLst>
      <p:ext uri="{BB962C8B-B14F-4D97-AF65-F5344CB8AC3E}">
        <p14:creationId xmlns:p14="http://schemas.microsoft.com/office/powerpoint/2010/main" val="351967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Başlık"/>
          <p:cNvSpPr>
            <a:spLocks noGrp="1"/>
          </p:cNvSpPr>
          <p:nvPr>
            <p:ph type="title"/>
          </p:nvPr>
        </p:nvSpPr>
        <p:spPr>
          <a:xfrm>
            <a:off x="250825" y="274638"/>
            <a:ext cx="4968875" cy="922337"/>
          </a:xfrm>
        </p:spPr>
        <p:txBody>
          <a:bodyPr/>
          <a:lstStyle/>
          <a:p>
            <a:pPr>
              <a:defRPr/>
            </a:pPr>
            <a:r>
              <a:rPr lang="tr-TR" sz="3200" b="1" dirty="0" smtClean="0">
                <a:latin typeface="+mj-lt"/>
              </a:rPr>
              <a:t>İlk Meslekî kanser</a:t>
            </a:r>
            <a:br>
              <a:rPr lang="tr-TR" sz="3200" b="1" dirty="0" smtClean="0">
                <a:latin typeface="+mj-lt"/>
              </a:rPr>
            </a:br>
            <a:r>
              <a:rPr lang="tr-TR" sz="3200" b="1" dirty="0" smtClean="0">
                <a:latin typeface="+mj-lt"/>
              </a:rPr>
              <a:t>Teşhisi</a:t>
            </a:r>
          </a:p>
        </p:txBody>
      </p:sp>
      <p:sp>
        <p:nvSpPr>
          <p:cNvPr id="37891" name="2 İçerik Yer Tutucusu"/>
          <p:cNvSpPr>
            <a:spLocks noGrp="1"/>
          </p:cNvSpPr>
          <p:nvPr>
            <p:ph idx="1"/>
          </p:nvPr>
        </p:nvSpPr>
        <p:spPr>
          <a:xfrm>
            <a:off x="107950" y="3573463"/>
            <a:ext cx="8712200" cy="3273425"/>
          </a:xfrm>
        </p:spPr>
        <p:txBody>
          <a:bodyPr/>
          <a:lstStyle/>
          <a:p>
            <a:r>
              <a:rPr lang="tr-TR" altLang="tr-TR" sz="2800" b="1" dirty="0" err="1" smtClean="0">
                <a:solidFill>
                  <a:srgbClr val="C00000"/>
                </a:solidFill>
                <a:latin typeface="+mj-lt"/>
              </a:rPr>
              <a:t>Percival</a:t>
            </a:r>
            <a:r>
              <a:rPr lang="tr-TR" altLang="tr-TR" sz="2800" b="1" dirty="0" smtClean="0">
                <a:solidFill>
                  <a:srgbClr val="C00000"/>
                </a:solidFill>
                <a:latin typeface="+mj-lt"/>
              </a:rPr>
              <a:t> </a:t>
            </a:r>
            <a:r>
              <a:rPr lang="tr-TR" altLang="tr-TR" sz="2800" b="1" dirty="0" err="1" smtClean="0">
                <a:solidFill>
                  <a:srgbClr val="C00000"/>
                </a:solidFill>
                <a:latin typeface="+mj-lt"/>
              </a:rPr>
              <a:t>Pott</a:t>
            </a:r>
            <a:r>
              <a:rPr lang="tr-TR" altLang="tr-TR" sz="2800" b="1" dirty="0" smtClean="0">
                <a:solidFill>
                  <a:srgbClr val="C00000"/>
                </a:solidFill>
                <a:latin typeface="+mj-lt"/>
              </a:rPr>
              <a:t> </a:t>
            </a:r>
            <a:r>
              <a:rPr lang="tr-TR" altLang="tr-TR" sz="2800" dirty="0" smtClean="0">
                <a:latin typeface="+mj-lt"/>
              </a:rPr>
              <a:t>(1714-1788), baca temizleyicileri arasında, topluma oranla daha büyük sıklıkla görülen </a:t>
            </a:r>
            <a:r>
              <a:rPr lang="tr-TR" altLang="tr-TR" sz="2800" b="1" dirty="0" err="1" smtClean="0">
                <a:solidFill>
                  <a:srgbClr val="C00000"/>
                </a:solidFill>
                <a:latin typeface="+mj-lt"/>
              </a:rPr>
              <a:t>scrotum</a:t>
            </a:r>
            <a:r>
              <a:rPr lang="tr-TR" altLang="tr-TR" sz="2800" b="1" dirty="0" smtClean="0">
                <a:solidFill>
                  <a:srgbClr val="C00000"/>
                </a:solidFill>
                <a:latin typeface="+mj-lt"/>
              </a:rPr>
              <a:t> (testis)kanserlerinin</a:t>
            </a:r>
            <a:r>
              <a:rPr lang="tr-TR" altLang="tr-TR" sz="2800" dirty="0" smtClean="0">
                <a:solidFill>
                  <a:srgbClr val="C00000"/>
                </a:solidFill>
                <a:latin typeface="+mj-lt"/>
              </a:rPr>
              <a:t> </a:t>
            </a:r>
            <a:r>
              <a:rPr lang="tr-TR" altLang="tr-TR" sz="2800" dirty="0" smtClean="0">
                <a:latin typeface="+mj-lt"/>
              </a:rPr>
              <a:t>başlıca nedenlerinden birinin </a:t>
            </a:r>
            <a:r>
              <a:rPr lang="tr-TR" altLang="tr-TR" sz="2800" b="1" dirty="0" smtClean="0">
                <a:solidFill>
                  <a:srgbClr val="C00000"/>
                </a:solidFill>
                <a:latin typeface="+mj-lt"/>
              </a:rPr>
              <a:t>“is” </a:t>
            </a:r>
            <a:r>
              <a:rPr lang="tr-TR" altLang="tr-TR" sz="2800" dirty="0" smtClean="0">
                <a:latin typeface="+mj-lt"/>
              </a:rPr>
              <a:t>olduğunu ortaya koydu </a:t>
            </a:r>
            <a:r>
              <a:rPr lang="tr-TR" altLang="tr-TR" sz="2800" dirty="0" smtClean="0">
                <a:solidFill>
                  <a:srgbClr val="C00000"/>
                </a:solidFill>
                <a:latin typeface="+mj-lt"/>
              </a:rPr>
              <a:t>(</a:t>
            </a:r>
            <a:r>
              <a:rPr lang="tr-TR" altLang="tr-TR" sz="2800" b="1" dirty="0" smtClean="0">
                <a:solidFill>
                  <a:srgbClr val="C00000"/>
                </a:solidFill>
                <a:latin typeface="+mj-lt"/>
              </a:rPr>
              <a:t>bildirilen ilk meslekî kanser</a:t>
            </a:r>
            <a:r>
              <a:rPr lang="tr-TR" altLang="tr-TR" sz="2800" dirty="0" smtClean="0">
                <a:latin typeface="+mj-lt"/>
              </a:rPr>
              <a:t>). O dönemde  İngiltere’de bacaların temizlenmesinde </a:t>
            </a:r>
            <a:r>
              <a:rPr lang="tr-TR" altLang="tr-TR" sz="2800" b="1" dirty="0" smtClean="0">
                <a:solidFill>
                  <a:srgbClr val="C00000"/>
                </a:solidFill>
                <a:latin typeface="+mj-lt"/>
              </a:rPr>
              <a:t>çocuk işçiler </a:t>
            </a:r>
            <a:r>
              <a:rPr lang="tr-TR" altLang="tr-TR" sz="2800" dirty="0" smtClean="0">
                <a:latin typeface="+mj-lt"/>
              </a:rPr>
              <a:t>kullanılıyordu</a:t>
            </a:r>
            <a:r>
              <a:rPr lang="tr-TR" altLang="tr-TR" sz="2000" dirty="0" smtClean="0">
                <a:latin typeface="+mj-lt"/>
              </a:rPr>
              <a:t>.</a:t>
            </a:r>
          </a:p>
          <a:p>
            <a:endParaRPr lang="tr-TR" altLang="tr-TR" sz="2000" dirty="0" smtClean="0">
              <a:latin typeface="+mj-lt"/>
            </a:endParaRPr>
          </a:p>
        </p:txBody>
      </p:sp>
      <p:pic>
        <p:nvPicPr>
          <p:cNvPr id="37892" name="Picture 2" descr="http://upload.wikimedia.org/wikipedia/en/7/7c/Percivall-p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96838"/>
            <a:ext cx="3097213"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7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0" y="404813"/>
            <a:ext cx="5724525" cy="4891087"/>
          </a:xfrm>
        </p:spPr>
        <p:txBody>
          <a:bodyPr/>
          <a:lstStyle/>
          <a:p>
            <a:pPr>
              <a:lnSpc>
                <a:spcPct val="80000"/>
              </a:lnSpc>
              <a:buFontTx/>
              <a:buNone/>
            </a:pPr>
            <a:r>
              <a:rPr lang="tr-TR" altLang="tr-TR" sz="2800" b="1" dirty="0" smtClean="0">
                <a:solidFill>
                  <a:srgbClr val="FFFF00"/>
                </a:solidFill>
                <a:latin typeface="+mj-lt"/>
              </a:rPr>
              <a:t>   </a:t>
            </a:r>
            <a:r>
              <a:rPr lang="tr-TR" altLang="tr-TR" sz="3600" b="1" dirty="0" smtClean="0">
                <a:latin typeface="+mj-lt"/>
              </a:rPr>
              <a:t>Robert </a:t>
            </a:r>
            <a:r>
              <a:rPr lang="tr-TR" altLang="tr-TR" sz="3600" b="1" dirty="0" err="1" smtClean="0">
                <a:latin typeface="+mj-lt"/>
              </a:rPr>
              <a:t>Owen</a:t>
            </a:r>
            <a:r>
              <a:rPr lang="tr-TR" altLang="tr-TR" sz="2800" dirty="0" smtClean="0">
                <a:latin typeface="+mj-lt"/>
              </a:rPr>
              <a:t>, İskoçya’daki fabrikasında on yaşının altında kimseyi çalıştırmadan, çalışma saatini azaltarak, gençler ve yetişkinler için eğitim programları hazırlamıştır.</a:t>
            </a:r>
          </a:p>
          <a:p>
            <a:pPr>
              <a:lnSpc>
                <a:spcPct val="80000"/>
              </a:lnSpc>
              <a:buFontTx/>
              <a:buNone/>
            </a:pPr>
            <a:endParaRPr lang="tr-TR" altLang="tr-TR" sz="2800" dirty="0" smtClean="0">
              <a:latin typeface="+mj-lt"/>
            </a:endParaRPr>
          </a:p>
          <a:p>
            <a:pPr>
              <a:lnSpc>
                <a:spcPct val="80000"/>
              </a:lnSpc>
              <a:buFontTx/>
              <a:buNone/>
            </a:pPr>
            <a:r>
              <a:rPr lang="tr-TR" altLang="tr-TR" sz="2800" b="1" dirty="0" smtClean="0">
                <a:solidFill>
                  <a:srgbClr val="FFFF00"/>
                </a:solidFill>
                <a:latin typeface="+mj-lt"/>
              </a:rPr>
              <a:t>    </a:t>
            </a:r>
            <a:r>
              <a:rPr lang="tr-TR" altLang="tr-TR" sz="2800" b="1" dirty="0" smtClean="0">
                <a:solidFill>
                  <a:srgbClr val="C00000"/>
                </a:solidFill>
                <a:latin typeface="+mj-lt"/>
              </a:rPr>
              <a:t>1802 yılında İngiltere Parlamentosu’nda “Çırakların Sağlığı ve Morali” yasasının çıkarılmasında rol oynamış</a:t>
            </a:r>
            <a:r>
              <a:rPr lang="tr-TR" altLang="tr-TR" sz="2800" dirty="0" smtClean="0">
                <a:solidFill>
                  <a:srgbClr val="C00000"/>
                </a:solidFill>
                <a:latin typeface="+mj-lt"/>
              </a:rPr>
              <a:t>, </a:t>
            </a:r>
            <a:r>
              <a:rPr lang="tr-TR" altLang="tr-TR" sz="2800" b="1" dirty="0" smtClean="0">
                <a:solidFill>
                  <a:srgbClr val="C00000"/>
                </a:solidFill>
                <a:latin typeface="+mj-lt"/>
              </a:rPr>
              <a:t>günlük çalışma süresini 10 saate düşüren yasanın çıkması için, parlamento üyelerini teşvik etmiştir</a:t>
            </a:r>
            <a:r>
              <a:rPr lang="tr-TR" altLang="tr-TR" sz="2400" b="1" dirty="0" smtClean="0">
                <a:solidFill>
                  <a:srgbClr val="C00000"/>
                </a:solidFill>
                <a:latin typeface="+mj-lt"/>
              </a:rPr>
              <a:t>.</a:t>
            </a:r>
            <a:r>
              <a:rPr lang="tr-TR" altLang="tr-TR" sz="2400" b="1" dirty="0" smtClean="0">
                <a:solidFill>
                  <a:srgbClr val="FFC000"/>
                </a:solidFill>
                <a:latin typeface="+mj-lt"/>
              </a:rPr>
              <a:t> </a:t>
            </a:r>
          </a:p>
        </p:txBody>
      </p:sp>
      <p:pic>
        <p:nvPicPr>
          <p:cNvPr id="38915" name="Picture 2" descr="http://upload.wikimedia.org/wikipedia/commons/c/c6/Robert_Owen_statue_-_Manchester_-_April_11_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188913"/>
            <a:ext cx="32004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7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5005B35-5CF9-4F63-A8DC-CB4829796D61}" type="slidenum">
              <a:rPr lang="tr-TR" altLang="tr-TR" sz="1400" b="0" smtClean="0">
                <a:solidFill>
                  <a:schemeClr val="tx1"/>
                </a:solidFill>
              </a:rPr>
              <a:pPr eaLnBrk="1" hangingPunct="1"/>
              <a:t>36</a:t>
            </a:fld>
            <a:endParaRPr lang="tr-TR" altLang="tr-TR" sz="1400" b="0" smtClean="0">
              <a:solidFill>
                <a:schemeClr val="tx1"/>
              </a:solidFill>
            </a:endParaRPr>
          </a:p>
        </p:txBody>
      </p:sp>
    </p:spTree>
    <p:extLst>
      <p:ext uri="{BB962C8B-B14F-4D97-AF65-F5344CB8AC3E}">
        <p14:creationId xmlns:p14="http://schemas.microsoft.com/office/powerpoint/2010/main" val="31081164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FF0DF1F-0D42-4285-9FFC-D15023F9640A}" type="slidenum">
              <a:rPr lang="tr-TR" altLang="tr-TR" sz="1400" b="0" smtClean="0">
                <a:solidFill>
                  <a:schemeClr val="tx1"/>
                </a:solidFill>
              </a:rPr>
              <a:pPr eaLnBrk="1" hangingPunct="1"/>
              <a:t>37</a:t>
            </a:fld>
            <a:endParaRPr lang="tr-TR" altLang="tr-TR" sz="1400" b="0" smtClean="0">
              <a:solidFill>
                <a:schemeClr val="tx1"/>
              </a:solidFill>
            </a:endParaRPr>
          </a:p>
        </p:txBody>
      </p:sp>
      <p:sp>
        <p:nvSpPr>
          <p:cNvPr id="39939" name="Rectangle 2"/>
          <p:cNvSpPr>
            <a:spLocks noGrp="1" noChangeArrowheads="1"/>
          </p:cNvSpPr>
          <p:nvPr>
            <p:ph type="title"/>
          </p:nvPr>
        </p:nvSpPr>
        <p:spPr/>
        <p:txBody>
          <a:bodyPr/>
          <a:lstStyle/>
          <a:p>
            <a:pPr eaLnBrk="1" hangingPunct="1"/>
            <a:endParaRPr lang="en-US" altLang="tr-TR" smtClean="0">
              <a:latin typeface="+mj-lt"/>
            </a:endParaRPr>
          </a:p>
        </p:txBody>
      </p:sp>
      <p:sp>
        <p:nvSpPr>
          <p:cNvPr id="39940" name="Rectangle 3"/>
          <p:cNvSpPr>
            <a:spLocks noGrp="1" noChangeArrowheads="1"/>
          </p:cNvSpPr>
          <p:nvPr>
            <p:ph type="body" idx="1"/>
          </p:nvPr>
        </p:nvSpPr>
        <p:spPr/>
        <p:txBody>
          <a:bodyPr/>
          <a:lstStyle/>
          <a:p>
            <a:pPr eaLnBrk="1" hangingPunct="1"/>
            <a:endParaRPr lang="en-US" altLang="tr-TR" smtClean="0"/>
          </a:p>
        </p:txBody>
      </p:sp>
      <p:pic>
        <p:nvPicPr>
          <p:cNvPr id="39941" name="Picture 5" descr="210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68275" y="46038"/>
            <a:ext cx="89757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5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44FC630-B3DF-4FBA-9A4E-85944B602C0B}" type="slidenum">
              <a:rPr lang="tr-TR" altLang="tr-TR" sz="1400" b="0" smtClean="0">
                <a:solidFill>
                  <a:schemeClr val="tx1"/>
                </a:solidFill>
              </a:rPr>
              <a:pPr eaLnBrk="1" hangingPunct="1"/>
              <a:t>38</a:t>
            </a:fld>
            <a:endParaRPr lang="tr-TR" altLang="tr-TR" sz="1400" b="0" smtClean="0">
              <a:solidFill>
                <a:schemeClr val="tx1"/>
              </a:solidFill>
            </a:endParaRPr>
          </a:p>
        </p:txBody>
      </p:sp>
      <p:sp>
        <p:nvSpPr>
          <p:cNvPr id="40963" name="Rectangle 2"/>
          <p:cNvSpPr>
            <a:spLocks noGrp="1" noChangeArrowheads="1"/>
          </p:cNvSpPr>
          <p:nvPr>
            <p:ph type="title"/>
          </p:nvPr>
        </p:nvSpPr>
        <p:spPr/>
        <p:txBody>
          <a:bodyPr/>
          <a:lstStyle/>
          <a:p>
            <a:pPr eaLnBrk="1" hangingPunct="1"/>
            <a:endParaRPr lang="en-US" altLang="tr-TR" smtClean="0">
              <a:latin typeface="+mj-lt"/>
            </a:endParaRPr>
          </a:p>
        </p:txBody>
      </p:sp>
      <p:sp>
        <p:nvSpPr>
          <p:cNvPr id="40964" name="Rectangle 3"/>
          <p:cNvSpPr>
            <a:spLocks noGrp="1" noChangeArrowheads="1"/>
          </p:cNvSpPr>
          <p:nvPr>
            <p:ph type="body" idx="1"/>
          </p:nvPr>
        </p:nvSpPr>
        <p:spPr/>
        <p:txBody>
          <a:bodyPr/>
          <a:lstStyle/>
          <a:p>
            <a:pPr eaLnBrk="1" hangingPunct="1"/>
            <a:endParaRPr lang="en-US" altLang="tr-TR" smtClean="0"/>
          </a:p>
        </p:txBody>
      </p:sp>
      <p:pic>
        <p:nvPicPr>
          <p:cNvPr id="40965" name="Picture 5" descr="ChimneySweep1a"/>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19100" y="46038"/>
            <a:ext cx="87249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61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D8B0D29-9E1C-4B19-8093-F8A90BADA471}" type="slidenum">
              <a:rPr lang="tr-TR" altLang="tr-TR" sz="1400" b="0" smtClean="0">
                <a:solidFill>
                  <a:schemeClr val="tx1"/>
                </a:solidFill>
              </a:rPr>
              <a:pPr eaLnBrk="1" hangingPunct="1"/>
              <a:t>39</a:t>
            </a:fld>
            <a:endParaRPr lang="tr-TR" altLang="tr-TR" sz="1400" b="0" smtClean="0">
              <a:solidFill>
                <a:schemeClr val="tx1"/>
              </a:solidFill>
            </a:endParaRPr>
          </a:p>
        </p:txBody>
      </p:sp>
      <p:sp>
        <p:nvSpPr>
          <p:cNvPr id="41987" name="Rectangle 2"/>
          <p:cNvSpPr>
            <a:spLocks noGrp="1" noChangeArrowheads="1"/>
          </p:cNvSpPr>
          <p:nvPr>
            <p:ph type="title"/>
          </p:nvPr>
        </p:nvSpPr>
        <p:spPr>
          <a:xfrm>
            <a:off x="468313" y="260350"/>
            <a:ext cx="7918450" cy="1143000"/>
          </a:xfrm>
        </p:spPr>
        <p:txBody>
          <a:bodyPr/>
          <a:lstStyle/>
          <a:p>
            <a:pPr eaLnBrk="1" hangingPunct="1"/>
            <a:r>
              <a:rPr lang="tr-TR" altLang="tr-TR" sz="3200" b="1" dirty="0" smtClean="0">
                <a:latin typeface="+mj-lt"/>
              </a:rPr>
              <a:t>İLK YASAL DÜZENLEME</a:t>
            </a:r>
            <a:r>
              <a:rPr lang="tr-TR" altLang="tr-TR" sz="3200" dirty="0" smtClean="0">
                <a:latin typeface="+mj-lt"/>
              </a:rPr>
              <a:t> </a:t>
            </a:r>
          </a:p>
        </p:txBody>
      </p:sp>
      <p:sp>
        <p:nvSpPr>
          <p:cNvPr id="41988" name="Rectangle 3"/>
          <p:cNvSpPr>
            <a:spLocks noGrp="1" noChangeArrowheads="1"/>
          </p:cNvSpPr>
          <p:nvPr>
            <p:ph type="body" idx="1"/>
          </p:nvPr>
        </p:nvSpPr>
        <p:spPr>
          <a:xfrm>
            <a:off x="179388" y="1268413"/>
            <a:ext cx="8640762" cy="4681537"/>
          </a:xfrm>
        </p:spPr>
        <p:txBody>
          <a:bodyPr/>
          <a:lstStyle/>
          <a:p>
            <a:pPr eaLnBrk="1" hangingPunct="1">
              <a:buFontTx/>
              <a:buNone/>
            </a:pPr>
            <a:r>
              <a:rPr lang="tr-TR" altLang="tr-TR" dirty="0" smtClean="0">
                <a:latin typeface="+mj-lt"/>
              </a:rPr>
              <a:t>  </a:t>
            </a:r>
          </a:p>
          <a:p>
            <a:pPr eaLnBrk="1" hangingPunct="1">
              <a:buFontTx/>
              <a:buNone/>
            </a:pPr>
            <a:r>
              <a:rPr lang="tr-TR" altLang="tr-TR" dirty="0" smtClean="0">
                <a:latin typeface="+mj-lt"/>
              </a:rPr>
              <a:t>Tekrarlamak gerekirse, 1802 yılında İNGİLTERE’DE  </a:t>
            </a:r>
            <a:r>
              <a:rPr lang="tr-TR" altLang="tr-TR" dirty="0" err="1" smtClean="0">
                <a:latin typeface="+mj-lt"/>
              </a:rPr>
              <a:t>çıkarilan</a:t>
            </a:r>
            <a:r>
              <a:rPr lang="tr-TR" altLang="tr-TR" dirty="0" smtClean="0">
                <a:latin typeface="+mj-lt"/>
              </a:rPr>
              <a:t>  "</a:t>
            </a:r>
            <a:r>
              <a:rPr lang="tr-TR" altLang="tr-TR" b="1" dirty="0" smtClean="0">
                <a:latin typeface="+mj-lt"/>
              </a:rPr>
              <a:t>Çırakların Sağlığı ve Morali</a:t>
            </a:r>
            <a:r>
              <a:rPr lang="tr-TR" altLang="tr-TR" dirty="0" smtClean="0">
                <a:latin typeface="+mj-lt"/>
              </a:rPr>
              <a:t>" adlı yasa  </a:t>
            </a:r>
            <a:r>
              <a:rPr lang="tr-TR" altLang="tr-TR" b="1" dirty="0" smtClean="0">
                <a:latin typeface="+mj-lt"/>
              </a:rPr>
              <a:t>Dünya’da iş sağlığı ve güvenliği ile ilgili olarak çıkartılan ilk yasadır </a:t>
            </a:r>
            <a:r>
              <a:rPr lang="tr-TR" altLang="tr-TR" dirty="0" smtClean="0">
                <a:latin typeface="+mj-lt"/>
              </a:rPr>
              <a:t>ve daha sonra birçok ülkede çıkarılacak benzer yasalara önemli bir örnek oluşturmuştur.</a:t>
            </a:r>
          </a:p>
          <a:p>
            <a:pPr eaLnBrk="1" hangingPunct="1">
              <a:buFontTx/>
              <a:buNone/>
            </a:pPr>
            <a:endParaRPr lang="tr-TR" altLang="tr-TR" dirty="0" smtClean="0">
              <a:latin typeface="+mj-lt"/>
            </a:endParaRPr>
          </a:p>
        </p:txBody>
      </p:sp>
    </p:spTree>
    <p:extLst>
      <p:ext uri="{BB962C8B-B14F-4D97-AF65-F5344CB8AC3E}">
        <p14:creationId xmlns:p14="http://schemas.microsoft.com/office/powerpoint/2010/main" val="210361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6E9D388-347E-41EE-9A44-1A66404CAA3C}" type="slidenum">
              <a:rPr lang="tr-TR" altLang="tr-TR" sz="1400" b="0" smtClean="0">
                <a:solidFill>
                  <a:schemeClr val="tx1"/>
                </a:solidFill>
              </a:rPr>
              <a:pPr eaLnBrk="1" hangingPunct="1"/>
              <a:t>4</a:t>
            </a:fld>
            <a:endParaRPr lang="tr-TR" altLang="tr-TR" sz="1400" b="0" smtClean="0">
              <a:solidFill>
                <a:schemeClr val="tx1"/>
              </a:solidFill>
            </a:endParaRPr>
          </a:p>
        </p:txBody>
      </p:sp>
      <p:sp>
        <p:nvSpPr>
          <p:cNvPr id="6147" name="Rectangle 2"/>
          <p:cNvSpPr>
            <a:spLocks noGrp="1" noChangeArrowheads="1"/>
          </p:cNvSpPr>
          <p:nvPr>
            <p:ph type="title"/>
          </p:nvPr>
        </p:nvSpPr>
        <p:spPr>
          <a:xfrm>
            <a:off x="0" y="0"/>
            <a:ext cx="7772400" cy="1143000"/>
          </a:xfrm>
        </p:spPr>
        <p:txBody>
          <a:bodyPr/>
          <a:lstStyle/>
          <a:p>
            <a:pPr eaLnBrk="1" hangingPunct="1"/>
            <a:r>
              <a:rPr lang="tr-TR" altLang="tr-TR" b="1" dirty="0" smtClean="0">
                <a:solidFill>
                  <a:schemeClr val="tx1"/>
                </a:solidFill>
                <a:latin typeface="+mj-lt"/>
              </a:rPr>
              <a:t>TÜRKİYE’DE</a:t>
            </a:r>
          </a:p>
        </p:txBody>
      </p:sp>
      <p:sp>
        <p:nvSpPr>
          <p:cNvPr id="6148" name="Rectangle 3"/>
          <p:cNvSpPr>
            <a:spLocks noGrp="1" noChangeArrowheads="1"/>
          </p:cNvSpPr>
          <p:nvPr>
            <p:ph type="body" idx="1"/>
          </p:nvPr>
        </p:nvSpPr>
        <p:spPr>
          <a:xfrm>
            <a:off x="467544" y="2132856"/>
            <a:ext cx="7772400" cy="4968875"/>
          </a:xfrm>
        </p:spPr>
        <p:txBody>
          <a:bodyPr/>
          <a:lstStyle/>
          <a:p>
            <a:pPr algn="just" eaLnBrk="1" hangingPunct="1">
              <a:lnSpc>
                <a:spcPct val="110000"/>
              </a:lnSpc>
            </a:pPr>
            <a:r>
              <a:rPr lang="tr-TR" altLang="tr-TR" sz="2400" dirty="0" smtClean="0">
                <a:latin typeface="+mj-lt"/>
              </a:rPr>
              <a:t>13 MİLYONU SİGORTALI,</a:t>
            </a:r>
          </a:p>
          <a:p>
            <a:pPr algn="just" eaLnBrk="1" hangingPunct="1">
              <a:lnSpc>
                <a:spcPct val="110000"/>
              </a:lnSpc>
            </a:pPr>
            <a:r>
              <a:rPr lang="tr-TR" altLang="tr-TR" sz="2400" dirty="0" smtClean="0">
                <a:latin typeface="+mj-lt"/>
              </a:rPr>
              <a:t>8  MİLYONU İSE  SİGORTASIZ                </a:t>
            </a:r>
          </a:p>
          <a:p>
            <a:pPr algn="just" eaLnBrk="1" hangingPunct="1">
              <a:lnSpc>
                <a:spcPct val="110000"/>
              </a:lnSpc>
              <a:buFontTx/>
              <a:buNone/>
            </a:pPr>
            <a:r>
              <a:rPr lang="tr-TR" altLang="tr-TR" sz="2400" dirty="0" smtClean="0">
                <a:latin typeface="+mj-lt"/>
              </a:rPr>
              <a:t>                       OLMAK  ÜZERE,</a:t>
            </a:r>
          </a:p>
          <a:p>
            <a:pPr algn="just" eaLnBrk="1" hangingPunct="1">
              <a:lnSpc>
                <a:spcPct val="110000"/>
              </a:lnSpc>
              <a:buFontTx/>
              <a:buNone/>
            </a:pPr>
            <a:r>
              <a:rPr lang="tr-TR" altLang="tr-TR" sz="2800" dirty="0" smtClean="0">
                <a:latin typeface="+mj-lt"/>
              </a:rPr>
              <a:t> TOPLAM  21 MİLYON İŞÇİ VARDIR.</a:t>
            </a:r>
          </a:p>
          <a:p>
            <a:pPr algn="just" eaLnBrk="1" hangingPunct="1">
              <a:lnSpc>
                <a:spcPct val="110000"/>
              </a:lnSpc>
              <a:buFontTx/>
              <a:buNone/>
            </a:pPr>
            <a:r>
              <a:rPr lang="tr-TR" altLang="tr-TR" sz="2400" dirty="0" smtClean="0">
                <a:latin typeface="+mj-lt"/>
              </a:rPr>
              <a:t>(Memur ve esnaf dahil edildiğinde toplam çalışan sayısı </a:t>
            </a:r>
          </a:p>
          <a:p>
            <a:pPr algn="just" eaLnBrk="1" hangingPunct="1">
              <a:lnSpc>
                <a:spcPct val="110000"/>
              </a:lnSpc>
              <a:buFontTx/>
              <a:buNone/>
            </a:pPr>
            <a:r>
              <a:rPr lang="tr-TR" altLang="tr-TR" sz="2400" dirty="0" smtClean="0">
                <a:latin typeface="+mj-lt"/>
              </a:rPr>
              <a:t>28  milyon civarındadır.) </a:t>
            </a:r>
          </a:p>
          <a:p>
            <a:pPr algn="just" eaLnBrk="1" hangingPunct="1">
              <a:lnSpc>
                <a:spcPct val="110000"/>
              </a:lnSpc>
              <a:buFontTx/>
              <a:buNone/>
            </a:pPr>
            <a:r>
              <a:rPr lang="tr-TR" altLang="tr-TR" sz="2000" dirty="0" smtClean="0">
                <a:latin typeface="+mj-lt"/>
              </a:rPr>
              <a:t>    (</a:t>
            </a:r>
            <a:r>
              <a:rPr lang="tr-TR" altLang="tr-TR" sz="2400" dirty="0" smtClean="0">
                <a:latin typeface="+mj-lt"/>
              </a:rPr>
              <a:t>SGK, Mart 2014  ve TÜİK Nisan 2014  yıl sonu verileri</a:t>
            </a:r>
            <a:r>
              <a:rPr lang="tr-TR" altLang="tr-TR" sz="2000" dirty="0" smtClean="0">
                <a:latin typeface="+mj-lt"/>
              </a:rPr>
              <a:t>)</a:t>
            </a:r>
          </a:p>
          <a:p>
            <a:pPr algn="just" eaLnBrk="1" hangingPunct="1">
              <a:lnSpc>
                <a:spcPct val="110000"/>
              </a:lnSpc>
            </a:pPr>
            <a:endParaRPr lang="tr-TR" altLang="tr-TR" sz="2000" b="1" dirty="0" smtClean="0">
              <a:latin typeface="+mj-lt"/>
            </a:endParaRPr>
          </a:p>
          <a:p>
            <a:pPr algn="just" eaLnBrk="1" hangingPunct="1">
              <a:lnSpc>
                <a:spcPct val="110000"/>
              </a:lnSpc>
            </a:pPr>
            <a:endParaRPr lang="tr-TR" altLang="tr-TR" sz="2000" b="1" dirty="0" smtClean="0">
              <a:latin typeface="+mj-lt"/>
            </a:endParaRPr>
          </a:p>
        </p:txBody>
      </p:sp>
    </p:spTree>
    <p:extLst>
      <p:ext uri="{BB962C8B-B14F-4D97-AF65-F5344CB8AC3E}">
        <p14:creationId xmlns:p14="http://schemas.microsoft.com/office/powerpoint/2010/main" val="3662446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457D0FA-A5CF-45B0-A373-7F63C32B0364}" type="slidenum">
              <a:rPr lang="tr-TR" altLang="tr-TR" sz="1400" b="0" smtClean="0">
                <a:solidFill>
                  <a:schemeClr val="tx1"/>
                </a:solidFill>
              </a:rPr>
              <a:pPr eaLnBrk="1" hangingPunct="1"/>
              <a:t>40</a:t>
            </a:fld>
            <a:endParaRPr lang="tr-TR" altLang="tr-TR" sz="1400" b="0" smtClean="0">
              <a:solidFill>
                <a:schemeClr val="tx1"/>
              </a:solidFill>
            </a:endParaRPr>
          </a:p>
        </p:txBody>
      </p:sp>
      <p:sp>
        <p:nvSpPr>
          <p:cNvPr id="43011" name="Rectangle 2"/>
          <p:cNvSpPr>
            <a:spLocks noGrp="1" noChangeArrowheads="1"/>
          </p:cNvSpPr>
          <p:nvPr>
            <p:ph type="title"/>
          </p:nvPr>
        </p:nvSpPr>
        <p:spPr>
          <a:xfrm>
            <a:off x="611188" y="333375"/>
            <a:ext cx="7772400" cy="1143000"/>
          </a:xfrm>
        </p:spPr>
        <p:txBody>
          <a:bodyPr/>
          <a:lstStyle/>
          <a:p>
            <a:pPr eaLnBrk="1" hangingPunct="1"/>
            <a:r>
              <a:rPr lang="tr-TR" altLang="tr-TR" sz="3200" b="1" dirty="0" smtClean="0">
                <a:latin typeface="+mj-lt"/>
              </a:rPr>
              <a:t>İLK MÜFETTİŞ ATAMASI</a:t>
            </a:r>
            <a:r>
              <a:rPr lang="tr-TR" altLang="tr-TR" sz="3200" dirty="0" smtClean="0">
                <a:latin typeface="+mj-lt"/>
              </a:rPr>
              <a:t> </a:t>
            </a:r>
          </a:p>
        </p:txBody>
      </p:sp>
      <p:sp>
        <p:nvSpPr>
          <p:cNvPr id="43012" name="Rectangle 3"/>
          <p:cNvSpPr>
            <a:spLocks noGrp="1" noChangeArrowheads="1"/>
          </p:cNvSpPr>
          <p:nvPr>
            <p:ph type="body" idx="1"/>
          </p:nvPr>
        </p:nvSpPr>
        <p:spPr>
          <a:xfrm>
            <a:off x="179388" y="1628775"/>
            <a:ext cx="8785225" cy="4114800"/>
          </a:xfrm>
        </p:spPr>
        <p:txBody>
          <a:bodyPr/>
          <a:lstStyle/>
          <a:p>
            <a:pPr eaLnBrk="1" hangingPunct="1">
              <a:lnSpc>
                <a:spcPct val="90000"/>
              </a:lnSpc>
            </a:pPr>
            <a:endParaRPr lang="tr-TR" altLang="tr-TR" dirty="0" smtClean="0">
              <a:latin typeface="+mj-lt"/>
            </a:endParaRPr>
          </a:p>
          <a:p>
            <a:pPr eaLnBrk="1" hangingPunct="1">
              <a:lnSpc>
                <a:spcPct val="90000"/>
              </a:lnSpc>
            </a:pPr>
            <a:r>
              <a:rPr lang="tr-TR" altLang="tr-TR" dirty="0" smtClean="0">
                <a:latin typeface="+mj-lt"/>
              </a:rPr>
              <a:t>İngiltere’de </a:t>
            </a:r>
            <a:r>
              <a:rPr lang="tr-TR" altLang="tr-TR" b="1" dirty="0" smtClean="0">
                <a:latin typeface="+mj-lt"/>
              </a:rPr>
              <a:t>1833</a:t>
            </a:r>
            <a:r>
              <a:rPr lang="tr-TR" altLang="tr-TR" dirty="0" smtClean="0">
                <a:latin typeface="+mj-lt"/>
              </a:rPr>
              <a:t> yılında "</a:t>
            </a:r>
            <a:r>
              <a:rPr lang="tr-TR" altLang="tr-TR" b="1" dirty="0" smtClean="0">
                <a:latin typeface="+mj-lt"/>
              </a:rPr>
              <a:t>Fabrikalar Yasası</a:t>
            </a:r>
            <a:r>
              <a:rPr lang="tr-TR" altLang="tr-TR" dirty="0" smtClean="0">
                <a:latin typeface="+mj-lt"/>
              </a:rPr>
              <a:t>" yürürlüğe girmiştir. </a:t>
            </a:r>
          </a:p>
          <a:p>
            <a:pPr eaLnBrk="1" hangingPunct="1">
              <a:lnSpc>
                <a:spcPct val="90000"/>
              </a:lnSpc>
            </a:pPr>
            <a:endParaRPr lang="tr-TR" altLang="tr-TR" dirty="0" smtClean="0">
              <a:latin typeface="+mj-lt"/>
            </a:endParaRPr>
          </a:p>
          <a:p>
            <a:pPr eaLnBrk="1" hangingPunct="1">
              <a:lnSpc>
                <a:spcPct val="90000"/>
              </a:lnSpc>
            </a:pPr>
            <a:r>
              <a:rPr lang="tr-TR" altLang="tr-TR" dirty="0" smtClean="0">
                <a:latin typeface="+mj-lt"/>
              </a:rPr>
              <a:t>Bu yasa ile fabrikaların denetimi için </a:t>
            </a:r>
            <a:r>
              <a:rPr lang="tr-TR" altLang="tr-TR" b="1" dirty="0" smtClean="0">
                <a:latin typeface="+mj-lt"/>
              </a:rPr>
              <a:t>müfettiş atanması</a:t>
            </a:r>
            <a:r>
              <a:rPr lang="tr-TR" altLang="tr-TR" dirty="0" smtClean="0">
                <a:latin typeface="+mj-lt"/>
              </a:rPr>
              <a:t> zorunlu kılınmış, </a:t>
            </a:r>
            <a:r>
              <a:rPr lang="tr-TR" altLang="tr-TR" b="1" dirty="0" smtClean="0">
                <a:latin typeface="+mj-lt"/>
              </a:rPr>
              <a:t>9</a:t>
            </a:r>
            <a:r>
              <a:rPr lang="tr-TR" altLang="tr-TR" dirty="0" smtClean="0">
                <a:latin typeface="+mj-lt"/>
              </a:rPr>
              <a:t> yaşın altındaki çocukların işe alınması ve </a:t>
            </a:r>
            <a:r>
              <a:rPr lang="tr-TR" altLang="tr-TR" b="1" dirty="0" smtClean="0">
                <a:latin typeface="+mj-lt"/>
              </a:rPr>
              <a:t>18 </a:t>
            </a:r>
            <a:r>
              <a:rPr lang="tr-TR" altLang="tr-TR" dirty="0" smtClean="0">
                <a:latin typeface="+mj-lt"/>
              </a:rPr>
              <a:t>yaşından küçüklerin ise 12 saatten fazla çalıştırılmaları yasaklanmıştır.</a:t>
            </a:r>
          </a:p>
          <a:p>
            <a:pPr eaLnBrk="1" hangingPunct="1">
              <a:lnSpc>
                <a:spcPct val="90000"/>
              </a:lnSpc>
            </a:pPr>
            <a:endParaRPr lang="tr-TR" altLang="tr-TR" dirty="0" smtClean="0">
              <a:latin typeface="+mj-lt"/>
            </a:endParaRPr>
          </a:p>
          <a:p>
            <a:pPr eaLnBrk="1" hangingPunct="1">
              <a:lnSpc>
                <a:spcPct val="90000"/>
              </a:lnSpc>
            </a:pPr>
            <a:r>
              <a:rPr lang="tr-TR" altLang="tr-TR" dirty="0" smtClean="0">
                <a:latin typeface="+mj-lt"/>
              </a:rPr>
              <a:t> </a:t>
            </a:r>
          </a:p>
        </p:txBody>
      </p:sp>
    </p:spTree>
    <p:extLst>
      <p:ext uri="{BB962C8B-B14F-4D97-AF65-F5344CB8AC3E}">
        <p14:creationId xmlns:p14="http://schemas.microsoft.com/office/powerpoint/2010/main" val="393445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EA6E25CD-25FC-4ED1-8608-0E62CF166AF2}" type="slidenum">
              <a:rPr lang="tr-TR" altLang="tr-TR" sz="3200" b="0" smtClean="0">
                <a:solidFill>
                  <a:schemeClr val="tx1"/>
                </a:solidFill>
              </a:rPr>
              <a:pPr eaLnBrk="1" hangingPunct="1"/>
              <a:t>41</a:t>
            </a:fld>
            <a:endParaRPr lang="tr-TR" altLang="tr-TR" sz="3200" b="0" smtClean="0">
              <a:solidFill>
                <a:schemeClr val="tx1"/>
              </a:solidFill>
            </a:endParaRPr>
          </a:p>
        </p:txBody>
      </p:sp>
      <p:sp>
        <p:nvSpPr>
          <p:cNvPr id="44035" name="Rectangle 2"/>
          <p:cNvSpPr>
            <a:spLocks noGrp="1" noChangeArrowheads="1"/>
          </p:cNvSpPr>
          <p:nvPr>
            <p:ph type="title"/>
          </p:nvPr>
        </p:nvSpPr>
        <p:spPr>
          <a:xfrm>
            <a:off x="323850" y="404813"/>
            <a:ext cx="8278813" cy="1295400"/>
          </a:xfrm>
        </p:spPr>
        <p:txBody>
          <a:bodyPr/>
          <a:lstStyle/>
          <a:p>
            <a:pPr eaLnBrk="1" hangingPunct="1"/>
            <a:r>
              <a:rPr lang="tr-TR" altLang="tr-TR" sz="3200" b="1" smtClean="0">
                <a:latin typeface="+mj-lt"/>
              </a:rPr>
              <a:t>KADINLARA MADENDE ÇALIŞMA YASAĞI </a:t>
            </a:r>
          </a:p>
        </p:txBody>
      </p:sp>
      <p:sp>
        <p:nvSpPr>
          <p:cNvPr id="44036" name="Rectangle 3"/>
          <p:cNvSpPr>
            <a:spLocks noGrp="1" noChangeArrowheads="1"/>
          </p:cNvSpPr>
          <p:nvPr>
            <p:ph type="body" idx="1"/>
          </p:nvPr>
        </p:nvSpPr>
        <p:spPr>
          <a:xfrm>
            <a:off x="179388" y="2060575"/>
            <a:ext cx="8785225" cy="4187825"/>
          </a:xfrm>
        </p:spPr>
        <p:txBody>
          <a:bodyPr/>
          <a:lstStyle/>
          <a:p>
            <a:pPr eaLnBrk="1" hangingPunct="1">
              <a:lnSpc>
                <a:spcPct val="90000"/>
              </a:lnSpc>
            </a:pPr>
            <a:r>
              <a:rPr lang="tr-TR" altLang="tr-TR" b="1" dirty="0" smtClean="0">
                <a:solidFill>
                  <a:srgbClr val="C00000"/>
                </a:solidFill>
                <a:latin typeface="+mj-lt"/>
              </a:rPr>
              <a:t>1842</a:t>
            </a:r>
            <a:r>
              <a:rPr lang="tr-TR" altLang="tr-TR" dirty="0" smtClean="0">
                <a:solidFill>
                  <a:srgbClr val="FF9900"/>
                </a:solidFill>
                <a:latin typeface="+mj-lt"/>
              </a:rPr>
              <a:t> </a:t>
            </a:r>
            <a:r>
              <a:rPr lang="tr-TR" altLang="tr-TR" dirty="0" smtClean="0">
                <a:latin typeface="+mj-lt"/>
              </a:rPr>
              <a:t>yılında yapılan başka bir yasal düzenleme ile de </a:t>
            </a:r>
            <a:r>
              <a:rPr lang="tr-TR" altLang="tr-TR" b="1" dirty="0" smtClean="0">
                <a:solidFill>
                  <a:srgbClr val="C00000"/>
                </a:solidFill>
                <a:latin typeface="+mj-lt"/>
              </a:rPr>
              <a:t>kadınların ve 10 yaşından küçük çocukların maden ocaklarında çalıştırılmaları yasaklanmıştır. </a:t>
            </a:r>
          </a:p>
          <a:p>
            <a:pPr eaLnBrk="1" hangingPunct="1">
              <a:lnSpc>
                <a:spcPct val="90000"/>
              </a:lnSpc>
            </a:pPr>
            <a:endParaRPr lang="tr-TR" altLang="tr-TR" dirty="0" smtClean="0">
              <a:latin typeface="+mj-lt"/>
            </a:endParaRPr>
          </a:p>
          <a:p>
            <a:pPr eaLnBrk="1" hangingPunct="1">
              <a:lnSpc>
                <a:spcPct val="90000"/>
              </a:lnSpc>
            </a:pPr>
            <a:r>
              <a:rPr lang="tr-TR" altLang="tr-TR" b="1" dirty="0" smtClean="0">
                <a:solidFill>
                  <a:srgbClr val="C00000"/>
                </a:solidFill>
                <a:latin typeface="+mj-lt"/>
              </a:rPr>
              <a:t>1847</a:t>
            </a:r>
            <a:r>
              <a:rPr lang="tr-TR" altLang="tr-TR" dirty="0" smtClean="0">
                <a:latin typeface="+mj-lt"/>
              </a:rPr>
              <a:t> yılında çıkarılan "</a:t>
            </a:r>
            <a:r>
              <a:rPr lang="tr-TR" altLang="tr-TR" b="1" dirty="0" smtClean="0">
                <a:solidFill>
                  <a:schemeClr val="tx2"/>
                </a:solidFill>
                <a:latin typeface="+mj-lt"/>
              </a:rPr>
              <a:t>On Saat Yasası</a:t>
            </a:r>
            <a:r>
              <a:rPr lang="tr-TR" altLang="tr-TR" dirty="0" smtClean="0">
                <a:latin typeface="+mj-lt"/>
              </a:rPr>
              <a:t>" ile de günlük çalışma süresi daha da kısaltılmıştır. </a:t>
            </a:r>
          </a:p>
          <a:p>
            <a:pPr eaLnBrk="1" hangingPunct="1">
              <a:lnSpc>
                <a:spcPct val="90000"/>
              </a:lnSpc>
            </a:pPr>
            <a:endParaRPr lang="tr-TR" altLang="tr-TR" dirty="0" smtClean="0">
              <a:solidFill>
                <a:srgbClr val="FF9900"/>
              </a:solidFill>
              <a:latin typeface="+mj-lt"/>
            </a:endParaRPr>
          </a:p>
          <a:p>
            <a:pPr eaLnBrk="1" hangingPunct="1">
              <a:lnSpc>
                <a:spcPct val="90000"/>
              </a:lnSpc>
            </a:pPr>
            <a:endParaRPr lang="tr-TR" altLang="tr-TR" dirty="0" smtClean="0">
              <a:latin typeface="+mj-lt"/>
            </a:endParaRPr>
          </a:p>
          <a:p>
            <a:pPr eaLnBrk="1" hangingPunct="1">
              <a:lnSpc>
                <a:spcPct val="90000"/>
              </a:lnSpc>
            </a:pPr>
            <a:endParaRPr lang="tr-TR" altLang="tr-TR" dirty="0" smtClean="0">
              <a:latin typeface="+mj-lt"/>
            </a:endParaRPr>
          </a:p>
        </p:txBody>
      </p:sp>
    </p:spTree>
    <p:extLst>
      <p:ext uri="{BB962C8B-B14F-4D97-AF65-F5344CB8AC3E}">
        <p14:creationId xmlns:p14="http://schemas.microsoft.com/office/powerpoint/2010/main" val="229239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8F82450-67C9-46F8-AA59-16E08F40DD45}" type="slidenum">
              <a:rPr lang="tr-TR" altLang="tr-TR" sz="3200" b="0" smtClean="0">
                <a:solidFill>
                  <a:schemeClr val="tx1"/>
                </a:solidFill>
              </a:rPr>
              <a:pPr eaLnBrk="1" hangingPunct="1"/>
              <a:t>42</a:t>
            </a:fld>
            <a:endParaRPr lang="tr-TR" altLang="tr-TR" sz="3200" b="0" smtClean="0">
              <a:solidFill>
                <a:schemeClr val="tx1"/>
              </a:solidFill>
            </a:endParaRPr>
          </a:p>
        </p:txBody>
      </p:sp>
      <p:sp>
        <p:nvSpPr>
          <p:cNvPr id="45059" name="Rectangle 2"/>
          <p:cNvSpPr>
            <a:spLocks noGrp="1" noChangeArrowheads="1"/>
          </p:cNvSpPr>
          <p:nvPr>
            <p:ph type="title"/>
          </p:nvPr>
        </p:nvSpPr>
        <p:spPr>
          <a:xfrm>
            <a:off x="611188" y="476250"/>
            <a:ext cx="7847012" cy="1143000"/>
          </a:xfrm>
        </p:spPr>
        <p:txBody>
          <a:bodyPr/>
          <a:lstStyle/>
          <a:p>
            <a:pPr eaLnBrk="1" hangingPunct="1"/>
            <a:r>
              <a:rPr lang="tr-TR" altLang="tr-TR" sz="3200" b="1" dirty="0" smtClean="0">
                <a:latin typeface="+mj-lt"/>
              </a:rPr>
              <a:t>İŞ HEKİMLİĞİ </a:t>
            </a:r>
          </a:p>
        </p:txBody>
      </p:sp>
      <p:sp>
        <p:nvSpPr>
          <p:cNvPr id="45060" name="Rectangle 3"/>
          <p:cNvSpPr>
            <a:spLocks noGrp="1" noChangeArrowheads="1"/>
          </p:cNvSpPr>
          <p:nvPr>
            <p:ph type="body" idx="1"/>
          </p:nvPr>
        </p:nvSpPr>
        <p:spPr>
          <a:xfrm>
            <a:off x="251520" y="2132856"/>
            <a:ext cx="8713787" cy="4114800"/>
          </a:xfrm>
        </p:spPr>
        <p:txBody>
          <a:bodyPr/>
          <a:lstStyle/>
          <a:p>
            <a:pPr eaLnBrk="1" hangingPunct="1"/>
            <a:r>
              <a:rPr lang="tr-TR" altLang="tr-TR" b="1" dirty="0" smtClean="0">
                <a:solidFill>
                  <a:srgbClr val="C00000"/>
                </a:solidFill>
                <a:latin typeface="+mj-lt"/>
              </a:rPr>
              <a:t>1844</a:t>
            </a:r>
            <a:r>
              <a:rPr lang="tr-TR" altLang="tr-TR" dirty="0" smtClean="0">
                <a:solidFill>
                  <a:srgbClr val="C00000"/>
                </a:solidFill>
                <a:latin typeface="+mj-lt"/>
              </a:rPr>
              <a:t> </a:t>
            </a:r>
            <a:r>
              <a:rPr lang="tr-TR" altLang="tr-TR" dirty="0" smtClean="0">
                <a:latin typeface="+mj-lt"/>
              </a:rPr>
              <a:t>yılında ,  hekimlerin sorumlulukları genişletilerek sağlık açısından tehlikeli yerlerde çalışanların sağlık kontrolleri da bunların  görevleri arasına alınmıştır.  </a:t>
            </a:r>
            <a:r>
              <a:rPr lang="tr-TR" altLang="tr-TR" dirty="0" smtClean="0">
                <a:solidFill>
                  <a:srgbClr val="C00000"/>
                </a:solidFill>
                <a:latin typeface="+mj-lt"/>
              </a:rPr>
              <a:t>Böylece ‘‘</a:t>
            </a:r>
            <a:r>
              <a:rPr lang="tr-TR" altLang="tr-TR" b="1" dirty="0" smtClean="0">
                <a:solidFill>
                  <a:srgbClr val="C00000"/>
                </a:solidFill>
                <a:latin typeface="+mj-lt"/>
              </a:rPr>
              <a:t>iş hekimliği</a:t>
            </a:r>
            <a:r>
              <a:rPr lang="tr-TR" altLang="tr-TR" dirty="0" smtClean="0">
                <a:solidFill>
                  <a:srgbClr val="C00000"/>
                </a:solidFill>
                <a:latin typeface="+mj-lt"/>
              </a:rPr>
              <a:t>’’ mesleğinin ilk adımları atılmıştır.</a:t>
            </a:r>
          </a:p>
          <a:p>
            <a:pPr eaLnBrk="1" hangingPunct="1"/>
            <a:endParaRPr lang="tr-TR" altLang="tr-TR" dirty="0" smtClean="0">
              <a:solidFill>
                <a:srgbClr val="FFCC66"/>
              </a:solidFill>
              <a:latin typeface="+mj-lt"/>
            </a:endParaRPr>
          </a:p>
        </p:txBody>
      </p:sp>
    </p:spTree>
    <p:extLst>
      <p:ext uri="{BB962C8B-B14F-4D97-AF65-F5344CB8AC3E}">
        <p14:creationId xmlns:p14="http://schemas.microsoft.com/office/powerpoint/2010/main" val="237492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4CBDC3F-AD5D-408C-9D50-EC6A52E1EEAC}" type="slidenum">
              <a:rPr lang="tr-TR" altLang="tr-TR" sz="1400" b="0" smtClean="0">
                <a:solidFill>
                  <a:schemeClr val="tx1"/>
                </a:solidFill>
              </a:rPr>
              <a:pPr eaLnBrk="1" hangingPunct="1"/>
              <a:t>43</a:t>
            </a:fld>
            <a:endParaRPr lang="tr-TR" altLang="tr-TR" sz="1400" b="0" smtClean="0">
              <a:solidFill>
                <a:schemeClr val="tx1"/>
              </a:solidFill>
            </a:endParaRPr>
          </a:p>
        </p:txBody>
      </p:sp>
      <p:sp>
        <p:nvSpPr>
          <p:cNvPr id="46083" name="Rectangle 3"/>
          <p:cNvSpPr>
            <a:spLocks noGrp="1" noChangeArrowheads="1"/>
          </p:cNvSpPr>
          <p:nvPr>
            <p:ph type="body" idx="1"/>
          </p:nvPr>
        </p:nvSpPr>
        <p:spPr>
          <a:xfrm>
            <a:off x="323528" y="1916832"/>
            <a:ext cx="8497888" cy="4114800"/>
          </a:xfrm>
        </p:spPr>
        <p:txBody>
          <a:bodyPr/>
          <a:lstStyle/>
          <a:p>
            <a:pPr eaLnBrk="1" hangingPunct="1"/>
            <a:r>
              <a:rPr lang="tr-TR" altLang="tr-TR" b="1" dirty="0" smtClean="0">
                <a:latin typeface="+mj-lt"/>
              </a:rPr>
              <a:t>1895</a:t>
            </a:r>
            <a:r>
              <a:rPr lang="tr-TR" altLang="tr-TR" dirty="0" smtClean="0">
                <a:latin typeface="+mj-lt"/>
              </a:rPr>
              <a:t> yılında ise </a:t>
            </a:r>
            <a:r>
              <a:rPr lang="tr-TR" altLang="tr-TR" u="sng" dirty="0" smtClean="0">
                <a:latin typeface="+mj-lt"/>
              </a:rPr>
              <a:t>bazı tehlikeli meslek hastalıklarının bildirimi zorunlu hale getirilmiştir.</a:t>
            </a:r>
            <a:r>
              <a:rPr lang="tr-TR" altLang="tr-TR" dirty="0" smtClean="0">
                <a:latin typeface="+mj-lt"/>
              </a:rPr>
              <a:t> </a:t>
            </a:r>
          </a:p>
          <a:p>
            <a:pPr eaLnBrk="1" hangingPunct="1"/>
            <a:endParaRPr lang="tr-TR" altLang="tr-TR" dirty="0" smtClean="0">
              <a:latin typeface="+mj-lt"/>
            </a:endParaRPr>
          </a:p>
          <a:p>
            <a:pPr eaLnBrk="1" hangingPunct="1"/>
            <a:r>
              <a:rPr lang="tr-TR" altLang="tr-TR" dirty="0" smtClean="0">
                <a:latin typeface="+mj-lt"/>
              </a:rPr>
              <a:t>Bu gelişmeler sonucunda ünlü İngiliz iş hekimi </a:t>
            </a:r>
            <a:r>
              <a:rPr lang="tr-TR" altLang="tr-TR" b="1" dirty="0" smtClean="0">
                <a:latin typeface="+mj-lt"/>
              </a:rPr>
              <a:t>Thomas</a:t>
            </a:r>
            <a:r>
              <a:rPr lang="tr-TR" altLang="tr-TR" dirty="0" smtClean="0">
                <a:latin typeface="+mj-lt"/>
              </a:rPr>
              <a:t> </a:t>
            </a:r>
            <a:r>
              <a:rPr lang="tr-TR" altLang="tr-TR" b="1" dirty="0" err="1" smtClean="0">
                <a:latin typeface="+mj-lt"/>
              </a:rPr>
              <a:t>Morison</a:t>
            </a:r>
            <a:r>
              <a:rPr lang="tr-TR" altLang="tr-TR" b="1" dirty="0" smtClean="0">
                <a:latin typeface="+mj-lt"/>
              </a:rPr>
              <a:t> </a:t>
            </a:r>
            <a:r>
              <a:rPr lang="tr-TR" altLang="tr-TR" b="1" dirty="0" err="1" smtClean="0">
                <a:latin typeface="+mj-lt"/>
              </a:rPr>
              <a:t>Legge</a:t>
            </a:r>
            <a:r>
              <a:rPr lang="tr-TR" altLang="tr-TR" dirty="0" smtClean="0">
                <a:latin typeface="+mj-lt"/>
              </a:rPr>
              <a:t> </a:t>
            </a:r>
            <a:r>
              <a:rPr lang="tr-TR" altLang="tr-TR" b="1" dirty="0" smtClean="0">
                <a:latin typeface="+mj-lt"/>
              </a:rPr>
              <a:t>ilk hekim iş güvenliği müfettişi</a:t>
            </a:r>
            <a:r>
              <a:rPr lang="tr-TR" altLang="tr-TR" dirty="0" smtClean="0">
                <a:latin typeface="+mj-lt"/>
              </a:rPr>
              <a:t> olarak atanmıştır. </a:t>
            </a:r>
          </a:p>
        </p:txBody>
      </p:sp>
    </p:spTree>
    <p:extLst>
      <p:ext uri="{BB962C8B-B14F-4D97-AF65-F5344CB8AC3E}">
        <p14:creationId xmlns:p14="http://schemas.microsoft.com/office/powerpoint/2010/main" val="260954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44C59F6-A0EC-4A70-B4F3-76350E1CBA78}" type="slidenum">
              <a:rPr lang="tr-TR" altLang="tr-TR" sz="1400" b="0" smtClean="0">
                <a:solidFill>
                  <a:schemeClr val="tx1"/>
                </a:solidFill>
              </a:rPr>
              <a:pPr eaLnBrk="1" hangingPunct="1"/>
              <a:t>44</a:t>
            </a:fld>
            <a:endParaRPr lang="tr-TR" altLang="tr-TR" sz="1400" b="0" smtClean="0">
              <a:solidFill>
                <a:schemeClr val="tx1"/>
              </a:solidFill>
            </a:endParaRPr>
          </a:p>
        </p:txBody>
      </p:sp>
      <p:sp>
        <p:nvSpPr>
          <p:cNvPr id="47107" name="Rectangle 2"/>
          <p:cNvSpPr>
            <a:spLocks noGrp="1" noChangeArrowheads="1"/>
          </p:cNvSpPr>
          <p:nvPr>
            <p:ph type="title"/>
          </p:nvPr>
        </p:nvSpPr>
        <p:spPr>
          <a:xfrm>
            <a:off x="684213" y="333375"/>
            <a:ext cx="7772400" cy="1143000"/>
          </a:xfrm>
        </p:spPr>
        <p:txBody>
          <a:bodyPr/>
          <a:lstStyle/>
          <a:p>
            <a:pPr eaLnBrk="1" hangingPunct="1"/>
            <a:r>
              <a:rPr lang="tr-TR" altLang="tr-TR" sz="3200" b="1" dirty="0" smtClean="0">
                <a:solidFill>
                  <a:schemeClr val="tx1"/>
                </a:solidFill>
                <a:latin typeface="+mj-lt"/>
              </a:rPr>
              <a:t>AMERİKA’DAKİ GELİŞMELER</a:t>
            </a:r>
            <a:r>
              <a:rPr lang="tr-TR" altLang="tr-TR" sz="3200" dirty="0" smtClean="0">
                <a:solidFill>
                  <a:schemeClr val="tx1"/>
                </a:solidFill>
                <a:latin typeface="+mj-lt"/>
              </a:rPr>
              <a:t> </a:t>
            </a:r>
          </a:p>
        </p:txBody>
      </p:sp>
      <p:sp>
        <p:nvSpPr>
          <p:cNvPr id="47108" name="Rectangle 3"/>
          <p:cNvSpPr>
            <a:spLocks noGrp="1" noChangeArrowheads="1"/>
          </p:cNvSpPr>
          <p:nvPr>
            <p:ph type="body" idx="1"/>
          </p:nvPr>
        </p:nvSpPr>
        <p:spPr>
          <a:xfrm>
            <a:off x="539750" y="1844675"/>
            <a:ext cx="8064500" cy="4114800"/>
          </a:xfrm>
        </p:spPr>
        <p:txBody>
          <a:bodyPr/>
          <a:lstStyle/>
          <a:p>
            <a:pPr eaLnBrk="1" hangingPunct="1">
              <a:lnSpc>
                <a:spcPct val="80000"/>
              </a:lnSpc>
            </a:pPr>
            <a:r>
              <a:rPr lang="tr-TR" altLang="tr-TR" sz="2800" dirty="0" smtClean="0">
                <a:latin typeface="+mj-lt"/>
              </a:rPr>
              <a:t>Avrupa'da bu gelişmeler yaşanırken, Amerika'da ise hızlı sanayileşmenin yarattığı olumsuz çalışma koşullarının önlenmesi için eyalet hükümetleri kendi bünyelerinde gerekli gördükleri önlemleri alma konusunda yetkilendirilmiştir. </a:t>
            </a:r>
          </a:p>
          <a:p>
            <a:pPr eaLnBrk="1" hangingPunct="1">
              <a:lnSpc>
                <a:spcPct val="80000"/>
              </a:lnSpc>
              <a:buFontTx/>
              <a:buNone/>
            </a:pPr>
            <a:endParaRPr lang="tr-TR" altLang="tr-TR" sz="2800" dirty="0" smtClean="0">
              <a:latin typeface="+mj-lt"/>
            </a:endParaRPr>
          </a:p>
          <a:p>
            <a:pPr eaLnBrk="1" hangingPunct="1">
              <a:lnSpc>
                <a:spcPct val="80000"/>
              </a:lnSpc>
            </a:pPr>
            <a:r>
              <a:rPr lang="tr-TR" altLang="tr-TR" sz="2800" dirty="0" smtClean="0">
                <a:latin typeface="+mj-lt"/>
              </a:rPr>
              <a:t>İş sağlığı ve güvenliği çalışmalarında </a:t>
            </a:r>
            <a:r>
              <a:rPr lang="tr-TR" altLang="tr-TR" sz="2800" b="1" dirty="0" smtClean="0">
                <a:latin typeface="+mj-lt"/>
              </a:rPr>
              <a:t>Massachusetts</a:t>
            </a:r>
            <a:r>
              <a:rPr lang="tr-TR" altLang="tr-TR" sz="2800" dirty="0" smtClean="0">
                <a:latin typeface="+mj-lt"/>
              </a:rPr>
              <a:t> eyaleti öncülük etmiş ve </a:t>
            </a:r>
            <a:r>
              <a:rPr lang="tr-TR" altLang="tr-TR" sz="2800" b="1" dirty="0" smtClean="0">
                <a:latin typeface="+mj-lt"/>
              </a:rPr>
              <a:t>1836 yılında çocuk işçiler ile ilgili bir yasa çıkarılmıştır.</a:t>
            </a:r>
            <a:r>
              <a:rPr lang="tr-TR" altLang="tr-TR" sz="2800" dirty="0" smtClean="0">
                <a:latin typeface="+mj-lt"/>
              </a:rPr>
              <a:t> </a:t>
            </a:r>
          </a:p>
        </p:txBody>
      </p:sp>
    </p:spTree>
    <p:extLst>
      <p:ext uri="{BB962C8B-B14F-4D97-AF65-F5344CB8AC3E}">
        <p14:creationId xmlns:p14="http://schemas.microsoft.com/office/powerpoint/2010/main" val="21057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1"/>
          <p:cNvSpPr>
            <a:spLocks noGrp="1"/>
          </p:cNvSpPr>
          <p:nvPr>
            <p:ph type="title"/>
          </p:nvPr>
        </p:nvSpPr>
        <p:spPr>
          <a:xfrm>
            <a:off x="179388" y="0"/>
            <a:ext cx="8280400" cy="1066800"/>
          </a:xfrm>
        </p:spPr>
        <p:txBody>
          <a:bodyPr/>
          <a:lstStyle/>
          <a:p>
            <a:r>
              <a:rPr lang="tr-TR" altLang="tr-TR" sz="2800" b="1" smtClean="0">
                <a:latin typeface="+mj-lt"/>
              </a:rPr>
              <a:t>0 YILLARDA İŞÇİLERİN SAĞLIĞI İLE İLGİLİ KONULARA DEĞİNEN BAZI ÜNLÜ  ESERLER</a:t>
            </a:r>
          </a:p>
        </p:txBody>
      </p:sp>
      <p:pic>
        <p:nvPicPr>
          <p:cNvPr id="48131" name="Picture 6" descr="D:\Users\Kadir\Desktop\46961-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30538" y="3863975"/>
            <a:ext cx="2209800" cy="2708275"/>
          </a:xfrm>
        </p:spPr>
      </p:pic>
      <p:pic>
        <p:nvPicPr>
          <p:cNvPr id="48132" name="Picture 2" descr="D:\Users\Kadir\Desktop\işsağlığı\sunum hazırlık22\res2\Candide-Francois-Voltaire-unabridged-Tantor-audio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3" y="1181100"/>
            <a:ext cx="2252662"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D:\Users\Kadir\Desktop\97897538536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125538"/>
            <a:ext cx="187325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descr="D:\Users\Kadir\Desktop\imagesCASGIPU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3913188"/>
            <a:ext cx="20526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 descr="http://images.google.com/images?q=tbn:vs4Bsnq_Um6WrM::www.tulumba.com/mmTULUMBA/Images/bk/zBK982199MS208_25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171575"/>
            <a:ext cx="22082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descr="http://upload.wikimedia.org/wikipedia/commons/thumb/a/a1/Raquin.jpg/100px-Raquin.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5513" y="3813175"/>
            <a:ext cx="20875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27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93E6175-D07C-4208-96A9-AEFBD4418DBB}" type="slidenum">
              <a:rPr lang="tr-TR" altLang="tr-TR" sz="1400" b="0" smtClean="0">
                <a:solidFill>
                  <a:schemeClr val="tx1"/>
                </a:solidFill>
              </a:rPr>
              <a:pPr eaLnBrk="1" hangingPunct="1"/>
              <a:t>46</a:t>
            </a:fld>
            <a:endParaRPr lang="tr-TR" altLang="tr-TR" sz="1400" b="0" smtClean="0">
              <a:solidFill>
                <a:schemeClr val="tx1"/>
              </a:solidFill>
            </a:endParaRPr>
          </a:p>
        </p:txBody>
      </p:sp>
      <p:sp>
        <p:nvSpPr>
          <p:cNvPr id="49155" name="Rectangle 3"/>
          <p:cNvSpPr>
            <a:spLocks noGrp="1" noChangeArrowheads="1"/>
          </p:cNvSpPr>
          <p:nvPr>
            <p:ph type="body" idx="1"/>
          </p:nvPr>
        </p:nvSpPr>
        <p:spPr>
          <a:xfrm>
            <a:off x="107504" y="1844824"/>
            <a:ext cx="8928100" cy="4114800"/>
          </a:xfrm>
        </p:spPr>
        <p:txBody>
          <a:bodyPr/>
          <a:lstStyle/>
          <a:p>
            <a:pPr eaLnBrk="1" hangingPunct="1"/>
            <a:r>
              <a:rPr lang="tr-TR" altLang="tr-TR" dirty="0" smtClean="0">
                <a:latin typeface="+mj-lt"/>
              </a:rPr>
              <a:t>ABD'deki işçi sağlığı ve iş güvenliği ile ilgili gelişmelere,</a:t>
            </a:r>
          </a:p>
          <a:p>
            <a:pPr eaLnBrk="1" hangingPunct="1"/>
            <a:r>
              <a:rPr lang="tr-TR" altLang="tr-TR" dirty="0" smtClean="0">
                <a:latin typeface="+mj-lt"/>
              </a:rPr>
              <a:t> </a:t>
            </a:r>
          </a:p>
          <a:p>
            <a:pPr eaLnBrk="1" hangingPunct="1"/>
            <a:r>
              <a:rPr lang="tr-TR" altLang="tr-TR" dirty="0" smtClean="0">
                <a:latin typeface="+mj-lt"/>
              </a:rPr>
              <a:t>1869 -1970  yılları arasında yaşayan</a:t>
            </a:r>
            <a:r>
              <a:rPr lang="tr-TR" altLang="tr-TR" dirty="0" smtClean="0">
                <a:solidFill>
                  <a:srgbClr val="C00000"/>
                </a:solidFill>
                <a:latin typeface="+mj-lt"/>
              </a:rPr>
              <a:t> </a:t>
            </a:r>
            <a:r>
              <a:rPr lang="tr-TR" altLang="tr-TR" b="1" dirty="0" smtClean="0">
                <a:solidFill>
                  <a:srgbClr val="C00000"/>
                </a:solidFill>
                <a:latin typeface="+mj-lt"/>
              </a:rPr>
              <a:t>Alice Hamilton</a:t>
            </a:r>
            <a:r>
              <a:rPr lang="tr-TR" altLang="tr-TR" dirty="0" smtClean="0">
                <a:latin typeface="+mj-lt"/>
              </a:rPr>
              <a:t>’ un çalışmaları </a:t>
            </a:r>
            <a:r>
              <a:rPr lang="tr-TR" altLang="tr-TR" dirty="0" smtClean="0">
                <a:solidFill>
                  <a:srgbClr val="C00000"/>
                </a:solidFill>
                <a:latin typeface="+mj-lt"/>
              </a:rPr>
              <a:t>büyük katkı sağlamıştır. </a:t>
            </a:r>
          </a:p>
        </p:txBody>
      </p:sp>
    </p:spTree>
    <p:extLst>
      <p:ext uri="{BB962C8B-B14F-4D97-AF65-F5344CB8AC3E}">
        <p14:creationId xmlns:p14="http://schemas.microsoft.com/office/powerpoint/2010/main" val="363257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8B29450-4139-454C-A8C0-BEEF16B2A36A}" type="slidenum">
              <a:rPr lang="tr-TR" altLang="tr-TR" sz="3200" b="0" smtClean="0">
                <a:solidFill>
                  <a:schemeClr val="tx1"/>
                </a:solidFill>
              </a:rPr>
              <a:pPr eaLnBrk="1" hangingPunct="1"/>
              <a:t>47</a:t>
            </a:fld>
            <a:endParaRPr lang="tr-TR" altLang="tr-TR" sz="3200" b="0" smtClean="0">
              <a:solidFill>
                <a:schemeClr val="tx1"/>
              </a:solidFill>
            </a:endParaRPr>
          </a:p>
        </p:txBody>
      </p:sp>
      <p:sp>
        <p:nvSpPr>
          <p:cNvPr id="50179" name="Rectangle 2"/>
          <p:cNvSpPr>
            <a:spLocks noGrp="1" noChangeArrowheads="1"/>
          </p:cNvSpPr>
          <p:nvPr>
            <p:ph type="title"/>
          </p:nvPr>
        </p:nvSpPr>
        <p:spPr>
          <a:xfrm>
            <a:off x="323850" y="476250"/>
            <a:ext cx="8134350" cy="1143000"/>
          </a:xfrm>
        </p:spPr>
        <p:txBody>
          <a:bodyPr/>
          <a:lstStyle/>
          <a:p>
            <a:pPr eaLnBrk="1" hangingPunct="1"/>
            <a:r>
              <a:rPr lang="tr-TR" altLang="tr-TR" sz="3200" b="1" dirty="0" smtClean="0">
                <a:latin typeface="+mj-lt"/>
              </a:rPr>
              <a:t>SOSYALİST ÜLKELERDE </a:t>
            </a:r>
          </a:p>
        </p:txBody>
      </p:sp>
      <p:sp>
        <p:nvSpPr>
          <p:cNvPr id="50180" name="Rectangle 3"/>
          <p:cNvSpPr>
            <a:spLocks noGrp="1" noChangeArrowheads="1"/>
          </p:cNvSpPr>
          <p:nvPr>
            <p:ph type="body" idx="1"/>
          </p:nvPr>
        </p:nvSpPr>
        <p:spPr>
          <a:xfrm>
            <a:off x="323528" y="1844824"/>
            <a:ext cx="8569325" cy="4114800"/>
          </a:xfrm>
        </p:spPr>
        <p:txBody>
          <a:bodyPr/>
          <a:lstStyle/>
          <a:p>
            <a:pPr eaLnBrk="1" hangingPunct="1"/>
            <a:r>
              <a:rPr lang="tr-TR" altLang="tr-TR" sz="2800" dirty="0" smtClean="0">
                <a:latin typeface="+mj-lt"/>
              </a:rPr>
              <a:t>Sosyalist ülkelerde ise sistem kendine has bir denetim mekanizması kurmuş ve </a:t>
            </a:r>
            <a:r>
              <a:rPr lang="tr-TR" altLang="tr-TR" sz="2800" b="1" dirty="0" smtClean="0">
                <a:solidFill>
                  <a:schemeClr val="tx2"/>
                </a:solidFill>
                <a:latin typeface="+mj-lt"/>
              </a:rPr>
              <a:t>denetimin çalışanlarca yapılması</a:t>
            </a:r>
            <a:r>
              <a:rPr lang="tr-TR" altLang="tr-TR" sz="2800" dirty="0" smtClean="0">
                <a:latin typeface="+mj-lt"/>
              </a:rPr>
              <a:t> sağlanmıştır. </a:t>
            </a:r>
          </a:p>
          <a:p>
            <a:pPr eaLnBrk="1" hangingPunct="1"/>
            <a:endParaRPr lang="tr-TR" altLang="tr-TR" sz="2800" dirty="0" smtClean="0">
              <a:latin typeface="+mj-lt"/>
            </a:endParaRPr>
          </a:p>
          <a:p>
            <a:pPr eaLnBrk="1" hangingPunct="1"/>
            <a:r>
              <a:rPr lang="tr-TR" altLang="tr-TR" sz="2800" b="1" dirty="0" smtClean="0">
                <a:latin typeface="+mj-lt"/>
              </a:rPr>
              <a:t>SSCB’nin  ilk Sağlık Bakanı </a:t>
            </a:r>
            <a:r>
              <a:rPr lang="tr-TR" altLang="tr-TR" sz="2800" b="1" dirty="0" smtClean="0">
                <a:solidFill>
                  <a:schemeClr val="tx2"/>
                </a:solidFill>
                <a:latin typeface="+mj-lt"/>
              </a:rPr>
              <a:t>Alexander </a:t>
            </a:r>
            <a:r>
              <a:rPr lang="tr-TR" altLang="tr-TR" sz="2800" b="1" dirty="0" err="1" smtClean="0">
                <a:solidFill>
                  <a:schemeClr val="tx2"/>
                </a:solidFill>
                <a:latin typeface="+mj-lt"/>
              </a:rPr>
              <a:t>Semasiko</a:t>
            </a:r>
            <a:r>
              <a:rPr lang="tr-TR" altLang="tr-TR" sz="2800" dirty="0" smtClean="0">
                <a:latin typeface="+mj-lt"/>
              </a:rPr>
              <a:t> bağımsız sağlık örgütleri kurulması ve bunların özellikle </a:t>
            </a:r>
            <a:r>
              <a:rPr lang="tr-TR" altLang="tr-TR" sz="2800" b="1" dirty="0" smtClean="0">
                <a:solidFill>
                  <a:srgbClr val="C00000"/>
                </a:solidFill>
                <a:latin typeface="+mj-lt"/>
              </a:rPr>
              <a:t>koruyucu sağlık hizmetlerinde </a:t>
            </a:r>
            <a:r>
              <a:rPr lang="tr-TR" altLang="tr-TR" sz="2800" b="1" dirty="0" smtClean="0">
                <a:solidFill>
                  <a:schemeClr val="tx2"/>
                </a:solidFill>
                <a:latin typeface="+mj-lt"/>
              </a:rPr>
              <a:t>yoğunlaşması</a:t>
            </a:r>
            <a:r>
              <a:rPr lang="tr-TR" altLang="tr-TR" sz="2800" dirty="0" smtClean="0">
                <a:latin typeface="+mj-lt"/>
              </a:rPr>
              <a:t> konusunda önemli çalışmalar yapmıştır. </a:t>
            </a:r>
          </a:p>
        </p:txBody>
      </p:sp>
    </p:spTree>
    <p:extLst>
      <p:ext uri="{BB962C8B-B14F-4D97-AF65-F5344CB8AC3E}">
        <p14:creationId xmlns:p14="http://schemas.microsoft.com/office/powerpoint/2010/main" val="263556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8803B10-CECE-4E47-9E5A-2840C807B93F}" type="slidenum">
              <a:rPr lang="tr-TR" altLang="tr-TR" sz="1400" b="0" smtClean="0">
                <a:solidFill>
                  <a:schemeClr val="tx1"/>
                </a:solidFill>
              </a:rPr>
              <a:pPr eaLnBrk="1" hangingPunct="1"/>
              <a:t>48</a:t>
            </a:fld>
            <a:endParaRPr lang="tr-TR" altLang="tr-TR" sz="1400" b="0" smtClean="0">
              <a:solidFill>
                <a:schemeClr val="tx1"/>
              </a:solidFill>
            </a:endParaRPr>
          </a:p>
        </p:txBody>
      </p:sp>
      <p:sp>
        <p:nvSpPr>
          <p:cNvPr id="51203" name="Rectangle 3"/>
          <p:cNvSpPr>
            <a:spLocks noGrp="1" noChangeArrowheads="1"/>
          </p:cNvSpPr>
          <p:nvPr>
            <p:ph type="body" idx="1"/>
          </p:nvPr>
        </p:nvSpPr>
        <p:spPr>
          <a:xfrm>
            <a:off x="179512" y="1988840"/>
            <a:ext cx="8569325" cy="4114800"/>
          </a:xfrm>
        </p:spPr>
        <p:txBody>
          <a:bodyPr/>
          <a:lstStyle/>
          <a:p>
            <a:pPr eaLnBrk="1" hangingPunct="1"/>
            <a:r>
              <a:rPr lang="tr-TR" altLang="tr-TR" b="1" dirty="0" smtClean="0">
                <a:latin typeface="+mj-lt"/>
              </a:rPr>
              <a:t>On dokuzuncu yüzyıldan itibaren </a:t>
            </a:r>
            <a:r>
              <a:rPr lang="tr-TR" altLang="tr-TR" dirty="0" smtClean="0">
                <a:latin typeface="+mj-lt"/>
              </a:rPr>
              <a:t>sanayi devriminin yarattığı olumsuz çalışma koşullarının düzeltilmesinin sağlanması amacıyla </a:t>
            </a:r>
            <a:r>
              <a:rPr lang="tr-TR" altLang="tr-TR" b="1" dirty="0" smtClean="0">
                <a:latin typeface="+mj-lt"/>
              </a:rPr>
              <a:t>sendikalar</a:t>
            </a:r>
            <a:r>
              <a:rPr lang="tr-TR" altLang="tr-TR" dirty="0" smtClean="0">
                <a:latin typeface="+mj-lt"/>
              </a:rPr>
              <a:t>, işçi sağlığı ve iş güvenliği ile ilgili yasaların hazırlanması ve yaptırımlar uygulanması konusunda çeşitli etkinliklerde bulunmuşlardır </a:t>
            </a:r>
          </a:p>
        </p:txBody>
      </p:sp>
    </p:spTree>
    <p:extLst>
      <p:ext uri="{BB962C8B-B14F-4D97-AF65-F5344CB8AC3E}">
        <p14:creationId xmlns:p14="http://schemas.microsoft.com/office/powerpoint/2010/main" val="402329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76E5E25-6CFE-4995-9AEE-33D81C6D5F3A}" type="slidenum">
              <a:rPr lang="tr-TR" altLang="tr-TR" sz="1400" b="0" smtClean="0">
                <a:solidFill>
                  <a:schemeClr val="tx1"/>
                </a:solidFill>
              </a:rPr>
              <a:pPr eaLnBrk="1" hangingPunct="1"/>
              <a:t>49</a:t>
            </a:fld>
            <a:endParaRPr lang="tr-TR" altLang="tr-TR" sz="1400" b="0" smtClean="0">
              <a:solidFill>
                <a:schemeClr val="tx1"/>
              </a:solidFill>
            </a:endParaRPr>
          </a:p>
        </p:txBody>
      </p:sp>
      <p:sp>
        <p:nvSpPr>
          <p:cNvPr id="52227" name="Rectangle 3"/>
          <p:cNvSpPr>
            <a:spLocks noGrp="1" noChangeArrowheads="1"/>
          </p:cNvSpPr>
          <p:nvPr>
            <p:ph type="body" idx="1"/>
          </p:nvPr>
        </p:nvSpPr>
        <p:spPr>
          <a:xfrm>
            <a:off x="323528" y="1772816"/>
            <a:ext cx="8712200" cy="4114800"/>
          </a:xfrm>
        </p:spPr>
        <p:txBody>
          <a:bodyPr/>
          <a:lstStyle/>
          <a:p>
            <a:pPr eaLnBrk="1" hangingPunct="1"/>
            <a:r>
              <a:rPr lang="tr-TR" altLang="tr-TR" dirty="0" smtClean="0">
                <a:latin typeface="+mj-lt"/>
              </a:rPr>
              <a:t>AVRUPA'DA GELİŞMEYE BAŞLAYAN SOSYAL GÜVENLİK İLKELERİ ON DOKUZUNCU YÜZYILDA YAYGINLAŞMIŞ,  ilki </a:t>
            </a:r>
            <a:r>
              <a:rPr lang="tr-TR" altLang="tr-TR" dirty="0" err="1" smtClean="0">
                <a:latin typeface="+mj-lt"/>
              </a:rPr>
              <a:t>ALMANYA’da</a:t>
            </a:r>
            <a:r>
              <a:rPr lang="tr-TR" altLang="tr-TR" dirty="0" smtClean="0">
                <a:latin typeface="+mj-lt"/>
              </a:rPr>
              <a:t>  olmak üzere ÇEŞİTLİ SİGORTA KURUMLARI KURULMUŞ VE İŞ KAZALARI VE MESLEK HASTALIKLARI SİGORTALARI UYGULANMAYA BAŞLANMIŞTIR. </a:t>
            </a:r>
          </a:p>
        </p:txBody>
      </p:sp>
    </p:spTree>
    <p:extLst>
      <p:ext uri="{BB962C8B-B14F-4D97-AF65-F5344CB8AC3E}">
        <p14:creationId xmlns:p14="http://schemas.microsoft.com/office/powerpoint/2010/main" val="179585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3215222616"/>
              </p:ext>
            </p:extLst>
          </p:nvPr>
        </p:nvGraphicFramePr>
        <p:xfrm>
          <a:off x="143731" y="1321187"/>
          <a:ext cx="8856538" cy="4541994"/>
        </p:xfrm>
        <a:graphic>
          <a:graphicData uri="http://schemas.openxmlformats.org/drawingml/2006/table">
            <a:tbl>
              <a:tblPr/>
              <a:tblGrid>
                <a:gridCol w="1476967"/>
                <a:gridCol w="2459857"/>
                <a:gridCol w="2459857"/>
                <a:gridCol w="2459857"/>
              </a:tblGrid>
              <a:tr h="1091610">
                <a:tc>
                  <a:txBody>
                    <a:bodyPr/>
                    <a:lstStyle/>
                    <a:p>
                      <a:pPr indent="63500" algn="ctr"/>
                      <a:r>
                        <a:rPr lang="tr-TR" sz="1400" b="1" i="0" dirty="0">
                          <a:solidFill>
                            <a:srgbClr val="002060"/>
                          </a:solidFill>
                          <a:effectLst/>
                          <a:latin typeface="Verdana"/>
                        </a:rPr>
                        <a:t>Dönemi</a:t>
                      </a:r>
                    </a:p>
                  </a:txBody>
                  <a:tcPr marL="16546" marR="16546" marT="16548" marB="16548" anchor="ctr">
                    <a:lnL>
                      <a:noFill/>
                    </a:lnL>
                    <a:lnR>
                      <a:noFill/>
                    </a:lnR>
                    <a:lnT>
                      <a:noFill/>
                    </a:lnT>
                    <a:lnB>
                      <a:noFill/>
                    </a:lnB>
                    <a:lnTlToBr w="12700" cmpd="sng">
                      <a:noFill/>
                      <a:prstDash val="solid"/>
                    </a:lnTlToBr>
                    <a:lnBlToTr w="12700" cmpd="sng">
                      <a:noFill/>
                      <a:prstDash val="solid"/>
                    </a:lnBlToTr>
                    <a:solidFill>
                      <a:srgbClr val="ACCCE0"/>
                    </a:solidFill>
                  </a:tcPr>
                </a:tc>
                <a:tc>
                  <a:txBody>
                    <a:bodyPr/>
                    <a:lstStyle/>
                    <a:p>
                      <a:pPr indent="63500" algn="ctr"/>
                      <a:r>
                        <a:rPr lang="tr-TR" sz="1400" b="1" i="0" dirty="0" smtClean="0">
                          <a:solidFill>
                            <a:srgbClr val="002060"/>
                          </a:solidFill>
                          <a:effectLst/>
                          <a:latin typeface="Verdana"/>
                        </a:rPr>
                        <a:t>İş Kazası ve Meslek Hastalığı Sonucu Toplam Ölüm Sayısı*</a:t>
                      </a:r>
                      <a:endParaRPr lang="tr-TR" sz="1400" b="1" i="0" dirty="0">
                        <a:solidFill>
                          <a:srgbClr val="002060"/>
                        </a:solidFill>
                        <a:effectLst/>
                        <a:latin typeface="Verdana"/>
                      </a:endParaRPr>
                    </a:p>
                  </a:txBody>
                  <a:tcPr marL="16546" marR="16546" marT="16548" marB="16548" anchor="ctr">
                    <a:lnL>
                      <a:noFill/>
                    </a:lnL>
                    <a:lnR>
                      <a:noFill/>
                    </a:lnR>
                    <a:lnT>
                      <a:noFill/>
                    </a:lnT>
                    <a:lnB>
                      <a:noFill/>
                    </a:lnB>
                    <a:lnTlToBr w="12700" cmpd="sng">
                      <a:noFill/>
                      <a:prstDash val="solid"/>
                    </a:lnTlToBr>
                    <a:lnBlToTr w="12700" cmpd="sng">
                      <a:noFill/>
                      <a:prstDash val="solid"/>
                    </a:lnBlToTr>
                    <a:solidFill>
                      <a:srgbClr val="ACCCE0"/>
                    </a:solidFill>
                  </a:tcPr>
                </a:tc>
                <a:tc>
                  <a:txBody>
                    <a:bodyPr/>
                    <a:lstStyle/>
                    <a:p>
                      <a:pPr indent="63500" algn="ctr"/>
                      <a:r>
                        <a:rPr lang="tr-TR" sz="1400" b="1" i="0" dirty="0">
                          <a:solidFill>
                            <a:srgbClr val="002060"/>
                          </a:solidFill>
                          <a:effectLst/>
                          <a:latin typeface="Verdana"/>
                        </a:rPr>
                        <a:t>İş Kazasına Bağlı Ölümler*</a:t>
                      </a:r>
                    </a:p>
                  </a:txBody>
                  <a:tcPr marL="16546" marR="16546" marT="16548" marB="16548" anchor="ctr">
                    <a:lnL>
                      <a:noFill/>
                    </a:lnL>
                    <a:lnR>
                      <a:noFill/>
                    </a:lnR>
                    <a:lnT w="12700" cmpd="sng">
                      <a:noFill/>
                      <a:prstDash val="solid"/>
                    </a:lnT>
                    <a:lnB>
                      <a:noFill/>
                    </a:lnB>
                    <a:lnTlToBr w="12700" cmpd="sng">
                      <a:noFill/>
                      <a:prstDash val="solid"/>
                    </a:lnTlToBr>
                    <a:lnBlToTr w="12700" cmpd="sng">
                      <a:noFill/>
                      <a:prstDash val="solid"/>
                    </a:lnBlToTr>
                    <a:solidFill>
                      <a:srgbClr val="ACCCE0"/>
                    </a:solidFill>
                  </a:tcPr>
                </a:tc>
                <a:tc>
                  <a:txBody>
                    <a:bodyPr/>
                    <a:lstStyle/>
                    <a:p>
                      <a:pPr indent="63500" algn="ctr"/>
                      <a:r>
                        <a:rPr lang="tr-TR" sz="1400" b="1" i="0" dirty="0">
                          <a:solidFill>
                            <a:srgbClr val="002060"/>
                          </a:solidFill>
                          <a:effectLst/>
                          <a:latin typeface="Verdana"/>
                        </a:rPr>
                        <a:t>Meslek </a:t>
                      </a:r>
                      <a:r>
                        <a:rPr lang="tr-TR" sz="1400" b="1" i="0" dirty="0" smtClean="0">
                          <a:solidFill>
                            <a:srgbClr val="002060"/>
                          </a:solidFill>
                          <a:effectLst/>
                          <a:latin typeface="Verdana"/>
                        </a:rPr>
                        <a:t>Hastalığına Bağlı </a:t>
                      </a:r>
                      <a:r>
                        <a:rPr lang="tr-TR" sz="1400" b="1" i="0" dirty="0">
                          <a:solidFill>
                            <a:srgbClr val="002060"/>
                          </a:solidFill>
                          <a:effectLst/>
                          <a:latin typeface="Verdana"/>
                        </a:rPr>
                        <a:t>Ölümler*</a:t>
                      </a:r>
                    </a:p>
                  </a:txBody>
                  <a:tcPr marL="16546" marR="16546" marT="16548" marB="16548" anchor="ctr">
                    <a:lnL>
                      <a:noFill/>
                    </a:lnL>
                    <a:lnR>
                      <a:noFill/>
                    </a:lnR>
                    <a:lnT w="12700" cmpd="sng">
                      <a:noFill/>
                      <a:prstDash val="solid"/>
                    </a:lnT>
                    <a:lnB>
                      <a:noFill/>
                    </a:lnB>
                    <a:lnTlToBr w="12700" cmpd="sng">
                      <a:noFill/>
                      <a:prstDash val="solid"/>
                    </a:lnTlToBr>
                    <a:lnBlToTr w="12700" cmpd="sng">
                      <a:noFill/>
                      <a:prstDash val="solid"/>
                    </a:lnBlToTr>
                    <a:solidFill>
                      <a:srgbClr val="ACCCE0"/>
                    </a:solidFill>
                  </a:tcPr>
                </a:tc>
              </a:tr>
              <a:tr h="245490">
                <a:tc>
                  <a:txBody>
                    <a:bodyPr/>
                    <a:lstStyle/>
                    <a:p>
                      <a:r>
                        <a:rPr lang="tr-TR" sz="1400" b="1" u="none" strike="noStrike" dirty="0" smtClean="0">
                          <a:solidFill>
                            <a:srgbClr val="505050"/>
                          </a:solidFill>
                          <a:latin typeface="Verdana"/>
                        </a:rPr>
                        <a:t>2012</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745</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744</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1</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r>
              <a:tr h="245490">
                <a:tc>
                  <a:txBody>
                    <a:bodyPr/>
                    <a:lstStyle/>
                    <a:p>
                      <a:r>
                        <a:rPr lang="tr-TR" sz="1400" b="1" u="none" strike="noStrike" dirty="0">
                          <a:solidFill>
                            <a:srgbClr val="505050"/>
                          </a:solidFill>
                          <a:latin typeface="Verdana"/>
                        </a:rPr>
                        <a:t>2011</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1 710</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1 700</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10</a:t>
                      </a:r>
                    </a:p>
                  </a:txBody>
                  <a:tcPr marL="16546" marR="16546" marT="16548" marB="16548" anchor="ctr">
                    <a:lnL>
                      <a:noFill/>
                    </a:lnL>
                    <a:lnR>
                      <a:noFill/>
                    </a:lnR>
                    <a:lnT>
                      <a:noFill/>
                    </a:lnT>
                    <a:lnB>
                      <a:noFill/>
                    </a:lnB>
                    <a:solidFill>
                      <a:srgbClr val="F8F7EF"/>
                    </a:solidFill>
                  </a:tcPr>
                </a:tc>
              </a:tr>
              <a:tr h="245490">
                <a:tc>
                  <a:txBody>
                    <a:bodyPr/>
                    <a:lstStyle/>
                    <a:p>
                      <a:r>
                        <a:rPr lang="tr-TR" sz="1400" b="1" u="none" strike="noStrike">
                          <a:solidFill>
                            <a:srgbClr val="505050"/>
                          </a:solidFill>
                          <a:latin typeface="Verdana"/>
                        </a:rPr>
                        <a:t>2010</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1 454</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1 444</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10</a:t>
                      </a:r>
                    </a:p>
                  </a:txBody>
                  <a:tcPr marL="16546" marR="16546" marT="16548" marB="16548" anchor="ctr">
                    <a:lnL>
                      <a:noFill/>
                    </a:lnL>
                    <a:lnR>
                      <a:noFill/>
                    </a:lnR>
                    <a:lnT>
                      <a:noFill/>
                    </a:lnT>
                    <a:lnB>
                      <a:noFill/>
                    </a:lnB>
                    <a:solidFill>
                      <a:srgbClr val="E6E7E2"/>
                    </a:solidFill>
                  </a:tcPr>
                </a:tc>
              </a:tr>
              <a:tr h="245490">
                <a:tc>
                  <a:txBody>
                    <a:bodyPr/>
                    <a:lstStyle/>
                    <a:p>
                      <a:r>
                        <a:rPr lang="tr-TR" sz="1400" b="1" u="none" strike="noStrike">
                          <a:solidFill>
                            <a:srgbClr val="505050"/>
                          </a:solidFill>
                          <a:latin typeface="Verdana"/>
                        </a:rPr>
                        <a:t>2009</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a:solidFill>
                            <a:srgbClr val="505050"/>
                          </a:solidFill>
                          <a:latin typeface="Verdana"/>
                        </a:rPr>
                        <a:t>1 171</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1 171</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0</a:t>
                      </a:r>
                    </a:p>
                  </a:txBody>
                  <a:tcPr marL="16546" marR="16546" marT="16548" marB="16548" anchor="ctr">
                    <a:lnL>
                      <a:noFill/>
                    </a:lnL>
                    <a:lnR>
                      <a:noFill/>
                    </a:lnR>
                    <a:lnT>
                      <a:noFill/>
                    </a:lnT>
                    <a:lnB>
                      <a:noFill/>
                    </a:lnB>
                    <a:solidFill>
                      <a:srgbClr val="F8F7EF"/>
                    </a:solidFill>
                  </a:tcPr>
                </a:tc>
              </a:tr>
              <a:tr h="245490">
                <a:tc>
                  <a:txBody>
                    <a:bodyPr/>
                    <a:lstStyle/>
                    <a:p>
                      <a:r>
                        <a:rPr lang="tr-TR" sz="1400" b="1" u="none" strike="noStrike">
                          <a:solidFill>
                            <a:srgbClr val="505050"/>
                          </a:solidFill>
                          <a:latin typeface="Verdana"/>
                        </a:rPr>
                        <a:t>2008</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866</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865</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a:solidFill>
                            <a:srgbClr val="505050"/>
                          </a:solidFill>
                          <a:latin typeface="Verdana"/>
                        </a:rPr>
                        <a:t>1</a:t>
                      </a:r>
                    </a:p>
                  </a:txBody>
                  <a:tcPr marL="16546" marR="16546" marT="16548" marB="16548" anchor="ctr">
                    <a:lnL>
                      <a:noFill/>
                    </a:lnL>
                    <a:lnR>
                      <a:noFill/>
                    </a:lnR>
                    <a:lnT>
                      <a:noFill/>
                    </a:lnT>
                    <a:lnB>
                      <a:noFill/>
                    </a:lnB>
                    <a:solidFill>
                      <a:srgbClr val="E6E7E2"/>
                    </a:solidFill>
                  </a:tcPr>
                </a:tc>
              </a:tr>
              <a:tr h="245490">
                <a:tc>
                  <a:txBody>
                    <a:bodyPr/>
                    <a:lstStyle/>
                    <a:p>
                      <a:r>
                        <a:rPr lang="tr-TR" sz="1400" b="1" u="none" strike="noStrike">
                          <a:solidFill>
                            <a:srgbClr val="505050"/>
                          </a:solidFill>
                          <a:latin typeface="Verdana"/>
                        </a:rPr>
                        <a:t>2007</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a:solidFill>
                            <a:srgbClr val="505050"/>
                          </a:solidFill>
                          <a:latin typeface="Verdana"/>
                        </a:rPr>
                        <a:t>1 044</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1 043</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a:t>
                      </a:r>
                    </a:p>
                  </a:txBody>
                  <a:tcPr marL="16546" marR="16546" marT="16548" marB="16548" anchor="ctr">
                    <a:lnL>
                      <a:noFill/>
                    </a:lnL>
                    <a:lnR>
                      <a:noFill/>
                    </a:lnR>
                    <a:lnT>
                      <a:noFill/>
                    </a:lnT>
                    <a:lnB>
                      <a:noFill/>
                    </a:lnB>
                    <a:solidFill>
                      <a:srgbClr val="F8F7EF"/>
                    </a:solidFill>
                  </a:tcPr>
                </a:tc>
              </a:tr>
              <a:tr h="245490">
                <a:tc>
                  <a:txBody>
                    <a:bodyPr/>
                    <a:lstStyle/>
                    <a:p>
                      <a:r>
                        <a:rPr lang="tr-TR" sz="1400" b="1" u="none" strike="noStrike">
                          <a:solidFill>
                            <a:srgbClr val="505050"/>
                          </a:solidFill>
                          <a:latin typeface="Verdana"/>
                        </a:rPr>
                        <a:t>2006</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1 601</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1 592</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9</a:t>
                      </a:r>
                    </a:p>
                  </a:txBody>
                  <a:tcPr marL="16546" marR="16546" marT="16548" marB="16548" anchor="ctr">
                    <a:lnL>
                      <a:noFill/>
                    </a:lnL>
                    <a:lnR>
                      <a:noFill/>
                    </a:lnR>
                    <a:lnT>
                      <a:noFill/>
                    </a:lnT>
                    <a:lnB>
                      <a:noFill/>
                    </a:lnB>
                    <a:solidFill>
                      <a:srgbClr val="E6E7E2"/>
                    </a:solidFill>
                  </a:tcPr>
                </a:tc>
              </a:tr>
              <a:tr h="245490">
                <a:tc>
                  <a:txBody>
                    <a:bodyPr/>
                    <a:lstStyle/>
                    <a:p>
                      <a:r>
                        <a:rPr lang="tr-TR" sz="1400" b="1" u="none" strike="noStrike">
                          <a:solidFill>
                            <a:srgbClr val="505050"/>
                          </a:solidFill>
                          <a:latin typeface="Verdana"/>
                        </a:rPr>
                        <a:t>2005</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a:solidFill>
                            <a:srgbClr val="505050"/>
                          </a:solidFill>
                          <a:latin typeface="Verdana"/>
                        </a:rPr>
                        <a:t>1 096</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1 072</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a:solidFill>
                            <a:srgbClr val="505050"/>
                          </a:solidFill>
                          <a:latin typeface="Verdana"/>
                        </a:rPr>
                        <a:t>24</a:t>
                      </a:r>
                    </a:p>
                  </a:txBody>
                  <a:tcPr marL="16546" marR="16546" marT="16548" marB="16548" anchor="ctr">
                    <a:lnL>
                      <a:noFill/>
                    </a:lnL>
                    <a:lnR>
                      <a:noFill/>
                    </a:lnR>
                    <a:lnT>
                      <a:noFill/>
                    </a:lnT>
                    <a:lnB>
                      <a:noFill/>
                    </a:lnB>
                    <a:solidFill>
                      <a:srgbClr val="F8F7EF"/>
                    </a:solidFill>
                  </a:tcPr>
                </a:tc>
              </a:tr>
              <a:tr h="245490">
                <a:tc>
                  <a:txBody>
                    <a:bodyPr/>
                    <a:lstStyle/>
                    <a:p>
                      <a:r>
                        <a:rPr lang="tr-TR" sz="1400" b="1" u="none" strike="noStrike">
                          <a:solidFill>
                            <a:srgbClr val="505050"/>
                          </a:solidFill>
                          <a:latin typeface="Verdana"/>
                        </a:rPr>
                        <a:t>2004</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843</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841</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a:solidFill>
                            <a:srgbClr val="505050"/>
                          </a:solidFill>
                          <a:latin typeface="Verdana"/>
                        </a:rPr>
                        <a:t>2</a:t>
                      </a:r>
                    </a:p>
                  </a:txBody>
                  <a:tcPr marL="16546" marR="16546" marT="16548" marB="16548" anchor="ctr">
                    <a:lnL>
                      <a:noFill/>
                    </a:lnL>
                    <a:lnR>
                      <a:noFill/>
                    </a:lnR>
                    <a:lnT>
                      <a:noFill/>
                    </a:lnT>
                    <a:lnB>
                      <a:noFill/>
                    </a:lnB>
                    <a:solidFill>
                      <a:srgbClr val="E6E7E2"/>
                    </a:solidFill>
                  </a:tcPr>
                </a:tc>
              </a:tr>
              <a:tr h="245490">
                <a:tc>
                  <a:txBody>
                    <a:bodyPr/>
                    <a:lstStyle/>
                    <a:p>
                      <a:r>
                        <a:rPr lang="tr-TR" sz="1400" b="1" u="none" strike="noStrike" dirty="0">
                          <a:solidFill>
                            <a:srgbClr val="505050"/>
                          </a:solidFill>
                          <a:latin typeface="Verdana"/>
                        </a:rPr>
                        <a:t>2003</a:t>
                      </a: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811</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810</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1</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r>
              <a:tr h="245490">
                <a:tc>
                  <a:txBody>
                    <a:bodyPr/>
                    <a:lstStyle/>
                    <a:p>
                      <a:r>
                        <a:rPr lang="tr-TR" sz="1400" b="1" u="none" strike="noStrike" dirty="0">
                          <a:solidFill>
                            <a:srgbClr val="505050"/>
                          </a:solidFill>
                          <a:latin typeface="Verdana"/>
                        </a:rPr>
                        <a:t>2002</a:t>
                      </a: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878</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872</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6</a:t>
                      </a: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r>
              <a:tr h="245490">
                <a:tc>
                  <a:txBody>
                    <a:bodyPr/>
                    <a:lstStyle/>
                    <a:p>
                      <a:r>
                        <a:rPr lang="tr-TR" sz="1400" b="1" u="none" strike="noStrike" dirty="0">
                          <a:solidFill>
                            <a:srgbClr val="505050"/>
                          </a:solidFill>
                          <a:latin typeface="Verdana"/>
                        </a:rPr>
                        <a:t>2001</a:t>
                      </a:r>
                    </a:p>
                  </a:txBody>
                  <a:tcPr marL="16546" marR="16546" marT="16548" marB="16548" anchor="ctr">
                    <a:lnL>
                      <a:noFill/>
                    </a:lnL>
                    <a:lnR>
                      <a:noFill/>
                    </a:lnR>
                    <a:lnT>
                      <a:noFill/>
                    </a:lnT>
                    <a:lnB>
                      <a:noFill/>
                    </a:lnB>
                    <a:solidFill>
                      <a:srgbClr val="F8F7EF"/>
                    </a:solidFill>
                  </a:tcPr>
                </a:tc>
                <a:tc>
                  <a:txBody>
                    <a:bodyPr/>
                    <a:lstStyle/>
                    <a:p>
                      <a:pPr algn="ct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r>
                        <a:rPr lang="tr-TR" sz="1400" b="1" u="none" strike="noStrike" dirty="0" smtClean="0">
                          <a:solidFill>
                            <a:srgbClr val="505050"/>
                          </a:solidFill>
                          <a:latin typeface="Verdana"/>
                        </a:rPr>
                        <a:t> 1 </a:t>
                      </a:r>
                      <a:r>
                        <a:rPr lang="tr-TR" sz="1400" b="1" u="none" strike="noStrike" dirty="0">
                          <a:solidFill>
                            <a:srgbClr val="505050"/>
                          </a:solidFill>
                          <a:latin typeface="Verdana"/>
                        </a:rPr>
                        <a:t>008</a:t>
                      </a:r>
                    </a:p>
                  </a:txBody>
                  <a:tcPr marL="16546" marR="16546" marT="16548" marB="16548" anchor="ctr">
                    <a:lnL>
                      <a:noFill/>
                    </a:lnL>
                    <a:lnR>
                      <a:noFill/>
                    </a:lnR>
                    <a:lnT>
                      <a:noFill/>
                    </a:lnT>
                    <a:lnB>
                      <a:noFill/>
                    </a:lnB>
                    <a:solidFill>
                      <a:srgbClr val="F8F7EF"/>
                    </a:solidFill>
                  </a:tcPr>
                </a:tc>
                <a:tc>
                  <a:txBody>
                    <a:bodyPr/>
                    <a:lstStyle/>
                    <a:p>
                      <a:pPr algn="ct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r>
              <a:tr h="245490">
                <a:tc>
                  <a:txBody>
                    <a:bodyPr/>
                    <a:lstStyle/>
                    <a:p>
                      <a:r>
                        <a:rPr lang="tr-TR" sz="1400" b="1" u="none" strike="noStrike">
                          <a:solidFill>
                            <a:srgbClr val="505050"/>
                          </a:solidFill>
                          <a:latin typeface="Verdana"/>
                        </a:rPr>
                        <a:t>2000</a:t>
                      </a:r>
                    </a:p>
                  </a:txBody>
                  <a:tcPr marL="16546" marR="16546" marT="16548" marB="16548" anchor="ctr">
                    <a:lnL>
                      <a:noFill/>
                    </a:lnL>
                    <a:lnR>
                      <a:noFill/>
                    </a:lnR>
                    <a:lnT>
                      <a:noFill/>
                    </a:lnT>
                    <a:lnB>
                      <a:noFill/>
                    </a:lnB>
                    <a:solidFill>
                      <a:srgbClr val="E6E7E2"/>
                    </a:solidFill>
                  </a:tcPr>
                </a:tc>
                <a:tc>
                  <a:txBody>
                    <a:bodyPr/>
                    <a:lstStyle/>
                    <a:p>
                      <a:pPr algn="ct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c>
                  <a:txBody>
                    <a:bodyPr/>
                    <a:lstStyle/>
                    <a:p>
                      <a:pPr algn="ctr"/>
                      <a:r>
                        <a:rPr lang="tr-TR" sz="1400" b="1" u="none" strike="noStrike" dirty="0" smtClean="0">
                          <a:solidFill>
                            <a:srgbClr val="505050"/>
                          </a:solidFill>
                          <a:latin typeface="Verdana"/>
                        </a:rPr>
                        <a:t> 1 </a:t>
                      </a:r>
                      <a:r>
                        <a:rPr lang="tr-TR" sz="1400" b="1" u="none" strike="noStrike" dirty="0">
                          <a:solidFill>
                            <a:srgbClr val="505050"/>
                          </a:solidFill>
                          <a:latin typeface="Verdana"/>
                        </a:rPr>
                        <a:t>173</a:t>
                      </a:r>
                    </a:p>
                  </a:txBody>
                  <a:tcPr marL="16546" marR="16546" marT="16548" marB="16548" anchor="ctr">
                    <a:lnL>
                      <a:noFill/>
                    </a:lnL>
                    <a:lnR>
                      <a:noFill/>
                    </a:lnR>
                    <a:lnT>
                      <a:noFill/>
                    </a:lnT>
                    <a:lnB>
                      <a:noFill/>
                    </a:lnB>
                    <a:solidFill>
                      <a:srgbClr val="E6E7E2"/>
                    </a:solidFill>
                  </a:tcPr>
                </a:tc>
                <a:tc>
                  <a:txBody>
                    <a:bodyPr/>
                    <a:lstStyle/>
                    <a:p>
                      <a:pPr algn="ct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E6E7E2"/>
                    </a:solidFill>
                  </a:tcPr>
                </a:tc>
              </a:tr>
              <a:tr h="245490">
                <a:tc>
                  <a:txBody>
                    <a:bodyPr/>
                    <a:lstStyle/>
                    <a:p>
                      <a:r>
                        <a:rPr lang="tr-TR" sz="1400" b="1" u="none" strike="noStrike" dirty="0">
                          <a:solidFill>
                            <a:srgbClr val="505050"/>
                          </a:solidFill>
                          <a:latin typeface="Verdana"/>
                        </a:rPr>
                        <a:t>1999</a:t>
                      </a:r>
                    </a:p>
                  </a:txBody>
                  <a:tcPr marL="16546" marR="16546" marT="16548" marB="16548" anchor="ctr">
                    <a:lnL>
                      <a:noFill/>
                    </a:lnL>
                    <a:lnR>
                      <a:noFill/>
                    </a:lnR>
                    <a:lnT>
                      <a:noFill/>
                    </a:lnT>
                    <a:lnB>
                      <a:noFill/>
                    </a:lnB>
                    <a:solidFill>
                      <a:srgbClr val="F8F7EF"/>
                    </a:solidFill>
                  </a:tcPr>
                </a:tc>
                <a:tc>
                  <a:txBody>
                    <a:bodyPr/>
                    <a:lstStyle/>
                    <a:p>
                      <a:pPr algn="ctr"/>
                      <a:endParaRPr lang="tr-TR" sz="1400" b="1" u="none" strike="noStrike" dirty="0">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endParaRPr lang="tr-TR" sz="1400" b="1" u="none" strike="noStrike">
                        <a:solidFill>
                          <a:srgbClr val="505050"/>
                        </a:solidFill>
                        <a:latin typeface="Verdana"/>
                      </a:endParaRPr>
                    </a:p>
                  </a:txBody>
                  <a:tcPr marL="16546" marR="16546" marT="16548" marB="16548" anchor="ctr">
                    <a:lnL>
                      <a:noFill/>
                    </a:lnL>
                    <a:lnR>
                      <a:noFill/>
                    </a:lnR>
                    <a:lnT>
                      <a:noFill/>
                    </a:lnT>
                    <a:lnB>
                      <a:noFill/>
                    </a:lnB>
                    <a:solidFill>
                      <a:srgbClr val="F8F7EF"/>
                    </a:solidFill>
                  </a:tcPr>
                </a:tc>
                <a:tc>
                  <a:txBody>
                    <a:bodyPr/>
                    <a:lstStyle/>
                    <a:p>
                      <a:pPr algn="ctr"/>
                      <a:endParaRPr lang="tr-TR" sz="1400" b="1" dirty="0"/>
                    </a:p>
                  </a:txBody>
                  <a:tcPr marL="16546" marR="16546" marT="16548" marB="16548" anchor="ctr">
                    <a:lnL>
                      <a:noFill/>
                    </a:lnL>
                    <a:lnR>
                      <a:noFill/>
                    </a:lnR>
                    <a:lnT>
                      <a:noFill/>
                    </a:lnT>
                    <a:lnB>
                      <a:noFill/>
                    </a:lnB>
                    <a:solidFill>
                      <a:srgbClr val="F8F7EF"/>
                    </a:solidFill>
                  </a:tcPr>
                </a:tc>
              </a:tr>
            </a:tbl>
          </a:graphicData>
        </a:graphic>
      </p:graphicFrame>
      <p:sp>
        <p:nvSpPr>
          <p:cNvPr id="7231"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algn="l" eaLnBrk="1" hangingPunct="1"/>
            <a:r>
              <a:rPr lang="tr-TR" altLang="tr-TR" sz="1800" b="0">
                <a:solidFill>
                  <a:schemeClr val="tx1"/>
                </a:solidFill>
                <a:latin typeface="Arial" charset="0"/>
              </a:rPr>
              <a:t/>
            </a:r>
            <a:br>
              <a:rPr lang="tr-TR" altLang="tr-TR" sz="1800" b="0">
                <a:solidFill>
                  <a:schemeClr val="tx1"/>
                </a:solidFill>
                <a:latin typeface="Arial" charset="0"/>
              </a:rPr>
            </a:br>
            <a:endParaRPr lang="tr-TR" altLang="tr-TR" sz="1800" b="0">
              <a:solidFill>
                <a:schemeClr val="tx1"/>
              </a:solidFill>
              <a:latin typeface="Arial" charset="0"/>
            </a:endParaRPr>
          </a:p>
        </p:txBody>
      </p:sp>
      <p:sp>
        <p:nvSpPr>
          <p:cNvPr id="7232" name="6 Dikdörtgen"/>
          <p:cNvSpPr>
            <a:spLocks noChangeArrowheads="1"/>
          </p:cNvSpPr>
          <p:nvPr/>
        </p:nvSpPr>
        <p:spPr bwMode="auto">
          <a:xfrm>
            <a:off x="0" y="2794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r>
              <a:rPr lang="tr-TR" altLang="tr-TR" sz="3200" dirty="0">
                <a:solidFill>
                  <a:schemeClr val="tx1"/>
                </a:solidFill>
                <a:latin typeface="+mj-lt"/>
              </a:rPr>
              <a:t>    SGK ve TÜRKİYE İSTATİSTİK KURUMU VERİLERİ</a:t>
            </a:r>
          </a:p>
        </p:txBody>
      </p:sp>
      <p:sp>
        <p:nvSpPr>
          <p:cNvPr id="4" name="Metin Yer Tutucusu 3"/>
          <p:cNvSpPr>
            <a:spLocks noGrp="1"/>
          </p:cNvSpPr>
          <p:nvPr>
            <p:ph type="body" sz="half" idx="2"/>
          </p:nvPr>
        </p:nvSpPr>
        <p:spPr>
          <a:xfrm>
            <a:off x="17520" y="5949280"/>
            <a:ext cx="9144000" cy="1338262"/>
          </a:xfrm>
        </p:spPr>
        <p:txBody>
          <a:bodyPr>
            <a:normAutofit/>
          </a:bodyPr>
          <a:lstStyle/>
          <a:p>
            <a:pPr marL="457200" indent="-457200">
              <a:buFontTx/>
              <a:buAutoNum type="arabicPlain" startAt="2013"/>
              <a:defRPr/>
            </a:pPr>
            <a:r>
              <a:rPr lang="tr-TR" sz="2000" b="1" dirty="0" smtClean="0">
                <a:solidFill>
                  <a:srgbClr val="FF0000"/>
                </a:solidFill>
                <a:latin typeface="+mj-lt"/>
                <a:cs typeface="Arial" pitchFamily="34" charset="0"/>
              </a:rPr>
              <a:t>                           1235      </a:t>
            </a:r>
            <a:r>
              <a:rPr lang="tr-TR" sz="2000" b="1" dirty="0" smtClean="0">
                <a:latin typeface="+mj-lt"/>
                <a:cs typeface="Arial" pitchFamily="34" charset="0"/>
              </a:rPr>
              <a:t>(</a:t>
            </a:r>
            <a:r>
              <a:rPr lang="tr-TR" sz="2000" b="1" dirty="0" err="1" smtClean="0">
                <a:latin typeface="+mj-lt"/>
                <a:cs typeface="Arial" pitchFamily="34" charset="0"/>
              </a:rPr>
              <a:t>gayriresmi</a:t>
            </a:r>
            <a:r>
              <a:rPr lang="tr-TR" sz="2000" b="1" dirty="0" smtClean="0">
                <a:latin typeface="+mj-lt"/>
                <a:cs typeface="Arial" pitchFamily="34" charset="0"/>
              </a:rPr>
              <a:t>)</a:t>
            </a:r>
          </a:p>
          <a:p>
            <a:pPr marL="457200" indent="-457200">
              <a:buFontTx/>
              <a:buAutoNum type="arabicPlain" startAt="2013"/>
              <a:defRPr/>
            </a:pPr>
            <a:r>
              <a:rPr lang="tr-TR" sz="2000" b="1" dirty="0" smtClean="0">
                <a:solidFill>
                  <a:srgbClr val="FF0000"/>
                </a:solidFill>
                <a:latin typeface="+mj-lt"/>
                <a:cs typeface="Arial" pitchFamily="34" charset="0"/>
              </a:rPr>
              <a:t> / ilk yarı              978       </a:t>
            </a:r>
            <a:r>
              <a:rPr lang="tr-TR" sz="2000" b="1" dirty="0" smtClean="0">
                <a:latin typeface="+mj-lt"/>
                <a:cs typeface="Arial" pitchFamily="34" charset="0"/>
              </a:rPr>
              <a:t>(</a:t>
            </a:r>
            <a:r>
              <a:rPr lang="tr-TR" sz="2000" b="1" dirty="0" err="1" smtClean="0">
                <a:latin typeface="+mj-lt"/>
                <a:cs typeface="Arial" pitchFamily="34" charset="0"/>
              </a:rPr>
              <a:t>gayriresm</a:t>
            </a:r>
            <a:r>
              <a:rPr lang="tr-TR" sz="2000" b="1" dirty="0" smtClean="0">
                <a:latin typeface="+mj-lt"/>
                <a:cs typeface="Arial" pitchFamily="34" charset="0"/>
              </a:rPr>
              <a:t>)</a:t>
            </a:r>
          </a:p>
          <a:p>
            <a:pPr>
              <a:defRPr/>
            </a:pPr>
            <a:endParaRPr lang="tr-TR" sz="2000" dirty="0">
              <a:latin typeface="+mj-lt"/>
            </a:endParaRPr>
          </a:p>
        </p:txBody>
      </p:sp>
    </p:spTree>
    <p:extLst>
      <p:ext uri="{BB962C8B-B14F-4D97-AF65-F5344CB8AC3E}">
        <p14:creationId xmlns:p14="http://schemas.microsoft.com/office/powerpoint/2010/main" val="341624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F3B4E2D-508B-4376-843E-6BFBB019C69E}" type="slidenum">
              <a:rPr lang="tr-TR" altLang="tr-TR" sz="1400" b="0" smtClean="0">
                <a:solidFill>
                  <a:schemeClr val="tx1"/>
                </a:solidFill>
              </a:rPr>
              <a:pPr eaLnBrk="1" hangingPunct="1"/>
              <a:t>50</a:t>
            </a:fld>
            <a:endParaRPr lang="tr-TR" altLang="tr-TR" sz="1400" b="0" smtClean="0">
              <a:solidFill>
                <a:schemeClr val="tx1"/>
              </a:solidFill>
            </a:endParaRPr>
          </a:p>
        </p:txBody>
      </p:sp>
      <p:sp>
        <p:nvSpPr>
          <p:cNvPr id="53251" name="Rectangle 2"/>
          <p:cNvSpPr>
            <a:spLocks noGrp="1" noChangeArrowheads="1"/>
          </p:cNvSpPr>
          <p:nvPr>
            <p:ph type="title"/>
          </p:nvPr>
        </p:nvSpPr>
        <p:spPr>
          <a:xfrm>
            <a:off x="0" y="333375"/>
            <a:ext cx="7772400" cy="1143000"/>
          </a:xfrm>
        </p:spPr>
        <p:txBody>
          <a:bodyPr/>
          <a:lstStyle/>
          <a:p>
            <a:pPr eaLnBrk="1" hangingPunct="1"/>
            <a:r>
              <a:rPr lang="tr-TR" altLang="tr-TR" sz="3200" b="1" dirty="0" smtClean="0">
                <a:latin typeface="+mj-lt"/>
              </a:rPr>
              <a:t>ULUSLAR ARASI ÇALIŞMA ÖRGÜTÜNÜN </a:t>
            </a:r>
            <a:r>
              <a:rPr lang="tr-TR" altLang="tr-TR" sz="3200" b="1" dirty="0" smtClean="0">
                <a:solidFill>
                  <a:srgbClr val="FFCC66"/>
                </a:solidFill>
                <a:latin typeface="+mj-lt"/>
              </a:rPr>
              <a:t>(ILO)</a:t>
            </a:r>
            <a:r>
              <a:rPr lang="tr-TR" altLang="tr-TR" sz="3200" b="1" dirty="0" smtClean="0">
                <a:latin typeface="+mj-lt"/>
              </a:rPr>
              <a:t> KURULMASI </a:t>
            </a:r>
          </a:p>
        </p:txBody>
      </p:sp>
      <p:sp>
        <p:nvSpPr>
          <p:cNvPr id="53252" name="Rectangle 3"/>
          <p:cNvSpPr>
            <a:spLocks noGrp="1" noChangeArrowheads="1"/>
          </p:cNvSpPr>
          <p:nvPr>
            <p:ph type="body" idx="1"/>
          </p:nvPr>
        </p:nvSpPr>
        <p:spPr>
          <a:xfrm>
            <a:off x="179388" y="1981200"/>
            <a:ext cx="8208962" cy="4114800"/>
          </a:xfrm>
        </p:spPr>
        <p:txBody>
          <a:bodyPr/>
          <a:lstStyle/>
          <a:p>
            <a:pPr eaLnBrk="1" hangingPunct="1">
              <a:lnSpc>
                <a:spcPct val="90000"/>
              </a:lnSpc>
            </a:pPr>
            <a:r>
              <a:rPr lang="tr-TR" altLang="tr-TR" sz="4000" b="1" dirty="0" smtClean="0">
                <a:solidFill>
                  <a:srgbClr val="C00000"/>
                </a:solidFill>
                <a:latin typeface="+mj-lt"/>
              </a:rPr>
              <a:t>1919</a:t>
            </a:r>
            <a:r>
              <a:rPr lang="tr-TR" altLang="tr-TR" sz="2400" b="1" dirty="0" smtClean="0">
                <a:solidFill>
                  <a:srgbClr val="C00000"/>
                </a:solidFill>
                <a:latin typeface="+mj-lt"/>
              </a:rPr>
              <a:t> yılında faaliyetine başlayan Uluslararası Çalışma Örgütü (ILO</a:t>
            </a:r>
            <a:r>
              <a:rPr lang="tr-TR" altLang="tr-TR" sz="2400" b="1" dirty="0" smtClean="0">
                <a:latin typeface="+mj-lt"/>
              </a:rPr>
              <a:t>) "Milletler </a:t>
            </a:r>
            <a:r>
              <a:rPr lang="tr-TR" altLang="tr-TR" sz="2400" b="1" dirty="0" err="1" smtClean="0">
                <a:latin typeface="+mj-lt"/>
              </a:rPr>
              <a:t>Cemiyeti"ne</a:t>
            </a:r>
            <a:r>
              <a:rPr lang="tr-TR" altLang="tr-TR" sz="2400" b="1" dirty="0" smtClean="0">
                <a:latin typeface="+mj-lt"/>
              </a:rPr>
              <a:t> bağlı olarak bu konuda önemli çalışmalar yapmış, 1946 yılında ise  Birleşmiş Milletler bünyesinde, Dünya çapında etkin bir kuruluş haline gelmiştir. </a:t>
            </a:r>
          </a:p>
          <a:p>
            <a:pPr eaLnBrk="1" hangingPunct="1">
              <a:lnSpc>
                <a:spcPct val="90000"/>
              </a:lnSpc>
              <a:buFontTx/>
              <a:buNone/>
            </a:pPr>
            <a:r>
              <a:rPr lang="tr-TR" altLang="tr-TR" sz="2400" b="1" dirty="0" smtClean="0">
                <a:solidFill>
                  <a:srgbClr val="FFFF00"/>
                </a:solidFill>
                <a:latin typeface="+mj-lt"/>
              </a:rPr>
              <a:t>    </a:t>
            </a:r>
          </a:p>
          <a:p>
            <a:pPr eaLnBrk="1" hangingPunct="1">
              <a:lnSpc>
                <a:spcPct val="90000"/>
              </a:lnSpc>
              <a:buFontTx/>
              <a:buNone/>
            </a:pPr>
            <a:r>
              <a:rPr lang="tr-TR" altLang="tr-TR" sz="2400" b="1" dirty="0" smtClean="0">
                <a:solidFill>
                  <a:srgbClr val="FFFF00"/>
                </a:solidFill>
                <a:latin typeface="+mj-lt"/>
              </a:rPr>
              <a:t>     </a:t>
            </a:r>
            <a:r>
              <a:rPr lang="tr-TR" altLang="tr-TR" sz="2400" b="1" dirty="0" smtClean="0">
                <a:solidFill>
                  <a:srgbClr val="C00000"/>
                </a:solidFill>
                <a:latin typeface="+mj-lt"/>
              </a:rPr>
              <a:t>Ülkemizin de üyesi bulunduğu Uluslararası Çalışma Örgütü , dünya ölçütünde iş sağlığı ve güvenliği ile ilgili normların oluşturulmasına ve sorunların çözümüne büyük  katkılar sağlamış ve sağlamaktadır.  Merkezi Cenevre’dedir.</a:t>
            </a:r>
          </a:p>
          <a:p>
            <a:pPr eaLnBrk="1" hangingPunct="1">
              <a:lnSpc>
                <a:spcPct val="90000"/>
              </a:lnSpc>
            </a:pPr>
            <a:endParaRPr lang="en-US" altLang="tr-TR" sz="2400" b="1" dirty="0" smtClean="0">
              <a:solidFill>
                <a:srgbClr val="FFFF00"/>
              </a:solidFill>
              <a:latin typeface="+mj-lt"/>
            </a:endParaRPr>
          </a:p>
          <a:p>
            <a:pPr eaLnBrk="1" hangingPunct="1">
              <a:lnSpc>
                <a:spcPct val="90000"/>
              </a:lnSpc>
            </a:pPr>
            <a:endParaRPr lang="tr-TR" altLang="tr-TR" sz="2800" dirty="0" smtClean="0">
              <a:latin typeface="+mj-lt"/>
            </a:endParaRPr>
          </a:p>
        </p:txBody>
      </p:sp>
    </p:spTree>
    <p:extLst>
      <p:ext uri="{BB962C8B-B14F-4D97-AF65-F5344CB8AC3E}">
        <p14:creationId xmlns:p14="http://schemas.microsoft.com/office/powerpoint/2010/main" val="307930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B229F7C-7C79-4AE9-B296-48AD280340A6}" type="slidenum">
              <a:rPr lang="tr-TR" altLang="tr-TR" sz="1400" b="0" smtClean="0">
                <a:solidFill>
                  <a:schemeClr val="tx1"/>
                </a:solidFill>
              </a:rPr>
              <a:pPr eaLnBrk="1" hangingPunct="1"/>
              <a:t>51</a:t>
            </a:fld>
            <a:endParaRPr lang="tr-TR" altLang="tr-TR" sz="1400" b="0" smtClean="0">
              <a:solidFill>
                <a:schemeClr val="tx1"/>
              </a:solidFill>
            </a:endParaRPr>
          </a:p>
        </p:txBody>
      </p:sp>
      <p:sp>
        <p:nvSpPr>
          <p:cNvPr id="54275" name="Rectangle 2"/>
          <p:cNvSpPr>
            <a:spLocks noGrp="1" noChangeArrowheads="1"/>
          </p:cNvSpPr>
          <p:nvPr>
            <p:ph type="title"/>
          </p:nvPr>
        </p:nvSpPr>
        <p:spPr>
          <a:xfrm>
            <a:off x="0" y="549275"/>
            <a:ext cx="8172450" cy="1143000"/>
          </a:xfrm>
        </p:spPr>
        <p:txBody>
          <a:bodyPr/>
          <a:lstStyle/>
          <a:p>
            <a:pPr eaLnBrk="1" hangingPunct="1"/>
            <a:r>
              <a:rPr lang="tr-TR" altLang="tr-TR" b="1" smtClean="0">
                <a:latin typeface="+mj-lt"/>
              </a:rPr>
              <a:t>DÜNYA SAĞLIK ÖRGÜTÜ (</a:t>
            </a:r>
            <a:r>
              <a:rPr lang="tr-TR" altLang="tr-TR" b="1" smtClean="0">
                <a:solidFill>
                  <a:srgbClr val="FFCC66"/>
                </a:solidFill>
                <a:latin typeface="+mj-lt"/>
              </a:rPr>
              <a:t>WHO</a:t>
            </a:r>
            <a:r>
              <a:rPr lang="tr-TR" altLang="tr-TR" b="1" smtClean="0">
                <a:latin typeface="+mj-lt"/>
              </a:rPr>
              <a:t>) </a:t>
            </a:r>
          </a:p>
        </p:txBody>
      </p:sp>
      <p:sp>
        <p:nvSpPr>
          <p:cNvPr id="54276" name="Rectangle 3"/>
          <p:cNvSpPr>
            <a:spLocks noGrp="1" noChangeArrowheads="1"/>
          </p:cNvSpPr>
          <p:nvPr>
            <p:ph type="body" idx="1"/>
          </p:nvPr>
        </p:nvSpPr>
        <p:spPr>
          <a:xfrm>
            <a:off x="179388" y="2133600"/>
            <a:ext cx="8569325" cy="4114800"/>
          </a:xfrm>
        </p:spPr>
        <p:txBody>
          <a:bodyPr/>
          <a:lstStyle/>
          <a:p>
            <a:pPr algn="just" eaLnBrk="1" hangingPunct="1">
              <a:lnSpc>
                <a:spcPct val="80000"/>
              </a:lnSpc>
            </a:pPr>
            <a:r>
              <a:rPr lang="tr-TR" altLang="tr-TR" smtClean="0">
                <a:latin typeface="+mj-lt"/>
              </a:rPr>
              <a:t> </a:t>
            </a:r>
            <a:r>
              <a:rPr lang="tr-TR" altLang="tr-TR" sz="2800" b="1" i="1" smtClean="0">
                <a:latin typeface="+mj-lt"/>
              </a:rPr>
              <a:t>“</a:t>
            </a:r>
            <a:r>
              <a:rPr lang="tr-TR" altLang="tr-TR" sz="2800" b="1" smtClean="0">
                <a:latin typeface="+mj-lt"/>
              </a:rPr>
              <a:t>Dünya Sağlık Örgütü (WHO</a:t>
            </a:r>
            <a:r>
              <a:rPr lang="tr-TR" altLang="tr-TR" sz="2800" b="1" i="1" smtClean="0">
                <a:latin typeface="+mj-lt"/>
              </a:rPr>
              <a:t>)”</a:t>
            </a:r>
            <a:r>
              <a:rPr lang="tr-TR" altLang="tr-TR" sz="2800" b="1" smtClean="0">
                <a:latin typeface="+mj-lt"/>
              </a:rPr>
              <a:t> </a:t>
            </a:r>
            <a:r>
              <a:rPr lang="tr-TR" altLang="tr-TR" sz="4800" b="1" smtClean="0">
                <a:solidFill>
                  <a:srgbClr val="FFFF00"/>
                </a:solidFill>
                <a:latin typeface="+mj-lt"/>
              </a:rPr>
              <a:t>1948</a:t>
            </a:r>
            <a:r>
              <a:rPr lang="tr-TR" altLang="tr-TR" b="1" smtClean="0">
                <a:solidFill>
                  <a:srgbClr val="FFFF00"/>
                </a:solidFill>
                <a:latin typeface="+mj-lt"/>
              </a:rPr>
              <a:t> </a:t>
            </a:r>
            <a:r>
              <a:rPr lang="tr-TR" altLang="tr-TR" sz="2800" b="1" smtClean="0">
                <a:latin typeface="+mj-lt"/>
              </a:rPr>
              <a:t>yılında kurulmuştur. Diğer uluslararası ve ulusal  kuruluş ve kurumlarla işbirliği yapan bu BM Örgütü de, iş sağlığı ve güvenliği yönünden önemli çalışmalar gerçekleştirmiştir. </a:t>
            </a:r>
          </a:p>
          <a:p>
            <a:pPr algn="just" eaLnBrk="1" hangingPunct="1">
              <a:lnSpc>
                <a:spcPct val="80000"/>
              </a:lnSpc>
            </a:pPr>
            <a:endParaRPr lang="tr-TR" altLang="tr-TR" sz="2800" b="1" smtClean="0">
              <a:latin typeface="+mj-lt"/>
            </a:endParaRPr>
          </a:p>
          <a:p>
            <a:pPr algn="just" eaLnBrk="1" hangingPunct="1">
              <a:lnSpc>
                <a:spcPct val="80000"/>
              </a:lnSpc>
            </a:pPr>
            <a:r>
              <a:rPr lang="tr-TR" altLang="tr-TR" sz="2800" b="1" smtClean="0">
                <a:latin typeface="+mj-lt"/>
              </a:rPr>
              <a:t>Ülkemiz de WHO üyesidir.</a:t>
            </a:r>
          </a:p>
          <a:p>
            <a:pPr algn="just" eaLnBrk="1" hangingPunct="1">
              <a:lnSpc>
                <a:spcPct val="80000"/>
              </a:lnSpc>
            </a:pPr>
            <a:endParaRPr lang="tr-TR" altLang="tr-TR" sz="2800" b="1" smtClean="0">
              <a:latin typeface="+mj-lt"/>
            </a:endParaRPr>
          </a:p>
          <a:p>
            <a:pPr algn="just" eaLnBrk="1" hangingPunct="1">
              <a:lnSpc>
                <a:spcPct val="80000"/>
              </a:lnSpc>
            </a:pPr>
            <a:r>
              <a:rPr lang="tr-TR" altLang="tr-TR" sz="2800" b="1" smtClean="0">
                <a:latin typeface="+mj-lt"/>
              </a:rPr>
              <a:t>Sağlık alanından Dünya çapında öncülük ve koordinatörlük görevi yürüten bir teşkilattır. </a:t>
            </a:r>
            <a:r>
              <a:rPr lang="tr-TR" altLang="tr-TR" sz="2400" b="1" smtClean="0">
                <a:latin typeface="+mj-lt"/>
              </a:rPr>
              <a:t>Bunun da merkezi Cenevre’dedir.</a:t>
            </a:r>
          </a:p>
        </p:txBody>
      </p:sp>
    </p:spTree>
    <p:extLst>
      <p:ext uri="{BB962C8B-B14F-4D97-AF65-F5344CB8AC3E}">
        <p14:creationId xmlns:p14="http://schemas.microsoft.com/office/powerpoint/2010/main" val="181377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7AAF766-E94D-42A4-B68B-D342D1C7353E}" type="slidenum">
              <a:rPr lang="tr-TR" altLang="tr-TR" sz="1400" b="0" smtClean="0">
                <a:solidFill>
                  <a:schemeClr val="tx1"/>
                </a:solidFill>
              </a:rPr>
              <a:pPr eaLnBrk="1" hangingPunct="1"/>
              <a:t>52</a:t>
            </a:fld>
            <a:endParaRPr lang="tr-TR" altLang="tr-TR" sz="1400" b="0" smtClean="0">
              <a:solidFill>
                <a:schemeClr val="tx1"/>
              </a:solidFill>
            </a:endParaRPr>
          </a:p>
        </p:txBody>
      </p:sp>
      <p:sp>
        <p:nvSpPr>
          <p:cNvPr id="55299" name="Rectangle 2"/>
          <p:cNvSpPr>
            <a:spLocks noGrp="1" noChangeArrowheads="1"/>
          </p:cNvSpPr>
          <p:nvPr>
            <p:ph type="title"/>
          </p:nvPr>
        </p:nvSpPr>
        <p:spPr>
          <a:xfrm>
            <a:off x="301625" y="228600"/>
            <a:ext cx="8510588" cy="5505450"/>
          </a:xfrm>
        </p:spPr>
        <p:txBody>
          <a:bodyPr/>
          <a:lstStyle/>
          <a:p>
            <a:pPr eaLnBrk="1" hangingPunct="1"/>
            <a:r>
              <a:rPr lang="tr-TR" altLang="tr-TR" sz="6600" b="1" dirty="0" smtClean="0">
                <a:solidFill>
                  <a:srgbClr val="C00000"/>
                </a:solidFill>
                <a:latin typeface="+mj-lt"/>
              </a:rPr>
              <a:t/>
            </a:r>
            <a:br>
              <a:rPr lang="tr-TR" altLang="tr-TR" sz="6600" b="1" dirty="0" smtClean="0">
                <a:solidFill>
                  <a:srgbClr val="C00000"/>
                </a:solidFill>
                <a:latin typeface="+mj-lt"/>
              </a:rPr>
            </a:br>
            <a:r>
              <a:rPr lang="tr-TR" altLang="tr-TR" sz="6600" b="1" dirty="0" smtClean="0">
                <a:solidFill>
                  <a:srgbClr val="C00000"/>
                </a:solidFill>
                <a:latin typeface="+mj-lt"/>
              </a:rPr>
              <a:t>ÜLKEMİZDEKİ GELİŞMELER</a:t>
            </a:r>
            <a:r>
              <a:rPr lang="tr-TR" altLang="tr-TR" sz="6600" dirty="0" smtClean="0">
                <a:solidFill>
                  <a:srgbClr val="C00000"/>
                </a:solidFill>
                <a:latin typeface="+mj-lt"/>
              </a:rPr>
              <a:t> </a:t>
            </a:r>
          </a:p>
        </p:txBody>
      </p:sp>
    </p:spTree>
    <p:extLst>
      <p:ext uri="{BB962C8B-B14F-4D97-AF65-F5344CB8AC3E}">
        <p14:creationId xmlns:p14="http://schemas.microsoft.com/office/powerpoint/2010/main" val="271588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EA8B314-D9DF-4BD2-BB09-A017F6BC52DF}" type="slidenum">
              <a:rPr lang="tr-TR" altLang="tr-TR" sz="1400" b="0" smtClean="0">
                <a:solidFill>
                  <a:schemeClr val="tx1"/>
                </a:solidFill>
              </a:rPr>
              <a:pPr eaLnBrk="1" hangingPunct="1"/>
              <a:t>53</a:t>
            </a:fld>
            <a:endParaRPr lang="tr-TR" altLang="tr-TR" sz="1400" b="0" smtClean="0">
              <a:solidFill>
                <a:schemeClr val="tx1"/>
              </a:solidFill>
            </a:endParaRPr>
          </a:p>
        </p:txBody>
      </p:sp>
      <p:sp>
        <p:nvSpPr>
          <p:cNvPr id="56323" name="Rectangle 3"/>
          <p:cNvSpPr>
            <a:spLocks noGrp="1" noChangeArrowheads="1"/>
          </p:cNvSpPr>
          <p:nvPr>
            <p:ph type="body" idx="1"/>
          </p:nvPr>
        </p:nvSpPr>
        <p:spPr>
          <a:xfrm>
            <a:off x="179512" y="1628800"/>
            <a:ext cx="8826500" cy="4114800"/>
          </a:xfrm>
        </p:spPr>
        <p:txBody>
          <a:bodyPr/>
          <a:lstStyle/>
          <a:p>
            <a:pPr eaLnBrk="1" hangingPunct="1">
              <a:lnSpc>
                <a:spcPct val="80000"/>
              </a:lnSpc>
            </a:pPr>
            <a:r>
              <a:rPr lang="en-US" altLang="tr-TR" sz="2800" dirty="0" err="1" smtClean="0">
                <a:latin typeface="+mj-lt"/>
              </a:rPr>
              <a:t>Osmanlı</a:t>
            </a:r>
            <a:r>
              <a:rPr lang="en-US" altLang="tr-TR" sz="2800" dirty="0" smtClean="0">
                <a:solidFill>
                  <a:srgbClr val="FF0066"/>
                </a:solidFill>
                <a:latin typeface="+mj-lt"/>
              </a:rPr>
              <a:t> </a:t>
            </a:r>
            <a:r>
              <a:rPr lang="en-US" altLang="tr-TR" sz="2800" dirty="0" err="1" smtClean="0">
                <a:solidFill>
                  <a:schemeClr val="tx2"/>
                </a:solidFill>
                <a:latin typeface="+mj-lt"/>
              </a:rPr>
              <a:t>İmparatorluğu</a:t>
            </a:r>
            <a:r>
              <a:rPr lang="en-US" altLang="tr-TR" sz="2800" dirty="0" smtClean="0">
                <a:solidFill>
                  <a:schemeClr val="tx2"/>
                </a:solidFill>
                <a:latin typeface="+mj-lt"/>
              </a:rPr>
              <a:t> </a:t>
            </a:r>
            <a:r>
              <a:rPr lang="en-US" altLang="tr-TR" sz="2800" dirty="0" err="1" smtClean="0">
                <a:solidFill>
                  <a:schemeClr val="tx2"/>
                </a:solidFill>
                <a:latin typeface="+mj-lt"/>
              </a:rPr>
              <a:t>döneminde</a:t>
            </a:r>
            <a:r>
              <a:rPr lang="en-US" altLang="tr-TR" sz="2800" dirty="0" smtClean="0">
                <a:solidFill>
                  <a:schemeClr val="tx2"/>
                </a:solidFill>
                <a:latin typeface="+mj-lt"/>
              </a:rPr>
              <a:t> </a:t>
            </a:r>
            <a:r>
              <a:rPr lang="en-US" altLang="tr-TR" sz="2800" dirty="0" err="1" smtClean="0">
                <a:latin typeface="+mj-lt"/>
              </a:rPr>
              <a:t>işçilerle</a:t>
            </a:r>
            <a:r>
              <a:rPr lang="en-US" altLang="tr-TR" sz="2800" dirty="0" smtClean="0">
                <a:latin typeface="+mj-lt"/>
              </a:rPr>
              <a:t> </a:t>
            </a:r>
            <a:r>
              <a:rPr lang="en-US" altLang="tr-TR" sz="2800" dirty="0" err="1" smtClean="0">
                <a:latin typeface="+mj-lt"/>
              </a:rPr>
              <a:t>ilgili</a:t>
            </a:r>
            <a:r>
              <a:rPr lang="en-US" altLang="tr-TR" sz="2800" dirty="0" smtClean="0">
                <a:latin typeface="+mj-lt"/>
              </a:rPr>
              <a:t> ilk </a:t>
            </a:r>
            <a:r>
              <a:rPr lang="en-US" altLang="tr-TR" sz="2800" dirty="0" err="1" smtClean="0">
                <a:latin typeface="+mj-lt"/>
              </a:rPr>
              <a:t>özel</a:t>
            </a:r>
            <a:r>
              <a:rPr lang="en-US" altLang="tr-TR" sz="2800" dirty="0" smtClean="0">
                <a:latin typeface="+mj-lt"/>
              </a:rPr>
              <a:t> </a:t>
            </a:r>
            <a:r>
              <a:rPr lang="en-US" altLang="tr-TR" sz="2800" dirty="0" err="1" smtClean="0">
                <a:latin typeface="+mj-lt"/>
              </a:rPr>
              <a:t>tedbirler</a:t>
            </a:r>
            <a:r>
              <a:rPr lang="tr-TR" altLang="tr-TR" sz="2800" dirty="0" smtClean="0">
                <a:latin typeface="+mj-lt"/>
              </a:rPr>
              <a:t> (Kanun)</a:t>
            </a:r>
            <a:r>
              <a:rPr lang="en-US" altLang="tr-TR" sz="2800" dirty="0" smtClean="0">
                <a:latin typeface="+mj-lt"/>
              </a:rPr>
              <a:t>,</a:t>
            </a:r>
            <a:r>
              <a:rPr lang="en-US" altLang="tr-TR" sz="2800" dirty="0" smtClean="0">
                <a:solidFill>
                  <a:schemeClr val="tx2"/>
                </a:solidFill>
                <a:latin typeface="+mj-lt"/>
              </a:rPr>
              <a:t> </a:t>
            </a:r>
            <a:r>
              <a:rPr lang="en-US" altLang="tr-TR" sz="2800" dirty="0" err="1" smtClean="0">
                <a:solidFill>
                  <a:schemeClr val="tx2"/>
                </a:solidFill>
                <a:latin typeface="+mj-lt"/>
              </a:rPr>
              <a:t>Ereğli</a:t>
            </a:r>
            <a:r>
              <a:rPr lang="en-US" altLang="tr-TR" sz="2800" dirty="0" smtClean="0">
                <a:solidFill>
                  <a:schemeClr val="tx2"/>
                </a:solidFill>
                <a:latin typeface="+mj-lt"/>
              </a:rPr>
              <a:t> </a:t>
            </a:r>
            <a:r>
              <a:rPr lang="en-US" altLang="tr-TR" sz="2800" dirty="0" err="1" smtClean="0">
                <a:solidFill>
                  <a:schemeClr val="tx2"/>
                </a:solidFill>
                <a:latin typeface="+mj-lt"/>
              </a:rPr>
              <a:t>Kömür</a:t>
            </a:r>
            <a:r>
              <a:rPr lang="en-US" altLang="tr-TR" sz="2800" dirty="0" smtClean="0">
                <a:solidFill>
                  <a:schemeClr val="tx2"/>
                </a:solidFill>
                <a:latin typeface="+mj-lt"/>
              </a:rPr>
              <a:t> </a:t>
            </a:r>
            <a:r>
              <a:rPr lang="en-US" altLang="tr-TR" sz="2800" dirty="0" err="1" smtClean="0">
                <a:solidFill>
                  <a:schemeClr val="tx2"/>
                </a:solidFill>
                <a:latin typeface="+mj-lt"/>
              </a:rPr>
              <a:t>Bölgesi</a:t>
            </a:r>
            <a:r>
              <a:rPr lang="en-US" altLang="tr-TR" sz="2800" dirty="0" smtClean="0">
                <a:solidFill>
                  <a:schemeClr val="tx2"/>
                </a:solidFill>
                <a:latin typeface="+mj-lt"/>
              </a:rPr>
              <a:t> </a:t>
            </a:r>
            <a:r>
              <a:rPr lang="en-US" altLang="tr-TR" sz="2800" dirty="0" err="1" smtClean="0">
                <a:solidFill>
                  <a:schemeClr val="tx2"/>
                </a:solidFill>
                <a:latin typeface="+mj-lt"/>
              </a:rPr>
              <a:t>ile</a:t>
            </a:r>
            <a:r>
              <a:rPr lang="en-US" altLang="tr-TR" sz="2800" dirty="0" smtClean="0">
                <a:solidFill>
                  <a:schemeClr val="tx2"/>
                </a:solidFill>
                <a:latin typeface="+mj-lt"/>
              </a:rPr>
              <a:t> </a:t>
            </a:r>
            <a:r>
              <a:rPr lang="en-US" altLang="tr-TR" sz="2800" dirty="0" err="1" smtClean="0">
                <a:solidFill>
                  <a:schemeClr val="tx2"/>
                </a:solidFill>
                <a:latin typeface="+mj-lt"/>
              </a:rPr>
              <a:t>sınırlı</a:t>
            </a:r>
            <a:r>
              <a:rPr lang="en-US" altLang="tr-TR" sz="2800" dirty="0" smtClean="0">
                <a:solidFill>
                  <a:schemeClr val="tx2"/>
                </a:solidFill>
                <a:latin typeface="+mj-lt"/>
              </a:rPr>
              <a:t> </a:t>
            </a:r>
            <a:r>
              <a:rPr lang="en-US" altLang="tr-TR" sz="2800" dirty="0" err="1" smtClean="0">
                <a:solidFill>
                  <a:schemeClr val="tx2"/>
                </a:solidFill>
                <a:latin typeface="+mj-lt"/>
              </a:rPr>
              <a:t>olmak</a:t>
            </a:r>
            <a:r>
              <a:rPr lang="en-US" altLang="tr-TR" sz="2800" dirty="0" smtClean="0">
                <a:solidFill>
                  <a:schemeClr val="tx2"/>
                </a:solidFill>
                <a:latin typeface="+mj-lt"/>
              </a:rPr>
              <a:t> </a:t>
            </a:r>
            <a:r>
              <a:rPr lang="en-US" altLang="tr-TR" sz="2800" dirty="0" err="1" smtClean="0">
                <a:solidFill>
                  <a:schemeClr val="tx2"/>
                </a:solidFill>
                <a:latin typeface="+mj-lt"/>
              </a:rPr>
              <a:t>üzere</a:t>
            </a:r>
            <a:r>
              <a:rPr lang="en-US" altLang="tr-TR" sz="2800" dirty="0" smtClean="0">
                <a:solidFill>
                  <a:schemeClr val="tx2"/>
                </a:solidFill>
                <a:latin typeface="+mj-lt"/>
              </a:rPr>
              <a:t> </a:t>
            </a:r>
            <a:r>
              <a:rPr lang="en-US" altLang="tr-TR" sz="2800" dirty="0" err="1" smtClean="0">
                <a:solidFill>
                  <a:schemeClr val="tx2"/>
                </a:solidFill>
                <a:latin typeface="+mj-lt"/>
              </a:rPr>
              <a:t>ve</a:t>
            </a:r>
            <a:r>
              <a:rPr lang="en-US" altLang="tr-TR" sz="2800" dirty="0" smtClean="0">
                <a:solidFill>
                  <a:schemeClr val="tx2"/>
                </a:solidFill>
                <a:latin typeface="+mj-lt"/>
              </a:rPr>
              <a:t> </a:t>
            </a:r>
            <a:r>
              <a:rPr lang="en-US" altLang="tr-TR" sz="2800" dirty="0" err="1" smtClean="0">
                <a:solidFill>
                  <a:schemeClr val="tx2"/>
                </a:solidFill>
                <a:latin typeface="+mj-lt"/>
              </a:rPr>
              <a:t>esasen</a:t>
            </a:r>
            <a:r>
              <a:rPr lang="en-US" altLang="tr-TR" sz="2800" dirty="0" smtClean="0">
                <a:solidFill>
                  <a:schemeClr val="tx2"/>
                </a:solidFill>
                <a:latin typeface="+mj-lt"/>
              </a:rPr>
              <a:t> </a:t>
            </a:r>
            <a:r>
              <a:rPr lang="en-US" altLang="tr-TR" sz="2800" dirty="0" err="1" smtClean="0">
                <a:solidFill>
                  <a:schemeClr val="tx2"/>
                </a:solidFill>
                <a:latin typeface="+mj-lt"/>
              </a:rPr>
              <a:t>kömür</a:t>
            </a:r>
            <a:r>
              <a:rPr lang="en-US" altLang="tr-TR" sz="2800" dirty="0" smtClean="0">
                <a:solidFill>
                  <a:schemeClr val="tx2"/>
                </a:solidFill>
                <a:latin typeface="+mj-lt"/>
              </a:rPr>
              <a:t> </a:t>
            </a:r>
            <a:r>
              <a:rPr lang="en-US" altLang="tr-TR" sz="2800" dirty="0" err="1" smtClean="0">
                <a:solidFill>
                  <a:schemeClr val="tx2"/>
                </a:solidFill>
                <a:latin typeface="+mj-lt"/>
              </a:rPr>
              <a:t>üretimini</a:t>
            </a:r>
            <a:r>
              <a:rPr lang="en-US" altLang="tr-TR" sz="2800" dirty="0" smtClean="0">
                <a:solidFill>
                  <a:schemeClr val="tx2"/>
                </a:solidFill>
                <a:latin typeface="+mj-lt"/>
              </a:rPr>
              <a:t> </a:t>
            </a:r>
            <a:r>
              <a:rPr lang="en-US" altLang="tr-TR" sz="2800" dirty="0" err="1" smtClean="0">
                <a:solidFill>
                  <a:schemeClr val="tx2"/>
                </a:solidFill>
                <a:latin typeface="+mj-lt"/>
              </a:rPr>
              <a:t>arttırmak</a:t>
            </a:r>
            <a:r>
              <a:rPr lang="en-US" altLang="tr-TR" sz="2800" dirty="0" smtClean="0">
                <a:solidFill>
                  <a:schemeClr val="tx2"/>
                </a:solidFill>
                <a:latin typeface="+mj-lt"/>
              </a:rPr>
              <a:t> </a:t>
            </a:r>
            <a:r>
              <a:rPr lang="en-US" altLang="tr-TR" sz="2800" dirty="0" err="1" smtClean="0">
                <a:solidFill>
                  <a:schemeClr val="tx2"/>
                </a:solidFill>
                <a:latin typeface="+mj-lt"/>
              </a:rPr>
              <a:t>amacıyla</a:t>
            </a:r>
            <a:r>
              <a:rPr lang="en-US" altLang="tr-TR" sz="2800" dirty="0" smtClean="0">
                <a:solidFill>
                  <a:schemeClr val="tx2"/>
                </a:solidFill>
                <a:latin typeface="+mj-lt"/>
              </a:rPr>
              <a:t> </a:t>
            </a:r>
            <a:r>
              <a:rPr lang="en-US" altLang="tr-TR" sz="2800" dirty="0" err="1" smtClean="0">
                <a:solidFill>
                  <a:schemeClr val="tx2"/>
                </a:solidFill>
                <a:latin typeface="+mj-lt"/>
              </a:rPr>
              <a:t>çıkarılan</a:t>
            </a:r>
            <a:r>
              <a:rPr lang="en-US" altLang="tr-TR" sz="2800" dirty="0" smtClean="0">
                <a:solidFill>
                  <a:schemeClr val="tx2"/>
                </a:solidFill>
                <a:latin typeface="+mj-lt"/>
              </a:rPr>
              <a:t> </a:t>
            </a:r>
            <a:r>
              <a:rPr lang="en-US" altLang="tr-TR" sz="2800" dirty="0" smtClean="0">
                <a:latin typeface="+mj-lt"/>
              </a:rPr>
              <a:t>186</a:t>
            </a:r>
            <a:r>
              <a:rPr lang="tr-TR" altLang="tr-TR" sz="2800" dirty="0" smtClean="0">
                <a:latin typeface="+mj-lt"/>
              </a:rPr>
              <a:t>5</a:t>
            </a:r>
            <a:r>
              <a:rPr lang="en-US" altLang="tr-TR" sz="2800" dirty="0" smtClean="0">
                <a:latin typeface="+mj-lt"/>
              </a:rPr>
              <a:t> </a:t>
            </a:r>
            <a:r>
              <a:rPr lang="en-US" altLang="tr-TR" sz="2800" dirty="0" err="1" smtClean="0">
                <a:latin typeface="+mj-lt"/>
              </a:rPr>
              <a:t>tarihli</a:t>
            </a:r>
            <a:r>
              <a:rPr lang="en-US" altLang="tr-TR" sz="2800" dirty="0" smtClean="0">
                <a:latin typeface="+mj-lt"/>
              </a:rPr>
              <a:t> </a:t>
            </a:r>
            <a:r>
              <a:rPr lang="en-US" altLang="tr-TR" sz="2800" dirty="0" err="1" smtClean="0">
                <a:latin typeface="+mj-lt"/>
              </a:rPr>
              <a:t>Dilaver</a:t>
            </a:r>
            <a:r>
              <a:rPr lang="en-US" altLang="tr-TR" sz="2800" dirty="0" smtClean="0">
                <a:latin typeface="+mj-lt"/>
              </a:rPr>
              <a:t> </a:t>
            </a:r>
            <a:r>
              <a:rPr lang="en-US" altLang="tr-TR" sz="2800" dirty="0" err="1" smtClean="0">
                <a:latin typeface="+mj-lt"/>
              </a:rPr>
              <a:t>Paşa</a:t>
            </a:r>
            <a:r>
              <a:rPr lang="en-US" altLang="tr-TR" sz="2800" dirty="0" smtClean="0">
                <a:latin typeface="+mj-lt"/>
              </a:rPr>
              <a:t> </a:t>
            </a:r>
            <a:r>
              <a:rPr lang="en-US" altLang="tr-TR" sz="2800" dirty="0" err="1" smtClean="0">
                <a:latin typeface="+mj-lt"/>
              </a:rPr>
              <a:t>Nizamnamesi</a:t>
            </a:r>
            <a:r>
              <a:rPr lang="tr-TR" altLang="tr-TR" sz="2800" dirty="0" smtClean="0">
                <a:latin typeface="+mj-lt"/>
              </a:rPr>
              <a:t>’</a:t>
            </a:r>
            <a:r>
              <a:rPr lang="en-US" altLang="tr-TR" sz="2800" dirty="0" smtClean="0">
                <a:latin typeface="+mj-lt"/>
              </a:rPr>
              <a:t>dir. </a:t>
            </a:r>
            <a:endParaRPr lang="tr-TR" altLang="tr-TR" sz="2800" dirty="0" smtClean="0">
              <a:latin typeface="+mj-lt"/>
            </a:endParaRPr>
          </a:p>
          <a:p>
            <a:pPr eaLnBrk="1" hangingPunct="1">
              <a:lnSpc>
                <a:spcPct val="80000"/>
              </a:lnSpc>
            </a:pPr>
            <a:endParaRPr lang="tr-TR" altLang="tr-TR" sz="2800" dirty="0" smtClean="0">
              <a:latin typeface="+mj-lt"/>
            </a:endParaRPr>
          </a:p>
          <a:p>
            <a:pPr eaLnBrk="1" hangingPunct="1">
              <a:lnSpc>
                <a:spcPct val="80000"/>
              </a:lnSpc>
            </a:pPr>
            <a:r>
              <a:rPr lang="en-US" altLang="tr-TR" sz="2800" dirty="0" smtClean="0">
                <a:solidFill>
                  <a:schemeClr val="tx2"/>
                </a:solidFill>
                <a:latin typeface="+mj-lt"/>
              </a:rPr>
              <a:t>Bu </a:t>
            </a:r>
            <a:r>
              <a:rPr lang="en-US" altLang="tr-TR" sz="2800" dirty="0" err="1" smtClean="0">
                <a:solidFill>
                  <a:schemeClr val="tx2"/>
                </a:solidFill>
                <a:latin typeface="+mj-lt"/>
              </a:rPr>
              <a:t>Nizamname</a:t>
            </a:r>
            <a:r>
              <a:rPr lang="en-US" altLang="tr-TR" sz="2800" dirty="0" smtClean="0">
                <a:solidFill>
                  <a:schemeClr val="tx2"/>
                </a:solidFill>
                <a:latin typeface="+mj-lt"/>
              </a:rPr>
              <a:t> </a:t>
            </a:r>
            <a:r>
              <a:rPr lang="en-US" altLang="tr-TR" sz="2800" dirty="0" err="1" smtClean="0">
                <a:solidFill>
                  <a:schemeClr val="tx2"/>
                </a:solidFill>
                <a:latin typeface="+mj-lt"/>
              </a:rPr>
              <a:t>ve</a:t>
            </a:r>
            <a:r>
              <a:rPr lang="en-US" altLang="tr-TR" sz="2800" dirty="0" smtClean="0">
                <a:solidFill>
                  <a:schemeClr val="tx2"/>
                </a:solidFill>
                <a:latin typeface="+mj-lt"/>
              </a:rPr>
              <a:t> </a:t>
            </a:r>
            <a:r>
              <a:rPr lang="en-US" altLang="tr-TR" sz="2800" dirty="0" smtClean="0">
                <a:latin typeface="+mj-lt"/>
              </a:rPr>
              <a:t>1869 </a:t>
            </a:r>
            <a:r>
              <a:rPr lang="en-US" altLang="tr-TR" sz="2800" dirty="0" err="1" smtClean="0">
                <a:latin typeface="+mj-lt"/>
              </a:rPr>
              <a:t>tarihli</a:t>
            </a:r>
            <a:r>
              <a:rPr lang="en-US" altLang="tr-TR" sz="2800" dirty="0" smtClean="0">
                <a:latin typeface="+mj-lt"/>
              </a:rPr>
              <a:t> </a:t>
            </a:r>
            <a:r>
              <a:rPr lang="en-US" altLang="tr-TR" sz="2800" dirty="0" err="1" smtClean="0">
                <a:latin typeface="+mj-lt"/>
              </a:rPr>
              <a:t>Maadin</a:t>
            </a:r>
            <a:r>
              <a:rPr lang="en-US" altLang="tr-TR" sz="2800" dirty="0" smtClean="0">
                <a:latin typeface="+mj-lt"/>
              </a:rPr>
              <a:t> </a:t>
            </a:r>
            <a:r>
              <a:rPr lang="en-US" altLang="tr-TR" sz="2800" dirty="0" err="1" smtClean="0">
                <a:latin typeface="+mj-lt"/>
              </a:rPr>
              <a:t>Nizamnamesi</a:t>
            </a:r>
            <a:r>
              <a:rPr lang="en-US" altLang="tr-TR" sz="2800" dirty="0" smtClean="0">
                <a:solidFill>
                  <a:schemeClr val="tx2"/>
                </a:solidFill>
                <a:latin typeface="+mj-lt"/>
              </a:rPr>
              <a:t> </a:t>
            </a:r>
            <a:r>
              <a:rPr lang="en-US" altLang="tr-TR" sz="2800" dirty="0" err="1" smtClean="0">
                <a:solidFill>
                  <a:schemeClr val="tx2"/>
                </a:solidFill>
                <a:latin typeface="+mj-lt"/>
              </a:rPr>
              <a:t>ile</a:t>
            </a:r>
            <a:r>
              <a:rPr lang="en-US" altLang="tr-TR" sz="2800" dirty="0" smtClean="0">
                <a:solidFill>
                  <a:schemeClr val="tx2"/>
                </a:solidFill>
                <a:latin typeface="+mj-lt"/>
              </a:rPr>
              <a:t> </a:t>
            </a:r>
            <a:r>
              <a:rPr lang="en-US" altLang="tr-TR" sz="2800" dirty="0" err="1" smtClean="0">
                <a:solidFill>
                  <a:schemeClr val="tx2"/>
                </a:solidFill>
                <a:latin typeface="+mj-lt"/>
              </a:rPr>
              <a:t>işçilerin</a:t>
            </a:r>
            <a:r>
              <a:rPr lang="en-US" altLang="tr-TR" sz="2800" dirty="0" smtClean="0">
                <a:solidFill>
                  <a:schemeClr val="tx2"/>
                </a:solidFill>
                <a:latin typeface="+mj-lt"/>
              </a:rPr>
              <a:t> </a:t>
            </a:r>
            <a:r>
              <a:rPr lang="en-US" altLang="tr-TR" sz="2800" dirty="0" err="1" smtClean="0">
                <a:solidFill>
                  <a:srgbClr val="C00000"/>
                </a:solidFill>
                <a:latin typeface="+mj-lt"/>
              </a:rPr>
              <a:t>dinlenme</a:t>
            </a:r>
            <a:r>
              <a:rPr lang="en-US" altLang="tr-TR" sz="2800" dirty="0" smtClean="0">
                <a:solidFill>
                  <a:srgbClr val="C00000"/>
                </a:solidFill>
                <a:latin typeface="+mj-lt"/>
              </a:rPr>
              <a:t> </a:t>
            </a:r>
            <a:r>
              <a:rPr lang="en-US" altLang="tr-TR" sz="2800" dirty="0" err="1" smtClean="0">
                <a:solidFill>
                  <a:srgbClr val="C00000"/>
                </a:solidFill>
                <a:latin typeface="+mj-lt"/>
              </a:rPr>
              <a:t>ve</a:t>
            </a:r>
            <a:r>
              <a:rPr lang="en-US" altLang="tr-TR" sz="2800" dirty="0" smtClean="0">
                <a:solidFill>
                  <a:srgbClr val="C00000"/>
                </a:solidFill>
                <a:latin typeface="+mj-lt"/>
              </a:rPr>
              <a:t> </a:t>
            </a:r>
            <a:r>
              <a:rPr lang="en-US" altLang="tr-TR" sz="2800" dirty="0" err="1" smtClean="0">
                <a:solidFill>
                  <a:srgbClr val="C00000"/>
                </a:solidFill>
                <a:latin typeface="+mj-lt"/>
              </a:rPr>
              <a:t>tatil</a:t>
            </a:r>
            <a:r>
              <a:rPr lang="en-US" altLang="tr-TR" sz="2800" dirty="0" smtClean="0">
                <a:solidFill>
                  <a:srgbClr val="C00000"/>
                </a:solidFill>
                <a:latin typeface="+mj-lt"/>
              </a:rPr>
              <a:t> </a:t>
            </a:r>
            <a:r>
              <a:rPr lang="en-US" altLang="tr-TR" sz="2800" dirty="0" err="1" smtClean="0">
                <a:solidFill>
                  <a:srgbClr val="C00000"/>
                </a:solidFill>
                <a:latin typeface="+mj-lt"/>
              </a:rPr>
              <a:t>zamanları</a:t>
            </a:r>
            <a:r>
              <a:rPr lang="en-US" altLang="tr-TR" sz="2800" dirty="0" smtClean="0">
                <a:solidFill>
                  <a:srgbClr val="C00000"/>
                </a:solidFill>
                <a:latin typeface="+mj-lt"/>
              </a:rPr>
              <a:t>, </a:t>
            </a:r>
            <a:r>
              <a:rPr lang="en-US" altLang="tr-TR" sz="2800" dirty="0" err="1" smtClean="0">
                <a:solidFill>
                  <a:srgbClr val="C00000"/>
                </a:solidFill>
                <a:latin typeface="+mj-lt"/>
              </a:rPr>
              <a:t>çalışma</a:t>
            </a:r>
            <a:r>
              <a:rPr lang="en-US" altLang="tr-TR" sz="2800" dirty="0" smtClean="0">
                <a:solidFill>
                  <a:srgbClr val="C00000"/>
                </a:solidFill>
                <a:latin typeface="+mj-lt"/>
              </a:rPr>
              <a:t> </a:t>
            </a:r>
            <a:r>
              <a:rPr lang="en-US" altLang="tr-TR" sz="2800" dirty="0" err="1" smtClean="0">
                <a:solidFill>
                  <a:srgbClr val="C00000"/>
                </a:solidFill>
                <a:latin typeface="+mj-lt"/>
              </a:rPr>
              <a:t>saatleri</a:t>
            </a:r>
            <a:r>
              <a:rPr lang="en-US" altLang="tr-TR" sz="2800" dirty="0" smtClean="0">
                <a:solidFill>
                  <a:srgbClr val="C00000"/>
                </a:solidFill>
                <a:latin typeface="+mj-lt"/>
              </a:rPr>
              <a:t>, </a:t>
            </a:r>
            <a:r>
              <a:rPr lang="en-US" altLang="tr-TR" sz="2800" dirty="0" err="1" smtClean="0">
                <a:solidFill>
                  <a:srgbClr val="C00000"/>
                </a:solidFill>
                <a:latin typeface="+mj-lt"/>
              </a:rPr>
              <a:t>ücretleri</a:t>
            </a:r>
            <a:r>
              <a:rPr lang="en-US" altLang="tr-TR" sz="2800" dirty="0" smtClean="0">
                <a:solidFill>
                  <a:srgbClr val="C00000"/>
                </a:solidFill>
                <a:latin typeface="+mj-lt"/>
              </a:rPr>
              <a:t>, </a:t>
            </a:r>
            <a:r>
              <a:rPr lang="en-US" altLang="tr-TR" sz="2800" dirty="0" err="1" smtClean="0">
                <a:solidFill>
                  <a:srgbClr val="C00000"/>
                </a:solidFill>
                <a:latin typeface="+mj-lt"/>
              </a:rPr>
              <a:t>barınma</a:t>
            </a:r>
            <a:r>
              <a:rPr lang="en-US" altLang="tr-TR" sz="2800" dirty="0" smtClean="0">
                <a:solidFill>
                  <a:srgbClr val="C00000"/>
                </a:solidFill>
                <a:latin typeface="+mj-lt"/>
              </a:rPr>
              <a:t> </a:t>
            </a:r>
            <a:r>
              <a:rPr lang="en-US" altLang="tr-TR" sz="2800" dirty="0" err="1" smtClean="0">
                <a:solidFill>
                  <a:srgbClr val="C00000"/>
                </a:solidFill>
                <a:latin typeface="+mj-lt"/>
              </a:rPr>
              <a:t>ve</a:t>
            </a:r>
            <a:r>
              <a:rPr lang="en-US" altLang="tr-TR" sz="2800" dirty="0" smtClean="0">
                <a:solidFill>
                  <a:srgbClr val="C00000"/>
                </a:solidFill>
                <a:latin typeface="+mj-lt"/>
              </a:rPr>
              <a:t> </a:t>
            </a:r>
            <a:r>
              <a:rPr lang="en-US" altLang="tr-TR" sz="2800" dirty="0" err="1" smtClean="0">
                <a:solidFill>
                  <a:srgbClr val="C00000"/>
                </a:solidFill>
                <a:latin typeface="+mj-lt"/>
              </a:rPr>
              <a:t>iş</a:t>
            </a:r>
            <a:r>
              <a:rPr lang="en-US" altLang="tr-TR" sz="2800" dirty="0" smtClean="0">
                <a:solidFill>
                  <a:srgbClr val="C00000"/>
                </a:solidFill>
                <a:latin typeface="+mj-lt"/>
              </a:rPr>
              <a:t> </a:t>
            </a:r>
            <a:r>
              <a:rPr lang="en-US" altLang="tr-TR" sz="2800" dirty="0" err="1" smtClean="0">
                <a:solidFill>
                  <a:srgbClr val="C00000"/>
                </a:solidFill>
                <a:latin typeface="+mj-lt"/>
              </a:rPr>
              <a:t>kazalarına</a:t>
            </a:r>
            <a:r>
              <a:rPr lang="en-US" altLang="tr-TR" sz="2800" dirty="0" smtClean="0">
                <a:solidFill>
                  <a:srgbClr val="C00000"/>
                </a:solidFill>
                <a:latin typeface="+mj-lt"/>
              </a:rPr>
              <a:t> </a:t>
            </a:r>
            <a:r>
              <a:rPr lang="en-US" altLang="tr-TR" sz="2800" dirty="0" err="1" smtClean="0">
                <a:solidFill>
                  <a:srgbClr val="C00000"/>
                </a:solidFill>
                <a:latin typeface="+mj-lt"/>
              </a:rPr>
              <a:t>karşı</a:t>
            </a:r>
            <a:r>
              <a:rPr lang="en-US" altLang="tr-TR" sz="2800" dirty="0" smtClean="0">
                <a:solidFill>
                  <a:srgbClr val="C00000"/>
                </a:solidFill>
                <a:latin typeface="+mj-lt"/>
              </a:rPr>
              <a:t> </a:t>
            </a:r>
            <a:r>
              <a:rPr lang="en-US" altLang="tr-TR" sz="2800" dirty="0" err="1" smtClean="0">
                <a:solidFill>
                  <a:srgbClr val="C00000"/>
                </a:solidFill>
                <a:latin typeface="+mj-lt"/>
              </a:rPr>
              <a:t>koruyucu</a:t>
            </a:r>
            <a:r>
              <a:rPr lang="en-US" altLang="tr-TR" sz="2800" dirty="0" smtClean="0">
                <a:solidFill>
                  <a:srgbClr val="C00000"/>
                </a:solidFill>
                <a:latin typeface="+mj-lt"/>
              </a:rPr>
              <a:t> </a:t>
            </a:r>
            <a:r>
              <a:rPr lang="en-US" altLang="tr-TR" sz="2800" dirty="0" err="1" smtClean="0">
                <a:solidFill>
                  <a:srgbClr val="C00000"/>
                </a:solidFill>
                <a:latin typeface="+mj-lt"/>
              </a:rPr>
              <a:t>önlemler</a:t>
            </a:r>
            <a:r>
              <a:rPr lang="en-US" altLang="tr-TR" sz="2800" dirty="0" smtClean="0">
                <a:solidFill>
                  <a:srgbClr val="C00000"/>
                </a:solidFill>
                <a:latin typeface="+mj-lt"/>
              </a:rPr>
              <a:t>, </a:t>
            </a:r>
            <a:r>
              <a:rPr lang="en-US" altLang="tr-TR" sz="2800" dirty="0" err="1" smtClean="0">
                <a:solidFill>
                  <a:srgbClr val="C00000"/>
                </a:solidFill>
                <a:latin typeface="+mj-lt"/>
              </a:rPr>
              <a:t>iş</a:t>
            </a:r>
            <a:r>
              <a:rPr lang="en-US" altLang="tr-TR" sz="2800" dirty="0" smtClean="0">
                <a:solidFill>
                  <a:srgbClr val="C00000"/>
                </a:solidFill>
                <a:latin typeface="+mj-lt"/>
              </a:rPr>
              <a:t> </a:t>
            </a:r>
            <a:r>
              <a:rPr lang="en-US" altLang="tr-TR" sz="2800" dirty="0" err="1" smtClean="0">
                <a:solidFill>
                  <a:srgbClr val="C00000"/>
                </a:solidFill>
                <a:latin typeface="+mj-lt"/>
              </a:rPr>
              <a:t>kazasına</a:t>
            </a:r>
            <a:r>
              <a:rPr lang="en-US" altLang="tr-TR" sz="2800" dirty="0" smtClean="0">
                <a:solidFill>
                  <a:srgbClr val="C00000"/>
                </a:solidFill>
                <a:latin typeface="+mj-lt"/>
              </a:rPr>
              <a:t> </a:t>
            </a:r>
            <a:r>
              <a:rPr lang="en-US" altLang="tr-TR" sz="2800" dirty="0" err="1" smtClean="0">
                <a:solidFill>
                  <a:srgbClr val="C00000"/>
                </a:solidFill>
                <a:latin typeface="+mj-lt"/>
              </a:rPr>
              <a:t>uğrayan</a:t>
            </a:r>
            <a:r>
              <a:rPr lang="en-US" altLang="tr-TR" sz="2800" dirty="0" smtClean="0">
                <a:solidFill>
                  <a:srgbClr val="C00000"/>
                </a:solidFill>
                <a:latin typeface="+mj-lt"/>
              </a:rPr>
              <a:t> </a:t>
            </a:r>
            <a:r>
              <a:rPr lang="en-US" altLang="tr-TR" sz="2800" dirty="0" err="1" smtClean="0">
                <a:solidFill>
                  <a:srgbClr val="C00000"/>
                </a:solidFill>
                <a:latin typeface="+mj-lt"/>
              </a:rPr>
              <a:t>işçilere</a:t>
            </a:r>
            <a:r>
              <a:rPr lang="en-US" altLang="tr-TR" sz="2800" dirty="0" smtClean="0">
                <a:solidFill>
                  <a:srgbClr val="C00000"/>
                </a:solidFill>
                <a:latin typeface="+mj-lt"/>
              </a:rPr>
              <a:t> </a:t>
            </a:r>
            <a:r>
              <a:rPr lang="en-US" altLang="tr-TR" sz="2800" dirty="0" err="1" smtClean="0">
                <a:solidFill>
                  <a:srgbClr val="C00000"/>
                </a:solidFill>
                <a:latin typeface="+mj-lt"/>
              </a:rPr>
              <a:t>ve</a:t>
            </a:r>
            <a:r>
              <a:rPr lang="en-US" altLang="tr-TR" sz="2800" dirty="0" smtClean="0">
                <a:solidFill>
                  <a:srgbClr val="C00000"/>
                </a:solidFill>
                <a:latin typeface="+mj-lt"/>
              </a:rPr>
              <a:t> </a:t>
            </a:r>
            <a:r>
              <a:rPr lang="en-US" altLang="tr-TR" sz="2800" dirty="0" err="1" smtClean="0">
                <a:solidFill>
                  <a:srgbClr val="C00000"/>
                </a:solidFill>
                <a:latin typeface="+mj-lt"/>
              </a:rPr>
              <a:t>ölümleri</a:t>
            </a:r>
            <a:r>
              <a:rPr lang="en-US" altLang="tr-TR" sz="2800" dirty="0" smtClean="0">
                <a:solidFill>
                  <a:srgbClr val="C00000"/>
                </a:solidFill>
                <a:latin typeface="+mj-lt"/>
              </a:rPr>
              <a:t> </a:t>
            </a:r>
            <a:r>
              <a:rPr lang="en-US" altLang="tr-TR" sz="2800" dirty="0" err="1" smtClean="0">
                <a:solidFill>
                  <a:srgbClr val="C00000"/>
                </a:solidFill>
                <a:latin typeface="+mj-lt"/>
              </a:rPr>
              <a:t>halinde</a:t>
            </a:r>
            <a:r>
              <a:rPr lang="en-US" altLang="tr-TR" sz="2800" dirty="0" smtClean="0">
                <a:solidFill>
                  <a:srgbClr val="C00000"/>
                </a:solidFill>
                <a:latin typeface="+mj-lt"/>
              </a:rPr>
              <a:t> </a:t>
            </a:r>
            <a:r>
              <a:rPr lang="en-US" altLang="tr-TR" sz="2800" dirty="0" err="1" smtClean="0">
                <a:solidFill>
                  <a:srgbClr val="C00000"/>
                </a:solidFill>
                <a:latin typeface="+mj-lt"/>
              </a:rPr>
              <a:t>aileleri</a:t>
            </a:r>
            <a:r>
              <a:rPr lang="tr-TR" altLang="tr-TR" sz="2800" dirty="0" smtClean="0">
                <a:solidFill>
                  <a:srgbClr val="C00000"/>
                </a:solidFill>
                <a:latin typeface="+mj-lt"/>
              </a:rPr>
              <a:t>ne</a:t>
            </a:r>
            <a:r>
              <a:rPr lang="en-US" altLang="tr-TR" sz="2800" dirty="0" smtClean="0">
                <a:solidFill>
                  <a:srgbClr val="C00000"/>
                </a:solidFill>
                <a:latin typeface="+mj-lt"/>
              </a:rPr>
              <a:t> </a:t>
            </a:r>
            <a:r>
              <a:rPr lang="en-US" altLang="tr-TR" sz="2800" dirty="0" err="1" smtClean="0">
                <a:solidFill>
                  <a:srgbClr val="C00000"/>
                </a:solidFill>
                <a:latin typeface="+mj-lt"/>
              </a:rPr>
              <a:t>tazminat</a:t>
            </a:r>
            <a:r>
              <a:rPr lang="en-US" altLang="tr-TR" sz="2800" dirty="0" smtClean="0">
                <a:solidFill>
                  <a:srgbClr val="C00000"/>
                </a:solidFill>
                <a:latin typeface="+mj-lt"/>
              </a:rPr>
              <a:t> </a:t>
            </a:r>
            <a:r>
              <a:rPr lang="tr-TR" altLang="tr-TR" sz="2800" dirty="0" smtClean="0">
                <a:solidFill>
                  <a:srgbClr val="C00000"/>
                </a:solidFill>
                <a:latin typeface="+mj-lt"/>
              </a:rPr>
              <a:t>ödenmesi</a:t>
            </a:r>
            <a:r>
              <a:rPr lang="en-US" altLang="tr-TR" sz="2800" dirty="0" smtClean="0">
                <a:solidFill>
                  <a:srgbClr val="C00000"/>
                </a:solidFill>
                <a:latin typeface="+mj-lt"/>
              </a:rPr>
              <a:t> </a:t>
            </a:r>
            <a:r>
              <a:rPr lang="en-US" altLang="tr-TR" sz="2800" dirty="0" err="1" smtClean="0">
                <a:solidFill>
                  <a:schemeClr val="tx2"/>
                </a:solidFill>
                <a:latin typeface="+mj-lt"/>
              </a:rPr>
              <a:t>şeklinde</a:t>
            </a:r>
            <a:r>
              <a:rPr lang="en-US" altLang="tr-TR" sz="2800" dirty="0" smtClean="0">
                <a:solidFill>
                  <a:schemeClr val="tx2"/>
                </a:solidFill>
                <a:latin typeface="+mj-lt"/>
              </a:rPr>
              <a:t> </a:t>
            </a:r>
            <a:r>
              <a:rPr lang="en-US" altLang="tr-TR" sz="2800" dirty="0" err="1" smtClean="0">
                <a:solidFill>
                  <a:schemeClr val="tx2"/>
                </a:solidFill>
                <a:latin typeface="+mj-lt"/>
              </a:rPr>
              <a:t>getirilen</a:t>
            </a:r>
            <a:r>
              <a:rPr lang="en-US" altLang="tr-TR" sz="2800" dirty="0" smtClean="0">
                <a:solidFill>
                  <a:schemeClr val="tx2"/>
                </a:solidFill>
                <a:latin typeface="+mj-lt"/>
              </a:rPr>
              <a:t> </a:t>
            </a:r>
            <a:r>
              <a:rPr lang="en-US" altLang="tr-TR" sz="2800" dirty="0" err="1" smtClean="0">
                <a:solidFill>
                  <a:schemeClr val="tx2"/>
                </a:solidFill>
                <a:latin typeface="+mj-lt"/>
              </a:rPr>
              <a:t>hükümler</a:t>
            </a:r>
            <a:r>
              <a:rPr lang="en-US" altLang="tr-TR" sz="2800" dirty="0" smtClean="0">
                <a:solidFill>
                  <a:schemeClr val="tx2"/>
                </a:solidFill>
                <a:latin typeface="+mj-lt"/>
              </a:rPr>
              <a:t>, </a:t>
            </a:r>
            <a:r>
              <a:rPr lang="tr-TR" altLang="tr-TR" sz="2800" dirty="0" smtClean="0">
                <a:latin typeface="+mj-lt"/>
              </a:rPr>
              <a:t>bu alanda düzenlenmiş </a:t>
            </a:r>
            <a:r>
              <a:rPr lang="en-US" altLang="tr-TR" sz="2800" dirty="0" smtClean="0">
                <a:latin typeface="+mj-lt"/>
              </a:rPr>
              <a:t>ilk </a:t>
            </a:r>
            <a:r>
              <a:rPr lang="en-US" altLang="tr-TR" sz="2800" dirty="0" err="1" smtClean="0">
                <a:latin typeface="+mj-lt"/>
              </a:rPr>
              <a:t>belgeler</a:t>
            </a:r>
            <a:r>
              <a:rPr lang="en-US" altLang="tr-TR" sz="2800" dirty="0" smtClean="0">
                <a:latin typeface="+mj-lt"/>
              </a:rPr>
              <a:t> </a:t>
            </a:r>
            <a:r>
              <a:rPr lang="en-US" altLang="tr-TR" sz="2800" dirty="0" err="1" smtClean="0">
                <a:latin typeface="+mj-lt"/>
              </a:rPr>
              <a:t>ve</a:t>
            </a:r>
            <a:r>
              <a:rPr lang="en-US" altLang="tr-TR" sz="2800" dirty="0" smtClean="0">
                <a:latin typeface="+mj-lt"/>
              </a:rPr>
              <a:t> </a:t>
            </a:r>
            <a:r>
              <a:rPr lang="en-US" altLang="tr-TR" sz="2800" dirty="0" err="1" smtClean="0">
                <a:latin typeface="+mj-lt"/>
              </a:rPr>
              <a:t>çalışmalar</a:t>
            </a:r>
            <a:r>
              <a:rPr lang="en-US" altLang="tr-TR" sz="2800" dirty="0" smtClean="0">
                <a:latin typeface="+mj-lt"/>
              </a:rPr>
              <a:t> </a:t>
            </a:r>
            <a:r>
              <a:rPr lang="en-US" altLang="tr-TR" sz="2800" dirty="0" err="1" smtClean="0">
                <a:latin typeface="+mj-lt"/>
              </a:rPr>
              <a:t>olma</a:t>
            </a:r>
            <a:r>
              <a:rPr lang="tr-TR" altLang="tr-TR" sz="2800" dirty="0" err="1" smtClean="0">
                <a:latin typeface="+mj-lt"/>
              </a:rPr>
              <a:t>ları</a:t>
            </a:r>
            <a:r>
              <a:rPr lang="en-US" altLang="tr-TR" sz="2800" dirty="0" smtClean="0">
                <a:latin typeface="+mj-lt"/>
              </a:rPr>
              <a:t> </a:t>
            </a:r>
            <a:r>
              <a:rPr lang="en-US" altLang="tr-TR" sz="2800" dirty="0" err="1" smtClean="0">
                <a:latin typeface="+mj-lt"/>
              </a:rPr>
              <a:t>bakımından</a:t>
            </a:r>
            <a:r>
              <a:rPr lang="en-US" altLang="tr-TR" sz="2800" dirty="0" smtClean="0">
                <a:latin typeface="+mj-lt"/>
              </a:rPr>
              <a:t> </a:t>
            </a:r>
            <a:r>
              <a:rPr lang="en-US" altLang="tr-TR" sz="2800" dirty="0" err="1" smtClean="0">
                <a:latin typeface="+mj-lt"/>
              </a:rPr>
              <a:t>önemlidir</a:t>
            </a:r>
            <a:r>
              <a:rPr lang="tr-TR" altLang="tr-TR" sz="2800" dirty="0" err="1" smtClean="0">
                <a:latin typeface="+mj-lt"/>
              </a:rPr>
              <a:t>ler</a:t>
            </a:r>
            <a:r>
              <a:rPr lang="en-US" altLang="tr-TR" sz="2800" dirty="0" smtClean="0">
                <a:latin typeface="+mj-lt"/>
              </a:rPr>
              <a:t>. </a:t>
            </a:r>
          </a:p>
        </p:txBody>
      </p:sp>
    </p:spTree>
    <p:extLst>
      <p:ext uri="{BB962C8B-B14F-4D97-AF65-F5344CB8AC3E}">
        <p14:creationId xmlns:p14="http://schemas.microsoft.com/office/powerpoint/2010/main" val="347734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5"/>
          <p:cNvSpPr txBox="1"/>
          <p:nvPr/>
        </p:nvSpPr>
        <p:spPr bwMode="auto">
          <a:xfrm>
            <a:off x="2667000" y="5508625"/>
            <a:ext cx="179388" cy="519113"/>
          </a:xfrm>
          <a:prstGeom prst="rect">
            <a:avLst/>
          </a:prstGeom>
          <a:noFill/>
        </p:spPr>
        <p:txBody>
          <a:bodyPr wrap="none">
            <a:spAutoFit/>
          </a:bodyPr>
          <a:lstStyle/>
          <a:p>
            <a:pPr fontAlgn="auto">
              <a:spcBef>
                <a:spcPts val="0"/>
              </a:spcBef>
              <a:spcAft>
                <a:spcPts val="0"/>
              </a:spcAft>
              <a:defRPr/>
            </a:pPr>
            <a:endParaRPr lang="tr-TR" dirty="0">
              <a:solidFill>
                <a:schemeClr val="accent1">
                  <a:lumMod val="75000"/>
                </a:schemeClr>
              </a:solidFill>
              <a:latin typeface="+mn-lt"/>
              <a:cs typeface="Arial" pitchFamily="34" charset="0"/>
            </a:endParaRPr>
          </a:p>
        </p:txBody>
      </p:sp>
      <p:sp>
        <p:nvSpPr>
          <p:cNvPr id="57350" name="12 Metin kutusu"/>
          <p:cNvSpPr txBox="1">
            <a:spLocks noChangeArrowheads="1"/>
          </p:cNvSpPr>
          <p:nvPr/>
        </p:nvSpPr>
        <p:spPr bwMode="auto">
          <a:xfrm>
            <a:off x="468313" y="500063"/>
            <a:ext cx="7104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r>
              <a:rPr lang="tr-TR" altLang="tr-TR" sz="3200" dirty="0">
                <a:solidFill>
                  <a:schemeClr val="tx1"/>
                </a:solidFill>
                <a:latin typeface="+mj-lt"/>
                <a:ea typeface="Calibri" pitchFamily="34" charset="0"/>
                <a:cs typeface="Andalus" pitchFamily="18" charset="-78"/>
              </a:rPr>
              <a:t>Sağlık Mevzuatında Ortak Dil   </a:t>
            </a:r>
          </a:p>
        </p:txBody>
      </p:sp>
      <p:sp>
        <p:nvSpPr>
          <p:cNvPr id="57351" name="7 Metin kutusu"/>
          <p:cNvSpPr txBox="1">
            <a:spLocks noChangeArrowheads="1"/>
          </p:cNvSpPr>
          <p:nvPr/>
        </p:nvSpPr>
        <p:spPr bwMode="auto">
          <a:xfrm>
            <a:off x="179512" y="1772816"/>
            <a:ext cx="60721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algn="just" eaLnBrk="1" hangingPunct="1"/>
            <a:r>
              <a:rPr lang="tr-TR" altLang="tr-TR" sz="2200" b="0" dirty="0">
                <a:solidFill>
                  <a:schemeClr val="tx1"/>
                </a:solidFill>
                <a:latin typeface="Arial Narrow" pitchFamily="34" charset="0"/>
              </a:rPr>
              <a:t>Osmanlı İmparatorluğu döneminde işçilerle ilgili iş sağlığı ve güvenliği konularında ilk özel tedbirler, Ereğli Kömür Bölgesi ile sınırlı olmak üzere 1865 yılında çıkarılan 186 tarihli Dilaver Paşa Nizamnamesidir. Bu Nizamname ve 1869 tarihli </a:t>
            </a:r>
            <a:r>
              <a:rPr lang="tr-TR" altLang="tr-TR" sz="2200" b="0" dirty="0" err="1">
                <a:solidFill>
                  <a:schemeClr val="tx1"/>
                </a:solidFill>
                <a:latin typeface="Arial Narrow" pitchFamily="34" charset="0"/>
              </a:rPr>
              <a:t>Maadin</a:t>
            </a:r>
            <a:r>
              <a:rPr lang="tr-TR" altLang="tr-TR" sz="2200" b="0" dirty="0">
                <a:solidFill>
                  <a:schemeClr val="tx1"/>
                </a:solidFill>
                <a:latin typeface="Arial Narrow" pitchFamily="34" charset="0"/>
              </a:rPr>
              <a:t> Nizamnamesi ile işçilerin dinlenme ve tatil zamanları, çalışma saatleri, ücretleri ve ücretlerin ödeme biçimi, barınma ve iş kazalarına karşı koruyucu önlemler, madenlerde bir doktor ve ilaçların bulundurulması, kaza halinde durumun derhal o yerdeki memura bildirilmesi, iş kazasına uğrayan işçilere ve ölümleri halinde ailelerine mahkemece kararlaştırılacak bir tazminat ve yardım parası verilmesi şeklinde getirilen hükümler, </a:t>
            </a:r>
            <a:r>
              <a:rPr lang="tr-TR" altLang="tr-TR" sz="2000" b="0" dirty="0">
                <a:solidFill>
                  <a:schemeClr val="tx1"/>
                </a:solidFill>
                <a:latin typeface="Arial Narrow" pitchFamily="34" charset="0"/>
              </a:rPr>
              <a:t>sosyal hayatı düzenleyen ilk belgeler</a:t>
            </a:r>
            <a:r>
              <a:rPr lang="tr-TR" altLang="tr-TR" b="0" dirty="0">
                <a:solidFill>
                  <a:schemeClr val="tx1"/>
                </a:solidFill>
                <a:latin typeface="Arial Narrow" pitchFamily="34" charset="0"/>
              </a:rPr>
              <a:t> </a:t>
            </a:r>
            <a:r>
              <a:rPr lang="tr-TR" altLang="tr-TR" sz="2200" b="0" dirty="0">
                <a:solidFill>
                  <a:schemeClr val="tx1"/>
                </a:solidFill>
                <a:latin typeface="Arial Narrow" pitchFamily="34" charset="0"/>
              </a:rPr>
              <a:t>ve çalışmalar olması bakımından önemlidir.</a:t>
            </a:r>
          </a:p>
        </p:txBody>
      </p:sp>
      <p:pic>
        <p:nvPicPr>
          <p:cNvPr id="57352" name="Picture 1" descr="C:\Users\is-guvenligi\Pictures\DLA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1916113"/>
            <a:ext cx="26066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72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7186C5D-F765-4A40-B7D0-947BA5161E05}" type="slidenum">
              <a:rPr lang="tr-TR" altLang="tr-TR" sz="1400" b="0" smtClean="0">
                <a:solidFill>
                  <a:schemeClr val="tx1"/>
                </a:solidFill>
              </a:rPr>
              <a:pPr eaLnBrk="1" hangingPunct="1"/>
              <a:t>55</a:t>
            </a:fld>
            <a:endParaRPr lang="tr-TR" altLang="tr-TR" sz="1400" b="0" smtClean="0">
              <a:solidFill>
                <a:schemeClr val="tx1"/>
              </a:solidFill>
            </a:endParaRPr>
          </a:p>
        </p:txBody>
      </p:sp>
      <p:sp>
        <p:nvSpPr>
          <p:cNvPr id="58371" name="Rectangle 2"/>
          <p:cNvSpPr>
            <a:spLocks noGrp="1" noChangeArrowheads="1"/>
          </p:cNvSpPr>
          <p:nvPr>
            <p:ph type="title"/>
          </p:nvPr>
        </p:nvSpPr>
        <p:spPr/>
        <p:txBody>
          <a:bodyPr/>
          <a:lstStyle/>
          <a:p>
            <a:pPr eaLnBrk="1" hangingPunct="1"/>
            <a:endParaRPr lang="en-US" altLang="tr-TR" smtClean="0">
              <a:latin typeface="+mj-lt"/>
            </a:endParaRPr>
          </a:p>
        </p:txBody>
      </p:sp>
      <p:pic>
        <p:nvPicPr>
          <p:cNvPr id="58373" name="Picture 5" descr="50693474r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15"/>
            <a:ext cx="9143999" cy="60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06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DA787DB-713C-40D3-8363-621A11DC1055}" type="slidenum">
              <a:rPr lang="tr-TR" altLang="tr-TR" sz="1400" b="0" smtClean="0">
                <a:solidFill>
                  <a:schemeClr val="tx1"/>
                </a:solidFill>
              </a:rPr>
              <a:pPr eaLnBrk="1" hangingPunct="1"/>
              <a:t>56</a:t>
            </a:fld>
            <a:endParaRPr lang="tr-TR" altLang="tr-TR" sz="1400" b="0" smtClean="0">
              <a:solidFill>
                <a:schemeClr val="tx1"/>
              </a:solidFill>
            </a:endParaRPr>
          </a:p>
        </p:txBody>
      </p:sp>
      <p:sp>
        <p:nvSpPr>
          <p:cNvPr id="59395" name="Rectangle 2"/>
          <p:cNvSpPr>
            <a:spLocks noGrp="1" noChangeArrowheads="1"/>
          </p:cNvSpPr>
          <p:nvPr>
            <p:ph type="title"/>
          </p:nvPr>
        </p:nvSpPr>
        <p:spPr>
          <a:xfrm>
            <a:off x="179388" y="260350"/>
            <a:ext cx="8569325" cy="1143000"/>
          </a:xfrm>
        </p:spPr>
        <p:txBody>
          <a:bodyPr/>
          <a:lstStyle/>
          <a:p>
            <a:pPr eaLnBrk="1" hangingPunct="1"/>
            <a:r>
              <a:rPr lang="tr-TR" altLang="tr-TR" sz="3200" b="1" dirty="0" smtClean="0">
                <a:latin typeface="+mj-lt"/>
              </a:rPr>
              <a:t>Birinci Büyük Millet Meclisi Dönemi </a:t>
            </a:r>
          </a:p>
        </p:txBody>
      </p:sp>
      <p:sp>
        <p:nvSpPr>
          <p:cNvPr id="59396" name="Rectangle 3"/>
          <p:cNvSpPr>
            <a:spLocks noGrp="1" noChangeArrowheads="1"/>
          </p:cNvSpPr>
          <p:nvPr>
            <p:ph type="body" idx="1"/>
          </p:nvPr>
        </p:nvSpPr>
        <p:spPr>
          <a:xfrm>
            <a:off x="179388" y="1628775"/>
            <a:ext cx="8785225" cy="4114800"/>
          </a:xfrm>
        </p:spPr>
        <p:txBody>
          <a:bodyPr/>
          <a:lstStyle/>
          <a:p>
            <a:pPr eaLnBrk="1" hangingPunct="1">
              <a:lnSpc>
                <a:spcPct val="90000"/>
              </a:lnSpc>
            </a:pPr>
            <a:r>
              <a:rPr lang="tr-TR" altLang="tr-TR" dirty="0" smtClean="0">
                <a:latin typeface="+mj-lt"/>
              </a:rPr>
              <a:t>Bu dönemde çalışma yaşamı ile ilgili ilk önlem </a:t>
            </a:r>
            <a:r>
              <a:rPr lang="tr-TR" altLang="tr-TR" b="1" dirty="0" smtClean="0">
                <a:solidFill>
                  <a:schemeClr val="tx2"/>
                </a:solidFill>
                <a:latin typeface="+mj-lt"/>
              </a:rPr>
              <a:t>1921 </a:t>
            </a:r>
            <a:r>
              <a:rPr lang="tr-TR" altLang="tr-TR" dirty="0" smtClean="0">
                <a:latin typeface="+mj-lt"/>
              </a:rPr>
              <a:t>yılında alınmıştır. </a:t>
            </a:r>
          </a:p>
          <a:p>
            <a:pPr eaLnBrk="1" hangingPunct="1">
              <a:lnSpc>
                <a:spcPct val="90000"/>
              </a:lnSpc>
            </a:pPr>
            <a:r>
              <a:rPr lang="tr-TR" altLang="tr-TR" dirty="0" smtClean="0">
                <a:latin typeface="+mj-lt"/>
              </a:rPr>
              <a:t>Bu  bağlamda, arka arkaya iki önemli  yasa çıkarılmıştır. </a:t>
            </a:r>
          </a:p>
          <a:p>
            <a:pPr eaLnBrk="1" hangingPunct="1">
              <a:lnSpc>
                <a:spcPct val="90000"/>
              </a:lnSpc>
            </a:pPr>
            <a:r>
              <a:rPr lang="tr-TR" altLang="tr-TR" b="1" dirty="0" smtClean="0">
                <a:solidFill>
                  <a:srgbClr val="C00000"/>
                </a:solidFill>
                <a:latin typeface="+mj-lt"/>
              </a:rPr>
              <a:t>Bunlardan ilki</a:t>
            </a:r>
            <a:r>
              <a:rPr lang="tr-TR" altLang="tr-TR" dirty="0" smtClean="0">
                <a:latin typeface="+mj-lt"/>
              </a:rPr>
              <a:t>, </a:t>
            </a:r>
            <a:r>
              <a:rPr lang="tr-TR" altLang="tr-TR" b="1" dirty="0" smtClean="0">
                <a:solidFill>
                  <a:schemeClr val="tx2"/>
                </a:solidFill>
                <a:latin typeface="+mj-lt"/>
                <a:cs typeface="Arial" charset="0"/>
              </a:rPr>
              <a:t>Zonguldak ve Ereğli Havza-i </a:t>
            </a:r>
            <a:r>
              <a:rPr lang="tr-TR" altLang="tr-TR" b="1" dirty="0" err="1" smtClean="0">
                <a:solidFill>
                  <a:schemeClr val="tx2"/>
                </a:solidFill>
                <a:latin typeface="+mj-lt"/>
                <a:cs typeface="Arial" charset="0"/>
              </a:rPr>
              <a:t>Fahmiyesinde</a:t>
            </a:r>
            <a:r>
              <a:rPr lang="tr-TR" altLang="tr-TR" b="1" dirty="0" smtClean="0">
                <a:solidFill>
                  <a:schemeClr val="tx2"/>
                </a:solidFill>
                <a:latin typeface="+mj-lt"/>
                <a:cs typeface="Arial" charset="0"/>
              </a:rPr>
              <a:t> Mevcut Kömür Tozlarının Amele </a:t>
            </a:r>
            <a:r>
              <a:rPr lang="tr-TR" altLang="tr-TR" b="1" dirty="0" err="1" smtClean="0">
                <a:solidFill>
                  <a:schemeClr val="tx2"/>
                </a:solidFill>
                <a:latin typeface="+mj-lt"/>
                <a:cs typeface="Arial" charset="0"/>
              </a:rPr>
              <a:t>Menafii</a:t>
            </a:r>
            <a:r>
              <a:rPr lang="tr-TR" altLang="tr-TR" b="1" dirty="0" smtClean="0">
                <a:solidFill>
                  <a:schemeClr val="tx2"/>
                </a:solidFill>
                <a:latin typeface="+mj-lt"/>
                <a:cs typeface="Arial" charset="0"/>
              </a:rPr>
              <a:t> </a:t>
            </a:r>
            <a:r>
              <a:rPr lang="tr-TR" altLang="tr-TR" b="1" dirty="0" err="1" smtClean="0">
                <a:solidFill>
                  <a:schemeClr val="tx2"/>
                </a:solidFill>
                <a:latin typeface="+mj-lt"/>
                <a:cs typeface="Arial" charset="0"/>
              </a:rPr>
              <a:t>Umumiyesine</a:t>
            </a:r>
            <a:r>
              <a:rPr lang="tr-TR" altLang="tr-TR" b="1" dirty="0" smtClean="0">
                <a:solidFill>
                  <a:schemeClr val="tx2"/>
                </a:solidFill>
                <a:latin typeface="+mj-lt"/>
                <a:cs typeface="Arial" charset="0"/>
              </a:rPr>
              <a:t> </a:t>
            </a:r>
            <a:r>
              <a:rPr lang="tr-TR" altLang="tr-TR" b="1" dirty="0" err="1" smtClean="0">
                <a:solidFill>
                  <a:schemeClr val="tx2"/>
                </a:solidFill>
                <a:latin typeface="+mj-lt"/>
                <a:cs typeface="Arial" charset="0"/>
              </a:rPr>
              <a:t>Füruhtuna</a:t>
            </a:r>
            <a:r>
              <a:rPr lang="tr-TR" altLang="tr-TR" b="1" dirty="0" smtClean="0">
                <a:solidFill>
                  <a:schemeClr val="tx2"/>
                </a:solidFill>
                <a:latin typeface="+mj-lt"/>
                <a:cs typeface="Arial" charset="0"/>
              </a:rPr>
              <a:t> dair</a:t>
            </a:r>
            <a:r>
              <a:rPr lang="tr-TR" altLang="tr-TR" b="1" dirty="0" smtClean="0">
                <a:solidFill>
                  <a:srgbClr val="FF9900"/>
                </a:solidFill>
                <a:latin typeface="+mj-lt"/>
                <a:cs typeface="Arial" charset="0"/>
              </a:rPr>
              <a:t> </a:t>
            </a:r>
            <a:r>
              <a:rPr lang="tr-TR" altLang="tr-TR" b="1" dirty="0" smtClean="0">
                <a:solidFill>
                  <a:srgbClr val="C00000"/>
                </a:solidFill>
                <a:latin typeface="+mj-lt"/>
              </a:rPr>
              <a:t>28 Nisan 1921 tarih ve 114 sayılı Yasa’dır.</a:t>
            </a:r>
            <a:r>
              <a:rPr lang="tr-TR" altLang="tr-TR" dirty="0" smtClean="0">
                <a:solidFill>
                  <a:srgbClr val="C00000"/>
                </a:solidFill>
                <a:latin typeface="+mj-lt"/>
              </a:rPr>
              <a:t> </a:t>
            </a:r>
          </a:p>
        </p:txBody>
      </p:sp>
    </p:spTree>
    <p:extLst>
      <p:ext uri="{BB962C8B-B14F-4D97-AF65-F5344CB8AC3E}">
        <p14:creationId xmlns:p14="http://schemas.microsoft.com/office/powerpoint/2010/main" val="326991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9B51B9C-B90E-4487-BF2B-0929E7A21453}" type="slidenum">
              <a:rPr lang="tr-TR" altLang="tr-TR" sz="1400" b="0" smtClean="0">
                <a:solidFill>
                  <a:schemeClr val="tx1"/>
                </a:solidFill>
              </a:rPr>
              <a:pPr eaLnBrk="1" hangingPunct="1"/>
              <a:t>57</a:t>
            </a:fld>
            <a:endParaRPr lang="tr-TR" altLang="tr-TR" sz="1400" b="0" smtClean="0">
              <a:solidFill>
                <a:schemeClr val="tx1"/>
              </a:solidFill>
            </a:endParaRPr>
          </a:p>
        </p:txBody>
      </p:sp>
      <p:sp>
        <p:nvSpPr>
          <p:cNvPr id="60419" name="Rectangle 3"/>
          <p:cNvSpPr>
            <a:spLocks noGrp="1" noChangeArrowheads="1"/>
          </p:cNvSpPr>
          <p:nvPr>
            <p:ph type="body" idx="1"/>
          </p:nvPr>
        </p:nvSpPr>
        <p:spPr>
          <a:xfrm>
            <a:off x="31981" y="1916832"/>
            <a:ext cx="8712200" cy="4114800"/>
          </a:xfrm>
        </p:spPr>
        <p:txBody>
          <a:bodyPr/>
          <a:lstStyle/>
          <a:p>
            <a:pPr eaLnBrk="1" hangingPunct="1"/>
            <a:r>
              <a:rPr lang="tr-TR" altLang="tr-TR" dirty="0" smtClean="0">
                <a:latin typeface="+mj-lt"/>
              </a:rPr>
              <a:t>Bu dönemde çıkarılan </a:t>
            </a:r>
            <a:r>
              <a:rPr lang="tr-TR" altLang="tr-TR" dirty="0" smtClean="0">
                <a:solidFill>
                  <a:srgbClr val="C00000"/>
                </a:solidFill>
                <a:latin typeface="+mj-lt"/>
              </a:rPr>
              <a:t>ikinci yasa</a:t>
            </a:r>
            <a:r>
              <a:rPr lang="tr-TR" altLang="tr-TR" dirty="0" smtClean="0">
                <a:latin typeface="+mj-lt"/>
              </a:rPr>
              <a:t>, </a:t>
            </a:r>
            <a:r>
              <a:rPr lang="tr-TR" altLang="tr-TR" b="1" dirty="0" smtClean="0">
                <a:solidFill>
                  <a:schemeClr val="tx2"/>
                </a:solidFill>
                <a:latin typeface="+mj-lt"/>
              </a:rPr>
              <a:t>Ereğli Havza-i </a:t>
            </a:r>
            <a:r>
              <a:rPr lang="tr-TR" altLang="tr-TR" b="1" dirty="0" err="1" smtClean="0">
                <a:solidFill>
                  <a:schemeClr val="tx2"/>
                </a:solidFill>
                <a:latin typeface="+mj-lt"/>
              </a:rPr>
              <a:t>Fahmiyesi</a:t>
            </a:r>
            <a:r>
              <a:rPr lang="tr-TR" altLang="tr-TR" b="1" dirty="0" smtClean="0">
                <a:solidFill>
                  <a:schemeClr val="tx2"/>
                </a:solidFill>
                <a:latin typeface="+mj-lt"/>
              </a:rPr>
              <a:t> Maden Amelesinin Hukukuna Müteallik</a:t>
            </a:r>
            <a:r>
              <a:rPr lang="tr-TR" altLang="tr-TR" b="1" dirty="0" smtClean="0">
                <a:solidFill>
                  <a:srgbClr val="FF9900"/>
                </a:solidFill>
                <a:latin typeface="+mj-lt"/>
              </a:rPr>
              <a:t> </a:t>
            </a:r>
            <a:r>
              <a:rPr lang="tr-TR" altLang="tr-TR" b="1" dirty="0" smtClean="0">
                <a:solidFill>
                  <a:srgbClr val="C00000"/>
                </a:solidFill>
                <a:latin typeface="+mj-lt"/>
              </a:rPr>
              <a:t>10 Eylül 1921 tarih ve 151 sayılı Yasa’</a:t>
            </a:r>
            <a:r>
              <a:rPr lang="tr-TR" altLang="tr-TR" b="1" dirty="0" smtClean="0">
                <a:solidFill>
                  <a:srgbClr val="FF9900"/>
                </a:solidFill>
                <a:latin typeface="+mj-lt"/>
              </a:rPr>
              <a:t> </a:t>
            </a:r>
            <a:r>
              <a:rPr lang="tr-TR" altLang="tr-TR" b="1" dirty="0" err="1" smtClean="0">
                <a:solidFill>
                  <a:schemeClr val="tx2"/>
                </a:solidFill>
                <a:latin typeface="+mj-lt"/>
              </a:rPr>
              <a:t>dır</a:t>
            </a:r>
            <a:r>
              <a:rPr lang="tr-TR" altLang="tr-TR" b="1" dirty="0" smtClean="0">
                <a:solidFill>
                  <a:schemeClr val="tx2"/>
                </a:solidFill>
                <a:latin typeface="+mj-lt"/>
              </a:rPr>
              <a:t>.</a:t>
            </a:r>
            <a:r>
              <a:rPr lang="tr-TR" altLang="tr-TR" b="1" dirty="0" smtClean="0">
                <a:solidFill>
                  <a:srgbClr val="FF9900"/>
                </a:solidFill>
                <a:latin typeface="+mj-lt"/>
              </a:rPr>
              <a:t> </a:t>
            </a:r>
          </a:p>
          <a:p>
            <a:pPr eaLnBrk="1" hangingPunct="1"/>
            <a:endParaRPr lang="tr-TR" altLang="tr-TR" b="1" dirty="0" smtClean="0">
              <a:solidFill>
                <a:srgbClr val="FF9900"/>
              </a:solidFill>
              <a:latin typeface="+mj-lt"/>
            </a:endParaRPr>
          </a:p>
          <a:p>
            <a:pPr eaLnBrk="1" hangingPunct="1"/>
            <a:r>
              <a:rPr lang="tr-TR" altLang="tr-TR" dirty="0" smtClean="0">
                <a:latin typeface="+mj-lt"/>
              </a:rPr>
              <a:t>Bu yasa ile kömür </a:t>
            </a:r>
            <a:r>
              <a:rPr lang="tr-TR" altLang="tr-TR" b="1" dirty="0" smtClean="0">
                <a:solidFill>
                  <a:schemeClr val="tx2"/>
                </a:solidFill>
                <a:latin typeface="+mj-lt"/>
              </a:rPr>
              <a:t>işçilerinin çalışma koşullarının</a:t>
            </a:r>
            <a:r>
              <a:rPr lang="tr-TR" altLang="tr-TR" dirty="0" smtClean="0">
                <a:latin typeface="+mj-lt"/>
              </a:rPr>
              <a:t> </a:t>
            </a:r>
            <a:r>
              <a:rPr lang="tr-TR" altLang="tr-TR" dirty="0" err="1" smtClean="0">
                <a:latin typeface="+mj-lt"/>
              </a:rPr>
              <a:t>iyileştirlmesine</a:t>
            </a:r>
            <a:r>
              <a:rPr lang="tr-TR" altLang="tr-TR" dirty="0" smtClean="0">
                <a:latin typeface="+mj-lt"/>
              </a:rPr>
              <a:t> yönelik hükümler getirilmiştir. </a:t>
            </a:r>
          </a:p>
        </p:txBody>
      </p:sp>
    </p:spTree>
    <p:extLst>
      <p:ext uri="{BB962C8B-B14F-4D97-AF65-F5344CB8AC3E}">
        <p14:creationId xmlns:p14="http://schemas.microsoft.com/office/powerpoint/2010/main" val="1268868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A1278C5-CFBE-446A-B15E-CC5C8FF7D62A}" type="slidenum">
              <a:rPr lang="tr-TR" altLang="tr-TR" sz="1400" b="0" smtClean="0">
                <a:solidFill>
                  <a:schemeClr val="tx1"/>
                </a:solidFill>
              </a:rPr>
              <a:pPr eaLnBrk="1" hangingPunct="1"/>
              <a:t>58</a:t>
            </a:fld>
            <a:endParaRPr lang="tr-TR" altLang="tr-TR" sz="1400" b="0" smtClean="0">
              <a:solidFill>
                <a:schemeClr val="tx1"/>
              </a:solidFill>
            </a:endParaRPr>
          </a:p>
        </p:txBody>
      </p:sp>
      <p:sp>
        <p:nvSpPr>
          <p:cNvPr id="61443" name="Rectangle 2"/>
          <p:cNvSpPr>
            <a:spLocks noGrp="1" noChangeArrowheads="1"/>
          </p:cNvSpPr>
          <p:nvPr>
            <p:ph type="title"/>
          </p:nvPr>
        </p:nvSpPr>
        <p:spPr>
          <a:xfrm>
            <a:off x="684213" y="188913"/>
            <a:ext cx="7772400" cy="647700"/>
          </a:xfrm>
        </p:spPr>
        <p:txBody>
          <a:bodyPr/>
          <a:lstStyle/>
          <a:p>
            <a:pPr eaLnBrk="1" hangingPunct="1"/>
            <a:r>
              <a:rPr lang="tr-TR" altLang="tr-TR" sz="3200" b="1" dirty="0" smtClean="0">
                <a:latin typeface="+mj-lt"/>
              </a:rPr>
              <a:t>151 SAYILI YASA </a:t>
            </a:r>
          </a:p>
        </p:txBody>
      </p:sp>
      <p:sp>
        <p:nvSpPr>
          <p:cNvPr id="61444" name="Rectangle 3"/>
          <p:cNvSpPr>
            <a:spLocks noGrp="1" noChangeArrowheads="1"/>
          </p:cNvSpPr>
          <p:nvPr>
            <p:ph type="body" idx="1"/>
          </p:nvPr>
        </p:nvSpPr>
        <p:spPr>
          <a:xfrm>
            <a:off x="0" y="908050"/>
            <a:ext cx="8893175" cy="5183188"/>
          </a:xfrm>
        </p:spPr>
        <p:txBody>
          <a:bodyPr/>
          <a:lstStyle/>
          <a:p>
            <a:pPr marL="609600" indent="-609600" eaLnBrk="1" hangingPunct="1">
              <a:buFontTx/>
              <a:buNone/>
            </a:pPr>
            <a:r>
              <a:rPr lang="tr-TR" altLang="tr-TR" sz="500" dirty="0" smtClean="0">
                <a:latin typeface="+mj-lt"/>
              </a:rPr>
              <a:t>                                   </a:t>
            </a:r>
            <a:r>
              <a:rPr lang="tr-TR" altLang="tr-TR" sz="2000" b="1" dirty="0" smtClean="0">
                <a:solidFill>
                  <a:schemeClr val="tx2"/>
                </a:solidFill>
                <a:latin typeface="+mj-lt"/>
              </a:rPr>
              <a:t>(</a:t>
            </a:r>
            <a:r>
              <a:rPr lang="en-US" altLang="tr-TR" sz="2000" b="1" dirty="0" smtClean="0">
                <a:solidFill>
                  <a:schemeClr val="tx2"/>
                </a:solidFill>
                <a:latin typeface="+mj-lt"/>
              </a:rPr>
              <a:t>EREĞLİ HAVZAİ FAHMİYESİ MADEN AMELESİNİN HUKUKUNA </a:t>
            </a:r>
            <a:r>
              <a:rPr lang="tr-TR" altLang="tr-TR" sz="2000" b="1" dirty="0" smtClean="0">
                <a:solidFill>
                  <a:schemeClr val="tx2"/>
                </a:solidFill>
                <a:latin typeface="+mj-lt"/>
              </a:rPr>
              <a:t>    </a:t>
            </a:r>
            <a:r>
              <a:rPr lang="en-US" altLang="tr-TR" sz="2000" b="1" dirty="0" smtClean="0">
                <a:solidFill>
                  <a:schemeClr val="tx2"/>
                </a:solidFill>
                <a:latin typeface="+mj-lt"/>
              </a:rPr>
              <a:t>MÜTEALLİK </a:t>
            </a:r>
            <a:r>
              <a:rPr lang="en-US" altLang="tr-TR" sz="2000" b="1" i="1" dirty="0" smtClean="0">
                <a:solidFill>
                  <a:schemeClr val="tx2"/>
                </a:solidFill>
                <a:latin typeface="+mj-lt"/>
              </a:rPr>
              <a:t>KANUN</a:t>
            </a:r>
            <a:r>
              <a:rPr lang="en-US" altLang="tr-TR" sz="2000" b="1" dirty="0" smtClean="0">
                <a:solidFill>
                  <a:schemeClr val="tx2"/>
                </a:solidFill>
                <a:latin typeface="+mj-lt"/>
              </a:rPr>
              <a:t> </a:t>
            </a:r>
            <a:r>
              <a:rPr lang="tr-TR" altLang="tr-TR" sz="2000" b="1" dirty="0" smtClean="0">
                <a:solidFill>
                  <a:schemeClr val="tx2"/>
                </a:solidFill>
                <a:latin typeface="+mj-lt"/>
              </a:rPr>
              <a:t>-</a:t>
            </a:r>
            <a:r>
              <a:rPr lang="en-US" altLang="tr-TR" sz="2000" b="1" dirty="0" smtClean="0">
                <a:solidFill>
                  <a:schemeClr val="tx2"/>
                </a:solidFill>
                <a:latin typeface="+mj-lt"/>
              </a:rPr>
              <a:t>10 </a:t>
            </a:r>
            <a:r>
              <a:rPr lang="en-US" altLang="tr-TR" sz="2000" b="1" dirty="0" err="1" smtClean="0">
                <a:solidFill>
                  <a:schemeClr val="tx2"/>
                </a:solidFill>
                <a:latin typeface="+mj-lt"/>
              </a:rPr>
              <a:t>Eylül</a:t>
            </a:r>
            <a:r>
              <a:rPr lang="en-US" altLang="tr-TR" sz="2000" b="1" dirty="0" smtClean="0">
                <a:solidFill>
                  <a:schemeClr val="tx2"/>
                </a:solidFill>
                <a:latin typeface="+mj-lt"/>
              </a:rPr>
              <a:t> 1</a:t>
            </a:r>
            <a:r>
              <a:rPr lang="tr-TR" altLang="tr-TR" sz="2000" b="1" dirty="0" smtClean="0">
                <a:solidFill>
                  <a:schemeClr val="tx2"/>
                </a:solidFill>
                <a:latin typeface="+mj-lt"/>
              </a:rPr>
              <a:t>921</a:t>
            </a:r>
            <a:r>
              <a:rPr lang="en-US" altLang="tr-TR" sz="2000" b="1" dirty="0" smtClean="0">
                <a:solidFill>
                  <a:schemeClr val="tx2"/>
                </a:solidFill>
                <a:latin typeface="+mj-lt"/>
              </a:rPr>
              <a:t>)</a:t>
            </a:r>
            <a:endParaRPr lang="tr-TR" altLang="tr-TR" sz="2000" b="1" dirty="0" smtClean="0">
              <a:solidFill>
                <a:schemeClr val="tx2"/>
              </a:solidFill>
              <a:latin typeface="+mj-lt"/>
            </a:endParaRPr>
          </a:p>
          <a:p>
            <a:pPr marL="609600" indent="-609600" eaLnBrk="1" hangingPunct="1"/>
            <a:r>
              <a:rPr lang="tr-TR" altLang="tr-TR" sz="2400" dirty="0" smtClean="0">
                <a:latin typeface="+mj-lt"/>
              </a:rPr>
              <a:t>151 sayılı yasa ile iş sağlığı ve güvenliği yönünden getirilen düzenlemeler;</a:t>
            </a:r>
          </a:p>
          <a:p>
            <a:pPr marL="609600" indent="-609600" eaLnBrk="1" hangingPunct="1"/>
            <a:r>
              <a:rPr lang="tr-TR" altLang="tr-TR" sz="2400" dirty="0" smtClean="0">
                <a:latin typeface="+mj-lt"/>
              </a:rPr>
              <a:t>İşveren işçinin yatıp kalkması, yiyip içmesi ve temizliğini yapabileceği biçimde </a:t>
            </a:r>
            <a:r>
              <a:rPr lang="tr-TR" altLang="tr-TR" sz="2400" dirty="0" smtClean="0">
                <a:solidFill>
                  <a:schemeClr val="tx2"/>
                </a:solidFill>
                <a:latin typeface="+mj-lt"/>
              </a:rPr>
              <a:t>konut sağlayacaktır</a:t>
            </a:r>
            <a:r>
              <a:rPr lang="tr-TR" altLang="tr-TR" sz="2400" dirty="0" smtClean="0">
                <a:latin typeface="+mj-lt"/>
              </a:rPr>
              <a:t>. </a:t>
            </a:r>
          </a:p>
          <a:p>
            <a:pPr marL="609600" indent="-609600" eaLnBrk="1" hangingPunct="1"/>
            <a:r>
              <a:rPr lang="tr-TR" altLang="tr-TR" sz="2400" dirty="0" smtClean="0">
                <a:latin typeface="+mj-lt"/>
              </a:rPr>
              <a:t>İşveren hastalanan ve kaza geçiren  </a:t>
            </a:r>
            <a:r>
              <a:rPr lang="tr-TR" altLang="tr-TR" sz="2400" dirty="0" smtClean="0">
                <a:solidFill>
                  <a:schemeClr val="tx2"/>
                </a:solidFill>
                <a:latin typeface="+mj-lt"/>
              </a:rPr>
              <a:t>işçileri tedavi ettirecektir</a:t>
            </a:r>
            <a:r>
              <a:rPr lang="tr-TR" altLang="tr-TR" sz="2400" dirty="0" smtClean="0">
                <a:latin typeface="+mj-lt"/>
              </a:rPr>
              <a:t>. </a:t>
            </a:r>
          </a:p>
          <a:p>
            <a:pPr marL="609600" indent="-609600" eaLnBrk="1" hangingPunct="1"/>
            <a:r>
              <a:rPr lang="tr-TR" altLang="tr-TR" sz="2400" dirty="0" smtClean="0">
                <a:latin typeface="+mj-lt"/>
              </a:rPr>
              <a:t>Kazada yaralanan ile ölenlerin yetimlerine mahkeme kararı ile </a:t>
            </a:r>
            <a:r>
              <a:rPr lang="tr-TR" altLang="tr-TR" sz="2400" dirty="0" smtClean="0">
                <a:solidFill>
                  <a:schemeClr val="tx2"/>
                </a:solidFill>
                <a:latin typeface="+mj-lt"/>
              </a:rPr>
              <a:t>tazminat ödenecektir.</a:t>
            </a:r>
            <a:r>
              <a:rPr lang="tr-TR" altLang="tr-TR" sz="2400" dirty="0" smtClean="0">
                <a:latin typeface="+mj-lt"/>
              </a:rPr>
              <a:t> </a:t>
            </a:r>
          </a:p>
          <a:p>
            <a:pPr marL="609600" indent="-609600" eaLnBrk="1" hangingPunct="1"/>
            <a:r>
              <a:rPr lang="tr-TR" altLang="tr-TR" sz="2400" dirty="0" smtClean="0">
                <a:solidFill>
                  <a:schemeClr val="tx2"/>
                </a:solidFill>
                <a:latin typeface="+mj-lt"/>
              </a:rPr>
              <a:t>Çalışma süresi</a:t>
            </a:r>
            <a:r>
              <a:rPr lang="tr-TR" altLang="tr-TR" sz="2400" dirty="0" smtClean="0">
                <a:solidFill>
                  <a:schemeClr val="hlink"/>
                </a:solidFill>
                <a:latin typeface="+mj-lt"/>
              </a:rPr>
              <a:t> </a:t>
            </a:r>
            <a:r>
              <a:rPr lang="tr-TR" altLang="tr-TR" sz="2400" dirty="0" smtClean="0">
                <a:solidFill>
                  <a:schemeClr val="tx2"/>
                </a:solidFill>
                <a:latin typeface="+mj-lt"/>
              </a:rPr>
              <a:t>günde sekiz saattir</a:t>
            </a:r>
            <a:r>
              <a:rPr lang="tr-TR" altLang="tr-TR" sz="2400" dirty="0" smtClean="0">
                <a:solidFill>
                  <a:schemeClr val="hlink"/>
                </a:solidFill>
                <a:latin typeface="+mj-lt"/>
              </a:rPr>
              <a:t>.</a:t>
            </a:r>
            <a:r>
              <a:rPr lang="tr-TR" altLang="tr-TR" sz="2400" dirty="0" smtClean="0">
                <a:latin typeface="+mj-lt"/>
              </a:rPr>
              <a:t> </a:t>
            </a:r>
          </a:p>
          <a:p>
            <a:pPr marL="609600" indent="-609600" eaLnBrk="1" hangingPunct="1"/>
            <a:r>
              <a:rPr lang="tr-TR" altLang="tr-TR" sz="2400" dirty="0" smtClean="0">
                <a:solidFill>
                  <a:schemeClr val="tx2"/>
                </a:solidFill>
                <a:latin typeface="+mj-lt"/>
              </a:rPr>
              <a:t>Fazla çalışma</a:t>
            </a:r>
            <a:r>
              <a:rPr lang="tr-TR" altLang="tr-TR" sz="2400" dirty="0" smtClean="0">
                <a:latin typeface="+mj-lt"/>
              </a:rPr>
              <a:t> iki tarafın oluruna bağlı olup, </a:t>
            </a:r>
            <a:r>
              <a:rPr lang="tr-TR" altLang="tr-TR" sz="2400" dirty="0" smtClean="0">
                <a:solidFill>
                  <a:schemeClr val="tx2"/>
                </a:solidFill>
                <a:latin typeface="+mj-lt"/>
              </a:rPr>
              <a:t>iki kat ücret</a:t>
            </a:r>
            <a:r>
              <a:rPr lang="tr-TR" altLang="tr-TR" sz="2400" dirty="0" smtClean="0">
                <a:latin typeface="+mj-lt"/>
              </a:rPr>
              <a:t> ödenecektir. </a:t>
            </a:r>
          </a:p>
          <a:p>
            <a:pPr marL="609600" indent="-609600" eaLnBrk="1" hangingPunct="1"/>
            <a:r>
              <a:rPr lang="tr-TR" altLang="tr-TR" sz="2400" dirty="0" smtClean="0">
                <a:latin typeface="+mj-lt"/>
              </a:rPr>
              <a:t>İşveren yeni </a:t>
            </a:r>
            <a:r>
              <a:rPr lang="tr-TR" altLang="tr-TR" sz="2400" dirty="0" smtClean="0">
                <a:solidFill>
                  <a:schemeClr val="tx2"/>
                </a:solidFill>
                <a:latin typeface="+mj-lt"/>
              </a:rPr>
              <a:t>işçilerin eğitiminden</a:t>
            </a:r>
            <a:r>
              <a:rPr lang="tr-TR" altLang="tr-TR" sz="2400" dirty="0" smtClean="0">
                <a:latin typeface="+mj-lt"/>
              </a:rPr>
              <a:t> sorumlu olacaktır. </a:t>
            </a:r>
          </a:p>
        </p:txBody>
      </p:sp>
    </p:spTree>
    <p:extLst>
      <p:ext uri="{BB962C8B-B14F-4D97-AF65-F5344CB8AC3E}">
        <p14:creationId xmlns:p14="http://schemas.microsoft.com/office/powerpoint/2010/main" val="40663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8E6D9829-9528-41EC-B761-17B92CFAFD9D}" type="slidenum">
              <a:rPr lang="tr-TR" altLang="tr-TR" sz="1400" b="0" smtClean="0">
                <a:solidFill>
                  <a:schemeClr val="tx1"/>
                </a:solidFill>
              </a:rPr>
              <a:pPr eaLnBrk="1" hangingPunct="1"/>
              <a:t>59</a:t>
            </a:fld>
            <a:endParaRPr lang="tr-TR" altLang="tr-TR" sz="1400" b="0" smtClean="0">
              <a:solidFill>
                <a:schemeClr val="tx1"/>
              </a:solidFill>
            </a:endParaRPr>
          </a:p>
        </p:txBody>
      </p:sp>
      <p:sp>
        <p:nvSpPr>
          <p:cNvPr id="62467" name="Rectangle 2"/>
          <p:cNvSpPr>
            <a:spLocks noGrp="1" noChangeArrowheads="1"/>
          </p:cNvSpPr>
          <p:nvPr>
            <p:ph type="title"/>
          </p:nvPr>
        </p:nvSpPr>
        <p:spPr>
          <a:xfrm>
            <a:off x="0" y="333375"/>
            <a:ext cx="8748713" cy="1143000"/>
          </a:xfrm>
        </p:spPr>
        <p:txBody>
          <a:bodyPr/>
          <a:lstStyle/>
          <a:p>
            <a:pPr eaLnBrk="1" hangingPunct="1"/>
            <a:r>
              <a:rPr lang="tr-TR" altLang="tr-TR" sz="3600" b="1" dirty="0" smtClean="0">
                <a:solidFill>
                  <a:schemeClr val="tx1"/>
                </a:solidFill>
                <a:latin typeface="+mj-lt"/>
              </a:rPr>
              <a:t>CUMHURİYET DÖNEMİ </a:t>
            </a:r>
          </a:p>
        </p:txBody>
      </p:sp>
      <p:sp>
        <p:nvSpPr>
          <p:cNvPr id="62468" name="Rectangle 3"/>
          <p:cNvSpPr>
            <a:spLocks noGrp="1" noChangeArrowheads="1"/>
          </p:cNvSpPr>
          <p:nvPr>
            <p:ph type="body" idx="1"/>
          </p:nvPr>
        </p:nvSpPr>
        <p:spPr>
          <a:xfrm>
            <a:off x="179388" y="1628775"/>
            <a:ext cx="8785225" cy="4114800"/>
          </a:xfrm>
        </p:spPr>
        <p:txBody>
          <a:bodyPr/>
          <a:lstStyle/>
          <a:p>
            <a:pPr eaLnBrk="1" hangingPunct="1"/>
            <a:r>
              <a:rPr lang="tr-TR" altLang="tr-TR" sz="2800" dirty="0" smtClean="0">
                <a:latin typeface="+mj-lt"/>
              </a:rPr>
              <a:t>Cumhuriyet’in ilk yıllarında hafif sanayi denilen</a:t>
            </a:r>
            <a:r>
              <a:rPr lang="tr-TR" altLang="tr-TR" sz="2800" dirty="0" smtClean="0">
                <a:solidFill>
                  <a:schemeClr val="hlink"/>
                </a:solidFill>
                <a:latin typeface="+mj-lt"/>
              </a:rPr>
              <a:t> </a:t>
            </a:r>
          </a:p>
          <a:p>
            <a:pPr eaLnBrk="1" hangingPunct="1"/>
            <a:r>
              <a:rPr lang="tr-TR" altLang="tr-TR" sz="2800" b="1" dirty="0" smtClean="0">
                <a:solidFill>
                  <a:schemeClr val="tx2"/>
                </a:solidFill>
                <a:latin typeface="+mj-lt"/>
              </a:rPr>
              <a:t>gıda, dokuma, dericilik</a:t>
            </a:r>
            <a:r>
              <a:rPr lang="tr-TR" altLang="tr-TR" sz="2800" dirty="0" smtClean="0">
                <a:latin typeface="+mj-lt"/>
              </a:rPr>
              <a:t> gibi alanlarda yoğunlaşmış bir sanayi bulunmaktadır. </a:t>
            </a:r>
          </a:p>
          <a:p>
            <a:pPr eaLnBrk="1" hangingPunct="1"/>
            <a:r>
              <a:rPr lang="tr-TR" altLang="tr-TR" sz="2800" dirty="0" smtClean="0">
                <a:latin typeface="+mj-lt"/>
              </a:rPr>
              <a:t>Bu sanayi yapısında </a:t>
            </a:r>
            <a:r>
              <a:rPr lang="tr-TR" altLang="tr-TR" sz="2800" b="1" dirty="0" smtClean="0">
                <a:solidFill>
                  <a:srgbClr val="C00000"/>
                </a:solidFill>
                <a:latin typeface="+mj-lt"/>
              </a:rPr>
              <a:t>büyük çoğunluğu küçük işletmeler </a:t>
            </a:r>
            <a:r>
              <a:rPr lang="tr-TR" altLang="tr-TR" sz="2800" dirty="0" smtClean="0">
                <a:latin typeface="+mj-lt"/>
              </a:rPr>
              <a:t>oluşturmaktadır. </a:t>
            </a:r>
          </a:p>
          <a:p>
            <a:pPr eaLnBrk="1" hangingPunct="1"/>
            <a:r>
              <a:rPr lang="tr-TR" altLang="tr-TR" sz="2800" dirty="0" smtClean="0">
                <a:latin typeface="+mj-lt"/>
              </a:rPr>
              <a:t>Cumhuriyetin ilk yıllarından başlayarak ülke sanayinin geliştirilmesine yönelik bir çok yatırım gerçekleştirilmiştir </a:t>
            </a:r>
          </a:p>
        </p:txBody>
      </p:sp>
    </p:spTree>
    <p:extLst>
      <p:ext uri="{BB962C8B-B14F-4D97-AF65-F5344CB8AC3E}">
        <p14:creationId xmlns:p14="http://schemas.microsoft.com/office/powerpoint/2010/main" val="414738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BD19CB1-17CF-4AB5-BE1B-422C679B6BC1}" type="slidenum">
              <a:rPr lang="tr-TR" altLang="tr-TR" sz="1400" b="0" smtClean="0">
                <a:solidFill>
                  <a:schemeClr val="tx1"/>
                </a:solidFill>
              </a:rPr>
              <a:pPr eaLnBrk="1" hangingPunct="1"/>
              <a:t>6</a:t>
            </a:fld>
            <a:endParaRPr lang="tr-TR" altLang="tr-TR" sz="1400" b="0" smtClean="0">
              <a:solidFill>
                <a:schemeClr val="tx1"/>
              </a:solidFill>
            </a:endParaRPr>
          </a:p>
        </p:txBody>
      </p:sp>
      <p:graphicFrame>
        <p:nvGraphicFramePr>
          <p:cNvPr id="22671" name="Group 143"/>
          <p:cNvGraphicFramePr>
            <a:graphicFrameLocks noGrp="1"/>
          </p:cNvGraphicFramePr>
          <p:nvPr>
            <p:ph idx="4294967295"/>
          </p:nvPr>
        </p:nvGraphicFramePr>
        <p:xfrm>
          <a:off x="323850" y="0"/>
          <a:ext cx="8567738" cy="6858003"/>
        </p:xfrm>
        <a:graphic>
          <a:graphicData uri="http://schemas.openxmlformats.org/drawingml/2006/table">
            <a:tbl>
              <a:tblPr/>
              <a:tblGrid>
                <a:gridCol w="1712913"/>
                <a:gridCol w="1712912"/>
                <a:gridCol w="1716088"/>
                <a:gridCol w="1712912"/>
                <a:gridCol w="1712913"/>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rPr>
                        <a:t>Yıl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Sigortalı Sayısı</a:t>
                      </a:r>
                      <a:r>
                        <a:rPr kumimoji="0" lang="tr-TR" sz="16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İş Kazası Sayısı</a:t>
                      </a:r>
                      <a:r>
                        <a:rPr kumimoji="0" lang="tr-TR" sz="1600" b="0"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Kaza Sıklık Oranı</a:t>
                      </a:r>
                      <a:r>
                        <a:rPr kumimoji="0" lang="tr-TR" sz="16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hlink"/>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1980</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2.204.807</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159.600</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7.22</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1985</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2.607.865</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148.027</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5.67</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1990</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3.446.502</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155.857</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1995</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4.163.880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87.960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2000</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5.224.125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74.847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2001</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4.886.881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72.367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2002</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5.223.283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72.344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2003</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5.615.238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76.668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2004</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6.181.251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83.830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2005</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6.918.605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73.923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2006</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7.818.642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79.027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2007</a:t>
                      </a:r>
                      <a:r>
                        <a:rPr kumimoji="0" lang="tr-T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8.505.390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80.602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9.574.873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72963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9.030.202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64316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3288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7B03819-AF2F-4C98-B1EB-F31E2F4CD009}" type="slidenum">
              <a:rPr lang="tr-TR" altLang="tr-TR" sz="1400" b="0" smtClean="0">
                <a:solidFill>
                  <a:schemeClr val="tx1"/>
                </a:solidFill>
              </a:rPr>
              <a:pPr eaLnBrk="1" hangingPunct="1"/>
              <a:t>60</a:t>
            </a:fld>
            <a:endParaRPr lang="tr-TR" altLang="tr-TR" sz="1400" b="0" smtClean="0">
              <a:solidFill>
                <a:schemeClr val="tx1"/>
              </a:solidFill>
            </a:endParaRPr>
          </a:p>
        </p:txBody>
      </p:sp>
      <p:sp>
        <p:nvSpPr>
          <p:cNvPr id="63491" name="Rectangle 3"/>
          <p:cNvSpPr>
            <a:spLocks noGrp="1" noChangeArrowheads="1"/>
          </p:cNvSpPr>
          <p:nvPr>
            <p:ph type="body" idx="1"/>
          </p:nvPr>
        </p:nvSpPr>
        <p:spPr>
          <a:xfrm>
            <a:off x="0" y="549275"/>
            <a:ext cx="9144000" cy="4114800"/>
          </a:xfrm>
        </p:spPr>
        <p:txBody>
          <a:bodyPr/>
          <a:lstStyle/>
          <a:p>
            <a:pPr eaLnBrk="1" hangingPunct="1"/>
            <a:r>
              <a:rPr lang="tr-TR" altLang="tr-TR" dirty="0" smtClean="0">
                <a:latin typeface="+mj-lt"/>
              </a:rPr>
              <a:t>Cumhuriyet döneminde iş sağlığı ve güvenliği ile ilgili pek çok yasa, tüzük, yönetmelik çıkarılmıştır. </a:t>
            </a:r>
          </a:p>
          <a:p>
            <a:pPr eaLnBrk="1" hangingPunct="1"/>
            <a:endParaRPr lang="tr-TR" altLang="tr-TR" dirty="0" smtClean="0">
              <a:latin typeface="+mj-lt"/>
            </a:endParaRPr>
          </a:p>
          <a:p>
            <a:pPr eaLnBrk="1" hangingPunct="1"/>
            <a:r>
              <a:rPr lang="tr-TR" altLang="tr-TR" b="1" u="sng" dirty="0" smtClean="0">
                <a:latin typeface="+mj-lt"/>
              </a:rPr>
              <a:t>ilk yasal düzenleme</a:t>
            </a:r>
            <a:r>
              <a:rPr lang="tr-TR" altLang="tr-TR" dirty="0" smtClean="0">
                <a:latin typeface="+mj-lt"/>
              </a:rPr>
              <a:t> 2 Ocak </a:t>
            </a:r>
            <a:r>
              <a:rPr lang="tr-TR" altLang="tr-TR" b="1" dirty="0" smtClean="0">
                <a:latin typeface="+mj-lt"/>
              </a:rPr>
              <a:t>1924</a:t>
            </a:r>
            <a:r>
              <a:rPr lang="tr-TR" altLang="tr-TR" dirty="0" smtClean="0">
                <a:latin typeface="+mj-lt"/>
              </a:rPr>
              <a:t> tarih ve 394 sayılı </a:t>
            </a:r>
            <a:r>
              <a:rPr lang="tr-TR" altLang="tr-TR" b="1" u="sng" dirty="0" smtClean="0">
                <a:latin typeface="+mj-lt"/>
              </a:rPr>
              <a:t>Hafta Tatili Yasası</a:t>
            </a:r>
            <a:r>
              <a:rPr lang="tr-TR" altLang="tr-TR" dirty="0" smtClean="0">
                <a:latin typeface="+mj-lt"/>
              </a:rPr>
              <a:t> olmuştur. </a:t>
            </a:r>
          </a:p>
          <a:p>
            <a:pPr eaLnBrk="1" hangingPunct="1"/>
            <a:endParaRPr lang="tr-TR" altLang="tr-TR" dirty="0" smtClean="0">
              <a:latin typeface="+mj-lt"/>
            </a:endParaRPr>
          </a:p>
          <a:p>
            <a:pPr eaLnBrk="1" hangingPunct="1"/>
            <a:r>
              <a:rPr lang="tr-TR" altLang="tr-TR" b="1" dirty="0" smtClean="0">
                <a:latin typeface="+mj-lt"/>
              </a:rPr>
              <a:t>1926’da</a:t>
            </a:r>
            <a:r>
              <a:rPr lang="tr-TR" altLang="tr-TR" dirty="0" smtClean="0">
                <a:latin typeface="+mj-lt"/>
              </a:rPr>
              <a:t> yürürlüğe giren </a:t>
            </a:r>
            <a:r>
              <a:rPr lang="tr-TR" altLang="tr-TR" b="1" u="sng" dirty="0" smtClean="0">
                <a:latin typeface="+mj-lt"/>
              </a:rPr>
              <a:t>Borçlar  Kanunu</a:t>
            </a:r>
            <a:r>
              <a:rPr lang="tr-TR" altLang="tr-TR" dirty="0" smtClean="0">
                <a:latin typeface="+mj-lt"/>
              </a:rPr>
              <a:t> ile işverene iş kazaları ve meslek hastalıkları bağlamında </a:t>
            </a:r>
            <a:r>
              <a:rPr lang="tr-TR" altLang="tr-TR" b="1" dirty="0" smtClean="0">
                <a:latin typeface="+mj-lt"/>
              </a:rPr>
              <a:t>hukuki sorumluluk getirilmiştir</a:t>
            </a:r>
            <a:r>
              <a:rPr lang="tr-TR" altLang="tr-TR" dirty="0" smtClean="0">
                <a:latin typeface="+mj-lt"/>
              </a:rPr>
              <a:t>. </a:t>
            </a:r>
          </a:p>
        </p:txBody>
      </p:sp>
    </p:spTree>
    <p:extLst>
      <p:ext uri="{BB962C8B-B14F-4D97-AF65-F5344CB8AC3E}">
        <p14:creationId xmlns:p14="http://schemas.microsoft.com/office/powerpoint/2010/main" val="103079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6B69D1D5-65AA-4CFF-8392-E6793F5D893D}" type="slidenum">
              <a:rPr lang="tr-TR" altLang="tr-TR" sz="1400" b="0" smtClean="0">
                <a:solidFill>
                  <a:schemeClr val="tx1"/>
                </a:solidFill>
              </a:rPr>
              <a:pPr eaLnBrk="1" hangingPunct="1"/>
              <a:t>61</a:t>
            </a:fld>
            <a:endParaRPr lang="tr-TR" altLang="tr-TR" sz="1400" b="0" smtClean="0">
              <a:solidFill>
                <a:schemeClr val="tx1"/>
              </a:solidFill>
            </a:endParaRPr>
          </a:p>
        </p:txBody>
      </p:sp>
      <p:sp>
        <p:nvSpPr>
          <p:cNvPr id="64515" name="Rectangle 3"/>
          <p:cNvSpPr>
            <a:spLocks noGrp="1" noChangeArrowheads="1"/>
          </p:cNvSpPr>
          <p:nvPr>
            <p:ph type="body" idx="1"/>
          </p:nvPr>
        </p:nvSpPr>
        <p:spPr>
          <a:xfrm>
            <a:off x="251520" y="1628800"/>
            <a:ext cx="8353425" cy="4114800"/>
          </a:xfrm>
        </p:spPr>
        <p:txBody>
          <a:bodyPr/>
          <a:lstStyle/>
          <a:p>
            <a:pPr eaLnBrk="1" hangingPunct="1">
              <a:lnSpc>
                <a:spcPct val="90000"/>
              </a:lnSpc>
            </a:pPr>
            <a:r>
              <a:rPr lang="tr-TR" altLang="tr-TR" dirty="0" smtClean="0">
                <a:latin typeface="+mj-lt"/>
              </a:rPr>
              <a:t>İş sağlığı ve iş güvenliği ile ilgili hükümler taşıyan </a:t>
            </a:r>
            <a:r>
              <a:rPr lang="tr-TR" altLang="tr-TR" b="1" u="sng" dirty="0" smtClean="0">
                <a:latin typeface="+mj-lt"/>
              </a:rPr>
              <a:t>Umumi Hıfzıssıhha Yasası</a:t>
            </a:r>
            <a:r>
              <a:rPr lang="tr-TR" altLang="tr-TR" dirty="0" smtClean="0">
                <a:latin typeface="+mj-lt"/>
              </a:rPr>
              <a:t> ve </a:t>
            </a:r>
            <a:r>
              <a:rPr lang="tr-TR" altLang="tr-TR" b="1" u="sng" dirty="0" smtClean="0">
                <a:latin typeface="+mj-lt"/>
              </a:rPr>
              <a:t>Belediyeler Yasası</a:t>
            </a:r>
            <a:r>
              <a:rPr lang="tr-TR" altLang="tr-TR" dirty="0" smtClean="0">
                <a:latin typeface="+mj-lt"/>
              </a:rPr>
              <a:t> </a:t>
            </a:r>
            <a:r>
              <a:rPr lang="tr-TR" altLang="tr-TR" b="1" dirty="0" smtClean="0">
                <a:latin typeface="+mj-lt"/>
              </a:rPr>
              <a:t>1930</a:t>
            </a:r>
            <a:r>
              <a:rPr lang="tr-TR" altLang="tr-TR" dirty="0" smtClean="0">
                <a:latin typeface="+mj-lt"/>
              </a:rPr>
              <a:t> yılında yürürlüğe konulmuştur. </a:t>
            </a:r>
          </a:p>
          <a:p>
            <a:pPr eaLnBrk="1" hangingPunct="1">
              <a:lnSpc>
                <a:spcPct val="90000"/>
              </a:lnSpc>
            </a:pPr>
            <a:endParaRPr lang="tr-TR" altLang="tr-TR" dirty="0" smtClean="0">
              <a:latin typeface="+mj-lt"/>
            </a:endParaRPr>
          </a:p>
          <a:p>
            <a:pPr eaLnBrk="1" hangingPunct="1">
              <a:lnSpc>
                <a:spcPct val="90000"/>
              </a:lnSpc>
            </a:pPr>
            <a:r>
              <a:rPr lang="tr-TR" altLang="tr-TR" dirty="0" smtClean="0">
                <a:latin typeface="+mj-lt"/>
              </a:rPr>
              <a:t>Belediyeler Yasası'na göre </a:t>
            </a:r>
            <a:r>
              <a:rPr lang="tr-TR" altLang="tr-TR" b="1" u="sng" dirty="0" smtClean="0">
                <a:latin typeface="+mj-lt"/>
              </a:rPr>
              <a:t>işyerlerinin işçi sağlığı ve iş güvenliği yönünden denetlenmesi görevi belediyelere verilmiştir. </a:t>
            </a:r>
          </a:p>
        </p:txBody>
      </p:sp>
    </p:spTree>
    <p:extLst>
      <p:ext uri="{BB962C8B-B14F-4D97-AF65-F5344CB8AC3E}">
        <p14:creationId xmlns:p14="http://schemas.microsoft.com/office/powerpoint/2010/main" val="33578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C7E63E3-B569-476A-BE0C-BD0444B69F95}" type="slidenum">
              <a:rPr lang="tr-TR" altLang="tr-TR" sz="1400" b="0" smtClean="0">
                <a:solidFill>
                  <a:schemeClr val="tx1"/>
                </a:solidFill>
              </a:rPr>
              <a:pPr eaLnBrk="1" hangingPunct="1"/>
              <a:t>62</a:t>
            </a:fld>
            <a:endParaRPr lang="tr-TR" altLang="tr-TR" sz="1400" b="0" smtClean="0">
              <a:solidFill>
                <a:schemeClr val="tx1"/>
              </a:solidFill>
            </a:endParaRPr>
          </a:p>
        </p:txBody>
      </p:sp>
      <p:sp>
        <p:nvSpPr>
          <p:cNvPr id="65539" name="Rectangle 3"/>
          <p:cNvSpPr>
            <a:spLocks noGrp="1" noChangeArrowheads="1"/>
          </p:cNvSpPr>
          <p:nvPr>
            <p:ph type="body" idx="1"/>
          </p:nvPr>
        </p:nvSpPr>
        <p:spPr>
          <a:xfrm>
            <a:off x="179512" y="1268760"/>
            <a:ext cx="8640762" cy="4114800"/>
          </a:xfrm>
        </p:spPr>
        <p:txBody>
          <a:bodyPr/>
          <a:lstStyle/>
          <a:p>
            <a:pPr eaLnBrk="1" hangingPunct="1"/>
            <a:r>
              <a:rPr lang="tr-TR" altLang="tr-TR" dirty="0" smtClean="0">
                <a:latin typeface="+mj-lt"/>
              </a:rPr>
              <a:t>Daha sonra </a:t>
            </a:r>
            <a:r>
              <a:rPr lang="tr-TR" altLang="tr-TR" b="1" dirty="0" smtClean="0">
                <a:latin typeface="+mj-lt"/>
              </a:rPr>
              <a:t>1937</a:t>
            </a:r>
            <a:r>
              <a:rPr lang="tr-TR" altLang="tr-TR" dirty="0" smtClean="0">
                <a:latin typeface="+mj-lt"/>
              </a:rPr>
              <a:t> yılında yürürlüğe giren ve çalışma yaşamının birçok sorunlarını kapsayan </a:t>
            </a:r>
            <a:r>
              <a:rPr lang="tr-TR" altLang="tr-TR" b="1" u="sng" dirty="0" smtClean="0">
                <a:latin typeface="+mj-lt"/>
              </a:rPr>
              <a:t>3008 sayılı İş Yasası</a:t>
            </a:r>
            <a:r>
              <a:rPr lang="tr-TR" altLang="tr-TR" dirty="0" smtClean="0">
                <a:latin typeface="+mj-lt"/>
              </a:rPr>
              <a:t> ile </a:t>
            </a:r>
            <a:r>
              <a:rPr lang="tr-TR" altLang="tr-TR" u="sng" dirty="0" smtClean="0">
                <a:latin typeface="+mj-lt"/>
              </a:rPr>
              <a:t>ülkemizde ilk kez işçi sağlığı ve iş güvenliği konusunda ayrıntılı ve sistemli bir düzenlemeye gidilmiştir. </a:t>
            </a:r>
          </a:p>
          <a:p>
            <a:pPr eaLnBrk="1" hangingPunct="1"/>
            <a:endParaRPr lang="tr-TR" altLang="tr-TR" u="sng" dirty="0" smtClean="0">
              <a:latin typeface="+mj-lt"/>
            </a:endParaRPr>
          </a:p>
          <a:p>
            <a:pPr eaLnBrk="1" hangingPunct="1"/>
            <a:r>
              <a:rPr lang="tr-TR" altLang="tr-TR" b="1" u="sng" dirty="0" smtClean="0">
                <a:latin typeface="+mj-lt"/>
              </a:rPr>
              <a:t>3008 </a:t>
            </a:r>
            <a:r>
              <a:rPr lang="tr-TR" altLang="tr-TR" dirty="0" smtClean="0">
                <a:latin typeface="+mj-lt"/>
              </a:rPr>
              <a:t>sayılı İş Yasası  </a:t>
            </a:r>
            <a:r>
              <a:rPr lang="tr-TR" altLang="tr-TR" b="1" u="sng" dirty="0" smtClean="0">
                <a:latin typeface="+mj-lt"/>
              </a:rPr>
              <a:t>1967 yılına kadar yürürlükte kalmıştır. </a:t>
            </a:r>
          </a:p>
          <a:p>
            <a:pPr eaLnBrk="1" hangingPunct="1"/>
            <a:endParaRPr lang="tr-TR" altLang="tr-TR" b="1" u="sng" dirty="0" smtClean="0">
              <a:latin typeface="+mj-lt"/>
            </a:endParaRPr>
          </a:p>
          <a:p>
            <a:pPr eaLnBrk="1" hangingPunct="1"/>
            <a:endParaRPr lang="tr-TR" altLang="tr-TR" b="1" u="sng" dirty="0" smtClean="0">
              <a:latin typeface="+mj-lt"/>
            </a:endParaRPr>
          </a:p>
        </p:txBody>
      </p:sp>
    </p:spTree>
    <p:extLst>
      <p:ext uri="{BB962C8B-B14F-4D97-AF65-F5344CB8AC3E}">
        <p14:creationId xmlns:p14="http://schemas.microsoft.com/office/powerpoint/2010/main" val="33620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AF58C6A-8221-45ED-A1D5-0A0DFDFBED29}" type="slidenum">
              <a:rPr lang="tr-TR" altLang="tr-TR" sz="1400" b="0" smtClean="0">
                <a:solidFill>
                  <a:schemeClr val="tx1"/>
                </a:solidFill>
              </a:rPr>
              <a:pPr eaLnBrk="1" hangingPunct="1"/>
              <a:t>63</a:t>
            </a:fld>
            <a:endParaRPr lang="tr-TR" altLang="tr-TR" sz="1400" b="0" smtClean="0">
              <a:solidFill>
                <a:schemeClr val="tx1"/>
              </a:solidFill>
            </a:endParaRPr>
          </a:p>
        </p:txBody>
      </p:sp>
      <p:sp>
        <p:nvSpPr>
          <p:cNvPr id="66563" name="Rectangle 3"/>
          <p:cNvSpPr>
            <a:spLocks noGrp="1" noChangeArrowheads="1"/>
          </p:cNvSpPr>
          <p:nvPr>
            <p:ph type="body" idx="1"/>
          </p:nvPr>
        </p:nvSpPr>
        <p:spPr>
          <a:xfrm>
            <a:off x="106363" y="1988840"/>
            <a:ext cx="9037637" cy="4114800"/>
          </a:xfrm>
        </p:spPr>
        <p:txBody>
          <a:bodyPr/>
          <a:lstStyle/>
          <a:p>
            <a:pPr eaLnBrk="1" hangingPunct="1"/>
            <a:r>
              <a:rPr lang="tr-TR" altLang="tr-TR" dirty="0" smtClean="0">
                <a:latin typeface="+mj-lt"/>
              </a:rPr>
              <a:t>28 Ocak </a:t>
            </a:r>
            <a:r>
              <a:rPr lang="tr-TR" altLang="tr-TR" b="1" dirty="0" smtClean="0">
                <a:latin typeface="+mj-lt"/>
              </a:rPr>
              <a:t>1946</a:t>
            </a:r>
            <a:r>
              <a:rPr lang="tr-TR" altLang="tr-TR" dirty="0" smtClean="0">
                <a:latin typeface="+mj-lt"/>
              </a:rPr>
              <a:t> tarih ve </a:t>
            </a:r>
            <a:r>
              <a:rPr lang="tr-TR" altLang="tr-TR" b="1" dirty="0" smtClean="0">
                <a:latin typeface="+mj-lt"/>
              </a:rPr>
              <a:t>4841</a:t>
            </a:r>
            <a:r>
              <a:rPr lang="tr-TR" altLang="tr-TR" b="1" i="1" dirty="0" smtClean="0">
                <a:latin typeface="+mj-lt"/>
              </a:rPr>
              <a:t> sayılı </a:t>
            </a:r>
            <a:r>
              <a:rPr lang="tr-TR" altLang="tr-TR" b="1" u="sng" dirty="0" smtClean="0">
                <a:latin typeface="+mj-lt"/>
              </a:rPr>
              <a:t>Çalışma Bakanlığı kuruluş Yasası’</a:t>
            </a:r>
            <a:r>
              <a:rPr lang="tr-TR" altLang="tr-TR" dirty="0" smtClean="0">
                <a:latin typeface="+mj-lt"/>
              </a:rPr>
              <a:t>nın birinci maddesi ile, Bakanlığın görevleri arasında </a:t>
            </a:r>
            <a:r>
              <a:rPr lang="tr-TR" altLang="tr-TR" u="sng" dirty="0" smtClean="0">
                <a:latin typeface="+mj-lt"/>
              </a:rPr>
              <a:t>sosyal güvenlik</a:t>
            </a:r>
            <a:r>
              <a:rPr lang="tr-TR" altLang="tr-TR" dirty="0" smtClean="0">
                <a:latin typeface="+mj-lt"/>
              </a:rPr>
              <a:t> de  yer almıştır. </a:t>
            </a:r>
          </a:p>
          <a:p>
            <a:pPr eaLnBrk="1" hangingPunct="1"/>
            <a:r>
              <a:rPr lang="tr-TR" altLang="tr-TR" b="1" u="sng" dirty="0" smtClean="0">
                <a:latin typeface="+mj-lt"/>
              </a:rPr>
              <a:t>Mevzuatımıza sosyal güvenlik ilk kez bu yasa ile girmiştir. </a:t>
            </a:r>
          </a:p>
        </p:txBody>
      </p:sp>
    </p:spTree>
    <p:extLst>
      <p:ext uri="{BB962C8B-B14F-4D97-AF65-F5344CB8AC3E}">
        <p14:creationId xmlns:p14="http://schemas.microsoft.com/office/powerpoint/2010/main" val="382548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7CC4457-E531-4362-A789-3E4E0D1DE14D}" type="slidenum">
              <a:rPr lang="tr-TR" altLang="tr-TR" sz="1400" b="0" smtClean="0">
                <a:solidFill>
                  <a:schemeClr val="tx1"/>
                </a:solidFill>
              </a:rPr>
              <a:pPr eaLnBrk="1" hangingPunct="1"/>
              <a:t>64</a:t>
            </a:fld>
            <a:endParaRPr lang="tr-TR" altLang="tr-TR" sz="1400" b="0" smtClean="0">
              <a:solidFill>
                <a:schemeClr val="tx1"/>
              </a:solidFill>
            </a:endParaRPr>
          </a:p>
        </p:txBody>
      </p:sp>
      <p:sp>
        <p:nvSpPr>
          <p:cNvPr id="67587" name="Rectangle 2"/>
          <p:cNvSpPr>
            <a:spLocks noGrp="1" noChangeArrowheads="1"/>
          </p:cNvSpPr>
          <p:nvPr>
            <p:ph type="title"/>
          </p:nvPr>
        </p:nvSpPr>
        <p:spPr>
          <a:xfrm>
            <a:off x="0" y="404813"/>
            <a:ext cx="8929688" cy="1143000"/>
          </a:xfrm>
        </p:spPr>
        <p:txBody>
          <a:bodyPr/>
          <a:lstStyle/>
          <a:p>
            <a:pPr eaLnBrk="1" hangingPunct="1"/>
            <a:r>
              <a:rPr lang="tr-TR" altLang="tr-TR" sz="3200" b="1" dirty="0" smtClean="0">
                <a:latin typeface="+mj-lt"/>
              </a:rPr>
              <a:t>İŞ SAĞLIĞI GENEL MÜDÜRLÜĞÜ</a:t>
            </a:r>
            <a:endParaRPr lang="tr-TR" altLang="tr-TR" sz="3200" dirty="0" smtClean="0">
              <a:latin typeface="+mj-lt"/>
            </a:endParaRPr>
          </a:p>
        </p:txBody>
      </p:sp>
      <p:sp>
        <p:nvSpPr>
          <p:cNvPr id="67588" name="Rectangle 3"/>
          <p:cNvSpPr>
            <a:spLocks noGrp="1" noChangeArrowheads="1"/>
          </p:cNvSpPr>
          <p:nvPr>
            <p:ph type="body" idx="1"/>
          </p:nvPr>
        </p:nvSpPr>
        <p:spPr>
          <a:xfrm>
            <a:off x="250825" y="1981200"/>
            <a:ext cx="8642350" cy="4114800"/>
          </a:xfrm>
        </p:spPr>
        <p:txBody>
          <a:bodyPr/>
          <a:lstStyle/>
          <a:p>
            <a:pPr eaLnBrk="1" hangingPunct="1">
              <a:lnSpc>
                <a:spcPct val="90000"/>
              </a:lnSpc>
            </a:pPr>
            <a:r>
              <a:rPr lang="tr-TR" altLang="tr-TR" sz="2800" dirty="0" smtClean="0">
                <a:latin typeface="+mj-lt"/>
              </a:rPr>
              <a:t>İş sağlığı ve güvenliğine yönelik çalışmaların tek elden yürütülmesi amacıyla Çalışma Bakanlığı’nın kurulmasını takiben bu görev İşçi Sağlığı Genel Müdürlüğü'ne verilmiştir.</a:t>
            </a:r>
          </a:p>
          <a:p>
            <a:pPr eaLnBrk="1" hangingPunct="1">
              <a:lnSpc>
                <a:spcPct val="90000"/>
              </a:lnSpc>
            </a:pPr>
            <a:endParaRPr lang="tr-TR" altLang="tr-TR" sz="2800" dirty="0" smtClean="0">
              <a:latin typeface="+mj-lt"/>
            </a:endParaRPr>
          </a:p>
          <a:p>
            <a:pPr eaLnBrk="1" hangingPunct="1">
              <a:lnSpc>
                <a:spcPct val="90000"/>
              </a:lnSpc>
            </a:pPr>
            <a:r>
              <a:rPr lang="tr-TR" altLang="tr-TR" sz="2800" dirty="0" smtClean="0">
                <a:latin typeface="+mj-lt"/>
              </a:rPr>
              <a:t>Bunun ardından, </a:t>
            </a:r>
            <a:r>
              <a:rPr lang="tr-TR" altLang="tr-TR" sz="2800" b="1" dirty="0" smtClean="0">
                <a:latin typeface="+mj-lt"/>
              </a:rPr>
              <a:t>İş Teftişi </a:t>
            </a:r>
            <a:r>
              <a:rPr lang="tr-TR" altLang="tr-TR" sz="2800" b="1" dirty="0" err="1" smtClean="0">
                <a:latin typeface="+mj-lt"/>
              </a:rPr>
              <a:t>hk</a:t>
            </a:r>
            <a:r>
              <a:rPr lang="tr-TR" altLang="tr-TR" sz="2800" dirty="0" smtClean="0">
                <a:latin typeface="+mj-lt"/>
              </a:rPr>
              <a:t>. </a:t>
            </a:r>
            <a:r>
              <a:rPr lang="tr-TR" altLang="tr-TR" sz="2800" b="1" dirty="0" smtClean="0">
                <a:latin typeface="+mj-lt"/>
              </a:rPr>
              <a:t>81 sayılı Uluslararası Çalışma Sözleşmesi’</a:t>
            </a:r>
            <a:r>
              <a:rPr lang="tr-TR" altLang="tr-TR" sz="2800" dirty="0" smtClean="0">
                <a:latin typeface="+mj-lt"/>
              </a:rPr>
              <a:t>nin 9’uncu Maddesi’nin onanmasına dair </a:t>
            </a:r>
            <a:r>
              <a:rPr lang="tr-TR" altLang="tr-TR" sz="2800" b="1" dirty="0" smtClean="0">
                <a:latin typeface="+mj-lt"/>
              </a:rPr>
              <a:t>5690 sayılı Yasa</a:t>
            </a:r>
            <a:r>
              <a:rPr lang="tr-TR" altLang="tr-TR" sz="2800" dirty="0" smtClean="0">
                <a:latin typeface="+mj-lt"/>
              </a:rPr>
              <a:t> 13 Aralık </a:t>
            </a:r>
            <a:r>
              <a:rPr lang="tr-TR" altLang="tr-TR" sz="2800" b="1" dirty="0" smtClean="0">
                <a:latin typeface="+mj-lt"/>
              </a:rPr>
              <a:t>1950</a:t>
            </a:r>
            <a:r>
              <a:rPr lang="tr-TR" altLang="tr-TR" sz="2800" dirty="0" smtClean="0">
                <a:latin typeface="+mj-lt"/>
              </a:rPr>
              <a:t> tarihinde yürürlüğe girmiştir </a:t>
            </a:r>
          </a:p>
        </p:txBody>
      </p:sp>
    </p:spTree>
    <p:extLst>
      <p:ext uri="{BB962C8B-B14F-4D97-AF65-F5344CB8AC3E}">
        <p14:creationId xmlns:p14="http://schemas.microsoft.com/office/powerpoint/2010/main" val="336316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65099A2-72B1-45BD-8F44-7FFEB1621288}" type="slidenum">
              <a:rPr lang="tr-TR" altLang="tr-TR" sz="1400" b="0" smtClean="0">
                <a:solidFill>
                  <a:schemeClr val="tx1"/>
                </a:solidFill>
              </a:rPr>
              <a:pPr eaLnBrk="1" hangingPunct="1"/>
              <a:t>65</a:t>
            </a:fld>
            <a:endParaRPr lang="tr-TR" altLang="tr-TR" sz="1400" b="0" smtClean="0">
              <a:solidFill>
                <a:schemeClr val="tx1"/>
              </a:solidFill>
            </a:endParaRPr>
          </a:p>
        </p:txBody>
      </p:sp>
      <p:sp>
        <p:nvSpPr>
          <p:cNvPr id="68611" name="Rectangle 3"/>
          <p:cNvSpPr>
            <a:spLocks noGrp="1" noChangeArrowheads="1"/>
          </p:cNvSpPr>
          <p:nvPr>
            <p:ph type="body" idx="1"/>
          </p:nvPr>
        </p:nvSpPr>
        <p:spPr>
          <a:xfrm>
            <a:off x="323850" y="2348880"/>
            <a:ext cx="8820150" cy="4114800"/>
          </a:xfrm>
        </p:spPr>
        <p:txBody>
          <a:bodyPr/>
          <a:lstStyle/>
          <a:p>
            <a:pPr eaLnBrk="1" hangingPunct="1"/>
            <a:r>
              <a:rPr lang="tr-TR" altLang="tr-TR" dirty="0" smtClean="0">
                <a:latin typeface="+mj-lt"/>
              </a:rPr>
              <a:t>5690 sayılı yasa gereği olarak, işyerlerinin işçi sağlığı ve iş güvenliği yönünden </a:t>
            </a:r>
            <a:r>
              <a:rPr lang="tr-TR" altLang="tr-TR" b="1" dirty="0" smtClean="0">
                <a:solidFill>
                  <a:srgbClr val="C00000"/>
                </a:solidFill>
                <a:latin typeface="+mj-lt"/>
              </a:rPr>
              <a:t>denetim</a:t>
            </a:r>
            <a:r>
              <a:rPr lang="tr-TR" altLang="tr-TR" dirty="0" smtClean="0">
                <a:latin typeface="+mj-lt"/>
              </a:rPr>
              <a:t>ini yapmak, çalışma yaşamını düzene koymak, yol gösterici uyarılarda bulunmak üzere </a:t>
            </a:r>
            <a:r>
              <a:rPr lang="tr-TR" altLang="tr-TR" b="1" dirty="0" smtClean="0">
                <a:solidFill>
                  <a:srgbClr val="C00000"/>
                </a:solidFill>
                <a:latin typeface="+mj-lt"/>
              </a:rPr>
              <a:t>1963</a:t>
            </a:r>
            <a:r>
              <a:rPr lang="tr-TR" altLang="tr-TR" dirty="0" smtClean="0">
                <a:solidFill>
                  <a:srgbClr val="C00000"/>
                </a:solidFill>
                <a:latin typeface="+mj-lt"/>
              </a:rPr>
              <a:t> </a:t>
            </a:r>
            <a:r>
              <a:rPr lang="tr-TR" altLang="tr-TR" dirty="0" smtClean="0">
                <a:latin typeface="+mj-lt"/>
              </a:rPr>
              <a:t>yılında </a:t>
            </a:r>
            <a:r>
              <a:rPr lang="tr-TR" altLang="tr-TR" b="1" dirty="0" smtClean="0">
                <a:solidFill>
                  <a:schemeClr val="tx2"/>
                </a:solidFill>
                <a:latin typeface="+mj-lt"/>
              </a:rPr>
              <a:t>hekim, kimyager ve mühendis gibi teknik elemanların görevlendirilmesi</a:t>
            </a:r>
            <a:r>
              <a:rPr lang="tr-TR" altLang="tr-TR" dirty="0" smtClean="0">
                <a:latin typeface="+mj-lt"/>
              </a:rPr>
              <a:t> ile ilgili </a:t>
            </a:r>
            <a:r>
              <a:rPr lang="tr-TR" altLang="tr-TR" b="1" dirty="0" smtClean="0">
                <a:solidFill>
                  <a:srgbClr val="C00000"/>
                </a:solidFill>
                <a:latin typeface="+mj-lt"/>
              </a:rPr>
              <a:t>174 sayılı Yasa</a:t>
            </a:r>
            <a:r>
              <a:rPr lang="tr-TR" altLang="tr-TR" dirty="0" smtClean="0">
                <a:solidFill>
                  <a:srgbClr val="C00000"/>
                </a:solidFill>
                <a:latin typeface="+mj-lt"/>
              </a:rPr>
              <a:t> </a:t>
            </a:r>
            <a:r>
              <a:rPr lang="tr-TR" altLang="tr-TR" dirty="0" smtClean="0">
                <a:latin typeface="+mj-lt"/>
              </a:rPr>
              <a:t>çıkarılmıştır. </a:t>
            </a:r>
          </a:p>
        </p:txBody>
      </p:sp>
    </p:spTree>
    <p:extLst>
      <p:ext uri="{BB962C8B-B14F-4D97-AF65-F5344CB8AC3E}">
        <p14:creationId xmlns:p14="http://schemas.microsoft.com/office/powerpoint/2010/main" val="350354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CDC473A-7B71-4D4E-ACE4-4EB8D5AE17AF}" type="slidenum">
              <a:rPr lang="tr-TR" altLang="tr-TR" sz="1400" b="0" smtClean="0">
                <a:solidFill>
                  <a:schemeClr val="tx1"/>
                </a:solidFill>
              </a:rPr>
              <a:pPr eaLnBrk="1" hangingPunct="1"/>
              <a:t>66</a:t>
            </a:fld>
            <a:endParaRPr lang="tr-TR" altLang="tr-TR" sz="1400" b="0" smtClean="0">
              <a:solidFill>
                <a:schemeClr val="tx1"/>
              </a:solidFill>
            </a:endParaRPr>
          </a:p>
        </p:txBody>
      </p:sp>
      <p:sp>
        <p:nvSpPr>
          <p:cNvPr id="69635" name="Rectangle 2"/>
          <p:cNvSpPr>
            <a:spLocks noGrp="1" noChangeArrowheads="1"/>
          </p:cNvSpPr>
          <p:nvPr>
            <p:ph type="title"/>
          </p:nvPr>
        </p:nvSpPr>
        <p:spPr/>
        <p:txBody>
          <a:bodyPr/>
          <a:lstStyle/>
          <a:p>
            <a:pPr eaLnBrk="1" hangingPunct="1"/>
            <a:r>
              <a:rPr lang="tr-TR" altLang="tr-TR" sz="3200" b="1" dirty="0" smtClean="0">
                <a:latin typeface="+mj-lt"/>
              </a:rPr>
              <a:t>İŞ GÜVENLİĞİ MÜFETTİŞLİĞİ KURUMUNUN OLUŞTURULMASI</a:t>
            </a:r>
          </a:p>
        </p:txBody>
      </p:sp>
      <p:sp>
        <p:nvSpPr>
          <p:cNvPr id="69636" name="Rectangle 3"/>
          <p:cNvSpPr>
            <a:spLocks noGrp="1" noChangeArrowheads="1"/>
          </p:cNvSpPr>
          <p:nvPr>
            <p:ph type="body" idx="1"/>
          </p:nvPr>
        </p:nvSpPr>
        <p:spPr>
          <a:xfrm>
            <a:off x="179388" y="2133600"/>
            <a:ext cx="8640762" cy="4114800"/>
          </a:xfrm>
        </p:spPr>
        <p:txBody>
          <a:bodyPr/>
          <a:lstStyle/>
          <a:p>
            <a:pPr eaLnBrk="1" hangingPunct="1"/>
            <a:r>
              <a:rPr lang="tr-TR" altLang="tr-TR" dirty="0" smtClean="0">
                <a:latin typeface="+mj-lt"/>
              </a:rPr>
              <a:t>174 sayılı Yasa’nın onaylanmasından sonra ilk kez 12 Ocak </a:t>
            </a:r>
            <a:r>
              <a:rPr lang="tr-TR" altLang="tr-TR" b="1" dirty="0" smtClean="0">
                <a:latin typeface="+mj-lt"/>
              </a:rPr>
              <a:t>1963</a:t>
            </a:r>
            <a:r>
              <a:rPr lang="tr-TR" altLang="tr-TR" dirty="0" smtClean="0">
                <a:latin typeface="+mj-lt"/>
              </a:rPr>
              <a:t> tarihinde,</a:t>
            </a:r>
          </a:p>
          <a:p>
            <a:pPr eaLnBrk="1" hangingPunct="1"/>
            <a:endParaRPr lang="tr-TR" altLang="tr-TR" dirty="0" smtClean="0">
              <a:latin typeface="+mj-lt"/>
            </a:endParaRPr>
          </a:p>
          <a:p>
            <a:pPr eaLnBrk="1" hangingPunct="1"/>
            <a:r>
              <a:rPr lang="tr-TR" altLang="tr-TR" dirty="0" smtClean="0">
                <a:latin typeface="+mj-lt"/>
              </a:rPr>
              <a:t> İstanbul ve sonrasında Ankara, Zonguldak, İzmir illerinde </a:t>
            </a:r>
            <a:r>
              <a:rPr lang="tr-TR" altLang="tr-TR" b="1" u="sng" dirty="0" smtClean="0">
                <a:latin typeface="+mj-lt"/>
              </a:rPr>
              <a:t>İş Güvenliği Müfettişleri Grup Başkanlıkları</a:t>
            </a:r>
            <a:r>
              <a:rPr lang="tr-TR" altLang="tr-TR" dirty="0" smtClean="0">
                <a:latin typeface="+mj-lt"/>
              </a:rPr>
              <a:t> kurulmuştur. </a:t>
            </a:r>
          </a:p>
        </p:txBody>
      </p:sp>
    </p:spTree>
    <p:extLst>
      <p:ext uri="{BB962C8B-B14F-4D97-AF65-F5344CB8AC3E}">
        <p14:creationId xmlns:p14="http://schemas.microsoft.com/office/powerpoint/2010/main" val="256119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9F9D97B-5EF2-4C7B-8257-DBE8C7C9FD4B}" type="slidenum">
              <a:rPr lang="tr-TR" altLang="tr-TR" sz="3200" b="0" smtClean="0">
                <a:solidFill>
                  <a:schemeClr val="tx1"/>
                </a:solidFill>
              </a:rPr>
              <a:pPr eaLnBrk="1" hangingPunct="1"/>
              <a:t>67</a:t>
            </a:fld>
            <a:endParaRPr lang="tr-TR" altLang="tr-TR" sz="3200" b="0" smtClean="0">
              <a:solidFill>
                <a:schemeClr val="tx1"/>
              </a:solidFill>
            </a:endParaRPr>
          </a:p>
        </p:txBody>
      </p:sp>
      <p:sp>
        <p:nvSpPr>
          <p:cNvPr id="70659" name="Rectangle 2"/>
          <p:cNvSpPr>
            <a:spLocks noGrp="1" noChangeArrowheads="1"/>
          </p:cNvSpPr>
          <p:nvPr>
            <p:ph type="title"/>
          </p:nvPr>
        </p:nvSpPr>
        <p:spPr>
          <a:xfrm>
            <a:off x="468313" y="609600"/>
            <a:ext cx="7989887" cy="1143000"/>
          </a:xfrm>
        </p:spPr>
        <p:txBody>
          <a:bodyPr/>
          <a:lstStyle/>
          <a:p>
            <a:pPr eaLnBrk="1" hangingPunct="1"/>
            <a:r>
              <a:rPr lang="tr-TR" altLang="tr-TR" sz="3200" b="1" dirty="0" smtClean="0">
                <a:latin typeface="+mj-lt"/>
              </a:rPr>
              <a:t>1475 SAYILI YASA DÖNEMİ </a:t>
            </a:r>
          </a:p>
        </p:txBody>
      </p:sp>
      <p:sp>
        <p:nvSpPr>
          <p:cNvPr id="70660" name="Rectangle 3"/>
          <p:cNvSpPr>
            <a:spLocks noGrp="1" noChangeArrowheads="1"/>
          </p:cNvSpPr>
          <p:nvPr>
            <p:ph type="body" idx="1"/>
          </p:nvPr>
        </p:nvSpPr>
        <p:spPr>
          <a:xfrm>
            <a:off x="250825" y="1773238"/>
            <a:ext cx="8642350" cy="4114800"/>
          </a:xfrm>
        </p:spPr>
        <p:txBody>
          <a:bodyPr/>
          <a:lstStyle/>
          <a:p>
            <a:pPr eaLnBrk="1" hangingPunct="1"/>
            <a:r>
              <a:rPr lang="tr-TR" altLang="tr-TR" dirty="0" smtClean="0">
                <a:latin typeface="+mj-lt"/>
              </a:rPr>
              <a:t>Günün gereksinimlerine yanıt veremez duruma gelen 3008 sayılı İş Yasası’nın yerine </a:t>
            </a:r>
            <a:r>
              <a:rPr lang="tr-TR" altLang="tr-TR" b="1" dirty="0" smtClean="0">
                <a:solidFill>
                  <a:srgbClr val="C00000"/>
                </a:solidFill>
                <a:latin typeface="+mj-lt"/>
              </a:rPr>
              <a:t>1971</a:t>
            </a:r>
            <a:r>
              <a:rPr lang="tr-TR" altLang="tr-TR" dirty="0" smtClean="0">
                <a:solidFill>
                  <a:srgbClr val="C00000"/>
                </a:solidFill>
                <a:latin typeface="+mj-lt"/>
              </a:rPr>
              <a:t> </a:t>
            </a:r>
            <a:r>
              <a:rPr lang="tr-TR" altLang="tr-TR" dirty="0" smtClean="0">
                <a:latin typeface="+mj-lt"/>
              </a:rPr>
              <a:t>yılında </a:t>
            </a:r>
            <a:r>
              <a:rPr lang="tr-TR" altLang="tr-TR" b="1" dirty="0" smtClean="0">
                <a:solidFill>
                  <a:schemeClr val="tx2"/>
                </a:solidFill>
                <a:latin typeface="+mj-lt"/>
              </a:rPr>
              <a:t>1475 sayılı İş Yasası</a:t>
            </a:r>
            <a:r>
              <a:rPr lang="tr-TR" altLang="tr-TR" dirty="0" smtClean="0">
                <a:latin typeface="+mj-lt"/>
              </a:rPr>
              <a:t> yürürlüğe konulmuştur. </a:t>
            </a:r>
          </a:p>
          <a:p>
            <a:pPr eaLnBrk="1" hangingPunct="1"/>
            <a:r>
              <a:rPr lang="tr-TR" altLang="tr-TR" dirty="0" smtClean="0">
                <a:latin typeface="+mj-lt"/>
              </a:rPr>
              <a:t>Kanun’un  iş sağlığı ve güvenliği yönünden çağdaş hükümler ihtiva eden </a:t>
            </a:r>
            <a:r>
              <a:rPr lang="tr-TR" altLang="tr-TR" dirty="0" smtClean="0">
                <a:solidFill>
                  <a:srgbClr val="C00000"/>
                </a:solidFill>
                <a:latin typeface="+mj-lt"/>
              </a:rPr>
              <a:t>73. Maddesi </a:t>
            </a:r>
            <a:r>
              <a:rPr lang="tr-TR" altLang="tr-TR" dirty="0" smtClean="0">
                <a:latin typeface="+mj-lt"/>
              </a:rPr>
              <a:t>ile işverenlere bir dizi yükümlülükler getirilmiştir. </a:t>
            </a:r>
          </a:p>
        </p:txBody>
      </p:sp>
    </p:spTree>
    <p:extLst>
      <p:ext uri="{BB962C8B-B14F-4D97-AF65-F5344CB8AC3E}">
        <p14:creationId xmlns:p14="http://schemas.microsoft.com/office/powerpoint/2010/main" val="318066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95288" y="188913"/>
            <a:ext cx="4464050" cy="954087"/>
          </a:xfrm>
        </p:spPr>
        <p:txBody>
          <a:bodyPr/>
          <a:lstStyle/>
          <a:p>
            <a:pPr algn="l"/>
            <a:r>
              <a:rPr lang="tr-TR" altLang="tr-TR" sz="3200" b="1" dirty="0" smtClean="0">
                <a:latin typeface="+mj-lt"/>
              </a:rPr>
              <a:t>Muzaffer Aksoy</a:t>
            </a:r>
          </a:p>
        </p:txBody>
      </p:sp>
      <p:sp>
        <p:nvSpPr>
          <p:cNvPr id="71683" name="2 İçerik Yer Tutucusu"/>
          <p:cNvSpPr>
            <a:spLocks noGrp="1"/>
          </p:cNvSpPr>
          <p:nvPr>
            <p:ph idx="1"/>
          </p:nvPr>
        </p:nvSpPr>
        <p:spPr>
          <a:xfrm>
            <a:off x="179388" y="1600200"/>
            <a:ext cx="8726487" cy="4525963"/>
          </a:xfrm>
        </p:spPr>
        <p:txBody>
          <a:bodyPr/>
          <a:lstStyle/>
          <a:p>
            <a:pPr>
              <a:buFontTx/>
              <a:buNone/>
            </a:pPr>
            <a:r>
              <a:rPr lang="tr-TR" altLang="tr-TR" sz="2400" dirty="0" smtClean="0">
                <a:latin typeface="+mj-lt"/>
              </a:rPr>
              <a:t>(Benzen-lösemi ilişkisi)</a:t>
            </a:r>
          </a:p>
          <a:p>
            <a:pPr>
              <a:lnSpc>
                <a:spcPts val="2875"/>
              </a:lnSpc>
              <a:buFontTx/>
              <a:buNone/>
            </a:pPr>
            <a:r>
              <a:rPr lang="tr-TR" altLang="tr-TR" sz="2400" dirty="0" smtClean="0">
                <a:latin typeface="+mj-lt"/>
              </a:rPr>
              <a:t>Benzen kullanan kundura üreticilerinde </a:t>
            </a:r>
          </a:p>
          <a:p>
            <a:pPr>
              <a:lnSpc>
                <a:spcPts val="2875"/>
              </a:lnSpc>
              <a:buFontTx/>
              <a:buNone/>
            </a:pPr>
            <a:r>
              <a:rPr lang="tr-TR" altLang="tr-TR" sz="2400" dirty="0" smtClean="0">
                <a:latin typeface="+mj-lt"/>
              </a:rPr>
              <a:t>kansere yakalanma sıklığı üzerine yazarak yayımladığı makale </a:t>
            </a:r>
          </a:p>
          <a:p>
            <a:pPr>
              <a:lnSpc>
                <a:spcPts val="2875"/>
              </a:lnSpc>
              <a:buFontTx/>
              <a:buNone/>
            </a:pPr>
            <a:r>
              <a:rPr lang="tr-TR" altLang="tr-TR" sz="2400" dirty="0" smtClean="0">
                <a:latin typeface="+mj-lt"/>
              </a:rPr>
              <a:t>üzerine ABD hükümetinin açtığı davaya birinci derece tanık</a:t>
            </a:r>
          </a:p>
          <a:p>
            <a:pPr>
              <a:lnSpc>
                <a:spcPts val="2875"/>
              </a:lnSpc>
              <a:buFontTx/>
              <a:buNone/>
            </a:pPr>
            <a:r>
              <a:rPr lang="tr-TR" altLang="tr-TR" sz="2400" dirty="0" smtClean="0">
                <a:latin typeface="+mj-lt"/>
              </a:rPr>
              <a:t>olarak çağrıldı. Bu dava sonucunda ABD'de sekiz saatlik çalışma</a:t>
            </a:r>
          </a:p>
          <a:p>
            <a:pPr>
              <a:buFontTx/>
              <a:buNone/>
            </a:pPr>
            <a:r>
              <a:rPr lang="tr-TR" altLang="tr-TR" sz="2400" dirty="0" smtClean="0">
                <a:latin typeface="+mj-lt"/>
              </a:rPr>
              <a:t>süresince maruz kalınacak benzen oranı 10'dan 1 </a:t>
            </a:r>
            <a:r>
              <a:rPr lang="tr-TR" altLang="tr-TR" sz="2400" dirty="0" err="1" smtClean="0">
                <a:latin typeface="+mj-lt"/>
              </a:rPr>
              <a:t>ppm'e</a:t>
            </a:r>
            <a:r>
              <a:rPr lang="tr-TR" altLang="tr-TR" sz="2400" dirty="0" smtClean="0">
                <a:latin typeface="+mj-lt"/>
              </a:rPr>
              <a:t> düşürüldü.</a:t>
            </a:r>
          </a:p>
          <a:p>
            <a:pPr>
              <a:buFontTx/>
              <a:buNone/>
            </a:pPr>
            <a:r>
              <a:rPr lang="tr-TR" altLang="tr-TR" sz="2400" dirty="0" err="1" smtClean="0">
                <a:latin typeface="+mj-lt"/>
              </a:rPr>
              <a:t>Selikoff'un</a:t>
            </a:r>
            <a:r>
              <a:rPr lang="tr-TR" altLang="tr-TR" sz="2400" dirty="0" smtClean="0">
                <a:latin typeface="+mj-lt"/>
              </a:rPr>
              <a:t> telkini ile Muzaffer Aksoy ve Prof. Dr. E. </a:t>
            </a:r>
            <a:r>
              <a:rPr lang="tr-TR" altLang="tr-TR" sz="2400" dirty="0" err="1" smtClean="0">
                <a:latin typeface="+mj-lt"/>
              </a:rPr>
              <a:t>Vigliani'ye</a:t>
            </a:r>
            <a:r>
              <a:rPr lang="tr-TR" altLang="tr-TR" sz="2400" dirty="0" smtClean="0">
                <a:latin typeface="+mj-lt"/>
              </a:rPr>
              <a:t> </a:t>
            </a:r>
          </a:p>
          <a:p>
            <a:pPr>
              <a:buFontTx/>
              <a:buNone/>
            </a:pPr>
            <a:r>
              <a:rPr lang="tr-TR" altLang="tr-TR" sz="2400" dirty="0" smtClean="0">
                <a:latin typeface="+mj-lt"/>
              </a:rPr>
              <a:t>benzenle ilgili çalışmaları dolayısıyla </a:t>
            </a:r>
            <a:r>
              <a:rPr lang="tr-TR" altLang="tr-TR" sz="2400" b="1" dirty="0" smtClean="0">
                <a:latin typeface="+mj-lt"/>
              </a:rPr>
              <a:t>1984</a:t>
            </a:r>
            <a:r>
              <a:rPr lang="tr-TR" altLang="tr-TR" sz="2400" dirty="0" smtClean="0">
                <a:latin typeface="+mj-lt"/>
              </a:rPr>
              <a:t> senesinde </a:t>
            </a:r>
          </a:p>
          <a:p>
            <a:pPr>
              <a:buFontTx/>
              <a:buNone/>
            </a:pPr>
            <a:r>
              <a:rPr lang="tr-TR" altLang="tr-TR" sz="2400" b="1" dirty="0" smtClean="0">
                <a:latin typeface="+mj-lt"/>
              </a:rPr>
              <a:t>ilk "</a:t>
            </a:r>
            <a:r>
              <a:rPr lang="tr-TR" altLang="tr-TR" sz="2400" b="1" dirty="0" err="1" smtClean="0">
                <a:latin typeface="+mj-lt"/>
              </a:rPr>
              <a:t>Ramazzini</a:t>
            </a:r>
            <a:r>
              <a:rPr lang="tr-TR" altLang="tr-TR" sz="2400" b="1" dirty="0" smtClean="0">
                <a:latin typeface="+mj-lt"/>
              </a:rPr>
              <a:t> Bilim Onur Ödülü” verildi.</a:t>
            </a:r>
          </a:p>
          <a:p>
            <a:pPr>
              <a:lnSpc>
                <a:spcPts val="2875"/>
              </a:lnSpc>
              <a:buFontTx/>
              <a:buNone/>
            </a:pPr>
            <a:endParaRPr lang="tr-TR" altLang="tr-TR" sz="2400" b="1" dirty="0" smtClean="0">
              <a:latin typeface="+mj-lt"/>
            </a:endParaRPr>
          </a:p>
          <a:p>
            <a:pPr>
              <a:lnSpc>
                <a:spcPts val="2875"/>
              </a:lnSpc>
              <a:buFontTx/>
              <a:buNone/>
            </a:pPr>
            <a:endParaRPr lang="tr-TR" altLang="tr-TR" sz="2400" dirty="0" smtClean="0">
              <a:latin typeface="+mj-lt"/>
            </a:endParaRPr>
          </a:p>
          <a:p>
            <a:endParaRPr lang="tr-TR" altLang="tr-TR" sz="2400" dirty="0" smtClean="0">
              <a:latin typeface="+mj-lt"/>
            </a:endParaRPr>
          </a:p>
        </p:txBody>
      </p:sp>
      <p:sp>
        <p:nvSpPr>
          <p:cNvPr id="71685" name="5 Slayt Numarası Yer Tutucusu"/>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F4ED849-DF5D-4137-B688-5BAF7249D51D}" type="slidenum">
              <a:rPr lang="tr-TR" altLang="tr-TR" sz="1400" b="0" smtClean="0">
                <a:solidFill>
                  <a:schemeClr val="tx1"/>
                </a:solidFill>
              </a:rPr>
              <a:pPr eaLnBrk="1" hangingPunct="1"/>
              <a:t>68</a:t>
            </a:fld>
            <a:endParaRPr lang="tr-TR" altLang="tr-TR" sz="1400" b="0" smtClean="0">
              <a:solidFill>
                <a:schemeClr val="tx1"/>
              </a:solidFill>
            </a:endParaRPr>
          </a:p>
        </p:txBody>
      </p:sp>
      <p:pic>
        <p:nvPicPr>
          <p:cNvPr id="71686" name="Picture 2" descr="http://upload.wikimedia.org/wikipedia/tr/f/fc/Muazffer_aks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23177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54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F161601-3A35-4865-B8D4-F3D70B5CF224}" type="slidenum">
              <a:rPr lang="tr-TR" altLang="tr-TR" sz="3200" b="0" smtClean="0">
                <a:solidFill>
                  <a:schemeClr val="tx1"/>
                </a:solidFill>
              </a:rPr>
              <a:pPr eaLnBrk="1" hangingPunct="1"/>
              <a:t>69</a:t>
            </a:fld>
            <a:endParaRPr lang="tr-TR" altLang="tr-TR" sz="3200" b="0" smtClean="0">
              <a:solidFill>
                <a:schemeClr val="tx1"/>
              </a:solidFill>
            </a:endParaRPr>
          </a:p>
        </p:txBody>
      </p:sp>
      <p:sp>
        <p:nvSpPr>
          <p:cNvPr id="72707" name="Rectangle 2"/>
          <p:cNvSpPr>
            <a:spLocks noGrp="1" noChangeArrowheads="1"/>
          </p:cNvSpPr>
          <p:nvPr>
            <p:ph type="title"/>
          </p:nvPr>
        </p:nvSpPr>
        <p:spPr>
          <a:xfrm>
            <a:off x="611188" y="333375"/>
            <a:ext cx="7772400" cy="1143000"/>
          </a:xfrm>
        </p:spPr>
        <p:txBody>
          <a:bodyPr/>
          <a:lstStyle/>
          <a:p>
            <a:pPr eaLnBrk="1" hangingPunct="1"/>
            <a:r>
              <a:rPr lang="tr-TR" altLang="tr-TR" sz="3200" b="1" smtClean="0">
                <a:latin typeface="+mj-lt"/>
              </a:rPr>
              <a:t>BU DÖNEMDE ÇIKARTILMIŞ BAZI TÜZÜKLER </a:t>
            </a:r>
          </a:p>
        </p:txBody>
      </p:sp>
      <p:sp>
        <p:nvSpPr>
          <p:cNvPr id="72708" name="Rectangle 3"/>
          <p:cNvSpPr>
            <a:spLocks noGrp="1" noChangeArrowheads="1"/>
          </p:cNvSpPr>
          <p:nvPr>
            <p:ph type="body" idx="1"/>
          </p:nvPr>
        </p:nvSpPr>
        <p:spPr>
          <a:xfrm>
            <a:off x="179388" y="1628775"/>
            <a:ext cx="8785225" cy="4114800"/>
          </a:xfrm>
        </p:spPr>
        <p:txBody>
          <a:bodyPr/>
          <a:lstStyle/>
          <a:p>
            <a:pPr eaLnBrk="1" hangingPunct="1"/>
            <a:r>
              <a:rPr lang="tr-TR" altLang="tr-TR" sz="3000" dirty="0" smtClean="0">
                <a:solidFill>
                  <a:srgbClr val="C00000"/>
                </a:solidFill>
                <a:latin typeface="+mj-lt"/>
              </a:rPr>
              <a:t>İşçi Sağlığı </a:t>
            </a:r>
            <a:r>
              <a:rPr lang="tr-TR" altLang="tr-TR" sz="3000" dirty="0" smtClean="0">
                <a:latin typeface="+mj-lt"/>
              </a:rPr>
              <a:t>ve İş Güvenliği</a:t>
            </a:r>
            <a:r>
              <a:rPr lang="tr-TR" altLang="tr-TR" sz="3000" dirty="0" smtClean="0">
                <a:solidFill>
                  <a:srgbClr val="FFCC66"/>
                </a:solidFill>
                <a:latin typeface="+mj-lt"/>
              </a:rPr>
              <a:t> </a:t>
            </a:r>
            <a:r>
              <a:rPr lang="tr-TR" altLang="tr-TR" sz="3000" dirty="0" smtClean="0">
                <a:solidFill>
                  <a:srgbClr val="C00000"/>
                </a:solidFill>
                <a:latin typeface="+mj-lt"/>
              </a:rPr>
              <a:t>Tüzüğü </a:t>
            </a:r>
          </a:p>
          <a:p>
            <a:pPr eaLnBrk="1" hangingPunct="1"/>
            <a:r>
              <a:rPr lang="tr-TR" altLang="tr-TR" sz="3000" dirty="0" smtClean="0">
                <a:solidFill>
                  <a:srgbClr val="C00000"/>
                </a:solidFill>
                <a:latin typeface="+mj-lt"/>
              </a:rPr>
              <a:t>Parlayıcı, Patlayıcı,</a:t>
            </a:r>
            <a:r>
              <a:rPr lang="tr-TR" altLang="tr-TR" sz="3000" dirty="0" smtClean="0">
                <a:latin typeface="+mj-lt"/>
              </a:rPr>
              <a:t> Tehlikeli ve Zararlı Maddelerle Çalışılan İşlerde ve İşyerlerinde Alınacak Güvenlik Tedbirleri Hakkında </a:t>
            </a:r>
            <a:r>
              <a:rPr lang="tr-TR" altLang="tr-TR" sz="3000" b="1" dirty="0" smtClean="0">
                <a:solidFill>
                  <a:srgbClr val="C00000"/>
                </a:solidFill>
                <a:latin typeface="+mj-lt"/>
              </a:rPr>
              <a:t>Tüzük</a:t>
            </a:r>
            <a:r>
              <a:rPr lang="tr-TR" altLang="tr-TR" sz="3000" dirty="0" smtClean="0">
                <a:solidFill>
                  <a:srgbClr val="C00000"/>
                </a:solidFill>
                <a:latin typeface="+mj-lt"/>
              </a:rPr>
              <a:t> </a:t>
            </a:r>
          </a:p>
          <a:p>
            <a:pPr eaLnBrk="1" hangingPunct="1"/>
            <a:r>
              <a:rPr lang="tr-TR" altLang="tr-TR" sz="3000" dirty="0" smtClean="0">
                <a:solidFill>
                  <a:srgbClr val="C00000"/>
                </a:solidFill>
                <a:latin typeface="+mj-lt"/>
              </a:rPr>
              <a:t>Yapı İşlerinde </a:t>
            </a:r>
            <a:r>
              <a:rPr lang="tr-TR" altLang="tr-TR" sz="3000" dirty="0" smtClean="0">
                <a:latin typeface="+mj-lt"/>
              </a:rPr>
              <a:t>Alınacak İşçi Sağlığı ve İş Güvenliği Tedbirleri</a:t>
            </a:r>
            <a:r>
              <a:rPr lang="tr-TR" altLang="tr-TR" sz="3000" dirty="0" smtClean="0">
                <a:solidFill>
                  <a:srgbClr val="FFCC66"/>
                </a:solidFill>
                <a:latin typeface="+mj-lt"/>
              </a:rPr>
              <a:t> </a:t>
            </a:r>
            <a:r>
              <a:rPr lang="tr-TR" altLang="tr-TR" sz="3000" dirty="0" smtClean="0">
                <a:solidFill>
                  <a:srgbClr val="C00000"/>
                </a:solidFill>
                <a:latin typeface="+mj-lt"/>
              </a:rPr>
              <a:t>Tüzüğü </a:t>
            </a:r>
          </a:p>
          <a:p>
            <a:pPr eaLnBrk="1" hangingPunct="1"/>
            <a:r>
              <a:rPr lang="tr-TR" altLang="tr-TR" sz="3000" dirty="0" smtClean="0">
                <a:solidFill>
                  <a:srgbClr val="C00000"/>
                </a:solidFill>
                <a:latin typeface="+mj-lt"/>
              </a:rPr>
              <a:t>Maden ve Taş Ocakları </a:t>
            </a:r>
            <a:r>
              <a:rPr lang="tr-TR" altLang="tr-TR" sz="3000" dirty="0" smtClean="0">
                <a:latin typeface="+mj-lt"/>
              </a:rPr>
              <a:t>İşletmelerinde ve Tünel Yapımında Alınacak İşçi Sağlığı ve İş Güvenliği Önlemlerine İlişkin </a:t>
            </a:r>
            <a:r>
              <a:rPr lang="tr-TR" altLang="tr-TR" sz="3000" b="1" dirty="0" smtClean="0">
                <a:solidFill>
                  <a:srgbClr val="C00000"/>
                </a:solidFill>
                <a:latin typeface="+mj-lt"/>
              </a:rPr>
              <a:t>Tüzük</a:t>
            </a:r>
          </a:p>
        </p:txBody>
      </p:sp>
    </p:spTree>
    <p:extLst>
      <p:ext uri="{BB962C8B-B14F-4D97-AF65-F5344CB8AC3E}">
        <p14:creationId xmlns:p14="http://schemas.microsoft.com/office/powerpoint/2010/main" val="3855752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6910E93-4421-48CC-A613-A7A89AF5F37F}" type="slidenum">
              <a:rPr lang="tr-TR" altLang="tr-TR" sz="1400" b="0" smtClean="0">
                <a:solidFill>
                  <a:schemeClr val="tx1"/>
                </a:solidFill>
              </a:rPr>
              <a:pPr eaLnBrk="1" hangingPunct="1"/>
              <a:t>7</a:t>
            </a:fld>
            <a:endParaRPr lang="tr-TR" altLang="tr-TR" sz="1400" b="0" smtClean="0">
              <a:solidFill>
                <a:schemeClr val="tx1"/>
              </a:solidFill>
            </a:endParaRPr>
          </a:p>
        </p:txBody>
      </p:sp>
      <p:sp>
        <p:nvSpPr>
          <p:cNvPr id="9219" name="Rectangle 2"/>
          <p:cNvSpPr>
            <a:spLocks noGrp="1" noChangeArrowheads="1"/>
          </p:cNvSpPr>
          <p:nvPr>
            <p:ph type="title"/>
          </p:nvPr>
        </p:nvSpPr>
        <p:spPr>
          <a:xfrm>
            <a:off x="731838" y="636588"/>
            <a:ext cx="7516812" cy="788987"/>
          </a:xfrm>
          <a:noFill/>
        </p:spPr>
        <p:txBody>
          <a:bodyPr/>
          <a:lstStyle/>
          <a:p>
            <a:pPr defTabSz="1211263" eaLnBrk="1" hangingPunct="1"/>
            <a:r>
              <a:rPr lang="tr-TR" altLang="tr-TR" sz="2400" b="1" smtClean="0">
                <a:solidFill>
                  <a:schemeClr val="tx1"/>
                </a:solidFill>
                <a:latin typeface="+mj-lt"/>
              </a:rPr>
              <a:t>BASİT BİR KAZADA TOPLAM  ZAMAN KAYBI</a:t>
            </a:r>
          </a:p>
        </p:txBody>
      </p:sp>
      <p:sp>
        <p:nvSpPr>
          <p:cNvPr id="9220" name="Rectangle 3"/>
          <p:cNvSpPr>
            <a:spLocks noChangeArrowheads="1"/>
          </p:cNvSpPr>
          <p:nvPr/>
        </p:nvSpPr>
        <p:spPr bwMode="auto">
          <a:xfrm>
            <a:off x="827088" y="692150"/>
            <a:ext cx="7175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endParaRPr lang="en-AU" altLang="tr-TR" sz="2000" b="0">
              <a:solidFill>
                <a:schemeClr val="tx1"/>
              </a:solidFill>
            </a:endParaRPr>
          </a:p>
        </p:txBody>
      </p:sp>
      <p:sp>
        <p:nvSpPr>
          <p:cNvPr id="9221" name="Rectangle 4"/>
          <p:cNvSpPr>
            <a:spLocks noGrp="1" noChangeArrowheads="1"/>
          </p:cNvSpPr>
          <p:nvPr>
            <p:ph type="body" sz="half" idx="1"/>
          </p:nvPr>
        </p:nvSpPr>
        <p:spPr>
          <a:xfrm>
            <a:off x="827088" y="1628775"/>
            <a:ext cx="5514975" cy="3595688"/>
          </a:xfrm>
          <a:noFill/>
        </p:spPr>
        <p:txBody>
          <a:bodyPr/>
          <a:lstStyle/>
          <a:p>
            <a:pPr eaLnBrk="1" hangingPunct="1">
              <a:lnSpc>
                <a:spcPct val="80000"/>
              </a:lnSpc>
              <a:buFontTx/>
              <a:buNone/>
            </a:pPr>
            <a:r>
              <a:rPr lang="en-AU" altLang="tr-TR" sz="2800" b="1" smtClean="0">
                <a:latin typeface="+mj-lt"/>
              </a:rPr>
              <a:t>FAALİYET</a:t>
            </a:r>
            <a:endParaRPr lang="tr-TR" altLang="tr-TR" sz="2800" b="1" smtClean="0">
              <a:latin typeface="+mj-lt"/>
            </a:endParaRPr>
          </a:p>
          <a:p>
            <a:pPr eaLnBrk="1" hangingPunct="1">
              <a:lnSpc>
                <a:spcPct val="80000"/>
              </a:lnSpc>
              <a:buFontTx/>
              <a:buNone/>
            </a:pPr>
            <a:endParaRPr lang="en-AU" altLang="tr-TR" sz="1400" b="1" smtClean="0">
              <a:latin typeface="+mj-lt"/>
            </a:endParaRPr>
          </a:p>
          <a:p>
            <a:pPr eaLnBrk="1" hangingPunct="1">
              <a:lnSpc>
                <a:spcPct val="80000"/>
              </a:lnSpc>
            </a:pPr>
            <a:r>
              <a:rPr lang="en-AU" altLang="tr-TR" sz="2600" smtClean="0">
                <a:latin typeface="+mj-lt"/>
              </a:rPr>
              <a:t>Olay Anı          </a:t>
            </a:r>
          </a:p>
          <a:p>
            <a:pPr eaLnBrk="1" hangingPunct="1">
              <a:lnSpc>
                <a:spcPct val="80000"/>
              </a:lnSpc>
            </a:pPr>
            <a:r>
              <a:rPr lang="en-AU" altLang="tr-TR" sz="2600" smtClean="0">
                <a:latin typeface="+mj-lt"/>
              </a:rPr>
              <a:t>Arkadaşlara Gösterme</a:t>
            </a:r>
          </a:p>
          <a:p>
            <a:pPr eaLnBrk="1" hangingPunct="1">
              <a:lnSpc>
                <a:spcPct val="80000"/>
              </a:lnSpc>
            </a:pPr>
            <a:r>
              <a:rPr lang="tr-TR" altLang="tr-TR" sz="2600" smtClean="0">
                <a:latin typeface="+mj-lt"/>
              </a:rPr>
              <a:t>İşyeri </a:t>
            </a:r>
            <a:r>
              <a:rPr lang="en-AU" altLang="tr-TR" sz="2600" smtClean="0">
                <a:latin typeface="+mj-lt"/>
              </a:rPr>
              <a:t>Sağlık  Görevlisini Ziyaret</a:t>
            </a:r>
          </a:p>
          <a:p>
            <a:pPr eaLnBrk="1" hangingPunct="1">
              <a:lnSpc>
                <a:spcPct val="80000"/>
              </a:lnSpc>
            </a:pPr>
            <a:r>
              <a:rPr lang="en-AU" altLang="tr-TR" sz="2600" smtClean="0">
                <a:latin typeface="+mj-lt"/>
              </a:rPr>
              <a:t>Hastane</a:t>
            </a:r>
            <a:r>
              <a:rPr lang="tr-TR" altLang="tr-TR" sz="2600" smtClean="0">
                <a:latin typeface="+mj-lt"/>
              </a:rPr>
              <a:t>de geçen zaman</a:t>
            </a:r>
            <a:endParaRPr lang="en-AU" altLang="tr-TR" sz="2600" smtClean="0">
              <a:latin typeface="+mj-lt"/>
            </a:endParaRPr>
          </a:p>
          <a:p>
            <a:pPr eaLnBrk="1" hangingPunct="1">
              <a:lnSpc>
                <a:spcPct val="80000"/>
              </a:lnSpc>
            </a:pPr>
            <a:r>
              <a:rPr lang="en-AU" altLang="tr-TR" sz="2600" smtClean="0">
                <a:latin typeface="+mj-lt"/>
              </a:rPr>
              <a:t>Arkadaşlara Anlatma</a:t>
            </a:r>
          </a:p>
          <a:p>
            <a:pPr eaLnBrk="1" hangingPunct="1">
              <a:lnSpc>
                <a:spcPct val="80000"/>
              </a:lnSpc>
            </a:pPr>
            <a:r>
              <a:rPr lang="en-AU" altLang="tr-TR" sz="2600" smtClean="0">
                <a:latin typeface="+mj-lt"/>
              </a:rPr>
              <a:t>Rapor Formlarını</a:t>
            </a:r>
            <a:r>
              <a:rPr lang="tr-TR" altLang="tr-TR" sz="2600" smtClean="0">
                <a:latin typeface="+mj-lt"/>
              </a:rPr>
              <a:t>n</a:t>
            </a:r>
            <a:r>
              <a:rPr lang="en-AU" altLang="tr-TR" sz="2600" smtClean="0">
                <a:latin typeface="+mj-lt"/>
              </a:rPr>
              <a:t> Doldur</a:t>
            </a:r>
            <a:r>
              <a:rPr lang="tr-TR" altLang="tr-TR" sz="2600" smtClean="0">
                <a:latin typeface="+mj-lt"/>
              </a:rPr>
              <a:t>ulması</a:t>
            </a:r>
            <a:endParaRPr lang="en-AU" altLang="tr-TR" sz="2600" smtClean="0">
              <a:latin typeface="+mj-lt"/>
            </a:endParaRPr>
          </a:p>
          <a:p>
            <a:pPr eaLnBrk="1" hangingPunct="1">
              <a:lnSpc>
                <a:spcPct val="80000"/>
              </a:lnSpc>
            </a:pPr>
            <a:r>
              <a:rPr lang="en-AU" altLang="tr-TR" sz="2600" smtClean="0">
                <a:latin typeface="+mj-lt"/>
              </a:rPr>
              <a:t>Formları</a:t>
            </a:r>
            <a:r>
              <a:rPr lang="tr-TR" altLang="tr-TR" sz="2600" smtClean="0">
                <a:latin typeface="+mj-lt"/>
              </a:rPr>
              <a:t>n</a:t>
            </a:r>
            <a:r>
              <a:rPr lang="en-AU" altLang="tr-TR" sz="2600" smtClean="0">
                <a:latin typeface="+mj-lt"/>
              </a:rPr>
              <a:t> Kontrol</a:t>
            </a:r>
            <a:r>
              <a:rPr lang="tr-TR" altLang="tr-TR" sz="2600" smtClean="0">
                <a:latin typeface="+mj-lt"/>
              </a:rPr>
              <a:t>ü</a:t>
            </a:r>
            <a:endParaRPr lang="en-AU" altLang="tr-TR" sz="2600" smtClean="0">
              <a:latin typeface="+mj-lt"/>
            </a:endParaRPr>
          </a:p>
          <a:p>
            <a:pPr eaLnBrk="1" hangingPunct="1">
              <a:lnSpc>
                <a:spcPct val="80000"/>
              </a:lnSpc>
            </a:pPr>
            <a:r>
              <a:rPr lang="en-AU" altLang="tr-TR" sz="2600" smtClean="0">
                <a:latin typeface="+mj-lt"/>
              </a:rPr>
              <a:t>İş Güvenliği Komitesinde Tartışma</a:t>
            </a:r>
          </a:p>
        </p:txBody>
      </p:sp>
      <p:sp>
        <p:nvSpPr>
          <p:cNvPr id="9222" name="Rectangle 5"/>
          <p:cNvSpPr>
            <a:spLocks noChangeArrowheads="1"/>
          </p:cNvSpPr>
          <p:nvPr/>
        </p:nvSpPr>
        <p:spPr bwMode="auto">
          <a:xfrm>
            <a:off x="5724525" y="1557338"/>
            <a:ext cx="240506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algn="l" eaLnBrk="1" hangingPunct="1">
              <a:spcBef>
                <a:spcPct val="20000"/>
              </a:spcBef>
              <a:buFontTx/>
              <a:buChar char=" "/>
            </a:pPr>
            <a:r>
              <a:rPr lang="tr-TR" altLang="tr-TR">
                <a:solidFill>
                  <a:schemeClr val="tx1"/>
                </a:solidFill>
              </a:rPr>
              <a:t>   </a:t>
            </a:r>
            <a:r>
              <a:rPr lang="tr-TR" altLang="tr-TR" u="sng">
                <a:solidFill>
                  <a:schemeClr val="tx1"/>
                </a:solidFill>
              </a:rPr>
              <a:t>süre</a:t>
            </a:r>
            <a:r>
              <a:rPr lang="en-AU" altLang="tr-TR" u="sng">
                <a:solidFill>
                  <a:schemeClr val="tx1"/>
                </a:solidFill>
              </a:rPr>
              <a:t>(dk)</a:t>
            </a:r>
            <a:endParaRPr lang="tr-TR" altLang="tr-TR" u="sng">
              <a:solidFill>
                <a:schemeClr val="tx1"/>
              </a:solidFill>
            </a:endParaRPr>
          </a:p>
          <a:p>
            <a:pPr algn="l" eaLnBrk="1" hangingPunct="1">
              <a:spcBef>
                <a:spcPct val="20000"/>
              </a:spcBef>
              <a:buFontTx/>
              <a:buChar char=" "/>
            </a:pPr>
            <a:endParaRPr lang="tr-TR" altLang="tr-TR" sz="500">
              <a:solidFill>
                <a:schemeClr val="tx1"/>
              </a:solidFill>
            </a:endParaRPr>
          </a:p>
          <a:p>
            <a:pPr lvl="2" algn="l" eaLnBrk="1" hangingPunct="1">
              <a:spcBef>
                <a:spcPct val="20000"/>
              </a:spcBef>
              <a:buFontTx/>
              <a:buChar char=" "/>
            </a:pPr>
            <a:r>
              <a:rPr lang="tr-TR" altLang="tr-TR" sz="2400" b="0">
                <a:solidFill>
                  <a:schemeClr val="tx1"/>
                </a:solidFill>
              </a:rPr>
              <a:t>  </a:t>
            </a:r>
            <a:r>
              <a:rPr lang="en-AU" altLang="tr-TR" sz="2400" b="0">
                <a:solidFill>
                  <a:schemeClr val="tx1"/>
                </a:solidFill>
              </a:rPr>
              <a:t>5</a:t>
            </a:r>
          </a:p>
          <a:p>
            <a:pPr eaLnBrk="1" hangingPunct="1">
              <a:spcBef>
                <a:spcPct val="20000"/>
              </a:spcBef>
              <a:buFontTx/>
              <a:buChar char=" "/>
            </a:pPr>
            <a:r>
              <a:rPr lang="en-AU" altLang="tr-TR" sz="2300" b="0">
                <a:solidFill>
                  <a:schemeClr val="tx1"/>
                </a:solidFill>
              </a:rPr>
              <a:t>10</a:t>
            </a:r>
          </a:p>
          <a:p>
            <a:pPr eaLnBrk="1" hangingPunct="1">
              <a:spcBef>
                <a:spcPct val="20000"/>
              </a:spcBef>
              <a:buFontTx/>
              <a:buChar char=" "/>
            </a:pPr>
            <a:r>
              <a:rPr lang="en-AU" altLang="tr-TR" sz="2300" b="0">
                <a:solidFill>
                  <a:schemeClr val="tx1"/>
                </a:solidFill>
              </a:rPr>
              <a:t>30</a:t>
            </a:r>
          </a:p>
          <a:p>
            <a:pPr eaLnBrk="1" hangingPunct="1">
              <a:spcBef>
                <a:spcPct val="20000"/>
              </a:spcBef>
            </a:pPr>
            <a:r>
              <a:rPr lang="tr-TR" altLang="tr-TR" sz="2300" b="0">
                <a:solidFill>
                  <a:schemeClr val="tx1"/>
                </a:solidFill>
              </a:rPr>
              <a:t>   </a:t>
            </a:r>
            <a:r>
              <a:rPr lang="en-AU" altLang="tr-TR" sz="2300" b="0">
                <a:solidFill>
                  <a:schemeClr val="tx1"/>
                </a:solidFill>
              </a:rPr>
              <a:t>240</a:t>
            </a:r>
          </a:p>
          <a:p>
            <a:pPr eaLnBrk="1" hangingPunct="1">
              <a:spcBef>
                <a:spcPct val="20000"/>
              </a:spcBef>
              <a:buFontTx/>
              <a:buChar char=" "/>
            </a:pPr>
            <a:r>
              <a:rPr lang="en-AU" altLang="tr-TR" sz="2300" b="0">
                <a:solidFill>
                  <a:schemeClr val="tx1"/>
                </a:solidFill>
              </a:rPr>
              <a:t>60</a:t>
            </a:r>
          </a:p>
          <a:p>
            <a:pPr eaLnBrk="1" hangingPunct="1">
              <a:spcBef>
                <a:spcPct val="20000"/>
              </a:spcBef>
              <a:buFontTx/>
              <a:buChar char=" "/>
            </a:pPr>
            <a:r>
              <a:rPr lang="en-AU" altLang="tr-TR" sz="2300" b="0">
                <a:solidFill>
                  <a:schemeClr val="tx1"/>
                </a:solidFill>
              </a:rPr>
              <a:t>60</a:t>
            </a:r>
          </a:p>
          <a:p>
            <a:pPr eaLnBrk="1" hangingPunct="1">
              <a:spcBef>
                <a:spcPct val="20000"/>
              </a:spcBef>
              <a:buFontTx/>
              <a:buChar char=" "/>
            </a:pPr>
            <a:r>
              <a:rPr lang="en-AU" altLang="tr-TR" sz="2300" b="0">
                <a:solidFill>
                  <a:schemeClr val="tx1"/>
                </a:solidFill>
              </a:rPr>
              <a:t>10</a:t>
            </a:r>
          </a:p>
          <a:p>
            <a:pPr eaLnBrk="1" hangingPunct="1">
              <a:spcBef>
                <a:spcPct val="20000"/>
              </a:spcBef>
              <a:buFontTx/>
              <a:buChar char=" "/>
            </a:pPr>
            <a:r>
              <a:rPr lang="en-AU" altLang="tr-TR" sz="2300" b="0">
                <a:solidFill>
                  <a:schemeClr val="tx1"/>
                </a:solidFill>
              </a:rPr>
              <a:t>60</a:t>
            </a:r>
            <a:endParaRPr lang="en-AU" altLang="tr-TR" b="0">
              <a:solidFill>
                <a:schemeClr val="tx1"/>
              </a:solidFill>
            </a:endParaRPr>
          </a:p>
        </p:txBody>
      </p:sp>
      <p:sp>
        <p:nvSpPr>
          <p:cNvPr id="9223" name="Rectangle 6"/>
          <p:cNvSpPr>
            <a:spLocks noChangeArrowheads="1"/>
          </p:cNvSpPr>
          <p:nvPr/>
        </p:nvSpPr>
        <p:spPr bwMode="auto">
          <a:xfrm>
            <a:off x="6011863" y="5516563"/>
            <a:ext cx="23209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r>
              <a:rPr lang="en-AU" altLang="tr-TR" sz="1400" u="sng">
                <a:solidFill>
                  <a:schemeClr val="tx1"/>
                </a:solidFill>
                <a:cs typeface="Arial" charset="0"/>
              </a:rPr>
              <a:t>T</a:t>
            </a:r>
            <a:r>
              <a:rPr lang="tr-TR" altLang="tr-TR" sz="1400" u="sng">
                <a:solidFill>
                  <a:schemeClr val="tx1"/>
                </a:solidFill>
                <a:cs typeface="Arial" charset="0"/>
              </a:rPr>
              <a:t>OPLAM:</a:t>
            </a:r>
            <a:r>
              <a:rPr lang="en-AU" altLang="tr-TR" sz="2000" u="sng">
                <a:solidFill>
                  <a:schemeClr val="tx1"/>
                </a:solidFill>
                <a:cs typeface="Arial" charset="0"/>
              </a:rPr>
              <a:t> </a:t>
            </a:r>
            <a:r>
              <a:rPr lang="en-AU" altLang="tr-TR" sz="2400" u="sng">
                <a:solidFill>
                  <a:schemeClr val="tx1"/>
                </a:solidFill>
                <a:cs typeface="Arial" charset="0"/>
              </a:rPr>
              <a:t>4</a:t>
            </a:r>
            <a:r>
              <a:rPr lang="tr-TR" altLang="tr-TR" sz="2400" u="sng">
                <a:solidFill>
                  <a:schemeClr val="tx1"/>
                </a:solidFill>
                <a:cs typeface="Arial" charset="0"/>
              </a:rPr>
              <a:t>7</a:t>
            </a:r>
            <a:r>
              <a:rPr lang="en-AU" altLang="tr-TR" sz="2400" u="sng">
                <a:solidFill>
                  <a:schemeClr val="tx1"/>
                </a:solidFill>
                <a:cs typeface="Arial" charset="0"/>
              </a:rPr>
              <a:t>5 dk (</a:t>
            </a:r>
            <a:r>
              <a:rPr lang="tr-TR" altLang="tr-TR" u="sng">
                <a:solidFill>
                  <a:schemeClr val="tx1"/>
                </a:solidFill>
                <a:cs typeface="Arial" charset="0"/>
              </a:rPr>
              <a:t>8</a:t>
            </a:r>
            <a:r>
              <a:rPr lang="en-AU" altLang="tr-TR" u="sng">
                <a:solidFill>
                  <a:schemeClr val="tx1"/>
                </a:solidFill>
                <a:cs typeface="Arial" charset="0"/>
              </a:rPr>
              <a:t> saat</a:t>
            </a:r>
            <a:r>
              <a:rPr lang="en-AU" altLang="tr-TR" sz="2400" u="sng">
                <a:solidFill>
                  <a:schemeClr val="tx1"/>
                </a:solidFill>
                <a:cs typeface="Arial" charset="0"/>
              </a:rPr>
              <a:t>)</a:t>
            </a:r>
          </a:p>
        </p:txBody>
      </p:sp>
    </p:spTree>
    <p:extLst>
      <p:ext uri="{BB962C8B-B14F-4D97-AF65-F5344CB8AC3E}">
        <p14:creationId xmlns:p14="http://schemas.microsoft.com/office/powerpoint/2010/main" val="46205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1B513DF-2170-4B7E-8F50-56BFC55E8445}" type="slidenum">
              <a:rPr lang="tr-TR" altLang="tr-TR" sz="3200" b="0" smtClean="0">
                <a:solidFill>
                  <a:schemeClr val="tx1"/>
                </a:solidFill>
              </a:rPr>
              <a:pPr eaLnBrk="1" hangingPunct="1"/>
              <a:t>70</a:t>
            </a:fld>
            <a:endParaRPr lang="tr-TR" altLang="tr-TR" sz="3200" b="0" smtClean="0">
              <a:solidFill>
                <a:schemeClr val="tx1"/>
              </a:solidFill>
            </a:endParaRPr>
          </a:p>
        </p:txBody>
      </p:sp>
      <p:sp>
        <p:nvSpPr>
          <p:cNvPr id="73731" name="Rectangle 2"/>
          <p:cNvSpPr>
            <a:spLocks noGrp="1" noChangeArrowheads="1"/>
          </p:cNvSpPr>
          <p:nvPr>
            <p:ph type="title"/>
          </p:nvPr>
        </p:nvSpPr>
        <p:spPr>
          <a:xfrm>
            <a:off x="539750" y="115888"/>
            <a:ext cx="7847013" cy="803275"/>
          </a:xfrm>
        </p:spPr>
        <p:txBody>
          <a:bodyPr/>
          <a:lstStyle/>
          <a:p>
            <a:pPr eaLnBrk="1" hangingPunct="1"/>
            <a:r>
              <a:rPr lang="tr-TR" altLang="tr-TR" sz="3200" b="1" dirty="0" smtClean="0">
                <a:solidFill>
                  <a:schemeClr val="tx1"/>
                </a:solidFill>
                <a:latin typeface="+mj-lt"/>
              </a:rPr>
              <a:t>506 SAYILI YASA</a:t>
            </a:r>
            <a:r>
              <a:rPr lang="tr-TR" altLang="tr-TR" sz="3200" dirty="0" smtClean="0">
                <a:solidFill>
                  <a:schemeClr val="tx1"/>
                </a:solidFill>
                <a:latin typeface="+mj-lt"/>
              </a:rPr>
              <a:t> </a:t>
            </a:r>
          </a:p>
        </p:txBody>
      </p:sp>
      <p:sp>
        <p:nvSpPr>
          <p:cNvPr id="73732" name="Rectangle 3"/>
          <p:cNvSpPr>
            <a:spLocks noGrp="1" noChangeArrowheads="1"/>
          </p:cNvSpPr>
          <p:nvPr>
            <p:ph type="body" idx="1"/>
          </p:nvPr>
        </p:nvSpPr>
        <p:spPr>
          <a:xfrm>
            <a:off x="107504" y="2132856"/>
            <a:ext cx="9144001" cy="4114800"/>
          </a:xfrm>
        </p:spPr>
        <p:txBody>
          <a:bodyPr/>
          <a:lstStyle/>
          <a:p>
            <a:pPr eaLnBrk="1" hangingPunct="1">
              <a:lnSpc>
                <a:spcPct val="90000"/>
              </a:lnSpc>
            </a:pPr>
            <a:r>
              <a:rPr lang="tr-TR" altLang="tr-TR" b="1" dirty="0" smtClean="0">
                <a:latin typeface="+mj-lt"/>
              </a:rPr>
              <a:t>1964 yılında</a:t>
            </a:r>
            <a:r>
              <a:rPr lang="tr-TR" altLang="tr-TR" dirty="0" smtClean="0">
                <a:latin typeface="+mj-lt"/>
              </a:rPr>
              <a:t> </a:t>
            </a:r>
            <a:r>
              <a:rPr lang="tr-TR" altLang="tr-TR" b="1" dirty="0" smtClean="0">
                <a:latin typeface="+mj-lt"/>
              </a:rPr>
              <a:t>506 sayılı Sosyal Sigortalar Yasası </a:t>
            </a:r>
            <a:r>
              <a:rPr lang="tr-TR" altLang="tr-TR" dirty="0" smtClean="0">
                <a:latin typeface="+mj-lt"/>
              </a:rPr>
              <a:t>yürürlüğe konulmuştur.</a:t>
            </a:r>
          </a:p>
          <a:p>
            <a:pPr eaLnBrk="1" hangingPunct="1">
              <a:lnSpc>
                <a:spcPct val="90000"/>
              </a:lnSpc>
            </a:pPr>
            <a:r>
              <a:rPr lang="tr-TR" altLang="tr-TR" dirty="0" smtClean="0">
                <a:latin typeface="+mj-lt"/>
              </a:rPr>
              <a:t> </a:t>
            </a:r>
          </a:p>
          <a:p>
            <a:pPr eaLnBrk="1" hangingPunct="1">
              <a:lnSpc>
                <a:spcPct val="90000"/>
              </a:lnSpc>
            </a:pPr>
            <a:r>
              <a:rPr lang="tr-TR" altLang="tr-TR" dirty="0" smtClean="0">
                <a:latin typeface="+mj-lt"/>
              </a:rPr>
              <a:t>506 sayılı SSK Yasası’nın 124 </a:t>
            </a:r>
            <a:r>
              <a:rPr lang="tr-TR" altLang="tr-TR" dirty="0" err="1" smtClean="0">
                <a:latin typeface="+mj-lt"/>
              </a:rPr>
              <a:t>üncu</a:t>
            </a:r>
            <a:r>
              <a:rPr lang="tr-TR" altLang="tr-TR" dirty="0" smtClean="0">
                <a:latin typeface="+mj-lt"/>
              </a:rPr>
              <a:t> ve 125 inci Maddeleri ile,  </a:t>
            </a:r>
            <a:r>
              <a:rPr lang="tr-TR" altLang="tr-TR" b="1" dirty="0" err="1" smtClean="0">
                <a:latin typeface="+mj-lt"/>
              </a:rPr>
              <a:t>S.S.Kurumu’nun</a:t>
            </a:r>
            <a:r>
              <a:rPr lang="tr-TR" altLang="tr-TR" b="1" dirty="0" smtClean="0">
                <a:latin typeface="+mj-lt"/>
              </a:rPr>
              <a:t>, sigortalıların sağlık durumlarını denetlenmesi amacı ile işyerlerinin  sağlık kontrolüne tabi tutulacağı</a:t>
            </a:r>
            <a:r>
              <a:rPr lang="tr-TR" altLang="tr-TR" dirty="0" smtClean="0">
                <a:latin typeface="+mj-lt"/>
              </a:rPr>
              <a:t>, koruyucu hekimlik bakımından gerekli her türlü önlemi alabileceği hükme bağlanmıştır. </a:t>
            </a:r>
          </a:p>
        </p:txBody>
      </p:sp>
    </p:spTree>
    <p:extLst>
      <p:ext uri="{BB962C8B-B14F-4D97-AF65-F5344CB8AC3E}">
        <p14:creationId xmlns:p14="http://schemas.microsoft.com/office/powerpoint/2010/main" val="13212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C6B530AD-BE44-481D-8838-0CC11EDBB8F5}" type="slidenum">
              <a:rPr lang="tr-TR" altLang="tr-TR" sz="1400" b="0" smtClean="0">
                <a:solidFill>
                  <a:schemeClr val="tx1"/>
                </a:solidFill>
              </a:rPr>
              <a:pPr eaLnBrk="1" hangingPunct="1"/>
              <a:t>71</a:t>
            </a:fld>
            <a:endParaRPr lang="tr-TR" altLang="tr-TR" sz="1400" b="0" smtClean="0">
              <a:solidFill>
                <a:schemeClr val="tx1"/>
              </a:solidFill>
            </a:endParaRPr>
          </a:p>
        </p:txBody>
      </p:sp>
      <p:sp>
        <p:nvSpPr>
          <p:cNvPr id="74755" name="Rectangle 2"/>
          <p:cNvSpPr>
            <a:spLocks noGrp="1" noChangeArrowheads="1"/>
          </p:cNvSpPr>
          <p:nvPr>
            <p:ph type="title"/>
          </p:nvPr>
        </p:nvSpPr>
        <p:spPr>
          <a:xfrm>
            <a:off x="685800" y="609600"/>
            <a:ext cx="7772400" cy="4619625"/>
          </a:xfrm>
        </p:spPr>
        <p:txBody>
          <a:bodyPr/>
          <a:lstStyle/>
          <a:p>
            <a:pPr eaLnBrk="1" hangingPunct="1"/>
            <a:r>
              <a:rPr lang="tr-TR" altLang="tr-TR" b="1" dirty="0" smtClean="0">
                <a:solidFill>
                  <a:schemeClr val="tx1"/>
                </a:solidFill>
                <a:latin typeface="+mj-lt"/>
              </a:rPr>
              <a:t>TÜRK  MEVZUATINDA  İŞ SAĞLIĞI VE GÜVENLİĞİ  SİSTEMATİĞİ </a:t>
            </a:r>
          </a:p>
        </p:txBody>
      </p:sp>
    </p:spTree>
    <p:extLst>
      <p:ext uri="{BB962C8B-B14F-4D97-AF65-F5344CB8AC3E}">
        <p14:creationId xmlns:p14="http://schemas.microsoft.com/office/powerpoint/2010/main" val="246822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2AFD201C-A96E-4346-9F1B-4122043C2D51}" type="slidenum">
              <a:rPr lang="tr-TR" altLang="tr-TR" sz="3200" b="0" smtClean="0">
                <a:solidFill>
                  <a:schemeClr val="tx1"/>
                </a:solidFill>
              </a:rPr>
              <a:pPr eaLnBrk="1" hangingPunct="1"/>
              <a:t>72</a:t>
            </a:fld>
            <a:endParaRPr lang="tr-TR" altLang="tr-TR" sz="3200" b="0" smtClean="0">
              <a:solidFill>
                <a:schemeClr val="tx1"/>
              </a:solidFill>
            </a:endParaRPr>
          </a:p>
        </p:txBody>
      </p:sp>
      <p:sp>
        <p:nvSpPr>
          <p:cNvPr id="75779" name="Rectangle 2"/>
          <p:cNvSpPr>
            <a:spLocks noGrp="1" noChangeArrowheads="1"/>
          </p:cNvSpPr>
          <p:nvPr>
            <p:ph type="title"/>
          </p:nvPr>
        </p:nvSpPr>
        <p:spPr>
          <a:xfrm>
            <a:off x="179388" y="260350"/>
            <a:ext cx="8564562" cy="2079625"/>
          </a:xfrm>
        </p:spPr>
        <p:txBody>
          <a:bodyPr/>
          <a:lstStyle/>
          <a:p>
            <a:pPr eaLnBrk="1" hangingPunct="1"/>
            <a:r>
              <a:rPr lang="tr-TR" altLang="tr-TR" sz="3200" b="1" dirty="0" smtClean="0">
                <a:latin typeface="+mj-lt"/>
              </a:rPr>
              <a:t>TÜRK İSG  MEVZUATI ÜÇ TEMEL ÜZERİNE KURULMUŞTUR</a:t>
            </a:r>
          </a:p>
        </p:txBody>
      </p:sp>
      <p:sp>
        <p:nvSpPr>
          <p:cNvPr id="75780" name="Rectangle 3"/>
          <p:cNvSpPr>
            <a:spLocks noGrp="1" noChangeArrowheads="1"/>
          </p:cNvSpPr>
          <p:nvPr>
            <p:ph type="body" idx="1"/>
          </p:nvPr>
        </p:nvSpPr>
        <p:spPr/>
        <p:txBody>
          <a:bodyPr/>
          <a:lstStyle/>
          <a:p>
            <a:pPr marL="609600" indent="-609600" eaLnBrk="1" hangingPunct="1">
              <a:buFontTx/>
              <a:buAutoNum type="arabicPeriod"/>
            </a:pPr>
            <a:endParaRPr lang="tr-TR" altLang="tr-TR" dirty="0" smtClean="0">
              <a:latin typeface="+mj-lt"/>
            </a:endParaRPr>
          </a:p>
          <a:p>
            <a:pPr marL="609600" indent="-609600" eaLnBrk="1" hangingPunct="1">
              <a:buFontTx/>
              <a:buNone/>
            </a:pPr>
            <a:r>
              <a:rPr lang="tr-TR" altLang="tr-TR" dirty="0" smtClean="0">
                <a:latin typeface="+mj-lt"/>
              </a:rPr>
              <a:t>1- DEVLETİN SORUMLULUĞU</a:t>
            </a:r>
          </a:p>
          <a:p>
            <a:pPr marL="609600" indent="-609600" eaLnBrk="1" hangingPunct="1">
              <a:buFontTx/>
              <a:buNone/>
            </a:pPr>
            <a:r>
              <a:rPr lang="tr-TR" altLang="tr-TR" dirty="0" smtClean="0">
                <a:latin typeface="+mj-lt"/>
              </a:rPr>
              <a:t> </a:t>
            </a:r>
          </a:p>
          <a:p>
            <a:pPr marL="609600" indent="-609600" eaLnBrk="1" hangingPunct="1">
              <a:buFontTx/>
              <a:buNone/>
            </a:pPr>
            <a:r>
              <a:rPr lang="tr-TR" altLang="tr-TR" dirty="0" smtClean="0">
                <a:latin typeface="+mj-lt"/>
              </a:rPr>
              <a:t>2- İŞVERENİN SORUMLULUĞU</a:t>
            </a:r>
          </a:p>
          <a:p>
            <a:pPr marL="609600" indent="-609600" eaLnBrk="1" hangingPunct="1">
              <a:buFontTx/>
              <a:buNone/>
            </a:pPr>
            <a:r>
              <a:rPr lang="tr-TR" altLang="tr-TR" dirty="0" smtClean="0">
                <a:latin typeface="+mj-lt"/>
              </a:rPr>
              <a:t> </a:t>
            </a:r>
          </a:p>
          <a:p>
            <a:pPr marL="609600" indent="-609600" eaLnBrk="1" hangingPunct="1">
              <a:buFontTx/>
              <a:buNone/>
            </a:pPr>
            <a:r>
              <a:rPr lang="tr-TR" altLang="tr-TR" dirty="0" smtClean="0">
                <a:latin typeface="+mj-lt"/>
              </a:rPr>
              <a:t>3- İŞÇİNİN SORUMLULUĞU </a:t>
            </a:r>
          </a:p>
        </p:txBody>
      </p:sp>
    </p:spTree>
    <p:extLst>
      <p:ext uri="{BB962C8B-B14F-4D97-AF65-F5344CB8AC3E}">
        <p14:creationId xmlns:p14="http://schemas.microsoft.com/office/powerpoint/2010/main" val="9516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1324A22-A697-4076-9786-3922DE1DAD98}" type="slidenum">
              <a:rPr lang="tr-TR" altLang="tr-TR" sz="1400" b="0" smtClean="0">
                <a:solidFill>
                  <a:schemeClr val="tx1"/>
                </a:solidFill>
              </a:rPr>
              <a:pPr eaLnBrk="1" hangingPunct="1"/>
              <a:t>73</a:t>
            </a:fld>
            <a:endParaRPr lang="tr-TR" altLang="tr-TR" sz="1400" b="0" smtClean="0">
              <a:solidFill>
                <a:schemeClr val="tx1"/>
              </a:solidFill>
            </a:endParaRPr>
          </a:p>
        </p:txBody>
      </p:sp>
      <p:sp>
        <p:nvSpPr>
          <p:cNvPr id="76803" name="Rectangle 2"/>
          <p:cNvSpPr>
            <a:spLocks noGrp="1" noChangeArrowheads="1"/>
          </p:cNvSpPr>
          <p:nvPr>
            <p:ph type="title"/>
          </p:nvPr>
        </p:nvSpPr>
        <p:spPr/>
        <p:txBody>
          <a:bodyPr/>
          <a:lstStyle/>
          <a:p>
            <a:pPr algn="l" eaLnBrk="1" hangingPunct="1"/>
            <a:r>
              <a:rPr lang="tr-TR" altLang="tr-TR" sz="3200" b="1" dirty="0" smtClean="0">
                <a:latin typeface="+mj-lt"/>
              </a:rPr>
              <a:t>DEVLET,</a:t>
            </a:r>
          </a:p>
        </p:txBody>
      </p:sp>
      <p:sp>
        <p:nvSpPr>
          <p:cNvPr id="76804" name="Rectangle 3"/>
          <p:cNvSpPr>
            <a:spLocks noGrp="1" noChangeArrowheads="1"/>
          </p:cNvSpPr>
          <p:nvPr>
            <p:ph type="body" idx="1"/>
          </p:nvPr>
        </p:nvSpPr>
        <p:spPr>
          <a:xfrm>
            <a:off x="468313" y="1981200"/>
            <a:ext cx="7989887" cy="4114800"/>
          </a:xfrm>
        </p:spPr>
        <p:txBody>
          <a:bodyPr/>
          <a:lstStyle/>
          <a:p>
            <a:pPr eaLnBrk="1" hangingPunct="1"/>
            <a:r>
              <a:rPr lang="tr-TR" altLang="tr-TR" dirty="0" smtClean="0">
                <a:latin typeface="+mj-lt"/>
              </a:rPr>
              <a:t>MEVZUAT YAPMAK,</a:t>
            </a:r>
          </a:p>
          <a:p>
            <a:pPr eaLnBrk="1" hangingPunct="1"/>
            <a:r>
              <a:rPr lang="tr-TR" altLang="tr-TR" dirty="0" smtClean="0">
                <a:latin typeface="+mj-lt"/>
              </a:rPr>
              <a:t>TEŞKİLATLANMA, </a:t>
            </a:r>
          </a:p>
          <a:p>
            <a:pPr eaLnBrk="1" hangingPunct="1"/>
            <a:r>
              <a:rPr lang="tr-TR" altLang="tr-TR" dirty="0" smtClean="0">
                <a:latin typeface="+mj-lt"/>
              </a:rPr>
              <a:t>DENETİM,</a:t>
            </a:r>
          </a:p>
          <a:p>
            <a:pPr eaLnBrk="1" hangingPunct="1"/>
            <a:r>
              <a:rPr lang="tr-TR" altLang="tr-TR" dirty="0" smtClean="0">
                <a:latin typeface="+mj-lt"/>
              </a:rPr>
              <a:t>YAPTIRIM UYGULAMAK .</a:t>
            </a:r>
          </a:p>
        </p:txBody>
      </p:sp>
    </p:spTree>
    <p:extLst>
      <p:ext uri="{BB962C8B-B14F-4D97-AF65-F5344CB8AC3E}">
        <p14:creationId xmlns:p14="http://schemas.microsoft.com/office/powerpoint/2010/main" val="1533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B4326CB-686F-4693-A217-DED7A4B244AC}" type="slidenum">
              <a:rPr lang="tr-TR" altLang="tr-TR" sz="1400" b="0" smtClean="0">
                <a:solidFill>
                  <a:schemeClr val="tx1"/>
                </a:solidFill>
              </a:rPr>
              <a:pPr eaLnBrk="1" hangingPunct="1"/>
              <a:t>74</a:t>
            </a:fld>
            <a:endParaRPr lang="tr-TR" altLang="tr-TR" sz="1400" b="0" smtClean="0">
              <a:solidFill>
                <a:schemeClr val="tx1"/>
              </a:solidFill>
            </a:endParaRPr>
          </a:p>
        </p:txBody>
      </p:sp>
      <p:sp>
        <p:nvSpPr>
          <p:cNvPr id="77827" name="Rectangle 2"/>
          <p:cNvSpPr>
            <a:spLocks noGrp="1" noChangeArrowheads="1"/>
          </p:cNvSpPr>
          <p:nvPr>
            <p:ph type="title"/>
          </p:nvPr>
        </p:nvSpPr>
        <p:spPr/>
        <p:txBody>
          <a:bodyPr/>
          <a:lstStyle/>
          <a:p>
            <a:pPr algn="l" eaLnBrk="1" hangingPunct="1"/>
            <a:r>
              <a:rPr lang="tr-TR" altLang="tr-TR" sz="3200" b="1" dirty="0" smtClean="0">
                <a:latin typeface="+mj-lt"/>
              </a:rPr>
              <a:t>İŞVEREN,</a:t>
            </a:r>
          </a:p>
        </p:txBody>
      </p:sp>
      <p:sp>
        <p:nvSpPr>
          <p:cNvPr id="77828" name="Rectangle 3"/>
          <p:cNvSpPr>
            <a:spLocks noGrp="1" noChangeArrowheads="1"/>
          </p:cNvSpPr>
          <p:nvPr>
            <p:ph type="body" idx="1"/>
          </p:nvPr>
        </p:nvSpPr>
        <p:spPr>
          <a:xfrm>
            <a:off x="395288" y="1981200"/>
            <a:ext cx="8062912" cy="4114800"/>
          </a:xfrm>
        </p:spPr>
        <p:txBody>
          <a:bodyPr/>
          <a:lstStyle/>
          <a:p>
            <a:pPr eaLnBrk="1" hangingPunct="1"/>
            <a:r>
              <a:rPr lang="tr-TR" altLang="tr-TR" dirty="0" smtClean="0">
                <a:latin typeface="+mj-lt"/>
              </a:rPr>
              <a:t>ÖNLEM  ALMAK,   </a:t>
            </a:r>
          </a:p>
        </p:txBody>
      </p:sp>
    </p:spTree>
    <p:extLst>
      <p:ext uri="{BB962C8B-B14F-4D97-AF65-F5344CB8AC3E}">
        <p14:creationId xmlns:p14="http://schemas.microsoft.com/office/powerpoint/2010/main" val="2012160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78D7519-3270-48F9-A22B-14F3456E9968}" type="slidenum">
              <a:rPr lang="tr-TR" altLang="tr-TR" sz="1400" b="0" smtClean="0">
                <a:solidFill>
                  <a:schemeClr val="tx1"/>
                </a:solidFill>
              </a:rPr>
              <a:pPr eaLnBrk="1" hangingPunct="1"/>
              <a:t>75</a:t>
            </a:fld>
            <a:endParaRPr lang="tr-TR" altLang="tr-TR" sz="1400" b="0" smtClean="0">
              <a:solidFill>
                <a:schemeClr val="tx1"/>
              </a:solidFill>
            </a:endParaRPr>
          </a:p>
        </p:txBody>
      </p:sp>
      <p:sp>
        <p:nvSpPr>
          <p:cNvPr id="78851" name="Rectangle 2"/>
          <p:cNvSpPr>
            <a:spLocks noGrp="1" noChangeArrowheads="1"/>
          </p:cNvSpPr>
          <p:nvPr>
            <p:ph type="title"/>
          </p:nvPr>
        </p:nvSpPr>
        <p:spPr/>
        <p:txBody>
          <a:bodyPr/>
          <a:lstStyle/>
          <a:p>
            <a:pPr algn="l" eaLnBrk="1" hangingPunct="1"/>
            <a:r>
              <a:rPr lang="tr-TR" altLang="tr-TR" sz="3200" b="1" dirty="0" smtClean="0">
                <a:latin typeface="+mj-lt"/>
              </a:rPr>
              <a:t>İŞÇİ,</a:t>
            </a:r>
          </a:p>
        </p:txBody>
      </p:sp>
      <p:sp>
        <p:nvSpPr>
          <p:cNvPr id="78852" name="Rectangle 3"/>
          <p:cNvSpPr>
            <a:spLocks noGrp="1" noChangeArrowheads="1"/>
          </p:cNvSpPr>
          <p:nvPr>
            <p:ph type="body" idx="1"/>
          </p:nvPr>
        </p:nvSpPr>
        <p:spPr>
          <a:xfrm>
            <a:off x="323850" y="1981200"/>
            <a:ext cx="8134350" cy="4114800"/>
          </a:xfrm>
        </p:spPr>
        <p:txBody>
          <a:bodyPr/>
          <a:lstStyle/>
          <a:p>
            <a:pPr eaLnBrk="1" hangingPunct="1"/>
            <a:r>
              <a:rPr lang="tr-TR" altLang="tr-TR" dirty="0" smtClean="0">
                <a:latin typeface="+mj-lt"/>
              </a:rPr>
              <a:t>ALINAN ÖNLEMLERE UYMAK,</a:t>
            </a:r>
          </a:p>
          <a:p>
            <a:pPr eaLnBrk="1" hangingPunct="1"/>
            <a:endParaRPr lang="tr-TR" altLang="tr-TR" dirty="0" smtClean="0">
              <a:latin typeface="+mj-lt"/>
            </a:endParaRPr>
          </a:p>
          <a:p>
            <a:pPr eaLnBrk="1" hangingPunct="1"/>
            <a:endParaRPr lang="tr-TR" altLang="tr-TR" dirty="0" smtClean="0">
              <a:latin typeface="+mj-lt"/>
            </a:endParaRPr>
          </a:p>
          <a:p>
            <a:pPr eaLnBrk="1" hangingPunct="1">
              <a:buFontTx/>
              <a:buNone/>
            </a:pPr>
            <a:r>
              <a:rPr lang="tr-TR" altLang="tr-TR" dirty="0" smtClean="0">
                <a:latin typeface="+mj-lt"/>
              </a:rPr>
              <a:t>               </a:t>
            </a:r>
          </a:p>
          <a:p>
            <a:pPr eaLnBrk="1" hangingPunct="1">
              <a:buFontTx/>
              <a:buNone/>
            </a:pPr>
            <a:r>
              <a:rPr lang="tr-TR" altLang="tr-TR" dirty="0" smtClean="0">
                <a:latin typeface="+mj-lt"/>
              </a:rPr>
              <a:t>              </a:t>
            </a:r>
            <a:r>
              <a:rPr lang="tr-TR" altLang="tr-TR" sz="4000" b="1" dirty="0" smtClean="0">
                <a:latin typeface="+mj-lt"/>
              </a:rPr>
              <a:t>İLE  SORUMLUDUR</a:t>
            </a:r>
            <a:r>
              <a:rPr lang="tr-TR" altLang="tr-TR" b="1" dirty="0" smtClean="0">
                <a:latin typeface="+mj-lt"/>
              </a:rPr>
              <a:t> </a:t>
            </a:r>
          </a:p>
        </p:txBody>
      </p:sp>
    </p:spTree>
    <p:extLst>
      <p:ext uri="{BB962C8B-B14F-4D97-AF65-F5344CB8AC3E}">
        <p14:creationId xmlns:p14="http://schemas.microsoft.com/office/powerpoint/2010/main" val="444500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96B907D-93CF-4BDD-B67D-7F398103A84C}" type="slidenum">
              <a:rPr lang="tr-TR" altLang="tr-TR" sz="1400" b="0" smtClean="0">
                <a:solidFill>
                  <a:schemeClr val="tx1"/>
                </a:solidFill>
              </a:rPr>
              <a:pPr eaLnBrk="1" hangingPunct="1"/>
              <a:t>76</a:t>
            </a:fld>
            <a:endParaRPr lang="tr-TR" altLang="tr-TR" sz="1400" b="0" smtClean="0">
              <a:solidFill>
                <a:schemeClr val="tx1"/>
              </a:solidFill>
            </a:endParaRPr>
          </a:p>
        </p:txBody>
      </p:sp>
      <p:sp>
        <p:nvSpPr>
          <p:cNvPr id="79875" name="Rectangle 2"/>
          <p:cNvSpPr>
            <a:spLocks noGrp="1" noChangeArrowheads="1"/>
          </p:cNvSpPr>
          <p:nvPr>
            <p:ph type="title"/>
          </p:nvPr>
        </p:nvSpPr>
        <p:spPr>
          <a:xfrm>
            <a:off x="457200" y="274638"/>
            <a:ext cx="8229600" cy="5314950"/>
          </a:xfrm>
        </p:spPr>
        <p:txBody>
          <a:bodyPr/>
          <a:lstStyle/>
          <a:p>
            <a:pPr eaLnBrk="1" hangingPunct="1"/>
            <a:r>
              <a:rPr lang="tr-TR" altLang="tr-TR" sz="4800" b="1" dirty="0" smtClean="0">
                <a:latin typeface="+mj-lt"/>
              </a:rPr>
              <a:t>DEVLETİN GÖREVLERİ </a:t>
            </a:r>
          </a:p>
        </p:txBody>
      </p:sp>
    </p:spTree>
    <p:extLst>
      <p:ext uri="{BB962C8B-B14F-4D97-AF65-F5344CB8AC3E}">
        <p14:creationId xmlns:p14="http://schemas.microsoft.com/office/powerpoint/2010/main" val="1677350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C559D59-CFA2-46EE-AC13-01913438E575}" type="slidenum">
              <a:rPr lang="tr-TR" altLang="tr-TR" sz="1400" b="0" smtClean="0">
                <a:solidFill>
                  <a:schemeClr val="tx1"/>
                </a:solidFill>
              </a:rPr>
              <a:pPr eaLnBrk="1" hangingPunct="1"/>
              <a:t>77</a:t>
            </a:fld>
            <a:endParaRPr lang="tr-TR" altLang="tr-TR" sz="1400" b="0" smtClean="0">
              <a:solidFill>
                <a:schemeClr val="tx1"/>
              </a:solidFill>
            </a:endParaRPr>
          </a:p>
        </p:txBody>
      </p:sp>
      <p:sp>
        <p:nvSpPr>
          <p:cNvPr id="80899" name="Rectangle 2"/>
          <p:cNvSpPr>
            <a:spLocks noGrp="1" noChangeArrowheads="1"/>
          </p:cNvSpPr>
          <p:nvPr>
            <p:ph type="body" idx="1"/>
          </p:nvPr>
        </p:nvSpPr>
        <p:spPr>
          <a:xfrm>
            <a:off x="250825" y="836613"/>
            <a:ext cx="8642350" cy="4403725"/>
          </a:xfrm>
        </p:spPr>
        <p:txBody>
          <a:bodyPr/>
          <a:lstStyle/>
          <a:p>
            <a:pPr eaLnBrk="1" hangingPunct="1">
              <a:lnSpc>
                <a:spcPct val="90000"/>
              </a:lnSpc>
            </a:pPr>
            <a:r>
              <a:rPr lang="tr-TR" altLang="tr-TR" b="1" dirty="0" smtClean="0">
                <a:latin typeface="+mj-lt"/>
              </a:rPr>
              <a:t>ANAYASA’DA (1980),</a:t>
            </a:r>
          </a:p>
          <a:p>
            <a:pPr eaLnBrk="1" hangingPunct="1">
              <a:lnSpc>
                <a:spcPct val="90000"/>
              </a:lnSpc>
            </a:pPr>
            <a:endParaRPr lang="tr-TR" altLang="tr-TR" b="1" dirty="0" smtClean="0">
              <a:latin typeface="+mj-lt"/>
            </a:endParaRPr>
          </a:p>
          <a:p>
            <a:pPr eaLnBrk="1" hangingPunct="1">
              <a:lnSpc>
                <a:spcPct val="90000"/>
              </a:lnSpc>
              <a:buFontTx/>
              <a:buNone/>
            </a:pPr>
            <a:r>
              <a:rPr lang="tr-TR" altLang="tr-TR" b="1" dirty="0" smtClean="0">
                <a:latin typeface="+mj-lt"/>
              </a:rPr>
              <a:t>   </a:t>
            </a:r>
            <a:r>
              <a:rPr lang="tr-TR" altLang="tr-TR" dirty="0" smtClean="0">
                <a:latin typeface="+mj-lt"/>
              </a:rPr>
              <a:t>İŞ SAĞLIĞI VE GÜVENLİĞİ İLE DOĞRUDAN VEYA DOLAYLI OLARAK İLİŞKİLİ KONULAR AŞAĞIDAKİ </a:t>
            </a:r>
          </a:p>
          <a:p>
            <a:pPr eaLnBrk="1" hangingPunct="1">
              <a:lnSpc>
                <a:spcPct val="90000"/>
              </a:lnSpc>
              <a:buFontTx/>
              <a:buNone/>
            </a:pPr>
            <a:r>
              <a:rPr lang="tr-TR" altLang="tr-TR" dirty="0" smtClean="0">
                <a:latin typeface="+mj-lt"/>
              </a:rPr>
              <a:t>    MADDELER İLE HÜKME       BAĞLANMIŞTIR; </a:t>
            </a:r>
          </a:p>
        </p:txBody>
      </p:sp>
    </p:spTree>
    <p:extLst>
      <p:ext uri="{BB962C8B-B14F-4D97-AF65-F5344CB8AC3E}">
        <p14:creationId xmlns:p14="http://schemas.microsoft.com/office/powerpoint/2010/main" val="33694189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5FD992D-03A5-4B3D-987C-1F1913ECE9C8}" type="slidenum">
              <a:rPr lang="tr-TR" altLang="tr-TR" sz="1400" b="0" smtClean="0">
                <a:solidFill>
                  <a:schemeClr val="tx1"/>
                </a:solidFill>
              </a:rPr>
              <a:pPr eaLnBrk="1" hangingPunct="1"/>
              <a:t>78</a:t>
            </a:fld>
            <a:endParaRPr lang="tr-TR" altLang="tr-TR" sz="1400" b="0" smtClean="0">
              <a:solidFill>
                <a:schemeClr val="tx1"/>
              </a:solidFill>
            </a:endParaRPr>
          </a:p>
        </p:txBody>
      </p:sp>
      <p:sp>
        <p:nvSpPr>
          <p:cNvPr id="81923" name="Rectangle 2"/>
          <p:cNvSpPr>
            <a:spLocks noGrp="1" noChangeArrowheads="1"/>
          </p:cNvSpPr>
          <p:nvPr>
            <p:ph type="body" idx="1"/>
          </p:nvPr>
        </p:nvSpPr>
        <p:spPr>
          <a:xfrm>
            <a:off x="179388" y="476250"/>
            <a:ext cx="8785225" cy="5360988"/>
          </a:xfrm>
        </p:spPr>
        <p:txBody>
          <a:bodyPr/>
          <a:lstStyle/>
          <a:p>
            <a:pPr eaLnBrk="1" hangingPunct="1"/>
            <a:r>
              <a:rPr lang="tr-TR" altLang="tr-TR" sz="2800" u="sng" dirty="0" smtClean="0">
                <a:latin typeface="+mj-lt"/>
              </a:rPr>
              <a:t>MADDE 2:</a:t>
            </a:r>
            <a:r>
              <a:rPr lang="tr-TR" altLang="tr-TR" sz="2800" dirty="0" smtClean="0">
                <a:latin typeface="+mj-lt"/>
              </a:rPr>
              <a:t> SOSYAL HUKUK DEVLETİ İLKESİ, </a:t>
            </a:r>
          </a:p>
          <a:p>
            <a:pPr eaLnBrk="1" hangingPunct="1"/>
            <a:r>
              <a:rPr lang="tr-TR" altLang="tr-TR" sz="2800" u="sng" dirty="0" smtClean="0">
                <a:latin typeface="+mj-lt"/>
              </a:rPr>
              <a:t>MADDE 5:</a:t>
            </a:r>
            <a:r>
              <a:rPr lang="tr-TR" altLang="tr-TR" sz="2800" dirty="0" smtClean="0">
                <a:latin typeface="+mj-lt"/>
              </a:rPr>
              <a:t> KİŞİNİN TEMEL HAK VE HÜRRİYETLERİ, </a:t>
            </a:r>
          </a:p>
          <a:p>
            <a:pPr eaLnBrk="1" hangingPunct="1"/>
            <a:endParaRPr lang="tr-TR" altLang="tr-TR" sz="2800" dirty="0" smtClean="0">
              <a:latin typeface="+mj-lt"/>
            </a:endParaRPr>
          </a:p>
          <a:p>
            <a:pPr eaLnBrk="1" hangingPunct="1"/>
            <a:r>
              <a:rPr lang="tr-TR" altLang="tr-TR" sz="2800" u="sng" dirty="0" smtClean="0">
                <a:latin typeface="+mj-lt"/>
              </a:rPr>
              <a:t>MADDE 17:</a:t>
            </a:r>
            <a:r>
              <a:rPr lang="tr-TR" altLang="tr-TR" sz="2800" dirty="0" smtClean="0">
                <a:latin typeface="+mj-lt"/>
              </a:rPr>
              <a:t> YAŞAMA, MADDİ VE MANEVİ VARLIĞINI KORUMA VE GELİŞTİRME HAKKI, </a:t>
            </a:r>
          </a:p>
          <a:p>
            <a:pPr eaLnBrk="1" hangingPunct="1"/>
            <a:r>
              <a:rPr lang="tr-TR" altLang="tr-TR" sz="2800" u="sng" dirty="0" smtClean="0">
                <a:latin typeface="+mj-lt"/>
              </a:rPr>
              <a:t>MADDE 50:</a:t>
            </a:r>
            <a:r>
              <a:rPr lang="tr-TR" altLang="tr-TR" sz="2800" dirty="0" smtClean="0">
                <a:latin typeface="+mj-lt"/>
              </a:rPr>
              <a:t> YAŞ, CİNSİYET VE GÜCE GÖRE ÖZEL KORUNMA ,</a:t>
            </a:r>
          </a:p>
          <a:p>
            <a:pPr eaLnBrk="1" hangingPunct="1"/>
            <a:endParaRPr lang="tr-TR" altLang="tr-TR" sz="2800" dirty="0" smtClean="0">
              <a:latin typeface="+mj-lt"/>
            </a:endParaRPr>
          </a:p>
          <a:p>
            <a:pPr eaLnBrk="1" hangingPunct="1"/>
            <a:r>
              <a:rPr lang="tr-TR" altLang="tr-TR" sz="2800" u="sng" dirty="0" smtClean="0">
                <a:latin typeface="+mj-lt"/>
              </a:rPr>
              <a:t>MADDE 56:</a:t>
            </a:r>
            <a:r>
              <a:rPr lang="tr-TR" altLang="tr-TR" sz="2800" dirty="0" smtClean="0">
                <a:latin typeface="+mj-lt"/>
              </a:rPr>
              <a:t> HERKESİN SAĞLIKLI VE DENGELİ BİR ÇEVREDE YAŞAMA HAKKI, </a:t>
            </a:r>
          </a:p>
          <a:p>
            <a:pPr eaLnBrk="1" hangingPunct="1"/>
            <a:r>
              <a:rPr lang="tr-TR" altLang="tr-TR" sz="2800" u="sng" dirty="0" smtClean="0">
                <a:latin typeface="+mj-lt"/>
              </a:rPr>
              <a:t>MADDE 60:</a:t>
            </a:r>
            <a:r>
              <a:rPr lang="tr-TR" altLang="tr-TR" sz="2800" dirty="0" smtClean="0">
                <a:latin typeface="+mj-lt"/>
              </a:rPr>
              <a:t> SOSYAL GÜVENLİK HAKKI.</a:t>
            </a:r>
          </a:p>
          <a:p>
            <a:pPr eaLnBrk="1" hangingPunct="1"/>
            <a:endParaRPr lang="tr-TR" altLang="tr-TR" sz="2800" dirty="0" smtClean="0">
              <a:latin typeface="+mj-lt"/>
            </a:endParaRPr>
          </a:p>
        </p:txBody>
      </p:sp>
    </p:spTree>
    <p:extLst>
      <p:ext uri="{BB962C8B-B14F-4D97-AF65-F5344CB8AC3E}">
        <p14:creationId xmlns:p14="http://schemas.microsoft.com/office/powerpoint/2010/main" val="3659395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708A36F-3AAD-41B1-83E0-8CFBF078C15A}" type="slidenum">
              <a:rPr lang="tr-TR" altLang="tr-TR" sz="1400" b="0" smtClean="0">
                <a:solidFill>
                  <a:schemeClr val="tx1"/>
                </a:solidFill>
              </a:rPr>
              <a:pPr eaLnBrk="1" hangingPunct="1"/>
              <a:t>79</a:t>
            </a:fld>
            <a:endParaRPr lang="tr-TR" altLang="tr-TR" sz="1400" b="0" smtClean="0">
              <a:solidFill>
                <a:schemeClr val="tx1"/>
              </a:solidFill>
            </a:endParaRPr>
          </a:p>
        </p:txBody>
      </p:sp>
      <p:sp>
        <p:nvSpPr>
          <p:cNvPr id="82947" name="Rectangle 2"/>
          <p:cNvSpPr>
            <a:spLocks noGrp="1" noChangeArrowheads="1"/>
          </p:cNvSpPr>
          <p:nvPr>
            <p:ph type="title"/>
          </p:nvPr>
        </p:nvSpPr>
        <p:spPr>
          <a:xfrm>
            <a:off x="0" y="0"/>
            <a:ext cx="9144000" cy="1143000"/>
          </a:xfrm>
        </p:spPr>
        <p:txBody>
          <a:bodyPr/>
          <a:lstStyle/>
          <a:p>
            <a:pPr eaLnBrk="1" hangingPunct="1"/>
            <a:r>
              <a:rPr lang="tr-TR" altLang="tr-TR" sz="3200" b="1" dirty="0" smtClean="0">
                <a:latin typeface="+mj-lt"/>
              </a:rPr>
              <a:t>İŞ SAĞLIĞI VE GÜVENLİĞİ MEVZUATIMIZIN YASAL DAYANAKLARI </a:t>
            </a:r>
            <a:r>
              <a:rPr lang="tr-TR" altLang="tr-TR" sz="3200" dirty="0" smtClean="0">
                <a:latin typeface="+mj-lt"/>
              </a:rPr>
              <a:t>  </a:t>
            </a:r>
          </a:p>
        </p:txBody>
      </p:sp>
      <p:sp>
        <p:nvSpPr>
          <p:cNvPr id="82948" name="Rectangle 3"/>
          <p:cNvSpPr>
            <a:spLocks noGrp="1" noChangeArrowheads="1"/>
          </p:cNvSpPr>
          <p:nvPr>
            <p:ph type="body" idx="1"/>
          </p:nvPr>
        </p:nvSpPr>
        <p:spPr>
          <a:xfrm>
            <a:off x="684213" y="1484313"/>
            <a:ext cx="7772400" cy="4114800"/>
          </a:xfrm>
        </p:spPr>
        <p:txBody>
          <a:bodyPr/>
          <a:lstStyle/>
          <a:p>
            <a:pPr eaLnBrk="1" hangingPunct="1">
              <a:lnSpc>
                <a:spcPct val="80000"/>
              </a:lnSpc>
            </a:pPr>
            <a:r>
              <a:rPr lang="tr-TR" altLang="tr-TR" sz="2400" dirty="0" smtClean="0">
                <a:solidFill>
                  <a:schemeClr val="tx2"/>
                </a:solidFill>
                <a:latin typeface="+mj-lt"/>
              </a:rPr>
              <a:t>ANAYASA,</a:t>
            </a:r>
            <a:r>
              <a:rPr lang="tr-TR" altLang="tr-TR" sz="2400" dirty="0" smtClean="0">
                <a:latin typeface="+mj-lt"/>
              </a:rPr>
              <a:t> </a:t>
            </a:r>
          </a:p>
          <a:p>
            <a:pPr eaLnBrk="1" hangingPunct="1">
              <a:lnSpc>
                <a:spcPct val="80000"/>
              </a:lnSpc>
              <a:buFontTx/>
              <a:buNone/>
            </a:pPr>
            <a:r>
              <a:rPr lang="tr-TR" altLang="tr-TR" sz="2400" dirty="0" smtClean="0">
                <a:latin typeface="+mj-lt"/>
              </a:rPr>
              <a:t> </a:t>
            </a:r>
          </a:p>
          <a:p>
            <a:pPr eaLnBrk="1" hangingPunct="1">
              <a:lnSpc>
                <a:spcPct val="80000"/>
              </a:lnSpc>
            </a:pPr>
            <a:r>
              <a:rPr lang="tr-TR" altLang="tr-TR" sz="2400" dirty="0" smtClean="0">
                <a:latin typeface="+mj-lt"/>
              </a:rPr>
              <a:t>ULUSLARARASI SÖZLEŞMELER, </a:t>
            </a:r>
          </a:p>
          <a:p>
            <a:pPr eaLnBrk="1" hangingPunct="1">
              <a:lnSpc>
                <a:spcPct val="80000"/>
              </a:lnSpc>
              <a:buFontTx/>
              <a:buNone/>
            </a:pPr>
            <a:r>
              <a:rPr lang="tr-TR" altLang="tr-TR" sz="2400" dirty="0" smtClean="0">
                <a:latin typeface="+mj-lt"/>
              </a:rPr>
              <a:t> </a:t>
            </a:r>
          </a:p>
          <a:p>
            <a:pPr eaLnBrk="1" hangingPunct="1">
              <a:lnSpc>
                <a:spcPct val="80000"/>
              </a:lnSpc>
            </a:pPr>
            <a:r>
              <a:rPr lang="tr-TR" altLang="tr-TR" sz="2400" dirty="0" smtClean="0">
                <a:solidFill>
                  <a:schemeClr val="tx2"/>
                </a:solidFill>
                <a:latin typeface="+mj-lt"/>
              </a:rPr>
              <a:t>KANUNLAR,</a:t>
            </a:r>
          </a:p>
          <a:p>
            <a:pPr eaLnBrk="1" hangingPunct="1">
              <a:lnSpc>
                <a:spcPct val="80000"/>
              </a:lnSpc>
              <a:buFontTx/>
              <a:buNone/>
            </a:pPr>
            <a:r>
              <a:rPr lang="tr-TR" altLang="tr-TR" sz="2400" dirty="0" smtClean="0">
                <a:latin typeface="+mj-lt"/>
              </a:rPr>
              <a:t> </a:t>
            </a:r>
          </a:p>
          <a:p>
            <a:pPr eaLnBrk="1" hangingPunct="1">
              <a:lnSpc>
                <a:spcPct val="80000"/>
              </a:lnSpc>
            </a:pPr>
            <a:r>
              <a:rPr lang="tr-TR" altLang="tr-TR" sz="2400" dirty="0" smtClean="0">
                <a:solidFill>
                  <a:schemeClr val="tx2"/>
                </a:solidFill>
                <a:latin typeface="+mj-lt"/>
              </a:rPr>
              <a:t>TÜZÜKLER, </a:t>
            </a:r>
          </a:p>
          <a:p>
            <a:pPr eaLnBrk="1" hangingPunct="1">
              <a:lnSpc>
                <a:spcPct val="80000"/>
              </a:lnSpc>
              <a:buFontTx/>
              <a:buNone/>
            </a:pPr>
            <a:r>
              <a:rPr lang="tr-TR" altLang="tr-TR" sz="2400" dirty="0" smtClean="0">
                <a:solidFill>
                  <a:schemeClr val="tx2"/>
                </a:solidFill>
                <a:latin typeface="+mj-lt"/>
              </a:rPr>
              <a:t> </a:t>
            </a:r>
          </a:p>
          <a:p>
            <a:pPr eaLnBrk="1" hangingPunct="1">
              <a:lnSpc>
                <a:spcPct val="80000"/>
              </a:lnSpc>
            </a:pPr>
            <a:r>
              <a:rPr lang="tr-TR" altLang="tr-TR" sz="2400" dirty="0" smtClean="0">
                <a:solidFill>
                  <a:schemeClr val="tx2"/>
                </a:solidFill>
                <a:latin typeface="+mj-lt"/>
              </a:rPr>
              <a:t>YÖNETMELİKLER, </a:t>
            </a:r>
          </a:p>
          <a:p>
            <a:pPr eaLnBrk="1" hangingPunct="1">
              <a:lnSpc>
                <a:spcPct val="80000"/>
              </a:lnSpc>
              <a:buFontTx/>
              <a:buNone/>
            </a:pPr>
            <a:r>
              <a:rPr lang="tr-TR" altLang="tr-TR" sz="2400" dirty="0" smtClean="0">
                <a:solidFill>
                  <a:schemeClr val="tx2"/>
                </a:solidFill>
                <a:latin typeface="+mj-lt"/>
              </a:rPr>
              <a:t> </a:t>
            </a:r>
          </a:p>
          <a:p>
            <a:pPr eaLnBrk="1" hangingPunct="1">
              <a:lnSpc>
                <a:spcPct val="80000"/>
              </a:lnSpc>
            </a:pPr>
            <a:r>
              <a:rPr lang="tr-TR" altLang="tr-TR" sz="2400" dirty="0" smtClean="0">
                <a:latin typeface="+mj-lt"/>
              </a:rPr>
              <a:t>TEBLİĞLER, GENELGELER, YÖNERGELER    ve</a:t>
            </a:r>
          </a:p>
          <a:p>
            <a:pPr eaLnBrk="1" hangingPunct="1">
              <a:lnSpc>
                <a:spcPct val="80000"/>
              </a:lnSpc>
            </a:pPr>
            <a:endParaRPr lang="tr-TR" altLang="tr-TR" sz="2400" dirty="0" smtClean="0">
              <a:latin typeface="+mj-lt"/>
            </a:endParaRPr>
          </a:p>
          <a:p>
            <a:pPr eaLnBrk="1" hangingPunct="1">
              <a:lnSpc>
                <a:spcPct val="80000"/>
              </a:lnSpc>
            </a:pPr>
            <a:r>
              <a:rPr lang="tr-TR" altLang="tr-TR" sz="2400" dirty="0" smtClean="0">
                <a:latin typeface="+mj-lt"/>
              </a:rPr>
              <a:t>STANDARTLARDAN OLUŞMAKTADIR.</a:t>
            </a:r>
            <a:r>
              <a:rPr lang="tr-TR" altLang="tr-TR" sz="2400" dirty="0" smtClean="0">
                <a:solidFill>
                  <a:srgbClr val="FFFF00"/>
                </a:solidFill>
                <a:latin typeface="+mj-lt"/>
              </a:rPr>
              <a:t> </a:t>
            </a:r>
          </a:p>
          <a:p>
            <a:pPr eaLnBrk="1" hangingPunct="1">
              <a:lnSpc>
                <a:spcPct val="80000"/>
              </a:lnSpc>
            </a:pPr>
            <a:endParaRPr lang="tr-TR" altLang="tr-TR" sz="2400" dirty="0" smtClean="0">
              <a:solidFill>
                <a:srgbClr val="FFFF00"/>
              </a:solidFill>
              <a:latin typeface="+mj-lt"/>
            </a:endParaRPr>
          </a:p>
        </p:txBody>
      </p:sp>
    </p:spTree>
    <p:extLst>
      <p:ext uri="{BB962C8B-B14F-4D97-AF65-F5344CB8AC3E}">
        <p14:creationId xmlns:p14="http://schemas.microsoft.com/office/powerpoint/2010/main" val="309164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786ABFA6-3CC1-470D-8EDA-D0802B2A1E4D}" type="slidenum">
              <a:rPr lang="tr-TR" altLang="tr-TR" sz="1400" b="0" smtClean="0">
                <a:solidFill>
                  <a:schemeClr val="tx1"/>
                </a:solidFill>
              </a:rPr>
              <a:pPr eaLnBrk="1" hangingPunct="1"/>
              <a:t>8</a:t>
            </a:fld>
            <a:endParaRPr lang="tr-TR" altLang="tr-TR" sz="1400" b="0" smtClean="0">
              <a:solidFill>
                <a:schemeClr val="tx1"/>
              </a:solidFill>
            </a:endParaRPr>
          </a:p>
        </p:txBody>
      </p:sp>
      <p:sp>
        <p:nvSpPr>
          <p:cNvPr id="10243" name="Rectangle 2"/>
          <p:cNvSpPr>
            <a:spLocks noGrp="1" noChangeArrowheads="1"/>
          </p:cNvSpPr>
          <p:nvPr>
            <p:ph type="title"/>
          </p:nvPr>
        </p:nvSpPr>
        <p:spPr>
          <a:xfrm>
            <a:off x="685800" y="609600"/>
            <a:ext cx="7847013" cy="1955800"/>
          </a:xfrm>
        </p:spPr>
        <p:txBody>
          <a:bodyPr/>
          <a:lstStyle/>
          <a:p>
            <a:pPr eaLnBrk="1" hangingPunct="1"/>
            <a:r>
              <a:rPr lang="tr-TR" altLang="tr-TR" sz="3200" b="1" u="sng" dirty="0" smtClean="0">
                <a:latin typeface="+mj-lt"/>
              </a:rPr>
              <a:t>KAZALARIN TARİHÇESİ:</a:t>
            </a:r>
          </a:p>
        </p:txBody>
      </p:sp>
      <p:sp>
        <p:nvSpPr>
          <p:cNvPr id="10244" name="Rectangle 3"/>
          <p:cNvSpPr>
            <a:spLocks noGrp="1" noChangeArrowheads="1"/>
          </p:cNvSpPr>
          <p:nvPr>
            <p:ph type="body" sz="half" idx="1"/>
          </p:nvPr>
        </p:nvSpPr>
        <p:spPr>
          <a:xfrm>
            <a:off x="2268538" y="2743200"/>
            <a:ext cx="3816350" cy="4114800"/>
          </a:xfrm>
        </p:spPr>
        <p:txBody>
          <a:bodyPr/>
          <a:lstStyle/>
          <a:p>
            <a:pPr eaLnBrk="1" hangingPunct="1">
              <a:buFontTx/>
              <a:buNone/>
            </a:pPr>
            <a:endParaRPr lang="tr-TR" altLang="tr-TR" sz="2400" b="1" dirty="0" smtClean="0">
              <a:solidFill>
                <a:srgbClr val="FFFF00"/>
              </a:solidFill>
              <a:latin typeface="+mj-lt"/>
            </a:endParaRPr>
          </a:p>
          <a:p>
            <a:pPr eaLnBrk="1" hangingPunct="1">
              <a:buFontTx/>
              <a:buNone/>
            </a:pPr>
            <a:r>
              <a:rPr lang="tr-TR" altLang="tr-TR" sz="2400" b="1" i="1" dirty="0" smtClean="0">
                <a:latin typeface="+mj-lt"/>
              </a:rPr>
              <a:t>    </a:t>
            </a:r>
            <a:r>
              <a:rPr lang="tr-TR" altLang="tr-TR" b="1" i="1" dirty="0" smtClean="0">
                <a:latin typeface="+mj-lt"/>
              </a:rPr>
              <a:t>Kazaların Tarihi İnsanlık Tarihi Kadar Eskidir </a:t>
            </a:r>
            <a:endParaRPr lang="tr-TR" altLang="tr-TR" i="1" dirty="0" smtClean="0">
              <a:latin typeface="+mj-lt"/>
            </a:endParaRPr>
          </a:p>
        </p:txBody>
      </p:sp>
    </p:spTree>
    <p:extLst>
      <p:ext uri="{BB962C8B-B14F-4D97-AF65-F5344CB8AC3E}">
        <p14:creationId xmlns:p14="http://schemas.microsoft.com/office/powerpoint/2010/main" val="42319298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A45B96E2-2DB8-408E-819E-2AF0E24875EC}" type="slidenum">
              <a:rPr lang="tr-TR" altLang="tr-TR" sz="1400" b="0" smtClean="0">
                <a:solidFill>
                  <a:schemeClr val="tx1"/>
                </a:solidFill>
              </a:rPr>
              <a:pPr eaLnBrk="1" hangingPunct="1"/>
              <a:t>80</a:t>
            </a:fld>
            <a:endParaRPr lang="tr-TR" altLang="tr-TR" sz="1400" b="0" smtClean="0">
              <a:solidFill>
                <a:schemeClr val="tx1"/>
              </a:solidFill>
            </a:endParaRPr>
          </a:p>
        </p:txBody>
      </p:sp>
      <p:sp>
        <p:nvSpPr>
          <p:cNvPr id="83971" name="Rectangle 2"/>
          <p:cNvSpPr>
            <a:spLocks noGrp="1" noChangeArrowheads="1"/>
          </p:cNvSpPr>
          <p:nvPr>
            <p:ph type="title"/>
          </p:nvPr>
        </p:nvSpPr>
        <p:spPr>
          <a:xfrm>
            <a:off x="179388" y="476250"/>
            <a:ext cx="7772400" cy="1143000"/>
          </a:xfrm>
        </p:spPr>
        <p:txBody>
          <a:bodyPr/>
          <a:lstStyle/>
          <a:p>
            <a:pPr marL="762000" indent="-762000" eaLnBrk="1" hangingPunct="1"/>
            <a:r>
              <a:rPr lang="tr-TR" altLang="tr-TR" sz="3200" b="1" dirty="0" smtClean="0">
                <a:latin typeface="+mj-lt"/>
              </a:rPr>
              <a:t>İŞ SAĞLIĞI VE GÜVENLİĞİNİN YER ALDIĞI BAZI MEVZUAT   </a:t>
            </a:r>
          </a:p>
        </p:txBody>
      </p:sp>
      <p:sp>
        <p:nvSpPr>
          <p:cNvPr id="83972" name="Rectangle 3"/>
          <p:cNvSpPr>
            <a:spLocks noGrp="1" noChangeArrowheads="1"/>
          </p:cNvSpPr>
          <p:nvPr>
            <p:ph type="body" idx="1"/>
          </p:nvPr>
        </p:nvSpPr>
        <p:spPr>
          <a:xfrm>
            <a:off x="250825" y="1628775"/>
            <a:ext cx="8569325" cy="4114800"/>
          </a:xfrm>
        </p:spPr>
        <p:txBody>
          <a:bodyPr/>
          <a:lstStyle/>
          <a:p>
            <a:pPr eaLnBrk="1" hangingPunct="1">
              <a:lnSpc>
                <a:spcPct val="80000"/>
              </a:lnSpc>
              <a:buFontTx/>
              <a:buNone/>
            </a:pPr>
            <a:endParaRPr lang="tr-TR" altLang="tr-TR" sz="400" dirty="0" smtClean="0">
              <a:latin typeface="+mj-lt"/>
            </a:endParaRPr>
          </a:p>
          <a:p>
            <a:pPr eaLnBrk="1" hangingPunct="1">
              <a:lnSpc>
                <a:spcPct val="80000"/>
              </a:lnSpc>
            </a:pPr>
            <a:r>
              <a:rPr lang="tr-TR" altLang="tr-TR" sz="1800" b="1" dirty="0" smtClean="0">
                <a:latin typeface="+mj-lt"/>
              </a:rPr>
              <a:t>4857 SAYILI İŞ KANUNU </a:t>
            </a:r>
          </a:p>
          <a:p>
            <a:pPr eaLnBrk="1" hangingPunct="1">
              <a:lnSpc>
                <a:spcPct val="80000"/>
              </a:lnSpc>
            </a:pPr>
            <a:r>
              <a:rPr lang="tr-TR" altLang="tr-TR" sz="1800" b="1" dirty="0" smtClean="0">
                <a:latin typeface="+mj-lt"/>
              </a:rPr>
              <a:t>ÇALIŞMA VE SOSYAL GÜV. BAK. TEŞK. VE GÖR. HAK.  KANUN </a:t>
            </a:r>
          </a:p>
          <a:p>
            <a:pPr eaLnBrk="1" hangingPunct="1">
              <a:lnSpc>
                <a:spcPct val="80000"/>
              </a:lnSpc>
            </a:pPr>
            <a:r>
              <a:rPr lang="tr-TR" altLang="tr-TR" sz="1800" b="1" dirty="0" smtClean="0">
                <a:latin typeface="+mj-lt"/>
              </a:rPr>
              <a:t>6331 sayılı İŞ SAĞLIĞI VE İŞ GÜVENLİĞİ KANUNU</a:t>
            </a:r>
          </a:p>
          <a:p>
            <a:pPr eaLnBrk="1" hangingPunct="1">
              <a:lnSpc>
                <a:spcPct val="80000"/>
              </a:lnSpc>
            </a:pPr>
            <a:r>
              <a:rPr lang="tr-TR" altLang="tr-TR" sz="1800" b="1" dirty="0" smtClean="0">
                <a:latin typeface="+mj-lt"/>
              </a:rPr>
              <a:t>SOSYAL SİGORTALAR ve GENEL SAĞLIK  SİG.KANUNU (5510)</a:t>
            </a:r>
          </a:p>
          <a:p>
            <a:pPr eaLnBrk="1" hangingPunct="1">
              <a:lnSpc>
                <a:spcPct val="80000"/>
              </a:lnSpc>
            </a:pPr>
            <a:r>
              <a:rPr lang="tr-TR" altLang="tr-TR" sz="1800" b="1" dirty="0" smtClean="0">
                <a:latin typeface="+mj-lt"/>
              </a:rPr>
              <a:t>DENİZ İŞ KANUNU </a:t>
            </a:r>
          </a:p>
          <a:p>
            <a:pPr eaLnBrk="1" hangingPunct="1">
              <a:lnSpc>
                <a:spcPct val="80000"/>
              </a:lnSpc>
            </a:pPr>
            <a:r>
              <a:rPr lang="tr-TR" altLang="tr-TR" sz="1800" b="1" dirty="0" smtClean="0">
                <a:latin typeface="+mj-lt"/>
              </a:rPr>
              <a:t>BELEDİYELER KANUNU </a:t>
            </a:r>
          </a:p>
          <a:p>
            <a:pPr eaLnBrk="1" hangingPunct="1">
              <a:lnSpc>
                <a:spcPct val="80000"/>
              </a:lnSpc>
            </a:pPr>
            <a:r>
              <a:rPr lang="tr-TR" altLang="tr-TR" sz="1800" b="1" dirty="0" smtClean="0">
                <a:latin typeface="+mj-lt"/>
              </a:rPr>
              <a:t>UMUMİ HIFZISSIHHA KANUNU </a:t>
            </a:r>
          </a:p>
          <a:p>
            <a:pPr eaLnBrk="1" hangingPunct="1">
              <a:lnSpc>
                <a:spcPct val="80000"/>
              </a:lnSpc>
            </a:pPr>
            <a:r>
              <a:rPr lang="tr-TR" altLang="tr-TR" sz="1800" b="1" dirty="0" smtClean="0">
                <a:latin typeface="+mj-lt"/>
              </a:rPr>
              <a:t>TÜRK CEZA KANUNU </a:t>
            </a:r>
          </a:p>
          <a:p>
            <a:pPr eaLnBrk="1" hangingPunct="1">
              <a:lnSpc>
                <a:spcPct val="80000"/>
              </a:lnSpc>
            </a:pPr>
            <a:r>
              <a:rPr lang="tr-TR" altLang="tr-TR" sz="1800" b="1" dirty="0" smtClean="0">
                <a:latin typeface="+mj-lt"/>
              </a:rPr>
              <a:t>BORÇLAR KANUNU </a:t>
            </a:r>
          </a:p>
          <a:p>
            <a:pPr eaLnBrk="1" hangingPunct="1">
              <a:lnSpc>
                <a:spcPct val="80000"/>
              </a:lnSpc>
            </a:pPr>
            <a:r>
              <a:rPr lang="tr-TR" altLang="tr-TR" sz="1800" b="1" dirty="0" smtClean="0">
                <a:latin typeface="+mj-lt"/>
              </a:rPr>
              <a:t>81 SAYILI ULUSLARARASI ILO SÖZLEŞMESİ </a:t>
            </a:r>
          </a:p>
          <a:p>
            <a:pPr eaLnBrk="1" hangingPunct="1">
              <a:lnSpc>
                <a:spcPct val="80000"/>
              </a:lnSpc>
            </a:pPr>
            <a:r>
              <a:rPr lang="tr-TR" altLang="tr-TR" sz="1800" b="1" dirty="0" smtClean="0">
                <a:latin typeface="+mj-lt"/>
              </a:rPr>
              <a:t>İŞ TEFTİŞ TÜZÜĞÜ VE YÖNETMELİĞİ </a:t>
            </a:r>
          </a:p>
          <a:p>
            <a:pPr eaLnBrk="1" hangingPunct="1">
              <a:lnSpc>
                <a:spcPct val="80000"/>
              </a:lnSpc>
            </a:pPr>
            <a:r>
              <a:rPr lang="tr-TR" altLang="tr-TR" sz="1800" b="1" dirty="0" smtClean="0">
                <a:latin typeface="+mj-lt"/>
              </a:rPr>
              <a:t>İŞYERLERİNDE İŞİN DURDURULMASINA VEYA İŞYERLERİNİN  KAPATILMASINA DAİR YÖNETMELİK </a:t>
            </a:r>
          </a:p>
          <a:p>
            <a:pPr eaLnBrk="1" hangingPunct="1">
              <a:lnSpc>
                <a:spcPct val="80000"/>
              </a:lnSpc>
            </a:pPr>
            <a:r>
              <a:rPr lang="tr-TR" altLang="tr-TR" sz="1800" b="1" dirty="0" smtClean="0">
                <a:latin typeface="+mj-lt"/>
              </a:rPr>
              <a:t>6331’e DAYANILARAK ÇIKARTILMIŞ  30 KADAR YÖNETMELİK</a:t>
            </a:r>
          </a:p>
        </p:txBody>
      </p:sp>
    </p:spTree>
    <p:extLst>
      <p:ext uri="{BB962C8B-B14F-4D97-AF65-F5344CB8AC3E}">
        <p14:creationId xmlns:p14="http://schemas.microsoft.com/office/powerpoint/2010/main" val="2120564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0EF6506F-E3DA-43FF-9C17-DB4F96B689B3}" type="slidenum">
              <a:rPr lang="tr-TR" altLang="tr-TR" sz="1400" b="0" smtClean="0">
                <a:solidFill>
                  <a:schemeClr val="tx1"/>
                </a:solidFill>
              </a:rPr>
              <a:pPr eaLnBrk="1" hangingPunct="1"/>
              <a:t>81</a:t>
            </a:fld>
            <a:endParaRPr lang="tr-TR" altLang="tr-TR" sz="1400" b="0" smtClean="0">
              <a:solidFill>
                <a:schemeClr val="tx1"/>
              </a:solidFill>
            </a:endParaRPr>
          </a:p>
        </p:txBody>
      </p:sp>
      <p:sp>
        <p:nvSpPr>
          <p:cNvPr id="84995" name="Rectangle 2"/>
          <p:cNvSpPr>
            <a:spLocks noGrp="1" noChangeArrowheads="1"/>
          </p:cNvSpPr>
          <p:nvPr>
            <p:ph type="title"/>
          </p:nvPr>
        </p:nvSpPr>
        <p:spPr/>
        <p:txBody>
          <a:bodyPr/>
          <a:lstStyle/>
          <a:p>
            <a:pPr eaLnBrk="1" hangingPunct="1"/>
            <a:r>
              <a:rPr lang="tr-TR" altLang="tr-TR" sz="3200" b="1" dirty="0" smtClean="0">
                <a:latin typeface="+mj-lt"/>
              </a:rPr>
              <a:t>İŞ SAĞLIĞI VE GÜVENLİĞİ  </a:t>
            </a:r>
            <a:br>
              <a:rPr lang="tr-TR" altLang="tr-TR" sz="3200" b="1" dirty="0" smtClean="0">
                <a:latin typeface="+mj-lt"/>
              </a:rPr>
            </a:br>
            <a:r>
              <a:rPr lang="tr-TR" altLang="tr-TR" sz="3200" b="1" dirty="0" smtClean="0">
                <a:latin typeface="+mj-lt"/>
              </a:rPr>
              <a:t>TEŞKİLATLANMASI </a:t>
            </a:r>
            <a:r>
              <a:rPr lang="tr-TR" altLang="tr-TR" sz="3200" b="1" i="1" dirty="0" smtClean="0">
                <a:latin typeface="+mj-lt"/>
              </a:rPr>
              <a:t> </a:t>
            </a:r>
            <a:r>
              <a:rPr lang="tr-TR" altLang="tr-TR" sz="3200" dirty="0" smtClean="0">
                <a:latin typeface="+mj-lt"/>
              </a:rPr>
              <a:t> </a:t>
            </a:r>
          </a:p>
        </p:txBody>
      </p:sp>
      <p:sp>
        <p:nvSpPr>
          <p:cNvPr id="84996" name="Rectangle 3"/>
          <p:cNvSpPr>
            <a:spLocks noGrp="1" noChangeArrowheads="1"/>
          </p:cNvSpPr>
          <p:nvPr>
            <p:ph type="body" idx="1"/>
          </p:nvPr>
        </p:nvSpPr>
        <p:spPr/>
        <p:txBody>
          <a:bodyPr/>
          <a:lstStyle/>
          <a:p>
            <a:pPr eaLnBrk="1" hangingPunct="1">
              <a:lnSpc>
                <a:spcPct val="90000"/>
              </a:lnSpc>
            </a:pPr>
            <a:r>
              <a:rPr lang="tr-TR" altLang="tr-TR" sz="2400" dirty="0" smtClean="0">
                <a:latin typeface="+mj-lt"/>
              </a:rPr>
              <a:t>ÇALIŞMA VE SOSYAL GÜVENLİK BAKANLIĞI </a:t>
            </a:r>
          </a:p>
          <a:p>
            <a:pPr eaLnBrk="1" hangingPunct="1">
              <a:lnSpc>
                <a:spcPct val="90000"/>
              </a:lnSpc>
            </a:pPr>
            <a:r>
              <a:rPr lang="tr-TR" altLang="tr-TR" sz="2400" dirty="0" smtClean="0">
                <a:latin typeface="+mj-lt"/>
              </a:rPr>
              <a:t>SAĞLIK BAKANLIĞI </a:t>
            </a:r>
          </a:p>
          <a:p>
            <a:pPr eaLnBrk="1" hangingPunct="1">
              <a:lnSpc>
                <a:spcPct val="90000"/>
              </a:lnSpc>
            </a:pPr>
            <a:r>
              <a:rPr lang="tr-TR" altLang="tr-TR" sz="2400" dirty="0" smtClean="0">
                <a:latin typeface="+mj-lt"/>
              </a:rPr>
              <a:t>ÇEVRE VE ŞEHİRCİLİK BAKANLIĞI </a:t>
            </a:r>
          </a:p>
          <a:p>
            <a:pPr eaLnBrk="1" hangingPunct="1">
              <a:lnSpc>
                <a:spcPct val="90000"/>
              </a:lnSpc>
            </a:pPr>
            <a:r>
              <a:rPr lang="tr-TR" altLang="tr-TR" sz="2400" dirty="0" smtClean="0">
                <a:latin typeface="+mj-lt"/>
              </a:rPr>
              <a:t>MİLLİ SAVUNMA BAKANLIĞI </a:t>
            </a:r>
          </a:p>
          <a:p>
            <a:pPr eaLnBrk="1" hangingPunct="1">
              <a:lnSpc>
                <a:spcPct val="90000"/>
              </a:lnSpc>
            </a:pPr>
            <a:r>
              <a:rPr lang="tr-TR" altLang="tr-TR" sz="2400" dirty="0" smtClean="0">
                <a:latin typeface="+mj-lt"/>
              </a:rPr>
              <a:t>İÇİŞLERİ BAKANLIĞI </a:t>
            </a:r>
          </a:p>
          <a:p>
            <a:pPr eaLnBrk="1" hangingPunct="1">
              <a:lnSpc>
                <a:spcPct val="90000"/>
              </a:lnSpc>
            </a:pPr>
            <a:r>
              <a:rPr lang="en-US" altLang="tr-TR" sz="2400" dirty="0" smtClean="0">
                <a:latin typeface="+mj-lt"/>
              </a:rPr>
              <a:t>B</a:t>
            </a:r>
            <a:r>
              <a:rPr lang="tr-TR" altLang="tr-TR" sz="2400" dirty="0" smtClean="0">
                <a:latin typeface="+mj-lt"/>
              </a:rPr>
              <a:t>İLİM, SANAYİ VE TEKNOLOJİ BAKANLIĞI</a:t>
            </a:r>
            <a:r>
              <a:rPr lang="en-US" altLang="tr-TR" sz="2400" dirty="0" smtClean="0">
                <a:latin typeface="+mj-lt"/>
              </a:rPr>
              <a:t> </a:t>
            </a:r>
            <a:endParaRPr lang="tr-TR" altLang="tr-TR" sz="2400" dirty="0" smtClean="0">
              <a:latin typeface="+mj-lt"/>
            </a:endParaRPr>
          </a:p>
          <a:p>
            <a:pPr eaLnBrk="1" hangingPunct="1">
              <a:lnSpc>
                <a:spcPct val="90000"/>
              </a:lnSpc>
            </a:pPr>
            <a:r>
              <a:rPr lang="tr-TR" altLang="tr-TR" sz="2400" dirty="0" smtClean="0">
                <a:latin typeface="+mj-lt"/>
              </a:rPr>
              <a:t>ENERJİ VE TABİİ KAYNAKLAR BAKANLIĞI </a:t>
            </a:r>
          </a:p>
          <a:p>
            <a:pPr eaLnBrk="1" hangingPunct="1">
              <a:lnSpc>
                <a:spcPct val="90000"/>
              </a:lnSpc>
            </a:pPr>
            <a:r>
              <a:rPr lang="tr-TR" altLang="tr-TR" sz="2400" dirty="0" smtClean="0">
                <a:latin typeface="+mj-lt"/>
              </a:rPr>
              <a:t>BELEDİYELER </a:t>
            </a:r>
          </a:p>
          <a:p>
            <a:pPr eaLnBrk="1" hangingPunct="1">
              <a:lnSpc>
                <a:spcPct val="90000"/>
              </a:lnSpc>
            </a:pPr>
            <a:r>
              <a:rPr lang="tr-TR" altLang="tr-TR" sz="2400" dirty="0" smtClean="0">
                <a:latin typeface="+mj-lt"/>
              </a:rPr>
              <a:t>TSE </a:t>
            </a:r>
          </a:p>
          <a:p>
            <a:pPr eaLnBrk="1" hangingPunct="1">
              <a:lnSpc>
                <a:spcPct val="90000"/>
              </a:lnSpc>
            </a:pPr>
            <a:r>
              <a:rPr lang="tr-TR" altLang="tr-TR" sz="2400" dirty="0" smtClean="0">
                <a:latin typeface="+mj-lt"/>
              </a:rPr>
              <a:t>ATOM ENERJİSİ KURUMU </a:t>
            </a:r>
          </a:p>
        </p:txBody>
      </p:sp>
    </p:spTree>
    <p:extLst>
      <p:ext uri="{BB962C8B-B14F-4D97-AF65-F5344CB8AC3E}">
        <p14:creationId xmlns:p14="http://schemas.microsoft.com/office/powerpoint/2010/main" val="33037733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F50D1A4-80E3-4B62-BBBA-AD025329F733}" type="slidenum">
              <a:rPr lang="tr-TR" altLang="tr-TR" sz="1400" b="0" smtClean="0">
                <a:solidFill>
                  <a:schemeClr val="tx1"/>
                </a:solidFill>
              </a:rPr>
              <a:pPr eaLnBrk="1" hangingPunct="1"/>
              <a:t>82</a:t>
            </a:fld>
            <a:endParaRPr lang="tr-TR" altLang="tr-TR" sz="1400" b="0" smtClean="0">
              <a:solidFill>
                <a:schemeClr val="tx1"/>
              </a:solidFill>
            </a:endParaRPr>
          </a:p>
        </p:txBody>
      </p:sp>
      <p:sp>
        <p:nvSpPr>
          <p:cNvPr id="86019" name="Rectangle 2"/>
          <p:cNvSpPr>
            <a:spLocks noGrp="1" noChangeArrowheads="1"/>
          </p:cNvSpPr>
          <p:nvPr>
            <p:ph type="title"/>
          </p:nvPr>
        </p:nvSpPr>
        <p:spPr>
          <a:xfrm>
            <a:off x="685800" y="333375"/>
            <a:ext cx="7772400" cy="1419225"/>
          </a:xfrm>
        </p:spPr>
        <p:txBody>
          <a:bodyPr/>
          <a:lstStyle/>
          <a:p>
            <a:pPr eaLnBrk="1" hangingPunct="1"/>
            <a:r>
              <a:rPr lang="tr-TR" altLang="tr-TR" sz="3600" b="1" smtClean="0">
                <a:latin typeface="+mj-lt"/>
              </a:rPr>
              <a:t>ÇALIŞMA VE SOSYAL GÜVENLİK   BAKANLIĞI</a:t>
            </a:r>
            <a:r>
              <a:rPr lang="tr-TR" altLang="tr-TR" sz="4000" smtClean="0">
                <a:latin typeface="+mj-lt"/>
              </a:rPr>
              <a:t> </a:t>
            </a:r>
          </a:p>
        </p:txBody>
      </p:sp>
      <p:sp>
        <p:nvSpPr>
          <p:cNvPr id="86020" name="Rectangle 3"/>
          <p:cNvSpPr>
            <a:spLocks noGrp="1" noChangeArrowheads="1"/>
          </p:cNvSpPr>
          <p:nvPr>
            <p:ph type="body" idx="1"/>
          </p:nvPr>
        </p:nvSpPr>
        <p:spPr/>
        <p:txBody>
          <a:bodyPr/>
          <a:lstStyle/>
          <a:p>
            <a:pPr eaLnBrk="1" hangingPunct="1"/>
            <a:r>
              <a:rPr lang="tr-TR" altLang="tr-TR" sz="2400" b="1" smtClean="0">
                <a:latin typeface="+mj-lt"/>
              </a:rPr>
              <a:t>İŞ SAĞLIĞI VE GÜVENLİĞİ GENEL MÜDÜRLÜĞÜ</a:t>
            </a:r>
            <a:r>
              <a:rPr lang="tr-TR" altLang="tr-TR" sz="2400" smtClean="0">
                <a:solidFill>
                  <a:srgbClr val="FFCC66"/>
                </a:solidFill>
                <a:latin typeface="+mj-lt"/>
              </a:rPr>
              <a:t> </a:t>
            </a:r>
          </a:p>
          <a:p>
            <a:pPr eaLnBrk="1" hangingPunct="1">
              <a:buFontTx/>
              <a:buNone/>
            </a:pPr>
            <a:endParaRPr lang="tr-TR" altLang="tr-TR" sz="2400" smtClean="0">
              <a:solidFill>
                <a:srgbClr val="FFCC66"/>
              </a:solidFill>
              <a:latin typeface="+mj-lt"/>
            </a:endParaRPr>
          </a:p>
          <a:p>
            <a:pPr eaLnBrk="1" hangingPunct="1"/>
            <a:r>
              <a:rPr lang="tr-TR" altLang="tr-TR" sz="2400" b="1" smtClean="0">
                <a:solidFill>
                  <a:schemeClr val="tx2"/>
                </a:solidFill>
                <a:latin typeface="+mj-lt"/>
              </a:rPr>
              <a:t>İŞ TEFTİŞ KURULU</a:t>
            </a:r>
            <a:r>
              <a:rPr lang="tr-TR" altLang="tr-TR" sz="2400" b="1" smtClean="0">
                <a:latin typeface="+mj-lt"/>
              </a:rPr>
              <a:t> </a:t>
            </a:r>
          </a:p>
          <a:p>
            <a:pPr eaLnBrk="1" hangingPunct="1">
              <a:buFontTx/>
              <a:buNone/>
            </a:pPr>
            <a:endParaRPr lang="tr-TR" altLang="tr-TR" sz="2400" b="1" smtClean="0">
              <a:latin typeface="+mj-lt"/>
            </a:endParaRPr>
          </a:p>
          <a:p>
            <a:pPr eaLnBrk="1" hangingPunct="1"/>
            <a:r>
              <a:rPr lang="tr-TR" altLang="tr-TR" sz="2400" smtClean="0">
                <a:latin typeface="+mj-lt"/>
              </a:rPr>
              <a:t> </a:t>
            </a:r>
            <a:r>
              <a:rPr lang="tr-TR" altLang="tr-TR" sz="2400" b="1" smtClean="0">
                <a:latin typeface="+mj-lt"/>
              </a:rPr>
              <a:t>İŞÇİ SAĞLIĞI VE İŞ GÜVENLİĞİ MERKEZİ (İSGÜM) VE BÖLGE LABORATUAR ŞEFLİKLERİ</a:t>
            </a:r>
            <a:r>
              <a:rPr lang="tr-TR" altLang="tr-TR" sz="2400" smtClean="0">
                <a:latin typeface="+mj-lt"/>
              </a:rPr>
              <a:t> </a:t>
            </a:r>
          </a:p>
          <a:p>
            <a:pPr eaLnBrk="1" hangingPunct="1">
              <a:buFontTx/>
              <a:buNone/>
            </a:pPr>
            <a:endParaRPr lang="tr-TR" altLang="tr-TR" sz="2400" smtClean="0">
              <a:latin typeface="+mj-lt"/>
            </a:endParaRPr>
          </a:p>
          <a:p>
            <a:pPr eaLnBrk="1" hangingPunct="1"/>
            <a:r>
              <a:rPr lang="tr-TR" altLang="tr-TR" sz="2400" smtClean="0">
                <a:solidFill>
                  <a:schemeClr val="tx2"/>
                </a:solidFill>
                <a:latin typeface="+mj-lt"/>
              </a:rPr>
              <a:t> </a:t>
            </a:r>
            <a:r>
              <a:rPr lang="tr-TR" altLang="tr-TR" sz="2400" b="1" smtClean="0">
                <a:solidFill>
                  <a:schemeClr val="tx2"/>
                </a:solidFill>
                <a:latin typeface="+mj-lt"/>
              </a:rPr>
              <a:t>ÇALIŞMA VE SOSYAL GÜVENLİK EĞİTİM VE ARAŞTIRMA MERKEZİ (ÇASGEM) </a:t>
            </a:r>
            <a:endParaRPr lang="tr-TR" altLang="tr-TR" sz="2400" smtClean="0">
              <a:solidFill>
                <a:schemeClr val="tx2"/>
              </a:solidFill>
              <a:latin typeface="+mj-lt"/>
            </a:endParaRPr>
          </a:p>
          <a:p>
            <a:pPr eaLnBrk="1" hangingPunct="1"/>
            <a:endParaRPr lang="tr-TR" altLang="tr-TR" sz="2400" smtClean="0">
              <a:solidFill>
                <a:schemeClr val="tx2"/>
              </a:solidFill>
              <a:latin typeface="+mj-lt"/>
            </a:endParaRPr>
          </a:p>
        </p:txBody>
      </p:sp>
    </p:spTree>
    <p:extLst>
      <p:ext uri="{BB962C8B-B14F-4D97-AF65-F5344CB8AC3E}">
        <p14:creationId xmlns:p14="http://schemas.microsoft.com/office/powerpoint/2010/main" val="154805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64647C9-C3EC-4FE0-BAB5-646AD57065DD}" type="slidenum">
              <a:rPr lang="tr-TR" altLang="tr-TR" sz="1400" b="0" smtClean="0">
                <a:solidFill>
                  <a:schemeClr val="tx1"/>
                </a:solidFill>
              </a:rPr>
              <a:pPr eaLnBrk="1" hangingPunct="1"/>
              <a:t>83</a:t>
            </a:fld>
            <a:endParaRPr lang="tr-TR" altLang="tr-TR" sz="1400" b="0" smtClean="0">
              <a:solidFill>
                <a:schemeClr val="tx1"/>
              </a:solidFill>
            </a:endParaRPr>
          </a:p>
        </p:txBody>
      </p:sp>
      <p:sp>
        <p:nvSpPr>
          <p:cNvPr id="87043" name="Rectangle 2"/>
          <p:cNvSpPr>
            <a:spLocks noGrp="1" noChangeArrowheads="1"/>
          </p:cNvSpPr>
          <p:nvPr>
            <p:ph type="ctrTitle"/>
          </p:nvPr>
        </p:nvSpPr>
        <p:spPr/>
        <p:txBody>
          <a:bodyPr/>
          <a:lstStyle/>
          <a:p>
            <a:pPr eaLnBrk="1" hangingPunct="1"/>
            <a:r>
              <a:rPr lang="tr-TR" altLang="tr-TR" sz="4000" dirty="0" smtClean="0">
                <a:latin typeface="+mj-lt"/>
              </a:rPr>
              <a:t>ÇALIŞMA HAYATINDA İŞ TEFTİŞ UYGULAMALARI</a:t>
            </a:r>
          </a:p>
        </p:txBody>
      </p:sp>
    </p:spTree>
    <p:extLst>
      <p:ext uri="{BB962C8B-B14F-4D97-AF65-F5344CB8AC3E}">
        <p14:creationId xmlns:p14="http://schemas.microsoft.com/office/powerpoint/2010/main" val="21884097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D4D68FA-6FEC-4363-A32F-72DF465A8BFB}" type="slidenum">
              <a:rPr lang="tr-TR" altLang="tr-TR" sz="1400" b="0" smtClean="0">
                <a:solidFill>
                  <a:schemeClr val="tx1"/>
                </a:solidFill>
              </a:rPr>
              <a:pPr eaLnBrk="1" hangingPunct="1"/>
              <a:t>84</a:t>
            </a:fld>
            <a:endParaRPr lang="tr-TR" altLang="tr-TR" sz="1400" b="0" smtClean="0">
              <a:solidFill>
                <a:schemeClr val="tx1"/>
              </a:solidFill>
            </a:endParaRPr>
          </a:p>
        </p:txBody>
      </p:sp>
      <p:sp>
        <p:nvSpPr>
          <p:cNvPr id="88067" name="Rectangle 2"/>
          <p:cNvSpPr>
            <a:spLocks noGrp="1" noChangeArrowheads="1"/>
          </p:cNvSpPr>
          <p:nvPr>
            <p:ph type="body" idx="1"/>
          </p:nvPr>
        </p:nvSpPr>
        <p:spPr>
          <a:xfrm>
            <a:off x="323850" y="908050"/>
            <a:ext cx="8229600" cy="4495800"/>
          </a:xfrm>
        </p:spPr>
        <p:txBody>
          <a:bodyPr/>
          <a:lstStyle/>
          <a:p>
            <a:pPr eaLnBrk="1" hangingPunct="1">
              <a:lnSpc>
                <a:spcPct val="90000"/>
              </a:lnSpc>
            </a:pPr>
            <a:r>
              <a:rPr lang="tr-TR" altLang="tr-TR" sz="3600" dirty="0" smtClean="0">
                <a:latin typeface="+mj-lt"/>
              </a:rPr>
              <a:t>BU GÜN DÜNYADA UYGULANAN İKİ TEFTİŞ SİSTEMİ  MEVCUTTUR:</a:t>
            </a:r>
          </a:p>
          <a:p>
            <a:pPr eaLnBrk="1" hangingPunct="1">
              <a:lnSpc>
                <a:spcPct val="90000"/>
              </a:lnSpc>
            </a:pPr>
            <a:endParaRPr lang="tr-TR" altLang="tr-TR" sz="3600" dirty="0" smtClean="0">
              <a:latin typeface="+mj-lt"/>
            </a:endParaRPr>
          </a:p>
          <a:p>
            <a:pPr eaLnBrk="1" hangingPunct="1">
              <a:lnSpc>
                <a:spcPct val="90000"/>
              </a:lnSpc>
              <a:buFontTx/>
              <a:buNone/>
            </a:pPr>
            <a:r>
              <a:rPr lang="tr-TR" altLang="tr-TR" sz="3600" b="1" dirty="0" smtClean="0">
                <a:latin typeface="+mj-lt"/>
              </a:rPr>
              <a:t>-  </a:t>
            </a:r>
            <a:r>
              <a:rPr lang="tr-TR" altLang="tr-TR" sz="3600" b="1" u="sng" dirty="0" smtClean="0">
                <a:latin typeface="+mj-lt"/>
              </a:rPr>
              <a:t>GENEL YETKİ SİSTEMİ </a:t>
            </a:r>
          </a:p>
          <a:p>
            <a:pPr eaLnBrk="1" hangingPunct="1">
              <a:lnSpc>
                <a:spcPct val="90000"/>
              </a:lnSpc>
              <a:buFontTx/>
              <a:buNone/>
            </a:pPr>
            <a:endParaRPr lang="tr-TR" altLang="tr-TR" sz="3600" b="1" u="sng" dirty="0" smtClean="0">
              <a:latin typeface="+mj-lt"/>
            </a:endParaRPr>
          </a:p>
          <a:p>
            <a:pPr eaLnBrk="1" hangingPunct="1">
              <a:lnSpc>
                <a:spcPct val="90000"/>
              </a:lnSpc>
              <a:buFontTx/>
              <a:buNone/>
            </a:pPr>
            <a:r>
              <a:rPr lang="tr-TR" altLang="tr-TR" sz="3600" b="1" dirty="0" smtClean="0">
                <a:latin typeface="+mj-lt"/>
              </a:rPr>
              <a:t>-   </a:t>
            </a:r>
            <a:r>
              <a:rPr lang="tr-TR" altLang="tr-TR" sz="3600" b="1" u="sng" dirty="0" smtClean="0">
                <a:latin typeface="+mj-lt"/>
              </a:rPr>
              <a:t>İHTİSAS SİSTEMİ</a:t>
            </a:r>
          </a:p>
        </p:txBody>
      </p:sp>
      <p:sp>
        <p:nvSpPr>
          <p:cNvPr id="88068" name="Rectangle 3"/>
          <p:cNvSpPr>
            <a:spLocks noChangeArrowheads="1"/>
          </p:cNvSpPr>
          <p:nvPr/>
        </p:nvSpPr>
        <p:spPr bwMode="auto">
          <a:xfrm>
            <a:off x="468313"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r>
              <a:rPr lang="tr-TR" altLang="tr-TR" sz="4400" b="0"/>
              <a:t/>
            </a:r>
            <a:br>
              <a:rPr lang="tr-TR" altLang="tr-TR" sz="4400" b="0"/>
            </a:br>
            <a:r>
              <a:rPr lang="tr-TR" altLang="tr-TR" sz="4400" b="0"/>
              <a:t/>
            </a:r>
            <a:br>
              <a:rPr lang="tr-TR" altLang="tr-TR" sz="4400" b="0"/>
            </a:br>
            <a:r>
              <a:rPr lang="tr-TR" altLang="tr-TR" sz="4400" b="0"/>
              <a:t/>
            </a:r>
            <a:br>
              <a:rPr lang="tr-TR" altLang="tr-TR" sz="4400" b="0"/>
            </a:br>
            <a:r>
              <a:rPr lang="tr-TR" altLang="tr-TR" sz="4400" b="0"/>
              <a:t/>
            </a:r>
            <a:br>
              <a:rPr lang="tr-TR" altLang="tr-TR" sz="4400" b="0"/>
            </a:br>
            <a:r>
              <a:rPr lang="tr-TR" altLang="tr-TR" sz="4400" b="0"/>
              <a:t/>
            </a:r>
            <a:br>
              <a:rPr lang="tr-TR" altLang="tr-TR" sz="4400" b="0"/>
            </a:br>
            <a:endParaRPr lang="tr-TR" altLang="tr-TR" sz="4400" b="0"/>
          </a:p>
        </p:txBody>
      </p:sp>
    </p:spTree>
    <p:extLst>
      <p:ext uri="{BB962C8B-B14F-4D97-AF65-F5344CB8AC3E}">
        <p14:creationId xmlns:p14="http://schemas.microsoft.com/office/powerpoint/2010/main" val="20767454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90D39488-73F1-4400-BF0C-FA836763081D}" type="slidenum">
              <a:rPr lang="tr-TR" altLang="tr-TR" sz="1400" b="0" smtClean="0">
                <a:solidFill>
                  <a:schemeClr val="tx1"/>
                </a:solidFill>
              </a:rPr>
              <a:pPr eaLnBrk="1" hangingPunct="1"/>
              <a:t>85</a:t>
            </a:fld>
            <a:endParaRPr lang="tr-TR" altLang="tr-TR" sz="1400" b="0" smtClean="0">
              <a:solidFill>
                <a:schemeClr val="tx1"/>
              </a:solidFill>
            </a:endParaRPr>
          </a:p>
        </p:txBody>
      </p:sp>
      <p:sp>
        <p:nvSpPr>
          <p:cNvPr id="89091" name="Rectangle 2"/>
          <p:cNvSpPr>
            <a:spLocks noGrp="1" noChangeArrowheads="1"/>
          </p:cNvSpPr>
          <p:nvPr>
            <p:ph type="title"/>
          </p:nvPr>
        </p:nvSpPr>
        <p:spPr/>
        <p:txBody>
          <a:bodyPr/>
          <a:lstStyle/>
          <a:p>
            <a:pPr eaLnBrk="1" hangingPunct="1"/>
            <a:r>
              <a:rPr lang="tr-TR" altLang="tr-TR" smtClean="0">
                <a:latin typeface="+mj-lt"/>
              </a:rPr>
              <a:t>GENEL YETKİ SİSTEMİ </a:t>
            </a:r>
          </a:p>
        </p:txBody>
      </p:sp>
      <p:sp>
        <p:nvSpPr>
          <p:cNvPr id="89092" name="Rectangle 3"/>
          <p:cNvSpPr>
            <a:spLocks noGrp="1" noChangeArrowheads="1"/>
          </p:cNvSpPr>
          <p:nvPr>
            <p:ph type="body" idx="1"/>
          </p:nvPr>
        </p:nvSpPr>
        <p:spPr/>
        <p:txBody>
          <a:bodyPr/>
          <a:lstStyle/>
          <a:p>
            <a:pPr eaLnBrk="1" hangingPunct="1">
              <a:buFontTx/>
              <a:buNone/>
            </a:pPr>
            <a:r>
              <a:rPr lang="tr-TR" altLang="tr-TR" sz="2800" smtClean="0">
                <a:latin typeface="+mj-lt"/>
              </a:rPr>
              <a:t>    MADENCİLİK  VE BENZERİ ÇOK TEHLİKELİ AZ SAYIDA  SEKTÖR DIŞINDA, </a:t>
            </a:r>
            <a:r>
              <a:rPr lang="tr-TR" altLang="tr-TR" sz="2800" smtClean="0">
                <a:solidFill>
                  <a:schemeClr val="tx2"/>
                </a:solidFill>
                <a:latin typeface="+mj-lt"/>
              </a:rPr>
              <a:t>HER BIRANŞTAN MÜFETTİŞLERİN ÜLKE ÇAPINDA TÜM SEKTÖRLERDE DENETİM YAPTIKLARI</a:t>
            </a:r>
            <a:r>
              <a:rPr lang="tr-TR" altLang="tr-TR" sz="2800" smtClean="0">
                <a:latin typeface="+mj-lt"/>
              </a:rPr>
              <a:t> TEFTİŞ ORGANİZASYONUDUR</a:t>
            </a:r>
            <a:r>
              <a:rPr lang="tr-TR" altLang="tr-TR" smtClean="0">
                <a:latin typeface="+mj-lt"/>
              </a:rPr>
              <a:t>.</a:t>
            </a:r>
          </a:p>
        </p:txBody>
      </p:sp>
    </p:spTree>
    <p:extLst>
      <p:ext uri="{BB962C8B-B14F-4D97-AF65-F5344CB8AC3E}">
        <p14:creationId xmlns:p14="http://schemas.microsoft.com/office/powerpoint/2010/main" val="2343697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7E48515-8339-47C2-B41A-410B52579012}" type="slidenum">
              <a:rPr lang="tr-TR" altLang="tr-TR" sz="1400" b="0" smtClean="0">
                <a:solidFill>
                  <a:schemeClr val="tx1"/>
                </a:solidFill>
              </a:rPr>
              <a:pPr eaLnBrk="1" hangingPunct="1"/>
              <a:t>86</a:t>
            </a:fld>
            <a:endParaRPr lang="tr-TR" altLang="tr-TR" sz="1400" b="0" smtClean="0">
              <a:solidFill>
                <a:schemeClr val="tx1"/>
              </a:solidFill>
            </a:endParaRPr>
          </a:p>
        </p:txBody>
      </p:sp>
      <p:sp>
        <p:nvSpPr>
          <p:cNvPr id="90115" name="Rectangle 2"/>
          <p:cNvSpPr>
            <a:spLocks noGrp="1" noChangeArrowheads="1"/>
          </p:cNvSpPr>
          <p:nvPr>
            <p:ph type="title"/>
          </p:nvPr>
        </p:nvSpPr>
        <p:spPr/>
        <p:txBody>
          <a:bodyPr/>
          <a:lstStyle/>
          <a:p>
            <a:pPr eaLnBrk="1" hangingPunct="1"/>
            <a:r>
              <a:rPr lang="tr-TR" altLang="tr-TR" smtClean="0">
                <a:latin typeface="+mj-lt"/>
              </a:rPr>
              <a:t>İHTİSAS SİSTEMİ </a:t>
            </a:r>
          </a:p>
        </p:txBody>
      </p:sp>
      <p:sp>
        <p:nvSpPr>
          <p:cNvPr id="90116" name="Rectangle 3"/>
          <p:cNvSpPr>
            <a:spLocks noGrp="1" noChangeArrowheads="1"/>
          </p:cNvSpPr>
          <p:nvPr>
            <p:ph type="body" idx="1"/>
          </p:nvPr>
        </p:nvSpPr>
        <p:spPr/>
        <p:txBody>
          <a:bodyPr/>
          <a:lstStyle/>
          <a:p>
            <a:pPr eaLnBrk="1" hangingPunct="1"/>
            <a:r>
              <a:rPr lang="tr-TR" altLang="tr-TR" smtClean="0">
                <a:latin typeface="+mj-lt"/>
              </a:rPr>
              <a:t>EKONOMİNİN </a:t>
            </a:r>
            <a:r>
              <a:rPr lang="tr-TR" altLang="tr-TR" smtClean="0">
                <a:solidFill>
                  <a:schemeClr val="tx2"/>
                </a:solidFill>
                <a:latin typeface="+mj-lt"/>
              </a:rPr>
              <a:t>ÖZEL BİR ALANI</a:t>
            </a:r>
            <a:r>
              <a:rPr lang="tr-TR" altLang="tr-TR" smtClean="0">
                <a:latin typeface="+mj-lt"/>
              </a:rPr>
              <a:t> YA DA İŞ YASASININ </a:t>
            </a:r>
            <a:r>
              <a:rPr lang="tr-TR" altLang="tr-TR" smtClean="0">
                <a:solidFill>
                  <a:schemeClr val="tx2"/>
                </a:solidFill>
                <a:latin typeface="+mj-lt"/>
              </a:rPr>
              <a:t>ÖZEL BİR BÖLÜMÜ</a:t>
            </a:r>
            <a:r>
              <a:rPr lang="tr-TR" altLang="tr-TR" smtClean="0">
                <a:latin typeface="+mj-lt"/>
              </a:rPr>
              <a:t> İLE İLGİLENEN, BAZAN DA BÖLGELERE GÖRE </a:t>
            </a:r>
            <a:r>
              <a:rPr lang="tr-TR" altLang="tr-TR" b="1" smtClean="0">
                <a:solidFill>
                  <a:schemeClr val="tx2"/>
                </a:solidFill>
                <a:latin typeface="+mj-lt"/>
              </a:rPr>
              <a:t>FARKLI UZMANLIK BİRİMLERİNDEN</a:t>
            </a:r>
            <a:r>
              <a:rPr lang="tr-TR" altLang="tr-TR" smtClean="0">
                <a:latin typeface="+mj-lt"/>
              </a:rPr>
              <a:t> OLUŞAN  SERVİSLERİN KURULMASI İLE OLUŞMUŞTUR.</a:t>
            </a:r>
          </a:p>
        </p:txBody>
      </p:sp>
    </p:spTree>
    <p:extLst>
      <p:ext uri="{BB962C8B-B14F-4D97-AF65-F5344CB8AC3E}">
        <p14:creationId xmlns:p14="http://schemas.microsoft.com/office/powerpoint/2010/main" val="11122133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95D349B-51E9-4270-A6E2-B084C88BD13A}" type="slidenum">
              <a:rPr lang="tr-TR" altLang="tr-TR" sz="1400" b="0" smtClean="0">
                <a:solidFill>
                  <a:schemeClr val="tx1"/>
                </a:solidFill>
              </a:rPr>
              <a:pPr eaLnBrk="1" hangingPunct="1"/>
              <a:t>87</a:t>
            </a:fld>
            <a:endParaRPr lang="tr-TR" altLang="tr-TR" sz="1400" b="0" smtClean="0">
              <a:solidFill>
                <a:schemeClr val="tx1"/>
              </a:solidFill>
            </a:endParaRPr>
          </a:p>
        </p:txBody>
      </p:sp>
      <p:sp>
        <p:nvSpPr>
          <p:cNvPr id="91139" name="Rectangle 2"/>
          <p:cNvSpPr>
            <a:spLocks noGrp="1" noChangeArrowheads="1"/>
          </p:cNvSpPr>
          <p:nvPr>
            <p:ph type="title"/>
          </p:nvPr>
        </p:nvSpPr>
        <p:spPr>
          <a:xfrm>
            <a:off x="0" y="609600"/>
            <a:ext cx="8532813" cy="947738"/>
          </a:xfrm>
        </p:spPr>
        <p:txBody>
          <a:bodyPr/>
          <a:lstStyle/>
          <a:p>
            <a:pPr eaLnBrk="1" hangingPunct="1"/>
            <a:r>
              <a:rPr lang="tr-TR" altLang="tr-TR" sz="3200" b="1" dirty="0" smtClean="0">
                <a:latin typeface="+mj-lt"/>
              </a:rPr>
              <a:t>DÜNYADAKİ  ÖRNEKLERİ </a:t>
            </a:r>
          </a:p>
        </p:txBody>
      </p:sp>
      <p:sp>
        <p:nvSpPr>
          <p:cNvPr id="91140" name="Rectangle 3"/>
          <p:cNvSpPr>
            <a:spLocks noGrp="1" noChangeArrowheads="1"/>
          </p:cNvSpPr>
          <p:nvPr>
            <p:ph type="body" idx="1"/>
          </p:nvPr>
        </p:nvSpPr>
        <p:spPr>
          <a:xfrm>
            <a:off x="179388" y="1981200"/>
            <a:ext cx="8713787" cy="4114800"/>
          </a:xfrm>
        </p:spPr>
        <p:txBody>
          <a:bodyPr/>
          <a:lstStyle/>
          <a:p>
            <a:pPr eaLnBrk="1" hangingPunct="1">
              <a:lnSpc>
                <a:spcPct val="80000"/>
              </a:lnSpc>
            </a:pPr>
            <a:r>
              <a:rPr lang="tr-TR" altLang="tr-TR" sz="2800" b="1" dirty="0" smtClean="0">
                <a:latin typeface="+mj-lt"/>
              </a:rPr>
              <a:t>FRANSA’DA</a:t>
            </a:r>
            <a:r>
              <a:rPr lang="tr-TR" altLang="tr-TR" sz="2800" dirty="0" smtClean="0">
                <a:latin typeface="+mj-lt"/>
              </a:rPr>
              <a:t> GENEL YETKİ SİSTEMİ</a:t>
            </a:r>
          </a:p>
          <a:p>
            <a:pPr eaLnBrk="1" hangingPunct="1">
              <a:lnSpc>
                <a:spcPct val="80000"/>
              </a:lnSpc>
            </a:pPr>
            <a:endParaRPr lang="tr-TR" altLang="tr-TR" sz="2800" dirty="0" smtClean="0">
              <a:latin typeface="+mj-lt"/>
            </a:endParaRPr>
          </a:p>
          <a:p>
            <a:pPr eaLnBrk="1" hangingPunct="1">
              <a:lnSpc>
                <a:spcPct val="80000"/>
              </a:lnSpc>
            </a:pPr>
            <a:r>
              <a:rPr lang="tr-TR" altLang="tr-TR" sz="2800" b="1" dirty="0" smtClean="0">
                <a:latin typeface="+mj-lt"/>
              </a:rPr>
              <a:t>İNGİLTERE VE ALMANYA’DA  </a:t>
            </a:r>
            <a:r>
              <a:rPr lang="tr-TR" altLang="tr-TR" sz="2800" dirty="0" smtClean="0">
                <a:latin typeface="+mj-lt"/>
              </a:rPr>
              <a:t>İHTİSAS SİSTEMİ UYGULANMAKTADIR. </a:t>
            </a:r>
          </a:p>
          <a:p>
            <a:pPr eaLnBrk="1" hangingPunct="1">
              <a:lnSpc>
                <a:spcPct val="80000"/>
              </a:lnSpc>
            </a:pPr>
            <a:endParaRPr lang="tr-TR" altLang="tr-TR" sz="2800" dirty="0" smtClean="0">
              <a:latin typeface="+mj-lt"/>
            </a:endParaRPr>
          </a:p>
          <a:p>
            <a:pPr eaLnBrk="1" hangingPunct="1">
              <a:lnSpc>
                <a:spcPct val="80000"/>
              </a:lnSpc>
            </a:pPr>
            <a:r>
              <a:rPr lang="tr-TR" altLang="tr-TR" sz="2800" b="1" dirty="0" smtClean="0">
                <a:latin typeface="+mj-lt"/>
              </a:rPr>
              <a:t>ÜLKEMİZDE</a:t>
            </a:r>
            <a:r>
              <a:rPr lang="tr-TR" altLang="tr-TR" sz="2800" dirty="0" smtClean="0">
                <a:latin typeface="+mj-lt"/>
              </a:rPr>
              <a:t> UYGULANAN SİSTEM, ESAS İTİBARİYLE GENEL TEFTİŞ SİSTEMİ OLMAKLA BİRLİKTE İHTİSAS SİSTEMİNE YÖNELİK PİLOT UYGULAMALAR DA YAPILMAKTADIR.</a:t>
            </a:r>
          </a:p>
          <a:p>
            <a:pPr eaLnBrk="1" hangingPunct="1">
              <a:lnSpc>
                <a:spcPct val="80000"/>
              </a:lnSpc>
            </a:pPr>
            <a:endParaRPr lang="tr-TR" altLang="tr-TR" sz="2800" dirty="0" smtClean="0">
              <a:latin typeface="+mj-lt"/>
            </a:endParaRPr>
          </a:p>
          <a:p>
            <a:pPr eaLnBrk="1" hangingPunct="1">
              <a:lnSpc>
                <a:spcPct val="80000"/>
              </a:lnSpc>
              <a:buFontTx/>
              <a:buNone/>
            </a:pPr>
            <a:endParaRPr lang="tr-TR" altLang="tr-TR" sz="2800" dirty="0" smtClean="0">
              <a:latin typeface="+mj-lt"/>
            </a:endParaRPr>
          </a:p>
        </p:txBody>
      </p:sp>
    </p:spTree>
    <p:extLst>
      <p:ext uri="{BB962C8B-B14F-4D97-AF65-F5344CB8AC3E}">
        <p14:creationId xmlns:p14="http://schemas.microsoft.com/office/powerpoint/2010/main" val="20421647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03F5DC0-9DD2-42A1-952F-7C6179C04397}" type="slidenum">
              <a:rPr lang="tr-TR" altLang="tr-TR" sz="1400" b="0" smtClean="0">
                <a:solidFill>
                  <a:schemeClr val="tx1"/>
                </a:solidFill>
              </a:rPr>
              <a:pPr eaLnBrk="1" hangingPunct="1"/>
              <a:t>88</a:t>
            </a:fld>
            <a:endParaRPr lang="tr-TR" altLang="tr-TR" sz="1400" b="0" smtClean="0">
              <a:solidFill>
                <a:schemeClr val="tx1"/>
              </a:solidFill>
            </a:endParaRPr>
          </a:p>
        </p:txBody>
      </p:sp>
      <p:sp>
        <p:nvSpPr>
          <p:cNvPr id="92163" name="Rectangle 2"/>
          <p:cNvSpPr>
            <a:spLocks noGrp="1" noChangeArrowheads="1"/>
          </p:cNvSpPr>
          <p:nvPr>
            <p:ph type="title"/>
          </p:nvPr>
        </p:nvSpPr>
        <p:spPr>
          <a:xfrm>
            <a:off x="107950" y="404813"/>
            <a:ext cx="8567738" cy="1347787"/>
          </a:xfrm>
        </p:spPr>
        <p:txBody>
          <a:bodyPr/>
          <a:lstStyle/>
          <a:p>
            <a:pPr eaLnBrk="1" hangingPunct="1"/>
            <a:r>
              <a:rPr lang="tr-TR" altLang="tr-TR" sz="4000" smtClean="0">
                <a:latin typeface="+mj-lt"/>
              </a:rPr>
              <a:t> </a:t>
            </a:r>
            <a:r>
              <a:rPr lang="tr-TR" altLang="tr-TR" b="1" smtClean="0">
                <a:latin typeface="+mj-lt"/>
              </a:rPr>
              <a:t>İŞ TEFTİŞ SİSTEMİNİN YASAL DAYANAĞI</a:t>
            </a:r>
          </a:p>
        </p:txBody>
      </p:sp>
      <p:sp>
        <p:nvSpPr>
          <p:cNvPr id="92164" name="Rectangle 3"/>
          <p:cNvSpPr>
            <a:spLocks noGrp="1" noChangeArrowheads="1"/>
          </p:cNvSpPr>
          <p:nvPr>
            <p:ph type="body" idx="1"/>
          </p:nvPr>
        </p:nvSpPr>
        <p:spPr>
          <a:xfrm>
            <a:off x="611188" y="2205038"/>
            <a:ext cx="7772400" cy="4114800"/>
          </a:xfrm>
        </p:spPr>
        <p:txBody>
          <a:bodyPr/>
          <a:lstStyle/>
          <a:p>
            <a:pPr eaLnBrk="1" hangingPunct="1"/>
            <a:r>
              <a:rPr lang="tr-TR" altLang="tr-TR" sz="3600" b="1" dirty="0" smtClean="0">
                <a:latin typeface="+mj-lt"/>
              </a:rPr>
              <a:t>1947 YILINDA ONAYLANAN VE </a:t>
            </a:r>
            <a:r>
              <a:rPr lang="tr-TR" altLang="tr-TR" sz="3600" b="1" dirty="0" smtClean="0">
                <a:solidFill>
                  <a:srgbClr val="C00000"/>
                </a:solidFill>
                <a:latin typeface="+mj-lt"/>
              </a:rPr>
              <a:t>1950 </a:t>
            </a:r>
            <a:r>
              <a:rPr lang="tr-TR" altLang="tr-TR" sz="3600" b="1" dirty="0" smtClean="0">
                <a:latin typeface="+mj-lt"/>
              </a:rPr>
              <a:t>YILINDA </a:t>
            </a:r>
            <a:r>
              <a:rPr lang="tr-TR" altLang="tr-TR" sz="3600" b="1" dirty="0" smtClean="0">
                <a:solidFill>
                  <a:srgbClr val="C00000"/>
                </a:solidFill>
                <a:latin typeface="+mj-lt"/>
              </a:rPr>
              <a:t>5690</a:t>
            </a:r>
            <a:r>
              <a:rPr lang="tr-TR" altLang="tr-TR" sz="3600" b="1" dirty="0" smtClean="0">
                <a:latin typeface="+mj-lt"/>
              </a:rPr>
              <a:t> SAYILI YASA İLE  YÜRÜRLÜĞE GİREN  ILO’NUN </a:t>
            </a:r>
            <a:r>
              <a:rPr lang="tr-TR" altLang="tr-TR" sz="4800" b="1" dirty="0" smtClean="0">
                <a:solidFill>
                  <a:srgbClr val="C00000"/>
                </a:solidFill>
                <a:latin typeface="+mj-lt"/>
              </a:rPr>
              <a:t>81 SAYILI İŞ TEFTİŞ SÖZLEŞMESİ</a:t>
            </a:r>
            <a:r>
              <a:rPr lang="tr-TR" altLang="tr-TR" sz="3600" b="1" dirty="0" smtClean="0">
                <a:solidFill>
                  <a:srgbClr val="C00000"/>
                </a:solidFill>
                <a:latin typeface="+mj-lt"/>
              </a:rPr>
              <a:t>’</a:t>
            </a:r>
            <a:r>
              <a:rPr lang="tr-TR" altLang="tr-TR" sz="3600" b="1" dirty="0" smtClean="0">
                <a:latin typeface="+mj-lt"/>
              </a:rPr>
              <a:t>NE DAYANMAKTADIR.</a:t>
            </a:r>
          </a:p>
        </p:txBody>
      </p:sp>
    </p:spTree>
    <p:extLst>
      <p:ext uri="{BB962C8B-B14F-4D97-AF65-F5344CB8AC3E}">
        <p14:creationId xmlns:p14="http://schemas.microsoft.com/office/powerpoint/2010/main" val="42688301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FEA7DF4-7CB8-4753-80A0-43E2AB2C7D99}" type="slidenum">
              <a:rPr lang="tr-TR" altLang="tr-TR" sz="1400" b="0" smtClean="0">
                <a:solidFill>
                  <a:schemeClr val="tx1"/>
                </a:solidFill>
              </a:rPr>
              <a:pPr eaLnBrk="1" hangingPunct="1"/>
              <a:t>89</a:t>
            </a:fld>
            <a:endParaRPr lang="tr-TR" altLang="tr-TR" sz="1400" b="0" smtClean="0">
              <a:solidFill>
                <a:schemeClr val="tx1"/>
              </a:solidFill>
            </a:endParaRPr>
          </a:p>
        </p:txBody>
      </p:sp>
      <p:sp>
        <p:nvSpPr>
          <p:cNvPr id="93187" name="Rectangle 2"/>
          <p:cNvSpPr>
            <a:spLocks noGrp="1" noChangeArrowheads="1"/>
          </p:cNvSpPr>
          <p:nvPr>
            <p:ph type="title"/>
          </p:nvPr>
        </p:nvSpPr>
        <p:spPr>
          <a:xfrm>
            <a:off x="0" y="333375"/>
            <a:ext cx="8748713" cy="1143000"/>
          </a:xfrm>
        </p:spPr>
        <p:txBody>
          <a:bodyPr/>
          <a:lstStyle/>
          <a:p>
            <a:pPr eaLnBrk="1" hangingPunct="1"/>
            <a:r>
              <a:rPr lang="tr-TR" altLang="tr-TR" sz="3200" b="1" dirty="0" smtClean="0">
                <a:latin typeface="+mj-lt"/>
              </a:rPr>
              <a:t>İŞ DENETİMİNİN KAPSAM ve ÇERÇEVESİ</a:t>
            </a:r>
          </a:p>
        </p:txBody>
      </p:sp>
      <p:sp>
        <p:nvSpPr>
          <p:cNvPr id="93188" name="Rectangle 3"/>
          <p:cNvSpPr>
            <a:spLocks noGrp="1" noChangeArrowheads="1"/>
          </p:cNvSpPr>
          <p:nvPr>
            <p:ph type="body" idx="1"/>
          </p:nvPr>
        </p:nvSpPr>
        <p:spPr>
          <a:xfrm>
            <a:off x="323850" y="1773238"/>
            <a:ext cx="8351838" cy="4114800"/>
          </a:xfrm>
        </p:spPr>
        <p:txBody>
          <a:bodyPr/>
          <a:lstStyle/>
          <a:p>
            <a:pPr eaLnBrk="1" hangingPunct="1"/>
            <a:r>
              <a:rPr lang="tr-TR" altLang="tr-TR" sz="2400" dirty="0" smtClean="0">
                <a:latin typeface="+mj-lt"/>
              </a:rPr>
              <a:t>GÜNÜMÜZDE İŞ TEFTİŞ FAALİYETLERİ; </a:t>
            </a:r>
          </a:p>
          <a:p>
            <a:pPr eaLnBrk="1" hangingPunct="1"/>
            <a:r>
              <a:rPr lang="tr-TR" altLang="tr-TR" sz="2400" dirty="0" smtClean="0">
                <a:latin typeface="+mj-lt"/>
              </a:rPr>
              <a:t> </a:t>
            </a:r>
            <a:r>
              <a:rPr lang="tr-TR" altLang="tr-TR" sz="2400" b="1" dirty="0" smtClean="0">
                <a:latin typeface="+mj-lt"/>
              </a:rPr>
              <a:t>3146</a:t>
            </a:r>
            <a:r>
              <a:rPr lang="tr-TR" altLang="tr-TR" sz="2400" dirty="0" smtClean="0">
                <a:latin typeface="+mj-lt"/>
              </a:rPr>
              <a:t> SAYILI ÇALIŞMA VE SOSYAL GÜVENLİK BAKANLIĞI   KURULUŞ YASASI  İLE  </a:t>
            </a:r>
          </a:p>
          <a:p>
            <a:pPr eaLnBrk="1" hangingPunct="1"/>
            <a:r>
              <a:rPr lang="tr-TR" altLang="tr-TR" sz="2400" b="1" dirty="0" smtClean="0">
                <a:latin typeface="+mj-lt"/>
              </a:rPr>
              <a:t>4857 </a:t>
            </a:r>
            <a:r>
              <a:rPr lang="tr-TR" altLang="tr-TR" sz="2400" dirty="0" smtClean="0">
                <a:latin typeface="+mj-lt"/>
              </a:rPr>
              <a:t>SAYILI İŞ KANUNU VE </a:t>
            </a:r>
            <a:r>
              <a:rPr lang="tr-TR" altLang="tr-TR" sz="2400" b="1" dirty="0" smtClean="0">
                <a:latin typeface="+mj-lt"/>
              </a:rPr>
              <a:t>6331 </a:t>
            </a:r>
            <a:r>
              <a:rPr lang="tr-TR" altLang="tr-TR" sz="2400" dirty="0" smtClean="0">
                <a:latin typeface="+mj-lt"/>
              </a:rPr>
              <a:t>SAYILI İŞ SAĞLIĞI VE GÜVENLİĞİ KANUNU BAŞTA OLMAK ÜZERE ÇALIŞMA HAYATI İLR İLGİLİ MUHTELİF KANUNLAR  UYARINCA V E, </a:t>
            </a:r>
          </a:p>
          <a:p>
            <a:pPr eaLnBrk="1" hangingPunct="1"/>
            <a:endParaRPr lang="tr-TR" altLang="tr-TR" sz="2400" dirty="0" smtClean="0">
              <a:latin typeface="+mj-lt"/>
            </a:endParaRPr>
          </a:p>
          <a:p>
            <a:pPr eaLnBrk="1" hangingPunct="1"/>
            <a:r>
              <a:rPr lang="tr-TR" altLang="tr-TR" sz="2400" dirty="0" smtClean="0">
                <a:latin typeface="+mj-lt"/>
              </a:rPr>
              <a:t> </a:t>
            </a:r>
            <a:r>
              <a:rPr lang="tr-TR" altLang="tr-TR" sz="2400" b="1" dirty="0" smtClean="0">
                <a:latin typeface="+mj-lt"/>
              </a:rPr>
              <a:t>İŞ TEFTİŞ TÜZÜĞÜ(</a:t>
            </a:r>
            <a:r>
              <a:rPr lang="en-US" altLang="tr-TR" sz="2400" b="1" dirty="0" smtClean="0">
                <a:latin typeface="+mj-lt"/>
              </a:rPr>
              <a:t>1979</a:t>
            </a:r>
            <a:r>
              <a:rPr lang="tr-TR" altLang="tr-TR" sz="2400" dirty="0" smtClean="0">
                <a:latin typeface="+mj-lt"/>
              </a:rPr>
              <a:t>),  </a:t>
            </a:r>
            <a:r>
              <a:rPr lang="tr-TR" altLang="tr-TR" sz="2400" b="1" dirty="0" smtClean="0">
                <a:latin typeface="+mj-lt"/>
              </a:rPr>
              <a:t>İŞ T.YÖNETMELİĞ</a:t>
            </a:r>
            <a:r>
              <a:rPr lang="tr-TR" altLang="tr-TR" sz="2400" dirty="0" smtClean="0">
                <a:latin typeface="+mj-lt"/>
              </a:rPr>
              <a:t>İ(</a:t>
            </a:r>
            <a:r>
              <a:rPr lang="tr-TR" altLang="ja-JP" sz="2400" b="1" dirty="0" smtClean="0">
                <a:latin typeface="+mj-lt"/>
              </a:rPr>
              <a:t>1991</a:t>
            </a:r>
            <a:r>
              <a:rPr lang="tr-TR" altLang="ja-JP" sz="2400" dirty="0" smtClean="0">
                <a:latin typeface="+mj-lt"/>
              </a:rPr>
              <a:t>) ve </a:t>
            </a:r>
            <a:r>
              <a:rPr lang="tr-TR" altLang="ja-JP" sz="2400" b="1" dirty="0" smtClean="0">
                <a:latin typeface="+mj-lt"/>
              </a:rPr>
              <a:t>İŞ TEFTİŞ GENELGESİ</a:t>
            </a:r>
            <a:r>
              <a:rPr lang="tr-TR" altLang="ja-JP" sz="2400" dirty="0" smtClean="0">
                <a:latin typeface="+mj-lt"/>
              </a:rPr>
              <a:t>( </a:t>
            </a:r>
            <a:r>
              <a:rPr lang="en-US" altLang="tr-TR" sz="2400" b="1" dirty="0" smtClean="0">
                <a:latin typeface="+mj-lt"/>
              </a:rPr>
              <a:t>2011/8</a:t>
            </a:r>
            <a:r>
              <a:rPr lang="tr-TR" altLang="tr-TR" sz="2400" b="1" dirty="0" smtClean="0">
                <a:latin typeface="+mj-lt"/>
              </a:rPr>
              <a:t>) </a:t>
            </a:r>
            <a:r>
              <a:rPr lang="tr-TR" altLang="tr-TR" sz="2400" dirty="0" smtClean="0">
                <a:latin typeface="+mj-lt"/>
              </a:rPr>
              <a:t>ÇERÇEVESİNDE </a:t>
            </a:r>
          </a:p>
          <a:p>
            <a:pPr eaLnBrk="1" hangingPunct="1"/>
            <a:endParaRPr lang="tr-TR" altLang="tr-TR" sz="2400" dirty="0" smtClean="0">
              <a:latin typeface="+mj-lt"/>
            </a:endParaRPr>
          </a:p>
          <a:p>
            <a:pPr eaLnBrk="1" hangingPunct="1">
              <a:buFontTx/>
              <a:buNone/>
            </a:pPr>
            <a:r>
              <a:rPr lang="tr-TR" altLang="tr-TR" sz="2400" dirty="0" smtClean="0">
                <a:latin typeface="+mj-lt"/>
              </a:rPr>
              <a:t>                 YERİNE GETİRİLMEKTEDİR. </a:t>
            </a:r>
          </a:p>
        </p:txBody>
      </p:sp>
    </p:spTree>
    <p:extLst>
      <p:ext uri="{BB962C8B-B14F-4D97-AF65-F5344CB8AC3E}">
        <p14:creationId xmlns:p14="http://schemas.microsoft.com/office/powerpoint/2010/main" val="2000560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D63FF00F-BE97-4019-B799-EE450C2DB8E6}" type="slidenum">
              <a:rPr lang="tr-TR" altLang="tr-TR" sz="1400" b="0" smtClean="0">
                <a:solidFill>
                  <a:schemeClr val="tx1"/>
                </a:solidFill>
              </a:rPr>
              <a:pPr eaLnBrk="1" hangingPunct="1"/>
              <a:t>9</a:t>
            </a:fld>
            <a:endParaRPr lang="tr-TR" altLang="tr-TR" sz="1400" b="0" smtClean="0">
              <a:solidFill>
                <a:schemeClr val="tx1"/>
              </a:solidFill>
            </a:endParaRPr>
          </a:p>
        </p:txBody>
      </p:sp>
      <p:sp>
        <p:nvSpPr>
          <p:cNvPr id="11267" name="Rectangle 2"/>
          <p:cNvSpPr>
            <a:spLocks noGrp="1" noChangeArrowheads="1"/>
          </p:cNvSpPr>
          <p:nvPr>
            <p:ph type="title"/>
          </p:nvPr>
        </p:nvSpPr>
        <p:spPr>
          <a:xfrm>
            <a:off x="179388" y="425450"/>
            <a:ext cx="8496300" cy="1347788"/>
          </a:xfrm>
        </p:spPr>
        <p:txBody>
          <a:bodyPr/>
          <a:lstStyle/>
          <a:p>
            <a:pPr eaLnBrk="1" hangingPunct="1"/>
            <a:r>
              <a:rPr lang="tr-TR" altLang="tr-TR" sz="3200" b="1" dirty="0" smtClean="0">
                <a:latin typeface="+mj-lt"/>
              </a:rPr>
              <a:t>SANAYİ ÖNCESİ  İŞ KAZALARI</a:t>
            </a:r>
            <a:r>
              <a:rPr lang="tr-TR" altLang="tr-TR" sz="3200" dirty="0" smtClean="0">
                <a:latin typeface="+mj-lt"/>
              </a:rPr>
              <a:t> </a:t>
            </a:r>
          </a:p>
        </p:txBody>
      </p:sp>
      <p:sp>
        <p:nvSpPr>
          <p:cNvPr id="11268" name="Rectangle 3"/>
          <p:cNvSpPr>
            <a:spLocks noGrp="1" noChangeArrowheads="1"/>
          </p:cNvSpPr>
          <p:nvPr>
            <p:ph type="body" idx="1"/>
          </p:nvPr>
        </p:nvSpPr>
        <p:spPr>
          <a:xfrm>
            <a:off x="323528" y="2204864"/>
            <a:ext cx="8229600" cy="4525963"/>
          </a:xfrm>
        </p:spPr>
        <p:txBody>
          <a:bodyPr/>
          <a:lstStyle/>
          <a:p>
            <a:pPr eaLnBrk="1" hangingPunct="1"/>
            <a:r>
              <a:rPr lang="tr-TR" altLang="tr-TR" b="1" dirty="0" smtClean="0">
                <a:solidFill>
                  <a:srgbClr val="C00000"/>
                </a:solidFill>
                <a:latin typeface="+mj-lt"/>
              </a:rPr>
              <a:t>DÜŞMEYE,</a:t>
            </a:r>
          </a:p>
          <a:p>
            <a:pPr eaLnBrk="1" hangingPunct="1"/>
            <a:r>
              <a:rPr lang="tr-TR" altLang="tr-TR" b="1" dirty="0" smtClean="0">
                <a:solidFill>
                  <a:srgbClr val="C00000"/>
                </a:solidFill>
                <a:latin typeface="+mj-lt"/>
              </a:rPr>
              <a:t>YÜKSEKTEN DÜŞEN NESNELERE,</a:t>
            </a:r>
          </a:p>
          <a:p>
            <a:pPr eaLnBrk="1" hangingPunct="1"/>
            <a:r>
              <a:rPr lang="tr-TR" altLang="tr-TR" b="1" dirty="0" smtClean="0">
                <a:solidFill>
                  <a:srgbClr val="C00000"/>
                </a:solidFill>
                <a:latin typeface="+mj-lt"/>
              </a:rPr>
              <a:t>YANMAYA,</a:t>
            </a:r>
          </a:p>
          <a:p>
            <a:pPr eaLnBrk="1" hangingPunct="1"/>
            <a:r>
              <a:rPr lang="tr-TR" altLang="tr-TR" b="1" dirty="0" smtClean="0">
                <a:solidFill>
                  <a:srgbClr val="C00000"/>
                </a:solidFill>
                <a:latin typeface="+mj-lt"/>
              </a:rPr>
              <a:t>BOĞULMAYA,</a:t>
            </a:r>
          </a:p>
          <a:p>
            <a:pPr eaLnBrk="1" hangingPunct="1"/>
            <a:r>
              <a:rPr lang="tr-TR" altLang="tr-TR" b="1" dirty="0" smtClean="0">
                <a:solidFill>
                  <a:srgbClr val="C00000"/>
                </a:solidFill>
                <a:latin typeface="+mj-lt"/>
              </a:rPr>
              <a:t>HAYVANLARDAN KAYNAKLANAN YARALANMALARA  </a:t>
            </a:r>
            <a:r>
              <a:rPr lang="tr-TR" altLang="tr-TR" b="1" dirty="0" err="1" smtClean="0">
                <a:solidFill>
                  <a:srgbClr val="C00000"/>
                </a:solidFill>
                <a:latin typeface="+mj-lt"/>
              </a:rPr>
              <a:t>vb</a:t>
            </a:r>
            <a:r>
              <a:rPr lang="tr-TR" altLang="tr-TR" b="1" dirty="0" smtClean="0">
                <a:solidFill>
                  <a:srgbClr val="C00000"/>
                </a:solidFill>
                <a:latin typeface="+mj-lt"/>
              </a:rPr>
              <a:t>,</a:t>
            </a:r>
          </a:p>
          <a:p>
            <a:pPr eaLnBrk="1" hangingPunct="1">
              <a:buFontTx/>
              <a:buNone/>
            </a:pPr>
            <a:r>
              <a:rPr lang="tr-TR" altLang="tr-TR" b="1" dirty="0" smtClean="0">
                <a:solidFill>
                  <a:srgbClr val="C00000"/>
                </a:solidFill>
                <a:latin typeface="+mj-lt"/>
              </a:rPr>
              <a:t>    </a:t>
            </a:r>
            <a:r>
              <a:rPr lang="tr-TR" altLang="tr-TR" sz="2400" b="1" dirty="0" smtClean="0">
                <a:solidFill>
                  <a:srgbClr val="C00000"/>
                </a:solidFill>
                <a:latin typeface="+mj-lt"/>
              </a:rPr>
              <a:t>BAĞLI İDİ.</a:t>
            </a:r>
          </a:p>
          <a:p>
            <a:pPr eaLnBrk="1" hangingPunct="1"/>
            <a:endParaRPr lang="tr-TR" altLang="tr-TR" sz="2400" dirty="0" smtClean="0">
              <a:solidFill>
                <a:srgbClr val="FFFF00"/>
              </a:solidFill>
              <a:latin typeface="+mj-lt"/>
            </a:endParaRPr>
          </a:p>
        </p:txBody>
      </p:sp>
    </p:spTree>
    <p:extLst>
      <p:ext uri="{BB962C8B-B14F-4D97-AF65-F5344CB8AC3E}">
        <p14:creationId xmlns:p14="http://schemas.microsoft.com/office/powerpoint/2010/main" val="292384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3D3C76BD-3056-4AAB-8A83-D969459FC805}" type="slidenum">
              <a:rPr lang="tr-TR" altLang="tr-TR" sz="1400" b="0" smtClean="0">
                <a:solidFill>
                  <a:schemeClr val="tx1"/>
                </a:solidFill>
              </a:rPr>
              <a:pPr eaLnBrk="1" hangingPunct="1"/>
              <a:t>90</a:t>
            </a:fld>
            <a:endParaRPr lang="tr-TR" altLang="tr-TR" sz="1400" b="0" smtClean="0">
              <a:solidFill>
                <a:schemeClr val="tx1"/>
              </a:solidFill>
            </a:endParaRPr>
          </a:p>
        </p:txBody>
      </p:sp>
      <p:sp>
        <p:nvSpPr>
          <p:cNvPr id="94211" name="Rectangle 2"/>
          <p:cNvSpPr>
            <a:spLocks noGrp="1" noChangeArrowheads="1"/>
          </p:cNvSpPr>
          <p:nvPr>
            <p:ph type="title"/>
          </p:nvPr>
        </p:nvSpPr>
        <p:spPr/>
        <p:txBody>
          <a:bodyPr/>
          <a:lstStyle/>
          <a:p>
            <a:pPr eaLnBrk="1" hangingPunct="1"/>
            <a:r>
              <a:rPr lang="tr-TR" altLang="tr-TR" sz="3200" b="1" dirty="0" smtClean="0">
                <a:latin typeface="+mj-lt"/>
              </a:rPr>
              <a:t>MODEL 3 AYAK ÜZERİNE OTURTULMUŞTUR.</a:t>
            </a:r>
          </a:p>
        </p:txBody>
      </p:sp>
      <p:sp>
        <p:nvSpPr>
          <p:cNvPr id="94212" name="Rectangle 3"/>
          <p:cNvSpPr>
            <a:spLocks noGrp="1" noChangeArrowheads="1"/>
          </p:cNvSpPr>
          <p:nvPr>
            <p:ph type="body" idx="1"/>
          </p:nvPr>
        </p:nvSpPr>
        <p:spPr>
          <a:xfrm>
            <a:off x="0" y="1989138"/>
            <a:ext cx="9144000" cy="4114800"/>
          </a:xfrm>
        </p:spPr>
        <p:txBody>
          <a:bodyPr/>
          <a:lstStyle/>
          <a:p>
            <a:pPr eaLnBrk="1" hangingPunct="1"/>
            <a:endParaRPr lang="tr-TR" altLang="tr-TR" sz="2800" dirty="0" smtClean="0">
              <a:latin typeface="+mj-lt"/>
            </a:endParaRPr>
          </a:p>
          <a:p>
            <a:pPr eaLnBrk="1" hangingPunct="1"/>
            <a:r>
              <a:rPr lang="tr-TR" altLang="tr-TR" sz="2800" dirty="0" smtClean="0">
                <a:latin typeface="+mj-lt"/>
              </a:rPr>
              <a:t>İŞ SAĞLIĞI VE GÜVENLİĞİ DENETİMİ</a:t>
            </a:r>
          </a:p>
          <a:p>
            <a:pPr eaLnBrk="1" hangingPunct="1"/>
            <a:endParaRPr lang="tr-TR" altLang="tr-TR" sz="2800" dirty="0" smtClean="0">
              <a:latin typeface="+mj-lt"/>
            </a:endParaRPr>
          </a:p>
          <a:p>
            <a:pPr eaLnBrk="1" hangingPunct="1"/>
            <a:r>
              <a:rPr lang="tr-TR" altLang="tr-TR" sz="2800" dirty="0" smtClean="0">
                <a:latin typeface="+mj-lt"/>
              </a:rPr>
              <a:t>İŞ MEVZUATI DENETİMİ</a:t>
            </a:r>
          </a:p>
          <a:p>
            <a:pPr eaLnBrk="1" hangingPunct="1"/>
            <a:endParaRPr lang="tr-TR" altLang="tr-TR" sz="2800" dirty="0" smtClean="0">
              <a:latin typeface="+mj-lt"/>
            </a:endParaRPr>
          </a:p>
          <a:p>
            <a:pPr eaLnBrk="1" hangingPunct="1"/>
            <a:r>
              <a:rPr lang="tr-TR" altLang="tr-TR" sz="2800" dirty="0" smtClean="0">
                <a:latin typeface="+mj-lt"/>
              </a:rPr>
              <a:t>ÇALIŞMA GENEL MÜDÜRLÜĞÜ  FAALİYETLERİ</a:t>
            </a:r>
          </a:p>
        </p:txBody>
      </p:sp>
    </p:spTree>
    <p:extLst>
      <p:ext uri="{BB962C8B-B14F-4D97-AF65-F5344CB8AC3E}">
        <p14:creationId xmlns:p14="http://schemas.microsoft.com/office/powerpoint/2010/main" val="18372861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D257FF3-F9A0-45A9-B651-D68CA7172A3F}" type="slidenum">
              <a:rPr lang="tr-TR" altLang="tr-TR" sz="1400" b="0" smtClean="0">
                <a:solidFill>
                  <a:schemeClr val="tx1"/>
                </a:solidFill>
              </a:rPr>
              <a:pPr eaLnBrk="1" hangingPunct="1"/>
              <a:t>91</a:t>
            </a:fld>
            <a:endParaRPr lang="tr-TR" altLang="tr-TR" sz="1400" b="0" smtClean="0">
              <a:solidFill>
                <a:schemeClr val="tx1"/>
              </a:solidFill>
            </a:endParaRPr>
          </a:p>
        </p:txBody>
      </p:sp>
      <p:sp>
        <p:nvSpPr>
          <p:cNvPr id="95235" name="Rectangle 2"/>
          <p:cNvSpPr>
            <a:spLocks noGrp="1" noChangeArrowheads="1"/>
          </p:cNvSpPr>
          <p:nvPr>
            <p:ph type="title"/>
          </p:nvPr>
        </p:nvSpPr>
        <p:spPr>
          <a:xfrm>
            <a:off x="611188" y="404813"/>
            <a:ext cx="7772400" cy="1143000"/>
          </a:xfrm>
        </p:spPr>
        <p:txBody>
          <a:bodyPr/>
          <a:lstStyle/>
          <a:p>
            <a:pPr eaLnBrk="1" hangingPunct="1"/>
            <a:r>
              <a:rPr lang="tr-TR" altLang="tr-TR" sz="3200" b="1" dirty="0" smtClean="0">
                <a:latin typeface="+mj-lt"/>
              </a:rPr>
              <a:t>İSG DENETİMLERİNİN SINIFLANDIRILMASI</a:t>
            </a:r>
          </a:p>
        </p:txBody>
      </p:sp>
      <p:sp>
        <p:nvSpPr>
          <p:cNvPr id="95236" name="Rectangle 3"/>
          <p:cNvSpPr>
            <a:spLocks noGrp="1" noChangeArrowheads="1"/>
          </p:cNvSpPr>
          <p:nvPr>
            <p:ph type="body" idx="1"/>
          </p:nvPr>
        </p:nvSpPr>
        <p:spPr/>
        <p:txBody>
          <a:bodyPr/>
          <a:lstStyle/>
          <a:p>
            <a:pPr eaLnBrk="1" hangingPunct="1"/>
            <a:r>
              <a:rPr lang="tr-TR" altLang="tr-TR" sz="2800" dirty="0" smtClean="0">
                <a:latin typeface="+mj-lt"/>
              </a:rPr>
              <a:t>GENEL DENETİM</a:t>
            </a:r>
          </a:p>
          <a:p>
            <a:pPr eaLnBrk="1" hangingPunct="1"/>
            <a:endParaRPr lang="tr-TR" altLang="tr-TR" sz="2800" dirty="0" smtClean="0">
              <a:latin typeface="+mj-lt"/>
            </a:endParaRPr>
          </a:p>
          <a:p>
            <a:pPr eaLnBrk="1" hangingPunct="1"/>
            <a:r>
              <a:rPr lang="tr-TR" altLang="tr-TR" sz="2800" dirty="0" smtClean="0">
                <a:latin typeface="+mj-lt"/>
              </a:rPr>
              <a:t>KONTROL DENETİMİ</a:t>
            </a:r>
          </a:p>
          <a:p>
            <a:pPr eaLnBrk="1" hangingPunct="1"/>
            <a:endParaRPr lang="tr-TR" altLang="tr-TR" sz="2800" dirty="0" smtClean="0">
              <a:latin typeface="+mj-lt"/>
            </a:endParaRPr>
          </a:p>
          <a:p>
            <a:pPr eaLnBrk="1" hangingPunct="1"/>
            <a:r>
              <a:rPr lang="tr-TR" altLang="tr-TR" sz="2800" dirty="0" smtClean="0">
                <a:latin typeface="+mj-lt"/>
              </a:rPr>
              <a:t>ŞİKAYET İNCELEMELERİ </a:t>
            </a:r>
          </a:p>
          <a:p>
            <a:pPr eaLnBrk="1" hangingPunct="1"/>
            <a:endParaRPr lang="tr-TR" altLang="tr-TR" sz="2800" dirty="0" smtClean="0">
              <a:latin typeface="+mj-lt"/>
            </a:endParaRPr>
          </a:p>
          <a:p>
            <a:pPr eaLnBrk="1" hangingPunct="1"/>
            <a:r>
              <a:rPr lang="tr-TR" altLang="tr-TR" sz="2800" dirty="0" smtClean="0">
                <a:latin typeface="+mj-lt"/>
              </a:rPr>
              <a:t>İŞ KAZASI İNCELEMELERİ </a:t>
            </a:r>
          </a:p>
        </p:txBody>
      </p:sp>
    </p:spTree>
    <p:extLst>
      <p:ext uri="{BB962C8B-B14F-4D97-AF65-F5344CB8AC3E}">
        <p14:creationId xmlns:p14="http://schemas.microsoft.com/office/powerpoint/2010/main" val="24748016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EFAA1F4-8F05-4514-8CE5-DB27499F482B}" type="slidenum">
              <a:rPr lang="tr-TR" altLang="tr-TR" sz="1400" b="0" smtClean="0">
                <a:solidFill>
                  <a:schemeClr val="tx1"/>
                </a:solidFill>
              </a:rPr>
              <a:pPr eaLnBrk="1" hangingPunct="1"/>
              <a:t>92</a:t>
            </a:fld>
            <a:endParaRPr lang="tr-TR" altLang="tr-TR" sz="1400" b="0" smtClean="0">
              <a:solidFill>
                <a:schemeClr val="tx1"/>
              </a:solidFill>
            </a:endParaRPr>
          </a:p>
        </p:txBody>
      </p:sp>
      <p:sp>
        <p:nvSpPr>
          <p:cNvPr id="96259" name="Rectangle 2"/>
          <p:cNvSpPr>
            <a:spLocks noGrp="1" noChangeArrowheads="1"/>
          </p:cNvSpPr>
          <p:nvPr>
            <p:ph type="title"/>
          </p:nvPr>
        </p:nvSpPr>
        <p:spPr>
          <a:xfrm>
            <a:off x="0" y="0"/>
            <a:ext cx="8893175" cy="1143000"/>
          </a:xfrm>
        </p:spPr>
        <p:txBody>
          <a:bodyPr/>
          <a:lstStyle/>
          <a:p>
            <a:pPr eaLnBrk="1" hangingPunct="1"/>
            <a:r>
              <a:rPr lang="tr-TR" altLang="tr-TR" sz="3200" b="1" dirty="0" smtClean="0">
                <a:solidFill>
                  <a:schemeClr val="tx1"/>
                </a:solidFill>
                <a:latin typeface="+mj-lt"/>
              </a:rPr>
              <a:t>İŞ MÜFETTİŞLERİNİN YETKİLERİ</a:t>
            </a:r>
          </a:p>
        </p:txBody>
      </p:sp>
      <p:sp>
        <p:nvSpPr>
          <p:cNvPr id="96260" name="Rectangle 3"/>
          <p:cNvSpPr>
            <a:spLocks noGrp="1" noChangeArrowheads="1"/>
          </p:cNvSpPr>
          <p:nvPr>
            <p:ph type="body" idx="1"/>
          </p:nvPr>
        </p:nvSpPr>
        <p:spPr>
          <a:xfrm>
            <a:off x="250825" y="1412875"/>
            <a:ext cx="8420100" cy="4114800"/>
          </a:xfrm>
        </p:spPr>
        <p:txBody>
          <a:bodyPr/>
          <a:lstStyle/>
          <a:p>
            <a:pPr eaLnBrk="1" hangingPunct="1">
              <a:lnSpc>
                <a:spcPct val="90000"/>
              </a:lnSpc>
              <a:buFontTx/>
              <a:buChar char="-"/>
            </a:pPr>
            <a:r>
              <a:rPr lang="tr-TR" altLang="tr-TR" sz="2400" dirty="0" smtClean="0">
                <a:latin typeface="+mj-lt"/>
              </a:rPr>
              <a:t>DEVLET ADINA DENETİM,</a:t>
            </a:r>
          </a:p>
          <a:p>
            <a:pPr eaLnBrk="1" hangingPunct="1">
              <a:lnSpc>
                <a:spcPct val="90000"/>
              </a:lnSpc>
              <a:buFontTx/>
              <a:buChar char="-"/>
            </a:pPr>
            <a:endParaRPr lang="tr-TR" altLang="tr-TR" sz="2400" dirty="0" smtClean="0">
              <a:latin typeface="+mj-lt"/>
            </a:endParaRPr>
          </a:p>
          <a:p>
            <a:pPr eaLnBrk="1" hangingPunct="1">
              <a:lnSpc>
                <a:spcPct val="90000"/>
              </a:lnSpc>
              <a:buFontTx/>
              <a:buChar char="-"/>
            </a:pPr>
            <a:r>
              <a:rPr lang="tr-TR" altLang="tr-TR" sz="2400" dirty="0" smtClean="0">
                <a:latin typeface="+mj-lt"/>
              </a:rPr>
              <a:t>İŞYERLERİNE İSTEDİKLERİ ZAMAN VE ÖNCEDEN HABER VERMEKSİZİN GİREBİLME,</a:t>
            </a:r>
          </a:p>
          <a:p>
            <a:pPr eaLnBrk="1" hangingPunct="1">
              <a:lnSpc>
                <a:spcPct val="90000"/>
              </a:lnSpc>
              <a:buFontTx/>
              <a:buChar char="-"/>
            </a:pPr>
            <a:endParaRPr lang="tr-TR" altLang="tr-TR" sz="2400" dirty="0" smtClean="0">
              <a:latin typeface="+mj-lt"/>
            </a:endParaRPr>
          </a:p>
          <a:p>
            <a:pPr eaLnBrk="1" hangingPunct="1">
              <a:lnSpc>
                <a:spcPct val="90000"/>
              </a:lnSpc>
              <a:buFontTx/>
              <a:buChar char="-"/>
            </a:pPr>
            <a:r>
              <a:rPr lang="tr-TR" altLang="tr-TR" sz="2400" dirty="0" smtClean="0">
                <a:latin typeface="+mj-lt"/>
              </a:rPr>
              <a:t>HER TÜRLÜ BELGEYİ İNCELEME,</a:t>
            </a:r>
          </a:p>
          <a:p>
            <a:pPr eaLnBrk="1" hangingPunct="1">
              <a:lnSpc>
                <a:spcPct val="90000"/>
              </a:lnSpc>
              <a:buFontTx/>
              <a:buChar char="-"/>
            </a:pPr>
            <a:endParaRPr lang="tr-TR" altLang="tr-TR" sz="2400" dirty="0" smtClean="0">
              <a:latin typeface="+mj-lt"/>
            </a:endParaRPr>
          </a:p>
          <a:p>
            <a:pPr eaLnBrk="1" hangingPunct="1">
              <a:lnSpc>
                <a:spcPct val="90000"/>
              </a:lnSpc>
              <a:buFontTx/>
              <a:buChar char="-"/>
            </a:pPr>
            <a:r>
              <a:rPr lang="tr-TR" altLang="tr-TR" sz="2400" dirty="0" smtClean="0">
                <a:latin typeface="+mj-lt"/>
              </a:rPr>
              <a:t>TEHLİKE ARZ EDEN İŞYERLERİNİN FALİYETLERİNİN DURDURULMASINI  TALEP ETME,  KAPATMA SÜRECİNE BİLFİİL KATILMA,  </a:t>
            </a:r>
          </a:p>
          <a:p>
            <a:pPr eaLnBrk="1" hangingPunct="1">
              <a:lnSpc>
                <a:spcPct val="90000"/>
              </a:lnSpc>
              <a:buFontTx/>
              <a:buNone/>
            </a:pPr>
            <a:r>
              <a:rPr lang="tr-TR" altLang="tr-TR" sz="2400" dirty="0" smtClean="0">
                <a:latin typeface="+mj-lt"/>
              </a:rPr>
              <a:t>     </a:t>
            </a:r>
          </a:p>
          <a:p>
            <a:pPr eaLnBrk="1" hangingPunct="1">
              <a:lnSpc>
                <a:spcPct val="90000"/>
              </a:lnSpc>
              <a:buFontTx/>
              <a:buNone/>
            </a:pPr>
            <a:r>
              <a:rPr lang="tr-TR" altLang="tr-TR" sz="3600" dirty="0" smtClean="0">
                <a:latin typeface="+mj-lt"/>
              </a:rPr>
              <a:t>                     YETKİLERİ VARDIR.</a:t>
            </a:r>
          </a:p>
          <a:p>
            <a:pPr eaLnBrk="1" hangingPunct="1">
              <a:lnSpc>
                <a:spcPct val="90000"/>
              </a:lnSpc>
            </a:pPr>
            <a:endParaRPr lang="tr-TR" altLang="tr-TR" dirty="0" smtClean="0">
              <a:latin typeface="+mj-lt"/>
            </a:endParaRPr>
          </a:p>
        </p:txBody>
      </p:sp>
    </p:spTree>
    <p:extLst>
      <p:ext uri="{BB962C8B-B14F-4D97-AF65-F5344CB8AC3E}">
        <p14:creationId xmlns:p14="http://schemas.microsoft.com/office/powerpoint/2010/main" val="18348628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B013E984-0D1F-44F6-9F52-AAAD70F2A29F}" type="slidenum">
              <a:rPr lang="tr-TR" altLang="tr-TR" sz="1400" b="0" smtClean="0">
                <a:solidFill>
                  <a:schemeClr val="tx1"/>
                </a:solidFill>
              </a:rPr>
              <a:pPr eaLnBrk="1" hangingPunct="1"/>
              <a:t>93</a:t>
            </a:fld>
            <a:endParaRPr lang="tr-TR" altLang="tr-TR" sz="1400" b="0" smtClean="0">
              <a:solidFill>
                <a:schemeClr val="tx1"/>
              </a:solidFill>
            </a:endParaRPr>
          </a:p>
        </p:txBody>
      </p:sp>
      <p:sp>
        <p:nvSpPr>
          <p:cNvPr id="97283" name="Rectangle 2"/>
          <p:cNvSpPr>
            <a:spLocks noGrp="1" noChangeArrowheads="1"/>
          </p:cNvSpPr>
          <p:nvPr>
            <p:ph type="title"/>
          </p:nvPr>
        </p:nvSpPr>
        <p:spPr>
          <a:xfrm>
            <a:off x="250825" y="549275"/>
            <a:ext cx="8353425" cy="1143000"/>
          </a:xfrm>
        </p:spPr>
        <p:txBody>
          <a:bodyPr/>
          <a:lstStyle/>
          <a:p>
            <a:pPr eaLnBrk="1" hangingPunct="1"/>
            <a:r>
              <a:rPr lang="tr-TR" altLang="tr-TR" sz="3200" b="1" dirty="0" smtClean="0">
                <a:solidFill>
                  <a:schemeClr val="tx1"/>
                </a:solidFill>
                <a:latin typeface="+mj-lt"/>
              </a:rPr>
              <a:t>İŞ MÜFETTİŞLERİNİN SORUMLULUKLARI</a:t>
            </a:r>
          </a:p>
        </p:txBody>
      </p:sp>
      <p:sp>
        <p:nvSpPr>
          <p:cNvPr id="97284" name="Rectangle 3"/>
          <p:cNvSpPr>
            <a:spLocks noGrp="1" noChangeArrowheads="1"/>
          </p:cNvSpPr>
          <p:nvPr>
            <p:ph type="body" idx="1"/>
          </p:nvPr>
        </p:nvSpPr>
        <p:spPr>
          <a:xfrm>
            <a:off x="401638" y="2276475"/>
            <a:ext cx="8712200" cy="4114800"/>
          </a:xfrm>
        </p:spPr>
        <p:txBody>
          <a:bodyPr/>
          <a:lstStyle/>
          <a:p>
            <a:pPr eaLnBrk="1" hangingPunct="1">
              <a:buFontTx/>
              <a:buNone/>
            </a:pPr>
            <a:r>
              <a:rPr lang="tr-TR" altLang="tr-TR" sz="2800" dirty="0" smtClean="0">
                <a:latin typeface="+mj-lt"/>
              </a:rPr>
              <a:t>    -  GİZLİLİK İLKELERINE VE </a:t>
            </a:r>
          </a:p>
          <a:p>
            <a:pPr eaLnBrk="1" hangingPunct="1">
              <a:buFontTx/>
              <a:buNone/>
            </a:pPr>
            <a:endParaRPr lang="tr-TR" altLang="tr-TR" sz="2800" dirty="0" smtClean="0">
              <a:latin typeface="+mj-lt"/>
            </a:endParaRPr>
          </a:p>
          <a:p>
            <a:pPr eaLnBrk="1" hangingPunct="1">
              <a:buFontTx/>
              <a:buNone/>
            </a:pPr>
            <a:r>
              <a:rPr lang="tr-TR" altLang="tr-TR" sz="2800" dirty="0" smtClean="0">
                <a:latin typeface="+mj-lt"/>
              </a:rPr>
              <a:t>     -  İŞİN NORMAL GİDİŞİNİ AKSATMAMA </a:t>
            </a:r>
          </a:p>
          <a:p>
            <a:pPr eaLnBrk="1" hangingPunct="1">
              <a:buFontTx/>
              <a:buNone/>
            </a:pPr>
            <a:endParaRPr lang="tr-TR" altLang="tr-TR" sz="2800" dirty="0" smtClean="0">
              <a:latin typeface="+mj-lt"/>
            </a:endParaRPr>
          </a:p>
          <a:p>
            <a:pPr eaLnBrk="1" hangingPunct="1">
              <a:buFontTx/>
              <a:buNone/>
            </a:pPr>
            <a:r>
              <a:rPr lang="tr-TR" altLang="tr-TR" sz="2800" dirty="0" smtClean="0">
                <a:latin typeface="+mj-lt"/>
              </a:rPr>
              <a:t>     </a:t>
            </a:r>
          </a:p>
          <a:p>
            <a:pPr algn="ctr" eaLnBrk="1" hangingPunct="1">
              <a:buFontTx/>
              <a:buNone/>
            </a:pPr>
            <a:r>
              <a:rPr lang="tr-TR" altLang="tr-TR" sz="2800" dirty="0" smtClean="0">
                <a:latin typeface="+mj-lt"/>
              </a:rPr>
              <a:t>       PRENSİPLERİNE  UYMAK  ZORUNDADIRLAR.</a:t>
            </a:r>
          </a:p>
        </p:txBody>
      </p:sp>
    </p:spTree>
    <p:extLst>
      <p:ext uri="{BB962C8B-B14F-4D97-AF65-F5344CB8AC3E}">
        <p14:creationId xmlns:p14="http://schemas.microsoft.com/office/powerpoint/2010/main" val="31147811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FB447BE1-458A-40CD-8E88-F30AA1CA6AB9}" type="slidenum">
              <a:rPr lang="tr-TR" altLang="tr-TR" sz="1400" b="0" smtClean="0">
                <a:solidFill>
                  <a:schemeClr val="tx1"/>
                </a:solidFill>
              </a:rPr>
              <a:pPr eaLnBrk="1" hangingPunct="1"/>
              <a:t>94</a:t>
            </a:fld>
            <a:endParaRPr lang="tr-TR" altLang="tr-TR" sz="1400" b="0" smtClean="0">
              <a:solidFill>
                <a:schemeClr val="tx1"/>
              </a:solidFill>
            </a:endParaRPr>
          </a:p>
        </p:txBody>
      </p:sp>
      <p:sp>
        <p:nvSpPr>
          <p:cNvPr id="98307" name="Rectangle 2"/>
          <p:cNvSpPr>
            <a:spLocks noGrp="1" noChangeArrowheads="1"/>
          </p:cNvSpPr>
          <p:nvPr>
            <p:ph type="title"/>
          </p:nvPr>
        </p:nvSpPr>
        <p:spPr>
          <a:xfrm>
            <a:off x="179388" y="260350"/>
            <a:ext cx="8713787" cy="1492250"/>
          </a:xfrm>
        </p:spPr>
        <p:txBody>
          <a:bodyPr/>
          <a:lstStyle/>
          <a:p>
            <a:pPr eaLnBrk="1" hangingPunct="1"/>
            <a:r>
              <a:rPr lang="tr-TR" altLang="tr-TR" sz="3200" b="1" dirty="0" smtClean="0">
                <a:solidFill>
                  <a:schemeClr val="tx1"/>
                </a:solidFill>
                <a:latin typeface="+mj-lt"/>
              </a:rPr>
              <a:t>PROGRAMLARININ HAZIRLANMASI</a:t>
            </a:r>
          </a:p>
        </p:txBody>
      </p:sp>
      <p:sp>
        <p:nvSpPr>
          <p:cNvPr id="98308" name="Rectangle 3"/>
          <p:cNvSpPr>
            <a:spLocks noGrp="1" noChangeArrowheads="1"/>
          </p:cNvSpPr>
          <p:nvPr>
            <p:ph type="body" idx="1"/>
          </p:nvPr>
        </p:nvSpPr>
        <p:spPr>
          <a:xfrm>
            <a:off x="323850" y="2133600"/>
            <a:ext cx="8640763" cy="4114800"/>
          </a:xfrm>
        </p:spPr>
        <p:txBody>
          <a:bodyPr/>
          <a:lstStyle/>
          <a:p>
            <a:pPr eaLnBrk="1" hangingPunct="1">
              <a:lnSpc>
                <a:spcPct val="90000"/>
              </a:lnSpc>
              <a:buFontTx/>
              <a:buNone/>
            </a:pPr>
            <a:r>
              <a:rPr lang="tr-TR" altLang="tr-TR" sz="2400" dirty="0" smtClean="0">
                <a:latin typeface="+mj-lt"/>
              </a:rPr>
              <a:t>   İŞ MÜFETTİŞLERİNİN DENETİM PROGRAMLARI, </a:t>
            </a:r>
          </a:p>
          <a:p>
            <a:pPr eaLnBrk="1" hangingPunct="1">
              <a:lnSpc>
                <a:spcPct val="90000"/>
              </a:lnSpc>
              <a:buFontTx/>
              <a:buNone/>
            </a:pPr>
            <a:endParaRPr lang="tr-TR" altLang="tr-TR" sz="2400" dirty="0" smtClean="0">
              <a:latin typeface="+mj-lt"/>
            </a:endParaRPr>
          </a:p>
          <a:p>
            <a:pPr eaLnBrk="1" hangingPunct="1">
              <a:lnSpc>
                <a:spcPct val="90000"/>
              </a:lnSpc>
            </a:pPr>
            <a:r>
              <a:rPr lang="tr-TR" altLang="tr-TR" sz="2400" dirty="0" smtClean="0">
                <a:latin typeface="+mj-lt"/>
              </a:rPr>
              <a:t>İŞ KOLLARINA GÖRE  YILLIK OLARAK HAZIRLANAN GENEL TEFTİŞ PROJEKSİYONLARI VE </a:t>
            </a:r>
          </a:p>
          <a:p>
            <a:pPr eaLnBrk="1" hangingPunct="1">
              <a:lnSpc>
                <a:spcPct val="90000"/>
              </a:lnSpc>
            </a:pPr>
            <a:endParaRPr lang="tr-TR" altLang="tr-TR" sz="2400" dirty="0" smtClean="0">
              <a:latin typeface="+mj-lt"/>
            </a:endParaRPr>
          </a:p>
          <a:p>
            <a:pPr eaLnBrk="1" hangingPunct="1">
              <a:lnSpc>
                <a:spcPct val="90000"/>
              </a:lnSpc>
            </a:pPr>
            <a:r>
              <a:rPr lang="tr-TR" altLang="tr-TR" sz="2400" dirty="0" smtClean="0">
                <a:latin typeface="+mj-lt"/>
              </a:rPr>
              <a:t>ÇALIŞMA BAKANLIĞI’NA İNTİKAL ETMİŞ ŞİKAYET DİLEKCELERİ  </a:t>
            </a:r>
          </a:p>
          <a:p>
            <a:pPr eaLnBrk="1" hangingPunct="1">
              <a:lnSpc>
                <a:spcPct val="90000"/>
              </a:lnSpc>
            </a:pPr>
            <a:endParaRPr lang="tr-TR" altLang="tr-TR" sz="2400" dirty="0" smtClean="0">
              <a:latin typeface="+mj-lt"/>
            </a:endParaRPr>
          </a:p>
          <a:p>
            <a:pPr eaLnBrk="1" hangingPunct="1">
              <a:lnSpc>
                <a:spcPct val="90000"/>
              </a:lnSpc>
              <a:buFontTx/>
              <a:buNone/>
            </a:pPr>
            <a:r>
              <a:rPr lang="tr-TR" altLang="tr-TR" sz="2400" dirty="0" smtClean="0">
                <a:latin typeface="+mj-lt"/>
              </a:rPr>
              <a:t>   DİKKATE ALINMAK SURETİYLE HAZIRLANIR.</a:t>
            </a:r>
          </a:p>
        </p:txBody>
      </p:sp>
    </p:spTree>
    <p:extLst>
      <p:ext uri="{BB962C8B-B14F-4D97-AF65-F5344CB8AC3E}">
        <p14:creationId xmlns:p14="http://schemas.microsoft.com/office/powerpoint/2010/main" val="39898945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127DBEE8-6D17-44A3-97CB-0F33E98A9DF7}" type="slidenum">
              <a:rPr lang="tr-TR" altLang="tr-TR" sz="1400" b="0" smtClean="0">
                <a:solidFill>
                  <a:schemeClr val="tx1"/>
                </a:solidFill>
              </a:rPr>
              <a:pPr eaLnBrk="1" hangingPunct="1"/>
              <a:t>95</a:t>
            </a:fld>
            <a:endParaRPr lang="tr-TR" altLang="tr-TR" sz="1400" b="0" smtClean="0">
              <a:solidFill>
                <a:schemeClr val="tx1"/>
              </a:solidFill>
            </a:endParaRPr>
          </a:p>
        </p:txBody>
      </p:sp>
      <p:sp>
        <p:nvSpPr>
          <p:cNvPr id="99331" name="Rectangle 2"/>
          <p:cNvSpPr>
            <a:spLocks noGrp="1" noChangeArrowheads="1"/>
          </p:cNvSpPr>
          <p:nvPr>
            <p:ph type="title"/>
          </p:nvPr>
        </p:nvSpPr>
        <p:spPr/>
        <p:txBody>
          <a:bodyPr/>
          <a:lstStyle/>
          <a:p>
            <a:pPr eaLnBrk="1" hangingPunct="1"/>
            <a:r>
              <a:rPr lang="tr-TR" altLang="tr-TR" sz="3200" dirty="0" smtClean="0">
                <a:solidFill>
                  <a:schemeClr val="tx1"/>
                </a:solidFill>
                <a:latin typeface="+mj-lt"/>
              </a:rPr>
              <a:t>DENETİMDE UYGULANAN YÖNTEM </a:t>
            </a:r>
          </a:p>
        </p:txBody>
      </p:sp>
      <p:sp>
        <p:nvSpPr>
          <p:cNvPr id="99332" name="Rectangle 3"/>
          <p:cNvSpPr>
            <a:spLocks noGrp="1" noChangeArrowheads="1"/>
          </p:cNvSpPr>
          <p:nvPr>
            <p:ph type="body" idx="1"/>
          </p:nvPr>
        </p:nvSpPr>
        <p:spPr>
          <a:xfrm>
            <a:off x="0" y="2276475"/>
            <a:ext cx="9144000" cy="3748088"/>
          </a:xfrm>
        </p:spPr>
        <p:txBody>
          <a:bodyPr/>
          <a:lstStyle/>
          <a:p>
            <a:pPr eaLnBrk="1" hangingPunct="1">
              <a:buFontTx/>
              <a:buNone/>
            </a:pPr>
            <a:r>
              <a:rPr lang="tr-TR" altLang="tr-TR" sz="2400" dirty="0" smtClean="0">
                <a:latin typeface="+mj-lt"/>
              </a:rPr>
              <a:t>DENETİMLERDE İKİ YÖNTEM UYGULANIR:</a:t>
            </a:r>
          </a:p>
          <a:p>
            <a:pPr eaLnBrk="1" hangingPunct="1">
              <a:buFontTx/>
              <a:buNone/>
            </a:pPr>
            <a:endParaRPr lang="tr-TR" altLang="tr-TR" sz="2400" dirty="0" smtClean="0">
              <a:latin typeface="+mj-lt"/>
            </a:endParaRPr>
          </a:p>
          <a:p>
            <a:pPr eaLnBrk="1" hangingPunct="1">
              <a:buFontTx/>
              <a:buNone/>
            </a:pPr>
            <a:r>
              <a:rPr lang="tr-TR" altLang="tr-TR" sz="2800" dirty="0" smtClean="0">
                <a:latin typeface="+mj-lt"/>
              </a:rPr>
              <a:t> 1- KAYIT VE BELGELERİN İNCELENMESİ,</a:t>
            </a:r>
          </a:p>
          <a:p>
            <a:pPr eaLnBrk="1" hangingPunct="1">
              <a:buFontTx/>
              <a:buNone/>
            </a:pPr>
            <a:endParaRPr lang="tr-TR" altLang="tr-TR" sz="2800" dirty="0" smtClean="0">
              <a:latin typeface="+mj-lt"/>
            </a:endParaRPr>
          </a:p>
          <a:p>
            <a:pPr eaLnBrk="1" hangingPunct="1">
              <a:buFontTx/>
              <a:buNone/>
            </a:pPr>
            <a:r>
              <a:rPr lang="tr-TR" altLang="tr-TR" sz="2800" dirty="0" smtClean="0">
                <a:latin typeface="+mj-lt"/>
              </a:rPr>
              <a:t>  2-  İŞÇİ VE İŞVERENİN İFADELERİNİN ALINMASI</a:t>
            </a:r>
            <a:r>
              <a:rPr lang="tr-TR" altLang="tr-TR" sz="3600" dirty="0" smtClean="0">
                <a:latin typeface="+mj-lt"/>
              </a:rPr>
              <a:t>.</a:t>
            </a:r>
          </a:p>
        </p:txBody>
      </p:sp>
    </p:spTree>
    <p:extLst>
      <p:ext uri="{BB962C8B-B14F-4D97-AF65-F5344CB8AC3E}">
        <p14:creationId xmlns:p14="http://schemas.microsoft.com/office/powerpoint/2010/main" val="6873834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2"/>
                </a:solidFill>
                <a:latin typeface="Times New Roman" pitchFamily="18" charset="0"/>
              </a:defRPr>
            </a:lvl1pPr>
            <a:lvl2pPr marL="742950" indent="-285750" eaLnBrk="0" hangingPunct="0">
              <a:defRPr sz="2800" b="1">
                <a:solidFill>
                  <a:schemeClr val="tx2"/>
                </a:solidFill>
                <a:latin typeface="Times New Roman" pitchFamily="18" charset="0"/>
              </a:defRPr>
            </a:lvl2pPr>
            <a:lvl3pPr marL="1143000" indent="-228600" eaLnBrk="0" hangingPunct="0">
              <a:defRPr sz="2800" b="1">
                <a:solidFill>
                  <a:schemeClr val="tx2"/>
                </a:solidFill>
                <a:latin typeface="Times New Roman" pitchFamily="18" charset="0"/>
              </a:defRPr>
            </a:lvl3pPr>
            <a:lvl4pPr marL="1600200" indent="-228600" eaLnBrk="0" hangingPunct="0">
              <a:defRPr sz="2800" b="1">
                <a:solidFill>
                  <a:schemeClr val="tx2"/>
                </a:solidFill>
                <a:latin typeface="Times New Roman" pitchFamily="18" charset="0"/>
              </a:defRPr>
            </a:lvl4pPr>
            <a:lvl5pPr marL="2057400" indent="-228600" eaLnBrk="0" hangingPunct="0">
              <a:defRPr sz="2800" b="1">
                <a:solidFill>
                  <a:schemeClr val="tx2"/>
                </a:solidFill>
                <a:latin typeface="Times New Roman" pitchFamily="18" charset="0"/>
              </a:defRPr>
            </a:lvl5pPr>
            <a:lvl6pPr marL="2514600" indent="-228600" algn="ctr" eaLnBrk="0" fontAlgn="base" hangingPunct="0">
              <a:spcBef>
                <a:spcPct val="0"/>
              </a:spcBef>
              <a:spcAft>
                <a:spcPct val="0"/>
              </a:spcAft>
              <a:defRPr sz="2800" b="1">
                <a:solidFill>
                  <a:schemeClr val="tx2"/>
                </a:solidFill>
                <a:latin typeface="Times New Roman" pitchFamily="18" charset="0"/>
              </a:defRPr>
            </a:lvl6pPr>
            <a:lvl7pPr marL="2971800" indent="-228600" algn="ctr" eaLnBrk="0" fontAlgn="base" hangingPunct="0">
              <a:spcBef>
                <a:spcPct val="0"/>
              </a:spcBef>
              <a:spcAft>
                <a:spcPct val="0"/>
              </a:spcAft>
              <a:defRPr sz="2800" b="1">
                <a:solidFill>
                  <a:schemeClr val="tx2"/>
                </a:solidFill>
                <a:latin typeface="Times New Roman" pitchFamily="18" charset="0"/>
              </a:defRPr>
            </a:lvl7pPr>
            <a:lvl8pPr marL="3429000" indent="-228600" algn="ctr" eaLnBrk="0" fontAlgn="base" hangingPunct="0">
              <a:spcBef>
                <a:spcPct val="0"/>
              </a:spcBef>
              <a:spcAft>
                <a:spcPct val="0"/>
              </a:spcAft>
              <a:defRPr sz="2800" b="1">
                <a:solidFill>
                  <a:schemeClr val="tx2"/>
                </a:solidFill>
                <a:latin typeface="Times New Roman" pitchFamily="18" charset="0"/>
              </a:defRPr>
            </a:lvl8pPr>
            <a:lvl9pPr marL="3886200" indent="-228600" algn="ctr" eaLnBrk="0" fontAlgn="base" hangingPunct="0">
              <a:spcBef>
                <a:spcPct val="0"/>
              </a:spcBef>
              <a:spcAft>
                <a:spcPct val="0"/>
              </a:spcAft>
              <a:defRPr sz="2800" b="1">
                <a:solidFill>
                  <a:schemeClr val="tx2"/>
                </a:solidFill>
                <a:latin typeface="Times New Roman" pitchFamily="18" charset="0"/>
              </a:defRPr>
            </a:lvl9pPr>
          </a:lstStyle>
          <a:p>
            <a:pPr eaLnBrk="1" hangingPunct="1"/>
            <a:fld id="{54C190B2-3D27-491D-B45A-EEDD1BC8D192}" type="slidenum">
              <a:rPr lang="tr-TR" altLang="tr-TR" sz="1400" b="0" smtClean="0">
                <a:solidFill>
                  <a:schemeClr val="tx1"/>
                </a:solidFill>
              </a:rPr>
              <a:pPr eaLnBrk="1" hangingPunct="1"/>
              <a:t>96</a:t>
            </a:fld>
            <a:endParaRPr lang="tr-TR" altLang="tr-TR" sz="1400" b="0" smtClean="0">
              <a:solidFill>
                <a:schemeClr val="tx1"/>
              </a:solidFill>
            </a:endParaRPr>
          </a:p>
        </p:txBody>
      </p:sp>
      <p:sp>
        <p:nvSpPr>
          <p:cNvPr id="100355" name="Rectangle 2"/>
          <p:cNvSpPr>
            <a:spLocks noGrp="1" noChangeArrowheads="1"/>
          </p:cNvSpPr>
          <p:nvPr>
            <p:ph type="title"/>
          </p:nvPr>
        </p:nvSpPr>
        <p:spPr>
          <a:xfrm>
            <a:off x="684213" y="260350"/>
            <a:ext cx="7772400" cy="1143000"/>
          </a:xfrm>
        </p:spPr>
        <p:txBody>
          <a:bodyPr/>
          <a:lstStyle/>
          <a:p>
            <a:pPr eaLnBrk="1" hangingPunct="1"/>
            <a:r>
              <a:rPr lang="tr-TR" altLang="tr-TR" sz="3200" b="1" dirty="0" smtClean="0">
                <a:solidFill>
                  <a:schemeClr val="tx1"/>
                </a:solidFill>
                <a:latin typeface="+mj-lt"/>
              </a:rPr>
              <a:t>DENETİM TESBİTLERİ</a:t>
            </a:r>
          </a:p>
        </p:txBody>
      </p:sp>
      <p:sp>
        <p:nvSpPr>
          <p:cNvPr id="100356" name="Rectangle 3"/>
          <p:cNvSpPr>
            <a:spLocks noGrp="1" noChangeArrowheads="1"/>
          </p:cNvSpPr>
          <p:nvPr>
            <p:ph type="body" idx="1"/>
          </p:nvPr>
        </p:nvSpPr>
        <p:spPr>
          <a:xfrm>
            <a:off x="206095" y="1988840"/>
            <a:ext cx="8928100" cy="4114800"/>
          </a:xfrm>
        </p:spPr>
        <p:txBody>
          <a:bodyPr/>
          <a:lstStyle/>
          <a:p>
            <a:pPr eaLnBrk="1" hangingPunct="1"/>
            <a:r>
              <a:rPr lang="tr-TR" altLang="tr-TR" sz="2800" dirty="0" smtClean="0">
                <a:latin typeface="+mj-lt"/>
              </a:rPr>
              <a:t>DENETİMDE TESBİT EDİLEN HUSUSLAR     </a:t>
            </a:r>
          </a:p>
          <a:p>
            <a:pPr eaLnBrk="1" hangingPunct="1"/>
            <a:endParaRPr lang="tr-TR" altLang="tr-TR" sz="2800" dirty="0" smtClean="0">
              <a:latin typeface="+mj-lt"/>
            </a:endParaRPr>
          </a:p>
          <a:p>
            <a:pPr eaLnBrk="1" hangingPunct="1"/>
            <a:r>
              <a:rPr lang="tr-TR" altLang="tr-TR" sz="2800" dirty="0" smtClean="0">
                <a:latin typeface="+mj-lt"/>
              </a:rPr>
              <a:t>VE GÖRÜŞÜLEN  KİŞİLERİN  BEYANLARI  TUTANAKLARA BAĞLANIR,</a:t>
            </a:r>
          </a:p>
          <a:p>
            <a:pPr eaLnBrk="1" hangingPunct="1"/>
            <a:endParaRPr lang="tr-TR" altLang="tr-TR" sz="2800" dirty="0" smtClean="0">
              <a:latin typeface="+mj-lt"/>
            </a:endParaRPr>
          </a:p>
          <a:p>
            <a:pPr eaLnBrk="1" hangingPunct="1">
              <a:buFontTx/>
              <a:buNone/>
            </a:pPr>
            <a:r>
              <a:rPr lang="tr-TR" altLang="tr-TR" sz="2800" dirty="0" smtClean="0">
                <a:latin typeface="+mj-lt"/>
              </a:rPr>
              <a:t>   KARŞILIKLI OLARAK İMZALANIR.</a:t>
            </a:r>
          </a:p>
          <a:p>
            <a:pPr eaLnBrk="1" hangingPunct="1">
              <a:buFontTx/>
              <a:buNone/>
            </a:pPr>
            <a:endParaRPr lang="tr-TR" altLang="tr-TR" sz="2800" dirty="0" smtClean="0">
              <a:latin typeface="+mj-lt"/>
            </a:endParaRPr>
          </a:p>
          <a:p>
            <a:pPr eaLnBrk="1" hangingPunct="1">
              <a:buFontTx/>
              <a:buNone/>
            </a:pPr>
            <a:r>
              <a:rPr lang="tr-TR" altLang="tr-TR" sz="2800" dirty="0" smtClean="0">
                <a:latin typeface="+mj-lt"/>
              </a:rPr>
              <a:t>  ( SON AŞAMA, RAPORUN HAZIRLANMASIDIR )</a:t>
            </a:r>
          </a:p>
        </p:txBody>
      </p:sp>
    </p:spTree>
    <p:extLst>
      <p:ext uri="{BB962C8B-B14F-4D97-AF65-F5344CB8AC3E}">
        <p14:creationId xmlns:p14="http://schemas.microsoft.com/office/powerpoint/2010/main" val="18418325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56992"/>
            <a:ext cx="8229600" cy="2769171"/>
          </a:xfrm>
        </p:spPr>
        <p:txBody>
          <a:bodyPr/>
          <a:lstStyle/>
          <a:p>
            <a:pPr marL="0" indent="0" algn="ctr">
              <a:buFontTx/>
              <a:buNone/>
            </a:pPr>
            <a:r>
              <a:rPr lang="tr-TR" altLang="tr-TR" b="1" dirty="0">
                <a:latin typeface="+mj-lt"/>
                <a:hlinkClick r:id="rId3"/>
              </a:rPr>
              <a:t>www</a:t>
            </a:r>
            <a:r>
              <a:rPr lang="tr-TR" altLang="tr-TR" b="1" dirty="0">
                <a:solidFill>
                  <a:srgbClr val="00B0F0"/>
                </a:solidFill>
                <a:latin typeface="+mj-lt"/>
                <a:hlinkClick r:id="rId3"/>
              </a:rPr>
              <a:t>.kirmizi</a:t>
            </a:r>
            <a:r>
              <a:rPr lang="tr-TR" altLang="tr-TR" b="1" dirty="0">
                <a:latin typeface="+mj-lt"/>
                <a:hlinkClick r:id="rId3"/>
              </a:rPr>
              <a:t>baret.com</a:t>
            </a:r>
            <a:endParaRPr lang="tr-TR" altLang="tr-TR" b="1" dirty="0">
              <a:latin typeface="+mj-lt"/>
            </a:endParaRPr>
          </a:p>
          <a:p>
            <a:pPr marL="0" indent="0" algn="ctr">
              <a:buFontTx/>
              <a:buNone/>
            </a:pPr>
            <a:r>
              <a:rPr lang="tr-TR" altLang="tr-TR" b="1" dirty="0" err="1">
                <a:latin typeface="+mj-lt"/>
              </a:rPr>
              <a:t>Kaynak:İnternet</a:t>
            </a:r>
            <a:endParaRPr lang="tr-TR" altLang="tr-TR" b="1" dirty="0">
              <a:latin typeface="+mj-lt"/>
            </a:endParaRPr>
          </a:p>
          <a:p>
            <a:pPr marL="0" indent="0" algn="ctr">
              <a:buFontTx/>
              <a:buNone/>
            </a:pPr>
            <a:r>
              <a:rPr lang="tr-TR" altLang="tr-TR" b="1" dirty="0">
                <a:latin typeface="+mj-lt"/>
              </a:rPr>
              <a:t>Reklam &amp; İletişim </a:t>
            </a:r>
            <a:r>
              <a:rPr lang="tr-TR" altLang="tr-TR" b="1" dirty="0" smtClean="0">
                <a:latin typeface="+mj-lt"/>
              </a:rPr>
              <a:t>admin@kirmizibaret.com</a:t>
            </a:r>
            <a:endParaRPr lang="tr-TR" altLang="tr-TR" b="1" dirty="0">
              <a:latin typeface="+mj-lt"/>
            </a:endParaRPr>
          </a:p>
          <a:p>
            <a:endParaRPr lang="tr-TR" dirty="0">
              <a:latin typeface="+mj-lt"/>
            </a:endParaRPr>
          </a:p>
        </p:txBody>
      </p:sp>
    </p:spTree>
    <p:extLst>
      <p:ext uri="{BB962C8B-B14F-4D97-AF65-F5344CB8AC3E}">
        <p14:creationId xmlns:p14="http://schemas.microsoft.com/office/powerpoint/2010/main" val="129161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69711451,C:\Users\hakancan\Desktop\C SINIFI İŞ GÜVENLİĞİ UZMANLIĞI\(2) İş Sağlığı ve Güvenliğinin Kavram ve Kurallarının Gelişimi T\(1) İŞ SAĞLIĞI VE GÜVENLİĞİ KAVRAM VE KURALLARININ GELİŞİMİ - UZAKTAN\Media.ppcx"/>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5512</TotalTime>
  <Words>3589</Words>
  <Application>Microsoft Office PowerPoint</Application>
  <PresentationFormat>Ekran Gösterisi (4:3)</PresentationFormat>
  <Paragraphs>723</Paragraphs>
  <Slides>97</Slides>
  <Notes>75</Notes>
  <HiddenSlides>0</HiddenSlides>
  <MMClips>0</MMClips>
  <ScaleCrop>false</ScaleCrop>
  <HeadingPairs>
    <vt:vector size="4" baseType="variant">
      <vt:variant>
        <vt:lpstr>Tema</vt:lpstr>
      </vt:variant>
      <vt:variant>
        <vt:i4>1</vt:i4>
      </vt:variant>
      <vt:variant>
        <vt:lpstr>Slayt Başlıkları</vt:lpstr>
      </vt:variant>
      <vt:variant>
        <vt:i4>97</vt:i4>
      </vt:variant>
    </vt:vector>
  </HeadingPairs>
  <TitlesOfParts>
    <vt:vector size="98" baseType="lpstr">
      <vt:lpstr>Diseño predeterminado</vt:lpstr>
      <vt:lpstr>İŞ SAĞLIĞI VE GÜVENLİĞİNİN KAVRAM VE KURALLARIN GELİŞİMİ  </vt:lpstr>
      <vt:lpstr>  İŞ SAĞLIĞI VE GÜVENLİĞİ (İSG) (TANIMI) </vt:lpstr>
      <vt:lpstr>İŞ KAZALARININ DÜNYADAKİ GÖRÜNÜMÜ</vt:lpstr>
      <vt:lpstr>TÜRKİYE’DE</vt:lpstr>
      <vt:lpstr>PowerPoint Sunusu</vt:lpstr>
      <vt:lpstr>PowerPoint Sunusu</vt:lpstr>
      <vt:lpstr>BASİT BİR KAZADA TOPLAM  ZAMAN KAYBI</vt:lpstr>
      <vt:lpstr>KAZALARIN TARİHÇESİ:</vt:lpstr>
      <vt:lpstr>SANAYİ ÖNCESİ  İŞ KAZALARI </vt:lpstr>
      <vt:lpstr>BUHAR VE ELEKTRİK GÜCÜ DÖNEMİ </vt:lpstr>
      <vt:lpstr>İŞ SAĞLIĞI VE GÜVENLİĞİ’NİN TARİHİ GELİŞİMİ</vt:lpstr>
      <vt:lpstr>PowerPoint Sunusu</vt:lpstr>
      <vt:lpstr>DİOSCORİDES, zehirleri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Sağlığının Tarihi gelişiminde  çok önemli bir kilometre taşı</vt:lpstr>
      <vt:lpstr>PowerPoint Sunusu</vt:lpstr>
      <vt:lpstr>PowerPoint Sunusu</vt:lpstr>
      <vt:lpstr>PowerPoint Sunusu</vt:lpstr>
      <vt:lpstr>DAHA SONRAKİ  DEVİRLERDE AVRUPA’DA SAĞLANAN GELİŞMELER</vt:lpstr>
      <vt:lpstr>SANAYİ DEVRİMİ DÖNEMİ</vt:lpstr>
      <vt:lpstr>PowerPoint Sunusu</vt:lpstr>
      <vt:lpstr>METALURJİ VE KİMYA SANAYİLERİNDEKİ GELİŞMELER </vt:lpstr>
      <vt:lpstr>PowerPoint Sunusu</vt:lpstr>
      <vt:lpstr>PowerPoint Sunusu</vt:lpstr>
      <vt:lpstr>KADIN VE ÇOCUKLARIN ÇALIŞTIRILMASI </vt:lpstr>
      <vt:lpstr>PowerPoint Sunusu</vt:lpstr>
      <vt:lpstr>İlk Meslekî kanser Teşhisi</vt:lpstr>
      <vt:lpstr>PowerPoint Sunusu</vt:lpstr>
      <vt:lpstr>PowerPoint Sunusu</vt:lpstr>
      <vt:lpstr>PowerPoint Sunusu</vt:lpstr>
      <vt:lpstr>İLK YASAL DÜZENLEME </vt:lpstr>
      <vt:lpstr>İLK MÜFETTİŞ ATAMASI </vt:lpstr>
      <vt:lpstr>KADINLARA MADENDE ÇALIŞMA YASAĞI </vt:lpstr>
      <vt:lpstr>İŞ HEKİMLİĞİ </vt:lpstr>
      <vt:lpstr>PowerPoint Sunusu</vt:lpstr>
      <vt:lpstr>AMERİKA’DAKİ GELİŞMELER </vt:lpstr>
      <vt:lpstr>0 YILLARDA İŞÇİLERİN SAĞLIĞI İLE İLGİLİ KONULARA DEĞİNEN BAZI ÜNLÜ  ESERLER</vt:lpstr>
      <vt:lpstr>PowerPoint Sunusu</vt:lpstr>
      <vt:lpstr>SOSYALİST ÜLKELERDE </vt:lpstr>
      <vt:lpstr>PowerPoint Sunusu</vt:lpstr>
      <vt:lpstr>PowerPoint Sunusu</vt:lpstr>
      <vt:lpstr>ULUSLAR ARASI ÇALIŞMA ÖRGÜTÜNÜN (ILO) KURULMASI </vt:lpstr>
      <vt:lpstr>DÜNYA SAĞLIK ÖRGÜTÜ (WHO) </vt:lpstr>
      <vt:lpstr> ÜLKEMİZDEKİ GELİŞMELER </vt:lpstr>
      <vt:lpstr>PowerPoint Sunusu</vt:lpstr>
      <vt:lpstr>PowerPoint Sunusu</vt:lpstr>
      <vt:lpstr>PowerPoint Sunusu</vt:lpstr>
      <vt:lpstr>Birinci Büyük Millet Meclisi Dönemi </vt:lpstr>
      <vt:lpstr>PowerPoint Sunusu</vt:lpstr>
      <vt:lpstr>151 SAYILI YASA </vt:lpstr>
      <vt:lpstr>CUMHURİYET DÖNEMİ </vt:lpstr>
      <vt:lpstr>PowerPoint Sunusu</vt:lpstr>
      <vt:lpstr>PowerPoint Sunusu</vt:lpstr>
      <vt:lpstr>PowerPoint Sunusu</vt:lpstr>
      <vt:lpstr>PowerPoint Sunusu</vt:lpstr>
      <vt:lpstr>İŞ SAĞLIĞI GENEL MÜDÜRLÜĞÜ</vt:lpstr>
      <vt:lpstr>PowerPoint Sunusu</vt:lpstr>
      <vt:lpstr>İŞ GÜVENLİĞİ MÜFETTİŞLİĞİ KURUMUNUN OLUŞTURULMASI</vt:lpstr>
      <vt:lpstr>1475 SAYILI YASA DÖNEMİ </vt:lpstr>
      <vt:lpstr>Muzaffer Aksoy</vt:lpstr>
      <vt:lpstr>BU DÖNEMDE ÇIKARTILMIŞ BAZI TÜZÜKLER </vt:lpstr>
      <vt:lpstr>506 SAYILI YASA </vt:lpstr>
      <vt:lpstr>TÜRK  MEVZUATINDA  İŞ SAĞLIĞI VE GÜVENLİĞİ  SİSTEMATİĞİ </vt:lpstr>
      <vt:lpstr>TÜRK İSG  MEVZUATI ÜÇ TEMEL ÜZERİNE KURULMUŞTUR</vt:lpstr>
      <vt:lpstr>DEVLET,</vt:lpstr>
      <vt:lpstr>İŞVEREN,</vt:lpstr>
      <vt:lpstr>İŞÇİ,</vt:lpstr>
      <vt:lpstr>DEVLETİN GÖREVLERİ </vt:lpstr>
      <vt:lpstr>PowerPoint Sunusu</vt:lpstr>
      <vt:lpstr>PowerPoint Sunusu</vt:lpstr>
      <vt:lpstr>İŞ SAĞLIĞI VE GÜVENLİĞİ MEVZUATIMIZIN YASAL DAYANAKLARI   </vt:lpstr>
      <vt:lpstr>İŞ SAĞLIĞI VE GÜVENLİĞİNİN YER ALDIĞI BAZI MEVZUAT   </vt:lpstr>
      <vt:lpstr>İŞ SAĞLIĞI VE GÜVENLİĞİ   TEŞKİLATLANMASI   </vt:lpstr>
      <vt:lpstr>ÇALIŞMA VE SOSYAL GÜVENLİK   BAKANLIĞI </vt:lpstr>
      <vt:lpstr>ÇALIŞMA HAYATINDA İŞ TEFTİŞ UYGULAMALARI</vt:lpstr>
      <vt:lpstr>PowerPoint Sunusu</vt:lpstr>
      <vt:lpstr>GENEL YETKİ SİSTEMİ </vt:lpstr>
      <vt:lpstr>İHTİSAS SİSTEMİ </vt:lpstr>
      <vt:lpstr>DÜNYADAKİ  ÖRNEKLERİ </vt:lpstr>
      <vt:lpstr> İŞ TEFTİŞ SİSTEMİNİN YASAL DAYANAĞI</vt:lpstr>
      <vt:lpstr>İŞ DENETİMİNİN KAPSAM ve ÇERÇEVESİ</vt:lpstr>
      <vt:lpstr>MODEL 3 AYAK ÜZERİNE OTURTULMUŞTUR.</vt:lpstr>
      <vt:lpstr>İSG DENETİMLERİNİN SINIFLANDIRILMASI</vt:lpstr>
      <vt:lpstr>İŞ MÜFETTİŞLERİNİN YETKİLERİ</vt:lpstr>
      <vt:lpstr>İŞ MÜFETTİŞLERİNİN SORUMLULUKLARI</vt:lpstr>
      <vt:lpstr>PROGRAMLARININ HAZIRLANMASI</vt:lpstr>
      <vt:lpstr>DENETİMDE UYGULANAN YÖNTEM </vt:lpstr>
      <vt:lpstr>DENETİM TESBİTLERİ</vt:lpstr>
      <vt:lpstr>PowerPoint Sunusu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669</cp:revision>
  <dcterms:created xsi:type="dcterms:W3CDTF">2010-05-23T14:28:12Z</dcterms:created>
  <dcterms:modified xsi:type="dcterms:W3CDTF">2018-11-07T06:45:34Z</dcterms:modified>
</cp:coreProperties>
</file>