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 id="415" r:id="rId91"/>
    <p:sldId id="416" r:id="rId92"/>
    <p:sldId id="417" r:id="rId93"/>
    <p:sldId id="418" r:id="rId94"/>
    <p:sldId id="419" r:id="rId95"/>
    <p:sldId id="420" r:id="rId96"/>
    <p:sldId id="421" r:id="rId97"/>
    <p:sldId id="422" r:id="rId98"/>
    <p:sldId id="423" r:id="rId99"/>
    <p:sldId id="424" r:id="rId100"/>
    <p:sldId id="425" r:id="rId101"/>
    <p:sldId id="426" r:id="rId10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50" autoAdjust="0"/>
    <p:restoredTop sz="94669" autoAdjust="0"/>
  </p:normalViewPr>
  <p:slideViewPr>
    <p:cSldViewPr>
      <p:cViewPr varScale="1">
        <p:scale>
          <a:sx n="109" d="100"/>
          <a:sy n="109" d="100"/>
        </p:scale>
        <p:origin x="1404" y="108"/>
      </p:cViewPr>
      <p:guideLst>
        <p:guide orient="horz" pos="2160"/>
        <p:guide pos="2880"/>
      </p:guideLst>
    </p:cSldViewPr>
  </p:slideViewPr>
  <p:outlineViewPr>
    <p:cViewPr>
      <p:scale>
        <a:sx n="33" d="100"/>
        <a:sy n="33" d="100"/>
      </p:scale>
      <p:origin x="0" y="6479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21.03.2019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B34BC-B998-4A4F-A3FA-15B2F5E53EDC}" type="slidenum">
              <a:rPr lang="tr-TR"/>
              <a:pPr/>
              <a:t>14</a:t>
            </a:fld>
            <a:endParaRPr lang="tr-T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106D3-037F-414C-A461-9D0EBC5D6105}" type="slidenum">
              <a:rPr lang="tr-TR"/>
              <a:pPr/>
              <a:t>15</a:t>
            </a:fld>
            <a:endParaRPr lang="tr-TR"/>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26527-5C43-4D11-93CD-E4046B161026}" type="slidenum">
              <a:rPr lang="tr-TR"/>
              <a:pPr/>
              <a:t>16</a:t>
            </a:fld>
            <a:endParaRPr lang="tr-T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sz="2800" b="1" dirty="0">
                <a:solidFill>
                  <a:schemeClr val="tx1"/>
                </a:solidFill>
              </a:rPr>
              <a:t>FİZİKSEL RİSK ETMENLERİ</a:t>
            </a:r>
            <a:endParaRPr lang="es-ES" sz="1600" b="1" dirty="0" smtClean="0">
              <a:solidFill>
                <a:schemeClr val="bg1"/>
              </a:solidFill>
              <a:latin typeface="+mj-lt"/>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smtClean="0">
                <a:solidFill>
                  <a:schemeClr val="bg1"/>
                </a:solidFill>
                <a:latin typeface="+mj-lt"/>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2656"/>
            <a:ext cx="8229600" cy="1084982"/>
          </a:xfrm>
        </p:spPr>
        <p:txBody>
          <a:bodyPr/>
          <a:lstStyle/>
          <a:p>
            <a:r>
              <a:rPr lang="tr-TR" b="1" dirty="0" smtClean="0">
                <a:solidFill>
                  <a:schemeClr val="tx1"/>
                </a:solidFill>
                <a:latin typeface="+mj-lt"/>
              </a:rPr>
              <a:t>GÜRÜLTÜ SINIRLARI</a:t>
            </a:r>
            <a:endParaRPr lang="tr-TR" b="1" dirty="0">
              <a:solidFill>
                <a:schemeClr val="tx1"/>
              </a:solidFill>
              <a:latin typeface="+mj-lt"/>
            </a:endParaRPr>
          </a:p>
        </p:txBody>
      </p:sp>
      <p:graphicFrame>
        <p:nvGraphicFramePr>
          <p:cNvPr id="4" name="3 İçerik Yer Tutucusu"/>
          <p:cNvGraphicFramePr>
            <a:graphicFrameLocks noGrp="1"/>
          </p:cNvGraphicFramePr>
          <p:nvPr>
            <p:ph idx="1"/>
          </p:nvPr>
        </p:nvGraphicFramePr>
        <p:xfrm>
          <a:off x="457200" y="1700808"/>
          <a:ext cx="8229600" cy="449887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938318">
                <a:tc>
                  <a:txBody>
                    <a:bodyPr/>
                    <a:lstStyle/>
                    <a:p>
                      <a:pPr algn="ctr"/>
                      <a:r>
                        <a:rPr lang="tr-TR" sz="2400" dirty="0" smtClean="0">
                          <a:solidFill>
                            <a:schemeClr val="tx1"/>
                          </a:solidFill>
                        </a:rPr>
                        <a:t>Hastane, Küçük Büro, </a:t>
                      </a:r>
                      <a:r>
                        <a:rPr lang="tr-TR" sz="2400" dirty="0" err="1" smtClean="0">
                          <a:solidFill>
                            <a:schemeClr val="tx1"/>
                          </a:solidFill>
                        </a:rPr>
                        <a:t>Dersane</a:t>
                      </a:r>
                      <a:endParaRPr lang="tr-TR" sz="2400" dirty="0" smtClean="0">
                        <a:solidFill>
                          <a:schemeClr val="tx1"/>
                        </a:solidFill>
                      </a:endParaRPr>
                    </a:p>
                    <a:p>
                      <a:pPr algn="ctr"/>
                      <a:r>
                        <a:rPr lang="tr-TR" sz="2400" dirty="0" smtClean="0">
                          <a:solidFill>
                            <a:schemeClr val="tx1"/>
                          </a:solidFill>
                        </a:rPr>
                        <a:t>Kütüphane</a:t>
                      </a:r>
                      <a:endParaRPr lang="tr-TR" sz="2400" dirty="0">
                        <a:solidFill>
                          <a:schemeClr val="tx1"/>
                        </a:solidFill>
                      </a:endParaRPr>
                    </a:p>
                  </a:txBody>
                  <a:tcPr>
                    <a:solidFill>
                      <a:schemeClr val="bg2"/>
                    </a:solidFill>
                  </a:tcPr>
                </a:tc>
                <a:tc>
                  <a:txBody>
                    <a:bodyPr/>
                    <a:lstStyle/>
                    <a:p>
                      <a:pPr algn="ctr"/>
                      <a:r>
                        <a:rPr lang="tr-TR" sz="2400" dirty="0" smtClean="0">
                          <a:solidFill>
                            <a:schemeClr val="tx1"/>
                          </a:solidFill>
                        </a:rPr>
                        <a:t>20-30 </a:t>
                      </a:r>
                      <a:r>
                        <a:rPr lang="tr-TR" sz="2400" dirty="0" err="1" smtClean="0">
                          <a:solidFill>
                            <a:schemeClr val="tx1"/>
                          </a:solidFill>
                        </a:rPr>
                        <a:t>dB</a:t>
                      </a:r>
                      <a:endParaRPr lang="tr-TR" sz="2400" dirty="0">
                        <a:solidFill>
                          <a:schemeClr val="tx1"/>
                        </a:solidFill>
                      </a:endParaRPr>
                    </a:p>
                  </a:txBody>
                  <a:tcPr>
                    <a:solidFill>
                      <a:schemeClr val="bg2"/>
                    </a:solidFill>
                  </a:tcPr>
                </a:tc>
                <a:extLst>
                  <a:ext uri="{0D108BD9-81ED-4DB2-BD59-A6C34878D82A}">
                    <a16:rowId xmlns:a16="http://schemas.microsoft.com/office/drawing/2014/main" val="10000"/>
                  </a:ext>
                </a:extLst>
              </a:tr>
              <a:tr h="827538">
                <a:tc>
                  <a:txBody>
                    <a:bodyPr/>
                    <a:lstStyle/>
                    <a:p>
                      <a:pPr algn="ctr"/>
                      <a:r>
                        <a:rPr lang="tr-TR" sz="2400" b="1" dirty="0" smtClean="0"/>
                        <a:t>Toplantı Salonu, Restoran</a:t>
                      </a:r>
                      <a:endParaRPr lang="tr-TR" sz="2400" b="1" dirty="0"/>
                    </a:p>
                  </a:txBody>
                  <a:tcPr>
                    <a:solidFill>
                      <a:schemeClr val="bg2"/>
                    </a:solidFill>
                  </a:tcPr>
                </a:tc>
                <a:tc>
                  <a:txBody>
                    <a:bodyPr/>
                    <a:lstStyle/>
                    <a:p>
                      <a:pPr algn="ctr"/>
                      <a:r>
                        <a:rPr lang="tr-TR" sz="2400" b="1" dirty="0" smtClean="0"/>
                        <a:t>30-40 </a:t>
                      </a:r>
                      <a:r>
                        <a:rPr lang="tr-TR" sz="2400" b="1" dirty="0" err="1" smtClean="0"/>
                        <a:t>dB</a:t>
                      </a:r>
                      <a:endParaRPr lang="tr-TR" sz="2400" b="1" dirty="0"/>
                    </a:p>
                  </a:txBody>
                  <a:tcPr>
                    <a:solidFill>
                      <a:schemeClr val="bg2"/>
                    </a:solidFill>
                  </a:tcPr>
                </a:tc>
                <a:extLst>
                  <a:ext uri="{0D108BD9-81ED-4DB2-BD59-A6C34878D82A}">
                    <a16:rowId xmlns:a16="http://schemas.microsoft.com/office/drawing/2014/main" val="10001"/>
                  </a:ext>
                </a:extLst>
              </a:tr>
              <a:tr h="827538">
                <a:tc>
                  <a:txBody>
                    <a:bodyPr/>
                    <a:lstStyle/>
                    <a:p>
                      <a:pPr algn="ctr"/>
                      <a:r>
                        <a:rPr lang="tr-TR" sz="2400" b="1" dirty="0" smtClean="0"/>
                        <a:t>Fikri Çalışmalar</a:t>
                      </a:r>
                      <a:endParaRPr lang="tr-TR" sz="2400" b="1" dirty="0"/>
                    </a:p>
                  </a:txBody>
                  <a:tcPr>
                    <a:solidFill>
                      <a:schemeClr val="bg2"/>
                    </a:solidFill>
                  </a:tcPr>
                </a:tc>
                <a:tc>
                  <a:txBody>
                    <a:bodyPr/>
                    <a:lstStyle/>
                    <a:p>
                      <a:pPr algn="ctr"/>
                      <a:r>
                        <a:rPr lang="tr-TR" sz="2400" b="1" dirty="0" smtClean="0"/>
                        <a:t>40-50 </a:t>
                      </a:r>
                      <a:r>
                        <a:rPr lang="tr-TR" sz="2400" b="1" dirty="0" err="1" smtClean="0"/>
                        <a:t>dB</a:t>
                      </a:r>
                      <a:endParaRPr lang="tr-TR" sz="2400" b="1" dirty="0"/>
                    </a:p>
                  </a:txBody>
                  <a:tcPr>
                    <a:solidFill>
                      <a:schemeClr val="bg2"/>
                    </a:solidFill>
                  </a:tcPr>
                </a:tc>
                <a:extLst>
                  <a:ext uri="{0D108BD9-81ED-4DB2-BD59-A6C34878D82A}">
                    <a16:rowId xmlns:a16="http://schemas.microsoft.com/office/drawing/2014/main" val="10002"/>
                  </a:ext>
                </a:extLst>
              </a:tr>
              <a:tr h="827538">
                <a:tc>
                  <a:txBody>
                    <a:bodyPr/>
                    <a:lstStyle/>
                    <a:p>
                      <a:pPr algn="ctr"/>
                      <a:r>
                        <a:rPr lang="tr-TR" sz="2400" b="1" dirty="0" smtClean="0"/>
                        <a:t>Büro Çalışmaları</a:t>
                      </a:r>
                      <a:endParaRPr lang="tr-TR" sz="2400" b="1" dirty="0"/>
                    </a:p>
                  </a:txBody>
                  <a:tcPr>
                    <a:solidFill>
                      <a:schemeClr val="bg2"/>
                    </a:solidFill>
                  </a:tcPr>
                </a:tc>
                <a:tc>
                  <a:txBody>
                    <a:bodyPr/>
                    <a:lstStyle/>
                    <a:p>
                      <a:pPr algn="ctr"/>
                      <a:r>
                        <a:rPr lang="tr-TR" sz="2400" b="1" dirty="0" smtClean="0"/>
                        <a:t>60-70 </a:t>
                      </a:r>
                      <a:r>
                        <a:rPr lang="tr-TR" sz="2400" b="1" dirty="0" err="1" smtClean="0"/>
                        <a:t>dB</a:t>
                      </a:r>
                      <a:endParaRPr lang="tr-TR" sz="2400" b="1" dirty="0"/>
                    </a:p>
                  </a:txBody>
                  <a:tcPr>
                    <a:solidFill>
                      <a:schemeClr val="bg2"/>
                    </a:solidFill>
                  </a:tcPr>
                </a:tc>
                <a:extLst>
                  <a:ext uri="{0D108BD9-81ED-4DB2-BD59-A6C34878D82A}">
                    <a16:rowId xmlns:a16="http://schemas.microsoft.com/office/drawing/2014/main" val="10003"/>
                  </a:ext>
                </a:extLst>
              </a:tr>
              <a:tr h="827538">
                <a:tc>
                  <a:txBody>
                    <a:bodyPr/>
                    <a:lstStyle/>
                    <a:p>
                      <a:pPr algn="ctr"/>
                      <a:r>
                        <a:rPr lang="tr-TR" sz="2400" b="1" dirty="0" smtClean="0"/>
                        <a:t>Diğer Çalışmalar</a:t>
                      </a:r>
                      <a:endParaRPr lang="tr-TR" sz="2400" b="1" dirty="0"/>
                    </a:p>
                  </a:txBody>
                  <a:tcPr>
                    <a:solidFill>
                      <a:schemeClr val="bg2"/>
                    </a:solidFill>
                  </a:tcPr>
                </a:tc>
                <a:tc>
                  <a:txBody>
                    <a:bodyPr/>
                    <a:lstStyle/>
                    <a:p>
                      <a:pPr algn="ctr"/>
                      <a:r>
                        <a:rPr lang="tr-TR" sz="2400" b="1" dirty="0" smtClean="0"/>
                        <a:t>85 </a:t>
                      </a:r>
                      <a:r>
                        <a:rPr lang="tr-TR" sz="2400" b="1" dirty="0" err="1" smtClean="0"/>
                        <a:t>dB</a:t>
                      </a:r>
                      <a:endParaRPr lang="tr-TR" sz="2400" b="1" dirty="0"/>
                    </a:p>
                  </a:txBody>
                  <a:tcP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88017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chemeClr val="tx1"/>
                </a:solidFill>
                <a:latin typeface="+mj-lt"/>
              </a:rPr>
              <a:t>RADYASYON  </a:t>
            </a:r>
            <a:endParaRPr lang="tr-TR" dirty="0">
              <a:solidFill>
                <a:schemeClr val="tx1"/>
              </a:solidFill>
              <a:latin typeface="+mj-lt"/>
            </a:endParaRPr>
          </a:p>
        </p:txBody>
      </p:sp>
      <p:sp>
        <p:nvSpPr>
          <p:cNvPr id="3" name="2 İçerik Yer Tutucusu"/>
          <p:cNvSpPr>
            <a:spLocks noGrp="1"/>
          </p:cNvSpPr>
          <p:nvPr>
            <p:ph idx="1"/>
          </p:nvPr>
        </p:nvSpPr>
        <p:spPr>
          <a:xfrm>
            <a:off x="457200" y="1600200"/>
            <a:ext cx="8229600" cy="4925144"/>
          </a:xfrm>
        </p:spPr>
        <p:txBody>
          <a:bodyPr>
            <a:normAutofit fontScale="77500" lnSpcReduction="20000"/>
          </a:bodyPr>
          <a:lstStyle/>
          <a:p>
            <a:r>
              <a:rPr lang="tr-TR" b="1" dirty="0" smtClean="0">
                <a:latin typeface="+mj-lt"/>
              </a:rPr>
              <a:t>Her çalışma için, gerekli radyoaktif maddenin zararlı en az miktarı kullanılacaktır.</a:t>
            </a:r>
          </a:p>
          <a:p>
            <a:r>
              <a:rPr lang="tr-TR" b="1" dirty="0" smtClean="0">
                <a:latin typeface="+mj-lt"/>
              </a:rPr>
              <a:t>Kaynak ile işçiler arasında uygun bir aralık bulunacaktır.</a:t>
            </a:r>
          </a:p>
          <a:p>
            <a:r>
              <a:rPr lang="tr-TR" b="1" dirty="0" smtClean="0">
                <a:latin typeface="+mj-lt"/>
              </a:rPr>
              <a:t>İşçilerin, kaynak yakınında mümkün olduğu kadar kısa süre kalmaları sağlanacaktır.</a:t>
            </a:r>
          </a:p>
          <a:p>
            <a:r>
              <a:rPr lang="tr-TR" b="1" dirty="0" smtClean="0">
                <a:latin typeface="+mj-lt"/>
              </a:rPr>
              <a:t>Kaynak ile işçiler arasında uygun koruyucu bir paravana konulacaktır.</a:t>
            </a:r>
          </a:p>
          <a:p>
            <a:r>
              <a:rPr lang="tr-TR" b="1" dirty="0" smtClean="0">
                <a:latin typeface="+mj-lt"/>
              </a:rPr>
              <a:t>İşçilerin ne miktarda radyasyon aldıkları özel cihazlarla ölçülecek ve bunlar en geç ayda bir defa değerlendirilecektir.Alınan radyasyon, izin verilen dozun üstünde bulunduğu hallerde, işçi bir süre için bu işten uzaklaştırılacak, yıllık total doz korunacaktır.</a:t>
            </a:r>
          </a:p>
          <a:p>
            <a:endParaRPr lang="tr-TR" dirty="0">
              <a:latin typeface="+mj-lt"/>
            </a:endParaRPr>
          </a:p>
        </p:txBody>
      </p:sp>
    </p:spTree>
    <p:extLst>
      <p:ext uri="{BB962C8B-B14F-4D97-AF65-F5344CB8AC3E}">
        <p14:creationId xmlns:p14="http://schemas.microsoft.com/office/powerpoint/2010/main" val="3451935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10000"/>
          </a:bodyPr>
          <a:lstStyle/>
          <a:p>
            <a:r>
              <a:rPr lang="tr-TR" b="1" dirty="0" smtClean="0">
                <a:latin typeface="+mj-lt"/>
              </a:rPr>
              <a:t>Enfraruj ışınlar saçan kaynaklar, bu ışınları geçirmeyen ekranlarla tecrit veya otomatik kapaklarla teçhiz edilecektir.</a:t>
            </a:r>
          </a:p>
          <a:p>
            <a:r>
              <a:rPr lang="tr-TR" b="1" dirty="0" smtClean="0">
                <a:latin typeface="+mj-lt"/>
              </a:rPr>
              <a:t>Enfraruj ışınlar saçan işlerde çalışan işçilere, bu ışınları geçirmeyen gözlükler ile diğer uygun kişisel korunma araçları verilecektir.</a:t>
            </a:r>
          </a:p>
          <a:p>
            <a:r>
              <a:rPr lang="tr-TR" b="1" dirty="0" smtClean="0">
                <a:latin typeface="+mj-lt"/>
              </a:rPr>
              <a:t>Enfraruj ışınlar saçan işlerde çalışacak işçilerin, işe alınırken genel sağlık muayeneleri yapılacak, özellikle görme durumu ve derecesi tayin olunacak ve gözle ilgili bir hastalığı olanlar bu işlere alınmayacaklardır.</a:t>
            </a:r>
            <a:endParaRPr lang="tr-TR" b="1" dirty="0">
              <a:latin typeface="+mj-lt"/>
            </a:endParaRPr>
          </a:p>
        </p:txBody>
      </p:sp>
    </p:spTree>
    <p:extLst>
      <p:ext uri="{BB962C8B-B14F-4D97-AF65-F5344CB8AC3E}">
        <p14:creationId xmlns:p14="http://schemas.microsoft.com/office/powerpoint/2010/main" val="264782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GÜRÜLTÜNÜN ŞİDDETİ</a:t>
            </a:r>
            <a:endParaRPr lang="tr-TR" b="1"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Ses şiddetinde şiddetler arası 10 birim artması</a:t>
            </a:r>
          </a:p>
          <a:p>
            <a:r>
              <a:rPr lang="tr-TR" b="1" dirty="0" smtClean="0">
                <a:latin typeface="+mj-lt"/>
              </a:rPr>
              <a:t>şiddetin 10 kat olduğu anlamına gelir.</a:t>
            </a:r>
          </a:p>
          <a:p>
            <a:r>
              <a:rPr lang="tr-TR" b="1" dirty="0" smtClean="0">
                <a:latin typeface="+mj-lt"/>
              </a:rPr>
              <a:t>Örnek: 70 </a:t>
            </a:r>
            <a:r>
              <a:rPr lang="tr-TR" b="1" dirty="0" err="1" smtClean="0">
                <a:latin typeface="+mj-lt"/>
              </a:rPr>
              <a:t>dB’lik</a:t>
            </a:r>
            <a:r>
              <a:rPr lang="tr-TR" b="1" dirty="0" smtClean="0">
                <a:latin typeface="+mj-lt"/>
              </a:rPr>
              <a:t> bir ses 60 </a:t>
            </a:r>
            <a:r>
              <a:rPr lang="tr-TR" b="1" dirty="0" err="1" smtClean="0">
                <a:latin typeface="+mj-lt"/>
              </a:rPr>
              <a:t>dB’lik</a:t>
            </a:r>
            <a:r>
              <a:rPr lang="tr-TR" b="1" dirty="0" smtClean="0">
                <a:latin typeface="+mj-lt"/>
              </a:rPr>
              <a:t> bir sesten 10 kat daha fazladır.</a:t>
            </a:r>
          </a:p>
          <a:p>
            <a:r>
              <a:rPr lang="tr-TR" b="1" dirty="0" smtClean="0">
                <a:latin typeface="+mj-lt"/>
              </a:rPr>
              <a:t>90 </a:t>
            </a:r>
            <a:r>
              <a:rPr lang="tr-TR" b="1" dirty="0" err="1" smtClean="0">
                <a:latin typeface="+mj-lt"/>
              </a:rPr>
              <a:t>dBlik</a:t>
            </a:r>
            <a:r>
              <a:rPr lang="tr-TR" b="1" dirty="0" smtClean="0">
                <a:latin typeface="+mj-lt"/>
              </a:rPr>
              <a:t> bir ses 60 </a:t>
            </a:r>
            <a:r>
              <a:rPr lang="tr-TR" b="1" dirty="0" err="1" smtClean="0">
                <a:latin typeface="+mj-lt"/>
              </a:rPr>
              <a:t>dB’lik</a:t>
            </a:r>
            <a:r>
              <a:rPr lang="tr-TR" b="1" dirty="0" smtClean="0">
                <a:latin typeface="+mj-lt"/>
              </a:rPr>
              <a:t> bir sesten</a:t>
            </a:r>
          </a:p>
          <a:p>
            <a:r>
              <a:rPr lang="tr-TR" b="1" dirty="0" smtClean="0">
                <a:latin typeface="+mj-lt"/>
              </a:rPr>
              <a:t>10X10X10=1000 kat daha şiddetlidir.</a:t>
            </a:r>
          </a:p>
          <a:p>
            <a:endParaRPr lang="tr-TR" dirty="0">
              <a:latin typeface="+mj-lt"/>
            </a:endParaRPr>
          </a:p>
        </p:txBody>
      </p:sp>
    </p:spTree>
    <p:extLst>
      <p:ext uri="{BB962C8B-B14F-4D97-AF65-F5344CB8AC3E}">
        <p14:creationId xmlns:p14="http://schemas.microsoft.com/office/powerpoint/2010/main" val="4154905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GÜRÜLTÜNÜN ŞİDDETİ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90 +90 </a:t>
            </a:r>
            <a:r>
              <a:rPr lang="tr-TR" b="1" dirty="0" err="1" smtClean="0">
                <a:latin typeface="+mj-lt"/>
              </a:rPr>
              <a:t>dB</a:t>
            </a:r>
            <a:r>
              <a:rPr lang="tr-TR" b="1" dirty="0" smtClean="0">
                <a:latin typeface="+mj-lt"/>
              </a:rPr>
              <a:t>  iki makine 180 </a:t>
            </a:r>
            <a:r>
              <a:rPr lang="tr-TR" b="1" dirty="0" err="1" smtClean="0">
                <a:latin typeface="+mj-lt"/>
              </a:rPr>
              <a:t>dB</a:t>
            </a:r>
            <a:r>
              <a:rPr lang="tr-TR" b="1" dirty="0" smtClean="0">
                <a:latin typeface="+mj-lt"/>
              </a:rPr>
              <a:t> gürültü yapmaz.</a:t>
            </a:r>
          </a:p>
          <a:p>
            <a:r>
              <a:rPr lang="tr-TR" b="1" smtClean="0">
                <a:latin typeface="+mj-lt"/>
              </a:rPr>
              <a:t>Buna </a:t>
            </a:r>
            <a:r>
              <a:rPr lang="tr-TR" b="1" dirty="0" smtClean="0">
                <a:latin typeface="+mj-lt"/>
              </a:rPr>
              <a:t>3 </a:t>
            </a:r>
            <a:r>
              <a:rPr lang="tr-TR" b="1" dirty="0" err="1" smtClean="0">
                <a:latin typeface="+mj-lt"/>
              </a:rPr>
              <a:t>dB</a:t>
            </a:r>
            <a:r>
              <a:rPr lang="tr-TR" b="1" dirty="0" smtClean="0">
                <a:latin typeface="+mj-lt"/>
              </a:rPr>
              <a:t> denk gelir, 90+3=93 </a:t>
            </a:r>
            <a:r>
              <a:rPr lang="tr-TR" b="1" dirty="0" err="1" smtClean="0">
                <a:latin typeface="+mj-lt"/>
              </a:rPr>
              <a:t>dB</a:t>
            </a:r>
            <a:r>
              <a:rPr lang="tr-TR" b="1" dirty="0" smtClean="0">
                <a:latin typeface="+mj-lt"/>
              </a:rPr>
              <a:t> gürültü olur.</a:t>
            </a:r>
          </a:p>
          <a:p>
            <a:r>
              <a:rPr lang="tr-TR" b="1" dirty="0" smtClean="0">
                <a:latin typeface="+mj-lt"/>
              </a:rPr>
              <a:t>105 </a:t>
            </a:r>
            <a:r>
              <a:rPr lang="tr-TR" b="1" dirty="0" err="1" smtClean="0">
                <a:latin typeface="+mj-lt"/>
              </a:rPr>
              <a:t>dB</a:t>
            </a:r>
            <a:r>
              <a:rPr lang="tr-TR" b="1" dirty="0" smtClean="0">
                <a:latin typeface="+mj-lt"/>
              </a:rPr>
              <a:t> ve 80 </a:t>
            </a:r>
            <a:r>
              <a:rPr lang="tr-TR" b="1" dirty="0" err="1" smtClean="0">
                <a:latin typeface="+mj-lt"/>
              </a:rPr>
              <a:t>dB</a:t>
            </a:r>
            <a:r>
              <a:rPr lang="tr-TR" b="1" dirty="0" smtClean="0">
                <a:latin typeface="+mj-lt"/>
              </a:rPr>
              <a:t> gürültü yapan 2 makine olsun,</a:t>
            </a:r>
          </a:p>
          <a:p>
            <a:r>
              <a:rPr lang="tr-TR" b="1" dirty="0" smtClean="0">
                <a:latin typeface="+mj-lt"/>
              </a:rPr>
              <a:t>105-80=25 logaritmik tabloya göre 0,3 olur</a:t>
            </a:r>
          </a:p>
          <a:p>
            <a:r>
              <a:rPr lang="tr-TR" b="1" dirty="0" smtClean="0">
                <a:latin typeface="+mj-lt"/>
              </a:rPr>
              <a:t>Toplam gürültü 105,3 olur.</a:t>
            </a:r>
          </a:p>
          <a:p>
            <a:r>
              <a:rPr lang="tr-TR" b="1" dirty="0" smtClean="0">
                <a:latin typeface="+mj-lt"/>
              </a:rPr>
              <a:t>Bu,gürültüyü kontrol etme veya azaltma çalışmaları için önemlidir.</a:t>
            </a:r>
          </a:p>
          <a:p>
            <a:endParaRPr lang="tr-TR" dirty="0">
              <a:latin typeface="+mj-lt"/>
            </a:endParaRPr>
          </a:p>
        </p:txBody>
      </p:sp>
    </p:spTree>
    <p:extLst>
      <p:ext uri="{BB962C8B-B14F-4D97-AF65-F5344CB8AC3E}">
        <p14:creationId xmlns:p14="http://schemas.microsoft.com/office/powerpoint/2010/main" val="162246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63638" y="1749426"/>
            <a:ext cx="6096000" cy="3292475"/>
            <a:chOff x="960" y="1366"/>
            <a:chExt cx="3840" cy="2074"/>
          </a:xfrm>
        </p:grpSpPr>
        <p:sp>
          <p:nvSpPr>
            <p:cNvPr id="379908" name="Rectangle 4"/>
            <p:cNvSpPr>
              <a:spLocks noChangeArrowheads="1"/>
            </p:cNvSpPr>
            <p:nvPr/>
          </p:nvSpPr>
          <p:spPr bwMode="auto">
            <a:xfrm>
              <a:off x="4416"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09" name="Rectangle 5"/>
            <p:cNvSpPr>
              <a:spLocks noChangeArrowheads="1"/>
            </p:cNvSpPr>
            <p:nvPr/>
          </p:nvSpPr>
          <p:spPr bwMode="auto">
            <a:xfrm>
              <a:off x="4032"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0" name="Rectangle 6"/>
            <p:cNvSpPr>
              <a:spLocks noChangeArrowheads="1"/>
            </p:cNvSpPr>
            <p:nvPr/>
          </p:nvSpPr>
          <p:spPr bwMode="auto">
            <a:xfrm>
              <a:off x="3648"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1" name="Rectangle 7"/>
            <p:cNvSpPr>
              <a:spLocks noChangeArrowheads="1"/>
            </p:cNvSpPr>
            <p:nvPr/>
          </p:nvSpPr>
          <p:spPr bwMode="auto">
            <a:xfrm>
              <a:off x="3264"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2" name="Rectangle 8"/>
            <p:cNvSpPr>
              <a:spLocks noChangeArrowheads="1"/>
            </p:cNvSpPr>
            <p:nvPr/>
          </p:nvSpPr>
          <p:spPr bwMode="auto">
            <a:xfrm>
              <a:off x="2880"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3" name="Rectangle 9"/>
            <p:cNvSpPr>
              <a:spLocks noChangeArrowheads="1"/>
            </p:cNvSpPr>
            <p:nvPr/>
          </p:nvSpPr>
          <p:spPr bwMode="auto">
            <a:xfrm>
              <a:off x="2496"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4" name="Rectangle 10"/>
            <p:cNvSpPr>
              <a:spLocks noChangeArrowheads="1"/>
            </p:cNvSpPr>
            <p:nvPr/>
          </p:nvSpPr>
          <p:spPr bwMode="auto">
            <a:xfrm>
              <a:off x="2112"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5" name="Rectangle 11"/>
            <p:cNvSpPr>
              <a:spLocks noChangeArrowheads="1"/>
            </p:cNvSpPr>
            <p:nvPr/>
          </p:nvSpPr>
          <p:spPr bwMode="auto">
            <a:xfrm>
              <a:off x="1728"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6" name="Rectangle 12"/>
            <p:cNvSpPr>
              <a:spLocks noChangeArrowheads="1"/>
            </p:cNvSpPr>
            <p:nvPr/>
          </p:nvSpPr>
          <p:spPr bwMode="auto">
            <a:xfrm>
              <a:off x="1344"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7" name="Rectangle 13"/>
            <p:cNvSpPr>
              <a:spLocks noChangeArrowheads="1"/>
            </p:cNvSpPr>
            <p:nvPr/>
          </p:nvSpPr>
          <p:spPr bwMode="auto">
            <a:xfrm>
              <a:off x="960" y="3094"/>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8" name="Rectangle 14"/>
            <p:cNvSpPr>
              <a:spLocks noChangeArrowheads="1"/>
            </p:cNvSpPr>
            <p:nvPr/>
          </p:nvSpPr>
          <p:spPr bwMode="auto">
            <a:xfrm>
              <a:off x="4416"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19" name="Rectangle 15"/>
            <p:cNvSpPr>
              <a:spLocks noChangeArrowheads="1"/>
            </p:cNvSpPr>
            <p:nvPr/>
          </p:nvSpPr>
          <p:spPr bwMode="auto">
            <a:xfrm>
              <a:off x="4032"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0" name="Rectangle 16"/>
            <p:cNvSpPr>
              <a:spLocks noChangeArrowheads="1"/>
            </p:cNvSpPr>
            <p:nvPr/>
          </p:nvSpPr>
          <p:spPr bwMode="auto">
            <a:xfrm>
              <a:off x="3648"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1" name="Rectangle 17"/>
            <p:cNvSpPr>
              <a:spLocks noChangeArrowheads="1"/>
            </p:cNvSpPr>
            <p:nvPr/>
          </p:nvSpPr>
          <p:spPr bwMode="auto">
            <a:xfrm>
              <a:off x="3264"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2" name="Rectangle 18"/>
            <p:cNvSpPr>
              <a:spLocks noChangeArrowheads="1"/>
            </p:cNvSpPr>
            <p:nvPr/>
          </p:nvSpPr>
          <p:spPr bwMode="auto">
            <a:xfrm>
              <a:off x="2880"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3" name="Rectangle 19"/>
            <p:cNvSpPr>
              <a:spLocks noChangeArrowheads="1"/>
            </p:cNvSpPr>
            <p:nvPr/>
          </p:nvSpPr>
          <p:spPr bwMode="auto">
            <a:xfrm>
              <a:off x="2496"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4" name="Rectangle 20"/>
            <p:cNvSpPr>
              <a:spLocks noChangeArrowheads="1"/>
            </p:cNvSpPr>
            <p:nvPr/>
          </p:nvSpPr>
          <p:spPr bwMode="auto">
            <a:xfrm>
              <a:off x="2112"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5" name="Rectangle 21"/>
            <p:cNvSpPr>
              <a:spLocks noChangeArrowheads="1"/>
            </p:cNvSpPr>
            <p:nvPr/>
          </p:nvSpPr>
          <p:spPr bwMode="auto">
            <a:xfrm>
              <a:off x="1728"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6" name="Rectangle 22"/>
            <p:cNvSpPr>
              <a:spLocks noChangeArrowheads="1"/>
            </p:cNvSpPr>
            <p:nvPr/>
          </p:nvSpPr>
          <p:spPr bwMode="auto">
            <a:xfrm>
              <a:off x="1344"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7" name="Rectangle 23"/>
            <p:cNvSpPr>
              <a:spLocks noChangeArrowheads="1"/>
            </p:cNvSpPr>
            <p:nvPr/>
          </p:nvSpPr>
          <p:spPr bwMode="auto">
            <a:xfrm>
              <a:off x="960" y="2749"/>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8" name="Rectangle 24"/>
            <p:cNvSpPr>
              <a:spLocks noChangeArrowheads="1"/>
            </p:cNvSpPr>
            <p:nvPr/>
          </p:nvSpPr>
          <p:spPr bwMode="auto">
            <a:xfrm>
              <a:off x="4416"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29" name="Rectangle 25"/>
            <p:cNvSpPr>
              <a:spLocks noChangeArrowheads="1"/>
            </p:cNvSpPr>
            <p:nvPr/>
          </p:nvSpPr>
          <p:spPr bwMode="auto">
            <a:xfrm>
              <a:off x="4032"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0" name="Rectangle 26"/>
            <p:cNvSpPr>
              <a:spLocks noChangeArrowheads="1"/>
            </p:cNvSpPr>
            <p:nvPr/>
          </p:nvSpPr>
          <p:spPr bwMode="auto">
            <a:xfrm>
              <a:off x="3648"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1" name="Rectangle 27"/>
            <p:cNvSpPr>
              <a:spLocks noChangeArrowheads="1"/>
            </p:cNvSpPr>
            <p:nvPr/>
          </p:nvSpPr>
          <p:spPr bwMode="auto">
            <a:xfrm>
              <a:off x="3264"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2" name="Rectangle 28"/>
            <p:cNvSpPr>
              <a:spLocks noChangeArrowheads="1"/>
            </p:cNvSpPr>
            <p:nvPr/>
          </p:nvSpPr>
          <p:spPr bwMode="auto">
            <a:xfrm>
              <a:off x="2880"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3" name="Rectangle 29"/>
            <p:cNvSpPr>
              <a:spLocks noChangeArrowheads="1"/>
            </p:cNvSpPr>
            <p:nvPr/>
          </p:nvSpPr>
          <p:spPr bwMode="auto">
            <a:xfrm>
              <a:off x="2496"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4" name="Rectangle 30"/>
            <p:cNvSpPr>
              <a:spLocks noChangeArrowheads="1"/>
            </p:cNvSpPr>
            <p:nvPr/>
          </p:nvSpPr>
          <p:spPr bwMode="auto">
            <a:xfrm>
              <a:off x="2112"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5" name="Rectangle 31"/>
            <p:cNvSpPr>
              <a:spLocks noChangeArrowheads="1"/>
            </p:cNvSpPr>
            <p:nvPr/>
          </p:nvSpPr>
          <p:spPr bwMode="auto">
            <a:xfrm>
              <a:off x="1728"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6" name="Rectangle 32"/>
            <p:cNvSpPr>
              <a:spLocks noChangeArrowheads="1"/>
            </p:cNvSpPr>
            <p:nvPr/>
          </p:nvSpPr>
          <p:spPr bwMode="auto">
            <a:xfrm>
              <a:off x="1344"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7" name="Rectangle 33"/>
            <p:cNvSpPr>
              <a:spLocks noChangeArrowheads="1"/>
            </p:cNvSpPr>
            <p:nvPr/>
          </p:nvSpPr>
          <p:spPr bwMode="auto">
            <a:xfrm>
              <a:off x="960" y="2403"/>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8" name="Rectangle 34"/>
            <p:cNvSpPr>
              <a:spLocks noChangeArrowheads="1"/>
            </p:cNvSpPr>
            <p:nvPr/>
          </p:nvSpPr>
          <p:spPr bwMode="auto">
            <a:xfrm>
              <a:off x="4416"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39" name="Rectangle 35"/>
            <p:cNvSpPr>
              <a:spLocks noChangeArrowheads="1"/>
            </p:cNvSpPr>
            <p:nvPr/>
          </p:nvSpPr>
          <p:spPr bwMode="auto">
            <a:xfrm>
              <a:off x="4032"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0" name="Rectangle 36"/>
            <p:cNvSpPr>
              <a:spLocks noChangeArrowheads="1"/>
            </p:cNvSpPr>
            <p:nvPr/>
          </p:nvSpPr>
          <p:spPr bwMode="auto">
            <a:xfrm>
              <a:off x="3648"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1" name="Rectangle 37"/>
            <p:cNvSpPr>
              <a:spLocks noChangeArrowheads="1"/>
            </p:cNvSpPr>
            <p:nvPr/>
          </p:nvSpPr>
          <p:spPr bwMode="auto">
            <a:xfrm>
              <a:off x="3264"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2" name="Rectangle 38"/>
            <p:cNvSpPr>
              <a:spLocks noChangeArrowheads="1"/>
            </p:cNvSpPr>
            <p:nvPr/>
          </p:nvSpPr>
          <p:spPr bwMode="auto">
            <a:xfrm>
              <a:off x="2880"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3" name="Rectangle 39"/>
            <p:cNvSpPr>
              <a:spLocks noChangeArrowheads="1"/>
            </p:cNvSpPr>
            <p:nvPr/>
          </p:nvSpPr>
          <p:spPr bwMode="auto">
            <a:xfrm>
              <a:off x="2496"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4" name="Rectangle 40"/>
            <p:cNvSpPr>
              <a:spLocks noChangeArrowheads="1"/>
            </p:cNvSpPr>
            <p:nvPr/>
          </p:nvSpPr>
          <p:spPr bwMode="auto">
            <a:xfrm>
              <a:off x="2112"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5" name="Rectangle 41"/>
            <p:cNvSpPr>
              <a:spLocks noChangeArrowheads="1"/>
            </p:cNvSpPr>
            <p:nvPr/>
          </p:nvSpPr>
          <p:spPr bwMode="auto">
            <a:xfrm>
              <a:off x="1728"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6" name="Rectangle 42"/>
            <p:cNvSpPr>
              <a:spLocks noChangeArrowheads="1"/>
            </p:cNvSpPr>
            <p:nvPr/>
          </p:nvSpPr>
          <p:spPr bwMode="auto">
            <a:xfrm>
              <a:off x="1344"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7" name="Rectangle 43"/>
            <p:cNvSpPr>
              <a:spLocks noChangeArrowheads="1"/>
            </p:cNvSpPr>
            <p:nvPr/>
          </p:nvSpPr>
          <p:spPr bwMode="auto">
            <a:xfrm>
              <a:off x="960" y="2057"/>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8" name="Rectangle 44"/>
            <p:cNvSpPr>
              <a:spLocks noChangeArrowheads="1"/>
            </p:cNvSpPr>
            <p:nvPr/>
          </p:nvSpPr>
          <p:spPr bwMode="auto">
            <a:xfrm>
              <a:off x="4416"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49" name="Rectangle 45"/>
            <p:cNvSpPr>
              <a:spLocks noChangeArrowheads="1"/>
            </p:cNvSpPr>
            <p:nvPr/>
          </p:nvSpPr>
          <p:spPr bwMode="auto">
            <a:xfrm>
              <a:off x="4032"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0" name="Rectangle 46"/>
            <p:cNvSpPr>
              <a:spLocks noChangeArrowheads="1"/>
            </p:cNvSpPr>
            <p:nvPr/>
          </p:nvSpPr>
          <p:spPr bwMode="auto">
            <a:xfrm>
              <a:off x="3648"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1" name="Rectangle 47"/>
            <p:cNvSpPr>
              <a:spLocks noChangeArrowheads="1"/>
            </p:cNvSpPr>
            <p:nvPr/>
          </p:nvSpPr>
          <p:spPr bwMode="auto">
            <a:xfrm>
              <a:off x="3264"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2" name="Rectangle 48"/>
            <p:cNvSpPr>
              <a:spLocks noChangeArrowheads="1"/>
            </p:cNvSpPr>
            <p:nvPr/>
          </p:nvSpPr>
          <p:spPr bwMode="auto">
            <a:xfrm>
              <a:off x="2880"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3" name="Rectangle 49"/>
            <p:cNvSpPr>
              <a:spLocks noChangeArrowheads="1"/>
            </p:cNvSpPr>
            <p:nvPr/>
          </p:nvSpPr>
          <p:spPr bwMode="auto">
            <a:xfrm>
              <a:off x="2496"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4" name="Rectangle 50"/>
            <p:cNvSpPr>
              <a:spLocks noChangeArrowheads="1"/>
            </p:cNvSpPr>
            <p:nvPr/>
          </p:nvSpPr>
          <p:spPr bwMode="auto">
            <a:xfrm>
              <a:off x="2112"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5" name="Rectangle 51"/>
            <p:cNvSpPr>
              <a:spLocks noChangeArrowheads="1"/>
            </p:cNvSpPr>
            <p:nvPr/>
          </p:nvSpPr>
          <p:spPr bwMode="auto">
            <a:xfrm>
              <a:off x="1728"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6" name="Rectangle 52"/>
            <p:cNvSpPr>
              <a:spLocks noChangeArrowheads="1"/>
            </p:cNvSpPr>
            <p:nvPr/>
          </p:nvSpPr>
          <p:spPr bwMode="auto">
            <a:xfrm>
              <a:off x="1344"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7" name="Rectangle 53"/>
            <p:cNvSpPr>
              <a:spLocks noChangeArrowheads="1"/>
            </p:cNvSpPr>
            <p:nvPr/>
          </p:nvSpPr>
          <p:spPr bwMode="auto">
            <a:xfrm>
              <a:off x="960" y="1712"/>
              <a:ext cx="384" cy="345"/>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8" name="Rectangle 54"/>
            <p:cNvSpPr>
              <a:spLocks noChangeArrowheads="1"/>
            </p:cNvSpPr>
            <p:nvPr/>
          </p:nvSpPr>
          <p:spPr bwMode="auto">
            <a:xfrm>
              <a:off x="4416"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59" name="Rectangle 55"/>
            <p:cNvSpPr>
              <a:spLocks noChangeArrowheads="1"/>
            </p:cNvSpPr>
            <p:nvPr/>
          </p:nvSpPr>
          <p:spPr bwMode="auto">
            <a:xfrm>
              <a:off x="4032"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0" name="Rectangle 56"/>
            <p:cNvSpPr>
              <a:spLocks noChangeArrowheads="1"/>
            </p:cNvSpPr>
            <p:nvPr/>
          </p:nvSpPr>
          <p:spPr bwMode="auto">
            <a:xfrm>
              <a:off x="3648"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1" name="Rectangle 57"/>
            <p:cNvSpPr>
              <a:spLocks noChangeArrowheads="1"/>
            </p:cNvSpPr>
            <p:nvPr/>
          </p:nvSpPr>
          <p:spPr bwMode="auto">
            <a:xfrm>
              <a:off x="3264"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2" name="Rectangle 58"/>
            <p:cNvSpPr>
              <a:spLocks noChangeArrowheads="1"/>
            </p:cNvSpPr>
            <p:nvPr/>
          </p:nvSpPr>
          <p:spPr bwMode="auto">
            <a:xfrm>
              <a:off x="2880"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3" name="Rectangle 59"/>
            <p:cNvSpPr>
              <a:spLocks noChangeArrowheads="1"/>
            </p:cNvSpPr>
            <p:nvPr/>
          </p:nvSpPr>
          <p:spPr bwMode="auto">
            <a:xfrm>
              <a:off x="2496"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4" name="Rectangle 60"/>
            <p:cNvSpPr>
              <a:spLocks noChangeArrowheads="1"/>
            </p:cNvSpPr>
            <p:nvPr/>
          </p:nvSpPr>
          <p:spPr bwMode="auto">
            <a:xfrm>
              <a:off x="2112"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5" name="Rectangle 61"/>
            <p:cNvSpPr>
              <a:spLocks noChangeArrowheads="1"/>
            </p:cNvSpPr>
            <p:nvPr/>
          </p:nvSpPr>
          <p:spPr bwMode="auto">
            <a:xfrm>
              <a:off x="1728"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6" name="Rectangle 62"/>
            <p:cNvSpPr>
              <a:spLocks noChangeArrowheads="1"/>
            </p:cNvSpPr>
            <p:nvPr/>
          </p:nvSpPr>
          <p:spPr bwMode="auto">
            <a:xfrm>
              <a:off x="1344"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7" name="Rectangle 63"/>
            <p:cNvSpPr>
              <a:spLocks noChangeArrowheads="1"/>
            </p:cNvSpPr>
            <p:nvPr/>
          </p:nvSpPr>
          <p:spPr bwMode="auto">
            <a:xfrm>
              <a:off x="960" y="1366"/>
              <a:ext cx="384" cy="346"/>
            </a:xfrm>
            <a:prstGeom prst="rect">
              <a:avLst/>
            </a:prstGeom>
            <a:noFill/>
            <a:ln w="9525">
              <a:solidFill>
                <a:srgbClr val="000066"/>
              </a:solidFill>
              <a:miter lim="800000"/>
              <a:headEnd/>
              <a:tailEnd/>
            </a:ln>
            <a:effectLst/>
          </p:spPr>
          <p:txBody>
            <a:bodyPr/>
            <a:lstStyle/>
            <a:p>
              <a:pPr algn="l">
                <a:spcBef>
                  <a:spcPct val="20000"/>
                </a:spcBef>
              </a:pPr>
              <a:endParaRPr lang="en-US" sz="2800"/>
            </a:p>
          </p:txBody>
        </p:sp>
        <p:sp>
          <p:nvSpPr>
            <p:cNvPr id="379968" name="Line 64"/>
            <p:cNvSpPr>
              <a:spLocks noChangeShapeType="1"/>
            </p:cNvSpPr>
            <p:nvPr/>
          </p:nvSpPr>
          <p:spPr bwMode="auto">
            <a:xfrm>
              <a:off x="960" y="1366"/>
              <a:ext cx="3840" cy="0"/>
            </a:xfrm>
            <a:prstGeom prst="line">
              <a:avLst/>
            </a:prstGeom>
            <a:noFill/>
            <a:ln w="28575" cap="sq">
              <a:solidFill>
                <a:srgbClr val="000066"/>
              </a:solidFill>
              <a:round/>
              <a:headEnd/>
              <a:tailEnd/>
            </a:ln>
            <a:effectLst/>
          </p:spPr>
          <p:txBody>
            <a:bodyPr/>
            <a:lstStyle/>
            <a:p>
              <a:endParaRPr lang="tr-TR"/>
            </a:p>
          </p:txBody>
        </p:sp>
        <p:sp>
          <p:nvSpPr>
            <p:cNvPr id="379969" name="Line 65"/>
            <p:cNvSpPr>
              <a:spLocks noChangeShapeType="1"/>
            </p:cNvSpPr>
            <p:nvPr/>
          </p:nvSpPr>
          <p:spPr bwMode="auto">
            <a:xfrm>
              <a:off x="960" y="1712"/>
              <a:ext cx="3840" cy="0"/>
            </a:xfrm>
            <a:prstGeom prst="line">
              <a:avLst/>
            </a:prstGeom>
            <a:noFill/>
            <a:ln w="12700">
              <a:solidFill>
                <a:srgbClr val="000066"/>
              </a:solidFill>
              <a:round/>
              <a:headEnd/>
              <a:tailEnd/>
            </a:ln>
            <a:effectLst/>
          </p:spPr>
          <p:txBody>
            <a:bodyPr/>
            <a:lstStyle/>
            <a:p>
              <a:endParaRPr lang="tr-TR"/>
            </a:p>
          </p:txBody>
        </p:sp>
        <p:sp>
          <p:nvSpPr>
            <p:cNvPr id="379970" name="Line 66"/>
            <p:cNvSpPr>
              <a:spLocks noChangeShapeType="1"/>
            </p:cNvSpPr>
            <p:nvPr/>
          </p:nvSpPr>
          <p:spPr bwMode="auto">
            <a:xfrm>
              <a:off x="960" y="2057"/>
              <a:ext cx="3840" cy="0"/>
            </a:xfrm>
            <a:prstGeom prst="line">
              <a:avLst/>
            </a:prstGeom>
            <a:noFill/>
            <a:ln w="12700">
              <a:solidFill>
                <a:srgbClr val="000066"/>
              </a:solidFill>
              <a:round/>
              <a:headEnd/>
              <a:tailEnd/>
            </a:ln>
            <a:effectLst/>
          </p:spPr>
          <p:txBody>
            <a:bodyPr/>
            <a:lstStyle/>
            <a:p>
              <a:endParaRPr lang="tr-TR"/>
            </a:p>
          </p:txBody>
        </p:sp>
        <p:sp>
          <p:nvSpPr>
            <p:cNvPr id="379971" name="Line 67"/>
            <p:cNvSpPr>
              <a:spLocks noChangeShapeType="1"/>
            </p:cNvSpPr>
            <p:nvPr/>
          </p:nvSpPr>
          <p:spPr bwMode="auto">
            <a:xfrm>
              <a:off x="960" y="2403"/>
              <a:ext cx="3840" cy="0"/>
            </a:xfrm>
            <a:prstGeom prst="line">
              <a:avLst/>
            </a:prstGeom>
            <a:noFill/>
            <a:ln w="12700">
              <a:solidFill>
                <a:srgbClr val="000066"/>
              </a:solidFill>
              <a:round/>
              <a:headEnd/>
              <a:tailEnd/>
            </a:ln>
            <a:effectLst/>
          </p:spPr>
          <p:txBody>
            <a:bodyPr/>
            <a:lstStyle/>
            <a:p>
              <a:endParaRPr lang="tr-TR"/>
            </a:p>
          </p:txBody>
        </p:sp>
        <p:sp>
          <p:nvSpPr>
            <p:cNvPr id="379972" name="Line 68"/>
            <p:cNvSpPr>
              <a:spLocks noChangeShapeType="1"/>
            </p:cNvSpPr>
            <p:nvPr/>
          </p:nvSpPr>
          <p:spPr bwMode="auto">
            <a:xfrm>
              <a:off x="960" y="2749"/>
              <a:ext cx="3840" cy="0"/>
            </a:xfrm>
            <a:prstGeom prst="line">
              <a:avLst/>
            </a:prstGeom>
            <a:noFill/>
            <a:ln w="12700">
              <a:solidFill>
                <a:srgbClr val="000066"/>
              </a:solidFill>
              <a:round/>
              <a:headEnd/>
              <a:tailEnd/>
            </a:ln>
            <a:effectLst/>
          </p:spPr>
          <p:txBody>
            <a:bodyPr/>
            <a:lstStyle/>
            <a:p>
              <a:endParaRPr lang="tr-TR"/>
            </a:p>
          </p:txBody>
        </p:sp>
        <p:sp>
          <p:nvSpPr>
            <p:cNvPr id="379973" name="Line 69"/>
            <p:cNvSpPr>
              <a:spLocks noChangeShapeType="1"/>
            </p:cNvSpPr>
            <p:nvPr/>
          </p:nvSpPr>
          <p:spPr bwMode="auto">
            <a:xfrm>
              <a:off x="960" y="3094"/>
              <a:ext cx="3840" cy="0"/>
            </a:xfrm>
            <a:prstGeom prst="line">
              <a:avLst/>
            </a:prstGeom>
            <a:noFill/>
            <a:ln w="12700">
              <a:solidFill>
                <a:srgbClr val="000066"/>
              </a:solidFill>
              <a:round/>
              <a:headEnd/>
              <a:tailEnd/>
            </a:ln>
            <a:effectLst/>
          </p:spPr>
          <p:txBody>
            <a:bodyPr/>
            <a:lstStyle/>
            <a:p>
              <a:endParaRPr lang="tr-TR"/>
            </a:p>
          </p:txBody>
        </p:sp>
        <p:sp>
          <p:nvSpPr>
            <p:cNvPr id="379974" name="Line 70"/>
            <p:cNvSpPr>
              <a:spLocks noChangeShapeType="1"/>
            </p:cNvSpPr>
            <p:nvPr/>
          </p:nvSpPr>
          <p:spPr bwMode="auto">
            <a:xfrm>
              <a:off x="960" y="3440"/>
              <a:ext cx="3840" cy="0"/>
            </a:xfrm>
            <a:prstGeom prst="line">
              <a:avLst/>
            </a:prstGeom>
            <a:noFill/>
            <a:ln w="28575" cap="sq">
              <a:solidFill>
                <a:srgbClr val="000066"/>
              </a:solidFill>
              <a:round/>
              <a:headEnd/>
              <a:tailEnd/>
            </a:ln>
            <a:effectLst/>
          </p:spPr>
          <p:txBody>
            <a:bodyPr/>
            <a:lstStyle/>
            <a:p>
              <a:endParaRPr lang="tr-TR"/>
            </a:p>
          </p:txBody>
        </p:sp>
        <p:sp>
          <p:nvSpPr>
            <p:cNvPr id="379975" name="Line 71"/>
            <p:cNvSpPr>
              <a:spLocks noChangeShapeType="1"/>
            </p:cNvSpPr>
            <p:nvPr/>
          </p:nvSpPr>
          <p:spPr bwMode="auto">
            <a:xfrm>
              <a:off x="960" y="1366"/>
              <a:ext cx="0" cy="2074"/>
            </a:xfrm>
            <a:prstGeom prst="line">
              <a:avLst/>
            </a:prstGeom>
            <a:noFill/>
            <a:ln w="28575" cap="sq">
              <a:solidFill>
                <a:srgbClr val="000066"/>
              </a:solidFill>
              <a:round/>
              <a:headEnd/>
              <a:tailEnd/>
            </a:ln>
            <a:effectLst/>
          </p:spPr>
          <p:txBody>
            <a:bodyPr/>
            <a:lstStyle/>
            <a:p>
              <a:endParaRPr lang="tr-TR"/>
            </a:p>
          </p:txBody>
        </p:sp>
        <p:sp>
          <p:nvSpPr>
            <p:cNvPr id="379976" name="Line 72"/>
            <p:cNvSpPr>
              <a:spLocks noChangeShapeType="1"/>
            </p:cNvSpPr>
            <p:nvPr/>
          </p:nvSpPr>
          <p:spPr bwMode="auto">
            <a:xfrm>
              <a:off x="1344" y="1366"/>
              <a:ext cx="0" cy="2074"/>
            </a:xfrm>
            <a:prstGeom prst="line">
              <a:avLst/>
            </a:prstGeom>
            <a:noFill/>
            <a:ln w="12700">
              <a:solidFill>
                <a:srgbClr val="000066"/>
              </a:solidFill>
              <a:round/>
              <a:headEnd/>
              <a:tailEnd/>
            </a:ln>
            <a:effectLst/>
          </p:spPr>
          <p:txBody>
            <a:bodyPr/>
            <a:lstStyle/>
            <a:p>
              <a:endParaRPr lang="tr-TR"/>
            </a:p>
          </p:txBody>
        </p:sp>
        <p:sp>
          <p:nvSpPr>
            <p:cNvPr id="379977" name="Line 73"/>
            <p:cNvSpPr>
              <a:spLocks noChangeShapeType="1"/>
            </p:cNvSpPr>
            <p:nvPr/>
          </p:nvSpPr>
          <p:spPr bwMode="auto">
            <a:xfrm>
              <a:off x="1728" y="1366"/>
              <a:ext cx="0" cy="2074"/>
            </a:xfrm>
            <a:prstGeom prst="line">
              <a:avLst/>
            </a:prstGeom>
            <a:noFill/>
            <a:ln w="12700">
              <a:solidFill>
                <a:srgbClr val="000066"/>
              </a:solidFill>
              <a:round/>
              <a:headEnd/>
              <a:tailEnd/>
            </a:ln>
            <a:effectLst/>
          </p:spPr>
          <p:txBody>
            <a:bodyPr/>
            <a:lstStyle/>
            <a:p>
              <a:endParaRPr lang="tr-TR"/>
            </a:p>
          </p:txBody>
        </p:sp>
        <p:sp>
          <p:nvSpPr>
            <p:cNvPr id="379978" name="Line 74"/>
            <p:cNvSpPr>
              <a:spLocks noChangeShapeType="1"/>
            </p:cNvSpPr>
            <p:nvPr/>
          </p:nvSpPr>
          <p:spPr bwMode="auto">
            <a:xfrm>
              <a:off x="2112" y="1366"/>
              <a:ext cx="0" cy="2074"/>
            </a:xfrm>
            <a:prstGeom prst="line">
              <a:avLst/>
            </a:prstGeom>
            <a:noFill/>
            <a:ln w="12700">
              <a:solidFill>
                <a:srgbClr val="000066"/>
              </a:solidFill>
              <a:round/>
              <a:headEnd/>
              <a:tailEnd/>
            </a:ln>
            <a:effectLst/>
          </p:spPr>
          <p:txBody>
            <a:bodyPr/>
            <a:lstStyle/>
            <a:p>
              <a:endParaRPr lang="tr-TR"/>
            </a:p>
          </p:txBody>
        </p:sp>
        <p:sp>
          <p:nvSpPr>
            <p:cNvPr id="379979" name="Line 75"/>
            <p:cNvSpPr>
              <a:spLocks noChangeShapeType="1"/>
            </p:cNvSpPr>
            <p:nvPr/>
          </p:nvSpPr>
          <p:spPr bwMode="auto">
            <a:xfrm>
              <a:off x="2496" y="1366"/>
              <a:ext cx="0" cy="2074"/>
            </a:xfrm>
            <a:prstGeom prst="line">
              <a:avLst/>
            </a:prstGeom>
            <a:noFill/>
            <a:ln w="12700">
              <a:solidFill>
                <a:srgbClr val="000066"/>
              </a:solidFill>
              <a:round/>
              <a:headEnd/>
              <a:tailEnd/>
            </a:ln>
            <a:effectLst/>
          </p:spPr>
          <p:txBody>
            <a:bodyPr/>
            <a:lstStyle/>
            <a:p>
              <a:endParaRPr lang="tr-TR"/>
            </a:p>
          </p:txBody>
        </p:sp>
        <p:sp>
          <p:nvSpPr>
            <p:cNvPr id="379980" name="Line 76"/>
            <p:cNvSpPr>
              <a:spLocks noChangeShapeType="1"/>
            </p:cNvSpPr>
            <p:nvPr/>
          </p:nvSpPr>
          <p:spPr bwMode="auto">
            <a:xfrm>
              <a:off x="2880" y="1366"/>
              <a:ext cx="0" cy="2074"/>
            </a:xfrm>
            <a:prstGeom prst="line">
              <a:avLst/>
            </a:prstGeom>
            <a:noFill/>
            <a:ln w="12700">
              <a:solidFill>
                <a:srgbClr val="000066"/>
              </a:solidFill>
              <a:round/>
              <a:headEnd/>
              <a:tailEnd/>
            </a:ln>
            <a:effectLst/>
          </p:spPr>
          <p:txBody>
            <a:bodyPr/>
            <a:lstStyle/>
            <a:p>
              <a:endParaRPr lang="tr-TR"/>
            </a:p>
          </p:txBody>
        </p:sp>
        <p:sp>
          <p:nvSpPr>
            <p:cNvPr id="379981" name="Line 77"/>
            <p:cNvSpPr>
              <a:spLocks noChangeShapeType="1"/>
            </p:cNvSpPr>
            <p:nvPr/>
          </p:nvSpPr>
          <p:spPr bwMode="auto">
            <a:xfrm>
              <a:off x="3264" y="1366"/>
              <a:ext cx="0" cy="2074"/>
            </a:xfrm>
            <a:prstGeom prst="line">
              <a:avLst/>
            </a:prstGeom>
            <a:noFill/>
            <a:ln w="12700">
              <a:solidFill>
                <a:srgbClr val="000066"/>
              </a:solidFill>
              <a:round/>
              <a:headEnd/>
              <a:tailEnd/>
            </a:ln>
            <a:effectLst/>
          </p:spPr>
          <p:txBody>
            <a:bodyPr/>
            <a:lstStyle/>
            <a:p>
              <a:endParaRPr lang="tr-TR"/>
            </a:p>
          </p:txBody>
        </p:sp>
        <p:sp>
          <p:nvSpPr>
            <p:cNvPr id="379982" name="Line 78"/>
            <p:cNvSpPr>
              <a:spLocks noChangeShapeType="1"/>
            </p:cNvSpPr>
            <p:nvPr/>
          </p:nvSpPr>
          <p:spPr bwMode="auto">
            <a:xfrm>
              <a:off x="3648" y="1366"/>
              <a:ext cx="0" cy="2074"/>
            </a:xfrm>
            <a:prstGeom prst="line">
              <a:avLst/>
            </a:prstGeom>
            <a:noFill/>
            <a:ln w="12700">
              <a:solidFill>
                <a:srgbClr val="000066"/>
              </a:solidFill>
              <a:round/>
              <a:headEnd/>
              <a:tailEnd/>
            </a:ln>
            <a:effectLst/>
          </p:spPr>
          <p:txBody>
            <a:bodyPr/>
            <a:lstStyle/>
            <a:p>
              <a:endParaRPr lang="tr-TR"/>
            </a:p>
          </p:txBody>
        </p:sp>
        <p:sp>
          <p:nvSpPr>
            <p:cNvPr id="379983" name="Line 79"/>
            <p:cNvSpPr>
              <a:spLocks noChangeShapeType="1"/>
            </p:cNvSpPr>
            <p:nvPr/>
          </p:nvSpPr>
          <p:spPr bwMode="auto">
            <a:xfrm>
              <a:off x="4032" y="1366"/>
              <a:ext cx="0" cy="2074"/>
            </a:xfrm>
            <a:prstGeom prst="line">
              <a:avLst/>
            </a:prstGeom>
            <a:noFill/>
            <a:ln w="12700">
              <a:solidFill>
                <a:srgbClr val="000066"/>
              </a:solidFill>
              <a:round/>
              <a:headEnd/>
              <a:tailEnd/>
            </a:ln>
            <a:effectLst/>
          </p:spPr>
          <p:txBody>
            <a:bodyPr/>
            <a:lstStyle/>
            <a:p>
              <a:endParaRPr lang="tr-TR"/>
            </a:p>
          </p:txBody>
        </p:sp>
        <p:sp>
          <p:nvSpPr>
            <p:cNvPr id="379984" name="Line 80"/>
            <p:cNvSpPr>
              <a:spLocks noChangeShapeType="1"/>
            </p:cNvSpPr>
            <p:nvPr/>
          </p:nvSpPr>
          <p:spPr bwMode="auto">
            <a:xfrm>
              <a:off x="4416" y="1366"/>
              <a:ext cx="0" cy="2074"/>
            </a:xfrm>
            <a:prstGeom prst="line">
              <a:avLst/>
            </a:prstGeom>
            <a:noFill/>
            <a:ln w="12700">
              <a:solidFill>
                <a:srgbClr val="000066"/>
              </a:solidFill>
              <a:round/>
              <a:headEnd/>
              <a:tailEnd/>
            </a:ln>
            <a:effectLst/>
          </p:spPr>
          <p:txBody>
            <a:bodyPr/>
            <a:lstStyle/>
            <a:p>
              <a:endParaRPr lang="tr-TR"/>
            </a:p>
          </p:txBody>
        </p:sp>
        <p:sp>
          <p:nvSpPr>
            <p:cNvPr id="379985" name="Line 81"/>
            <p:cNvSpPr>
              <a:spLocks noChangeShapeType="1"/>
            </p:cNvSpPr>
            <p:nvPr/>
          </p:nvSpPr>
          <p:spPr bwMode="auto">
            <a:xfrm>
              <a:off x="4800" y="1366"/>
              <a:ext cx="0" cy="2074"/>
            </a:xfrm>
            <a:prstGeom prst="line">
              <a:avLst/>
            </a:prstGeom>
            <a:noFill/>
            <a:ln w="28575" cap="sq">
              <a:solidFill>
                <a:srgbClr val="000066"/>
              </a:solidFill>
              <a:round/>
              <a:headEnd/>
              <a:tailEnd/>
            </a:ln>
            <a:effectLst/>
          </p:spPr>
          <p:txBody>
            <a:bodyPr/>
            <a:lstStyle/>
            <a:p>
              <a:endParaRPr lang="tr-TR"/>
            </a:p>
          </p:txBody>
        </p:sp>
      </p:grpSp>
      <p:sp>
        <p:nvSpPr>
          <p:cNvPr id="379986" name="Text Box 82"/>
          <p:cNvSpPr txBox="1">
            <a:spLocks noChangeArrowheads="1"/>
          </p:cNvSpPr>
          <p:nvPr/>
        </p:nvSpPr>
        <p:spPr bwMode="auto">
          <a:xfrm>
            <a:off x="1475657" y="5041901"/>
            <a:ext cx="7057158" cy="369332"/>
          </a:xfrm>
          <a:prstGeom prst="rect">
            <a:avLst/>
          </a:prstGeom>
          <a:noFill/>
          <a:ln w="9525">
            <a:noFill/>
            <a:miter lim="800000"/>
            <a:headEnd/>
            <a:tailEnd/>
          </a:ln>
          <a:effectLst/>
        </p:spPr>
        <p:txBody>
          <a:bodyPr wrap="square">
            <a:spAutoFit/>
          </a:bodyPr>
          <a:lstStyle/>
          <a:p>
            <a:pPr algn="l">
              <a:spcBef>
                <a:spcPct val="50000"/>
              </a:spcBef>
            </a:pPr>
            <a:r>
              <a:rPr lang="tr-TR" sz="1800" b="1" dirty="0" smtClean="0"/>
              <a:t>   1          2         3          </a:t>
            </a:r>
            <a:r>
              <a:rPr lang="tr-TR" sz="1800" b="1" dirty="0"/>
              <a:t>4     </a:t>
            </a:r>
            <a:r>
              <a:rPr lang="tr-TR" sz="1800" b="1" dirty="0" smtClean="0"/>
              <a:t>    </a:t>
            </a:r>
            <a:r>
              <a:rPr lang="tr-TR" sz="1800" b="1" dirty="0"/>
              <a:t>5        </a:t>
            </a:r>
            <a:r>
              <a:rPr lang="tr-TR" sz="1800" b="1" dirty="0" smtClean="0"/>
              <a:t> 6          7         </a:t>
            </a:r>
            <a:r>
              <a:rPr lang="tr-TR" sz="1800" b="1" dirty="0"/>
              <a:t>8        </a:t>
            </a:r>
            <a:r>
              <a:rPr lang="tr-TR" sz="1800" b="1" dirty="0" smtClean="0"/>
              <a:t>  9       </a:t>
            </a:r>
            <a:r>
              <a:rPr lang="tr-TR" sz="1800" b="1" dirty="0"/>
              <a:t>10   </a:t>
            </a:r>
            <a:r>
              <a:rPr lang="tr-TR" sz="1800" b="1" dirty="0" err="1"/>
              <a:t>dB</a:t>
            </a:r>
            <a:r>
              <a:rPr lang="tr-TR" sz="1800" b="1" dirty="0"/>
              <a:t> A</a:t>
            </a:r>
          </a:p>
        </p:txBody>
      </p:sp>
      <p:sp>
        <p:nvSpPr>
          <p:cNvPr id="379987" name="Text Box 83"/>
          <p:cNvSpPr txBox="1">
            <a:spLocks noChangeArrowheads="1"/>
          </p:cNvSpPr>
          <p:nvPr/>
        </p:nvSpPr>
        <p:spPr bwMode="auto">
          <a:xfrm>
            <a:off x="790576" y="3781426"/>
            <a:ext cx="358775" cy="366713"/>
          </a:xfrm>
          <a:prstGeom prst="rect">
            <a:avLst/>
          </a:prstGeom>
          <a:noFill/>
          <a:ln w="9525">
            <a:noFill/>
            <a:miter lim="800000"/>
            <a:headEnd/>
            <a:tailEnd/>
          </a:ln>
          <a:effectLst/>
        </p:spPr>
        <p:txBody>
          <a:bodyPr>
            <a:spAutoFit/>
          </a:bodyPr>
          <a:lstStyle/>
          <a:p>
            <a:pPr algn="r">
              <a:spcBef>
                <a:spcPct val="50000"/>
              </a:spcBef>
            </a:pPr>
            <a:r>
              <a:rPr lang="tr-TR" sz="1800" b="1"/>
              <a:t>1</a:t>
            </a:r>
          </a:p>
        </p:txBody>
      </p:sp>
      <p:sp>
        <p:nvSpPr>
          <p:cNvPr id="379988" name="Text Box 84"/>
          <p:cNvSpPr txBox="1">
            <a:spLocks noChangeArrowheads="1"/>
          </p:cNvSpPr>
          <p:nvPr/>
        </p:nvSpPr>
        <p:spPr bwMode="auto">
          <a:xfrm>
            <a:off x="792163" y="4862513"/>
            <a:ext cx="358775" cy="366713"/>
          </a:xfrm>
          <a:prstGeom prst="rect">
            <a:avLst/>
          </a:prstGeom>
          <a:noFill/>
          <a:ln w="9525">
            <a:noFill/>
            <a:miter lim="800000"/>
            <a:headEnd/>
            <a:tailEnd/>
          </a:ln>
          <a:effectLst/>
        </p:spPr>
        <p:txBody>
          <a:bodyPr>
            <a:spAutoFit/>
          </a:bodyPr>
          <a:lstStyle/>
          <a:p>
            <a:pPr algn="r">
              <a:spcBef>
                <a:spcPct val="50000"/>
              </a:spcBef>
            </a:pPr>
            <a:r>
              <a:rPr lang="tr-TR" sz="1800" b="1"/>
              <a:t>0</a:t>
            </a:r>
          </a:p>
        </p:txBody>
      </p:sp>
      <p:sp>
        <p:nvSpPr>
          <p:cNvPr id="379989" name="Text Box 85"/>
          <p:cNvSpPr txBox="1">
            <a:spLocks noChangeArrowheads="1"/>
          </p:cNvSpPr>
          <p:nvPr/>
        </p:nvSpPr>
        <p:spPr bwMode="auto">
          <a:xfrm>
            <a:off x="792163" y="2701926"/>
            <a:ext cx="358775" cy="366713"/>
          </a:xfrm>
          <a:prstGeom prst="rect">
            <a:avLst/>
          </a:prstGeom>
          <a:noFill/>
          <a:ln w="9525">
            <a:noFill/>
            <a:miter lim="800000"/>
            <a:headEnd/>
            <a:tailEnd/>
          </a:ln>
          <a:effectLst/>
        </p:spPr>
        <p:txBody>
          <a:bodyPr>
            <a:spAutoFit/>
          </a:bodyPr>
          <a:lstStyle/>
          <a:p>
            <a:pPr algn="r">
              <a:spcBef>
                <a:spcPct val="50000"/>
              </a:spcBef>
            </a:pPr>
            <a:r>
              <a:rPr lang="tr-TR" sz="1800" b="1"/>
              <a:t>2</a:t>
            </a:r>
          </a:p>
        </p:txBody>
      </p:sp>
      <p:sp>
        <p:nvSpPr>
          <p:cNvPr id="379990" name="Text Box 86"/>
          <p:cNvSpPr txBox="1">
            <a:spLocks noChangeArrowheads="1"/>
          </p:cNvSpPr>
          <p:nvPr/>
        </p:nvSpPr>
        <p:spPr bwMode="auto">
          <a:xfrm>
            <a:off x="792163" y="1614488"/>
            <a:ext cx="358775" cy="366713"/>
          </a:xfrm>
          <a:prstGeom prst="rect">
            <a:avLst/>
          </a:prstGeom>
          <a:noFill/>
          <a:ln w="9525">
            <a:noFill/>
            <a:miter lim="800000"/>
            <a:headEnd/>
            <a:tailEnd/>
          </a:ln>
          <a:effectLst/>
        </p:spPr>
        <p:txBody>
          <a:bodyPr>
            <a:spAutoFit/>
          </a:bodyPr>
          <a:lstStyle/>
          <a:p>
            <a:pPr algn="r">
              <a:spcBef>
                <a:spcPct val="50000"/>
              </a:spcBef>
            </a:pPr>
            <a:r>
              <a:rPr lang="tr-TR" sz="1800" b="1"/>
              <a:t>3</a:t>
            </a:r>
          </a:p>
        </p:txBody>
      </p:sp>
      <p:sp>
        <p:nvSpPr>
          <p:cNvPr id="379991" name="Text Box 87"/>
          <p:cNvSpPr txBox="1">
            <a:spLocks noChangeArrowheads="1"/>
          </p:cNvSpPr>
          <p:nvPr/>
        </p:nvSpPr>
        <p:spPr bwMode="auto">
          <a:xfrm>
            <a:off x="611188" y="1262063"/>
            <a:ext cx="720725" cy="366713"/>
          </a:xfrm>
          <a:prstGeom prst="rect">
            <a:avLst/>
          </a:prstGeom>
          <a:noFill/>
          <a:ln w="9525">
            <a:noFill/>
            <a:miter lim="800000"/>
            <a:headEnd/>
            <a:tailEnd/>
          </a:ln>
          <a:effectLst/>
        </p:spPr>
        <p:txBody>
          <a:bodyPr>
            <a:spAutoFit/>
          </a:bodyPr>
          <a:lstStyle/>
          <a:p>
            <a:pPr algn="l">
              <a:spcBef>
                <a:spcPct val="50000"/>
              </a:spcBef>
            </a:pPr>
            <a:r>
              <a:rPr lang="tr-TR" sz="1800" b="1" dirty="0" err="1"/>
              <a:t>dB</a:t>
            </a:r>
            <a:r>
              <a:rPr lang="tr-TR" sz="1800" b="1" dirty="0"/>
              <a:t> A</a:t>
            </a:r>
          </a:p>
        </p:txBody>
      </p:sp>
      <p:sp>
        <p:nvSpPr>
          <p:cNvPr id="379992" name="Text Box 88"/>
          <p:cNvSpPr txBox="1">
            <a:spLocks noChangeArrowheads="1"/>
          </p:cNvSpPr>
          <p:nvPr/>
        </p:nvSpPr>
        <p:spPr bwMode="auto">
          <a:xfrm>
            <a:off x="2051051" y="1081088"/>
            <a:ext cx="4321175" cy="400110"/>
          </a:xfrm>
          <a:prstGeom prst="rect">
            <a:avLst/>
          </a:prstGeom>
          <a:noFill/>
          <a:ln w="9525">
            <a:noFill/>
            <a:miter lim="800000"/>
            <a:headEnd/>
            <a:tailEnd/>
          </a:ln>
          <a:effectLst/>
        </p:spPr>
        <p:txBody>
          <a:bodyPr>
            <a:spAutoFit/>
          </a:bodyPr>
          <a:lstStyle/>
          <a:p>
            <a:pPr algn="l">
              <a:spcBef>
                <a:spcPct val="50000"/>
              </a:spcBef>
            </a:pPr>
            <a:r>
              <a:rPr lang="tr-TR" sz="1800" b="1" dirty="0" smtClean="0"/>
              <a:t>        </a:t>
            </a:r>
            <a:r>
              <a:rPr lang="tr-TR" sz="2000" b="1" dirty="0" smtClean="0"/>
              <a:t>YÜKSEK </a:t>
            </a:r>
            <a:r>
              <a:rPr lang="tr-TR" sz="2000" b="1" dirty="0"/>
              <a:t>SESE EKLENECEK DEĞER</a:t>
            </a:r>
          </a:p>
        </p:txBody>
      </p:sp>
      <p:sp>
        <p:nvSpPr>
          <p:cNvPr id="379993" name="Freeform 89"/>
          <p:cNvSpPr>
            <a:spLocks/>
          </p:cNvSpPr>
          <p:nvPr/>
        </p:nvSpPr>
        <p:spPr bwMode="auto">
          <a:xfrm>
            <a:off x="1163659" y="1714488"/>
            <a:ext cx="6480175" cy="3060700"/>
          </a:xfrm>
          <a:custGeom>
            <a:avLst/>
            <a:gdLst/>
            <a:ahLst/>
            <a:cxnLst>
              <a:cxn ang="0">
                <a:pos x="0" y="0"/>
              </a:cxn>
              <a:cxn ang="0">
                <a:pos x="681" y="454"/>
              </a:cxn>
              <a:cxn ang="0">
                <a:pos x="1588" y="1021"/>
              </a:cxn>
              <a:cxn ang="0">
                <a:pos x="2382" y="1361"/>
              </a:cxn>
              <a:cxn ang="0">
                <a:pos x="3969" y="1815"/>
              </a:cxn>
            </a:cxnLst>
            <a:rect l="0" t="0" r="r" b="b"/>
            <a:pathLst>
              <a:path w="3969" h="1815">
                <a:moveTo>
                  <a:pt x="0" y="0"/>
                </a:moveTo>
                <a:cubicBezTo>
                  <a:pt x="208" y="142"/>
                  <a:pt x="416" y="284"/>
                  <a:pt x="681" y="454"/>
                </a:cubicBezTo>
                <a:cubicBezTo>
                  <a:pt x="946" y="624"/>
                  <a:pt x="1304" y="870"/>
                  <a:pt x="1588" y="1021"/>
                </a:cubicBezTo>
                <a:cubicBezTo>
                  <a:pt x="1872" y="1172"/>
                  <a:pt x="1985" y="1229"/>
                  <a:pt x="2382" y="1361"/>
                </a:cubicBezTo>
                <a:cubicBezTo>
                  <a:pt x="2779" y="1493"/>
                  <a:pt x="3374" y="1654"/>
                  <a:pt x="3969" y="1815"/>
                </a:cubicBezTo>
              </a:path>
            </a:pathLst>
          </a:custGeom>
          <a:noFill/>
          <a:ln w="38100" cmpd="sng">
            <a:solidFill>
              <a:srgbClr val="FF0000"/>
            </a:solidFill>
            <a:round/>
            <a:headEnd/>
            <a:tailEnd/>
          </a:ln>
          <a:effectLst/>
        </p:spPr>
        <p:txBody>
          <a:bodyPr/>
          <a:lstStyle/>
          <a:p>
            <a:endParaRPr lang="tr-TR"/>
          </a:p>
        </p:txBody>
      </p:sp>
    </p:spTree>
    <p:extLst>
      <p:ext uri="{BB962C8B-B14F-4D97-AF65-F5344CB8AC3E}">
        <p14:creationId xmlns:p14="http://schemas.microsoft.com/office/powerpoint/2010/main" val="21817504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511300" y="785794"/>
            <a:ext cx="6121400" cy="415498"/>
          </a:xfrm>
          <a:prstGeom prst="rect">
            <a:avLst/>
          </a:prstGeom>
          <a:noFill/>
          <a:ln w="9525">
            <a:noFill/>
            <a:miter lim="800000"/>
            <a:headEnd/>
            <a:tailEnd/>
          </a:ln>
          <a:effectLst/>
        </p:spPr>
        <p:txBody>
          <a:bodyPr bIns="0">
            <a:spAutoFit/>
          </a:bodyPr>
          <a:lstStyle/>
          <a:p>
            <a:pPr algn="ctr"/>
            <a:r>
              <a:rPr lang="tr-TR" sz="2400" b="1" dirty="0">
                <a:latin typeface="Verdana" pitchFamily="34" charset="0"/>
              </a:rPr>
              <a:t>Gürültü sonucu işitme kaybı</a:t>
            </a:r>
          </a:p>
        </p:txBody>
      </p:sp>
      <p:sp>
        <p:nvSpPr>
          <p:cNvPr id="128003" name="Rectangle 3"/>
          <p:cNvSpPr>
            <a:spLocks noChangeArrowheads="1"/>
          </p:cNvSpPr>
          <p:nvPr/>
        </p:nvSpPr>
        <p:spPr bwMode="auto">
          <a:xfrm>
            <a:off x="250825" y="1357298"/>
            <a:ext cx="8642350" cy="4459169"/>
          </a:xfrm>
          <a:prstGeom prst="rect">
            <a:avLst/>
          </a:prstGeom>
          <a:noFill/>
          <a:ln w="9525">
            <a:solidFill>
              <a:schemeClr val="bg1"/>
            </a:solidFill>
            <a:miter lim="800000"/>
            <a:headEnd/>
            <a:tailEnd/>
          </a:ln>
          <a:effectLst/>
        </p:spPr>
        <p:txBody>
          <a:bodyPr bIns="0">
            <a:spAutoFit/>
          </a:bodyPr>
          <a:lstStyle/>
          <a:p>
            <a:r>
              <a:rPr lang="tr-TR" sz="2000" b="1" dirty="0" smtClean="0">
                <a:latin typeface="Verdana" pitchFamily="34" charset="0"/>
              </a:rPr>
              <a:t>İç kulaktaki sinir hücreleri zarar uğrar ve işitme merkezi bozulur.</a:t>
            </a:r>
          </a:p>
          <a:p>
            <a:r>
              <a:rPr lang="tr-TR" sz="2000" b="1" dirty="0" smtClean="0">
                <a:latin typeface="Verdana" pitchFamily="34" charset="0"/>
              </a:rPr>
              <a:t>Sonuç; Genellikle 2 taraflı ve geri dönüşümsüz işitme yitimi…</a:t>
            </a:r>
          </a:p>
          <a:p>
            <a:endParaRPr lang="tr-TR" sz="2000" b="1" dirty="0" smtClean="0">
              <a:latin typeface="Verdana" pitchFamily="34" charset="0"/>
            </a:endParaRPr>
          </a:p>
          <a:p>
            <a:r>
              <a:rPr lang="tr-TR" sz="2000" b="1" dirty="0" smtClean="0">
                <a:latin typeface="Verdana" pitchFamily="34" charset="0"/>
              </a:rPr>
              <a:t>Maruz </a:t>
            </a:r>
            <a:r>
              <a:rPr lang="tr-TR" sz="2000" b="1" dirty="0">
                <a:latin typeface="Verdana" pitchFamily="34" charset="0"/>
              </a:rPr>
              <a:t>kalma sona erdikten sonra </a:t>
            </a:r>
            <a:r>
              <a:rPr lang="tr-TR" sz="2000" b="1" dirty="0" smtClean="0">
                <a:latin typeface="Verdana" pitchFamily="34" charset="0"/>
              </a:rPr>
              <a:t>ilerlemez!  </a:t>
            </a:r>
          </a:p>
          <a:p>
            <a:endParaRPr lang="tr-TR" sz="2000" b="1" dirty="0" smtClean="0">
              <a:latin typeface="Verdana" pitchFamily="34" charset="0"/>
            </a:endParaRPr>
          </a:p>
          <a:p>
            <a:r>
              <a:rPr lang="tr-TR" sz="2000" b="1" dirty="0" smtClean="0">
                <a:latin typeface="Verdana" pitchFamily="34" charset="0"/>
              </a:rPr>
              <a:t>Gürültüye </a:t>
            </a:r>
            <a:r>
              <a:rPr lang="tr-TR" sz="2000" b="1" dirty="0">
                <a:latin typeface="Verdana" pitchFamily="34" charset="0"/>
              </a:rPr>
              <a:t>uzun süre maruz kalmada iki dönem vardır :  </a:t>
            </a:r>
          </a:p>
          <a:p>
            <a:r>
              <a:rPr lang="tr-TR" sz="2000" b="1" dirty="0">
                <a:solidFill>
                  <a:srgbClr val="000066"/>
                </a:solidFill>
                <a:latin typeface="Verdana" pitchFamily="34" charset="0"/>
              </a:rPr>
              <a:t>a. İşitme yorgunluğu:</a:t>
            </a:r>
            <a:r>
              <a:rPr lang="tr-TR" sz="2000" b="1" dirty="0">
                <a:latin typeface="Verdana" pitchFamily="34" charset="0"/>
              </a:rPr>
              <a:t> </a:t>
            </a:r>
            <a:r>
              <a:rPr lang="tr-TR" sz="2000" b="1" dirty="0" smtClean="0">
                <a:latin typeface="Verdana" pitchFamily="34" charset="0"/>
              </a:rPr>
              <a:t>Geçici </a:t>
            </a:r>
            <a:r>
              <a:rPr lang="tr-TR" sz="2000" b="1" dirty="0">
                <a:latin typeface="Verdana" pitchFamily="34" charset="0"/>
              </a:rPr>
              <a:t>bir işitme azlığıdır</a:t>
            </a:r>
          </a:p>
          <a:p>
            <a:r>
              <a:rPr lang="tr-TR" sz="2000" b="1" dirty="0">
                <a:solidFill>
                  <a:srgbClr val="000066"/>
                </a:solidFill>
                <a:latin typeface="Verdana" pitchFamily="34" charset="0"/>
              </a:rPr>
              <a:t>b. </a:t>
            </a:r>
            <a:r>
              <a:rPr lang="tr-TR" sz="2000" b="1" dirty="0" err="1">
                <a:solidFill>
                  <a:srgbClr val="000066"/>
                </a:solidFill>
                <a:latin typeface="Verdana" pitchFamily="34" charset="0"/>
              </a:rPr>
              <a:t>Manifestasyon</a:t>
            </a:r>
            <a:r>
              <a:rPr lang="tr-TR" sz="2000" b="1" dirty="0">
                <a:solidFill>
                  <a:srgbClr val="000066"/>
                </a:solidFill>
                <a:latin typeface="Verdana" pitchFamily="34" charset="0"/>
              </a:rPr>
              <a:t> dönemi:</a:t>
            </a:r>
            <a:r>
              <a:rPr lang="tr-TR" sz="2000" b="1" dirty="0">
                <a:latin typeface="Verdana" pitchFamily="34" charset="0"/>
              </a:rPr>
              <a:t> </a:t>
            </a:r>
            <a:r>
              <a:rPr lang="tr-TR" sz="2000" b="1" dirty="0" smtClean="0">
                <a:latin typeface="Verdana" pitchFamily="34" charset="0"/>
              </a:rPr>
              <a:t>Geri dönmeyen işitme yitimi  </a:t>
            </a:r>
            <a:endParaRPr lang="tr-TR" sz="2000" b="1" dirty="0">
              <a:latin typeface="Verdana" pitchFamily="34" charset="0"/>
            </a:endParaRPr>
          </a:p>
          <a:p>
            <a:endParaRPr lang="tr-TR" b="1" i="1" dirty="0">
              <a:latin typeface="Verdana" pitchFamily="34" charset="0"/>
            </a:endParaRPr>
          </a:p>
          <a:p>
            <a:pPr>
              <a:lnSpc>
                <a:spcPct val="150000"/>
              </a:lnSpc>
            </a:pPr>
            <a:r>
              <a:rPr lang="tr-TR" sz="1600" b="1" i="1" dirty="0" err="1">
                <a:latin typeface="Verdana" pitchFamily="34" charset="0"/>
              </a:rPr>
              <a:t>Odiyogramda</a:t>
            </a:r>
            <a:r>
              <a:rPr lang="tr-TR" sz="1600" b="1" i="1" dirty="0">
                <a:latin typeface="Verdana" pitchFamily="34" charset="0"/>
              </a:rPr>
              <a:t> tipik olarak başlangıçta 4000 Hz.lik frekanslarda </a:t>
            </a:r>
            <a:r>
              <a:rPr lang="tr-TR" sz="1600" b="1" i="1" dirty="0" smtClean="0">
                <a:latin typeface="Verdana" pitchFamily="34" charset="0"/>
              </a:rPr>
              <a:t>çentik görülür</a:t>
            </a:r>
            <a:r>
              <a:rPr lang="tr-TR" sz="1600" b="1" i="1" dirty="0">
                <a:latin typeface="Verdana" pitchFamily="34" charset="0"/>
              </a:rPr>
              <a:t>, </a:t>
            </a:r>
            <a:r>
              <a:rPr lang="tr-TR" sz="1600" b="1" i="1" dirty="0" smtClean="0">
                <a:latin typeface="Verdana" pitchFamily="34" charset="0"/>
              </a:rPr>
              <a:t>Sonra </a:t>
            </a:r>
            <a:r>
              <a:rPr lang="tr-TR" sz="1600" b="1" i="1" dirty="0">
                <a:latin typeface="Verdana" pitchFamily="34" charset="0"/>
              </a:rPr>
              <a:t>bu 500-2000 </a:t>
            </a:r>
            <a:r>
              <a:rPr lang="tr-TR" sz="1600" b="1" i="1" dirty="0" smtClean="0">
                <a:latin typeface="Verdana" pitchFamily="34" charset="0"/>
              </a:rPr>
              <a:t>Hz.lik </a:t>
            </a:r>
            <a:r>
              <a:rPr lang="tr-TR" sz="1600" b="1" i="1" dirty="0">
                <a:latin typeface="Verdana" pitchFamily="34" charset="0"/>
              </a:rPr>
              <a:t>frekans alanlarına da yayılır; </a:t>
            </a:r>
            <a:r>
              <a:rPr lang="tr-TR" sz="1600" b="1" i="1" dirty="0" smtClean="0">
                <a:latin typeface="Verdana" pitchFamily="34" charset="0"/>
              </a:rPr>
              <a:t>Bu </a:t>
            </a:r>
            <a:r>
              <a:rPr lang="tr-TR" sz="1600" b="1" i="1" dirty="0">
                <a:latin typeface="Verdana" pitchFamily="34" charset="0"/>
              </a:rPr>
              <a:t>alanlarda ortalama 35 desibellik bir işitme azalmasına uyar.</a:t>
            </a:r>
          </a:p>
        </p:txBody>
      </p:sp>
    </p:spTree>
    <p:extLst>
      <p:ext uri="{BB962C8B-B14F-4D97-AF65-F5344CB8AC3E}">
        <p14:creationId xmlns:p14="http://schemas.microsoft.com/office/powerpoint/2010/main" val="376436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411413" y="1412875"/>
            <a:ext cx="4703762" cy="3929063"/>
            <a:chOff x="1292" y="686"/>
            <a:chExt cx="3055" cy="3261"/>
          </a:xfrm>
        </p:grpSpPr>
        <p:sp>
          <p:nvSpPr>
            <p:cNvPr id="420870" name="Rectangle 4"/>
            <p:cNvSpPr>
              <a:spLocks noChangeArrowheads="1"/>
            </p:cNvSpPr>
            <p:nvPr/>
          </p:nvSpPr>
          <p:spPr bwMode="auto">
            <a:xfrm>
              <a:off x="3837"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1" name="Rectangle 5"/>
            <p:cNvSpPr>
              <a:spLocks noChangeArrowheads="1"/>
            </p:cNvSpPr>
            <p:nvPr/>
          </p:nvSpPr>
          <p:spPr bwMode="auto">
            <a:xfrm>
              <a:off x="3328"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2" name="Rectangle 6"/>
            <p:cNvSpPr>
              <a:spLocks noChangeArrowheads="1"/>
            </p:cNvSpPr>
            <p:nvPr/>
          </p:nvSpPr>
          <p:spPr bwMode="auto">
            <a:xfrm>
              <a:off x="2819"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3" name="Rectangle 7"/>
            <p:cNvSpPr>
              <a:spLocks noChangeArrowheads="1"/>
            </p:cNvSpPr>
            <p:nvPr/>
          </p:nvSpPr>
          <p:spPr bwMode="auto">
            <a:xfrm>
              <a:off x="2310"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4" name="Rectangle 8"/>
            <p:cNvSpPr>
              <a:spLocks noChangeArrowheads="1"/>
            </p:cNvSpPr>
            <p:nvPr/>
          </p:nvSpPr>
          <p:spPr bwMode="auto">
            <a:xfrm>
              <a:off x="1801"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5" name="Rectangle 9"/>
            <p:cNvSpPr>
              <a:spLocks noChangeArrowheads="1"/>
            </p:cNvSpPr>
            <p:nvPr/>
          </p:nvSpPr>
          <p:spPr bwMode="auto">
            <a:xfrm>
              <a:off x="1292" y="362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6" name="Rectangle 10"/>
            <p:cNvSpPr>
              <a:spLocks noChangeArrowheads="1"/>
            </p:cNvSpPr>
            <p:nvPr/>
          </p:nvSpPr>
          <p:spPr bwMode="auto">
            <a:xfrm>
              <a:off x="3837"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7" name="Rectangle 11"/>
            <p:cNvSpPr>
              <a:spLocks noChangeArrowheads="1"/>
            </p:cNvSpPr>
            <p:nvPr/>
          </p:nvSpPr>
          <p:spPr bwMode="auto">
            <a:xfrm>
              <a:off x="3328"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8" name="Rectangle 12"/>
            <p:cNvSpPr>
              <a:spLocks noChangeArrowheads="1"/>
            </p:cNvSpPr>
            <p:nvPr/>
          </p:nvSpPr>
          <p:spPr bwMode="auto">
            <a:xfrm>
              <a:off x="2819"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79" name="Rectangle 13"/>
            <p:cNvSpPr>
              <a:spLocks noChangeArrowheads="1"/>
            </p:cNvSpPr>
            <p:nvPr/>
          </p:nvSpPr>
          <p:spPr bwMode="auto">
            <a:xfrm>
              <a:off x="2310"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0" name="Rectangle 14"/>
            <p:cNvSpPr>
              <a:spLocks noChangeArrowheads="1"/>
            </p:cNvSpPr>
            <p:nvPr/>
          </p:nvSpPr>
          <p:spPr bwMode="auto">
            <a:xfrm>
              <a:off x="1801"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1" name="Rectangle 15"/>
            <p:cNvSpPr>
              <a:spLocks noChangeArrowheads="1"/>
            </p:cNvSpPr>
            <p:nvPr/>
          </p:nvSpPr>
          <p:spPr bwMode="auto">
            <a:xfrm>
              <a:off x="1292" y="329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2" name="Rectangle 16"/>
            <p:cNvSpPr>
              <a:spLocks noChangeArrowheads="1"/>
            </p:cNvSpPr>
            <p:nvPr/>
          </p:nvSpPr>
          <p:spPr bwMode="auto">
            <a:xfrm>
              <a:off x="3837"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3" name="Rectangle 17"/>
            <p:cNvSpPr>
              <a:spLocks noChangeArrowheads="1"/>
            </p:cNvSpPr>
            <p:nvPr/>
          </p:nvSpPr>
          <p:spPr bwMode="auto">
            <a:xfrm>
              <a:off x="3328"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4" name="Rectangle 18"/>
            <p:cNvSpPr>
              <a:spLocks noChangeArrowheads="1"/>
            </p:cNvSpPr>
            <p:nvPr/>
          </p:nvSpPr>
          <p:spPr bwMode="auto">
            <a:xfrm>
              <a:off x="2819"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5" name="Rectangle 19"/>
            <p:cNvSpPr>
              <a:spLocks noChangeArrowheads="1"/>
            </p:cNvSpPr>
            <p:nvPr/>
          </p:nvSpPr>
          <p:spPr bwMode="auto">
            <a:xfrm>
              <a:off x="2310"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6" name="Rectangle 20"/>
            <p:cNvSpPr>
              <a:spLocks noChangeArrowheads="1"/>
            </p:cNvSpPr>
            <p:nvPr/>
          </p:nvSpPr>
          <p:spPr bwMode="auto">
            <a:xfrm>
              <a:off x="1801"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7" name="Rectangle 21"/>
            <p:cNvSpPr>
              <a:spLocks noChangeArrowheads="1"/>
            </p:cNvSpPr>
            <p:nvPr/>
          </p:nvSpPr>
          <p:spPr bwMode="auto">
            <a:xfrm>
              <a:off x="1292" y="296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8" name="Rectangle 22"/>
            <p:cNvSpPr>
              <a:spLocks noChangeArrowheads="1"/>
            </p:cNvSpPr>
            <p:nvPr/>
          </p:nvSpPr>
          <p:spPr bwMode="auto">
            <a:xfrm>
              <a:off x="3837"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89" name="Rectangle 23"/>
            <p:cNvSpPr>
              <a:spLocks noChangeArrowheads="1"/>
            </p:cNvSpPr>
            <p:nvPr/>
          </p:nvSpPr>
          <p:spPr bwMode="auto">
            <a:xfrm>
              <a:off x="3328"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0" name="Rectangle 24"/>
            <p:cNvSpPr>
              <a:spLocks noChangeArrowheads="1"/>
            </p:cNvSpPr>
            <p:nvPr/>
          </p:nvSpPr>
          <p:spPr bwMode="auto">
            <a:xfrm>
              <a:off x="2819"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1" name="Rectangle 25"/>
            <p:cNvSpPr>
              <a:spLocks noChangeArrowheads="1"/>
            </p:cNvSpPr>
            <p:nvPr/>
          </p:nvSpPr>
          <p:spPr bwMode="auto">
            <a:xfrm>
              <a:off x="2310"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2" name="Rectangle 26"/>
            <p:cNvSpPr>
              <a:spLocks noChangeArrowheads="1"/>
            </p:cNvSpPr>
            <p:nvPr/>
          </p:nvSpPr>
          <p:spPr bwMode="auto">
            <a:xfrm>
              <a:off x="1801"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3" name="Rectangle 27"/>
            <p:cNvSpPr>
              <a:spLocks noChangeArrowheads="1"/>
            </p:cNvSpPr>
            <p:nvPr/>
          </p:nvSpPr>
          <p:spPr bwMode="auto">
            <a:xfrm>
              <a:off x="1292" y="264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4" name="Rectangle 28"/>
            <p:cNvSpPr>
              <a:spLocks noChangeArrowheads="1"/>
            </p:cNvSpPr>
            <p:nvPr/>
          </p:nvSpPr>
          <p:spPr bwMode="auto">
            <a:xfrm>
              <a:off x="3837"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5" name="Rectangle 29"/>
            <p:cNvSpPr>
              <a:spLocks noChangeArrowheads="1"/>
            </p:cNvSpPr>
            <p:nvPr/>
          </p:nvSpPr>
          <p:spPr bwMode="auto">
            <a:xfrm>
              <a:off x="3328"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6" name="Rectangle 30"/>
            <p:cNvSpPr>
              <a:spLocks noChangeArrowheads="1"/>
            </p:cNvSpPr>
            <p:nvPr/>
          </p:nvSpPr>
          <p:spPr bwMode="auto">
            <a:xfrm>
              <a:off x="2819"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7" name="Rectangle 31"/>
            <p:cNvSpPr>
              <a:spLocks noChangeArrowheads="1"/>
            </p:cNvSpPr>
            <p:nvPr/>
          </p:nvSpPr>
          <p:spPr bwMode="auto">
            <a:xfrm>
              <a:off x="2310"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8" name="Rectangle 32"/>
            <p:cNvSpPr>
              <a:spLocks noChangeArrowheads="1"/>
            </p:cNvSpPr>
            <p:nvPr/>
          </p:nvSpPr>
          <p:spPr bwMode="auto">
            <a:xfrm>
              <a:off x="1801"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899" name="Rectangle 33"/>
            <p:cNvSpPr>
              <a:spLocks noChangeArrowheads="1"/>
            </p:cNvSpPr>
            <p:nvPr/>
          </p:nvSpPr>
          <p:spPr bwMode="auto">
            <a:xfrm>
              <a:off x="1292" y="231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0" name="Rectangle 34"/>
            <p:cNvSpPr>
              <a:spLocks noChangeArrowheads="1"/>
            </p:cNvSpPr>
            <p:nvPr/>
          </p:nvSpPr>
          <p:spPr bwMode="auto">
            <a:xfrm>
              <a:off x="3837"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1" name="Rectangle 35"/>
            <p:cNvSpPr>
              <a:spLocks noChangeArrowheads="1"/>
            </p:cNvSpPr>
            <p:nvPr/>
          </p:nvSpPr>
          <p:spPr bwMode="auto">
            <a:xfrm>
              <a:off x="3328"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2" name="Rectangle 36"/>
            <p:cNvSpPr>
              <a:spLocks noChangeArrowheads="1"/>
            </p:cNvSpPr>
            <p:nvPr/>
          </p:nvSpPr>
          <p:spPr bwMode="auto">
            <a:xfrm>
              <a:off x="2819"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3" name="Rectangle 37"/>
            <p:cNvSpPr>
              <a:spLocks noChangeArrowheads="1"/>
            </p:cNvSpPr>
            <p:nvPr/>
          </p:nvSpPr>
          <p:spPr bwMode="auto">
            <a:xfrm>
              <a:off x="2310"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4" name="Rectangle 38"/>
            <p:cNvSpPr>
              <a:spLocks noChangeArrowheads="1"/>
            </p:cNvSpPr>
            <p:nvPr/>
          </p:nvSpPr>
          <p:spPr bwMode="auto">
            <a:xfrm>
              <a:off x="1801"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5" name="Rectangle 39"/>
            <p:cNvSpPr>
              <a:spLocks noChangeArrowheads="1"/>
            </p:cNvSpPr>
            <p:nvPr/>
          </p:nvSpPr>
          <p:spPr bwMode="auto">
            <a:xfrm>
              <a:off x="1292" y="1990"/>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6" name="Rectangle 40"/>
            <p:cNvSpPr>
              <a:spLocks noChangeArrowheads="1"/>
            </p:cNvSpPr>
            <p:nvPr/>
          </p:nvSpPr>
          <p:spPr bwMode="auto">
            <a:xfrm>
              <a:off x="3837"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7" name="Rectangle 41"/>
            <p:cNvSpPr>
              <a:spLocks noChangeArrowheads="1"/>
            </p:cNvSpPr>
            <p:nvPr/>
          </p:nvSpPr>
          <p:spPr bwMode="auto">
            <a:xfrm>
              <a:off x="3328"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8" name="Rectangle 42"/>
            <p:cNvSpPr>
              <a:spLocks noChangeArrowheads="1"/>
            </p:cNvSpPr>
            <p:nvPr/>
          </p:nvSpPr>
          <p:spPr bwMode="auto">
            <a:xfrm>
              <a:off x="2819"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09" name="Rectangle 43"/>
            <p:cNvSpPr>
              <a:spLocks noChangeArrowheads="1"/>
            </p:cNvSpPr>
            <p:nvPr/>
          </p:nvSpPr>
          <p:spPr bwMode="auto">
            <a:xfrm>
              <a:off x="2310"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0" name="Rectangle 44"/>
            <p:cNvSpPr>
              <a:spLocks noChangeArrowheads="1"/>
            </p:cNvSpPr>
            <p:nvPr/>
          </p:nvSpPr>
          <p:spPr bwMode="auto">
            <a:xfrm>
              <a:off x="1801"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1" name="Rectangle 45"/>
            <p:cNvSpPr>
              <a:spLocks noChangeArrowheads="1"/>
            </p:cNvSpPr>
            <p:nvPr/>
          </p:nvSpPr>
          <p:spPr bwMode="auto">
            <a:xfrm>
              <a:off x="1292" y="1664"/>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2" name="Rectangle 46"/>
            <p:cNvSpPr>
              <a:spLocks noChangeArrowheads="1"/>
            </p:cNvSpPr>
            <p:nvPr/>
          </p:nvSpPr>
          <p:spPr bwMode="auto">
            <a:xfrm>
              <a:off x="3837"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3" name="Rectangle 47"/>
            <p:cNvSpPr>
              <a:spLocks noChangeArrowheads="1"/>
            </p:cNvSpPr>
            <p:nvPr/>
          </p:nvSpPr>
          <p:spPr bwMode="auto">
            <a:xfrm>
              <a:off x="3328"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4" name="Rectangle 48"/>
            <p:cNvSpPr>
              <a:spLocks noChangeArrowheads="1"/>
            </p:cNvSpPr>
            <p:nvPr/>
          </p:nvSpPr>
          <p:spPr bwMode="auto">
            <a:xfrm>
              <a:off x="2819"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5" name="Rectangle 49"/>
            <p:cNvSpPr>
              <a:spLocks noChangeArrowheads="1"/>
            </p:cNvSpPr>
            <p:nvPr/>
          </p:nvSpPr>
          <p:spPr bwMode="auto">
            <a:xfrm>
              <a:off x="2310"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6" name="Rectangle 50"/>
            <p:cNvSpPr>
              <a:spLocks noChangeArrowheads="1"/>
            </p:cNvSpPr>
            <p:nvPr/>
          </p:nvSpPr>
          <p:spPr bwMode="auto">
            <a:xfrm>
              <a:off x="1801"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7" name="Rectangle 51"/>
            <p:cNvSpPr>
              <a:spLocks noChangeArrowheads="1"/>
            </p:cNvSpPr>
            <p:nvPr/>
          </p:nvSpPr>
          <p:spPr bwMode="auto">
            <a:xfrm>
              <a:off x="1292" y="1338"/>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8" name="Rectangle 52"/>
            <p:cNvSpPr>
              <a:spLocks noChangeArrowheads="1"/>
            </p:cNvSpPr>
            <p:nvPr/>
          </p:nvSpPr>
          <p:spPr bwMode="auto">
            <a:xfrm>
              <a:off x="3837"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19" name="Rectangle 53"/>
            <p:cNvSpPr>
              <a:spLocks noChangeArrowheads="1"/>
            </p:cNvSpPr>
            <p:nvPr/>
          </p:nvSpPr>
          <p:spPr bwMode="auto">
            <a:xfrm>
              <a:off x="3328"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0" name="Rectangle 54"/>
            <p:cNvSpPr>
              <a:spLocks noChangeArrowheads="1"/>
            </p:cNvSpPr>
            <p:nvPr/>
          </p:nvSpPr>
          <p:spPr bwMode="auto">
            <a:xfrm>
              <a:off x="2819"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1" name="Rectangle 55"/>
            <p:cNvSpPr>
              <a:spLocks noChangeArrowheads="1"/>
            </p:cNvSpPr>
            <p:nvPr/>
          </p:nvSpPr>
          <p:spPr bwMode="auto">
            <a:xfrm>
              <a:off x="2310"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2" name="Rectangle 56"/>
            <p:cNvSpPr>
              <a:spLocks noChangeArrowheads="1"/>
            </p:cNvSpPr>
            <p:nvPr/>
          </p:nvSpPr>
          <p:spPr bwMode="auto">
            <a:xfrm>
              <a:off x="1801"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3" name="Rectangle 57"/>
            <p:cNvSpPr>
              <a:spLocks noChangeArrowheads="1"/>
            </p:cNvSpPr>
            <p:nvPr/>
          </p:nvSpPr>
          <p:spPr bwMode="auto">
            <a:xfrm>
              <a:off x="1292" y="1012"/>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4" name="Rectangle 58"/>
            <p:cNvSpPr>
              <a:spLocks noChangeArrowheads="1"/>
            </p:cNvSpPr>
            <p:nvPr/>
          </p:nvSpPr>
          <p:spPr bwMode="auto">
            <a:xfrm>
              <a:off x="3837"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5" name="Rectangle 59"/>
            <p:cNvSpPr>
              <a:spLocks noChangeArrowheads="1"/>
            </p:cNvSpPr>
            <p:nvPr/>
          </p:nvSpPr>
          <p:spPr bwMode="auto">
            <a:xfrm>
              <a:off x="3328"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6" name="Rectangle 60"/>
            <p:cNvSpPr>
              <a:spLocks noChangeArrowheads="1"/>
            </p:cNvSpPr>
            <p:nvPr/>
          </p:nvSpPr>
          <p:spPr bwMode="auto">
            <a:xfrm>
              <a:off x="2819"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7" name="Rectangle 61"/>
            <p:cNvSpPr>
              <a:spLocks noChangeArrowheads="1"/>
            </p:cNvSpPr>
            <p:nvPr/>
          </p:nvSpPr>
          <p:spPr bwMode="auto">
            <a:xfrm>
              <a:off x="2310"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8" name="Rectangle 62"/>
            <p:cNvSpPr>
              <a:spLocks noChangeArrowheads="1"/>
            </p:cNvSpPr>
            <p:nvPr/>
          </p:nvSpPr>
          <p:spPr bwMode="auto">
            <a:xfrm>
              <a:off x="1801"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29" name="Rectangle 63"/>
            <p:cNvSpPr>
              <a:spLocks noChangeArrowheads="1"/>
            </p:cNvSpPr>
            <p:nvPr/>
          </p:nvSpPr>
          <p:spPr bwMode="auto">
            <a:xfrm>
              <a:off x="1292" y="686"/>
              <a:ext cx="509" cy="326"/>
            </a:xfrm>
            <a:prstGeom prst="rect">
              <a:avLst/>
            </a:prstGeom>
            <a:solidFill>
              <a:schemeClr val="bg1"/>
            </a:solidFill>
            <a:ln w="12700">
              <a:solidFill>
                <a:schemeClr val="tx1"/>
              </a:solidFill>
              <a:miter lim="800000"/>
              <a:headEnd/>
              <a:tailEnd/>
            </a:ln>
          </p:spPr>
          <p:txBody>
            <a:bodyPr/>
            <a:lstStyle/>
            <a:p>
              <a:pPr>
                <a:spcBef>
                  <a:spcPct val="20000"/>
                </a:spcBef>
              </a:pPr>
              <a:endParaRPr lang="tr-TR" sz="2800" b="1"/>
            </a:p>
          </p:txBody>
        </p:sp>
        <p:sp>
          <p:nvSpPr>
            <p:cNvPr id="420930" name="Line 64"/>
            <p:cNvSpPr>
              <a:spLocks noChangeShapeType="1"/>
            </p:cNvSpPr>
            <p:nvPr/>
          </p:nvSpPr>
          <p:spPr bwMode="auto">
            <a:xfrm>
              <a:off x="1292" y="686"/>
              <a:ext cx="3054" cy="1"/>
            </a:xfrm>
            <a:prstGeom prst="line">
              <a:avLst/>
            </a:prstGeom>
            <a:noFill/>
            <a:ln w="12700" cap="sq">
              <a:solidFill>
                <a:schemeClr val="tx1"/>
              </a:solidFill>
              <a:round/>
              <a:headEnd/>
              <a:tailEnd/>
            </a:ln>
          </p:spPr>
          <p:txBody>
            <a:bodyPr/>
            <a:lstStyle/>
            <a:p>
              <a:endParaRPr lang="tr-TR"/>
            </a:p>
          </p:txBody>
        </p:sp>
        <p:sp>
          <p:nvSpPr>
            <p:cNvPr id="420931" name="Line 65"/>
            <p:cNvSpPr>
              <a:spLocks noChangeShapeType="1"/>
            </p:cNvSpPr>
            <p:nvPr/>
          </p:nvSpPr>
          <p:spPr bwMode="auto">
            <a:xfrm>
              <a:off x="1292" y="1012"/>
              <a:ext cx="3054" cy="1"/>
            </a:xfrm>
            <a:prstGeom prst="line">
              <a:avLst/>
            </a:prstGeom>
            <a:noFill/>
            <a:ln w="12700">
              <a:solidFill>
                <a:schemeClr val="tx1"/>
              </a:solidFill>
              <a:round/>
              <a:headEnd/>
              <a:tailEnd/>
            </a:ln>
          </p:spPr>
          <p:txBody>
            <a:bodyPr/>
            <a:lstStyle/>
            <a:p>
              <a:endParaRPr lang="tr-TR"/>
            </a:p>
          </p:txBody>
        </p:sp>
        <p:sp>
          <p:nvSpPr>
            <p:cNvPr id="420932" name="Line 66"/>
            <p:cNvSpPr>
              <a:spLocks noChangeShapeType="1"/>
            </p:cNvSpPr>
            <p:nvPr/>
          </p:nvSpPr>
          <p:spPr bwMode="auto">
            <a:xfrm>
              <a:off x="1292" y="1338"/>
              <a:ext cx="3054" cy="1"/>
            </a:xfrm>
            <a:prstGeom prst="line">
              <a:avLst/>
            </a:prstGeom>
            <a:noFill/>
            <a:ln w="12700">
              <a:solidFill>
                <a:schemeClr val="tx1"/>
              </a:solidFill>
              <a:round/>
              <a:headEnd/>
              <a:tailEnd/>
            </a:ln>
          </p:spPr>
          <p:txBody>
            <a:bodyPr/>
            <a:lstStyle/>
            <a:p>
              <a:endParaRPr lang="tr-TR"/>
            </a:p>
          </p:txBody>
        </p:sp>
        <p:sp>
          <p:nvSpPr>
            <p:cNvPr id="420933" name="Line 67"/>
            <p:cNvSpPr>
              <a:spLocks noChangeShapeType="1"/>
            </p:cNvSpPr>
            <p:nvPr/>
          </p:nvSpPr>
          <p:spPr bwMode="auto">
            <a:xfrm>
              <a:off x="1292" y="1664"/>
              <a:ext cx="3054" cy="1"/>
            </a:xfrm>
            <a:prstGeom prst="line">
              <a:avLst/>
            </a:prstGeom>
            <a:noFill/>
            <a:ln w="38100">
              <a:solidFill>
                <a:schemeClr val="tx1"/>
              </a:solidFill>
              <a:round/>
              <a:headEnd/>
              <a:tailEnd/>
            </a:ln>
          </p:spPr>
          <p:txBody>
            <a:bodyPr/>
            <a:lstStyle/>
            <a:p>
              <a:endParaRPr lang="tr-TR"/>
            </a:p>
          </p:txBody>
        </p:sp>
        <p:sp>
          <p:nvSpPr>
            <p:cNvPr id="420934" name="Line 68"/>
            <p:cNvSpPr>
              <a:spLocks noChangeShapeType="1"/>
            </p:cNvSpPr>
            <p:nvPr/>
          </p:nvSpPr>
          <p:spPr bwMode="auto">
            <a:xfrm>
              <a:off x="1292" y="1990"/>
              <a:ext cx="3054" cy="1"/>
            </a:xfrm>
            <a:prstGeom prst="line">
              <a:avLst/>
            </a:prstGeom>
            <a:noFill/>
            <a:ln w="12700">
              <a:solidFill>
                <a:schemeClr val="tx1"/>
              </a:solidFill>
              <a:round/>
              <a:headEnd/>
              <a:tailEnd/>
            </a:ln>
          </p:spPr>
          <p:txBody>
            <a:bodyPr/>
            <a:lstStyle/>
            <a:p>
              <a:endParaRPr lang="tr-TR"/>
            </a:p>
          </p:txBody>
        </p:sp>
        <p:sp>
          <p:nvSpPr>
            <p:cNvPr id="420935" name="Line 69"/>
            <p:cNvSpPr>
              <a:spLocks noChangeShapeType="1"/>
            </p:cNvSpPr>
            <p:nvPr/>
          </p:nvSpPr>
          <p:spPr bwMode="auto">
            <a:xfrm>
              <a:off x="1292" y="2316"/>
              <a:ext cx="3054" cy="1"/>
            </a:xfrm>
            <a:prstGeom prst="line">
              <a:avLst/>
            </a:prstGeom>
            <a:noFill/>
            <a:ln w="12700">
              <a:solidFill>
                <a:schemeClr val="tx1"/>
              </a:solidFill>
              <a:round/>
              <a:headEnd/>
              <a:tailEnd/>
            </a:ln>
          </p:spPr>
          <p:txBody>
            <a:bodyPr/>
            <a:lstStyle/>
            <a:p>
              <a:endParaRPr lang="tr-TR"/>
            </a:p>
          </p:txBody>
        </p:sp>
        <p:sp>
          <p:nvSpPr>
            <p:cNvPr id="420936" name="Line 70"/>
            <p:cNvSpPr>
              <a:spLocks noChangeShapeType="1"/>
            </p:cNvSpPr>
            <p:nvPr/>
          </p:nvSpPr>
          <p:spPr bwMode="auto">
            <a:xfrm>
              <a:off x="1292" y="2642"/>
              <a:ext cx="3054" cy="1"/>
            </a:xfrm>
            <a:prstGeom prst="line">
              <a:avLst/>
            </a:prstGeom>
            <a:noFill/>
            <a:ln w="12700">
              <a:solidFill>
                <a:schemeClr val="tx1"/>
              </a:solidFill>
              <a:round/>
              <a:headEnd/>
              <a:tailEnd/>
            </a:ln>
          </p:spPr>
          <p:txBody>
            <a:bodyPr/>
            <a:lstStyle/>
            <a:p>
              <a:endParaRPr lang="tr-TR"/>
            </a:p>
          </p:txBody>
        </p:sp>
        <p:sp>
          <p:nvSpPr>
            <p:cNvPr id="420937" name="Line 71"/>
            <p:cNvSpPr>
              <a:spLocks noChangeShapeType="1"/>
            </p:cNvSpPr>
            <p:nvPr/>
          </p:nvSpPr>
          <p:spPr bwMode="auto">
            <a:xfrm>
              <a:off x="1292" y="2968"/>
              <a:ext cx="3054" cy="1"/>
            </a:xfrm>
            <a:prstGeom prst="line">
              <a:avLst/>
            </a:prstGeom>
            <a:noFill/>
            <a:ln w="12700">
              <a:solidFill>
                <a:schemeClr val="tx1"/>
              </a:solidFill>
              <a:round/>
              <a:headEnd/>
              <a:tailEnd/>
            </a:ln>
          </p:spPr>
          <p:txBody>
            <a:bodyPr/>
            <a:lstStyle/>
            <a:p>
              <a:endParaRPr lang="tr-TR"/>
            </a:p>
          </p:txBody>
        </p:sp>
        <p:sp>
          <p:nvSpPr>
            <p:cNvPr id="420938" name="Line 72"/>
            <p:cNvSpPr>
              <a:spLocks noChangeShapeType="1"/>
            </p:cNvSpPr>
            <p:nvPr/>
          </p:nvSpPr>
          <p:spPr bwMode="auto">
            <a:xfrm>
              <a:off x="1292" y="3294"/>
              <a:ext cx="3054" cy="1"/>
            </a:xfrm>
            <a:prstGeom prst="line">
              <a:avLst/>
            </a:prstGeom>
            <a:noFill/>
            <a:ln w="12700">
              <a:solidFill>
                <a:schemeClr val="tx1"/>
              </a:solidFill>
              <a:round/>
              <a:headEnd/>
              <a:tailEnd/>
            </a:ln>
          </p:spPr>
          <p:txBody>
            <a:bodyPr/>
            <a:lstStyle/>
            <a:p>
              <a:endParaRPr lang="tr-TR"/>
            </a:p>
          </p:txBody>
        </p:sp>
        <p:sp>
          <p:nvSpPr>
            <p:cNvPr id="420939" name="Line 73"/>
            <p:cNvSpPr>
              <a:spLocks noChangeShapeType="1"/>
            </p:cNvSpPr>
            <p:nvPr/>
          </p:nvSpPr>
          <p:spPr bwMode="auto">
            <a:xfrm>
              <a:off x="1292" y="3620"/>
              <a:ext cx="3054" cy="1"/>
            </a:xfrm>
            <a:prstGeom prst="line">
              <a:avLst/>
            </a:prstGeom>
            <a:noFill/>
            <a:ln w="12700">
              <a:solidFill>
                <a:schemeClr val="tx1"/>
              </a:solidFill>
              <a:round/>
              <a:headEnd/>
              <a:tailEnd/>
            </a:ln>
          </p:spPr>
          <p:txBody>
            <a:bodyPr/>
            <a:lstStyle/>
            <a:p>
              <a:endParaRPr lang="tr-TR"/>
            </a:p>
          </p:txBody>
        </p:sp>
        <p:sp>
          <p:nvSpPr>
            <p:cNvPr id="420940" name="Line 74"/>
            <p:cNvSpPr>
              <a:spLocks noChangeShapeType="1"/>
            </p:cNvSpPr>
            <p:nvPr/>
          </p:nvSpPr>
          <p:spPr bwMode="auto">
            <a:xfrm>
              <a:off x="1292" y="3946"/>
              <a:ext cx="3054" cy="1"/>
            </a:xfrm>
            <a:prstGeom prst="line">
              <a:avLst/>
            </a:prstGeom>
            <a:noFill/>
            <a:ln w="12700" cap="sq">
              <a:solidFill>
                <a:schemeClr val="tx1"/>
              </a:solidFill>
              <a:round/>
              <a:headEnd/>
              <a:tailEnd/>
            </a:ln>
          </p:spPr>
          <p:txBody>
            <a:bodyPr/>
            <a:lstStyle/>
            <a:p>
              <a:endParaRPr lang="tr-TR"/>
            </a:p>
          </p:txBody>
        </p:sp>
        <p:sp>
          <p:nvSpPr>
            <p:cNvPr id="420941" name="Line 75"/>
            <p:cNvSpPr>
              <a:spLocks noChangeShapeType="1"/>
            </p:cNvSpPr>
            <p:nvPr/>
          </p:nvSpPr>
          <p:spPr bwMode="auto">
            <a:xfrm>
              <a:off x="1292" y="686"/>
              <a:ext cx="1" cy="3260"/>
            </a:xfrm>
            <a:prstGeom prst="line">
              <a:avLst/>
            </a:prstGeom>
            <a:noFill/>
            <a:ln w="12700" cap="sq">
              <a:solidFill>
                <a:schemeClr val="tx1"/>
              </a:solidFill>
              <a:round/>
              <a:headEnd/>
              <a:tailEnd/>
            </a:ln>
          </p:spPr>
          <p:txBody>
            <a:bodyPr/>
            <a:lstStyle/>
            <a:p>
              <a:endParaRPr lang="tr-TR"/>
            </a:p>
          </p:txBody>
        </p:sp>
        <p:sp>
          <p:nvSpPr>
            <p:cNvPr id="420942" name="Line 76"/>
            <p:cNvSpPr>
              <a:spLocks noChangeShapeType="1"/>
            </p:cNvSpPr>
            <p:nvPr/>
          </p:nvSpPr>
          <p:spPr bwMode="auto">
            <a:xfrm>
              <a:off x="1801" y="686"/>
              <a:ext cx="1" cy="3260"/>
            </a:xfrm>
            <a:prstGeom prst="line">
              <a:avLst/>
            </a:prstGeom>
            <a:noFill/>
            <a:ln w="12700">
              <a:solidFill>
                <a:schemeClr val="tx1"/>
              </a:solidFill>
              <a:round/>
              <a:headEnd/>
              <a:tailEnd/>
            </a:ln>
          </p:spPr>
          <p:txBody>
            <a:bodyPr/>
            <a:lstStyle/>
            <a:p>
              <a:endParaRPr lang="tr-TR"/>
            </a:p>
          </p:txBody>
        </p:sp>
        <p:sp>
          <p:nvSpPr>
            <p:cNvPr id="420943" name="Line 77"/>
            <p:cNvSpPr>
              <a:spLocks noChangeShapeType="1"/>
            </p:cNvSpPr>
            <p:nvPr/>
          </p:nvSpPr>
          <p:spPr bwMode="auto">
            <a:xfrm>
              <a:off x="2310" y="686"/>
              <a:ext cx="1" cy="3260"/>
            </a:xfrm>
            <a:prstGeom prst="line">
              <a:avLst/>
            </a:prstGeom>
            <a:noFill/>
            <a:ln w="12700">
              <a:solidFill>
                <a:schemeClr val="tx1"/>
              </a:solidFill>
              <a:round/>
              <a:headEnd/>
              <a:tailEnd/>
            </a:ln>
          </p:spPr>
          <p:txBody>
            <a:bodyPr/>
            <a:lstStyle/>
            <a:p>
              <a:endParaRPr lang="tr-TR"/>
            </a:p>
          </p:txBody>
        </p:sp>
        <p:sp>
          <p:nvSpPr>
            <p:cNvPr id="420944" name="Line 78"/>
            <p:cNvSpPr>
              <a:spLocks noChangeShapeType="1"/>
            </p:cNvSpPr>
            <p:nvPr/>
          </p:nvSpPr>
          <p:spPr bwMode="auto">
            <a:xfrm>
              <a:off x="2819" y="686"/>
              <a:ext cx="1" cy="3260"/>
            </a:xfrm>
            <a:prstGeom prst="line">
              <a:avLst/>
            </a:prstGeom>
            <a:noFill/>
            <a:ln w="38100">
              <a:solidFill>
                <a:schemeClr val="tx1"/>
              </a:solidFill>
              <a:round/>
              <a:headEnd/>
              <a:tailEnd/>
            </a:ln>
          </p:spPr>
          <p:txBody>
            <a:bodyPr/>
            <a:lstStyle/>
            <a:p>
              <a:endParaRPr lang="tr-TR"/>
            </a:p>
          </p:txBody>
        </p:sp>
        <p:sp>
          <p:nvSpPr>
            <p:cNvPr id="420945" name="Line 79"/>
            <p:cNvSpPr>
              <a:spLocks noChangeShapeType="1"/>
            </p:cNvSpPr>
            <p:nvPr/>
          </p:nvSpPr>
          <p:spPr bwMode="auto">
            <a:xfrm>
              <a:off x="3328" y="686"/>
              <a:ext cx="1" cy="3260"/>
            </a:xfrm>
            <a:prstGeom prst="line">
              <a:avLst/>
            </a:prstGeom>
            <a:noFill/>
            <a:ln w="12700">
              <a:solidFill>
                <a:schemeClr val="tx1"/>
              </a:solidFill>
              <a:round/>
              <a:headEnd/>
              <a:tailEnd/>
            </a:ln>
          </p:spPr>
          <p:txBody>
            <a:bodyPr/>
            <a:lstStyle/>
            <a:p>
              <a:endParaRPr lang="tr-TR"/>
            </a:p>
          </p:txBody>
        </p:sp>
        <p:sp>
          <p:nvSpPr>
            <p:cNvPr id="420946" name="Line 80"/>
            <p:cNvSpPr>
              <a:spLocks noChangeShapeType="1"/>
            </p:cNvSpPr>
            <p:nvPr/>
          </p:nvSpPr>
          <p:spPr bwMode="auto">
            <a:xfrm>
              <a:off x="3837" y="686"/>
              <a:ext cx="1" cy="3260"/>
            </a:xfrm>
            <a:prstGeom prst="line">
              <a:avLst/>
            </a:prstGeom>
            <a:noFill/>
            <a:ln w="12700">
              <a:solidFill>
                <a:schemeClr val="tx1"/>
              </a:solidFill>
              <a:round/>
              <a:headEnd/>
              <a:tailEnd/>
            </a:ln>
          </p:spPr>
          <p:txBody>
            <a:bodyPr/>
            <a:lstStyle/>
            <a:p>
              <a:endParaRPr lang="tr-TR"/>
            </a:p>
          </p:txBody>
        </p:sp>
        <p:sp>
          <p:nvSpPr>
            <p:cNvPr id="420947" name="Line 81"/>
            <p:cNvSpPr>
              <a:spLocks noChangeShapeType="1"/>
            </p:cNvSpPr>
            <p:nvPr/>
          </p:nvSpPr>
          <p:spPr bwMode="auto">
            <a:xfrm>
              <a:off x="4346" y="686"/>
              <a:ext cx="1" cy="3260"/>
            </a:xfrm>
            <a:prstGeom prst="line">
              <a:avLst/>
            </a:prstGeom>
            <a:noFill/>
            <a:ln w="12700" cap="sq">
              <a:solidFill>
                <a:schemeClr val="tx1"/>
              </a:solidFill>
              <a:round/>
              <a:headEnd/>
              <a:tailEnd/>
            </a:ln>
          </p:spPr>
          <p:txBody>
            <a:bodyPr/>
            <a:lstStyle/>
            <a:p>
              <a:endParaRPr lang="tr-TR"/>
            </a:p>
          </p:txBody>
        </p:sp>
      </p:grpSp>
      <p:sp>
        <p:nvSpPr>
          <p:cNvPr id="420948" name="Text Box 82"/>
          <p:cNvSpPr txBox="1">
            <a:spLocks noChangeArrowheads="1"/>
          </p:cNvSpPr>
          <p:nvPr/>
        </p:nvSpPr>
        <p:spPr bwMode="auto">
          <a:xfrm>
            <a:off x="2287588" y="1052513"/>
            <a:ext cx="5237162" cy="336550"/>
          </a:xfrm>
          <a:prstGeom prst="rect">
            <a:avLst/>
          </a:prstGeom>
          <a:noFill/>
          <a:ln w="9525">
            <a:noFill/>
            <a:miter lim="800000"/>
            <a:headEnd/>
            <a:tailEnd/>
          </a:ln>
        </p:spPr>
        <p:txBody>
          <a:bodyPr>
            <a:spAutoFit/>
          </a:bodyPr>
          <a:lstStyle/>
          <a:p>
            <a:pPr>
              <a:spcBef>
                <a:spcPct val="50000"/>
              </a:spcBef>
            </a:pPr>
            <a:r>
              <a:rPr lang="tr-TR" sz="1600" b="1" dirty="0"/>
              <a:t>0         </a:t>
            </a:r>
            <a:r>
              <a:rPr lang="tr-TR" sz="1600" b="1" dirty="0" smtClean="0"/>
              <a:t>    250          500         1000         2000       4000       6000</a:t>
            </a:r>
            <a:endParaRPr lang="tr-TR" sz="1600" b="1" dirty="0"/>
          </a:p>
        </p:txBody>
      </p:sp>
      <p:grpSp>
        <p:nvGrpSpPr>
          <p:cNvPr id="3" name="Group 83"/>
          <p:cNvGrpSpPr>
            <a:grpSpLocks/>
          </p:cNvGrpSpPr>
          <p:nvPr/>
        </p:nvGrpSpPr>
        <p:grpSpPr bwMode="auto">
          <a:xfrm>
            <a:off x="1763688" y="1556938"/>
            <a:ext cx="457716" cy="3759600"/>
            <a:chOff x="907" y="900"/>
            <a:chExt cx="340" cy="3120"/>
          </a:xfrm>
        </p:grpSpPr>
        <p:sp>
          <p:nvSpPr>
            <p:cNvPr id="420950" name="Rectangle 84"/>
            <p:cNvSpPr>
              <a:spLocks noChangeArrowheads="1"/>
            </p:cNvSpPr>
            <p:nvPr/>
          </p:nvSpPr>
          <p:spPr bwMode="auto">
            <a:xfrm>
              <a:off x="1014" y="900"/>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10</a:t>
              </a:r>
              <a:endParaRPr lang="tr-TR" b="1" dirty="0"/>
            </a:p>
          </p:txBody>
        </p:sp>
        <p:sp>
          <p:nvSpPr>
            <p:cNvPr id="420951" name="Rectangle 85"/>
            <p:cNvSpPr>
              <a:spLocks noChangeArrowheads="1"/>
            </p:cNvSpPr>
            <p:nvPr/>
          </p:nvSpPr>
          <p:spPr bwMode="auto">
            <a:xfrm>
              <a:off x="1014" y="1199"/>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20</a:t>
              </a:r>
              <a:endParaRPr lang="tr-TR" b="1" dirty="0"/>
            </a:p>
          </p:txBody>
        </p:sp>
        <p:sp>
          <p:nvSpPr>
            <p:cNvPr id="420952" name="Rectangle 86"/>
            <p:cNvSpPr>
              <a:spLocks noChangeArrowheads="1"/>
            </p:cNvSpPr>
            <p:nvPr/>
          </p:nvSpPr>
          <p:spPr bwMode="auto">
            <a:xfrm>
              <a:off x="1020" y="1526"/>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30</a:t>
              </a:r>
              <a:endParaRPr lang="tr-TR" b="1" dirty="0"/>
            </a:p>
          </p:txBody>
        </p:sp>
        <p:sp>
          <p:nvSpPr>
            <p:cNvPr id="420953" name="Rectangle 87"/>
            <p:cNvSpPr>
              <a:spLocks noChangeArrowheads="1"/>
            </p:cNvSpPr>
            <p:nvPr/>
          </p:nvSpPr>
          <p:spPr bwMode="auto">
            <a:xfrm>
              <a:off x="1014" y="1976"/>
              <a:ext cx="227" cy="226"/>
            </a:xfrm>
            <a:prstGeom prst="rect">
              <a:avLst/>
            </a:prstGeom>
            <a:solidFill>
              <a:schemeClr val="accent1">
                <a:alpha val="0"/>
              </a:schemeClr>
            </a:solidFill>
            <a:ln w="9525">
              <a:noFill/>
              <a:miter lim="800000"/>
              <a:headEnd/>
              <a:tailEnd/>
            </a:ln>
          </p:spPr>
          <p:txBody>
            <a:bodyPr wrap="none" anchor="ctr"/>
            <a:lstStyle/>
            <a:p>
              <a:pPr algn="ctr"/>
              <a:r>
                <a:rPr lang="tr-TR" b="1" dirty="0" smtClean="0"/>
                <a:t>40</a:t>
              </a:r>
              <a:endParaRPr lang="tr-TR" b="1" dirty="0"/>
            </a:p>
          </p:txBody>
        </p:sp>
        <p:sp>
          <p:nvSpPr>
            <p:cNvPr id="420954" name="Rectangle 88"/>
            <p:cNvSpPr>
              <a:spLocks noChangeArrowheads="1"/>
            </p:cNvSpPr>
            <p:nvPr/>
          </p:nvSpPr>
          <p:spPr bwMode="auto">
            <a:xfrm>
              <a:off x="1014" y="2215"/>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50</a:t>
              </a:r>
              <a:endParaRPr lang="tr-TR" b="1" dirty="0"/>
            </a:p>
          </p:txBody>
        </p:sp>
        <p:sp>
          <p:nvSpPr>
            <p:cNvPr id="420955" name="Rectangle 89"/>
            <p:cNvSpPr>
              <a:spLocks noChangeArrowheads="1"/>
            </p:cNvSpPr>
            <p:nvPr/>
          </p:nvSpPr>
          <p:spPr bwMode="auto">
            <a:xfrm>
              <a:off x="1014" y="2513"/>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60</a:t>
              </a:r>
              <a:endParaRPr lang="tr-TR" b="1" dirty="0"/>
            </a:p>
          </p:txBody>
        </p:sp>
        <p:sp>
          <p:nvSpPr>
            <p:cNvPr id="420956" name="Rectangle 90"/>
            <p:cNvSpPr>
              <a:spLocks noChangeArrowheads="1"/>
            </p:cNvSpPr>
            <p:nvPr/>
          </p:nvSpPr>
          <p:spPr bwMode="auto">
            <a:xfrm>
              <a:off x="960" y="2752"/>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endParaRPr lang="tr-TR" b="1" dirty="0" smtClean="0"/>
            </a:p>
            <a:p>
              <a:pPr algn="ctr"/>
              <a:r>
                <a:rPr lang="tr-TR" b="1" dirty="0" smtClean="0"/>
                <a:t>  70</a:t>
              </a:r>
              <a:endParaRPr lang="tr-TR" b="1" dirty="0"/>
            </a:p>
          </p:txBody>
        </p:sp>
        <p:sp>
          <p:nvSpPr>
            <p:cNvPr id="420957" name="Rectangle 91"/>
            <p:cNvSpPr>
              <a:spLocks noChangeArrowheads="1"/>
            </p:cNvSpPr>
            <p:nvPr/>
          </p:nvSpPr>
          <p:spPr bwMode="auto">
            <a:xfrm>
              <a:off x="1014" y="3171"/>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80</a:t>
              </a:r>
              <a:endParaRPr lang="tr-TR" b="1" dirty="0"/>
            </a:p>
          </p:txBody>
        </p:sp>
        <p:sp>
          <p:nvSpPr>
            <p:cNvPr id="420958" name="Rectangle 92"/>
            <p:cNvSpPr>
              <a:spLocks noChangeArrowheads="1"/>
            </p:cNvSpPr>
            <p:nvPr/>
          </p:nvSpPr>
          <p:spPr bwMode="auto">
            <a:xfrm>
              <a:off x="1014" y="3469"/>
              <a:ext cx="227"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90</a:t>
              </a:r>
              <a:endParaRPr lang="tr-TR" b="1" dirty="0"/>
            </a:p>
          </p:txBody>
        </p:sp>
        <p:sp>
          <p:nvSpPr>
            <p:cNvPr id="420959" name="Rectangle 93"/>
            <p:cNvSpPr>
              <a:spLocks noChangeArrowheads="1"/>
            </p:cNvSpPr>
            <p:nvPr/>
          </p:nvSpPr>
          <p:spPr bwMode="auto">
            <a:xfrm>
              <a:off x="907" y="3794"/>
              <a:ext cx="340" cy="226"/>
            </a:xfrm>
            <a:prstGeom prst="rect">
              <a:avLst/>
            </a:prstGeom>
            <a:solidFill>
              <a:schemeClr val="accent1">
                <a:alpha val="0"/>
              </a:schemeClr>
            </a:solidFill>
            <a:ln w="9525">
              <a:noFill/>
              <a:miter lim="800000"/>
              <a:headEnd/>
              <a:tailEnd/>
            </a:ln>
          </p:spPr>
          <p:txBody>
            <a:bodyPr wrap="none" anchor="ctr"/>
            <a:lstStyle/>
            <a:p>
              <a:pPr algn="ctr"/>
              <a:endParaRPr lang="tr-TR" b="1" dirty="0" smtClean="0"/>
            </a:p>
            <a:p>
              <a:pPr algn="ctr"/>
              <a:r>
                <a:rPr lang="tr-TR" b="1" dirty="0" smtClean="0"/>
                <a:t>100</a:t>
              </a:r>
              <a:endParaRPr lang="tr-TR" b="1" dirty="0"/>
            </a:p>
          </p:txBody>
        </p:sp>
      </p:grpSp>
      <p:sp>
        <p:nvSpPr>
          <p:cNvPr id="420960" name="Line 95"/>
          <p:cNvSpPr>
            <a:spLocks noChangeShapeType="1"/>
          </p:cNvSpPr>
          <p:nvPr/>
        </p:nvSpPr>
        <p:spPr bwMode="auto">
          <a:xfrm>
            <a:off x="2387600" y="1703388"/>
            <a:ext cx="4714875" cy="0"/>
          </a:xfrm>
          <a:prstGeom prst="line">
            <a:avLst/>
          </a:prstGeom>
          <a:noFill/>
          <a:ln w="38100">
            <a:solidFill>
              <a:srgbClr val="FF0000"/>
            </a:solidFill>
            <a:prstDash val="sysDot"/>
            <a:round/>
            <a:headEnd/>
            <a:tailEnd/>
          </a:ln>
        </p:spPr>
        <p:txBody>
          <a:bodyPr/>
          <a:lstStyle/>
          <a:p>
            <a:endParaRPr lang="tr-TR"/>
          </a:p>
        </p:txBody>
      </p:sp>
      <p:sp>
        <p:nvSpPr>
          <p:cNvPr id="420961" name="Line 96"/>
          <p:cNvSpPr>
            <a:spLocks noChangeShapeType="1"/>
          </p:cNvSpPr>
          <p:nvPr/>
        </p:nvSpPr>
        <p:spPr bwMode="auto">
          <a:xfrm>
            <a:off x="2387600" y="1565275"/>
            <a:ext cx="4714875" cy="0"/>
          </a:xfrm>
          <a:prstGeom prst="line">
            <a:avLst/>
          </a:prstGeom>
          <a:noFill/>
          <a:ln w="38100">
            <a:solidFill>
              <a:srgbClr val="0070C0"/>
            </a:solidFill>
            <a:prstDash val="sysDot"/>
            <a:round/>
            <a:headEnd/>
            <a:tailEnd/>
          </a:ln>
        </p:spPr>
        <p:txBody>
          <a:bodyPr/>
          <a:lstStyle/>
          <a:p>
            <a:endParaRPr lang="tr-TR"/>
          </a:p>
        </p:txBody>
      </p:sp>
      <p:grpSp>
        <p:nvGrpSpPr>
          <p:cNvPr id="4" name="Group 94"/>
          <p:cNvGrpSpPr>
            <a:grpSpLocks/>
          </p:cNvGrpSpPr>
          <p:nvPr/>
        </p:nvGrpSpPr>
        <p:grpSpPr bwMode="auto">
          <a:xfrm>
            <a:off x="2411413" y="2060575"/>
            <a:ext cx="4679950" cy="1371600"/>
            <a:chOff x="1292" y="1147"/>
            <a:chExt cx="3062" cy="923"/>
          </a:xfrm>
        </p:grpSpPr>
        <p:sp>
          <p:nvSpPr>
            <p:cNvPr id="420963" name="Freeform 95"/>
            <p:cNvSpPr>
              <a:spLocks/>
            </p:cNvSpPr>
            <p:nvPr/>
          </p:nvSpPr>
          <p:spPr bwMode="auto">
            <a:xfrm>
              <a:off x="1292" y="1270"/>
              <a:ext cx="3062" cy="800"/>
            </a:xfrm>
            <a:custGeom>
              <a:avLst/>
              <a:gdLst>
                <a:gd name="T0" fmla="*/ 0 w 3062"/>
                <a:gd name="T1" fmla="*/ 10 h 800"/>
                <a:gd name="T2" fmla="*/ 567 w 3062"/>
                <a:gd name="T3" fmla="*/ 10 h 800"/>
                <a:gd name="T4" fmla="*/ 1053 w 3062"/>
                <a:gd name="T5" fmla="*/ 23 h 800"/>
                <a:gd name="T6" fmla="*/ 1418 w 3062"/>
                <a:gd name="T7" fmla="*/ 39 h 800"/>
                <a:gd name="T8" fmla="*/ 1702 w 3062"/>
                <a:gd name="T9" fmla="*/ 63 h 800"/>
                <a:gd name="T10" fmla="*/ 2115 w 3062"/>
                <a:gd name="T11" fmla="*/ 307 h 800"/>
                <a:gd name="T12" fmla="*/ 2553 w 3062"/>
                <a:gd name="T13" fmla="*/ 777 h 800"/>
                <a:gd name="T14" fmla="*/ 2716 w 3062"/>
                <a:gd name="T15" fmla="*/ 444 h 800"/>
                <a:gd name="T16" fmla="*/ 2805 w 3062"/>
                <a:gd name="T17" fmla="*/ 331 h 800"/>
                <a:gd name="T18" fmla="*/ 2854 w 3062"/>
                <a:gd name="T19" fmla="*/ 250 h 800"/>
                <a:gd name="T20" fmla="*/ 3062 w 3062"/>
                <a:gd name="T21" fmla="*/ 10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62"/>
                <a:gd name="T34" fmla="*/ 0 h 800"/>
                <a:gd name="T35" fmla="*/ 3062 w 3062"/>
                <a:gd name="T36" fmla="*/ 800 h 8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62" h="800">
                  <a:moveTo>
                    <a:pt x="0" y="10"/>
                  </a:moveTo>
                  <a:cubicBezTo>
                    <a:pt x="198" y="0"/>
                    <a:pt x="392" y="8"/>
                    <a:pt x="567" y="10"/>
                  </a:cubicBezTo>
                  <a:cubicBezTo>
                    <a:pt x="742" y="12"/>
                    <a:pt x="911" y="18"/>
                    <a:pt x="1053" y="23"/>
                  </a:cubicBezTo>
                  <a:cubicBezTo>
                    <a:pt x="1195" y="28"/>
                    <a:pt x="1310" y="32"/>
                    <a:pt x="1418" y="39"/>
                  </a:cubicBezTo>
                  <a:cubicBezTo>
                    <a:pt x="1526" y="46"/>
                    <a:pt x="1586" y="18"/>
                    <a:pt x="1702" y="63"/>
                  </a:cubicBezTo>
                  <a:cubicBezTo>
                    <a:pt x="1818" y="108"/>
                    <a:pt x="1973" y="188"/>
                    <a:pt x="2115" y="307"/>
                  </a:cubicBezTo>
                  <a:cubicBezTo>
                    <a:pt x="2257" y="426"/>
                    <a:pt x="2453" y="754"/>
                    <a:pt x="2553" y="777"/>
                  </a:cubicBezTo>
                  <a:cubicBezTo>
                    <a:pt x="2653" y="800"/>
                    <a:pt x="2674" y="518"/>
                    <a:pt x="2716" y="444"/>
                  </a:cubicBezTo>
                  <a:cubicBezTo>
                    <a:pt x="2758" y="370"/>
                    <a:pt x="2782" y="363"/>
                    <a:pt x="2805" y="331"/>
                  </a:cubicBezTo>
                  <a:cubicBezTo>
                    <a:pt x="2828" y="299"/>
                    <a:pt x="2811" y="303"/>
                    <a:pt x="2854" y="250"/>
                  </a:cubicBezTo>
                  <a:cubicBezTo>
                    <a:pt x="2897" y="197"/>
                    <a:pt x="3019" y="60"/>
                    <a:pt x="3062" y="10"/>
                  </a:cubicBezTo>
                </a:path>
              </a:pathLst>
            </a:custGeom>
            <a:noFill/>
            <a:ln w="28575">
              <a:solidFill>
                <a:srgbClr val="FF0000"/>
              </a:solidFill>
              <a:round/>
              <a:headEnd/>
              <a:tailEnd/>
            </a:ln>
          </p:spPr>
          <p:txBody>
            <a:bodyPr/>
            <a:lstStyle/>
            <a:p>
              <a:endParaRPr lang="tr-TR"/>
            </a:p>
          </p:txBody>
        </p:sp>
        <p:sp>
          <p:nvSpPr>
            <p:cNvPr id="420964" name="Freeform 96"/>
            <p:cNvSpPr>
              <a:spLocks/>
            </p:cNvSpPr>
            <p:nvPr/>
          </p:nvSpPr>
          <p:spPr bwMode="auto">
            <a:xfrm>
              <a:off x="1292" y="1147"/>
              <a:ext cx="3048" cy="812"/>
            </a:xfrm>
            <a:custGeom>
              <a:avLst/>
              <a:gdLst>
                <a:gd name="T0" fmla="*/ 0 w 3048"/>
                <a:gd name="T1" fmla="*/ 19 h 812"/>
                <a:gd name="T2" fmla="*/ 1134 w 3048"/>
                <a:gd name="T3" fmla="*/ 19 h 812"/>
                <a:gd name="T4" fmla="*/ 1564 w 3048"/>
                <a:gd name="T5" fmla="*/ 40 h 812"/>
                <a:gd name="T6" fmla="*/ 1937 w 3048"/>
                <a:gd name="T7" fmla="*/ 186 h 812"/>
                <a:gd name="T8" fmla="*/ 2172 w 3048"/>
                <a:gd name="T9" fmla="*/ 340 h 812"/>
                <a:gd name="T10" fmla="*/ 2537 w 3048"/>
                <a:gd name="T11" fmla="*/ 778 h 812"/>
                <a:gd name="T12" fmla="*/ 2722 w 3048"/>
                <a:gd name="T13" fmla="*/ 133 h 812"/>
                <a:gd name="T14" fmla="*/ 3048 w 3048"/>
                <a:gd name="T15" fmla="*/ 40 h 812"/>
                <a:gd name="T16" fmla="*/ 0 60000 65536"/>
                <a:gd name="T17" fmla="*/ 0 60000 65536"/>
                <a:gd name="T18" fmla="*/ 0 60000 65536"/>
                <a:gd name="T19" fmla="*/ 0 60000 65536"/>
                <a:gd name="T20" fmla="*/ 0 60000 65536"/>
                <a:gd name="T21" fmla="*/ 0 60000 65536"/>
                <a:gd name="T22" fmla="*/ 0 60000 65536"/>
                <a:gd name="T23" fmla="*/ 0 60000 65536"/>
                <a:gd name="T24" fmla="*/ 0 w 3048"/>
                <a:gd name="T25" fmla="*/ 0 h 812"/>
                <a:gd name="T26" fmla="*/ 3048 w 3048"/>
                <a:gd name="T27" fmla="*/ 812 h 8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48" h="812">
                  <a:moveTo>
                    <a:pt x="0" y="19"/>
                  </a:moveTo>
                  <a:cubicBezTo>
                    <a:pt x="434" y="0"/>
                    <a:pt x="873" y="16"/>
                    <a:pt x="1134" y="19"/>
                  </a:cubicBezTo>
                  <a:cubicBezTo>
                    <a:pt x="1395" y="22"/>
                    <a:pt x="1430" y="12"/>
                    <a:pt x="1564" y="40"/>
                  </a:cubicBezTo>
                  <a:cubicBezTo>
                    <a:pt x="1698" y="68"/>
                    <a:pt x="1836" y="136"/>
                    <a:pt x="1937" y="186"/>
                  </a:cubicBezTo>
                  <a:cubicBezTo>
                    <a:pt x="2038" y="236"/>
                    <a:pt x="2072" y="241"/>
                    <a:pt x="2172" y="340"/>
                  </a:cubicBezTo>
                  <a:cubicBezTo>
                    <a:pt x="2272" y="439"/>
                    <a:pt x="2445" y="812"/>
                    <a:pt x="2537" y="778"/>
                  </a:cubicBezTo>
                  <a:cubicBezTo>
                    <a:pt x="2629" y="744"/>
                    <a:pt x="2637" y="256"/>
                    <a:pt x="2722" y="133"/>
                  </a:cubicBezTo>
                  <a:cubicBezTo>
                    <a:pt x="2807" y="10"/>
                    <a:pt x="2980" y="60"/>
                    <a:pt x="3048" y="40"/>
                  </a:cubicBezTo>
                </a:path>
              </a:pathLst>
            </a:custGeom>
            <a:noFill/>
            <a:ln w="28575">
              <a:solidFill>
                <a:srgbClr val="0066FF"/>
              </a:solidFill>
              <a:round/>
              <a:headEnd/>
              <a:tailEnd/>
            </a:ln>
          </p:spPr>
          <p:txBody>
            <a:bodyPr/>
            <a:lstStyle/>
            <a:p>
              <a:endParaRPr lang="tr-TR"/>
            </a:p>
          </p:txBody>
        </p:sp>
      </p:grpSp>
      <p:grpSp>
        <p:nvGrpSpPr>
          <p:cNvPr id="5" name="Group 105"/>
          <p:cNvGrpSpPr>
            <a:grpSpLocks/>
          </p:cNvGrpSpPr>
          <p:nvPr/>
        </p:nvGrpSpPr>
        <p:grpSpPr bwMode="auto">
          <a:xfrm>
            <a:off x="2411413" y="2133600"/>
            <a:ext cx="4464050" cy="1666875"/>
            <a:chOff x="2245" y="1933"/>
            <a:chExt cx="3136" cy="1050"/>
          </a:xfrm>
        </p:grpSpPr>
        <p:sp>
          <p:nvSpPr>
            <p:cNvPr id="420966" name="Freeform 95"/>
            <p:cNvSpPr>
              <a:spLocks/>
            </p:cNvSpPr>
            <p:nvPr/>
          </p:nvSpPr>
          <p:spPr bwMode="auto">
            <a:xfrm>
              <a:off x="2290" y="1933"/>
              <a:ext cx="3091" cy="1004"/>
            </a:xfrm>
            <a:custGeom>
              <a:avLst/>
              <a:gdLst>
                <a:gd name="T0" fmla="*/ 0 w 3000"/>
                <a:gd name="T1" fmla="*/ 0 h 1072"/>
                <a:gd name="T2" fmla="*/ 779 w 3000"/>
                <a:gd name="T3" fmla="*/ 244 h 1072"/>
                <a:gd name="T4" fmla="*/ 965 w 3000"/>
                <a:gd name="T5" fmla="*/ 297 h 1072"/>
                <a:gd name="T6" fmla="*/ 1117 w 3000"/>
                <a:gd name="T7" fmla="*/ 373 h 1072"/>
                <a:gd name="T8" fmla="*/ 1365 w 3000"/>
                <a:gd name="T9" fmla="*/ 465 h 1072"/>
                <a:gd name="T10" fmla="*/ 2356 w 3000"/>
                <a:gd name="T11" fmla="*/ 745 h 1072"/>
                <a:gd name="T12" fmla="*/ 2605 w 3000"/>
                <a:gd name="T13" fmla="*/ 838 h 1072"/>
                <a:gd name="T14" fmla="*/ 2873 w 3000"/>
                <a:gd name="T15" fmla="*/ 878 h 1072"/>
                <a:gd name="T16" fmla="*/ 3032 w 3000"/>
                <a:gd name="T17" fmla="*/ 858 h 1072"/>
                <a:gd name="T18" fmla="*/ 3282 w 3000"/>
                <a:gd name="T19" fmla="*/ 818 h 1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0"/>
                <a:gd name="T31" fmla="*/ 0 h 1072"/>
                <a:gd name="T32" fmla="*/ 3000 w 3000"/>
                <a:gd name="T33" fmla="*/ 1072 h 1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0" h="1072">
                  <a:moveTo>
                    <a:pt x="0" y="0"/>
                  </a:moveTo>
                  <a:cubicBezTo>
                    <a:pt x="119" y="49"/>
                    <a:pt x="565" y="237"/>
                    <a:pt x="712" y="297"/>
                  </a:cubicBezTo>
                  <a:cubicBezTo>
                    <a:pt x="859" y="357"/>
                    <a:pt x="830" y="336"/>
                    <a:pt x="882" y="362"/>
                  </a:cubicBezTo>
                  <a:cubicBezTo>
                    <a:pt x="934" y="388"/>
                    <a:pt x="960" y="420"/>
                    <a:pt x="1021" y="454"/>
                  </a:cubicBezTo>
                  <a:cubicBezTo>
                    <a:pt x="1082" y="488"/>
                    <a:pt x="1059" y="491"/>
                    <a:pt x="1248" y="567"/>
                  </a:cubicBezTo>
                  <a:cubicBezTo>
                    <a:pt x="1437" y="643"/>
                    <a:pt x="1966" y="831"/>
                    <a:pt x="2155" y="907"/>
                  </a:cubicBezTo>
                  <a:cubicBezTo>
                    <a:pt x="2344" y="983"/>
                    <a:pt x="2304" y="994"/>
                    <a:pt x="2382" y="1021"/>
                  </a:cubicBezTo>
                  <a:cubicBezTo>
                    <a:pt x="2460" y="1048"/>
                    <a:pt x="2561" y="1064"/>
                    <a:pt x="2626" y="1068"/>
                  </a:cubicBezTo>
                  <a:cubicBezTo>
                    <a:pt x="2691" y="1072"/>
                    <a:pt x="2710" y="1056"/>
                    <a:pt x="2772" y="1044"/>
                  </a:cubicBezTo>
                  <a:cubicBezTo>
                    <a:pt x="2834" y="1032"/>
                    <a:pt x="2953" y="1005"/>
                    <a:pt x="3000" y="995"/>
                  </a:cubicBezTo>
                </a:path>
              </a:pathLst>
            </a:custGeom>
            <a:noFill/>
            <a:ln w="38100">
              <a:solidFill>
                <a:srgbClr val="FF0000"/>
              </a:solidFill>
              <a:round/>
              <a:headEnd/>
              <a:tailEnd/>
            </a:ln>
          </p:spPr>
          <p:txBody>
            <a:bodyPr/>
            <a:lstStyle/>
            <a:p>
              <a:endParaRPr lang="tr-TR"/>
            </a:p>
          </p:txBody>
        </p:sp>
        <p:sp>
          <p:nvSpPr>
            <p:cNvPr id="420967" name="Freeform 96"/>
            <p:cNvSpPr>
              <a:spLocks/>
            </p:cNvSpPr>
            <p:nvPr/>
          </p:nvSpPr>
          <p:spPr bwMode="auto">
            <a:xfrm>
              <a:off x="2245" y="1979"/>
              <a:ext cx="3091" cy="1004"/>
            </a:xfrm>
            <a:custGeom>
              <a:avLst/>
              <a:gdLst>
                <a:gd name="T0" fmla="*/ 0 w 3000"/>
                <a:gd name="T1" fmla="*/ 0 h 1072"/>
                <a:gd name="T2" fmla="*/ 779 w 3000"/>
                <a:gd name="T3" fmla="*/ 244 h 1072"/>
                <a:gd name="T4" fmla="*/ 965 w 3000"/>
                <a:gd name="T5" fmla="*/ 297 h 1072"/>
                <a:gd name="T6" fmla="*/ 1117 w 3000"/>
                <a:gd name="T7" fmla="*/ 373 h 1072"/>
                <a:gd name="T8" fmla="*/ 1365 w 3000"/>
                <a:gd name="T9" fmla="*/ 465 h 1072"/>
                <a:gd name="T10" fmla="*/ 2356 w 3000"/>
                <a:gd name="T11" fmla="*/ 745 h 1072"/>
                <a:gd name="T12" fmla="*/ 2605 w 3000"/>
                <a:gd name="T13" fmla="*/ 838 h 1072"/>
                <a:gd name="T14" fmla="*/ 2873 w 3000"/>
                <a:gd name="T15" fmla="*/ 878 h 1072"/>
                <a:gd name="T16" fmla="*/ 3032 w 3000"/>
                <a:gd name="T17" fmla="*/ 858 h 1072"/>
                <a:gd name="T18" fmla="*/ 3282 w 3000"/>
                <a:gd name="T19" fmla="*/ 818 h 10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0"/>
                <a:gd name="T31" fmla="*/ 0 h 1072"/>
                <a:gd name="T32" fmla="*/ 3000 w 3000"/>
                <a:gd name="T33" fmla="*/ 1072 h 10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0" h="1072">
                  <a:moveTo>
                    <a:pt x="0" y="0"/>
                  </a:moveTo>
                  <a:cubicBezTo>
                    <a:pt x="119" y="49"/>
                    <a:pt x="565" y="237"/>
                    <a:pt x="712" y="297"/>
                  </a:cubicBezTo>
                  <a:cubicBezTo>
                    <a:pt x="859" y="357"/>
                    <a:pt x="830" y="336"/>
                    <a:pt x="882" y="362"/>
                  </a:cubicBezTo>
                  <a:cubicBezTo>
                    <a:pt x="934" y="388"/>
                    <a:pt x="960" y="420"/>
                    <a:pt x="1021" y="454"/>
                  </a:cubicBezTo>
                  <a:cubicBezTo>
                    <a:pt x="1082" y="488"/>
                    <a:pt x="1059" y="491"/>
                    <a:pt x="1248" y="567"/>
                  </a:cubicBezTo>
                  <a:cubicBezTo>
                    <a:pt x="1437" y="643"/>
                    <a:pt x="1966" y="831"/>
                    <a:pt x="2155" y="907"/>
                  </a:cubicBezTo>
                  <a:cubicBezTo>
                    <a:pt x="2344" y="983"/>
                    <a:pt x="2304" y="994"/>
                    <a:pt x="2382" y="1021"/>
                  </a:cubicBezTo>
                  <a:cubicBezTo>
                    <a:pt x="2460" y="1048"/>
                    <a:pt x="2561" y="1064"/>
                    <a:pt x="2626" y="1068"/>
                  </a:cubicBezTo>
                  <a:cubicBezTo>
                    <a:pt x="2691" y="1072"/>
                    <a:pt x="2710" y="1056"/>
                    <a:pt x="2772" y="1044"/>
                  </a:cubicBezTo>
                  <a:cubicBezTo>
                    <a:pt x="2834" y="1032"/>
                    <a:pt x="2953" y="1005"/>
                    <a:pt x="3000" y="995"/>
                  </a:cubicBezTo>
                </a:path>
              </a:pathLst>
            </a:custGeom>
            <a:noFill/>
            <a:ln w="38100">
              <a:solidFill>
                <a:srgbClr val="0070C0"/>
              </a:solidFill>
              <a:round/>
              <a:headEnd/>
              <a:tailEnd/>
            </a:ln>
          </p:spPr>
          <p:txBody>
            <a:bodyPr/>
            <a:lstStyle/>
            <a:p>
              <a:endParaRPr lang="tr-TR"/>
            </a:p>
          </p:txBody>
        </p:sp>
      </p:grpSp>
      <p:grpSp>
        <p:nvGrpSpPr>
          <p:cNvPr id="6" name="Group 108"/>
          <p:cNvGrpSpPr>
            <a:grpSpLocks/>
          </p:cNvGrpSpPr>
          <p:nvPr/>
        </p:nvGrpSpPr>
        <p:grpSpPr bwMode="auto">
          <a:xfrm>
            <a:off x="2411413" y="3141663"/>
            <a:ext cx="4608512" cy="1684337"/>
            <a:chOff x="1429" y="2630"/>
            <a:chExt cx="3057" cy="1061"/>
          </a:xfrm>
        </p:grpSpPr>
        <p:sp>
          <p:nvSpPr>
            <p:cNvPr id="420969" name="Freeform 94"/>
            <p:cNvSpPr>
              <a:spLocks/>
            </p:cNvSpPr>
            <p:nvPr/>
          </p:nvSpPr>
          <p:spPr bwMode="auto">
            <a:xfrm>
              <a:off x="1442" y="2723"/>
              <a:ext cx="3044" cy="968"/>
            </a:xfrm>
            <a:custGeom>
              <a:avLst/>
              <a:gdLst>
                <a:gd name="T0" fmla="*/ 0 w 3026"/>
                <a:gd name="T1" fmla="*/ 0 h 1033"/>
                <a:gd name="T2" fmla="*/ 752 w 3026"/>
                <a:gd name="T3" fmla="*/ 233 h 1033"/>
                <a:gd name="T4" fmla="*/ 1033 w 3026"/>
                <a:gd name="T5" fmla="*/ 339 h 1033"/>
                <a:gd name="T6" fmla="*/ 1209 w 3026"/>
                <a:gd name="T7" fmla="*/ 369 h 1033"/>
                <a:gd name="T8" fmla="*/ 1490 w 3026"/>
                <a:gd name="T9" fmla="*/ 437 h 1033"/>
                <a:gd name="T10" fmla="*/ 1934 w 3026"/>
                <a:gd name="T11" fmla="*/ 519 h 1033"/>
                <a:gd name="T12" fmla="*/ 2391 w 3026"/>
                <a:gd name="T13" fmla="*/ 639 h 1033"/>
                <a:gd name="T14" fmla="*/ 2772 w 3026"/>
                <a:gd name="T15" fmla="*/ 715 h 1033"/>
                <a:gd name="T16" fmla="*/ 2931 w 3026"/>
                <a:gd name="T17" fmla="*/ 775 h 1033"/>
                <a:gd name="T18" fmla="*/ 3080 w 3026"/>
                <a:gd name="T19" fmla="*/ 850 h 10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6"/>
                <a:gd name="T31" fmla="*/ 0 h 1033"/>
                <a:gd name="T32" fmla="*/ 3026 w 3026"/>
                <a:gd name="T33" fmla="*/ 1033 h 10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6" h="1033">
                  <a:moveTo>
                    <a:pt x="0" y="0"/>
                  </a:moveTo>
                  <a:cubicBezTo>
                    <a:pt x="123" y="47"/>
                    <a:pt x="571" y="215"/>
                    <a:pt x="740" y="284"/>
                  </a:cubicBezTo>
                  <a:cubicBezTo>
                    <a:pt x="909" y="353"/>
                    <a:pt x="940" y="385"/>
                    <a:pt x="1015" y="412"/>
                  </a:cubicBezTo>
                  <a:cubicBezTo>
                    <a:pt x="1090" y="439"/>
                    <a:pt x="1113" y="428"/>
                    <a:pt x="1188" y="448"/>
                  </a:cubicBezTo>
                  <a:cubicBezTo>
                    <a:pt x="1263" y="468"/>
                    <a:pt x="1344" y="499"/>
                    <a:pt x="1463" y="530"/>
                  </a:cubicBezTo>
                  <a:cubicBezTo>
                    <a:pt x="1582" y="561"/>
                    <a:pt x="1753" y="590"/>
                    <a:pt x="1901" y="631"/>
                  </a:cubicBezTo>
                  <a:cubicBezTo>
                    <a:pt x="2049" y="672"/>
                    <a:pt x="2212" y="737"/>
                    <a:pt x="2349" y="777"/>
                  </a:cubicBezTo>
                  <a:cubicBezTo>
                    <a:pt x="2486" y="817"/>
                    <a:pt x="2636" y="842"/>
                    <a:pt x="2724" y="869"/>
                  </a:cubicBezTo>
                  <a:cubicBezTo>
                    <a:pt x="2812" y="896"/>
                    <a:pt x="2830" y="915"/>
                    <a:pt x="2880" y="942"/>
                  </a:cubicBezTo>
                  <a:cubicBezTo>
                    <a:pt x="2930" y="969"/>
                    <a:pt x="2996" y="1014"/>
                    <a:pt x="3026" y="1033"/>
                  </a:cubicBezTo>
                </a:path>
              </a:pathLst>
            </a:custGeom>
            <a:noFill/>
            <a:ln w="38100">
              <a:solidFill>
                <a:srgbClr val="FF0000"/>
              </a:solidFill>
              <a:round/>
              <a:headEnd/>
              <a:tailEnd/>
            </a:ln>
          </p:spPr>
          <p:txBody>
            <a:bodyPr/>
            <a:lstStyle/>
            <a:p>
              <a:endParaRPr lang="tr-TR"/>
            </a:p>
          </p:txBody>
        </p:sp>
        <p:sp>
          <p:nvSpPr>
            <p:cNvPr id="420970" name="Freeform 95"/>
            <p:cNvSpPr>
              <a:spLocks/>
            </p:cNvSpPr>
            <p:nvPr/>
          </p:nvSpPr>
          <p:spPr bwMode="auto">
            <a:xfrm>
              <a:off x="1429" y="2630"/>
              <a:ext cx="3044" cy="1001"/>
            </a:xfrm>
            <a:custGeom>
              <a:avLst/>
              <a:gdLst>
                <a:gd name="T0" fmla="*/ 0 w 3026"/>
                <a:gd name="T1" fmla="*/ 0 h 1069"/>
                <a:gd name="T2" fmla="*/ 176 w 3026"/>
                <a:gd name="T3" fmla="*/ 37 h 1069"/>
                <a:gd name="T4" fmla="*/ 371 w 3026"/>
                <a:gd name="T5" fmla="*/ 127 h 1069"/>
                <a:gd name="T6" fmla="*/ 633 w 3026"/>
                <a:gd name="T7" fmla="*/ 180 h 1069"/>
                <a:gd name="T8" fmla="*/ 752 w 3026"/>
                <a:gd name="T9" fmla="*/ 226 h 1069"/>
                <a:gd name="T10" fmla="*/ 969 w 3026"/>
                <a:gd name="T11" fmla="*/ 270 h 1069"/>
                <a:gd name="T12" fmla="*/ 2011 w 3026"/>
                <a:gd name="T13" fmla="*/ 562 h 1069"/>
                <a:gd name="T14" fmla="*/ 2410 w 3026"/>
                <a:gd name="T15" fmla="*/ 660 h 1069"/>
                <a:gd name="T16" fmla="*/ 2643 w 3026"/>
                <a:gd name="T17" fmla="*/ 705 h 1069"/>
                <a:gd name="T18" fmla="*/ 2858 w 3026"/>
                <a:gd name="T19" fmla="*/ 758 h 1069"/>
                <a:gd name="T20" fmla="*/ 3080 w 3026"/>
                <a:gd name="T21" fmla="*/ 877 h 10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6"/>
                <a:gd name="T34" fmla="*/ 0 h 1069"/>
                <a:gd name="T35" fmla="*/ 3026 w 3026"/>
                <a:gd name="T36" fmla="*/ 1069 h 10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6" h="1069">
                  <a:moveTo>
                    <a:pt x="0" y="0"/>
                  </a:moveTo>
                  <a:cubicBezTo>
                    <a:pt x="29" y="7"/>
                    <a:pt x="112" y="19"/>
                    <a:pt x="173" y="45"/>
                  </a:cubicBezTo>
                  <a:cubicBezTo>
                    <a:pt x="234" y="71"/>
                    <a:pt x="290" y="126"/>
                    <a:pt x="365" y="155"/>
                  </a:cubicBezTo>
                  <a:cubicBezTo>
                    <a:pt x="440" y="184"/>
                    <a:pt x="559" y="199"/>
                    <a:pt x="621" y="219"/>
                  </a:cubicBezTo>
                  <a:cubicBezTo>
                    <a:pt x="683" y="239"/>
                    <a:pt x="685" y="256"/>
                    <a:pt x="740" y="274"/>
                  </a:cubicBezTo>
                  <a:cubicBezTo>
                    <a:pt x="795" y="292"/>
                    <a:pt x="745" y="261"/>
                    <a:pt x="951" y="329"/>
                  </a:cubicBezTo>
                  <a:cubicBezTo>
                    <a:pt x="1157" y="397"/>
                    <a:pt x="1739" y="606"/>
                    <a:pt x="1975" y="685"/>
                  </a:cubicBezTo>
                  <a:cubicBezTo>
                    <a:pt x="2211" y="764"/>
                    <a:pt x="2265" y="775"/>
                    <a:pt x="2368" y="804"/>
                  </a:cubicBezTo>
                  <a:cubicBezTo>
                    <a:pt x="2471" y="833"/>
                    <a:pt x="2523" y="839"/>
                    <a:pt x="2596" y="859"/>
                  </a:cubicBezTo>
                  <a:cubicBezTo>
                    <a:pt x="2669" y="879"/>
                    <a:pt x="2735" y="888"/>
                    <a:pt x="2807" y="923"/>
                  </a:cubicBezTo>
                  <a:cubicBezTo>
                    <a:pt x="2879" y="958"/>
                    <a:pt x="2980" y="1039"/>
                    <a:pt x="3026" y="1069"/>
                  </a:cubicBezTo>
                </a:path>
              </a:pathLst>
            </a:custGeom>
            <a:noFill/>
            <a:ln w="38100">
              <a:solidFill>
                <a:srgbClr val="0070C0"/>
              </a:solidFill>
              <a:round/>
              <a:headEnd/>
              <a:tailEnd/>
            </a:ln>
          </p:spPr>
          <p:txBody>
            <a:bodyPr/>
            <a:lstStyle/>
            <a:p>
              <a:endParaRPr lang="tr-TR"/>
            </a:p>
          </p:txBody>
        </p:sp>
      </p:grpSp>
      <p:sp>
        <p:nvSpPr>
          <p:cNvPr id="420972" name="Rectangle 2"/>
          <p:cNvSpPr>
            <a:spLocks noChangeArrowheads="1"/>
          </p:cNvSpPr>
          <p:nvPr/>
        </p:nvSpPr>
        <p:spPr bwMode="auto">
          <a:xfrm>
            <a:off x="1692275" y="5661025"/>
            <a:ext cx="5702300" cy="396875"/>
          </a:xfrm>
          <a:prstGeom prst="rect">
            <a:avLst/>
          </a:prstGeom>
          <a:noFill/>
          <a:ln w="9525">
            <a:noFill/>
            <a:miter lim="800000"/>
            <a:headEnd/>
            <a:tailEnd/>
          </a:ln>
        </p:spPr>
        <p:txBody>
          <a:bodyPr wrap="none">
            <a:spAutoFit/>
          </a:bodyPr>
          <a:lstStyle/>
          <a:p>
            <a:pPr algn="ctr"/>
            <a:r>
              <a:rPr lang="tr-TR" sz="2000" b="1">
                <a:solidFill>
                  <a:srgbClr val="000066"/>
                </a:solidFill>
                <a:latin typeface="Verdana" pitchFamily="34" charset="0"/>
              </a:rPr>
              <a:t>Zaman içinde işitme yitiğinin gelişmesi</a:t>
            </a:r>
            <a:endParaRPr lang="tr-TR" sz="2000" b="1">
              <a:solidFill>
                <a:srgbClr val="CC0000"/>
              </a:solidFill>
              <a:latin typeface="Verdana" pitchFamily="34" charset="0"/>
            </a:endParaRPr>
          </a:p>
        </p:txBody>
      </p:sp>
    </p:spTree>
    <p:extLst>
      <p:ext uri="{BB962C8B-B14F-4D97-AF65-F5344CB8AC3E}">
        <p14:creationId xmlns:p14="http://schemas.microsoft.com/office/powerpoint/2010/main" val="109908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0.7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31800" y="765175"/>
            <a:ext cx="8461375" cy="5124480"/>
          </a:xfrm>
          <a:prstGeom prst="rect">
            <a:avLst/>
          </a:prstGeom>
          <a:noFill/>
          <a:ln w="9525">
            <a:solidFill>
              <a:schemeClr val="bg1"/>
            </a:solidFill>
            <a:miter lim="800000"/>
            <a:headEnd/>
            <a:tailEnd/>
          </a:ln>
          <a:effectLst/>
        </p:spPr>
        <p:txBody>
          <a:bodyPr wrap="square" bIns="0">
            <a:spAutoFit/>
          </a:bodyPr>
          <a:lstStyle/>
          <a:p>
            <a:pPr>
              <a:lnSpc>
                <a:spcPct val="110000"/>
              </a:lnSpc>
            </a:pPr>
            <a:r>
              <a:rPr lang="tr-TR" sz="2000" b="1" dirty="0">
                <a:solidFill>
                  <a:srgbClr val="000066"/>
                </a:solidFill>
                <a:latin typeface="Verdana" pitchFamily="34" charset="0"/>
              </a:rPr>
              <a:t>   Kesin tanı </a:t>
            </a:r>
            <a:r>
              <a:rPr lang="tr-TR" sz="2000" b="1" dirty="0" smtClean="0">
                <a:solidFill>
                  <a:srgbClr val="000066"/>
                </a:solidFill>
                <a:latin typeface="Verdana" pitchFamily="34" charset="0"/>
              </a:rPr>
              <a:t>için;</a:t>
            </a:r>
            <a:endParaRPr lang="tr-TR" sz="2000" b="1" dirty="0">
              <a:solidFill>
                <a:srgbClr val="000066"/>
              </a:solidFill>
              <a:latin typeface="Verdana" pitchFamily="34" charset="0"/>
            </a:endParaRPr>
          </a:p>
          <a:p>
            <a:pPr>
              <a:lnSpc>
                <a:spcPct val="110000"/>
              </a:lnSpc>
              <a:buClr>
                <a:srgbClr val="006600"/>
              </a:buClr>
              <a:buFont typeface="Wingdings 2" pitchFamily="18" charset="2"/>
              <a:buChar char="E"/>
            </a:pPr>
            <a:r>
              <a:rPr lang="tr-TR" sz="2000" b="1" dirty="0">
                <a:latin typeface="Verdana" pitchFamily="34" charset="0"/>
              </a:rPr>
              <a:t> </a:t>
            </a:r>
            <a:r>
              <a:rPr lang="tr-TR" sz="2000" b="1" dirty="0" err="1">
                <a:latin typeface="Verdana" pitchFamily="34" charset="0"/>
              </a:rPr>
              <a:t>Bilateral</a:t>
            </a:r>
            <a:r>
              <a:rPr lang="tr-TR" sz="2000" b="1" dirty="0">
                <a:latin typeface="Verdana" pitchFamily="34" charset="0"/>
              </a:rPr>
              <a:t> eşik </a:t>
            </a:r>
            <a:r>
              <a:rPr lang="tr-TR" sz="2000" b="1" dirty="0" err="1" smtClean="0">
                <a:latin typeface="Verdana" pitchFamily="34" charset="0"/>
              </a:rPr>
              <a:t>odyogramı</a:t>
            </a:r>
            <a:r>
              <a:rPr lang="tr-TR" sz="2000" b="1" dirty="0" smtClean="0">
                <a:latin typeface="Verdana" pitchFamily="34" charset="0"/>
              </a:rPr>
              <a:t> yapılmalıdır</a:t>
            </a:r>
            <a:r>
              <a:rPr lang="tr-TR" sz="2000" b="1" dirty="0">
                <a:latin typeface="Verdana" pitchFamily="34" charset="0"/>
              </a:rPr>
              <a:t>. Değerlendirme sırasında 40 yaşından sonra her yaş için yarım desibellik düşme fizyolojik azalma olarak </a:t>
            </a:r>
            <a:r>
              <a:rPr lang="tr-TR" sz="2000" b="1" dirty="0" smtClean="0">
                <a:latin typeface="Verdana" pitchFamily="34" charset="0"/>
              </a:rPr>
              <a:t>hesaplanmalıdır.</a:t>
            </a:r>
            <a:endParaRPr lang="tr-TR" sz="2000" b="1" dirty="0">
              <a:latin typeface="Verdana" pitchFamily="34" charset="0"/>
            </a:endParaRPr>
          </a:p>
          <a:p>
            <a:pPr>
              <a:lnSpc>
                <a:spcPct val="110000"/>
              </a:lnSpc>
              <a:buClr>
                <a:srgbClr val="006600"/>
              </a:buClr>
              <a:buFont typeface="Wingdings 2" pitchFamily="18" charset="2"/>
              <a:buChar char="E"/>
            </a:pPr>
            <a:endParaRPr lang="tr-TR" sz="2000" b="1" dirty="0">
              <a:latin typeface="Verdana" pitchFamily="34" charset="0"/>
            </a:endParaRPr>
          </a:p>
          <a:p>
            <a:pPr>
              <a:lnSpc>
                <a:spcPct val="110000"/>
              </a:lnSpc>
              <a:buClr>
                <a:srgbClr val="006600"/>
              </a:buClr>
              <a:buFont typeface="Wingdings 2" pitchFamily="18" charset="2"/>
              <a:buChar char="E"/>
            </a:pPr>
            <a:r>
              <a:rPr lang="tr-TR" sz="2000" b="1" dirty="0">
                <a:latin typeface="Verdana" pitchFamily="34" charset="0"/>
              </a:rPr>
              <a:t> Odyometre, konuşma ve ton odyometresi olarak yapılmalıdır, fısıltı sesi ile yapılan konuşma odyometresinin değeri </a:t>
            </a:r>
            <a:r>
              <a:rPr lang="tr-TR" sz="2000" b="1" dirty="0" smtClean="0">
                <a:latin typeface="Verdana" pitchFamily="34" charset="0"/>
              </a:rPr>
              <a:t>yoktur.</a:t>
            </a:r>
            <a:endParaRPr lang="tr-TR" sz="2000" b="1" dirty="0">
              <a:latin typeface="Verdana" pitchFamily="34" charset="0"/>
            </a:endParaRPr>
          </a:p>
          <a:p>
            <a:pPr>
              <a:lnSpc>
                <a:spcPct val="110000"/>
              </a:lnSpc>
              <a:buClr>
                <a:srgbClr val="006600"/>
              </a:buClr>
              <a:buFont typeface="Wingdings 2" pitchFamily="18" charset="2"/>
              <a:buChar char="E"/>
            </a:pPr>
            <a:endParaRPr lang="tr-TR" sz="2000" b="1" dirty="0">
              <a:latin typeface="Verdana" pitchFamily="34" charset="0"/>
            </a:endParaRPr>
          </a:p>
          <a:p>
            <a:pPr>
              <a:lnSpc>
                <a:spcPct val="110000"/>
              </a:lnSpc>
              <a:buClr>
                <a:srgbClr val="006600"/>
              </a:buClr>
              <a:buFont typeface="Wingdings 2" pitchFamily="18" charset="2"/>
              <a:buChar char="E"/>
            </a:pPr>
            <a:r>
              <a:rPr lang="tr-TR" sz="2000" b="1" dirty="0" smtClean="0">
                <a:latin typeface="Verdana" pitchFamily="34" charset="0"/>
              </a:rPr>
              <a:t>İşyerinde </a:t>
            </a:r>
            <a:r>
              <a:rPr lang="tr-TR" sz="2000" b="1" dirty="0">
                <a:latin typeface="Verdana" pitchFamily="34" charset="0"/>
              </a:rPr>
              <a:t>sağlığa zarar verecek derecede gürültü bulunduğu </a:t>
            </a:r>
            <a:r>
              <a:rPr lang="tr-TR" sz="2000" b="1" dirty="0" smtClean="0">
                <a:latin typeface="Verdana" pitchFamily="34" charset="0"/>
              </a:rPr>
              <a:t>saptanmalıdır.</a:t>
            </a:r>
            <a:endParaRPr lang="tr-TR" sz="2000" b="1" dirty="0">
              <a:latin typeface="Verdana" pitchFamily="34" charset="0"/>
            </a:endParaRPr>
          </a:p>
          <a:p>
            <a:pPr>
              <a:lnSpc>
                <a:spcPct val="110000"/>
              </a:lnSpc>
              <a:buClr>
                <a:srgbClr val="006600"/>
              </a:buClr>
              <a:buFont typeface="Wingdings 2" pitchFamily="18" charset="2"/>
              <a:buChar char="E"/>
            </a:pPr>
            <a:endParaRPr lang="tr-TR" sz="2000" b="1" dirty="0">
              <a:latin typeface="Verdana" pitchFamily="34" charset="0"/>
            </a:endParaRPr>
          </a:p>
          <a:p>
            <a:pPr>
              <a:lnSpc>
                <a:spcPct val="110000"/>
              </a:lnSpc>
              <a:buClr>
                <a:srgbClr val="006600"/>
              </a:buClr>
              <a:buFont typeface="Wingdings 2" pitchFamily="18" charset="2"/>
              <a:buChar char="E"/>
            </a:pPr>
            <a:r>
              <a:rPr lang="tr-TR" sz="2000" b="1" dirty="0">
                <a:latin typeface="Verdana" pitchFamily="34" charset="0"/>
              </a:rPr>
              <a:t>Varsa işe girişte ve periyodik kontrol muayenelerinde çekilmiş </a:t>
            </a:r>
            <a:r>
              <a:rPr lang="tr-TR" sz="2000" b="1" dirty="0" err="1">
                <a:latin typeface="Verdana" pitchFamily="34" charset="0"/>
              </a:rPr>
              <a:t>odyogramlardan</a:t>
            </a:r>
            <a:r>
              <a:rPr lang="tr-TR" sz="2000" b="1" dirty="0">
                <a:latin typeface="Verdana" pitchFamily="34" charset="0"/>
              </a:rPr>
              <a:t> da </a:t>
            </a:r>
            <a:r>
              <a:rPr lang="tr-TR" sz="2000" b="1" dirty="0" smtClean="0">
                <a:latin typeface="Verdana" pitchFamily="34" charset="0"/>
              </a:rPr>
              <a:t>yararlanılmalıdır.</a:t>
            </a:r>
            <a:endParaRPr lang="tr-TR" sz="2000" b="1" dirty="0">
              <a:latin typeface="Verdana" pitchFamily="34" charset="0"/>
            </a:endParaRPr>
          </a:p>
          <a:p>
            <a:pPr>
              <a:lnSpc>
                <a:spcPct val="110000"/>
              </a:lnSpc>
              <a:buClr>
                <a:srgbClr val="006600"/>
              </a:buClr>
              <a:buFont typeface="Wingdings 2" pitchFamily="18" charset="2"/>
              <a:buChar char="E"/>
            </a:pPr>
            <a:endParaRPr lang="tr-TR" sz="2000" b="1" dirty="0">
              <a:latin typeface="Verdana" pitchFamily="34" charset="0"/>
            </a:endParaRPr>
          </a:p>
        </p:txBody>
      </p:sp>
      <p:sp>
        <p:nvSpPr>
          <p:cNvPr id="138243" name="Rectangle 3"/>
          <p:cNvSpPr>
            <a:spLocks noChangeArrowheads="1"/>
          </p:cNvSpPr>
          <p:nvPr/>
        </p:nvSpPr>
        <p:spPr bwMode="auto">
          <a:xfrm>
            <a:off x="0" y="4619625"/>
            <a:ext cx="9144000" cy="198438"/>
          </a:xfrm>
          <a:prstGeom prst="rect">
            <a:avLst/>
          </a:prstGeom>
          <a:noFill/>
          <a:ln w="9525">
            <a:noFill/>
            <a:miter lim="800000"/>
            <a:headEnd/>
            <a:tailEnd/>
          </a:ln>
          <a:effectLst/>
        </p:spPr>
        <p:txBody>
          <a:bodyPr bIns="0">
            <a:spAutoFit/>
          </a:bodyPr>
          <a:lstStyle/>
          <a:p>
            <a:r>
              <a:rPr lang="tr-TR" sz="1000" b="1">
                <a:solidFill>
                  <a:schemeClr val="bg1"/>
                </a:solidFill>
              </a:rPr>
              <a:t>     </a:t>
            </a:r>
            <a:endParaRPr lang="tr-TR" sz="2400">
              <a:solidFill>
                <a:schemeClr val="bg1"/>
              </a:solidFill>
              <a:latin typeface="Times New Roman" pitchFamily="18" charset="0"/>
            </a:endParaRPr>
          </a:p>
        </p:txBody>
      </p:sp>
    </p:spTree>
    <p:extLst>
      <p:ext uri="{BB962C8B-B14F-4D97-AF65-F5344CB8AC3E}">
        <p14:creationId xmlns:p14="http://schemas.microsoft.com/office/powerpoint/2010/main" val="4100263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b="1" dirty="0">
              <a:solidFill>
                <a:schemeClr val="tx1"/>
              </a:solidFill>
              <a:latin typeface="+mj-lt"/>
            </a:endParaRPr>
          </a:p>
        </p:txBody>
      </p:sp>
      <p:sp>
        <p:nvSpPr>
          <p:cNvPr id="3" name="2 İçerik Yer Tutucusu"/>
          <p:cNvSpPr>
            <a:spLocks noGrp="1"/>
          </p:cNvSpPr>
          <p:nvPr>
            <p:ph idx="1"/>
          </p:nvPr>
        </p:nvSpPr>
        <p:spPr/>
        <p:txBody>
          <a:bodyPr>
            <a:normAutofit fontScale="92500"/>
          </a:bodyPr>
          <a:lstStyle/>
          <a:p>
            <a:r>
              <a:rPr lang="tr-TR" b="1" dirty="0" smtClean="0">
                <a:latin typeface="+mj-lt"/>
              </a:rPr>
              <a:t>1-Teknik Önlemler</a:t>
            </a:r>
          </a:p>
          <a:p>
            <a:pPr>
              <a:buNone/>
            </a:pPr>
            <a:r>
              <a:rPr lang="tr-TR" b="1" dirty="0" smtClean="0">
                <a:latin typeface="+mj-lt"/>
              </a:rPr>
              <a:t>    a)Aktif Teknik Önlemler</a:t>
            </a:r>
          </a:p>
          <a:p>
            <a:pPr>
              <a:buNone/>
            </a:pPr>
            <a:r>
              <a:rPr lang="tr-TR" b="1" dirty="0" smtClean="0">
                <a:latin typeface="+mj-lt"/>
              </a:rPr>
              <a:t>    b)Pasif Teknik Önlemler</a:t>
            </a:r>
          </a:p>
          <a:p>
            <a:r>
              <a:rPr lang="tr-TR" b="1" dirty="0" smtClean="0">
                <a:latin typeface="+mj-lt"/>
              </a:rPr>
              <a:t>2-Tıbbi Önlemler</a:t>
            </a:r>
          </a:p>
          <a:p>
            <a:pPr>
              <a:buNone/>
            </a:pPr>
            <a:r>
              <a:rPr lang="tr-TR" b="1" dirty="0" smtClean="0">
                <a:latin typeface="+mj-lt"/>
              </a:rPr>
              <a:t>    a)Tıbbi Muayeneler</a:t>
            </a:r>
          </a:p>
          <a:p>
            <a:pPr>
              <a:buNone/>
            </a:pPr>
            <a:r>
              <a:rPr lang="tr-TR" b="1" dirty="0" smtClean="0">
                <a:latin typeface="+mj-lt"/>
              </a:rPr>
              <a:t>    b)Gürültü Şiddetini Hafifletici Donanımlar</a:t>
            </a:r>
          </a:p>
          <a:p>
            <a:r>
              <a:rPr lang="tr-TR" b="1" dirty="0" smtClean="0">
                <a:latin typeface="+mj-lt"/>
              </a:rPr>
              <a:t>3-Yasal Önlemler</a:t>
            </a:r>
          </a:p>
          <a:p>
            <a:pPr>
              <a:buNone/>
            </a:pPr>
            <a:r>
              <a:rPr lang="tr-TR" b="1" dirty="0" smtClean="0">
                <a:latin typeface="+mj-lt"/>
              </a:rPr>
              <a:t>   a)Gürültülü İşlerde Günlük Çalışma Süresi</a:t>
            </a:r>
            <a:endParaRPr lang="tr-TR" b="1" dirty="0">
              <a:latin typeface="+mj-lt"/>
            </a:endParaRPr>
          </a:p>
        </p:txBody>
      </p:sp>
    </p:spTree>
    <p:extLst>
      <p:ext uri="{BB962C8B-B14F-4D97-AF65-F5344CB8AC3E}">
        <p14:creationId xmlns:p14="http://schemas.microsoft.com/office/powerpoint/2010/main" val="4181971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KONTROL HİYERARŞİSİ</a:t>
            </a:r>
            <a:endParaRPr lang="tr-TR" b="1" dirty="0">
              <a:solidFill>
                <a:schemeClr val="tx1"/>
              </a:solidFill>
              <a:latin typeface="+mj-lt"/>
            </a:endParaRPr>
          </a:p>
        </p:txBody>
      </p:sp>
      <p:sp>
        <p:nvSpPr>
          <p:cNvPr id="3" name="2 İçerik Yer Tutucusu"/>
          <p:cNvSpPr>
            <a:spLocks noGrp="1"/>
          </p:cNvSpPr>
          <p:nvPr>
            <p:ph idx="1"/>
          </p:nvPr>
        </p:nvSpPr>
        <p:spPr>
          <a:xfrm>
            <a:off x="467544" y="2132856"/>
            <a:ext cx="8229600" cy="4525963"/>
          </a:xfrm>
        </p:spPr>
        <p:txBody>
          <a:bodyPr/>
          <a:lstStyle/>
          <a:p>
            <a:r>
              <a:rPr lang="tr-TR" b="1" dirty="0" smtClean="0">
                <a:solidFill>
                  <a:srgbClr val="FF0000"/>
                </a:solidFill>
                <a:latin typeface="+mj-lt"/>
              </a:rPr>
              <a:t>Kontrol hiyerarşisi aşağıdaki aşamalardan oluşur:</a:t>
            </a:r>
            <a:endParaRPr lang="en-US" b="1" dirty="0" smtClean="0">
              <a:solidFill>
                <a:srgbClr val="FF0000"/>
              </a:solidFill>
              <a:latin typeface="+mj-lt"/>
            </a:endParaRPr>
          </a:p>
          <a:p>
            <a:r>
              <a:rPr lang="en-US" b="1" dirty="0" smtClean="0">
                <a:latin typeface="+mj-lt"/>
              </a:rPr>
              <a:t>Elimination </a:t>
            </a:r>
          </a:p>
          <a:p>
            <a:r>
              <a:rPr lang="en-US" b="1" dirty="0" smtClean="0">
                <a:latin typeface="+mj-lt"/>
              </a:rPr>
              <a:t>Substitution </a:t>
            </a:r>
          </a:p>
          <a:p>
            <a:r>
              <a:rPr lang="en-US" b="1" dirty="0" smtClean="0">
                <a:latin typeface="+mj-lt"/>
              </a:rPr>
              <a:t>Isolation </a:t>
            </a:r>
          </a:p>
          <a:p>
            <a:r>
              <a:rPr lang="en-US" b="1" dirty="0" smtClean="0">
                <a:latin typeface="+mj-lt"/>
              </a:rPr>
              <a:t>Engineering Control </a:t>
            </a:r>
          </a:p>
          <a:p>
            <a:endParaRPr lang="tr-TR" dirty="0">
              <a:latin typeface="+mj-lt"/>
            </a:endParaRPr>
          </a:p>
        </p:txBody>
      </p:sp>
    </p:spTree>
    <p:extLst>
      <p:ext uri="{BB962C8B-B14F-4D97-AF65-F5344CB8AC3E}">
        <p14:creationId xmlns:p14="http://schemas.microsoft.com/office/powerpoint/2010/main" val="276845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a:xfrm>
            <a:off x="395536" y="2060848"/>
            <a:ext cx="8229600" cy="4525963"/>
          </a:xfrm>
        </p:spPr>
        <p:txBody>
          <a:bodyPr>
            <a:normAutofit fontScale="92500" lnSpcReduction="20000"/>
          </a:bodyPr>
          <a:lstStyle/>
          <a:p>
            <a:r>
              <a:rPr lang="tr-TR" b="1" dirty="0" smtClean="0">
                <a:solidFill>
                  <a:srgbClr val="FF0000"/>
                </a:solidFill>
                <a:latin typeface="+mj-lt"/>
              </a:rPr>
              <a:t>Teknik Önlemler :</a:t>
            </a:r>
          </a:p>
          <a:p>
            <a:r>
              <a:rPr lang="tr-TR" b="1" dirty="0" smtClean="0">
                <a:latin typeface="+mj-lt"/>
              </a:rPr>
              <a:t>Teknik önlemlerin alınması, </a:t>
            </a:r>
            <a:r>
              <a:rPr lang="tr-TR" b="1" dirty="0" err="1" smtClean="0">
                <a:latin typeface="+mj-lt"/>
              </a:rPr>
              <a:t>herşeyden</a:t>
            </a:r>
            <a:r>
              <a:rPr lang="tr-TR" b="1" dirty="0" smtClean="0">
                <a:latin typeface="+mj-lt"/>
              </a:rPr>
              <a:t> önce, titreşim tekniği ve akustik alanında geniş bilgiyi gerektirir.</a:t>
            </a:r>
          </a:p>
          <a:p>
            <a:r>
              <a:rPr lang="tr-TR" b="1" dirty="0" smtClean="0">
                <a:solidFill>
                  <a:srgbClr val="FF0000"/>
                </a:solidFill>
                <a:latin typeface="+mj-lt"/>
              </a:rPr>
              <a:t>Aktif Teknik Önlemler :  </a:t>
            </a:r>
          </a:p>
          <a:p>
            <a:r>
              <a:rPr lang="tr-TR" b="1" dirty="0" smtClean="0">
                <a:latin typeface="+mj-lt"/>
              </a:rPr>
              <a:t>Bunlar, makinelerin imalinde titreşim tekniği bakımından amaca en uygun olan materyalin kullanılması, az gürültülü proseslerin seçilmesi ve programlanması, makinelerin sürekli ve düzenli bir şekilde bakımı gibi çalışmalardır.</a:t>
            </a:r>
            <a:endParaRPr lang="tr-TR" b="1" dirty="0">
              <a:latin typeface="+mj-lt"/>
            </a:endParaRPr>
          </a:p>
        </p:txBody>
      </p:sp>
    </p:spTree>
    <p:extLst>
      <p:ext uri="{BB962C8B-B14F-4D97-AF65-F5344CB8AC3E}">
        <p14:creationId xmlns:p14="http://schemas.microsoft.com/office/powerpoint/2010/main" val="85561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Fiziksel Risk Etmenleri</a:t>
            </a:r>
            <a:endParaRPr lang="tr-TR" b="1" dirty="0">
              <a:solidFill>
                <a:schemeClr val="tx1"/>
              </a:solidFill>
              <a:latin typeface="+mj-lt"/>
            </a:endParaRPr>
          </a:p>
        </p:txBody>
      </p:sp>
      <p:sp>
        <p:nvSpPr>
          <p:cNvPr id="3" name="2 İçerik Yer Tutucusu"/>
          <p:cNvSpPr>
            <a:spLocks noGrp="1"/>
          </p:cNvSpPr>
          <p:nvPr>
            <p:ph idx="1"/>
          </p:nvPr>
        </p:nvSpPr>
        <p:spPr>
          <a:xfrm>
            <a:off x="457200" y="1412776"/>
            <a:ext cx="8229600" cy="4896544"/>
          </a:xfrm>
        </p:spPr>
        <p:txBody>
          <a:bodyPr>
            <a:normAutofit fontScale="92500" lnSpcReduction="10000"/>
          </a:bodyPr>
          <a:lstStyle/>
          <a:p>
            <a:r>
              <a:rPr lang="tr-TR" b="1" dirty="0" smtClean="0">
                <a:latin typeface="+mj-lt"/>
              </a:rPr>
              <a:t>Gürültü</a:t>
            </a:r>
          </a:p>
          <a:p>
            <a:r>
              <a:rPr lang="tr-TR" b="1" dirty="0" smtClean="0">
                <a:latin typeface="+mj-lt"/>
              </a:rPr>
              <a:t>Titreşim (Vibrasyon)</a:t>
            </a:r>
          </a:p>
          <a:p>
            <a:r>
              <a:rPr lang="tr-TR" b="1" dirty="0" smtClean="0">
                <a:latin typeface="+mj-lt"/>
              </a:rPr>
              <a:t>Işık (Aydınlanma)</a:t>
            </a:r>
          </a:p>
          <a:p>
            <a:r>
              <a:rPr lang="tr-TR" b="1" dirty="0" smtClean="0">
                <a:latin typeface="+mj-lt"/>
              </a:rPr>
              <a:t>Sıcaklık</a:t>
            </a:r>
          </a:p>
          <a:p>
            <a:r>
              <a:rPr lang="tr-TR" b="1" dirty="0" err="1" smtClean="0">
                <a:latin typeface="+mj-lt"/>
              </a:rPr>
              <a:t>Radyant</a:t>
            </a:r>
            <a:r>
              <a:rPr lang="tr-TR" b="1" dirty="0" smtClean="0">
                <a:latin typeface="+mj-lt"/>
              </a:rPr>
              <a:t> Isı</a:t>
            </a:r>
          </a:p>
          <a:p>
            <a:r>
              <a:rPr lang="tr-TR" b="1" dirty="0" smtClean="0">
                <a:latin typeface="+mj-lt"/>
              </a:rPr>
              <a:t>Basınç</a:t>
            </a:r>
          </a:p>
          <a:p>
            <a:r>
              <a:rPr lang="tr-TR" b="1" dirty="0" smtClean="0">
                <a:latin typeface="+mj-lt"/>
              </a:rPr>
              <a:t>Nem</a:t>
            </a:r>
          </a:p>
          <a:p>
            <a:r>
              <a:rPr lang="tr-TR" b="1" dirty="0" smtClean="0">
                <a:latin typeface="+mj-lt"/>
              </a:rPr>
              <a:t>Hava Akım Hızı</a:t>
            </a:r>
          </a:p>
          <a:p>
            <a:r>
              <a:rPr lang="tr-TR" b="1" dirty="0" smtClean="0">
                <a:latin typeface="+mj-lt"/>
              </a:rPr>
              <a:t>Radyasyon</a:t>
            </a:r>
          </a:p>
          <a:p>
            <a:endParaRPr lang="tr-TR" b="1" dirty="0">
              <a:latin typeface="+mj-lt"/>
            </a:endParaRPr>
          </a:p>
        </p:txBody>
      </p:sp>
    </p:spTree>
    <p:extLst>
      <p:ext uri="{BB962C8B-B14F-4D97-AF65-F5344CB8AC3E}">
        <p14:creationId xmlns:p14="http://schemas.microsoft.com/office/powerpoint/2010/main" val="3464975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a:xfrm>
            <a:off x="467544" y="2060848"/>
            <a:ext cx="8229600" cy="4925144"/>
          </a:xfrm>
        </p:spPr>
        <p:txBody>
          <a:bodyPr>
            <a:normAutofit fontScale="92500" lnSpcReduction="20000"/>
          </a:bodyPr>
          <a:lstStyle/>
          <a:p>
            <a:r>
              <a:rPr lang="tr-TR" b="1" dirty="0" smtClean="0">
                <a:solidFill>
                  <a:srgbClr val="FF0000"/>
                </a:solidFill>
                <a:latin typeface="+mj-lt"/>
              </a:rPr>
              <a:t>Pasif Teknik Önlemler :</a:t>
            </a:r>
          </a:p>
          <a:p>
            <a:r>
              <a:rPr lang="tr-TR" b="1" dirty="0" smtClean="0">
                <a:latin typeface="+mj-lt"/>
              </a:rPr>
              <a:t>Bunlar, gürültünün kaynağının özel cidarlarla çevrilmesi (ses söndürücü, </a:t>
            </a:r>
            <a:r>
              <a:rPr lang="tr-TR" b="1" dirty="0" err="1" smtClean="0">
                <a:latin typeface="+mj-lt"/>
              </a:rPr>
              <a:t>absorbe</a:t>
            </a:r>
            <a:r>
              <a:rPr lang="tr-TR" b="1" dirty="0" smtClean="0">
                <a:latin typeface="+mj-lt"/>
              </a:rPr>
              <a:t> edici) cidarlarla çevrilmesi ve/veya bu nitelikteki ara tabakaların kullanılması ve işletmenin inşasında duvarların ve tabanın ses geçirmeyecek ve sesi yansıtmayacak materyalden yapılmasının planlanması, gürültülü bölümlere işletmenin kenar alanlarında yer verilmesi gibi önlemlerdir. </a:t>
            </a:r>
          </a:p>
          <a:p>
            <a:pPr>
              <a:buNone/>
            </a:pPr>
            <a:r>
              <a:rPr lang="tr-TR" b="1" dirty="0" smtClean="0">
                <a:solidFill>
                  <a:srgbClr val="FF0000"/>
                </a:solidFill>
                <a:latin typeface="+mj-lt"/>
              </a:rPr>
              <a:t> </a:t>
            </a:r>
            <a:endParaRPr lang="tr-TR" b="1" dirty="0">
              <a:solidFill>
                <a:srgbClr val="FF0000"/>
              </a:solidFill>
              <a:latin typeface="+mj-lt"/>
            </a:endParaRPr>
          </a:p>
        </p:txBody>
      </p:sp>
    </p:spTree>
    <p:extLst>
      <p:ext uri="{BB962C8B-B14F-4D97-AF65-F5344CB8AC3E}">
        <p14:creationId xmlns:p14="http://schemas.microsoft.com/office/powerpoint/2010/main" val="2283368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Example of possible noise control measures"/>
          <p:cNvPicPr>
            <a:picLocks noGrp="1"/>
          </p:cNvPicPr>
          <p:nvPr>
            <p:ph idx="1"/>
          </p:nvPr>
        </p:nvPicPr>
        <p:blipFill>
          <a:blip r:embed="rId2" cstate="print"/>
          <a:srcRect/>
          <a:stretch>
            <a:fillRect/>
          </a:stretch>
        </p:blipFill>
        <p:spPr bwMode="auto">
          <a:xfrm>
            <a:off x="2667000" y="1815306"/>
            <a:ext cx="3810000" cy="4095750"/>
          </a:xfrm>
          <a:prstGeom prst="rect">
            <a:avLst/>
          </a:prstGeom>
          <a:noFill/>
          <a:ln w="9525">
            <a:noFill/>
            <a:miter lim="800000"/>
            <a:headEnd/>
            <a:tailEnd/>
          </a:ln>
        </p:spPr>
      </p:pic>
    </p:spTree>
    <p:extLst>
      <p:ext uri="{BB962C8B-B14F-4D97-AF65-F5344CB8AC3E}">
        <p14:creationId xmlns:p14="http://schemas.microsoft.com/office/powerpoint/2010/main" val="663191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Compressor placed outside a factory workshop"/>
          <p:cNvPicPr>
            <a:picLocks noGrp="1"/>
          </p:cNvPicPr>
          <p:nvPr>
            <p:ph idx="1"/>
          </p:nvPr>
        </p:nvPicPr>
        <p:blipFill>
          <a:blip r:embed="rId2" cstate="print"/>
          <a:srcRect/>
          <a:stretch>
            <a:fillRect/>
          </a:stretch>
        </p:blipFill>
        <p:spPr bwMode="auto">
          <a:xfrm>
            <a:off x="2195736" y="2329656"/>
            <a:ext cx="4536504" cy="3259584"/>
          </a:xfrm>
          <a:prstGeom prst="rect">
            <a:avLst/>
          </a:prstGeom>
          <a:noFill/>
          <a:ln w="9525">
            <a:noFill/>
            <a:miter lim="800000"/>
            <a:headEnd/>
            <a:tailEnd/>
          </a:ln>
        </p:spPr>
      </p:pic>
    </p:spTree>
    <p:extLst>
      <p:ext uri="{BB962C8B-B14F-4D97-AF65-F5344CB8AC3E}">
        <p14:creationId xmlns:p14="http://schemas.microsoft.com/office/powerpoint/2010/main" val="3091787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Example of noise control in a refrigeration plant"/>
          <p:cNvPicPr>
            <a:picLocks noGrp="1"/>
          </p:cNvPicPr>
          <p:nvPr>
            <p:ph idx="1"/>
          </p:nvPr>
        </p:nvPicPr>
        <p:blipFill>
          <a:blip r:embed="rId2" cstate="print"/>
          <a:srcRect/>
          <a:stretch>
            <a:fillRect/>
          </a:stretch>
        </p:blipFill>
        <p:spPr bwMode="auto">
          <a:xfrm>
            <a:off x="1979712" y="2060848"/>
            <a:ext cx="5400600" cy="3312368"/>
          </a:xfrm>
          <a:prstGeom prst="rect">
            <a:avLst/>
          </a:prstGeom>
          <a:noFill/>
          <a:ln w="9525">
            <a:noFill/>
            <a:miter lim="800000"/>
            <a:headEnd/>
            <a:tailEnd/>
          </a:ln>
        </p:spPr>
      </p:pic>
    </p:spTree>
    <p:extLst>
      <p:ext uri="{BB962C8B-B14F-4D97-AF65-F5344CB8AC3E}">
        <p14:creationId xmlns:p14="http://schemas.microsoft.com/office/powerpoint/2010/main" val="1849224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Application of vibration isolators"/>
          <p:cNvPicPr>
            <a:picLocks noGrp="1"/>
          </p:cNvPicPr>
          <p:nvPr>
            <p:ph idx="1"/>
          </p:nvPr>
        </p:nvPicPr>
        <p:blipFill>
          <a:blip r:embed="rId2" cstate="print"/>
          <a:srcRect/>
          <a:stretch>
            <a:fillRect/>
          </a:stretch>
        </p:blipFill>
        <p:spPr bwMode="auto">
          <a:xfrm>
            <a:off x="1979712" y="2348880"/>
            <a:ext cx="4824536" cy="3312368"/>
          </a:xfrm>
          <a:prstGeom prst="rect">
            <a:avLst/>
          </a:prstGeom>
          <a:noFill/>
          <a:ln w="9525">
            <a:noFill/>
            <a:miter lim="800000"/>
            <a:headEnd/>
            <a:tailEnd/>
          </a:ln>
        </p:spPr>
      </p:pic>
    </p:spTree>
    <p:extLst>
      <p:ext uri="{BB962C8B-B14F-4D97-AF65-F5344CB8AC3E}">
        <p14:creationId xmlns:p14="http://schemas.microsoft.com/office/powerpoint/2010/main" val="753901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Application of vibration isolators"/>
          <p:cNvPicPr>
            <a:picLocks noGrp="1"/>
          </p:cNvPicPr>
          <p:nvPr>
            <p:ph idx="1"/>
          </p:nvPr>
        </p:nvPicPr>
        <p:blipFill>
          <a:blip r:embed="rId2" cstate="print"/>
          <a:srcRect/>
          <a:stretch>
            <a:fillRect/>
          </a:stretch>
        </p:blipFill>
        <p:spPr bwMode="auto">
          <a:xfrm>
            <a:off x="1907704" y="2420888"/>
            <a:ext cx="5256584" cy="3096344"/>
          </a:xfrm>
          <a:prstGeom prst="rect">
            <a:avLst/>
          </a:prstGeom>
          <a:noFill/>
          <a:ln w="9525">
            <a:noFill/>
            <a:miter lim="800000"/>
            <a:headEnd/>
            <a:tailEnd/>
          </a:ln>
        </p:spPr>
      </p:pic>
    </p:spTree>
    <p:extLst>
      <p:ext uri="{BB962C8B-B14F-4D97-AF65-F5344CB8AC3E}">
        <p14:creationId xmlns:p14="http://schemas.microsoft.com/office/powerpoint/2010/main" val="2465096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Acoustic curtains separating grinding/welding section"/>
          <p:cNvPicPr>
            <a:picLocks noGrp="1"/>
          </p:cNvPicPr>
          <p:nvPr>
            <p:ph idx="1"/>
          </p:nvPr>
        </p:nvPicPr>
        <p:blipFill>
          <a:blip r:embed="rId2" cstate="print"/>
          <a:srcRect/>
          <a:stretch>
            <a:fillRect/>
          </a:stretch>
        </p:blipFill>
        <p:spPr bwMode="auto">
          <a:xfrm>
            <a:off x="1763688" y="2276872"/>
            <a:ext cx="5616624" cy="3456384"/>
          </a:xfrm>
          <a:prstGeom prst="rect">
            <a:avLst/>
          </a:prstGeom>
          <a:noFill/>
          <a:ln w="9525">
            <a:noFill/>
            <a:miter lim="800000"/>
            <a:headEnd/>
            <a:tailEnd/>
          </a:ln>
        </p:spPr>
      </p:pic>
    </p:spTree>
    <p:extLst>
      <p:ext uri="{BB962C8B-B14F-4D97-AF65-F5344CB8AC3E}">
        <p14:creationId xmlns:p14="http://schemas.microsoft.com/office/powerpoint/2010/main" val="2006559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Example of usage of a acoustic barrier"/>
          <p:cNvPicPr>
            <a:picLocks noGrp="1"/>
          </p:cNvPicPr>
          <p:nvPr>
            <p:ph idx="1"/>
          </p:nvPr>
        </p:nvPicPr>
        <p:blipFill>
          <a:blip r:embed="rId2" cstate="print"/>
          <a:srcRect/>
          <a:stretch>
            <a:fillRect/>
          </a:stretch>
        </p:blipFill>
        <p:spPr bwMode="auto">
          <a:xfrm>
            <a:off x="1907704" y="2420888"/>
            <a:ext cx="5112568" cy="3240359"/>
          </a:xfrm>
          <a:prstGeom prst="rect">
            <a:avLst/>
          </a:prstGeom>
          <a:noFill/>
          <a:ln w="9525">
            <a:noFill/>
            <a:miter lim="800000"/>
            <a:headEnd/>
            <a:tailEnd/>
          </a:ln>
        </p:spPr>
      </p:pic>
    </p:spTree>
    <p:extLst>
      <p:ext uri="{BB962C8B-B14F-4D97-AF65-F5344CB8AC3E}">
        <p14:creationId xmlns:p14="http://schemas.microsoft.com/office/powerpoint/2010/main" val="2868314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Two layer plasterboard partition"/>
          <p:cNvPicPr>
            <a:picLocks noGrp="1"/>
          </p:cNvPicPr>
          <p:nvPr>
            <p:ph idx="1"/>
          </p:nvPr>
        </p:nvPicPr>
        <p:blipFill>
          <a:blip r:embed="rId2" cstate="print"/>
          <a:srcRect/>
          <a:stretch>
            <a:fillRect/>
          </a:stretch>
        </p:blipFill>
        <p:spPr bwMode="auto">
          <a:xfrm>
            <a:off x="2195736" y="1988840"/>
            <a:ext cx="4896544" cy="3528392"/>
          </a:xfrm>
          <a:prstGeom prst="rect">
            <a:avLst/>
          </a:prstGeom>
          <a:noFill/>
          <a:ln w="9525">
            <a:noFill/>
            <a:miter lim="800000"/>
            <a:headEnd/>
            <a:tailEnd/>
          </a:ln>
        </p:spPr>
      </p:pic>
    </p:spTree>
    <p:extLst>
      <p:ext uri="{BB962C8B-B14F-4D97-AF65-F5344CB8AC3E}">
        <p14:creationId xmlns:p14="http://schemas.microsoft.com/office/powerpoint/2010/main" val="765632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pic>
        <p:nvPicPr>
          <p:cNvPr id="4" name="3 İçerik Yer Tutucusu" descr="Fully enclosed office constructed with laminated glass panels"/>
          <p:cNvPicPr>
            <a:picLocks noGrp="1"/>
          </p:cNvPicPr>
          <p:nvPr>
            <p:ph idx="1"/>
          </p:nvPr>
        </p:nvPicPr>
        <p:blipFill>
          <a:blip r:embed="rId2" cstate="print"/>
          <a:srcRect/>
          <a:stretch>
            <a:fillRect/>
          </a:stretch>
        </p:blipFill>
        <p:spPr bwMode="auto">
          <a:xfrm>
            <a:off x="1907704" y="2348880"/>
            <a:ext cx="5328592" cy="3024335"/>
          </a:xfrm>
          <a:prstGeom prst="rect">
            <a:avLst/>
          </a:prstGeom>
          <a:noFill/>
          <a:ln w="9525">
            <a:noFill/>
            <a:miter lim="800000"/>
            <a:headEnd/>
            <a:tailEnd/>
          </a:ln>
        </p:spPr>
      </p:pic>
    </p:spTree>
    <p:extLst>
      <p:ext uri="{BB962C8B-B14F-4D97-AF65-F5344CB8AC3E}">
        <p14:creationId xmlns:p14="http://schemas.microsoft.com/office/powerpoint/2010/main" val="100777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a:t>
            </a:r>
            <a:endParaRPr lang="tr-TR" b="1"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Gürültü genel olarak, arzu edilmeyen ve çoğunlukla suni olarak meydana getirilen rahatsız edici sesler şeklinde tanımlanır.</a:t>
            </a:r>
          </a:p>
          <a:p>
            <a:r>
              <a:rPr lang="tr-TR" b="1" dirty="0" smtClean="0">
                <a:solidFill>
                  <a:srgbClr val="FF0000"/>
                </a:solidFill>
                <a:latin typeface="+mj-lt"/>
              </a:rPr>
              <a:t>Uluslararası Çalışma Örgütü</a:t>
            </a:r>
            <a:r>
              <a:rPr lang="tr-TR" b="1" dirty="0" smtClean="0">
                <a:latin typeface="+mj-lt"/>
              </a:rPr>
              <a:t>, gürültüyü şu şekilde tanımlamaktadır:</a:t>
            </a:r>
          </a:p>
          <a:p>
            <a:r>
              <a:rPr lang="tr-TR" b="1" dirty="0" smtClean="0">
                <a:latin typeface="+mj-lt"/>
              </a:rPr>
              <a:t>Gürültü terimi, bir işitme kaybına yol açan, sağlığa zararlı olan veya başka riskleri ortaya çıkaran bütün sesleri kapsar. </a:t>
            </a:r>
            <a:endParaRPr lang="tr-TR" b="1" dirty="0">
              <a:latin typeface="+mj-lt"/>
            </a:endParaRPr>
          </a:p>
        </p:txBody>
      </p:sp>
    </p:spTree>
    <p:extLst>
      <p:ext uri="{BB962C8B-B14F-4D97-AF65-F5344CB8AC3E}">
        <p14:creationId xmlns:p14="http://schemas.microsoft.com/office/powerpoint/2010/main" val="1083924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a:xfrm>
            <a:off x="323528" y="1844824"/>
            <a:ext cx="8229600" cy="4525963"/>
          </a:xfrm>
        </p:spPr>
        <p:txBody>
          <a:bodyPr>
            <a:normAutofit fontScale="85000" lnSpcReduction="10000"/>
          </a:bodyPr>
          <a:lstStyle/>
          <a:p>
            <a:r>
              <a:rPr lang="tr-TR" b="1" dirty="0" smtClean="0">
                <a:solidFill>
                  <a:srgbClr val="FF0000"/>
                </a:solidFill>
                <a:latin typeface="+mj-lt"/>
              </a:rPr>
              <a:t>Tıbbi Önlemler :</a:t>
            </a:r>
          </a:p>
          <a:p>
            <a:r>
              <a:rPr lang="tr-TR" b="1" dirty="0" smtClean="0">
                <a:latin typeface="+mj-lt"/>
              </a:rPr>
              <a:t>Tıbbi önlemler, tıbbi muayeneler ve gürültü şiddetini en uygun şekilde hafifletici donanımların tavsiyesi olmak üzere ikiye ayrılır.</a:t>
            </a:r>
          </a:p>
          <a:p>
            <a:r>
              <a:rPr lang="tr-TR" b="1" dirty="0" smtClean="0">
                <a:latin typeface="+mj-lt"/>
              </a:rPr>
              <a:t>Tıbbi muayeneler denilince, </a:t>
            </a:r>
            <a:r>
              <a:rPr lang="tr-TR" b="1" dirty="0" err="1" smtClean="0">
                <a:latin typeface="+mj-lt"/>
              </a:rPr>
              <a:t>herşeyden</a:t>
            </a:r>
            <a:r>
              <a:rPr lang="tr-TR" b="1" dirty="0" smtClean="0">
                <a:latin typeface="+mj-lt"/>
              </a:rPr>
              <a:t> önce akla </a:t>
            </a:r>
            <a:r>
              <a:rPr lang="tr-TR" b="1" dirty="0" err="1" smtClean="0">
                <a:latin typeface="+mj-lt"/>
              </a:rPr>
              <a:t>odyometri</a:t>
            </a:r>
            <a:r>
              <a:rPr lang="tr-TR" b="1" dirty="0" smtClean="0">
                <a:latin typeface="+mj-lt"/>
              </a:rPr>
              <a:t> gelmelidir. </a:t>
            </a:r>
            <a:r>
              <a:rPr lang="tr-TR" b="1" dirty="0" err="1" smtClean="0">
                <a:latin typeface="+mj-lt"/>
              </a:rPr>
              <a:t>Odyometri</a:t>
            </a:r>
            <a:r>
              <a:rPr lang="tr-TR" b="1" dirty="0" smtClean="0">
                <a:latin typeface="+mj-lt"/>
              </a:rPr>
              <a:t>, odyometre denilen bir aletle yapılır ve her defasında iki kulak için ayrı ayrı uygulanır. Bu muayenede, her iki kulağın değişik frekanslardaki duyma keskinlikleri tespit edilir. </a:t>
            </a:r>
          </a:p>
          <a:p>
            <a:endParaRPr lang="tr-TR" b="1" dirty="0" smtClean="0">
              <a:latin typeface="+mj-lt"/>
            </a:endParaRPr>
          </a:p>
          <a:p>
            <a:endParaRPr lang="tr-TR" b="1" dirty="0">
              <a:latin typeface="+mj-lt"/>
            </a:endParaRPr>
          </a:p>
        </p:txBody>
      </p:sp>
    </p:spTree>
    <p:extLst>
      <p:ext uri="{BB962C8B-B14F-4D97-AF65-F5344CB8AC3E}">
        <p14:creationId xmlns:p14="http://schemas.microsoft.com/office/powerpoint/2010/main" val="3640222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Giriş muayenesinde, işçi adayında, konuşma frekanslarında (500-2000 HZ) 20 </a:t>
            </a:r>
            <a:r>
              <a:rPr lang="tr-TR" b="1" dirty="0" err="1" smtClean="0">
                <a:latin typeface="+mj-lt"/>
              </a:rPr>
              <a:t>dB</a:t>
            </a:r>
            <a:r>
              <a:rPr lang="tr-TR" b="1" dirty="0" smtClean="0">
                <a:latin typeface="+mj-lt"/>
              </a:rPr>
              <a:t>, orta frekanslarda (2000-4000 Hz) 30-40 </a:t>
            </a:r>
            <a:r>
              <a:rPr lang="tr-TR" b="1" dirty="0" err="1" smtClean="0">
                <a:latin typeface="+mj-lt"/>
              </a:rPr>
              <a:t>dB</a:t>
            </a:r>
            <a:r>
              <a:rPr lang="tr-TR" b="1" dirty="0" smtClean="0">
                <a:latin typeface="+mj-lt"/>
              </a:rPr>
              <a:t> ve daha fazla duyma kaybı tespit edilirse, o kişi gürültülü işlere alınmamalıdır.</a:t>
            </a:r>
          </a:p>
          <a:p>
            <a:r>
              <a:rPr lang="tr-TR" b="1" dirty="0" smtClean="0">
                <a:latin typeface="+mj-lt"/>
              </a:rPr>
              <a:t>Yaş ilerledikçe, işitme fonksiyonu da fizyolojik olarak zayıflar. Bu şekilde meydana gelen işitme zayıflığına </a:t>
            </a:r>
            <a:r>
              <a:rPr lang="tr-TR" b="1" dirty="0" err="1" smtClean="0">
                <a:latin typeface="+mj-lt"/>
              </a:rPr>
              <a:t>presbiakusti</a:t>
            </a:r>
            <a:r>
              <a:rPr lang="tr-TR" b="1" dirty="0" smtClean="0">
                <a:latin typeface="+mj-lt"/>
              </a:rPr>
              <a:t> denilir. </a:t>
            </a:r>
            <a:endParaRPr lang="tr-TR" b="1" dirty="0">
              <a:latin typeface="+mj-lt"/>
            </a:endParaRPr>
          </a:p>
        </p:txBody>
      </p:sp>
    </p:spTree>
    <p:extLst>
      <p:ext uri="{BB962C8B-B14F-4D97-AF65-F5344CB8AC3E}">
        <p14:creationId xmlns:p14="http://schemas.microsoft.com/office/powerpoint/2010/main" val="3373732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50 yaşında, 2000 </a:t>
            </a:r>
            <a:r>
              <a:rPr lang="tr-TR" b="1" dirty="0" err="1" smtClean="0">
                <a:latin typeface="+mj-lt"/>
              </a:rPr>
              <a:t>Hz’de</a:t>
            </a:r>
            <a:r>
              <a:rPr lang="tr-TR" b="1" dirty="0" smtClean="0">
                <a:latin typeface="+mj-lt"/>
              </a:rPr>
              <a:t> 10 </a:t>
            </a:r>
            <a:r>
              <a:rPr lang="tr-TR" b="1" dirty="0" err="1" smtClean="0">
                <a:latin typeface="+mj-lt"/>
              </a:rPr>
              <a:t>dB’e</a:t>
            </a:r>
            <a:r>
              <a:rPr lang="tr-TR" b="1" dirty="0" smtClean="0">
                <a:latin typeface="+mj-lt"/>
              </a:rPr>
              <a:t>, 4000 </a:t>
            </a:r>
            <a:r>
              <a:rPr lang="tr-TR" b="1" dirty="0" err="1" smtClean="0">
                <a:latin typeface="+mj-lt"/>
              </a:rPr>
              <a:t>Hz’de</a:t>
            </a:r>
            <a:r>
              <a:rPr lang="tr-TR" b="1" dirty="0" smtClean="0">
                <a:latin typeface="+mj-lt"/>
              </a:rPr>
              <a:t> 20 </a:t>
            </a:r>
            <a:r>
              <a:rPr lang="tr-TR" b="1" dirty="0" err="1" smtClean="0">
                <a:latin typeface="+mj-lt"/>
              </a:rPr>
              <a:t>dB’e</a:t>
            </a:r>
            <a:r>
              <a:rPr lang="tr-TR" b="1" dirty="0" smtClean="0">
                <a:latin typeface="+mj-lt"/>
              </a:rPr>
              <a:t> kadar yükselen bir kaybın görülebileceği hesaba katılmalıdır.</a:t>
            </a:r>
          </a:p>
          <a:p>
            <a:r>
              <a:rPr lang="tr-TR" b="1" dirty="0" smtClean="0">
                <a:latin typeface="+mj-lt"/>
              </a:rPr>
              <a:t>İleri tütün tiryakiliğinde, </a:t>
            </a:r>
            <a:r>
              <a:rPr lang="tr-TR" b="1" dirty="0" err="1" smtClean="0">
                <a:latin typeface="+mj-lt"/>
              </a:rPr>
              <a:t>karbonmonoksit</a:t>
            </a:r>
            <a:r>
              <a:rPr lang="tr-TR" b="1" dirty="0" smtClean="0">
                <a:latin typeface="+mj-lt"/>
              </a:rPr>
              <a:t>, </a:t>
            </a:r>
            <a:r>
              <a:rPr lang="tr-TR" b="1" dirty="0" err="1" smtClean="0">
                <a:latin typeface="+mj-lt"/>
              </a:rPr>
              <a:t>karbonsülfür</a:t>
            </a:r>
            <a:r>
              <a:rPr lang="tr-TR" b="1" dirty="0" smtClean="0">
                <a:latin typeface="+mj-lt"/>
              </a:rPr>
              <a:t>, kurşun ve </a:t>
            </a:r>
            <a:r>
              <a:rPr lang="tr-TR" b="1" dirty="0" err="1" smtClean="0">
                <a:latin typeface="+mj-lt"/>
              </a:rPr>
              <a:t>civa</a:t>
            </a:r>
            <a:r>
              <a:rPr lang="tr-TR" b="1" dirty="0" smtClean="0">
                <a:latin typeface="+mj-lt"/>
              </a:rPr>
              <a:t> zehirlenmelerinde işitme kapasitesinin bir miktar düşeceği unutulmamalıdır.</a:t>
            </a:r>
          </a:p>
          <a:p>
            <a:endParaRPr lang="tr-TR" b="1" dirty="0">
              <a:latin typeface="+mj-lt"/>
            </a:endParaRPr>
          </a:p>
        </p:txBody>
      </p:sp>
    </p:spTree>
    <p:extLst>
      <p:ext uri="{BB962C8B-B14F-4D97-AF65-F5344CB8AC3E}">
        <p14:creationId xmlns:p14="http://schemas.microsoft.com/office/powerpoint/2010/main" val="2472721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a:xfrm>
            <a:off x="395536" y="2060848"/>
            <a:ext cx="8229600" cy="4525963"/>
          </a:xfrm>
        </p:spPr>
        <p:txBody>
          <a:bodyPr/>
          <a:lstStyle/>
          <a:p>
            <a:r>
              <a:rPr lang="tr-TR" b="1" dirty="0" smtClean="0">
                <a:latin typeface="+mj-lt"/>
              </a:rPr>
              <a:t>Gürültülü işlerde çalışanlarda işitme zararının erkenden meydana çıkarılması (I. aşamada yakalanması) bakımından 4000 HZ bandının çok önemli olduğu (V şeklinde düşme) unutulmamalıdır.</a:t>
            </a:r>
            <a:endParaRPr lang="tr-TR" b="1" dirty="0">
              <a:latin typeface="+mj-lt"/>
            </a:endParaRPr>
          </a:p>
        </p:txBody>
      </p:sp>
    </p:spTree>
    <p:extLst>
      <p:ext uri="{BB962C8B-B14F-4D97-AF65-F5344CB8AC3E}">
        <p14:creationId xmlns:p14="http://schemas.microsoft.com/office/powerpoint/2010/main" val="769469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İŞLETME İÇİNDE GÜRÜLTÜ İLE MÜCADELE</a:t>
            </a:r>
            <a:endParaRPr lang="tr-TR" dirty="0">
              <a:solidFill>
                <a:schemeClr val="tx1"/>
              </a:solidFill>
              <a:latin typeface="+mj-lt"/>
            </a:endParaRPr>
          </a:p>
        </p:txBody>
      </p:sp>
      <p:sp>
        <p:nvSpPr>
          <p:cNvPr id="3" name="2 İçerik Yer Tutucusu"/>
          <p:cNvSpPr>
            <a:spLocks noGrp="1"/>
          </p:cNvSpPr>
          <p:nvPr>
            <p:ph idx="1"/>
          </p:nvPr>
        </p:nvSpPr>
        <p:spPr>
          <a:xfrm>
            <a:off x="467544" y="2328253"/>
            <a:ext cx="8229600" cy="4525963"/>
          </a:xfrm>
        </p:spPr>
        <p:txBody>
          <a:bodyPr>
            <a:normAutofit/>
          </a:bodyPr>
          <a:lstStyle/>
          <a:p>
            <a:r>
              <a:rPr lang="tr-TR" b="1" dirty="0" smtClean="0">
                <a:solidFill>
                  <a:srgbClr val="FF0000"/>
                </a:solidFill>
                <a:latin typeface="+mj-lt"/>
              </a:rPr>
              <a:t>Yasal Önlemler :</a:t>
            </a:r>
          </a:p>
          <a:p>
            <a:r>
              <a:rPr lang="tr-TR" b="1" dirty="0" smtClean="0">
                <a:latin typeface="+mj-lt"/>
              </a:rPr>
              <a:t>Ülkemizdeki mevzuata göre, 85 </a:t>
            </a:r>
            <a:r>
              <a:rPr lang="tr-TR" b="1" dirty="0" err="1" smtClean="0">
                <a:latin typeface="+mj-lt"/>
              </a:rPr>
              <a:t>dB’den</a:t>
            </a:r>
            <a:r>
              <a:rPr lang="tr-TR" b="1" dirty="0" smtClean="0">
                <a:latin typeface="+mj-lt"/>
              </a:rPr>
              <a:t> fazla şiddetteki gürültülü işlerde günde 7.5 saatten fazla çalışılması yasaktır.</a:t>
            </a:r>
          </a:p>
        </p:txBody>
      </p:sp>
    </p:spTree>
    <p:extLst>
      <p:ext uri="{BB962C8B-B14F-4D97-AF65-F5344CB8AC3E}">
        <p14:creationId xmlns:p14="http://schemas.microsoft.com/office/powerpoint/2010/main" val="29747798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 YÖNETMELİĞİ</a:t>
            </a:r>
            <a:endParaRPr lang="tr-TR" b="1" dirty="0">
              <a:solidFill>
                <a:schemeClr val="tx1"/>
              </a:solidFill>
              <a:latin typeface="+mj-lt"/>
            </a:endParaRPr>
          </a:p>
        </p:txBody>
      </p:sp>
      <p:sp>
        <p:nvSpPr>
          <p:cNvPr id="3" name="2 İçerik Yer Tutucusu"/>
          <p:cNvSpPr>
            <a:spLocks noGrp="1"/>
          </p:cNvSpPr>
          <p:nvPr>
            <p:ph idx="1"/>
          </p:nvPr>
        </p:nvSpPr>
        <p:spPr>
          <a:xfrm>
            <a:off x="323528" y="1932856"/>
            <a:ext cx="8229600" cy="4925144"/>
          </a:xfrm>
        </p:spPr>
        <p:txBody>
          <a:bodyPr>
            <a:normAutofit fontScale="77500" lnSpcReduction="20000"/>
          </a:bodyPr>
          <a:lstStyle/>
          <a:p>
            <a:r>
              <a:rPr lang="tr-TR" b="1" dirty="0" smtClean="0">
                <a:solidFill>
                  <a:srgbClr val="FF0000"/>
                </a:solidFill>
                <a:latin typeface="+mj-lt"/>
              </a:rPr>
              <a:t>Günlük Gürültü </a:t>
            </a:r>
            <a:r>
              <a:rPr lang="tr-TR" b="1" dirty="0" err="1" smtClean="0">
                <a:solidFill>
                  <a:srgbClr val="FF0000"/>
                </a:solidFill>
                <a:latin typeface="+mj-lt"/>
              </a:rPr>
              <a:t>Maruziyet</a:t>
            </a:r>
            <a:r>
              <a:rPr lang="tr-TR" b="1" dirty="0" smtClean="0">
                <a:solidFill>
                  <a:srgbClr val="FF0000"/>
                </a:solidFill>
                <a:latin typeface="+mj-lt"/>
              </a:rPr>
              <a:t> Düzeyi : </a:t>
            </a:r>
            <a:r>
              <a:rPr lang="tr-TR" b="1" dirty="0" smtClean="0">
                <a:latin typeface="+mj-lt"/>
              </a:rPr>
              <a:t>Sekiz saatlik iş günü için, anlık darbeli gürültünün de dahil olduğu bütün gürültü </a:t>
            </a:r>
            <a:r>
              <a:rPr lang="tr-TR" b="1" dirty="0" err="1" smtClean="0">
                <a:latin typeface="+mj-lt"/>
              </a:rPr>
              <a:t>maruziyet</a:t>
            </a:r>
            <a:r>
              <a:rPr lang="tr-TR" b="1" dirty="0" smtClean="0">
                <a:latin typeface="+mj-lt"/>
              </a:rPr>
              <a:t> düzeylerinin zaman ağırlıklı ortalamasıdır.</a:t>
            </a:r>
          </a:p>
          <a:p>
            <a:r>
              <a:rPr lang="tr-TR" b="1" dirty="0" smtClean="0">
                <a:solidFill>
                  <a:srgbClr val="FF0000"/>
                </a:solidFill>
                <a:latin typeface="+mj-lt"/>
              </a:rPr>
              <a:t>Haftalık Gürültü </a:t>
            </a:r>
            <a:r>
              <a:rPr lang="tr-TR" b="1" dirty="0" err="1" smtClean="0">
                <a:solidFill>
                  <a:srgbClr val="FF0000"/>
                </a:solidFill>
                <a:latin typeface="+mj-lt"/>
              </a:rPr>
              <a:t>Maruziyet</a:t>
            </a:r>
            <a:r>
              <a:rPr lang="tr-TR" b="1" dirty="0" smtClean="0">
                <a:solidFill>
                  <a:srgbClr val="FF0000"/>
                </a:solidFill>
                <a:latin typeface="+mj-lt"/>
              </a:rPr>
              <a:t> Düzeyi : </a:t>
            </a:r>
            <a:r>
              <a:rPr lang="tr-TR" b="1" dirty="0" smtClean="0">
                <a:latin typeface="+mj-lt"/>
              </a:rPr>
              <a:t>Günlük gürültü </a:t>
            </a:r>
            <a:r>
              <a:rPr lang="tr-TR" b="1" dirty="0" err="1" smtClean="0">
                <a:latin typeface="+mj-lt"/>
              </a:rPr>
              <a:t>maruziyet</a:t>
            </a:r>
            <a:r>
              <a:rPr lang="tr-TR" b="1" dirty="0" smtClean="0">
                <a:latin typeface="+mj-lt"/>
              </a:rPr>
              <a:t> düzeylerinin sekiz saatlik beş iş gününden oluşan bir hafta için zaman ağırlıklı ortalamasıdır. </a:t>
            </a:r>
          </a:p>
          <a:p>
            <a:r>
              <a:rPr lang="tr-TR" b="1" dirty="0" smtClean="0">
                <a:latin typeface="+mj-lt"/>
              </a:rPr>
              <a:t>Günlük gürültü </a:t>
            </a:r>
            <a:r>
              <a:rPr lang="tr-TR" b="1" dirty="0" err="1" smtClean="0">
                <a:latin typeface="+mj-lt"/>
              </a:rPr>
              <a:t>maruziyetinin</a:t>
            </a:r>
            <a:r>
              <a:rPr lang="tr-TR" b="1" dirty="0" smtClean="0">
                <a:latin typeface="+mj-lt"/>
              </a:rPr>
              <a:t> günden güne belirgin şekilde farklılık gösterdiğinin kesin olarak tespit edildiği işlerde günlük </a:t>
            </a:r>
            <a:r>
              <a:rPr lang="tr-TR" b="1" dirty="0" err="1" smtClean="0">
                <a:latin typeface="+mj-lt"/>
              </a:rPr>
              <a:t>maruziyet</a:t>
            </a:r>
            <a:r>
              <a:rPr lang="tr-TR" b="1" dirty="0" smtClean="0">
                <a:latin typeface="+mj-lt"/>
              </a:rPr>
              <a:t> değerleri yerine haftalık </a:t>
            </a:r>
            <a:r>
              <a:rPr lang="tr-TR" b="1" dirty="0" err="1" smtClean="0">
                <a:latin typeface="+mj-lt"/>
              </a:rPr>
              <a:t>maruziyet</a:t>
            </a:r>
            <a:r>
              <a:rPr lang="tr-TR" b="1" dirty="0" smtClean="0">
                <a:latin typeface="+mj-lt"/>
              </a:rPr>
              <a:t> değerleri kullanılabilir. Bu durumda, haftalık gürültü </a:t>
            </a:r>
            <a:r>
              <a:rPr lang="tr-TR" b="1" dirty="0" err="1" smtClean="0">
                <a:latin typeface="+mj-lt"/>
              </a:rPr>
              <a:t>maruziyet</a:t>
            </a:r>
            <a:r>
              <a:rPr lang="tr-TR" b="1" dirty="0" smtClean="0">
                <a:latin typeface="+mj-lt"/>
              </a:rPr>
              <a:t> düzeyi 87 </a:t>
            </a:r>
            <a:r>
              <a:rPr lang="tr-TR" b="1" dirty="0" err="1" smtClean="0">
                <a:latin typeface="+mj-lt"/>
              </a:rPr>
              <a:t>dB</a:t>
            </a:r>
            <a:r>
              <a:rPr lang="tr-TR" b="1" dirty="0" smtClean="0">
                <a:latin typeface="+mj-lt"/>
              </a:rPr>
              <a:t> </a:t>
            </a:r>
            <a:r>
              <a:rPr lang="tr-TR" b="1" dirty="0" err="1" smtClean="0">
                <a:latin typeface="+mj-lt"/>
              </a:rPr>
              <a:t>maruziyet</a:t>
            </a:r>
            <a:r>
              <a:rPr lang="tr-TR" b="1" dirty="0" smtClean="0">
                <a:latin typeface="+mj-lt"/>
              </a:rPr>
              <a:t> sınır değerini aşmayacaktır.</a:t>
            </a:r>
            <a:endParaRPr lang="tr-TR" b="1" dirty="0">
              <a:latin typeface="+mj-lt"/>
            </a:endParaRPr>
          </a:p>
        </p:txBody>
      </p:sp>
    </p:spTree>
    <p:extLst>
      <p:ext uri="{BB962C8B-B14F-4D97-AF65-F5344CB8AC3E}">
        <p14:creationId xmlns:p14="http://schemas.microsoft.com/office/powerpoint/2010/main" val="10318742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 YÖNETMELİĞİ</a:t>
            </a:r>
            <a:endParaRPr lang="tr-TR" dirty="0">
              <a:solidFill>
                <a:schemeClr val="tx1"/>
              </a:solidFill>
              <a:latin typeface="+mj-lt"/>
            </a:endParaRPr>
          </a:p>
        </p:txBody>
      </p:sp>
      <p:sp>
        <p:nvSpPr>
          <p:cNvPr id="3" name="2 İçerik Yer Tutucusu"/>
          <p:cNvSpPr>
            <a:spLocks noGrp="1"/>
          </p:cNvSpPr>
          <p:nvPr>
            <p:ph idx="1"/>
          </p:nvPr>
        </p:nvSpPr>
        <p:spPr>
          <a:xfrm>
            <a:off x="395536" y="1941264"/>
            <a:ext cx="8229600" cy="4925144"/>
          </a:xfrm>
        </p:spPr>
        <p:txBody>
          <a:bodyPr>
            <a:normAutofit fontScale="85000" lnSpcReduction="20000"/>
          </a:bodyPr>
          <a:lstStyle/>
          <a:p>
            <a:r>
              <a:rPr lang="tr-TR" b="1" dirty="0" err="1" smtClean="0">
                <a:solidFill>
                  <a:srgbClr val="FF0000"/>
                </a:solidFill>
                <a:latin typeface="+mj-lt"/>
              </a:rPr>
              <a:t>Maruziyet</a:t>
            </a:r>
            <a:r>
              <a:rPr lang="tr-TR" b="1" dirty="0" smtClean="0">
                <a:solidFill>
                  <a:srgbClr val="FF0000"/>
                </a:solidFill>
                <a:latin typeface="+mj-lt"/>
              </a:rPr>
              <a:t> sınır değerleri ve </a:t>
            </a:r>
            <a:r>
              <a:rPr lang="tr-TR" b="1" dirty="0" err="1" smtClean="0">
                <a:solidFill>
                  <a:srgbClr val="FF0000"/>
                </a:solidFill>
                <a:latin typeface="+mj-lt"/>
              </a:rPr>
              <a:t>maruziyet</a:t>
            </a:r>
            <a:r>
              <a:rPr lang="tr-TR" b="1" dirty="0" smtClean="0">
                <a:solidFill>
                  <a:srgbClr val="FF0000"/>
                </a:solidFill>
                <a:latin typeface="+mj-lt"/>
              </a:rPr>
              <a:t> eylem değerleri aşağıda belirtildiği gibidir:</a:t>
            </a:r>
          </a:p>
          <a:p>
            <a:r>
              <a:rPr lang="tr-TR" b="1" dirty="0" err="1" smtClean="0">
                <a:latin typeface="+mj-lt"/>
              </a:rPr>
              <a:t>Maruziyet</a:t>
            </a:r>
            <a:r>
              <a:rPr lang="tr-TR" b="1" dirty="0" smtClean="0">
                <a:latin typeface="+mj-lt"/>
              </a:rPr>
              <a:t> Sınır Değeri : LEX, 8h = 87 </a:t>
            </a:r>
            <a:r>
              <a:rPr lang="tr-TR" b="1" dirty="0" err="1" smtClean="0">
                <a:latin typeface="+mj-lt"/>
              </a:rPr>
              <a:t>dB</a:t>
            </a:r>
            <a:endParaRPr lang="tr-TR" b="1" dirty="0" smtClean="0">
              <a:latin typeface="+mj-lt"/>
            </a:endParaRPr>
          </a:p>
          <a:p>
            <a:r>
              <a:rPr lang="tr-TR" b="1" dirty="0" smtClean="0">
                <a:latin typeface="+mj-lt"/>
              </a:rPr>
              <a:t>En Yüksek </a:t>
            </a:r>
            <a:r>
              <a:rPr lang="tr-TR" b="1" dirty="0" err="1" smtClean="0">
                <a:latin typeface="+mj-lt"/>
              </a:rPr>
              <a:t>Maruziyet</a:t>
            </a:r>
            <a:r>
              <a:rPr lang="tr-TR" b="1" dirty="0" smtClean="0">
                <a:latin typeface="+mj-lt"/>
              </a:rPr>
              <a:t> Eylem Değeri : LEX, 8h = 85 </a:t>
            </a:r>
            <a:r>
              <a:rPr lang="tr-TR" b="1" dirty="0" err="1" smtClean="0">
                <a:latin typeface="+mj-lt"/>
              </a:rPr>
              <a:t>dB</a:t>
            </a:r>
            <a:endParaRPr lang="tr-TR" b="1" dirty="0" smtClean="0">
              <a:latin typeface="+mj-lt"/>
            </a:endParaRPr>
          </a:p>
          <a:p>
            <a:r>
              <a:rPr lang="tr-TR" b="1" dirty="0" smtClean="0">
                <a:latin typeface="+mj-lt"/>
              </a:rPr>
              <a:t>En Düşük </a:t>
            </a:r>
            <a:r>
              <a:rPr lang="tr-TR" b="1" dirty="0" err="1" smtClean="0">
                <a:latin typeface="+mj-lt"/>
              </a:rPr>
              <a:t>Maruziyet</a:t>
            </a:r>
            <a:r>
              <a:rPr lang="tr-TR" b="1" dirty="0" smtClean="0">
                <a:latin typeface="+mj-lt"/>
              </a:rPr>
              <a:t> Eylem Değeri : LEX, 8h = 80 </a:t>
            </a:r>
            <a:r>
              <a:rPr lang="tr-TR" b="1" dirty="0" err="1" smtClean="0">
                <a:latin typeface="+mj-lt"/>
              </a:rPr>
              <a:t>dB</a:t>
            </a:r>
            <a:endParaRPr lang="tr-TR" b="1" dirty="0" smtClean="0">
              <a:latin typeface="+mj-lt"/>
            </a:endParaRPr>
          </a:p>
          <a:p>
            <a:r>
              <a:rPr lang="tr-TR" b="1" dirty="0" smtClean="0">
                <a:latin typeface="+mj-lt"/>
              </a:rPr>
              <a:t>İşçiyi etkileyen </a:t>
            </a:r>
            <a:r>
              <a:rPr lang="tr-TR" b="1" dirty="0" err="1" smtClean="0">
                <a:latin typeface="+mj-lt"/>
              </a:rPr>
              <a:t>maruziyetin</a:t>
            </a:r>
            <a:r>
              <a:rPr lang="tr-TR" b="1" dirty="0" smtClean="0">
                <a:latin typeface="+mj-lt"/>
              </a:rPr>
              <a:t> belirlenmesinde, işçinin kullandığı kişisel kulak koruyucularının koruyucu etkisi de dikkate alınarak </a:t>
            </a:r>
            <a:r>
              <a:rPr lang="tr-TR" b="1" dirty="0" err="1" smtClean="0">
                <a:latin typeface="+mj-lt"/>
              </a:rPr>
              <a:t>maruziyet</a:t>
            </a:r>
            <a:r>
              <a:rPr lang="tr-TR" b="1" dirty="0" smtClean="0">
                <a:latin typeface="+mj-lt"/>
              </a:rPr>
              <a:t> sınır değer uygulanacaktır. </a:t>
            </a:r>
            <a:r>
              <a:rPr lang="tr-TR" b="1" dirty="0" err="1" smtClean="0">
                <a:latin typeface="+mj-lt"/>
              </a:rPr>
              <a:t>Maruziyet</a:t>
            </a:r>
            <a:r>
              <a:rPr lang="tr-TR" b="1" dirty="0" smtClean="0">
                <a:latin typeface="+mj-lt"/>
              </a:rPr>
              <a:t> eylem değerlerinde ise kulak koruyucularının etkisi dikkate alınmayacaktır.</a:t>
            </a:r>
          </a:p>
          <a:p>
            <a:endParaRPr lang="tr-TR" dirty="0">
              <a:latin typeface="+mj-lt"/>
            </a:endParaRPr>
          </a:p>
        </p:txBody>
      </p:sp>
    </p:spTree>
    <p:extLst>
      <p:ext uri="{BB962C8B-B14F-4D97-AF65-F5344CB8AC3E}">
        <p14:creationId xmlns:p14="http://schemas.microsoft.com/office/powerpoint/2010/main" val="1004955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Risklerin Belirlenmesi ve Değerlendirilmesi</a:t>
            </a:r>
            <a:endParaRPr lang="tr-TR" b="1" dirty="0">
              <a:solidFill>
                <a:schemeClr val="tx1"/>
              </a:solidFill>
              <a:latin typeface="+mj-lt"/>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mj-lt"/>
              </a:rPr>
              <a:t>Kullanılan gürültü ölçme yöntemi, bir işçinin kişisel </a:t>
            </a:r>
            <a:r>
              <a:rPr lang="tr-TR" b="1" dirty="0" err="1" smtClean="0">
                <a:latin typeface="+mj-lt"/>
              </a:rPr>
              <a:t>maruziyetini</a:t>
            </a:r>
            <a:r>
              <a:rPr lang="tr-TR" b="1" dirty="0" smtClean="0">
                <a:latin typeface="+mj-lt"/>
              </a:rPr>
              <a:t> gösterecek şekilde olacaktır.</a:t>
            </a:r>
          </a:p>
          <a:p>
            <a:r>
              <a:rPr lang="tr-TR" b="1" dirty="0" smtClean="0">
                <a:latin typeface="+mj-lt"/>
              </a:rPr>
              <a:t>İşveren tarafından tarafından yapılacak </a:t>
            </a:r>
            <a:r>
              <a:rPr lang="tr-TR" b="1" dirty="0" smtClean="0">
                <a:solidFill>
                  <a:srgbClr val="FF0000"/>
                </a:solidFill>
                <a:latin typeface="+mj-lt"/>
              </a:rPr>
              <a:t>risk değerlendirmesinde</a:t>
            </a:r>
            <a:r>
              <a:rPr lang="tr-TR" b="1" dirty="0" smtClean="0">
                <a:latin typeface="+mj-lt"/>
              </a:rPr>
              <a:t>, aşağıda belirtilen hususlara özel önem verilecektir:</a:t>
            </a:r>
          </a:p>
          <a:p>
            <a:r>
              <a:rPr lang="tr-TR" b="1" dirty="0" smtClean="0">
                <a:latin typeface="+mj-lt"/>
              </a:rPr>
              <a:t>Darbeli gürültüye </a:t>
            </a:r>
            <a:r>
              <a:rPr lang="tr-TR" b="1" dirty="0" err="1" smtClean="0">
                <a:latin typeface="+mj-lt"/>
              </a:rPr>
              <a:t>maruziyet</a:t>
            </a:r>
            <a:r>
              <a:rPr lang="tr-TR" b="1" dirty="0" smtClean="0">
                <a:latin typeface="+mj-lt"/>
              </a:rPr>
              <a:t> de dahil </a:t>
            </a:r>
            <a:r>
              <a:rPr lang="tr-TR" b="1" dirty="0" err="1" smtClean="0">
                <a:latin typeface="+mj-lt"/>
              </a:rPr>
              <a:t>maruziyetin</a:t>
            </a:r>
            <a:r>
              <a:rPr lang="tr-TR" b="1" dirty="0" smtClean="0">
                <a:latin typeface="+mj-lt"/>
              </a:rPr>
              <a:t> düzeyi, türü ve süresine,</a:t>
            </a:r>
          </a:p>
          <a:p>
            <a:r>
              <a:rPr lang="tr-TR" b="1" dirty="0" err="1" smtClean="0">
                <a:latin typeface="+mj-lt"/>
              </a:rPr>
              <a:t>Maruziyet</a:t>
            </a:r>
            <a:r>
              <a:rPr lang="tr-TR" b="1" dirty="0" smtClean="0">
                <a:latin typeface="+mj-lt"/>
              </a:rPr>
              <a:t> sınır değerlerine ve </a:t>
            </a:r>
            <a:r>
              <a:rPr lang="tr-TR" b="1" dirty="0" err="1" smtClean="0">
                <a:latin typeface="+mj-lt"/>
              </a:rPr>
              <a:t>maruziyet</a:t>
            </a:r>
            <a:r>
              <a:rPr lang="tr-TR" b="1" dirty="0" smtClean="0">
                <a:latin typeface="+mj-lt"/>
              </a:rPr>
              <a:t> etkin değerlerine,</a:t>
            </a:r>
          </a:p>
          <a:p>
            <a:r>
              <a:rPr lang="tr-TR" b="1" dirty="0" smtClean="0">
                <a:latin typeface="+mj-lt"/>
              </a:rPr>
              <a:t>Özellikle, hassas risk gruplarına dahil işçilerin sağlık ve güvenliklerine olan etkilerine,</a:t>
            </a:r>
            <a:endParaRPr lang="tr-TR" b="1" dirty="0">
              <a:latin typeface="+mj-lt"/>
            </a:endParaRPr>
          </a:p>
        </p:txBody>
      </p:sp>
    </p:spTree>
    <p:extLst>
      <p:ext uri="{BB962C8B-B14F-4D97-AF65-F5344CB8AC3E}">
        <p14:creationId xmlns:p14="http://schemas.microsoft.com/office/powerpoint/2010/main" val="3774805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Risklerin Belirlenmesi ve Değerlendirilmesi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a:bodyPr>
          <a:lstStyle/>
          <a:p>
            <a:r>
              <a:rPr lang="tr-TR" b="1" dirty="0" smtClean="0">
                <a:latin typeface="+mj-lt"/>
              </a:rPr>
              <a:t>Gürültü ile işe bağlı </a:t>
            </a:r>
            <a:r>
              <a:rPr lang="tr-TR" b="1" dirty="0" err="1" smtClean="0">
                <a:latin typeface="+mj-lt"/>
              </a:rPr>
              <a:t>ototoksik</a:t>
            </a:r>
            <a:r>
              <a:rPr lang="tr-TR" b="1" dirty="0" smtClean="0">
                <a:latin typeface="+mj-lt"/>
              </a:rPr>
              <a:t> maddelerin etkileşimlerine veya gürültü ile titreşim arasındaki etkileşimlerin işçinin sağlık ve güvenliğine olan etkisine,</a:t>
            </a:r>
          </a:p>
          <a:p>
            <a:r>
              <a:rPr lang="tr-TR" b="1" dirty="0" smtClean="0">
                <a:latin typeface="+mj-lt"/>
              </a:rPr>
              <a:t>Kaza riskini azaltmak için kullanılan ve işçiler tarafından algılanması gereken uyarı sinyalleri ve diğer sesler ile gürültünün etkileşmesinin işçilerin sağlık ve güvenlikleri yönünden dolaylı etkisine,</a:t>
            </a:r>
            <a:endParaRPr lang="tr-TR" b="1" dirty="0">
              <a:latin typeface="+mj-lt"/>
            </a:endParaRPr>
          </a:p>
        </p:txBody>
      </p:sp>
    </p:spTree>
    <p:extLst>
      <p:ext uri="{BB962C8B-B14F-4D97-AF65-F5344CB8AC3E}">
        <p14:creationId xmlns:p14="http://schemas.microsoft.com/office/powerpoint/2010/main" val="4009664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Risklerin Belirlenmesi ve Değerlendirilmesi</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İş ekipmanlarının gürültü emisyonları hakkında ilgili mevzuat uyarınca imalatçılardan sağlanan bilgilere,</a:t>
            </a:r>
          </a:p>
          <a:p>
            <a:r>
              <a:rPr lang="tr-TR" b="1" dirty="0" smtClean="0">
                <a:latin typeface="+mj-lt"/>
              </a:rPr>
              <a:t>Gürültü emisyonu daha az olan alternatif bir iş ekipmanının bulunup bulunmadığına,</a:t>
            </a:r>
          </a:p>
          <a:p>
            <a:r>
              <a:rPr lang="tr-TR" b="1" dirty="0" smtClean="0">
                <a:latin typeface="+mj-lt"/>
              </a:rPr>
              <a:t>Yeterli korumayı sağlayabilecek kulak koruyucularının bulunup bulunmadığına.</a:t>
            </a:r>
          </a:p>
        </p:txBody>
      </p:sp>
    </p:spTree>
    <p:extLst>
      <p:ext uri="{BB962C8B-B14F-4D97-AF65-F5344CB8AC3E}">
        <p14:creationId xmlns:p14="http://schemas.microsoft.com/office/powerpoint/2010/main" val="407766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KULAĞIN YAPISI</a:t>
            </a:r>
            <a:endParaRPr lang="tr-TR" b="1" dirty="0">
              <a:solidFill>
                <a:schemeClr val="tx1"/>
              </a:solidFill>
              <a:latin typeface="+mj-lt"/>
            </a:endParaRPr>
          </a:p>
        </p:txBody>
      </p:sp>
      <p:pic>
        <p:nvPicPr>
          <p:cNvPr id="4" name="3 İçerik Yer Tutucusu" descr="C:\Documents and Settings\Administrator\Desktop\Masa Üstü\Murat Andaç-Modüller\UNSAL ERDEM\OSHA-SERTİFİKA MODULLERİ\HEARING MECHANISM\4_dosyalar\l101_05.jpg"/>
          <p:cNvPicPr>
            <a:picLocks noGrp="1"/>
          </p:cNvPicPr>
          <p:nvPr>
            <p:ph idx="1"/>
          </p:nvPr>
        </p:nvPicPr>
        <p:blipFill>
          <a:blip r:embed="rId2" cstate="print"/>
          <a:srcRect/>
          <a:stretch>
            <a:fillRect/>
          </a:stretch>
        </p:blipFill>
        <p:spPr bwMode="auto">
          <a:xfrm>
            <a:off x="1547664" y="2204864"/>
            <a:ext cx="6048672" cy="3528392"/>
          </a:xfrm>
          <a:prstGeom prst="rect">
            <a:avLst/>
          </a:prstGeom>
          <a:noFill/>
          <a:ln w="9525">
            <a:noFill/>
            <a:miter lim="800000"/>
            <a:headEnd/>
            <a:tailEnd/>
          </a:ln>
        </p:spPr>
      </p:pic>
    </p:spTree>
    <p:extLst>
      <p:ext uri="{BB962C8B-B14F-4D97-AF65-F5344CB8AC3E}">
        <p14:creationId xmlns:p14="http://schemas.microsoft.com/office/powerpoint/2010/main" val="325321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KİŞİSEL KORUNMA</a:t>
            </a:r>
            <a:endParaRPr lang="tr-TR" b="1"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Gürültüye </a:t>
            </a:r>
            <a:r>
              <a:rPr lang="tr-TR" b="1" dirty="0" err="1" smtClean="0">
                <a:latin typeface="+mj-lt"/>
              </a:rPr>
              <a:t>maruziyetten</a:t>
            </a:r>
            <a:r>
              <a:rPr lang="tr-TR" b="1" dirty="0" smtClean="0">
                <a:latin typeface="+mj-lt"/>
              </a:rPr>
              <a:t> kaynaklanan riskler başka yollarla önlenemiyorsa, işçilere, kişiye tam olarak uyan kulak koruyucuları verilecektir.</a:t>
            </a:r>
          </a:p>
          <a:p>
            <a:r>
              <a:rPr lang="tr-TR" b="1" dirty="0" smtClean="0">
                <a:latin typeface="+mj-lt"/>
              </a:rPr>
              <a:t>Gürültü </a:t>
            </a:r>
            <a:r>
              <a:rPr lang="tr-TR" b="1" dirty="0" err="1" smtClean="0">
                <a:latin typeface="+mj-lt"/>
              </a:rPr>
              <a:t>maruziyeti</a:t>
            </a:r>
            <a:r>
              <a:rPr lang="tr-TR" b="1" dirty="0" smtClean="0">
                <a:latin typeface="+mj-lt"/>
              </a:rPr>
              <a:t> en düşük </a:t>
            </a:r>
            <a:r>
              <a:rPr lang="tr-TR" b="1" dirty="0" err="1" smtClean="0">
                <a:latin typeface="+mj-lt"/>
              </a:rPr>
              <a:t>maruziyet</a:t>
            </a:r>
            <a:r>
              <a:rPr lang="tr-TR" b="1" dirty="0" smtClean="0">
                <a:latin typeface="+mj-lt"/>
              </a:rPr>
              <a:t> etkin değerleri aştığında, işveren kulak koruyucuları sağlayarak işçilerin kullanımına hazır halde bulunduracaktır.</a:t>
            </a:r>
            <a:endParaRPr lang="tr-TR" b="1" dirty="0">
              <a:latin typeface="+mj-lt"/>
            </a:endParaRPr>
          </a:p>
        </p:txBody>
      </p:sp>
    </p:spTree>
    <p:extLst>
      <p:ext uri="{BB962C8B-B14F-4D97-AF65-F5344CB8AC3E}">
        <p14:creationId xmlns:p14="http://schemas.microsoft.com/office/powerpoint/2010/main" val="4253176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KİŞİSEL KORUNMA</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Gürültü </a:t>
            </a:r>
            <a:r>
              <a:rPr lang="tr-TR" b="1" dirty="0" err="1" smtClean="0">
                <a:latin typeface="+mj-lt"/>
              </a:rPr>
              <a:t>maruziyeti</a:t>
            </a:r>
            <a:r>
              <a:rPr lang="tr-TR" b="1" dirty="0" smtClean="0">
                <a:latin typeface="+mj-lt"/>
              </a:rPr>
              <a:t> en yüksek </a:t>
            </a:r>
            <a:r>
              <a:rPr lang="tr-TR" b="1" dirty="0" err="1" smtClean="0">
                <a:latin typeface="+mj-lt"/>
              </a:rPr>
              <a:t>maruziyet</a:t>
            </a:r>
            <a:r>
              <a:rPr lang="tr-TR" b="1" dirty="0" smtClean="0">
                <a:latin typeface="+mj-lt"/>
              </a:rPr>
              <a:t> etkin değerlerine ulaştığında ya da bu değerleri aştığında, kulak koruyucuları kullanılacaktır.</a:t>
            </a:r>
          </a:p>
          <a:p>
            <a:r>
              <a:rPr lang="tr-TR" b="1" dirty="0" smtClean="0">
                <a:latin typeface="+mj-lt"/>
              </a:rPr>
              <a:t>Kulak koruyucuları işitme ile ilgili riski ortadan kaldıracak veya en aza indirecek bir biçimde seçilecektir.</a:t>
            </a:r>
            <a:endParaRPr lang="tr-TR" b="1" dirty="0">
              <a:latin typeface="+mj-lt"/>
            </a:endParaRPr>
          </a:p>
        </p:txBody>
      </p:sp>
    </p:spTree>
    <p:extLst>
      <p:ext uri="{BB962C8B-B14F-4D97-AF65-F5344CB8AC3E}">
        <p14:creationId xmlns:p14="http://schemas.microsoft.com/office/powerpoint/2010/main" val="1753159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SAĞLIK GÖZETİMİ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Risk değerlendirmesi sonucunda sağlık riski bulunduğunun anlaşılması halinde işçiler uygun sağlık gözetimine tabi tutulacaktır.</a:t>
            </a:r>
          </a:p>
          <a:p>
            <a:r>
              <a:rPr lang="tr-TR" b="1" dirty="0" smtClean="0">
                <a:latin typeface="+mj-lt"/>
              </a:rPr>
              <a:t>En yüksek </a:t>
            </a:r>
            <a:r>
              <a:rPr lang="tr-TR" b="1" dirty="0" err="1" smtClean="0">
                <a:latin typeface="+mj-lt"/>
              </a:rPr>
              <a:t>maruziyet</a:t>
            </a:r>
            <a:r>
              <a:rPr lang="tr-TR" b="1" dirty="0" smtClean="0">
                <a:latin typeface="+mj-lt"/>
              </a:rPr>
              <a:t> etkin değerlerini aşan gürültüye maruz kalan bir işçi, işitme testi yapılmasını isteme hakkına sahiptir. </a:t>
            </a:r>
          </a:p>
          <a:p>
            <a:r>
              <a:rPr lang="tr-TR" b="1" dirty="0" smtClean="0">
                <a:latin typeface="+mj-lt"/>
              </a:rPr>
              <a:t>Bir sağlık riskinin bulunması durumunda, en düşük </a:t>
            </a:r>
            <a:r>
              <a:rPr lang="tr-TR" b="1" dirty="0" err="1" smtClean="0">
                <a:latin typeface="+mj-lt"/>
              </a:rPr>
              <a:t>maruziyet</a:t>
            </a:r>
            <a:r>
              <a:rPr lang="tr-TR" b="1" dirty="0" smtClean="0">
                <a:latin typeface="+mj-lt"/>
              </a:rPr>
              <a:t> etkin değerlerini aşan gürültüye maruz kalan işçiler için de işitme testleri yapılacaktır.</a:t>
            </a:r>
            <a:endParaRPr lang="tr-TR" b="1" dirty="0">
              <a:latin typeface="+mj-lt"/>
            </a:endParaRPr>
          </a:p>
        </p:txBody>
      </p:sp>
    </p:spTree>
    <p:extLst>
      <p:ext uri="{BB962C8B-B14F-4D97-AF65-F5344CB8AC3E}">
        <p14:creationId xmlns:p14="http://schemas.microsoft.com/office/powerpoint/2010/main" val="25986001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b="1" dirty="0">
              <a:solidFill>
                <a:schemeClr val="tx1"/>
              </a:solidFill>
              <a:latin typeface="+mj-lt"/>
            </a:endParaRPr>
          </a:p>
        </p:txBody>
      </p:sp>
      <p:sp>
        <p:nvSpPr>
          <p:cNvPr id="3" name="2 İçerik Yer Tutucusu"/>
          <p:cNvSpPr>
            <a:spLocks noGrp="1"/>
          </p:cNvSpPr>
          <p:nvPr>
            <p:ph idx="1"/>
          </p:nvPr>
        </p:nvSpPr>
        <p:spPr>
          <a:xfrm>
            <a:off x="457200" y="1600200"/>
            <a:ext cx="8229600" cy="4997152"/>
          </a:xfrm>
        </p:spPr>
        <p:txBody>
          <a:bodyPr>
            <a:normAutofit/>
          </a:bodyPr>
          <a:lstStyle/>
          <a:p>
            <a:r>
              <a:rPr lang="tr-TR" b="1" dirty="0" smtClean="0">
                <a:latin typeface="+mj-lt"/>
              </a:rPr>
              <a:t>Titreşim bir denge noktası etrafındaki mekanik salınımdır. Bu </a:t>
            </a:r>
            <a:r>
              <a:rPr lang="tr-TR" b="1" dirty="0" err="1" smtClean="0">
                <a:latin typeface="+mj-lt"/>
              </a:rPr>
              <a:t>salınımlar</a:t>
            </a:r>
            <a:r>
              <a:rPr lang="tr-TR" b="1" dirty="0" smtClean="0">
                <a:latin typeface="+mj-lt"/>
              </a:rPr>
              <a:t> bir sarkacın hareketi şeklinde periyodik olabileceği gibi çakıllı bir yolda tekerleğin hareketi gibi rastgele de olabilir.</a:t>
            </a:r>
          </a:p>
          <a:p>
            <a:endParaRPr lang="tr-TR" dirty="0">
              <a:latin typeface="+mj-lt"/>
            </a:endParaRPr>
          </a:p>
        </p:txBody>
      </p:sp>
    </p:spTree>
    <p:extLst>
      <p:ext uri="{BB962C8B-B14F-4D97-AF65-F5344CB8AC3E}">
        <p14:creationId xmlns:p14="http://schemas.microsoft.com/office/powerpoint/2010/main" val="25853112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10000"/>
          </a:bodyPr>
          <a:lstStyle/>
          <a:p>
            <a:r>
              <a:rPr lang="tr-TR" b="1" dirty="0" smtClean="0">
                <a:latin typeface="+mj-lt"/>
              </a:rPr>
              <a:t>Sıklıkla, titreşim istenmeyen bir harekettir, çünkü boşa enerji harcar ve istenmeyen ses ve gürültü oluşturur. Örneğin, motorların, elektrik motorlarının ya da herhangi bir mekanik  aracın çalışması esnasındaki hareketi istenmeyen titreşimler üretir. Böyle titreşimler motorlardaki dönen parçaların balanssızlığından, düzensiz sürtünmeden veya dişli çarkların hareketinden kaynaklanabilir. Dikkatli tasarımlar, genellikle istenmeyen titreşimleri minimize ederler.</a:t>
            </a:r>
          </a:p>
          <a:p>
            <a:endParaRPr lang="tr-TR" dirty="0">
              <a:latin typeface="+mj-lt"/>
            </a:endParaRPr>
          </a:p>
        </p:txBody>
      </p:sp>
    </p:spTree>
    <p:extLst>
      <p:ext uri="{BB962C8B-B14F-4D97-AF65-F5344CB8AC3E}">
        <p14:creationId xmlns:p14="http://schemas.microsoft.com/office/powerpoint/2010/main" val="3675641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Titreşim aşağıdaki 4 kategoride değerlendirilir:</a:t>
            </a:r>
          </a:p>
          <a:p>
            <a:r>
              <a:rPr lang="tr-TR" b="1" dirty="0" smtClean="0">
                <a:latin typeface="+mj-lt"/>
              </a:rPr>
              <a:t>1-</a:t>
            </a:r>
            <a:r>
              <a:rPr lang="tr-TR" b="1" dirty="0" err="1" smtClean="0">
                <a:latin typeface="+mj-lt"/>
              </a:rPr>
              <a:t>Harmonik</a:t>
            </a:r>
            <a:r>
              <a:rPr lang="tr-TR" b="1" dirty="0" smtClean="0">
                <a:latin typeface="+mj-lt"/>
              </a:rPr>
              <a:t> Titreşim</a:t>
            </a:r>
          </a:p>
          <a:p>
            <a:r>
              <a:rPr lang="tr-TR" b="1" dirty="0" smtClean="0">
                <a:latin typeface="+mj-lt"/>
              </a:rPr>
              <a:t>2-Periyodik Titreşim</a:t>
            </a:r>
          </a:p>
          <a:p>
            <a:r>
              <a:rPr lang="tr-TR" b="1" dirty="0" smtClean="0">
                <a:latin typeface="+mj-lt"/>
              </a:rPr>
              <a:t>3-Rastgele Titreşim</a:t>
            </a:r>
          </a:p>
          <a:p>
            <a:r>
              <a:rPr lang="tr-TR" b="1" dirty="0" smtClean="0">
                <a:latin typeface="+mj-lt"/>
              </a:rPr>
              <a:t>4-Geçici, Kısa Süreli Titreşim</a:t>
            </a:r>
          </a:p>
          <a:p>
            <a:r>
              <a:rPr lang="tr-TR" b="1" dirty="0" smtClean="0">
                <a:latin typeface="+mj-lt"/>
              </a:rPr>
              <a:t>Pratikte çoğunlukla, bunların hepsinin birden kombinasyonu söz konusudur. </a:t>
            </a:r>
            <a:endParaRPr lang="tr-TR" b="1" dirty="0">
              <a:latin typeface="+mj-lt"/>
            </a:endParaRPr>
          </a:p>
        </p:txBody>
      </p:sp>
    </p:spTree>
    <p:extLst>
      <p:ext uri="{BB962C8B-B14F-4D97-AF65-F5344CB8AC3E}">
        <p14:creationId xmlns:p14="http://schemas.microsoft.com/office/powerpoint/2010/main" val="1525053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solidFill>
                  <a:schemeClr val="tx1"/>
                </a:solidFill>
                <a:latin typeface="+mj-lt"/>
              </a:rPr>
              <a:t>Harmonik</a:t>
            </a:r>
            <a:r>
              <a:rPr lang="tr-TR" b="1" dirty="0" smtClean="0">
                <a:solidFill>
                  <a:schemeClr val="tx1"/>
                </a:solidFill>
                <a:latin typeface="+mj-lt"/>
              </a:rPr>
              <a:t> Titreşim</a:t>
            </a:r>
            <a:endParaRPr lang="tr-TR" b="1" dirty="0">
              <a:solidFill>
                <a:schemeClr val="tx1"/>
              </a:solidFill>
              <a:latin typeface="+mj-lt"/>
            </a:endParaRPr>
          </a:p>
        </p:txBody>
      </p:sp>
      <p:pic>
        <p:nvPicPr>
          <p:cNvPr id="4" name="3 İçerik Yer Tutucusu" descr="C:\Documents and Settings\Administrator\Desktop\Masa Üstü\Murat Andaç-Modüller\UNSAL ERDEM\OSHA-SERTİFİKA MODULLERİ\HUMAN VIBRATION-BASIC\3_dosyalar\Image62.gif"/>
          <p:cNvPicPr>
            <a:picLocks noGrp="1"/>
          </p:cNvPicPr>
          <p:nvPr>
            <p:ph idx="1"/>
          </p:nvPr>
        </p:nvPicPr>
        <p:blipFill>
          <a:blip r:embed="rId2" cstate="print"/>
          <a:srcRect/>
          <a:stretch>
            <a:fillRect/>
          </a:stretch>
        </p:blipFill>
        <p:spPr bwMode="auto">
          <a:xfrm>
            <a:off x="1979712" y="2276872"/>
            <a:ext cx="5256584" cy="2736304"/>
          </a:xfrm>
          <a:prstGeom prst="rect">
            <a:avLst/>
          </a:prstGeom>
          <a:noFill/>
          <a:ln w="9525">
            <a:noFill/>
            <a:miter lim="800000"/>
            <a:headEnd/>
            <a:tailEnd/>
          </a:ln>
        </p:spPr>
      </p:pic>
    </p:spTree>
    <p:extLst>
      <p:ext uri="{BB962C8B-B14F-4D97-AF65-F5344CB8AC3E}">
        <p14:creationId xmlns:p14="http://schemas.microsoft.com/office/powerpoint/2010/main" val="3752745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Periyodik Titreşim</a:t>
            </a:r>
            <a:endParaRPr lang="tr-TR" b="1" dirty="0">
              <a:solidFill>
                <a:schemeClr val="tx1"/>
              </a:solidFill>
              <a:latin typeface="+mj-lt"/>
            </a:endParaRPr>
          </a:p>
        </p:txBody>
      </p:sp>
      <p:pic>
        <p:nvPicPr>
          <p:cNvPr id="4" name="3 İçerik Yer Tutucusu" descr="C:\Documents and Settings\Administrator\Desktop\Masa Üstü\Murat Andaç-Modüller\UNSAL ERDEM\OSHA-SERTİFİKA MODULLERİ\HUMAN VIBRATION-BASIC\3_dosyalar\Image63.gif"/>
          <p:cNvPicPr>
            <a:picLocks noGrp="1"/>
          </p:cNvPicPr>
          <p:nvPr>
            <p:ph idx="1"/>
          </p:nvPr>
        </p:nvPicPr>
        <p:blipFill>
          <a:blip r:embed="rId2" cstate="print"/>
          <a:srcRect/>
          <a:stretch>
            <a:fillRect/>
          </a:stretch>
        </p:blipFill>
        <p:spPr bwMode="auto">
          <a:xfrm>
            <a:off x="1907704" y="2276872"/>
            <a:ext cx="5112568" cy="2381647"/>
          </a:xfrm>
          <a:prstGeom prst="rect">
            <a:avLst/>
          </a:prstGeom>
          <a:noFill/>
          <a:ln w="9525">
            <a:noFill/>
            <a:miter lim="800000"/>
            <a:headEnd/>
            <a:tailEnd/>
          </a:ln>
        </p:spPr>
      </p:pic>
    </p:spTree>
    <p:extLst>
      <p:ext uri="{BB962C8B-B14F-4D97-AF65-F5344CB8AC3E}">
        <p14:creationId xmlns:p14="http://schemas.microsoft.com/office/powerpoint/2010/main" val="33835253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Rastgele Titreşim</a:t>
            </a:r>
            <a:endParaRPr lang="tr-TR" b="1" dirty="0">
              <a:solidFill>
                <a:schemeClr val="tx1"/>
              </a:solidFill>
              <a:latin typeface="+mj-lt"/>
            </a:endParaRPr>
          </a:p>
        </p:txBody>
      </p:sp>
      <p:pic>
        <p:nvPicPr>
          <p:cNvPr id="4" name="3 İçerik Yer Tutucusu" descr="C:\Documents and Settings\Administrator\Desktop\Masa Üstü\Murat Andaç-Modüller\UNSAL ERDEM\OSHA-SERTİFİKA MODULLERİ\HUMAN VIBRATION-BASIC\3_dosyalar\Image64.gif"/>
          <p:cNvPicPr>
            <a:picLocks noGrp="1"/>
          </p:cNvPicPr>
          <p:nvPr>
            <p:ph idx="1"/>
          </p:nvPr>
        </p:nvPicPr>
        <p:blipFill>
          <a:blip r:embed="rId2" cstate="print"/>
          <a:srcRect/>
          <a:stretch>
            <a:fillRect/>
          </a:stretch>
        </p:blipFill>
        <p:spPr bwMode="auto">
          <a:xfrm>
            <a:off x="1763688" y="2276873"/>
            <a:ext cx="5616624" cy="2448322"/>
          </a:xfrm>
          <a:prstGeom prst="rect">
            <a:avLst/>
          </a:prstGeom>
          <a:noFill/>
          <a:ln w="9525">
            <a:noFill/>
            <a:miter lim="800000"/>
            <a:headEnd/>
            <a:tailEnd/>
          </a:ln>
        </p:spPr>
      </p:pic>
    </p:spTree>
    <p:extLst>
      <p:ext uri="{BB962C8B-B14F-4D97-AF65-F5344CB8AC3E}">
        <p14:creationId xmlns:p14="http://schemas.microsoft.com/office/powerpoint/2010/main" val="37208825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Geçici, Kısa Süreli Titreşim</a:t>
            </a:r>
            <a:endParaRPr lang="tr-TR" b="1" dirty="0">
              <a:solidFill>
                <a:schemeClr val="tx1"/>
              </a:solidFill>
              <a:latin typeface="+mj-lt"/>
            </a:endParaRPr>
          </a:p>
        </p:txBody>
      </p:sp>
      <p:pic>
        <p:nvPicPr>
          <p:cNvPr id="4" name="3 İçerik Yer Tutucusu" descr="C:\Documents and Settings\Administrator\Desktop\Masa Üstü\Murat Andaç-Modüller\UNSAL ERDEM\OSHA-SERTİFİKA MODULLERİ\HUMAN VIBRATION-BASIC\3_dosyalar\image65.jpg"/>
          <p:cNvPicPr>
            <a:picLocks noGrp="1"/>
          </p:cNvPicPr>
          <p:nvPr>
            <p:ph idx="1"/>
          </p:nvPr>
        </p:nvPicPr>
        <p:blipFill>
          <a:blip r:embed="rId2" cstate="print"/>
          <a:srcRect/>
          <a:stretch>
            <a:fillRect/>
          </a:stretch>
        </p:blipFill>
        <p:spPr bwMode="auto">
          <a:xfrm>
            <a:off x="1979712" y="2420888"/>
            <a:ext cx="5256584" cy="2376264"/>
          </a:xfrm>
          <a:prstGeom prst="rect">
            <a:avLst/>
          </a:prstGeom>
          <a:noFill/>
          <a:ln w="9525">
            <a:noFill/>
            <a:miter lim="800000"/>
            <a:headEnd/>
            <a:tailEnd/>
          </a:ln>
        </p:spPr>
      </p:pic>
    </p:spTree>
    <p:extLst>
      <p:ext uri="{BB962C8B-B14F-4D97-AF65-F5344CB8AC3E}">
        <p14:creationId xmlns:p14="http://schemas.microsoft.com/office/powerpoint/2010/main" val="163325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1224136"/>
          </a:xfrm>
        </p:spPr>
        <p:txBody>
          <a:bodyPr/>
          <a:lstStyle/>
          <a:p>
            <a:r>
              <a:rPr lang="tr-TR" b="1" dirty="0" smtClean="0">
                <a:solidFill>
                  <a:schemeClr val="tx1"/>
                </a:solidFill>
                <a:latin typeface="+mj-lt"/>
              </a:rPr>
              <a:t>Gürültü</a:t>
            </a:r>
            <a:endParaRPr lang="tr-TR" dirty="0">
              <a:solidFill>
                <a:schemeClr val="tx1"/>
              </a:solidFill>
              <a:latin typeface="+mj-lt"/>
            </a:endParaRPr>
          </a:p>
        </p:txBody>
      </p:sp>
      <p:pic>
        <p:nvPicPr>
          <p:cNvPr id="4" name="Picture 4" descr="5-5"/>
          <p:cNvPicPr>
            <a:picLocks noGrp="1" noChangeAspect="1" noChangeArrowheads="1"/>
          </p:cNvPicPr>
          <p:nvPr>
            <p:ph idx="1"/>
          </p:nvPr>
        </p:nvPicPr>
        <p:blipFill>
          <a:blip r:embed="rId2" cstate="print">
            <a:lum bright="-18000"/>
          </a:blip>
          <a:srcRect/>
          <a:stretch>
            <a:fillRect/>
          </a:stretch>
        </p:blipFill>
        <p:spPr bwMode="auto">
          <a:xfrm>
            <a:off x="1763688" y="2132856"/>
            <a:ext cx="5760640" cy="3744416"/>
          </a:xfrm>
          <a:prstGeom prst="rect">
            <a:avLst/>
          </a:prstGeom>
          <a:noFill/>
          <a:ln w="38100">
            <a:solidFill>
              <a:srgbClr val="000066"/>
            </a:solidFill>
            <a:miter lim="800000"/>
            <a:headEnd/>
            <a:tailEnd/>
          </a:ln>
        </p:spPr>
      </p:pic>
    </p:spTree>
    <p:extLst>
      <p:ext uri="{BB962C8B-B14F-4D97-AF65-F5344CB8AC3E}">
        <p14:creationId xmlns:p14="http://schemas.microsoft.com/office/powerpoint/2010/main" val="3304111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a:xfrm>
            <a:off x="467544" y="2060848"/>
            <a:ext cx="8229600" cy="4525963"/>
          </a:xfrm>
        </p:spPr>
        <p:txBody>
          <a:bodyPr/>
          <a:lstStyle/>
          <a:p>
            <a:r>
              <a:rPr lang="tr-TR" b="1" dirty="0" smtClean="0">
                <a:solidFill>
                  <a:srgbClr val="FF0000"/>
                </a:solidFill>
                <a:latin typeface="+mj-lt"/>
              </a:rPr>
              <a:t>El-Kol Titreşimi : </a:t>
            </a:r>
            <a:r>
              <a:rPr lang="tr-TR" b="1" dirty="0" smtClean="0">
                <a:latin typeface="+mj-lt"/>
              </a:rPr>
              <a:t>İnsanda el-kol sistemine aktarıldığında, işçilerin sağlık ve güvenliği için risk oluşturan ve özellikle de, </a:t>
            </a:r>
            <a:r>
              <a:rPr lang="tr-TR" b="1" dirty="0" smtClean="0">
                <a:solidFill>
                  <a:srgbClr val="FF0000"/>
                </a:solidFill>
                <a:latin typeface="+mj-lt"/>
              </a:rPr>
              <a:t>damar, kemik, eklem, sinir ve kas bozukluklarına</a:t>
            </a:r>
            <a:r>
              <a:rPr lang="tr-TR" b="1" dirty="0" smtClean="0">
                <a:latin typeface="+mj-lt"/>
              </a:rPr>
              <a:t> yol açan mekanik titreşimdir.</a:t>
            </a:r>
            <a:endParaRPr lang="tr-TR" b="1" dirty="0">
              <a:solidFill>
                <a:srgbClr val="FF0000"/>
              </a:solidFill>
              <a:latin typeface="+mj-lt"/>
            </a:endParaRPr>
          </a:p>
        </p:txBody>
      </p:sp>
    </p:spTree>
    <p:extLst>
      <p:ext uri="{BB962C8B-B14F-4D97-AF65-F5344CB8AC3E}">
        <p14:creationId xmlns:p14="http://schemas.microsoft.com/office/powerpoint/2010/main" val="684608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EL-KOL TİTREŞİMİ MARUZİYETİ</a:t>
            </a:r>
            <a:endParaRPr lang="tr-TR" b="1" dirty="0">
              <a:solidFill>
                <a:schemeClr val="tx1"/>
              </a:solidFill>
              <a:latin typeface="+mj-lt"/>
            </a:endParaRPr>
          </a:p>
        </p:txBody>
      </p:sp>
      <p:pic>
        <p:nvPicPr>
          <p:cNvPr id="4" name="3 Resim" descr="C:\Documents and Settings\Administrator\Desktop\Masa Üstü\Murat Andaç-Modüller\UNSAL ERDEM\OSHA-SERTİFİKA MODULLERİ\HUMAN VIBRATION-BASIC\2_dosyalar\image58.jpg"/>
          <p:cNvPicPr/>
          <p:nvPr/>
        </p:nvPicPr>
        <p:blipFill>
          <a:blip r:embed="rId2" cstate="print"/>
          <a:srcRect/>
          <a:stretch>
            <a:fillRect/>
          </a:stretch>
        </p:blipFill>
        <p:spPr bwMode="auto">
          <a:xfrm>
            <a:off x="1979712" y="2132856"/>
            <a:ext cx="4968552" cy="3456384"/>
          </a:xfrm>
          <a:prstGeom prst="rect">
            <a:avLst/>
          </a:prstGeom>
          <a:noFill/>
          <a:ln w="9525">
            <a:noFill/>
            <a:miter lim="800000"/>
            <a:headEnd/>
            <a:tailEnd/>
          </a:ln>
        </p:spPr>
      </p:pic>
    </p:spTree>
    <p:extLst>
      <p:ext uri="{BB962C8B-B14F-4D97-AF65-F5344CB8AC3E}">
        <p14:creationId xmlns:p14="http://schemas.microsoft.com/office/powerpoint/2010/main" val="2491857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EL-KOL TİTREŞİMİ MARUZİYETİ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Çalışma hayatında el-kol vibrasyonu sık karşılaşılan bir durumdur. Titreşimli el cihazlarını (</a:t>
            </a:r>
            <a:r>
              <a:rPr lang="tr-TR" b="1" dirty="0" err="1" smtClean="0">
                <a:latin typeface="+mj-lt"/>
              </a:rPr>
              <a:t>pnömatik</a:t>
            </a:r>
            <a:r>
              <a:rPr lang="tr-TR" b="1" dirty="0" smtClean="0">
                <a:latin typeface="+mj-lt"/>
              </a:rPr>
              <a:t> çekiç, </a:t>
            </a:r>
            <a:r>
              <a:rPr lang="tr-TR" b="1" dirty="0" err="1" smtClean="0">
                <a:latin typeface="+mj-lt"/>
              </a:rPr>
              <a:t>pnömatik</a:t>
            </a:r>
            <a:r>
              <a:rPr lang="tr-TR" b="1" dirty="0" smtClean="0">
                <a:latin typeface="+mj-lt"/>
              </a:rPr>
              <a:t> matkap vb.) kullananlar bu açıdan risk altındadır. Kırma, delme ve yıkma makineleriyle uzun yıllar yapılan çalışmalar el-kol kemiklerinin ve  eklemlerin aşınmasına sebep olur. Titreşim en çok ellerde ve bir miktar da bilek ve kollarda hissedilir.  Elde iç kanamalar ve el sinirlerinin hasarı tablosu oluşabilir. </a:t>
            </a:r>
            <a:endParaRPr lang="tr-TR" b="1" dirty="0">
              <a:latin typeface="+mj-lt"/>
            </a:endParaRPr>
          </a:p>
        </p:txBody>
      </p:sp>
    </p:spTree>
    <p:extLst>
      <p:ext uri="{BB962C8B-B14F-4D97-AF65-F5344CB8AC3E}">
        <p14:creationId xmlns:p14="http://schemas.microsoft.com/office/powerpoint/2010/main" val="1928303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EL-KOL TİTREŞİMİ MARUZİYETİ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Titreşim nedeniyle zaman içinde el parmaklarında dolaşım bozukluğu meydana gelir. El parmaklarında beyazlaşma, soğuma ve ağrı ile seyreden tablo ortaya çıkar. Bu tabloya “beyaz parmak” (</a:t>
            </a:r>
            <a:r>
              <a:rPr lang="tr-TR" b="1" dirty="0" err="1" smtClean="0">
                <a:latin typeface="+mj-lt"/>
              </a:rPr>
              <a:t>Vibration</a:t>
            </a:r>
            <a:r>
              <a:rPr lang="tr-TR" b="1" dirty="0" smtClean="0">
                <a:latin typeface="+mj-lt"/>
              </a:rPr>
              <a:t>-</a:t>
            </a:r>
            <a:r>
              <a:rPr lang="tr-TR" b="1" dirty="0" err="1" smtClean="0">
                <a:latin typeface="+mj-lt"/>
              </a:rPr>
              <a:t>induced</a:t>
            </a:r>
            <a:r>
              <a:rPr lang="tr-TR" b="1" dirty="0" smtClean="0">
                <a:latin typeface="+mj-lt"/>
              </a:rPr>
              <a:t> </a:t>
            </a:r>
            <a:r>
              <a:rPr lang="tr-TR" b="1" dirty="0" err="1" smtClean="0">
                <a:latin typeface="+mj-lt"/>
              </a:rPr>
              <a:t>white</a:t>
            </a:r>
            <a:r>
              <a:rPr lang="tr-TR" b="1" dirty="0" smtClean="0">
                <a:latin typeface="+mj-lt"/>
              </a:rPr>
              <a:t> </a:t>
            </a:r>
            <a:r>
              <a:rPr lang="tr-TR" b="1" dirty="0" err="1" smtClean="0">
                <a:latin typeface="+mj-lt"/>
              </a:rPr>
              <a:t>finger</a:t>
            </a:r>
            <a:r>
              <a:rPr lang="tr-TR" b="1" dirty="0" smtClean="0">
                <a:latin typeface="+mj-lt"/>
              </a:rPr>
              <a:t>) adı verilmektedir. Semptomlar soğukta artar. Korunma amacı ile yapılacaklar arasında bu tür cihazların sap kısımlarının titreşimi </a:t>
            </a:r>
            <a:r>
              <a:rPr lang="tr-TR" b="1" dirty="0" err="1" smtClean="0">
                <a:latin typeface="+mj-lt"/>
              </a:rPr>
              <a:t>absorbe</a:t>
            </a:r>
            <a:r>
              <a:rPr lang="tr-TR" b="1" dirty="0" smtClean="0">
                <a:latin typeface="+mj-lt"/>
              </a:rPr>
              <a:t> eden yapıda olması çok önemlidir. Ayrıca ellerin sıcak tutulması da yarar sağlar.</a:t>
            </a:r>
            <a:endParaRPr lang="tr-TR" b="1" dirty="0">
              <a:latin typeface="+mj-lt"/>
            </a:endParaRPr>
          </a:p>
        </p:txBody>
      </p:sp>
    </p:spTree>
    <p:extLst>
      <p:ext uri="{BB962C8B-B14F-4D97-AF65-F5344CB8AC3E}">
        <p14:creationId xmlns:p14="http://schemas.microsoft.com/office/powerpoint/2010/main" val="2055844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solidFill>
                  <a:srgbClr val="FF0000"/>
                </a:solidFill>
                <a:latin typeface="+mj-lt"/>
              </a:rPr>
              <a:t>Tüm Vücut Titreşimi : </a:t>
            </a:r>
            <a:r>
              <a:rPr lang="tr-TR" b="1" dirty="0" smtClean="0">
                <a:latin typeface="+mj-lt"/>
              </a:rPr>
              <a:t>Vücudun tümüne aktarıldığında, işçilerin sağlık ve güvenliği için risk oluşturan, özellikle de </a:t>
            </a:r>
            <a:r>
              <a:rPr lang="tr-TR" b="1" dirty="0" smtClean="0">
                <a:solidFill>
                  <a:srgbClr val="FF0000"/>
                </a:solidFill>
                <a:latin typeface="+mj-lt"/>
              </a:rPr>
              <a:t>bel bölgesinde rahatsızlık ve omurgada travmaya </a:t>
            </a:r>
            <a:r>
              <a:rPr lang="tr-TR" b="1" dirty="0" smtClean="0">
                <a:latin typeface="+mj-lt"/>
              </a:rPr>
              <a:t>yol açan mekanik titreşimdir.</a:t>
            </a:r>
            <a:endParaRPr lang="tr-TR" b="1" dirty="0">
              <a:latin typeface="+mj-lt"/>
            </a:endParaRPr>
          </a:p>
        </p:txBody>
      </p:sp>
    </p:spTree>
    <p:extLst>
      <p:ext uri="{BB962C8B-B14F-4D97-AF65-F5344CB8AC3E}">
        <p14:creationId xmlns:p14="http://schemas.microsoft.com/office/powerpoint/2010/main" val="437088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BÜTÜN VÜCUT TİTREŞİMİ  MARUZİYETİ</a:t>
            </a:r>
            <a:endParaRPr lang="tr-TR" b="1" dirty="0">
              <a:solidFill>
                <a:schemeClr val="tx1"/>
              </a:solidFill>
              <a:latin typeface="+mj-lt"/>
            </a:endParaRPr>
          </a:p>
        </p:txBody>
      </p:sp>
      <p:pic>
        <p:nvPicPr>
          <p:cNvPr id="4" name="3 Resim" descr="C:\Documents and Settings\Administrator\Desktop\Masa Üstü\Murat Andaç-Modüller\UNSAL ERDEM\OSHA-SERTİFİKA MODULLERİ\HUMAN VIBRATION-BASIC\3_dosyalar\image60.jpg"/>
          <p:cNvPicPr/>
          <p:nvPr/>
        </p:nvPicPr>
        <p:blipFill>
          <a:blip r:embed="rId2" cstate="print"/>
          <a:srcRect/>
          <a:stretch>
            <a:fillRect/>
          </a:stretch>
        </p:blipFill>
        <p:spPr bwMode="auto">
          <a:xfrm>
            <a:off x="1547664" y="2204864"/>
            <a:ext cx="6120680" cy="3672408"/>
          </a:xfrm>
          <a:prstGeom prst="rect">
            <a:avLst/>
          </a:prstGeom>
          <a:noFill/>
          <a:ln w="9525">
            <a:noFill/>
            <a:miter lim="800000"/>
            <a:headEnd/>
            <a:tailEnd/>
          </a:ln>
        </p:spPr>
      </p:pic>
    </p:spTree>
    <p:extLst>
      <p:ext uri="{BB962C8B-B14F-4D97-AF65-F5344CB8AC3E}">
        <p14:creationId xmlns:p14="http://schemas.microsoft.com/office/powerpoint/2010/main" val="25634894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a:xfrm>
            <a:off x="395536" y="1916832"/>
            <a:ext cx="8229600" cy="4525963"/>
          </a:xfrm>
        </p:spPr>
        <p:txBody>
          <a:bodyPr/>
          <a:lstStyle/>
          <a:p>
            <a:r>
              <a:rPr lang="tr-TR" b="1" dirty="0" err="1" smtClean="0">
                <a:solidFill>
                  <a:srgbClr val="FF0000"/>
                </a:solidFill>
                <a:latin typeface="+mj-lt"/>
              </a:rPr>
              <a:t>Maruziyet</a:t>
            </a:r>
            <a:r>
              <a:rPr lang="tr-TR" b="1" dirty="0" smtClean="0">
                <a:solidFill>
                  <a:srgbClr val="FF0000"/>
                </a:solidFill>
                <a:latin typeface="+mj-lt"/>
              </a:rPr>
              <a:t> Sınır Değerleri ve </a:t>
            </a:r>
            <a:r>
              <a:rPr lang="tr-TR" b="1" dirty="0" err="1" smtClean="0">
                <a:solidFill>
                  <a:srgbClr val="FF0000"/>
                </a:solidFill>
                <a:latin typeface="+mj-lt"/>
              </a:rPr>
              <a:t>Maruziyet</a:t>
            </a:r>
            <a:r>
              <a:rPr lang="tr-TR" b="1" dirty="0" smtClean="0">
                <a:solidFill>
                  <a:srgbClr val="FF0000"/>
                </a:solidFill>
                <a:latin typeface="+mj-lt"/>
              </a:rPr>
              <a:t> Eylem Değerleri :</a:t>
            </a:r>
          </a:p>
          <a:p>
            <a:r>
              <a:rPr lang="tr-TR" b="1" dirty="0" smtClean="0">
                <a:latin typeface="+mj-lt"/>
              </a:rPr>
              <a:t>El-Kol Titreşimi için; </a:t>
            </a:r>
          </a:p>
          <a:p>
            <a:r>
              <a:rPr lang="tr-TR" b="1" dirty="0" smtClean="0">
                <a:latin typeface="+mj-lt"/>
              </a:rPr>
              <a:t>8 saatlik çalışma süresi için günlük </a:t>
            </a:r>
            <a:r>
              <a:rPr lang="tr-TR" b="1" dirty="0" err="1" smtClean="0">
                <a:latin typeface="+mj-lt"/>
              </a:rPr>
              <a:t>maruziyet</a:t>
            </a:r>
            <a:r>
              <a:rPr lang="tr-TR" b="1" dirty="0" smtClean="0">
                <a:latin typeface="+mj-lt"/>
              </a:rPr>
              <a:t> sınır değeri 5 m/s2,</a:t>
            </a:r>
          </a:p>
          <a:p>
            <a:r>
              <a:rPr lang="tr-TR" b="1" dirty="0" smtClean="0">
                <a:latin typeface="+mj-lt"/>
              </a:rPr>
              <a:t>8 saatlik çalışma süresi için günlük </a:t>
            </a:r>
            <a:r>
              <a:rPr lang="tr-TR" b="1" dirty="0" err="1" smtClean="0">
                <a:latin typeface="+mj-lt"/>
              </a:rPr>
              <a:t>maruziyet</a:t>
            </a:r>
            <a:r>
              <a:rPr lang="tr-TR" b="1" dirty="0" smtClean="0">
                <a:latin typeface="+mj-lt"/>
              </a:rPr>
              <a:t> etkin değeri 2,5 m/s2. </a:t>
            </a:r>
            <a:endParaRPr lang="tr-TR" b="1" dirty="0">
              <a:latin typeface="+mj-lt"/>
            </a:endParaRPr>
          </a:p>
        </p:txBody>
      </p:sp>
    </p:spTree>
    <p:extLst>
      <p:ext uri="{BB962C8B-B14F-4D97-AF65-F5344CB8AC3E}">
        <p14:creationId xmlns:p14="http://schemas.microsoft.com/office/powerpoint/2010/main" val="39260798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TİTREŞİM</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Bütün Vücut Titreşimi için;</a:t>
            </a:r>
          </a:p>
          <a:p>
            <a:r>
              <a:rPr lang="tr-TR" b="1" dirty="0" smtClean="0">
                <a:latin typeface="+mj-lt"/>
              </a:rPr>
              <a:t>8 saatlik çalışma süresi için günlük </a:t>
            </a:r>
            <a:r>
              <a:rPr lang="tr-TR" b="1" dirty="0" err="1" smtClean="0">
                <a:latin typeface="+mj-lt"/>
              </a:rPr>
              <a:t>maruziyet</a:t>
            </a:r>
            <a:r>
              <a:rPr lang="tr-TR" b="1" dirty="0" smtClean="0">
                <a:latin typeface="+mj-lt"/>
              </a:rPr>
              <a:t> sınır değeri 1,15 m/s2,</a:t>
            </a:r>
          </a:p>
          <a:p>
            <a:r>
              <a:rPr lang="tr-TR" b="1" dirty="0" smtClean="0">
                <a:latin typeface="+mj-lt"/>
              </a:rPr>
              <a:t>8 saatlik çalışma süresi için günlük </a:t>
            </a:r>
            <a:r>
              <a:rPr lang="tr-TR" b="1" dirty="0" err="1" smtClean="0">
                <a:latin typeface="+mj-lt"/>
              </a:rPr>
              <a:t>maruziyet</a:t>
            </a:r>
            <a:r>
              <a:rPr lang="tr-TR" b="1" dirty="0" smtClean="0">
                <a:latin typeface="+mj-lt"/>
              </a:rPr>
              <a:t> eylem değeri 0,5 m/s2.</a:t>
            </a:r>
            <a:endParaRPr lang="tr-TR" b="1" dirty="0">
              <a:latin typeface="+mj-lt"/>
            </a:endParaRPr>
          </a:p>
        </p:txBody>
      </p:sp>
    </p:spTree>
    <p:extLst>
      <p:ext uri="{BB962C8B-B14F-4D97-AF65-F5344CB8AC3E}">
        <p14:creationId xmlns:p14="http://schemas.microsoft.com/office/powerpoint/2010/main" val="42163917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RİSK DEĞERLENDİRMESİ</a:t>
            </a:r>
            <a:endParaRPr lang="tr-TR" dirty="0">
              <a:solidFill>
                <a:schemeClr val="tx1"/>
              </a:solidFill>
              <a:latin typeface="+mj-lt"/>
            </a:endParaRPr>
          </a:p>
        </p:txBody>
      </p:sp>
      <p:sp>
        <p:nvSpPr>
          <p:cNvPr id="3" name="2 İçerik Yer Tutucusu"/>
          <p:cNvSpPr>
            <a:spLocks noGrp="1"/>
          </p:cNvSpPr>
          <p:nvPr>
            <p:ph idx="1"/>
          </p:nvPr>
        </p:nvSpPr>
        <p:spPr/>
        <p:txBody>
          <a:bodyPr>
            <a:normAutofit lnSpcReduction="10000"/>
          </a:bodyPr>
          <a:lstStyle/>
          <a:p>
            <a:r>
              <a:rPr lang="tr-TR" b="1" dirty="0" smtClean="0">
                <a:latin typeface="+mj-lt"/>
              </a:rPr>
              <a:t>Risk değerlendirmesinde, özellikle aşağıdaki hususlar dikkate alınacaktır:</a:t>
            </a:r>
          </a:p>
          <a:p>
            <a:r>
              <a:rPr lang="tr-TR" b="1" dirty="0" smtClean="0">
                <a:latin typeface="+mj-lt"/>
              </a:rPr>
              <a:t>Aralıklı titreşim ve tekrarlanan şoklara </a:t>
            </a:r>
            <a:r>
              <a:rPr lang="tr-TR" b="1" dirty="0" err="1" smtClean="0">
                <a:latin typeface="+mj-lt"/>
              </a:rPr>
              <a:t>maruziyet</a:t>
            </a:r>
            <a:r>
              <a:rPr lang="tr-TR" b="1" dirty="0" smtClean="0">
                <a:latin typeface="+mj-lt"/>
              </a:rPr>
              <a:t> de dahil olmak üzere </a:t>
            </a:r>
            <a:r>
              <a:rPr lang="tr-TR" b="1" dirty="0" err="1" smtClean="0">
                <a:latin typeface="+mj-lt"/>
              </a:rPr>
              <a:t>maruziyetin</a:t>
            </a:r>
            <a:r>
              <a:rPr lang="tr-TR" b="1" dirty="0" smtClean="0">
                <a:latin typeface="+mj-lt"/>
              </a:rPr>
              <a:t> türü, düzeyi ve süresi,</a:t>
            </a:r>
          </a:p>
          <a:p>
            <a:r>
              <a:rPr lang="tr-TR" b="1" dirty="0" err="1" smtClean="0">
                <a:latin typeface="+mj-lt"/>
              </a:rPr>
              <a:t>Maruziyet</a:t>
            </a:r>
            <a:r>
              <a:rPr lang="tr-TR" b="1" dirty="0" smtClean="0">
                <a:latin typeface="+mj-lt"/>
              </a:rPr>
              <a:t> sınır değerleri ve </a:t>
            </a:r>
            <a:r>
              <a:rPr lang="tr-TR" b="1" dirty="0" err="1" smtClean="0">
                <a:latin typeface="+mj-lt"/>
              </a:rPr>
              <a:t>maruziyet</a:t>
            </a:r>
            <a:r>
              <a:rPr lang="tr-TR" b="1" dirty="0" smtClean="0">
                <a:latin typeface="+mj-lt"/>
              </a:rPr>
              <a:t> etkin değerleri,</a:t>
            </a:r>
          </a:p>
          <a:p>
            <a:r>
              <a:rPr lang="tr-TR" b="1" dirty="0" smtClean="0">
                <a:latin typeface="+mj-lt"/>
              </a:rPr>
              <a:t>Riske duyarlı işçilerin sağlık ve güvenliğine olan etkiler,</a:t>
            </a:r>
          </a:p>
          <a:p>
            <a:endParaRPr lang="tr-TR" b="1" dirty="0">
              <a:latin typeface="+mj-lt"/>
            </a:endParaRPr>
          </a:p>
        </p:txBody>
      </p:sp>
    </p:spTree>
    <p:extLst>
      <p:ext uri="{BB962C8B-B14F-4D97-AF65-F5344CB8AC3E}">
        <p14:creationId xmlns:p14="http://schemas.microsoft.com/office/powerpoint/2010/main" val="34295473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RİSK DEĞERLENDİRMESİ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10000"/>
          </a:bodyPr>
          <a:lstStyle/>
          <a:p>
            <a:r>
              <a:rPr lang="tr-TR" b="1" dirty="0" smtClean="0">
                <a:latin typeface="+mj-lt"/>
              </a:rPr>
              <a:t>Mekanik titreşim ile işyeri veya başka bir iş ekipmanı arasındaki etkileşimden kaynaklanan ve işçinin güvenliğine tesir eden dolaylı etkileri,</a:t>
            </a:r>
          </a:p>
          <a:p>
            <a:r>
              <a:rPr lang="tr-TR" b="1" dirty="0" smtClean="0">
                <a:latin typeface="+mj-lt"/>
              </a:rPr>
              <a:t>Mevcut ekipman yerine kullanılabilecek, mekanik titreşime </a:t>
            </a:r>
            <a:r>
              <a:rPr lang="tr-TR" b="1" dirty="0" err="1" smtClean="0">
                <a:latin typeface="+mj-lt"/>
              </a:rPr>
              <a:t>maruziyet</a:t>
            </a:r>
            <a:r>
              <a:rPr lang="tr-TR" b="1" dirty="0" smtClean="0">
                <a:latin typeface="+mj-lt"/>
              </a:rPr>
              <a:t> düzeyini azaltacak şekilde tasarlanmış iş ekipmanının bulunup bulunmadığı,</a:t>
            </a:r>
          </a:p>
          <a:p>
            <a:r>
              <a:rPr lang="tr-TR" b="1" dirty="0" smtClean="0">
                <a:latin typeface="+mj-lt"/>
              </a:rPr>
              <a:t>Düşük sıcaklık ve bunun gibi özel çalışma koşulları.</a:t>
            </a:r>
            <a:endParaRPr lang="tr-TR" b="1" dirty="0">
              <a:latin typeface="+mj-lt"/>
            </a:endParaRPr>
          </a:p>
        </p:txBody>
      </p:sp>
    </p:spTree>
    <p:extLst>
      <p:ext uri="{BB962C8B-B14F-4D97-AF65-F5344CB8AC3E}">
        <p14:creationId xmlns:p14="http://schemas.microsoft.com/office/powerpoint/2010/main" val="1909736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Gürültü</a:t>
            </a:r>
            <a:endParaRPr lang="tr-TR" dirty="0">
              <a:solidFill>
                <a:schemeClr val="tx1"/>
              </a:solidFill>
              <a:latin typeface="+mj-lt"/>
            </a:endParaRPr>
          </a:p>
        </p:txBody>
      </p:sp>
      <p:sp>
        <p:nvSpPr>
          <p:cNvPr id="3" name="2 İçerik Yer Tutucusu"/>
          <p:cNvSpPr>
            <a:spLocks noGrp="1"/>
          </p:cNvSpPr>
          <p:nvPr>
            <p:ph idx="1"/>
          </p:nvPr>
        </p:nvSpPr>
        <p:spPr>
          <a:xfrm>
            <a:off x="467544" y="1916832"/>
            <a:ext cx="8229600" cy="4785395"/>
          </a:xfrm>
        </p:spPr>
        <p:txBody>
          <a:bodyPr>
            <a:normAutofit/>
          </a:bodyPr>
          <a:lstStyle/>
          <a:p>
            <a:pPr>
              <a:lnSpc>
                <a:spcPct val="110000"/>
              </a:lnSpc>
            </a:pPr>
            <a:r>
              <a:rPr lang="tr-TR" sz="2000" b="1" dirty="0" smtClean="0">
                <a:solidFill>
                  <a:srgbClr val="FF0000"/>
                </a:solidFill>
                <a:latin typeface="+mj-lt"/>
              </a:rPr>
              <a:t>Gürültünün insan üzerindeki etkileri :</a:t>
            </a:r>
          </a:p>
          <a:p>
            <a:pPr>
              <a:lnSpc>
                <a:spcPct val="110000"/>
              </a:lnSpc>
            </a:pPr>
            <a:r>
              <a:rPr lang="tr-TR" sz="2000" b="1" dirty="0" smtClean="0">
                <a:latin typeface="+mj-lt"/>
              </a:rPr>
              <a:t>İnsanlar gürültüden farklı şekillerde etkilenirler.</a:t>
            </a:r>
          </a:p>
          <a:p>
            <a:pPr>
              <a:lnSpc>
                <a:spcPct val="110000"/>
              </a:lnSpc>
            </a:pPr>
            <a:r>
              <a:rPr lang="tr-TR" sz="2000" b="1" dirty="0" smtClean="0">
                <a:latin typeface="+mj-lt"/>
              </a:rPr>
              <a:t>Gürültü, insanlar üzerindeki etkileri sonucunda, </a:t>
            </a:r>
          </a:p>
          <a:p>
            <a:pPr lvl="2">
              <a:lnSpc>
                <a:spcPct val="110000"/>
              </a:lnSpc>
              <a:buClr>
                <a:srgbClr val="006600"/>
              </a:buClr>
              <a:buSzPct val="130000"/>
              <a:buFont typeface="Wingdings 2" pitchFamily="18" charset="2"/>
              <a:buChar char="E"/>
            </a:pPr>
            <a:r>
              <a:rPr lang="tr-TR" sz="2000" b="1" dirty="0" smtClean="0">
                <a:latin typeface="+mj-lt"/>
              </a:rPr>
              <a:t>İşitme kaybı yapar</a:t>
            </a:r>
          </a:p>
          <a:p>
            <a:pPr lvl="2">
              <a:lnSpc>
                <a:spcPct val="110000"/>
              </a:lnSpc>
              <a:buClr>
                <a:srgbClr val="006600"/>
              </a:buClr>
              <a:buSzPct val="130000"/>
              <a:buFont typeface="Wingdings 2" pitchFamily="18" charset="2"/>
              <a:buChar char="E"/>
            </a:pPr>
            <a:r>
              <a:rPr lang="tr-TR" sz="2000" b="1" dirty="0" smtClean="0">
                <a:latin typeface="+mj-lt"/>
              </a:rPr>
              <a:t>İletişimi bozar</a:t>
            </a:r>
          </a:p>
          <a:p>
            <a:pPr lvl="2">
              <a:lnSpc>
                <a:spcPct val="110000"/>
              </a:lnSpc>
              <a:buClr>
                <a:srgbClr val="006600"/>
              </a:buClr>
              <a:buSzPct val="130000"/>
              <a:buFont typeface="Wingdings 2" pitchFamily="18" charset="2"/>
              <a:buChar char="E"/>
            </a:pPr>
            <a:r>
              <a:rPr lang="tr-TR" sz="2000" b="1" dirty="0" smtClean="0">
                <a:latin typeface="+mj-lt"/>
              </a:rPr>
              <a:t>Rahatsızlık verir</a:t>
            </a:r>
          </a:p>
          <a:p>
            <a:pPr lvl="2">
              <a:lnSpc>
                <a:spcPct val="110000"/>
              </a:lnSpc>
              <a:buClr>
                <a:srgbClr val="006600"/>
              </a:buClr>
              <a:buSzPct val="130000"/>
              <a:buFont typeface="Wingdings 2" pitchFamily="18" charset="2"/>
              <a:buChar char="E"/>
            </a:pPr>
            <a:r>
              <a:rPr lang="tr-TR" sz="2000" b="1" dirty="0" smtClean="0">
                <a:latin typeface="+mj-lt"/>
              </a:rPr>
              <a:t>Yorgunluk oluşturur</a:t>
            </a:r>
          </a:p>
          <a:p>
            <a:pPr lvl="2">
              <a:lnSpc>
                <a:spcPct val="110000"/>
              </a:lnSpc>
              <a:buClr>
                <a:srgbClr val="006600"/>
              </a:buClr>
              <a:buSzPct val="130000"/>
              <a:buFont typeface="Wingdings 2" pitchFamily="18" charset="2"/>
              <a:buChar char="E"/>
            </a:pPr>
            <a:r>
              <a:rPr lang="tr-TR" sz="2000" b="1" dirty="0" smtClean="0">
                <a:latin typeface="+mj-lt"/>
              </a:rPr>
              <a:t>Verimliliği düşürür.</a:t>
            </a:r>
          </a:p>
          <a:p>
            <a:pPr>
              <a:lnSpc>
                <a:spcPct val="110000"/>
              </a:lnSpc>
              <a:buClr>
                <a:srgbClr val="FF9900"/>
              </a:buClr>
              <a:buSzPct val="130000"/>
              <a:buFont typeface="Wingdings" pitchFamily="2" charset="2"/>
              <a:buNone/>
            </a:pPr>
            <a:r>
              <a:rPr lang="tr-TR" sz="2000" b="1" dirty="0" smtClean="0">
                <a:latin typeface="+mj-lt"/>
              </a:rPr>
              <a:t>     Bunları;</a:t>
            </a:r>
          </a:p>
          <a:p>
            <a:pPr lvl="1">
              <a:lnSpc>
                <a:spcPct val="110000"/>
              </a:lnSpc>
              <a:buClr>
                <a:srgbClr val="006600"/>
              </a:buClr>
              <a:buSzPct val="130000"/>
              <a:buFont typeface="Wingdings" pitchFamily="2" charset="2"/>
              <a:buChar char="F"/>
            </a:pPr>
            <a:r>
              <a:rPr lang="tr-TR" sz="2000" b="1" dirty="0" smtClean="0">
                <a:latin typeface="+mj-lt"/>
              </a:rPr>
              <a:t>Psikolojik,</a:t>
            </a:r>
          </a:p>
          <a:p>
            <a:pPr lvl="1">
              <a:lnSpc>
                <a:spcPct val="110000"/>
              </a:lnSpc>
              <a:buClr>
                <a:srgbClr val="006600"/>
              </a:buClr>
              <a:buSzPct val="130000"/>
              <a:buFont typeface="Wingdings" pitchFamily="2" charset="2"/>
              <a:buChar char="F"/>
            </a:pPr>
            <a:r>
              <a:rPr lang="tr-TR" sz="2000" b="1" dirty="0" smtClean="0">
                <a:latin typeface="+mj-lt"/>
              </a:rPr>
              <a:t>Fizyolojik ve</a:t>
            </a:r>
          </a:p>
          <a:p>
            <a:pPr lvl="1">
              <a:lnSpc>
                <a:spcPct val="110000"/>
              </a:lnSpc>
              <a:buClr>
                <a:srgbClr val="006600"/>
              </a:buClr>
              <a:buSzPct val="130000"/>
              <a:buFont typeface="Wingdings" pitchFamily="2" charset="2"/>
              <a:buChar char="F"/>
            </a:pPr>
            <a:r>
              <a:rPr lang="tr-TR" sz="2000" b="1" dirty="0" smtClean="0">
                <a:latin typeface="+mj-lt"/>
              </a:rPr>
              <a:t>Sosyal etkiler</a:t>
            </a:r>
            <a:r>
              <a:rPr lang="tr-TR" sz="2000" dirty="0" smtClean="0">
                <a:latin typeface="+mj-lt"/>
              </a:rPr>
              <a:t> </a:t>
            </a:r>
            <a:r>
              <a:rPr lang="tr-TR" sz="2000" b="1" dirty="0" smtClean="0">
                <a:latin typeface="+mj-lt"/>
              </a:rPr>
              <a:t>olarak da adlandırabiliriz.</a:t>
            </a:r>
          </a:p>
          <a:p>
            <a:endParaRPr lang="tr-TR" dirty="0">
              <a:latin typeface="+mj-lt"/>
            </a:endParaRPr>
          </a:p>
        </p:txBody>
      </p:sp>
    </p:spTree>
    <p:extLst>
      <p:ext uri="{BB962C8B-B14F-4D97-AF65-F5344CB8AC3E}">
        <p14:creationId xmlns:p14="http://schemas.microsoft.com/office/powerpoint/2010/main" val="33641637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MARUZİYETİN ÖNLENMESİ VEYA AZALTILMASI</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Mekanik titreşime </a:t>
            </a:r>
            <a:r>
              <a:rPr lang="tr-TR" b="1" dirty="0" err="1" smtClean="0">
                <a:latin typeface="+mj-lt"/>
              </a:rPr>
              <a:t>maruziyetin</a:t>
            </a:r>
            <a:r>
              <a:rPr lang="tr-TR" b="1" dirty="0" smtClean="0">
                <a:latin typeface="+mj-lt"/>
              </a:rPr>
              <a:t> önlenmesi veya azaltılması için; teknik ilerlemeler </a:t>
            </a:r>
            <a:r>
              <a:rPr lang="tr-TR" b="1" dirty="0" err="1" smtClean="0">
                <a:latin typeface="+mj-lt"/>
              </a:rPr>
              <a:t>gözönünde</a:t>
            </a:r>
            <a:r>
              <a:rPr lang="tr-TR" b="1" dirty="0" smtClean="0">
                <a:latin typeface="+mj-lt"/>
              </a:rPr>
              <a:t> bulundurularak, riskler öncelikle kaynağında </a:t>
            </a:r>
            <a:r>
              <a:rPr lang="tr-TR" b="1" dirty="0" err="1" smtClean="0">
                <a:latin typeface="+mj-lt"/>
              </a:rPr>
              <a:t>yokedilecek</a:t>
            </a:r>
            <a:r>
              <a:rPr lang="tr-TR" b="1" dirty="0" smtClean="0">
                <a:latin typeface="+mj-lt"/>
              </a:rPr>
              <a:t> veya en aza indirilecektir.</a:t>
            </a:r>
          </a:p>
          <a:p>
            <a:r>
              <a:rPr lang="tr-TR" b="1" dirty="0" smtClean="0">
                <a:latin typeface="+mj-lt"/>
              </a:rPr>
              <a:t>İşveren, mekanik titreşime ve yol açtığı risklere </a:t>
            </a:r>
            <a:r>
              <a:rPr lang="tr-TR" b="1" dirty="0" err="1" smtClean="0">
                <a:latin typeface="+mj-lt"/>
              </a:rPr>
              <a:t>maruziyeti</a:t>
            </a:r>
            <a:r>
              <a:rPr lang="tr-TR" b="1" dirty="0" smtClean="0">
                <a:latin typeface="+mj-lt"/>
              </a:rPr>
              <a:t> en aza indirmek için özellikle aşağıdaki hususları dikkate alacaktır:</a:t>
            </a:r>
            <a:endParaRPr lang="tr-TR" b="1" dirty="0">
              <a:latin typeface="+mj-lt"/>
            </a:endParaRPr>
          </a:p>
        </p:txBody>
      </p:sp>
    </p:spTree>
    <p:extLst>
      <p:ext uri="{BB962C8B-B14F-4D97-AF65-F5344CB8AC3E}">
        <p14:creationId xmlns:p14="http://schemas.microsoft.com/office/powerpoint/2010/main" val="41276113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MARUZİYETİN ÖNLENMESİ VEYA AZALTILMASI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Mekanik titreşime </a:t>
            </a:r>
            <a:r>
              <a:rPr lang="tr-TR" b="1" dirty="0" err="1" smtClean="0">
                <a:latin typeface="+mj-lt"/>
              </a:rPr>
              <a:t>maruziyeti</a:t>
            </a:r>
            <a:r>
              <a:rPr lang="tr-TR" b="1" dirty="0" smtClean="0">
                <a:latin typeface="+mj-lt"/>
              </a:rPr>
              <a:t> azaltan başka çalışma yöntemleri,</a:t>
            </a:r>
          </a:p>
          <a:p>
            <a:r>
              <a:rPr lang="tr-TR" b="1" dirty="0" smtClean="0">
                <a:latin typeface="+mj-lt"/>
              </a:rPr>
              <a:t>Mümkün olan en az titreşimi oluşturacak uygun ergonomik tasarım ve uygun iş ekipmanı seçimi,</a:t>
            </a:r>
          </a:p>
          <a:p>
            <a:r>
              <a:rPr lang="tr-TR" b="1" dirty="0" smtClean="0">
                <a:latin typeface="+mj-lt"/>
              </a:rPr>
              <a:t>Titreşimin zarar verme riskini azaltmak için, bütün vücut titreşimini etkili bir biçimde azaltan oturma yerleri ve el-kol sistemine aktarılan titreşimi azaltan el tutma yerleri ve benzeri yardımcı donanım sağlanması,</a:t>
            </a:r>
            <a:endParaRPr lang="tr-TR" b="1" dirty="0">
              <a:latin typeface="+mj-lt"/>
            </a:endParaRPr>
          </a:p>
        </p:txBody>
      </p:sp>
    </p:spTree>
    <p:extLst>
      <p:ext uri="{BB962C8B-B14F-4D97-AF65-F5344CB8AC3E}">
        <p14:creationId xmlns:p14="http://schemas.microsoft.com/office/powerpoint/2010/main" val="26424811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MARUZİYETİN ÖNLENMESİ VEYA AZALTILMASI</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İşyeri, işyeri sistemleri ve iş ekipmanları için uygun bakım programları,</a:t>
            </a:r>
          </a:p>
          <a:p>
            <a:r>
              <a:rPr lang="tr-TR" b="1" dirty="0" smtClean="0">
                <a:latin typeface="+mj-lt"/>
              </a:rPr>
              <a:t>İşyerlerinin ve çalışma yerlerinin tasarımı ve düzeni,</a:t>
            </a:r>
          </a:p>
          <a:p>
            <a:r>
              <a:rPr lang="tr-TR" b="1" dirty="0" smtClean="0">
                <a:latin typeface="+mj-lt"/>
              </a:rPr>
              <a:t>İşçilere, iş ekipmanını doğru ve güvenli bir biçimde kullanmaları için uygun bilgi, eğitim ve talimat verilmesi,</a:t>
            </a:r>
          </a:p>
          <a:p>
            <a:r>
              <a:rPr lang="tr-TR" b="1" dirty="0" err="1" smtClean="0">
                <a:latin typeface="+mj-lt"/>
              </a:rPr>
              <a:t>Maruziyet</a:t>
            </a:r>
            <a:r>
              <a:rPr lang="tr-TR" b="1" dirty="0" smtClean="0">
                <a:latin typeface="+mj-lt"/>
              </a:rPr>
              <a:t> süresi ve şiddetinin sınırlanması,</a:t>
            </a:r>
            <a:endParaRPr lang="tr-TR" b="1" dirty="0">
              <a:latin typeface="+mj-lt"/>
            </a:endParaRPr>
          </a:p>
        </p:txBody>
      </p:sp>
    </p:spTree>
    <p:extLst>
      <p:ext uri="{BB962C8B-B14F-4D97-AF65-F5344CB8AC3E}">
        <p14:creationId xmlns:p14="http://schemas.microsoft.com/office/powerpoint/2010/main" val="15963473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1"/>
                </a:solidFill>
                <a:latin typeface="+mj-lt"/>
              </a:rPr>
              <a:t>MARUZİYETİN ÖNLENMESİ VEYA AZALTILMASI</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10000"/>
          </a:bodyPr>
          <a:lstStyle/>
          <a:p>
            <a:r>
              <a:rPr lang="tr-TR" b="1" dirty="0" smtClean="0">
                <a:latin typeface="+mj-lt"/>
              </a:rPr>
              <a:t>Yeterli dinlenme sürelerini kapsayan uygun çalışma programı,</a:t>
            </a:r>
          </a:p>
          <a:p>
            <a:r>
              <a:rPr lang="tr-TR" b="1" dirty="0" smtClean="0">
                <a:latin typeface="+mj-lt"/>
              </a:rPr>
              <a:t>Maruz kalan işçiyi soğuktan ve nemden koruyacak giysi sağlanması.</a:t>
            </a:r>
          </a:p>
          <a:p>
            <a:r>
              <a:rPr lang="tr-TR" b="1" dirty="0" smtClean="0">
                <a:latin typeface="+mj-lt"/>
              </a:rPr>
              <a:t>İşçiler, hiçbir durumda </a:t>
            </a:r>
            <a:r>
              <a:rPr lang="tr-TR" b="1" dirty="0" err="1" smtClean="0">
                <a:latin typeface="+mj-lt"/>
              </a:rPr>
              <a:t>maruziyet</a:t>
            </a:r>
            <a:r>
              <a:rPr lang="tr-TR" b="1" dirty="0" smtClean="0">
                <a:latin typeface="+mj-lt"/>
              </a:rPr>
              <a:t> sınır değerlerini aşan titreşime maruz bırakılmayacaktır. </a:t>
            </a:r>
            <a:r>
              <a:rPr lang="tr-TR" b="1" dirty="0" err="1" smtClean="0">
                <a:latin typeface="+mj-lt"/>
              </a:rPr>
              <a:t>Maruziyet</a:t>
            </a:r>
            <a:r>
              <a:rPr lang="tr-TR" b="1" dirty="0" smtClean="0">
                <a:latin typeface="+mj-lt"/>
              </a:rPr>
              <a:t> sınır değerleri aşılmış ise, işveren, </a:t>
            </a:r>
            <a:r>
              <a:rPr lang="tr-TR" b="1" dirty="0" err="1" smtClean="0">
                <a:latin typeface="+mj-lt"/>
              </a:rPr>
              <a:t>maruziyeti</a:t>
            </a:r>
            <a:r>
              <a:rPr lang="tr-TR" b="1" dirty="0" smtClean="0">
                <a:latin typeface="+mj-lt"/>
              </a:rPr>
              <a:t> sınır değerin altına indirecek önlemleri </a:t>
            </a:r>
            <a:r>
              <a:rPr lang="tr-TR" b="1" smtClean="0">
                <a:latin typeface="+mj-lt"/>
              </a:rPr>
              <a:t>derhal alacaktır.</a:t>
            </a:r>
            <a:endParaRPr lang="tr-TR" b="1" dirty="0">
              <a:latin typeface="+mj-lt"/>
            </a:endParaRPr>
          </a:p>
        </p:txBody>
      </p:sp>
    </p:spTree>
    <p:extLst>
      <p:ext uri="{BB962C8B-B14F-4D97-AF65-F5344CB8AC3E}">
        <p14:creationId xmlns:p14="http://schemas.microsoft.com/office/powerpoint/2010/main" val="3293375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SAĞLIK GÖZETİMİ</a:t>
            </a:r>
            <a:endParaRPr lang="tr-TR" b="1" dirty="0">
              <a:solidFill>
                <a:schemeClr val="tx1"/>
              </a:solidFill>
              <a:latin typeface="+mj-lt"/>
            </a:endParaRPr>
          </a:p>
        </p:txBody>
      </p:sp>
      <p:sp>
        <p:nvSpPr>
          <p:cNvPr id="3" name="2 İçerik Yer Tutucusu"/>
          <p:cNvSpPr>
            <a:spLocks noGrp="1"/>
          </p:cNvSpPr>
          <p:nvPr>
            <p:ph idx="1"/>
          </p:nvPr>
        </p:nvSpPr>
        <p:spPr>
          <a:xfrm>
            <a:off x="457200" y="1600200"/>
            <a:ext cx="8229600" cy="4853136"/>
          </a:xfrm>
        </p:spPr>
        <p:txBody>
          <a:bodyPr>
            <a:normAutofit fontScale="85000" lnSpcReduction="20000"/>
          </a:bodyPr>
          <a:lstStyle/>
          <a:p>
            <a:r>
              <a:rPr lang="tr-TR" b="1" dirty="0" smtClean="0">
                <a:latin typeface="+mj-lt"/>
              </a:rPr>
              <a:t>İşveren, el-kol titreşimi için ve bütün vücut titreşimi için günlük </a:t>
            </a:r>
            <a:r>
              <a:rPr lang="tr-TR" b="1" dirty="0" err="1" smtClean="0">
                <a:latin typeface="+mj-lt"/>
              </a:rPr>
              <a:t>maruziyet</a:t>
            </a:r>
            <a:r>
              <a:rPr lang="tr-TR" b="1" dirty="0" smtClean="0">
                <a:latin typeface="+mj-lt"/>
              </a:rPr>
              <a:t> etkin değerlerini aşan mekanik titreşime maruz kalan işçilere uygun sağlık gözetimini yaptıracaktır.</a:t>
            </a:r>
          </a:p>
          <a:p>
            <a:r>
              <a:rPr lang="tr-TR" b="1" dirty="0" smtClean="0">
                <a:latin typeface="+mj-lt"/>
              </a:rPr>
              <a:t>Sağlık gözetimi sonucuna göre, bir işçide, hekim veya iş sağlığı uzmanı tarafından işteki mekanik titreşime maruz kalmanın sonucu olarak değerlendirilen, tanımlanabilir bir hastalık veya olumsuz bir sağlık etkisi tespit edildiğinde, işveren, riskleri önlemek veya azaltmak için, işçinin riske maruz kalmayacağı başka bir işte görevlendirilmesi de dahil, tüm önlemleri derhal alacaktır.</a:t>
            </a:r>
            <a:endParaRPr lang="tr-TR" b="1" dirty="0">
              <a:latin typeface="+mj-lt"/>
            </a:endParaRPr>
          </a:p>
        </p:txBody>
      </p:sp>
    </p:spTree>
    <p:extLst>
      <p:ext uri="{BB962C8B-B14F-4D97-AF65-F5344CB8AC3E}">
        <p14:creationId xmlns:p14="http://schemas.microsoft.com/office/powerpoint/2010/main" val="35268694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SAĞLIK GÖZETİMİ</a:t>
            </a:r>
            <a:endParaRPr lang="tr-TR" dirty="0">
              <a:solidFill>
                <a:schemeClr val="tx1"/>
              </a:solidFill>
              <a:latin typeface="+mj-lt"/>
            </a:endParaRPr>
          </a:p>
        </p:txBody>
      </p:sp>
      <p:sp>
        <p:nvSpPr>
          <p:cNvPr id="3" name="2 İçerik Yer Tutucusu"/>
          <p:cNvSpPr>
            <a:spLocks noGrp="1"/>
          </p:cNvSpPr>
          <p:nvPr>
            <p:ph idx="1"/>
          </p:nvPr>
        </p:nvSpPr>
        <p:spPr>
          <a:xfrm>
            <a:off x="457200" y="1600200"/>
            <a:ext cx="8229600" cy="4853136"/>
          </a:xfrm>
        </p:spPr>
        <p:txBody>
          <a:bodyPr>
            <a:normAutofit fontScale="85000" lnSpcReduction="10000"/>
          </a:bodyPr>
          <a:lstStyle/>
          <a:p>
            <a:r>
              <a:rPr lang="tr-TR" b="1" dirty="0" smtClean="0">
                <a:latin typeface="+mj-lt"/>
              </a:rPr>
              <a:t>Deniz ve hava taşımacılığında, bütün vücut titreşimi bakımından alınan tüm önlemlere rağmen </a:t>
            </a:r>
            <a:r>
              <a:rPr lang="tr-TR" b="1" dirty="0" err="1" smtClean="0">
                <a:latin typeface="+mj-lt"/>
              </a:rPr>
              <a:t>maruziyet</a:t>
            </a:r>
            <a:r>
              <a:rPr lang="tr-TR" b="1" dirty="0" smtClean="0">
                <a:latin typeface="+mj-lt"/>
              </a:rPr>
              <a:t> sınır değerlerine uyulmasının mümkün olmadığı koşullarda ve işçinin mekanik titreşim </a:t>
            </a:r>
            <a:r>
              <a:rPr lang="tr-TR" b="1" dirty="0" err="1" smtClean="0">
                <a:latin typeface="+mj-lt"/>
              </a:rPr>
              <a:t>maruziyetinin</a:t>
            </a:r>
            <a:r>
              <a:rPr lang="tr-TR" b="1" dirty="0" smtClean="0">
                <a:latin typeface="+mj-lt"/>
              </a:rPr>
              <a:t> genellikle </a:t>
            </a:r>
            <a:r>
              <a:rPr lang="tr-TR" b="1" dirty="0" err="1" smtClean="0">
                <a:latin typeface="+mj-lt"/>
              </a:rPr>
              <a:t>maruziyet</a:t>
            </a:r>
            <a:r>
              <a:rPr lang="tr-TR" b="1" dirty="0" smtClean="0">
                <a:latin typeface="+mj-lt"/>
              </a:rPr>
              <a:t> etkin değerlerinin altında olduğu, fakat zaman zaman </a:t>
            </a:r>
            <a:r>
              <a:rPr lang="tr-TR" b="1" dirty="0" err="1" smtClean="0">
                <a:latin typeface="+mj-lt"/>
              </a:rPr>
              <a:t>maruziyet</a:t>
            </a:r>
            <a:r>
              <a:rPr lang="tr-TR" b="1" dirty="0" smtClean="0">
                <a:latin typeface="+mj-lt"/>
              </a:rPr>
              <a:t> sınır değerini aştığı durumlarda, işçilerin </a:t>
            </a:r>
            <a:r>
              <a:rPr lang="tr-TR" b="1" dirty="0" err="1" smtClean="0">
                <a:latin typeface="+mj-lt"/>
              </a:rPr>
              <a:t>maruziyet</a:t>
            </a:r>
            <a:r>
              <a:rPr lang="tr-TR" b="1" dirty="0" smtClean="0">
                <a:latin typeface="+mj-lt"/>
              </a:rPr>
              <a:t> sınır değerlerini aşan titreşime maruz kalmalarına, ilgili işçilerin uygun sağlık gözetimine tabi tutulduklarının tespit edilmesi koşuluyla 4 yıl müddetle izin verilebilir.</a:t>
            </a:r>
            <a:endParaRPr lang="tr-TR" b="1" dirty="0">
              <a:latin typeface="+mj-lt"/>
            </a:endParaRPr>
          </a:p>
        </p:txBody>
      </p:sp>
    </p:spTree>
    <p:extLst>
      <p:ext uri="{BB962C8B-B14F-4D97-AF65-F5344CB8AC3E}">
        <p14:creationId xmlns:p14="http://schemas.microsoft.com/office/powerpoint/2010/main" val="14836264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MARUZİYET DEĞERLENDİRMESİ</a:t>
            </a:r>
            <a:endParaRPr lang="tr-TR" b="1"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El-Kol</a:t>
            </a:r>
            <a:r>
              <a:rPr lang="tr-TR" b="1" dirty="0" smtClean="0">
                <a:solidFill>
                  <a:srgbClr val="FF0000"/>
                </a:solidFill>
                <a:latin typeface="+mj-lt"/>
              </a:rPr>
              <a:t> </a:t>
            </a:r>
            <a:r>
              <a:rPr lang="tr-TR" b="1" dirty="0" smtClean="0">
                <a:latin typeface="+mj-lt"/>
              </a:rPr>
              <a:t>Titreşimi</a:t>
            </a:r>
            <a:r>
              <a:rPr lang="tr-TR" b="1" dirty="0" smtClean="0">
                <a:solidFill>
                  <a:srgbClr val="FF0000"/>
                </a:solidFill>
                <a:latin typeface="+mj-lt"/>
              </a:rPr>
              <a:t> : </a:t>
            </a:r>
            <a:endParaRPr lang="tr-TR" b="1" dirty="0" smtClean="0">
              <a:latin typeface="+mj-lt"/>
            </a:endParaRPr>
          </a:p>
          <a:p>
            <a:r>
              <a:rPr lang="tr-TR" b="1" dirty="0" smtClean="0">
                <a:latin typeface="+mj-lt"/>
              </a:rPr>
              <a:t>TS ENV 25349 – Mekanik Titreşim – İnsanın Elle Geçen Titreşime Maruz Kalmasının Ölçülmesine ve Değerlendirilmesine Ait Kılavuz – standardına göre gündelik </a:t>
            </a:r>
            <a:r>
              <a:rPr lang="tr-TR" b="1" dirty="0" err="1" smtClean="0">
                <a:latin typeface="+mj-lt"/>
              </a:rPr>
              <a:t>maruziyet</a:t>
            </a:r>
            <a:r>
              <a:rPr lang="tr-TR" b="1" dirty="0" smtClean="0">
                <a:latin typeface="+mj-lt"/>
              </a:rPr>
              <a:t> değeri belirlenir.</a:t>
            </a:r>
          </a:p>
          <a:p>
            <a:r>
              <a:rPr lang="tr-TR" b="1" dirty="0" smtClean="0">
                <a:latin typeface="+mj-lt"/>
              </a:rPr>
              <a:t>Çift elle kullanılan aygıtlarda, ölçümler her el için yapılacaktır. </a:t>
            </a:r>
            <a:r>
              <a:rPr lang="tr-TR" b="1" dirty="0" err="1" smtClean="0">
                <a:latin typeface="+mj-lt"/>
              </a:rPr>
              <a:t>Maruziyet</a:t>
            </a:r>
            <a:r>
              <a:rPr lang="tr-TR" b="1" dirty="0" smtClean="0">
                <a:latin typeface="+mj-lt"/>
              </a:rPr>
              <a:t>, her iki eldeki en yüksek değer esas alınarak belirlenecektir.</a:t>
            </a:r>
            <a:endParaRPr lang="tr-TR" b="1" dirty="0">
              <a:latin typeface="+mj-lt"/>
            </a:endParaRPr>
          </a:p>
        </p:txBody>
      </p:sp>
    </p:spTree>
    <p:extLst>
      <p:ext uri="{BB962C8B-B14F-4D97-AF65-F5344CB8AC3E}">
        <p14:creationId xmlns:p14="http://schemas.microsoft.com/office/powerpoint/2010/main" val="41055846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MARUZİYET DEĞERLENDİRMESİ</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10000"/>
          </a:bodyPr>
          <a:lstStyle/>
          <a:p>
            <a:r>
              <a:rPr lang="tr-TR" b="1" dirty="0" smtClean="0">
                <a:latin typeface="+mj-lt"/>
              </a:rPr>
              <a:t>Bütün Vücut Titreşimi :</a:t>
            </a:r>
          </a:p>
          <a:p>
            <a:r>
              <a:rPr lang="tr-TR" b="1" dirty="0" smtClean="0">
                <a:latin typeface="+mj-lt"/>
              </a:rPr>
              <a:t>TS EN 1032 – Mekanik Titreşim – Bütün Vücudun Titreşim Emisyon Değerinin Tayin Edilmesi Amacıyla Hareketli Makinelerin Denenmesi – Genel – ve TS 2775 – Tüm Vücudun Titreşim Etkisi Altında Kalma Durumunun Değerlendirilmesi İçin Kılavuz – standartlarına göre gündelik </a:t>
            </a:r>
            <a:r>
              <a:rPr lang="tr-TR" b="1" dirty="0" err="1" smtClean="0">
                <a:latin typeface="+mj-lt"/>
              </a:rPr>
              <a:t>maruziyet</a:t>
            </a:r>
            <a:r>
              <a:rPr lang="tr-TR" b="1" dirty="0" smtClean="0">
                <a:latin typeface="+mj-lt"/>
              </a:rPr>
              <a:t> değeri belirlenir.</a:t>
            </a:r>
          </a:p>
          <a:p>
            <a:r>
              <a:rPr lang="tr-TR" b="1" dirty="0" smtClean="0">
                <a:latin typeface="+mj-lt"/>
              </a:rPr>
              <a:t>Deniz taşımacılığında, 1 </a:t>
            </a:r>
            <a:r>
              <a:rPr lang="tr-TR" b="1" dirty="0" err="1" smtClean="0">
                <a:latin typeface="+mj-lt"/>
              </a:rPr>
              <a:t>Hz’in</a:t>
            </a:r>
            <a:r>
              <a:rPr lang="tr-TR" b="1" dirty="0" smtClean="0">
                <a:latin typeface="+mj-lt"/>
              </a:rPr>
              <a:t> üzerindeki titreşimler değerlendirmeye alınacaktır. </a:t>
            </a:r>
          </a:p>
          <a:p>
            <a:endParaRPr lang="tr-TR" b="1" dirty="0">
              <a:solidFill>
                <a:srgbClr val="FF0000"/>
              </a:solidFill>
              <a:latin typeface="+mj-lt"/>
            </a:endParaRPr>
          </a:p>
        </p:txBody>
      </p:sp>
    </p:spTree>
    <p:extLst>
      <p:ext uri="{BB962C8B-B14F-4D97-AF65-F5344CB8AC3E}">
        <p14:creationId xmlns:p14="http://schemas.microsoft.com/office/powerpoint/2010/main" val="5109742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b="1" dirty="0">
              <a:solidFill>
                <a:schemeClr val="tx1"/>
              </a:solidFill>
              <a:latin typeface="+mj-lt"/>
            </a:endParaRPr>
          </a:p>
        </p:txBody>
      </p:sp>
      <p:sp>
        <p:nvSpPr>
          <p:cNvPr id="3" name="2 İçerik Yer Tutucusu"/>
          <p:cNvSpPr>
            <a:spLocks noGrp="1"/>
          </p:cNvSpPr>
          <p:nvPr>
            <p:ph idx="1"/>
          </p:nvPr>
        </p:nvSpPr>
        <p:spPr>
          <a:xfrm>
            <a:off x="457200" y="1600200"/>
            <a:ext cx="8229600" cy="5257800"/>
          </a:xfrm>
        </p:spPr>
        <p:txBody>
          <a:bodyPr>
            <a:normAutofit fontScale="85000" lnSpcReduction="20000"/>
          </a:bodyPr>
          <a:lstStyle/>
          <a:p>
            <a:r>
              <a:rPr lang="tr-TR" b="1" dirty="0" smtClean="0">
                <a:latin typeface="+mj-lt"/>
              </a:rPr>
              <a:t>Işık , maddenin fiziksel yapısındaki atomik etkileşim sonucu meydana gelen , ışıyan bir enerji türüdür . Kaynağından çıktıktan sonra bütün yönlere dağılır ve dalgalar şeklinde ilerler . </a:t>
            </a:r>
          </a:p>
          <a:p>
            <a:r>
              <a:rPr lang="tr-TR" b="1" dirty="0" smtClean="0">
                <a:latin typeface="+mj-lt"/>
              </a:rPr>
              <a:t>Herhangi bir dalganın iki temel özelliği dalga boyu ve frekansıdır . Dalga boyu , birbirine komşu iki dalganın tepe noktaları arasındaki mesafedir . Frekans ise belli bir noktadan belli bir zaman birimi içinde geçen dalga adedidir . Dalga boyu ile frekansın çarpımı ışığın yayılma hızını verir . </a:t>
            </a:r>
            <a:r>
              <a:rPr lang="tr-TR" dirty="0" smtClean="0">
                <a:latin typeface="+mj-lt"/>
              </a:rPr>
              <a:t/>
            </a:r>
            <a:br>
              <a:rPr lang="tr-TR" dirty="0" smtClean="0">
                <a:latin typeface="+mj-lt"/>
              </a:rPr>
            </a:br>
            <a:r>
              <a:rPr lang="tr-TR" dirty="0" smtClean="0">
                <a:latin typeface="+mj-lt"/>
              </a:rPr>
              <a:t/>
            </a:r>
            <a:br>
              <a:rPr lang="tr-TR" dirty="0" smtClean="0">
                <a:latin typeface="+mj-lt"/>
              </a:rPr>
            </a:br>
            <a:endParaRPr lang="tr-TR" b="1" dirty="0">
              <a:latin typeface="+mj-lt"/>
            </a:endParaRPr>
          </a:p>
        </p:txBody>
      </p:sp>
    </p:spTree>
    <p:extLst>
      <p:ext uri="{BB962C8B-B14F-4D97-AF65-F5344CB8AC3E}">
        <p14:creationId xmlns:p14="http://schemas.microsoft.com/office/powerpoint/2010/main" val="42664840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a:bodyPr>
          <a:lstStyle/>
          <a:p>
            <a:r>
              <a:rPr lang="tr-TR" b="1" dirty="0" smtClean="0">
                <a:latin typeface="+mj-lt"/>
              </a:rPr>
              <a:t>Işığın şiddeti mum’dur.  (I)</a:t>
            </a:r>
          </a:p>
          <a:p>
            <a:r>
              <a:rPr lang="tr-TR" b="1" dirty="0" smtClean="0">
                <a:latin typeface="+mj-lt"/>
              </a:rPr>
              <a:t>Işık kaynağının birim yüzey üzerinde yaptığı etkiye ise Aydınlanma (E) denir. Aydınlanma ışık şiddeti ile doğru orantılı ve uzaklığın karesiyle ters orantılıdır. Ayrıca, ışınlar ile yüzeyin normali arasındaki açının kosinüs fonksiyonu da vardır. Aydınlanma birimi </a:t>
            </a:r>
            <a:r>
              <a:rPr lang="tr-TR" b="1" dirty="0" err="1" smtClean="0">
                <a:latin typeface="+mj-lt"/>
              </a:rPr>
              <a:t>Lüks’dür</a:t>
            </a:r>
            <a:r>
              <a:rPr lang="tr-TR" b="1" dirty="0" smtClean="0">
                <a:latin typeface="+mj-lt"/>
              </a:rPr>
              <a:t>.</a:t>
            </a:r>
          </a:p>
          <a:p>
            <a:r>
              <a:rPr lang="tr-TR" b="1" dirty="0" smtClean="0">
                <a:latin typeface="+mj-lt"/>
              </a:rPr>
              <a:t>E = I / d² . </a:t>
            </a:r>
            <a:r>
              <a:rPr lang="tr-TR" b="1" dirty="0" err="1" smtClean="0">
                <a:latin typeface="+mj-lt"/>
              </a:rPr>
              <a:t>Cos</a:t>
            </a:r>
            <a:r>
              <a:rPr lang="tr-TR" b="1" dirty="0" smtClean="0">
                <a:latin typeface="+mj-lt"/>
              </a:rPr>
              <a:t> </a:t>
            </a:r>
            <a:r>
              <a:rPr lang="el-GR" b="1" dirty="0" smtClean="0">
                <a:latin typeface="+mj-lt"/>
              </a:rPr>
              <a:t>α</a:t>
            </a:r>
            <a:r>
              <a:rPr lang="tr-TR" b="1" dirty="0" smtClean="0">
                <a:latin typeface="+mj-lt"/>
              </a:rPr>
              <a:t> (Lüks = mum / m² )</a:t>
            </a:r>
            <a:endParaRPr lang="tr-TR" b="1" dirty="0">
              <a:latin typeface="+mj-lt"/>
            </a:endParaRPr>
          </a:p>
        </p:txBody>
      </p:sp>
    </p:spTree>
    <p:extLst>
      <p:ext uri="{BB962C8B-B14F-4D97-AF65-F5344CB8AC3E}">
        <p14:creationId xmlns:p14="http://schemas.microsoft.com/office/powerpoint/2010/main" val="621450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Ses</a:t>
            </a:r>
            <a:endParaRPr lang="tr-TR" dirty="0">
              <a:solidFill>
                <a:schemeClr val="tx1"/>
              </a:solidFill>
              <a:latin typeface="+mj-lt"/>
            </a:endParaRPr>
          </a:p>
        </p:txBody>
      </p:sp>
      <p:sp>
        <p:nvSpPr>
          <p:cNvPr id="3" name="2 İçerik Yer Tutucusu"/>
          <p:cNvSpPr>
            <a:spLocks noGrp="1"/>
          </p:cNvSpPr>
          <p:nvPr>
            <p:ph idx="1"/>
          </p:nvPr>
        </p:nvSpPr>
        <p:spPr>
          <a:xfrm>
            <a:off x="467544" y="2060848"/>
            <a:ext cx="8229600" cy="4525963"/>
          </a:xfrm>
        </p:spPr>
        <p:txBody>
          <a:bodyPr>
            <a:normAutofit fontScale="92500" lnSpcReduction="20000"/>
          </a:bodyPr>
          <a:lstStyle/>
          <a:p>
            <a:r>
              <a:rPr lang="tr-TR" b="1" dirty="0" smtClean="0">
                <a:latin typeface="+mj-lt"/>
              </a:rPr>
              <a:t>Genç bir kişi, saniyede 16-20.000 kere tekrarlayan (diğer bir deyişle 16-20.000 Hz alanına giren) titreşimleri bir ses halinde duyar. Frekansı 20.000’den yüksek olan titreşimleri </a:t>
            </a:r>
            <a:r>
              <a:rPr lang="tr-TR" b="1" dirty="0" smtClean="0">
                <a:solidFill>
                  <a:srgbClr val="FF0000"/>
                </a:solidFill>
                <a:latin typeface="+mj-lt"/>
              </a:rPr>
              <a:t>ultra-ses</a:t>
            </a:r>
            <a:r>
              <a:rPr lang="tr-TR" b="1" dirty="0" smtClean="0">
                <a:latin typeface="+mj-lt"/>
              </a:rPr>
              <a:t>, 16’dan düşük olanlara ise </a:t>
            </a:r>
            <a:r>
              <a:rPr lang="tr-TR" b="1" dirty="0" err="1" smtClean="0">
                <a:solidFill>
                  <a:srgbClr val="FF0000"/>
                </a:solidFill>
                <a:latin typeface="+mj-lt"/>
              </a:rPr>
              <a:t>infra</a:t>
            </a:r>
            <a:r>
              <a:rPr lang="tr-TR" b="1" dirty="0" smtClean="0">
                <a:solidFill>
                  <a:srgbClr val="FF0000"/>
                </a:solidFill>
                <a:latin typeface="+mj-lt"/>
              </a:rPr>
              <a:t>-ses</a:t>
            </a:r>
            <a:r>
              <a:rPr lang="tr-TR" b="1" dirty="0" smtClean="0">
                <a:latin typeface="+mj-lt"/>
              </a:rPr>
              <a:t> adı verilir. Titreşimin bir saniye içindeki tekrarlama sayısı (frekans) ne kadar fazla olursa ses de o kadar ince (tiz)’</a:t>
            </a:r>
            <a:r>
              <a:rPr lang="tr-TR" b="1" dirty="0" err="1" smtClean="0">
                <a:latin typeface="+mj-lt"/>
              </a:rPr>
              <a:t>dir</a:t>
            </a:r>
            <a:r>
              <a:rPr lang="tr-TR" b="1" dirty="0" smtClean="0">
                <a:latin typeface="+mj-lt"/>
              </a:rPr>
              <a:t>. Frekans ne kadar düşük olursa ses de o kadar  kalın (pes)’</a:t>
            </a:r>
            <a:r>
              <a:rPr lang="tr-TR" b="1" dirty="0" err="1" smtClean="0">
                <a:latin typeface="+mj-lt"/>
              </a:rPr>
              <a:t>dir</a:t>
            </a:r>
            <a:r>
              <a:rPr lang="tr-TR" b="1" dirty="0" smtClean="0">
                <a:latin typeface="+mj-lt"/>
              </a:rPr>
              <a:t>. </a:t>
            </a:r>
            <a:endParaRPr lang="tr-TR" b="1" dirty="0">
              <a:latin typeface="+mj-lt"/>
            </a:endParaRPr>
          </a:p>
        </p:txBody>
      </p:sp>
    </p:spTree>
    <p:extLst>
      <p:ext uri="{BB962C8B-B14F-4D97-AF65-F5344CB8AC3E}">
        <p14:creationId xmlns:p14="http://schemas.microsoft.com/office/powerpoint/2010/main" val="34304403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Aydınlanmanın tüm yüzey üzerindeki etkisine ise Işık Akısı denir ve </a:t>
            </a:r>
            <a:r>
              <a:rPr lang="el-GR" b="1" dirty="0" smtClean="0">
                <a:latin typeface="+mj-lt"/>
              </a:rPr>
              <a:t>φ</a:t>
            </a:r>
            <a:r>
              <a:rPr lang="tr-TR" b="1" dirty="0" smtClean="0">
                <a:latin typeface="+mj-lt"/>
              </a:rPr>
              <a:t> harfi ile gösterilir. Birimi Lümen’dir.</a:t>
            </a:r>
          </a:p>
          <a:p>
            <a:r>
              <a:rPr lang="el-GR" b="1" dirty="0" smtClean="0">
                <a:latin typeface="+mj-lt"/>
              </a:rPr>
              <a:t>Φ</a:t>
            </a:r>
            <a:r>
              <a:rPr lang="tr-TR" b="1" dirty="0" smtClean="0">
                <a:latin typeface="+mj-lt"/>
              </a:rPr>
              <a:t> = E (Aydınlanma) . S (yüzey) </a:t>
            </a:r>
          </a:p>
          <a:p>
            <a:endParaRPr lang="tr-TR" b="1" dirty="0">
              <a:latin typeface="+mj-lt"/>
            </a:endParaRPr>
          </a:p>
        </p:txBody>
      </p:sp>
    </p:spTree>
    <p:extLst>
      <p:ext uri="{BB962C8B-B14F-4D97-AF65-F5344CB8AC3E}">
        <p14:creationId xmlns:p14="http://schemas.microsoft.com/office/powerpoint/2010/main" val="812242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a:bodyPr>
          <a:lstStyle/>
          <a:p>
            <a:r>
              <a:rPr lang="tr-TR" b="1" dirty="0" smtClean="0">
                <a:latin typeface="+mj-lt"/>
              </a:rPr>
              <a:t>İşyerlerinin gün ışığıyla yeter derecede aydınlatılmış olması esastır. Şu kadar ki, işin konusu veya işyerinin inşa tarzı nedeniyle gün ışığından faydalanılamayan hallerde yahut gece çalışmalarında, suni ışıkla yeterli aydınlatma sağlanacaktır.</a:t>
            </a:r>
          </a:p>
          <a:p>
            <a:r>
              <a:rPr lang="tr-TR" b="1" dirty="0" smtClean="0">
                <a:latin typeface="+mj-lt"/>
              </a:rPr>
              <a:t>Gerek tabii ve gerek suni ışıklar, işçilere yeter derecede ve eşit olarak dağılmayı sağlayacak şekilde düzenlenecektir.</a:t>
            </a:r>
          </a:p>
          <a:p>
            <a:endParaRPr lang="tr-TR" dirty="0">
              <a:latin typeface="+mj-lt"/>
            </a:endParaRPr>
          </a:p>
        </p:txBody>
      </p:sp>
    </p:spTree>
    <p:extLst>
      <p:ext uri="{BB962C8B-B14F-4D97-AF65-F5344CB8AC3E}">
        <p14:creationId xmlns:p14="http://schemas.microsoft.com/office/powerpoint/2010/main" val="32135373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Bir aydınlatma merkezine bağlı olan işyerlerinde, herhangi bir arıza dolayısıyla ışıkların sönmesi ihtimaline karşı, yeteri kadar yedek aydınlatma araçları bulundurulacak ve gece çalışmaları yapılan yerlerin gerekli mahallerinde tercihen otomatik olarak yanabilecek yedek aydınlatma tesisatı bulundurulacaktır.</a:t>
            </a:r>
          </a:p>
          <a:p>
            <a:endParaRPr lang="tr-TR" dirty="0">
              <a:latin typeface="+mj-lt"/>
            </a:endParaRPr>
          </a:p>
        </p:txBody>
      </p:sp>
    </p:spTree>
    <p:extLst>
      <p:ext uri="{BB962C8B-B14F-4D97-AF65-F5344CB8AC3E}">
        <p14:creationId xmlns:p14="http://schemas.microsoft.com/office/powerpoint/2010/main" val="32665608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normAutofit fontScale="77500" lnSpcReduction="20000"/>
          </a:bodyPr>
          <a:lstStyle/>
          <a:p>
            <a:r>
              <a:rPr lang="tr-TR" b="1" dirty="0" smtClean="0">
                <a:latin typeface="+mj-lt"/>
              </a:rPr>
              <a:t>İşyerlerindeki avlular, açık alanlar, dış yollar, geçitler ve benzeri yerler en az 20 lüks ile aydınlatılacaktır.</a:t>
            </a:r>
          </a:p>
          <a:p>
            <a:r>
              <a:rPr lang="tr-TR" b="1" dirty="0" smtClean="0">
                <a:latin typeface="+mj-lt"/>
              </a:rPr>
              <a:t>Kaba malzemelerin taşınması, aktarılması, depolanması ve benzeri kaba işlerin yapıldığı yerler ile geçit, koridor, yol ve merdivenler en az 50 lüks ile aydınlatılacaktır.</a:t>
            </a:r>
          </a:p>
          <a:p>
            <a:r>
              <a:rPr lang="tr-TR" b="1" dirty="0" smtClean="0">
                <a:latin typeface="+mj-lt"/>
              </a:rPr>
              <a:t>Kaba montaj, balyaların açılması, hububat öğütülmesi ve benzeri işlerin yapıldığı yerler ile kazan dairesi, makine dairesi, insan ve yük asansör kabinleri, malzeme stok ambarları, soyunma ve yıkanma yerleri, yemekhane ve tuvaletler en az 100 lüks ile aydınlatılacaktır.</a:t>
            </a:r>
          </a:p>
          <a:p>
            <a:endParaRPr lang="tr-TR" dirty="0">
              <a:latin typeface="+mj-lt"/>
            </a:endParaRPr>
          </a:p>
        </p:txBody>
      </p:sp>
    </p:spTree>
    <p:extLst>
      <p:ext uri="{BB962C8B-B14F-4D97-AF65-F5344CB8AC3E}">
        <p14:creationId xmlns:p14="http://schemas.microsoft.com/office/powerpoint/2010/main" val="14842852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IŞIK (AYDINLANMA)</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mj-lt"/>
              </a:rPr>
              <a:t>Normal montaj, kaba işler yapılan tezgahlar, konserve ve kutulama ve benzeri işlerin yapıldığı yerler, en az 200 lüks ile aydınlatılacaktır.</a:t>
            </a:r>
          </a:p>
          <a:p>
            <a:r>
              <a:rPr lang="tr-TR" b="1" dirty="0" smtClean="0">
                <a:latin typeface="+mj-lt"/>
              </a:rPr>
              <a:t>Ayrıntıların yakından seçilebilmesi gereken işlerin yapıldığı yerler en az 300 lüks ile aydınlatılacaktır.</a:t>
            </a:r>
          </a:p>
          <a:p>
            <a:r>
              <a:rPr lang="tr-TR" b="1" dirty="0" smtClean="0">
                <a:latin typeface="+mj-lt"/>
              </a:rPr>
              <a:t>Koyu renkli dokuma, büro ve benzeri sürekli dikkati gerektiren ince işlerin yapıldığı yerler, en az 500 lüks ile aydınlatılacaktır.</a:t>
            </a:r>
          </a:p>
          <a:p>
            <a:r>
              <a:rPr lang="tr-TR" b="1" dirty="0" smtClean="0">
                <a:latin typeface="+mj-lt"/>
              </a:rPr>
              <a:t>Hassas işlerin sürekli olarak yapıldığı yerler en az 1000 lüks ile aydınlatılacaktır.</a:t>
            </a:r>
            <a:endParaRPr lang="tr-TR" dirty="0">
              <a:latin typeface="+mj-lt"/>
            </a:endParaRPr>
          </a:p>
        </p:txBody>
      </p:sp>
    </p:spTree>
    <p:extLst>
      <p:ext uri="{BB962C8B-B14F-4D97-AF65-F5344CB8AC3E}">
        <p14:creationId xmlns:p14="http://schemas.microsoft.com/office/powerpoint/2010/main" val="37909925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TERMAL KONFOR</a:t>
            </a:r>
            <a:endParaRPr lang="tr-TR" b="1"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Termal konfor deyimi, genel olarak bir işyerinde çalışanların büyük çoğunluğunun sıcaklık, nem, hava akımı ve </a:t>
            </a:r>
            <a:r>
              <a:rPr lang="tr-TR" b="1" dirty="0" err="1" smtClean="0">
                <a:latin typeface="+mj-lt"/>
              </a:rPr>
              <a:t>radyant</a:t>
            </a:r>
            <a:r>
              <a:rPr lang="tr-TR" b="1" dirty="0" smtClean="0">
                <a:latin typeface="+mj-lt"/>
              </a:rPr>
              <a:t> ısı gibi iklim koşulları açısından gerek bedensel, gerekse zihinsel faaliyetlerini sürdürürken belirli bir rahatlık içerisinde bulunmalarını ifade eder.</a:t>
            </a:r>
            <a:endParaRPr lang="tr-TR" b="1" dirty="0">
              <a:latin typeface="+mj-lt"/>
            </a:endParaRPr>
          </a:p>
        </p:txBody>
      </p:sp>
    </p:spTree>
    <p:extLst>
      <p:ext uri="{BB962C8B-B14F-4D97-AF65-F5344CB8AC3E}">
        <p14:creationId xmlns:p14="http://schemas.microsoft.com/office/powerpoint/2010/main" val="16570137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SICAKLIK</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Sıcaklık</a:t>
            </a:r>
            <a:r>
              <a:rPr lang="tr-TR" dirty="0" smtClean="0">
                <a:latin typeface="+mj-lt"/>
              </a:rPr>
              <a:t> , </a:t>
            </a:r>
            <a:r>
              <a:rPr lang="tr-TR" b="1" dirty="0" smtClean="0">
                <a:latin typeface="+mj-lt"/>
              </a:rPr>
              <a:t>bir cismin ihtiva ettiği ısı enerjisinin şiddetidir. Başka bir deyişle, bir cismin ortalama moleküler kinetik enerjisini ifade eder.</a:t>
            </a:r>
            <a:endParaRPr lang="tr-TR" b="1" dirty="0">
              <a:latin typeface="+mj-lt"/>
            </a:endParaRPr>
          </a:p>
        </p:txBody>
      </p:sp>
    </p:spTree>
    <p:extLst>
      <p:ext uri="{BB962C8B-B14F-4D97-AF65-F5344CB8AC3E}">
        <p14:creationId xmlns:p14="http://schemas.microsoft.com/office/powerpoint/2010/main" val="22065935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SICAKLIK</a:t>
            </a:r>
            <a:endParaRPr lang="tr-TR" b="1" dirty="0">
              <a:solidFill>
                <a:schemeClr val="tx1"/>
              </a:solidFill>
              <a:latin typeface="+mj-lt"/>
            </a:endParaRPr>
          </a:p>
        </p:txBody>
      </p:sp>
      <p:sp>
        <p:nvSpPr>
          <p:cNvPr id="3" name="2 İçerik Yer Tutucusu"/>
          <p:cNvSpPr>
            <a:spLocks noGrp="1"/>
          </p:cNvSpPr>
          <p:nvPr>
            <p:ph idx="1"/>
          </p:nvPr>
        </p:nvSpPr>
        <p:spPr>
          <a:xfrm>
            <a:off x="539552" y="2204864"/>
            <a:ext cx="8229600" cy="4525963"/>
          </a:xfrm>
        </p:spPr>
        <p:txBody>
          <a:bodyPr/>
          <a:lstStyle/>
          <a:p>
            <a:r>
              <a:rPr lang="tr-TR" b="1" dirty="0" smtClean="0">
                <a:solidFill>
                  <a:srgbClr val="FF0000"/>
                </a:solidFill>
                <a:latin typeface="+mj-lt"/>
              </a:rPr>
              <a:t>Sıcaklık Ölçüleri ve Sembolleri :</a:t>
            </a:r>
            <a:endParaRPr lang="tr-TR" dirty="0" smtClean="0">
              <a:solidFill>
                <a:srgbClr val="FF0000"/>
              </a:solidFill>
              <a:latin typeface="+mj-lt"/>
            </a:endParaRPr>
          </a:p>
          <a:p>
            <a:r>
              <a:rPr lang="tr-TR" b="1" dirty="0" err="1" smtClean="0">
                <a:latin typeface="+mj-lt"/>
              </a:rPr>
              <a:t>Celcius</a:t>
            </a:r>
            <a:r>
              <a:rPr lang="tr-TR" dirty="0" smtClean="0">
                <a:latin typeface="+mj-lt"/>
              </a:rPr>
              <a:t> - </a:t>
            </a:r>
            <a:r>
              <a:rPr lang="tr-TR" b="1" dirty="0" smtClean="0">
                <a:latin typeface="+mj-lt"/>
              </a:rPr>
              <a:t>C</a:t>
            </a:r>
            <a:endParaRPr lang="tr-TR" dirty="0" smtClean="0">
              <a:latin typeface="+mj-lt"/>
            </a:endParaRPr>
          </a:p>
          <a:p>
            <a:r>
              <a:rPr lang="tr-TR" b="1" dirty="0" smtClean="0">
                <a:latin typeface="+mj-lt"/>
              </a:rPr>
              <a:t>Fahrenhayt (</a:t>
            </a:r>
            <a:r>
              <a:rPr lang="tr-TR" b="1" dirty="0" err="1" smtClean="0">
                <a:latin typeface="+mj-lt"/>
              </a:rPr>
              <a:t>Fahrenheit</a:t>
            </a:r>
            <a:r>
              <a:rPr lang="tr-TR" b="1" dirty="0" smtClean="0">
                <a:latin typeface="+mj-lt"/>
              </a:rPr>
              <a:t>)</a:t>
            </a:r>
            <a:r>
              <a:rPr lang="tr-TR" dirty="0" smtClean="0">
                <a:latin typeface="+mj-lt"/>
              </a:rPr>
              <a:t> - </a:t>
            </a:r>
            <a:r>
              <a:rPr lang="tr-TR" b="1" dirty="0" smtClean="0">
                <a:latin typeface="+mj-lt"/>
              </a:rPr>
              <a:t>F</a:t>
            </a:r>
            <a:endParaRPr lang="tr-TR" dirty="0" smtClean="0">
              <a:latin typeface="+mj-lt"/>
            </a:endParaRPr>
          </a:p>
          <a:p>
            <a:r>
              <a:rPr lang="tr-TR" b="1" dirty="0" smtClean="0">
                <a:latin typeface="+mj-lt"/>
              </a:rPr>
              <a:t>Kelvin</a:t>
            </a:r>
            <a:r>
              <a:rPr lang="tr-TR" dirty="0" smtClean="0">
                <a:latin typeface="+mj-lt"/>
              </a:rPr>
              <a:t> - </a:t>
            </a:r>
            <a:r>
              <a:rPr lang="tr-TR" b="1" dirty="0" smtClean="0">
                <a:latin typeface="+mj-lt"/>
              </a:rPr>
              <a:t>K </a:t>
            </a:r>
            <a:endParaRPr lang="tr-TR" dirty="0" smtClean="0">
              <a:latin typeface="+mj-lt"/>
            </a:endParaRPr>
          </a:p>
          <a:p>
            <a:r>
              <a:rPr lang="tr-TR" b="1" dirty="0" err="1" smtClean="0">
                <a:latin typeface="+mj-lt"/>
              </a:rPr>
              <a:t>Reaumur</a:t>
            </a:r>
            <a:r>
              <a:rPr lang="tr-TR" b="1" dirty="0" smtClean="0">
                <a:latin typeface="+mj-lt"/>
              </a:rPr>
              <a:t> - R </a:t>
            </a:r>
            <a:endParaRPr lang="tr-TR" dirty="0" smtClean="0">
              <a:latin typeface="+mj-lt"/>
            </a:endParaRPr>
          </a:p>
          <a:p>
            <a:endParaRPr lang="tr-TR" dirty="0">
              <a:latin typeface="+mj-lt"/>
            </a:endParaRPr>
          </a:p>
        </p:txBody>
      </p:sp>
    </p:spTree>
    <p:extLst>
      <p:ext uri="{BB962C8B-B14F-4D97-AF65-F5344CB8AC3E}">
        <p14:creationId xmlns:p14="http://schemas.microsoft.com/office/powerpoint/2010/main" val="1730447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SICAKLIK</a:t>
            </a:r>
            <a:endParaRPr lang="tr-TR" dirty="0">
              <a:solidFill>
                <a:schemeClr val="tx1"/>
              </a:solidFill>
              <a:latin typeface="+mj-lt"/>
            </a:endParaRPr>
          </a:p>
        </p:txBody>
      </p:sp>
      <p:sp>
        <p:nvSpPr>
          <p:cNvPr id="3" name="2 İçerik Yer Tutucusu"/>
          <p:cNvSpPr>
            <a:spLocks noGrp="1"/>
          </p:cNvSpPr>
          <p:nvPr>
            <p:ph idx="1"/>
          </p:nvPr>
        </p:nvSpPr>
        <p:spPr>
          <a:xfrm>
            <a:off x="457200" y="1600200"/>
            <a:ext cx="8229600" cy="4853136"/>
          </a:xfrm>
        </p:spPr>
        <p:txBody>
          <a:bodyPr>
            <a:normAutofit fontScale="85000" lnSpcReduction="20000"/>
          </a:bodyPr>
          <a:lstStyle/>
          <a:p>
            <a:r>
              <a:rPr lang="tr-TR" b="1" dirty="0" smtClean="0">
                <a:latin typeface="+mj-lt"/>
              </a:rPr>
              <a:t>Yüksek sıcaklığın neden olduğu rahatsızlıklar :</a:t>
            </a:r>
          </a:p>
          <a:p>
            <a:r>
              <a:rPr lang="tr-TR" b="1" dirty="0" smtClean="0">
                <a:latin typeface="+mj-lt"/>
              </a:rPr>
              <a:t>Vücut sıcaklık regülasyonun bozulması ile vücut sıcaklığının 41 </a:t>
            </a:r>
            <a:r>
              <a:rPr lang="tr-TR" b="1" dirty="0" err="1" smtClean="0">
                <a:latin typeface="+mj-lt"/>
              </a:rPr>
              <a:t>santigrad</a:t>
            </a:r>
            <a:r>
              <a:rPr lang="tr-TR" b="1" dirty="0" smtClean="0">
                <a:latin typeface="+mj-lt"/>
              </a:rPr>
              <a:t> dereceye kadar ulaşması sonucu sıcaklık çarpması meydana gelir. Bunun sonucunda</a:t>
            </a:r>
            <a:r>
              <a:rPr lang="tr-TR" b="1" smtClean="0">
                <a:latin typeface="+mj-lt"/>
              </a:rPr>
              <a:t>, kaslarda </a:t>
            </a:r>
            <a:r>
              <a:rPr lang="tr-TR" b="1" dirty="0" smtClean="0">
                <a:latin typeface="+mj-lt"/>
              </a:rPr>
              <a:t>ani kasılmalar şeklinde kramplar oluşur. Tansiyon düşüklüğü ve baş dönmesine yol açan ısı yorgunlukları meydana gelebilir. Yüksek sıcaklık, ayrıca, kaşıntılı kırmızı lekeler şeklinde deri bozukluklarına, moral bozukluklarına, konsantrasyon bozukluklarına ve aşırı duyarlılık ile endişeye (</a:t>
            </a:r>
            <a:r>
              <a:rPr lang="tr-TR" b="1" dirty="0" err="1" smtClean="0">
                <a:latin typeface="+mj-lt"/>
              </a:rPr>
              <a:t>anksiyete</a:t>
            </a:r>
            <a:r>
              <a:rPr lang="tr-TR" b="1" dirty="0" smtClean="0">
                <a:latin typeface="+mj-lt"/>
              </a:rPr>
              <a:t>) neden olabilir.</a:t>
            </a:r>
            <a:endParaRPr lang="tr-TR" b="1" dirty="0">
              <a:latin typeface="+mj-lt"/>
            </a:endParaRPr>
          </a:p>
        </p:txBody>
      </p:sp>
    </p:spTree>
    <p:extLst>
      <p:ext uri="{BB962C8B-B14F-4D97-AF65-F5344CB8AC3E}">
        <p14:creationId xmlns:p14="http://schemas.microsoft.com/office/powerpoint/2010/main" val="1247880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SICAKLIK</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Endüstride düşük sıcaklığa daha az rastlanır. Soğuk işyeri ortamları, daha çok soğuk hava depolarında yapılan çalışmalarda ve kışın açıkta yapılan işlerde ortaya çıkar. Düşük sıcaklık, yani soğuk, insan üzerinde olumsuz etkiler meydana getirir. Bu olumsuz etkiler, uyuşukluk, uyku hali, organlarda hissizlik ve donma gibi durumlardır. </a:t>
            </a:r>
            <a:endParaRPr lang="tr-TR" b="1" dirty="0">
              <a:latin typeface="+mj-lt"/>
            </a:endParaRPr>
          </a:p>
        </p:txBody>
      </p:sp>
    </p:spTree>
    <p:extLst>
      <p:ext uri="{BB962C8B-B14F-4D97-AF65-F5344CB8AC3E}">
        <p14:creationId xmlns:p14="http://schemas.microsoft.com/office/powerpoint/2010/main" val="4054359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Ses</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Ses şiddetinin ölçülmesinde, esas birim olarak “BEL” kullanılır. BEL, değişik ses şiddetlerinin (duyum şiddetlerinin) karşılaştırılmasında kullanılan, ses dalgalarının fizik şiddeti (basınç) düzeyi ile logaritmik ilişki gösteren bir birimdir. </a:t>
            </a:r>
            <a:r>
              <a:rPr lang="tr-TR" b="1" dirty="0" err="1" smtClean="0">
                <a:latin typeface="+mj-lt"/>
              </a:rPr>
              <a:t>Decibel</a:t>
            </a:r>
            <a:r>
              <a:rPr lang="tr-TR" b="1" dirty="0" smtClean="0">
                <a:latin typeface="+mj-lt"/>
              </a:rPr>
              <a:t> (</a:t>
            </a:r>
            <a:r>
              <a:rPr lang="tr-TR" b="1" dirty="0" err="1" smtClean="0">
                <a:latin typeface="+mj-lt"/>
              </a:rPr>
              <a:t>dB</a:t>
            </a:r>
            <a:r>
              <a:rPr lang="tr-TR" b="1" dirty="0" smtClean="0">
                <a:latin typeface="+mj-lt"/>
              </a:rPr>
              <a:t>) ise, </a:t>
            </a:r>
            <a:r>
              <a:rPr lang="tr-TR" b="1" dirty="0" err="1" smtClean="0">
                <a:latin typeface="+mj-lt"/>
              </a:rPr>
              <a:t>BEL’in</a:t>
            </a:r>
            <a:r>
              <a:rPr lang="tr-TR" b="1" dirty="0" smtClean="0">
                <a:latin typeface="+mj-lt"/>
              </a:rPr>
              <a:t> onda biridir. Pratikte çoğu zaman ses şiddeti birimi olarak </a:t>
            </a:r>
            <a:r>
              <a:rPr lang="tr-TR" b="1" dirty="0" err="1" smtClean="0">
                <a:latin typeface="+mj-lt"/>
              </a:rPr>
              <a:t>dB</a:t>
            </a:r>
            <a:r>
              <a:rPr lang="tr-TR" b="1" dirty="0" smtClean="0">
                <a:latin typeface="+mj-lt"/>
              </a:rPr>
              <a:t> kullanılır.</a:t>
            </a:r>
            <a:endParaRPr lang="tr-TR" b="1" dirty="0">
              <a:latin typeface="+mj-lt"/>
            </a:endParaRPr>
          </a:p>
        </p:txBody>
      </p:sp>
    </p:spTree>
    <p:extLst>
      <p:ext uri="{BB962C8B-B14F-4D97-AF65-F5344CB8AC3E}">
        <p14:creationId xmlns:p14="http://schemas.microsoft.com/office/powerpoint/2010/main" val="25647946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RADYANT ISI</a:t>
            </a:r>
            <a:endParaRPr lang="tr-TR" b="1"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İşyerinde, işin gereği olarak sıcak yüzeyler bulunabilmekte ve bu yüzeylerden ısı radyasyonu meydana gelebilmektedir. </a:t>
            </a:r>
            <a:r>
              <a:rPr lang="tr-TR" b="1" dirty="0" smtClean="0">
                <a:solidFill>
                  <a:srgbClr val="FF0000"/>
                </a:solidFill>
                <a:latin typeface="+mj-lt"/>
              </a:rPr>
              <a:t>Termal radyasyon yani </a:t>
            </a:r>
            <a:r>
              <a:rPr lang="tr-TR" b="1" dirty="0" err="1" smtClean="0">
                <a:solidFill>
                  <a:srgbClr val="FF0000"/>
                </a:solidFill>
                <a:latin typeface="+mj-lt"/>
              </a:rPr>
              <a:t>radyant</a:t>
            </a:r>
            <a:r>
              <a:rPr lang="tr-TR" b="1" dirty="0" smtClean="0">
                <a:solidFill>
                  <a:srgbClr val="FF0000"/>
                </a:solidFill>
                <a:latin typeface="+mj-lt"/>
              </a:rPr>
              <a:t> ısı, </a:t>
            </a:r>
            <a:r>
              <a:rPr lang="tr-TR" b="1" dirty="0" err="1" smtClean="0">
                <a:latin typeface="+mj-lt"/>
              </a:rPr>
              <a:t>absorblanabileceği</a:t>
            </a:r>
            <a:r>
              <a:rPr lang="tr-TR" b="1" dirty="0" smtClean="0">
                <a:latin typeface="+mj-lt"/>
              </a:rPr>
              <a:t>  bir yüzeye çarpmadıkça ısı meydana getirmeyen </a:t>
            </a:r>
            <a:r>
              <a:rPr lang="tr-TR" b="1" dirty="0" smtClean="0">
                <a:solidFill>
                  <a:srgbClr val="FF0000"/>
                </a:solidFill>
                <a:latin typeface="+mj-lt"/>
              </a:rPr>
              <a:t>elektromanyetik bir enerjidir. </a:t>
            </a:r>
            <a:r>
              <a:rPr lang="tr-TR" b="1" dirty="0" smtClean="0">
                <a:latin typeface="+mj-lt"/>
              </a:rPr>
              <a:t>Dolayısıyla, hava akımları ısıyı etkileyememektedir. </a:t>
            </a:r>
            <a:endParaRPr lang="tr-TR" b="1" dirty="0">
              <a:latin typeface="+mj-lt"/>
            </a:endParaRPr>
          </a:p>
        </p:txBody>
      </p:sp>
    </p:spTree>
    <p:extLst>
      <p:ext uri="{BB962C8B-B14F-4D97-AF65-F5344CB8AC3E}">
        <p14:creationId xmlns:p14="http://schemas.microsoft.com/office/powerpoint/2010/main" val="367059504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RADYANT ISI</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Termal radyasyondan korunmanın tek yolu, çalışanla kaynak arasına ısı geçirmeyen bir perde koymaktır. Ancak, konulan perde ısıyı yansıtmıyorsa, ısıyı </a:t>
            </a:r>
            <a:r>
              <a:rPr lang="tr-TR" b="1" dirty="0" err="1" smtClean="0">
                <a:latin typeface="+mj-lt"/>
              </a:rPr>
              <a:t>absorblayarak</a:t>
            </a:r>
            <a:r>
              <a:rPr lang="tr-TR" b="1" dirty="0" smtClean="0">
                <a:latin typeface="+mj-lt"/>
              </a:rPr>
              <a:t> ısı kaynağı haline gelebilir.</a:t>
            </a:r>
            <a:endParaRPr lang="tr-TR" b="1" dirty="0">
              <a:latin typeface="+mj-lt"/>
            </a:endParaRPr>
          </a:p>
        </p:txBody>
      </p:sp>
    </p:spTree>
    <p:extLst>
      <p:ext uri="{BB962C8B-B14F-4D97-AF65-F5344CB8AC3E}">
        <p14:creationId xmlns:p14="http://schemas.microsoft.com/office/powerpoint/2010/main" val="28447001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b="1" dirty="0">
              <a:solidFill>
                <a:schemeClr val="tx1"/>
              </a:solidFill>
              <a:latin typeface="+mj-lt"/>
            </a:endParaRPr>
          </a:p>
        </p:txBody>
      </p:sp>
      <p:sp>
        <p:nvSpPr>
          <p:cNvPr id="3" name="2 İçerik Yer Tutucusu"/>
          <p:cNvSpPr>
            <a:spLocks noGrp="1"/>
          </p:cNvSpPr>
          <p:nvPr>
            <p:ph idx="1"/>
          </p:nvPr>
        </p:nvSpPr>
        <p:spPr>
          <a:xfrm>
            <a:off x="457200" y="1600200"/>
            <a:ext cx="8229600" cy="4781128"/>
          </a:xfrm>
        </p:spPr>
        <p:txBody>
          <a:bodyPr>
            <a:normAutofit lnSpcReduction="10000"/>
          </a:bodyPr>
          <a:lstStyle/>
          <a:p>
            <a:r>
              <a:rPr lang="tr-TR" b="1" dirty="0" smtClean="0">
                <a:latin typeface="+mj-lt"/>
              </a:rPr>
              <a:t>Birim yüzey üzerine uygulanan kuvvete basınç denir. Birimi paskal (N/m²), bar (kg/cm²) veya 1 </a:t>
            </a:r>
            <a:r>
              <a:rPr lang="tr-TR" b="1" dirty="0" err="1" smtClean="0">
                <a:latin typeface="+mj-lt"/>
              </a:rPr>
              <a:t>atm</a:t>
            </a:r>
            <a:r>
              <a:rPr lang="tr-TR" b="1" dirty="0" smtClean="0">
                <a:latin typeface="+mj-lt"/>
              </a:rPr>
              <a:t> (760 mm </a:t>
            </a:r>
            <a:r>
              <a:rPr lang="tr-TR" b="1" dirty="0" err="1" smtClean="0">
                <a:latin typeface="+mj-lt"/>
              </a:rPr>
              <a:t>Hg</a:t>
            </a:r>
            <a:r>
              <a:rPr lang="tr-TR" b="1" dirty="0" smtClean="0">
                <a:latin typeface="+mj-lt"/>
              </a:rPr>
              <a:t> = 1,013 kg/cm²)’</a:t>
            </a:r>
            <a:r>
              <a:rPr lang="tr-TR" b="1" dirty="0" err="1" smtClean="0">
                <a:latin typeface="+mj-lt"/>
              </a:rPr>
              <a:t>dir</a:t>
            </a:r>
            <a:r>
              <a:rPr lang="tr-TR" b="1" dirty="0" smtClean="0">
                <a:latin typeface="+mj-lt"/>
              </a:rPr>
              <a:t>.</a:t>
            </a:r>
          </a:p>
          <a:p>
            <a:r>
              <a:rPr lang="tr-TR" b="1" dirty="0" smtClean="0">
                <a:latin typeface="+mj-lt"/>
              </a:rPr>
              <a:t>Normal şartlar altında hava basıncı 760 mm </a:t>
            </a:r>
            <a:r>
              <a:rPr lang="tr-TR" b="1" dirty="0" err="1" smtClean="0">
                <a:latin typeface="+mj-lt"/>
              </a:rPr>
              <a:t>civa</a:t>
            </a:r>
            <a:r>
              <a:rPr lang="tr-TR" b="1" dirty="0" smtClean="0">
                <a:latin typeface="+mj-lt"/>
              </a:rPr>
              <a:t> basıncına eşittir.</a:t>
            </a:r>
          </a:p>
          <a:p>
            <a:r>
              <a:rPr lang="tr-TR" b="1" dirty="0" smtClean="0">
                <a:latin typeface="+mj-lt"/>
              </a:rPr>
              <a:t>Atmosfer basıncından daha yüksek ya da daha düşük basınç altında çalışan işçilerde, kalp, dolaşım ya da solunum rahatsızlıkları görülebilir.</a:t>
            </a:r>
            <a:endParaRPr lang="tr-TR" b="1" dirty="0">
              <a:latin typeface="+mj-lt"/>
            </a:endParaRPr>
          </a:p>
        </p:txBody>
      </p:sp>
    </p:spTree>
    <p:extLst>
      <p:ext uri="{BB962C8B-B14F-4D97-AF65-F5344CB8AC3E}">
        <p14:creationId xmlns:p14="http://schemas.microsoft.com/office/powerpoint/2010/main" val="345684294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Balon ve uçak gibi araçlarla süratle yükseklere çıkılması halinde, doğal olarak atmosfer basıncının düşmesi nedeniyle, normal atmosfer basıncı altında dokularda erimiş olan gazların serbest hale gelmesiyle karıncalanma, kol ve bacaklarda ağrılar ile bulanık görme ve kulak ağrıları gibi belirtiler meydana gelir.</a:t>
            </a:r>
            <a:endParaRPr lang="tr-TR" b="1" dirty="0">
              <a:latin typeface="+mj-lt"/>
            </a:endParaRPr>
          </a:p>
        </p:txBody>
      </p:sp>
    </p:spTree>
    <p:extLst>
      <p:ext uri="{BB962C8B-B14F-4D97-AF65-F5344CB8AC3E}">
        <p14:creationId xmlns:p14="http://schemas.microsoft.com/office/powerpoint/2010/main" val="26138382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a:xfrm>
            <a:off x="457200" y="1600200"/>
            <a:ext cx="8229600" cy="4925144"/>
          </a:xfrm>
        </p:spPr>
        <p:txBody>
          <a:bodyPr>
            <a:normAutofit fontScale="92500" lnSpcReduction="20000"/>
          </a:bodyPr>
          <a:lstStyle/>
          <a:p>
            <a:r>
              <a:rPr lang="tr-TR" b="1" dirty="0" smtClean="0">
                <a:latin typeface="+mj-lt"/>
              </a:rPr>
              <a:t>Denizaltı personeli, dalgıçlar ve gemi personelinde ise, deniz dibine inildikçe vücut üzerindeki basınç artar. Bu basıncın 4 atmosferi aşması halinde, kişi solunum yoluyla daha fazla azot alacağından </a:t>
            </a:r>
            <a:r>
              <a:rPr lang="tr-TR" b="1" dirty="0" smtClean="0">
                <a:solidFill>
                  <a:srgbClr val="FF0000"/>
                </a:solidFill>
                <a:latin typeface="+mj-lt"/>
              </a:rPr>
              <a:t>azot narkozu </a:t>
            </a:r>
            <a:r>
              <a:rPr lang="tr-TR" b="1" dirty="0" smtClean="0">
                <a:latin typeface="+mj-lt"/>
              </a:rPr>
              <a:t>haline girebilir. Karar verme, düşünme ve istemli hareketler kötüye gidebilir. Su üstüne çıkılmadığı takdirde şuur çekilmesi baş gösterebilir. Solunum </a:t>
            </a:r>
            <a:r>
              <a:rPr lang="tr-TR" b="1" dirty="0" err="1" smtClean="0">
                <a:latin typeface="+mj-lt"/>
              </a:rPr>
              <a:t>apereyi</a:t>
            </a:r>
            <a:r>
              <a:rPr lang="tr-TR" b="1" dirty="0" smtClean="0">
                <a:latin typeface="+mj-lt"/>
              </a:rPr>
              <a:t> içine verilen basınçlı havanın bileşimindeki </a:t>
            </a:r>
            <a:r>
              <a:rPr lang="tr-TR" b="1" dirty="0" smtClean="0">
                <a:solidFill>
                  <a:srgbClr val="FF0000"/>
                </a:solidFill>
                <a:latin typeface="+mj-lt"/>
              </a:rPr>
              <a:t>azot yerine helyum</a:t>
            </a:r>
            <a:r>
              <a:rPr lang="tr-TR" b="1" dirty="0" smtClean="0">
                <a:latin typeface="+mj-lt"/>
              </a:rPr>
              <a:t> ikame edilirse, azot narkozunun ortaya çıkması önlenmiş olur.</a:t>
            </a:r>
            <a:endParaRPr lang="tr-TR" b="1" dirty="0">
              <a:latin typeface="+mj-lt"/>
            </a:endParaRPr>
          </a:p>
        </p:txBody>
      </p:sp>
    </p:spTree>
    <p:extLst>
      <p:ext uri="{BB962C8B-B14F-4D97-AF65-F5344CB8AC3E}">
        <p14:creationId xmlns:p14="http://schemas.microsoft.com/office/powerpoint/2010/main" val="3784379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a:xfrm>
            <a:off x="457200" y="1600200"/>
            <a:ext cx="8229600" cy="4925144"/>
          </a:xfrm>
        </p:spPr>
        <p:txBody>
          <a:bodyPr>
            <a:normAutofit/>
          </a:bodyPr>
          <a:lstStyle/>
          <a:p>
            <a:r>
              <a:rPr lang="tr-TR" b="1" dirty="0" smtClean="0">
                <a:latin typeface="+mj-lt"/>
              </a:rPr>
              <a:t>Atmosfer basıncından daha yüksek basınçlı yerlerde ve dalgıç odalarında yapılan çalışmalarda aşağıdaki tedbirler alınacaktır:</a:t>
            </a:r>
          </a:p>
          <a:p>
            <a:r>
              <a:rPr lang="tr-TR" b="1" dirty="0" smtClean="0">
                <a:latin typeface="+mj-lt"/>
              </a:rPr>
              <a:t>Dalgıç odalarında, şahıs başına saatte en az 40 metreküp hava sağlanacak ve bu havadaki karbondioksit miktarı % 0.1’i geçmeyecektir.</a:t>
            </a:r>
          </a:p>
        </p:txBody>
      </p:sp>
    </p:spTree>
    <p:extLst>
      <p:ext uri="{BB962C8B-B14F-4D97-AF65-F5344CB8AC3E}">
        <p14:creationId xmlns:p14="http://schemas.microsoft.com/office/powerpoint/2010/main" val="9747483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mj-lt"/>
              </a:rPr>
              <a:t>Dalgıç odalarında 24 saatte su altındaki çalışma süresi, derinliğe ve bu derinlikteki basınca uygun şekilde düzenlenecektir. İniş, çıkış süreleri için, </a:t>
            </a:r>
            <a:r>
              <a:rPr lang="tr-TR" b="1" dirty="0" smtClean="0">
                <a:solidFill>
                  <a:srgbClr val="FF0000"/>
                </a:solidFill>
                <a:latin typeface="+mj-lt"/>
              </a:rPr>
              <a:t>“Sağlık Kuralları Bakımından Günde Ancak 7.5 Saat veya Daha Az Çalışılması Gereken İşler Hakkında </a:t>
            </a:r>
            <a:r>
              <a:rPr lang="tr-TR" b="1" dirty="0" err="1" smtClean="0">
                <a:solidFill>
                  <a:srgbClr val="FF0000"/>
                </a:solidFill>
                <a:latin typeface="+mj-lt"/>
              </a:rPr>
              <a:t>Yönetmelik”</a:t>
            </a:r>
            <a:r>
              <a:rPr lang="tr-TR" b="1" dirty="0" err="1" smtClean="0">
                <a:latin typeface="+mj-lt"/>
              </a:rPr>
              <a:t>te</a:t>
            </a:r>
            <a:r>
              <a:rPr lang="tr-TR" b="1" dirty="0" smtClean="0">
                <a:latin typeface="+mj-lt"/>
              </a:rPr>
              <a:t> belirlenen süreler dikkate alınacaktır. Dalgıçlar için bu süreler, 18 metreye kadar 3 saat, 40 metreye kadar olan derinliklerde ½ saattir.</a:t>
            </a:r>
          </a:p>
          <a:p>
            <a:r>
              <a:rPr lang="tr-TR" b="1" dirty="0" smtClean="0">
                <a:latin typeface="+mj-lt"/>
              </a:rPr>
              <a:t>Bir dalgıç, 22 metreden fazla derinliğe, bir günde 2 defadan fazla dalmayacak ve bu 2 dalma arasında en az 5 saat geçecektir.</a:t>
            </a:r>
          </a:p>
          <a:p>
            <a:endParaRPr lang="tr-TR" dirty="0">
              <a:latin typeface="+mj-lt"/>
            </a:endParaRPr>
          </a:p>
        </p:txBody>
      </p:sp>
    </p:spTree>
    <p:extLst>
      <p:ext uri="{BB962C8B-B14F-4D97-AF65-F5344CB8AC3E}">
        <p14:creationId xmlns:p14="http://schemas.microsoft.com/office/powerpoint/2010/main" val="35504769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a:xfrm>
            <a:off x="467544" y="1844824"/>
            <a:ext cx="8229600" cy="4925144"/>
          </a:xfrm>
        </p:spPr>
        <p:txBody>
          <a:bodyPr>
            <a:normAutofit fontScale="85000" lnSpcReduction="20000"/>
          </a:bodyPr>
          <a:lstStyle/>
          <a:p>
            <a:r>
              <a:rPr lang="tr-TR" b="1" dirty="0" err="1" smtClean="0">
                <a:solidFill>
                  <a:srgbClr val="FF0000"/>
                </a:solidFill>
                <a:latin typeface="+mj-lt"/>
              </a:rPr>
              <a:t>Dekompresyon</a:t>
            </a:r>
            <a:r>
              <a:rPr lang="tr-TR" b="1" dirty="0" smtClean="0">
                <a:solidFill>
                  <a:srgbClr val="FF0000"/>
                </a:solidFill>
                <a:latin typeface="+mj-lt"/>
              </a:rPr>
              <a:t> Hastalığı :</a:t>
            </a:r>
          </a:p>
          <a:p>
            <a:r>
              <a:rPr lang="tr-TR" b="1" dirty="0" err="1" smtClean="0">
                <a:latin typeface="+mj-lt"/>
              </a:rPr>
              <a:t>Dekompresyon</a:t>
            </a:r>
            <a:r>
              <a:rPr lang="tr-TR" b="1" dirty="0" smtClean="0">
                <a:latin typeface="+mj-lt"/>
              </a:rPr>
              <a:t> Hastalığı terimi altında, insanı saran havanın basıncının doğal veya suni olarak kısa bir süre içinde düşmesi sonucu karşılaşılabilecek arızalar toplanır. </a:t>
            </a:r>
          </a:p>
          <a:p>
            <a:r>
              <a:rPr lang="tr-TR" b="1" dirty="0" smtClean="0">
                <a:latin typeface="+mj-lt"/>
              </a:rPr>
              <a:t>Serbest atmosferde yükseklik arttıkça havanın basıncı da tedrici bir şekilde düşer. Diğer taraftan, su altında yapılan çalışmalarda suyun işçi üzerindeki basıncının bertaraf edilebilmesi için, basınçlı hava ihtiva eden sandıklar kullanılır ve çalışmanın sonunda işçinin serbest atmosfer basıncına geçirilebilmesi için bu sandıklardaki basınç yavaş yavaş (tedricen) düşürülür.</a:t>
            </a:r>
            <a:endParaRPr lang="tr-TR" b="1" dirty="0">
              <a:latin typeface="+mj-lt"/>
            </a:endParaRPr>
          </a:p>
        </p:txBody>
      </p:sp>
    </p:spTree>
    <p:extLst>
      <p:ext uri="{BB962C8B-B14F-4D97-AF65-F5344CB8AC3E}">
        <p14:creationId xmlns:p14="http://schemas.microsoft.com/office/powerpoint/2010/main" val="30320783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err="1" smtClean="0">
                <a:latin typeface="+mj-lt"/>
              </a:rPr>
              <a:t>Dekompresyon</a:t>
            </a:r>
            <a:r>
              <a:rPr lang="tr-TR" b="1" dirty="0" smtClean="0">
                <a:latin typeface="+mj-lt"/>
              </a:rPr>
              <a:t> hastalığının temel mekanizması, daha önceden basıncın fazla yükselmesi sonucunda vücut sıvılarında fazla miktarlarda erimiş bir halde bulunan hava gazlarının (oksijenin ve özellikle azotun) basıncın düşmesiyle serbest hale geçmesidir. Oksijen, kan hemoglobini ile birleşir. </a:t>
            </a:r>
            <a:r>
              <a:rPr lang="tr-TR" b="1" dirty="0" err="1" smtClean="0">
                <a:latin typeface="+mj-lt"/>
              </a:rPr>
              <a:t>İnert</a:t>
            </a:r>
            <a:r>
              <a:rPr lang="tr-TR" b="1" dirty="0" smtClean="0">
                <a:latin typeface="+mj-lt"/>
              </a:rPr>
              <a:t> bir gaz olan azot ise, bir gazoz şişesi kapağının açılmasında görülen gaz habbecikleri gibi serbest hale geçer. </a:t>
            </a:r>
            <a:endParaRPr lang="tr-TR" b="1" dirty="0">
              <a:latin typeface="+mj-lt"/>
            </a:endParaRPr>
          </a:p>
        </p:txBody>
      </p:sp>
    </p:spTree>
    <p:extLst>
      <p:ext uri="{BB962C8B-B14F-4D97-AF65-F5344CB8AC3E}">
        <p14:creationId xmlns:p14="http://schemas.microsoft.com/office/powerpoint/2010/main" val="10852416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BASINÇ</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Eğer </a:t>
            </a:r>
            <a:r>
              <a:rPr lang="tr-TR" b="1" dirty="0" err="1" smtClean="0">
                <a:latin typeface="+mj-lt"/>
              </a:rPr>
              <a:t>dekompresyon</a:t>
            </a:r>
            <a:r>
              <a:rPr lang="tr-TR" b="1" dirty="0" smtClean="0">
                <a:latin typeface="+mj-lt"/>
              </a:rPr>
              <a:t> işlemi yavaş ve kademeli bir şekilde yapılırsa, açığa çıkan azotun dolaşım sistemi vasıtasıyla akciğerlere nakli ve solunumla dışarıya atılması mümkün olur. Aksi halde, dokularda ve vücut sıvılarında gaz habbecikleri (</a:t>
            </a:r>
            <a:r>
              <a:rPr lang="tr-TR" b="1" dirty="0" err="1" smtClean="0">
                <a:latin typeface="+mj-lt"/>
              </a:rPr>
              <a:t>emboliler</a:t>
            </a:r>
            <a:r>
              <a:rPr lang="tr-TR" b="1" dirty="0" smtClean="0">
                <a:latin typeface="+mj-lt"/>
              </a:rPr>
              <a:t>) meydana gelir. Bu habbecikler dokuları yırtar ve </a:t>
            </a:r>
            <a:r>
              <a:rPr lang="tr-TR" b="1" dirty="0" err="1" smtClean="0">
                <a:latin typeface="+mj-lt"/>
              </a:rPr>
              <a:t>kapilerleri</a:t>
            </a:r>
            <a:r>
              <a:rPr lang="tr-TR" b="1" dirty="0" smtClean="0">
                <a:latin typeface="+mj-lt"/>
              </a:rPr>
              <a:t> (kılcal damarları) tıkar.</a:t>
            </a:r>
          </a:p>
          <a:p>
            <a:endParaRPr lang="tr-TR" dirty="0">
              <a:latin typeface="+mj-lt"/>
            </a:endParaRPr>
          </a:p>
        </p:txBody>
      </p:sp>
    </p:spTree>
    <p:extLst>
      <p:ext uri="{BB962C8B-B14F-4D97-AF65-F5344CB8AC3E}">
        <p14:creationId xmlns:p14="http://schemas.microsoft.com/office/powerpoint/2010/main" val="122341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lstStyle/>
          <a:p>
            <a:r>
              <a:rPr lang="tr-TR" b="1" dirty="0" smtClean="0">
                <a:solidFill>
                  <a:schemeClr val="tx1"/>
                </a:solidFill>
                <a:latin typeface="+mj-lt"/>
              </a:rPr>
              <a:t>SESİN SUBJEKTİF ŞİDDETİ</a:t>
            </a:r>
            <a:endParaRPr lang="tr-TR" b="1" dirty="0">
              <a:solidFill>
                <a:schemeClr val="tx1"/>
              </a:solidFill>
              <a:latin typeface="+mj-lt"/>
            </a:endParaRPr>
          </a:p>
        </p:txBody>
      </p:sp>
      <p:graphicFrame>
        <p:nvGraphicFramePr>
          <p:cNvPr id="7" name="6 İçerik Yer Tutucusu"/>
          <p:cNvGraphicFramePr>
            <a:graphicFrameLocks noGrp="1"/>
          </p:cNvGraphicFramePr>
          <p:nvPr>
            <p:ph idx="1"/>
          </p:nvPr>
        </p:nvGraphicFramePr>
        <p:xfrm>
          <a:off x="539552" y="1196752"/>
          <a:ext cx="8229600" cy="5516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60040">
                <a:tc>
                  <a:txBody>
                    <a:bodyPr/>
                    <a:lstStyle/>
                    <a:p>
                      <a:pPr algn="ctr"/>
                      <a:r>
                        <a:rPr lang="tr-TR" sz="2000" dirty="0" smtClean="0"/>
                        <a:t>Duyum</a:t>
                      </a:r>
                      <a:r>
                        <a:rPr lang="tr-TR" sz="2000" baseline="0" dirty="0" smtClean="0"/>
                        <a:t> Şiddeti (</a:t>
                      </a:r>
                      <a:r>
                        <a:rPr lang="tr-TR" sz="2000" baseline="0" dirty="0" err="1" smtClean="0"/>
                        <a:t>dB</a:t>
                      </a:r>
                      <a:r>
                        <a:rPr lang="tr-TR" sz="2000" baseline="0" dirty="0" smtClean="0"/>
                        <a:t>)</a:t>
                      </a:r>
                      <a:endParaRPr lang="tr-TR" sz="2000" dirty="0"/>
                    </a:p>
                  </a:txBody>
                  <a:tcPr/>
                </a:tc>
                <a:tc>
                  <a:txBody>
                    <a:bodyPr/>
                    <a:lstStyle/>
                    <a:p>
                      <a:pPr algn="ctr"/>
                      <a:r>
                        <a:rPr lang="tr-TR" sz="2000" dirty="0" smtClean="0"/>
                        <a:t>Gürültü Basamakları</a:t>
                      </a:r>
                      <a:endParaRPr lang="tr-TR" sz="2000" dirty="0"/>
                    </a:p>
                  </a:txBody>
                  <a:tcPr/>
                </a:tc>
                <a:extLst>
                  <a:ext uri="{0D108BD9-81ED-4DB2-BD59-A6C34878D82A}">
                    <a16:rowId xmlns:a16="http://schemas.microsoft.com/office/drawing/2014/main" val="10000"/>
                  </a:ext>
                </a:extLst>
              </a:tr>
              <a:tr h="360040">
                <a:tc>
                  <a:txBody>
                    <a:bodyPr/>
                    <a:lstStyle/>
                    <a:p>
                      <a:pPr algn="ctr"/>
                      <a:r>
                        <a:rPr lang="tr-TR" b="1" smtClean="0"/>
                        <a:t>0</a:t>
                      </a:r>
                      <a:endParaRPr lang="tr-TR" b="1" dirty="0"/>
                    </a:p>
                  </a:txBody>
                  <a:tcPr/>
                </a:tc>
                <a:tc>
                  <a:txBody>
                    <a:bodyPr/>
                    <a:lstStyle/>
                    <a:p>
                      <a:pPr algn="ctr"/>
                      <a:r>
                        <a:rPr lang="tr-TR" b="1" dirty="0" smtClean="0"/>
                        <a:t>Duyum Eşiği</a:t>
                      </a:r>
                      <a:endParaRPr lang="tr-TR" b="1" dirty="0"/>
                    </a:p>
                  </a:txBody>
                  <a:tcPr/>
                </a:tc>
                <a:extLst>
                  <a:ext uri="{0D108BD9-81ED-4DB2-BD59-A6C34878D82A}">
                    <a16:rowId xmlns:a16="http://schemas.microsoft.com/office/drawing/2014/main" val="10001"/>
                  </a:ext>
                </a:extLst>
              </a:tr>
              <a:tr h="360040">
                <a:tc>
                  <a:txBody>
                    <a:bodyPr/>
                    <a:lstStyle/>
                    <a:p>
                      <a:pPr algn="ctr"/>
                      <a:r>
                        <a:rPr lang="tr-TR" b="1" dirty="0" smtClean="0"/>
                        <a:t>10</a:t>
                      </a:r>
                      <a:endParaRPr lang="tr-TR" b="1" dirty="0"/>
                    </a:p>
                  </a:txBody>
                  <a:tcPr/>
                </a:tc>
                <a:tc>
                  <a:txBody>
                    <a:bodyPr/>
                    <a:lstStyle/>
                    <a:p>
                      <a:pPr algn="ctr"/>
                      <a:r>
                        <a:rPr lang="tr-TR" b="1" dirty="0" smtClean="0"/>
                        <a:t>Sükunet Hissi</a:t>
                      </a:r>
                      <a:endParaRPr lang="tr-TR" b="1" dirty="0"/>
                    </a:p>
                  </a:txBody>
                  <a:tcPr/>
                </a:tc>
                <a:extLst>
                  <a:ext uri="{0D108BD9-81ED-4DB2-BD59-A6C34878D82A}">
                    <a16:rowId xmlns:a16="http://schemas.microsoft.com/office/drawing/2014/main" val="10002"/>
                  </a:ext>
                </a:extLst>
              </a:tr>
              <a:tr h="360040">
                <a:tc>
                  <a:txBody>
                    <a:bodyPr/>
                    <a:lstStyle/>
                    <a:p>
                      <a:pPr algn="ctr"/>
                      <a:r>
                        <a:rPr lang="tr-TR" b="1" dirty="0" smtClean="0"/>
                        <a:t>20</a:t>
                      </a:r>
                      <a:endParaRPr lang="tr-TR" b="1" dirty="0"/>
                    </a:p>
                  </a:txBody>
                  <a:tcPr/>
                </a:tc>
                <a:tc>
                  <a:txBody>
                    <a:bodyPr/>
                    <a:lstStyle/>
                    <a:p>
                      <a:pPr algn="ctr"/>
                      <a:r>
                        <a:rPr lang="tr-TR" b="1" dirty="0" smtClean="0"/>
                        <a:t>Fısıltı</a:t>
                      </a:r>
                      <a:endParaRPr lang="tr-TR" b="1" dirty="0"/>
                    </a:p>
                  </a:txBody>
                  <a:tcPr/>
                </a:tc>
                <a:extLst>
                  <a:ext uri="{0D108BD9-81ED-4DB2-BD59-A6C34878D82A}">
                    <a16:rowId xmlns:a16="http://schemas.microsoft.com/office/drawing/2014/main" val="10003"/>
                  </a:ext>
                </a:extLst>
              </a:tr>
              <a:tr h="360040">
                <a:tc>
                  <a:txBody>
                    <a:bodyPr/>
                    <a:lstStyle/>
                    <a:p>
                      <a:pPr algn="ctr"/>
                      <a:r>
                        <a:rPr lang="tr-TR" b="1" dirty="0" smtClean="0"/>
                        <a:t>30</a:t>
                      </a:r>
                      <a:endParaRPr lang="tr-TR" b="1" dirty="0"/>
                    </a:p>
                  </a:txBody>
                  <a:tcPr/>
                </a:tc>
                <a:tc>
                  <a:txBody>
                    <a:bodyPr/>
                    <a:lstStyle/>
                    <a:p>
                      <a:pPr algn="ctr"/>
                      <a:r>
                        <a:rPr lang="tr-TR" b="1" dirty="0" smtClean="0"/>
                        <a:t>Sakin Apartman</a:t>
                      </a:r>
                      <a:endParaRPr lang="tr-TR" b="1" dirty="0"/>
                    </a:p>
                  </a:txBody>
                  <a:tcPr/>
                </a:tc>
                <a:extLst>
                  <a:ext uri="{0D108BD9-81ED-4DB2-BD59-A6C34878D82A}">
                    <a16:rowId xmlns:a16="http://schemas.microsoft.com/office/drawing/2014/main" val="10004"/>
                  </a:ext>
                </a:extLst>
              </a:tr>
              <a:tr h="360040">
                <a:tc>
                  <a:txBody>
                    <a:bodyPr/>
                    <a:lstStyle/>
                    <a:p>
                      <a:pPr algn="ctr"/>
                      <a:r>
                        <a:rPr lang="tr-TR" b="1" dirty="0" smtClean="0"/>
                        <a:t>40</a:t>
                      </a:r>
                      <a:endParaRPr lang="tr-TR" b="1" dirty="0"/>
                    </a:p>
                  </a:txBody>
                  <a:tcPr/>
                </a:tc>
                <a:tc>
                  <a:txBody>
                    <a:bodyPr/>
                    <a:lstStyle/>
                    <a:p>
                      <a:pPr algn="ctr"/>
                      <a:r>
                        <a:rPr lang="tr-TR" b="1" dirty="0" smtClean="0"/>
                        <a:t>Tenha Sokak</a:t>
                      </a:r>
                      <a:endParaRPr lang="tr-TR" b="1" dirty="0"/>
                    </a:p>
                  </a:txBody>
                  <a:tcPr/>
                </a:tc>
                <a:extLst>
                  <a:ext uri="{0D108BD9-81ED-4DB2-BD59-A6C34878D82A}">
                    <a16:rowId xmlns:a16="http://schemas.microsoft.com/office/drawing/2014/main" val="10005"/>
                  </a:ext>
                </a:extLst>
              </a:tr>
              <a:tr h="360040">
                <a:tc>
                  <a:txBody>
                    <a:bodyPr/>
                    <a:lstStyle/>
                    <a:p>
                      <a:pPr algn="ctr"/>
                      <a:r>
                        <a:rPr lang="tr-TR" b="1" dirty="0" smtClean="0"/>
                        <a:t>50</a:t>
                      </a:r>
                      <a:endParaRPr lang="tr-TR" b="1" dirty="0"/>
                    </a:p>
                  </a:txBody>
                  <a:tcPr/>
                </a:tc>
                <a:tc>
                  <a:txBody>
                    <a:bodyPr/>
                    <a:lstStyle/>
                    <a:p>
                      <a:pPr algn="ctr"/>
                      <a:r>
                        <a:rPr lang="tr-TR" b="1" dirty="0" smtClean="0"/>
                        <a:t>Sakin Konuşma</a:t>
                      </a:r>
                      <a:endParaRPr lang="tr-TR" b="1" dirty="0"/>
                    </a:p>
                  </a:txBody>
                  <a:tcPr/>
                </a:tc>
                <a:extLst>
                  <a:ext uri="{0D108BD9-81ED-4DB2-BD59-A6C34878D82A}">
                    <a16:rowId xmlns:a16="http://schemas.microsoft.com/office/drawing/2014/main" val="10006"/>
                  </a:ext>
                </a:extLst>
              </a:tr>
              <a:tr h="360040">
                <a:tc>
                  <a:txBody>
                    <a:bodyPr/>
                    <a:lstStyle/>
                    <a:p>
                      <a:pPr algn="ctr"/>
                      <a:r>
                        <a:rPr lang="tr-TR" b="1" dirty="0" smtClean="0"/>
                        <a:t>60</a:t>
                      </a:r>
                      <a:endParaRPr lang="tr-TR" b="1" dirty="0"/>
                    </a:p>
                  </a:txBody>
                  <a:tcPr/>
                </a:tc>
                <a:tc>
                  <a:txBody>
                    <a:bodyPr/>
                    <a:lstStyle/>
                    <a:p>
                      <a:pPr algn="ctr"/>
                      <a:r>
                        <a:rPr lang="tr-TR" b="1" dirty="0" smtClean="0"/>
                        <a:t>Rölanti Motor Sesi</a:t>
                      </a:r>
                      <a:endParaRPr lang="tr-TR" b="1" dirty="0"/>
                    </a:p>
                  </a:txBody>
                  <a:tcPr/>
                </a:tc>
                <a:extLst>
                  <a:ext uri="{0D108BD9-81ED-4DB2-BD59-A6C34878D82A}">
                    <a16:rowId xmlns:a16="http://schemas.microsoft.com/office/drawing/2014/main" val="10007"/>
                  </a:ext>
                </a:extLst>
              </a:tr>
              <a:tr h="360040">
                <a:tc>
                  <a:txBody>
                    <a:bodyPr/>
                    <a:lstStyle/>
                    <a:p>
                      <a:pPr algn="ctr"/>
                      <a:r>
                        <a:rPr lang="tr-TR" b="1" dirty="0" smtClean="0"/>
                        <a:t>70</a:t>
                      </a:r>
                      <a:endParaRPr lang="tr-TR" b="1" dirty="0"/>
                    </a:p>
                  </a:txBody>
                  <a:tcPr/>
                </a:tc>
                <a:tc>
                  <a:txBody>
                    <a:bodyPr/>
                    <a:lstStyle/>
                    <a:p>
                      <a:pPr algn="ctr"/>
                      <a:r>
                        <a:rPr lang="tr-TR" b="1" dirty="0" smtClean="0"/>
                        <a:t>Yüksek Sesle Konuşma</a:t>
                      </a:r>
                      <a:endParaRPr lang="tr-TR" b="1" dirty="0"/>
                    </a:p>
                  </a:txBody>
                  <a:tcPr/>
                </a:tc>
                <a:extLst>
                  <a:ext uri="{0D108BD9-81ED-4DB2-BD59-A6C34878D82A}">
                    <a16:rowId xmlns:a16="http://schemas.microsoft.com/office/drawing/2014/main" val="10008"/>
                  </a:ext>
                </a:extLst>
              </a:tr>
              <a:tr h="360040">
                <a:tc>
                  <a:txBody>
                    <a:bodyPr/>
                    <a:lstStyle/>
                    <a:p>
                      <a:pPr algn="ctr"/>
                      <a:r>
                        <a:rPr lang="tr-TR" b="1" dirty="0" smtClean="0"/>
                        <a:t>80</a:t>
                      </a:r>
                      <a:endParaRPr lang="tr-TR" b="1" dirty="0"/>
                    </a:p>
                  </a:txBody>
                  <a:tcPr/>
                </a:tc>
                <a:tc>
                  <a:txBody>
                    <a:bodyPr/>
                    <a:lstStyle/>
                    <a:p>
                      <a:pPr algn="ctr"/>
                      <a:r>
                        <a:rPr lang="tr-TR" b="1" dirty="0" smtClean="0"/>
                        <a:t>Cadde Gürültüsü</a:t>
                      </a:r>
                      <a:endParaRPr lang="tr-TR" b="1" dirty="0"/>
                    </a:p>
                  </a:txBody>
                  <a:tcPr/>
                </a:tc>
                <a:extLst>
                  <a:ext uri="{0D108BD9-81ED-4DB2-BD59-A6C34878D82A}">
                    <a16:rowId xmlns:a16="http://schemas.microsoft.com/office/drawing/2014/main" val="10009"/>
                  </a:ext>
                </a:extLst>
              </a:tr>
              <a:tr h="360040">
                <a:tc>
                  <a:txBody>
                    <a:bodyPr/>
                    <a:lstStyle/>
                    <a:p>
                      <a:pPr algn="ctr"/>
                      <a:r>
                        <a:rPr lang="tr-TR" b="1" dirty="0" smtClean="0"/>
                        <a:t>90</a:t>
                      </a:r>
                      <a:endParaRPr lang="tr-TR" b="1" dirty="0"/>
                    </a:p>
                  </a:txBody>
                  <a:tcPr/>
                </a:tc>
                <a:tc>
                  <a:txBody>
                    <a:bodyPr/>
                    <a:lstStyle/>
                    <a:p>
                      <a:pPr algn="ctr"/>
                      <a:r>
                        <a:rPr lang="tr-TR" b="1" dirty="0" err="1" smtClean="0"/>
                        <a:t>Pnömatik</a:t>
                      </a:r>
                      <a:r>
                        <a:rPr lang="tr-TR" b="1" dirty="0" smtClean="0"/>
                        <a:t> Çekiç</a:t>
                      </a:r>
                      <a:endParaRPr lang="tr-TR" b="1" dirty="0"/>
                    </a:p>
                  </a:txBody>
                  <a:tcPr/>
                </a:tc>
                <a:extLst>
                  <a:ext uri="{0D108BD9-81ED-4DB2-BD59-A6C34878D82A}">
                    <a16:rowId xmlns:a16="http://schemas.microsoft.com/office/drawing/2014/main" val="10010"/>
                  </a:ext>
                </a:extLst>
              </a:tr>
              <a:tr h="360040">
                <a:tc>
                  <a:txBody>
                    <a:bodyPr/>
                    <a:lstStyle/>
                    <a:p>
                      <a:pPr algn="ctr"/>
                      <a:r>
                        <a:rPr lang="tr-TR" b="1" dirty="0" smtClean="0"/>
                        <a:t>100</a:t>
                      </a:r>
                      <a:endParaRPr lang="tr-TR" b="1" dirty="0"/>
                    </a:p>
                  </a:txBody>
                  <a:tcPr/>
                </a:tc>
                <a:tc>
                  <a:txBody>
                    <a:bodyPr/>
                    <a:lstStyle/>
                    <a:p>
                      <a:pPr algn="ctr"/>
                      <a:r>
                        <a:rPr lang="tr-TR" b="1" dirty="0" smtClean="0"/>
                        <a:t>Tren Geçişi</a:t>
                      </a:r>
                      <a:endParaRPr lang="tr-TR" b="1" dirty="0"/>
                    </a:p>
                  </a:txBody>
                  <a:tcPr/>
                </a:tc>
                <a:extLst>
                  <a:ext uri="{0D108BD9-81ED-4DB2-BD59-A6C34878D82A}">
                    <a16:rowId xmlns:a16="http://schemas.microsoft.com/office/drawing/2014/main" val="10011"/>
                  </a:ext>
                </a:extLst>
              </a:tr>
              <a:tr h="360040">
                <a:tc>
                  <a:txBody>
                    <a:bodyPr/>
                    <a:lstStyle/>
                    <a:p>
                      <a:pPr algn="ctr"/>
                      <a:r>
                        <a:rPr lang="tr-TR" b="1" dirty="0" smtClean="0"/>
                        <a:t>110</a:t>
                      </a:r>
                      <a:endParaRPr lang="tr-TR" b="1" dirty="0"/>
                    </a:p>
                  </a:txBody>
                  <a:tcPr/>
                </a:tc>
                <a:tc>
                  <a:txBody>
                    <a:bodyPr/>
                    <a:lstStyle/>
                    <a:p>
                      <a:pPr algn="ctr"/>
                      <a:r>
                        <a:rPr lang="tr-TR" b="1" dirty="0" smtClean="0"/>
                        <a:t>Klakson Sesi</a:t>
                      </a:r>
                      <a:endParaRPr lang="tr-TR" b="1" dirty="0"/>
                    </a:p>
                  </a:txBody>
                  <a:tcPr/>
                </a:tc>
                <a:extLst>
                  <a:ext uri="{0D108BD9-81ED-4DB2-BD59-A6C34878D82A}">
                    <a16:rowId xmlns:a16="http://schemas.microsoft.com/office/drawing/2014/main" val="10012"/>
                  </a:ext>
                </a:extLst>
              </a:tr>
              <a:tr h="360040">
                <a:tc>
                  <a:txBody>
                    <a:bodyPr/>
                    <a:lstStyle/>
                    <a:p>
                      <a:pPr algn="ctr"/>
                      <a:r>
                        <a:rPr lang="tr-TR" b="1" dirty="0" smtClean="0"/>
                        <a:t>120</a:t>
                      </a:r>
                      <a:endParaRPr lang="tr-TR" b="1" dirty="0"/>
                    </a:p>
                  </a:txBody>
                  <a:tcPr/>
                </a:tc>
                <a:tc>
                  <a:txBody>
                    <a:bodyPr/>
                    <a:lstStyle/>
                    <a:p>
                      <a:pPr algn="ctr"/>
                      <a:r>
                        <a:rPr lang="tr-TR" b="1" dirty="0" smtClean="0"/>
                        <a:t>Yakın Bir Uçak Motoru</a:t>
                      </a:r>
                      <a:endParaRPr lang="tr-TR" b="1" dirty="0"/>
                    </a:p>
                  </a:txBody>
                  <a:tcPr/>
                </a:tc>
                <a:extLst>
                  <a:ext uri="{0D108BD9-81ED-4DB2-BD59-A6C34878D82A}">
                    <a16:rowId xmlns:a16="http://schemas.microsoft.com/office/drawing/2014/main" val="10013"/>
                  </a:ext>
                </a:extLst>
              </a:tr>
              <a:tr h="360040">
                <a:tc>
                  <a:txBody>
                    <a:bodyPr/>
                    <a:lstStyle/>
                    <a:p>
                      <a:pPr algn="ctr"/>
                      <a:r>
                        <a:rPr lang="tr-TR" b="1" dirty="0" smtClean="0"/>
                        <a:t>130</a:t>
                      </a:r>
                      <a:endParaRPr lang="tr-TR" b="1" dirty="0"/>
                    </a:p>
                  </a:txBody>
                  <a:tcPr/>
                </a:tc>
                <a:tc>
                  <a:txBody>
                    <a:bodyPr/>
                    <a:lstStyle/>
                    <a:p>
                      <a:pPr algn="ctr"/>
                      <a:r>
                        <a:rPr lang="tr-TR" b="1" dirty="0" smtClean="0"/>
                        <a:t>Jet Uçağı (Kulak Ağrı Eşiği)</a:t>
                      </a:r>
                      <a:endParaRPr lang="tr-TR" b="1"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47399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NEM</a:t>
            </a:r>
            <a:endParaRPr lang="tr-TR" b="1" dirty="0">
              <a:solidFill>
                <a:schemeClr val="tx1"/>
              </a:solidFill>
              <a:latin typeface="+mj-lt"/>
            </a:endParaRPr>
          </a:p>
        </p:txBody>
      </p:sp>
      <p:sp>
        <p:nvSpPr>
          <p:cNvPr id="3" name="2 İçerik Yer Tutucusu"/>
          <p:cNvSpPr>
            <a:spLocks noGrp="1"/>
          </p:cNvSpPr>
          <p:nvPr>
            <p:ph idx="1"/>
          </p:nvPr>
        </p:nvSpPr>
        <p:spPr/>
        <p:txBody>
          <a:bodyPr>
            <a:normAutofit fontScale="77500" lnSpcReduction="20000"/>
          </a:bodyPr>
          <a:lstStyle/>
          <a:p>
            <a:r>
              <a:rPr lang="tr-TR" b="1" dirty="0" smtClean="0">
                <a:latin typeface="+mj-lt"/>
              </a:rPr>
              <a:t>Havanın içerisindeki su buharı miktarına nem denilir.</a:t>
            </a:r>
          </a:p>
          <a:p>
            <a:r>
              <a:rPr lang="tr-TR" b="1" dirty="0" smtClean="0">
                <a:latin typeface="+mj-lt"/>
              </a:rPr>
              <a:t>Nem, mutlak nem ve bağıl nem olarak ikiye ayrılır:</a:t>
            </a:r>
          </a:p>
          <a:p>
            <a:r>
              <a:rPr lang="tr-TR" b="1" dirty="0" smtClean="0">
                <a:solidFill>
                  <a:srgbClr val="FF0000"/>
                </a:solidFill>
                <a:latin typeface="+mj-lt"/>
              </a:rPr>
              <a:t>Mutlak nem</a:t>
            </a:r>
            <a:r>
              <a:rPr lang="tr-TR" b="1" dirty="0" smtClean="0">
                <a:latin typeface="+mj-lt"/>
              </a:rPr>
              <a:t>, hava basıncına ve sıcaklığına bağlı olmadan bir yerdeki havanın yüzde kaçının su buharı olduğunu ortaya koyan bir niceliktir. Örneğin burada mutlak nem yüzde 10 dendiğinde oradaki havanın yüzde 10’unun su buharından oluştuğu anlaşılır.</a:t>
            </a:r>
            <a:br>
              <a:rPr lang="tr-TR" b="1" dirty="0" smtClean="0">
                <a:latin typeface="+mj-lt"/>
              </a:rPr>
            </a:br>
            <a:r>
              <a:rPr lang="tr-TR" b="1" dirty="0" smtClean="0">
                <a:solidFill>
                  <a:srgbClr val="FF0000"/>
                </a:solidFill>
                <a:latin typeface="+mj-lt"/>
              </a:rPr>
              <a:t>Bağıl nem </a:t>
            </a:r>
            <a:r>
              <a:rPr lang="tr-TR" b="1" dirty="0" smtClean="0">
                <a:latin typeface="+mj-lt"/>
              </a:rPr>
              <a:t>ise, belli bir yerdeki hava kitlesinin sıcaklığa ve basınca bağlı olarak taşıyabileceği maksimum nemin yüzde kaçı kadar neme (su buharına) sahip olduğunu ifade eden bir kavramdır.</a:t>
            </a:r>
            <a:endParaRPr lang="tr-TR" b="1" dirty="0">
              <a:latin typeface="+mj-lt"/>
            </a:endParaRPr>
          </a:p>
        </p:txBody>
      </p:sp>
    </p:spTree>
    <p:extLst>
      <p:ext uri="{BB962C8B-B14F-4D97-AF65-F5344CB8AC3E}">
        <p14:creationId xmlns:p14="http://schemas.microsoft.com/office/powerpoint/2010/main" val="2297234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NEM</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mj-lt"/>
              </a:rPr>
              <a:t>İşçi sağlığı açısından bağıl nemin önemi büyüktür. Bir işyerinin bağıl enim değerlendirilirken sıcaklık ve hava akım hızı gibi diğer termal konfor koşullarının da </a:t>
            </a:r>
            <a:r>
              <a:rPr lang="tr-TR" b="1" dirty="0" err="1" smtClean="0">
                <a:latin typeface="+mj-lt"/>
              </a:rPr>
              <a:t>gözönünde</a:t>
            </a:r>
            <a:r>
              <a:rPr lang="tr-TR" b="1" dirty="0" smtClean="0">
                <a:latin typeface="+mj-lt"/>
              </a:rPr>
              <a:t> bulundurulması gerekir. Genel olarak bir işyerinde bağıl nem % 30-% 70 arasında bulunmalıdır. Yüksek bağıl </a:t>
            </a:r>
            <a:r>
              <a:rPr lang="tr-TR" b="1" smtClean="0">
                <a:latin typeface="+mj-lt"/>
              </a:rPr>
              <a:t>nem (% 70-</a:t>
            </a:r>
            <a:r>
              <a:rPr lang="tr-TR" b="1" dirty="0" smtClean="0">
                <a:latin typeface="+mj-lt"/>
              </a:rPr>
              <a:t>% </a:t>
            </a:r>
            <a:r>
              <a:rPr lang="tr-TR" b="1" smtClean="0">
                <a:latin typeface="+mj-lt"/>
              </a:rPr>
              <a:t>100) </a:t>
            </a:r>
            <a:r>
              <a:rPr lang="tr-TR" b="1" dirty="0" smtClean="0">
                <a:latin typeface="+mj-lt"/>
              </a:rPr>
              <a:t>ortam sıcaklığının yüksek olması durumunda bunalma hissine neden olur ve kişinin konsantrasyonunu ve çalışma gücünü düşürür. Sıcaklığın düşük olması halinde ise üşüme ve ürperme hissi verir.</a:t>
            </a:r>
            <a:endParaRPr lang="tr-TR" b="1" dirty="0">
              <a:latin typeface="+mj-lt"/>
            </a:endParaRPr>
          </a:p>
        </p:txBody>
      </p:sp>
    </p:spTree>
    <p:extLst>
      <p:ext uri="{BB962C8B-B14F-4D97-AF65-F5344CB8AC3E}">
        <p14:creationId xmlns:p14="http://schemas.microsoft.com/office/powerpoint/2010/main" val="21512658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HAVA AKIM HIZI</a:t>
            </a:r>
            <a:endParaRPr lang="tr-TR" b="1" dirty="0">
              <a:solidFill>
                <a:schemeClr val="tx1"/>
              </a:solidFill>
              <a:latin typeface="+mj-lt"/>
            </a:endParaRPr>
          </a:p>
        </p:txBody>
      </p:sp>
      <p:sp>
        <p:nvSpPr>
          <p:cNvPr id="3" name="2 İçerik Yer Tutucusu"/>
          <p:cNvSpPr>
            <a:spLocks noGrp="1"/>
          </p:cNvSpPr>
          <p:nvPr>
            <p:ph idx="1"/>
          </p:nvPr>
        </p:nvSpPr>
        <p:spPr/>
        <p:txBody>
          <a:bodyPr>
            <a:normAutofit fontScale="85000" lnSpcReduction="20000"/>
          </a:bodyPr>
          <a:lstStyle/>
          <a:p>
            <a:r>
              <a:rPr lang="tr-TR" b="1" dirty="0" smtClean="0">
                <a:latin typeface="+mj-lt"/>
              </a:rPr>
              <a:t>İşyerinde termal konforu sağlamak ve sağlığa zararlı olan gaz ve tozları işyeri ortamından uzaklaştırmak için uygun bir hava akım hızı temin edilmesi gerekir. Ancak, hava akım hızının iyi ayarlanması gereklidir. Çünkü vücut ile çevresindeki hava arasında hava akımının etkisi ile ısı transferi meydana gelir. Bu transferin yönü sıcaklığın değişmesine bağlıdır. Hava vücuttan serinse, vücut ısısı kaybolur. Hava vücuttan sıcaksa vücut ısısı artar. Böyle durumlarda ısı stresleri meydana gelir.</a:t>
            </a:r>
            <a:endParaRPr lang="tr-TR" b="1" dirty="0">
              <a:latin typeface="+mj-lt"/>
            </a:endParaRPr>
          </a:p>
        </p:txBody>
      </p:sp>
    </p:spTree>
    <p:extLst>
      <p:ext uri="{BB962C8B-B14F-4D97-AF65-F5344CB8AC3E}">
        <p14:creationId xmlns:p14="http://schemas.microsoft.com/office/powerpoint/2010/main" val="9802854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HAVA AKIM HIZI</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Sonuç olarak, uygun bir çevre ısısının seçilmesinde hava akımlarının da dikkate alınması gerekir. İşyerinde, hava akımlarının varlığı bir serinlemeye neden olur. Ancak, hava akım hızının saniyede 0.1-0.51 metreyi aşmamasına dikkat edilmelidir. Çünkü, daha hızlı hava akımları rahatsız edici esintiler halinde hissedilir.</a:t>
            </a:r>
            <a:endParaRPr lang="tr-TR" b="1" dirty="0">
              <a:latin typeface="+mj-lt"/>
            </a:endParaRPr>
          </a:p>
        </p:txBody>
      </p:sp>
    </p:spTree>
    <p:extLst>
      <p:ext uri="{BB962C8B-B14F-4D97-AF65-F5344CB8AC3E}">
        <p14:creationId xmlns:p14="http://schemas.microsoft.com/office/powerpoint/2010/main" val="15650574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 (IŞIMA)</a:t>
            </a:r>
            <a:endParaRPr lang="tr-TR" b="1" dirty="0">
              <a:solidFill>
                <a:schemeClr val="tx1"/>
              </a:solidFill>
              <a:latin typeface="+mj-lt"/>
            </a:endParaRPr>
          </a:p>
        </p:txBody>
      </p:sp>
      <p:sp>
        <p:nvSpPr>
          <p:cNvPr id="3" name="2 İçerik Yer Tutucusu"/>
          <p:cNvSpPr>
            <a:spLocks noGrp="1"/>
          </p:cNvSpPr>
          <p:nvPr>
            <p:ph idx="1"/>
          </p:nvPr>
        </p:nvSpPr>
        <p:spPr>
          <a:xfrm>
            <a:off x="457200" y="1412776"/>
            <a:ext cx="8229600" cy="5112568"/>
          </a:xfrm>
        </p:spPr>
        <p:txBody>
          <a:bodyPr>
            <a:normAutofit fontScale="85000" lnSpcReduction="20000"/>
          </a:bodyPr>
          <a:lstStyle/>
          <a:p>
            <a:r>
              <a:rPr lang="tr-TR" b="1" dirty="0" smtClean="0">
                <a:latin typeface="+mj-lt"/>
              </a:rPr>
              <a:t>Maddenin yapı taşı atomdur. Atom ise proton ve nötronlardan oluşan bir çekirdek ve çekirdeğin etrafında dönen elektronlardan oluşmaktadır. Eğer herhangi bir maddenin atom çekirdeğindeki nötronların sayısı proton sayısından fazla ise çekirdekte kararsızlık oluşur ve fazla nötronlar parçalanır. Bu parçalanma sırasında ortaya alfa, beta, gama adı verilen ve çıplak gözle görülmeyen ışınlar çıkar. Bu ışınlara </a:t>
            </a:r>
            <a:r>
              <a:rPr lang="tr-TR" b="1" dirty="0" smtClean="0">
                <a:solidFill>
                  <a:srgbClr val="FF0000"/>
                </a:solidFill>
                <a:latin typeface="+mj-lt"/>
              </a:rPr>
              <a:t>“radyasyon” </a:t>
            </a:r>
            <a:r>
              <a:rPr lang="tr-TR" b="1" dirty="0" smtClean="0">
                <a:latin typeface="+mj-lt"/>
              </a:rPr>
              <a:t>denir.</a:t>
            </a:r>
          </a:p>
          <a:p>
            <a:r>
              <a:rPr lang="tr-TR" b="1" dirty="0" smtClean="0">
                <a:latin typeface="+mj-lt"/>
              </a:rPr>
              <a:t>Radyasyon, 1896′da Fransız fizikçi </a:t>
            </a:r>
            <a:r>
              <a:rPr lang="tr-TR" b="1" dirty="0" err="1" smtClean="0">
                <a:latin typeface="+mj-lt"/>
              </a:rPr>
              <a:t>Henri</a:t>
            </a:r>
            <a:r>
              <a:rPr lang="tr-TR" b="1" dirty="0" smtClean="0">
                <a:latin typeface="+mj-lt"/>
              </a:rPr>
              <a:t> </a:t>
            </a:r>
            <a:r>
              <a:rPr lang="tr-TR" b="1" dirty="0" err="1" smtClean="0">
                <a:latin typeface="+mj-lt"/>
              </a:rPr>
              <a:t>Becquerel</a:t>
            </a:r>
            <a:r>
              <a:rPr lang="tr-TR" b="1" dirty="0" smtClean="0">
                <a:latin typeface="+mj-lt"/>
              </a:rPr>
              <a:t> tarafından keşfedilmiştir.</a:t>
            </a:r>
            <a:r>
              <a:rPr lang="tr-TR" dirty="0" smtClean="0">
                <a:latin typeface="+mj-lt"/>
              </a:rPr>
              <a:t/>
            </a:r>
            <a:br>
              <a:rPr lang="tr-TR" dirty="0" smtClean="0">
                <a:latin typeface="+mj-lt"/>
              </a:rPr>
            </a:br>
            <a:r>
              <a:rPr lang="tr-TR" dirty="0" smtClean="0">
                <a:latin typeface="+mj-lt"/>
              </a:rPr>
              <a:t/>
            </a:r>
            <a:br>
              <a:rPr lang="tr-TR" dirty="0" smtClean="0">
                <a:latin typeface="+mj-lt"/>
              </a:rPr>
            </a:br>
            <a:endParaRPr lang="tr-TR" dirty="0" smtClean="0">
              <a:latin typeface="+mj-lt"/>
            </a:endParaRPr>
          </a:p>
          <a:p>
            <a:endParaRPr lang="tr-TR" dirty="0">
              <a:latin typeface="+mj-lt"/>
            </a:endParaRPr>
          </a:p>
        </p:txBody>
      </p:sp>
    </p:spTree>
    <p:extLst>
      <p:ext uri="{BB962C8B-B14F-4D97-AF65-F5344CB8AC3E}">
        <p14:creationId xmlns:p14="http://schemas.microsoft.com/office/powerpoint/2010/main" val="392820525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a:t>
            </a:r>
            <a:endParaRPr lang="tr-TR" dirty="0">
              <a:solidFill>
                <a:schemeClr val="tx1"/>
              </a:solidFill>
              <a:latin typeface="+mj-lt"/>
            </a:endParaRPr>
          </a:p>
        </p:txBody>
      </p:sp>
      <p:sp>
        <p:nvSpPr>
          <p:cNvPr id="3" name="2 İçerik Yer Tutucusu"/>
          <p:cNvSpPr>
            <a:spLocks noGrp="1"/>
          </p:cNvSpPr>
          <p:nvPr>
            <p:ph idx="1"/>
          </p:nvPr>
        </p:nvSpPr>
        <p:spPr/>
        <p:txBody>
          <a:bodyPr>
            <a:normAutofit fontScale="85000" lnSpcReduction="10000"/>
          </a:bodyPr>
          <a:lstStyle/>
          <a:p>
            <a:r>
              <a:rPr lang="tr-TR" b="1" dirty="0" smtClean="0">
                <a:latin typeface="+mj-lt"/>
              </a:rPr>
              <a:t>Radyasyon, dalga, parçacık veya foton olarak adlandırılan enerji paketleri ile yayılan enerjidir ve daima doğada var olan, birlikte yaşadığımız bir olgudur. Radyo ve televizyon iletişimini olanaklı kılan radyo dalgaları, endüstride kullanılan x-ışınları ve güneş ışınları günlük hayatımızda alışkın olduğumuz radyasyon çeşitleridir.</a:t>
            </a:r>
          </a:p>
          <a:p>
            <a:pPr>
              <a:buNone/>
            </a:pPr>
            <a:r>
              <a:rPr lang="tr-TR" dirty="0" smtClean="0">
                <a:latin typeface="+mj-lt"/>
              </a:rPr>
              <a:t/>
            </a:r>
            <a:br>
              <a:rPr lang="tr-TR" dirty="0" smtClean="0">
                <a:latin typeface="+mj-lt"/>
              </a:rPr>
            </a:br>
            <a:r>
              <a:rPr lang="tr-TR" dirty="0" smtClean="0">
                <a:latin typeface="+mj-lt"/>
              </a:rPr>
              <a:t/>
            </a:r>
            <a:br>
              <a:rPr lang="tr-TR" dirty="0" smtClean="0">
                <a:latin typeface="+mj-lt"/>
              </a:rPr>
            </a:br>
            <a:endParaRPr lang="tr-TR" dirty="0" smtClean="0">
              <a:latin typeface="+mj-lt"/>
            </a:endParaRPr>
          </a:p>
          <a:p>
            <a:endParaRPr lang="tr-TR" dirty="0">
              <a:latin typeface="+mj-lt"/>
            </a:endParaRPr>
          </a:p>
        </p:txBody>
      </p:sp>
    </p:spTree>
    <p:extLst>
      <p:ext uri="{BB962C8B-B14F-4D97-AF65-F5344CB8AC3E}">
        <p14:creationId xmlns:p14="http://schemas.microsoft.com/office/powerpoint/2010/main" val="27480848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10000"/>
          </a:bodyPr>
          <a:lstStyle/>
          <a:p>
            <a:r>
              <a:rPr lang="tr-TR" b="1" dirty="0" smtClean="0">
                <a:latin typeface="+mj-lt"/>
              </a:rPr>
              <a:t>Herhangi bir radyasyon, herhangi bir atomda iyon çifti oluşturuyorsa iyonlaşmadan bahsedilir. İyonlaşma olayı biyolojik yapıda oluyorsa (radyasyon enerjisini hücreye aktarıyor ve hücre ile radyasyon arasında bir çarpışma oluyorsa) burada uyarılan bir hücre ve etkileşme söz konusudur. İyonlaşma ve etkileşme doğuran böyle bir radyasyona </a:t>
            </a:r>
            <a:r>
              <a:rPr lang="tr-TR" b="1" dirty="0" smtClean="0">
                <a:solidFill>
                  <a:srgbClr val="FF0000"/>
                </a:solidFill>
                <a:latin typeface="+mj-lt"/>
              </a:rPr>
              <a:t>iyonlaştırıcı radyasyon </a:t>
            </a:r>
            <a:r>
              <a:rPr lang="tr-TR" b="1" dirty="0" smtClean="0">
                <a:latin typeface="+mj-lt"/>
              </a:rPr>
              <a:t>denir.</a:t>
            </a:r>
            <a:endParaRPr lang="tr-TR" b="1" dirty="0">
              <a:latin typeface="+mj-lt"/>
            </a:endParaRPr>
          </a:p>
        </p:txBody>
      </p:sp>
    </p:spTree>
    <p:extLst>
      <p:ext uri="{BB962C8B-B14F-4D97-AF65-F5344CB8AC3E}">
        <p14:creationId xmlns:p14="http://schemas.microsoft.com/office/powerpoint/2010/main" val="36186034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İyonlaşmayı gerçekleştiren radyasyon, </a:t>
            </a:r>
            <a:r>
              <a:rPr lang="tr-TR" b="1" dirty="0" smtClean="0">
                <a:solidFill>
                  <a:srgbClr val="FF0000"/>
                </a:solidFill>
                <a:latin typeface="+mj-lt"/>
              </a:rPr>
              <a:t>iyonlaştırıcı radyasyon </a:t>
            </a:r>
            <a:r>
              <a:rPr lang="tr-TR" b="1" dirty="0" smtClean="0">
                <a:latin typeface="+mj-lt"/>
              </a:rPr>
              <a:t>olarak tanımlanır. İyonlaştırıcı radyasyona örnek olarak </a:t>
            </a:r>
            <a:r>
              <a:rPr lang="el-GR" b="1" dirty="0" smtClean="0">
                <a:latin typeface="+mj-lt"/>
              </a:rPr>
              <a:t>α</a:t>
            </a:r>
            <a:r>
              <a:rPr lang="tr-TR" b="1" dirty="0" smtClean="0">
                <a:latin typeface="+mj-lt"/>
              </a:rPr>
              <a:t>, </a:t>
            </a:r>
            <a:r>
              <a:rPr lang="el-GR" b="1" dirty="0" smtClean="0">
                <a:latin typeface="+mj-lt"/>
              </a:rPr>
              <a:t>β</a:t>
            </a:r>
            <a:r>
              <a:rPr lang="tr-TR" b="1" dirty="0" smtClean="0">
                <a:latin typeface="+mj-lt"/>
              </a:rPr>
              <a:t>, </a:t>
            </a:r>
            <a:r>
              <a:rPr lang="el-GR" b="1" dirty="0" smtClean="0">
                <a:latin typeface="+mj-lt"/>
              </a:rPr>
              <a:t>γ</a:t>
            </a:r>
            <a:r>
              <a:rPr lang="tr-TR" b="1" dirty="0" smtClean="0">
                <a:latin typeface="+mj-lt"/>
              </a:rPr>
              <a:t> ve x ışınları ile hızlandırılmış proton, serbest nötron ve diğer nükleer parçacıkları verebiliriz.</a:t>
            </a:r>
            <a:endParaRPr lang="tr-TR" dirty="0">
              <a:latin typeface="+mj-lt"/>
            </a:endParaRPr>
          </a:p>
        </p:txBody>
      </p:sp>
    </p:spTree>
    <p:extLst>
      <p:ext uri="{BB962C8B-B14F-4D97-AF65-F5344CB8AC3E}">
        <p14:creationId xmlns:p14="http://schemas.microsoft.com/office/powerpoint/2010/main" val="21160075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a:t>
            </a:r>
            <a:endParaRPr lang="tr-TR" dirty="0">
              <a:solidFill>
                <a:schemeClr val="tx1"/>
              </a:solidFill>
              <a:latin typeface="+mj-lt"/>
            </a:endParaRPr>
          </a:p>
        </p:txBody>
      </p:sp>
      <p:sp>
        <p:nvSpPr>
          <p:cNvPr id="3" name="2 İçerik Yer Tutucusu"/>
          <p:cNvSpPr>
            <a:spLocks noGrp="1"/>
          </p:cNvSpPr>
          <p:nvPr>
            <p:ph idx="1"/>
          </p:nvPr>
        </p:nvSpPr>
        <p:spPr/>
        <p:txBody>
          <a:bodyPr/>
          <a:lstStyle/>
          <a:p>
            <a:r>
              <a:rPr lang="tr-TR" b="1" dirty="0" smtClean="0">
                <a:latin typeface="+mj-lt"/>
              </a:rPr>
              <a:t>Eğer, herhangi bir radyasyon iyon çifti oluşturmuyor, yani iyonlaşma ve etkileşme olmuyorsa yalnızca uyarılmadan bahsedilir ve böyle bir radyasyona </a:t>
            </a:r>
            <a:r>
              <a:rPr lang="tr-TR" b="1" dirty="0" smtClean="0">
                <a:solidFill>
                  <a:srgbClr val="FF0000"/>
                </a:solidFill>
                <a:latin typeface="+mj-lt"/>
              </a:rPr>
              <a:t>iyonlaştırıcı olmayan radyasyon </a:t>
            </a:r>
            <a:r>
              <a:rPr lang="tr-TR" b="1" dirty="0" smtClean="0">
                <a:latin typeface="+mj-lt"/>
              </a:rPr>
              <a:t>denir. Bu radyasyon, atom veya hücrede bir silkeleme işlemi yapar. Bunun sonucu olarak ortamda ısı şeklinde bir enerji açığa çıkar. Biz bunu sıcaklık şeklinde algılarız.</a:t>
            </a:r>
            <a:endParaRPr lang="tr-TR" b="1" dirty="0">
              <a:latin typeface="+mj-lt"/>
            </a:endParaRPr>
          </a:p>
        </p:txBody>
      </p:sp>
    </p:spTree>
    <p:extLst>
      <p:ext uri="{BB962C8B-B14F-4D97-AF65-F5344CB8AC3E}">
        <p14:creationId xmlns:p14="http://schemas.microsoft.com/office/powerpoint/2010/main" val="20359034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tx1"/>
                </a:solidFill>
                <a:latin typeface="+mj-lt"/>
              </a:rPr>
              <a:t>RADYASYON</a:t>
            </a:r>
            <a:endParaRPr lang="tr-TR" dirty="0">
              <a:solidFill>
                <a:schemeClr val="tx1"/>
              </a:solidFill>
              <a:latin typeface="+mj-lt"/>
            </a:endParaRPr>
          </a:p>
        </p:txBody>
      </p:sp>
      <p:sp>
        <p:nvSpPr>
          <p:cNvPr id="3" name="2 İçerik Yer Tutucusu"/>
          <p:cNvSpPr>
            <a:spLocks noGrp="1"/>
          </p:cNvSpPr>
          <p:nvPr>
            <p:ph idx="1"/>
          </p:nvPr>
        </p:nvSpPr>
        <p:spPr/>
        <p:txBody>
          <a:bodyPr>
            <a:normAutofit fontScale="92500" lnSpcReduction="20000"/>
          </a:bodyPr>
          <a:lstStyle/>
          <a:p>
            <a:r>
              <a:rPr lang="tr-TR" b="1" dirty="0" smtClean="0">
                <a:latin typeface="+mj-lt"/>
              </a:rPr>
              <a:t>İyonlaştırıcı olmayan radyasyona örnek olarak, görünür ışığı, kızılötesi (</a:t>
            </a:r>
            <a:r>
              <a:rPr lang="tr-TR" b="1" dirty="0" err="1" smtClean="0">
                <a:latin typeface="+mj-lt"/>
              </a:rPr>
              <a:t>infrared</a:t>
            </a:r>
            <a:r>
              <a:rPr lang="tr-TR" b="1" dirty="0" smtClean="0">
                <a:latin typeface="+mj-lt"/>
              </a:rPr>
              <a:t>- enfraruj) ve morötesi (ultraviyole) ışınları, cep telefonlarının, </a:t>
            </a:r>
            <a:r>
              <a:rPr lang="tr-TR" b="1" dirty="0" err="1" smtClean="0">
                <a:latin typeface="+mj-lt"/>
              </a:rPr>
              <a:t>civa</a:t>
            </a:r>
            <a:r>
              <a:rPr lang="tr-TR" b="1" dirty="0" smtClean="0">
                <a:latin typeface="+mj-lt"/>
              </a:rPr>
              <a:t> buharlı lambaların, mikrodalga fırınların, mikrodalga iletişim antenlerinin, manyetik rezonans cihazının, nükleer manyetik rezonans cihazının, radarların, radyo ve televizyon antenlerinin, uygu antenlerinin, 60 </a:t>
            </a:r>
            <a:r>
              <a:rPr lang="tr-TR" b="1" dirty="0" err="1" smtClean="0">
                <a:latin typeface="+mj-lt"/>
              </a:rPr>
              <a:t>Hz’lik</a:t>
            </a:r>
            <a:r>
              <a:rPr lang="tr-TR" b="1" dirty="0" smtClean="0">
                <a:latin typeface="+mj-lt"/>
              </a:rPr>
              <a:t> elektrik güç sistemlerinin, yüksek gerilim hatlarının, trafoların ve baz istasyonlarının yaydığı radyasyonu gösterebiliriz.</a:t>
            </a:r>
            <a:endParaRPr lang="tr-TR" b="1" dirty="0">
              <a:latin typeface="+mj-lt"/>
            </a:endParaRPr>
          </a:p>
        </p:txBody>
      </p:sp>
    </p:spTree>
    <p:extLst>
      <p:ext uri="{BB962C8B-B14F-4D97-AF65-F5344CB8AC3E}">
        <p14:creationId xmlns:p14="http://schemas.microsoft.com/office/powerpoint/2010/main" val="4157333767"/>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5531</TotalTime>
  <Words>4516</Words>
  <Application>Microsoft Office PowerPoint</Application>
  <PresentationFormat>Ekran Gösterisi (4:3)</PresentationFormat>
  <Paragraphs>394</Paragraphs>
  <Slides>101</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101</vt:i4>
      </vt:variant>
    </vt:vector>
  </HeadingPairs>
  <TitlesOfParts>
    <vt:vector size="108" baseType="lpstr">
      <vt:lpstr>Arial</vt:lpstr>
      <vt:lpstr>Calibri</vt:lpstr>
      <vt:lpstr>Times New Roman</vt:lpstr>
      <vt:lpstr>Verdana</vt:lpstr>
      <vt:lpstr>Wingdings</vt:lpstr>
      <vt:lpstr>Wingdings 2</vt:lpstr>
      <vt:lpstr>Diseño predeterminado</vt:lpstr>
      <vt:lpstr>FİZİKSEL RİSK ETMENLERİ</vt:lpstr>
      <vt:lpstr>Fiziksel Risk Etmenleri</vt:lpstr>
      <vt:lpstr>Gürültü</vt:lpstr>
      <vt:lpstr>KULAĞIN YAPISI</vt:lpstr>
      <vt:lpstr>Gürültü</vt:lpstr>
      <vt:lpstr>Gürültü</vt:lpstr>
      <vt:lpstr>Ses</vt:lpstr>
      <vt:lpstr>Ses</vt:lpstr>
      <vt:lpstr>SESİN SUBJEKTİF ŞİDDETİ</vt:lpstr>
      <vt:lpstr>GÜRÜLTÜ SINIRLARI</vt:lpstr>
      <vt:lpstr>GÜRÜLTÜNÜN ŞİDDETİ</vt:lpstr>
      <vt:lpstr>GÜRÜLTÜNÜN ŞİDDETİ</vt:lpstr>
      <vt:lpstr>PowerPoint Sunusu</vt:lpstr>
      <vt:lpstr>PowerPoint Sunusu</vt:lpstr>
      <vt:lpstr>PowerPoint Sunusu</vt:lpstr>
      <vt:lpstr>PowerPoint Sunusu</vt:lpstr>
      <vt:lpstr>İŞLETME İÇİNDE GÜRÜLTÜ İLE MÜCADELE</vt:lpstr>
      <vt:lpstr>KONTROL HİYERARŞİSİ</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İŞLETME İÇİNDE GÜRÜLTÜ İLE MÜCADELE</vt:lpstr>
      <vt:lpstr>GÜRÜLTÜ YÖNETMELİĞİ</vt:lpstr>
      <vt:lpstr>GÜRÜLTÜ YÖNETMELİĞİ</vt:lpstr>
      <vt:lpstr>Risklerin Belirlenmesi ve Değerlendirilmesi</vt:lpstr>
      <vt:lpstr>Risklerin Belirlenmesi ve Değerlendirilmesi</vt:lpstr>
      <vt:lpstr>Risklerin Belirlenmesi ve Değerlendirilmesi</vt:lpstr>
      <vt:lpstr>KİŞİSEL KORUNMA</vt:lpstr>
      <vt:lpstr>KİŞİSEL KORUNMA</vt:lpstr>
      <vt:lpstr>SAĞLIK GÖZETİMİ</vt:lpstr>
      <vt:lpstr>TİTREŞİM</vt:lpstr>
      <vt:lpstr>TİTREŞİM</vt:lpstr>
      <vt:lpstr>TİTREŞİM</vt:lpstr>
      <vt:lpstr>Harmonik Titreşim</vt:lpstr>
      <vt:lpstr>Periyodik Titreşim</vt:lpstr>
      <vt:lpstr>Rastgele Titreşim</vt:lpstr>
      <vt:lpstr>Geçici, Kısa Süreli Titreşim</vt:lpstr>
      <vt:lpstr>TİTREŞİM</vt:lpstr>
      <vt:lpstr>EL-KOL TİTREŞİMİ MARUZİYETİ</vt:lpstr>
      <vt:lpstr>EL-KOL TİTREŞİMİ MARUZİYETİ</vt:lpstr>
      <vt:lpstr>EL-KOL TİTREŞİMİ MARUZİYETİ</vt:lpstr>
      <vt:lpstr>TİTREŞİM</vt:lpstr>
      <vt:lpstr>BÜTÜN VÜCUT TİTREŞİMİ  MARUZİYETİ</vt:lpstr>
      <vt:lpstr>TİTREŞİM</vt:lpstr>
      <vt:lpstr>TİTREŞİM</vt:lpstr>
      <vt:lpstr>RİSK DEĞERLENDİRMESİ</vt:lpstr>
      <vt:lpstr>RİSK DEĞERLENDİRMESİ</vt:lpstr>
      <vt:lpstr>MARUZİYETİN ÖNLENMESİ VEYA AZALTILMASI</vt:lpstr>
      <vt:lpstr>MARUZİYETİN ÖNLENMESİ VEYA AZALTILMASI</vt:lpstr>
      <vt:lpstr>MARUZİYETİN ÖNLENMESİ VEYA AZALTILMASI</vt:lpstr>
      <vt:lpstr>MARUZİYETİN ÖNLENMESİ VEYA AZALTILMASI</vt:lpstr>
      <vt:lpstr>SAĞLIK GÖZETİMİ</vt:lpstr>
      <vt:lpstr>SAĞLIK GÖZETİMİ</vt:lpstr>
      <vt:lpstr>MARUZİYET DEĞERLENDİRMESİ</vt:lpstr>
      <vt:lpstr>MARUZİYET DEĞERLENDİRMESİ</vt:lpstr>
      <vt:lpstr>IŞIK (AYDINLANMA)</vt:lpstr>
      <vt:lpstr>IŞIK (AYDINLANMA)</vt:lpstr>
      <vt:lpstr>IŞIK (AYDINLANMA)</vt:lpstr>
      <vt:lpstr>IŞIK (AYDINLANMA)</vt:lpstr>
      <vt:lpstr>IŞIK (AYDINLANMA)</vt:lpstr>
      <vt:lpstr>IŞIK (AYDINLANMA)</vt:lpstr>
      <vt:lpstr>IŞIK (AYDINLANMA)</vt:lpstr>
      <vt:lpstr>TERMAL KONFOR</vt:lpstr>
      <vt:lpstr>SICAKLIK</vt:lpstr>
      <vt:lpstr>SICAKLIK</vt:lpstr>
      <vt:lpstr>SICAKLIK</vt:lpstr>
      <vt:lpstr>SICAKLIK</vt:lpstr>
      <vt:lpstr>RADYANT ISI</vt:lpstr>
      <vt:lpstr>RADYANT ISI</vt:lpstr>
      <vt:lpstr>BASINÇ</vt:lpstr>
      <vt:lpstr>BASINÇ</vt:lpstr>
      <vt:lpstr>BASINÇ</vt:lpstr>
      <vt:lpstr>BASINÇ</vt:lpstr>
      <vt:lpstr>BASINÇ</vt:lpstr>
      <vt:lpstr>BASINÇ</vt:lpstr>
      <vt:lpstr>BASINÇ</vt:lpstr>
      <vt:lpstr>BASINÇ</vt:lpstr>
      <vt:lpstr>NEM</vt:lpstr>
      <vt:lpstr>NEM</vt:lpstr>
      <vt:lpstr>HAVA AKIM HIZI</vt:lpstr>
      <vt:lpstr>HAVA AKIM HIZI</vt:lpstr>
      <vt:lpstr>RADYASYON (IŞIMA)</vt:lpstr>
      <vt:lpstr>RADYASYON</vt:lpstr>
      <vt:lpstr>RADYASYON</vt:lpstr>
      <vt:lpstr>RADYASYON</vt:lpstr>
      <vt:lpstr>RADYASYON</vt:lpstr>
      <vt:lpstr>RADYASYON</vt:lpstr>
      <vt:lpstr>RADYASYON  </vt:lpstr>
      <vt:lpstr>PowerPoint Sunusu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EGİTİM</cp:lastModifiedBy>
  <cp:revision>671</cp:revision>
  <dcterms:created xsi:type="dcterms:W3CDTF">2010-05-23T14:28:12Z</dcterms:created>
  <dcterms:modified xsi:type="dcterms:W3CDTF">2019-03-21T11:25:33Z</dcterms:modified>
</cp:coreProperties>
</file>